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75" r:id="rId10"/>
    <p:sldId id="276" r:id="rId11"/>
    <p:sldId id="265" r:id="rId12"/>
    <p:sldId id="266" r:id="rId13"/>
    <p:sldId id="267" r:id="rId14"/>
    <p:sldId id="268" r:id="rId15"/>
    <p:sldId id="269" r:id="rId16"/>
    <p:sldId id="277" r:id="rId17"/>
    <p:sldId id="270" r:id="rId18"/>
    <p:sldId id="283" r:id="rId19"/>
    <p:sldId id="284" r:id="rId20"/>
    <p:sldId id="285" r:id="rId21"/>
    <p:sldId id="271" r:id="rId22"/>
    <p:sldId id="273" r:id="rId23"/>
    <p:sldId id="274" r:id="rId24"/>
    <p:sldId id="27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9CD8E-F2AD-4547-A264-AF3F8DA79831}" type="datetimeFigureOut">
              <a:rPr lang="en-US" smtClean="0"/>
              <a:t>12/14/2015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591795-0457-43CD-9772-2FF0138CDA7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A7375520-7208-4A2A-A201-F0144EBA9C17}" type="datetime1">
              <a:rPr lang="en-US" smtClean="0"/>
              <a:t>12/14/2015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smtClean="0"/>
              <a:t>By - Jayant R. Shetye</a:t>
            </a: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C500B88B-9088-42C7-960D-847A2E7D61B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156CC3-C630-44CE-A629-BEF61FD585B9}" type="datetime1">
              <a:rPr lang="en-US" smtClean="0"/>
              <a:t>12/14/2015</a:t>
            </a:fld>
            <a:endParaRPr lang="en-US"/>
          </a:p>
        </p:txBody>
      </p:sp>
      <p:sp>
        <p:nvSpPr>
          <p:cNvPr id="5" name="Footer Placeholder 4"/>
          <p:cNvSpPr>
            <a:spLocks noGrp="1"/>
          </p:cNvSpPr>
          <p:nvPr>
            <p:ph type="ftr" sz="quarter" idx="11"/>
          </p:nvPr>
        </p:nvSpPr>
        <p:spPr/>
        <p:txBody>
          <a:bodyPr/>
          <a:lstStyle/>
          <a:p>
            <a:r>
              <a:rPr lang="en-US" smtClean="0"/>
              <a:t>By - Jayant R. Shetye</a:t>
            </a:r>
            <a:endParaRPr lang="en-US"/>
          </a:p>
        </p:txBody>
      </p:sp>
      <p:sp>
        <p:nvSpPr>
          <p:cNvPr id="6" name="Slide Number Placeholder 5"/>
          <p:cNvSpPr>
            <a:spLocks noGrp="1"/>
          </p:cNvSpPr>
          <p:nvPr>
            <p:ph type="sldNum" sz="quarter" idx="12"/>
          </p:nvPr>
        </p:nvSpPr>
        <p:spPr/>
        <p:txBody>
          <a:bodyPr/>
          <a:lstStyle/>
          <a:p>
            <a:fld id="{C500B88B-9088-42C7-960D-847A2E7D61B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D952A2-81E3-48C1-92B6-C77ABF46350D}" type="datetime1">
              <a:rPr lang="en-US" smtClean="0"/>
              <a:t>12/14/2015</a:t>
            </a:fld>
            <a:endParaRPr lang="en-US"/>
          </a:p>
        </p:txBody>
      </p:sp>
      <p:sp>
        <p:nvSpPr>
          <p:cNvPr id="5" name="Footer Placeholder 4"/>
          <p:cNvSpPr>
            <a:spLocks noGrp="1"/>
          </p:cNvSpPr>
          <p:nvPr>
            <p:ph type="ftr" sz="quarter" idx="11"/>
          </p:nvPr>
        </p:nvSpPr>
        <p:spPr/>
        <p:txBody>
          <a:bodyPr/>
          <a:lstStyle/>
          <a:p>
            <a:r>
              <a:rPr lang="en-US" smtClean="0"/>
              <a:t>By - Jayant R. Shetye</a:t>
            </a:r>
            <a:endParaRPr lang="en-US"/>
          </a:p>
        </p:txBody>
      </p:sp>
      <p:sp>
        <p:nvSpPr>
          <p:cNvPr id="6" name="Slide Number Placeholder 5"/>
          <p:cNvSpPr>
            <a:spLocks noGrp="1"/>
          </p:cNvSpPr>
          <p:nvPr>
            <p:ph type="sldNum" sz="quarter" idx="12"/>
          </p:nvPr>
        </p:nvSpPr>
        <p:spPr/>
        <p:txBody>
          <a:bodyPr/>
          <a:lstStyle/>
          <a:p>
            <a:fld id="{C500B88B-9088-42C7-960D-847A2E7D61B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D2E3F259-CDD8-4680-B75C-F42D961059B1}" type="datetime1">
              <a:rPr lang="en-US" smtClean="0"/>
              <a:t>12/14/2015</a:t>
            </a:fld>
            <a:endParaRPr lang="en-US"/>
          </a:p>
        </p:txBody>
      </p:sp>
      <p:sp>
        <p:nvSpPr>
          <p:cNvPr id="9" name="Slide Number Placeholder 8"/>
          <p:cNvSpPr>
            <a:spLocks noGrp="1"/>
          </p:cNvSpPr>
          <p:nvPr>
            <p:ph type="sldNum" sz="quarter" idx="15"/>
          </p:nvPr>
        </p:nvSpPr>
        <p:spPr/>
        <p:txBody>
          <a:bodyPr rtlCol="0"/>
          <a:lstStyle/>
          <a:p>
            <a:fld id="{C500B88B-9088-42C7-960D-847A2E7D61B1}"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t>By - Jayant R. Shetye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9A7A3DA-D0EC-4E98-AFD6-B0D96FB20B45}" type="datetime1">
              <a:rPr lang="en-US" smtClean="0"/>
              <a:t>12/14/2015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smtClean="0"/>
              <a:t>By - Jayant R. Shetye</a:t>
            </a: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C500B88B-9088-42C7-960D-847A2E7D61B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0DEC00D-6C20-4C46-AE77-BBE754DE784E}" type="datetime1">
              <a:rPr lang="en-US" smtClean="0"/>
              <a:t>12/14/2015</a:t>
            </a:fld>
            <a:endParaRPr lang="en-US"/>
          </a:p>
        </p:txBody>
      </p:sp>
      <p:sp>
        <p:nvSpPr>
          <p:cNvPr id="6" name="Footer Placeholder 5"/>
          <p:cNvSpPr>
            <a:spLocks noGrp="1"/>
          </p:cNvSpPr>
          <p:nvPr>
            <p:ph type="ftr" sz="quarter" idx="11"/>
          </p:nvPr>
        </p:nvSpPr>
        <p:spPr/>
        <p:txBody>
          <a:bodyPr/>
          <a:lstStyle/>
          <a:p>
            <a:r>
              <a:rPr lang="en-US" smtClean="0"/>
              <a:t>By - Jayant R. Shetye</a:t>
            </a:r>
            <a:endParaRPr lang="en-US"/>
          </a:p>
        </p:txBody>
      </p:sp>
      <p:sp>
        <p:nvSpPr>
          <p:cNvPr id="7" name="Slide Number Placeholder 6"/>
          <p:cNvSpPr>
            <a:spLocks noGrp="1"/>
          </p:cNvSpPr>
          <p:nvPr>
            <p:ph type="sldNum" sz="quarter" idx="12"/>
          </p:nvPr>
        </p:nvSpPr>
        <p:spPr/>
        <p:txBody>
          <a:bodyPr/>
          <a:lstStyle/>
          <a:p>
            <a:fld id="{C500B88B-9088-42C7-960D-847A2E7D61B1}"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18C721F-C535-4B5F-A65F-468EE31454A4}" type="datetime1">
              <a:rPr lang="en-US" smtClean="0"/>
              <a:t>12/14/2015</a:t>
            </a:fld>
            <a:endParaRPr lang="en-US"/>
          </a:p>
        </p:txBody>
      </p:sp>
      <p:sp>
        <p:nvSpPr>
          <p:cNvPr id="8" name="Footer Placeholder 7"/>
          <p:cNvSpPr>
            <a:spLocks noGrp="1"/>
          </p:cNvSpPr>
          <p:nvPr>
            <p:ph type="ftr" sz="quarter" idx="11"/>
          </p:nvPr>
        </p:nvSpPr>
        <p:spPr/>
        <p:txBody>
          <a:bodyPr/>
          <a:lstStyle/>
          <a:p>
            <a:r>
              <a:rPr lang="en-US" smtClean="0"/>
              <a:t>By - Jayant R. Shetye</a:t>
            </a:r>
            <a:endParaRPr lang="en-US"/>
          </a:p>
        </p:txBody>
      </p:sp>
      <p:sp>
        <p:nvSpPr>
          <p:cNvPr id="9" name="Slide Number Placeholder 8"/>
          <p:cNvSpPr>
            <a:spLocks noGrp="1"/>
          </p:cNvSpPr>
          <p:nvPr>
            <p:ph type="sldNum" sz="quarter" idx="12"/>
          </p:nvPr>
        </p:nvSpPr>
        <p:spPr/>
        <p:txBody>
          <a:bodyPr/>
          <a:lstStyle/>
          <a:p>
            <a:fld id="{C500B88B-9088-42C7-960D-847A2E7D61B1}"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08B9709B-77C6-4AD0-B51E-A9ACDF92ED56}" type="datetime1">
              <a:rPr lang="en-US" smtClean="0"/>
              <a:t>12/14/2015</a:t>
            </a:fld>
            <a:endParaRPr lang="en-US"/>
          </a:p>
        </p:txBody>
      </p:sp>
      <p:sp>
        <p:nvSpPr>
          <p:cNvPr id="7" name="Slide Number Placeholder 6"/>
          <p:cNvSpPr>
            <a:spLocks noGrp="1"/>
          </p:cNvSpPr>
          <p:nvPr>
            <p:ph type="sldNum" sz="quarter" idx="11"/>
          </p:nvPr>
        </p:nvSpPr>
        <p:spPr/>
        <p:txBody>
          <a:bodyPr rtlCol="0"/>
          <a:lstStyle/>
          <a:p>
            <a:fld id="{C500B88B-9088-42C7-960D-847A2E7D61B1}"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t>By - Jayant R. Shetye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2402A2-DE86-45C3-AD57-7ADB08303F64}" type="datetime1">
              <a:rPr lang="en-US" smtClean="0"/>
              <a:t>12/14/2015</a:t>
            </a:fld>
            <a:endParaRPr lang="en-US"/>
          </a:p>
        </p:txBody>
      </p:sp>
      <p:sp>
        <p:nvSpPr>
          <p:cNvPr id="3" name="Footer Placeholder 2"/>
          <p:cNvSpPr>
            <a:spLocks noGrp="1"/>
          </p:cNvSpPr>
          <p:nvPr>
            <p:ph type="ftr" sz="quarter" idx="11"/>
          </p:nvPr>
        </p:nvSpPr>
        <p:spPr/>
        <p:txBody>
          <a:bodyPr/>
          <a:lstStyle/>
          <a:p>
            <a:r>
              <a:rPr lang="en-US" smtClean="0"/>
              <a:t>By - Jayant R. Shetye</a:t>
            </a:r>
            <a:endParaRPr lang="en-US"/>
          </a:p>
        </p:txBody>
      </p:sp>
      <p:sp>
        <p:nvSpPr>
          <p:cNvPr id="4" name="Slide Number Placeholder 3"/>
          <p:cNvSpPr>
            <a:spLocks noGrp="1"/>
          </p:cNvSpPr>
          <p:nvPr>
            <p:ph type="sldNum" sz="quarter" idx="12"/>
          </p:nvPr>
        </p:nvSpPr>
        <p:spPr/>
        <p:txBody>
          <a:bodyPr/>
          <a:lstStyle/>
          <a:p>
            <a:fld id="{C500B88B-9088-42C7-960D-847A2E7D61B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1C14E84-6CFB-462E-B580-409EDC0587BA}" type="datetime1">
              <a:rPr lang="en-US" smtClean="0"/>
              <a:t>12/14/2015</a:t>
            </a:fld>
            <a:endParaRPr lang="en-US"/>
          </a:p>
        </p:txBody>
      </p:sp>
      <p:sp>
        <p:nvSpPr>
          <p:cNvPr id="22" name="Slide Number Placeholder 21"/>
          <p:cNvSpPr>
            <a:spLocks noGrp="1"/>
          </p:cNvSpPr>
          <p:nvPr>
            <p:ph type="sldNum" sz="quarter" idx="15"/>
          </p:nvPr>
        </p:nvSpPr>
        <p:spPr/>
        <p:txBody>
          <a:bodyPr rtlCol="0"/>
          <a:lstStyle/>
          <a:p>
            <a:fld id="{C500B88B-9088-42C7-960D-847A2E7D61B1}"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t>By - Jayant R. Shetye</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155D2F1-0DD8-44E0-8CD9-BD349C040D84}" type="datetime1">
              <a:rPr lang="en-US" smtClean="0"/>
              <a:t>12/14/2015</a:t>
            </a:fld>
            <a:endParaRPr lang="en-US"/>
          </a:p>
        </p:txBody>
      </p:sp>
      <p:sp>
        <p:nvSpPr>
          <p:cNvPr id="18" name="Slide Number Placeholder 17"/>
          <p:cNvSpPr>
            <a:spLocks noGrp="1"/>
          </p:cNvSpPr>
          <p:nvPr>
            <p:ph type="sldNum" sz="quarter" idx="11"/>
          </p:nvPr>
        </p:nvSpPr>
        <p:spPr/>
        <p:txBody>
          <a:bodyPr rtlCol="0"/>
          <a:lstStyle/>
          <a:p>
            <a:fld id="{C500B88B-9088-42C7-960D-847A2E7D61B1}"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t>By - Jayant R. Shetye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84C0FB2-C767-4DCE-8D19-9E00FF47323A}" type="datetime1">
              <a:rPr lang="en-US" smtClean="0"/>
              <a:t>12/14/2015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smtClean="0"/>
              <a:t>By - Jayant R. Shetye</a:t>
            </a: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500B88B-9088-42C7-960D-847A2E7D61B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447800"/>
            <a:ext cx="6172200" cy="914400"/>
          </a:xfrm>
        </p:spPr>
        <p:txBody>
          <a:bodyPr>
            <a:normAutofit/>
          </a:bodyPr>
          <a:lstStyle/>
          <a:p>
            <a:pPr algn="ctr"/>
            <a:r>
              <a:rPr lang="en-US" sz="5400" dirty="0" smtClean="0">
                <a:solidFill>
                  <a:schemeClr val="accent1"/>
                </a:solidFill>
              </a:rPr>
              <a:t>Audit Program</a:t>
            </a:r>
            <a:endParaRPr lang="en-US" sz="5400" dirty="0">
              <a:solidFill>
                <a:schemeClr val="accent1"/>
              </a:solidFill>
            </a:endParaRPr>
          </a:p>
        </p:txBody>
      </p:sp>
      <p:sp>
        <p:nvSpPr>
          <p:cNvPr id="3" name="Slide Number Placeholder 2"/>
          <p:cNvSpPr>
            <a:spLocks noGrp="1"/>
          </p:cNvSpPr>
          <p:nvPr>
            <p:ph type="sldNum" sz="quarter" idx="12"/>
          </p:nvPr>
        </p:nvSpPr>
        <p:spPr/>
        <p:txBody>
          <a:bodyPr/>
          <a:lstStyle/>
          <a:p>
            <a:fld id="{C500B88B-9088-42C7-960D-847A2E7D61B1}" type="slidenum">
              <a:rPr lang="en-US" smtClean="0"/>
              <a:pPr/>
              <a:t>1</a:t>
            </a:fld>
            <a:endParaRPr lang="en-US"/>
          </a:p>
        </p:txBody>
      </p:sp>
      <p:sp>
        <p:nvSpPr>
          <p:cNvPr id="4" name="Footer Placeholder 3"/>
          <p:cNvSpPr>
            <a:spLocks noGrp="1"/>
          </p:cNvSpPr>
          <p:nvPr>
            <p:ph type="ftr" sz="quarter" idx="11"/>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89038"/>
          </a:xfrm>
        </p:spPr>
        <p:txBody>
          <a:bodyPr>
            <a:normAutofit fontScale="90000"/>
          </a:bodyPr>
          <a:lstStyle/>
          <a:p>
            <a:r>
              <a:rPr lang="en-US" b="1" dirty="0" smtClean="0">
                <a:solidFill>
                  <a:schemeClr val="accent1"/>
                </a:solidFill>
              </a:rPr>
              <a:t>Stage II: Vouching and verification		of Transaction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696200" cy="5562600"/>
          </a:xfrm>
        </p:spPr>
        <p:txBody>
          <a:bodyPr>
            <a:noAutofit/>
          </a:bodyPr>
          <a:lstStyle/>
          <a:p>
            <a:pPr>
              <a:buFont typeface="Wingdings" pitchFamily="2" charset="2"/>
              <a:buChar char="Ø"/>
            </a:pPr>
            <a:r>
              <a:rPr lang="en-US" sz="1900" b="1" u="sng" dirty="0" smtClean="0">
                <a:solidFill>
                  <a:schemeClr val="accent1"/>
                </a:solidFill>
              </a:rPr>
              <a:t>Advance to Employees</a:t>
            </a:r>
          </a:p>
          <a:p>
            <a:pPr marL="457200" indent="-457200">
              <a:buFont typeface="+mj-lt"/>
              <a:buAutoNum type="arabicPeriod"/>
            </a:pPr>
            <a:r>
              <a:rPr lang="en-US" sz="1600" dirty="0" smtClean="0">
                <a:solidFill>
                  <a:schemeClr val="accent1"/>
                </a:solidFill>
              </a:rPr>
              <a:t>Check the Trial balance in respect of Advance to employees to ascertain the amount outstanding in the name of each employee. Find out the date since when the advance  is outstanding to be settled and make a list if employees advances that have not been settled for a long period.</a:t>
            </a:r>
          </a:p>
          <a:p>
            <a:pPr marL="457200" indent="-457200">
              <a:buFont typeface="+mj-lt"/>
              <a:buAutoNum type="arabicPeriod"/>
            </a:pPr>
            <a:r>
              <a:rPr lang="en-US" sz="1600" dirty="0" smtClean="0">
                <a:solidFill>
                  <a:schemeClr val="accent1"/>
                </a:solidFill>
              </a:rPr>
              <a:t>Ensure that no further advance is given to an employee unless the previous outstanding  advance is cleared by him.</a:t>
            </a:r>
          </a:p>
          <a:p>
            <a:pPr marL="457200" indent="-457200">
              <a:buFont typeface="+mj-lt"/>
              <a:buAutoNum type="arabicPeriod"/>
            </a:pPr>
            <a:r>
              <a:rPr lang="en-US" sz="1600" dirty="0" smtClean="0">
                <a:solidFill>
                  <a:schemeClr val="accent1"/>
                </a:solidFill>
              </a:rPr>
              <a:t>Advance to an employee may be towards  - Travel / Official work\ loan or a salary advance. Ensure that the recovery is made from the  salary of the employee when the advance taken by the employee is not settled by him within a reasonable period.</a:t>
            </a:r>
          </a:p>
          <a:p>
            <a:pPr marL="457200" indent="-457200">
              <a:buFont typeface="+mj-lt"/>
              <a:buAutoNum type="arabicPeriod"/>
            </a:pPr>
            <a:r>
              <a:rPr lang="en-US" sz="1600" dirty="0" smtClean="0">
                <a:solidFill>
                  <a:schemeClr val="accent1"/>
                </a:solidFill>
              </a:rPr>
              <a:t>Further  check that the recovery of installments in respect of loan / salary advance is made correctly on  monthly basis from the salary of the employees.</a:t>
            </a:r>
          </a:p>
          <a:p>
            <a:pPr marL="457200" indent="-457200">
              <a:buFont typeface="+mj-lt"/>
              <a:buAutoNum type="arabicPeriod"/>
            </a:pPr>
            <a:r>
              <a:rPr lang="en-US" sz="1600" dirty="0" smtClean="0">
                <a:solidFill>
                  <a:schemeClr val="accent1"/>
                </a:solidFill>
              </a:rPr>
              <a:t>Check and make a list of employees who have left the company and their full and final settlements have not been made but debit balances are still appearing in their names in the Advance to employees account.</a:t>
            </a:r>
          </a:p>
          <a:p>
            <a:pPr>
              <a:lnSpc>
                <a:spcPct val="80000"/>
              </a:lnSpc>
              <a:buFont typeface="Wingdings" pitchFamily="2" charset="2"/>
              <a:buChar char="Ø"/>
            </a:pPr>
            <a:endParaRPr lang="en-US" sz="1900" b="1" u="sng"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10</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89038"/>
          </a:xfrm>
        </p:spPr>
        <p:txBody>
          <a:bodyPr>
            <a:normAutofit fontScale="90000"/>
          </a:bodyPr>
          <a:lstStyle/>
          <a:p>
            <a:r>
              <a:rPr lang="en-US" b="1" dirty="0" smtClean="0">
                <a:solidFill>
                  <a:schemeClr val="accent1"/>
                </a:solidFill>
              </a:rPr>
              <a:t>Stage II: Vouching and verification		of Transaction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fontScale="77500" lnSpcReduction="20000"/>
          </a:bodyPr>
          <a:lstStyle/>
          <a:p>
            <a:pPr algn="just">
              <a:buFont typeface="Wingdings" pitchFamily="2" charset="2"/>
              <a:buChar char="Ø"/>
            </a:pPr>
            <a:r>
              <a:rPr lang="en-US" sz="1900" b="1" u="sng" dirty="0" smtClean="0">
                <a:solidFill>
                  <a:schemeClr val="accent1"/>
                </a:solidFill>
              </a:rPr>
              <a:t>Check the Cash/Bank transactions</a:t>
            </a:r>
          </a:p>
          <a:p>
            <a:pPr marL="457200" indent="-457200" algn="just">
              <a:buFont typeface="+mj-lt"/>
              <a:buAutoNum type="arabicPeriod"/>
            </a:pPr>
            <a:r>
              <a:rPr lang="en-US" sz="1900" dirty="0" smtClean="0">
                <a:solidFill>
                  <a:schemeClr val="accent1"/>
                </a:solidFill>
              </a:rPr>
              <a:t>Check authorization of Cash Vouchers / Bank Vouchers by a responsible person.</a:t>
            </a:r>
          </a:p>
          <a:p>
            <a:pPr marL="457200" indent="-457200" algn="just">
              <a:buFont typeface="+mj-lt"/>
              <a:buAutoNum type="arabicPeriod"/>
            </a:pPr>
            <a:r>
              <a:rPr lang="en-US" sz="1900" dirty="0" smtClean="0">
                <a:solidFill>
                  <a:schemeClr val="accent1"/>
                </a:solidFill>
              </a:rPr>
              <a:t>Check supporting Bills / Invoices</a:t>
            </a:r>
          </a:p>
          <a:p>
            <a:pPr marL="457200" indent="-457200" algn="just">
              <a:buFont typeface="+mj-lt"/>
              <a:buAutoNum type="arabicPeriod"/>
            </a:pPr>
            <a:r>
              <a:rPr lang="en-US" sz="1900" dirty="0" smtClean="0">
                <a:solidFill>
                  <a:schemeClr val="accent1"/>
                </a:solidFill>
              </a:rPr>
              <a:t>Check the correctness of the accounting head – expense / income</a:t>
            </a:r>
          </a:p>
          <a:p>
            <a:pPr marL="457200" indent="-457200" algn="just">
              <a:buFont typeface="+mj-lt"/>
              <a:buAutoNum type="arabicPeriod"/>
            </a:pPr>
            <a:r>
              <a:rPr lang="en-US" sz="1900" dirty="0" smtClean="0">
                <a:solidFill>
                  <a:schemeClr val="accent1"/>
                </a:solidFill>
              </a:rPr>
              <a:t>Check for cash receipts signature /acknowledgement  of cash recd.</a:t>
            </a:r>
          </a:p>
          <a:p>
            <a:pPr marL="457200" indent="-457200" algn="just">
              <a:buFont typeface="+mj-lt"/>
              <a:buAutoNum type="arabicPeriod"/>
            </a:pPr>
            <a:r>
              <a:rPr lang="en-US" sz="1900" dirty="0" smtClean="0">
                <a:solidFill>
                  <a:schemeClr val="accent1"/>
                </a:solidFill>
              </a:rPr>
              <a:t>Check that all the relevant columns of the Cash/ bank vouchers have been properly filled in.</a:t>
            </a:r>
          </a:p>
          <a:p>
            <a:pPr marL="457200" indent="-457200" algn="just">
              <a:buFont typeface="+mj-lt"/>
              <a:buAutoNum type="arabicPeriod"/>
            </a:pPr>
            <a:r>
              <a:rPr lang="en-US" sz="1900" dirty="0" smtClean="0">
                <a:solidFill>
                  <a:schemeClr val="accent1"/>
                </a:solidFill>
              </a:rPr>
              <a:t>Check that all the supporting  to the Vouchers are crossed as cancelled after the payment.</a:t>
            </a:r>
          </a:p>
          <a:p>
            <a:pPr marL="457200" indent="-457200" algn="just">
              <a:buFont typeface="+mj-lt"/>
              <a:buAutoNum type="arabicPeriod"/>
            </a:pPr>
            <a:r>
              <a:rPr lang="en-US" sz="1900" dirty="0" smtClean="0">
                <a:solidFill>
                  <a:schemeClr val="accent1"/>
                </a:solidFill>
              </a:rPr>
              <a:t>Check that payments are made only against  original supporting.</a:t>
            </a:r>
          </a:p>
          <a:p>
            <a:pPr marL="457200" indent="-457200" algn="just">
              <a:lnSpc>
                <a:spcPct val="80000"/>
              </a:lnSpc>
              <a:buNone/>
            </a:pPr>
            <a:endParaRPr lang="en-US" sz="1900" dirty="0" smtClean="0">
              <a:solidFill>
                <a:schemeClr val="accent1"/>
              </a:solidFill>
            </a:endParaRPr>
          </a:p>
          <a:p>
            <a:pPr marL="457200" indent="-457200" algn="just">
              <a:lnSpc>
                <a:spcPct val="80000"/>
              </a:lnSpc>
              <a:buFont typeface="Wingdings" pitchFamily="2" charset="2"/>
              <a:buChar char="Ø"/>
            </a:pPr>
            <a:r>
              <a:rPr lang="en-US" sz="1800" b="1" u="sng" dirty="0" smtClean="0">
                <a:solidFill>
                  <a:schemeClr val="accent1"/>
                </a:solidFill>
              </a:rPr>
              <a:t>Payroll</a:t>
            </a:r>
          </a:p>
          <a:p>
            <a:pPr marL="342900" indent="-342900" algn="just">
              <a:buFont typeface="+mj-lt"/>
              <a:buAutoNum type="arabicPeriod"/>
            </a:pPr>
            <a:r>
              <a:rPr lang="en-US" sz="1900" dirty="0" smtClean="0">
                <a:solidFill>
                  <a:schemeClr val="accent1"/>
                </a:solidFill>
              </a:rPr>
              <a:t>The amount of salary drawn by a staff is in accordance with companies policy;</a:t>
            </a:r>
          </a:p>
          <a:p>
            <a:pPr marL="342900" indent="-342900" algn="just">
              <a:buFont typeface="+mj-lt"/>
              <a:buAutoNum type="arabicPeriod"/>
            </a:pPr>
            <a:r>
              <a:rPr lang="en-US" sz="1900" dirty="0" smtClean="0">
                <a:solidFill>
                  <a:schemeClr val="accent1"/>
                </a:solidFill>
              </a:rPr>
              <a:t>Appointment of the staff is as per the rules and regulations and post sanctioned; </a:t>
            </a:r>
          </a:p>
          <a:p>
            <a:pPr marL="342900" indent="-342900" algn="just">
              <a:buFont typeface="+mj-lt"/>
              <a:buAutoNum type="arabicPeriod"/>
            </a:pPr>
            <a:r>
              <a:rPr lang="en-US" sz="1900" dirty="0" smtClean="0">
                <a:solidFill>
                  <a:schemeClr val="accent1"/>
                </a:solidFill>
              </a:rPr>
              <a:t>The pay drawn by a newly appointed staff is as per the appointment letter;</a:t>
            </a:r>
          </a:p>
          <a:p>
            <a:pPr marL="342900" indent="-342900" algn="just">
              <a:buFont typeface="+mj-lt"/>
              <a:buAutoNum type="arabicPeriod"/>
            </a:pPr>
            <a:r>
              <a:rPr lang="en-US" sz="1900" dirty="0" smtClean="0">
                <a:solidFill>
                  <a:schemeClr val="accent1"/>
                </a:solidFill>
              </a:rPr>
              <a:t>Necessary deductions have been made in accordance with the relevant rules and orders </a:t>
            </a:r>
          </a:p>
          <a:p>
            <a:pPr marL="342900" indent="-342900" algn="just">
              <a:buFont typeface="+mj-lt"/>
              <a:buAutoNum type="arabicPeriod"/>
            </a:pPr>
            <a:r>
              <a:rPr lang="en-US" sz="1900" dirty="0" smtClean="0">
                <a:solidFill>
                  <a:schemeClr val="accent1"/>
                </a:solidFill>
              </a:rPr>
              <a:t>Salaries paid have been properly recorded in the salary register </a:t>
            </a:r>
          </a:p>
          <a:p>
            <a:pPr marL="342900" indent="-342900" algn="just">
              <a:buFont typeface="+mj-lt"/>
              <a:buAutoNum type="arabicPeriod"/>
            </a:pPr>
            <a:r>
              <a:rPr lang="en-US" sz="1900" dirty="0" smtClean="0">
                <a:solidFill>
                  <a:schemeClr val="accent1"/>
                </a:solidFill>
              </a:rPr>
              <a:t>The payment of salary must be duly acknowledged by the payee staff only; and</a:t>
            </a:r>
          </a:p>
          <a:p>
            <a:pPr marL="342900" indent="-342900" algn="just">
              <a:buFont typeface="+mj-lt"/>
              <a:buAutoNum type="arabicPeriod"/>
            </a:pPr>
            <a:r>
              <a:rPr lang="en-US" sz="1900" dirty="0" smtClean="0">
                <a:solidFill>
                  <a:schemeClr val="accent1"/>
                </a:solidFill>
              </a:rPr>
              <a:t>Salary increments are as per the rules and orders. </a:t>
            </a:r>
          </a:p>
          <a:p>
            <a:pPr marL="457200" indent="-457200" algn="just">
              <a:lnSpc>
                <a:spcPct val="80000"/>
              </a:lnSpc>
              <a:buFont typeface="Wingdings" pitchFamily="2" charset="2"/>
              <a:buChar char="Ø"/>
            </a:pPr>
            <a:endParaRPr lang="en-US" sz="1800" b="1" u="sng" dirty="0" smtClean="0">
              <a:solidFill>
                <a:schemeClr val="accent1"/>
              </a:solidFill>
            </a:endParaRPr>
          </a:p>
          <a:p>
            <a:pPr marL="457200" indent="-457200" algn="just">
              <a:lnSpc>
                <a:spcPct val="80000"/>
              </a:lnSpc>
              <a:buFont typeface="+mj-lt"/>
              <a:buAutoNum type="arabicPeriod"/>
            </a:pPr>
            <a:endParaRPr lang="en-US" sz="19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11</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89038"/>
          </a:xfrm>
        </p:spPr>
        <p:txBody>
          <a:bodyPr>
            <a:normAutofit/>
          </a:bodyPr>
          <a:lstStyle/>
          <a:p>
            <a:r>
              <a:rPr lang="en-US" b="1" dirty="0" smtClean="0">
                <a:solidFill>
                  <a:schemeClr val="accent1"/>
                </a:solidFill>
              </a:rPr>
              <a:t>Stage III: Statutory Compliances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fontScale="92500"/>
          </a:bodyPr>
          <a:lstStyle/>
          <a:p>
            <a:pPr marL="457200" indent="-457200">
              <a:lnSpc>
                <a:spcPct val="80000"/>
              </a:lnSpc>
              <a:buFont typeface="Wingdings" pitchFamily="2" charset="2"/>
              <a:buChar char="Ø"/>
            </a:pPr>
            <a:r>
              <a:rPr lang="en-US" sz="1900" b="1" u="sng" dirty="0" smtClean="0">
                <a:solidFill>
                  <a:schemeClr val="accent1"/>
                </a:solidFill>
              </a:rPr>
              <a:t>TDS</a:t>
            </a:r>
          </a:p>
          <a:p>
            <a:pPr marL="457200" indent="-457200" algn="just">
              <a:lnSpc>
                <a:spcPct val="80000"/>
              </a:lnSpc>
              <a:buFont typeface="+mj-lt"/>
              <a:buAutoNum type="arabicPeriod"/>
            </a:pPr>
            <a:r>
              <a:rPr lang="en-US" sz="1900" dirty="0" smtClean="0">
                <a:solidFill>
                  <a:schemeClr val="accent1"/>
                </a:solidFill>
              </a:rPr>
              <a:t>Verify whether the tax has been deducted at the correct rates and against the correct bill.</a:t>
            </a:r>
          </a:p>
          <a:p>
            <a:pPr marL="457200" indent="-457200" algn="just">
              <a:lnSpc>
                <a:spcPct val="80000"/>
              </a:lnSpc>
              <a:buFont typeface="+mj-lt"/>
              <a:buAutoNum type="arabicPeriod"/>
            </a:pPr>
            <a:r>
              <a:rPr lang="en-US" sz="1900" dirty="0" smtClean="0">
                <a:solidFill>
                  <a:schemeClr val="accent1"/>
                </a:solidFill>
              </a:rPr>
              <a:t>Prepare the Delay in TDS deposit and TDS not deducted  table.</a:t>
            </a:r>
          </a:p>
          <a:p>
            <a:pPr marL="457200" indent="-457200" algn="just">
              <a:lnSpc>
                <a:spcPct val="80000"/>
              </a:lnSpc>
              <a:buFont typeface="+mj-lt"/>
              <a:buAutoNum type="arabicPeriod"/>
            </a:pPr>
            <a:r>
              <a:rPr lang="en-US" sz="1900" dirty="0" smtClean="0">
                <a:solidFill>
                  <a:schemeClr val="accent1"/>
                </a:solidFill>
              </a:rPr>
              <a:t>Whether certificate is properly prepared and delivered to client </a:t>
            </a:r>
          </a:p>
          <a:p>
            <a:pPr marL="457200" indent="-457200">
              <a:lnSpc>
                <a:spcPct val="80000"/>
              </a:lnSpc>
              <a:buFont typeface="+mj-lt"/>
              <a:buAutoNum type="arabicPeriod"/>
            </a:pPr>
            <a:endParaRPr lang="en-US" sz="1900" dirty="0" smtClean="0">
              <a:solidFill>
                <a:schemeClr val="accent1"/>
              </a:solidFill>
            </a:endParaRPr>
          </a:p>
          <a:p>
            <a:pPr marL="457200" indent="-457200">
              <a:lnSpc>
                <a:spcPct val="80000"/>
              </a:lnSpc>
              <a:buFont typeface="Wingdings" pitchFamily="2" charset="2"/>
              <a:buChar char="Ø"/>
            </a:pPr>
            <a:r>
              <a:rPr lang="en-US" sz="1800" b="1" u="sng" dirty="0" smtClean="0">
                <a:solidFill>
                  <a:schemeClr val="accent1"/>
                </a:solidFill>
              </a:rPr>
              <a:t>Profession Tax</a:t>
            </a:r>
          </a:p>
          <a:p>
            <a:pPr marL="457200" indent="-457200" algn="just">
              <a:lnSpc>
                <a:spcPct val="80000"/>
              </a:lnSpc>
              <a:buFont typeface="+mj-lt"/>
              <a:buAutoNum type="arabicPeriod"/>
            </a:pPr>
            <a:r>
              <a:rPr lang="en-US" sz="1900" dirty="0" smtClean="0">
                <a:solidFill>
                  <a:schemeClr val="accent1"/>
                </a:solidFill>
              </a:rPr>
              <a:t>Prepare the Month-wise Table Verify.</a:t>
            </a:r>
          </a:p>
          <a:p>
            <a:pPr marL="457200" indent="-457200" algn="just">
              <a:lnSpc>
                <a:spcPct val="80000"/>
              </a:lnSpc>
              <a:buFont typeface="+mj-lt"/>
              <a:buAutoNum type="arabicPeriod"/>
            </a:pPr>
            <a:r>
              <a:rPr lang="en-US" sz="1900" dirty="0" smtClean="0">
                <a:solidFill>
                  <a:schemeClr val="accent1"/>
                </a:solidFill>
              </a:rPr>
              <a:t>Whether PT has been deducted correctly for all employees as per salary working</a:t>
            </a:r>
          </a:p>
          <a:p>
            <a:pPr marL="457200" indent="-457200">
              <a:lnSpc>
                <a:spcPct val="80000"/>
              </a:lnSpc>
              <a:buFont typeface="+mj-lt"/>
              <a:buAutoNum type="arabicPeriod"/>
            </a:pPr>
            <a:endParaRPr lang="en-US" sz="1900" dirty="0" smtClean="0">
              <a:solidFill>
                <a:schemeClr val="accent1"/>
              </a:solidFill>
            </a:endParaRPr>
          </a:p>
          <a:p>
            <a:pPr marL="457200" indent="-457200">
              <a:lnSpc>
                <a:spcPct val="80000"/>
              </a:lnSpc>
              <a:buFont typeface="Wingdings" pitchFamily="2" charset="2"/>
              <a:buChar char="Ø"/>
            </a:pPr>
            <a:r>
              <a:rPr lang="en-US" sz="1800" b="1" u="sng" dirty="0" smtClean="0">
                <a:solidFill>
                  <a:schemeClr val="accent1"/>
                </a:solidFill>
              </a:rPr>
              <a:t>Sales Tax/VAT/Service Tax</a:t>
            </a:r>
          </a:p>
          <a:p>
            <a:pPr marL="457200" indent="-457200" algn="just">
              <a:lnSpc>
                <a:spcPct val="80000"/>
              </a:lnSpc>
              <a:buFont typeface="+mj-lt"/>
              <a:buAutoNum type="arabicPeriod"/>
            </a:pPr>
            <a:r>
              <a:rPr lang="en-US" sz="1900" dirty="0" smtClean="0">
                <a:solidFill>
                  <a:schemeClr val="accent1"/>
                </a:solidFill>
              </a:rPr>
              <a:t>Verify the Calculation of VAT/Service Tax Payable and prepare computation of VAT/Service Tax Liability and Payment Statement. </a:t>
            </a:r>
          </a:p>
          <a:p>
            <a:pPr marL="457200" indent="-457200">
              <a:lnSpc>
                <a:spcPct val="80000"/>
              </a:lnSpc>
              <a:buNone/>
            </a:pPr>
            <a:endParaRPr lang="en-US" sz="1900" dirty="0" smtClean="0">
              <a:solidFill>
                <a:schemeClr val="accent1"/>
              </a:solidFill>
            </a:endParaRPr>
          </a:p>
          <a:p>
            <a:pPr marL="457200" indent="-457200" algn="just">
              <a:lnSpc>
                <a:spcPct val="80000"/>
              </a:lnSpc>
              <a:buNone/>
            </a:pPr>
            <a:r>
              <a:rPr lang="en-US" sz="1900" dirty="0" smtClean="0">
                <a:solidFill>
                  <a:schemeClr val="accent1"/>
                </a:solidFill>
              </a:rPr>
              <a:t>Check Original Payment </a:t>
            </a:r>
            <a:r>
              <a:rPr lang="en-US" sz="1900" dirty="0" err="1" smtClean="0">
                <a:solidFill>
                  <a:schemeClr val="accent1"/>
                </a:solidFill>
              </a:rPr>
              <a:t>Challan</a:t>
            </a:r>
            <a:r>
              <a:rPr lang="en-US" sz="1900" dirty="0" smtClean="0">
                <a:solidFill>
                  <a:schemeClr val="accent1"/>
                </a:solidFill>
              </a:rPr>
              <a:t>.</a:t>
            </a:r>
          </a:p>
          <a:p>
            <a:pPr marL="457200" indent="-457200" algn="just">
              <a:lnSpc>
                <a:spcPct val="80000"/>
              </a:lnSpc>
              <a:buNone/>
            </a:pPr>
            <a:r>
              <a:rPr lang="en-US" sz="1900" dirty="0" smtClean="0">
                <a:solidFill>
                  <a:schemeClr val="accent1"/>
                </a:solidFill>
              </a:rPr>
              <a:t>Verify whether Tax has been paid on/before due date.</a:t>
            </a:r>
          </a:p>
          <a:p>
            <a:pPr marL="457200" indent="-457200" algn="just">
              <a:lnSpc>
                <a:spcPct val="80000"/>
              </a:lnSpc>
              <a:buNone/>
            </a:pPr>
            <a:r>
              <a:rPr lang="en-US" sz="1900" dirty="0" smtClean="0">
                <a:solidFill>
                  <a:schemeClr val="accent1"/>
                </a:solidFill>
              </a:rPr>
              <a:t>Incase of delay, whether the same has been paid along-with interest. </a:t>
            </a:r>
          </a:p>
        </p:txBody>
      </p:sp>
      <p:sp>
        <p:nvSpPr>
          <p:cNvPr id="4" name="Slide Number Placeholder 3"/>
          <p:cNvSpPr>
            <a:spLocks noGrp="1"/>
          </p:cNvSpPr>
          <p:nvPr>
            <p:ph type="sldNum" sz="quarter" idx="15"/>
          </p:nvPr>
        </p:nvSpPr>
        <p:spPr/>
        <p:txBody>
          <a:bodyPr/>
          <a:lstStyle/>
          <a:p>
            <a:fld id="{C500B88B-9088-42C7-960D-847A2E7D61B1}" type="slidenum">
              <a:rPr lang="en-US" smtClean="0"/>
              <a:pPr/>
              <a:t>12</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257800"/>
          </a:xfrm>
        </p:spPr>
        <p:txBody>
          <a:bodyPr>
            <a:normAutofit fontScale="55000" lnSpcReduction="20000"/>
          </a:bodyPr>
          <a:lstStyle/>
          <a:p>
            <a:pPr marL="457200" indent="-457200">
              <a:buFont typeface="Wingdings" pitchFamily="2" charset="2"/>
              <a:buChar char="Ø"/>
            </a:pPr>
            <a:r>
              <a:rPr lang="en-US" sz="4800" b="1" u="sng" dirty="0" smtClean="0">
                <a:solidFill>
                  <a:schemeClr val="accent1"/>
                </a:solidFill>
              </a:rPr>
              <a:t>Debtors Scrutiny</a:t>
            </a:r>
          </a:p>
          <a:p>
            <a:pPr marL="457200" indent="-457200" algn="just">
              <a:buFont typeface="+mj-lt"/>
              <a:buAutoNum type="arabicPeriod"/>
            </a:pPr>
            <a:r>
              <a:rPr lang="en-US" sz="3000" dirty="0" smtClean="0">
                <a:solidFill>
                  <a:schemeClr val="accent1"/>
                </a:solidFill>
              </a:rPr>
              <a:t>Prepare the bill-wise outstanding entries, along-with the remarks of receipts during the subsequent audit period.</a:t>
            </a:r>
          </a:p>
          <a:p>
            <a:pPr marL="457200" indent="-457200" algn="just">
              <a:buFont typeface="+mj-lt"/>
              <a:buAutoNum type="arabicPeriod"/>
            </a:pPr>
            <a:r>
              <a:rPr lang="en-US" sz="3000" dirty="0" smtClean="0">
                <a:solidFill>
                  <a:schemeClr val="accent1"/>
                </a:solidFill>
              </a:rPr>
              <a:t>Obtain the </a:t>
            </a:r>
            <a:r>
              <a:rPr lang="en-US" sz="3000" dirty="0" err="1" smtClean="0">
                <a:solidFill>
                  <a:schemeClr val="accent1"/>
                </a:solidFill>
              </a:rPr>
              <a:t>Auditee's</a:t>
            </a:r>
            <a:r>
              <a:rPr lang="en-US" sz="3000" dirty="0" smtClean="0">
                <a:solidFill>
                  <a:schemeClr val="accent1"/>
                </a:solidFill>
              </a:rPr>
              <a:t> response, for debtors outstanding of more than 90 days.</a:t>
            </a:r>
          </a:p>
          <a:p>
            <a:pPr marL="457200" indent="-457200" algn="just">
              <a:buFont typeface="+mj-lt"/>
              <a:buAutoNum type="arabicPeriod"/>
            </a:pPr>
            <a:r>
              <a:rPr lang="en-US" sz="3000" dirty="0" smtClean="0">
                <a:solidFill>
                  <a:schemeClr val="accent1"/>
                </a:solidFill>
              </a:rPr>
              <a:t>Verify if there have been any mutual settlement, identify  the bad debts, if any.</a:t>
            </a:r>
          </a:p>
          <a:p>
            <a:pPr marL="457200" indent="-457200" algn="just">
              <a:buFont typeface="+mj-lt"/>
              <a:buAutoNum type="arabicPeriod"/>
            </a:pPr>
            <a:r>
              <a:rPr lang="en-US" sz="3000" dirty="0" smtClean="0">
                <a:solidFill>
                  <a:schemeClr val="accent1"/>
                </a:solidFill>
              </a:rPr>
              <a:t>Check whether discount allowed is properly recorded.</a:t>
            </a:r>
          </a:p>
          <a:p>
            <a:pPr marL="457200" indent="-457200" algn="just">
              <a:buFont typeface="+mj-lt"/>
              <a:buAutoNum type="arabicPeriod"/>
            </a:pPr>
            <a:r>
              <a:rPr lang="en-US" sz="3000" dirty="0" smtClean="0">
                <a:solidFill>
                  <a:schemeClr val="accent1"/>
                </a:solidFill>
              </a:rPr>
              <a:t>Incase of sales return, verify the proper reversal of VAT, if necessary and its inventory accounting </a:t>
            </a:r>
          </a:p>
          <a:p>
            <a:pPr marL="457200" indent="-457200" algn="just">
              <a:buFont typeface="+mj-lt"/>
              <a:buAutoNum type="arabicPeriod"/>
            </a:pPr>
            <a:r>
              <a:rPr lang="en-US" sz="3000" dirty="0" smtClean="0">
                <a:solidFill>
                  <a:schemeClr val="accent1"/>
                </a:solidFill>
              </a:rPr>
              <a:t>Check that the balance shown by the Debtors Ledger Trial balance agrees with the balance shown by the Debtors control account in the General Ledger Trial balance.</a:t>
            </a:r>
          </a:p>
          <a:p>
            <a:pPr marL="457200" indent="-457200" algn="just">
              <a:buFont typeface="+mj-lt"/>
              <a:buAutoNum type="arabicPeriod"/>
            </a:pPr>
            <a:r>
              <a:rPr lang="en-US" sz="3000" dirty="0" smtClean="0">
                <a:solidFill>
                  <a:schemeClr val="accent1"/>
                </a:solidFill>
              </a:rPr>
              <a:t>Check the Age-wise analysis of Sundry Debtors and comment upon it.</a:t>
            </a:r>
          </a:p>
          <a:p>
            <a:pPr marL="457200" indent="-457200" algn="just">
              <a:buFont typeface="+mj-lt"/>
              <a:buAutoNum type="arabicPeriod"/>
            </a:pPr>
            <a:r>
              <a:rPr lang="en-US" sz="3000" dirty="0" smtClean="0">
                <a:solidFill>
                  <a:schemeClr val="accent1"/>
                </a:solidFill>
              </a:rPr>
              <a:t>Check the Debtors Accounts that are stuck up for long and are doubtful of recovery.</a:t>
            </a:r>
          </a:p>
          <a:p>
            <a:pPr marL="457200" indent="-457200" algn="just">
              <a:buFont typeface="+mj-lt"/>
              <a:buAutoNum type="arabicPeriod"/>
            </a:pPr>
            <a:r>
              <a:rPr lang="en-US" sz="3000" dirty="0" smtClean="0">
                <a:solidFill>
                  <a:schemeClr val="accent1"/>
                </a:solidFill>
              </a:rPr>
              <a:t>Check the debtors accounts where legal cases have been filed / are to be filed and ascertain the progress in the legal cases.</a:t>
            </a:r>
          </a:p>
          <a:p>
            <a:pPr marL="457200" indent="-457200">
              <a:lnSpc>
                <a:spcPct val="80000"/>
              </a:lnSpc>
              <a:buFont typeface="+mj-lt"/>
              <a:buAutoNum type="arabicPeriod"/>
            </a:pPr>
            <a:endParaRPr lang="en-US" sz="19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13</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2600" b="1" u="sng" dirty="0" smtClean="0">
                <a:solidFill>
                  <a:schemeClr val="accent1"/>
                </a:solidFill>
              </a:rPr>
              <a:t>Creditors Scrutiny</a:t>
            </a:r>
          </a:p>
          <a:p>
            <a:pPr marL="457200" indent="-457200" algn="just">
              <a:lnSpc>
                <a:spcPct val="80000"/>
              </a:lnSpc>
              <a:buFont typeface="+mj-lt"/>
              <a:buAutoNum type="arabicPeriod"/>
            </a:pPr>
            <a:r>
              <a:rPr lang="en-US" sz="1900" dirty="0" smtClean="0">
                <a:solidFill>
                  <a:schemeClr val="accent1"/>
                </a:solidFill>
              </a:rPr>
              <a:t>During Creditors scrutiny, verify if there are any long outstanding bills.</a:t>
            </a:r>
          </a:p>
          <a:p>
            <a:pPr marL="457200" indent="-457200" algn="just">
              <a:lnSpc>
                <a:spcPct val="80000"/>
              </a:lnSpc>
              <a:buFont typeface="+mj-lt"/>
              <a:buAutoNum type="arabicPeriod"/>
            </a:pPr>
            <a:r>
              <a:rPr lang="en-US" sz="1900" dirty="0" smtClean="0">
                <a:solidFill>
                  <a:schemeClr val="accent1"/>
                </a:solidFill>
              </a:rPr>
              <a:t>Obtain the </a:t>
            </a:r>
            <a:r>
              <a:rPr lang="en-US" sz="1900" dirty="0" err="1" smtClean="0">
                <a:solidFill>
                  <a:schemeClr val="accent1"/>
                </a:solidFill>
              </a:rPr>
              <a:t>Auditee's</a:t>
            </a:r>
            <a:r>
              <a:rPr lang="en-US" sz="1900" dirty="0" smtClean="0">
                <a:solidFill>
                  <a:schemeClr val="accent1"/>
                </a:solidFill>
              </a:rPr>
              <a:t> response, for Creditors outstanding of more than 90 days.</a:t>
            </a:r>
          </a:p>
          <a:p>
            <a:pPr marL="457200" indent="-457200" algn="just">
              <a:lnSpc>
                <a:spcPct val="80000"/>
              </a:lnSpc>
              <a:buFont typeface="+mj-lt"/>
              <a:buAutoNum type="arabicPeriod"/>
            </a:pPr>
            <a:r>
              <a:rPr lang="en-US" sz="1900" dirty="0" smtClean="0">
                <a:solidFill>
                  <a:schemeClr val="accent1"/>
                </a:solidFill>
              </a:rPr>
              <a:t>Verify if there have been any mutual settlement.</a:t>
            </a:r>
          </a:p>
          <a:p>
            <a:pPr marL="457200" indent="-457200" algn="just">
              <a:lnSpc>
                <a:spcPct val="80000"/>
              </a:lnSpc>
              <a:buFont typeface="+mj-lt"/>
              <a:buAutoNum type="arabicPeriod"/>
            </a:pPr>
            <a:r>
              <a:rPr lang="en-US" sz="1900" dirty="0" smtClean="0">
                <a:solidFill>
                  <a:schemeClr val="accent1"/>
                </a:solidFill>
              </a:rPr>
              <a:t>Check whether discount received is correctly recorded.</a:t>
            </a:r>
          </a:p>
          <a:p>
            <a:pPr marL="457200" indent="-457200" algn="just">
              <a:lnSpc>
                <a:spcPct val="80000"/>
              </a:lnSpc>
              <a:buFont typeface="+mj-lt"/>
              <a:buAutoNum type="arabicPeriod"/>
            </a:pPr>
            <a:r>
              <a:rPr lang="en-US" sz="1900" dirty="0" smtClean="0">
                <a:solidFill>
                  <a:schemeClr val="accent1"/>
                </a:solidFill>
              </a:rPr>
              <a:t>Check the accounting entry for purchase return.</a:t>
            </a:r>
          </a:p>
          <a:p>
            <a:pPr marL="457200" indent="-457200" algn="just">
              <a:lnSpc>
                <a:spcPct val="80000"/>
              </a:lnSpc>
              <a:buFont typeface="+mj-lt"/>
              <a:buAutoNum type="arabicPeriod"/>
            </a:pPr>
            <a:r>
              <a:rPr lang="en-US" sz="1900" dirty="0" smtClean="0">
                <a:solidFill>
                  <a:schemeClr val="accent1"/>
                </a:solidFill>
              </a:rPr>
              <a:t>Check the period for which the amount is outstanding.</a:t>
            </a:r>
          </a:p>
          <a:p>
            <a:pPr marL="457200" indent="-457200" algn="just">
              <a:lnSpc>
                <a:spcPct val="80000"/>
              </a:lnSpc>
              <a:buFont typeface="+mj-lt"/>
              <a:buAutoNum type="arabicPeriod"/>
            </a:pPr>
            <a:r>
              <a:rPr lang="en-US" sz="1900" dirty="0" smtClean="0">
                <a:solidFill>
                  <a:schemeClr val="accent1"/>
                </a:solidFill>
              </a:rPr>
              <a:t>Ascertain the reasons for the outstanding amount.</a:t>
            </a:r>
          </a:p>
          <a:p>
            <a:pPr marL="457200" indent="-457200" algn="just">
              <a:lnSpc>
                <a:spcPct val="80000"/>
              </a:lnSpc>
              <a:buFont typeface="+mj-lt"/>
              <a:buAutoNum type="arabicPeriod"/>
            </a:pPr>
            <a:r>
              <a:rPr lang="en-US" sz="1900" dirty="0" smtClean="0">
                <a:solidFill>
                  <a:schemeClr val="accent1"/>
                </a:solidFill>
              </a:rPr>
              <a:t>Check whether the amount has actually paid after the date of balance sheet date .</a:t>
            </a:r>
          </a:p>
          <a:p>
            <a:pPr marL="457200" indent="-457200" algn="just">
              <a:lnSpc>
                <a:spcPct val="80000"/>
              </a:lnSpc>
              <a:buFont typeface="+mj-lt"/>
              <a:buAutoNum type="arabicPeriod"/>
            </a:pPr>
            <a:r>
              <a:rPr lang="en-US" sz="2000" dirty="0" smtClean="0">
                <a:solidFill>
                  <a:schemeClr val="accent1"/>
                </a:solidFill>
              </a:rPr>
              <a:t>Check the Age-wise analysis of Sundry Debtors and comment upon it.</a:t>
            </a:r>
          </a:p>
          <a:p>
            <a:pPr marL="457200" indent="-457200" algn="just">
              <a:lnSpc>
                <a:spcPct val="80000"/>
              </a:lnSpc>
              <a:buFont typeface="+mj-lt"/>
              <a:buAutoNum type="arabicPeriod"/>
            </a:pPr>
            <a:endParaRPr lang="en-US" sz="19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14</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1900" b="1" u="sng" dirty="0" smtClean="0">
                <a:solidFill>
                  <a:schemeClr val="accent1"/>
                </a:solidFill>
              </a:rPr>
              <a:t>Scrutiny of Fixed Assets and Depreciation</a:t>
            </a:r>
            <a:endParaRPr lang="en-US" sz="1900" dirty="0" smtClean="0">
              <a:solidFill>
                <a:schemeClr val="accent1"/>
              </a:solidFill>
            </a:endParaRPr>
          </a:p>
          <a:p>
            <a:pPr marL="457200" indent="-457200" algn="just">
              <a:lnSpc>
                <a:spcPct val="80000"/>
              </a:lnSpc>
              <a:buFont typeface="+mj-lt"/>
              <a:buAutoNum type="arabicPeriod"/>
            </a:pPr>
            <a:r>
              <a:rPr lang="en-US" sz="1900" dirty="0" smtClean="0">
                <a:solidFill>
                  <a:schemeClr val="accent1"/>
                </a:solidFill>
              </a:rPr>
              <a:t>Check the Bills for any new purchases which were made during the year.</a:t>
            </a:r>
          </a:p>
          <a:p>
            <a:pPr marL="457200" indent="-457200" algn="just">
              <a:lnSpc>
                <a:spcPct val="80000"/>
              </a:lnSpc>
              <a:buFont typeface="+mj-lt"/>
              <a:buAutoNum type="arabicPeriod"/>
            </a:pPr>
            <a:r>
              <a:rPr lang="en-US" sz="1900" dirty="0" smtClean="0">
                <a:solidFill>
                  <a:schemeClr val="accent1"/>
                </a:solidFill>
              </a:rPr>
              <a:t>Check whether the rates for depreciation are proper and also whether it has been correctly calculated. Schedule II is applicable to companies incorporated under Companies Act.</a:t>
            </a:r>
          </a:p>
          <a:p>
            <a:pPr marL="457200" indent="-457200" algn="just">
              <a:lnSpc>
                <a:spcPct val="80000"/>
              </a:lnSpc>
              <a:buFont typeface="+mj-lt"/>
              <a:buAutoNum type="arabicPeriod"/>
            </a:pPr>
            <a:r>
              <a:rPr lang="en-US" sz="1900" dirty="0" smtClean="0">
                <a:solidFill>
                  <a:schemeClr val="accent1"/>
                </a:solidFill>
              </a:rPr>
              <a:t>Whether the asset has been capitalized properly.</a:t>
            </a:r>
          </a:p>
          <a:p>
            <a:pPr marL="457200" indent="-457200" algn="just">
              <a:lnSpc>
                <a:spcPct val="80000"/>
              </a:lnSpc>
              <a:buFont typeface="+mj-lt"/>
              <a:buAutoNum type="arabicPeriod"/>
            </a:pPr>
            <a:r>
              <a:rPr lang="en-US" sz="1900" dirty="0" smtClean="0">
                <a:solidFill>
                  <a:schemeClr val="accent1"/>
                </a:solidFill>
              </a:rPr>
              <a:t>Fixed assets are properly recorded at cost/valuation.</a:t>
            </a:r>
          </a:p>
          <a:p>
            <a:pPr marL="457200" indent="-457200" algn="just">
              <a:lnSpc>
                <a:spcPct val="80000"/>
              </a:lnSpc>
              <a:buFont typeface="+mj-lt"/>
              <a:buAutoNum type="arabicPeriod"/>
            </a:pPr>
            <a:r>
              <a:rPr lang="en-US" sz="1900" dirty="0" smtClean="0">
                <a:solidFill>
                  <a:schemeClr val="accent1"/>
                </a:solidFill>
              </a:rPr>
              <a:t>Ensure appropriate authority for acquisition.</a:t>
            </a:r>
          </a:p>
          <a:p>
            <a:pPr marL="457200" indent="-457200" algn="just">
              <a:lnSpc>
                <a:spcPct val="80000"/>
              </a:lnSpc>
              <a:buFont typeface="+mj-lt"/>
              <a:buAutoNum type="arabicPeriod"/>
            </a:pPr>
            <a:r>
              <a:rPr lang="en-US" sz="1900" dirty="0" smtClean="0">
                <a:solidFill>
                  <a:schemeClr val="accent1"/>
                </a:solidFill>
              </a:rPr>
              <a:t>Whether the Fixed Assets purchased are tagged giving an appropriate reference number.</a:t>
            </a:r>
          </a:p>
          <a:p>
            <a:pPr marL="457200" indent="-457200" algn="just">
              <a:lnSpc>
                <a:spcPct val="80000"/>
              </a:lnSpc>
              <a:buFont typeface="+mj-lt"/>
              <a:buAutoNum type="arabicPeriod"/>
            </a:pPr>
            <a:r>
              <a:rPr lang="en-US" sz="1900" dirty="0" smtClean="0">
                <a:solidFill>
                  <a:schemeClr val="accent1"/>
                </a:solidFill>
              </a:rPr>
              <a:t>Whether the asset has been entered in the fixed asset register </a:t>
            </a:r>
          </a:p>
          <a:p>
            <a:pPr marL="457200" indent="-457200" algn="just">
              <a:lnSpc>
                <a:spcPct val="80000"/>
              </a:lnSpc>
              <a:buFont typeface="+mj-lt"/>
              <a:buAutoNum type="arabicPeriod"/>
            </a:pPr>
            <a:endParaRPr lang="en-US" sz="1900" dirty="0" smtClean="0">
              <a:solidFill>
                <a:schemeClr val="accent1"/>
              </a:solidFill>
            </a:endParaRPr>
          </a:p>
          <a:p>
            <a:pPr marL="457200" indent="-457200" algn="just">
              <a:lnSpc>
                <a:spcPct val="80000"/>
              </a:lnSpc>
              <a:buFont typeface="+mj-lt"/>
              <a:buAutoNum type="arabicPeriod"/>
            </a:pPr>
            <a:endParaRPr lang="en-US" sz="19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15</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1900" b="1" u="sng" dirty="0" smtClean="0">
                <a:solidFill>
                  <a:schemeClr val="accent1"/>
                </a:solidFill>
              </a:rPr>
              <a:t>Fixed Deposits</a:t>
            </a:r>
            <a:endParaRPr lang="en-US" sz="1900" dirty="0" smtClean="0">
              <a:solidFill>
                <a:schemeClr val="accent1"/>
              </a:solidFill>
            </a:endParaRPr>
          </a:p>
          <a:p>
            <a:pPr marL="457200" indent="-457200" algn="just">
              <a:lnSpc>
                <a:spcPct val="80000"/>
              </a:lnSpc>
              <a:buFont typeface="+mj-lt"/>
              <a:buAutoNum type="arabicPeriod"/>
            </a:pPr>
            <a:r>
              <a:rPr lang="en-US" sz="1900" dirty="0" smtClean="0">
                <a:solidFill>
                  <a:schemeClr val="accent1"/>
                </a:solidFill>
              </a:rPr>
              <a:t>Reconcile the amount with FD certificate.</a:t>
            </a:r>
          </a:p>
          <a:p>
            <a:pPr marL="457200" indent="-457200" algn="just">
              <a:lnSpc>
                <a:spcPct val="80000"/>
              </a:lnSpc>
              <a:buFont typeface="+mj-lt"/>
              <a:buAutoNum type="arabicPeriod"/>
            </a:pPr>
            <a:r>
              <a:rPr lang="en-US" sz="1900" dirty="0" smtClean="0">
                <a:solidFill>
                  <a:schemeClr val="accent1"/>
                </a:solidFill>
              </a:rPr>
              <a:t>Ask for 16-A &amp; check whether TDS have been correctly deducted by bank.</a:t>
            </a:r>
          </a:p>
          <a:p>
            <a:pPr marL="457200" indent="-457200" algn="just">
              <a:lnSpc>
                <a:spcPct val="80000"/>
              </a:lnSpc>
              <a:buFont typeface="+mj-lt"/>
              <a:buAutoNum type="arabicPeriod"/>
            </a:pPr>
            <a:r>
              <a:rPr lang="en-US" sz="1900" dirty="0" smtClean="0">
                <a:solidFill>
                  <a:schemeClr val="accent1"/>
                </a:solidFill>
              </a:rPr>
              <a:t>Reconcile the TDS deducted with 26AS statement.</a:t>
            </a:r>
          </a:p>
          <a:p>
            <a:pPr marL="457200" indent="-457200" algn="just">
              <a:lnSpc>
                <a:spcPct val="80000"/>
              </a:lnSpc>
              <a:buFont typeface="+mj-lt"/>
              <a:buAutoNum type="arabicPeriod"/>
            </a:pPr>
            <a:r>
              <a:rPr lang="en-US" sz="1900" dirty="0" smtClean="0">
                <a:solidFill>
                  <a:schemeClr val="accent1"/>
                </a:solidFill>
              </a:rPr>
              <a:t>Collect Form 16-A for your record.</a:t>
            </a:r>
          </a:p>
          <a:p>
            <a:pPr marL="457200" indent="-457200" algn="just">
              <a:lnSpc>
                <a:spcPct val="80000"/>
              </a:lnSpc>
              <a:buFont typeface="+mj-lt"/>
              <a:buAutoNum type="arabicPeriod"/>
            </a:pPr>
            <a:endParaRPr lang="en-US" sz="1900" dirty="0" smtClean="0">
              <a:solidFill>
                <a:schemeClr val="accent1"/>
              </a:solidFill>
            </a:endParaRPr>
          </a:p>
          <a:p>
            <a:pPr marL="457200" indent="-457200">
              <a:lnSpc>
                <a:spcPct val="80000"/>
              </a:lnSpc>
              <a:buFont typeface="Wingdings" pitchFamily="2" charset="2"/>
              <a:buChar char="Ø"/>
            </a:pPr>
            <a:r>
              <a:rPr lang="en-US" sz="1900" b="1" u="sng" dirty="0" smtClean="0">
                <a:solidFill>
                  <a:schemeClr val="accent1"/>
                </a:solidFill>
              </a:rPr>
              <a:t>Secured loans/Term loans/Cash Credit.</a:t>
            </a:r>
          </a:p>
          <a:p>
            <a:pPr marL="457200" indent="-457200" algn="just">
              <a:lnSpc>
                <a:spcPct val="80000"/>
              </a:lnSpc>
              <a:buFont typeface="+mj-lt"/>
              <a:buAutoNum type="arabicPeriod"/>
            </a:pPr>
            <a:r>
              <a:rPr lang="en-US" sz="1900" dirty="0" smtClean="0">
                <a:solidFill>
                  <a:schemeClr val="accent1"/>
                </a:solidFill>
              </a:rPr>
              <a:t>Obtain the Statement of Accounts from the financier Bank/ Institution</a:t>
            </a:r>
          </a:p>
          <a:p>
            <a:pPr marL="457200" indent="-457200" algn="just">
              <a:lnSpc>
                <a:spcPct val="80000"/>
              </a:lnSpc>
              <a:buFont typeface="+mj-lt"/>
              <a:buAutoNum type="arabicPeriod"/>
            </a:pPr>
            <a:r>
              <a:rPr lang="en-US" sz="1900" dirty="0" smtClean="0">
                <a:solidFill>
                  <a:schemeClr val="accent1"/>
                </a:solidFill>
              </a:rPr>
              <a:t>Obtain interest certificate as to compare with the balance in the Books.</a:t>
            </a:r>
          </a:p>
          <a:p>
            <a:pPr marL="457200" indent="-457200" algn="just">
              <a:lnSpc>
                <a:spcPct val="80000"/>
              </a:lnSpc>
              <a:buFont typeface="+mj-lt"/>
              <a:buAutoNum type="arabicPeriod"/>
            </a:pPr>
            <a:r>
              <a:rPr lang="en-US" sz="1900" dirty="0" smtClean="0">
                <a:solidFill>
                  <a:schemeClr val="accent1"/>
                </a:solidFill>
              </a:rPr>
              <a:t>If the loans are obtained from Directors/ Shareholders, obtain certificate that the same is not given out of borrowed funds.</a:t>
            </a:r>
          </a:p>
          <a:p>
            <a:pPr marL="457200" indent="-457200" algn="just">
              <a:lnSpc>
                <a:spcPct val="80000"/>
              </a:lnSpc>
              <a:buFont typeface="+mj-lt"/>
              <a:buAutoNum type="arabicPeriod"/>
            </a:pPr>
            <a:r>
              <a:rPr lang="en-US" sz="1900" dirty="0" smtClean="0">
                <a:solidFill>
                  <a:schemeClr val="accent1"/>
                </a:solidFill>
              </a:rPr>
              <a:t>Balance, Additions , Repayment, interest credited , Tax Deducted and any other</a:t>
            </a:r>
          </a:p>
          <a:p>
            <a:pPr marL="457200" indent="-457200" algn="just">
              <a:lnSpc>
                <a:spcPct val="80000"/>
              </a:lnSpc>
              <a:buFont typeface="+mj-lt"/>
              <a:buAutoNum type="arabicPeriod"/>
            </a:pPr>
            <a:r>
              <a:rPr lang="en-US" sz="1900" dirty="0" smtClean="0">
                <a:solidFill>
                  <a:schemeClr val="accent1"/>
                </a:solidFill>
              </a:rPr>
              <a:t>Adjustments , so as to agree with the total opening and total closing balance and maximum outstanding during the year.</a:t>
            </a:r>
          </a:p>
        </p:txBody>
      </p:sp>
      <p:sp>
        <p:nvSpPr>
          <p:cNvPr id="4" name="Slide Number Placeholder 3"/>
          <p:cNvSpPr>
            <a:spLocks noGrp="1"/>
          </p:cNvSpPr>
          <p:nvPr>
            <p:ph type="sldNum" sz="quarter" idx="15"/>
          </p:nvPr>
        </p:nvSpPr>
        <p:spPr/>
        <p:txBody>
          <a:bodyPr/>
          <a:lstStyle/>
          <a:p>
            <a:fld id="{C500B88B-9088-42C7-960D-847A2E7D61B1}" type="slidenum">
              <a:rPr lang="en-US" smtClean="0"/>
              <a:pPr/>
              <a:t>16</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1900" b="1" u="sng" dirty="0" smtClean="0">
                <a:solidFill>
                  <a:schemeClr val="accent1"/>
                </a:solidFill>
              </a:rPr>
              <a:t>Director's Account Scrutiny</a:t>
            </a:r>
          </a:p>
          <a:p>
            <a:pPr marL="457200" indent="-457200" algn="just">
              <a:lnSpc>
                <a:spcPct val="80000"/>
              </a:lnSpc>
              <a:buFont typeface="+mj-lt"/>
              <a:buAutoNum type="arabicPeriod"/>
            </a:pPr>
            <a:r>
              <a:rPr lang="en-US" sz="1900" dirty="0" smtClean="0">
                <a:solidFill>
                  <a:schemeClr val="accent1"/>
                </a:solidFill>
              </a:rPr>
              <a:t>Check the transactions that have taken place through the directors personal account.</a:t>
            </a:r>
          </a:p>
          <a:p>
            <a:pPr marL="457200" indent="-457200" algn="just">
              <a:lnSpc>
                <a:spcPct val="80000"/>
              </a:lnSpc>
              <a:buFont typeface="+mj-lt"/>
              <a:buAutoNum type="arabicPeriod"/>
            </a:pPr>
            <a:r>
              <a:rPr lang="en-US" sz="1900" dirty="0" smtClean="0">
                <a:solidFill>
                  <a:schemeClr val="accent1"/>
                </a:solidFill>
              </a:rPr>
              <a:t>Verify the calculation of directors remuneration including the amount of the TDS Deducted.</a:t>
            </a:r>
          </a:p>
          <a:p>
            <a:pPr marL="457200" indent="-457200" algn="just">
              <a:lnSpc>
                <a:spcPct val="80000"/>
              </a:lnSpc>
              <a:buFont typeface="+mj-lt"/>
              <a:buAutoNum type="arabicPeriod"/>
            </a:pPr>
            <a:r>
              <a:rPr lang="en-US" sz="1900" dirty="0" smtClean="0">
                <a:solidFill>
                  <a:schemeClr val="accent1"/>
                </a:solidFill>
              </a:rPr>
              <a:t>See that the personal expenses have been debited to drawings accounts </a:t>
            </a:r>
          </a:p>
          <a:p>
            <a:pPr marL="457200" indent="-457200" algn="just">
              <a:lnSpc>
                <a:spcPct val="80000"/>
              </a:lnSpc>
              <a:buNone/>
            </a:pPr>
            <a:endParaRPr lang="en-US" sz="1900" dirty="0" smtClean="0">
              <a:solidFill>
                <a:schemeClr val="accent1"/>
              </a:solidFill>
            </a:endParaRPr>
          </a:p>
          <a:p>
            <a:pPr marL="457200" indent="-457200" algn="just">
              <a:lnSpc>
                <a:spcPct val="80000"/>
              </a:lnSpc>
              <a:buFont typeface="Wingdings" pitchFamily="2" charset="2"/>
              <a:buChar char="Ø"/>
            </a:pPr>
            <a:r>
              <a:rPr lang="en-US" sz="1900" b="1" u="sng" dirty="0" smtClean="0">
                <a:solidFill>
                  <a:schemeClr val="accent1"/>
                </a:solidFill>
              </a:rPr>
              <a:t>Scrutiny of Other Assets </a:t>
            </a:r>
          </a:p>
          <a:p>
            <a:pPr marL="457200" indent="-457200" algn="just">
              <a:lnSpc>
                <a:spcPct val="80000"/>
              </a:lnSpc>
              <a:buFont typeface="+mj-lt"/>
              <a:buAutoNum type="arabicPeriod"/>
            </a:pPr>
            <a:r>
              <a:rPr lang="en-US" sz="1900" dirty="0" smtClean="0">
                <a:solidFill>
                  <a:schemeClr val="accent1"/>
                </a:solidFill>
              </a:rPr>
              <a:t>Investigate about how the closing balances have been obtained.</a:t>
            </a:r>
          </a:p>
          <a:p>
            <a:pPr marL="457200" indent="-457200" algn="just">
              <a:lnSpc>
                <a:spcPct val="80000"/>
              </a:lnSpc>
              <a:buFont typeface="+mj-lt"/>
              <a:buAutoNum type="arabicPeriod"/>
            </a:pPr>
            <a:r>
              <a:rPr lang="en-US" sz="1900" dirty="0" smtClean="0">
                <a:solidFill>
                  <a:schemeClr val="accent1"/>
                </a:solidFill>
              </a:rPr>
              <a:t>Check the Bills for any new purchases which were made during the year.</a:t>
            </a:r>
          </a:p>
          <a:p>
            <a:pPr marL="457200" indent="-457200" algn="just">
              <a:lnSpc>
                <a:spcPct val="80000"/>
              </a:lnSpc>
              <a:buFont typeface="+mj-lt"/>
              <a:buAutoNum type="arabicPeriod"/>
            </a:pPr>
            <a:endParaRPr lang="en-US" sz="1900" dirty="0" smtClean="0">
              <a:solidFill>
                <a:schemeClr val="accent1"/>
              </a:solidFill>
            </a:endParaRPr>
          </a:p>
          <a:p>
            <a:pPr marL="457200" indent="-457200" algn="just">
              <a:lnSpc>
                <a:spcPct val="80000"/>
              </a:lnSpc>
              <a:buFont typeface="Wingdings" pitchFamily="2" charset="2"/>
              <a:buChar char="Ø"/>
            </a:pPr>
            <a:r>
              <a:rPr lang="en-US" sz="1900" b="1" u="sng" dirty="0" smtClean="0">
                <a:solidFill>
                  <a:schemeClr val="accent1"/>
                </a:solidFill>
              </a:rPr>
              <a:t>Investments</a:t>
            </a:r>
          </a:p>
          <a:p>
            <a:pPr marL="457200" indent="-457200" algn="just">
              <a:lnSpc>
                <a:spcPct val="80000"/>
              </a:lnSpc>
              <a:buFont typeface="+mj-lt"/>
              <a:buAutoNum type="arabicPeriod"/>
            </a:pPr>
            <a:r>
              <a:rPr lang="en-US" sz="1900" dirty="0" smtClean="0">
                <a:solidFill>
                  <a:schemeClr val="accent1"/>
                </a:solidFill>
              </a:rPr>
              <a:t>Details of Investments at the Year end</a:t>
            </a:r>
          </a:p>
          <a:p>
            <a:pPr marL="457200" indent="-457200" algn="just">
              <a:lnSpc>
                <a:spcPct val="80000"/>
              </a:lnSpc>
              <a:buFont typeface="+mj-lt"/>
              <a:buAutoNum type="arabicPeriod"/>
            </a:pPr>
            <a:r>
              <a:rPr lang="en-US" sz="1900" dirty="0" smtClean="0">
                <a:solidFill>
                  <a:schemeClr val="accent1"/>
                </a:solidFill>
              </a:rPr>
              <a:t>Check the income accrued on the Investments</a:t>
            </a:r>
          </a:p>
          <a:p>
            <a:pPr marL="457200" indent="-457200" algn="just">
              <a:lnSpc>
                <a:spcPct val="80000"/>
              </a:lnSpc>
              <a:buFont typeface="+mj-lt"/>
              <a:buAutoNum type="arabicPeriod"/>
            </a:pPr>
            <a:r>
              <a:rPr lang="en-US" sz="1900" dirty="0" smtClean="0">
                <a:solidFill>
                  <a:schemeClr val="accent1"/>
                </a:solidFill>
              </a:rPr>
              <a:t>Disclosure requirements under Schedule III.</a:t>
            </a:r>
          </a:p>
          <a:p>
            <a:pPr marL="457200" indent="-457200" algn="just">
              <a:lnSpc>
                <a:spcPct val="80000"/>
              </a:lnSpc>
              <a:buFont typeface="+mj-lt"/>
              <a:buAutoNum type="arabicPeriod"/>
            </a:pPr>
            <a:endParaRPr lang="en-US" sz="19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17</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1900" b="1" u="sng" dirty="0" smtClean="0">
                <a:solidFill>
                  <a:schemeClr val="accent1"/>
                </a:solidFill>
              </a:rPr>
              <a:t>Inventory</a:t>
            </a:r>
          </a:p>
          <a:p>
            <a:pPr marL="457200" indent="-457200" algn="just">
              <a:lnSpc>
                <a:spcPct val="80000"/>
              </a:lnSpc>
              <a:buFont typeface="+mj-lt"/>
              <a:buAutoNum type="arabicPeriod"/>
            </a:pPr>
            <a:r>
              <a:rPr lang="en-US" sz="1900" dirty="0" smtClean="0">
                <a:solidFill>
                  <a:schemeClr val="accent1"/>
                </a:solidFill>
              </a:rPr>
              <a:t>Check the Method of Valuation of the Closing Stock.</a:t>
            </a:r>
          </a:p>
          <a:p>
            <a:pPr marL="457200" indent="-457200" algn="just">
              <a:lnSpc>
                <a:spcPct val="80000"/>
              </a:lnSpc>
              <a:buFont typeface="+mj-lt"/>
              <a:buAutoNum type="arabicPeriod"/>
            </a:pPr>
            <a:r>
              <a:rPr lang="en-US" sz="1900" dirty="0" smtClean="0">
                <a:solidFill>
                  <a:schemeClr val="accent1"/>
                </a:solidFill>
              </a:rPr>
              <a:t>Reconcile the physical / book items of inventory showing opening balances, purchases , issued for consumption/sales , short &amp; excess and closing Stock with the Excise Records..</a:t>
            </a:r>
          </a:p>
          <a:p>
            <a:pPr marL="457200" indent="-457200" algn="just">
              <a:lnSpc>
                <a:spcPct val="80000"/>
              </a:lnSpc>
              <a:buFont typeface="+mj-lt"/>
              <a:buAutoNum type="arabicPeriod"/>
            </a:pPr>
            <a:r>
              <a:rPr lang="en-US" sz="1900" dirty="0" smtClean="0">
                <a:solidFill>
                  <a:schemeClr val="accent1"/>
                </a:solidFill>
              </a:rPr>
              <a:t>trace the deviations if any from the method of valuation of Stock, purchases, sale according to section 145A of the Income Tax Act.</a:t>
            </a:r>
          </a:p>
          <a:p>
            <a:pPr marL="457200" indent="-457200" algn="just">
              <a:lnSpc>
                <a:spcPct val="80000"/>
              </a:lnSpc>
              <a:buFont typeface="+mj-lt"/>
              <a:buAutoNum type="arabicPeriod"/>
            </a:pPr>
            <a:r>
              <a:rPr lang="en-US" sz="1900" dirty="0" smtClean="0">
                <a:solidFill>
                  <a:schemeClr val="accent1"/>
                </a:solidFill>
              </a:rPr>
              <a:t>According to the provisions of the said section all duties, </a:t>
            </a:r>
            <a:r>
              <a:rPr lang="en-US" sz="1900" dirty="0" err="1" smtClean="0">
                <a:solidFill>
                  <a:schemeClr val="accent1"/>
                </a:solidFill>
              </a:rPr>
              <a:t>cess</a:t>
            </a:r>
            <a:r>
              <a:rPr lang="en-US" sz="1900" dirty="0" smtClean="0">
                <a:solidFill>
                  <a:schemeClr val="accent1"/>
                </a:solidFill>
              </a:rPr>
              <a:t>, taxes and levies are to be Included at the first instance in the said items including provisions for excise duty on closing stock of finished goods.</a:t>
            </a:r>
          </a:p>
          <a:p>
            <a:pPr marL="457200" indent="-457200" algn="just">
              <a:lnSpc>
                <a:spcPct val="80000"/>
              </a:lnSpc>
              <a:buFont typeface="+mj-lt"/>
              <a:buAutoNum type="arabicPeriod"/>
            </a:pPr>
            <a:r>
              <a:rPr lang="en-US" sz="1900" dirty="0" smtClean="0">
                <a:solidFill>
                  <a:schemeClr val="accent1"/>
                </a:solidFill>
              </a:rPr>
              <a:t>Check the Compliance of the Accounting Standard -2 " Valuation of Inventories.“</a:t>
            </a:r>
          </a:p>
          <a:p>
            <a:pPr marL="457200" indent="-457200" algn="just">
              <a:lnSpc>
                <a:spcPct val="80000"/>
              </a:lnSpc>
              <a:buFont typeface="+mj-lt"/>
              <a:buAutoNum type="arabicPeriod"/>
            </a:pPr>
            <a:r>
              <a:rPr lang="en-US" sz="1900" dirty="0" smtClean="0">
                <a:solidFill>
                  <a:schemeClr val="accent1"/>
                </a:solidFill>
              </a:rPr>
              <a:t>It may be noted that the said Accounting Standard ignores the CENVAT adjustments and only exclusive method is permissible.</a:t>
            </a:r>
          </a:p>
          <a:p>
            <a:pPr marL="457200" indent="-457200" algn="just">
              <a:lnSpc>
                <a:spcPct val="80000"/>
              </a:lnSpc>
              <a:buFont typeface="+mj-lt"/>
              <a:buAutoNum type="arabicPeriod"/>
            </a:pPr>
            <a:r>
              <a:rPr lang="en-US" sz="1900" dirty="0" smtClean="0">
                <a:solidFill>
                  <a:schemeClr val="accent1"/>
                </a:solidFill>
              </a:rPr>
              <a:t>Sheet of physical verification conducted by the management to be obtained.</a:t>
            </a:r>
          </a:p>
          <a:p>
            <a:pPr marL="457200" indent="-457200" algn="just">
              <a:lnSpc>
                <a:spcPct val="80000"/>
              </a:lnSpc>
              <a:buFont typeface="+mj-lt"/>
              <a:buAutoNum type="arabicPeriod"/>
            </a:pPr>
            <a:endParaRPr lang="en-US" sz="1900" dirty="0" smtClean="0">
              <a:solidFill>
                <a:schemeClr val="accent1"/>
              </a:solidFill>
            </a:endParaRPr>
          </a:p>
          <a:p>
            <a:pPr marL="822960" lvl="1" indent="-457200" algn="just">
              <a:lnSpc>
                <a:spcPct val="80000"/>
              </a:lnSpc>
              <a:buFont typeface="+mj-lt"/>
              <a:buAutoNum type="arabicPeriod"/>
            </a:pPr>
            <a:endParaRPr lang="en-US" sz="16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18</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1900" b="1" u="sng" dirty="0" smtClean="0">
                <a:solidFill>
                  <a:schemeClr val="accent1"/>
                </a:solidFill>
              </a:rPr>
              <a:t>Loans and Advances Given</a:t>
            </a:r>
          </a:p>
          <a:p>
            <a:pPr marL="457200" indent="-457200" algn="just">
              <a:lnSpc>
                <a:spcPct val="80000"/>
              </a:lnSpc>
              <a:buFont typeface="+mj-lt"/>
              <a:buAutoNum type="arabicPeriod"/>
            </a:pPr>
            <a:r>
              <a:rPr lang="en-US" sz="1900" dirty="0" smtClean="0">
                <a:solidFill>
                  <a:schemeClr val="accent1"/>
                </a:solidFill>
              </a:rPr>
              <a:t>Prepare the Chart of Loans and advances given showing the opening balance, additions, repayment , interest charged , TDS deducted and other adjustments made during the year..</a:t>
            </a:r>
          </a:p>
          <a:p>
            <a:pPr marL="457200" indent="-457200" algn="just">
              <a:lnSpc>
                <a:spcPct val="80000"/>
              </a:lnSpc>
              <a:buFont typeface="+mj-lt"/>
              <a:buAutoNum type="arabicPeriod"/>
            </a:pPr>
            <a:r>
              <a:rPr lang="en-US" sz="1900" dirty="0" smtClean="0">
                <a:solidFill>
                  <a:schemeClr val="accent1"/>
                </a:solidFill>
              </a:rPr>
              <a:t>Check the Compliances as per Para 8(B) above.</a:t>
            </a:r>
          </a:p>
          <a:p>
            <a:pPr marL="457200" indent="-457200" algn="just">
              <a:lnSpc>
                <a:spcPct val="80000"/>
              </a:lnSpc>
              <a:buFont typeface="+mj-lt"/>
              <a:buAutoNum type="arabicPeriod"/>
            </a:pPr>
            <a:r>
              <a:rPr lang="en-US" sz="1900" dirty="0" smtClean="0">
                <a:solidFill>
                  <a:schemeClr val="accent1"/>
                </a:solidFill>
              </a:rPr>
              <a:t>Obtain the details of Due from directors with maximum outstanding during the year</a:t>
            </a:r>
          </a:p>
          <a:p>
            <a:pPr marL="457200" indent="-457200" algn="just">
              <a:lnSpc>
                <a:spcPct val="80000"/>
              </a:lnSpc>
              <a:buFont typeface="+mj-lt"/>
              <a:buAutoNum type="arabicPeriod"/>
            </a:pPr>
            <a:r>
              <a:rPr lang="en-US" sz="1900" dirty="0" smtClean="0">
                <a:solidFill>
                  <a:schemeClr val="accent1"/>
                </a:solidFill>
              </a:rPr>
              <a:t>Ensure proper disclosure is made w. r. t. security aspects. </a:t>
            </a:r>
          </a:p>
          <a:p>
            <a:pPr marL="457200" indent="-457200" algn="just">
              <a:lnSpc>
                <a:spcPct val="80000"/>
              </a:lnSpc>
              <a:buFont typeface="+mj-lt"/>
              <a:buAutoNum type="arabicPeriod"/>
            </a:pPr>
            <a:endParaRPr lang="en-US" sz="1900" dirty="0" smtClean="0">
              <a:solidFill>
                <a:schemeClr val="accent1"/>
              </a:solidFill>
            </a:endParaRPr>
          </a:p>
          <a:p>
            <a:pPr marL="457200" indent="-457200">
              <a:lnSpc>
                <a:spcPct val="80000"/>
              </a:lnSpc>
              <a:buFont typeface="Wingdings" pitchFamily="2" charset="2"/>
              <a:buChar char="Ø"/>
            </a:pPr>
            <a:r>
              <a:rPr lang="en-US" sz="1900" b="1" u="sng" dirty="0" smtClean="0">
                <a:solidFill>
                  <a:schemeClr val="accent1"/>
                </a:solidFill>
              </a:rPr>
              <a:t>Provision for Taxation</a:t>
            </a:r>
          </a:p>
          <a:p>
            <a:pPr marL="457200" indent="-457200" algn="just">
              <a:lnSpc>
                <a:spcPct val="80000"/>
              </a:lnSpc>
              <a:buFont typeface="+mj-lt"/>
              <a:buAutoNum type="arabicPeriod"/>
            </a:pPr>
            <a:r>
              <a:rPr lang="en-US" sz="1900" dirty="0" smtClean="0">
                <a:solidFill>
                  <a:schemeClr val="accent1"/>
                </a:solidFill>
              </a:rPr>
              <a:t>Ensure the taxation provided according to the taxation Laws applicable at the date of balance Sheet </a:t>
            </a:r>
          </a:p>
          <a:p>
            <a:pPr marL="457200" indent="-457200" algn="just">
              <a:lnSpc>
                <a:spcPct val="80000"/>
              </a:lnSpc>
              <a:buFont typeface="+mj-lt"/>
              <a:buAutoNum type="arabicPeriod"/>
            </a:pPr>
            <a:r>
              <a:rPr lang="en-US" sz="1900" dirty="0" smtClean="0">
                <a:solidFill>
                  <a:schemeClr val="accent1"/>
                </a:solidFill>
              </a:rPr>
              <a:t> Ensure that provision for tax is made in accordance with the AS-22. " Deferred Tax" </a:t>
            </a:r>
          </a:p>
          <a:p>
            <a:pPr marL="457200" indent="-457200" algn="just">
              <a:lnSpc>
                <a:spcPct val="80000"/>
              </a:lnSpc>
              <a:buFont typeface="+mj-lt"/>
              <a:buAutoNum type="arabicPeriod"/>
            </a:pPr>
            <a:r>
              <a:rPr lang="en-US" sz="1900" dirty="0" smtClean="0">
                <a:solidFill>
                  <a:schemeClr val="accent1"/>
                </a:solidFill>
              </a:rPr>
              <a:t>Ensure that Provisions u/s 115JB MAT is also considered. </a:t>
            </a:r>
          </a:p>
          <a:p>
            <a:pPr marL="457200" indent="-457200" algn="just">
              <a:lnSpc>
                <a:spcPct val="80000"/>
              </a:lnSpc>
              <a:buFont typeface="+mj-lt"/>
              <a:buAutoNum type="arabicPeriod"/>
            </a:pPr>
            <a:endParaRPr lang="en-US" sz="1900" dirty="0" smtClean="0">
              <a:solidFill>
                <a:schemeClr val="accent1"/>
              </a:solidFill>
            </a:endParaRPr>
          </a:p>
          <a:p>
            <a:pPr marL="822960" lvl="1" indent="-457200" algn="just">
              <a:lnSpc>
                <a:spcPct val="80000"/>
              </a:lnSpc>
              <a:buFont typeface="+mj-lt"/>
              <a:buAutoNum type="arabicPeriod"/>
            </a:pPr>
            <a:endParaRPr lang="en-US" sz="16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19</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chemeClr val="accent1"/>
                </a:solidFill>
              </a:rPr>
              <a:t>A </a:t>
            </a:r>
            <a:r>
              <a:rPr lang="th-TH" sz="3200" dirty="0" smtClean="0">
                <a:solidFill>
                  <a:schemeClr val="accent1"/>
                </a:solidFill>
              </a:rPr>
              <a:t>detailed audit program</a:t>
            </a:r>
            <a:endParaRPr lang="en-US" dirty="0">
              <a:solidFill>
                <a:schemeClr val="accent1"/>
              </a:solidFill>
            </a:endParaRPr>
          </a:p>
        </p:txBody>
      </p:sp>
      <p:sp>
        <p:nvSpPr>
          <p:cNvPr id="3" name="Content Placeholder 2"/>
          <p:cNvSpPr>
            <a:spLocks noGrp="1"/>
          </p:cNvSpPr>
          <p:nvPr>
            <p:ph sz="quarter" idx="1"/>
          </p:nvPr>
        </p:nvSpPr>
        <p:spPr/>
        <p:txBody>
          <a:bodyPr>
            <a:normAutofit lnSpcReduction="10000"/>
          </a:bodyPr>
          <a:lstStyle/>
          <a:p>
            <a:pPr algn="just">
              <a:buClr>
                <a:schemeClr val="accent1">
                  <a:lumMod val="60000"/>
                  <a:lumOff val="40000"/>
                </a:schemeClr>
              </a:buClr>
              <a:buFont typeface="Wingdings" pitchFamily="2" charset="2"/>
              <a:buChar char="Ø"/>
              <a:defRPr/>
            </a:pPr>
            <a:r>
              <a:rPr lang="en-US" dirty="0" smtClean="0">
                <a:solidFill>
                  <a:schemeClr val="accent1"/>
                </a:solidFill>
              </a:rPr>
              <a:t>An audit program consists of an </a:t>
            </a:r>
            <a:r>
              <a:rPr lang="th-TH" dirty="0" smtClean="0">
                <a:solidFill>
                  <a:schemeClr val="accent1"/>
                </a:solidFill>
              </a:rPr>
              <a:t>appropriate audit procedure</a:t>
            </a:r>
            <a:r>
              <a:rPr lang="en-US" dirty="0" smtClean="0">
                <a:solidFill>
                  <a:schemeClr val="accent1"/>
                </a:solidFill>
              </a:rPr>
              <a:t> to </a:t>
            </a:r>
            <a:r>
              <a:rPr lang="th-TH" dirty="0" smtClean="0">
                <a:solidFill>
                  <a:schemeClr val="accent1"/>
                </a:solidFill>
              </a:rPr>
              <a:t>achieve audit objectives</a:t>
            </a:r>
            <a:r>
              <a:rPr lang="en-US" dirty="0" smtClean="0">
                <a:solidFill>
                  <a:schemeClr val="accent1"/>
                </a:solidFill>
              </a:rPr>
              <a:t>.</a:t>
            </a:r>
          </a:p>
          <a:p>
            <a:pPr algn="just">
              <a:buClr>
                <a:schemeClr val="accent1">
                  <a:lumMod val="60000"/>
                  <a:lumOff val="40000"/>
                </a:schemeClr>
              </a:buClr>
              <a:buFont typeface="Wingdings" pitchFamily="2" charset="2"/>
              <a:buChar char="Ø"/>
              <a:defRPr/>
            </a:pPr>
            <a:r>
              <a:rPr lang="en-GB" dirty="0" smtClean="0">
                <a:solidFill>
                  <a:schemeClr val="accent1"/>
                </a:solidFill>
              </a:rPr>
              <a:t>Audit programmes are prepared while planning the audit. At the planning stage, auditors will need to prepare audit tests to test the account areas.</a:t>
            </a:r>
          </a:p>
          <a:p>
            <a:pPr algn="just">
              <a:buClr>
                <a:schemeClr val="accent1">
                  <a:lumMod val="60000"/>
                  <a:lumOff val="40000"/>
                </a:schemeClr>
              </a:buClr>
              <a:buFont typeface="Wingdings" pitchFamily="2" charset="2"/>
              <a:buChar char="Ø"/>
              <a:defRPr/>
            </a:pPr>
            <a:r>
              <a:rPr lang="en-GB" dirty="0" smtClean="0">
                <a:solidFill>
                  <a:schemeClr val="accent1"/>
                </a:solidFill>
              </a:rPr>
              <a:t>As part of the planning stage, auditors need to prepare audit tests to test the account areas. </a:t>
            </a:r>
          </a:p>
          <a:p>
            <a:pPr algn="just">
              <a:buClr>
                <a:schemeClr val="accent1">
                  <a:lumMod val="60000"/>
                  <a:lumOff val="40000"/>
                </a:schemeClr>
              </a:buClr>
              <a:buFont typeface="Wingdings" pitchFamily="2" charset="2"/>
              <a:buChar char="Ø"/>
              <a:defRPr/>
            </a:pPr>
            <a:r>
              <a:rPr lang="en-GB" dirty="0" smtClean="0">
                <a:solidFill>
                  <a:schemeClr val="accent1"/>
                </a:solidFill>
              </a:rPr>
              <a:t>To assist the auditors there are audit assertions for the purpose of Audit.</a:t>
            </a:r>
          </a:p>
          <a:p>
            <a:pPr algn="just">
              <a:buClr>
                <a:schemeClr val="accent1">
                  <a:lumMod val="60000"/>
                  <a:lumOff val="40000"/>
                </a:schemeClr>
              </a:buClr>
              <a:buFont typeface="Wingdings" pitchFamily="2" charset="2"/>
              <a:buChar char="Ø"/>
              <a:defRPr/>
            </a:pPr>
            <a:r>
              <a:rPr lang="en-US" dirty="0" smtClean="0">
                <a:solidFill>
                  <a:schemeClr val="accent1"/>
                </a:solidFill>
                <a:ea typeface="Arial Unicode MS" pitchFamily="34" charset="-128"/>
                <a:cs typeface="Arial Unicode MS" pitchFamily="34" charset="-128"/>
              </a:rPr>
              <a:t>Transactions are to be tested in audit with reference to the audit assertions. Assertions will be different for different account areas. </a:t>
            </a:r>
            <a:endParaRPr lang="en-GB" dirty="0" smtClean="0">
              <a:solidFill>
                <a:schemeClr val="accent1"/>
              </a:solidFill>
            </a:endParaRPr>
          </a:p>
          <a:p>
            <a:endParaRPr lang="en-US" dirty="0"/>
          </a:p>
        </p:txBody>
      </p:sp>
      <p:sp>
        <p:nvSpPr>
          <p:cNvPr id="4" name="Slide Number Placeholder 3"/>
          <p:cNvSpPr>
            <a:spLocks noGrp="1"/>
          </p:cNvSpPr>
          <p:nvPr>
            <p:ph type="sldNum" sz="quarter" idx="15"/>
          </p:nvPr>
        </p:nvSpPr>
        <p:spPr/>
        <p:txBody>
          <a:bodyPr/>
          <a:lstStyle/>
          <a:p>
            <a:fld id="{C500B88B-9088-42C7-960D-847A2E7D61B1}" type="slidenum">
              <a:rPr lang="en-US" smtClean="0"/>
              <a:pPr/>
              <a:t>2</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rmAutofit fontScale="90000"/>
          </a:bodyPr>
          <a:lstStyle/>
          <a:p>
            <a:r>
              <a:rPr lang="en-US" b="1" dirty="0" smtClean="0">
                <a:solidFill>
                  <a:schemeClr val="accent1"/>
                </a:solidFill>
              </a:rPr>
              <a:t>Stage IV: In-depth Scrutiny of 			Ledgers.</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nSpc>
                <a:spcPct val="80000"/>
              </a:lnSpc>
              <a:buFont typeface="Wingdings" pitchFamily="2" charset="2"/>
              <a:buChar char="Ø"/>
            </a:pPr>
            <a:r>
              <a:rPr lang="en-US" sz="1900" b="1" u="sng" dirty="0" smtClean="0">
                <a:solidFill>
                  <a:schemeClr val="accent1"/>
                </a:solidFill>
              </a:rPr>
              <a:t>Other Incomes</a:t>
            </a:r>
          </a:p>
          <a:p>
            <a:pPr marL="457200" indent="-457200" algn="just">
              <a:lnSpc>
                <a:spcPct val="80000"/>
              </a:lnSpc>
              <a:buFont typeface="+mj-lt"/>
              <a:buAutoNum type="arabicPeriod"/>
            </a:pPr>
            <a:r>
              <a:rPr lang="en-US" sz="1900" dirty="0" smtClean="0">
                <a:solidFill>
                  <a:schemeClr val="accent1"/>
                </a:solidFill>
              </a:rPr>
              <a:t>Interest Income correlate the same with TDS receivable for the year. </a:t>
            </a:r>
          </a:p>
          <a:p>
            <a:pPr marL="457200" indent="-457200" algn="just">
              <a:lnSpc>
                <a:spcPct val="80000"/>
              </a:lnSpc>
              <a:buFont typeface="+mj-lt"/>
              <a:buAutoNum type="arabicPeriod"/>
            </a:pPr>
            <a:r>
              <a:rPr lang="en-US" sz="1900" dirty="0" smtClean="0">
                <a:solidFill>
                  <a:schemeClr val="accent1"/>
                </a:solidFill>
              </a:rPr>
              <a:t>Insurance Claims received.</a:t>
            </a:r>
          </a:p>
          <a:p>
            <a:pPr marL="457200" indent="-457200" algn="just">
              <a:lnSpc>
                <a:spcPct val="80000"/>
              </a:lnSpc>
              <a:buFont typeface="+mj-lt"/>
              <a:buAutoNum type="arabicPeriod"/>
            </a:pPr>
            <a:r>
              <a:rPr lang="en-US" sz="1900" dirty="0" smtClean="0">
                <a:solidFill>
                  <a:schemeClr val="accent1"/>
                </a:solidFill>
              </a:rPr>
              <a:t>Commission Income</a:t>
            </a:r>
          </a:p>
          <a:p>
            <a:pPr marL="457200" indent="-457200" algn="just">
              <a:lnSpc>
                <a:spcPct val="80000"/>
              </a:lnSpc>
              <a:buFont typeface="+mj-lt"/>
              <a:buAutoNum type="arabicPeriod"/>
            </a:pPr>
            <a:endParaRPr lang="en-US" sz="1900" dirty="0" smtClean="0">
              <a:solidFill>
                <a:schemeClr val="accent1"/>
              </a:solidFill>
            </a:endParaRPr>
          </a:p>
          <a:p>
            <a:pPr marL="457200" indent="-457200" algn="just">
              <a:lnSpc>
                <a:spcPct val="80000"/>
              </a:lnSpc>
              <a:buNone/>
            </a:pPr>
            <a:r>
              <a:rPr lang="en-US" sz="1900" dirty="0" smtClean="0">
                <a:solidFill>
                  <a:schemeClr val="accent1"/>
                </a:solidFill>
              </a:rPr>
              <a:t>	Obtain the documentary evidence, Agreements, and calculation of commission and their recognition in the Accounts.</a:t>
            </a:r>
          </a:p>
          <a:p>
            <a:pPr marL="822960" lvl="1" indent="-457200" algn="just">
              <a:lnSpc>
                <a:spcPct val="80000"/>
              </a:lnSpc>
              <a:buFont typeface="+mj-lt"/>
              <a:buAutoNum type="arabicPeriod"/>
            </a:pPr>
            <a:endParaRPr lang="en-US" sz="16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20</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884238"/>
          </a:xfrm>
        </p:spPr>
        <p:txBody>
          <a:bodyPr>
            <a:noAutofit/>
          </a:bodyPr>
          <a:lstStyle/>
          <a:p>
            <a:r>
              <a:rPr lang="en-US" sz="2400" b="1" dirty="0" smtClean="0">
                <a:solidFill>
                  <a:schemeClr val="accent1"/>
                </a:solidFill>
              </a:rPr>
              <a:t>Stage V: Preparation of Financial 		      Statements and Final Reporting</a:t>
            </a:r>
            <a:r>
              <a:rPr lang="en-US" sz="2400" dirty="0" smtClean="0"/>
              <a:t/>
            </a:r>
            <a:br>
              <a:rPr lang="en-US" sz="2400" dirty="0" smtClean="0"/>
            </a:br>
            <a:endParaRPr lang="en-US" sz="2400" dirty="0"/>
          </a:p>
        </p:txBody>
      </p:sp>
      <p:sp>
        <p:nvSpPr>
          <p:cNvPr id="3" name="Content Placeholder 2"/>
          <p:cNvSpPr>
            <a:spLocks noGrp="1"/>
          </p:cNvSpPr>
          <p:nvPr>
            <p:ph sz="quarter" idx="1"/>
          </p:nvPr>
        </p:nvSpPr>
        <p:spPr>
          <a:xfrm>
            <a:off x="457200" y="1295400"/>
            <a:ext cx="7467600" cy="5334000"/>
          </a:xfrm>
        </p:spPr>
        <p:txBody>
          <a:bodyPr>
            <a:normAutofit/>
          </a:bodyPr>
          <a:lstStyle/>
          <a:p>
            <a:pPr marL="457200" indent="-457200" algn="just">
              <a:lnSpc>
                <a:spcPct val="80000"/>
              </a:lnSpc>
              <a:buFont typeface="Wingdings" pitchFamily="2" charset="2"/>
              <a:buChar char="Ø"/>
            </a:pPr>
            <a:r>
              <a:rPr lang="en-US" sz="1900" dirty="0" smtClean="0">
                <a:solidFill>
                  <a:schemeClr val="accent1"/>
                </a:solidFill>
              </a:rPr>
              <a:t>CARO 2015 Applicability.</a:t>
            </a:r>
          </a:p>
          <a:p>
            <a:pPr marL="457200" indent="-457200" algn="just">
              <a:lnSpc>
                <a:spcPct val="80000"/>
              </a:lnSpc>
              <a:buFont typeface="Wingdings" pitchFamily="2" charset="2"/>
              <a:buChar char="Ø"/>
            </a:pPr>
            <a:r>
              <a:rPr lang="en-US" sz="1900" dirty="0" smtClean="0">
                <a:solidFill>
                  <a:schemeClr val="accent1"/>
                </a:solidFill>
              </a:rPr>
              <a:t>Tax Audit Applicability</a:t>
            </a:r>
          </a:p>
          <a:p>
            <a:pPr marL="457200" indent="-457200" algn="just">
              <a:lnSpc>
                <a:spcPct val="80000"/>
              </a:lnSpc>
              <a:buFont typeface="Wingdings" pitchFamily="2" charset="2"/>
              <a:buChar char="Ø"/>
            </a:pPr>
            <a:r>
              <a:rPr lang="en-US" sz="1900" dirty="0" smtClean="0">
                <a:solidFill>
                  <a:schemeClr val="accent1"/>
                </a:solidFill>
              </a:rPr>
              <a:t>Prepare Financial Statements based on the final data obtained from the client.</a:t>
            </a:r>
          </a:p>
          <a:p>
            <a:pPr marL="457200" indent="-457200" algn="just">
              <a:lnSpc>
                <a:spcPct val="80000"/>
              </a:lnSpc>
              <a:buFont typeface="Wingdings" pitchFamily="2" charset="2"/>
              <a:buChar char="Ø"/>
            </a:pPr>
            <a:r>
              <a:rPr lang="en-US" sz="1900" dirty="0" smtClean="0">
                <a:solidFill>
                  <a:schemeClr val="accent1"/>
                </a:solidFill>
              </a:rPr>
              <a:t>Prepare Ratio Analysis along-with the possible reasons from management for material deviations.</a:t>
            </a:r>
          </a:p>
          <a:p>
            <a:pPr marL="457200" indent="-457200" algn="just">
              <a:lnSpc>
                <a:spcPct val="80000"/>
              </a:lnSpc>
              <a:buFont typeface="Wingdings" pitchFamily="2" charset="2"/>
              <a:buChar char="Ø"/>
            </a:pPr>
            <a:r>
              <a:rPr lang="en-US" sz="1900" dirty="0" smtClean="0">
                <a:solidFill>
                  <a:schemeClr val="accent1"/>
                </a:solidFill>
              </a:rPr>
              <a:t>Preparing the Draft Computation of Income.</a:t>
            </a:r>
          </a:p>
          <a:p>
            <a:pPr marL="457200" indent="-457200" algn="just">
              <a:lnSpc>
                <a:spcPct val="80000"/>
              </a:lnSpc>
              <a:buFont typeface="Wingdings" pitchFamily="2" charset="2"/>
              <a:buChar char="Ø"/>
            </a:pPr>
            <a:r>
              <a:rPr lang="en-US" sz="1900" dirty="0" smtClean="0">
                <a:solidFill>
                  <a:schemeClr val="accent1"/>
                </a:solidFill>
              </a:rPr>
              <a:t>Advance tax table and Tax issues, if any.</a:t>
            </a:r>
          </a:p>
        </p:txBody>
      </p:sp>
      <p:sp>
        <p:nvSpPr>
          <p:cNvPr id="4" name="Slide Number Placeholder 3"/>
          <p:cNvSpPr>
            <a:spLocks noGrp="1"/>
          </p:cNvSpPr>
          <p:nvPr>
            <p:ph type="sldNum" sz="quarter" idx="15"/>
          </p:nvPr>
        </p:nvSpPr>
        <p:spPr/>
        <p:txBody>
          <a:bodyPr/>
          <a:lstStyle/>
          <a:p>
            <a:fld id="{C500B88B-9088-42C7-960D-847A2E7D61B1}" type="slidenum">
              <a:rPr lang="en-US" smtClean="0"/>
              <a:pPr/>
              <a:t>21</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solidFill>
                  <a:schemeClr val="accent1"/>
                </a:solidFill>
              </a:rPr>
              <a:t>Following should always be a part of your audit file </a:t>
            </a:r>
          </a:p>
        </p:txBody>
      </p:sp>
      <p:sp>
        <p:nvSpPr>
          <p:cNvPr id="3" name="Content Placeholder 2"/>
          <p:cNvSpPr>
            <a:spLocks noGrp="1"/>
          </p:cNvSpPr>
          <p:nvPr>
            <p:ph sz="quarter" idx="1"/>
          </p:nvPr>
        </p:nvSpPr>
        <p:spPr/>
        <p:txBody>
          <a:bodyPr>
            <a:normAutofit/>
          </a:bodyPr>
          <a:lstStyle/>
          <a:p>
            <a:pPr marL="457200" indent="-457200" algn="just">
              <a:buFont typeface="+mj-lt"/>
              <a:buAutoNum type="arabicPeriod"/>
            </a:pPr>
            <a:r>
              <a:rPr lang="en-US" sz="1900" dirty="0" smtClean="0">
                <a:solidFill>
                  <a:schemeClr val="accent1"/>
                </a:solidFill>
              </a:rPr>
              <a:t>Copy of the audited PLBS of the previous year</a:t>
            </a:r>
          </a:p>
          <a:p>
            <a:pPr marL="457200" indent="-457200" algn="just">
              <a:buFont typeface="+mj-lt"/>
              <a:buAutoNum type="arabicPeriod"/>
            </a:pPr>
            <a:r>
              <a:rPr lang="en-US" sz="1900" dirty="0" smtClean="0">
                <a:solidFill>
                  <a:schemeClr val="accent1"/>
                </a:solidFill>
              </a:rPr>
              <a:t>Letter of Appointment.</a:t>
            </a:r>
          </a:p>
          <a:p>
            <a:pPr marL="457200" indent="-457200" algn="just">
              <a:buFont typeface="+mj-lt"/>
              <a:buAutoNum type="arabicPeriod"/>
            </a:pPr>
            <a:r>
              <a:rPr lang="en-US" sz="1900" dirty="0" smtClean="0">
                <a:solidFill>
                  <a:schemeClr val="accent1"/>
                </a:solidFill>
              </a:rPr>
              <a:t>Summary of Audit Visits</a:t>
            </a:r>
          </a:p>
          <a:p>
            <a:pPr marL="457200" indent="-457200" algn="just">
              <a:buFont typeface="+mj-lt"/>
              <a:buAutoNum type="arabicPeriod"/>
            </a:pPr>
            <a:r>
              <a:rPr lang="en-US" sz="1900" dirty="0" smtClean="0">
                <a:solidFill>
                  <a:schemeClr val="accent1"/>
                </a:solidFill>
              </a:rPr>
              <a:t>Printout of all the tables made during the audit visit in the form specified</a:t>
            </a:r>
          </a:p>
          <a:p>
            <a:pPr marL="457200" indent="-457200" algn="just">
              <a:buFont typeface="+mj-lt"/>
              <a:buAutoNum type="arabicPeriod"/>
            </a:pPr>
            <a:r>
              <a:rPr lang="en-US" sz="1900" dirty="0" smtClean="0">
                <a:solidFill>
                  <a:schemeClr val="accent1"/>
                </a:solidFill>
              </a:rPr>
              <a:t>Copies of the quarterly bank statements</a:t>
            </a:r>
          </a:p>
          <a:p>
            <a:pPr marL="457200" indent="-457200" algn="just">
              <a:buFont typeface="+mj-lt"/>
              <a:buAutoNum type="arabicPeriod"/>
            </a:pPr>
            <a:r>
              <a:rPr lang="en-US" sz="1900" dirty="0" smtClean="0">
                <a:solidFill>
                  <a:schemeClr val="accent1"/>
                </a:solidFill>
              </a:rPr>
              <a:t>Any working papers prepared on behalf of the client</a:t>
            </a:r>
          </a:p>
          <a:p>
            <a:pPr marL="457200" indent="-457200" algn="just">
              <a:buFont typeface="+mj-lt"/>
              <a:buAutoNum type="arabicPeriod"/>
            </a:pPr>
            <a:r>
              <a:rPr lang="en-US" sz="1900" dirty="0" smtClean="0">
                <a:solidFill>
                  <a:schemeClr val="accent1"/>
                </a:solidFill>
              </a:rPr>
              <a:t>Copies of acknowledgements of TDS returns</a:t>
            </a:r>
          </a:p>
          <a:p>
            <a:pPr marL="457200" indent="-457200" algn="just">
              <a:buFont typeface="+mj-lt"/>
              <a:buAutoNum type="arabicPeriod"/>
            </a:pPr>
            <a:r>
              <a:rPr lang="en-US" sz="1900" dirty="0" smtClean="0">
                <a:solidFill>
                  <a:schemeClr val="accent1"/>
                </a:solidFill>
              </a:rPr>
              <a:t>Copies of acknowledgements of VAT returns </a:t>
            </a:r>
          </a:p>
          <a:p>
            <a:pPr marL="457200" indent="-457200" algn="just">
              <a:buFont typeface="+mj-lt"/>
              <a:buAutoNum type="arabicPeriod"/>
            </a:pPr>
            <a:r>
              <a:rPr lang="en-US" sz="1900" dirty="0" smtClean="0">
                <a:solidFill>
                  <a:schemeClr val="accent1"/>
                </a:solidFill>
              </a:rPr>
              <a:t>Printouts of ledger accounts taken during the course of audit </a:t>
            </a:r>
          </a:p>
          <a:p>
            <a:pPr marL="457200" indent="-457200" algn="just">
              <a:buFont typeface="+mj-lt"/>
              <a:buAutoNum type="arabicPeriod"/>
            </a:pPr>
            <a:r>
              <a:rPr lang="en-US" sz="1900" dirty="0" smtClean="0">
                <a:solidFill>
                  <a:schemeClr val="accent1"/>
                </a:solidFill>
              </a:rPr>
              <a:t>Any other document obtained during the course of Audit.</a:t>
            </a:r>
          </a:p>
        </p:txBody>
      </p:sp>
      <p:sp>
        <p:nvSpPr>
          <p:cNvPr id="4" name="Slide Number Placeholder 3"/>
          <p:cNvSpPr>
            <a:spLocks noGrp="1"/>
          </p:cNvSpPr>
          <p:nvPr>
            <p:ph type="sldNum" sz="quarter" idx="15"/>
          </p:nvPr>
        </p:nvSpPr>
        <p:spPr/>
        <p:txBody>
          <a:bodyPr/>
          <a:lstStyle/>
          <a:p>
            <a:fld id="{C500B88B-9088-42C7-960D-847A2E7D61B1}" type="slidenum">
              <a:rPr lang="en-US" smtClean="0"/>
              <a:pPr/>
              <a:t>22</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7696200" cy="6324600"/>
          </a:xfrm>
        </p:spPr>
        <p:txBody>
          <a:bodyPr>
            <a:normAutofit fontScale="70000" lnSpcReduction="20000"/>
          </a:bodyPr>
          <a:lstStyle/>
          <a:p>
            <a:pPr>
              <a:buNone/>
            </a:pPr>
            <a:r>
              <a:rPr lang="en-US" sz="2700" b="1" u="sng" dirty="0" smtClean="0">
                <a:solidFill>
                  <a:schemeClr val="accent1"/>
                </a:solidFill>
              </a:rPr>
              <a:t>Audit Sampling</a:t>
            </a:r>
          </a:p>
          <a:p>
            <a:pPr algn="just">
              <a:buNone/>
            </a:pPr>
            <a:r>
              <a:rPr lang="en-US" sz="2700" dirty="0" smtClean="0">
                <a:solidFill>
                  <a:schemeClr val="accent1"/>
                </a:solidFill>
              </a:rPr>
              <a:t>Audit Sampling Requires auditors judgment.</a:t>
            </a:r>
          </a:p>
          <a:p>
            <a:pPr>
              <a:buNone/>
            </a:pPr>
            <a:r>
              <a:rPr lang="en-US" dirty="0" smtClean="0"/>
              <a:t> </a:t>
            </a:r>
          </a:p>
          <a:p>
            <a:pPr>
              <a:buNone/>
            </a:pPr>
            <a:r>
              <a:rPr lang="en-US" sz="2700" b="1" u="sng" dirty="0" smtClean="0">
                <a:solidFill>
                  <a:schemeClr val="accent1"/>
                </a:solidFill>
              </a:rPr>
              <a:t>Statistical Sampling </a:t>
            </a:r>
          </a:p>
          <a:p>
            <a:pPr>
              <a:buNone/>
            </a:pPr>
            <a:r>
              <a:rPr lang="en-US" sz="2700" b="1" dirty="0" smtClean="0">
                <a:solidFill>
                  <a:schemeClr val="accent1"/>
                </a:solidFill>
              </a:rPr>
              <a:t>Simple Random Sampling </a:t>
            </a:r>
          </a:p>
          <a:p>
            <a:pPr algn="just">
              <a:buNone/>
            </a:pPr>
            <a:r>
              <a:rPr lang="en-US" dirty="0" smtClean="0"/>
              <a:t>	</a:t>
            </a:r>
            <a:r>
              <a:rPr lang="en-US" sz="2700" dirty="0" smtClean="0">
                <a:solidFill>
                  <a:schemeClr val="accent1"/>
                </a:solidFill>
              </a:rPr>
              <a:t>This method uses sampling without replacement; that is, once an item has been selected for testing it is removed from the population and is not subject to re-selection. An auditor can implement simple random sampling in one of two ways: computer programs or random number tables.</a:t>
            </a:r>
          </a:p>
          <a:p>
            <a:pPr>
              <a:buNone/>
            </a:pPr>
            <a:r>
              <a:rPr lang="en-US" dirty="0" smtClean="0"/>
              <a:t> </a:t>
            </a:r>
            <a:r>
              <a:rPr lang="en-US" sz="2700" b="1" dirty="0" smtClean="0">
                <a:solidFill>
                  <a:schemeClr val="accent1"/>
                </a:solidFill>
              </a:rPr>
              <a:t>Systematic (Interval) Sampling </a:t>
            </a:r>
          </a:p>
          <a:p>
            <a:pPr algn="just">
              <a:buNone/>
            </a:pPr>
            <a:r>
              <a:rPr lang="en-US" dirty="0" smtClean="0"/>
              <a:t>	</a:t>
            </a:r>
            <a:r>
              <a:rPr lang="en-US" sz="2700" dirty="0" smtClean="0">
                <a:solidFill>
                  <a:schemeClr val="accent1"/>
                </a:solidFill>
              </a:rPr>
              <a:t>This method provides for the selection of sample items in such a way that there is a uniform interval between each sample item. Under this method of sampling, every "Nth" item is selected with a random start. Example every 4th item </a:t>
            </a:r>
          </a:p>
          <a:p>
            <a:pPr>
              <a:buNone/>
            </a:pPr>
            <a:r>
              <a:rPr lang="en-US" sz="2700" b="1" dirty="0" smtClean="0">
                <a:solidFill>
                  <a:schemeClr val="accent1"/>
                </a:solidFill>
              </a:rPr>
              <a:t>Stratified (Cluster) Sampling </a:t>
            </a:r>
          </a:p>
          <a:p>
            <a:pPr algn="just">
              <a:buNone/>
            </a:pPr>
            <a:r>
              <a:rPr lang="en-US" dirty="0" smtClean="0"/>
              <a:t>	</a:t>
            </a:r>
            <a:r>
              <a:rPr lang="en-US" sz="2700" dirty="0" smtClean="0">
                <a:solidFill>
                  <a:schemeClr val="accent1"/>
                </a:solidFill>
              </a:rPr>
              <a:t>This method provides for the selection of sample items by breaking the population down into strata, or clusters. Each strata is then treated separately. For this plan to be effective, dispersion within clusters should be greater than dispersion among clusters. An example of cluster sampling is the inclusion in the sample of all remittances or cash disbursements for a particular month. </a:t>
            </a:r>
          </a:p>
        </p:txBody>
      </p:sp>
      <p:sp>
        <p:nvSpPr>
          <p:cNvPr id="4" name="Slide Number Placeholder 3"/>
          <p:cNvSpPr>
            <a:spLocks noGrp="1"/>
          </p:cNvSpPr>
          <p:nvPr>
            <p:ph type="sldNum" sz="quarter" idx="15"/>
          </p:nvPr>
        </p:nvSpPr>
        <p:spPr/>
        <p:txBody>
          <a:bodyPr/>
          <a:lstStyle/>
          <a:p>
            <a:fld id="{C500B88B-9088-42C7-960D-847A2E7D61B1}" type="slidenum">
              <a:rPr lang="en-US" smtClean="0"/>
              <a:pPr/>
              <a:t>23</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C40\Desktop\Contact-Thank-You-Slides_C0076_051_c01_l.png"/>
          <p:cNvPicPr>
            <a:picLocks noChangeAspect="1" noChangeArrowheads="1"/>
          </p:cNvPicPr>
          <p:nvPr/>
        </p:nvPicPr>
        <p:blipFill>
          <a:blip r:embed="rId2"/>
          <a:srcRect/>
          <a:stretch>
            <a:fillRect/>
          </a:stretch>
        </p:blipFill>
        <p:spPr bwMode="auto">
          <a:xfrm>
            <a:off x="228600" y="0"/>
            <a:ext cx="8534400" cy="6858000"/>
          </a:xfrm>
          <a:prstGeom prst="rect">
            <a:avLst/>
          </a:prstGeom>
          <a:noFill/>
        </p:spPr>
      </p:pic>
      <p:sp>
        <p:nvSpPr>
          <p:cNvPr id="3" name="Slide Number Placeholder 2"/>
          <p:cNvSpPr>
            <a:spLocks noGrp="1"/>
          </p:cNvSpPr>
          <p:nvPr>
            <p:ph type="sldNum" sz="quarter" idx="12"/>
          </p:nvPr>
        </p:nvSpPr>
        <p:spPr/>
        <p:txBody>
          <a:bodyPr/>
          <a:lstStyle/>
          <a:p>
            <a:fld id="{C500B88B-9088-42C7-960D-847A2E7D61B1}" type="slidenum">
              <a:rPr lang="en-US" smtClean="0"/>
              <a:pPr/>
              <a:t>24</a:t>
            </a:fld>
            <a:endParaRPr lang="en-US"/>
          </a:p>
        </p:txBody>
      </p:sp>
      <p:sp>
        <p:nvSpPr>
          <p:cNvPr id="4" name="Footer Placeholder 3"/>
          <p:cNvSpPr>
            <a:spLocks noGrp="1"/>
          </p:cNvSpPr>
          <p:nvPr>
            <p:ph type="ftr" sz="quarter" idx="11"/>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solidFill>
                  <a:schemeClr val="accent1"/>
                </a:solidFill>
              </a:rPr>
              <a:t>Audit Assertions</a:t>
            </a:r>
          </a:p>
        </p:txBody>
      </p:sp>
      <p:graphicFrame>
        <p:nvGraphicFramePr>
          <p:cNvPr id="4" name="Content Placeholder 3"/>
          <p:cNvGraphicFramePr>
            <a:graphicFrameLocks noGrp="1"/>
          </p:cNvGraphicFramePr>
          <p:nvPr>
            <p:ph sz="quarter" idx="1"/>
          </p:nvPr>
        </p:nvGraphicFramePr>
        <p:xfrm>
          <a:off x="381000" y="1524000"/>
          <a:ext cx="7696200" cy="4637314"/>
        </p:xfrm>
        <a:graphic>
          <a:graphicData uri="http://schemas.openxmlformats.org/drawingml/2006/table">
            <a:tbl>
              <a:tblPr firstRow="1" bandRow="1">
                <a:tableStyleId>{5C22544A-7EE6-4342-B048-85BDC9FD1C3A}</a:tableStyleId>
              </a:tblPr>
              <a:tblGrid>
                <a:gridCol w="2209800"/>
                <a:gridCol w="5486400"/>
              </a:tblGrid>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bg1"/>
                          </a:solidFill>
                          <a:latin typeface="+mn-lt"/>
                          <a:ea typeface="+mn-ea"/>
                          <a:cs typeface="+mn-cs"/>
                        </a:rPr>
                        <a:t>Assertion</a:t>
                      </a:r>
                      <a:r>
                        <a:rPr kumimoji="0" lang="en-US" sz="2400" kern="1200" dirty="0" smtClean="0">
                          <a:solidFill>
                            <a:schemeClr val="bg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bg1"/>
                          </a:solidFill>
                          <a:latin typeface="+mn-lt"/>
                          <a:ea typeface="+mn-ea"/>
                          <a:cs typeface="+mn-cs"/>
                        </a:rPr>
                        <a:t>Questions</a:t>
                      </a:r>
                      <a:r>
                        <a:rPr kumimoji="0" lang="en-US" sz="2400" kern="1200" dirty="0" smtClean="0">
                          <a:solidFill>
                            <a:schemeClr val="bg1"/>
                          </a:solidFill>
                          <a:latin typeface="+mn-lt"/>
                          <a:ea typeface="+mn-ea"/>
                          <a:cs typeface="+mn-cs"/>
                        </a:rPr>
                        <a:t> </a:t>
                      </a:r>
                    </a:p>
                  </a:txBody>
                  <a:tcPr/>
                </a:tc>
              </a:tr>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accent1"/>
                          </a:solidFill>
                          <a:latin typeface="+mn-lt"/>
                          <a:ea typeface="+mn-ea"/>
                          <a:cs typeface="+mn-cs"/>
                        </a:rPr>
                        <a:t>Completeness</a:t>
                      </a:r>
                      <a:r>
                        <a:rPr kumimoji="0" lang="en-US" sz="2400" kern="1200" dirty="0" smtClean="0">
                          <a:solidFill>
                            <a:schemeClr val="accent1"/>
                          </a:solidFill>
                          <a:latin typeface="+mn-lt"/>
                          <a:ea typeface="+mn-ea"/>
                          <a:cs typeface="+mn-cs"/>
                        </a:rPr>
                        <a:t> </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GB" sz="2400" kern="1200" dirty="0" smtClean="0">
                          <a:solidFill>
                            <a:schemeClr val="accent1"/>
                          </a:solidFill>
                          <a:latin typeface="+mn-lt"/>
                          <a:ea typeface="+mn-ea"/>
                          <a:cs typeface="+mn-cs"/>
                        </a:rPr>
                        <a:t>Has the transaction been recorded in the accounting records?</a:t>
                      </a:r>
                      <a:endParaRPr kumimoji="0" lang="en-US" sz="2400" kern="1200" dirty="0" smtClean="0">
                        <a:solidFill>
                          <a:schemeClr val="accent1"/>
                        </a:solidFill>
                        <a:latin typeface="+mn-lt"/>
                        <a:ea typeface="+mn-ea"/>
                        <a:cs typeface="+mn-cs"/>
                      </a:endParaRPr>
                    </a:p>
                  </a:txBody>
                  <a:tcPr horzOverflow="overflow"/>
                </a:tc>
              </a:tr>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accent1"/>
                          </a:solidFill>
                          <a:latin typeface="+mn-lt"/>
                          <a:ea typeface="+mn-ea"/>
                          <a:cs typeface="+mn-cs"/>
                        </a:rPr>
                        <a:t>Measurement</a:t>
                      </a:r>
                      <a:r>
                        <a:rPr kumimoji="0" lang="en-US" sz="2400" kern="1200" dirty="0" smtClean="0">
                          <a:solidFill>
                            <a:schemeClr val="accent1"/>
                          </a:solidFill>
                          <a:latin typeface="+mn-lt"/>
                          <a:ea typeface="+mn-ea"/>
                          <a:cs typeface="+mn-cs"/>
                        </a:rPr>
                        <a:t> </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GB" sz="2400" kern="1200" dirty="0" smtClean="0">
                          <a:solidFill>
                            <a:schemeClr val="accent1"/>
                          </a:solidFill>
                          <a:latin typeface="+mn-lt"/>
                          <a:ea typeface="+mn-ea"/>
                          <a:cs typeface="+mn-cs"/>
                        </a:rPr>
                        <a:t>Is the transaction recorded at the correct value?</a:t>
                      </a:r>
                      <a:endParaRPr kumimoji="0" lang="en-US" sz="2400" kern="1200" dirty="0" smtClean="0">
                        <a:solidFill>
                          <a:schemeClr val="accent1"/>
                        </a:solidFill>
                        <a:latin typeface="+mn-lt"/>
                        <a:ea typeface="+mn-ea"/>
                        <a:cs typeface="+mn-cs"/>
                      </a:endParaRPr>
                    </a:p>
                  </a:txBody>
                  <a:tcPr horzOverflow="overflow"/>
                </a:tc>
              </a:tr>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accent1"/>
                          </a:solidFill>
                          <a:latin typeface="+mn-lt"/>
                          <a:ea typeface="+mn-ea"/>
                          <a:cs typeface="+mn-cs"/>
                        </a:rPr>
                        <a:t>Occurrence</a:t>
                      </a:r>
                      <a:r>
                        <a:rPr kumimoji="0" lang="en-US" sz="2400" kern="1200" dirty="0" smtClean="0">
                          <a:solidFill>
                            <a:schemeClr val="accent1"/>
                          </a:solidFill>
                          <a:latin typeface="+mn-lt"/>
                          <a:ea typeface="+mn-ea"/>
                          <a:cs typeface="+mn-cs"/>
                        </a:rPr>
                        <a:t> </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GB" sz="2400" kern="1200" dirty="0" smtClean="0">
                          <a:solidFill>
                            <a:schemeClr val="accent1"/>
                          </a:solidFill>
                          <a:latin typeface="+mn-lt"/>
                          <a:ea typeface="+mn-ea"/>
                          <a:cs typeface="+mn-cs"/>
                        </a:rPr>
                        <a:t>Is the transaction recorded as expenditure in correct year of account?</a:t>
                      </a:r>
                      <a:endParaRPr kumimoji="0" lang="en-US" sz="2400" kern="1200" dirty="0" smtClean="0">
                        <a:solidFill>
                          <a:schemeClr val="accent1"/>
                        </a:solidFill>
                        <a:latin typeface="+mn-lt"/>
                        <a:ea typeface="+mn-ea"/>
                        <a:cs typeface="+mn-cs"/>
                      </a:endParaRPr>
                    </a:p>
                  </a:txBody>
                  <a:tcPr horzOverflow="overflow"/>
                </a:tc>
              </a:tr>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accent1"/>
                          </a:solidFill>
                          <a:latin typeface="+mn-lt"/>
                          <a:ea typeface="+mn-ea"/>
                          <a:cs typeface="+mn-cs"/>
                        </a:rPr>
                        <a:t>Regularity</a:t>
                      </a:r>
                      <a:r>
                        <a:rPr kumimoji="0" lang="en-US" sz="2400" kern="1200" dirty="0" smtClean="0">
                          <a:solidFill>
                            <a:schemeClr val="accent1"/>
                          </a:solidFill>
                          <a:latin typeface="+mn-lt"/>
                          <a:ea typeface="+mn-ea"/>
                          <a:cs typeface="+mn-cs"/>
                        </a:rPr>
                        <a:t> </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GB" sz="2400" kern="1200" dirty="0" smtClean="0">
                          <a:solidFill>
                            <a:schemeClr val="accent1"/>
                          </a:solidFill>
                          <a:latin typeface="+mn-lt"/>
                          <a:ea typeface="+mn-ea"/>
                          <a:cs typeface="+mn-cs"/>
                        </a:rPr>
                        <a:t>Is the transaction legal and regular? </a:t>
                      </a:r>
                      <a:endParaRPr kumimoji="0" lang="en-US" sz="2400" kern="1200" dirty="0" smtClean="0">
                        <a:solidFill>
                          <a:schemeClr val="accent1"/>
                        </a:solidFill>
                        <a:latin typeface="+mn-lt"/>
                        <a:ea typeface="+mn-ea"/>
                        <a:cs typeface="+mn-cs"/>
                      </a:endParaRPr>
                    </a:p>
                  </a:txBody>
                  <a:tcPr horzOverflow="overflow"/>
                </a:tc>
              </a:tr>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accent1"/>
                          </a:solidFill>
                          <a:latin typeface="+mn-lt"/>
                          <a:ea typeface="+mn-ea"/>
                          <a:cs typeface="+mn-cs"/>
                        </a:rPr>
                        <a:t>Disclosure</a:t>
                      </a:r>
                      <a:r>
                        <a:rPr kumimoji="0" lang="en-US" sz="2400" kern="1200" dirty="0" smtClean="0">
                          <a:solidFill>
                            <a:schemeClr val="accent1"/>
                          </a:solidFill>
                          <a:latin typeface="+mn-lt"/>
                          <a:ea typeface="+mn-ea"/>
                          <a:cs typeface="+mn-cs"/>
                        </a:rPr>
                        <a:t> </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GB" sz="2400" kern="1200" dirty="0" smtClean="0">
                          <a:solidFill>
                            <a:schemeClr val="accent1"/>
                          </a:solidFill>
                          <a:latin typeface="+mn-lt"/>
                          <a:ea typeface="+mn-ea"/>
                          <a:cs typeface="+mn-cs"/>
                        </a:rPr>
                        <a:t>Is the transaction correctly coded and disclosed?</a:t>
                      </a:r>
                      <a:endParaRPr kumimoji="0" lang="en-US" sz="2400" kern="1200" dirty="0" smtClean="0">
                        <a:solidFill>
                          <a:schemeClr val="accent1"/>
                        </a:solidFill>
                        <a:latin typeface="+mn-lt"/>
                        <a:ea typeface="+mn-ea"/>
                        <a:cs typeface="+mn-cs"/>
                      </a:endParaRPr>
                    </a:p>
                  </a:txBody>
                  <a:tcPr horzOverflow="overflow"/>
                </a:tc>
              </a:tr>
            </a:tbl>
          </a:graphicData>
        </a:graphic>
      </p:graphicFrame>
      <p:sp>
        <p:nvSpPr>
          <p:cNvPr id="5" name="Slide Number Placeholder 4"/>
          <p:cNvSpPr>
            <a:spLocks noGrp="1"/>
          </p:cNvSpPr>
          <p:nvPr>
            <p:ph type="sldNum" sz="quarter" idx="15"/>
          </p:nvPr>
        </p:nvSpPr>
        <p:spPr/>
        <p:txBody>
          <a:bodyPr/>
          <a:lstStyle/>
          <a:p>
            <a:fld id="{C500B88B-9088-42C7-960D-847A2E7D61B1}" type="slidenum">
              <a:rPr lang="en-US" smtClean="0"/>
              <a:pPr/>
              <a:t>3</a:t>
            </a:fld>
            <a:endParaRPr lang="en-US"/>
          </a:p>
        </p:txBody>
      </p:sp>
      <p:sp>
        <p:nvSpPr>
          <p:cNvPr id="6" name="Footer Placeholder 5"/>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Stages in an Audit</a:t>
            </a:r>
            <a:endParaRPr lang="en-US" dirty="0">
              <a:solidFill>
                <a:schemeClr val="accent1"/>
              </a:solidFill>
            </a:endParaRPr>
          </a:p>
        </p:txBody>
      </p:sp>
      <p:sp>
        <p:nvSpPr>
          <p:cNvPr id="3" name="Content Placeholder 2"/>
          <p:cNvSpPr>
            <a:spLocks noGrp="1"/>
          </p:cNvSpPr>
          <p:nvPr>
            <p:ph sz="quarter" idx="1"/>
          </p:nvPr>
        </p:nvSpPr>
        <p:spPr/>
        <p:txBody>
          <a:bodyPr>
            <a:normAutofit/>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lgn="just">
              <a:buNone/>
            </a:pPr>
            <a:r>
              <a:rPr lang="en-US" dirty="0" smtClean="0">
                <a:solidFill>
                  <a:schemeClr val="accent1"/>
                </a:solidFill>
              </a:rPr>
              <a:t>	Stages of audit are explained in the following  slides.</a:t>
            </a:r>
          </a:p>
        </p:txBody>
      </p:sp>
      <p:graphicFrame>
        <p:nvGraphicFramePr>
          <p:cNvPr id="4" name="Content Placeholder 3"/>
          <p:cNvGraphicFramePr>
            <a:graphicFrameLocks/>
          </p:cNvGraphicFramePr>
          <p:nvPr/>
        </p:nvGraphicFramePr>
        <p:xfrm>
          <a:off x="609600" y="1828800"/>
          <a:ext cx="7239000" cy="3272245"/>
        </p:xfrm>
        <a:graphic>
          <a:graphicData uri="http://schemas.openxmlformats.org/drawingml/2006/table">
            <a:tbl>
              <a:tblPr firstRow="1" bandRow="1">
                <a:tableStyleId>{5C22544A-7EE6-4342-B048-85BDC9FD1C3A}</a:tableStyleId>
              </a:tblPr>
              <a:tblGrid>
                <a:gridCol w="1447800"/>
                <a:gridCol w="5791200"/>
              </a:tblGrid>
              <a:tr h="489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kern="1200" dirty="0" smtClean="0">
                          <a:solidFill>
                            <a:schemeClr val="bg1"/>
                          </a:solidFill>
                          <a:latin typeface="+mn-lt"/>
                          <a:ea typeface="+mn-ea"/>
                          <a:cs typeface="+mn-cs"/>
                        </a:rPr>
                        <a:t>Stages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bg1"/>
                          </a:solidFill>
                          <a:latin typeface="+mn-lt"/>
                          <a:ea typeface="+mn-ea"/>
                          <a:cs typeface="+mn-cs"/>
                        </a:rPr>
                        <a:t>Particulars</a:t>
                      </a:r>
                      <a:r>
                        <a:rPr kumimoji="0" lang="en-US" sz="2400" kern="1200" dirty="0" smtClean="0">
                          <a:solidFill>
                            <a:schemeClr val="bg1"/>
                          </a:solidFill>
                          <a:latin typeface="+mn-lt"/>
                          <a:ea typeface="+mn-ea"/>
                          <a:cs typeface="+mn-cs"/>
                        </a:rPr>
                        <a:t> </a:t>
                      </a:r>
                    </a:p>
                  </a:txBody>
                  <a:tcPr/>
                </a:tc>
              </a:tr>
              <a:tr h="4898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dirty="0" smtClean="0">
                          <a:solidFill>
                            <a:schemeClr val="accent1"/>
                          </a:solidFill>
                          <a:latin typeface="+mn-lt"/>
                          <a:ea typeface="+mn-ea"/>
                          <a:cs typeface="+mn-cs"/>
                        </a:rPr>
                        <a:t>I</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US" sz="2400" kern="1200" dirty="0" smtClean="0">
                          <a:solidFill>
                            <a:schemeClr val="accent1"/>
                          </a:solidFill>
                          <a:latin typeface="+mn-lt"/>
                          <a:ea typeface="+mn-ea"/>
                          <a:cs typeface="+mn-cs"/>
                        </a:rPr>
                        <a:t> Audit Initiation</a:t>
                      </a:r>
                    </a:p>
                  </a:txBody>
                  <a:tcPr horzOverflow="overflow"/>
                </a:tc>
              </a:tr>
              <a:tr h="4898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dirty="0" smtClean="0">
                          <a:solidFill>
                            <a:schemeClr val="accent1"/>
                          </a:solidFill>
                          <a:latin typeface="+mn-lt"/>
                          <a:ea typeface="+mn-ea"/>
                          <a:cs typeface="+mn-cs"/>
                        </a:rPr>
                        <a:t>II</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US" sz="2400" kern="1200" dirty="0" smtClean="0">
                          <a:solidFill>
                            <a:schemeClr val="accent1"/>
                          </a:solidFill>
                          <a:latin typeface="+mn-lt"/>
                          <a:ea typeface="+mn-ea"/>
                          <a:cs typeface="+mn-cs"/>
                        </a:rPr>
                        <a:t>Vouching of Transaction</a:t>
                      </a:r>
                    </a:p>
                  </a:txBody>
                  <a:tcPr horzOverflow="overflow"/>
                </a:tc>
              </a:tr>
              <a:tr h="4898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dirty="0" smtClean="0">
                          <a:solidFill>
                            <a:schemeClr val="accent1"/>
                          </a:solidFill>
                          <a:latin typeface="+mn-lt"/>
                          <a:ea typeface="+mn-ea"/>
                          <a:cs typeface="+mn-cs"/>
                        </a:rPr>
                        <a:t>III</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US" sz="2400" kern="1200" dirty="0" smtClean="0">
                          <a:solidFill>
                            <a:schemeClr val="accent1"/>
                          </a:solidFill>
                          <a:latin typeface="+mn-lt"/>
                          <a:ea typeface="+mn-ea"/>
                          <a:cs typeface="+mn-cs"/>
                        </a:rPr>
                        <a:t>Statutory Compliances</a:t>
                      </a:r>
                    </a:p>
                  </a:txBody>
                  <a:tcPr horzOverflow="overflow"/>
                </a:tc>
              </a:tr>
              <a:tr h="4898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dirty="0" smtClean="0">
                          <a:solidFill>
                            <a:schemeClr val="accent1"/>
                          </a:solidFill>
                          <a:latin typeface="+mn-lt"/>
                          <a:ea typeface="+mn-ea"/>
                          <a:cs typeface="+mn-cs"/>
                        </a:rPr>
                        <a:t>IV</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US" sz="2400" kern="1200" dirty="0" smtClean="0">
                          <a:solidFill>
                            <a:schemeClr val="accent1"/>
                          </a:solidFill>
                          <a:latin typeface="+mn-lt"/>
                          <a:ea typeface="+mn-ea"/>
                          <a:cs typeface="+mn-cs"/>
                        </a:rPr>
                        <a:t> In-depth Scrutiny of Ledgers</a:t>
                      </a:r>
                    </a:p>
                  </a:txBody>
                  <a:tcPr horzOverflow="overflow"/>
                </a:tc>
              </a:tr>
              <a:tr h="4898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dirty="0" smtClean="0">
                          <a:solidFill>
                            <a:schemeClr val="accent1"/>
                          </a:solidFill>
                          <a:latin typeface="+mn-lt"/>
                          <a:ea typeface="+mn-ea"/>
                          <a:cs typeface="+mn-cs"/>
                        </a:rPr>
                        <a:t>V</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Garamond" pitchFamily="18" charset="0"/>
                        <a:buNone/>
                        <a:tabLst/>
                      </a:pPr>
                      <a:r>
                        <a:rPr kumimoji="0" lang="en-US" sz="2400" kern="1200" dirty="0" smtClean="0">
                          <a:solidFill>
                            <a:schemeClr val="accent1"/>
                          </a:solidFill>
                          <a:latin typeface="+mn-lt"/>
                          <a:ea typeface="+mn-ea"/>
                          <a:cs typeface="+mn-cs"/>
                        </a:rPr>
                        <a:t>Preparation of Financial Statements and Final Reporting</a:t>
                      </a:r>
                    </a:p>
                  </a:txBody>
                  <a:tcPr horzOverflow="overflow"/>
                </a:tc>
              </a:tr>
            </a:tbl>
          </a:graphicData>
        </a:graphic>
      </p:graphicFrame>
      <p:sp>
        <p:nvSpPr>
          <p:cNvPr id="5" name="Slide Number Placeholder 4"/>
          <p:cNvSpPr>
            <a:spLocks noGrp="1"/>
          </p:cNvSpPr>
          <p:nvPr>
            <p:ph type="sldNum" sz="quarter" idx="15"/>
          </p:nvPr>
        </p:nvSpPr>
        <p:spPr/>
        <p:txBody>
          <a:bodyPr/>
          <a:lstStyle/>
          <a:p>
            <a:fld id="{C500B88B-9088-42C7-960D-847A2E7D61B1}" type="slidenum">
              <a:rPr lang="en-US" smtClean="0"/>
              <a:pPr/>
              <a:t>4</a:t>
            </a:fld>
            <a:endParaRPr lang="en-US"/>
          </a:p>
        </p:txBody>
      </p:sp>
      <p:sp>
        <p:nvSpPr>
          <p:cNvPr id="6" name="Footer Placeholder 5"/>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1"/>
                </a:solidFill>
              </a:rPr>
              <a:t>Stage I: Audit Initiation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524000"/>
            <a:ext cx="7467600" cy="4873752"/>
          </a:xfrm>
        </p:spPr>
        <p:txBody>
          <a:bodyPr>
            <a:normAutofit fontScale="92500" lnSpcReduction="20000"/>
          </a:bodyPr>
          <a:lstStyle/>
          <a:p>
            <a:pPr marL="457200" indent="-457200" algn="just">
              <a:buFont typeface="+mj-lt"/>
              <a:buAutoNum type="arabicPeriod"/>
            </a:pPr>
            <a:r>
              <a:rPr lang="en-US" u="sng" dirty="0" smtClean="0">
                <a:solidFill>
                  <a:schemeClr val="accent1"/>
                </a:solidFill>
              </a:rPr>
              <a:t>Understanding the Entity and its environment.</a:t>
            </a:r>
          </a:p>
          <a:p>
            <a:pPr marL="514350" indent="-514350" algn="just">
              <a:buFont typeface="Wingdings" pitchFamily="2" charset="2"/>
              <a:buChar char="Ø"/>
            </a:pPr>
            <a:r>
              <a:rPr lang="en-US" dirty="0" smtClean="0">
                <a:solidFill>
                  <a:schemeClr val="accent1"/>
                </a:solidFill>
              </a:rPr>
              <a:t>The industry in which the entity operates and the internal controls implemented; for example for a manufacturing Concern the following should be considered.</a:t>
            </a:r>
          </a:p>
          <a:p>
            <a:pPr marL="457200" indent="-457200" algn="just">
              <a:buNone/>
            </a:pPr>
            <a:r>
              <a:rPr lang="en-US" dirty="0" smtClean="0">
                <a:solidFill>
                  <a:schemeClr val="accent1"/>
                </a:solidFill>
              </a:rPr>
              <a:t>	a) List the products manufactured.</a:t>
            </a:r>
          </a:p>
          <a:p>
            <a:pPr marL="457200" indent="-457200" algn="just">
              <a:buNone/>
            </a:pPr>
            <a:r>
              <a:rPr lang="en-US" dirty="0" smtClean="0">
                <a:solidFill>
                  <a:schemeClr val="accent1"/>
                </a:solidFill>
              </a:rPr>
              <a:t>	b) Narrate the Manufacturing process.</a:t>
            </a:r>
          </a:p>
          <a:p>
            <a:pPr marL="457200" indent="-457200" algn="just">
              <a:buNone/>
            </a:pPr>
            <a:r>
              <a:rPr lang="en-US" dirty="0" smtClean="0">
                <a:solidFill>
                  <a:schemeClr val="accent1"/>
                </a:solidFill>
              </a:rPr>
              <a:t>	c) Brief on Delivery mechanism and invoicing       method, PO tracking</a:t>
            </a:r>
          </a:p>
          <a:p>
            <a:pPr marL="457200" indent="-457200" algn="just">
              <a:buNone/>
            </a:pPr>
            <a:r>
              <a:rPr lang="en-US" dirty="0" smtClean="0">
                <a:solidFill>
                  <a:schemeClr val="accent1"/>
                </a:solidFill>
              </a:rPr>
              <a:t>	d) Note on Inventory Maintenance and related records of goods sold, manufactured.</a:t>
            </a:r>
          </a:p>
          <a:p>
            <a:pPr marL="514350" indent="-514350" algn="just">
              <a:buFont typeface="+mj-lt"/>
              <a:buAutoNum type="romanLcPeriod"/>
            </a:pPr>
            <a:endParaRPr lang="en-US" dirty="0" smtClean="0">
              <a:solidFill>
                <a:schemeClr val="accent1"/>
              </a:solidFill>
            </a:endParaRPr>
          </a:p>
          <a:p>
            <a:pPr marL="514350" indent="-514350" algn="just">
              <a:buFont typeface="Wingdings" pitchFamily="2" charset="2"/>
              <a:buChar char="Ø"/>
            </a:pPr>
            <a:r>
              <a:rPr lang="en-US" dirty="0" smtClean="0">
                <a:solidFill>
                  <a:schemeClr val="accent1"/>
                </a:solidFill>
              </a:rPr>
              <a:t>Studying the incorporation documentation i.e. Partnership deed, Memorandum and Articles of Association</a:t>
            </a:r>
          </a:p>
          <a:p>
            <a:pPr marL="514350" indent="-514350" algn="just">
              <a:buFont typeface="+mj-lt"/>
              <a:buAutoNum type="romanLcPeriod"/>
            </a:pPr>
            <a:endParaRPr lang="en-US" dirty="0" smtClean="0">
              <a:solidFill>
                <a:schemeClr val="accent1"/>
              </a:solidFill>
            </a:endParaRPr>
          </a:p>
          <a:p>
            <a:pPr marL="457200" indent="-457200">
              <a:buNone/>
            </a:pPr>
            <a:endParaRPr lang="en-US"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5</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1"/>
                </a:solidFill>
              </a:rPr>
              <a:t>Stage I: Audit Initiation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524000"/>
            <a:ext cx="7467600" cy="4873752"/>
          </a:xfrm>
        </p:spPr>
        <p:txBody>
          <a:bodyPr>
            <a:normAutofit/>
          </a:bodyPr>
          <a:lstStyle/>
          <a:p>
            <a:pPr marL="514350" indent="-514350" algn="just">
              <a:buAutoNum type="arabicPeriod" startAt="2"/>
            </a:pPr>
            <a:r>
              <a:rPr lang="en-US" dirty="0" smtClean="0">
                <a:solidFill>
                  <a:schemeClr val="accent1"/>
                </a:solidFill>
              </a:rPr>
              <a:t>Determine the nature, timing &amp; extent of other audit procedures </a:t>
            </a:r>
          </a:p>
          <a:p>
            <a:pPr marL="514350" indent="-514350" algn="just">
              <a:buAutoNum type="arabicPeriod" startAt="2"/>
            </a:pPr>
            <a:r>
              <a:rPr lang="en-US" dirty="0" smtClean="0">
                <a:solidFill>
                  <a:schemeClr val="accent1"/>
                </a:solidFill>
              </a:rPr>
              <a:t>Ensure that Auditor’s Appointment Letters are obtained and acceptance replied.</a:t>
            </a:r>
          </a:p>
          <a:p>
            <a:pPr marL="514350" indent="-514350" algn="just">
              <a:buFont typeface="+mj-lt"/>
              <a:buAutoNum type="arabicPeriod" startAt="4"/>
            </a:pPr>
            <a:r>
              <a:rPr lang="en-US" u="sng" dirty="0" smtClean="0">
                <a:solidFill>
                  <a:schemeClr val="accent1"/>
                </a:solidFill>
              </a:rPr>
              <a:t>Confirmation of opening balances:</a:t>
            </a:r>
          </a:p>
          <a:p>
            <a:pPr marL="457200" indent="-457200" algn="just">
              <a:buNone/>
            </a:pPr>
            <a:r>
              <a:rPr lang="en-US" dirty="0" smtClean="0">
                <a:solidFill>
                  <a:schemeClr val="accent1"/>
                </a:solidFill>
              </a:rPr>
              <a:t>	Check the current year's opening balances with the closing balances of audited Financial Statements of the previous year. </a:t>
            </a:r>
          </a:p>
        </p:txBody>
      </p:sp>
      <p:sp>
        <p:nvSpPr>
          <p:cNvPr id="4" name="Slide Number Placeholder 3"/>
          <p:cNvSpPr>
            <a:spLocks noGrp="1"/>
          </p:cNvSpPr>
          <p:nvPr>
            <p:ph type="sldNum" sz="quarter" idx="15"/>
          </p:nvPr>
        </p:nvSpPr>
        <p:spPr/>
        <p:txBody>
          <a:bodyPr/>
          <a:lstStyle/>
          <a:p>
            <a:fld id="{C500B88B-9088-42C7-960D-847A2E7D61B1}" type="slidenum">
              <a:rPr lang="en-US" smtClean="0"/>
              <a:pPr/>
              <a:t>6</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89038"/>
          </a:xfrm>
        </p:spPr>
        <p:txBody>
          <a:bodyPr>
            <a:normAutofit fontScale="90000"/>
          </a:bodyPr>
          <a:lstStyle/>
          <a:p>
            <a:r>
              <a:rPr lang="en-US" b="1" dirty="0" smtClean="0">
                <a:solidFill>
                  <a:schemeClr val="accent1"/>
                </a:solidFill>
              </a:rPr>
              <a:t>Stage II: Vouching and verification		of Transaction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fontScale="77500" lnSpcReduction="20000"/>
          </a:bodyPr>
          <a:lstStyle/>
          <a:p>
            <a:pPr>
              <a:buFont typeface="Wingdings" pitchFamily="2" charset="2"/>
              <a:buChar char="Ø"/>
            </a:pPr>
            <a:r>
              <a:rPr lang="en-US" b="1" u="sng" dirty="0" smtClean="0">
                <a:solidFill>
                  <a:schemeClr val="accent1"/>
                </a:solidFill>
              </a:rPr>
              <a:t>Purchases/Sales</a:t>
            </a:r>
          </a:p>
          <a:p>
            <a:pPr marL="457200" indent="-457200" algn="just">
              <a:buFont typeface="+mj-lt"/>
              <a:buAutoNum type="arabicPeriod"/>
            </a:pPr>
            <a:r>
              <a:rPr lang="en-US" dirty="0" smtClean="0">
                <a:solidFill>
                  <a:schemeClr val="accent1"/>
                </a:solidFill>
              </a:rPr>
              <a:t>Check the date, amount, authorization, number, etc. of the invoice with the accounting entry passed in Accounting Software.</a:t>
            </a:r>
          </a:p>
          <a:p>
            <a:pPr marL="457200" indent="-457200" algn="just">
              <a:buFont typeface="+mj-lt"/>
              <a:buAutoNum type="arabicPeriod"/>
            </a:pPr>
            <a:r>
              <a:rPr lang="en-US" dirty="0" smtClean="0">
                <a:solidFill>
                  <a:schemeClr val="accent1"/>
                </a:solidFill>
              </a:rPr>
              <a:t>Whether Purchase Order was made for the purchase.</a:t>
            </a:r>
          </a:p>
          <a:p>
            <a:pPr marL="457200" indent="-457200" algn="just">
              <a:buFont typeface="+mj-lt"/>
              <a:buAutoNum type="arabicPeriod"/>
            </a:pPr>
            <a:r>
              <a:rPr lang="en-US" dirty="0" smtClean="0">
                <a:solidFill>
                  <a:schemeClr val="accent1"/>
                </a:solidFill>
              </a:rPr>
              <a:t>Verify the related Sales/Purchase order.</a:t>
            </a:r>
          </a:p>
          <a:p>
            <a:pPr marL="457200" indent="-457200" algn="just">
              <a:buFont typeface="+mj-lt"/>
              <a:buAutoNum type="arabicPeriod"/>
            </a:pPr>
            <a:r>
              <a:rPr lang="en-US" dirty="0" smtClean="0">
                <a:solidFill>
                  <a:schemeClr val="accent1"/>
                </a:solidFill>
              </a:rPr>
              <a:t>Whether Purchase Order was duly authorized by Administrative Head.</a:t>
            </a:r>
          </a:p>
          <a:p>
            <a:pPr marL="457200" indent="-457200" algn="just">
              <a:buFont typeface="+mj-lt"/>
              <a:buAutoNum type="arabicPeriod"/>
            </a:pPr>
            <a:r>
              <a:rPr lang="en-US" dirty="0" smtClean="0">
                <a:solidFill>
                  <a:schemeClr val="accent1"/>
                </a:solidFill>
              </a:rPr>
              <a:t>Whether Material/ Equipment ordered for has been received.</a:t>
            </a:r>
          </a:p>
          <a:p>
            <a:pPr marL="457200" indent="-457200" algn="just">
              <a:buFont typeface="+mj-lt"/>
              <a:buAutoNum type="arabicPeriod"/>
            </a:pPr>
            <a:r>
              <a:rPr lang="en-US" dirty="0" smtClean="0">
                <a:solidFill>
                  <a:schemeClr val="accent1"/>
                </a:solidFill>
              </a:rPr>
              <a:t>In case of part receipt of materials; whether amount is paid only for the received materials or for all materials ordered.</a:t>
            </a:r>
          </a:p>
          <a:p>
            <a:pPr marL="457200" indent="-457200" algn="just">
              <a:buFont typeface="+mj-lt"/>
              <a:buAutoNum type="arabicPeriod"/>
            </a:pPr>
            <a:r>
              <a:rPr lang="en-US" dirty="0" smtClean="0">
                <a:solidFill>
                  <a:schemeClr val="accent1"/>
                </a:solidFill>
              </a:rPr>
              <a:t>Whether Rate charged &amp; Qty received matches with the original order.</a:t>
            </a:r>
          </a:p>
          <a:p>
            <a:pPr marL="457200" indent="-457200" algn="just">
              <a:buFont typeface="+mj-lt"/>
              <a:buAutoNum type="arabicPeriod"/>
            </a:pPr>
            <a:r>
              <a:rPr lang="en-US" dirty="0" smtClean="0">
                <a:solidFill>
                  <a:schemeClr val="accent1"/>
                </a:solidFill>
              </a:rPr>
              <a:t>Confirm the accuracy of arithmetical calculations of the invoice (Quantity*Amount).</a:t>
            </a:r>
          </a:p>
          <a:p>
            <a:pPr marL="457200" indent="-457200" algn="just">
              <a:buFont typeface="+mj-lt"/>
              <a:buAutoNum type="arabicPeriod"/>
            </a:pPr>
            <a:r>
              <a:rPr lang="en-US" dirty="0" smtClean="0">
                <a:solidFill>
                  <a:schemeClr val="accent1"/>
                </a:solidFill>
              </a:rPr>
              <a:t>Ascertain whether the quantity mentioned is correct along-with the supporting such as Delivery </a:t>
            </a:r>
            <a:r>
              <a:rPr lang="en-US" dirty="0" err="1" smtClean="0">
                <a:solidFill>
                  <a:schemeClr val="accent1"/>
                </a:solidFill>
              </a:rPr>
              <a:t>challan</a:t>
            </a:r>
            <a:r>
              <a:rPr lang="en-US" dirty="0" smtClean="0">
                <a:solidFill>
                  <a:schemeClr val="accent1"/>
                </a:solidFill>
              </a:rPr>
              <a:t>.</a:t>
            </a:r>
          </a:p>
          <a:p>
            <a:pPr marL="457200" indent="-457200" algn="just">
              <a:buFont typeface="+mj-lt"/>
              <a:buAutoNum type="arabicPeriod"/>
            </a:pPr>
            <a:r>
              <a:rPr lang="en-US" dirty="0" smtClean="0">
                <a:solidFill>
                  <a:schemeClr val="accent1"/>
                </a:solidFill>
              </a:rPr>
              <a:t>See that materials rejected if any have been properly accounted for .</a:t>
            </a:r>
            <a:endParaRPr lang="en-US" dirty="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7</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89038"/>
          </a:xfrm>
        </p:spPr>
        <p:txBody>
          <a:bodyPr>
            <a:normAutofit fontScale="90000"/>
          </a:bodyPr>
          <a:lstStyle/>
          <a:p>
            <a:r>
              <a:rPr lang="en-US" b="1" dirty="0" smtClean="0">
                <a:solidFill>
                  <a:schemeClr val="accent1"/>
                </a:solidFill>
              </a:rPr>
              <a:t>Stage II: Vouching and verification		of Transaction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467600" cy="5334000"/>
          </a:xfrm>
        </p:spPr>
        <p:txBody>
          <a:bodyPr>
            <a:normAutofit fontScale="92500" lnSpcReduction="20000"/>
          </a:bodyPr>
          <a:lstStyle/>
          <a:p>
            <a:pPr>
              <a:buFont typeface="Wingdings" pitchFamily="2" charset="2"/>
              <a:buChar char="Ø"/>
            </a:pPr>
            <a:r>
              <a:rPr lang="en-US" sz="1900" b="1" u="sng" dirty="0" smtClean="0">
                <a:solidFill>
                  <a:schemeClr val="accent1"/>
                </a:solidFill>
              </a:rPr>
              <a:t>Checking of Bank reconciliation </a:t>
            </a:r>
          </a:p>
          <a:p>
            <a:pPr marL="457200" indent="-457200" algn="just">
              <a:buFont typeface="+mj-lt"/>
              <a:buAutoNum type="arabicPeriod"/>
            </a:pPr>
            <a:r>
              <a:rPr lang="en-US" sz="1900" dirty="0" smtClean="0">
                <a:solidFill>
                  <a:schemeClr val="accent1"/>
                </a:solidFill>
              </a:rPr>
              <a:t>Confirm the bank balances along with the bank statements.</a:t>
            </a:r>
          </a:p>
          <a:p>
            <a:pPr marL="457200" indent="-457200" algn="just">
              <a:buFont typeface="+mj-lt"/>
              <a:buAutoNum type="arabicPeriod"/>
            </a:pPr>
            <a:r>
              <a:rPr lang="en-US" sz="1900" dirty="0" smtClean="0">
                <a:solidFill>
                  <a:schemeClr val="accent1"/>
                </a:solidFill>
              </a:rPr>
              <a:t>Note the </a:t>
            </a:r>
            <a:r>
              <a:rPr lang="en-US" sz="1900" dirty="0" err="1" smtClean="0">
                <a:solidFill>
                  <a:schemeClr val="accent1"/>
                </a:solidFill>
              </a:rPr>
              <a:t>cheques</a:t>
            </a:r>
            <a:r>
              <a:rPr lang="en-US" sz="1900" dirty="0" smtClean="0">
                <a:solidFill>
                  <a:schemeClr val="accent1"/>
                </a:solidFill>
              </a:rPr>
              <a:t> which are outstanding for long, and also ascertain the reasons for the same i.e. Stale </a:t>
            </a:r>
            <a:r>
              <a:rPr lang="en-US" sz="1900" dirty="0" err="1" smtClean="0">
                <a:solidFill>
                  <a:schemeClr val="accent1"/>
                </a:solidFill>
              </a:rPr>
              <a:t>Cheques</a:t>
            </a:r>
            <a:r>
              <a:rPr lang="en-US" sz="1900" dirty="0" smtClean="0">
                <a:solidFill>
                  <a:schemeClr val="accent1"/>
                </a:solidFill>
              </a:rPr>
              <a:t>.</a:t>
            </a:r>
          </a:p>
          <a:p>
            <a:pPr marL="457200" indent="-457200" algn="just">
              <a:buFont typeface="+mj-lt"/>
              <a:buAutoNum type="arabicPeriod"/>
            </a:pPr>
            <a:r>
              <a:rPr lang="en-US" sz="1900" dirty="0" smtClean="0">
                <a:solidFill>
                  <a:schemeClr val="accent1"/>
                </a:solidFill>
              </a:rPr>
              <a:t>List the </a:t>
            </a:r>
            <a:r>
              <a:rPr lang="en-US" sz="1900" dirty="0" err="1" smtClean="0">
                <a:solidFill>
                  <a:schemeClr val="accent1"/>
                </a:solidFill>
              </a:rPr>
              <a:t>cheques</a:t>
            </a:r>
            <a:r>
              <a:rPr lang="en-US" sz="1900" dirty="0" smtClean="0">
                <a:solidFill>
                  <a:schemeClr val="accent1"/>
                </a:solidFill>
              </a:rPr>
              <a:t> which have been issued but not recorded.</a:t>
            </a:r>
          </a:p>
          <a:p>
            <a:pPr marL="457200" indent="-457200" algn="just">
              <a:buFont typeface="+mj-lt"/>
              <a:buAutoNum type="arabicPeriod"/>
            </a:pPr>
            <a:r>
              <a:rPr lang="en-US" sz="1900" dirty="0" smtClean="0">
                <a:solidFill>
                  <a:schemeClr val="accent1"/>
                </a:solidFill>
              </a:rPr>
              <a:t>Also list the </a:t>
            </a:r>
            <a:r>
              <a:rPr lang="en-US" sz="1900" dirty="0" err="1" smtClean="0">
                <a:solidFill>
                  <a:schemeClr val="accent1"/>
                </a:solidFill>
              </a:rPr>
              <a:t>cheques</a:t>
            </a:r>
            <a:r>
              <a:rPr lang="en-US" sz="1900" dirty="0" smtClean="0">
                <a:solidFill>
                  <a:schemeClr val="accent1"/>
                </a:solidFill>
              </a:rPr>
              <a:t> which have remained </a:t>
            </a:r>
            <a:r>
              <a:rPr lang="en-US" sz="1900" dirty="0" err="1" smtClean="0">
                <a:solidFill>
                  <a:schemeClr val="accent1"/>
                </a:solidFill>
              </a:rPr>
              <a:t>uncleared</a:t>
            </a:r>
            <a:r>
              <a:rPr lang="en-US" sz="1900" dirty="0" smtClean="0">
                <a:solidFill>
                  <a:schemeClr val="accent1"/>
                </a:solidFill>
              </a:rPr>
              <a:t> for more than 30 days.</a:t>
            </a:r>
          </a:p>
          <a:p>
            <a:pPr marL="457200" indent="-457200" algn="just">
              <a:buFont typeface="+mj-lt"/>
              <a:buAutoNum type="arabicPeriod"/>
            </a:pPr>
            <a:r>
              <a:rPr lang="en-US" sz="1900" dirty="0" smtClean="0">
                <a:solidFill>
                  <a:schemeClr val="accent1"/>
                </a:solidFill>
              </a:rPr>
              <a:t>Obtain the copy of quarter end reconciliation statement in our audit file. </a:t>
            </a:r>
          </a:p>
          <a:p>
            <a:pPr marL="457200" indent="-457200" algn="just">
              <a:buFont typeface="+mj-lt"/>
              <a:buAutoNum type="arabicPeriod"/>
            </a:pPr>
            <a:endParaRPr lang="en-US" sz="1900" dirty="0" smtClean="0">
              <a:solidFill>
                <a:schemeClr val="accent1"/>
              </a:solidFill>
            </a:endParaRPr>
          </a:p>
          <a:p>
            <a:pPr>
              <a:buFont typeface="Wingdings" pitchFamily="2" charset="2"/>
              <a:buChar char="Ø"/>
            </a:pPr>
            <a:r>
              <a:rPr lang="en-US" sz="1900" b="1" u="sng" dirty="0" smtClean="0">
                <a:solidFill>
                  <a:schemeClr val="accent1"/>
                </a:solidFill>
              </a:rPr>
              <a:t>Confirmation of Balances</a:t>
            </a:r>
          </a:p>
          <a:p>
            <a:pPr marL="457200" indent="-457200">
              <a:buFont typeface="+mj-lt"/>
              <a:buAutoNum type="arabicPeriod"/>
            </a:pPr>
            <a:r>
              <a:rPr lang="en-US" sz="1900" dirty="0" smtClean="0">
                <a:solidFill>
                  <a:schemeClr val="accent1"/>
                </a:solidFill>
              </a:rPr>
              <a:t>Confirmation of balances with the banks / Lending institutions should be obtained on a monthly basis for the purpose of preparation of bank reconciliation statements.</a:t>
            </a:r>
          </a:p>
          <a:p>
            <a:pPr marL="457200" indent="-457200" algn="just">
              <a:buFont typeface="+mj-lt"/>
              <a:buAutoNum type="arabicPeriod"/>
            </a:pPr>
            <a:r>
              <a:rPr lang="en-US" sz="1900" dirty="0" smtClean="0">
                <a:solidFill>
                  <a:schemeClr val="accent1"/>
                </a:solidFill>
              </a:rPr>
              <a:t>Confirmation of balances with the Creditors / Debtors should be obtained on a six  monthly basis.  The balances in the Creditors/Debtors Ledger  account should also be reconciled with the balances as per the party’s books on a  six monthly basis.</a:t>
            </a:r>
          </a:p>
          <a:p>
            <a:pPr marL="457200" indent="-457200" algn="just">
              <a:buFont typeface="+mj-lt"/>
              <a:buAutoNum type="arabicPeriod"/>
            </a:pPr>
            <a:endParaRPr lang="en-US" sz="1900" dirty="0" smtClean="0">
              <a:solidFill>
                <a:schemeClr val="accent1"/>
              </a:solidFill>
            </a:endParaRPr>
          </a:p>
          <a:p>
            <a:pPr marL="457200" indent="-457200">
              <a:lnSpc>
                <a:spcPct val="80000"/>
              </a:lnSpc>
              <a:buFont typeface="+mj-lt"/>
              <a:buAutoNum type="arabicPeriod"/>
            </a:pPr>
            <a:endParaRPr lang="en-US" sz="19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8</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89038"/>
          </a:xfrm>
        </p:spPr>
        <p:txBody>
          <a:bodyPr>
            <a:normAutofit fontScale="90000"/>
          </a:bodyPr>
          <a:lstStyle/>
          <a:p>
            <a:r>
              <a:rPr lang="en-US" b="1" dirty="0" smtClean="0">
                <a:solidFill>
                  <a:schemeClr val="accent1"/>
                </a:solidFill>
              </a:rPr>
              <a:t>Stage II: Vouching and verification		of Transaction</a:t>
            </a:r>
            <a:r>
              <a:rPr lang="en-US" dirty="0" smtClean="0"/>
              <a:t/>
            </a:r>
            <a:br>
              <a:rPr lang="en-US" dirty="0" smtClean="0"/>
            </a:br>
            <a:endParaRPr lang="en-US" dirty="0"/>
          </a:p>
        </p:txBody>
      </p:sp>
      <p:sp>
        <p:nvSpPr>
          <p:cNvPr id="3" name="Content Placeholder 2"/>
          <p:cNvSpPr>
            <a:spLocks noGrp="1"/>
          </p:cNvSpPr>
          <p:nvPr>
            <p:ph sz="quarter" idx="1"/>
          </p:nvPr>
        </p:nvSpPr>
        <p:spPr>
          <a:xfrm>
            <a:off x="457200" y="1295400"/>
            <a:ext cx="7696200" cy="5562600"/>
          </a:xfrm>
        </p:spPr>
        <p:txBody>
          <a:bodyPr>
            <a:normAutofit fontScale="25000" lnSpcReduction="20000"/>
          </a:bodyPr>
          <a:lstStyle/>
          <a:p>
            <a:pPr algn="just">
              <a:buFont typeface="Wingdings" pitchFamily="2" charset="2"/>
              <a:buChar char="Ø"/>
            </a:pPr>
            <a:r>
              <a:rPr lang="en-US" sz="6400" b="1" u="sng" cap="small" dirty="0" smtClean="0">
                <a:solidFill>
                  <a:schemeClr val="accent1"/>
                </a:solidFill>
                <a:latin typeface="+mj-lt"/>
                <a:ea typeface="+mj-ea"/>
                <a:cs typeface="+mj-cs"/>
              </a:rPr>
              <a:t>Journal Vouchers</a:t>
            </a:r>
          </a:p>
          <a:p>
            <a:pPr marL="457200" indent="-457200" algn="just">
              <a:buFont typeface="+mj-lt"/>
              <a:buAutoNum type="arabicPeriod"/>
            </a:pPr>
            <a:r>
              <a:rPr lang="en-US" sz="5200" dirty="0" smtClean="0">
                <a:solidFill>
                  <a:schemeClr val="accent1"/>
                </a:solidFill>
              </a:rPr>
              <a:t>Check authorization of Journal Vouchers by a responsible person.</a:t>
            </a:r>
          </a:p>
          <a:p>
            <a:pPr marL="457200" indent="-457200" algn="just">
              <a:buFont typeface="+mj-lt"/>
              <a:buAutoNum type="arabicPeriod"/>
            </a:pPr>
            <a:r>
              <a:rPr lang="en-US" sz="5200" dirty="0" smtClean="0">
                <a:solidFill>
                  <a:schemeClr val="accent1"/>
                </a:solidFill>
              </a:rPr>
              <a:t>Check the Journal vouchers with supporting Bills / Invoices /documents.</a:t>
            </a:r>
          </a:p>
          <a:p>
            <a:pPr marL="457200" indent="-457200" algn="just">
              <a:buFont typeface="+mj-lt"/>
              <a:buAutoNum type="arabicPeriod"/>
            </a:pPr>
            <a:r>
              <a:rPr lang="en-US" sz="5200" dirty="0" smtClean="0">
                <a:solidFill>
                  <a:schemeClr val="accent1"/>
                </a:solidFill>
              </a:rPr>
              <a:t>Check that supporting documents are duly approved by an appropriate authority.</a:t>
            </a:r>
          </a:p>
          <a:p>
            <a:pPr marL="457200" indent="-457200" algn="just">
              <a:buFont typeface="+mj-lt"/>
              <a:buAutoNum type="arabicPeriod"/>
            </a:pPr>
            <a:r>
              <a:rPr lang="en-US" sz="5200" dirty="0" smtClean="0">
                <a:solidFill>
                  <a:schemeClr val="accent1"/>
                </a:solidFill>
              </a:rPr>
              <a:t>Check the correctness  of the accounting head - debit / credit.</a:t>
            </a:r>
          </a:p>
          <a:p>
            <a:pPr marL="457200" indent="-457200" algn="just">
              <a:buFont typeface="+mj-lt"/>
              <a:buAutoNum type="arabicPeriod"/>
            </a:pPr>
            <a:r>
              <a:rPr lang="en-US" sz="5200" dirty="0" smtClean="0">
                <a:solidFill>
                  <a:schemeClr val="accent1"/>
                </a:solidFill>
              </a:rPr>
              <a:t>Check that all the relevant columns of the journal vouchers have been properly filled in.</a:t>
            </a:r>
          </a:p>
          <a:p>
            <a:pPr marL="457200" indent="-457200" algn="just">
              <a:buFont typeface="+mj-lt"/>
              <a:buAutoNum type="arabicPeriod"/>
            </a:pPr>
            <a:r>
              <a:rPr lang="en-US" sz="5200" dirty="0" smtClean="0">
                <a:solidFill>
                  <a:schemeClr val="accent1"/>
                </a:solidFill>
              </a:rPr>
              <a:t>In case of contractors bills check that bills submitted by the contractors are supported by the Work Orders issued in advance to the contractors.  No bill should be passed unless supported by a/ WO and the value of the Bill should be in agreement with the WO prepared. Check that the Work Orders are prepared in advance before the start of the work.</a:t>
            </a:r>
          </a:p>
          <a:p>
            <a:pPr marL="457200" indent="-457200" algn="just">
              <a:buFont typeface="+mj-lt"/>
              <a:buAutoNum type="arabicPeriod"/>
            </a:pPr>
            <a:r>
              <a:rPr lang="en-US" sz="5200" dirty="0" smtClean="0">
                <a:solidFill>
                  <a:schemeClr val="accent1"/>
                </a:solidFill>
              </a:rPr>
              <a:t>Check that the bills of the contractors are duly approved and certified for payment by the person responsible for getting the work done </a:t>
            </a:r>
            <a:r>
              <a:rPr lang="en-US" sz="5200" dirty="0" err="1" smtClean="0">
                <a:solidFill>
                  <a:schemeClr val="accent1"/>
                </a:solidFill>
              </a:rPr>
              <a:t>i.e</a:t>
            </a:r>
            <a:r>
              <a:rPr lang="en-US" sz="5200" dirty="0" smtClean="0">
                <a:solidFill>
                  <a:schemeClr val="accent1"/>
                </a:solidFill>
              </a:rPr>
              <a:t> the user. All the bills must have “Approval” for payment in writing by the user on the face of the bill.</a:t>
            </a:r>
          </a:p>
          <a:p>
            <a:pPr marL="457200" indent="-457200" algn="just">
              <a:buFont typeface="+mj-lt"/>
              <a:buAutoNum type="arabicPeriod"/>
            </a:pPr>
            <a:r>
              <a:rPr lang="en-US" sz="5200" dirty="0" smtClean="0">
                <a:solidFill>
                  <a:schemeClr val="accent1"/>
                </a:solidFill>
              </a:rPr>
              <a:t>Check that all the supporting bills / invoices to a journal voucher are approved / certified for payment by the User Department.  The user Department should specifically put a remark on the bill for approval/ payment.</a:t>
            </a:r>
          </a:p>
          <a:p>
            <a:pPr marL="457200" indent="-457200" algn="just">
              <a:buFont typeface="+mj-lt"/>
              <a:buAutoNum type="arabicPeriod"/>
            </a:pPr>
            <a:r>
              <a:rPr lang="en-US" sz="5200" dirty="0" smtClean="0">
                <a:solidFill>
                  <a:schemeClr val="accent1"/>
                </a:solidFill>
              </a:rPr>
              <a:t>In case of contract jobs relating to </a:t>
            </a:r>
            <a:r>
              <a:rPr lang="en-US" sz="5200" dirty="0" err="1" smtClean="0">
                <a:solidFill>
                  <a:schemeClr val="accent1"/>
                </a:solidFill>
              </a:rPr>
              <a:t>labour</a:t>
            </a:r>
            <a:r>
              <a:rPr lang="en-US" sz="5200" dirty="0" smtClean="0">
                <a:solidFill>
                  <a:schemeClr val="accent1"/>
                </a:solidFill>
              </a:rPr>
              <a:t> supply the bills are to be supported by attendance sheets duly certified by the Time Office.</a:t>
            </a:r>
          </a:p>
          <a:p>
            <a:pPr marL="457200" indent="-457200" algn="just">
              <a:buFont typeface="+mj-lt"/>
              <a:buAutoNum type="arabicPeriod"/>
            </a:pPr>
            <a:r>
              <a:rPr lang="en-US" sz="5200" dirty="0" smtClean="0">
                <a:solidFill>
                  <a:schemeClr val="accent1"/>
                </a:solidFill>
              </a:rPr>
              <a:t>In case of transporters bills - check the bills with the agreed rates and receipted copies of consignment notes.</a:t>
            </a:r>
          </a:p>
          <a:p>
            <a:pPr marL="457200" indent="-457200" algn="just">
              <a:buFont typeface="+mj-lt"/>
              <a:buAutoNum type="arabicPeriod"/>
            </a:pPr>
            <a:r>
              <a:rPr lang="en-US" sz="5200" dirty="0" smtClean="0">
                <a:solidFill>
                  <a:schemeClr val="accent1"/>
                </a:solidFill>
              </a:rPr>
              <a:t>Check the measurement books in case of bills for civil work and ensure that the Measurement books are signed and checked by the Engineer in charge of the Work.</a:t>
            </a:r>
          </a:p>
          <a:p>
            <a:pPr marL="457200" indent="-457200" algn="just">
              <a:buFont typeface="+mj-lt"/>
              <a:buAutoNum type="arabicPeriod"/>
            </a:pPr>
            <a:r>
              <a:rPr lang="en-US" sz="5200" dirty="0" smtClean="0">
                <a:solidFill>
                  <a:schemeClr val="accent1"/>
                </a:solidFill>
              </a:rPr>
              <a:t>In case of running and final bills for civil work check that the civil engineer has checked and verified the measurements and entries of all running and final bills are made in the Measurement Books.</a:t>
            </a:r>
          </a:p>
          <a:p>
            <a:pPr marL="457200" indent="-457200" algn="just">
              <a:lnSpc>
                <a:spcPct val="80000"/>
              </a:lnSpc>
              <a:buFont typeface="+mj-lt"/>
              <a:buAutoNum type="arabicPeriod"/>
            </a:pPr>
            <a:endParaRPr lang="en-US" sz="5200" dirty="0" smtClean="0">
              <a:solidFill>
                <a:schemeClr val="accent1"/>
              </a:solidFill>
            </a:endParaRPr>
          </a:p>
        </p:txBody>
      </p:sp>
      <p:sp>
        <p:nvSpPr>
          <p:cNvPr id="4" name="Slide Number Placeholder 3"/>
          <p:cNvSpPr>
            <a:spLocks noGrp="1"/>
          </p:cNvSpPr>
          <p:nvPr>
            <p:ph type="sldNum" sz="quarter" idx="15"/>
          </p:nvPr>
        </p:nvSpPr>
        <p:spPr/>
        <p:txBody>
          <a:bodyPr/>
          <a:lstStyle/>
          <a:p>
            <a:fld id="{C500B88B-9088-42C7-960D-847A2E7D61B1}" type="slidenum">
              <a:rPr lang="en-US" smtClean="0"/>
              <a:pPr/>
              <a:t>9</a:t>
            </a:fld>
            <a:endParaRPr lang="en-US"/>
          </a:p>
        </p:txBody>
      </p:sp>
      <p:sp>
        <p:nvSpPr>
          <p:cNvPr id="5" name="Footer Placeholder 4"/>
          <p:cNvSpPr>
            <a:spLocks noGrp="1"/>
          </p:cNvSpPr>
          <p:nvPr>
            <p:ph type="ftr" sz="quarter" idx="16"/>
          </p:nvPr>
        </p:nvSpPr>
        <p:spPr/>
        <p:txBody>
          <a:bodyPr/>
          <a:lstStyle/>
          <a:p>
            <a:r>
              <a:rPr lang="en-US" smtClean="0"/>
              <a:t>By - Jayant R. Shetye</a:t>
            </a: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305</TotalTime>
  <Words>1993</Words>
  <Application>Microsoft Office PowerPoint</Application>
  <PresentationFormat>On-screen Show (4:3)</PresentationFormat>
  <Paragraphs>296</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Oriel</vt:lpstr>
      <vt:lpstr>Audit Program</vt:lpstr>
      <vt:lpstr>A detailed audit program</vt:lpstr>
      <vt:lpstr>Audit Assertions</vt:lpstr>
      <vt:lpstr>Stages in an Audit</vt:lpstr>
      <vt:lpstr>Stage I: Audit Initiation </vt:lpstr>
      <vt:lpstr>Stage I: Audit Initiation </vt:lpstr>
      <vt:lpstr>Stage II: Vouching and verification  of Transaction </vt:lpstr>
      <vt:lpstr>Stage II: Vouching and verification  of Transaction </vt:lpstr>
      <vt:lpstr>Stage II: Vouching and verification  of Transaction </vt:lpstr>
      <vt:lpstr>Stage II: Vouching and verification  of Transaction </vt:lpstr>
      <vt:lpstr>Stage II: Vouching and verification  of Transaction </vt:lpstr>
      <vt:lpstr>Stage III: Statutory Compliances </vt:lpstr>
      <vt:lpstr>Stage IV: In-depth Scrutiny of    Ledgers. </vt:lpstr>
      <vt:lpstr>Stage IV: In-depth Scrutiny of    Ledgers. </vt:lpstr>
      <vt:lpstr>Stage IV: In-depth Scrutiny of    Ledgers. </vt:lpstr>
      <vt:lpstr>Stage IV: In-depth Scrutiny of    Ledgers. </vt:lpstr>
      <vt:lpstr>Stage IV: In-depth Scrutiny of    Ledgers. </vt:lpstr>
      <vt:lpstr>Stage IV: In-depth Scrutiny of    Ledgers. </vt:lpstr>
      <vt:lpstr>Stage IV: In-depth Scrutiny of    Ledgers. </vt:lpstr>
      <vt:lpstr>Stage IV: In-depth Scrutiny of    Ledgers. </vt:lpstr>
      <vt:lpstr>Stage V: Preparation of Financial         Statements and Final Reporting </vt:lpstr>
      <vt:lpstr>Following should always be a part of your audit file </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Program</dc:title>
  <dc:creator>PC40</dc:creator>
  <cp:lastModifiedBy>PC40</cp:lastModifiedBy>
  <cp:revision>39</cp:revision>
  <dcterms:created xsi:type="dcterms:W3CDTF">2015-12-08T08:37:47Z</dcterms:created>
  <dcterms:modified xsi:type="dcterms:W3CDTF">2015-12-15T00:15:13Z</dcterms:modified>
</cp:coreProperties>
</file>