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22"/>
  </p:notesMasterIdLst>
  <p:sldIdLst>
    <p:sldId id="256" r:id="rId2"/>
    <p:sldId id="270" r:id="rId3"/>
    <p:sldId id="271" r:id="rId4"/>
    <p:sldId id="272" r:id="rId5"/>
    <p:sldId id="273" r:id="rId6"/>
    <p:sldId id="257" r:id="rId7"/>
    <p:sldId id="274" r:id="rId8"/>
    <p:sldId id="258" r:id="rId9"/>
    <p:sldId id="259" r:id="rId10"/>
    <p:sldId id="260" r:id="rId11"/>
    <p:sldId id="275" r:id="rId12"/>
    <p:sldId id="276" r:id="rId13"/>
    <p:sldId id="277" r:id="rId14"/>
    <p:sldId id="278" r:id="rId15"/>
    <p:sldId id="279" r:id="rId16"/>
    <p:sldId id="280" r:id="rId17"/>
    <p:sldId id="281" r:id="rId18"/>
    <p:sldId id="282" r:id="rId19"/>
    <p:sldId id="283" r:id="rId20"/>
    <p:sldId id="284" r:id="rId2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7269" autoAdjust="0"/>
    <p:restoredTop sz="94709" autoAdjust="0"/>
  </p:normalViewPr>
  <p:slideViewPr>
    <p:cSldViewPr>
      <p:cViewPr varScale="1">
        <p:scale>
          <a:sx n="70" d="100"/>
          <a:sy n="70" d="100"/>
        </p:scale>
        <p:origin x="-774" y="-10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816D228-071C-4316-90B3-57C03239136E}" type="datetimeFigureOut">
              <a:rPr lang="en-US" smtClean="0"/>
              <a:pPr/>
              <a:t>7/4/2009</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5B15352-121A-4D01-8958-818E124537CD}" type="slidenum">
              <a:rPr lang="en-US" smtClean="0"/>
              <a:pPr/>
              <a:t>‹#›</a:t>
            </a:fld>
            <a:endParaRPr lang="en-US" dirty="0"/>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11"/>
          <p:cNvGrpSpPr/>
          <p:nvPr/>
        </p:nvGrpSpPr>
        <p:grpSpPr>
          <a:xfrm>
            <a:off x="0" y="0"/>
            <a:ext cx="9144000" cy="6400800"/>
            <a:chOff x="0" y="0"/>
            <a:chExt cx="9144000" cy="6400800"/>
          </a:xfrm>
        </p:grpSpPr>
        <p:sp>
          <p:nvSpPr>
            <p:cNvPr id="16" name="Rectangle 15"/>
            <p:cNvSpPr/>
            <p:nvPr/>
          </p:nvSpPr>
          <p:spPr>
            <a:xfrm>
              <a:off x="1828800" y="4572000"/>
              <a:ext cx="6858000" cy="18288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nvGrpSpPr>
            <p:cNvPr id="8" name="Group 10"/>
            <p:cNvGrpSpPr/>
            <p:nvPr/>
          </p:nvGrpSpPr>
          <p:grpSpPr>
            <a:xfrm>
              <a:off x="0" y="0"/>
              <a:ext cx="9144000" cy="6400800"/>
              <a:chOff x="0" y="0"/>
              <a:chExt cx="9144000" cy="6400800"/>
            </a:xfrm>
          </p:grpSpPr>
          <p:sp>
            <p:nvSpPr>
              <p:cNvPr id="15" name="Rectangle 14"/>
              <p:cNvSpPr/>
              <p:nvPr/>
            </p:nvSpPr>
            <p:spPr>
              <a:xfrm>
                <a:off x="0" y="0"/>
                <a:ext cx="1828800" cy="64008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0" name="Rectangle 9"/>
              <p:cNvSpPr/>
              <p:nvPr/>
            </p:nvSpPr>
            <p:spPr>
              <a:xfrm>
                <a:off x="0" y="4572000"/>
                <a:ext cx="9144000" cy="1828800"/>
              </a:xfrm>
              <a:prstGeom prst="rect">
                <a:avLst/>
              </a:prstGeom>
              <a:solidFill>
                <a:schemeClr val="accent1"/>
              </a:solidFill>
              <a:ln>
                <a:noFill/>
              </a:ln>
              <a:effectLst>
                <a:reflection blurRad="6350" stA="50000" endA="300" endPos="38500" dist="508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
          <p:nvSpPr>
            <p:cNvPr id="13" name="Rectangle 12"/>
            <p:cNvSpPr/>
            <p:nvPr/>
          </p:nvSpPr>
          <p:spPr>
            <a:xfrm>
              <a:off x="0" y="4572000"/>
              <a:ext cx="1828800" cy="1828800"/>
            </a:xfrm>
            <a:prstGeom prst="rect">
              <a:avLst/>
            </a:prstGeom>
            <a:solidFill>
              <a:schemeClr val="accent2">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
        <p:nvSpPr>
          <p:cNvPr id="4" name="Date Placeholder 3"/>
          <p:cNvSpPr>
            <a:spLocks noGrp="1"/>
          </p:cNvSpPr>
          <p:nvPr>
            <p:ph type="dt" sz="half" idx="10"/>
          </p:nvPr>
        </p:nvSpPr>
        <p:spPr>
          <a:xfrm>
            <a:off x="6934200" y="6553200"/>
            <a:ext cx="1676400" cy="228600"/>
          </a:xfrm>
        </p:spPr>
        <p:txBody>
          <a:bodyPr vert="horz" lIns="91440" tIns="45720" rIns="91440" bIns="45720" rtlCol="0" anchor="t" anchorCtr="0"/>
          <a:lstStyle>
            <a:lvl1pPr marL="0" algn="r" defTabSz="914400" rtl="0" eaLnBrk="1" latinLnBrk="0" hangingPunct="1">
              <a:defRPr sz="900" kern="1200" cap="small" baseline="0">
                <a:solidFill>
                  <a:sysClr val="windowText" lastClr="000000"/>
                </a:solidFill>
                <a:latin typeface="+mj-lt"/>
                <a:ea typeface="+mn-ea"/>
                <a:cs typeface="+mn-cs"/>
              </a:defRPr>
            </a:lvl1pPr>
          </a:lstStyle>
          <a:p>
            <a:fld id="{49F12AA0-A506-406C-BDBC-376DDC454CD7}" type="datetime1">
              <a:rPr lang="en-US" smtClean="0"/>
              <a:pPr/>
              <a:t>7/4/2009</a:t>
            </a:fld>
            <a:endParaRPr lang="en-US" dirty="0"/>
          </a:p>
        </p:txBody>
      </p:sp>
      <p:sp>
        <p:nvSpPr>
          <p:cNvPr id="5" name="Footer Placeholder 4"/>
          <p:cNvSpPr>
            <a:spLocks noGrp="1"/>
          </p:cNvSpPr>
          <p:nvPr>
            <p:ph type="ftr" sz="quarter" idx="11"/>
          </p:nvPr>
        </p:nvSpPr>
        <p:spPr>
          <a:xfrm>
            <a:off x="1891553" y="6553200"/>
            <a:ext cx="1676400" cy="228600"/>
          </a:xfrm>
        </p:spPr>
        <p:txBody>
          <a:bodyPr anchor="t" anchorCtr="0"/>
          <a:lstStyle>
            <a:lvl1pPr>
              <a:defRPr>
                <a:solidFill>
                  <a:sysClr val="windowText" lastClr="000000"/>
                </a:solidFill>
              </a:defRPr>
            </a:lvl1pPr>
          </a:lstStyle>
          <a:p>
            <a:endParaRPr lang="en-US" dirty="0"/>
          </a:p>
        </p:txBody>
      </p:sp>
      <p:sp>
        <p:nvSpPr>
          <p:cNvPr id="6" name="Slide Number Placeholder 5"/>
          <p:cNvSpPr>
            <a:spLocks noGrp="1"/>
          </p:cNvSpPr>
          <p:nvPr>
            <p:ph type="sldNum" sz="quarter" idx="12"/>
          </p:nvPr>
        </p:nvSpPr>
        <p:spPr>
          <a:xfrm>
            <a:off x="4870076" y="6553200"/>
            <a:ext cx="762000" cy="228600"/>
          </a:xfrm>
          <a:noFill/>
          <a:ln>
            <a:noFill/>
          </a:ln>
          <a:effectLst/>
        </p:spPr>
        <p:txBody>
          <a:bodyPr/>
          <a:lstStyle>
            <a:lvl1pPr algn="ctr">
              <a:defRPr sz="900" kern="1200" cap="small" baseline="0">
                <a:solidFill>
                  <a:sysClr val="windowText" lastClr="000000"/>
                </a:solidFill>
                <a:latin typeface="+mj-lt"/>
                <a:ea typeface="+mn-ea"/>
                <a:cs typeface="+mn-cs"/>
              </a:defRPr>
            </a:lvl1pPr>
          </a:lstStyle>
          <a:p>
            <a:fld id="{D08949AD-966D-4762-999C-D998309BBD50}" type="slidenum">
              <a:rPr lang="en-US" smtClean="0"/>
              <a:pPr/>
              <a:t>‹#›</a:t>
            </a:fld>
            <a:endParaRPr lang="en-US" dirty="0"/>
          </a:p>
        </p:txBody>
      </p:sp>
      <p:sp>
        <p:nvSpPr>
          <p:cNvPr id="3" name="Subtitle 2"/>
          <p:cNvSpPr>
            <a:spLocks noGrp="1"/>
          </p:cNvSpPr>
          <p:nvPr>
            <p:ph type="subTitle" idx="1"/>
          </p:nvPr>
        </p:nvSpPr>
        <p:spPr>
          <a:xfrm>
            <a:off x="1905000" y="5867400"/>
            <a:ext cx="6570722" cy="457200"/>
          </a:xfrm>
        </p:spPr>
        <p:txBody>
          <a:bodyPr>
            <a:normAutofit/>
            <a:scene3d>
              <a:camera prst="orthographicFront"/>
              <a:lightRig rig="soft" dir="t">
                <a:rot lat="0" lon="0" rev="10800000"/>
              </a:lightRig>
            </a:scene3d>
            <a:sp3d>
              <a:contourClr>
                <a:srgbClr val="DDDDDD"/>
              </a:contourClr>
            </a:sp3d>
          </a:bodyPr>
          <a:lstStyle>
            <a:lvl1pPr marL="0" indent="0" algn="l">
              <a:spcBef>
                <a:spcPts val="0"/>
              </a:spcBef>
              <a:buNone/>
              <a:defRPr sz="2000">
                <a:solidFill>
                  <a:schemeClr val="tx1">
                    <a:alpha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a:p>
        </p:txBody>
      </p:sp>
      <p:sp>
        <p:nvSpPr>
          <p:cNvPr id="2" name="Title 1"/>
          <p:cNvSpPr>
            <a:spLocks noGrp="1"/>
          </p:cNvSpPr>
          <p:nvPr>
            <p:ph type="ctrTitle"/>
          </p:nvPr>
        </p:nvSpPr>
        <p:spPr>
          <a:xfrm>
            <a:off x="1905000" y="4648200"/>
            <a:ext cx="6553200" cy="1219200"/>
          </a:xfrm>
        </p:spPr>
        <p:txBody>
          <a:bodyPr anchor="b" anchorCtr="0">
            <a:noAutofit/>
          </a:bodyPr>
          <a:lstStyle>
            <a:lvl1pPr algn="l">
              <a:defRPr sz="3600"/>
            </a:lvl1pPr>
          </a:lstStyle>
          <a:p>
            <a:r>
              <a:rPr lang="en-US" smtClean="0"/>
              <a:t>Click to edit Master title style</a:t>
            </a:r>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Date Placeholder 3"/>
          <p:cNvSpPr>
            <a:spLocks noGrp="1"/>
          </p:cNvSpPr>
          <p:nvPr>
            <p:ph type="dt" sz="half" idx="10"/>
          </p:nvPr>
        </p:nvSpPr>
        <p:spPr/>
        <p:txBody>
          <a:bodyPr/>
          <a:lstStyle/>
          <a:p>
            <a:fld id="{F6B0679B-DBC9-45E0-9573-63D76E388246}" type="datetime1">
              <a:rPr lang="en-US" smtClean="0"/>
              <a:pPr/>
              <a:t>7/4/2009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08949AD-966D-4762-999C-D998309BBD50}"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grpSp>
        <p:nvGrpSpPr>
          <p:cNvPr id="7" name="Group 10"/>
          <p:cNvGrpSpPr/>
          <p:nvPr/>
        </p:nvGrpSpPr>
        <p:grpSpPr>
          <a:xfrm>
            <a:off x="0" y="0"/>
            <a:ext cx="9144000" cy="6858000"/>
            <a:chOff x="-442912" y="457200"/>
            <a:chExt cx="9144000" cy="6858000"/>
          </a:xfrm>
        </p:grpSpPr>
        <p:sp>
          <p:nvSpPr>
            <p:cNvPr id="18" name="Rectangle 17"/>
            <p:cNvSpPr/>
            <p:nvPr/>
          </p:nvSpPr>
          <p:spPr>
            <a:xfrm>
              <a:off x="-442912" y="457200"/>
              <a:ext cx="9129712" cy="1676400"/>
            </a:xfrm>
            <a:prstGeom prst="rect">
              <a:avLst/>
            </a:prstGeom>
            <a:solidFill>
              <a:schemeClr val="accent3"/>
            </a:solidFill>
            <a:ln>
              <a:noFill/>
            </a:ln>
            <a:effectLst>
              <a:reflection blurRad="6350" stA="50000" endA="300" endPos="38500" dist="508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9" name="Rectangle 18"/>
            <p:cNvSpPr/>
            <p:nvPr/>
          </p:nvSpPr>
          <p:spPr>
            <a:xfrm>
              <a:off x="6872288" y="457200"/>
              <a:ext cx="18288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0" name="Rectangle 19"/>
            <p:cNvSpPr/>
            <p:nvPr/>
          </p:nvSpPr>
          <p:spPr>
            <a:xfrm>
              <a:off x="6872288" y="457200"/>
              <a:ext cx="1828800" cy="16764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1" name="Oval 20"/>
            <p:cNvSpPr/>
            <p:nvPr/>
          </p:nvSpPr>
          <p:spPr>
            <a:xfrm>
              <a:off x="7367588" y="876300"/>
              <a:ext cx="838200" cy="838200"/>
            </a:xfrm>
            <a:prstGeom prst="ellipse">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
        <p:nvSpPr>
          <p:cNvPr id="2" name="Vertical Title 1"/>
          <p:cNvSpPr>
            <a:spLocks noGrp="1"/>
          </p:cNvSpPr>
          <p:nvPr>
            <p:ph type="title" orient="vert"/>
          </p:nvPr>
        </p:nvSpPr>
        <p:spPr>
          <a:xfrm>
            <a:off x="7467600" y="2298700"/>
            <a:ext cx="1447800" cy="3827463"/>
          </a:xfrm>
        </p:spPr>
        <p:txBody>
          <a:bodyPr vert="eaVert"/>
          <a:lstStyle/>
          <a:p>
            <a:r>
              <a:rPr lang="en-US" smtClean="0"/>
              <a:t>Click to edit Master title style</a:t>
            </a:r>
            <a:endParaRPr/>
          </a:p>
        </p:txBody>
      </p:sp>
      <p:sp>
        <p:nvSpPr>
          <p:cNvPr id="3" name="Vertical Text Placeholder 2"/>
          <p:cNvSpPr>
            <a:spLocks noGrp="1"/>
          </p:cNvSpPr>
          <p:nvPr>
            <p:ph type="body" orient="vert" idx="1"/>
          </p:nvPr>
        </p:nvSpPr>
        <p:spPr>
          <a:xfrm>
            <a:off x="533400" y="2286000"/>
            <a:ext cx="5943600" cy="38401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Date Placeholder 3"/>
          <p:cNvSpPr>
            <a:spLocks noGrp="1"/>
          </p:cNvSpPr>
          <p:nvPr>
            <p:ph type="dt" sz="half" idx="10"/>
          </p:nvPr>
        </p:nvSpPr>
        <p:spPr/>
        <p:txBody>
          <a:bodyPr/>
          <a:lstStyle/>
          <a:p>
            <a:fld id="{861A87CC-9717-4302-BA38-532FFF2CD4DC}" type="datetime1">
              <a:rPr lang="en-US" smtClean="0"/>
              <a:pPr/>
              <a:t>7/4/2009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7848600" y="533400"/>
            <a:ext cx="762000" cy="609600"/>
          </a:xfrm>
        </p:spPr>
        <p:txBody>
          <a:bodyPr/>
          <a:lstStyle/>
          <a:p>
            <a:fld id="{D08949AD-966D-4762-999C-D998309BBD50}"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Date Placeholder 3"/>
          <p:cNvSpPr>
            <a:spLocks noGrp="1"/>
          </p:cNvSpPr>
          <p:nvPr>
            <p:ph type="dt" sz="half" idx="10"/>
          </p:nvPr>
        </p:nvSpPr>
        <p:spPr/>
        <p:txBody>
          <a:bodyPr/>
          <a:lstStyle/>
          <a:p>
            <a:fld id="{982BDBFB-323E-4982-AC6D-0E2D483C8C71}" type="datetime1">
              <a:rPr lang="en-US" smtClean="0"/>
              <a:pPr/>
              <a:t>7/4/2009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08949AD-966D-4762-999C-D998309BBD50}"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grpSp>
        <p:nvGrpSpPr>
          <p:cNvPr id="10" name="Group 10"/>
          <p:cNvGrpSpPr/>
          <p:nvPr/>
        </p:nvGrpSpPr>
        <p:grpSpPr>
          <a:xfrm>
            <a:off x="0" y="0"/>
            <a:ext cx="9144000" cy="6858000"/>
            <a:chOff x="0" y="0"/>
            <a:chExt cx="9144000" cy="6858000"/>
          </a:xfrm>
        </p:grpSpPr>
        <p:sp>
          <p:nvSpPr>
            <p:cNvPr id="7" name="Rectangle 6"/>
            <p:cNvSpPr/>
            <p:nvPr/>
          </p:nvSpPr>
          <p:spPr>
            <a:xfrm>
              <a:off x="0" y="0"/>
              <a:ext cx="1828800"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8" name="Rectangle 7"/>
            <p:cNvSpPr/>
            <p:nvPr/>
          </p:nvSpPr>
          <p:spPr>
            <a:xfrm>
              <a:off x="0" y="2514600"/>
              <a:ext cx="1828800" cy="1828800"/>
            </a:xfrm>
            <a:prstGeom prst="rect">
              <a:avLst/>
            </a:prstGeom>
            <a:solidFill>
              <a:schemeClr val="accent2">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9" name="Rectangle 8"/>
            <p:cNvSpPr/>
            <p:nvPr/>
          </p:nvSpPr>
          <p:spPr>
            <a:xfrm>
              <a:off x="1828800" y="2514600"/>
              <a:ext cx="7315200" cy="1828800"/>
            </a:xfrm>
            <a:prstGeom prst="rect">
              <a:avLst/>
            </a:prstGeom>
            <a:solidFill>
              <a:schemeClr val="accent1"/>
            </a:solidFill>
            <a:ln>
              <a:noFill/>
            </a:ln>
            <a:effectLst>
              <a:reflection blurRad="6350" stA="50000" endA="300" endPos="38500" dist="508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grpSp>
      <p:sp>
        <p:nvSpPr>
          <p:cNvPr id="2" name="Title 1"/>
          <p:cNvSpPr>
            <a:spLocks noGrp="1"/>
          </p:cNvSpPr>
          <p:nvPr>
            <p:ph type="title"/>
          </p:nvPr>
        </p:nvSpPr>
        <p:spPr>
          <a:xfrm>
            <a:off x="1905000" y="2667000"/>
            <a:ext cx="6629400" cy="1143000"/>
          </a:xfrm>
        </p:spPr>
        <p:txBody>
          <a:bodyPr vert="horz" lIns="91440" tIns="45720" rIns="91440" bIns="45720" rtlCol="0" anchor="b" anchorCtr="0">
            <a:noAutofit/>
          </a:bodyPr>
          <a:lstStyle>
            <a:lvl1pPr algn="l" defTabSz="914400" rtl="0" eaLnBrk="1" latinLnBrk="0" hangingPunct="1">
              <a:spcBef>
                <a:spcPct val="0"/>
              </a:spcBef>
              <a:buNone/>
              <a:defRPr sz="3600" kern="1200" cap="small" spc="200" baseline="0">
                <a:solidFill>
                  <a:schemeClr val="tx1"/>
                </a:solidFill>
                <a:latin typeface="+mj-lt"/>
                <a:ea typeface="+mj-ea"/>
                <a:cs typeface="+mj-cs"/>
              </a:defRPr>
            </a:lvl1pPr>
          </a:lstStyle>
          <a:p>
            <a:r>
              <a:rPr lang="en-US" smtClean="0"/>
              <a:t>Click to edit Master title style</a:t>
            </a:r>
            <a:endParaRPr/>
          </a:p>
        </p:txBody>
      </p:sp>
      <p:sp>
        <p:nvSpPr>
          <p:cNvPr id="3" name="Text Placeholder 2"/>
          <p:cNvSpPr>
            <a:spLocks noGrp="1"/>
          </p:cNvSpPr>
          <p:nvPr>
            <p:ph type="body" idx="1"/>
          </p:nvPr>
        </p:nvSpPr>
        <p:spPr>
          <a:xfrm>
            <a:off x="152400" y="4495800"/>
            <a:ext cx="1524000" cy="2057400"/>
          </a:xfrm>
        </p:spPr>
        <p:txBody>
          <a:bodyPr vert="horz" lIns="91440" tIns="45720" rIns="91440" bIns="45720" rtlCol="0">
            <a:normAutofit/>
          </a:bodyPr>
          <a:lstStyle>
            <a:lvl1pPr marL="0" indent="0">
              <a:lnSpc>
                <a:spcPct val="200000"/>
              </a:lnSpc>
              <a:buNone/>
              <a:defRPr sz="1600" b="1" kern="1200">
                <a:solidFill>
                  <a:srgbClr val="000000">
                    <a:alpha val="50196"/>
                  </a:srgbClr>
                </a:solidFill>
                <a:latin typeface="+mn-lt"/>
                <a:ea typeface="+mn-ea"/>
                <a:cs typeface="+mn-cs"/>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marL="0" lvl="0" indent="0" algn="l" defTabSz="914400" rtl="0" eaLnBrk="1" latinLnBrk="0" hangingPunct="1">
              <a:lnSpc>
                <a:spcPct val="150000"/>
              </a:lnSpc>
              <a:spcBef>
                <a:spcPts val="1800"/>
              </a:spcBef>
              <a:buClr>
                <a:schemeClr val="accent1"/>
              </a:buClr>
              <a:buSzPct val="80000"/>
              <a:buFont typeface="Wingdings" pitchFamily="2" charset="2"/>
              <a:buNone/>
            </a:pPr>
            <a:r>
              <a:rPr lang="en-US" smtClean="0"/>
              <a:t>Click to edit Master text styles</a:t>
            </a:r>
          </a:p>
        </p:txBody>
      </p:sp>
      <p:sp>
        <p:nvSpPr>
          <p:cNvPr id="4" name="Date Placeholder 3"/>
          <p:cNvSpPr>
            <a:spLocks noGrp="1"/>
          </p:cNvSpPr>
          <p:nvPr>
            <p:ph type="dt" sz="half" idx="10"/>
          </p:nvPr>
        </p:nvSpPr>
        <p:spPr>
          <a:xfrm>
            <a:off x="6931152" y="6556248"/>
            <a:ext cx="1673352" cy="228600"/>
          </a:xfrm>
        </p:spPr>
        <p:txBody>
          <a:bodyPr/>
          <a:lstStyle/>
          <a:p>
            <a:fld id="{FD3F285D-AA5F-49A1-8CEE-5BE9BB0A67D0}" type="datetime1">
              <a:rPr lang="en-US" smtClean="0"/>
              <a:pPr/>
              <a:t>7/4/2009</a:t>
            </a:fld>
            <a:endParaRPr lang="en-US" dirty="0"/>
          </a:p>
        </p:txBody>
      </p:sp>
      <p:sp>
        <p:nvSpPr>
          <p:cNvPr id="5" name="Footer Placeholder 4"/>
          <p:cNvSpPr>
            <a:spLocks noGrp="1"/>
          </p:cNvSpPr>
          <p:nvPr>
            <p:ph type="ftr" sz="quarter" idx="11"/>
          </p:nvPr>
        </p:nvSpPr>
        <p:spPr>
          <a:xfrm>
            <a:off x="1892808" y="6556248"/>
            <a:ext cx="1673352" cy="228600"/>
          </a:xfrm>
        </p:spPr>
        <p:txBody>
          <a:bodyPr/>
          <a:lstStyle/>
          <a:p>
            <a:endParaRPr lang="en-US" dirty="0"/>
          </a:p>
        </p:txBody>
      </p:sp>
      <p:sp>
        <p:nvSpPr>
          <p:cNvPr id="6" name="Slide Number Placeholder 5"/>
          <p:cNvSpPr>
            <a:spLocks noGrp="1"/>
          </p:cNvSpPr>
          <p:nvPr>
            <p:ph type="sldNum" sz="quarter" idx="12"/>
          </p:nvPr>
        </p:nvSpPr>
        <p:spPr>
          <a:xfrm>
            <a:off x="4867656" y="6556248"/>
            <a:ext cx="762000" cy="228600"/>
          </a:xfrm>
          <a:noFill/>
          <a:ln>
            <a:noFill/>
          </a:ln>
          <a:effectLst/>
        </p:spPr>
        <p:txBody>
          <a:bodyPr vert="horz" lIns="91440" tIns="45720" rIns="91440" bIns="45720" rtlCol="0" anchor="ctr"/>
          <a:lstStyle>
            <a:lvl1pPr marL="0" algn="ctr" defTabSz="914400" rtl="0" eaLnBrk="1" latinLnBrk="0" hangingPunct="1">
              <a:defRPr sz="900" kern="1200" cap="small" baseline="0">
                <a:solidFill>
                  <a:sysClr val="windowText" lastClr="000000"/>
                </a:solidFill>
                <a:latin typeface="+mj-lt"/>
                <a:ea typeface="+mn-ea"/>
                <a:cs typeface="+mn-cs"/>
              </a:defRPr>
            </a:lvl1pPr>
          </a:lstStyle>
          <a:p>
            <a:fld id="{D08949AD-966D-4762-999C-D998309BBD50}" type="slidenum">
              <a:rPr lang="en-US" smtClean="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2438400" y="228600"/>
            <a:ext cx="6248400" cy="1143000"/>
          </a:xfrm>
        </p:spPr>
        <p:txBody>
          <a:bodyPr/>
          <a:lstStyle/>
          <a:p>
            <a:r>
              <a:rPr lang="en-US" smtClean="0"/>
              <a:t>Click to edit Master title style</a:t>
            </a:r>
            <a:endParaRPr/>
          </a:p>
        </p:txBody>
      </p:sp>
      <p:sp>
        <p:nvSpPr>
          <p:cNvPr id="3" name="Content Placeholder 2"/>
          <p:cNvSpPr>
            <a:spLocks noGrp="1"/>
          </p:cNvSpPr>
          <p:nvPr>
            <p:ph sz="half" idx="1"/>
          </p:nvPr>
        </p:nvSpPr>
        <p:spPr>
          <a:xfrm>
            <a:off x="2438400" y="2298700"/>
            <a:ext cx="2971800" cy="3827463"/>
          </a:xfrm>
        </p:spPr>
        <p:txBody>
          <a:bodyPr>
            <a:normAutofit/>
          </a:bodyPr>
          <a:lstStyle>
            <a:lvl1pPr marL="228600" indent="-228600">
              <a:defRPr sz="1800"/>
            </a:lvl1pPr>
            <a:lvl2pPr marL="457200" indent="-228600">
              <a:defRPr sz="1800"/>
            </a:lvl2pPr>
            <a:lvl3pPr marL="685800" indent="-228600">
              <a:defRPr sz="1800"/>
            </a:lvl3pPr>
            <a:lvl4pPr marL="914400" indent="-228600">
              <a:defRPr sz="1800"/>
            </a:lvl4pPr>
            <a:lvl5pPr marL="1143000" indent="-228600">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Content Placeholder 3"/>
          <p:cNvSpPr>
            <a:spLocks noGrp="1"/>
          </p:cNvSpPr>
          <p:nvPr>
            <p:ph sz="half" idx="2"/>
          </p:nvPr>
        </p:nvSpPr>
        <p:spPr>
          <a:xfrm>
            <a:off x="5715000" y="2298700"/>
            <a:ext cx="2971800" cy="3827463"/>
          </a:xfrm>
        </p:spPr>
        <p:txBody>
          <a:bodyPr>
            <a:normAutofit/>
          </a:bodyPr>
          <a:lstStyle>
            <a:lvl1pPr marL="228600" indent="-228600">
              <a:defRPr sz="1800"/>
            </a:lvl1pPr>
            <a:lvl2pPr marL="457200" indent="-228600">
              <a:defRPr sz="1800"/>
            </a:lvl2pPr>
            <a:lvl3pPr marL="685800" indent="-228600">
              <a:defRPr sz="1800"/>
            </a:lvl3pPr>
            <a:lvl4pPr marL="914400" indent="-228600">
              <a:defRPr sz="1800"/>
            </a:lvl4pPr>
            <a:lvl5pPr marL="1143000" indent="-228600">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5" name="Date Placeholder 4"/>
          <p:cNvSpPr>
            <a:spLocks noGrp="1"/>
          </p:cNvSpPr>
          <p:nvPr>
            <p:ph type="dt" sz="half" idx="10"/>
          </p:nvPr>
        </p:nvSpPr>
        <p:spPr/>
        <p:txBody>
          <a:bodyPr/>
          <a:lstStyle/>
          <a:p>
            <a:fld id="{64000A1B-71CA-40E3-8735-AEAB13C22014}" type="datetime1">
              <a:rPr lang="en-US" smtClean="0"/>
              <a:pPr/>
              <a:t>7/4/2009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08949AD-966D-4762-999C-D998309BBD50}"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438400" y="228600"/>
            <a:ext cx="6248400" cy="1143000"/>
          </a:xfrm>
        </p:spPr>
        <p:txBody>
          <a:bodyPr/>
          <a:lstStyle>
            <a:lvl1pPr>
              <a:defRPr/>
            </a:lvl1pPr>
          </a:lstStyle>
          <a:p>
            <a:r>
              <a:rPr lang="en-US" smtClean="0"/>
              <a:t>Click to edit Master title style</a:t>
            </a:r>
            <a:endParaRPr/>
          </a:p>
        </p:txBody>
      </p:sp>
      <p:sp>
        <p:nvSpPr>
          <p:cNvPr id="3" name="Text Placeholder 2"/>
          <p:cNvSpPr>
            <a:spLocks noGrp="1"/>
          </p:cNvSpPr>
          <p:nvPr>
            <p:ph type="body" idx="1"/>
          </p:nvPr>
        </p:nvSpPr>
        <p:spPr>
          <a:xfrm>
            <a:off x="2438400" y="2291697"/>
            <a:ext cx="2971800" cy="639762"/>
          </a:xfrm>
        </p:spPr>
        <p:txBody>
          <a:bodyPr vert="horz" lIns="91440" tIns="45720" rIns="91440" bIns="45720" rtlCol="0" anchor="ctr" anchorCtr="0">
            <a:noAutofit/>
          </a:bodyPr>
          <a:lstStyle>
            <a:lvl1pPr marL="0" indent="0">
              <a:buNone/>
              <a:defRPr sz="2200" b="0" kern="1200">
                <a:solidFill>
                  <a:schemeClr val="tx1"/>
                </a:solidFill>
                <a:latin typeface="+mj-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spcBef>
                <a:spcPts val="1800"/>
              </a:spcBef>
              <a:buClr>
                <a:schemeClr val="accent1"/>
              </a:buClr>
              <a:buSzPct val="80000"/>
              <a:buFont typeface="Wingdings" pitchFamily="2" charset="2"/>
              <a:buNone/>
            </a:pPr>
            <a:r>
              <a:rPr lang="en-US" smtClean="0"/>
              <a:t>Click to edit Master text styles</a:t>
            </a:r>
          </a:p>
        </p:txBody>
      </p:sp>
      <p:sp>
        <p:nvSpPr>
          <p:cNvPr id="4" name="Content Placeholder 3"/>
          <p:cNvSpPr>
            <a:spLocks noGrp="1"/>
          </p:cNvSpPr>
          <p:nvPr>
            <p:ph sz="half" idx="2"/>
          </p:nvPr>
        </p:nvSpPr>
        <p:spPr>
          <a:xfrm>
            <a:off x="2447925" y="3137647"/>
            <a:ext cx="2971800" cy="2999232"/>
          </a:xfrm>
        </p:spPr>
        <p:txBody>
          <a:bodyPr vert="horz" lIns="91440" tIns="45720" rIns="91440" bIns="45720" rtlCol="0">
            <a:normAutofit/>
          </a:bodyPr>
          <a:lstStyle>
            <a:lvl1pPr marL="228600" indent="-228600" algn="l" defTabSz="914400" rtl="0" eaLnBrk="1" latinLnBrk="0" hangingPunct="1">
              <a:buSzPct val="80000"/>
              <a:buFont typeface="Wingdings" pitchFamily="2" charset="2"/>
              <a:defRPr sz="1800" kern="1200">
                <a:solidFill>
                  <a:schemeClr val="tx1"/>
                </a:solidFill>
                <a:latin typeface="+mn-lt"/>
                <a:ea typeface="+mn-ea"/>
                <a:cs typeface="+mn-cs"/>
              </a:defRPr>
            </a:lvl1pPr>
            <a:lvl2pPr marL="457200" indent="-228600" algn="l" defTabSz="914400" rtl="0" eaLnBrk="1" latinLnBrk="0" hangingPunct="1">
              <a:buSzPct val="80000"/>
              <a:buFont typeface="Wingdings" pitchFamily="2" charset="2"/>
              <a:tabLst/>
              <a:defRPr sz="1800" kern="1200">
                <a:solidFill>
                  <a:schemeClr val="tx1"/>
                </a:solidFill>
                <a:latin typeface="+mn-lt"/>
                <a:ea typeface="+mn-ea"/>
                <a:cs typeface="+mn-cs"/>
              </a:defRPr>
            </a:lvl2pPr>
            <a:lvl3pPr marL="685800" indent="-228600" algn="l" defTabSz="914400" rtl="0" eaLnBrk="1" latinLnBrk="0" hangingPunct="1">
              <a:buSzPct val="80000"/>
              <a:buFont typeface="Wingdings" pitchFamily="2" charset="2"/>
              <a:tabLst/>
              <a:defRPr sz="1800" kern="1200">
                <a:solidFill>
                  <a:schemeClr val="tx1"/>
                </a:solidFill>
                <a:latin typeface="+mn-lt"/>
                <a:ea typeface="+mn-ea"/>
                <a:cs typeface="+mn-cs"/>
              </a:defRPr>
            </a:lvl3pPr>
            <a:lvl4pPr marL="914400" indent="-228600" algn="l" defTabSz="914400" rtl="0" eaLnBrk="1" latinLnBrk="0" hangingPunct="1">
              <a:buSzPct val="80000"/>
              <a:buFont typeface="Wingdings" pitchFamily="2" charset="2"/>
              <a:tabLst/>
              <a:defRPr sz="1800" kern="1200">
                <a:solidFill>
                  <a:schemeClr val="tx1"/>
                </a:solidFill>
                <a:latin typeface="+mn-lt"/>
                <a:ea typeface="+mn-ea"/>
                <a:cs typeface="+mn-cs"/>
              </a:defRPr>
            </a:lvl4pPr>
            <a:lvl5pPr marL="1143000" indent="-228600" algn="l" defTabSz="914400" rtl="0" eaLnBrk="1" latinLnBrk="0" hangingPunct="1">
              <a:buSzPct val="80000"/>
              <a:buFont typeface="Wingdings" pitchFamily="2" charset="2"/>
              <a:tabLst/>
              <a:defRPr sz="1800" kern="1200">
                <a:solidFill>
                  <a:schemeClr val="tx1"/>
                </a:solidFill>
                <a:latin typeface="+mn-lt"/>
                <a:ea typeface="+mn-ea"/>
                <a:cs typeface="+mn-cs"/>
              </a:defRPr>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5" name="Text Placeholder 4"/>
          <p:cNvSpPr>
            <a:spLocks noGrp="1"/>
          </p:cNvSpPr>
          <p:nvPr>
            <p:ph type="body" sz="quarter" idx="3"/>
          </p:nvPr>
        </p:nvSpPr>
        <p:spPr>
          <a:xfrm>
            <a:off x="5715000" y="2291697"/>
            <a:ext cx="2971800" cy="639762"/>
          </a:xfrm>
        </p:spPr>
        <p:txBody>
          <a:bodyPr anchor="ctr" anchorCtr="0">
            <a:noAutofit/>
          </a:bodyPr>
          <a:lstStyle>
            <a:lvl1pPr marL="0" indent="0">
              <a:buNone/>
              <a:defRPr sz="22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715000" y="3137647"/>
            <a:ext cx="2971800" cy="3001962"/>
          </a:xfrm>
        </p:spPr>
        <p:txBody>
          <a:bodyPr vert="horz" lIns="91440" tIns="45720" rIns="91440" bIns="45720" rtlCol="0">
            <a:normAutofit/>
          </a:bodyPr>
          <a:lstStyle>
            <a:lvl1pPr marL="228600" indent="-228600" algn="l" defTabSz="914400" rtl="0" eaLnBrk="1" latinLnBrk="0" hangingPunct="1">
              <a:buSzPct val="80000"/>
              <a:buFont typeface="Wingdings" pitchFamily="2" charset="2"/>
              <a:defRPr sz="1800" kern="1200">
                <a:solidFill>
                  <a:schemeClr val="tx1"/>
                </a:solidFill>
                <a:latin typeface="+mn-lt"/>
                <a:ea typeface="+mn-ea"/>
                <a:cs typeface="+mn-cs"/>
              </a:defRPr>
            </a:lvl1pPr>
            <a:lvl2pPr marL="457200" indent="-228600" algn="l" defTabSz="914400" rtl="0" eaLnBrk="1" latinLnBrk="0" hangingPunct="1">
              <a:buSzPct val="80000"/>
              <a:buFont typeface="Wingdings" pitchFamily="2" charset="2"/>
              <a:defRPr sz="1800" kern="1200">
                <a:solidFill>
                  <a:schemeClr val="tx1"/>
                </a:solidFill>
                <a:latin typeface="+mn-lt"/>
                <a:ea typeface="+mn-ea"/>
                <a:cs typeface="+mn-cs"/>
              </a:defRPr>
            </a:lvl2pPr>
            <a:lvl3pPr marL="685800" indent="-228600" algn="l" defTabSz="914400" rtl="0" eaLnBrk="1" latinLnBrk="0" hangingPunct="1">
              <a:buSzPct val="80000"/>
              <a:buFont typeface="Wingdings" pitchFamily="2" charset="2"/>
              <a:defRPr sz="1800" kern="1200">
                <a:solidFill>
                  <a:schemeClr val="tx1"/>
                </a:solidFill>
                <a:latin typeface="+mn-lt"/>
                <a:ea typeface="+mn-ea"/>
                <a:cs typeface="+mn-cs"/>
              </a:defRPr>
            </a:lvl3pPr>
            <a:lvl4pPr marL="914400" indent="-228600" algn="l" defTabSz="914400" rtl="0" eaLnBrk="1" latinLnBrk="0" hangingPunct="1">
              <a:buSzPct val="80000"/>
              <a:buFont typeface="Wingdings" pitchFamily="2" charset="2"/>
              <a:defRPr sz="1800" kern="1200">
                <a:solidFill>
                  <a:schemeClr val="tx1"/>
                </a:solidFill>
                <a:latin typeface="+mn-lt"/>
                <a:ea typeface="+mn-ea"/>
                <a:cs typeface="+mn-cs"/>
              </a:defRPr>
            </a:lvl4pPr>
            <a:lvl5pPr marL="1143000" indent="-228600" algn="l" defTabSz="914400" rtl="0" eaLnBrk="1" latinLnBrk="0" hangingPunct="1">
              <a:buSzPct val="80000"/>
              <a:buFont typeface="Wingdings" pitchFamily="2" charset="2"/>
              <a:defRPr sz="1800" kern="1200">
                <a:solidFill>
                  <a:schemeClr val="tx1"/>
                </a:solidFill>
                <a:latin typeface="+mn-lt"/>
                <a:ea typeface="+mn-ea"/>
                <a:cs typeface="+mn-cs"/>
              </a:defRPr>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7" name="Date Placeholder 6"/>
          <p:cNvSpPr>
            <a:spLocks noGrp="1"/>
          </p:cNvSpPr>
          <p:nvPr>
            <p:ph type="dt" sz="half" idx="10"/>
          </p:nvPr>
        </p:nvSpPr>
        <p:spPr/>
        <p:txBody>
          <a:bodyPr/>
          <a:lstStyle/>
          <a:p>
            <a:fld id="{26CC30A1-738C-413E-81ED-1C04F5E819C4}" type="datetime1">
              <a:rPr lang="en-US" smtClean="0"/>
              <a:pPr/>
              <a:t>7/4/2009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08949AD-966D-4762-999C-D998309BBD50}"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grpSp>
        <p:nvGrpSpPr>
          <p:cNvPr id="6" name="Group 10"/>
          <p:cNvGrpSpPr/>
          <p:nvPr/>
        </p:nvGrpSpPr>
        <p:grpSpPr>
          <a:xfrm>
            <a:off x="0" y="0"/>
            <a:ext cx="9144000" cy="1676400"/>
            <a:chOff x="0" y="0"/>
            <a:chExt cx="9144000" cy="1676400"/>
          </a:xfrm>
        </p:grpSpPr>
        <p:sp>
          <p:nvSpPr>
            <p:cNvPr id="7" name="Rectangle 6"/>
            <p:cNvSpPr/>
            <p:nvPr/>
          </p:nvSpPr>
          <p:spPr>
            <a:xfrm>
              <a:off x="0" y="0"/>
              <a:ext cx="9144000" cy="1676400"/>
            </a:xfrm>
            <a:prstGeom prst="rect">
              <a:avLst/>
            </a:prstGeom>
            <a:solidFill>
              <a:schemeClr val="accent1"/>
            </a:solidFill>
            <a:ln>
              <a:noFill/>
            </a:ln>
            <a:effectLst>
              <a:reflection blurRad="6350" stA="50000" endA="300" endPos="38500" dist="508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9" name="Rectangle 8"/>
            <p:cNvSpPr/>
            <p:nvPr/>
          </p:nvSpPr>
          <p:spPr>
            <a:xfrm>
              <a:off x="0" y="0"/>
              <a:ext cx="1828800" cy="16764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0" name="Oval 9"/>
            <p:cNvSpPr/>
            <p:nvPr/>
          </p:nvSpPr>
          <p:spPr>
            <a:xfrm>
              <a:off x="495300" y="419100"/>
              <a:ext cx="838200" cy="838200"/>
            </a:xfrm>
            <a:prstGeom prst="ellipse">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
        <p:nvSpPr>
          <p:cNvPr id="2" name="Title 1"/>
          <p:cNvSpPr>
            <a:spLocks noGrp="1"/>
          </p:cNvSpPr>
          <p:nvPr>
            <p:ph type="title"/>
          </p:nvPr>
        </p:nvSpPr>
        <p:spPr/>
        <p:txBody>
          <a:bodyPr/>
          <a:lstStyle/>
          <a:p>
            <a:r>
              <a:rPr lang="en-US" smtClean="0"/>
              <a:t>Click to edit Master title style</a:t>
            </a:r>
            <a:endParaRPr/>
          </a:p>
        </p:txBody>
      </p:sp>
      <p:sp>
        <p:nvSpPr>
          <p:cNvPr id="3" name="Date Placeholder 2"/>
          <p:cNvSpPr>
            <a:spLocks noGrp="1"/>
          </p:cNvSpPr>
          <p:nvPr>
            <p:ph type="dt" sz="half" idx="10"/>
          </p:nvPr>
        </p:nvSpPr>
        <p:spPr/>
        <p:txBody>
          <a:bodyPr/>
          <a:lstStyle/>
          <a:p>
            <a:fld id="{9905BB8D-D635-4EEC-ABFD-48F4C374D676}" type="datetime1">
              <a:rPr lang="en-US" smtClean="0"/>
              <a:pPr/>
              <a:t>7/4/2009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08949AD-966D-4762-999C-D998309BBD50}"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grpSp>
        <p:nvGrpSpPr>
          <p:cNvPr id="5" name="Group 9"/>
          <p:cNvGrpSpPr/>
          <p:nvPr/>
        </p:nvGrpSpPr>
        <p:grpSpPr>
          <a:xfrm>
            <a:off x="0" y="0"/>
            <a:ext cx="1828800" cy="1676400"/>
            <a:chOff x="457200" y="457200"/>
            <a:chExt cx="1828800" cy="1676400"/>
          </a:xfrm>
        </p:grpSpPr>
        <p:sp>
          <p:nvSpPr>
            <p:cNvPr id="8" name="Rectangle 7"/>
            <p:cNvSpPr/>
            <p:nvPr/>
          </p:nvSpPr>
          <p:spPr>
            <a:xfrm>
              <a:off x="457200" y="457200"/>
              <a:ext cx="1828800" cy="1676400"/>
            </a:xfrm>
            <a:prstGeom prst="rect">
              <a:avLst/>
            </a:prstGeom>
            <a:solidFill>
              <a:schemeClr val="accent2"/>
            </a:solidFill>
            <a:ln>
              <a:noFill/>
            </a:ln>
            <a:effectLst>
              <a:reflection blurRad="6350" stA="50000" endA="300" endPos="38500" dist="508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9" name="Oval 8"/>
            <p:cNvSpPr/>
            <p:nvPr/>
          </p:nvSpPr>
          <p:spPr>
            <a:xfrm>
              <a:off x="952500" y="876300"/>
              <a:ext cx="838200" cy="838200"/>
            </a:xfrm>
            <a:prstGeom prst="ellipse">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
        <p:nvSpPr>
          <p:cNvPr id="2" name="Date Placeholder 1"/>
          <p:cNvSpPr>
            <a:spLocks noGrp="1"/>
          </p:cNvSpPr>
          <p:nvPr>
            <p:ph type="dt" sz="half" idx="10"/>
          </p:nvPr>
        </p:nvSpPr>
        <p:spPr/>
        <p:txBody>
          <a:bodyPr/>
          <a:lstStyle/>
          <a:p>
            <a:fld id="{BCDAC859-7145-4935-8766-DB01B6B3D32E}" type="datetime1">
              <a:rPr lang="en-US" smtClean="0"/>
              <a:pPr/>
              <a:t>7/4/2009</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08949AD-966D-4762-999C-D998309BBD50}"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441448" y="228600"/>
            <a:ext cx="6245352" cy="1143000"/>
          </a:xfrm>
        </p:spPr>
        <p:txBody>
          <a:bodyPr vert="horz" lIns="91440" tIns="45720" rIns="91440" bIns="45720" rtlCol="0" anchor="ctr">
            <a:normAutofit/>
          </a:bodyPr>
          <a:lstStyle>
            <a:lvl1pPr algn="r" defTabSz="914400" rtl="0" eaLnBrk="1" latinLnBrk="0" hangingPunct="1">
              <a:spcBef>
                <a:spcPct val="0"/>
              </a:spcBef>
              <a:buNone/>
              <a:defRPr sz="4400" kern="1200" cap="small" spc="200" baseline="0">
                <a:solidFill>
                  <a:schemeClr val="tx1"/>
                </a:solidFill>
                <a:latin typeface="+mj-lt"/>
                <a:ea typeface="+mj-ea"/>
                <a:cs typeface="+mj-cs"/>
              </a:defRPr>
            </a:lvl1pPr>
          </a:lstStyle>
          <a:p>
            <a:r>
              <a:rPr lang="en-US" smtClean="0"/>
              <a:t>Click to edit Master title style</a:t>
            </a:r>
            <a:endParaRPr/>
          </a:p>
        </p:txBody>
      </p:sp>
      <p:sp>
        <p:nvSpPr>
          <p:cNvPr id="3" name="Content Placeholder 2"/>
          <p:cNvSpPr>
            <a:spLocks noGrp="1"/>
          </p:cNvSpPr>
          <p:nvPr>
            <p:ph idx="1"/>
          </p:nvPr>
        </p:nvSpPr>
        <p:spPr>
          <a:xfrm>
            <a:off x="2706624" y="2446991"/>
            <a:ext cx="5715000" cy="3531198"/>
          </a:xfrm>
        </p:spPr>
        <p:txBody>
          <a:bodyPr>
            <a:normAutofit/>
          </a:bodyPr>
          <a:lstStyle>
            <a:lvl1pPr>
              <a:defRPr sz="2200"/>
            </a:lvl1pPr>
            <a:lvl2pPr>
              <a:defRPr sz="2000"/>
            </a:lvl2pPr>
            <a:lvl3pPr>
              <a:defRPr sz="1800"/>
            </a:lvl3pPr>
            <a:lvl4pPr>
              <a:defRPr sz="1600"/>
            </a:lvl4pPr>
            <a:lvl5pPr>
              <a:defRPr sz="16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Text Placeholder 3"/>
          <p:cNvSpPr>
            <a:spLocks noGrp="1"/>
          </p:cNvSpPr>
          <p:nvPr>
            <p:ph type="body" sz="half" idx="2"/>
          </p:nvPr>
        </p:nvSpPr>
        <p:spPr>
          <a:xfrm>
            <a:off x="164592" y="3031490"/>
            <a:ext cx="1524000" cy="2362200"/>
          </a:xfrm>
        </p:spPr>
        <p:txBody>
          <a:bodyPr/>
          <a:lstStyle>
            <a:lvl1pPr marL="0" indent="0">
              <a:lnSpc>
                <a:spcPct val="150000"/>
              </a:lnSpc>
              <a:buNone/>
              <a:defRPr sz="1400" b="1">
                <a:solidFill>
                  <a:srgbClr val="000000">
                    <a:alpha val="50196"/>
                  </a:srgb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01580DD-439A-4E89-A06B-C80EE7A64DE0}" type="datetime1">
              <a:rPr lang="en-US" smtClean="0"/>
              <a:pPr/>
              <a:t>7/4/2009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08949AD-966D-4762-999C-D998309BBD50}"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441448" y="228600"/>
            <a:ext cx="6245352" cy="1143000"/>
          </a:xfrm>
        </p:spPr>
        <p:txBody>
          <a:bodyPr vert="horz" lIns="91440" tIns="45720" rIns="91440" bIns="45720" rtlCol="0" anchor="ctr">
            <a:normAutofit/>
          </a:bodyPr>
          <a:lstStyle>
            <a:lvl1pPr algn="r" defTabSz="914400" rtl="0" eaLnBrk="1" latinLnBrk="0" hangingPunct="1">
              <a:spcBef>
                <a:spcPct val="0"/>
              </a:spcBef>
              <a:buNone/>
              <a:defRPr sz="4400" kern="1200" cap="small" spc="200" baseline="0">
                <a:solidFill>
                  <a:schemeClr val="tx1"/>
                </a:solidFill>
                <a:latin typeface="+mj-lt"/>
                <a:ea typeface="+mj-ea"/>
                <a:cs typeface="+mj-cs"/>
              </a:defRPr>
            </a:lvl1pPr>
          </a:lstStyle>
          <a:p>
            <a:r>
              <a:rPr lang="en-US" smtClean="0"/>
              <a:t>Click to edit Master title style</a:t>
            </a:r>
            <a:endParaRPr/>
          </a:p>
        </p:txBody>
      </p:sp>
      <p:sp>
        <p:nvSpPr>
          <p:cNvPr id="3" name="Picture Placeholder 2"/>
          <p:cNvSpPr>
            <a:spLocks noGrp="1"/>
          </p:cNvSpPr>
          <p:nvPr>
            <p:ph type="pic" idx="1"/>
          </p:nvPr>
        </p:nvSpPr>
        <p:spPr>
          <a:xfrm>
            <a:off x="2706624" y="2450592"/>
            <a:ext cx="5715000" cy="3529584"/>
          </a:xfrm>
          <a:noFill/>
          <a:ln w="101600" cmpd="sng">
            <a:miter lim="800000"/>
          </a:ln>
          <a:effectLst>
            <a:outerShdw blurRad="63500" sx="102000" sy="102000" algn="ctr" rotWithShape="0">
              <a:prstClr val="black">
                <a:alpha val="30000"/>
              </a:prstClr>
            </a:outerShdw>
          </a:effectLst>
        </p:spPr>
        <p:style>
          <a:lnRef idx="3">
            <a:schemeClr val="lt1"/>
          </a:lnRef>
          <a:fillRef idx="1">
            <a:schemeClr val="accent2"/>
          </a:fillRef>
          <a:effectRef idx="1">
            <a:schemeClr val="accent2"/>
          </a:effectRef>
          <a:fontRef idx="none"/>
        </p:style>
        <p:txBody>
          <a:bodyPr>
            <a:norm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smtClean="0"/>
              <a:t>Click icon to add picture</a:t>
            </a:r>
            <a:endParaRPr/>
          </a:p>
        </p:txBody>
      </p:sp>
      <p:sp>
        <p:nvSpPr>
          <p:cNvPr id="4" name="Text Placeholder 3"/>
          <p:cNvSpPr>
            <a:spLocks noGrp="1"/>
          </p:cNvSpPr>
          <p:nvPr>
            <p:ph type="body" sz="half" idx="2"/>
          </p:nvPr>
        </p:nvSpPr>
        <p:spPr>
          <a:xfrm>
            <a:off x="164592" y="3031489"/>
            <a:ext cx="1527048" cy="2359152"/>
          </a:xfrm>
        </p:spPr>
        <p:txBody>
          <a:bodyPr vert="horz" lIns="91440" tIns="45720" rIns="91440" bIns="45720" rtlCol="0">
            <a:normAutofit/>
          </a:bodyPr>
          <a:lstStyle>
            <a:lvl1pPr marL="0" indent="0">
              <a:lnSpc>
                <a:spcPct val="150000"/>
              </a:lnSpc>
              <a:buNone/>
              <a:defRPr sz="1400" b="1" kern="1200">
                <a:solidFill>
                  <a:srgbClr val="000000">
                    <a:alpha val="50196"/>
                  </a:srgbClr>
                </a:solidFill>
                <a:latin typeface="+mn-lt"/>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lgn="l" defTabSz="914400" rtl="0" eaLnBrk="1" latinLnBrk="0" hangingPunct="1">
              <a:lnSpc>
                <a:spcPct val="150000"/>
              </a:lnSpc>
              <a:spcBef>
                <a:spcPts val="1800"/>
              </a:spcBef>
              <a:buClr>
                <a:schemeClr val="accent1"/>
              </a:buClr>
              <a:buSzPct val="80000"/>
              <a:buFont typeface="Wingdings" pitchFamily="2" charset="2"/>
              <a:buNone/>
            </a:pPr>
            <a:r>
              <a:rPr lang="en-US" smtClean="0"/>
              <a:t>Click to edit Master text styles</a:t>
            </a:r>
          </a:p>
        </p:txBody>
      </p:sp>
      <p:sp>
        <p:nvSpPr>
          <p:cNvPr id="5" name="Date Placeholder 4"/>
          <p:cNvSpPr>
            <a:spLocks noGrp="1"/>
          </p:cNvSpPr>
          <p:nvPr>
            <p:ph type="dt" sz="half" idx="10"/>
          </p:nvPr>
        </p:nvSpPr>
        <p:spPr/>
        <p:txBody>
          <a:bodyPr/>
          <a:lstStyle/>
          <a:p>
            <a:fld id="{FFA5E6A5-B327-407C-BF3B-FADD8AEE9A5C}" type="datetime1">
              <a:rPr lang="en-US" smtClean="0"/>
              <a:pPr/>
              <a:t>7/4/2009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08949AD-966D-4762-999C-D998309BBD50}" type="slidenum">
              <a:rPr lang="en-US" smtClean="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10" name="Group 11"/>
          <p:cNvGrpSpPr/>
          <p:nvPr/>
        </p:nvGrpSpPr>
        <p:grpSpPr>
          <a:xfrm>
            <a:off x="0" y="0"/>
            <a:ext cx="9144000" cy="6858000"/>
            <a:chOff x="0" y="0"/>
            <a:chExt cx="9144000" cy="6858000"/>
          </a:xfrm>
        </p:grpSpPr>
        <p:sp>
          <p:nvSpPr>
            <p:cNvPr id="7" name="Rectangle 6"/>
            <p:cNvSpPr/>
            <p:nvPr/>
          </p:nvSpPr>
          <p:spPr>
            <a:xfrm>
              <a:off x="457200" y="0"/>
              <a:ext cx="8686800" cy="1676400"/>
            </a:xfrm>
            <a:prstGeom prst="rect">
              <a:avLst/>
            </a:prstGeom>
            <a:solidFill>
              <a:schemeClr val="accent1"/>
            </a:solidFill>
            <a:ln>
              <a:noFill/>
            </a:ln>
            <a:effectLst>
              <a:reflection blurRad="6350" stA="50000" endA="300" endPos="38500" dist="508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8" name="Rectangle 7"/>
            <p:cNvSpPr/>
            <p:nvPr/>
          </p:nvSpPr>
          <p:spPr>
            <a:xfrm>
              <a:off x="0" y="0"/>
              <a:ext cx="1828800"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9" name="Rectangle 8"/>
            <p:cNvSpPr/>
            <p:nvPr/>
          </p:nvSpPr>
          <p:spPr>
            <a:xfrm>
              <a:off x="0" y="0"/>
              <a:ext cx="1828800" cy="16764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1" name="Oval 10"/>
            <p:cNvSpPr/>
            <p:nvPr/>
          </p:nvSpPr>
          <p:spPr>
            <a:xfrm>
              <a:off x="495300" y="419100"/>
              <a:ext cx="838200" cy="838200"/>
            </a:xfrm>
            <a:prstGeom prst="ellipse">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
        <p:nvSpPr>
          <p:cNvPr id="3" name="Text Placeholder 2"/>
          <p:cNvSpPr>
            <a:spLocks noGrp="1"/>
          </p:cNvSpPr>
          <p:nvPr>
            <p:ph type="body" idx="1"/>
          </p:nvPr>
        </p:nvSpPr>
        <p:spPr>
          <a:xfrm>
            <a:off x="2438400" y="2286000"/>
            <a:ext cx="6248400" cy="38401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2" name="Title Placeholder 1"/>
          <p:cNvSpPr>
            <a:spLocks noGrp="1"/>
          </p:cNvSpPr>
          <p:nvPr>
            <p:ph type="title"/>
          </p:nvPr>
        </p:nvSpPr>
        <p:spPr>
          <a:xfrm>
            <a:off x="2438400" y="228600"/>
            <a:ext cx="6248400" cy="1143000"/>
          </a:xfrm>
          <a:prstGeom prst="rect">
            <a:avLst/>
          </a:prstGeom>
        </p:spPr>
        <p:txBody>
          <a:bodyPr vert="horz" lIns="91440" tIns="45720" rIns="91440" bIns="45720" rtlCol="0" anchor="ctr">
            <a:normAutofit/>
          </a:bodyPr>
          <a:lstStyle/>
          <a:p>
            <a:r>
              <a:rPr lang="en-US" smtClean="0"/>
              <a:t>Click to edit Master title style</a:t>
            </a:r>
            <a:endParaRPr/>
          </a:p>
        </p:txBody>
      </p:sp>
      <p:sp>
        <p:nvSpPr>
          <p:cNvPr id="4" name="Date Placeholder 3"/>
          <p:cNvSpPr>
            <a:spLocks noGrp="1"/>
          </p:cNvSpPr>
          <p:nvPr>
            <p:ph type="dt" sz="half" idx="2"/>
          </p:nvPr>
        </p:nvSpPr>
        <p:spPr>
          <a:xfrm>
            <a:off x="6553200" y="6351494"/>
            <a:ext cx="2133600" cy="365125"/>
          </a:xfrm>
          <a:prstGeom prst="rect">
            <a:avLst/>
          </a:prstGeom>
        </p:spPr>
        <p:txBody>
          <a:bodyPr vert="horz" lIns="91440" tIns="45720" rIns="91440" bIns="45720" rtlCol="0" anchor="ctr"/>
          <a:lstStyle>
            <a:lvl1pPr algn="r">
              <a:defRPr sz="900" cap="small" baseline="0">
                <a:solidFill>
                  <a:schemeClr val="tx1"/>
                </a:solidFill>
                <a:latin typeface="+mj-lt"/>
              </a:defRPr>
            </a:lvl1pPr>
          </a:lstStyle>
          <a:p>
            <a:fld id="{137D423A-4486-44F1-8F2D-A55A4906AD0E}" type="datetime1">
              <a:rPr lang="en-US" smtClean="0"/>
              <a:pPr/>
              <a:t>7/4/2009</a:t>
            </a:fld>
            <a:endParaRPr lang="en-US" dirty="0"/>
          </a:p>
        </p:txBody>
      </p:sp>
      <p:sp>
        <p:nvSpPr>
          <p:cNvPr id="5" name="Footer Placeholder 4"/>
          <p:cNvSpPr>
            <a:spLocks noGrp="1"/>
          </p:cNvSpPr>
          <p:nvPr>
            <p:ph type="ftr" sz="quarter" idx="3"/>
          </p:nvPr>
        </p:nvSpPr>
        <p:spPr>
          <a:xfrm>
            <a:off x="2438400" y="6356350"/>
            <a:ext cx="2895600" cy="365125"/>
          </a:xfrm>
          <a:prstGeom prst="rect">
            <a:avLst/>
          </a:prstGeom>
        </p:spPr>
        <p:txBody>
          <a:bodyPr vert="horz" lIns="91440" tIns="45720" rIns="91440" bIns="45720" rtlCol="0" anchor="ctr"/>
          <a:lstStyle>
            <a:lvl1pPr algn="l">
              <a:defRPr sz="900" cap="small" baseline="0">
                <a:solidFill>
                  <a:schemeClr val="tx1"/>
                </a:solidFill>
                <a:latin typeface="+mj-lt"/>
              </a:defRPr>
            </a:lvl1pPr>
          </a:lstStyle>
          <a:p>
            <a:endParaRPr lang="en-US" dirty="0"/>
          </a:p>
        </p:txBody>
      </p:sp>
      <p:sp>
        <p:nvSpPr>
          <p:cNvPr id="6" name="Slide Number Placeholder 5"/>
          <p:cNvSpPr>
            <a:spLocks noGrp="1"/>
          </p:cNvSpPr>
          <p:nvPr>
            <p:ph type="sldNum" sz="quarter" idx="4"/>
          </p:nvPr>
        </p:nvSpPr>
        <p:spPr>
          <a:xfrm>
            <a:off x="533400" y="533400"/>
            <a:ext cx="762000" cy="609600"/>
          </a:xfrm>
          <a:prstGeom prst="rect">
            <a:avLst/>
          </a:prstGeom>
        </p:spPr>
        <p:txBody>
          <a:bodyPr vert="horz" lIns="91440" tIns="45720" rIns="91440" bIns="45720" rtlCol="0" anchor="ctr"/>
          <a:lstStyle>
            <a:lvl1pPr algn="ctr">
              <a:defRPr sz="1600" cap="small" baseline="0">
                <a:solidFill>
                  <a:schemeClr val="tx1"/>
                </a:solidFill>
                <a:latin typeface="+mj-lt"/>
              </a:defRPr>
            </a:lvl1pPr>
          </a:lstStyle>
          <a:p>
            <a:fld id="{D08949AD-966D-4762-999C-D998309BBD50}"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ftr="0" dt="0"/>
  <p:txStyles>
    <p:titleStyle>
      <a:lvl1pPr algn="r" defTabSz="914400" rtl="0" eaLnBrk="1" latinLnBrk="0" hangingPunct="1">
        <a:spcBef>
          <a:spcPct val="0"/>
        </a:spcBef>
        <a:buNone/>
        <a:defRPr sz="4400" kern="1200" cap="small" spc="200" baseline="0">
          <a:solidFill>
            <a:schemeClr val="tx1"/>
          </a:solidFill>
          <a:latin typeface="+mj-lt"/>
          <a:ea typeface="+mj-ea"/>
          <a:cs typeface="+mj-cs"/>
        </a:defRPr>
      </a:lvl1pPr>
    </p:titleStyle>
    <p:bodyStyle>
      <a:lvl1pPr marL="457200" indent="-457200" algn="l" defTabSz="914400" rtl="0" eaLnBrk="1" latinLnBrk="0" hangingPunct="1">
        <a:spcBef>
          <a:spcPts val="1800"/>
        </a:spcBef>
        <a:buClr>
          <a:schemeClr val="accent1"/>
        </a:buClr>
        <a:buSzPct val="80000"/>
        <a:buFont typeface="Wingdings" pitchFamily="2" charset="2"/>
        <a:buChar char=""/>
        <a:defRPr sz="2200" kern="1200">
          <a:solidFill>
            <a:schemeClr val="tx1"/>
          </a:solidFill>
          <a:latin typeface="+mn-lt"/>
          <a:ea typeface="+mn-ea"/>
          <a:cs typeface="+mn-cs"/>
        </a:defRPr>
      </a:lvl1pPr>
      <a:lvl2pPr marL="914400" indent="-457200" algn="l" defTabSz="914400" rtl="0" eaLnBrk="1" latinLnBrk="0" hangingPunct="1">
        <a:spcBef>
          <a:spcPts val="1800"/>
        </a:spcBef>
        <a:buClr>
          <a:schemeClr val="accent2"/>
        </a:buClr>
        <a:buSzPct val="80000"/>
        <a:buFont typeface="Wingdings" pitchFamily="2" charset="2"/>
        <a:buChar char=""/>
        <a:defRPr sz="2000" kern="1200">
          <a:solidFill>
            <a:schemeClr val="tx1"/>
          </a:solidFill>
          <a:latin typeface="+mn-lt"/>
          <a:ea typeface="+mn-ea"/>
          <a:cs typeface="+mn-cs"/>
        </a:defRPr>
      </a:lvl2pPr>
      <a:lvl3pPr marL="1371600" indent="-457200" algn="l" defTabSz="914400" rtl="0" eaLnBrk="1" latinLnBrk="0" hangingPunct="1">
        <a:spcBef>
          <a:spcPts val="1200"/>
        </a:spcBef>
        <a:buClr>
          <a:schemeClr val="accent3"/>
        </a:buClr>
        <a:buSzPct val="80000"/>
        <a:buFont typeface="Wingdings" pitchFamily="2" charset="2"/>
        <a:buChar char=""/>
        <a:defRPr sz="1800" kern="1200">
          <a:solidFill>
            <a:schemeClr val="tx1"/>
          </a:solidFill>
          <a:latin typeface="+mn-lt"/>
          <a:ea typeface="+mn-ea"/>
          <a:cs typeface="+mn-cs"/>
        </a:defRPr>
      </a:lvl3pPr>
      <a:lvl4pPr marL="1828800" indent="-457200" algn="l" defTabSz="914400" rtl="0" eaLnBrk="1" latinLnBrk="0" hangingPunct="1">
        <a:spcBef>
          <a:spcPts val="1200"/>
        </a:spcBef>
        <a:buClr>
          <a:schemeClr val="accent4"/>
        </a:buClr>
        <a:buSzPct val="80000"/>
        <a:buFont typeface="Wingdings" pitchFamily="2" charset="2"/>
        <a:buChar char=""/>
        <a:defRPr sz="1600" kern="1200">
          <a:solidFill>
            <a:schemeClr val="tx1"/>
          </a:solidFill>
          <a:latin typeface="+mn-lt"/>
          <a:ea typeface="+mn-ea"/>
          <a:cs typeface="+mn-cs"/>
        </a:defRPr>
      </a:lvl4pPr>
      <a:lvl5pPr marL="2286000" indent="-457200" algn="l" defTabSz="914400" rtl="0" eaLnBrk="1" latinLnBrk="0" hangingPunct="1">
        <a:spcBef>
          <a:spcPts val="1200"/>
        </a:spcBef>
        <a:buClr>
          <a:schemeClr val="accent5"/>
        </a:buClr>
        <a:buSzPct val="80000"/>
        <a:buFont typeface="Wingdings" pitchFamily="2" charset="2"/>
        <a:buChar char=""/>
        <a:defRPr sz="1600" kern="1200">
          <a:solidFill>
            <a:schemeClr val="tx1"/>
          </a:solidFill>
          <a:latin typeface="+mn-lt"/>
          <a:ea typeface="+mn-ea"/>
          <a:cs typeface="+mn-cs"/>
        </a:defRPr>
      </a:lvl5pPr>
      <a:lvl6pPr marL="2743200" indent="-457200" algn="l" defTabSz="914400" rtl="0" eaLnBrk="1" latinLnBrk="0" hangingPunct="1">
        <a:spcBef>
          <a:spcPts val="1200"/>
        </a:spcBef>
        <a:buClr>
          <a:schemeClr val="accent6"/>
        </a:buClr>
        <a:buSzPct val="90000"/>
        <a:buFont typeface="Wingdings" pitchFamily="2" charset="2"/>
        <a:buChar char=""/>
        <a:defRPr sz="1600" kern="1200">
          <a:solidFill>
            <a:schemeClr val="tx1"/>
          </a:solidFill>
          <a:latin typeface="+mn-lt"/>
          <a:ea typeface="+mn-ea"/>
          <a:cs typeface="+mn-cs"/>
        </a:defRPr>
      </a:lvl6pPr>
      <a:lvl7pPr marL="3200400" indent="-457200" algn="l" defTabSz="914400" rtl="0" eaLnBrk="1" latinLnBrk="0" hangingPunct="1">
        <a:spcBef>
          <a:spcPts val="1200"/>
        </a:spcBef>
        <a:buClr>
          <a:schemeClr val="accent1"/>
        </a:buClr>
        <a:buSzPct val="70000"/>
        <a:buFont typeface="Wingdings" pitchFamily="2" charset="2"/>
        <a:buChar char="¢"/>
        <a:defRPr sz="1600" kern="1200" baseline="0">
          <a:solidFill>
            <a:schemeClr val="tx1"/>
          </a:solidFill>
          <a:latin typeface="+mn-lt"/>
          <a:ea typeface="+mn-ea"/>
          <a:cs typeface="+mn-cs"/>
        </a:defRPr>
      </a:lvl7pPr>
      <a:lvl8pPr marL="3657600" indent="-457200" algn="l" defTabSz="914400" rtl="0" eaLnBrk="1" latinLnBrk="0" hangingPunct="1">
        <a:spcBef>
          <a:spcPts val="1200"/>
        </a:spcBef>
        <a:buClr>
          <a:schemeClr val="accent3"/>
        </a:buClr>
        <a:buFont typeface="Courier New" pitchFamily="49" charset="0"/>
        <a:buChar char="o"/>
        <a:defRPr sz="1600" kern="1200" baseline="0">
          <a:solidFill>
            <a:schemeClr val="tx1"/>
          </a:solidFill>
          <a:latin typeface="+mn-lt"/>
          <a:ea typeface="+mn-ea"/>
          <a:cs typeface="+mn-cs"/>
        </a:defRPr>
      </a:lvl8pPr>
      <a:lvl9pPr marL="4114800" indent="-457200" algn="l" defTabSz="914400" rtl="0" eaLnBrk="1" latinLnBrk="0" hangingPunct="1">
        <a:spcBef>
          <a:spcPts val="1200"/>
        </a:spcBef>
        <a:buClr>
          <a:schemeClr val="accent5"/>
        </a:buClr>
        <a:buFont typeface="Arial" pitchFamily="34" charset="0"/>
        <a:buChar char="•"/>
        <a:defRPr sz="1600" kern="1200" baseline="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381000"/>
            <a:ext cx="8229600" cy="1219200"/>
          </a:xfrm>
        </p:spPr>
        <p:txBody>
          <a:bodyPr>
            <a:normAutofit fontScale="90000"/>
          </a:bodyPr>
          <a:lstStyle/>
          <a:p>
            <a:pPr algn="ctr"/>
            <a:r>
              <a:rPr lang="en-US" dirty="0" smtClean="0">
                <a:effectLst/>
              </a:rPr>
              <a:t/>
            </a:r>
            <a:br>
              <a:rPr lang="en-US" dirty="0" smtClean="0">
                <a:effectLst/>
              </a:rPr>
            </a:br>
            <a:r>
              <a:rPr lang="en-US" dirty="0" smtClean="0">
                <a:effectLst/>
                <a:latin typeface="Bookman Old Style" pitchFamily="18" charset="0"/>
              </a:rPr>
              <a:t>Introduction</a:t>
            </a:r>
            <a:r>
              <a:rPr lang="en-US" dirty="0" smtClean="0">
                <a:effectLst/>
              </a:rPr>
              <a:t/>
            </a:r>
            <a:br>
              <a:rPr lang="en-US" dirty="0" smtClean="0">
                <a:effectLst/>
              </a:rPr>
            </a:br>
            <a:endParaRPr lang="en-US" dirty="0">
              <a:effectLst/>
            </a:endParaRPr>
          </a:p>
        </p:txBody>
      </p:sp>
      <p:sp>
        <p:nvSpPr>
          <p:cNvPr id="5" name="Content Placeholder 4"/>
          <p:cNvSpPr>
            <a:spLocks noGrp="1"/>
          </p:cNvSpPr>
          <p:nvPr>
            <p:ph idx="1"/>
          </p:nvPr>
        </p:nvSpPr>
        <p:spPr>
          <a:xfrm>
            <a:off x="1828800" y="1676400"/>
            <a:ext cx="7315200" cy="5181600"/>
          </a:xfrm>
        </p:spPr>
        <p:txBody>
          <a:bodyPr>
            <a:normAutofit/>
          </a:bodyPr>
          <a:lstStyle/>
          <a:p>
            <a:r>
              <a:rPr lang="en-US" sz="2400" dirty="0" smtClean="0">
                <a:latin typeface="Bookman Old Style" pitchFamily="18" charset="0"/>
              </a:rPr>
              <a:t>Budget-  a financial plan that allocates future income towards expenses, savings and </a:t>
            </a:r>
            <a:r>
              <a:rPr lang="en-US" sz="2400" dirty="0" smtClean="0">
                <a:latin typeface="Bookman Old Style" pitchFamily="18" charset="0"/>
              </a:rPr>
              <a:t>debts</a:t>
            </a:r>
            <a:endParaRPr lang="en-US" sz="2400" dirty="0" smtClean="0">
              <a:latin typeface="Bookman Old Style" pitchFamily="18" charset="0"/>
            </a:endParaRPr>
          </a:p>
        </p:txBody>
      </p:sp>
      <p:sp>
        <p:nvSpPr>
          <p:cNvPr id="6" name="Slide Number Placeholder 5"/>
          <p:cNvSpPr>
            <a:spLocks noGrp="1"/>
          </p:cNvSpPr>
          <p:nvPr>
            <p:ph type="sldNum" sz="quarter" idx="12"/>
          </p:nvPr>
        </p:nvSpPr>
        <p:spPr/>
        <p:txBody>
          <a:bodyPr/>
          <a:lstStyle/>
          <a:p>
            <a:fld id="{D08949AD-966D-4762-999C-D998309BBD50}" type="slidenum">
              <a:rPr lang="en-US" smtClean="0"/>
              <a:pPr/>
              <a:t>1</a:t>
            </a:fld>
            <a:endParaRPr lang="en-US"/>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28800" y="533400"/>
            <a:ext cx="7315200" cy="838200"/>
          </a:xfrm>
        </p:spPr>
        <p:txBody>
          <a:bodyPr/>
          <a:lstStyle/>
          <a:p>
            <a:pPr algn="ctr"/>
            <a:r>
              <a:rPr lang="en-US" dirty="0" smtClean="0"/>
              <a:t>Economic Survey 2008-09</a:t>
            </a:r>
            <a:endParaRPr lang="en-US" dirty="0"/>
          </a:p>
        </p:txBody>
      </p:sp>
      <p:sp>
        <p:nvSpPr>
          <p:cNvPr id="3" name="Content Placeholder 2"/>
          <p:cNvSpPr>
            <a:spLocks noGrp="1"/>
          </p:cNvSpPr>
          <p:nvPr>
            <p:ph idx="1"/>
          </p:nvPr>
        </p:nvSpPr>
        <p:spPr>
          <a:xfrm>
            <a:off x="1828800" y="1752600"/>
            <a:ext cx="7315200" cy="5105400"/>
          </a:xfrm>
        </p:spPr>
        <p:txBody>
          <a:bodyPr>
            <a:normAutofit/>
          </a:bodyPr>
          <a:lstStyle/>
          <a:p>
            <a:pPr>
              <a:buNone/>
            </a:pPr>
            <a:r>
              <a:rPr lang="en-US" sz="1800" b="1" dirty="0" smtClean="0">
                <a:latin typeface="Bookman Old Style" pitchFamily="18" charset="0"/>
              </a:rPr>
              <a:t>OVERALL GDP GROWTH</a:t>
            </a:r>
          </a:p>
          <a:p>
            <a:r>
              <a:rPr lang="en-US" sz="1800" dirty="0" smtClean="0">
                <a:latin typeface="Bookman Old Style" pitchFamily="18" charset="0"/>
              </a:rPr>
              <a:t>The overall growth of GDP  in 2008-09,released by the Central Statistical Organization (CSO)  on May 29, 2009 was </a:t>
            </a:r>
            <a:r>
              <a:rPr lang="en-US" sz="1800" b="1" dirty="0" smtClean="0">
                <a:latin typeface="Bookman Old Style" pitchFamily="18" charset="0"/>
              </a:rPr>
              <a:t>6.7 per cent for 2008-09</a:t>
            </a:r>
            <a:r>
              <a:rPr lang="en-US" sz="1800" dirty="0" smtClean="0">
                <a:latin typeface="Bookman Old Style" pitchFamily="18" charset="0"/>
              </a:rPr>
              <a:t>. This is lower than the 7 per cent projection in the Mid-Year Review 2008-09 </a:t>
            </a:r>
            <a:r>
              <a:rPr lang="en-US" sz="1800" dirty="0" smtClean="0">
                <a:latin typeface="Bookman Old Style" pitchFamily="18" charset="0"/>
              </a:rPr>
              <a:t>in </a:t>
            </a:r>
            <a:r>
              <a:rPr lang="en-US" sz="1800" dirty="0" smtClean="0">
                <a:latin typeface="Bookman Old Style" pitchFamily="18" charset="0"/>
              </a:rPr>
              <a:t>December 2008 and the advance estimate of 7.1 per cent by CSO in February 2009.</a:t>
            </a:r>
          </a:p>
          <a:p>
            <a:r>
              <a:rPr lang="en-US" sz="1800" dirty="0" smtClean="0">
                <a:latin typeface="Bookman Old Style" pitchFamily="18" charset="0"/>
              </a:rPr>
              <a:t>The</a:t>
            </a:r>
            <a:r>
              <a:rPr lang="en-US" sz="1800" b="1" dirty="0" smtClean="0">
                <a:latin typeface="Bookman Old Style" pitchFamily="18" charset="0"/>
              </a:rPr>
              <a:t> </a:t>
            </a:r>
            <a:r>
              <a:rPr lang="en-US" sz="1800" dirty="0" smtClean="0">
                <a:latin typeface="Bookman Old Style" pitchFamily="18" charset="0"/>
              </a:rPr>
              <a:t>GDP from </a:t>
            </a:r>
            <a:r>
              <a:rPr lang="en-US" sz="1800" b="1" dirty="0" smtClean="0">
                <a:latin typeface="Bookman Old Style" pitchFamily="18" charset="0"/>
              </a:rPr>
              <a:t>agriculture</a:t>
            </a:r>
            <a:r>
              <a:rPr lang="en-US" sz="1800" dirty="0" smtClean="0">
                <a:latin typeface="Bookman Old Style" pitchFamily="18" charset="0"/>
              </a:rPr>
              <a:t> has reduced drastically from 9.7% in 2006-07 to 6.7% in 2008-09 due to a fall in the production of non-food crops including oilseeds, cotton, sugarcane and jute and wheat. The overall production of </a:t>
            </a:r>
            <a:r>
              <a:rPr lang="en-US" sz="1800" b="1" dirty="0" smtClean="0">
                <a:latin typeface="Bookman Old Style" pitchFamily="18" charset="0"/>
              </a:rPr>
              <a:t>food grain </a:t>
            </a:r>
            <a:r>
              <a:rPr lang="en-US" sz="1800" dirty="0" smtClean="0">
                <a:latin typeface="Bookman Old Style" pitchFamily="18" charset="0"/>
              </a:rPr>
              <a:t>has </a:t>
            </a:r>
            <a:r>
              <a:rPr lang="en-US" sz="1800" b="1" dirty="0" smtClean="0">
                <a:latin typeface="Bookman Old Style" pitchFamily="18" charset="0"/>
              </a:rPr>
              <a:t>dropped</a:t>
            </a:r>
            <a:r>
              <a:rPr lang="en-US" sz="1800" dirty="0" smtClean="0">
                <a:latin typeface="Bookman Old Style" pitchFamily="18" charset="0"/>
              </a:rPr>
              <a:t> by </a:t>
            </a:r>
            <a:r>
              <a:rPr lang="en-US" sz="1800" b="1" dirty="0" smtClean="0">
                <a:latin typeface="Bookman Old Style" pitchFamily="18" charset="0"/>
              </a:rPr>
              <a:t>3 million </a:t>
            </a:r>
            <a:r>
              <a:rPr lang="en-US" sz="1800" b="1" dirty="0" err="1" smtClean="0">
                <a:latin typeface="Bookman Old Style" pitchFamily="18" charset="0"/>
              </a:rPr>
              <a:t>tonns</a:t>
            </a:r>
            <a:r>
              <a:rPr lang="en-US" sz="1800" b="1" dirty="0" smtClean="0">
                <a:latin typeface="Bookman Old Style" pitchFamily="18" charset="0"/>
              </a:rPr>
              <a:t> </a:t>
            </a:r>
            <a:r>
              <a:rPr lang="en-US" sz="1800" dirty="0" smtClean="0">
                <a:latin typeface="Bookman Old Style" pitchFamily="18" charset="0"/>
              </a:rPr>
              <a:t>against estimated targets,  due to  a </a:t>
            </a:r>
            <a:r>
              <a:rPr lang="en-US" sz="1800" b="1" dirty="0" smtClean="0">
                <a:latin typeface="Bookman Old Style" pitchFamily="18" charset="0"/>
              </a:rPr>
              <a:t>rise</a:t>
            </a:r>
            <a:r>
              <a:rPr lang="en-US" sz="1800" dirty="0" smtClean="0">
                <a:latin typeface="Bookman Old Style" pitchFamily="18" charset="0"/>
              </a:rPr>
              <a:t> in production of rice by </a:t>
            </a:r>
            <a:r>
              <a:rPr lang="en-US" sz="1800" b="1" dirty="0" smtClean="0">
                <a:latin typeface="Bookman Old Style" pitchFamily="18" charset="0"/>
              </a:rPr>
              <a:t>2.68 million </a:t>
            </a:r>
            <a:r>
              <a:rPr lang="en-US" sz="1800" b="1" dirty="0" err="1" smtClean="0">
                <a:latin typeface="Bookman Old Style" pitchFamily="18" charset="0"/>
              </a:rPr>
              <a:t>tonns</a:t>
            </a:r>
            <a:r>
              <a:rPr lang="en-US" sz="1800" b="1" dirty="0" smtClean="0">
                <a:latin typeface="Bookman Old Style" pitchFamily="18" charset="0"/>
              </a:rPr>
              <a:t> </a:t>
            </a:r>
            <a:r>
              <a:rPr lang="en-US" sz="1800" dirty="0" smtClean="0">
                <a:latin typeface="Bookman Old Style" pitchFamily="18" charset="0"/>
              </a:rPr>
              <a:t>and a </a:t>
            </a:r>
            <a:r>
              <a:rPr lang="en-US" sz="1800" b="1" dirty="0" smtClean="0">
                <a:latin typeface="Bookman Old Style" pitchFamily="18" charset="0"/>
              </a:rPr>
              <a:t>drop</a:t>
            </a:r>
            <a:r>
              <a:rPr lang="en-US" sz="1800" dirty="0" smtClean="0">
                <a:latin typeface="Bookman Old Style" pitchFamily="18" charset="0"/>
              </a:rPr>
              <a:t> in production of wheat and </a:t>
            </a:r>
            <a:r>
              <a:rPr lang="en-US" sz="1800" b="1" dirty="0" smtClean="0">
                <a:latin typeface="Bookman Old Style" pitchFamily="18" charset="0"/>
              </a:rPr>
              <a:t>cereals by 2.1 </a:t>
            </a:r>
            <a:r>
              <a:rPr lang="en-US" sz="1800" dirty="0" smtClean="0">
                <a:latin typeface="Bookman Old Style" pitchFamily="18" charset="0"/>
              </a:rPr>
              <a:t>million </a:t>
            </a:r>
            <a:r>
              <a:rPr lang="en-US" sz="1800" dirty="0" err="1" smtClean="0">
                <a:latin typeface="Bookman Old Style" pitchFamily="18" charset="0"/>
              </a:rPr>
              <a:t>tonns</a:t>
            </a:r>
            <a:r>
              <a:rPr lang="en-US" sz="1800" dirty="0" smtClean="0">
                <a:latin typeface="Bookman Old Style" pitchFamily="18" charset="0"/>
              </a:rPr>
              <a:t>.</a:t>
            </a:r>
          </a:p>
          <a:p>
            <a:pPr>
              <a:buNone/>
            </a:pPr>
            <a:endParaRPr lang="en-US" sz="1900" b="1" dirty="0">
              <a:latin typeface="Bookman Old Style" pitchFamily="18" charset="0"/>
            </a:endParaRPr>
          </a:p>
        </p:txBody>
      </p:sp>
      <p:sp>
        <p:nvSpPr>
          <p:cNvPr id="4" name="Slide Number Placeholder 3"/>
          <p:cNvSpPr>
            <a:spLocks noGrp="1"/>
          </p:cNvSpPr>
          <p:nvPr>
            <p:ph type="sldNum" sz="quarter" idx="12"/>
          </p:nvPr>
        </p:nvSpPr>
        <p:spPr/>
        <p:txBody>
          <a:bodyPr/>
          <a:lstStyle/>
          <a:p>
            <a:fld id="{D08949AD-966D-4762-999C-D998309BBD50}" type="slidenum">
              <a:rPr lang="en-US" smtClean="0"/>
              <a:pPr/>
              <a:t>10</a:t>
            </a:fld>
            <a:endParaRPr lang="en-US"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28800" y="533400"/>
            <a:ext cx="7315200" cy="838200"/>
          </a:xfrm>
        </p:spPr>
        <p:txBody>
          <a:bodyPr/>
          <a:lstStyle/>
          <a:p>
            <a:r>
              <a:rPr lang="en-US" dirty="0" smtClean="0"/>
              <a:t>Economic Survey 2008-09</a:t>
            </a:r>
            <a:endParaRPr lang="en-US" dirty="0"/>
          </a:p>
        </p:txBody>
      </p:sp>
      <p:sp>
        <p:nvSpPr>
          <p:cNvPr id="3" name="Content Placeholder 2"/>
          <p:cNvSpPr>
            <a:spLocks noGrp="1"/>
          </p:cNvSpPr>
          <p:nvPr>
            <p:ph idx="1"/>
          </p:nvPr>
        </p:nvSpPr>
        <p:spPr>
          <a:xfrm>
            <a:off x="1828800" y="1752600"/>
            <a:ext cx="7315200" cy="5105400"/>
          </a:xfrm>
        </p:spPr>
        <p:txBody>
          <a:bodyPr>
            <a:normAutofit/>
          </a:bodyPr>
          <a:lstStyle/>
          <a:p>
            <a:r>
              <a:rPr lang="en-US" sz="1800" dirty="0" smtClean="0">
                <a:latin typeface="Bookman Old Style" pitchFamily="18" charset="0"/>
              </a:rPr>
              <a:t>The </a:t>
            </a:r>
            <a:r>
              <a:rPr lang="en-US" sz="1800" b="1" dirty="0" smtClean="0">
                <a:latin typeface="Bookman Old Style" pitchFamily="18" charset="0"/>
              </a:rPr>
              <a:t>manufacturing</a:t>
            </a:r>
            <a:r>
              <a:rPr lang="en-US" sz="1800" dirty="0" smtClean="0">
                <a:latin typeface="Bookman Old Style" pitchFamily="18" charset="0"/>
              </a:rPr>
              <a:t>, electricity and construction sectors decelerated due to the  combined impact of a fall in exports followed by a decline in domestic demand, the rise in the cost of inputs and the cost of credit (through most of the year) resulting in reduced manufacturing margins and profitability</a:t>
            </a:r>
          </a:p>
          <a:p>
            <a:r>
              <a:rPr lang="en-US" sz="1800" dirty="0" smtClean="0">
                <a:latin typeface="Bookman Old Style" pitchFamily="18" charset="0"/>
              </a:rPr>
              <a:t>The </a:t>
            </a:r>
            <a:r>
              <a:rPr lang="en-US" sz="1800" b="1" dirty="0" smtClean="0">
                <a:latin typeface="Bookman Old Style" pitchFamily="18" charset="0"/>
              </a:rPr>
              <a:t>electricity sector </a:t>
            </a:r>
            <a:r>
              <a:rPr lang="en-US" sz="1800" dirty="0" smtClean="0">
                <a:latin typeface="Bookman Old Style" pitchFamily="18" charset="0"/>
              </a:rPr>
              <a:t>continued to be hampered by capacity constraints and the availability of coal (the only remaining nationalized sector), it could remain a bottleneck for accelerated development of the power sector.</a:t>
            </a:r>
          </a:p>
          <a:p>
            <a:r>
              <a:rPr lang="en-US" sz="1800" dirty="0" smtClean="0">
                <a:latin typeface="Bookman Old Style" pitchFamily="18" charset="0"/>
              </a:rPr>
              <a:t>The </a:t>
            </a:r>
            <a:r>
              <a:rPr lang="en-US" sz="1800" b="1" dirty="0" smtClean="0">
                <a:latin typeface="Bookman Old Style" pitchFamily="18" charset="0"/>
              </a:rPr>
              <a:t>construction industry </a:t>
            </a:r>
            <a:r>
              <a:rPr lang="en-US" sz="1800" dirty="0" smtClean="0">
                <a:latin typeface="Bookman Old Style" pitchFamily="18" charset="0"/>
              </a:rPr>
              <a:t>consisting of different segments like housing, infrastructure, industrial construction, commercial real estate, etc which went through a boom phase with growth as </a:t>
            </a:r>
            <a:r>
              <a:rPr lang="en-US" sz="1800" b="1" dirty="0" smtClean="0">
                <a:latin typeface="Bookman Old Style" pitchFamily="18" charset="0"/>
              </a:rPr>
              <a:t>high as 16.2 per </a:t>
            </a:r>
            <a:r>
              <a:rPr lang="en-US" sz="1800" dirty="0" smtClean="0">
                <a:latin typeface="Bookman Old Style" pitchFamily="18" charset="0"/>
              </a:rPr>
              <a:t>cent in 2005-06 made a come back due to a rise in the prices of inputs like steel and cement and interest costs.</a:t>
            </a:r>
          </a:p>
          <a:p>
            <a:endParaRPr lang="en-US" sz="1800" dirty="0">
              <a:latin typeface="Bookman Old Style" pitchFamily="18" charset="0"/>
            </a:endParaRPr>
          </a:p>
        </p:txBody>
      </p:sp>
      <p:sp>
        <p:nvSpPr>
          <p:cNvPr id="4" name="Slide Number Placeholder 3"/>
          <p:cNvSpPr>
            <a:spLocks noGrp="1"/>
          </p:cNvSpPr>
          <p:nvPr>
            <p:ph type="sldNum" sz="quarter" idx="12"/>
          </p:nvPr>
        </p:nvSpPr>
        <p:spPr/>
        <p:txBody>
          <a:bodyPr/>
          <a:lstStyle/>
          <a:p>
            <a:fld id="{D08949AD-966D-4762-999C-D998309BBD50}" type="slidenum">
              <a:rPr lang="en-US" smtClean="0"/>
              <a:pPr/>
              <a:t>11</a:t>
            </a:fld>
            <a:endParaRPr lang="en-US"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28800" y="533400"/>
            <a:ext cx="7315200" cy="838200"/>
          </a:xfrm>
        </p:spPr>
        <p:txBody>
          <a:bodyPr/>
          <a:lstStyle/>
          <a:p>
            <a:r>
              <a:rPr lang="en-US" dirty="0" smtClean="0"/>
              <a:t>Economic Survey 2008-09</a:t>
            </a:r>
            <a:endParaRPr lang="en-US" dirty="0"/>
          </a:p>
        </p:txBody>
      </p:sp>
      <p:sp>
        <p:nvSpPr>
          <p:cNvPr id="3" name="Content Placeholder 2"/>
          <p:cNvSpPr>
            <a:spLocks noGrp="1"/>
          </p:cNvSpPr>
          <p:nvPr>
            <p:ph idx="1"/>
          </p:nvPr>
        </p:nvSpPr>
        <p:spPr>
          <a:xfrm>
            <a:off x="1828800" y="1752600"/>
            <a:ext cx="7315200" cy="5105400"/>
          </a:xfrm>
        </p:spPr>
        <p:txBody>
          <a:bodyPr>
            <a:normAutofit/>
          </a:bodyPr>
          <a:lstStyle/>
          <a:p>
            <a:pPr>
              <a:buNone/>
            </a:pPr>
            <a:r>
              <a:rPr lang="en-US" sz="1800" b="1" dirty="0" smtClean="0">
                <a:latin typeface="Bookman Old Style" pitchFamily="18" charset="0"/>
              </a:rPr>
              <a:t>Consumption:</a:t>
            </a:r>
          </a:p>
          <a:p>
            <a:r>
              <a:rPr lang="en-US" sz="1800" dirty="0" smtClean="0">
                <a:latin typeface="Bookman Old Style" pitchFamily="18" charset="0"/>
              </a:rPr>
              <a:t>The most important contribution to demand growth during the Tenth Five Year Plan period (2002-07) had come from investment. The contribution of gross capital formation was higher than consumption. The contribution of private consumption to aggregate growth declined dramatically from 53.8 per cent in 2007-08 to 27 per cent in 2008-09.</a:t>
            </a:r>
          </a:p>
          <a:p>
            <a:r>
              <a:rPr lang="en-US" sz="1800" dirty="0" smtClean="0">
                <a:latin typeface="Bookman Old Style" pitchFamily="18" charset="0"/>
              </a:rPr>
              <a:t>Private final consumption expenditure at grew at 8.1 per cent per annum in 2007-08 . This higher growth was attributable to higher increase in growth in consumption expenditure on food, beverages &amp; tobacco, clothing and footwear, and there was decrease in growth of consumption expenditure on furniture, furnishings, medical care and health services, transport and communication during 2008-09</a:t>
            </a:r>
            <a:endParaRPr lang="en-US" sz="1800" dirty="0">
              <a:latin typeface="Bookman Old Style" pitchFamily="18" charset="0"/>
            </a:endParaRPr>
          </a:p>
        </p:txBody>
      </p:sp>
      <p:sp>
        <p:nvSpPr>
          <p:cNvPr id="4" name="Slide Number Placeholder 3"/>
          <p:cNvSpPr>
            <a:spLocks noGrp="1"/>
          </p:cNvSpPr>
          <p:nvPr>
            <p:ph type="sldNum" sz="quarter" idx="12"/>
          </p:nvPr>
        </p:nvSpPr>
        <p:spPr/>
        <p:txBody>
          <a:bodyPr/>
          <a:lstStyle/>
          <a:p>
            <a:fld id="{D08949AD-966D-4762-999C-D998309BBD50}" type="slidenum">
              <a:rPr lang="en-US" smtClean="0"/>
              <a:pPr/>
              <a:t>12</a:t>
            </a:fld>
            <a:endParaRPr lang="en-US"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28800" y="533400"/>
            <a:ext cx="7315200" cy="838200"/>
          </a:xfrm>
        </p:spPr>
        <p:txBody>
          <a:bodyPr/>
          <a:lstStyle/>
          <a:p>
            <a:r>
              <a:rPr lang="en-US" dirty="0" smtClean="0"/>
              <a:t>Economic Survey 2008-09</a:t>
            </a:r>
            <a:endParaRPr lang="en-US" dirty="0"/>
          </a:p>
        </p:txBody>
      </p:sp>
      <p:sp>
        <p:nvSpPr>
          <p:cNvPr id="3" name="Content Placeholder 2"/>
          <p:cNvSpPr>
            <a:spLocks noGrp="1"/>
          </p:cNvSpPr>
          <p:nvPr>
            <p:ph idx="1"/>
          </p:nvPr>
        </p:nvSpPr>
        <p:spPr>
          <a:xfrm>
            <a:off x="1828800" y="1752600"/>
            <a:ext cx="7315200" cy="5105400"/>
          </a:xfrm>
        </p:spPr>
        <p:txBody>
          <a:bodyPr>
            <a:normAutofit/>
          </a:bodyPr>
          <a:lstStyle/>
          <a:p>
            <a:r>
              <a:rPr lang="en-US" sz="1800" b="1" dirty="0" smtClean="0">
                <a:latin typeface="Bookman Old Style" pitchFamily="18" charset="0"/>
              </a:rPr>
              <a:t>The per capita income and consumption </a:t>
            </a:r>
            <a:r>
              <a:rPr lang="en-US" sz="1800" dirty="0" smtClean="0">
                <a:latin typeface="Bookman Old Style" pitchFamily="18" charset="0"/>
              </a:rPr>
              <a:t>growth declined from 6.9 per cent in 2007-08 to 1.4 per cent in 2008-09</a:t>
            </a:r>
            <a:r>
              <a:rPr lang="en-US" sz="1800" dirty="0" smtClean="0">
                <a:latin typeface="Bookman Old Style" pitchFamily="18" charset="0"/>
              </a:rPr>
              <a:t>.</a:t>
            </a:r>
            <a:endParaRPr lang="en-US" sz="1800" dirty="0">
              <a:latin typeface="Bookman Old Style" pitchFamily="18" charset="0"/>
            </a:endParaRPr>
          </a:p>
          <a:p>
            <a:r>
              <a:rPr lang="en-US" sz="1800" b="1" dirty="0" smtClean="0">
                <a:latin typeface="Bookman Old Style" pitchFamily="18" charset="0"/>
              </a:rPr>
              <a:t>Savings &amp; investment -</a:t>
            </a:r>
            <a:r>
              <a:rPr lang="en-US" sz="1800" dirty="0" smtClean="0">
                <a:latin typeface="Bookman Old Style" pitchFamily="18" charset="0"/>
              </a:rPr>
              <a:t>a</a:t>
            </a:r>
            <a:r>
              <a:rPr lang="en-US" sz="1800" dirty="0" smtClean="0">
                <a:latin typeface="Bookman Old Style" pitchFamily="18" charset="0"/>
              </a:rPr>
              <a:t> </a:t>
            </a:r>
            <a:r>
              <a:rPr lang="en-US" sz="1800" dirty="0" smtClean="0">
                <a:latin typeface="Bookman Old Style" pitchFamily="18" charset="0"/>
              </a:rPr>
              <a:t>notable feature of the growth of the </a:t>
            </a:r>
            <a:r>
              <a:rPr lang="en-US" sz="1800" dirty="0" smtClean="0">
                <a:latin typeface="Bookman Old Style" pitchFamily="18" charset="0"/>
              </a:rPr>
              <a:t>Indian economy </a:t>
            </a:r>
            <a:r>
              <a:rPr lang="en-US" sz="1800" dirty="0" smtClean="0">
                <a:latin typeface="Bookman Old Style" pitchFamily="18" charset="0"/>
              </a:rPr>
              <a:t>from 2002-03 has been the rising trend </a:t>
            </a:r>
            <a:r>
              <a:rPr lang="en-US" sz="1800" dirty="0" smtClean="0">
                <a:latin typeface="Bookman Old Style" pitchFamily="18" charset="0"/>
              </a:rPr>
              <a:t>in the </a:t>
            </a:r>
            <a:r>
              <a:rPr lang="en-US" sz="1800" dirty="0" smtClean="0">
                <a:latin typeface="Bookman Old Style" pitchFamily="18" charset="0"/>
              </a:rPr>
              <a:t>gross domestic capital formation (GDCF). </a:t>
            </a:r>
            <a:r>
              <a:rPr lang="en-US" sz="1800" dirty="0" smtClean="0">
                <a:latin typeface="Bookman Old Style" pitchFamily="18" charset="0"/>
              </a:rPr>
              <a:t>Gross capital </a:t>
            </a:r>
            <a:r>
              <a:rPr lang="en-US" sz="1800" dirty="0" smtClean="0">
                <a:latin typeface="Bookman Old Style" pitchFamily="18" charset="0"/>
              </a:rPr>
              <a:t>formation (GCF), which was 25.2 per cent </a:t>
            </a:r>
            <a:r>
              <a:rPr lang="en-US" sz="1800" dirty="0" smtClean="0">
                <a:latin typeface="Bookman Old Style" pitchFamily="18" charset="0"/>
              </a:rPr>
              <a:t>of the </a:t>
            </a:r>
            <a:r>
              <a:rPr lang="en-US" sz="1800" dirty="0" smtClean="0">
                <a:latin typeface="Bookman Old Style" pitchFamily="18" charset="0"/>
              </a:rPr>
              <a:t>GDP in 2002-03, increased to 39.1 per cent </a:t>
            </a:r>
            <a:r>
              <a:rPr lang="en-US" sz="1800" dirty="0" smtClean="0">
                <a:latin typeface="Bookman Old Style" pitchFamily="18" charset="0"/>
              </a:rPr>
              <a:t>in the </a:t>
            </a:r>
            <a:r>
              <a:rPr lang="en-US" sz="1800" dirty="0" smtClean="0">
                <a:latin typeface="Bookman Old Style" pitchFamily="18" charset="0"/>
              </a:rPr>
              <a:t>total savings in 2007-08 and were at 33.2 </a:t>
            </a:r>
            <a:r>
              <a:rPr lang="en-US" sz="1800" dirty="0" smtClean="0">
                <a:latin typeface="Bookman Old Style" pitchFamily="18" charset="0"/>
              </a:rPr>
              <a:t>per cent </a:t>
            </a:r>
            <a:r>
              <a:rPr lang="en-US" sz="1800" dirty="0" smtClean="0">
                <a:latin typeface="Bookman Old Style" pitchFamily="18" charset="0"/>
              </a:rPr>
              <a:t>of </a:t>
            </a:r>
            <a:r>
              <a:rPr lang="en-US" sz="1800" dirty="0" smtClean="0">
                <a:latin typeface="Bookman Old Style" pitchFamily="18" charset="0"/>
              </a:rPr>
              <a:t>GDP in 2008-09.</a:t>
            </a:r>
          </a:p>
          <a:p>
            <a:r>
              <a:rPr lang="en-US" sz="1800" b="1" dirty="0" err="1" smtClean="0">
                <a:latin typeface="Bookman Old Style" pitchFamily="18" charset="0"/>
              </a:rPr>
              <a:t>Sectoral</a:t>
            </a:r>
            <a:r>
              <a:rPr lang="en-US" sz="1800" b="1" dirty="0" smtClean="0">
                <a:latin typeface="Bookman Old Style" pitchFamily="18" charset="0"/>
              </a:rPr>
              <a:t> investment- </a:t>
            </a:r>
            <a:r>
              <a:rPr lang="en-US" sz="1800" dirty="0" smtClean="0">
                <a:latin typeface="Bookman Old Style" pitchFamily="18" charset="0"/>
              </a:rPr>
              <a:t>The rate </a:t>
            </a:r>
            <a:r>
              <a:rPr lang="en-US" sz="1800" dirty="0" smtClean="0">
                <a:latin typeface="Bookman Old Style" pitchFamily="18" charset="0"/>
              </a:rPr>
              <a:t>of growth of capital formation during </a:t>
            </a:r>
            <a:r>
              <a:rPr lang="en-US" sz="1800" dirty="0" smtClean="0">
                <a:latin typeface="Bookman Old Style" pitchFamily="18" charset="0"/>
              </a:rPr>
              <a:t>2007-08  </a:t>
            </a:r>
            <a:r>
              <a:rPr lang="en-US" sz="1800" dirty="0" smtClean="0">
                <a:latin typeface="Bookman Old Style" pitchFamily="18" charset="0"/>
              </a:rPr>
              <a:t>increased in mining </a:t>
            </a:r>
            <a:r>
              <a:rPr lang="en-US" sz="1800" dirty="0" smtClean="0">
                <a:latin typeface="Bookman Old Style" pitchFamily="18" charset="0"/>
              </a:rPr>
              <a:t>and quarrying</a:t>
            </a:r>
            <a:r>
              <a:rPr lang="en-US" sz="1800" dirty="0" smtClean="0">
                <a:latin typeface="Bookman Old Style" pitchFamily="18" charset="0"/>
              </a:rPr>
              <a:t>, transport storage and </a:t>
            </a:r>
            <a:r>
              <a:rPr lang="en-US" sz="1800" dirty="0" smtClean="0">
                <a:latin typeface="Bookman Old Style" pitchFamily="18" charset="0"/>
              </a:rPr>
              <a:t>communication, financing</a:t>
            </a:r>
            <a:r>
              <a:rPr lang="en-US" sz="1800" dirty="0" smtClean="0">
                <a:latin typeface="Bookman Old Style" pitchFamily="18" charset="0"/>
              </a:rPr>
              <a:t>, insurance, real estate and </a:t>
            </a:r>
            <a:r>
              <a:rPr lang="en-US" sz="1800" dirty="0" smtClean="0">
                <a:latin typeface="Bookman Old Style" pitchFamily="18" charset="0"/>
              </a:rPr>
              <a:t>business services </a:t>
            </a:r>
            <a:r>
              <a:rPr lang="en-US" sz="1800" dirty="0" smtClean="0">
                <a:latin typeface="Bookman Old Style" pitchFamily="18" charset="0"/>
              </a:rPr>
              <a:t>and community personal and </a:t>
            </a:r>
            <a:r>
              <a:rPr lang="en-US" sz="1800" dirty="0" smtClean="0">
                <a:latin typeface="Bookman Old Style" pitchFamily="18" charset="0"/>
              </a:rPr>
              <a:t>social services</a:t>
            </a:r>
            <a:endParaRPr lang="en-US" sz="1800" b="1" dirty="0" smtClean="0">
              <a:latin typeface="Bookman Old Style" pitchFamily="18" charset="0"/>
            </a:endParaRPr>
          </a:p>
        </p:txBody>
      </p:sp>
      <p:sp>
        <p:nvSpPr>
          <p:cNvPr id="4" name="Slide Number Placeholder 3"/>
          <p:cNvSpPr>
            <a:spLocks noGrp="1"/>
          </p:cNvSpPr>
          <p:nvPr>
            <p:ph type="sldNum" sz="quarter" idx="12"/>
          </p:nvPr>
        </p:nvSpPr>
        <p:spPr/>
        <p:txBody>
          <a:bodyPr/>
          <a:lstStyle/>
          <a:p>
            <a:fld id="{D08949AD-966D-4762-999C-D998309BBD50}" type="slidenum">
              <a:rPr lang="en-US" smtClean="0"/>
              <a:pPr/>
              <a:t>13</a:t>
            </a:fld>
            <a:endParaRPr lang="en-US"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28800" y="228600"/>
            <a:ext cx="7315200" cy="1143000"/>
          </a:xfrm>
        </p:spPr>
        <p:txBody>
          <a:bodyPr/>
          <a:lstStyle/>
          <a:p>
            <a:r>
              <a:rPr lang="en-US" dirty="0" smtClean="0"/>
              <a:t>Economic Survey 2008-09</a:t>
            </a:r>
            <a:endParaRPr lang="en-US" dirty="0"/>
          </a:p>
        </p:txBody>
      </p:sp>
      <p:sp>
        <p:nvSpPr>
          <p:cNvPr id="3" name="Content Placeholder 2"/>
          <p:cNvSpPr>
            <a:spLocks noGrp="1"/>
          </p:cNvSpPr>
          <p:nvPr>
            <p:ph idx="1"/>
          </p:nvPr>
        </p:nvSpPr>
        <p:spPr>
          <a:xfrm>
            <a:off x="1828800" y="1752600"/>
            <a:ext cx="7315200" cy="5105400"/>
          </a:xfrm>
        </p:spPr>
        <p:txBody>
          <a:bodyPr>
            <a:normAutofit/>
          </a:bodyPr>
          <a:lstStyle/>
          <a:p>
            <a:r>
              <a:rPr lang="en-US" sz="1800" b="1" dirty="0" err="1" smtClean="0">
                <a:latin typeface="Bookman Old Style" pitchFamily="18" charset="0"/>
              </a:rPr>
              <a:t>Globalisation</a:t>
            </a:r>
            <a:r>
              <a:rPr lang="en-US" sz="1800" b="1" dirty="0" smtClean="0">
                <a:latin typeface="Bookman Old Style" pitchFamily="18" charset="0"/>
              </a:rPr>
              <a:t> Of Indian Economy </a:t>
            </a:r>
          </a:p>
          <a:p>
            <a:r>
              <a:rPr lang="en-US" sz="1800" b="1" dirty="0" smtClean="0">
                <a:latin typeface="Bookman Old Style" pitchFamily="18" charset="0"/>
              </a:rPr>
              <a:t> </a:t>
            </a:r>
            <a:r>
              <a:rPr lang="en-US" sz="1800" dirty="0" smtClean="0">
                <a:latin typeface="Bookman Old Style" pitchFamily="18" charset="0"/>
              </a:rPr>
              <a:t>The structure of the Indian economy </a:t>
            </a:r>
            <a:r>
              <a:rPr lang="en-US" sz="1800" dirty="0" smtClean="0">
                <a:latin typeface="Bookman Old Style" pitchFamily="18" charset="0"/>
              </a:rPr>
              <a:t>has </a:t>
            </a:r>
            <a:r>
              <a:rPr lang="en-US" sz="1800" b="1" dirty="0" smtClean="0">
                <a:latin typeface="Bookman Old Style" pitchFamily="18" charset="0"/>
              </a:rPr>
              <a:t>undergone </a:t>
            </a:r>
            <a:r>
              <a:rPr lang="en-US" sz="1800" b="1" dirty="0" smtClean="0">
                <a:latin typeface="Bookman Old Style" pitchFamily="18" charset="0"/>
              </a:rPr>
              <a:t>considerable change </a:t>
            </a:r>
            <a:r>
              <a:rPr lang="en-US" sz="1800" dirty="0" smtClean="0">
                <a:latin typeface="Bookman Old Style" pitchFamily="18" charset="0"/>
              </a:rPr>
              <a:t>in the last </a:t>
            </a:r>
            <a:r>
              <a:rPr lang="en-US" sz="1800" dirty="0" smtClean="0">
                <a:latin typeface="Bookman Old Style" pitchFamily="18" charset="0"/>
              </a:rPr>
              <a:t>decade. </a:t>
            </a:r>
          </a:p>
          <a:p>
            <a:r>
              <a:rPr lang="en-US" sz="1800" dirty="0" smtClean="0">
                <a:latin typeface="Bookman Old Style" pitchFamily="18" charset="0"/>
              </a:rPr>
              <a:t>These </a:t>
            </a:r>
            <a:r>
              <a:rPr lang="en-US" sz="1800" dirty="0" smtClean="0">
                <a:latin typeface="Bookman Old Style" pitchFamily="18" charset="0"/>
              </a:rPr>
              <a:t>include increasing importance of </a:t>
            </a:r>
            <a:r>
              <a:rPr lang="en-US" sz="1800" b="1" dirty="0" smtClean="0">
                <a:latin typeface="Bookman Old Style" pitchFamily="18" charset="0"/>
              </a:rPr>
              <a:t>external </a:t>
            </a:r>
            <a:r>
              <a:rPr lang="en-US" sz="1800" b="1" dirty="0" smtClean="0">
                <a:latin typeface="Bookman Old Style" pitchFamily="18" charset="0"/>
              </a:rPr>
              <a:t>trade and </a:t>
            </a:r>
            <a:r>
              <a:rPr lang="en-US" sz="1800" b="1" dirty="0" smtClean="0">
                <a:latin typeface="Bookman Old Style" pitchFamily="18" charset="0"/>
              </a:rPr>
              <a:t>of external capital </a:t>
            </a:r>
            <a:r>
              <a:rPr lang="en-US" sz="1800" b="1" dirty="0" smtClean="0">
                <a:latin typeface="Bookman Old Style" pitchFamily="18" charset="0"/>
              </a:rPr>
              <a:t>flows.</a:t>
            </a:r>
            <a:r>
              <a:rPr lang="en-US" sz="1800" b="1" dirty="0" smtClean="0">
                <a:latin typeface="Bookman Old Style" pitchFamily="18" charset="0"/>
              </a:rPr>
              <a:t> </a:t>
            </a:r>
            <a:r>
              <a:rPr lang="en-US" sz="1800" dirty="0" smtClean="0">
                <a:latin typeface="Bookman Old Style" pitchFamily="18" charset="0"/>
              </a:rPr>
              <a:t>The services </a:t>
            </a:r>
            <a:r>
              <a:rPr lang="en-US" sz="1800" dirty="0" smtClean="0">
                <a:latin typeface="Bookman Old Style" pitchFamily="18" charset="0"/>
              </a:rPr>
              <a:t>sector has </a:t>
            </a:r>
            <a:r>
              <a:rPr lang="en-US" sz="1800" dirty="0" smtClean="0">
                <a:latin typeface="Bookman Old Style" pitchFamily="18" charset="0"/>
              </a:rPr>
              <a:t>become a major part of the economy with </a:t>
            </a:r>
            <a:r>
              <a:rPr lang="en-US" sz="1800" dirty="0" smtClean="0">
                <a:latin typeface="Bookman Old Style" pitchFamily="18" charset="0"/>
              </a:rPr>
              <a:t>GDP share </a:t>
            </a:r>
            <a:r>
              <a:rPr lang="en-US" sz="1800" dirty="0" smtClean="0">
                <a:latin typeface="Bookman Old Style" pitchFamily="18" charset="0"/>
              </a:rPr>
              <a:t>of over </a:t>
            </a:r>
            <a:r>
              <a:rPr lang="en-US" sz="1800" b="1" dirty="0" smtClean="0">
                <a:latin typeface="Bookman Old Style" pitchFamily="18" charset="0"/>
              </a:rPr>
              <a:t>50 per cent </a:t>
            </a:r>
            <a:r>
              <a:rPr lang="en-US" sz="1800" dirty="0" smtClean="0">
                <a:latin typeface="Bookman Old Style" pitchFamily="18" charset="0"/>
              </a:rPr>
              <a:t>and the country </a:t>
            </a:r>
            <a:r>
              <a:rPr lang="en-US" sz="1800" dirty="0" smtClean="0">
                <a:latin typeface="Bookman Old Style" pitchFamily="18" charset="0"/>
              </a:rPr>
              <a:t>becoming an </a:t>
            </a:r>
            <a:r>
              <a:rPr lang="en-US" sz="1800" dirty="0" smtClean="0">
                <a:latin typeface="Bookman Old Style" pitchFamily="18" charset="0"/>
              </a:rPr>
              <a:t>important hub for </a:t>
            </a:r>
            <a:r>
              <a:rPr lang="en-US" sz="1800" b="1" dirty="0" smtClean="0">
                <a:latin typeface="Bookman Old Style" pitchFamily="18" charset="0"/>
              </a:rPr>
              <a:t>exporting IT </a:t>
            </a:r>
            <a:r>
              <a:rPr lang="en-US" sz="1800" b="1" dirty="0" smtClean="0">
                <a:latin typeface="Bookman Old Style" pitchFamily="18" charset="0"/>
              </a:rPr>
              <a:t>services</a:t>
            </a:r>
            <a:r>
              <a:rPr lang="en-US" sz="1800" dirty="0" smtClean="0">
                <a:latin typeface="Bookman Old Style" pitchFamily="18" charset="0"/>
              </a:rPr>
              <a:t>.</a:t>
            </a:r>
          </a:p>
          <a:p>
            <a:r>
              <a:rPr lang="en-US" sz="1800" dirty="0" smtClean="0">
                <a:latin typeface="Bookman Old Style" pitchFamily="18" charset="0"/>
              </a:rPr>
              <a:t> India was then </a:t>
            </a:r>
            <a:r>
              <a:rPr lang="en-US" sz="1800" dirty="0" smtClean="0">
                <a:latin typeface="Bookman Old Style" pitchFamily="18" charset="0"/>
              </a:rPr>
              <a:t>an </a:t>
            </a:r>
            <a:r>
              <a:rPr lang="en-US" sz="1800" b="1" dirty="0" smtClean="0">
                <a:latin typeface="Bookman Old Style" pitchFamily="18" charset="0"/>
              </a:rPr>
              <a:t>attractive destination </a:t>
            </a:r>
            <a:r>
              <a:rPr lang="en-US" sz="1800" b="1" dirty="0" smtClean="0">
                <a:latin typeface="Bookman Old Style" pitchFamily="18" charset="0"/>
              </a:rPr>
              <a:t>for foreign capital </a:t>
            </a:r>
            <a:r>
              <a:rPr lang="en-US" sz="1800" b="1" dirty="0" smtClean="0">
                <a:latin typeface="Bookman Old Style" pitchFamily="18" charset="0"/>
              </a:rPr>
              <a:t>inflows</a:t>
            </a:r>
            <a:r>
              <a:rPr lang="en-US" sz="1800" dirty="0" smtClean="0">
                <a:latin typeface="Bookman Old Style" pitchFamily="18" charset="0"/>
              </a:rPr>
              <a:t> </a:t>
            </a:r>
            <a:r>
              <a:rPr lang="en-US" sz="1800" dirty="0" smtClean="0">
                <a:latin typeface="Bookman Old Style" pitchFamily="18" charset="0"/>
              </a:rPr>
              <a:t>and net </a:t>
            </a:r>
            <a:r>
              <a:rPr lang="en-US" sz="1800" dirty="0" smtClean="0">
                <a:latin typeface="Bookman Old Style" pitchFamily="18" charset="0"/>
              </a:rPr>
              <a:t>capital inflows that was </a:t>
            </a:r>
            <a:r>
              <a:rPr lang="en-US" sz="1800" dirty="0" smtClean="0">
                <a:latin typeface="Bookman Old Style" pitchFamily="18" charset="0"/>
              </a:rPr>
              <a:t>1.9 per cent of GDP in </a:t>
            </a:r>
            <a:r>
              <a:rPr lang="en-US" sz="1800" dirty="0" smtClean="0">
                <a:latin typeface="Bookman Old Style" pitchFamily="18" charset="0"/>
              </a:rPr>
              <a:t>2000-01 increased </a:t>
            </a:r>
            <a:r>
              <a:rPr lang="en-US" sz="1800" dirty="0" smtClean="0">
                <a:latin typeface="Bookman Old Style" pitchFamily="18" charset="0"/>
              </a:rPr>
              <a:t>to 9.2 per cent in 2007-08</a:t>
            </a:r>
            <a:r>
              <a:rPr lang="en-US" sz="1800" dirty="0" smtClean="0">
                <a:latin typeface="Bookman Old Style" pitchFamily="18" charset="0"/>
              </a:rPr>
              <a:t>.</a:t>
            </a:r>
            <a:r>
              <a:rPr lang="en-US" sz="1800" dirty="0" smtClean="0">
                <a:latin typeface="Bookman Old Style" pitchFamily="18" charset="0"/>
              </a:rPr>
              <a:t> </a:t>
            </a:r>
            <a:r>
              <a:rPr lang="en-US" sz="1800" dirty="0" smtClean="0">
                <a:latin typeface="Bookman Old Style" pitchFamily="18" charset="0"/>
              </a:rPr>
              <a:t>As a result Indian corporate </a:t>
            </a:r>
            <a:r>
              <a:rPr lang="en-US" sz="1800" dirty="0" smtClean="0">
                <a:latin typeface="Bookman Old Style" pitchFamily="18" charset="0"/>
              </a:rPr>
              <a:t>began </a:t>
            </a:r>
            <a:r>
              <a:rPr lang="en-US" sz="1800" b="1" dirty="0" smtClean="0">
                <a:latin typeface="Bookman Old Style" pitchFamily="18" charset="0"/>
              </a:rPr>
              <a:t>aggressive</a:t>
            </a:r>
            <a:r>
              <a:rPr lang="en-US" sz="1800" dirty="0" smtClean="0">
                <a:latin typeface="Bookman Old Style" pitchFamily="18" charset="0"/>
              </a:rPr>
              <a:t> </a:t>
            </a:r>
            <a:r>
              <a:rPr lang="en-US" sz="1800" b="1" dirty="0" smtClean="0">
                <a:latin typeface="Bookman Old Style" pitchFamily="18" charset="0"/>
              </a:rPr>
              <a:t>acquisition spree overseas</a:t>
            </a:r>
            <a:r>
              <a:rPr lang="en-US" sz="1800" dirty="0" smtClean="0">
                <a:latin typeface="Bookman Old Style" pitchFamily="18" charset="0"/>
              </a:rPr>
              <a:t>, which was reflected </a:t>
            </a:r>
            <a:r>
              <a:rPr lang="en-US" sz="1800" dirty="0" smtClean="0">
                <a:latin typeface="Bookman Old Style" pitchFamily="18" charset="0"/>
              </a:rPr>
              <a:t>in the </a:t>
            </a:r>
            <a:r>
              <a:rPr lang="en-US" sz="1800" dirty="0" smtClean="0">
                <a:latin typeface="Bookman Old Style" pitchFamily="18" charset="0"/>
              </a:rPr>
              <a:t>high volume of outbound </a:t>
            </a:r>
            <a:r>
              <a:rPr lang="en-US" sz="1800" b="1" dirty="0" smtClean="0">
                <a:latin typeface="Bookman Old Style" pitchFamily="18" charset="0"/>
              </a:rPr>
              <a:t>direct investment </a:t>
            </a:r>
            <a:r>
              <a:rPr lang="en-US" sz="1800" b="1" dirty="0" smtClean="0">
                <a:latin typeface="Bookman Old Style" pitchFamily="18" charset="0"/>
              </a:rPr>
              <a:t>flows.</a:t>
            </a:r>
            <a:endParaRPr lang="en-US" sz="1800" b="1" dirty="0">
              <a:latin typeface="Bookman Old Style" pitchFamily="18" charset="0"/>
            </a:endParaRPr>
          </a:p>
        </p:txBody>
      </p:sp>
      <p:sp>
        <p:nvSpPr>
          <p:cNvPr id="4" name="Slide Number Placeholder 3"/>
          <p:cNvSpPr>
            <a:spLocks noGrp="1"/>
          </p:cNvSpPr>
          <p:nvPr>
            <p:ph type="sldNum" sz="quarter" idx="12"/>
          </p:nvPr>
        </p:nvSpPr>
        <p:spPr/>
        <p:txBody>
          <a:bodyPr/>
          <a:lstStyle/>
          <a:p>
            <a:fld id="{D08949AD-966D-4762-999C-D998309BBD50}" type="slidenum">
              <a:rPr lang="en-US" smtClean="0"/>
              <a:pPr/>
              <a:t>14</a:t>
            </a:fld>
            <a:endParaRPr lang="en-US"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28800" y="228600"/>
            <a:ext cx="7315200" cy="1143000"/>
          </a:xfrm>
        </p:spPr>
        <p:txBody>
          <a:bodyPr/>
          <a:lstStyle/>
          <a:p>
            <a:r>
              <a:rPr lang="en-US" dirty="0" smtClean="0"/>
              <a:t>Economic Survey 2008-09</a:t>
            </a:r>
            <a:endParaRPr lang="en-US" dirty="0"/>
          </a:p>
        </p:txBody>
      </p:sp>
      <p:sp>
        <p:nvSpPr>
          <p:cNvPr id="3" name="Content Placeholder 2"/>
          <p:cNvSpPr>
            <a:spLocks noGrp="1"/>
          </p:cNvSpPr>
          <p:nvPr>
            <p:ph idx="1"/>
          </p:nvPr>
        </p:nvSpPr>
        <p:spPr>
          <a:xfrm>
            <a:off x="1828800" y="1752600"/>
            <a:ext cx="7315200" cy="5105400"/>
          </a:xfrm>
        </p:spPr>
        <p:txBody>
          <a:bodyPr>
            <a:normAutofit/>
          </a:bodyPr>
          <a:lstStyle/>
          <a:p>
            <a:r>
              <a:rPr lang="en-US" sz="1800" dirty="0" smtClean="0">
                <a:latin typeface="Bookman Old Style" pitchFamily="18" charset="0"/>
              </a:rPr>
              <a:t>A </a:t>
            </a:r>
            <a:r>
              <a:rPr lang="en-US" sz="1800" dirty="0" smtClean="0">
                <a:latin typeface="Bookman Old Style" pitchFamily="18" charset="0"/>
              </a:rPr>
              <a:t>major change </a:t>
            </a:r>
            <a:r>
              <a:rPr lang="en-US" sz="1800" dirty="0" smtClean="0">
                <a:latin typeface="Bookman Old Style" pitchFamily="18" charset="0"/>
              </a:rPr>
              <a:t>in </a:t>
            </a:r>
            <a:r>
              <a:rPr lang="en-US" sz="1800" b="1" dirty="0" smtClean="0">
                <a:latin typeface="Bookman Old Style" pitchFamily="18" charset="0"/>
              </a:rPr>
              <a:t>international </a:t>
            </a:r>
            <a:r>
              <a:rPr lang="en-US" sz="1800" b="1" dirty="0" smtClean="0">
                <a:latin typeface="Bookman Old Style" pitchFamily="18" charset="0"/>
              </a:rPr>
              <a:t>crude prices </a:t>
            </a:r>
            <a:r>
              <a:rPr lang="en-US" sz="1800" dirty="0" smtClean="0">
                <a:latin typeface="Bookman Old Style" pitchFamily="18" charset="0"/>
              </a:rPr>
              <a:t>is therefore bound to </a:t>
            </a:r>
            <a:r>
              <a:rPr lang="en-US" sz="1800" dirty="0" smtClean="0">
                <a:latin typeface="Bookman Old Style" pitchFamily="18" charset="0"/>
              </a:rPr>
              <a:t>impact the </a:t>
            </a:r>
            <a:r>
              <a:rPr lang="en-US" sz="1800" dirty="0" smtClean="0">
                <a:latin typeface="Bookman Old Style" pitchFamily="18" charset="0"/>
              </a:rPr>
              <a:t>Indian </a:t>
            </a:r>
            <a:r>
              <a:rPr lang="en-US" sz="1800" dirty="0" smtClean="0">
                <a:latin typeface="Bookman Old Style" pitchFamily="18" charset="0"/>
              </a:rPr>
              <a:t>economy.</a:t>
            </a:r>
          </a:p>
          <a:p>
            <a:r>
              <a:rPr lang="en-US" sz="1800" b="1" dirty="0" smtClean="0">
                <a:latin typeface="Bookman Old Style" pitchFamily="18" charset="0"/>
              </a:rPr>
              <a:t>Impact of global developments - </a:t>
            </a:r>
            <a:r>
              <a:rPr lang="en-US" sz="1800" dirty="0" smtClean="0">
                <a:latin typeface="Bookman Old Style" pitchFamily="18" charset="0"/>
              </a:rPr>
              <a:t>The subprime crisis that surfaced </a:t>
            </a:r>
            <a:r>
              <a:rPr lang="en-US" sz="1800" dirty="0" smtClean="0">
                <a:latin typeface="Bookman Old Style" pitchFamily="18" charset="0"/>
              </a:rPr>
              <a:t>around August </a:t>
            </a:r>
            <a:r>
              <a:rPr lang="en-US" sz="1800" dirty="0" smtClean="0">
                <a:latin typeface="Bookman Old Style" pitchFamily="18" charset="0"/>
              </a:rPr>
              <a:t>2007 had affected financial institutions in </a:t>
            </a:r>
            <a:r>
              <a:rPr lang="en-US" sz="1800" dirty="0" smtClean="0">
                <a:latin typeface="Bookman Old Style" pitchFamily="18" charset="0"/>
              </a:rPr>
              <a:t>the United </a:t>
            </a:r>
            <a:r>
              <a:rPr lang="en-US" sz="1800" dirty="0" smtClean="0">
                <a:latin typeface="Bookman Old Style" pitchFamily="18" charset="0"/>
              </a:rPr>
              <a:t>States and </a:t>
            </a:r>
            <a:r>
              <a:rPr lang="en-US" sz="1800" dirty="0" smtClean="0">
                <a:latin typeface="Bookman Old Style" pitchFamily="18" charset="0"/>
              </a:rPr>
              <a:t>Europe.</a:t>
            </a:r>
          </a:p>
          <a:p>
            <a:r>
              <a:rPr lang="en-US" sz="1800" dirty="0" smtClean="0">
                <a:latin typeface="Bookman Old Style" pitchFamily="18" charset="0"/>
              </a:rPr>
              <a:t>The collapse of the </a:t>
            </a:r>
            <a:r>
              <a:rPr lang="en-US" sz="1800" dirty="0" smtClean="0">
                <a:latin typeface="Bookman Old Style" pitchFamily="18" charset="0"/>
              </a:rPr>
              <a:t>Lehman Brothers </a:t>
            </a:r>
            <a:r>
              <a:rPr lang="en-US" sz="1800" dirty="0" smtClean="0">
                <a:latin typeface="Bookman Old Style" pitchFamily="18" charset="0"/>
              </a:rPr>
              <a:t>in mid-September 2008 further </a:t>
            </a:r>
            <a:r>
              <a:rPr lang="en-US" sz="1800" dirty="0" smtClean="0">
                <a:latin typeface="Bookman Old Style" pitchFamily="18" charset="0"/>
              </a:rPr>
              <a:t>aggravated the </a:t>
            </a:r>
            <a:r>
              <a:rPr lang="en-US" sz="1800" dirty="0" smtClean="0">
                <a:latin typeface="Bookman Old Style" pitchFamily="18" charset="0"/>
              </a:rPr>
              <a:t>situation leading to a crisis of confidence in </a:t>
            </a:r>
            <a:r>
              <a:rPr lang="en-US" sz="1800" dirty="0" smtClean="0">
                <a:latin typeface="Bookman Old Style" pitchFamily="18" charset="0"/>
              </a:rPr>
              <a:t>the</a:t>
            </a:r>
            <a:r>
              <a:rPr lang="en-US" sz="1800" dirty="0" smtClean="0">
                <a:latin typeface="Bookman Old Style" pitchFamily="18" charset="0"/>
              </a:rPr>
              <a:t> financial </a:t>
            </a:r>
            <a:r>
              <a:rPr lang="en-US" sz="1800" dirty="0" smtClean="0">
                <a:latin typeface="Bookman Old Style" pitchFamily="18" charset="0"/>
              </a:rPr>
              <a:t>markets.</a:t>
            </a:r>
          </a:p>
          <a:p>
            <a:r>
              <a:rPr lang="en-US" sz="1800" dirty="0" smtClean="0">
                <a:latin typeface="Bookman Old Style" pitchFamily="18" charset="0"/>
              </a:rPr>
              <a:t>The effect on the Indian economy was </a:t>
            </a:r>
            <a:r>
              <a:rPr lang="en-US" sz="1800" dirty="0" smtClean="0">
                <a:latin typeface="Bookman Old Style" pitchFamily="18" charset="0"/>
              </a:rPr>
              <a:t>not significant </a:t>
            </a:r>
            <a:r>
              <a:rPr lang="en-US" sz="1800" dirty="0" smtClean="0">
                <a:latin typeface="Bookman Old Style" pitchFamily="18" charset="0"/>
              </a:rPr>
              <a:t>in the beginning. The initial effect of </a:t>
            </a:r>
            <a:r>
              <a:rPr lang="en-US" sz="1800" dirty="0" smtClean="0">
                <a:latin typeface="Bookman Old Style" pitchFamily="18" charset="0"/>
              </a:rPr>
              <a:t>the subprime </a:t>
            </a:r>
            <a:r>
              <a:rPr lang="en-US" sz="1800" dirty="0" smtClean="0">
                <a:latin typeface="Bookman Old Style" pitchFamily="18" charset="0"/>
              </a:rPr>
              <a:t>crisis was, in fact, positive, as the </a:t>
            </a:r>
            <a:r>
              <a:rPr lang="en-US" sz="1800" dirty="0" smtClean="0">
                <a:latin typeface="Bookman Old Style" pitchFamily="18" charset="0"/>
              </a:rPr>
              <a:t>country received </a:t>
            </a:r>
            <a:r>
              <a:rPr lang="en-US" sz="1800" dirty="0" smtClean="0">
                <a:latin typeface="Bookman Old Style" pitchFamily="18" charset="0"/>
              </a:rPr>
              <a:t>accelerated Foreign Institutional </a:t>
            </a:r>
            <a:r>
              <a:rPr lang="en-US" sz="1800" dirty="0" smtClean="0">
                <a:latin typeface="Bookman Old Style" pitchFamily="18" charset="0"/>
              </a:rPr>
              <a:t>Investment(FII</a:t>
            </a:r>
            <a:r>
              <a:rPr lang="en-US" sz="1800" dirty="0" smtClean="0">
                <a:latin typeface="Bookman Old Style" pitchFamily="18" charset="0"/>
              </a:rPr>
              <a:t>) flows during September 2007 to January </a:t>
            </a:r>
            <a:r>
              <a:rPr lang="en-US" sz="1800" dirty="0" smtClean="0">
                <a:latin typeface="Bookman Old Style" pitchFamily="18" charset="0"/>
              </a:rPr>
              <a:t>2008</a:t>
            </a:r>
            <a:r>
              <a:rPr lang="en-US" sz="1800" dirty="0" smtClean="0"/>
              <a:t> </a:t>
            </a:r>
            <a:r>
              <a:rPr lang="en-US" sz="1800" dirty="0" smtClean="0"/>
              <a:t>.</a:t>
            </a:r>
          </a:p>
          <a:p>
            <a:pPr>
              <a:buNone/>
            </a:pPr>
            <a:endParaRPr lang="en-US" sz="1800" b="1" dirty="0">
              <a:latin typeface="Bookman Old Style" pitchFamily="18" charset="0"/>
            </a:endParaRPr>
          </a:p>
        </p:txBody>
      </p:sp>
      <p:sp>
        <p:nvSpPr>
          <p:cNvPr id="4" name="Slide Number Placeholder 3"/>
          <p:cNvSpPr>
            <a:spLocks noGrp="1"/>
          </p:cNvSpPr>
          <p:nvPr>
            <p:ph type="sldNum" sz="quarter" idx="12"/>
          </p:nvPr>
        </p:nvSpPr>
        <p:spPr/>
        <p:txBody>
          <a:bodyPr/>
          <a:lstStyle/>
          <a:p>
            <a:fld id="{D08949AD-966D-4762-999C-D998309BBD50}" type="slidenum">
              <a:rPr lang="en-US" smtClean="0"/>
              <a:pPr/>
              <a:t>15</a:t>
            </a:fld>
            <a:endParaRPr lang="en-US"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28800" y="228600"/>
            <a:ext cx="7315200" cy="1143000"/>
          </a:xfrm>
        </p:spPr>
        <p:txBody>
          <a:bodyPr/>
          <a:lstStyle/>
          <a:p>
            <a:r>
              <a:rPr lang="en-US" dirty="0" smtClean="0"/>
              <a:t>Economic Survey 2008-09</a:t>
            </a:r>
            <a:endParaRPr lang="en-US" dirty="0"/>
          </a:p>
        </p:txBody>
      </p:sp>
      <p:sp>
        <p:nvSpPr>
          <p:cNvPr id="3" name="Content Placeholder 2"/>
          <p:cNvSpPr>
            <a:spLocks noGrp="1"/>
          </p:cNvSpPr>
          <p:nvPr>
            <p:ph idx="1"/>
          </p:nvPr>
        </p:nvSpPr>
        <p:spPr>
          <a:xfrm>
            <a:off x="1828800" y="1752600"/>
            <a:ext cx="7315200" cy="5105400"/>
          </a:xfrm>
        </p:spPr>
        <p:txBody>
          <a:bodyPr>
            <a:noAutofit/>
          </a:bodyPr>
          <a:lstStyle/>
          <a:p>
            <a:r>
              <a:rPr lang="en-US" sz="1800" dirty="0" smtClean="0">
                <a:latin typeface="Bookman Old Style" pitchFamily="18" charset="0"/>
              </a:rPr>
              <a:t>As </a:t>
            </a:r>
            <a:r>
              <a:rPr lang="en-US" sz="1800" dirty="0" smtClean="0">
                <a:latin typeface="Bookman Old Style" pitchFamily="18" charset="0"/>
              </a:rPr>
              <a:t>the global crisis </a:t>
            </a:r>
            <a:r>
              <a:rPr lang="en-US" sz="1800" dirty="0" smtClean="0">
                <a:latin typeface="Bookman Old Style" pitchFamily="18" charset="0"/>
              </a:rPr>
              <a:t>intensified the </a:t>
            </a:r>
            <a:r>
              <a:rPr lang="en-US" sz="1800" dirty="0" smtClean="0">
                <a:latin typeface="Bookman Old Style" pitchFamily="18" charset="0"/>
              </a:rPr>
              <a:t>net portfolio flows to India soon turned negative as Foreign Institutional Investors (FIIs) rushed to sell equity stakes in a bid to replenish overseas cash </a:t>
            </a:r>
            <a:r>
              <a:rPr lang="en-US" sz="1800" dirty="0" smtClean="0">
                <a:latin typeface="Bookman Old Style" pitchFamily="18" charset="0"/>
              </a:rPr>
              <a:t>balances.</a:t>
            </a:r>
          </a:p>
          <a:p>
            <a:r>
              <a:rPr lang="en-US" sz="1800" dirty="0" smtClean="0">
                <a:latin typeface="Bookman Old Style" pitchFamily="18" charset="0"/>
              </a:rPr>
              <a:t>This lead to </a:t>
            </a:r>
            <a:r>
              <a:rPr lang="en-US" sz="1800" dirty="0" smtClean="0">
                <a:latin typeface="Bookman Old Style" pitchFamily="18" charset="0"/>
              </a:rPr>
              <a:t>global crisis </a:t>
            </a:r>
            <a:r>
              <a:rPr lang="en-US" sz="1800" dirty="0" smtClean="0">
                <a:latin typeface="Bookman Old Style" pitchFamily="18" charset="0"/>
              </a:rPr>
              <a:t>and the economy experienced </a:t>
            </a:r>
            <a:r>
              <a:rPr lang="en-US" sz="1800" dirty="0" smtClean="0">
                <a:latin typeface="Bookman Old Style" pitchFamily="18" charset="0"/>
              </a:rPr>
              <a:t>extreme volatility in terms of </a:t>
            </a:r>
            <a:r>
              <a:rPr lang="en-US" sz="1800" dirty="0" smtClean="0">
                <a:latin typeface="Bookman Old Style" pitchFamily="18" charset="0"/>
              </a:rPr>
              <a:t>fluctuations in </a:t>
            </a:r>
            <a:r>
              <a:rPr lang="en-US" sz="1800" dirty="0" smtClean="0">
                <a:latin typeface="Bookman Old Style" pitchFamily="18" charset="0"/>
              </a:rPr>
              <a:t>stock market prices, exchange </a:t>
            </a:r>
            <a:r>
              <a:rPr lang="en-US" sz="1800" dirty="0" smtClean="0">
                <a:latin typeface="Bookman Old Style" pitchFamily="18" charset="0"/>
              </a:rPr>
              <a:t>rates </a:t>
            </a:r>
            <a:r>
              <a:rPr lang="en-US" sz="1800" dirty="0" smtClean="0">
                <a:latin typeface="Bookman Old Style" pitchFamily="18" charset="0"/>
              </a:rPr>
              <a:t>and </a:t>
            </a:r>
            <a:r>
              <a:rPr lang="en-US" sz="1800" dirty="0" smtClean="0">
                <a:latin typeface="Bookman Old Style" pitchFamily="18" charset="0"/>
              </a:rPr>
              <a:t>inflation.</a:t>
            </a:r>
          </a:p>
          <a:p>
            <a:r>
              <a:rPr lang="en-US" sz="1800" dirty="0" smtClean="0">
                <a:latin typeface="Bookman Old Style" pitchFamily="18" charset="0"/>
              </a:rPr>
              <a:t>For the year as a whole, the nominal value </a:t>
            </a:r>
            <a:r>
              <a:rPr lang="en-US" sz="1800" dirty="0" smtClean="0">
                <a:latin typeface="Bookman Old Style" pitchFamily="18" charset="0"/>
              </a:rPr>
              <a:t>of the </a:t>
            </a:r>
            <a:r>
              <a:rPr lang="en-US" sz="1800" dirty="0" smtClean="0">
                <a:latin typeface="Bookman Old Style" pitchFamily="18" charset="0"/>
              </a:rPr>
              <a:t>rupee declined from Rs. 40.36 per US dollar </a:t>
            </a:r>
            <a:r>
              <a:rPr lang="en-US" sz="1800" dirty="0" smtClean="0">
                <a:latin typeface="Bookman Old Style" pitchFamily="18" charset="0"/>
              </a:rPr>
              <a:t>in March </a:t>
            </a:r>
            <a:r>
              <a:rPr lang="en-US" sz="1800" dirty="0" smtClean="0">
                <a:latin typeface="Bookman Old Style" pitchFamily="18" charset="0"/>
              </a:rPr>
              <a:t>2008 to Rs. 51.23 per US dollar in </a:t>
            </a:r>
            <a:r>
              <a:rPr lang="en-US" sz="1800" dirty="0" smtClean="0">
                <a:latin typeface="Bookman Old Style" pitchFamily="18" charset="0"/>
              </a:rPr>
              <a:t>March 2009</a:t>
            </a:r>
            <a:r>
              <a:rPr lang="en-US" sz="1800" dirty="0" smtClean="0">
                <a:latin typeface="Bookman Old Style" pitchFamily="18" charset="0"/>
              </a:rPr>
              <a:t>, reflecting a </a:t>
            </a:r>
            <a:r>
              <a:rPr lang="en-US" sz="1800" b="1" dirty="0" smtClean="0">
                <a:latin typeface="Bookman Old Style" pitchFamily="18" charset="0"/>
              </a:rPr>
              <a:t>21.2 per cent </a:t>
            </a:r>
            <a:r>
              <a:rPr lang="en-US" sz="1800" dirty="0" smtClean="0">
                <a:latin typeface="Bookman Old Style" pitchFamily="18" charset="0"/>
              </a:rPr>
              <a:t>depreciation </a:t>
            </a:r>
            <a:r>
              <a:rPr lang="en-US" sz="1800" dirty="0" smtClean="0">
                <a:latin typeface="Bookman Old Style" pitchFamily="18" charset="0"/>
              </a:rPr>
              <a:t>during  </a:t>
            </a:r>
            <a:r>
              <a:rPr lang="en-US" sz="1800" dirty="0" smtClean="0">
                <a:latin typeface="Bookman Old Style" pitchFamily="18" charset="0"/>
              </a:rPr>
              <a:t>2008-09</a:t>
            </a:r>
            <a:r>
              <a:rPr lang="en-US" sz="1800" dirty="0" smtClean="0">
                <a:latin typeface="Bookman Old Style" pitchFamily="18" charset="0"/>
              </a:rPr>
              <a:t>.</a:t>
            </a:r>
          </a:p>
          <a:p>
            <a:r>
              <a:rPr lang="en-US" sz="1800" dirty="0" smtClean="0">
                <a:latin typeface="Bookman Old Style" pitchFamily="18" charset="0"/>
              </a:rPr>
              <a:t>To deal with the liquidity </a:t>
            </a:r>
            <a:r>
              <a:rPr lang="en-US" sz="1800" dirty="0" smtClean="0">
                <a:latin typeface="Bookman Old Style" pitchFamily="18" charset="0"/>
              </a:rPr>
              <a:t>crunch and </a:t>
            </a:r>
            <a:r>
              <a:rPr lang="en-US" sz="1800" dirty="0" smtClean="0">
                <a:latin typeface="Bookman Old Style" pitchFamily="18" charset="0"/>
              </a:rPr>
              <a:t>the virtual freezing of international </a:t>
            </a:r>
            <a:r>
              <a:rPr lang="en-US" sz="1800" dirty="0" smtClean="0">
                <a:latin typeface="Bookman Old Style" pitchFamily="18" charset="0"/>
              </a:rPr>
              <a:t>credit, the </a:t>
            </a:r>
            <a:r>
              <a:rPr lang="en-US" sz="1800" dirty="0" smtClean="0">
                <a:latin typeface="Bookman Old Style" pitchFamily="18" charset="0"/>
              </a:rPr>
              <a:t>RBI responded to </a:t>
            </a:r>
            <a:r>
              <a:rPr lang="en-US" sz="1800" dirty="0" smtClean="0">
                <a:latin typeface="Bookman Old Style" pitchFamily="18" charset="0"/>
              </a:rPr>
              <a:t>the emergent </a:t>
            </a:r>
            <a:r>
              <a:rPr lang="en-US" sz="1800" dirty="0" smtClean="0">
                <a:latin typeface="Bookman Old Style" pitchFamily="18" charset="0"/>
              </a:rPr>
              <a:t>situation by </a:t>
            </a:r>
            <a:r>
              <a:rPr lang="en-US" sz="1800" dirty="0" smtClean="0">
                <a:latin typeface="Bookman Old Style" pitchFamily="18" charset="0"/>
              </a:rPr>
              <a:t>decreases </a:t>
            </a:r>
            <a:r>
              <a:rPr lang="en-US" sz="1800" dirty="0" smtClean="0">
                <a:latin typeface="Bookman Old Style" pitchFamily="18" charset="0"/>
              </a:rPr>
              <a:t>in the CRR, repo and </a:t>
            </a:r>
            <a:r>
              <a:rPr lang="en-US" sz="1800" dirty="0" smtClean="0">
                <a:latin typeface="Bookman Old Style" pitchFamily="18" charset="0"/>
              </a:rPr>
              <a:t>reverse repo rates</a:t>
            </a:r>
            <a:r>
              <a:rPr lang="en-US" sz="1800" dirty="0" smtClean="0">
                <a:latin typeface="Bookman Old Style" pitchFamily="18" charset="0"/>
              </a:rPr>
              <a:t>, and the statutory liquidity </a:t>
            </a:r>
            <a:r>
              <a:rPr lang="en-US" sz="1800" dirty="0" smtClean="0">
                <a:latin typeface="Bookman Old Style" pitchFamily="18" charset="0"/>
              </a:rPr>
              <a:t>ratio.</a:t>
            </a:r>
            <a:endParaRPr lang="en-US" sz="1800" dirty="0">
              <a:latin typeface="Bookman Old Style" pitchFamily="18" charset="0"/>
            </a:endParaRPr>
          </a:p>
        </p:txBody>
      </p:sp>
      <p:sp>
        <p:nvSpPr>
          <p:cNvPr id="4" name="Slide Number Placeholder 3"/>
          <p:cNvSpPr>
            <a:spLocks noGrp="1"/>
          </p:cNvSpPr>
          <p:nvPr>
            <p:ph type="sldNum" sz="quarter" idx="12"/>
          </p:nvPr>
        </p:nvSpPr>
        <p:spPr/>
        <p:txBody>
          <a:bodyPr/>
          <a:lstStyle/>
          <a:p>
            <a:fld id="{D08949AD-966D-4762-999C-D998309BBD50}" type="slidenum">
              <a:rPr lang="en-US" smtClean="0"/>
              <a:pPr/>
              <a:t>16</a:t>
            </a:fld>
            <a:endParaRPr lang="en-US"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28800" y="228600"/>
            <a:ext cx="7315200" cy="1143000"/>
          </a:xfrm>
        </p:spPr>
        <p:txBody>
          <a:bodyPr/>
          <a:lstStyle/>
          <a:p>
            <a:r>
              <a:rPr lang="en-US" dirty="0" smtClean="0"/>
              <a:t>Economic Survey 2008-09</a:t>
            </a:r>
            <a:endParaRPr lang="en-US" dirty="0"/>
          </a:p>
        </p:txBody>
      </p:sp>
      <p:sp>
        <p:nvSpPr>
          <p:cNvPr id="3" name="Content Placeholder 2"/>
          <p:cNvSpPr>
            <a:spLocks noGrp="1"/>
          </p:cNvSpPr>
          <p:nvPr>
            <p:ph idx="1"/>
          </p:nvPr>
        </p:nvSpPr>
        <p:spPr>
          <a:xfrm>
            <a:off x="1828800" y="1752600"/>
            <a:ext cx="7315200" cy="5105400"/>
          </a:xfrm>
        </p:spPr>
        <p:txBody>
          <a:bodyPr>
            <a:normAutofit/>
          </a:bodyPr>
          <a:lstStyle/>
          <a:p>
            <a:r>
              <a:rPr lang="en-US" sz="1800" dirty="0" smtClean="0">
                <a:latin typeface="Bookman Old Style" pitchFamily="18" charset="0"/>
              </a:rPr>
              <a:t>The extraordinary situation that emerged </a:t>
            </a:r>
            <a:r>
              <a:rPr lang="en-US" sz="1800" dirty="0" smtClean="0">
                <a:latin typeface="Bookman Old Style" pitchFamily="18" charset="0"/>
              </a:rPr>
              <a:t>due to </a:t>
            </a:r>
            <a:r>
              <a:rPr lang="en-US" sz="1800" dirty="0" smtClean="0">
                <a:latin typeface="Bookman Old Style" pitchFamily="18" charset="0"/>
              </a:rPr>
              <a:t>the crisis had led to a sharp shrinkage in </a:t>
            </a:r>
            <a:r>
              <a:rPr lang="en-US" sz="1800" dirty="0" smtClean="0">
                <a:latin typeface="Bookman Old Style" pitchFamily="18" charset="0"/>
              </a:rPr>
              <a:t>the demand </a:t>
            </a:r>
            <a:r>
              <a:rPr lang="en-US" sz="1800" dirty="0" smtClean="0">
                <a:latin typeface="Bookman Old Style" pitchFamily="18" charset="0"/>
              </a:rPr>
              <a:t>for exports</a:t>
            </a:r>
            <a:r>
              <a:rPr lang="en-US" sz="1800" dirty="0" smtClean="0">
                <a:latin typeface="Bookman Old Style" pitchFamily="18" charset="0"/>
              </a:rPr>
              <a:t>. At the same time the promises of the previous budget were to be fulfilled. These included the </a:t>
            </a:r>
            <a:r>
              <a:rPr lang="en-US" sz="1800" dirty="0" smtClean="0">
                <a:latin typeface="Bookman Old Style" pitchFamily="18" charset="0"/>
              </a:rPr>
              <a:t>payout of a part of the arrears to </a:t>
            </a:r>
            <a:r>
              <a:rPr lang="en-US" sz="1800" dirty="0" smtClean="0">
                <a:latin typeface="Bookman Old Style" pitchFamily="18" charset="0"/>
              </a:rPr>
              <a:t>government employees</a:t>
            </a:r>
            <a:r>
              <a:rPr lang="en-US" sz="1800" dirty="0" smtClean="0">
                <a:latin typeface="Bookman Old Style" pitchFamily="18" charset="0"/>
              </a:rPr>
              <a:t>, following the </a:t>
            </a:r>
            <a:r>
              <a:rPr lang="en-US" sz="1800" b="1" dirty="0" smtClean="0">
                <a:latin typeface="Bookman Old Style" pitchFamily="18" charset="0"/>
              </a:rPr>
              <a:t>Sixth Pay </a:t>
            </a:r>
            <a:r>
              <a:rPr lang="en-US" sz="1800" b="1" dirty="0" smtClean="0">
                <a:latin typeface="Bookman Old Style" pitchFamily="18" charset="0"/>
              </a:rPr>
              <a:t>Commission Report </a:t>
            </a:r>
            <a:r>
              <a:rPr lang="en-US" sz="1800" b="1" dirty="0" smtClean="0">
                <a:latin typeface="Bookman Old Style" pitchFamily="18" charset="0"/>
              </a:rPr>
              <a:t>and the debt relief </a:t>
            </a:r>
            <a:r>
              <a:rPr lang="en-US" sz="1800" dirty="0" smtClean="0">
                <a:latin typeface="Bookman Old Style" pitchFamily="18" charset="0"/>
              </a:rPr>
              <a:t>(farm loan waiver) </a:t>
            </a:r>
            <a:r>
              <a:rPr lang="en-US" sz="1800" dirty="0" smtClean="0">
                <a:latin typeface="Bookman Old Style" pitchFamily="18" charset="0"/>
              </a:rPr>
              <a:t>package to </a:t>
            </a:r>
            <a:r>
              <a:rPr lang="en-US" sz="1800" dirty="0" smtClean="0">
                <a:latin typeface="Bookman Old Style" pitchFamily="18" charset="0"/>
              </a:rPr>
              <a:t>alleviate the debt burden of the distressed </a:t>
            </a:r>
            <a:r>
              <a:rPr lang="en-US" sz="1800" dirty="0" smtClean="0">
                <a:latin typeface="Bookman Old Style" pitchFamily="18" charset="0"/>
              </a:rPr>
              <a:t>farmers.</a:t>
            </a:r>
          </a:p>
          <a:p>
            <a:r>
              <a:rPr lang="en-US" sz="1800" dirty="0" smtClean="0">
                <a:latin typeface="Bookman Old Style" pitchFamily="18" charset="0"/>
              </a:rPr>
              <a:t>A positive development was higher </a:t>
            </a:r>
            <a:r>
              <a:rPr lang="en-US" sz="1800" dirty="0" smtClean="0">
                <a:latin typeface="Bookman Old Style" pitchFamily="18" charset="0"/>
              </a:rPr>
              <a:t>private transfers </a:t>
            </a:r>
            <a:r>
              <a:rPr lang="en-US" sz="1800" dirty="0" smtClean="0">
                <a:latin typeface="Bookman Old Style" pitchFamily="18" charset="0"/>
              </a:rPr>
              <a:t>and software earnings and increase in </a:t>
            </a:r>
            <a:r>
              <a:rPr lang="en-US" sz="1800" dirty="0" smtClean="0">
                <a:latin typeface="Bookman Old Style" pitchFamily="18" charset="0"/>
              </a:rPr>
              <a:t>nonresident deposit </a:t>
            </a:r>
            <a:r>
              <a:rPr lang="en-US" sz="1800" dirty="0" smtClean="0">
                <a:latin typeface="Bookman Old Style" pitchFamily="18" charset="0"/>
              </a:rPr>
              <a:t>flows and foreign direct </a:t>
            </a:r>
            <a:r>
              <a:rPr lang="en-US" sz="1800" dirty="0" smtClean="0">
                <a:latin typeface="Bookman Old Style" pitchFamily="18" charset="0"/>
              </a:rPr>
              <a:t>investment vis-à-vis </a:t>
            </a:r>
            <a:r>
              <a:rPr lang="en-US" sz="1800" dirty="0" smtClean="0">
                <a:latin typeface="Bookman Old Style" pitchFamily="18" charset="0"/>
              </a:rPr>
              <a:t>the corresponding period last year. </a:t>
            </a:r>
            <a:r>
              <a:rPr lang="en-US" sz="1800" dirty="0" smtClean="0">
                <a:latin typeface="Bookman Old Style" pitchFamily="18" charset="0"/>
              </a:rPr>
              <a:t>Higher FDI </a:t>
            </a:r>
            <a:r>
              <a:rPr lang="en-US" sz="1800" dirty="0" smtClean="0">
                <a:latin typeface="Bookman Old Style" pitchFamily="18" charset="0"/>
              </a:rPr>
              <a:t>flows in 2008-09 were also a reflection of </a:t>
            </a:r>
            <a:r>
              <a:rPr lang="en-US" sz="1800" dirty="0" smtClean="0">
                <a:latin typeface="Bookman Old Style" pitchFamily="18" charset="0"/>
              </a:rPr>
              <a:t>the confidence </a:t>
            </a:r>
            <a:r>
              <a:rPr lang="en-US" sz="1800" dirty="0" smtClean="0">
                <a:latin typeface="Bookman Old Style" pitchFamily="18" charset="0"/>
              </a:rPr>
              <a:t>of foreign investors in the growth </a:t>
            </a:r>
            <a:r>
              <a:rPr lang="en-US" sz="1800" dirty="0" smtClean="0">
                <a:latin typeface="Bookman Old Style" pitchFamily="18" charset="0"/>
              </a:rPr>
              <a:t>prospects of </a:t>
            </a:r>
            <a:r>
              <a:rPr lang="en-US" sz="1800" dirty="0" smtClean="0">
                <a:latin typeface="Bookman Old Style" pitchFamily="18" charset="0"/>
              </a:rPr>
              <a:t>the Indian </a:t>
            </a:r>
            <a:r>
              <a:rPr lang="en-US" sz="1800" dirty="0" smtClean="0">
                <a:latin typeface="Bookman Old Style" pitchFamily="18" charset="0"/>
              </a:rPr>
              <a:t>economy</a:t>
            </a:r>
            <a:r>
              <a:rPr lang="en-US" sz="1800" dirty="0" smtClean="0"/>
              <a:t>.</a:t>
            </a:r>
            <a:endParaRPr lang="en-US" sz="1800" dirty="0">
              <a:latin typeface="Bookman Old Style" pitchFamily="18" charset="0"/>
            </a:endParaRPr>
          </a:p>
        </p:txBody>
      </p:sp>
      <p:sp>
        <p:nvSpPr>
          <p:cNvPr id="4" name="Slide Number Placeholder 3"/>
          <p:cNvSpPr>
            <a:spLocks noGrp="1"/>
          </p:cNvSpPr>
          <p:nvPr>
            <p:ph type="sldNum" sz="quarter" idx="12"/>
          </p:nvPr>
        </p:nvSpPr>
        <p:spPr/>
        <p:txBody>
          <a:bodyPr/>
          <a:lstStyle/>
          <a:p>
            <a:fld id="{D08949AD-966D-4762-999C-D998309BBD50}" type="slidenum">
              <a:rPr lang="en-US" smtClean="0"/>
              <a:pPr/>
              <a:t>17</a:t>
            </a:fld>
            <a:endParaRPr lang="en-US"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28800" y="228600"/>
            <a:ext cx="7315200" cy="1143000"/>
          </a:xfrm>
        </p:spPr>
        <p:txBody>
          <a:bodyPr/>
          <a:lstStyle/>
          <a:p>
            <a:r>
              <a:rPr lang="en-US" dirty="0" smtClean="0"/>
              <a:t>Economic Survey 2008-09</a:t>
            </a:r>
            <a:endParaRPr lang="en-US" dirty="0"/>
          </a:p>
        </p:txBody>
      </p:sp>
      <p:sp>
        <p:nvSpPr>
          <p:cNvPr id="3" name="Content Placeholder 2"/>
          <p:cNvSpPr>
            <a:spLocks noGrp="1"/>
          </p:cNvSpPr>
          <p:nvPr>
            <p:ph idx="1"/>
          </p:nvPr>
        </p:nvSpPr>
        <p:spPr>
          <a:xfrm>
            <a:off x="1828800" y="1752600"/>
            <a:ext cx="7315200" cy="5105400"/>
          </a:xfrm>
        </p:spPr>
        <p:txBody>
          <a:bodyPr>
            <a:normAutofit/>
          </a:bodyPr>
          <a:lstStyle/>
          <a:p>
            <a:r>
              <a:rPr lang="en-US" sz="1800" b="1" dirty="0" smtClean="0">
                <a:latin typeface="Bookman Old Style" pitchFamily="18" charset="0"/>
              </a:rPr>
              <a:t>Inclusive growth</a:t>
            </a:r>
            <a:r>
              <a:rPr lang="en-US" sz="1800" dirty="0" smtClean="0">
                <a:latin typeface="Bookman Old Style" pitchFamily="18" charset="0"/>
              </a:rPr>
              <a:t>-Regardless </a:t>
            </a:r>
            <a:r>
              <a:rPr lang="en-US" sz="1800" dirty="0" smtClean="0">
                <a:latin typeface="Bookman Old Style" pitchFamily="18" charset="0"/>
              </a:rPr>
              <a:t>of the impact of the global </a:t>
            </a:r>
            <a:r>
              <a:rPr lang="en-US" sz="1800" dirty="0" smtClean="0">
                <a:latin typeface="Bookman Old Style" pitchFamily="18" charset="0"/>
              </a:rPr>
              <a:t>financial crisis </a:t>
            </a:r>
            <a:r>
              <a:rPr lang="en-US" sz="1800" dirty="0" smtClean="0">
                <a:latin typeface="Bookman Old Style" pitchFamily="18" charset="0"/>
              </a:rPr>
              <a:t>on India, </a:t>
            </a:r>
            <a:r>
              <a:rPr lang="en-US" sz="1800" dirty="0" smtClean="0">
                <a:latin typeface="Bookman Old Style" pitchFamily="18" charset="0"/>
              </a:rPr>
              <a:t>there are challenges </a:t>
            </a:r>
            <a:r>
              <a:rPr lang="en-US" sz="1800" dirty="0" err="1" smtClean="0">
                <a:latin typeface="Bookman Old Style" pitchFamily="18" charset="0"/>
              </a:rPr>
              <a:t>thet</a:t>
            </a:r>
            <a:r>
              <a:rPr lang="en-US" sz="1800" dirty="0" smtClean="0">
                <a:latin typeface="Bookman Old Style" pitchFamily="18" charset="0"/>
              </a:rPr>
              <a:t> are in continuing nature. These inter alia </a:t>
            </a:r>
            <a:r>
              <a:rPr lang="en-US" sz="1800" dirty="0" smtClean="0">
                <a:latin typeface="Bookman Old Style" pitchFamily="18" charset="0"/>
              </a:rPr>
              <a:t>include </a:t>
            </a:r>
            <a:endParaRPr lang="en-US" sz="1800" dirty="0" smtClean="0">
              <a:latin typeface="Bookman Old Style" pitchFamily="18" charset="0"/>
            </a:endParaRPr>
          </a:p>
          <a:p>
            <a:r>
              <a:rPr lang="en-US" sz="1800" b="1" dirty="0" smtClean="0">
                <a:latin typeface="Bookman Old Style" pitchFamily="18" charset="0"/>
              </a:rPr>
              <a:t>eradicating </a:t>
            </a:r>
            <a:r>
              <a:rPr lang="en-US" sz="1800" b="1" dirty="0" smtClean="0">
                <a:latin typeface="Bookman Old Style" pitchFamily="18" charset="0"/>
              </a:rPr>
              <a:t>poverty, </a:t>
            </a:r>
            <a:endParaRPr lang="en-US" sz="1800" b="1" dirty="0" smtClean="0">
              <a:latin typeface="Bookman Old Style" pitchFamily="18" charset="0"/>
            </a:endParaRPr>
          </a:p>
          <a:p>
            <a:r>
              <a:rPr lang="en-US" sz="1800" b="1" dirty="0" smtClean="0">
                <a:latin typeface="Bookman Old Style" pitchFamily="18" charset="0"/>
              </a:rPr>
              <a:t>improving its </a:t>
            </a:r>
            <a:r>
              <a:rPr lang="en-US" sz="1800" b="1" dirty="0" smtClean="0">
                <a:latin typeface="Bookman Old Style" pitchFamily="18" charset="0"/>
              </a:rPr>
              <a:t>physical and social </a:t>
            </a:r>
            <a:r>
              <a:rPr lang="en-US" sz="1800" b="1" dirty="0" smtClean="0">
                <a:latin typeface="Bookman Old Style" pitchFamily="18" charset="0"/>
              </a:rPr>
              <a:t>infrastructure,</a:t>
            </a:r>
          </a:p>
          <a:p>
            <a:r>
              <a:rPr lang="en-US" sz="1800" b="1" dirty="0" smtClean="0">
                <a:latin typeface="Bookman Old Style" pitchFamily="18" charset="0"/>
              </a:rPr>
              <a:t> education</a:t>
            </a:r>
          </a:p>
          <a:p>
            <a:r>
              <a:rPr lang="en-US" sz="1800" b="1" dirty="0" smtClean="0">
                <a:latin typeface="Bookman Old Style" pitchFamily="18" charset="0"/>
              </a:rPr>
              <a:t> and creating </a:t>
            </a:r>
            <a:r>
              <a:rPr lang="en-US" sz="1800" b="1" dirty="0" smtClean="0">
                <a:latin typeface="Bookman Old Style" pitchFamily="18" charset="0"/>
              </a:rPr>
              <a:t>productive employment </a:t>
            </a:r>
            <a:r>
              <a:rPr lang="en-US" sz="1800" b="1" dirty="0" smtClean="0">
                <a:latin typeface="Bookman Old Style" pitchFamily="18" charset="0"/>
              </a:rPr>
              <a:t>opportunities</a:t>
            </a:r>
          </a:p>
          <a:p>
            <a:r>
              <a:rPr lang="en-US" sz="1800" dirty="0" smtClean="0">
                <a:latin typeface="Bookman Old Style" pitchFamily="18" charset="0"/>
              </a:rPr>
              <a:t>to </a:t>
            </a:r>
            <a:r>
              <a:rPr lang="en-US" sz="1800" dirty="0" smtClean="0">
                <a:latin typeface="Bookman Old Style" pitchFamily="18" charset="0"/>
              </a:rPr>
              <a:t>ensure </a:t>
            </a:r>
            <a:r>
              <a:rPr lang="en-US" sz="1800" dirty="0" smtClean="0">
                <a:latin typeface="Bookman Old Style" pitchFamily="18" charset="0"/>
              </a:rPr>
              <a:t>faster social </a:t>
            </a:r>
            <a:r>
              <a:rPr lang="en-US" sz="1800" dirty="0" smtClean="0">
                <a:latin typeface="Bookman Old Style" pitchFamily="18" charset="0"/>
              </a:rPr>
              <a:t>development and achieving an inclusive </a:t>
            </a:r>
            <a:r>
              <a:rPr lang="en-US" sz="1800" dirty="0" smtClean="0">
                <a:latin typeface="Bookman Old Style" pitchFamily="18" charset="0"/>
              </a:rPr>
              <a:t>pattern of </a:t>
            </a:r>
            <a:r>
              <a:rPr lang="en-US" sz="1800" dirty="0" smtClean="0">
                <a:latin typeface="Bookman Old Style" pitchFamily="18" charset="0"/>
              </a:rPr>
              <a:t>growth, the government continued its focus </a:t>
            </a:r>
            <a:r>
              <a:rPr lang="en-US" sz="1800" dirty="0" smtClean="0">
                <a:latin typeface="Bookman Old Style" pitchFamily="18" charset="0"/>
              </a:rPr>
              <a:t>on several </a:t>
            </a:r>
            <a:r>
              <a:rPr lang="en-US" sz="1800" dirty="0" smtClean="0">
                <a:latin typeface="Bookman Old Style" pitchFamily="18" charset="0"/>
              </a:rPr>
              <a:t>initiatives and </a:t>
            </a:r>
            <a:r>
              <a:rPr lang="en-US" sz="1800" dirty="0" err="1" smtClean="0">
                <a:latin typeface="Bookman Old Style" pitchFamily="18" charset="0"/>
              </a:rPr>
              <a:t>programmes</a:t>
            </a:r>
            <a:r>
              <a:rPr lang="en-US" sz="1800" dirty="0" smtClean="0">
                <a:latin typeface="Bookman Old Style" pitchFamily="18" charset="0"/>
              </a:rPr>
              <a:t> </a:t>
            </a:r>
            <a:r>
              <a:rPr lang="en-US" sz="1800" dirty="0" smtClean="0">
                <a:latin typeface="Bookman Old Style" pitchFamily="18" charset="0"/>
              </a:rPr>
              <a:t>towards </a:t>
            </a:r>
            <a:r>
              <a:rPr lang="en-US" sz="1800" dirty="0" smtClean="0">
                <a:latin typeface="Bookman Old Style" pitchFamily="18" charset="0"/>
              </a:rPr>
              <a:t>that end</a:t>
            </a:r>
            <a:r>
              <a:rPr lang="en-US" sz="1800" dirty="0" smtClean="0">
                <a:latin typeface="Bookman Old Style" pitchFamily="18" charset="0"/>
              </a:rPr>
              <a:t>.</a:t>
            </a:r>
          </a:p>
        </p:txBody>
      </p:sp>
      <p:sp>
        <p:nvSpPr>
          <p:cNvPr id="4" name="Slide Number Placeholder 3"/>
          <p:cNvSpPr>
            <a:spLocks noGrp="1"/>
          </p:cNvSpPr>
          <p:nvPr>
            <p:ph type="sldNum" sz="quarter" idx="12"/>
          </p:nvPr>
        </p:nvSpPr>
        <p:spPr/>
        <p:txBody>
          <a:bodyPr/>
          <a:lstStyle/>
          <a:p>
            <a:fld id="{D08949AD-966D-4762-999C-D998309BBD50}" type="slidenum">
              <a:rPr lang="en-US" smtClean="0"/>
              <a:pPr/>
              <a:t>18</a:t>
            </a:fld>
            <a:endParaRPr lang="en-US"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28800" y="228600"/>
            <a:ext cx="7315200" cy="1143000"/>
          </a:xfrm>
        </p:spPr>
        <p:txBody>
          <a:bodyPr/>
          <a:lstStyle/>
          <a:p>
            <a:r>
              <a:rPr lang="en-US" dirty="0" smtClean="0"/>
              <a:t>Economic Survey 2008-09</a:t>
            </a:r>
            <a:endParaRPr lang="en-US" dirty="0"/>
          </a:p>
        </p:txBody>
      </p:sp>
      <p:sp>
        <p:nvSpPr>
          <p:cNvPr id="3" name="Content Placeholder 2"/>
          <p:cNvSpPr>
            <a:spLocks noGrp="1"/>
          </p:cNvSpPr>
          <p:nvPr>
            <p:ph idx="1"/>
          </p:nvPr>
        </p:nvSpPr>
        <p:spPr>
          <a:xfrm>
            <a:off x="1828800" y="1752600"/>
            <a:ext cx="7315200" cy="5105400"/>
          </a:xfrm>
        </p:spPr>
        <p:txBody>
          <a:bodyPr>
            <a:normAutofit/>
          </a:bodyPr>
          <a:lstStyle/>
          <a:p>
            <a:r>
              <a:rPr lang="en-US" sz="1800" b="1" dirty="0" smtClean="0">
                <a:latin typeface="Bookman Old Style" pitchFamily="18" charset="0"/>
              </a:rPr>
              <a:t>Summing up </a:t>
            </a:r>
            <a:r>
              <a:rPr lang="en-US" sz="1800" dirty="0" smtClean="0">
                <a:latin typeface="Bookman Old Style" pitchFamily="18" charset="0"/>
              </a:rPr>
              <a:t>the Indian economy has withstood the adverse global economic situation and posted a growth rate of 6.7 per cent in 2008-09. the Indian economy has shock absorbers </a:t>
            </a:r>
          </a:p>
          <a:p>
            <a:pPr>
              <a:buFont typeface="+mj-lt"/>
              <a:buAutoNum type="arabicPeriod"/>
            </a:pPr>
            <a:r>
              <a:rPr lang="en-US" sz="1800" dirty="0" smtClean="0">
                <a:latin typeface="Bookman Old Style" pitchFamily="18" charset="0"/>
              </a:rPr>
              <a:t>the banks are financially sound and well capitalized. </a:t>
            </a:r>
          </a:p>
          <a:p>
            <a:pPr>
              <a:buFont typeface="+mj-lt"/>
              <a:buAutoNum type="arabicPeriod"/>
            </a:pPr>
            <a:r>
              <a:rPr lang="en-US" sz="1800" dirty="0" smtClean="0">
                <a:latin typeface="Bookman Old Style" pitchFamily="18" charset="0"/>
              </a:rPr>
              <a:t>The foreign exchange reserves position remains comfortable and the external </a:t>
            </a:r>
            <a:r>
              <a:rPr lang="en-US" sz="1800" dirty="0" err="1" smtClean="0">
                <a:latin typeface="Bookman Old Style" pitchFamily="18" charset="0"/>
              </a:rPr>
              <a:t>debtposition</a:t>
            </a:r>
            <a:r>
              <a:rPr lang="en-US" sz="1800" dirty="0" smtClean="0">
                <a:latin typeface="Bookman Old Style" pitchFamily="18" charset="0"/>
              </a:rPr>
              <a:t> has been within the comfort zone. </a:t>
            </a:r>
          </a:p>
          <a:p>
            <a:pPr>
              <a:buFont typeface="+mj-lt"/>
              <a:buAutoNum type="arabicPeriod"/>
            </a:pPr>
            <a:r>
              <a:rPr lang="en-US" sz="1800" dirty="0" smtClean="0">
                <a:latin typeface="Bookman Old Style" pitchFamily="18" charset="0"/>
              </a:rPr>
              <a:t>Agriculture and rural demand continue to be strong and agriculture production prospects are normal</a:t>
            </a:r>
            <a:endParaRPr lang="en-US" sz="1800" b="1" dirty="0" smtClean="0">
              <a:latin typeface="Bookman Old Style" pitchFamily="18" charset="0"/>
            </a:endParaRPr>
          </a:p>
          <a:p>
            <a:pPr>
              <a:buNone/>
            </a:pPr>
            <a:endParaRPr lang="en-US" dirty="0"/>
          </a:p>
        </p:txBody>
      </p:sp>
      <p:sp>
        <p:nvSpPr>
          <p:cNvPr id="4" name="Slide Number Placeholder 3"/>
          <p:cNvSpPr>
            <a:spLocks noGrp="1"/>
          </p:cNvSpPr>
          <p:nvPr>
            <p:ph type="sldNum" sz="quarter" idx="12"/>
          </p:nvPr>
        </p:nvSpPr>
        <p:spPr/>
        <p:txBody>
          <a:bodyPr/>
          <a:lstStyle/>
          <a:p>
            <a:fld id="{D08949AD-966D-4762-999C-D998309BBD50}" type="slidenum">
              <a:rPr lang="en-US" smtClean="0"/>
              <a:pPr/>
              <a:t>19</a:t>
            </a:fld>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05000" y="533400"/>
            <a:ext cx="6781800" cy="685800"/>
          </a:xfrm>
        </p:spPr>
        <p:txBody>
          <a:bodyPr>
            <a:normAutofit fontScale="90000"/>
          </a:bodyPr>
          <a:lstStyle/>
          <a:p>
            <a:pPr algn="ctr"/>
            <a:r>
              <a:rPr lang="en-US" dirty="0" smtClean="0"/>
              <a:t>Key to budget documents</a:t>
            </a:r>
            <a:endParaRPr lang="en-US" dirty="0"/>
          </a:p>
        </p:txBody>
      </p:sp>
      <p:sp>
        <p:nvSpPr>
          <p:cNvPr id="3" name="Content Placeholder 2"/>
          <p:cNvSpPr>
            <a:spLocks noGrp="1"/>
          </p:cNvSpPr>
          <p:nvPr>
            <p:ph idx="1"/>
          </p:nvPr>
        </p:nvSpPr>
        <p:spPr>
          <a:xfrm>
            <a:off x="1828800" y="1676400"/>
            <a:ext cx="7315200" cy="5181600"/>
          </a:xfrm>
        </p:spPr>
        <p:txBody>
          <a:bodyPr>
            <a:normAutofit lnSpcReduction="10000"/>
          </a:bodyPr>
          <a:lstStyle/>
          <a:p>
            <a:pPr>
              <a:buNone/>
            </a:pPr>
            <a:r>
              <a:rPr lang="en-US" sz="1600" dirty="0" smtClean="0">
                <a:latin typeface="Bookman Old Style" pitchFamily="18" charset="0"/>
              </a:rPr>
              <a:t>Besides the finance ministers speech there are 8 documents  comprising the union budget. The first 4 documents … are mandatory as per the constitution of India 2003. </a:t>
            </a:r>
            <a:endParaRPr lang="en-US" sz="1600" u="sng" dirty="0" smtClean="0">
              <a:latin typeface="Bookman Old Style" pitchFamily="18" charset="0"/>
            </a:endParaRPr>
          </a:p>
          <a:p>
            <a:pPr marL="514350" indent="-514350">
              <a:buClrTx/>
              <a:buSzPct val="100000"/>
              <a:buFont typeface="+mj-lt"/>
              <a:buAutoNum type="arabicPeriod"/>
            </a:pPr>
            <a:r>
              <a:rPr lang="en-US" sz="1600" dirty="0" smtClean="0">
                <a:latin typeface="Bookman Old Style" pitchFamily="18" charset="0"/>
              </a:rPr>
              <a:t>Annual Financial Statement- Consolidated Fund Of India, Contingency Fund Of India  And The Public Funds</a:t>
            </a:r>
          </a:p>
          <a:p>
            <a:pPr marL="514350" indent="-514350">
              <a:buClrTx/>
              <a:buSzPct val="100000"/>
              <a:buFont typeface="+mj-lt"/>
              <a:buAutoNum type="arabicPeriod"/>
            </a:pPr>
            <a:r>
              <a:rPr lang="en-US" sz="1600" dirty="0" smtClean="0">
                <a:latin typeface="Bookman Old Style" pitchFamily="18" charset="0"/>
              </a:rPr>
              <a:t>Demand For Grants</a:t>
            </a:r>
          </a:p>
          <a:p>
            <a:pPr marL="514350" indent="-514350">
              <a:buClrTx/>
              <a:buSzPct val="100000"/>
              <a:buFont typeface="+mj-lt"/>
              <a:buAutoNum type="arabicPeriod"/>
            </a:pPr>
            <a:r>
              <a:rPr lang="en-US" sz="1600" dirty="0" smtClean="0">
                <a:latin typeface="Bookman Old Style" pitchFamily="18" charset="0"/>
              </a:rPr>
              <a:t>Appropriation Bill</a:t>
            </a:r>
          </a:p>
          <a:p>
            <a:pPr marL="514350" indent="-514350">
              <a:buClrTx/>
              <a:buSzPct val="100000"/>
              <a:buFont typeface="+mj-lt"/>
              <a:buAutoNum type="arabicPeriod"/>
            </a:pPr>
            <a:r>
              <a:rPr lang="en-US" sz="1600" dirty="0" smtClean="0">
                <a:latin typeface="Bookman Old Style" pitchFamily="18" charset="0"/>
              </a:rPr>
              <a:t>Finance Bill	                                                                                                                                                                                 and the other 4 documents are presented as per the provisions of the Fiscal Responsibility and Budget Management Act</a:t>
            </a:r>
          </a:p>
          <a:p>
            <a:pPr marL="514350" indent="-514350">
              <a:buClrTx/>
              <a:buSzPct val="100000"/>
              <a:buFont typeface="+mj-lt"/>
              <a:buAutoNum type="arabicPeriod"/>
            </a:pPr>
            <a:r>
              <a:rPr lang="en-US" sz="1600" dirty="0" smtClean="0">
                <a:latin typeface="Bookman Old Style" pitchFamily="18" charset="0"/>
              </a:rPr>
              <a:t>Memorandum Explaining The Finance Bill</a:t>
            </a:r>
          </a:p>
          <a:p>
            <a:pPr marL="514350" indent="-514350">
              <a:buClrTx/>
              <a:buSzPct val="100000"/>
              <a:buFont typeface="+mj-lt"/>
              <a:buAutoNum type="arabicPeriod"/>
            </a:pPr>
            <a:r>
              <a:rPr lang="en-US" sz="1600" dirty="0" smtClean="0">
                <a:latin typeface="Bookman Old Style" pitchFamily="18" charset="0"/>
              </a:rPr>
              <a:t>Macro-economic Framework For The Financial Year</a:t>
            </a:r>
          </a:p>
          <a:p>
            <a:pPr marL="514350" indent="-514350">
              <a:buClrTx/>
              <a:buSzPct val="100000"/>
              <a:buFont typeface="+mj-lt"/>
              <a:buAutoNum type="arabicPeriod"/>
            </a:pPr>
            <a:r>
              <a:rPr lang="en-US" sz="1600" dirty="0" smtClean="0">
                <a:latin typeface="Bookman Old Style" pitchFamily="18" charset="0"/>
              </a:rPr>
              <a:t>Fiscal Policy Statement For The Financial Year</a:t>
            </a:r>
          </a:p>
          <a:p>
            <a:pPr marL="514350" indent="-514350">
              <a:buClrTx/>
              <a:buSzPct val="100000"/>
              <a:buFont typeface="+mj-lt"/>
              <a:buAutoNum type="arabicPeriod"/>
            </a:pPr>
            <a:r>
              <a:rPr lang="en-US" sz="1600" dirty="0" smtClean="0">
                <a:latin typeface="Bookman Old Style" pitchFamily="18" charset="0"/>
              </a:rPr>
              <a:t>Medium Term Fiscal Policy Statement</a:t>
            </a:r>
          </a:p>
          <a:p>
            <a:pPr marL="514350" indent="-514350">
              <a:buNone/>
            </a:pPr>
            <a:endParaRPr lang="en-US" sz="1600" dirty="0" smtClean="0">
              <a:latin typeface="Bookman Old Style" pitchFamily="18" charset="0"/>
            </a:endParaRPr>
          </a:p>
          <a:p>
            <a:pPr marL="514350" indent="-514350">
              <a:buFont typeface="+mj-lt"/>
              <a:buAutoNum type="arabicPeriod"/>
            </a:pPr>
            <a:endParaRPr lang="en-US" sz="1600" dirty="0" smtClean="0">
              <a:latin typeface="Bookman Old Style" pitchFamily="18" charset="0"/>
            </a:endParaRPr>
          </a:p>
          <a:p>
            <a:pPr marL="514350" indent="-514350">
              <a:buFont typeface="+mj-lt"/>
              <a:buAutoNum type="arabicPeriod"/>
            </a:pPr>
            <a:endParaRPr lang="en-US" dirty="0" smtClean="0"/>
          </a:p>
          <a:p>
            <a:pPr marL="514350" indent="-514350">
              <a:buNone/>
            </a:pPr>
            <a:endParaRPr lang="en-US" dirty="0" smtClean="0"/>
          </a:p>
          <a:p>
            <a:pPr marL="514350" indent="-514350">
              <a:buFont typeface="+mj-lt"/>
              <a:buAutoNum type="arabicPeriod"/>
            </a:pPr>
            <a:endParaRPr lang="en-US" dirty="0" smtClean="0"/>
          </a:p>
          <a:p>
            <a:pPr marL="514350" indent="-514350">
              <a:buFont typeface="+mj-lt"/>
              <a:buAutoNum type="arabicPeriod"/>
            </a:pPr>
            <a:endParaRPr lang="en-US" dirty="0"/>
          </a:p>
        </p:txBody>
      </p:sp>
      <p:sp>
        <p:nvSpPr>
          <p:cNvPr id="4" name="Slide Number Placeholder 3"/>
          <p:cNvSpPr>
            <a:spLocks noGrp="1"/>
          </p:cNvSpPr>
          <p:nvPr>
            <p:ph type="sldNum" sz="quarter" idx="12"/>
          </p:nvPr>
        </p:nvSpPr>
        <p:spPr/>
        <p:txBody>
          <a:bodyPr/>
          <a:lstStyle/>
          <a:p>
            <a:fld id="{D08949AD-966D-4762-999C-D998309BBD50}" type="slidenum">
              <a:rPr lang="en-US" smtClean="0"/>
              <a:pPr/>
              <a:t>2</a:t>
            </a:fld>
            <a:endParaRPr lang="en-US"/>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28800" y="228600"/>
            <a:ext cx="7315200" cy="1143000"/>
          </a:xfrm>
        </p:spPr>
        <p:txBody>
          <a:bodyPr>
            <a:normAutofit fontScale="90000"/>
          </a:bodyPr>
          <a:lstStyle/>
          <a:p>
            <a:pPr algn="ctr"/>
            <a:r>
              <a:rPr lang="en-US" dirty="0" smtClean="0"/>
              <a:t>Highlights of railway budget 2009</a:t>
            </a:r>
            <a:endParaRPr lang="en-US" dirty="0"/>
          </a:p>
        </p:txBody>
      </p:sp>
      <p:sp>
        <p:nvSpPr>
          <p:cNvPr id="3" name="Content Placeholder 2"/>
          <p:cNvSpPr>
            <a:spLocks noGrp="1"/>
          </p:cNvSpPr>
          <p:nvPr>
            <p:ph idx="1"/>
          </p:nvPr>
        </p:nvSpPr>
        <p:spPr>
          <a:xfrm>
            <a:off x="1828800" y="1676400"/>
            <a:ext cx="7315200" cy="5181600"/>
          </a:xfrm>
        </p:spPr>
        <p:txBody>
          <a:bodyPr/>
          <a:lstStyle/>
          <a:p>
            <a:endParaRPr lang="en-US" dirty="0"/>
          </a:p>
        </p:txBody>
      </p:sp>
      <p:sp>
        <p:nvSpPr>
          <p:cNvPr id="4" name="Slide Number Placeholder 3"/>
          <p:cNvSpPr>
            <a:spLocks noGrp="1"/>
          </p:cNvSpPr>
          <p:nvPr>
            <p:ph type="sldNum" sz="quarter" idx="12"/>
          </p:nvPr>
        </p:nvSpPr>
        <p:spPr/>
        <p:txBody>
          <a:bodyPr/>
          <a:lstStyle/>
          <a:p>
            <a:fld id="{D08949AD-966D-4762-999C-D998309BBD50}" type="slidenum">
              <a:rPr lang="en-US" smtClean="0"/>
              <a:pPr/>
              <a:t>20</a:t>
            </a:fld>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28800" y="533400"/>
            <a:ext cx="7315200" cy="838200"/>
          </a:xfrm>
        </p:spPr>
        <p:txBody>
          <a:bodyPr>
            <a:normAutofit/>
          </a:bodyPr>
          <a:lstStyle/>
          <a:p>
            <a:pPr algn="ctr"/>
            <a:r>
              <a:rPr lang="en-US" dirty="0" smtClean="0"/>
              <a:t>Key to budget </a:t>
            </a:r>
            <a:endParaRPr lang="en-US" dirty="0"/>
          </a:p>
        </p:txBody>
      </p:sp>
      <p:sp>
        <p:nvSpPr>
          <p:cNvPr id="3" name="Content Placeholder 2"/>
          <p:cNvSpPr>
            <a:spLocks noGrp="1"/>
          </p:cNvSpPr>
          <p:nvPr>
            <p:ph idx="1"/>
          </p:nvPr>
        </p:nvSpPr>
        <p:spPr>
          <a:xfrm>
            <a:off x="1828800" y="1676400"/>
            <a:ext cx="7315200" cy="5181600"/>
          </a:xfrm>
        </p:spPr>
        <p:txBody>
          <a:bodyPr>
            <a:normAutofit/>
          </a:bodyPr>
          <a:lstStyle/>
          <a:p>
            <a:endParaRPr lang="en-US" sz="1800" dirty="0" smtClean="0">
              <a:latin typeface="Bookman Old Style" pitchFamily="18" charset="0"/>
            </a:endParaRPr>
          </a:p>
          <a:p>
            <a:r>
              <a:rPr lang="en-US" sz="1800" dirty="0" smtClean="0">
                <a:latin typeface="Bookman Old Style" pitchFamily="18" charset="0"/>
              </a:rPr>
              <a:t>Any </a:t>
            </a:r>
            <a:r>
              <a:rPr lang="en-US" sz="1800" dirty="0" smtClean="0">
                <a:latin typeface="Bookman Old Style" pitchFamily="18" charset="0"/>
              </a:rPr>
              <a:t>other documents that are accompanied to these are explanatory statements to the mandatory documents such as Expenditure budget volume &amp; receipts budget, etc</a:t>
            </a:r>
          </a:p>
          <a:p>
            <a:r>
              <a:rPr lang="en-US" sz="1800" dirty="0" smtClean="0">
                <a:latin typeface="Bookman Old Style" pitchFamily="18" charset="0"/>
              </a:rPr>
              <a:t>In addition to the above, individual </a:t>
            </a:r>
            <a:r>
              <a:rPr lang="en-US" sz="1800" i="1" dirty="0" smtClean="0">
                <a:latin typeface="Bookman Old Style" pitchFamily="18" charset="0"/>
              </a:rPr>
              <a:t>Departments/Ministries</a:t>
            </a:r>
            <a:r>
              <a:rPr lang="en-US" sz="1800" dirty="0" smtClean="0">
                <a:latin typeface="Bookman Old Style" pitchFamily="18" charset="0"/>
              </a:rPr>
              <a:t> also prepare and present to Parliament their </a:t>
            </a:r>
            <a:r>
              <a:rPr lang="en-US" sz="1800" i="1" dirty="0" smtClean="0">
                <a:latin typeface="Bookman Old Style" pitchFamily="18" charset="0"/>
              </a:rPr>
              <a:t>Detailed</a:t>
            </a:r>
            <a:r>
              <a:rPr lang="en-US" sz="1800" dirty="0" smtClean="0">
                <a:latin typeface="Bookman Old Style" pitchFamily="18" charset="0"/>
              </a:rPr>
              <a:t> </a:t>
            </a:r>
            <a:r>
              <a:rPr lang="en-US" sz="1800" i="1" dirty="0" smtClean="0">
                <a:latin typeface="Bookman Old Style" pitchFamily="18" charset="0"/>
              </a:rPr>
              <a:t>Demands for Grants</a:t>
            </a:r>
            <a:r>
              <a:rPr lang="en-US" sz="1800" dirty="0" smtClean="0">
                <a:latin typeface="Bookman Old Style" pitchFamily="18" charset="0"/>
              </a:rPr>
              <a:t>, Performance and Outcome Budget, and their Annual Reports</a:t>
            </a:r>
          </a:p>
          <a:p>
            <a:r>
              <a:rPr lang="en-US" sz="1800" dirty="0" smtClean="0">
                <a:latin typeface="Bookman Old Style" pitchFamily="18" charset="0"/>
              </a:rPr>
              <a:t>The Economic Survey which highlights the economic trends in the country and facilitates a better appreciation of the </a:t>
            </a:r>
            <a:r>
              <a:rPr lang="en-US" sz="1800" i="1" dirty="0" smtClean="0">
                <a:latin typeface="Bookman Old Style" pitchFamily="18" charset="0"/>
              </a:rPr>
              <a:t>mobilization of resources and their allocation in the Budget </a:t>
            </a:r>
            <a:r>
              <a:rPr lang="en-US" sz="1800" dirty="0" smtClean="0">
                <a:latin typeface="Bookman Old Style" pitchFamily="18" charset="0"/>
              </a:rPr>
              <a:t>. The Economic Survey is presented to Parliament usually in advance of the Union Budget.</a:t>
            </a:r>
            <a:endParaRPr lang="en-US" sz="1800" dirty="0">
              <a:latin typeface="Bookman Old Style" pitchFamily="18" charset="0"/>
            </a:endParaRPr>
          </a:p>
        </p:txBody>
      </p:sp>
      <p:sp>
        <p:nvSpPr>
          <p:cNvPr id="4" name="Slide Number Placeholder 3"/>
          <p:cNvSpPr>
            <a:spLocks noGrp="1"/>
          </p:cNvSpPr>
          <p:nvPr>
            <p:ph type="sldNum" sz="quarter" idx="12"/>
          </p:nvPr>
        </p:nvSpPr>
        <p:spPr/>
        <p:txBody>
          <a:bodyPr/>
          <a:lstStyle/>
          <a:p>
            <a:fld id="{D08949AD-966D-4762-999C-D998309BBD50}" type="slidenum">
              <a:rPr lang="en-US" smtClean="0"/>
              <a:pPr/>
              <a:t>3</a:t>
            </a:fld>
            <a:endParaRPr lang="en-US"/>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dirty="0" smtClean="0"/>
              <a:t>A brief note on key budget documents</a:t>
            </a:r>
            <a:endParaRPr lang="en-US" dirty="0"/>
          </a:p>
        </p:txBody>
      </p:sp>
      <p:sp>
        <p:nvSpPr>
          <p:cNvPr id="3" name="Content Placeholder 2"/>
          <p:cNvSpPr>
            <a:spLocks noGrp="1"/>
          </p:cNvSpPr>
          <p:nvPr>
            <p:ph idx="1"/>
          </p:nvPr>
        </p:nvSpPr>
        <p:spPr>
          <a:xfrm>
            <a:off x="1828800" y="1676400"/>
            <a:ext cx="7315200" cy="5181600"/>
          </a:xfrm>
        </p:spPr>
        <p:txBody>
          <a:bodyPr>
            <a:normAutofit/>
          </a:bodyPr>
          <a:lstStyle/>
          <a:p>
            <a:pPr>
              <a:buClrTx/>
              <a:buSzPct val="100000"/>
              <a:buNone/>
            </a:pPr>
            <a:r>
              <a:rPr lang="en-US" sz="1800" b="1" dirty="0" smtClean="0">
                <a:latin typeface="Bookman Old Style" pitchFamily="18" charset="0"/>
              </a:rPr>
              <a:t>1.   </a:t>
            </a:r>
            <a:r>
              <a:rPr lang="en-US" sz="1800" dirty="0" smtClean="0">
                <a:latin typeface="Bookman Old Style" pitchFamily="18" charset="0"/>
              </a:rPr>
              <a:t>Annual Financial Statement distinguishes the expenditure  as revenue  or capital and respective budgets are prepared such as Revenue Budget and Capital Budget.  The AFS includes  the consolidated fund, contingency fund and public accounts</a:t>
            </a:r>
            <a:endParaRPr lang="en-US" sz="2000" dirty="0" smtClean="0">
              <a:latin typeface="Bookman Old Style" pitchFamily="18" charset="0"/>
            </a:endParaRPr>
          </a:p>
          <a:p>
            <a:pPr>
              <a:buClrTx/>
            </a:pPr>
            <a:r>
              <a:rPr lang="en-US" sz="1800" b="1" dirty="0" smtClean="0">
                <a:latin typeface="Bookman Old Style" pitchFamily="18" charset="0"/>
              </a:rPr>
              <a:t>Consolidated Fund Of India </a:t>
            </a:r>
            <a:r>
              <a:rPr lang="en-US" sz="1800" dirty="0" smtClean="0">
                <a:latin typeface="Bookman Old Style" pitchFamily="18" charset="0"/>
              </a:rPr>
              <a:t>flows from Article 266 of the Constitution. All revenues received by Government, loans raised by it, and also its receipts from recoveries of loans granted by it form the Consolidated Fund. All expenditure of Government is incurred from the Consolidated Fund of India and no amount can be drawn from the Consolidated Fund without authorization from Parliament</a:t>
            </a:r>
            <a:r>
              <a:rPr lang="en-US" sz="2000" dirty="0" smtClean="0">
                <a:latin typeface="Bookman Old Style" pitchFamily="18" charset="0"/>
              </a:rPr>
              <a:t>.</a:t>
            </a:r>
          </a:p>
          <a:p>
            <a:pPr>
              <a:buNone/>
            </a:pPr>
            <a:endParaRPr lang="en-US" dirty="0"/>
          </a:p>
        </p:txBody>
      </p:sp>
      <p:sp>
        <p:nvSpPr>
          <p:cNvPr id="4" name="Slide Number Placeholder 3"/>
          <p:cNvSpPr>
            <a:spLocks noGrp="1"/>
          </p:cNvSpPr>
          <p:nvPr>
            <p:ph type="sldNum" sz="quarter" idx="12"/>
          </p:nvPr>
        </p:nvSpPr>
        <p:spPr/>
        <p:txBody>
          <a:bodyPr/>
          <a:lstStyle/>
          <a:p>
            <a:fld id="{D08949AD-966D-4762-999C-D998309BBD50}" type="slidenum">
              <a:rPr lang="en-US" smtClean="0"/>
              <a:pPr/>
              <a:t>4</a:t>
            </a:fld>
            <a:endParaRPr lang="en-US"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28800" y="228600"/>
            <a:ext cx="7315200" cy="1143000"/>
          </a:xfrm>
        </p:spPr>
        <p:txBody>
          <a:bodyPr>
            <a:normAutofit fontScale="90000"/>
          </a:bodyPr>
          <a:lstStyle/>
          <a:p>
            <a:pPr algn="ctr"/>
            <a:r>
              <a:rPr lang="en-US" dirty="0" smtClean="0"/>
              <a:t>A brief note on key budget documents</a:t>
            </a:r>
            <a:endParaRPr lang="en-US" dirty="0"/>
          </a:p>
        </p:txBody>
      </p:sp>
      <p:sp>
        <p:nvSpPr>
          <p:cNvPr id="3" name="Content Placeholder 2"/>
          <p:cNvSpPr>
            <a:spLocks noGrp="1"/>
          </p:cNvSpPr>
          <p:nvPr>
            <p:ph idx="1"/>
          </p:nvPr>
        </p:nvSpPr>
        <p:spPr>
          <a:xfrm>
            <a:off x="1828800" y="1752600"/>
            <a:ext cx="7315200" cy="5105400"/>
          </a:xfrm>
        </p:spPr>
        <p:txBody>
          <a:bodyPr>
            <a:normAutofit fontScale="92500" lnSpcReduction="10000"/>
          </a:bodyPr>
          <a:lstStyle/>
          <a:p>
            <a:r>
              <a:rPr lang="en-US" sz="1800" b="1" dirty="0" smtClean="0">
                <a:latin typeface="Bookman Old Style" pitchFamily="18" charset="0"/>
              </a:rPr>
              <a:t>Contingency </a:t>
            </a:r>
            <a:r>
              <a:rPr lang="en-US" sz="1800" b="1" dirty="0" smtClean="0">
                <a:latin typeface="Bookman Old Style" pitchFamily="18" charset="0"/>
              </a:rPr>
              <a:t>Fund </a:t>
            </a:r>
            <a:r>
              <a:rPr lang="en-US" sz="1800" dirty="0" smtClean="0">
                <a:latin typeface="Bookman Old Style" pitchFamily="18" charset="0"/>
              </a:rPr>
              <a:t>which is an imp rest placed at the disposal of the President of India facilitate Government to meet urgent unforeseen expenditure pending authorization from Parliament. Parliamentary approval for such unforeseen expenditure is obtained, post-facto, and an equivalent amount is drawn from the Consolidated Fund to recoup the Contingency Fund. The corpus of the Contingency Fund as authorized by Parliament presently stands at Rs. 500 </a:t>
            </a:r>
            <a:r>
              <a:rPr lang="en-US" sz="1800" dirty="0" err="1" smtClean="0">
                <a:latin typeface="Bookman Old Style" pitchFamily="18" charset="0"/>
              </a:rPr>
              <a:t>crore</a:t>
            </a:r>
            <a:r>
              <a:rPr lang="en-US" sz="1800" dirty="0" smtClean="0"/>
              <a:t>.</a:t>
            </a:r>
            <a:endParaRPr lang="en-US" sz="1800" dirty="0" smtClean="0">
              <a:latin typeface="Bookman Old Style" pitchFamily="18" charset="0"/>
            </a:endParaRPr>
          </a:p>
          <a:p>
            <a:r>
              <a:rPr lang="en-US" sz="1800" dirty="0" smtClean="0">
                <a:latin typeface="Bookman Old Style" pitchFamily="18" charset="0"/>
              </a:rPr>
              <a:t>Moneys held by Government in Trust as Provident Funds, Small Savings collections, income of Government set apart for expenditure on specific objects like road development, primary education, Reserve/Special Funds etc. are kept in </a:t>
            </a:r>
            <a:r>
              <a:rPr lang="en-US" sz="1800" b="1" dirty="0" smtClean="0">
                <a:latin typeface="Bookman Old Style" pitchFamily="18" charset="0"/>
              </a:rPr>
              <a:t>the Public Account. </a:t>
            </a:r>
          </a:p>
          <a:p>
            <a:r>
              <a:rPr lang="en-US" sz="1800" dirty="0" smtClean="0">
                <a:latin typeface="Bookman Old Style" pitchFamily="18" charset="0"/>
              </a:rPr>
              <a:t>Public Account funds do not belong to Government and have to be finally paid back to the persons and authorities who deposited them. Parliamentary authorization for such payments is, therefore, not required, except where amounts are withdrawn from the Consolidated Fund.</a:t>
            </a:r>
            <a:endParaRPr lang="en-US" dirty="0"/>
          </a:p>
        </p:txBody>
      </p:sp>
      <p:sp>
        <p:nvSpPr>
          <p:cNvPr id="4" name="Slide Number Placeholder 3"/>
          <p:cNvSpPr>
            <a:spLocks noGrp="1"/>
          </p:cNvSpPr>
          <p:nvPr>
            <p:ph type="sldNum" sz="quarter" idx="12"/>
          </p:nvPr>
        </p:nvSpPr>
        <p:spPr/>
        <p:txBody>
          <a:bodyPr/>
          <a:lstStyle/>
          <a:p>
            <a:fld id="{D08949AD-966D-4762-999C-D998309BBD50}" type="slidenum">
              <a:rPr lang="en-US" smtClean="0"/>
              <a:pPr/>
              <a:t>5</a:t>
            </a:fld>
            <a:endParaRPr lang="en-U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28800" y="228600"/>
            <a:ext cx="7315200" cy="1066800"/>
          </a:xfrm>
        </p:spPr>
        <p:txBody>
          <a:bodyPr>
            <a:normAutofit fontScale="90000"/>
          </a:bodyPr>
          <a:lstStyle/>
          <a:p>
            <a:pPr algn="ctr"/>
            <a:r>
              <a:rPr lang="en-US" dirty="0" smtClean="0"/>
              <a:t>A brief note on key budget documents</a:t>
            </a:r>
            <a:endParaRPr lang="en-US" dirty="0">
              <a:effectLst/>
            </a:endParaRPr>
          </a:p>
        </p:txBody>
      </p:sp>
      <p:sp>
        <p:nvSpPr>
          <p:cNvPr id="3" name="Content Placeholder 2"/>
          <p:cNvSpPr>
            <a:spLocks noGrp="1"/>
          </p:cNvSpPr>
          <p:nvPr>
            <p:ph idx="1"/>
          </p:nvPr>
        </p:nvSpPr>
        <p:spPr>
          <a:xfrm>
            <a:off x="1828800" y="1676400"/>
            <a:ext cx="7315200" cy="5181600"/>
          </a:xfrm>
        </p:spPr>
        <p:txBody>
          <a:bodyPr>
            <a:normAutofit/>
          </a:bodyPr>
          <a:lstStyle/>
          <a:p>
            <a:pPr>
              <a:buNone/>
            </a:pPr>
            <a:r>
              <a:rPr lang="en-US" b="1" dirty="0" smtClean="0"/>
              <a:t>2</a:t>
            </a:r>
            <a:r>
              <a:rPr lang="en-US" sz="2400" b="1" dirty="0" smtClean="0">
                <a:latin typeface="Bookman Old Style" pitchFamily="18" charset="0"/>
              </a:rPr>
              <a:t>.   </a:t>
            </a:r>
            <a:r>
              <a:rPr lang="en-US" sz="1800" b="1" dirty="0" smtClean="0">
                <a:latin typeface="Bookman Old Style" pitchFamily="18" charset="0"/>
              </a:rPr>
              <a:t>Demand for Grants:</a:t>
            </a:r>
            <a:endParaRPr lang="en-US" sz="1800" dirty="0" smtClean="0">
              <a:latin typeface="Bookman Old Style" pitchFamily="18" charset="0"/>
            </a:endParaRPr>
          </a:p>
          <a:p>
            <a:r>
              <a:rPr lang="en-US" sz="1800" dirty="0" smtClean="0">
                <a:latin typeface="Bookman Old Style" pitchFamily="18" charset="0"/>
              </a:rPr>
              <a:t>(</a:t>
            </a:r>
            <a:r>
              <a:rPr lang="en-US" sz="1800" dirty="0" err="1" smtClean="0">
                <a:latin typeface="Bookman Old Style" pitchFamily="18" charset="0"/>
              </a:rPr>
              <a:t>i</a:t>
            </a:r>
            <a:r>
              <a:rPr lang="en-US" sz="1800" dirty="0" smtClean="0">
                <a:latin typeface="Bookman Old Style" pitchFamily="18" charset="0"/>
              </a:rPr>
              <a:t>) The Demands for Grants are presented to the </a:t>
            </a:r>
            <a:r>
              <a:rPr lang="en-US" sz="1800" dirty="0" err="1" smtClean="0">
                <a:latin typeface="Bookman Old Style" pitchFamily="18" charset="0"/>
              </a:rPr>
              <a:t>Lok</a:t>
            </a:r>
            <a:r>
              <a:rPr lang="en-US" sz="1800" dirty="0" smtClean="0">
                <a:latin typeface="Bookman Old Style" pitchFamily="18" charset="0"/>
              </a:rPr>
              <a:t> </a:t>
            </a:r>
            <a:r>
              <a:rPr lang="en-US" sz="1800" dirty="0" err="1" smtClean="0">
                <a:latin typeface="Bookman Old Style" pitchFamily="18" charset="0"/>
              </a:rPr>
              <a:t>Sabha</a:t>
            </a:r>
            <a:r>
              <a:rPr lang="en-US" sz="1800" dirty="0" smtClean="0">
                <a:latin typeface="Bookman Old Style" pitchFamily="18" charset="0"/>
              </a:rPr>
              <a:t> along with the Annual Financial Statement. Generally, one Demand for Grant is presented in respect of each Ministry or Department. However, in respect of large Ministries or Departments more than one Demand is presented.</a:t>
            </a:r>
            <a:r>
              <a:rPr lang="en-IN" sz="1800" dirty="0" smtClean="0">
                <a:latin typeface="Bookman Old Style" pitchFamily="18" charset="0"/>
              </a:rPr>
              <a:t> In budget 2009-10 there are 105 Demands for Grants including </a:t>
            </a:r>
            <a:r>
              <a:rPr lang="en-IN" sz="1800" b="1" dirty="0" smtClean="0">
                <a:latin typeface="Bookman Old Style" pitchFamily="18" charset="0"/>
              </a:rPr>
              <a:t>planned and non-planned </a:t>
            </a:r>
            <a:r>
              <a:rPr lang="en-IN" sz="1800" dirty="0" smtClean="0">
                <a:latin typeface="Bookman Old Style" pitchFamily="18" charset="0"/>
              </a:rPr>
              <a:t>expenditure.</a:t>
            </a:r>
            <a:endParaRPr lang="en-US" sz="1800" dirty="0" smtClean="0">
              <a:latin typeface="Bookman Old Style" pitchFamily="18" charset="0"/>
            </a:endParaRPr>
          </a:p>
          <a:p>
            <a:pPr>
              <a:buClrTx/>
              <a:buSzPct val="100000"/>
              <a:buNone/>
            </a:pPr>
            <a:r>
              <a:rPr lang="en-US" sz="1800" b="1" dirty="0" smtClean="0">
                <a:latin typeface="Bookman Old Style" pitchFamily="18" charset="0"/>
              </a:rPr>
              <a:t>3.    Appropriation bill:</a:t>
            </a:r>
          </a:p>
          <a:p>
            <a:pPr>
              <a:buNone/>
            </a:pPr>
            <a:r>
              <a:rPr lang="en-US" sz="1800" dirty="0" smtClean="0">
                <a:latin typeface="Bookman Old Style" pitchFamily="18" charset="0"/>
              </a:rPr>
              <a:t>	The Demands for Grants are then voted by the </a:t>
            </a:r>
            <a:r>
              <a:rPr lang="en-US" sz="1800" dirty="0" err="1" smtClean="0">
                <a:latin typeface="Bookman Old Style" pitchFamily="18" charset="0"/>
              </a:rPr>
              <a:t>Lok</a:t>
            </a:r>
            <a:r>
              <a:rPr lang="en-US" sz="1800" dirty="0" smtClean="0">
                <a:latin typeface="Bookman Old Style" pitchFamily="18" charset="0"/>
              </a:rPr>
              <a:t> </a:t>
            </a:r>
            <a:r>
              <a:rPr lang="en-US" sz="1800" dirty="0" err="1" smtClean="0">
                <a:latin typeface="Bookman Old Style" pitchFamily="18" charset="0"/>
              </a:rPr>
              <a:t>Sabha</a:t>
            </a:r>
            <a:r>
              <a:rPr lang="en-US" sz="1800" dirty="0" smtClean="0">
                <a:latin typeface="Bookman Old Style" pitchFamily="18" charset="0"/>
              </a:rPr>
              <a:t>, and the Parliament approves to the withdrawal of the amounts to meet the expenditure through this bill.</a:t>
            </a:r>
          </a:p>
          <a:p>
            <a:pPr>
              <a:buSzPct val="100000"/>
            </a:pPr>
            <a:endParaRPr lang="en-US" sz="1800" b="1" dirty="0" smtClean="0">
              <a:latin typeface="Bookman Old Style" pitchFamily="18" charset="0"/>
            </a:endParaRPr>
          </a:p>
          <a:p>
            <a:endParaRPr lang="en-US" sz="1800" b="1" dirty="0" smtClean="0">
              <a:latin typeface="Bookman Old Style" pitchFamily="18" charset="0"/>
            </a:endParaRPr>
          </a:p>
          <a:p>
            <a:pPr>
              <a:buNone/>
            </a:pPr>
            <a:endParaRPr lang="en-US" sz="1800" b="1" dirty="0">
              <a:latin typeface="Bookman Old Style" pitchFamily="18" charset="0"/>
            </a:endParaRPr>
          </a:p>
        </p:txBody>
      </p:sp>
      <p:sp>
        <p:nvSpPr>
          <p:cNvPr id="4" name="Slide Number Placeholder 3"/>
          <p:cNvSpPr>
            <a:spLocks noGrp="1"/>
          </p:cNvSpPr>
          <p:nvPr>
            <p:ph type="sldNum" sz="quarter" idx="12"/>
          </p:nvPr>
        </p:nvSpPr>
        <p:spPr/>
        <p:txBody>
          <a:bodyPr/>
          <a:lstStyle/>
          <a:p>
            <a:fld id="{D08949AD-966D-4762-999C-D998309BBD50}" type="slidenum">
              <a:rPr lang="en-US" smtClean="0"/>
              <a:pPr/>
              <a:t>6</a:t>
            </a:fld>
            <a:endParaRPr lang="en-US"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28800" y="228600"/>
            <a:ext cx="7315200" cy="1143000"/>
          </a:xfrm>
        </p:spPr>
        <p:txBody>
          <a:bodyPr>
            <a:normAutofit fontScale="90000"/>
          </a:bodyPr>
          <a:lstStyle/>
          <a:p>
            <a:pPr algn="ctr"/>
            <a:r>
              <a:rPr lang="en-US" dirty="0" smtClean="0"/>
              <a:t>A brief note on key budget documents</a:t>
            </a:r>
            <a:endParaRPr lang="en-US" dirty="0"/>
          </a:p>
        </p:txBody>
      </p:sp>
      <p:sp>
        <p:nvSpPr>
          <p:cNvPr id="3" name="Content Placeholder 2"/>
          <p:cNvSpPr>
            <a:spLocks noGrp="1"/>
          </p:cNvSpPr>
          <p:nvPr>
            <p:ph idx="1"/>
          </p:nvPr>
        </p:nvSpPr>
        <p:spPr>
          <a:xfrm>
            <a:off x="1828800" y="1676400"/>
            <a:ext cx="7315200" cy="5181600"/>
          </a:xfrm>
        </p:spPr>
        <p:txBody>
          <a:bodyPr>
            <a:normAutofit/>
          </a:bodyPr>
          <a:lstStyle/>
          <a:p>
            <a:pPr>
              <a:buClrTx/>
              <a:buSzPct val="100000"/>
              <a:buAutoNum type="arabicPeriod" startAt="4"/>
            </a:pPr>
            <a:r>
              <a:rPr lang="en-US" sz="1800" b="1" dirty="0" smtClean="0">
                <a:latin typeface="Bookman Old Style" pitchFamily="18" charset="0"/>
              </a:rPr>
              <a:t>Finance bill :</a:t>
            </a:r>
          </a:p>
          <a:p>
            <a:pPr>
              <a:buSzPct val="100000"/>
            </a:pPr>
            <a:r>
              <a:rPr lang="en-US" sz="1800" dirty="0" smtClean="0">
                <a:latin typeface="Bookman Old Style" pitchFamily="18" charset="0"/>
              </a:rPr>
              <a:t>At the time of presentation of the Annual Financial Statement before Parliament, a Finance Bill is also presented detailing the imposition, abolition, remission, alteration or regulation of taxes proposed in the Budget accompanied by a Memorandum explaining the provisions included in it</a:t>
            </a:r>
            <a:r>
              <a:rPr lang="en-US" sz="1800" dirty="0" smtClean="0">
                <a:latin typeface="Bookman Old Style" pitchFamily="18" charset="0"/>
              </a:rPr>
              <a:t>.</a:t>
            </a:r>
          </a:p>
          <a:p>
            <a:pPr>
              <a:buSzPct val="100000"/>
              <a:buNone/>
            </a:pPr>
            <a:r>
              <a:rPr lang="en-US" sz="1800" dirty="0" smtClean="0">
                <a:latin typeface="Bookman Old Style" pitchFamily="18" charset="0"/>
              </a:rPr>
              <a:t>   </a:t>
            </a:r>
            <a:r>
              <a:rPr lang="en-US" sz="1800" u="sng" dirty="0" smtClean="0">
                <a:latin typeface="Bookman Old Style" pitchFamily="18" charset="0"/>
              </a:rPr>
              <a:t>         </a:t>
            </a:r>
          </a:p>
          <a:p>
            <a:pPr>
              <a:buSzPct val="100000"/>
              <a:buNone/>
            </a:pPr>
            <a:endParaRPr lang="en-US" sz="1800" dirty="0" smtClean="0">
              <a:latin typeface="Bookman Old Style" pitchFamily="18" charset="0"/>
            </a:endParaRPr>
          </a:p>
          <a:p>
            <a:pPr>
              <a:buSzPct val="100000"/>
            </a:pPr>
            <a:r>
              <a:rPr lang="en-US" sz="1800" dirty="0" smtClean="0">
                <a:latin typeface="Bookman Old Style" pitchFamily="18" charset="0"/>
              </a:rPr>
              <a:t>The </a:t>
            </a:r>
            <a:r>
              <a:rPr lang="en-US" sz="1800" dirty="0" smtClean="0">
                <a:latin typeface="Bookman Old Style" pitchFamily="18" charset="0"/>
              </a:rPr>
              <a:t>whole process beginning with the presentation of the Budget and ending with discussions and voting on the Demands for Grants requires sufficiently long time.</a:t>
            </a:r>
          </a:p>
          <a:p>
            <a:pPr>
              <a:buSzPct val="100000"/>
            </a:pPr>
            <a:endParaRPr lang="en-US" sz="1800" dirty="0" smtClean="0">
              <a:latin typeface="Bookman Old Style" pitchFamily="18" charset="0"/>
            </a:endParaRPr>
          </a:p>
        </p:txBody>
      </p:sp>
      <p:sp>
        <p:nvSpPr>
          <p:cNvPr id="4" name="Slide Number Placeholder 3"/>
          <p:cNvSpPr>
            <a:spLocks noGrp="1"/>
          </p:cNvSpPr>
          <p:nvPr>
            <p:ph type="sldNum" sz="quarter" idx="12"/>
          </p:nvPr>
        </p:nvSpPr>
        <p:spPr/>
        <p:txBody>
          <a:bodyPr/>
          <a:lstStyle/>
          <a:p>
            <a:fld id="{D08949AD-966D-4762-999C-D998309BBD50}" type="slidenum">
              <a:rPr lang="en-US" smtClean="0"/>
              <a:pPr/>
              <a:t>7</a:t>
            </a:fld>
            <a:endParaRPr lang="en-US"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28800" y="533400"/>
            <a:ext cx="6858000" cy="838200"/>
          </a:xfrm>
        </p:spPr>
        <p:txBody>
          <a:bodyPr>
            <a:normAutofit/>
          </a:bodyPr>
          <a:lstStyle/>
          <a:p>
            <a:pPr algn="ctr"/>
            <a:r>
              <a:rPr lang="en-US" dirty="0" smtClean="0"/>
              <a:t>Economic Survey 2008-09</a:t>
            </a:r>
            <a:endParaRPr lang="en-US" dirty="0"/>
          </a:p>
        </p:txBody>
      </p:sp>
      <p:sp>
        <p:nvSpPr>
          <p:cNvPr id="3" name="Content Placeholder 2"/>
          <p:cNvSpPr>
            <a:spLocks noGrp="1"/>
          </p:cNvSpPr>
          <p:nvPr>
            <p:ph idx="1"/>
          </p:nvPr>
        </p:nvSpPr>
        <p:spPr>
          <a:xfrm>
            <a:off x="1828800" y="1676400"/>
            <a:ext cx="7315200" cy="5181600"/>
          </a:xfrm>
        </p:spPr>
        <p:txBody>
          <a:bodyPr>
            <a:normAutofit/>
          </a:bodyPr>
          <a:lstStyle/>
          <a:p>
            <a:r>
              <a:rPr lang="en-US" sz="1800" dirty="0" smtClean="0">
                <a:latin typeface="Bookman Old Style" pitchFamily="18" charset="0"/>
              </a:rPr>
              <a:t>Economic growth has decelerated from 8.8 % in the last five 5yrs (2003-08)to 6.7% in 2008-09. The five years of high growth has raised the expectations of</a:t>
            </a:r>
            <a:r>
              <a:rPr lang="en-US" sz="1800" dirty="0">
                <a:latin typeface="Bookman Old Style" pitchFamily="18" charset="0"/>
              </a:rPr>
              <a:t> </a:t>
            </a:r>
            <a:r>
              <a:rPr lang="en-US" sz="1800" dirty="0" smtClean="0">
                <a:latin typeface="Bookman Old Style" pitchFamily="18" charset="0"/>
              </a:rPr>
              <a:t>the people.</a:t>
            </a:r>
            <a:r>
              <a:rPr lang="en-US" sz="1800" i="1" dirty="0" smtClean="0"/>
              <a:t> </a:t>
            </a:r>
          </a:p>
          <a:p>
            <a:r>
              <a:rPr lang="en-US" sz="1800" dirty="0" smtClean="0">
                <a:latin typeface="Bookman Old Style" pitchFamily="18" charset="0"/>
              </a:rPr>
              <a:t>Per capita GDP </a:t>
            </a:r>
            <a:r>
              <a:rPr lang="en-US" sz="1800" smtClean="0">
                <a:latin typeface="Bookman Old Style" pitchFamily="18" charset="0"/>
              </a:rPr>
              <a:t>growth </a:t>
            </a:r>
            <a:r>
              <a:rPr lang="en-US" sz="1800" smtClean="0">
                <a:latin typeface="Bookman Old Style" pitchFamily="18" charset="0"/>
              </a:rPr>
              <a:t>or per </a:t>
            </a:r>
            <a:r>
              <a:rPr lang="en-US" sz="1800" dirty="0" smtClean="0">
                <a:latin typeface="Bookman Old Style" pitchFamily="18" charset="0"/>
              </a:rPr>
              <a:t>capita income, </a:t>
            </a:r>
            <a:r>
              <a:rPr lang="en-US" sz="1800" smtClean="0">
                <a:latin typeface="Bookman Old Style" pitchFamily="18" charset="0"/>
              </a:rPr>
              <a:t>which </a:t>
            </a:r>
            <a:r>
              <a:rPr lang="en-US" sz="1800" smtClean="0">
                <a:latin typeface="Bookman Old Style" pitchFamily="18" charset="0"/>
              </a:rPr>
              <a:t>reflects </a:t>
            </a:r>
            <a:r>
              <a:rPr lang="en-US" sz="1800" smtClean="0">
                <a:latin typeface="Bookman Old Style" pitchFamily="18" charset="0"/>
              </a:rPr>
              <a:t>the </a:t>
            </a:r>
            <a:r>
              <a:rPr lang="en-US" sz="1800" smtClean="0">
                <a:latin typeface="Bookman Old Style" pitchFamily="18" charset="0"/>
              </a:rPr>
              <a:t>income </a:t>
            </a:r>
            <a:r>
              <a:rPr lang="en-US" sz="1800" dirty="0" smtClean="0">
                <a:latin typeface="Bookman Old Style" pitchFamily="18" charset="0"/>
              </a:rPr>
              <a:t>of the </a:t>
            </a:r>
            <a:r>
              <a:rPr lang="en-US" sz="1800" smtClean="0">
                <a:latin typeface="Bookman Old Style" pitchFamily="18" charset="0"/>
              </a:rPr>
              <a:t>average </a:t>
            </a:r>
            <a:r>
              <a:rPr lang="en-US" sz="1800" smtClean="0">
                <a:latin typeface="Bookman Old Style" pitchFamily="18" charset="0"/>
              </a:rPr>
              <a:t>person was 7.3% during the last 5 yrs have declined to 4.6 </a:t>
            </a:r>
            <a:r>
              <a:rPr lang="en-US" sz="1800" dirty="0" smtClean="0">
                <a:latin typeface="Bookman Old Style" pitchFamily="18" charset="0"/>
              </a:rPr>
              <a:t>per cent </a:t>
            </a:r>
            <a:r>
              <a:rPr lang="en-US" sz="1800" smtClean="0">
                <a:latin typeface="Bookman Old Style" pitchFamily="18" charset="0"/>
              </a:rPr>
              <a:t>in </a:t>
            </a:r>
            <a:r>
              <a:rPr lang="en-US" sz="1800" smtClean="0">
                <a:latin typeface="Bookman Old Style" pitchFamily="18" charset="0"/>
              </a:rPr>
              <a:t>2008-09.</a:t>
            </a:r>
            <a:endParaRPr lang="en-US" sz="1800" dirty="0" smtClean="0">
              <a:latin typeface="Bookman Old Style" pitchFamily="18" charset="0"/>
            </a:endParaRPr>
          </a:p>
          <a:p>
            <a:r>
              <a:rPr lang="en-US" sz="1800" dirty="0" smtClean="0">
                <a:latin typeface="Bookman Old Style" pitchFamily="18" charset="0"/>
              </a:rPr>
              <a:t>Despite the slowdown in growth, investment were growing at a rate higher than that of GDP by </a:t>
            </a:r>
            <a:r>
              <a:rPr lang="en-US" sz="1800" smtClean="0">
                <a:latin typeface="Bookman Old Style" pitchFamily="18" charset="0"/>
              </a:rPr>
              <a:t>32.2 </a:t>
            </a:r>
            <a:r>
              <a:rPr lang="en-US" sz="1800" smtClean="0">
                <a:latin typeface="Bookman Old Style" pitchFamily="18" charset="0"/>
              </a:rPr>
              <a:t>% in current year as against 31.6 % </a:t>
            </a:r>
            <a:r>
              <a:rPr lang="en-US" sz="1800" dirty="0" smtClean="0">
                <a:latin typeface="Bookman Old Style" pitchFamily="18" charset="0"/>
              </a:rPr>
              <a:t>in 2007-08. In order to adjust to global uncertainty  </a:t>
            </a:r>
            <a:r>
              <a:rPr lang="en-US" sz="1800" smtClean="0">
                <a:latin typeface="Bookman Old Style" pitchFamily="18" charset="0"/>
              </a:rPr>
              <a:t>and </a:t>
            </a:r>
            <a:r>
              <a:rPr lang="en-US" sz="1800" smtClean="0">
                <a:latin typeface="Bookman Old Style" pitchFamily="18" charset="0"/>
              </a:rPr>
              <a:t>to avoid risk </a:t>
            </a:r>
            <a:r>
              <a:rPr lang="en-US" sz="1800" dirty="0" smtClean="0">
                <a:latin typeface="Bookman Old Style" pitchFamily="18" charset="0"/>
              </a:rPr>
              <a:t>Indian enterprise started </a:t>
            </a:r>
            <a:r>
              <a:rPr lang="en-US" sz="1800" b="1" dirty="0" smtClean="0">
                <a:latin typeface="Bookman Old Style" pitchFamily="18" charset="0"/>
              </a:rPr>
              <a:t>freezing </a:t>
            </a:r>
            <a:r>
              <a:rPr lang="en-US" sz="1800" dirty="0" smtClean="0">
                <a:latin typeface="Bookman Old Style" pitchFamily="18" charset="0"/>
              </a:rPr>
              <a:t>the highly developed </a:t>
            </a:r>
            <a:r>
              <a:rPr lang="en-US" sz="1800" b="1" dirty="0" smtClean="0">
                <a:latin typeface="Bookman Old Style" pitchFamily="18" charset="0"/>
              </a:rPr>
              <a:t>financial markets.</a:t>
            </a:r>
          </a:p>
        </p:txBody>
      </p:sp>
      <p:sp>
        <p:nvSpPr>
          <p:cNvPr id="4" name="Slide Number Placeholder 3"/>
          <p:cNvSpPr>
            <a:spLocks noGrp="1"/>
          </p:cNvSpPr>
          <p:nvPr>
            <p:ph type="sldNum" sz="quarter" idx="12"/>
          </p:nvPr>
        </p:nvSpPr>
        <p:spPr/>
        <p:txBody>
          <a:bodyPr/>
          <a:lstStyle/>
          <a:p>
            <a:fld id="{D08949AD-966D-4762-999C-D998309BBD50}" type="slidenum">
              <a:rPr lang="en-US" smtClean="0"/>
              <a:pPr/>
              <a:t>8</a:t>
            </a:fld>
            <a:endParaRPr lang="en-US" dirty="0"/>
          </a:p>
        </p:txBody>
      </p:sp>
      <p:sp>
        <p:nvSpPr>
          <p:cNvPr id="6" name="TextBox 5"/>
          <p:cNvSpPr txBox="1"/>
          <p:nvPr/>
        </p:nvSpPr>
        <p:spPr>
          <a:xfrm rot="16200000">
            <a:off x="-1714500" y="4082535"/>
            <a:ext cx="5181601" cy="369332"/>
          </a:xfrm>
          <a:prstGeom prst="rect">
            <a:avLst/>
          </a:prstGeom>
          <a:solidFill>
            <a:schemeClr val="bg1"/>
          </a:solidFill>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n-US" dirty="0" smtClean="0"/>
              <a:t>www.indiabudget.nic.in</a:t>
            </a:r>
            <a:endParaRPr lang="en-US"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28800" y="533400"/>
            <a:ext cx="7315200" cy="914400"/>
          </a:xfrm>
        </p:spPr>
        <p:txBody>
          <a:bodyPr/>
          <a:lstStyle/>
          <a:p>
            <a:pPr algn="ctr"/>
            <a:r>
              <a:rPr lang="en-US" dirty="0" smtClean="0"/>
              <a:t>Economic Survey 2008-09</a:t>
            </a:r>
            <a:endParaRPr lang="en-US" dirty="0"/>
          </a:p>
        </p:txBody>
      </p:sp>
      <p:sp>
        <p:nvSpPr>
          <p:cNvPr id="3" name="Content Placeholder 2"/>
          <p:cNvSpPr>
            <a:spLocks noGrp="1"/>
          </p:cNvSpPr>
          <p:nvPr>
            <p:ph idx="1"/>
          </p:nvPr>
        </p:nvSpPr>
        <p:spPr>
          <a:xfrm>
            <a:off x="1828800" y="1676400"/>
            <a:ext cx="7315200" cy="5181600"/>
          </a:xfrm>
        </p:spPr>
        <p:txBody>
          <a:bodyPr>
            <a:normAutofit lnSpcReduction="10000"/>
          </a:bodyPr>
          <a:lstStyle/>
          <a:p>
            <a:r>
              <a:rPr lang="en-US" sz="1800" dirty="0" smtClean="0">
                <a:latin typeface="Bookman Old Style" pitchFamily="18" charset="0"/>
              </a:rPr>
              <a:t>As a result , decline in all major elements of private demand, including exports and consumption, lead to the fiscal deficit above the Fiscal Responsibility and Budget Management Act (FRBMA) target. This got reflected in an increase of 20.2 per cent in government final consumption expenditure during 2008-09 and would still continue in near future. Needless to say it is an imperative to return to the FRBM targets for the fiscal deficit at the earliest, possibly by 2010-11</a:t>
            </a:r>
            <a:r>
              <a:rPr lang="en-US" dirty="0" smtClean="0"/>
              <a:t>.</a:t>
            </a:r>
          </a:p>
          <a:p>
            <a:r>
              <a:rPr lang="en-US" sz="1800" dirty="0" smtClean="0">
                <a:latin typeface="Bookman Old Style" pitchFamily="18" charset="0"/>
              </a:rPr>
              <a:t>The global financial meltdown and consequent economic recession in developed economies have clearly been major factor in India’s economic slowdown</a:t>
            </a:r>
          </a:p>
          <a:p>
            <a:pPr algn="ctr"/>
            <a:r>
              <a:rPr lang="en-US" sz="1800" b="1" dirty="0" smtClean="0">
                <a:latin typeface="Bookman Old Style" pitchFamily="18" charset="0"/>
              </a:rPr>
              <a:t>When developed countries sneezes developing countries catch cold </a:t>
            </a:r>
          </a:p>
          <a:p>
            <a:pPr>
              <a:buNone/>
            </a:pPr>
            <a:r>
              <a:rPr lang="en-US" sz="1800" b="1" i="1" dirty="0" smtClean="0">
                <a:latin typeface="Bookman Old Style" pitchFamily="18" charset="0"/>
              </a:rPr>
              <a:t> and  so India is not immune to such global economic shock down.</a:t>
            </a:r>
            <a:endParaRPr lang="en-US" sz="1800" b="1" i="1" dirty="0">
              <a:latin typeface="Bookman Old Style" pitchFamily="18" charset="0"/>
            </a:endParaRPr>
          </a:p>
        </p:txBody>
      </p:sp>
      <p:sp>
        <p:nvSpPr>
          <p:cNvPr id="4" name="Slide Number Placeholder 3"/>
          <p:cNvSpPr>
            <a:spLocks noGrp="1"/>
          </p:cNvSpPr>
          <p:nvPr>
            <p:ph type="sldNum" sz="quarter" idx="12"/>
          </p:nvPr>
        </p:nvSpPr>
        <p:spPr/>
        <p:txBody>
          <a:bodyPr/>
          <a:lstStyle/>
          <a:p>
            <a:fld id="{D08949AD-966D-4762-999C-D998309BBD50}" type="slidenum">
              <a:rPr lang="en-US" smtClean="0"/>
              <a:pPr/>
              <a:t>9</a:t>
            </a:fld>
            <a:endParaRPr lang="en-US"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Mod">
  <a:themeElements>
    <a:clrScheme name="Mod">
      <a:dk1>
        <a:sysClr val="windowText" lastClr="000000"/>
      </a:dk1>
      <a:lt1>
        <a:sysClr val="window" lastClr="FFFFFF"/>
      </a:lt1>
      <a:dk2>
        <a:srgbClr val="065218"/>
      </a:dk2>
      <a:lt2>
        <a:srgbClr val="EDF3AE"/>
      </a:lt2>
      <a:accent1>
        <a:srgbClr val="8FCB17"/>
      </a:accent1>
      <a:accent2>
        <a:srgbClr val="769F11"/>
      </a:accent2>
      <a:accent3>
        <a:srgbClr val="D4E336"/>
      </a:accent3>
      <a:accent4>
        <a:srgbClr val="0C8228"/>
      </a:accent4>
      <a:accent5>
        <a:srgbClr val="C0EDA8"/>
      </a:accent5>
      <a:accent6>
        <a:srgbClr val="3B4F18"/>
      </a:accent6>
      <a:hlink>
        <a:srgbClr val="0A6A21"/>
      </a:hlink>
      <a:folHlink>
        <a:srgbClr val="406EA5"/>
      </a:folHlink>
    </a:clrScheme>
    <a:fontScheme name="Mod">
      <a:majorFont>
        <a:latin typeface="Trebuchet MS"/>
        <a:ea typeface=""/>
        <a:cs typeface=""/>
        <a:font script="Jpan" typeface="HG丸ｺﾞｼｯｸM-PRO"/>
        <a:font script="Hang" typeface="HY그래픽M"/>
        <a:font script="Hans" typeface="黑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Calibri"/>
        <a:ea typeface=""/>
        <a:cs typeface=""/>
        <a:font script="Jpan" typeface="HGｺﾞｼｯｸM"/>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Mod">
      <a:fillStyleLst>
        <a:solidFill>
          <a:schemeClr val="phClr"/>
        </a:solidFill>
        <a:solidFill>
          <a:schemeClr val="phClr">
            <a:tint val="80000"/>
          </a:schemeClr>
        </a:solidFill>
        <a:solidFill>
          <a:schemeClr val="phClr">
            <a:shade val="30000"/>
            <a:satMod val="150000"/>
          </a:schemeClr>
        </a:solidFill>
      </a:fillStyleLst>
      <a:lnStyleLst>
        <a:ln w="9525" cap="flat" cmpd="sng" algn="ctr">
          <a:solidFill>
            <a:schemeClr val="phClr">
              <a:tint val="90000"/>
              <a:satMod val="105000"/>
            </a:schemeClr>
          </a:solidFill>
          <a:prstDash val="solid"/>
        </a:ln>
        <a:ln w="50800" cap="flat" cmpd="sng" algn="ctr">
          <a:solidFill>
            <a:schemeClr val="phClr">
              <a:tint val="90000"/>
            </a:schemeClr>
          </a:solidFill>
          <a:prstDash val="solid"/>
        </a:ln>
        <a:ln w="76200" cap="flat" cmpd="dbl" algn="ctr">
          <a:solidFill>
            <a:schemeClr val="phClr">
              <a:tint val="90000"/>
            </a:schemeClr>
          </a:solidFill>
          <a:prstDash val="solid"/>
        </a:ln>
      </a:lnStyleLst>
      <a:effectStyleLst>
        <a:effectStyle>
          <a:effectLst/>
        </a:effectStyle>
        <a:effectStyle>
          <a:effectLst>
            <a:outerShdw blurRad="76200" dist="25400" dir="5400000" sx="101000" sy="101000" rotWithShape="0">
              <a:srgbClr val="000000">
                <a:alpha val="50000"/>
              </a:srgbClr>
            </a:outerShdw>
          </a:effectLst>
        </a:effectStyle>
        <a:effectStyle>
          <a:effectLst>
            <a:outerShdw blurRad="76200" dist="50800" dir="5400000" sx="101000" sy="101000" rotWithShape="0">
              <a:srgbClr val="000000">
                <a:alpha val="50000"/>
              </a:srgbClr>
            </a:outerShdw>
            <a:reflection blurRad="12700" stA="30000" endPos="30000" dist="50800" dir="5400000" sy="-100000" rotWithShape="0"/>
          </a:effectLst>
          <a:scene3d>
            <a:camera prst="orthographicFront">
              <a:rot lat="0" lon="0" rev="0"/>
            </a:camera>
            <a:lightRig rig="twoPt" dir="t">
              <a:rot lat="0" lon="0" rev="5400000"/>
            </a:lightRig>
          </a:scene3d>
          <a:sp3d prstMaterial="softmetal">
            <a:bevelT w="63500" h="25400" prst="coolSlant"/>
          </a:sp3d>
        </a:effectStyle>
      </a:effectStyleLst>
      <a:bgFillStyleLst>
        <a:solidFill>
          <a:schemeClr val="phClr">
            <a:satMod val="125000"/>
          </a:schemeClr>
        </a:solidFill>
        <a:solidFill>
          <a:schemeClr val="phClr">
            <a:shade val="30000"/>
            <a:satMod val="150000"/>
          </a:schemeClr>
        </a:solidFill>
        <a:gradFill>
          <a:gsLst>
            <a:gs pos="0">
              <a:schemeClr val="phClr">
                <a:tint val="100000"/>
                <a:shade val="80000"/>
                <a:satMod val="135000"/>
              </a:schemeClr>
            </a:gs>
            <a:gs pos="55000">
              <a:schemeClr val="phClr">
                <a:tint val="70000"/>
                <a:shade val="100000"/>
                <a:satMod val="150000"/>
              </a:schemeClr>
            </a:gs>
            <a:gs pos="100000">
              <a:schemeClr val="phClr">
                <a:tint val="70000"/>
                <a:shade val="100000"/>
                <a:satMod val="150000"/>
              </a:schemeClr>
            </a:gs>
          </a:gsLst>
          <a:lin ang="5400000" scaled="0"/>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Mod</Template>
  <TotalTime>558</TotalTime>
  <Words>2099</Words>
  <Application>Microsoft Office PowerPoint</Application>
  <PresentationFormat>On-screen Show (4:3)</PresentationFormat>
  <Paragraphs>117</Paragraphs>
  <Slides>20</Slides>
  <Notes>0</Notes>
  <HiddenSlides>0</HiddenSlides>
  <MMClips>0</MMClips>
  <ScaleCrop>false</ScaleCrop>
  <HeadingPairs>
    <vt:vector size="4" baseType="variant">
      <vt:variant>
        <vt:lpstr>Theme</vt:lpstr>
      </vt:variant>
      <vt:variant>
        <vt:i4>1</vt:i4>
      </vt:variant>
      <vt:variant>
        <vt:lpstr>Slide Titles</vt:lpstr>
      </vt:variant>
      <vt:variant>
        <vt:i4>20</vt:i4>
      </vt:variant>
    </vt:vector>
  </HeadingPairs>
  <TitlesOfParts>
    <vt:vector size="21" baseType="lpstr">
      <vt:lpstr>Mod</vt:lpstr>
      <vt:lpstr> Introduction </vt:lpstr>
      <vt:lpstr>Key to budget documents</vt:lpstr>
      <vt:lpstr>Key to budget </vt:lpstr>
      <vt:lpstr>A brief note on key budget documents</vt:lpstr>
      <vt:lpstr>A brief note on key budget documents</vt:lpstr>
      <vt:lpstr>A brief note on key budget documents</vt:lpstr>
      <vt:lpstr>A brief note on key budget documents</vt:lpstr>
      <vt:lpstr>Economic Survey 2008-09</vt:lpstr>
      <vt:lpstr>Economic Survey 2008-09</vt:lpstr>
      <vt:lpstr>Economic Survey 2008-09</vt:lpstr>
      <vt:lpstr>Economic Survey 2008-09</vt:lpstr>
      <vt:lpstr>Economic Survey 2008-09</vt:lpstr>
      <vt:lpstr>Economic Survey 2008-09</vt:lpstr>
      <vt:lpstr>Economic Survey 2008-09</vt:lpstr>
      <vt:lpstr>Economic Survey 2008-09</vt:lpstr>
      <vt:lpstr>Economic Survey 2008-09</vt:lpstr>
      <vt:lpstr>Economic Survey 2008-09</vt:lpstr>
      <vt:lpstr>Economic Survey 2008-09</vt:lpstr>
      <vt:lpstr>Economic Survey 2008-09</vt:lpstr>
      <vt:lpstr>Highlights of railway budget 2009</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Introduction </dc:title>
  <dc:creator>jayalakshmi</dc:creator>
  <cp:lastModifiedBy>jayalakshmi</cp:lastModifiedBy>
  <cp:revision>192</cp:revision>
  <dcterms:created xsi:type="dcterms:W3CDTF">2009-07-03T17:58:55Z</dcterms:created>
  <dcterms:modified xsi:type="dcterms:W3CDTF">2009-07-04T16:33:04Z</dcterms:modified>
</cp:coreProperties>
</file>