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split dir="in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Balance sheet analysis (PNB)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 CA . SAYANTAN  BASU </a:t>
            </a:r>
            <a:endParaRPr lang="en-US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400" b="1" i="1" u="sng" dirty="0" smtClean="0"/>
              <a:t>Balance sheet analysis PNB</a:t>
            </a:r>
            <a:endParaRPr lang="en-US" sz="2400" b="1" i="1" u="sng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457201"/>
          <a:ext cx="8382000" cy="520632"/>
        </p:xfrm>
        <a:graphic>
          <a:graphicData uri="http://schemas.openxmlformats.org/drawingml/2006/table">
            <a:tbl>
              <a:tblPr/>
              <a:tblGrid>
                <a:gridCol w="2933700"/>
                <a:gridCol w="54483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solidFill>
                            <a:srgbClr val="000000"/>
                          </a:solidFill>
                          <a:latin typeface="arial"/>
                        </a:rPr>
                        <a:t>Balance Sheet of Punjab National Bank</a:t>
                      </a:r>
                    </a:p>
                  </a:txBody>
                  <a:tcPr marL="24714" marR="24714" marT="16476" marB="164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latin typeface="arial"/>
                        </a:rPr>
                        <a:t>------------------- in Rs. Cr. -------------------</a:t>
                      </a:r>
                    </a:p>
                  </a:txBody>
                  <a:tcPr marL="24714" marR="24714" marT="16476" marB="164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BEF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</p:spPr>
      </p:pic>
      <p:pic>
        <p:nvPicPr>
          <p:cNvPr id="1028" name="Picture 4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</p:spPr>
      </p:pic>
      <p:pic>
        <p:nvPicPr>
          <p:cNvPr id="1029" name="Picture 5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</p:spPr>
      </p:pic>
      <p:pic>
        <p:nvPicPr>
          <p:cNvPr id="1030" name="Picture 6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</p:spPr>
      </p:pic>
      <p:pic>
        <p:nvPicPr>
          <p:cNvPr id="1026" name="Picture 2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6525"/>
            <a:ext cx="76200" cy="76200"/>
          </a:xfrm>
          <a:prstGeom prst="rect">
            <a:avLst/>
          </a:prstGeom>
          <a:noFill/>
        </p:spPr>
      </p:pic>
      <p:pic>
        <p:nvPicPr>
          <p:cNvPr id="1033" name="Picture 9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</p:spPr>
      </p:pic>
      <p:pic>
        <p:nvPicPr>
          <p:cNvPr id="1032" name="Picture 8" descr="http://img1.moneycontrol.com/images/blan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8263"/>
            <a:ext cx="76200" cy="76201"/>
          </a:xfrm>
          <a:prstGeom prst="rect">
            <a:avLst/>
          </a:prstGeom>
          <a:noFill/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57201" y="1142999"/>
          <a:ext cx="8305798" cy="3237401"/>
        </p:xfrm>
        <a:graphic>
          <a:graphicData uri="http://schemas.openxmlformats.org/drawingml/2006/table">
            <a:tbl>
              <a:tblPr/>
              <a:tblGrid>
                <a:gridCol w="2238031"/>
                <a:gridCol w="1389123"/>
                <a:gridCol w="1138309"/>
                <a:gridCol w="1201013"/>
                <a:gridCol w="1201013"/>
                <a:gridCol w="1138309"/>
              </a:tblGrid>
              <a:tr h="16287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 '10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 '11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8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Capital and Liabilities: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 Share Capital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316.81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Equity Share Capital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316.81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Share Application Money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Preference Share Capital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Reserves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9,826.31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10,467.35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12,824.59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15,915.63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19,720.99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Revaluation Reserves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293.85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1,535.70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1,513.74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1,491.99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1,470.76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8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Worth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10,435.46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12,318.35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14,653.63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17,722.92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21,508.56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Deposits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139,859.67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166,457.23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209,760.50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249,329.80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312,898.73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Borrowings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1,948.86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5,446.56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4,374.36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19,262.37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31,589.69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8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Debt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141,808.53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171,903.79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214,134.86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268,592.17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344,488.42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21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 Liabilities &amp; Provisions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10,178.51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14,798.23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18,130.13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10,317.69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12,328.27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8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Liabilities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162,422.50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199,020.37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246,918.62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296,632.78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378,325.25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33400" y="4572000"/>
            <a:ext cx="830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Total share capital(equity) remain same in FY 07,08,09,10 but it has increased by 1.51 </a:t>
            </a:r>
            <a:r>
              <a:rPr lang="en-US" sz="1600" dirty="0" err="1" smtClean="0"/>
              <a:t>cr</a:t>
            </a:r>
            <a:r>
              <a:rPr lang="en-US" sz="1600" dirty="0" smtClean="0"/>
              <a:t> in FY 11.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Reserves of the bank</a:t>
            </a:r>
            <a:r>
              <a:rPr lang="en-US" sz="1600" dirty="0" smtClean="0"/>
              <a:t> increased significantly every year. It means it has earned good profits previously.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No change in share capital money &amp; preference share capital in last 5 years</a:t>
            </a:r>
            <a:r>
              <a:rPr lang="en-US" sz="16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Net worth </a:t>
            </a:r>
            <a:r>
              <a:rPr lang="en-US" sz="1600" dirty="0" smtClean="0"/>
              <a:t>of the bank has increased subsequently.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Deposits, borrowings, total debt increased over the year significantly. All in all total liabilities has increased over five years.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" y="152399"/>
          <a:ext cx="8839200" cy="520632"/>
        </p:xfrm>
        <a:graphic>
          <a:graphicData uri="http://schemas.openxmlformats.org/drawingml/2006/table">
            <a:tbl>
              <a:tblPr/>
              <a:tblGrid>
                <a:gridCol w="3093720"/>
                <a:gridCol w="5745480"/>
              </a:tblGrid>
              <a:tr h="368231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solidFill>
                            <a:srgbClr val="000000"/>
                          </a:solidFill>
                          <a:latin typeface="arial"/>
                        </a:rPr>
                        <a:t>Balance Sheet of Punjab National Bank</a:t>
                      </a:r>
                    </a:p>
                  </a:txBody>
                  <a:tcPr marL="24714" marR="24714" marT="16476" marB="164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solidFill>
                            <a:srgbClr val="000000"/>
                          </a:solidFill>
                          <a:latin typeface="arial"/>
                        </a:rPr>
                        <a:t>------------------- in Rs. Cr. -------------------</a:t>
                      </a:r>
                    </a:p>
                  </a:txBody>
                  <a:tcPr marL="24714" marR="24714" marT="16476" marB="164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B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1" y="609597"/>
          <a:ext cx="8610599" cy="3609978"/>
        </p:xfrm>
        <a:graphic>
          <a:graphicData uri="http://schemas.openxmlformats.org/drawingml/2006/table">
            <a:tbl>
              <a:tblPr/>
              <a:tblGrid>
                <a:gridCol w="2559128"/>
                <a:gridCol w="1385392"/>
                <a:gridCol w="1269235"/>
                <a:gridCol w="1263941"/>
                <a:gridCol w="997651"/>
                <a:gridCol w="1135252"/>
              </a:tblGrid>
              <a:tr h="18497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Mar '09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Mar '10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Mar '11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mths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mths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mths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Assets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Cash &amp; Balances with RBI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12,372.03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15,258.15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17,058.25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18,327.58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23,776.90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Balance with Banks, Money at Call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3,273.49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3,572.57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4,354.89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5,145.99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5,914.32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Advances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96,596.52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119,501.57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154,702.99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186,601.21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242,106.67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Investments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45,189.84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53,991.71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63,385.18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77,724.47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95,162.35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 Block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2,247.74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3,699.64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3,930.36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4,215.21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4,981.60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Accumulated Depreciation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1,237.92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1,384.12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1,533.25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1,701.74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1,876.01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Block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1,009.82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2,315.52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2,397.11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2,513.47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3,105.59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Capital Work In Progress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 Assets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3,980.80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4,380.84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5,020.20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6,320.07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8,259.42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8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Assets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162,422.50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199,020.36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246,918.62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296,632.79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378,325.25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Contingent Liabilities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52,884.89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80,606.88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79,270.65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68,124.47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101,465.73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Bills for collection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21,815.59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23,448.99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31,941.43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33,215.78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37,449.53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7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Book Value (Rs)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321.65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416.74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514.77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632.48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343401"/>
            <a:ext cx="861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/>
              <a:t>Cash &amp; balances with RBI </a:t>
            </a:r>
            <a:r>
              <a:rPr lang="en-US" sz="1400" dirty="0" smtClean="0"/>
              <a:t>has increasing subsequently over 5 yrs, it means the bank has successfully maintained its liquidity (SLR &amp; CRR).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/>
              <a:t>Investments</a:t>
            </a:r>
            <a:r>
              <a:rPr lang="en-US" sz="1400" dirty="0" smtClean="0"/>
              <a:t> of bank has increased by more than 100% in last 5 yrs.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b="1" dirty="0" smtClean="0"/>
              <a:t>net asset value(book value) </a:t>
            </a:r>
            <a:r>
              <a:rPr lang="en-US" sz="1400" dirty="0" smtClean="0"/>
              <a:t>of company has increased continuously in last five years.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The</a:t>
            </a:r>
            <a:r>
              <a:rPr lang="en-US" sz="1400" b="1" dirty="0" smtClean="0"/>
              <a:t> gross block &amp; net block</a:t>
            </a:r>
            <a:r>
              <a:rPr lang="en-US" sz="1400" dirty="0" smtClean="0"/>
              <a:t> (what assets are worth to company) has increased continuously this is due to increase in no. of branch network and expansion plans.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/>
              <a:t>money at call</a:t>
            </a:r>
            <a:r>
              <a:rPr lang="en-US" sz="1400" dirty="0" smtClean="0"/>
              <a:t>(a short-term loan that does not have a set repayment schedule, but is payable immediately and in full upon demand) has increased continuously which gave bank to earn interest while maintaining liquidity.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Balance sheet also shows that </a:t>
            </a:r>
            <a:r>
              <a:rPr lang="en-US" sz="1400" b="1" dirty="0" smtClean="0"/>
              <a:t>the total assets have increased by more than 100% </a:t>
            </a:r>
            <a:r>
              <a:rPr lang="en-US" sz="1400" dirty="0" smtClean="0"/>
              <a:t>in last five years.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folks……….</a:t>
            </a:r>
            <a:endParaRPr lang="en-US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118</TotalTime>
  <Words>501</Words>
  <Application>Microsoft Office PowerPoint</Application>
  <PresentationFormat>On-screen Show (4:3)</PresentationFormat>
  <Paragraphs>191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Urban</vt:lpstr>
      <vt:lpstr>Balance sheet analysis (PNB)</vt:lpstr>
      <vt:lpstr>Balance sheet analysis PNB</vt:lpstr>
      <vt:lpstr>Slide 3</vt:lpstr>
      <vt:lpstr>Thank you folks……….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 sheet analysis PNB</dc:title>
  <dc:creator>sj</dc:creator>
  <cp:lastModifiedBy>user</cp:lastModifiedBy>
  <cp:revision>15</cp:revision>
  <dcterms:created xsi:type="dcterms:W3CDTF">2006-08-16T00:00:00Z</dcterms:created>
  <dcterms:modified xsi:type="dcterms:W3CDTF">2012-10-09T13:48:19Z</dcterms:modified>
</cp:coreProperties>
</file>