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5" r:id="rId1"/>
  </p:sldMasterIdLst>
  <p:notesMasterIdLst>
    <p:notesMasterId r:id="rId30"/>
  </p:notesMasterIdLst>
  <p:sldIdLst>
    <p:sldId id="280" r:id="rId2"/>
    <p:sldId id="256" r:id="rId3"/>
    <p:sldId id="258" r:id="rId4"/>
    <p:sldId id="277" r:id="rId5"/>
    <p:sldId id="262" r:id="rId6"/>
    <p:sldId id="296" r:id="rId7"/>
    <p:sldId id="281" r:id="rId8"/>
    <p:sldId id="273" r:id="rId9"/>
    <p:sldId id="282" r:id="rId10"/>
    <p:sldId id="283" r:id="rId11"/>
    <p:sldId id="263" r:id="rId12"/>
    <p:sldId id="268" r:id="rId13"/>
    <p:sldId id="269" r:id="rId14"/>
    <p:sldId id="284" r:id="rId15"/>
    <p:sldId id="285" r:id="rId16"/>
    <p:sldId id="286" r:id="rId17"/>
    <p:sldId id="287" r:id="rId18"/>
    <p:sldId id="289" r:id="rId19"/>
    <p:sldId id="288" r:id="rId20"/>
    <p:sldId id="271" r:id="rId21"/>
    <p:sldId id="294" r:id="rId22"/>
    <p:sldId id="295" r:id="rId23"/>
    <p:sldId id="291" r:id="rId24"/>
    <p:sldId id="290" r:id="rId25"/>
    <p:sldId id="275" r:id="rId26"/>
    <p:sldId id="292" r:id="rId27"/>
    <p:sldId id="276" r:id="rId28"/>
    <p:sldId id="293" r:id="rId29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00CCFF"/>
    <a:srgbClr val="5BFFFF"/>
    <a:srgbClr val="66FFFF"/>
    <a:srgbClr val="3399FF"/>
    <a:srgbClr val="6600FF"/>
    <a:srgbClr val="99CCFF"/>
    <a:srgbClr val="CC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7" autoAdjust="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91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AA704D1-E5F8-44B1-8E3B-3CA130C18A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FD5274-6E2A-4A25-BB95-3C49D69348A1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ABA419-6913-4BD5-936F-71BCAE5D7949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37347E-7F1E-469F-8AE9-744F70E119CF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C790CE-274F-4A27-B376-A97FD2115145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CBE09B-099F-4FDB-BCCD-8FF42AFFDFA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100866-F5B5-4FAF-9408-013A58028D73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0B4E84-577D-4C5A-B9CE-15173D0CE3E3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F1A151-DC8C-4F9D-9EAA-662D4D503C50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2D1BB-4462-4852-99B6-6E663696CD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F1653-2957-4E80-BDD4-0A515AA44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21B8-67E3-4BB5-8083-EEE6C769F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4AC29-8F07-4681-8AA6-015F9DB41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AFB1A-7655-40DB-B476-76E2E3EB8F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DB54D-E918-433E-931D-AF0D9224E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C61EA-00EA-4F87-B80B-D9192F50A6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1029-D424-4EE6-889B-0C69DE8FE2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FCC8A-64B2-444A-B99C-9BB2A2511E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5B65B-C5CF-4E33-B86F-A7C4436C3C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1F243-1420-47E0-8906-4DC699B81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9CB3CD7-2752-41AA-B8FF-32BF1F4FF9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1981200" y="2895600"/>
            <a:ext cx="5562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dirty="0"/>
              <a:t>CARBON CREDITS </a:t>
            </a:r>
          </a:p>
        </p:txBody>
      </p:sp>
    </p:spTree>
  </p:cSld>
  <p:clrMapOvr>
    <a:masterClrMapping/>
  </p:clrMapOvr>
  <p:transition spd="slow" advClick="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PROJECTS THAT QUALIFY FOR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CARBON CREDIT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b="1" smtClean="0"/>
              <a:t>Energy Efficiency</a:t>
            </a:r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r>
              <a:rPr lang="en-US" b="1" smtClean="0"/>
              <a:t>Renewable Energy</a:t>
            </a:r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r>
              <a:rPr lang="en-US" b="1" smtClean="0"/>
              <a:t>Biogas flaring on farms</a:t>
            </a:r>
          </a:p>
          <a:p>
            <a:endParaRPr lang="en-US" b="1" smtClean="0"/>
          </a:p>
          <a:p>
            <a:r>
              <a:rPr lang="en-US" b="1" smtClean="0"/>
              <a:t>Reforestations, etc.</a:t>
            </a:r>
          </a:p>
          <a:p>
            <a:endParaRPr lang="en-US" b="1" smtClean="0"/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endParaRPr 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228600"/>
            <a:ext cx="6705600" cy="1600200"/>
          </a:xfrm>
          <a:ln>
            <a:solidFill>
              <a:srgbClr val="FF0000"/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800" b="1" smtClean="0"/>
              <a:t>CARBON EMISSION RIGHTS (CER) </a:t>
            </a:r>
          </a:p>
          <a:p>
            <a:pPr algn="ctr">
              <a:buFont typeface="Wingdings" pitchFamily="2" charset="2"/>
              <a:buNone/>
            </a:pPr>
            <a:r>
              <a:rPr lang="en-US" sz="2800" b="1" smtClean="0"/>
              <a:t>OR </a:t>
            </a:r>
          </a:p>
          <a:p>
            <a:pPr algn="ctr">
              <a:buFont typeface="Wingdings" pitchFamily="2" charset="2"/>
              <a:buNone/>
            </a:pPr>
            <a:r>
              <a:rPr lang="en-US" sz="2800" b="1" smtClean="0"/>
              <a:t>CARBON CREDITS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609600" y="1828800"/>
            <a:ext cx="7924800" cy="4495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It is in the form of Certificate, just like Stock, which is given by the CDM (Clean Development Mechanism) Executive Board.</a:t>
            </a: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dirty="0"/>
              <a:t>A CDM Executive Board is a board comprising of 10 members who supervise the operation of CDM.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en-US" dirty="0"/>
          </a:p>
          <a:p>
            <a:pPr>
              <a:buFont typeface="Wingdings" pitchFamily="2" charset="2"/>
              <a:buChar char="Ø"/>
              <a:defRPr/>
            </a:pPr>
            <a:r>
              <a:rPr lang="en-US" dirty="0"/>
              <a:t>Every project is registered with the CDM Executive board.</a:t>
            </a: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685800"/>
            <a:ext cx="8229600" cy="54864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800" b="1" smtClean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800" b="1" smtClean="0"/>
          </a:p>
          <a:p>
            <a:pPr>
              <a:buFont typeface="Wingdings" pitchFamily="2" charset="2"/>
              <a:buChar char="Ø"/>
            </a:pPr>
            <a:endParaRPr lang="en-US" sz="2800" b="1" smtClean="0"/>
          </a:p>
          <a:p>
            <a:pPr>
              <a:buFont typeface="Wingdings" pitchFamily="2" charset="2"/>
              <a:buChar char="Ø"/>
            </a:pPr>
            <a:r>
              <a:rPr lang="en-US" sz="2800" b="1" smtClean="0"/>
              <a:t>The Designated Operational Entity  (DOE) periodically checks whether emission reduction has actually taken place or not. </a:t>
            </a:r>
          </a:p>
          <a:p>
            <a:pPr>
              <a:buFont typeface="Wingdings" pitchFamily="2" charset="2"/>
              <a:buChar char="Ø"/>
            </a:pPr>
            <a:endParaRPr lang="en-US" sz="2800" b="1" smtClean="0"/>
          </a:p>
          <a:p>
            <a:pPr>
              <a:buFont typeface="Wingdings" pitchFamily="2" charset="2"/>
              <a:buChar char="Ø"/>
            </a:pPr>
            <a:r>
              <a:rPr lang="en-US" sz="2800" b="1" smtClean="0"/>
              <a:t>Only after verification by DOE, CER’s are delivered.</a:t>
            </a:r>
          </a:p>
          <a:p>
            <a:pPr>
              <a:buFont typeface="Wingdings" pitchFamily="2" charset="2"/>
              <a:buNone/>
            </a:pPr>
            <a:endParaRPr lang="en-US" sz="2800" b="1" smtClean="0"/>
          </a:p>
          <a:p>
            <a:pPr>
              <a:buFont typeface="Wingdings" pitchFamily="2" charset="2"/>
              <a:buChar char="Ø"/>
            </a:pPr>
            <a:r>
              <a:rPr lang="en-US" sz="2800" b="1" smtClean="0"/>
              <a:t>These certificates can be traded at designated markets called as Climate Exchange. </a:t>
            </a:r>
          </a:p>
          <a:p>
            <a:pPr>
              <a:buFont typeface="Wingdings" pitchFamily="2" charset="2"/>
              <a:buChar char="Ø"/>
            </a:pPr>
            <a:endParaRPr lang="en-US" sz="2800" b="1" smtClean="0"/>
          </a:p>
          <a:p>
            <a:pPr>
              <a:buFont typeface="Wingdings" pitchFamily="2" charset="2"/>
              <a:buNone/>
            </a:pPr>
            <a:endParaRPr lang="en-US" sz="2800" b="1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sz="2800" b="1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b="1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b="1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b="1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28600"/>
            <a:ext cx="8229600" cy="9144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400" b="1" smtClean="0"/>
              <a:t> </a:t>
            </a:r>
            <a:r>
              <a:rPr lang="en-US" b="1" smtClean="0"/>
              <a:t>TRADING OF CARBON CREDITS</a:t>
            </a:r>
          </a:p>
          <a:p>
            <a:pPr algn="ctr">
              <a:buFont typeface="Wingdings" pitchFamily="2" charset="2"/>
              <a:buNone/>
            </a:pPr>
            <a:endParaRPr lang="en-US" b="1" smtClean="0"/>
          </a:p>
          <a:p>
            <a:pPr algn="ctr">
              <a:buFont typeface="Wingdings" pitchFamily="2" charset="2"/>
              <a:buNone/>
            </a:pPr>
            <a:endParaRPr lang="en-US" b="1" smtClean="0"/>
          </a:p>
        </p:txBody>
      </p:sp>
      <p:sp>
        <p:nvSpPr>
          <p:cNvPr id="3" name="Oval 2"/>
          <p:cNvSpPr/>
          <p:nvPr/>
        </p:nvSpPr>
        <p:spPr bwMode="auto">
          <a:xfrm>
            <a:off x="400050" y="2408238"/>
            <a:ext cx="2495550" cy="1168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189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dirty="0"/>
              <a:t>Developing</a:t>
            </a:r>
          </a:p>
          <a:p>
            <a:pPr eaLnBrk="0" hangingPunct="0">
              <a:defRPr/>
            </a:pPr>
            <a:r>
              <a:rPr lang="en-US" dirty="0"/>
              <a:t>Countries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6096000" y="2438400"/>
            <a:ext cx="2438400" cy="1168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189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dirty="0"/>
              <a:t>Developed Countries</a:t>
            </a:r>
          </a:p>
        </p:txBody>
      </p:sp>
      <p:sp>
        <p:nvSpPr>
          <p:cNvPr id="5" name="Curved Down Arrow 4"/>
          <p:cNvSpPr/>
          <p:nvPr/>
        </p:nvSpPr>
        <p:spPr bwMode="auto">
          <a:xfrm>
            <a:off x="1676400" y="1371600"/>
            <a:ext cx="5334000" cy="838200"/>
          </a:xfrm>
          <a:prstGeom prst="curvedDownArrow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189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11" name="Curved Down Arrow 10"/>
          <p:cNvSpPr/>
          <p:nvPr/>
        </p:nvSpPr>
        <p:spPr bwMode="auto">
          <a:xfrm rot="10800000">
            <a:off x="1676400" y="3733800"/>
            <a:ext cx="5638800" cy="1295400"/>
          </a:xfrm>
          <a:prstGeom prst="curvedDownArrow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189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 rot="10800000" flipV="1">
            <a:off x="3201988" y="5122863"/>
            <a:ext cx="2974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Inflow of FOREX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2895600" y="18288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Sale of Carbon Credits</a:t>
            </a:r>
          </a:p>
        </p:txBody>
      </p:sp>
      <p:pic>
        <p:nvPicPr>
          <p:cNvPr id="14345" name="Picture 9" descr="H:\CARBON PHOTO\images 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362200"/>
            <a:ext cx="2895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4343" grpId="0"/>
      <p:bldP spid="143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ILLUSTRATION OF CARBON TRADING</a:t>
            </a:r>
            <a:endParaRPr lang="en-US" b="1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800" b="1" u="sng" smtClean="0"/>
              <a:t>BUYER</a:t>
            </a:r>
          </a:p>
          <a:p>
            <a:pPr algn="ctr">
              <a:buFont typeface="Wingdings" pitchFamily="2" charset="2"/>
              <a:buNone/>
            </a:pPr>
            <a:endParaRPr lang="en-US" sz="2800" b="1" u="sng" smtClean="0"/>
          </a:p>
          <a:p>
            <a:r>
              <a:rPr lang="en-US" sz="2800" smtClean="0"/>
              <a:t>A business that owns a factory putting out 100,000 tones of greenhouse gas emissions in a year. It is in the Annexure- I country, that enacts a law to limit the emissions that the business can produce. 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	Say 80,000 tonnes per year.</a:t>
            </a:r>
          </a:p>
          <a:p>
            <a:r>
              <a:rPr lang="en-US" sz="2800" smtClean="0"/>
              <a:t>The factory is required to either reduce its emissions to 80,000 tonnes or purchase carbon credits to offset the excess.</a:t>
            </a:r>
          </a:p>
          <a:p>
            <a:pPr>
              <a:buFont typeface="Wingdings" pitchFamily="2" charset="2"/>
              <a:buNone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 rot="10800000" flipV="1">
            <a:off x="457200" y="152400"/>
            <a:ext cx="7620000" cy="533400"/>
          </a:xfrm>
        </p:spPr>
        <p:txBody>
          <a:bodyPr/>
          <a:lstStyle/>
          <a:p>
            <a:r>
              <a:rPr lang="en-US" sz="2800" b="1" smtClean="0"/>
              <a:t>                                                             SELLER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2612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 company which makes investments in the projects in the developing countries like Power generation plant using Wind power instead of Fossil fuel.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Another company which already invests in the new Low-emission project and has surplus of Carbon Credits.</a:t>
            </a:r>
            <a:endParaRPr lang="en-US" dirty="0"/>
          </a:p>
        </p:txBody>
      </p:sp>
      <p:pic>
        <p:nvPicPr>
          <p:cNvPr id="16388" name="Picture 6" descr="H:\CARBON PHOTO\images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04800"/>
            <a:ext cx="472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28600"/>
            <a:ext cx="8229600" cy="6324600"/>
          </a:xfrm>
          <a:ln>
            <a:solidFill>
              <a:srgbClr val="FF0000"/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800" b="1" smtClean="0"/>
              <a:t>ADVANTAGES.</a:t>
            </a:r>
          </a:p>
          <a:p>
            <a:pPr>
              <a:buFont typeface="Wingdings" pitchFamily="2" charset="2"/>
              <a:buNone/>
            </a:pPr>
            <a:endParaRPr lang="en-US" sz="2800" b="1" smtClean="0"/>
          </a:p>
          <a:p>
            <a:pPr>
              <a:buFont typeface="Wingdings" pitchFamily="2" charset="2"/>
              <a:buChar char="Ø"/>
            </a:pPr>
            <a:r>
              <a:rPr lang="en-US" sz="2800" b="1" u="sng" smtClean="0"/>
              <a:t>For Polluting companies from developed countries </a:t>
            </a:r>
          </a:p>
          <a:p>
            <a:pPr>
              <a:buFont typeface="Wingdings" pitchFamily="2" charset="2"/>
              <a:buNone/>
            </a:pPr>
            <a:endParaRPr lang="en-US" sz="2800" b="1" u="sng" smtClean="0"/>
          </a:p>
          <a:p>
            <a:pPr>
              <a:buFont typeface="Wingdings" pitchFamily="2" charset="2"/>
              <a:buNone/>
            </a:pPr>
            <a:r>
              <a:rPr lang="en-US" sz="2800" b="1" smtClean="0"/>
              <a:t>    No need to investment in the New expensive projects instead they buy Carbon credits.</a:t>
            </a:r>
          </a:p>
          <a:p>
            <a:pPr>
              <a:buFont typeface="Wingdings" pitchFamily="2" charset="2"/>
              <a:buNone/>
            </a:pPr>
            <a:endParaRPr lang="en-US" sz="2800" b="1" smtClean="0"/>
          </a:p>
          <a:p>
            <a:pPr>
              <a:buFont typeface="Wingdings" pitchFamily="2" charset="2"/>
              <a:buNone/>
            </a:pPr>
            <a:endParaRPr lang="en-US" sz="2800" b="1" u="sng" smtClean="0"/>
          </a:p>
          <a:p>
            <a:pPr>
              <a:buFont typeface="Wingdings" pitchFamily="2" charset="2"/>
              <a:buChar char="Ø"/>
            </a:pPr>
            <a:r>
              <a:rPr lang="en-US" sz="2800" b="1" u="sng" smtClean="0"/>
              <a:t>For Non-polluting companies from developing countries </a:t>
            </a:r>
          </a:p>
          <a:p>
            <a:pPr>
              <a:buFont typeface="Wingdings" pitchFamily="2" charset="2"/>
              <a:buNone/>
            </a:pPr>
            <a:endParaRPr lang="en-US" sz="2800" b="1" u="sng" smtClean="0"/>
          </a:p>
          <a:p>
            <a:pPr>
              <a:buFont typeface="Wingdings" pitchFamily="2" charset="2"/>
              <a:buNone/>
            </a:pPr>
            <a:r>
              <a:rPr lang="en-US" sz="2800" b="1" smtClean="0"/>
              <a:t>	They can sell the Carbon credits and earn profits.</a:t>
            </a:r>
            <a:endParaRPr lang="en-US" sz="2800" b="1" u="sng" smtClean="0"/>
          </a:p>
          <a:p>
            <a:pPr algn="ctr">
              <a:buFont typeface="Wingdings" pitchFamily="2" charset="2"/>
              <a:buNone/>
            </a:pPr>
            <a:endParaRPr lang="en-US" sz="2800" b="1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4800" b="1" smtClean="0"/>
              <a:t>ADVANTAGES.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6925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mtClean="0"/>
              <a:t>Pollution Control</a:t>
            </a:r>
          </a:p>
          <a:p>
            <a:endParaRPr lang="en-US" smtClean="0"/>
          </a:p>
          <a:p>
            <a:r>
              <a:rPr lang="en-US" smtClean="0"/>
              <a:t>Remedy against Global Warming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  <a:p>
            <a:r>
              <a:rPr lang="en-US" smtClean="0"/>
              <a:t> Foreign Exchange earnings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</a:t>
            </a:r>
          </a:p>
          <a:p>
            <a:r>
              <a:rPr lang="en-US" smtClean="0"/>
              <a:t> Development of Poor countries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  <a:ln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ACCOUNTING OF CARBON CREDIT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02125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mtClean="0"/>
              <a:t>As of now, there are no separate Indian accounting standards to measure income and expenditure from carbon reducing projects.</a:t>
            </a:r>
          </a:p>
          <a:p>
            <a:r>
              <a:rPr lang="en-US" smtClean="0"/>
              <a:t>Guidance note on Accounting for Certified Emission Reductions is under consideration of ICAI. 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3600" b="1" smtClean="0"/>
              <a:t>ACCOUNTING OF  CARBON CREDIT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9325"/>
          </a:xfrm>
          <a:ln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Issues involved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marL="457200" indent="-45720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/>
              <a:t>1. Accounting for Expenditure on Projects</a:t>
            </a:r>
          </a:p>
          <a:p>
            <a:pPr marL="457200" indent="-45720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/>
              <a:t>2. Accounting for Self generated Credits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/>
              <a:t>3. Recognition of Carbon credits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/>
              <a:t>4. Disclosure requirement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8229600" cy="1143000"/>
          </a:xfrm>
        </p:spPr>
        <p:txBody>
          <a:bodyPr/>
          <a:lstStyle/>
          <a:p>
            <a:r>
              <a:rPr lang="en-US" sz="4000" b="1" smtClean="0"/>
              <a:t>        EFFECTS OF GLOBAL WARMING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8305800" cy="5059363"/>
          </a:xfrm>
        </p:spPr>
        <p:txBody>
          <a:bodyPr/>
          <a:lstStyle/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10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smtClean="0"/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smtClean="0"/>
          </a:p>
          <a:p>
            <a:pPr>
              <a:lnSpc>
                <a:spcPct val="80000"/>
              </a:lnSpc>
            </a:pPr>
            <a:endParaRPr lang="en-US" sz="1800" smtClean="0"/>
          </a:p>
        </p:txBody>
      </p:sp>
      <p:sp>
        <p:nvSpPr>
          <p:cNvPr id="4101" name="AutoShape 6"/>
          <p:cNvSpPr>
            <a:spLocks noChangeArrowheads="1"/>
          </p:cNvSpPr>
          <p:nvPr/>
        </p:nvSpPr>
        <p:spPr bwMode="auto">
          <a:xfrm flipV="1">
            <a:off x="2133600" y="2209800"/>
            <a:ext cx="5715000" cy="91440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anchor="ctr"/>
          <a:lstStyle/>
          <a:p>
            <a:pPr lvl="1"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1800" dirty="0"/>
              <a:t> </a:t>
            </a:r>
          </a:p>
          <a:p>
            <a:pPr lvl="1"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3200" b="1" dirty="0"/>
              <a:t>“GLOBAL WARMING”</a:t>
            </a:r>
            <a:endParaRPr lang="en-US" sz="3200" dirty="0"/>
          </a:p>
        </p:txBody>
      </p:sp>
      <p:sp>
        <p:nvSpPr>
          <p:cNvPr id="4102" name="AutoShape 7"/>
          <p:cNvSpPr>
            <a:spLocks noChangeArrowheads="1"/>
          </p:cNvSpPr>
          <p:nvPr/>
        </p:nvSpPr>
        <p:spPr bwMode="auto">
          <a:xfrm>
            <a:off x="2300288" y="5767388"/>
            <a:ext cx="5451475" cy="102235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800" dirty="0"/>
              <a:t>Season shifting, Changing landscapes, Rising sea levels, Floods &amp; Droughts, Storms and other Epidemics </a:t>
            </a:r>
          </a:p>
        </p:txBody>
      </p:sp>
      <p:sp>
        <p:nvSpPr>
          <p:cNvPr id="4103" name="AutoShape 11"/>
          <p:cNvSpPr>
            <a:spLocks noChangeArrowheads="1"/>
          </p:cNvSpPr>
          <p:nvPr/>
        </p:nvSpPr>
        <p:spPr bwMode="auto">
          <a:xfrm>
            <a:off x="4419600" y="3200400"/>
            <a:ext cx="1143000" cy="2286000"/>
          </a:xfrm>
          <a:prstGeom prst="downArrow">
            <a:avLst>
              <a:gd name="adj1" fmla="val 50000"/>
              <a:gd name="adj2" fmla="val 45000"/>
            </a:avLst>
          </a:prstGeom>
          <a:solidFill>
            <a:schemeClr val="tx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sz="1400" dirty="0"/>
          </a:p>
          <a:p>
            <a:pPr algn="ctr">
              <a:defRPr/>
            </a:pPr>
            <a:r>
              <a:rPr lang="en-US" sz="1400" dirty="0"/>
              <a:t>R</a:t>
            </a:r>
          </a:p>
          <a:p>
            <a:pPr algn="ctr">
              <a:defRPr/>
            </a:pPr>
            <a:r>
              <a:rPr lang="en-US" sz="1400" dirty="0"/>
              <a:t>E</a:t>
            </a:r>
          </a:p>
          <a:p>
            <a:pPr algn="ctr">
              <a:defRPr/>
            </a:pPr>
            <a:r>
              <a:rPr lang="en-US" sz="1400" dirty="0"/>
              <a:t>S</a:t>
            </a:r>
          </a:p>
          <a:p>
            <a:pPr algn="ctr">
              <a:defRPr/>
            </a:pPr>
            <a:r>
              <a:rPr lang="en-US" sz="1400" dirty="0"/>
              <a:t>U</a:t>
            </a:r>
          </a:p>
          <a:p>
            <a:pPr algn="ctr">
              <a:defRPr/>
            </a:pPr>
            <a:r>
              <a:rPr lang="en-US" sz="1400" dirty="0"/>
              <a:t>L</a:t>
            </a:r>
          </a:p>
          <a:p>
            <a:pPr algn="ctr">
              <a:defRPr/>
            </a:pPr>
            <a:r>
              <a:rPr lang="en-US" sz="1400" dirty="0"/>
              <a:t>T</a:t>
            </a:r>
          </a:p>
          <a:p>
            <a:pPr algn="ctr">
              <a:defRPr/>
            </a:pPr>
            <a:r>
              <a:rPr lang="en-US" sz="1400" dirty="0"/>
              <a:t>S</a:t>
            </a:r>
          </a:p>
          <a:p>
            <a:pPr algn="ctr">
              <a:defRPr/>
            </a:pPr>
            <a:endParaRPr lang="en-US" sz="1400" dirty="0"/>
          </a:p>
          <a:p>
            <a:pPr algn="ctr">
              <a:defRPr/>
            </a:pPr>
            <a:r>
              <a:rPr lang="en-US" sz="1400" dirty="0"/>
              <a:t>IN</a:t>
            </a:r>
          </a:p>
        </p:txBody>
      </p:sp>
      <p:sp>
        <p:nvSpPr>
          <p:cNvPr id="3079" name="TextBox 7"/>
          <p:cNvSpPr txBox="1">
            <a:spLocks noChangeArrowheads="1"/>
          </p:cNvSpPr>
          <p:nvPr/>
        </p:nvSpPr>
        <p:spPr bwMode="auto">
          <a:xfrm>
            <a:off x="381000" y="1295400"/>
            <a:ext cx="87772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Over the last many years climatologists, geologists and various</a:t>
            </a:r>
          </a:p>
          <a:p>
            <a:pPr eaLnBrk="0" hangingPunct="0"/>
            <a:r>
              <a:rPr lang="en-US"/>
              <a:t>researchers have given us warnings on climate changes.</a:t>
            </a:r>
          </a:p>
        </p:txBody>
      </p:sp>
      <p:pic>
        <p:nvPicPr>
          <p:cNvPr id="3080" name="Picture 8" descr="H:\CARBON PHOTO\images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2895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H:\CARBON PHOTO\images 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3352800"/>
            <a:ext cx="1905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28600"/>
            <a:ext cx="8382000" cy="6400800"/>
          </a:xfrm>
          <a:ln>
            <a:solidFill>
              <a:srgbClr val="FF0000"/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800" b="1" smtClean="0"/>
              <a:t>ACCOUNTING OF CARBON CREDIT</a:t>
            </a:r>
          </a:p>
          <a:p>
            <a:pPr algn="ctr">
              <a:buFont typeface="Wingdings" pitchFamily="2" charset="2"/>
              <a:buNone/>
            </a:pPr>
            <a:endParaRPr lang="en-US" sz="2800" smtClean="0"/>
          </a:p>
          <a:p>
            <a:pPr>
              <a:buFont typeface="Wingdings" pitchFamily="2" charset="2"/>
              <a:buNone/>
            </a:pPr>
            <a:r>
              <a:rPr lang="en-US" sz="2800" smtClean="0"/>
              <a:t>	</a:t>
            </a:r>
            <a:r>
              <a:rPr lang="en-US" sz="2800" u="sng" smtClean="0"/>
              <a:t>AS-26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    Intangible Assets which are </a:t>
            </a:r>
          </a:p>
          <a:p>
            <a:r>
              <a:rPr lang="en-US" sz="2800" smtClean="0"/>
              <a:t>Identifiable assets</a:t>
            </a:r>
          </a:p>
          <a:p>
            <a:r>
              <a:rPr lang="en-US" sz="2800" smtClean="0"/>
              <a:t>Without physical existance</a:t>
            </a:r>
          </a:p>
          <a:p>
            <a:r>
              <a:rPr lang="en-US" sz="2800" smtClean="0"/>
              <a:t>Held for production or rental use or administrative purpose.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	Assets should be recognized as an Intangible Asset. If :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	1) It is available for use/sale.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    2) intention to use/sale.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    3) ability to use/sale.</a:t>
            </a:r>
          </a:p>
          <a:p>
            <a:pPr>
              <a:buFont typeface="Wingdings" pitchFamily="2" charset="2"/>
              <a:buNone/>
            </a:pPr>
            <a:endParaRPr lang="en-US" sz="2800" smtClean="0"/>
          </a:p>
          <a:p>
            <a:pPr>
              <a:buFont typeface="Wingdings" pitchFamily="2" charset="2"/>
              <a:buNone/>
            </a:pPr>
            <a:endParaRPr lang="en-US" sz="2800" smtClean="0"/>
          </a:p>
          <a:p>
            <a:pPr>
              <a:buFont typeface="Wingdings" pitchFamily="2" charset="2"/>
              <a:buNone/>
            </a:pPr>
            <a:endParaRPr lang="en-US" sz="2800" smtClean="0"/>
          </a:p>
          <a:p>
            <a:pPr>
              <a:buFont typeface="Wingdings" pitchFamily="2" charset="2"/>
              <a:buNone/>
            </a:pPr>
            <a:endParaRPr lang="en-US" sz="2800" smtClean="0"/>
          </a:p>
          <a:p>
            <a:pPr>
              <a:buFont typeface="Wingdings" pitchFamily="2" charset="2"/>
              <a:buNone/>
            </a:pPr>
            <a:endParaRPr lang="en-US" sz="2800" smtClean="0"/>
          </a:p>
          <a:p>
            <a:pPr>
              <a:buFont typeface="Wingdings" pitchFamily="2" charset="2"/>
              <a:buNone/>
            </a:pPr>
            <a:endParaRPr lang="en-US" sz="2800" smtClean="0"/>
          </a:p>
          <a:p>
            <a:pPr algn="ctr">
              <a:buFont typeface="Wingdings" pitchFamily="2" charset="2"/>
              <a:buNone/>
            </a:pPr>
            <a:endParaRPr lang="en-US" sz="2800" smtClean="0"/>
          </a:p>
          <a:p>
            <a:pPr algn="ctr">
              <a:buFont typeface="Wingdings" pitchFamily="2" charset="2"/>
              <a:buNone/>
            </a:pPr>
            <a:endParaRPr lang="en-US" sz="2800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ACCOUNTING OF CARBON CREDIT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mtClean="0"/>
              <a:t>AS-2 Valuation of Inventories</a:t>
            </a:r>
          </a:p>
          <a:p>
            <a:pPr>
              <a:buFont typeface="Wingdings" pitchFamily="2" charset="2"/>
              <a:buNone/>
            </a:pPr>
            <a:r>
              <a:rPr lang="en-US" u="sng" smtClean="0"/>
              <a:t>INVENTORY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Assets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Held for Sale in ordinary course.</a:t>
            </a:r>
          </a:p>
          <a:p>
            <a:pPr>
              <a:buFont typeface="Wingdings" pitchFamily="2" charset="2"/>
              <a:buNone/>
            </a:pPr>
            <a:r>
              <a:rPr lang="en-US" u="sng" smtClean="0"/>
              <a:t>VALUATION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Cost of Purchase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Expenses incurred for bringing inventories at their present location and condition.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ACCOUNTING FOR CARBON CREDIT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  <a:ln>
            <a:solidFill>
              <a:srgbClr val="FF0000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AS-9 REVENUE RECOGNISITION</a:t>
            </a:r>
          </a:p>
          <a:p>
            <a:pPr marL="514350" indent="-514350" fontAlgn="auto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b="1" dirty="0" smtClean="0"/>
              <a:t>Transfer of Property and all risks and rewards.</a:t>
            </a:r>
          </a:p>
          <a:p>
            <a:pPr marL="514350" indent="-514350" fontAlgn="auto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b="1" dirty="0" smtClean="0"/>
              <a:t>No Uncertainty regarding realization of consideration.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30925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Wingdings" pitchFamily="2" charset="2"/>
              <a:buChar char="v"/>
            </a:pPr>
            <a:endParaRPr lang="en-US" sz="2800" b="1" smtClean="0">
              <a:solidFill>
                <a:schemeClr val="tx2"/>
              </a:solidFill>
            </a:endParaRPr>
          </a:p>
          <a:p>
            <a:pPr marL="0" indent="0" algn="ctr">
              <a:spcBef>
                <a:spcPct val="0"/>
              </a:spcBef>
              <a:buFont typeface="Wingdings" pitchFamily="2" charset="2"/>
              <a:buNone/>
            </a:pPr>
            <a:r>
              <a:rPr lang="en-US" sz="4000" b="1" smtClean="0">
                <a:solidFill>
                  <a:schemeClr val="tx2"/>
                </a:solidFill>
              </a:rPr>
              <a:t>         </a:t>
            </a:r>
            <a:r>
              <a:rPr lang="en-US" sz="4000" b="1" smtClean="0"/>
              <a:t>COMPANY LAW</a:t>
            </a:r>
            <a:endParaRPr lang="en-US" sz="2800" b="1" smtClean="0"/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endParaRPr lang="en-US" sz="2800" b="1" smtClean="0"/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endParaRPr lang="en-US" sz="2800" b="1" smtClean="0">
              <a:solidFill>
                <a:schemeClr val="tx2"/>
              </a:solidFill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en-US" sz="3600" b="1" u="sng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Wingdings" pitchFamily="2" charset="2"/>
              <a:buChar char="v"/>
            </a:pPr>
            <a:r>
              <a:rPr lang="en-US" sz="3600" b="1" u="sng" smtClean="0">
                <a:solidFill>
                  <a:srgbClr val="FF0000"/>
                </a:solidFill>
              </a:rPr>
              <a:t>CER Sale is Other Income and not Turnover: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800" b="1" u="sng" smtClean="0">
                <a:solidFill>
                  <a:srgbClr val="FFC000"/>
                </a:solidFill>
              </a:rPr>
              <a:t> </a:t>
            </a:r>
          </a:p>
          <a:p>
            <a:pPr marL="400050" lvl="1" indent="0">
              <a:spcBef>
                <a:spcPct val="0"/>
              </a:spcBef>
              <a:buFontTx/>
              <a:buNone/>
            </a:pPr>
            <a:r>
              <a:rPr lang="en-US" b="1" smtClean="0">
                <a:solidFill>
                  <a:schemeClr val="tx2"/>
                </a:solidFill>
              </a:rPr>
              <a:t> </a:t>
            </a:r>
            <a:r>
              <a:rPr lang="en-US" b="1" smtClean="0"/>
              <a:t>A combined reading of section 43A (Turnover) </a:t>
            </a:r>
          </a:p>
          <a:p>
            <a:pPr marL="400050" lvl="1" indent="0">
              <a:spcBef>
                <a:spcPct val="0"/>
              </a:spcBef>
              <a:buFontTx/>
              <a:buNone/>
            </a:pPr>
            <a:r>
              <a:rPr lang="en-US" b="1" smtClean="0"/>
              <a:t>and </a:t>
            </a:r>
          </a:p>
          <a:p>
            <a:pPr marL="400050" lvl="1" indent="0">
              <a:spcBef>
                <a:spcPct val="0"/>
              </a:spcBef>
              <a:buFontTx/>
              <a:buNone/>
            </a:pPr>
            <a:r>
              <a:rPr lang="en-US" b="1" smtClean="0"/>
              <a:t>Schedule VI of the Companies Act </a:t>
            </a:r>
            <a:endParaRPr lang="en-US" sz="2000" b="1" smtClean="0"/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"/>
            <a:ext cx="2362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12787"/>
          </a:xfrm>
          <a:ln>
            <a:solidFill>
              <a:srgbClr val="FF0000"/>
            </a:solidFill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Case Laws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30725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u="sng" smtClean="0"/>
              <a:t>TATA Consultancy Services Ltd. Vs. State of Andhra Pradesh</a:t>
            </a:r>
          </a:p>
          <a:p>
            <a:endParaRPr lang="en-US" sz="2000" smtClean="0"/>
          </a:p>
          <a:p>
            <a:pPr>
              <a:buFont typeface="Wingdings" pitchFamily="2" charset="2"/>
              <a:buNone/>
            </a:pPr>
            <a:endParaRPr lang="en-US" sz="2000" smtClean="0"/>
          </a:p>
          <a:p>
            <a:pPr>
              <a:buFont typeface="Wingdings" pitchFamily="2" charset="2"/>
              <a:buNone/>
            </a:pPr>
            <a:endParaRPr lang="en-US" sz="2000" smtClean="0"/>
          </a:p>
          <a:p>
            <a:r>
              <a:rPr lang="en-US" sz="2800" smtClean="0"/>
              <a:t>CER credits are considered goods, as they have all the attributes thereof.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TAXATION OF CARBON CREDITS</a:t>
            </a:r>
            <a:endParaRPr lang="en-GB" b="1" smtClean="0">
              <a:solidFill>
                <a:srgbClr val="FF0000"/>
              </a:solidFill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686800" cy="4876800"/>
          </a:xfrm>
          <a:ln>
            <a:solidFill>
              <a:srgbClr val="FF0000"/>
            </a:solidFill>
          </a:ln>
        </p:spPr>
        <p:txBody>
          <a:bodyPr/>
          <a:lstStyle/>
          <a:p>
            <a:pPr marL="0" indent="0">
              <a:spcBef>
                <a:spcPct val="0"/>
              </a:spcBef>
            </a:pPr>
            <a:endParaRPr lang="en-US" sz="2400" b="1" smtClean="0"/>
          </a:p>
          <a:p>
            <a:pPr marL="0" indent="0">
              <a:spcBef>
                <a:spcPct val="0"/>
              </a:spcBef>
            </a:pPr>
            <a:r>
              <a:rPr lang="en-US" sz="2400" b="1" smtClean="0"/>
              <a:t>  CER credits satisfies definition of Capital Asset. 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sz="2400" b="1" smtClean="0"/>
              <a:t>  </a:t>
            </a:r>
          </a:p>
          <a:p>
            <a:pPr marL="0" indent="0">
              <a:spcBef>
                <a:spcPct val="0"/>
              </a:spcBef>
            </a:pPr>
            <a:r>
              <a:rPr lang="en-US" sz="2400" b="1" smtClean="0"/>
              <a:t>  CERs are Capital Assets for the purpose taxation under  Income Tax Act,1932 &amp;  tax liability should be admitted under the head  Capital Gain. </a:t>
            </a:r>
          </a:p>
          <a:p>
            <a:pPr marL="0" indent="0">
              <a:spcBef>
                <a:spcPct val="0"/>
              </a:spcBef>
            </a:pPr>
            <a:endParaRPr lang="en-US" sz="2400" b="1" smtClean="0"/>
          </a:p>
          <a:p>
            <a:pPr marL="0" indent="0">
              <a:spcBef>
                <a:spcPct val="0"/>
              </a:spcBef>
            </a:pPr>
            <a:r>
              <a:rPr lang="en-US" sz="2400" b="1" smtClean="0"/>
              <a:t> Cost of Acquisition of CER credits acquired  from other parties for the purposes of trading is actual cost of acquisition.</a:t>
            </a:r>
          </a:p>
          <a:p>
            <a:pPr marL="0" indent="0">
              <a:spcBef>
                <a:spcPct val="0"/>
              </a:spcBef>
            </a:pPr>
            <a:endParaRPr lang="en-US" sz="2400" b="1" smtClean="0"/>
          </a:p>
          <a:p>
            <a:pPr marL="0" indent="0">
              <a:spcBef>
                <a:spcPct val="0"/>
              </a:spcBef>
            </a:pPr>
            <a:r>
              <a:rPr lang="en-US" sz="2400" b="1" smtClean="0"/>
              <a:t>  While Cost of self generated CER credits, Cost of Acquisition will be NIL.</a:t>
            </a:r>
            <a:endParaRPr lang="en-GB" sz="4000" b="1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 smtClean="0">
                <a:solidFill>
                  <a:srgbClr val="FF0000"/>
                </a:solidFill>
              </a:rPr>
              <a:t>INDIA’ POTENTIAL IN CARBON TRADING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ln>
            <a:solidFill>
              <a:srgbClr val="FF0000"/>
            </a:solidFill>
          </a:ln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India’s is 2</a:t>
            </a:r>
            <a:r>
              <a:rPr lang="en-US" baseline="30000" dirty="0" smtClean="0"/>
              <a:t>nd</a:t>
            </a:r>
            <a:r>
              <a:rPr lang="en-US" dirty="0" smtClean="0"/>
              <a:t> largest seller of Carbon credits.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Manufactures of Electric scooters also have huge potential in earning Carbon Credits.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Reliance power expects to earn Rs.4000 </a:t>
            </a:r>
            <a:r>
              <a:rPr lang="en-US" dirty="0" err="1" smtClean="0"/>
              <a:t>crores</a:t>
            </a:r>
            <a:r>
              <a:rPr lang="en-US" dirty="0" smtClean="0"/>
              <a:t> from Carbon trading from </a:t>
            </a:r>
            <a:r>
              <a:rPr lang="en-US" dirty="0" err="1" smtClean="0"/>
              <a:t>Sasan</a:t>
            </a:r>
            <a:r>
              <a:rPr lang="en-US" dirty="0" smtClean="0"/>
              <a:t> power project in MP over next 10 years.  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/>
              <a:t> 	</a:t>
            </a:r>
            <a:endParaRPr lang="en-US" dirty="0"/>
          </a:p>
        </p:txBody>
      </p:sp>
      <p:pic>
        <p:nvPicPr>
          <p:cNvPr id="27652" name="Picture 4" descr="H:\CARBON PHOTO\images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895600"/>
            <a:ext cx="6172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/>
          <a:lstStyle/>
          <a:p>
            <a:r>
              <a:rPr lang="en-GB" b="1" smtClean="0"/>
              <a:t>SOURCES OF INFORMATION :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smtClean="0"/>
              <a:t>ICAI Journal: April 2006 Edition</a:t>
            </a:r>
          </a:p>
          <a:p>
            <a:endParaRPr lang="en-US" b="1" smtClean="0"/>
          </a:p>
          <a:p>
            <a:r>
              <a:rPr lang="en-US" b="1" smtClean="0"/>
              <a:t>ICAI Journal: October 2006 Edition</a:t>
            </a:r>
          </a:p>
          <a:p>
            <a:pPr>
              <a:buFont typeface="Wingdings" pitchFamily="2" charset="2"/>
              <a:buChar char="§"/>
            </a:pPr>
            <a:endParaRPr lang="en-US" b="1" smtClean="0"/>
          </a:p>
          <a:p>
            <a:r>
              <a:rPr lang="en-US" b="1" smtClean="0"/>
              <a:t>Greatest source of Information ever invented : INTERNET</a:t>
            </a:r>
            <a:endParaRPr lang="en-GB" b="1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ctrTitle"/>
          </p:nvPr>
        </p:nvSpPr>
        <p:spPr>
          <a:xfrm>
            <a:off x="685800" y="5029200"/>
            <a:ext cx="7772400" cy="838200"/>
          </a:xfrm>
        </p:spPr>
        <p:txBody>
          <a:bodyPr/>
          <a:lstStyle/>
          <a:p>
            <a:r>
              <a:rPr lang="en-US" b="1" smtClean="0"/>
              <a:t>THANK YOU………. </a:t>
            </a:r>
          </a:p>
        </p:txBody>
      </p:sp>
      <p:pic>
        <p:nvPicPr>
          <p:cNvPr id="29700" name="Picture 5" descr="H:\CARBON PHOTO\images 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28600"/>
            <a:ext cx="8077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AutoShape 15"/>
          <p:cNvSpPr>
            <a:spLocks noChangeArrowheads="1"/>
          </p:cNvSpPr>
          <p:nvPr/>
        </p:nvSpPr>
        <p:spPr bwMode="auto">
          <a:xfrm>
            <a:off x="1295400" y="1828800"/>
            <a:ext cx="6405563" cy="490538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2300" dirty="0"/>
              <a:t> GLOBAL WARMING IS</a:t>
            </a:r>
          </a:p>
        </p:txBody>
      </p:sp>
      <p:sp>
        <p:nvSpPr>
          <p:cNvPr id="5125" name="Oval 18"/>
          <p:cNvSpPr>
            <a:spLocks noChangeArrowheads="1"/>
          </p:cNvSpPr>
          <p:nvPr/>
        </p:nvSpPr>
        <p:spPr bwMode="auto">
          <a:xfrm>
            <a:off x="2057400" y="3857625"/>
            <a:ext cx="4746625" cy="16875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b="1" dirty="0"/>
              <a:t>RESULT OF “GREEN HOUSE GASES”  (GHG’s)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rot="5400000">
            <a:off x="3848101" y="3086100"/>
            <a:ext cx="1295400" cy="3175"/>
          </a:xfrm>
          <a:prstGeom prst="straightConnector1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189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MAJOR GREEN HOUSE GASES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Carbon Dioxide (CO2)</a:t>
            </a:r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r>
              <a:rPr lang="en-US" b="1" smtClean="0"/>
              <a:t>Methane (CH4)</a:t>
            </a:r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r>
              <a:rPr lang="en-US" b="1" smtClean="0"/>
              <a:t>Nitrous Oxide (N20)</a:t>
            </a:r>
          </a:p>
          <a:p>
            <a:endParaRPr lang="en-US" b="1" smtClean="0"/>
          </a:p>
          <a:p>
            <a:r>
              <a:rPr lang="en-US" b="1" smtClean="0"/>
              <a:t>Hydrofluorocarbons (HFCs)</a:t>
            </a:r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pPr>
              <a:buFont typeface="Wingdings" pitchFamily="2" charset="2"/>
              <a:buNone/>
            </a:pPr>
            <a:endParaRPr lang="en-US" b="1" smtClean="0"/>
          </a:p>
          <a:p>
            <a:endParaRPr lang="en-US" b="1" smtClean="0"/>
          </a:p>
        </p:txBody>
      </p:sp>
      <p:pic>
        <p:nvPicPr>
          <p:cNvPr id="5124" name="Picture 5" descr="H:\CARBON PHOTO\images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667000"/>
            <a:ext cx="3505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685800"/>
            <a:ext cx="8229600" cy="4953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400" smtClean="0"/>
          </a:p>
          <a:p>
            <a:pPr algn="ctr">
              <a:buFont typeface="Wingdings" pitchFamily="2" charset="2"/>
              <a:buNone/>
            </a:pPr>
            <a:r>
              <a:rPr lang="en-US" sz="2800" b="1" smtClean="0"/>
              <a:t>        </a:t>
            </a:r>
            <a:r>
              <a:rPr lang="en-US" sz="2800" b="1" smtClean="0">
                <a:solidFill>
                  <a:srgbClr val="FF0000"/>
                </a:solidFill>
              </a:rPr>
              <a:t>KYOTO PROTOCOL</a:t>
            </a:r>
          </a:p>
          <a:p>
            <a:pPr algn="ctr"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	 In the year 1997 World Earth Summit held at Kyoto, Japan.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The objective of the Kyoto climate change conference was to establish a legally binding international agreement, whereby all the participating nations commit themselves to tackling the issue of global warming and   greenhouse gas emissions. 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 As of 14 January 2009, a total of 183 countries have ratified the agreement.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     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    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</a:t>
            </a:r>
          </a:p>
        </p:txBody>
      </p:sp>
      <p:pic>
        <p:nvPicPr>
          <p:cNvPr id="6147" name="Picture 6" descr="H:\CARBON PHOTO\images 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"/>
            <a:ext cx="2895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PRINCIPLES OF KYOTO PROTOCOL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/>
              <a:t>1] Commitments to reduce greenhouse gases that are legally binding for annex I countries, as well as general commitments for all member countries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2] Implementation to meet the Protocol objectives,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3] Minimizing impacts on developing countries by establishing an adaptation fund for climate change;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4] Accounting, reporting and review to ensure the integrity of the Protocol;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5] Compliance by establishing a compliance committee to enforce compliance with the commitments under the Protocol.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KYOTO PROTOCOL</a:t>
            </a:r>
          </a:p>
        </p:txBody>
      </p:sp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1295400" y="1828800"/>
            <a:ext cx="6629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	</a:t>
            </a:r>
            <a:r>
              <a:rPr lang="en-US" sz="2800"/>
              <a:t>Countries are divided into</a:t>
            </a:r>
          </a:p>
        </p:txBody>
      </p:sp>
      <p:cxnSp>
        <p:nvCxnSpPr>
          <p:cNvPr id="6" name="Straight Arrow Connector 5"/>
          <p:cNvCxnSpPr/>
          <p:nvPr/>
        </p:nvCxnSpPr>
        <p:spPr bwMode="auto">
          <a:xfrm rot="10800000" flipV="1">
            <a:off x="2514600" y="2438400"/>
            <a:ext cx="1828800" cy="1295400"/>
          </a:xfrm>
          <a:prstGeom prst="straightConnector1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189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4495800" y="2438400"/>
            <a:ext cx="1600200" cy="1371600"/>
          </a:xfrm>
          <a:prstGeom prst="straightConnector1">
            <a:avLst/>
          </a:prstGeom>
          <a:gradFill rotWithShape="1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189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198" name="TextBox 9"/>
          <p:cNvSpPr txBox="1">
            <a:spLocks noChangeArrowheads="1"/>
          </p:cNvSpPr>
          <p:nvPr/>
        </p:nvSpPr>
        <p:spPr bwMode="auto">
          <a:xfrm>
            <a:off x="990600" y="3886200"/>
            <a:ext cx="2590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Annexure I countries</a:t>
            </a:r>
          </a:p>
        </p:txBody>
      </p:sp>
      <p:sp>
        <p:nvSpPr>
          <p:cNvPr id="8199" name="TextBox 10"/>
          <p:cNvSpPr txBox="1">
            <a:spLocks noChangeArrowheads="1"/>
          </p:cNvSpPr>
          <p:nvPr/>
        </p:nvSpPr>
        <p:spPr bwMode="auto">
          <a:xfrm>
            <a:off x="5334000" y="3962400"/>
            <a:ext cx="2286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    Annexure II       countries</a:t>
            </a:r>
          </a:p>
        </p:txBody>
      </p:sp>
      <p:sp>
        <p:nvSpPr>
          <p:cNvPr id="8200" name="TextBox 11"/>
          <p:cNvSpPr txBox="1">
            <a:spLocks noChangeArrowheads="1"/>
          </p:cNvSpPr>
          <p:nvPr/>
        </p:nvSpPr>
        <p:spPr bwMode="auto">
          <a:xfrm>
            <a:off x="762000" y="46482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(Developed)</a:t>
            </a:r>
          </a:p>
        </p:txBody>
      </p:sp>
      <p:sp>
        <p:nvSpPr>
          <p:cNvPr id="8201" name="TextBox 12"/>
          <p:cNvSpPr txBox="1">
            <a:spLocks noChangeArrowheads="1"/>
          </p:cNvSpPr>
          <p:nvPr/>
        </p:nvSpPr>
        <p:spPr bwMode="auto">
          <a:xfrm>
            <a:off x="5181600" y="4724400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(Developing)</a:t>
            </a:r>
          </a:p>
        </p:txBody>
      </p:sp>
      <p:pic>
        <p:nvPicPr>
          <p:cNvPr id="8202" name="Picture 11" descr="H:\CARBON PHOTO\images 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4191000"/>
            <a:ext cx="2209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8600"/>
            <a:ext cx="8229600" cy="6019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b="1" smtClean="0">
                <a:solidFill>
                  <a:srgbClr val="FF0000"/>
                </a:solidFill>
              </a:rPr>
              <a:t>REQUIREMENTS AS PER PROTOCOL</a:t>
            </a:r>
          </a:p>
          <a:p>
            <a:pPr algn="ctr">
              <a:buFont typeface="Wingdings" pitchFamily="2" charset="2"/>
              <a:buNone/>
            </a:pPr>
            <a:endParaRPr lang="en-GB" smtClean="0"/>
          </a:p>
          <a:p>
            <a:pPr>
              <a:buFont typeface="Wingdings" pitchFamily="2" charset="2"/>
              <a:buChar char="Ø"/>
            </a:pPr>
            <a:r>
              <a:rPr lang="en-GB" smtClean="0"/>
              <a:t>First phase target - Annexure I countries to reduce emission between 2008 &amp; 2012 to 5.2% below the 1990 level.</a:t>
            </a:r>
          </a:p>
          <a:p>
            <a:pPr>
              <a:buFont typeface="Wingdings" pitchFamily="2" charset="2"/>
              <a:buChar char="Ø"/>
            </a:pPr>
            <a:endParaRPr lang="en-GB" smtClean="0"/>
          </a:p>
          <a:p>
            <a:pPr>
              <a:buFont typeface="Wingdings" pitchFamily="2" charset="2"/>
              <a:buChar char="Ø"/>
            </a:pPr>
            <a:r>
              <a:rPr lang="en-GB" smtClean="0"/>
              <a:t>Second phase target is yet to be ascertained.</a:t>
            </a:r>
          </a:p>
          <a:p>
            <a:pPr>
              <a:buFont typeface="Wingdings" pitchFamily="2" charset="2"/>
              <a:buChar char="Ø"/>
            </a:pPr>
            <a:endParaRPr lang="en-GB" smtClean="0"/>
          </a:p>
          <a:p>
            <a:pPr>
              <a:buFont typeface="Wingdings" pitchFamily="2" charset="2"/>
              <a:buChar char="Ø"/>
            </a:pPr>
            <a:r>
              <a:rPr lang="en-GB" smtClean="0"/>
              <a:t>As of now annexure II countries are not required to reduce their emission for now.</a:t>
            </a:r>
          </a:p>
          <a:p>
            <a:pPr>
              <a:buFont typeface="Wingdings" pitchFamily="2" charset="2"/>
              <a:buChar char="Ø"/>
            </a:pPr>
            <a:endParaRPr lang="en-GB" smtClean="0"/>
          </a:p>
          <a:p>
            <a:pPr>
              <a:buFont typeface="Wingdings" pitchFamily="2" charset="2"/>
              <a:buChar char="Ø"/>
            </a:pPr>
            <a:endParaRPr lang="en-GB" smtClean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8229600" cy="1905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    CARBON CREDIT</a:t>
            </a:r>
            <a:br>
              <a:rPr lang="en-US" b="1" smtClean="0">
                <a:solidFill>
                  <a:srgbClr val="FF0000"/>
                </a:solidFill>
              </a:rPr>
            </a:br>
            <a:r>
              <a:rPr lang="en-US" b="1" smtClean="0">
                <a:solidFill>
                  <a:srgbClr val="FF0000"/>
                </a:solidFill>
              </a:rPr>
              <a:t>  CONCEPT</a:t>
            </a:r>
          </a:p>
        </p:txBody>
      </p:sp>
      <p:sp>
        <p:nvSpPr>
          <p:cNvPr id="1024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2438400"/>
          </a:xfrm>
        </p:spPr>
        <p:txBody>
          <a:bodyPr/>
          <a:lstStyle/>
          <a:p>
            <a:r>
              <a:rPr lang="en-US" sz="2400" b="1" smtClean="0">
                <a:solidFill>
                  <a:schemeClr val="tx1"/>
                </a:solidFill>
              </a:rPr>
              <a:t>1 Carbon Credit = 1 Ton of CO</a:t>
            </a:r>
            <a:r>
              <a:rPr lang="en-US" sz="2400" b="1" baseline="-25000" smtClean="0">
                <a:solidFill>
                  <a:schemeClr val="tx1"/>
                </a:solidFill>
              </a:rPr>
              <a:t>2</a:t>
            </a:r>
            <a:r>
              <a:rPr lang="en-US" sz="2400" b="1" smtClean="0">
                <a:solidFill>
                  <a:schemeClr val="tx1"/>
                </a:solidFill>
              </a:rPr>
              <a:t> </a:t>
            </a:r>
          </a:p>
          <a:p>
            <a:r>
              <a:rPr lang="en-US" sz="2400" b="1" smtClean="0">
                <a:solidFill>
                  <a:schemeClr val="tx1"/>
                </a:solidFill>
              </a:rPr>
              <a:t>      </a:t>
            </a:r>
          </a:p>
          <a:p>
            <a:r>
              <a:rPr lang="en-US" sz="2400" b="1" smtClean="0">
                <a:solidFill>
                  <a:schemeClr val="tx1"/>
                </a:solidFill>
              </a:rPr>
              <a:t>     (or its equivalent in greenhouse gases) removed from the atmosphere. </a:t>
            </a: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1219200" y="5486400"/>
            <a:ext cx="6858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* Note that Measure of Carbon credit is Certified Emission Reduction.(CER)</a:t>
            </a:r>
          </a:p>
        </p:txBody>
      </p:sp>
      <p:pic>
        <p:nvPicPr>
          <p:cNvPr id="10245" name="Picture 5" descr="H:\CARBON PHOTO\images 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14400"/>
            <a:ext cx="2667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 - &amp;quot;INDEX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CARBON CREDITS &amp;amp; TRADING&amp;quot;&quot;/&gt;&lt;property id=&quot;20307&quot; value=&quot;256&quot;/&gt;&lt;/object&gt;&lt;object type=&quot;3&quot; unique_id=&quot;10007&quot;&gt;&lt;property id=&quot;20148&quot; value=&quot;5&quot;/&gt;&lt;property id=&quot;20300&quot; value=&quot;Slide 4&quot;/&gt;&lt;property id=&quot;20307&quot; value=&quot;258&quot;/&gt;&lt;/object&gt;&lt;object type=&quot;3&quot; unique_id=&quot;10008&quot;&gt;&lt;property id=&quot;20148&quot; value=&quot;5&quot;/&gt;&lt;property id=&quot;20300&quot; value=&quot;Slide 5&quot;/&gt;&lt;property id=&quot;20307&quot; value=&quot;259&quot;/&gt;&lt;/object&gt;&lt;object type=&quot;3&quot; unique_id=&quot;10009&quot;&gt;&lt;property id=&quot;20148&quot; value=&quot;5&quot;/&gt;&lt;property id=&quot;20300&quot; value=&quot;Slide 7&quot;/&gt;&lt;property id=&quot;20307&quot; value=&quot;260&quot;/&gt;&lt;/object&gt;&lt;object type=&quot;3&quot; unique_id=&quot;10010&quot;&gt;&lt;property id=&quot;20148&quot; value=&quot;5&quot;/&gt;&lt;property id=&quot;20300&quot; value=&quot;Slide 9&quot;/&gt;&lt;property id=&quot;20307&quot; value=&quot;261&quot;/&gt;&lt;/object&gt;&lt;object type=&quot;3&quot; unique_id=&quot;10011&quot;&gt;&lt;property id=&quot;20148&quot; value=&quot;5&quot;/&gt;&lt;property id=&quot;20300&quot; value=&quot;Slide 10&quot;/&gt;&lt;property id=&quot;20307&quot; value=&quot;262&quot;/&gt;&lt;/object&gt;&lt;object type=&quot;3&quot; unique_id=&quot;10012&quot;&gt;&lt;property id=&quot;20148&quot; value=&quot;5&quot;/&gt;&lt;property id=&quot;20300&quot; value=&quot;Slide 11&quot;/&gt;&lt;property id=&quot;20307&quot; value=&quot;273&quot;/&gt;&lt;/object&gt;&lt;object type=&quot;3&quot; unique_id=&quot;10013&quot;&gt;&lt;property id=&quot;20148&quot; value=&quot;5&quot;/&gt;&lt;property id=&quot;20300&quot; value=&quot;Slide 12&quot;/&gt;&lt;property id=&quot;20307&quot; value=&quot;263&quot;/&gt;&lt;/object&gt;&lt;object type=&quot;3&quot; unique_id=&quot;10014&quot;&gt;&lt;property id=&quot;20148&quot; value=&quot;5&quot;/&gt;&lt;property id=&quot;20300&quot; value=&quot;Slide 13&quot;/&gt;&lt;property id=&quot;20307&quot; value=&quot;265&quot;/&gt;&lt;/object&gt;&lt;object type=&quot;3&quot; unique_id=&quot;10015&quot;&gt;&lt;property id=&quot;20148&quot; value=&quot;5&quot;/&gt;&lt;property id=&quot;20300&quot; value=&quot;Slide 15&quot;/&gt;&lt;property id=&quot;20307&quot; value=&quot;266&quot;/&gt;&lt;/object&gt;&lt;object type=&quot;3&quot; unique_id=&quot;10016&quot;&gt;&lt;property id=&quot;20148&quot; value=&quot;5&quot;/&gt;&lt;property id=&quot;20300&quot; value=&quot;Slide 16&quot;/&gt;&lt;property id=&quot;20307&quot; value=&quot;272&quot;/&gt;&lt;/object&gt;&lt;object type=&quot;3&quot; unique_id=&quot;10017&quot;&gt;&lt;property id=&quot;20148&quot; value=&quot;5&quot;/&gt;&lt;property id=&quot;20300&quot; value=&quot;Slide 17&quot;/&gt;&lt;property id=&quot;20307&quot; value=&quot;267&quot;/&gt;&lt;/object&gt;&lt;object type=&quot;3&quot; unique_id=&quot;10018&quot;&gt;&lt;property id=&quot;20148&quot; value=&quot;5&quot;/&gt;&lt;property id=&quot;20300&quot; value=&quot;Slide 18&quot;/&gt;&lt;property id=&quot;20307&quot; value=&quot;268&quot;/&gt;&lt;/object&gt;&lt;object type=&quot;3&quot; unique_id=&quot;10019&quot;&gt;&lt;property id=&quot;20148&quot; value=&quot;5&quot;/&gt;&lt;property id=&quot;20300&quot; value=&quot;Slide 19&quot;/&gt;&lt;property id=&quot;20307&quot; value=&quot;269&quot;/&gt;&lt;/object&gt;&lt;object type=&quot;3&quot; unique_id=&quot;10021&quot;&gt;&lt;property id=&quot;20148&quot; value=&quot;5&quot;/&gt;&lt;property id=&quot;20300&quot; value=&quot;Slide 20&quot;/&gt;&lt;property id=&quot;20307&quot; value=&quot;271&quot;/&gt;&lt;/object&gt;&lt;object type=&quot;3&quot; unique_id=&quot;10834&quot;&gt;&lt;property id=&quot;20148&quot; value=&quot;5&quot;/&gt;&lt;property id=&quot;20300&quot; value=&quot;Slide 21&quot;/&gt;&lt;property id=&quot;20307&quot; value=&quot;274&quot;/&gt;&lt;/object&gt;&lt;object type=&quot;3&quot; unique_id=&quot;10835&quot;&gt;&lt;property id=&quot;20148&quot; value=&quot;5&quot;/&gt;&lt;property id=&quot;20300&quot; value=&quot;Slide 22 - &amp;quot;Tax Planning of carbon credits&amp;quot;&quot;/&gt;&lt;property id=&quot;20307&quot; value=&quot;275&quot;/&gt;&lt;/object&gt;&lt;object type=&quot;3&quot; unique_id=&quot;10836&quot;&gt;&lt;property id=&quot;20148&quot; value=&quot;5&quot;/&gt;&lt;property id=&quot;20300&quot; value=&quot;Slide 23 - &amp;quot;Bibliography:&amp;quot;&quot;/&gt;&lt;property id=&quot;20307&quot; value=&quot;276&quot;/&gt;&lt;/object&gt;&lt;object type=&quot;3&quot; unique_id=&quot;10837&quot;&gt;&lt;property id=&quot;20148&quot; value=&quot;5&quot;/&gt;&lt;property id=&quot;20300&quot; value=&quot;Slide 6 - &amp;quot;Main constituents of GHG’s&amp;quot;&quot;/&gt;&lt;property id=&quot;20307&quot; value=&quot;277&quot;/&gt;&lt;/object&gt;&lt;object type=&quot;3&quot; unique_id=&quot;10838&quot;&gt;&lt;property id=&quot;20148&quot; value=&quot;5&quot;/&gt;&lt;property id=&quot;20300&quot; value=&quot;Slide 8 - &amp;quot;Example of Carbon &amp;#x0D;&amp;#x0A;Sequestration&amp;quot;&quot;/&gt;&lt;property id=&quot;20307&quot; value=&quot;278&quot;/&gt;&lt;/object&gt;&lt;object type=&quot;3&quot; unique_id=&quot;10839&quot;&gt;&lt;property id=&quot;20148&quot; value=&quot;5&quot;/&gt;&lt;property id=&quot;20300&quot; value=&quot;Slide 14&quot;/&gt;&lt;property id=&quot;20307&quot; value=&quot;279&quot;/&gt;&lt;/object&gt;&lt;object type=&quot;3&quot; unique_id=&quot;10864&quot;&gt;&lt;property id=&quot;20148&quot; value=&quot;5&quot;/&gt;&lt;property id=&quot;20300&quot; value=&quot;Slide 1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1338</TotalTime>
  <Words>846</Words>
  <Application>Microsoft Office PowerPoint</Application>
  <PresentationFormat>On-screen Show (4:3)</PresentationFormat>
  <Paragraphs>249</Paragraphs>
  <Slides>28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        EFFECTS OF GLOBAL WARMING </vt:lpstr>
      <vt:lpstr>Slide 3</vt:lpstr>
      <vt:lpstr>MAJOR GREEN HOUSE GASES</vt:lpstr>
      <vt:lpstr>Slide 5</vt:lpstr>
      <vt:lpstr>PRINCIPLES OF KYOTO PROTOCOL</vt:lpstr>
      <vt:lpstr>KYOTO PROTOCOL</vt:lpstr>
      <vt:lpstr>Slide 8</vt:lpstr>
      <vt:lpstr>    CARBON CREDIT   CONCEPT</vt:lpstr>
      <vt:lpstr>PROJECTS THAT QUALIFY FOR  CARBON CREDIT</vt:lpstr>
      <vt:lpstr>Slide 11</vt:lpstr>
      <vt:lpstr>Slide 12</vt:lpstr>
      <vt:lpstr>Slide 13</vt:lpstr>
      <vt:lpstr>ILLUSTRATION OF CARBON TRADING</vt:lpstr>
      <vt:lpstr>                                                             SELLER</vt:lpstr>
      <vt:lpstr>Slide 16</vt:lpstr>
      <vt:lpstr>ADVANTAGES.</vt:lpstr>
      <vt:lpstr> ACCOUNTING OF CARBON CREDIT </vt:lpstr>
      <vt:lpstr>ACCOUNTING OF  CARBON CREDIT</vt:lpstr>
      <vt:lpstr>Slide 20</vt:lpstr>
      <vt:lpstr> ACCOUNTING OF CARBON CREDIT </vt:lpstr>
      <vt:lpstr>ACCOUNTING FOR CARBON CREDIT</vt:lpstr>
      <vt:lpstr>Slide 23</vt:lpstr>
      <vt:lpstr> Case Laws </vt:lpstr>
      <vt:lpstr>TAXATION OF CARBON CREDITS</vt:lpstr>
      <vt:lpstr>INDIA’ POTENTIAL IN CARBON TRADING</vt:lpstr>
      <vt:lpstr>SOURCES OF INFORMATION :</vt:lpstr>
      <vt:lpstr>THANK YOU………. </vt:lpstr>
    </vt:vector>
  </TitlesOfParts>
  <Company>IIPM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INDEX</dc:title>
  <dc:creator>Ashutosh Ramgir</dc:creator>
  <cp:lastModifiedBy>RAVINDRANATH</cp:lastModifiedBy>
  <cp:revision>176</cp:revision>
  <dcterms:created xsi:type="dcterms:W3CDTF">2008-12-23T14:10:24Z</dcterms:created>
  <dcterms:modified xsi:type="dcterms:W3CDTF">2010-08-17T08:38:48Z</dcterms:modified>
</cp:coreProperties>
</file>