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u="sng" dirty="0" smtClean="0"/>
              <a:t>AS-26 INTANGIBLE ASSETS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219200"/>
            <a:ext cx="7848600" cy="5257800"/>
          </a:xfrm>
        </p:spPr>
        <p:txBody>
          <a:bodyPr>
            <a:normAutofit/>
          </a:bodyPr>
          <a:lstStyle/>
          <a:p>
            <a:pPr lvl="0"/>
            <a:r>
              <a:rPr lang="en-US" sz="4400" u="sng" dirty="0" smtClean="0"/>
              <a:t>(1)Meaning</a:t>
            </a:r>
            <a:r>
              <a:rPr lang="en-US" sz="4400" u="sng" dirty="0" smtClean="0"/>
              <a:t>: </a:t>
            </a:r>
            <a:r>
              <a:rPr lang="en-US" sz="4400" dirty="0" err="1" smtClean="0"/>
              <a:t>Intangilbe</a:t>
            </a:r>
            <a:r>
              <a:rPr lang="en-US" sz="4400" dirty="0" smtClean="0"/>
              <a:t> assets means </a:t>
            </a:r>
            <a:r>
              <a:rPr lang="en-US" sz="4400" b="1" u="sng" dirty="0" smtClean="0"/>
              <a:t>assets</a:t>
            </a:r>
            <a:r>
              <a:rPr lang="en-US" sz="4400" dirty="0" smtClean="0"/>
              <a:t>, </a:t>
            </a:r>
            <a:r>
              <a:rPr lang="en-US" sz="4400" b="1" u="sng" dirty="0" smtClean="0"/>
              <a:t>without physical substance</a:t>
            </a:r>
            <a:r>
              <a:rPr lang="en-US" sz="4400" dirty="0" smtClean="0"/>
              <a:t>, which are under control of entity held for </a:t>
            </a:r>
            <a:r>
              <a:rPr lang="en-US" sz="4400" dirty="0" err="1" smtClean="0"/>
              <a:t>use,production</a:t>
            </a:r>
            <a:r>
              <a:rPr lang="en-US" sz="4400" dirty="0" smtClean="0"/>
              <a:t> of goods, rendering of services and having future economic benefits.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Following are examples of Intangible Assets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u="sng" dirty="0" smtClean="0"/>
              <a:t>Goodwill</a:t>
            </a:r>
            <a:endParaRPr lang="en-US" dirty="0" smtClean="0"/>
          </a:p>
          <a:p>
            <a:pPr lvl="0"/>
            <a:r>
              <a:rPr lang="en-US" u="sng" dirty="0" smtClean="0"/>
              <a:t>Patent</a:t>
            </a:r>
            <a:endParaRPr lang="en-US" dirty="0" smtClean="0"/>
          </a:p>
          <a:p>
            <a:pPr lvl="0"/>
            <a:r>
              <a:rPr lang="en-US" u="sng" dirty="0" smtClean="0"/>
              <a:t>Knowhow</a:t>
            </a:r>
            <a:endParaRPr lang="en-US" dirty="0" smtClean="0"/>
          </a:p>
          <a:p>
            <a:pPr lvl="0"/>
            <a:r>
              <a:rPr lang="en-US" u="sng" dirty="0" smtClean="0"/>
              <a:t>Trade Marks</a:t>
            </a:r>
            <a:endParaRPr lang="en-US" dirty="0" smtClean="0"/>
          </a:p>
          <a:p>
            <a:pPr lvl="0"/>
            <a:r>
              <a:rPr lang="en-US" u="sng" dirty="0" smtClean="0"/>
              <a:t>Software, websites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Following Items are not Intangible Asset, hence they should be written off instantly.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pPr marL="571500" lvl="0" indent="-571500">
              <a:buFont typeface="+mj-lt"/>
              <a:buAutoNum type="romanUcPeriod"/>
            </a:pPr>
            <a:r>
              <a:rPr lang="en-US" u="sng" dirty="0" smtClean="0"/>
              <a:t>Preliminary Expenses</a:t>
            </a:r>
            <a:endParaRPr lang="en-US" dirty="0" smtClean="0"/>
          </a:p>
          <a:p>
            <a:pPr marL="571500" lvl="0" indent="-571500">
              <a:buFont typeface="+mj-lt"/>
              <a:buAutoNum type="romanUcPeriod"/>
            </a:pPr>
            <a:r>
              <a:rPr lang="en-US" u="sng" dirty="0" smtClean="0"/>
              <a:t>Advertisement suspense A/C</a:t>
            </a:r>
            <a:endParaRPr lang="en-US" dirty="0" smtClean="0"/>
          </a:p>
          <a:p>
            <a:pPr marL="571500" lvl="0" indent="-571500">
              <a:buFont typeface="+mj-lt"/>
              <a:buAutoNum type="romanUcPeriod"/>
            </a:pPr>
            <a:r>
              <a:rPr lang="en-US" u="sng" dirty="0" smtClean="0"/>
              <a:t>Other deferred Revenue Expenditure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u="sng" dirty="0" smtClean="0"/>
              <a:t>2.Recognition </a:t>
            </a:r>
            <a:r>
              <a:rPr lang="en-US" u="sng" dirty="0" smtClean="0"/>
              <a:t>of Intangible Assets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r>
              <a:rPr lang="en-US" u="sng" dirty="0" smtClean="0"/>
              <a:t>(</a:t>
            </a:r>
            <a:r>
              <a:rPr lang="en-US" u="sng" dirty="0" err="1" smtClean="0"/>
              <a:t>i</a:t>
            </a:r>
            <a:r>
              <a:rPr lang="en-US" u="sng" dirty="0" smtClean="0"/>
              <a:t>)Purchased </a:t>
            </a:r>
            <a:r>
              <a:rPr lang="en-US" u="sng" dirty="0" smtClean="0"/>
              <a:t>IA should be recorded </a:t>
            </a:r>
            <a:r>
              <a:rPr lang="en-US" u="sng" dirty="0" smtClean="0"/>
              <a:t>at: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Cost price paid			      xxx</a:t>
            </a:r>
          </a:p>
          <a:p>
            <a:pPr>
              <a:buNone/>
            </a:pPr>
            <a:r>
              <a:rPr lang="en-US" u="sng" dirty="0" smtClean="0"/>
              <a:t>Add:</a:t>
            </a:r>
            <a:r>
              <a:rPr lang="en-US" dirty="0" smtClean="0"/>
              <a:t> Taxes paid			      xxx</a:t>
            </a:r>
          </a:p>
          <a:p>
            <a:pPr>
              <a:buNone/>
            </a:pPr>
            <a:r>
              <a:rPr lang="en-US" u="sng" dirty="0" err="1" smtClean="0"/>
              <a:t>Add</a:t>
            </a:r>
            <a:r>
              <a:rPr lang="en-US" dirty="0" err="1" smtClean="0"/>
              <a:t>:Expenses</a:t>
            </a:r>
            <a:r>
              <a:rPr lang="en-US" dirty="0" smtClean="0"/>
              <a:t> to obtain Title     </a:t>
            </a:r>
            <a:r>
              <a:rPr lang="en-US" dirty="0" smtClean="0"/>
              <a:t>xxx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			     </a:t>
            </a:r>
            <a:r>
              <a:rPr lang="en-US" dirty="0" smtClean="0"/>
              <a:t>           XXX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>(ii)Exchanged IA </a:t>
            </a:r>
            <a:r>
              <a:rPr lang="en-US" u="sng" dirty="0" smtClean="0"/>
              <a:t>should be recorded 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u="sng" dirty="0" smtClean="0"/>
              <a:t>Fair value of Asset surrendered</a:t>
            </a:r>
            <a:endParaRPr lang="en-US" dirty="0" smtClean="0"/>
          </a:p>
          <a:p>
            <a:pPr lvl="0"/>
            <a:r>
              <a:rPr lang="en-US" u="sng" dirty="0" smtClean="0"/>
              <a:t>Fair value of asset </a:t>
            </a:r>
            <a:r>
              <a:rPr lang="en-US" u="sng" dirty="0" smtClean="0"/>
              <a:t>obtained</a:t>
            </a:r>
          </a:p>
          <a:p>
            <a:pPr lvl="0"/>
            <a:r>
              <a:rPr lang="en-US" u="sng" dirty="0" smtClean="0"/>
              <a:t>Whichever is more clearly evident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(III) </a:t>
            </a:r>
            <a:r>
              <a:rPr lang="en-US" sz="4000" dirty="0" smtClean="0"/>
              <a:t>Self Generated IA are those assets which are </a:t>
            </a:r>
            <a:r>
              <a:rPr lang="en-US" sz="4000" u="sng" dirty="0" smtClean="0"/>
              <a:t>generated by entity at its own</a:t>
            </a:r>
            <a:endParaRPr lang="en-US" sz="40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76400"/>
            <a:ext cx="8229600" cy="4525963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lphaLcPeriod"/>
            </a:pPr>
            <a:r>
              <a:rPr lang="en-US" dirty="0" smtClean="0"/>
              <a:t>Goodwill, Brand, Trade marks, copyrights , should not be recorded as IA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 smtClean="0"/>
              <a:t>Remaining  IA (</a:t>
            </a:r>
            <a:r>
              <a:rPr lang="en-US" dirty="0" err="1" smtClean="0"/>
              <a:t>i.e,Software</a:t>
            </a:r>
            <a:r>
              <a:rPr lang="en-US" dirty="0" smtClean="0"/>
              <a:t>, website, Trademark (</a:t>
            </a:r>
            <a:r>
              <a:rPr lang="en-US" dirty="0" err="1" smtClean="0"/>
              <a:t>Lal</a:t>
            </a:r>
            <a:r>
              <a:rPr lang="en-US" dirty="0" smtClean="0"/>
              <a:t> </a:t>
            </a:r>
            <a:r>
              <a:rPr lang="en-US" dirty="0" err="1" smtClean="0"/>
              <a:t>Kila</a:t>
            </a:r>
            <a:r>
              <a:rPr lang="en-US" dirty="0" smtClean="0"/>
              <a:t> ), Knowhow (shelling process) are recorded as </a:t>
            </a:r>
            <a:r>
              <a:rPr lang="en-US" dirty="0" smtClean="0"/>
              <a:t>follows:</a:t>
            </a:r>
          </a:p>
          <a:p>
            <a:pPr lvl="0"/>
            <a:r>
              <a:rPr lang="en-US" sz="2400" dirty="0" smtClean="0"/>
              <a:t>Expenditure during </a:t>
            </a:r>
            <a:r>
              <a:rPr lang="en-US" sz="2400" u="sng" dirty="0" smtClean="0"/>
              <a:t>research phase </a:t>
            </a:r>
            <a:r>
              <a:rPr lang="en-US" sz="2400" dirty="0" smtClean="0"/>
              <a:t>will be transferred to P&amp;L AC</a:t>
            </a:r>
          </a:p>
          <a:p>
            <a:pPr lvl="0"/>
            <a:r>
              <a:rPr lang="en-US" sz="2400" dirty="0" smtClean="0"/>
              <a:t>Expenditure during </a:t>
            </a:r>
            <a:r>
              <a:rPr lang="en-US" sz="2400" u="sng" dirty="0" smtClean="0"/>
              <a:t>Development phase </a:t>
            </a:r>
            <a:r>
              <a:rPr lang="en-US" sz="2400" dirty="0" smtClean="0"/>
              <a:t>will be </a:t>
            </a:r>
            <a:r>
              <a:rPr lang="en-US" sz="2400" dirty="0" err="1" smtClean="0"/>
              <a:t>capitalised</a:t>
            </a:r>
            <a:r>
              <a:rPr lang="en-US" sz="2400" dirty="0" smtClean="0"/>
              <a:t> with value of Asset</a:t>
            </a:r>
          </a:p>
          <a:p>
            <a:pPr marL="514350" lvl="0" indent="-514350">
              <a:buFont typeface="+mj-lt"/>
              <a:buAutoNum type="alphaL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47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8229600" cy="6096000"/>
          </a:xfrm>
        </p:spPr>
        <p:txBody>
          <a:bodyPr/>
          <a:lstStyle/>
          <a:p>
            <a:r>
              <a:rPr lang="en-US" dirty="0" smtClean="0"/>
              <a:t>Research phase means phase during which </a:t>
            </a:r>
            <a:r>
              <a:rPr lang="en-US" u="sng" dirty="0" err="1" smtClean="0"/>
              <a:t>knowledgeis</a:t>
            </a:r>
            <a:r>
              <a:rPr lang="en-US" u="sng" dirty="0" smtClean="0"/>
              <a:t> gained</a:t>
            </a:r>
            <a:r>
              <a:rPr lang="en-US" dirty="0" smtClean="0"/>
              <a:t>, through planned methods.</a:t>
            </a:r>
          </a:p>
          <a:p>
            <a:r>
              <a:rPr lang="en-US" dirty="0" smtClean="0"/>
              <a:t>Development means </a:t>
            </a:r>
            <a:r>
              <a:rPr lang="en-US" u="sng" dirty="0" smtClean="0"/>
              <a:t>application of Knowledge.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buFont typeface="Wingdings" pitchFamily="2" charset="2"/>
              <a:buChar char="v"/>
            </a:pPr>
            <a:r>
              <a:rPr lang="en-US" sz="2700" dirty="0" smtClean="0"/>
              <a:t>If all of following condition are satisfied, then it is considered </a:t>
            </a:r>
            <a:r>
              <a:rPr lang="en-US" sz="2700" u="sng" dirty="0" smtClean="0"/>
              <a:t>development phase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Technical feasibility has been established</a:t>
            </a:r>
          </a:p>
          <a:p>
            <a:pPr lvl="0"/>
            <a:r>
              <a:rPr lang="en-US" dirty="0" smtClean="0"/>
              <a:t>Management has appointed its development</a:t>
            </a:r>
          </a:p>
          <a:p>
            <a:pPr lvl="0"/>
            <a:r>
              <a:rPr lang="en-US" dirty="0" smtClean="0"/>
              <a:t>Market exists for Intangible Asset</a:t>
            </a:r>
          </a:p>
          <a:p>
            <a:pPr lvl="0"/>
            <a:r>
              <a:rPr lang="en-US" dirty="0" smtClean="0"/>
              <a:t>Resources exists for intangible Asset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u="sng" dirty="0" smtClean="0"/>
              <a:t>(3.)</a:t>
            </a:r>
            <a:r>
              <a:rPr lang="en-US" u="sng" dirty="0" err="1" smtClean="0"/>
              <a:t>Amortisation</a:t>
            </a:r>
            <a:r>
              <a:rPr lang="en-US" u="sng" dirty="0" smtClean="0"/>
              <a:t> </a:t>
            </a:r>
            <a:r>
              <a:rPr lang="en-US" u="sng" dirty="0" smtClean="0"/>
              <a:t>of I Asset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71500" lvl="0" indent="-571500">
              <a:buFont typeface="+mj-lt"/>
              <a:buAutoNum type="romanUcPeriod"/>
            </a:pPr>
            <a:r>
              <a:rPr lang="en-US" sz="2800" dirty="0" smtClean="0"/>
              <a:t>IA should be written off in the ratio of future benefits from IA</a:t>
            </a:r>
          </a:p>
          <a:p>
            <a:pPr marL="571500" lvl="0" indent="-571500">
              <a:buFont typeface="+mj-lt"/>
              <a:buAutoNum type="romanUcPeriod"/>
            </a:pPr>
            <a:r>
              <a:rPr lang="en-US" sz="2800" dirty="0" smtClean="0"/>
              <a:t>If such benefits can’t be worked out, then SLM  should be used for </a:t>
            </a:r>
            <a:r>
              <a:rPr lang="en-US" sz="2800" dirty="0" err="1" smtClean="0"/>
              <a:t>amortisation</a:t>
            </a:r>
            <a:endParaRPr lang="en-US" sz="2800" dirty="0" smtClean="0"/>
          </a:p>
          <a:p>
            <a:pPr marL="571500" lvl="0" indent="-571500">
              <a:buFont typeface="+mj-lt"/>
              <a:buAutoNum type="romanUcPeriod"/>
            </a:pPr>
            <a:r>
              <a:rPr lang="en-US" sz="2800" dirty="0" smtClean="0"/>
              <a:t>Life should be 10 years(3-5 years for website &amp; Software).Higher life can be taken, if justified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</TotalTime>
  <Words>294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Median</vt:lpstr>
      <vt:lpstr>AS-26 INTANGIBLE ASSETS </vt:lpstr>
      <vt:lpstr>Following are examples of Intangible Assets </vt:lpstr>
      <vt:lpstr>Following Items are not Intangible Asset, hence they should be written off instantly. </vt:lpstr>
      <vt:lpstr>2.Recognition of Intangible Assets </vt:lpstr>
      <vt:lpstr>(ii)Exchanged IA should be recorded at</vt:lpstr>
      <vt:lpstr>(III) Self Generated IA are those assets which are generated by entity at its own</vt:lpstr>
      <vt:lpstr>Slide 7</vt:lpstr>
      <vt:lpstr>If all of following condition are satisfied, then it is considered development phase </vt:lpstr>
      <vt:lpstr>(3.)Amortisation of I Asset.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AS-26 INTANGIBLE ASSETS </dc:title>
  <dc:creator>JATIN KAKKAR</dc:creator>
  <cp:lastModifiedBy>JATIN KAKKAR</cp:lastModifiedBy>
  <cp:revision>3</cp:revision>
  <dcterms:created xsi:type="dcterms:W3CDTF">2006-08-16T00:00:00Z</dcterms:created>
  <dcterms:modified xsi:type="dcterms:W3CDTF">2013-11-15T18:46:10Z</dcterms:modified>
</cp:coreProperties>
</file>