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1" r:id="rId2"/>
    <p:sldId id="260" r:id="rId3"/>
    <p:sldId id="259" r:id="rId4"/>
    <p:sldId id="257" r:id="rId5"/>
    <p:sldId id="258" r:id="rId6"/>
    <p:sldId id="261" r:id="rId7"/>
    <p:sldId id="262" r:id="rId8"/>
    <p:sldId id="256" r:id="rId9"/>
    <p:sldId id="263" r:id="rId10"/>
    <p:sldId id="264" r:id="rId11"/>
    <p:sldId id="268" r:id="rId12"/>
    <p:sldId id="266" r:id="rId13"/>
    <p:sldId id="267" r:id="rId14"/>
    <p:sldId id="269" r:id="rId15"/>
    <p:sldId id="270" r:id="rId16"/>
    <p:sldId id="26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A46993-C988-4F6A-AD19-3DAFF8E97C2C}" type="datetimeFigureOut">
              <a:rPr lang="en-US" smtClean="0"/>
              <a:pPr/>
              <a:t>23/04/2012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24AA61-E280-4EE5-A714-B1063385038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24AA61-E280-4EE5-A714-B1063385038B}"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23/04/2012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23/04/2012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Notification%2012%20%20-%202012.doc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taxindiaonline.com/RC2/subCatDesc.php3?subCatDisp_Id=42&amp;filename=legal/sc/2011/2011-TIOL-71-SC-ST.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Recharge Service Tax </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buNone/>
            </a:pPr>
            <a:r>
              <a:rPr lang="en-US" smtClean="0"/>
              <a:t> </a:t>
            </a:r>
            <a:r>
              <a:rPr lang="en-US" smtClean="0"/>
              <a:t>                           </a:t>
            </a:r>
            <a:r>
              <a:rPr lang="en-US" dirty="0" smtClean="0"/>
              <a:t>CA. Sunil Jain	</a:t>
            </a:r>
          </a:p>
          <a:p>
            <a:pPr>
              <a:buNone/>
            </a:pPr>
            <a:r>
              <a:rPr lang="en-US" dirty="0" smtClean="0"/>
              <a:t>           Email ID:  suniljain55@gmail.com </a:t>
            </a:r>
          </a:p>
          <a:p>
            <a:pPr>
              <a:buNone/>
            </a:pPr>
            <a:r>
              <a:rPr lang="en-US" dirty="0" smtClean="0"/>
              <a:t> </a:t>
            </a:r>
            <a:r>
              <a:rPr lang="en-US" dirty="0" smtClean="0"/>
              <a:t>                  Contact no: 9664966180</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0"/>
            <a:ext cx="8534400" cy="6463308"/>
          </a:xfrm>
          <a:prstGeom prst="rect">
            <a:avLst/>
          </a:prstGeom>
        </p:spPr>
        <p:txBody>
          <a:bodyPr wrap="square">
            <a:spAutoFit/>
          </a:bodyPr>
          <a:lstStyle/>
          <a:p>
            <a:r>
              <a:rPr lang="en-US" b="1" i="1" dirty="0" smtClean="0"/>
              <a:t>Pre-budget recommendation:</a:t>
            </a:r>
          </a:p>
          <a:p>
            <a:r>
              <a:rPr lang="en-US" dirty="0" smtClean="0"/>
              <a:t>• Appropriate changes should be made in the Finance Act, 1994 to allow the telecom</a:t>
            </a:r>
          </a:p>
          <a:p>
            <a:r>
              <a:rPr lang="en-US" dirty="0" smtClean="0"/>
              <a:t>industry to discharge service tax liability on distribution margins. Similar relief has been</a:t>
            </a:r>
          </a:p>
          <a:p>
            <a:r>
              <a:rPr lang="en-US" dirty="0" smtClean="0"/>
              <a:t>granted to the insurance industry which also involves a huge distribution force whereby</a:t>
            </a:r>
          </a:p>
          <a:p>
            <a:r>
              <a:rPr lang="en-US" dirty="0" smtClean="0"/>
              <a:t>the onus has been put on the insurance companies to discharge service tax on</a:t>
            </a:r>
          </a:p>
          <a:p>
            <a:r>
              <a:rPr lang="en-US" dirty="0" smtClean="0"/>
              <a:t>distributor/associate margins. The above can also be achieved by issuing a letter similar</a:t>
            </a:r>
          </a:p>
          <a:p>
            <a:r>
              <a:rPr lang="en-US" dirty="0" smtClean="0"/>
              <a:t>to B-11/1/2000-TRU dated July 9, 2001 – Annexure VI.</a:t>
            </a:r>
          </a:p>
          <a:p>
            <a:r>
              <a:rPr lang="en-US" dirty="0" smtClean="0"/>
              <a:t>• The relief sought is similar to the one provided to millions of insurance agents &amp; the</a:t>
            </a:r>
          </a:p>
          <a:p>
            <a:r>
              <a:rPr lang="en-US" dirty="0" smtClean="0"/>
              <a:t>applicability of service tax on their income under the Insurance Auxiliary Service and will</a:t>
            </a:r>
          </a:p>
          <a:p>
            <a:r>
              <a:rPr lang="en-US" dirty="0" smtClean="0"/>
              <a:t>not have any revenue implication.</a:t>
            </a:r>
          </a:p>
          <a:p>
            <a:endParaRPr lang="en-US" b="1" i="1" dirty="0" smtClean="0"/>
          </a:p>
          <a:p>
            <a:r>
              <a:rPr lang="en-US" b="1" i="1" dirty="0" smtClean="0"/>
              <a:t>Rationale:</a:t>
            </a:r>
          </a:p>
          <a:p>
            <a:r>
              <a:rPr lang="en-US" dirty="0" smtClean="0"/>
              <a:t>The above change is more beneficial for the Government from revenue perspective in</a:t>
            </a:r>
          </a:p>
          <a:p>
            <a:r>
              <a:rPr lang="en-US" dirty="0" smtClean="0"/>
              <a:t>following ways than the currently followed provisions:</a:t>
            </a:r>
          </a:p>
          <a:p>
            <a:r>
              <a:rPr lang="en-US" dirty="0" smtClean="0"/>
              <a:t>• </a:t>
            </a:r>
            <a:r>
              <a:rPr lang="en-US" dirty="0" smtClean="0">
                <a:solidFill>
                  <a:srgbClr val="FF0000"/>
                </a:solidFill>
              </a:rPr>
              <a:t>Service tax is already being recovered by the Government on the full value and there is</a:t>
            </a:r>
          </a:p>
          <a:p>
            <a:r>
              <a:rPr lang="en-US" dirty="0" smtClean="0">
                <a:solidFill>
                  <a:srgbClr val="FF0000"/>
                </a:solidFill>
              </a:rPr>
              <a:t>no loss to the exchequer.</a:t>
            </a:r>
          </a:p>
          <a:p>
            <a:r>
              <a:rPr lang="en-US" dirty="0" smtClean="0"/>
              <a:t>• A huge percentage of telecom products’ distributors actually don’t fall under the service</a:t>
            </a:r>
          </a:p>
          <a:p>
            <a:r>
              <a:rPr lang="en-US" dirty="0" smtClean="0"/>
              <a:t>tax charging category </a:t>
            </a:r>
            <a:r>
              <a:rPr lang="en-US" dirty="0" err="1" smtClean="0"/>
              <a:t>i.e</a:t>
            </a:r>
            <a:r>
              <a:rPr lang="en-US" dirty="0" smtClean="0"/>
              <a:t>, they don’t cross the threshold limit of Rs. 10 </a:t>
            </a:r>
            <a:r>
              <a:rPr lang="en-US" dirty="0" err="1" smtClean="0"/>
              <a:t>Lacs</a:t>
            </a:r>
            <a:r>
              <a:rPr lang="en-US" dirty="0" smtClean="0"/>
              <a:t> / annum,</a:t>
            </a:r>
          </a:p>
          <a:p>
            <a:r>
              <a:rPr lang="en-US" dirty="0" smtClean="0"/>
              <a:t>thus don’t pay any service tax to the Government.</a:t>
            </a:r>
          </a:p>
          <a:p>
            <a:r>
              <a:rPr lang="en-US" dirty="0" smtClean="0"/>
              <a:t>• Administratively it will become much easier for the Government to monitor, track &amp;</a:t>
            </a:r>
          </a:p>
          <a:p>
            <a:r>
              <a:rPr lang="en-US" dirty="0" smtClean="0"/>
              <a:t>collect service tax from a very few business units, which is much easier to manage.</a:t>
            </a:r>
          </a:p>
          <a:p>
            <a:r>
              <a:rPr lang="en-US" dirty="0" smtClean="0"/>
              <a:t>• It shall help remove the cost of compliance for small self employed people in the</a:t>
            </a:r>
          </a:p>
          <a:p>
            <a:r>
              <a:rPr lang="en-US" dirty="0" smtClean="0"/>
              <a:t>distribution chain and encourage self employment without any fears.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Higher incidence of Service Tax </a:t>
            </a:r>
            <a:endParaRPr lang="en-US" dirty="0"/>
          </a:p>
        </p:txBody>
      </p:sp>
      <p:graphicFrame>
        <p:nvGraphicFramePr>
          <p:cNvPr id="4" name="Content Placeholder 3"/>
          <p:cNvGraphicFramePr>
            <a:graphicFrameLocks noGrp="1"/>
          </p:cNvGraphicFramePr>
          <p:nvPr>
            <p:ph idx="1"/>
          </p:nvPr>
        </p:nvGraphicFramePr>
        <p:xfrm>
          <a:off x="457200" y="1600200"/>
          <a:ext cx="8229600" cy="5958840"/>
        </p:xfrm>
        <a:graphic>
          <a:graphicData uri="http://schemas.openxmlformats.org/drawingml/2006/table">
            <a:tbl>
              <a:tblPr firstRow="1" lastRow="1" bandRow="1"/>
              <a:tblGrid>
                <a:gridCol w="2057400"/>
                <a:gridCol w="2057400"/>
                <a:gridCol w="2057400"/>
                <a:gridCol w="2057400"/>
              </a:tblGrid>
              <a:tr h="370840">
                <a:tc>
                  <a:txBody>
                    <a:bodyPr/>
                    <a:lstStyle/>
                    <a:p>
                      <a:r>
                        <a:rPr lang="en-US" dirty="0" smtClean="0"/>
                        <a:t>Particulars </a:t>
                      </a:r>
                      <a:endParaRPr lang="en-US" dirty="0"/>
                    </a:p>
                  </a:txBody>
                  <a:tcPr/>
                </a:tc>
                <a:tc>
                  <a:txBody>
                    <a:bodyPr/>
                    <a:lstStyle/>
                    <a:p>
                      <a:r>
                        <a:rPr lang="en-US" dirty="0" smtClean="0"/>
                        <a:t>Net Amount</a:t>
                      </a:r>
                      <a:endParaRPr lang="en-US" dirty="0"/>
                    </a:p>
                  </a:txBody>
                  <a:tcPr/>
                </a:tc>
                <a:tc>
                  <a:txBody>
                    <a:bodyPr/>
                    <a:lstStyle/>
                    <a:p>
                      <a:r>
                        <a:rPr lang="en-US" dirty="0" smtClean="0"/>
                        <a:t>Service Tax</a:t>
                      </a:r>
                      <a:endParaRPr lang="en-US" dirty="0"/>
                    </a:p>
                  </a:txBody>
                  <a:tcPr/>
                </a:tc>
                <a:tc>
                  <a:txBody>
                    <a:bodyPr/>
                    <a:lstStyle/>
                    <a:p>
                      <a:r>
                        <a:rPr lang="en-US" dirty="0" smtClean="0"/>
                        <a:t>Total </a:t>
                      </a:r>
                      <a:endParaRPr lang="en-US" dirty="0"/>
                    </a:p>
                  </a:txBody>
                  <a:tcPr/>
                </a:tc>
              </a:tr>
              <a:tr h="370840">
                <a:tc>
                  <a:txBody>
                    <a:bodyPr/>
                    <a:lstStyle/>
                    <a:p>
                      <a:r>
                        <a:rPr lang="en-US" dirty="0" smtClean="0"/>
                        <a:t>Recharge Value </a:t>
                      </a:r>
                      <a:endParaRPr lang="en-US" dirty="0"/>
                    </a:p>
                  </a:txBody>
                  <a:tcPr/>
                </a:tc>
                <a:tc>
                  <a:txBody>
                    <a:bodyPr/>
                    <a:lstStyle/>
                    <a:p>
                      <a:r>
                        <a:rPr lang="en-US" dirty="0" smtClean="0"/>
                        <a:t>89</a:t>
                      </a:r>
                      <a:endParaRPr lang="en-US" dirty="0"/>
                    </a:p>
                  </a:txBody>
                  <a:tcPr/>
                </a:tc>
                <a:tc>
                  <a:txBody>
                    <a:bodyPr/>
                    <a:lstStyle/>
                    <a:p>
                      <a:r>
                        <a:rPr lang="en-US" dirty="0" smtClean="0"/>
                        <a:t>11</a:t>
                      </a:r>
                      <a:endParaRPr lang="en-US" dirty="0"/>
                    </a:p>
                  </a:txBody>
                  <a:tcPr/>
                </a:tc>
                <a:tc>
                  <a:txBody>
                    <a:bodyPr/>
                    <a:lstStyle/>
                    <a:p>
                      <a:r>
                        <a:rPr lang="en-US" dirty="0" smtClean="0"/>
                        <a:t>100</a:t>
                      </a:r>
                      <a:endParaRPr lang="en-US" dirty="0"/>
                    </a:p>
                  </a:txBody>
                  <a:tcPr/>
                </a:tc>
              </a:tr>
              <a:tr h="370840">
                <a:tc>
                  <a:txBody>
                    <a:bodyPr/>
                    <a:lstStyle/>
                    <a:p>
                      <a:r>
                        <a:rPr lang="en-US" dirty="0" smtClean="0"/>
                        <a:t>Commission / Discount earned by Distributor</a:t>
                      </a:r>
                      <a:endParaRPr lang="en-US" dirty="0"/>
                    </a:p>
                  </a:txBody>
                  <a:tcPr/>
                </a:tc>
                <a:tc>
                  <a:txBody>
                    <a:bodyPr/>
                    <a:lstStyle/>
                    <a:p>
                      <a:endParaRPr lang="en-US" dirty="0"/>
                    </a:p>
                  </a:txBody>
                  <a:tcPr/>
                </a:tc>
                <a:tc>
                  <a:txBody>
                    <a:bodyPr/>
                    <a:lstStyle/>
                    <a:p>
                      <a:r>
                        <a:rPr lang="en-US" dirty="0" smtClean="0"/>
                        <a:t>.45</a:t>
                      </a:r>
                      <a:endParaRPr lang="en-US" dirty="0"/>
                    </a:p>
                  </a:txBody>
                  <a:tcPr/>
                </a:tc>
                <a:tc>
                  <a:txBody>
                    <a:bodyPr/>
                    <a:lstStyle/>
                    <a:p>
                      <a:r>
                        <a:rPr lang="en-US" dirty="0" smtClean="0"/>
                        <a:t> </a:t>
                      </a:r>
                      <a:endParaRPr lang="en-US" dirty="0"/>
                    </a:p>
                  </a:txBody>
                  <a:tcPr/>
                </a:tc>
              </a:tr>
              <a:tr h="370840">
                <a:tc>
                  <a:txBody>
                    <a:bodyPr/>
                    <a:lstStyle/>
                    <a:p>
                      <a:r>
                        <a:rPr lang="en-US" dirty="0" smtClean="0"/>
                        <a:t>Total</a:t>
                      </a:r>
                      <a:endParaRPr lang="en-US" dirty="0"/>
                    </a:p>
                  </a:txBody>
                  <a:tcPr/>
                </a:tc>
                <a:tc>
                  <a:txBody>
                    <a:bodyPr/>
                    <a:lstStyle/>
                    <a:p>
                      <a:r>
                        <a:rPr lang="en-US" dirty="0" smtClean="0"/>
                        <a:t>89</a:t>
                      </a:r>
                      <a:endParaRPr lang="en-US" dirty="0"/>
                    </a:p>
                  </a:txBody>
                  <a:tcPr/>
                </a:tc>
                <a:tc>
                  <a:txBody>
                    <a:bodyPr/>
                    <a:lstStyle/>
                    <a:p>
                      <a:r>
                        <a:rPr lang="en-US" dirty="0" smtClean="0"/>
                        <a:t>11.45</a:t>
                      </a:r>
                      <a:endParaRPr lang="en-US" dirty="0"/>
                    </a:p>
                  </a:txBody>
                  <a:tcPr/>
                </a:tc>
                <a:tc>
                  <a:txBody>
                    <a:bodyPr/>
                    <a:lstStyle/>
                    <a:p>
                      <a:r>
                        <a:rPr lang="en-US" dirty="0" smtClean="0"/>
                        <a:t>100</a:t>
                      </a:r>
                      <a:endParaRPr lang="en-US" dirty="0"/>
                    </a:p>
                  </a:txBody>
                  <a:tcPr/>
                </a:tc>
              </a:tr>
              <a:tr h="370840">
                <a:tc gridSpan="4">
                  <a:txBody>
                    <a:bodyPr/>
                    <a:lstStyle/>
                    <a:p>
                      <a:endParaRPr lang="en-US" dirty="0" smtClean="0"/>
                    </a:p>
                    <a:p>
                      <a:r>
                        <a:rPr lang="en-US" dirty="0" smtClean="0"/>
                        <a:t>As explained above Service</a:t>
                      </a:r>
                      <a:r>
                        <a:rPr lang="en-US" baseline="0" dirty="0" smtClean="0"/>
                        <a:t> tax is paid by Mobile operator on MRP , hence the service received by the Subscriber is for Rs. 100 , so  service tax liability  towards  government is 11 , which is paid by Mobile operator .</a:t>
                      </a:r>
                    </a:p>
                    <a:p>
                      <a:r>
                        <a:rPr lang="en-US" baseline="0" dirty="0" smtClean="0"/>
                        <a:t>When Commission / Discount is Given to Distributor for selling of recharge Coupon then Service tax paid results is excess payment over and above liability of service tax .   </a:t>
                      </a: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TELECOM REGULATORY AUTHORITY OF INDIA</a:t>
            </a:r>
            <a:br>
              <a:rPr lang="en-US" sz="3200" b="1" dirty="0" smtClean="0"/>
            </a:br>
            <a:r>
              <a:rPr lang="en-US" sz="2400" dirty="0" smtClean="0"/>
              <a:t>NOTIFICATION   6th JANUARY, 2012</a:t>
            </a:r>
            <a:endParaRPr lang="en-US" sz="2400" dirty="0"/>
          </a:p>
        </p:txBody>
      </p:sp>
      <p:sp>
        <p:nvSpPr>
          <p:cNvPr id="3" name="Content Placeholder 2"/>
          <p:cNvSpPr>
            <a:spLocks noGrp="1"/>
          </p:cNvSpPr>
          <p:nvPr>
            <p:ph idx="1"/>
          </p:nvPr>
        </p:nvSpPr>
        <p:spPr/>
        <p:txBody>
          <a:bodyPr>
            <a:normAutofit/>
          </a:bodyPr>
          <a:lstStyle/>
          <a:p>
            <a:r>
              <a:rPr lang="en-US" b="1" dirty="0" smtClean="0"/>
              <a:t>Definitions</a:t>
            </a:r>
          </a:p>
          <a:p>
            <a:r>
              <a:rPr lang="en-US" dirty="0" smtClean="0"/>
              <a:t>“voucher” means a card or a coupon in printed or </a:t>
            </a:r>
            <a:r>
              <a:rPr lang="en-US" dirty="0" smtClean="0">
                <a:solidFill>
                  <a:srgbClr val="FF0000"/>
                </a:solidFill>
              </a:rPr>
              <a:t>electronic form, </a:t>
            </a:r>
            <a:r>
              <a:rPr lang="en-US" dirty="0" smtClean="0"/>
              <a:t>which is offered, marketed and sold by a service provider to consumers for adding monetary value to the pre-paid account or for altering one or more items of applicable tariff for a pre-defined period or for subscription to a tariff plan;</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28600"/>
            <a:ext cx="8382000" cy="10618291"/>
          </a:xfrm>
          <a:prstGeom prst="rect">
            <a:avLst/>
          </a:prstGeom>
        </p:spPr>
        <p:txBody>
          <a:bodyPr wrap="square">
            <a:spAutoFit/>
          </a:bodyPr>
          <a:lstStyle/>
          <a:p>
            <a:r>
              <a:rPr lang="en-US" sz="2400" u="sng" dirty="0" smtClean="0">
                <a:solidFill>
                  <a:srgbClr val="FF0000"/>
                </a:solidFill>
              </a:rPr>
              <a:t>Consumer  </a:t>
            </a:r>
            <a:r>
              <a:rPr lang="en-US" sz="2400" dirty="0" smtClean="0"/>
              <a:t>means a consumer of a service provider to whom these  regulations apply and includes its customer and subscriber</a:t>
            </a:r>
          </a:p>
          <a:p>
            <a:r>
              <a:rPr lang="en-US" dirty="0" smtClean="0"/>
              <a:t> </a:t>
            </a:r>
            <a:r>
              <a:rPr lang="en-US" sz="2400" dirty="0" smtClean="0"/>
              <a:t>Service Provider   means a licensee to whom these regulations apply</a:t>
            </a:r>
          </a:p>
          <a:p>
            <a:r>
              <a:rPr lang="en-US" sz="2400" u="sng" dirty="0" smtClean="0">
                <a:solidFill>
                  <a:srgbClr val="FF0000"/>
                </a:solidFill>
              </a:rPr>
              <a:t>Regulation  </a:t>
            </a:r>
            <a:r>
              <a:rPr lang="en-US" sz="2400" dirty="0" smtClean="0"/>
              <a:t> means the Telecom Consumers Protection Regulations, 2012</a:t>
            </a:r>
          </a:p>
          <a:p>
            <a:r>
              <a:rPr lang="en-US" sz="2400" u="sng" dirty="0" err="1" smtClean="0">
                <a:solidFill>
                  <a:srgbClr val="FF0000"/>
                </a:solidFill>
              </a:rPr>
              <a:t>Licence</a:t>
            </a:r>
            <a:r>
              <a:rPr lang="en-US" sz="2400" u="sng" dirty="0" smtClean="0">
                <a:solidFill>
                  <a:srgbClr val="FF0000"/>
                </a:solidFill>
              </a:rPr>
              <a:t> </a:t>
            </a:r>
            <a:r>
              <a:rPr lang="en-US" sz="2400" dirty="0" smtClean="0">
                <a:solidFill>
                  <a:srgbClr val="FF0000"/>
                </a:solidFill>
              </a:rPr>
              <a:t> </a:t>
            </a:r>
            <a:r>
              <a:rPr lang="en-US" sz="2400" dirty="0" smtClean="0"/>
              <a:t>means a </a:t>
            </a:r>
            <a:r>
              <a:rPr lang="en-US" sz="2400" dirty="0" err="1" smtClean="0"/>
              <a:t>licence</a:t>
            </a:r>
            <a:r>
              <a:rPr lang="en-US" sz="2400" dirty="0" smtClean="0"/>
              <a:t> granted or having effect as if granted under section 4 of the Indian Telegraph Act, 1885 (13 of 1885) or the provisions of the Indian Wireless Telegraphy Act, 1933 (17 of 1933);</a:t>
            </a:r>
          </a:p>
          <a:p>
            <a:r>
              <a:rPr lang="en-US" sz="2400" u="sng" dirty="0" smtClean="0">
                <a:solidFill>
                  <a:srgbClr val="FF0000"/>
                </a:solidFill>
              </a:rPr>
              <a:t>Tariff(s)</a:t>
            </a:r>
            <a:r>
              <a:rPr lang="en-US" sz="2400" u="sng" dirty="0" smtClean="0"/>
              <a:t>      </a:t>
            </a:r>
            <a:r>
              <a:rPr lang="en-US" sz="2400" dirty="0" smtClean="0"/>
              <a:t>mean(s) rates and related conditions at which telecommunication services within India and outside India may be provided including rates and related conditions at which messages shall be transmitted to any country outside India, deposits, installation fees, rentals, free calls, usage charges and any other related fees or service charge</a:t>
            </a:r>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200" b="1" dirty="0" smtClean="0"/>
              <a:t>M/s. Bharat Sanchar Nigam Limited, Hyderabad</a:t>
            </a:r>
            <a:endParaRPr lang="en-US" sz="3200" dirty="0"/>
          </a:p>
        </p:txBody>
      </p:sp>
      <p:sp>
        <p:nvSpPr>
          <p:cNvPr id="3" name="Content Placeholder 2"/>
          <p:cNvSpPr>
            <a:spLocks noGrp="1"/>
          </p:cNvSpPr>
          <p:nvPr>
            <p:ph idx="1"/>
          </p:nvPr>
        </p:nvSpPr>
        <p:spPr>
          <a:xfrm>
            <a:off x="457200" y="914400"/>
            <a:ext cx="8229600" cy="5211763"/>
          </a:xfrm>
        </p:spPr>
        <p:txBody>
          <a:bodyPr>
            <a:normAutofit fontScale="85000" lnSpcReduction="10000"/>
          </a:bodyPr>
          <a:lstStyle/>
          <a:p>
            <a:r>
              <a:rPr lang="en-US" dirty="0" smtClean="0"/>
              <a:t>Unlike a transfer of the right to use “</a:t>
            </a:r>
            <a:r>
              <a:rPr lang="en-US" b="1" i="1" dirty="0" smtClean="0"/>
              <a:t>goods</a:t>
            </a:r>
            <a:r>
              <a:rPr lang="en-US" dirty="0" smtClean="0"/>
              <a:t>”, under Article 366 (29A)(d) of the Constitution of India, the contract for “</a:t>
            </a:r>
            <a:r>
              <a:rPr lang="en-US" b="1" i="1" dirty="0" smtClean="0"/>
              <a:t>sale</a:t>
            </a:r>
            <a:r>
              <a:rPr lang="en-US" dirty="0" smtClean="0"/>
              <a:t>” of recharge coupons cannot be bifurcated into one of sale of goods and the other for rendition of telecommunication services. The “</a:t>
            </a:r>
            <a:r>
              <a:rPr lang="en-US" b="1" i="1" dirty="0" smtClean="0"/>
              <a:t>dominant intention test</a:t>
            </a:r>
            <a:r>
              <a:rPr lang="en-US" dirty="0" smtClean="0"/>
              <a:t>” would apply and, as the very purpose of purchase and sale of the recharge coupons is for extension of the talk time or the validity period which it represents and not for the “</a:t>
            </a:r>
            <a:r>
              <a:rPr lang="en-US" b="1" i="1" dirty="0" smtClean="0"/>
              <a:t>paper</a:t>
            </a:r>
            <a:r>
              <a:rPr lang="en-US" dirty="0" smtClean="0"/>
              <a:t>” or “</a:t>
            </a:r>
            <a:r>
              <a:rPr lang="en-US" b="1" i="1" dirty="0" smtClean="0"/>
              <a:t>card</a:t>
            </a:r>
            <a:r>
              <a:rPr lang="en-US" dirty="0" smtClean="0"/>
              <a:t>” on which it is printed, </a:t>
            </a:r>
            <a:r>
              <a:rPr lang="en-US" b="1" dirty="0" smtClean="0">
                <a:solidFill>
                  <a:srgbClr val="FF0000"/>
                </a:solidFill>
              </a:rPr>
              <a:t>there is no “</a:t>
            </a:r>
            <a:r>
              <a:rPr lang="en-US" b="1" i="1" dirty="0" smtClean="0">
                <a:solidFill>
                  <a:srgbClr val="FF0000"/>
                </a:solidFill>
              </a:rPr>
              <a:t>sale</a:t>
            </a:r>
            <a:r>
              <a:rPr lang="en-US" b="1" dirty="0" smtClean="0">
                <a:solidFill>
                  <a:srgbClr val="FF0000"/>
                </a:solidFill>
              </a:rPr>
              <a:t>” of goods falling within the expression in Section 2(28) of the Act</a:t>
            </a:r>
            <a:r>
              <a:rPr lang="en-US" dirty="0" smtClean="0"/>
              <a:t>. Consequently the transaction cannot be charged to tax under Section 4(1) of the Act</a:t>
            </a:r>
          </a:p>
          <a:p>
            <a:pPr lvl="8"/>
            <a:r>
              <a:rPr lang="en-US" dirty="0" smtClean="0"/>
              <a:t>                                                             Cont---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382000" cy="9510296"/>
          </a:xfrm>
          <a:prstGeom prst="rect">
            <a:avLst/>
          </a:prstGeom>
        </p:spPr>
        <p:txBody>
          <a:bodyPr wrap="square">
            <a:spAutoFit/>
          </a:bodyPr>
          <a:lstStyle/>
          <a:p>
            <a:r>
              <a:rPr lang="en-US" dirty="0" smtClean="0"/>
              <a:t>A recharge coupon is progressively being dispensed with, and the </a:t>
            </a:r>
            <a:r>
              <a:rPr lang="en-US" dirty="0" err="1" smtClean="0"/>
              <a:t>talktime</a:t>
            </a:r>
            <a:r>
              <a:rPr lang="en-US" dirty="0" smtClean="0"/>
              <a:t>/validity period of the connection is now being extended by Electronic Voucher Dispensation which is executed wholly electronically and telegraphically without the involvement of the card or slip of paper called the Recharge coupon. By mere delivery of the recharge coupon, the subscriber gets no right to use any “</a:t>
            </a:r>
            <a:r>
              <a:rPr lang="en-US" b="1" i="1" dirty="0" smtClean="0"/>
              <a:t>goods</a:t>
            </a:r>
            <a:r>
              <a:rPr lang="en-US" dirty="0" smtClean="0"/>
              <a:t>”. The recharge coupon is only a means for accessing the service provider’s network, and does not constitute a separate sale of “</a:t>
            </a:r>
            <a:r>
              <a:rPr lang="en-US" b="1" i="1" dirty="0" smtClean="0"/>
              <a:t>goods</a:t>
            </a:r>
            <a:r>
              <a:rPr lang="en-US" dirty="0" smtClean="0"/>
              <a:t>”. The intention of the parties, in the sale and purchase of recharge coupons, is merely to provide, and gain, access to the network of the service provider, and extend the talk time or the validity period of the connection</a:t>
            </a:r>
          </a:p>
          <a:p>
            <a:endParaRPr lang="en-US" dirty="0" smtClean="0"/>
          </a:p>
          <a:p>
            <a:r>
              <a:rPr lang="en-US" dirty="0" smtClean="0"/>
              <a:t>Unlike a transfer of the right to use “</a:t>
            </a:r>
            <a:r>
              <a:rPr lang="en-US" b="1" i="1" dirty="0" smtClean="0"/>
              <a:t>goods</a:t>
            </a:r>
            <a:r>
              <a:rPr lang="en-US" dirty="0" smtClean="0"/>
              <a:t>”, under Article 366 (29A)(d) of the Constitution of India, the contract for “</a:t>
            </a:r>
            <a:r>
              <a:rPr lang="en-US" b="1" i="1" dirty="0" smtClean="0"/>
              <a:t>sale</a:t>
            </a:r>
            <a:r>
              <a:rPr lang="en-US" dirty="0" smtClean="0"/>
              <a:t>” of recharge coupons cannot be bifurcated into one of sale of goods and the other for rendition of telecommunication services. The “</a:t>
            </a:r>
            <a:r>
              <a:rPr lang="en-US" b="1" i="1" dirty="0" smtClean="0"/>
              <a:t>dominant intention test</a:t>
            </a:r>
            <a:r>
              <a:rPr lang="en-US" dirty="0" smtClean="0"/>
              <a:t>” would apply and, as the very purpose of purchase and sale of the recharge coupons is for extension of the talk time or the validity period which it represents and not for the “</a:t>
            </a:r>
            <a:r>
              <a:rPr lang="en-US" b="1" i="1" dirty="0" smtClean="0"/>
              <a:t>paper</a:t>
            </a:r>
            <a:r>
              <a:rPr lang="en-US" dirty="0" smtClean="0"/>
              <a:t>” or “</a:t>
            </a:r>
            <a:r>
              <a:rPr lang="en-US" b="1" i="1" dirty="0" smtClean="0"/>
              <a:t>card</a:t>
            </a:r>
            <a:r>
              <a:rPr lang="en-US" dirty="0" smtClean="0"/>
              <a:t>” on which it is printed, there is no “</a:t>
            </a:r>
            <a:r>
              <a:rPr lang="en-US" b="1" i="1" dirty="0" smtClean="0"/>
              <a:t>sale</a:t>
            </a:r>
            <a:r>
              <a:rPr lang="en-US" dirty="0" smtClean="0"/>
              <a:t>” of goods falling within the expression in Section 2(28) of the Act. Consequently the transaction cannot be charged to tax under Section 4(1) of the Act.</a:t>
            </a:r>
            <a:br>
              <a:rPr lang="en-US" dirty="0" smtClean="0"/>
            </a:br>
            <a:r>
              <a:rPr lang="en-US" dirty="0" smtClean="0"/>
              <a:t/>
            </a:r>
            <a:br>
              <a:rPr lang="en-US" dirty="0" smtClean="0"/>
            </a:b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Notification No.12/2012-Service Tax</a:t>
            </a:r>
            <a:endParaRPr lang="en-US" dirty="0"/>
          </a:p>
        </p:txBody>
      </p:sp>
      <p:sp>
        <p:nvSpPr>
          <p:cNvPr id="3" name="Content Placeholder 2"/>
          <p:cNvSpPr>
            <a:spLocks noGrp="1"/>
          </p:cNvSpPr>
          <p:nvPr>
            <p:ph idx="1"/>
          </p:nvPr>
        </p:nvSpPr>
        <p:spPr>
          <a:xfrm>
            <a:off x="381000" y="1371600"/>
            <a:ext cx="8458200" cy="5257800"/>
          </a:xfrm>
        </p:spPr>
        <p:txBody>
          <a:bodyPr>
            <a:normAutofit/>
          </a:bodyPr>
          <a:lstStyle/>
          <a:p>
            <a:r>
              <a:rPr lang="en-US" sz="2000" dirty="0" smtClean="0">
                <a:hlinkClick r:id="rId2" action="ppaction://hlinkfile"/>
              </a:rPr>
              <a:t>Notification 12  - 2012.docx</a:t>
            </a:r>
            <a:endParaRPr lang="en-US" sz="2000" dirty="0" smtClean="0"/>
          </a:p>
          <a:p>
            <a:r>
              <a:rPr lang="en-US" u="sng" dirty="0" smtClean="0"/>
              <a:t>Conclusion </a:t>
            </a:r>
          </a:p>
          <a:p>
            <a:pPr>
              <a:buNone/>
            </a:pPr>
            <a:r>
              <a:rPr lang="en-US" dirty="0" smtClean="0"/>
              <a:t>    </a:t>
            </a:r>
            <a:r>
              <a:rPr lang="en-US" sz="2000" dirty="0" smtClean="0"/>
              <a:t>Selling of Recharge coupon in electronic form is sell as per TRAI Act and with reference to various section , Notification  Circular and case law  as sited above government has taken regular  the steps to remove  difficulties in applicability of provision of service tax in context of sell of Mobile  recharge coupon . </a:t>
            </a:r>
          </a:p>
          <a:p>
            <a:pPr>
              <a:buNone/>
            </a:pPr>
            <a:r>
              <a:rPr lang="en-US" sz="2000" dirty="0" smtClean="0"/>
              <a:t>      </a:t>
            </a:r>
            <a:r>
              <a:rPr lang="en-US" sz="2800" b="1" i="1" u="sng" dirty="0" smtClean="0">
                <a:solidFill>
                  <a:srgbClr val="FF0000"/>
                </a:solidFill>
              </a:rPr>
              <a:t>Finally  in the public interest  government  have hereby  exempt  a selling agent or a distributer of SIM cards or recharge coupon vouchers from the whole of the service tax livable thereon,  Hence all doubts are removed </a:t>
            </a:r>
            <a:r>
              <a:rPr lang="en-US" sz="2800" b="1" i="1" u="sng" dirty="0" err="1" smtClean="0">
                <a:solidFill>
                  <a:srgbClr val="FF0000"/>
                </a:solidFill>
              </a:rPr>
              <a:t>vid</a:t>
            </a:r>
            <a:r>
              <a:rPr lang="en-US" sz="2800" b="1" i="1" u="sng" dirty="0" smtClean="0">
                <a:solidFill>
                  <a:srgbClr val="FF0000"/>
                </a:solidFill>
              </a:rPr>
              <a:t> notification 12 /2012.</a:t>
            </a:r>
            <a:endParaRPr lang="en-US" sz="2800" b="1" i="1" u="sng"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639762"/>
          </a:xfrm>
        </p:spPr>
        <p:style>
          <a:lnRef idx="2">
            <a:schemeClr val="dk1"/>
          </a:lnRef>
          <a:fillRef idx="1">
            <a:schemeClr val="lt1"/>
          </a:fillRef>
          <a:effectRef idx="0">
            <a:schemeClr val="dk1"/>
          </a:effectRef>
          <a:fontRef idx="minor">
            <a:schemeClr val="dk1"/>
          </a:fontRef>
        </p:style>
        <p:txBody>
          <a:bodyPr>
            <a:normAutofit/>
          </a:bodyPr>
          <a:lstStyle/>
          <a:p>
            <a:r>
              <a:rPr lang="en-US" sz="2800" dirty="0" smtClean="0"/>
              <a:t>Definition of  Telecommunication as per Service Tax</a:t>
            </a:r>
            <a:endParaRPr lang="en-US" sz="2800" dirty="0"/>
          </a:p>
        </p:txBody>
      </p:sp>
      <p:sp>
        <p:nvSpPr>
          <p:cNvPr id="3" name="Content Placeholder 2"/>
          <p:cNvSpPr>
            <a:spLocks noGrp="1"/>
          </p:cNvSpPr>
          <p:nvPr>
            <p:ph idx="1"/>
          </p:nvPr>
        </p:nvSpPr>
        <p:spPr>
          <a:xfrm>
            <a:off x="457200" y="990600"/>
            <a:ext cx="8229600" cy="5135563"/>
          </a:xfrm>
        </p:spPr>
        <p:txBody>
          <a:bodyPr>
            <a:normAutofit fontScale="92500" lnSpcReduction="20000"/>
          </a:bodyPr>
          <a:lstStyle/>
          <a:p>
            <a:r>
              <a:rPr lang="en-US" dirty="0" smtClean="0"/>
              <a:t>“</a:t>
            </a:r>
            <a:r>
              <a:rPr lang="en-US" b="1" dirty="0" smtClean="0"/>
              <a:t>Telecommunication service” means service of any description provided by means  </a:t>
            </a:r>
            <a:r>
              <a:rPr lang="en-US" dirty="0" smtClean="0"/>
              <a:t>of any transmission, emission or reception of signs, signals, writing, images and sounds or intelligence or information of any nature, by wire, radio, optical, visual or other electromagnetic means or systems, </a:t>
            </a:r>
            <a:r>
              <a:rPr lang="en-US" b="1" dirty="0" smtClean="0">
                <a:solidFill>
                  <a:srgbClr val="FF0000"/>
                </a:solidFill>
              </a:rPr>
              <a:t>including the related transfer or assignment of the right to use capacity for such transmission</a:t>
            </a:r>
            <a:r>
              <a:rPr lang="en-US" dirty="0" smtClean="0"/>
              <a:t>, emission or reception by a person who has been granted a license under the first proviso to sub-section (1) of section 4 of the Indian Telegraph Act,1885 (13 of 1885 ) and includes—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2">
            <a:schemeClr val="dk1"/>
          </a:lnRef>
          <a:fillRef idx="1">
            <a:schemeClr val="lt1"/>
          </a:fillRef>
          <a:effectRef idx="0">
            <a:schemeClr val="dk1"/>
          </a:effectRef>
          <a:fontRef idx="minor">
            <a:schemeClr val="dk1"/>
          </a:fontRef>
        </p:style>
        <p:txBody>
          <a:bodyPr>
            <a:normAutofit/>
          </a:bodyPr>
          <a:lstStyle/>
          <a:p>
            <a:r>
              <a:rPr lang="en-US" sz="2800" dirty="0" smtClean="0"/>
              <a:t>Definition of  Telecommunication as per Service Tax</a:t>
            </a:r>
            <a:endParaRPr lang="en-US" sz="2800" dirty="0"/>
          </a:p>
        </p:txBody>
      </p:sp>
      <p:sp>
        <p:nvSpPr>
          <p:cNvPr id="3" name="Content Placeholder 2"/>
          <p:cNvSpPr>
            <a:spLocks noGrp="1"/>
          </p:cNvSpPr>
          <p:nvPr>
            <p:ph idx="1"/>
          </p:nvPr>
        </p:nvSpPr>
        <p:spPr>
          <a:xfrm>
            <a:off x="381000" y="1066800"/>
            <a:ext cx="8305800" cy="5059363"/>
          </a:xfrm>
        </p:spPr>
        <p:txBody>
          <a:bodyPr>
            <a:normAutofit fontScale="92500" lnSpcReduction="20000"/>
          </a:bodyPr>
          <a:lstStyle/>
          <a:p>
            <a:r>
              <a:rPr lang="en-US" dirty="0" smtClean="0"/>
              <a:t>Services provided by the telegraph authority to </a:t>
            </a:r>
            <a:r>
              <a:rPr lang="en-US" dirty="0" smtClean="0">
                <a:solidFill>
                  <a:srgbClr val="FF0000"/>
                </a:solidFill>
              </a:rPr>
              <a:t>any person</a:t>
            </a:r>
            <a:r>
              <a:rPr lang="en-US" dirty="0" smtClean="0"/>
              <a:t> in relation to telecommunication are covered under this service. It may be noted that the present condition namely, recipient of service needs to be a subscriber, under telecommunication related services has been changed </a:t>
            </a:r>
          </a:p>
          <a:p>
            <a:r>
              <a:rPr lang="en-US" dirty="0" smtClean="0">
                <a:solidFill>
                  <a:srgbClr val="FF0000"/>
                </a:solidFill>
              </a:rPr>
              <a:t>Under the proposed Telecommunication service Telecommunication Service includes services provided to any person and not confined only to subscriber</a:t>
            </a:r>
            <a:r>
              <a:rPr lang="en-US" dirty="0" smtClean="0"/>
              <a:t>.</a:t>
            </a:r>
          </a:p>
          <a:p>
            <a:pPr>
              <a:buNone/>
            </a:pPr>
            <a:r>
              <a:rPr lang="en-US" dirty="0" smtClean="0">
                <a:solidFill>
                  <a:srgbClr val="00B0F0"/>
                </a:solidFill>
              </a:rPr>
              <a:t>[Vide M.F. (D.R) Letter </a:t>
            </a:r>
            <a:r>
              <a:rPr lang="en-US" dirty="0" err="1" smtClean="0">
                <a:solidFill>
                  <a:srgbClr val="00B0F0"/>
                </a:solidFill>
              </a:rPr>
              <a:t>D.O.F.No</a:t>
            </a:r>
            <a:r>
              <a:rPr lang="en-US" dirty="0" smtClean="0">
                <a:solidFill>
                  <a:srgbClr val="00B0F0"/>
                </a:solidFill>
              </a:rPr>
              <a:t>. 334/1/2007-TRU., dated 28.2.2007-2007 (5) S.T.R. (C27).</a:t>
            </a:r>
            <a:endParaRPr lang="en-US" dirty="0">
              <a:solidFill>
                <a:srgbClr val="00B0F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274638"/>
            <a:ext cx="7848600" cy="639762"/>
          </a:xfrm>
        </p:spPr>
        <p:style>
          <a:lnRef idx="2">
            <a:schemeClr val="dk1"/>
          </a:lnRef>
          <a:fillRef idx="1">
            <a:schemeClr val="lt1"/>
          </a:fillRef>
          <a:effectRef idx="0">
            <a:schemeClr val="dk1"/>
          </a:effectRef>
          <a:fontRef idx="minor">
            <a:schemeClr val="dk1"/>
          </a:fontRef>
        </p:style>
        <p:txBody>
          <a:bodyPr>
            <a:normAutofit/>
          </a:bodyPr>
          <a:lstStyle/>
          <a:p>
            <a:r>
              <a:rPr lang="en-US" sz="2400" b="1" dirty="0" smtClean="0"/>
              <a:t>SERVICE TAX (DETERMINATION OF VALUE) RULES, 2006</a:t>
            </a:r>
            <a:endParaRPr lang="en-US" sz="2400" dirty="0"/>
          </a:p>
        </p:txBody>
      </p:sp>
      <p:sp>
        <p:nvSpPr>
          <p:cNvPr id="3" name="Content Placeholder 2"/>
          <p:cNvSpPr>
            <a:spLocks noGrp="1"/>
          </p:cNvSpPr>
          <p:nvPr>
            <p:ph idx="1"/>
          </p:nvPr>
        </p:nvSpPr>
        <p:spPr>
          <a:xfrm>
            <a:off x="457200" y="884237"/>
            <a:ext cx="8229600" cy="5211763"/>
          </a:xfrm>
        </p:spPr>
        <p:txBody>
          <a:bodyPr>
            <a:normAutofit/>
          </a:bodyPr>
          <a:lstStyle/>
          <a:p>
            <a:pPr>
              <a:buNone/>
            </a:pPr>
            <a:r>
              <a:rPr lang="en-US" b="1" dirty="0" smtClean="0"/>
              <a:t>Rule  5. </a:t>
            </a:r>
            <a:r>
              <a:rPr lang="en-US" b="1" dirty="0" smtClean="0">
                <a:solidFill>
                  <a:srgbClr val="FF0000"/>
                </a:solidFill>
              </a:rPr>
              <a:t>Inclusion in or exclusion from value of certain expenditure or costs.–</a:t>
            </a:r>
          </a:p>
          <a:p>
            <a:pPr>
              <a:buNone/>
            </a:pPr>
            <a:r>
              <a:rPr lang="en-US" b="1" dirty="0" smtClean="0">
                <a:solidFill>
                  <a:srgbClr val="FF0000"/>
                </a:solidFill>
              </a:rPr>
              <a:t>(1)  Where any expenditure or costs are incurred by the service provider in the course of providing taxable</a:t>
            </a:r>
            <a:r>
              <a:rPr lang="en-US" b="1" dirty="0" smtClean="0"/>
              <a:t> </a:t>
            </a:r>
            <a:r>
              <a:rPr lang="en-US" dirty="0" smtClean="0"/>
              <a:t>service, all such expenditure or costs shall be treated as consideration for the taxable service provided or to be provided and shall be included in the value for the purpose of charging service tax on the said service.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487362"/>
          </a:xfrm>
        </p:spPr>
        <p:style>
          <a:lnRef idx="2">
            <a:schemeClr val="dk1"/>
          </a:lnRef>
          <a:fillRef idx="1">
            <a:schemeClr val="lt1"/>
          </a:fillRef>
          <a:effectRef idx="0">
            <a:schemeClr val="dk1"/>
          </a:effectRef>
          <a:fontRef idx="minor">
            <a:schemeClr val="dk1"/>
          </a:fontRef>
        </p:style>
        <p:txBody>
          <a:bodyPr>
            <a:normAutofit fontScale="90000"/>
          </a:bodyPr>
          <a:lstStyle/>
          <a:p>
            <a:r>
              <a:rPr lang="en-US" sz="2400" b="1" dirty="0" smtClean="0"/>
              <a:t>Rule  6. Cases in which the commission, costs, etc., will be included</a:t>
            </a:r>
            <a:endParaRPr lang="en-US" sz="2400" dirty="0"/>
          </a:p>
        </p:txBody>
      </p:sp>
      <p:sp>
        <p:nvSpPr>
          <p:cNvPr id="3" name="Content Placeholder 2"/>
          <p:cNvSpPr>
            <a:spLocks noGrp="1"/>
          </p:cNvSpPr>
          <p:nvPr>
            <p:ph idx="1"/>
          </p:nvPr>
        </p:nvSpPr>
        <p:spPr>
          <a:xfrm>
            <a:off x="457200" y="838200"/>
            <a:ext cx="8305800" cy="5791200"/>
          </a:xfrm>
        </p:spPr>
        <p:txBody>
          <a:bodyPr>
            <a:noAutofit/>
          </a:bodyPr>
          <a:lstStyle/>
          <a:p>
            <a:pPr>
              <a:buNone/>
            </a:pPr>
            <a:r>
              <a:rPr lang="en-US" sz="1400" b="1" dirty="0" smtClean="0"/>
              <a:t>(1) Subject to the provisions of section 67, the value of the taxable services shall include‚–</a:t>
            </a:r>
          </a:p>
          <a:p>
            <a:pPr>
              <a:buNone/>
            </a:pPr>
            <a:r>
              <a:rPr lang="en-US" sz="1600" dirty="0" smtClean="0"/>
              <a:t>(</a:t>
            </a:r>
            <a:r>
              <a:rPr lang="en-US" sz="1600" dirty="0" err="1" smtClean="0"/>
              <a:t>i</a:t>
            </a:r>
            <a:r>
              <a:rPr lang="en-US" sz="1600" dirty="0" smtClean="0"/>
              <a:t>)    </a:t>
            </a:r>
            <a:r>
              <a:rPr lang="en-US" sz="1600" b="1" dirty="0" smtClean="0">
                <a:solidFill>
                  <a:srgbClr val="FF0000"/>
                </a:solidFill>
              </a:rPr>
              <a:t>the commission or brokerage charged by a broker on the sale or purchase of  securities including the commission or brokerage paid by the stock-broker to any sub broker;</a:t>
            </a:r>
          </a:p>
          <a:p>
            <a:pPr>
              <a:buNone/>
            </a:pPr>
            <a:r>
              <a:rPr lang="en-US" sz="1600" dirty="0" smtClean="0"/>
              <a:t>(ii) the adjustments made by the telegraph authority from any deposits made by the subscriber at the time of application for telephone connection or pager or facsimile or telegraph or telex or for leased circuit;</a:t>
            </a:r>
          </a:p>
          <a:p>
            <a:pPr>
              <a:buNone/>
            </a:pPr>
            <a:r>
              <a:rPr lang="en-US" sz="1600" dirty="0" smtClean="0"/>
              <a:t>(iii) the amount of premium charged by the insurer from the policy holder;</a:t>
            </a:r>
          </a:p>
          <a:p>
            <a:pPr>
              <a:buNone/>
            </a:pPr>
            <a:r>
              <a:rPr lang="en-US" sz="1600" dirty="0" smtClean="0"/>
              <a:t>(iv) the commission received by the air travel agent from the airline;</a:t>
            </a:r>
          </a:p>
          <a:p>
            <a:pPr>
              <a:buNone/>
            </a:pPr>
            <a:r>
              <a:rPr lang="en-US" sz="1600" dirty="0" smtClean="0"/>
              <a:t>(v) the commission, fee or any other sum received by an actuary, or intermediary or insurance intermediary or insurance agent from the insurer;</a:t>
            </a:r>
          </a:p>
          <a:p>
            <a:pPr>
              <a:buNone/>
            </a:pPr>
            <a:r>
              <a:rPr lang="en-US" sz="1600" dirty="0" smtClean="0"/>
              <a:t>(vi) the reimbursement received by the </a:t>
            </a:r>
            <a:r>
              <a:rPr lang="en-US" sz="1600" dirty="0" err="1" smtClean="0"/>
              <a:t>authorised</a:t>
            </a:r>
            <a:r>
              <a:rPr lang="en-US" sz="1600" dirty="0" smtClean="0"/>
              <a:t> service station, from manufacturer for carrying out any service of any motor car, light motor vehicle or two wheeled motor vehicle manufactured by such manufacturer;</a:t>
            </a:r>
          </a:p>
          <a:p>
            <a:pPr>
              <a:buNone/>
            </a:pPr>
            <a:r>
              <a:rPr lang="en-US" sz="1600" dirty="0" smtClean="0"/>
              <a:t>(vii) the commission or any amount received by the rail travel agent from the Railways or the customer;</a:t>
            </a:r>
          </a:p>
          <a:p>
            <a:pPr>
              <a:buNone/>
            </a:pPr>
            <a:r>
              <a:rPr lang="en-US" sz="1600" dirty="0" smtClean="0"/>
              <a:t>(viii) </a:t>
            </a:r>
            <a:r>
              <a:rPr lang="en-US" sz="1600" b="1" dirty="0" smtClean="0">
                <a:solidFill>
                  <a:srgbClr val="FF0000"/>
                </a:solidFill>
              </a:rPr>
              <a:t> the remuneration or commission, by whatever name called, paid to such agent by the client engaging such agent for the services provided by a clearing and forwarding agent to a client rendering services of clearing and forwarding operations in any manner; and</a:t>
            </a:r>
          </a:p>
          <a:p>
            <a:pPr>
              <a:buNone/>
            </a:pPr>
            <a:r>
              <a:rPr lang="en-US" sz="1600" dirty="0" smtClean="0"/>
              <a:t>(ix) the commission, fee or any other sum, by whatever name called, paid to such agent by the insurer appointing such agent in relation to insurance auxiliary services  provided by an insurance agent.</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848600" cy="639762"/>
          </a:xfrm>
        </p:spPr>
        <p:style>
          <a:lnRef idx="2">
            <a:schemeClr val="dk1"/>
          </a:lnRef>
          <a:fillRef idx="1">
            <a:schemeClr val="lt1"/>
          </a:fillRef>
          <a:effectRef idx="0">
            <a:schemeClr val="dk1"/>
          </a:effectRef>
          <a:fontRef idx="minor">
            <a:schemeClr val="dk1"/>
          </a:fontRef>
        </p:style>
        <p:txBody>
          <a:bodyPr>
            <a:normAutofit/>
          </a:bodyPr>
          <a:lstStyle/>
          <a:p>
            <a:r>
              <a:rPr lang="en-US" sz="2800" dirty="0" smtClean="0"/>
              <a:t>D.O.F.No.334/3/2011-TRU </a:t>
            </a:r>
            <a:r>
              <a:rPr lang="en-US" sz="2800" dirty="0" err="1" smtClean="0"/>
              <a:t>Dt</a:t>
            </a:r>
            <a:r>
              <a:rPr lang="en-US" sz="2800" dirty="0" smtClean="0"/>
              <a:t> 28th February, 2011</a:t>
            </a:r>
            <a:endParaRPr lang="en-US" sz="2800" dirty="0"/>
          </a:p>
        </p:txBody>
      </p:sp>
      <p:sp>
        <p:nvSpPr>
          <p:cNvPr id="3" name="Content Placeholder 2"/>
          <p:cNvSpPr>
            <a:spLocks noGrp="1"/>
          </p:cNvSpPr>
          <p:nvPr>
            <p:ph idx="1"/>
          </p:nvPr>
        </p:nvSpPr>
        <p:spPr>
          <a:xfrm>
            <a:off x="685800" y="1143000"/>
            <a:ext cx="8001000" cy="4983163"/>
          </a:xfrm>
        </p:spPr>
        <p:txBody>
          <a:bodyPr>
            <a:normAutofit fontScale="85000" lnSpcReduction="10000"/>
          </a:bodyPr>
          <a:lstStyle/>
          <a:p>
            <a:r>
              <a:rPr lang="en-US" dirty="0" smtClean="0"/>
              <a:t>An explanation has been added after rule 5(1) of the Service Tax (Determination of Value) Rules, 2006 clarifying that for the purpose of </a:t>
            </a:r>
            <a:r>
              <a:rPr lang="en-US" dirty="0" smtClean="0">
                <a:solidFill>
                  <a:srgbClr val="FF0000"/>
                </a:solidFill>
              </a:rPr>
              <a:t>telecommunication service</a:t>
            </a:r>
            <a:r>
              <a:rPr lang="en-US" dirty="0" smtClean="0"/>
              <a:t> [Section 65(105)(</a:t>
            </a:r>
            <a:r>
              <a:rPr lang="en-US" dirty="0" err="1" smtClean="0"/>
              <a:t>zzzx</a:t>
            </a:r>
            <a:r>
              <a:rPr lang="en-US" dirty="0" smtClean="0"/>
              <a:t>)] the value shall be the gross amount paid by the person to whom the service is provided by the telegraph authority. </a:t>
            </a:r>
            <a:r>
              <a:rPr lang="en-US" dirty="0" smtClean="0">
                <a:solidFill>
                  <a:srgbClr val="FF0000"/>
                </a:solidFill>
              </a:rPr>
              <a:t>Thus in case of service provided by way of recharge coupons or prepaid cards or the like, the value shall be the gross amount charged from the subscriber or the ultimate user of the service and not the amount paid by the distributer or any such intermediary to the telegraph authority.</a:t>
            </a:r>
            <a:r>
              <a:rPr lang="en-US" dirty="0" smtClean="0"/>
              <a:t> This amendment shall come into force on 01.03.2011.</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1"/>
            <a:ext cx="8305800" cy="6019800"/>
          </a:xfrm>
        </p:spPr>
        <p:txBody>
          <a:bodyPr>
            <a:normAutofit fontScale="47500" lnSpcReduction="20000"/>
          </a:bodyPr>
          <a:lstStyle/>
          <a:p>
            <a:r>
              <a:rPr lang="en-US" b="1" dirty="0" smtClean="0"/>
              <a:t>The High Court held on the various items as: </a:t>
            </a:r>
          </a:p>
          <a:p>
            <a:endParaRPr lang="en-US" dirty="0" smtClean="0"/>
          </a:p>
          <a:p>
            <a:r>
              <a:rPr lang="en-US" sz="3400" b="1" dirty="0" smtClean="0"/>
              <a:t>SIM CARDS : </a:t>
            </a:r>
            <a:r>
              <a:rPr lang="en-US" sz="3400" dirty="0" smtClean="0"/>
              <a:t>In view of the law laid down by the Supreme Court, in Idea Mobile Communication Judgment </a:t>
            </a:r>
            <a:r>
              <a:rPr lang="en-US" sz="3400" b="1" dirty="0" smtClean="0"/>
              <a:t>- </a:t>
            </a:r>
            <a:r>
              <a:rPr lang="en-US" sz="3400" b="1" dirty="0" smtClean="0">
                <a:hlinkClick r:id="rId2"/>
              </a:rPr>
              <a:t>2011-TIOL-71-SC-ST</a:t>
            </a:r>
            <a:r>
              <a:rPr lang="en-US" sz="3400" dirty="0" smtClean="0"/>
              <a:t>, that the value of the SIM card forms part of the activation charges, service tax can alone be levied for such services, and not sales tax, the provisional  / appellate/ assessing authorities have exceeded their jurisdiction in levying tax on pre-paid and post-paid SIM cards. </a:t>
            </a:r>
          </a:p>
          <a:p>
            <a:r>
              <a:rPr lang="en-US" sz="3400" b="1" dirty="0" smtClean="0"/>
              <a:t>RECHARGE COUPONS/VOUCHERS : </a:t>
            </a:r>
            <a:r>
              <a:rPr lang="en-US" sz="3400" dirty="0" smtClean="0"/>
              <a:t>Even according to the Revenue, recharge coupons stand on the same footing as SIM cards</a:t>
            </a:r>
            <a:r>
              <a:rPr lang="en-US" sz="3400" dirty="0" smtClean="0">
                <a:solidFill>
                  <a:srgbClr val="FF0000"/>
                </a:solidFill>
              </a:rPr>
              <a:t>. As the Supreme Court, in </a:t>
            </a:r>
            <a:r>
              <a:rPr lang="en-US" sz="3400" b="1" dirty="0" smtClean="0">
                <a:solidFill>
                  <a:srgbClr val="FF0000"/>
                </a:solidFill>
              </a:rPr>
              <a:t>IDEA Mobile Judgment </a:t>
            </a:r>
            <a:r>
              <a:rPr lang="en-US" sz="3400" dirty="0" smtClean="0"/>
              <a:t>has held that SIM cards are not "</a:t>
            </a:r>
            <a:r>
              <a:rPr lang="en-US" sz="3400" b="1" i="1" dirty="0" smtClean="0"/>
              <a:t>goods </a:t>
            </a:r>
            <a:r>
              <a:rPr lang="en-US" sz="3400" dirty="0" smtClean="0"/>
              <a:t>" liable to tax under sales tax enactments, it must necessarily follow that recharge coupons cannot also be brought to tax under the Act. Once it is held that recharge coupons are not liable to tax under the Act, it matters little that the supply of recharge coupon is routed by the service provider through several distributors before it reaches the subscriber. </a:t>
            </a:r>
          </a:p>
          <a:p>
            <a:r>
              <a:rPr lang="en-US" sz="3400" dirty="0" smtClean="0"/>
              <a:t>Entry 47 of Schedule (iv) to the Act, as amended retrospectively with effect from 18.11.2005, includes "</a:t>
            </a:r>
            <a:r>
              <a:rPr lang="en-US" sz="3400" b="1" i="1" dirty="0" smtClean="0"/>
              <a:t>coupons </a:t>
            </a:r>
            <a:r>
              <a:rPr lang="en-US" sz="3400" dirty="0" smtClean="0"/>
              <a:t>" and "</a:t>
            </a:r>
            <a:r>
              <a:rPr lang="en-US" sz="3400" b="1" i="1" dirty="0" err="1" smtClean="0"/>
              <a:t>cheque</a:t>
            </a:r>
            <a:r>
              <a:rPr lang="en-US" sz="3400" b="1" i="1" dirty="0" smtClean="0"/>
              <a:t> books </a:t>
            </a:r>
            <a:r>
              <a:rPr lang="en-US" sz="3400" dirty="0" smtClean="0"/>
              <a:t>". If, for example, a </a:t>
            </a:r>
            <a:r>
              <a:rPr lang="en-US" sz="3400" dirty="0" err="1" smtClean="0"/>
              <a:t>cheque</a:t>
            </a:r>
            <a:r>
              <a:rPr lang="en-US" sz="3400" dirty="0" smtClean="0"/>
              <a:t> leaf which costs Rs.2/- to print is used to draw Rs.1.00 </a:t>
            </a:r>
            <a:r>
              <a:rPr lang="en-US" sz="3400" dirty="0" err="1" smtClean="0"/>
              <a:t>lakh</a:t>
            </a:r>
            <a:r>
              <a:rPr lang="en-US" sz="3400" dirty="0" smtClean="0"/>
              <a:t> from the bank, it would defy reason if the "</a:t>
            </a:r>
            <a:r>
              <a:rPr lang="en-US" sz="3400" b="1" i="1" dirty="0" err="1" smtClean="0"/>
              <a:t>cheque</a:t>
            </a:r>
            <a:r>
              <a:rPr lang="en-US" sz="3400" b="1" i="1" dirty="0" smtClean="0"/>
              <a:t> </a:t>
            </a:r>
            <a:r>
              <a:rPr lang="en-US" sz="3400" dirty="0" smtClean="0"/>
              <a:t>" is treated as "</a:t>
            </a:r>
            <a:r>
              <a:rPr lang="en-US" sz="3400" b="1" i="1" dirty="0" smtClean="0"/>
              <a:t>goods </a:t>
            </a:r>
            <a:r>
              <a:rPr lang="en-US" sz="3400" dirty="0" smtClean="0"/>
              <a:t>", its sale value as Rs.1.00 </a:t>
            </a:r>
            <a:r>
              <a:rPr lang="en-US" sz="3400" dirty="0" err="1" smtClean="0"/>
              <a:t>lakh</a:t>
            </a:r>
            <a:r>
              <a:rPr lang="en-US" sz="3400" dirty="0" smtClean="0"/>
              <a:t>, and is brought to tax as "</a:t>
            </a:r>
            <a:r>
              <a:rPr lang="en-US" sz="3400" b="1" i="1" dirty="0" smtClean="0"/>
              <a:t>sale </a:t>
            </a:r>
            <a:r>
              <a:rPr lang="en-US" sz="3400" dirty="0" smtClean="0"/>
              <a:t>" under the Act. Likewise the recharge coupons which may have coasted the service provider less than Re.1 to have it printed, cannot be brought to tax for the value mentioned therein which may range from Rs.10/- to several thousand rupees. </a:t>
            </a:r>
            <a:r>
              <a:rPr lang="en-US" sz="3400" b="1" dirty="0" smtClean="0">
                <a:solidFill>
                  <a:srgbClr val="FF0000"/>
                </a:solidFill>
              </a:rPr>
              <a:t>What Entry 47 of Schedule IV represents is sale of the recharge voucher, to the service provider, and not the transaction between the service provider and the subscriber even if, in the process, the recharge coupons are routed through various distributors and retailers. Supply of "</a:t>
            </a:r>
            <a:r>
              <a:rPr lang="en-US" sz="3400" b="1" i="1" dirty="0" smtClean="0">
                <a:solidFill>
                  <a:srgbClr val="FF0000"/>
                </a:solidFill>
              </a:rPr>
              <a:t>Recharge coupons </a:t>
            </a:r>
            <a:r>
              <a:rPr lang="en-US" sz="3400" b="1" dirty="0" smtClean="0">
                <a:solidFill>
                  <a:srgbClr val="FF0000"/>
                </a:solidFill>
              </a:rPr>
              <a:t>" by the service provider to the subscriber falls within the ambit of "</a:t>
            </a:r>
            <a:r>
              <a:rPr lang="en-US" sz="3400" b="1" i="1" dirty="0" smtClean="0">
                <a:solidFill>
                  <a:srgbClr val="FF0000"/>
                </a:solidFill>
              </a:rPr>
              <a:t>telecommunication services </a:t>
            </a:r>
            <a:r>
              <a:rPr lang="en-US" sz="3400" b="1" dirty="0" smtClean="0">
                <a:solidFill>
                  <a:srgbClr val="FF0000"/>
                </a:solidFill>
              </a:rPr>
              <a:t>". </a:t>
            </a:r>
            <a:r>
              <a:rPr lang="en-US" sz="3400" dirty="0" smtClean="0"/>
              <a:t>The impugned provisional   /appellate /assessment orders, seeking to levy tax under the Act on recharge coupons, are without jurisdiction and illegal</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152400"/>
            <a:ext cx="8229600" cy="685800"/>
          </a:xfrm>
        </p:spPr>
        <p:style>
          <a:lnRef idx="2">
            <a:schemeClr val="dk1"/>
          </a:lnRef>
          <a:fillRef idx="1">
            <a:schemeClr val="lt1"/>
          </a:fillRef>
          <a:effectRef idx="0">
            <a:schemeClr val="dk1"/>
          </a:effectRef>
          <a:fontRef idx="minor">
            <a:schemeClr val="dk1"/>
          </a:fontRef>
        </p:style>
        <p:txBody>
          <a:bodyPr>
            <a:normAutofit/>
          </a:bodyPr>
          <a:lstStyle/>
          <a:p>
            <a:r>
              <a:rPr lang="en-US" sz="2800" dirty="0" smtClean="0"/>
              <a:t>Mobile Recharge Case Law </a:t>
            </a:r>
            <a:endParaRPr lang="en-US" sz="2800" dirty="0"/>
          </a:p>
        </p:txBody>
      </p:sp>
      <p:sp>
        <p:nvSpPr>
          <p:cNvPr id="9" name="Content Placeholder 8"/>
          <p:cNvSpPr>
            <a:spLocks noGrp="1"/>
          </p:cNvSpPr>
          <p:nvPr>
            <p:ph idx="1"/>
          </p:nvPr>
        </p:nvSpPr>
        <p:spPr>
          <a:xfrm>
            <a:off x="609600" y="990600"/>
            <a:ext cx="8077200" cy="5135563"/>
          </a:xfrm>
        </p:spPr>
        <p:txBody>
          <a:bodyPr>
            <a:normAutofit fontScale="85000" lnSpcReduction="20000"/>
          </a:bodyPr>
          <a:lstStyle/>
          <a:p>
            <a:r>
              <a:rPr lang="en-US" dirty="0" smtClean="0"/>
              <a:t>JR COMMUNICATIONS &amp; POWER CONTROLS Versus CCE, TRICHY - Tribunal 2008 - TMI - 32811 - CESTAT, CHENNAI</a:t>
            </a:r>
            <a:br>
              <a:rPr lang="en-US" dirty="0" smtClean="0"/>
            </a:br>
            <a:r>
              <a:rPr lang="en-US" dirty="0" smtClean="0"/>
              <a:t>2009 (91) RLT 398 (CESTAT-</a:t>
            </a:r>
            <a:r>
              <a:rPr lang="en-US" dirty="0" err="1" smtClean="0"/>
              <a:t>Che</a:t>
            </a:r>
            <a:r>
              <a:rPr lang="en-US" dirty="0" smtClean="0"/>
              <a:t>.), 2009 (14) S.T.R. 379 (Tri.- Chennai), [2009] 21 STT 287 (CHENNAI-CESTAT) </a:t>
            </a:r>
          </a:p>
          <a:p>
            <a:r>
              <a:rPr lang="en-US" dirty="0" smtClean="0"/>
              <a:t>Sale of </a:t>
            </a:r>
            <a:r>
              <a:rPr lang="en-US" dirty="0" err="1" smtClean="0"/>
              <a:t>Sim</a:t>
            </a:r>
            <a:r>
              <a:rPr lang="en-US" dirty="0" smtClean="0"/>
              <a:t> cards and recharge coupons as a franchisee of BSNL - Once BSNL had opted to discharge sales tax on transfer of ownership of </a:t>
            </a:r>
            <a:r>
              <a:rPr lang="en-US" dirty="0" err="1" smtClean="0"/>
              <a:t>Sim</a:t>
            </a:r>
            <a:r>
              <a:rPr lang="en-US" dirty="0" smtClean="0"/>
              <a:t> cards and recharge coupons to customers; there was no need to pay any service tax in relation to the same transaction. As regards sale of cards, BSNL discharges the sales tax on their face value charged from its customers – </a:t>
            </a:r>
            <a:r>
              <a:rPr lang="en-US" dirty="0" smtClean="0">
                <a:solidFill>
                  <a:srgbClr val="FF0000"/>
                </a:solidFill>
              </a:rPr>
              <a:t>JRC (appellant) gets discount on sale price from BSNL, should not attract service tax</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685800"/>
          </a:xfrm>
        </p:spPr>
        <p:txBody>
          <a:bodyPr>
            <a:normAutofit/>
          </a:bodyPr>
          <a:lstStyle/>
          <a:p>
            <a:r>
              <a:rPr lang="en-US" sz="1800" b="1" dirty="0" smtClean="0"/>
              <a:t>Cellular Operators Association of India</a:t>
            </a:r>
            <a:br>
              <a:rPr lang="en-US" sz="1800" b="1" dirty="0" smtClean="0"/>
            </a:br>
            <a:r>
              <a:rPr lang="en-US" sz="1800" b="1" dirty="0" smtClean="0"/>
              <a:t> Pre-Budget submissions - Key taxation issues – Telecom  Sector November 2010</a:t>
            </a:r>
            <a:endParaRPr lang="en-US" sz="1800" dirty="0"/>
          </a:p>
        </p:txBody>
      </p:sp>
      <p:sp>
        <p:nvSpPr>
          <p:cNvPr id="5" name="Content Placeholder 4"/>
          <p:cNvSpPr>
            <a:spLocks noGrp="1"/>
          </p:cNvSpPr>
          <p:nvPr>
            <p:ph idx="1"/>
          </p:nvPr>
        </p:nvSpPr>
        <p:spPr>
          <a:xfrm>
            <a:off x="381000" y="1143001"/>
            <a:ext cx="8153400" cy="5486400"/>
          </a:xfrm>
        </p:spPr>
        <p:txBody>
          <a:bodyPr>
            <a:noAutofit/>
          </a:bodyPr>
          <a:lstStyle/>
          <a:p>
            <a:r>
              <a:rPr lang="en-US" sz="1800" dirty="0" smtClean="0"/>
              <a:t>Simplification of taxability of telecommunication services for its effective distribution</a:t>
            </a:r>
          </a:p>
          <a:p>
            <a:r>
              <a:rPr lang="en-US" sz="1800" dirty="0" smtClean="0"/>
              <a:t>Telecommunication industry offers business opportunity for millions of persons (known as distributors) across India. Telecom operators give certain amount of commissions; allow trade margins etc. to its distributors for doing business with them. Currently, the provisions of Service tax provides for:</a:t>
            </a:r>
          </a:p>
          <a:p>
            <a:pPr>
              <a:buNone/>
            </a:pPr>
            <a:r>
              <a:rPr lang="en-US" sz="1800" dirty="0" smtClean="0"/>
              <a:t>• Individual registrations, charging, collection and payment of service tax by all these Distributors.</a:t>
            </a:r>
          </a:p>
          <a:p>
            <a:pPr>
              <a:buNone/>
            </a:pPr>
            <a:r>
              <a:rPr lang="en-US" sz="1800" dirty="0" smtClean="0"/>
              <a:t>• It is administratively very difficult to ensure collection &amp; payment of service tax by all these distributors on monthly basis.</a:t>
            </a:r>
          </a:p>
          <a:p>
            <a:pPr>
              <a:buNone/>
            </a:pPr>
            <a:r>
              <a:rPr lang="en-US" sz="1800" dirty="0" smtClean="0"/>
              <a:t>• Also a very high percentage of these business persons are small time business units who don’t even cross the annual threshold limit of Rs. 10 </a:t>
            </a:r>
            <a:r>
              <a:rPr lang="en-US" sz="1800" dirty="0" err="1" smtClean="0"/>
              <a:t>Lacs</a:t>
            </a:r>
            <a:r>
              <a:rPr lang="en-US" sz="1800" dirty="0" smtClean="0"/>
              <a:t> to get themselves registered under the Service tax provisions.</a:t>
            </a:r>
          </a:p>
          <a:p>
            <a:r>
              <a:rPr lang="en-US" sz="1800" dirty="0" smtClean="0">
                <a:solidFill>
                  <a:srgbClr val="FF0000"/>
                </a:solidFill>
              </a:rPr>
              <a:t>The telecom operators pay the service tax to the Government on the maximum service charge which includes all trade margins offered to the distribution channel resulting into payment of service tax on the entire telecom service offerings. Thus, there is no revenue loss to the Government as the industry is already paying the service tax on the maximum  service charge of its service offerings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562</TotalTime>
  <Words>2480</Words>
  <Application>Microsoft Office PowerPoint</Application>
  <PresentationFormat>On-screen Show (4:3)</PresentationFormat>
  <Paragraphs>137</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MOBILE Recharge Service Tax </vt:lpstr>
      <vt:lpstr>Definition of  Telecommunication as per Service Tax</vt:lpstr>
      <vt:lpstr>Definition of  Telecommunication as per Service Tax</vt:lpstr>
      <vt:lpstr>SERVICE TAX (DETERMINATION OF VALUE) RULES, 2006</vt:lpstr>
      <vt:lpstr>Rule  6. Cases in which the commission, costs, etc., will be included</vt:lpstr>
      <vt:lpstr>D.O.F.No.334/3/2011-TRU Dt 28th February, 2011</vt:lpstr>
      <vt:lpstr>Slide 7</vt:lpstr>
      <vt:lpstr>Mobile Recharge Case Law </vt:lpstr>
      <vt:lpstr>Cellular Operators Association of India  Pre-Budget submissions - Key taxation issues – Telecom  Sector November 2010</vt:lpstr>
      <vt:lpstr>Slide 10</vt:lpstr>
      <vt:lpstr>Higher incidence of Service Tax </vt:lpstr>
      <vt:lpstr>TELECOM REGULATORY AUTHORITY OF INDIA NOTIFICATION   6th JANUARY, 2012</vt:lpstr>
      <vt:lpstr>Slide 13</vt:lpstr>
      <vt:lpstr>M/s. Bharat Sanchar Nigam Limited, Hyderabad</vt:lpstr>
      <vt:lpstr>Slide 15</vt:lpstr>
      <vt:lpstr>Notification No.12/2012-Service Tax</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Mobile Recharge Taxability  </dc:title>
  <dc:creator>Sunil Jain</dc:creator>
  <cp:lastModifiedBy>sujain</cp:lastModifiedBy>
  <cp:revision>43</cp:revision>
  <dcterms:created xsi:type="dcterms:W3CDTF">2006-08-16T00:00:00Z</dcterms:created>
  <dcterms:modified xsi:type="dcterms:W3CDTF">2012-04-23T06:16:53Z</dcterms:modified>
</cp:coreProperties>
</file>