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8" r:id="rId1"/>
  </p:sldMasterIdLst>
  <p:notesMasterIdLst>
    <p:notesMasterId r:id="rId20"/>
  </p:notesMasterIdLst>
  <p:handoutMasterIdLst>
    <p:handoutMasterId r:id="rId21"/>
  </p:handoutMasterIdLst>
  <p:sldIdLst>
    <p:sldId id="282" r:id="rId2"/>
    <p:sldId id="281" r:id="rId3"/>
    <p:sldId id="267" r:id="rId4"/>
    <p:sldId id="266" r:id="rId5"/>
    <p:sldId id="268" r:id="rId6"/>
    <p:sldId id="271" r:id="rId7"/>
    <p:sldId id="269" r:id="rId8"/>
    <p:sldId id="284" r:id="rId9"/>
    <p:sldId id="272" r:id="rId10"/>
    <p:sldId id="286" r:id="rId11"/>
    <p:sldId id="285" r:id="rId12"/>
    <p:sldId id="288" r:id="rId13"/>
    <p:sldId id="275" r:id="rId14"/>
    <p:sldId id="291" r:id="rId15"/>
    <p:sldId id="289" r:id="rId16"/>
    <p:sldId id="287" r:id="rId17"/>
    <p:sldId id="290" r:id="rId18"/>
    <p:sldId id="29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82407" autoAdjust="0"/>
  </p:normalViewPr>
  <p:slideViewPr>
    <p:cSldViewPr>
      <p:cViewPr varScale="1">
        <p:scale>
          <a:sx n="60" d="100"/>
          <a:sy n="60" d="100"/>
        </p:scale>
        <p:origin x="-16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2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926" y="-10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B57E-52BA-4FB2-B6EB-BB73D5932BDD}" type="datetimeFigureOut">
              <a:rPr lang="en-US" smtClean="0"/>
              <a:pPr/>
              <a:t>12/21/2012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4BF2D-1AF3-4D11-A99E-4CE2BD0037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AB96BE-6A7F-4908-BD0D-0B2FABA1F737}" type="datetimeFigureOut">
              <a:rPr lang="en-US" smtClean="0"/>
              <a:pPr/>
              <a:t>12/21/2012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E304F-2DD9-40C8-ADE4-AF364F6CC6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E304F-2DD9-40C8-ADE4-AF364F6CC6D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E304F-2DD9-40C8-ADE4-AF364F6CC6D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E304F-2DD9-40C8-ADE4-AF364F6CC6D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E304F-2DD9-40C8-ADE4-AF364F6CC6D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6E304F-2DD9-40C8-ADE4-AF364F6CC6D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8679BE8-796A-4F43-BE0F-76DCDCA7EDAC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562B0-0B9A-4E3D-9596-CDB0F60BCB7B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EBD8A68-FB88-40AB-A3AF-4369D1BB5982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6D136-0F25-4D16-A544-3FE843D4B376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548D19-F824-4FAB-A03C-D4091DC62B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7BE57-56D5-4EC3-A8D8-97A6545817CF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2E9F-B216-4B7C-BC88-1608D8205A3D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ADB081F6-DEDB-45B3-8110-F08E781E7B25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D07651A-9BE6-4624-A15E-1D765E915FFA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95C9C-270A-4A7D-B779-2824DC66AC46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A4AB2-96C7-4554-AB41-6A5AD0FD6DE8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7BAE64-6CD8-4CF9-96B8-F6303D27C9D1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ECBED47-7D15-4F85-9293-701D6F8AEDA3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A246761-F268-41C7-A146-357CF9ECBEE6}" type="datetime1">
              <a:rPr lang="en-US" smtClean="0"/>
              <a:pPr/>
              <a:t>12/21/2012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9" r:id="rId1"/>
    <p:sldLayoutId id="2147484290" r:id="rId2"/>
    <p:sldLayoutId id="2147484291" r:id="rId3"/>
    <p:sldLayoutId id="2147484292" r:id="rId4"/>
    <p:sldLayoutId id="2147484293" r:id="rId5"/>
    <p:sldLayoutId id="2147484294" r:id="rId6"/>
    <p:sldLayoutId id="2147484295" r:id="rId7"/>
    <p:sldLayoutId id="2147484296" r:id="rId8"/>
    <p:sldLayoutId id="2147484297" r:id="rId9"/>
    <p:sldLayoutId id="2147484298" r:id="rId10"/>
    <p:sldLayoutId id="2147484299" r:id="rId11"/>
    <p:sldLayoutId id="214748430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Audit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of Contract Labour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smtClean="0">
                <a:latin typeface="Lucida Bright" pitchFamily="18" charset="0"/>
              </a:rPr>
              <a:t/>
            </a:r>
            <a:br>
              <a:rPr lang="en-US" sz="3000" b="1" dirty="0" smtClean="0">
                <a:latin typeface="Lucida Bright" pitchFamily="18" charset="0"/>
              </a:rPr>
            </a:br>
            <a:r>
              <a:rPr lang="en-US" sz="3000" b="1" dirty="0" smtClean="0">
                <a:latin typeface="Lucida Bright" pitchFamily="18" charset="0"/>
              </a:rPr>
              <a:t/>
            </a:r>
            <a:br>
              <a:rPr lang="en-US" sz="3000" b="1" dirty="0" smtClean="0">
                <a:latin typeface="Lucida Bright" pitchFamily="18" charset="0"/>
              </a:rPr>
            </a:br>
            <a:r>
              <a:rPr lang="en-US" sz="3000" b="1" dirty="0" smtClean="0">
                <a:latin typeface="Lucida Bright" pitchFamily="18" charset="0"/>
              </a:rPr>
              <a:t>Validity of the </a:t>
            </a:r>
            <a:r>
              <a:rPr lang="en-US" sz="3000" b="1" dirty="0" err="1" smtClean="0">
                <a:latin typeface="Lucida Bright" pitchFamily="18" charset="0"/>
              </a:rPr>
              <a:t>licence</a:t>
            </a:r>
            <a:r>
              <a:rPr lang="en-US" sz="3000" b="1" dirty="0" smtClean="0">
                <a:latin typeface="Lucida Bright" pitchFamily="18" charset="0"/>
              </a:rPr>
              <a:t/>
            </a:r>
            <a:br>
              <a:rPr lang="en-US" sz="3000" b="1" dirty="0" smtClean="0">
                <a:latin typeface="Lucida Bright" pitchFamily="18" charset="0"/>
              </a:rPr>
            </a:br>
            <a:endParaRPr lang="en-US" sz="3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200" dirty="0" smtClean="0">
              <a:latin typeface="Lucida Bright" pitchFamily="18" charset="0"/>
            </a:endParaRPr>
          </a:p>
          <a:p>
            <a:pPr>
              <a:buNone/>
            </a:pPr>
            <a:r>
              <a:rPr lang="en-US" sz="2200" dirty="0" smtClean="0">
                <a:latin typeface="Lucida Bright" pitchFamily="18" charset="0"/>
              </a:rPr>
              <a:t>Rule 27:</a:t>
            </a:r>
          </a:p>
          <a:p>
            <a:pPr>
              <a:buNone/>
            </a:pPr>
            <a:r>
              <a:rPr lang="en-US" sz="3000" dirty="0" smtClean="0">
                <a:latin typeface="Lucida Bright" pitchFamily="18" charset="0"/>
              </a:rPr>
              <a:t>	</a:t>
            </a:r>
            <a:r>
              <a:rPr lang="en-US" sz="2000" dirty="0" smtClean="0">
                <a:latin typeface="Lucida Bright" pitchFamily="18" charset="0"/>
              </a:rPr>
              <a:t>Validity for 12 months from the date it is granted or renewed.</a:t>
            </a:r>
          </a:p>
          <a:p>
            <a:endParaRPr lang="en-US" sz="3000" dirty="0">
              <a:latin typeface="Lucida Brigh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b="1" dirty="0" smtClean="0">
                <a:latin typeface="Lucida Bright" pitchFamily="18" charset="0"/>
              </a:rPr>
              <a:t>Renewal of </a:t>
            </a:r>
            <a:r>
              <a:rPr lang="en-US" sz="3000" b="1" dirty="0" err="1" smtClean="0">
                <a:latin typeface="Lucida Bright" pitchFamily="18" charset="0"/>
              </a:rPr>
              <a:t>licence</a:t>
            </a:r>
            <a:r>
              <a:rPr lang="en-US" sz="3000" b="1" dirty="0" smtClean="0">
                <a:latin typeface="Lucida Bright" pitchFamily="18" charset="0"/>
              </a:rPr>
              <a:t>- by Contractor</a:t>
            </a:r>
            <a:endParaRPr lang="en-US" sz="3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600200"/>
          <a:ext cx="8382000" cy="5030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9067"/>
                <a:gridCol w="1271115"/>
                <a:gridCol w="1052831"/>
                <a:gridCol w="1359131"/>
                <a:gridCol w="3699856"/>
              </a:tblGrid>
              <a:tr h="149896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Lucida Bright" pitchFamily="18" charset="0"/>
                        </a:rPr>
                        <a:t>Form No.</a:t>
                      </a:r>
                      <a:endParaRPr lang="en-US" sz="20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Lucida Bright" pitchFamily="18" charset="0"/>
                        </a:rPr>
                        <a:t>Type of Form</a:t>
                      </a:r>
                      <a:endParaRPr lang="en-US" sz="20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Lucida Bright" pitchFamily="18" charset="0"/>
                        </a:rPr>
                        <a:t>Under</a:t>
                      </a:r>
                      <a:r>
                        <a:rPr lang="en-US" sz="2000" baseline="0" dirty="0" smtClean="0">
                          <a:latin typeface="Lucida Bright" pitchFamily="18" charset="0"/>
                        </a:rPr>
                        <a:t>   Rule</a:t>
                      </a:r>
                      <a:endParaRPr lang="en-US" sz="20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Lucida Bright" pitchFamily="18" charset="0"/>
                        </a:rPr>
                        <a:t>Grant by</a:t>
                      </a:r>
                      <a:endParaRPr lang="en-US" sz="20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Lucida Bright" pitchFamily="18" charset="0"/>
                        </a:rPr>
                        <a:t>Remarks</a:t>
                      </a:r>
                      <a:endParaRPr lang="en-US" sz="20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2379719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VII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Application for Renewal of </a:t>
                      </a:r>
                      <a:r>
                        <a:rPr lang="en-US" sz="1800" b="0" kern="12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Licences</a:t>
                      </a:r>
                      <a:endParaRPr lang="en-US" sz="1800" b="0" kern="1200" dirty="0" smtClean="0">
                        <a:solidFill>
                          <a:schemeClr val="bg1"/>
                        </a:solidFill>
                        <a:latin typeface="Lucida Bright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29(2)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licensing officer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It shall be made &gt; 30 days before the date on which the </a:t>
                      </a:r>
                      <a:r>
                        <a:rPr lang="en-US" sz="18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licence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expires,</a:t>
                      </a:r>
                    </a:p>
                    <a:p>
                      <a:pPr lvl="0" algn="just">
                        <a:buNone/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e.g. if </a:t>
                      </a:r>
                      <a:r>
                        <a:rPr lang="en-US" sz="18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licence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gets expired on 25</a:t>
                      </a:r>
                      <a:r>
                        <a:rPr lang="en-US" sz="1800" baseline="30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th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July 2012, then application for renewal shall be on or before 25</a:t>
                      </a:r>
                      <a:r>
                        <a:rPr lang="en-US" sz="1800" baseline="30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th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June 2012.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152091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If the application is so made, the </a:t>
                      </a:r>
                      <a:r>
                        <a:rPr lang="en-US" sz="18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licence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shall be deemed to have been renewed until such date when the renewed </a:t>
                      </a:r>
                      <a:r>
                        <a:rPr lang="en-US" sz="18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licence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is issued.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vl="0" algn="just">
                        <a:buNone/>
                      </a:pP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>
                <a:latin typeface="Lucida Bright" pitchFamily="18" charset="0"/>
              </a:rPr>
              <a:t>Responsibility for payment of wages</a:t>
            </a:r>
            <a:br>
              <a:rPr lang="en-US" sz="3000" dirty="0" smtClean="0">
                <a:latin typeface="Lucida Bright" pitchFamily="18" charset="0"/>
              </a:rPr>
            </a:br>
            <a:endParaRPr lang="en-US" sz="3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399" y="1524000"/>
          <a:ext cx="8991601" cy="5106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1"/>
                <a:gridCol w="1676400"/>
                <a:gridCol w="1981200"/>
                <a:gridCol w="1676400"/>
                <a:gridCol w="2667000"/>
              </a:tblGrid>
              <a:tr h="7725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Lucida Bright" pitchFamily="18" charset="0"/>
                        </a:rPr>
                        <a:t>Section</a:t>
                      </a:r>
                      <a:r>
                        <a:rPr lang="en-US" sz="1600" baseline="0" dirty="0" smtClean="0">
                          <a:latin typeface="Lucida Bright" pitchFamily="18" charset="0"/>
                        </a:rPr>
                        <a:t> &amp; </a:t>
                      </a:r>
                      <a:r>
                        <a:rPr lang="en-US" sz="1600" dirty="0" smtClean="0">
                          <a:latin typeface="Lucida Bright" pitchFamily="18" charset="0"/>
                        </a:rPr>
                        <a:t>Rule</a:t>
                      </a:r>
                      <a:endParaRPr lang="en-US" sz="16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Lucida Bright" pitchFamily="18" charset="0"/>
                        </a:rPr>
                        <a:t>Responsibility</a:t>
                      </a:r>
                      <a:r>
                        <a:rPr lang="en-US" sz="1600" baseline="0" dirty="0" smtClean="0">
                          <a:latin typeface="Lucida Bright" pitchFamily="18" charset="0"/>
                        </a:rPr>
                        <a:t> of</a:t>
                      </a:r>
                      <a:endParaRPr lang="en-US" sz="16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Lucida Bright" pitchFamily="18" charset="0"/>
                        </a:rPr>
                        <a:t>Regarding  what</a:t>
                      </a:r>
                      <a:endParaRPr lang="en-US" sz="16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Lucida Bright" pitchFamily="18" charset="0"/>
                        </a:rPr>
                        <a:t>Where?</a:t>
                      </a:r>
                      <a:endParaRPr lang="en-US" sz="16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Lucida Bright" pitchFamily="18" charset="0"/>
                        </a:rPr>
                        <a:t>Remarks</a:t>
                      </a:r>
                      <a:endParaRPr lang="en-US" sz="16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1796909"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21(2) &amp; 72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Principal Employer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To ensure the presence of </a:t>
                      </a:r>
                      <a:r>
                        <a:rPr lang="en-US" sz="1600" kern="120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his </a:t>
                      </a:r>
                      <a:r>
                        <a:rPr lang="en-US" sz="1600" kern="120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Authorized </a:t>
                      </a: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R</a:t>
                      </a:r>
                      <a:r>
                        <a:rPr lang="en-US" sz="1600" kern="120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epresentative </a:t>
                      </a: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(AR)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At the place and time of disbursement of wages by the contractor to workmen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Sec. 21(3) Duty of Contractor: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To ensure the disbursement of wages in the presence of such AR.</a:t>
                      </a:r>
                    </a:p>
                    <a:p>
                      <a:pPr algn="just"/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3590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21(2) &amp; 73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Authorized </a:t>
                      </a: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Representative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To record under his signature a certificate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At the end of the entries in the Register of Wages or the Register of Wages-cum-Muster Roll, as the case may be</a:t>
                      </a:r>
                      <a:endParaRPr lang="en-US" sz="1600" dirty="0" smtClean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For example: </a:t>
                      </a: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“Certified that the amount shown in column No…. has been paid to the workman concerned in my presence on…….at……”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3600" smtClean="0">
                <a:latin typeface="Lucida Bright" pitchFamily="18" charset="0"/>
              </a:rPr>
              <a:t>Sec.21(4)</a:t>
            </a:r>
            <a:endParaRPr lang="en-US" sz="36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Lucida Bright" pitchFamily="18" charset="0"/>
              </a:rPr>
              <a:t>Failure of Contractor:</a:t>
            </a:r>
            <a:r>
              <a:rPr lang="en-US" sz="2400" dirty="0" smtClean="0">
                <a:latin typeface="Lucida Bright" pitchFamily="18" charset="0"/>
              </a:rPr>
              <a:t> To make payment of wages within the prescribed period or makes short payment, </a:t>
            </a:r>
          </a:p>
          <a:p>
            <a:pPr algn="just"/>
            <a:r>
              <a:rPr lang="en-US" sz="2400" b="1" dirty="0" smtClean="0">
                <a:latin typeface="Lucida Bright" pitchFamily="18" charset="0"/>
              </a:rPr>
              <a:t>Liability of the principal employer:</a:t>
            </a:r>
            <a:r>
              <a:rPr lang="en-US" sz="2400" dirty="0" smtClean="0">
                <a:latin typeface="Lucida Bright" pitchFamily="18" charset="0"/>
              </a:rPr>
              <a:t> To make payment of wages in full or the unpaid balance due, to the contract </a:t>
            </a:r>
            <a:r>
              <a:rPr lang="en-US" sz="2400" dirty="0" err="1" smtClean="0">
                <a:latin typeface="Lucida Bright" pitchFamily="18" charset="0"/>
              </a:rPr>
              <a:t>labour</a:t>
            </a:r>
            <a:r>
              <a:rPr lang="en-US" sz="2400" dirty="0" smtClean="0">
                <a:latin typeface="Lucida Bright" pitchFamily="18" charset="0"/>
              </a:rPr>
              <a:t> employed by the contractor and recover the amount so paid.</a:t>
            </a:r>
          </a:p>
          <a:p>
            <a:pPr algn="just"/>
            <a:r>
              <a:rPr lang="en-US" sz="2400" b="1" dirty="0" smtClean="0">
                <a:latin typeface="Lucida Bright" pitchFamily="18" charset="0"/>
              </a:rPr>
              <a:t>How?:</a:t>
            </a:r>
            <a:r>
              <a:rPr lang="en-US" sz="2400" dirty="0" smtClean="0">
                <a:latin typeface="Lucida Bright" pitchFamily="18" charset="0"/>
              </a:rPr>
              <a:t> Either by deduction from any amount payable to the contractor under any contract or as a debt payable by the contractor.  </a:t>
            </a:r>
            <a:endParaRPr lang="en-US" sz="2400" dirty="0">
              <a:latin typeface="Lucida Brigh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>
                <a:latin typeface="Lucida Bright" pitchFamily="18" charset="0"/>
              </a:rPr>
              <a:t>Records &amp; Other Registers to be Maintained</a:t>
            </a:r>
            <a:endParaRPr lang="en-US" sz="3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000" dirty="0" smtClean="0">
                <a:latin typeface="Lucida Bright" pitchFamily="18" charset="0"/>
              </a:rPr>
              <a:t>Sec. 29</a:t>
            </a:r>
          </a:p>
          <a:p>
            <a:pPr algn="just">
              <a:buFont typeface="Wingdings" pitchFamily="2" charset="2"/>
              <a:buChar char="q"/>
            </a:pPr>
            <a:endParaRPr lang="en-US" sz="2000" dirty="0" smtClean="0">
              <a:latin typeface="Lucida Bright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000" dirty="0" smtClean="0">
                <a:latin typeface="Lucida Bright" pitchFamily="18" charset="0"/>
              </a:rPr>
              <a:t>Every PE and contractor shall maintain such registers and records giving particulars of:</a:t>
            </a:r>
          </a:p>
          <a:p>
            <a:pPr algn="just">
              <a:buNone/>
            </a:pPr>
            <a:endParaRPr lang="en-US" sz="2000" dirty="0" smtClean="0">
              <a:latin typeface="Lucida Bright" pitchFamily="18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en-US" sz="1700" dirty="0" smtClean="0">
                <a:latin typeface="Lucida Bright" pitchFamily="18" charset="0"/>
              </a:rPr>
              <a:t>contract </a:t>
            </a:r>
            <a:r>
              <a:rPr lang="en-US" sz="1700" dirty="0" err="1" smtClean="0">
                <a:latin typeface="Lucida Bright" pitchFamily="18" charset="0"/>
              </a:rPr>
              <a:t>labour</a:t>
            </a:r>
            <a:r>
              <a:rPr lang="en-US" sz="1700" dirty="0" smtClean="0">
                <a:latin typeface="Lucida Bright" pitchFamily="18" charset="0"/>
              </a:rPr>
              <a:t> employed,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sz="1700" dirty="0" smtClean="0">
                <a:latin typeface="Lucida Bright" pitchFamily="18" charset="0"/>
              </a:rPr>
              <a:t>the nature of work performed by them,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sz="1700" dirty="0" smtClean="0">
                <a:latin typeface="Lucida Bright" pitchFamily="18" charset="0"/>
              </a:rPr>
              <a:t>the rates of wages paid and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sz="1700" dirty="0" smtClean="0">
                <a:latin typeface="Lucida Bright" pitchFamily="18" charset="0"/>
              </a:rPr>
              <a:t>such other particulars in such form as may be prescribed.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000" dirty="0" smtClean="0">
                <a:latin typeface="Lucida Bright" pitchFamily="18" charset="0"/>
              </a:rPr>
              <a:t>Registers and Other Records to be maintained</a:t>
            </a:r>
            <a:endParaRPr lang="en-US" sz="3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1600200"/>
          <a:ext cx="8229600" cy="483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2438400"/>
                <a:gridCol w="1143000"/>
                <a:gridCol w="3733800"/>
              </a:tblGrid>
              <a:tr h="94488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Form No.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Type of Form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Under</a:t>
                      </a:r>
                      <a:r>
                        <a:rPr lang="en-US" sz="1800" baseline="0" dirty="0" smtClean="0">
                          <a:latin typeface="Lucida Bright" pitchFamily="18" charset="0"/>
                        </a:rPr>
                        <a:t> Rule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Maintained</a:t>
                      </a:r>
                      <a:r>
                        <a:rPr lang="en-US" sz="1800" baseline="0" dirty="0" smtClean="0">
                          <a:latin typeface="Lucida Bright" pitchFamily="18" charset="0"/>
                        </a:rPr>
                        <a:t> by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9601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XII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Registers of Contractors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74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Principal Employer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91440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XIV</a:t>
                      </a:r>
                      <a:endParaRPr lang="en-US" sz="1800" b="0" kern="1200" dirty="0" smtClean="0">
                        <a:solidFill>
                          <a:schemeClr val="bg1"/>
                        </a:solidFill>
                        <a:latin typeface="Lucida Bright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Employment Card</a:t>
                      </a:r>
                      <a:endParaRPr lang="en-US" sz="1800" kern="1200" dirty="0" smtClean="0">
                        <a:solidFill>
                          <a:schemeClr val="bg1"/>
                        </a:solidFill>
                        <a:latin typeface="Lucida Bright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76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Every Contractor shall issue to each worker within 3 days of the employment of the worker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Contractor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929640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XIX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Wage Slip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78(1)(b)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Contractor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944880">
                <a:tc>
                  <a:txBody>
                    <a:bodyPr/>
                    <a:lstStyle/>
                    <a:p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XXIII</a:t>
                      </a:r>
                      <a:endParaRPr lang="en-US" sz="1800" b="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Register of Overtime 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78(1)(a)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>
                <a:latin typeface="Lucida Bright" pitchFamily="18" charset="0"/>
              </a:rPr>
              <a:t>Returns to be filed</a:t>
            </a:r>
            <a:endParaRPr lang="en-US" sz="3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" y="1524001"/>
          <a:ext cx="9143998" cy="5527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3309"/>
                <a:gridCol w="1065894"/>
                <a:gridCol w="986942"/>
                <a:gridCol w="1426128"/>
                <a:gridCol w="1342238"/>
                <a:gridCol w="1677798"/>
                <a:gridCol w="1761689"/>
              </a:tblGrid>
              <a:tr h="9372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Form No.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Type of Form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Under</a:t>
                      </a:r>
                      <a:r>
                        <a:rPr lang="en-US" sz="1800" baseline="0" dirty="0" smtClean="0">
                          <a:latin typeface="Lucida Bright" pitchFamily="18" charset="0"/>
                        </a:rPr>
                        <a:t> Rule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Filed by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Filed to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When</a:t>
                      </a:r>
                      <a:r>
                        <a:rPr lang="en-US" sz="1800" baseline="0" dirty="0" smtClean="0">
                          <a:latin typeface="Lucida Bright" pitchFamily="18" charset="0"/>
                        </a:rPr>
                        <a:t> to file?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Example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14160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XXIV</a:t>
                      </a:r>
                      <a:endParaRPr lang="en-US" sz="1600" b="0" kern="1200" dirty="0" smtClean="0">
                        <a:solidFill>
                          <a:schemeClr val="bg1"/>
                        </a:solidFill>
                        <a:latin typeface="Lucida Bright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Half Yearly Return* 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82(1)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Contractor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Licensing Officer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Not later than 30 days from the close of the half year. </a:t>
                      </a:r>
                    </a:p>
                    <a:p>
                      <a:pPr algn="just"/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For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the half year ended June: on or before 30</a:t>
                      </a:r>
                      <a:r>
                        <a:rPr lang="en-US" sz="1600" baseline="30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th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July.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1425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XXV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Annual Return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82(2)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Principal Employer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Registering Officer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Not later than the 15</a:t>
                      </a:r>
                      <a:r>
                        <a:rPr lang="en-US" sz="1600" kern="1200" baseline="300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th</a:t>
                      </a: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February following the end of the year to which it relates.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For the year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ended December 2012: on or before 15</a:t>
                      </a:r>
                      <a:r>
                        <a:rPr lang="en-US" sz="1600" baseline="30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th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February, 2013.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1031575">
                <a:tc gridSpan="7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*Half Year</a:t>
                      </a:r>
                      <a:r>
                        <a:rPr lang="en-US" sz="1800" b="0" kern="12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means “</a:t>
                      </a:r>
                      <a:r>
                        <a:rPr lang="en-US" sz="18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 period of 6 months commencing from 1st January and 1st July of every year.”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 smtClean="0">
                        <a:solidFill>
                          <a:schemeClr val="bg1"/>
                        </a:solidFill>
                        <a:latin typeface="Lucida Bright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just"/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b="1" dirty="0" smtClean="0">
                <a:latin typeface="Lucida Bright" pitchFamily="18" charset="0"/>
              </a:rPr>
              <a:t>Sec. 23 Contravention of Provisions of the Act</a:t>
            </a:r>
            <a:br>
              <a:rPr lang="en-US" sz="3000" b="1" dirty="0" smtClean="0">
                <a:latin typeface="Lucida Bright" pitchFamily="18" charset="0"/>
              </a:rPr>
            </a:br>
            <a:endParaRPr lang="en-US" sz="3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en-US" sz="2600" dirty="0" smtClean="0">
                <a:latin typeface="Lucida Bright" pitchFamily="18" charset="0"/>
              </a:rPr>
              <a:t>Whoever contravenes: </a:t>
            </a:r>
          </a:p>
          <a:p>
            <a:pPr algn="just"/>
            <a:endParaRPr lang="en-US" sz="2600" dirty="0" smtClean="0">
              <a:latin typeface="Lucida Bright" pitchFamily="18" charset="0"/>
            </a:endParaRPr>
          </a:p>
          <a:p>
            <a:pPr lvl="1" algn="just">
              <a:buFont typeface="Courier New" pitchFamily="49" charset="0"/>
              <a:buChar char="o"/>
            </a:pPr>
            <a:r>
              <a:rPr lang="en-US" sz="2600" dirty="0" smtClean="0">
                <a:latin typeface="Lucida Bright" pitchFamily="18" charset="0"/>
              </a:rPr>
              <a:t>any provision of this Act or of any rules made there under , or </a:t>
            </a:r>
          </a:p>
          <a:p>
            <a:pPr lvl="1" algn="just">
              <a:buFont typeface="Courier New" pitchFamily="49" charset="0"/>
              <a:buChar char="o"/>
            </a:pPr>
            <a:r>
              <a:rPr lang="en-US" sz="2600" dirty="0" smtClean="0">
                <a:latin typeface="Lucida Bright" pitchFamily="18" charset="0"/>
              </a:rPr>
              <a:t>any condition of a </a:t>
            </a:r>
            <a:r>
              <a:rPr lang="en-US" sz="2600" dirty="0" err="1" smtClean="0">
                <a:latin typeface="Lucida Bright" pitchFamily="18" charset="0"/>
              </a:rPr>
              <a:t>licence</a:t>
            </a:r>
            <a:r>
              <a:rPr lang="en-US" sz="2600" dirty="0" smtClean="0">
                <a:latin typeface="Lucida Bright" pitchFamily="18" charset="0"/>
              </a:rPr>
              <a:t> granted under this Act, </a:t>
            </a:r>
          </a:p>
          <a:p>
            <a:pPr algn="just">
              <a:buNone/>
            </a:pPr>
            <a:r>
              <a:rPr lang="en-US" sz="2600" dirty="0" smtClean="0">
                <a:latin typeface="Lucida Bright" pitchFamily="18" charset="0"/>
              </a:rPr>
              <a:t>	</a:t>
            </a:r>
          </a:p>
          <a:p>
            <a:pPr algn="just">
              <a:buNone/>
            </a:pPr>
            <a:r>
              <a:rPr lang="en-US" sz="2600" dirty="0" smtClean="0">
                <a:latin typeface="Lucida Bright" pitchFamily="18" charset="0"/>
              </a:rPr>
              <a:t>	shall be punishable with </a:t>
            </a:r>
          </a:p>
          <a:p>
            <a:pPr marL="971550" lvl="1" indent="-571500" algn="just">
              <a:buFont typeface="Courier New" pitchFamily="49" charset="0"/>
              <a:buChar char="o"/>
            </a:pPr>
            <a:r>
              <a:rPr lang="en-US" sz="2600" dirty="0" smtClean="0">
                <a:latin typeface="Lucida Bright" pitchFamily="18" charset="0"/>
              </a:rPr>
              <a:t>imprisonment for a term which may extend to 3 months, or </a:t>
            </a:r>
          </a:p>
          <a:p>
            <a:pPr marL="971550" lvl="1" indent="-571500" algn="just">
              <a:buFont typeface="Courier New" pitchFamily="49" charset="0"/>
              <a:buChar char="o"/>
            </a:pPr>
            <a:r>
              <a:rPr lang="en-US" sz="2600" dirty="0" smtClean="0">
                <a:latin typeface="Lucida Bright" pitchFamily="18" charset="0"/>
              </a:rPr>
              <a:t>fine which may extend to Rs. 1000, or with both, </a:t>
            </a:r>
          </a:p>
          <a:p>
            <a:pPr algn="just"/>
            <a:endParaRPr lang="en-US" sz="2600" dirty="0" smtClean="0">
              <a:latin typeface="Lucida Bright" pitchFamily="18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n-US" sz="2600" dirty="0" smtClean="0">
                <a:latin typeface="Lucida Bright" pitchFamily="18" charset="0"/>
              </a:rPr>
              <a:t>and in the case of a continuing contravention with an additional fine which may extend to Rs.100 for every day during which such contravention continues after conviction for the first such contravention.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3000" dirty="0" smtClean="0">
              <a:latin typeface="Lucida Bright" pitchFamily="18" charset="0"/>
            </a:endParaRPr>
          </a:p>
          <a:p>
            <a:pPr algn="ctr">
              <a:buNone/>
            </a:pPr>
            <a:r>
              <a:rPr lang="en-US" sz="3000" dirty="0" smtClean="0">
                <a:latin typeface="Lucida Bright" pitchFamily="18" charset="0"/>
              </a:rPr>
              <a:t>Thank </a:t>
            </a:r>
            <a:r>
              <a:rPr lang="en-US" sz="3000" dirty="0" smtClean="0">
                <a:latin typeface="Lucida Bright" pitchFamily="18" charset="0"/>
              </a:rPr>
              <a:t>You</a:t>
            </a:r>
          </a:p>
          <a:p>
            <a:pPr algn="ctr">
              <a:buNone/>
            </a:pPr>
            <a:endParaRPr lang="en-US" sz="3000" dirty="0" smtClean="0">
              <a:latin typeface="Lucida Bright" pitchFamily="18" charset="0"/>
            </a:endParaRPr>
          </a:p>
          <a:p>
            <a:pPr algn="ctr">
              <a:buNone/>
            </a:pPr>
            <a:endParaRPr lang="en-US" sz="3000" dirty="0" smtClean="0">
              <a:latin typeface="Lucida Bright" pitchFamily="18" charset="0"/>
            </a:endParaRPr>
          </a:p>
          <a:p>
            <a:pPr algn="ctr">
              <a:buNone/>
            </a:pPr>
            <a:endParaRPr lang="en-US" sz="3000" dirty="0" smtClean="0">
              <a:latin typeface="Lucida Bright" pitchFamily="18" charset="0"/>
            </a:endParaRPr>
          </a:p>
          <a:p>
            <a:pPr algn="r">
              <a:buNone/>
            </a:pPr>
            <a:r>
              <a:rPr lang="en-US" sz="2000" dirty="0" smtClean="0">
                <a:latin typeface="Lucida Bright" pitchFamily="18" charset="0"/>
              </a:rPr>
              <a:t>-</a:t>
            </a:r>
            <a:r>
              <a:rPr lang="en-US" sz="2000" dirty="0" err="1" smtClean="0">
                <a:latin typeface="Lucida Bright" pitchFamily="18" charset="0"/>
              </a:rPr>
              <a:t>Nidhi</a:t>
            </a:r>
            <a:r>
              <a:rPr lang="en-US" sz="2000" dirty="0" smtClean="0">
                <a:latin typeface="Lucida Bright" pitchFamily="18" charset="0"/>
              </a:rPr>
              <a:t> Parekh</a:t>
            </a:r>
          </a:p>
          <a:p>
            <a:pPr algn="r">
              <a:buNone/>
            </a:pPr>
            <a:r>
              <a:rPr lang="en-US" sz="2000" dirty="0" smtClean="0">
                <a:latin typeface="Lucida Bright" pitchFamily="18" charset="0"/>
              </a:rPr>
              <a:t>(njparekh27@gmail.com) </a:t>
            </a:r>
            <a:endParaRPr lang="en-US" sz="2000" dirty="0">
              <a:latin typeface="Lucida Brigh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Checklist </a:t>
            </a:r>
            <a:endParaRPr lang="en-US" sz="4000" dirty="0">
              <a:solidFill>
                <a:schemeClr val="accent3">
                  <a:lumMod val="50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Copy of Contract</a:t>
            </a: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Bill of Contractor</a:t>
            </a: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Supporting Documents </a:t>
            </a:r>
            <a:endParaRPr lang="en-US" dirty="0" smtClean="0">
              <a:solidFill>
                <a:schemeClr val="accent3">
                  <a:lumMod val="50000"/>
                </a:schemeClr>
              </a:solidFill>
              <a:latin typeface="Lucida Bright" pitchFamily="18" charset="0"/>
            </a:endParaRP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Applicability of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TDS U/s 194C of the Income Tax Act,1961</a:t>
            </a:r>
            <a:endParaRPr lang="en-US" dirty="0" smtClean="0">
              <a:solidFill>
                <a:schemeClr val="accent3">
                  <a:lumMod val="50000"/>
                </a:schemeClr>
              </a:solidFill>
              <a:latin typeface="Lucida Bright" pitchFamily="18" charset="0"/>
            </a:endParaRP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Verification of Terms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of Contract</a:t>
            </a:r>
          </a:p>
          <a:p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Applicability of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Labour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Contract Act, 1970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0"/>
            <a:ext cx="8229600" cy="2209800"/>
          </a:xfrm>
        </p:spPr>
        <p:txBody>
          <a:bodyPr>
            <a:noAutofit/>
          </a:bodyPr>
          <a:lstStyle/>
          <a:p>
            <a:r>
              <a:rPr lang="en-US" sz="4200" dirty="0" smtClean="0">
                <a:latin typeface="Lucida Bright" pitchFamily="18" charset="0"/>
              </a:rPr>
              <a:t>     </a:t>
            </a:r>
            <a:r>
              <a:rPr lang="en-US" sz="4200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The Contract </a:t>
            </a:r>
            <a:r>
              <a:rPr lang="en-US" sz="4200" dirty="0" err="1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Labour</a:t>
            </a:r>
            <a:r>
              <a:rPr lang="en-US" sz="4200" dirty="0" smtClean="0">
                <a:solidFill>
                  <a:schemeClr val="accent3">
                    <a:lumMod val="50000"/>
                  </a:schemeClr>
                </a:solidFill>
                <a:latin typeface="Lucida Bright" pitchFamily="18" charset="0"/>
              </a:rPr>
              <a:t>   	(Regulation &amp; Abolition) 	Act, 1970</a:t>
            </a:r>
            <a:endParaRPr lang="en-US" sz="4200" dirty="0">
              <a:solidFill>
                <a:schemeClr val="accent3">
                  <a:lumMod val="50000"/>
                </a:schemeClr>
              </a:solidFill>
              <a:latin typeface="Lucida Bright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 smtClean="0">
                <a:latin typeface="Lucida Bright" pitchFamily="18" charset="0"/>
              </a:rPr>
              <a:t>Applicability of the Act (Sec. 1)</a:t>
            </a:r>
            <a:endParaRPr lang="en-US" sz="3000" dirty="0">
              <a:latin typeface="Lucida Brigh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000" dirty="0" smtClean="0">
                <a:latin typeface="Lucida Bright" pitchFamily="18" charset="0"/>
              </a:rPr>
              <a:t>	(a) </a:t>
            </a:r>
            <a:r>
              <a:rPr lang="en-US" sz="2500" dirty="0" smtClean="0">
                <a:latin typeface="Lucida Bright" pitchFamily="18" charset="0"/>
              </a:rPr>
              <a:t>to every establishment and</a:t>
            </a:r>
          </a:p>
          <a:p>
            <a:pPr>
              <a:buNone/>
            </a:pPr>
            <a:r>
              <a:rPr lang="en-US" sz="2500" dirty="0" smtClean="0">
                <a:latin typeface="Lucida Bright" pitchFamily="18" charset="0"/>
              </a:rPr>
              <a:t>	(b) to every contractor </a:t>
            </a:r>
          </a:p>
          <a:p>
            <a:pPr algn="just">
              <a:buNone/>
            </a:pPr>
            <a:r>
              <a:rPr lang="en-US" sz="2500" dirty="0" smtClean="0">
                <a:latin typeface="Lucida Bright" pitchFamily="18" charset="0"/>
              </a:rPr>
              <a:t>		</a:t>
            </a:r>
          </a:p>
          <a:p>
            <a:pPr algn="just">
              <a:buNone/>
            </a:pPr>
            <a:r>
              <a:rPr lang="en-US" sz="2500" dirty="0" smtClean="0">
                <a:latin typeface="Lucida Bright" pitchFamily="18" charset="0"/>
              </a:rPr>
              <a:t>		in which or who employees or employed </a:t>
            </a:r>
          </a:p>
          <a:p>
            <a:pPr algn="just">
              <a:buNone/>
            </a:pPr>
            <a:r>
              <a:rPr lang="en-US" sz="2500" dirty="0" smtClean="0">
                <a:latin typeface="Lucida Bright" pitchFamily="18" charset="0"/>
              </a:rPr>
              <a:t>		20 or &gt; 20 workmen on any day of the 	preceding 12 months (as contract </a:t>
            </a:r>
            <a:r>
              <a:rPr lang="en-US" sz="2500" dirty="0" err="1" smtClean="0">
                <a:latin typeface="Lucida Bright" pitchFamily="18" charset="0"/>
              </a:rPr>
              <a:t>labour</a:t>
            </a:r>
            <a:r>
              <a:rPr lang="en-US" sz="3000" dirty="0" smtClean="0">
                <a:latin typeface="Lucida Bright" pitchFamily="18" charset="0"/>
              </a:rPr>
              <a:t>)  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000" dirty="0" smtClean="0">
                <a:latin typeface="Lucida Bright" pitchFamily="18" charset="0"/>
              </a:rPr>
              <a:t>Registration of certain establishments of Principle Employer</a:t>
            </a:r>
            <a:endParaRPr lang="en-US" sz="3000" dirty="0">
              <a:latin typeface="Lucida Bright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76200" y="1447801"/>
          <a:ext cx="8915400" cy="5115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3000"/>
                <a:gridCol w="1752600"/>
                <a:gridCol w="1143000"/>
                <a:gridCol w="1524000"/>
                <a:gridCol w="3352800"/>
              </a:tblGrid>
              <a:tr h="124355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Form No.</a:t>
                      </a:r>
                      <a:endParaRPr lang="en-US" sz="20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Type of Form</a:t>
                      </a:r>
                      <a:endParaRPr lang="en-US" sz="20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Under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Section &amp;  Rule</a:t>
                      </a:r>
                      <a:endParaRPr lang="en-US" sz="20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Applied by or Grant by</a:t>
                      </a:r>
                      <a:endParaRPr lang="en-US" sz="20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Remarks</a:t>
                      </a:r>
                      <a:endParaRPr lang="en-US" sz="20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1651182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I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Registration of Establishments employing Contract Labour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7(1) &amp; 17(1)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Principal Employer (PE)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For registration of the establishment, every PE shall make an application in triplicate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.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134461"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II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Certificate of Registration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7 (2) &amp; 18(1)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Registering Officer (RO)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The RO shall register the establishment</a:t>
                      </a:r>
                      <a:r>
                        <a:rPr lang="en-US" sz="18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in Form II specifying the</a:t>
                      </a:r>
                      <a:r>
                        <a:rPr lang="en-US" sz="18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i="1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max. no. of workmen to be employed </a:t>
                      </a:r>
                      <a:r>
                        <a:rPr lang="en-US" sz="18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as contract </a:t>
                      </a:r>
                      <a:r>
                        <a:rPr lang="en-US" sz="1800" kern="12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labour</a:t>
                      </a:r>
                      <a:r>
                        <a:rPr lang="en-US" sz="18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in the establishment</a:t>
                      </a:r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</a:t>
                      </a:r>
                      <a:r>
                        <a:rPr lang="en-US" sz="1800" b="1" i="1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 </a:t>
                      </a:r>
                      <a:endParaRPr lang="en-US" sz="18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Lucida Bright" pitchFamily="18" charset="0"/>
              </a:rPr>
              <a:t>Rule 26.Fees</a:t>
            </a:r>
            <a:endParaRPr lang="en-US" sz="4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2900" dirty="0" smtClean="0">
                <a:latin typeface="Lucida Bright" pitchFamily="18" charset="0"/>
              </a:rPr>
              <a:t>The</a:t>
            </a:r>
            <a:r>
              <a:rPr lang="en-US" sz="2900" b="1" dirty="0" smtClean="0">
                <a:latin typeface="Lucida Bright" pitchFamily="18" charset="0"/>
              </a:rPr>
              <a:t> </a:t>
            </a:r>
            <a:r>
              <a:rPr lang="en-US" sz="2900" dirty="0" smtClean="0">
                <a:latin typeface="Lucida Bright" pitchFamily="18" charset="0"/>
              </a:rPr>
              <a:t>fees to be paid for the grant of a certificate of registration shall be as specified below: -</a:t>
            </a:r>
          </a:p>
          <a:p>
            <a:endParaRPr lang="en-US" sz="2900" dirty="0" smtClean="0">
              <a:latin typeface="Lucida Bright" pitchFamily="18" charset="0"/>
            </a:endParaRPr>
          </a:p>
          <a:p>
            <a:pPr>
              <a:buNone/>
            </a:pPr>
            <a:r>
              <a:rPr lang="en-US" sz="2900" dirty="0" smtClean="0">
                <a:latin typeface="Lucida Bright" pitchFamily="18" charset="0"/>
              </a:rPr>
              <a:t>	If the number of workmen proposed to be employed on contract on any days is -</a:t>
            </a:r>
          </a:p>
          <a:p>
            <a:endParaRPr lang="en-US" sz="2900" dirty="0" smtClean="0">
              <a:latin typeface="Lucida Bright" pitchFamily="18" charset="0"/>
            </a:endParaRPr>
          </a:p>
          <a:p>
            <a:r>
              <a:rPr lang="en-US" sz="2900" dirty="0" smtClean="0">
                <a:latin typeface="Lucida Bright" pitchFamily="18" charset="0"/>
              </a:rPr>
              <a:t>(a) 20                            		          	Rs.60</a:t>
            </a:r>
          </a:p>
          <a:p>
            <a:r>
              <a:rPr lang="en-US" sz="2900" dirty="0" smtClean="0">
                <a:latin typeface="Lucida Bright" pitchFamily="18" charset="0"/>
              </a:rPr>
              <a:t>(b) 20 – 50					Rs.150</a:t>
            </a:r>
          </a:p>
          <a:p>
            <a:r>
              <a:rPr lang="en-US" sz="2900" dirty="0" smtClean="0">
                <a:latin typeface="Lucida Bright" pitchFamily="18" charset="0"/>
              </a:rPr>
              <a:t>(c) 50 – 100				Rs.300</a:t>
            </a:r>
          </a:p>
          <a:p>
            <a:r>
              <a:rPr lang="en-US" sz="2900" dirty="0" smtClean="0">
                <a:latin typeface="Lucida Bright" pitchFamily="18" charset="0"/>
              </a:rPr>
              <a:t>(d) 100 – 200				Rs.600</a:t>
            </a:r>
          </a:p>
          <a:p>
            <a:r>
              <a:rPr lang="en-US" sz="2900" dirty="0" smtClean="0">
                <a:latin typeface="Lucida Bright" pitchFamily="18" charset="0"/>
              </a:rPr>
              <a:t>(e) 200 – 400				Rs.1200</a:t>
            </a:r>
          </a:p>
          <a:p>
            <a:r>
              <a:rPr lang="en-US" sz="2900" dirty="0" smtClean="0">
                <a:latin typeface="Lucida Bright" pitchFamily="18" charset="0"/>
              </a:rPr>
              <a:t>(f) exceeds 400				Rs.1500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Lucida Bright" pitchFamily="18" charset="0"/>
              </a:rPr>
              <a:t/>
            </a:r>
            <a:br>
              <a:rPr lang="en-US" dirty="0" smtClean="0">
                <a:latin typeface="Lucida Bright" pitchFamily="18" charset="0"/>
              </a:rPr>
            </a:br>
            <a:r>
              <a:rPr lang="en-US" dirty="0" smtClean="0">
                <a:latin typeface="Lucida Bright" pitchFamily="18" charset="0"/>
              </a:rPr>
              <a:t>Sec. 9 Effect of non-registration</a:t>
            </a:r>
            <a:endParaRPr lang="en-US" dirty="0">
              <a:latin typeface="Lucida Brigh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endParaRPr lang="en-US" sz="3000" dirty="0" smtClean="0">
              <a:latin typeface="Lucida Bright" pitchFamily="18" charset="0"/>
            </a:endParaRPr>
          </a:p>
          <a:p>
            <a:pPr algn="just"/>
            <a:endParaRPr lang="en-US" sz="3000" dirty="0" smtClean="0">
              <a:latin typeface="Lucida Bright" pitchFamily="18" charset="0"/>
            </a:endParaRPr>
          </a:p>
          <a:p>
            <a:pPr algn="just"/>
            <a:r>
              <a:rPr lang="en-US" sz="3000" dirty="0" smtClean="0">
                <a:latin typeface="Lucida Bright" pitchFamily="18" charset="0"/>
              </a:rPr>
              <a:t>Principal employer of an establishment shall not employ contract </a:t>
            </a:r>
            <a:r>
              <a:rPr lang="en-US" sz="3000" dirty="0" err="1" smtClean="0">
                <a:latin typeface="Lucida Bright" pitchFamily="18" charset="0"/>
              </a:rPr>
              <a:t>labour</a:t>
            </a:r>
            <a:r>
              <a:rPr lang="en-US" sz="3000" dirty="0" smtClean="0">
                <a:latin typeface="Lucida Bright" pitchFamily="18" charset="0"/>
              </a:rPr>
              <a:t> in the establishment.</a:t>
            </a:r>
            <a:endParaRPr lang="en-US" sz="3000" dirty="0">
              <a:latin typeface="Lucida Bright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000" dirty="0" smtClean="0">
                <a:latin typeface="Lucida Bright" pitchFamily="18" charset="0"/>
              </a:rPr>
              <a:t>Application for </a:t>
            </a:r>
            <a:r>
              <a:rPr lang="en-US" sz="3000" dirty="0" err="1" smtClean="0">
                <a:latin typeface="Lucida Bright" pitchFamily="18" charset="0"/>
              </a:rPr>
              <a:t>licence</a:t>
            </a:r>
            <a:r>
              <a:rPr lang="en-US" sz="3000" dirty="0" smtClean="0">
                <a:latin typeface="Lucida Bright" pitchFamily="18" charset="0"/>
              </a:rPr>
              <a:t> by Contractor</a:t>
            </a:r>
            <a:endParaRPr lang="en-US" sz="3000" dirty="0">
              <a:latin typeface="Lucida Bright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228600" y="1548430"/>
          <a:ext cx="8686805" cy="5309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/>
                <a:gridCol w="1371600"/>
                <a:gridCol w="1066800"/>
                <a:gridCol w="1295400"/>
                <a:gridCol w="4114805"/>
              </a:tblGrid>
              <a:tr h="12954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Form No.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Type of Form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Under</a:t>
                      </a:r>
                      <a:r>
                        <a:rPr lang="en-US" sz="1800" baseline="0" dirty="0" smtClean="0">
                          <a:latin typeface="Lucida Bright" pitchFamily="18" charset="0"/>
                        </a:rPr>
                        <a:t> Section &amp;  Rule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Applied by or Grant by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latin typeface="Lucida Bright" pitchFamily="18" charset="0"/>
                        </a:rPr>
                        <a:t>Conditions</a:t>
                      </a:r>
                      <a:endParaRPr lang="en-US" sz="1800" dirty="0"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188976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IV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Application for </a:t>
                      </a:r>
                      <a:r>
                        <a:rPr lang="en-US" sz="1600" kern="12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Licence</a:t>
                      </a:r>
                      <a:endParaRPr lang="en-US" sz="1600" kern="1200" dirty="0" smtClean="0">
                        <a:solidFill>
                          <a:schemeClr val="bg1"/>
                        </a:solidFill>
                        <a:latin typeface="Lucida Bright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12 (1) &amp; 21(1)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Contractor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It shall be accompanied by a certificate by the PE in Form V to the effect that the contractor has been employed by him as a contractor and that he undertakes to be bound by all the provisions of the Act and the rules made there under.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12441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VI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Grant of</a:t>
                      </a:r>
                      <a:r>
                        <a:rPr lang="en-US" sz="1600" b="0" kern="12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b="0" kern="1200" baseline="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Licence</a:t>
                      </a:r>
                      <a:endParaRPr lang="en-US" sz="1600" b="0" kern="1200" dirty="0" smtClean="0">
                        <a:solidFill>
                          <a:schemeClr val="bg1"/>
                        </a:solidFill>
                        <a:latin typeface="Lucida Bright" pitchFamily="18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12 (2) &amp; 25(1)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Licencing</a:t>
                      </a:r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Lucida Bright" pitchFamily="18" charset="0"/>
                        </a:rPr>
                        <a:t> Officer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3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1. The no. (workmen) employed as contract </a:t>
                      </a:r>
                      <a:r>
                        <a:rPr lang="en-US" sz="1600" kern="12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labour</a:t>
                      </a: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in the establishment shall not</a:t>
                      </a:r>
                      <a:r>
                        <a:rPr lang="en-US" sz="1600" kern="1200" baseline="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be &gt; </a:t>
                      </a: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the max. no. specified in the </a:t>
                      </a:r>
                      <a:r>
                        <a:rPr lang="en-US" sz="1600" kern="1200" dirty="0" err="1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licence</a:t>
                      </a: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 on any day;</a:t>
                      </a:r>
                    </a:p>
                    <a:p>
                      <a:pPr marL="0" marR="0" lvl="3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 smtClean="0">
                          <a:solidFill>
                            <a:schemeClr val="bg1"/>
                          </a:solidFill>
                          <a:latin typeface="Lucida Bright" pitchFamily="18" charset="0"/>
                          <a:ea typeface="+mn-ea"/>
                          <a:cs typeface="+mn-cs"/>
                        </a:rPr>
                        <a:t>2. The Minimum Wages Act, 1948(11 of 1948) shall be apply for rates of wages payable to workmen by contractor.</a:t>
                      </a:r>
                      <a:endParaRPr lang="en-US" sz="1600" dirty="0">
                        <a:solidFill>
                          <a:schemeClr val="bg1"/>
                        </a:solidFill>
                        <a:latin typeface="Lucida Bright" pitchFamily="18" charset="0"/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latin typeface="Lucida Bright" pitchFamily="18" charset="0"/>
              </a:rPr>
              <a:t>Rule 26.Fees</a:t>
            </a:r>
            <a:endParaRPr lang="en-US" sz="4000" dirty="0">
              <a:latin typeface="Lucida Bright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200" dirty="0" smtClean="0">
                <a:latin typeface="Lucida Bright" pitchFamily="18" charset="0"/>
              </a:rPr>
              <a:t>The fees to be paid for the grant of a licence shall be as specified below: - </a:t>
            </a:r>
          </a:p>
          <a:p>
            <a:pPr>
              <a:buNone/>
            </a:pPr>
            <a:endParaRPr lang="en-US" sz="2200" dirty="0" smtClean="0">
              <a:latin typeface="Lucida Bright" pitchFamily="18" charset="0"/>
            </a:endParaRPr>
          </a:p>
          <a:p>
            <a:pPr>
              <a:buNone/>
            </a:pPr>
            <a:r>
              <a:rPr lang="en-US" sz="2200" dirty="0" smtClean="0">
                <a:latin typeface="Lucida Bright" pitchFamily="18" charset="0"/>
              </a:rPr>
              <a:t>	If the number of workmen employed by the contractor on any day-</a:t>
            </a:r>
          </a:p>
          <a:p>
            <a:pPr>
              <a:buNone/>
            </a:pPr>
            <a:endParaRPr lang="en-US" sz="2200" dirty="0" smtClean="0">
              <a:latin typeface="Lucida Bright" pitchFamily="18" charset="0"/>
            </a:endParaRPr>
          </a:p>
          <a:p>
            <a:r>
              <a:rPr lang="en-US" sz="2200" dirty="0" smtClean="0">
                <a:latin typeface="Lucida Bright" pitchFamily="18" charset="0"/>
              </a:rPr>
              <a:t>(a) 20                            		          	Rs.15.00</a:t>
            </a:r>
          </a:p>
          <a:p>
            <a:r>
              <a:rPr lang="en-US" sz="2200" dirty="0" smtClean="0">
                <a:latin typeface="Lucida Bright" pitchFamily="18" charset="0"/>
              </a:rPr>
              <a:t>(b) 20 – 50					Rs.37.50</a:t>
            </a:r>
          </a:p>
          <a:p>
            <a:r>
              <a:rPr lang="en-US" sz="2200" dirty="0" smtClean="0">
                <a:latin typeface="Lucida Bright" pitchFamily="18" charset="0"/>
              </a:rPr>
              <a:t>(c) 50 – 100				Rs.75.00</a:t>
            </a:r>
          </a:p>
          <a:p>
            <a:r>
              <a:rPr lang="en-US" sz="2200" dirty="0" smtClean="0">
                <a:latin typeface="Lucida Bright" pitchFamily="18" charset="0"/>
              </a:rPr>
              <a:t>(d) 100 – 200				Rs.150.00</a:t>
            </a:r>
          </a:p>
          <a:p>
            <a:r>
              <a:rPr lang="en-US" sz="2200" dirty="0" smtClean="0">
                <a:latin typeface="Lucida Bright" pitchFamily="18" charset="0"/>
              </a:rPr>
              <a:t>(e) 200 – 400				Rs.300.00</a:t>
            </a:r>
          </a:p>
          <a:p>
            <a:r>
              <a:rPr lang="en-US" sz="2200" dirty="0" smtClean="0">
                <a:latin typeface="Lucida Bright" pitchFamily="18" charset="0"/>
              </a:rPr>
              <a:t>(f) exceeds 400				Rs.375.00</a:t>
            </a:r>
          </a:p>
          <a:p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1548D19-F824-4FAB-A03C-D4091DC62B8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1223</TotalTime>
  <Words>955</Words>
  <Application>Microsoft Office PowerPoint</Application>
  <PresentationFormat>On-screen Show (4:3)</PresentationFormat>
  <Paragraphs>207</Paragraphs>
  <Slides>18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Median</vt:lpstr>
      <vt:lpstr>Audit of Contract Labour</vt:lpstr>
      <vt:lpstr>Checklist </vt:lpstr>
      <vt:lpstr>     The Contract Labour    (Regulation &amp; Abolition)  Act, 1970</vt:lpstr>
      <vt:lpstr>Applicability of the Act (Sec. 1)</vt:lpstr>
      <vt:lpstr>Registration of certain establishments of Principle Employer</vt:lpstr>
      <vt:lpstr>Rule 26.Fees</vt:lpstr>
      <vt:lpstr> Sec. 9 Effect of non-registration</vt:lpstr>
      <vt:lpstr>Application for licence by Contractor</vt:lpstr>
      <vt:lpstr>Rule 26.Fees</vt:lpstr>
      <vt:lpstr>  Validity of the licence </vt:lpstr>
      <vt:lpstr>Renewal of licence- by Contractor</vt:lpstr>
      <vt:lpstr>Responsibility for payment of wages </vt:lpstr>
      <vt:lpstr>Sec.21(4)</vt:lpstr>
      <vt:lpstr>Records &amp; Other Registers to be Maintained</vt:lpstr>
      <vt:lpstr>Registers and Other Records to be maintained</vt:lpstr>
      <vt:lpstr>Returns to be filed</vt:lpstr>
      <vt:lpstr>Sec. 23 Contravention of Provisions of the Act 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Nidhi</dc:creator>
  <cp:lastModifiedBy>lenovo</cp:lastModifiedBy>
  <cp:revision>215</cp:revision>
  <dcterms:created xsi:type="dcterms:W3CDTF">2006-08-16T00:00:00Z</dcterms:created>
  <dcterms:modified xsi:type="dcterms:W3CDTF">2012-12-21T13:22:27Z</dcterms:modified>
</cp:coreProperties>
</file>