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2" r:id="rId2"/>
  </p:sldMasterIdLst>
  <p:notesMasterIdLst>
    <p:notesMasterId r:id="rId8"/>
  </p:notesMasterIdLst>
  <p:sldIdLst>
    <p:sldId id="256" r:id="rId3"/>
    <p:sldId id="275" r:id="rId4"/>
    <p:sldId id="276" r:id="rId5"/>
    <p:sldId id="277" r:id="rId6"/>
    <p:sldId id="27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911E6-F0F3-43D6-B5B9-6561288CD14B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EEAE7-48BB-453B-9FD0-84DECDC15C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74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2EEAE7-48BB-453B-9FD0-84DECDC15C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56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6E259B7-0430-44D7-8888-31111B62F99C}" type="slidenum">
              <a:rPr lang="en-US" smtClean="0">
                <a:solidFill>
                  <a:prstClr val="black"/>
                </a:solidFill>
              </a:rPr>
              <a:pPr eaLnBrk="1" hangingPunct="1"/>
              <a:t>2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6C2BF20-6813-44AD-9F6C-92BCA846F09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882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3206AB1-4E77-46E1-B66B-48CD389CB55E}" type="slidenum">
              <a:rPr lang="en-US" smtClean="0">
                <a:solidFill>
                  <a:prstClr val="black"/>
                </a:solidFill>
              </a:rPr>
              <a:pPr eaLnBrk="1" hangingPunct="1"/>
              <a:t>4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2EEAE7-48BB-453B-9FD0-84DECDC15C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657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77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29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9E801-97A6-4375-866B-B2176E622339}" type="datetimeFigureOut">
              <a:rPr lang="en-I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03-09-2013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59F7F8-DB41-4AA9-8442-35D6E7DF25E8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4417F3-C8E3-44FB-9EE5-3EAB953C89F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542D2-1D83-4529-B971-DF8C7011E3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8537A8-AA1D-44D0-B9B9-F04E77159F4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D77782-8A6E-46F4-911F-7BEFCD6887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D9E2A9-937A-4617-9322-72970D3F114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67E5BD-442A-45B9-9630-AC282DF6A3E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5E5924-D6A6-4639-A1F5-BBC0919B3BA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49878D-0051-4878-84E1-5ACBC5571C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AEC761-0E34-4C42-A9D6-A20855BDE2F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3628D-5C51-435C-96FC-0458A967A9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90A6C-5AFC-4E28-9A33-F9B33BEE2C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1F4524-58D7-4CF3-B92A-FD788337E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D65DF8-6DB6-4E4C-A041-850610BEC0A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CA9B234-6621-4ECB-920E-14B465C0C4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03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2A26D-F793-4A2D-8396-7567E8F0A3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8B068-C5EC-4C82-8C0A-AB94AE757E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A05529-62D7-4EAD-BB5C-11166F372E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7A199-39F6-4CD4-859D-9B574F49D7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A8DA1-307A-4D83-A740-456BB578631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03-Sep-13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806776-29F6-4DB4-A9DD-DF8CADCA9D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" name="laser.wav"/>
          </p:stSnd>
        </p:sndAc>
      </p:transition>
    </mc:Choice>
    <mc:Fallback>
      <p:transition spd="slow">
        <p:fade/>
        <p:sndAc>
          <p:stSnd>
            <p:snd r:embed="rId1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3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0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075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6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3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57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9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7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5AAF65D-A0BF-46EE-97B4-287E5D1911D6}" type="datetimeFigureOut">
              <a:rPr lang="en-US" smtClean="0"/>
              <a:t>03-Sep-13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890A2DC-02BF-4137-B506-68697C30019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13" name="laser.wav"/>
          </p:stSnd>
        </p:sndAc>
      </p:transition>
    </mc:Choice>
    <mc:Fallback>
      <p:transition spd="slow">
        <p:fade/>
        <p:sndAc>
          <p:stSnd>
            <p:snd r:embed="rId13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5315" y="2967335"/>
            <a:ext cx="85933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Export incentive schemes</a:t>
            </a:r>
          </a:p>
          <a:p>
            <a:pPr algn="ctr"/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FTP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465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/>
        </p:nvSpPr>
        <p:spPr>
          <a:xfrm>
            <a:off x="415925" y="914400"/>
            <a:ext cx="2041525" cy="1143000"/>
          </a:xfrm>
          <a:prstGeom prst="homePlate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SFIS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prstClr val="black"/>
                </a:solidFill>
              </a:rPr>
              <a:t>(Served From India </a:t>
            </a:r>
            <a:r>
              <a:rPr lang="en-US" sz="1200" dirty="0">
                <a:solidFill>
                  <a:prstClr val="black"/>
                </a:solidFill>
              </a:rPr>
              <a:t>Scheme)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32062" y="947738"/>
            <a:ext cx="6611938" cy="1373187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7892" name="TextBox 40"/>
          <p:cNvSpPr txBox="1">
            <a:spLocks noChangeArrowheads="1"/>
          </p:cNvSpPr>
          <p:nvPr/>
        </p:nvSpPr>
        <p:spPr bwMode="auto">
          <a:xfrm>
            <a:off x="2465388" y="1042988"/>
            <a:ext cx="1497012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Accelerate growth in export of services &amp; unique “served from India’ brand.</a:t>
            </a:r>
          </a:p>
        </p:txBody>
      </p:sp>
      <p:sp>
        <p:nvSpPr>
          <p:cNvPr id="37893" name="TextBox 42"/>
          <p:cNvSpPr txBox="1">
            <a:spLocks noChangeArrowheads="1"/>
          </p:cNvSpPr>
          <p:nvPr/>
        </p:nvSpPr>
        <p:spPr bwMode="auto">
          <a:xfrm>
            <a:off x="4138613" y="1044575"/>
            <a:ext cx="1423987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Indian Service Provider free foreign exchange earning at least 10 Lac in current FY</a:t>
            </a:r>
          </a:p>
        </p:txBody>
      </p:sp>
      <p:sp>
        <p:nvSpPr>
          <p:cNvPr id="37894" name="TextBox 43"/>
          <p:cNvSpPr txBox="1">
            <a:spLocks noChangeArrowheads="1"/>
          </p:cNvSpPr>
          <p:nvPr/>
        </p:nvSpPr>
        <p:spPr bwMode="auto">
          <a:xfrm>
            <a:off x="5832475" y="1044575"/>
            <a:ext cx="152241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10% of free foreign exchanges earned during current FY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37895" name="TextBox 44"/>
          <p:cNvSpPr txBox="1">
            <a:spLocks noChangeArrowheads="1"/>
          </p:cNvSpPr>
          <p:nvPr/>
        </p:nvSpPr>
        <p:spPr bwMode="auto">
          <a:xfrm>
            <a:off x="7615238" y="1039813"/>
            <a:ext cx="15303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Foreign exchange  remittance other than earned for rendering service listed in Para 3.6.1 of HBPv1 </a:t>
            </a:r>
          </a:p>
        </p:txBody>
      </p:sp>
      <p:sp>
        <p:nvSpPr>
          <p:cNvPr id="15" name="Pentagon 14"/>
          <p:cNvSpPr/>
          <p:nvPr/>
        </p:nvSpPr>
        <p:spPr>
          <a:xfrm>
            <a:off x="461963" y="2673350"/>
            <a:ext cx="2041525" cy="1143000"/>
          </a:xfrm>
          <a:prstGeom prst="homePlate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VKGUY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prstClr val="black"/>
                </a:solidFill>
              </a:rPr>
              <a:t>Vishesh Krishi &amp;Gram </a:t>
            </a:r>
            <a:r>
              <a:rPr lang="en-US" sz="1200" dirty="0" err="1">
                <a:solidFill>
                  <a:prstClr val="black"/>
                </a:solidFill>
              </a:rPr>
              <a:t>Uduog</a:t>
            </a:r>
            <a:r>
              <a:rPr lang="en-US" sz="1200" dirty="0">
                <a:solidFill>
                  <a:prstClr val="black"/>
                </a:solidFill>
              </a:rPr>
              <a:t>  Yojana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493963" y="2359025"/>
            <a:ext cx="6613525" cy="192405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37898" name="TextBox 47"/>
          <p:cNvSpPr txBox="1">
            <a:spLocks noChangeArrowheads="1"/>
          </p:cNvSpPr>
          <p:nvPr/>
        </p:nvSpPr>
        <p:spPr bwMode="auto">
          <a:xfrm>
            <a:off x="2465388" y="2328863"/>
            <a:ext cx="1497012" cy="19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To promote export of </a:t>
            </a:r>
            <a:r>
              <a:rPr lang="en-US" sz="1100" dirty="0" err="1">
                <a:solidFill>
                  <a:srgbClr val="0D1901"/>
                </a:solidFill>
                <a:latin typeface="Antique Olive" pitchFamily="34" charset="0"/>
              </a:rPr>
              <a:t>Agri.Product</a:t>
            </a: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, Minor forest produce &amp; their Value Added Product ,Gram Udyog other products as notified from time to time </a:t>
            </a:r>
          </a:p>
        </p:txBody>
      </p:sp>
      <p:sp>
        <p:nvSpPr>
          <p:cNvPr id="37899" name="TextBox 51"/>
          <p:cNvSpPr txBox="1">
            <a:spLocks noChangeArrowheads="1"/>
          </p:cNvSpPr>
          <p:nvPr/>
        </p:nvSpPr>
        <p:spPr bwMode="auto">
          <a:xfrm>
            <a:off x="5915025" y="2520950"/>
            <a:ext cx="13716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5% of FOB Value of Export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 made from 27.08.2009 onward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37900" name="TextBox 53"/>
          <p:cNvSpPr txBox="1">
            <a:spLocks noChangeArrowheads="1"/>
          </p:cNvSpPr>
          <p:nvPr/>
        </p:nvSpPr>
        <p:spPr bwMode="auto">
          <a:xfrm>
            <a:off x="7694613" y="2511425"/>
            <a:ext cx="13716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Restricted or prohibited product export and EOU (If get the exemption from income tax)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37901" name="TextBox 54"/>
          <p:cNvSpPr txBox="1">
            <a:spLocks noChangeArrowheads="1"/>
          </p:cNvSpPr>
          <p:nvPr/>
        </p:nvSpPr>
        <p:spPr bwMode="auto">
          <a:xfrm>
            <a:off x="4191000" y="2511425"/>
            <a:ext cx="137160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Agriculture produce, minor forest products export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25" name="Pentagon 24"/>
          <p:cNvSpPr/>
          <p:nvPr/>
        </p:nvSpPr>
        <p:spPr>
          <a:xfrm>
            <a:off x="423863" y="4648200"/>
            <a:ext cx="2041525" cy="1143000"/>
          </a:xfrm>
          <a:prstGeom prst="homePlate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FMS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prstClr val="black"/>
                </a:solidFill>
              </a:rPr>
              <a:t>(Focus Marketing </a:t>
            </a:r>
            <a:r>
              <a:rPr lang="en-US" sz="1200" dirty="0">
                <a:solidFill>
                  <a:prstClr val="black"/>
                </a:solidFill>
              </a:rPr>
              <a:t>Scheme)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457450" y="4371975"/>
            <a:ext cx="6611938" cy="187642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7904" name="TextBox 59"/>
          <p:cNvSpPr txBox="1">
            <a:spLocks noChangeArrowheads="1"/>
          </p:cNvSpPr>
          <p:nvPr/>
        </p:nvSpPr>
        <p:spPr bwMode="auto">
          <a:xfrm>
            <a:off x="2503488" y="4376738"/>
            <a:ext cx="1535112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To offset high freight cost and other externalities to select international market with view to enhance Indian's export competitiveness in these market </a:t>
            </a:r>
          </a:p>
        </p:txBody>
      </p:sp>
      <p:sp>
        <p:nvSpPr>
          <p:cNvPr id="37905" name="TextBox 60"/>
          <p:cNvSpPr txBox="1">
            <a:spLocks noChangeArrowheads="1"/>
          </p:cNvSpPr>
          <p:nvPr/>
        </p:nvSpPr>
        <p:spPr bwMode="auto">
          <a:xfrm>
            <a:off x="4190999" y="4484688"/>
            <a:ext cx="1371600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D1901"/>
                </a:solidFill>
                <a:latin typeface="Antique Olive" pitchFamily="34" charset="0"/>
              </a:rPr>
              <a:t> </a:t>
            </a: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Exporters of all products to  countries notified in Table 1 and 2 Appendix 37C of HBPv1</a:t>
            </a:r>
          </a:p>
        </p:txBody>
      </p:sp>
      <p:sp>
        <p:nvSpPr>
          <p:cNvPr id="37906" name="TextBox 61"/>
          <p:cNvSpPr txBox="1">
            <a:spLocks noChangeArrowheads="1"/>
          </p:cNvSpPr>
          <p:nvPr/>
        </p:nvSpPr>
        <p:spPr bwMode="auto">
          <a:xfrm>
            <a:off x="5926138" y="4484688"/>
            <a:ext cx="13716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 Export to table 1 countries entitled duty credit scrip 3% and Table 2 additional 1 % of FOB value of Export </a:t>
            </a:r>
          </a:p>
        </p:txBody>
      </p:sp>
      <p:sp>
        <p:nvSpPr>
          <p:cNvPr id="37907" name="TextBox 62"/>
          <p:cNvSpPr txBox="1">
            <a:spLocks noChangeArrowheads="1"/>
          </p:cNvSpPr>
          <p:nvPr/>
        </p:nvSpPr>
        <p:spPr bwMode="auto">
          <a:xfrm>
            <a:off x="7658100" y="4418013"/>
            <a:ext cx="1371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Supplies made to SEZ units.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Service export.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Diamond and other precious ,semi precious stone exports  etc.. listed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3.14.3 FTP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2532062" y="558799"/>
            <a:ext cx="1308100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/>
                </a:solidFill>
              </a:rPr>
              <a:t>Objective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164806" y="558800"/>
            <a:ext cx="1423987" cy="300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Eligibility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838031" y="558800"/>
            <a:ext cx="1423987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Entitlement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632700" y="558800"/>
            <a:ext cx="1422400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 Ineligible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TextBox 3"/>
          <p:cNvSpPr txBox="1">
            <a:spLocks noChangeArrowheads="1"/>
          </p:cNvSpPr>
          <p:nvPr/>
        </p:nvSpPr>
        <p:spPr bwMode="auto">
          <a:xfrm>
            <a:off x="461963" y="30163"/>
            <a:ext cx="4495800" cy="37147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27700A"/>
                </a:solidFill>
                <a:latin typeface="Bernard MT Condensed" pitchFamily="18" charset="0"/>
                <a:ea typeface="Batang" pitchFamily="18" charset="-127"/>
              </a:rPr>
              <a:t>Reward/ Incentive scheme:</a:t>
            </a:r>
          </a:p>
        </p:txBody>
      </p:sp>
    </p:spTree>
    <p:extLst>
      <p:ext uri="{BB962C8B-B14F-4D97-AF65-F5344CB8AC3E}">
        <p14:creationId xmlns:p14="http://schemas.microsoft.com/office/powerpoint/2010/main" val="915947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3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5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25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7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75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75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25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75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75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75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25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75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75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75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75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75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37892" grpId="0"/>
      <p:bldP spid="37893" grpId="0"/>
      <p:bldP spid="37894" grpId="0"/>
      <p:bldP spid="37895" grpId="0"/>
      <p:bldP spid="15" grpId="0" animBg="1"/>
      <p:bldP spid="16" grpId="0" animBg="1"/>
      <p:bldP spid="37898" grpId="0"/>
      <p:bldP spid="37899" grpId="0"/>
      <p:bldP spid="37900" grpId="0"/>
      <p:bldP spid="37901" grpId="0"/>
      <p:bldP spid="25" grpId="0" animBg="1"/>
      <p:bldP spid="26" grpId="0" animBg="1"/>
      <p:bldP spid="37904" grpId="0"/>
      <p:bldP spid="37905" grpId="0"/>
      <p:bldP spid="37906" grpId="0"/>
      <p:bldP spid="37907" grpId="0"/>
      <p:bldP spid="31" grpId="0" animBg="1"/>
      <p:bldP spid="32" grpId="0" animBg="1"/>
      <p:bldP spid="33" grpId="0" animBg="1"/>
      <p:bldP spid="34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32062" y="558799"/>
            <a:ext cx="1308100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/>
                </a:solidFill>
              </a:rPr>
              <a:t>Objective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64806" y="558800"/>
            <a:ext cx="1423987" cy="300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Eligibility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838031" y="558800"/>
            <a:ext cx="1423987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Entitlement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32700" y="558800"/>
            <a:ext cx="1422400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 Ineligible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490537" y="1322765"/>
            <a:ext cx="2041525" cy="1143000"/>
          </a:xfrm>
          <a:prstGeom prst="homePlate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IEIS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prstClr val="black"/>
                </a:solidFill>
              </a:rPr>
              <a:t>(Incremental Export Incentivisation Scheme</a:t>
            </a:r>
            <a:r>
              <a:rPr lang="en-US" sz="1200" dirty="0">
                <a:solidFill>
                  <a:prstClr val="black"/>
                </a:solidFill>
              </a:rPr>
              <a:t>)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57450" y="947738"/>
            <a:ext cx="6611938" cy="189305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2519362" y="1117600"/>
            <a:ext cx="1519238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just" eaLnBrk="1" hangingPunct="1">
              <a:defRPr sz="1100">
                <a:solidFill>
                  <a:srgbClr val="0D1901"/>
                </a:solidFill>
                <a:latin typeface="Antique Olive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cs typeface="Arial" charset="0"/>
              </a:rPr>
              <a:t>Objective of the Scheme is to incentivize incremental </a:t>
            </a:r>
            <a:r>
              <a:rPr lang="en-US" dirty="0" smtClean="0">
                <a:cs typeface="Arial" charset="0"/>
              </a:rPr>
              <a:t>exports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cs typeface="Arial" charset="0"/>
            </a:endParaRPr>
          </a:p>
        </p:txBody>
      </p:sp>
      <p:sp>
        <p:nvSpPr>
          <p:cNvPr id="11" name="TextBox 18"/>
          <p:cNvSpPr txBox="1">
            <a:spLocks noChangeArrowheads="1"/>
          </p:cNvSpPr>
          <p:nvPr/>
        </p:nvSpPr>
        <p:spPr bwMode="auto">
          <a:xfrm>
            <a:off x="5834061" y="1117600"/>
            <a:ext cx="140017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2% on incremental </a:t>
            </a:r>
            <a:r>
              <a:rPr lang="en-US" sz="1100" dirty="0" smtClean="0">
                <a:solidFill>
                  <a:srgbClr val="0D1901"/>
                </a:solidFill>
                <a:latin typeface="Antique Olive" pitchFamily="34" charset="0"/>
              </a:rPr>
              <a:t>growth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12" name="TextBox 19"/>
          <p:cNvSpPr txBox="1">
            <a:spLocks noChangeArrowheads="1"/>
          </p:cNvSpPr>
          <p:nvPr/>
        </p:nvSpPr>
        <p:spPr bwMode="auto">
          <a:xfrm>
            <a:off x="7550150" y="1117600"/>
            <a:ext cx="1504950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 of imported goods or exports made through trans-shipment.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 from SEZ/ EOU  listed 3.14.4 FTP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</p:txBody>
      </p:sp>
      <p:sp>
        <p:nvSpPr>
          <p:cNvPr id="13" name="TextBox 30"/>
          <p:cNvSpPr txBox="1">
            <a:spLocks noChangeArrowheads="1"/>
          </p:cNvSpPr>
          <p:nvPr/>
        </p:nvSpPr>
        <p:spPr bwMode="auto">
          <a:xfrm>
            <a:off x="4200524" y="1055688"/>
            <a:ext cx="135255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just" eaLnBrk="1" hangingPunct="1">
              <a:defRPr sz="1100">
                <a:solidFill>
                  <a:srgbClr val="0D1901"/>
                </a:solidFill>
                <a:latin typeface="Antique Olive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cs typeface="Arial" charset="0"/>
              </a:rPr>
              <a:t>Incentive will be admissible only if the IEC holder has achieved growth in the financial year 2013-14 </a:t>
            </a:r>
            <a:r>
              <a:rPr lang="en-US" dirty="0" err="1">
                <a:cs typeface="Arial" charset="0"/>
              </a:rPr>
              <a:t>vis</a:t>
            </a:r>
            <a:r>
              <a:rPr lang="en-US" dirty="0">
                <a:cs typeface="Arial" charset="0"/>
              </a:rPr>
              <a:t> a </a:t>
            </a:r>
            <a:r>
              <a:rPr lang="en-US" dirty="0" err="1">
                <a:cs typeface="Arial" charset="0"/>
              </a:rPr>
              <a:t>vis</a:t>
            </a:r>
            <a:r>
              <a:rPr lang="en-US" dirty="0">
                <a:cs typeface="Arial" charset="0"/>
              </a:rPr>
              <a:t> financial year 2012-13.</a:t>
            </a:r>
          </a:p>
        </p:txBody>
      </p:sp>
      <p:sp>
        <p:nvSpPr>
          <p:cNvPr id="14" name="Pentagon 13"/>
          <p:cNvSpPr/>
          <p:nvPr/>
        </p:nvSpPr>
        <p:spPr>
          <a:xfrm>
            <a:off x="500062" y="3575427"/>
            <a:ext cx="2041525" cy="1143000"/>
          </a:xfrm>
          <a:prstGeom prst="homePlate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FPS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prstClr val="black"/>
                </a:solidFill>
              </a:rPr>
              <a:t>(Focus </a:t>
            </a:r>
            <a:r>
              <a:rPr lang="en-US" sz="1200" dirty="0">
                <a:solidFill>
                  <a:prstClr val="black"/>
                </a:solidFill>
              </a:rPr>
              <a:t>Product </a:t>
            </a:r>
            <a:r>
              <a:rPr lang="en-US" sz="1200" dirty="0">
                <a:solidFill>
                  <a:prstClr val="black"/>
                </a:solidFill>
              </a:rPr>
              <a:t>Scheme)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66975" y="3200400"/>
            <a:ext cx="6611938" cy="2481263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TextBox 16"/>
          <p:cNvSpPr txBox="1">
            <a:spLocks noChangeArrowheads="1"/>
          </p:cNvSpPr>
          <p:nvPr/>
        </p:nvSpPr>
        <p:spPr bwMode="auto">
          <a:xfrm>
            <a:off x="2466975" y="3219450"/>
            <a:ext cx="157162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Objective is to incentivize export of such products which have high export intensity / employment potential, so as to offset infrastructure inefficiencies and other associated costs involved in marketing of these products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264818" y="3219450"/>
            <a:ext cx="132397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Exports of notified products to all countries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Product list in Table 1 of Appendix 37D of </a:t>
            </a:r>
            <a:r>
              <a:rPr lang="en-US" sz="1100" dirty="0" smtClean="0">
                <a:solidFill>
                  <a:srgbClr val="0D1901"/>
                </a:solidFill>
                <a:latin typeface="Antique Olive" pitchFamily="34" charset="0"/>
              </a:rPr>
              <a:t>HBPv1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6105525" y="3219450"/>
            <a:ext cx="1323975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2% or  5% on FOB Value of export  for export made from 27.08.2009 </a:t>
            </a:r>
            <a:r>
              <a:rPr lang="en-US" sz="1100" dirty="0" smtClean="0">
                <a:solidFill>
                  <a:srgbClr val="0D1901"/>
                </a:solidFill>
                <a:latin typeface="Antique Olive" pitchFamily="34" charset="0"/>
              </a:rPr>
              <a:t>onward.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600" y="4572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prstClr val="black"/>
                </a:solidFill>
                <a:latin typeface="Arial" charset="0"/>
                <a:cs typeface="Arial" charset="0"/>
              </a:rPr>
              <a:t>Cont</a:t>
            </a: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….</a:t>
            </a: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485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3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25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7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25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32062" y="558799"/>
            <a:ext cx="1308100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/>
                </a:solidFill>
              </a:rPr>
              <a:t>Objective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164806" y="558800"/>
            <a:ext cx="1423987" cy="300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Eligibility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838031" y="558800"/>
            <a:ext cx="1423987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Entitlement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632700" y="558800"/>
            <a:ext cx="1422400" cy="3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lumMod val="95000"/>
                  </a:prstClr>
                </a:solidFill>
              </a:rPr>
              <a:t> Ineligible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90537" y="1322765"/>
            <a:ext cx="2041525" cy="1143000"/>
          </a:xfrm>
          <a:prstGeom prst="homePlate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MLFPS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sz="1200" dirty="0">
                <a:solidFill>
                  <a:prstClr val="black"/>
                </a:solidFill>
              </a:rPr>
              <a:t>Market Linked Focus Products Scrip)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57450" y="947738"/>
            <a:ext cx="6611938" cy="189305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500062" y="3575427"/>
            <a:ext cx="2041525" cy="1143000"/>
          </a:xfrm>
          <a:prstGeom prst="homePlate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SHIS</a:t>
            </a:r>
            <a:endParaRPr lang="en-US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prstClr val="black"/>
                </a:solidFill>
              </a:rPr>
              <a:t>(Status  Holder incentive </a:t>
            </a:r>
            <a:r>
              <a:rPr lang="en-US" sz="1200" dirty="0" err="1">
                <a:solidFill>
                  <a:prstClr val="black"/>
                </a:solidFill>
              </a:rPr>
              <a:t>Srcip</a:t>
            </a:r>
            <a:r>
              <a:rPr lang="en-US" sz="1200" dirty="0">
                <a:solidFill>
                  <a:prstClr val="black"/>
                </a:solidFill>
              </a:rPr>
              <a:t>)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66975" y="3200400"/>
            <a:ext cx="6611938" cy="2481263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2457450" y="981075"/>
            <a:ext cx="1382712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To promote exports of products of high export intensity but which have a low penetration in </a:t>
            </a:r>
            <a:r>
              <a:rPr lang="en-US" sz="1100" dirty="0" smtClean="0">
                <a:solidFill>
                  <a:srgbClr val="0D1901"/>
                </a:solidFill>
                <a:latin typeface="Antique Olive" pitchFamily="34" charset="0"/>
              </a:rPr>
              <a:t>countries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11" name="TextBox 18"/>
          <p:cNvSpPr txBox="1">
            <a:spLocks noChangeArrowheads="1"/>
          </p:cNvSpPr>
          <p:nvPr/>
        </p:nvSpPr>
        <p:spPr bwMode="auto">
          <a:xfrm>
            <a:off x="5838031" y="1013619"/>
            <a:ext cx="1423987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2 % of FOB value of exports</a:t>
            </a:r>
            <a:r>
              <a:rPr lang="en-US" sz="1100" dirty="0" smtClean="0">
                <a:solidFill>
                  <a:srgbClr val="0D1901"/>
                </a:solidFill>
                <a:latin typeface="Antique Olive" pitchFamily="34" charset="0"/>
              </a:rPr>
              <a:t>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0D1901"/>
              </a:solidFill>
              <a:latin typeface="Antique Olive" pitchFamily="34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12" name="TextBox 19"/>
          <p:cNvSpPr txBox="1">
            <a:spLocks noChangeArrowheads="1"/>
          </p:cNvSpPr>
          <p:nvPr/>
        </p:nvSpPr>
        <p:spPr bwMode="auto">
          <a:xfrm>
            <a:off x="7632699" y="1042988"/>
            <a:ext cx="1398587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which are t covered under present FPS List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</p:txBody>
      </p:sp>
      <p:sp>
        <p:nvSpPr>
          <p:cNvPr id="13" name="TextBox 30"/>
          <p:cNvSpPr txBox="1">
            <a:spLocks noChangeArrowheads="1"/>
          </p:cNvSpPr>
          <p:nvPr/>
        </p:nvSpPr>
        <p:spPr bwMode="auto">
          <a:xfrm>
            <a:off x="4138611" y="919163"/>
            <a:ext cx="145732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 of Products/Sectors of high export intensity / employment potential (which are not covered under present FPS List</a:t>
            </a:r>
            <a:r>
              <a:rPr lang="en-US" sz="1100" dirty="0" smtClean="0">
                <a:solidFill>
                  <a:srgbClr val="0D1901"/>
                </a:solidFill>
                <a:latin typeface="Antique Olive" pitchFamily="34" charset="0"/>
              </a:rPr>
              <a:t>)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D1901"/>
              </a:solidFill>
              <a:latin typeface="Antique Olive" pitchFamily="34" charset="0"/>
            </a:endParaRP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2497137" y="3209924"/>
            <a:ext cx="1377949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rgbClr val="0D1901"/>
                </a:solidFill>
                <a:latin typeface="Antique Olive" pitchFamily="34" charset="0"/>
              </a:rPr>
              <a:t>To </a:t>
            </a: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promote investment for up gradation of technology of specified sectors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</p:txBody>
      </p:sp>
      <p:sp>
        <p:nvSpPr>
          <p:cNvPr id="15" name="TextBox 16"/>
          <p:cNvSpPr txBox="1">
            <a:spLocks noChangeArrowheads="1"/>
          </p:cNvSpPr>
          <p:nvPr/>
        </p:nvSpPr>
        <p:spPr bwMode="auto">
          <a:xfrm>
            <a:off x="4267201" y="3217863"/>
            <a:ext cx="132873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Leather Sector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Textiles and Jute Sector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Handicraft.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Engineering Sector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Plastic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Basic Chemicals (excluding Pharm Products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prstClr val="white"/>
              </a:solidFill>
            </a:endParaRPr>
          </a:p>
        </p:txBody>
      </p:sp>
      <p:sp>
        <p:nvSpPr>
          <p:cNvPr id="16" name="TextBox 16"/>
          <p:cNvSpPr txBox="1">
            <a:spLocks noChangeArrowheads="1"/>
          </p:cNvSpPr>
          <p:nvPr/>
        </p:nvSpPr>
        <p:spPr bwMode="auto">
          <a:xfrm>
            <a:off x="6140450" y="3211513"/>
            <a:ext cx="132397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1% of FOB value of exports in those sectors made during 2009-10,2010-11,2011-12, &amp; 2012-13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691436" y="3179762"/>
            <a:ext cx="1323975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Exported of imported goods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 through transshipment 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Deemed Export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Exports made by SEZ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0D1901"/>
                </a:solidFill>
                <a:latin typeface="Antique Olive" pitchFamily="34" charset="0"/>
              </a:rPr>
              <a:t>Item which are restricted  for export under export policy in ITC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381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prstClr val="black"/>
                </a:solidFill>
                <a:latin typeface="Arial" charset="0"/>
                <a:cs typeface="Arial" charset="0"/>
              </a:rPr>
              <a:t>Cont</a:t>
            </a:r>
            <a:r>
              <a:rPr lang="en-US" dirty="0">
                <a:solidFill>
                  <a:prstClr val="black"/>
                </a:solidFill>
                <a:latin typeface="Arial" charset="0"/>
                <a:cs typeface="Arial" charset="0"/>
              </a:rPr>
              <a:t>…</a:t>
            </a: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390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3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7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25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75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25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4612" y="2967335"/>
            <a:ext cx="31747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153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  <p:sndAc>
          <p:stSnd>
            <p:snd r:embed="rId3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509</Words>
  <Application>Microsoft Office PowerPoint</Application>
  <PresentationFormat>On-screen Show (4:3)</PresentationFormat>
  <Paragraphs>117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Office Theme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Manjunath</dc:creator>
  <cp:lastModifiedBy>Manjunath</cp:lastModifiedBy>
  <cp:revision>2</cp:revision>
  <dcterms:created xsi:type="dcterms:W3CDTF">2013-09-03T07:09:11Z</dcterms:created>
  <dcterms:modified xsi:type="dcterms:W3CDTF">2013-09-03T07:12:53Z</dcterms:modified>
</cp:coreProperties>
</file>