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handoutMasterIdLst>
    <p:handoutMasterId r:id="rId23"/>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2" r:id="rId16"/>
    <p:sldId id="274" r:id="rId17"/>
    <p:sldId id="276" r:id="rId18"/>
    <p:sldId id="277" r:id="rId19"/>
    <p:sldId id="278"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112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709" autoAdjust="0"/>
  </p:normalViewPr>
  <p:slideViewPr>
    <p:cSldViewPr>
      <p:cViewPr varScale="1">
        <p:scale>
          <a:sx n="66" d="100"/>
          <a:sy n="66" d="100"/>
        </p:scale>
        <p:origin x="-142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274EB2-4649-4CC8-B137-43226528915C}" type="datetimeFigureOut">
              <a:rPr lang="en-US" smtClean="0"/>
              <a:pPr/>
              <a:t>7/2/2012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8F21F9-03A9-4258-ACD3-C8A3C918564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9EEC1E-089E-45C6-B5C6-D4BCE826A0BB}" type="datetimeFigureOut">
              <a:rPr lang="en-US" smtClean="0"/>
              <a:pPr/>
              <a:t>7/2/2012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C0C497-8BAB-4257-82E4-0B2E6C4E7D8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TAX PLANNING-CAPITAL GANS</a:t>
            </a:r>
            <a:endParaRPr lang="en-US" dirty="0"/>
          </a:p>
        </p:txBody>
      </p:sp>
      <p:sp>
        <p:nvSpPr>
          <p:cNvPr id="4" name="Slide Number Placeholder 3"/>
          <p:cNvSpPr>
            <a:spLocks noGrp="1"/>
          </p:cNvSpPr>
          <p:nvPr>
            <p:ph type="sldNum" sz="quarter" idx="10"/>
          </p:nvPr>
        </p:nvSpPr>
        <p:spPr/>
        <p:txBody>
          <a:bodyPr/>
          <a:lstStyle/>
          <a:p>
            <a:fld id="{B0C0C497-8BAB-4257-82E4-0B2E6C4E7D8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F3596A7-FC45-482F-B0D7-661F3B6F9BD8}" type="datetime1">
              <a:rPr lang="en-US" smtClean="0"/>
              <a:pPr/>
              <a:t>7/2/2012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F02CC7-FAD4-4174-9C1D-638FF3B680D2}" type="datetime1">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B583A6-9C70-4F34-BE81-BBCD714EA0F8}" type="datetime1">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B95EA3-195C-4B7A-A301-B6C2FB38B372}" type="datetime1">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825D291-FA81-4319-BEFD-ED952B4AA24A}" type="datetime1">
              <a:rPr lang="en-US" smtClean="0"/>
              <a:pPr/>
              <a:t>7/2/2012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20D016A-3672-4D0C-A907-8CAC002A7E7D}" type="datetime1">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FCE4742-BCB0-4A09-86D7-112C5F05252C}" type="datetime1">
              <a:rPr lang="en-US" smtClean="0"/>
              <a:pPr/>
              <a:t>7/2/2012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69DC711-CE22-4399-BB7C-7FC55F6D8F8A}" type="datetime1">
              <a:rPr lang="en-US" smtClean="0"/>
              <a:pPr/>
              <a:t>7/2/2012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F9B75-87E7-44A2-8A36-A9F24F5C8973}" type="datetime1">
              <a:rPr lang="en-US" smtClean="0"/>
              <a:pPr/>
              <a:t>7/2/2012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96AF92-0737-4715-8478-F856EFD59A48}" type="datetime1">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4754F1E-5CAC-4953-8A70-8519C7B6EE4E}" type="datetime1">
              <a:rPr lang="en-US" smtClean="0"/>
              <a:pPr/>
              <a:t>7/2/2012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BEA59F-8F23-4C8F-A5B4-47DFB4A2AE2A}" type="datetime1">
              <a:rPr lang="en-US" smtClean="0"/>
              <a:pPr/>
              <a:t>7/2/2012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dirty="0" smtClean="0"/>
              <a:t>.</a:t>
            </a:r>
            <a:endParaRPr lang="en-US" sz="6600" dirty="0"/>
          </a:p>
        </p:txBody>
      </p:sp>
      <p:sp>
        <p:nvSpPr>
          <p:cNvPr id="3" name="Subtitle 2"/>
          <p:cNvSpPr>
            <a:spLocks noGrp="1"/>
          </p:cNvSpPr>
          <p:nvPr>
            <p:ph type="subTitle" idx="1"/>
          </p:nvPr>
        </p:nvSpPr>
        <p:spPr>
          <a:xfrm>
            <a:off x="1371600" y="3886200"/>
            <a:ext cx="6400800" cy="129540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10000"/>
          </a:bodyPr>
          <a:lstStyle/>
          <a:p>
            <a:r>
              <a:rPr lang="en-US" sz="4400" dirty="0" smtClean="0"/>
              <a:t>U/S 45 TO 54 OF INCOME TAX ACT</a:t>
            </a:r>
            <a:endParaRPr lang="en-US" sz="4400" dirty="0"/>
          </a:p>
        </p:txBody>
      </p:sp>
      <p:sp>
        <p:nvSpPr>
          <p:cNvPr id="4" name="Oval 3"/>
          <p:cNvSpPr/>
          <p:nvPr/>
        </p:nvSpPr>
        <p:spPr>
          <a:xfrm>
            <a:off x="838200" y="914400"/>
            <a:ext cx="7467600" cy="2590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smtClean="0"/>
              <a:t>CAPITAL  GAINS</a:t>
            </a:r>
            <a:endParaRPr lang="en-US" sz="2800" dirty="0"/>
          </a:p>
        </p:txBody>
      </p:sp>
      <p:sp>
        <p:nvSpPr>
          <p:cNvPr id="5" name="Rounded Rectangle 4"/>
          <p:cNvSpPr/>
          <p:nvPr/>
        </p:nvSpPr>
        <p:spPr>
          <a:xfrm>
            <a:off x="1066800" y="3886200"/>
            <a:ext cx="72390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FROM SECTION 45 TO 54 OF INCOME TAX ACT</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INDEXATION</a:t>
            </a:r>
            <a:endParaRPr lang="en-US" dirty="0"/>
          </a:p>
        </p:txBody>
      </p:sp>
      <p:sp>
        <p:nvSpPr>
          <p:cNvPr id="3" name="Content Placeholder 2"/>
          <p:cNvSpPr>
            <a:spLocks noGrp="1"/>
          </p:cNvSpPr>
          <p:nvPr>
            <p:ph idx="1"/>
          </p:nvPr>
        </p:nvSpPr>
        <p:spPr/>
        <p:txBody>
          <a:bodyPr/>
          <a:lstStyle/>
          <a:p>
            <a:r>
              <a:rPr lang="en-US" u="sng" dirty="0" smtClean="0"/>
              <a:t>SITUATION – 2</a:t>
            </a:r>
          </a:p>
          <a:p>
            <a:pPr algn="just">
              <a:buNone/>
            </a:pPr>
            <a:r>
              <a:rPr lang="en-US" dirty="0" smtClean="0"/>
              <a:t>	If Capital Asset is acquired by the Assessee on or after 1</a:t>
            </a:r>
            <a:r>
              <a:rPr lang="en-US" baseline="30000" dirty="0" smtClean="0"/>
              <a:t>st</a:t>
            </a:r>
            <a:r>
              <a:rPr lang="en-US" dirty="0" smtClean="0"/>
              <a:t> April 1981</a:t>
            </a:r>
          </a:p>
          <a:p>
            <a:endParaRPr lang="en-US" dirty="0"/>
          </a:p>
        </p:txBody>
      </p:sp>
      <p:graphicFrame>
        <p:nvGraphicFramePr>
          <p:cNvPr id="4" name="Table 3"/>
          <p:cNvGraphicFramePr>
            <a:graphicFrameLocks noGrp="1"/>
          </p:cNvGraphicFramePr>
          <p:nvPr/>
        </p:nvGraphicFramePr>
        <p:xfrm>
          <a:off x="609600" y="3429000"/>
          <a:ext cx="7620000" cy="1981200"/>
        </p:xfrm>
        <a:graphic>
          <a:graphicData uri="http://schemas.openxmlformats.org/drawingml/2006/table">
            <a:tbl>
              <a:tblPr firstRow="1" bandRow="1">
                <a:tableStyleId>{5C22544A-7EE6-4342-B048-85BDC9FD1C3A}</a:tableStyleId>
              </a:tblPr>
              <a:tblGrid>
                <a:gridCol w="7620000"/>
              </a:tblGrid>
              <a:tr h="1981200">
                <a:tc>
                  <a:txBody>
                    <a:bodyPr/>
                    <a:lstStyle/>
                    <a:p>
                      <a:endParaRPr lang="en-US" sz="1800" dirty="0" smtClean="0"/>
                    </a:p>
                    <a:p>
                      <a:endParaRPr lang="en-US" sz="1800" dirty="0" smtClean="0"/>
                    </a:p>
                    <a:p>
                      <a:r>
                        <a:rPr lang="en-US" sz="1800" dirty="0" smtClean="0"/>
                        <a:t>   Fair</a:t>
                      </a:r>
                      <a:r>
                        <a:rPr lang="en-US" sz="1800" baseline="0" dirty="0" smtClean="0"/>
                        <a:t> Market Value on 1</a:t>
                      </a:r>
                      <a:r>
                        <a:rPr lang="en-US" sz="1800" baseline="30000" dirty="0" smtClean="0"/>
                        <a:t>st</a:t>
                      </a:r>
                      <a:r>
                        <a:rPr lang="en-US" sz="1800" baseline="0" dirty="0" smtClean="0"/>
                        <a:t> April 1981 or </a:t>
                      </a:r>
                    </a:p>
                    <a:p>
                      <a:r>
                        <a:rPr lang="en-US" sz="1800" u="sng" baseline="0" dirty="0" smtClean="0"/>
                        <a:t>Cost of Acquisition Which ever is more </a:t>
                      </a:r>
                      <a:r>
                        <a:rPr lang="en-US" sz="1800" u="none" baseline="0" dirty="0" smtClean="0"/>
                        <a:t>    x     C.I.I . of year of Transfer</a:t>
                      </a:r>
                    </a:p>
                    <a:p>
                      <a:r>
                        <a:rPr lang="en-US" sz="1800" u="none" baseline="0" dirty="0" smtClean="0"/>
                        <a:t>             C.I.I . of 1981-1982 (100)</a:t>
                      </a:r>
                      <a:endParaRPr lang="en-US" sz="1800" u="none" dirty="0"/>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C.I.I.- COST INFLATION INDEX</a:t>
            </a:r>
            <a:endParaRPr lang="en-US" dirty="0"/>
          </a:p>
        </p:txBody>
      </p:sp>
      <p:graphicFrame>
        <p:nvGraphicFramePr>
          <p:cNvPr id="4" name="Content Placeholder 3"/>
          <p:cNvGraphicFramePr>
            <a:graphicFrameLocks noGrp="1"/>
          </p:cNvGraphicFramePr>
          <p:nvPr>
            <p:ph idx="1"/>
          </p:nvPr>
        </p:nvGraphicFramePr>
        <p:xfrm>
          <a:off x="457200" y="1935163"/>
          <a:ext cx="8229600" cy="471932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70840">
                <a:tc>
                  <a:txBody>
                    <a:bodyPr/>
                    <a:lstStyle/>
                    <a:p>
                      <a:r>
                        <a:rPr lang="en-US" dirty="0" smtClean="0"/>
                        <a:t>Financia</a:t>
                      </a:r>
                      <a:r>
                        <a:rPr lang="en-US" baseline="0" dirty="0" smtClean="0"/>
                        <a:t>l Year</a:t>
                      </a:r>
                      <a:endParaRPr lang="en-US" dirty="0"/>
                    </a:p>
                  </a:txBody>
                  <a:tcPr/>
                </a:tc>
                <a:tc>
                  <a:txBody>
                    <a:bodyPr/>
                    <a:lstStyle/>
                    <a:p>
                      <a:r>
                        <a:rPr lang="en-US" dirty="0" smtClean="0"/>
                        <a:t>C.I.I.</a:t>
                      </a:r>
                      <a:endParaRPr lang="en-US" dirty="0"/>
                    </a:p>
                  </a:txBody>
                  <a:tcPr/>
                </a:tc>
                <a:tc>
                  <a:txBody>
                    <a:bodyPr/>
                    <a:lstStyle/>
                    <a:p>
                      <a:r>
                        <a:rPr lang="en-US" dirty="0" smtClean="0"/>
                        <a:t>Financial</a:t>
                      </a:r>
                      <a:r>
                        <a:rPr lang="en-US" baseline="0" dirty="0" smtClean="0"/>
                        <a:t> Year</a:t>
                      </a:r>
                      <a:endParaRPr lang="en-US" dirty="0"/>
                    </a:p>
                  </a:txBody>
                  <a:tcPr/>
                </a:tc>
                <a:tc>
                  <a:txBody>
                    <a:bodyPr/>
                    <a:lstStyle/>
                    <a:p>
                      <a:r>
                        <a:rPr lang="en-US" dirty="0" smtClean="0"/>
                        <a:t>C.I.I.</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Financial</a:t>
                      </a:r>
                      <a:r>
                        <a:rPr lang="en-US" baseline="0" dirty="0" smtClean="0"/>
                        <a:t> Year</a:t>
                      </a:r>
                      <a:endParaRPr lang="en-US" dirty="0" smtClean="0"/>
                    </a:p>
                  </a:txBody>
                  <a:tcPr/>
                </a:tc>
                <a:tc>
                  <a:txBody>
                    <a:bodyPr/>
                    <a:lstStyle/>
                    <a:p>
                      <a:r>
                        <a:rPr lang="en-US" dirty="0" smtClean="0"/>
                        <a:t>C.I.I.</a:t>
                      </a:r>
                      <a:endParaRPr lang="en-US" dirty="0"/>
                    </a:p>
                  </a:txBody>
                  <a:tcPr/>
                </a:tc>
              </a:tr>
              <a:tr h="370840">
                <a:tc>
                  <a:txBody>
                    <a:bodyPr/>
                    <a:lstStyle/>
                    <a:p>
                      <a:pPr algn="ctr"/>
                      <a:r>
                        <a:rPr lang="en-US" dirty="0" smtClean="0"/>
                        <a:t>1981-82</a:t>
                      </a:r>
                      <a:endParaRPr lang="en-US" dirty="0"/>
                    </a:p>
                  </a:txBody>
                  <a:tcPr/>
                </a:tc>
                <a:tc>
                  <a:txBody>
                    <a:bodyPr/>
                    <a:lstStyle/>
                    <a:p>
                      <a:pPr algn="ctr"/>
                      <a:r>
                        <a:rPr lang="en-US" dirty="0" smtClean="0"/>
                        <a:t>100</a:t>
                      </a:r>
                      <a:endParaRPr lang="en-US" dirty="0"/>
                    </a:p>
                  </a:txBody>
                  <a:tcPr/>
                </a:tc>
                <a:tc>
                  <a:txBody>
                    <a:bodyPr/>
                    <a:lstStyle/>
                    <a:p>
                      <a:pPr algn="ctr"/>
                      <a:r>
                        <a:rPr lang="en-US" dirty="0" smtClean="0"/>
                        <a:t>1992-93</a:t>
                      </a:r>
                      <a:endParaRPr lang="en-US" dirty="0"/>
                    </a:p>
                  </a:txBody>
                  <a:tcPr/>
                </a:tc>
                <a:tc>
                  <a:txBody>
                    <a:bodyPr/>
                    <a:lstStyle/>
                    <a:p>
                      <a:pPr algn="ctr"/>
                      <a:r>
                        <a:rPr lang="en-US" dirty="0" smtClean="0"/>
                        <a:t>223</a:t>
                      </a:r>
                      <a:endParaRPr lang="en-US" dirty="0"/>
                    </a:p>
                  </a:txBody>
                  <a:tcPr/>
                </a:tc>
                <a:tc>
                  <a:txBody>
                    <a:bodyPr/>
                    <a:lstStyle/>
                    <a:p>
                      <a:pPr algn="ctr"/>
                      <a:r>
                        <a:rPr lang="en-US" dirty="0" smtClean="0"/>
                        <a:t>2003-04</a:t>
                      </a:r>
                      <a:endParaRPr lang="en-US" dirty="0"/>
                    </a:p>
                  </a:txBody>
                  <a:tcPr/>
                </a:tc>
                <a:tc>
                  <a:txBody>
                    <a:bodyPr/>
                    <a:lstStyle/>
                    <a:p>
                      <a:pPr algn="ctr"/>
                      <a:r>
                        <a:rPr lang="en-US" dirty="0" smtClean="0"/>
                        <a:t>463</a:t>
                      </a:r>
                      <a:endParaRPr lang="en-US" dirty="0"/>
                    </a:p>
                  </a:txBody>
                  <a:tcPr/>
                </a:tc>
              </a:tr>
              <a:tr h="370840">
                <a:tc>
                  <a:txBody>
                    <a:bodyPr/>
                    <a:lstStyle/>
                    <a:p>
                      <a:pPr algn="ctr"/>
                      <a:r>
                        <a:rPr lang="en-US" dirty="0" smtClean="0"/>
                        <a:t>1982-83</a:t>
                      </a:r>
                      <a:endParaRPr lang="en-US" dirty="0"/>
                    </a:p>
                  </a:txBody>
                  <a:tcPr/>
                </a:tc>
                <a:tc>
                  <a:txBody>
                    <a:bodyPr/>
                    <a:lstStyle/>
                    <a:p>
                      <a:pPr algn="ctr"/>
                      <a:r>
                        <a:rPr lang="en-US" dirty="0" smtClean="0"/>
                        <a:t>109</a:t>
                      </a:r>
                      <a:endParaRPr lang="en-US" dirty="0"/>
                    </a:p>
                  </a:txBody>
                  <a:tcPr/>
                </a:tc>
                <a:tc>
                  <a:txBody>
                    <a:bodyPr/>
                    <a:lstStyle/>
                    <a:p>
                      <a:pPr algn="ctr"/>
                      <a:r>
                        <a:rPr lang="en-US" dirty="0" smtClean="0"/>
                        <a:t>1993-94</a:t>
                      </a:r>
                      <a:endParaRPr lang="en-US" dirty="0"/>
                    </a:p>
                  </a:txBody>
                  <a:tcPr/>
                </a:tc>
                <a:tc>
                  <a:txBody>
                    <a:bodyPr/>
                    <a:lstStyle/>
                    <a:p>
                      <a:pPr algn="ctr"/>
                      <a:r>
                        <a:rPr lang="en-US" dirty="0" smtClean="0"/>
                        <a:t>244</a:t>
                      </a:r>
                      <a:endParaRPr lang="en-US" dirty="0"/>
                    </a:p>
                  </a:txBody>
                  <a:tcPr/>
                </a:tc>
                <a:tc>
                  <a:txBody>
                    <a:bodyPr/>
                    <a:lstStyle/>
                    <a:p>
                      <a:pPr algn="ctr"/>
                      <a:r>
                        <a:rPr lang="en-US" dirty="0" smtClean="0"/>
                        <a:t>2004-05</a:t>
                      </a:r>
                      <a:endParaRPr lang="en-US" dirty="0"/>
                    </a:p>
                  </a:txBody>
                  <a:tcPr/>
                </a:tc>
                <a:tc>
                  <a:txBody>
                    <a:bodyPr/>
                    <a:lstStyle/>
                    <a:p>
                      <a:pPr algn="ctr"/>
                      <a:r>
                        <a:rPr lang="en-US" dirty="0" smtClean="0"/>
                        <a:t>480</a:t>
                      </a:r>
                      <a:endParaRPr lang="en-US" dirty="0"/>
                    </a:p>
                  </a:txBody>
                  <a:tcPr/>
                </a:tc>
              </a:tr>
              <a:tr h="370840">
                <a:tc>
                  <a:txBody>
                    <a:bodyPr/>
                    <a:lstStyle/>
                    <a:p>
                      <a:pPr algn="ctr"/>
                      <a:r>
                        <a:rPr lang="en-US" dirty="0" smtClean="0"/>
                        <a:t>1983-84</a:t>
                      </a:r>
                      <a:endParaRPr lang="en-US" dirty="0"/>
                    </a:p>
                  </a:txBody>
                  <a:tcPr/>
                </a:tc>
                <a:tc>
                  <a:txBody>
                    <a:bodyPr/>
                    <a:lstStyle/>
                    <a:p>
                      <a:pPr algn="ctr"/>
                      <a:r>
                        <a:rPr lang="en-US" dirty="0" smtClean="0"/>
                        <a:t>116</a:t>
                      </a:r>
                      <a:endParaRPr lang="en-US" dirty="0"/>
                    </a:p>
                  </a:txBody>
                  <a:tcPr/>
                </a:tc>
                <a:tc>
                  <a:txBody>
                    <a:bodyPr/>
                    <a:lstStyle/>
                    <a:p>
                      <a:pPr algn="ctr"/>
                      <a:r>
                        <a:rPr lang="en-US" dirty="0" smtClean="0"/>
                        <a:t>1994-95</a:t>
                      </a:r>
                      <a:endParaRPr lang="en-US" dirty="0"/>
                    </a:p>
                  </a:txBody>
                  <a:tcPr/>
                </a:tc>
                <a:tc>
                  <a:txBody>
                    <a:bodyPr/>
                    <a:lstStyle/>
                    <a:p>
                      <a:pPr algn="ctr"/>
                      <a:r>
                        <a:rPr lang="en-US" dirty="0" smtClean="0"/>
                        <a:t>259</a:t>
                      </a:r>
                      <a:endParaRPr lang="en-US" dirty="0"/>
                    </a:p>
                  </a:txBody>
                  <a:tcPr/>
                </a:tc>
                <a:tc>
                  <a:txBody>
                    <a:bodyPr/>
                    <a:lstStyle/>
                    <a:p>
                      <a:pPr algn="ctr"/>
                      <a:r>
                        <a:rPr lang="en-US" dirty="0" smtClean="0"/>
                        <a:t>2005-06</a:t>
                      </a:r>
                      <a:endParaRPr lang="en-US" dirty="0"/>
                    </a:p>
                  </a:txBody>
                  <a:tcPr/>
                </a:tc>
                <a:tc>
                  <a:txBody>
                    <a:bodyPr/>
                    <a:lstStyle/>
                    <a:p>
                      <a:pPr algn="ctr"/>
                      <a:r>
                        <a:rPr lang="en-US" dirty="0" smtClean="0"/>
                        <a:t>497</a:t>
                      </a:r>
                      <a:endParaRPr lang="en-US" dirty="0"/>
                    </a:p>
                  </a:txBody>
                  <a:tcPr/>
                </a:tc>
              </a:tr>
              <a:tr h="370840">
                <a:tc>
                  <a:txBody>
                    <a:bodyPr/>
                    <a:lstStyle/>
                    <a:p>
                      <a:pPr algn="ctr"/>
                      <a:r>
                        <a:rPr lang="en-US" dirty="0" smtClean="0"/>
                        <a:t>1984-85</a:t>
                      </a:r>
                      <a:endParaRPr lang="en-US" dirty="0"/>
                    </a:p>
                  </a:txBody>
                  <a:tcPr/>
                </a:tc>
                <a:tc>
                  <a:txBody>
                    <a:bodyPr/>
                    <a:lstStyle/>
                    <a:p>
                      <a:pPr algn="ctr"/>
                      <a:r>
                        <a:rPr lang="en-US" dirty="0" smtClean="0"/>
                        <a:t>125</a:t>
                      </a:r>
                      <a:endParaRPr lang="en-US" dirty="0"/>
                    </a:p>
                  </a:txBody>
                  <a:tcPr/>
                </a:tc>
                <a:tc>
                  <a:txBody>
                    <a:bodyPr/>
                    <a:lstStyle/>
                    <a:p>
                      <a:pPr algn="ctr"/>
                      <a:r>
                        <a:rPr lang="en-US" dirty="0" smtClean="0"/>
                        <a:t>1995-96</a:t>
                      </a:r>
                      <a:endParaRPr lang="en-US" dirty="0"/>
                    </a:p>
                  </a:txBody>
                  <a:tcPr/>
                </a:tc>
                <a:tc>
                  <a:txBody>
                    <a:bodyPr/>
                    <a:lstStyle/>
                    <a:p>
                      <a:pPr algn="ctr"/>
                      <a:r>
                        <a:rPr lang="en-US" dirty="0" smtClean="0"/>
                        <a:t>281</a:t>
                      </a:r>
                      <a:endParaRPr lang="en-US" dirty="0"/>
                    </a:p>
                  </a:txBody>
                  <a:tcPr/>
                </a:tc>
                <a:tc>
                  <a:txBody>
                    <a:bodyPr/>
                    <a:lstStyle/>
                    <a:p>
                      <a:pPr algn="ctr"/>
                      <a:r>
                        <a:rPr lang="en-US" dirty="0" smtClean="0"/>
                        <a:t>2006-07</a:t>
                      </a:r>
                      <a:endParaRPr lang="en-US" dirty="0"/>
                    </a:p>
                  </a:txBody>
                  <a:tcPr/>
                </a:tc>
                <a:tc>
                  <a:txBody>
                    <a:bodyPr/>
                    <a:lstStyle/>
                    <a:p>
                      <a:pPr algn="ctr"/>
                      <a:r>
                        <a:rPr lang="en-US" dirty="0" smtClean="0"/>
                        <a:t>519</a:t>
                      </a:r>
                      <a:endParaRPr lang="en-US" dirty="0"/>
                    </a:p>
                  </a:txBody>
                  <a:tcPr/>
                </a:tc>
              </a:tr>
              <a:tr h="370840">
                <a:tc>
                  <a:txBody>
                    <a:bodyPr/>
                    <a:lstStyle/>
                    <a:p>
                      <a:pPr algn="ctr"/>
                      <a:r>
                        <a:rPr lang="en-US" dirty="0" smtClean="0"/>
                        <a:t>1985-86</a:t>
                      </a:r>
                      <a:endParaRPr lang="en-US" dirty="0"/>
                    </a:p>
                  </a:txBody>
                  <a:tcPr/>
                </a:tc>
                <a:tc>
                  <a:txBody>
                    <a:bodyPr/>
                    <a:lstStyle/>
                    <a:p>
                      <a:pPr algn="ctr"/>
                      <a:r>
                        <a:rPr lang="en-US" dirty="0" smtClean="0"/>
                        <a:t>133</a:t>
                      </a:r>
                      <a:endParaRPr lang="en-US" dirty="0"/>
                    </a:p>
                  </a:txBody>
                  <a:tcPr/>
                </a:tc>
                <a:tc>
                  <a:txBody>
                    <a:bodyPr/>
                    <a:lstStyle/>
                    <a:p>
                      <a:pPr algn="ctr"/>
                      <a:r>
                        <a:rPr lang="en-US" dirty="0" smtClean="0"/>
                        <a:t>1996-97</a:t>
                      </a:r>
                      <a:endParaRPr lang="en-US" dirty="0"/>
                    </a:p>
                  </a:txBody>
                  <a:tcPr/>
                </a:tc>
                <a:tc>
                  <a:txBody>
                    <a:bodyPr/>
                    <a:lstStyle/>
                    <a:p>
                      <a:pPr algn="ctr"/>
                      <a:r>
                        <a:rPr lang="en-US" dirty="0" smtClean="0"/>
                        <a:t>305</a:t>
                      </a:r>
                      <a:endParaRPr lang="en-US" dirty="0"/>
                    </a:p>
                  </a:txBody>
                  <a:tcPr/>
                </a:tc>
                <a:tc>
                  <a:txBody>
                    <a:bodyPr/>
                    <a:lstStyle/>
                    <a:p>
                      <a:pPr algn="ctr"/>
                      <a:r>
                        <a:rPr lang="en-US" dirty="0" smtClean="0"/>
                        <a:t>2007-08</a:t>
                      </a:r>
                      <a:endParaRPr lang="en-US" dirty="0"/>
                    </a:p>
                  </a:txBody>
                  <a:tcPr/>
                </a:tc>
                <a:tc>
                  <a:txBody>
                    <a:bodyPr/>
                    <a:lstStyle/>
                    <a:p>
                      <a:pPr algn="ctr"/>
                      <a:r>
                        <a:rPr lang="en-US" dirty="0" smtClean="0"/>
                        <a:t>551</a:t>
                      </a:r>
                      <a:endParaRPr lang="en-US" dirty="0"/>
                    </a:p>
                  </a:txBody>
                  <a:tcPr/>
                </a:tc>
              </a:tr>
              <a:tr h="370840">
                <a:tc>
                  <a:txBody>
                    <a:bodyPr/>
                    <a:lstStyle/>
                    <a:p>
                      <a:pPr algn="ctr"/>
                      <a:r>
                        <a:rPr lang="en-US" dirty="0" smtClean="0"/>
                        <a:t>1986-87</a:t>
                      </a:r>
                      <a:endParaRPr lang="en-US" dirty="0"/>
                    </a:p>
                  </a:txBody>
                  <a:tcPr/>
                </a:tc>
                <a:tc>
                  <a:txBody>
                    <a:bodyPr/>
                    <a:lstStyle/>
                    <a:p>
                      <a:pPr algn="ctr"/>
                      <a:r>
                        <a:rPr lang="en-US" dirty="0" smtClean="0"/>
                        <a:t>140</a:t>
                      </a:r>
                      <a:endParaRPr lang="en-US" dirty="0"/>
                    </a:p>
                  </a:txBody>
                  <a:tcPr/>
                </a:tc>
                <a:tc>
                  <a:txBody>
                    <a:bodyPr/>
                    <a:lstStyle/>
                    <a:p>
                      <a:pPr algn="ctr"/>
                      <a:r>
                        <a:rPr lang="en-US" dirty="0" smtClean="0"/>
                        <a:t>1997-98</a:t>
                      </a:r>
                      <a:endParaRPr lang="en-US" dirty="0"/>
                    </a:p>
                  </a:txBody>
                  <a:tcPr/>
                </a:tc>
                <a:tc>
                  <a:txBody>
                    <a:bodyPr/>
                    <a:lstStyle/>
                    <a:p>
                      <a:pPr algn="ctr"/>
                      <a:r>
                        <a:rPr lang="en-US" dirty="0" smtClean="0"/>
                        <a:t>331</a:t>
                      </a:r>
                      <a:endParaRPr lang="en-US" dirty="0"/>
                    </a:p>
                  </a:txBody>
                  <a:tcPr/>
                </a:tc>
                <a:tc>
                  <a:txBody>
                    <a:bodyPr/>
                    <a:lstStyle/>
                    <a:p>
                      <a:pPr algn="ctr"/>
                      <a:r>
                        <a:rPr lang="en-US" dirty="0" smtClean="0"/>
                        <a:t>2008-09</a:t>
                      </a:r>
                      <a:endParaRPr lang="en-US" dirty="0"/>
                    </a:p>
                  </a:txBody>
                  <a:tcPr/>
                </a:tc>
                <a:tc>
                  <a:txBody>
                    <a:bodyPr/>
                    <a:lstStyle/>
                    <a:p>
                      <a:pPr algn="ctr"/>
                      <a:r>
                        <a:rPr lang="en-US" dirty="0" smtClean="0"/>
                        <a:t>582</a:t>
                      </a:r>
                      <a:endParaRPr lang="en-US" dirty="0"/>
                    </a:p>
                  </a:txBody>
                  <a:tcPr/>
                </a:tc>
              </a:tr>
              <a:tr h="370840">
                <a:tc>
                  <a:txBody>
                    <a:bodyPr/>
                    <a:lstStyle/>
                    <a:p>
                      <a:pPr algn="ctr"/>
                      <a:r>
                        <a:rPr lang="en-US" dirty="0" smtClean="0"/>
                        <a:t>1987-88</a:t>
                      </a:r>
                      <a:endParaRPr lang="en-US" dirty="0"/>
                    </a:p>
                  </a:txBody>
                  <a:tcPr/>
                </a:tc>
                <a:tc>
                  <a:txBody>
                    <a:bodyPr/>
                    <a:lstStyle/>
                    <a:p>
                      <a:pPr algn="ctr"/>
                      <a:r>
                        <a:rPr lang="en-US" dirty="0" smtClean="0"/>
                        <a:t>150</a:t>
                      </a:r>
                      <a:endParaRPr lang="en-US" dirty="0"/>
                    </a:p>
                  </a:txBody>
                  <a:tcPr/>
                </a:tc>
                <a:tc>
                  <a:txBody>
                    <a:bodyPr/>
                    <a:lstStyle/>
                    <a:p>
                      <a:pPr algn="ctr"/>
                      <a:r>
                        <a:rPr lang="en-US" dirty="0" smtClean="0"/>
                        <a:t>1998-99</a:t>
                      </a:r>
                      <a:endParaRPr lang="en-US" dirty="0"/>
                    </a:p>
                  </a:txBody>
                  <a:tcPr/>
                </a:tc>
                <a:tc>
                  <a:txBody>
                    <a:bodyPr/>
                    <a:lstStyle/>
                    <a:p>
                      <a:pPr algn="ctr"/>
                      <a:r>
                        <a:rPr lang="en-US" dirty="0" smtClean="0"/>
                        <a:t>351</a:t>
                      </a:r>
                      <a:endParaRPr lang="en-US" dirty="0"/>
                    </a:p>
                  </a:txBody>
                  <a:tcPr/>
                </a:tc>
                <a:tc>
                  <a:txBody>
                    <a:bodyPr/>
                    <a:lstStyle/>
                    <a:p>
                      <a:pPr algn="ctr"/>
                      <a:r>
                        <a:rPr lang="en-US" dirty="0" smtClean="0"/>
                        <a:t>2009-10</a:t>
                      </a:r>
                      <a:endParaRPr lang="en-US" dirty="0"/>
                    </a:p>
                  </a:txBody>
                  <a:tcPr/>
                </a:tc>
                <a:tc>
                  <a:txBody>
                    <a:bodyPr/>
                    <a:lstStyle/>
                    <a:p>
                      <a:pPr algn="ctr"/>
                      <a:r>
                        <a:rPr lang="en-US" dirty="0" smtClean="0"/>
                        <a:t>632</a:t>
                      </a:r>
                      <a:endParaRPr lang="en-US" dirty="0"/>
                    </a:p>
                  </a:txBody>
                  <a:tcPr/>
                </a:tc>
              </a:tr>
              <a:tr h="370840">
                <a:tc>
                  <a:txBody>
                    <a:bodyPr/>
                    <a:lstStyle/>
                    <a:p>
                      <a:pPr algn="ctr"/>
                      <a:r>
                        <a:rPr lang="en-US" dirty="0" smtClean="0"/>
                        <a:t>1988-89</a:t>
                      </a:r>
                      <a:endParaRPr lang="en-US" dirty="0"/>
                    </a:p>
                  </a:txBody>
                  <a:tcPr/>
                </a:tc>
                <a:tc>
                  <a:txBody>
                    <a:bodyPr/>
                    <a:lstStyle/>
                    <a:p>
                      <a:pPr algn="ctr"/>
                      <a:r>
                        <a:rPr lang="en-US" dirty="0" smtClean="0"/>
                        <a:t>161</a:t>
                      </a:r>
                      <a:endParaRPr lang="en-US" dirty="0"/>
                    </a:p>
                  </a:txBody>
                  <a:tcPr/>
                </a:tc>
                <a:tc>
                  <a:txBody>
                    <a:bodyPr/>
                    <a:lstStyle/>
                    <a:p>
                      <a:pPr algn="ctr"/>
                      <a:r>
                        <a:rPr lang="en-US" dirty="0" smtClean="0"/>
                        <a:t>1999-2000</a:t>
                      </a:r>
                      <a:endParaRPr lang="en-US" dirty="0"/>
                    </a:p>
                  </a:txBody>
                  <a:tcPr/>
                </a:tc>
                <a:tc>
                  <a:txBody>
                    <a:bodyPr/>
                    <a:lstStyle/>
                    <a:p>
                      <a:pPr algn="ctr"/>
                      <a:r>
                        <a:rPr lang="en-US" dirty="0" smtClean="0"/>
                        <a:t>389</a:t>
                      </a:r>
                      <a:endParaRPr lang="en-US" dirty="0"/>
                    </a:p>
                  </a:txBody>
                  <a:tcPr/>
                </a:tc>
                <a:tc>
                  <a:txBody>
                    <a:bodyPr/>
                    <a:lstStyle/>
                    <a:p>
                      <a:pPr marL="0" algn="ctr" rtl="0" eaLnBrk="1" latinLnBrk="0" hangingPunct="1"/>
                      <a:r>
                        <a:rPr kumimoji="0" lang="en-US" kern="1200" dirty="0" smtClean="0">
                          <a:solidFill>
                            <a:schemeClr val="dk1"/>
                          </a:solidFill>
                          <a:latin typeface="+mn-lt"/>
                          <a:ea typeface="+mn-ea"/>
                          <a:cs typeface="+mn-cs"/>
                        </a:rPr>
                        <a:t>2010-11</a:t>
                      </a:r>
                    </a:p>
                  </a:txBody>
                  <a:tcPr/>
                </a:tc>
                <a:tc>
                  <a:txBody>
                    <a:bodyPr/>
                    <a:lstStyle/>
                    <a:p>
                      <a:pPr algn="ctr"/>
                      <a:r>
                        <a:rPr lang="en-US" dirty="0" smtClean="0"/>
                        <a:t>711</a:t>
                      </a:r>
                      <a:endParaRPr lang="en-US" dirty="0"/>
                    </a:p>
                  </a:txBody>
                  <a:tcPr/>
                </a:tc>
              </a:tr>
              <a:tr h="370840">
                <a:tc>
                  <a:txBody>
                    <a:bodyPr/>
                    <a:lstStyle/>
                    <a:p>
                      <a:pPr algn="ctr"/>
                      <a:r>
                        <a:rPr lang="en-US" dirty="0" smtClean="0"/>
                        <a:t>1989-90</a:t>
                      </a:r>
                      <a:endParaRPr lang="en-US" dirty="0"/>
                    </a:p>
                  </a:txBody>
                  <a:tcPr/>
                </a:tc>
                <a:tc>
                  <a:txBody>
                    <a:bodyPr/>
                    <a:lstStyle/>
                    <a:p>
                      <a:pPr algn="ctr"/>
                      <a:r>
                        <a:rPr lang="en-US" dirty="0" smtClean="0"/>
                        <a:t>172</a:t>
                      </a:r>
                      <a:endParaRPr lang="en-US" dirty="0"/>
                    </a:p>
                  </a:txBody>
                  <a:tcPr/>
                </a:tc>
                <a:tc>
                  <a:txBody>
                    <a:bodyPr/>
                    <a:lstStyle/>
                    <a:p>
                      <a:pPr algn="ctr"/>
                      <a:r>
                        <a:rPr lang="en-US" dirty="0" smtClean="0"/>
                        <a:t>2000-2001</a:t>
                      </a:r>
                      <a:endParaRPr lang="en-US" dirty="0"/>
                    </a:p>
                  </a:txBody>
                  <a:tcPr/>
                </a:tc>
                <a:tc>
                  <a:txBody>
                    <a:bodyPr/>
                    <a:lstStyle/>
                    <a:p>
                      <a:pPr algn="ctr"/>
                      <a:r>
                        <a:rPr lang="en-US" dirty="0" smtClean="0"/>
                        <a:t>406</a:t>
                      </a:r>
                      <a:endParaRPr lang="en-US" dirty="0"/>
                    </a:p>
                  </a:txBody>
                  <a:tcPr/>
                </a:tc>
                <a:tc>
                  <a:txBody>
                    <a:bodyPr/>
                    <a:lstStyle/>
                    <a:p>
                      <a:pPr algn="ctr"/>
                      <a:r>
                        <a:rPr lang="en-US" dirty="0" smtClean="0"/>
                        <a:t>2011-12</a:t>
                      </a:r>
                      <a:endParaRPr lang="en-US" dirty="0"/>
                    </a:p>
                  </a:txBody>
                  <a:tcPr/>
                </a:tc>
                <a:tc>
                  <a:txBody>
                    <a:bodyPr/>
                    <a:lstStyle/>
                    <a:p>
                      <a:pPr algn="ctr"/>
                      <a:r>
                        <a:rPr lang="en-US" dirty="0" smtClean="0"/>
                        <a:t>785</a:t>
                      </a:r>
                      <a:endParaRPr lang="en-US" dirty="0"/>
                    </a:p>
                  </a:txBody>
                  <a:tcPr/>
                </a:tc>
              </a:tr>
              <a:tr h="370840">
                <a:tc>
                  <a:txBody>
                    <a:bodyPr/>
                    <a:lstStyle/>
                    <a:p>
                      <a:pPr algn="ctr"/>
                      <a:r>
                        <a:rPr lang="en-US" dirty="0" smtClean="0"/>
                        <a:t>1990-91</a:t>
                      </a:r>
                      <a:endParaRPr lang="en-US" dirty="0"/>
                    </a:p>
                  </a:txBody>
                  <a:tcPr/>
                </a:tc>
                <a:tc>
                  <a:txBody>
                    <a:bodyPr/>
                    <a:lstStyle/>
                    <a:p>
                      <a:pPr algn="ctr"/>
                      <a:r>
                        <a:rPr lang="en-US" dirty="0" smtClean="0"/>
                        <a:t>182</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2001-02</a:t>
                      </a:r>
                    </a:p>
                  </a:txBody>
                  <a:tcPr/>
                </a:tc>
                <a:tc>
                  <a:txBody>
                    <a:bodyPr/>
                    <a:lstStyle/>
                    <a:p>
                      <a:pPr algn="ctr"/>
                      <a:r>
                        <a:rPr lang="en-US" dirty="0" smtClean="0"/>
                        <a:t>426</a:t>
                      </a:r>
                      <a:endParaRPr lang="en-US" dirty="0"/>
                    </a:p>
                  </a:txBody>
                  <a:tcPr/>
                </a:tc>
                <a:tc>
                  <a:txBody>
                    <a:bodyPr/>
                    <a:lstStyle/>
                    <a:p>
                      <a:pPr algn="ctr"/>
                      <a:r>
                        <a:rPr lang="en-US" dirty="0" smtClean="0"/>
                        <a:t>2012-13</a:t>
                      </a:r>
                      <a:endParaRPr lang="en-US" dirty="0"/>
                    </a:p>
                  </a:txBody>
                  <a:tcPr/>
                </a:tc>
                <a:tc>
                  <a:txBody>
                    <a:bodyPr/>
                    <a:lstStyle/>
                    <a:p>
                      <a:pPr algn="ctr"/>
                      <a:r>
                        <a:rPr lang="en-US" dirty="0" smtClean="0"/>
                        <a:t>Budget</a:t>
                      </a:r>
                      <a:endParaRPr lang="en-US" dirty="0"/>
                    </a:p>
                  </a:txBody>
                  <a:tcPr/>
                </a:tc>
              </a:tr>
              <a:tr h="370840">
                <a:tc>
                  <a:txBody>
                    <a:bodyPr/>
                    <a:lstStyle/>
                    <a:p>
                      <a:pPr algn="ctr"/>
                      <a:r>
                        <a:rPr lang="en-US" dirty="0" smtClean="0"/>
                        <a:t>1991-92</a:t>
                      </a:r>
                      <a:endParaRPr lang="en-US" dirty="0"/>
                    </a:p>
                  </a:txBody>
                  <a:tcPr/>
                </a:tc>
                <a:tc>
                  <a:txBody>
                    <a:bodyPr/>
                    <a:lstStyle/>
                    <a:p>
                      <a:pPr algn="ctr"/>
                      <a:r>
                        <a:rPr lang="en-US" dirty="0" smtClean="0"/>
                        <a:t>199</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2002-03</a:t>
                      </a:r>
                    </a:p>
                  </a:txBody>
                  <a:tcPr/>
                </a:tc>
                <a:tc>
                  <a:txBody>
                    <a:bodyPr/>
                    <a:lstStyle/>
                    <a:p>
                      <a:pPr algn="ctr"/>
                      <a:r>
                        <a:rPr lang="en-US" dirty="0" smtClean="0"/>
                        <a:t>447</a:t>
                      </a:r>
                      <a:endParaRPr lang="en-US" dirty="0"/>
                    </a:p>
                  </a:txBody>
                  <a:tcPr/>
                </a:tc>
                <a:tc>
                  <a:txBody>
                    <a:bodyPr/>
                    <a:lstStyle/>
                    <a:p>
                      <a:pPr marL="0" algn="ctr" rtl="0" eaLnBrk="1" latinLnBrk="0" hangingPunct="1"/>
                      <a:endParaRPr kumimoji="0" lang="en-US" kern="1200" dirty="0" smtClean="0">
                        <a:solidFill>
                          <a:schemeClr val="dk1"/>
                        </a:solidFill>
                        <a:latin typeface="+mn-lt"/>
                        <a:ea typeface="+mn-ea"/>
                        <a:cs typeface="+mn-cs"/>
                      </a:endParaRPr>
                    </a:p>
                  </a:txBody>
                  <a:tcPr/>
                </a:tc>
                <a:tc>
                  <a:txBody>
                    <a:bodyPr/>
                    <a:lstStyle/>
                    <a:p>
                      <a:pPr algn="ctr"/>
                      <a:endParaRPr lang="en-US" dirty="0"/>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a:t>
            </a:r>
            <a:endParaRPr lang="en-US" dirty="0"/>
          </a:p>
        </p:txBody>
      </p:sp>
      <p:sp>
        <p:nvSpPr>
          <p:cNvPr id="3" name="Content Placeholder 2"/>
          <p:cNvSpPr>
            <a:spLocks noGrp="1"/>
          </p:cNvSpPr>
          <p:nvPr>
            <p:ph idx="1"/>
          </p:nvPr>
        </p:nvSpPr>
        <p:spPr/>
        <p:txBody>
          <a:bodyPr>
            <a:normAutofit lnSpcReduction="10000"/>
          </a:bodyPr>
          <a:lstStyle/>
          <a:p>
            <a:pPr algn="just">
              <a:buNone/>
            </a:pPr>
            <a:r>
              <a:rPr lang="en-US" dirty="0" smtClean="0"/>
              <a:t>Determine the amount of exemption under section 54 and capital gains chargeable to tax in respect of the following Transactions/Cases:</a:t>
            </a:r>
          </a:p>
          <a:p>
            <a:pPr marL="514350" indent="-514350" algn="just">
              <a:buAutoNum type="arabicPeriod"/>
            </a:pPr>
            <a:r>
              <a:rPr lang="en-US" dirty="0" smtClean="0"/>
              <a:t>X sells a residential house property in Agra for Rs. 25,40,000 on April 23, 2009 which was purchased by him on April 20, 1985 for Rs. 2,90,000. On June 16, 2009, he purchases a house in Delhi for Rs. 12,00,000 for the purpose of residence of his daughter.</a:t>
            </a:r>
          </a:p>
          <a:p>
            <a:pPr marL="514350" indent="-514350" algn="just">
              <a:buAutoNum type="arabicPeriod"/>
            </a:pPr>
            <a:r>
              <a:rPr lang="en-US" dirty="0" smtClean="0"/>
              <a:t>On July 18, 2010, X sells the house property in Delhi for Rs. 16,90,000. Can he also claim exemption under section 54 in respect of transaction.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a:t>
            </a:r>
            <a:endParaRPr lang="en-US" dirty="0"/>
          </a:p>
        </p:txBody>
      </p:sp>
      <p:sp>
        <p:nvSpPr>
          <p:cNvPr id="3" name="Content Placeholder 2"/>
          <p:cNvSpPr>
            <a:spLocks noGrp="1"/>
          </p:cNvSpPr>
          <p:nvPr>
            <p:ph idx="1"/>
          </p:nvPr>
        </p:nvSpPr>
        <p:spPr/>
        <p:txBody>
          <a:bodyPr/>
          <a:lstStyle/>
          <a:p>
            <a:r>
              <a:rPr lang="en-US" dirty="0" smtClean="0"/>
              <a:t>Case 1</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lgn="just">
              <a:buNone/>
            </a:pPr>
            <a:r>
              <a:rPr lang="en-US" sz="2000" dirty="0" smtClean="0"/>
              <a:t>	</a:t>
            </a:r>
            <a:r>
              <a:rPr lang="en-US" sz="2400" dirty="0" smtClean="0"/>
              <a:t>As Mr. X has invested more than 11,61,955 in purchase of a house in Delhi within two years from the transfer of House in Agra, entire amount of capital gain will be exempt.</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graphicFrame>
        <p:nvGraphicFramePr>
          <p:cNvPr id="5" name="Table 4"/>
          <p:cNvGraphicFramePr>
            <a:graphicFrameLocks noGrp="1"/>
          </p:cNvGraphicFramePr>
          <p:nvPr/>
        </p:nvGraphicFramePr>
        <p:xfrm>
          <a:off x="685800" y="2667000"/>
          <a:ext cx="7696200" cy="1854200"/>
        </p:xfrm>
        <a:graphic>
          <a:graphicData uri="http://schemas.openxmlformats.org/drawingml/2006/table">
            <a:tbl>
              <a:tblPr firstRow="1" bandRow="1">
                <a:tableStyleId>{5C22544A-7EE6-4342-B048-85BDC9FD1C3A}</a:tableStyleId>
              </a:tblPr>
              <a:tblGrid>
                <a:gridCol w="5410200"/>
                <a:gridCol w="2286000"/>
              </a:tblGrid>
              <a:tr h="370840">
                <a:tc>
                  <a:txBody>
                    <a:bodyPr/>
                    <a:lstStyle/>
                    <a:p>
                      <a:r>
                        <a:rPr lang="en-US" dirty="0" smtClean="0"/>
                        <a:t>Sale Proceeds</a:t>
                      </a:r>
                      <a:endParaRPr lang="en-US" dirty="0"/>
                    </a:p>
                  </a:txBody>
                  <a:tcPr/>
                </a:tc>
                <a:tc>
                  <a:txBody>
                    <a:bodyPr/>
                    <a:lstStyle/>
                    <a:p>
                      <a:r>
                        <a:rPr lang="en-US" dirty="0" smtClean="0"/>
                        <a:t>25,40,000</a:t>
                      </a:r>
                      <a:endParaRPr lang="en-US" dirty="0"/>
                    </a:p>
                  </a:txBody>
                  <a:tcPr/>
                </a:tc>
              </a:tr>
              <a:tr h="370840">
                <a:tc>
                  <a:txBody>
                    <a:bodyPr/>
                    <a:lstStyle/>
                    <a:p>
                      <a:r>
                        <a:rPr lang="en-US" dirty="0" smtClean="0"/>
                        <a:t>Less: Indexed cost of acquisition (290000 x 632/133)</a:t>
                      </a:r>
                      <a:endParaRPr lang="en-US" dirty="0"/>
                    </a:p>
                  </a:txBody>
                  <a:tcPr/>
                </a:tc>
                <a:tc>
                  <a:txBody>
                    <a:bodyPr/>
                    <a:lstStyle/>
                    <a:p>
                      <a:r>
                        <a:rPr lang="en-US" dirty="0" smtClean="0"/>
                        <a:t>13,78,045</a:t>
                      </a:r>
                      <a:endParaRPr lang="en-US" dirty="0"/>
                    </a:p>
                  </a:txBody>
                  <a:tcPr/>
                </a:tc>
              </a:tr>
              <a:tr h="370840">
                <a:tc>
                  <a:txBody>
                    <a:bodyPr/>
                    <a:lstStyle/>
                    <a:p>
                      <a:r>
                        <a:rPr lang="en-US" dirty="0" smtClean="0"/>
                        <a:t>Long -Term Capital Gain</a:t>
                      </a:r>
                      <a:endParaRPr lang="en-US" dirty="0"/>
                    </a:p>
                  </a:txBody>
                  <a:tcPr/>
                </a:tc>
                <a:tc>
                  <a:txBody>
                    <a:bodyPr/>
                    <a:lstStyle/>
                    <a:p>
                      <a:r>
                        <a:rPr lang="en-US" dirty="0" smtClean="0"/>
                        <a:t>11,61,955</a:t>
                      </a:r>
                      <a:endParaRPr lang="en-US" dirty="0"/>
                    </a:p>
                  </a:txBody>
                  <a:tcPr/>
                </a:tc>
              </a:tr>
              <a:tr h="370840">
                <a:tc>
                  <a:txBody>
                    <a:bodyPr/>
                    <a:lstStyle/>
                    <a:p>
                      <a:r>
                        <a:rPr lang="en-US" dirty="0" smtClean="0"/>
                        <a:t>Less: Exemption U/s 54</a:t>
                      </a:r>
                      <a:endParaRPr lang="en-US" dirty="0"/>
                    </a:p>
                  </a:txBody>
                  <a:tcPr/>
                </a:tc>
                <a:tc>
                  <a:txBody>
                    <a:bodyPr/>
                    <a:lstStyle/>
                    <a:p>
                      <a:r>
                        <a:rPr lang="en-US" dirty="0" smtClean="0"/>
                        <a:t>11,61,955</a:t>
                      </a:r>
                      <a:endParaRPr lang="en-US" dirty="0"/>
                    </a:p>
                  </a:txBody>
                  <a:tcPr/>
                </a:tc>
              </a:tr>
              <a:tr h="370840">
                <a:tc>
                  <a:txBody>
                    <a:bodyPr/>
                    <a:lstStyle/>
                    <a:p>
                      <a:r>
                        <a:rPr lang="en-US" dirty="0" smtClean="0"/>
                        <a:t>Capital Gain Chargeable to tax for AY</a:t>
                      </a:r>
                      <a:r>
                        <a:rPr lang="en-US" baseline="0" dirty="0" smtClean="0"/>
                        <a:t> 2010-2011</a:t>
                      </a:r>
                      <a:endParaRPr lang="en-US" dirty="0"/>
                    </a:p>
                  </a:txBody>
                  <a:tcPr/>
                </a:tc>
                <a:tc>
                  <a:txBody>
                    <a:bodyPr/>
                    <a:lstStyle/>
                    <a:p>
                      <a:r>
                        <a:rPr lang="en-US" dirty="0" smtClean="0"/>
                        <a:t>Nil</a:t>
                      </a:r>
                      <a:endParaRPr lang="en-US"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a:t>
            </a:r>
            <a:endParaRPr lang="en-US" dirty="0"/>
          </a:p>
        </p:txBody>
      </p:sp>
      <p:sp>
        <p:nvSpPr>
          <p:cNvPr id="3" name="Content Placeholder 2"/>
          <p:cNvSpPr>
            <a:spLocks noGrp="1"/>
          </p:cNvSpPr>
          <p:nvPr>
            <p:ph idx="1"/>
          </p:nvPr>
        </p:nvSpPr>
        <p:spPr/>
        <p:txBody>
          <a:bodyPr/>
          <a:lstStyle/>
          <a:p>
            <a:r>
              <a:rPr lang="en-US" dirty="0" smtClean="0"/>
              <a:t>Case 2</a:t>
            </a:r>
          </a:p>
          <a:p>
            <a:endParaRPr lang="en-US" dirty="0" smtClean="0"/>
          </a:p>
          <a:p>
            <a:endParaRPr lang="en-US" dirty="0" smtClean="0"/>
          </a:p>
          <a:p>
            <a:endParaRPr lang="en-US" dirty="0" smtClean="0"/>
          </a:p>
          <a:p>
            <a:endParaRPr lang="en-US" dirty="0" smtClean="0"/>
          </a:p>
          <a:p>
            <a:endParaRPr lang="en-US" dirty="0" smtClean="0"/>
          </a:p>
          <a:p>
            <a:pPr algn="just">
              <a:buNone/>
            </a:pPr>
            <a:r>
              <a:rPr lang="en-US" dirty="0" smtClean="0"/>
              <a:t>	</a:t>
            </a:r>
            <a:endParaRPr lang="en-US" sz="2400" dirty="0" smtClean="0"/>
          </a:p>
          <a:p>
            <a:pPr algn="just">
              <a:buNone/>
            </a:pPr>
            <a:r>
              <a:rPr lang="en-US" sz="2400" dirty="0" smtClean="0"/>
              <a:t>	Exemption u/s 54 cannot be availed because the new house property is sold within 3 years.</a:t>
            </a:r>
          </a:p>
          <a:p>
            <a:pPr>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graphicFrame>
        <p:nvGraphicFramePr>
          <p:cNvPr id="6" name="Table 5"/>
          <p:cNvGraphicFramePr>
            <a:graphicFrameLocks noGrp="1"/>
          </p:cNvGraphicFramePr>
          <p:nvPr/>
        </p:nvGraphicFramePr>
        <p:xfrm>
          <a:off x="685800" y="2667000"/>
          <a:ext cx="7315200" cy="2026920"/>
        </p:xfrm>
        <a:graphic>
          <a:graphicData uri="http://schemas.openxmlformats.org/drawingml/2006/table">
            <a:tbl>
              <a:tblPr firstRow="1" bandRow="1">
                <a:tableStyleId>{5C22544A-7EE6-4342-B048-85BDC9FD1C3A}</a:tableStyleId>
              </a:tblPr>
              <a:tblGrid>
                <a:gridCol w="5303520"/>
                <a:gridCol w="2011680"/>
              </a:tblGrid>
              <a:tr h="370840">
                <a:tc>
                  <a:txBody>
                    <a:bodyPr/>
                    <a:lstStyle/>
                    <a:p>
                      <a:r>
                        <a:rPr lang="en-US" dirty="0" smtClean="0"/>
                        <a:t>Sale Proceeds</a:t>
                      </a:r>
                      <a:endParaRPr lang="en-US" dirty="0"/>
                    </a:p>
                  </a:txBody>
                  <a:tcPr/>
                </a:tc>
                <a:tc>
                  <a:txBody>
                    <a:bodyPr/>
                    <a:lstStyle/>
                    <a:p>
                      <a:r>
                        <a:rPr lang="en-US" dirty="0" smtClean="0"/>
                        <a:t>16,90,000</a:t>
                      </a:r>
                      <a:endParaRPr lang="en-US" dirty="0"/>
                    </a:p>
                  </a:txBody>
                  <a:tcPr/>
                </a:tc>
              </a:tr>
              <a:tr h="370840">
                <a:tc>
                  <a:txBody>
                    <a:bodyPr/>
                    <a:lstStyle/>
                    <a:p>
                      <a:r>
                        <a:rPr lang="en-US" dirty="0" smtClean="0"/>
                        <a:t>Less:</a:t>
                      </a:r>
                      <a:endParaRPr lang="en-US" dirty="0"/>
                    </a:p>
                  </a:txBody>
                  <a:tcPr/>
                </a:tc>
                <a:tc>
                  <a:txBody>
                    <a:bodyPr/>
                    <a:lstStyle/>
                    <a:p>
                      <a:endParaRPr lang="en-US" dirty="0"/>
                    </a:p>
                  </a:txBody>
                  <a:tcPr/>
                </a:tc>
              </a:tr>
              <a:tr h="370840">
                <a:tc>
                  <a:txBody>
                    <a:bodyPr/>
                    <a:lstStyle/>
                    <a:p>
                      <a:r>
                        <a:rPr lang="en-US" dirty="0" smtClean="0"/>
                        <a:t>Cost of Acquisition (12,00,000 being actual cost minus 11,61,955 being exemption granted u/s 54 withdrawn)</a:t>
                      </a:r>
                      <a:endParaRPr lang="en-US" dirty="0"/>
                    </a:p>
                  </a:txBody>
                  <a:tcPr/>
                </a:tc>
                <a:tc>
                  <a:txBody>
                    <a:bodyPr/>
                    <a:lstStyle/>
                    <a:p>
                      <a:r>
                        <a:rPr lang="en-US" dirty="0" smtClean="0"/>
                        <a:t>38,045</a:t>
                      </a:r>
                      <a:endParaRPr lang="en-US" dirty="0"/>
                    </a:p>
                  </a:txBody>
                  <a:tcPr/>
                </a:tc>
              </a:tr>
              <a:tr h="370840">
                <a:tc>
                  <a:txBody>
                    <a:bodyPr/>
                    <a:lstStyle/>
                    <a:p>
                      <a:r>
                        <a:rPr lang="en-US" dirty="0" smtClean="0"/>
                        <a:t>Short</a:t>
                      </a:r>
                      <a:r>
                        <a:rPr lang="en-US" baseline="0" dirty="0" smtClean="0"/>
                        <a:t> Term Capital Gain</a:t>
                      </a:r>
                      <a:endParaRPr lang="en-US" dirty="0"/>
                    </a:p>
                  </a:txBody>
                  <a:tcPr/>
                </a:tc>
                <a:tc>
                  <a:txBody>
                    <a:bodyPr/>
                    <a:lstStyle/>
                    <a:p>
                      <a:r>
                        <a:rPr lang="en-US" dirty="0" smtClean="0"/>
                        <a:t>16,51,955</a:t>
                      </a:r>
                      <a:endParaRPr lang="en-US"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Gains Exempt u/s 10</a:t>
            </a:r>
            <a:endParaRPr lang="en-US" dirty="0"/>
          </a:p>
        </p:txBody>
      </p:sp>
      <p:sp>
        <p:nvSpPr>
          <p:cNvPr id="3" name="Content Placeholder 2"/>
          <p:cNvSpPr>
            <a:spLocks noGrp="1"/>
          </p:cNvSpPr>
          <p:nvPr>
            <p:ph idx="1"/>
          </p:nvPr>
        </p:nvSpPr>
        <p:spPr/>
        <p:txBody>
          <a:bodyPr>
            <a:normAutofit fontScale="25000" lnSpcReduction="20000"/>
          </a:bodyPr>
          <a:lstStyle/>
          <a:p>
            <a:r>
              <a:rPr lang="en-US" sz="8000" b="1" dirty="0" smtClean="0"/>
              <a:t>Capital gain on Transfer of US64 u/s 10(33)</a:t>
            </a:r>
          </a:p>
          <a:p>
            <a:pPr algn="just">
              <a:buNone/>
            </a:pPr>
            <a:endParaRPr lang="en-US" sz="8000" b="1" dirty="0" smtClean="0"/>
          </a:p>
          <a:p>
            <a:pPr algn="just"/>
            <a:r>
              <a:rPr lang="en-US" sz="8000" b="1" dirty="0" smtClean="0"/>
              <a:t>Long-Term Capital Gain on Transfer of BSE-500 Equity Shares u/s 10(36)</a:t>
            </a:r>
          </a:p>
          <a:p>
            <a:pPr algn="just">
              <a:buNone/>
            </a:pPr>
            <a:endParaRPr lang="en-US" sz="8000" b="1" dirty="0" smtClean="0"/>
          </a:p>
          <a:p>
            <a:pPr algn="just"/>
            <a:r>
              <a:rPr lang="en-US" sz="8000" b="1" dirty="0" smtClean="0"/>
              <a:t>Capital Gain on Compulsory Acquisition of Urban Agriculture Land u/s 10(37) provided following conditions are satisfied:-</a:t>
            </a:r>
          </a:p>
          <a:p>
            <a:pPr algn="just">
              <a:buNone/>
            </a:pPr>
            <a:r>
              <a:rPr lang="en-US" sz="8000" dirty="0" smtClean="0"/>
              <a:t>	1.	The Assessee is an Individual or a HUF.</a:t>
            </a:r>
          </a:p>
          <a:p>
            <a:pPr algn="just">
              <a:buNone/>
            </a:pPr>
            <a:r>
              <a:rPr lang="en-US" sz="8000" dirty="0" smtClean="0"/>
              <a:t>	2.	He or it owns an agriculture land situated in urban area mentioned in section 2(14)(iii)(a)/(b)</a:t>
            </a:r>
          </a:p>
          <a:p>
            <a:pPr algn="just">
              <a:buNone/>
            </a:pPr>
            <a:r>
              <a:rPr lang="en-US" sz="8000" dirty="0" smtClean="0"/>
              <a:t>	3.	There is transfer of the agriculture land by way of compulsory acquisition or the consideration for transfer is approved or determined by the Central Government or RBI</a:t>
            </a:r>
          </a:p>
          <a:p>
            <a:pPr algn="just">
              <a:buNone/>
            </a:pPr>
            <a:r>
              <a:rPr lang="en-US" sz="8000" dirty="0" smtClean="0"/>
              <a:t>	4.	The Agriculture land was used by the Assessee (and/or his parents if the land was owned by an individual) for agricultural purposes during 2 years immediately prior to the date of transfer</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Gains Exempt u/s 10</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b="1" dirty="0" smtClean="0"/>
              <a:t>Long Term Capital gain on Transfer of Securities not Chargeable to tax in cases covered by Transaction Tax U/s 10(38) provided following conditions are satisfied:-</a:t>
            </a:r>
          </a:p>
          <a:p>
            <a:pPr algn="just">
              <a:buNone/>
            </a:pPr>
            <a:r>
              <a:rPr lang="en-US" dirty="0" smtClean="0"/>
              <a:t>	1.	Taxpayer is an Individual, HUF, Firm or Company or Any other taxpayer.</a:t>
            </a:r>
          </a:p>
          <a:p>
            <a:pPr algn="just">
              <a:buNone/>
            </a:pPr>
            <a:r>
              <a:rPr lang="en-US" dirty="0" smtClean="0"/>
              <a:t>	2.	The asset which is transferred is a long-term capital asset.</a:t>
            </a:r>
          </a:p>
          <a:p>
            <a:pPr algn="just">
              <a:buNone/>
            </a:pPr>
            <a:r>
              <a:rPr lang="en-US" dirty="0" smtClean="0"/>
              <a:t>	3.	Such asset is equity share in a company or units of equity oriented mutual fund.</a:t>
            </a:r>
          </a:p>
          <a:p>
            <a:pPr algn="just">
              <a:buNone/>
            </a:pPr>
            <a:r>
              <a:rPr lang="en-US" dirty="0" smtClean="0"/>
              <a:t>	4.	At the time of transfer, the transaction is chargeable to Securities Transaction Tax.</a:t>
            </a:r>
          </a:p>
          <a:p>
            <a:pPr algn="just">
              <a:buNone/>
            </a:pPr>
            <a:r>
              <a:rPr lang="en-US" dirty="0" smtClean="0"/>
              <a:t>	5.	Else Short Term Capital Gain is Taxable u/s 111A @ 15% plus Surcharge plus Education Cess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896112"/>
          </a:xfrm>
        </p:spPr>
        <p:txBody>
          <a:bodyPr/>
          <a:lstStyle/>
          <a:p>
            <a:r>
              <a:rPr lang="en-US" dirty="0" smtClean="0"/>
              <a:t>Exemptions U/s 54</a:t>
            </a:r>
            <a:endParaRPr lang="en-US" dirty="0"/>
          </a:p>
        </p:txBody>
      </p:sp>
      <p:graphicFrame>
        <p:nvGraphicFramePr>
          <p:cNvPr id="4" name="Content Placeholder 3"/>
          <p:cNvGraphicFramePr>
            <a:graphicFrameLocks noGrp="1"/>
          </p:cNvGraphicFramePr>
          <p:nvPr>
            <p:ph idx="1"/>
          </p:nvPr>
        </p:nvGraphicFramePr>
        <p:xfrm>
          <a:off x="457200" y="1524000"/>
          <a:ext cx="8458200" cy="4876800"/>
        </p:xfrm>
        <a:graphic>
          <a:graphicData uri="http://schemas.openxmlformats.org/drawingml/2006/table">
            <a:tbl>
              <a:tblPr firstRow="1" bandRow="1">
                <a:tableStyleId>{5C22544A-7EE6-4342-B048-85BDC9FD1C3A}</a:tableStyleId>
              </a:tblPr>
              <a:tblGrid>
                <a:gridCol w="1143000"/>
                <a:gridCol w="1905000"/>
                <a:gridCol w="1828800"/>
                <a:gridCol w="1447800"/>
                <a:gridCol w="2133600"/>
              </a:tblGrid>
              <a:tr h="396240">
                <a:tc>
                  <a:txBody>
                    <a:bodyPr/>
                    <a:lstStyle/>
                    <a:p>
                      <a:endParaRPr lang="en-US" dirty="0"/>
                    </a:p>
                  </a:txBody>
                  <a:tcPr/>
                </a:tc>
                <a:tc>
                  <a:txBody>
                    <a:bodyPr/>
                    <a:lstStyle/>
                    <a:p>
                      <a:r>
                        <a:rPr lang="en-US" dirty="0" smtClean="0"/>
                        <a:t>U/s 54</a:t>
                      </a:r>
                      <a:endParaRPr lang="en-US" dirty="0"/>
                    </a:p>
                  </a:txBody>
                  <a:tcPr/>
                </a:tc>
                <a:tc>
                  <a:txBody>
                    <a:bodyPr/>
                    <a:lstStyle/>
                    <a:p>
                      <a:r>
                        <a:rPr lang="en-US" dirty="0" smtClean="0"/>
                        <a:t>U/s 54B</a:t>
                      </a:r>
                      <a:endParaRPr lang="en-US" dirty="0"/>
                    </a:p>
                  </a:txBody>
                  <a:tcPr/>
                </a:tc>
                <a:tc>
                  <a:txBody>
                    <a:bodyPr/>
                    <a:lstStyle/>
                    <a:p>
                      <a:r>
                        <a:rPr lang="en-US" dirty="0" smtClean="0"/>
                        <a:t>U/s 54EC</a:t>
                      </a:r>
                      <a:endParaRPr lang="en-US" dirty="0"/>
                    </a:p>
                  </a:txBody>
                  <a:tcPr/>
                </a:tc>
                <a:tc>
                  <a:txBody>
                    <a:bodyPr/>
                    <a:lstStyle/>
                    <a:p>
                      <a:r>
                        <a:rPr lang="en-US" dirty="0" smtClean="0"/>
                        <a:t>u/s 54F</a:t>
                      </a:r>
                      <a:endParaRPr lang="en-US" dirty="0"/>
                    </a:p>
                  </a:txBody>
                  <a:tcPr/>
                </a:tc>
              </a:tr>
              <a:tr h="693420">
                <a:tc>
                  <a:txBody>
                    <a:bodyPr/>
                    <a:lstStyle/>
                    <a:p>
                      <a:r>
                        <a:rPr lang="en-US" dirty="0" smtClean="0"/>
                        <a:t>Who can Claim</a:t>
                      </a:r>
                      <a:endParaRPr lang="en-US" dirty="0"/>
                    </a:p>
                  </a:txBody>
                  <a:tcPr/>
                </a:tc>
                <a:tc>
                  <a:txBody>
                    <a:bodyPr/>
                    <a:lstStyle/>
                    <a:p>
                      <a:r>
                        <a:rPr lang="en-US" dirty="0" smtClean="0"/>
                        <a:t>Individual/HUF</a:t>
                      </a:r>
                      <a:endParaRPr lang="en-US" dirty="0"/>
                    </a:p>
                  </a:txBody>
                  <a:tcPr/>
                </a:tc>
                <a:tc>
                  <a:txBody>
                    <a:bodyPr/>
                    <a:lstStyle/>
                    <a:p>
                      <a:r>
                        <a:rPr lang="en-US" dirty="0" smtClean="0"/>
                        <a:t>Individual</a:t>
                      </a:r>
                      <a:endParaRPr lang="en-US" dirty="0"/>
                    </a:p>
                  </a:txBody>
                  <a:tcPr/>
                </a:tc>
                <a:tc>
                  <a:txBody>
                    <a:bodyPr/>
                    <a:lstStyle/>
                    <a:p>
                      <a:r>
                        <a:rPr lang="en-US" dirty="0" smtClean="0"/>
                        <a:t>Any Person</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Individual/HUF</a:t>
                      </a:r>
                    </a:p>
                  </a:txBody>
                  <a:tcPr/>
                </a:tc>
              </a:tr>
              <a:tr h="3787140">
                <a:tc>
                  <a:txBody>
                    <a:bodyPr/>
                    <a:lstStyle/>
                    <a:p>
                      <a:r>
                        <a:rPr lang="en-US" dirty="0" smtClean="0"/>
                        <a:t>Eligible assets sold</a:t>
                      </a:r>
                      <a:endParaRPr lang="en-US" dirty="0"/>
                    </a:p>
                  </a:txBody>
                  <a:tcPr/>
                </a:tc>
                <a:tc>
                  <a:txBody>
                    <a:bodyPr/>
                    <a:lstStyle/>
                    <a:p>
                      <a:r>
                        <a:rPr lang="en-US" dirty="0" smtClean="0"/>
                        <a:t>A residential House property (minimum holding period 3 year)</a:t>
                      </a:r>
                      <a:endParaRPr lang="en-US" dirty="0"/>
                    </a:p>
                  </a:txBody>
                  <a:tcPr/>
                </a:tc>
                <a:tc>
                  <a:txBody>
                    <a:bodyPr/>
                    <a:lstStyle/>
                    <a:p>
                      <a:r>
                        <a:rPr lang="en-US" dirty="0" smtClean="0"/>
                        <a:t>Agriculture land which  has been   used   by  Assessee  himself or by his parents for agriculture purposes during last 2 yrs of transfer</a:t>
                      </a:r>
                      <a:endParaRPr lang="en-US" dirty="0"/>
                    </a:p>
                  </a:txBody>
                  <a:tcPr/>
                </a:tc>
                <a:tc>
                  <a:txBody>
                    <a:bodyPr/>
                    <a:lstStyle/>
                    <a:p>
                      <a:r>
                        <a:rPr lang="en-US" dirty="0" smtClean="0"/>
                        <a:t>Any   long-term capital assets (minimum holding period 3 years) </a:t>
                      </a:r>
                      <a:endParaRPr lang="en-US" dirty="0"/>
                    </a:p>
                  </a:txBody>
                  <a:tcPr/>
                </a:tc>
                <a:tc>
                  <a:txBody>
                    <a:bodyPr/>
                    <a:lstStyle/>
                    <a:p>
                      <a:r>
                        <a:rPr lang="en-US" dirty="0" smtClean="0"/>
                        <a:t>Any long term asset (other  than  a residential  house  property ) provided on the date of transfer the taxpayer does not own more than one residential house property from  the assessment year 2001-02 (except the new house)</a:t>
                      </a:r>
                      <a:endParaRPr lang="en-US"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838200"/>
          </a:xfrm>
        </p:spPr>
        <p:txBody>
          <a:bodyPr/>
          <a:lstStyle/>
          <a:p>
            <a:r>
              <a:rPr lang="en-US" dirty="0" smtClean="0"/>
              <a:t>Exemptions U/s 54</a:t>
            </a:r>
            <a:endParaRPr lang="en-US" dirty="0"/>
          </a:p>
        </p:txBody>
      </p:sp>
      <p:graphicFrame>
        <p:nvGraphicFramePr>
          <p:cNvPr id="4" name="Content Placeholder 3"/>
          <p:cNvGraphicFramePr>
            <a:graphicFrameLocks noGrp="1"/>
          </p:cNvGraphicFramePr>
          <p:nvPr>
            <p:ph idx="1"/>
          </p:nvPr>
        </p:nvGraphicFramePr>
        <p:xfrm>
          <a:off x="381000" y="1143000"/>
          <a:ext cx="8534400" cy="6400800"/>
        </p:xfrm>
        <a:graphic>
          <a:graphicData uri="http://schemas.openxmlformats.org/drawingml/2006/table">
            <a:tbl>
              <a:tblPr firstRow="1" bandRow="1">
                <a:tableStyleId>{5C22544A-7EE6-4342-B048-85BDC9FD1C3A}</a:tableStyleId>
              </a:tblPr>
              <a:tblGrid>
                <a:gridCol w="1524000"/>
                <a:gridCol w="1600200"/>
                <a:gridCol w="1676400"/>
                <a:gridCol w="1905000"/>
                <a:gridCol w="1828800"/>
              </a:tblGrid>
              <a:tr h="370840">
                <a:tc>
                  <a:txBody>
                    <a:bodyPr/>
                    <a:lstStyle/>
                    <a:p>
                      <a:r>
                        <a:rPr lang="en-US" dirty="0" smtClean="0"/>
                        <a:t>Assets to be acquired for exemption</a:t>
                      </a:r>
                      <a:endParaRPr lang="en-US" dirty="0"/>
                    </a:p>
                  </a:txBody>
                  <a:tcPr/>
                </a:tc>
                <a:tc>
                  <a:txBody>
                    <a:bodyPr/>
                    <a:lstStyle/>
                    <a:p>
                      <a:r>
                        <a:rPr lang="en-US" dirty="0" smtClean="0"/>
                        <a:t>Residential house property</a:t>
                      </a:r>
                      <a:endParaRPr lang="en-US" dirty="0"/>
                    </a:p>
                  </a:txBody>
                  <a:tcPr/>
                </a:tc>
                <a:tc>
                  <a:txBody>
                    <a:bodyPr/>
                    <a:lstStyle/>
                    <a:p>
                      <a:r>
                        <a:rPr lang="en-US" dirty="0" smtClean="0"/>
                        <a:t>Another agriculture land (urban or rural)</a:t>
                      </a:r>
                      <a:endParaRPr lang="en-US" dirty="0"/>
                    </a:p>
                  </a:txBody>
                  <a:tcPr/>
                </a:tc>
                <a:tc>
                  <a:txBody>
                    <a:bodyPr/>
                    <a:lstStyle/>
                    <a:p>
                      <a:r>
                        <a:rPr lang="en-US" dirty="0" smtClean="0"/>
                        <a:t>Bond of NHAI or REC</a:t>
                      </a:r>
                      <a:endParaRPr lang="en-US" dirty="0"/>
                    </a:p>
                  </a:txBody>
                  <a:tcPr/>
                </a:tc>
                <a:tc>
                  <a:txBody>
                    <a:bodyPr/>
                    <a:lstStyle/>
                    <a:p>
                      <a:r>
                        <a:rPr lang="en-US" dirty="0" smtClean="0"/>
                        <a:t>Residential house property</a:t>
                      </a:r>
                      <a:endParaRPr lang="en-US" dirty="0"/>
                    </a:p>
                  </a:txBody>
                  <a:tcPr/>
                </a:tc>
              </a:tr>
              <a:tr h="370840">
                <a:tc>
                  <a:txBody>
                    <a:bodyPr/>
                    <a:lstStyle/>
                    <a:p>
                      <a:r>
                        <a:rPr lang="en-US" dirty="0" smtClean="0"/>
                        <a:t>Time limit for acquiring the new assets</a:t>
                      </a:r>
                      <a:endParaRPr lang="en-US" dirty="0"/>
                    </a:p>
                  </a:txBody>
                  <a:tcPr/>
                </a:tc>
                <a:tc>
                  <a:txBody>
                    <a:bodyPr/>
                    <a:lstStyle/>
                    <a:p>
                      <a:r>
                        <a:rPr lang="en-US" dirty="0" smtClean="0"/>
                        <a:t>Purchase :1 year back or </a:t>
                      </a:r>
                      <a:r>
                        <a:rPr lang="pt-BR" dirty="0" smtClean="0"/>
                        <a:t>2    y e a r   f o r w a r d , Construction:   3   year forward</a:t>
                      </a:r>
                      <a:endParaRPr lang="en-US" dirty="0"/>
                    </a:p>
                  </a:txBody>
                  <a:tcPr/>
                </a:tc>
                <a:tc>
                  <a:txBody>
                    <a:bodyPr/>
                    <a:lstStyle/>
                    <a:p>
                      <a:r>
                        <a:rPr lang="en-US" dirty="0" smtClean="0"/>
                        <a:t>2 yrs forward</a:t>
                      </a:r>
                      <a:endParaRPr lang="en-US" dirty="0"/>
                    </a:p>
                  </a:txBody>
                  <a:tcPr/>
                </a:tc>
                <a:tc>
                  <a:txBody>
                    <a:bodyPr/>
                    <a:lstStyle/>
                    <a:p>
                      <a:r>
                        <a:rPr lang="en-US" dirty="0" smtClean="0"/>
                        <a:t>6 months forward</a:t>
                      </a:r>
                      <a:endParaRPr lang="en-US" dirty="0"/>
                    </a:p>
                  </a:txBody>
                  <a:tcPr/>
                </a:tc>
                <a:tc>
                  <a:txBody>
                    <a:bodyPr/>
                    <a:lstStyle/>
                    <a:p>
                      <a:r>
                        <a:rPr lang="en-US" dirty="0" smtClean="0"/>
                        <a:t>Purchase :1 year back or 2 year forward, Construction:3 year forward</a:t>
                      </a:r>
                      <a:endParaRPr lang="en-US" dirty="0"/>
                    </a:p>
                  </a:txBody>
                  <a:tcPr/>
                </a:tc>
              </a:tr>
              <a:tr h="370840">
                <a:tc>
                  <a:txBody>
                    <a:bodyPr/>
                    <a:lstStyle/>
                    <a:p>
                      <a:r>
                        <a:rPr lang="en-US" dirty="0" smtClean="0"/>
                        <a:t>Exemption Amount</a:t>
                      </a:r>
                      <a:endParaRPr lang="en-US" dirty="0"/>
                    </a:p>
                  </a:txBody>
                  <a:tcPr/>
                </a:tc>
                <a:tc>
                  <a:txBody>
                    <a:bodyPr/>
                    <a:lstStyle/>
                    <a:p>
                      <a:r>
                        <a:rPr lang="en-US" dirty="0" smtClean="0"/>
                        <a:t>Investment in the new assets or capital gain, which ever is lower</a:t>
                      </a:r>
                      <a:endParaRPr lang="en-US" dirty="0"/>
                    </a:p>
                  </a:txBody>
                  <a:tcPr/>
                </a:tc>
                <a:tc>
                  <a:txBody>
                    <a:bodyPr/>
                    <a:lstStyle/>
                    <a:p>
                      <a:r>
                        <a:rPr lang="en-US" dirty="0" smtClean="0"/>
                        <a:t>Investment in the agriculture land or capital gain, which ever is lower</a:t>
                      </a:r>
                      <a:endParaRPr lang="en-US" dirty="0"/>
                    </a:p>
                  </a:txBody>
                  <a:tcPr/>
                </a:tc>
                <a:tc>
                  <a:txBody>
                    <a:bodyPr/>
                    <a:lstStyle/>
                    <a:p>
                      <a:r>
                        <a:rPr lang="en-US" dirty="0" smtClean="0"/>
                        <a:t>Investment   in   the new assets or capital gain,  which  ever  is lower (Max. Rs.50 Lacs in FY)</a:t>
                      </a:r>
                      <a:endParaRPr lang="en-US" dirty="0"/>
                    </a:p>
                  </a:txBody>
                  <a:tcPr/>
                </a:tc>
                <a:tc>
                  <a:txBody>
                    <a:bodyPr/>
                    <a:lstStyle/>
                    <a:p>
                      <a:r>
                        <a:rPr lang="en-US" dirty="0" smtClean="0"/>
                        <a:t>Investment in the new assets / Net Sale consideration X capital gain</a:t>
                      </a:r>
                      <a:endParaRPr lang="en-US" dirty="0"/>
                    </a:p>
                  </a:txBody>
                  <a:tcPr/>
                </a:tc>
              </a:tr>
              <a:tr h="370840">
                <a:tc>
                  <a:txBody>
                    <a:bodyPr/>
                    <a:lstStyle/>
                    <a:p>
                      <a:r>
                        <a:rPr lang="en-US" dirty="0" smtClean="0"/>
                        <a:t>"Capital gain deposit account  scheme" applicable</a:t>
                      </a:r>
                      <a:endParaRPr lang="en-US" dirty="0"/>
                    </a:p>
                  </a:txBody>
                  <a:tcPr/>
                </a:tc>
                <a:tc>
                  <a:txBody>
                    <a:bodyPr/>
                    <a:lstStyle/>
                    <a:p>
                      <a:r>
                        <a:rPr lang="en-US" dirty="0" smtClean="0"/>
                        <a:t>Yes</a:t>
                      </a:r>
                      <a:endParaRPr lang="en-US" dirty="0"/>
                    </a:p>
                  </a:txBody>
                  <a:tcPr/>
                </a:tc>
                <a:tc>
                  <a:txBody>
                    <a:bodyPr/>
                    <a:lstStyle/>
                    <a:p>
                      <a:r>
                        <a:rPr lang="en-US" dirty="0" smtClean="0"/>
                        <a:t>Yes</a:t>
                      </a:r>
                      <a:endParaRPr lang="en-US" dirty="0"/>
                    </a:p>
                  </a:txBody>
                  <a:tcPr/>
                </a:tc>
                <a:tc>
                  <a:txBody>
                    <a:bodyPr/>
                    <a:lstStyle/>
                    <a:p>
                      <a:r>
                        <a:rPr lang="en-US" dirty="0" smtClean="0"/>
                        <a:t>Not Applicable</a:t>
                      </a:r>
                      <a:endParaRPr lang="en-US" dirty="0"/>
                    </a:p>
                  </a:txBody>
                  <a:tcPr/>
                </a:tc>
                <a:tc>
                  <a:txBody>
                    <a:bodyPr/>
                    <a:lstStyle/>
                    <a:p>
                      <a:r>
                        <a:rPr lang="en-US" dirty="0" smtClean="0"/>
                        <a:t>Yes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PLANNING - HINTS</a:t>
            </a:r>
            <a:endParaRPr lang="en-US" dirty="0"/>
          </a:p>
        </p:txBody>
      </p:sp>
      <p:sp>
        <p:nvSpPr>
          <p:cNvPr id="3" name="Content Placeholder 2"/>
          <p:cNvSpPr>
            <a:spLocks noGrp="1"/>
          </p:cNvSpPr>
          <p:nvPr>
            <p:ph idx="1"/>
          </p:nvPr>
        </p:nvSpPr>
        <p:spPr/>
        <p:txBody>
          <a:bodyPr>
            <a:normAutofit lnSpcReduction="10000"/>
          </a:bodyPr>
          <a:lstStyle/>
          <a:p>
            <a:r>
              <a:rPr lang="en-US" dirty="0" smtClean="0"/>
              <a:t>Long-Term Capital Gain Bears Lower Tax</a:t>
            </a:r>
          </a:p>
          <a:p>
            <a:r>
              <a:rPr lang="en-US" dirty="0" smtClean="0"/>
              <a:t>If a Property is transferred by an individual to his minor son without adequate consideration, it should be sold only after his son attains majority in order to avoid clubbing of income under section 64.</a:t>
            </a:r>
          </a:p>
          <a:p>
            <a:r>
              <a:rPr lang="en-US" dirty="0" smtClean="0"/>
              <a:t>The Assessee should take advantage of exemption u/s 54 by investing the capital gain arising from the sale of Residential House Property by purchasing another house (even outside India) with in the specified Time.</a:t>
            </a:r>
          </a:p>
          <a:p>
            <a:r>
              <a:rPr lang="en-US" dirty="0" smtClean="0"/>
              <a:t>The new house should not be transferred within 3 years of Purchase.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CHARGEABILITY U/S 45</a:t>
            </a:r>
            <a:endParaRPr lang="en-US" dirty="0"/>
          </a:p>
        </p:txBody>
      </p:sp>
      <p:sp>
        <p:nvSpPr>
          <p:cNvPr id="3" name="Content Placeholder 2"/>
          <p:cNvSpPr>
            <a:spLocks noGrp="1"/>
          </p:cNvSpPr>
          <p:nvPr>
            <p:ph idx="1"/>
          </p:nvPr>
        </p:nvSpPr>
        <p:spPr/>
        <p:txBody>
          <a:bodyPr>
            <a:normAutofit/>
          </a:bodyPr>
          <a:lstStyle/>
          <a:p>
            <a:pPr algn="just"/>
            <a:r>
              <a:rPr lang="en-US" sz="2000" dirty="0" smtClean="0"/>
              <a:t>ANY PROFIT OR GAIN ARISING FROM THE </a:t>
            </a:r>
            <a:r>
              <a:rPr lang="en-US" sz="2000" b="1" dirty="0" smtClean="0"/>
              <a:t>SALE OR TRANSFER </a:t>
            </a:r>
            <a:r>
              <a:rPr lang="en-US" sz="2000" dirty="0" smtClean="0"/>
              <a:t>OF A </a:t>
            </a:r>
            <a:r>
              <a:rPr lang="en-US" sz="2000" b="1" dirty="0" smtClean="0"/>
              <a:t>CAPITAL ASSET </a:t>
            </a:r>
            <a:r>
              <a:rPr lang="en-US" sz="2000" dirty="0" smtClean="0"/>
              <a:t>IS CHARGEABLE TO TAX UNDER THE HEAD “CAPITAL GAINS”. IT IS DEEMED TO BE INCOME OF THE PREVIOUS YEAR IN WHICH TRANFER OF CAPITAL ASSET TAKES PLACE.</a:t>
            </a:r>
          </a:p>
          <a:p>
            <a:pPr algn="just">
              <a:buNone/>
            </a:pPr>
            <a:endParaRPr lang="en-US" sz="2000" dirty="0" smtClean="0"/>
          </a:p>
          <a:p>
            <a:pPr algn="just"/>
            <a:endParaRPr lang="en-US" sz="2000" dirty="0" smtClean="0"/>
          </a:p>
          <a:p>
            <a:pPr algn="just"/>
            <a:r>
              <a:rPr lang="en-US" sz="2000" dirty="0" smtClean="0"/>
              <a:t>CAPITAL GAINS ARISING FROM TRANSFER OF IMMOVABLE PROPERTY AARE CHARGEABLE TO TAX IN THE PREVIOUS YEAR, IN WHICH THE EFFECTIVE TRANSFER OF TITLE IS CONVEYAED AND REGISTERED</a:t>
            </a:r>
            <a:r>
              <a:rPr lang="en-US" dirty="0" smtClean="0"/>
              <a: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endParaRPr lang="en-US" dirty="0"/>
          </a:p>
        </p:txBody>
      </p:sp>
      <p:sp>
        <p:nvSpPr>
          <p:cNvPr id="3" name="Content Placeholder 2"/>
          <p:cNvSpPr>
            <a:spLocks noGrp="1"/>
          </p:cNvSpPr>
          <p:nvPr>
            <p:ph idx="1"/>
          </p:nvPr>
        </p:nvSpPr>
        <p:spPr/>
        <p:txBody>
          <a:bodyPr/>
          <a:lstStyle/>
          <a:p>
            <a:pPr algn="ctr"/>
            <a:endParaRPr lang="en-US" dirty="0" smtClean="0"/>
          </a:p>
          <a:p>
            <a:pPr algn="ctr"/>
            <a:endParaRPr lang="en-US" dirty="0" smtClean="0"/>
          </a:p>
          <a:p>
            <a:pPr algn="ctr">
              <a:buNone/>
            </a:pPr>
            <a:r>
              <a:rPr lang="en-US" sz="4800" b="1" dirty="0" smtClean="0"/>
              <a:t>Thanking You</a:t>
            </a:r>
            <a:r>
              <a:rPr lang="en-US" sz="4800" b="1" dirty="0" smtClean="0"/>
              <a:t>!</a:t>
            </a:r>
          </a:p>
          <a:p>
            <a:pPr algn="ctr">
              <a:buNone/>
            </a:pPr>
            <a:endParaRPr lang="en-US" sz="1500" b="1" dirty="0" smtClean="0"/>
          </a:p>
          <a:p>
            <a:pPr algn="ctr">
              <a:buNone/>
            </a:pPr>
            <a:r>
              <a:rPr lang="en-US" sz="1500" b="1" dirty="0" smtClean="0"/>
              <a:t>From:</a:t>
            </a:r>
          </a:p>
          <a:p>
            <a:pPr algn="ctr">
              <a:buNone/>
            </a:pPr>
            <a:r>
              <a:rPr lang="en-US" sz="1500" b="1" dirty="0" smtClean="0"/>
              <a:t>CA RAJIV BANSAL</a:t>
            </a:r>
          </a:p>
          <a:p>
            <a:pPr algn="ctr">
              <a:buNone/>
            </a:pPr>
            <a:r>
              <a:rPr lang="en-US" sz="1500" b="1" dirty="0" smtClean="0"/>
              <a:t>ACA, ACMA, LCS, AIIA, ACFA, M.COM, B.COM</a:t>
            </a:r>
          </a:p>
          <a:p>
            <a:pPr algn="ctr">
              <a:buNone/>
            </a:pPr>
            <a:r>
              <a:rPr lang="en-US" sz="1500" b="1" dirty="0" smtClean="0"/>
              <a:t>M/S GARG BANSAL &amp; CO.</a:t>
            </a:r>
          </a:p>
          <a:p>
            <a:pPr algn="ctr">
              <a:buNone/>
            </a:pPr>
            <a:r>
              <a:rPr lang="en-US" sz="1500" b="1" dirty="0" smtClean="0"/>
              <a:t>WWW.GARGBANSALCOMPANY.ICAI.ORG.IN</a:t>
            </a:r>
            <a:endParaRPr lang="en-US" sz="1500" b="1" dirty="0" smtClean="0"/>
          </a:p>
          <a:p>
            <a:pPr algn="ctr">
              <a:buNone/>
            </a:pPr>
            <a:r>
              <a:rPr lang="en-US" sz="1500" b="1" dirty="0" smtClean="0"/>
              <a:t>CARAJIVBANSAL@ICAI.ORG</a:t>
            </a:r>
            <a:endParaRPr lang="en-US" sz="1500" b="1" dirty="0" smtClean="0"/>
          </a:p>
          <a:p>
            <a:pPr algn="ctr">
              <a:buNone/>
            </a:pPr>
            <a:r>
              <a:rPr lang="en-US" sz="1500" b="1" dirty="0" smtClean="0"/>
              <a:t>9888074316</a:t>
            </a:r>
          </a:p>
          <a:p>
            <a:pPr algn="ctr">
              <a:buNone/>
            </a:pPr>
            <a:endParaRPr lang="en-US" sz="1500" b="1"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ASSET”</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	“</a:t>
            </a:r>
            <a:r>
              <a:rPr lang="en-US" b="1" dirty="0" smtClean="0"/>
              <a:t>Capital Asset</a:t>
            </a:r>
            <a:r>
              <a:rPr lang="en-US" dirty="0" smtClean="0"/>
              <a:t>” is defined to include property of any kind, whether fixed or circulating, movable or immovable, tangible or intangible. The following assets are however, excluded from the definition of “Capital Assets”</a:t>
            </a:r>
          </a:p>
          <a:p>
            <a:pPr algn="just">
              <a:buNone/>
            </a:pPr>
            <a:endParaRPr lang="en-US" dirty="0" smtClean="0"/>
          </a:p>
          <a:p>
            <a:pPr algn="just"/>
            <a:r>
              <a:rPr lang="en-US" dirty="0" smtClean="0"/>
              <a:t>Any Stock-In-Trade, Consumable stores or raw material held for the purpose of business or profession.</a:t>
            </a:r>
          </a:p>
          <a:p>
            <a:pPr algn="just">
              <a:buNone/>
            </a:pPr>
            <a:endParaRPr lang="en-US" dirty="0" smtClean="0"/>
          </a:p>
          <a:p>
            <a:pPr algn="just"/>
            <a:r>
              <a:rPr lang="en-US" dirty="0" smtClean="0"/>
              <a:t>Personal effects of the Assessee, movable property including wearing apparel and furniture held for his personal use or for the use of any member of his family dependent upon him( Jewellery, archeological collections, drawings, paintings, sculptures, or any work of art are treated as capital asset even though it is meant for personal use of the Assessee)</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“CAPITAL ASSET”</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Agricultural land in India provided it is not situated:-</a:t>
            </a:r>
          </a:p>
          <a:p>
            <a:pPr algn="just">
              <a:buNone/>
            </a:pPr>
            <a:r>
              <a:rPr lang="en-US" dirty="0" smtClean="0"/>
              <a:t>	a) in any area within the jurisdiction of a municipality or a cantonment board having population of 10,000 or more or;</a:t>
            </a:r>
          </a:p>
          <a:p>
            <a:pPr algn="just">
              <a:buNone/>
            </a:pPr>
            <a:r>
              <a:rPr lang="en-US" dirty="0" smtClean="0"/>
              <a:t>	b) in any notified area</a:t>
            </a:r>
          </a:p>
          <a:p>
            <a:pPr algn="just"/>
            <a:r>
              <a:rPr lang="en-US" dirty="0" smtClean="0"/>
              <a:t>6 ½ per cent Gold Bonds, 1977 or 7 Percent Gold Bonds, 1980 or National Defence Gold Bonds, 1980 issued by Central Government.</a:t>
            </a:r>
          </a:p>
          <a:p>
            <a:pPr algn="just"/>
            <a:r>
              <a:rPr lang="en-US" dirty="0" smtClean="0"/>
              <a:t>Special Bearer Bonds, 1991 and</a:t>
            </a:r>
          </a:p>
          <a:p>
            <a:pPr algn="just"/>
            <a:r>
              <a:rPr lang="en-US" dirty="0" smtClean="0"/>
              <a:t>Gold Deposit Bonds Issued under Gold Deposit Scheme, 1999.</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TRANSFER OF CAPITAL ASSET</a:t>
            </a:r>
            <a:endParaRPr lang="en-US" dirty="0"/>
          </a:p>
        </p:txBody>
      </p:sp>
      <p:sp>
        <p:nvSpPr>
          <p:cNvPr id="3" name="Content Placeholder 2"/>
          <p:cNvSpPr>
            <a:spLocks noGrp="1"/>
          </p:cNvSpPr>
          <p:nvPr>
            <p:ph idx="1"/>
          </p:nvPr>
        </p:nvSpPr>
        <p:spPr/>
        <p:txBody>
          <a:bodyPr>
            <a:normAutofit lnSpcReduction="10000"/>
          </a:bodyPr>
          <a:lstStyle/>
          <a:p>
            <a:pPr algn="just">
              <a:buNone/>
            </a:pPr>
            <a:r>
              <a:rPr lang="en-US" dirty="0" smtClean="0"/>
              <a:t>	</a:t>
            </a:r>
            <a:r>
              <a:rPr lang="en-US" b="1" dirty="0" smtClean="0"/>
              <a:t>Transfer,</a:t>
            </a:r>
            <a:r>
              <a:rPr lang="en-US" dirty="0" smtClean="0"/>
              <a:t> in relation to a Capital Asset, </a:t>
            </a:r>
            <a:r>
              <a:rPr lang="en-US" b="1" dirty="0" smtClean="0"/>
              <a:t>includes </a:t>
            </a:r>
            <a:r>
              <a:rPr lang="en-US" b="1" u="sng" dirty="0" smtClean="0">
                <a:solidFill>
                  <a:srgbClr val="FF0000"/>
                </a:solidFill>
              </a:rPr>
              <a:t>Sale</a:t>
            </a:r>
            <a:r>
              <a:rPr lang="en-US" b="1" dirty="0" smtClean="0"/>
              <a:t>, </a:t>
            </a:r>
            <a:r>
              <a:rPr lang="en-US" b="1" u="sng" dirty="0" smtClean="0">
                <a:solidFill>
                  <a:srgbClr val="FF0000"/>
                </a:solidFill>
              </a:rPr>
              <a:t>Exchange</a:t>
            </a:r>
            <a:r>
              <a:rPr lang="en-US" b="1" dirty="0" smtClean="0"/>
              <a:t> or </a:t>
            </a:r>
            <a:r>
              <a:rPr lang="en-US" b="1" u="sng" dirty="0" smtClean="0">
                <a:solidFill>
                  <a:srgbClr val="FF0000"/>
                </a:solidFill>
              </a:rPr>
              <a:t>Relinquishment</a:t>
            </a:r>
            <a:r>
              <a:rPr lang="en-US" dirty="0" smtClean="0"/>
              <a:t> of the asset or the </a:t>
            </a:r>
            <a:r>
              <a:rPr lang="en-US" b="1" u="sng" dirty="0" smtClean="0">
                <a:solidFill>
                  <a:srgbClr val="FF0000"/>
                </a:solidFill>
              </a:rPr>
              <a:t>Extinguishment</a:t>
            </a:r>
            <a:r>
              <a:rPr lang="en-US" dirty="0" smtClean="0"/>
              <a:t> of any rights therein or the compulsory acquisition thereof under any law.</a:t>
            </a:r>
          </a:p>
          <a:p>
            <a:pPr algn="just"/>
            <a:r>
              <a:rPr lang="en-US" dirty="0" smtClean="0"/>
              <a:t>Reduction of Share Capital by reducing face value amounts to extinguishment of rights.</a:t>
            </a:r>
          </a:p>
          <a:p>
            <a:pPr algn="just"/>
            <a:r>
              <a:rPr lang="en-US" dirty="0" smtClean="0"/>
              <a:t>Redemption of Preference Share amounts to Relinquishment of rights.</a:t>
            </a:r>
          </a:p>
          <a:p>
            <a:pPr algn="just"/>
            <a:r>
              <a:rPr lang="en-US" dirty="0" smtClean="0"/>
              <a:t>Conversion of Capital Asset into Stock-In-Trade of a business carried on by the Assessee amounts to transfer of Capital Asset.</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EXEMPT  -  TRANSFERS</a:t>
            </a:r>
            <a:endParaRPr lang="en-US" dirty="0"/>
          </a:p>
        </p:txBody>
      </p:sp>
      <p:sp>
        <p:nvSpPr>
          <p:cNvPr id="3" name="Content Placeholder 2"/>
          <p:cNvSpPr>
            <a:spLocks noGrp="1"/>
          </p:cNvSpPr>
          <p:nvPr>
            <p:ph idx="1"/>
          </p:nvPr>
        </p:nvSpPr>
        <p:spPr/>
        <p:txBody>
          <a:bodyPr/>
          <a:lstStyle/>
          <a:p>
            <a:pPr algn="just"/>
            <a:r>
              <a:rPr lang="en-US" dirty="0" smtClean="0"/>
              <a:t>Distribution of assets in kind by company to its shareholders on its liquidation</a:t>
            </a:r>
          </a:p>
          <a:p>
            <a:pPr algn="just"/>
            <a:r>
              <a:rPr lang="en-US" dirty="0" smtClean="0"/>
              <a:t>Any distribution of capital asset in kind by a Hindu Undivided family  to its members at the time of total or partial partition.</a:t>
            </a:r>
          </a:p>
          <a:p>
            <a:pPr algn="just"/>
            <a:r>
              <a:rPr lang="en-US" dirty="0" smtClean="0"/>
              <a:t>Any distribution of capital asset under a gift or will or an irrevocable trusts</a:t>
            </a:r>
          </a:p>
          <a:p>
            <a:pPr algn="just"/>
            <a:r>
              <a:rPr lang="en-US" dirty="0" smtClean="0"/>
              <a:t>Any  transfer of capital asset by holding wholly owned subsidiary to Holding company or vice versa.</a:t>
            </a:r>
          </a:p>
          <a:p>
            <a:pPr algn="just"/>
            <a:r>
              <a:rPr lang="en-US" dirty="0" smtClean="0"/>
              <a:t>Other transfers u/s 47(vi) to 47(xvi)</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CAPITAL ASSET</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	</a:t>
            </a:r>
            <a:r>
              <a:rPr lang="en-US" b="1" dirty="0" smtClean="0"/>
              <a:t>Short-Term capital asset</a:t>
            </a:r>
            <a:r>
              <a:rPr lang="en-US" dirty="0" smtClean="0"/>
              <a:t> means a capital asset held by an Assessee for </a:t>
            </a:r>
            <a:r>
              <a:rPr lang="en-US" b="1" dirty="0" smtClean="0"/>
              <a:t>not more than 36 months</a:t>
            </a:r>
            <a:r>
              <a:rPr lang="en-US" dirty="0" smtClean="0"/>
              <a:t> immediately prior to its date of transfer. However, in the following cases, an asset, held for </a:t>
            </a:r>
            <a:r>
              <a:rPr lang="en-US" b="1" dirty="0" smtClean="0"/>
              <a:t>not more than 12 months</a:t>
            </a:r>
            <a:r>
              <a:rPr lang="en-US" dirty="0" smtClean="0"/>
              <a:t>, is treated as short-term capital asset:-</a:t>
            </a:r>
          </a:p>
          <a:p>
            <a:pPr algn="just">
              <a:buNone/>
            </a:pPr>
            <a:endParaRPr lang="en-US" dirty="0" smtClean="0"/>
          </a:p>
          <a:p>
            <a:pPr algn="just"/>
            <a:r>
              <a:rPr lang="en-US" dirty="0" smtClean="0"/>
              <a:t>Equity Shares &amp; Preference Shares</a:t>
            </a:r>
          </a:p>
          <a:p>
            <a:pPr algn="just"/>
            <a:r>
              <a:rPr lang="en-US" dirty="0" smtClean="0"/>
              <a:t>Securities (Debentures, Government Securities) if listed in a recognized stock exchange</a:t>
            </a:r>
          </a:p>
          <a:p>
            <a:pPr algn="just"/>
            <a:r>
              <a:rPr lang="en-US" dirty="0" smtClean="0"/>
              <a:t>Units of UTI or Mutual Fund</a:t>
            </a:r>
          </a:p>
          <a:p>
            <a:pPr algn="just"/>
            <a:r>
              <a:rPr lang="en-US" dirty="0" smtClean="0"/>
              <a:t>Zero coupon bonds</a:t>
            </a:r>
          </a:p>
          <a:p>
            <a:pPr algn="just"/>
            <a:endParaRPr lang="en-US" dirty="0" smtClean="0"/>
          </a:p>
          <a:p>
            <a:pPr algn="just">
              <a:buNone/>
            </a:pPr>
            <a:r>
              <a:rPr lang="en-US" dirty="0" smtClean="0"/>
              <a:t>	</a:t>
            </a:r>
            <a:r>
              <a:rPr lang="en-US" b="1" dirty="0" smtClean="0"/>
              <a:t>An asset other than short term capital asset is regarded as long term capital asset</a:t>
            </a:r>
          </a:p>
          <a:p>
            <a:pPr>
              <a:buNone/>
            </a:pP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FORMULAE-CAPITAL GAIN</a:t>
            </a:r>
            <a:endParaRPr lang="en-US" dirty="0"/>
          </a:p>
        </p:txBody>
      </p:sp>
      <p:graphicFrame>
        <p:nvGraphicFramePr>
          <p:cNvPr id="4" name="Content Placeholder 3"/>
          <p:cNvGraphicFramePr>
            <a:graphicFrameLocks noGrp="1"/>
          </p:cNvGraphicFramePr>
          <p:nvPr>
            <p:ph idx="1"/>
          </p:nvPr>
        </p:nvGraphicFramePr>
        <p:xfrm>
          <a:off x="457200" y="1935163"/>
          <a:ext cx="8229600" cy="44196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baseline="0" dirty="0" smtClean="0"/>
                        <a:t> Short term Capital Gain</a:t>
                      </a:r>
                      <a:endParaRPr lang="en-US" dirty="0"/>
                    </a:p>
                  </a:txBody>
                  <a:tcPr/>
                </a:tc>
                <a:tc>
                  <a:txBody>
                    <a:bodyPr/>
                    <a:lstStyle/>
                    <a:p>
                      <a:r>
                        <a:rPr lang="en-US" dirty="0" smtClean="0"/>
                        <a:t>Long Term Capital Gain</a:t>
                      </a:r>
                      <a:endParaRPr lang="en-US" dirty="0"/>
                    </a:p>
                  </a:txBody>
                  <a:tcPr/>
                </a:tc>
              </a:tr>
              <a:tr h="370840">
                <a:tc>
                  <a:txBody>
                    <a:bodyPr/>
                    <a:lstStyle/>
                    <a:p>
                      <a:r>
                        <a:rPr lang="en-US" dirty="0" smtClean="0"/>
                        <a:t>Find Full Value of Consideration</a:t>
                      </a:r>
                      <a:endParaRPr lang="en-US" dirty="0"/>
                    </a:p>
                  </a:txBody>
                  <a:tcPr/>
                </a:tc>
                <a:tc>
                  <a:txBody>
                    <a:bodyPr/>
                    <a:lstStyle/>
                    <a:p>
                      <a:r>
                        <a:rPr lang="en-US" dirty="0" smtClean="0"/>
                        <a:t>Find full Value</a:t>
                      </a:r>
                      <a:r>
                        <a:rPr lang="en-US" baseline="0" dirty="0" smtClean="0"/>
                        <a:t> of Consideration</a:t>
                      </a:r>
                      <a:endParaRPr lang="en-US" dirty="0"/>
                    </a:p>
                  </a:txBody>
                  <a:tcPr/>
                </a:tc>
              </a:tr>
              <a:tr h="370840">
                <a:tc>
                  <a:txBody>
                    <a:bodyPr/>
                    <a:lstStyle/>
                    <a:p>
                      <a:r>
                        <a:rPr lang="en-US" b="1" u="sng" dirty="0" smtClean="0"/>
                        <a:t>Deduct:</a:t>
                      </a:r>
                      <a:endParaRPr lang="en-US" b="1" u="sng" dirty="0"/>
                    </a:p>
                  </a:txBody>
                  <a:tcPr/>
                </a:tc>
                <a:tc>
                  <a:txBody>
                    <a:bodyPr/>
                    <a:lstStyle/>
                    <a:p>
                      <a:r>
                        <a:rPr lang="en-US" b="1" u="sng" dirty="0" smtClean="0"/>
                        <a:t>Deduct:</a:t>
                      </a:r>
                      <a:endParaRPr lang="en-US" b="1" u="sng" dirty="0"/>
                    </a:p>
                  </a:txBody>
                  <a:tcPr/>
                </a:tc>
              </a:tr>
              <a:tr h="370840">
                <a:tc>
                  <a:txBody>
                    <a:bodyPr/>
                    <a:lstStyle/>
                    <a:p>
                      <a:r>
                        <a:rPr lang="en-US" dirty="0" smtClean="0"/>
                        <a:t>1.   Expenditure incurred wholly and exclusively</a:t>
                      </a:r>
                      <a:r>
                        <a:rPr lang="en-US" baseline="0" dirty="0" smtClean="0"/>
                        <a:t> in connection with such transfer</a:t>
                      </a:r>
                      <a:endParaRPr lang="en-US" dirty="0"/>
                    </a:p>
                  </a:txBody>
                  <a:tcPr/>
                </a:tc>
                <a:tc>
                  <a:txBody>
                    <a:bodyPr/>
                    <a:lstStyle/>
                    <a:p>
                      <a:r>
                        <a:rPr lang="en-US" dirty="0" smtClean="0"/>
                        <a:t>1.  Expenditure incurred wholly</a:t>
                      </a:r>
                      <a:r>
                        <a:rPr lang="en-US" baseline="0" dirty="0" smtClean="0"/>
                        <a:t> and exclusively in connection with such transfer</a:t>
                      </a:r>
                      <a:endParaRPr lang="en-US" dirty="0"/>
                    </a:p>
                  </a:txBody>
                  <a:tcPr/>
                </a:tc>
              </a:tr>
              <a:tr h="370840">
                <a:tc>
                  <a:txBody>
                    <a:bodyPr/>
                    <a:lstStyle/>
                    <a:p>
                      <a:r>
                        <a:rPr lang="en-US" dirty="0" smtClean="0"/>
                        <a:t>2.   Cost of Acquisition</a:t>
                      </a:r>
                      <a:endParaRPr lang="en-US" dirty="0"/>
                    </a:p>
                  </a:txBody>
                  <a:tcPr/>
                </a:tc>
                <a:tc>
                  <a:txBody>
                    <a:bodyPr/>
                    <a:lstStyle/>
                    <a:p>
                      <a:r>
                        <a:rPr lang="en-US" dirty="0" smtClean="0"/>
                        <a:t>2.  Indexed</a:t>
                      </a:r>
                      <a:r>
                        <a:rPr lang="en-US" baseline="0" dirty="0" smtClean="0"/>
                        <a:t> Cost of Acquisition</a:t>
                      </a:r>
                      <a:endParaRPr lang="en-US" dirty="0"/>
                    </a:p>
                  </a:txBody>
                  <a:tcPr/>
                </a:tc>
              </a:tr>
              <a:tr h="370840">
                <a:tc>
                  <a:txBody>
                    <a:bodyPr/>
                    <a:lstStyle/>
                    <a:p>
                      <a:r>
                        <a:rPr lang="en-US" dirty="0" smtClean="0"/>
                        <a:t>3.    Cost of Improvement</a:t>
                      </a:r>
                      <a:endParaRPr lang="en-US" dirty="0"/>
                    </a:p>
                  </a:txBody>
                  <a:tcPr/>
                </a:tc>
                <a:tc>
                  <a:txBody>
                    <a:bodyPr/>
                    <a:lstStyle/>
                    <a:p>
                      <a:r>
                        <a:rPr lang="en-US" dirty="0" smtClean="0"/>
                        <a:t>3.  Indexed Cost</a:t>
                      </a:r>
                      <a:r>
                        <a:rPr lang="en-US" baseline="0" dirty="0" smtClean="0"/>
                        <a:t> of Improvement</a:t>
                      </a:r>
                      <a:endParaRPr lang="en-US" dirty="0"/>
                    </a:p>
                  </a:txBody>
                  <a:tcPr/>
                </a:tc>
              </a:tr>
              <a:tr h="370840">
                <a:tc>
                  <a:txBody>
                    <a:bodyPr/>
                    <a:lstStyle/>
                    <a:p>
                      <a:r>
                        <a:rPr lang="en-US" b="1" u="sng" dirty="0" smtClean="0"/>
                        <a:t>Less: Exemptions:-</a:t>
                      </a:r>
                      <a:endParaRPr lang="en-US" b="1" u="sng" dirty="0"/>
                    </a:p>
                  </a:txBody>
                  <a:tcPr/>
                </a:tc>
                <a:tc>
                  <a:txBody>
                    <a:bodyPr/>
                    <a:lstStyle/>
                    <a:p>
                      <a:r>
                        <a:rPr lang="en-US" b="1" u="sng" dirty="0" smtClean="0"/>
                        <a:t>Less: Exemptions:-</a:t>
                      </a:r>
                      <a:endParaRPr lang="en-US" b="1" u="sng" dirty="0"/>
                    </a:p>
                  </a:txBody>
                  <a:tcPr/>
                </a:tc>
              </a:tr>
              <a:tr h="370840">
                <a:tc>
                  <a:txBody>
                    <a:bodyPr/>
                    <a:lstStyle/>
                    <a:p>
                      <a:r>
                        <a:rPr lang="en-US" dirty="0" smtClean="0"/>
                        <a:t>U/s 54B, 54D, 54G</a:t>
                      </a:r>
                      <a:endParaRPr lang="en-US" dirty="0"/>
                    </a:p>
                  </a:txBody>
                  <a:tcPr/>
                </a:tc>
                <a:tc>
                  <a:txBody>
                    <a:bodyPr/>
                    <a:lstStyle/>
                    <a:p>
                      <a:r>
                        <a:rPr lang="en-US" dirty="0" smtClean="0"/>
                        <a:t>U/s 54,54B,54D,54EC,54ED,</a:t>
                      </a:r>
                      <a:r>
                        <a:rPr lang="en-US" baseline="0" dirty="0" smtClean="0"/>
                        <a:t> 54F and 54G</a:t>
                      </a:r>
                      <a:endParaRPr lang="en-US" dirty="0"/>
                    </a:p>
                  </a:txBody>
                  <a:tcPr/>
                </a:tc>
              </a:tr>
              <a:tr h="370840">
                <a:tc>
                  <a:txBody>
                    <a:bodyPr/>
                    <a:lstStyle/>
                    <a:p>
                      <a:r>
                        <a:rPr lang="en-US" dirty="0" smtClean="0"/>
                        <a:t>Balance amount is Short-Term</a:t>
                      </a:r>
                      <a:r>
                        <a:rPr lang="en-US" baseline="0" dirty="0" smtClean="0"/>
                        <a:t> Capital Gain</a:t>
                      </a:r>
                      <a:endParaRPr lang="en-US" dirty="0"/>
                    </a:p>
                  </a:txBody>
                  <a:tcPr/>
                </a:tc>
                <a:tc>
                  <a:txBody>
                    <a:bodyPr/>
                    <a:lstStyle/>
                    <a:p>
                      <a:r>
                        <a:rPr lang="en-US" dirty="0" smtClean="0"/>
                        <a:t>Balance amount is Long-Term</a:t>
                      </a:r>
                      <a:r>
                        <a:rPr lang="en-US" baseline="0" dirty="0" smtClean="0"/>
                        <a:t> Capital Gain</a:t>
                      </a:r>
                      <a:endParaRPr lang="en-US" dirty="0"/>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INDEXATION</a:t>
            </a:r>
            <a:endParaRPr lang="en-US" dirty="0"/>
          </a:p>
        </p:txBody>
      </p:sp>
      <p:sp>
        <p:nvSpPr>
          <p:cNvPr id="3" name="Content Placeholder 2"/>
          <p:cNvSpPr>
            <a:spLocks noGrp="1"/>
          </p:cNvSpPr>
          <p:nvPr>
            <p:ph idx="1"/>
          </p:nvPr>
        </p:nvSpPr>
        <p:spPr/>
        <p:txBody>
          <a:bodyPr/>
          <a:lstStyle/>
          <a:p>
            <a:pPr algn="just"/>
            <a:r>
              <a:rPr lang="en-US" u="sng" dirty="0" smtClean="0"/>
              <a:t>SITUATION – 1</a:t>
            </a:r>
          </a:p>
          <a:p>
            <a:pPr algn="just">
              <a:buNone/>
            </a:pPr>
            <a:r>
              <a:rPr lang="en-US" dirty="0" smtClean="0"/>
              <a:t>	If Capital Asset is acquired by the Assessee before 1</a:t>
            </a:r>
            <a:r>
              <a:rPr lang="en-US" baseline="30000" dirty="0" smtClean="0"/>
              <a:t>st</a:t>
            </a:r>
            <a:r>
              <a:rPr lang="en-US" dirty="0" smtClean="0"/>
              <a:t> April 1981</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graphicFrame>
        <p:nvGraphicFramePr>
          <p:cNvPr id="4" name="Table 3"/>
          <p:cNvGraphicFramePr>
            <a:graphicFrameLocks noGrp="1"/>
          </p:cNvGraphicFramePr>
          <p:nvPr/>
        </p:nvGraphicFramePr>
        <p:xfrm>
          <a:off x="685800" y="3505200"/>
          <a:ext cx="7620000" cy="1981200"/>
        </p:xfrm>
        <a:graphic>
          <a:graphicData uri="http://schemas.openxmlformats.org/drawingml/2006/table">
            <a:tbl>
              <a:tblPr firstRow="1" bandRow="1">
                <a:tableStyleId>{5C22544A-7EE6-4342-B048-85BDC9FD1C3A}</a:tableStyleId>
              </a:tblPr>
              <a:tblGrid>
                <a:gridCol w="7620000"/>
              </a:tblGrid>
              <a:tr h="1981200">
                <a:tc>
                  <a:txBody>
                    <a:bodyPr/>
                    <a:lstStyle/>
                    <a:p>
                      <a:endParaRPr lang="en-US" dirty="0" smtClean="0"/>
                    </a:p>
                    <a:p>
                      <a:endParaRPr lang="en-US" dirty="0" smtClean="0"/>
                    </a:p>
                    <a:p>
                      <a:r>
                        <a:rPr lang="en-US" dirty="0" smtClean="0"/>
                        <a:t>  Fair</a:t>
                      </a:r>
                      <a:r>
                        <a:rPr lang="en-US" baseline="0" dirty="0" smtClean="0"/>
                        <a:t> Market Value on 1</a:t>
                      </a:r>
                      <a:r>
                        <a:rPr lang="en-US" baseline="30000" dirty="0" smtClean="0"/>
                        <a:t>st</a:t>
                      </a:r>
                      <a:r>
                        <a:rPr lang="en-US" baseline="0" dirty="0" smtClean="0"/>
                        <a:t> April 1981 or </a:t>
                      </a:r>
                    </a:p>
                    <a:p>
                      <a:r>
                        <a:rPr lang="en-US" u="sng" baseline="0" dirty="0" smtClean="0"/>
                        <a:t>Cost of Acquisition Which ever is more </a:t>
                      </a:r>
                      <a:r>
                        <a:rPr lang="en-US" u="none" baseline="0" dirty="0" smtClean="0"/>
                        <a:t>   x    C.I.I .of year of Transfer</a:t>
                      </a:r>
                    </a:p>
                    <a:p>
                      <a:r>
                        <a:rPr lang="en-US" u="none" baseline="0" dirty="0" smtClean="0"/>
                        <a:t>     C.I.I . of Financial  Year of Purchase</a:t>
                      </a:r>
                      <a:endParaRPr lang="en-US" u="none" dirty="0"/>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377</TotalTime>
  <Words>1012</Words>
  <Application>Microsoft Office PowerPoint</Application>
  <PresentationFormat>On-screen Show (4:3)</PresentationFormat>
  <Paragraphs>277</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vt:lpstr>
      <vt:lpstr>CHARGEABILITY U/S 45</vt:lpstr>
      <vt:lpstr>“CAPITAL ASSET”</vt:lpstr>
      <vt:lpstr>“CAPITAL ASSET”</vt:lpstr>
      <vt:lpstr>TRANSFER OF CAPITAL ASSET</vt:lpstr>
      <vt:lpstr>EXEMPT  -  TRANSFERS</vt:lpstr>
      <vt:lpstr>TYPES OF CAPITAL ASSET</vt:lpstr>
      <vt:lpstr>FORMULAE-CAPITAL GAIN</vt:lpstr>
      <vt:lpstr>INDEXATION</vt:lpstr>
      <vt:lpstr>INDEXATION</vt:lpstr>
      <vt:lpstr>C.I.I.- COST INFLATION INDEX</vt:lpstr>
      <vt:lpstr>Example</vt:lpstr>
      <vt:lpstr>Example</vt:lpstr>
      <vt:lpstr>Example</vt:lpstr>
      <vt:lpstr>Capital Gains Exempt u/s 10</vt:lpstr>
      <vt:lpstr>Capital Gains Exempt u/s 10</vt:lpstr>
      <vt:lpstr>Exemptions U/s 54</vt:lpstr>
      <vt:lpstr>Exemptions U/s 54</vt:lpstr>
      <vt:lpstr>TAX PLANNING - HINTS</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
  <cp:lastModifiedBy>Pawan Sharma</cp:lastModifiedBy>
  <cp:revision>65</cp:revision>
  <dcterms:created xsi:type="dcterms:W3CDTF">2006-08-16T00:00:00Z</dcterms:created>
  <dcterms:modified xsi:type="dcterms:W3CDTF">2012-07-02T11:21:22Z</dcterms:modified>
</cp:coreProperties>
</file>