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8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2A7BB5C-4CD3-4FA5-826E-29F62E8D19B4}" type="datetimeFigureOut">
              <a:rPr lang="en-US"/>
              <a:pPr>
                <a:defRPr/>
              </a:pPr>
              <a:t>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B0E09EF-38FB-4EC9-BC85-525C253F3E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70E38-6672-45BE-8986-CA77E73F0395}"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B7A5E41B-D43C-452C-95FE-D501E84B8475}" type="datetimeFigureOut">
              <a:rPr/>
              <a:pPr>
                <a:defRPr/>
              </a:pPr>
              <a:t>1/30/2011</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0E1C060D-12DD-464D-B808-F7360CC9322F}" type="slidenum">
              <a:rPr/>
              <a:pPr>
                <a:defRPr/>
              </a:pPr>
              <a:t>‹#›</a:t>
            </a:fld>
            <a:endParaRPr/>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8AA17DD9-3211-4ADD-9EC0-CE7147FDFF27}" type="datetimeFigureOut">
              <a:rPr lang="en-US"/>
              <a:pPr>
                <a:defRPr/>
              </a:pPr>
              <a:t>2/2/2011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53F1220D-4734-4D15-BB35-12BADBC678F4}" type="slidenum">
              <a:rPr lang="en-US"/>
              <a:pPr>
                <a:defRPr/>
              </a:pPr>
              <a:t>‹#›</a:t>
            </a:fld>
            <a:endParaRPr lang="en-US"/>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3A1FFCA-622A-4FDC-9975-15F5BC88DC36}" type="datetimeFigureOut">
              <a:rPr lang="en-US"/>
              <a:pPr>
                <a:defRPr/>
              </a:pPr>
              <a:t>2/2/2011</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D9255CF3-3406-4D3C-960B-7B6A28C7E5D1}" type="slidenum">
              <a:rPr lang="en-US"/>
              <a:pPr>
                <a:defRPr/>
              </a:pPr>
              <a:t>‹#›</a:t>
            </a:fld>
            <a:endParaRPr lang="en-US"/>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35CE81EB-BF83-464C-B898-98DA9AC63028}" type="datetimeFigureOut">
              <a:rPr lang="en-US"/>
              <a:pPr>
                <a:defRPr/>
              </a:pPr>
              <a:t>2/2/2011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DCB3D0CB-7A9B-4E26-BDF0-87B282080EAB}" type="slidenum">
              <a:rPr lang="en-US"/>
              <a:pPr>
                <a:defRPr/>
              </a:pPr>
              <a:t>‹#›</a:t>
            </a:fld>
            <a:endParaRPr lang="en-US"/>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376E303B-B8A6-4062-9D0B-952CEC34E84D}" type="datetimeFigureOut">
              <a:rPr lang="en-US"/>
              <a:pPr>
                <a:defRPr/>
              </a:pPr>
              <a:t>2/2/2011</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6A447774-BA0F-4B4E-A89C-A66AEF005C0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49EF0B6F-C030-4E97-AAC1-F1C426246CB6}" type="datetimeFigureOut">
              <a:rPr lang="en-US"/>
              <a:pPr>
                <a:defRPr/>
              </a:pPr>
              <a:t>2/2/2011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9B7FAA72-F3AB-4B9A-8EE9-1EE7A45261BA}" type="slidenum">
              <a:rPr lang="en-US"/>
              <a:pPr>
                <a:defRPr/>
              </a:pPr>
              <a:t>‹#›</a:t>
            </a:fld>
            <a:endParaRPr lang="en-US"/>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847BD306-4A33-4F6C-BCCE-77CD0C7593C0}" type="datetimeFigureOut">
              <a:rPr lang="en-US"/>
              <a:pPr>
                <a:defRPr/>
              </a:pPr>
              <a:t>2/2/2011</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59442D0C-3E1B-40A7-AA50-B66ACDD8C810}" type="slidenum">
              <a:rPr lang="en-US"/>
              <a:pPr>
                <a:defRPr/>
              </a:pPr>
              <a:t>‹#›</a:t>
            </a:fld>
            <a:endParaRPr lang="en-US"/>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BB186338-221C-45F4-B33D-2DE8B014FB2C}" type="datetimeFigureOut">
              <a:rPr lang="en-US"/>
              <a:pPr>
                <a:defRPr/>
              </a:pPr>
              <a:t>2/2/2011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F620EB79-387C-44D2-A7ED-BE3DF1CBA598}" type="slidenum">
              <a:rPr lang="en-US"/>
              <a:pPr>
                <a:defRPr/>
              </a:pPr>
              <a:t>‹#›</a:t>
            </a:fld>
            <a:endParaRPr lang="en-US"/>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64915565-4ED0-452E-B077-2B65DCDF7E19}" type="datetimeFigureOut">
              <a:rPr lang="en-US"/>
              <a:pPr>
                <a:defRPr/>
              </a:pPr>
              <a:t>2/2/2011</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A397AF13-618A-43BB-86CC-5E3BAD5742AD}" type="slidenum">
              <a:rPr lang="en-US"/>
              <a:pPr>
                <a:defRPr/>
              </a:pPr>
              <a:t>‹#›</a:t>
            </a:fld>
            <a:endParaRPr lang="en-US"/>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3D95F684-9235-40AB-9A20-AFEBD712155F}" type="datetimeFigureOut">
              <a:rPr lang="en-US"/>
              <a:pPr>
                <a:defRPr/>
              </a:pPr>
              <a:t>2/2/2011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2D5CCA5D-17B3-4E81-B2F7-2C042357E18A}" type="slidenum">
              <a:rPr lang="en-US"/>
              <a:pPr>
                <a:defRPr/>
              </a:pPr>
              <a:t>‹#›</a:t>
            </a:fld>
            <a:endParaRPr lang="en-US"/>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5ACF79BD-E023-4F0D-9D25-60524DD96898}" type="datetimeFigureOut">
              <a:rPr lang="en-US"/>
              <a:pPr>
                <a:defRPr/>
              </a:pPr>
              <a:t>2/2/2011</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C756FCD1-8816-49A6-9DC5-2134815EE08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B124B984-0D2F-4CEF-B737-99E59B3C43C9}" type="datetimeFigureOut">
              <a:rPr lang="en-US"/>
              <a:pPr>
                <a:defRPr/>
              </a:pPr>
              <a:t>2/2/2011</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432BB1F5-305A-4058-A975-3E72B0CB35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1" r:id="rId8"/>
    <p:sldLayoutId id="2147483685" r:id="rId9"/>
    <p:sldLayoutId id="2147483682" r:id="rId10"/>
    <p:sldLayoutId id="2147483686" r:id="rId11"/>
  </p:sldLayoutIdLst>
  <p:transition spd="slow">
    <p:pull dir="r"/>
  </p:transition>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381000"/>
            <a:ext cx="3429000" cy="3124200"/>
          </a:xfrm>
        </p:spPr>
        <p:txBody>
          <a:bodyPr/>
          <a:lstStyle/>
          <a:p>
            <a:pPr fontAlgn="auto">
              <a:spcAft>
                <a:spcPts val="0"/>
              </a:spcAft>
              <a:defRPr/>
            </a:pPr>
            <a:r>
              <a:rPr lang="en-US" sz="5400" dirty="0" smtClean="0"/>
              <a:t>WEALTH TAX ACT 1957</a:t>
            </a:r>
            <a:r>
              <a:rPr lang="en-US" dirty="0" smtClean="0"/>
              <a:t/>
            </a:r>
            <a:br>
              <a:rPr lang="en-US" dirty="0" smtClean="0"/>
            </a:br>
            <a:endParaRPr lang="en-US" dirty="0"/>
          </a:p>
        </p:txBody>
      </p:sp>
      <p:sp>
        <p:nvSpPr>
          <p:cNvPr id="6147" name="Subtitle 2"/>
          <p:cNvSpPr>
            <a:spLocks noGrp="1"/>
          </p:cNvSpPr>
          <p:nvPr>
            <p:ph type="body" sz="half" idx="2"/>
          </p:nvPr>
        </p:nvSpPr>
        <p:spPr>
          <a:xfrm>
            <a:off x="5410200" y="3276600"/>
            <a:ext cx="3429000" cy="1920875"/>
          </a:xfrm>
        </p:spPr>
        <p:txBody>
          <a:bodyPr/>
          <a:lstStyle/>
          <a:p>
            <a:pPr>
              <a:spcBef>
                <a:spcPct val="0"/>
              </a:spcBef>
            </a:pPr>
            <a:r>
              <a:rPr lang="en-US" sz="2400" smtClean="0"/>
              <a:t>A COMPLETE SUMMARY.</a:t>
            </a:r>
          </a:p>
        </p:txBody>
      </p:sp>
      <p:pic>
        <p:nvPicPr>
          <p:cNvPr id="6" name="Picture Placeholder 5" descr="wealth-riches.jpg"/>
          <p:cNvPicPr>
            <a:picLocks noGrp="1" noChangeAspect="1"/>
          </p:cNvPicPr>
          <p:nvPr>
            <p:ph type="pic" idx="1"/>
          </p:nvPr>
        </p:nvPicPr>
        <p:blipFill>
          <a:blip r:embed="rId2"/>
          <a:srcRect l="4214" r="4214"/>
          <a:stretch>
            <a:fillRect/>
          </a:stretch>
        </p:blipFill>
        <p:spPr>
          <a:xfrm>
            <a:off x="228600" y="1219200"/>
            <a:ext cx="4594225" cy="5029200"/>
          </a:xfrm>
        </p:spPr>
      </p:pic>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Deemed Assets Sec.4 continue….</a:t>
            </a:r>
            <a:endParaRPr lang="en-US" dirty="0"/>
          </a:p>
        </p:txBody>
      </p:sp>
      <p:sp>
        <p:nvSpPr>
          <p:cNvPr id="3" name="Content Placeholder 2"/>
          <p:cNvSpPr>
            <a:spLocks noGrp="1"/>
          </p:cNvSpPr>
          <p:nvPr>
            <p:ph idx="1"/>
          </p:nvPr>
        </p:nvSpPr>
        <p:spPr/>
        <p:txBody>
          <a:bodyPr>
            <a:normAutofit lnSpcReduction="10000"/>
          </a:bodyPr>
          <a:lstStyle/>
          <a:p>
            <a:pPr>
              <a:buFont typeface="Wingdings 2" pitchFamily="18" charset="2"/>
              <a:buNone/>
            </a:pPr>
            <a:r>
              <a:rPr lang="en-US" sz="1900" smtClean="0"/>
              <a:t>Note: Assets of minor to be included in wealth of parent whose net wealth is more excluding this minor’s wealth if marriage of parents subsist otherwise to be included in the wealth of the person who maintains child.</a:t>
            </a:r>
          </a:p>
          <a:p>
            <a:pPr>
              <a:buFont typeface="Wingdings 2" pitchFamily="18" charset="2"/>
              <a:buNone/>
            </a:pPr>
            <a:r>
              <a:rPr lang="en-US" sz="1900" smtClean="0"/>
              <a:t>	Once included in once parent wealth it continues unless A.O satisfy that necessary to change after giving opportunity of being heard.</a:t>
            </a:r>
          </a:p>
          <a:p>
            <a:pPr>
              <a:buFont typeface="Wingdings 2" pitchFamily="18" charset="2"/>
              <a:buAutoNum type="arabicParenR" startAt="6"/>
            </a:pPr>
            <a:r>
              <a:rPr lang="en-US" sz="1900" smtClean="0"/>
              <a:t>Assets transferred otherwise than </a:t>
            </a:r>
            <a:r>
              <a:rPr lang="en-US" sz="1900" smtClean="0">
                <a:solidFill>
                  <a:schemeClr val="tx2"/>
                </a:solidFill>
              </a:rPr>
              <a:t>irrevocable transfer (i.e which is revocable after 6 years or which is not revocable during life time of transferee and under which transferor derives no direct or indirect benefit during transfer period ).</a:t>
            </a:r>
          </a:p>
          <a:p>
            <a:pPr>
              <a:buFont typeface="Wingdings 2" pitchFamily="18" charset="2"/>
              <a:buNone/>
            </a:pPr>
            <a:r>
              <a:rPr lang="en-US" sz="1900" smtClean="0">
                <a:solidFill>
                  <a:schemeClr val="tx2"/>
                </a:solidFill>
              </a:rPr>
              <a:t>	Note: </a:t>
            </a:r>
            <a:r>
              <a:rPr lang="en-US" sz="1900" smtClean="0"/>
              <a:t>No power to revoke, during irrevocable transfer period, if power arise then it will be deemed asset for transferor. Actual revocation not necessary</a:t>
            </a:r>
          </a:p>
          <a:p>
            <a:pPr>
              <a:buFont typeface="Wingdings 2" pitchFamily="18" charset="2"/>
              <a:buAutoNum type="arabicParenR" startAt="7"/>
            </a:pPr>
            <a:r>
              <a:rPr lang="en-US" sz="1900" smtClean="0"/>
              <a:t>Interest of partner of firm or member of </a:t>
            </a:r>
            <a:r>
              <a:rPr lang="en-US" sz="1900" smtClean="0">
                <a:solidFill>
                  <a:schemeClr val="tx2"/>
                </a:solidFill>
              </a:rPr>
              <a:t>AOP other than co-operative society. (Minor partner interest in parents income.)</a:t>
            </a:r>
          </a:p>
          <a:p>
            <a:pPr>
              <a:buFont typeface="Wingdings 2" pitchFamily="18" charset="2"/>
              <a:buNone/>
            </a:pPr>
            <a:endParaRPr lang="en-US" sz="2400" smtClean="0"/>
          </a:p>
        </p:txBody>
      </p:sp>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normAutofit fontScale="90000"/>
          </a:bodyPr>
          <a:lstStyle/>
          <a:p>
            <a:pPr fontAlgn="auto">
              <a:spcAft>
                <a:spcPts val="0"/>
              </a:spcAft>
              <a:defRPr/>
            </a:pPr>
            <a:r>
              <a:rPr lang="en-US" dirty="0" smtClean="0"/>
              <a:t>Deemed Assets Sec.4 continue….</a:t>
            </a:r>
            <a:endParaRPr lang="en-US" dirty="0"/>
          </a:p>
        </p:txBody>
      </p:sp>
      <p:sp>
        <p:nvSpPr>
          <p:cNvPr id="3" name="Content Placeholder 2"/>
          <p:cNvSpPr>
            <a:spLocks noGrp="1"/>
          </p:cNvSpPr>
          <p:nvPr>
            <p:ph idx="1"/>
          </p:nvPr>
        </p:nvSpPr>
        <p:spPr>
          <a:xfrm>
            <a:off x="457200" y="1295400"/>
            <a:ext cx="7239000" cy="5160963"/>
          </a:xfrm>
        </p:spPr>
        <p:txBody>
          <a:bodyPr>
            <a:noAutofit/>
          </a:bodyPr>
          <a:lstStyle/>
          <a:p>
            <a:pPr marL="342900" indent="-342900">
              <a:buFont typeface="Wingdings 2" pitchFamily="18" charset="2"/>
              <a:buAutoNum type="arabicParenR" startAt="7"/>
            </a:pPr>
            <a:r>
              <a:rPr lang="en-US" sz="1800" smtClean="0"/>
              <a:t>Conversion by individual his self acquired property into joint family property without adequate consideration</a:t>
            </a:r>
          </a:p>
          <a:p>
            <a:pPr marL="342900" indent="-342900">
              <a:buFont typeface="Wingdings 2" pitchFamily="18" charset="2"/>
              <a:buNone/>
            </a:pPr>
            <a:r>
              <a:rPr lang="en-US" sz="1800" smtClean="0"/>
              <a:t>	Note: if on partition of family, out of assets transferred by individual, share received by spouse that to be deemed asset for individual </a:t>
            </a:r>
            <a:r>
              <a:rPr lang="en-US" sz="1800" smtClean="0">
                <a:solidFill>
                  <a:schemeClr val="tx2"/>
                </a:solidFill>
              </a:rPr>
              <a:t>(Assume it is indirect transfer</a:t>
            </a:r>
            <a:r>
              <a:rPr lang="en-US" sz="1800" smtClean="0"/>
              <a:t>)</a:t>
            </a:r>
          </a:p>
          <a:p>
            <a:pPr marL="342900" indent="-342900">
              <a:buFont typeface="Wingdings 2" pitchFamily="18" charset="2"/>
              <a:buAutoNum type="arabicParenR" startAt="8"/>
            </a:pPr>
            <a:r>
              <a:rPr lang="en-US" sz="1800" smtClean="0"/>
              <a:t>Member of cooperative housing society (Asset is house allotted from allotment date) Amount payable under such scheme is deducted as debts owned in relation to asset.</a:t>
            </a:r>
          </a:p>
          <a:p>
            <a:pPr marL="342900" indent="-342900">
              <a:buFont typeface="Wingdings 2" pitchFamily="18" charset="2"/>
              <a:buAutoNum type="arabicParenR" startAt="8"/>
            </a:pPr>
            <a:r>
              <a:rPr lang="en-US" sz="1800" smtClean="0"/>
              <a:t>Building or Right in building (</a:t>
            </a:r>
            <a:r>
              <a:rPr lang="en-US" sz="1800" smtClean="0">
                <a:solidFill>
                  <a:schemeClr val="tx2"/>
                </a:solidFill>
              </a:rPr>
              <a:t>not land</a:t>
            </a:r>
            <a:r>
              <a:rPr lang="en-US" sz="1800" smtClean="0"/>
              <a:t>) acquired in following cases:</a:t>
            </a:r>
          </a:p>
          <a:p>
            <a:pPr marL="342900" indent="-342900">
              <a:buFont typeface="Wingdings 2" pitchFamily="18" charset="2"/>
              <a:buNone/>
            </a:pPr>
            <a:r>
              <a:rPr lang="en-US" sz="1800" smtClean="0"/>
              <a:t>	a) 	</a:t>
            </a:r>
            <a:r>
              <a:rPr lang="en-US" sz="1800" smtClean="0">
                <a:solidFill>
                  <a:schemeClr val="tx2"/>
                </a:solidFill>
              </a:rPr>
              <a:t>On lease </a:t>
            </a:r>
            <a:r>
              <a:rPr lang="en-US" sz="1800" smtClean="0"/>
              <a:t>for a period of 12years or more (excluding right from period not &gt; 1 year)</a:t>
            </a:r>
          </a:p>
          <a:p>
            <a:pPr marL="342900" indent="-342900">
              <a:buFont typeface="Wingdings 2" pitchFamily="18" charset="2"/>
              <a:buNone/>
            </a:pPr>
            <a:r>
              <a:rPr lang="en-US" sz="1800" smtClean="0"/>
              <a:t>	b)	Possession obtained in part performance of contract u/s 53A of Transfer of property Act.</a:t>
            </a:r>
          </a:p>
          <a:p>
            <a:pPr marL="342900" indent="-342900">
              <a:buFont typeface="Wingdings 2" pitchFamily="18" charset="2"/>
              <a:buNone/>
            </a:pPr>
            <a:r>
              <a:rPr lang="en-US" sz="1800" smtClean="0">
                <a:solidFill>
                  <a:schemeClr val="tx2"/>
                </a:solidFill>
              </a:rPr>
              <a:t>Note: Building on lease for 12 years or more for right more that 1 year also included in real owner wealth, hence double taxation.</a:t>
            </a:r>
          </a:p>
          <a:p>
            <a:pPr marL="342900" indent="-342900">
              <a:buFont typeface="Wingdings 2" pitchFamily="18" charset="2"/>
              <a:buNone/>
            </a:pPr>
            <a:r>
              <a:rPr lang="en-US" sz="1600" smtClean="0">
                <a:solidFill>
                  <a:schemeClr val="tx2"/>
                </a:solidFill>
              </a:rPr>
              <a:t>10)</a:t>
            </a:r>
            <a:r>
              <a:rPr lang="en-US" sz="1800" smtClean="0">
                <a:solidFill>
                  <a:schemeClr val="tx2"/>
                </a:solidFill>
              </a:rPr>
              <a:t>	</a:t>
            </a:r>
            <a:r>
              <a:rPr lang="en-US" sz="1800" smtClean="0"/>
              <a:t>Gift by book entries unless AO satisfy money’s actual delivery.</a:t>
            </a:r>
          </a:p>
          <a:p>
            <a:pPr marL="342900" indent="-342900"/>
            <a:endParaRPr lang="en-US" sz="1400" smtClean="0"/>
          </a:p>
        </p:txBody>
      </p:sp>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Notes on clubbing of assets or deemed assets	</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mtClean="0"/>
              <a:t>If properties are assets as on valuation date then it is to be clubbed in transferor wealth even if these were not assets at time of transfer.</a:t>
            </a:r>
          </a:p>
          <a:p>
            <a:pPr>
              <a:lnSpc>
                <a:spcPct val="90000"/>
              </a:lnSpc>
            </a:pPr>
            <a:r>
              <a:rPr lang="en-US" smtClean="0"/>
              <a:t>Relationship must exist at time of transfer and also as on valuation date.</a:t>
            </a:r>
          </a:p>
          <a:p>
            <a:pPr>
              <a:lnSpc>
                <a:spcPct val="90000"/>
              </a:lnSpc>
            </a:pPr>
            <a:r>
              <a:rPr lang="en-US" smtClean="0"/>
              <a:t>Accretions to Assets is taxable in transferee hand, it will not be clubbed with transferors wealth.</a:t>
            </a:r>
          </a:p>
          <a:p>
            <a:pPr>
              <a:lnSpc>
                <a:spcPct val="90000"/>
              </a:lnSpc>
            </a:pPr>
            <a:r>
              <a:rPr lang="en-US" smtClean="0"/>
              <a:t>Case::: Minor earn from skills….&gt; buy house….&gt;give it on rent….&gt; with rent income buy car then this car is to be clubbed with parents wealth. But house is child’s wealth.</a:t>
            </a: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normAutofit fontScale="90000"/>
          </a:bodyPr>
          <a:lstStyle/>
          <a:p>
            <a:pPr fontAlgn="auto">
              <a:spcAft>
                <a:spcPts val="0"/>
              </a:spcAft>
              <a:defRPr/>
            </a:pPr>
            <a:r>
              <a:rPr lang="en-US" dirty="0" smtClean="0"/>
              <a:t>EXEMPTIONS IN RESPECT OF CERTAIN ASSETS (SEC.5)</a:t>
            </a:r>
            <a:endParaRPr lang="en-US" dirty="0"/>
          </a:p>
        </p:txBody>
      </p:sp>
      <p:sp>
        <p:nvSpPr>
          <p:cNvPr id="3" name="Content Placeholder 2"/>
          <p:cNvSpPr>
            <a:spLocks noGrp="1"/>
          </p:cNvSpPr>
          <p:nvPr>
            <p:ph idx="1"/>
          </p:nvPr>
        </p:nvSpPr>
        <p:spPr>
          <a:xfrm>
            <a:off x="457200" y="1609725"/>
            <a:ext cx="7239000" cy="5095875"/>
          </a:xfrm>
        </p:spPr>
        <p:txBody>
          <a:bodyPr>
            <a:normAutofit/>
          </a:bodyPr>
          <a:lstStyle/>
          <a:p>
            <a:pPr>
              <a:lnSpc>
                <a:spcPct val="90000"/>
              </a:lnSpc>
            </a:pPr>
            <a:r>
              <a:rPr lang="en-US" sz="2400" smtClean="0"/>
              <a:t> </a:t>
            </a:r>
            <a:r>
              <a:rPr lang="en-US" sz="2000" smtClean="0"/>
              <a:t>(i) Any property (in India or outside India) held under trust or under legal obligation for any public </a:t>
            </a:r>
            <a:r>
              <a:rPr lang="en-US" sz="2000" smtClean="0">
                <a:solidFill>
                  <a:schemeClr val="tx2"/>
                </a:solidFill>
              </a:rPr>
              <a:t>purpose of charitable or religious nature in India.</a:t>
            </a:r>
          </a:p>
          <a:p>
            <a:pPr>
              <a:lnSpc>
                <a:spcPct val="90000"/>
              </a:lnSpc>
              <a:buFont typeface="Wingdings 2" pitchFamily="18" charset="2"/>
              <a:buNone/>
            </a:pPr>
            <a:r>
              <a:rPr lang="en-US" sz="2400" smtClean="0">
                <a:solidFill>
                  <a:schemeClr val="tx2"/>
                </a:solidFill>
              </a:rPr>
              <a:t>Note: </a:t>
            </a:r>
            <a:r>
              <a:rPr lang="en-US" sz="1800" smtClean="0"/>
              <a:t>Exemption is available for business assets only when such business in incidental and separate books maintained.</a:t>
            </a:r>
          </a:p>
          <a:p>
            <a:pPr>
              <a:lnSpc>
                <a:spcPct val="90000"/>
              </a:lnSpc>
              <a:buFont typeface="Wingdings 2" pitchFamily="18" charset="2"/>
              <a:buNone/>
            </a:pPr>
            <a:r>
              <a:rPr lang="en-US" sz="1800" smtClean="0"/>
              <a:t>   If trust deed provides that property can also be used for other than charitable or religious purposes then exemption not available. </a:t>
            </a:r>
          </a:p>
          <a:p>
            <a:pPr>
              <a:lnSpc>
                <a:spcPct val="90000"/>
              </a:lnSpc>
              <a:buFont typeface="Wingdings 2" pitchFamily="18" charset="2"/>
              <a:buAutoNum type="romanLcParenBoth" startAt="2"/>
            </a:pPr>
            <a:r>
              <a:rPr lang="en-US" sz="2200" smtClean="0"/>
              <a:t> </a:t>
            </a:r>
            <a:r>
              <a:rPr lang="en-US" sz="2000" smtClean="0"/>
              <a:t>Interest in co-parcenary  property of HUF.</a:t>
            </a:r>
          </a:p>
          <a:p>
            <a:pPr>
              <a:lnSpc>
                <a:spcPct val="90000"/>
              </a:lnSpc>
              <a:buFont typeface="Wingdings 2" pitchFamily="18" charset="2"/>
              <a:buAutoNum type="romanLcParenBoth" startAt="2"/>
            </a:pPr>
            <a:r>
              <a:rPr lang="en-US" sz="2000" smtClean="0"/>
              <a:t>Any one building in occupation (</a:t>
            </a:r>
            <a:r>
              <a:rPr lang="en-US" sz="2000" smtClean="0">
                <a:solidFill>
                  <a:schemeClr val="tx2"/>
                </a:solidFill>
              </a:rPr>
              <a:t>i.e own  possession but not let out</a:t>
            </a:r>
            <a:r>
              <a:rPr lang="en-US" sz="2000" smtClean="0"/>
              <a:t>) of Ruler which was declared by C.G as his official residence.</a:t>
            </a:r>
          </a:p>
          <a:p>
            <a:pPr>
              <a:lnSpc>
                <a:spcPct val="90000"/>
              </a:lnSpc>
              <a:buFont typeface="Wingdings 2" pitchFamily="18" charset="2"/>
              <a:buAutoNum type="romanLcParenBoth" startAt="2"/>
            </a:pPr>
            <a:r>
              <a:rPr lang="en-US" sz="2200" smtClean="0"/>
              <a:t>Heirloom jewellery (kept permanently in India and in original shapes) in possession of Ruler </a:t>
            </a:r>
            <a:r>
              <a:rPr lang="en-US" sz="2200" smtClean="0">
                <a:solidFill>
                  <a:schemeClr val="tx2"/>
                </a:solidFill>
              </a:rPr>
              <a:t>not being his personal property. </a:t>
            </a:r>
            <a:endParaRPr lang="en-US" sz="2200" smtClean="0"/>
          </a:p>
          <a:p>
            <a:pPr>
              <a:lnSpc>
                <a:spcPct val="90000"/>
              </a:lnSpc>
              <a:buFont typeface="Wingdings 2" pitchFamily="18" charset="2"/>
              <a:buAutoNum type="romanLcParenBoth" startAt="2"/>
            </a:pPr>
            <a:endParaRPr lang="en-US" sz="2000" smtClean="0"/>
          </a:p>
          <a:p>
            <a:pPr>
              <a:lnSpc>
                <a:spcPct val="90000"/>
              </a:lnSpc>
              <a:buFont typeface="Wingdings 2" pitchFamily="18" charset="2"/>
              <a:buAutoNum type="romanLcParenBoth" startAt="2"/>
            </a:pPr>
            <a:endParaRPr lang="en-US" sz="2000" smtClean="0"/>
          </a:p>
          <a:p>
            <a:pPr>
              <a:lnSpc>
                <a:spcPct val="90000"/>
              </a:lnSpc>
            </a:pPr>
            <a:endParaRPr lang="en-US" sz="2400" smtClean="0"/>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sz="3200" dirty="0" smtClean="0"/>
              <a:t>EXEMPTIONS IN RESPECT OF CERTAIN ASSETS (SEC.5) continue….</a:t>
            </a:r>
            <a:endParaRPr lang="en-US" sz="3200" dirty="0"/>
          </a:p>
        </p:txBody>
      </p:sp>
      <p:sp>
        <p:nvSpPr>
          <p:cNvPr id="3" name="Content Placeholder 2"/>
          <p:cNvSpPr>
            <a:spLocks noGrp="1"/>
          </p:cNvSpPr>
          <p:nvPr>
            <p:ph idx="1"/>
          </p:nvPr>
        </p:nvSpPr>
        <p:spPr>
          <a:xfrm>
            <a:off x="457200" y="1609725"/>
            <a:ext cx="7239000" cy="5095875"/>
          </a:xfrm>
        </p:spPr>
        <p:txBody>
          <a:bodyPr>
            <a:normAutofit/>
          </a:bodyPr>
          <a:lstStyle/>
          <a:p>
            <a:pPr>
              <a:lnSpc>
                <a:spcPct val="80000"/>
              </a:lnSpc>
            </a:pPr>
            <a:r>
              <a:rPr lang="en-US" sz="2100" smtClean="0"/>
              <a:t>(v)	An Indian citizen or person of Indian origin who was Non Resident and who has returned to India with intention of permanently residing in India, then the money and assets brought to India and value of assets acquired out of money sent from abroad and NRE account within one year immediately preceding his date of return and assets acquired after coming back out of such money shall be exempt for a period of 7 successive A.Y. commencing with A.Y next following date on which he returned.</a:t>
            </a:r>
          </a:p>
          <a:p>
            <a:pPr>
              <a:lnSpc>
                <a:spcPct val="80000"/>
              </a:lnSpc>
              <a:buFont typeface="Wingdings 2" pitchFamily="18" charset="2"/>
              <a:buNone/>
            </a:pPr>
            <a:r>
              <a:rPr lang="en-US" sz="1600" smtClean="0"/>
              <a:t>	Note: If Assessee brought assets (</a:t>
            </a:r>
            <a:r>
              <a:rPr lang="en-US" sz="1600" smtClean="0">
                <a:solidFill>
                  <a:schemeClr val="tx2"/>
                </a:solidFill>
              </a:rPr>
              <a:t>not money</a:t>
            </a:r>
            <a:r>
              <a:rPr lang="en-US" sz="1600" smtClean="0"/>
              <a:t>) from o/s India and convert them into other assets in India, Assets converted in India will also be eligible for exemption. As per Kerla high court decision.</a:t>
            </a:r>
            <a:r>
              <a:rPr lang="en-US" sz="2100" smtClean="0"/>
              <a:t> </a:t>
            </a:r>
          </a:p>
          <a:p>
            <a:pPr>
              <a:lnSpc>
                <a:spcPct val="80000"/>
              </a:lnSpc>
              <a:buFont typeface="Wingdings 2" pitchFamily="18" charset="2"/>
              <a:buNone/>
            </a:pPr>
            <a:r>
              <a:rPr lang="en-US" sz="2100" smtClean="0"/>
              <a:t>	(vi)	Any one house (may be let out, Residential, commercial, farm house, self occupied, or Guest house etc.) or part of a house or a </a:t>
            </a:r>
            <a:r>
              <a:rPr lang="en-US" sz="2100" smtClean="0">
                <a:solidFill>
                  <a:schemeClr val="tx2"/>
                </a:solidFill>
              </a:rPr>
              <a:t>plot of land (land area 500 Sq. Mt.or less) </a:t>
            </a:r>
            <a:r>
              <a:rPr lang="en-US" sz="2100" smtClean="0"/>
              <a:t>belonging to Individual or HUF.</a:t>
            </a:r>
          </a:p>
          <a:p>
            <a:pPr>
              <a:lnSpc>
                <a:spcPct val="80000"/>
              </a:lnSpc>
            </a:pPr>
            <a:r>
              <a:rPr lang="en-US" sz="1600" smtClean="0"/>
              <a:t>Note: If exemption under sub sec. (iii) then no expemption to ruler under sub section (vi)</a:t>
            </a:r>
            <a:endParaRPr lang="en-US" sz="1400" smtClean="0"/>
          </a:p>
          <a:p>
            <a:pPr>
              <a:lnSpc>
                <a:spcPct val="80000"/>
              </a:lnSpc>
            </a:pPr>
            <a:endParaRPr lang="en-US" sz="1300" smtClean="0"/>
          </a:p>
          <a:p>
            <a:pPr>
              <a:lnSpc>
                <a:spcPct val="80000"/>
              </a:lnSpc>
            </a:pPr>
            <a:endParaRPr lang="en-US" sz="1300" smtClean="0"/>
          </a:p>
          <a:p>
            <a:pPr>
              <a:lnSpc>
                <a:spcPct val="80000"/>
              </a:lnSpc>
            </a:pPr>
            <a:endParaRPr lang="en-US" sz="1300" smtClean="0"/>
          </a:p>
          <a:p>
            <a:pPr>
              <a:lnSpc>
                <a:spcPct val="80000"/>
              </a:lnSpc>
            </a:pPr>
            <a:endParaRPr lang="en-US" sz="1200" smtClean="0"/>
          </a:p>
        </p:txBody>
      </p:sp>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DEBTS SEC.2 (</a:t>
            </a:r>
            <a:r>
              <a:rPr lang="en-US" cap="none" dirty="0" smtClean="0"/>
              <a:t>m</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sz="2400" smtClean="0"/>
              <a:t>Debt owned on the valuation date by assessee on assets included in wealth are deductible.</a:t>
            </a:r>
          </a:p>
          <a:p>
            <a:pPr>
              <a:lnSpc>
                <a:spcPct val="80000"/>
              </a:lnSpc>
            </a:pPr>
            <a:r>
              <a:rPr lang="en-US" sz="2400" smtClean="0"/>
              <a:t>Note: If assets included but exempted u/s 5 then debt owned not deductible.</a:t>
            </a:r>
          </a:p>
          <a:p>
            <a:pPr>
              <a:lnSpc>
                <a:spcPct val="80000"/>
              </a:lnSpc>
            </a:pPr>
            <a:r>
              <a:rPr lang="en-US" sz="2400" smtClean="0"/>
              <a:t>Even if value of assets are less, whole amount of debt is deductible.</a:t>
            </a:r>
          </a:p>
          <a:p>
            <a:pPr>
              <a:lnSpc>
                <a:spcPct val="80000"/>
              </a:lnSpc>
            </a:pPr>
            <a:r>
              <a:rPr lang="en-US" sz="2400" smtClean="0"/>
              <a:t>Debts outside India is deductible if such debts have been incurred to acquired assets in India included in Wealth.</a:t>
            </a:r>
          </a:p>
          <a:p>
            <a:pPr>
              <a:lnSpc>
                <a:spcPct val="80000"/>
              </a:lnSpc>
            </a:pPr>
            <a:r>
              <a:rPr lang="en-US" sz="2400" smtClean="0"/>
              <a:t>If single debt is on asset and non asset both and it is not possible to compute debt portion for asset, then use following formula to calculate debt for asset</a:t>
            </a:r>
          </a:p>
          <a:p>
            <a:pPr>
              <a:lnSpc>
                <a:spcPct val="80000"/>
              </a:lnSpc>
              <a:buFont typeface="Wingdings 2" pitchFamily="18" charset="2"/>
              <a:buNone/>
            </a:pPr>
            <a:r>
              <a:rPr lang="en-US" sz="2400" smtClean="0"/>
              <a:t>	Total Debt X Actual cost of asset / Actual cost of asset and non asset together.</a:t>
            </a:r>
          </a:p>
          <a:p>
            <a:pPr>
              <a:lnSpc>
                <a:spcPct val="80000"/>
              </a:lnSpc>
            </a:pPr>
            <a:endParaRPr lang="en-US" sz="2400" smtClean="0"/>
          </a:p>
        </p:txBody>
      </p:sp>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sz="3200" dirty="0" smtClean="0"/>
              <a:t>Sec.6 EXCLUSION OF ASSETS N DEBTS IN WEALTH OF CERTAIN PERSONS.</a:t>
            </a:r>
            <a:endParaRPr lang="en-US" sz="3200" dirty="0"/>
          </a:p>
        </p:txBody>
      </p:sp>
      <p:sp>
        <p:nvSpPr>
          <p:cNvPr id="21507" name="Content Placeholder 2"/>
          <p:cNvSpPr>
            <a:spLocks noGrp="1"/>
          </p:cNvSpPr>
          <p:nvPr>
            <p:ph idx="1"/>
          </p:nvPr>
        </p:nvSpPr>
        <p:spPr/>
        <p:txBody>
          <a:bodyPr/>
          <a:lstStyle/>
          <a:p>
            <a:r>
              <a:rPr lang="en-US" smtClean="0"/>
              <a:t>In case of Individual or HUF who is Non Resident or Not ordinarily resident.</a:t>
            </a:r>
          </a:p>
          <a:p>
            <a:r>
              <a:rPr lang="en-US" smtClean="0"/>
              <a:t>Company which is non resident</a:t>
            </a:r>
          </a:p>
          <a:p>
            <a:r>
              <a:rPr lang="en-US" smtClean="0"/>
              <a:t>Individual who is non citizen of India</a:t>
            </a:r>
          </a:p>
          <a:p>
            <a:pPr lvl="2"/>
            <a:r>
              <a:rPr lang="en-US" sz="2400" smtClean="0"/>
              <a:t>During the year ending on valuation date, Assets located outside India and debts on such (even if debts in India) shall not be included for wealth calculation.</a:t>
            </a:r>
          </a:p>
        </p:txBody>
      </p:sp>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VALUATION (SCHEDULE III)</a:t>
            </a:r>
            <a:endParaRPr lang="en-US" dirty="0"/>
          </a:p>
        </p:txBody>
      </p:sp>
      <p:sp>
        <p:nvSpPr>
          <p:cNvPr id="3" name="Text Placeholder 2"/>
          <p:cNvSpPr>
            <a:spLocks noGrp="1"/>
          </p:cNvSpPr>
          <p:nvPr>
            <p:ph type="body" idx="1"/>
          </p:nvPr>
        </p:nvSpPr>
        <p:spPr>
          <a:xfrm>
            <a:off x="381000" y="5638800"/>
            <a:ext cx="7315200" cy="914400"/>
          </a:xfrm>
        </p:spPr>
        <p:txBody>
          <a:bodyPr>
            <a:normAutofit fontScale="92500" lnSpcReduction="10000"/>
          </a:bodyPr>
          <a:lstStyle/>
          <a:p>
            <a:pPr fontAlgn="auto">
              <a:spcAft>
                <a:spcPts val="0"/>
              </a:spcAft>
              <a:buFont typeface="Wingdings 2"/>
              <a:buNone/>
              <a:defRPr/>
            </a:pPr>
            <a:r>
              <a:rPr lang="en-US" dirty="0" smtClean="0"/>
              <a:t>Even Valuation Officer has to follow Schedule III.</a:t>
            </a:r>
          </a:p>
          <a:p>
            <a:pPr fontAlgn="auto">
              <a:spcAft>
                <a:spcPts val="0"/>
              </a:spcAft>
              <a:buFont typeface="Wingdings 2"/>
              <a:buNone/>
              <a:defRPr/>
            </a:pPr>
            <a:r>
              <a:rPr lang="en-US" dirty="0" smtClean="0"/>
              <a:t>For Valuation of Building or Land appurtenant thereto Sec. 7 also relevant.</a:t>
            </a:r>
            <a:endParaRPr lang="en-US" dirty="0"/>
          </a:p>
        </p:txBody>
      </p:sp>
      <p:sp>
        <p:nvSpPr>
          <p:cNvPr id="22532" name="Content Placeholder 4"/>
          <p:cNvSpPr>
            <a:spLocks noGrp="1"/>
          </p:cNvSpPr>
          <p:nvPr>
            <p:ph sz="quarter" idx="2"/>
          </p:nvPr>
        </p:nvSpPr>
        <p:spPr>
          <a:xfrm>
            <a:off x="457200" y="1711325"/>
            <a:ext cx="3521075" cy="4114800"/>
          </a:xfrm>
        </p:spPr>
        <p:txBody>
          <a:bodyPr/>
          <a:lstStyle/>
          <a:p>
            <a:pPr>
              <a:buFont typeface="Wingdings 2" pitchFamily="18" charset="2"/>
              <a:buNone/>
            </a:pPr>
            <a:r>
              <a:rPr lang="en-US" smtClean="0">
                <a:solidFill>
                  <a:schemeClr val="tx2"/>
                </a:solidFill>
              </a:rPr>
              <a:t>Assets</a:t>
            </a:r>
          </a:p>
          <a:p>
            <a:r>
              <a:rPr lang="en-US" smtClean="0"/>
              <a:t>Building or Land Appurtenant thereto</a:t>
            </a:r>
          </a:p>
          <a:p>
            <a:r>
              <a:rPr lang="en-US" smtClean="0"/>
              <a:t>Assets of Business</a:t>
            </a:r>
          </a:p>
          <a:p>
            <a:r>
              <a:rPr lang="en-US" smtClean="0"/>
              <a:t>Interest in Firm/AOP</a:t>
            </a:r>
          </a:p>
          <a:p>
            <a:r>
              <a:rPr lang="en-US" smtClean="0"/>
              <a:t>Jewellery</a:t>
            </a:r>
          </a:p>
          <a:p>
            <a:r>
              <a:rPr lang="en-US" smtClean="0"/>
              <a:t>Urban Land, Cars, Yachts, Aircrafts, Boats.</a:t>
            </a:r>
          </a:p>
        </p:txBody>
      </p:sp>
      <p:sp>
        <p:nvSpPr>
          <p:cNvPr id="22533" name="Content Placeholder 5"/>
          <p:cNvSpPr>
            <a:spLocks noGrp="1"/>
          </p:cNvSpPr>
          <p:nvPr>
            <p:ph sz="quarter" idx="4"/>
          </p:nvPr>
        </p:nvSpPr>
        <p:spPr>
          <a:xfrm>
            <a:off x="4178300" y="1711325"/>
            <a:ext cx="3521075" cy="4114800"/>
          </a:xfrm>
        </p:spPr>
        <p:txBody>
          <a:bodyPr/>
          <a:lstStyle/>
          <a:p>
            <a:pPr>
              <a:buFont typeface="Wingdings 2" pitchFamily="18" charset="2"/>
              <a:buNone/>
            </a:pPr>
            <a:r>
              <a:rPr lang="en-US" smtClean="0">
                <a:solidFill>
                  <a:schemeClr val="tx2"/>
                </a:solidFill>
              </a:rPr>
              <a:t>Rule numbers</a:t>
            </a:r>
          </a:p>
          <a:p>
            <a:r>
              <a:rPr lang="en-US" smtClean="0"/>
              <a:t>3 to 8</a:t>
            </a:r>
          </a:p>
          <a:p>
            <a:endParaRPr lang="en-US" smtClean="0"/>
          </a:p>
          <a:p>
            <a:r>
              <a:rPr lang="en-US" smtClean="0"/>
              <a:t>14</a:t>
            </a:r>
          </a:p>
          <a:p>
            <a:r>
              <a:rPr lang="en-US" smtClean="0"/>
              <a:t>15,16</a:t>
            </a:r>
          </a:p>
          <a:p>
            <a:r>
              <a:rPr lang="en-US" smtClean="0"/>
              <a:t>18,19</a:t>
            </a:r>
          </a:p>
          <a:p>
            <a:r>
              <a:rPr lang="en-US" smtClean="0"/>
              <a:t>20</a:t>
            </a:r>
          </a:p>
          <a:p>
            <a:endParaRPr lang="en-US" smtClean="0"/>
          </a:p>
        </p:txBody>
      </p:sp>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310640"/>
          </a:xfrm>
        </p:spPr>
        <p:txBody>
          <a:bodyPr>
            <a:normAutofit fontScale="90000"/>
          </a:bodyPr>
          <a:lstStyle/>
          <a:p>
            <a:pPr fontAlgn="auto">
              <a:spcAft>
                <a:spcPts val="0"/>
              </a:spcAft>
              <a:defRPr/>
            </a:pPr>
            <a:r>
              <a:rPr lang="en-US" sz="3200" dirty="0" smtClean="0"/>
              <a:t>VALUATION OF LAND OR BUILDING APPURTENANT THERETO AS PER RULE 3 TO 8</a:t>
            </a:r>
            <a:endParaRPr lang="en-US" sz="3200" dirty="0"/>
          </a:p>
        </p:txBody>
      </p:sp>
      <p:sp>
        <p:nvSpPr>
          <p:cNvPr id="3" name="Content Placeholder 2"/>
          <p:cNvSpPr>
            <a:spLocks noGrp="1"/>
          </p:cNvSpPr>
          <p:nvPr>
            <p:ph idx="1"/>
          </p:nvPr>
        </p:nvSpPr>
        <p:spPr/>
        <p:txBody>
          <a:bodyPr>
            <a:normAutofit lnSpcReduction="10000"/>
          </a:bodyPr>
          <a:lstStyle/>
          <a:p>
            <a:pPr>
              <a:lnSpc>
                <a:spcPct val="80000"/>
              </a:lnSpc>
            </a:pPr>
            <a:r>
              <a:rPr lang="en-US" sz="2200" smtClean="0"/>
              <a:t>If property acquired or constructed </a:t>
            </a:r>
            <a:r>
              <a:rPr lang="en-US" sz="2200" smtClean="0">
                <a:solidFill>
                  <a:schemeClr val="tx2"/>
                </a:solidFill>
              </a:rPr>
              <a:t>after</a:t>
            </a:r>
            <a:r>
              <a:rPr lang="en-US" sz="2200" smtClean="0"/>
              <a:t> </a:t>
            </a:r>
            <a:r>
              <a:rPr lang="en-US" sz="2200" smtClean="0">
                <a:solidFill>
                  <a:schemeClr val="tx2"/>
                </a:solidFill>
              </a:rPr>
              <a:t>31/03/1974</a:t>
            </a:r>
            <a:r>
              <a:rPr lang="en-US" sz="2200" smtClean="0"/>
              <a:t>-</a:t>
            </a:r>
          </a:p>
          <a:p>
            <a:pPr>
              <a:lnSpc>
                <a:spcPct val="80000"/>
              </a:lnSpc>
              <a:buFont typeface="Wingdings 2" pitchFamily="18" charset="2"/>
              <a:buNone/>
            </a:pPr>
            <a:r>
              <a:rPr lang="en-US" sz="2200" smtClean="0"/>
              <a:t> 	a) Net Maintainable Rent X Capitalization Factor</a:t>
            </a:r>
          </a:p>
          <a:p>
            <a:pPr>
              <a:lnSpc>
                <a:spcPct val="80000"/>
              </a:lnSpc>
              <a:buFont typeface="Wingdings 2" pitchFamily="18" charset="2"/>
              <a:buNone/>
            </a:pPr>
            <a:r>
              <a:rPr lang="en-US" sz="2200" smtClean="0"/>
              <a:t>	b) Total cost of acquisition or construction and cost of improvements</a:t>
            </a:r>
          </a:p>
          <a:p>
            <a:pPr>
              <a:lnSpc>
                <a:spcPct val="80000"/>
              </a:lnSpc>
              <a:buFont typeface="Wingdings 2" pitchFamily="18" charset="2"/>
              <a:buNone/>
            </a:pPr>
            <a:r>
              <a:rPr lang="en-US" sz="2200" smtClean="0"/>
              <a:t>	a or b which ever is higher.(Rule 3,4,5)</a:t>
            </a:r>
          </a:p>
          <a:p>
            <a:pPr>
              <a:lnSpc>
                <a:spcPct val="80000"/>
              </a:lnSpc>
              <a:buFont typeface="Wingdings 2" pitchFamily="18" charset="2"/>
              <a:buNone/>
            </a:pPr>
            <a:r>
              <a:rPr lang="en-US" sz="2200" smtClean="0"/>
              <a:t>	</a:t>
            </a:r>
            <a:r>
              <a:rPr lang="en-US" sz="2200" smtClean="0">
                <a:solidFill>
                  <a:schemeClr val="tx2"/>
                </a:solidFill>
              </a:rPr>
              <a:t>If before 01/04/74 then only ‘a’ condition.</a:t>
            </a:r>
          </a:p>
          <a:p>
            <a:pPr>
              <a:lnSpc>
                <a:spcPct val="80000"/>
              </a:lnSpc>
              <a:buFont typeface="Wingdings 2" pitchFamily="18" charset="2"/>
              <a:buNone/>
            </a:pPr>
            <a:r>
              <a:rPr lang="en-US" sz="2200" smtClean="0">
                <a:solidFill>
                  <a:schemeClr val="tx2"/>
                </a:solidFill>
              </a:rPr>
              <a:t>Exception- </a:t>
            </a:r>
            <a:r>
              <a:rPr lang="en-US" sz="2200" smtClean="0"/>
              <a:t>For </a:t>
            </a:r>
            <a:r>
              <a:rPr lang="en-US" sz="2200" smtClean="0">
                <a:solidFill>
                  <a:schemeClr val="tx2"/>
                </a:solidFill>
              </a:rPr>
              <a:t>one</a:t>
            </a:r>
            <a:r>
              <a:rPr lang="en-US" sz="2200" smtClean="0"/>
              <a:t> house exclusively used by assessee for his own residence throughout p.y and whose costs (Acquisition or construction and improvement) not exceed 25 Lacs (50 Lacs for metro cities) only condition ‘a’. </a:t>
            </a:r>
          </a:p>
          <a:p>
            <a:pPr>
              <a:lnSpc>
                <a:spcPct val="80000"/>
              </a:lnSpc>
              <a:buFont typeface="Wingdings 2" pitchFamily="18" charset="2"/>
              <a:buNone/>
            </a:pPr>
            <a:r>
              <a:rPr lang="en-US" sz="2200" smtClean="0"/>
              <a:t>Note-(Sec.7 which is </a:t>
            </a:r>
            <a:r>
              <a:rPr lang="en-US" sz="2200" smtClean="0">
                <a:solidFill>
                  <a:schemeClr val="tx2"/>
                </a:solidFill>
              </a:rPr>
              <a:t>discussed later</a:t>
            </a:r>
            <a:r>
              <a:rPr lang="en-US" sz="2200" smtClean="0"/>
              <a:t> exemption can also be used for this same house) </a:t>
            </a:r>
            <a:endParaRPr lang="en-US" sz="2200" smtClean="0">
              <a:solidFill>
                <a:schemeClr val="tx2"/>
              </a:solidFill>
            </a:endParaRPr>
          </a:p>
          <a:p>
            <a:pPr>
              <a:lnSpc>
                <a:spcPct val="80000"/>
              </a:lnSpc>
              <a:buFont typeface="Wingdings 2" pitchFamily="18" charset="2"/>
              <a:buNone/>
            </a:pPr>
            <a:r>
              <a:rPr lang="en-US" sz="2200" smtClean="0"/>
              <a:t>Add: Adjustment of unbuilt area of plot of land (Rule 6)</a:t>
            </a:r>
          </a:p>
          <a:p>
            <a:pPr>
              <a:lnSpc>
                <a:spcPct val="80000"/>
              </a:lnSpc>
              <a:buFont typeface="Wingdings 2" pitchFamily="18" charset="2"/>
              <a:buNone/>
            </a:pPr>
            <a:r>
              <a:rPr lang="en-US" sz="2200" smtClean="0"/>
              <a:t>Less: Adjustment of unearned increase in value of land (Rule 7)</a:t>
            </a: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sz="32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VALUATION OF LAND OR BUILDING APPURTENANT THERETO AS PER RULE 3 TO 8 continue…..	</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Font typeface="Wingdings 2"/>
              <a:buNone/>
              <a:defRPr/>
            </a:pPr>
            <a:r>
              <a:rPr lang="en-US" dirty="0" smtClean="0"/>
              <a:t>	Capitalization factor: </a:t>
            </a:r>
          </a:p>
          <a:p>
            <a:pPr marL="521208" lvl="1" fontAlgn="auto">
              <a:spcAft>
                <a:spcPts val="0"/>
              </a:spcAft>
              <a:buClr>
                <a:schemeClr val="accent4"/>
              </a:buClr>
              <a:buFont typeface="Wingdings 2"/>
              <a:buNone/>
              <a:defRPr/>
            </a:pPr>
            <a:r>
              <a:rPr lang="en-US" sz="2000" dirty="0" smtClean="0">
                <a:solidFill>
                  <a:schemeClr val="tx1"/>
                </a:solidFill>
              </a:rPr>
              <a:t>If property is on freehold land			12.50</a:t>
            </a:r>
          </a:p>
          <a:p>
            <a:pPr marL="521208" lvl="1" fontAlgn="auto">
              <a:spcAft>
                <a:spcPts val="0"/>
              </a:spcAft>
              <a:buClr>
                <a:schemeClr val="accent4"/>
              </a:buClr>
              <a:buFont typeface="Wingdings 2"/>
              <a:buNone/>
              <a:defRPr/>
            </a:pPr>
            <a:r>
              <a:rPr lang="en-US" sz="2000" dirty="0" smtClean="0">
                <a:solidFill>
                  <a:schemeClr val="tx1"/>
                </a:solidFill>
              </a:rPr>
              <a:t>If on leasehold land and unexpired		</a:t>
            </a:r>
          </a:p>
          <a:p>
            <a:pPr marL="521208" lvl="1" fontAlgn="auto">
              <a:spcAft>
                <a:spcPts val="0"/>
              </a:spcAft>
              <a:buClr>
                <a:schemeClr val="accent4"/>
              </a:buClr>
              <a:buFont typeface="Wingdings 2"/>
              <a:buNone/>
              <a:defRPr/>
            </a:pPr>
            <a:r>
              <a:rPr lang="en-US" sz="2000" dirty="0" smtClean="0">
                <a:solidFill>
                  <a:schemeClr val="tx1"/>
                </a:solidFill>
              </a:rPr>
              <a:t>	period of lease on valuation date is		  </a:t>
            </a:r>
          </a:p>
          <a:p>
            <a:pPr marL="521208" lvl="1" fontAlgn="auto">
              <a:spcAft>
                <a:spcPts val="0"/>
              </a:spcAft>
              <a:buClr>
                <a:schemeClr val="accent4"/>
              </a:buClr>
              <a:buFont typeface="Wingdings 2"/>
              <a:buNone/>
              <a:defRPr/>
            </a:pPr>
            <a:r>
              <a:rPr lang="en-US" sz="2000" dirty="0" smtClean="0">
                <a:solidFill>
                  <a:schemeClr val="tx1"/>
                </a:solidFill>
              </a:rPr>
              <a:t>	50 years or more				10.00</a:t>
            </a:r>
          </a:p>
          <a:p>
            <a:pPr marL="521208" lvl="1" fontAlgn="auto">
              <a:spcAft>
                <a:spcPts val="0"/>
              </a:spcAft>
              <a:buClr>
                <a:schemeClr val="accent4"/>
              </a:buClr>
              <a:buFont typeface="Wingdings 2"/>
              <a:buNone/>
              <a:defRPr/>
            </a:pPr>
            <a:r>
              <a:rPr lang="en-US" sz="2000" dirty="0" smtClean="0">
                <a:solidFill>
                  <a:schemeClr val="tx1"/>
                </a:solidFill>
              </a:rPr>
              <a:t>If on leasehold land and unexpired</a:t>
            </a:r>
          </a:p>
          <a:p>
            <a:pPr marL="521208" lvl="1" fontAlgn="auto">
              <a:spcAft>
                <a:spcPts val="0"/>
              </a:spcAft>
              <a:buClr>
                <a:schemeClr val="accent4"/>
              </a:buClr>
              <a:buFont typeface="Wingdings 2"/>
              <a:buNone/>
              <a:defRPr/>
            </a:pPr>
            <a:r>
              <a:rPr lang="en-US" sz="2000" dirty="0" smtClean="0">
                <a:solidFill>
                  <a:schemeClr val="tx1"/>
                </a:solidFill>
              </a:rPr>
              <a:t>	period of lease on valuation date is		</a:t>
            </a:r>
          </a:p>
          <a:p>
            <a:pPr marL="521208" lvl="1" fontAlgn="auto">
              <a:spcAft>
                <a:spcPts val="0"/>
              </a:spcAft>
              <a:buClr>
                <a:schemeClr val="accent4"/>
              </a:buClr>
              <a:buFont typeface="Wingdings 2"/>
              <a:buNone/>
              <a:defRPr/>
            </a:pPr>
            <a:r>
              <a:rPr lang="en-US" sz="2000" dirty="0" smtClean="0">
                <a:solidFill>
                  <a:schemeClr val="tx1"/>
                </a:solidFill>
              </a:rPr>
              <a:t>	less than 50 years			  	  8.00</a:t>
            </a:r>
            <a:r>
              <a:rPr lang="en-US" dirty="0" smtClean="0">
                <a:solidFill>
                  <a:schemeClr val="tx1">
                    <a:tint val="85000"/>
                  </a:schemeClr>
                </a:solidFill>
              </a:rPr>
              <a:t>	</a:t>
            </a:r>
          </a:p>
          <a:p>
            <a:pPr marL="521208" lvl="1" fontAlgn="auto">
              <a:spcAft>
                <a:spcPts val="0"/>
              </a:spcAft>
              <a:buClr>
                <a:schemeClr val="accent4"/>
              </a:buClr>
              <a:buFont typeface="Wingdings 2"/>
              <a:buNone/>
              <a:defRPr/>
            </a:pPr>
            <a:r>
              <a:rPr lang="en-US" sz="2600" dirty="0" smtClean="0">
                <a:solidFill>
                  <a:schemeClr val="tx1"/>
                </a:solidFill>
              </a:rPr>
              <a:t>Net Maintainable Rent (NMR):</a:t>
            </a:r>
          </a:p>
          <a:p>
            <a:pPr marL="521208" lvl="1" fontAlgn="auto">
              <a:spcAft>
                <a:spcPts val="0"/>
              </a:spcAft>
              <a:buClr>
                <a:schemeClr val="accent4"/>
              </a:buClr>
              <a:buFont typeface="Wingdings 2"/>
              <a:buNone/>
              <a:defRPr/>
            </a:pPr>
            <a:r>
              <a:rPr lang="en-US" sz="2200" dirty="0" smtClean="0">
                <a:solidFill>
                  <a:schemeClr val="tx1"/>
                </a:solidFill>
              </a:rPr>
              <a:t>Gross Maintainable Rent (GMR)</a:t>
            </a:r>
          </a:p>
          <a:p>
            <a:pPr marL="521208" lvl="1" fontAlgn="auto">
              <a:spcAft>
                <a:spcPts val="0"/>
              </a:spcAft>
              <a:buClr>
                <a:schemeClr val="accent4"/>
              </a:buClr>
              <a:buFont typeface="Wingdings 2"/>
              <a:buNone/>
              <a:defRPr/>
            </a:pPr>
            <a:r>
              <a:rPr lang="en-US" sz="2200" dirty="0" smtClean="0">
                <a:solidFill>
                  <a:schemeClr val="tx1"/>
                </a:solidFill>
              </a:rPr>
              <a:t>Less 15% of GMR</a:t>
            </a:r>
          </a:p>
          <a:p>
            <a:pPr marL="521208" lvl="1" fontAlgn="auto">
              <a:spcAft>
                <a:spcPts val="0"/>
              </a:spcAft>
              <a:buClr>
                <a:schemeClr val="accent4"/>
              </a:buClr>
              <a:buFont typeface="Wingdings 2"/>
              <a:buNone/>
              <a:defRPr/>
            </a:pPr>
            <a:r>
              <a:rPr lang="en-US" sz="2200" dirty="0" smtClean="0">
                <a:solidFill>
                  <a:schemeClr val="tx1"/>
                </a:solidFill>
              </a:rPr>
              <a:t>Less	  Municipal Taxes (Accrual basis) whether borne by tenant or assessee.</a:t>
            </a:r>
            <a:r>
              <a:rPr lang="en-US" sz="2600" dirty="0" smtClean="0">
                <a:solidFill>
                  <a:schemeClr val="tx1"/>
                </a:solidFill>
              </a:rPr>
              <a:t> </a:t>
            </a:r>
          </a:p>
          <a:p>
            <a:pPr marL="521208" lvl="1" fontAlgn="auto">
              <a:spcAft>
                <a:spcPts val="0"/>
              </a:spcAft>
              <a:buClr>
                <a:schemeClr val="accent4"/>
              </a:buClr>
              <a:buFont typeface="Wingdings 2"/>
              <a:buNone/>
              <a:defRPr/>
            </a:pPr>
            <a:endParaRPr lang="en-US" sz="2600" dirty="0" smtClean="0">
              <a:solidFill>
                <a:schemeClr val="tx1"/>
              </a:solidFill>
            </a:endParaRPr>
          </a:p>
          <a:p>
            <a:pPr marL="521208" lvl="1" fontAlgn="auto">
              <a:spcAft>
                <a:spcPts val="0"/>
              </a:spcAft>
              <a:buClr>
                <a:schemeClr val="accent4"/>
              </a:buClr>
              <a:buFont typeface="Wingdings 2"/>
              <a:buNone/>
              <a:defRPr/>
            </a:pPr>
            <a:endParaRPr lang="en-US" sz="2600" dirty="0" smtClean="0">
              <a:solidFill>
                <a:schemeClr val="tx1"/>
              </a:solidFill>
            </a:endParaRPr>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540"/>
            <a:ext cx="7239000" cy="1143000"/>
          </a:xfrm>
        </p:spPr>
        <p:txBody>
          <a:bodyPr/>
          <a:lstStyle/>
          <a:p>
            <a:pPr fontAlgn="auto">
              <a:spcAft>
                <a:spcPts val="0"/>
              </a:spcAft>
              <a:defRPr/>
            </a:pPr>
            <a:r>
              <a:rPr lang="en-US" u="sng" dirty="0" smtClean="0"/>
              <a:t>Charge Of WEALTH Tax</a:t>
            </a:r>
            <a:endParaRPr lang="en-US" dirty="0"/>
          </a:p>
        </p:txBody>
      </p:sp>
      <p:sp>
        <p:nvSpPr>
          <p:cNvPr id="3" name="Content Placeholder 2"/>
          <p:cNvSpPr>
            <a:spLocks noGrp="1"/>
          </p:cNvSpPr>
          <p:nvPr>
            <p:ph idx="1"/>
          </p:nvPr>
        </p:nvSpPr>
        <p:spPr/>
        <p:txBody>
          <a:bodyPr>
            <a:normAutofit/>
          </a:bodyPr>
          <a:lstStyle/>
          <a:p>
            <a:r>
              <a:rPr lang="en-US" sz="2400" smtClean="0"/>
              <a:t>Sec.3 -Wealth tax shall be charged to every individual, H.U.F, Trust and company @ 1% of the amount by which net wealth exceeds Rs.30.00 Lacs as on corresponding valuation date i.e last day of financial year.</a:t>
            </a:r>
          </a:p>
          <a:p>
            <a:pPr>
              <a:buFont typeface="Wingdings 2" pitchFamily="18" charset="2"/>
              <a:buNone/>
            </a:pPr>
            <a:r>
              <a:rPr lang="en-US" sz="2400" smtClean="0">
                <a:solidFill>
                  <a:schemeClr val="tx2"/>
                </a:solidFill>
              </a:rPr>
              <a:t>	Note-</a:t>
            </a:r>
            <a:r>
              <a:rPr lang="en-US" sz="2400" smtClean="0"/>
              <a:t>assets must belong on last movement of valuation date.</a:t>
            </a:r>
          </a:p>
          <a:p>
            <a:r>
              <a:rPr lang="en-US" sz="2400" smtClean="0"/>
              <a:t> Sec.45 –Act not apply to any company registered u/s 25 of company act, any social club, political party, co-operative society or any mutual fund specified in sec 10(23D) of income tax act.</a:t>
            </a:r>
          </a:p>
          <a:p>
            <a:pPr>
              <a:buFont typeface="Wingdings 2" pitchFamily="18" charset="2"/>
              <a:buNone/>
            </a:pPr>
            <a:r>
              <a:rPr lang="en-US" sz="2400" smtClean="0">
                <a:solidFill>
                  <a:schemeClr val="tx2"/>
                </a:solidFill>
              </a:rPr>
              <a:t>Note: No education cess on wealth tax.</a:t>
            </a:r>
          </a:p>
          <a:p>
            <a:pPr>
              <a:buFont typeface="Wingdings 2" pitchFamily="18" charset="2"/>
              <a:buNone/>
            </a:pPr>
            <a:endParaRPr lang="en-US" sz="2400" smtClean="0"/>
          </a:p>
        </p:txBody>
      </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24840"/>
          </a:xfrm>
        </p:spPr>
        <p:txBody>
          <a:bodyPr>
            <a:normAutofit fontScale="90000"/>
          </a:bodyPr>
          <a:lstStyle/>
          <a:p>
            <a:pPr fontAlgn="auto">
              <a:spcAft>
                <a:spcPts val="0"/>
              </a:spcAft>
              <a:defRPr/>
            </a:pPr>
            <a:r>
              <a:rPr lang="en-US" dirty="0" smtClean="0"/>
              <a:t>GMR- (RULE 3 TO 8 continue…..) </a:t>
            </a:r>
            <a:endParaRPr lang="en-US" dirty="0"/>
          </a:p>
        </p:txBody>
      </p:sp>
      <p:sp>
        <p:nvSpPr>
          <p:cNvPr id="3" name="Content Placeholder 2"/>
          <p:cNvSpPr>
            <a:spLocks noGrp="1"/>
          </p:cNvSpPr>
          <p:nvPr>
            <p:ph idx="1"/>
          </p:nvPr>
        </p:nvSpPr>
        <p:spPr>
          <a:xfrm>
            <a:off x="457200" y="762000"/>
            <a:ext cx="7239000" cy="6096000"/>
          </a:xfrm>
        </p:spPr>
        <p:txBody>
          <a:bodyPr>
            <a:normAutofit fontScale="70000" lnSpcReduction="20000"/>
          </a:bodyPr>
          <a:lstStyle/>
          <a:p>
            <a:pPr marL="274320" indent="-274320" fontAlgn="auto">
              <a:spcAft>
                <a:spcPts val="0"/>
              </a:spcAft>
              <a:buFont typeface="Wingdings 2"/>
              <a:buChar char=""/>
              <a:defRPr/>
            </a:pPr>
            <a:r>
              <a:rPr lang="en-US" sz="2900" dirty="0" smtClean="0"/>
              <a:t>If property not let out- </a:t>
            </a:r>
            <a:r>
              <a:rPr lang="en-US" dirty="0" smtClean="0"/>
              <a:t>Fair Market Rent or annual value as assessed by local authority if property falls in jurisdiction of local authority</a:t>
            </a:r>
            <a:r>
              <a:rPr lang="en-US" sz="2300" dirty="0" smtClean="0"/>
              <a:t>.</a:t>
            </a:r>
          </a:p>
          <a:p>
            <a:pPr marL="274320" indent="-274320" fontAlgn="auto">
              <a:spcAft>
                <a:spcPts val="0"/>
              </a:spcAft>
              <a:buFont typeface="Wingdings 2"/>
              <a:buChar char=""/>
              <a:defRPr/>
            </a:pPr>
            <a:r>
              <a:rPr lang="en-US" sz="2900" dirty="0" smtClean="0"/>
              <a:t>If property let out- </a:t>
            </a:r>
            <a:r>
              <a:rPr lang="en-US" dirty="0" smtClean="0"/>
              <a:t>Annual Rent or Annual value of local authority whichever more.</a:t>
            </a:r>
            <a:endParaRPr lang="en-US" sz="2300" dirty="0" smtClean="0"/>
          </a:p>
          <a:p>
            <a:pPr marL="274320" indent="-274320" fontAlgn="auto">
              <a:spcAft>
                <a:spcPts val="0"/>
              </a:spcAft>
              <a:buFont typeface="Wingdings 2"/>
              <a:buChar char=""/>
              <a:defRPr/>
            </a:pPr>
            <a:r>
              <a:rPr lang="en-US" sz="2900" dirty="0" smtClean="0"/>
              <a:t>Annual Rent</a:t>
            </a:r>
            <a:r>
              <a:rPr lang="en-US" sz="2300" dirty="0" smtClean="0"/>
              <a:t>= </a:t>
            </a:r>
            <a:r>
              <a:rPr lang="en-US" dirty="0" smtClean="0">
                <a:solidFill>
                  <a:schemeClr val="tx2"/>
                </a:solidFill>
              </a:rPr>
              <a:t>Actual Rent</a:t>
            </a:r>
            <a:r>
              <a:rPr lang="en-US" dirty="0" smtClean="0"/>
              <a:t> X 12 / No of months for which property let out</a:t>
            </a:r>
            <a:r>
              <a:rPr lang="en-US" sz="2300" dirty="0" smtClean="0"/>
              <a:t>.	</a:t>
            </a:r>
          </a:p>
          <a:p>
            <a:pPr marL="274320" indent="-274320" fontAlgn="auto">
              <a:spcAft>
                <a:spcPts val="0"/>
              </a:spcAft>
              <a:buFont typeface="Wingdings 2"/>
              <a:buChar char=""/>
              <a:defRPr/>
            </a:pPr>
            <a:r>
              <a:rPr lang="en-US" sz="2900" dirty="0" smtClean="0">
                <a:solidFill>
                  <a:schemeClr val="tx2"/>
                </a:solidFill>
              </a:rPr>
              <a:t>Actual Rent </a:t>
            </a:r>
            <a:r>
              <a:rPr lang="en-US" dirty="0" smtClean="0"/>
              <a:t>(for property let out period)= </a:t>
            </a:r>
          </a:p>
          <a:p>
            <a:pPr marL="274320" indent="-274320" fontAlgn="auto">
              <a:spcAft>
                <a:spcPts val="0"/>
              </a:spcAft>
              <a:buFont typeface="Wingdings 2"/>
              <a:buNone/>
              <a:defRPr/>
            </a:pPr>
            <a:r>
              <a:rPr lang="en-US" sz="2500" dirty="0" smtClean="0"/>
              <a:t>	Actual rent received or receivable for property let out period</a:t>
            </a:r>
          </a:p>
          <a:p>
            <a:pPr marL="274320" indent="-274320" fontAlgn="auto">
              <a:spcAft>
                <a:spcPts val="0"/>
              </a:spcAft>
              <a:buFont typeface="Wingdings 2"/>
              <a:buNone/>
              <a:defRPr/>
            </a:pPr>
            <a:r>
              <a:rPr lang="en-US" sz="2500" dirty="0" smtClean="0"/>
              <a:t>	+ 1/9</a:t>
            </a:r>
            <a:r>
              <a:rPr lang="en-US" sz="2500" baseline="30000" dirty="0" smtClean="0"/>
              <a:t>th</a:t>
            </a:r>
            <a:r>
              <a:rPr lang="en-US" sz="2500" dirty="0" smtClean="0"/>
              <a:t> of Actual rent received or receivable for repair if 	             repairs borne by tenant </a:t>
            </a:r>
          </a:p>
          <a:p>
            <a:pPr marL="274320" indent="-274320" fontAlgn="auto">
              <a:spcAft>
                <a:spcPts val="0"/>
              </a:spcAft>
              <a:buFont typeface="Wingdings 2"/>
              <a:buNone/>
              <a:defRPr/>
            </a:pPr>
            <a:r>
              <a:rPr lang="en-US" sz="2500" dirty="0" smtClean="0"/>
              <a:t>	+ Taxes agreed to be borne by tenant (for property let out period)</a:t>
            </a:r>
          </a:p>
          <a:p>
            <a:pPr marL="274320" indent="-274320" fontAlgn="auto">
              <a:spcAft>
                <a:spcPts val="0"/>
              </a:spcAft>
              <a:buFont typeface="Wingdings 2"/>
              <a:buNone/>
              <a:defRPr/>
            </a:pPr>
            <a:r>
              <a:rPr lang="en-US" sz="2500" dirty="0" smtClean="0"/>
              <a:t>	+ 15% interest (on monthly outstanding balances ignoring part of month on Refundable or non refundable deposit (other than advance rent for 3 or less months) from tenant, reduced by interest actually paid to tenant on such if any</a:t>
            </a:r>
          </a:p>
          <a:p>
            <a:pPr marL="274320" indent="-274320" fontAlgn="auto">
              <a:spcAft>
                <a:spcPts val="0"/>
              </a:spcAft>
              <a:buFont typeface="Wingdings 2"/>
              <a:buNone/>
              <a:defRPr/>
            </a:pPr>
            <a:r>
              <a:rPr lang="en-US" sz="2500" dirty="0" smtClean="0"/>
              <a:t>	+ Lease premium or non refundable lease out deposit divided by no. of years of lease (for property let out period)</a:t>
            </a:r>
          </a:p>
          <a:p>
            <a:pPr marL="274320" indent="-274320" fontAlgn="auto">
              <a:spcAft>
                <a:spcPts val="0"/>
              </a:spcAft>
              <a:buFont typeface="Wingdings 2"/>
              <a:buNone/>
              <a:defRPr/>
            </a:pPr>
            <a:r>
              <a:rPr lang="en-US" sz="2500" dirty="0" smtClean="0"/>
              <a:t>	+ Value of benefit received by assessee for leasing property (for property let out period)</a:t>
            </a:r>
          </a:p>
          <a:p>
            <a:pPr marL="274320" indent="-274320" fontAlgn="auto">
              <a:spcAft>
                <a:spcPts val="0"/>
              </a:spcAft>
              <a:buFont typeface="Wingdings 2"/>
              <a:buNone/>
              <a:defRPr/>
            </a:pPr>
            <a:r>
              <a:rPr lang="en-US" sz="2500" dirty="0" smtClean="0"/>
              <a:t>	+ Any obligation of owner met by tenant (for property let out period)</a:t>
            </a:r>
          </a:p>
          <a:p>
            <a:pPr marL="274320" indent="-274320" fontAlgn="auto">
              <a:spcAft>
                <a:spcPts val="0"/>
              </a:spcAft>
              <a:buFont typeface="Wingdings 2"/>
              <a:buNone/>
              <a:defRPr/>
            </a:pPr>
            <a:endParaRPr lang="en-US" sz="2900" dirty="0" smtClean="0"/>
          </a:p>
          <a:p>
            <a:pPr marL="274320" indent="-274320" fontAlgn="auto">
              <a:spcAft>
                <a:spcPts val="0"/>
              </a:spcAft>
              <a:buFont typeface="Wingdings 2"/>
              <a:buNone/>
              <a:defRPr/>
            </a:pPr>
            <a:endParaRPr lang="en-US" dirty="0"/>
          </a:p>
        </p:txBody>
      </p:sp>
    </p:spTree>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fontAlgn="auto">
              <a:spcAft>
                <a:spcPts val="0"/>
              </a:spcAft>
              <a:defRPr/>
            </a:pPr>
            <a:r>
              <a:rPr lang="en-US" dirty="0" smtClean="0"/>
              <a:t>RULE 3 TO 8 continue…..</a:t>
            </a:r>
            <a:endParaRPr lang="en-US" dirty="0"/>
          </a:p>
        </p:txBody>
      </p:sp>
      <p:sp>
        <p:nvSpPr>
          <p:cNvPr id="3" name="Content Placeholder 2"/>
          <p:cNvSpPr>
            <a:spLocks noGrp="1"/>
          </p:cNvSpPr>
          <p:nvPr>
            <p:ph idx="1"/>
          </p:nvPr>
        </p:nvSpPr>
        <p:spPr>
          <a:xfrm>
            <a:off x="457200" y="990600"/>
            <a:ext cx="7239000" cy="5465763"/>
          </a:xfrm>
        </p:spPr>
        <p:txBody>
          <a:bodyPr>
            <a:normAutofit lnSpcReduction="10000"/>
          </a:bodyPr>
          <a:lstStyle/>
          <a:p>
            <a:pPr marL="274320" indent="-274320" fontAlgn="auto">
              <a:spcAft>
                <a:spcPts val="0"/>
              </a:spcAft>
              <a:buFont typeface="Wingdings 2"/>
              <a:buChar char=""/>
              <a:defRPr/>
            </a:pPr>
            <a:r>
              <a:rPr lang="en-US" dirty="0" smtClean="0"/>
              <a:t>Rule 6- Adjustment of unbuilt area of plot if unbuilt area &gt; specified area</a:t>
            </a:r>
          </a:p>
          <a:p>
            <a:pPr marL="274320" indent="-274320" fontAlgn="auto">
              <a:spcAft>
                <a:spcPts val="0"/>
              </a:spcAft>
              <a:buFont typeface="Wingdings 2"/>
              <a:buChar char=""/>
              <a:defRPr/>
            </a:pPr>
            <a:r>
              <a:rPr lang="en-US" dirty="0" smtClean="0"/>
              <a:t>Specified area (</a:t>
            </a:r>
            <a:r>
              <a:rPr lang="en-US" dirty="0" smtClean="0">
                <a:solidFill>
                  <a:schemeClr val="tx2"/>
                </a:solidFill>
              </a:rPr>
              <a:t>permissible unbuilt area</a:t>
            </a:r>
            <a:r>
              <a:rPr lang="en-US" dirty="0" smtClean="0"/>
              <a:t>) is 70% of aggregate area (60% for metro cities and 65% for some specified cities)</a:t>
            </a:r>
          </a:p>
          <a:p>
            <a:pPr marL="274320" indent="-274320" fontAlgn="auto">
              <a:spcAft>
                <a:spcPts val="0"/>
              </a:spcAft>
              <a:buFont typeface="Wingdings 2"/>
              <a:buChar char=""/>
              <a:defRPr/>
            </a:pPr>
            <a:r>
              <a:rPr lang="en-US" dirty="0" smtClean="0"/>
              <a:t>If % of unbuilt area less specified area over aggregate area is-</a:t>
            </a:r>
          </a:p>
          <a:p>
            <a:pPr marL="521208" lvl="1" fontAlgn="auto">
              <a:spcAft>
                <a:spcPts val="0"/>
              </a:spcAft>
              <a:buClr>
                <a:schemeClr val="accent4"/>
              </a:buClr>
              <a:buFont typeface="Wingdings 2"/>
              <a:buChar char=""/>
              <a:defRPr/>
            </a:pPr>
            <a:r>
              <a:rPr lang="en-US" dirty="0" smtClean="0">
                <a:solidFill>
                  <a:schemeClr val="tx1">
                    <a:tint val="85000"/>
                  </a:schemeClr>
                </a:solidFill>
              </a:rPr>
              <a:t>Upto 5% then no addition as per rule 6</a:t>
            </a:r>
          </a:p>
          <a:p>
            <a:pPr marL="521208" lvl="1" fontAlgn="auto">
              <a:spcAft>
                <a:spcPts val="0"/>
              </a:spcAft>
              <a:buClr>
                <a:schemeClr val="accent4"/>
              </a:buClr>
              <a:buFont typeface="Wingdings 2"/>
              <a:buChar char=""/>
              <a:defRPr/>
            </a:pPr>
            <a:r>
              <a:rPr lang="en-US" dirty="0" smtClean="0">
                <a:solidFill>
                  <a:schemeClr val="tx1">
                    <a:tint val="85000"/>
                  </a:schemeClr>
                </a:solidFill>
              </a:rPr>
              <a:t>&gt;5% but upto 10% then 20% of value as per rule 3,4 and 5</a:t>
            </a:r>
          </a:p>
          <a:p>
            <a:pPr marL="521208" lvl="1" fontAlgn="auto">
              <a:spcAft>
                <a:spcPts val="0"/>
              </a:spcAft>
              <a:buClr>
                <a:schemeClr val="accent4"/>
              </a:buClr>
              <a:buFont typeface="Wingdings 2"/>
              <a:buChar char=""/>
              <a:defRPr/>
            </a:pPr>
            <a:r>
              <a:rPr lang="en-US" dirty="0" smtClean="0">
                <a:solidFill>
                  <a:schemeClr val="tx1">
                    <a:tint val="85000"/>
                  </a:schemeClr>
                </a:solidFill>
              </a:rPr>
              <a:t>&gt; 10% but upto 15% then 30%.....</a:t>
            </a:r>
          </a:p>
          <a:p>
            <a:pPr marL="521208" lvl="1" fontAlgn="auto">
              <a:spcAft>
                <a:spcPts val="0"/>
              </a:spcAft>
              <a:buClr>
                <a:schemeClr val="accent4"/>
              </a:buClr>
              <a:buFont typeface="Wingdings 2"/>
              <a:buChar char=""/>
              <a:defRPr/>
            </a:pPr>
            <a:r>
              <a:rPr lang="en-US" dirty="0" smtClean="0">
                <a:solidFill>
                  <a:schemeClr val="tx1">
                    <a:tint val="85000"/>
                  </a:schemeClr>
                </a:solidFill>
              </a:rPr>
              <a:t>&gt; 15% but upto 20% then 40%.....</a:t>
            </a:r>
          </a:p>
          <a:p>
            <a:pPr marL="521208" lvl="1" fontAlgn="auto">
              <a:spcAft>
                <a:spcPts val="0"/>
              </a:spcAft>
              <a:buClr>
                <a:schemeClr val="accent4"/>
              </a:buClr>
              <a:buFont typeface="Wingdings 2"/>
              <a:buChar char=""/>
              <a:defRPr/>
            </a:pPr>
            <a:r>
              <a:rPr lang="en-US" dirty="0" smtClean="0">
                <a:solidFill>
                  <a:schemeClr val="tx1">
                    <a:tint val="85000"/>
                  </a:schemeClr>
                </a:solidFill>
              </a:rPr>
              <a:t>&gt; 20% then rule 8 will apply above rules 3 to 7 not apply.</a:t>
            </a:r>
            <a:endParaRPr lang="en-US" dirty="0">
              <a:solidFill>
                <a:schemeClr val="tx1">
                  <a:tint val="85000"/>
                </a:schemeClr>
              </a:solidFill>
            </a:endParaRPr>
          </a:p>
        </p:txBody>
      </p:sp>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fontAlgn="auto">
              <a:spcAft>
                <a:spcPts val="0"/>
              </a:spcAft>
              <a:defRPr/>
            </a:pPr>
            <a:r>
              <a:rPr lang="en-US" dirty="0" smtClean="0"/>
              <a:t>RULE 3 TO 8 continue…..</a:t>
            </a:r>
            <a:endParaRPr lang="en-US" dirty="0"/>
          </a:p>
        </p:txBody>
      </p:sp>
      <p:sp>
        <p:nvSpPr>
          <p:cNvPr id="3" name="Content Placeholder 2"/>
          <p:cNvSpPr>
            <a:spLocks noGrp="1"/>
          </p:cNvSpPr>
          <p:nvPr>
            <p:ph idx="1"/>
          </p:nvPr>
        </p:nvSpPr>
        <p:spPr>
          <a:xfrm>
            <a:off x="457200" y="838200"/>
            <a:ext cx="7239000" cy="5618163"/>
          </a:xfrm>
        </p:spPr>
        <p:txBody>
          <a:bodyPr>
            <a:normAutofit fontScale="92500" lnSpcReduction="10000"/>
          </a:bodyPr>
          <a:lstStyle/>
          <a:p>
            <a:pPr marL="274320" indent="-274320" fontAlgn="auto">
              <a:spcAft>
                <a:spcPts val="0"/>
              </a:spcAft>
              <a:buFont typeface="Wingdings 2"/>
              <a:buChar char=""/>
              <a:defRPr/>
            </a:pPr>
            <a:r>
              <a:rPr lang="en-US" dirty="0" smtClean="0"/>
              <a:t>Rule 7-Adjustment for unearned increase=</a:t>
            </a:r>
          </a:p>
          <a:p>
            <a:pPr marL="274320" indent="-274320" fontAlgn="auto">
              <a:spcAft>
                <a:spcPts val="0"/>
              </a:spcAft>
              <a:buFont typeface="Wingdings 2"/>
              <a:buNone/>
              <a:defRPr/>
            </a:pPr>
            <a:r>
              <a:rPr lang="en-US" dirty="0" smtClean="0"/>
              <a:t>	If property is constructed on lease hold land from govt. or govt. authority and govt. is entitled to recover a specified percentage of unearned increase in value of land at time of transfer of property then value as per 3,4,5 and 6 shall be reduced by</a:t>
            </a:r>
          </a:p>
          <a:p>
            <a:pPr marL="274320" indent="-274320" fontAlgn="auto">
              <a:spcAft>
                <a:spcPts val="0"/>
              </a:spcAft>
              <a:buFont typeface="Wingdings 2"/>
              <a:buNone/>
              <a:defRPr/>
            </a:pPr>
            <a:r>
              <a:rPr lang="en-US" dirty="0" smtClean="0"/>
              <a:t>	a) 50% </a:t>
            </a:r>
          </a:p>
          <a:p>
            <a:pPr marL="274320" indent="-274320" fontAlgn="auto">
              <a:spcAft>
                <a:spcPts val="0"/>
              </a:spcAft>
              <a:buFont typeface="Wingdings 2"/>
              <a:buNone/>
              <a:defRPr/>
            </a:pPr>
            <a:r>
              <a:rPr lang="en-US" dirty="0" smtClean="0"/>
              <a:t>   b) Unearned increase value to be recovered by govt.</a:t>
            </a:r>
          </a:p>
          <a:p>
            <a:pPr marL="274320" indent="-274320" fontAlgn="auto">
              <a:spcAft>
                <a:spcPts val="0"/>
              </a:spcAft>
              <a:buFont typeface="Wingdings 2"/>
              <a:buNone/>
              <a:defRPr/>
            </a:pPr>
            <a:r>
              <a:rPr lang="en-US" dirty="0" smtClean="0"/>
              <a:t>   whichever is less (a or b)</a:t>
            </a:r>
          </a:p>
          <a:p>
            <a:pPr marL="274320" indent="-274320" fontAlgn="auto">
              <a:spcAft>
                <a:spcPts val="0"/>
              </a:spcAft>
              <a:buFont typeface="Wingdings 2"/>
              <a:buNone/>
              <a:defRPr/>
            </a:pPr>
            <a:r>
              <a:rPr lang="en-US" dirty="0" smtClean="0"/>
              <a:t>Unearned increase is Value of land on valuation date as determined by govt. for computing unearned increase less lease premium paid or payable to govt. </a:t>
            </a:r>
            <a:endParaRPr lang="en-US" dirty="0"/>
          </a:p>
        </p:txBody>
      </p:sp>
    </p:spTree>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fontAlgn="auto">
              <a:spcAft>
                <a:spcPts val="0"/>
              </a:spcAft>
              <a:defRPr/>
            </a:pPr>
            <a:r>
              <a:rPr lang="en-US" dirty="0" smtClean="0"/>
              <a:t>RULE 3 TO 8 continue…..</a:t>
            </a:r>
            <a:endParaRPr lang="en-US" dirty="0"/>
          </a:p>
        </p:txBody>
      </p:sp>
      <p:sp>
        <p:nvSpPr>
          <p:cNvPr id="3" name="Content Placeholder 2"/>
          <p:cNvSpPr>
            <a:spLocks noGrp="1"/>
          </p:cNvSpPr>
          <p:nvPr>
            <p:ph idx="1"/>
          </p:nvPr>
        </p:nvSpPr>
        <p:spPr>
          <a:xfrm>
            <a:off x="457200" y="914400"/>
            <a:ext cx="7239000" cy="5541963"/>
          </a:xfrm>
        </p:spPr>
        <p:txBody>
          <a:bodyPr>
            <a:normAutofit lnSpcReduction="10000"/>
          </a:bodyPr>
          <a:lstStyle/>
          <a:p>
            <a:pPr marL="274320" indent="-274320" fontAlgn="auto">
              <a:spcAft>
                <a:spcPts val="0"/>
              </a:spcAft>
              <a:buFont typeface="Wingdings 2"/>
              <a:buChar char=""/>
              <a:defRPr/>
            </a:pPr>
            <a:r>
              <a:rPr lang="en-US" dirty="0" smtClean="0"/>
              <a:t>Rule 8 states that notwithstanding rule 3 to 7 the value of property shall be estimated to be price it would fetch if sold in open market on valuation date in the opinion of Assessing Officer.</a:t>
            </a:r>
          </a:p>
          <a:p>
            <a:pPr marL="274320" indent="-274320" fontAlgn="auto">
              <a:spcAft>
                <a:spcPts val="0"/>
              </a:spcAft>
              <a:buFont typeface="Wingdings 2"/>
              <a:buChar char=""/>
              <a:defRPr/>
            </a:pPr>
            <a:r>
              <a:rPr lang="en-US" dirty="0" smtClean="0"/>
              <a:t>Rule 8 only if- difference b/w unbuilt and specified area is &gt;20% of aggregate area or where property on lease hold land and where lease expires within 15 years from valuation date and lease deed not gave option for renewal of lease. Or where Assessing officer with prior approval of joint commissioner is of opinion that it is not practically possible to apply rule 3 to 7.</a:t>
            </a:r>
            <a:endParaRPr lang="en-US" dirty="0"/>
          </a:p>
        </p:txBody>
      </p:sp>
    </p:spTree>
  </p:cSld>
  <p:clrMapOvr>
    <a:masterClrMapping/>
  </p:clrMapOvr>
  <p:transition spd="slow">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SECTION 7</a:t>
            </a:r>
            <a:endParaRPr lang="en-US" dirty="0"/>
          </a:p>
        </p:txBody>
      </p:sp>
      <p:sp>
        <p:nvSpPr>
          <p:cNvPr id="29699" name="Content Placeholder 2"/>
          <p:cNvSpPr>
            <a:spLocks noGrp="1"/>
          </p:cNvSpPr>
          <p:nvPr>
            <p:ph idx="1"/>
          </p:nvPr>
        </p:nvSpPr>
        <p:spPr/>
        <p:txBody>
          <a:bodyPr/>
          <a:lstStyle/>
          <a:p>
            <a:r>
              <a:rPr lang="en-US" smtClean="0"/>
              <a:t>Value of any </a:t>
            </a:r>
            <a:r>
              <a:rPr lang="en-US" smtClean="0">
                <a:solidFill>
                  <a:schemeClr val="tx2"/>
                </a:solidFill>
              </a:rPr>
              <a:t>one house </a:t>
            </a:r>
            <a:r>
              <a:rPr lang="en-US" smtClean="0"/>
              <a:t>(can apply different house in next year) exclusively used by assessee for residential purposes during p.y may at assessee option taken to be:</a:t>
            </a:r>
          </a:p>
          <a:p>
            <a:pPr>
              <a:buFont typeface="Wingdings 2" pitchFamily="18" charset="2"/>
              <a:buNone/>
            </a:pPr>
            <a:r>
              <a:rPr lang="en-US" smtClean="0"/>
              <a:t>	a)	value as per rule 3 to 7 </a:t>
            </a:r>
          </a:p>
          <a:p>
            <a:pPr>
              <a:buFont typeface="Wingdings 2" pitchFamily="18" charset="2"/>
              <a:buNone/>
            </a:pPr>
            <a:r>
              <a:rPr lang="en-US" smtClean="0"/>
              <a:t>				OR</a:t>
            </a:r>
          </a:p>
          <a:p>
            <a:pPr>
              <a:buFont typeface="Wingdings 2" pitchFamily="18" charset="2"/>
              <a:buNone/>
            </a:pPr>
            <a:r>
              <a:rPr lang="en-US" smtClean="0"/>
              <a:t>	b)	value as per rule 3 to 7 as on valuation date next following the date assessee became </a:t>
            </a:r>
            <a:r>
              <a:rPr lang="en-US" smtClean="0">
                <a:solidFill>
                  <a:schemeClr val="tx2"/>
                </a:solidFill>
              </a:rPr>
              <a:t>owner (date of construction completed if constructed house) </a:t>
            </a:r>
            <a:r>
              <a:rPr lang="en-US" smtClean="0"/>
              <a:t>or value as on 31/03/1971 which ever later.</a:t>
            </a:r>
          </a:p>
        </p:txBody>
      </p:sp>
    </p:spTree>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RULE 14 (VALUATION OF BUSINESS ASSETS)	</a:t>
            </a:r>
            <a:endParaRPr lang="en-US" dirty="0"/>
          </a:p>
        </p:txBody>
      </p:sp>
      <p:sp>
        <p:nvSpPr>
          <p:cNvPr id="30723" name="Content Placeholder 2"/>
          <p:cNvSpPr>
            <a:spLocks noGrp="1"/>
          </p:cNvSpPr>
          <p:nvPr>
            <p:ph idx="1"/>
          </p:nvPr>
        </p:nvSpPr>
        <p:spPr/>
        <p:txBody>
          <a:bodyPr/>
          <a:lstStyle/>
          <a:p>
            <a:r>
              <a:rPr lang="en-US" smtClean="0"/>
              <a:t>A) Value of </a:t>
            </a:r>
            <a:r>
              <a:rPr lang="en-US" smtClean="0">
                <a:solidFill>
                  <a:schemeClr val="tx2"/>
                </a:solidFill>
              </a:rPr>
              <a:t>assets(Sec.2(ea))</a:t>
            </a:r>
            <a:r>
              <a:rPr lang="en-US" smtClean="0"/>
              <a:t> as in balance sheet.</a:t>
            </a:r>
          </a:p>
          <a:p>
            <a:r>
              <a:rPr lang="en-US" smtClean="0"/>
              <a:t>B) Schedule III Value </a:t>
            </a:r>
          </a:p>
          <a:p>
            <a:r>
              <a:rPr lang="en-US" smtClean="0"/>
              <a:t>If Value as per B above exceeds value as per A above by &gt;20% of value as per A then take value as per B. otherwise value as per A.</a:t>
            </a:r>
          </a:p>
        </p:txBody>
      </p:sp>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fontAlgn="auto">
              <a:spcAft>
                <a:spcPts val="0"/>
              </a:spcAft>
              <a:defRPr/>
            </a:pPr>
            <a:r>
              <a:rPr lang="en-US" sz="2400" dirty="0" smtClean="0"/>
              <a:t>Rule 15 &amp; 16 (valuation of interest of partner in assets of firm or member in assets of </a:t>
            </a:r>
            <a:r>
              <a:rPr lang="en-US" sz="2400" dirty="0" err="1" smtClean="0"/>
              <a:t>aop</a:t>
            </a:r>
            <a:r>
              <a:rPr lang="en-US" sz="2400" dirty="0" smtClean="0"/>
              <a:t>/</a:t>
            </a:r>
            <a:r>
              <a:rPr lang="en-US" sz="2400" dirty="0" err="1" smtClean="0"/>
              <a:t>boi</a:t>
            </a:r>
            <a:r>
              <a:rPr lang="en-US" sz="2400" dirty="0" smtClean="0"/>
              <a:t>)</a:t>
            </a:r>
            <a:endParaRPr lang="en-US" sz="2400"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n-US" dirty="0" smtClean="0"/>
              <a:t>A) Determine net wealth of firm/AOP/BOI as if it were an assessee as per rule 14 without exemption u/s 5.</a:t>
            </a:r>
          </a:p>
          <a:p>
            <a:pPr marL="274320" indent="-274320" fontAlgn="auto">
              <a:spcAft>
                <a:spcPts val="0"/>
              </a:spcAft>
              <a:buFont typeface="Wingdings 2"/>
              <a:buChar char=""/>
              <a:defRPr/>
            </a:pPr>
            <a:r>
              <a:rPr lang="en-US" dirty="0" smtClean="0"/>
              <a:t>B) The portion of ‘A’ above, upto capital of the firm/AOP/BOI should be allocated to partners/members in capital contribution ratio.</a:t>
            </a:r>
          </a:p>
          <a:p>
            <a:pPr marL="274320" indent="-274320" fontAlgn="auto">
              <a:spcAft>
                <a:spcPts val="0"/>
              </a:spcAft>
              <a:buFont typeface="Wingdings 2"/>
              <a:buChar char=""/>
              <a:defRPr/>
            </a:pPr>
            <a:r>
              <a:rPr lang="en-US" dirty="0" smtClean="0"/>
              <a:t>C) Balance of ‘A’ should be allocated in dissolution ratio. If dissolution ratio not available then in profit sharing ratio.</a:t>
            </a:r>
          </a:p>
          <a:p>
            <a:pPr marL="274320" indent="-274320" fontAlgn="auto">
              <a:spcAft>
                <a:spcPts val="0"/>
              </a:spcAft>
              <a:buFont typeface="Wingdings 2"/>
              <a:buNone/>
              <a:defRPr/>
            </a:pPr>
            <a:r>
              <a:rPr lang="en-US" dirty="0" smtClean="0"/>
              <a:t>Note: If partner or member is minor distribute his share also. After that, this minor share will be clubbed accordingly in his/her parents wealth as per clubbing rules discussed earlier </a:t>
            </a:r>
            <a:endParaRPr lang="en-US" dirty="0"/>
          </a:p>
        </p:txBody>
      </p:sp>
    </p:spTree>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pPr fontAlgn="auto">
              <a:spcAft>
                <a:spcPts val="0"/>
              </a:spcAft>
              <a:defRPr/>
            </a:pPr>
            <a:r>
              <a:rPr lang="en-US" sz="4000" dirty="0" smtClean="0"/>
              <a:t>Rule 15 &amp; 16 continue…</a:t>
            </a:r>
            <a:endParaRPr lang="en-US" dirty="0"/>
          </a:p>
        </p:txBody>
      </p:sp>
      <p:sp>
        <p:nvSpPr>
          <p:cNvPr id="32771" name="Content Placeholder 2"/>
          <p:cNvSpPr>
            <a:spLocks noGrp="1"/>
          </p:cNvSpPr>
          <p:nvPr>
            <p:ph idx="1"/>
          </p:nvPr>
        </p:nvSpPr>
        <p:spPr>
          <a:xfrm>
            <a:off x="457200" y="990600"/>
            <a:ext cx="7239000" cy="5465763"/>
          </a:xfrm>
        </p:spPr>
        <p:txBody>
          <a:bodyPr/>
          <a:lstStyle/>
          <a:p>
            <a:r>
              <a:rPr lang="en-US" smtClean="0"/>
              <a:t>If net wealth of firm includes sec.5 exempt asset, then the exemption in respect of such asset shall be available to member/partner in dissolution ratio and in absence of dissolution ratio, in profit sharing ratio.</a:t>
            </a:r>
          </a:p>
          <a:p>
            <a:r>
              <a:rPr lang="en-US" smtClean="0"/>
              <a:t>If firm has assets located outside India but partner is non resident or not ordinary resident or non citizen then following shall not be included in partners net wealth:-</a:t>
            </a:r>
          </a:p>
          <a:p>
            <a:pPr>
              <a:buFont typeface="Wingdings 2" pitchFamily="18" charset="2"/>
              <a:buNone/>
            </a:pPr>
            <a:r>
              <a:rPr lang="en-US" smtClean="0"/>
              <a:t>		Such partner share as per 15 &amp; 16 X (Assets located outside India- Debts in respect of such assets) / Net wealth of Firm.</a:t>
            </a:r>
          </a:p>
        </p:txBody>
      </p:sp>
    </p:spTree>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Rule 18 &amp; 19 valuation of jewellery </a:t>
            </a:r>
            <a:endParaRPr lang="en-US" dirty="0"/>
          </a:p>
        </p:txBody>
      </p:sp>
      <p:sp>
        <p:nvSpPr>
          <p:cNvPr id="3" name="Content Placeholder 2"/>
          <p:cNvSpPr>
            <a:spLocks noGrp="1"/>
          </p:cNvSpPr>
          <p:nvPr>
            <p:ph idx="1"/>
          </p:nvPr>
        </p:nvSpPr>
        <p:spPr/>
        <p:txBody>
          <a:bodyPr>
            <a:normAutofit fontScale="92500"/>
          </a:bodyPr>
          <a:lstStyle/>
          <a:p>
            <a:pPr marL="274320" indent="-274320" fontAlgn="auto">
              <a:spcAft>
                <a:spcPts val="0"/>
              </a:spcAft>
              <a:buFont typeface="Wingdings 2"/>
              <a:buChar char=""/>
              <a:defRPr/>
            </a:pPr>
            <a:r>
              <a:rPr lang="en-US" dirty="0" smtClean="0"/>
              <a:t>Valuation at price, it will fetch if sold in Open Market as on valuation date.</a:t>
            </a:r>
          </a:p>
          <a:p>
            <a:pPr marL="274320" indent="-274320" fontAlgn="auto">
              <a:spcAft>
                <a:spcPts val="0"/>
              </a:spcAft>
              <a:buFont typeface="Wingdings 2"/>
              <a:buChar char=""/>
              <a:defRPr/>
            </a:pPr>
            <a:r>
              <a:rPr lang="en-US" dirty="0" smtClean="0"/>
              <a:t>Return should support a statement in O-8A form if valuation not more than 5 </a:t>
            </a:r>
            <a:r>
              <a:rPr lang="en-US" dirty="0" err="1" smtClean="0"/>
              <a:t>lacs</a:t>
            </a:r>
            <a:r>
              <a:rPr lang="en-US" dirty="0" smtClean="0"/>
              <a:t>, otherwise Report in O-8 from registered </a:t>
            </a:r>
            <a:r>
              <a:rPr lang="en-US" dirty="0" err="1" smtClean="0"/>
              <a:t>valuer</a:t>
            </a:r>
            <a:r>
              <a:rPr lang="en-US" dirty="0" smtClean="0"/>
              <a:t> for one year and for next 4 subsequent A.Y new report not required but same report shall be adopted  even if value of jewellery &gt; 5 </a:t>
            </a:r>
            <a:r>
              <a:rPr lang="en-US" dirty="0" err="1" smtClean="0"/>
              <a:t>Lacs</a:t>
            </a:r>
            <a:r>
              <a:rPr lang="en-US" dirty="0" smtClean="0"/>
              <a:t>. Only Adjustment of Market value of gold etc. or Adjustment of acquisition or sale of jewellery required. </a:t>
            </a:r>
          </a:p>
          <a:p>
            <a:pPr marL="274320" indent="-274320" fontAlgn="auto">
              <a:spcAft>
                <a:spcPts val="0"/>
              </a:spcAft>
              <a:buFont typeface="Wingdings 2"/>
              <a:buChar char=""/>
              <a:defRPr/>
            </a:pPr>
            <a:r>
              <a:rPr lang="en-US" dirty="0" smtClean="0"/>
              <a:t>A.O can make reference to Valuation officer u/s 16A in respect of subsequent 4 A.Y</a:t>
            </a:r>
          </a:p>
        </p:txBody>
      </p:sp>
    </p:spTree>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310640"/>
          </a:xfrm>
        </p:spPr>
        <p:txBody>
          <a:bodyPr>
            <a:noAutofit/>
          </a:bodyPr>
          <a:lstStyle/>
          <a:p>
            <a:pPr fontAlgn="auto">
              <a:spcAft>
                <a:spcPts val="0"/>
              </a:spcAft>
              <a:defRPr/>
            </a:pPr>
            <a:r>
              <a:rPr lang="en-US" sz="2800" dirty="0" smtClean="0"/>
              <a:t>Rule 20: valuation of motor cars, yachts, boats, aircrafts and urban land.</a:t>
            </a:r>
            <a:endParaRPr lang="en-US" sz="2800" dirty="0"/>
          </a:p>
        </p:txBody>
      </p:sp>
      <p:sp>
        <p:nvSpPr>
          <p:cNvPr id="3" name="Content Placeholder 2"/>
          <p:cNvSpPr>
            <a:spLocks noGrp="1"/>
          </p:cNvSpPr>
          <p:nvPr>
            <p:ph idx="1"/>
          </p:nvPr>
        </p:nvSpPr>
        <p:spPr>
          <a:xfrm>
            <a:off x="457200" y="1609416"/>
            <a:ext cx="7239000" cy="4846320"/>
          </a:xfrm>
        </p:spPr>
        <p:txBody>
          <a:bodyPr>
            <a:normAutofit/>
          </a:bodyPr>
          <a:lstStyle/>
          <a:p>
            <a:pPr marL="274320" indent="-274320" fontAlgn="auto">
              <a:spcAft>
                <a:spcPts val="0"/>
              </a:spcAft>
              <a:buFont typeface="Wingdings 2"/>
              <a:buChar char=""/>
              <a:defRPr/>
            </a:pPr>
            <a:r>
              <a:rPr lang="en-US" dirty="0" smtClean="0"/>
              <a:t>Valuation at price, it will fetch if sold in Open Market as on valuation date.</a:t>
            </a:r>
          </a:p>
          <a:p>
            <a:pPr marL="274320" indent="-274320" fontAlgn="auto">
              <a:spcAft>
                <a:spcPts val="0"/>
              </a:spcAft>
              <a:buFont typeface="Wingdings 2"/>
              <a:buNone/>
              <a:defRPr/>
            </a:pPr>
            <a:r>
              <a:rPr lang="en-US" sz="28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Rule 21:</a:t>
            </a:r>
          </a:p>
          <a:p>
            <a:pPr marL="274320" indent="-274320" fontAlgn="auto">
              <a:spcAft>
                <a:spcPts val="0"/>
              </a:spcAft>
              <a:buFont typeface="Wingdings 2"/>
              <a:buNone/>
              <a:defRPr/>
            </a:pPr>
            <a:r>
              <a:rPr lang="en-US" dirty="0" smtClean="0"/>
              <a:t>Restrictive covenants (Restrictive conditions etc. on sale)to be ignored in determining market value of Assets.</a:t>
            </a:r>
          </a:p>
          <a:p>
            <a:pPr marL="274320" indent="-274320" fontAlgn="auto">
              <a:spcAft>
                <a:spcPts val="0"/>
              </a:spcAft>
              <a:buFont typeface="Wingdings 2"/>
              <a:buNone/>
              <a:defRPr/>
            </a:pPr>
            <a:r>
              <a:rPr lang="en-US" dirty="0" smtClean="0"/>
              <a:t>However, if property is attached by govt. etc. then market value will be reduced.</a:t>
            </a:r>
          </a:p>
        </p:txBody>
      </p:sp>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How to compute wealth tax</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dirty="0" smtClean="0"/>
              <a:t>(A) </a:t>
            </a:r>
            <a:r>
              <a:rPr lang="en-US" dirty="0" smtClean="0">
                <a:solidFill>
                  <a:schemeClr val="tx2"/>
                </a:solidFill>
              </a:rPr>
              <a:t>Value</a:t>
            </a:r>
            <a:r>
              <a:rPr lang="en-US" dirty="0" smtClean="0"/>
              <a:t> of assets belonging to               assessee as on valuation date                            (Assets as per sec. 2(ea)                       </a:t>
            </a:r>
            <a:r>
              <a:rPr lang="en-US" dirty="0" err="1" smtClean="0"/>
              <a:t>xxxx</a:t>
            </a:r>
            <a:endParaRPr lang="en-US" dirty="0" smtClean="0"/>
          </a:p>
          <a:p>
            <a:pPr marL="274320" indent="-274320" fontAlgn="auto">
              <a:spcAft>
                <a:spcPts val="0"/>
              </a:spcAft>
              <a:buFont typeface="Wingdings 2"/>
              <a:buChar char=""/>
              <a:defRPr/>
            </a:pPr>
            <a:r>
              <a:rPr lang="en-US" dirty="0" smtClean="0"/>
              <a:t>(B) Deemed assets (Sec.4)                     </a:t>
            </a:r>
            <a:r>
              <a:rPr lang="en-US" dirty="0" err="1" smtClean="0"/>
              <a:t>xxxx</a:t>
            </a:r>
            <a:endParaRPr lang="en-US" dirty="0" smtClean="0"/>
          </a:p>
          <a:p>
            <a:pPr marL="274320" indent="-274320" fontAlgn="auto">
              <a:spcAft>
                <a:spcPts val="0"/>
              </a:spcAft>
              <a:buFont typeface="Wingdings 2"/>
              <a:buChar char=""/>
              <a:defRPr/>
            </a:pPr>
            <a:r>
              <a:rPr lang="en-US" dirty="0" smtClean="0"/>
              <a:t> (C) Exempt Assets (Sec.5)                     </a:t>
            </a:r>
            <a:r>
              <a:rPr lang="en-US" dirty="0" err="1" smtClean="0"/>
              <a:t>xxxx</a:t>
            </a:r>
            <a:endParaRPr lang="en-US" dirty="0" smtClean="0"/>
          </a:p>
          <a:p>
            <a:pPr marL="274320" indent="-274320" fontAlgn="auto">
              <a:spcAft>
                <a:spcPts val="0"/>
              </a:spcAft>
              <a:buFont typeface="Wingdings 2"/>
              <a:buNone/>
              <a:defRPr/>
            </a:pPr>
            <a:r>
              <a:rPr lang="en-US" dirty="0" smtClean="0"/>
              <a:t>Gross Wealth          A+B-C                         </a:t>
            </a:r>
            <a:r>
              <a:rPr lang="en-US" dirty="0" err="1" smtClean="0"/>
              <a:t>xxxx</a:t>
            </a:r>
            <a:r>
              <a:rPr lang="en-US" dirty="0" smtClean="0"/>
              <a:t> </a:t>
            </a:r>
          </a:p>
          <a:p>
            <a:pPr marL="274320" indent="-274320" fontAlgn="auto">
              <a:spcAft>
                <a:spcPts val="0"/>
              </a:spcAft>
              <a:buFont typeface="Wingdings 2"/>
              <a:buNone/>
              <a:defRPr/>
            </a:pPr>
            <a:r>
              <a:rPr lang="en-US" dirty="0" smtClean="0"/>
              <a:t>Less: Liabilities incurred on assets</a:t>
            </a:r>
          </a:p>
          <a:p>
            <a:pPr marL="274320" indent="-274320" fontAlgn="auto">
              <a:spcAft>
                <a:spcPts val="0"/>
              </a:spcAft>
              <a:buFont typeface="Wingdings 2"/>
              <a:buNone/>
              <a:defRPr/>
            </a:pPr>
            <a:r>
              <a:rPr lang="en-US" dirty="0" smtClean="0"/>
              <a:t>        included in wealth.                          </a:t>
            </a:r>
            <a:r>
              <a:rPr lang="en-US" dirty="0" err="1" smtClean="0"/>
              <a:t>xxxx</a:t>
            </a:r>
            <a:endParaRPr lang="en-US" dirty="0" smtClean="0"/>
          </a:p>
          <a:p>
            <a:pPr marL="274320" indent="-274320" fontAlgn="auto">
              <a:spcAft>
                <a:spcPts val="0"/>
              </a:spcAft>
              <a:buFont typeface="Wingdings 2"/>
              <a:buNone/>
              <a:defRPr/>
            </a:pPr>
            <a:r>
              <a:rPr lang="en-US" dirty="0" smtClean="0"/>
              <a:t> Net Wealth                                             </a:t>
            </a:r>
            <a:r>
              <a:rPr lang="en-US" dirty="0" err="1" smtClean="0"/>
              <a:t>xxxx</a:t>
            </a:r>
            <a:endParaRPr lang="en-US" dirty="0" smtClean="0"/>
          </a:p>
          <a:p>
            <a:pPr marL="274320" indent="-274320" fontAlgn="auto">
              <a:spcAft>
                <a:spcPts val="0"/>
              </a:spcAft>
              <a:buFont typeface="Wingdings 2"/>
              <a:buNone/>
              <a:defRPr/>
            </a:pPr>
            <a:r>
              <a:rPr lang="en-US" dirty="0" smtClean="0">
                <a:solidFill>
                  <a:schemeClr val="tx2"/>
                </a:solidFill>
              </a:rPr>
              <a:t>Value as per schedule III read with sec.7 of wealth tax act.</a:t>
            </a:r>
            <a:r>
              <a:rPr lang="en-US" dirty="0" smtClean="0"/>
              <a:t>       </a:t>
            </a:r>
            <a:endParaRPr lang="en-US" dirty="0"/>
          </a:p>
        </p:txBody>
      </p:sp>
    </p:spTree>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Other important sec.’s</a:t>
            </a:r>
            <a:endParaRPr lang="en-US" dirty="0"/>
          </a:p>
        </p:txBody>
      </p:sp>
      <p:sp>
        <p:nvSpPr>
          <p:cNvPr id="35843" name="Content Placeholder 2"/>
          <p:cNvSpPr>
            <a:spLocks noGrp="1"/>
          </p:cNvSpPr>
          <p:nvPr>
            <p:ph idx="1"/>
          </p:nvPr>
        </p:nvSpPr>
        <p:spPr/>
        <p:txBody>
          <a:bodyPr/>
          <a:lstStyle/>
          <a:p>
            <a:r>
              <a:rPr lang="en-US" smtClean="0"/>
              <a:t>Procedure of Assessment under wealth tax is almost similar to Income Tax Act.</a:t>
            </a:r>
          </a:p>
          <a:p>
            <a:r>
              <a:rPr lang="en-US" smtClean="0"/>
              <a:t>Return below specified exemption limit i.e 30 Lacs deemed never furnished.</a:t>
            </a:r>
          </a:p>
          <a:p>
            <a:r>
              <a:rPr lang="en-US" smtClean="0"/>
              <a:t>No Advance Tax and Education cess in wealth Tax.</a:t>
            </a:r>
          </a:p>
          <a:p>
            <a:r>
              <a:rPr lang="en-US" smtClean="0"/>
              <a:t>Wealth R/off to nearest 100 Rs.</a:t>
            </a:r>
          </a:p>
          <a:p>
            <a:r>
              <a:rPr lang="en-US" smtClean="0"/>
              <a:t>Tax liabilities of deceased can be recovered form legal representative upto estate inherited. However, no penalty can be levied on legal heir</a:t>
            </a:r>
          </a:p>
        </p:txBody>
      </p:sp>
    </p:spTree>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886200" cy="2971800"/>
          </a:xfrm>
        </p:spPr>
        <p:txBody>
          <a:bodyPr/>
          <a:lstStyle/>
          <a:p>
            <a:pPr fontAlgn="auto">
              <a:spcAft>
                <a:spcPts val="0"/>
              </a:spcAft>
              <a:defRPr/>
            </a:pPr>
            <a:r>
              <a:rPr lang="en-US" sz="3200" smtClean="0">
                <a:solidFill>
                  <a:schemeClr val="accent6">
                    <a:lumMod val="20000"/>
                    <a:lumOff val="80000"/>
                  </a:schemeClr>
                </a:solidFill>
              </a:rPr>
              <a:t>COMPILED BY: </a:t>
            </a:r>
            <a:r>
              <a:rPr lang="en-US" sz="3200" dirty="0" smtClean="0">
                <a:solidFill>
                  <a:schemeClr val="accent2">
                    <a:lumMod val="75000"/>
                  </a:schemeClr>
                </a:solidFill>
              </a:rPr>
              <a:t/>
            </a:r>
            <a:br>
              <a:rPr lang="en-US" sz="3200" dirty="0" smtClean="0">
                <a:solidFill>
                  <a:schemeClr val="accent2">
                    <a:lumMod val="75000"/>
                  </a:schemeClr>
                </a:solidFill>
              </a:rPr>
            </a:br>
            <a:r>
              <a:rPr lang="en-US" sz="3600" dirty="0" smtClean="0">
                <a:solidFill>
                  <a:schemeClr val="accent6">
                    <a:lumMod val="20000"/>
                    <a:lumOff val="80000"/>
                  </a:schemeClr>
                </a:solidFill>
                <a:latin typeface="Algerian" pitchFamily="82" charset="0"/>
                <a:ea typeface="MS Mincho" pitchFamily="49" charset="-128"/>
              </a:rPr>
              <a:t>CA </a:t>
            </a:r>
            <a:r>
              <a:rPr lang="en-US" sz="3600" dirty="0" smtClean="0">
                <a:solidFill>
                  <a:schemeClr val="accent6">
                    <a:lumMod val="20000"/>
                    <a:lumOff val="80000"/>
                  </a:schemeClr>
                </a:solidFill>
                <a:latin typeface="Algerian" pitchFamily="82" charset="0"/>
                <a:ea typeface="MS Mincho" pitchFamily="49" charset="-128"/>
              </a:rPr>
              <a:t>Varun Chadha</a:t>
            </a:r>
            <a:endParaRPr lang="en-US" sz="3200" dirty="0">
              <a:solidFill>
                <a:schemeClr val="accent6">
                  <a:lumMod val="20000"/>
                  <a:lumOff val="80000"/>
                </a:schemeClr>
              </a:solidFill>
              <a:latin typeface="Algerian" pitchFamily="82" charset="0"/>
              <a:ea typeface="MS Mincho" pitchFamily="49" charset="-128"/>
            </a:endParaRPr>
          </a:p>
        </p:txBody>
      </p:sp>
      <p:sp>
        <p:nvSpPr>
          <p:cNvPr id="3" name="Text Placeholder 2"/>
          <p:cNvSpPr>
            <a:spLocks noGrp="1"/>
          </p:cNvSpPr>
          <p:nvPr>
            <p:ph type="body" sz="half" idx="2"/>
          </p:nvPr>
        </p:nvSpPr>
        <p:spPr>
          <a:xfrm>
            <a:off x="5105400" y="3282950"/>
            <a:ext cx="3713163" cy="1920875"/>
          </a:xfrm>
        </p:spPr>
        <p:txBody>
          <a:bodyPr/>
          <a:lstStyle/>
          <a:p>
            <a:pPr fontAlgn="auto">
              <a:spcAft>
                <a:spcPts val="0"/>
              </a:spcAft>
              <a:defRPr/>
            </a:pPr>
            <a:r>
              <a:rPr lang="en-US" sz="2000" dirty="0" smtClean="0">
                <a:solidFill>
                  <a:schemeClr val="accent6">
                    <a:lumMod val="40000"/>
                    <a:lumOff val="60000"/>
                  </a:schemeClr>
                </a:solidFill>
              </a:rPr>
              <a:t>EMAIL: </a:t>
            </a:r>
            <a:r>
              <a:rPr lang="en-US" sz="2300" dirty="0" smtClean="0">
                <a:solidFill>
                  <a:schemeClr val="accent6">
                    <a:lumMod val="40000"/>
                    <a:lumOff val="60000"/>
                  </a:schemeClr>
                </a:solidFill>
              </a:rPr>
              <a:t>cavarunchadha@yahoo.com varun.chadha@icai.org</a:t>
            </a:r>
            <a:endParaRPr lang="en-US" sz="2300" dirty="0">
              <a:solidFill>
                <a:schemeClr val="accent6">
                  <a:lumMod val="40000"/>
                  <a:lumOff val="60000"/>
                </a:schemeClr>
              </a:solidFill>
            </a:endParaRPr>
          </a:p>
        </p:txBody>
      </p:sp>
      <p:pic>
        <p:nvPicPr>
          <p:cNvPr id="5" name="Picture Placeholder 4" descr="Picture1.png"/>
          <p:cNvPicPr>
            <a:picLocks noGrp="1" noChangeAspect="1"/>
          </p:cNvPicPr>
          <p:nvPr>
            <p:ph type="pic" idx="1"/>
          </p:nvPr>
        </p:nvPicPr>
        <p:blipFill>
          <a:blip r:embed="rId2"/>
          <a:srcRect l="23310" r="23310"/>
          <a:stretch>
            <a:fillRect/>
          </a:stretch>
        </p:blipFill>
        <p:spPr>
          <a:xfrm>
            <a:off x="609600" y="990600"/>
            <a:ext cx="4206240" cy="4206240"/>
          </a:xfrm>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441960"/>
          </a:xfrm>
        </p:spPr>
        <p:txBody>
          <a:bodyPr>
            <a:normAutofit fontScale="90000"/>
          </a:bodyPr>
          <a:lstStyle/>
          <a:p>
            <a:pPr fontAlgn="auto">
              <a:spcAft>
                <a:spcPts val="0"/>
              </a:spcAft>
              <a:defRPr/>
            </a:pPr>
            <a:r>
              <a:rPr lang="en-US" dirty="0" smtClean="0"/>
              <a:t>ASSETS AS PER WEALTH TAX</a:t>
            </a:r>
            <a:endParaRPr lang="en-US" dirty="0"/>
          </a:p>
        </p:txBody>
      </p:sp>
      <p:pic>
        <p:nvPicPr>
          <p:cNvPr id="9219" name="Content Placeholder 3" descr="house1.jpg"/>
          <p:cNvPicPr>
            <a:picLocks noGrp="1" noChangeAspect="1"/>
          </p:cNvPicPr>
          <p:nvPr>
            <p:ph idx="1"/>
          </p:nvPr>
        </p:nvPicPr>
        <p:blipFill>
          <a:blip r:embed="rId2"/>
          <a:srcRect/>
          <a:stretch>
            <a:fillRect/>
          </a:stretch>
        </p:blipFill>
        <p:spPr>
          <a:xfrm>
            <a:off x="0" y="914400"/>
            <a:ext cx="2133600" cy="1752600"/>
          </a:xfrm>
        </p:spPr>
      </p:pic>
      <p:pic>
        <p:nvPicPr>
          <p:cNvPr id="9220" name="Picture 4" descr="vw_car_drive.jpg"/>
          <p:cNvPicPr>
            <a:picLocks noChangeAspect="1"/>
          </p:cNvPicPr>
          <p:nvPr/>
        </p:nvPicPr>
        <p:blipFill>
          <a:blip r:embed="rId3"/>
          <a:srcRect l="10001" t="15385" r="13333" b="19231"/>
          <a:stretch>
            <a:fillRect/>
          </a:stretch>
        </p:blipFill>
        <p:spPr bwMode="auto">
          <a:xfrm>
            <a:off x="2133600" y="914400"/>
            <a:ext cx="1905000" cy="1752600"/>
          </a:xfrm>
          <a:prstGeom prst="rect">
            <a:avLst/>
          </a:prstGeom>
          <a:noFill/>
          <a:ln w="9525">
            <a:noFill/>
            <a:miter lim="800000"/>
            <a:headEnd/>
            <a:tailEnd/>
          </a:ln>
        </p:spPr>
      </p:pic>
      <p:pic>
        <p:nvPicPr>
          <p:cNvPr id="9221" name="Picture 5" descr="jewellery.jpg"/>
          <p:cNvPicPr>
            <a:picLocks noChangeAspect="1"/>
          </p:cNvPicPr>
          <p:nvPr/>
        </p:nvPicPr>
        <p:blipFill>
          <a:blip r:embed="rId4"/>
          <a:srcRect l="6667"/>
          <a:stretch>
            <a:fillRect/>
          </a:stretch>
        </p:blipFill>
        <p:spPr bwMode="auto">
          <a:xfrm>
            <a:off x="4038600" y="914400"/>
            <a:ext cx="1828800" cy="1752600"/>
          </a:xfrm>
          <a:prstGeom prst="rect">
            <a:avLst/>
          </a:prstGeom>
          <a:noFill/>
          <a:ln w="9525">
            <a:noFill/>
            <a:miter lim="800000"/>
            <a:headEnd/>
            <a:tailEnd/>
          </a:ln>
        </p:spPr>
      </p:pic>
      <p:pic>
        <p:nvPicPr>
          <p:cNvPr id="9222" name="Picture 6" descr="04_09_2---Aircraft_web.jpg"/>
          <p:cNvPicPr>
            <a:picLocks noChangeAspect="1"/>
          </p:cNvPicPr>
          <p:nvPr/>
        </p:nvPicPr>
        <p:blipFill>
          <a:blip r:embed="rId5"/>
          <a:srcRect l="8000" t="22285" r="8000" b="29713"/>
          <a:stretch>
            <a:fillRect/>
          </a:stretch>
        </p:blipFill>
        <p:spPr bwMode="auto">
          <a:xfrm>
            <a:off x="5867400" y="914400"/>
            <a:ext cx="2057400" cy="1676400"/>
          </a:xfrm>
          <a:prstGeom prst="rect">
            <a:avLst/>
          </a:prstGeom>
          <a:noFill/>
          <a:ln w="9525">
            <a:noFill/>
            <a:miter lim="800000"/>
            <a:headEnd/>
            <a:tailEnd/>
          </a:ln>
        </p:spPr>
      </p:pic>
      <p:pic>
        <p:nvPicPr>
          <p:cNvPr id="9224" name="Picture 8" descr="img1.jpg"/>
          <p:cNvPicPr>
            <a:picLocks noChangeAspect="1"/>
          </p:cNvPicPr>
          <p:nvPr/>
        </p:nvPicPr>
        <p:blipFill>
          <a:blip r:embed="rId6"/>
          <a:srcRect l="10715" t="25714" r="32143"/>
          <a:stretch>
            <a:fillRect/>
          </a:stretch>
        </p:blipFill>
        <p:spPr bwMode="auto">
          <a:xfrm>
            <a:off x="5410200" y="2819400"/>
            <a:ext cx="2438400" cy="1752600"/>
          </a:xfrm>
          <a:prstGeom prst="rect">
            <a:avLst/>
          </a:prstGeom>
          <a:noFill/>
          <a:ln w="9525">
            <a:noFill/>
            <a:miter lim="800000"/>
            <a:headEnd/>
            <a:tailEnd/>
          </a:ln>
        </p:spPr>
      </p:pic>
      <p:pic>
        <p:nvPicPr>
          <p:cNvPr id="9225" name="Picture 9" descr="cash_rebates_2.238134852_std.jpg"/>
          <p:cNvPicPr>
            <a:picLocks noChangeAspect="1"/>
          </p:cNvPicPr>
          <p:nvPr/>
        </p:nvPicPr>
        <p:blipFill>
          <a:blip r:embed="rId7"/>
          <a:srcRect t="8333" r="6061" b="12500"/>
          <a:stretch>
            <a:fillRect/>
          </a:stretch>
        </p:blipFill>
        <p:spPr bwMode="auto">
          <a:xfrm>
            <a:off x="0" y="4953000"/>
            <a:ext cx="2743200" cy="1676400"/>
          </a:xfrm>
          <a:prstGeom prst="rect">
            <a:avLst/>
          </a:prstGeom>
          <a:noFill/>
          <a:ln w="9525">
            <a:noFill/>
            <a:miter lim="800000"/>
            <a:headEnd/>
            <a:tailEnd/>
          </a:ln>
        </p:spPr>
      </p:pic>
      <p:sp>
        <p:nvSpPr>
          <p:cNvPr id="9226" name="TextBox 10"/>
          <p:cNvSpPr txBox="1">
            <a:spLocks noChangeArrowheads="1"/>
          </p:cNvSpPr>
          <p:nvPr/>
        </p:nvSpPr>
        <p:spPr bwMode="auto">
          <a:xfrm>
            <a:off x="2819400" y="5181600"/>
            <a:ext cx="3352800" cy="1739900"/>
          </a:xfrm>
          <a:prstGeom prst="rect">
            <a:avLst/>
          </a:prstGeom>
          <a:noFill/>
          <a:ln w="9525">
            <a:noFill/>
            <a:miter lim="800000"/>
            <a:headEnd/>
            <a:tailEnd/>
          </a:ln>
        </p:spPr>
        <p:txBody>
          <a:bodyPr>
            <a:spAutoFit/>
          </a:bodyPr>
          <a:lstStyle/>
          <a:p>
            <a:r>
              <a:rPr lang="en-US">
                <a:latin typeface="Trebuchet MS" pitchFamily="34" charset="0"/>
              </a:rPr>
              <a:t>ASSETS INCLUDES :- BUILDINGS, CARS,JEEP, JEWELLERY, AIRCRAFTS, </a:t>
            </a:r>
          </a:p>
          <a:p>
            <a:r>
              <a:rPr lang="en-US">
                <a:latin typeface="Trebuchet MS" pitchFamily="34" charset="0"/>
              </a:rPr>
              <a:t>BOAT, YACTS, URBAN LAND AND CASH</a:t>
            </a:r>
          </a:p>
          <a:p>
            <a:endParaRPr lang="en-US">
              <a:latin typeface="Trebuchet MS" pitchFamily="34" charset="0"/>
            </a:endParaRPr>
          </a:p>
        </p:txBody>
      </p:sp>
      <p:pic>
        <p:nvPicPr>
          <p:cNvPr id="9228" name="Picture 12" descr="windstar-yacht_11359"/>
          <p:cNvPicPr>
            <a:picLocks noChangeAspect="1" noChangeArrowheads="1"/>
          </p:cNvPicPr>
          <p:nvPr/>
        </p:nvPicPr>
        <p:blipFill>
          <a:blip r:embed="rId8"/>
          <a:srcRect/>
          <a:stretch>
            <a:fillRect/>
          </a:stretch>
        </p:blipFill>
        <p:spPr bwMode="auto">
          <a:xfrm>
            <a:off x="0" y="2819400"/>
            <a:ext cx="2590800" cy="1827213"/>
          </a:xfrm>
          <a:prstGeom prst="rect">
            <a:avLst/>
          </a:prstGeom>
          <a:noFill/>
        </p:spPr>
      </p:pic>
      <p:pic>
        <p:nvPicPr>
          <p:cNvPr id="9230" name="Picture 14" descr="testBoat"/>
          <p:cNvPicPr>
            <a:picLocks noChangeAspect="1" noChangeArrowheads="1"/>
          </p:cNvPicPr>
          <p:nvPr/>
        </p:nvPicPr>
        <p:blipFill>
          <a:blip r:embed="rId9"/>
          <a:srcRect/>
          <a:stretch>
            <a:fillRect/>
          </a:stretch>
        </p:blipFill>
        <p:spPr bwMode="auto">
          <a:xfrm>
            <a:off x="2819400" y="2819400"/>
            <a:ext cx="2514600" cy="1752600"/>
          </a:xfrm>
          <a:prstGeom prst="rect">
            <a:avLst/>
          </a:prstGeom>
          <a:noFill/>
        </p:spPr>
      </p:pic>
      <p:pic>
        <p:nvPicPr>
          <p:cNvPr id="9231" name="Picture 15" descr="jonga1"/>
          <p:cNvPicPr>
            <a:picLocks noChangeAspect="1" noChangeArrowheads="1"/>
          </p:cNvPicPr>
          <p:nvPr/>
        </p:nvPicPr>
        <p:blipFill>
          <a:blip r:embed="rId10"/>
          <a:srcRect/>
          <a:stretch>
            <a:fillRect/>
          </a:stretch>
        </p:blipFill>
        <p:spPr bwMode="auto">
          <a:xfrm>
            <a:off x="6096000" y="5029200"/>
            <a:ext cx="1981200" cy="152400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Assets 2(</a:t>
            </a:r>
            <a:r>
              <a:rPr lang="en-US" cap="none" dirty="0" smtClean="0"/>
              <a:t>ea</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274320" indent="-274320" fontAlgn="auto">
              <a:spcAft>
                <a:spcPts val="0"/>
              </a:spcAft>
              <a:buFont typeface="Wingdings 2"/>
              <a:buChar char=""/>
              <a:defRPr/>
            </a:pPr>
            <a:r>
              <a:rPr lang="en-US" sz="3100" dirty="0" smtClean="0"/>
              <a:t>(</a:t>
            </a:r>
            <a:r>
              <a:rPr lang="en-US" sz="3100" dirty="0" err="1" smtClean="0"/>
              <a:t>i</a:t>
            </a:r>
            <a:r>
              <a:rPr lang="en-US" sz="3100" dirty="0" smtClean="0"/>
              <a:t>) Any building or land appurtenant thereto </a:t>
            </a:r>
            <a:r>
              <a:rPr lang="en-US" sz="3100" dirty="0" smtClean="0">
                <a:solidFill>
                  <a:schemeClr val="tx2"/>
                </a:solidFill>
              </a:rPr>
              <a:t>means house</a:t>
            </a:r>
            <a:r>
              <a:rPr lang="en-US" sz="3100" dirty="0" smtClean="0"/>
              <a:t> whether used for residential or commercial or guest house purposes or </a:t>
            </a:r>
            <a:r>
              <a:rPr lang="en-US" sz="3100" dirty="0" smtClean="0">
                <a:solidFill>
                  <a:schemeClr val="tx2"/>
                </a:solidFill>
              </a:rPr>
              <a:t>farm house (situated with in 25 km from local limits of municipality.) </a:t>
            </a:r>
            <a:r>
              <a:rPr lang="en-US" sz="3100" dirty="0" smtClean="0"/>
              <a:t>or otherwise.</a:t>
            </a:r>
          </a:p>
          <a:p>
            <a:pPr marL="274320" indent="-274320" fontAlgn="auto">
              <a:spcAft>
                <a:spcPts val="0"/>
              </a:spcAft>
              <a:buFont typeface="Wingdings 2"/>
              <a:buChar char=""/>
              <a:defRPr/>
            </a:pPr>
            <a:r>
              <a:rPr lang="en-US" dirty="0" smtClean="0"/>
              <a:t>Not to include: </a:t>
            </a:r>
          </a:p>
          <a:p>
            <a:pPr marL="274320" indent="-274320" fontAlgn="auto">
              <a:spcAft>
                <a:spcPts val="0"/>
              </a:spcAft>
              <a:buFont typeface="Wingdings 2"/>
              <a:buNone/>
              <a:defRPr/>
            </a:pPr>
            <a:r>
              <a:rPr lang="en-US" dirty="0" smtClean="0"/>
              <a:t>   If used for business or profession carried on by assessee. </a:t>
            </a:r>
            <a:r>
              <a:rPr lang="en-US" dirty="0" smtClean="0">
                <a:solidFill>
                  <a:schemeClr val="tx2"/>
                </a:solidFill>
              </a:rPr>
              <a:t>If assessee is partner in firm, even used for firm business is eligible for not including in asset</a:t>
            </a:r>
            <a:r>
              <a:rPr lang="en-US" dirty="0" smtClean="0"/>
              <a:t> </a:t>
            </a:r>
          </a:p>
          <a:p>
            <a:pPr marL="274320" indent="-274320" fontAlgn="auto">
              <a:spcAft>
                <a:spcPts val="0"/>
              </a:spcAft>
              <a:buFont typeface="Wingdings 2"/>
              <a:buNone/>
              <a:defRPr/>
            </a:pPr>
            <a:r>
              <a:rPr lang="en-US" dirty="0" smtClean="0"/>
              <a:t>   If held as stock in trade.</a:t>
            </a:r>
          </a:p>
          <a:p>
            <a:pPr marL="274320" indent="-274320" fontAlgn="auto">
              <a:spcAft>
                <a:spcPts val="0"/>
              </a:spcAft>
              <a:buFont typeface="Wingdings 2"/>
              <a:buNone/>
              <a:defRPr/>
            </a:pPr>
            <a:r>
              <a:rPr lang="en-US" dirty="0" smtClean="0"/>
              <a:t>   Any commercial establishments or complexes.</a:t>
            </a:r>
          </a:p>
          <a:p>
            <a:pPr marL="274320" indent="-274320" fontAlgn="auto">
              <a:spcAft>
                <a:spcPts val="0"/>
              </a:spcAft>
              <a:buFont typeface="Wingdings 2"/>
              <a:buNone/>
              <a:defRPr/>
            </a:pPr>
            <a:r>
              <a:rPr lang="en-US" dirty="0" smtClean="0"/>
              <a:t>   Any residential property let out for 300 days or more in </a:t>
            </a:r>
            <a:r>
              <a:rPr lang="en-US" dirty="0" err="1" smtClean="0"/>
              <a:t>p.y</a:t>
            </a:r>
            <a:endParaRPr lang="en-US" dirty="0" smtClean="0"/>
          </a:p>
          <a:p>
            <a:pPr marL="274320" indent="-274320" fontAlgn="auto">
              <a:spcAft>
                <a:spcPts val="0"/>
              </a:spcAft>
              <a:buFont typeface="Wingdings 2"/>
              <a:buNone/>
              <a:defRPr/>
            </a:pPr>
            <a:r>
              <a:rPr lang="en-US" dirty="0" smtClean="0"/>
              <a:t>   House (Residential) allotted (</a:t>
            </a:r>
            <a:r>
              <a:rPr lang="en-US" dirty="0" smtClean="0">
                <a:solidFill>
                  <a:schemeClr val="tx2"/>
                </a:solidFill>
              </a:rPr>
              <a:t>not let out</a:t>
            </a:r>
            <a:r>
              <a:rPr lang="en-US" dirty="0" smtClean="0"/>
              <a:t>) to (</a:t>
            </a:r>
            <a:r>
              <a:rPr lang="en-US" dirty="0" smtClean="0">
                <a:solidFill>
                  <a:schemeClr val="tx2"/>
                </a:solidFill>
              </a:rPr>
              <a:t>whole time)</a:t>
            </a:r>
            <a:r>
              <a:rPr lang="en-US" dirty="0" smtClean="0"/>
              <a:t> employee or director or officer by </a:t>
            </a:r>
            <a:r>
              <a:rPr lang="en-US" b="1" dirty="0" smtClean="0"/>
              <a:t>COMPANY</a:t>
            </a:r>
            <a:r>
              <a:rPr lang="en-US" dirty="0" smtClean="0"/>
              <a:t> having gross annual salary </a:t>
            </a:r>
            <a:r>
              <a:rPr lang="en-US" dirty="0" smtClean="0">
                <a:solidFill>
                  <a:schemeClr val="tx2"/>
                </a:solidFill>
              </a:rPr>
              <a:t>(in money terms whether taxable or not)</a:t>
            </a:r>
            <a:r>
              <a:rPr lang="en-US" dirty="0" smtClean="0"/>
              <a:t> of &lt; 5 </a:t>
            </a:r>
            <a:r>
              <a:rPr lang="en-US" dirty="0" err="1" smtClean="0"/>
              <a:t>Lacs</a:t>
            </a:r>
            <a:r>
              <a:rPr lang="en-US" dirty="0" smtClean="0"/>
              <a:t>.</a:t>
            </a:r>
          </a:p>
          <a:p>
            <a:pPr marL="274320" indent="-274320" fontAlgn="auto">
              <a:spcAft>
                <a:spcPts val="0"/>
              </a:spcAft>
              <a:buFont typeface="Wingdings 2"/>
              <a:buNone/>
              <a:defRPr/>
            </a:pPr>
            <a:endParaRPr lang="en-US" dirty="0" smtClean="0"/>
          </a:p>
        </p:txBody>
      </p:sp>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Assets 2(</a:t>
            </a:r>
            <a:r>
              <a:rPr lang="en-US" cap="none" dirty="0" smtClean="0"/>
              <a:t>ea</a:t>
            </a:r>
            <a:r>
              <a:rPr lang="en-US" dirty="0" smtClean="0"/>
              <a:t>) Continue…..</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dirty="0" smtClean="0"/>
              <a:t>(ii) Indian or Imported Motor Cars including jeep, </a:t>
            </a:r>
            <a:r>
              <a:rPr lang="en-US" dirty="0" err="1" smtClean="0"/>
              <a:t>jonga</a:t>
            </a:r>
            <a:r>
              <a:rPr lang="en-US" dirty="0" smtClean="0"/>
              <a:t>, motor van but excluding bus, truck, delivery van, ambulance, two wheelers or three wheelers etc.  </a:t>
            </a:r>
            <a:r>
              <a:rPr lang="en-US" dirty="0" smtClean="0">
                <a:solidFill>
                  <a:schemeClr val="tx2"/>
                </a:solidFill>
              </a:rPr>
              <a:t>Even if use for business or profession.</a:t>
            </a:r>
          </a:p>
          <a:p>
            <a:pPr marL="274320" indent="-274320" fontAlgn="auto">
              <a:spcAft>
                <a:spcPts val="0"/>
              </a:spcAft>
              <a:buFont typeface="Wingdings 2"/>
              <a:buNone/>
              <a:defRPr/>
            </a:pPr>
            <a:r>
              <a:rPr lang="en-US" sz="1900" dirty="0" smtClean="0">
                <a:solidFill>
                  <a:schemeClr val="tx2"/>
                </a:solidFill>
              </a:rPr>
              <a:t>   </a:t>
            </a:r>
            <a:r>
              <a:rPr lang="en-US" sz="1900" dirty="0" smtClean="0"/>
              <a:t>Not to include:</a:t>
            </a:r>
          </a:p>
          <a:p>
            <a:pPr marL="274320" indent="-274320" fontAlgn="auto">
              <a:spcAft>
                <a:spcPts val="0"/>
              </a:spcAft>
              <a:buFont typeface="Wingdings 2"/>
              <a:buNone/>
              <a:defRPr/>
            </a:pPr>
            <a:r>
              <a:rPr lang="en-US" sz="1900" dirty="0" smtClean="0"/>
              <a:t>   if held as stock or used for the business of running them on hire.</a:t>
            </a:r>
          </a:p>
          <a:p>
            <a:pPr marL="274320" indent="-274320" fontAlgn="auto">
              <a:spcAft>
                <a:spcPts val="0"/>
              </a:spcAft>
              <a:buFont typeface="Wingdings 2"/>
              <a:buNone/>
              <a:defRPr/>
            </a:pPr>
            <a:r>
              <a:rPr lang="en-US" sz="1900" dirty="0" smtClean="0">
                <a:solidFill>
                  <a:schemeClr val="tx2"/>
                </a:solidFill>
              </a:rPr>
              <a:t>Note:</a:t>
            </a:r>
          </a:p>
          <a:p>
            <a:pPr marL="274320" indent="-274320" fontAlgn="auto">
              <a:spcAft>
                <a:spcPts val="0"/>
              </a:spcAft>
              <a:buFont typeface="Wingdings 2"/>
              <a:buNone/>
              <a:defRPr/>
            </a:pPr>
            <a:r>
              <a:rPr lang="en-US" sz="1900" dirty="0" smtClean="0"/>
              <a:t>If leased out asset in the hands of leasing co.</a:t>
            </a:r>
          </a:p>
          <a:p>
            <a:pPr marL="274320" indent="-274320" fontAlgn="auto">
              <a:spcAft>
                <a:spcPts val="0"/>
              </a:spcAft>
              <a:buFont typeface="Wingdings 2"/>
              <a:buNone/>
              <a:defRPr/>
            </a:pPr>
            <a:r>
              <a:rPr lang="en-US" sz="1900" dirty="0" smtClean="0"/>
              <a:t>If hire purchase asset in the hands of hire purchaser</a:t>
            </a:r>
          </a:p>
          <a:p>
            <a:pPr marL="274320" indent="-274320" fontAlgn="auto">
              <a:spcAft>
                <a:spcPts val="0"/>
              </a:spcAft>
              <a:buClr>
                <a:srgbClr val="B13F9A"/>
              </a:buClr>
              <a:buFont typeface="Wingdings 2"/>
              <a:buChar char=""/>
              <a:defRPr/>
            </a:pPr>
            <a:r>
              <a:rPr lang="en-US" dirty="0" smtClean="0">
                <a:solidFill>
                  <a:prstClr val="black"/>
                </a:solidFill>
              </a:rPr>
              <a:t>(iii) Jewellery (</a:t>
            </a:r>
            <a:r>
              <a:rPr lang="en-US" dirty="0" smtClean="0"/>
              <a:t>ornaments and semi precious or precious stones</a:t>
            </a:r>
            <a:r>
              <a:rPr lang="en-US" dirty="0" smtClean="0">
                <a:solidFill>
                  <a:prstClr val="black"/>
                </a:solidFill>
              </a:rPr>
              <a:t>) , bullion, furniture, utensils or any other article made wholly or partly of gold, silver, platinum or any precious metal. </a:t>
            </a:r>
          </a:p>
          <a:p>
            <a:pPr marL="274320" indent="-274320" fontAlgn="auto">
              <a:spcAft>
                <a:spcPts val="0"/>
              </a:spcAft>
              <a:buClr>
                <a:srgbClr val="B13F9A"/>
              </a:buClr>
              <a:buFont typeface="Wingdings 2"/>
              <a:buNone/>
              <a:defRPr/>
            </a:pPr>
            <a:r>
              <a:rPr lang="en-US" dirty="0" smtClean="0">
                <a:solidFill>
                  <a:prstClr val="black"/>
                </a:solidFill>
              </a:rPr>
              <a:t>   </a:t>
            </a:r>
            <a:r>
              <a:rPr lang="en-US" sz="2200" dirty="0" smtClean="0">
                <a:solidFill>
                  <a:prstClr val="black"/>
                </a:solidFill>
              </a:rPr>
              <a:t>Not to include if held as stock in trade</a:t>
            </a:r>
            <a:r>
              <a:rPr lang="en-US" dirty="0" smtClean="0">
                <a:solidFill>
                  <a:prstClr val="black"/>
                </a:solidFill>
              </a:rPr>
              <a:t>.</a:t>
            </a:r>
            <a:endParaRPr lang="en-US" dirty="0" smtClean="0">
              <a:solidFill>
                <a:srgbClr val="B13F9A"/>
              </a:solidFill>
            </a:endParaRPr>
          </a:p>
          <a:p>
            <a:pPr marL="274320" indent="-274320" fontAlgn="auto">
              <a:spcAft>
                <a:spcPts val="0"/>
              </a:spcAft>
              <a:buFont typeface="Wingdings 2"/>
              <a:buNone/>
              <a:defRPr/>
            </a:pPr>
            <a:endParaRPr lang="en-US" sz="1800" dirty="0" smtClean="0"/>
          </a:p>
          <a:p>
            <a:pPr marL="274320" indent="-274320" fontAlgn="auto">
              <a:spcAft>
                <a:spcPts val="0"/>
              </a:spcAft>
              <a:buFont typeface="Wingdings 2"/>
              <a:buNone/>
              <a:defRPr/>
            </a:pPr>
            <a:endParaRPr lang="en-US" sz="1800" dirty="0" smtClean="0"/>
          </a:p>
          <a:p>
            <a:pPr marL="274320" indent="-274320" fontAlgn="auto">
              <a:spcAft>
                <a:spcPts val="0"/>
              </a:spcAft>
              <a:buFont typeface="Wingdings 2"/>
              <a:buNone/>
              <a:defRPr/>
            </a:pPr>
            <a:endParaRPr lang="en-US" sz="1800" dirty="0"/>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Assets 2(</a:t>
            </a:r>
            <a:r>
              <a:rPr lang="en-US" cap="none" dirty="0" smtClean="0"/>
              <a:t>ea</a:t>
            </a:r>
            <a:r>
              <a:rPr lang="en-US" dirty="0" smtClean="0"/>
              <a:t>) Continue…..</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dirty="0" smtClean="0"/>
              <a:t>(iv) Boats, yachts, aircraft including helicopter exclude ships</a:t>
            </a:r>
            <a:r>
              <a:rPr lang="en-US" sz="2400" dirty="0" smtClean="0"/>
              <a:t>.</a:t>
            </a:r>
          </a:p>
          <a:p>
            <a:pPr marL="274320" indent="-274320" fontAlgn="auto">
              <a:spcAft>
                <a:spcPts val="0"/>
              </a:spcAft>
              <a:buClr>
                <a:srgbClr val="B13F9A"/>
              </a:buClr>
              <a:buFont typeface="Wingdings 2"/>
              <a:buNone/>
              <a:defRPr/>
            </a:pPr>
            <a:r>
              <a:rPr lang="en-US" sz="1800" dirty="0" smtClean="0">
                <a:solidFill>
                  <a:prstClr val="black"/>
                </a:solidFill>
              </a:rPr>
              <a:t>   </a:t>
            </a:r>
            <a:r>
              <a:rPr lang="en-US" sz="1900" dirty="0" smtClean="0">
                <a:solidFill>
                  <a:prstClr val="black"/>
                </a:solidFill>
              </a:rPr>
              <a:t>Not to include:</a:t>
            </a:r>
          </a:p>
          <a:p>
            <a:pPr marL="274320" indent="-274320" fontAlgn="auto">
              <a:spcAft>
                <a:spcPts val="0"/>
              </a:spcAft>
              <a:buClr>
                <a:srgbClr val="B13F9A"/>
              </a:buClr>
              <a:buFont typeface="Wingdings 2"/>
              <a:buNone/>
              <a:defRPr/>
            </a:pPr>
            <a:r>
              <a:rPr lang="en-US" sz="1900" dirty="0" smtClean="0">
                <a:solidFill>
                  <a:prstClr val="black"/>
                </a:solidFill>
              </a:rPr>
              <a:t>   if held as stock or used for </a:t>
            </a:r>
            <a:r>
              <a:rPr lang="en-US" sz="1900" dirty="0" smtClean="0">
                <a:solidFill>
                  <a:schemeClr val="tx2"/>
                </a:solidFill>
              </a:rPr>
              <a:t>commercial purpose</a:t>
            </a:r>
            <a:r>
              <a:rPr lang="en-US" sz="1900" dirty="0" smtClean="0">
                <a:solidFill>
                  <a:prstClr val="black"/>
                </a:solidFill>
              </a:rPr>
              <a:t> (to be seen from license granted by ministry of civil aviation.</a:t>
            </a:r>
          </a:p>
          <a:p>
            <a:pPr marL="274320" indent="-274320" fontAlgn="auto">
              <a:spcAft>
                <a:spcPts val="0"/>
              </a:spcAft>
              <a:buClr>
                <a:srgbClr val="B13F9A"/>
              </a:buClr>
              <a:buFont typeface="Wingdings 2"/>
              <a:buChar char=""/>
              <a:defRPr/>
            </a:pPr>
            <a:r>
              <a:rPr lang="en-US" dirty="0" smtClean="0">
                <a:solidFill>
                  <a:prstClr val="black"/>
                </a:solidFill>
              </a:rPr>
              <a:t>(v) </a:t>
            </a:r>
            <a:r>
              <a:rPr lang="en-US" dirty="0" smtClean="0">
                <a:solidFill>
                  <a:schemeClr val="tx2"/>
                </a:solidFill>
              </a:rPr>
              <a:t>Urban</a:t>
            </a:r>
            <a:r>
              <a:rPr lang="en-US" dirty="0" smtClean="0">
                <a:solidFill>
                  <a:prstClr val="black"/>
                </a:solidFill>
              </a:rPr>
              <a:t> </a:t>
            </a:r>
            <a:r>
              <a:rPr lang="en-US" dirty="0" smtClean="0">
                <a:solidFill>
                  <a:schemeClr val="tx2"/>
                </a:solidFill>
              </a:rPr>
              <a:t>Land</a:t>
            </a:r>
            <a:r>
              <a:rPr lang="en-US" dirty="0" smtClean="0">
                <a:solidFill>
                  <a:prstClr val="black"/>
                </a:solidFill>
              </a:rPr>
              <a:t> means situated in municipality whose population &gt; </a:t>
            </a:r>
            <a:r>
              <a:rPr lang="en-US" dirty="0" smtClean="0">
                <a:solidFill>
                  <a:schemeClr val="tx2"/>
                </a:solidFill>
              </a:rPr>
              <a:t>10 thousand </a:t>
            </a:r>
            <a:r>
              <a:rPr lang="en-US" dirty="0" smtClean="0">
                <a:solidFill>
                  <a:prstClr val="black"/>
                </a:solidFill>
              </a:rPr>
              <a:t>(</a:t>
            </a:r>
            <a:r>
              <a:rPr lang="en-US" dirty="0" smtClean="0">
                <a:solidFill>
                  <a:schemeClr val="tx2"/>
                </a:solidFill>
              </a:rPr>
              <a:t>Latest census figures published before valuation date</a:t>
            </a:r>
            <a:r>
              <a:rPr lang="en-US" dirty="0" smtClean="0">
                <a:solidFill>
                  <a:prstClr val="black"/>
                </a:solidFill>
              </a:rPr>
              <a:t>) or situated within </a:t>
            </a:r>
            <a:r>
              <a:rPr lang="en-US" dirty="0" smtClean="0">
                <a:solidFill>
                  <a:schemeClr val="tx2"/>
                </a:solidFill>
              </a:rPr>
              <a:t>8 km (as central govt. notifies)</a:t>
            </a:r>
            <a:r>
              <a:rPr lang="en-US" dirty="0" smtClean="0">
                <a:solidFill>
                  <a:prstClr val="black"/>
                </a:solidFill>
              </a:rPr>
              <a:t>form local limits of municipality(</a:t>
            </a:r>
            <a:r>
              <a:rPr lang="en-US" dirty="0" smtClean="0">
                <a:solidFill>
                  <a:schemeClr val="tx2"/>
                </a:solidFill>
              </a:rPr>
              <a:t>vacant</a:t>
            </a:r>
            <a:r>
              <a:rPr lang="en-US" dirty="0" smtClean="0">
                <a:solidFill>
                  <a:prstClr val="black"/>
                </a:solidFill>
              </a:rPr>
              <a:t>) Even if agriculture.</a:t>
            </a:r>
          </a:p>
          <a:p>
            <a:pPr marL="274320" indent="-274320" fontAlgn="auto">
              <a:spcAft>
                <a:spcPts val="0"/>
              </a:spcAft>
              <a:buClr>
                <a:srgbClr val="B13F9A"/>
              </a:buClr>
              <a:buFont typeface="Wingdings 2"/>
              <a:buNone/>
              <a:defRPr/>
            </a:pPr>
            <a:r>
              <a:rPr lang="en-US" sz="3500" dirty="0" smtClean="0">
                <a:solidFill>
                  <a:prstClr val="black"/>
                </a:solidFill>
              </a:rPr>
              <a:t>   </a:t>
            </a:r>
            <a:r>
              <a:rPr lang="en-US" sz="1900" dirty="0" smtClean="0">
                <a:solidFill>
                  <a:prstClr val="black"/>
                </a:solidFill>
              </a:rPr>
              <a:t>Not to include:</a:t>
            </a:r>
          </a:p>
          <a:p>
            <a:pPr marL="274320" indent="-274320" fontAlgn="auto">
              <a:spcAft>
                <a:spcPts val="0"/>
              </a:spcAft>
              <a:buClr>
                <a:srgbClr val="B13F9A"/>
              </a:buClr>
              <a:buFont typeface="Wingdings 2"/>
              <a:buNone/>
              <a:defRPr/>
            </a:pPr>
            <a:r>
              <a:rPr lang="en-US" sz="1900" dirty="0" smtClean="0">
                <a:solidFill>
                  <a:prstClr val="black"/>
                </a:solidFill>
              </a:rPr>
              <a:t>     If held as stock for a period of 10 years from its acquisition date.</a:t>
            </a:r>
          </a:p>
          <a:p>
            <a:pPr marL="274320" indent="-274320" fontAlgn="auto">
              <a:spcAft>
                <a:spcPts val="0"/>
              </a:spcAft>
              <a:buClr>
                <a:srgbClr val="B13F9A"/>
              </a:buClr>
              <a:buFont typeface="Wingdings 2"/>
              <a:buNone/>
              <a:defRPr/>
            </a:pPr>
            <a:r>
              <a:rPr lang="en-US" sz="1900" dirty="0" smtClean="0">
                <a:solidFill>
                  <a:prstClr val="black"/>
                </a:solidFill>
              </a:rPr>
              <a:t>     If occupied by </a:t>
            </a:r>
            <a:r>
              <a:rPr lang="en-US" sz="1900" dirty="0" smtClean="0">
                <a:solidFill>
                  <a:schemeClr val="tx2"/>
                </a:solidFill>
              </a:rPr>
              <a:t>building (approved).</a:t>
            </a:r>
          </a:p>
          <a:p>
            <a:pPr marL="274320" indent="-274320" fontAlgn="auto">
              <a:spcAft>
                <a:spcPts val="0"/>
              </a:spcAft>
              <a:buClr>
                <a:srgbClr val="B13F9A"/>
              </a:buClr>
              <a:buFont typeface="Wingdings 2"/>
              <a:buNone/>
              <a:defRPr/>
            </a:pPr>
            <a:r>
              <a:rPr lang="en-US" sz="1600" dirty="0" smtClean="0"/>
              <a:t>     </a:t>
            </a:r>
            <a:endParaRPr lang="en-US" dirty="0"/>
          </a:p>
        </p:txBody>
      </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Assets 2(</a:t>
            </a:r>
            <a:r>
              <a:rPr lang="en-US" cap="none" dirty="0" smtClean="0"/>
              <a:t>ea</a:t>
            </a:r>
            <a:r>
              <a:rPr lang="en-US" dirty="0" smtClean="0"/>
              <a:t>) Continue…..</a:t>
            </a:r>
            <a:endParaRPr lang="en-US" dirty="0"/>
          </a:p>
        </p:txBody>
      </p:sp>
      <p:sp>
        <p:nvSpPr>
          <p:cNvPr id="13315" name="Content Placeholder 2"/>
          <p:cNvSpPr>
            <a:spLocks noGrp="1"/>
          </p:cNvSpPr>
          <p:nvPr>
            <p:ph idx="1"/>
          </p:nvPr>
        </p:nvSpPr>
        <p:spPr/>
        <p:txBody>
          <a:bodyPr/>
          <a:lstStyle/>
          <a:p>
            <a:pPr>
              <a:buClr>
                <a:srgbClr val="B13F9A"/>
              </a:buClr>
              <a:buFont typeface="Wingdings 2" pitchFamily="18" charset="2"/>
              <a:buNone/>
            </a:pPr>
            <a:r>
              <a:rPr lang="en-US" sz="2800" smtClean="0"/>
              <a:t>   </a:t>
            </a:r>
            <a:r>
              <a:rPr lang="en-US" sz="1800" smtClean="0"/>
              <a:t>If construction not permissible under any </a:t>
            </a:r>
            <a:r>
              <a:rPr lang="en-US" sz="1800" smtClean="0">
                <a:solidFill>
                  <a:schemeClr val="tx2"/>
                </a:solidFill>
              </a:rPr>
              <a:t>law </a:t>
            </a:r>
            <a:r>
              <a:rPr lang="en-US" sz="1800" smtClean="0"/>
              <a:t>for the time being in force in area in which land situated. If for dispute not constructed then asset.</a:t>
            </a:r>
          </a:p>
          <a:p>
            <a:pPr>
              <a:buClr>
                <a:srgbClr val="B13F9A"/>
              </a:buClr>
              <a:buFont typeface="Wingdings 2" pitchFamily="18" charset="2"/>
              <a:buNone/>
            </a:pPr>
            <a:r>
              <a:rPr lang="en-US" sz="1800" smtClean="0">
                <a:solidFill>
                  <a:schemeClr val="tx2"/>
                </a:solidFill>
              </a:rPr>
              <a:t>     </a:t>
            </a:r>
            <a:r>
              <a:rPr lang="en-US" sz="1800" smtClean="0"/>
              <a:t>if any unused land used by assessee for industrial purposes for a period of 2 years from date of acquisi</a:t>
            </a:r>
            <a:r>
              <a:rPr lang="en-US" sz="2000" smtClean="0"/>
              <a:t>tion. </a:t>
            </a:r>
          </a:p>
          <a:p>
            <a:pPr>
              <a:buClr>
                <a:srgbClr val="B13F9A"/>
              </a:buClr>
              <a:buFont typeface="Wingdings 2" pitchFamily="18" charset="2"/>
              <a:buNone/>
            </a:pPr>
            <a:r>
              <a:rPr lang="en-US" sz="2000" smtClean="0"/>
              <a:t>Note: Plot on land on which construction going on , till completion of construction it is land after completion it is building.</a:t>
            </a:r>
          </a:p>
          <a:p>
            <a:r>
              <a:rPr lang="en-US" smtClean="0"/>
              <a:t>(vi) Cash in hand in case of </a:t>
            </a:r>
            <a:r>
              <a:rPr lang="en-US" smtClean="0">
                <a:solidFill>
                  <a:schemeClr val="tx2"/>
                </a:solidFill>
              </a:rPr>
              <a:t>Individual or HUF </a:t>
            </a:r>
            <a:r>
              <a:rPr lang="en-US" smtClean="0"/>
              <a:t>if more than 50 thousand. (</a:t>
            </a:r>
            <a:r>
              <a:rPr lang="en-US" smtClean="0">
                <a:solidFill>
                  <a:schemeClr val="tx2"/>
                </a:solidFill>
              </a:rPr>
              <a:t>whether recorded or not</a:t>
            </a:r>
            <a:r>
              <a:rPr lang="en-US" smtClean="0"/>
              <a:t>) and in case of any other person if not recorded it is asset but if recorded it is not an asset even if it exceed 50 thousand.</a:t>
            </a:r>
          </a:p>
        </p:txBody>
      </p:sp>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Deemed Assets Sec.4</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fontAlgn="auto">
              <a:spcAft>
                <a:spcPts val="0"/>
              </a:spcAft>
              <a:buFont typeface="Wingdings 2"/>
              <a:buAutoNum type="arabicParenR"/>
              <a:defRPr/>
            </a:pPr>
            <a:r>
              <a:rPr lang="en-US" sz="3100" dirty="0" smtClean="0"/>
              <a:t>Assets transferred to wife without consideration or adequate consideration but not in connection with agreement to live apart.</a:t>
            </a:r>
          </a:p>
          <a:p>
            <a:pPr marL="514350" indent="-514350" fontAlgn="auto">
              <a:spcAft>
                <a:spcPts val="0"/>
              </a:spcAft>
              <a:buFont typeface="Wingdings 2"/>
              <a:buAutoNum type="arabicParenR"/>
              <a:defRPr/>
            </a:pPr>
            <a:r>
              <a:rPr lang="en-US" sz="3100" dirty="0" smtClean="0"/>
              <a:t>Assets transferred to sons wife without adequate consideration</a:t>
            </a:r>
          </a:p>
          <a:p>
            <a:pPr marL="514350" indent="-514350" fontAlgn="auto">
              <a:spcAft>
                <a:spcPts val="0"/>
              </a:spcAft>
              <a:buFont typeface="Wingdings 2"/>
              <a:buAutoNum type="arabicParenR"/>
              <a:defRPr/>
            </a:pPr>
            <a:r>
              <a:rPr lang="en-US" sz="3100" dirty="0" smtClean="0"/>
              <a:t>Assets transferred to a person or association of person without adequate consideration for the direct or indirect or immediate or deferral benefit of the person who transferred or his/her spouse or his/her son’s wife.</a:t>
            </a:r>
          </a:p>
          <a:p>
            <a:pPr marL="514350" indent="-514350" fontAlgn="auto">
              <a:spcAft>
                <a:spcPts val="0"/>
              </a:spcAft>
              <a:buFont typeface="Wingdings 2"/>
              <a:buAutoNum type="arabicParenR"/>
              <a:defRPr/>
            </a:pPr>
            <a:r>
              <a:rPr lang="en-US" sz="3100" dirty="0" smtClean="0"/>
              <a:t>A person who is holder of impartibly estate.</a:t>
            </a:r>
          </a:p>
          <a:p>
            <a:pPr marL="514350" indent="-514350" fontAlgn="auto">
              <a:spcAft>
                <a:spcPts val="0"/>
              </a:spcAft>
              <a:buFont typeface="Wingdings 2"/>
              <a:buAutoNum type="arabicParenR"/>
              <a:defRPr/>
            </a:pPr>
            <a:r>
              <a:rPr lang="en-US" sz="3100" dirty="0" smtClean="0"/>
              <a:t>Assets held by minor including step or adopted child but not being a married daughter</a:t>
            </a:r>
          </a:p>
          <a:p>
            <a:pPr marL="514350" indent="-514350" fontAlgn="auto">
              <a:spcAft>
                <a:spcPts val="0"/>
              </a:spcAft>
              <a:buFont typeface="Wingdings 2"/>
              <a:buNone/>
              <a:defRPr/>
            </a:pPr>
            <a:r>
              <a:rPr lang="en-US" sz="3100" dirty="0" smtClean="0"/>
              <a:t>      </a:t>
            </a:r>
            <a:r>
              <a:rPr lang="en-US" sz="3100" dirty="0" smtClean="0">
                <a:solidFill>
                  <a:schemeClr val="tx2"/>
                </a:solidFill>
              </a:rPr>
              <a:t>Exceptions:</a:t>
            </a:r>
            <a:r>
              <a:rPr lang="en-US" sz="3100" dirty="0" smtClean="0"/>
              <a:t> Disable minor (80U  sec) or assets acquired by minor from manual work income or his skill, talent, specialized knowledge and experience</a:t>
            </a:r>
            <a:r>
              <a:rPr lang="en-US" dirty="0" smtClean="0"/>
              <a:t>.  </a:t>
            </a:r>
          </a:p>
        </p:txBody>
      </p:sp>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454</TotalTime>
  <Words>2268</Words>
  <Application>Microsoft Office PowerPoint</Application>
  <PresentationFormat>On-screen Show (4:3)</PresentationFormat>
  <Paragraphs>211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WEALTH TAX ACT 1957 </vt:lpstr>
      <vt:lpstr>Charge Of WEALTH Tax</vt:lpstr>
      <vt:lpstr>How to compute wealth tax</vt:lpstr>
      <vt:lpstr>ASSETS AS PER WEALTH TAX</vt:lpstr>
      <vt:lpstr>Assets 2(ea)</vt:lpstr>
      <vt:lpstr>Assets 2(ea) Continue…..</vt:lpstr>
      <vt:lpstr>Assets 2(ea) Continue…..</vt:lpstr>
      <vt:lpstr>Assets 2(ea) Continue…..</vt:lpstr>
      <vt:lpstr>Deemed Assets Sec.4</vt:lpstr>
      <vt:lpstr>Deemed Assets Sec.4 continue….</vt:lpstr>
      <vt:lpstr>Deemed Assets Sec.4 continue….</vt:lpstr>
      <vt:lpstr>Notes on clubbing of assets or deemed assets </vt:lpstr>
      <vt:lpstr>EXEMPTIONS IN RESPECT OF CERTAIN ASSETS (SEC.5)</vt:lpstr>
      <vt:lpstr>EXEMPTIONS IN RESPECT OF CERTAIN ASSETS (SEC.5) continue….</vt:lpstr>
      <vt:lpstr>DEBTS SEC.2 (m)</vt:lpstr>
      <vt:lpstr>Sec.6 EXCLUSION OF ASSETS N DEBTS IN WEALTH OF CERTAIN PERSONS.</vt:lpstr>
      <vt:lpstr>VALUATION (SCHEDULE III)</vt:lpstr>
      <vt:lpstr>VALUATION OF LAND OR BUILDING APPURTENANT THERETO AS PER RULE 3 TO 8</vt:lpstr>
      <vt:lpstr>VALUATION OF LAND OR BUILDING APPURTENANT THERETO AS PER RULE 3 TO 8 continue….. </vt:lpstr>
      <vt:lpstr>GMR- (RULE 3 TO 8 continue…..) </vt:lpstr>
      <vt:lpstr>RULE 3 TO 8 continue…..</vt:lpstr>
      <vt:lpstr>RULE 3 TO 8 continue…..</vt:lpstr>
      <vt:lpstr>RULE 3 TO 8 continue…..</vt:lpstr>
      <vt:lpstr>SECTION 7</vt:lpstr>
      <vt:lpstr>RULE 14 (VALUATION OF BUSINESS ASSETS) </vt:lpstr>
      <vt:lpstr>Rule 15 &amp; 16 (valuation of interest of partner in assets of firm or member in assets of aop/boi)</vt:lpstr>
      <vt:lpstr>Rule 15 &amp; 16 continue…</vt:lpstr>
      <vt:lpstr>Rule 18 &amp; 19 valuation of jewellery </vt:lpstr>
      <vt:lpstr>Rule 20: valuation of motor cars, yachts, boats, aircrafts and urban land.</vt:lpstr>
      <vt:lpstr>Other important sec.’s</vt:lpstr>
      <vt:lpstr>COMPILED BY:  CA Varun Chadha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WEALTH TAX ACT 1957 </dc:title>
  <dc:creator>VARUN CHADHA</dc:creator>
  <cp:lastModifiedBy>arts</cp:lastModifiedBy>
  <cp:revision>79</cp:revision>
  <dcterms:created xsi:type="dcterms:W3CDTF">2010-12-08T15:01:20Z</dcterms:created>
  <dcterms:modified xsi:type="dcterms:W3CDTF">2011-02-02T07:12:23Z</dcterms:modified>
  <cp:contentStatus/>
</cp:coreProperties>
</file>