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09"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1728"/>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Welcome GST</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FD38CC-0EA3-432C-A54B-8D166D238F94}" type="datetimeFigureOut">
              <a:rPr lang="en-US" smtClean="0"/>
              <a:pPr/>
              <a:t>11/11/2009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0369825-FBD1-4A6B-83F2-7441B24AB216}" type="slidenum">
              <a:rPr lang="en-US" smtClean="0"/>
              <a:pPr/>
              <a:t>‹#›</a:t>
            </a:fld>
            <a:endParaRPr lang="en-US"/>
          </a:p>
        </p:txBody>
      </p:sp>
    </p:spTree>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Welcome GST</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3A2EAC-F544-490D-85AA-2EEFDBB366D1}" type="datetimeFigureOut">
              <a:rPr lang="en-US" smtClean="0"/>
              <a:pPr/>
              <a:t>11/11/2009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659F5C-31B3-4248-B898-39901534FD80}" type="slidenum">
              <a:rPr lang="en-US" smtClean="0"/>
              <a:pPr/>
              <a:t>‹#›</a:t>
            </a:fld>
            <a:endParaRPr lang="en-US"/>
          </a:p>
        </p:txBody>
      </p:sp>
    </p:spTree>
  </p:cSld>
  <p:clrMap bg1="lt1" tx1="dk1" bg2="lt2" tx2="dk2" accent1="accent1" accent2="accent2" accent3="accent3" accent4="accent4" accent5="accent5" accent6="accent6" hlink="hlink" folHlink="folHlink"/>
  <p:hf sldNum="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The</a:t>
            </a:r>
            <a:r>
              <a:rPr lang="en-US" sz="1200" kern="1200" dirty="0" smtClean="0">
                <a:solidFill>
                  <a:schemeClr val="tx1"/>
                </a:solidFill>
                <a:latin typeface="+mn-lt"/>
                <a:ea typeface="+mn-ea"/>
                <a:cs typeface="+mn-cs"/>
              </a:rPr>
              <a:t> Goods and Services Tax (GST) is a comprehensive value added tax (VAT) on the supply of goods or services. Goods and Service Tax is tax credit mechanism wherein the tax is levied on goods and services at each point of sale or provision of service. Under this tax regime the seller of goods or the service provider can claim the input credit of tax paid by him (i.e. input GST) for purchasing the goods or procuring the service. Thereafter he can utilize that credit of GST to set off against the amount payable on the supply of goods or services (i.e. output GST). Hence it can be term as a consumption tax collected on the value addition made in the goods and services.</a:t>
            </a:r>
          </a:p>
          <a:p>
            <a:endParaRPr lang="en-US" dirty="0"/>
          </a:p>
        </p:txBody>
      </p:sp>
      <p:sp>
        <p:nvSpPr>
          <p:cNvPr id="5" name="Header Placeholder 4"/>
          <p:cNvSpPr>
            <a:spLocks noGrp="1"/>
          </p:cNvSpPr>
          <p:nvPr>
            <p:ph type="hdr" sz="quarter" idx="11"/>
          </p:nvPr>
        </p:nvSpPr>
        <p:spPr/>
        <p:txBody>
          <a:bodyPr/>
          <a:lstStyle/>
          <a:p>
            <a:r>
              <a:rPr lang="en-US" smtClean="0"/>
              <a:t>Welcome GST</a:t>
            </a:r>
            <a:endParaRPr lang="en-US"/>
          </a:p>
        </p:txBody>
      </p:sp>
      <p:sp>
        <p:nvSpPr>
          <p:cNvPr id="6" name="Date Placeholder 5"/>
          <p:cNvSpPr>
            <a:spLocks noGrp="1"/>
          </p:cNvSpPr>
          <p:nvPr>
            <p:ph type="dt" idx="12"/>
          </p:nvPr>
        </p:nvSpPr>
        <p:spPr/>
        <p:txBody>
          <a:bodyPr/>
          <a:lstStyle/>
          <a:p>
            <a:fld id="{1A3A2EAC-F544-490D-85AA-2EEFDBB366D1}" type="datetimeFigureOut">
              <a:rPr lang="en-US" smtClean="0"/>
              <a:pPr/>
              <a:t>11/11/2009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Welcome GST</a:t>
            </a:r>
            <a:endParaRPr lang="en-US"/>
          </a:p>
        </p:txBody>
      </p:sp>
      <p:sp>
        <p:nvSpPr>
          <p:cNvPr id="5" name="Date Placeholder 4"/>
          <p:cNvSpPr>
            <a:spLocks noGrp="1"/>
          </p:cNvSpPr>
          <p:nvPr>
            <p:ph type="dt" idx="11"/>
          </p:nvPr>
        </p:nvSpPr>
        <p:spPr/>
        <p:txBody>
          <a:bodyPr/>
          <a:lstStyle/>
          <a:p>
            <a:fld id="{1A3A2EAC-F544-490D-85AA-2EEFDBB366D1}" type="datetimeFigureOut">
              <a:rPr lang="en-US" smtClean="0"/>
              <a:pPr/>
              <a:t>11/11/2009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smtClean="0"/>
              <a:t>Welcome GST</a:t>
            </a:r>
            <a:endParaRPr lang="en-US"/>
          </a:p>
        </p:txBody>
      </p:sp>
      <p:sp>
        <p:nvSpPr>
          <p:cNvPr id="6" name="Date Placeholder 5"/>
          <p:cNvSpPr>
            <a:spLocks noGrp="1"/>
          </p:cNvSpPr>
          <p:nvPr>
            <p:ph type="dt" idx="11"/>
          </p:nvPr>
        </p:nvSpPr>
        <p:spPr/>
        <p:txBody>
          <a:bodyPr/>
          <a:lstStyle/>
          <a:p>
            <a:fld id="{1A3A2EAC-F544-490D-85AA-2EEFDBB366D1}" type="datetimeFigureOut">
              <a:rPr lang="en-US" smtClean="0"/>
              <a:pPr/>
              <a:t>11/11/2009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E11EC6-3597-4D15-AFA6-36B4D43E91C8}" type="datetime1">
              <a:rPr lang="en-US" smtClean="0"/>
              <a:pPr/>
              <a:t>11/11/2009</a:t>
            </a:fld>
            <a:endParaRPr lang="en-US"/>
          </a:p>
        </p:txBody>
      </p:sp>
      <p:sp>
        <p:nvSpPr>
          <p:cNvPr id="5" name="Footer Placeholder 4"/>
          <p:cNvSpPr>
            <a:spLocks noGrp="1"/>
          </p:cNvSpPr>
          <p:nvPr>
            <p:ph type="ftr" sz="quarter" idx="11"/>
          </p:nvPr>
        </p:nvSpPr>
        <p:spPr/>
        <p:txBody>
          <a:bodyPr/>
          <a:lstStyle/>
          <a:p>
            <a:r>
              <a:rPr lang="en-US" smtClean="0"/>
              <a:t>CA Rajnish kumar</a:t>
            </a:r>
            <a:endParaRPr lang="en-US"/>
          </a:p>
        </p:txBody>
      </p:sp>
      <p:sp>
        <p:nvSpPr>
          <p:cNvPr id="6" name="Slide Number Placeholder 5"/>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BE301D-23D4-4D29-925B-835A6F5D0946}" type="datetime1">
              <a:rPr lang="en-US" smtClean="0"/>
              <a:pPr/>
              <a:t>11/11/2009</a:t>
            </a:fld>
            <a:endParaRPr lang="en-US"/>
          </a:p>
        </p:txBody>
      </p:sp>
      <p:sp>
        <p:nvSpPr>
          <p:cNvPr id="5" name="Footer Placeholder 4"/>
          <p:cNvSpPr>
            <a:spLocks noGrp="1"/>
          </p:cNvSpPr>
          <p:nvPr>
            <p:ph type="ftr" sz="quarter" idx="11"/>
          </p:nvPr>
        </p:nvSpPr>
        <p:spPr/>
        <p:txBody>
          <a:bodyPr/>
          <a:lstStyle/>
          <a:p>
            <a:r>
              <a:rPr lang="en-US" smtClean="0"/>
              <a:t>CA Rajnish kumar</a:t>
            </a:r>
            <a:endParaRPr lang="en-US"/>
          </a:p>
        </p:txBody>
      </p:sp>
      <p:sp>
        <p:nvSpPr>
          <p:cNvPr id="6" name="Slide Number Placeholder 5"/>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F46F76-A5A1-48DF-B0F4-33B6A23020A5}" type="datetime1">
              <a:rPr lang="en-US" smtClean="0"/>
              <a:pPr/>
              <a:t>11/11/2009</a:t>
            </a:fld>
            <a:endParaRPr lang="en-US"/>
          </a:p>
        </p:txBody>
      </p:sp>
      <p:sp>
        <p:nvSpPr>
          <p:cNvPr id="5" name="Footer Placeholder 4"/>
          <p:cNvSpPr>
            <a:spLocks noGrp="1"/>
          </p:cNvSpPr>
          <p:nvPr>
            <p:ph type="ftr" sz="quarter" idx="11"/>
          </p:nvPr>
        </p:nvSpPr>
        <p:spPr/>
        <p:txBody>
          <a:bodyPr/>
          <a:lstStyle/>
          <a:p>
            <a:r>
              <a:rPr lang="en-US" smtClean="0"/>
              <a:t>CA Rajnish kumar</a:t>
            </a:r>
            <a:endParaRPr lang="en-US"/>
          </a:p>
        </p:txBody>
      </p:sp>
      <p:sp>
        <p:nvSpPr>
          <p:cNvPr id="6" name="Slide Number Placeholder 5"/>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1656C8-4D08-426D-8768-72F046B62BA6}" type="datetime1">
              <a:rPr lang="en-US" smtClean="0"/>
              <a:pPr/>
              <a:t>11/11/2009</a:t>
            </a:fld>
            <a:endParaRPr lang="en-US"/>
          </a:p>
        </p:txBody>
      </p:sp>
      <p:sp>
        <p:nvSpPr>
          <p:cNvPr id="5" name="Footer Placeholder 4"/>
          <p:cNvSpPr>
            <a:spLocks noGrp="1"/>
          </p:cNvSpPr>
          <p:nvPr>
            <p:ph type="ftr" sz="quarter" idx="11"/>
          </p:nvPr>
        </p:nvSpPr>
        <p:spPr/>
        <p:txBody>
          <a:bodyPr/>
          <a:lstStyle/>
          <a:p>
            <a:r>
              <a:rPr lang="en-US" smtClean="0"/>
              <a:t>CA Rajnish kumar</a:t>
            </a:r>
            <a:endParaRPr lang="en-US"/>
          </a:p>
        </p:txBody>
      </p:sp>
      <p:sp>
        <p:nvSpPr>
          <p:cNvPr id="6" name="Slide Number Placeholder 5"/>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F53C3D-B680-4CFA-AB99-770C5A9F1A14}" type="datetime1">
              <a:rPr lang="en-US" smtClean="0"/>
              <a:pPr/>
              <a:t>11/11/2009</a:t>
            </a:fld>
            <a:endParaRPr lang="en-US"/>
          </a:p>
        </p:txBody>
      </p:sp>
      <p:sp>
        <p:nvSpPr>
          <p:cNvPr id="5" name="Footer Placeholder 4"/>
          <p:cNvSpPr>
            <a:spLocks noGrp="1"/>
          </p:cNvSpPr>
          <p:nvPr>
            <p:ph type="ftr" sz="quarter" idx="11"/>
          </p:nvPr>
        </p:nvSpPr>
        <p:spPr/>
        <p:txBody>
          <a:bodyPr/>
          <a:lstStyle/>
          <a:p>
            <a:r>
              <a:rPr lang="en-US" smtClean="0"/>
              <a:t>CA Rajnish kumar</a:t>
            </a:r>
            <a:endParaRPr lang="en-US"/>
          </a:p>
        </p:txBody>
      </p:sp>
      <p:sp>
        <p:nvSpPr>
          <p:cNvPr id="6" name="Slide Number Placeholder 5"/>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82F2EB-DBC4-47C1-9707-AAE427862A12}" type="datetime1">
              <a:rPr lang="en-US" smtClean="0"/>
              <a:pPr/>
              <a:t>11/11/2009</a:t>
            </a:fld>
            <a:endParaRPr lang="en-US"/>
          </a:p>
        </p:txBody>
      </p:sp>
      <p:sp>
        <p:nvSpPr>
          <p:cNvPr id="6" name="Footer Placeholder 5"/>
          <p:cNvSpPr>
            <a:spLocks noGrp="1"/>
          </p:cNvSpPr>
          <p:nvPr>
            <p:ph type="ftr" sz="quarter" idx="11"/>
          </p:nvPr>
        </p:nvSpPr>
        <p:spPr/>
        <p:txBody>
          <a:bodyPr/>
          <a:lstStyle/>
          <a:p>
            <a:r>
              <a:rPr lang="en-US" smtClean="0"/>
              <a:t>CA Rajnish kumar</a:t>
            </a:r>
            <a:endParaRPr lang="en-US"/>
          </a:p>
        </p:txBody>
      </p:sp>
      <p:sp>
        <p:nvSpPr>
          <p:cNvPr id="7" name="Slide Number Placeholder 6"/>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A5EB82-5175-40F2-A55F-C8A49EAFDB77}" type="datetime1">
              <a:rPr lang="en-US" smtClean="0"/>
              <a:pPr/>
              <a:t>11/11/2009</a:t>
            </a:fld>
            <a:endParaRPr lang="en-US"/>
          </a:p>
        </p:txBody>
      </p:sp>
      <p:sp>
        <p:nvSpPr>
          <p:cNvPr id="8" name="Footer Placeholder 7"/>
          <p:cNvSpPr>
            <a:spLocks noGrp="1"/>
          </p:cNvSpPr>
          <p:nvPr>
            <p:ph type="ftr" sz="quarter" idx="11"/>
          </p:nvPr>
        </p:nvSpPr>
        <p:spPr/>
        <p:txBody>
          <a:bodyPr/>
          <a:lstStyle/>
          <a:p>
            <a:r>
              <a:rPr lang="en-US" smtClean="0"/>
              <a:t>CA Rajnish kumar</a:t>
            </a:r>
            <a:endParaRPr lang="en-US"/>
          </a:p>
        </p:txBody>
      </p:sp>
      <p:sp>
        <p:nvSpPr>
          <p:cNvPr id="9" name="Slide Number Placeholder 8"/>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A83071-C9DB-4C39-AAB5-6CD7DC383C1D}" type="datetime1">
              <a:rPr lang="en-US" smtClean="0"/>
              <a:pPr/>
              <a:t>11/11/2009</a:t>
            </a:fld>
            <a:endParaRPr lang="en-US"/>
          </a:p>
        </p:txBody>
      </p:sp>
      <p:sp>
        <p:nvSpPr>
          <p:cNvPr id="4" name="Footer Placeholder 3"/>
          <p:cNvSpPr>
            <a:spLocks noGrp="1"/>
          </p:cNvSpPr>
          <p:nvPr>
            <p:ph type="ftr" sz="quarter" idx="11"/>
          </p:nvPr>
        </p:nvSpPr>
        <p:spPr/>
        <p:txBody>
          <a:bodyPr/>
          <a:lstStyle/>
          <a:p>
            <a:r>
              <a:rPr lang="en-US" smtClean="0"/>
              <a:t>CA Rajnish kumar</a:t>
            </a:r>
            <a:endParaRPr lang="en-US"/>
          </a:p>
        </p:txBody>
      </p:sp>
      <p:sp>
        <p:nvSpPr>
          <p:cNvPr id="5" name="Slide Number Placeholder 4"/>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67A6A4-7B49-4E4A-9B2D-51BB30C3DFAD}" type="datetime1">
              <a:rPr lang="en-US" smtClean="0"/>
              <a:pPr/>
              <a:t>11/11/2009</a:t>
            </a:fld>
            <a:endParaRPr lang="en-US"/>
          </a:p>
        </p:txBody>
      </p:sp>
      <p:sp>
        <p:nvSpPr>
          <p:cNvPr id="3" name="Footer Placeholder 2"/>
          <p:cNvSpPr>
            <a:spLocks noGrp="1"/>
          </p:cNvSpPr>
          <p:nvPr>
            <p:ph type="ftr" sz="quarter" idx="11"/>
          </p:nvPr>
        </p:nvSpPr>
        <p:spPr/>
        <p:txBody>
          <a:bodyPr/>
          <a:lstStyle/>
          <a:p>
            <a:r>
              <a:rPr lang="en-US" smtClean="0"/>
              <a:t>CA Rajnish kumar</a:t>
            </a:r>
            <a:endParaRPr lang="en-US"/>
          </a:p>
        </p:txBody>
      </p:sp>
      <p:sp>
        <p:nvSpPr>
          <p:cNvPr id="4" name="Slide Number Placeholder 3"/>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BC7174-EB6B-46A5-BF3A-DDC6CEB233F8}" type="datetime1">
              <a:rPr lang="en-US" smtClean="0"/>
              <a:pPr/>
              <a:t>11/11/2009</a:t>
            </a:fld>
            <a:endParaRPr lang="en-US"/>
          </a:p>
        </p:txBody>
      </p:sp>
      <p:sp>
        <p:nvSpPr>
          <p:cNvPr id="6" name="Footer Placeholder 5"/>
          <p:cNvSpPr>
            <a:spLocks noGrp="1"/>
          </p:cNvSpPr>
          <p:nvPr>
            <p:ph type="ftr" sz="quarter" idx="11"/>
          </p:nvPr>
        </p:nvSpPr>
        <p:spPr/>
        <p:txBody>
          <a:bodyPr/>
          <a:lstStyle/>
          <a:p>
            <a:r>
              <a:rPr lang="en-US" smtClean="0"/>
              <a:t>CA Rajnish kumar</a:t>
            </a:r>
            <a:endParaRPr lang="en-US"/>
          </a:p>
        </p:txBody>
      </p:sp>
      <p:sp>
        <p:nvSpPr>
          <p:cNvPr id="7" name="Slide Number Placeholder 6"/>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EA6FAE-4182-4A3A-82B4-7D4199293713}" type="datetime1">
              <a:rPr lang="en-US" smtClean="0"/>
              <a:pPr/>
              <a:t>11/11/2009</a:t>
            </a:fld>
            <a:endParaRPr lang="en-US"/>
          </a:p>
        </p:txBody>
      </p:sp>
      <p:sp>
        <p:nvSpPr>
          <p:cNvPr id="6" name="Footer Placeholder 5"/>
          <p:cNvSpPr>
            <a:spLocks noGrp="1"/>
          </p:cNvSpPr>
          <p:nvPr>
            <p:ph type="ftr" sz="quarter" idx="11"/>
          </p:nvPr>
        </p:nvSpPr>
        <p:spPr/>
        <p:txBody>
          <a:bodyPr/>
          <a:lstStyle/>
          <a:p>
            <a:r>
              <a:rPr lang="en-US" smtClean="0"/>
              <a:t>CA Rajnish kumar</a:t>
            </a:r>
            <a:endParaRPr lang="en-US"/>
          </a:p>
        </p:txBody>
      </p:sp>
      <p:sp>
        <p:nvSpPr>
          <p:cNvPr id="7" name="Slide Number Placeholder 6"/>
          <p:cNvSpPr>
            <a:spLocks noGrp="1"/>
          </p:cNvSpPr>
          <p:nvPr>
            <p:ph type="sldNum" sz="quarter" idx="12"/>
          </p:nvPr>
        </p:nvSpPr>
        <p:spPr/>
        <p:txBody>
          <a:bodyPr/>
          <a:lstStyle/>
          <a:p>
            <a:fld id="{ECD2BBA2-CEFA-4490-A4D5-EF3DCC769A9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8000" r="-1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9D880-9B0B-4434-8555-E4A0A6E6B5D8}" type="datetime1">
              <a:rPr lang="en-US" smtClean="0"/>
              <a:pPr/>
              <a:t>11/11/2009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CA Rajnish kumar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2BBA2-CEFA-4490-A4D5-EF3DCC769A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2362200"/>
            <a:ext cx="5867400" cy="765175"/>
          </a:xfrm>
          <a:solidFill>
            <a:schemeClr val="accent4">
              <a:lumMod val="50000"/>
            </a:schemeClr>
          </a:solidFill>
        </p:spPr>
        <p:txBody>
          <a:bodyPr>
            <a:normAutofit fontScale="90000"/>
          </a:bodyPr>
          <a:lstStyle/>
          <a:p>
            <a:r>
              <a:rPr lang="en-US" dirty="0" smtClean="0">
                <a:solidFill>
                  <a:srgbClr val="00B0F0"/>
                </a:solidFill>
              </a:rPr>
              <a:t/>
            </a:r>
            <a:br>
              <a:rPr lang="en-US" dirty="0" smtClean="0">
                <a:solidFill>
                  <a:srgbClr val="00B0F0"/>
                </a:solidFill>
              </a:rPr>
            </a:br>
            <a:r>
              <a:rPr lang="en-US" dirty="0" smtClean="0">
                <a:solidFill>
                  <a:srgbClr val="00B0F0"/>
                </a:solidFill>
              </a:rPr>
              <a:t>Welcome </a:t>
            </a:r>
            <a:r>
              <a:rPr lang="en-US" dirty="0">
                <a:solidFill>
                  <a:srgbClr val="00B0F0"/>
                </a:solidFill>
              </a:rPr>
              <a:t>GST</a:t>
            </a:r>
            <a:r>
              <a:rPr lang="en-US" dirty="0"/>
              <a:t/>
            </a:r>
            <a:br>
              <a:rPr lang="en-US" dirty="0"/>
            </a:br>
            <a:endParaRPr lang="en-US" dirty="0"/>
          </a:p>
        </p:txBody>
      </p:sp>
      <p:sp>
        <p:nvSpPr>
          <p:cNvPr id="3" name="Subtitle 2"/>
          <p:cNvSpPr>
            <a:spLocks noGrp="1"/>
          </p:cNvSpPr>
          <p:nvPr>
            <p:ph type="subTitle" idx="1"/>
          </p:nvPr>
        </p:nvSpPr>
        <p:spPr>
          <a:xfrm>
            <a:off x="2743200" y="3124200"/>
            <a:ext cx="6400800" cy="838200"/>
          </a:xfrm>
          <a:solidFill>
            <a:schemeClr val="accent4">
              <a:lumMod val="75000"/>
            </a:schemeClr>
          </a:solidFill>
        </p:spPr>
        <p:txBody>
          <a:bodyPr/>
          <a:lstStyle/>
          <a:p>
            <a:r>
              <a:rPr lang="en-US" dirty="0" smtClean="0">
                <a:solidFill>
                  <a:srgbClr val="00B0F0"/>
                </a:solidFill>
                <a:latin typeface="Curlz MT" pitchFamily="82" charset="0"/>
              </a:rPr>
              <a:t>CA Rajnish Kumar</a:t>
            </a:r>
            <a:endParaRPr lang="en-US" dirty="0">
              <a:solidFill>
                <a:srgbClr val="00B0F0"/>
              </a:solidFill>
              <a:latin typeface="Curlz MT" pitchFamily="82" charset="0"/>
            </a:endParaRPr>
          </a:p>
        </p:txBody>
      </p:sp>
    </p:spTree>
  </p:cSld>
  <p:clrMapOvr>
    <a:masterClrMapping/>
  </p:clrMapOvr>
  <p:transition advTm="536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Input Tax Credit and refund</a:t>
            </a:r>
            <a:br>
              <a:rPr lang="en-US" dirty="0" smtClean="0">
                <a:solidFill>
                  <a:srgbClr val="00B0F0"/>
                </a:solidFill>
              </a:rPr>
            </a:b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fontScale="85000" lnSpcReduction="10000"/>
          </a:bodyPr>
          <a:lstStyle/>
          <a:p>
            <a:pPr algn="just"/>
            <a:r>
              <a:rPr lang="en-US" dirty="0" smtClean="0">
                <a:solidFill>
                  <a:srgbClr val="00B0F0"/>
                </a:solidFill>
              </a:rPr>
              <a:t>Tax paid on purchase of inputs and inputs services can be taken as input credit. It can be utilized for the payment of GST upon fulfillment of certain condition. Unutilized credit can be accumulated at end of each fiscal year and can be claimed for refund and unlike the service tax that refunds will not be restricted to exports. </a:t>
            </a:r>
          </a:p>
          <a:p>
            <a:pPr algn="just">
              <a:buNone/>
            </a:pPr>
            <a:endParaRPr lang="en-US" dirty="0" smtClean="0">
              <a:solidFill>
                <a:srgbClr val="00B0F0"/>
              </a:solidFill>
            </a:endParaRPr>
          </a:p>
          <a:p>
            <a:pPr algn="just"/>
            <a:r>
              <a:rPr lang="en-US" dirty="0" smtClean="0">
                <a:solidFill>
                  <a:srgbClr val="00B0F0"/>
                </a:solidFill>
              </a:rPr>
              <a:t>Cross utilization of credit for goods and services would be allowed. However cross utilization of credit of credits will not be permissible between CGST and SGST. </a:t>
            </a:r>
          </a:p>
          <a:p>
            <a:pPr>
              <a:buNone/>
            </a:pPr>
            <a:endParaRPr lang="en-US" dirty="0">
              <a:solidFill>
                <a:srgbClr val="00B0F0"/>
              </a:solidFill>
            </a:endParaRPr>
          </a:p>
        </p:txBody>
      </p:sp>
      <p:sp>
        <p:nvSpPr>
          <p:cNvPr id="4" name="Date Placeholder 3"/>
          <p:cNvSpPr>
            <a:spLocks noGrp="1"/>
          </p:cNvSpPr>
          <p:nvPr>
            <p:ph type="dt" sz="half" idx="10"/>
          </p:nvPr>
        </p:nvSpPr>
        <p:spPr/>
        <p:txBody>
          <a:bodyPr/>
          <a:lstStyle/>
          <a:p>
            <a:fld id="{8270EDBD-0DE4-4E51-B18B-6C544A22AD90}"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10</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453"/>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Impact on Prices of Goods and Services</a:t>
            </a: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fontScale="77500" lnSpcReduction="20000"/>
          </a:bodyPr>
          <a:lstStyle/>
          <a:p>
            <a:pPr algn="just"/>
            <a:r>
              <a:rPr lang="en-US" dirty="0" smtClean="0">
                <a:solidFill>
                  <a:srgbClr val="00B0F0"/>
                </a:solidFill>
              </a:rPr>
              <a:t>The GST is expected to foster increased efficiencies in the economic system thereby lowering the cost of supply of goods and services. Further, in the Indian context, there is an expectation that the aggregate incidence of the dual GST will be lower than the present incidence of the multiple indirect taxes in force.  Consequently, the implementation of the GST is expected to bring about, if not in the near term but in the medium to long term, a reduction in the prices of goods and services. The expectation is that the dealers would start passing on the benefit of the reduced tax incidence to the customers by way of reduced prices. As regards services, it could be that their short term prices would go up given the expectation of an increase in the tax rate from the present 10% to approximately 14% to 16%.</a:t>
            </a:r>
            <a:endParaRPr lang="en-US" dirty="0">
              <a:solidFill>
                <a:srgbClr val="00B0F0"/>
              </a:solidFill>
            </a:endParaRPr>
          </a:p>
        </p:txBody>
      </p:sp>
      <p:sp>
        <p:nvSpPr>
          <p:cNvPr id="4" name="Date Placeholder 3"/>
          <p:cNvSpPr>
            <a:spLocks noGrp="1"/>
          </p:cNvSpPr>
          <p:nvPr>
            <p:ph type="dt" sz="half" idx="10"/>
          </p:nvPr>
        </p:nvSpPr>
        <p:spPr/>
        <p:txBody>
          <a:bodyPr/>
          <a:lstStyle/>
          <a:p>
            <a:fld id="{1E5CB375-B838-4739-903D-E16502153D0D}"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11</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86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Applicability of other indirect taxes</a:t>
            </a:r>
          </a:p>
        </p:txBody>
      </p:sp>
      <p:sp>
        <p:nvSpPr>
          <p:cNvPr id="3" name="Content Placeholder 2"/>
          <p:cNvSpPr>
            <a:spLocks noGrp="1"/>
          </p:cNvSpPr>
          <p:nvPr>
            <p:ph idx="1"/>
          </p:nvPr>
        </p:nvSpPr>
        <p:spPr>
          <a:solidFill>
            <a:schemeClr val="accent4">
              <a:lumMod val="75000"/>
            </a:schemeClr>
          </a:solidFill>
        </p:spPr>
        <p:txBody>
          <a:bodyPr/>
          <a:lstStyle/>
          <a:p>
            <a:pPr algn="just"/>
            <a:r>
              <a:rPr lang="en-US" dirty="0" smtClean="0">
                <a:solidFill>
                  <a:srgbClr val="00B0F0"/>
                </a:solidFill>
              </a:rPr>
              <a:t>It is proposed that the taxes to be subsumed under CGST will include Central Excise Duty (CENVAT), Service Tax and Additional Duties of Customs and the taxes to be subsumed under the SGST will include Value Added Tax, Central Sales Tax, Purchase Tax, Entertainment Tax, Luxury Tax, </a:t>
            </a:r>
            <a:r>
              <a:rPr lang="en-US" dirty="0" err="1" smtClean="0">
                <a:solidFill>
                  <a:srgbClr val="00B0F0"/>
                </a:solidFill>
              </a:rPr>
              <a:t>Octroi</a:t>
            </a:r>
            <a:r>
              <a:rPr lang="en-US" dirty="0" smtClean="0">
                <a:solidFill>
                  <a:srgbClr val="00B0F0"/>
                </a:solidFill>
              </a:rPr>
              <a:t>, Lottery Taxes, Electricity Duty and State surcharges relating to supply of goods and services.</a:t>
            </a:r>
            <a:endParaRPr lang="en-US" dirty="0">
              <a:solidFill>
                <a:srgbClr val="00B0F0"/>
              </a:solidFill>
            </a:endParaRPr>
          </a:p>
        </p:txBody>
      </p:sp>
      <p:sp>
        <p:nvSpPr>
          <p:cNvPr id="4" name="Date Placeholder 3"/>
          <p:cNvSpPr>
            <a:spLocks noGrp="1"/>
          </p:cNvSpPr>
          <p:nvPr>
            <p:ph type="dt" sz="half" idx="10"/>
          </p:nvPr>
        </p:nvSpPr>
        <p:spPr/>
        <p:txBody>
          <a:bodyPr/>
          <a:lstStyle/>
          <a:p>
            <a:fld id="{A8FFACA7-FD38-4AB2-B3A5-3C277F9B8C49}" type="datetime1">
              <a:rPr lang="en-US" b="1" smtClean="0">
                <a:solidFill>
                  <a:schemeClr val="accent2"/>
                </a:solidFill>
              </a:rPr>
              <a:pPr/>
              <a:t>11/11/2009</a:t>
            </a:fld>
            <a:endParaRPr lang="en-US" b="1" dirty="0" smtClean="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12</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062"/>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GST collection model</a:t>
            </a:r>
          </a:p>
        </p:txBody>
      </p:sp>
      <p:sp>
        <p:nvSpPr>
          <p:cNvPr id="3" name="Content Placeholder 2"/>
          <p:cNvSpPr>
            <a:spLocks noGrp="1"/>
          </p:cNvSpPr>
          <p:nvPr>
            <p:ph idx="1"/>
          </p:nvPr>
        </p:nvSpPr>
        <p:spPr>
          <a:solidFill>
            <a:schemeClr val="accent4">
              <a:lumMod val="75000"/>
            </a:schemeClr>
          </a:solidFill>
        </p:spPr>
        <p:txBody>
          <a:bodyPr>
            <a:normAutofit fontScale="92500" lnSpcReduction="10000"/>
          </a:bodyPr>
          <a:lstStyle/>
          <a:p>
            <a:pPr algn="just"/>
            <a:r>
              <a:rPr lang="en-US" dirty="0" smtClean="0">
                <a:solidFill>
                  <a:srgbClr val="00B0F0"/>
                </a:solidFill>
              </a:rPr>
              <a:t>GST is collected on the value added at each stage of sale or purchase in the supply chain. The tax on value addition is ensured through a tax credit mechanism throughout the supply chain. </a:t>
            </a:r>
            <a:r>
              <a:rPr lang="en-US" b="1" dirty="0" smtClean="0">
                <a:solidFill>
                  <a:srgbClr val="00B0F0"/>
                </a:solidFill>
              </a:rPr>
              <a:t>GST</a:t>
            </a:r>
            <a:r>
              <a:rPr lang="en-US" dirty="0" smtClean="0">
                <a:solidFill>
                  <a:srgbClr val="00B0F0"/>
                </a:solidFill>
              </a:rPr>
              <a:t> paid on the procurement of goods and services is available for set-off against the </a:t>
            </a:r>
            <a:r>
              <a:rPr lang="en-US" b="1" dirty="0" smtClean="0">
                <a:solidFill>
                  <a:srgbClr val="00B0F0"/>
                </a:solidFill>
              </a:rPr>
              <a:t>GST</a:t>
            </a:r>
            <a:r>
              <a:rPr lang="en-US" dirty="0" smtClean="0">
                <a:solidFill>
                  <a:srgbClr val="00B0F0"/>
                </a:solidFill>
              </a:rPr>
              <a:t> payable on the supply of goods or services. The idea is that the final consumer will bear the </a:t>
            </a:r>
            <a:r>
              <a:rPr lang="en-US" b="1" dirty="0" smtClean="0">
                <a:solidFill>
                  <a:srgbClr val="00B0F0"/>
                </a:solidFill>
              </a:rPr>
              <a:t>GST</a:t>
            </a:r>
            <a:r>
              <a:rPr lang="en-US" dirty="0" smtClean="0">
                <a:solidFill>
                  <a:srgbClr val="00B0F0"/>
                </a:solidFill>
              </a:rPr>
              <a:t> charged to him by the last person in the supply chain. It is thus a consumption based indirect tax.</a:t>
            </a:r>
            <a:endParaRPr lang="en-US" dirty="0">
              <a:solidFill>
                <a:srgbClr val="00B0F0"/>
              </a:solidFill>
            </a:endParaRPr>
          </a:p>
        </p:txBody>
      </p:sp>
      <p:sp>
        <p:nvSpPr>
          <p:cNvPr id="4" name="Date Placeholder 3"/>
          <p:cNvSpPr>
            <a:spLocks noGrp="1"/>
          </p:cNvSpPr>
          <p:nvPr>
            <p:ph type="dt" sz="half" idx="10"/>
          </p:nvPr>
        </p:nvSpPr>
        <p:spPr/>
        <p:txBody>
          <a:bodyPr/>
          <a:lstStyle/>
          <a:p>
            <a:fld id="{FB43B809-14F0-439A-900D-45BEBA4FEBB3}" type="datetime1">
              <a:rPr lang="en-US" b="1" smtClean="0">
                <a:solidFill>
                  <a:schemeClr val="accent2"/>
                </a:solidFill>
              </a:rPr>
              <a:pPr/>
              <a:t>11/11/2009</a:t>
            </a:fld>
            <a:endParaRPr lang="en-US" b="1" dirty="0" smtClean="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13</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985"/>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Applicability of taxes on imports of goods</a:t>
            </a:r>
          </a:p>
        </p:txBody>
      </p:sp>
      <p:sp>
        <p:nvSpPr>
          <p:cNvPr id="3" name="Content Placeholder 2"/>
          <p:cNvSpPr>
            <a:spLocks noGrp="1"/>
          </p:cNvSpPr>
          <p:nvPr>
            <p:ph idx="1"/>
          </p:nvPr>
        </p:nvSpPr>
        <p:spPr>
          <a:solidFill>
            <a:schemeClr val="accent4">
              <a:lumMod val="75000"/>
            </a:schemeClr>
          </a:solidFill>
        </p:spPr>
        <p:txBody>
          <a:bodyPr>
            <a:normAutofit lnSpcReduction="10000"/>
          </a:bodyPr>
          <a:lstStyle/>
          <a:p>
            <a:pPr algn="just"/>
            <a:r>
              <a:rPr lang="en-US" b="1" dirty="0" smtClean="0">
                <a:solidFill>
                  <a:srgbClr val="00B0F0"/>
                </a:solidFill>
              </a:rPr>
              <a:t>I</a:t>
            </a:r>
            <a:r>
              <a:rPr lang="en-US" dirty="0" smtClean="0">
                <a:solidFill>
                  <a:srgbClr val="00B0F0"/>
                </a:solidFill>
              </a:rPr>
              <a:t>t must be understood that customs duties will remain outside the </a:t>
            </a:r>
            <a:r>
              <a:rPr lang="en-US" b="1" dirty="0" smtClean="0">
                <a:solidFill>
                  <a:srgbClr val="00B0F0"/>
                </a:solidFill>
              </a:rPr>
              <a:t>GST</a:t>
            </a:r>
            <a:r>
              <a:rPr lang="en-US" dirty="0" smtClean="0">
                <a:solidFill>
                  <a:srgbClr val="00B0F0"/>
                </a:solidFill>
              </a:rPr>
              <a:t> regime. Thus, the applicable basic customs duty will continue to be leviable on import of goods. In addition, both the CGST and the SGST are expected to be levied on imports of goods. Thus, the additional duty of customs in lieu of excise (CVD) and the additional duty of customs in lieu of sales tax / VAT will both be subsumed in the import </a:t>
            </a:r>
            <a:r>
              <a:rPr lang="en-US" b="1" dirty="0" smtClean="0">
                <a:solidFill>
                  <a:srgbClr val="00B0F0"/>
                </a:solidFill>
              </a:rPr>
              <a:t>GST</a:t>
            </a:r>
            <a:r>
              <a:rPr lang="en-US" dirty="0" smtClean="0">
                <a:solidFill>
                  <a:srgbClr val="00B0F0"/>
                </a:solidFill>
              </a:rPr>
              <a:t>.</a:t>
            </a:r>
            <a:endParaRPr lang="en-US" dirty="0">
              <a:solidFill>
                <a:srgbClr val="00B0F0"/>
              </a:solidFill>
            </a:endParaRPr>
          </a:p>
        </p:txBody>
      </p:sp>
      <p:sp>
        <p:nvSpPr>
          <p:cNvPr id="4" name="Date Placeholder 3"/>
          <p:cNvSpPr>
            <a:spLocks noGrp="1"/>
          </p:cNvSpPr>
          <p:nvPr>
            <p:ph type="dt" sz="half" idx="10"/>
          </p:nvPr>
        </p:nvSpPr>
        <p:spPr/>
        <p:txBody>
          <a:bodyPr/>
          <a:lstStyle/>
          <a:p>
            <a:fld id="{7426484B-0A93-4EA3-B5F1-F9EA3D3DE7BE}" type="datetime1">
              <a:rPr lang="en-US" b="1" smtClean="0">
                <a:solidFill>
                  <a:schemeClr val="accent2"/>
                </a:solidFill>
              </a:rPr>
              <a:pPr/>
              <a:t>11/11/2009</a:t>
            </a:fld>
            <a:endParaRPr lang="en-US" b="1" dirty="0" smtClean="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14</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703"/>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Exemption from GST</a:t>
            </a:r>
            <a:br>
              <a:rPr lang="en-US" dirty="0" smtClean="0">
                <a:solidFill>
                  <a:srgbClr val="00B0F0"/>
                </a:solidFill>
              </a:rPr>
            </a:br>
            <a:endParaRPr lang="en-US" dirty="0" smtClean="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lstStyle/>
          <a:p>
            <a:pPr algn="just"/>
            <a:r>
              <a:rPr lang="en-US" dirty="0" smtClean="0">
                <a:solidFill>
                  <a:srgbClr val="00B0F0"/>
                </a:solidFill>
              </a:rPr>
              <a:t>Under the GST exemptions are expected to be minimal. Further, a common list of exemptions for both the central and state GST with little flexibility for states to deviate therefrom is envisaged. </a:t>
            </a:r>
            <a:endParaRPr lang="en-US" dirty="0">
              <a:solidFill>
                <a:srgbClr val="00B0F0"/>
              </a:solidFill>
            </a:endParaRPr>
          </a:p>
        </p:txBody>
      </p:sp>
      <p:sp>
        <p:nvSpPr>
          <p:cNvPr id="4" name="Date Placeholder 3"/>
          <p:cNvSpPr>
            <a:spLocks noGrp="1"/>
          </p:cNvSpPr>
          <p:nvPr>
            <p:ph type="dt" sz="half" idx="10"/>
          </p:nvPr>
        </p:nvSpPr>
        <p:spPr/>
        <p:txBody>
          <a:bodyPr/>
          <a:lstStyle/>
          <a:p>
            <a:fld id="{8E0032F3-8DA4-4D72-A2CF-8522ECFE9A7E}" type="datetime1">
              <a:rPr lang="en-US" b="1" smtClean="0">
                <a:solidFill>
                  <a:schemeClr val="accent2"/>
                </a:solidFill>
              </a:rPr>
              <a:pPr/>
              <a:t>11/11/2009</a:t>
            </a:fld>
            <a:endParaRPr lang="en-US" b="1" dirty="0" smtClean="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15</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672"/>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Inter State Sale transaction</a:t>
            </a:r>
            <a:br>
              <a:rPr lang="en-US" dirty="0" smtClean="0">
                <a:solidFill>
                  <a:srgbClr val="00B0F0"/>
                </a:solidFill>
              </a:rPr>
            </a:br>
            <a:endParaRPr lang="en-US" dirty="0" smtClean="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a:bodyPr>
          <a:lstStyle/>
          <a:p>
            <a:pPr algn="just"/>
            <a:r>
              <a:rPr lang="en-US" dirty="0" smtClean="0">
                <a:solidFill>
                  <a:srgbClr val="00B0F0"/>
                </a:solidFill>
              </a:rPr>
              <a:t>Presently interstate sales are subject to CST, which is origin based. However, the GST regime would work under consumption/destination based concept and hence tax on inter state sale transaction will accrue to the destination state. Details of supply of such rules will be framed for such transactions. </a:t>
            </a:r>
          </a:p>
          <a:p>
            <a:pPr algn="just"/>
            <a:endParaRPr lang="en-US" dirty="0">
              <a:solidFill>
                <a:srgbClr val="00B0F0"/>
              </a:solidFill>
            </a:endParaRPr>
          </a:p>
        </p:txBody>
      </p:sp>
      <p:sp>
        <p:nvSpPr>
          <p:cNvPr id="4" name="Date Placeholder 3"/>
          <p:cNvSpPr>
            <a:spLocks noGrp="1"/>
          </p:cNvSpPr>
          <p:nvPr>
            <p:ph type="dt" sz="half" idx="10"/>
          </p:nvPr>
        </p:nvSpPr>
        <p:spPr/>
        <p:txBody>
          <a:bodyPr/>
          <a:lstStyle/>
          <a:p>
            <a:fld id="{5A7222DD-84E9-401E-AA02-56E5318425F0}" type="datetime1">
              <a:rPr lang="en-US" b="1" smtClean="0">
                <a:solidFill>
                  <a:schemeClr val="accent2"/>
                </a:solidFill>
              </a:rPr>
              <a:pPr/>
              <a:t>11/11/2009</a:t>
            </a:fld>
            <a:endParaRPr lang="en-US" b="1" dirty="0" smtClean="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16</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281"/>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75000"/>
            </a:schemeClr>
          </a:solidFill>
        </p:spPr>
        <p:txBody>
          <a:bodyPr vert="horz" lIns="91440" tIns="45720" rIns="91440" bIns="45720" rtlCol="0" anchor="ctr">
            <a:normAutofit fontScale="90000"/>
          </a:bodyPr>
          <a:lstStyle/>
          <a:p>
            <a:r>
              <a:rPr lang="en-US" dirty="0" smtClean="0">
                <a:solidFill>
                  <a:srgbClr val="00B0F0"/>
                </a:solidFill>
              </a:rPr>
              <a:t>Compliance</a:t>
            </a:r>
            <a:br>
              <a:rPr lang="en-US" dirty="0" smtClean="0">
                <a:solidFill>
                  <a:srgbClr val="00B0F0"/>
                </a:solidFill>
              </a:rPr>
            </a:br>
            <a:endParaRPr lang="en-US" dirty="0" smtClean="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lstStyle/>
          <a:p>
            <a:pPr algn="just"/>
            <a:r>
              <a:rPr lang="en-US" dirty="0" smtClean="0">
                <a:solidFill>
                  <a:srgbClr val="00B0F0"/>
                </a:solidFill>
              </a:rPr>
              <a:t>The position is not clear at this stage. It is expected to be assessee friendly. Single return will expected to prepare by assesses. The tax dual GST is expected to be self assessed tax. The tax administration would have powers to audit and re-assess the taxpayers on a selective basis.</a:t>
            </a:r>
            <a:endParaRPr lang="en-US" dirty="0">
              <a:solidFill>
                <a:srgbClr val="00B0F0"/>
              </a:solidFill>
            </a:endParaRPr>
          </a:p>
        </p:txBody>
      </p:sp>
      <p:sp>
        <p:nvSpPr>
          <p:cNvPr id="4" name="Date Placeholder 3"/>
          <p:cNvSpPr>
            <a:spLocks noGrp="1"/>
          </p:cNvSpPr>
          <p:nvPr>
            <p:ph type="dt" sz="half" idx="10"/>
          </p:nvPr>
        </p:nvSpPr>
        <p:spPr>
          <a:noFill/>
        </p:spPr>
        <p:txBody>
          <a:bodyPr/>
          <a:lstStyle/>
          <a:p>
            <a:fld id="{DF2F9C02-7A98-4A8C-B6AF-59619E912179}" type="datetime1">
              <a:rPr lang="en-US" b="1" smtClean="0">
                <a:solidFill>
                  <a:schemeClr val="accent2"/>
                </a:solidFill>
              </a:rPr>
              <a:pPr/>
              <a:t>11/11/2009</a:t>
            </a:fld>
            <a:endParaRPr lang="en-US" b="1" dirty="0" smtClean="0">
              <a:solidFill>
                <a:schemeClr val="accent2"/>
              </a:solidFill>
            </a:endParaRPr>
          </a:p>
        </p:txBody>
      </p:sp>
      <p:sp>
        <p:nvSpPr>
          <p:cNvPr id="5" name="Slide Number Placeholder 4"/>
          <p:cNvSpPr>
            <a:spLocks noGrp="1"/>
          </p:cNvSpPr>
          <p:nvPr>
            <p:ph type="sldNum" sz="quarter" idx="12"/>
          </p:nvPr>
        </p:nvSpPr>
        <p:spPr>
          <a:noFill/>
        </p:spPr>
        <p:txBody>
          <a:bodyPr/>
          <a:lstStyle/>
          <a:p>
            <a:fld id="{ECD2BBA2-CEFA-4490-A4D5-EF3DCC769A9F}" type="slidenum">
              <a:rPr lang="en-US" sz="2800" b="1" smtClean="0">
                <a:solidFill>
                  <a:schemeClr val="accent2"/>
                </a:solidFill>
                <a:latin typeface="Baskerville Old Face" pitchFamily="18" charset="0"/>
              </a:rPr>
              <a:pPr/>
              <a:t>17</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a:noFill/>
        </p:spPr>
        <p:txBody>
          <a:bodyPr/>
          <a:lstStyle/>
          <a:p>
            <a:r>
              <a:rPr lang="en-US" sz="2800" b="1" dirty="0" smtClean="0">
                <a:solidFill>
                  <a:schemeClr val="accent2"/>
                </a:solidFill>
                <a:latin typeface="Baskerville Old Face" pitchFamily="18" charset="0"/>
              </a:rPr>
              <a:t>CA</a:t>
            </a:r>
            <a:r>
              <a:rPr lang="en-US" dirty="0" smtClean="0">
                <a:solidFill>
                  <a:srgbClr val="00B0F0"/>
                </a:solidFill>
              </a:rPr>
              <a:t> </a:t>
            </a:r>
            <a:r>
              <a:rPr lang="en-US" sz="2800" b="1" dirty="0" smtClean="0">
                <a:solidFill>
                  <a:schemeClr val="accent2"/>
                </a:solidFill>
                <a:latin typeface="Baskerville Old Face" pitchFamily="18" charset="0"/>
              </a:rPr>
              <a:t>Rajnish</a:t>
            </a:r>
            <a:r>
              <a:rPr lang="en-US" dirty="0" smtClean="0">
                <a:solidFill>
                  <a:srgbClr val="00B0F0"/>
                </a:solidFill>
              </a:rPr>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469"/>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a:solidFill>
            <a:schemeClr val="tx1"/>
          </a:solidFill>
        </p:spPr>
        <p:txBody>
          <a:bodyPr/>
          <a:lstStyle/>
          <a:p>
            <a:r>
              <a:rPr lang="en-US" dirty="0" smtClean="0">
                <a:solidFill>
                  <a:srgbClr val="00B0F0"/>
                </a:solidFill>
                <a:latin typeface="Copperplate Gothic Bold" pitchFamily="34" charset="0"/>
              </a:rPr>
              <a:t>THANK YOU</a:t>
            </a:r>
            <a:endParaRPr lang="en-US" dirty="0">
              <a:solidFill>
                <a:srgbClr val="00B0F0"/>
              </a:solidFill>
              <a:latin typeface="Copperplate Gothic Bold" pitchFamily="34" charset="0"/>
            </a:endParaRPr>
          </a:p>
        </p:txBody>
      </p:sp>
      <p:sp>
        <p:nvSpPr>
          <p:cNvPr id="3" name="Content Placeholder 2"/>
          <p:cNvSpPr>
            <a:spLocks noGrp="1"/>
          </p:cNvSpPr>
          <p:nvPr>
            <p:ph idx="1"/>
          </p:nvPr>
        </p:nvSpPr>
        <p:spPr>
          <a:xfrm>
            <a:off x="457200" y="2362199"/>
            <a:ext cx="8229600" cy="2286001"/>
          </a:xfrm>
          <a:solidFill>
            <a:schemeClr val="accent4">
              <a:lumMod val="75000"/>
            </a:schemeClr>
          </a:solidFill>
        </p:spPr>
        <p:txBody>
          <a:bodyPr>
            <a:noAutofit/>
          </a:bodyPr>
          <a:lstStyle/>
          <a:p>
            <a:pPr>
              <a:buNone/>
            </a:pPr>
            <a:r>
              <a:rPr lang="en-US" sz="7200" b="1" dirty="0" smtClean="0">
                <a:solidFill>
                  <a:srgbClr val="00B0F0"/>
                </a:solidFill>
                <a:latin typeface="Bradley Hand ITC" pitchFamily="66" charset="0"/>
              </a:rPr>
              <a:t>CA Rajnish Kumar</a:t>
            </a:r>
            <a:endParaRPr lang="en-US" sz="7200" b="1" dirty="0">
              <a:solidFill>
                <a:srgbClr val="00B0F0"/>
              </a:solidFill>
              <a:latin typeface="Bradley Hand ITC" pitchFamily="66" charset="0"/>
            </a:endParaRPr>
          </a:p>
        </p:txBody>
      </p:sp>
      <p:sp>
        <p:nvSpPr>
          <p:cNvPr id="4" name="Date Placeholder 3"/>
          <p:cNvSpPr>
            <a:spLocks noGrp="1"/>
          </p:cNvSpPr>
          <p:nvPr>
            <p:ph type="dt" sz="half" idx="10"/>
          </p:nvPr>
        </p:nvSpPr>
        <p:spPr/>
        <p:txBody>
          <a:bodyPr/>
          <a:lstStyle/>
          <a:p>
            <a:fld id="{801656C8-4D08-426D-8768-72F046B62BA6}" type="datetime1">
              <a:rPr lang="en-US" b="1" smtClean="0">
                <a:solidFill>
                  <a:schemeClr val="accent2"/>
                </a:solidFill>
              </a:rPr>
              <a:pPr/>
              <a:t>11/11/2009</a:t>
            </a:fld>
            <a:endParaRPr lang="en-US" b="1" dirty="0" smtClean="0">
              <a:solidFill>
                <a:schemeClr val="accent2"/>
              </a:solidFill>
            </a:endParaRPr>
          </a:p>
        </p:txBody>
      </p:sp>
      <p:sp>
        <p:nvSpPr>
          <p:cNvPr id="5" name="Footer Placeholder 4"/>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
        <p:nvSpPr>
          <p:cNvPr id="6" name="Slide Number Placeholder 5"/>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18</a:t>
            </a:fld>
            <a:endParaRPr lang="en-US" sz="2800" b="1" dirty="0">
              <a:solidFill>
                <a:schemeClr val="accent2"/>
              </a:solidFill>
              <a:latin typeface="Baskerville Old Face" pitchFamily="18" charset="0"/>
            </a:endParaRPr>
          </a:p>
        </p:txBody>
      </p:sp>
    </p:spTree>
  </p:cSld>
  <p:clrMapOvr>
    <a:masterClrMapping/>
  </p:clrMapOvr>
  <p:transition advTm="10265"/>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Meaning of GST</a:t>
            </a: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fontScale="85000" lnSpcReduction="20000"/>
          </a:bodyPr>
          <a:lstStyle/>
          <a:p>
            <a:pPr algn="just"/>
            <a:r>
              <a:rPr lang="en-US" b="1" dirty="0" smtClean="0">
                <a:solidFill>
                  <a:srgbClr val="00B0F0"/>
                </a:solidFill>
              </a:rPr>
              <a:t>The</a:t>
            </a:r>
            <a:r>
              <a:rPr lang="en-US" dirty="0" smtClean="0">
                <a:solidFill>
                  <a:srgbClr val="00B0F0"/>
                </a:solidFill>
              </a:rPr>
              <a:t> Goods and Services Tax (GST) is a comprehensive value added tax (VAT) on the supply of goods or services. Goods and Service Tax is tax credit mechanism wherein the tax is levied on goods and services at each point of sale or provision of service. Under this tax regime the seller of goods or the service provider can claim the input credit of tax paid by him (i.e. input GST) for purchasing the goods or procuring the service. Thereafter he can utilize that credit of GST to set off against the amount payable on the supply of goods or services (i.e. output GST). Hence it can be term as a consumption tax collected on the value addition made in the goods and services.</a:t>
            </a:r>
          </a:p>
          <a:p>
            <a:pPr algn="just"/>
            <a:endParaRPr lang="en-US" dirty="0">
              <a:solidFill>
                <a:srgbClr val="00B0F0"/>
              </a:solidFill>
            </a:endParaRPr>
          </a:p>
        </p:txBody>
      </p:sp>
      <p:sp>
        <p:nvSpPr>
          <p:cNvPr id="4" name="Date Placeholder 3"/>
          <p:cNvSpPr>
            <a:spLocks noGrp="1"/>
          </p:cNvSpPr>
          <p:nvPr>
            <p:ph type="dt" sz="half" idx="10"/>
          </p:nvPr>
        </p:nvSpPr>
        <p:spPr>
          <a:noFill/>
        </p:spPr>
        <p:txBody>
          <a:bodyPr/>
          <a:lstStyle/>
          <a:p>
            <a:fld id="{CE99B5F5-72DE-4C35-939D-0109AAA13D4A}"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a:noFill/>
        </p:spPr>
        <p:txBody>
          <a:bodyPr/>
          <a:lstStyle/>
          <a:p>
            <a:fld id="{ECD2BBA2-CEFA-4490-A4D5-EF3DCC769A9F}" type="slidenum">
              <a:rPr lang="en-US" sz="2800" b="1" smtClean="0">
                <a:solidFill>
                  <a:schemeClr val="accent2"/>
                </a:solidFill>
                <a:latin typeface="Baskerville Old Face" pitchFamily="18" charset="0"/>
              </a:rPr>
              <a:pPr/>
              <a:t>2</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a:noFill/>
        </p:spPr>
        <p:txBody>
          <a:bodyPr/>
          <a:lstStyle/>
          <a:p>
            <a:r>
              <a:rPr lang="en-US" sz="2800" b="1" dirty="0" smtClean="0">
                <a:solidFill>
                  <a:schemeClr val="accent2"/>
                </a:solidFill>
                <a:latin typeface="Baskerville Old Face" pitchFamily="18" charset="0"/>
              </a:rPr>
              <a:t>CA Rajnish kumar</a:t>
            </a:r>
            <a:endParaRPr lang="en-US" sz="2800" b="1" dirty="0">
              <a:solidFill>
                <a:schemeClr val="accent2"/>
              </a:solidFill>
              <a:latin typeface="Baskerville Old Face" pitchFamily="18" charset="0"/>
            </a:endParaRPr>
          </a:p>
        </p:txBody>
      </p:sp>
    </p:spTree>
  </p:cSld>
  <p:clrMapOvr>
    <a:masterClrMapping/>
  </p:clrMapOvr>
  <p:transition advTm="9531"/>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Meaning of GST</a:t>
            </a: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fontScale="70000" lnSpcReduction="20000"/>
          </a:bodyPr>
          <a:lstStyle/>
          <a:p>
            <a:pPr algn="just"/>
            <a:r>
              <a:rPr lang="en-US" dirty="0" smtClean="0">
                <a:solidFill>
                  <a:srgbClr val="00B0F0"/>
                </a:solidFill>
              </a:rPr>
              <a:t>In India, due to non consensus between central and state government, the proposal is to introduce a Dual GST regime i.e. </a:t>
            </a:r>
            <a:r>
              <a:rPr lang="en-US" b="1" dirty="0" smtClean="0">
                <a:solidFill>
                  <a:srgbClr val="00B0F0"/>
                </a:solidFill>
              </a:rPr>
              <a:t>Central and State GST</a:t>
            </a:r>
            <a:r>
              <a:rPr lang="en-US" dirty="0" smtClean="0">
                <a:solidFill>
                  <a:srgbClr val="00B0F0"/>
                </a:solidFill>
              </a:rPr>
              <a:t>. GST is a part of the proposed tax reforms in India having a broad base that prompt the applicability of an efficient and harmonized consumption tax system. This system is basically structures to simplify current indirect tax system in India. It integrates the union excise duties, custom duties, service tax and state VAT into a single point levy i.e. GST. It may be rightly termed as a national unique tax applicable to goods and service tax.</a:t>
            </a:r>
          </a:p>
          <a:p>
            <a:pPr>
              <a:buNone/>
            </a:pPr>
            <a:endParaRPr lang="en-US" dirty="0" smtClean="0">
              <a:solidFill>
                <a:srgbClr val="00B0F0"/>
              </a:solidFill>
            </a:endParaRPr>
          </a:p>
          <a:p>
            <a:pPr algn="just"/>
            <a:r>
              <a:rPr lang="en-US" dirty="0" smtClean="0">
                <a:solidFill>
                  <a:srgbClr val="00B0F0"/>
                </a:solidFill>
              </a:rPr>
              <a:t>Further the peculiarity of this tax structure is that the end consumer, being the last person in the supply chain, has to bear this tax and so, in many respects, GST may also be referred to as a last-point retail tax. It is basically a tax on final consumption.</a:t>
            </a:r>
          </a:p>
          <a:p>
            <a:pPr>
              <a:buNone/>
            </a:pPr>
            <a:endParaRPr lang="en-US" dirty="0">
              <a:solidFill>
                <a:srgbClr val="00B0F0"/>
              </a:solidFill>
            </a:endParaRPr>
          </a:p>
        </p:txBody>
      </p:sp>
      <p:sp>
        <p:nvSpPr>
          <p:cNvPr id="4" name="Date Placeholder 3"/>
          <p:cNvSpPr>
            <a:spLocks noGrp="1"/>
          </p:cNvSpPr>
          <p:nvPr>
            <p:ph type="dt" sz="half" idx="10"/>
          </p:nvPr>
        </p:nvSpPr>
        <p:spPr/>
        <p:txBody>
          <a:bodyPr/>
          <a:lstStyle/>
          <a:p>
            <a:fld id="{7673F6E9-D952-40A7-9706-64AD882802DE}"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3</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a:xfrm>
            <a:off x="3048000" y="6324600"/>
            <a:ext cx="2895600" cy="365125"/>
          </a:xfrm>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312"/>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History of GST</a:t>
            </a: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fontScale="77500" lnSpcReduction="20000"/>
          </a:bodyPr>
          <a:lstStyle/>
          <a:p>
            <a:pPr algn="just"/>
            <a:r>
              <a:rPr lang="en-US" dirty="0" smtClean="0">
                <a:solidFill>
                  <a:srgbClr val="00B0F0"/>
                </a:solidFill>
              </a:rPr>
              <a:t>France was the first country to introduce this value added tax system in 1954. The GST rate in various countries ranges from 5 per cent in Taiwan to 25 per cent in Denmark. </a:t>
            </a:r>
          </a:p>
          <a:p>
            <a:pPr algn="just">
              <a:buNone/>
            </a:pPr>
            <a:endParaRPr lang="en-US" dirty="0" smtClean="0">
              <a:solidFill>
                <a:srgbClr val="00B0F0"/>
              </a:solidFill>
            </a:endParaRPr>
          </a:p>
          <a:p>
            <a:pPr algn="just"/>
            <a:r>
              <a:rPr lang="en-US" dirty="0" smtClean="0">
                <a:solidFill>
                  <a:srgbClr val="00B0F0"/>
                </a:solidFill>
              </a:rPr>
              <a:t>In Australia It was introduced by the Howard Government on 1 July 2000, replacing the previous Federal wholesale sales tax system and designed to phase out a number of various State and Territory Government taxes, duties and levies such as banking taxes and stamp duty. This proved a milestone in the taxonomy of Australia.</a:t>
            </a:r>
          </a:p>
          <a:p>
            <a:pPr algn="just">
              <a:buNone/>
            </a:pPr>
            <a:endParaRPr lang="en-US" dirty="0" smtClean="0">
              <a:solidFill>
                <a:srgbClr val="00B0F0"/>
              </a:solidFill>
            </a:endParaRPr>
          </a:p>
          <a:p>
            <a:pPr algn="just"/>
            <a:r>
              <a:rPr lang="en-US" dirty="0" smtClean="0">
                <a:solidFill>
                  <a:srgbClr val="00B0F0"/>
                </a:solidFill>
              </a:rPr>
              <a:t>Today, it has spread to about 150 countries.</a:t>
            </a:r>
            <a:endParaRPr lang="en-US" dirty="0">
              <a:solidFill>
                <a:srgbClr val="00B0F0"/>
              </a:solidFill>
            </a:endParaRPr>
          </a:p>
        </p:txBody>
      </p:sp>
      <p:sp>
        <p:nvSpPr>
          <p:cNvPr id="4" name="Date Placeholder 3"/>
          <p:cNvSpPr>
            <a:spLocks noGrp="1"/>
          </p:cNvSpPr>
          <p:nvPr>
            <p:ph type="dt" sz="half" idx="10"/>
          </p:nvPr>
        </p:nvSpPr>
        <p:spPr/>
        <p:txBody>
          <a:bodyPr/>
          <a:lstStyle/>
          <a:p>
            <a:fld id="{465434AE-B95A-4593-BF6E-8F035B431DD2}"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4</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5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Significant features of GST</a:t>
            </a: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fontScale="70000" lnSpcReduction="20000"/>
          </a:bodyPr>
          <a:lstStyle/>
          <a:p>
            <a:pPr algn="just">
              <a:buNone/>
            </a:pPr>
            <a:r>
              <a:rPr lang="en-US" dirty="0" smtClean="0">
                <a:solidFill>
                  <a:srgbClr val="00B0F0"/>
                </a:solidFill>
              </a:rPr>
              <a:t>• Basic Structure</a:t>
            </a:r>
          </a:p>
          <a:p>
            <a:pPr algn="just">
              <a:buNone/>
            </a:pPr>
            <a:r>
              <a:rPr lang="en-US" dirty="0" smtClean="0">
                <a:solidFill>
                  <a:srgbClr val="00B0F0"/>
                </a:solidFill>
              </a:rPr>
              <a:t>	- Indirect taxes to be subsumed under dual GST</a:t>
            </a:r>
          </a:p>
          <a:p>
            <a:pPr algn="just">
              <a:buNone/>
            </a:pPr>
            <a:r>
              <a:rPr lang="en-US" dirty="0" smtClean="0">
                <a:solidFill>
                  <a:srgbClr val="00B0F0"/>
                </a:solidFill>
              </a:rPr>
              <a:t>	- Stamp duty, toll tax, passenger tax and road tax not subsumed under dual GST</a:t>
            </a:r>
          </a:p>
          <a:p>
            <a:pPr algn="just">
              <a:buNone/>
            </a:pPr>
            <a:r>
              <a:rPr lang="en-US" dirty="0" smtClean="0">
                <a:solidFill>
                  <a:srgbClr val="00B0F0"/>
                </a:solidFill>
              </a:rPr>
              <a:t>	- Exports to be zero rated</a:t>
            </a:r>
          </a:p>
          <a:p>
            <a:pPr algn="just">
              <a:buNone/>
            </a:pPr>
            <a:r>
              <a:rPr lang="en-US" dirty="0" smtClean="0">
                <a:solidFill>
                  <a:srgbClr val="00B0F0"/>
                </a:solidFill>
              </a:rPr>
              <a:t>• Rates</a:t>
            </a:r>
          </a:p>
          <a:p>
            <a:pPr algn="just">
              <a:buNone/>
            </a:pPr>
            <a:r>
              <a:rPr lang="en-US" dirty="0" smtClean="0">
                <a:solidFill>
                  <a:srgbClr val="00B0F0"/>
                </a:solidFill>
              </a:rPr>
              <a:t>	- Uniform rates for services</a:t>
            </a:r>
          </a:p>
          <a:p>
            <a:pPr algn="just">
              <a:buNone/>
            </a:pPr>
            <a:r>
              <a:rPr lang="en-US" dirty="0" smtClean="0">
                <a:solidFill>
                  <a:srgbClr val="00B0F0"/>
                </a:solidFill>
              </a:rPr>
              <a:t>	- Multiple rates for goods</a:t>
            </a:r>
          </a:p>
          <a:p>
            <a:pPr algn="just">
              <a:buNone/>
            </a:pPr>
            <a:r>
              <a:rPr lang="en-US" dirty="0" smtClean="0">
                <a:solidFill>
                  <a:srgbClr val="00B0F0"/>
                </a:solidFill>
              </a:rPr>
              <a:t>• Input tax Credits (ITC)</a:t>
            </a:r>
          </a:p>
          <a:p>
            <a:pPr algn="just">
              <a:buNone/>
            </a:pPr>
            <a:r>
              <a:rPr lang="en-US" dirty="0" smtClean="0">
                <a:solidFill>
                  <a:srgbClr val="00B0F0"/>
                </a:solidFill>
              </a:rPr>
              <a:t>	- Full credits under the Central and the State GST that will operate in parallel</a:t>
            </a:r>
          </a:p>
          <a:p>
            <a:pPr algn="just">
              <a:buNone/>
            </a:pPr>
            <a:r>
              <a:rPr lang="en-US" dirty="0" smtClean="0">
                <a:solidFill>
                  <a:srgbClr val="00B0F0"/>
                </a:solidFill>
              </a:rPr>
              <a:t>	- Cross-utilization of credits between Central GST and State GST not permitted</a:t>
            </a:r>
          </a:p>
          <a:p>
            <a:pPr algn="just">
              <a:buNone/>
            </a:pPr>
            <a:r>
              <a:rPr lang="en-US" dirty="0" smtClean="0">
                <a:solidFill>
                  <a:srgbClr val="00B0F0"/>
                </a:solidFill>
              </a:rPr>
              <a:t>	- Refund of unutilized accumulated ITC</a:t>
            </a:r>
          </a:p>
          <a:p>
            <a:endParaRPr lang="en-US" dirty="0">
              <a:solidFill>
                <a:srgbClr val="00B0F0"/>
              </a:solidFill>
            </a:endParaRPr>
          </a:p>
        </p:txBody>
      </p:sp>
      <p:sp>
        <p:nvSpPr>
          <p:cNvPr id="4" name="Date Placeholder 3"/>
          <p:cNvSpPr>
            <a:spLocks noGrp="1"/>
          </p:cNvSpPr>
          <p:nvPr>
            <p:ph type="dt" sz="half" idx="10"/>
          </p:nvPr>
        </p:nvSpPr>
        <p:spPr/>
        <p:txBody>
          <a:bodyPr/>
          <a:lstStyle/>
          <a:p>
            <a:fld id="{940A9B3A-0E60-4E18-B077-8689C4EE81E5}"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a:xfrm>
            <a:off x="6553200" y="6324600"/>
            <a:ext cx="2133600" cy="365125"/>
          </a:xfrm>
        </p:spPr>
        <p:txBody>
          <a:bodyPr/>
          <a:lstStyle/>
          <a:p>
            <a:fld id="{ECD2BBA2-CEFA-4490-A4D5-EF3DCC769A9F}" type="slidenum">
              <a:rPr lang="en-US" sz="2800" b="1" smtClean="0">
                <a:solidFill>
                  <a:schemeClr val="accent2"/>
                </a:solidFill>
                <a:latin typeface="Baskerville Old Face" pitchFamily="18" charset="0"/>
              </a:rPr>
              <a:pPr/>
              <a:t>5</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297"/>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a:bodyPr>
          <a:lstStyle/>
          <a:p>
            <a:r>
              <a:rPr lang="en-US" dirty="0" smtClean="0">
                <a:solidFill>
                  <a:srgbClr val="00B0F0"/>
                </a:solidFill>
              </a:rPr>
              <a:t>Dual GST</a:t>
            </a: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lnSpcReduction="10000"/>
          </a:bodyPr>
          <a:lstStyle/>
          <a:p>
            <a:pPr algn="just"/>
            <a:r>
              <a:rPr lang="en-US" dirty="0" smtClean="0">
                <a:solidFill>
                  <a:srgbClr val="00B0F0"/>
                </a:solidFill>
              </a:rPr>
              <a:t>Many countries in the world have single unified GST system i.e. single tax applicable throughout the country. However in some countries like Brazil and Canada, a dual system is prevalent whereby GST is levied by both the federal and state governments. In India a dual GST is proposed whereby a Central Goods and Service Tax and State Goods and Service Tax will be levied on the taxable value of every transaction of supply of goods and services.</a:t>
            </a:r>
          </a:p>
          <a:p>
            <a:endParaRPr lang="en-US" dirty="0">
              <a:solidFill>
                <a:srgbClr val="00B0F0"/>
              </a:solidFill>
            </a:endParaRPr>
          </a:p>
        </p:txBody>
      </p:sp>
      <p:sp>
        <p:nvSpPr>
          <p:cNvPr id="4" name="Date Placeholder 3"/>
          <p:cNvSpPr>
            <a:spLocks noGrp="1"/>
          </p:cNvSpPr>
          <p:nvPr>
            <p:ph type="dt" sz="half" idx="10"/>
          </p:nvPr>
        </p:nvSpPr>
        <p:spPr/>
        <p:txBody>
          <a:bodyPr/>
          <a:lstStyle/>
          <a:p>
            <a:fld id="{F93A602F-D672-4E32-BE5F-56927C4895F0}"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6</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328"/>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Taxable Events in GST</a:t>
            </a:r>
            <a:br>
              <a:rPr lang="en-US" dirty="0" smtClean="0">
                <a:solidFill>
                  <a:srgbClr val="00B0F0"/>
                </a:solidFill>
              </a:rPr>
            </a:b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lstStyle/>
          <a:p>
            <a:pPr algn="just"/>
            <a:r>
              <a:rPr lang="en-US" dirty="0" smtClean="0">
                <a:solidFill>
                  <a:srgbClr val="00B0F0"/>
                </a:solidFill>
              </a:rPr>
              <a:t>It is very important to understand the taxable event in any law. Taxable event decides when tax is to be paid.</a:t>
            </a:r>
          </a:p>
          <a:p>
            <a:pPr algn="just"/>
            <a:r>
              <a:rPr lang="en-US" dirty="0" smtClean="0">
                <a:solidFill>
                  <a:srgbClr val="00B0F0"/>
                </a:solidFill>
              </a:rPr>
              <a:t>The taxable event under propose GST will be supply of goods and supply of services. Hence the current taxable events such as ‘manufacture of goods’, ‘sale of goods ’will not be relevant under the GST regime. </a:t>
            </a:r>
          </a:p>
        </p:txBody>
      </p:sp>
      <p:sp>
        <p:nvSpPr>
          <p:cNvPr id="4" name="Date Placeholder 3"/>
          <p:cNvSpPr>
            <a:spLocks noGrp="1"/>
          </p:cNvSpPr>
          <p:nvPr>
            <p:ph type="dt" sz="half" idx="10"/>
          </p:nvPr>
        </p:nvSpPr>
        <p:spPr/>
        <p:txBody>
          <a:bodyPr/>
          <a:lstStyle/>
          <a:p>
            <a:fld id="{FE682F59-E1ED-4A64-9827-C5FBA17E1DEE}"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7</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8828"/>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Benefit of GST</a:t>
            </a:r>
            <a:br>
              <a:rPr lang="en-US" dirty="0" smtClean="0">
                <a:solidFill>
                  <a:srgbClr val="00B0F0"/>
                </a:solidFill>
              </a:rPr>
            </a:b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normAutofit lnSpcReduction="10000"/>
          </a:bodyPr>
          <a:lstStyle/>
          <a:p>
            <a:pPr lvl="0" algn="just"/>
            <a:r>
              <a:rPr lang="en-US" dirty="0" smtClean="0">
                <a:solidFill>
                  <a:srgbClr val="00B0F0"/>
                </a:solidFill>
              </a:rPr>
              <a:t>Dual GST is expected to be a simple and transparent tax with one or two CGST and SGST</a:t>
            </a:r>
          </a:p>
          <a:p>
            <a:pPr lvl="0" algn="just"/>
            <a:r>
              <a:rPr lang="en-US" dirty="0" smtClean="0">
                <a:solidFill>
                  <a:srgbClr val="00B0F0"/>
                </a:solidFill>
              </a:rPr>
              <a:t>Reduction in number of taxes at the central and state level</a:t>
            </a:r>
          </a:p>
          <a:p>
            <a:pPr lvl="0" algn="just"/>
            <a:r>
              <a:rPr lang="en-US" dirty="0" smtClean="0">
                <a:solidFill>
                  <a:srgbClr val="00B0F0"/>
                </a:solidFill>
              </a:rPr>
              <a:t>Decrease in effective tax rate for many goods</a:t>
            </a:r>
          </a:p>
          <a:p>
            <a:pPr lvl="0" algn="just"/>
            <a:r>
              <a:rPr lang="en-US" dirty="0" smtClean="0">
                <a:solidFill>
                  <a:srgbClr val="00B0F0"/>
                </a:solidFill>
              </a:rPr>
              <a:t>Removal of current cascading effect of taxes</a:t>
            </a:r>
          </a:p>
          <a:p>
            <a:pPr lvl="0" algn="just"/>
            <a:r>
              <a:rPr lang="en-US" dirty="0" smtClean="0">
                <a:solidFill>
                  <a:srgbClr val="00B0F0"/>
                </a:solidFill>
              </a:rPr>
              <a:t>Increase in tax collection due to wider tax base</a:t>
            </a:r>
          </a:p>
          <a:p>
            <a:endParaRPr lang="en-US" dirty="0">
              <a:solidFill>
                <a:srgbClr val="00B0F0"/>
              </a:solidFill>
            </a:endParaRPr>
          </a:p>
        </p:txBody>
      </p:sp>
      <p:sp>
        <p:nvSpPr>
          <p:cNvPr id="4" name="Date Placeholder 3"/>
          <p:cNvSpPr>
            <a:spLocks noGrp="1"/>
          </p:cNvSpPr>
          <p:nvPr>
            <p:ph type="dt" sz="half" idx="10"/>
          </p:nvPr>
        </p:nvSpPr>
        <p:spPr/>
        <p:txBody>
          <a:bodyPr/>
          <a:lstStyle/>
          <a:p>
            <a:fld id="{C083A161-416E-4159-A539-EE431C3A8222}"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8</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14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50000"/>
            </a:schemeClr>
          </a:solidFill>
        </p:spPr>
        <p:txBody>
          <a:bodyPr vert="horz" lIns="91440" tIns="45720" rIns="91440" bIns="45720" rtlCol="0" anchor="ctr">
            <a:normAutofit fontScale="90000"/>
          </a:bodyPr>
          <a:lstStyle/>
          <a:p>
            <a:r>
              <a:rPr lang="en-US" dirty="0" smtClean="0">
                <a:solidFill>
                  <a:srgbClr val="00B0F0"/>
                </a:solidFill>
              </a:rPr>
              <a:t>Reverse Charge Mechanism</a:t>
            </a:r>
            <a:br>
              <a:rPr lang="en-US" dirty="0" smtClean="0">
                <a:solidFill>
                  <a:srgbClr val="00B0F0"/>
                </a:solidFill>
              </a:rPr>
            </a:br>
            <a:endParaRPr lang="en-US" dirty="0">
              <a:solidFill>
                <a:srgbClr val="00B0F0"/>
              </a:solidFill>
            </a:endParaRPr>
          </a:p>
        </p:txBody>
      </p:sp>
      <p:sp>
        <p:nvSpPr>
          <p:cNvPr id="3" name="Content Placeholder 2"/>
          <p:cNvSpPr>
            <a:spLocks noGrp="1"/>
          </p:cNvSpPr>
          <p:nvPr>
            <p:ph idx="1"/>
          </p:nvPr>
        </p:nvSpPr>
        <p:spPr>
          <a:solidFill>
            <a:schemeClr val="accent4">
              <a:lumMod val="75000"/>
            </a:schemeClr>
          </a:solidFill>
        </p:spPr>
        <p:txBody>
          <a:bodyPr/>
          <a:lstStyle/>
          <a:p>
            <a:pPr algn="just"/>
            <a:r>
              <a:rPr lang="en-US" dirty="0" smtClean="0">
                <a:solidFill>
                  <a:srgbClr val="00B0F0"/>
                </a:solidFill>
              </a:rPr>
              <a:t>Like the similar provision in Service tax proposed GST will also carry a provision of reverse charge. Importation of services will be taxed both CGST and SGST will apply on such import. The tax will be payable on reverse charge mechanism and the recipient of such services will hence to self declare tax and pay tax.</a:t>
            </a:r>
          </a:p>
          <a:p>
            <a:pPr>
              <a:buNone/>
            </a:pPr>
            <a:endParaRPr lang="en-US" dirty="0">
              <a:solidFill>
                <a:srgbClr val="00B0F0"/>
              </a:solidFill>
            </a:endParaRPr>
          </a:p>
        </p:txBody>
      </p:sp>
      <p:sp>
        <p:nvSpPr>
          <p:cNvPr id="4" name="Date Placeholder 3"/>
          <p:cNvSpPr>
            <a:spLocks noGrp="1"/>
          </p:cNvSpPr>
          <p:nvPr>
            <p:ph type="dt" sz="half" idx="10"/>
          </p:nvPr>
        </p:nvSpPr>
        <p:spPr/>
        <p:txBody>
          <a:bodyPr/>
          <a:lstStyle/>
          <a:p>
            <a:fld id="{402BABD7-EED2-42B1-ABE3-B89776460415}" type="datetime1">
              <a:rPr lang="en-US" b="1" smtClean="0">
                <a:solidFill>
                  <a:schemeClr val="accent2"/>
                </a:solidFill>
              </a:rPr>
              <a:pPr/>
              <a:t>11/11/2009</a:t>
            </a:fld>
            <a:endParaRPr lang="en-US" b="1" dirty="0">
              <a:solidFill>
                <a:schemeClr val="accent2"/>
              </a:solidFill>
            </a:endParaRPr>
          </a:p>
        </p:txBody>
      </p:sp>
      <p:sp>
        <p:nvSpPr>
          <p:cNvPr id="5" name="Slide Number Placeholder 4"/>
          <p:cNvSpPr>
            <a:spLocks noGrp="1"/>
          </p:cNvSpPr>
          <p:nvPr>
            <p:ph type="sldNum" sz="quarter" idx="12"/>
          </p:nvPr>
        </p:nvSpPr>
        <p:spPr/>
        <p:txBody>
          <a:bodyPr/>
          <a:lstStyle/>
          <a:p>
            <a:fld id="{ECD2BBA2-CEFA-4490-A4D5-EF3DCC769A9F}" type="slidenum">
              <a:rPr lang="en-US" sz="2800" b="1" smtClean="0">
                <a:solidFill>
                  <a:schemeClr val="accent2"/>
                </a:solidFill>
                <a:latin typeface="Baskerville Old Face" pitchFamily="18" charset="0"/>
              </a:rPr>
              <a:pPr/>
              <a:t>9</a:t>
            </a:fld>
            <a:endParaRPr lang="en-US" sz="2800" b="1" dirty="0">
              <a:solidFill>
                <a:schemeClr val="accent2"/>
              </a:solidFill>
              <a:latin typeface="Baskerville Old Face" pitchFamily="18" charset="0"/>
            </a:endParaRPr>
          </a:p>
        </p:txBody>
      </p:sp>
      <p:sp>
        <p:nvSpPr>
          <p:cNvPr id="6" name="Footer Placeholder 5"/>
          <p:cNvSpPr>
            <a:spLocks noGrp="1"/>
          </p:cNvSpPr>
          <p:nvPr>
            <p:ph type="ftr" sz="quarter" idx="11"/>
          </p:nvPr>
        </p:nvSpPr>
        <p:spPr/>
        <p:txBody>
          <a:bodyPr/>
          <a:lstStyle/>
          <a:p>
            <a:r>
              <a:rPr lang="en-US" sz="2800" b="1" dirty="0" smtClean="0">
                <a:solidFill>
                  <a:schemeClr val="accent2"/>
                </a:solidFill>
                <a:latin typeface="Baskerville Old Face" pitchFamily="18" charset="0"/>
              </a:rPr>
              <a:t>CA</a:t>
            </a:r>
            <a:r>
              <a:rPr lang="en-US" dirty="0" smtClean="0"/>
              <a:t> </a:t>
            </a:r>
            <a:r>
              <a:rPr lang="en-US" sz="2800" b="1" dirty="0" smtClean="0">
                <a:solidFill>
                  <a:schemeClr val="accent2"/>
                </a:solidFill>
                <a:latin typeface="Baskerville Old Face" pitchFamily="18" charset="0"/>
              </a:rPr>
              <a:t>Rajnish</a:t>
            </a:r>
            <a:r>
              <a:rPr lang="en-US" dirty="0" smtClean="0"/>
              <a:t> </a:t>
            </a:r>
            <a:r>
              <a:rPr lang="en-US" sz="2800" b="1" dirty="0" smtClean="0">
                <a:solidFill>
                  <a:schemeClr val="accent2"/>
                </a:solidFill>
                <a:latin typeface="Baskerville Old Face" pitchFamily="18" charset="0"/>
              </a:rPr>
              <a:t>kumar</a:t>
            </a:r>
            <a:endParaRPr lang="en-US" sz="2800" b="1" dirty="0">
              <a:solidFill>
                <a:schemeClr val="accent2"/>
              </a:solidFill>
              <a:latin typeface="Baskerville Old Face" pitchFamily="18" charset="0"/>
            </a:endParaRPr>
          </a:p>
        </p:txBody>
      </p:sp>
    </p:spTree>
  </p:cSld>
  <p:clrMapOvr>
    <a:masterClrMapping/>
  </p:clrMapOvr>
  <p:transition advTm="9047"/>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1313</Words>
  <Application>Microsoft Office PowerPoint</Application>
  <PresentationFormat>On-screen Show (4:3)</PresentationFormat>
  <Paragraphs>117</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Welcome GST </vt:lpstr>
      <vt:lpstr>Meaning of GST</vt:lpstr>
      <vt:lpstr>Meaning of GST</vt:lpstr>
      <vt:lpstr>History of GST</vt:lpstr>
      <vt:lpstr>Significant features of GST</vt:lpstr>
      <vt:lpstr>Dual GST</vt:lpstr>
      <vt:lpstr>Taxable Events in GST </vt:lpstr>
      <vt:lpstr>Benefit of GST </vt:lpstr>
      <vt:lpstr>Reverse Charge Mechanism </vt:lpstr>
      <vt:lpstr>Input Tax Credit and refund </vt:lpstr>
      <vt:lpstr>Impact on Prices of Goods and Services</vt:lpstr>
      <vt:lpstr>Applicability of other indirect taxes</vt:lpstr>
      <vt:lpstr>GST collection model</vt:lpstr>
      <vt:lpstr>Applicability of taxes on imports of goods</vt:lpstr>
      <vt:lpstr>Exemption from GST </vt:lpstr>
      <vt:lpstr>Inter State Sale transaction </vt:lpstr>
      <vt:lpstr>Compliance </vt:lpstr>
      <vt:lpstr>THANK YOU</vt:lpstr>
    </vt:vector>
  </TitlesOfParts>
  <Company>Frigoglass India Pvt.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GST </dc:title>
  <dc:creator>rajnish</dc:creator>
  <cp:lastModifiedBy>rajnish</cp:lastModifiedBy>
  <cp:revision>16</cp:revision>
  <dcterms:created xsi:type="dcterms:W3CDTF">2009-11-07T06:09:50Z</dcterms:created>
  <dcterms:modified xsi:type="dcterms:W3CDTF">2009-11-11T04:32:54Z</dcterms:modified>
</cp:coreProperties>
</file>