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3" r:id="rId6"/>
    <p:sldId id="265" r:id="rId7"/>
    <p:sldId id="264" r:id="rId8"/>
    <p:sldId id="260" r:id="rId9"/>
    <p:sldId id="275" r:id="rId10"/>
    <p:sldId id="276" r:id="rId11"/>
    <p:sldId id="277" r:id="rId12"/>
    <p:sldId id="278" r:id="rId13"/>
    <p:sldId id="266" r:id="rId14"/>
    <p:sldId id="267" r:id="rId15"/>
    <p:sldId id="268" r:id="rId16"/>
    <p:sldId id="269" r:id="rId17"/>
    <p:sldId id="270" r:id="rId18"/>
    <p:sldId id="272" r:id="rId19"/>
    <p:sldId id="273" r:id="rId20"/>
    <p:sldId id="274" r:id="rId21"/>
    <p:sldId id="279" r:id="rId22"/>
    <p:sldId id="280" r:id="rId23"/>
    <p:sldId id="283" r:id="rId24"/>
    <p:sldId id="281" r:id="rId25"/>
    <p:sldId id="284"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546"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390CBED-BA9C-421F-9284-38C80A2C3073}" type="datetimeFigureOut">
              <a:rPr lang="en-US" smtClean="0"/>
              <a:pPr/>
              <a:t>6/27/2012</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D4B6B8C7-D8E6-4003-BD03-4F06D1E09B7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390CBED-BA9C-421F-9284-38C80A2C3073}" type="datetimeFigureOut">
              <a:rPr lang="en-US" smtClean="0"/>
              <a:pPr/>
              <a:t>6/27/2012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B6B8C7-D8E6-4003-BD03-4F06D1E09B7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390CBED-BA9C-421F-9284-38C80A2C3073}" type="datetimeFigureOut">
              <a:rPr lang="en-US" smtClean="0"/>
              <a:pPr/>
              <a:t>6/27/2012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B6B8C7-D8E6-4003-BD03-4F06D1E09B7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390CBED-BA9C-421F-9284-38C80A2C3073}" type="datetimeFigureOut">
              <a:rPr lang="en-US" smtClean="0"/>
              <a:pPr/>
              <a:t>6/27/2012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B6B8C7-D8E6-4003-BD03-4F06D1E09B7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390CBED-BA9C-421F-9284-38C80A2C3073}" type="datetimeFigureOut">
              <a:rPr lang="en-US" smtClean="0"/>
              <a:pPr/>
              <a:t>6/27/2012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B6B8C7-D8E6-4003-BD03-4F06D1E09B7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390CBED-BA9C-421F-9284-38C80A2C3073}" type="datetimeFigureOut">
              <a:rPr lang="en-US" smtClean="0"/>
              <a:pPr/>
              <a:t>6/27/2012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B6B8C7-D8E6-4003-BD03-4F06D1E09B7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390CBED-BA9C-421F-9284-38C80A2C3073}" type="datetimeFigureOut">
              <a:rPr lang="en-US" smtClean="0"/>
              <a:pPr/>
              <a:t>6/27/2012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4B6B8C7-D8E6-4003-BD03-4F06D1E09B7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390CBED-BA9C-421F-9284-38C80A2C3073}" type="datetimeFigureOut">
              <a:rPr lang="en-US" smtClean="0"/>
              <a:pPr/>
              <a:t>6/27/2012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B6B8C7-D8E6-4003-BD03-4F06D1E09B7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90CBED-BA9C-421F-9284-38C80A2C3073}" type="datetimeFigureOut">
              <a:rPr lang="en-US" smtClean="0"/>
              <a:pPr/>
              <a:t>6/27/2012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4B6B8C7-D8E6-4003-BD03-4F06D1E09B7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390CBED-BA9C-421F-9284-38C80A2C3073}" type="datetimeFigureOut">
              <a:rPr lang="en-US" smtClean="0"/>
              <a:pPr/>
              <a:t>6/27/2012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B6B8C7-D8E6-4003-BD03-4F06D1E09B7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390CBED-BA9C-421F-9284-38C80A2C3073}" type="datetimeFigureOut">
              <a:rPr lang="en-US" smtClean="0"/>
              <a:pPr/>
              <a:t>6/27/2012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D4B6B8C7-D8E6-4003-BD03-4F06D1E09B77}"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390CBED-BA9C-421F-9284-38C80A2C3073}" type="datetimeFigureOut">
              <a:rPr lang="en-US" smtClean="0"/>
              <a:pPr/>
              <a:t>6/27/2012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4B6B8C7-D8E6-4003-BD03-4F06D1E09B77}"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1"/>
            <a:ext cx="7772400" cy="1219200"/>
          </a:xfrm>
        </p:spPr>
        <p:txBody>
          <a:bodyPr>
            <a:noAutofit/>
          </a:bodyPr>
          <a:lstStyle/>
          <a:p>
            <a:r>
              <a:rPr lang="en-US" sz="9600" dirty="0" smtClean="0">
                <a:latin typeface="Blackadder ITC" pitchFamily="82" charset="0"/>
              </a:rPr>
              <a:t>Topic</a:t>
            </a:r>
            <a:endParaRPr lang="en-US" sz="9600" dirty="0">
              <a:latin typeface="Blackadder ITC" pitchFamily="82" charset="0"/>
            </a:endParaRPr>
          </a:p>
        </p:txBody>
      </p:sp>
      <p:sp>
        <p:nvSpPr>
          <p:cNvPr id="3" name="Subtitle 2"/>
          <p:cNvSpPr>
            <a:spLocks noGrp="1"/>
          </p:cNvSpPr>
          <p:nvPr>
            <p:ph type="subTitle" idx="1"/>
          </p:nvPr>
        </p:nvSpPr>
        <p:spPr>
          <a:xfrm>
            <a:off x="1371600" y="2514600"/>
            <a:ext cx="6400800" cy="3124200"/>
          </a:xfrm>
        </p:spPr>
        <p:txBody>
          <a:bodyPr>
            <a:noAutofit/>
          </a:bodyPr>
          <a:lstStyle/>
          <a:p>
            <a:r>
              <a:rPr lang="en-US" sz="8000" dirty="0" smtClean="0">
                <a:solidFill>
                  <a:schemeClr val="accent6"/>
                </a:solidFill>
                <a:latin typeface="Bell MT" pitchFamily="18" charset="0"/>
              </a:rPr>
              <a:t>Audit in EDP Environment</a:t>
            </a:r>
            <a:endParaRPr lang="en-US" sz="8000" dirty="0">
              <a:solidFill>
                <a:schemeClr val="accent6"/>
              </a:solidFill>
              <a:latin typeface="Bell MT" pitchFamily="18" charset="0"/>
            </a:endParaRPr>
          </a:p>
        </p:txBody>
      </p:sp>
      <p:pic>
        <p:nvPicPr>
          <p:cNvPr id="2050" name="Picture 2" descr="C:\Program Files\Microsoft Office\MEDIA\CAGCAT10\j0195384.wmf"/>
          <p:cNvPicPr>
            <a:picLocks noChangeAspect="1" noChangeArrowheads="1"/>
          </p:cNvPicPr>
          <p:nvPr/>
        </p:nvPicPr>
        <p:blipFill>
          <a:blip r:embed="rId2"/>
          <a:srcRect/>
          <a:stretch>
            <a:fillRect/>
          </a:stretch>
        </p:blipFill>
        <p:spPr bwMode="auto">
          <a:xfrm flipV="1">
            <a:off x="0" y="-381000"/>
            <a:ext cx="373209" cy="381000"/>
          </a:xfrm>
          <a:prstGeom prst="rect">
            <a:avLst/>
          </a:prstGeom>
          <a:ln>
            <a:noFill/>
          </a:ln>
          <a:effectLst>
            <a:softEdge rad="112500"/>
          </a:effectLst>
        </p:spPr>
      </p:pic>
      <p:pic>
        <p:nvPicPr>
          <p:cNvPr id="2051" name="Picture 3" descr="C:\Program Files\Microsoft Office\MEDIA\CAGCAT10\j0234657.wmf"/>
          <p:cNvPicPr>
            <a:picLocks noChangeAspect="1" noChangeArrowheads="1"/>
          </p:cNvPicPr>
          <p:nvPr/>
        </p:nvPicPr>
        <p:blipFill>
          <a:blip r:embed="rId3"/>
          <a:srcRect/>
          <a:stretch>
            <a:fillRect/>
          </a:stretch>
        </p:blipFill>
        <p:spPr bwMode="auto">
          <a:xfrm rot="20627862">
            <a:off x="80608" y="369525"/>
            <a:ext cx="2856586" cy="2245645"/>
          </a:xfrm>
          <a:prstGeom prst="rect">
            <a:avLst/>
          </a:prstGeom>
          <a:ln>
            <a:noFill/>
          </a:ln>
          <a:effectLst>
            <a:softEdge rad="112500"/>
          </a:effectLst>
        </p:spPr>
      </p:pic>
    </p:spTree>
  </p:cSld>
  <p:clrMapOvr>
    <a:masterClrMapping/>
  </p:clrMapOvr>
  <p:transition spd="slow">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066800"/>
            <a:ext cx="8305800" cy="4832092"/>
          </a:xfrm>
          <a:prstGeom prst="rect">
            <a:avLst/>
          </a:prstGeom>
        </p:spPr>
        <p:txBody>
          <a:bodyPr wrap="square">
            <a:spAutoFit/>
          </a:bodyPr>
          <a:lstStyle/>
          <a:p>
            <a:r>
              <a:rPr lang="en-US" sz="2200" dirty="0" smtClean="0"/>
              <a:t>(c)	Computer operation controls are designed to control the operation of the systems and to provide reasonable assurance that:</a:t>
            </a:r>
          </a:p>
          <a:p>
            <a:r>
              <a:rPr lang="en-US" sz="2200" dirty="0" smtClean="0"/>
              <a:t>(</a:t>
            </a:r>
            <a:r>
              <a:rPr lang="en-US" sz="2200" dirty="0" err="1" smtClean="0"/>
              <a:t>i</a:t>
            </a:r>
            <a:r>
              <a:rPr lang="en-US" sz="2200" dirty="0" smtClean="0"/>
              <a:t>)	The systems are used for </a:t>
            </a:r>
            <a:r>
              <a:rPr lang="en-US" sz="2200" dirty="0" err="1" smtClean="0"/>
              <a:t>authorised</a:t>
            </a:r>
            <a:r>
              <a:rPr lang="en-US" sz="2200" dirty="0" smtClean="0"/>
              <a:t> purposes only.</a:t>
            </a:r>
          </a:p>
          <a:p>
            <a:r>
              <a:rPr lang="en-US" sz="2200" dirty="0" smtClean="0"/>
              <a:t>(ii)	Access to computer operations is restricted to </a:t>
            </a:r>
            <a:r>
              <a:rPr lang="en-US" sz="2200" dirty="0" err="1" smtClean="0"/>
              <a:t>authorised</a:t>
            </a:r>
            <a:r>
              <a:rPr lang="en-US" sz="2200" dirty="0" smtClean="0"/>
              <a:t> personnel.</a:t>
            </a:r>
          </a:p>
          <a:p>
            <a:r>
              <a:rPr lang="en-US" sz="2200" dirty="0" smtClean="0"/>
              <a:t>(iii)	Only </a:t>
            </a:r>
            <a:r>
              <a:rPr lang="en-US" sz="2200" dirty="0" err="1" smtClean="0"/>
              <a:t>authorised</a:t>
            </a:r>
            <a:r>
              <a:rPr lang="en-US" sz="2200" dirty="0" smtClean="0"/>
              <a:t> programs are used.</a:t>
            </a:r>
          </a:p>
          <a:p>
            <a:pPr marL="514350" indent="-514350">
              <a:buAutoNum type="romanLcParenBoth" startAt="4"/>
            </a:pPr>
            <a:r>
              <a:rPr lang="en-US" sz="2200" dirty="0" smtClean="0"/>
              <a:t>Processing errors are detected and corrected.</a:t>
            </a:r>
          </a:p>
          <a:p>
            <a:pPr marL="514350" indent="-514350"/>
            <a:endParaRPr lang="en-US" sz="2200" dirty="0" smtClean="0"/>
          </a:p>
          <a:p>
            <a:r>
              <a:rPr lang="en-US" sz="2200" dirty="0" smtClean="0"/>
              <a:t>(d)	Systems software controls include :</a:t>
            </a:r>
          </a:p>
          <a:p>
            <a:r>
              <a:rPr lang="en-US" sz="2200" dirty="0" smtClean="0"/>
              <a:t>(</a:t>
            </a:r>
            <a:r>
              <a:rPr lang="en-US" sz="2200" dirty="0" err="1" smtClean="0"/>
              <a:t>i</a:t>
            </a:r>
            <a:r>
              <a:rPr lang="en-US" sz="2200" dirty="0" smtClean="0"/>
              <a:t>)	</a:t>
            </a:r>
            <a:r>
              <a:rPr lang="en-US" sz="2200" dirty="0" err="1" smtClean="0"/>
              <a:t>Authorisation</a:t>
            </a:r>
            <a:r>
              <a:rPr lang="en-US" sz="2200" dirty="0" smtClean="0"/>
              <a:t>, approval, testing, implementation and documentation of new systems software and systems software modifications.</a:t>
            </a:r>
          </a:p>
          <a:p>
            <a:r>
              <a:rPr lang="en-US" sz="2200" dirty="0" smtClean="0"/>
              <a:t>(ii)	Restriction of access to systems software and documentation to </a:t>
            </a:r>
            <a:r>
              <a:rPr lang="en-US" sz="2200" dirty="0" err="1" smtClean="0"/>
              <a:t>authorised</a:t>
            </a:r>
            <a:r>
              <a:rPr lang="en-US" sz="2200" dirty="0" smtClean="0"/>
              <a:t> personnel.</a:t>
            </a:r>
            <a:endParaRPr lang="en-US" sz="2200" dirty="0"/>
          </a:p>
        </p:txBody>
      </p:sp>
    </p:spTree>
  </p:cSld>
  <p:clrMapOvr>
    <a:masterClrMapping/>
  </p:clrMapOvr>
  <p:transition spd="med">
    <p:newsflash/>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066800"/>
            <a:ext cx="8229600" cy="5386090"/>
          </a:xfrm>
          <a:prstGeom prst="rect">
            <a:avLst/>
          </a:prstGeom>
        </p:spPr>
        <p:txBody>
          <a:bodyPr wrap="square">
            <a:spAutoFit/>
          </a:bodyPr>
          <a:lstStyle/>
          <a:p>
            <a:r>
              <a:rPr lang="en-US" sz="2400" b="1" u="sng" dirty="0" smtClean="0">
                <a:latin typeface="Lucida Calligraphy" pitchFamily="66" charset="0"/>
              </a:rPr>
              <a:t>EDP Application Controls</a:t>
            </a:r>
          </a:p>
          <a:p>
            <a:endParaRPr lang="en-US" sz="2000" b="1" u="sng" dirty="0" smtClean="0"/>
          </a:p>
          <a:p>
            <a:r>
              <a:rPr lang="en-US" dirty="0" smtClean="0"/>
              <a:t> </a:t>
            </a:r>
            <a:r>
              <a:rPr lang="en-US" sz="2000" dirty="0" smtClean="0"/>
              <a:t>The purpose of EDP application controls is to establish specific control procedures over the accounting applications to provide reasonable assurance that all transactions are </a:t>
            </a:r>
            <a:r>
              <a:rPr lang="en-US" sz="2000" dirty="0" err="1" smtClean="0"/>
              <a:t>authorised</a:t>
            </a:r>
            <a:r>
              <a:rPr lang="en-US" sz="2000" dirty="0" smtClean="0"/>
              <a:t> and recorded, and are processed completely, accurately and on a timely basis. These include :</a:t>
            </a:r>
          </a:p>
          <a:p>
            <a:endParaRPr lang="en-US" sz="2000" dirty="0" smtClean="0"/>
          </a:p>
          <a:p>
            <a:r>
              <a:rPr lang="en-US" sz="2000" dirty="0" smtClean="0"/>
              <a:t>(a)	Controls over input are designed to provide reasonable assurance that:</a:t>
            </a:r>
          </a:p>
          <a:p>
            <a:r>
              <a:rPr lang="en-US" sz="2000" dirty="0" smtClean="0"/>
              <a:t>(</a:t>
            </a:r>
            <a:r>
              <a:rPr lang="en-US" sz="2000" dirty="0" err="1" smtClean="0"/>
              <a:t>i</a:t>
            </a:r>
            <a:r>
              <a:rPr lang="en-US" sz="2000" dirty="0" smtClean="0"/>
              <a:t>)	Transactions are properly </a:t>
            </a:r>
            <a:r>
              <a:rPr lang="en-US" sz="2000" dirty="0" err="1" smtClean="0"/>
              <a:t>authorised</a:t>
            </a:r>
            <a:r>
              <a:rPr lang="en-US" sz="2000" dirty="0" smtClean="0"/>
              <a:t> before being processed by the computer.</a:t>
            </a:r>
          </a:p>
          <a:p>
            <a:r>
              <a:rPr lang="en-US" sz="2000" dirty="0" smtClean="0"/>
              <a:t>(ii)	Transactions are accurately converted into machine readable form and recorded in the computer data files.</a:t>
            </a:r>
          </a:p>
          <a:p>
            <a:r>
              <a:rPr lang="en-US" sz="2000" dirty="0" smtClean="0"/>
              <a:t>(iii)	Transactions are not lost, added, duplicated or improperly changed.</a:t>
            </a:r>
          </a:p>
          <a:p>
            <a:r>
              <a:rPr lang="en-US" sz="2000" dirty="0" smtClean="0"/>
              <a:t>(iv)	Incorrect transactions are rejected, corrected and if necessary, resubmitted on a timely basis.</a:t>
            </a:r>
            <a:endParaRPr lang="en-US" sz="2000" dirty="0"/>
          </a:p>
        </p:txBody>
      </p:sp>
    </p:spTree>
  </p:cSld>
  <p:clrMapOvr>
    <a:masterClrMapping/>
  </p:clrMapOvr>
  <p:transition spd="med">
    <p:comb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219200"/>
            <a:ext cx="7467600" cy="4708981"/>
          </a:xfrm>
          <a:prstGeom prst="rect">
            <a:avLst/>
          </a:prstGeom>
        </p:spPr>
        <p:txBody>
          <a:bodyPr wrap="square">
            <a:spAutoFit/>
          </a:bodyPr>
          <a:lstStyle/>
          <a:p>
            <a:r>
              <a:rPr lang="en-US" sz="2000" dirty="0" smtClean="0"/>
              <a:t>(b)	Controls over processing and computer data files are designed to provide reasonable assurance that:</a:t>
            </a:r>
          </a:p>
          <a:p>
            <a:r>
              <a:rPr lang="en-US" sz="2000" dirty="0" smtClean="0"/>
              <a:t>(</a:t>
            </a:r>
            <a:r>
              <a:rPr lang="en-US" sz="2000" dirty="0" err="1" smtClean="0"/>
              <a:t>i</a:t>
            </a:r>
            <a:r>
              <a:rPr lang="en-US" sz="2000" dirty="0" smtClean="0"/>
              <a:t>)	Transactions, including system generated transactions, are properly processed by the computer.</a:t>
            </a:r>
          </a:p>
          <a:p>
            <a:r>
              <a:rPr lang="en-US" sz="2000" dirty="0" smtClean="0"/>
              <a:t>(ii)	Transactions are not lost, added, duplicated or improperly changed.</a:t>
            </a:r>
          </a:p>
          <a:p>
            <a:pPr marL="514350" indent="-514350">
              <a:buAutoNum type="romanLcParenBoth" startAt="3"/>
            </a:pPr>
            <a:r>
              <a:rPr lang="en-US" sz="2000" dirty="0" smtClean="0"/>
              <a:t>Processing errors are identified and corrected on a timely basis.</a:t>
            </a:r>
          </a:p>
          <a:p>
            <a:pPr marL="514350" indent="-514350"/>
            <a:endParaRPr lang="en-US" sz="2000" dirty="0" smtClean="0"/>
          </a:p>
          <a:p>
            <a:r>
              <a:rPr lang="en-US" sz="2000" dirty="0" smtClean="0"/>
              <a:t>(c)	Controls over output are designed to provide reasonable assurance that:</a:t>
            </a:r>
          </a:p>
          <a:p>
            <a:r>
              <a:rPr lang="en-US" sz="2000" dirty="0" smtClean="0"/>
              <a:t>(</a:t>
            </a:r>
            <a:r>
              <a:rPr lang="en-US" sz="2000" dirty="0" err="1" smtClean="0"/>
              <a:t>i</a:t>
            </a:r>
            <a:r>
              <a:rPr lang="en-US" sz="2000" dirty="0" smtClean="0"/>
              <a:t>)	Results of processing are accurate.</a:t>
            </a:r>
          </a:p>
          <a:p>
            <a:r>
              <a:rPr lang="en-US" sz="2000" dirty="0" smtClean="0"/>
              <a:t>(ii)	Access to output is restricted to </a:t>
            </a:r>
            <a:r>
              <a:rPr lang="en-US" sz="2000" dirty="0" err="1" smtClean="0"/>
              <a:t>authorised</a:t>
            </a:r>
            <a:r>
              <a:rPr lang="en-US" sz="2000" dirty="0" smtClean="0"/>
              <a:t> personnel.</a:t>
            </a:r>
          </a:p>
          <a:p>
            <a:r>
              <a:rPr lang="en-US" sz="2000" dirty="0" smtClean="0"/>
              <a:t>Output is provided to appropriate </a:t>
            </a:r>
            <a:r>
              <a:rPr lang="en-US" sz="2000" dirty="0" err="1" smtClean="0"/>
              <a:t>authorised</a:t>
            </a:r>
            <a:r>
              <a:rPr lang="en-US" sz="2000" dirty="0" smtClean="0"/>
              <a:t> personnel on a timely basis</a:t>
            </a:r>
            <a:endParaRPr lang="en-US" sz="2000" dirty="0"/>
          </a:p>
        </p:txBody>
      </p:sp>
    </p:spTree>
  </p:cSld>
  <p:clrMapOvr>
    <a:masterClrMapping/>
  </p:clrMapOvr>
  <p:transition spd="med">
    <p:randomBa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AUDIT APPROACHES </a:t>
            </a:r>
            <a:endParaRPr lang="en-US" dirty="0"/>
          </a:p>
        </p:txBody>
      </p:sp>
      <p:sp>
        <p:nvSpPr>
          <p:cNvPr id="3" name="Content Placeholder 2"/>
          <p:cNvSpPr>
            <a:spLocks noGrp="1"/>
          </p:cNvSpPr>
          <p:nvPr>
            <p:ph idx="1"/>
          </p:nvPr>
        </p:nvSpPr>
        <p:spPr/>
        <p:txBody>
          <a:bodyPr/>
          <a:lstStyle/>
          <a:p>
            <a:r>
              <a:rPr lang="en-US" dirty="0" smtClean="0"/>
              <a:t>There are two types of audit approaches in an EDP environment :-</a:t>
            </a:r>
          </a:p>
          <a:p>
            <a:endParaRPr lang="en-US" dirty="0" smtClean="0"/>
          </a:p>
          <a:p>
            <a:pPr>
              <a:buNone/>
            </a:pPr>
            <a:endParaRPr lang="en-US" dirty="0" smtClean="0"/>
          </a:p>
          <a:p>
            <a:r>
              <a:rPr lang="en-US" dirty="0" smtClean="0"/>
              <a:t>AUDIT THROUGH THE COMPUTERS</a:t>
            </a:r>
          </a:p>
          <a:p>
            <a:endParaRPr lang="en-US" dirty="0" smtClean="0"/>
          </a:p>
          <a:p>
            <a:pPr>
              <a:buNone/>
            </a:pPr>
            <a:endParaRPr lang="en-US" dirty="0" smtClean="0"/>
          </a:p>
          <a:p>
            <a:r>
              <a:rPr lang="en-US" dirty="0" smtClean="0"/>
              <a:t>AUDIT AROUND THE COMPUTERS</a:t>
            </a:r>
            <a:endParaRPr lang="en-US" dirty="0"/>
          </a:p>
        </p:txBody>
      </p:sp>
      <p:pic>
        <p:nvPicPr>
          <p:cNvPr id="9218" name="Picture 2" descr="C:\Program Files\Microsoft Office\MEDIA\CAGCAT10\j0292982.wmf"/>
          <p:cNvPicPr>
            <a:picLocks noChangeAspect="1" noChangeArrowheads="1"/>
          </p:cNvPicPr>
          <p:nvPr/>
        </p:nvPicPr>
        <p:blipFill>
          <a:blip r:embed="rId2"/>
          <a:srcRect/>
          <a:stretch>
            <a:fillRect/>
          </a:stretch>
        </p:blipFill>
        <p:spPr bwMode="auto">
          <a:xfrm rot="769003">
            <a:off x="6520384" y="4211736"/>
            <a:ext cx="2452337" cy="1819656"/>
          </a:xfrm>
          <a:prstGeom prst="rect">
            <a:avLst/>
          </a:prstGeom>
          <a:noFill/>
        </p:spPr>
      </p:pic>
    </p:spTree>
  </p:cSld>
  <p:clrMapOvr>
    <a:masterClrMapping/>
  </p:clrMapOvr>
  <p:transition spd="med">
    <p:randomBa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AUDITING THROUGH THE COMPUTER</a:t>
            </a:r>
            <a:endParaRPr lang="en-US" dirty="0"/>
          </a:p>
        </p:txBody>
      </p:sp>
      <p:sp>
        <p:nvSpPr>
          <p:cNvPr id="3" name="Content Placeholder 2"/>
          <p:cNvSpPr>
            <a:spLocks noGrp="1"/>
          </p:cNvSpPr>
          <p:nvPr>
            <p:ph idx="1"/>
          </p:nvPr>
        </p:nvSpPr>
        <p:spPr/>
        <p:txBody>
          <a:bodyPr>
            <a:normAutofit lnSpcReduction="10000"/>
          </a:bodyPr>
          <a:lstStyle/>
          <a:p>
            <a:r>
              <a:rPr lang="en-US" dirty="0" smtClean="0"/>
              <a:t>This approach involves actual use of computer for processing the information by auditor.  The circumstances, where auditing through the computer is done are as follows:</a:t>
            </a:r>
          </a:p>
          <a:p>
            <a:r>
              <a:rPr lang="en-US" dirty="0" smtClean="0"/>
              <a:t>(</a:t>
            </a:r>
            <a:r>
              <a:rPr lang="en-US" dirty="0" err="1" smtClean="0"/>
              <a:t>i</a:t>
            </a:r>
            <a:r>
              <a:rPr lang="en-US" dirty="0" smtClean="0"/>
              <a:t>)	The </a:t>
            </a:r>
            <a:r>
              <a:rPr lang="en-US" dirty="0" err="1" smtClean="0"/>
              <a:t>organisation</a:t>
            </a:r>
            <a:r>
              <a:rPr lang="en-US" dirty="0" smtClean="0"/>
              <a:t> has developed either in house or through a reputed vendor, a software package suitable to its requirement, because of inability of a </a:t>
            </a:r>
            <a:r>
              <a:rPr lang="en-US" dirty="0" err="1" smtClean="0"/>
              <a:t>generalised</a:t>
            </a:r>
            <a:r>
              <a:rPr lang="en-US" dirty="0" smtClean="0"/>
              <a:t> package to cater to the complex nature of transactions.</a:t>
            </a:r>
          </a:p>
          <a:p>
            <a:r>
              <a:rPr lang="en-US" dirty="0" smtClean="0"/>
              <a:t>(ii)	The system processes very large volumes of output.  This makes examination of validity of input and output difficult.</a:t>
            </a:r>
          </a:p>
          <a:p>
            <a:pPr>
              <a:buNone/>
            </a:pPr>
            <a:endParaRPr lang="en-US" dirty="0" smtClean="0"/>
          </a:p>
        </p:txBody>
      </p:sp>
    </p:spTree>
  </p:cSld>
  <p:clrMapOvr>
    <a:masterClrMapping/>
  </p:clrMapOvr>
  <p:transition spd="med">
    <p:split dir="in"/>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382000" cy="5867400"/>
          </a:xfrm>
        </p:spPr>
        <p:txBody>
          <a:bodyPr>
            <a:noAutofit/>
          </a:bodyPr>
          <a:lstStyle/>
          <a:p>
            <a:r>
              <a:rPr lang="en-US" sz="3600" dirty="0" smtClean="0"/>
              <a:t/>
            </a:r>
            <a:br>
              <a:rPr lang="en-US" sz="3600" dirty="0" smtClean="0"/>
            </a:br>
            <a:endParaRPr lang="en-US" sz="3600" dirty="0"/>
          </a:p>
        </p:txBody>
      </p:sp>
      <p:sp>
        <p:nvSpPr>
          <p:cNvPr id="3" name="Rectangle 2"/>
          <p:cNvSpPr/>
          <p:nvPr/>
        </p:nvSpPr>
        <p:spPr>
          <a:xfrm>
            <a:off x="381000" y="838200"/>
            <a:ext cx="8458200" cy="5632311"/>
          </a:xfrm>
          <a:prstGeom prst="rect">
            <a:avLst/>
          </a:prstGeom>
        </p:spPr>
        <p:txBody>
          <a:bodyPr wrap="square">
            <a:spAutoFit/>
          </a:bodyPr>
          <a:lstStyle/>
          <a:p>
            <a:r>
              <a:rPr lang="en-US" sz="2400" dirty="0" smtClean="0"/>
              <a:t>(iii)	The major part of the internal control system in the </a:t>
            </a:r>
            <a:r>
              <a:rPr lang="en-US" sz="2400" dirty="0" err="1" smtClean="0"/>
              <a:t>organisation</a:t>
            </a:r>
            <a:r>
              <a:rPr lang="en-US" sz="2400" dirty="0" smtClean="0"/>
              <a:t> is in the computer system itself, as the majority of the records is processed through the computer.  Examples are system in bank, insurance companies, online booking in case of Railway, etc.</a:t>
            </a:r>
          </a:p>
          <a:p>
            <a:r>
              <a:rPr lang="en-US" sz="2400" dirty="0" smtClean="0"/>
              <a:t>(iv)	The logic of the system is quite complex, and there is virtually no visible audit trail.  The auditor has to use the computer to test the logic and controls existing within the system.</a:t>
            </a:r>
          </a:p>
          <a:p>
            <a:r>
              <a:rPr lang="en-US" sz="2400" dirty="0" smtClean="0"/>
              <a:t>	The auditor has to use the computer system itself for verification, for which he has to be sufficiently computer literate, and should have adequate technical knowledge and expertise.  The auditor can through the computer, increase his performance, and can rely on the data processing by carrying out the required tests and applying his skill.</a:t>
            </a:r>
            <a:endParaRPr lang="en-US" sz="2400" dirty="0"/>
          </a:p>
        </p:txBody>
      </p:sp>
    </p:spTree>
  </p:cSld>
  <p:clrMapOvr>
    <a:masterClrMapping/>
  </p:clrMapOvr>
  <p:transition spd="med">
    <p:circl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smtClean="0"/>
              <a:t>AUDITING AROUND THE COMPUTER</a:t>
            </a:r>
            <a:endParaRPr lang="en-US" sz="4400" dirty="0"/>
          </a:p>
        </p:txBody>
      </p:sp>
      <p:sp>
        <p:nvSpPr>
          <p:cNvPr id="3" name="Content Placeholder 2"/>
          <p:cNvSpPr>
            <a:spLocks noGrp="1"/>
          </p:cNvSpPr>
          <p:nvPr>
            <p:ph idx="1"/>
          </p:nvPr>
        </p:nvSpPr>
        <p:spPr/>
        <p:txBody>
          <a:bodyPr>
            <a:normAutofit lnSpcReduction="10000"/>
          </a:bodyPr>
          <a:lstStyle/>
          <a:p>
            <a:r>
              <a:rPr lang="en-US" dirty="0" smtClean="0"/>
              <a:t>Audit around the computer involves forming of an audit opinion wherein the existence of computer is not taken into account.  Rather the principle of conventional audit like examination of internal controls and substantive testing is done.  The auditor views the computer as a black box, as the application system processing is not examined directly.</a:t>
            </a:r>
          </a:p>
          <a:p>
            <a:r>
              <a:rPr lang="en-US" dirty="0" smtClean="0"/>
              <a:t>Audit around the computer is applicable in the following situations:</a:t>
            </a:r>
          </a:p>
          <a:p>
            <a:r>
              <a:rPr lang="en-US" dirty="0" smtClean="0"/>
              <a:t>(</a:t>
            </a:r>
            <a:r>
              <a:rPr lang="en-US" dirty="0" err="1" smtClean="0"/>
              <a:t>i</a:t>
            </a:r>
            <a:r>
              <a:rPr lang="en-US" dirty="0" smtClean="0"/>
              <a:t>)	The system is simple and uses </a:t>
            </a:r>
            <a:r>
              <a:rPr lang="en-US" dirty="0" err="1" smtClean="0"/>
              <a:t>generalised</a:t>
            </a:r>
            <a:r>
              <a:rPr lang="en-US" dirty="0" smtClean="0"/>
              <a:t> software that is well tested and widely used.</a:t>
            </a:r>
          </a:p>
          <a:p>
            <a:pPr>
              <a:buNone/>
            </a:pPr>
            <a:endParaRPr lang="en-US" dirty="0"/>
          </a:p>
        </p:txBody>
      </p:sp>
    </p:spTree>
  </p:cSld>
  <p:clrMapOvr>
    <a:masterClrMapping/>
  </p:clrMapOvr>
  <p:transition spd="med">
    <p:strips dir="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05800" cy="6400800"/>
          </a:xfrm>
        </p:spPr>
        <p:txBody>
          <a:bodyPr>
            <a:normAutofit/>
          </a:bodyPr>
          <a:lstStyle/>
          <a:p>
            <a:r>
              <a:rPr lang="en-US" sz="2400" dirty="0" smtClean="0"/>
              <a:t>(ii)	Processing mainly consists of sorting the input data and updating the master file in sequence.</a:t>
            </a:r>
            <a:br>
              <a:rPr lang="en-US" sz="2400" dirty="0" smtClean="0"/>
            </a:br>
            <a:r>
              <a:rPr lang="en-US" sz="2400" dirty="0" smtClean="0"/>
              <a:t>(iii)	Audit trail is clear.  Detailed reports are prepared at key processing points within the system.</a:t>
            </a:r>
            <a:br>
              <a:rPr lang="en-US" sz="2400" dirty="0" smtClean="0"/>
            </a:br>
            <a:r>
              <a:rPr lang="en-US" sz="2400" dirty="0" smtClean="0"/>
              <a:t>(iv)	Control over input transactions can be maintained through normal methods, i.e. separation of duties, and management supervision.</a:t>
            </a:r>
            <a:br>
              <a:rPr lang="en-US" sz="2400" dirty="0" smtClean="0"/>
            </a:br>
            <a:r>
              <a:rPr lang="en-US" sz="2400" dirty="0" smtClean="0"/>
              <a:t/>
            </a:r>
            <a:br>
              <a:rPr lang="en-US" sz="2400" dirty="0" smtClean="0"/>
            </a:br>
            <a:r>
              <a:rPr lang="en-US" sz="2400" dirty="0" smtClean="0"/>
              <a:t>The basic disadvantage is :-</a:t>
            </a:r>
            <a:br>
              <a:rPr lang="en-US" sz="2400" dirty="0" smtClean="0"/>
            </a:br>
            <a:r>
              <a:rPr lang="en-US" sz="2400" dirty="0" smtClean="0"/>
              <a:t> It is difficult for the auditor to assess the degradation in the system in case of change in environment, and whether the system can cope with a changed environment.</a:t>
            </a:r>
            <a:br>
              <a:rPr lang="en-US" sz="2400" dirty="0" smtClean="0"/>
            </a:br>
            <a:r>
              <a:rPr lang="en-US" dirty="0" smtClean="0"/>
              <a:t/>
            </a:r>
            <a:br>
              <a:rPr lang="en-US" dirty="0" smtClean="0"/>
            </a:br>
            <a:endParaRPr lang="en-US" dirty="0"/>
          </a:p>
        </p:txBody>
      </p:sp>
    </p:spTree>
  </p:cSld>
  <p:clrMapOvr>
    <a:masterClrMapping/>
  </p:clrMapOvr>
  <p:transition spd="med">
    <p:circl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219200"/>
          </a:xfrm>
        </p:spPr>
        <p:txBody>
          <a:bodyPr>
            <a:normAutofit fontScale="90000"/>
          </a:bodyPr>
          <a:lstStyle/>
          <a:p>
            <a:r>
              <a:rPr lang="en-US" dirty="0" smtClean="0"/>
              <a:t>Computer Aided Audit Techniques (CAAT) in EDP audit.</a:t>
            </a:r>
            <a:endParaRPr lang="en-US" dirty="0"/>
          </a:p>
        </p:txBody>
      </p:sp>
      <p:sp>
        <p:nvSpPr>
          <p:cNvPr id="3" name="Content Placeholder 2"/>
          <p:cNvSpPr>
            <a:spLocks noGrp="1"/>
          </p:cNvSpPr>
          <p:nvPr>
            <p:ph idx="1"/>
          </p:nvPr>
        </p:nvSpPr>
        <p:spPr>
          <a:xfrm>
            <a:off x="457200" y="2438400"/>
            <a:ext cx="8229600" cy="3886200"/>
          </a:xfrm>
        </p:spPr>
        <p:txBody>
          <a:bodyPr/>
          <a:lstStyle/>
          <a:p>
            <a:r>
              <a:rPr lang="en-US" dirty="0" smtClean="0"/>
              <a:t>The use of computers may result in the design of systems that provide less visible evidence than those using manual procedures.  CAAT’s are such techniques applied through the computer which are used in verification of the data being processed by it.</a:t>
            </a:r>
          </a:p>
          <a:p>
            <a:pPr>
              <a:buNone/>
            </a:pPr>
            <a:endParaRPr lang="en-US" dirty="0" smtClean="0"/>
          </a:p>
          <a:p>
            <a:r>
              <a:rPr lang="en-US" dirty="0" smtClean="0"/>
              <a:t>System characteristics resulting from the nature of EDP processing that demand the use of Computer Aided Audit Techniques (CAAT) are:-</a:t>
            </a:r>
          </a:p>
          <a:p>
            <a:endParaRPr lang="en-US" dirty="0"/>
          </a:p>
        </p:txBody>
      </p:sp>
    </p:spTree>
  </p:cSld>
  <p:clrMapOvr>
    <a:masterClrMapping/>
  </p:clrMapOvr>
  <p:transition spd="med">
    <p:wedg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1219200"/>
            <a:ext cx="7848600" cy="4832092"/>
          </a:xfrm>
          <a:prstGeom prst="rect">
            <a:avLst/>
          </a:prstGeom>
        </p:spPr>
        <p:txBody>
          <a:bodyPr wrap="square">
            <a:spAutoFit/>
          </a:bodyPr>
          <a:lstStyle/>
          <a:p>
            <a:pPr marL="400050" indent="-400050"/>
            <a:r>
              <a:rPr lang="en-US" sz="2800" dirty="0" smtClean="0"/>
              <a:t>:- Absence of input documents</a:t>
            </a:r>
          </a:p>
          <a:p>
            <a:pPr marL="400050" indent="-400050"/>
            <a:endParaRPr lang="en-US" sz="2800" dirty="0" smtClean="0"/>
          </a:p>
          <a:p>
            <a:pPr marL="400050" indent="-400050"/>
            <a:r>
              <a:rPr lang="en-US" sz="2800" dirty="0" smtClean="0"/>
              <a:t>:- Lack of visible transaction trail</a:t>
            </a:r>
          </a:p>
          <a:p>
            <a:pPr marL="400050" indent="-400050"/>
            <a:endParaRPr lang="en-US" sz="2800" dirty="0" smtClean="0"/>
          </a:p>
          <a:p>
            <a:pPr marL="400050" indent="-400050"/>
            <a:r>
              <a:rPr lang="en-US" sz="2800" dirty="0" smtClean="0"/>
              <a:t>:- Lack of visible output</a:t>
            </a:r>
          </a:p>
          <a:p>
            <a:pPr marL="400050" indent="-400050"/>
            <a:endParaRPr lang="en-US" sz="2800" dirty="0" smtClean="0"/>
          </a:p>
          <a:p>
            <a:pPr marL="400050" indent="-400050"/>
            <a:r>
              <a:rPr lang="en-US" sz="2800" dirty="0" smtClean="0"/>
              <a:t>:- Ease of Access to data and computer programmes.</a:t>
            </a:r>
          </a:p>
          <a:p>
            <a:pPr marL="400050" indent="-400050"/>
            <a:endParaRPr lang="en-US" sz="2800" dirty="0" smtClean="0"/>
          </a:p>
          <a:p>
            <a:pPr marL="400050" indent="-400050"/>
            <a:r>
              <a:rPr lang="en-US" sz="2800" dirty="0" smtClean="0"/>
              <a:t>There are various advantages of C.A.A.T. which are as follows :-</a:t>
            </a:r>
            <a:endParaRPr lang="en-US" sz="2800" dirty="0"/>
          </a:p>
        </p:txBody>
      </p:sp>
    </p:spTree>
  </p:cSld>
  <p:clrMapOvr>
    <a:masterClrMapping/>
  </p:clrMapOvr>
  <p:transition spd="med">
    <p:pull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0"/>
            <a:ext cx="7772400" cy="838199"/>
          </a:xfrm>
        </p:spPr>
        <p:txBody>
          <a:bodyPr>
            <a:normAutofit fontScale="90000"/>
          </a:bodyPr>
          <a:lstStyle/>
          <a:p>
            <a:r>
              <a:rPr lang="en-US" sz="6000" dirty="0" smtClean="0">
                <a:solidFill>
                  <a:schemeClr val="accent3">
                    <a:lumMod val="75000"/>
                  </a:schemeClr>
                </a:solidFill>
              </a:rPr>
              <a:t>General Principal of Audit</a:t>
            </a:r>
            <a:r>
              <a:rPr lang="en-US" dirty="0" smtClean="0">
                <a:solidFill>
                  <a:schemeClr val="accent3">
                    <a:lumMod val="75000"/>
                  </a:schemeClr>
                </a:solidFill>
              </a:rPr>
              <a:t> </a:t>
            </a:r>
            <a:endParaRPr lang="en-US" dirty="0">
              <a:solidFill>
                <a:schemeClr val="accent3">
                  <a:lumMod val="75000"/>
                </a:schemeClr>
              </a:solidFill>
            </a:endParaRPr>
          </a:p>
        </p:txBody>
      </p:sp>
      <p:sp>
        <p:nvSpPr>
          <p:cNvPr id="3" name="Subtitle 2"/>
          <p:cNvSpPr>
            <a:spLocks noGrp="1"/>
          </p:cNvSpPr>
          <p:nvPr>
            <p:ph type="subTitle" idx="1"/>
          </p:nvPr>
        </p:nvSpPr>
        <p:spPr>
          <a:xfrm>
            <a:off x="685800" y="1676400"/>
            <a:ext cx="7772400" cy="3733800"/>
          </a:xfrm>
        </p:spPr>
        <p:txBody>
          <a:bodyPr>
            <a:normAutofit/>
          </a:bodyPr>
          <a:lstStyle/>
          <a:p>
            <a:pPr algn="just"/>
            <a:r>
              <a:rPr lang="en-US" sz="3600" dirty="0" smtClean="0"/>
              <a:t>The independent Examination of, expression of Opinion on financial Statements of the entity by an Appointed auditor in Pursuance of that Appointment and in Compliance with the relevant Statutory obligations</a:t>
            </a:r>
            <a:endParaRPr lang="en-US" sz="3600" dirty="0"/>
          </a:p>
        </p:txBody>
      </p:sp>
    </p:spTree>
  </p:cSld>
  <p:clrMapOvr>
    <a:masterClrMapping/>
  </p:clrMapOvr>
  <p:transition spd="slow">
    <p:pull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609600"/>
            <a:ext cx="7543800" cy="6186309"/>
          </a:xfrm>
          <a:prstGeom prst="rect">
            <a:avLst/>
          </a:prstGeom>
        </p:spPr>
        <p:txBody>
          <a:bodyPr wrap="square">
            <a:spAutoFit/>
          </a:bodyPr>
          <a:lstStyle/>
          <a:p>
            <a:r>
              <a:rPr lang="en-US" sz="2200" b="1" dirty="0" smtClean="0"/>
              <a:t>(</a:t>
            </a:r>
            <a:r>
              <a:rPr lang="en-US" sz="2200" b="1" dirty="0" err="1" smtClean="0"/>
              <a:t>i</a:t>
            </a:r>
            <a:r>
              <a:rPr lang="en-US" sz="2200" b="1" dirty="0" smtClean="0"/>
              <a:t>)	</a:t>
            </a:r>
            <a:r>
              <a:rPr lang="en-US" sz="2200" b="1" i="1" dirty="0" smtClean="0"/>
              <a:t>Audit effectiveness</a:t>
            </a:r>
            <a:r>
              <a:rPr lang="en-US" sz="2200" b="1" dirty="0" smtClean="0"/>
              <a:t>:</a:t>
            </a:r>
            <a:r>
              <a:rPr lang="en-US" sz="2200" dirty="0" smtClean="0"/>
              <a:t> The effectiveness and efficiency of auditing procedures will be improved through the use of CAAT in obtaining and evaluating audit evidence, for example –</a:t>
            </a:r>
          </a:p>
          <a:p>
            <a:r>
              <a:rPr lang="en-US" sz="2200" dirty="0" smtClean="0"/>
              <a:t>(a)	Some transactions may be tested more effectively for a similar level of cost by using the computer.</a:t>
            </a:r>
          </a:p>
          <a:p>
            <a:pPr marL="457200" indent="-457200">
              <a:buAutoNum type="alphaLcParenBoth" startAt="2"/>
            </a:pPr>
            <a:r>
              <a:rPr lang="en-US" sz="2200" dirty="0" smtClean="0"/>
              <a:t>In applying analytical review procedures, transactions or balance details of unusual items may be reviewed and reports got printed more efficiently by using the computer.</a:t>
            </a:r>
          </a:p>
          <a:p>
            <a:pPr marL="457200" indent="-457200">
              <a:buAutoNum type="alphaLcParenBoth" startAt="2"/>
            </a:pPr>
            <a:endParaRPr lang="en-US" sz="2200" dirty="0" smtClean="0"/>
          </a:p>
          <a:p>
            <a:pPr marL="514350" indent="-514350">
              <a:buAutoNum type="romanLcParenBoth" startAt="2"/>
            </a:pPr>
            <a:r>
              <a:rPr lang="en-US" sz="2200" b="1" i="1" dirty="0" smtClean="0"/>
              <a:t>Savings in time</a:t>
            </a:r>
            <a:r>
              <a:rPr lang="en-US" sz="2200" b="1" dirty="0" smtClean="0"/>
              <a:t>:</a:t>
            </a:r>
            <a:r>
              <a:rPr lang="en-US" sz="2200" dirty="0" smtClean="0"/>
              <a:t> The auditor can save time by reviewing the EDP controls using CAAT than through other audit procedures.</a:t>
            </a:r>
          </a:p>
          <a:p>
            <a:pPr marL="514350" indent="-514350"/>
            <a:endParaRPr lang="en-US" sz="2200" dirty="0" smtClean="0"/>
          </a:p>
          <a:p>
            <a:r>
              <a:rPr lang="en-US" sz="2200" b="1" dirty="0" smtClean="0"/>
              <a:t>(iii)	</a:t>
            </a:r>
            <a:r>
              <a:rPr lang="en-US" sz="2200" b="1" i="1" dirty="0" smtClean="0"/>
              <a:t>Effective test checking and examination in depth</a:t>
            </a:r>
            <a:r>
              <a:rPr lang="en-US" sz="2200" b="1" dirty="0" smtClean="0"/>
              <a:t>:</a:t>
            </a:r>
            <a:r>
              <a:rPr lang="en-US" sz="2200" dirty="0" smtClean="0"/>
              <a:t>  CAAT permits effective examination in depth of selected transactions since the auditor constructs the lost audit trail.</a:t>
            </a:r>
            <a:endParaRPr lang="en-US" sz="2200" dirty="0"/>
          </a:p>
        </p:txBody>
      </p:sp>
    </p:spTree>
  </p:cSld>
  <p:clrMapOvr>
    <a:masterClrMapping/>
  </p:clrMapOvr>
  <p:transition spd="med">
    <p:diamon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Strategies for using C.A.A.T’s</a:t>
            </a:r>
            <a:endParaRPr lang="en-US" dirty="0"/>
          </a:p>
        </p:txBody>
      </p:sp>
      <p:sp>
        <p:nvSpPr>
          <p:cNvPr id="3" name="Content Placeholder 2"/>
          <p:cNvSpPr>
            <a:spLocks noGrp="1"/>
          </p:cNvSpPr>
          <p:nvPr>
            <p:ph idx="1"/>
          </p:nvPr>
        </p:nvSpPr>
        <p:spPr/>
        <p:txBody>
          <a:bodyPr>
            <a:normAutofit lnSpcReduction="10000"/>
          </a:bodyPr>
          <a:lstStyle/>
          <a:p>
            <a:r>
              <a:rPr lang="en-US" dirty="0" smtClean="0"/>
              <a:t>Identify the goals and objectives of the investigation or audit</a:t>
            </a:r>
          </a:p>
          <a:p>
            <a:r>
              <a:rPr lang="en-US" dirty="0" smtClean="0"/>
              <a:t>Identify what information will be required</a:t>
            </a:r>
          </a:p>
          <a:p>
            <a:r>
              <a:rPr lang="en-US" dirty="0" smtClean="0"/>
              <a:t>Determine what the sources of the information</a:t>
            </a:r>
          </a:p>
          <a:p>
            <a:r>
              <a:rPr lang="en-US" dirty="0" smtClean="0"/>
              <a:t>Identify who is responsible for the information</a:t>
            </a:r>
          </a:p>
          <a:p>
            <a:r>
              <a:rPr lang="en-US" dirty="0" smtClean="0"/>
              <a:t>Review documentation to know the type of data in the system</a:t>
            </a:r>
          </a:p>
          <a:p>
            <a:r>
              <a:rPr lang="en-US" dirty="0" smtClean="0"/>
              <a:t>Review documentation to know flow of data, understand data, Know what each field in the data set represents and how it might be relevant.</a:t>
            </a:r>
          </a:p>
        </p:txBody>
      </p:sp>
    </p:spTree>
  </p:cSld>
  <p:clrMapOvr>
    <a:masterClrMapping/>
  </p:clrMapOvr>
  <p:transition spd="med">
    <p:push/>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Precautions while using C.A.A.T’s</a:t>
            </a:r>
            <a:endParaRPr lang="en-US" dirty="0"/>
          </a:p>
        </p:txBody>
      </p:sp>
      <p:sp>
        <p:nvSpPr>
          <p:cNvPr id="3" name="Content Placeholder 2"/>
          <p:cNvSpPr>
            <a:spLocks noGrp="1"/>
          </p:cNvSpPr>
          <p:nvPr>
            <p:ph idx="1"/>
          </p:nvPr>
        </p:nvSpPr>
        <p:spPr/>
        <p:txBody>
          <a:bodyPr/>
          <a:lstStyle/>
          <a:p>
            <a:r>
              <a:rPr lang="en-US" dirty="0" smtClean="0"/>
              <a:t>Identify correctly data to be audited </a:t>
            </a:r>
          </a:p>
          <a:p>
            <a:r>
              <a:rPr lang="en-US" dirty="0" smtClean="0"/>
              <a:t>Collecting the relevant and correct data files </a:t>
            </a:r>
          </a:p>
          <a:p>
            <a:r>
              <a:rPr lang="en-US" dirty="0" smtClean="0"/>
              <a:t>Identify all the important fields that need to be accessed from the system  </a:t>
            </a:r>
          </a:p>
          <a:p>
            <a:r>
              <a:rPr lang="en-US" dirty="0" smtClean="0"/>
              <a:t>State in advance the format the data can be downloaded and define the fields correctly </a:t>
            </a:r>
          </a:p>
          <a:p>
            <a:r>
              <a:rPr lang="en-US" dirty="0" smtClean="0"/>
              <a:t>Ensure the data represent the audit universe correctly &amp; completely.</a:t>
            </a:r>
          </a:p>
          <a:p>
            <a:r>
              <a:rPr lang="en-US" dirty="0" smtClean="0"/>
              <a:t>Ensure the data analysis is relevant and complete.</a:t>
            </a:r>
          </a:p>
          <a:p>
            <a:pPr>
              <a:buNone/>
            </a:pPr>
            <a:endParaRPr lang="en-US" dirty="0"/>
          </a:p>
        </p:txBody>
      </p:sp>
    </p:spTree>
  </p:cSld>
  <p:clrMapOvr>
    <a:masterClrMapping/>
  </p:clrMapOvr>
  <p:transition spd="med">
    <p:wedg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229600" cy="1219200"/>
          </a:xfrm>
        </p:spPr>
        <p:txBody>
          <a:bodyPr>
            <a:normAutofit fontScale="90000"/>
          </a:bodyPr>
          <a:lstStyle/>
          <a:p>
            <a:r>
              <a:rPr lang="en-US" dirty="0" smtClean="0"/>
              <a:t>Advantages of audit in EDP environment</a:t>
            </a:r>
            <a:endParaRPr lang="en-US" dirty="0"/>
          </a:p>
        </p:txBody>
      </p:sp>
      <p:sp>
        <p:nvSpPr>
          <p:cNvPr id="3" name="Content Placeholder 2"/>
          <p:cNvSpPr>
            <a:spLocks noGrp="1"/>
          </p:cNvSpPr>
          <p:nvPr>
            <p:ph idx="1"/>
          </p:nvPr>
        </p:nvSpPr>
        <p:spPr>
          <a:xfrm>
            <a:off x="457200" y="1981200"/>
            <a:ext cx="8229600" cy="4495800"/>
          </a:xfrm>
        </p:spPr>
        <p:txBody>
          <a:bodyPr>
            <a:normAutofit fontScale="55000" lnSpcReduction="20000"/>
          </a:bodyPr>
          <a:lstStyle/>
          <a:p>
            <a:r>
              <a:rPr lang="en-US" sz="3300" b="1" u="sng" dirty="0" smtClean="0"/>
              <a:t>EDP systems are more reliable.</a:t>
            </a:r>
          </a:p>
          <a:p>
            <a:pPr>
              <a:buNone/>
            </a:pPr>
            <a:r>
              <a:rPr lang="en-US" dirty="0" smtClean="0"/>
              <a:t>       </a:t>
            </a:r>
            <a:r>
              <a:rPr lang="en-US" b="1" dirty="0" smtClean="0"/>
              <a:t>If the programming has taken into account all possible circumstances, the computer will work     more reliably and consistently than the manual system.</a:t>
            </a:r>
            <a:br>
              <a:rPr lang="en-US" b="1" dirty="0" smtClean="0"/>
            </a:br>
            <a:endParaRPr lang="en-US" b="1" u="sng" dirty="0" smtClean="0"/>
          </a:p>
          <a:p>
            <a:endParaRPr lang="en-US" b="1" u="sng" dirty="0" smtClean="0"/>
          </a:p>
          <a:p>
            <a:r>
              <a:rPr lang="en-US" sz="3300" b="1" u="sng" dirty="0" smtClean="0"/>
              <a:t>EDP system may have in-built control procedures.</a:t>
            </a:r>
          </a:p>
          <a:p>
            <a:endParaRPr lang="en-US" b="1" u="sng" dirty="0" smtClean="0"/>
          </a:p>
          <a:p>
            <a:pPr>
              <a:buNone/>
            </a:pPr>
            <a:r>
              <a:rPr lang="en-US" b="1" dirty="0" smtClean="0"/>
              <a:t>       With built – in automatic control procedures, the electronic data processing systems will themselves indicate certain unusual or significant transactions such as, overdue payments, falling of inventory levels below the prescribed levels, etc.</a:t>
            </a:r>
            <a:br>
              <a:rPr lang="en-US" b="1" dirty="0" smtClean="0"/>
            </a:br>
            <a:endParaRPr lang="en-US" b="1" dirty="0" smtClean="0"/>
          </a:p>
          <a:p>
            <a:pPr>
              <a:buNone/>
            </a:pPr>
            <a:endParaRPr lang="en-US" b="1" u="sng" dirty="0" smtClean="0"/>
          </a:p>
          <a:p>
            <a:endParaRPr lang="en-US" b="1" u="sng" dirty="0" smtClean="0"/>
          </a:p>
          <a:p>
            <a:r>
              <a:rPr lang="en-US" sz="3300" b="1" u="sng" dirty="0" smtClean="0"/>
              <a:t>Automatic updating of all relevant computer files by a single transaction.</a:t>
            </a:r>
          </a:p>
          <a:p>
            <a:endParaRPr lang="en-US" b="1" u="sng" dirty="0" smtClean="0"/>
          </a:p>
          <a:p>
            <a:pPr>
              <a:buNone/>
            </a:pPr>
            <a:r>
              <a:rPr lang="en-US" b="1" dirty="0" smtClean="0"/>
              <a:t>       Feeding of a single transaction in the computer will update the relevant records in all files. For example, purchase of raw materials from a single supplier will update the accounts of the supplier, purchases, and inventory etc.</a:t>
            </a:r>
          </a:p>
          <a:p>
            <a:pPr>
              <a:buNone/>
            </a:pPr>
            <a:r>
              <a:rPr lang="en-US" sz="1900" b="1" dirty="0" smtClean="0"/>
              <a:t/>
            </a:r>
            <a:br>
              <a:rPr lang="en-US" sz="1900" b="1" dirty="0" smtClean="0"/>
            </a:br>
            <a:r>
              <a:rPr lang="en-US" dirty="0" smtClean="0"/>
              <a:t/>
            </a:r>
            <a:br>
              <a:rPr lang="en-US" dirty="0" smtClean="0"/>
            </a:br>
            <a:endParaRPr lang="en-US" dirty="0"/>
          </a:p>
        </p:txBody>
      </p:sp>
    </p:spTree>
  </p:cSld>
  <p:clrMapOvr>
    <a:masterClrMapping/>
  </p:clrMapOvr>
  <p:transition spd="med">
    <p:checke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in EDP environment</a:t>
            </a:r>
            <a:endParaRPr lang="en-US" dirty="0"/>
          </a:p>
        </p:txBody>
      </p:sp>
      <p:sp>
        <p:nvSpPr>
          <p:cNvPr id="3" name="Content Placeholder 2"/>
          <p:cNvSpPr>
            <a:spLocks noGrp="1"/>
          </p:cNvSpPr>
          <p:nvPr>
            <p:ph idx="1"/>
          </p:nvPr>
        </p:nvSpPr>
        <p:spPr/>
        <p:txBody>
          <a:bodyPr/>
          <a:lstStyle/>
          <a:p>
            <a:pPr marL="533400" indent="-533400">
              <a:lnSpc>
                <a:spcPct val="80000"/>
              </a:lnSpc>
            </a:pPr>
            <a:endParaRPr lang="en-US" sz="2800" dirty="0" smtClean="0"/>
          </a:p>
          <a:p>
            <a:pPr marL="533400" indent="-533400">
              <a:lnSpc>
                <a:spcPct val="80000"/>
              </a:lnSpc>
            </a:pPr>
            <a:r>
              <a:rPr lang="en-US" sz="2800" dirty="0" smtClean="0"/>
              <a:t>Unauthorized persons may gain access to data or program.</a:t>
            </a:r>
          </a:p>
          <a:p>
            <a:pPr marL="533400" indent="-533400">
              <a:lnSpc>
                <a:spcPct val="80000"/>
              </a:lnSpc>
            </a:pPr>
            <a:r>
              <a:rPr lang="en-US" sz="2800" dirty="0" smtClean="0"/>
              <a:t>Transactions may not be completely processed.</a:t>
            </a:r>
          </a:p>
          <a:p>
            <a:pPr marL="533400" indent="-533400">
              <a:lnSpc>
                <a:spcPct val="80000"/>
              </a:lnSpc>
            </a:pPr>
            <a:r>
              <a:rPr lang="en-US" sz="2800" dirty="0" smtClean="0"/>
              <a:t>Data may become corrupt giving wrong report.</a:t>
            </a:r>
          </a:p>
          <a:p>
            <a:pPr marL="533400" indent="-533400">
              <a:lnSpc>
                <a:spcPct val="80000"/>
              </a:lnSpc>
            </a:pPr>
            <a:r>
              <a:rPr lang="en-US" sz="2800" dirty="0" smtClean="0"/>
              <a:t>Programmers may make unauthorized changes to software.</a:t>
            </a:r>
          </a:p>
          <a:p>
            <a:pPr marL="533400" indent="-533400">
              <a:lnSpc>
                <a:spcPct val="80000"/>
              </a:lnSpc>
            </a:pPr>
            <a:r>
              <a:rPr lang="en-US" sz="2800" dirty="0" smtClean="0"/>
              <a:t>Difficult to Trace input errors.</a:t>
            </a:r>
          </a:p>
          <a:p>
            <a:pPr marL="533400" indent="-533400">
              <a:lnSpc>
                <a:spcPct val="80000"/>
              </a:lnSpc>
            </a:pPr>
            <a:r>
              <a:rPr lang="en-US" sz="2800" dirty="0" smtClean="0"/>
              <a:t>Lack of Supervisory controls.</a:t>
            </a:r>
          </a:p>
          <a:p>
            <a:pPr>
              <a:buNone/>
            </a:pPr>
            <a:endParaRPr lang="en-US" dirty="0"/>
          </a:p>
        </p:txBody>
      </p:sp>
    </p:spTree>
  </p:cSld>
  <p:clrMapOvr>
    <a:masterClrMapping/>
  </p:clrMapOvr>
  <p:transition spd="med">
    <p:blinds/>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THANKING YOU </a:t>
            </a:r>
            <a:r>
              <a:rPr lang="en-US" dirty="0" smtClean="0">
                <a:sym typeface="Wingdings" pitchFamily="2" charset="2"/>
              </a:rPr>
              <a:t></a:t>
            </a:r>
            <a:endParaRPr lang="en-US" dirty="0"/>
          </a:p>
        </p:txBody>
      </p:sp>
      <p:sp>
        <p:nvSpPr>
          <p:cNvPr id="3" name="Content Placeholder 2"/>
          <p:cNvSpPr>
            <a:spLocks noGrp="1"/>
          </p:cNvSpPr>
          <p:nvPr>
            <p:ph idx="1"/>
          </p:nvPr>
        </p:nvSpPr>
        <p:spPr>
          <a:xfrm>
            <a:off x="685800" y="3505200"/>
            <a:ext cx="7010400" cy="2667000"/>
          </a:xfrm>
        </p:spPr>
        <p:txBody>
          <a:bodyPr/>
          <a:lstStyle/>
          <a:p>
            <a:r>
              <a:rPr lang="en-US" sz="3600" u="sng" dirty="0" smtClean="0"/>
              <a:t>PRESENTED BY </a:t>
            </a:r>
            <a:endParaRPr lang="en-US" sz="3600" dirty="0" smtClean="0"/>
          </a:p>
          <a:p>
            <a:r>
              <a:rPr lang="en-US" b="1" i="1" u="sng" dirty="0" smtClean="0"/>
              <a:t>POOJA </a:t>
            </a:r>
            <a:r>
              <a:rPr lang="en-US" b="1" i="1" u="sng" dirty="0" smtClean="0"/>
              <a:t>KAPOOR</a:t>
            </a:r>
            <a:endParaRPr lang="en-US" b="1" i="1" u="sng" dirty="0" smtClean="0"/>
          </a:p>
          <a:p>
            <a:pPr>
              <a:buNone/>
            </a:pPr>
            <a:r>
              <a:rPr lang="en-US" b="1" i="1" smtClean="0"/>
              <a:t>     </a:t>
            </a:r>
            <a:r>
              <a:rPr lang="en-US" b="1" i="1" u="sng" smtClean="0"/>
              <a:t>NRO0217151</a:t>
            </a:r>
            <a:endParaRPr lang="en-US" b="1" i="1" u="sng" dirty="0" smtClean="0"/>
          </a:p>
          <a:p>
            <a:pPr>
              <a:buNone/>
            </a:pPr>
            <a:endParaRPr lang="en-US" dirty="0" smtClean="0"/>
          </a:p>
          <a:p>
            <a:pPr>
              <a:buNone/>
            </a:pPr>
            <a:endParaRPr lang="en-US" b="1" i="1" u="sng" dirty="0" smtClean="0"/>
          </a:p>
          <a:p>
            <a:endParaRPr lang="en-US" b="1" i="1" u="sng" dirty="0" smtClean="0"/>
          </a:p>
          <a:p>
            <a:endParaRPr lang="en-US" b="1" i="1" u="sng" dirty="0"/>
          </a:p>
        </p:txBody>
      </p:sp>
      <p:pic>
        <p:nvPicPr>
          <p:cNvPr id="1027" name="Picture 3" descr="C:\Program Files\Microsoft Office\MEDIA\CAGCAT10\j0195384.wmf"/>
          <p:cNvPicPr>
            <a:picLocks noChangeAspect="1" noChangeArrowheads="1"/>
          </p:cNvPicPr>
          <p:nvPr/>
        </p:nvPicPr>
        <p:blipFill>
          <a:blip r:embed="rId2"/>
          <a:srcRect/>
          <a:stretch>
            <a:fillRect/>
          </a:stretch>
        </p:blipFill>
        <p:spPr bwMode="auto">
          <a:xfrm>
            <a:off x="5486400" y="3124046"/>
            <a:ext cx="3657600" cy="3733954"/>
          </a:xfrm>
          <a:prstGeom prst="rect">
            <a:avLst/>
          </a:prstGeom>
          <a:ln>
            <a:noFill/>
          </a:ln>
          <a:effectLst>
            <a:softEdge rad="112500"/>
          </a:effectLst>
        </p:spPr>
      </p:pic>
    </p:spTree>
  </p:cSld>
  <p:clrMapOvr>
    <a:masterClrMapping/>
  </p:clrMapOvr>
  <p:transition spd="med">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1"/>
            <a:ext cx="7772400" cy="1066799"/>
          </a:xfrm>
        </p:spPr>
        <p:txBody>
          <a:bodyPr>
            <a:noAutofit/>
          </a:bodyPr>
          <a:lstStyle/>
          <a:p>
            <a:r>
              <a:rPr lang="en-US" sz="7200" dirty="0" smtClean="0">
                <a:solidFill>
                  <a:schemeClr val="accent3">
                    <a:lumMod val="75000"/>
                  </a:schemeClr>
                </a:solidFill>
              </a:rPr>
              <a:t>Steps of Audit</a:t>
            </a:r>
            <a:endParaRPr lang="en-US" sz="7200" dirty="0">
              <a:solidFill>
                <a:schemeClr val="accent3">
                  <a:lumMod val="75000"/>
                </a:schemeClr>
              </a:solidFill>
            </a:endParaRPr>
          </a:p>
        </p:txBody>
      </p:sp>
      <p:sp>
        <p:nvSpPr>
          <p:cNvPr id="3" name="Subtitle 2"/>
          <p:cNvSpPr>
            <a:spLocks noGrp="1"/>
          </p:cNvSpPr>
          <p:nvPr>
            <p:ph type="subTitle" idx="1"/>
          </p:nvPr>
        </p:nvSpPr>
        <p:spPr>
          <a:xfrm>
            <a:off x="685800" y="1752600"/>
            <a:ext cx="7772400" cy="3810000"/>
          </a:xfrm>
        </p:spPr>
        <p:txBody>
          <a:bodyPr/>
          <a:lstStyle/>
          <a:p>
            <a:r>
              <a:rPr lang="en-US" dirty="0" smtClean="0"/>
              <a:t>Intent of Management</a:t>
            </a:r>
          </a:p>
          <a:p>
            <a:r>
              <a:rPr lang="en-US" dirty="0" smtClean="0"/>
              <a:t>Letter of Engagement(SA-210,505, SRS4410,4400,)</a:t>
            </a:r>
          </a:p>
          <a:p>
            <a:r>
              <a:rPr lang="en-US" dirty="0" smtClean="0"/>
              <a:t>Objective &amp; Scope of Audit (SA-</a:t>
            </a:r>
            <a:r>
              <a:rPr lang="en-US" sz="3600" dirty="0" smtClean="0"/>
              <a:t>200</a:t>
            </a:r>
            <a:r>
              <a:rPr lang="en-US" dirty="0" smtClean="0"/>
              <a:t>A)</a:t>
            </a:r>
          </a:p>
          <a:p>
            <a:r>
              <a:rPr lang="en-US" dirty="0" smtClean="0"/>
              <a:t>Vouching &amp; Verification</a:t>
            </a:r>
          </a:p>
          <a:p>
            <a:r>
              <a:rPr lang="en-US" dirty="0" smtClean="0"/>
              <a:t>Evaluation of Evidence(SA-500)</a:t>
            </a:r>
          </a:p>
          <a:p>
            <a:r>
              <a:rPr lang="en-US" dirty="0" smtClean="0"/>
              <a:t>Opinion(SA-700)</a:t>
            </a:r>
          </a:p>
          <a:p>
            <a:endParaRPr lang="en-US" dirty="0"/>
          </a:p>
        </p:txBody>
      </p:sp>
      <p:pic>
        <p:nvPicPr>
          <p:cNvPr id="3074" name="Picture 2" descr="C:\Program Files\Microsoft Office\MEDIA\CAGCAT10\j0292020.wmf"/>
          <p:cNvPicPr>
            <a:picLocks noChangeAspect="1" noChangeArrowheads="1"/>
          </p:cNvPicPr>
          <p:nvPr/>
        </p:nvPicPr>
        <p:blipFill>
          <a:blip r:embed="rId2"/>
          <a:srcRect/>
          <a:stretch>
            <a:fillRect/>
          </a:stretch>
        </p:blipFill>
        <p:spPr bwMode="auto">
          <a:xfrm>
            <a:off x="0" y="4037408"/>
            <a:ext cx="4114800" cy="282059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slow">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solidFill>
                  <a:schemeClr val="accent3">
                    <a:lumMod val="75000"/>
                  </a:schemeClr>
                </a:solidFill>
              </a:rPr>
              <a:t>Objectives of Audit</a:t>
            </a:r>
            <a:endParaRPr lang="en-US" dirty="0">
              <a:solidFill>
                <a:schemeClr val="accent3">
                  <a:lumMod val="75000"/>
                </a:schemeClr>
              </a:solidFill>
            </a:endParaRPr>
          </a:p>
        </p:txBody>
      </p:sp>
      <p:sp>
        <p:nvSpPr>
          <p:cNvPr id="2" name="Content Placeholder 1"/>
          <p:cNvSpPr>
            <a:spLocks noGrp="1"/>
          </p:cNvSpPr>
          <p:nvPr>
            <p:ph idx="1"/>
          </p:nvPr>
        </p:nvSpPr>
        <p:spPr/>
        <p:txBody>
          <a:bodyPr/>
          <a:lstStyle/>
          <a:p>
            <a:pPr>
              <a:buFont typeface="Wingdings" pitchFamily="2" charset="2"/>
              <a:buChar char="Ø"/>
            </a:pPr>
            <a:r>
              <a:rPr lang="en-US" b="1" u="sng" dirty="0" smtClean="0">
                <a:solidFill>
                  <a:schemeClr val="accent2">
                    <a:lumMod val="75000"/>
                  </a:schemeClr>
                </a:solidFill>
              </a:rPr>
              <a:t>Primary Objective</a:t>
            </a:r>
            <a:r>
              <a:rPr lang="en-US" b="1" dirty="0" smtClean="0"/>
              <a:t>      </a:t>
            </a:r>
            <a:r>
              <a:rPr lang="en-US" dirty="0" smtClean="0"/>
              <a:t>Expression of Opinion(</a:t>
            </a:r>
            <a:r>
              <a:rPr lang="en-US" dirty="0" err="1" smtClean="0"/>
              <a:t>i.e</a:t>
            </a:r>
            <a:r>
              <a:rPr lang="en-US" dirty="0" smtClean="0"/>
              <a:t> True &amp; Fair view is given by the financial statements of the company or not)</a:t>
            </a:r>
          </a:p>
          <a:p>
            <a:pPr>
              <a:buNone/>
            </a:pPr>
            <a:endParaRPr lang="en-US" dirty="0" smtClean="0"/>
          </a:p>
          <a:p>
            <a:pPr>
              <a:buClr>
                <a:schemeClr val="accent1">
                  <a:lumMod val="75000"/>
                </a:schemeClr>
              </a:buClr>
              <a:buFont typeface="Wingdings" pitchFamily="2" charset="2"/>
              <a:buChar char="Ø"/>
            </a:pPr>
            <a:r>
              <a:rPr lang="en-US" b="1" u="sng" dirty="0" smtClean="0">
                <a:solidFill>
                  <a:schemeClr val="accent2">
                    <a:lumMod val="75000"/>
                  </a:schemeClr>
                </a:solidFill>
              </a:rPr>
              <a:t>Secondary Objective</a:t>
            </a:r>
            <a:r>
              <a:rPr lang="en-US" dirty="0" smtClean="0">
                <a:solidFill>
                  <a:schemeClr val="accent2">
                    <a:lumMod val="75000"/>
                  </a:schemeClr>
                </a:solidFill>
              </a:rPr>
              <a:t>       </a:t>
            </a:r>
            <a:r>
              <a:rPr lang="en-US" dirty="0" smtClean="0"/>
              <a:t>Prevention &amp; Detection  of Errors &amp; Fraud , if there are any.</a:t>
            </a:r>
          </a:p>
          <a:p>
            <a:pPr>
              <a:buClr>
                <a:schemeClr val="accent1">
                  <a:lumMod val="75000"/>
                </a:schemeClr>
              </a:buClr>
              <a:buNone/>
            </a:pPr>
            <a:endParaRPr lang="en-US" dirty="0" smtClean="0"/>
          </a:p>
          <a:p>
            <a:pPr>
              <a:buClr>
                <a:schemeClr val="accent1">
                  <a:lumMod val="75000"/>
                </a:schemeClr>
              </a:buClr>
              <a:buFont typeface="Wingdings" pitchFamily="2" charset="2"/>
              <a:buChar char="Ø"/>
            </a:pPr>
            <a:r>
              <a:rPr lang="en-US" dirty="0" smtClean="0"/>
              <a:t>Objectives may differ from one audit to another </a:t>
            </a:r>
          </a:p>
          <a:p>
            <a:pPr>
              <a:buClr>
                <a:schemeClr val="accent1">
                  <a:lumMod val="75000"/>
                </a:schemeClr>
              </a:buClr>
              <a:buNone/>
            </a:pPr>
            <a:r>
              <a:rPr lang="en-US" dirty="0" smtClean="0"/>
              <a:t>   (e.g. internal audits) </a:t>
            </a:r>
          </a:p>
        </p:txBody>
      </p:sp>
    </p:spTree>
  </p:cSld>
  <p:clrMapOvr>
    <a:masterClrMapping/>
  </p:clrMapOvr>
  <p:transition spd="med">
    <p:cover dir="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EDP ENVIRONMENT?</a:t>
            </a:r>
            <a:endParaRPr lang="en-US" dirty="0"/>
          </a:p>
        </p:txBody>
      </p:sp>
      <p:sp>
        <p:nvSpPr>
          <p:cNvPr id="3" name="Content Placeholder 2"/>
          <p:cNvSpPr>
            <a:spLocks noGrp="1"/>
          </p:cNvSpPr>
          <p:nvPr>
            <p:ph idx="1"/>
          </p:nvPr>
        </p:nvSpPr>
        <p:spPr/>
        <p:txBody>
          <a:bodyPr/>
          <a:lstStyle/>
          <a:p>
            <a:r>
              <a:rPr lang="en-US" sz="2800" dirty="0" smtClean="0"/>
              <a:t>Technological Revolution.</a:t>
            </a:r>
          </a:p>
          <a:p>
            <a:r>
              <a:rPr lang="en-US" sz="2800" dirty="0" smtClean="0"/>
              <a:t>Increase in Volume &amp; Complexities of transactions.</a:t>
            </a:r>
          </a:p>
          <a:p>
            <a:r>
              <a:rPr lang="en-US" sz="2800" dirty="0" smtClean="0"/>
              <a:t>Time &amp; Information have become most sought after.</a:t>
            </a:r>
          </a:p>
          <a:p>
            <a:r>
              <a:rPr lang="en-US" sz="2800" dirty="0" smtClean="0"/>
              <a:t>Fall in Prices of Computer Hardware.</a:t>
            </a:r>
          </a:p>
          <a:p>
            <a:r>
              <a:rPr lang="en-US" sz="2800" dirty="0" smtClean="0"/>
              <a:t>Availability of user friendly software's.</a:t>
            </a:r>
          </a:p>
          <a:p>
            <a:r>
              <a:rPr lang="en-US" sz="2800" dirty="0" smtClean="0"/>
              <a:t>Ease of use and proper record maintenance.</a:t>
            </a:r>
          </a:p>
        </p:txBody>
      </p:sp>
      <p:pic>
        <p:nvPicPr>
          <p:cNvPr id="4099" name="Picture 3" descr="C:\Program Files\Microsoft Office\MEDIA\CAGCAT10\j0205582.wmf"/>
          <p:cNvPicPr>
            <a:picLocks noChangeAspect="1" noChangeArrowheads="1"/>
          </p:cNvPicPr>
          <p:nvPr/>
        </p:nvPicPr>
        <p:blipFill>
          <a:blip r:embed="rId2"/>
          <a:srcRect/>
          <a:stretch>
            <a:fillRect/>
          </a:stretch>
        </p:blipFill>
        <p:spPr bwMode="auto">
          <a:xfrm>
            <a:off x="7162800" y="533400"/>
            <a:ext cx="1776679" cy="1630375"/>
          </a:xfrm>
          <a:prstGeom prst="rect">
            <a:avLst/>
          </a:prstGeom>
          <a:noFill/>
        </p:spPr>
      </p:pic>
    </p:spTree>
  </p:cSld>
  <p:clrMapOvr>
    <a:masterClrMapping/>
  </p:clrMapOvr>
  <p:transition spd="med">
    <p:wheel spokes="8"/>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Audit in EDP Environment</a:t>
            </a:r>
            <a:endParaRPr lang="en-US" dirty="0"/>
          </a:p>
        </p:txBody>
      </p:sp>
      <p:sp>
        <p:nvSpPr>
          <p:cNvPr id="3" name="Content Placeholder 2"/>
          <p:cNvSpPr>
            <a:spLocks noGrp="1"/>
          </p:cNvSpPr>
          <p:nvPr>
            <p:ph idx="1"/>
          </p:nvPr>
        </p:nvSpPr>
        <p:spPr/>
        <p:txBody>
          <a:bodyPr/>
          <a:lstStyle/>
          <a:p>
            <a:r>
              <a:rPr lang="en-US" dirty="0" smtClean="0"/>
              <a:t>When a computer of any type or size is involved in the processing of financial information available for audit,  the audit is said to have been done in an EDP environment.</a:t>
            </a:r>
          </a:p>
          <a:p>
            <a:r>
              <a:rPr lang="en-US" dirty="0" smtClean="0"/>
              <a:t>The overall objective and scope of an audit does not change in an EDP environment. However , the use of a computer effects the procedure employed by the entity to achieve adequate internal control. This , in turn , has an impact on the extent , nature and timing of the audit procedures adopted by the auditor. </a:t>
            </a:r>
          </a:p>
          <a:p>
            <a:endParaRPr lang="en-US" dirty="0"/>
          </a:p>
        </p:txBody>
      </p:sp>
    </p:spTree>
  </p:cSld>
  <p:clrMapOvr>
    <a:masterClrMapping/>
  </p:clrMapOvr>
  <p:transition spd="med">
    <p:pull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REQUIREMENTS FOR AN AUDITOR</a:t>
            </a:r>
            <a:endParaRPr lang="en-US" dirty="0"/>
          </a:p>
        </p:txBody>
      </p:sp>
      <p:sp>
        <p:nvSpPr>
          <p:cNvPr id="3" name="Content Placeholder 2"/>
          <p:cNvSpPr>
            <a:spLocks noGrp="1"/>
          </p:cNvSpPr>
          <p:nvPr>
            <p:ph idx="1"/>
          </p:nvPr>
        </p:nvSpPr>
        <p:spPr/>
        <p:txBody>
          <a:bodyPr/>
          <a:lstStyle/>
          <a:p>
            <a:r>
              <a:rPr lang="en-US" dirty="0" smtClean="0"/>
              <a:t>The auditor must have proper knowledge of computer hardware, software and processing system.</a:t>
            </a:r>
          </a:p>
          <a:p>
            <a:r>
              <a:rPr lang="en-US" dirty="0" smtClean="0"/>
              <a:t>The auditor must possess necessary skills for working in an EDP environment or he may involve others who possess the required skills to assist in designing the audit procedures and audit </a:t>
            </a:r>
            <a:r>
              <a:rPr lang="en-US" dirty="0" err="1" smtClean="0"/>
              <a:t>programme</a:t>
            </a:r>
            <a:r>
              <a:rPr lang="en-US" dirty="0" smtClean="0"/>
              <a:t>.</a:t>
            </a:r>
          </a:p>
          <a:p>
            <a:r>
              <a:rPr lang="en-US" dirty="0" smtClean="0"/>
              <a:t>The auditor must understand how EDP effects the study and evaluation of internal control and application of audit procedures , including computer assisted audit techniques (C.A.A.T.)</a:t>
            </a:r>
          </a:p>
          <a:p>
            <a:endParaRPr lang="en-US" dirty="0" smtClean="0"/>
          </a:p>
          <a:p>
            <a:endParaRPr lang="en-US" dirty="0"/>
          </a:p>
        </p:txBody>
      </p:sp>
    </p:spTree>
  </p:cSld>
  <p:clrMapOvr>
    <a:masterClrMapping/>
  </p:clrMapOvr>
  <p:transition>
    <p:wheel spokes="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Features of Computerised Accounting System </a:t>
            </a:r>
            <a:endParaRPr lang="en-US" dirty="0"/>
          </a:p>
        </p:txBody>
      </p:sp>
      <p:sp>
        <p:nvSpPr>
          <p:cNvPr id="2" name="Content Placeholder 1"/>
          <p:cNvSpPr>
            <a:spLocks noGrp="1"/>
          </p:cNvSpPr>
          <p:nvPr>
            <p:ph idx="1"/>
          </p:nvPr>
        </p:nvSpPr>
        <p:spPr/>
        <p:txBody>
          <a:bodyPr>
            <a:normAutofit lnSpcReduction="10000"/>
          </a:bodyPr>
          <a:lstStyle/>
          <a:p>
            <a:r>
              <a:rPr lang="en-US" dirty="0" smtClean="0"/>
              <a:t>Financial Information is processed by one or more Computers.</a:t>
            </a:r>
          </a:p>
          <a:p>
            <a:r>
              <a:rPr lang="en-US" dirty="0" smtClean="0"/>
              <a:t>Financial information is processed by the computer with the help of one or more computer Software's.</a:t>
            </a:r>
          </a:p>
          <a:p>
            <a:r>
              <a:rPr lang="en-US" dirty="0" smtClean="0"/>
              <a:t>A computer software includes any program or routine  that performs a desired function or set of functions and the Documentation required to describe and maintain that program or routine. </a:t>
            </a:r>
          </a:p>
          <a:p>
            <a:r>
              <a:rPr lang="en-US" sz="2800" dirty="0" smtClean="0"/>
              <a:t>Computer software used for the accounting system may be an acquired software or may be developed for the Business.</a:t>
            </a:r>
            <a:endParaRPr lang="en-US" dirty="0"/>
          </a:p>
        </p:txBody>
      </p:sp>
      <p:pic>
        <p:nvPicPr>
          <p:cNvPr id="6147" name="Picture 3" descr="C:\Program Files\Microsoft Office\MEDIA\CAGCAT10\j0205466.wmf"/>
          <p:cNvPicPr>
            <a:picLocks noChangeAspect="1" noChangeArrowheads="1"/>
          </p:cNvPicPr>
          <p:nvPr/>
        </p:nvPicPr>
        <p:blipFill>
          <a:blip r:embed="rId2"/>
          <a:srcRect/>
          <a:stretch>
            <a:fillRect/>
          </a:stretch>
        </p:blipFill>
        <p:spPr bwMode="auto">
          <a:xfrm>
            <a:off x="6858000" y="0"/>
            <a:ext cx="1818742" cy="1809598"/>
          </a:xfrm>
          <a:prstGeom prst="rect">
            <a:avLst/>
          </a:prstGeom>
          <a:noFill/>
        </p:spPr>
      </p:pic>
    </p:spTree>
  </p:cSld>
  <p:clrMapOvr>
    <a:masterClrMapping/>
  </p:clrMapOvr>
  <p:transition spd="med">
    <p:cover dir="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762000"/>
          </a:xfrm>
        </p:spPr>
        <p:txBody>
          <a:bodyPr>
            <a:normAutofit fontScale="90000"/>
          </a:bodyPr>
          <a:lstStyle/>
          <a:p>
            <a:r>
              <a:rPr lang="en-US" b="1" dirty="0" smtClean="0"/>
              <a:t> Controls in an EDP Environment</a:t>
            </a:r>
            <a:endParaRPr lang="en-US" dirty="0"/>
          </a:p>
        </p:txBody>
      </p:sp>
      <p:sp>
        <p:nvSpPr>
          <p:cNvPr id="3" name="Content Placeholder 2"/>
          <p:cNvSpPr>
            <a:spLocks noGrp="1"/>
          </p:cNvSpPr>
          <p:nvPr>
            <p:ph idx="1"/>
          </p:nvPr>
        </p:nvSpPr>
        <p:spPr>
          <a:xfrm>
            <a:off x="457200" y="1905000"/>
            <a:ext cx="8229600" cy="4419600"/>
          </a:xfrm>
        </p:spPr>
        <p:txBody>
          <a:bodyPr>
            <a:normAutofit fontScale="77500" lnSpcReduction="20000"/>
          </a:bodyPr>
          <a:lstStyle/>
          <a:p>
            <a:r>
              <a:rPr lang="en-US" sz="3100" b="1" u="sng" dirty="0" smtClean="0">
                <a:latin typeface="Lucida Calligraphy" pitchFamily="66" charset="0"/>
              </a:rPr>
              <a:t>General EDP Controls</a:t>
            </a:r>
          </a:p>
          <a:p>
            <a:pPr>
              <a:buNone/>
            </a:pPr>
            <a:r>
              <a:rPr lang="en-US" dirty="0" smtClean="0"/>
              <a:t>These controls may include:</a:t>
            </a:r>
          </a:p>
          <a:p>
            <a:pPr>
              <a:buNone/>
            </a:pPr>
            <a:r>
              <a:rPr lang="en-US" dirty="0" smtClean="0"/>
              <a:t>(a)</a:t>
            </a:r>
            <a:r>
              <a:rPr lang="en-US" dirty="0" err="1" smtClean="0"/>
              <a:t>Organisation</a:t>
            </a:r>
            <a:r>
              <a:rPr lang="en-US" dirty="0" smtClean="0"/>
              <a:t> and management controls are designed to establish an organizational framework over EDP activities, including:</a:t>
            </a:r>
          </a:p>
          <a:p>
            <a:r>
              <a:rPr lang="en-US" dirty="0" smtClean="0"/>
              <a:t>(</a:t>
            </a:r>
            <a:r>
              <a:rPr lang="en-US" dirty="0" err="1" smtClean="0"/>
              <a:t>i</a:t>
            </a:r>
            <a:r>
              <a:rPr lang="en-US" dirty="0" smtClean="0"/>
              <a:t>)	Policies and procedures relating to control functions.</a:t>
            </a:r>
          </a:p>
          <a:p>
            <a:r>
              <a:rPr lang="en-US" dirty="0" smtClean="0"/>
              <a:t>(ii)	Appropriate segregation of incompatible functions.</a:t>
            </a:r>
          </a:p>
          <a:p>
            <a:pPr>
              <a:buNone/>
            </a:pPr>
            <a:endParaRPr lang="en-US" dirty="0" smtClean="0"/>
          </a:p>
          <a:p>
            <a:pPr>
              <a:buNone/>
            </a:pPr>
            <a:r>
              <a:rPr lang="en-US" dirty="0" smtClean="0"/>
              <a:t>(b)Application systems development and maintenance controls are designed to establish control over:</a:t>
            </a:r>
          </a:p>
          <a:p>
            <a:r>
              <a:rPr lang="en-US" dirty="0" smtClean="0"/>
              <a:t>(</a:t>
            </a:r>
            <a:r>
              <a:rPr lang="en-US" dirty="0" err="1" smtClean="0"/>
              <a:t>i</a:t>
            </a:r>
            <a:r>
              <a:rPr lang="en-US" dirty="0" smtClean="0"/>
              <a:t>)	Testing, conversion, implementation and documentation of new or revised systems.</a:t>
            </a:r>
          </a:p>
          <a:p>
            <a:r>
              <a:rPr lang="en-US" dirty="0" smtClean="0"/>
              <a:t>(ii)	Changes to application systems.</a:t>
            </a:r>
          </a:p>
          <a:p>
            <a:r>
              <a:rPr lang="en-US" dirty="0" smtClean="0"/>
              <a:t>(iii)	Acquisition of application systems from third parties.</a:t>
            </a:r>
          </a:p>
          <a:p>
            <a:pPr>
              <a:buNone/>
            </a:pPr>
            <a:endParaRPr lang="en-US" u="sng" dirty="0"/>
          </a:p>
        </p:txBody>
      </p:sp>
      <p:pic>
        <p:nvPicPr>
          <p:cNvPr id="7170" name="Picture 2" descr="C:\Program Files\Microsoft Office\MEDIA\CAGCAT10\j0285750.wmf"/>
          <p:cNvPicPr>
            <a:picLocks noChangeAspect="1" noChangeArrowheads="1"/>
          </p:cNvPicPr>
          <p:nvPr/>
        </p:nvPicPr>
        <p:blipFill>
          <a:blip r:embed="rId2"/>
          <a:srcRect/>
          <a:stretch>
            <a:fillRect/>
          </a:stretch>
        </p:blipFill>
        <p:spPr bwMode="auto">
          <a:xfrm>
            <a:off x="7319772" y="5736946"/>
            <a:ext cx="1824228" cy="1121054"/>
          </a:xfrm>
          <a:prstGeom prst="rect">
            <a:avLst/>
          </a:prstGeom>
          <a:noFill/>
        </p:spPr>
      </p:pic>
    </p:spTree>
  </p:cSld>
  <p:clrMapOvr>
    <a:masterClrMapping/>
  </p:clrMapOvr>
  <p:transition spd="med">
    <p:checke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427</TotalTime>
  <Words>1006</Words>
  <Application>Microsoft Office PowerPoint</Application>
  <PresentationFormat>On-screen Show (4:3)</PresentationFormat>
  <Paragraphs>157</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Flow</vt:lpstr>
      <vt:lpstr>Topic</vt:lpstr>
      <vt:lpstr>General Principal of Audit </vt:lpstr>
      <vt:lpstr>Steps of Audit</vt:lpstr>
      <vt:lpstr>Objectives of Audit</vt:lpstr>
      <vt:lpstr>Why EDP ENVIRONMENT?</vt:lpstr>
      <vt:lpstr>Audit in EDP Environment</vt:lpstr>
      <vt:lpstr>REQUIREMENTS FOR AN AUDITOR</vt:lpstr>
      <vt:lpstr>Features of Computerised Accounting System </vt:lpstr>
      <vt:lpstr> Controls in an EDP Environment</vt:lpstr>
      <vt:lpstr>Slide 10</vt:lpstr>
      <vt:lpstr>Slide 11</vt:lpstr>
      <vt:lpstr>Slide 12</vt:lpstr>
      <vt:lpstr>AUDIT APPROACHES </vt:lpstr>
      <vt:lpstr>AUDITING THROUGH THE COMPUTER</vt:lpstr>
      <vt:lpstr> </vt:lpstr>
      <vt:lpstr>AUDITING AROUND THE COMPUTER</vt:lpstr>
      <vt:lpstr>(ii) Processing mainly consists of sorting the input data and updating the master file in sequence. (iii) Audit trail is clear.  Detailed reports are prepared at key processing points within the system. (iv) Control over input transactions can be maintained through normal methods, i.e. separation of duties, and management supervision.  The basic disadvantage is :-  It is difficult for the auditor to assess the degradation in the system in case of change in environment, and whether the system can cope with a changed environment.  </vt:lpstr>
      <vt:lpstr>Computer Aided Audit Techniques (CAAT) in EDP audit.</vt:lpstr>
      <vt:lpstr>Slide 19</vt:lpstr>
      <vt:lpstr>Slide 20</vt:lpstr>
      <vt:lpstr>Strategies for using C.A.A.T’s</vt:lpstr>
      <vt:lpstr>Precautions while using C.A.A.T’s</vt:lpstr>
      <vt:lpstr>Advantages of audit in EDP environment</vt:lpstr>
      <vt:lpstr>Problems in EDP environment</vt:lpstr>
      <vt:lpstr>THANKING YOU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dc:title>
  <dc:creator>pooja</dc:creator>
  <cp:lastModifiedBy>cajapjot</cp:lastModifiedBy>
  <cp:revision>48</cp:revision>
  <dcterms:created xsi:type="dcterms:W3CDTF">2011-07-25T11:11:01Z</dcterms:created>
  <dcterms:modified xsi:type="dcterms:W3CDTF">2012-06-27T10:27:58Z</dcterms:modified>
</cp:coreProperties>
</file>