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5" r:id="rId1"/>
  </p:sldMasterIdLst>
  <p:notesMasterIdLst>
    <p:notesMasterId r:id="rId72"/>
  </p:notesMasterIdLst>
  <p:sldIdLst>
    <p:sldId id="256" r:id="rId2"/>
    <p:sldId id="320" r:id="rId3"/>
    <p:sldId id="314" r:id="rId4"/>
    <p:sldId id="315" r:id="rId5"/>
    <p:sldId id="316" r:id="rId6"/>
    <p:sldId id="311" r:id="rId7"/>
    <p:sldId id="317" r:id="rId8"/>
    <p:sldId id="318" r:id="rId9"/>
    <p:sldId id="319" r:id="rId10"/>
    <p:sldId id="260" r:id="rId11"/>
    <p:sldId id="261" r:id="rId12"/>
    <p:sldId id="262" r:id="rId13"/>
    <p:sldId id="263" r:id="rId14"/>
    <p:sldId id="264" r:id="rId15"/>
    <p:sldId id="265" r:id="rId16"/>
    <p:sldId id="266" r:id="rId17"/>
    <p:sldId id="329" r:id="rId18"/>
    <p:sldId id="270" r:id="rId19"/>
    <p:sldId id="272" r:id="rId20"/>
    <p:sldId id="271" r:id="rId21"/>
    <p:sldId id="327" r:id="rId22"/>
    <p:sldId id="274" r:id="rId23"/>
    <p:sldId id="275" r:id="rId24"/>
    <p:sldId id="276" r:id="rId25"/>
    <p:sldId id="347" r:id="rId26"/>
    <p:sldId id="348" r:id="rId27"/>
    <p:sldId id="277" r:id="rId28"/>
    <p:sldId id="278" r:id="rId29"/>
    <p:sldId id="309" r:id="rId30"/>
    <p:sldId id="283" r:id="rId31"/>
    <p:sldId id="282" r:id="rId32"/>
    <p:sldId id="284" r:id="rId33"/>
    <p:sldId id="285" r:id="rId34"/>
    <p:sldId id="349" r:id="rId35"/>
    <p:sldId id="351" r:id="rId36"/>
    <p:sldId id="352" r:id="rId37"/>
    <p:sldId id="354" r:id="rId38"/>
    <p:sldId id="353" r:id="rId39"/>
    <p:sldId id="355" r:id="rId40"/>
    <p:sldId id="356" r:id="rId41"/>
    <p:sldId id="357" r:id="rId42"/>
    <p:sldId id="358" r:id="rId43"/>
    <p:sldId id="291" r:id="rId44"/>
    <p:sldId id="292" r:id="rId45"/>
    <p:sldId id="294" r:id="rId46"/>
    <p:sldId id="330" r:id="rId47"/>
    <p:sldId id="334" r:id="rId48"/>
    <p:sldId id="293" r:id="rId49"/>
    <p:sldId id="331" r:id="rId50"/>
    <p:sldId id="296" r:id="rId51"/>
    <p:sldId id="295" r:id="rId52"/>
    <p:sldId id="307" r:id="rId53"/>
    <p:sldId id="297" r:id="rId54"/>
    <p:sldId id="299" r:id="rId55"/>
    <p:sldId id="301" r:id="rId56"/>
    <p:sldId id="305" r:id="rId57"/>
    <p:sldId id="306" r:id="rId58"/>
    <p:sldId id="359" r:id="rId59"/>
    <p:sldId id="360" r:id="rId60"/>
    <p:sldId id="361" r:id="rId61"/>
    <p:sldId id="366" r:id="rId62"/>
    <p:sldId id="367" r:id="rId63"/>
    <p:sldId id="362" r:id="rId64"/>
    <p:sldId id="363" r:id="rId65"/>
    <p:sldId id="364" r:id="rId66"/>
    <p:sldId id="365" r:id="rId67"/>
    <p:sldId id="302" r:id="rId68"/>
    <p:sldId id="303" r:id="rId69"/>
    <p:sldId id="304" r:id="rId70"/>
    <p:sldId id="308" r:id="rId7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7" autoAdjust="0"/>
    <p:restoredTop sz="94658" autoAdjust="0"/>
  </p:normalViewPr>
  <p:slideViewPr>
    <p:cSldViewPr snapToGrid="0">
      <p:cViewPr varScale="1">
        <p:scale>
          <a:sx n="79" d="100"/>
          <a:sy n="79" d="100"/>
        </p:scale>
        <p:origin x="1498" y="43"/>
      </p:cViewPr>
      <p:guideLst/>
    </p:cSldViewPr>
  </p:slideViewPr>
  <p:outlineViewPr>
    <p:cViewPr>
      <p:scale>
        <a:sx n="33" d="100"/>
        <a:sy n="33" d="100"/>
      </p:scale>
      <p:origin x="0" y="-1291"/>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2DC798-1297-43EC-80F4-B060C41D48E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9147E22F-71F5-4939-9243-F426332FFF00}">
      <dgm:prSet phldrT="[Text]"/>
      <dgm:spPr/>
      <dgm:t>
        <a:bodyPr/>
        <a:lstStyle/>
        <a:p>
          <a:r>
            <a:rPr lang="en-US" b="1" dirty="0"/>
            <a:t>Capital Asset</a:t>
          </a:r>
        </a:p>
      </dgm:t>
    </dgm:pt>
    <dgm:pt modelId="{E7222BAA-050D-4B28-AE83-F5B98F7E6FE9}" type="parTrans" cxnId="{0ACC2BCC-ED30-4CEF-9CC6-992BCE02F587}">
      <dgm:prSet/>
      <dgm:spPr/>
      <dgm:t>
        <a:bodyPr/>
        <a:lstStyle/>
        <a:p>
          <a:endParaRPr lang="en-US"/>
        </a:p>
      </dgm:t>
    </dgm:pt>
    <dgm:pt modelId="{40EFF9DD-128F-42D4-8040-452C69529D7A}" type="sibTrans" cxnId="{0ACC2BCC-ED30-4CEF-9CC6-992BCE02F587}">
      <dgm:prSet/>
      <dgm:spPr/>
      <dgm:t>
        <a:bodyPr/>
        <a:lstStyle/>
        <a:p>
          <a:endParaRPr lang="en-US"/>
        </a:p>
      </dgm:t>
    </dgm:pt>
    <dgm:pt modelId="{142330BE-A7B5-4B07-9D0D-75387A420949}">
      <dgm:prSet phldrT="[Text]"/>
      <dgm:spPr/>
      <dgm:t>
        <a:bodyPr/>
        <a:lstStyle/>
        <a:p>
          <a:r>
            <a:rPr lang="en-US" dirty="0"/>
            <a:t>Property of any kind</a:t>
          </a:r>
        </a:p>
      </dgm:t>
    </dgm:pt>
    <dgm:pt modelId="{60471C51-698A-49A1-9323-E9CA72E67B2A}" type="parTrans" cxnId="{BB4C1C61-7242-41E9-9443-5DF7FA2EEFEE}">
      <dgm:prSet/>
      <dgm:spPr/>
      <dgm:t>
        <a:bodyPr/>
        <a:lstStyle/>
        <a:p>
          <a:endParaRPr lang="en-US"/>
        </a:p>
      </dgm:t>
    </dgm:pt>
    <dgm:pt modelId="{937EB031-23AC-415E-954D-9197EFDF7C72}" type="sibTrans" cxnId="{BB4C1C61-7242-41E9-9443-5DF7FA2EEFEE}">
      <dgm:prSet/>
      <dgm:spPr/>
      <dgm:t>
        <a:bodyPr/>
        <a:lstStyle/>
        <a:p>
          <a:endParaRPr lang="en-US"/>
        </a:p>
      </dgm:t>
    </dgm:pt>
    <dgm:pt modelId="{DC05D386-6EAE-48EB-BD77-FD16469FBC16}">
      <dgm:prSet phldrT="[Text]"/>
      <dgm:spPr/>
      <dgm:t>
        <a:bodyPr/>
        <a:lstStyle/>
        <a:p>
          <a:r>
            <a:rPr lang="en-US" dirty="0"/>
            <a:t>Securities held by FIIs</a:t>
          </a:r>
        </a:p>
      </dgm:t>
    </dgm:pt>
    <dgm:pt modelId="{053983EB-0D28-4149-B6F0-B5415B1C9356}" type="parTrans" cxnId="{9502175B-EEC9-43CA-A917-A93878F0ADDE}">
      <dgm:prSet/>
      <dgm:spPr/>
      <dgm:t>
        <a:bodyPr/>
        <a:lstStyle/>
        <a:p>
          <a:endParaRPr lang="en-US"/>
        </a:p>
      </dgm:t>
    </dgm:pt>
    <dgm:pt modelId="{E434E14F-5ACA-45AA-A684-797BA35890E3}" type="sibTrans" cxnId="{9502175B-EEC9-43CA-A917-A93878F0ADDE}">
      <dgm:prSet/>
      <dgm:spPr/>
      <dgm:t>
        <a:bodyPr/>
        <a:lstStyle/>
        <a:p>
          <a:endParaRPr lang="en-US"/>
        </a:p>
      </dgm:t>
    </dgm:pt>
    <dgm:pt modelId="{18533136-7F12-4D66-AE43-C436A3B3B6C2}">
      <dgm:prSet phldrT="[Text]"/>
      <dgm:spPr/>
      <dgm:t>
        <a:bodyPr/>
        <a:lstStyle/>
        <a:p>
          <a:r>
            <a:rPr lang="en-US" dirty="0"/>
            <a:t>Personal effects of certain nature</a:t>
          </a:r>
        </a:p>
      </dgm:t>
    </dgm:pt>
    <dgm:pt modelId="{F1848529-6B3A-4AEB-9395-EFF42B7B851A}" type="parTrans" cxnId="{737EAF98-06FA-4AF0-BEC2-33C7CC2612BF}">
      <dgm:prSet/>
      <dgm:spPr/>
      <dgm:t>
        <a:bodyPr/>
        <a:lstStyle/>
        <a:p>
          <a:endParaRPr lang="en-US"/>
        </a:p>
      </dgm:t>
    </dgm:pt>
    <dgm:pt modelId="{FA3951CF-5B89-4EEE-A63B-A3F8752DF5C5}" type="sibTrans" cxnId="{737EAF98-06FA-4AF0-BEC2-33C7CC2612BF}">
      <dgm:prSet/>
      <dgm:spPr/>
      <dgm:t>
        <a:bodyPr/>
        <a:lstStyle/>
        <a:p>
          <a:endParaRPr lang="en-US"/>
        </a:p>
      </dgm:t>
    </dgm:pt>
    <dgm:pt modelId="{CAF9A0DF-296B-4C58-A9B6-0E5CAB6AD01A}">
      <dgm:prSet phldrT="[Text]"/>
      <dgm:spPr/>
      <dgm:t>
        <a:bodyPr/>
        <a:lstStyle/>
        <a:p>
          <a:r>
            <a:rPr lang="en-US" dirty="0"/>
            <a:t>Incorporeal rights</a:t>
          </a:r>
        </a:p>
      </dgm:t>
    </dgm:pt>
    <dgm:pt modelId="{C1D366F3-7AF7-4332-B68C-A51DED570740}" type="parTrans" cxnId="{CEEEFC0A-E890-4937-8BF4-ECEBE32D4D0A}">
      <dgm:prSet/>
      <dgm:spPr/>
      <dgm:t>
        <a:bodyPr/>
        <a:lstStyle/>
        <a:p>
          <a:endParaRPr lang="en-US"/>
        </a:p>
      </dgm:t>
    </dgm:pt>
    <dgm:pt modelId="{4DBB777D-1359-43F9-9AE4-934504A77379}" type="sibTrans" cxnId="{CEEEFC0A-E890-4937-8BF4-ECEBE32D4D0A}">
      <dgm:prSet/>
      <dgm:spPr/>
      <dgm:t>
        <a:bodyPr/>
        <a:lstStyle/>
        <a:p>
          <a:endParaRPr lang="en-US"/>
        </a:p>
      </dgm:t>
    </dgm:pt>
    <dgm:pt modelId="{9FDC335D-430A-491C-8190-666AC99A4554}">
      <dgm:prSet phldrT="[Text]"/>
      <dgm:spPr/>
      <dgm:t>
        <a:bodyPr/>
        <a:lstStyle/>
        <a:p>
          <a:r>
            <a:rPr lang="en-US" dirty="0"/>
            <a:t>Urban agricultural land</a:t>
          </a:r>
        </a:p>
      </dgm:t>
    </dgm:pt>
    <dgm:pt modelId="{23E3E5F8-6030-4A58-8295-7D556725A511}" type="parTrans" cxnId="{EDD046AD-A153-4518-B234-ED012D839121}">
      <dgm:prSet/>
      <dgm:spPr/>
      <dgm:t>
        <a:bodyPr/>
        <a:lstStyle/>
        <a:p>
          <a:endParaRPr lang="en-US"/>
        </a:p>
      </dgm:t>
    </dgm:pt>
    <dgm:pt modelId="{E1C65560-3F2E-4F73-A4DE-25141255653E}" type="sibTrans" cxnId="{EDD046AD-A153-4518-B234-ED012D839121}">
      <dgm:prSet/>
      <dgm:spPr/>
      <dgm:t>
        <a:bodyPr/>
        <a:lstStyle/>
        <a:p>
          <a:endParaRPr lang="en-US"/>
        </a:p>
      </dgm:t>
    </dgm:pt>
    <dgm:pt modelId="{271F70DC-5E7E-4C62-9B74-6FD7EC0459B6}" type="pres">
      <dgm:prSet presAssocID="{D72DC798-1297-43EC-80F4-B060C41D48E6}" presName="hierChild1" presStyleCnt="0">
        <dgm:presLayoutVars>
          <dgm:chPref val="1"/>
          <dgm:dir/>
          <dgm:animOne val="branch"/>
          <dgm:animLvl val="lvl"/>
          <dgm:resizeHandles/>
        </dgm:presLayoutVars>
      </dgm:prSet>
      <dgm:spPr/>
    </dgm:pt>
    <dgm:pt modelId="{C8C18C59-FB4F-4795-A121-5569C83D984B}" type="pres">
      <dgm:prSet presAssocID="{9147E22F-71F5-4939-9243-F426332FFF00}" presName="hierRoot1" presStyleCnt="0"/>
      <dgm:spPr/>
    </dgm:pt>
    <dgm:pt modelId="{3585BEFA-2262-4BD2-B08A-B5FC1908D48F}" type="pres">
      <dgm:prSet presAssocID="{9147E22F-71F5-4939-9243-F426332FFF00}" presName="composite" presStyleCnt="0"/>
      <dgm:spPr/>
    </dgm:pt>
    <dgm:pt modelId="{6D343FAD-84E4-42AB-A47E-EE60EC3B6D47}" type="pres">
      <dgm:prSet presAssocID="{9147E22F-71F5-4939-9243-F426332FFF00}" presName="background" presStyleLbl="node0" presStyleIdx="0" presStyleCnt="1"/>
      <dgm:spPr/>
    </dgm:pt>
    <dgm:pt modelId="{6E9BF022-9739-411B-986D-85F58A37FCE6}" type="pres">
      <dgm:prSet presAssocID="{9147E22F-71F5-4939-9243-F426332FFF00}" presName="text" presStyleLbl="fgAcc0" presStyleIdx="0" presStyleCnt="1" custScaleX="107812" custScaleY="129484" custLinFactNeighborX="825" custLinFactNeighborY="-13019">
        <dgm:presLayoutVars>
          <dgm:chPref val="3"/>
        </dgm:presLayoutVars>
      </dgm:prSet>
      <dgm:spPr/>
    </dgm:pt>
    <dgm:pt modelId="{B631A3D5-690E-4E57-B163-60BBCC59484F}" type="pres">
      <dgm:prSet presAssocID="{9147E22F-71F5-4939-9243-F426332FFF00}" presName="hierChild2" presStyleCnt="0"/>
      <dgm:spPr/>
    </dgm:pt>
    <dgm:pt modelId="{64EF9DFC-663E-4150-A957-8E4210D204F2}" type="pres">
      <dgm:prSet presAssocID="{60471C51-698A-49A1-9323-E9CA72E67B2A}" presName="Name10" presStyleLbl="parChTrans1D2" presStyleIdx="0" presStyleCnt="5"/>
      <dgm:spPr/>
    </dgm:pt>
    <dgm:pt modelId="{0CDA5461-B89F-4EE6-A1DD-6253C314BF23}" type="pres">
      <dgm:prSet presAssocID="{142330BE-A7B5-4B07-9D0D-75387A420949}" presName="hierRoot2" presStyleCnt="0"/>
      <dgm:spPr/>
    </dgm:pt>
    <dgm:pt modelId="{D0D4FF58-0864-4A68-990F-BB5EE064C74D}" type="pres">
      <dgm:prSet presAssocID="{142330BE-A7B5-4B07-9D0D-75387A420949}" presName="composite2" presStyleCnt="0"/>
      <dgm:spPr/>
    </dgm:pt>
    <dgm:pt modelId="{6E1A7414-6659-44EC-BFED-2CFC8689E9C3}" type="pres">
      <dgm:prSet presAssocID="{142330BE-A7B5-4B07-9D0D-75387A420949}" presName="background2" presStyleLbl="node2" presStyleIdx="0" presStyleCnt="5"/>
      <dgm:spPr/>
    </dgm:pt>
    <dgm:pt modelId="{284FF095-4209-4745-945C-ED0DCA0A5DCA}" type="pres">
      <dgm:prSet presAssocID="{142330BE-A7B5-4B07-9D0D-75387A420949}" presName="text2" presStyleLbl="fgAcc2" presStyleIdx="0" presStyleCnt="5">
        <dgm:presLayoutVars>
          <dgm:chPref val="3"/>
        </dgm:presLayoutVars>
      </dgm:prSet>
      <dgm:spPr/>
    </dgm:pt>
    <dgm:pt modelId="{6AA3FB7C-2FAB-478F-87DA-F48AC5BBCBF6}" type="pres">
      <dgm:prSet presAssocID="{142330BE-A7B5-4B07-9D0D-75387A420949}" presName="hierChild3" presStyleCnt="0"/>
      <dgm:spPr/>
    </dgm:pt>
    <dgm:pt modelId="{5A0B3634-C927-4629-B114-38956CBB5AD5}" type="pres">
      <dgm:prSet presAssocID="{053983EB-0D28-4149-B6F0-B5415B1C9356}" presName="Name10" presStyleLbl="parChTrans1D2" presStyleIdx="1" presStyleCnt="5"/>
      <dgm:spPr/>
    </dgm:pt>
    <dgm:pt modelId="{54CCCACB-BB36-423D-87AC-E3DB6D6EA39E}" type="pres">
      <dgm:prSet presAssocID="{DC05D386-6EAE-48EB-BD77-FD16469FBC16}" presName="hierRoot2" presStyleCnt="0"/>
      <dgm:spPr/>
    </dgm:pt>
    <dgm:pt modelId="{42CE26D7-C15B-4562-A21D-CE85B66A9A93}" type="pres">
      <dgm:prSet presAssocID="{DC05D386-6EAE-48EB-BD77-FD16469FBC16}" presName="composite2" presStyleCnt="0"/>
      <dgm:spPr/>
    </dgm:pt>
    <dgm:pt modelId="{A9706A95-9574-471A-8E63-9DAB42E4450C}" type="pres">
      <dgm:prSet presAssocID="{DC05D386-6EAE-48EB-BD77-FD16469FBC16}" presName="background2" presStyleLbl="node2" presStyleIdx="1" presStyleCnt="5"/>
      <dgm:spPr/>
    </dgm:pt>
    <dgm:pt modelId="{70F46344-5FDD-4B16-A0B5-79A12F131EEE}" type="pres">
      <dgm:prSet presAssocID="{DC05D386-6EAE-48EB-BD77-FD16469FBC16}" presName="text2" presStyleLbl="fgAcc2" presStyleIdx="1" presStyleCnt="5">
        <dgm:presLayoutVars>
          <dgm:chPref val="3"/>
        </dgm:presLayoutVars>
      </dgm:prSet>
      <dgm:spPr/>
    </dgm:pt>
    <dgm:pt modelId="{913494BA-8B5E-4DDF-A8DE-F284440DEA36}" type="pres">
      <dgm:prSet presAssocID="{DC05D386-6EAE-48EB-BD77-FD16469FBC16}" presName="hierChild3" presStyleCnt="0"/>
      <dgm:spPr/>
    </dgm:pt>
    <dgm:pt modelId="{97D65822-1A90-44BE-BE65-05FE3C92F892}" type="pres">
      <dgm:prSet presAssocID="{F1848529-6B3A-4AEB-9395-EFF42B7B851A}" presName="Name10" presStyleLbl="parChTrans1D2" presStyleIdx="2" presStyleCnt="5"/>
      <dgm:spPr/>
    </dgm:pt>
    <dgm:pt modelId="{D032C55B-16D4-418D-87E4-0AED5171D885}" type="pres">
      <dgm:prSet presAssocID="{18533136-7F12-4D66-AE43-C436A3B3B6C2}" presName="hierRoot2" presStyleCnt="0"/>
      <dgm:spPr/>
    </dgm:pt>
    <dgm:pt modelId="{70B7F984-7CB9-4F36-A128-CBDD4F0E6D24}" type="pres">
      <dgm:prSet presAssocID="{18533136-7F12-4D66-AE43-C436A3B3B6C2}" presName="composite2" presStyleCnt="0"/>
      <dgm:spPr/>
    </dgm:pt>
    <dgm:pt modelId="{94785A56-7D0C-48AA-B595-1327C370D201}" type="pres">
      <dgm:prSet presAssocID="{18533136-7F12-4D66-AE43-C436A3B3B6C2}" presName="background2" presStyleLbl="node2" presStyleIdx="2" presStyleCnt="5"/>
      <dgm:spPr/>
    </dgm:pt>
    <dgm:pt modelId="{AA096B56-4E1D-43CA-8228-5CD01EA0BE4F}" type="pres">
      <dgm:prSet presAssocID="{18533136-7F12-4D66-AE43-C436A3B3B6C2}" presName="text2" presStyleLbl="fgAcc2" presStyleIdx="2" presStyleCnt="5">
        <dgm:presLayoutVars>
          <dgm:chPref val="3"/>
        </dgm:presLayoutVars>
      </dgm:prSet>
      <dgm:spPr/>
    </dgm:pt>
    <dgm:pt modelId="{F16D5A14-1B10-4829-96DA-7C4AD3AFB26E}" type="pres">
      <dgm:prSet presAssocID="{18533136-7F12-4D66-AE43-C436A3B3B6C2}" presName="hierChild3" presStyleCnt="0"/>
      <dgm:spPr/>
    </dgm:pt>
    <dgm:pt modelId="{A9701241-F3BA-4541-809A-B29388A02D2E}" type="pres">
      <dgm:prSet presAssocID="{23E3E5F8-6030-4A58-8295-7D556725A511}" presName="Name10" presStyleLbl="parChTrans1D2" presStyleIdx="3" presStyleCnt="5"/>
      <dgm:spPr/>
    </dgm:pt>
    <dgm:pt modelId="{8D98AFB7-2E5D-4816-9A12-AAC2D49B2720}" type="pres">
      <dgm:prSet presAssocID="{9FDC335D-430A-491C-8190-666AC99A4554}" presName="hierRoot2" presStyleCnt="0"/>
      <dgm:spPr/>
    </dgm:pt>
    <dgm:pt modelId="{64D479AC-39A7-4070-931E-02AFCC363660}" type="pres">
      <dgm:prSet presAssocID="{9FDC335D-430A-491C-8190-666AC99A4554}" presName="composite2" presStyleCnt="0"/>
      <dgm:spPr/>
    </dgm:pt>
    <dgm:pt modelId="{6828C6BD-D28A-4961-88D4-0BB3641D8B0A}" type="pres">
      <dgm:prSet presAssocID="{9FDC335D-430A-491C-8190-666AC99A4554}" presName="background2" presStyleLbl="node2" presStyleIdx="3" presStyleCnt="5"/>
      <dgm:spPr/>
    </dgm:pt>
    <dgm:pt modelId="{5187582A-3705-48EA-B61F-7A22CD31E6EC}" type="pres">
      <dgm:prSet presAssocID="{9FDC335D-430A-491C-8190-666AC99A4554}" presName="text2" presStyleLbl="fgAcc2" presStyleIdx="3" presStyleCnt="5">
        <dgm:presLayoutVars>
          <dgm:chPref val="3"/>
        </dgm:presLayoutVars>
      </dgm:prSet>
      <dgm:spPr/>
    </dgm:pt>
    <dgm:pt modelId="{B6DB03B4-DC93-4A80-8474-8BC70A63F489}" type="pres">
      <dgm:prSet presAssocID="{9FDC335D-430A-491C-8190-666AC99A4554}" presName="hierChild3" presStyleCnt="0"/>
      <dgm:spPr/>
    </dgm:pt>
    <dgm:pt modelId="{7F0AFA04-7059-415B-889C-ACEC56105A0B}" type="pres">
      <dgm:prSet presAssocID="{C1D366F3-7AF7-4332-B68C-A51DED570740}" presName="Name10" presStyleLbl="parChTrans1D2" presStyleIdx="4" presStyleCnt="5"/>
      <dgm:spPr/>
    </dgm:pt>
    <dgm:pt modelId="{7F5865A2-9DF1-4767-ADC1-8D63B461FB43}" type="pres">
      <dgm:prSet presAssocID="{CAF9A0DF-296B-4C58-A9B6-0E5CAB6AD01A}" presName="hierRoot2" presStyleCnt="0"/>
      <dgm:spPr/>
    </dgm:pt>
    <dgm:pt modelId="{20C6681F-0B18-4333-BA31-EC2CA435FAB3}" type="pres">
      <dgm:prSet presAssocID="{CAF9A0DF-296B-4C58-A9B6-0E5CAB6AD01A}" presName="composite2" presStyleCnt="0"/>
      <dgm:spPr/>
    </dgm:pt>
    <dgm:pt modelId="{DFB1E209-0291-4A37-ABA2-9025BA191104}" type="pres">
      <dgm:prSet presAssocID="{CAF9A0DF-296B-4C58-A9B6-0E5CAB6AD01A}" presName="background2" presStyleLbl="node2" presStyleIdx="4" presStyleCnt="5"/>
      <dgm:spPr/>
    </dgm:pt>
    <dgm:pt modelId="{915BA0B7-F384-4E94-A1AF-7F12ACF28BA2}" type="pres">
      <dgm:prSet presAssocID="{CAF9A0DF-296B-4C58-A9B6-0E5CAB6AD01A}" presName="text2" presStyleLbl="fgAcc2" presStyleIdx="4" presStyleCnt="5">
        <dgm:presLayoutVars>
          <dgm:chPref val="3"/>
        </dgm:presLayoutVars>
      </dgm:prSet>
      <dgm:spPr/>
    </dgm:pt>
    <dgm:pt modelId="{F10E688D-CD80-4AAB-B5FA-9EBA8C65CA8B}" type="pres">
      <dgm:prSet presAssocID="{CAF9A0DF-296B-4C58-A9B6-0E5CAB6AD01A}" presName="hierChild3" presStyleCnt="0"/>
      <dgm:spPr/>
    </dgm:pt>
  </dgm:ptLst>
  <dgm:cxnLst>
    <dgm:cxn modelId="{1CB01F05-2A4C-45DE-AABC-899DD7AC2B29}" type="presOf" srcId="{142330BE-A7B5-4B07-9D0D-75387A420949}" destId="{284FF095-4209-4745-945C-ED0DCA0A5DCA}" srcOrd="0" destOrd="0" presId="urn:microsoft.com/office/officeart/2005/8/layout/hierarchy1"/>
    <dgm:cxn modelId="{AEBCD205-B9B5-4813-8A65-CE384D90CC84}" type="presOf" srcId="{CAF9A0DF-296B-4C58-A9B6-0E5CAB6AD01A}" destId="{915BA0B7-F384-4E94-A1AF-7F12ACF28BA2}" srcOrd="0" destOrd="0" presId="urn:microsoft.com/office/officeart/2005/8/layout/hierarchy1"/>
    <dgm:cxn modelId="{CEEEFC0A-E890-4937-8BF4-ECEBE32D4D0A}" srcId="{9147E22F-71F5-4939-9243-F426332FFF00}" destId="{CAF9A0DF-296B-4C58-A9B6-0E5CAB6AD01A}" srcOrd="4" destOrd="0" parTransId="{C1D366F3-7AF7-4332-B68C-A51DED570740}" sibTransId="{4DBB777D-1359-43F9-9AE4-934504A77379}"/>
    <dgm:cxn modelId="{C0720F16-DD3F-4ABC-8214-B0A77AFCF431}" type="presOf" srcId="{18533136-7F12-4D66-AE43-C436A3B3B6C2}" destId="{AA096B56-4E1D-43CA-8228-5CD01EA0BE4F}" srcOrd="0" destOrd="0" presId="urn:microsoft.com/office/officeart/2005/8/layout/hierarchy1"/>
    <dgm:cxn modelId="{81269E2A-DAD0-4004-B28B-ED4844DAD1EF}" type="presOf" srcId="{23E3E5F8-6030-4A58-8295-7D556725A511}" destId="{A9701241-F3BA-4541-809A-B29388A02D2E}" srcOrd="0" destOrd="0" presId="urn:microsoft.com/office/officeart/2005/8/layout/hierarchy1"/>
    <dgm:cxn modelId="{635C252C-2052-4A8A-AD13-6B53B06ECB3E}" type="presOf" srcId="{DC05D386-6EAE-48EB-BD77-FD16469FBC16}" destId="{70F46344-5FDD-4B16-A0B5-79A12F131EEE}" srcOrd="0" destOrd="0" presId="urn:microsoft.com/office/officeart/2005/8/layout/hierarchy1"/>
    <dgm:cxn modelId="{9502175B-EEC9-43CA-A917-A93878F0ADDE}" srcId="{9147E22F-71F5-4939-9243-F426332FFF00}" destId="{DC05D386-6EAE-48EB-BD77-FD16469FBC16}" srcOrd="1" destOrd="0" parTransId="{053983EB-0D28-4149-B6F0-B5415B1C9356}" sibTransId="{E434E14F-5ACA-45AA-A684-797BA35890E3}"/>
    <dgm:cxn modelId="{BB4C1C61-7242-41E9-9443-5DF7FA2EEFEE}" srcId="{9147E22F-71F5-4939-9243-F426332FFF00}" destId="{142330BE-A7B5-4B07-9D0D-75387A420949}" srcOrd="0" destOrd="0" parTransId="{60471C51-698A-49A1-9323-E9CA72E67B2A}" sibTransId="{937EB031-23AC-415E-954D-9197EFDF7C72}"/>
    <dgm:cxn modelId="{D6CBAA41-3927-4543-90EF-2788CB4C622F}" type="presOf" srcId="{D72DC798-1297-43EC-80F4-B060C41D48E6}" destId="{271F70DC-5E7E-4C62-9B74-6FD7EC0459B6}" srcOrd="0" destOrd="0" presId="urn:microsoft.com/office/officeart/2005/8/layout/hierarchy1"/>
    <dgm:cxn modelId="{FB976D70-47DB-44AB-AF59-00D2C7FEA8CE}" type="presOf" srcId="{053983EB-0D28-4149-B6F0-B5415B1C9356}" destId="{5A0B3634-C927-4629-B114-38956CBB5AD5}" srcOrd="0" destOrd="0" presId="urn:microsoft.com/office/officeart/2005/8/layout/hierarchy1"/>
    <dgm:cxn modelId="{3DBA3957-8297-48C1-8C22-074F9BDC3141}" type="presOf" srcId="{C1D366F3-7AF7-4332-B68C-A51DED570740}" destId="{7F0AFA04-7059-415B-889C-ACEC56105A0B}" srcOrd="0" destOrd="0" presId="urn:microsoft.com/office/officeart/2005/8/layout/hierarchy1"/>
    <dgm:cxn modelId="{16B5A979-A986-4E1E-BF76-A050E6209FBF}" type="presOf" srcId="{9147E22F-71F5-4939-9243-F426332FFF00}" destId="{6E9BF022-9739-411B-986D-85F58A37FCE6}" srcOrd="0" destOrd="0" presId="urn:microsoft.com/office/officeart/2005/8/layout/hierarchy1"/>
    <dgm:cxn modelId="{4466037F-E42F-4EB4-A52F-5C2E1FCF4B81}" type="presOf" srcId="{9FDC335D-430A-491C-8190-666AC99A4554}" destId="{5187582A-3705-48EA-B61F-7A22CD31E6EC}" srcOrd="0" destOrd="0" presId="urn:microsoft.com/office/officeart/2005/8/layout/hierarchy1"/>
    <dgm:cxn modelId="{737EAF98-06FA-4AF0-BEC2-33C7CC2612BF}" srcId="{9147E22F-71F5-4939-9243-F426332FFF00}" destId="{18533136-7F12-4D66-AE43-C436A3B3B6C2}" srcOrd="2" destOrd="0" parTransId="{F1848529-6B3A-4AEB-9395-EFF42B7B851A}" sibTransId="{FA3951CF-5B89-4EEE-A63B-A3F8752DF5C5}"/>
    <dgm:cxn modelId="{EDD046AD-A153-4518-B234-ED012D839121}" srcId="{9147E22F-71F5-4939-9243-F426332FFF00}" destId="{9FDC335D-430A-491C-8190-666AC99A4554}" srcOrd="3" destOrd="0" parTransId="{23E3E5F8-6030-4A58-8295-7D556725A511}" sibTransId="{E1C65560-3F2E-4F73-A4DE-25141255653E}"/>
    <dgm:cxn modelId="{E4DA08C9-6318-48CA-AE04-C381C42F9337}" type="presOf" srcId="{F1848529-6B3A-4AEB-9395-EFF42B7B851A}" destId="{97D65822-1A90-44BE-BE65-05FE3C92F892}" srcOrd="0" destOrd="0" presId="urn:microsoft.com/office/officeart/2005/8/layout/hierarchy1"/>
    <dgm:cxn modelId="{0ACC2BCC-ED30-4CEF-9CC6-992BCE02F587}" srcId="{D72DC798-1297-43EC-80F4-B060C41D48E6}" destId="{9147E22F-71F5-4939-9243-F426332FFF00}" srcOrd="0" destOrd="0" parTransId="{E7222BAA-050D-4B28-AE83-F5B98F7E6FE9}" sibTransId="{40EFF9DD-128F-42D4-8040-452C69529D7A}"/>
    <dgm:cxn modelId="{2872E5E1-C9F1-488C-8C5A-5127631BE2E2}" type="presOf" srcId="{60471C51-698A-49A1-9323-E9CA72E67B2A}" destId="{64EF9DFC-663E-4150-A957-8E4210D204F2}" srcOrd="0" destOrd="0" presId="urn:microsoft.com/office/officeart/2005/8/layout/hierarchy1"/>
    <dgm:cxn modelId="{194A6668-4700-4B21-A7CD-7F896640A3BF}" type="presParOf" srcId="{271F70DC-5E7E-4C62-9B74-6FD7EC0459B6}" destId="{C8C18C59-FB4F-4795-A121-5569C83D984B}" srcOrd="0" destOrd="0" presId="urn:microsoft.com/office/officeart/2005/8/layout/hierarchy1"/>
    <dgm:cxn modelId="{231FBBC5-BC08-4178-91D0-80634B98A05D}" type="presParOf" srcId="{C8C18C59-FB4F-4795-A121-5569C83D984B}" destId="{3585BEFA-2262-4BD2-B08A-B5FC1908D48F}" srcOrd="0" destOrd="0" presId="urn:microsoft.com/office/officeart/2005/8/layout/hierarchy1"/>
    <dgm:cxn modelId="{D7BB436C-F88B-4B47-A270-C270F93F7BD7}" type="presParOf" srcId="{3585BEFA-2262-4BD2-B08A-B5FC1908D48F}" destId="{6D343FAD-84E4-42AB-A47E-EE60EC3B6D47}" srcOrd="0" destOrd="0" presId="urn:microsoft.com/office/officeart/2005/8/layout/hierarchy1"/>
    <dgm:cxn modelId="{30ABCB4E-9ACB-4EFD-8A6D-2335221C2CB4}" type="presParOf" srcId="{3585BEFA-2262-4BD2-B08A-B5FC1908D48F}" destId="{6E9BF022-9739-411B-986D-85F58A37FCE6}" srcOrd="1" destOrd="0" presId="urn:microsoft.com/office/officeart/2005/8/layout/hierarchy1"/>
    <dgm:cxn modelId="{3037B6DC-13D6-4615-9A45-DF00CCAC820E}" type="presParOf" srcId="{C8C18C59-FB4F-4795-A121-5569C83D984B}" destId="{B631A3D5-690E-4E57-B163-60BBCC59484F}" srcOrd="1" destOrd="0" presId="urn:microsoft.com/office/officeart/2005/8/layout/hierarchy1"/>
    <dgm:cxn modelId="{FB8BF0F0-D851-486C-9FC2-E9952D06F46B}" type="presParOf" srcId="{B631A3D5-690E-4E57-B163-60BBCC59484F}" destId="{64EF9DFC-663E-4150-A957-8E4210D204F2}" srcOrd="0" destOrd="0" presId="urn:microsoft.com/office/officeart/2005/8/layout/hierarchy1"/>
    <dgm:cxn modelId="{3C8BE664-D615-4B10-9C08-2175FFE9DBB6}" type="presParOf" srcId="{B631A3D5-690E-4E57-B163-60BBCC59484F}" destId="{0CDA5461-B89F-4EE6-A1DD-6253C314BF23}" srcOrd="1" destOrd="0" presId="urn:microsoft.com/office/officeart/2005/8/layout/hierarchy1"/>
    <dgm:cxn modelId="{8AF4CC69-A509-464C-B71E-567E03BC08F3}" type="presParOf" srcId="{0CDA5461-B89F-4EE6-A1DD-6253C314BF23}" destId="{D0D4FF58-0864-4A68-990F-BB5EE064C74D}" srcOrd="0" destOrd="0" presId="urn:microsoft.com/office/officeart/2005/8/layout/hierarchy1"/>
    <dgm:cxn modelId="{571747EB-1825-464A-B732-380F04D10F82}" type="presParOf" srcId="{D0D4FF58-0864-4A68-990F-BB5EE064C74D}" destId="{6E1A7414-6659-44EC-BFED-2CFC8689E9C3}" srcOrd="0" destOrd="0" presId="urn:microsoft.com/office/officeart/2005/8/layout/hierarchy1"/>
    <dgm:cxn modelId="{990CEAB3-CCB2-43D4-98DE-697F74D68E16}" type="presParOf" srcId="{D0D4FF58-0864-4A68-990F-BB5EE064C74D}" destId="{284FF095-4209-4745-945C-ED0DCA0A5DCA}" srcOrd="1" destOrd="0" presId="urn:microsoft.com/office/officeart/2005/8/layout/hierarchy1"/>
    <dgm:cxn modelId="{EB61832D-E999-4040-A50C-57A5CD4394FF}" type="presParOf" srcId="{0CDA5461-B89F-4EE6-A1DD-6253C314BF23}" destId="{6AA3FB7C-2FAB-478F-87DA-F48AC5BBCBF6}" srcOrd="1" destOrd="0" presId="urn:microsoft.com/office/officeart/2005/8/layout/hierarchy1"/>
    <dgm:cxn modelId="{247F7552-E69F-41A6-8E30-FC9D43061141}" type="presParOf" srcId="{B631A3D5-690E-4E57-B163-60BBCC59484F}" destId="{5A0B3634-C927-4629-B114-38956CBB5AD5}" srcOrd="2" destOrd="0" presId="urn:microsoft.com/office/officeart/2005/8/layout/hierarchy1"/>
    <dgm:cxn modelId="{32DEB321-6B75-4E33-9F9A-824D264481C6}" type="presParOf" srcId="{B631A3D5-690E-4E57-B163-60BBCC59484F}" destId="{54CCCACB-BB36-423D-87AC-E3DB6D6EA39E}" srcOrd="3" destOrd="0" presId="urn:microsoft.com/office/officeart/2005/8/layout/hierarchy1"/>
    <dgm:cxn modelId="{57E9CDB4-CE16-42AD-B833-C8988457CDE7}" type="presParOf" srcId="{54CCCACB-BB36-423D-87AC-E3DB6D6EA39E}" destId="{42CE26D7-C15B-4562-A21D-CE85B66A9A93}" srcOrd="0" destOrd="0" presId="urn:microsoft.com/office/officeart/2005/8/layout/hierarchy1"/>
    <dgm:cxn modelId="{5587D036-F14E-4ACE-A66A-9331039FA803}" type="presParOf" srcId="{42CE26D7-C15B-4562-A21D-CE85B66A9A93}" destId="{A9706A95-9574-471A-8E63-9DAB42E4450C}" srcOrd="0" destOrd="0" presId="urn:microsoft.com/office/officeart/2005/8/layout/hierarchy1"/>
    <dgm:cxn modelId="{77AEEF9D-F898-41CD-9451-558C8C51FE50}" type="presParOf" srcId="{42CE26D7-C15B-4562-A21D-CE85B66A9A93}" destId="{70F46344-5FDD-4B16-A0B5-79A12F131EEE}" srcOrd="1" destOrd="0" presId="urn:microsoft.com/office/officeart/2005/8/layout/hierarchy1"/>
    <dgm:cxn modelId="{41271CFD-BABA-4EB4-9EBF-075E2630E244}" type="presParOf" srcId="{54CCCACB-BB36-423D-87AC-E3DB6D6EA39E}" destId="{913494BA-8B5E-4DDF-A8DE-F284440DEA36}" srcOrd="1" destOrd="0" presId="urn:microsoft.com/office/officeart/2005/8/layout/hierarchy1"/>
    <dgm:cxn modelId="{5EEA9A73-F238-4593-94FA-33ADCE71C51A}" type="presParOf" srcId="{B631A3D5-690E-4E57-B163-60BBCC59484F}" destId="{97D65822-1A90-44BE-BE65-05FE3C92F892}" srcOrd="4" destOrd="0" presId="urn:microsoft.com/office/officeart/2005/8/layout/hierarchy1"/>
    <dgm:cxn modelId="{0AA885E8-DFEC-4D84-8A0C-4F787729BDE0}" type="presParOf" srcId="{B631A3D5-690E-4E57-B163-60BBCC59484F}" destId="{D032C55B-16D4-418D-87E4-0AED5171D885}" srcOrd="5" destOrd="0" presId="urn:microsoft.com/office/officeart/2005/8/layout/hierarchy1"/>
    <dgm:cxn modelId="{9A022D6E-7894-47C0-9AC1-2809B6EFE1BE}" type="presParOf" srcId="{D032C55B-16D4-418D-87E4-0AED5171D885}" destId="{70B7F984-7CB9-4F36-A128-CBDD4F0E6D24}" srcOrd="0" destOrd="0" presId="urn:microsoft.com/office/officeart/2005/8/layout/hierarchy1"/>
    <dgm:cxn modelId="{F337E197-2CC4-42B6-8BC3-F83243D40AB5}" type="presParOf" srcId="{70B7F984-7CB9-4F36-A128-CBDD4F0E6D24}" destId="{94785A56-7D0C-48AA-B595-1327C370D201}" srcOrd="0" destOrd="0" presId="urn:microsoft.com/office/officeart/2005/8/layout/hierarchy1"/>
    <dgm:cxn modelId="{44CE1177-8FAB-4B73-B223-56B7C3AAA353}" type="presParOf" srcId="{70B7F984-7CB9-4F36-A128-CBDD4F0E6D24}" destId="{AA096B56-4E1D-43CA-8228-5CD01EA0BE4F}" srcOrd="1" destOrd="0" presId="urn:microsoft.com/office/officeart/2005/8/layout/hierarchy1"/>
    <dgm:cxn modelId="{EE405EAA-5B4E-494A-A9E9-C229534F0DE6}" type="presParOf" srcId="{D032C55B-16D4-418D-87E4-0AED5171D885}" destId="{F16D5A14-1B10-4829-96DA-7C4AD3AFB26E}" srcOrd="1" destOrd="0" presId="urn:microsoft.com/office/officeart/2005/8/layout/hierarchy1"/>
    <dgm:cxn modelId="{5BB7BE12-6E26-434D-9691-D19D79E8CE55}" type="presParOf" srcId="{B631A3D5-690E-4E57-B163-60BBCC59484F}" destId="{A9701241-F3BA-4541-809A-B29388A02D2E}" srcOrd="6" destOrd="0" presId="urn:microsoft.com/office/officeart/2005/8/layout/hierarchy1"/>
    <dgm:cxn modelId="{D820B07F-3883-43A7-88B3-DFDEF98AA16B}" type="presParOf" srcId="{B631A3D5-690E-4E57-B163-60BBCC59484F}" destId="{8D98AFB7-2E5D-4816-9A12-AAC2D49B2720}" srcOrd="7" destOrd="0" presId="urn:microsoft.com/office/officeart/2005/8/layout/hierarchy1"/>
    <dgm:cxn modelId="{84CC95EA-8234-4509-B08C-71CAA91F7ECE}" type="presParOf" srcId="{8D98AFB7-2E5D-4816-9A12-AAC2D49B2720}" destId="{64D479AC-39A7-4070-931E-02AFCC363660}" srcOrd="0" destOrd="0" presId="urn:microsoft.com/office/officeart/2005/8/layout/hierarchy1"/>
    <dgm:cxn modelId="{97E9356B-DCB6-4633-B31C-E88A3417F0E4}" type="presParOf" srcId="{64D479AC-39A7-4070-931E-02AFCC363660}" destId="{6828C6BD-D28A-4961-88D4-0BB3641D8B0A}" srcOrd="0" destOrd="0" presId="urn:microsoft.com/office/officeart/2005/8/layout/hierarchy1"/>
    <dgm:cxn modelId="{ACD95B7C-180C-410C-9BCA-898271FB170D}" type="presParOf" srcId="{64D479AC-39A7-4070-931E-02AFCC363660}" destId="{5187582A-3705-48EA-B61F-7A22CD31E6EC}" srcOrd="1" destOrd="0" presId="urn:microsoft.com/office/officeart/2005/8/layout/hierarchy1"/>
    <dgm:cxn modelId="{8A47D7D8-ECC7-4214-9DAB-50C43A58D9A9}" type="presParOf" srcId="{8D98AFB7-2E5D-4816-9A12-AAC2D49B2720}" destId="{B6DB03B4-DC93-4A80-8474-8BC70A63F489}" srcOrd="1" destOrd="0" presId="urn:microsoft.com/office/officeart/2005/8/layout/hierarchy1"/>
    <dgm:cxn modelId="{1F8E8E5B-DAE8-4091-868E-7294A03A062E}" type="presParOf" srcId="{B631A3D5-690E-4E57-B163-60BBCC59484F}" destId="{7F0AFA04-7059-415B-889C-ACEC56105A0B}" srcOrd="8" destOrd="0" presId="urn:microsoft.com/office/officeart/2005/8/layout/hierarchy1"/>
    <dgm:cxn modelId="{C662A72E-ECEB-4D92-B006-C959BB340821}" type="presParOf" srcId="{B631A3D5-690E-4E57-B163-60BBCC59484F}" destId="{7F5865A2-9DF1-4767-ADC1-8D63B461FB43}" srcOrd="9" destOrd="0" presId="urn:microsoft.com/office/officeart/2005/8/layout/hierarchy1"/>
    <dgm:cxn modelId="{880D7124-80E5-4F9A-BA6D-69CF7BA42C14}" type="presParOf" srcId="{7F5865A2-9DF1-4767-ADC1-8D63B461FB43}" destId="{20C6681F-0B18-4333-BA31-EC2CA435FAB3}" srcOrd="0" destOrd="0" presId="urn:microsoft.com/office/officeart/2005/8/layout/hierarchy1"/>
    <dgm:cxn modelId="{5B9FC596-C3CF-448D-9299-F5ABBFA4ABD2}" type="presParOf" srcId="{20C6681F-0B18-4333-BA31-EC2CA435FAB3}" destId="{DFB1E209-0291-4A37-ABA2-9025BA191104}" srcOrd="0" destOrd="0" presId="urn:microsoft.com/office/officeart/2005/8/layout/hierarchy1"/>
    <dgm:cxn modelId="{C35CA576-5576-4867-B0F3-F1AC6554D69E}" type="presParOf" srcId="{20C6681F-0B18-4333-BA31-EC2CA435FAB3}" destId="{915BA0B7-F384-4E94-A1AF-7F12ACF28BA2}" srcOrd="1" destOrd="0" presId="urn:microsoft.com/office/officeart/2005/8/layout/hierarchy1"/>
    <dgm:cxn modelId="{63E829E3-8232-458A-8178-C329C6D4FEF2}" type="presParOf" srcId="{7F5865A2-9DF1-4767-ADC1-8D63B461FB43}" destId="{F10E688D-CD80-4AAB-B5FA-9EBA8C65CA8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2DC798-1297-43EC-80F4-B060C41D48E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9147E22F-71F5-4939-9243-F426332FFF00}">
      <dgm:prSet phldrT="[Text]"/>
      <dgm:spPr/>
      <dgm:t>
        <a:bodyPr/>
        <a:lstStyle/>
        <a:p>
          <a:r>
            <a:rPr lang="en-US" dirty="0"/>
            <a:t>Property of any kind</a:t>
          </a:r>
          <a:endParaRPr lang="en-US" b="1" dirty="0"/>
        </a:p>
      </dgm:t>
    </dgm:pt>
    <dgm:pt modelId="{E7222BAA-050D-4B28-AE83-F5B98F7E6FE9}" type="parTrans" cxnId="{0ACC2BCC-ED30-4CEF-9CC6-992BCE02F587}">
      <dgm:prSet/>
      <dgm:spPr/>
      <dgm:t>
        <a:bodyPr/>
        <a:lstStyle/>
        <a:p>
          <a:endParaRPr lang="en-US"/>
        </a:p>
      </dgm:t>
    </dgm:pt>
    <dgm:pt modelId="{40EFF9DD-128F-42D4-8040-452C69529D7A}" type="sibTrans" cxnId="{0ACC2BCC-ED30-4CEF-9CC6-992BCE02F587}">
      <dgm:prSet/>
      <dgm:spPr/>
      <dgm:t>
        <a:bodyPr/>
        <a:lstStyle/>
        <a:p>
          <a:endParaRPr lang="en-US"/>
        </a:p>
      </dgm:t>
    </dgm:pt>
    <dgm:pt modelId="{142330BE-A7B5-4B07-9D0D-75387A420949}">
      <dgm:prSet phldrT="[Text]"/>
      <dgm:spPr/>
      <dgm:t>
        <a:bodyPr/>
        <a:lstStyle/>
        <a:p>
          <a:r>
            <a:rPr lang="en-US" dirty="0"/>
            <a:t>Movable or immovable</a:t>
          </a:r>
        </a:p>
      </dgm:t>
    </dgm:pt>
    <dgm:pt modelId="{60471C51-698A-49A1-9323-E9CA72E67B2A}" type="parTrans" cxnId="{BB4C1C61-7242-41E9-9443-5DF7FA2EEFEE}">
      <dgm:prSet/>
      <dgm:spPr/>
      <dgm:t>
        <a:bodyPr/>
        <a:lstStyle/>
        <a:p>
          <a:endParaRPr lang="en-US"/>
        </a:p>
      </dgm:t>
    </dgm:pt>
    <dgm:pt modelId="{937EB031-23AC-415E-954D-9197EFDF7C72}" type="sibTrans" cxnId="{BB4C1C61-7242-41E9-9443-5DF7FA2EEFEE}">
      <dgm:prSet/>
      <dgm:spPr/>
      <dgm:t>
        <a:bodyPr/>
        <a:lstStyle/>
        <a:p>
          <a:endParaRPr lang="en-US"/>
        </a:p>
      </dgm:t>
    </dgm:pt>
    <dgm:pt modelId="{DC05D386-6EAE-48EB-BD77-FD16469FBC16}">
      <dgm:prSet phldrT="[Text]"/>
      <dgm:spPr/>
      <dgm:t>
        <a:bodyPr/>
        <a:lstStyle/>
        <a:p>
          <a:r>
            <a:rPr lang="en-US" dirty="0"/>
            <a:t>Tangible or intangible</a:t>
          </a:r>
        </a:p>
      </dgm:t>
    </dgm:pt>
    <dgm:pt modelId="{053983EB-0D28-4149-B6F0-B5415B1C9356}" type="parTrans" cxnId="{9502175B-EEC9-43CA-A917-A93878F0ADDE}">
      <dgm:prSet/>
      <dgm:spPr/>
      <dgm:t>
        <a:bodyPr/>
        <a:lstStyle/>
        <a:p>
          <a:endParaRPr lang="en-US"/>
        </a:p>
      </dgm:t>
    </dgm:pt>
    <dgm:pt modelId="{E434E14F-5ACA-45AA-A684-797BA35890E3}" type="sibTrans" cxnId="{9502175B-EEC9-43CA-A917-A93878F0ADDE}">
      <dgm:prSet/>
      <dgm:spPr/>
      <dgm:t>
        <a:bodyPr/>
        <a:lstStyle/>
        <a:p>
          <a:endParaRPr lang="en-US"/>
        </a:p>
      </dgm:t>
    </dgm:pt>
    <dgm:pt modelId="{18533136-7F12-4D66-AE43-C436A3B3B6C2}">
      <dgm:prSet phldrT="[Text]"/>
      <dgm:spPr/>
      <dgm:t>
        <a:bodyPr/>
        <a:lstStyle/>
        <a:p>
          <a:r>
            <a:rPr lang="en-US" dirty="0"/>
            <a:t>Corporeal or incorporeal</a:t>
          </a:r>
        </a:p>
      </dgm:t>
    </dgm:pt>
    <dgm:pt modelId="{F1848529-6B3A-4AEB-9395-EFF42B7B851A}" type="parTrans" cxnId="{737EAF98-06FA-4AF0-BEC2-33C7CC2612BF}">
      <dgm:prSet/>
      <dgm:spPr/>
      <dgm:t>
        <a:bodyPr/>
        <a:lstStyle/>
        <a:p>
          <a:endParaRPr lang="en-US"/>
        </a:p>
      </dgm:t>
    </dgm:pt>
    <dgm:pt modelId="{FA3951CF-5B89-4EEE-A63B-A3F8752DF5C5}" type="sibTrans" cxnId="{737EAF98-06FA-4AF0-BEC2-33C7CC2612BF}">
      <dgm:prSet/>
      <dgm:spPr/>
      <dgm:t>
        <a:bodyPr/>
        <a:lstStyle/>
        <a:p>
          <a:endParaRPr lang="en-US"/>
        </a:p>
      </dgm:t>
    </dgm:pt>
    <dgm:pt modelId="{271F70DC-5E7E-4C62-9B74-6FD7EC0459B6}" type="pres">
      <dgm:prSet presAssocID="{D72DC798-1297-43EC-80F4-B060C41D48E6}" presName="hierChild1" presStyleCnt="0">
        <dgm:presLayoutVars>
          <dgm:chPref val="1"/>
          <dgm:dir/>
          <dgm:animOne val="branch"/>
          <dgm:animLvl val="lvl"/>
          <dgm:resizeHandles/>
        </dgm:presLayoutVars>
      </dgm:prSet>
      <dgm:spPr/>
    </dgm:pt>
    <dgm:pt modelId="{C8C18C59-FB4F-4795-A121-5569C83D984B}" type="pres">
      <dgm:prSet presAssocID="{9147E22F-71F5-4939-9243-F426332FFF00}" presName="hierRoot1" presStyleCnt="0"/>
      <dgm:spPr/>
    </dgm:pt>
    <dgm:pt modelId="{3585BEFA-2262-4BD2-B08A-B5FC1908D48F}" type="pres">
      <dgm:prSet presAssocID="{9147E22F-71F5-4939-9243-F426332FFF00}" presName="composite" presStyleCnt="0"/>
      <dgm:spPr/>
    </dgm:pt>
    <dgm:pt modelId="{6D343FAD-84E4-42AB-A47E-EE60EC3B6D47}" type="pres">
      <dgm:prSet presAssocID="{9147E22F-71F5-4939-9243-F426332FFF00}" presName="background" presStyleLbl="node0" presStyleIdx="0" presStyleCnt="1"/>
      <dgm:spPr/>
    </dgm:pt>
    <dgm:pt modelId="{6E9BF022-9739-411B-986D-85F58A37FCE6}" type="pres">
      <dgm:prSet presAssocID="{9147E22F-71F5-4939-9243-F426332FFF00}" presName="text" presStyleLbl="fgAcc0" presStyleIdx="0" presStyleCnt="1" custScaleX="107812" custScaleY="129484" custLinFactNeighborX="825" custLinFactNeighborY="-13019">
        <dgm:presLayoutVars>
          <dgm:chPref val="3"/>
        </dgm:presLayoutVars>
      </dgm:prSet>
      <dgm:spPr/>
    </dgm:pt>
    <dgm:pt modelId="{B631A3D5-690E-4E57-B163-60BBCC59484F}" type="pres">
      <dgm:prSet presAssocID="{9147E22F-71F5-4939-9243-F426332FFF00}" presName="hierChild2" presStyleCnt="0"/>
      <dgm:spPr/>
    </dgm:pt>
    <dgm:pt modelId="{64EF9DFC-663E-4150-A957-8E4210D204F2}" type="pres">
      <dgm:prSet presAssocID="{60471C51-698A-49A1-9323-E9CA72E67B2A}" presName="Name10" presStyleLbl="parChTrans1D2" presStyleIdx="0" presStyleCnt="3"/>
      <dgm:spPr/>
    </dgm:pt>
    <dgm:pt modelId="{0CDA5461-B89F-4EE6-A1DD-6253C314BF23}" type="pres">
      <dgm:prSet presAssocID="{142330BE-A7B5-4B07-9D0D-75387A420949}" presName="hierRoot2" presStyleCnt="0"/>
      <dgm:spPr/>
    </dgm:pt>
    <dgm:pt modelId="{D0D4FF58-0864-4A68-990F-BB5EE064C74D}" type="pres">
      <dgm:prSet presAssocID="{142330BE-A7B5-4B07-9D0D-75387A420949}" presName="composite2" presStyleCnt="0"/>
      <dgm:spPr/>
    </dgm:pt>
    <dgm:pt modelId="{6E1A7414-6659-44EC-BFED-2CFC8689E9C3}" type="pres">
      <dgm:prSet presAssocID="{142330BE-A7B5-4B07-9D0D-75387A420949}" presName="background2" presStyleLbl="node2" presStyleIdx="0" presStyleCnt="3"/>
      <dgm:spPr/>
    </dgm:pt>
    <dgm:pt modelId="{284FF095-4209-4745-945C-ED0DCA0A5DCA}" type="pres">
      <dgm:prSet presAssocID="{142330BE-A7B5-4B07-9D0D-75387A420949}" presName="text2" presStyleLbl="fgAcc2" presStyleIdx="0" presStyleCnt="3">
        <dgm:presLayoutVars>
          <dgm:chPref val="3"/>
        </dgm:presLayoutVars>
      </dgm:prSet>
      <dgm:spPr/>
    </dgm:pt>
    <dgm:pt modelId="{6AA3FB7C-2FAB-478F-87DA-F48AC5BBCBF6}" type="pres">
      <dgm:prSet presAssocID="{142330BE-A7B5-4B07-9D0D-75387A420949}" presName="hierChild3" presStyleCnt="0"/>
      <dgm:spPr/>
    </dgm:pt>
    <dgm:pt modelId="{5A0B3634-C927-4629-B114-38956CBB5AD5}" type="pres">
      <dgm:prSet presAssocID="{053983EB-0D28-4149-B6F0-B5415B1C9356}" presName="Name10" presStyleLbl="parChTrans1D2" presStyleIdx="1" presStyleCnt="3"/>
      <dgm:spPr/>
    </dgm:pt>
    <dgm:pt modelId="{54CCCACB-BB36-423D-87AC-E3DB6D6EA39E}" type="pres">
      <dgm:prSet presAssocID="{DC05D386-6EAE-48EB-BD77-FD16469FBC16}" presName="hierRoot2" presStyleCnt="0"/>
      <dgm:spPr/>
    </dgm:pt>
    <dgm:pt modelId="{42CE26D7-C15B-4562-A21D-CE85B66A9A93}" type="pres">
      <dgm:prSet presAssocID="{DC05D386-6EAE-48EB-BD77-FD16469FBC16}" presName="composite2" presStyleCnt="0"/>
      <dgm:spPr/>
    </dgm:pt>
    <dgm:pt modelId="{A9706A95-9574-471A-8E63-9DAB42E4450C}" type="pres">
      <dgm:prSet presAssocID="{DC05D386-6EAE-48EB-BD77-FD16469FBC16}" presName="background2" presStyleLbl="node2" presStyleIdx="1" presStyleCnt="3"/>
      <dgm:spPr/>
    </dgm:pt>
    <dgm:pt modelId="{70F46344-5FDD-4B16-A0B5-79A12F131EEE}" type="pres">
      <dgm:prSet presAssocID="{DC05D386-6EAE-48EB-BD77-FD16469FBC16}" presName="text2" presStyleLbl="fgAcc2" presStyleIdx="1" presStyleCnt="3">
        <dgm:presLayoutVars>
          <dgm:chPref val="3"/>
        </dgm:presLayoutVars>
      </dgm:prSet>
      <dgm:spPr/>
    </dgm:pt>
    <dgm:pt modelId="{913494BA-8B5E-4DDF-A8DE-F284440DEA36}" type="pres">
      <dgm:prSet presAssocID="{DC05D386-6EAE-48EB-BD77-FD16469FBC16}" presName="hierChild3" presStyleCnt="0"/>
      <dgm:spPr/>
    </dgm:pt>
    <dgm:pt modelId="{97D65822-1A90-44BE-BE65-05FE3C92F892}" type="pres">
      <dgm:prSet presAssocID="{F1848529-6B3A-4AEB-9395-EFF42B7B851A}" presName="Name10" presStyleLbl="parChTrans1D2" presStyleIdx="2" presStyleCnt="3"/>
      <dgm:spPr/>
    </dgm:pt>
    <dgm:pt modelId="{D032C55B-16D4-418D-87E4-0AED5171D885}" type="pres">
      <dgm:prSet presAssocID="{18533136-7F12-4D66-AE43-C436A3B3B6C2}" presName="hierRoot2" presStyleCnt="0"/>
      <dgm:spPr/>
    </dgm:pt>
    <dgm:pt modelId="{70B7F984-7CB9-4F36-A128-CBDD4F0E6D24}" type="pres">
      <dgm:prSet presAssocID="{18533136-7F12-4D66-AE43-C436A3B3B6C2}" presName="composite2" presStyleCnt="0"/>
      <dgm:spPr/>
    </dgm:pt>
    <dgm:pt modelId="{94785A56-7D0C-48AA-B595-1327C370D201}" type="pres">
      <dgm:prSet presAssocID="{18533136-7F12-4D66-AE43-C436A3B3B6C2}" presName="background2" presStyleLbl="node2" presStyleIdx="2" presStyleCnt="3"/>
      <dgm:spPr/>
    </dgm:pt>
    <dgm:pt modelId="{AA096B56-4E1D-43CA-8228-5CD01EA0BE4F}" type="pres">
      <dgm:prSet presAssocID="{18533136-7F12-4D66-AE43-C436A3B3B6C2}" presName="text2" presStyleLbl="fgAcc2" presStyleIdx="2" presStyleCnt="3">
        <dgm:presLayoutVars>
          <dgm:chPref val="3"/>
        </dgm:presLayoutVars>
      </dgm:prSet>
      <dgm:spPr/>
    </dgm:pt>
    <dgm:pt modelId="{F16D5A14-1B10-4829-96DA-7C4AD3AFB26E}" type="pres">
      <dgm:prSet presAssocID="{18533136-7F12-4D66-AE43-C436A3B3B6C2}" presName="hierChild3" presStyleCnt="0"/>
      <dgm:spPr/>
    </dgm:pt>
  </dgm:ptLst>
  <dgm:cxnLst>
    <dgm:cxn modelId="{1CB01F05-2A4C-45DE-AABC-899DD7AC2B29}" type="presOf" srcId="{142330BE-A7B5-4B07-9D0D-75387A420949}" destId="{284FF095-4209-4745-945C-ED0DCA0A5DCA}" srcOrd="0" destOrd="0" presId="urn:microsoft.com/office/officeart/2005/8/layout/hierarchy1"/>
    <dgm:cxn modelId="{C0720F16-DD3F-4ABC-8214-B0A77AFCF431}" type="presOf" srcId="{18533136-7F12-4D66-AE43-C436A3B3B6C2}" destId="{AA096B56-4E1D-43CA-8228-5CD01EA0BE4F}" srcOrd="0" destOrd="0" presId="urn:microsoft.com/office/officeart/2005/8/layout/hierarchy1"/>
    <dgm:cxn modelId="{635C252C-2052-4A8A-AD13-6B53B06ECB3E}" type="presOf" srcId="{DC05D386-6EAE-48EB-BD77-FD16469FBC16}" destId="{70F46344-5FDD-4B16-A0B5-79A12F131EEE}" srcOrd="0" destOrd="0" presId="urn:microsoft.com/office/officeart/2005/8/layout/hierarchy1"/>
    <dgm:cxn modelId="{9502175B-EEC9-43CA-A917-A93878F0ADDE}" srcId="{9147E22F-71F5-4939-9243-F426332FFF00}" destId="{DC05D386-6EAE-48EB-BD77-FD16469FBC16}" srcOrd="1" destOrd="0" parTransId="{053983EB-0D28-4149-B6F0-B5415B1C9356}" sibTransId="{E434E14F-5ACA-45AA-A684-797BA35890E3}"/>
    <dgm:cxn modelId="{BB4C1C61-7242-41E9-9443-5DF7FA2EEFEE}" srcId="{9147E22F-71F5-4939-9243-F426332FFF00}" destId="{142330BE-A7B5-4B07-9D0D-75387A420949}" srcOrd="0" destOrd="0" parTransId="{60471C51-698A-49A1-9323-E9CA72E67B2A}" sibTransId="{937EB031-23AC-415E-954D-9197EFDF7C72}"/>
    <dgm:cxn modelId="{D6CBAA41-3927-4543-90EF-2788CB4C622F}" type="presOf" srcId="{D72DC798-1297-43EC-80F4-B060C41D48E6}" destId="{271F70DC-5E7E-4C62-9B74-6FD7EC0459B6}" srcOrd="0" destOrd="0" presId="urn:microsoft.com/office/officeart/2005/8/layout/hierarchy1"/>
    <dgm:cxn modelId="{FB976D70-47DB-44AB-AF59-00D2C7FEA8CE}" type="presOf" srcId="{053983EB-0D28-4149-B6F0-B5415B1C9356}" destId="{5A0B3634-C927-4629-B114-38956CBB5AD5}" srcOrd="0" destOrd="0" presId="urn:microsoft.com/office/officeart/2005/8/layout/hierarchy1"/>
    <dgm:cxn modelId="{16B5A979-A986-4E1E-BF76-A050E6209FBF}" type="presOf" srcId="{9147E22F-71F5-4939-9243-F426332FFF00}" destId="{6E9BF022-9739-411B-986D-85F58A37FCE6}" srcOrd="0" destOrd="0" presId="urn:microsoft.com/office/officeart/2005/8/layout/hierarchy1"/>
    <dgm:cxn modelId="{737EAF98-06FA-4AF0-BEC2-33C7CC2612BF}" srcId="{9147E22F-71F5-4939-9243-F426332FFF00}" destId="{18533136-7F12-4D66-AE43-C436A3B3B6C2}" srcOrd="2" destOrd="0" parTransId="{F1848529-6B3A-4AEB-9395-EFF42B7B851A}" sibTransId="{FA3951CF-5B89-4EEE-A63B-A3F8752DF5C5}"/>
    <dgm:cxn modelId="{E4DA08C9-6318-48CA-AE04-C381C42F9337}" type="presOf" srcId="{F1848529-6B3A-4AEB-9395-EFF42B7B851A}" destId="{97D65822-1A90-44BE-BE65-05FE3C92F892}" srcOrd="0" destOrd="0" presId="urn:microsoft.com/office/officeart/2005/8/layout/hierarchy1"/>
    <dgm:cxn modelId="{0ACC2BCC-ED30-4CEF-9CC6-992BCE02F587}" srcId="{D72DC798-1297-43EC-80F4-B060C41D48E6}" destId="{9147E22F-71F5-4939-9243-F426332FFF00}" srcOrd="0" destOrd="0" parTransId="{E7222BAA-050D-4B28-AE83-F5B98F7E6FE9}" sibTransId="{40EFF9DD-128F-42D4-8040-452C69529D7A}"/>
    <dgm:cxn modelId="{2872E5E1-C9F1-488C-8C5A-5127631BE2E2}" type="presOf" srcId="{60471C51-698A-49A1-9323-E9CA72E67B2A}" destId="{64EF9DFC-663E-4150-A957-8E4210D204F2}" srcOrd="0" destOrd="0" presId="urn:microsoft.com/office/officeart/2005/8/layout/hierarchy1"/>
    <dgm:cxn modelId="{194A6668-4700-4B21-A7CD-7F896640A3BF}" type="presParOf" srcId="{271F70DC-5E7E-4C62-9B74-6FD7EC0459B6}" destId="{C8C18C59-FB4F-4795-A121-5569C83D984B}" srcOrd="0" destOrd="0" presId="urn:microsoft.com/office/officeart/2005/8/layout/hierarchy1"/>
    <dgm:cxn modelId="{231FBBC5-BC08-4178-91D0-80634B98A05D}" type="presParOf" srcId="{C8C18C59-FB4F-4795-A121-5569C83D984B}" destId="{3585BEFA-2262-4BD2-B08A-B5FC1908D48F}" srcOrd="0" destOrd="0" presId="urn:microsoft.com/office/officeart/2005/8/layout/hierarchy1"/>
    <dgm:cxn modelId="{D7BB436C-F88B-4B47-A270-C270F93F7BD7}" type="presParOf" srcId="{3585BEFA-2262-4BD2-B08A-B5FC1908D48F}" destId="{6D343FAD-84E4-42AB-A47E-EE60EC3B6D47}" srcOrd="0" destOrd="0" presId="urn:microsoft.com/office/officeart/2005/8/layout/hierarchy1"/>
    <dgm:cxn modelId="{30ABCB4E-9ACB-4EFD-8A6D-2335221C2CB4}" type="presParOf" srcId="{3585BEFA-2262-4BD2-B08A-B5FC1908D48F}" destId="{6E9BF022-9739-411B-986D-85F58A37FCE6}" srcOrd="1" destOrd="0" presId="urn:microsoft.com/office/officeart/2005/8/layout/hierarchy1"/>
    <dgm:cxn modelId="{3037B6DC-13D6-4615-9A45-DF00CCAC820E}" type="presParOf" srcId="{C8C18C59-FB4F-4795-A121-5569C83D984B}" destId="{B631A3D5-690E-4E57-B163-60BBCC59484F}" srcOrd="1" destOrd="0" presId="urn:microsoft.com/office/officeart/2005/8/layout/hierarchy1"/>
    <dgm:cxn modelId="{FB8BF0F0-D851-486C-9FC2-E9952D06F46B}" type="presParOf" srcId="{B631A3D5-690E-4E57-B163-60BBCC59484F}" destId="{64EF9DFC-663E-4150-A957-8E4210D204F2}" srcOrd="0" destOrd="0" presId="urn:microsoft.com/office/officeart/2005/8/layout/hierarchy1"/>
    <dgm:cxn modelId="{3C8BE664-D615-4B10-9C08-2175FFE9DBB6}" type="presParOf" srcId="{B631A3D5-690E-4E57-B163-60BBCC59484F}" destId="{0CDA5461-B89F-4EE6-A1DD-6253C314BF23}" srcOrd="1" destOrd="0" presId="urn:microsoft.com/office/officeart/2005/8/layout/hierarchy1"/>
    <dgm:cxn modelId="{8AF4CC69-A509-464C-B71E-567E03BC08F3}" type="presParOf" srcId="{0CDA5461-B89F-4EE6-A1DD-6253C314BF23}" destId="{D0D4FF58-0864-4A68-990F-BB5EE064C74D}" srcOrd="0" destOrd="0" presId="urn:microsoft.com/office/officeart/2005/8/layout/hierarchy1"/>
    <dgm:cxn modelId="{571747EB-1825-464A-B732-380F04D10F82}" type="presParOf" srcId="{D0D4FF58-0864-4A68-990F-BB5EE064C74D}" destId="{6E1A7414-6659-44EC-BFED-2CFC8689E9C3}" srcOrd="0" destOrd="0" presId="urn:microsoft.com/office/officeart/2005/8/layout/hierarchy1"/>
    <dgm:cxn modelId="{990CEAB3-CCB2-43D4-98DE-697F74D68E16}" type="presParOf" srcId="{D0D4FF58-0864-4A68-990F-BB5EE064C74D}" destId="{284FF095-4209-4745-945C-ED0DCA0A5DCA}" srcOrd="1" destOrd="0" presId="urn:microsoft.com/office/officeart/2005/8/layout/hierarchy1"/>
    <dgm:cxn modelId="{EB61832D-E999-4040-A50C-57A5CD4394FF}" type="presParOf" srcId="{0CDA5461-B89F-4EE6-A1DD-6253C314BF23}" destId="{6AA3FB7C-2FAB-478F-87DA-F48AC5BBCBF6}" srcOrd="1" destOrd="0" presId="urn:microsoft.com/office/officeart/2005/8/layout/hierarchy1"/>
    <dgm:cxn modelId="{247F7552-E69F-41A6-8E30-FC9D43061141}" type="presParOf" srcId="{B631A3D5-690E-4E57-B163-60BBCC59484F}" destId="{5A0B3634-C927-4629-B114-38956CBB5AD5}" srcOrd="2" destOrd="0" presId="urn:microsoft.com/office/officeart/2005/8/layout/hierarchy1"/>
    <dgm:cxn modelId="{32DEB321-6B75-4E33-9F9A-824D264481C6}" type="presParOf" srcId="{B631A3D5-690E-4E57-B163-60BBCC59484F}" destId="{54CCCACB-BB36-423D-87AC-E3DB6D6EA39E}" srcOrd="3" destOrd="0" presId="urn:microsoft.com/office/officeart/2005/8/layout/hierarchy1"/>
    <dgm:cxn modelId="{57E9CDB4-CE16-42AD-B833-C8988457CDE7}" type="presParOf" srcId="{54CCCACB-BB36-423D-87AC-E3DB6D6EA39E}" destId="{42CE26D7-C15B-4562-A21D-CE85B66A9A93}" srcOrd="0" destOrd="0" presId="urn:microsoft.com/office/officeart/2005/8/layout/hierarchy1"/>
    <dgm:cxn modelId="{5587D036-F14E-4ACE-A66A-9331039FA803}" type="presParOf" srcId="{42CE26D7-C15B-4562-A21D-CE85B66A9A93}" destId="{A9706A95-9574-471A-8E63-9DAB42E4450C}" srcOrd="0" destOrd="0" presId="urn:microsoft.com/office/officeart/2005/8/layout/hierarchy1"/>
    <dgm:cxn modelId="{77AEEF9D-F898-41CD-9451-558C8C51FE50}" type="presParOf" srcId="{42CE26D7-C15B-4562-A21D-CE85B66A9A93}" destId="{70F46344-5FDD-4B16-A0B5-79A12F131EEE}" srcOrd="1" destOrd="0" presId="urn:microsoft.com/office/officeart/2005/8/layout/hierarchy1"/>
    <dgm:cxn modelId="{41271CFD-BABA-4EB4-9EBF-075E2630E244}" type="presParOf" srcId="{54CCCACB-BB36-423D-87AC-E3DB6D6EA39E}" destId="{913494BA-8B5E-4DDF-A8DE-F284440DEA36}" srcOrd="1" destOrd="0" presId="urn:microsoft.com/office/officeart/2005/8/layout/hierarchy1"/>
    <dgm:cxn modelId="{5EEA9A73-F238-4593-94FA-33ADCE71C51A}" type="presParOf" srcId="{B631A3D5-690E-4E57-B163-60BBCC59484F}" destId="{97D65822-1A90-44BE-BE65-05FE3C92F892}" srcOrd="4" destOrd="0" presId="urn:microsoft.com/office/officeart/2005/8/layout/hierarchy1"/>
    <dgm:cxn modelId="{0AA885E8-DFEC-4D84-8A0C-4F787729BDE0}" type="presParOf" srcId="{B631A3D5-690E-4E57-B163-60BBCC59484F}" destId="{D032C55B-16D4-418D-87E4-0AED5171D885}" srcOrd="5" destOrd="0" presId="urn:microsoft.com/office/officeart/2005/8/layout/hierarchy1"/>
    <dgm:cxn modelId="{9A022D6E-7894-47C0-9AC1-2809B6EFE1BE}" type="presParOf" srcId="{D032C55B-16D4-418D-87E4-0AED5171D885}" destId="{70B7F984-7CB9-4F36-A128-CBDD4F0E6D24}" srcOrd="0" destOrd="0" presId="urn:microsoft.com/office/officeart/2005/8/layout/hierarchy1"/>
    <dgm:cxn modelId="{F337E197-2CC4-42B6-8BC3-F83243D40AB5}" type="presParOf" srcId="{70B7F984-7CB9-4F36-A128-CBDD4F0E6D24}" destId="{94785A56-7D0C-48AA-B595-1327C370D201}" srcOrd="0" destOrd="0" presId="urn:microsoft.com/office/officeart/2005/8/layout/hierarchy1"/>
    <dgm:cxn modelId="{44CE1177-8FAB-4B73-B223-56B7C3AAA353}" type="presParOf" srcId="{70B7F984-7CB9-4F36-A128-CBDD4F0E6D24}" destId="{AA096B56-4E1D-43CA-8228-5CD01EA0BE4F}" srcOrd="1" destOrd="0" presId="urn:microsoft.com/office/officeart/2005/8/layout/hierarchy1"/>
    <dgm:cxn modelId="{EE405EAA-5B4E-494A-A9E9-C229534F0DE6}" type="presParOf" srcId="{D032C55B-16D4-418D-87E4-0AED5171D885}" destId="{F16D5A14-1B10-4829-96DA-7C4AD3AFB26E}"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72DC798-1297-43EC-80F4-B060C41D48E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9147E22F-71F5-4939-9243-F426332FFF00}">
      <dgm:prSet phldrT="[Text]" custT="1"/>
      <dgm:spPr/>
      <dgm:t>
        <a:bodyPr/>
        <a:lstStyle/>
        <a:p>
          <a:r>
            <a:rPr lang="en-US" sz="2000" b="1" i="0" dirty="0">
              <a:latin typeface="Arial" panose="020B0604020202020204" pitchFamily="34" charset="0"/>
              <a:cs typeface="Arial" panose="020B0604020202020204" pitchFamily="34" charset="0"/>
            </a:rPr>
            <a:t>Securities</a:t>
          </a:r>
        </a:p>
      </dgm:t>
    </dgm:pt>
    <dgm:pt modelId="{E7222BAA-050D-4B28-AE83-F5B98F7E6FE9}" type="parTrans" cxnId="{0ACC2BCC-ED30-4CEF-9CC6-992BCE02F587}">
      <dgm:prSet/>
      <dgm:spPr/>
      <dgm:t>
        <a:bodyPr/>
        <a:lstStyle/>
        <a:p>
          <a:endParaRPr lang="en-US"/>
        </a:p>
      </dgm:t>
    </dgm:pt>
    <dgm:pt modelId="{40EFF9DD-128F-42D4-8040-452C69529D7A}" type="sibTrans" cxnId="{0ACC2BCC-ED30-4CEF-9CC6-992BCE02F587}">
      <dgm:prSet/>
      <dgm:spPr/>
      <dgm:t>
        <a:bodyPr/>
        <a:lstStyle/>
        <a:p>
          <a:endParaRPr lang="en-US"/>
        </a:p>
      </dgm:t>
    </dgm:pt>
    <dgm:pt modelId="{142330BE-A7B5-4B07-9D0D-75387A420949}">
      <dgm:prSet phldrT="[Text]" custT="1"/>
      <dgm:spPr/>
      <dgm:t>
        <a:bodyPr/>
        <a:lstStyle/>
        <a:p>
          <a:r>
            <a:rPr lang="en-US" sz="1200" b="0" i="0" dirty="0">
              <a:latin typeface="Arial" panose="020B0604020202020204" pitchFamily="34" charset="0"/>
              <a:cs typeface="Arial" panose="020B0604020202020204" pitchFamily="34" charset="0"/>
            </a:rPr>
            <a:t>Shares</a:t>
          </a:r>
        </a:p>
      </dgm:t>
    </dgm:pt>
    <dgm:pt modelId="{60471C51-698A-49A1-9323-E9CA72E67B2A}" type="parTrans" cxnId="{BB4C1C61-7242-41E9-9443-5DF7FA2EEFEE}">
      <dgm:prSet/>
      <dgm:spPr/>
      <dgm:t>
        <a:bodyPr/>
        <a:lstStyle/>
        <a:p>
          <a:endParaRPr lang="en-US"/>
        </a:p>
      </dgm:t>
    </dgm:pt>
    <dgm:pt modelId="{937EB031-23AC-415E-954D-9197EFDF7C72}" type="sibTrans" cxnId="{BB4C1C61-7242-41E9-9443-5DF7FA2EEFEE}">
      <dgm:prSet/>
      <dgm:spPr/>
      <dgm:t>
        <a:bodyPr/>
        <a:lstStyle/>
        <a:p>
          <a:endParaRPr lang="en-US"/>
        </a:p>
      </dgm:t>
    </dgm:pt>
    <dgm:pt modelId="{DC05D386-6EAE-48EB-BD77-FD16469FBC16}">
      <dgm:prSet phldrT="[Text]" custT="1"/>
      <dgm:spPr/>
      <dgm:t>
        <a:bodyPr/>
        <a:lstStyle/>
        <a:p>
          <a:r>
            <a:rPr lang="en-US" sz="1200" b="0" i="0" dirty="0">
              <a:latin typeface="Arial" panose="020B0604020202020204" pitchFamily="34" charset="0"/>
              <a:cs typeface="Arial" panose="020B0604020202020204" pitchFamily="34" charset="0"/>
            </a:rPr>
            <a:t>Scrips</a:t>
          </a:r>
        </a:p>
      </dgm:t>
    </dgm:pt>
    <dgm:pt modelId="{053983EB-0D28-4149-B6F0-B5415B1C9356}" type="parTrans" cxnId="{9502175B-EEC9-43CA-A917-A93878F0ADDE}">
      <dgm:prSet/>
      <dgm:spPr/>
      <dgm:t>
        <a:bodyPr/>
        <a:lstStyle/>
        <a:p>
          <a:endParaRPr lang="en-US"/>
        </a:p>
      </dgm:t>
    </dgm:pt>
    <dgm:pt modelId="{E434E14F-5ACA-45AA-A684-797BA35890E3}" type="sibTrans" cxnId="{9502175B-EEC9-43CA-A917-A93878F0ADDE}">
      <dgm:prSet/>
      <dgm:spPr/>
      <dgm:t>
        <a:bodyPr/>
        <a:lstStyle/>
        <a:p>
          <a:endParaRPr lang="en-US"/>
        </a:p>
      </dgm:t>
    </dgm:pt>
    <dgm:pt modelId="{18533136-7F12-4D66-AE43-C436A3B3B6C2}">
      <dgm:prSet phldrT="[Text]" custT="1"/>
      <dgm:spPr/>
      <dgm:t>
        <a:bodyPr/>
        <a:lstStyle/>
        <a:p>
          <a:r>
            <a:rPr lang="en-US" sz="1200" b="0" i="0" dirty="0">
              <a:latin typeface="Arial" panose="020B0604020202020204" pitchFamily="34" charset="0"/>
              <a:cs typeface="Arial" panose="020B0604020202020204" pitchFamily="34" charset="0"/>
            </a:rPr>
            <a:t>Stocks</a:t>
          </a:r>
        </a:p>
      </dgm:t>
    </dgm:pt>
    <dgm:pt modelId="{F1848529-6B3A-4AEB-9395-EFF42B7B851A}" type="parTrans" cxnId="{737EAF98-06FA-4AF0-BEC2-33C7CC2612BF}">
      <dgm:prSet/>
      <dgm:spPr/>
      <dgm:t>
        <a:bodyPr/>
        <a:lstStyle/>
        <a:p>
          <a:endParaRPr lang="en-US"/>
        </a:p>
      </dgm:t>
    </dgm:pt>
    <dgm:pt modelId="{FA3951CF-5B89-4EEE-A63B-A3F8752DF5C5}" type="sibTrans" cxnId="{737EAF98-06FA-4AF0-BEC2-33C7CC2612BF}">
      <dgm:prSet/>
      <dgm:spPr/>
      <dgm:t>
        <a:bodyPr/>
        <a:lstStyle/>
        <a:p>
          <a:endParaRPr lang="en-US"/>
        </a:p>
      </dgm:t>
    </dgm:pt>
    <dgm:pt modelId="{A17765C2-CAFD-41AD-AAA1-DFD656F7B0D0}">
      <dgm:prSet phldrT="[Text]" custT="1"/>
      <dgm:spPr/>
      <dgm:t>
        <a:bodyPr/>
        <a:lstStyle/>
        <a:p>
          <a:r>
            <a:rPr lang="en-US" sz="1200" b="0" i="0" dirty="0">
              <a:latin typeface="Arial" panose="020B0604020202020204" pitchFamily="34" charset="0"/>
              <a:cs typeface="Arial" panose="020B0604020202020204" pitchFamily="34" charset="0"/>
            </a:rPr>
            <a:t>Bonds</a:t>
          </a:r>
        </a:p>
      </dgm:t>
    </dgm:pt>
    <dgm:pt modelId="{3C286086-65E2-410D-8652-83AD3818AE27}" type="parTrans" cxnId="{11BB9C85-698F-4C4E-8423-653AC132F346}">
      <dgm:prSet/>
      <dgm:spPr/>
      <dgm:t>
        <a:bodyPr/>
        <a:lstStyle/>
        <a:p>
          <a:endParaRPr lang="en-US"/>
        </a:p>
      </dgm:t>
    </dgm:pt>
    <dgm:pt modelId="{BCDACFB6-6569-4F8F-876E-6DB27FA83EEB}" type="sibTrans" cxnId="{11BB9C85-698F-4C4E-8423-653AC132F346}">
      <dgm:prSet/>
      <dgm:spPr/>
      <dgm:t>
        <a:bodyPr/>
        <a:lstStyle/>
        <a:p>
          <a:endParaRPr lang="en-US"/>
        </a:p>
      </dgm:t>
    </dgm:pt>
    <dgm:pt modelId="{14D33DFC-7E89-4312-83B6-8ABF3633A259}">
      <dgm:prSet phldrT="[Text]" custT="1"/>
      <dgm:spPr/>
      <dgm:t>
        <a:bodyPr/>
        <a:lstStyle/>
        <a:p>
          <a:r>
            <a:rPr lang="en-US" sz="1200" b="0" i="0" dirty="0">
              <a:latin typeface="Arial" panose="020B0604020202020204" pitchFamily="34" charset="0"/>
              <a:cs typeface="Arial" panose="020B0604020202020204" pitchFamily="34" charset="0"/>
            </a:rPr>
            <a:t>Debentures</a:t>
          </a:r>
        </a:p>
      </dgm:t>
    </dgm:pt>
    <dgm:pt modelId="{5029A2DC-6365-4B9F-B969-D2E74111DFD6}" type="parTrans" cxnId="{B33A999E-7CBB-48DF-A541-F1A87EB41F31}">
      <dgm:prSet/>
      <dgm:spPr/>
      <dgm:t>
        <a:bodyPr/>
        <a:lstStyle/>
        <a:p>
          <a:endParaRPr lang="en-US"/>
        </a:p>
      </dgm:t>
    </dgm:pt>
    <dgm:pt modelId="{E6741847-C88D-4D39-A0FB-82072BF81B27}" type="sibTrans" cxnId="{B33A999E-7CBB-48DF-A541-F1A87EB41F31}">
      <dgm:prSet/>
      <dgm:spPr/>
      <dgm:t>
        <a:bodyPr/>
        <a:lstStyle/>
        <a:p>
          <a:endParaRPr lang="en-US"/>
        </a:p>
      </dgm:t>
    </dgm:pt>
    <dgm:pt modelId="{FE53E4A8-3943-4A83-A2A9-500247F77765}">
      <dgm:prSet phldrT="[Text]" custT="1"/>
      <dgm:spPr/>
      <dgm:t>
        <a:bodyPr/>
        <a:lstStyle/>
        <a:p>
          <a:r>
            <a:rPr lang="en-US" sz="1200" b="0" i="0" dirty="0">
              <a:latin typeface="Arial" panose="020B0604020202020204" pitchFamily="34" charset="0"/>
              <a:cs typeface="Arial" panose="020B0604020202020204" pitchFamily="34" charset="0"/>
            </a:rPr>
            <a:t>Debenture stock</a:t>
          </a:r>
        </a:p>
      </dgm:t>
    </dgm:pt>
    <dgm:pt modelId="{DA5B271F-8DD7-45F9-A09C-13E5EB9F165E}" type="parTrans" cxnId="{58B7396C-F0FA-40D5-9147-131C837C8847}">
      <dgm:prSet/>
      <dgm:spPr/>
      <dgm:t>
        <a:bodyPr/>
        <a:lstStyle/>
        <a:p>
          <a:endParaRPr lang="en-US"/>
        </a:p>
      </dgm:t>
    </dgm:pt>
    <dgm:pt modelId="{FC2A7CBE-C19C-4825-9818-8BDD76D9E5B0}" type="sibTrans" cxnId="{58B7396C-F0FA-40D5-9147-131C837C8847}">
      <dgm:prSet/>
      <dgm:spPr/>
      <dgm:t>
        <a:bodyPr/>
        <a:lstStyle/>
        <a:p>
          <a:endParaRPr lang="en-US"/>
        </a:p>
      </dgm:t>
    </dgm:pt>
    <dgm:pt modelId="{6FA2399B-4F66-4F30-8BA4-FF2D6494677B}">
      <dgm:prSet phldrT="[Text]" custT="1"/>
      <dgm:spPr/>
      <dgm:t>
        <a:bodyPr/>
        <a:lstStyle/>
        <a:p>
          <a:r>
            <a:rPr lang="en-US" sz="1200" b="0" i="0" dirty="0">
              <a:latin typeface="Arial" panose="020B0604020202020204" pitchFamily="34" charset="0"/>
              <a:cs typeface="Arial" panose="020B0604020202020204" pitchFamily="34" charset="0"/>
            </a:rPr>
            <a:t>Other marketable securities</a:t>
          </a:r>
        </a:p>
      </dgm:t>
    </dgm:pt>
    <dgm:pt modelId="{98EC81E0-1F26-43CB-8D19-40AB25633EC2}" type="parTrans" cxnId="{B880438F-2C16-4959-B586-44A2C19DA11C}">
      <dgm:prSet/>
      <dgm:spPr/>
      <dgm:t>
        <a:bodyPr/>
        <a:lstStyle/>
        <a:p>
          <a:endParaRPr lang="en-US"/>
        </a:p>
      </dgm:t>
    </dgm:pt>
    <dgm:pt modelId="{0335BA06-902F-44B9-A483-D61DD4718F01}" type="sibTrans" cxnId="{B880438F-2C16-4959-B586-44A2C19DA11C}">
      <dgm:prSet/>
      <dgm:spPr/>
      <dgm:t>
        <a:bodyPr/>
        <a:lstStyle/>
        <a:p>
          <a:endParaRPr lang="en-US"/>
        </a:p>
      </dgm:t>
    </dgm:pt>
    <dgm:pt modelId="{271F70DC-5E7E-4C62-9B74-6FD7EC0459B6}" type="pres">
      <dgm:prSet presAssocID="{D72DC798-1297-43EC-80F4-B060C41D48E6}" presName="hierChild1" presStyleCnt="0">
        <dgm:presLayoutVars>
          <dgm:chPref val="1"/>
          <dgm:dir/>
          <dgm:animOne val="branch"/>
          <dgm:animLvl val="lvl"/>
          <dgm:resizeHandles/>
        </dgm:presLayoutVars>
      </dgm:prSet>
      <dgm:spPr/>
    </dgm:pt>
    <dgm:pt modelId="{C8C18C59-FB4F-4795-A121-5569C83D984B}" type="pres">
      <dgm:prSet presAssocID="{9147E22F-71F5-4939-9243-F426332FFF00}" presName="hierRoot1" presStyleCnt="0"/>
      <dgm:spPr/>
    </dgm:pt>
    <dgm:pt modelId="{3585BEFA-2262-4BD2-B08A-B5FC1908D48F}" type="pres">
      <dgm:prSet presAssocID="{9147E22F-71F5-4939-9243-F426332FFF00}" presName="composite" presStyleCnt="0"/>
      <dgm:spPr/>
    </dgm:pt>
    <dgm:pt modelId="{6D343FAD-84E4-42AB-A47E-EE60EC3B6D47}" type="pres">
      <dgm:prSet presAssocID="{9147E22F-71F5-4939-9243-F426332FFF00}" presName="background" presStyleLbl="node0" presStyleIdx="0" presStyleCnt="1"/>
      <dgm:spPr/>
    </dgm:pt>
    <dgm:pt modelId="{6E9BF022-9739-411B-986D-85F58A37FCE6}" type="pres">
      <dgm:prSet presAssocID="{9147E22F-71F5-4939-9243-F426332FFF00}" presName="text" presStyleLbl="fgAcc0" presStyleIdx="0" presStyleCnt="1" custScaleX="157612" custScaleY="129484" custLinFactNeighborX="825" custLinFactNeighborY="-13019">
        <dgm:presLayoutVars>
          <dgm:chPref val="3"/>
        </dgm:presLayoutVars>
      </dgm:prSet>
      <dgm:spPr/>
    </dgm:pt>
    <dgm:pt modelId="{B631A3D5-690E-4E57-B163-60BBCC59484F}" type="pres">
      <dgm:prSet presAssocID="{9147E22F-71F5-4939-9243-F426332FFF00}" presName="hierChild2" presStyleCnt="0"/>
      <dgm:spPr/>
    </dgm:pt>
    <dgm:pt modelId="{64EF9DFC-663E-4150-A957-8E4210D204F2}" type="pres">
      <dgm:prSet presAssocID="{60471C51-698A-49A1-9323-E9CA72E67B2A}" presName="Name10" presStyleLbl="parChTrans1D2" presStyleIdx="0" presStyleCnt="7"/>
      <dgm:spPr/>
    </dgm:pt>
    <dgm:pt modelId="{0CDA5461-B89F-4EE6-A1DD-6253C314BF23}" type="pres">
      <dgm:prSet presAssocID="{142330BE-A7B5-4B07-9D0D-75387A420949}" presName="hierRoot2" presStyleCnt="0"/>
      <dgm:spPr/>
    </dgm:pt>
    <dgm:pt modelId="{D0D4FF58-0864-4A68-990F-BB5EE064C74D}" type="pres">
      <dgm:prSet presAssocID="{142330BE-A7B5-4B07-9D0D-75387A420949}" presName="composite2" presStyleCnt="0"/>
      <dgm:spPr/>
    </dgm:pt>
    <dgm:pt modelId="{6E1A7414-6659-44EC-BFED-2CFC8689E9C3}" type="pres">
      <dgm:prSet presAssocID="{142330BE-A7B5-4B07-9D0D-75387A420949}" presName="background2" presStyleLbl="node2" presStyleIdx="0" presStyleCnt="7"/>
      <dgm:spPr/>
    </dgm:pt>
    <dgm:pt modelId="{284FF095-4209-4745-945C-ED0DCA0A5DCA}" type="pres">
      <dgm:prSet presAssocID="{142330BE-A7B5-4B07-9D0D-75387A420949}" presName="text2" presStyleLbl="fgAcc2" presStyleIdx="0" presStyleCnt="7" custScaleX="98396">
        <dgm:presLayoutVars>
          <dgm:chPref val="3"/>
        </dgm:presLayoutVars>
      </dgm:prSet>
      <dgm:spPr/>
    </dgm:pt>
    <dgm:pt modelId="{6AA3FB7C-2FAB-478F-87DA-F48AC5BBCBF6}" type="pres">
      <dgm:prSet presAssocID="{142330BE-A7B5-4B07-9D0D-75387A420949}" presName="hierChild3" presStyleCnt="0"/>
      <dgm:spPr/>
    </dgm:pt>
    <dgm:pt modelId="{5A0B3634-C927-4629-B114-38956CBB5AD5}" type="pres">
      <dgm:prSet presAssocID="{053983EB-0D28-4149-B6F0-B5415B1C9356}" presName="Name10" presStyleLbl="parChTrans1D2" presStyleIdx="1" presStyleCnt="7"/>
      <dgm:spPr/>
    </dgm:pt>
    <dgm:pt modelId="{54CCCACB-BB36-423D-87AC-E3DB6D6EA39E}" type="pres">
      <dgm:prSet presAssocID="{DC05D386-6EAE-48EB-BD77-FD16469FBC16}" presName="hierRoot2" presStyleCnt="0"/>
      <dgm:spPr/>
    </dgm:pt>
    <dgm:pt modelId="{42CE26D7-C15B-4562-A21D-CE85B66A9A93}" type="pres">
      <dgm:prSet presAssocID="{DC05D386-6EAE-48EB-BD77-FD16469FBC16}" presName="composite2" presStyleCnt="0"/>
      <dgm:spPr/>
    </dgm:pt>
    <dgm:pt modelId="{A9706A95-9574-471A-8E63-9DAB42E4450C}" type="pres">
      <dgm:prSet presAssocID="{DC05D386-6EAE-48EB-BD77-FD16469FBC16}" presName="background2" presStyleLbl="node2" presStyleIdx="1" presStyleCnt="7"/>
      <dgm:spPr/>
    </dgm:pt>
    <dgm:pt modelId="{70F46344-5FDD-4B16-A0B5-79A12F131EEE}" type="pres">
      <dgm:prSet presAssocID="{DC05D386-6EAE-48EB-BD77-FD16469FBC16}" presName="text2" presStyleLbl="fgAcc2" presStyleIdx="1" presStyleCnt="7">
        <dgm:presLayoutVars>
          <dgm:chPref val="3"/>
        </dgm:presLayoutVars>
      </dgm:prSet>
      <dgm:spPr/>
    </dgm:pt>
    <dgm:pt modelId="{913494BA-8B5E-4DDF-A8DE-F284440DEA36}" type="pres">
      <dgm:prSet presAssocID="{DC05D386-6EAE-48EB-BD77-FD16469FBC16}" presName="hierChild3" presStyleCnt="0"/>
      <dgm:spPr/>
    </dgm:pt>
    <dgm:pt modelId="{97D65822-1A90-44BE-BE65-05FE3C92F892}" type="pres">
      <dgm:prSet presAssocID="{F1848529-6B3A-4AEB-9395-EFF42B7B851A}" presName="Name10" presStyleLbl="parChTrans1D2" presStyleIdx="2" presStyleCnt="7"/>
      <dgm:spPr/>
    </dgm:pt>
    <dgm:pt modelId="{D032C55B-16D4-418D-87E4-0AED5171D885}" type="pres">
      <dgm:prSet presAssocID="{18533136-7F12-4D66-AE43-C436A3B3B6C2}" presName="hierRoot2" presStyleCnt="0"/>
      <dgm:spPr/>
    </dgm:pt>
    <dgm:pt modelId="{70B7F984-7CB9-4F36-A128-CBDD4F0E6D24}" type="pres">
      <dgm:prSet presAssocID="{18533136-7F12-4D66-AE43-C436A3B3B6C2}" presName="composite2" presStyleCnt="0"/>
      <dgm:spPr/>
    </dgm:pt>
    <dgm:pt modelId="{94785A56-7D0C-48AA-B595-1327C370D201}" type="pres">
      <dgm:prSet presAssocID="{18533136-7F12-4D66-AE43-C436A3B3B6C2}" presName="background2" presStyleLbl="node2" presStyleIdx="2" presStyleCnt="7"/>
      <dgm:spPr/>
    </dgm:pt>
    <dgm:pt modelId="{AA096B56-4E1D-43CA-8228-5CD01EA0BE4F}" type="pres">
      <dgm:prSet presAssocID="{18533136-7F12-4D66-AE43-C436A3B3B6C2}" presName="text2" presStyleLbl="fgAcc2" presStyleIdx="2" presStyleCnt="7">
        <dgm:presLayoutVars>
          <dgm:chPref val="3"/>
        </dgm:presLayoutVars>
      </dgm:prSet>
      <dgm:spPr/>
    </dgm:pt>
    <dgm:pt modelId="{F16D5A14-1B10-4829-96DA-7C4AD3AFB26E}" type="pres">
      <dgm:prSet presAssocID="{18533136-7F12-4D66-AE43-C436A3B3B6C2}" presName="hierChild3" presStyleCnt="0"/>
      <dgm:spPr/>
    </dgm:pt>
    <dgm:pt modelId="{6D95576F-6C24-496E-BAE4-76B33DB42837}" type="pres">
      <dgm:prSet presAssocID="{3C286086-65E2-410D-8652-83AD3818AE27}" presName="Name10" presStyleLbl="parChTrans1D2" presStyleIdx="3" presStyleCnt="7"/>
      <dgm:spPr/>
    </dgm:pt>
    <dgm:pt modelId="{014CB266-BFE1-4CEE-895F-B52B0D45D4AA}" type="pres">
      <dgm:prSet presAssocID="{A17765C2-CAFD-41AD-AAA1-DFD656F7B0D0}" presName="hierRoot2" presStyleCnt="0"/>
      <dgm:spPr/>
    </dgm:pt>
    <dgm:pt modelId="{9CD2324E-5141-402F-BA8A-5C797EA92CAE}" type="pres">
      <dgm:prSet presAssocID="{A17765C2-CAFD-41AD-AAA1-DFD656F7B0D0}" presName="composite2" presStyleCnt="0"/>
      <dgm:spPr/>
    </dgm:pt>
    <dgm:pt modelId="{F125C9DA-8F5E-43DE-9C9D-B0012EC5C162}" type="pres">
      <dgm:prSet presAssocID="{A17765C2-CAFD-41AD-AAA1-DFD656F7B0D0}" presName="background2" presStyleLbl="node2" presStyleIdx="3" presStyleCnt="7"/>
      <dgm:spPr/>
    </dgm:pt>
    <dgm:pt modelId="{0903292A-8CFC-4E98-87A4-29E1FBA0E4D8}" type="pres">
      <dgm:prSet presAssocID="{A17765C2-CAFD-41AD-AAA1-DFD656F7B0D0}" presName="text2" presStyleLbl="fgAcc2" presStyleIdx="3" presStyleCnt="7">
        <dgm:presLayoutVars>
          <dgm:chPref val="3"/>
        </dgm:presLayoutVars>
      </dgm:prSet>
      <dgm:spPr/>
    </dgm:pt>
    <dgm:pt modelId="{773C3457-C2C1-48A0-848B-2D4D801DA131}" type="pres">
      <dgm:prSet presAssocID="{A17765C2-CAFD-41AD-AAA1-DFD656F7B0D0}" presName="hierChild3" presStyleCnt="0"/>
      <dgm:spPr/>
    </dgm:pt>
    <dgm:pt modelId="{554BAD31-F415-49F8-A686-726CE2E03FDD}" type="pres">
      <dgm:prSet presAssocID="{5029A2DC-6365-4B9F-B969-D2E74111DFD6}" presName="Name10" presStyleLbl="parChTrans1D2" presStyleIdx="4" presStyleCnt="7"/>
      <dgm:spPr/>
    </dgm:pt>
    <dgm:pt modelId="{5DEC4791-7EAA-40E6-8464-E8E38D9CF83C}" type="pres">
      <dgm:prSet presAssocID="{14D33DFC-7E89-4312-83B6-8ABF3633A259}" presName="hierRoot2" presStyleCnt="0"/>
      <dgm:spPr/>
    </dgm:pt>
    <dgm:pt modelId="{BD9547CE-61DC-4B86-B30D-992A406A7538}" type="pres">
      <dgm:prSet presAssocID="{14D33DFC-7E89-4312-83B6-8ABF3633A259}" presName="composite2" presStyleCnt="0"/>
      <dgm:spPr/>
    </dgm:pt>
    <dgm:pt modelId="{BEB82D87-AB21-43AB-9C8D-5FE51DB75525}" type="pres">
      <dgm:prSet presAssocID="{14D33DFC-7E89-4312-83B6-8ABF3633A259}" presName="background2" presStyleLbl="node2" presStyleIdx="4" presStyleCnt="7"/>
      <dgm:spPr/>
    </dgm:pt>
    <dgm:pt modelId="{978DB94F-F3E4-476A-AAA4-EF6BB85533CD}" type="pres">
      <dgm:prSet presAssocID="{14D33DFC-7E89-4312-83B6-8ABF3633A259}" presName="text2" presStyleLbl="fgAcc2" presStyleIdx="4" presStyleCnt="7">
        <dgm:presLayoutVars>
          <dgm:chPref val="3"/>
        </dgm:presLayoutVars>
      </dgm:prSet>
      <dgm:spPr/>
    </dgm:pt>
    <dgm:pt modelId="{75AE5273-9B36-45B1-B92D-D7129CF34159}" type="pres">
      <dgm:prSet presAssocID="{14D33DFC-7E89-4312-83B6-8ABF3633A259}" presName="hierChild3" presStyleCnt="0"/>
      <dgm:spPr/>
    </dgm:pt>
    <dgm:pt modelId="{407199F5-793A-4909-A328-EB415070C180}" type="pres">
      <dgm:prSet presAssocID="{DA5B271F-8DD7-45F9-A09C-13E5EB9F165E}" presName="Name10" presStyleLbl="parChTrans1D2" presStyleIdx="5" presStyleCnt="7"/>
      <dgm:spPr/>
    </dgm:pt>
    <dgm:pt modelId="{2EA97D54-9C6D-4A4B-B0B9-652AF5F7DF3B}" type="pres">
      <dgm:prSet presAssocID="{FE53E4A8-3943-4A83-A2A9-500247F77765}" presName="hierRoot2" presStyleCnt="0"/>
      <dgm:spPr/>
    </dgm:pt>
    <dgm:pt modelId="{67E2C9AA-C2B3-41D0-A75C-D655EC802273}" type="pres">
      <dgm:prSet presAssocID="{FE53E4A8-3943-4A83-A2A9-500247F77765}" presName="composite2" presStyleCnt="0"/>
      <dgm:spPr/>
    </dgm:pt>
    <dgm:pt modelId="{C8B613A6-B611-4B25-8DDC-109BC7957354}" type="pres">
      <dgm:prSet presAssocID="{FE53E4A8-3943-4A83-A2A9-500247F77765}" presName="background2" presStyleLbl="node2" presStyleIdx="5" presStyleCnt="7"/>
      <dgm:spPr/>
    </dgm:pt>
    <dgm:pt modelId="{77E10317-D979-45E0-8862-866894F8B71A}" type="pres">
      <dgm:prSet presAssocID="{FE53E4A8-3943-4A83-A2A9-500247F77765}" presName="text2" presStyleLbl="fgAcc2" presStyleIdx="5" presStyleCnt="7">
        <dgm:presLayoutVars>
          <dgm:chPref val="3"/>
        </dgm:presLayoutVars>
      </dgm:prSet>
      <dgm:spPr/>
    </dgm:pt>
    <dgm:pt modelId="{937CB458-464E-492E-A31D-F64E0FB4DFD7}" type="pres">
      <dgm:prSet presAssocID="{FE53E4A8-3943-4A83-A2A9-500247F77765}" presName="hierChild3" presStyleCnt="0"/>
      <dgm:spPr/>
    </dgm:pt>
    <dgm:pt modelId="{2DFD113C-4708-41D8-8F46-5A96314ECDE5}" type="pres">
      <dgm:prSet presAssocID="{98EC81E0-1F26-43CB-8D19-40AB25633EC2}" presName="Name10" presStyleLbl="parChTrans1D2" presStyleIdx="6" presStyleCnt="7"/>
      <dgm:spPr/>
    </dgm:pt>
    <dgm:pt modelId="{B5C2DB5C-1835-4229-8818-A958032AC0B4}" type="pres">
      <dgm:prSet presAssocID="{6FA2399B-4F66-4F30-8BA4-FF2D6494677B}" presName="hierRoot2" presStyleCnt="0"/>
      <dgm:spPr/>
    </dgm:pt>
    <dgm:pt modelId="{0F536F79-3A01-46D9-AFEC-ED249F21AC15}" type="pres">
      <dgm:prSet presAssocID="{6FA2399B-4F66-4F30-8BA4-FF2D6494677B}" presName="composite2" presStyleCnt="0"/>
      <dgm:spPr/>
    </dgm:pt>
    <dgm:pt modelId="{DA761281-B90C-4833-9DF9-763F81359DCA}" type="pres">
      <dgm:prSet presAssocID="{6FA2399B-4F66-4F30-8BA4-FF2D6494677B}" presName="background2" presStyleLbl="node2" presStyleIdx="6" presStyleCnt="7"/>
      <dgm:spPr/>
    </dgm:pt>
    <dgm:pt modelId="{3E7ADFC1-5247-451A-BB8D-B092B2FA78CC}" type="pres">
      <dgm:prSet presAssocID="{6FA2399B-4F66-4F30-8BA4-FF2D6494677B}" presName="text2" presStyleLbl="fgAcc2" presStyleIdx="6" presStyleCnt="7">
        <dgm:presLayoutVars>
          <dgm:chPref val="3"/>
        </dgm:presLayoutVars>
      </dgm:prSet>
      <dgm:spPr/>
    </dgm:pt>
    <dgm:pt modelId="{3FF73771-CDB7-40EE-93FD-3BEE02E9CC8B}" type="pres">
      <dgm:prSet presAssocID="{6FA2399B-4F66-4F30-8BA4-FF2D6494677B}" presName="hierChild3" presStyleCnt="0"/>
      <dgm:spPr/>
    </dgm:pt>
  </dgm:ptLst>
  <dgm:cxnLst>
    <dgm:cxn modelId="{1CB01F05-2A4C-45DE-AABC-899DD7AC2B29}" type="presOf" srcId="{142330BE-A7B5-4B07-9D0D-75387A420949}" destId="{284FF095-4209-4745-945C-ED0DCA0A5DCA}" srcOrd="0" destOrd="0" presId="urn:microsoft.com/office/officeart/2005/8/layout/hierarchy1"/>
    <dgm:cxn modelId="{C0720F16-DD3F-4ABC-8214-B0A77AFCF431}" type="presOf" srcId="{18533136-7F12-4D66-AE43-C436A3B3B6C2}" destId="{AA096B56-4E1D-43CA-8228-5CD01EA0BE4F}" srcOrd="0" destOrd="0" presId="urn:microsoft.com/office/officeart/2005/8/layout/hierarchy1"/>
    <dgm:cxn modelId="{F408982B-3BB8-46C8-82BD-59CCD707638E}" type="presOf" srcId="{6FA2399B-4F66-4F30-8BA4-FF2D6494677B}" destId="{3E7ADFC1-5247-451A-BB8D-B092B2FA78CC}" srcOrd="0" destOrd="0" presId="urn:microsoft.com/office/officeart/2005/8/layout/hierarchy1"/>
    <dgm:cxn modelId="{635C252C-2052-4A8A-AD13-6B53B06ECB3E}" type="presOf" srcId="{DC05D386-6EAE-48EB-BD77-FD16469FBC16}" destId="{70F46344-5FDD-4B16-A0B5-79A12F131EEE}" srcOrd="0" destOrd="0" presId="urn:microsoft.com/office/officeart/2005/8/layout/hierarchy1"/>
    <dgm:cxn modelId="{AF5E1E36-14B4-4BC3-8AF3-4D5B7F83276A}" type="presOf" srcId="{FE53E4A8-3943-4A83-A2A9-500247F77765}" destId="{77E10317-D979-45E0-8862-866894F8B71A}" srcOrd="0" destOrd="0" presId="urn:microsoft.com/office/officeart/2005/8/layout/hierarchy1"/>
    <dgm:cxn modelId="{9502175B-EEC9-43CA-A917-A93878F0ADDE}" srcId="{9147E22F-71F5-4939-9243-F426332FFF00}" destId="{DC05D386-6EAE-48EB-BD77-FD16469FBC16}" srcOrd="1" destOrd="0" parTransId="{053983EB-0D28-4149-B6F0-B5415B1C9356}" sibTransId="{E434E14F-5ACA-45AA-A684-797BA35890E3}"/>
    <dgm:cxn modelId="{BB4C1C61-7242-41E9-9443-5DF7FA2EEFEE}" srcId="{9147E22F-71F5-4939-9243-F426332FFF00}" destId="{142330BE-A7B5-4B07-9D0D-75387A420949}" srcOrd="0" destOrd="0" parTransId="{60471C51-698A-49A1-9323-E9CA72E67B2A}" sibTransId="{937EB031-23AC-415E-954D-9197EFDF7C72}"/>
    <dgm:cxn modelId="{D6CBAA41-3927-4543-90EF-2788CB4C622F}" type="presOf" srcId="{D72DC798-1297-43EC-80F4-B060C41D48E6}" destId="{271F70DC-5E7E-4C62-9B74-6FD7EC0459B6}" srcOrd="0" destOrd="0" presId="urn:microsoft.com/office/officeart/2005/8/layout/hierarchy1"/>
    <dgm:cxn modelId="{58B7396C-F0FA-40D5-9147-131C837C8847}" srcId="{9147E22F-71F5-4939-9243-F426332FFF00}" destId="{FE53E4A8-3943-4A83-A2A9-500247F77765}" srcOrd="5" destOrd="0" parTransId="{DA5B271F-8DD7-45F9-A09C-13E5EB9F165E}" sibTransId="{FC2A7CBE-C19C-4825-9818-8BDD76D9E5B0}"/>
    <dgm:cxn modelId="{FB976D70-47DB-44AB-AF59-00D2C7FEA8CE}" type="presOf" srcId="{053983EB-0D28-4149-B6F0-B5415B1C9356}" destId="{5A0B3634-C927-4629-B114-38956CBB5AD5}" srcOrd="0" destOrd="0" presId="urn:microsoft.com/office/officeart/2005/8/layout/hierarchy1"/>
    <dgm:cxn modelId="{E08DE957-17B7-4D88-A26E-548C713C7B13}" type="presOf" srcId="{14D33DFC-7E89-4312-83B6-8ABF3633A259}" destId="{978DB94F-F3E4-476A-AAA4-EF6BB85533CD}" srcOrd="0" destOrd="0" presId="urn:microsoft.com/office/officeart/2005/8/layout/hierarchy1"/>
    <dgm:cxn modelId="{16B5A979-A986-4E1E-BF76-A050E6209FBF}" type="presOf" srcId="{9147E22F-71F5-4939-9243-F426332FFF00}" destId="{6E9BF022-9739-411B-986D-85F58A37FCE6}" srcOrd="0" destOrd="0" presId="urn:microsoft.com/office/officeart/2005/8/layout/hierarchy1"/>
    <dgm:cxn modelId="{11BB9C85-698F-4C4E-8423-653AC132F346}" srcId="{9147E22F-71F5-4939-9243-F426332FFF00}" destId="{A17765C2-CAFD-41AD-AAA1-DFD656F7B0D0}" srcOrd="3" destOrd="0" parTransId="{3C286086-65E2-410D-8652-83AD3818AE27}" sibTransId="{BCDACFB6-6569-4F8F-876E-6DB27FA83EEB}"/>
    <dgm:cxn modelId="{9DDCC38E-167E-4589-993E-3A6087E25D28}" type="presOf" srcId="{5029A2DC-6365-4B9F-B969-D2E74111DFD6}" destId="{554BAD31-F415-49F8-A686-726CE2E03FDD}" srcOrd="0" destOrd="0" presId="urn:microsoft.com/office/officeart/2005/8/layout/hierarchy1"/>
    <dgm:cxn modelId="{B880438F-2C16-4959-B586-44A2C19DA11C}" srcId="{9147E22F-71F5-4939-9243-F426332FFF00}" destId="{6FA2399B-4F66-4F30-8BA4-FF2D6494677B}" srcOrd="6" destOrd="0" parTransId="{98EC81E0-1F26-43CB-8D19-40AB25633EC2}" sibTransId="{0335BA06-902F-44B9-A483-D61DD4718F01}"/>
    <dgm:cxn modelId="{737EAF98-06FA-4AF0-BEC2-33C7CC2612BF}" srcId="{9147E22F-71F5-4939-9243-F426332FFF00}" destId="{18533136-7F12-4D66-AE43-C436A3B3B6C2}" srcOrd="2" destOrd="0" parTransId="{F1848529-6B3A-4AEB-9395-EFF42B7B851A}" sibTransId="{FA3951CF-5B89-4EEE-A63B-A3F8752DF5C5}"/>
    <dgm:cxn modelId="{B33A999E-7CBB-48DF-A541-F1A87EB41F31}" srcId="{9147E22F-71F5-4939-9243-F426332FFF00}" destId="{14D33DFC-7E89-4312-83B6-8ABF3633A259}" srcOrd="4" destOrd="0" parTransId="{5029A2DC-6365-4B9F-B969-D2E74111DFD6}" sibTransId="{E6741847-C88D-4D39-A0FB-82072BF81B27}"/>
    <dgm:cxn modelId="{2EA3DDAB-21FB-40F3-B282-39FBA3FFC0D1}" type="presOf" srcId="{DA5B271F-8DD7-45F9-A09C-13E5EB9F165E}" destId="{407199F5-793A-4909-A328-EB415070C180}" srcOrd="0" destOrd="0" presId="urn:microsoft.com/office/officeart/2005/8/layout/hierarchy1"/>
    <dgm:cxn modelId="{3C298EAC-DB33-4875-ABCC-D146471017D1}" type="presOf" srcId="{3C286086-65E2-410D-8652-83AD3818AE27}" destId="{6D95576F-6C24-496E-BAE4-76B33DB42837}" srcOrd="0" destOrd="0" presId="urn:microsoft.com/office/officeart/2005/8/layout/hierarchy1"/>
    <dgm:cxn modelId="{E4DA08C9-6318-48CA-AE04-C381C42F9337}" type="presOf" srcId="{F1848529-6B3A-4AEB-9395-EFF42B7B851A}" destId="{97D65822-1A90-44BE-BE65-05FE3C92F892}" srcOrd="0" destOrd="0" presId="urn:microsoft.com/office/officeart/2005/8/layout/hierarchy1"/>
    <dgm:cxn modelId="{D7BB17CA-C6A7-4B34-9C1C-A5CC087DDA4D}" type="presOf" srcId="{A17765C2-CAFD-41AD-AAA1-DFD656F7B0D0}" destId="{0903292A-8CFC-4E98-87A4-29E1FBA0E4D8}" srcOrd="0" destOrd="0" presId="urn:microsoft.com/office/officeart/2005/8/layout/hierarchy1"/>
    <dgm:cxn modelId="{0ACC2BCC-ED30-4CEF-9CC6-992BCE02F587}" srcId="{D72DC798-1297-43EC-80F4-B060C41D48E6}" destId="{9147E22F-71F5-4939-9243-F426332FFF00}" srcOrd="0" destOrd="0" parTransId="{E7222BAA-050D-4B28-AE83-F5B98F7E6FE9}" sibTransId="{40EFF9DD-128F-42D4-8040-452C69529D7A}"/>
    <dgm:cxn modelId="{2872E5E1-C9F1-488C-8C5A-5127631BE2E2}" type="presOf" srcId="{60471C51-698A-49A1-9323-E9CA72E67B2A}" destId="{64EF9DFC-663E-4150-A957-8E4210D204F2}" srcOrd="0" destOrd="0" presId="urn:microsoft.com/office/officeart/2005/8/layout/hierarchy1"/>
    <dgm:cxn modelId="{E12993E7-4383-40A3-B738-1918625219F5}" type="presOf" srcId="{98EC81E0-1F26-43CB-8D19-40AB25633EC2}" destId="{2DFD113C-4708-41D8-8F46-5A96314ECDE5}" srcOrd="0" destOrd="0" presId="urn:microsoft.com/office/officeart/2005/8/layout/hierarchy1"/>
    <dgm:cxn modelId="{194A6668-4700-4B21-A7CD-7F896640A3BF}" type="presParOf" srcId="{271F70DC-5E7E-4C62-9B74-6FD7EC0459B6}" destId="{C8C18C59-FB4F-4795-A121-5569C83D984B}" srcOrd="0" destOrd="0" presId="urn:microsoft.com/office/officeart/2005/8/layout/hierarchy1"/>
    <dgm:cxn modelId="{231FBBC5-BC08-4178-91D0-80634B98A05D}" type="presParOf" srcId="{C8C18C59-FB4F-4795-A121-5569C83D984B}" destId="{3585BEFA-2262-4BD2-B08A-B5FC1908D48F}" srcOrd="0" destOrd="0" presId="urn:microsoft.com/office/officeart/2005/8/layout/hierarchy1"/>
    <dgm:cxn modelId="{D7BB436C-F88B-4B47-A270-C270F93F7BD7}" type="presParOf" srcId="{3585BEFA-2262-4BD2-B08A-B5FC1908D48F}" destId="{6D343FAD-84E4-42AB-A47E-EE60EC3B6D47}" srcOrd="0" destOrd="0" presId="urn:microsoft.com/office/officeart/2005/8/layout/hierarchy1"/>
    <dgm:cxn modelId="{30ABCB4E-9ACB-4EFD-8A6D-2335221C2CB4}" type="presParOf" srcId="{3585BEFA-2262-4BD2-B08A-B5FC1908D48F}" destId="{6E9BF022-9739-411B-986D-85F58A37FCE6}" srcOrd="1" destOrd="0" presId="urn:microsoft.com/office/officeart/2005/8/layout/hierarchy1"/>
    <dgm:cxn modelId="{3037B6DC-13D6-4615-9A45-DF00CCAC820E}" type="presParOf" srcId="{C8C18C59-FB4F-4795-A121-5569C83D984B}" destId="{B631A3D5-690E-4E57-B163-60BBCC59484F}" srcOrd="1" destOrd="0" presId="urn:microsoft.com/office/officeart/2005/8/layout/hierarchy1"/>
    <dgm:cxn modelId="{FB8BF0F0-D851-486C-9FC2-E9952D06F46B}" type="presParOf" srcId="{B631A3D5-690E-4E57-B163-60BBCC59484F}" destId="{64EF9DFC-663E-4150-A957-8E4210D204F2}" srcOrd="0" destOrd="0" presId="urn:microsoft.com/office/officeart/2005/8/layout/hierarchy1"/>
    <dgm:cxn modelId="{3C8BE664-D615-4B10-9C08-2175FFE9DBB6}" type="presParOf" srcId="{B631A3D5-690E-4E57-B163-60BBCC59484F}" destId="{0CDA5461-B89F-4EE6-A1DD-6253C314BF23}" srcOrd="1" destOrd="0" presId="urn:microsoft.com/office/officeart/2005/8/layout/hierarchy1"/>
    <dgm:cxn modelId="{8AF4CC69-A509-464C-B71E-567E03BC08F3}" type="presParOf" srcId="{0CDA5461-B89F-4EE6-A1DD-6253C314BF23}" destId="{D0D4FF58-0864-4A68-990F-BB5EE064C74D}" srcOrd="0" destOrd="0" presId="urn:microsoft.com/office/officeart/2005/8/layout/hierarchy1"/>
    <dgm:cxn modelId="{571747EB-1825-464A-B732-380F04D10F82}" type="presParOf" srcId="{D0D4FF58-0864-4A68-990F-BB5EE064C74D}" destId="{6E1A7414-6659-44EC-BFED-2CFC8689E9C3}" srcOrd="0" destOrd="0" presId="urn:microsoft.com/office/officeart/2005/8/layout/hierarchy1"/>
    <dgm:cxn modelId="{990CEAB3-CCB2-43D4-98DE-697F74D68E16}" type="presParOf" srcId="{D0D4FF58-0864-4A68-990F-BB5EE064C74D}" destId="{284FF095-4209-4745-945C-ED0DCA0A5DCA}" srcOrd="1" destOrd="0" presId="urn:microsoft.com/office/officeart/2005/8/layout/hierarchy1"/>
    <dgm:cxn modelId="{EB61832D-E999-4040-A50C-57A5CD4394FF}" type="presParOf" srcId="{0CDA5461-B89F-4EE6-A1DD-6253C314BF23}" destId="{6AA3FB7C-2FAB-478F-87DA-F48AC5BBCBF6}" srcOrd="1" destOrd="0" presId="urn:microsoft.com/office/officeart/2005/8/layout/hierarchy1"/>
    <dgm:cxn modelId="{247F7552-E69F-41A6-8E30-FC9D43061141}" type="presParOf" srcId="{B631A3D5-690E-4E57-B163-60BBCC59484F}" destId="{5A0B3634-C927-4629-B114-38956CBB5AD5}" srcOrd="2" destOrd="0" presId="urn:microsoft.com/office/officeart/2005/8/layout/hierarchy1"/>
    <dgm:cxn modelId="{32DEB321-6B75-4E33-9F9A-824D264481C6}" type="presParOf" srcId="{B631A3D5-690E-4E57-B163-60BBCC59484F}" destId="{54CCCACB-BB36-423D-87AC-E3DB6D6EA39E}" srcOrd="3" destOrd="0" presId="urn:microsoft.com/office/officeart/2005/8/layout/hierarchy1"/>
    <dgm:cxn modelId="{57E9CDB4-CE16-42AD-B833-C8988457CDE7}" type="presParOf" srcId="{54CCCACB-BB36-423D-87AC-E3DB6D6EA39E}" destId="{42CE26D7-C15B-4562-A21D-CE85B66A9A93}" srcOrd="0" destOrd="0" presId="urn:microsoft.com/office/officeart/2005/8/layout/hierarchy1"/>
    <dgm:cxn modelId="{5587D036-F14E-4ACE-A66A-9331039FA803}" type="presParOf" srcId="{42CE26D7-C15B-4562-A21D-CE85B66A9A93}" destId="{A9706A95-9574-471A-8E63-9DAB42E4450C}" srcOrd="0" destOrd="0" presId="urn:microsoft.com/office/officeart/2005/8/layout/hierarchy1"/>
    <dgm:cxn modelId="{77AEEF9D-F898-41CD-9451-558C8C51FE50}" type="presParOf" srcId="{42CE26D7-C15B-4562-A21D-CE85B66A9A93}" destId="{70F46344-5FDD-4B16-A0B5-79A12F131EEE}" srcOrd="1" destOrd="0" presId="urn:microsoft.com/office/officeart/2005/8/layout/hierarchy1"/>
    <dgm:cxn modelId="{41271CFD-BABA-4EB4-9EBF-075E2630E244}" type="presParOf" srcId="{54CCCACB-BB36-423D-87AC-E3DB6D6EA39E}" destId="{913494BA-8B5E-4DDF-A8DE-F284440DEA36}" srcOrd="1" destOrd="0" presId="urn:microsoft.com/office/officeart/2005/8/layout/hierarchy1"/>
    <dgm:cxn modelId="{5EEA9A73-F238-4593-94FA-33ADCE71C51A}" type="presParOf" srcId="{B631A3D5-690E-4E57-B163-60BBCC59484F}" destId="{97D65822-1A90-44BE-BE65-05FE3C92F892}" srcOrd="4" destOrd="0" presId="urn:microsoft.com/office/officeart/2005/8/layout/hierarchy1"/>
    <dgm:cxn modelId="{0AA885E8-DFEC-4D84-8A0C-4F787729BDE0}" type="presParOf" srcId="{B631A3D5-690E-4E57-B163-60BBCC59484F}" destId="{D032C55B-16D4-418D-87E4-0AED5171D885}" srcOrd="5" destOrd="0" presId="urn:microsoft.com/office/officeart/2005/8/layout/hierarchy1"/>
    <dgm:cxn modelId="{9A022D6E-7894-47C0-9AC1-2809B6EFE1BE}" type="presParOf" srcId="{D032C55B-16D4-418D-87E4-0AED5171D885}" destId="{70B7F984-7CB9-4F36-A128-CBDD4F0E6D24}" srcOrd="0" destOrd="0" presId="urn:microsoft.com/office/officeart/2005/8/layout/hierarchy1"/>
    <dgm:cxn modelId="{F337E197-2CC4-42B6-8BC3-F83243D40AB5}" type="presParOf" srcId="{70B7F984-7CB9-4F36-A128-CBDD4F0E6D24}" destId="{94785A56-7D0C-48AA-B595-1327C370D201}" srcOrd="0" destOrd="0" presId="urn:microsoft.com/office/officeart/2005/8/layout/hierarchy1"/>
    <dgm:cxn modelId="{44CE1177-8FAB-4B73-B223-56B7C3AAA353}" type="presParOf" srcId="{70B7F984-7CB9-4F36-A128-CBDD4F0E6D24}" destId="{AA096B56-4E1D-43CA-8228-5CD01EA0BE4F}" srcOrd="1" destOrd="0" presId="urn:microsoft.com/office/officeart/2005/8/layout/hierarchy1"/>
    <dgm:cxn modelId="{EE405EAA-5B4E-494A-A9E9-C229534F0DE6}" type="presParOf" srcId="{D032C55B-16D4-418D-87E4-0AED5171D885}" destId="{F16D5A14-1B10-4829-96DA-7C4AD3AFB26E}" srcOrd="1" destOrd="0" presId="urn:microsoft.com/office/officeart/2005/8/layout/hierarchy1"/>
    <dgm:cxn modelId="{2FCCC87B-D851-483D-8593-3AD97A760EA1}" type="presParOf" srcId="{B631A3D5-690E-4E57-B163-60BBCC59484F}" destId="{6D95576F-6C24-496E-BAE4-76B33DB42837}" srcOrd="6" destOrd="0" presId="urn:microsoft.com/office/officeart/2005/8/layout/hierarchy1"/>
    <dgm:cxn modelId="{FD17D325-3291-407B-9DAC-0FE6A297BABB}" type="presParOf" srcId="{B631A3D5-690E-4E57-B163-60BBCC59484F}" destId="{014CB266-BFE1-4CEE-895F-B52B0D45D4AA}" srcOrd="7" destOrd="0" presId="urn:microsoft.com/office/officeart/2005/8/layout/hierarchy1"/>
    <dgm:cxn modelId="{A1A065DD-93AA-46EA-95AD-ABB45708CC63}" type="presParOf" srcId="{014CB266-BFE1-4CEE-895F-B52B0D45D4AA}" destId="{9CD2324E-5141-402F-BA8A-5C797EA92CAE}" srcOrd="0" destOrd="0" presId="urn:microsoft.com/office/officeart/2005/8/layout/hierarchy1"/>
    <dgm:cxn modelId="{9A93109F-5A5C-4863-B02E-7161A70704D8}" type="presParOf" srcId="{9CD2324E-5141-402F-BA8A-5C797EA92CAE}" destId="{F125C9DA-8F5E-43DE-9C9D-B0012EC5C162}" srcOrd="0" destOrd="0" presId="urn:microsoft.com/office/officeart/2005/8/layout/hierarchy1"/>
    <dgm:cxn modelId="{3790013E-401B-4268-BF2A-D549A99D721E}" type="presParOf" srcId="{9CD2324E-5141-402F-BA8A-5C797EA92CAE}" destId="{0903292A-8CFC-4E98-87A4-29E1FBA0E4D8}" srcOrd="1" destOrd="0" presId="urn:microsoft.com/office/officeart/2005/8/layout/hierarchy1"/>
    <dgm:cxn modelId="{EEFF9CC6-69DD-44D8-83E7-B1ABF9311230}" type="presParOf" srcId="{014CB266-BFE1-4CEE-895F-B52B0D45D4AA}" destId="{773C3457-C2C1-48A0-848B-2D4D801DA131}" srcOrd="1" destOrd="0" presId="urn:microsoft.com/office/officeart/2005/8/layout/hierarchy1"/>
    <dgm:cxn modelId="{C3DA3F21-62A3-4C8E-9A29-BAFA1B861B5E}" type="presParOf" srcId="{B631A3D5-690E-4E57-B163-60BBCC59484F}" destId="{554BAD31-F415-49F8-A686-726CE2E03FDD}" srcOrd="8" destOrd="0" presId="urn:microsoft.com/office/officeart/2005/8/layout/hierarchy1"/>
    <dgm:cxn modelId="{066FD6B4-6E78-401C-9872-4E2D08595B41}" type="presParOf" srcId="{B631A3D5-690E-4E57-B163-60BBCC59484F}" destId="{5DEC4791-7EAA-40E6-8464-E8E38D9CF83C}" srcOrd="9" destOrd="0" presId="urn:microsoft.com/office/officeart/2005/8/layout/hierarchy1"/>
    <dgm:cxn modelId="{7701E3A5-C445-41A5-9110-0B513DEF8F00}" type="presParOf" srcId="{5DEC4791-7EAA-40E6-8464-E8E38D9CF83C}" destId="{BD9547CE-61DC-4B86-B30D-992A406A7538}" srcOrd="0" destOrd="0" presId="urn:microsoft.com/office/officeart/2005/8/layout/hierarchy1"/>
    <dgm:cxn modelId="{7EAA1CC6-F822-4CDA-B7AD-8331E550BDFE}" type="presParOf" srcId="{BD9547CE-61DC-4B86-B30D-992A406A7538}" destId="{BEB82D87-AB21-43AB-9C8D-5FE51DB75525}" srcOrd="0" destOrd="0" presId="urn:microsoft.com/office/officeart/2005/8/layout/hierarchy1"/>
    <dgm:cxn modelId="{3516A5A6-BE44-4704-B768-11C6CF91570F}" type="presParOf" srcId="{BD9547CE-61DC-4B86-B30D-992A406A7538}" destId="{978DB94F-F3E4-476A-AAA4-EF6BB85533CD}" srcOrd="1" destOrd="0" presId="urn:microsoft.com/office/officeart/2005/8/layout/hierarchy1"/>
    <dgm:cxn modelId="{47BF15A5-6B8F-420C-8E82-212E2CB5A5BB}" type="presParOf" srcId="{5DEC4791-7EAA-40E6-8464-E8E38D9CF83C}" destId="{75AE5273-9B36-45B1-B92D-D7129CF34159}" srcOrd="1" destOrd="0" presId="urn:microsoft.com/office/officeart/2005/8/layout/hierarchy1"/>
    <dgm:cxn modelId="{B46659FE-0345-41D4-8911-1D44425E442B}" type="presParOf" srcId="{B631A3D5-690E-4E57-B163-60BBCC59484F}" destId="{407199F5-793A-4909-A328-EB415070C180}" srcOrd="10" destOrd="0" presId="urn:microsoft.com/office/officeart/2005/8/layout/hierarchy1"/>
    <dgm:cxn modelId="{BAE81C32-A455-42F5-89B9-282FC7FBC5AB}" type="presParOf" srcId="{B631A3D5-690E-4E57-B163-60BBCC59484F}" destId="{2EA97D54-9C6D-4A4B-B0B9-652AF5F7DF3B}" srcOrd="11" destOrd="0" presId="urn:microsoft.com/office/officeart/2005/8/layout/hierarchy1"/>
    <dgm:cxn modelId="{E1597720-18EC-415F-9E28-D305550E7A00}" type="presParOf" srcId="{2EA97D54-9C6D-4A4B-B0B9-652AF5F7DF3B}" destId="{67E2C9AA-C2B3-41D0-A75C-D655EC802273}" srcOrd="0" destOrd="0" presId="urn:microsoft.com/office/officeart/2005/8/layout/hierarchy1"/>
    <dgm:cxn modelId="{BF48C9F3-AFB6-445F-A2DC-982B6D7C2202}" type="presParOf" srcId="{67E2C9AA-C2B3-41D0-A75C-D655EC802273}" destId="{C8B613A6-B611-4B25-8DDC-109BC7957354}" srcOrd="0" destOrd="0" presId="urn:microsoft.com/office/officeart/2005/8/layout/hierarchy1"/>
    <dgm:cxn modelId="{EFF99F13-9D0D-4465-80F4-021CC20CE323}" type="presParOf" srcId="{67E2C9AA-C2B3-41D0-A75C-D655EC802273}" destId="{77E10317-D979-45E0-8862-866894F8B71A}" srcOrd="1" destOrd="0" presId="urn:microsoft.com/office/officeart/2005/8/layout/hierarchy1"/>
    <dgm:cxn modelId="{3743F0FB-F645-4B20-8EDA-AE0718038904}" type="presParOf" srcId="{2EA97D54-9C6D-4A4B-B0B9-652AF5F7DF3B}" destId="{937CB458-464E-492E-A31D-F64E0FB4DFD7}" srcOrd="1" destOrd="0" presId="urn:microsoft.com/office/officeart/2005/8/layout/hierarchy1"/>
    <dgm:cxn modelId="{FF382B30-B2CD-4ED4-A36B-01CA362E5A9B}" type="presParOf" srcId="{B631A3D5-690E-4E57-B163-60BBCC59484F}" destId="{2DFD113C-4708-41D8-8F46-5A96314ECDE5}" srcOrd="12" destOrd="0" presId="urn:microsoft.com/office/officeart/2005/8/layout/hierarchy1"/>
    <dgm:cxn modelId="{FAFD1CDB-A84D-4809-B097-753B2C3F9E8E}" type="presParOf" srcId="{B631A3D5-690E-4E57-B163-60BBCC59484F}" destId="{B5C2DB5C-1835-4229-8818-A958032AC0B4}" srcOrd="13" destOrd="0" presId="urn:microsoft.com/office/officeart/2005/8/layout/hierarchy1"/>
    <dgm:cxn modelId="{D6D739F2-0A7C-4146-8BB7-25489AAE5999}" type="presParOf" srcId="{B5C2DB5C-1835-4229-8818-A958032AC0B4}" destId="{0F536F79-3A01-46D9-AFEC-ED249F21AC15}" srcOrd="0" destOrd="0" presId="urn:microsoft.com/office/officeart/2005/8/layout/hierarchy1"/>
    <dgm:cxn modelId="{6A2D4A71-27A2-4840-929D-DCE57F82FF93}" type="presParOf" srcId="{0F536F79-3A01-46D9-AFEC-ED249F21AC15}" destId="{DA761281-B90C-4833-9DF9-763F81359DCA}" srcOrd="0" destOrd="0" presId="urn:microsoft.com/office/officeart/2005/8/layout/hierarchy1"/>
    <dgm:cxn modelId="{1C78F83B-28DC-4CBE-9D43-A52854FC4901}" type="presParOf" srcId="{0F536F79-3A01-46D9-AFEC-ED249F21AC15}" destId="{3E7ADFC1-5247-451A-BB8D-B092B2FA78CC}" srcOrd="1" destOrd="0" presId="urn:microsoft.com/office/officeart/2005/8/layout/hierarchy1"/>
    <dgm:cxn modelId="{75C5A996-FD99-4FDA-9631-79848ED01ACE}" type="presParOf" srcId="{B5C2DB5C-1835-4229-8818-A958032AC0B4}" destId="{3FF73771-CDB7-40EE-93FD-3BEE02E9CC8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72DC798-1297-43EC-80F4-B060C41D48E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9147E22F-71F5-4939-9243-F426332FFF00}">
      <dgm:prSet phldrT="[Text]"/>
      <dgm:spPr/>
      <dgm:t>
        <a:bodyPr/>
        <a:lstStyle/>
        <a:p>
          <a:r>
            <a:rPr lang="en-US"/>
            <a:t>Personal effects of certain nature</a:t>
          </a:r>
          <a:endParaRPr lang="en-US" b="1" dirty="0"/>
        </a:p>
      </dgm:t>
    </dgm:pt>
    <dgm:pt modelId="{E7222BAA-050D-4B28-AE83-F5B98F7E6FE9}" type="parTrans" cxnId="{0ACC2BCC-ED30-4CEF-9CC6-992BCE02F587}">
      <dgm:prSet/>
      <dgm:spPr/>
      <dgm:t>
        <a:bodyPr/>
        <a:lstStyle/>
        <a:p>
          <a:endParaRPr lang="en-US"/>
        </a:p>
      </dgm:t>
    </dgm:pt>
    <dgm:pt modelId="{40EFF9DD-128F-42D4-8040-452C69529D7A}" type="sibTrans" cxnId="{0ACC2BCC-ED30-4CEF-9CC6-992BCE02F587}">
      <dgm:prSet/>
      <dgm:spPr/>
      <dgm:t>
        <a:bodyPr/>
        <a:lstStyle/>
        <a:p>
          <a:endParaRPr lang="en-US"/>
        </a:p>
      </dgm:t>
    </dgm:pt>
    <dgm:pt modelId="{466E6194-42D6-4F09-A2EF-B107C3FD5241}">
      <dgm:prSet phldrT="[Text]"/>
      <dgm:spPr/>
      <dgm:t>
        <a:bodyPr/>
        <a:lstStyle/>
        <a:p>
          <a:r>
            <a:rPr lang="en-US" dirty="0" err="1"/>
            <a:t>Jewellery</a:t>
          </a:r>
          <a:endParaRPr lang="en-US" dirty="0"/>
        </a:p>
      </dgm:t>
    </dgm:pt>
    <dgm:pt modelId="{541CE41F-9405-45C5-9EC3-798AEFA36EB7}" type="parTrans" cxnId="{8A699463-A0F8-46D9-A11D-D6A01C39F4D1}">
      <dgm:prSet/>
      <dgm:spPr/>
      <dgm:t>
        <a:bodyPr/>
        <a:lstStyle/>
        <a:p>
          <a:endParaRPr lang="en-US"/>
        </a:p>
      </dgm:t>
    </dgm:pt>
    <dgm:pt modelId="{A00EFAB1-ADCD-4F54-A47C-45BB93BD867C}" type="sibTrans" cxnId="{8A699463-A0F8-46D9-A11D-D6A01C39F4D1}">
      <dgm:prSet/>
      <dgm:spPr/>
      <dgm:t>
        <a:bodyPr/>
        <a:lstStyle/>
        <a:p>
          <a:endParaRPr lang="en-US"/>
        </a:p>
      </dgm:t>
    </dgm:pt>
    <dgm:pt modelId="{B5F65A28-15BD-461C-8E3E-8E0EAB2633CF}">
      <dgm:prSet phldrT="[Text]"/>
      <dgm:spPr/>
      <dgm:t>
        <a:bodyPr/>
        <a:lstStyle/>
        <a:p>
          <a:r>
            <a:rPr lang="en-US" dirty="0"/>
            <a:t>Archaeological collections</a:t>
          </a:r>
        </a:p>
      </dgm:t>
    </dgm:pt>
    <dgm:pt modelId="{E4C3893D-A0F0-450A-B394-ED434C6CBB3F}" type="parTrans" cxnId="{3BB49809-C790-48C8-A3A5-0BDDC6F54ABC}">
      <dgm:prSet/>
      <dgm:spPr/>
      <dgm:t>
        <a:bodyPr/>
        <a:lstStyle/>
        <a:p>
          <a:endParaRPr lang="en-US"/>
        </a:p>
      </dgm:t>
    </dgm:pt>
    <dgm:pt modelId="{711850B5-6C3F-4915-93A3-2385399A5A0A}" type="sibTrans" cxnId="{3BB49809-C790-48C8-A3A5-0BDDC6F54ABC}">
      <dgm:prSet/>
      <dgm:spPr/>
      <dgm:t>
        <a:bodyPr/>
        <a:lstStyle/>
        <a:p>
          <a:endParaRPr lang="en-US"/>
        </a:p>
      </dgm:t>
    </dgm:pt>
    <dgm:pt modelId="{25503E82-55B3-4F78-A551-34BC2B3B8D61}">
      <dgm:prSet phldrT="[Text]"/>
      <dgm:spPr/>
      <dgm:t>
        <a:bodyPr/>
        <a:lstStyle/>
        <a:p>
          <a:r>
            <a:rPr lang="en-US" dirty="0"/>
            <a:t>Drawings</a:t>
          </a:r>
        </a:p>
      </dgm:t>
    </dgm:pt>
    <dgm:pt modelId="{960CB9E6-21FC-4F99-8675-7B8618069EE7}" type="parTrans" cxnId="{363121F5-C157-4B16-8C2F-BA922434078E}">
      <dgm:prSet/>
      <dgm:spPr/>
      <dgm:t>
        <a:bodyPr/>
        <a:lstStyle/>
        <a:p>
          <a:endParaRPr lang="en-US"/>
        </a:p>
      </dgm:t>
    </dgm:pt>
    <dgm:pt modelId="{4F1CDE61-CC4C-40E9-B438-6658932BA0FF}" type="sibTrans" cxnId="{363121F5-C157-4B16-8C2F-BA922434078E}">
      <dgm:prSet/>
      <dgm:spPr/>
      <dgm:t>
        <a:bodyPr/>
        <a:lstStyle/>
        <a:p>
          <a:endParaRPr lang="en-US"/>
        </a:p>
      </dgm:t>
    </dgm:pt>
    <dgm:pt modelId="{E725C53D-F37B-4BA3-AEFB-C7B7AE823677}">
      <dgm:prSet phldrT="[Text]"/>
      <dgm:spPr/>
      <dgm:t>
        <a:bodyPr/>
        <a:lstStyle/>
        <a:p>
          <a:r>
            <a:rPr lang="en-US" dirty="0"/>
            <a:t>Paintings</a:t>
          </a:r>
        </a:p>
      </dgm:t>
    </dgm:pt>
    <dgm:pt modelId="{167CB1B7-98F6-45DE-B27C-52EC3F99BF03}" type="parTrans" cxnId="{10182F57-260F-4335-9B7D-8F8344DDEFC7}">
      <dgm:prSet/>
      <dgm:spPr/>
      <dgm:t>
        <a:bodyPr/>
        <a:lstStyle/>
        <a:p>
          <a:endParaRPr lang="en-US"/>
        </a:p>
      </dgm:t>
    </dgm:pt>
    <dgm:pt modelId="{0CA96B6E-D018-4476-80D8-46B6019B27C5}" type="sibTrans" cxnId="{10182F57-260F-4335-9B7D-8F8344DDEFC7}">
      <dgm:prSet/>
      <dgm:spPr/>
      <dgm:t>
        <a:bodyPr/>
        <a:lstStyle/>
        <a:p>
          <a:endParaRPr lang="en-US"/>
        </a:p>
      </dgm:t>
    </dgm:pt>
    <dgm:pt modelId="{0D782DE9-7506-44CF-BEE3-1EB0F44D65DA}">
      <dgm:prSet phldrT="[Text]"/>
      <dgm:spPr/>
      <dgm:t>
        <a:bodyPr/>
        <a:lstStyle/>
        <a:p>
          <a:r>
            <a:rPr lang="en-US" dirty="0"/>
            <a:t>Sculptures</a:t>
          </a:r>
        </a:p>
      </dgm:t>
    </dgm:pt>
    <dgm:pt modelId="{FAAE98C9-E666-4C8C-BD11-9774784FE867}" type="parTrans" cxnId="{BBF1FD22-199A-4391-9DAD-5E562575E07E}">
      <dgm:prSet/>
      <dgm:spPr/>
      <dgm:t>
        <a:bodyPr/>
        <a:lstStyle/>
        <a:p>
          <a:endParaRPr lang="en-US"/>
        </a:p>
      </dgm:t>
    </dgm:pt>
    <dgm:pt modelId="{14B0BCB4-1716-4848-B06C-3ABEB19CBEDC}" type="sibTrans" cxnId="{BBF1FD22-199A-4391-9DAD-5E562575E07E}">
      <dgm:prSet/>
      <dgm:spPr/>
      <dgm:t>
        <a:bodyPr/>
        <a:lstStyle/>
        <a:p>
          <a:endParaRPr lang="en-US"/>
        </a:p>
      </dgm:t>
    </dgm:pt>
    <dgm:pt modelId="{87A74DDE-5775-4957-AE03-BCC82C35E9C6}">
      <dgm:prSet phldrT="[Text]"/>
      <dgm:spPr/>
      <dgm:t>
        <a:bodyPr/>
        <a:lstStyle/>
        <a:p>
          <a:r>
            <a:rPr lang="en-US" dirty="0"/>
            <a:t>Any work of art</a:t>
          </a:r>
        </a:p>
      </dgm:t>
    </dgm:pt>
    <dgm:pt modelId="{E1815110-FD18-48A2-801B-AB611AF627CB}" type="parTrans" cxnId="{C6A36C6C-4E73-4AC1-BDEB-A8F424122E51}">
      <dgm:prSet/>
      <dgm:spPr/>
      <dgm:t>
        <a:bodyPr/>
        <a:lstStyle/>
        <a:p>
          <a:endParaRPr lang="en-US"/>
        </a:p>
      </dgm:t>
    </dgm:pt>
    <dgm:pt modelId="{1726310A-1014-43F7-BF5F-DA72A22BA43B}" type="sibTrans" cxnId="{C6A36C6C-4E73-4AC1-BDEB-A8F424122E51}">
      <dgm:prSet/>
      <dgm:spPr/>
      <dgm:t>
        <a:bodyPr/>
        <a:lstStyle/>
        <a:p>
          <a:endParaRPr lang="en-US"/>
        </a:p>
      </dgm:t>
    </dgm:pt>
    <dgm:pt modelId="{271F70DC-5E7E-4C62-9B74-6FD7EC0459B6}" type="pres">
      <dgm:prSet presAssocID="{D72DC798-1297-43EC-80F4-B060C41D48E6}" presName="hierChild1" presStyleCnt="0">
        <dgm:presLayoutVars>
          <dgm:chPref val="1"/>
          <dgm:dir/>
          <dgm:animOne val="branch"/>
          <dgm:animLvl val="lvl"/>
          <dgm:resizeHandles/>
        </dgm:presLayoutVars>
      </dgm:prSet>
      <dgm:spPr/>
    </dgm:pt>
    <dgm:pt modelId="{C8C18C59-FB4F-4795-A121-5569C83D984B}" type="pres">
      <dgm:prSet presAssocID="{9147E22F-71F5-4939-9243-F426332FFF00}" presName="hierRoot1" presStyleCnt="0"/>
      <dgm:spPr/>
    </dgm:pt>
    <dgm:pt modelId="{3585BEFA-2262-4BD2-B08A-B5FC1908D48F}" type="pres">
      <dgm:prSet presAssocID="{9147E22F-71F5-4939-9243-F426332FFF00}" presName="composite" presStyleCnt="0"/>
      <dgm:spPr/>
    </dgm:pt>
    <dgm:pt modelId="{6D343FAD-84E4-42AB-A47E-EE60EC3B6D47}" type="pres">
      <dgm:prSet presAssocID="{9147E22F-71F5-4939-9243-F426332FFF00}" presName="background" presStyleLbl="node0" presStyleIdx="0" presStyleCnt="1"/>
      <dgm:spPr/>
    </dgm:pt>
    <dgm:pt modelId="{6E9BF022-9739-411B-986D-85F58A37FCE6}" type="pres">
      <dgm:prSet presAssocID="{9147E22F-71F5-4939-9243-F426332FFF00}" presName="text" presStyleLbl="fgAcc0" presStyleIdx="0" presStyleCnt="1" custScaleX="107812" custScaleY="129484" custLinFactNeighborX="825" custLinFactNeighborY="-13019">
        <dgm:presLayoutVars>
          <dgm:chPref val="3"/>
        </dgm:presLayoutVars>
      </dgm:prSet>
      <dgm:spPr/>
    </dgm:pt>
    <dgm:pt modelId="{B631A3D5-690E-4E57-B163-60BBCC59484F}" type="pres">
      <dgm:prSet presAssocID="{9147E22F-71F5-4939-9243-F426332FFF00}" presName="hierChild2" presStyleCnt="0"/>
      <dgm:spPr/>
    </dgm:pt>
    <dgm:pt modelId="{75B6D3FC-0282-486A-AAFE-AD63290A8A1C}" type="pres">
      <dgm:prSet presAssocID="{541CE41F-9405-45C5-9EC3-798AEFA36EB7}" presName="Name10" presStyleLbl="parChTrans1D2" presStyleIdx="0" presStyleCnt="6"/>
      <dgm:spPr/>
    </dgm:pt>
    <dgm:pt modelId="{CDBE4306-6177-4307-8A47-B5483A1694D5}" type="pres">
      <dgm:prSet presAssocID="{466E6194-42D6-4F09-A2EF-B107C3FD5241}" presName="hierRoot2" presStyleCnt="0"/>
      <dgm:spPr/>
    </dgm:pt>
    <dgm:pt modelId="{27797D84-1FF6-4A98-A835-9B9DEFD21626}" type="pres">
      <dgm:prSet presAssocID="{466E6194-42D6-4F09-A2EF-B107C3FD5241}" presName="composite2" presStyleCnt="0"/>
      <dgm:spPr/>
    </dgm:pt>
    <dgm:pt modelId="{8DEE88C5-E277-4F20-8E5D-72BD22831E18}" type="pres">
      <dgm:prSet presAssocID="{466E6194-42D6-4F09-A2EF-B107C3FD5241}" presName="background2" presStyleLbl="node2" presStyleIdx="0" presStyleCnt="6"/>
      <dgm:spPr/>
    </dgm:pt>
    <dgm:pt modelId="{51927803-D3D3-48AF-B0B0-C427834846F8}" type="pres">
      <dgm:prSet presAssocID="{466E6194-42D6-4F09-A2EF-B107C3FD5241}" presName="text2" presStyleLbl="fgAcc2" presStyleIdx="0" presStyleCnt="6">
        <dgm:presLayoutVars>
          <dgm:chPref val="3"/>
        </dgm:presLayoutVars>
      </dgm:prSet>
      <dgm:spPr/>
    </dgm:pt>
    <dgm:pt modelId="{BCD9B2B5-1E6A-428A-8FC4-657448DA165A}" type="pres">
      <dgm:prSet presAssocID="{466E6194-42D6-4F09-A2EF-B107C3FD5241}" presName="hierChild3" presStyleCnt="0"/>
      <dgm:spPr/>
    </dgm:pt>
    <dgm:pt modelId="{82BFC6C0-208B-4D0E-A228-9AEF27323A1A}" type="pres">
      <dgm:prSet presAssocID="{E4C3893D-A0F0-450A-B394-ED434C6CBB3F}" presName="Name10" presStyleLbl="parChTrans1D2" presStyleIdx="1" presStyleCnt="6"/>
      <dgm:spPr/>
    </dgm:pt>
    <dgm:pt modelId="{7640B0E7-DBEE-4EDD-97A4-2D368173B6A0}" type="pres">
      <dgm:prSet presAssocID="{B5F65A28-15BD-461C-8E3E-8E0EAB2633CF}" presName="hierRoot2" presStyleCnt="0"/>
      <dgm:spPr/>
    </dgm:pt>
    <dgm:pt modelId="{D3FB125D-81AD-44AF-B807-0680AD4202D3}" type="pres">
      <dgm:prSet presAssocID="{B5F65A28-15BD-461C-8E3E-8E0EAB2633CF}" presName="composite2" presStyleCnt="0"/>
      <dgm:spPr/>
    </dgm:pt>
    <dgm:pt modelId="{AF0E0962-31B2-40D6-93A4-69E219643705}" type="pres">
      <dgm:prSet presAssocID="{B5F65A28-15BD-461C-8E3E-8E0EAB2633CF}" presName="background2" presStyleLbl="node2" presStyleIdx="1" presStyleCnt="6"/>
      <dgm:spPr/>
    </dgm:pt>
    <dgm:pt modelId="{6B6F9A10-0637-4F16-9516-0C302C3385EE}" type="pres">
      <dgm:prSet presAssocID="{B5F65A28-15BD-461C-8E3E-8E0EAB2633CF}" presName="text2" presStyleLbl="fgAcc2" presStyleIdx="1" presStyleCnt="6">
        <dgm:presLayoutVars>
          <dgm:chPref val="3"/>
        </dgm:presLayoutVars>
      </dgm:prSet>
      <dgm:spPr/>
    </dgm:pt>
    <dgm:pt modelId="{EF329DAA-8C07-469D-864B-B484C4A27BCD}" type="pres">
      <dgm:prSet presAssocID="{B5F65A28-15BD-461C-8E3E-8E0EAB2633CF}" presName="hierChild3" presStyleCnt="0"/>
      <dgm:spPr/>
    </dgm:pt>
    <dgm:pt modelId="{44350F36-4833-411F-9B7E-0688033F6C5B}" type="pres">
      <dgm:prSet presAssocID="{960CB9E6-21FC-4F99-8675-7B8618069EE7}" presName="Name10" presStyleLbl="parChTrans1D2" presStyleIdx="2" presStyleCnt="6"/>
      <dgm:spPr/>
    </dgm:pt>
    <dgm:pt modelId="{9C26FDE9-F78A-48B1-92B4-E36D1081F7A3}" type="pres">
      <dgm:prSet presAssocID="{25503E82-55B3-4F78-A551-34BC2B3B8D61}" presName="hierRoot2" presStyleCnt="0"/>
      <dgm:spPr/>
    </dgm:pt>
    <dgm:pt modelId="{4F763129-29E6-418D-AED1-744571BB58EE}" type="pres">
      <dgm:prSet presAssocID="{25503E82-55B3-4F78-A551-34BC2B3B8D61}" presName="composite2" presStyleCnt="0"/>
      <dgm:spPr/>
    </dgm:pt>
    <dgm:pt modelId="{665BD270-7F69-4EE7-A74A-8DD508E1870F}" type="pres">
      <dgm:prSet presAssocID="{25503E82-55B3-4F78-A551-34BC2B3B8D61}" presName="background2" presStyleLbl="node2" presStyleIdx="2" presStyleCnt="6"/>
      <dgm:spPr/>
    </dgm:pt>
    <dgm:pt modelId="{C95138C7-2CCD-42B6-81FB-DF0D15D2F1AB}" type="pres">
      <dgm:prSet presAssocID="{25503E82-55B3-4F78-A551-34BC2B3B8D61}" presName="text2" presStyleLbl="fgAcc2" presStyleIdx="2" presStyleCnt="6">
        <dgm:presLayoutVars>
          <dgm:chPref val="3"/>
        </dgm:presLayoutVars>
      </dgm:prSet>
      <dgm:spPr/>
    </dgm:pt>
    <dgm:pt modelId="{F4323589-A4E7-41BB-A937-0DA544B684CB}" type="pres">
      <dgm:prSet presAssocID="{25503E82-55B3-4F78-A551-34BC2B3B8D61}" presName="hierChild3" presStyleCnt="0"/>
      <dgm:spPr/>
    </dgm:pt>
    <dgm:pt modelId="{A8C230DF-02AC-4A53-B38B-6B6B74C21DDB}" type="pres">
      <dgm:prSet presAssocID="{167CB1B7-98F6-45DE-B27C-52EC3F99BF03}" presName="Name10" presStyleLbl="parChTrans1D2" presStyleIdx="3" presStyleCnt="6"/>
      <dgm:spPr/>
    </dgm:pt>
    <dgm:pt modelId="{289DCB74-4906-4518-85AF-2DC99E46473C}" type="pres">
      <dgm:prSet presAssocID="{E725C53D-F37B-4BA3-AEFB-C7B7AE823677}" presName="hierRoot2" presStyleCnt="0"/>
      <dgm:spPr/>
    </dgm:pt>
    <dgm:pt modelId="{A7C13460-5057-4DB2-85A5-FABC1EA04106}" type="pres">
      <dgm:prSet presAssocID="{E725C53D-F37B-4BA3-AEFB-C7B7AE823677}" presName="composite2" presStyleCnt="0"/>
      <dgm:spPr/>
    </dgm:pt>
    <dgm:pt modelId="{8C011A53-F305-4C57-A04E-5114F88777CC}" type="pres">
      <dgm:prSet presAssocID="{E725C53D-F37B-4BA3-AEFB-C7B7AE823677}" presName="background2" presStyleLbl="node2" presStyleIdx="3" presStyleCnt="6"/>
      <dgm:spPr/>
    </dgm:pt>
    <dgm:pt modelId="{3F72E055-3657-4105-8B08-179BDB20E329}" type="pres">
      <dgm:prSet presAssocID="{E725C53D-F37B-4BA3-AEFB-C7B7AE823677}" presName="text2" presStyleLbl="fgAcc2" presStyleIdx="3" presStyleCnt="6">
        <dgm:presLayoutVars>
          <dgm:chPref val="3"/>
        </dgm:presLayoutVars>
      </dgm:prSet>
      <dgm:spPr/>
    </dgm:pt>
    <dgm:pt modelId="{BA1B0B1C-A2D6-47AE-B75A-2931B17CBEBC}" type="pres">
      <dgm:prSet presAssocID="{E725C53D-F37B-4BA3-AEFB-C7B7AE823677}" presName="hierChild3" presStyleCnt="0"/>
      <dgm:spPr/>
    </dgm:pt>
    <dgm:pt modelId="{5ED2E7E6-80CC-403F-9DC2-56E3BCCFF76E}" type="pres">
      <dgm:prSet presAssocID="{FAAE98C9-E666-4C8C-BD11-9774784FE867}" presName="Name10" presStyleLbl="parChTrans1D2" presStyleIdx="4" presStyleCnt="6"/>
      <dgm:spPr/>
    </dgm:pt>
    <dgm:pt modelId="{E3CEB3D8-19DE-4060-A76A-CAE2C71C562F}" type="pres">
      <dgm:prSet presAssocID="{0D782DE9-7506-44CF-BEE3-1EB0F44D65DA}" presName="hierRoot2" presStyleCnt="0"/>
      <dgm:spPr/>
    </dgm:pt>
    <dgm:pt modelId="{CD7416A1-E8B6-4118-8C54-2D950CF5B786}" type="pres">
      <dgm:prSet presAssocID="{0D782DE9-7506-44CF-BEE3-1EB0F44D65DA}" presName="composite2" presStyleCnt="0"/>
      <dgm:spPr/>
    </dgm:pt>
    <dgm:pt modelId="{D4E7C380-18F0-4CDF-B5AF-20882588FDA9}" type="pres">
      <dgm:prSet presAssocID="{0D782DE9-7506-44CF-BEE3-1EB0F44D65DA}" presName="background2" presStyleLbl="node2" presStyleIdx="4" presStyleCnt="6"/>
      <dgm:spPr/>
    </dgm:pt>
    <dgm:pt modelId="{4ADCC1E4-0320-428D-AA06-5BD7C1D86982}" type="pres">
      <dgm:prSet presAssocID="{0D782DE9-7506-44CF-BEE3-1EB0F44D65DA}" presName="text2" presStyleLbl="fgAcc2" presStyleIdx="4" presStyleCnt="6">
        <dgm:presLayoutVars>
          <dgm:chPref val="3"/>
        </dgm:presLayoutVars>
      </dgm:prSet>
      <dgm:spPr/>
    </dgm:pt>
    <dgm:pt modelId="{CD949A29-DED5-48FE-802A-ED202C97D865}" type="pres">
      <dgm:prSet presAssocID="{0D782DE9-7506-44CF-BEE3-1EB0F44D65DA}" presName="hierChild3" presStyleCnt="0"/>
      <dgm:spPr/>
    </dgm:pt>
    <dgm:pt modelId="{7793C639-0C3D-4871-AEA3-A84153161748}" type="pres">
      <dgm:prSet presAssocID="{E1815110-FD18-48A2-801B-AB611AF627CB}" presName="Name10" presStyleLbl="parChTrans1D2" presStyleIdx="5" presStyleCnt="6"/>
      <dgm:spPr/>
    </dgm:pt>
    <dgm:pt modelId="{0FAC2B67-6FB7-454C-B03E-51D3FDE0B179}" type="pres">
      <dgm:prSet presAssocID="{87A74DDE-5775-4957-AE03-BCC82C35E9C6}" presName="hierRoot2" presStyleCnt="0"/>
      <dgm:spPr/>
    </dgm:pt>
    <dgm:pt modelId="{9C972C82-10CD-459C-990A-C10BBD6A9A4E}" type="pres">
      <dgm:prSet presAssocID="{87A74DDE-5775-4957-AE03-BCC82C35E9C6}" presName="composite2" presStyleCnt="0"/>
      <dgm:spPr/>
    </dgm:pt>
    <dgm:pt modelId="{D193C5D1-1DC1-42BC-9C4F-3D1107B52029}" type="pres">
      <dgm:prSet presAssocID="{87A74DDE-5775-4957-AE03-BCC82C35E9C6}" presName="background2" presStyleLbl="node2" presStyleIdx="5" presStyleCnt="6"/>
      <dgm:spPr/>
    </dgm:pt>
    <dgm:pt modelId="{D1C37761-141F-404B-8F98-A3A25E2BAABD}" type="pres">
      <dgm:prSet presAssocID="{87A74DDE-5775-4957-AE03-BCC82C35E9C6}" presName="text2" presStyleLbl="fgAcc2" presStyleIdx="5" presStyleCnt="6">
        <dgm:presLayoutVars>
          <dgm:chPref val="3"/>
        </dgm:presLayoutVars>
      </dgm:prSet>
      <dgm:spPr/>
    </dgm:pt>
    <dgm:pt modelId="{2B4DB9E4-EE7B-4FB4-B684-0B8A3EE7FE3B}" type="pres">
      <dgm:prSet presAssocID="{87A74DDE-5775-4957-AE03-BCC82C35E9C6}" presName="hierChild3" presStyleCnt="0"/>
      <dgm:spPr/>
    </dgm:pt>
  </dgm:ptLst>
  <dgm:cxnLst>
    <dgm:cxn modelId="{3BB49809-C790-48C8-A3A5-0BDDC6F54ABC}" srcId="{9147E22F-71F5-4939-9243-F426332FFF00}" destId="{B5F65A28-15BD-461C-8E3E-8E0EAB2633CF}" srcOrd="1" destOrd="0" parTransId="{E4C3893D-A0F0-450A-B394-ED434C6CBB3F}" sibTransId="{711850B5-6C3F-4915-93A3-2385399A5A0A}"/>
    <dgm:cxn modelId="{B24C9A0E-06B9-49A1-AB79-B9A916DACB64}" type="presOf" srcId="{960CB9E6-21FC-4F99-8675-7B8618069EE7}" destId="{44350F36-4833-411F-9B7E-0688033F6C5B}" srcOrd="0" destOrd="0" presId="urn:microsoft.com/office/officeart/2005/8/layout/hierarchy1"/>
    <dgm:cxn modelId="{BBF1FD22-199A-4391-9DAD-5E562575E07E}" srcId="{9147E22F-71F5-4939-9243-F426332FFF00}" destId="{0D782DE9-7506-44CF-BEE3-1EB0F44D65DA}" srcOrd="4" destOrd="0" parTransId="{FAAE98C9-E666-4C8C-BD11-9774784FE867}" sibTransId="{14B0BCB4-1716-4848-B06C-3ABEB19CBEDC}"/>
    <dgm:cxn modelId="{1A49B02B-6514-465C-A3F4-99978F48AE20}" type="presOf" srcId="{87A74DDE-5775-4957-AE03-BCC82C35E9C6}" destId="{D1C37761-141F-404B-8F98-A3A25E2BAABD}" srcOrd="0" destOrd="0" presId="urn:microsoft.com/office/officeart/2005/8/layout/hierarchy1"/>
    <dgm:cxn modelId="{6D059234-73F5-4072-B0FB-570F5D24D5C0}" type="presOf" srcId="{0D782DE9-7506-44CF-BEE3-1EB0F44D65DA}" destId="{4ADCC1E4-0320-428D-AA06-5BD7C1D86982}" srcOrd="0" destOrd="0" presId="urn:microsoft.com/office/officeart/2005/8/layout/hierarchy1"/>
    <dgm:cxn modelId="{4FE5F936-9F9C-4708-8439-9420D4485CEB}" type="presOf" srcId="{FAAE98C9-E666-4C8C-BD11-9774784FE867}" destId="{5ED2E7E6-80CC-403F-9DC2-56E3BCCFF76E}" srcOrd="0" destOrd="0" presId="urn:microsoft.com/office/officeart/2005/8/layout/hierarchy1"/>
    <dgm:cxn modelId="{29A46E40-1485-4E0F-84AB-F3EADC2644AD}" type="presOf" srcId="{E725C53D-F37B-4BA3-AEFB-C7B7AE823677}" destId="{3F72E055-3657-4105-8B08-179BDB20E329}" srcOrd="0" destOrd="0" presId="urn:microsoft.com/office/officeart/2005/8/layout/hierarchy1"/>
    <dgm:cxn modelId="{D6CBAA41-3927-4543-90EF-2788CB4C622F}" type="presOf" srcId="{D72DC798-1297-43EC-80F4-B060C41D48E6}" destId="{271F70DC-5E7E-4C62-9B74-6FD7EC0459B6}" srcOrd="0" destOrd="0" presId="urn:microsoft.com/office/officeart/2005/8/layout/hierarchy1"/>
    <dgm:cxn modelId="{8A699463-A0F8-46D9-A11D-D6A01C39F4D1}" srcId="{9147E22F-71F5-4939-9243-F426332FFF00}" destId="{466E6194-42D6-4F09-A2EF-B107C3FD5241}" srcOrd="0" destOrd="0" parTransId="{541CE41F-9405-45C5-9EC3-798AEFA36EB7}" sibTransId="{A00EFAB1-ADCD-4F54-A47C-45BB93BD867C}"/>
    <dgm:cxn modelId="{C6A36C6C-4E73-4AC1-BDEB-A8F424122E51}" srcId="{9147E22F-71F5-4939-9243-F426332FFF00}" destId="{87A74DDE-5775-4957-AE03-BCC82C35E9C6}" srcOrd="5" destOrd="0" parTransId="{E1815110-FD18-48A2-801B-AB611AF627CB}" sibTransId="{1726310A-1014-43F7-BF5F-DA72A22BA43B}"/>
    <dgm:cxn modelId="{10182F57-260F-4335-9B7D-8F8344DDEFC7}" srcId="{9147E22F-71F5-4939-9243-F426332FFF00}" destId="{E725C53D-F37B-4BA3-AEFB-C7B7AE823677}" srcOrd="3" destOrd="0" parTransId="{167CB1B7-98F6-45DE-B27C-52EC3F99BF03}" sibTransId="{0CA96B6E-D018-4476-80D8-46B6019B27C5}"/>
    <dgm:cxn modelId="{16B5A979-A986-4E1E-BF76-A050E6209FBF}" type="presOf" srcId="{9147E22F-71F5-4939-9243-F426332FFF00}" destId="{6E9BF022-9739-411B-986D-85F58A37FCE6}" srcOrd="0" destOrd="0" presId="urn:microsoft.com/office/officeart/2005/8/layout/hierarchy1"/>
    <dgm:cxn modelId="{4410B3C8-F7DD-4C00-AE6F-B19F4601A3C4}" type="presOf" srcId="{167CB1B7-98F6-45DE-B27C-52EC3F99BF03}" destId="{A8C230DF-02AC-4A53-B38B-6B6B74C21DDB}" srcOrd="0" destOrd="0" presId="urn:microsoft.com/office/officeart/2005/8/layout/hierarchy1"/>
    <dgm:cxn modelId="{E91300C9-AE9E-4EE5-9912-6950045D9331}" type="presOf" srcId="{466E6194-42D6-4F09-A2EF-B107C3FD5241}" destId="{51927803-D3D3-48AF-B0B0-C427834846F8}" srcOrd="0" destOrd="0" presId="urn:microsoft.com/office/officeart/2005/8/layout/hierarchy1"/>
    <dgm:cxn modelId="{00439DC9-D36F-4331-92AE-55F60AC944FA}" type="presOf" srcId="{B5F65A28-15BD-461C-8E3E-8E0EAB2633CF}" destId="{6B6F9A10-0637-4F16-9516-0C302C3385EE}" srcOrd="0" destOrd="0" presId="urn:microsoft.com/office/officeart/2005/8/layout/hierarchy1"/>
    <dgm:cxn modelId="{0ACC2BCC-ED30-4CEF-9CC6-992BCE02F587}" srcId="{D72DC798-1297-43EC-80F4-B060C41D48E6}" destId="{9147E22F-71F5-4939-9243-F426332FFF00}" srcOrd="0" destOrd="0" parTransId="{E7222BAA-050D-4B28-AE83-F5B98F7E6FE9}" sibTransId="{40EFF9DD-128F-42D4-8040-452C69529D7A}"/>
    <dgm:cxn modelId="{587897DA-FFC6-45BA-8722-9780EB3F8C2A}" type="presOf" srcId="{541CE41F-9405-45C5-9EC3-798AEFA36EB7}" destId="{75B6D3FC-0282-486A-AAFE-AD63290A8A1C}" srcOrd="0" destOrd="0" presId="urn:microsoft.com/office/officeart/2005/8/layout/hierarchy1"/>
    <dgm:cxn modelId="{D50E45DC-1C32-4F56-AFB5-1674474B2C7C}" type="presOf" srcId="{E1815110-FD18-48A2-801B-AB611AF627CB}" destId="{7793C639-0C3D-4871-AEA3-A84153161748}" srcOrd="0" destOrd="0" presId="urn:microsoft.com/office/officeart/2005/8/layout/hierarchy1"/>
    <dgm:cxn modelId="{C5C24EE2-EF91-4F36-BFCB-A4FE1FD1A446}" type="presOf" srcId="{25503E82-55B3-4F78-A551-34BC2B3B8D61}" destId="{C95138C7-2CCD-42B6-81FB-DF0D15D2F1AB}" srcOrd="0" destOrd="0" presId="urn:microsoft.com/office/officeart/2005/8/layout/hierarchy1"/>
    <dgm:cxn modelId="{363121F5-C157-4B16-8C2F-BA922434078E}" srcId="{9147E22F-71F5-4939-9243-F426332FFF00}" destId="{25503E82-55B3-4F78-A551-34BC2B3B8D61}" srcOrd="2" destOrd="0" parTransId="{960CB9E6-21FC-4F99-8675-7B8618069EE7}" sibTransId="{4F1CDE61-CC4C-40E9-B438-6658932BA0FF}"/>
    <dgm:cxn modelId="{290345FB-B94C-4590-A0C6-960D516843E9}" type="presOf" srcId="{E4C3893D-A0F0-450A-B394-ED434C6CBB3F}" destId="{82BFC6C0-208B-4D0E-A228-9AEF27323A1A}" srcOrd="0" destOrd="0" presId="urn:microsoft.com/office/officeart/2005/8/layout/hierarchy1"/>
    <dgm:cxn modelId="{194A6668-4700-4B21-A7CD-7F896640A3BF}" type="presParOf" srcId="{271F70DC-5E7E-4C62-9B74-6FD7EC0459B6}" destId="{C8C18C59-FB4F-4795-A121-5569C83D984B}" srcOrd="0" destOrd="0" presId="urn:microsoft.com/office/officeart/2005/8/layout/hierarchy1"/>
    <dgm:cxn modelId="{231FBBC5-BC08-4178-91D0-80634B98A05D}" type="presParOf" srcId="{C8C18C59-FB4F-4795-A121-5569C83D984B}" destId="{3585BEFA-2262-4BD2-B08A-B5FC1908D48F}" srcOrd="0" destOrd="0" presId="urn:microsoft.com/office/officeart/2005/8/layout/hierarchy1"/>
    <dgm:cxn modelId="{D7BB436C-F88B-4B47-A270-C270F93F7BD7}" type="presParOf" srcId="{3585BEFA-2262-4BD2-B08A-B5FC1908D48F}" destId="{6D343FAD-84E4-42AB-A47E-EE60EC3B6D47}" srcOrd="0" destOrd="0" presId="urn:microsoft.com/office/officeart/2005/8/layout/hierarchy1"/>
    <dgm:cxn modelId="{30ABCB4E-9ACB-4EFD-8A6D-2335221C2CB4}" type="presParOf" srcId="{3585BEFA-2262-4BD2-B08A-B5FC1908D48F}" destId="{6E9BF022-9739-411B-986D-85F58A37FCE6}" srcOrd="1" destOrd="0" presId="urn:microsoft.com/office/officeart/2005/8/layout/hierarchy1"/>
    <dgm:cxn modelId="{3037B6DC-13D6-4615-9A45-DF00CCAC820E}" type="presParOf" srcId="{C8C18C59-FB4F-4795-A121-5569C83D984B}" destId="{B631A3D5-690E-4E57-B163-60BBCC59484F}" srcOrd="1" destOrd="0" presId="urn:microsoft.com/office/officeart/2005/8/layout/hierarchy1"/>
    <dgm:cxn modelId="{F6379980-2171-44AB-95BA-FEA8FCAB428E}" type="presParOf" srcId="{B631A3D5-690E-4E57-B163-60BBCC59484F}" destId="{75B6D3FC-0282-486A-AAFE-AD63290A8A1C}" srcOrd="0" destOrd="0" presId="urn:microsoft.com/office/officeart/2005/8/layout/hierarchy1"/>
    <dgm:cxn modelId="{7B020261-5340-4315-B0FC-0C1FE846F862}" type="presParOf" srcId="{B631A3D5-690E-4E57-B163-60BBCC59484F}" destId="{CDBE4306-6177-4307-8A47-B5483A1694D5}" srcOrd="1" destOrd="0" presId="urn:microsoft.com/office/officeart/2005/8/layout/hierarchy1"/>
    <dgm:cxn modelId="{717B24B1-577F-468F-AB4F-9A12D967494D}" type="presParOf" srcId="{CDBE4306-6177-4307-8A47-B5483A1694D5}" destId="{27797D84-1FF6-4A98-A835-9B9DEFD21626}" srcOrd="0" destOrd="0" presId="urn:microsoft.com/office/officeart/2005/8/layout/hierarchy1"/>
    <dgm:cxn modelId="{99858CF6-9A08-4FDA-A537-321BFCA5A248}" type="presParOf" srcId="{27797D84-1FF6-4A98-A835-9B9DEFD21626}" destId="{8DEE88C5-E277-4F20-8E5D-72BD22831E18}" srcOrd="0" destOrd="0" presId="urn:microsoft.com/office/officeart/2005/8/layout/hierarchy1"/>
    <dgm:cxn modelId="{A508903D-5059-4E60-8DB9-C094839455F6}" type="presParOf" srcId="{27797D84-1FF6-4A98-A835-9B9DEFD21626}" destId="{51927803-D3D3-48AF-B0B0-C427834846F8}" srcOrd="1" destOrd="0" presId="urn:microsoft.com/office/officeart/2005/8/layout/hierarchy1"/>
    <dgm:cxn modelId="{B90B77BA-3733-462E-99D4-0E4AB4FD5B3F}" type="presParOf" srcId="{CDBE4306-6177-4307-8A47-B5483A1694D5}" destId="{BCD9B2B5-1E6A-428A-8FC4-657448DA165A}" srcOrd="1" destOrd="0" presId="urn:microsoft.com/office/officeart/2005/8/layout/hierarchy1"/>
    <dgm:cxn modelId="{9AA82D6E-7F92-44EE-B043-C4AB16BDCD76}" type="presParOf" srcId="{B631A3D5-690E-4E57-B163-60BBCC59484F}" destId="{82BFC6C0-208B-4D0E-A228-9AEF27323A1A}" srcOrd="2" destOrd="0" presId="urn:microsoft.com/office/officeart/2005/8/layout/hierarchy1"/>
    <dgm:cxn modelId="{4D364AC9-ED49-4938-99BD-8CCD49AA744D}" type="presParOf" srcId="{B631A3D5-690E-4E57-B163-60BBCC59484F}" destId="{7640B0E7-DBEE-4EDD-97A4-2D368173B6A0}" srcOrd="3" destOrd="0" presId="urn:microsoft.com/office/officeart/2005/8/layout/hierarchy1"/>
    <dgm:cxn modelId="{FB777643-89B7-4554-8E2C-372CF37FB7AB}" type="presParOf" srcId="{7640B0E7-DBEE-4EDD-97A4-2D368173B6A0}" destId="{D3FB125D-81AD-44AF-B807-0680AD4202D3}" srcOrd="0" destOrd="0" presId="urn:microsoft.com/office/officeart/2005/8/layout/hierarchy1"/>
    <dgm:cxn modelId="{CF6262A5-51E5-45D2-AD2D-AACB3238A011}" type="presParOf" srcId="{D3FB125D-81AD-44AF-B807-0680AD4202D3}" destId="{AF0E0962-31B2-40D6-93A4-69E219643705}" srcOrd="0" destOrd="0" presId="urn:microsoft.com/office/officeart/2005/8/layout/hierarchy1"/>
    <dgm:cxn modelId="{43955A70-C9CA-4464-94F4-0F9A79400396}" type="presParOf" srcId="{D3FB125D-81AD-44AF-B807-0680AD4202D3}" destId="{6B6F9A10-0637-4F16-9516-0C302C3385EE}" srcOrd="1" destOrd="0" presId="urn:microsoft.com/office/officeart/2005/8/layout/hierarchy1"/>
    <dgm:cxn modelId="{5E65F99B-AC68-4111-B158-0D7E69B322FC}" type="presParOf" srcId="{7640B0E7-DBEE-4EDD-97A4-2D368173B6A0}" destId="{EF329DAA-8C07-469D-864B-B484C4A27BCD}" srcOrd="1" destOrd="0" presId="urn:microsoft.com/office/officeart/2005/8/layout/hierarchy1"/>
    <dgm:cxn modelId="{EFBCFB4B-559B-4238-86CF-5E3D2CB09E7F}" type="presParOf" srcId="{B631A3D5-690E-4E57-B163-60BBCC59484F}" destId="{44350F36-4833-411F-9B7E-0688033F6C5B}" srcOrd="4" destOrd="0" presId="urn:microsoft.com/office/officeart/2005/8/layout/hierarchy1"/>
    <dgm:cxn modelId="{00C5E5A2-3C9C-4CBF-8801-57B7F690BC62}" type="presParOf" srcId="{B631A3D5-690E-4E57-B163-60BBCC59484F}" destId="{9C26FDE9-F78A-48B1-92B4-E36D1081F7A3}" srcOrd="5" destOrd="0" presId="urn:microsoft.com/office/officeart/2005/8/layout/hierarchy1"/>
    <dgm:cxn modelId="{65F2D99E-FC19-4BF1-80DF-A1538A454CD9}" type="presParOf" srcId="{9C26FDE9-F78A-48B1-92B4-E36D1081F7A3}" destId="{4F763129-29E6-418D-AED1-744571BB58EE}" srcOrd="0" destOrd="0" presId="urn:microsoft.com/office/officeart/2005/8/layout/hierarchy1"/>
    <dgm:cxn modelId="{EB30344D-0577-4AC0-A8C5-B80FC1A898A7}" type="presParOf" srcId="{4F763129-29E6-418D-AED1-744571BB58EE}" destId="{665BD270-7F69-4EE7-A74A-8DD508E1870F}" srcOrd="0" destOrd="0" presId="urn:microsoft.com/office/officeart/2005/8/layout/hierarchy1"/>
    <dgm:cxn modelId="{13181C9B-AA75-435A-968F-BF2479448570}" type="presParOf" srcId="{4F763129-29E6-418D-AED1-744571BB58EE}" destId="{C95138C7-2CCD-42B6-81FB-DF0D15D2F1AB}" srcOrd="1" destOrd="0" presId="urn:microsoft.com/office/officeart/2005/8/layout/hierarchy1"/>
    <dgm:cxn modelId="{44E9A884-A36C-45AD-BB2F-30B8F7FBA7E0}" type="presParOf" srcId="{9C26FDE9-F78A-48B1-92B4-E36D1081F7A3}" destId="{F4323589-A4E7-41BB-A937-0DA544B684CB}" srcOrd="1" destOrd="0" presId="urn:microsoft.com/office/officeart/2005/8/layout/hierarchy1"/>
    <dgm:cxn modelId="{292B5B9B-A407-432F-AD76-B695A58075A2}" type="presParOf" srcId="{B631A3D5-690E-4E57-B163-60BBCC59484F}" destId="{A8C230DF-02AC-4A53-B38B-6B6B74C21DDB}" srcOrd="6" destOrd="0" presId="urn:microsoft.com/office/officeart/2005/8/layout/hierarchy1"/>
    <dgm:cxn modelId="{1351470D-A77F-44D4-93EC-C8F46924BFC2}" type="presParOf" srcId="{B631A3D5-690E-4E57-B163-60BBCC59484F}" destId="{289DCB74-4906-4518-85AF-2DC99E46473C}" srcOrd="7" destOrd="0" presId="urn:microsoft.com/office/officeart/2005/8/layout/hierarchy1"/>
    <dgm:cxn modelId="{2A32C237-F065-4F4F-AED9-8DEAD24D5893}" type="presParOf" srcId="{289DCB74-4906-4518-85AF-2DC99E46473C}" destId="{A7C13460-5057-4DB2-85A5-FABC1EA04106}" srcOrd="0" destOrd="0" presId="urn:microsoft.com/office/officeart/2005/8/layout/hierarchy1"/>
    <dgm:cxn modelId="{396033E4-EC88-4493-B74D-E8DED7E7B49A}" type="presParOf" srcId="{A7C13460-5057-4DB2-85A5-FABC1EA04106}" destId="{8C011A53-F305-4C57-A04E-5114F88777CC}" srcOrd="0" destOrd="0" presId="urn:microsoft.com/office/officeart/2005/8/layout/hierarchy1"/>
    <dgm:cxn modelId="{7EB1DD65-04DA-48D3-A188-DBFF7595C59C}" type="presParOf" srcId="{A7C13460-5057-4DB2-85A5-FABC1EA04106}" destId="{3F72E055-3657-4105-8B08-179BDB20E329}" srcOrd="1" destOrd="0" presId="urn:microsoft.com/office/officeart/2005/8/layout/hierarchy1"/>
    <dgm:cxn modelId="{46A3E6C7-2721-4877-85A2-5880255CC4B9}" type="presParOf" srcId="{289DCB74-4906-4518-85AF-2DC99E46473C}" destId="{BA1B0B1C-A2D6-47AE-B75A-2931B17CBEBC}" srcOrd="1" destOrd="0" presId="urn:microsoft.com/office/officeart/2005/8/layout/hierarchy1"/>
    <dgm:cxn modelId="{8057829B-A5A3-4E63-8D50-69D2F7B14C61}" type="presParOf" srcId="{B631A3D5-690E-4E57-B163-60BBCC59484F}" destId="{5ED2E7E6-80CC-403F-9DC2-56E3BCCFF76E}" srcOrd="8" destOrd="0" presId="urn:microsoft.com/office/officeart/2005/8/layout/hierarchy1"/>
    <dgm:cxn modelId="{2F6AE026-FC11-4E4E-AFEB-20E5150B9B63}" type="presParOf" srcId="{B631A3D5-690E-4E57-B163-60BBCC59484F}" destId="{E3CEB3D8-19DE-4060-A76A-CAE2C71C562F}" srcOrd="9" destOrd="0" presId="urn:microsoft.com/office/officeart/2005/8/layout/hierarchy1"/>
    <dgm:cxn modelId="{C09ADE07-819C-4D44-BC3A-183838E9764C}" type="presParOf" srcId="{E3CEB3D8-19DE-4060-A76A-CAE2C71C562F}" destId="{CD7416A1-E8B6-4118-8C54-2D950CF5B786}" srcOrd="0" destOrd="0" presId="urn:microsoft.com/office/officeart/2005/8/layout/hierarchy1"/>
    <dgm:cxn modelId="{2F90BDF3-6716-4E01-BAEF-09F2C5A3D79F}" type="presParOf" srcId="{CD7416A1-E8B6-4118-8C54-2D950CF5B786}" destId="{D4E7C380-18F0-4CDF-B5AF-20882588FDA9}" srcOrd="0" destOrd="0" presId="urn:microsoft.com/office/officeart/2005/8/layout/hierarchy1"/>
    <dgm:cxn modelId="{EC38B53D-01C7-47BD-A636-58213B2BCD0A}" type="presParOf" srcId="{CD7416A1-E8B6-4118-8C54-2D950CF5B786}" destId="{4ADCC1E4-0320-428D-AA06-5BD7C1D86982}" srcOrd="1" destOrd="0" presId="urn:microsoft.com/office/officeart/2005/8/layout/hierarchy1"/>
    <dgm:cxn modelId="{5D4F7A72-FDC7-46E8-853E-0C4EC9F69FD5}" type="presParOf" srcId="{E3CEB3D8-19DE-4060-A76A-CAE2C71C562F}" destId="{CD949A29-DED5-48FE-802A-ED202C97D865}" srcOrd="1" destOrd="0" presId="urn:microsoft.com/office/officeart/2005/8/layout/hierarchy1"/>
    <dgm:cxn modelId="{0D028C5F-0E58-4DEA-B5DA-31963F2F64DC}" type="presParOf" srcId="{B631A3D5-690E-4E57-B163-60BBCC59484F}" destId="{7793C639-0C3D-4871-AEA3-A84153161748}" srcOrd="10" destOrd="0" presId="urn:microsoft.com/office/officeart/2005/8/layout/hierarchy1"/>
    <dgm:cxn modelId="{88AF9A8D-8A59-4ADC-A2D6-64ADDAB8B4C0}" type="presParOf" srcId="{B631A3D5-690E-4E57-B163-60BBCC59484F}" destId="{0FAC2B67-6FB7-454C-B03E-51D3FDE0B179}" srcOrd="11" destOrd="0" presId="urn:microsoft.com/office/officeart/2005/8/layout/hierarchy1"/>
    <dgm:cxn modelId="{E129F2FF-D2EC-4FD1-8CB1-A18FA4AE99EF}" type="presParOf" srcId="{0FAC2B67-6FB7-454C-B03E-51D3FDE0B179}" destId="{9C972C82-10CD-459C-990A-C10BBD6A9A4E}" srcOrd="0" destOrd="0" presId="urn:microsoft.com/office/officeart/2005/8/layout/hierarchy1"/>
    <dgm:cxn modelId="{B002D799-61D2-4954-859A-61BF425E6666}" type="presParOf" srcId="{9C972C82-10CD-459C-990A-C10BBD6A9A4E}" destId="{D193C5D1-1DC1-42BC-9C4F-3D1107B52029}" srcOrd="0" destOrd="0" presId="urn:microsoft.com/office/officeart/2005/8/layout/hierarchy1"/>
    <dgm:cxn modelId="{5F2B6024-1F3A-4150-AF09-69F24F469E21}" type="presParOf" srcId="{9C972C82-10CD-459C-990A-C10BBD6A9A4E}" destId="{D1C37761-141F-404B-8F98-A3A25E2BAABD}" srcOrd="1" destOrd="0" presId="urn:microsoft.com/office/officeart/2005/8/layout/hierarchy1"/>
    <dgm:cxn modelId="{4912B086-CA45-461A-AD53-07CD60D76A0A}" type="presParOf" srcId="{0FAC2B67-6FB7-454C-B03E-51D3FDE0B179}" destId="{2B4DB9E4-EE7B-4FB4-B684-0B8A3EE7FE3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72DC798-1297-43EC-80F4-B060C41D48E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9147E22F-71F5-4939-9243-F426332FFF00}">
      <dgm:prSet phldrT="[Text]" custT="1"/>
      <dgm:spPr/>
      <dgm:t>
        <a:bodyPr/>
        <a:lstStyle/>
        <a:p>
          <a:r>
            <a:rPr lang="en-US" sz="1600" b="1" i="0" dirty="0">
              <a:latin typeface="Arial" panose="020B0604020202020204" pitchFamily="34" charset="0"/>
              <a:cs typeface="Arial" panose="020B0604020202020204" pitchFamily="34" charset="0"/>
            </a:rPr>
            <a:t>Incorporeal rights</a:t>
          </a:r>
        </a:p>
      </dgm:t>
    </dgm:pt>
    <dgm:pt modelId="{E7222BAA-050D-4B28-AE83-F5B98F7E6FE9}" type="parTrans" cxnId="{0ACC2BCC-ED30-4CEF-9CC6-992BCE02F587}">
      <dgm:prSet/>
      <dgm:spPr/>
      <dgm:t>
        <a:bodyPr/>
        <a:lstStyle/>
        <a:p>
          <a:endParaRPr lang="en-US"/>
        </a:p>
      </dgm:t>
    </dgm:pt>
    <dgm:pt modelId="{40EFF9DD-128F-42D4-8040-452C69529D7A}" type="sibTrans" cxnId="{0ACC2BCC-ED30-4CEF-9CC6-992BCE02F587}">
      <dgm:prSet/>
      <dgm:spPr/>
      <dgm:t>
        <a:bodyPr/>
        <a:lstStyle/>
        <a:p>
          <a:endParaRPr lang="en-US"/>
        </a:p>
      </dgm:t>
    </dgm:pt>
    <dgm:pt modelId="{466E6194-42D6-4F09-A2EF-B107C3FD5241}">
      <dgm:prSet phldrT="[Text]"/>
      <dgm:spPr/>
      <dgm:t>
        <a:bodyPr/>
        <a:lstStyle/>
        <a:p>
          <a:r>
            <a:rPr lang="en-IN" dirty="0"/>
            <a:t>G</a:t>
          </a:r>
          <a:r>
            <a:rPr lang="en-IN" dirty="0">
              <a:latin typeface="Arial" panose="020B0604020202020204" pitchFamily="34" charset="0"/>
              <a:cs typeface="Arial" panose="020B0604020202020204" pitchFamily="34" charset="0"/>
            </a:rPr>
            <a:t>oodwill, Trademark  or Brand name</a:t>
          </a:r>
          <a:endParaRPr lang="en-US" dirty="0"/>
        </a:p>
      </dgm:t>
    </dgm:pt>
    <dgm:pt modelId="{541CE41F-9405-45C5-9EC3-798AEFA36EB7}" type="parTrans" cxnId="{8A699463-A0F8-46D9-A11D-D6A01C39F4D1}">
      <dgm:prSet/>
      <dgm:spPr/>
      <dgm:t>
        <a:bodyPr/>
        <a:lstStyle/>
        <a:p>
          <a:endParaRPr lang="en-US"/>
        </a:p>
      </dgm:t>
    </dgm:pt>
    <dgm:pt modelId="{A00EFAB1-ADCD-4F54-A47C-45BB93BD867C}" type="sibTrans" cxnId="{8A699463-A0F8-46D9-A11D-D6A01C39F4D1}">
      <dgm:prSet/>
      <dgm:spPr/>
      <dgm:t>
        <a:bodyPr/>
        <a:lstStyle/>
        <a:p>
          <a:endParaRPr lang="en-US"/>
        </a:p>
      </dgm:t>
    </dgm:pt>
    <dgm:pt modelId="{E725C53D-F37B-4BA3-AEFB-C7B7AE823677}">
      <dgm:prSet phldrT="[Text]"/>
      <dgm:spPr/>
      <dgm:t>
        <a:bodyPr/>
        <a:lstStyle/>
        <a:p>
          <a:r>
            <a:rPr lang="en-IN" dirty="0">
              <a:latin typeface="Arial" panose="020B0604020202020204" pitchFamily="34" charset="0"/>
              <a:cs typeface="Arial" panose="020B0604020202020204" pitchFamily="34" charset="0"/>
            </a:rPr>
            <a:t>Right to manufacture, produce or process</a:t>
          </a:r>
          <a:endParaRPr lang="en-US" dirty="0"/>
        </a:p>
      </dgm:t>
    </dgm:pt>
    <dgm:pt modelId="{167CB1B7-98F6-45DE-B27C-52EC3F99BF03}" type="parTrans" cxnId="{10182F57-260F-4335-9B7D-8F8344DDEFC7}">
      <dgm:prSet/>
      <dgm:spPr/>
      <dgm:t>
        <a:bodyPr/>
        <a:lstStyle/>
        <a:p>
          <a:endParaRPr lang="en-US"/>
        </a:p>
      </dgm:t>
    </dgm:pt>
    <dgm:pt modelId="{0CA96B6E-D018-4476-80D8-46B6019B27C5}" type="sibTrans" cxnId="{10182F57-260F-4335-9B7D-8F8344DDEFC7}">
      <dgm:prSet/>
      <dgm:spPr/>
      <dgm:t>
        <a:bodyPr/>
        <a:lstStyle/>
        <a:p>
          <a:endParaRPr lang="en-US"/>
        </a:p>
      </dgm:t>
    </dgm:pt>
    <dgm:pt modelId="{0D782DE9-7506-44CF-BEE3-1EB0F44D65DA}">
      <dgm:prSet phldrT="[Text]"/>
      <dgm:spPr/>
      <dgm:t>
        <a:bodyPr/>
        <a:lstStyle/>
        <a:p>
          <a:r>
            <a:rPr lang="en-IN" dirty="0">
              <a:latin typeface="Arial" panose="020B0604020202020204" pitchFamily="34" charset="0"/>
              <a:cs typeface="Arial" panose="020B0604020202020204" pitchFamily="34" charset="0"/>
            </a:rPr>
            <a:t>right to carry on any business or profession</a:t>
          </a:r>
          <a:endParaRPr lang="en-US" dirty="0"/>
        </a:p>
      </dgm:t>
    </dgm:pt>
    <dgm:pt modelId="{FAAE98C9-E666-4C8C-BD11-9774784FE867}" type="parTrans" cxnId="{BBF1FD22-199A-4391-9DAD-5E562575E07E}">
      <dgm:prSet/>
      <dgm:spPr/>
      <dgm:t>
        <a:bodyPr/>
        <a:lstStyle/>
        <a:p>
          <a:endParaRPr lang="en-US"/>
        </a:p>
      </dgm:t>
    </dgm:pt>
    <dgm:pt modelId="{14B0BCB4-1716-4848-B06C-3ABEB19CBEDC}" type="sibTrans" cxnId="{BBF1FD22-199A-4391-9DAD-5E562575E07E}">
      <dgm:prSet/>
      <dgm:spPr/>
      <dgm:t>
        <a:bodyPr/>
        <a:lstStyle/>
        <a:p>
          <a:endParaRPr lang="en-US"/>
        </a:p>
      </dgm:t>
    </dgm:pt>
    <dgm:pt modelId="{87A74DDE-5775-4957-AE03-BCC82C35E9C6}">
      <dgm:prSet phldrT="[Text]"/>
      <dgm:spPr/>
      <dgm:t>
        <a:bodyPr/>
        <a:lstStyle/>
        <a:p>
          <a:r>
            <a:rPr lang="en-IN" dirty="0">
              <a:latin typeface="Arial" panose="020B0604020202020204" pitchFamily="34" charset="0"/>
              <a:cs typeface="Arial" panose="020B0604020202020204" pitchFamily="34" charset="0"/>
            </a:rPr>
            <a:t>tenancy rights</a:t>
          </a:r>
          <a:endParaRPr lang="en-US" dirty="0"/>
        </a:p>
      </dgm:t>
    </dgm:pt>
    <dgm:pt modelId="{E1815110-FD18-48A2-801B-AB611AF627CB}" type="parTrans" cxnId="{C6A36C6C-4E73-4AC1-BDEB-A8F424122E51}">
      <dgm:prSet/>
      <dgm:spPr/>
      <dgm:t>
        <a:bodyPr/>
        <a:lstStyle/>
        <a:p>
          <a:endParaRPr lang="en-US"/>
        </a:p>
      </dgm:t>
    </dgm:pt>
    <dgm:pt modelId="{1726310A-1014-43F7-BF5F-DA72A22BA43B}" type="sibTrans" cxnId="{C6A36C6C-4E73-4AC1-BDEB-A8F424122E51}">
      <dgm:prSet/>
      <dgm:spPr/>
      <dgm:t>
        <a:bodyPr/>
        <a:lstStyle/>
        <a:p>
          <a:endParaRPr lang="en-US"/>
        </a:p>
      </dgm:t>
    </dgm:pt>
    <dgm:pt modelId="{F69D3810-8868-4CAD-969B-3A58FC467D2A}">
      <dgm:prSet phldrT="[Text]"/>
      <dgm:spPr/>
      <dgm:t>
        <a:bodyPr/>
        <a:lstStyle/>
        <a:p>
          <a:r>
            <a:rPr lang="en-US" b="0" i="0" dirty="0">
              <a:latin typeface="Arial" panose="020B0604020202020204" pitchFamily="34" charset="0"/>
              <a:cs typeface="Arial" panose="020B0604020202020204" pitchFamily="34" charset="0"/>
            </a:rPr>
            <a:t>Stage carriage permits</a:t>
          </a:r>
        </a:p>
      </dgm:t>
    </dgm:pt>
    <dgm:pt modelId="{5F90D064-F45A-4B42-B174-4457E03B3564}" type="parTrans" cxnId="{5C68A3CD-14E3-4C8B-82B2-24D81EC46CC3}">
      <dgm:prSet/>
      <dgm:spPr/>
      <dgm:t>
        <a:bodyPr/>
        <a:lstStyle/>
        <a:p>
          <a:endParaRPr lang="en-US"/>
        </a:p>
      </dgm:t>
    </dgm:pt>
    <dgm:pt modelId="{8278FA96-9737-4156-8D00-EDA4740B3F64}" type="sibTrans" cxnId="{5C68A3CD-14E3-4C8B-82B2-24D81EC46CC3}">
      <dgm:prSet/>
      <dgm:spPr/>
      <dgm:t>
        <a:bodyPr/>
        <a:lstStyle/>
        <a:p>
          <a:endParaRPr lang="en-US"/>
        </a:p>
      </dgm:t>
    </dgm:pt>
    <dgm:pt modelId="{4A3D7C6C-8472-4C8B-BF7B-61002ACA5C30}">
      <dgm:prSet phldrT="[Text]"/>
      <dgm:spPr/>
      <dgm:t>
        <a:bodyPr/>
        <a:lstStyle/>
        <a:p>
          <a:r>
            <a:rPr lang="en-US" b="0" i="0" dirty="0">
              <a:latin typeface="Arial" panose="020B0604020202020204" pitchFamily="34" charset="0"/>
              <a:cs typeface="Arial" panose="020B0604020202020204" pitchFamily="34" charset="0"/>
            </a:rPr>
            <a:t>Loom hours</a:t>
          </a:r>
        </a:p>
      </dgm:t>
    </dgm:pt>
    <dgm:pt modelId="{76FB49C9-CD48-4272-9269-DCEDD755262A}" type="parTrans" cxnId="{441EE21A-38FA-437B-B353-A841FE8061E0}">
      <dgm:prSet/>
      <dgm:spPr/>
      <dgm:t>
        <a:bodyPr/>
        <a:lstStyle/>
        <a:p>
          <a:endParaRPr lang="en-US"/>
        </a:p>
      </dgm:t>
    </dgm:pt>
    <dgm:pt modelId="{6F0B0E1B-9F5D-4207-B717-BBD7CAF5E37D}" type="sibTrans" cxnId="{441EE21A-38FA-437B-B353-A841FE8061E0}">
      <dgm:prSet/>
      <dgm:spPr/>
      <dgm:t>
        <a:bodyPr/>
        <a:lstStyle/>
        <a:p>
          <a:endParaRPr lang="en-US"/>
        </a:p>
      </dgm:t>
    </dgm:pt>
    <dgm:pt modelId="{271F70DC-5E7E-4C62-9B74-6FD7EC0459B6}" type="pres">
      <dgm:prSet presAssocID="{D72DC798-1297-43EC-80F4-B060C41D48E6}" presName="hierChild1" presStyleCnt="0">
        <dgm:presLayoutVars>
          <dgm:chPref val="1"/>
          <dgm:dir/>
          <dgm:animOne val="branch"/>
          <dgm:animLvl val="lvl"/>
          <dgm:resizeHandles/>
        </dgm:presLayoutVars>
      </dgm:prSet>
      <dgm:spPr/>
    </dgm:pt>
    <dgm:pt modelId="{C8C18C59-FB4F-4795-A121-5569C83D984B}" type="pres">
      <dgm:prSet presAssocID="{9147E22F-71F5-4939-9243-F426332FFF00}" presName="hierRoot1" presStyleCnt="0"/>
      <dgm:spPr/>
    </dgm:pt>
    <dgm:pt modelId="{3585BEFA-2262-4BD2-B08A-B5FC1908D48F}" type="pres">
      <dgm:prSet presAssocID="{9147E22F-71F5-4939-9243-F426332FFF00}" presName="composite" presStyleCnt="0"/>
      <dgm:spPr/>
    </dgm:pt>
    <dgm:pt modelId="{6D343FAD-84E4-42AB-A47E-EE60EC3B6D47}" type="pres">
      <dgm:prSet presAssocID="{9147E22F-71F5-4939-9243-F426332FFF00}" presName="background" presStyleLbl="node0" presStyleIdx="0" presStyleCnt="1"/>
      <dgm:spPr/>
    </dgm:pt>
    <dgm:pt modelId="{6E9BF022-9739-411B-986D-85F58A37FCE6}" type="pres">
      <dgm:prSet presAssocID="{9147E22F-71F5-4939-9243-F426332FFF00}" presName="text" presStyleLbl="fgAcc0" presStyleIdx="0" presStyleCnt="1" custScaleX="107812" custScaleY="129484" custLinFactNeighborX="825" custLinFactNeighborY="-13019">
        <dgm:presLayoutVars>
          <dgm:chPref val="3"/>
        </dgm:presLayoutVars>
      </dgm:prSet>
      <dgm:spPr/>
    </dgm:pt>
    <dgm:pt modelId="{B631A3D5-690E-4E57-B163-60BBCC59484F}" type="pres">
      <dgm:prSet presAssocID="{9147E22F-71F5-4939-9243-F426332FFF00}" presName="hierChild2" presStyleCnt="0"/>
      <dgm:spPr/>
    </dgm:pt>
    <dgm:pt modelId="{75B6D3FC-0282-486A-AAFE-AD63290A8A1C}" type="pres">
      <dgm:prSet presAssocID="{541CE41F-9405-45C5-9EC3-798AEFA36EB7}" presName="Name10" presStyleLbl="parChTrans1D2" presStyleIdx="0" presStyleCnt="6"/>
      <dgm:spPr/>
    </dgm:pt>
    <dgm:pt modelId="{CDBE4306-6177-4307-8A47-B5483A1694D5}" type="pres">
      <dgm:prSet presAssocID="{466E6194-42D6-4F09-A2EF-B107C3FD5241}" presName="hierRoot2" presStyleCnt="0"/>
      <dgm:spPr/>
    </dgm:pt>
    <dgm:pt modelId="{27797D84-1FF6-4A98-A835-9B9DEFD21626}" type="pres">
      <dgm:prSet presAssocID="{466E6194-42D6-4F09-A2EF-B107C3FD5241}" presName="composite2" presStyleCnt="0"/>
      <dgm:spPr/>
    </dgm:pt>
    <dgm:pt modelId="{8DEE88C5-E277-4F20-8E5D-72BD22831E18}" type="pres">
      <dgm:prSet presAssocID="{466E6194-42D6-4F09-A2EF-B107C3FD5241}" presName="background2" presStyleLbl="node2" presStyleIdx="0" presStyleCnt="6"/>
      <dgm:spPr/>
    </dgm:pt>
    <dgm:pt modelId="{51927803-D3D3-48AF-B0B0-C427834846F8}" type="pres">
      <dgm:prSet presAssocID="{466E6194-42D6-4F09-A2EF-B107C3FD5241}" presName="text2" presStyleLbl="fgAcc2" presStyleIdx="0" presStyleCnt="6">
        <dgm:presLayoutVars>
          <dgm:chPref val="3"/>
        </dgm:presLayoutVars>
      </dgm:prSet>
      <dgm:spPr/>
    </dgm:pt>
    <dgm:pt modelId="{BCD9B2B5-1E6A-428A-8FC4-657448DA165A}" type="pres">
      <dgm:prSet presAssocID="{466E6194-42D6-4F09-A2EF-B107C3FD5241}" presName="hierChild3" presStyleCnt="0"/>
      <dgm:spPr/>
    </dgm:pt>
    <dgm:pt modelId="{42C0B1F5-CEAA-4330-9B8A-A36A98909B40}" type="pres">
      <dgm:prSet presAssocID="{167CB1B7-98F6-45DE-B27C-52EC3F99BF03}" presName="Name10" presStyleLbl="parChTrans1D2" presStyleIdx="1" presStyleCnt="6"/>
      <dgm:spPr/>
    </dgm:pt>
    <dgm:pt modelId="{3CE496E7-996F-4B3E-8700-000D1068015F}" type="pres">
      <dgm:prSet presAssocID="{E725C53D-F37B-4BA3-AEFB-C7B7AE823677}" presName="hierRoot2" presStyleCnt="0"/>
      <dgm:spPr/>
    </dgm:pt>
    <dgm:pt modelId="{BC2F27EF-9613-40BC-B0F1-458B7163D3D5}" type="pres">
      <dgm:prSet presAssocID="{E725C53D-F37B-4BA3-AEFB-C7B7AE823677}" presName="composite2" presStyleCnt="0"/>
      <dgm:spPr/>
    </dgm:pt>
    <dgm:pt modelId="{D10D6C72-F73E-4664-8007-1AA872C329B8}" type="pres">
      <dgm:prSet presAssocID="{E725C53D-F37B-4BA3-AEFB-C7B7AE823677}" presName="background2" presStyleLbl="node2" presStyleIdx="1" presStyleCnt="6"/>
      <dgm:spPr/>
    </dgm:pt>
    <dgm:pt modelId="{CC58A7D3-1DF1-489B-82F8-F3865ED3E560}" type="pres">
      <dgm:prSet presAssocID="{E725C53D-F37B-4BA3-AEFB-C7B7AE823677}" presName="text2" presStyleLbl="fgAcc2" presStyleIdx="1" presStyleCnt="6">
        <dgm:presLayoutVars>
          <dgm:chPref val="3"/>
        </dgm:presLayoutVars>
      </dgm:prSet>
      <dgm:spPr/>
    </dgm:pt>
    <dgm:pt modelId="{A730C764-5305-496D-93E1-1556BA4B773B}" type="pres">
      <dgm:prSet presAssocID="{E725C53D-F37B-4BA3-AEFB-C7B7AE823677}" presName="hierChild3" presStyleCnt="0"/>
      <dgm:spPr/>
    </dgm:pt>
    <dgm:pt modelId="{5ED2E7E6-80CC-403F-9DC2-56E3BCCFF76E}" type="pres">
      <dgm:prSet presAssocID="{FAAE98C9-E666-4C8C-BD11-9774784FE867}" presName="Name10" presStyleLbl="parChTrans1D2" presStyleIdx="2" presStyleCnt="6"/>
      <dgm:spPr/>
    </dgm:pt>
    <dgm:pt modelId="{E3CEB3D8-19DE-4060-A76A-CAE2C71C562F}" type="pres">
      <dgm:prSet presAssocID="{0D782DE9-7506-44CF-BEE3-1EB0F44D65DA}" presName="hierRoot2" presStyleCnt="0"/>
      <dgm:spPr/>
    </dgm:pt>
    <dgm:pt modelId="{CD7416A1-E8B6-4118-8C54-2D950CF5B786}" type="pres">
      <dgm:prSet presAssocID="{0D782DE9-7506-44CF-BEE3-1EB0F44D65DA}" presName="composite2" presStyleCnt="0"/>
      <dgm:spPr/>
    </dgm:pt>
    <dgm:pt modelId="{D4E7C380-18F0-4CDF-B5AF-20882588FDA9}" type="pres">
      <dgm:prSet presAssocID="{0D782DE9-7506-44CF-BEE3-1EB0F44D65DA}" presName="background2" presStyleLbl="node2" presStyleIdx="2" presStyleCnt="6"/>
      <dgm:spPr/>
    </dgm:pt>
    <dgm:pt modelId="{4ADCC1E4-0320-428D-AA06-5BD7C1D86982}" type="pres">
      <dgm:prSet presAssocID="{0D782DE9-7506-44CF-BEE3-1EB0F44D65DA}" presName="text2" presStyleLbl="fgAcc2" presStyleIdx="2" presStyleCnt="6">
        <dgm:presLayoutVars>
          <dgm:chPref val="3"/>
        </dgm:presLayoutVars>
      </dgm:prSet>
      <dgm:spPr/>
    </dgm:pt>
    <dgm:pt modelId="{CD949A29-DED5-48FE-802A-ED202C97D865}" type="pres">
      <dgm:prSet presAssocID="{0D782DE9-7506-44CF-BEE3-1EB0F44D65DA}" presName="hierChild3" presStyleCnt="0"/>
      <dgm:spPr/>
    </dgm:pt>
    <dgm:pt modelId="{7793C639-0C3D-4871-AEA3-A84153161748}" type="pres">
      <dgm:prSet presAssocID="{E1815110-FD18-48A2-801B-AB611AF627CB}" presName="Name10" presStyleLbl="parChTrans1D2" presStyleIdx="3" presStyleCnt="6"/>
      <dgm:spPr/>
    </dgm:pt>
    <dgm:pt modelId="{0FAC2B67-6FB7-454C-B03E-51D3FDE0B179}" type="pres">
      <dgm:prSet presAssocID="{87A74DDE-5775-4957-AE03-BCC82C35E9C6}" presName="hierRoot2" presStyleCnt="0"/>
      <dgm:spPr/>
    </dgm:pt>
    <dgm:pt modelId="{9C972C82-10CD-459C-990A-C10BBD6A9A4E}" type="pres">
      <dgm:prSet presAssocID="{87A74DDE-5775-4957-AE03-BCC82C35E9C6}" presName="composite2" presStyleCnt="0"/>
      <dgm:spPr/>
    </dgm:pt>
    <dgm:pt modelId="{D193C5D1-1DC1-42BC-9C4F-3D1107B52029}" type="pres">
      <dgm:prSet presAssocID="{87A74DDE-5775-4957-AE03-BCC82C35E9C6}" presName="background2" presStyleLbl="node2" presStyleIdx="3" presStyleCnt="6"/>
      <dgm:spPr/>
    </dgm:pt>
    <dgm:pt modelId="{D1C37761-141F-404B-8F98-A3A25E2BAABD}" type="pres">
      <dgm:prSet presAssocID="{87A74DDE-5775-4957-AE03-BCC82C35E9C6}" presName="text2" presStyleLbl="fgAcc2" presStyleIdx="3" presStyleCnt="6">
        <dgm:presLayoutVars>
          <dgm:chPref val="3"/>
        </dgm:presLayoutVars>
      </dgm:prSet>
      <dgm:spPr/>
    </dgm:pt>
    <dgm:pt modelId="{2B4DB9E4-EE7B-4FB4-B684-0B8A3EE7FE3B}" type="pres">
      <dgm:prSet presAssocID="{87A74DDE-5775-4957-AE03-BCC82C35E9C6}" presName="hierChild3" presStyleCnt="0"/>
      <dgm:spPr/>
    </dgm:pt>
    <dgm:pt modelId="{BFAC6B34-4166-46DC-8C17-1AAC299382B6}" type="pres">
      <dgm:prSet presAssocID="{5F90D064-F45A-4B42-B174-4457E03B3564}" presName="Name10" presStyleLbl="parChTrans1D2" presStyleIdx="4" presStyleCnt="6"/>
      <dgm:spPr/>
    </dgm:pt>
    <dgm:pt modelId="{CDDF6DCD-9662-42C7-B73F-388A33EAB03E}" type="pres">
      <dgm:prSet presAssocID="{F69D3810-8868-4CAD-969B-3A58FC467D2A}" presName="hierRoot2" presStyleCnt="0"/>
      <dgm:spPr/>
    </dgm:pt>
    <dgm:pt modelId="{3F975B4D-EF56-44E8-9A3F-BE7E84BA4CB9}" type="pres">
      <dgm:prSet presAssocID="{F69D3810-8868-4CAD-969B-3A58FC467D2A}" presName="composite2" presStyleCnt="0"/>
      <dgm:spPr/>
    </dgm:pt>
    <dgm:pt modelId="{22CE0BE2-EC0E-4570-B604-92CBABB80FB9}" type="pres">
      <dgm:prSet presAssocID="{F69D3810-8868-4CAD-969B-3A58FC467D2A}" presName="background2" presStyleLbl="node2" presStyleIdx="4" presStyleCnt="6"/>
      <dgm:spPr/>
    </dgm:pt>
    <dgm:pt modelId="{81371715-571C-4B4C-830A-19C3E15B7BDA}" type="pres">
      <dgm:prSet presAssocID="{F69D3810-8868-4CAD-969B-3A58FC467D2A}" presName="text2" presStyleLbl="fgAcc2" presStyleIdx="4" presStyleCnt="6">
        <dgm:presLayoutVars>
          <dgm:chPref val="3"/>
        </dgm:presLayoutVars>
      </dgm:prSet>
      <dgm:spPr/>
    </dgm:pt>
    <dgm:pt modelId="{F58CFD36-CBB1-4BD5-B638-75ED4CE7E7E0}" type="pres">
      <dgm:prSet presAssocID="{F69D3810-8868-4CAD-969B-3A58FC467D2A}" presName="hierChild3" presStyleCnt="0"/>
      <dgm:spPr/>
    </dgm:pt>
    <dgm:pt modelId="{85D9A37A-1033-408E-A91B-138153D8380C}" type="pres">
      <dgm:prSet presAssocID="{76FB49C9-CD48-4272-9269-DCEDD755262A}" presName="Name10" presStyleLbl="parChTrans1D2" presStyleIdx="5" presStyleCnt="6"/>
      <dgm:spPr/>
    </dgm:pt>
    <dgm:pt modelId="{69DAD871-6DE7-42D7-9A7F-DE1763DA8CAA}" type="pres">
      <dgm:prSet presAssocID="{4A3D7C6C-8472-4C8B-BF7B-61002ACA5C30}" presName="hierRoot2" presStyleCnt="0"/>
      <dgm:spPr/>
    </dgm:pt>
    <dgm:pt modelId="{F0FA9F06-ECC9-43FD-87CB-3639CDFDF57D}" type="pres">
      <dgm:prSet presAssocID="{4A3D7C6C-8472-4C8B-BF7B-61002ACA5C30}" presName="composite2" presStyleCnt="0"/>
      <dgm:spPr/>
    </dgm:pt>
    <dgm:pt modelId="{6620E266-F845-4E39-AB2E-48B5C6CDD073}" type="pres">
      <dgm:prSet presAssocID="{4A3D7C6C-8472-4C8B-BF7B-61002ACA5C30}" presName="background2" presStyleLbl="node2" presStyleIdx="5" presStyleCnt="6"/>
      <dgm:spPr/>
    </dgm:pt>
    <dgm:pt modelId="{9C060515-526B-4639-BACB-BDA0798992A9}" type="pres">
      <dgm:prSet presAssocID="{4A3D7C6C-8472-4C8B-BF7B-61002ACA5C30}" presName="text2" presStyleLbl="fgAcc2" presStyleIdx="5" presStyleCnt="6">
        <dgm:presLayoutVars>
          <dgm:chPref val="3"/>
        </dgm:presLayoutVars>
      </dgm:prSet>
      <dgm:spPr/>
    </dgm:pt>
    <dgm:pt modelId="{3664F7C9-923F-41EE-B940-301A48973FD4}" type="pres">
      <dgm:prSet presAssocID="{4A3D7C6C-8472-4C8B-BF7B-61002ACA5C30}" presName="hierChild3" presStyleCnt="0"/>
      <dgm:spPr/>
    </dgm:pt>
  </dgm:ptLst>
  <dgm:cxnLst>
    <dgm:cxn modelId="{66561902-D5E2-4CAC-8D4F-9EFA6514243E}" type="presOf" srcId="{87A74DDE-5775-4957-AE03-BCC82C35E9C6}" destId="{D1C37761-141F-404B-8F98-A3A25E2BAABD}" srcOrd="0" destOrd="0" presId="urn:microsoft.com/office/officeart/2005/8/layout/hierarchy1"/>
    <dgm:cxn modelId="{5D5FD905-39CC-4A60-8B44-FEDA2BEB2605}" type="presOf" srcId="{F69D3810-8868-4CAD-969B-3A58FC467D2A}" destId="{81371715-571C-4B4C-830A-19C3E15B7BDA}" srcOrd="0" destOrd="0" presId="urn:microsoft.com/office/officeart/2005/8/layout/hierarchy1"/>
    <dgm:cxn modelId="{CF7BA70F-4B06-49F3-B15B-C5576F316DAF}" type="presOf" srcId="{0D782DE9-7506-44CF-BEE3-1EB0F44D65DA}" destId="{4ADCC1E4-0320-428D-AA06-5BD7C1D86982}" srcOrd="0" destOrd="0" presId="urn:microsoft.com/office/officeart/2005/8/layout/hierarchy1"/>
    <dgm:cxn modelId="{441EE21A-38FA-437B-B353-A841FE8061E0}" srcId="{9147E22F-71F5-4939-9243-F426332FFF00}" destId="{4A3D7C6C-8472-4C8B-BF7B-61002ACA5C30}" srcOrd="5" destOrd="0" parTransId="{76FB49C9-CD48-4272-9269-DCEDD755262A}" sibTransId="{6F0B0E1B-9F5D-4207-B717-BBD7CAF5E37D}"/>
    <dgm:cxn modelId="{BBF1FD22-199A-4391-9DAD-5E562575E07E}" srcId="{9147E22F-71F5-4939-9243-F426332FFF00}" destId="{0D782DE9-7506-44CF-BEE3-1EB0F44D65DA}" srcOrd="2" destOrd="0" parTransId="{FAAE98C9-E666-4C8C-BD11-9774784FE867}" sibTransId="{14B0BCB4-1716-4848-B06C-3ABEB19CBEDC}"/>
    <dgm:cxn modelId="{25A0C32E-8BE7-46F8-82BB-01318B653CFF}" type="presOf" srcId="{5F90D064-F45A-4B42-B174-4457E03B3564}" destId="{BFAC6B34-4166-46DC-8C17-1AAC299382B6}" srcOrd="0" destOrd="0" presId="urn:microsoft.com/office/officeart/2005/8/layout/hierarchy1"/>
    <dgm:cxn modelId="{D26DDA2F-FDF4-4AEE-AB30-251B5BE5A39B}" type="presOf" srcId="{E725C53D-F37B-4BA3-AEFB-C7B7AE823677}" destId="{CC58A7D3-1DF1-489B-82F8-F3865ED3E560}" srcOrd="0" destOrd="0" presId="urn:microsoft.com/office/officeart/2005/8/layout/hierarchy1"/>
    <dgm:cxn modelId="{D6CBAA41-3927-4543-90EF-2788CB4C622F}" type="presOf" srcId="{D72DC798-1297-43EC-80F4-B060C41D48E6}" destId="{271F70DC-5E7E-4C62-9B74-6FD7EC0459B6}" srcOrd="0" destOrd="0" presId="urn:microsoft.com/office/officeart/2005/8/layout/hierarchy1"/>
    <dgm:cxn modelId="{1DD92043-77AC-4F64-8E74-C89017A8ACE2}" type="presOf" srcId="{4A3D7C6C-8472-4C8B-BF7B-61002ACA5C30}" destId="{9C060515-526B-4639-BACB-BDA0798992A9}" srcOrd="0" destOrd="0" presId="urn:microsoft.com/office/officeart/2005/8/layout/hierarchy1"/>
    <dgm:cxn modelId="{8A699463-A0F8-46D9-A11D-D6A01C39F4D1}" srcId="{9147E22F-71F5-4939-9243-F426332FFF00}" destId="{466E6194-42D6-4F09-A2EF-B107C3FD5241}" srcOrd="0" destOrd="0" parTransId="{541CE41F-9405-45C5-9EC3-798AEFA36EB7}" sibTransId="{A00EFAB1-ADCD-4F54-A47C-45BB93BD867C}"/>
    <dgm:cxn modelId="{C6A36C6C-4E73-4AC1-BDEB-A8F424122E51}" srcId="{9147E22F-71F5-4939-9243-F426332FFF00}" destId="{87A74DDE-5775-4957-AE03-BCC82C35E9C6}" srcOrd="3" destOrd="0" parTransId="{E1815110-FD18-48A2-801B-AB611AF627CB}" sibTransId="{1726310A-1014-43F7-BF5F-DA72A22BA43B}"/>
    <dgm:cxn modelId="{10182F57-260F-4335-9B7D-8F8344DDEFC7}" srcId="{9147E22F-71F5-4939-9243-F426332FFF00}" destId="{E725C53D-F37B-4BA3-AEFB-C7B7AE823677}" srcOrd="1" destOrd="0" parTransId="{167CB1B7-98F6-45DE-B27C-52EC3F99BF03}" sibTransId="{0CA96B6E-D018-4476-80D8-46B6019B27C5}"/>
    <dgm:cxn modelId="{16B5A979-A986-4E1E-BF76-A050E6209FBF}" type="presOf" srcId="{9147E22F-71F5-4939-9243-F426332FFF00}" destId="{6E9BF022-9739-411B-986D-85F58A37FCE6}" srcOrd="0" destOrd="0" presId="urn:microsoft.com/office/officeart/2005/8/layout/hierarchy1"/>
    <dgm:cxn modelId="{F6B2CB84-4043-479A-BE94-88DB2F49AE1F}" type="presOf" srcId="{E1815110-FD18-48A2-801B-AB611AF627CB}" destId="{7793C639-0C3D-4871-AEA3-A84153161748}" srcOrd="0" destOrd="0" presId="urn:microsoft.com/office/officeart/2005/8/layout/hierarchy1"/>
    <dgm:cxn modelId="{0571C6AA-90C4-43C2-BC4F-2F3B925BD7AA}" type="presOf" srcId="{FAAE98C9-E666-4C8C-BD11-9774784FE867}" destId="{5ED2E7E6-80CC-403F-9DC2-56E3BCCFF76E}" srcOrd="0" destOrd="0" presId="urn:microsoft.com/office/officeart/2005/8/layout/hierarchy1"/>
    <dgm:cxn modelId="{03ABE0AE-2CF8-4BAA-BE0D-CB579BFB70D0}" type="presOf" srcId="{76FB49C9-CD48-4272-9269-DCEDD755262A}" destId="{85D9A37A-1033-408E-A91B-138153D8380C}" srcOrd="0" destOrd="0" presId="urn:microsoft.com/office/officeart/2005/8/layout/hierarchy1"/>
    <dgm:cxn modelId="{E91300C9-AE9E-4EE5-9912-6950045D9331}" type="presOf" srcId="{466E6194-42D6-4F09-A2EF-B107C3FD5241}" destId="{51927803-D3D3-48AF-B0B0-C427834846F8}" srcOrd="0" destOrd="0" presId="urn:microsoft.com/office/officeart/2005/8/layout/hierarchy1"/>
    <dgm:cxn modelId="{0ACC2BCC-ED30-4CEF-9CC6-992BCE02F587}" srcId="{D72DC798-1297-43EC-80F4-B060C41D48E6}" destId="{9147E22F-71F5-4939-9243-F426332FFF00}" srcOrd="0" destOrd="0" parTransId="{E7222BAA-050D-4B28-AE83-F5B98F7E6FE9}" sibTransId="{40EFF9DD-128F-42D4-8040-452C69529D7A}"/>
    <dgm:cxn modelId="{5C68A3CD-14E3-4C8B-82B2-24D81EC46CC3}" srcId="{9147E22F-71F5-4939-9243-F426332FFF00}" destId="{F69D3810-8868-4CAD-969B-3A58FC467D2A}" srcOrd="4" destOrd="0" parTransId="{5F90D064-F45A-4B42-B174-4457E03B3564}" sibTransId="{8278FA96-9737-4156-8D00-EDA4740B3F64}"/>
    <dgm:cxn modelId="{587897DA-FFC6-45BA-8722-9780EB3F8C2A}" type="presOf" srcId="{541CE41F-9405-45C5-9EC3-798AEFA36EB7}" destId="{75B6D3FC-0282-486A-AAFE-AD63290A8A1C}" srcOrd="0" destOrd="0" presId="urn:microsoft.com/office/officeart/2005/8/layout/hierarchy1"/>
    <dgm:cxn modelId="{764D50DD-5B73-4532-90DE-3DE77D832DA9}" type="presOf" srcId="{167CB1B7-98F6-45DE-B27C-52EC3F99BF03}" destId="{42C0B1F5-CEAA-4330-9B8A-A36A98909B40}" srcOrd="0" destOrd="0" presId="urn:microsoft.com/office/officeart/2005/8/layout/hierarchy1"/>
    <dgm:cxn modelId="{194A6668-4700-4B21-A7CD-7F896640A3BF}" type="presParOf" srcId="{271F70DC-5E7E-4C62-9B74-6FD7EC0459B6}" destId="{C8C18C59-FB4F-4795-A121-5569C83D984B}" srcOrd="0" destOrd="0" presId="urn:microsoft.com/office/officeart/2005/8/layout/hierarchy1"/>
    <dgm:cxn modelId="{231FBBC5-BC08-4178-91D0-80634B98A05D}" type="presParOf" srcId="{C8C18C59-FB4F-4795-A121-5569C83D984B}" destId="{3585BEFA-2262-4BD2-B08A-B5FC1908D48F}" srcOrd="0" destOrd="0" presId="urn:microsoft.com/office/officeart/2005/8/layout/hierarchy1"/>
    <dgm:cxn modelId="{D7BB436C-F88B-4B47-A270-C270F93F7BD7}" type="presParOf" srcId="{3585BEFA-2262-4BD2-B08A-B5FC1908D48F}" destId="{6D343FAD-84E4-42AB-A47E-EE60EC3B6D47}" srcOrd="0" destOrd="0" presId="urn:microsoft.com/office/officeart/2005/8/layout/hierarchy1"/>
    <dgm:cxn modelId="{30ABCB4E-9ACB-4EFD-8A6D-2335221C2CB4}" type="presParOf" srcId="{3585BEFA-2262-4BD2-B08A-B5FC1908D48F}" destId="{6E9BF022-9739-411B-986D-85F58A37FCE6}" srcOrd="1" destOrd="0" presId="urn:microsoft.com/office/officeart/2005/8/layout/hierarchy1"/>
    <dgm:cxn modelId="{3037B6DC-13D6-4615-9A45-DF00CCAC820E}" type="presParOf" srcId="{C8C18C59-FB4F-4795-A121-5569C83D984B}" destId="{B631A3D5-690E-4E57-B163-60BBCC59484F}" srcOrd="1" destOrd="0" presId="urn:microsoft.com/office/officeart/2005/8/layout/hierarchy1"/>
    <dgm:cxn modelId="{F6379980-2171-44AB-95BA-FEA8FCAB428E}" type="presParOf" srcId="{B631A3D5-690E-4E57-B163-60BBCC59484F}" destId="{75B6D3FC-0282-486A-AAFE-AD63290A8A1C}" srcOrd="0" destOrd="0" presId="urn:microsoft.com/office/officeart/2005/8/layout/hierarchy1"/>
    <dgm:cxn modelId="{7B020261-5340-4315-B0FC-0C1FE846F862}" type="presParOf" srcId="{B631A3D5-690E-4E57-B163-60BBCC59484F}" destId="{CDBE4306-6177-4307-8A47-B5483A1694D5}" srcOrd="1" destOrd="0" presId="urn:microsoft.com/office/officeart/2005/8/layout/hierarchy1"/>
    <dgm:cxn modelId="{717B24B1-577F-468F-AB4F-9A12D967494D}" type="presParOf" srcId="{CDBE4306-6177-4307-8A47-B5483A1694D5}" destId="{27797D84-1FF6-4A98-A835-9B9DEFD21626}" srcOrd="0" destOrd="0" presId="urn:microsoft.com/office/officeart/2005/8/layout/hierarchy1"/>
    <dgm:cxn modelId="{99858CF6-9A08-4FDA-A537-321BFCA5A248}" type="presParOf" srcId="{27797D84-1FF6-4A98-A835-9B9DEFD21626}" destId="{8DEE88C5-E277-4F20-8E5D-72BD22831E18}" srcOrd="0" destOrd="0" presId="urn:microsoft.com/office/officeart/2005/8/layout/hierarchy1"/>
    <dgm:cxn modelId="{A508903D-5059-4E60-8DB9-C094839455F6}" type="presParOf" srcId="{27797D84-1FF6-4A98-A835-9B9DEFD21626}" destId="{51927803-D3D3-48AF-B0B0-C427834846F8}" srcOrd="1" destOrd="0" presId="urn:microsoft.com/office/officeart/2005/8/layout/hierarchy1"/>
    <dgm:cxn modelId="{B90B77BA-3733-462E-99D4-0E4AB4FD5B3F}" type="presParOf" srcId="{CDBE4306-6177-4307-8A47-B5483A1694D5}" destId="{BCD9B2B5-1E6A-428A-8FC4-657448DA165A}" srcOrd="1" destOrd="0" presId="urn:microsoft.com/office/officeart/2005/8/layout/hierarchy1"/>
    <dgm:cxn modelId="{54027591-2EF4-47BD-8792-70951EA0B9F5}" type="presParOf" srcId="{B631A3D5-690E-4E57-B163-60BBCC59484F}" destId="{42C0B1F5-CEAA-4330-9B8A-A36A98909B40}" srcOrd="2" destOrd="0" presId="urn:microsoft.com/office/officeart/2005/8/layout/hierarchy1"/>
    <dgm:cxn modelId="{450D4E14-73F6-4973-B08B-DAF706972484}" type="presParOf" srcId="{B631A3D5-690E-4E57-B163-60BBCC59484F}" destId="{3CE496E7-996F-4B3E-8700-000D1068015F}" srcOrd="3" destOrd="0" presId="urn:microsoft.com/office/officeart/2005/8/layout/hierarchy1"/>
    <dgm:cxn modelId="{1F44B434-A353-49A1-9F99-76357342E900}" type="presParOf" srcId="{3CE496E7-996F-4B3E-8700-000D1068015F}" destId="{BC2F27EF-9613-40BC-B0F1-458B7163D3D5}" srcOrd="0" destOrd="0" presId="urn:microsoft.com/office/officeart/2005/8/layout/hierarchy1"/>
    <dgm:cxn modelId="{56BCB900-E7C8-4B2D-A2A8-033066C377A8}" type="presParOf" srcId="{BC2F27EF-9613-40BC-B0F1-458B7163D3D5}" destId="{D10D6C72-F73E-4664-8007-1AA872C329B8}" srcOrd="0" destOrd="0" presId="urn:microsoft.com/office/officeart/2005/8/layout/hierarchy1"/>
    <dgm:cxn modelId="{C3EE2F62-7789-4A87-9693-AC23FE4394C1}" type="presParOf" srcId="{BC2F27EF-9613-40BC-B0F1-458B7163D3D5}" destId="{CC58A7D3-1DF1-489B-82F8-F3865ED3E560}" srcOrd="1" destOrd="0" presId="urn:microsoft.com/office/officeart/2005/8/layout/hierarchy1"/>
    <dgm:cxn modelId="{5B114E96-A22B-4F42-8FCB-E94BCE26B58E}" type="presParOf" srcId="{3CE496E7-996F-4B3E-8700-000D1068015F}" destId="{A730C764-5305-496D-93E1-1556BA4B773B}" srcOrd="1" destOrd="0" presId="urn:microsoft.com/office/officeart/2005/8/layout/hierarchy1"/>
    <dgm:cxn modelId="{E4FCB7F9-F74C-483B-8B71-D779C926DBEE}" type="presParOf" srcId="{B631A3D5-690E-4E57-B163-60BBCC59484F}" destId="{5ED2E7E6-80CC-403F-9DC2-56E3BCCFF76E}" srcOrd="4" destOrd="0" presId="urn:microsoft.com/office/officeart/2005/8/layout/hierarchy1"/>
    <dgm:cxn modelId="{E146A3A8-3F2F-4E16-B531-F91E417F575F}" type="presParOf" srcId="{B631A3D5-690E-4E57-B163-60BBCC59484F}" destId="{E3CEB3D8-19DE-4060-A76A-CAE2C71C562F}" srcOrd="5" destOrd="0" presId="urn:microsoft.com/office/officeart/2005/8/layout/hierarchy1"/>
    <dgm:cxn modelId="{C8FBE5D6-0A9B-40D2-809D-8F9114B26858}" type="presParOf" srcId="{E3CEB3D8-19DE-4060-A76A-CAE2C71C562F}" destId="{CD7416A1-E8B6-4118-8C54-2D950CF5B786}" srcOrd="0" destOrd="0" presId="urn:microsoft.com/office/officeart/2005/8/layout/hierarchy1"/>
    <dgm:cxn modelId="{6BD45710-0648-448E-8CB4-F42E6475ACDD}" type="presParOf" srcId="{CD7416A1-E8B6-4118-8C54-2D950CF5B786}" destId="{D4E7C380-18F0-4CDF-B5AF-20882588FDA9}" srcOrd="0" destOrd="0" presId="urn:microsoft.com/office/officeart/2005/8/layout/hierarchy1"/>
    <dgm:cxn modelId="{80818918-C559-49F3-829B-36768FE2D60A}" type="presParOf" srcId="{CD7416A1-E8B6-4118-8C54-2D950CF5B786}" destId="{4ADCC1E4-0320-428D-AA06-5BD7C1D86982}" srcOrd="1" destOrd="0" presId="urn:microsoft.com/office/officeart/2005/8/layout/hierarchy1"/>
    <dgm:cxn modelId="{23E3E3FB-8856-48E5-A7A2-5C42BA7245E8}" type="presParOf" srcId="{E3CEB3D8-19DE-4060-A76A-CAE2C71C562F}" destId="{CD949A29-DED5-48FE-802A-ED202C97D865}" srcOrd="1" destOrd="0" presId="urn:microsoft.com/office/officeart/2005/8/layout/hierarchy1"/>
    <dgm:cxn modelId="{4E608AD9-D9BF-42C3-AC49-CB99C3F90673}" type="presParOf" srcId="{B631A3D5-690E-4E57-B163-60BBCC59484F}" destId="{7793C639-0C3D-4871-AEA3-A84153161748}" srcOrd="6" destOrd="0" presId="urn:microsoft.com/office/officeart/2005/8/layout/hierarchy1"/>
    <dgm:cxn modelId="{AE8013DF-424B-4024-9151-E94853B8E2C3}" type="presParOf" srcId="{B631A3D5-690E-4E57-B163-60BBCC59484F}" destId="{0FAC2B67-6FB7-454C-B03E-51D3FDE0B179}" srcOrd="7" destOrd="0" presId="urn:microsoft.com/office/officeart/2005/8/layout/hierarchy1"/>
    <dgm:cxn modelId="{0C6B7936-D15F-454E-A5DF-A0E1216EFFA8}" type="presParOf" srcId="{0FAC2B67-6FB7-454C-B03E-51D3FDE0B179}" destId="{9C972C82-10CD-459C-990A-C10BBD6A9A4E}" srcOrd="0" destOrd="0" presId="urn:microsoft.com/office/officeart/2005/8/layout/hierarchy1"/>
    <dgm:cxn modelId="{F1C17E0D-8EE0-413E-8898-085D4E86416F}" type="presParOf" srcId="{9C972C82-10CD-459C-990A-C10BBD6A9A4E}" destId="{D193C5D1-1DC1-42BC-9C4F-3D1107B52029}" srcOrd="0" destOrd="0" presId="urn:microsoft.com/office/officeart/2005/8/layout/hierarchy1"/>
    <dgm:cxn modelId="{79AF3CA9-7232-46D4-B2A1-AE8DCC7B98DB}" type="presParOf" srcId="{9C972C82-10CD-459C-990A-C10BBD6A9A4E}" destId="{D1C37761-141F-404B-8F98-A3A25E2BAABD}" srcOrd="1" destOrd="0" presId="urn:microsoft.com/office/officeart/2005/8/layout/hierarchy1"/>
    <dgm:cxn modelId="{1FA9D55D-C5BD-4565-ADAB-AC5E9D84A308}" type="presParOf" srcId="{0FAC2B67-6FB7-454C-B03E-51D3FDE0B179}" destId="{2B4DB9E4-EE7B-4FB4-B684-0B8A3EE7FE3B}" srcOrd="1" destOrd="0" presId="urn:microsoft.com/office/officeart/2005/8/layout/hierarchy1"/>
    <dgm:cxn modelId="{0D439B1E-82DC-47D0-B02E-9DCEE7B2F9EE}" type="presParOf" srcId="{B631A3D5-690E-4E57-B163-60BBCC59484F}" destId="{BFAC6B34-4166-46DC-8C17-1AAC299382B6}" srcOrd="8" destOrd="0" presId="urn:microsoft.com/office/officeart/2005/8/layout/hierarchy1"/>
    <dgm:cxn modelId="{C7A6F0EC-EDE1-468B-A973-C4857021A601}" type="presParOf" srcId="{B631A3D5-690E-4E57-B163-60BBCC59484F}" destId="{CDDF6DCD-9662-42C7-B73F-388A33EAB03E}" srcOrd="9" destOrd="0" presId="urn:microsoft.com/office/officeart/2005/8/layout/hierarchy1"/>
    <dgm:cxn modelId="{4493DD8B-72C7-48FC-A0D0-71937F648E4E}" type="presParOf" srcId="{CDDF6DCD-9662-42C7-B73F-388A33EAB03E}" destId="{3F975B4D-EF56-44E8-9A3F-BE7E84BA4CB9}" srcOrd="0" destOrd="0" presId="urn:microsoft.com/office/officeart/2005/8/layout/hierarchy1"/>
    <dgm:cxn modelId="{26AE4B31-19AB-44DB-A314-AF47C73D8098}" type="presParOf" srcId="{3F975B4D-EF56-44E8-9A3F-BE7E84BA4CB9}" destId="{22CE0BE2-EC0E-4570-B604-92CBABB80FB9}" srcOrd="0" destOrd="0" presId="urn:microsoft.com/office/officeart/2005/8/layout/hierarchy1"/>
    <dgm:cxn modelId="{03226C9D-1C1A-4814-A198-BD06E9433B90}" type="presParOf" srcId="{3F975B4D-EF56-44E8-9A3F-BE7E84BA4CB9}" destId="{81371715-571C-4B4C-830A-19C3E15B7BDA}" srcOrd="1" destOrd="0" presId="urn:microsoft.com/office/officeart/2005/8/layout/hierarchy1"/>
    <dgm:cxn modelId="{A606FA7C-FD55-49EE-819F-6447F5E02363}" type="presParOf" srcId="{CDDF6DCD-9662-42C7-B73F-388A33EAB03E}" destId="{F58CFD36-CBB1-4BD5-B638-75ED4CE7E7E0}" srcOrd="1" destOrd="0" presId="urn:microsoft.com/office/officeart/2005/8/layout/hierarchy1"/>
    <dgm:cxn modelId="{DBD67564-D1A2-40FA-9B3D-8928C5CD43FF}" type="presParOf" srcId="{B631A3D5-690E-4E57-B163-60BBCC59484F}" destId="{85D9A37A-1033-408E-A91B-138153D8380C}" srcOrd="10" destOrd="0" presId="urn:microsoft.com/office/officeart/2005/8/layout/hierarchy1"/>
    <dgm:cxn modelId="{1F24A7C3-98CD-4416-BD3F-AE5177364273}" type="presParOf" srcId="{B631A3D5-690E-4E57-B163-60BBCC59484F}" destId="{69DAD871-6DE7-42D7-9A7F-DE1763DA8CAA}" srcOrd="11" destOrd="0" presId="urn:microsoft.com/office/officeart/2005/8/layout/hierarchy1"/>
    <dgm:cxn modelId="{0BE96D78-AF04-48AB-AF7F-3DE1E007E71D}" type="presParOf" srcId="{69DAD871-6DE7-42D7-9A7F-DE1763DA8CAA}" destId="{F0FA9F06-ECC9-43FD-87CB-3639CDFDF57D}" srcOrd="0" destOrd="0" presId="urn:microsoft.com/office/officeart/2005/8/layout/hierarchy1"/>
    <dgm:cxn modelId="{5407BE97-0B66-4F00-A65D-EF3CF504EB9A}" type="presParOf" srcId="{F0FA9F06-ECC9-43FD-87CB-3639CDFDF57D}" destId="{6620E266-F845-4E39-AB2E-48B5C6CDD073}" srcOrd="0" destOrd="0" presId="urn:microsoft.com/office/officeart/2005/8/layout/hierarchy1"/>
    <dgm:cxn modelId="{7E35FC60-8EE6-476E-802C-12C39ECA5252}" type="presParOf" srcId="{F0FA9F06-ECC9-43FD-87CB-3639CDFDF57D}" destId="{9C060515-526B-4639-BACB-BDA0798992A9}" srcOrd="1" destOrd="0" presId="urn:microsoft.com/office/officeart/2005/8/layout/hierarchy1"/>
    <dgm:cxn modelId="{FFD26838-57C3-4F0E-B24F-A9B5403D2503}" type="presParOf" srcId="{69DAD871-6DE7-42D7-9A7F-DE1763DA8CAA}" destId="{3664F7C9-923F-41EE-B940-301A48973FD4}"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72DC798-1297-43EC-80F4-B060C41D48E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9147E22F-71F5-4939-9243-F426332FFF00}">
      <dgm:prSet phldrT="[Text]"/>
      <dgm:spPr/>
      <dgm:t>
        <a:bodyPr/>
        <a:lstStyle/>
        <a:p>
          <a:r>
            <a:rPr lang="en-US" b="1" dirty="0"/>
            <a:t>Capital Asset – does not include</a:t>
          </a:r>
        </a:p>
      </dgm:t>
    </dgm:pt>
    <dgm:pt modelId="{E7222BAA-050D-4B28-AE83-F5B98F7E6FE9}" type="parTrans" cxnId="{0ACC2BCC-ED30-4CEF-9CC6-992BCE02F587}">
      <dgm:prSet/>
      <dgm:spPr/>
      <dgm:t>
        <a:bodyPr/>
        <a:lstStyle/>
        <a:p>
          <a:endParaRPr lang="en-US"/>
        </a:p>
      </dgm:t>
    </dgm:pt>
    <dgm:pt modelId="{40EFF9DD-128F-42D4-8040-452C69529D7A}" type="sibTrans" cxnId="{0ACC2BCC-ED30-4CEF-9CC6-992BCE02F587}">
      <dgm:prSet/>
      <dgm:spPr/>
      <dgm:t>
        <a:bodyPr/>
        <a:lstStyle/>
        <a:p>
          <a:endParaRPr lang="en-US"/>
        </a:p>
      </dgm:t>
    </dgm:pt>
    <dgm:pt modelId="{142330BE-A7B5-4B07-9D0D-75387A420949}">
      <dgm:prSet phldrT="[Text]"/>
      <dgm:spPr/>
      <dgm:t>
        <a:bodyPr/>
        <a:lstStyle/>
        <a:p>
          <a:r>
            <a:rPr lang="en-US" dirty="0"/>
            <a:t>Stock-in-trade, consumable stores or raw materials</a:t>
          </a:r>
        </a:p>
      </dgm:t>
    </dgm:pt>
    <dgm:pt modelId="{60471C51-698A-49A1-9323-E9CA72E67B2A}" type="parTrans" cxnId="{BB4C1C61-7242-41E9-9443-5DF7FA2EEFEE}">
      <dgm:prSet/>
      <dgm:spPr/>
      <dgm:t>
        <a:bodyPr/>
        <a:lstStyle/>
        <a:p>
          <a:endParaRPr lang="en-US"/>
        </a:p>
      </dgm:t>
    </dgm:pt>
    <dgm:pt modelId="{937EB031-23AC-415E-954D-9197EFDF7C72}" type="sibTrans" cxnId="{BB4C1C61-7242-41E9-9443-5DF7FA2EEFEE}">
      <dgm:prSet/>
      <dgm:spPr/>
      <dgm:t>
        <a:bodyPr/>
        <a:lstStyle/>
        <a:p>
          <a:endParaRPr lang="en-US"/>
        </a:p>
      </dgm:t>
    </dgm:pt>
    <dgm:pt modelId="{DC05D386-6EAE-48EB-BD77-FD16469FBC16}">
      <dgm:prSet phldrT="[Text]"/>
      <dgm:spPr/>
      <dgm:t>
        <a:bodyPr/>
        <a:lstStyle/>
        <a:p>
          <a:r>
            <a:rPr lang="en-US" dirty="0"/>
            <a:t>Movable personal effects</a:t>
          </a:r>
        </a:p>
      </dgm:t>
    </dgm:pt>
    <dgm:pt modelId="{053983EB-0D28-4149-B6F0-B5415B1C9356}" type="parTrans" cxnId="{9502175B-EEC9-43CA-A917-A93878F0ADDE}">
      <dgm:prSet/>
      <dgm:spPr/>
      <dgm:t>
        <a:bodyPr/>
        <a:lstStyle/>
        <a:p>
          <a:endParaRPr lang="en-US"/>
        </a:p>
      </dgm:t>
    </dgm:pt>
    <dgm:pt modelId="{E434E14F-5ACA-45AA-A684-797BA35890E3}" type="sibTrans" cxnId="{9502175B-EEC9-43CA-A917-A93878F0ADDE}">
      <dgm:prSet/>
      <dgm:spPr/>
      <dgm:t>
        <a:bodyPr/>
        <a:lstStyle/>
        <a:p>
          <a:endParaRPr lang="en-US"/>
        </a:p>
      </dgm:t>
    </dgm:pt>
    <dgm:pt modelId="{18533136-7F12-4D66-AE43-C436A3B3B6C2}">
      <dgm:prSet phldrT="[Text]"/>
      <dgm:spPr/>
      <dgm:t>
        <a:bodyPr/>
        <a:lstStyle/>
        <a:p>
          <a:r>
            <a:rPr lang="en-US" dirty="0"/>
            <a:t>Agricultural land in India</a:t>
          </a:r>
        </a:p>
      </dgm:t>
    </dgm:pt>
    <dgm:pt modelId="{F1848529-6B3A-4AEB-9395-EFF42B7B851A}" type="parTrans" cxnId="{737EAF98-06FA-4AF0-BEC2-33C7CC2612BF}">
      <dgm:prSet/>
      <dgm:spPr/>
      <dgm:t>
        <a:bodyPr/>
        <a:lstStyle/>
        <a:p>
          <a:endParaRPr lang="en-US"/>
        </a:p>
      </dgm:t>
    </dgm:pt>
    <dgm:pt modelId="{FA3951CF-5B89-4EEE-A63B-A3F8752DF5C5}" type="sibTrans" cxnId="{737EAF98-06FA-4AF0-BEC2-33C7CC2612BF}">
      <dgm:prSet/>
      <dgm:spPr/>
      <dgm:t>
        <a:bodyPr/>
        <a:lstStyle/>
        <a:p>
          <a:endParaRPr lang="en-US"/>
        </a:p>
      </dgm:t>
    </dgm:pt>
    <dgm:pt modelId="{CAF9A0DF-296B-4C58-A9B6-0E5CAB6AD01A}">
      <dgm:prSet phldrT="[Text]"/>
      <dgm:spPr/>
      <dgm:t>
        <a:bodyPr/>
        <a:lstStyle/>
        <a:p>
          <a:r>
            <a:rPr lang="en-US" dirty="0"/>
            <a:t>Certain Gold bonds</a:t>
          </a:r>
        </a:p>
      </dgm:t>
    </dgm:pt>
    <dgm:pt modelId="{C1D366F3-7AF7-4332-B68C-A51DED570740}" type="parTrans" cxnId="{CEEEFC0A-E890-4937-8BF4-ECEBE32D4D0A}">
      <dgm:prSet/>
      <dgm:spPr/>
      <dgm:t>
        <a:bodyPr/>
        <a:lstStyle/>
        <a:p>
          <a:endParaRPr lang="en-US"/>
        </a:p>
      </dgm:t>
    </dgm:pt>
    <dgm:pt modelId="{4DBB777D-1359-43F9-9AE4-934504A77379}" type="sibTrans" cxnId="{CEEEFC0A-E890-4937-8BF4-ECEBE32D4D0A}">
      <dgm:prSet/>
      <dgm:spPr/>
      <dgm:t>
        <a:bodyPr/>
        <a:lstStyle/>
        <a:p>
          <a:endParaRPr lang="en-US"/>
        </a:p>
      </dgm:t>
    </dgm:pt>
    <dgm:pt modelId="{271F70DC-5E7E-4C62-9B74-6FD7EC0459B6}" type="pres">
      <dgm:prSet presAssocID="{D72DC798-1297-43EC-80F4-B060C41D48E6}" presName="hierChild1" presStyleCnt="0">
        <dgm:presLayoutVars>
          <dgm:chPref val="1"/>
          <dgm:dir/>
          <dgm:animOne val="branch"/>
          <dgm:animLvl val="lvl"/>
          <dgm:resizeHandles/>
        </dgm:presLayoutVars>
      </dgm:prSet>
      <dgm:spPr/>
    </dgm:pt>
    <dgm:pt modelId="{C8C18C59-FB4F-4795-A121-5569C83D984B}" type="pres">
      <dgm:prSet presAssocID="{9147E22F-71F5-4939-9243-F426332FFF00}" presName="hierRoot1" presStyleCnt="0"/>
      <dgm:spPr/>
    </dgm:pt>
    <dgm:pt modelId="{3585BEFA-2262-4BD2-B08A-B5FC1908D48F}" type="pres">
      <dgm:prSet presAssocID="{9147E22F-71F5-4939-9243-F426332FFF00}" presName="composite" presStyleCnt="0"/>
      <dgm:spPr/>
    </dgm:pt>
    <dgm:pt modelId="{6D343FAD-84E4-42AB-A47E-EE60EC3B6D47}" type="pres">
      <dgm:prSet presAssocID="{9147E22F-71F5-4939-9243-F426332FFF00}" presName="background" presStyleLbl="node0" presStyleIdx="0" presStyleCnt="1"/>
      <dgm:spPr/>
    </dgm:pt>
    <dgm:pt modelId="{6E9BF022-9739-411B-986D-85F58A37FCE6}" type="pres">
      <dgm:prSet presAssocID="{9147E22F-71F5-4939-9243-F426332FFF00}" presName="text" presStyleLbl="fgAcc0" presStyleIdx="0" presStyleCnt="1" custScaleX="193524" custScaleY="129484" custLinFactNeighborX="825" custLinFactNeighborY="-13019">
        <dgm:presLayoutVars>
          <dgm:chPref val="3"/>
        </dgm:presLayoutVars>
      </dgm:prSet>
      <dgm:spPr/>
    </dgm:pt>
    <dgm:pt modelId="{B631A3D5-690E-4E57-B163-60BBCC59484F}" type="pres">
      <dgm:prSet presAssocID="{9147E22F-71F5-4939-9243-F426332FFF00}" presName="hierChild2" presStyleCnt="0"/>
      <dgm:spPr/>
    </dgm:pt>
    <dgm:pt modelId="{64EF9DFC-663E-4150-A957-8E4210D204F2}" type="pres">
      <dgm:prSet presAssocID="{60471C51-698A-49A1-9323-E9CA72E67B2A}" presName="Name10" presStyleLbl="parChTrans1D2" presStyleIdx="0" presStyleCnt="4"/>
      <dgm:spPr/>
    </dgm:pt>
    <dgm:pt modelId="{0CDA5461-B89F-4EE6-A1DD-6253C314BF23}" type="pres">
      <dgm:prSet presAssocID="{142330BE-A7B5-4B07-9D0D-75387A420949}" presName="hierRoot2" presStyleCnt="0"/>
      <dgm:spPr/>
    </dgm:pt>
    <dgm:pt modelId="{D0D4FF58-0864-4A68-990F-BB5EE064C74D}" type="pres">
      <dgm:prSet presAssocID="{142330BE-A7B5-4B07-9D0D-75387A420949}" presName="composite2" presStyleCnt="0"/>
      <dgm:spPr/>
    </dgm:pt>
    <dgm:pt modelId="{6E1A7414-6659-44EC-BFED-2CFC8689E9C3}" type="pres">
      <dgm:prSet presAssocID="{142330BE-A7B5-4B07-9D0D-75387A420949}" presName="background2" presStyleLbl="node2" presStyleIdx="0" presStyleCnt="4"/>
      <dgm:spPr/>
    </dgm:pt>
    <dgm:pt modelId="{284FF095-4209-4745-945C-ED0DCA0A5DCA}" type="pres">
      <dgm:prSet presAssocID="{142330BE-A7B5-4B07-9D0D-75387A420949}" presName="text2" presStyleLbl="fgAcc2" presStyleIdx="0" presStyleCnt="4">
        <dgm:presLayoutVars>
          <dgm:chPref val="3"/>
        </dgm:presLayoutVars>
      </dgm:prSet>
      <dgm:spPr/>
    </dgm:pt>
    <dgm:pt modelId="{6AA3FB7C-2FAB-478F-87DA-F48AC5BBCBF6}" type="pres">
      <dgm:prSet presAssocID="{142330BE-A7B5-4B07-9D0D-75387A420949}" presName="hierChild3" presStyleCnt="0"/>
      <dgm:spPr/>
    </dgm:pt>
    <dgm:pt modelId="{5A0B3634-C927-4629-B114-38956CBB5AD5}" type="pres">
      <dgm:prSet presAssocID="{053983EB-0D28-4149-B6F0-B5415B1C9356}" presName="Name10" presStyleLbl="parChTrans1D2" presStyleIdx="1" presStyleCnt="4"/>
      <dgm:spPr/>
    </dgm:pt>
    <dgm:pt modelId="{54CCCACB-BB36-423D-87AC-E3DB6D6EA39E}" type="pres">
      <dgm:prSet presAssocID="{DC05D386-6EAE-48EB-BD77-FD16469FBC16}" presName="hierRoot2" presStyleCnt="0"/>
      <dgm:spPr/>
    </dgm:pt>
    <dgm:pt modelId="{42CE26D7-C15B-4562-A21D-CE85B66A9A93}" type="pres">
      <dgm:prSet presAssocID="{DC05D386-6EAE-48EB-BD77-FD16469FBC16}" presName="composite2" presStyleCnt="0"/>
      <dgm:spPr/>
    </dgm:pt>
    <dgm:pt modelId="{A9706A95-9574-471A-8E63-9DAB42E4450C}" type="pres">
      <dgm:prSet presAssocID="{DC05D386-6EAE-48EB-BD77-FD16469FBC16}" presName="background2" presStyleLbl="node2" presStyleIdx="1" presStyleCnt="4"/>
      <dgm:spPr/>
    </dgm:pt>
    <dgm:pt modelId="{70F46344-5FDD-4B16-A0B5-79A12F131EEE}" type="pres">
      <dgm:prSet presAssocID="{DC05D386-6EAE-48EB-BD77-FD16469FBC16}" presName="text2" presStyleLbl="fgAcc2" presStyleIdx="1" presStyleCnt="4">
        <dgm:presLayoutVars>
          <dgm:chPref val="3"/>
        </dgm:presLayoutVars>
      </dgm:prSet>
      <dgm:spPr/>
    </dgm:pt>
    <dgm:pt modelId="{913494BA-8B5E-4DDF-A8DE-F284440DEA36}" type="pres">
      <dgm:prSet presAssocID="{DC05D386-6EAE-48EB-BD77-FD16469FBC16}" presName="hierChild3" presStyleCnt="0"/>
      <dgm:spPr/>
    </dgm:pt>
    <dgm:pt modelId="{97D65822-1A90-44BE-BE65-05FE3C92F892}" type="pres">
      <dgm:prSet presAssocID="{F1848529-6B3A-4AEB-9395-EFF42B7B851A}" presName="Name10" presStyleLbl="parChTrans1D2" presStyleIdx="2" presStyleCnt="4"/>
      <dgm:spPr/>
    </dgm:pt>
    <dgm:pt modelId="{D032C55B-16D4-418D-87E4-0AED5171D885}" type="pres">
      <dgm:prSet presAssocID="{18533136-7F12-4D66-AE43-C436A3B3B6C2}" presName="hierRoot2" presStyleCnt="0"/>
      <dgm:spPr/>
    </dgm:pt>
    <dgm:pt modelId="{70B7F984-7CB9-4F36-A128-CBDD4F0E6D24}" type="pres">
      <dgm:prSet presAssocID="{18533136-7F12-4D66-AE43-C436A3B3B6C2}" presName="composite2" presStyleCnt="0"/>
      <dgm:spPr/>
    </dgm:pt>
    <dgm:pt modelId="{94785A56-7D0C-48AA-B595-1327C370D201}" type="pres">
      <dgm:prSet presAssocID="{18533136-7F12-4D66-AE43-C436A3B3B6C2}" presName="background2" presStyleLbl="node2" presStyleIdx="2" presStyleCnt="4"/>
      <dgm:spPr/>
    </dgm:pt>
    <dgm:pt modelId="{AA096B56-4E1D-43CA-8228-5CD01EA0BE4F}" type="pres">
      <dgm:prSet presAssocID="{18533136-7F12-4D66-AE43-C436A3B3B6C2}" presName="text2" presStyleLbl="fgAcc2" presStyleIdx="2" presStyleCnt="4">
        <dgm:presLayoutVars>
          <dgm:chPref val="3"/>
        </dgm:presLayoutVars>
      </dgm:prSet>
      <dgm:spPr/>
    </dgm:pt>
    <dgm:pt modelId="{F16D5A14-1B10-4829-96DA-7C4AD3AFB26E}" type="pres">
      <dgm:prSet presAssocID="{18533136-7F12-4D66-AE43-C436A3B3B6C2}" presName="hierChild3" presStyleCnt="0"/>
      <dgm:spPr/>
    </dgm:pt>
    <dgm:pt modelId="{7F0AFA04-7059-415B-889C-ACEC56105A0B}" type="pres">
      <dgm:prSet presAssocID="{C1D366F3-7AF7-4332-B68C-A51DED570740}" presName="Name10" presStyleLbl="parChTrans1D2" presStyleIdx="3" presStyleCnt="4"/>
      <dgm:spPr/>
    </dgm:pt>
    <dgm:pt modelId="{7F5865A2-9DF1-4767-ADC1-8D63B461FB43}" type="pres">
      <dgm:prSet presAssocID="{CAF9A0DF-296B-4C58-A9B6-0E5CAB6AD01A}" presName="hierRoot2" presStyleCnt="0"/>
      <dgm:spPr/>
    </dgm:pt>
    <dgm:pt modelId="{20C6681F-0B18-4333-BA31-EC2CA435FAB3}" type="pres">
      <dgm:prSet presAssocID="{CAF9A0DF-296B-4C58-A9B6-0E5CAB6AD01A}" presName="composite2" presStyleCnt="0"/>
      <dgm:spPr/>
    </dgm:pt>
    <dgm:pt modelId="{DFB1E209-0291-4A37-ABA2-9025BA191104}" type="pres">
      <dgm:prSet presAssocID="{CAF9A0DF-296B-4C58-A9B6-0E5CAB6AD01A}" presName="background2" presStyleLbl="node2" presStyleIdx="3" presStyleCnt="4"/>
      <dgm:spPr/>
    </dgm:pt>
    <dgm:pt modelId="{915BA0B7-F384-4E94-A1AF-7F12ACF28BA2}" type="pres">
      <dgm:prSet presAssocID="{CAF9A0DF-296B-4C58-A9B6-0E5CAB6AD01A}" presName="text2" presStyleLbl="fgAcc2" presStyleIdx="3" presStyleCnt="4">
        <dgm:presLayoutVars>
          <dgm:chPref val="3"/>
        </dgm:presLayoutVars>
      </dgm:prSet>
      <dgm:spPr/>
    </dgm:pt>
    <dgm:pt modelId="{F10E688D-CD80-4AAB-B5FA-9EBA8C65CA8B}" type="pres">
      <dgm:prSet presAssocID="{CAF9A0DF-296B-4C58-A9B6-0E5CAB6AD01A}" presName="hierChild3" presStyleCnt="0"/>
      <dgm:spPr/>
    </dgm:pt>
  </dgm:ptLst>
  <dgm:cxnLst>
    <dgm:cxn modelId="{1CB01F05-2A4C-45DE-AABC-899DD7AC2B29}" type="presOf" srcId="{142330BE-A7B5-4B07-9D0D-75387A420949}" destId="{284FF095-4209-4745-945C-ED0DCA0A5DCA}" srcOrd="0" destOrd="0" presId="urn:microsoft.com/office/officeart/2005/8/layout/hierarchy1"/>
    <dgm:cxn modelId="{AEBCD205-B9B5-4813-8A65-CE384D90CC84}" type="presOf" srcId="{CAF9A0DF-296B-4C58-A9B6-0E5CAB6AD01A}" destId="{915BA0B7-F384-4E94-A1AF-7F12ACF28BA2}" srcOrd="0" destOrd="0" presId="urn:microsoft.com/office/officeart/2005/8/layout/hierarchy1"/>
    <dgm:cxn modelId="{CEEEFC0A-E890-4937-8BF4-ECEBE32D4D0A}" srcId="{9147E22F-71F5-4939-9243-F426332FFF00}" destId="{CAF9A0DF-296B-4C58-A9B6-0E5CAB6AD01A}" srcOrd="3" destOrd="0" parTransId="{C1D366F3-7AF7-4332-B68C-A51DED570740}" sibTransId="{4DBB777D-1359-43F9-9AE4-934504A77379}"/>
    <dgm:cxn modelId="{C0720F16-DD3F-4ABC-8214-B0A77AFCF431}" type="presOf" srcId="{18533136-7F12-4D66-AE43-C436A3B3B6C2}" destId="{AA096B56-4E1D-43CA-8228-5CD01EA0BE4F}" srcOrd="0" destOrd="0" presId="urn:microsoft.com/office/officeart/2005/8/layout/hierarchy1"/>
    <dgm:cxn modelId="{635C252C-2052-4A8A-AD13-6B53B06ECB3E}" type="presOf" srcId="{DC05D386-6EAE-48EB-BD77-FD16469FBC16}" destId="{70F46344-5FDD-4B16-A0B5-79A12F131EEE}" srcOrd="0" destOrd="0" presId="urn:microsoft.com/office/officeart/2005/8/layout/hierarchy1"/>
    <dgm:cxn modelId="{9502175B-EEC9-43CA-A917-A93878F0ADDE}" srcId="{9147E22F-71F5-4939-9243-F426332FFF00}" destId="{DC05D386-6EAE-48EB-BD77-FD16469FBC16}" srcOrd="1" destOrd="0" parTransId="{053983EB-0D28-4149-B6F0-B5415B1C9356}" sibTransId="{E434E14F-5ACA-45AA-A684-797BA35890E3}"/>
    <dgm:cxn modelId="{BB4C1C61-7242-41E9-9443-5DF7FA2EEFEE}" srcId="{9147E22F-71F5-4939-9243-F426332FFF00}" destId="{142330BE-A7B5-4B07-9D0D-75387A420949}" srcOrd="0" destOrd="0" parTransId="{60471C51-698A-49A1-9323-E9CA72E67B2A}" sibTransId="{937EB031-23AC-415E-954D-9197EFDF7C72}"/>
    <dgm:cxn modelId="{D6CBAA41-3927-4543-90EF-2788CB4C622F}" type="presOf" srcId="{D72DC798-1297-43EC-80F4-B060C41D48E6}" destId="{271F70DC-5E7E-4C62-9B74-6FD7EC0459B6}" srcOrd="0" destOrd="0" presId="urn:microsoft.com/office/officeart/2005/8/layout/hierarchy1"/>
    <dgm:cxn modelId="{FB976D70-47DB-44AB-AF59-00D2C7FEA8CE}" type="presOf" srcId="{053983EB-0D28-4149-B6F0-B5415B1C9356}" destId="{5A0B3634-C927-4629-B114-38956CBB5AD5}" srcOrd="0" destOrd="0" presId="urn:microsoft.com/office/officeart/2005/8/layout/hierarchy1"/>
    <dgm:cxn modelId="{3DBA3957-8297-48C1-8C22-074F9BDC3141}" type="presOf" srcId="{C1D366F3-7AF7-4332-B68C-A51DED570740}" destId="{7F0AFA04-7059-415B-889C-ACEC56105A0B}" srcOrd="0" destOrd="0" presId="urn:microsoft.com/office/officeart/2005/8/layout/hierarchy1"/>
    <dgm:cxn modelId="{16B5A979-A986-4E1E-BF76-A050E6209FBF}" type="presOf" srcId="{9147E22F-71F5-4939-9243-F426332FFF00}" destId="{6E9BF022-9739-411B-986D-85F58A37FCE6}" srcOrd="0" destOrd="0" presId="urn:microsoft.com/office/officeart/2005/8/layout/hierarchy1"/>
    <dgm:cxn modelId="{737EAF98-06FA-4AF0-BEC2-33C7CC2612BF}" srcId="{9147E22F-71F5-4939-9243-F426332FFF00}" destId="{18533136-7F12-4D66-AE43-C436A3B3B6C2}" srcOrd="2" destOrd="0" parTransId="{F1848529-6B3A-4AEB-9395-EFF42B7B851A}" sibTransId="{FA3951CF-5B89-4EEE-A63B-A3F8752DF5C5}"/>
    <dgm:cxn modelId="{E4DA08C9-6318-48CA-AE04-C381C42F9337}" type="presOf" srcId="{F1848529-6B3A-4AEB-9395-EFF42B7B851A}" destId="{97D65822-1A90-44BE-BE65-05FE3C92F892}" srcOrd="0" destOrd="0" presId="urn:microsoft.com/office/officeart/2005/8/layout/hierarchy1"/>
    <dgm:cxn modelId="{0ACC2BCC-ED30-4CEF-9CC6-992BCE02F587}" srcId="{D72DC798-1297-43EC-80F4-B060C41D48E6}" destId="{9147E22F-71F5-4939-9243-F426332FFF00}" srcOrd="0" destOrd="0" parTransId="{E7222BAA-050D-4B28-AE83-F5B98F7E6FE9}" sibTransId="{40EFF9DD-128F-42D4-8040-452C69529D7A}"/>
    <dgm:cxn modelId="{2872E5E1-C9F1-488C-8C5A-5127631BE2E2}" type="presOf" srcId="{60471C51-698A-49A1-9323-E9CA72E67B2A}" destId="{64EF9DFC-663E-4150-A957-8E4210D204F2}" srcOrd="0" destOrd="0" presId="urn:microsoft.com/office/officeart/2005/8/layout/hierarchy1"/>
    <dgm:cxn modelId="{194A6668-4700-4B21-A7CD-7F896640A3BF}" type="presParOf" srcId="{271F70DC-5E7E-4C62-9B74-6FD7EC0459B6}" destId="{C8C18C59-FB4F-4795-A121-5569C83D984B}" srcOrd="0" destOrd="0" presId="urn:microsoft.com/office/officeart/2005/8/layout/hierarchy1"/>
    <dgm:cxn modelId="{231FBBC5-BC08-4178-91D0-80634B98A05D}" type="presParOf" srcId="{C8C18C59-FB4F-4795-A121-5569C83D984B}" destId="{3585BEFA-2262-4BD2-B08A-B5FC1908D48F}" srcOrd="0" destOrd="0" presId="urn:microsoft.com/office/officeart/2005/8/layout/hierarchy1"/>
    <dgm:cxn modelId="{D7BB436C-F88B-4B47-A270-C270F93F7BD7}" type="presParOf" srcId="{3585BEFA-2262-4BD2-B08A-B5FC1908D48F}" destId="{6D343FAD-84E4-42AB-A47E-EE60EC3B6D47}" srcOrd="0" destOrd="0" presId="urn:microsoft.com/office/officeart/2005/8/layout/hierarchy1"/>
    <dgm:cxn modelId="{30ABCB4E-9ACB-4EFD-8A6D-2335221C2CB4}" type="presParOf" srcId="{3585BEFA-2262-4BD2-B08A-B5FC1908D48F}" destId="{6E9BF022-9739-411B-986D-85F58A37FCE6}" srcOrd="1" destOrd="0" presId="urn:microsoft.com/office/officeart/2005/8/layout/hierarchy1"/>
    <dgm:cxn modelId="{3037B6DC-13D6-4615-9A45-DF00CCAC820E}" type="presParOf" srcId="{C8C18C59-FB4F-4795-A121-5569C83D984B}" destId="{B631A3D5-690E-4E57-B163-60BBCC59484F}" srcOrd="1" destOrd="0" presId="urn:microsoft.com/office/officeart/2005/8/layout/hierarchy1"/>
    <dgm:cxn modelId="{FB8BF0F0-D851-486C-9FC2-E9952D06F46B}" type="presParOf" srcId="{B631A3D5-690E-4E57-B163-60BBCC59484F}" destId="{64EF9DFC-663E-4150-A957-8E4210D204F2}" srcOrd="0" destOrd="0" presId="urn:microsoft.com/office/officeart/2005/8/layout/hierarchy1"/>
    <dgm:cxn modelId="{3C8BE664-D615-4B10-9C08-2175FFE9DBB6}" type="presParOf" srcId="{B631A3D5-690E-4E57-B163-60BBCC59484F}" destId="{0CDA5461-B89F-4EE6-A1DD-6253C314BF23}" srcOrd="1" destOrd="0" presId="urn:microsoft.com/office/officeart/2005/8/layout/hierarchy1"/>
    <dgm:cxn modelId="{8AF4CC69-A509-464C-B71E-567E03BC08F3}" type="presParOf" srcId="{0CDA5461-B89F-4EE6-A1DD-6253C314BF23}" destId="{D0D4FF58-0864-4A68-990F-BB5EE064C74D}" srcOrd="0" destOrd="0" presId="urn:microsoft.com/office/officeart/2005/8/layout/hierarchy1"/>
    <dgm:cxn modelId="{571747EB-1825-464A-B732-380F04D10F82}" type="presParOf" srcId="{D0D4FF58-0864-4A68-990F-BB5EE064C74D}" destId="{6E1A7414-6659-44EC-BFED-2CFC8689E9C3}" srcOrd="0" destOrd="0" presId="urn:microsoft.com/office/officeart/2005/8/layout/hierarchy1"/>
    <dgm:cxn modelId="{990CEAB3-CCB2-43D4-98DE-697F74D68E16}" type="presParOf" srcId="{D0D4FF58-0864-4A68-990F-BB5EE064C74D}" destId="{284FF095-4209-4745-945C-ED0DCA0A5DCA}" srcOrd="1" destOrd="0" presId="urn:microsoft.com/office/officeart/2005/8/layout/hierarchy1"/>
    <dgm:cxn modelId="{EB61832D-E999-4040-A50C-57A5CD4394FF}" type="presParOf" srcId="{0CDA5461-B89F-4EE6-A1DD-6253C314BF23}" destId="{6AA3FB7C-2FAB-478F-87DA-F48AC5BBCBF6}" srcOrd="1" destOrd="0" presId="urn:microsoft.com/office/officeart/2005/8/layout/hierarchy1"/>
    <dgm:cxn modelId="{247F7552-E69F-41A6-8E30-FC9D43061141}" type="presParOf" srcId="{B631A3D5-690E-4E57-B163-60BBCC59484F}" destId="{5A0B3634-C927-4629-B114-38956CBB5AD5}" srcOrd="2" destOrd="0" presId="urn:microsoft.com/office/officeart/2005/8/layout/hierarchy1"/>
    <dgm:cxn modelId="{32DEB321-6B75-4E33-9F9A-824D264481C6}" type="presParOf" srcId="{B631A3D5-690E-4E57-B163-60BBCC59484F}" destId="{54CCCACB-BB36-423D-87AC-E3DB6D6EA39E}" srcOrd="3" destOrd="0" presId="urn:microsoft.com/office/officeart/2005/8/layout/hierarchy1"/>
    <dgm:cxn modelId="{57E9CDB4-CE16-42AD-B833-C8988457CDE7}" type="presParOf" srcId="{54CCCACB-BB36-423D-87AC-E3DB6D6EA39E}" destId="{42CE26D7-C15B-4562-A21D-CE85B66A9A93}" srcOrd="0" destOrd="0" presId="urn:microsoft.com/office/officeart/2005/8/layout/hierarchy1"/>
    <dgm:cxn modelId="{5587D036-F14E-4ACE-A66A-9331039FA803}" type="presParOf" srcId="{42CE26D7-C15B-4562-A21D-CE85B66A9A93}" destId="{A9706A95-9574-471A-8E63-9DAB42E4450C}" srcOrd="0" destOrd="0" presId="urn:microsoft.com/office/officeart/2005/8/layout/hierarchy1"/>
    <dgm:cxn modelId="{77AEEF9D-F898-41CD-9451-558C8C51FE50}" type="presParOf" srcId="{42CE26D7-C15B-4562-A21D-CE85B66A9A93}" destId="{70F46344-5FDD-4B16-A0B5-79A12F131EEE}" srcOrd="1" destOrd="0" presId="urn:microsoft.com/office/officeart/2005/8/layout/hierarchy1"/>
    <dgm:cxn modelId="{41271CFD-BABA-4EB4-9EBF-075E2630E244}" type="presParOf" srcId="{54CCCACB-BB36-423D-87AC-E3DB6D6EA39E}" destId="{913494BA-8B5E-4DDF-A8DE-F284440DEA36}" srcOrd="1" destOrd="0" presId="urn:microsoft.com/office/officeart/2005/8/layout/hierarchy1"/>
    <dgm:cxn modelId="{5EEA9A73-F238-4593-94FA-33ADCE71C51A}" type="presParOf" srcId="{B631A3D5-690E-4E57-B163-60BBCC59484F}" destId="{97D65822-1A90-44BE-BE65-05FE3C92F892}" srcOrd="4" destOrd="0" presId="urn:microsoft.com/office/officeart/2005/8/layout/hierarchy1"/>
    <dgm:cxn modelId="{0AA885E8-DFEC-4D84-8A0C-4F787729BDE0}" type="presParOf" srcId="{B631A3D5-690E-4E57-B163-60BBCC59484F}" destId="{D032C55B-16D4-418D-87E4-0AED5171D885}" srcOrd="5" destOrd="0" presId="urn:microsoft.com/office/officeart/2005/8/layout/hierarchy1"/>
    <dgm:cxn modelId="{9A022D6E-7894-47C0-9AC1-2809B6EFE1BE}" type="presParOf" srcId="{D032C55B-16D4-418D-87E4-0AED5171D885}" destId="{70B7F984-7CB9-4F36-A128-CBDD4F0E6D24}" srcOrd="0" destOrd="0" presId="urn:microsoft.com/office/officeart/2005/8/layout/hierarchy1"/>
    <dgm:cxn modelId="{F337E197-2CC4-42B6-8BC3-F83243D40AB5}" type="presParOf" srcId="{70B7F984-7CB9-4F36-A128-CBDD4F0E6D24}" destId="{94785A56-7D0C-48AA-B595-1327C370D201}" srcOrd="0" destOrd="0" presId="urn:microsoft.com/office/officeart/2005/8/layout/hierarchy1"/>
    <dgm:cxn modelId="{44CE1177-8FAB-4B73-B223-56B7C3AAA353}" type="presParOf" srcId="{70B7F984-7CB9-4F36-A128-CBDD4F0E6D24}" destId="{AA096B56-4E1D-43CA-8228-5CD01EA0BE4F}" srcOrd="1" destOrd="0" presId="urn:microsoft.com/office/officeart/2005/8/layout/hierarchy1"/>
    <dgm:cxn modelId="{EE405EAA-5B4E-494A-A9E9-C229534F0DE6}" type="presParOf" srcId="{D032C55B-16D4-418D-87E4-0AED5171D885}" destId="{F16D5A14-1B10-4829-96DA-7C4AD3AFB26E}" srcOrd="1" destOrd="0" presId="urn:microsoft.com/office/officeart/2005/8/layout/hierarchy1"/>
    <dgm:cxn modelId="{1F8E8E5B-DAE8-4091-868E-7294A03A062E}" type="presParOf" srcId="{B631A3D5-690E-4E57-B163-60BBCC59484F}" destId="{7F0AFA04-7059-415B-889C-ACEC56105A0B}" srcOrd="6" destOrd="0" presId="urn:microsoft.com/office/officeart/2005/8/layout/hierarchy1"/>
    <dgm:cxn modelId="{C662A72E-ECEB-4D92-B006-C959BB340821}" type="presParOf" srcId="{B631A3D5-690E-4E57-B163-60BBCC59484F}" destId="{7F5865A2-9DF1-4767-ADC1-8D63B461FB43}" srcOrd="7" destOrd="0" presId="urn:microsoft.com/office/officeart/2005/8/layout/hierarchy1"/>
    <dgm:cxn modelId="{880D7124-80E5-4F9A-BA6D-69CF7BA42C14}" type="presParOf" srcId="{7F5865A2-9DF1-4767-ADC1-8D63B461FB43}" destId="{20C6681F-0B18-4333-BA31-EC2CA435FAB3}" srcOrd="0" destOrd="0" presId="urn:microsoft.com/office/officeart/2005/8/layout/hierarchy1"/>
    <dgm:cxn modelId="{5B9FC596-C3CF-448D-9299-F5ABBFA4ABD2}" type="presParOf" srcId="{20C6681F-0B18-4333-BA31-EC2CA435FAB3}" destId="{DFB1E209-0291-4A37-ABA2-9025BA191104}" srcOrd="0" destOrd="0" presId="urn:microsoft.com/office/officeart/2005/8/layout/hierarchy1"/>
    <dgm:cxn modelId="{C35CA576-5576-4867-B0F3-F1AC6554D69E}" type="presParOf" srcId="{20C6681F-0B18-4333-BA31-EC2CA435FAB3}" destId="{915BA0B7-F384-4E94-A1AF-7F12ACF28BA2}" srcOrd="1" destOrd="0" presId="urn:microsoft.com/office/officeart/2005/8/layout/hierarchy1"/>
    <dgm:cxn modelId="{63E829E3-8232-458A-8178-C329C6D4FEF2}" type="presParOf" srcId="{7F5865A2-9DF1-4767-ADC1-8D63B461FB43}" destId="{F10E688D-CD80-4AAB-B5FA-9EBA8C65CA8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72DC798-1297-43EC-80F4-B060C41D48E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9147E22F-71F5-4939-9243-F426332FFF00}">
      <dgm:prSet phldrT="[Text]" custT="1"/>
      <dgm:spPr/>
      <dgm:t>
        <a:bodyPr/>
        <a:lstStyle/>
        <a:p>
          <a:r>
            <a:rPr lang="en-US" sz="1300" b="1" dirty="0"/>
            <a:t>Rural agricultural land – Not a </a:t>
          </a:r>
          <a:r>
            <a:rPr lang="en-US" sz="1400" b="1" i="1" dirty="0"/>
            <a:t>Capital Asset</a:t>
          </a:r>
          <a:endParaRPr lang="en-US" sz="1300" b="1" i="1" dirty="0"/>
        </a:p>
      </dgm:t>
    </dgm:pt>
    <dgm:pt modelId="{E7222BAA-050D-4B28-AE83-F5B98F7E6FE9}" type="parTrans" cxnId="{0ACC2BCC-ED30-4CEF-9CC6-992BCE02F587}">
      <dgm:prSet/>
      <dgm:spPr/>
      <dgm:t>
        <a:bodyPr/>
        <a:lstStyle/>
        <a:p>
          <a:endParaRPr lang="en-US"/>
        </a:p>
      </dgm:t>
    </dgm:pt>
    <dgm:pt modelId="{40EFF9DD-128F-42D4-8040-452C69529D7A}" type="sibTrans" cxnId="{0ACC2BCC-ED30-4CEF-9CC6-992BCE02F587}">
      <dgm:prSet/>
      <dgm:spPr/>
      <dgm:t>
        <a:bodyPr/>
        <a:lstStyle/>
        <a:p>
          <a:endParaRPr lang="en-US"/>
        </a:p>
      </dgm:t>
    </dgm:pt>
    <dgm:pt modelId="{142330BE-A7B5-4B07-9D0D-75387A420949}">
      <dgm:prSet phldrT="[Text]"/>
      <dgm:spPr/>
      <dgm:t>
        <a:bodyPr/>
        <a:lstStyle/>
        <a:p>
          <a:r>
            <a:rPr lang="en-US" dirty="0"/>
            <a:t>MPL having population &gt; 10,000</a:t>
          </a:r>
        </a:p>
      </dgm:t>
    </dgm:pt>
    <dgm:pt modelId="{60471C51-698A-49A1-9323-E9CA72E67B2A}" type="parTrans" cxnId="{BB4C1C61-7242-41E9-9443-5DF7FA2EEFEE}">
      <dgm:prSet/>
      <dgm:spPr/>
      <dgm:t>
        <a:bodyPr/>
        <a:lstStyle/>
        <a:p>
          <a:endParaRPr lang="en-US"/>
        </a:p>
      </dgm:t>
    </dgm:pt>
    <dgm:pt modelId="{937EB031-23AC-415E-954D-9197EFDF7C72}" type="sibTrans" cxnId="{BB4C1C61-7242-41E9-9443-5DF7FA2EEFEE}">
      <dgm:prSet/>
      <dgm:spPr/>
      <dgm:t>
        <a:bodyPr/>
        <a:lstStyle/>
        <a:p>
          <a:endParaRPr lang="en-US"/>
        </a:p>
      </dgm:t>
    </dgm:pt>
    <dgm:pt modelId="{18533136-7F12-4D66-AE43-C436A3B3B6C2}">
      <dgm:prSet phldrT="[Text]"/>
      <dgm:spPr/>
      <dgm:t>
        <a:bodyPr/>
        <a:lstStyle/>
        <a:p>
          <a:r>
            <a:rPr lang="en-US" dirty="0"/>
            <a:t>within such KMs from local limits of MPL – aerially measured</a:t>
          </a:r>
        </a:p>
      </dgm:t>
    </dgm:pt>
    <dgm:pt modelId="{F1848529-6B3A-4AEB-9395-EFF42B7B851A}" type="parTrans" cxnId="{737EAF98-06FA-4AF0-BEC2-33C7CC2612BF}">
      <dgm:prSet/>
      <dgm:spPr/>
      <dgm:t>
        <a:bodyPr/>
        <a:lstStyle/>
        <a:p>
          <a:endParaRPr lang="en-US"/>
        </a:p>
      </dgm:t>
    </dgm:pt>
    <dgm:pt modelId="{FA3951CF-5B89-4EEE-A63B-A3F8752DF5C5}" type="sibTrans" cxnId="{737EAF98-06FA-4AF0-BEC2-33C7CC2612BF}">
      <dgm:prSet/>
      <dgm:spPr/>
      <dgm:t>
        <a:bodyPr/>
        <a:lstStyle/>
        <a:p>
          <a:endParaRPr lang="en-US"/>
        </a:p>
      </dgm:t>
    </dgm:pt>
    <dgm:pt modelId="{4F8C36E7-E2BC-45BC-999F-F3689F51B78B}">
      <dgm:prSet phldrT="[Text]"/>
      <dgm:spPr/>
      <dgm:t>
        <a:bodyPr/>
        <a:lstStyle/>
        <a:p>
          <a:r>
            <a:rPr lang="en-US" dirty="0"/>
            <a:t>2 KMs if population &gt; 10,000 but not exceeding 100,000</a:t>
          </a:r>
        </a:p>
      </dgm:t>
    </dgm:pt>
    <dgm:pt modelId="{239BAFD6-37FF-453C-B282-57BF8B8DEBD0}" type="parTrans" cxnId="{49983050-BE75-4528-9ACD-EDD2060D00A0}">
      <dgm:prSet/>
      <dgm:spPr/>
      <dgm:t>
        <a:bodyPr/>
        <a:lstStyle/>
        <a:p>
          <a:endParaRPr lang="en-US"/>
        </a:p>
      </dgm:t>
    </dgm:pt>
    <dgm:pt modelId="{1903E23D-B2ED-441C-9CD7-DE850DDBB442}" type="sibTrans" cxnId="{49983050-BE75-4528-9ACD-EDD2060D00A0}">
      <dgm:prSet/>
      <dgm:spPr/>
      <dgm:t>
        <a:bodyPr/>
        <a:lstStyle/>
        <a:p>
          <a:endParaRPr lang="en-US"/>
        </a:p>
      </dgm:t>
    </dgm:pt>
    <dgm:pt modelId="{587EFB88-71DD-4C2C-A614-330F35A00285}">
      <dgm:prSet phldrT="[Text]"/>
      <dgm:spPr/>
      <dgm:t>
        <a:bodyPr/>
        <a:lstStyle/>
        <a:p>
          <a:r>
            <a:rPr lang="en-US" dirty="0"/>
            <a:t>6 KMs if population &gt; 100,000 but not exceeding 10,00,000</a:t>
          </a:r>
        </a:p>
      </dgm:t>
    </dgm:pt>
    <dgm:pt modelId="{E9013654-EB75-43C0-B44C-D4710D9A08DE}" type="parTrans" cxnId="{482B3FA2-8B5E-40F4-A73F-AA046E7A39E8}">
      <dgm:prSet/>
      <dgm:spPr/>
      <dgm:t>
        <a:bodyPr/>
        <a:lstStyle/>
        <a:p>
          <a:endParaRPr lang="en-US"/>
        </a:p>
      </dgm:t>
    </dgm:pt>
    <dgm:pt modelId="{CF844155-0275-4042-BBA7-3AEF32A43062}" type="sibTrans" cxnId="{482B3FA2-8B5E-40F4-A73F-AA046E7A39E8}">
      <dgm:prSet/>
      <dgm:spPr/>
      <dgm:t>
        <a:bodyPr/>
        <a:lstStyle/>
        <a:p>
          <a:endParaRPr lang="en-US"/>
        </a:p>
      </dgm:t>
    </dgm:pt>
    <dgm:pt modelId="{F87A3AD1-0642-4AA3-8DE2-D4ACCF5E1BED}">
      <dgm:prSet phldrT="[Text]"/>
      <dgm:spPr/>
      <dgm:t>
        <a:bodyPr/>
        <a:lstStyle/>
        <a:p>
          <a:r>
            <a:rPr lang="en-US" dirty="0"/>
            <a:t>8 KMs if population &gt; 10,00,000</a:t>
          </a:r>
        </a:p>
      </dgm:t>
    </dgm:pt>
    <dgm:pt modelId="{4680E6DE-B9D2-4EB0-BB30-4664A9771336}" type="parTrans" cxnId="{96D0CB17-BCC7-4517-9043-2B289423E581}">
      <dgm:prSet/>
      <dgm:spPr/>
      <dgm:t>
        <a:bodyPr/>
        <a:lstStyle/>
        <a:p>
          <a:endParaRPr lang="en-US"/>
        </a:p>
      </dgm:t>
    </dgm:pt>
    <dgm:pt modelId="{1C0DC866-5EAD-485D-9503-526D6EA9581B}" type="sibTrans" cxnId="{96D0CB17-BCC7-4517-9043-2B289423E581}">
      <dgm:prSet/>
      <dgm:spPr/>
      <dgm:t>
        <a:bodyPr/>
        <a:lstStyle/>
        <a:p>
          <a:endParaRPr lang="en-US"/>
        </a:p>
      </dgm:t>
    </dgm:pt>
    <dgm:pt modelId="{4223F97A-D605-45A0-BA0D-55214B52B2CB}">
      <dgm:prSet phldrT="[Text]"/>
      <dgm:spPr/>
      <dgm:t>
        <a:bodyPr/>
        <a:lstStyle/>
        <a:p>
          <a:r>
            <a:rPr lang="en-US" b="1" dirty="0"/>
            <a:t>Agricultural land situated in any municipality (MPL) + certain area</a:t>
          </a:r>
        </a:p>
      </dgm:t>
    </dgm:pt>
    <dgm:pt modelId="{F658BE91-9894-44FF-900E-EBE9F81A0160}" type="parTrans" cxnId="{61F21821-813D-4894-AB32-EC7E6DC3E27D}">
      <dgm:prSet/>
      <dgm:spPr/>
      <dgm:t>
        <a:bodyPr/>
        <a:lstStyle/>
        <a:p>
          <a:endParaRPr lang="en-US"/>
        </a:p>
      </dgm:t>
    </dgm:pt>
    <dgm:pt modelId="{6CD7B01B-0E13-4F12-8951-034FCBAB65E6}" type="sibTrans" cxnId="{61F21821-813D-4894-AB32-EC7E6DC3E27D}">
      <dgm:prSet/>
      <dgm:spPr/>
      <dgm:t>
        <a:bodyPr/>
        <a:lstStyle/>
        <a:p>
          <a:endParaRPr lang="en-US"/>
        </a:p>
      </dgm:t>
    </dgm:pt>
    <dgm:pt modelId="{271F70DC-5E7E-4C62-9B74-6FD7EC0459B6}" type="pres">
      <dgm:prSet presAssocID="{D72DC798-1297-43EC-80F4-B060C41D48E6}" presName="hierChild1" presStyleCnt="0">
        <dgm:presLayoutVars>
          <dgm:chPref val="1"/>
          <dgm:dir/>
          <dgm:animOne val="branch"/>
          <dgm:animLvl val="lvl"/>
          <dgm:resizeHandles/>
        </dgm:presLayoutVars>
      </dgm:prSet>
      <dgm:spPr/>
    </dgm:pt>
    <dgm:pt modelId="{C8C18C59-FB4F-4795-A121-5569C83D984B}" type="pres">
      <dgm:prSet presAssocID="{9147E22F-71F5-4939-9243-F426332FFF00}" presName="hierRoot1" presStyleCnt="0"/>
      <dgm:spPr/>
    </dgm:pt>
    <dgm:pt modelId="{3585BEFA-2262-4BD2-B08A-B5FC1908D48F}" type="pres">
      <dgm:prSet presAssocID="{9147E22F-71F5-4939-9243-F426332FFF00}" presName="composite" presStyleCnt="0"/>
      <dgm:spPr/>
    </dgm:pt>
    <dgm:pt modelId="{6D343FAD-84E4-42AB-A47E-EE60EC3B6D47}" type="pres">
      <dgm:prSet presAssocID="{9147E22F-71F5-4939-9243-F426332FFF00}" presName="background" presStyleLbl="node0" presStyleIdx="0" presStyleCnt="2"/>
      <dgm:spPr/>
    </dgm:pt>
    <dgm:pt modelId="{6E9BF022-9739-411B-986D-85F58A37FCE6}" type="pres">
      <dgm:prSet presAssocID="{9147E22F-71F5-4939-9243-F426332FFF00}" presName="text" presStyleLbl="fgAcc0" presStyleIdx="0" presStyleCnt="2" custScaleX="193524" custScaleY="129484" custLinFactNeighborX="825" custLinFactNeighborY="-13019">
        <dgm:presLayoutVars>
          <dgm:chPref val="3"/>
        </dgm:presLayoutVars>
      </dgm:prSet>
      <dgm:spPr/>
    </dgm:pt>
    <dgm:pt modelId="{B631A3D5-690E-4E57-B163-60BBCC59484F}" type="pres">
      <dgm:prSet presAssocID="{9147E22F-71F5-4939-9243-F426332FFF00}" presName="hierChild2" presStyleCnt="0"/>
      <dgm:spPr/>
    </dgm:pt>
    <dgm:pt modelId="{0164FC0D-1430-4385-87BE-74B652442A35}" type="pres">
      <dgm:prSet presAssocID="{4223F97A-D605-45A0-BA0D-55214B52B2CB}" presName="hierRoot1" presStyleCnt="0"/>
      <dgm:spPr/>
    </dgm:pt>
    <dgm:pt modelId="{BF6FEF07-54AC-4C67-8AB3-97B8C2508FD5}" type="pres">
      <dgm:prSet presAssocID="{4223F97A-D605-45A0-BA0D-55214B52B2CB}" presName="composite" presStyleCnt="0"/>
      <dgm:spPr/>
    </dgm:pt>
    <dgm:pt modelId="{DF1DCBB6-7B9A-4F6F-AC3C-33CFF6B7284F}" type="pres">
      <dgm:prSet presAssocID="{4223F97A-D605-45A0-BA0D-55214B52B2CB}" presName="background" presStyleLbl="node0" presStyleIdx="1" presStyleCnt="2"/>
      <dgm:spPr/>
    </dgm:pt>
    <dgm:pt modelId="{F0B8F94E-F0A4-4344-B138-893BF45FA25D}" type="pres">
      <dgm:prSet presAssocID="{4223F97A-D605-45A0-BA0D-55214B52B2CB}" presName="text" presStyleLbl="fgAcc0" presStyleIdx="1" presStyleCnt="2" custScaleX="205311" custLinFactNeighborX="3954" custLinFactNeighborY="-37365">
        <dgm:presLayoutVars>
          <dgm:chPref val="3"/>
        </dgm:presLayoutVars>
      </dgm:prSet>
      <dgm:spPr/>
    </dgm:pt>
    <dgm:pt modelId="{F1B10532-F8DF-4953-B2C5-F3C69E4C0581}" type="pres">
      <dgm:prSet presAssocID="{4223F97A-D605-45A0-BA0D-55214B52B2CB}" presName="hierChild2" presStyleCnt="0"/>
      <dgm:spPr/>
    </dgm:pt>
    <dgm:pt modelId="{64EF9DFC-663E-4150-A957-8E4210D204F2}" type="pres">
      <dgm:prSet presAssocID="{60471C51-698A-49A1-9323-E9CA72E67B2A}" presName="Name10" presStyleLbl="parChTrans1D2" presStyleIdx="0" presStyleCnt="2"/>
      <dgm:spPr/>
    </dgm:pt>
    <dgm:pt modelId="{0CDA5461-B89F-4EE6-A1DD-6253C314BF23}" type="pres">
      <dgm:prSet presAssocID="{142330BE-A7B5-4B07-9D0D-75387A420949}" presName="hierRoot2" presStyleCnt="0"/>
      <dgm:spPr/>
    </dgm:pt>
    <dgm:pt modelId="{D0D4FF58-0864-4A68-990F-BB5EE064C74D}" type="pres">
      <dgm:prSet presAssocID="{142330BE-A7B5-4B07-9D0D-75387A420949}" presName="composite2" presStyleCnt="0"/>
      <dgm:spPr/>
    </dgm:pt>
    <dgm:pt modelId="{6E1A7414-6659-44EC-BFED-2CFC8689E9C3}" type="pres">
      <dgm:prSet presAssocID="{142330BE-A7B5-4B07-9D0D-75387A420949}" presName="background2" presStyleLbl="node2" presStyleIdx="0" presStyleCnt="2"/>
      <dgm:spPr/>
    </dgm:pt>
    <dgm:pt modelId="{284FF095-4209-4745-945C-ED0DCA0A5DCA}" type="pres">
      <dgm:prSet presAssocID="{142330BE-A7B5-4B07-9D0D-75387A420949}" presName="text2" presStyleLbl="fgAcc2" presStyleIdx="0" presStyleCnt="2">
        <dgm:presLayoutVars>
          <dgm:chPref val="3"/>
        </dgm:presLayoutVars>
      </dgm:prSet>
      <dgm:spPr/>
    </dgm:pt>
    <dgm:pt modelId="{6AA3FB7C-2FAB-478F-87DA-F48AC5BBCBF6}" type="pres">
      <dgm:prSet presAssocID="{142330BE-A7B5-4B07-9D0D-75387A420949}" presName="hierChild3" presStyleCnt="0"/>
      <dgm:spPr/>
    </dgm:pt>
    <dgm:pt modelId="{97D65822-1A90-44BE-BE65-05FE3C92F892}" type="pres">
      <dgm:prSet presAssocID="{F1848529-6B3A-4AEB-9395-EFF42B7B851A}" presName="Name10" presStyleLbl="parChTrans1D2" presStyleIdx="1" presStyleCnt="2"/>
      <dgm:spPr/>
    </dgm:pt>
    <dgm:pt modelId="{D032C55B-16D4-418D-87E4-0AED5171D885}" type="pres">
      <dgm:prSet presAssocID="{18533136-7F12-4D66-AE43-C436A3B3B6C2}" presName="hierRoot2" presStyleCnt="0"/>
      <dgm:spPr/>
    </dgm:pt>
    <dgm:pt modelId="{70B7F984-7CB9-4F36-A128-CBDD4F0E6D24}" type="pres">
      <dgm:prSet presAssocID="{18533136-7F12-4D66-AE43-C436A3B3B6C2}" presName="composite2" presStyleCnt="0"/>
      <dgm:spPr/>
    </dgm:pt>
    <dgm:pt modelId="{94785A56-7D0C-48AA-B595-1327C370D201}" type="pres">
      <dgm:prSet presAssocID="{18533136-7F12-4D66-AE43-C436A3B3B6C2}" presName="background2" presStyleLbl="node2" presStyleIdx="1" presStyleCnt="2"/>
      <dgm:spPr/>
    </dgm:pt>
    <dgm:pt modelId="{AA096B56-4E1D-43CA-8228-5CD01EA0BE4F}" type="pres">
      <dgm:prSet presAssocID="{18533136-7F12-4D66-AE43-C436A3B3B6C2}" presName="text2" presStyleLbl="fgAcc2" presStyleIdx="1" presStyleCnt="2" custScaleX="160086">
        <dgm:presLayoutVars>
          <dgm:chPref val="3"/>
        </dgm:presLayoutVars>
      </dgm:prSet>
      <dgm:spPr/>
    </dgm:pt>
    <dgm:pt modelId="{F16D5A14-1B10-4829-96DA-7C4AD3AFB26E}" type="pres">
      <dgm:prSet presAssocID="{18533136-7F12-4D66-AE43-C436A3B3B6C2}" presName="hierChild3" presStyleCnt="0"/>
      <dgm:spPr/>
    </dgm:pt>
    <dgm:pt modelId="{5003968A-BB93-41F6-AEB0-AF53FA4FD824}" type="pres">
      <dgm:prSet presAssocID="{239BAFD6-37FF-453C-B282-57BF8B8DEBD0}" presName="Name17" presStyleLbl="parChTrans1D3" presStyleIdx="0" presStyleCnt="3"/>
      <dgm:spPr/>
    </dgm:pt>
    <dgm:pt modelId="{FC7F2E47-E329-4CD8-8D90-431B837D62D5}" type="pres">
      <dgm:prSet presAssocID="{4F8C36E7-E2BC-45BC-999F-F3689F51B78B}" presName="hierRoot3" presStyleCnt="0"/>
      <dgm:spPr/>
    </dgm:pt>
    <dgm:pt modelId="{8C0F2B2C-2D82-4127-A5D9-9417E74F20AC}" type="pres">
      <dgm:prSet presAssocID="{4F8C36E7-E2BC-45BC-999F-F3689F51B78B}" presName="composite3" presStyleCnt="0"/>
      <dgm:spPr/>
    </dgm:pt>
    <dgm:pt modelId="{2AF09935-4B37-4F8C-B199-CEF9084A9006}" type="pres">
      <dgm:prSet presAssocID="{4F8C36E7-E2BC-45BC-999F-F3689F51B78B}" presName="background3" presStyleLbl="node3" presStyleIdx="0" presStyleCnt="3"/>
      <dgm:spPr/>
    </dgm:pt>
    <dgm:pt modelId="{B4AFAB59-7822-41A8-ACF6-72AF353B6ADF}" type="pres">
      <dgm:prSet presAssocID="{4F8C36E7-E2BC-45BC-999F-F3689F51B78B}" presName="text3" presStyleLbl="fgAcc3" presStyleIdx="0" presStyleCnt="3">
        <dgm:presLayoutVars>
          <dgm:chPref val="3"/>
        </dgm:presLayoutVars>
      </dgm:prSet>
      <dgm:spPr/>
    </dgm:pt>
    <dgm:pt modelId="{427FE184-5AB8-4BE9-A3DE-0C7F5D8C61A1}" type="pres">
      <dgm:prSet presAssocID="{4F8C36E7-E2BC-45BC-999F-F3689F51B78B}" presName="hierChild4" presStyleCnt="0"/>
      <dgm:spPr/>
    </dgm:pt>
    <dgm:pt modelId="{0856D199-097E-49FB-9EAE-6C194D1CAEA8}" type="pres">
      <dgm:prSet presAssocID="{E9013654-EB75-43C0-B44C-D4710D9A08DE}" presName="Name17" presStyleLbl="parChTrans1D3" presStyleIdx="1" presStyleCnt="3"/>
      <dgm:spPr/>
    </dgm:pt>
    <dgm:pt modelId="{6EB81476-9B00-4D84-872F-551922E1FDDD}" type="pres">
      <dgm:prSet presAssocID="{587EFB88-71DD-4C2C-A614-330F35A00285}" presName="hierRoot3" presStyleCnt="0"/>
      <dgm:spPr/>
    </dgm:pt>
    <dgm:pt modelId="{79D151ED-B516-466B-93E4-AF6FC7B8E128}" type="pres">
      <dgm:prSet presAssocID="{587EFB88-71DD-4C2C-A614-330F35A00285}" presName="composite3" presStyleCnt="0"/>
      <dgm:spPr/>
    </dgm:pt>
    <dgm:pt modelId="{36AC2A89-7B59-4BF7-9EE1-F56118A0DB77}" type="pres">
      <dgm:prSet presAssocID="{587EFB88-71DD-4C2C-A614-330F35A00285}" presName="background3" presStyleLbl="node3" presStyleIdx="1" presStyleCnt="3"/>
      <dgm:spPr/>
    </dgm:pt>
    <dgm:pt modelId="{EA50D568-7353-4BC5-9463-32D3B31725D4}" type="pres">
      <dgm:prSet presAssocID="{587EFB88-71DD-4C2C-A614-330F35A00285}" presName="text3" presStyleLbl="fgAcc3" presStyleIdx="1" presStyleCnt="3">
        <dgm:presLayoutVars>
          <dgm:chPref val="3"/>
        </dgm:presLayoutVars>
      </dgm:prSet>
      <dgm:spPr/>
    </dgm:pt>
    <dgm:pt modelId="{858F1155-017B-425A-A0B0-A1C7B14FF666}" type="pres">
      <dgm:prSet presAssocID="{587EFB88-71DD-4C2C-A614-330F35A00285}" presName="hierChild4" presStyleCnt="0"/>
      <dgm:spPr/>
    </dgm:pt>
    <dgm:pt modelId="{69294419-6555-476B-98C4-3AF1BEAB495C}" type="pres">
      <dgm:prSet presAssocID="{4680E6DE-B9D2-4EB0-BB30-4664A9771336}" presName="Name17" presStyleLbl="parChTrans1D3" presStyleIdx="2" presStyleCnt="3"/>
      <dgm:spPr/>
    </dgm:pt>
    <dgm:pt modelId="{B2740389-D9DA-4C37-86CD-193C28DBFE8E}" type="pres">
      <dgm:prSet presAssocID="{F87A3AD1-0642-4AA3-8DE2-D4ACCF5E1BED}" presName="hierRoot3" presStyleCnt="0"/>
      <dgm:spPr/>
    </dgm:pt>
    <dgm:pt modelId="{83F653B4-FEF3-43C3-BC66-0BE4F2B032A6}" type="pres">
      <dgm:prSet presAssocID="{F87A3AD1-0642-4AA3-8DE2-D4ACCF5E1BED}" presName="composite3" presStyleCnt="0"/>
      <dgm:spPr/>
    </dgm:pt>
    <dgm:pt modelId="{80CFFE64-4E63-4762-AFA5-E88A6CC8E540}" type="pres">
      <dgm:prSet presAssocID="{F87A3AD1-0642-4AA3-8DE2-D4ACCF5E1BED}" presName="background3" presStyleLbl="node3" presStyleIdx="2" presStyleCnt="3"/>
      <dgm:spPr/>
    </dgm:pt>
    <dgm:pt modelId="{29845743-03E3-483A-87B6-C1845D5A5A61}" type="pres">
      <dgm:prSet presAssocID="{F87A3AD1-0642-4AA3-8DE2-D4ACCF5E1BED}" presName="text3" presStyleLbl="fgAcc3" presStyleIdx="2" presStyleCnt="3">
        <dgm:presLayoutVars>
          <dgm:chPref val="3"/>
        </dgm:presLayoutVars>
      </dgm:prSet>
      <dgm:spPr/>
    </dgm:pt>
    <dgm:pt modelId="{7A5D2ADE-C6B3-4AE1-9404-482F5489B88D}" type="pres">
      <dgm:prSet presAssocID="{F87A3AD1-0642-4AA3-8DE2-D4ACCF5E1BED}" presName="hierChild4" presStyleCnt="0"/>
      <dgm:spPr/>
    </dgm:pt>
  </dgm:ptLst>
  <dgm:cxnLst>
    <dgm:cxn modelId="{36B7A501-9A62-4962-9AF5-D830DA297C13}" type="presOf" srcId="{60471C51-698A-49A1-9323-E9CA72E67B2A}" destId="{64EF9DFC-663E-4150-A957-8E4210D204F2}" srcOrd="0" destOrd="0" presId="urn:microsoft.com/office/officeart/2005/8/layout/hierarchy1"/>
    <dgm:cxn modelId="{96D0CB17-BCC7-4517-9043-2B289423E581}" srcId="{18533136-7F12-4D66-AE43-C436A3B3B6C2}" destId="{F87A3AD1-0642-4AA3-8DE2-D4ACCF5E1BED}" srcOrd="2" destOrd="0" parTransId="{4680E6DE-B9D2-4EB0-BB30-4664A9771336}" sibTransId="{1C0DC866-5EAD-485D-9503-526D6EA9581B}"/>
    <dgm:cxn modelId="{61F21821-813D-4894-AB32-EC7E6DC3E27D}" srcId="{D72DC798-1297-43EC-80F4-B060C41D48E6}" destId="{4223F97A-D605-45A0-BA0D-55214B52B2CB}" srcOrd="1" destOrd="0" parTransId="{F658BE91-9894-44FF-900E-EBE9F81A0160}" sibTransId="{6CD7B01B-0E13-4F12-8951-034FCBAB65E6}"/>
    <dgm:cxn modelId="{5FEC7C22-CA5A-41EA-AFF6-AB445CCAF091}" type="presOf" srcId="{142330BE-A7B5-4B07-9D0D-75387A420949}" destId="{284FF095-4209-4745-945C-ED0DCA0A5DCA}" srcOrd="0" destOrd="0" presId="urn:microsoft.com/office/officeart/2005/8/layout/hierarchy1"/>
    <dgm:cxn modelId="{D5CB5929-6070-41A5-88CE-279AFFD2E1E0}" type="presOf" srcId="{F87A3AD1-0642-4AA3-8DE2-D4ACCF5E1BED}" destId="{29845743-03E3-483A-87B6-C1845D5A5A61}" srcOrd="0" destOrd="0" presId="urn:microsoft.com/office/officeart/2005/8/layout/hierarchy1"/>
    <dgm:cxn modelId="{F4F41D5B-0F80-4B33-8F6C-D58A0F638FC6}" type="presOf" srcId="{4223F97A-D605-45A0-BA0D-55214B52B2CB}" destId="{F0B8F94E-F0A4-4344-B138-893BF45FA25D}" srcOrd="0" destOrd="0" presId="urn:microsoft.com/office/officeart/2005/8/layout/hierarchy1"/>
    <dgm:cxn modelId="{B911315B-46C7-4640-A09A-46EA08BFFAD8}" type="presOf" srcId="{4F8C36E7-E2BC-45BC-999F-F3689F51B78B}" destId="{B4AFAB59-7822-41A8-ACF6-72AF353B6ADF}" srcOrd="0" destOrd="0" presId="urn:microsoft.com/office/officeart/2005/8/layout/hierarchy1"/>
    <dgm:cxn modelId="{BB4C1C61-7242-41E9-9443-5DF7FA2EEFEE}" srcId="{4223F97A-D605-45A0-BA0D-55214B52B2CB}" destId="{142330BE-A7B5-4B07-9D0D-75387A420949}" srcOrd="0" destOrd="0" parTransId="{60471C51-698A-49A1-9323-E9CA72E67B2A}" sibTransId="{937EB031-23AC-415E-954D-9197EFDF7C72}"/>
    <dgm:cxn modelId="{D6CBAA41-3927-4543-90EF-2788CB4C622F}" type="presOf" srcId="{D72DC798-1297-43EC-80F4-B060C41D48E6}" destId="{271F70DC-5E7E-4C62-9B74-6FD7EC0459B6}" srcOrd="0" destOrd="0" presId="urn:microsoft.com/office/officeart/2005/8/layout/hierarchy1"/>
    <dgm:cxn modelId="{E6A14367-FAA2-4917-9ADA-5C88BCA6F96F}" type="presOf" srcId="{587EFB88-71DD-4C2C-A614-330F35A00285}" destId="{EA50D568-7353-4BC5-9463-32D3B31725D4}" srcOrd="0" destOrd="0" presId="urn:microsoft.com/office/officeart/2005/8/layout/hierarchy1"/>
    <dgm:cxn modelId="{586E714F-F1DE-4FFB-AAD8-EE528F8F1D4C}" type="presOf" srcId="{239BAFD6-37FF-453C-B282-57BF8B8DEBD0}" destId="{5003968A-BB93-41F6-AEB0-AF53FA4FD824}" srcOrd="0" destOrd="0" presId="urn:microsoft.com/office/officeart/2005/8/layout/hierarchy1"/>
    <dgm:cxn modelId="{49983050-BE75-4528-9ACD-EDD2060D00A0}" srcId="{18533136-7F12-4D66-AE43-C436A3B3B6C2}" destId="{4F8C36E7-E2BC-45BC-999F-F3689F51B78B}" srcOrd="0" destOrd="0" parTransId="{239BAFD6-37FF-453C-B282-57BF8B8DEBD0}" sibTransId="{1903E23D-B2ED-441C-9CD7-DE850DDBB442}"/>
    <dgm:cxn modelId="{AE178874-BC90-41FC-9129-61B5388F5576}" type="presOf" srcId="{E9013654-EB75-43C0-B44C-D4710D9A08DE}" destId="{0856D199-097E-49FB-9EAE-6C194D1CAEA8}" srcOrd="0" destOrd="0" presId="urn:microsoft.com/office/officeart/2005/8/layout/hierarchy1"/>
    <dgm:cxn modelId="{16B5A979-A986-4E1E-BF76-A050E6209FBF}" type="presOf" srcId="{9147E22F-71F5-4939-9243-F426332FFF00}" destId="{6E9BF022-9739-411B-986D-85F58A37FCE6}" srcOrd="0" destOrd="0" presId="urn:microsoft.com/office/officeart/2005/8/layout/hierarchy1"/>
    <dgm:cxn modelId="{B1F0B683-80B5-4FDA-A3B8-A711D0819E21}" type="presOf" srcId="{4680E6DE-B9D2-4EB0-BB30-4664A9771336}" destId="{69294419-6555-476B-98C4-3AF1BEAB495C}" srcOrd="0" destOrd="0" presId="urn:microsoft.com/office/officeart/2005/8/layout/hierarchy1"/>
    <dgm:cxn modelId="{737EAF98-06FA-4AF0-BEC2-33C7CC2612BF}" srcId="{4223F97A-D605-45A0-BA0D-55214B52B2CB}" destId="{18533136-7F12-4D66-AE43-C436A3B3B6C2}" srcOrd="1" destOrd="0" parTransId="{F1848529-6B3A-4AEB-9395-EFF42B7B851A}" sibTransId="{FA3951CF-5B89-4EEE-A63B-A3F8752DF5C5}"/>
    <dgm:cxn modelId="{482B3FA2-8B5E-40F4-A73F-AA046E7A39E8}" srcId="{18533136-7F12-4D66-AE43-C436A3B3B6C2}" destId="{587EFB88-71DD-4C2C-A614-330F35A00285}" srcOrd="1" destOrd="0" parTransId="{E9013654-EB75-43C0-B44C-D4710D9A08DE}" sibTransId="{CF844155-0275-4042-BBA7-3AEF32A43062}"/>
    <dgm:cxn modelId="{9DF83DA4-0321-4004-B467-D9F238CBECE8}" type="presOf" srcId="{F1848529-6B3A-4AEB-9395-EFF42B7B851A}" destId="{97D65822-1A90-44BE-BE65-05FE3C92F892}" srcOrd="0" destOrd="0" presId="urn:microsoft.com/office/officeart/2005/8/layout/hierarchy1"/>
    <dgm:cxn modelId="{0ACC2BCC-ED30-4CEF-9CC6-992BCE02F587}" srcId="{D72DC798-1297-43EC-80F4-B060C41D48E6}" destId="{9147E22F-71F5-4939-9243-F426332FFF00}" srcOrd="0" destOrd="0" parTransId="{E7222BAA-050D-4B28-AE83-F5B98F7E6FE9}" sibTransId="{40EFF9DD-128F-42D4-8040-452C69529D7A}"/>
    <dgm:cxn modelId="{48276ECF-ACFE-454E-A893-A02624D4E07E}" type="presOf" srcId="{18533136-7F12-4D66-AE43-C436A3B3B6C2}" destId="{AA096B56-4E1D-43CA-8228-5CD01EA0BE4F}" srcOrd="0" destOrd="0" presId="urn:microsoft.com/office/officeart/2005/8/layout/hierarchy1"/>
    <dgm:cxn modelId="{194A6668-4700-4B21-A7CD-7F896640A3BF}" type="presParOf" srcId="{271F70DC-5E7E-4C62-9B74-6FD7EC0459B6}" destId="{C8C18C59-FB4F-4795-A121-5569C83D984B}" srcOrd="0" destOrd="0" presId="urn:microsoft.com/office/officeart/2005/8/layout/hierarchy1"/>
    <dgm:cxn modelId="{231FBBC5-BC08-4178-91D0-80634B98A05D}" type="presParOf" srcId="{C8C18C59-FB4F-4795-A121-5569C83D984B}" destId="{3585BEFA-2262-4BD2-B08A-B5FC1908D48F}" srcOrd="0" destOrd="0" presId="urn:microsoft.com/office/officeart/2005/8/layout/hierarchy1"/>
    <dgm:cxn modelId="{D7BB436C-F88B-4B47-A270-C270F93F7BD7}" type="presParOf" srcId="{3585BEFA-2262-4BD2-B08A-B5FC1908D48F}" destId="{6D343FAD-84E4-42AB-A47E-EE60EC3B6D47}" srcOrd="0" destOrd="0" presId="urn:microsoft.com/office/officeart/2005/8/layout/hierarchy1"/>
    <dgm:cxn modelId="{30ABCB4E-9ACB-4EFD-8A6D-2335221C2CB4}" type="presParOf" srcId="{3585BEFA-2262-4BD2-B08A-B5FC1908D48F}" destId="{6E9BF022-9739-411B-986D-85F58A37FCE6}" srcOrd="1" destOrd="0" presId="urn:microsoft.com/office/officeart/2005/8/layout/hierarchy1"/>
    <dgm:cxn modelId="{3037B6DC-13D6-4615-9A45-DF00CCAC820E}" type="presParOf" srcId="{C8C18C59-FB4F-4795-A121-5569C83D984B}" destId="{B631A3D5-690E-4E57-B163-60BBCC59484F}" srcOrd="1" destOrd="0" presId="urn:microsoft.com/office/officeart/2005/8/layout/hierarchy1"/>
    <dgm:cxn modelId="{C6EB81A3-79A0-4EBF-87CD-6008F86C50CD}" type="presParOf" srcId="{271F70DC-5E7E-4C62-9B74-6FD7EC0459B6}" destId="{0164FC0D-1430-4385-87BE-74B652442A35}" srcOrd="1" destOrd="0" presId="urn:microsoft.com/office/officeart/2005/8/layout/hierarchy1"/>
    <dgm:cxn modelId="{2AA38042-D3A8-4735-88DE-9577B122BFCF}" type="presParOf" srcId="{0164FC0D-1430-4385-87BE-74B652442A35}" destId="{BF6FEF07-54AC-4C67-8AB3-97B8C2508FD5}" srcOrd="0" destOrd="0" presId="urn:microsoft.com/office/officeart/2005/8/layout/hierarchy1"/>
    <dgm:cxn modelId="{2C28EF85-8EFE-4E35-B589-4511A7435085}" type="presParOf" srcId="{BF6FEF07-54AC-4C67-8AB3-97B8C2508FD5}" destId="{DF1DCBB6-7B9A-4F6F-AC3C-33CFF6B7284F}" srcOrd="0" destOrd="0" presId="urn:microsoft.com/office/officeart/2005/8/layout/hierarchy1"/>
    <dgm:cxn modelId="{354DF665-E91C-4784-923E-53DAB7EB2D06}" type="presParOf" srcId="{BF6FEF07-54AC-4C67-8AB3-97B8C2508FD5}" destId="{F0B8F94E-F0A4-4344-B138-893BF45FA25D}" srcOrd="1" destOrd="0" presId="urn:microsoft.com/office/officeart/2005/8/layout/hierarchy1"/>
    <dgm:cxn modelId="{2267C476-4E4A-4561-8790-2F7BFEDF7CD6}" type="presParOf" srcId="{0164FC0D-1430-4385-87BE-74B652442A35}" destId="{F1B10532-F8DF-4953-B2C5-F3C69E4C0581}" srcOrd="1" destOrd="0" presId="urn:microsoft.com/office/officeart/2005/8/layout/hierarchy1"/>
    <dgm:cxn modelId="{B739AFDC-73DC-42D5-B466-DD3922AB07C7}" type="presParOf" srcId="{F1B10532-F8DF-4953-B2C5-F3C69E4C0581}" destId="{64EF9DFC-663E-4150-A957-8E4210D204F2}" srcOrd="0" destOrd="0" presId="urn:microsoft.com/office/officeart/2005/8/layout/hierarchy1"/>
    <dgm:cxn modelId="{4CD6559E-D330-4076-93B7-E020447413FD}" type="presParOf" srcId="{F1B10532-F8DF-4953-B2C5-F3C69E4C0581}" destId="{0CDA5461-B89F-4EE6-A1DD-6253C314BF23}" srcOrd="1" destOrd="0" presId="urn:microsoft.com/office/officeart/2005/8/layout/hierarchy1"/>
    <dgm:cxn modelId="{47E6DB5B-E7D5-4302-AB3F-FF0BFD5B5AFE}" type="presParOf" srcId="{0CDA5461-B89F-4EE6-A1DD-6253C314BF23}" destId="{D0D4FF58-0864-4A68-990F-BB5EE064C74D}" srcOrd="0" destOrd="0" presId="urn:microsoft.com/office/officeart/2005/8/layout/hierarchy1"/>
    <dgm:cxn modelId="{8B70E322-8140-4BE7-ACD7-C1158DB12AA9}" type="presParOf" srcId="{D0D4FF58-0864-4A68-990F-BB5EE064C74D}" destId="{6E1A7414-6659-44EC-BFED-2CFC8689E9C3}" srcOrd="0" destOrd="0" presId="urn:microsoft.com/office/officeart/2005/8/layout/hierarchy1"/>
    <dgm:cxn modelId="{868168DA-AB4D-4990-BBDE-C5604B364C93}" type="presParOf" srcId="{D0D4FF58-0864-4A68-990F-BB5EE064C74D}" destId="{284FF095-4209-4745-945C-ED0DCA0A5DCA}" srcOrd="1" destOrd="0" presId="urn:microsoft.com/office/officeart/2005/8/layout/hierarchy1"/>
    <dgm:cxn modelId="{981215EF-C3C2-45E7-862A-91AF625CA05A}" type="presParOf" srcId="{0CDA5461-B89F-4EE6-A1DD-6253C314BF23}" destId="{6AA3FB7C-2FAB-478F-87DA-F48AC5BBCBF6}" srcOrd="1" destOrd="0" presId="urn:microsoft.com/office/officeart/2005/8/layout/hierarchy1"/>
    <dgm:cxn modelId="{144B7A4E-E879-48EA-B330-6CC6CD7B1195}" type="presParOf" srcId="{F1B10532-F8DF-4953-B2C5-F3C69E4C0581}" destId="{97D65822-1A90-44BE-BE65-05FE3C92F892}" srcOrd="2" destOrd="0" presId="urn:microsoft.com/office/officeart/2005/8/layout/hierarchy1"/>
    <dgm:cxn modelId="{80911738-6A04-4A9D-9A1A-45483BCD2EA3}" type="presParOf" srcId="{F1B10532-F8DF-4953-B2C5-F3C69E4C0581}" destId="{D032C55B-16D4-418D-87E4-0AED5171D885}" srcOrd="3" destOrd="0" presId="urn:microsoft.com/office/officeart/2005/8/layout/hierarchy1"/>
    <dgm:cxn modelId="{D85AB037-8DE7-4820-9F76-B922569F286D}" type="presParOf" srcId="{D032C55B-16D4-418D-87E4-0AED5171D885}" destId="{70B7F984-7CB9-4F36-A128-CBDD4F0E6D24}" srcOrd="0" destOrd="0" presId="urn:microsoft.com/office/officeart/2005/8/layout/hierarchy1"/>
    <dgm:cxn modelId="{338CA703-5287-464A-9248-32B33964387F}" type="presParOf" srcId="{70B7F984-7CB9-4F36-A128-CBDD4F0E6D24}" destId="{94785A56-7D0C-48AA-B595-1327C370D201}" srcOrd="0" destOrd="0" presId="urn:microsoft.com/office/officeart/2005/8/layout/hierarchy1"/>
    <dgm:cxn modelId="{6FF6ABF2-C132-4E06-B8EC-6FDDE5060174}" type="presParOf" srcId="{70B7F984-7CB9-4F36-A128-CBDD4F0E6D24}" destId="{AA096B56-4E1D-43CA-8228-5CD01EA0BE4F}" srcOrd="1" destOrd="0" presId="urn:microsoft.com/office/officeart/2005/8/layout/hierarchy1"/>
    <dgm:cxn modelId="{17CD1C99-1CDE-41A6-B3AD-00ADB1E50843}" type="presParOf" srcId="{D032C55B-16D4-418D-87E4-0AED5171D885}" destId="{F16D5A14-1B10-4829-96DA-7C4AD3AFB26E}" srcOrd="1" destOrd="0" presId="urn:microsoft.com/office/officeart/2005/8/layout/hierarchy1"/>
    <dgm:cxn modelId="{14F34120-B1CF-4B82-AD8D-A09668BC1FF7}" type="presParOf" srcId="{F16D5A14-1B10-4829-96DA-7C4AD3AFB26E}" destId="{5003968A-BB93-41F6-AEB0-AF53FA4FD824}" srcOrd="0" destOrd="0" presId="urn:microsoft.com/office/officeart/2005/8/layout/hierarchy1"/>
    <dgm:cxn modelId="{8680CDFD-4A7C-4B0F-B94E-202CA82456DB}" type="presParOf" srcId="{F16D5A14-1B10-4829-96DA-7C4AD3AFB26E}" destId="{FC7F2E47-E329-4CD8-8D90-431B837D62D5}" srcOrd="1" destOrd="0" presId="urn:microsoft.com/office/officeart/2005/8/layout/hierarchy1"/>
    <dgm:cxn modelId="{BDEA8511-5DC3-4563-8422-1F8013F3759C}" type="presParOf" srcId="{FC7F2E47-E329-4CD8-8D90-431B837D62D5}" destId="{8C0F2B2C-2D82-4127-A5D9-9417E74F20AC}" srcOrd="0" destOrd="0" presId="urn:microsoft.com/office/officeart/2005/8/layout/hierarchy1"/>
    <dgm:cxn modelId="{0F60A709-B360-4B9F-B731-6898248B416C}" type="presParOf" srcId="{8C0F2B2C-2D82-4127-A5D9-9417E74F20AC}" destId="{2AF09935-4B37-4F8C-B199-CEF9084A9006}" srcOrd="0" destOrd="0" presId="urn:microsoft.com/office/officeart/2005/8/layout/hierarchy1"/>
    <dgm:cxn modelId="{8FCCF3CA-C641-48D9-82DB-45CD3AF48F26}" type="presParOf" srcId="{8C0F2B2C-2D82-4127-A5D9-9417E74F20AC}" destId="{B4AFAB59-7822-41A8-ACF6-72AF353B6ADF}" srcOrd="1" destOrd="0" presId="urn:microsoft.com/office/officeart/2005/8/layout/hierarchy1"/>
    <dgm:cxn modelId="{4A61403D-55EC-4975-BE1C-A5D683005BE1}" type="presParOf" srcId="{FC7F2E47-E329-4CD8-8D90-431B837D62D5}" destId="{427FE184-5AB8-4BE9-A3DE-0C7F5D8C61A1}" srcOrd="1" destOrd="0" presId="urn:microsoft.com/office/officeart/2005/8/layout/hierarchy1"/>
    <dgm:cxn modelId="{9CDFC6C6-7FB3-4ED6-A140-0B28DCBF2615}" type="presParOf" srcId="{F16D5A14-1B10-4829-96DA-7C4AD3AFB26E}" destId="{0856D199-097E-49FB-9EAE-6C194D1CAEA8}" srcOrd="2" destOrd="0" presId="urn:microsoft.com/office/officeart/2005/8/layout/hierarchy1"/>
    <dgm:cxn modelId="{205DB067-5C96-46A6-9B38-D0BDB0AF9B1F}" type="presParOf" srcId="{F16D5A14-1B10-4829-96DA-7C4AD3AFB26E}" destId="{6EB81476-9B00-4D84-872F-551922E1FDDD}" srcOrd="3" destOrd="0" presId="urn:microsoft.com/office/officeart/2005/8/layout/hierarchy1"/>
    <dgm:cxn modelId="{1A1309C5-4735-4C01-832B-531E8B2E8C43}" type="presParOf" srcId="{6EB81476-9B00-4D84-872F-551922E1FDDD}" destId="{79D151ED-B516-466B-93E4-AF6FC7B8E128}" srcOrd="0" destOrd="0" presId="urn:microsoft.com/office/officeart/2005/8/layout/hierarchy1"/>
    <dgm:cxn modelId="{BC9B527C-C47C-41BF-A3D6-D3C3F70B0727}" type="presParOf" srcId="{79D151ED-B516-466B-93E4-AF6FC7B8E128}" destId="{36AC2A89-7B59-4BF7-9EE1-F56118A0DB77}" srcOrd="0" destOrd="0" presId="urn:microsoft.com/office/officeart/2005/8/layout/hierarchy1"/>
    <dgm:cxn modelId="{E351525B-D282-4F5B-BB15-8E086D5A846A}" type="presParOf" srcId="{79D151ED-B516-466B-93E4-AF6FC7B8E128}" destId="{EA50D568-7353-4BC5-9463-32D3B31725D4}" srcOrd="1" destOrd="0" presId="urn:microsoft.com/office/officeart/2005/8/layout/hierarchy1"/>
    <dgm:cxn modelId="{275BAF31-1549-45C4-96E6-564198EA37BA}" type="presParOf" srcId="{6EB81476-9B00-4D84-872F-551922E1FDDD}" destId="{858F1155-017B-425A-A0B0-A1C7B14FF666}" srcOrd="1" destOrd="0" presId="urn:microsoft.com/office/officeart/2005/8/layout/hierarchy1"/>
    <dgm:cxn modelId="{BE4F3B05-B4A6-4DB5-A789-58F987ADF5A0}" type="presParOf" srcId="{F16D5A14-1B10-4829-96DA-7C4AD3AFB26E}" destId="{69294419-6555-476B-98C4-3AF1BEAB495C}" srcOrd="4" destOrd="0" presId="urn:microsoft.com/office/officeart/2005/8/layout/hierarchy1"/>
    <dgm:cxn modelId="{04B4F586-2E7B-484D-96B6-1AC20AE49B1B}" type="presParOf" srcId="{F16D5A14-1B10-4829-96DA-7C4AD3AFB26E}" destId="{B2740389-D9DA-4C37-86CD-193C28DBFE8E}" srcOrd="5" destOrd="0" presId="urn:microsoft.com/office/officeart/2005/8/layout/hierarchy1"/>
    <dgm:cxn modelId="{AC239A6B-6E61-4137-9604-57A2E654B8F5}" type="presParOf" srcId="{B2740389-D9DA-4C37-86CD-193C28DBFE8E}" destId="{83F653B4-FEF3-43C3-BC66-0BE4F2B032A6}" srcOrd="0" destOrd="0" presId="urn:microsoft.com/office/officeart/2005/8/layout/hierarchy1"/>
    <dgm:cxn modelId="{BF159341-5ACB-4A6F-9CA0-913BF596A94F}" type="presParOf" srcId="{83F653B4-FEF3-43C3-BC66-0BE4F2B032A6}" destId="{80CFFE64-4E63-4762-AFA5-E88A6CC8E540}" srcOrd="0" destOrd="0" presId="urn:microsoft.com/office/officeart/2005/8/layout/hierarchy1"/>
    <dgm:cxn modelId="{2F63C5AA-DBB2-4814-B760-3FEBB23ECDC0}" type="presParOf" srcId="{83F653B4-FEF3-43C3-BC66-0BE4F2B032A6}" destId="{29845743-03E3-483A-87B6-C1845D5A5A61}" srcOrd="1" destOrd="0" presId="urn:microsoft.com/office/officeart/2005/8/layout/hierarchy1"/>
    <dgm:cxn modelId="{9F5DF935-20DF-43D0-BD98-4233F7769216}" type="presParOf" srcId="{B2740389-D9DA-4C37-86CD-193C28DBFE8E}" destId="{7A5D2ADE-C6B3-4AE1-9404-482F5489B88D}"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72DC798-1297-43EC-80F4-B060C41D48E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9147E22F-71F5-4939-9243-F426332FFF00}">
      <dgm:prSet phldrT="[Text]" custT="1"/>
      <dgm:spPr/>
      <dgm:t>
        <a:bodyPr/>
        <a:lstStyle/>
        <a:p>
          <a:r>
            <a:rPr lang="en-US" sz="1600" b="1" i="0" dirty="0">
              <a:latin typeface="Arial" panose="020B0604020202020204" pitchFamily="34" charset="0"/>
              <a:cs typeface="Arial" panose="020B0604020202020204" pitchFamily="34" charset="0"/>
            </a:rPr>
            <a:t>Transfer</a:t>
          </a:r>
        </a:p>
      </dgm:t>
    </dgm:pt>
    <dgm:pt modelId="{E7222BAA-050D-4B28-AE83-F5B98F7E6FE9}" type="parTrans" cxnId="{0ACC2BCC-ED30-4CEF-9CC6-992BCE02F587}">
      <dgm:prSet/>
      <dgm:spPr/>
      <dgm:t>
        <a:bodyPr/>
        <a:lstStyle/>
        <a:p>
          <a:endParaRPr lang="en-US"/>
        </a:p>
      </dgm:t>
    </dgm:pt>
    <dgm:pt modelId="{40EFF9DD-128F-42D4-8040-452C69529D7A}" type="sibTrans" cxnId="{0ACC2BCC-ED30-4CEF-9CC6-992BCE02F587}">
      <dgm:prSet/>
      <dgm:spPr/>
      <dgm:t>
        <a:bodyPr/>
        <a:lstStyle/>
        <a:p>
          <a:endParaRPr lang="en-US"/>
        </a:p>
      </dgm:t>
    </dgm:pt>
    <dgm:pt modelId="{466E6194-42D6-4F09-A2EF-B107C3FD5241}">
      <dgm:prSet phldrT="[Text]" custT="1"/>
      <dgm:spPr/>
      <dgm:t>
        <a:bodyPr/>
        <a:lstStyle/>
        <a:p>
          <a:r>
            <a:rPr lang="en-US" sz="1200" b="0" i="0" dirty="0">
              <a:latin typeface="Arial" panose="020B0604020202020204" pitchFamily="34" charset="0"/>
              <a:cs typeface="Arial" panose="020B0604020202020204" pitchFamily="34" charset="0"/>
            </a:rPr>
            <a:t>Sale, exchange, relinquishment of asset</a:t>
          </a:r>
        </a:p>
      </dgm:t>
    </dgm:pt>
    <dgm:pt modelId="{541CE41F-9405-45C5-9EC3-798AEFA36EB7}" type="parTrans" cxnId="{8A699463-A0F8-46D9-A11D-D6A01C39F4D1}">
      <dgm:prSet/>
      <dgm:spPr/>
      <dgm:t>
        <a:bodyPr/>
        <a:lstStyle/>
        <a:p>
          <a:endParaRPr lang="en-US"/>
        </a:p>
      </dgm:t>
    </dgm:pt>
    <dgm:pt modelId="{A00EFAB1-ADCD-4F54-A47C-45BB93BD867C}" type="sibTrans" cxnId="{8A699463-A0F8-46D9-A11D-D6A01C39F4D1}">
      <dgm:prSet/>
      <dgm:spPr/>
      <dgm:t>
        <a:bodyPr/>
        <a:lstStyle/>
        <a:p>
          <a:endParaRPr lang="en-US"/>
        </a:p>
      </dgm:t>
    </dgm:pt>
    <dgm:pt modelId="{B5F65A28-15BD-461C-8E3E-8E0EAB2633CF}">
      <dgm:prSet phldrT="[Text]" custT="1"/>
      <dgm:spPr/>
      <dgm:t>
        <a:bodyPr/>
        <a:lstStyle/>
        <a:p>
          <a:r>
            <a:rPr lang="en-US" sz="1200" b="0" i="0" dirty="0">
              <a:latin typeface="Arial" panose="020B0604020202020204" pitchFamily="34" charset="0"/>
              <a:cs typeface="Arial" panose="020B0604020202020204" pitchFamily="34" charset="0"/>
            </a:rPr>
            <a:t>Extinguishment of rights therein</a:t>
          </a:r>
        </a:p>
      </dgm:t>
    </dgm:pt>
    <dgm:pt modelId="{E4C3893D-A0F0-450A-B394-ED434C6CBB3F}" type="parTrans" cxnId="{3BB49809-C790-48C8-A3A5-0BDDC6F54ABC}">
      <dgm:prSet/>
      <dgm:spPr/>
      <dgm:t>
        <a:bodyPr/>
        <a:lstStyle/>
        <a:p>
          <a:endParaRPr lang="en-US"/>
        </a:p>
      </dgm:t>
    </dgm:pt>
    <dgm:pt modelId="{711850B5-6C3F-4915-93A3-2385399A5A0A}" type="sibTrans" cxnId="{3BB49809-C790-48C8-A3A5-0BDDC6F54ABC}">
      <dgm:prSet/>
      <dgm:spPr/>
      <dgm:t>
        <a:bodyPr/>
        <a:lstStyle/>
        <a:p>
          <a:endParaRPr lang="en-US"/>
        </a:p>
      </dgm:t>
    </dgm:pt>
    <dgm:pt modelId="{25503E82-55B3-4F78-A551-34BC2B3B8D61}">
      <dgm:prSet phldrT="[Text]" custT="1"/>
      <dgm:spPr/>
      <dgm:t>
        <a:bodyPr/>
        <a:lstStyle/>
        <a:p>
          <a:r>
            <a:rPr lang="en-US" sz="1200" b="0" i="0" dirty="0">
              <a:latin typeface="Arial" panose="020B0604020202020204" pitchFamily="34" charset="0"/>
              <a:cs typeface="Arial" panose="020B0604020202020204" pitchFamily="34" charset="0"/>
            </a:rPr>
            <a:t>Compulsory acquisition</a:t>
          </a:r>
        </a:p>
      </dgm:t>
    </dgm:pt>
    <dgm:pt modelId="{960CB9E6-21FC-4F99-8675-7B8618069EE7}" type="parTrans" cxnId="{363121F5-C157-4B16-8C2F-BA922434078E}">
      <dgm:prSet/>
      <dgm:spPr/>
      <dgm:t>
        <a:bodyPr/>
        <a:lstStyle/>
        <a:p>
          <a:endParaRPr lang="en-US"/>
        </a:p>
      </dgm:t>
    </dgm:pt>
    <dgm:pt modelId="{4F1CDE61-CC4C-40E9-B438-6658932BA0FF}" type="sibTrans" cxnId="{363121F5-C157-4B16-8C2F-BA922434078E}">
      <dgm:prSet/>
      <dgm:spPr/>
      <dgm:t>
        <a:bodyPr/>
        <a:lstStyle/>
        <a:p>
          <a:endParaRPr lang="en-US"/>
        </a:p>
      </dgm:t>
    </dgm:pt>
    <dgm:pt modelId="{E725C53D-F37B-4BA3-AEFB-C7B7AE823677}">
      <dgm:prSet phldrT="[Text]" custT="1"/>
      <dgm:spPr/>
      <dgm:t>
        <a:bodyPr/>
        <a:lstStyle/>
        <a:p>
          <a:r>
            <a:rPr lang="en-US" sz="1200" b="0" i="0" dirty="0">
              <a:latin typeface="Arial" panose="020B0604020202020204" pitchFamily="34" charset="0"/>
              <a:cs typeface="Arial" panose="020B0604020202020204" pitchFamily="34" charset="0"/>
            </a:rPr>
            <a:t>Conversion into stock-in-trade</a:t>
          </a:r>
        </a:p>
      </dgm:t>
    </dgm:pt>
    <dgm:pt modelId="{167CB1B7-98F6-45DE-B27C-52EC3F99BF03}" type="parTrans" cxnId="{10182F57-260F-4335-9B7D-8F8344DDEFC7}">
      <dgm:prSet/>
      <dgm:spPr/>
      <dgm:t>
        <a:bodyPr/>
        <a:lstStyle/>
        <a:p>
          <a:endParaRPr lang="en-US"/>
        </a:p>
      </dgm:t>
    </dgm:pt>
    <dgm:pt modelId="{0CA96B6E-D018-4476-80D8-46B6019B27C5}" type="sibTrans" cxnId="{10182F57-260F-4335-9B7D-8F8344DDEFC7}">
      <dgm:prSet/>
      <dgm:spPr/>
      <dgm:t>
        <a:bodyPr/>
        <a:lstStyle/>
        <a:p>
          <a:endParaRPr lang="en-US"/>
        </a:p>
      </dgm:t>
    </dgm:pt>
    <dgm:pt modelId="{0D782DE9-7506-44CF-BEE3-1EB0F44D65DA}">
      <dgm:prSet phldrT="[Text]" custT="1"/>
      <dgm:spPr/>
      <dgm:t>
        <a:bodyPr/>
        <a:lstStyle/>
        <a:p>
          <a:r>
            <a:rPr lang="en-US" sz="1200" b="0" i="0" dirty="0">
              <a:latin typeface="Arial" panose="020B0604020202020204" pitchFamily="34" charset="0"/>
              <a:cs typeface="Arial" panose="020B0604020202020204" pitchFamily="34" charset="0"/>
            </a:rPr>
            <a:t>Part performance u/s 53A of TPA, 1882</a:t>
          </a:r>
        </a:p>
      </dgm:t>
    </dgm:pt>
    <dgm:pt modelId="{FAAE98C9-E666-4C8C-BD11-9774784FE867}" type="parTrans" cxnId="{BBF1FD22-199A-4391-9DAD-5E562575E07E}">
      <dgm:prSet/>
      <dgm:spPr/>
      <dgm:t>
        <a:bodyPr/>
        <a:lstStyle/>
        <a:p>
          <a:endParaRPr lang="en-US"/>
        </a:p>
      </dgm:t>
    </dgm:pt>
    <dgm:pt modelId="{14B0BCB4-1716-4848-B06C-3ABEB19CBEDC}" type="sibTrans" cxnId="{BBF1FD22-199A-4391-9DAD-5E562575E07E}">
      <dgm:prSet/>
      <dgm:spPr/>
      <dgm:t>
        <a:bodyPr/>
        <a:lstStyle/>
        <a:p>
          <a:endParaRPr lang="en-US"/>
        </a:p>
      </dgm:t>
    </dgm:pt>
    <dgm:pt modelId="{87A74DDE-5775-4957-AE03-BCC82C35E9C6}">
      <dgm:prSet phldrT="[Text]" custT="1"/>
      <dgm:spPr/>
      <dgm:t>
        <a:bodyPr/>
        <a:lstStyle/>
        <a:p>
          <a:r>
            <a:rPr lang="en-US" sz="1200" b="0" i="0" dirty="0">
              <a:latin typeface="Arial" panose="020B0604020202020204" pitchFamily="34" charset="0"/>
              <a:cs typeface="Arial" panose="020B0604020202020204" pitchFamily="34" charset="0"/>
            </a:rPr>
            <a:t>Transferring enjoyment in Immovable property</a:t>
          </a:r>
        </a:p>
      </dgm:t>
    </dgm:pt>
    <dgm:pt modelId="{E1815110-FD18-48A2-801B-AB611AF627CB}" type="parTrans" cxnId="{C6A36C6C-4E73-4AC1-BDEB-A8F424122E51}">
      <dgm:prSet/>
      <dgm:spPr/>
      <dgm:t>
        <a:bodyPr/>
        <a:lstStyle/>
        <a:p>
          <a:endParaRPr lang="en-US"/>
        </a:p>
      </dgm:t>
    </dgm:pt>
    <dgm:pt modelId="{1726310A-1014-43F7-BF5F-DA72A22BA43B}" type="sibTrans" cxnId="{C6A36C6C-4E73-4AC1-BDEB-A8F424122E51}">
      <dgm:prSet/>
      <dgm:spPr/>
      <dgm:t>
        <a:bodyPr/>
        <a:lstStyle/>
        <a:p>
          <a:endParaRPr lang="en-US"/>
        </a:p>
      </dgm:t>
    </dgm:pt>
    <dgm:pt modelId="{271F70DC-5E7E-4C62-9B74-6FD7EC0459B6}" type="pres">
      <dgm:prSet presAssocID="{D72DC798-1297-43EC-80F4-B060C41D48E6}" presName="hierChild1" presStyleCnt="0">
        <dgm:presLayoutVars>
          <dgm:chPref val="1"/>
          <dgm:dir/>
          <dgm:animOne val="branch"/>
          <dgm:animLvl val="lvl"/>
          <dgm:resizeHandles/>
        </dgm:presLayoutVars>
      </dgm:prSet>
      <dgm:spPr/>
    </dgm:pt>
    <dgm:pt modelId="{C8C18C59-FB4F-4795-A121-5569C83D984B}" type="pres">
      <dgm:prSet presAssocID="{9147E22F-71F5-4939-9243-F426332FFF00}" presName="hierRoot1" presStyleCnt="0"/>
      <dgm:spPr/>
    </dgm:pt>
    <dgm:pt modelId="{3585BEFA-2262-4BD2-B08A-B5FC1908D48F}" type="pres">
      <dgm:prSet presAssocID="{9147E22F-71F5-4939-9243-F426332FFF00}" presName="composite" presStyleCnt="0"/>
      <dgm:spPr/>
    </dgm:pt>
    <dgm:pt modelId="{6D343FAD-84E4-42AB-A47E-EE60EC3B6D47}" type="pres">
      <dgm:prSet presAssocID="{9147E22F-71F5-4939-9243-F426332FFF00}" presName="background" presStyleLbl="node0" presStyleIdx="0" presStyleCnt="1"/>
      <dgm:spPr/>
    </dgm:pt>
    <dgm:pt modelId="{6E9BF022-9739-411B-986D-85F58A37FCE6}" type="pres">
      <dgm:prSet presAssocID="{9147E22F-71F5-4939-9243-F426332FFF00}" presName="text" presStyleLbl="fgAcc0" presStyleIdx="0" presStyleCnt="1" custScaleX="107812" custScaleY="129484" custLinFactNeighborX="825" custLinFactNeighborY="-13019">
        <dgm:presLayoutVars>
          <dgm:chPref val="3"/>
        </dgm:presLayoutVars>
      </dgm:prSet>
      <dgm:spPr/>
    </dgm:pt>
    <dgm:pt modelId="{B631A3D5-690E-4E57-B163-60BBCC59484F}" type="pres">
      <dgm:prSet presAssocID="{9147E22F-71F5-4939-9243-F426332FFF00}" presName="hierChild2" presStyleCnt="0"/>
      <dgm:spPr/>
    </dgm:pt>
    <dgm:pt modelId="{75B6D3FC-0282-486A-AAFE-AD63290A8A1C}" type="pres">
      <dgm:prSet presAssocID="{541CE41F-9405-45C5-9EC3-798AEFA36EB7}" presName="Name10" presStyleLbl="parChTrans1D2" presStyleIdx="0" presStyleCnt="6"/>
      <dgm:spPr/>
    </dgm:pt>
    <dgm:pt modelId="{CDBE4306-6177-4307-8A47-B5483A1694D5}" type="pres">
      <dgm:prSet presAssocID="{466E6194-42D6-4F09-A2EF-B107C3FD5241}" presName="hierRoot2" presStyleCnt="0"/>
      <dgm:spPr/>
    </dgm:pt>
    <dgm:pt modelId="{27797D84-1FF6-4A98-A835-9B9DEFD21626}" type="pres">
      <dgm:prSet presAssocID="{466E6194-42D6-4F09-A2EF-B107C3FD5241}" presName="composite2" presStyleCnt="0"/>
      <dgm:spPr/>
    </dgm:pt>
    <dgm:pt modelId="{8DEE88C5-E277-4F20-8E5D-72BD22831E18}" type="pres">
      <dgm:prSet presAssocID="{466E6194-42D6-4F09-A2EF-B107C3FD5241}" presName="background2" presStyleLbl="node2" presStyleIdx="0" presStyleCnt="6"/>
      <dgm:spPr/>
    </dgm:pt>
    <dgm:pt modelId="{51927803-D3D3-48AF-B0B0-C427834846F8}" type="pres">
      <dgm:prSet presAssocID="{466E6194-42D6-4F09-A2EF-B107C3FD5241}" presName="text2" presStyleLbl="fgAcc2" presStyleIdx="0" presStyleCnt="6">
        <dgm:presLayoutVars>
          <dgm:chPref val="3"/>
        </dgm:presLayoutVars>
      </dgm:prSet>
      <dgm:spPr/>
    </dgm:pt>
    <dgm:pt modelId="{BCD9B2B5-1E6A-428A-8FC4-657448DA165A}" type="pres">
      <dgm:prSet presAssocID="{466E6194-42D6-4F09-A2EF-B107C3FD5241}" presName="hierChild3" presStyleCnt="0"/>
      <dgm:spPr/>
    </dgm:pt>
    <dgm:pt modelId="{82BFC6C0-208B-4D0E-A228-9AEF27323A1A}" type="pres">
      <dgm:prSet presAssocID="{E4C3893D-A0F0-450A-B394-ED434C6CBB3F}" presName="Name10" presStyleLbl="parChTrans1D2" presStyleIdx="1" presStyleCnt="6"/>
      <dgm:spPr/>
    </dgm:pt>
    <dgm:pt modelId="{7640B0E7-DBEE-4EDD-97A4-2D368173B6A0}" type="pres">
      <dgm:prSet presAssocID="{B5F65A28-15BD-461C-8E3E-8E0EAB2633CF}" presName="hierRoot2" presStyleCnt="0"/>
      <dgm:spPr/>
    </dgm:pt>
    <dgm:pt modelId="{D3FB125D-81AD-44AF-B807-0680AD4202D3}" type="pres">
      <dgm:prSet presAssocID="{B5F65A28-15BD-461C-8E3E-8E0EAB2633CF}" presName="composite2" presStyleCnt="0"/>
      <dgm:spPr/>
    </dgm:pt>
    <dgm:pt modelId="{AF0E0962-31B2-40D6-93A4-69E219643705}" type="pres">
      <dgm:prSet presAssocID="{B5F65A28-15BD-461C-8E3E-8E0EAB2633CF}" presName="background2" presStyleLbl="node2" presStyleIdx="1" presStyleCnt="6"/>
      <dgm:spPr/>
    </dgm:pt>
    <dgm:pt modelId="{6B6F9A10-0637-4F16-9516-0C302C3385EE}" type="pres">
      <dgm:prSet presAssocID="{B5F65A28-15BD-461C-8E3E-8E0EAB2633CF}" presName="text2" presStyleLbl="fgAcc2" presStyleIdx="1" presStyleCnt="6">
        <dgm:presLayoutVars>
          <dgm:chPref val="3"/>
        </dgm:presLayoutVars>
      </dgm:prSet>
      <dgm:spPr/>
    </dgm:pt>
    <dgm:pt modelId="{EF329DAA-8C07-469D-864B-B484C4A27BCD}" type="pres">
      <dgm:prSet presAssocID="{B5F65A28-15BD-461C-8E3E-8E0EAB2633CF}" presName="hierChild3" presStyleCnt="0"/>
      <dgm:spPr/>
    </dgm:pt>
    <dgm:pt modelId="{44350F36-4833-411F-9B7E-0688033F6C5B}" type="pres">
      <dgm:prSet presAssocID="{960CB9E6-21FC-4F99-8675-7B8618069EE7}" presName="Name10" presStyleLbl="parChTrans1D2" presStyleIdx="2" presStyleCnt="6"/>
      <dgm:spPr/>
    </dgm:pt>
    <dgm:pt modelId="{9C26FDE9-F78A-48B1-92B4-E36D1081F7A3}" type="pres">
      <dgm:prSet presAssocID="{25503E82-55B3-4F78-A551-34BC2B3B8D61}" presName="hierRoot2" presStyleCnt="0"/>
      <dgm:spPr/>
    </dgm:pt>
    <dgm:pt modelId="{4F763129-29E6-418D-AED1-744571BB58EE}" type="pres">
      <dgm:prSet presAssocID="{25503E82-55B3-4F78-A551-34BC2B3B8D61}" presName="composite2" presStyleCnt="0"/>
      <dgm:spPr/>
    </dgm:pt>
    <dgm:pt modelId="{665BD270-7F69-4EE7-A74A-8DD508E1870F}" type="pres">
      <dgm:prSet presAssocID="{25503E82-55B3-4F78-A551-34BC2B3B8D61}" presName="background2" presStyleLbl="node2" presStyleIdx="2" presStyleCnt="6"/>
      <dgm:spPr/>
    </dgm:pt>
    <dgm:pt modelId="{C95138C7-2CCD-42B6-81FB-DF0D15D2F1AB}" type="pres">
      <dgm:prSet presAssocID="{25503E82-55B3-4F78-A551-34BC2B3B8D61}" presName="text2" presStyleLbl="fgAcc2" presStyleIdx="2" presStyleCnt="6">
        <dgm:presLayoutVars>
          <dgm:chPref val="3"/>
        </dgm:presLayoutVars>
      </dgm:prSet>
      <dgm:spPr/>
    </dgm:pt>
    <dgm:pt modelId="{F4323589-A4E7-41BB-A937-0DA544B684CB}" type="pres">
      <dgm:prSet presAssocID="{25503E82-55B3-4F78-A551-34BC2B3B8D61}" presName="hierChild3" presStyleCnt="0"/>
      <dgm:spPr/>
    </dgm:pt>
    <dgm:pt modelId="{A8C230DF-02AC-4A53-B38B-6B6B74C21DDB}" type="pres">
      <dgm:prSet presAssocID="{167CB1B7-98F6-45DE-B27C-52EC3F99BF03}" presName="Name10" presStyleLbl="parChTrans1D2" presStyleIdx="3" presStyleCnt="6"/>
      <dgm:spPr/>
    </dgm:pt>
    <dgm:pt modelId="{289DCB74-4906-4518-85AF-2DC99E46473C}" type="pres">
      <dgm:prSet presAssocID="{E725C53D-F37B-4BA3-AEFB-C7B7AE823677}" presName="hierRoot2" presStyleCnt="0"/>
      <dgm:spPr/>
    </dgm:pt>
    <dgm:pt modelId="{A7C13460-5057-4DB2-85A5-FABC1EA04106}" type="pres">
      <dgm:prSet presAssocID="{E725C53D-F37B-4BA3-AEFB-C7B7AE823677}" presName="composite2" presStyleCnt="0"/>
      <dgm:spPr/>
    </dgm:pt>
    <dgm:pt modelId="{8C011A53-F305-4C57-A04E-5114F88777CC}" type="pres">
      <dgm:prSet presAssocID="{E725C53D-F37B-4BA3-AEFB-C7B7AE823677}" presName="background2" presStyleLbl="node2" presStyleIdx="3" presStyleCnt="6"/>
      <dgm:spPr/>
    </dgm:pt>
    <dgm:pt modelId="{3F72E055-3657-4105-8B08-179BDB20E329}" type="pres">
      <dgm:prSet presAssocID="{E725C53D-F37B-4BA3-AEFB-C7B7AE823677}" presName="text2" presStyleLbl="fgAcc2" presStyleIdx="3" presStyleCnt="6">
        <dgm:presLayoutVars>
          <dgm:chPref val="3"/>
        </dgm:presLayoutVars>
      </dgm:prSet>
      <dgm:spPr/>
    </dgm:pt>
    <dgm:pt modelId="{BA1B0B1C-A2D6-47AE-B75A-2931B17CBEBC}" type="pres">
      <dgm:prSet presAssocID="{E725C53D-F37B-4BA3-AEFB-C7B7AE823677}" presName="hierChild3" presStyleCnt="0"/>
      <dgm:spPr/>
    </dgm:pt>
    <dgm:pt modelId="{5ED2E7E6-80CC-403F-9DC2-56E3BCCFF76E}" type="pres">
      <dgm:prSet presAssocID="{FAAE98C9-E666-4C8C-BD11-9774784FE867}" presName="Name10" presStyleLbl="parChTrans1D2" presStyleIdx="4" presStyleCnt="6"/>
      <dgm:spPr/>
    </dgm:pt>
    <dgm:pt modelId="{E3CEB3D8-19DE-4060-A76A-CAE2C71C562F}" type="pres">
      <dgm:prSet presAssocID="{0D782DE9-7506-44CF-BEE3-1EB0F44D65DA}" presName="hierRoot2" presStyleCnt="0"/>
      <dgm:spPr/>
    </dgm:pt>
    <dgm:pt modelId="{CD7416A1-E8B6-4118-8C54-2D950CF5B786}" type="pres">
      <dgm:prSet presAssocID="{0D782DE9-7506-44CF-BEE3-1EB0F44D65DA}" presName="composite2" presStyleCnt="0"/>
      <dgm:spPr/>
    </dgm:pt>
    <dgm:pt modelId="{D4E7C380-18F0-4CDF-B5AF-20882588FDA9}" type="pres">
      <dgm:prSet presAssocID="{0D782DE9-7506-44CF-BEE3-1EB0F44D65DA}" presName="background2" presStyleLbl="node2" presStyleIdx="4" presStyleCnt="6"/>
      <dgm:spPr/>
    </dgm:pt>
    <dgm:pt modelId="{4ADCC1E4-0320-428D-AA06-5BD7C1D86982}" type="pres">
      <dgm:prSet presAssocID="{0D782DE9-7506-44CF-BEE3-1EB0F44D65DA}" presName="text2" presStyleLbl="fgAcc2" presStyleIdx="4" presStyleCnt="6">
        <dgm:presLayoutVars>
          <dgm:chPref val="3"/>
        </dgm:presLayoutVars>
      </dgm:prSet>
      <dgm:spPr/>
    </dgm:pt>
    <dgm:pt modelId="{CD949A29-DED5-48FE-802A-ED202C97D865}" type="pres">
      <dgm:prSet presAssocID="{0D782DE9-7506-44CF-BEE3-1EB0F44D65DA}" presName="hierChild3" presStyleCnt="0"/>
      <dgm:spPr/>
    </dgm:pt>
    <dgm:pt modelId="{7793C639-0C3D-4871-AEA3-A84153161748}" type="pres">
      <dgm:prSet presAssocID="{E1815110-FD18-48A2-801B-AB611AF627CB}" presName="Name10" presStyleLbl="parChTrans1D2" presStyleIdx="5" presStyleCnt="6"/>
      <dgm:spPr/>
    </dgm:pt>
    <dgm:pt modelId="{0FAC2B67-6FB7-454C-B03E-51D3FDE0B179}" type="pres">
      <dgm:prSet presAssocID="{87A74DDE-5775-4957-AE03-BCC82C35E9C6}" presName="hierRoot2" presStyleCnt="0"/>
      <dgm:spPr/>
    </dgm:pt>
    <dgm:pt modelId="{9C972C82-10CD-459C-990A-C10BBD6A9A4E}" type="pres">
      <dgm:prSet presAssocID="{87A74DDE-5775-4957-AE03-BCC82C35E9C6}" presName="composite2" presStyleCnt="0"/>
      <dgm:spPr/>
    </dgm:pt>
    <dgm:pt modelId="{D193C5D1-1DC1-42BC-9C4F-3D1107B52029}" type="pres">
      <dgm:prSet presAssocID="{87A74DDE-5775-4957-AE03-BCC82C35E9C6}" presName="background2" presStyleLbl="node2" presStyleIdx="5" presStyleCnt="6"/>
      <dgm:spPr/>
    </dgm:pt>
    <dgm:pt modelId="{D1C37761-141F-404B-8F98-A3A25E2BAABD}" type="pres">
      <dgm:prSet presAssocID="{87A74DDE-5775-4957-AE03-BCC82C35E9C6}" presName="text2" presStyleLbl="fgAcc2" presStyleIdx="5" presStyleCnt="6">
        <dgm:presLayoutVars>
          <dgm:chPref val="3"/>
        </dgm:presLayoutVars>
      </dgm:prSet>
      <dgm:spPr/>
    </dgm:pt>
    <dgm:pt modelId="{2B4DB9E4-EE7B-4FB4-B684-0B8A3EE7FE3B}" type="pres">
      <dgm:prSet presAssocID="{87A74DDE-5775-4957-AE03-BCC82C35E9C6}" presName="hierChild3" presStyleCnt="0"/>
      <dgm:spPr/>
    </dgm:pt>
  </dgm:ptLst>
  <dgm:cxnLst>
    <dgm:cxn modelId="{3BB49809-C790-48C8-A3A5-0BDDC6F54ABC}" srcId="{9147E22F-71F5-4939-9243-F426332FFF00}" destId="{B5F65A28-15BD-461C-8E3E-8E0EAB2633CF}" srcOrd="1" destOrd="0" parTransId="{E4C3893D-A0F0-450A-B394-ED434C6CBB3F}" sibTransId="{711850B5-6C3F-4915-93A3-2385399A5A0A}"/>
    <dgm:cxn modelId="{B24C9A0E-06B9-49A1-AB79-B9A916DACB64}" type="presOf" srcId="{960CB9E6-21FC-4F99-8675-7B8618069EE7}" destId="{44350F36-4833-411F-9B7E-0688033F6C5B}" srcOrd="0" destOrd="0" presId="urn:microsoft.com/office/officeart/2005/8/layout/hierarchy1"/>
    <dgm:cxn modelId="{BBF1FD22-199A-4391-9DAD-5E562575E07E}" srcId="{9147E22F-71F5-4939-9243-F426332FFF00}" destId="{0D782DE9-7506-44CF-BEE3-1EB0F44D65DA}" srcOrd="4" destOrd="0" parTransId="{FAAE98C9-E666-4C8C-BD11-9774784FE867}" sibTransId="{14B0BCB4-1716-4848-B06C-3ABEB19CBEDC}"/>
    <dgm:cxn modelId="{1A49B02B-6514-465C-A3F4-99978F48AE20}" type="presOf" srcId="{87A74DDE-5775-4957-AE03-BCC82C35E9C6}" destId="{D1C37761-141F-404B-8F98-A3A25E2BAABD}" srcOrd="0" destOrd="0" presId="urn:microsoft.com/office/officeart/2005/8/layout/hierarchy1"/>
    <dgm:cxn modelId="{6D059234-73F5-4072-B0FB-570F5D24D5C0}" type="presOf" srcId="{0D782DE9-7506-44CF-BEE3-1EB0F44D65DA}" destId="{4ADCC1E4-0320-428D-AA06-5BD7C1D86982}" srcOrd="0" destOrd="0" presId="urn:microsoft.com/office/officeart/2005/8/layout/hierarchy1"/>
    <dgm:cxn modelId="{4FE5F936-9F9C-4708-8439-9420D4485CEB}" type="presOf" srcId="{FAAE98C9-E666-4C8C-BD11-9774784FE867}" destId="{5ED2E7E6-80CC-403F-9DC2-56E3BCCFF76E}" srcOrd="0" destOrd="0" presId="urn:microsoft.com/office/officeart/2005/8/layout/hierarchy1"/>
    <dgm:cxn modelId="{29A46E40-1485-4E0F-84AB-F3EADC2644AD}" type="presOf" srcId="{E725C53D-F37B-4BA3-AEFB-C7B7AE823677}" destId="{3F72E055-3657-4105-8B08-179BDB20E329}" srcOrd="0" destOrd="0" presId="urn:microsoft.com/office/officeart/2005/8/layout/hierarchy1"/>
    <dgm:cxn modelId="{D6CBAA41-3927-4543-90EF-2788CB4C622F}" type="presOf" srcId="{D72DC798-1297-43EC-80F4-B060C41D48E6}" destId="{271F70DC-5E7E-4C62-9B74-6FD7EC0459B6}" srcOrd="0" destOrd="0" presId="urn:microsoft.com/office/officeart/2005/8/layout/hierarchy1"/>
    <dgm:cxn modelId="{8A699463-A0F8-46D9-A11D-D6A01C39F4D1}" srcId="{9147E22F-71F5-4939-9243-F426332FFF00}" destId="{466E6194-42D6-4F09-A2EF-B107C3FD5241}" srcOrd="0" destOrd="0" parTransId="{541CE41F-9405-45C5-9EC3-798AEFA36EB7}" sibTransId="{A00EFAB1-ADCD-4F54-A47C-45BB93BD867C}"/>
    <dgm:cxn modelId="{C6A36C6C-4E73-4AC1-BDEB-A8F424122E51}" srcId="{9147E22F-71F5-4939-9243-F426332FFF00}" destId="{87A74DDE-5775-4957-AE03-BCC82C35E9C6}" srcOrd="5" destOrd="0" parTransId="{E1815110-FD18-48A2-801B-AB611AF627CB}" sibTransId="{1726310A-1014-43F7-BF5F-DA72A22BA43B}"/>
    <dgm:cxn modelId="{10182F57-260F-4335-9B7D-8F8344DDEFC7}" srcId="{9147E22F-71F5-4939-9243-F426332FFF00}" destId="{E725C53D-F37B-4BA3-AEFB-C7B7AE823677}" srcOrd="3" destOrd="0" parTransId="{167CB1B7-98F6-45DE-B27C-52EC3F99BF03}" sibTransId="{0CA96B6E-D018-4476-80D8-46B6019B27C5}"/>
    <dgm:cxn modelId="{16B5A979-A986-4E1E-BF76-A050E6209FBF}" type="presOf" srcId="{9147E22F-71F5-4939-9243-F426332FFF00}" destId="{6E9BF022-9739-411B-986D-85F58A37FCE6}" srcOrd="0" destOrd="0" presId="urn:microsoft.com/office/officeart/2005/8/layout/hierarchy1"/>
    <dgm:cxn modelId="{4410B3C8-F7DD-4C00-AE6F-B19F4601A3C4}" type="presOf" srcId="{167CB1B7-98F6-45DE-B27C-52EC3F99BF03}" destId="{A8C230DF-02AC-4A53-B38B-6B6B74C21DDB}" srcOrd="0" destOrd="0" presId="urn:microsoft.com/office/officeart/2005/8/layout/hierarchy1"/>
    <dgm:cxn modelId="{E91300C9-AE9E-4EE5-9912-6950045D9331}" type="presOf" srcId="{466E6194-42D6-4F09-A2EF-B107C3FD5241}" destId="{51927803-D3D3-48AF-B0B0-C427834846F8}" srcOrd="0" destOrd="0" presId="urn:microsoft.com/office/officeart/2005/8/layout/hierarchy1"/>
    <dgm:cxn modelId="{00439DC9-D36F-4331-92AE-55F60AC944FA}" type="presOf" srcId="{B5F65A28-15BD-461C-8E3E-8E0EAB2633CF}" destId="{6B6F9A10-0637-4F16-9516-0C302C3385EE}" srcOrd="0" destOrd="0" presId="urn:microsoft.com/office/officeart/2005/8/layout/hierarchy1"/>
    <dgm:cxn modelId="{0ACC2BCC-ED30-4CEF-9CC6-992BCE02F587}" srcId="{D72DC798-1297-43EC-80F4-B060C41D48E6}" destId="{9147E22F-71F5-4939-9243-F426332FFF00}" srcOrd="0" destOrd="0" parTransId="{E7222BAA-050D-4B28-AE83-F5B98F7E6FE9}" sibTransId="{40EFF9DD-128F-42D4-8040-452C69529D7A}"/>
    <dgm:cxn modelId="{587897DA-FFC6-45BA-8722-9780EB3F8C2A}" type="presOf" srcId="{541CE41F-9405-45C5-9EC3-798AEFA36EB7}" destId="{75B6D3FC-0282-486A-AAFE-AD63290A8A1C}" srcOrd="0" destOrd="0" presId="urn:microsoft.com/office/officeart/2005/8/layout/hierarchy1"/>
    <dgm:cxn modelId="{D50E45DC-1C32-4F56-AFB5-1674474B2C7C}" type="presOf" srcId="{E1815110-FD18-48A2-801B-AB611AF627CB}" destId="{7793C639-0C3D-4871-AEA3-A84153161748}" srcOrd="0" destOrd="0" presId="urn:microsoft.com/office/officeart/2005/8/layout/hierarchy1"/>
    <dgm:cxn modelId="{C5C24EE2-EF91-4F36-BFCB-A4FE1FD1A446}" type="presOf" srcId="{25503E82-55B3-4F78-A551-34BC2B3B8D61}" destId="{C95138C7-2CCD-42B6-81FB-DF0D15D2F1AB}" srcOrd="0" destOrd="0" presId="urn:microsoft.com/office/officeart/2005/8/layout/hierarchy1"/>
    <dgm:cxn modelId="{363121F5-C157-4B16-8C2F-BA922434078E}" srcId="{9147E22F-71F5-4939-9243-F426332FFF00}" destId="{25503E82-55B3-4F78-A551-34BC2B3B8D61}" srcOrd="2" destOrd="0" parTransId="{960CB9E6-21FC-4F99-8675-7B8618069EE7}" sibTransId="{4F1CDE61-CC4C-40E9-B438-6658932BA0FF}"/>
    <dgm:cxn modelId="{290345FB-B94C-4590-A0C6-960D516843E9}" type="presOf" srcId="{E4C3893D-A0F0-450A-B394-ED434C6CBB3F}" destId="{82BFC6C0-208B-4D0E-A228-9AEF27323A1A}" srcOrd="0" destOrd="0" presId="urn:microsoft.com/office/officeart/2005/8/layout/hierarchy1"/>
    <dgm:cxn modelId="{194A6668-4700-4B21-A7CD-7F896640A3BF}" type="presParOf" srcId="{271F70DC-5E7E-4C62-9B74-6FD7EC0459B6}" destId="{C8C18C59-FB4F-4795-A121-5569C83D984B}" srcOrd="0" destOrd="0" presId="urn:microsoft.com/office/officeart/2005/8/layout/hierarchy1"/>
    <dgm:cxn modelId="{231FBBC5-BC08-4178-91D0-80634B98A05D}" type="presParOf" srcId="{C8C18C59-FB4F-4795-A121-5569C83D984B}" destId="{3585BEFA-2262-4BD2-B08A-B5FC1908D48F}" srcOrd="0" destOrd="0" presId="urn:microsoft.com/office/officeart/2005/8/layout/hierarchy1"/>
    <dgm:cxn modelId="{D7BB436C-F88B-4B47-A270-C270F93F7BD7}" type="presParOf" srcId="{3585BEFA-2262-4BD2-B08A-B5FC1908D48F}" destId="{6D343FAD-84E4-42AB-A47E-EE60EC3B6D47}" srcOrd="0" destOrd="0" presId="urn:microsoft.com/office/officeart/2005/8/layout/hierarchy1"/>
    <dgm:cxn modelId="{30ABCB4E-9ACB-4EFD-8A6D-2335221C2CB4}" type="presParOf" srcId="{3585BEFA-2262-4BD2-B08A-B5FC1908D48F}" destId="{6E9BF022-9739-411B-986D-85F58A37FCE6}" srcOrd="1" destOrd="0" presId="urn:microsoft.com/office/officeart/2005/8/layout/hierarchy1"/>
    <dgm:cxn modelId="{3037B6DC-13D6-4615-9A45-DF00CCAC820E}" type="presParOf" srcId="{C8C18C59-FB4F-4795-A121-5569C83D984B}" destId="{B631A3D5-690E-4E57-B163-60BBCC59484F}" srcOrd="1" destOrd="0" presId="urn:microsoft.com/office/officeart/2005/8/layout/hierarchy1"/>
    <dgm:cxn modelId="{F6379980-2171-44AB-95BA-FEA8FCAB428E}" type="presParOf" srcId="{B631A3D5-690E-4E57-B163-60BBCC59484F}" destId="{75B6D3FC-0282-486A-AAFE-AD63290A8A1C}" srcOrd="0" destOrd="0" presId="urn:microsoft.com/office/officeart/2005/8/layout/hierarchy1"/>
    <dgm:cxn modelId="{7B020261-5340-4315-B0FC-0C1FE846F862}" type="presParOf" srcId="{B631A3D5-690E-4E57-B163-60BBCC59484F}" destId="{CDBE4306-6177-4307-8A47-B5483A1694D5}" srcOrd="1" destOrd="0" presId="urn:microsoft.com/office/officeart/2005/8/layout/hierarchy1"/>
    <dgm:cxn modelId="{717B24B1-577F-468F-AB4F-9A12D967494D}" type="presParOf" srcId="{CDBE4306-6177-4307-8A47-B5483A1694D5}" destId="{27797D84-1FF6-4A98-A835-9B9DEFD21626}" srcOrd="0" destOrd="0" presId="urn:microsoft.com/office/officeart/2005/8/layout/hierarchy1"/>
    <dgm:cxn modelId="{99858CF6-9A08-4FDA-A537-321BFCA5A248}" type="presParOf" srcId="{27797D84-1FF6-4A98-A835-9B9DEFD21626}" destId="{8DEE88C5-E277-4F20-8E5D-72BD22831E18}" srcOrd="0" destOrd="0" presId="urn:microsoft.com/office/officeart/2005/8/layout/hierarchy1"/>
    <dgm:cxn modelId="{A508903D-5059-4E60-8DB9-C094839455F6}" type="presParOf" srcId="{27797D84-1FF6-4A98-A835-9B9DEFD21626}" destId="{51927803-D3D3-48AF-B0B0-C427834846F8}" srcOrd="1" destOrd="0" presId="urn:microsoft.com/office/officeart/2005/8/layout/hierarchy1"/>
    <dgm:cxn modelId="{B90B77BA-3733-462E-99D4-0E4AB4FD5B3F}" type="presParOf" srcId="{CDBE4306-6177-4307-8A47-B5483A1694D5}" destId="{BCD9B2B5-1E6A-428A-8FC4-657448DA165A}" srcOrd="1" destOrd="0" presId="urn:microsoft.com/office/officeart/2005/8/layout/hierarchy1"/>
    <dgm:cxn modelId="{9AA82D6E-7F92-44EE-B043-C4AB16BDCD76}" type="presParOf" srcId="{B631A3D5-690E-4E57-B163-60BBCC59484F}" destId="{82BFC6C0-208B-4D0E-A228-9AEF27323A1A}" srcOrd="2" destOrd="0" presId="urn:microsoft.com/office/officeart/2005/8/layout/hierarchy1"/>
    <dgm:cxn modelId="{4D364AC9-ED49-4938-99BD-8CCD49AA744D}" type="presParOf" srcId="{B631A3D5-690E-4E57-B163-60BBCC59484F}" destId="{7640B0E7-DBEE-4EDD-97A4-2D368173B6A0}" srcOrd="3" destOrd="0" presId="urn:microsoft.com/office/officeart/2005/8/layout/hierarchy1"/>
    <dgm:cxn modelId="{FB777643-89B7-4554-8E2C-372CF37FB7AB}" type="presParOf" srcId="{7640B0E7-DBEE-4EDD-97A4-2D368173B6A0}" destId="{D3FB125D-81AD-44AF-B807-0680AD4202D3}" srcOrd="0" destOrd="0" presId="urn:microsoft.com/office/officeart/2005/8/layout/hierarchy1"/>
    <dgm:cxn modelId="{CF6262A5-51E5-45D2-AD2D-AACB3238A011}" type="presParOf" srcId="{D3FB125D-81AD-44AF-B807-0680AD4202D3}" destId="{AF0E0962-31B2-40D6-93A4-69E219643705}" srcOrd="0" destOrd="0" presId="urn:microsoft.com/office/officeart/2005/8/layout/hierarchy1"/>
    <dgm:cxn modelId="{43955A70-C9CA-4464-94F4-0F9A79400396}" type="presParOf" srcId="{D3FB125D-81AD-44AF-B807-0680AD4202D3}" destId="{6B6F9A10-0637-4F16-9516-0C302C3385EE}" srcOrd="1" destOrd="0" presId="urn:microsoft.com/office/officeart/2005/8/layout/hierarchy1"/>
    <dgm:cxn modelId="{5E65F99B-AC68-4111-B158-0D7E69B322FC}" type="presParOf" srcId="{7640B0E7-DBEE-4EDD-97A4-2D368173B6A0}" destId="{EF329DAA-8C07-469D-864B-B484C4A27BCD}" srcOrd="1" destOrd="0" presId="urn:microsoft.com/office/officeart/2005/8/layout/hierarchy1"/>
    <dgm:cxn modelId="{EFBCFB4B-559B-4238-86CF-5E3D2CB09E7F}" type="presParOf" srcId="{B631A3D5-690E-4E57-B163-60BBCC59484F}" destId="{44350F36-4833-411F-9B7E-0688033F6C5B}" srcOrd="4" destOrd="0" presId="urn:microsoft.com/office/officeart/2005/8/layout/hierarchy1"/>
    <dgm:cxn modelId="{00C5E5A2-3C9C-4CBF-8801-57B7F690BC62}" type="presParOf" srcId="{B631A3D5-690E-4E57-B163-60BBCC59484F}" destId="{9C26FDE9-F78A-48B1-92B4-E36D1081F7A3}" srcOrd="5" destOrd="0" presId="urn:microsoft.com/office/officeart/2005/8/layout/hierarchy1"/>
    <dgm:cxn modelId="{65F2D99E-FC19-4BF1-80DF-A1538A454CD9}" type="presParOf" srcId="{9C26FDE9-F78A-48B1-92B4-E36D1081F7A3}" destId="{4F763129-29E6-418D-AED1-744571BB58EE}" srcOrd="0" destOrd="0" presId="urn:microsoft.com/office/officeart/2005/8/layout/hierarchy1"/>
    <dgm:cxn modelId="{EB30344D-0577-4AC0-A8C5-B80FC1A898A7}" type="presParOf" srcId="{4F763129-29E6-418D-AED1-744571BB58EE}" destId="{665BD270-7F69-4EE7-A74A-8DD508E1870F}" srcOrd="0" destOrd="0" presId="urn:microsoft.com/office/officeart/2005/8/layout/hierarchy1"/>
    <dgm:cxn modelId="{13181C9B-AA75-435A-968F-BF2479448570}" type="presParOf" srcId="{4F763129-29E6-418D-AED1-744571BB58EE}" destId="{C95138C7-2CCD-42B6-81FB-DF0D15D2F1AB}" srcOrd="1" destOrd="0" presId="urn:microsoft.com/office/officeart/2005/8/layout/hierarchy1"/>
    <dgm:cxn modelId="{44E9A884-A36C-45AD-BB2F-30B8F7FBA7E0}" type="presParOf" srcId="{9C26FDE9-F78A-48B1-92B4-E36D1081F7A3}" destId="{F4323589-A4E7-41BB-A937-0DA544B684CB}" srcOrd="1" destOrd="0" presId="urn:microsoft.com/office/officeart/2005/8/layout/hierarchy1"/>
    <dgm:cxn modelId="{292B5B9B-A407-432F-AD76-B695A58075A2}" type="presParOf" srcId="{B631A3D5-690E-4E57-B163-60BBCC59484F}" destId="{A8C230DF-02AC-4A53-B38B-6B6B74C21DDB}" srcOrd="6" destOrd="0" presId="urn:microsoft.com/office/officeart/2005/8/layout/hierarchy1"/>
    <dgm:cxn modelId="{1351470D-A77F-44D4-93EC-C8F46924BFC2}" type="presParOf" srcId="{B631A3D5-690E-4E57-B163-60BBCC59484F}" destId="{289DCB74-4906-4518-85AF-2DC99E46473C}" srcOrd="7" destOrd="0" presId="urn:microsoft.com/office/officeart/2005/8/layout/hierarchy1"/>
    <dgm:cxn modelId="{2A32C237-F065-4F4F-AED9-8DEAD24D5893}" type="presParOf" srcId="{289DCB74-4906-4518-85AF-2DC99E46473C}" destId="{A7C13460-5057-4DB2-85A5-FABC1EA04106}" srcOrd="0" destOrd="0" presId="urn:microsoft.com/office/officeart/2005/8/layout/hierarchy1"/>
    <dgm:cxn modelId="{396033E4-EC88-4493-B74D-E8DED7E7B49A}" type="presParOf" srcId="{A7C13460-5057-4DB2-85A5-FABC1EA04106}" destId="{8C011A53-F305-4C57-A04E-5114F88777CC}" srcOrd="0" destOrd="0" presId="urn:microsoft.com/office/officeart/2005/8/layout/hierarchy1"/>
    <dgm:cxn modelId="{7EB1DD65-04DA-48D3-A188-DBFF7595C59C}" type="presParOf" srcId="{A7C13460-5057-4DB2-85A5-FABC1EA04106}" destId="{3F72E055-3657-4105-8B08-179BDB20E329}" srcOrd="1" destOrd="0" presId="urn:microsoft.com/office/officeart/2005/8/layout/hierarchy1"/>
    <dgm:cxn modelId="{46A3E6C7-2721-4877-85A2-5880255CC4B9}" type="presParOf" srcId="{289DCB74-4906-4518-85AF-2DC99E46473C}" destId="{BA1B0B1C-A2D6-47AE-B75A-2931B17CBEBC}" srcOrd="1" destOrd="0" presId="urn:microsoft.com/office/officeart/2005/8/layout/hierarchy1"/>
    <dgm:cxn modelId="{8057829B-A5A3-4E63-8D50-69D2F7B14C61}" type="presParOf" srcId="{B631A3D5-690E-4E57-B163-60BBCC59484F}" destId="{5ED2E7E6-80CC-403F-9DC2-56E3BCCFF76E}" srcOrd="8" destOrd="0" presId="urn:microsoft.com/office/officeart/2005/8/layout/hierarchy1"/>
    <dgm:cxn modelId="{2F6AE026-FC11-4E4E-AFEB-20E5150B9B63}" type="presParOf" srcId="{B631A3D5-690E-4E57-B163-60BBCC59484F}" destId="{E3CEB3D8-19DE-4060-A76A-CAE2C71C562F}" srcOrd="9" destOrd="0" presId="urn:microsoft.com/office/officeart/2005/8/layout/hierarchy1"/>
    <dgm:cxn modelId="{C09ADE07-819C-4D44-BC3A-183838E9764C}" type="presParOf" srcId="{E3CEB3D8-19DE-4060-A76A-CAE2C71C562F}" destId="{CD7416A1-E8B6-4118-8C54-2D950CF5B786}" srcOrd="0" destOrd="0" presId="urn:microsoft.com/office/officeart/2005/8/layout/hierarchy1"/>
    <dgm:cxn modelId="{2F90BDF3-6716-4E01-BAEF-09F2C5A3D79F}" type="presParOf" srcId="{CD7416A1-E8B6-4118-8C54-2D950CF5B786}" destId="{D4E7C380-18F0-4CDF-B5AF-20882588FDA9}" srcOrd="0" destOrd="0" presId="urn:microsoft.com/office/officeart/2005/8/layout/hierarchy1"/>
    <dgm:cxn modelId="{EC38B53D-01C7-47BD-A636-58213B2BCD0A}" type="presParOf" srcId="{CD7416A1-E8B6-4118-8C54-2D950CF5B786}" destId="{4ADCC1E4-0320-428D-AA06-5BD7C1D86982}" srcOrd="1" destOrd="0" presId="urn:microsoft.com/office/officeart/2005/8/layout/hierarchy1"/>
    <dgm:cxn modelId="{5D4F7A72-FDC7-46E8-853E-0C4EC9F69FD5}" type="presParOf" srcId="{E3CEB3D8-19DE-4060-A76A-CAE2C71C562F}" destId="{CD949A29-DED5-48FE-802A-ED202C97D865}" srcOrd="1" destOrd="0" presId="urn:microsoft.com/office/officeart/2005/8/layout/hierarchy1"/>
    <dgm:cxn modelId="{0D028C5F-0E58-4DEA-B5DA-31963F2F64DC}" type="presParOf" srcId="{B631A3D5-690E-4E57-B163-60BBCC59484F}" destId="{7793C639-0C3D-4871-AEA3-A84153161748}" srcOrd="10" destOrd="0" presId="urn:microsoft.com/office/officeart/2005/8/layout/hierarchy1"/>
    <dgm:cxn modelId="{88AF9A8D-8A59-4ADC-A2D6-64ADDAB8B4C0}" type="presParOf" srcId="{B631A3D5-690E-4E57-B163-60BBCC59484F}" destId="{0FAC2B67-6FB7-454C-B03E-51D3FDE0B179}" srcOrd="11" destOrd="0" presId="urn:microsoft.com/office/officeart/2005/8/layout/hierarchy1"/>
    <dgm:cxn modelId="{E129F2FF-D2EC-4FD1-8CB1-A18FA4AE99EF}" type="presParOf" srcId="{0FAC2B67-6FB7-454C-B03E-51D3FDE0B179}" destId="{9C972C82-10CD-459C-990A-C10BBD6A9A4E}" srcOrd="0" destOrd="0" presId="urn:microsoft.com/office/officeart/2005/8/layout/hierarchy1"/>
    <dgm:cxn modelId="{B002D799-61D2-4954-859A-61BF425E6666}" type="presParOf" srcId="{9C972C82-10CD-459C-990A-C10BBD6A9A4E}" destId="{D193C5D1-1DC1-42BC-9C4F-3D1107B52029}" srcOrd="0" destOrd="0" presId="urn:microsoft.com/office/officeart/2005/8/layout/hierarchy1"/>
    <dgm:cxn modelId="{5F2B6024-1F3A-4150-AF09-69F24F469E21}" type="presParOf" srcId="{9C972C82-10CD-459C-990A-C10BBD6A9A4E}" destId="{D1C37761-141F-404B-8F98-A3A25E2BAABD}" srcOrd="1" destOrd="0" presId="urn:microsoft.com/office/officeart/2005/8/layout/hierarchy1"/>
    <dgm:cxn modelId="{4912B086-CA45-461A-AD53-07CD60D76A0A}" type="presParOf" srcId="{0FAC2B67-6FB7-454C-B03E-51D3FDE0B179}" destId="{2B4DB9E4-EE7B-4FB4-B684-0B8A3EE7FE3B}"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0AFA04-7059-415B-889C-ACEC56105A0B}">
      <dsp:nvSpPr>
        <dsp:cNvPr id="0" name=""/>
        <dsp:cNvSpPr/>
      </dsp:nvSpPr>
      <dsp:spPr>
        <a:xfrm>
          <a:off x="4022408" y="1874827"/>
          <a:ext cx="3316483" cy="508465"/>
        </a:xfrm>
        <a:custGeom>
          <a:avLst/>
          <a:gdLst/>
          <a:ahLst/>
          <a:cxnLst/>
          <a:rect l="0" t="0" r="0" b="0"/>
          <a:pathLst>
            <a:path>
              <a:moveTo>
                <a:pt x="0" y="0"/>
              </a:moveTo>
              <a:lnTo>
                <a:pt x="0" y="382352"/>
              </a:lnTo>
              <a:lnTo>
                <a:pt x="3316483" y="382352"/>
              </a:lnTo>
              <a:lnTo>
                <a:pt x="3316483" y="50846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9701241-F3BA-4541-809A-B29388A02D2E}">
      <dsp:nvSpPr>
        <dsp:cNvPr id="0" name=""/>
        <dsp:cNvSpPr/>
      </dsp:nvSpPr>
      <dsp:spPr>
        <a:xfrm>
          <a:off x="4022408" y="1874827"/>
          <a:ext cx="1652626" cy="508465"/>
        </a:xfrm>
        <a:custGeom>
          <a:avLst/>
          <a:gdLst/>
          <a:ahLst/>
          <a:cxnLst/>
          <a:rect l="0" t="0" r="0" b="0"/>
          <a:pathLst>
            <a:path>
              <a:moveTo>
                <a:pt x="0" y="0"/>
              </a:moveTo>
              <a:lnTo>
                <a:pt x="0" y="382352"/>
              </a:lnTo>
              <a:lnTo>
                <a:pt x="1652626" y="382352"/>
              </a:lnTo>
              <a:lnTo>
                <a:pt x="1652626" y="50846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7D65822-1A90-44BE-BE65-05FE3C92F892}">
      <dsp:nvSpPr>
        <dsp:cNvPr id="0" name=""/>
        <dsp:cNvSpPr/>
      </dsp:nvSpPr>
      <dsp:spPr>
        <a:xfrm>
          <a:off x="3965457" y="1874827"/>
          <a:ext cx="91440" cy="508465"/>
        </a:xfrm>
        <a:custGeom>
          <a:avLst/>
          <a:gdLst/>
          <a:ahLst/>
          <a:cxnLst/>
          <a:rect l="0" t="0" r="0" b="0"/>
          <a:pathLst>
            <a:path>
              <a:moveTo>
                <a:pt x="56951" y="0"/>
              </a:moveTo>
              <a:lnTo>
                <a:pt x="56951" y="382352"/>
              </a:lnTo>
              <a:lnTo>
                <a:pt x="45720" y="382352"/>
              </a:lnTo>
              <a:lnTo>
                <a:pt x="45720" y="50846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A0B3634-C927-4629-B114-38956CBB5AD5}">
      <dsp:nvSpPr>
        <dsp:cNvPr id="0" name=""/>
        <dsp:cNvSpPr/>
      </dsp:nvSpPr>
      <dsp:spPr>
        <a:xfrm>
          <a:off x="2347320" y="1874827"/>
          <a:ext cx="1675088" cy="508465"/>
        </a:xfrm>
        <a:custGeom>
          <a:avLst/>
          <a:gdLst/>
          <a:ahLst/>
          <a:cxnLst/>
          <a:rect l="0" t="0" r="0" b="0"/>
          <a:pathLst>
            <a:path>
              <a:moveTo>
                <a:pt x="1675088" y="0"/>
              </a:moveTo>
              <a:lnTo>
                <a:pt x="1675088" y="382352"/>
              </a:lnTo>
              <a:lnTo>
                <a:pt x="0" y="382352"/>
              </a:lnTo>
              <a:lnTo>
                <a:pt x="0" y="50846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4EF9DFC-663E-4150-A957-8E4210D204F2}">
      <dsp:nvSpPr>
        <dsp:cNvPr id="0" name=""/>
        <dsp:cNvSpPr/>
      </dsp:nvSpPr>
      <dsp:spPr>
        <a:xfrm>
          <a:off x="683462" y="1874827"/>
          <a:ext cx="3338945" cy="508465"/>
        </a:xfrm>
        <a:custGeom>
          <a:avLst/>
          <a:gdLst/>
          <a:ahLst/>
          <a:cxnLst/>
          <a:rect l="0" t="0" r="0" b="0"/>
          <a:pathLst>
            <a:path>
              <a:moveTo>
                <a:pt x="3338945" y="0"/>
              </a:moveTo>
              <a:lnTo>
                <a:pt x="3338945" y="382352"/>
              </a:lnTo>
              <a:lnTo>
                <a:pt x="0" y="382352"/>
              </a:lnTo>
              <a:lnTo>
                <a:pt x="0" y="50846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D343FAD-84E4-42AB-A47E-EE60EC3B6D47}">
      <dsp:nvSpPr>
        <dsp:cNvPr id="0" name=""/>
        <dsp:cNvSpPr/>
      </dsp:nvSpPr>
      <dsp:spPr>
        <a:xfrm>
          <a:off x="3288565" y="755503"/>
          <a:ext cx="1467685" cy="11193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9BF022-9739-411B-986D-85F58A37FCE6}">
      <dsp:nvSpPr>
        <dsp:cNvPr id="0" name=""/>
        <dsp:cNvSpPr/>
      </dsp:nvSpPr>
      <dsp:spPr>
        <a:xfrm>
          <a:off x="3439825" y="899200"/>
          <a:ext cx="1467685" cy="111932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Capital Asset</a:t>
          </a:r>
        </a:p>
      </dsp:txBody>
      <dsp:txXfrm>
        <a:off x="3472609" y="931984"/>
        <a:ext cx="1402117" cy="1053755"/>
      </dsp:txXfrm>
    </dsp:sp>
    <dsp:sp modelId="{6E1A7414-6659-44EC-BFED-2CFC8689E9C3}">
      <dsp:nvSpPr>
        <dsp:cNvPr id="0" name=""/>
        <dsp:cNvSpPr/>
      </dsp:nvSpPr>
      <dsp:spPr>
        <a:xfrm>
          <a:off x="2793" y="2383292"/>
          <a:ext cx="1361337" cy="86444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4FF095-4209-4745-945C-ED0DCA0A5DCA}">
      <dsp:nvSpPr>
        <dsp:cNvPr id="0" name=""/>
        <dsp:cNvSpPr/>
      </dsp:nvSpPr>
      <dsp:spPr>
        <a:xfrm>
          <a:off x="154053" y="2526989"/>
          <a:ext cx="1361337" cy="86444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Property of any kind</a:t>
          </a:r>
        </a:p>
      </dsp:txBody>
      <dsp:txXfrm>
        <a:off x="179372" y="2552308"/>
        <a:ext cx="1310699" cy="813811"/>
      </dsp:txXfrm>
    </dsp:sp>
    <dsp:sp modelId="{A9706A95-9574-471A-8E63-9DAB42E4450C}">
      <dsp:nvSpPr>
        <dsp:cNvPr id="0" name=""/>
        <dsp:cNvSpPr/>
      </dsp:nvSpPr>
      <dsp:spPr>
        <a:xfrm>
          <a:off x="1666651" y="2383292"/>
          <a:ext cx="1361337" cy="86444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F46344-5FDD-4B16-A0B5-79A12F131EEE}">
      <dsp:nvSpPr>
        <dsp:cNvPr id="0" name=""/>
        <dsp:cNvSpPr/>
      </dsp:nvSpPr>
      <dsp:spPr>
        <a:xfrm>
          <a:off x="1817910" y="2526989"/>
          <a:ext cx="1361337" cy="86444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Securities held by FIIs</a:t>
          </a:r>
        </a:p>
      </dsp:txBody>
      <dsp:txXfrm>
        <a:off x="1843229" y="2552308"/>
        <a:ext cx="1310699" cy="813811"/>
      </dsp:txXfrm>
    </dsp:sp>
    <dsp:sp modelId="{94785A56-7D0C-48AA-B595-1327C370D201}">
      <dsp:nvSpPr>
        <dsp:cNvPr id="0" name=""/>
        <dsp:cNvSpPr/>
      </dsp:nvSpPr>
      <dsp:spPr>
        <a:xfrm>
          <a:off x="3330508" y="2383292"/>
          <a:ext cx="1361337" cy="86444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096B56-4E1D-43CA-8228-5CD01EA0BE4F}">
      <dsp:nvSpPr>
        <dsp:cNvPr id="0" name=""/>
        <dsp:cNvSpPr/>
      </dsp:nvSpPr>
      <dsp:spPr>
        <a:xfrm>
          <a:off x="3481768" y="2526989"/>
          <a:ext cx="1361337" cy="86444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Personal effects of certain nature</a:t>
          </a:r>
        </a:p>
      </dsp:txBody>
      <dsp:txXfrm>
        <a:off x="3507087" y="2552308"/>
        <a:ext cx="1310699" cy="813811"/>
      </dsp:txXfrm>
    </dsp:sp>
    <dsp:sp modelId="{6828C6BD-D28A-4961-88D4-0BB3641D8B0A}">
      <dsp:nvSpPr>
        <dsp:cNvPr id="0" name=""/>
        <dsp:cNvSpPr/>
      </dsp:nvSpPr>
      <dsp:spPr>
        <a:xfrm>
          <a:off x="4994366" y="2383292"/>
          <a:ext cx="1361337" cy="86444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87582A-3705-48EA-B61F-7A22CD31E6EC}">
      <dsp:nvSpPr>
        <dsp:cNvPr id="0" name=""/>
        <dsp:cNvSpPr/>
      </dsp:nvSpPr>
      <dsp:spPr>
        <a:xfrm>
          <a:off x="5145625" y="2526989"/>
          <a:ext cx="1361337" cy="86444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Urban agricultural land</a:t>
          </a:r>
        </a:p>
      </dsp:txBody>
      <dsp:txXfrm>
        <a:off x="5170944" y="2552308"/>
        <a:ext cx="1310699" cy="813811"/>
      </dsp:txXfrm>
    </dsp:sp>
    <dsp:sp modelId="{DFB1E209-0291-4A37-ABA2-9025BA191104}">
      <dsp:nvSpPr>
        <dsp:cNvPr id="0" name=""/>
        <dsp:cNvSpPr/>
      </dsp:nvSpPr>
      <dsp:spPr>
        <a:xfrm>
          <a:off x="6658223" y="2383292"/>
          <a:ext cx="1361337" cy="86444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5BA0B7-F384-4E94-A1AF-7F12ACF28BA2}">
      <dsp:nvSpPr>
        <dsp:cNvPr id="0" name=""/>
        <dsp:cNvSpPr/>
      </dsp:nvSpPr>
      <dsp:spPr>
        <a:xfrm>
          <a:off x="6809483" y="2526989"/>
          <a:ext cx="1361337" cy="86444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Incorporeal rights</a:t>
          </a:r>
        </a:p>
      </dsp:txBody>
      <dsp:txXfrm>
        <a:off x="6834802" y="2552308"/>
        <a:ext cx="1310699" cy="8138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D65822-1A90-44BE-BE65-05FE3C92F892}">
      <dsp:nvSpPr>
        <dsp:cNvPr id="0" name=""/>
        <dsp:cNvSpPr/>
      </dsp:nvSpPr>
      <dsp:spPr>
        <a:xfrm>
          <a:off x="3978230" y="1699952"/>
          <a:ext cx="2786354" cy="857280"/>
        </a:xfrm>
        <a:custGeom>
          <a:avLst/>
          <a:gdLst/>
          <a:ahLst/>
          <a:cxnLst/>
          <a:rect l="0" t="0" r="0" b="0"/>
          <a:pathLst>
            <a:path>
              <a:moveTo>
                <a:pt x="0" y="0"/>
              </a:moveTo>
              <a:lnTo>
                <a:pt x="0" y="644652"/>
              </a:lnTo>
              <a:lnTo>
                <a:pt x="2786354" y="644652"/>
              </a:lnTo>
              <a:lnTo>
                <a:pt x="2786354" y="85728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A0B3634-C927-4629-B114-38956CBB5AD5}">
      <dsp:nvSpPr>
        <dsp:cNvPr id="0" name=""/>
        <dsp:cNvSpPr/>
      </dsp:nvSpPr>
      <dsp:spPr>
        <a:xfrm>
          <a:off x="3913574" y="1699952"/>
          <a:ext cx="91440" cy="857280"/>
        </a:xfrm>
        <a:custGeom>
          <a:avLst/>
          <a:gdLst/>
          <a:ahLst/>
          <a:cxnLst/>
          <a:rect l="0" t="0" r="0" b="0"/>
          <a:pathLst>
            <a:path>
              <a:moveTo>
                <a:pt x="64655" y="0"/>
              </a:moveTo>
              <a:lnTo>
                <a:pt x="64655" y="644652"/>
              </a:lnTo>
              <a:lnTo>
                <a:pt x="45720" y="644652"/>
              </a:lnTo>
              <a:lnTo>
                <a:pt x="45720" y="85728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4EF9DFC-663E-4150-A957-8E4210D204F2}">
      <dsp:nvSpPr>
        <dsp:cNvPr id="0" name=""/>
        <dsp:cNvSpPr/>
      </dsp:nvSpPr>
      <dsp:spPr>
        <a:xfrm>
          <a:off x="1154004" y="1699952"/>
          <a:ext cx="2824225" cy="857280"/>
        </a:xfrm>
        <a:custGeom>
          <a:avLst/>
          <a:gdLst/>
          <a:ahLst/>
          <a:cxnLst/>
          <a:rect l="0" t="0" r="0" b="0"/>
          <a:pathLst>
            <a:path>
              <a:moveTo>
                <a:pt x="2824225" y="0"/>
              </a:moveTo>
              <a:lnTo>
                <a:pt x="2824225" y="644652"/>
              </a:lnTo>
              <a:lnTo>
                <a:pt x="0" y="644652"/>
              </a:lnTo>
              <a:lnTo>
                <a:pt x="0" y="85728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D343FAD-84E4-42AB-A47E-EE60EC3B6D47}">
      <dsp:nvSpPr>
        <dsp:cNvPr id="0" name=""/>
        <dsp:cNvSpPr/>
      </dsp:nvSpPr>
      <dsp:spPr>
        <a:xfrm>
          <a:off x="2740959" y="-187245"/>
          <a:ext cx="2474541" cy="188719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9BF022-9739-411B-986D-85F58A37FCE6}">
      <dsp:nvSpPr>
        <dsp:cNvPr id="0" name=""/>
        <dsp:cNvSpPr/>
      </dsp:nvSpPr>
      <dsp:spPr>
        <a:xfrm>
          <a:off x="2995985" y="55029"/>
          <a:ext cx="2474541" cy="188719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Property of any kind</a:t>
          </a:r>
          <a:endParaRPr lang="en-US" sz="3000" b="1" kern="1200" dirty="0"/>
        </a:p>
      </dsp:txBody>
      <dsp:txXfrm>
        <a:off x="3051259" y="110303"/>
        <a:ext cx="2363993" cy="1776649"/>
      </dsp:txXfrm>
    </dsp:sp>
    <dsp:sp modelId="{6E1A7414-6659-44EC-BFED-2CFC8689E9C3}">
      <dsp:nvSpPr>
        <dsp:cNvPr id="0" name=""/>
        <dsp:cNvSpPr/>
      </dsp:nvSpPr>
      <dsp:spPr>
        <a:xfrm>
          <a:off x="6385" y="2557232"/>
          <a:ext cx="2295237" cy="14574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4FF095-4209-4745-945C-ED0DCA0A5DCA}">
      <dsp:nvSpPr>
        <dsp:cNvPr id="0" name=""/>
        <dsp:cNvSpPr/>
      </dsp:nvSpPr>
      <dsp:spPr>
        <a:xfrm>
          <a:off x="261412" y="2799507"/>
          <a:ext cx="2295237" cy="145747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Movable or immovable</a:t>
          </a:r>
        </a:p>
      </dsp:txBody>
      <dsp:txXfrm>
        <a:off x="304100" y="2842195"/>
        <a:ext cx="2209861" cy="1372099"/>
      </dsp:txXfrm>
    </dsp:sp>
    <dsp:sp modelId="{A9706A95-9574-471A-8E63-9DAB42E4450C}">
      <dsp:nvSpPr>
        <dsp:cNvPr id="0" name=""/>
        <dsp:cNvSpPr/>
      </dsp:nvSpPr>
      <dsp:spPr>
        <a:xfrm>
          <a:off x="2811675" y="2557232"/>
          <a:ext cx="2295237" cy="14574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F46344-5FDD-4B16-A0B5-79A12F131EEE}">
      <dsp:nvSpPr>
        <dsp:cNvPr id="0" name=""/>
        <dsp:cNvSpPr/>
      </dsp:nvSpPr>
      <dsp:spPr>
        <a:xfrm>
          <a:off x="3066702" y="2799507"/>
          <a:ext cx="2295237" cy="145747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Tangible or intangible</a:t>
          </a:r>
        </a:p>
      </dsp:txBody>
      <dsp:txXfrm>
        <a:off x="3109390" y="2842195"/>
        <a:ext cx="2209861" cy="1372099"/>
      </dsp:txXfrm>
    </dsp:sp>
    <dsp:sp modelId="{94785A56-7D0C-48AA-B595-1327C370D201}">
      <dsp:nvSpPr>
        <dsp:cNvPr id="0" name=""/>
        <dsp:cNvSpPr/>
      </dsp:nvSpPr>
      <dsp:spPr>
        <a:xfrm>
          <a:off x="5616965" y="2557232"/>
          <a:ext cx="2295237" cy="14574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096B56-4E1D-43CA-8228-5CD01EA0BE4F}">
      <dsp:nvSpPr>
        <dsp:cNvPr id="0" name=""/>
        <dsp:cNvSpPr/>
      </dsp:nvSpPr>
      <dsp:spPr>
        <a:xfrm>
          <a:off x="5871992" y="2799507"/>
          <a:ext cx="2295237" cy="145747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Corporeal or incorporeal</a:t>
          </a:r>
        </a:p>
      </dsp:txBody>
      <dsp:txXfrm>
        <a:off x="5914680" y="2842195"/>
        <a:ext cx="2209861" cy="13720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FD113C-4708-41D8-8F46-5A96314ECDE5}">
      <dsp:nvSpPr>
        <dsp:cNvPr id="0" name=""/>
        <dsp:cNvSpPr/>
      </dsp:nvSpPr>
      <dsp:spPr>
        <a:xfrm>
          <a:off x="4391605" y="1970074"/>
          <a:ext cx="3840240" cy="392928"/>
        </a:xfrm>
        <a:custGeom>
          <a:avLst/>
          <a:gdLst/>
          <a:ahLst/>
          <a:cxnLst/>
          <a:rect l="0" t="0" r="0" b="0"/>
          <a:pathLst>
            <a:path>
              <a:moveTo>
                <a:pt x="0" y="0"/>
              </a:moveTo>
              <a:lnTo>
                <a:pt x="0" y="295471"/>
              </a:lnTo>
              <a:lnTo>
                <a:pt x="3840240" y="295471"/>
              </a:lnTo>
              <a:lnTo>
                <a:pt x="3840240" y="39292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07199F5-793A-4909-A328-EB415070C180}">
      <dsp:nvSpPr>
        <dsp:cNvPr id="0" name=""/>
        <dsp:cNvSpPr/>
      </dsp:nvSpPr>
      <dsp:spPr>
        <a:xfrm>
          <a:off x="4391605" y="1970074"/>
          <a:ext cx="2554455" cy="392928"/>
        </a:xfrm>
        <a:custGeom>
          <a:avLst/>
          <a:gdLst/>
          <a:ahLst/>
          <a:cxnLst/>
          <a:rect l="0" t="0" r="0" b="0"/>
          <a:pathLst>
            <a:path>
              <a:moveTo>
                <a:pt x="0" y="0"/>
              </a:moveTo>
              <a:lnTo>
                <a:pt x="0" y="295471"/>
              </a:lnTo>
              <a:lnTo>
                <a:pt x="2554455" y="295471"/>
              </a:lnTo>
              <a:lnTo>
                <a:pt x="2554455" y="39292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54BAD31-F415-49F8-A686-726CE2E03FDD}">
      <dsp:nvSpPr>
        <dsp:cNvPr id="0" name=""/>
        <dsp:cNvSpPr/>
      </dsp:nvSpPr>
      <dsp:spPr>
        <a:xfrm>
          <a:off x="4391605" y="1970074"/>
          <a:ext cx="1268669" cy="392928"/>
        </a:xfrm>
        <a:custGeom>
          <a:avLst/>
          <a:gdLst/>
          <a:ahLst/>
          <a:cxnLst/>
          <a:rect l="0" t="0" r="0" b="0"/>
          <a:pathLst>
            <a:path>
              <a:moveTo>
                <a:pt x="0" y="0"/>
              </a:moveTo>
              <a:lnTo>
                <a:pt x="0" y="295471"/>
              </a:lnTo>
              <a:lnTo>
                <a:pt x="1268669" y="295471"/>
              </a:lnTo>
              <a:lnTo>
                <a:pt x="1268669" y="39292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D95576F-6C24-496E-BAE4-76B33DB42837}">
      <dsp:nvSpPr>
        <dsp:cNvPr id="0" name=""/>
        <dsp:cNvSpPr/>
      </dsp:nvSpPr>
      <dsp:spPr>
        <a:xfrm>
          <a:off x="4328769" y="1970074"/>
          <a:ext cx="91440" cy="392928"/>
        </a:xfrm>
        <a:custGeom>
          <a:avLst/>
          <a:gdLst/>
          <a:ahLst/>
          <a:cxnLst/>
          <a:rect l="0" t="0" r="0" b="0"/>
          <a:pathLst>
            <a:path>
              <a:moveTo>
                <a:pt x="62836" y="0"/>
              </a:moveTo>
              <a:lnTo>
                <a:pt x="62836" y="295471"/>
              </a:lnTo>
              <a:lnTo>
                <a:pt x="45720" y="295471"/>
              </a:lnTo>
              <a:lnTo>
                <a:pt x="45720" y="39292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7D65822-1A90-44BE-BE65-05FE3C92F892}">
      <dsp:nvSpPr>
        <dsp:cNvPr id="0" name=""/>
        <dsp:cNvSpPr/>
      </dsp:nvSpPr>
      <dsp:spPr>
        <a:xfrm>
          <a:off x="3088703" y="1970074"/>
          <a:ext cx="1302901" cy="392928"/>
        </a:xfrm>
        <a:custGeom>
          <a:avLst/>
          <a:gdLst/>
          <a:ahLst/>
          <a:cxnLst/>
          <a:rect l="0" t="0" r="0" b="0"/>
          <a:pathLst>
            <a:path>
              <a:moveTo>
                <a:pt x="1302901" y="0"/>
              </a:moveTo>
              <a:lnTo>
                <a:pt x="1302901" y="295471"/>
              </a:lnTo>
              <a:lnTo>
                <a:pt x="0" y="295471"/>
              </a:lnTo>
              <a:lnTo>
                <a:pt x="0" y="39292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A0B3634-C927-4629-B114-38956CBB5AD5}">
      <dsp:nvSpPr>
        <dsp:cNvPr id="0" name=""/>
        <dsp:cNvSpPr/>
      </dsp:nvSpPr>
      <dsp:spPr>
        <a:xfrm>
          <a:off x="1802917" y="1970074"/>
          <a:ext cx="2588687" cy="392928"/>
        </a:xfrm>
        <a:custGeom>
          <a:avLst/>
          <a:gdLst/>
          <a:ahLst/>
          <a:cxnLst/>
          <a:rect l="0" t="0" r="0" b="0"/>
          <a:pathLst>
            <a:path>
              <a:moveTo>
                <a:pt x="2588687" y="0"/>
              </a:moveTo>
              <a:lnTo>
                <a:pt x="2588687" y="295471"/>
              </a:lnTo>
              <a:lnTo>
                <a:pt x="0" y="295471"/>
              </a:lnTo>
              <a:lnTo>
                <a:pt x="0" y="39292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4EF9DFC-663E-4150-A957-8E4210D204F2}">
      <dsp:nvSpPr>
        <dsp:cNvPr id="0" name=""/>
        <dsp:cNvSpPr/>
      </dsp:nvSpPr>
      <dsp:spPr>
        <a:xfrm>
          <a:off x="525569" y="1970074"/>
          <a:ext cx="3866035" cy="392928"/>
        </a:xfrm>
        <a:custGeom>
          <a:avLst/>
          <a:gdLst/>
          <a:ahLst/>
          <a:cxnLst/>
          <a:rect l="0" t="0" r="0" b="0"/>
          <a:pathLst>
            <a:path>
              <a:moveTo>
                <a:pt x="3866035" y="0"/>
              </a:moveTo>
              <a:lnTo>
                <a:pt x="3866035" y="295471"/>
              </a:lnTo>
              <a:lnTo>
                <a:pt x="0" y="295471"/>
              </a:lnTo>
              <a:lnTo>
                <a:pt x="0" y="39292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D343FAD-84E4-42AB-A47E-EE60EC3B6D47}">
      <dsp:nvSpPr>
        <dsp:cNvPr id="0" name=""/>
        <dsp:cNvSpPr/>
      </dsp:nvSpPr>
      <dsp:spPr>
        <a:xfrm>
          <a:off x="3562561" y="1105089"/>
          <a:ext cx="1658088" cy="8649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9BF022-9739-411B-986D-85F58A37FCE6}">
      <dsp:nvSpPr>
        <dsp:cNvPr id="0" name=""/>
        <dsp:cNvSpPr/>
      </dsp:nvSpPr>
      <dsp:spPr>
        <a:xfrm>
          <a:off x="3679450" y="1216135"/>
          <a:ext cx="1658088" cy="86498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i="0" kern="1200" dirty="0">
              <a:latin typeface="Arial" panose="020B0604020202020204" pitchFamily="34" charset="0"/>
              <a:cs typeface="Arial" panose="020B0604020202020204" pitchFamily="34" charset="0"/>
            </a:rPr>
            <a:t>Securities</a:t>
          </a:r>
        </a:p>
      </dsp:txBody>
      <dsp:txXfrm>
        <a:off x="3704785" y="1241470"/>
        <a:ext cx="1607418" cy="814314"/>
      </dsp:txXfrm>
    </dsp:sp>
    <dsp:sp modelId="{6E1A7414-6659-44EC-BFED-2CFC8689E9C3}">
      <dsp:nvSpPr>
        <dsp:cNvPr id="0" name=""/>
        <dsp:cNvSpPr/>
      </dsp:nvSpPr>
      <dsp:spPr>
        <a:xfrm>
          <a:off x="8003" y="2363002"/>
          <a:ext cx="1035132" cy="6680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4FF095-4209-4745-945C-ED0DCA0A5DCA}">
      <dsp:nvSpPr>
        <dsp:cNvPr id="0" name=""/>
        <dsp:cNvSpPr/>
      </dsp:nvSpPr>
      <dsp:spPr>
        <a:xfrm>
          <a:off x="124892" y="2474047"/>
          <a:ext cx="1035132" cy="66802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0" kern="1200" dirty="0">
              <a:latin typeface="Arial" panose="020B0604020202020204" pitchFamily="34" charset="0"/>
              <a:cs typeface="Arial" panose="020B0604020202020204" pitchFamily="34" charset="0"/>
            </a:rPr>
            <a:t>Shares</a:t>
          </a:r>
        </a:p>
      </dsp:txBody>
      <dsp:txXfrm>
        <a:off x="144458" y="2493613"/>
        <a:ext cx="996000" cy="628892"/>
      </dsp:txXfrm>
    </dsp:sp>
    <dsp:sp modelId="{A9706A95-9574-471A-8E63-9DAB42E4450C}">
      <dsp:nvSpPr>
        <dsp:cNvPr id="0" name=""/>
        <dsp:cNvSpPr/>
      </dsp:nvSpPr>
      <dsp:spPr>
        <a:xfrm>
          <a:off x="1276914" y="2363002"/>
          <a:ext cx="1052006" cy="6680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F46344-5FDD-4B16-A0B5-79A12F131EEE}">
      <dsp:nvSpPr>
        <dsp:cNvPr id="0" name=""/>
        <dsp:cNvSpPr/>
      </dsp:nvSpPr>
      <dsp:spPr>
        <a:xfrm>
          <a:off x="1393804" y="2474047"/>
          <a:ext cx="1052006" cy="66802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0" kern="1200" dirty="0">
              <a:latin typeface="Arial" panose="020B0604020202020204" pitchFamily="34" charset="0"/>
              <a:cs typeface="Arial" panose="020B0604020202020204" pitchFamily="34" charset="0"/>
            </a:rPr>
            <a:t>Scrips</a:t>
          </a:r>
        </a:p>
      </dsp:txBody>
      <dsp:txXfrm>
        <a:off x="1413370" y="2493613"/>
        <a:ext cx="1012874" cy="628892"/>
      </dsp:txXfrm>
    </dsp:sp>
    <dsp:sp modelId="{94785A56-7D0C-48AA-B595-1327C370D201}">
      <dsp:nvSpPr>
        <dsp:cNvPr id="0" name=""/>
        <dsp:cNvSpPr/>
      </dsp:nvSpPr>
      <dsp:spPr>
        <a:xfrm>
          <a:off x="2562700" y="2363002"/>
          <a:ext cx="1052006" cy="6680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096B56-4E1D-43CA-8228-5CD01EA0BE4F}">
      <dsp:nvSpPr>
        <dsp:cNvPr id="0" name=""/>
        <dsp:cNvSpPr/>
      </dsp:nvSpPr>
      <dsp:spPr>
        <a:xfrm>
          <a:off x="2679589" y="2474047"/>
          <a:ext cx="1052006" cy="66802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0" kern="1200" dirty="0">
              <a:latin typeface="Arial" panose="020B0604020202020204" pitchFamily="34" charset="0"/>
              <a:cs typeface="Arial" panose="020B0604020202020204" pitchFamily="34" charset="0"/>
            </a:rPr>
            <a:t>Stocks</a:t>
          </a:r>
        </a:p>
      </dsp:txBody>
      <dsp:txXfrm>
        <a:off x="2699155" y="2493613"/>
        <a:ext cx="1012874" cy="628892"/>
      </dsp:txXfrm>
    </dsp:sp>
    <dsp:sp modelId="{F125C9DA-8F5E-43DE-9C9D-B0012EC5C162}">
      <dsp:nvSpPr>
        <dsp:cNvPr id="0" name=""/>
        <dsp:cNvSpPr/>
      </dsp:nvSpPr>
      <dsp:spPr>
        <a:xfrm>
          <a:off x="3848485" y="2363002"/>
          <a:ext cx="1052006" cy="6680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03292A-8CFC-4E98-87A4-29E1FBA0E4D8}">
      <dsp:nvSpPr>
        <dsp:cNvPr id="0" name=""/>
        <dsp:cNvSpPr/>
      </dsp:nvSpPr>
      <dsp:spPr>
        <a:xfrm>
          <a:off x="3965375" y="2474047"/>
          <a:ext cx="1052006" cy="66802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0" kern="1200" dirty="0">
              <a:latin typeface="Arial" panose="020B0604020202020204" pitchFamily="34" charset="0"/>
              <a:cs typeface="Arial" panose="020B0604020202020204" pitchFamily="34" charset="0"/>
            </a:rPr>
            <a:t>Bonds</a:t>
          </a:r>
        </a:p>
      </dsp:txBody>
      <dsp:txXfrm>
        <a:off x="3984941" y="2493613"/>
        <a:ext cx="1012874" cy="628892"/>
      </dsp:txXfrm>
    </dsp:sp>
    <dsp:sp modelId="{BEB82D87-AB21-43AB-9C8D-5FE51DB75525}">
      <dsp:nvSpPr>
        <dsp:cNvPr id="0" name=""/>
        <dsp:cNvSpPr/>
      </dsp:nvSpPr>
      <dsp:spPr>
        <a:xfrm>
          <a:off x="5134271" y="2363002"/>
          <a:ext cx="1052006" cy="6680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8DB94F-F3E4-476A-AAA4-EF6BB85533CD}">
      <dsp:nvSpPr>
        <dsp:cNvPr id="0" name=""/>
        <dsp:cNvSpPr/>
      </dsp:nvSpPr>
      <dsp:spPr>
        <a:xfrm>
          <a:off x="5251161" y="2474047"/>
          <a:ext cx="1052006" cy="66802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0" kern="1200" dirty="0">
              <a:latin typeface="Arial" panose="020B0604020202020204" pitchFamily="34" charset="0"/>
              <a:cs typeface="Arial" panose="020B0604020202020204" pitchFamily="34" charset="0"/>
            </a:rPr>
            <a:t>Debentures</a:t>
          </a:r>
        </a:p>
      </dsp:txBody>
      <dsp:txXfrm>
        <a:off x="5270727" y="2493613"/>
        <a:ext cx="1012874" cy="628892"/>
      </dsp:txXfrm>
    </dsp:sp>
    <dsp:sp modelId="{C8B613A6-B611-4B25-8DDC-109BC7957354}">
      <dsp:nvSpPr>
        <dsp:cNvPr id="0" name=""/>
        <dsp:cNvSpPr/>
      </dsp:nvSpPr>
      <dsp:spPr>
        <a:xfrm>
          <a:off x="6420057" y="2363002"/>
          <a:ext cx="1052006" cy="6680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E10317-D979-45E0-8862-866894F8B71A}">
      <dsp:nvSpPr>
        <dsp:cNvPr id="0" name=""/>
        <dsp:cNvSpPr/>
      </dsp:nvSpPr>
      <dsp:spPr>
        <a:xfrm>
          <a:off x="6536946" y="2474047"/>
          <a:ext cx="1052006" cy="66802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0" kern="1200" dirty="0">
              <a:latin typeface="Arial" panose="020B0604020202020204" pitchFamily="34" charset="0"/>
              <a:cs typeface="Arial" panose="020B0604020202020204" pitchFamily="34" charset="0"/>
            </a:rPr>
            <a:t>Debenture stock</a:t>
          </a:r>
        </a:p>
      </dsp:txBody>
      <dsp:txXfrm>
        <a:off x="6556512" y="2493613"/>
        <a:ext cx="1012874" cy="628892"/>
      </dsp:txXfrm>
    </dsp:sp>
    <dsp:sp modelId="{DA761281-B90C-4833-9DF9-763F81359DCA}">
      <dsp:nvSpPr>
        <dsp:cNvPr id="0" name=""/>
        <dsp:cNvSpPr/>
      </dsp:nvSpPr>
      <dsp:spPr>
        <a:xfrm>
          <a:off x="7705842" y="2363002"/>
          <a:ext cx="1052006" cy="6680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7ADFC1-5247-451A-BB8D-B092B2FA78CC}">
      <dsp:nvSpPr>
        <dsp:cNvPr id="0" name=""/>
        <dsp:cNvSpPr/>
      </dsp:nvSpPr>
      <dsp:spPr>
        <a:xfrm>
          <a:off x="7822732" y="2474047"/>
          <a:ext cx="1052006" cy="66802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0" kern="1200" dirty="0">
              <a:latin typeface="Arial" panose="020B0604020202020204" pitchFamily="34" charset="0"/>
              <a:cs typeface="Arial" panose="020B0604020202020204" pitchFamily="34" charset="0"/>
            </a:rPr>
            <a:t>Other marketable securities</a:t>
          </a:r>
        </a:p>
      </dsp:txBody>
      <dsp:txXfrm>
        <a:off x="7842298" y="2493613"/>
        <a:ext cx="1012874" cy="6288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93C639-0C3D-4871-AEA3-A84153161748}">
      <dsp:nvSpPr>
        <dsp:cNvPr id="0" name=""/>
        <dsp:cNvSpPr/>
      </dsp:nvSpPr>
      <dsp:spPr>
        <a:xfrm>
          <a:off x="4033283" y="1917874"/>
          <a:ext cx="3447889" cy="422602"/>
        </a:xfrm>
        <a:custGeom>
          <a:avLst/>
          <a:gdLst/>
          <a:ahLst/>
          <a:cxnLst/>
          <a:rect l="0" t="0" r="0" b="0"/>
          <a:pathLst>
            <a:path>
              <a:moveTo>
                <a:pt x="0" y="0"/>
              </a:moveTo>
              <a:lnTo>
                <a:pt x="0" y="317786"/>
              </a:lnTo>
              <a:lnTo>
                <a:pt x="3447889" y="317786"/>
              </a:lnTo>
              <a:lnTo>
                <a:pt x="3447889" y="42260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ED2E7E6-80CC-403F-9DC2-56E3BCCFF76E}">
      <dsp:nvSpPr>
        <dsp:cNvPr id="0" name=""/>
        <dsp:cNvSpPr/>
      </dsp:nvSpPr>
      <dsp:spPr>
        <a:xfrm>
          <a:off x="4033283" y="1917874"/>
          <a:ext cx="2064999" cy="422602"/>
        </a:xfrm>
        <a:custGeom>
          <a:avLst/>
          <a:gdLst/>
          <a:ahLst/>
          <a:cxnLst/>
          <a:rect l="0" t="0" r="0" b="0"/>
          <a:pathLst>
            <a:path>
              <a:moveTo>
                <a:pt x="0" y="0"/>
              </a:moveTo>
              <a:lnTo>
                <a:pt x="0" y="317786"/>
              </a:lnTo>
              <a:lnTo>
                <a:pt x="2064999" y="317786"/>
              </a:lnTo>
              <a:lnTo>
                <a:pt x="2064999" y="42260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8C230DF-02AC-4A53-B38B-6B6B74C21DDB}">
      <dsp:nvSpPr>
        <dsp:cNvPr id="0" name=""/>
        <dsp:cNvSpPr/>
      </dsp:nvSpPr>
      <dsp:spPr>
        <a:xfrm>
          <a:off x="4033283" y="1917874"/>
          <a:ext cx="682110" cy="422602"/>
        </a:xfrm>
        <a:custGeom>
          <a:avLst/>
          <a:gdLst/>
          <a:ahLst/>
          <a:cxnLst/>
          <a:rect l="0" t="0" r="0" b="0"/>
          <a:pathLst>
            <a:path>
              <a:moveTo>
                <a:pt x="0" y="0"/>
              </a:moveTo>
              <a:lnTo>
                <a:pt x="0" y="317786"/>
              </a:lnTo>
              <a:lnTo>
                <a:pt x="682110" y="317786"/>
              </a:lnTo>
              <a:lnTo>
                <a:pt x="682110" y="42260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4350F36-4833-411F-9B7E-0688033F6C5B}">
      <dsp:nvSpPr>
        <dsp:cNvPr id="0" name=""/>
        <dsp:cNvSpPr/>
      </dsp:nvSpPr>
      <dsp:spPr>
        <a:xfrm>
          <a:off x="3332504" y="1917874"/>
          <a:ext cx="700779" cy="422602"/>
        </a:xfrm>
        <a:custGeom>
          <a:avLst/>
          <a:gdLst/>
          <a:ahLst/>
          <a:cxnLst/>
          <a:rect l="0" t="0" r="0" b="0"/>
          <a:pathLst>
            <a:path>
              <a:moveTo>
                <a:pt x="700779" y="0"/>
              </a:moveTo>
              <a:lnTo>
                <a:pt x="700779" y="317786"/>
              </a:lnTo>
              <a:lnTo>
                <a:pt x="0" y="317786"/>
              </a:lnTo>
              <a:lnTo>
                <a:pt x="0" y="42260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2BFC6C0-208B-4D0E-A228-9AEF27323A1A}">
      <dsp:nvSpPr>
        <dsp:cNvPr id="0" name=""/>
        <dsp:cNvSpPr/>
      </dsp:nvSpPr>
      <dsp:spPr>
        <a:xfrm>
          <a:off x="1949614" y="1917874"/>
          <a:ext cx="2083668" cy="422602"/>
        </a:xfrm>
        <a:custGeom>
          <a:avLst/>
          <a:gdLst/>
          <a:ahLst/>
          <a:cxnLst/>
          <a:rect l="0" t="0" r="0" b="0"/>
          <a:pathLst>
            <a:path>
              <a:moveTo>
                <a:pt x="2083668" y="0"/>
              </a:moveTo>
              <a:lnTo>
                <a:pt x="2083668" y="317786"/>
              </a:lnTo>
              <a:lnTo>
                <a:pt x="0" y="317786"/>
              </a:lnTo>
              <a:lnTo>
                <a:pt x="0" y="42260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5B6D3FC-0282-486A-AAFE-AD63290A8A1C}">
      <dsp:nvSpPr>
        <dsp:cNvPr id="0" name=""/>
        <dsp:cNvSpPr/>
      </dsp:nvSpPr>
      <dsp:spPr>
        <a:xfrm>
          <a:off x="566725" y="1917874"/>
          <a:ext cx="3466558" cy="422602"/>
        </a:xfrm>
        <a:custGeom>
          <a:avLst/>
          <a:gdLst/>
          <a:ahLst/>
          <a:cxnLst/>
          <a:rect l="0" t="0" r="0" b="0"/>
          <a:pathLst>
            <a:path>
              <a:moveTo>
                <a:pt x="3466558" y="0"/>
              </a:moveTo>
              <a:lnTo>
                <a:pt x="3466558" y="317786"/>
              </a:lnTo>
              <a:lnTo>
                <a:pt x="0" y="317786"/>
              </a:lnTo>
              <a:lnTo>
                <a:pt x="0" y="42260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D343FAD-84E4-42AB-A47E-EE60EC3B6D47}">
      <dsp:nvSpPr>
        <dsp:cNvPr id="0" name=""/>
        <dsp:cNvSpPr/>
      </dsp:nvSpPr>
      <dsp:spPr>
        <a:xfrm>
          <a:off x="3423361" y="987565"/>
          <a:ext cx="1219844" cy="93030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9BF022-9739-411B-986D-85F58A37FCE6}">
      <dsp:nvSpPr>
        <dsp:cNvPr id="0" name=""/>
        <dsp:cNvSpPr/>
      </dsp:nvSpPr>
      <dsp:spPr>
        <a:xfrm>
          <a:off x="3549078" y="1106996"/>
          <a:ext cx="1219844" cy="93030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Personal effects of certain nature</a:t>
          </a:r>
          <a:endParaRPr lang="en-US" sz="1300" b="1" kern="1200" dirty="0"/>
        </a:p>
      </dsp:txBody>
      <dsp:txXfrm>
        <a:off x="3576326" y="1134244"/>
        <a:ext cx="1165348" cy="875812"/>
      </dsp:txXfrm>
    </dsp:sp>
    <dsp:sp modelId="{8DEE88C5-E277-4F20-8E5D-72BD22831E18}">
      <dsp:nvSpPr>
        <dsp:cNvPr id="0" name=""/>
        <dsp:cNvSpPr/>
      </dsp:nvSpPr>
      <dsp:spPr>
        <a:xfrm>
          <a:off x="997" y="2340477"/>
          <a:ext cx="1131455" cy="71847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927803-D3D3-48AF-B0B0-C427834846F8}">
      <dsp:nvSpPr>
        <dsp:cNvPr id="0" name=""/>
        <dsp:cNvSpPr/>
      </dsp:nvSpPr>
      <dsp:spPr>
        <a:xfrm>
          <a:off x="126714" y="2459908"/>
          <a:ext cx="1131455" cy="71847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err="1"/>
            <a:t>Jewellery</a:t>
          </a:r>
          <a:endParaRPr lang="en-US" sz="1300" kern="1200" dirty="0"/>
        </a:p>
      </dsp:txBody>
      <dsp:txXfrm>
        <a:off x="147757" y="2480951"/>
        <a:ext cx="1089369" cy="676387"/>
      </dsp:txXfrm>
    </dsp:sp>
    <dsp:sp modelId="{AF0E0962-31B2-40D6-93A4-69E219643705}">
      <dsp:nvSpPr>
        <dsp:cNvPr id="0" name=""/>
        <dsp:cNvSpPr/>
      </dsp:nvSpPr>
      <dsp:spPr>
        <a:xfrm>
          <a:off x="1383887" y="2340477"/>
          <a:ext cx="1131455" cy="71847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6F9A10-0637-4F16-9516-0C302C3385EE}">
      <dsp:nvSpPr>
        <dsp:cNvPr id="0" name=""/>
        <dsp:cNvSpPr/>
      </dsp:nvSpPr>
      <dsp:spPr>
        <a:xfrm>
          <a:off x="1509604" y="2459908"/>
          <a:ext cx="1131455" cy="71847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Archaeological collections</a:t>
          </a:r>
        </a:p>
      </dsp:txBody>
      <dsp:txXfrm>
        <a:off x="1530647" y="2480951"/>
        <a:ext cx="1089369" cy="676387"/>
      </dsp:txXfrm>
    </dsp:sp>
    <dsp:sp modelId="{665BD270-7F69-4EE7-A74A-8DD508E1870F}">
      <dsp:nvSpPr>
        <dsp:cNvPr id="0" name=""/>
        <dsp:cNvSpPr/>
      </dsp:nvSpPr>
      <dsp:spPr>
        <a:xfrm>
          <a:off x="2766776" y="2340477"/>
          <a:ext cx="1131455" cy="71847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95138C7-2CCD-42B6-81FB-DF0D15D2F1AB}">
      <dsp:nvSpPr>
        <dsp:cNvPr id="0" name=""/>
        <dsp:cNvSpPr/>
      </dsp:nvSpPr>
      <dsp:spPr>
        <a:xfrm>
          <a:off x="2892493" y="2459908"/>
          <a:ext cx="1131455" cy="71847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Drawings</a:t>
          </a:r>
        </a:p>
      </dsp:txBody>
      <dsp:txXfrm>
        <a:off x="2913536" y="2480951"/>
        <a:ext cx="1089369" cy="676387"/>
      </dsp:txXfrm>
    </dsp:sp>
    <dsp:sp modelId="{8C011A53-F305-4C57-A04E-5114F88777CC}">
      <dsp:nvSpPr>
        <dsp:cNvPr id="0" name=""/>
        <dsp:cNvSpPr/>
      </dsp:nvSpPr>
      <dsp:spPr>
        <a:xfrm>
          <a:off x="4149666" y="2340477"/>
          <a:ext cx="1131455" cy="71847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72E055-3657-4105-8B08-179BDB20E329}">
      <dsp:nvSpPr>
        <dsp:cNvPr id="0" name=""/>
        <dsp:cNvSpPr/>
      </dsp:nvSpPr>
      <dsp:spPr>
        <a:xfrm>
          <a:off x="4275383" y="2459908"/>
          <a:ext cx="1131455" cy="71847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Paintings</a:t>
          </a:r>
        </a:p>
      </dsp:txBody>
      <dsp:txXfrm>
        <a:off x="4296426" y="2480951"/>
        <a:ext cx="1089369" cy="676387"/>
      </dsp:txXfrm>
    </dsp:sp>
    <dsp:sp modelId="{D4E7C380-18F0-4CDF-B5AF-20882588FDA9}">
      <dsp:nvSpPr>
        <dsp:cNvPr id="0" name=""/>
        <dsp:cNvSpPr/>
      </dsp:nvSpPr>
      <dsp:spPr>
        <a:xfrm>
          <a:off x="5532555" y="2340477"/>
          <a:ext cx="1131455" cy="71847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DCC1E4-0320-428D-AA06-5BD7C1D86982}">
      <dsp:nvSpPr>
        <dsp:cNvPr id="0" name=""/>
        <dsp:cNvSpPr/>
      </dsp:nvSpPr>
      <dsp:spPr>
        <a:xfrm>
          <a:off x="5658272" y="2459908"/>
          <a:ext cx="1131455" cy="71847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Sculptures</a:t>
          </a:r>
        </a:p>
      </dsp:txBody>
      <dsp:txXfrm>
        <a:off x="5679315" y="2480951"/>
        <a:ext cx="1089369" cy="676387"/>
      </dsp:txXfrm>
    </dsp:sp>
    <dsp:sp modelId="{D193C5D1-1DC1-42BC-9C4F-3D1107B52029}">
      <dsp:nvSpPr>
        <dsp:cNvPr id="0" name=""/>
        <dsp:cNvSpPr/>
      </dsp:nvSpPr>
      <dsp:spPr>
        <a:xfrm>
          <a:off x="6915445" y="2340477"/>
          <a:ext cx="1131455" cy="71847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C37761-141F-404B-8F98-A3A25E2BAABD}">
      <dsp:nvSpPr>
        <dsp:cNvPr id="0" name=""/>
        <dsp:cNvSpPr/>
      </dsp:nvSpPr>
      <dsp:spPr>
        <a:xfrm>
          <a:off x="7041162" y="2459908"/>
          <a:ext cx="1131455" cy="71847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Any work of art</a:t>
          </a:r>
        </a:p>
      </dsp:txBody>
      <dsp:txXfrm>
        <a:off x="7062205" y="2480951"/>
        <a:ext cx="1089369" cy="67638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D9A37A-1033-408E-A91B-138153D8380C}">
      <dsp:nvSpPr>
        <dsp:cNvPr id="0" name=""/>
        <dsp:cNvSpPr/>
      </dsp:nvSpPr>
      <dsp:spPr>
        <a:xfrm>
          <a:off x="4512121" y="2073813"/>
          <a:ext cx="3857228" cy="472775"/>
        </a:xfrm>
        <a:custGeom>
          <a:avLst/>
          <a:gdLst/>
          <a:ahLst/>
          <a:cxnLst/>
          <a:rect l="0" t="0" r="0" b="0"/>
          <a:pathLst>
            <a:path>
              <a:moveTo>
                <a:pt x="0" y="0"/>
              </a:moveTo>
              <a:lnTo>
                <a:pt x="0" y="355514"/>
              </a:lnTo>
              <a:lnTo>
                <a:pt x="3857228" y="355514"/>
              </a:lnTo>
              <a:lnTo>
                <a:pt x="3857228" y="47277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FAC6B34-4166-46DC-8C17-1AAC299382B6}">
      <dsp:nvSpPr>
        <dsp:cNvPr id="0" name=""/>
        <dsp:cNvSpPr/>
      </dsp:nvSpPr>
      <dsp:spPr>
        <a:xfrm>
          <a:off x="4512121" y="2073813"/>
          <a:ext cx="2310159" cy="472775"/>
        </a:xfrm>
        <a:custGeom>
          <a:avLst/>
          <a:gdLst/>
          <a:ahLst/>
          <a:cxnLst/>
          <a:rect l="0" t="0" r="0" b="0"/>
          <a:pathLst>
            <a:path>
              <a:moveTo>
                <a:pt x="0" y="0"/>
              </a:moveTo>
              <a:lnTo>
                <a:pt x="0" y="355514"/>
              </a:lnTo>
              <a:lnTo>
                <a:pt x="2310159" y="355514"/>
              </a:lnTo>
              <a:lnTo>
                <a:pt x="2310159" y="47277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793C639-0C3D-4871-AEA3-A84153161748}">
      <dsp:nvSpPr>
        <dsp:cNvPr id="0" name=""/>
        <dsp:cNvSpPr/>
      </dsp:nvSpPr>
      <dsp:spPr>
        <a:xfrm>
          <a:off x="4512121" y="2073813"/>
          <a:ext cx="763091" cy="472775"/>
        </a:xfrm>
        <a:custGeom>
          <a:avLst/>
          <a:gdLst/>
          <a:ahLst/>
          <a:cxnLst/>
          <a:rect l="0" t="0" r="0" b="0"/>
          <a:pathLst>
            <a:path>
              <a:moveTo>
                <a:pt x="0" y="0"/>
              </a:moveTo>
              <a:lnTo>
                <a:pt x="0" y="355514"/>
              </a:lnTo>
              <a:lnTo>
                <a:pt x="763091" y="355514"/>
              </a:lnTo>
              <a:lnTo>
                <a:pt x="763091" y="47277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ED2E7E6-80CC-403F-9DC2-56E3BCCFF76E}">
      <dsp:nvSpPr>
        <dsp:cNvPr id="0" name=""/>
        <dsp:cNvSpPr/>
      </dsp:nvSpPr>
      <dsp:spPr>
        <a:xfrm>
          <a:off x="3728144" y="2073813"/>
          <a:ext cx="783976" cy="472775"/>
        </a:xfrm>
        <a:custGeom>
          <a:avLst/>
          <a:gdLst/>
          <a:ahLst/>
          <a:cxnLst/>
          <a:rect l="0" t="0" r="0" b="0"/>
          <a:pathLst>
            <a:path>
              <a:moveTo>
                <a:pt x="783976" y="0"/>
              </a:moveTo>
              <a:lnTo>
                <a:pt x="783976" y="355514"/>
              </a:lnTo>
              <a:lnTo>
                <a:pt x="0" y="355514"/>
              </a:lnTo>
              <a:lnTo>
                <a:pt x="0" y="47277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2C0B1F5-CEAA-4330-9B8A-A36A98909B40}">
      <dsp:nvSpPr>
        <dsp:cNvPr id="0" name=""/>
        <dsp:cNvSpPr/>
      </dsp:nvSpPr>
      <dsp:spPr>
        <a:xfrm>
          <a:off x="2181076" y="2073813"/>
          <a:ext cx="2331045" cy="472775"/>
        </a:xfrm>
        <a:custGeom>
          <a:avLst/>
          <a:gdLst/>
          <a:ahLst/>
          <a:cxnLst/>
          <a:rect l="0" t="0" r="0" b="0"/>
          <a:pathLst>
            <a:path>
              <a:moveTo>
                <a:pt x="2331045" y="0"/>
              </a:moveTo>
              <a:lnTo>
                <a:pt x="2331045" y="355514"/>
              </a:lnTo>
              <a:lnTo>
                <a:pt x="0" y="355514"/>
              </a:lnTo>
              <a:lnTo>
                <a:pt x="0" y="47277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5B6D3FC-0282-486A-AAFE-AD63290A8A1C}">
      <dsp:nvSpPr>
        <dsp:cNvPr id="0" name=""/>
        <dsp:cNvSpPr/>
      </dsp:nvSpPr>
      <dsp:spPr>
        <a:xfrm>
          <a:off x="634007" y="2073813"/>
          <a:ext cx="3878113" cy="472775"/>
        </a:xfrm>
        <a:custGeom>
          <a:avLst/>
          <a:gdLst/>
          <a:ahLst/>
          <a:cxnLst/>
          <a:rect l="0" t="0" r="0" b="0"/>
          <a:pathLst>
            <a:path>
              <a:moveTo>
                <a:pt x="3878113" y="0"/>
              </a:moveTo>
              <a:lnTo>
                <a:pt x="3878113" y="355514"/>
              </a:lnTo>
              <a:lnTo>
                <a:pt x="0" y="355514"/>
              </a:lnTo>
              <a:lnTo>
                <a:pt x="0" y="47277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D343FAD-84E4-42AB-A47E-EE60EC3B6D47}">
      <dsp:nvSpPr>
        <dsp:cNvPr id="0" name=""/>
        <dsp:cNvSpPr/>
      </dsp:nvSpPr>
      <dsp:spPr>
        <a:xfrm>
          <a:off x="3829788" y="1033057"/>
          <a:ext cx="1364666" cy="10407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9BF022-9739-411B-986D-85F58A37FCE6}">
      <dsp:nvSpPr>
        <dsp:cNvPr id="0" name=""/>
        <dsp:cNvSpPr/>
      </dsp:nvSpPr>
      <dsp:spPr>
        <a:xfrm>
          <a:off x="3970430" y="1166667"/>
          <a:ext cx="1364666" cy="10407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i="0" kern="1200" dirty="0">
              <a:latin typeface="Arial" panose="020B0604020202020204" pitchFamily="34" charset="0"/>
              <a:cs typeface="Arial" panose="020B0604020202020204" pitchFamily="34" charset="0"/>
            </a:rPr>
            <a:t>Incorporeal rights</a:t>
          </a:r>
        </a:p>
      </dsp:txBody>
      <dsp:txXfrm>
        <a:off x="4000913" y="1197150"/>
        <a:ext cx="1303700" cy="979790"/>
      </dsp:txXfrm>
    </dsp:sp>
    <dsp:sp modelId="{8DEE88C5-E277-4F20-8E5D-72BD22831E18}">
      <dsp:nvSpPr>
        <dsp:cNvPr id="0" name=""/>
        <dsp:cNvSpPr/>
      </dsp:nvSpPr>
      <dsp:spPr>
        <a:xfrm>
          <a:off x="1116" y="2546588"/>
          <a:ext cx="1265783" cy="80377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927803-D3D3-48AF-B0B0-C427834846F8}">
      <dsp:nvSpPr>
        <dsp:cNvPr id="0" name=""/>
        <dsp:cNvSpPr/>
      </dsp:nvSpPr>
      <dsp:spPr>
        <a:xfrm>
          <a:off x="141758" y="2680199"/>
          <a:ext cx="1265783" cy="80377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N" sz="1200" kern="1200" dirty="0"/>
            <a:t>G</a:t>
          </a:r>
          <a:r>
            <a:rPr lang="en-IN" sz="1200" kern="1200" dirty="0">
              <a:latin typeface="Arial" panose="020B0604020202020204" pitchFamily="34" charset="0"/>
              <a:cs typeface="Arial" panose="020B0604020202020204" pitchFamily="34" charset="0"/>
            </a:rPr>
            <a:t>oodwill, Trademark  or Brand name</a:t>
          </a:r>
          <a:endParaRPr lang="en-US" sz="1200" kern="1200" dirty="0"/>
        </a:p>
      </dsp:txBody>
      <dsp:txXfrm>
        <a:off x="165300" y="2703741"/>
        <a:ext cx="1218699" cy="756688"/>
      </dsp:txXfrm>
    </dsp:sp>
    <dsp:sp modelId="{D10D6C72-F73E-4664-8007-1AA872C329B8}">
      <dsp:nvSpPr>
        <dsp:cNvPr id="0" name=""/>
        <dsp:cNvSpPr/>
      </dsp:nvSpPr>
      <dsp:spPr>
        <a:xfrm>
          <a:off x="1548184" y="2546588"/>
          <a:ext cx="1265783" cy="80377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58A7D3-1DF1-489B-82F8-F3865ED3E560}">
      <dsp:nvSpPr>
        <dsp:cNvPr id="0" name=""/>
        <dsp:cNvSpPr/>
      </dsp:nvSpPr>
      <dsp:spPr>
        <a:xfrm>
          <a:off x="1688827" y="2680199"/>
          <a:ext cx="1265783" cy="80377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N" sz="1200" kern="1200" dirty="0">
              <a:latin typeface="Arial" panose="020B0604020202020204" pitchFamily="34" charset="0"/>
              <a:cs typeface="Arial" panose="020B0604020202020204" pitchFamily="34" charset="0"/>
            </a:rPr>
            <a:t>Right to manufacture, produce or process</a:t>
          </a:r>
          <a:endParaRPr lang="en-US" sz="1200" kern="1200" dirty="0"/>
        </a:p>
      </dsp:txBody>
      <dsp:txXfrm>
        <a:off x="1712369" y="2703741"/>
        <a:ext cx="1218699" cy="756688"/>
      </dsp:txXfrm>
    </dsp:sp>
    <dsp:sp modelId="{D4E7C380-18F0-4CDF-B5AF-20882588FDA9}">
      <dsp:nvSpPr>
        <dsp:cNvPr id="0" name=""/>
        <dsp:cNvSpPr/>
      </dsp:nvSpPr>
      <dsp:spPr>
        <a:xfrm>
          <a:off x="3095252" y="2546588"/>
          <a:ext cx="1265783" cy="80377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DCC1E4-0320-428D-AA06-5BD7C1D86982}">
      <dsp:nvSpPr>
        <dsp:cNvPr id="0" name=""/>
        <dsp:cNvSpPr/>
      </dsp:nvSpPr>
      <dsp:spPr>
        <a:xfrm>
          <a:off x="3235895" y="2680199"/>
          <a:ext cx="1265783" cy="80377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N" sz="1200" kern="1200" dirty="0">
              <a:latin typeface="Arial" panose="020B0604020202020204" pitchFamily="34" charset="0"/>
              <a:cs typeface="Arial" panose="020B0604020202020204" pitchFamily="34" charset="0"/>
            </a:rPr>
            <a:t>right to carry on any business or profession</a:t>
          </a:r>
          <a:endParaRPr lang="en-US" sz="1200" kern="1200" dirty="0"/>
        </a:p>
      </dsp:txBody>
      <dsp:txXfrm>
        <a:off x="3259437" y="2703741"/>
        <a:ext cx="1218699" cy="756688"/>
      </dsp:txXfrm>
    </dsp:sp>
    <dsp:sp modelId="{D193C5D1-1DC1-42BC-9C4F-3D1107B52029}">
      <dsp:nvSpPr>
        <dsp:cNvPr id="0" name=""/>
        <dsp:cNvSpPr/>
      </dsp:nvSpPr>
      <dsp:spPr>
        <a:xfrm>
          <a:off x="4642321" y="2546588"/>
          <a:ext cx="1265783" cy="80377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C37761-141F-404B-8F98-A3A25E2BAABD}">
      <dsp:nvSpPr>
        <dsp:cNvPr id="0" name=""/>
        <dsp:cNvSpPr/>
      </dsp:nvSpPr>
      <dsp:spPr>
        <a:xfrm>
          <a:off x="4782963" y="2680199"/>
          <a:ext cx="1265783" cy="80377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N" sz="1200" kern="1200" dirty="0">
              <a:latin typeface="Arial" panose="020B0604020202020204" pitchFamily="34" charset="0"/>
              <a:cs typeface="Arial" panose="020B0604020202020204" pitchFamily="34" charset="0"/>
            </a:rPr>
            <a:t>tenancy rights</a:t>
          </a:r>
          <a:endParaRPr lang="en-US" sz="1200" kern="1200" dirty="0"/>
        </a:p>
      </dsp:txBody>
      <dsp:txXfrm>
        <a:off x="4806505" y="2703741"/>
        <a:ext cx="1218699" cy="756688"/>
      </dsp:txXfrm>
    </dsp:sp>
    <dsp:sp modelId="{22CE0BE2-EC0E-4570-B604-92CBABB80FB9}">
      <dsp:nvSpPr>
        <dsp:cNvPr id="0" name=""/>
        <dsp:cNvSpPr/>
      </dsp:nvSpPr>
      <dsp:spPr>
        <a:xfrm>
          <a:off x="6189389" y="2546588"/>
          <a:ext cx="1265783" cy="80377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371715-571C-4B4C-830A-19C3E15B7BDA}">
      <dsp:nvSpPr>
        <dsp:cNvPr id="0" name=""/>
        <dsp:cNvSpPr/>
      </dsp:nvSpPr>
      <dsp:spPr>
        <a:xfrm>
          <a:off x="6330032" y="2680199"/>
          <a:ext cx="1265783" cy="80377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0" kern="1200" dirty="0">
              <a:latin typeface="Arial" panose="020B0604020202020204" pitchFamily="34" charset="0"/>
              <a:cs typeface="Arial" panose="020B0604020202020204" pitchFamily="34" charset="0"/>
            </a:rPr>
            <a:t>Stage carriage permits</a:t>
          </a:r>
        </a:p>
      </dsp:txBody>
      <dsp:txXfrm>
        <a:off x="6353574" y="2703741"/>
        <a:ext cx="1218699" cy="756688"/>
      </dsp:txXfrm>
    </dsp:sp>
    <dsp:sp modelId="{6620E266-F845-4E39-AB2E-48B5C6CDD073}">
      <dsp:nvSpPr>
        <dsp:cNvPr id="0" name=""/>
        <dsp:cNvSpPr/>
      </dsp:nvSpPr>
      <dsp:spPr>
        <a:xfrm>
          <a:off x="7736458" y="2546588"/>
          <a:ext cx="1265783" cy="80377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060515-526B-4639-BACB-BDA0798992A9}">
      <dsp:nvSpPr>
        <dsp:cNvPr id="0" name=""/>
        <dsp:cNvSpPr/>
      </dsp:nvSpPr>
      <dsp:spPr>
        <a:xfrm>
          <a:off x="7877100" y="2680199"/>
          <a:ext cx="1265783" cy="80377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0" kern="1200" dirty="0">
              <a:latin typeface="Arial" panose="020B0604020202020204" pitchFamily="34" charset="0"/>
              <a:cs typeface="Arial" panose="020B0604020202020204" pitchFamily="34" charset="0"/>
            </a:rPr>
            <a:t>Loom hours</a:t>
          </a:r>
        </a:p>
      </dsp:txBody>
      <dsp:txXfrm>
        <a:off x="7900642" y="2703741"/>
        <a:ext cx="1218699" cy="75668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0AFA04-7059-415B-889C-ACEC56105A0B}">
      <dsp:nvSpPr>
        <dsp:cNvPr id="0" name=""/>
        <dsp:cNvSpPr/>
      </dsp:nvSpPr>
      <dsp:spPr>
        <a:xfrm>
          <a:off x="4005926" y="1809585"/>
          <a:ext cx="3120443" cy="638600"/>
        </a:xfrm>
        <a:custGeom>
          <a:avLst/>
          <a:gdLst/>
          <a:ahLst/>
          <a:cxnLst/>
          <a:rect l="0" t="0" r="0" b="0"/>
          <a:pathLst>
            <a:path>
              <a:moveTo>
                <a:pt x="0" y="0"/>
              </a:moveTo>
              <a:lnTo>
                <a:pt x="0" y="480210"/>
              </a:lnTo>
              <a:lnTo>
                <a:pt x="3120443" y="480210"/>
              </a:lnTo>
              <a:lnTo>
                <a:pt x="3120443" y="6386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7D65822-1A90-44BE-BE65-05FE3C92F892}">
      <dsp:nvSpPr>
        <dsp:cNvPr id="0" name=""/>
        <dsp:cNvSpPr/>
      </dsp:nvSpPr>
      <dsp:spPr>
        <a:xfrm>
          <a:off x="4005926" y="1809585"/>
          <a:ext cx="1030744" cy="638600"/>
        </a:xfrm>
        <a:custGeom>
          <a:avLst/>
          <a:gdLst/>
          <a:ahLst/>
          <a:cxnLst/>
          <a:rect l="0" t="0" r="0" b="0"/>
          <a:pathLst>
            <a:path>
              <a:moveTo>
                <a:pt x="0" y="0"/>
              </a:moveTo>
              <a:lnTo>
                <a:pt x="0" y="480210"/>
              </a:lnTo>
              <a:lnTo>
                <a:pt x="1030744" y="480210"/>
              </a:lnTo>
              <a:lnTo>
                <a:pt x="1030744" y="6386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A0B3634-C927-4629-B114-38956CBB5AD5}">
      <dsp:nvSpPr>
        <dsp:cNvPr id="0" name=""/>
        <dsp:cNvSpPr/>
      </dsp:nvSpPr>
      <dsp:spPr>
        <a:xfrm>
          <a:off x="2946971" y="1809585"/>
          <a:ext cx="1058955" cy="638600"/>
        </a:xfrm>
        <a:custGeom>
          <a:avLst/>
          <a:gdLst/>
          <a:ahLst/>
          <a:cxnLst/>
          <a:rect l="0" t="0" r="0" b="0"/>
          <a:pathLst>
            <a:path>
              <a:moveTo>
                <a:pt x="1058955" y="0"/>
              </a:moveTo>
              <a:lnTo>
                <a:pt x="1058955" y="480210"/>
              </a:lnTo>
              <a:lnTo>
                <a:pt x="0" y="480210"/>
              </a:lnTo>
              <a:lnTo>
                <a:pt x="0" y="6386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4EF9DFC-663E-4150-A957-8E4210D204F2}">
      <dsp:nvSpPr>
        <dsp:cNvPr id="0" name=""/>
        <dsp:cNvSpPr/>
      </dsp:nvSpPr>
      <dsp:spPr>
        <a:xfrm>
          <a:off x="857271" y="1809585"/>
          <a:ext cx="3148654" cy="638600"/>
        </a:xfrm>
        <a:custGeom>
          <a:avLst/>
          <a:gdLst/>
          <a:ahLst/>
          <a:cxnLst/>
          <a:rect l="0" t="0" r="0" b="0"/>
          <a:pathLst>
            <a:path>
              <a:moveTo>
                <a:pt x="3148654" y="0"/>
              </a:moveTo>
              <a:lnTo>
                <a:pt x="3148654" y="480210"/>
              </a:lnTo>
              <a:lnTo>
                <a:pt x="0" y="480210"/>
              </a:lnTo>
              <a:lnTo>
                <a:pt x="0" y="6386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D343FAD-84E4-42AB-A47E-EE60EC3B6D47}">
      <dsp:nvSpPr>
        <dsp:cNvPr id="0" name=""/>
        <dsp:cNvSpPr/>
      </dsp:nvSpPr>
      <dsp:spPr>
        <a:xfrm>
          <a:off x="2351534" y="403785"/>
          <a:ext cx="3308784" cy="14057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9BF022-9739-411B-986D-85F58A37FCE6}">
      <dsp:nvSpPr>
        <dsp:cNvPr id="0" name=""/>
        <dsp:cNvSpPr/>
      </dsp:nvSpPr>
      <dsp:spPr>
        <a:xfrm>
          <a:off x="2541506" y="584259"/>
          <a:ext cx="3308784" cy="14057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Capital Asset – does not include</a:t>
          </a:r>
        </a:p>
      </dsp:txBody>
      <dsp:txXfrm>
        <a:off x="2582680" y="625433"/>
        <a:ext cx="3226436" cy="1323451"/>
      </dsp:txXfrm>
    </dsp:sp>
    <dsp:sp modelId="{6E1A7414-6659-44EC-BFED-2CFC8689E9C3}">
      <dsp:nvSpPr>
        <dsp:cNvPr id="0" name=""/>
        <dsp:cNvSpPr/>
      </dsp:nvSpPr>
      <dsp:spPr>
        <a:xfrm>
          <a:off x="2394" y="2448185"/>
          <a:ext cx="1709754" cy="10856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4FF095-4209-4745-945C-ED0DCA0A5DCA}">
      <dsp:nvSpPr>
        <dsp:cNvPr id="0" name=""/>
        <dsp:cNvSpPr/>
      </dsp:nvSpPr>
      <dsp:spPr>
        <a:xfrm>
          <a:off x="192367" y="2628659"/>
          <a:ext cx="1709754" cy="108569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Stock-in-trade, consumable stores or raw materials</a:t>
          </a:r>
        </a:p>
      </dsp:txBody>
      <dsp:txXfrm>
        <a:off x="224166" y="2660458"/>
        <a:ext cx="1646156" cy="1022095"/>
      </dsp:txXfrm>
    </dsp:sp>
    <dsp:sp modelId="{A9706A95-9574-471A-8E63-9DAB42E4450C}">
      <dsp:nvSpPr>
        <dsp:cNvPr id="0" name=""/>
        <dsp:cNvSpPr/>
      </dsp:nvSpPr>
      <dsp:spPr>
        <a:xfrm>
          <a:off x="2092094" y="2448185"/>
          <a:ext cx="1709754" cy="10856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F46344-5FDD-4B16-A0B5-79A12F131EEE}">
      <dsp:nvSpPr>
        <dsp:cNvPr id="0" name=""/>
        <dsp:cNvSpPr/>
      </dsp:nvSpPr>
      <dsp:spPr>
        <a:xfrm>
          <a:off x="2282066" y="2628659"/>
          <a:ext cx="1709754" cy="108569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Movable personal effects</a:t>
          </a:r>
        </a:p>
      </dsp:txBody>
      <dsp:txXfrm>
        <a:off x="2313865" y="2660458"/>
        <a:ext cx="1646156" cy="1022095"/>
      </dsp:txXfrm>
    </dsp:sp>
    <dsp:sp modelId="{94785A56-7D0C-48AA-B595-1327C370D201}">
      <dsp:nvSpPr>
        <dsp:cNvPr id="0" name=""/>
        <dsp:cNvSpPr/>
      </dsp:nvSpPr>
      <dsp:spPr>
        <a:xfrm>
          <a:off x="4181793" y="2448185"/>
          <a:ext cx="1709754" cy="10856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096B56-4E1D-43CA-8228-5CD01EA0BE4F}">
      <dsp:nvSpPr>
        <dsp:cNvPr id="0" name=""/>
        <dsp:cNvSpPr/>
      </dsp:nvSpPr>
      <dsp:spPr>
        <a:xfrm>
          <a:off x="4371766" y="2628659"/>
          <a:ext cx="1709754" cy="108569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Agricultural land in India</a:t>
          </a:r>
        </a:p>
      </dsp:txBody>
      <dsp:txXfrm>
        <a:off x="4403565" y="2660458"/>
        <a:ext cx="1646156" cy="1022095"/>
      </dsp:txXfrm>
    </dsp:sp>
    <dsp:sp modelId="{DFB1E209-0291-4A37-ABA2-9025BA191104}">
      <dsp:nvSpPr>
        <dsp:cNvPr id="0" name=""/>
        <dsp:cNvSpPr/>
      </dsp:nvSpPr>
      <dsp:spPr>
        <a:xfrm>
          <a:off x="6271493" y="2448185"/>
          <a:ext cx="1709754" cy="10856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5BA0B7-F384-4E94-A1AF-7F12ACF28BA2}">
      <dsp:nvSpPr>
        <dsp:cNvPr id="0" name=""/>
        <dsp:cNvSpPr/>
      </dsp:nvSpPr>
      <dsp:spPr>
        <a:xfrm>
          <a:off x="6461466" y="2628659"/>
          <a:ext cx="1709754" cy="108569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Certain Gold bonds</a:t>
          </a:r>
        </a:p>
      </dsp:txBody>
      <dsp:txXfrm>
        <a:off x="6493265" y="2660458"/>
        <a:ext cx="1646156" cy="102209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294419-6555-476B-98C4-3AF1BEAB495C}">
      <dsp:nvSpPr>
        <dsp:cNvPr id="0" name=""/>
        <dsp:cNvSpPr/>
      </dsp:nvSpPr>
      <dsp:spPr>
        <a:xfrm>
          <a:off x="6174503" y="2973546"/>
          <a:ext cx="1803949" cy="429258"/>
        </a:xfrm>
        <a:custGeom>
          <a:avLst/>
          <a:gdLst/>
          <a:ahLst/>
          <a:cxnLst/>
          <a:rect l="0" t="0" r="0" b="0"/>
          <a:pathLst>
            <a:path>
              <a:moveTo>
                <a:pt x="0" y="0"/>
              </a:moveTo>
              <a:lnTo>
                <a:pt x="0" y="292526"/>
              </a:lnTo>
              <a:lnTo>
                <a:pt x="1803949" y="292526"/>
              </a:lnTo>
              <a:lnTo>
                <a:pt x="1803949" y="42925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856D199-097E-49FB-9EAE-6C194D1CAEA8}">
      <dsp:nvSpPr>
        <dsp:cNvPr id="0" name=""/>
        <dsp:cNvSpPr/>
      </dsp:nvSpPr>
      <dsp:spPr>
        <a:xfrm>
          <a:off x="6128783" y="2973546"/>
          <a:ext cx="91440" cy="429258"/>
        </a:xfrm>
        <a:custGeom>
          <a:avLst/>
          <a:gdLst/>
          <a:ahLst/>
          <a:cxnLst/>
          <a:rect l="0" t="0" r="0" b="0"/>
          <a:pathLst>
            <a:path>
              <a:moveTo>
                <a:pt x="45720" y="0"/>
              </a:moveTo>
              <a:lnTo>
                <a:pt x="45720" y="42925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003968A-BB93-41F6-AEB0-AF53FA4FD824}">
      <dsp:nvSpPr>
        <dsp:cNvPr id="0" name=""/>
        <dsp:cNvSpPr/>
      </dsp:nvSpPr>
      <dsp:spPr>
        <a:xfrm>
          <a:off x="4370553" y="2973546"/>
          <a:ext cx="1803949" cy="429258"/>
        </a:xfrm>
        <a:custGeom>
          <a:avLst/>
          <a:gdLst/>
          <a:ahLst/>
          <a:cxnLst/>
          <a:rect l="0" t="0" r="0" b="0"/>
          <a:pathLst>
            <a:path>
              <a:moveTo>
                <a:pt x="1803949" y="0"/>
              </a:moveTo>
              <a:lnTo>
                <a:pt x="1803949" y="292526"/>
              </a:lnTo>
              <a:lnTo>
                <a:pt x="0" y="292526"/>
              </a:lnTo>
              <a:lnTo>
                <a:pt x="0" y="42925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7D65822-1A90-44BE-BE65-05FE3C92F892}">
      <dsp:nvSpPr>
        <dsp:cNvPr id="0" name=""/>
        <dsp:cNvSpPr/>
      </dsp:nvSpPr>
      <dsp:spPr>
        <a:xfrm>
          <a:off x="5330888" y="1256856"/>
          <a:ext cx="843615" cy="779455"/>
        </a:xfrm>
        <a:custGeom>
          <a:avLst/>
          <a:gdLst/>
          <a:ahLst/>
          <a:cxnLst/>
          <a:rect l="0" t="0" r="0" b="0"/>
          <a:pathLst>
            <a:path>
              <a:moveTo>
                <a:pt x="0" y="0"/>
              </a:moveTo>
              <a:lnTo>
                <a:pt x="0" y="642724"/>
              </a:lnTo>
              <a:lnTo>
                <a:pt x="843615" y="642724"/>
              </a:lnTo>
              <a:lnTo>
                <a:pt x="843615" y="77945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4EF9DFC-663E-4150-A957-8E4210D204F2}">
      <dsp:nvSpPr>
        <dsp:cNvPr id="0" name=""/>
        <dsp:cNvSpPr/>
      </dsp:nvSpPr>
      <dsp:spPr>
        <a:xfrm>
          <a:off x="3927131" y="1256856"/>
          <a:ext cx="1403756" cy="779455"/>
        </a:xfrm>
        <a:custGeom>
          <a:avLst/>
          <a:gdLst/>
          <a:ahLst/>
          <a:cxnLst/>
          <a:rect l="0" t="0" r="0" b="0"/>
          <a:pathLst>
            <a:path>
              <a:moveTo>
                <a:pt x="1403756" y="0"/>
              </a:moveTo>
              <a:lnTo>
                <a:pt x="1403756" y="642724"/>
              </a:lnTo>
              <a:lnTo>
                <a:pt x="0" y="642724"/>
              </a:lnTo>
              <a:lnTo>
                <a:pt x="0" y="77945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D343FAD-84E4-42AB-A47E-EE60EC3B6D47}">
      <dsp:nvSpPr>
        <dsp:cNvPr id="0" name=""/>
        <dsp:cNvSpPr/>
      </dsp:nvSpPr>
      <dsp:spPr>
        <a:xfrm>
          <a:off x="17003" y="547801"/>
          <a:ext cx="2856334" cy="12135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9BF022-9739-411B-986D-85F58A37FCE6}">
      <dsp:nvSpPr>
        <dsp:cNvPr id="0" name=""/>
        <dsp:cNvSpPr/>
      </dsp:nvSpPr>
      <dsp:spPr>
        <a:xfrm>
          <a:off x="180998" y="703597"/>
          <a:ext cx="2856334" cy="12135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t>Rural agricultural land – Not a </a:t>
          </a:r>
          <a:r>
            <a:rPr lang="en-US" sz="1400" b="1" i="1" kern="1200" dirty="0"/>
            <a:t>Capital Asset</a:t>
          </a:r>
          <a:endParaRPr lang="en-US" sz="1300" b="1" i="1" kern="1200" dirty="0"/>
        </a:p>
      </dsp:txBody>
      <dsp:txXfrm>
        <a:off x="216542" y="739141"/>
        <a:ext cx="2785246" cy="1142479"/>
      </dsp:txXfrm>
    </dsp:sp>
    <dsp:sp modelId="{DF1DCBB6-7B9A-4F6F-AC3C-33CFF6B7284F}">
      <dsp:nvSpPr>
        <dsp:cNvPr id="0" name=""/>
        <dsp:cNvSpPr/>
      </dsp:nvSpPr>
      <dsp:spPr>
        <a:xfrm>
          <a:off x="3815735" y="319622"/>
          <a:ext cx="3030305" cy="9372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B8F94E-F0A4-4344-B138-893BF45FA25D}">
      <dsp:nvSpPr>
        <dsp:cNvPr id="0" name=""/>
        <dsp:cNvSpPr/>
      </dsp:nvSpPr>
      <dsp:spPr>
        <a:xfrm>
          <a:off x="3979730" y="475418"/>
          <a:ext cx="3030305" cy="9372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t>Agricultural land situated in any municipality (MPL) + certain area</a:t>
          </a:r>
        </a:p>
      </dsp:txBody>
      <dsp:txXfrm>
        <a:off x="4007181" y="502869"/>
        <a:ext cx="2975403" cy="882331"/>
      </dsp:txXfrm>
    </dsp:sp>
    <dsp:sp modelId="{6E1A7414-6659-44EC-BFED-2CFC8689E9C3}">
      <dsp:nvSpPr>
        <dsp:cNvPr id="0" name=""/>
        <dsp:cNvSpPr/>
      </dsp:nvSpPr>
      <dsp:spPr>
        <a:xfrm>
          <a:off x="3189152" y="2036312"/>
          <a:ext cx="1475958" cy="9372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4FF095-4209-4745-945C-ED0DCA0A5DCA}">
      <dsp:nvSpPr>
        <dsp:cNvPr id="0" name=""/>
        <dsp:cNvSpPr/>
      </dsp:nvSpPr>
      <dsp:spPr>
        <a:xfrm>
          <a:off x="3353147" y="2192107"/>
          <a:ext cx="1475958" cy="9372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MPL having population &gt; 10,000</a:t>
          </a:r>
        </a:p>
      </dsp:txBody>
      <dsp:txXfrm>
        <a:off x="3380598" y="2219558"/>
        <a:ext cx="1421056" cy="882331"/>
      </dsp:txXfrm>
    </dsp:sp>
    <dsp:sp modelId="{94785A56-7D0C-48AA-B595-1327C370D201}">
      <dsp:nvSpPr>
        <dsp:cNvPr id="0" name=""/>
        <dsp:cNvSpPr/>
      </dsp:nvSpPr>
      <dsp:spPr>
        <a:xfrm>
          <a:off x="4993101" y="2036312"/>
          <a:ext cx="2362803" cy="9372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096B56-4E1D-43CA-8228-5CD01EA0BE4F}">
      <dsp:nvSpPr>
        <dsp:cNvPr id="0" name=""/>
        <dsp:cNvSpPr/>
      </dsp:nvSpPr>
      <dsp:spPr>
        <a:xfrm>
          <a:off x="5157097" y="2192107"/>
          <a:ext cx="2362803" cy="9372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within such KMs from local limits of MPL – aerially measured</a:t>
          </a:r>
        </a:p>
      </dsp:txBody>
      <dsp:txXfrm>
        <a:off x="5184548" y="2219558"/>
        <a:ext cx="2307901" cy="882331"/>
      </dsp:txXfrm>
    </dsp:sp>
    <dsp:sp modelId="{2AF09935-4B37-4F8C-B199-CEF9084A9006}">
      <dsp:nvSpPr>
        <dsp:cNvPr id="0" name=""/>
        <dsp:cNvSpPr/>
      </dsp:nvSpPr>
      <dsp:spPr>
        <a:xfrm>
          <a:off x="3632574" y="3402804"/>
          <a:ext cx="1475958" cy="9372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AFAB59-7822-41A8-ACF6-72AF353B6ADF}">
      <dsp:nvSpPr>
        <dsp:cNvPr id="0" name=""/>
        <dsp:cNvSpPr/>
      </dsp:nvSpPr>
      <dsp:spPr>
        <a:xfrm>
          <a:off x="3796569" y="3558599"/>
          <a:ext cx="1475958" cy="9372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2 KMs if population &gt; 10,000 but not exceeding 100,000</a:t>
          </a:r>
        </a:p>
      </dsp:txBody>
      <dsp:txXfrm>
        <a:off x="3824020" y="3586050"/>
        <a:ext cx="1421056" cy="882331"/>
      </dsp:txXfrm>
    </dsp:sp>
    <dsp:sp modelId="{36AC2A89-7B59-4BF7-9EE1-F56118A0DB77}">
      <dsp:nvSpPr>
        <dsp:cNvPr id="0" name=""/>
        <dsp:cNvSpPr/>
      </dsp:nvSpPr>
      <dsp:spPr>
        <a:xfrm>
          <a:off x="5436524" y="3402804"/>
          <a:ext cx="1475958" cy="9372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50D568-7353-4BC5-9463-32D3B31725D4}">
      <dsp:nvSpPr>
        <dsp:cNvPr id="0" name=""/>
        <dsp:cNvSpPr/>
      </dsp:nvSpPr>
      <dsp:spPr>
        <a:xfrm>
          <a:off x="5600519" y="3558599"/>
          <a:ext cx="1475958" cy="9372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6 KMs if population &gt; 100,000 but not exceeding 10,00,000</a:t>
          </a:r>
        </a:p>
      </dsp:txBody>
      <dsp:txXfrm>
        <a:off x="5627970" y="3586050"/>
        <a:ext cx="1421056" cy="882331"/>
      </dsp:txXfrm>
    </dsp:sp>
    <dsp:sp modelId="{80CFFE64-4E63-4762-AFA5-E88A6CC8E540}">
      <dsp:nvSpPr>
        <dsp:cNvPr id="0" name=""/>
        <dsp:cNvSpPr/>
      </dsp:nvSpPr>
      <dsp:spPr>
        <a:xfrm>
          <a:off x="7240473" y="3402804"/>
          <a:ext cx="1475958" cy="9372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845743-03E3-483A-87B6-C1845D5A5A61}">
      <dsp:nvSpPr>
        <dsp:cNvPr id="0" name=""/>
        <dsp:cNvSpPr/>
      </dsp:nvSpPr>
      <dsp:spPr>
        <a:xfrm>
          <a:off x="7404469" y="3558599"/>
          <a:ext cx="1475958" cy="9372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8 KMs if population &gt; 10,00,000</a:t>
          </a:r>
        </a:p>
      </dsp:txBody>
      <dsp:txXfrm>
        <a:off x="7431920" y="3586050"/>
        <a:ext cx="1421056" cy="88233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93C639-0C3D-4871-AEA3-A84153161748}">
      <dsp:nvSpPr>
        <dsp:cNvPr id="0" name=""/>
        <dsp:cNvSpPr/>
      </dsp:nvSpPr>
      <dsp:spPr>
        <a:xfrm>
          <a:off x="4512121" y="1916047"/>
          <a:ext cx="3857228" cy="472775"/>
        </a:xfrm>
        <a:custGeom>
          <a:avLst/>
          <a:gdLst/>
          <a:ahLst/>
          <a:cxnLst/>
          <a:rect l="0" t="0" r="0" b="0"/>
          <a:pathLst>
            <a:path>
              <a:moveTo>
                <a:pt x="0" y="0"/>
              </a:moveTo>
              <a:lnTo>
                <a:pt x="0" y="355514"/>
              </a:lnTo>
              <a:lnTo>
                <a:pt x="3857228" y="355514"/>
              </a:lnTo>
              <a:lnTo>
                <a:pt x="3857228" y="47277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ED2E7E6-80CC-403F-9DC2-56E3BCCFF76E}">
      <dsp:nvSpPr>
        <dsp:cNvPr id="0" name=""/>
        <dsp:cNvSpPr/>
      </dsp:nvSpPr>
      <dsp:spPr>
        <a:xfrm>
          <a:off x="4512121" y="1916047"/>
          <a:ext cx="2310159" cy="472775"/>
        </a:xfrm>
        <a:custGeom>
          <a:avLst/>
          <a:gdLst/>
          <a:ahLst/>
          <a:cxnLst/>
          <a:rect l="0" t="0" r="0" b="0"/>
          <a:pathLst>
            <a:path>
              <a:moveTo>
                <a:pt x="0" y="0"/>
              </a:moveTo>
              <a:lnTo>
                <a:pt x="0" y="355514"/>
              </a:lnTo>
              <a:lnTo>
                <a:pt x="2310159" y="355514"/>
              </a:lnTo>
              <a:lnTo>
                <a:pt x="2310159" y="47277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8C230DF-02AC-4A53-B38B-6B6B74C21DDB}">
      <dsp:nvSpPr>
        <dsp:cNvPr id="0" name=""/>
        <dsp:cNvSpPr/>
      </dsp:nvSpPr>
      <dsp:spPr>
        <a:xfrm>
          <a:off x="4512121" y="1916047"/>
          <a:ext cx="763091" cy="472775"/>
        </a:xfrm>
        <a:custGeom>
          <a:avLst/>
          <a:gdLst/>
          <a:ahLst/>
          <a:cxnLst/>
          <a:rect l="0" t="0" r="0" b="0"/>
          <a:pathLst>
            <a:path>
              <a:moveTo>
                <a:pt x="0" y="0"/>
              </a:moveTo>
              <a:lnTo>
                <a:pt x="0" y="355514"/>
              </a:lnTo>
              <a:lnTo>
                <a:pt x="763091" y="355514"/>
              </a:lnTo>
              <a:lnTo>
                <a:pt x="763091" y="47277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4350F36-4833-411F-9B7E-0688033F6C5B}">
      <dsp:nvSpPr>
        <dsp:cNvPr id="0" name=""/>
        <dsp:cNvSpPr/>
      </dsp:nvSpPr>
      <dsp:spPr>
        <a:xfrm>
          <a:off x="3728144" y="1916047"/>
          <a:ext cx="783976" cy="472775"/>
        </a:xfrm>
        <a:custGeom>
          <a:avLst/>
          <a:gdLst/>
          <a:ahLst/>
          <a:cxnLst/>
          <a:rect l="0" t="0" r="0" b="0"/>
          <a:pathLst>
            <a:path>
              <a:moveTo>
                <a:pt x="783976" y="0"/>
              </a:moveTo>
              <a:lnTo>
                <a:pt x="783976" y="355514"/>
              </a:lnTo>
              <a:lnTo>
                <a:pt x="0" y="355514"/>
              </a:lnTo>
              <a:lnTo>
                <a:pt x="0" y="47277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2BFC6C0-208B-4D0E-A228-9AEF27323A1A}">
      <dsp:nvSpPr>
        <dsp:cNvPr id="0" name=""/>
        <dsp:cNvSpPr/>
      </dsp:nvSpPr>
      <dsp:spPr>
        <a:xfrm>
          <a:off x="2181076" y="1916047"/>
          <a:ext cx="2331045" cy="472775"/>
        </a:xfrm>
        <a:custGeom>
          <a:avLst/>
          <a:gdLst/>
          <a:ahLst/>
          <a:cxnLst/>
          <a:rect l="0" t="0" r="0" b="0"/>
          <a:pathLst>
            <a:path>
              <a:moveTo>
                <a:pt x="2331045" y="0"/>
              </a:moveTo>
              <a:lnTo>
                <a:pt x="2331045" y="355514"/>
              </a:lnTo>
              <a:lnTo>
                <a:pt x="0" y="355514"/>
              </a:lnTo>
              <a:lnTo>
                <a:pt x="0" y="47277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5B6D3FC-0282-486A-AAFE-AD63290A8A1C}">
      <dsp:nvSpPr>
        <dsp:cNvPr id="0" name=""/>
        <dsp:cNvSpPr/>
      </dsp:nvSpPr>
      <dsp:spPr>
        <a:xfrm>
          <a:off x="634007" y="1916047"/>
          <a:ext cx="3878113" cy="472775"/>
        </a:xfrm>
        <a:custGeom>
          <a:avLst/>
          <a:gdLst/>
          <a:ahLst/>
          <a:cxnLst/>
          <a:rect l="0" t="0" r="0" b="0"/>
          <a:pathLst>
            <a:path>
              <a:moveTo>
                <a:pt x="3878113" y="0"/>
              </a:moveTo>
              <a:lnTo>
                <a:pt x="3878113" y="355514"/>
              </a:lnTo>
              <a:lnTo>
                <a:pt x="0" y="355514"/>
              </a:lnTo>
              <a:lnTo>
                <a:pt x="0" y="47277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D343FAD-84E4-42AB-A47E-EE60EC3B6D47}">
      <dsp:nvSpPr>
        <dsp:cNvPr id="0" name=""/>
        <dsp:cNvSpPr/>
      </dsp:nvSpPr>
      <dsp:spPr>
        <a:xfrm>
          <a:off x="3829788" y="875290"/>
          <a:ext cx="1364666" cy="10407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9BF022-9739-411B-986D-85F58A37FCE6}">
      <dsp:nvSpPr>
        <dsp:cNvPr id="0" name=""/>
        <dsp:cNvSpPr/>
      </dsp:nvSpPr>
      <dsp:spPr>
        <a:xfrm>
          <a:off x="3970430" y="1008901"/>
          <a:ext cx="1364666" cy="10407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i="0" kern="1200" dirty="0">
              <a:latin typeface="Arial" panose="020B0604020202020204" pitchFamily="34" charset="0"/>
              <a:cs typeface="Arial" panose="020B0604020202020204" pitchFamily="34" charset="0"/>
            </a:rPr>
            <a:t>Transfer</a:t>
          </a:r>
        </a:p>
      </dsp:txBody>
      <dsp:txXfrm>
        <a:off x="4000913" y="1039384"/>
        <a:ext cx="1303700" cy="979790"/>
      </dsp:txXfrm>
    </dsp:sp>
    <dsp:sp modelId="{8DEE88C5-E277-4F20-8E5D-72BD22831E18}">
      <dsp:nvSpPr>
        <dsp:cNvPr id="0" name=""/>
        <dsp:cNvSpPr/>
      </dsp:nvSpPr>
      <dsp:spPr>
        <a:xfrm>
          <a:off x="1116" y="2388822"/>
          <a:ext cx="1265783" cy="80377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927803-D3D3-48AF-B0B0-C427834846F8}">
      <dsp:nvSpPr>
        <dsp:cNvPr id="0" name=""/>
        <dsp:cNvSpPr/>
      </dsp:nvSpPr>
      <dsp:spPr>
        <a:xfrm>
          <a:off x="141758" y="2522432"/>
          <a:ext cx="1265783" cy="80377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0" kern="1200" dirty="0">
              <a:latin typeface="Arial" panose="020B0604020202020204" pitchFamily="34" charset="0"/>
              <a:cs typeface="Arial" panose="020B0604020202020204" pitchFamily="34" charset="0"/>
            </a:rPr>
            <a:t>Sale, exchange, relinquishment of asset</a:t>
          </a:r>
        </a:p>
      </dsp:txBody>
      <dsp:txXfrm>
        <a:off x="165300" y="2545974"/>
        <a:ext cx="1218699" cy="756688"/>
      </dsp:txXfrm>
    </dsp:sp>
    <dsp:sp modelId="{AF0E0962-31B2-40D6-93A4-69E219643705}">
      <dsp:nvSpPr>
        <dsp:cNvPr id="0" name=""/>
        <dsp:cNvSpPr/>
      </dsp:nvSpPr>
      <dsp:spPr>
        <a:xfrm>
          <a:off x="1548184" y="2388822"/>
          <a:ext cx="1265783" cy="80377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6F9A10-0637-4F16-9516-0C302C3385EE}">
      <dsp:nvSpPr>
        <dsp:cNvPr id="0" name=""/>
        <dsp:cNvSpPr/>
      </dsp:nvSpPr>
      <dsp:spPr>
        <a:xfrm>
          <a:off x="1688827" y="2522432"/>
          <a:ext cx="1265783" cy="80377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0" kern="1200" dirty="0">
              <a:latin typeface="Arial" panose="020B0604020202020204" pitchFamily="34" charset="0"/>
              <a:cs typeface="Arial" panose="020B0604020202020204" pitchFamily="34" charset="0"/>
            </a:rPr>
            <a:t>Extinguishment of rights therein</a:t>
          </a:r>
        </a:p>
      </dsp:txBody>
      <dsp:txXfrm>
        <a:off x="1712369" y="2545974"/>
        <a:ext cx="1218699" cy="756688"/>
      </dsp:txXfrm>
    </dsp:sp>
    <dsp:sp modelId="{665BD270-7F69-4EE7-A74A-8DD508E1870F}">
      <dsp:nvSpPr>
        <dsp:cNvPr id="0" name=""/>
        <dsp:cNvSpPr/>
      </dsp:nvSpPr>
      <dsp:spPr>
        <a:xfrm>
          <a:off x="3095252" y="2388822"/>
          <a:ext cx="1265783" cy="80377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95138C7-2CCD-42B6-81FB-DF0D15D2F1AB}">
      <dsp:nvSpPr>
        <dsp:cNvPr id="0" name=""/>
        <dsp:cNvSpPr/>
      </dsp:nvSpPr>
      <dsp:spPr>
        <a:xfrm>
          <a:off x="3235895" y="2522432"/>
          <a:ext cx="1265783" cy="80377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0" kern="1200" dirty="0">
              <a:latin typeface="Arial" panose="020B0604020202020204" pitchFamily="34" charset="0"/>
              <a:cs typeface="Arial" panose="020B0604020202020204" pitchFamily="34" charset="0"/>
            </a:rPr>
            <a:t>Compulsory acquisition</a:t>
          </a:r>
        </a:p>
      </dsp:txBody>
      <dsp:txXfrm>
        <a:off x="3259437" y="2545974"/>
        <a:ext cx="1218699" cy="756688"/>
      </dsp:txXfrm>
    </dsp:sp>
    <dsp:sp modelId="{8C011A53-F305-4C57-A04E-5114F88777CC}">
      <dsp:nvSpPr>
        <dsp:cNvPr id="0" name=""/>
        <dsp:cNvSpPr/>
      </dsp:nvSpPr>
      <dsp:spPr>
        <a:xfrm>
          <a:off x="4642321" y="2388822"/>
          <a:ext cx="1265783" cy="80377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72E055-3657-4105-8B08-179BDB20E329}">
      <dsp:nvSpPr>
        <dsp:cNvPr id="0" name=""/>
        <dsp:cNvSpPr/>
      </dsp:nvSpPr>
      <dsp:spPr>
        <a:xfrm>
          <a:off x="4782963" y="2522432"/>
          <a:ext cx="1265783" cy="80377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0" kern="1200" dirty="0">
              <a:latin typeface="Arial" panose="020B0604020202020204" pitchFamily="34" charset="0"/>
              <a:cs typeface="Arial" panose="020B0604020202020204" pitchFamily="34" charset="0"/>
            </a:rPr>
            <a:t>Conversion into stock-in-trade</a:t>
          </a:r>
        </a:p>
      </dsp:txBody>
      <dsp:txXfrm>
        <a:off x="4806505" y="2545974"/>
        <a:ext cx="1218699" cy="756688"/>
      </dsp:txXfrm>
    </dsp:sp>
    <dsp:sp modelId="{D4E7C380-18F0-4CDF-B5AF-20882588FDA9}">
      <dsp:nvSpPr>
        <dsp:cNvPr id="0" name=""/>
        <dsp:cNvSpPr/>
      </dsp:nvSpPr>
      <dsp:spPr>
        <a:xfrm>
          <a:off x="6189389" y="2388822"/>
          <a:ext cx="1265783" cy="80377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DCC1E4-0320-428D-AA06-5BD7C1D86982}">
      <dsp:nvSpPr>
        <dsp:cNvPr id="0" name=""/>
        <dsp:cNvSpPr/>
      </dsp:nvSpPr>
      <dsp:spPr>
        <a:xfrm>
          <a:off x="6330032" y="2522432"/>
          <a:ext cx="1265783" cy="80377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0" kern="1200" dirty="0">
              <a:latin typeface="Arial" panose="020B0604020202020204" pitchFamily="34" charset="0"/>
              <a:cs typeface="Arial" panose="020B0604020202020204" pitchFamily="34" charset="0"/>
            </a:rPr>
            <a:t>Part performance u/s 53A of TPA, 1882</a:t>
          </a:r>
        </a:p>
      </dsp:txBody>
      <dsp:txXfrm>
        <a:off x="6353574" y="2545974"/>
        <a:ext cx="1218699" cy="756688"/>
      </dsp:txXfrm>
    </dsp:sp>
    <dsp:sp modelId="{D193C5D1-1DC1-42BC-9C4F-3D1107B52029}">
      <dsp:nvSpPr>
        <dsp:cNvPr id="0" name=""/>
        <dsp:cNvSpPr/>
      </dsp:nvSpPr>
      <dsp:spPr>
        <a:xfrm>
          <a:off x="7736458" y="2388822"/>
          <a:ext cx="1265783" cy="80377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C37761-141F-404B-8F98-A3A25E2BAABD}">
      <dsp:nvSpPr>
        <dsp:cNvPr id="0" name=""/>
        <dsp:cNvSpPr/>
      </dsp:nvSpPr>
      <dsp:spPr>
        <a:xfrm>
          <a:off x="7877100" y="2522432"/>
          <a:ext cx="1265783" cy="80377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0" kern="1200" dirty="0">
              <a:latin typeface="Arial" panose="020B0604020202020204" pitchFamily="34" charset="0"/>
              <a:cs typeface="Arial" panose="020B0604020202020204" pitchFamily="34" charset="0"/>
            </a:rPr>
            <a:t>Transferring enjoyment in Immovable property</a:t>
          </a:r>
        </a:p>
      </dsp:txBody>
      <dsp:txXfrm>
        <a:off x="7900642" y="2545974"/>
        <a:ext cx="1218699" cy="75668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2FC4BC-2A24-4B52-B1FA-C262D298D344}" type="datetimeFigureOut">
              <a:rPr lang="en-GB" smtClean="0"/>
              <a:t>20/05/2017</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535EB6-923A-4288-8A99-B9845B084B3D}" type="slidenum">
              <a:rPr lang="en-GB" smtClean="0"/>
              <a:t>‹#›</a:t>
            </a:fld>
            <a:endParaRPr lang="en-GB"/>
          </a:p>
        </p:txBody>
      </p:sp>
    </p:spTree>
    <p:extLst>
      <p:ext uri="{BB962C8B-B14F-4D97-AF65-F5344CB8AC3E}">
        <p14:creationId xmlns:p14="http://schemas.microsoft.com/office/powerpoint/2010/main" val="355752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3535EB6-923A-4288-8A99-B9845B084B3D}" type="slidenum">
              <a:rPr lang="en-GB" smtClean="0"/>
              <a:t>17</a:t>
            </a:fld>
            <a:endParaRPr lang="en-GB"/>
          </a:p>
        </p:txBody>
      </p:sp>
    </p:spTree>
    <p:extLst>
      <p:ext uri="{BB962C8B-B14F-4D97-AF65-F5344CB8AC3E}">
        <p14:creationId xmlns:p14="http://schemas.microsoft.com/office/powerpoint/2010/main" val="617533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1A8589-1D08-5345-B60C-989C97972347}" type="slidenum">
              <a:rPr lang="en-US" smtClean="0"/>
              <a:t>67</a:t>
            </a:fld>
            <a:endParaRPr lang="en-US"/>
          </a:p>
        </p:txBody>
      </p:sp>
    </p:spTree>
    <p:extLst>
      <p:ext uri="{BB962C8B-B14F-4D97-AF65-F5344CB8AC3E}">
        <p14:creationId xmlns:p14="http://schemas.microsoft.com/office/powerpoint/2010/main" val="2813647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1A8589-1D08-5345-B60C-989C97972347}" type="slidenum">
              <a:rPr lang="en-US" smtClean="0"/>
              <a:t>68</a:t>
            </a:fld>
            <a:endParaRPr lang="en-US"/>
          </a:p>
        </p:txBody>
      </p:sp>
    </p:spTree>
    <p:extLst>
      <p:ext uri="{BB962C8B-B14F-4D97-AF65-F5344CB8AC3E}">
        <p14:creationId xmlns:p14="http://schemas.microsoft.com/office/powerpoint/2010/main" val="29856551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C2E5B7F-38B6-48DD-A445-C2B134A3575B}" type="datetimeFigureOut">
              <a:rPr lang="en-GB" smtClean="0"/>
              <a:t>20/05/2017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B26D0D9-F30F-4A75-883B-A8AA35B89BC7}" type="slidenum">
              <a:rPr lang="en-GB" smtClean="0"/>
              <a:t>‹#›</a:t>
            </a:fld>
            <a:endParaRPr lang="en-GB"/>
          </a:p>
        </p:txBody>
      </p:sp>
    </p:spTree>
    <p:extLst>
      <p:ext uri="{BB962C8B-B14F-4D97-AF65-F5344CB8AC3E}">
        <p14:creationId xmlns:p14="http://schemas.microsoft.com/office/powerpoint/2010/main" val="3383621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2E5B7F-38B6-48DD-A445-C2B134A3575B}" type="datetimeFigureOut">
              <a:rPr lang="en-GB" smtClean="0"/>
              <a:t>20/05/2017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B26D0D9-F30F-4A75-883B-A8AA35B89BC7}" type="slidenum">
              <a:rPr lang="en-GB" smtClean="0"/>
              <a:t>‹#›</a:t>
            </a:fld>
            <a:endParaRPr lang="en-GB"/>
          </a:p>
        </p:txBody>
      </p:sp>
    </p:spTree>
    <p:extLst>
      <p:ext uri="{BB962C8B-B14F-4D97-AF65-F5344CB8AC3E}">
        <p14:creationId xmlns:p14="http://schemas.microsoft.com/office/powerpoint/2010/main" val="11554915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2E5B7F-38B6-48DD-A445-C2B134A3575B}" type="datetimeFigureOut">
              <a:rPr lang="en-GB" smtClean="0"/>
              <a:t>20/05/2017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B26D0D9-F30F-4A75-883B-A8AA35B89BC7}" type="slidenum">
              <a:rPr lang="en-GB" smtClean="0"/>
              <a:t>‹#›</a:t>
            </a:fld>
            <a:endParaRPr lang="en-GB"/>
          </a:p>
        </p:txBody>
      </p:sp>
    </p:spTree>
    <p:extLst>
      <p:ext uri="{BB962C8B-B14F-4D97-AF65-F5344CB8AC3E}">
        <p14:creationId xmlns:p14="http://schemas.microsoft.com/office/powerpoint/2010/main" val="1160426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2E5B7F-38B6-48DD-A445-C2B134A3575B}" type="datetimeFigureOut">
              <a:rPr lang="en-GB" smtClean="0"/>
              <a:t>20/05/2017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B26D0D9-F30F-4A75-883B-A8AA35B89BC7}" type="slidenum">
              <a:rPr lang="en-GB" smtClean="0"/>
              <a:t>‹#›</a:t>
            </a:fld>
            <a:endParaRPr lang="en-GB"/>
          </a:p>
        </p:txBody>
      </p:sp>
    </p:spTree>
    <p:extLst>
      <p:ext uri="{BB962C8B-B14F-4D97-AF65-F5344CB8AC3E}">
        <p14:creationId xmlns:p14="http://schemas.microsoft.com/office/powerpoint/2010/main" val="127744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C2E5B7F-38B6-48DD-A445-C2B134A3575B}" type="datetimeFigureOut">
              <a:rPr lang="en-GB" smtClean="0"/>
              <a:t>20/05/2017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B26D0D9-F30F-4A75-883B-A8AA35B89BC7}" type="slidenum">
              <a:rPr lang="en-GB" smtClean="0"/>
              <a:t>‹#›</a:t>
            </a:fld>
            <a:endParaRPr lang="en-GB"/>
          </a:p>
        </p:txBody>
      </p:sp>
    </p:spTree>
    <p:extLst>
      <p:ext uri="{BB962C8B-B14F-4D97-AF65-F5344CB8AC3E}">
        <p14:creationId xmlns:p14="http://schemas.microsoft.com/office/powerpoint/2010/main" val="2474053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C2E5B7F-38B6-48DD-A445-C2B134A3575B}" type="datetimeFigureOut">
              <a:rPr lang="en-GB" smtClean="0"/>
              <a:t>20/05/2017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B26D0D9-F30F-4A75-883B-A8AA35B89BC7}" type="slidenum">
              <a:rPr lang="en-GB" smtClean="0"/>
              <a:t>‹#›</a:t>
            </a:fld>
            <a:endParaRPr lang="en-GB"/>
          </a:p>
        </p:txBody>
      </p:sp>
    </p:spTree>
    <p:extLst>
      <p:ext uri="{BB962C8B-B14F-4D97-AF65-F5344CB8AC3E}">
        <p14:creationId xmlns:p14="http://schemas.microsoft.com/office/powerpoint/2010/main" val="2716839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C2E5B7F-38B6-48DD-A445-C2B134A3575B}" type="datetimeFigureOut">
              <a:rPr lang="en-GB" smtClean="0"/>
              <a:t>20/05/2017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B26D0D9-F30F-4A75-883B-A8AA35B89BC7}" type="slidenum">
              <a:rPr lang="en-GB" smtClean="0"/>
              <a:t>‹#›</a:t>
            </a:fld>
            <a:endParaRPr lang="en-GB"/>
          </a:p>
        </p:txBody>
      </p:sp>
    </p:spTree>
    <p:extLst>
      <p:ext uri="{BB962C8B-B14F-4D97-AF65-F5344CB8AC3E}">
        <p14:creationId xmlns:p14="http://schemas.microsoft.com/office/powerpoint/2010/main" val="2943372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C2E5B7F-38B6-48DD-A445-C2B134A3575B}" type="datetimeFigureOut">
              <a:rPr lang="en-GB" smtClean="0"/>
              <a:t>20/05/2017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B26D0D9-F30F-4A75-883B-A8AA35B89BC7}" type="slidenum">
              <a:rPr lang="en-GB" smtClean="0"/>
              <a:t>‹#›</a:t>
            </a:fld>
            <a:endParaRPr lang="en-GB"/>
          </a:p>
        </p:txBody>
      </p:sp>
    </p:spTree>
    <p:extLst>
      <p:ext uri="{BB962C8B-B14F-4D97-AF65-F5344CB8AC3E}">
        <p14:creationId xmlns:p14="http://schemas.microsoft.com/office/powerpoint/2010/main" val="2593732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2E5B7F-38B6-48DD-A445-C2B134A3575B}" type="datetimeFigureOut">
              <a:rPr lang="en-GB" smtClean="0"/>
              <a:t>20/05/2017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B26D0D9-F30F-4A75-883B-A8AA35B89BC7}" type="slidenum">
              <a:rPr lang="en-GB" smtClean="0"/>
              <a:t>‹#›</a:t>
            </a:fld>
            <a:endParaRPr lang="en-GB"/>
          </a:p>
        </p:txBody>
      </p:sp>
    </p:spTree>
    <p:extLst>
      <p:ext uri="{BB962C8B-B14F-4D97-AF65-F5344CB8AC3E}">
        <p14:creationId xmlns:p14="http://schemas.microsoft.com/office/powerpoint/2010/main" val="3671272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C2E5B7F-38B6-48DD-A445-C2B134A3575B}" type="datetimeFigureOut">
              <a:rPr lang="en-GB" smtClean="0"/>
              <a:t>20/05/2017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B26D0D9-F30F-4A75-883B-A8AA35B89BC7}" type="slidenum">
              <a:rPr lang="en-GB" smtClean="0"/>
              <a:t>‹#›</a:t>
            </a:fld>
            <a:endParaRPr lang="en-GB"/>
          </a:p>
        </p:txBody>
      </p:sp>
    </p:spTree>
    <p:extLst>
      <p:ext uri="{BB962C8B-B14F-4D97-AF65-F5344CB8AC3E}">
        <p14:creationId xmlns:p14="http://schemas.microsoft.com/office/powerpoint/2010/main" val="1192586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C2E5B7F-38B6-48DD-A445-C2B134A3575B}" type="datetimeFigureOut">
              <a:rPr lang="en-GB" smtClean="0"/>
              <a:t>20/05/2017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B26D0D9-F30F-4A75-883B-A8AA35B89BC7}" type="slidenum">
              <a:rPr lang="en-GB" smtClean="0"/>
              <a:t>‹#›</a:t>
            </a:fld>
            <a:endParaRPr lang="en-GB"/>
          </a:p>
        </p:txBody>
      </p:sp>
    </p:spTree>
    <p:extLst>
      <p:ext uri="{BB962C8B-B14F-4D97-AF65-F5344CB8AC3E}">
        <p14:creationId xmlns:p14="http://schemas.microsoft.com/office/powerpoint/2010/main" val="146521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2E5B7F-38B6-48DD-A445-C2B134A3575B}" type="datetimeFigureOut">
              <a:rPr lang="en-GB" smtClean="0"/>
              <a:t>20/05/2017</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26D0D9-F30F-4A75-883B-A8AA35B89BC7}" type="slidenum">
              <a:rPr lang="en-GB" smtClean="0"/>
              <a:t>‹#›</a:t>
            </a:fld>
            <a:endParaRPr lang="en-GB"/>
          </a:p>
        </p:txBody>
      </p:sp>
    </p:spTree>
    <p:extLst>
      <p:ext uri="{BB962C8B-B14F-4D97-AF65-F5344CB8AC3E}">
        <p14:creationId xmlns:p14="http://schemas.microsoft.com/office/powerpoint/2010/main" val="1587619369"/>
      </p:ext>
    </p:extLst>
  </p:cSld>
  <p:clrMap bg1="lt1" tx1="dk1" bg2="lt2" tx2="dk2" accent1="accent1" accent2="accent2" accent3="accent3" accent4="accent4" accent5="accent5" accent6="accent6" hlink="hlink" folHlink="folHlink"/>
  <p:sldLayoutIdLst>
    <p:sldLayoutId id="2147483936" r:id="rId1"/>
    <p:sldLayoutId id="2147483937" r:id="rId2"/>
    <p:sldLayoutId id="2147483938" r:id="rId3"/>
    <p:sldLayoutId id="2147483939" r:id="rId4"/>
    <p:sldLayoutId id="2147483940" r:id="rId5"/>
    <p:sldLayoutId id="2147483941" r:id="rId6"/>
    <p:sldLayoutId id="2147483942" r:id="rId7"/>
    <p:sldLayoutId id="2147483943" r:id="rId8"/>
    <p:sldLayoutId id="2147483944" r:id="rId9"/>
    <p:sldLayoutId id="2147483945" r:id="rId10"/>
    <p:sldLayoutId id="214748394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9.png"/><Relationship Id="rId7" Type="http://schemas.openxmlformats.org/officeDocument/2006/relationships/diagramColors" Target="../diagrams/colors8.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 y="-1"/>
            <a:ext cx="4525601" cy="3526319"/>
          </a:xfrm>
          <a:prstGeom prst="rect">
            <a:avLst/>
          </a:prstGeom>
        </p:spPr>
      </p:pic>
      <p:sp>
        <p:nvSpPr>
          <p:cNvPr id="10" name="TextBox 9"/>
          <p:cNvSpPr txBox="1"/>
          <p:nvPr/>
        </p:nvSpPr>
        <p:spPr>
          <a:xfrm>
            <a:off x="0" y="3526319"/>
            <a:ext cx="9144000" cy="4255011"/>
          </a:xfrm>
          <a:prstGeom prst="rect">
            <a:avLst/>
          </a:prstGeom>
          <a:solidFill>
            <a:srgbClr val="FFC000"/>
          </a:solidFill>
        </p:spPr>
        <p:txBody>
          <a:bodyPr wrap="square" rtlCol="0">
            <a:spAutoFit/>
          </a:bodyPr>
          <a:lstStyle/>
          <a:p>
            <a:endParaRPr lang="en-IN" sz="5400" dirty="0">
              <a:solidFill>
                <a:schemeClr val="accent1">
                  <a:lumMod val="75000"/>
                </a:schemeClr>
              </a:solidFill>
              <a:latin typeface="Georgia" panose="02040502050405020303" pitchFamily="18" charset="0"/>
            </a:endParaRPr>
          </a:p>
          <a:p>
            <a:pPr algn="ctr"/>
            <a:r>
              <a:rPr lang="en-IN" sz="4800" dirty="0">
                <a:solidFill>
                  <a:schemeClr val="accent1">
                    <a:lumMod val="75000"/>
                  </a:schemeClr>
                </a:solidFill>
                <a:latin typeface="Georgia" panose="02040502050405020303" pitchFamily="18" charset="0"/>
              </a:rPr>
              <a:t>CA Melam Ram Pavan Kumar</a:t>
            </a:r>
          </a:p>
          <a:p>
            <a:pPr algn="ctr"/>
            <a:r>
              <a:rPr lang="en-IN" sz="2000" dirty="0" err="1">
                <a:solidFill>
                  <a:srgbClr val="002060"/>
                </a:solidFill>
                <a:latin typeface="Georgia" panose="02040502050405020303" pitchFamily="18" charset="0"/>
              </a:rPr>
              <a:t>B.Com</a:t>
            </a:r>
            <a:r>
              <a:rPr lang="en-IN" sz="2000" dirty="0">
                <a:solidFill>
                  <a:srgbClr val="002060"/>
                </a:solidFill>
                <a:latin typeface="Georgia" panose="02040502050405020303" pitchFamily="18" charset="0"/>
              </a:rPr>
              <a:t>., LLB, FCA, ACS, ACMA</a:t>
            </a:r>
          </a:p>
          <a:p>
            <a:pPr algn="ctr"/>
            <a:endParaRPr lang="en-IN" sz="2000" b="1" dirty="0">
              <a:solidFill>
                <a:srgbClr val="002060"/>
              </a:solidFill>
              <a:latin typeface="Georgia" panose="02040502050405020303" pitchFamily="18" charset="0"/>
            </a:endParaRPr>
          </a:p>
          <a:p>
            <a:pPr algn="ctr"/>
            <a:r>
              <a:rPr lang="en-IN" sz="2000" b="1" dirty="0">
                <a:solidFill>
                  <a:srgbClr val="002060"/>
                </a:solidFill>
                <a:latin typeface="Georgia" panose="02040502050405020303" pitchFamily="18" charset="0"/>
              </a:rPr>
              <a:t>Partner, SSGRP &amp; Associates, Chartered Accountants</a:t>
            </a:r>
          </a:p>
          <a:p>
            <a:pPr algn="ctr"/>
            <a:r>
              <a:rPr lang="en-IN" b="1">
                <a:solidFill>
                  <a:srgbClr val="002060"/>
                </a:solidFill>
                <a:latin typeface="Georgia" panose="02040502050405020303" pitchFamily="18" charset="0"/>
              </a:rPr>
              <a:t>rampavankumar</a:t>
            </a:r>
            <a:r>
              <a:rPr lang="en-IN" b="1" dirty="0">
                <a:solidFill>
                  <a:srgbClr val="002060"/>
                </a:solidFill>
                <a:latin typeface="Georgia" panose="02040502050405020303" pitchFamily="18" charset="0"/>
              </a:rPr>
              <a:t>@yahoo.com</a:t>
            </a:r>
          </a:p>
          <a:p>
            <a:endParaRPr lang="en-IN" sz="1600" dirty="0">
              <a:latin typeface="Georgia" panose="02040502050405020303" pitchFamily="18" charset="0"/>
            </a:endParaRPr>
          </a:p>
          <a:p>
            <a:endParaRPr lang="en-IN" sz="1600" dirty="0">
              <a:latin typeface="Georgia" panose="02040502050405020303" pitchFamily="18" charset="0"/>
            </a:endParaRPr>
          </a:p>
          <a:p>
            <a:endParaRPr lang="en-IN" sz="1050" dirty="0">
              <a:latin typeface="Georgia" panose="02040502050405020303" pitchFamily="18" charset="0"/>
            </a:endParaRPr>
          </a:p>
          <a:p>
            <a:endParaRPr lang="en-IN" dirty="0">
              <a:latin typeface="Georgia" panose="02040502050405020303" pitchFamily="18" charset="0"/>
            </a:endParaRPr>
          </a:p>
          <a:p>
            <a:endParaRPr lang="en-IN" sz="1200" dirty="0">
              <a:latin typeface="Georgia" panose="02040502050405020303" pitchFamily="18" charset="0"/>
            </a:endParaRPr>
          </a:p>
          <a:p>
            <a:endParaRPr lang="en-GB" sz="1600" dirty="0">
              <a:latin typeface="Georgia" panose="02040502050405020303" pitchFamily="18" charset="0"/>
            </a:endParaRPr>
          </a:p>
        </p:txBody>
      </p:sp>
    </p:spTree>
    <p:extLst>
      <p:ext uri="{BB962C8B-B14F-4D97-AF65-F5344CB8AC3E}">
        <p14:creationId xmlns:p14="http://schemas.microsoft.com/office/powerpoint/2010/main" val="1424288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sp>
        <p:nvSpPr>
          <p:cNvPr id="12" name="Rectangle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73" y="2"/>
            <a:ext cx="5667515" cy="6857998"/>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FFFFFF"/>
              </a:solidFill>
              <a:latin typeface="Calibri" panose="020F0502020204030204"/>
            </a:endParaRPr>
          </a:p>
        </p:txBody>
      </p:sp>
      <p:pic>
        <p:nvPicPr>
          <p:cNvPr id="2" name="Picture 1"/>
          <p:cNvPicPr>
            <a:picLocks noChangeAspect="1"/>
          </p:cNvPicPr>
          <p:nvPr/>
        </p:nvPicPr>
        <p:blipFill>
          <a:blip r:embed="rId2"/>
          <a:stretch>
            <a:fillRect/>
          </a:stretch>
        </p:blipFill>
        <p:spPr>
          <a:xfrm>
            <a:off x="5985281" y="2218936"/>
            <a:ext cx="2838679" cy="2100622"/>
          </a:xfrm>
          <a:prstGeom prst="rect">
            <a:avLst/>
          </a:prstGeom>
        </p:spPr>
      </p:pic>
      <p:sp>
        <p:nvSpPr>
          <p:cNvPr id="3" name="Title 1"/>
          <p:cNvSpPr txBox="1">
            <a:spLocks/>
          </p:cNvSpPr>
          <p:nvPr/>
        </p:nvSpPr>
        <p:spPr>
          <a:xfrm>
            <a:off x="628651" y="365125"/>
            <a:ext cx="4687997" cy="182880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defTabSz="914400"/>
            <a:r>
              <a:rPr lang="en-US" sz="4400" cap="none"/>
              <a:t>Fair market value (FMV)</a:t>
            </a:r>
          </a:p>
        </p:txBody>
      </p:sp>
      <p:sp>
        <p:nvSpPr>
          <p:cNvPr id="5" name="TextBox 4"/>
          <p:cNvSpPr txBox="1"/>
          <p:nvPr/>
        </p:nvSpPr>
        <p:spPr>
          <a:xfrm>
            <a:off x="628649" y="2317687"/>
            <a:ext cx="4945299" cy="3859276"/>
          </a:xfrm>
          <a:prstGeom prst="rect">
            <a:avLst/>
          </a:prstGeom>
        </p:spPr>
        <p:txBody>
          <a:bodyPr vert="horz" lIns="91440" tIns="45720" rIns="91440" bIns="45720" rtlCol="0">
            <a:normAutofit/>
          </a:bodyPr>
          <a:lstStyle/>
          <a:p>
            <a:pPr algn="just" defTabSz="914400">
              <a:lnSpc>
                <a:spcPct val="80000"/>
              </a:lnSpc>
            </a:pPr>
            <a:r>
              <a:rPr lang="en-US" sz="2400" dirty="0"/>
              <a:t>Section 2 (22B)</a:t>
            </a:r>
          </a:p>
          <a:p>
            <a:pPr indent="-228600" algn="just" defTabSz="914400">
              <a:lnSpc>
                <a:spcPct val="80000"/>
              </a:lnSpc>
              <a:buFont typeface="Arial" panose="020B0604020202020204" pitchFamily="34" charset="0"/>
              <a:buChar char="•"/>
            </a:pPr>
            <a:endParaRPr lang="en-US" sz="2400" dirty="0"/>
          </a:p>
          <a:p>
            <a:pPr algn="just" defTabSz="914400">
              <a:lnSpc>
                <a:spcPct val="80000"/>
              </a:lnSpc>
            </a:pPr>
            <a:r>
              <a:rPr lang="en-US" sz="2400" dirty="0"/>
              <a:t>“FMV”, in relation to a capital asset, means:</a:t>
            </a:r>
          </a:p>
          <a:p>
            <a:pPr indent="-228600" algn="just" defTabSz="914400">
              <a:lnSpc>
                <a:spcPct val="80000"/>
              </a:lnSpc>
              <a:buFont typeface="Arial" panose="020B0604020202020204" pitchFamily="34" charset="0"/>
              <a:buChar char="•"/>
            </a:pPr>
            <a:endParaRPr lang="en-US" sz="2400" dirty="0"/>
          </a:p>
          <a:p>
            <a:pPr marL="400050" indent="-228600" algn="just" defTabSz="914400">
              <a:lnSpc>
                <a:spcPct val="80000"/>
              </a:lnSpc>
              <a:buFont typeface="Arial" panose="020B0604020202020204" pitchFamily="34" charset="0"/>
              <a:buChar char="•"/>
            </a:pPr>
            <a:r>
              <a:rPr lang="en-US" sz="2400" dirty="0"/>
              <a:t>open market price on the relevant date; and</a:t>
            </a:r>
          </a:p>
          <a:p>
            <a:pPr marL="400050" indent="-228600" algn="just" defTabSz="914400">
              <a:lnSpc>
                <a:spcPct val="80000"/>
              </a:lnSpc>
              <a:buFont typeface="Arial" panose="020B0604020202020204" pitchFamily="34" charset="0"/>
              <a:buChar char="•"/>
            </a:pPr>
            <a:endParaRPr lang="en-US" sz="2400" dirty="0"/>
          </a:p>
          <a:p>
            <a:pPr marL="400050" indent="-228600" algn="just" defTabSz="914400">
              <a:lnSpc>
                <a:spcPct val="80000"/>
              </a:lnSpc>
              <a:buFont typeface="Arial" panose="020B0604020202020204" pitchFamily="34" charset="0"/>
              <a:buChar char="•"/>
            </a:pPr>
            <a:r>
              <a:rPr lang="en-US" sz="2400" dirty="0"/>
              <a:t>If open market price is not ascertainable, the price in accordance with the rules made under this Act.</a:t>
            </a:r>
          </a:p>
          <a:p>
            <a:pPr indent="-228600" algn="just" defTabSz="914400">
              <a:lnSpc>
                <a:spcPct val="80000"/>
              </a:lnSpc>
              <a:buFont typeface="Arial" panose="020B0604020202020204" pitchFamily="34" charset="0"/>
              <a:buChar char="•"/>
            </a:pPr>
            <a:endParaRPr lang="en-US" sz="2400" dirty="0"/>
          </a:p>
        </p:txBody>
      </p:sp>
    </p:spTree>
    <p:extLst>
      <p:ext uri="{BB962C8B-B14F-4D97-AF65-F5344CB8AC3E}">
        <p14:creationId xmlns:p14="http://schemas.microsoft.com/office/powerpoint/2010/main" val="2099943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pic>
        <p:nvPicPr>
          <p:cNvPr id="2" name="Picture 1"/>
          <p:cNvPicPr>
            <a:picLocks noChangeAspect="1"/>
          </p:cNvPicPr>
          <p:nvPr/>
        </p:nvPicPr>
        <p:blipFill>
          <a:blip r:embed="rId2"/>
          <a:stretch>
            <a:fillRect/>
          </a:stretch>
        </p:blipFill>
        <p:spPr>
          <a:xfrm>
            <a:off x="3824477" y="1904281"/>
            <a:ext cx="4690873" cy="2439253"/>
          </a:xfrm>
          <a:prstGeom prst="rect">
            <a:avLst/>
          </a:prstGeom>
        </p:spPr>
      </p:pic>
      <p:sp>
        <p:nvSpPr>
          <p:cNvPr id="3" name="Title 1"/>
          <p:cNvSpPr txBox="1">
            <a:spLocks/>
          </p:cNvSpPr>
          <p:nvPr/>
        </p:nvSpPr>
        <p:spPr>
          <a:xfrm>
            <a:off x="628650" y="365126"/>
            <a:ext cx="78867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defTabSz="914400"/>
            <a:r>
              <a:rPr lang="en-US" sz="4400" cap="none"/>
              <a:t>Long term capital asset (LTCA)</a:t>
            </a:r>
          </a:p>
        </p:txBody>
      </p:sp>
      <p:sp>
        <p:nvSpPr>
          <p:cNvPr id="5" name="TextBox 4"/>
          <p:cNvSpPr txBox="1"/>
          <p:nvPr/>
        </p:nvSpPr>
        <p:spPr>
          <a:xfrm>
            <a:off x="628651" y="1825625"/>
            <a:ext cx="2848355" cy="4351338"/>
          </a:xfrm>
          <a:prstGeom prst="rect">
            <a:avLst/>
          </a:prstGeom>
        </p:spPr>
        <p:txBody>
          <a:bodyPr vert="horz" lIns="91440" tIns="45720" rIns="91440" bIns="45720" rtlCol="0">
            <a:normAutofit/>
          </a:bodyPr>
          <a:lstStyle/>
          <a:p>
            <a:pPr defTabSz="914400">
              <a:lnSpc>
                <a:spcPct val="90000"/>
              </a:lnSpc>
            </a:pPr>
            <a:r>
              <a:rPr lang="en-US" sz="2000" dirty="0"/>
              <a:t>Section 2 (29A)</a:t>
            </a:r>
          </a:p>
          <a:p>
            <a:pPr indent="-228600" defTabSz="914400">
              <a:lnSpc>
                <a:spcPct val="90000"/>
              </a:lnSpc>
              <a:buFont typeface="Arial" panose="020B0604020202020204" pitchFamily="34" charset="0"/>
              <a:buChar char="•"/>
            </a:pPr>
            <a:endParaRPr lang="en-US" sz="2000" dirty="0"/>
          </a:p>
          <a:p>
            <a:pPr algn="just" defTabSz="914400">
              <a:lnSpc>
                <a:spcPct val="90000"/>
              </a:lnSpc>
            </a:pPr>
            <a:r>
              <a:rPr lang="en-US" sz="2000" dirty="0"/>
              <a:t>“Long Term Capital Asset” means a capital asset which is not a short term capital asset.</a:t>
            </a:r>
          </a:p>
          <a:p>
            <a:pPr marL="342900" indent="-228600" defTabSz="914400">
              <a:lnSpc>
                <a:spcPct val="90000"/>
              </a:lnSpc>
              <a:buFont typeface="Arial" panose="020B0604020202020204" pitchFamily="34" charset="0"/>
              <a:buChar char="•"/>
            </a:pPr>
            <a:endParaRPr lang="en-US" sz="2000" dirty="0"/>
          </a:p>
          <a:p>
            <a:pPr indent="-228600" defTabSz="914400">
              <a:lnSpc>
                <a:spcPct val="90000"/>
              </a:lnSpc>
              <a:buFont typeface="Arial" panose="020B0604020202020204" pitchFamily="34" charset="0"/>
              <a:buChar char="•"/>
            </a:pPr>
            <a:endParaRPr lang="en-US" sz="2000" dirty="0"/>
          </a:p>
        </p:txBody>
      </p:sp>
    </p:spTree>
    <p:extLst>
      <p:ext uri="{BB962C8B-B14F-4D97-AF65-F5344CB8AC3E}">
        <p14:creationId xmlns:p14="http://schemas.microsoft.com/office/powerpoint/2010/main" val="3062759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sp>
        <p:nvSpPr>
          <p:cNvPr id="12" name="Rectangle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3" y="320040"/>
            <a:ext cx="850062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96827"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Title 1"/>
          <p:cNvSpPr txBox="1">
            <a:spLocks/>
          </p:cNvSpPr>
          <p:nvPr/>
        </p:nvSpPr>
        <p:spPr>
          <a:xfrm>
            <a:off x="606490" y="963879"/>
            <a:ext cx="2668604" cy="493024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r" defTabSz="914400"/>
            <a:r>
              <a:rPr lang="en-US" sz="3600" cap="none">
                <a:solidFill>
                  <a:schemeClr val="accent1"/>
                </a:solidFill>
              </a:rPr>
              <a:t>Long term capital gain (LTCG)</a:t>
            </a:r>
          </a:p>
        </p:txBody>
      </p:sp>
      <p:sp>
        <p:nvSpPr>
          <p:cNvPr id="5" name="TextBox 4"/>
          <p:cNvSpPr txBox="1"/>
          <p:nvPr/>
        </p:nvSpPr>
        <p:spPr>
          <a:xfrm>
            <a:off x="3890866" y="963879"/>
            <a:ext cx="4534678" cy="4930247"/>
          </a:xfrm>
          <a:prstGeom prst="rect">
            <a:avLst/>
          </a:prstGeom>
        </p:spPr>
        <p:txBody>
          <a:bodyPr vert="horz" lIns="91440" tIns="45720" rIns="91440" bIns="45720" rtlCol="0" anchor="ctr">
            <a:normAutofit/>
          </a:bodyPr>
          <a:lstStyle/>
          <a:p>
            <a:pPr defTabSz="914400">
              <a:lnSpc>
                <a:spcPct val="90000"/>
              </a:lnSpc>
            </a:pPr>
            <a:r>
              <a:rPr lang="en-US" sz="2400" dirty="0"/>
              <a:t>Section 2 (29B)</a:t>
            </a:r>
          </a:p>
          <a:p>
            <a:pPr indent="-228600" defTabSz="914400">
              <a:lnSpc>
                <a:spcPct val="90000"/>
              </a:lnSpc>
              <a:buFont typeface="Arial" panose="020B0604020202020204" pitchFamily="34" charset="0"/>
              <a:buChar char="•"/>
            </a:pPr>
            <a:endParaRPr lang="en-US" sz="2400" dirty="0"/>
          </a:p>
          <a:p>
            <a:pPr algn="just" defTabSz="914400">
              <a:lnSpc>
                <a:spcPct val="90000"/>
              </a:lnSpc>
            </a:pPr>
            <a:r>
              <a:rPr lang="en-US" sz="2400" dirty="0"/>
              <a:t>“Long Term Capital Gain” means capital gain arising from the transfer of a long-term capital asset.</a:t>
            </a:r>
          </a:p>
        </p:txBody>
      </p:sp>
    </p:spTree>
    <p:extLst>
      <p:ext uri="{BB962C8B-B14F-4D97-AF65-F5344CB8AC3E}">
        <p14:creationId xmlns:p14="http://schemas.microsoft.com/office/powerpoint/2010/main" val="8924116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301831" y="2354934"/>
            <a:ext cx="2207961" cy="1992684"/>
          </a:xfrm>
          <a:prstGeom prst="rect">
            <a:avLst/>
          </a:prstGeom>
          <a:effectLst/>
        </p:spPr>
      </p:pic>
      <p:sp>
        <p:nvSpPr>
          <p:cNvPr id="3" name="Title 1"/>
          <p:cNvSpPr txBox="1">
            <a:spLocks/>
          </p:cNvSpPr>
          <p:nvPr/>
        </p:nvSpPr>
        <p:spPr>
          <a:xfrm>
            <a:off x="6648114" y="755779"/>
            <a:ext cx="1142948" cy="959076"/>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defTabSz="914400"/>
            <a:r>
              <a:rPr lang="en-US" sz="3600" b="1" dirty="0"/>
              <a:t>STCA</a:t>
            </a:r>
          </a:p>
        </p:txBody>
      </p:sp>
      <p:sp>
        <p:nvSpPr>
          <p:cNvPr id="5" name="TextBox 4"/>
          <p:cNvSpPr txBox="1"/>
          <p:nvPr/>
        </p:nvSpPr>
        <p:spPr>
          <a:xfrm>
            <a:off x="251927" y="398834"/>
            <a:ext cx="5202630" cy="6179248"/>
          </a:xfrm>
          <a:prstGeom prst="rect">
            <a:avLst/>
          </a:prstGeom>
        </p:spPr>
        <p:txBody>
          <a:bodyPr vert="horz" lIns="91440" tIns="45720" rIns="91440" bIns="45720" rtlCol="0">
            <a:normAutofit lnSpcReduction="10000"/>
          </a:bodyPr>
          <a:lstStyle/>
          <a:p>
            <a:pPr algn="just">
              <a:lnSpc>
                <a:spcPct val="110000"/>
              </a:lnSpc>
              <a:spcAft>
                <a:spcPts val="600"/>
              </a:spcAft>
            </a:pPr>
            <a:r>
              <a:rPr lang="en-US" b="1" dirty="0">
                <a:latin typeface="Arial" panose="020B0604020202020204" pitchFamily="34" charset="0"/>
                <a:cs typeface="Arial" panose="020B0604020202020204" pitchFamily="34" charset="0"/>
              </a:rPr>
              <a:t>Section 2 (42A)</a:t>
            </a:r>
          </a:p>
          <a:p>
            <a:pPr indent="-228600" algn="just">
              <a:lnSpc>
                <a:spcPct val="110000"/>
              </a:lnSpc>
              <a:spcAft>
                <a:spcPts val="600"/>
              </a:spcAft>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algn="just">
              <a:lnSpc>
                <a:spcPct val="110000"/>
              </a:lnSpc>
              <a:spcAft>
                <a:spcPts val="600"/>
              </a:spcAft>
            </a:pPr>
            <a:r>
              <a:rPr lang="en-US" dirty="0">
                <a:latin typeface="Arial" panose="020B0604020202020204" pitchFamily="34" charset="0"/>
                <a:cs typeface="Arial" panose="020B0604020202020204" pitchFamily="34" charset="0"/>
              </a:rPr>
              <a:t>“Short Term Capital Asset” means a capital asset held by an assesse for not more than 36 months immediately preceding the date of its transfer.</a:t>
            </a:r>
          </a:p>
          <a:p>
            <a:pPr indent="-228600" algn="just">
              <a:lnSpc>
                <a:spcPct val="110000"/>
              </a:lnSpc>
              <a:spcAft>
                <a:spcPts val="600"/>
              </a:spcAft>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algn="just">
              <a:lnSpc>
                <a:spcPct val="110000"/>
              </a:lnSpc>
              <a:spcAft>
                <a:spcPts val="600"/>
              </a:spcAft>
            </a:pPr>
            <a:r>
              <a:rPr lang="en-US" dirty="0">
                <a:latin typeface="Arial" panose="020B0604020202020204" pitchFamily="34" charset="0"/>
                <a:cs typeface="Arial" panose="020B0604020202020204" pitchFamily="34" charset="0"/>
              </a:rPr>
              <a:t>Exceptions to the general criteria of 36 months: </a:t>
            </a:r>
            <a:r>
              <a:rPr lang="en-US" b="1" dirty="0">
                <a:latin typeface="Arial" panose="020B0604020202020204" pitchFamily="34" charset="0"/>
                <a:cs typeface="Arial" panose="020B0604020202020204" pitchFamily="34" charset="0"/>
              </a:rPr>
              <a:t>12 months</a:t>
            </a:r>
          </a:p>
          <a:p>
            <a:pPr marL="457200" indent="-342900" algn="just">
              <a:lnSpc>
                <a:spcPct val="110000"/>
              </a:lnSpc>
              <a:spcAft>
                <a:spcPts val="600"/>
              </a:spcAft>
              <a:buFont typeface="+mj-lt"/>
              <a:buAutoNum type="arabicPeriod"/>
            </a:pPr>
            <a:r>
              <a:rPr lang="en-US" dirty="0">
                <a:latin typeface="Arial" panose="020B0604020202020204" pitchFamily="34" charset="0"/>
                <a:cs typeface="Arial" panose="020B0604020202020204" pitchFamily="34" charset="0"/>
              </a:rPr>
              <a:t>Securities listed in a </a:t>
            </a:r>
            <a:r>
              <a:rPr lang="en-US" dirty="0" err="1">
                <a:latin typeface="Arial" panose="020B0604020202020204" pitchFamily="34" charset="0"/>
                <a:cs typeface="Arial" panose="020B0604020202020204" pitchFamily="34" charset="0"/>
              </a:rPr>
              <a:t>recognised</a:t>
            </a:r>
            <a:r>
              <a:rPr lang="en-US" dirty="0">
                <a:latin typeface="Arial" panose="020B0604020202020204" pitchFamily="34" charset="0"/>
                <a:cs typeface="Arial" panose="020B0604020202020204" pitchFamily="34" charset="0"/>
              </a:rPr>
              <a:t> stock exchange (other than a unit);</a:t>
            </a:r>
          </a:p>
          <a:p>
            <a:pPr marL="457200" indent="-342900" algn="just">
              <a:lnSpc>
                <a:spcPct val="110000"/>
              </a:lnSpc>
              <a:spcAft>
                <a:spcPts val="600"/>
              </a:spcAft>
              <a:buFont typeface="+mj-lt"/>
              <a:buAutoNum type="arabicPeriod"/>
            </a:pPr>
            <a:r>
              <a:rPr lang="en-US" dirty="0">
                <a:latin typeface="Arial" panose="020B0604020202020204" pitchFamily="34" charset="0"/>
                <a:cs typeface="Arial" panose="020B0604020202020204" pitchFamily="34" charset="0"/>
              </a:rPr>
              <a:t>Units of UTI;</a:t>
            </a:r>
          </a:p>
          <a:p>
            <a:pPr marL="457200" indent="-342900" algn="just">
              <a:lnSpc>
                <a:spcPct val="110000"/>
              </a:lnSpc>
              <a:spcAft>
                <a:spcPts val="600"/>
              </a:spcAft>
              <a:buFont typeface="+mj-lt"/>
              <a:buAutoNum type="arabicPeriod"/>
            </a:pPr>
            <a:r>
              <a:rPr lang="en-US" dirty="0">
                <a:latin typeface="Arial" panose="020B0604020202020204" pitchFamily="34" charset="0"/>
                <a:cs typeface="Arial" panose="020B0604020202020204" pitchFamily="34" charset="0"/>
              </a:rPr>
              <a:t>Units of equity oriented mutual funds;</a:t>
            </a:r>
          </a:p>
          <a:p>
            <a:pPr marL="457200" indent="-342900" algn="just">
              <a:lnSpc>
                <a:spcPct val="110000"/>
              </a:lnSpc>
              <a:spcAft>
                <a:spcPts val="600"/>
              </a:spcAft>
              <a:buFont typeface="+mj-lt"/>
              <a:buAutoNum type="arabicPeriod"/>
            </a:pPr>
            <a:r>
              <a:rPr lang="en-US" dirty="0">
                <a:latin typeface="Arial" panose="020B0604020202020204" pitchFamily="34" charset="0"/>
                <a:cs typeface="Arial" panose="020B0604020202020204" pitchFamily="34" charset="0"/>
              </a:rPr>
              <a:t>Zero coupon bond.</a:t>
            </a:r>
          </a:p>
          <a:p>
            <a:pPr marL="914400" lvl="1" indent="-342900" algn="just">
              <a:lnSpc>
                <a:spcPct val="110000"/>
              </a:lnSpc>
              <a:spcAft>
                <a:spcPts val="600"/>
              </a:spcAft>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114300" algn="just">
              <a:lnSpc>
                <a:spcPct val="110000"/>
              </a:lnSpc>
              <a:spcAft>
                <a:spcPts val="600"/>
              </a:spcAft>
            </a:pPr>
            <a:r>
              <a:rPr lang="en-US" b="1" dirty="0">
                <a:latin typeface="Arial" panose="020B0604020202020204" pitchFamily="34" charset="0"/>
                <a:cs typeface="Arial" panose="020B0604020202020204" pitchFamily="34" charset="0"/>
              </a:rPr>
              <a:t>24 months (</a:t>
            </a:r>
            <a:r>
              <a:rPr lang="en-US" b="1" dirty="0" err="1">
                <a:latin typeface="Arial" panose="020B0604020202020204" pitchFamily="34" charset="0"/>
                <a:cs typeface="Arial" panose="020B0604020202020204" pitchFamily="34" charset="0"/>
              </a:rPr>
              <a:t>w.e.f</a:t>
            </a:r>
            <a:r>
              <a:rPr lang="en-US" b="1" dirty="0">
                <a:latin typeface="Arial" panose="020B0604020202020204" pitchFamily="34" charset="0"/>
                <a:cs typeface="Arial" panose="020B0604020202020204" pitchFamily="34" charset="0"/>
              </a:rPr>
              <a:t>. AY 2018-19)</a:t>
            </a:r>
          </a:p>
          <a:p>
            <a:pPr marL="457200" indent="-342900" algn="just">
              <a:lnSpc>
                <a:spcPct val="110000"/>
              </a:lnSpc>
              <a:spcAft>
                <a:spcPts val="600"/>
              </a:spcAft>
              <a:buFont typeface="+mj-lt"/>
              <a:buAutoNum type="arabicPeriod"/>
            </a:pPr>
            <a:r>
              <a:rPr lang="en-US" dirty="0">
                <a:latin typeface="Arial" panose="020B0604020202020204" pitchFamily="34" charset="0"/>
                <a:cs typeface="Arial" panose="020B0604020202020204" pitchFamily="34" charset="0"/>
              </a:rPr>
              <a:t>Share of an unlisted company;</a:t>
            </a:r>
          </a:p>
          <a:p>
            <a:pPr marL="457200" indent="-342900" algn="just">
              <a:lnSpc>
                <a:spcPct val="110000"/>
              </a:lnSpc>
              <a:spcAft>
                <a:spcPts val="600"/>
              </a:spcAft>
              <a:buFont typeface="+mj-lt"/>
              <a:buAutoNum type="arabicPeriod"/>
            </a:pPr>
            <a:r>
              <a:rPr lang="en-US" dirty="0">
                <a:latin typeface="Arial" panose="020B0604020202020204" pitchFamily="34" charset="0"/>
                <a:cs typeface="Arial" panose="020B0604020202020204" pitchFamily="34" charset="0"/>
              </a:rPr>
              <a:t>an immovable property, i.e. land or building or both</a:t>
            </a:r>
          </a:p>
        </p:txBody>
      </p:sp>
    </p:spTree>
    <p:extLst>
      <p:ext uri="{BB962C8B-B14F-4D97-AF65-F5344CB8AC3E}">
        <p14:creationId xmlns:p14="http://schemas.microsoft.com/office/powerpoint/2010/main" val="342052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985281" y="2302578"/>
            <a:ext cx="2838679" cy="1933339"/>
          </a:xfrm>
          <a:prstGeom prst="rect">
            <a:avLst/>
          </a:prstGeom>
        </p:spPr>
      </p:pic>
      <p:sp>
        <p:nvSpPr>
          <p:cNvPr id="3" name="Title 1"/>
          <p:cNvSpPr txBox="1">
            <a:spLocks/>
          </p:cNvSpPr>
          <p:nvPr/>
        </p:nvSpPr>
        <p:spPr>
          <a:xfrm>
            <a:off x="6470413" y="311385"/>
            <a:ext cx="1429249" cy="122518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defTabSz="914400"/>
            <a:r>
              <a:rPr lang="en-US" sz="4400" b="1" cap="none" dirty="0"/>
              <a:t>POH</a:t>
            </a:r>
            <a:endParaRPr lang="en-US" sz="4400" b="1" dirty="0"/>
          </a:p>
        </p:txBody>
      </p:sp>
      <p:sp>
        <p:nvSpPr>
          <p:cNvPr id="5" name="TextBox 4"/>
          <p:cNvSpPr txBox="1"/>
          <p:nvPr/>
        </p:nvSpPr>
        <p:spPr>
          <a:xfrm>
            <a:off x="165370" y="311385"/>
            <a:ext cx="5414335" cy="6268523"/>
          </a:xfrm>
          <a:prstGeom prst="rect">
            <a:avLst/>
          </a:prstGeom>
        </p:spPr>
        <p:txBody>
          <a:bodyPr vert="horz" lIns="91440" tIns="45720" rIns="91440" bIns="45720" rtlCol="0">
            <a:normAutofit lnSpcReduction="10000"/>
          </a:bodyPr>
          <a:lstStyle/>
          <a:p>
            <a:pPr algn="just">
              <a:lnSpc>
                <a:spcPct val="110000"/>
              </a:lnSpc>
            </a:pPr>
            <a:r>
              <a:rPr lang="en-US" sz="2400" b="1" dirty="0">
                <a:latin typeface="Arial" panose="020B0604020202020204" pitchFamily="34" charset="0"/>
                <a:cs typeface="Arial" panose="020B0604020202020204" pitchFamily="34" charset="0"/>
              </a:rPr>
              <a:t>Explanation 1 to Sec. 2 (42A)</a:t>
            </a:r>
            <a:r>
              <a:rPr lang="en-US" sz="2400" dirty="0">
                <a:latin typeface="Arial" panose="020B0604020202020204" pitchFamily="34" charset="0"/>
                <a:cs typeface="Arial" panose="020B0604020202020204" pitchFamily="34" charset="0"/>
              </a:rPr>
              <a:t>: How to determine POH in certain cases?</a:t>
            </a:r>
          </a:p>
          <a:p>
            <a:pPr indent="-228600" algn="just">
              <a:lnSpc>
                <a:spcPct val="110000"/>
              </a:lnSpc>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342900" indent="-228600" algn="just">
              <a:lnSpc>
                <a:spcPct val="110000"/>
              </a:lnSpc>
              <a:buFont typeface="Arial" panose="020B0604020202020204" pitchFamily="34" charset="0"/>
              <a:buChar char="•"/>
            </a:pPr>
            <a:r>
              <a:rPr lang="en-US" sz="2400" dirty="0">
                <a:latin typeface="Arial" panose="020B0604020202020204" pitchFamily="34" charset="0"/>
                <a:cs typeface="Arial" panose="020B0604020202020204" pitchFamily="34" charset="0"/>
              </a:rPr>
              <a:t>Shares held in a company in liquidation – period subsequent to liquidation shall be excluded;</a:t>
            </a:r>
          </a:p>
          <a:p>
            <a:pPr marL="342900" indent="-228600" algn="just">
              <a:lnSpc>
                <a:spcPct val="110000"/>
              </a:lnSpc>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342900" indent="-228600" algn="just">
              <a:lnSpc>
                <a:spcPct val="110000"/>
              </a:lnSpc>
              <a:buFont typeface="Arial" panose="020B0604020202020204" pitchFamily="34" charset="0"/>
              <a:buChar char="•"/>
            </a:pPr>
            <a:r>
              <a:rPr lang="en-US" sz="2400" dirty="0">
                <a:latin typeface="Arial" panose="020B0604020202020204" pitchFamily="34" charset="0"/>
                <a:cs typeface="Arial" panose="020B0604020202020204" pitchFamily="34" charset="0"/>
              </a:rPr>
              <a:t>In case of property acquired through </a:t>
            </a:r>
            <a:r>
              <a:rPr lang="en-US" sz="2400" i="1" dirty="0">
                <a:latin typeface="Arial" panose="020B0604020202020204" pitchFamily="34" charset="0"/>
                <a:cs typeface="Arial" panose="020B0604020202020204" pitchFamily="34" charset="0"/>
              </a:rPr>
              <a:t>will, gift, partition of HUF, property inheritance or succession or devolution </a:t>
            </a:r>
            <a:r>
              <a:rPr lang="en-US" sz="2400" dirty="0">
                <a:latin typeface="Arial" panose="020B0604020202020204" pitchFamily="34" charset="0"/>
                <a:cs typeface="Arial" panose="020B0604020202020204" pitchFamily="34" charset="0"/>
              </a:rPr>
              <a:t>[these circumstances are ref. in sec. 49(1)] – POH of previous owner shall be included. Previous owner is the last previous owner other than the one acquired in the above mentioned modes;</a:t>
            </a:r>
          </a:p>
          <a:p>
            <a:pPr marL="342900" indent="-228600" algn="just">
              <a:lnSpc>
                <a:spcPct val="110000"/>
              </a:lnSpc>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07453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sp>
        <p:nvSpPr>
          <p:cNvPr id="12" name="Rectangle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3" y="320040"/>
            <a:ext cx="850062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96827"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Title 1"/>
          <p:cNvSpPr txBox="1">
            <a:spLocks/>
          </p:cNvSpPr>
          <p:nvPr/>
        </p:nvSpPr>
        <p:spPr>
          <a:xfrm>
            <a:off x="606490" y="963879"/>
            <a:ext cx="2668604" cy="493024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r" defTabSz="914400"/>
            <a:r>
              <a:rPr lang="en-US" sz="3600" cap="none">
                <a:solidFill>
                  <a:schemeClr val="accent1"/>
                </a:solidFill>
              </a:rPr>
              <a:t>Short term capital gain (STCG)</a:t>
            </a:r>
          </a:p>
        </p:txBody>
      </p:sp>
      <p:sp>
        <p:nvSpPr>
          <p:cNvPr id="5" name="TextBox 4"/>
          <p:cNvSpPr txBox="1"/>
          <p:nvPr/>
        </p:nvSpPr>
        <p:spPr>
          <a:xfrm>
            <a:off x="3890866" y="963879"/>
            <a:ext cx="4534678" cy="4930247"/>
          </a:xfrm>
          <a:prstGeom prst="rect">
            <a:avLst/>
          </a:prstGeom>
        </p:spPr>
        <p:txBody>
          <a:bodyPr vert="horz" lIns="91440" tIns="45720" rIns="91440" bIns="45720" rtlCol="0" anchor="ctr">
            <a:normAutofit/>
          </a:bodyPr>
          <a:lstStyle/>
          <a:p>
            <a:pPr defTabSz="914400">
              <a:lnSpc>
                <a:spcPct val="90000"/>
              </a:lnSpc>
            </a:pPr>
            <a:r>
              <a:rPr lang="en-US" sz="2000" dirty="0"/>
              <a:t>Section 2 (42B)</a:t>
            </a:r>
          </a:p>
          <a:p>
            <a:pPr indent="-228600" defTabSz="914400">
              <a:lnSpc>
                <a:spcPct val="90000"/>
              </a:lnSpc>
              <a:buFont typeface="Arial" panose="020B0604020202020204" pitchFamily="34" charset="0"/>
              <a:buChar char="•"/>
            </a:pPr>
            <a:endParaRPr lang="en-US" sz="2000" dirty="0"/>
          </a:p>
          <a:p>
            <a:pPr algn="just" defTabSz="914400">
              <a:lnSpc>
                <a:spcPct val="90000"/>
              </a:lnSpc>
            </a:pPr>
            <a:r>
              <a:rPr lang="en-US" sz="2000" dirty="0"/>
              <a:t>“Short Term Capital Gain” means capital gain arising from the transfer of a short-term capital asset.</a:t>
            </a:r>
          </a:p>
          <a:p>
            <a:pPr marL="342900" indent="-228600" defTabSz="914400">
              <a:lnSpc>
                <a:spcPct val="90000"/>
              </a:lnSpc>
              <a:buFont typeface="Arial" panose="020B0604020202020204" pitchFamily="34" charset="0"/>
              <a:buChar char="•"/>
            </a:pPr>
            <a:endParaRPr lang="en-US" sz="2000" dirty="0"/>
          </a:p>
          <a:p>
            <a:pPr indent="-228600" defTabSz="914400">
              <a:lnSpc>
                <a:spcPct val="90000"/>
              </a:lnSpc>
              <a:buFont typeface="Arial" panose="020B0604020202020204" pitchFamily="34" charset="0"/>
              <a:buChar char="•"/>
            </a:pPr>
            <a:endParaRPr lang="en-US" sz="2000" dirty="0"/>
          </a:p>
        </p:txBody>
      </p:sp>
    </p:spTree>
    <p:extLst>
      <p:ext uri="{BB962C8B-B14F-4D97-AF65-F5344CB8AC3E}">
        <p14:creationId xmlns:p14="http://schemas.microsoft.com/office/powerpoint/2010/main" val="34171702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753737" y="1904281"/>
            <a:ext cx="3805553" cy="3767497"/>
          </a:xfrm>
          <a:prstGeom prst="rect">
            <a:avLst/>
          </a:prstGeom>
        </p:spPr>
      </p:pic>
      <p:sp>
        <p:nvSpPr>
          <p:cNvPr id="3" name="Title 1"/>
          <p:cNvSpPr txBox="1">
            <a:spLocks/>
          </p:cNvSpPr>
          <p:nvPr/>
        </p:nvSpPr>
        <p:spPr>
          <a:xfrm>
            <a:off x="628650" y="365126"/>
            <a:ext cx="78867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defTabSz="914400"/>
            <a:r>
              <a:rPr lang="en-US" sz="4400" cap="none"/>
              <a:t>Slump sale</a:t>
            </a:r>
          </a:p>
        </p:txBody>
      </p:sp>
      <p:sp>
        <p:nvSpPr>
          <p:cNvPr id="5" name="TextBox 4"/>
          <p:cNvSpPr txBox="1"/>
          <p:nvPr/>
        </p:nvSpPr>
        <p:spPr>
          <a:xfrm>
            <a:off x="628650" y="1825625"/>
            <a:ext cx="3867936" cy="4584602"/>
          </a:xfrm>
          <a:prstGeom prst="rect">
            <a:avLst/>
          </a:prstGeom>
        </p:spPr>
        <p:txBody>
          <a:bodyPr vert="horz" lIns="91440" tIns="45720" rIns="91440" bIns="45720" rtlCol="0">
            <a:normAutofit fontScale="92500" lnSpcReduction="20000"/>
          </a:bodyPr>
          <a:lstStyle/>
          <a:p>
            <a:pPr algn="just">
              <a:lnSpc>
                <a:spcPct val="110000"/>
              </a:lnSpc>
              <a:spcAft>
                <a:spcPts val="600"/>
              </a:spcAft>
            </a:pPr>
            <a:r>
              <a:rPr lang="en-US" sz="2000" b="1" dirty="0">
                <a:latin typeface="Garamond" panose="02020404030301010803" pitchFamily="18" charset="0"/>
              </a:rPr>
              <a:t>Section 2 (42C)</a:t>
            </a:r>
          </a:p>
          <a:p>
            <a:pPr algn="just">
              <a:lnSpc>
                <a:spcPct val="110000"/>
              </a:lnSpc>
              <a:spcAft>
                <a:spcPts val="600"/>
              </a:spcAft>
            </a:pPr>
            <a:r>
              <a:rPr lang="en-US" sz="2000" dirty="0">
                <a:latin typeface="Garamond" panose="02020404030301010803" pitchFamily="18" charset="0"/>
              </a:rPr>
              <a:t>“Slump sale” means transfer of one or more undertakings as a result of the sale for a lump sum consideration without values being assigned to the individual assets and liabilities in such sales.</a:t>
            </a:r>
          </a:p>
          <a:p>
            <a:pPr indent="-228600" algn="just">
              <a:lnSpc>
                <a:spcPct val="110000"/>
              </a:lnSpc>
              <a:spcAft>
                <a:spcPts val="600"/>
              </a:spcAft>
              <a:buFont typeface="Arial" panose="020B0604020202020204" pitchFamily="34" charset="0"/>
              <a:buChar char="•"/>
            </a:pPr>
            <a:endParaRPr lang="en-US" sz="2000" dirty="0">
              <a:latin typeface="Garamond" panose="02020404030301010803" pitchFamily="18" charset="0"/>
            </a:endParaRPr>
          </a:p>
          <a:p>
            <a:pPr algn="just">
              <a:lnSpc>
                <a:spcPct val="110000"/>
              </a:lnSpc>
              <a:spcAft>
                <a:spcPts val="600"/>
              </a:spcAft>
            </a:pPr>
            <a:r>
              <a:rPr lang="en-US" sz="2000" b="1" dirty="0">
                <a:latin typeface="Garamond" panose="02020404030301010803" pitchFamily="18" charset="0"/>
              </a:rPr>
              <a:t>Note:</a:t>
            </a:r>
          </a:p>
          <a:p>
            <a:pPr marL="342900" indent="-228600" algn="just">
              <a:lnSpc>
                <a:spcPct val="110000"/>
              </a:lnSpc>
              <a:spcAft>
                <a:spcPts val="600"/>
              </a:spcAft>
              <a:buFont typeface="Arial" panose="020B0604020202020204" pitchFamily="34" charset="0"/>
              <a:buChar char="•"/>
            </a:pPr>
            <a:r>
              <a:rPr lang="en-US" sz="2000" dirty="0">
                <a:latin typeface="Garamond" panose="02020404030301010803" pitchFamily="18" charset="0"/>
              </a:rPr>
              <a:t>Undertaking includes a unit or division of a business;</a:t>
            </a:r>
          </a:p>
          <a:p>
            <a:pPr marL="342900" indent="-228600" algn="just">
              <a:lnSpc>
                <a:spcPct val="110000"/>
              </a:lnSpc>
              <a:spcAft>
                <a:spcPts val="600"/>
              </a:spcAft>
              <a:buFont typeface="Arial" panose="020B0604020202020204" pitchFamily="34" charset="0"/>
              <a:buChar char="•"/>
            </a:pPr>
            <a:r>
              <a:rPr lang="en-US" sz="2000" dirty="0">
                <a:latin typeface="Garamond" panose="02020404030301010803" pitchFamily="18" charset="0"/>
              </a:rPr>
              <a:t>Assigning values for the purposes of computing stamp duty, registration or other similar taxes or fees shall not be considered.</a:t>
            </a:r>
          </a:p>
        </p:txBody>
      </p:sp>
    </p:spTree>
    <p:extLst>
      <p:ext uri="{BB962C8B-B14F-4D97-AF65-F5344CB8AC3E}">
        <p14:creationId xmlns:p14="http://schemas.microsoft.com/office/powerpoint/2010/main" val="39269809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2498103" cy="1256947"/>
          </a:xfrm>
          <a:prstGeom prst="rect">
            <a:avLst/>
          </a:prstGeom>
        </p:spPr>
      </p:pic>
      <p:sp>
        <p:nvSpPr>
          <p:cNvPr id="3" name="TextBox 2"/>
          <p:cNvSpPr txBox="1"/>
          <p:nvPr/>
        </p:nvSpPr>
        <p:spPr>
          <a:xfrm>
            <a:off x="2498103" y="0"/>
            <a:ext cx="6645897" cy="1256947"/>
          </a:xfrm>
          <a:prstGeom prst="rect">
            <a:avLst/>
          </a:prstGeom>
          <a:solidFill>
            <a:srgbClr val="00B0F0"/>
          </a:solidFill>
        </p:spPr>
        <p:txBody>
          <a:bodyPr wrap="square" rtlCol="0">
            <a:spAutoFit/>
          </a:bodyPr>
          <a:lstStyle/>
          <a:p>
            <a:pPr>
              <a:lnSpc>
                <a:spcPct val="200000"/>
              </a:lnSpc>
            </a:pPr>
            <a:r>
              <a:rPr lang="en-IN" sz="4400" b="1" dirty="0">
                <a:solidFill>
                  <a:schemeClr val="bg1"/>
                </a:solidFill>
              </a:rPr>
              <a:t>TRANSFER – Section 2 (47)</a:t>
            </a:r>
          </a:p>
        </p:txBody>
      </p:sp>
      <p:graphicFrame>
        <p:nvGraphicFramePr>
          <p:cNvPr id="4" name="Diagram 3"/>
          <p:cNvGraphicFramePr/>
          <p:nvPr>
            <p:extLst/>
          </p:nvPr>
        </p:nvGraphicFramePr>
        <p:xfrm>
          <a:off x="1" y="1684113"/>
          <a:ext cx="9144000" cy="430613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894722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sp>
        <p:nvSpPr>
          <p:cNvPr id="12" name="Rectangle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2" y="320040"/>
            <a:ext cx="8500535" cy="6217920"/>
          </a:xfrm>
          <a:prstGeom prst="rect">
            <a:avLst/>
          </a:prstGeom>
          <a:solidFill>
            <a:schemeClr val="tx1">
              <a:alpha val="10000"/>
            </a:schemeClr>
          </a:solidFill>
          <a:ln w="127000" cap="sq" cmpd="thinThick">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p:cNvSpPr txBox="1">
            <a:spLocks/>
          </p:cNvSpPr>
          <p:nvPr/>
        </p:nvSpPr>
        <p:spPr>
          <a:xfrm>
            <a:off x="643464" y="371945"/>
            <a:ext cx="7857070" cy="816776"/>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defTabSz="914400"/>
            <a:r>
              <a:rPr lang="en-US" sz="4400" cap="none" dirty="0"/>
              <a:t>Exemptions</a:t>
            </a:r>
            <a:endParaRPr lang="en-US" sz="4400" dirty="0"/>
          </a:p>
        </p:txBody>
      </p:sp>
      <p:sp>
        <p:nvSpPr>
          <p:cNvPr id="5" name="TextBox 4"/>
          <p:cNvSpPr txBox="1"/>
          <p:nvPr/>
        </p:nvSpPr>
        <p:spPr>
          <a:xfrm>
            <a:off x="321731" y="1240626"/>
            <a:ext cx="8500535" cy="5092079"/>
          </a:xfrm>
          <a:prstGeom prst="rect">
            <a:avLst/>
          </a:prstGeom>
        </p:spPr>
        <p:txBody>
          <a:bodyPr vert="horz" lIns="91440" tIns="45720" rIns="91440" bIns="45720" rtlCol="0">
            <a:normAutofit/>
          </a:bodyPr>
          <a:lstStyle/>
          <a:p>
            <a:pPr algn="just" defTabSz="914400">
              <a:spcAft>
                <a:spcPts val="600"/>
              </a:spcAft>
            </a:pPr>
            <a:r>
              <a:rPr lang="en-US" sz="2200" b="1" dirty="0"/>
              <a:t>Section 10 (37): Compulsory acquisition of agricultural land</a:t>
            </a:r>
          </a:p>
          <a:p>
            <a:pPr indent="-228600" algn="just" defTabSz="914400">
              <a:spcAft>
                <a:spcPts val="600"/>
              </a:spcAft>
              <a:buFont typeface="Arial" panose="020B0604020202020204" pitchFamily="34" charset="0"/>
              <a:buChar char="•"/>
            </a:pPr>
            <a:endParaRPr lang="en-US" sz="2200" b="1" dirty="0"/>
          </a:p>
          <a:p>
            <a:pPr algn="just" defTabSz="914400">
              <a:spcAft>
                <a:spcPts val="600"/>
              </a:spcAft>
            </a:pPr>
            <a:r>
              <a:rPr lang="en-US" sz="2200" dirty="0"/>
              <a:t>In the case of an individual or a HUF, “capital gains” from the transfer of agricultural land by way of compulsory acquisition and consideration received on or after 01-04-2004:</a:t>
            </a:r>
          </a:p>
          <a:p>
            <a:pPr marL="342900" indent="-228600" algn="just" defTabSz="914400">
              <a:spcAft>
                <a:spcPts val="600"/>
              </a:spcAft>
              <a:buFont typeface="Arial" panose="020B0604020202020204" pitchFamily="34" charset="0"/>
              <a:buChar char="•"/>
            </a:pPr>
            <a:endParaRPr lang="en-US" sz="2200" dirty="0"/>
          </a:p>
          <a:p>
            <a:pPr marL="342900" indent="-228600" algn="just" defTabSz="914400">
              <a:spcAft>
                <a:spcPts val="600"/>
              </a:spcAft>
              <a:buFont typeface="Arial" panose="020B0604020202020204" pitchFamily="34" charset="0"/>
              <a:buChar char="•"/>
            </a:pPr>
            <a:r>
              <a:rPr lang="en-US" sz="2200" dirty="0"/>
              <a:t>was an urban agricultural land [section 2(14)];</a:t>
            </a:r>
          </a:p>
          <a:p>
            <a:pPr marL="342900" indent="-228600" algn="just" defTabSz="914400">
              <a:spcAft>
                <a:spcPts val="600"/>
              </a:spcAft>
              <a:buFont typeface="Arial" panose="020B0604020202020204" pitchFamily="34" charset="0"/>
              <a:buChar char="•"/>
            </a:pPr>
            <a:r>
              <a:rPr lang="en-US" sz="2200" dirty="0"/>
              <a:t>was being used for agricultural purpose for at least for last 2 years by them or a parent of the individual;</a:t>
            </a:r>
          </a:p>
          <a:p>
            <a:pPr marL="114300" indent="-228600" algn="just" defTabSz="914400">
              <a:spcAft>
                <a:spcPts val="600"/>
              </a:spcAft>
              <a:buFont typeface="Arial" panose="020B0604020202020204" pitchFamily="34" charset="0"/>
              <a:buChar char="•"/>
            </a:pPr>
            <a:endParaRPr lang="en-US" sz="2200" dirty="0"/>
          </a:p>
          <a:p>
            <a:pPr algn="just" defTabSz="914400">
              <a:spcAft>
                <a:spcPts val="600"/>
              </a:spcAft>
            </a:pPr>
            <a:r>
              <a:rPr lang="en-US" sz="2200" b="1" dirty="0"/>
              <a:t>Note:</a:t>
            </a:r>
            <a:r>
              <a:rPr lang="en-US" sz="2200" dirty="0"/>
              <a:t> compensation includes enhanced compensation by court, tribunal or other authority.</a:t>
            </a:r>
          </a:p>
          <a:p>
            <a:pPr marL="400050" indent="-228600" algn="just" defTabSz="914400">
              <a:spcAft>
                <a:spcPts val="600"/>
              </a:spcAft>
              <a:buFont typeface="Arial" panose="020B0604020202020204" pitchFamily="34" charset="0"/>
              <a:buChar char="•"/>
            </a:pPr>
            <a:endParaRPr lang="en-US" sz="2200" dirty="0"/>
          </a:p>
        </p:txBody>
      </p:sp>
    </p:spTree>
    <p:extLst>
      <p:ext uri="{BB962C8B-B14F-4D97-AF65-F5344CB8AC3E}">
        <p14:creationId xmlns:p14="http://schemas.microsoft.com/office/powerpoint/2010/main" val="722584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sp>
        <p:nvSpPr>
          <p:cNvPr id="12" name="Rectangle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2" y="320040"/>
            <a:ext cx="8500535" cy="6217920"/>
          </a:xfrm>
          <a:prstGeom prst="rect">
            <a:avLst/>
          </a:prstGeom>
          <a:solidFill>
            <a:schemeClr val="tx1">
              <a:alpha val="10000"/>
            </a:schemeClr>
          </a:solidFill>
          <a:ln w="127000" cap="sq" cmpd="thinThick">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p:cNvSpPr txBox="1">
            <a:spLocks/>
          </p:cNvSpPr>
          <p:nvPr/>
        </p:nvSpPr>
        <p:spPr>
          <a:xfrm>
            <a:off x="496111" y="411798"/>
            <a:ext cx="8326155" cy="86252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defTabSz="914400"/>
            <a:r>
              <a:rPr lang="en-US" sz="4400" cap="none" dirty="0"/>
              <a:t>Exemptions</a:t>
            </a:r>
            <a:endParaRPr lang="en-US" sz="4400" dirty="0"/>
          </a:p>
        </p:txBody>
      </p:sp>
      <p:sp>
        <p:nvSpPr>
          <p:cNvPr id="5" name="TextBox 4"/>
          <p:cNvSpPr txBox="1"/>
          <p:nvPr/>
        </p:nvSpPr>
        <p:spPr>
          <a:xfrm>
            <a:off x="643464" y="1274323"/>
            <a:ext cx="7857070" cy="4654841"/>
          </a:xfrm>
          <a:prstGeom prst="rect">
            <a:avLst/>
          </a:prstGeom>
        </p:spPr>
        <p:txBody>
          <a:bodyPr vert="horz" lIns="91440" tIns="45720" rIns="91440" bIns="45720" rtlCol="0">
            <a:normAutofit/>
          </a:bodyPr>
          <a:lstStyle/>
          <a:p>
            <a:pPr algn="just" defTabSz="914400">
              <a:lnSpc>
                <a:spcPct val="90000"/>
              </a:lnSpc>
            </a:pPr>
            <a:r>
              <a:rPr lang="en-US" sz="2400" b="1" dirty="0"/>
              <a:t>Section 10 (37A): Transfer under land pooling scheme</a:t>
            </a:r>
          </a:p>
          <a:p>
            <a:pPr indent="-228600" algn="just" defTabSz="914400">
              <a:lnSpc>
                <a:spcPct val="90000"/>
              </a:lnSpc>
              <a:buFont typeface="Arial" panose="020B0604020202020204" pitchFamily="34" charset="0"/>
              <a:buChar char="•"/>
            </a:pPr>
            <a:endParaRPr lang="en-US" sz="2400" b="1" dirty="0"/>
          </a:p>
          <a:p>
            <a:pPr algn="just" defTabSz="914400">
              <a:lnSpc>
                <a:spcPct val="90000"/>
              </a:lnSpc>
            </a:pPr>
            <a:r>
              <a:rPr lang="en-US" sz="2400" dirty="0"/>
              <a:t>“Capital gains” from transfer of land or building or both under the Land Pooling Scheme covered of AP CRDA Act, 2014 is exempt, if -</a:t>
            </a:r>
          </a:p>
          <a:p>
            <a:pPr indent="-228600" algn="just" defTabSz="914400">
              <a:lnSpc>
                <a:spcPct val="90000"/>
              </a:lnSpc>
              <a:buFont typeface="Arial" panose="020B0604020202020204" pitchFamily="34" charset="0"/>
              <a:buChar char="•"/>
            </a:pPr>
            <a:endParaRPr lang="en-US" sz="2400" dirty="0"/>
          </a:p>
          <a:p>
            <a:pPr marL="514350" indent="-228600" algn="just" defTabSz="914400">
              <a:lnSpc>
                <a:spcPct val="90000"/>
              </a:lnSpc>
              <a:buFont typeface="Arial" panose="020B0604020202020204" pitchFamily="34" charset="0"/>
              <a:buChar char="•"/>
            </a:pPr>
            <a:r>
              <a:rPr lang="en-US" sz="2400" dirty="0"/>
              <a:t>Transferred by individual or a HUF; and </a:t>
            </a:r>
          </a:p>
          <a:p>
            <a:pPr marL="514350" indent="-228600" algn="just" defTabSz="914400">
              <a:lnSpc>
                <a:spcPct val="90000"/>
              </a:lnSpc>
              <a:buFont typeface="Arial" panose="020B0604020202020204" pitchFamily="34" charset="0"/>
              <a:buChar char="•"/>
            </a:pPr>
            <a:r>
              <a:rPr lang="en-US" sz="2400" dirty="0"/>
              <a:t>Was the owner as on 02-06-2014</a:t>
            </a:r>
          </a:p>
        </p:txBody>
      </p:sp>
    </p:spTree>
    <p:extLst>
      <p:ext uri="{BB962C8B-B14F-4D97-AF65-F5344CB8AC3E}">
        <p14:creationId xmlns:p14="http://schemas.microsoft.com/office/powerpoint/2010/main" val="3665477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376723" y="1756743"/>
            <a:ext cx="4307244" cy="3344514"/>
          </a:xfrm>
          <a:prstGeom prst="rect">
            <a:avLst/>
          </a:prstGeom>
        </p:spPr>
      </p:pic>
      <p:sp>
        <p:nvSpPr>
          <p:cNvPr id="9" name="TextBox 8"/>
          <p:cNvSpPr txBox="1"/>
          <p:nvPr/>
        </p:nvSpPr>
        <p:spPr>
          <a:xfrm>
            <a:off x="5060690" y="1400869"/>
            <a:ext cx="3868706" cy="4351338"/>
          </a:xfrm>
          <a:prstGeom prst="rect">
            <a:avLst/>
          </a:prstGeom>
        </p:spPr>
        <p:txBody>
          <a:bodyPr vert="horz" lIns="91440" tIns="45720" rIns="91440" bIns="45720" rtlCol="0">
            <a:normAutofit lnSpcReduction="10000"/>
          </a:bodyPr>
          <a:lstStyle/>
          <a:p>
            <a:pPr>
              <a:lnSpc>
                <a:spcPct val="90000"/>
              </a:lnSpc>
            </a:pPr>
            <a:r>
              <a:rPr lang="en-US" sz="2400"/>
              <a:t>CAPITAL ASSET (Section 2(14) </a:t>
            </a:r>
          </a:p>
          <a:p>
            <a:pPr>
              <a:lnSpc>
                <a:spcPct val="90000"/>
              </a:lnSpc>
            </a:pPr>
            <a:endParaRPr lang="en-US" sz="2400"/>
          </a:p>
          <a:p>
            <a:pPr algn="ctr">
              <a:lnSpc>
                <a:spcPct val="90000"/>
              </a:lnSpc>
            </a:pPr>
            <a:r>
              <a:rPr lang="en-US" sz="4400"/>
              <a:t>X </a:t>
            </a:r>
          </a:p>
          <a:p>
            <a:pPr>
              <a:lnSpc>
                <a:spcPct val="90000"/>
              </a:lnSpc>
            </a:pPr>
            <a:endParaRPr lang="en-US" sz="2400"/>
          </a:p>
          <a:p>
            <a:pPr>
              <a:lnSpc>
                <a:spcPct val="90000"/>
              </a:lnSpc>
            </a:pPr>
            <a:r>
              <a:rPr lang="en-US" sz="2400"/>
              <a:t>TRANSFER (Section 2(47)) </a:t>
            </a:r>
          </a:p>
          <a:p>
            <a:pPr indent="-228600">
              <a:lnSpc>
                <a:spcPct val="90000"/>
              </a:lnSpc>
              <a:buFont typeface="Arial" panose="020B0604020202020204" pitchFamily="34" charset="0"/>
              <a:buChar char="•"/>
            </a:pPr>
            <a:endParaRPr lang="en-US" sz="2400"/>
          </a:p>
          <a:p>
            <a:pPr indent="-228600">
              <a:lnSpc>
                <a:spcPct val="90000"/>
              </a:lnSpc>
              <a:buFont typeface="Arial" panose="020B0604020202020204" pitchFamily="34" charset="0"/>
              <a:buChar char="•"/>
            </a:pPr>
            <a:endParaRPr lang="en-US" sz="2400"/>
          </a:p>
          <a:p>
            <a:pPr algn="ctr">
              <a:lnSpc>
                <a:spcPct val="90000"/>
              </a:lnSpc>
            </a:pPr>
            <a:r>
              <a:rPr lang="en-US" sz="5400"/>
              <a:t>=</a:t>
            </a:r>
          </a:p>
          <a:p>
            <a:pPr indent="-228600">
              <a:lnSpc>
                <a:spcPct val="90000"/>
              </a:lnSpc>
              <a:buFont typeface="Arial" panose="020B0604020202020204" pitchFamily="34" charset="0"/>
              <a:buChar char="•"/>
            </a:pPr>
            <a:endParaRPr lang="en-US" sz="2400"/>
          </a:p>
          <a:p>
            <a:pPr>
              <a:lnSpc>
                <a:spcPct val="90000"/>
              </a:lnSpc>
            </a:pPr>
            <a:r>
              <a:rPr lang="en-US" sz="2400"/>
              <a:t>CHARGE OF CAPITAL GAINS  (Section 45(1))</a:t>
            </a:r>
          </a:p>
          <a:p>
            <a:pPr indent="-228600">
              <a:lnSpc>
                <a:spcPct val="90000"/>
              </a:lnSpc>
              <a:buFont typeface="Arial" panose="020B0604020202020204" pitchFamily="34" charset="0"/>
              <a:buChar char="•"/>
            </a:pPr>
            <a:endParaRPr lang="en-US" sz="2400"/>
          </a:p>
          <a:p>
            <a:pPr indent="-228600">
              <a:lnSpc>
                <a:spcPct val="90000"/>
              </a:lnSpc>
              <a:buFont typeface="Arial" panose="020B0604020202020204" pitchFamily="34" charset="0"/>
              <a:buChar char="•"/>
            </a:pPr>
            <a:endParaRPr lang="en-US" sz="2400"/>
          </a:p>
          <a:p>
            <a:pPr indent="-228600">
              <a:lnSpc>
                <a:spcPct val="90000"/>
              </a:lnSpc>
              <a:buFont typeface="Arial" panose="020B0604020202020204" pitchFamily="34" charset="0"/>
              <a:buChar char="•"/>
            </a:pPr>
            <a:endParaRPr lang="en-US" sz="2400" dirty="0"/>
          </a:p>
        </p:txBody>
      </p:sp>
      <p:sp>
        <p:nvSpPr>
          <p:cNvPr id="4" name="TextBox 3"/>
          <p:cNvSpPr txBox="1"/>
          <p:nvPr/>
        </p:nvSpPr>
        <p:spPr>
          <a:xfrm>
            <a:off x="376723" y="0"/>
            <a:ext cx="5287985" cy="1026367"/>
          </a:xfrm>
          <a:prstGeom prst="rect">
            <a:avLst/>
          </a:prstGeom>
        </p:spPr>
        <p:txBody>
          <a:bodyPr vert="horz" lIns="91440" tIns="45720" rIns="91440" bIns="45720" rtlCol="0" anchor="ctr">
            <a:normAutofit/>
          </a:bodyPr>
          <a:lstStyle/>
          <a:p>
            <a:pPr>
              <a:lnSpc>
                <a:spcPct val="90000"/>
              </a:lnSpc>
              <a:spcBef>
                <a:spcPct val="0"/>
              </a:spcBef>
            </a:pPr>
            <a:r>
              <a:rPr lang="en-US" sz="4400" b="1">
                <a:latin typeface="+mj-lt"/>
                <a:ea typeface="+mj-ea"/>
                <a:cs typeface="+mj-cs"/>
              </a:rPr>
              <a:t>Charge of capital gains</a:t>
            </a:r>
            <a:endParaRPr lang="en-US" sz="4400" b="1" dirty="0">
              <a:latin typeface="+mj-lt"/>
              <a:ea typeface="+mj-ea"/>
              <a:cs typeface="+mj-cs"/>
            </a:endParaRPr>
          </a:p>
        </p:txBody>
      </p:sp>
    </p:spTree>
    <p:extLst>
      <p:ext uri="{BB962C8B-B14F-4D97-AF65-F5344CB8AC3E}">
        <p14:creationId xmlns:p14="http://schemas.microsoft.com/office/powerpoint/2010/main" val="10775174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sp>
        <p:nvSpPr>
          <p:cNvPr id="12" name="Rectangle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2" y="320040"/>
            <a:ext cx="8500535" cy="6217920"/>
          </a:xfrm>
          <a:prstGeom prst="rect">
            <a:avLst/>
          </a:prstGeom>
          <a:solidFill>
            <a:schemeClr val="tx1">
              <a:alpha val="10000"/>
            </a:schemeClr>
          </a:solidFill>
          <a:ln w="127000" cap="sq" cmpd="thinThick">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p:cNvSpPr txBox="1">
            <a:spLocks/>
          </p:cNvSpPr>
          <p:nvPr/>
        </p:nvSpPr>
        <p:spPr>
          <a:xfrm>
            <a:off x="507277" y="371945"/>
            <a:ext cx="7857070" cy="816776"/>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defTabSz="914400"/>
            <a:r>
              <a:rPr lang="en-US" sz="4400" cap="none"/>
              <a:t>Exemptions</a:t>
            </a:r>
            <a:endParaRPr lang="en-US" sz="4400"/>
          </a:p>
        </p:txBody>
      </p:sp>
      <p:sp>
        <p:nvSpPr>
          <p:cNvPr id="5" name="TextBox 4"/>
          <p:cNvSpPr txBox="1"/>
          <p:nvPr/>
        </p:nvSpPr>
        <p:spPr>
          <a:xfrm>
            <a:off x="321733" y="1188722"/>
            <a:ext cx="8500534" cy="5349238"/>
          </a:xfrm>
          <a:prstGeom prst="rect">
            <a:avLst/>
          </a:prstGeom>
        </p:spPr>
        <p:txBody>
          <a:bodyPr vert="horz" lIns="91440" tIns="45720" rIns="91440" bIns="45720" rtlCol="0">
            <a:normAutofit lnSpcReduction="10000"/>
          </a:bodyPr>
          <a:lstStyle/>
          <a:p>
            <a:pPr algn="just" defTabSz="914400">
              <a:lnSpc>
                <a:spcPct val="120000"/>
              </a:lnSpc>
              <a:spcAft>
                <a:spcPts val="600"/>
              </a:spcAft>
            </a:pPr>
            <a:r>
              <a:rPr lang="en-US" b="1" dirty="0">
                <a:latin typeface="Arial" panose="020B0604020202020204" pitchFamily="34" charset="0"/>
                <a:cs typeface="Arial" panose="020B0604020202020204" pitchFamily="34" charset="0"/>
              </a:rPr>
              <a:t>Section 10 (38): Transfer of listed shares or units of equity oriented funds</a:t>
            </a:r>
          </a:p>
          <a:p>
            <a:pPr indent="-228600" algn="just" defTabSz="914400">
              <a:lnSpc>
                <a:spcPct val="120000"/>
              </a:lnSpc>
              <a:spcAft>
                <a:spcPts val="600"/>
              </a:spcAft>
              <a:buFont typeface="Arial" panose="020B0604020202020204" pitchFamily="34" charset="0"/>
              <a:buChar char="•"/>
            </a:pPr>
            <a:endParaRPr lang="en-US" b="1" dirty="0">
              <a:latin typeface="Arial" panose="020B0604020202020204" pitchFamily="34" charset="0"/>
              <a:cs typeface="Arial" panose="020B0604020202020204" pitchFamily="34" charset="0"/>
            </a:endParaRPr>
          </a:p>
          <a:p>
            <a:pPr algn="just" defTabSz="914400">
              <a:lnSpc>
                <a:spcPct val="120000"/>
              </a:lnSpc>
              <a:spcAft>
                <a:spcPts val="600"/>
              </a:spcAft>
            </a:pPr>
            <a:r>
              <a:rPr lang="en-US" dirty="0">
                <a:latin typeface="Arial" panose="020B0604020202020204" pitchFamily="34" charset="0"/>
                <a:cs typeface="Arial" panose="020B0604020202020204" pitchFamily="34" charset="0"/>
              </a:rPr>
              <a:t>LTCG from a listed equity share or a unit of an equity oriented fund or a unit of a business trust is exempt from tax, where –</a:t>
            </a:r>
          </a:p>
          <a:p>
            <a:pPr marL="342900" indent="-228600" algn="just" defTabSz="914400">
              <a:lnSpc>
                <a:spcPct val="120000"/>
              </a:lnSpc>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The transaction taken place after 1-10-2004;</a:t>
            </a:r>
          </a:p>
          <a:p>
            <a:pPr marL="342900" indent="-228600" algn="just" defTabSz="914400">
              <a:lnSpc>
                <a:spcPct val="120000"/>
              </a:lnSpc>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Such transaction is chargeable to STT on </a:t>
            </a:r>
            <a:r>
              <a:rPr lang="en-US" b="1" i="1" dirty="0">
                <a:latin typeface="Arial" panose="020B0604020202020204" pitchFamily="34" charset="0"/>
                <a:cs typeface="Arial" panose="020B0604020202020204" pitchFamily="34" charset="0"/>
              </a:rPr>
              <a:t>transfer</a:t>
            </a:r>
            <a:r>
              <a:rPr lang="en-US" dirty="0">
                <a:latin typeface="Arial" panose="020B0604020202020204" pitchFamily="34" charset="0"/>
                <a:cs typeface="Arial" panose="020B0604020202020204" pitchFamily="34" charset="0"/>
              </a:rPr>
              <a:t>.</a:t>
            </a:r>
          </a:p>
          <a:p>
            <a:pPr algn="just" defTabSz="914400">
              <a:lnSpc>
                <a:spcPct val="120000"/>
              </a:lnSpc>
              <a:spcAft>
                <a:spcPts val="600"/>
              </a:spcAft>
            </a:pPr>
            <a:endParaRPr lang="en-US" dirty="0">
              <a:latin typeface="Arial" panose="020B0604020202020204" pitchFamily="34" charset="0"/>
              <a:cs typeface="Arial" panose="020B0604020202020204" pitchFamily="34" charset="0"/>
            </a:endParaRPr>
          </a:p>
          <a:p>
            <a:pPr algn="just" defTabSz="914400">
              <a:lnSpc>
                <a:spcPct val="120000"/>
              </a:lnSpc>
              <a:spcAft>
                <a:spcPts val="600"/>
              </a:spcAft>
            </a:pPr>
            <a:r>
              <a:rPr lang="en-US" dirty="0">
                <a:latin typeface="Arial" panose="020B0604020202020204" pitchFamily="34" charset="0"/>
                <a:cs typeface="Arial" panose="020B0604020202020204" pitchFamily="34" charset="0"/>
              </a:rPr>
              <a:t>Note: </a:t>
            </a:r>
          </a:p>
          <a:p>
            <a:pPr marL="342900" indent="-228600" algn="just" defTabSz="914400">
              <a:lnSpc>
                <a:spcPct val="120000"/>
              </a:lnSpc>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Condition for payment of STT not applicable to International Financial Services Centre (IFSC) dealing in foreign currency;</a:t>
            </a:r>
          </a:p>
          <a:p>
            <a:pPr marL="342900" indent="-228600" algn="just" defTabSz="914400">
              <a:lnSpc>
                <a:spcPct val="120000"/>
              </a:lnSpc>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MAT profits of a company shall include gain or loss;</a:t>
            </a:r>
          </a:p>
          <a:p>
            <a:pPr marL="342900" indent="-228600" algn="just" defTabSz="914400">
              <a:lnSpc>
                <a:spcPct val="120000"/>
              </a:lnSpc>
              <a:spcAft>
                <a:spcPts val="600"/>
              </a:spcAft>
              <a:buFont typeface="Arial" panose="020B0604020202020204" pitchFamily="34" charset="0"/>
              <a:buChar char="•"/>
            </a:pPr>
            <a:r>
              <a:rPr lang="en-US" b="1" dirty="0">
                <a:latin typeface="Arial" panose="020B0604020202020204" pitchFamily="34" charset="0"/>
                <a:cs typeface="Arial" panose="020B0604020202020204" pitchFamily="34" charset="0"/>
              </a:rPr>
              <a:t>W.E.F. AY 2018-19</a:t>
            </a:r>
            <a:r>
              <a:rPr lang="en-US" dirty="0">
                <a:latin typeface="Arial" panose="020B0604020202020204" pitchFamily="34" charset="0"/>
                <a:cs typeface="Arial" panose="020B0604020202020204" pitchFamily="34" charset="0"/>
              </a:rPr>
              <a:t>, exemption is available only if STT was paid on </a:t>
            </a:r>
            <a:r>
              <a:rPr lang="en-US" b="1" i="1" dirty="0">
                <a:latin typeface="Arial" panose="020B0604020202020204" pitchFamily="34" charset="0"/>
                <a:cs typeface="Arial" panose="020B0604020202020204" pitchFamily="34" charset="0"/>
              </a:rPr>
              <a:t>acquisition</a:t>
            </a:r>
            <a:r>
              <a:rPr lang="en-US" dirty="0">
                <a:latin typeface="Arial" panose="020B0604020202020204" pitchFamily="34" charset="0"/>
                <a:cs typeface="Arial" panose="020B0604020202020204" pitchFamily="34" charset="0"/>
              </a:rPr>
              <a:t> also after 01-04-2004, other than those notified by the CG such as IPO, FPO, Bonus share, Right shares (CBDT Notification dated 11-04-2017).</a:t>
            </a:r>
          </a:p>
        </p:txBody>
      </p:sp>
    </p:spTree>
    <p:extLst>
      <p:ext uri="{BB962C8B-B14F-4D97-AF65-F5344CB8AC3E}">
        <p14:creationId xmlns:p14="http://schemas.microsoft.com/office/powerpoint/2010/main" val="19836932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512191" y="99719"/>
            <a:ext cx="7498313" cy="73633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defTabSz="914400"/>
            <a:r>
              <a:rPr lang="en-US" sz="4400" b="1" cap="none" dirty="0">
                <a:solidFill>
                  <a:srgbClr val="FFFFFF"/>
                </a:solidFill>
              </a:rPr>
              <a:t>Capital gains - chargeability</a:t>
            </a:r>
          </a:p>
        </p:txBody>
      </p:sp>
      <p:sp>
        <p:nvSpPr>
          <p:cNvPr id="5" name="TextBox 4"/>
          <p:cNvSpPr txBox="1"/>
          <p:nvPr/>
        </p:nvSpPr>
        <p:spPr>
          <a:xfrm>
            <a:off x="512191" y="1371601"/>
            <a:ext cx="8229600" cy="5019970"/>
          </a:xfrm>
          <a:prstGeom prst="rect">
            <a:avLst/>
          </a:prstGeom>
        </p:spPr>
        <p:txBody>
          <a:bodyPr vert="horz" lIns="91440" tIns="45720" rIns="91440" bIns="45720" rtlCol="0">
            <a:normAutofit lnSpcReduction="10000"/>
          </a:bodyPr>
          <a:lstStyle/>
          <a:p>
            <a:pPr>
              <a:spcAft>
                <a:spcPts val="600"/>
              </a:spcAft>
            </a:pPr>
            <a:r>
              <a:rPr lang="en-US" sz="2400" b="1" dirty="0">
                <a:solidFill>
                  <a:srgbClr val="FFFFFF"/>
                </a:solidFill>
                <a:latin typeface="Arial" panose="020B0604020202020204" pitchFamily="34" charset="0"/>
                <a:cs typeface="Arial" panose="020B0604020202020204" pitchFamily="34" charset="0"/>
              </a:rPr>
              <a:t>Section 45 (1): chargeability</a:t>
            </a:r>
          </a:p>
          <a:p>
            <a:pPr>
              <a:spcAft>
                <a:spcPts val="600"/>
              </a:spcAft>
            </a:pPr>
            <a:endParaRPr lang="en-US" sz="2400" b="1" dirty="0">
              <a:solidFill>
                <a:srgbClr val="FFFFFF"/>
              </a:solidFill>
              <a:latin typeface="Arial" panose="020B0604020202020204" pitchFamily="34" charset="0"/>
              <a:cs typeface="Arial" panose="020B0604020202020204" pitchFamily="34" charset="0"/>
            </a:endParaRPr>
          </a:p>
          <a:p>
            <a:pPr algn="just">
              <a:spcAft>
                <a:spcPts val="600"/>
              </a:spcAft>
            </a:pPr>
            <a:r>
              <a:rPr lang="en-US" sz="2400" dirty="0">
                <a:solidFill>
                  <a:srgbClr val="FFFFFF"/>
                </a:solidFill>
                <a:latin typeface="Arial" panose="020B0604020202020204" pitchFamily="34" charset="0"/>
                <a:cs typeface="Arial" panose="020B0604020202020204" pitchFamily="34" charset="0"/>
              </a:rPr>
              <a:t>Profits or gains from </a:t>
            </a:r>
            <a:r>
              <a:rPr lang="en-US" sz="2400" b="1" i="1" dirty="0">
                <a:solidFill>
                  <a:srgbClr val="FFFFFF"/>
                </a:solidFill>
                <a:latin typeface="Arial" panose="020B0604020202020204" pitchFamily="34" charset="0"/>
                <a:cs typeface="Arial" panose="020B0604020202020204" pitchFamily="34" charset="0"/>
              </a:rPr>
              <a:t>transfer</a:t>
            </a:r>
            <a:r>
              <a:rPr lang="en-US" sz="2400" dirty="0">
                <a:solidFill>
                  <a:srgbClr val="FFFFFF"/>
                </a:solidFill>
                <a:latin typeface="Arial" panose="020B0604020202020204" pitchFamily="34" charset="0"/>
                <a:cs typeface="Arial" panose="020B0604020202020204" pitchFamily="34" charset="0"/>
              </a:rPr>
              <a:t> of a </a:t>
            </a:r>
            <a:r>
              <a:rPr lang="en-US" sz="2400" b="1" i="1" dirty="0">
                <a:solidFill>
                  <a:srgbClr val="FFFFFF"/>
                </a:solidFill>
                <a:latin typeface="Arial" panose="020B0604020202020204" pitchFamily="34" charset="0"/>
                <a:cs typeface="Arial" panose="020B0604020202020204" pitchFamily="34" charset="0"/>
              </a:rPr>
              <a:t>capital asset</a:t>
            </a:r>
            <a:r>
              <a:rPr lang="en-US" sz="2400" dirty="0">
                <a:solidFill>
                  <a:srgbClr val="FFFFFF"/>
                </a:solidFill>
                <a:latin typeface="Arial" panose="020B0604020202020204" pitchFamily="34" charset="0"/>
                <a:cs typeface="Arial" panose="020B0604020202020204" pitchFamily="34" charset="0"/>
              </a:rPr>
              <a:t> during the </a:t>
            </a:r>
            <a:r>
              <a:rPr lang="en-US" sz="2400" b="1" i="1" dirty="0">
                <a:solidFill>
                  <a:srgbClr val="FFFFFF"/>
                </a:solidFill>
                <a:latin typeface="Arial" panose="020B0604020202020204" pitchFamily="34" charset="0"/>
                <a:cs typeface="Arial" panose="020B0604020202020204" pitchFamily="34" charset="0"/>
              </a:rPr>
              <a:t>previous year</a:t>
            </a:r>
            <a:r>
              <a:rPr lang="en-US" sz="2400" dirty="0">
                <a:solidFill>
                  <a:srgbClr val="FFFFFF"/>
                </a:solidFill>
                <a:latin typeface="Arial" panose="020B0604020202020204" pitchFamily="34" charset="0"/>
                <a:cs typeface="Arial" panose="020B0604020202020204" pitchFamily="34" charset="0"/>
              </a:rPr>
              <a:t> is chargeable under head "Capital gains“.</a:t>
            </a:r>
          </a:p>
          <a:p>
            <a:pPr indent="-228600">
              <a:spcAft>
                <a:spcPts val="600"/>
              </a:spcAft>
              <a:buFont typeface="Arial" panose="020B0604020202020204" pitchFamily="34" charset="0"/>
              <a:buChar char="•"/>
            </a:pPr>
            <a:endParaRPr lang="en-US" sz="2400" dirty="0">
              <a:solidFill>
                <a:srgbClr val="FFFFFF"/>
              </a:solidFill>
              <a:latin typeface="Arial" panose="020B0604020202020204" pitchFamily="34" charset="0"/>
              <a:cs typeface="Arial" panose="020B0604020202020204" pitchFamily="34" charset="0"/>
            </a:endParaRPr>
          </a:p>
          <a:p>
            <a:pPr>
              <a:spcAft>
                <a:spcPts val="600"/>
              </a:spcAft>
            </a:pPr>
            <a:r>
              <a:rPr lang="en-US" sz="2400" dirty="0">
                <a:solidFill>
                  <a:srgbClr val="FFFFFF"/>
                </a:solidFill>
                <a:latin typeface="Arial" panose="020B0604020202020204" pitchFamily="34" charset="0"/>
                <a:cs typeface="Arial" panose="020B0604020202020204" pitchFamily="34" charset="0"/>
              </a:rPr>
              <a:t>Note:</a:t>
            </a:r>
          </a:p>
          <a:p>
            <a:pPr>
              <a:spcAft>
                <a:spcPts val="600"/>
              </a:spcAft>
            </a:pPr>
            <a:endParaRPr lang="en-US" sz="2400" dirty="0">
              <a:solidFill>
                <a:srgbClr val="FFFFFF"/>
              </a:solidFill>
              <a:latin typeface="Arial" panose="020B0604020202020204" pitchFamily="34" charset="0"/>
              <a:cs typeface="Arial" panose="020B0604020202020204" pitchFamily="34" charset="0"/>
            </a:endParaRPr>
          </a:p>
          <a:p>
            <a:pPr marL="457200" indent="-228600" algn="just">
              <a:spcAft>
                <a:spcPts val="600"/>
              </a:spcAft>
              <a:buFont typeface="Arial" panose="020B0604020202020204" pitchFamily="34" charset="0"/>
              <a:buChar char="•"/>
            </a:pPr>
            <a:r>
              <a:rPr lang="en-US" sz="2400" dirty="0">
                <a:solidFill>
                  <a:srgbClr val="FFFFFF"/>
                </a:solidFill>
                <a:latin typeface="Arial" panose="020B0604020202020204" pitchFamily="34" charset="0"/>
                <a:cs typeface="Arial" panose="020B0604020202020204" pitchFamily="34" charset="0"/>
              </a:rPr>
              <a:t>Chargeable to tax in the PY in which the transfer took place;</a:t>
            </a:r>
          </a:p>
          <a:p>
            <a:pPr marL="457200" indent="-228600" algn="just">
              <a:spcAft>
                <a:spcPts val="600"/>
              </a:spcAft>
              <a:buFont typeface="Arial" panose="020B0604020202020204" pitchFamily="34" charset="0"/>
              <a:buChar char="•"/>
            </a:pPr>
            <a:endParaRPr lang="en-US" sz="2400" dirty="0">
              <a:solidFill>
                <a:srgbClr val="FFFFFF"/>
              </a:solidFill>
              <a:latin typeface="Arial" panose="020B0604020202020204" pitchFamily="34" charset="0"/>
              <a:cs typeface="Arial" panose="020B0604020202020204" pitchFamily="34" charset="0"/>
            </a:endParaRPr>
          </a:p>
          <a:p>
            <a:pPr marL="457200" indent="-228600" algn="just">
              <a:spcAft>
                <a:spcPts val="600"/>
              </a:spcAft>
              <a:buFont typeface="Arial" panose="020B0604020202020204" pitchFamily="34" charset="0"/>
              <a:buChar char="•"/>
            </a:pPr>
            <a:r>
              <a:rPr lang="en-US" sz="2400" dirty="0">
                <a:solidFill>
                  <a:srgbClr val="FFFFFF"/>
                </a:solidFill>
                <a:latin typeface="Arial" panose="020B0604020202020204" pitchFamily="34" charset="0"/>
                <a:cs typeface="Arial" panose="020B0604020202020204" pitchFamily="34" charset="0"/>
              </a:rPr>
              <a:t>Deductions u/s 54, 54B, 54D, 54E, 54EA, 54EB, 54F, 54G and 54H are available subject to conditions.</a:t>
            </a:r>
          </a:p>
        </p:txBody>
      </p:sp>
    </p:spTree>
    <p:extLst>
      <p:ext uri="{BB962C8B-B14F-4D97-AF65-F5344CB8AC3E}">
        <p14:creationId xmlns:p14="http://schemas.microsoft.com/office/powerpoint/2010/main" val="12314418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628650" y="87549"/>
            <a:ext cx="8048422" cy="71984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defTabSz="914400"/>
            <a:r>
              <a:rPr lang="en-US" sz="4400" b="1" cap="none" dirty="0">
                <a:solidFill>
                  <a:srgbClr val="FFFFFF"/>
                </a:solidFill>
              </a:rPr>
              <a:t>Chargeability: Special provision 1</a:t>
            </a:r>
          </a:p>
        </p:txBody>
      </p:sp>
      <p:sp>
        <p:nvSpPr>
          <p:cNvPr id="5" name="TextBox 4"/>
          <p:cNvSpPr txBox="1"/>
          <p:nvPr/>
        </p:nvSpPr>
        <p:spPr>
          <a:xfrm>
            <a:off x="628650" y="1086919"/>
            <a:ext cx="8366059" cy="5701004"/>
          </a:xfrm>
          <a:prstGeom prst="rect">
            <a:avLst/>
          </a:prstGeom>
        </p:spPr>
        <p:txBody>
          <a:bodyPr vert="horz" lIns="91440" tIns="45720" rIns="91440" bIns="45720" rtlCol="0">
            <a:normAutofit/>
          </a:bodyPr>
          <a:lstStyle/>
          <a:p>
            <a:pPr algn="just">
              <a:spcAft>
                <a:spcPts val="600"/>
              </a:spcAft>
            </a:pPr>
            <a:r>
              <a:rPr lang="en-US" sz="2000" b="1" dirty="0">
                <a:solidFill>
                  <a:srgbClr val="FFFFFF"/>
                </a:solidFill>
                <a:latin typeface="Arial" panose="020B0604020202020204" pitchFamily="34" charset="0"/>
                <a:cs typeface="Arial" panose="020B0604020202020204" pitchFamily="34" charset="0"/>
              </a:rPr>
              <a:t>Section 45 (1A): insurance compensation</a:t>
            </a:r>
          </a:p>
          <a:p>
            <a:pPr algn="just">
              <a:spcAft>
                <a:spcPts val="600"/>
              </a:spcAft>
            </a:pPr>
            <a:endParaRPr lang="en-US" sz="2000" dirty="0">
              <a:solidFill>
                <a:srgbClr val="FFFFFF"/>
              </a:solidFill>
              <a:latin typeface="Arial" panose="020B0604020202020204" pitchFamily="34" charset="0"/>
              <a:cs typeface="Arial" panose="020B0604020202020204" pitchFamily="34" charset="0"/>
            </a:endParaRPr>
          </a:p>
          <a:p>
            <a:pPr algn="just">
              <a:spcAft>
                <a:spcPts val="600"/>
              </a:spcAft>
            </a:pPr>
            <a:r>
              <a:rPr lang="en-US" sz="2000" dirty="0">
                <a:solidFill>
                  <a:srgbClr val="FFFFFF"/>
                </a:solidFill>
                <a:latin typeface="Arial" panose="020B0604020202020204" pitchFamily="34" charset="0"/>
                <a:cs typeface="Arial" panose="020B0604020202020204" pitchFamily="34" charset="0"/>
              </a:rPr>
              <a:t>Receipt of money or other assets under an insurance on damage or destruction of capital asset is chargeable to capital gains, as a result of:</a:t>
            </a:r>
          </a:p>
          <a:p>
            <a:pPr marL="400050" indent="-228600" algn="just">
              <a:spcAft>
                <a:spcPts val="600"/>
              </a:spcAft>
              <a:buFont typeface="Arial" panose="020B0604020202020204" pitchFamily="34" charset="0"/>
              <a:buChar char="•"/>
            </a:pPr>
            <a:r>
              <a:rPr lang="en-US" sz="2000" dirty="0">
                <a:solidFill>
                  <a:srgbClr val="FFFFFF"/>
                </a:solidFill>
                <a:latin typeface="Arial" panose="020B0604020202020204" pitchFamily="34" charset="0"/>
                <a:cs typeface="Arial" panose="020B0604020202020204" pitchFamily="34" charset="0"/>
              </a:rPr>
              <a:t>flood, typhoon, hurricane, cyclone, earthquake or other convulsion of nature; or</a:t>
            </a:r>
          </a:p>
          <a:p>
            <a:pPr marL="400050" indent="-228600" algn="just">
              <a:spcAft>
                <a:spcPts val="600"/>
              </a:spcAft>
              <a:buFont typeface="Arial" panose="020B0604020202020204" pitchFamily="34" charset="0"/>
              <a:buChar char="•"/>
            </a:pPr>
            <a:r>
              <a:rPr lang="en-US" sz="2000" dirty="0">
                <a:solidFill>
                  <a:srgbClr val="FFFFFF"/>
                </a:solidFill>
                <a:latin typeface="Arial" panose="020B0604020202020204" pitchFamily="34" charset="0"/>
                <a:cs typeface="Arial" panose="020B0604020202020204" pitchFamily="34" charset="0"/>
              </a:rPr>
              <a:t>riot or civil disturbance; or</a:t>
            </a:r>
          </a:p>
          <a:p>
            <a:pPr marL="400050" indent="-228600" algn="just">
              <a:spcAft>
                <a:spcPts val="600"/>
              </a:spcAft>
              <a:buFont typeface="Arial" panose="020B0604020202020204" pitchFamily="34" charset="0"/>
              <a:buChar char="•"/>
            </a:pPr>
            <a:r>
              <a:rPr lang="en-US" sz="2000" dirty="0">
                <a:solidFill>
                  <a:srgbClr val="FFFFFF"/>
                </a:solidFill>
                <a:latin typeface="Arial" panose="020B0604020202020204" pitchFamily="34" charset="0"/>
                <a:cs typeface="Arial" panose="020B0604020202020204" pitchFamily="34" charset="0"/>
              </a:rPr>
              <a:t>accidental fire or explosion; or</a:t>
            </a:r>
          </a:p>
          <a:p>
            <a:pPr marL="400050" indent="-228600" algn="just">
              <a:spcAft>
                <a:spcPts val="600"/>
              </a:spcAft>
              <a:buFont typeface="Arial" panose="020B0604020202020204" pitchFamily="34" charset="0"/>
              <a:buChar char="•"/>
            </a:pPr>
            <a:r>
              <a:rPr lang="en-US" sz="2000" dirty="0">
                <a:solidFill>
                  <a:srgbClr val="FFFFFF"/>
                </a:solidFill>
                <a:latin typeface="Arial" panose="020B0604020202020204" pitchFamily="34" charset="0"/>
                <a:cs typeface="Arial" panose="020B0604020202020204" pitchFamily="34" charset="0"/>
              </a:rPr>
              <a:t>action by an enemy or action taken in combating an enemy (whether with or without a declaration of war).</a:t>
            </a:r>
          </a:p>
          <a:p>
            <a:pPr marL="400050" indent="-228600" algn="just">
              <a:spcAft>
                <a:spcPts val="600"/>
              </a:spcAft>
              <a:buFont typeface="Arial" panose="020B0604020202020204" pitchFamily="34" charset="0"/>
              <a:buChar char="•"/>
            </a:pPr>
            <a:endParaRPr lang="en-US" sz="2000" dirty="0">
              <a:solidFill>
                <a:srgbClr val="FFFFFF"/>
              </a:solidFill>
              <a:latin typeface="Arial" panose="020B0604020202020204" pitchFamily="34" charset="0"/>
              <a:cs typeface="Arial" panose="020B0604020202020204" pitchFamily="34" charset="0"/>
            </a:endParaRPr>
          </a:p>
          <a:p>
            <a:pPr algn="just">
              <a:spcAft>
                <a:spcPts val="600"/>
              </a:spcAft>
            </a:pPr>
            <a:r>
              <a:rPr lang="en-US" sz="2000" b="1" dirty="0">
                <a:solidFill>
                  <a:srgbClr val="FFFFFF"/>
                </a:solidFill>
                <a:latin typeface="Arial" panose="020B0604020202020204" pitchFamily="34" charset="0"/>
                <a:cs typeface="Arial" panose="020B0604020202020204" pitchFamily="34" charset="0"/>
              </a:rPr>
              <a:t>Note:</a:t>
            </a:r>
          </a:p>
          <a:p>
            <a:pPr marL="571500" indent="-457200" algn="just">
              <a:spcAft>
                <a:spcPts val="600"/>
              </a:spcAft>
              <a:buFont typeface="+mj-lt"/>
              <a:buAutoNum type="arabicPeriod"/>
            </a:pPr>
            <a:r>
              <a:rPr lang="en-US" sz="2000" dirty="0">
                <a:solidFill>
                  <a:srgbClr val="FFFFFF"/>
                </a:solidFill>
                <a:latin typeface="Arial" panose="020B0604020202020204" pitchFamily="34" charset="0"/>
                <a:cs typeface="Arial" panose="020B0604020202020204" pitchFamily="34" charset="0"/>
              </a:rPr>
              <a:t>Chargeable during the PY of receipt of money or other asset; and</a:t>
            </a:r>
          </a:p>
          <a:p>
            <a:pPr marL="571500" indent="-457200" algn="just">
              <a:spcAft>
                <a:spcPts val="600"/>
              </a:spcAft>
              <a:buFont typeface="+mj-lt"/>
              <a:buAutoNum type="arabicPeriod"/>
            </a:pPr>
            <a:r>
              <a:rPr lang="en-US" sz="2000" dirty="0">
                <a:solidFill>
                  <a:srgbClr val="FFFFFF"/>
                </a:solidFill>
                <a:latin typeface="Arial" panose="020B0604020202020204" pitchFamily="34" charset="0"/>
                <a:cs typeface="Arial" panose="020B0604020202020204" pitchFamily="34" charset="0"/>
              </a:rPr>
              <a:t>The FMV of the other asset on the date of such receipt shall the full value of the consideration.</a:t>
            </a:r>
          </a:p>
        </p:txBody>
      </p:sp>
    </p:spTree>
    <p:extLst>
      <p:ext uri="{BB962C8B-B14F-4D97-AF65-F5344CB8AC3E}">
        <p14:creationId xmlns:p14="http://schemas.microsoft.com/office/powerpoint/2010/main" val="25572116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789517" y="1"/>
            <a:ext cx="7564966" cy="82632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defTabSz="914400"/>
            <a:r>
              <a:rPr lang="en-US" sz="4400" b="1" cap="none" dirty="0">
                <a:solidFill>
                  <a:srgbClr val="FFFFFF"/>
                </a:solidFill>
              </a:rPr>
              <a:t>Chargeability: Special provision 2</a:t>
            </a:r>
          </a:p>
        </p:txBody>
      </p:sp>
      <p:sp>
        <p:nvSpPr>
          <p:cNvPr id="5" name="TextBox 4"/>
          <p:cNvSpPr txBox="1"/>
          <p:nvPr/>
        </p:nvSpPr>
        <p:spPr>
          <a:xfrm>
            <a:off x="789517" y="1172071"/>
            <a:ext cx="7564966" cy="5350642"/>
          </a:xfrm>
          <a:prstGeom prst="rect">
            <a:avLst/>
          </a:prstGeom>
        </p:spPr>
        <p:txBody>
          <a:bodyPr vert="horz" lIns="91440" tIns="45720" rIns="91440" bIns="45720" rtlCol="0">
            <a:normAutofit/>
          </a:bodyPr>
          <a:lstStyle/>
          <a:p>
            <a:pPr algn="just">
              <a:spcAft>
                <a:spcPts val="600"/>
              </a:spcAft>
            </a:pPr>
            <a:r>
              <a:rPr lang="en-US" sz="2400" b="1" dirty="0">
                <a:solidFill>
                  <a:srgbClr val="FFFFFF"/>
                </a:solidFill>
                <a:latin typeface="Arial" panose="020B0604020202020204" pitchFamily="34" charset="0"/>
                <a:cs typeface="Arial" panose="020B0604020202020204" pitchFamily="34" charset="0"/>
              </a:rPr>
              <a:t>Section 45 (2): Conversion or treatment of capital asset as stock-in-trade</a:t>
            </a:r>
          </a:p>
          <a:p>
            <a:pPr algn="just">
              <a:spcAft>
                <a:spcPts val="600"/>
              </a:spcAft>
            </a:pPr>
            <a:endParaRPr lang="en-US" sz="2400" dirty="0">
              <a:solidFill>
                <a:srgbClr val="FFFFFF"/>
              </a:solidFill>
              <a:latin typeface="Arial" panose="020B0604020202020204" pitchFamily="34" charset="0"/>
              <a:cs typeface="Arial" panose="020B0604020202020204" pitchFamily="34" charset="0"/>
            </a:endParaRPr>
          </a:p>
          <a:p>
            <a:pPr algn="just">
              <a:spcAft>
                <a:spcPts val="600"/>
              </a:spcAft>
            </a:pPr>
            <a:r>
              <a:rPr lang="en-US" sz="2400" dirty="0">
                <a:solidFill>
                  <a:srgbClr val="FFFFFF"/>
                </a:solidFill>
                <a:latin typeface="Arial" panose="020B0604020202020204" pitchFamily="34" charset="0"/>
                <a:cs typeface="Arial" panose="020B0604020202020204" pitchFamily="34" charset="0"/>
              </a:rPr>
              <a:t>Conversion by the owner of a capital asset into or its treatment by him as stock-in-trade of a business carried on by him shall be chargeable to income-tax during the previous year in which such stock-in-trade is sold or transferred </a:t>
            </a:r>
          </a:p>
          <a:p>
            <a:pPr algn="just">
              <a:spcAft>
                <a:spcPts val="600"/>
              </a:spcAft>
            </a:pPr>
            <a:endParaRPr lang="en-US" sz="2400" dirty="0">
              <a:solidFill>
                <a:srgbClr val="FFFFFF"/>
              </a:solidFill>
              <a:latin typeface="Arial" panose="020B0604020202020204" pitchFamily="34" charset="0"/>
              <a:cs typeface="Arial" panose="020B0604020202020204" pitchFamily="34" charset="0"/>
            </a:endParaRPr>
          </a:p>
          <a:p>
            <a:pPr algn="just">
              <a:spcAft>
                <a:spcPts val="600"/>
              </a:spcAft>
            </a:pPr>
            <a:r>
              <a:rPr lang="en-US" sz="2400" b="1" dirty="0">
                <a:solidFill>
                  <a:srgbClr val="FFFFFF"/>
                </a:solidFill>
                <a:latin typeface="Arial" panose="020B0604020202020204" pitchFamily="34" charset="0"/>
                <a:cs typeface="Arial" panose="020B0604020202020204" pitchFamily="34" charset="0"/>
              </a:rPr>
              <a:t>Note:</a:t>
            </a:r>
          </a:p>
          <a:p>
            <a:pPr algn="just">
              <a:spcAft>
                <a:spcPts val="600"/>
              </a:spcAft>
            </a:pPr>
            <a:r>
              <a:rPr lang="en-US" sz="2400" dirty="0">
                <a:solidFill>
                  <a:srgbClr val="FFFFFF"/>
                </a:solidFill>
                <a:latin typeface="Arial" panose="020B0604020202020204" pitchFamily="34" charset="0"/>
                <a:cs typeface="Arial" panose="020B0604020202020204" pitchFamily="34" charset="0"/>
              </a:rPr>
              <a:t>The FMV of the asset on the date of such conversion or treatment shall be deemed to be the full value of the consideration.</a:t>
            </a:r>
          </a:p>
        </p:txBody>
      </p:sp>
    </p:spTree>
    <p:extLst>
      <p:ext uri="{BB962C8B-B14F-4D97-AF65-F5344CB8AC3E}">
        <p14:creationId xmlns:p14="http://schemas.microsoft.com/office/powerpoint/2010/main" val="2996137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714871" y="175616"/>
            <a:ext cx="7738664" cy="78543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defTabSz="914400">
              <a:lnSpc>
                <a:spcPct val="80000"/>
              </a:lnSpc>
            </a:pPr>
            <a:r>
              <a:rPr lang="en-US" sz="4400" b="1" cap="none" dirty="0">
                <a:solidFill>
                  <a:srgbClr val="FFFFFF"/>
                </a:solidFill>
              </a:rPr>
              <a:t>Chargeability: Special provision 3</a:t>
            </a:r>
          </a:p>
        </p:txBody>
      </p:sp>
      <p:sp>
        <p:nvSpPr>
          <p:cNvPr id="5" name="TextBox 4"/>
          <p:cNvSpPr txBox="1"/>
          <p:nvPr/>
        </p:nvSpPr>
        <p:spPr>
          <a:xfrm>
            <a:off x="628650" y="1151054"/>
            <a:ext cx="8263423" cy="5516944"/>
          </a:xfrm>
          <a:prstGeom prst="rect">
            <a:avLst/>
          </a:prstGeom>
        </p:spPr>
        <p:txBody>
          <a:bodyPr vert="horz" lIns="91440" tIns="45720" rIns="91440" bIns="45720" rtlCol="0">
            <a:normAutofit/>
          </a:bodyPr>
          <a:lstStyle/>
          <a:p>
            <a:pPr algn="just">
              <a:lnSpc>
                <a:spcPct val="110000"/>
              </a:lnSpc>
            </a:pPr>
            <a:endParaRPr lang="en-US" sz="2400" b="1" dirty="0">
              <a:solidFill>
                <a:srgbClr val="FFFFFF"/>
              </a:solidFill>
              <a:latin typeface="Arial" panose="020B0604020202020204" pitchFamily="34" charset="0"/>
              <a:cs typeface="Arial" panose="020B0604020202020204" pitchFamily="34" charset="0"/>
            </a:endParaRPr>
          </a:p>
          <a:p>
            <a:pPr algn="just">
              <a:lnSpc>
                <a:spcPct val="110000"/>
              </a:lnSpc>
            </a:pPr>
            <a:r>
              <a:rPr lang="en-US" sz="2400" b="1" dirty="0">
                <a:solidFill>
                  <a:srgbClr val="FFFFFF"/>
                </a:solidFill>
                <a:latin typeface="Arial" panose="020B0604020202020204" pitchFamily="34" charset="0"/>
                <a:cs typeface="Arial" panose="020B0604020202020204" pitchFamily="34" charset="0"/>
              </a:rPr>
              <a:t>Section 45 (2A): Transfer of shares under </a:t>
            </a:r>
            <a:r>
              <a:rPr lang="en-US" sz="2400" b="1" dirty="0" err="1">
                <a:solidFill>
                  <a:srgbClr val="FFFFFF"/>
                </a:solidFill>
                <a:latin typeface="Arial" panose="020B0604020202020204" pitchFamily="34" charset="0"/>
                <a:cs typeface="Arial" panose="020B0604020202020204" pitchFamily="34" charset="0"/>
              </a:rPr>
              <a:t>demat</a:t>
            </a:r>
            <a:endParaRPr lang="en-US" sz="2400" b="1" dirty="0">
              <a:solidFill>
                <a:srgbClr val="FFFFFF"/>
              </a:solidFill>
              <a:latin typeface="Arial" panose="020B0604020202020204" pitchFamily="34" charset="0"/>
              <a:cs typeface="Arial" panose="020B0604020202020204" pitchFamily="34" charset="0"/>
            </a:endParaRPr>
          </a:p>
          <a:p>
            <a:pPr indent="-228600" algn="just">
              <a:lnSpc>
                <a:spcPct val="110000"/>
              </a:lnSpc>
              <a:buFont typeface="Arial" panose="020B0604020202020204" pitchFamily="34" charset="0"/>
              <a:buChar char="•"/>
            </a:pPr>
            <a:endParaRPr lang="en-US" sz="2400" dirty="0">
              <a:solidFill>
                <a:srgbClr val="FFFFFF"/>
              </a:solidFill>
              <a:latin typeface="Arial" panose="020B0604020202020204" pitchFamily="34" charset="0"/>
              <a:cs typeface="Arial" panose="020B0604020202020204" pitchFamily="34" charset="0"/>
            </a:endParaRPr>
          </a:p>
          <a:p>
            <a:pPr algn="just">
              <a:lnSpc>
                <a:spcPct val="110000"/>
              </a:lnSpc>
            </a:pPr>
            <a:r>
              <a:rPr lang="en-US" sz="2400" dirty="0">
                <a:solidFill>
                  <a:srgbClr val="FFFFFF"/>
                </a:solidFill>
                <a:latin typeface="Arial" panose="020B0604020202020204" pitchFamily="34" charset="0"/>
                <a:cs typeface="Arial" panose="020B0604020202020204" pitchFamily="34" charset="0"/>
              </a:rPr>
              <a:t>Transfer of beneficial interest in securities by the depository or participant shall be chargeable as capital gains income of the beneficial owner during the previous year in which such transfer took place.</a:t>
            </a:r>
          </a:p>
          <a:p>
            <a:pPr algn="just">
              <a:lnSpc>
                <a:spcPct val="110000"/>
              </a:lnSpc>
            </a:pPr>
            <a:endParaRPr lang="en-US" sz="2400" dirty="0">
              <a:solidFill>
                <a:srgbClr val="FFFFFF"/>
              </a:solidFill>
              <a:latin typeface="Arial" panose="020B0604020202020204" pitchFamily="34" charset="0"/>
              <a:cs typeface="Arial" panose="020B0604020202020204" pitchFamily="34" charset="0"/>
            </a:endParaRPr>
          </a:p>
          <a:p>
            <a:pPr algn="just">
              <a:lnSpc>
                <a:spcPct val="110000"/>
              </a:lnSpc>
            </a:pPr>
            <a:r>
              <a:rPr lang="en-US" sz="2400" b="1" dirty="0">
                <a:solidFill>
                  <a:srgbClr val="FFFFFF"/>
                </a:solidFill>
                <a:latin typeface="Arial" panose="020B0604020202020204" pitchFamily="34" charset="0"/>
                <a:cs typeface="Arial" panose="020B0604020202020204" pitchFamily="34" charset="0"/>
              </a:rPr>
              <a:t>Note:</a:t>
            </a:r>
          </a:p>
          <a:p>
            <a:pPr algn="just">
              <a:lnSpc>
                <a:spcPct val="110000"/>
              </a:lnSpc>
            </a:pPr>
            <a:r>
              <a:rPr lang="en-US" sz="2400" dirty="0">
                <a:solidFill>
                  <a:srgbClr val="FFFFFF"/>
                </a:solidFill>
                <a:latin typeface="Arial" panose="020B0604020202020204" pitchFamily="34" charset="0"/>
                <a:cs typeface="Arial" panose="020B0604020202020204" pitchFamily="34" charset="0"/>
              </a:rPr>
              <a:t>The cost of acquisition and the period of holding of any securities shall be determined on FIFO basis.</a:t>
            </a:r>
          </a:p>
        </p:txBody>
      </p:sp>
    </p:spTree>
    <p:extLst>
      <p:ext uri="{BB962C8B-B14F-4D97-AF65-F5344CB8AC3E}">
        <p14:creationId xmlns:p14="http://schemas.microsoft.com/office/powerpoint/2010/main" val="34193574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sp>
        <p:nvSpPr>
          <p:cNvPr id="12" name="Rectangle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2" y="320040"/>
            <a:ext cx="8500535" cy="6217920"/>
          </a:xfrm>
          <a:prstGeom prst="rect">
            <a:avLst/>
          </a:prstGeom>
          <a:solidFill>
            <a:schemeClr val="tx1">
              <a:alpha val="10000"/>
            </a:schemeClr>
          </a:solidFill>
          <a:ln w="127000" cap="sq" cmpd="thinThick">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p:cNvSpPr txBox="1">
            <a:spLocks/>
          </p:cNvSpPr>
          <p:nvPr/>
        </p:nvSpPr>
        <p:spPr>
          <a:xfrm>
            <a:off x="439183" y="320040"/>
            <a:ext cx="8500534" cy="750003"/>
          </a:xfrm>
          <a:prstGeom prst="rect">
            <a:avLst/>
          </a:prstGeom>
        </p:spPr>
        <p:txBody>
          <a:bodyPr vert="horz" lIns="91440" tIns="45720" rIns="91440" bIns="45720" rtlCol="0" anchor="ctr">
            <a:normAutofit fontScale="70000" lnSpcReduction="20000"/>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just" defTabSz="914400"/>
            <a:r>
              <a:rPr lang="en-US" sz="4400" b="1" cap="none" dirty="0"/>
              <a:t>FIFO Method: CBDT Circular # 768 </a:t>
            </a:r>
            <a:r>
              <a:rPr lang="en-US" sz="4400" b="1" cap="none" dirty="0" err="1"/>
              <a:t>dt.</a:t>
            </a:r>
            <a:r>
              <a:rPr lang="en-US" sz="4400" b="1" cap="none" dirty="0"/>
              <a:t> 24-06-1998</a:t>
            </a:r>
          </a:p>
        </p:txBody>
      </p:sp>
      <p:sp>
        <p:nvSpPr>
          <p:cNvPr id="5" name="TextBox 4"/>
          <p:cNvSpPr txBox="1"/>
          <p:nvPr/>
        </p:nvSpPr>
        <p:spPr>
          <a:xfrm>
            <a:off x="439182" y="1070043"/>
            <a:ext cx="8471353" cy="3871763"/>
          </a:xfrm>
          <a:prstGeom prst="rect">
            <a:avLst/>
          </a:prstGeom>
        </p:spPr>
        <p:txBody>
          <a:bodyPr vert="horz" lIns="91440" tIns="45720" rIns="91440" bIns="45720" rtlCol="0">
            <a:normAutofit fontScale="92500" lnSpcReduction="20000"/>
          </a:bodyPr>
          <a:lstStyle/>
          <a:p>
            <a:pPr marL="285750" lvl="0" indent="-285750" algn="just">
              <a:buFont typeface="Arial" panose="020B0604020202020204" pitchFamily="34" charset="0"/>
              <a:buChar char="•"/>
            </a:pPr>
            <a:r>
              <a:rPr lang="en-GB" sz="2400" dirty="0"/>
              <a:t>The FIFO method will be applied only in respect of the dematerialized holdings because in the case of sale of dematerialized securities, the securities held in physical form cannot be construed to have been sold as they continue to remain in the possession of the investor and are identified separately.</a:t>
            </a:r>
          </a:p>
          <a:p>
            <a:pPr marL="285750" lvl="0" indent="-285750" algn="just">
              <a:buFont typeface="Arial" panose="020B0604020202020204" pitchFamily="34" charset="0"/>
              <a:buChar char="•"/>
            </a:pPr>
            <a:endParaRPr lang="en-IN" sz="2400" dirty="0"/>
          </a:p>
          <a:p>
            <a:pPr marL="285750" lvl="0" indent="-285750" algn="just">
              <a:buFont typeface="Arial" panose="020B0604020202020204" pitchFamily="34" charset="0"/>
              <a:buChar char="•"/>
            </a:pPr>
            <a:endParaRPr lang="en-GB" sz="2400" dirty="0"/>
          </a:p>
          <a:p>
            <a:pPr marL="285750" indent="-285750" algn="just">
              <a:buFont typeface="Arial" panose="020B0604020202020204" pitchFamily="34" charset="0"/>
              <a:buChar char="•"/>
            </a:pPr>
            <a:r>
              <a:rPr lang="en-GB" sz="2400" dirty="0"/>
              <a:t>In the depository system, the investor can open and hold multiple accounts. In such a case, where an investor has more than one-security account, the FIFO method will be applied account-wise. This is because in case where a particular account of an investor is debited for sale of securities, the securities lying in the other account cannot be construed to have been sold as they continue to remain in that account.</a:t>
            </a:r>
            <a:endParaRPr lang="en-US" sz="3200" dirty="0"/>
          </a:p>
        </p:txBody>
      </p:sp>
    </p:spTree>
    <p:extLst>
      <p:ext uri="{BB962C8B-B14F-4D97-AF65-F5344CB8AC3E}">
        <p14:creationId xmlns:p14="http://schemas.microsoft.com/office/powerpoint/2010/main" val="4716886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sp>
        <p:nvSpPr>
          <p:cNvPr id="12" name="Rectangle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2" y="320040"/>
            <a:ext cx="8500535" cy="6217920"/>
          </a:xfrm>
          <a:prstGeom prst="rect">
            <a:avLst/>
          </a:prstGeom>
          <a:solidFill>
            <a:schemeClr val="tx1">
              <a:alpha val="10000"/>
            </a:schemeClr>
          </a:solidFill>
          <a:ln w="127000" cap="sq" cmpd="thinThick">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p:cNvSpPr txBox="1">
            <a:spLocks/>
          </p:cNvSpPr>
          <p:nvPr/>
        </p:nvSpPr>
        <p:spPr>
          <a:xfrm>
            <a:off x="439183" y="320040"/>
            <a:ext cx="7216485" cy="75000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just" defTabSz="914400"/>
            <a:r>
              <a:rPr lang="en-US" sz="4400" b="1" cap="none" dirty="0"/>
              <a:t>FIFO Method</a:t>
            </a:r>
          </a:p>
        </p:txBody>
      </p:sp>
      <p:sp>
        <p:nvSpPr>
          <p:cNvPr id="5" name="TextBox 4"/>
          <p:cNvSpPr txBox="1"/>
          <p:nvPr/>
        </p:nvSpPr>
        <p:spPr>
          <a:xfrm>
            <a:off x="439182" y="1070043"/>
            <a:ext cx="8471353" cy="1215957"/>
          </a:xfrm>
          <a:prstGeom prst="rect">
            <a:avLst/>
          </a:prstGeom>
        </p:spPr>
        <p:txBody>
          <a:bodyPr vert="horz" lIns="91440" tIns="45720" rIns="91440" bIns="45720" rtlCol="0">
            <a:normAutofit/>
          </a:bodyPr>
          <a:lstStyle/>
          <a:p>
            <a:pPr marL="285750" lvl="0" indent="-285750" algn="just">
              <a:buFont typeface="Arial" panose="020B0604020202020204" pitchFamily="34" charset="0"/>
              <a:buChar char="•"/>
            </a:pPr>
            <a:r>
              <a:rPr lang="en-GB" dirty="0"/>
              <a:t>If in an existing account of dematerialized stock, old physical stock is dematerialized and entered at a later date, under the FIFO method, the basis for determining </a:t>
            </a:r>
            <a:r>
              <a:rPr lang="en-GB" b="1" i="1" dirty="0"/>
              <a:t>the movement</a:t>
            </a:r>
            <a:r>
              <a:rPr lang="en-GB" dirty="0"/>
              <a:t> </a:t>
            </a:r>
            <a:r>
              <a:rPr lang="en-GB" b="1" i="1" dirty="0"/>
              <a:t>out of the account</a:t>
            </a:r>
            <a:r>
              <a:rPr lang="en-GB" dirty="0"/>
              <a:t> is the date of entry into the account. For example</a:t>
            </a:r>
            <a:endParaRPr lang="en-US" sz="3200" dirty="0"/>
          </a:p>
        </p:txBody>
      </p:sp>
      <p:graphicFrame>
        <p:nvGraphicFramePr>
          <p:cNvPr id="8" name="Table 7"/>
          <p:cNvGraphicFramePr>
            <a:graphicFrameLocks noGrp="1"/>
          </p:cNvGraphicFramePr>
          <p:nvPr>
            <p:extLst>
              <p:ext uri="{D42A27DB-BD31-4B8C-83A1-F6EECF244321}">
                <p14:modId xmlns:p14="http://schemas.microsoft.com/office/powerpoint/2010/main" val="4106666526"/>
              </p:ext>
            </p:extLst>
          </p:nvPr>
        </p:nvGraphicFramePr>
        <p:xfrm>
          <a:off x="647249" y="2094980"/>
          <a:ext cx="8219152" cy="2316999"/>
        </p:xfrm>
        <a:graphic>
          <a:graphicData uri="http://schemas.openxmlformats.org/drawingml/2006/table">
            <a:tbl>
              <a:tblPr firstRow="1" firstCol="1" bandRow="1">
                <a:tableStyleId>{5C22544A-7EE6-4342-B048-85BDC9FD1C3A}</a:tableStyleId>
              </a:tblPr>
              <a:tblGrid>
                <a:gridCol w="1267467">
                  <a:extLst>
                    <a:ext uri="{9D8B030D-6E8A-4147-A177-3AD203B41FA5}">
                      <a16:colId xmlns:a16="http://schemas.microsoft.com/office/drawing/2014/main" val="3690895350"/>
                    </a:ext>
                  </a:extLst>
                </a:gridCol>
                <a:gridCol w="5628753">
                  <a:extLst>
                    <a:ext uri="{9D8B030D-6E8A-4147-A177-3AD203B41FA5}">
                      <a16:colId xmlns:a16="http://schemas.microsoft.com/office/drawing/2014/main" val="2997590381"/>
                    </a:ext>
                  </a:extLst>
                </a:gridCol>
                <a:gridCol w="1322932">
                  <a:extLst>
                    <a:ext uri="{9D8B030D-6E8A-4147-A177-3AD203B41FA5}">
                      <a16:colId xmlns:a16="http://schemas.microsoft.com/office/drawing/2014/main" val="1113568810"/>
                    </a:ext>
                  </a:extLst>
                </a:gridCol>
              </a:tblGrid>
              <a:tr h="521843">
                <a:tc>
                  <a:txBody>
                    <a:bodyPr/>
                    <a:lstStyle/>
                    <a:p>
                      <a:pPr marL="0" indent="0" algn="just">
                        <a:lnSpc>
                          <a:spcPct val="107000"/>
                        </a:lnSpc>
                        <a:spcAft>
                          <a:spcPts val="0"/>
                        </a:spcAft>
                      </a:pPr>
                      <a:r>
                        <a:rPr lang="en-GB" sz="1600" dirty="0">
                          <a:effectLst/>
                        </a:rPr>
                        <a:t>Date of credit</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indent="0" algn="just">
                        <a:lnSpc>
                          <a:spcPct val="107000"/>
                        </a:lnSpc>
                        <a:spcAft>
                          <a:spcPts val="0"/>
                        </a:spcAft>
                      </a:pPr>
                      <a:r>
                        <a:rPr lang="en-GB" sz="1600" dirty="0">
                          <a:effectLst/>
                        </a:rPr>
                        <a:t>Particulars</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457200" algn="just">
                        <a:lnSpc>
                          <a:spcPct val="107000"/>
                        </a:lnSpc>
                        <a:spcAft>
                          <a:spcPts val="0"/>
                        </a:spcAft>
                      </a:pPr>
                      <a:r>
                        <a:rPr lang="en-GB" sz="1600">
                          <a:effectLst/>
                        </a:rPr>
                        <a:t>Qty.</a:t>
                      </a:r>
                      <a:endParaRPr lang="en-GB"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85445193"/>
                  </a:ext>
                </a:extLst>
              </a:tr>
              <a:tr h="448789">
                <a:tc>
                  <a:txBody>
                    <a:bodyPr/>
                    <a:lstStyle/>
                    <a:p>
                      <a:pPr marL="0" indent="0" algn="just" defTabSz="914400" rtl="0" eaLnBrk="1" latinLnBrk="0" hangingPunct="1">
                        <a:lnSpc>
                          <a:spcPct val="107000"/>
                        </a:lnSpc>
                        <a:spcAft>
                          <a:spcPts val="0"/>
                        </a:spcAft>
                      </a:pPr>
                      <a:r>
                        <a:rPr lang="en-GB" sz="1600" b="1" kern="1200" dirty="0">
                          <a:solidFill>
                            <a:schemeClr val="tx1"/>
                          </a:solidFill>
                          <a:effectLst/>
                          <a:latin typeface="+mn-lt"/>
                          <a:ea typeface="+mn-ea"/>
                          <a:cs typeface="+mn-cs"/>
                        </a:rPr>
                        <a:t>01-06-1997</a:t>
                      </a:r>
                    </a:p>
                  </a:txBody>
                  <a:tcPr marL="68580" marR="68580" marT="0" marB="0">
                    <a:solidFill>
                      <a:schemeClr val="accent1">
                        <a:lumMod val="20000"/>
                        <a:lumOff val="80000"/>
                      </a:schemeClr>
                    </a:solidFill>
                  </a:tcPr>
                </a:tc>
                <a:tc>
                  <a:txBody>
                    <a:bodyPr/>
                    <a:lstStyle/>
                    <a:p>
                      <a:pPr marL="0" indent="0" algn="just" defTabSz="914400" rtl="0" eaLnBrk="1" latinLnBrk="0" hangingPunct="1">
                        <a:lnSpc>
                          <a:spcPct val="107000"/>
                        </a:lnSpc>
                        <a:spcAft>
                          <a:spcPts val="0"/>
                        </a:spcAft>
                      </a:pPr>
                      <a:r>
                        <a:rPr lang="en-GB" sz="1600" b="1" kern="1200" dirty="0">
                          <a:solidFill>
                            <a:schemeClr val="tx1"/>
                          </a:solidFill>
                          <a:effectLst/>
                          <a:latin typeface="+mn-lt"/>
                          <a:ea typeface="+mn-ea"/>
                          <a:cs typeface="+mn-cs"/>
                        </a:rPr>
                        <a:t>Purchased directly in dematerialized form on 25-5-1997</a:t>
                      </a:r>
                    </a:p>
                  </a:txBody>
                  <a:tcPr marL="68580" marR="68580" marT="0" marB="0"/>
                </a:tc>
                <a:tc>
                  <a:txBody>
                    <a:bodyPr/>
                    <a:lstStyle/>
                    <a:p>
                      <a:pPr marL="457200" algn="just">
                        <a:lnSpc>
                          <a:spcPct val="107000"/>
                        </a:lnSpc>
                        <a:spcAft>
                          <a:spcPts val="0"/>
                        </a:spcAft>
                      </a:pPr>
                      <a:r>
                        <a:rPr lang="en-GB" sz="1600">
                          <a:solidFill>
                            <a:schemeClr val="tx1"/>
                          </a:solidFill>
                          <a:effectLst/>
                        </a:rPr>
                        <a:t>2,000</a:t>
                      </a:r>
                      <a:endParaRPr lang="en-GB" sz="14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0287380"/>
                  </a:ext>
                </a:extLst>
              </a:tr>
              <a:tr h="448789">
                <a:tc>
                  <a:txBody>
                    <a:bodyPr/>
                    <a:lstStyle/>
                    <a:p>
                      <a:pPr marL="0" indent="0" algn="just" defTabSz="914400" rtl="0" eaLnBrk="1" latinLnBrk="0" hangingPunct="1">
                        <a:lnSpc>
                          <a:spcPct val="107000"/>
                        </a:lnSpc>
                        <a:spcAft>
                          <a:spcPts val="0"/>
                        </a:spcAft>
                      </a:pPr>
                      <a:r>
                        <a:rPr lang="en-GB" sz="1600" b="1" kern="1200" dirty="0">
                          <a:solidFill>
                            <a:schemeClr val="tx1"/>
                          </a:solidFill>
                          <a:effectLst/>
                          <a:latin typeface="+mn-lt"/>
                          <a:ea typeface="+mn-ea"/>
                          <a:cs typeface="+mn-cs"/>
                        </a:rPr>
                        <a:t>05-06-1997</a:t>
                      </a:r>
                    </a:p>
                  </a:txBody>
                  <a:tcPr marL="68580" marR="68580" marT="0" marB="0">
                    <a:solidFill>
                      <a:schemeClr val="accent1">
                        <a:lumMod val="20000"/>
                        <a:lumOff val="80000"/>
                      </a:schemeClr>
                    </a:solidFill>
                  </a:tcPr>
                </a:tc>
                <a:tc>
                  <a:txBody>
                    <a:bodyPr/>
                    <a:lstStyle/>
                    <a:p>
                      <a:pPr marL="0" indent="0" algn="just" defTabSz="914400" rtl="0" eaLnBrk="1" latinLnBrk="0" hangingPunct="1">
                        <a:lnSpc>
                          <a:spcPct val="107000"/>
                        </a:lnSpc>
                        <a:spcAft>
                          <a:spcPts val="0"/>
                        </a:spcAft>
                      </a:pPr>
                      <a:r>
                        <a:rPr lang="en-GB" sz="1600" b="1" kern="1200" dirty="0">
                          <a:solidFill>
                            <a:schemeClr val="tx1"/>
                          </a:solidFill>
                          <a:effectLst/>
                          <a:latin typeface="+mn-lt"/>
                          <a:ea typeface="+mn-ea"/>
                          <a:cs typeface="+mn-cs"/>
                        </a:rPr>
                        <a:t>Dematerialized shares originally purchased in Nov. 1985</a:t>
                      </a:r>
                    </a:p>
                  </a:txBody>
                  <a:tcPr marL="68580" marR="68580" marT="0" marB="0"/>
                </a:tc>
                <a:tc>
                  <a:txBody>
                    <a:bodyPr/>
                    <a:lstStyle/>
                    <a:p>
                      <a:pPr marL="457200" algn="just">
                        <a:lnSpc>
                          <a:spcPct val="107000"/>
                        </a:lnSpc>
                        <a:spcAft>
                          <a:spcPts val="0"/>
                        </a:spcAft>
                      </a:pPr>
                      <a:r>
                        <a:rPr lang="en-GB" sz="1600">
                          <a:solidFill>
                            <a:schemeClr val="tx1"/>
                          </a:solidFill>
                          <a:effectLst/>
                        </a:rPr>
                        <a:t>5,000</a:t>
                      </a:r>
                      <a:endParaRPr lang="en-GB" sz="14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011060615"/>
                  </a:ext>
                </a:extLst>
              </a:tr>
              <a:tr h="448789">
                <a:tc>
                  <a:txBody>
                    <a:bodyPr/>
                    <a:lstStyle/>
                    <a:p>
                      <a:pPr marL="0" indent="0" algn="just" defTabSz="914400" rtl="0" eaLnBrk="1" latinLnBrk="0" hangingPunct="1">
                        <a:lnSpc>
                          <a:spcPct val="107000"/>
                        </a:lnSpc>
                        <a:spcAft>
                          <a:spcPts val="0"/>
                        </a:spcAft>
                      </a:pPr>
                      <a:r>
                        <a:rPr lang="en-GB" sz="1600" b="1" kern="1200" dirty="0">
                          <a:solidFill>
                            <a:schemeClr val="tx1"/>
                          </a:solidFill>
                          <a:effectLst/>
                          <a:latin typeface="+mn-lt"/>
                          <a:ea typeface="+mn-ea"/>
                          <a:cs typeface="+mn-cs"/>
                        </a:rPr>
                        <a:t>10-06-1997</a:t>
                      </a:r>
                    </a:p>
                  </a:txBody>
                  <a:tcPr marL="68580" marR="68580" marT="0" marB="0">
                    <a:solidFill>
                      <a:schemeClr val="accent1">
                        <a:lumMod val="20000"/>
                        <a:lumOff val="80000"/>
                      </a:schemeClr>
                    </a:solidFill>
                  </a:tcPr>
                </a:tc>
                <a:tc>
                  <a:txBody>
                    <a:bodyPr/>
                    <a:lstStyle/>
                    <a:p>
                      <a:pPr marL="0" indent="0" algn="just" defTabSz="914400" rtl="0" eaLnBrk="1" latinLnBrk="0" hangingPunct="1">
                        <a:lnSpc>
                          <a:spcPct val="107000"/>
                        </a:lnSpc>
                        <a:spcAft>
                          <a:spcPts val="0"/>
                        </a:spcAft>
                      </a:pPr>
                      <a:r>
                        <a:rPr lang="en-GB" sz="1600" b="1" kern="1200" dirty="0">
                          <a:solidFill>
                            <a:schemeClr val="tx1"/>
                          </a:solidFill>
                          <a:effectLst/>
                          <a:latin typeface="+mn-lt"/>
                          <a:ea typeface="+mn-ea"/>
                          <a:cs typeface="+mn-cs"/>
                        </a:rPr>
                        <a:t>Purchased directly in dematerialized form on 10-6-1997</a:t>
                      </a:r>
                    </a:p>
                  </a:txBody>
                  <a:tcPr marL="68580" marR="68580" marT="0" marB="0"/>
                </a:tc>
                <a:tc>
                  <a:txBody>
                    <a:bodyPr/>
                    <a:lstStyle/>
                    <a:p>
                      <a:pPr marL="457200" algn="just">
                        <a:lnSpc>
                          <a:spcPct val="107000"/>
                        </a:lnSpc>
                        <a:spcAft>
                          <a:spcPts val="0"/>
                        </a:spcAft>
                      </a:pPr>
                      <a:r>
                        <a:rPr lang="en-GB" sz="1600" dirty="0">
                          <a:solidFill>
                            <a:schemeClr val="tx1"/>
                          </a:solidFill>
                          <a:effectLst/>
                        </a:rPr>
                        <a:t>4,000</a:t>
                      </a:r>
                      <a:endParaRPr lang="en-GB" sz="14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625730540"/>
                  </a:ext>
                </a:extLst>
              </a:tr>
              <a:tr h="448789">
                <a:tc>
                  <a:txBody>
                    <a:bodyPr/>
                    <a:lstStyle/>
                    <a:p>
                      <a:pPr marL="0" indent="0" algn="just" defTabSz="914400" rtl="0" eaLnBrk="1" latinLnBrk="0" hangingPunct="1">
                        <a:lnSpc>
                          <a:spcPct val="107000"/>
                        </a:lnSpc>
                        <a:spcAft>
                          <a:spcPts val="0"/>
                        </a:spcAft>
                      </a:pPr>
                      <a:r>
                        <a:rPr lang="en-GB" sz="1600" b="1" kern="1200" dirty="0">
                          <a:solidFill>
                            <a:schemeClr val="tx1"/>
                          </a:solidFill>
                          <a:effectLst/>
                          <a:latin typeface="+mn-lt"/>
                          <a:ea typeface="+mn-ea"/>
                          <a:cs typeface="+mn-cs"/>
                        </a:rPr>
                        <a:t>15-06-1997</a:t>
                      </a:r>
                    </a:p>
                  </a:txBody>
                  <a:tcPr marL="68580" marR="68580" marT="0" marB="0">
                    <a:solidFill>
                      <a:schemeClr val="accent1">
                        <a:lumMod val="20000"/>
                        <a:lumOff val="80000"/>
                      </a:schemeClr>
                    </a:solidFill>
                  </a:tcPr>
                </a:tc>
                <a:tc>
                  <a:txBody>
                    <a:bodyPr/>
                    <a:lstStyle/>
                    <a:p>
                      <a:pPr marL="0" indent="0" algn="just" defTabSz="914400" rtl="0" eaLnBrk="1" latinLnBrk="0" hangingPunct="1">
                        <a:lnSpc>
                          <a:spcPct val="107000"/>
                        </a:lnSpc>
                        <a:spcAft>
                          <a:spcPts val="0"/>
                        </a:spcAft>
                      </a:pPr>
                      <a:r>
                        <a:rPr lang="en-GB" sz="1600" b="1" kern="1200" dirty="0">
                          <a:solidFill>
                            <a:schemeClr val="tx1"/>
                          </a:solidFill>
                          <a:effectLst/>
                          <a:latin typeface="+mn-lt"/>
                          <a:ea typeface="+mn-ea"/>
                          <a:cs typeface="+mn-cs"/>
                        </a:rPr>
                        <a:t>Dematerialized shares originally purchased in May 1962</a:t>
                      </a:r>
                    </a:p>
                  </a:txBody>
                  <a:tcPr marL="68580" marR="68580" marT="0" marB="0"/>
                </a:tc>
                <a:tc>
                  <a:txBody>
                    <a:bodyPr/>
                    <a:lstStyle/>
                    <a:p>
                      <a:pPr marL="457200" algn="just">
                        <a:lnSpc>
                          <a:spcPct val="107000"/>
                        </a:lnSpc>
                        <a:spcAft>
                          <a:spcPts val="0"/>
                        </a:spcAft>
                      </a:pPr>
                      <a:r>
                        <a:rPr lang="en-GB" sz="1600" dirty="0">
                          <a:solidFill>
                            <a:schemeClr val="tx1"/>
                          </a:solidFill>
                          <a:effectLst/>
                        </a:rPr>
                        <a:t>3,000</a:t>
                      </a:r>
                      <a:endParaRPr lang="en-GB" sz="14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774220345"/>
                  </a:ext>
                </a:extLst>
              </a:tr>
            </a:tbl>
          </a:graphicData>
        </a:graphic>
      </p:graphicFrame>
      <p:sp>
        <p:nvSpPr>
          <p:cNvPr id="2" name="TextBox 1"/>
          <p:cNvSpPr txBox="1"/>
          <p:nvPr/>
        </p:nvSpPr>
        <p:spPr>
          <a:xfrm>
            <a:off x="277598" y="4661557"/>
            <a:ext cx="8500535" cy="1805941"/>
          </a:xfrm>
          <a:prstGeom prst="rect">
            <a:avLst/>
          </a:prstGeom>
        </p:spPr>
        <p:txBody>
          <a:bodyPr vert="horz" lIns="91440" tIns="45720" rIns="91440" bIns="45720" rtlCol="0">
            <a:normAutofit/>
          </a:bodyPr>
          <a:lstStyle>
            <a:defPPr>
              <a:defRPr lang="en-US"/>
            </a:defPPr>
            <a:lvl1pPr marL="285750" lvl="0" indent="-285750" algn="just">
              <a:buFont typeface="Arial" panose="020B0604020202020204" pitchFamily="34" charset="0"/>
              <a:buChar char="•"/>
            </a:lvl1pPr>
          </a:lstStyle>
          <a:p>
            <a:r>
              <a:rPr lang="en-GB" sz="2000" dirty="0"/>
              <a:t>If say, 2500 shares were sold from out of this account, then the period of holding and the cost of acquisition of the first 2000 shares should be as from 25-5-1997 and the cost thereof, whereas the balance 500 shares will be treated as having been acquired in November 1985, at the relevant cost. This is the effect of the FIFO method.</a:t>
            </a:r>
          </a:p>
        </p:txBody>
      </p:sp>
    </p:spTree>
    <p:extLst>
      <p:ext uri="{BB962C8B-B14F-4D97-AF65-F5344CB8AC3E}">
        <p14:creationId xmlns:p14="http://schemas.microsoft.com/office/powerpoint/2010/main" val="4786609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628650" y="89991"/>
            <a:ext cx="7564966" cy="90838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defTabSz="914400"/>
            <a:r>
              <a:rPr lang="en-US" sz="4400" b="1" cap="none" dirty="0">
                <a:solidFill>
                  <a:srgbClr val="FFFFFF"/>
                </a:solidFill>
              </a:rPr>
              <a:t>Chargeability: Special provision 4</a:t>
            </a:r>
          </a:p>
        </p:txBody>
      </p:sp>
      <p:sp>
        <p:nvSpPr>
          <p:cNvPr id="5" name="TextBox 4"/>
          <p:cNvSpPr txBox="1"/>
          <p:nvPr/>
        </p:nvSpPr>
        <p:spPr>
          <a:xfrm>
            <a:off x="628650" y="1283524"/>
            <a:ext cx="8216769" cy="4995978"/>
          </a:xfrm>
          <a:prstGeom prst="rect">
            <a:avLst/>
          </a:prstGeom>
        </p:spPr>
        <p:txBody>
          <a:bodyPr vert="horz" lIns="91440" tIns="45720" rIns="91440" bIns="45720" rtlCol="0">
            <a:normAutofit/>
          </a:bodyPr>
          <a:lstStyle/>
          <a:p>
            <a:pPr algn="just">
              <a:spcAft>
                <a:spcPts val="600"/>
              </a:spcAft>
            </a:pPr>
            <a:r>
              <a:rPr lang="en-US" sz="2200" b="1" dirty="0">
                <a:solidFill>
                  <a:srgbClr val="FFFFFF"/>
                </a:solidFill>
                <a:latin typeface="Arial" panose="020B0604020202020204" pitchFamily="34" charset="0"/>
                <a:cs typeface="Arial" panose="020B0604020202020204" pitchFamily="34" charset="0"/>
              </a:rPr>
              <a:t>Section 45 (3): Transfer of capital asset by a partner to the firm</a:t>
            </a:r>
          </a:p>
          <a:p>
            <a:pPr indent="-228600" algn="just">
              <a:spcAft>
                <a:spcPts val="600"/>
              </a:spcAft>
              <a:buFont typeface="Arial" panose="020B0604020202020204" pitchFamily="34" charset="0"/>
              <a:buChar char="•"/>
            </a:pPr>
            <a:endParaRPr lang="en-US" sz="2200" dirty="0">
              <a:solidFill>
                <a:srgbClr val="FFFFFF"/>
              </a:solidFill>
              <a:latin typeface="Arial" panose="020B0604020202020204" pitchFamily="34" charset="0"/>
              <a:cs typeface="Arial" panose="020B0604020202020204" pitchFamily="34" charset="0"/>
            </a:endParaRPr>
          </a:p>
          <a:p>
            <a:pPr algn="just">
              <a:spcAft>
                <a:spcPts val="600"/>
              </a:spcAft>
            </a:pPr>
            <a:r>
              <a:rPr lang="en-US" sz="2200" dirty="0">
                <a:solidFill>
                  <a:srgbClr val="FFFFFF"/>
                </a:solidFill>
                <a:latin typeface="Arial" panose="020B0604020202020204" pitchFamily="34" charset="0"/>
                <a:cs typeface="Arial" panose="020B0604020202020204" pitchFamily="34" charset="0"/>
              </a:rPr>
              <a:t>Gain from Transfer of a capital asset by a partner to the firm or other AOP or member of the BOI (not being a company or a co-operative society) shall be chargeable to capital tax. </a:t>
            </a:r>
          </a:p>
          <a:p>
            <a:pPr indent="-228600" algn="just">
              <a:lnSpc>
                <a:spcPct val="90000"/>
              </a:lnSpc>
              <a:spcAft>
                <a:spcPts val="600"/>
              </a:spcAft>
              <a:buFont typeface="Arial" panose="020B0604020202020204" pitchFamily="34" charset="0"/>
              <a:buChar char="•"/>
            </a:pPr>
            <a:endParaRPr lang="en-US" sz="2200" dirty="0">
              <a:solidFill>
                <a:srgbClr val="FFFFFF"/>
              </a:solidFill>
              <a:latin typeface="Arial" panose="020B0604020202020204" pitchFamily="34" charset="0"/>
              <a:cs typeface="Arial" panose="020B0604020202020204" pitchFamily="34" charset="0"/>
            </a:endParaRPr>
          </a:p>
          <a:p>
            <a:pPr algn="just">
              <a:lnSpc>
                <a:spcPct val="90000"/>
              </a:lnSpc>
              <a:spcAft>
                <a:spcPts val="600"/>
              </a:spcAft>
            </a:pPr>
            <a:r>
              <a:rPr lang="en-US" sz="2200" b="1" dirty="0">
                <a:solidFill>
                  <a:srgbClr val="FFFFFF"/>
                </a:solidFill>
                <a:latin typeface="Arial" panose="020B0604020202020204" pitchFamily="34" charset="0"/>
                <a:cs typeface="Arial" panose="020B0604020202020204" pitchFamily="34" charset="0"/>
              </a:rPr>
              <a:t>Note:</a:t>
            </a:r>
          </a:p>
          <a:p>
            <a:pPr marL="457200" indent="-228600" algn="just">
              <a:spcAft>
                <a:spcPts val="600"/>
              </a:spcAft>
              <a:buFont typeface="Arial" panose="020B0604020202020204" pitchFamily="34" charset="0"/>
              <a:buChar char="•"/>
            </a:pPr>
            <a:r>
              <a:rPr lang="en-US" sz="2200" dirty="0">
                <a:solidFill>
                  <a:srgbClr val="FFFFFF"/>
                </a:solidFill>
                <a:latin typeface="Arial" panose="020B0604020202020204" pitchFamily="34" charset="0"/>
                <a:cs typeface="Arial" panose="020B0604020202020204" pitchFamily="34" charset="0"/>
              </a:rPr>
              <a:t>Taxable during the PY in which such transfer takes place;</a:t>
            </a:r>
          </a:p>
          <a:p>
            <a:pPr marL="457200" indent="-228600" algn="just">
              <a:spcAft>
                <a:spcPts val="600"/>
              </a:spcAft>
              <a:buFont typeface="Arial" panose="020B0604020202020204" pitchFamily="34" charset="0"/>
              <a:buChar char="•"/>
            </a:pPr>
            <a:r>
              <a:rPr lang="en-US" sz="2200" dirty="0">
                <a:solidFill>
                  <a:srgbClr val="FFFFFF"/>
                </a:solidFill>
                <a:latin typeface="Arial" panose="020B0604020202020204" pitchFamily="34" charset="0"/>
                <a:cs typeface="Arial" panose="020B0604020202020204" pitchFamily="34" charset="0"/>
              </a:rPr>
              <a:t>The amount recorded in the books of account of the firm, AOP or BOI to be the full value of the consideration;</a:t>
            </a:r>
          </a:p>
          <a:p>
            <a:pPr marL="457200" indent="-228600" algn="just">
              <a:spcAft>
                <a:spcPts val="600"/>
              </a:spcAft>
              <a:buFont typeface="Arial" panose="020B0604020202020204" pitchFamily="34" charset="0"/>
              <a:buChar char="•"/>
            </a:pPr>
            <a:r>
              <a:rPr lang="en-US" sz="2200" dirty="0">
                <a:solidFill>
                  <a:srgbClr val="FFFFFF"/>
                </a:solidFill>
                <a:latin typeface="Arial" panose="020B0604020202020204" pitchFamily="34" charset="0"/>
                <a:cs typeface="Arial" panose="020B0604020202020204" pitchFamily="34" charset="0"/>
              </a:rPr>
              <a:t>Transfer may be by way of capital contribution or otherwise,</a:t>
            </a:r>
          </a:p>
        </p:txBody>
      </p:sp>
    </p:spTree>
    <p:extLst>
      <p:ext uri="{BB962C8B-B14F-4D97-AF65-F5344CB8AC3E}">
        <p14:creationId xmlns:p14="http://schemas.microsoft.com/office/powerpoint/2010/main" val="10744151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487959" y="0"/>
            <a:ext cx="7564966" cy="73633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defTabSz="914400"/>
            <a:r>
              <a:rPr lang="en-US" sz="4400" b="1" cap="none" dirty="0">
                <a:solidFill>
                  <a:srgbClr val="FFFFFF"/>
                </a:solidFill>
              </a:rPr>
              <a:t>Chargeability: Special provision 5</a:t>
            </a:r>
          </a:p>
        </p:txBody>
      </p:sp>
      <p:sp>
        <p:nvSpPr>
          <p:cNvPr id="5" name="TextBox 4"/>
          <p:cNvSpPr txBox="1"/>
          <p:nvPr/>
        </p:nvSpPr>
        <p:spPr>
          <a:xfrm>
            <a:off x="560557" y="1138334"/>
            <a:ext cx="8319407" cy="5430417"/>
          </a:xfrm>
          <a:prstGeom prst="rect">
            <a:avLst/>
          </a:prstGeom>
        </p:spPr>
        <p:txBody>
          <a:bodyPr vert="horz" lIns="91440" tIns="45720" rIns="91440" bIns="45720" rtlCol="0">
            <a:normAutofit/>
          </a:bodyPr>
          <a:lstStyle/>
          <a:p>
            <a:pPr algn="just">
              <a:spcAft>
                <a:spcPts val="600"/>
              </a:spcAft>
            </a:pPr>
            <a:r>
              <a:rPr lang="en-US" sz="2400" b="1" dirty="0">
                <a:solidFill>
                  <a:srgbClr val="FFFFFF"/>
                </a:solidFill>
                <a:latin typeface="Arial" panose="020B0604020202020204" pitchFamily="34" charset="0"/>
                <a:cs typeface="Arial" panose="020B0604020202020204" pitchFamily="34" charset="0"/>
              </a:rPr>
              <a:t>Sec. 45 (4): Distribution of capital asset on dissolution of a firm</a:t>
            </a:r>
            <a:endParaRPr lang="en-US" sz="2400" dirty="0">
              <a:solidFill>
                <a:srgbClr val="FFFFFF"/>
              </a:solidFill>
              <a:latin typeface="Arial" panose="020B0604020202020204" pitchFamily="34" charset="0"/>
              <a:cs typeface="Arial" panose="020B0604020202020204" pitchFamily="34" charset="0"/>
            </a:endParaRPr>
          </a:p>
          <a:p>
            <a:pPr algn="just">
              <a:spcAft>
                <a:spcPts val="600"/>
              </a:spcAft>
            </a:pPr>
            <a:endParaRPr lang="en-US" sz="2400" dirty="0">
              <a:solidFill>
                <a:srgbClr val="FFFFFF"/>
              </a:solidFill>
              <a:latin typeface="Arial" panose="020B0604020202020204" pitchFamily="34" charset="0"/>
              <a:cs typeface="Arial" panose="020B0604020202020204" pitchFamily="34" charset="0"/>
            </a:endParaRPr>
          </a:p>
          <a:p>
            <a:pPr algn="just">
              <a:spcAft>
                <a:spcPts val="600"/>
              </a:spcAft>
            </a:pPr>
            <a:r>
              <a:rPr lang="en-US" sz="2400" dirty="0">
                <a:solidFill>
                  <a:srgbClr val="FFFFFF"/>
                </a:solidFill>
                <a:latin typeface="Arial" panose="020B0604020202020204" pitchFamily="34" charset="0"/>
                <a:cs typeface="Arial" panose="020B0604020202020204" pitchFamily="34" charset="0"/>
              </a:rPr>
              <a:t>Gain on distribution of capital assets on the dissolution of a firm or other AOP or BOI (not being a company or a co-operative society) shall be chargeable to capital gains tax</a:t>
            </a:r>
          </a:p>
          <a:p>
            <a:pPr algn="just">
              <a:spcAft>
                <a:spcPts val="600"/>
              </a:spcAft>
            </a:pPr>
            <a:endParaRPr lang="en-US" sz="2400" b="1" dirty="0">
              <a:solidFill>
                <a:srgbClr val="FFFFFF"/>
              </a:solidFill>
              <a:latin typeface="Arial" panose="020B0604020202020204" pitchFamily="34" charset="0"/>
              <a:cs typeface="Arial" panose="020B0604020202020204" pitchFamily="34" charset="0"/>
            </a:endParaRPr>
          </a:p>
          <a:p>
            <a:pPr algn="just">
              <a:spcAft>
                <a:spcPts val="600"/>
              </a:spcAft>
            </a:pPr>
            <a:r>
              <a:rPr lang="en-US" sz="2400" b="1" dirty="0">
                <a:solidFill>
                  <a:srgbClr val="FFFFFF"/>
                </a:solidFill>
                <a:latin typeface="Arial" panose="020B0604020202020204" pitchFamily="34" charset="0"/>
                <a:cs typeface="Arial" panose="020B0604020202020204" pitchFamily="34" charset="0"/>
              </a:rPr>
              <a:t>Note:</a:t>
            </a:r>
          </a:p>
          <a:p>
            <a:pPr marL="457200" indent="-228600" algn="just">
              <a:spcAft>
                <a:spcPts val="600"/>
              </a:spcAft>
              <a:buFont typeface="Arial" panose="020B0604020202020204" pitchFamily="34" charset="0"/>
              <a:buChar char="•"/>
            </a:pPr>
            <a:r>
              <a:rPr lang="en-US" sz="2400" dirty="0">
                <a:solidFill>
                  <a:srgbClr val="FFFFFF"/>
                </a:solidFill>
                <a:latin typeface="Arial" panose="020B0604020202020204" pitchFamily="34" charset="0"/>
                <a:cs typeface="Arial" panose="020B0604020202020204" pitchFamily="34" charset="0"/>
              </a:rPr>
              <a:t>Chargeable as the income of the firm, AOP or BOI during the PY of transfer;</a:t>
            </a:r>
          </a:p>
          <a:p>
            <a:pPr marL="457200" indent="-228600" algn="just">
              <a:spcAft>
                <a:spcPts val="600"/>
              </a:spcAft>
              <a:buFont typeface="Arial" panose="020B0604020202020204" pitchFamily="34" charset="0"/>
              <a:buChar char="•"/>
            </a:pPr>
            <a:r>
              <a:rPr lang="en-US" sz="2400" dirty="0">
                <a:solidFill>
                  <a:srgbClr val="FFFFFF"/>
                </a:solidFill>
                <a:latin typeface="Arial" panose="020B0604020202020204" pitchFamily="34" charset="0"/>
                <a:cs typeface="Arial" panose="020B0604020202020204" pitchFamily="34" charset="0"/>
              </a:rPr>
              <a:t>FMV of the asset on the date of such transfer to be the full value of the consideration.</a:t>
            </a:r>
          </a:p>
        </p:txBody>
      </p:sp>
    </p:spTree>
    <p:extLst>
      <p:ext uri="{BB962C8B-B14F-4D97-AF65-F5344CB8AC3E}">
        <p14:creationId xmlns:p14="http://schemas.microsoft.com/office/powerpoint/2010/main" val="42236508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789517" y="89991"/>
            <a:ext cx="7564966" cy="73633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defTabSz="914400"/>
            <a:r>
              <a:rPr lang="en-US" sz="4400" b="1" cap="none" dirty="0">
                <a:solidFill>
                  <a:srgbClr val="FFFFFF"/>
                </a:solidFill>
              </a:rPr>
              <a:t>Chargeability: Special provision 6</a:t>
            </a:r>
          </a:p>
        </p:txBody>
      </p:sp>
      <p:sp>
        <p:nvSpPr>
          <p:cNvPr id="5" name="TextBox 4"/>
          <p:cNvSpPr txBox="1"/>
          <p:nvPr/>
        </p:nvSpPr>
        <p:spPr>
          <a:xfrm>
            <a:off x="628650" y="1026367"/>
            <a:ext cx="8431373" cy="5495731"/>
          </a:xfrm>
          <a:prstGeom prst="rect">
            <a:avLst/>
          </a:prstGeom>
        </p:spPr>
        <p:txBody>
          <a:bodyPr vert="horz" lIns="91440" tIns="45720" rIns="91440" bIns="45720" rtlCol="0">
            <a:normAutofit fontScale="92500" lnSpcReduction="20000"/>
          </a:bodyPr>
          <a:lstStyle/>
          <a:p>
            <a:pPr algn="just">
              <a:spcAft>
                <a:spcPts val="1200"/>
              </a:spcAft>
            </a:pPr>
            <a:r>
              <a:rPr lang="en-US" sz="2000" b="1" dirty="0">
                <a:solidFill>
                  <a:srgbClr val="FFFFFF"/>
                </a:solidFill>
                <a:latin typeface="Arial" panose="020B0604020202020204" pitchFamily="34" charset="0"/>
                <a:cs typeface="Arial" panose="020B0604020202020204" pitchFamily="34" charset="0"/>
              </a:rPr>
              <a:t>Sec. 45 (5): Compulsory acquisition</a:t>
            </a:r>
          </a:p>
          <a:p>
            <a:pPr algn="just">
              <a:spcAft>
                <a:spcPts val="1200"/>
              </a:spcAft>
            </a:pPr>
            <a:r>
              <a:rPr lang="en-US" sz="2000" dirty="0">
                <a:solidFill>
                  <a:srgbClr val="FFFFFF"/>
                </a:solidFill>
                <a:latin typeface="Arial" panose="020B0604020202020204" pitchFamily="34" charset="0"/>
                <a:cs typeface="Arial" panose="020B0604020202020204" pitchFamily="34" charset="0"/>
              </a:rPr>
              <a:t>Compensation received from transfer by way of compulsory acquisition under any law shall be dealt with in the following manner:</a:t>
            </a:r>
          </a:p>
          <a:p>
            <a:pPr indent="-228600" algn="just">
              <a:spcAft>
                <a:spcPts val="1200"/>
              </a:spcAft>
              <a:buFont typeface="Arial" panose="020B0604020202020204" pitchFamily="34" charset="0"/>
              <a:buChar char="•"/>
            </a:pPr>
            <a:r>
              <a:rPr lang="en-US" sz="2000" b="1" dirty="0">
                <a:solidFill>
                  <a:srgbClr val="FFFFFF"/>
                </a:solidFill>
                <a:latin typeface="Arial" panose="020B0604020202020204" pitchFamily="34" charset="0"/>
                <a:cs typeface="Arial" panose="020B0604020202020204" pitchFamily="34" charset="0"/>
              </a:rPr>
              <a:t>Chargeability during the previous year</a:t>
            </a:r>
          </a:p>
          <a:p>
            <a:pPr marL="285750" indent="-228600" algn="just">
              <a:spcAft>
                <a:spcPts val="1200"/>
              </a:spcAft>
              <a:buFont typeface="Arial" panose="020B0604020202020204" pitchFamily="34" charset="0"/>
              <a:buChar char="•"/>
            </a:pPr>
            <a:r>
              <a:rPr lang="en-US" sz="2000" b="1" i="1" dirty="0">
                <a:solidFill>
                  <a:srgbClr val="FFFFFF"/>
                </a:solidFill>
                <a:latin typeface="Arial" panose="020B0604020202020204" pitchFamily="34" charset="0"/>
                <a:cs typeface="Arial" panose="020B0604020202020204" pitchFamily="34" charset="0"/>
              </a:rPr>
              <a:t>Original compensation</a:t>
            </a:r>
            <a:r>
              <a:rPr lang="en-US" sz="2000" dirty="0">
                <a:solidFill>
                  <a:srgbClr val="FFFFFF"/>
                </a:solidFill>
                <a:latin typeface="Arial" panose="020B0604020202020204" pitchFamily="34" charset="0"/>
                <a:cs typeface="Arial" panose="020B0604020202020204" pitchFamily="34" charset="0"/>
              </a:rPr>
              <a:t> or part was first received; </a:t>
            </a:r>
          </a:p>
          <a:p>
            <a:pPr marL="285750" indent="-228600" algn="just">
              <a:spcAft>
                <a:spcPts val="1200"/>
              </a:spcAft>
              <a:buFont typeface="Arial" panose="020B0604020202020204" pitchFamily="34" charset="0"/>
              <a:buChar char="•"/>
            </a:pPr>
            <a:r>
              <a:rPr lang="en-US" sz="2000" b="1" i="1" dirty="0">
                <a:solidFill>
                  <a:srgbClr val="FFFFFF"/>
                </a:solidFill>
                <a:latin typeface="Arial" panose="020B0604020202020204" pitchFamily="34" charset="0"/>
                <a:cs typeface="Arial" panose="020B0604020202020204" pitchFamily="34" charset="0"/>
              </a:rPr>
              <a:t>Enhanced compensation by court or tribunal</a:t>
            </a:r>
            <a:r>
              <a:rPr lang="en-US" sz="2000" b="1" dirty="0">
                <a:solidFill>
                  <a:srgbClr val="FFFFFF"/>
                </a:solidFill>
                <a:latin typeface="Arial" panose="020B0604020202020204" pitchFamily="34" charset="0"/>
                <a:cs typeface="Arial" panose="020B0604020202020204" pitchFamily="34" charset="0"/>
              </a:rPr>
              <a:t> </a:t>
            </a:r>
            <a:r>
              <a:rPr lang="en-US" sz="2000" dirty="0">
                <a:solidFill>
                  <a:srgbClr val="FFFFFF"/>
                </a:solidFill>
                <a:latin typeface="Arial" panose="020B0604020202020204" pitchFamily="34" charset="0"/>
                <a:cs typeface="Arial" panose="020B0604020202020204" pitchFamily="34" charset="0"/>
              </a:rPr>
              <a:t>was received;</a:t>
            </a:r>
          </a:p>
          <a:p>
            <a:pPr marL="285750" indent="-228600" algn="just">
              <a:spcAft>
                <a:spcPts val="1200"/>
              </a:spcAft>
              <a:buFont typeface="Arial" panose="020B0604020202020204" pitchFamily="34" charset="0"/>
              <a:buChar char="•"/>
            </a:pPr>
            <a:r>
              <a:rPr lang="en-US" sz="2000" b="1" i="1" dirty="0">
                <a:solidFill>
                  <a:srgbClr val="FFFFFF"/>
                </a:solidFill>
                <a:latin typeface="Arial" panose="020B0604020202020204" pitchFamily="34" charset="0"/>
                <a:cs typeface="Arial" panose="020B0604020202020204" pitchFamily="34" charset="0"/>
              </a:rPr>
              <a:t>Compensation on interim order</a:t>
            </a:r>
            <a:r>
              <a:rPr lang="en-US" sz="2000" dirty="0">
                <a:solidFill>
                  <a:srgbClr val="FFFFFF"/>
                </a:solidFill>
                <a:latin typeface="Arial" panose="020B0604020202020204" pitchFamily="34" charset="0"/>
                <a:cs typeface="Arial" panose="020B0604020202020204" pitchFamily="34" charset="0"/>
              </a:rPr>
              <a:t> of a court / tribunal or authority is chargeable in the PY of final order; and</a:t>
            </a:r>
          </a:p>
          <a:p>
            <a:pPr marL="285750" indent="-228600" algn="just">
              <a:spcAft>
                <a:spcPts val="1200"/>
              </a:spcAft>
              <a:buFont typeface="Arial" panose="020B0604020202020204" pitchFamily="34" charset="0"/>
              <a:buChar char="•"/>
            </a:pPr>
            <a:r>
              <a:rPr lang="en-US" sz="2000" b="1" i="1" dirty="0">
                <a:solidFill>
                  <a:srgbClr val="FFFFFF"/>
                </a:solidFill>
                <a:latin typeface="Arial" panose="020B0604020202020204" pitchFamily="34" charset="0"/>
                <a:cs typeface="Arial" panose="020B0604020202020204" pitchFamily="34" charset="0"/>
              </a:rPr>
              <a:t>Reduced compensation on order of a court / tribunal or authority</a:t>
            </a:r>
            <a:r>
              <a:rPr lang="en-US" sz="2000" dirty="0">
                <a:solidFill>
                  <a:srgbClr val="FFFFFF"/>
                </a:solidFill>
                <a:latin typeface="Arial" panose="020B0604020202020204" pitchFamily="34" charset="0"/>
                <a:cs typeface="Arial" panose="020B0604020202020204" pitchFamily="34" charset="0"/>
              </a:rPr>
              <a:t>: Capital gain assessed shall be recomputed / reassessed u/s 155(16).</a:t>
            </a:r>
            <a:endParaRPr lang="en-US" sz="2000" b="1" dirty="0">
              <a:solidFill>
                <a:srgbClr val="FFFFFF"/>
              </a:solidFill>
              <a:latin typeface="Arial" panose="020B0604020202020204" pitchFamily="34" charset="0"/>
              <a:cs typeface="Arial" panose="020B0604020202020204" pitchFamily="34" charset="0"/>
            </a:endParaRPr>
          </a:p>
          <a:p>
            <a:pPr algn="just">
              <a:spcAft>
                <a:spcPts val="1200"/>
              </a:spcAft>
            </a:pPr>
            <a:r>
              <a:rPr lang="en-US" sz="2000" b="1" dirty="0">
                <a:solidFill>
                  <a:srgbClr val="FFFFFF"/>
                </a:solidFill>
                <a:latin typeface="Arial" panose="020B0604020202020204" pitchFamily="34" charset="0"/>
                <a:cs typeface="Arial" panose="020B0604020202020204" pitchFamily="34" charset="0"/>
              </a:rPr>
              <a:t>Note:</a:t>
            </a:r>
          </a:p>
          <a:p>
            <a:pPr marL="571500" indent="-457200" algn="just">
              <a:spcAft>
                <a:spcPts val="1200"/>
              </a:spcAft>
              <a:buFont typeface="+mj-lt"/>
              <a:buAutoNum type="arabicPeriod"/>
            </a:pPr>
            <a:r>
              <a:rPr lang="en-US" sz="2000" dirty="0">
                <a:solidFill>
                  <a:srgbClr val="FFFFFF"/>
                </a:solidFill>
                <a:latin typeface="Arial" panose="020B0604020202020204" pitchFamily="34" charset="0"/>
                <a:cs typeface="Arial" panose="020B0604020202020204" pitchFamily="34" charset="0"/>
              </a:rPr>
              <a:t>Cost of acquisition shall be taken nil for compensation other than original;</a:t>
            </a:r>
          </a:p>
          <a:p>
            <a:pPr marL="571500" indent="-457200" algn="just">
              <a:spcAft>
                <a:spcPts val="1200"/>
              </a:spcAft>
              <a:buFont typeface="+mj-lt"/>
              <a:buAutoNum type="arabicPeriod"/>
            </a:pPr>
            <a:r>
              <a:rPr lang="en-US" sz="2000" dirty="0">
                <a:solidFill>
                  <a:srgbClr val="FFFFFF"/>
                </a:solidFill>
                <a:latin typeface="Arial" panose="020B0604020202020204" pitchFamily="34" charset="0"/>
                <a:cs typeface="Arial" panose="020B0604020202020204" pitchFamily="34" charset="0"/>
              </a:rPr>
              <a:t>In case of enhanced compensation received by the legal heirs or nominees of the transferor, the capital gain shall be chargeable in their hands.</a:t>
            </a:r>
          </a:p>
        </p:txBody>
      </p:sp>
    </p:spTree>
    <p:extLst>
      <p:ext uri="{BB962C8B-B14F-4D97-AF65-F5344CB8AC3E}">
        <p14:creationId xmlns:p14="http://schemas.microsoft.com/office/powerpoint/2010/main" val="378662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93431" y="217303"/>
            <a:ext cx="2380087" cy="1043125"/>
          </a:xfrm>
          <a:prstGeom prst="rect">
            <a:avLst/>
          </a:prstGeom>
        </p:spPr>
      </p:pic>
      <p:sp>
        <p:nvSpPr>
          <p:cNvPr id="4" name="TextBox 3"/>
          <p:cNvSpPr txBox="1"/>
          <p:nvPr/>
        </p:nvSpPr>
        <p:spPr>
          <a:xfrm>
            <a:off x="2923079" y="201"/>
            <a:ext cx="6220921" cy="1472070"/>
          </a:xfrm>
          <a:prstGeom prst="rect">
            <a:avLst/>
          </a:prstGeom>
          <a:solidFill>
            <a:srgbClr val="00B0F0"/>
          </a:solidFill>
        </p:spPr>
        <p:txBody>
          <a:bodyPr wrap="square" rtlCol="0">
            <a:spAutoFit/>
          </a:bodyPr>
          <a:lstStyle/>
          <a:p>
            <a:pPr>
              <a:lnSpc>
                <a:spcPct val="150000"/>
              </a:lnSpc>
              <a:spcBef>
                <a:spcPts val="1200"/>
              </a:spcBef>
            </a:pPr>
            <a:r>
              <a:rPr lang="en-IN" sz="2800" b="1" dirty="0">
                <a:solidFill>
                  <a:schemeClr val="bg1"/>
                </a:solidFill>
              </a:rPr>
              <a:t>Definition: Sub-section 14 of section 2</a:t>
            </a:r>
          </a:p>
          <a:p>
            <a:pPr>
              <a:lnSpc>
                <a:spcPct val="150000"/>
              </a:lnSpc>
              <a:spcBef>
                <a:spcPts val="1200"/>
              </a:spcBef>
            </a:pPr>
            <a:endParaRPr lang="en-IN" sz="2800" b="1" dirty="0">
              <a:solidFill>
                <a:schemeClr val="bg1"/>
              </a:solidFill>
            </a:endParaRPr>
          </a:p>
        </p:txBody>
      </p:sp>
      <p:cxnSp>
        <p:nvCxnSpPr>
          <p:cNvPr id="6" name="Straight Connector 5"/>
          <p:cNvCxnSpPr/>
          <p:nvPr/>
        </p:nvCxnSpPr>
        <p:spPr>
          <a:xfrm>
            <a:off x="0" y="1472271"/>
            <a:ext cx="9144000"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8" name="Diagram 7"/>
          <p:cNvGraphicFramePr/>
          <p:nvPr>
            <p:extLst>
              <p:ext uri="{D42A27DB-BD31-4B8C-83A1-F6EECF244321}">
                <p14:modId xmlns:p14="http://schemas.microsoft.com/office/powerpoint/2010/main" val="3907109462"/>
              </p:ext>
            </p:extLst>
          </p:nvPr>
        </p:nvGraphicFramePr>
        <p:xfrm>
          <a:off x="503853" y="1684114"/>
          <a:ext cx="8173615" cy="42594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258399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696211" y="175617"/>
            <a:ext cx="7859960" cy="766776"/>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defTabSz="914400">
              <a:lnSpc>
                <a:spcPct val="80000"/>
              </a:lnSpc>
            </a:pPr>
            <a:r>
              <a:rPr lang="en-US" sz="4400" b="1" cap="none" dirty="0">
                <a:solidFill>
                  <a:srgbClr val="FFFFFF"/>
                </a:solidFill>
              </a:rPr>
              <a:t>Chargeability: Special provision 7</a:t>
            </a:r>
          </a:p>
        </p:txBody>
      </p:sp>
      <p:sp>
        <p:nvSpPr>
          <p:cNvPr id="5" name="TextBox 4"/>
          <p:cNvSpPr txBox="1"/>
          <p:nvPr/>
        </p:nvSpPr>
        <p:spPr>
          <a:xfrm>
            <a:off x="696211" y="942393"/>
            <a:ext cx="8083896" cy="5581370"/>
          </a:xfrm>
          <a:prstGeom prst="rect">
            <a:avLst/>
          </a:prstGeom>
        </p:spPr>
        <p:txBody>
          <a:bodyPr vert="horz" lIns="91440" tIns="45720" rIns="91440" bIns="45720" rtlCol="0">
            <a:normAutofit/>
          </a:bodyPr>
          <a:lstStyle/>
          <a:p>
            <a:pPr algn="just">
              <a:spcAft>
                <a:spcPts val="600"/>
              </a:spcAft>
            </a:pPr>
            <a:r>
              <a:rPr lang="en-US" b="1" dirty="0">
                <a:solidFill>
                  <a:srgbClr val="FFFFFF"/>
                </a:solidFill>
                <a:latin typeface="Arial" panose="020B0604020202020204" pitchFamily="34" charset="0"/>
                <a:cs typeface="Arial" panose="020B0604020202020204" pitchFamily="34" charset="0"/>
              </a:rPr>
              <a:t>Sec. 45 (5A): Joint development agreement (WEF AY2018-19)</a:t>
            </a:r>
          </a:p>
          <a:p>
            <a:pPr algn="just">
              <a:spcAft>
                <a:spcPts val="600"/>
              </a:spcAft>
            </a:pPr>
            <a:endParaRPr lang="en-US" dirty="0">
              <a:solidFill>
                <a:srgbClr val="FFFFFF"/>
              </a:solidFill>
              <a:latin typeface="Arial" panose="020B0604020202020204" pitchFamily="34" charset="0"/>
              <a:cs typeface="Arial" panose="020B0604020202020204" pitchFamily="34" charset="0"/>
            </a:endParaRPr>
          </a:p>
          <a:p>
            <a:pPr algn="just">
              <a:spcAft>
                <a:spcPts val="600"/>
              </a:spcAft>
            </a:pPr>
            <a:r>
              <a:rPr lang="en-US" b="1" i="1" dirty="0">
                <a:solidFill>
                  <a:srgbClr val="FFFFFF"/>
                </a:solidFill>
                <a:latin typeface="Arial" panose="020B0604020202020204" pitchFamily="34" charset="0"/>
                <a:cs typeface="Arial" panose="020B0604020202020204" pitchFamily="34" charset="0"/>
              </a:rPr>
              <a:t>Capital gain of an individual </a:t>
            </a:r>
            <a:r>
              <a:rPr lang="en-US" dirty="0">
                <a:solidFill>
                  <a:srgbClr val="FFFFFF"/>
                </a:solidFill>
                <a:latin typeface="Arial" panose="020B0604020202020204" pitchFamily="34" charset="0"/>
                <a:cs typeface="Arial" panose="020B0604020202020204" pitchFamily="34" charset="0"/>
              </a:rPr>
              <a:t>or a </a:t>
            </a:r>
            <a:r>
              <a:rPr lang="en-US" b="1" i="1" dirty="0">
                <a:solidFill>
                  <a:srgbClr val="FFFFFF"/>
                </a:solidFill>
                <a:latin typeface="Arial" panose="020B0604020202020204" pitchFamily="34" charset="0"/>
                <a:cs typeface="Arial" panose="020B0604020202020204" pitchFamily="34" charset="0"/>
              </a:rPr>
              <a:t>HUF</a:t>
            </a:r>
            <a:r>
              <a:rPr lang="en-US" dirty="0">
                <a:solidFill>
                  <a:srgbClr val="FFFFFF"/>
                </a:solidFill>
                <a:latin typeface="Arial" panose="020B0604020202020204" pitchFamily="34" charset="0"/>
                <a:cs typeface="Arial" panose="020B0604020202020204" pitchFamily="34" charset="0"/>
              </a:rPr>
              <a:t> from the transfer of a land or building or both under a ‘registered’ JDA:</a:t>
            </a:r>
          </a:p>
          <a:p>
            <a:pPr marL="342900" indent="-342900" algn="just">
              <a:spcAft>
                <a:spcPts val="600"/>
              </a:spcAft>
              <a:buAutoNum type="arabicPeriod"/>
            </a:pPr>
            <a:r>
              <a:rPr lang="en-US" dirty="0">
                <a:solidFill>
                  <a:srgbClr val="FFFFFF"/>
                </a:solidFill>
                <a:latin typeface="Arial" panose="020B0604020202020204" pitchFamily="34" charset="0"/>
                <a:cs typeface="Arial" panose="020B0604020202020204" pitchFamily="34" charset="0"/>
              </a:rPr>
              <a:t>the capital gains shall be chargeable during the PY in which the </a:t>
            </a:r>
            <a:r>
              <a:rPr lang="en-US" b="1" i="1" dirty="0">
                <a:solidFill>
                  <a:srgbClr val="FFFFFF"/>
                </a:solidFill>
                <a:latin typeface="Arial" panose="020B0604020202020204" pitchFamily="34" charset="0"/>
                <a:cs typeface="Arial" panose="020B0604020202020204" pitchFamily="34" charset="0"/>
              </a:rPr>
              <a:t>certificate of completion</a:t>
            </a:r>
            <a:r>
              <a:rPr lang="en-US" dirty="0">
                <a:solidFill>
                  <a:srgbClr val="FFFFFF"/>
                </a:solidFill>
                <a:latin typeface="Arial" panose="020B0604020202020204" pitchFamily="34" charset="0"/>
                <a:cs typeface="Arial" panose="020B0604020202020204" pitchFamily="34" charset="0"/>
              </a:rPr>
              <a:t> (occupancy certificate) for the whole or part of the project is issued by the competent authority;</a:t>
            </a:r>
          </a:p>
          <a:p>
            <a:pPr marL="342900" indent="-342900" algn="just">
              <a:spcAft>
                <a:spcPts val="600"/>
              </a:spcAft>
              <a:buAutoNum type="arabicPeriod"/>
            </a:pPr>
            <a:r>
              <a:rPr lang="en-US" dirty="0">
                <a:solidFill>
                  <a:srgbClr val="FFFFFF"/>
                </a:solidFill>
                <a:latin typeface="Arial" panose="020B0604020202020204" pitchFamily="34" charset="0"/>
                <a:cs typeface="Arial" panose="020B0604020202020204" pitchFamily="34" charset="0"/>
              </a:rPr>
              <a:t>The full value of the consideration shall be the share of land or building or both in the project </a:t>
            </a:r>
            <a:r>
              <a:rPr lang="en-US" b="1" i="1" dirty="0">
                <a:solidFill>
                  <a:srgbClr val="FFFFFF"/>
                </a:solidFill>
                <a:latin typeface="Arial" panose="020B0604020202020204" pitchFamily="34" charset="0"/>
                <a:cs typeface="Arial" panose="020B0604020202020204" pitchFamily="34" charset="0"/>
              </a:rPr>
              <a:t>plus</a:t>
            </a:r>
            <a:r>
              <a:rPr lang="en-US" dirty="0">
                <a:solidFill>
                  <a:srgbClr val="FFFFFF"/>
                </a:solidFill>
                <a:latin typeface="Arial" panose="020B0604020202020204" pitchFamily="34" charset="0"/>
                <a:cs typeface="Arial" panose="020B0604020202020204" pitchFamily="34" charset="0"/>
              </a:rPr>
              <a:t> consideration received in cash (if any) on above date.</a:t>
            </a:r>
          </a:p>
          <a:p>
            <a:pPr indent="-228600" algn="just">
              <a:spcAft>
                <a:spcPts val="600"/>
              </a:spcAft>
              <a:buFont typeface="Arial" panose="020B0604020202020204" pitchFamily="34" charset="0"/>
              <a:buChar char="•"/>
            </a:pPr>
            <a:endParaRPr lang="en-US" dirty="0">
              <a:solidFill>
                <a:srgbClr val="FFFFFF"/>
              </a:solidFill>
              <a:latin typeface="Arial" panose="020B0604020202020204" pitchFamily="34" charset="0"/>
              <a:cs typeface="Arial" panose="020B0604020202020204" pitchFamily="34" charset="0"/>
            </a:endParaRPr>
          </a:p>
          <a:p>
            <a:pPr algn="just">
              <a:spcAft>
                <a:spcPts val="600"/>
              </a:spcAft>
            </a:pPr>
            <a:r>
              <a:rPr lang="en-US" b="1" dirty="0">
                <a:solidFill>
                  <a:srgbClr val="FFFFFF"/>
                </a:solidFill>
                <a:latin typeface="Arial" panose="020B0604020202020204" pitchFamily="34" charset="0"/>
                <a:cs typeface="Arial" panose="020B0604020202020204" pitchFamily="34" charset="0"/>
              </a:rPr>
              <a:t>Note:</a:t>
            </a:r>
          </a:p>
          <a:p>
            <a:pPr marL="342900" indent="-342900" algn="just">
              <a:spcAft>
                <a:spcPts val="600"/>
              </a:spcAft>
              <a:buAutoNum type="arabicPeriod"/>
            </a:pPr>
            <a:r>
              <a:rPr lang="en-US" dirty="0">
                <a:solidFill>
                  <a:srgbClr val="FFFFFF"/>
                </a:solidFill>
                <a:latin typeface="Arial" panose="020B0604020202020204" pitchFamily="34" charset="0"/>
                <a:cs typeface="Arial" panose="020B0604020202020204" pitchFamily="34" charset="0"/>
              </a:rPr>
              <a:t>These provisions shall not apply where the </a:t>
            </a:r>
            <a:r>
              <a:rPr lang="en-US" dirty="0" err="1">
                <a:solidFill>
                  <a:srgbClr val="FFFFFF"/>
                </a:solidFill>
                <a:latin typeface="Arial" panose="020B0604020202020204" pitchFamily="34" charset="0"/>
                <a:cs typeface="Arial" panose="020B0604020202020204" pitchFamily="34" charset="0"/>
              </a:rPr>
              <a:t>assessee</a:t>
            </a:r>
            <a:r>
              <a:rPr lang="en-US" dirty="0">
                <a:solidFill>
                  <a:srgbClr val="FFFFFF"/>
                </a:solidFill>
                <a:latin typeface="Arial" panose="020B0604020202020204" pitchFamily="34" charset="0"/>
                <a:cs typeface="Arial" panose="020B0604020202020204" pitchFamily="34" charset="0"/>
              </a:rPr>
              <a:t> transfers his share in the project on or before the date of issue of said certificate of completion;</a:t>
            </a:r>
          </a:p>
          <a:p>
            <a:pPr marL="342900" indent="-342900" algn="just">
              <a:spcAft>
                <a:spcPts val="600"/>
              </a:spcAft>
              <a:buAutoNum type="arabicPeriod"/>
            </a:pPr>
            <a:r>
              <a:rPr lang="en-US" dirty="0">
                <a:solidFill>
                  <a:srgbClr val="FFFFFF"/>
                </a:solidFill>
                <a:latin typeface="Arial" panose="020B0604020202020204" pitchFamily="34" charset="0"/>
                <a:cs typeface="Arial" panose="020B0604020202020204" pitchFamily="34" charset="0"/>
              </a:rPr>
              <a:t>In such case the capital gains shall be deemed to be the income of the previous year in which such transfer takes place under the other provisions of this Act.</a:t>
            </a:r>
          </a:p>
        </p:txBody>
      </p:sp>
    </p:spTree>
    <p:extLst>
      <p:ext uri="{BB962C8B-B14F-4D97-AF65-F5344CB8AC3E}">
        <p14:creationId xmlns:p14="http://schemas.microsoft.com/office/powerpoint/2010/main" val="15103462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628649" y="145290"/>
            <a:ext cx="7843547" cy="909069"/>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defTabSz="914400">
              <a:lnSpc>
                <a:spcPct val="80000"/>
              </a:lnSpc>
            </a:pPr>
            <a:r>
              <a:rPr lang="en-US" sz="4400" b="1" cap="none" dirty="0">
                <a:solidFill>
                  <a:srgbClr val="FFFFFF"/>
                </a:solidFill>
              </a:rPr>
              <a:t>Chargeability: Special provision 8</a:t>
            </a:r>
          </a:p>
        </p:txBody>
      </p:sp>
      <p:sp>
        <p:nvSpPr>
          <p:cNvPr id="5" name="TextBox 4"/>
          <p:cNvSpPr txBox="1"/>
          <p:nvPr/>
        </p:nvSpPr>
        <p:spPr>
          <a:xfrm>
            <a:off x="789516" y="1054359"/>
            <a:ext cx="8018581" cy="5122607"/>
          </a:xfrm>
          <a:prstGeom prst="rect">
            <a:avLst/>
          </a:prstGeom>
        </p:spPr>
        <p:txBody>
          <a:bodyPr vert="horz" lIns="91440" tIns="45720" rIns="91440" bIns="45720" rtlCol="0">
            <a:normAutofit lnSpcReduction="10000"/>
          </a:bodyPr>
          <a:lstStyle/>
          <a:p>
            <a:pPr algn="just">
              <a:lnSpc>
                <a:spcPct val="110000"/>
              </a:lnSpc>
              <a:spcAft>
                <a:spcPts val="600"/>
              </a:spcAft>
            </a:pPr>
            <a:r>
              <a:rPr lang="en-US" sz="2400" b="1" dirty="0">
                <a:solidFill>
                  <a:srgbClr val="FFFFFF"/>
                </a:solidFill>
                <a:latin typeface="Arial" panose="020B0604020202020204" pitchFamily="34" charset="0"/>
                <a:cs typeface="Arial" panose="020B0604020202020204" pitchFamily="34" charset="0"/>
              </a:rPr>
              <a:t>Sec. 45 (6): Repurchase of units referred to section 80CCB(2)</a:t>
            </a:r>
            <a:endParaRPr lang="en-US" sz="2400" dirty="0">
              <a:solidFill>
                <a:srgbClr val="FFFFFF"/>
              </a:solidFill>
              <a:latin typeface="Arial" panose="020B0604020202020204" pitchFamily="34" charset="0"/>
              <a:cs typeface="Arial" panose="020B0604020202020204" pitchFamily="34" charset="0"/>
            </a:endParaRPr>
          </a:p>
          <a:p>
            <a:pPr indent="-228600" algn="just">
              <a:lnSpc>
                <a:spcPct val="110000"/>
              </a:lnSpc>
              <a:spcAft>
                <a:spcPts val="600"/>
              </a:spcAft>
              <a:buFont typeface="Arial" panose="020B0604020202020204" pitchFamily="34" charset="0"/>
              <a:buChar char="•"/>
            </a:pPr>
            <a:endParaRPr lang="en-US" sz="2400" dirty="0">
              <a:solidFill>
                <a:srgbClr val="FFFFFF"/>
              </a:solidFill>
              <a:latin typeface="Arial" panose="020B0604020202020204" pitchFamily="34" charset="0"/>
              <a:cs typeface="Arial" panose="020B0604020202020204" pitchFamily="34" charset="0"/>
            </a:endParaRPr>
          </a:p>
          <a:p>
            <a:pPr algn="just">
              <a:lnSpc>
                <a:spcPct val="110000"/>
              </a:lnSpc>
              <a:spcAft>
                <a:spcPts val="600"/>
              </a:spcAft>
            </a:pPr>
            <a:r>
              <a:rPr lang="en-US" sz="2400" dirty="0">
                <a:solidFill>
                  <a:srgbClr val="FFFFFF"/>
                </a:solidFill>
                <a:latin typeface="Arial" panose="020B0604020202020204" pitchFamily="34" charset="0"/>
                <a:cs typeface="Arial" panose="020B0604020202020204" pitchFamily="34" charset="0"/>
              </a:rPr>
              <a:t>The difference between the repurchase price of the units purchased for deduction u/s 80CCB and the capital value of such units shall be deemed to be the capital gains arising to the </a:t>
            </a:r>
            <a:r>
              <a:rPr lang="en-US" sz="2400" dirty="0" err="1">
                <a:solidFill>
                  <a:srgbClr val="FFFFFF"/>
                </a:solidFill>
                <a:latin typeface="Arial" panose="020B0604020202020204" pitchFamily="34" charset="0"/>
                <a:cs typeface="Arial" panose="020B0604020202020204" pitchFamily="34" charset="0"/>
              </a:rPr>
              <a:t>assessee</a:t>
            </a:r>
            <a:r>
              <a:rPr lang="en-US" sz="2400" dirty="0">
                <a:solidFill>
                  <a:srgbClr val="FFFFFF"/>
                </a:solidFill>
                <a:latin typeface="Arial" panose="020B0604020202020204" pitchFamily="34" charset="0"/>
                <a:cs typeface="Arial" panose="020B0604020202020204" pitchFamily="34" charset="0"/>
              </a:rPr>
              <a:t> in the previous year in which such repurchase takes place or the plan is terminated.</a:t>
            </a:r>
          </a:p>
          <a:p>
            <a:pPr indent="-228600" algn="just">
              <a:lnSpc>
                <a:spcPct val="110000"/>
              </a:lnSpc>
              <a:spcAft>
                <a:spcPts val="600"/>
              </a:spcAft>
              <a:buFont typeface="Arial" panose="020B0604020202020204" pitchFamily="34" charset="0"/>
              <a:buChar char="•"/>
            </a:pPr>
            <a:endParaRPr lang="en-US" sz="2400" dirty="0">
              <a:solidFill>
                <a:srgbClr val="FFFFFF"/>
              </a:solidFill>
              <a:latin typeface="Arial" panose="020B0604020202020204" pitchFamily="34" charset="0"/>
              <a:cs typeface="Arial" panose="020B0604020202020204" pitchFamily="34" charset="0"/>
            </a:endParaRPr>
          </a:p>
          <a:p>
            <a:pPr algn="just">
              <a:lnSpc>
                <a:spcPct val="110000"/>
              </a:lnSpc>
              <a:spcAft>
                <a:spcPts val="600"/>
              </a:spcAft>
            </a:pPr>
            <a:r>
              <a:rPr lang="en-US" sz="2400" b="1" dirty="0">
                <a:solidFill>
                  <a:srgbClr val="FFFFFF"/>
                </a:solidFill>
                <a:latin typeface="Arial" panose="020B0604020202020204" pitchFamily="34" charset="0"/>
                <a:cs typeface="Arial" panose="020B0604020202020204" pitchFamily="34" charset="0"/>
              </a:rPr>
              <a:t>Note</a:t>
            </a:r>
            <a:r>
              <a:rPr lang="en-US" sz="2400" dirty="0">
                <a:solidFill>
                  <a:srgbClr val="FFFFFF"/>
                </a:solidFill>
                <a:latin typeface="Arial" panose="020B0604020202020204" pitchFamily="34" charset="0"/>
                <a:cs typeface="Arial" panose="020B0604020202020204" pitchFamily="34" charset="0"/>
              </a:rPr>
              <a:t>: "capital value of such units" means any amount invested by the </a:t>
            </a:r>
            <a:r>
              <a:rPr lang="en-US" sz="2400" dirty="0" err="1">
                <a:solidFill>
                  <a:srgbClr val="FFFFFF"/>
                </a:solidFill>
                <a:latin typeface="Arial" panose="020B0604020202020204" pitchFamily="34" charset="0"/>
                <a:cs typeface="Arial" panose="020B0604020202020204" pitchFamily="34" charset="0"/>
              </a:rPr>
              <a:t>assessee</a:t>
            </a:r>
            <a:r>
              <a:rPr lang="en-US" sz="2400" dirty="0">
                <a:solidFill>
                  <a:srgbClr val="FFFFFF"/>
                </a:solidFill>
                <a:latin typeface="Arial" panose="020B0604020202020204" pitchFamily="34" charset="0"/>
                <a:cs typeface="Arial" panose="020B0604020202020204" pitchFamily="34" charset="0"/>
              </a:rPr>
              <a:t> in the units eligible for deduction u/s 80CCB.</a:t>
            </a:r>
          </a:p>
        </p:txBody>
      </p:sp>
    </p:spTree>
    <p:extLst>
      <p:ext uri="{BB962C8B-B14F-4D97-AF65-F5344CB8AC3E}">
        <p14:creationId xmlns:p14="http://schemas.microsoft.com/office/powerpoint/2010/main" val="42159811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447472" y="239286"/>
            <a:ext cx="7729332" cy="69417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defTabSz="914400">
              <a:lnSpc>
                <a:spcPct val="80000"/>
              </a:lnSpc>
            </a:pPr>
            <a:r>
              <a:rPr lang="en-US" sz="4400" b="1" cap="none" dirty="0">
                <a:solidFill>
                  <a:srgbClr val="FFFFFF"/>
                </a:solidFill>
              </a:rPr>
              <a:t>Chargeability: Special provision 9</a:t>
            </a:r>
          </a:p>
        </p:txBody>
      </p:sp>
      <p:sp>
        <p:nvSpPr>
          <p:cNvPr id="5" name="TextBox 4"/>
          <p:cNvSpPr txBox="1"/>
          <p:nvPr/>
        </p:nvSpPr>
        <p:spPr>
          <a:xfrm>
            <a:off x="447472" y="1153290"/>
            <a:ext cx="8575230" cy="5023676"/>
          </a:xfrm>
          <a:prstGeom prst="rect">
            <a:avLst/>
          </a:prstGeom>
        </p:spPr>
        <p:txBody>
          <a:bodyPr vert="horz" lIns="91440" tIns="45720" rIns="91440" bIns="45720" rtlCol="0">
            <a:normAutofit/>
          </a:bodyPr>
          <a:lstStyle/>
          <a:p>
            <a:pPr algn="just">
              <a:spcAft>
                <a:spcPts val="600"/>
              </a:spcAft>
            </a:pPr>
            <a:r>
              <a:rPr lang="en-US" sz="2200" b="1" dirty="0">
                <a:solidFill>
                  <a:srgbClr val="FFFFFF"/>
                </a:solidFill>
                <a:latin typeface="Arial" panose="020B0604020202020204" pitchFamily="34" charset="0"/>
                <a:cs typeface="Arial" panose="020B0604020202020204" pitchFamily="34" charset="0"/>
              </a:rPr>
              <a:t>Sec. 46: Capital gains on distribution of assets by companies in liquidation</a:t>
            </a:r>
            <a:endParaRPr lang="en-US" sz="2200" dirty="0">
              <a:solidFill>
                <a:srgbClr val="FFFFFF"/>
              </a:solidFill>
              <a:latin typeface="Arial" panose="020B0604020202020204" pitchFamily="34" charset="0"/>
              <a:cs typeface="Arial" panose="020B0604020202020204" pitchFamily="34" charset="0"/>
            </a:endParaRPr>
          </a:p>
          <a:p>
            <a:pPr indent="-228600" algn="just">
              <a:spcAft>
                <a:spcPts val="600"/>
              </a:spcAft>
              <a:buFont typeface="Arial" panose="020B0604020202020204" pitchFamily="34" charset="0"/>
              <a:buChar char="•"/>
            </a:pPr>
            <a:endParaRPr lang="en-US" sz="2200" dirty="0">
              <a:solidFill>
                <a:srgbClr val="FFFFFF"/>
              </a:solidFill>
              <a:latin typeface="Arial" panose="020B0604020202020204" pitchFamily="34" charset="0"/>
              <a:cs typeface="Arial" panose="020B0604020202020204" pitchFamily="34" charset="0"/>
            </a:endParaRPr>
          </a:p>
          <a:p>
            <a:pPr marL="457200" indent="-457200" algn="just">
              <a:spcAft>
                <a:spcPts val="600"/>
              </a:spcAft>
              <a:buAutoNum type="arabicParenBoth"/>
            </a:pPr>
            <a:r>
              <a:rPr lang="en-US" sz="2200" dirty="0">
                <a:solidFill>
                  <a:srgbClr val="FFFFFF"/>
                </a:solidFill>
                <a:latin typeface="Arial" panose="020B0604020202020204" pitchFamily="34" charset="0"/>
                <a:cs typeface="Arial" panose="020B0604020202020204" pitchFamily="34" charset="0"/>
              </a:rPr>
              <a:t>Distribution of the assets of a company to its shareholders on its liquidation shall not be regarded as a transfer by the company</a:t>
            </a:r>
          </a:p>
          <a:p>
            <a:pPr marL="457200" indent="-457200" algn="just">
              <a:spcAft>
                <a:spcPts val="600"/>
              </a:spcAft>
              <a:buAutoNum type="arabicParenBoth"/>
            </a:pPr>
            <a:r>
              <a:rPr lang="en-US" sz="2200" dirty="0">
                <a:solidFill>
                  <a:srgbClr val="FFFFFF"/>
                </a:solidFill>
                <a:latin typeface="Arial" panose="020B0604020202020204" pitchFamily="34" charset="0"/>
                <a:cs typeface="Arial" panose="020B0604020202020204" pitchFamily="34" charset="0"/>
              </a:rPr>
              <a:t>a shareholder who receives any money or other assets from the company shall be chargeable to "Capital gains”</a:t>
            </a:r>
          </a:p>
          <a:p>
            <a:pPr marL="457200" indent="-457200" algn="just">
              <a:spcAft>
                <a:spcPts val="600"/>
              </a:spcAft>
              <a:buAutoNum type="arabicParenBoth"/>
            </a:pPr>
            <a:r>
              <a:rPr lang="en-IN" sz="2200" dirty="0">
                <a:solidFill>
                  <a:srgbClr val="FFFFFF"/>
                </a:solidFill>
                <a:latin typeface="Arial" panose="020B0604020202020204" pitchFamily="34" charset="0"/>
                <a:cs typeface="Arial" panose="020B0604020202020204" pitchFamily="34" charset="0"/>
              </a:rPr>
              <a:t>Full value of consideration is the amount of money and market value of the other assets as reduced the amount assessed as dividend as per section 2(22)(c).</a:t>
            </a:r>
          </a:p>
          <a:p>
            <a:pPr marL="457200" indent="-457200" algn="just">
              <a:spcAft>
                <a:spcPts val="600"/>
              </a:spcAft>
              <a:buAutoNum type="arabicParenBoth"/>
            </a:pPr>
            <a:r>
              <a:rPr lang="en-IN" sz="2200" dirty="0">
                <a:solidFill>
                  <a:srgbClr val="FFFFFF"/>
                </a:solidFill>
                <a:latin typeface="Arial" panose="020B0604020202020204" pitchFamily="34" charset="0"/>
                <a:cs typeface="Arial" panose="020B0604020202020204" pitchFamily="34" charset="0"/>
              </a:rPr>
              <a:t>Cost of acquisition is the purchase value of the share and any cost of improvement thereto.</a:t>
            </a:r>
          </a:p>
          <a:p>
            <a:pPr algn="just">
              <a:spcAft>
                <a:spcPts val="600"/>
              </a:spcAft>
            </a:pPr>
            <a:endParaRPr lang="en-US" sz="2200" dirty="0">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99187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628650" y="145291"/>
            <a:ext cx="8009250" cy="83442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defTabSz="914400">
              <a:lnSpc>
                <a:spcPct val="80000"/>
              </a:lnSpc>
            </a:pPr>
            <a:r>
              <a:rPr lang="en-US" sz="4400" b="1" cap="none" dirty="0">
                <a:solidFill>
                  <a:srgbClr val="FFFFFF"/>
                </a:solidFill>
              </a:rPr>
              <a:t>Chargeability: Special provision 10</a:t>
            </a:r>
          </a:p>
        </p:txBody>
      </p:sp>
      <p:sp>
        <p:nvSpPr>
          <p:cNvPr id="5" name="TextBox 4"/>
          <p:cNvSpPr txBox="1"/>
          <p:nvPr/>
        </p:nvSpPr>
        <p:spPr>
          <a:xfrm>
            <a:off x="628650" y="1125007"/>
            <a:ext cx="8319407" cy="5070520"/>
          </a:xfrm>
          <a:prstGeom prst="rect">
            <a:avLst/>
          </a:prstGeom>
        </p:spPr>
        <p:txBody>
          <a:bodyPr vert="horz" lIns="91440" tIns="45720" rIns="91440" bIns="45720" rtlCol="0">
            <a:normAutofit lnSpcReduction="10000"/>
          </a:bodyPr>
          <a:lstStyle/>
          <a:p>
            <a:pPr algn="just">
              <a:spcAft>
                <a:spcPts val="600"/>
              </a:spcAft>
            </a:pPr>
            <a:r>
              <a:rPr lang="en-US" sz="2000" b="1" dirty="0">
                <a:solidFill>
                  <a:srgbClr val="FFFFFF"/>
                </a:solidFill>
                <a:latin typeface="Arial" panose="020B0604020202020204" pitchFamily="34" charset="0"/>
                <a:cs typeface="Arial" panose="020B0604020202020204" pitchFamily="34" charset="0"/>
              </a:rPr>
              <a:t>Sec. 46A: Capital gains on purchase by company of its own shares or other specified securities.</a:t>
            </a:r>
            <a:endParaRPr lang="en-US" sz="2000" dirty="0">
              <a:solidFill>
                <a:srgbClr val="FFFFFF"/>
              </a:solidFill>
              <a:latin typeface="Arial" panose="020B0604020202020204" pitchFamily="34" charset="0"/>
              <a:cs typeface="Arial" panose="020B0604020202020204" pitchFamily="34" charset="0"/>
            </a:endParaRPr>
          </a:p>
          <a:p>
            <a:pPr indent="-228600" algn="just">
              <a:spcAft>
                <a:spcPts val="600"/>
              </a:spcAft>
              <a:buFont typeface="Arial" panose="020B0604020202020204" pitchFamily="34" charset="0"/>
              <a:buChar char="•"/>
            </a:pPr>
            <a:endParaRPr lang="en-US" sz="2000" dirty="0">
              <a:solidFill>
                <a:srgbClr val="FFFFFF"/>
              </a:solidFill>
              <a:latin typeface="Arial" panose="020B0604020202020204" pitchFamily="34" charset="0"/>
              <a:cs typeface="Arial" panose="020B0604020202020204" pitchFamily="34" charset="0"/>
            </a:endParaRPr>
          </a:p>
          <a:p>
            <a:pPr algn="just">
              <a:spcAft>
                <a:spcPts val="600"/>
              </a:spcAft>
            </a:pPr>
            <a:r>
              <a:rPr lang="en-US" sz="2000" dirty="0">
                <a:solidFill>
                  <a:srgbClr val="FFFFFF"/>
                </a:solidFill>
                <a:latin typeface="Arial" panose="020B0604020202020204" pitchFamily="34" charset="0"/>
                <a:cs typeface="Arial" panose="020B0604020202020204" pitchFamily="34" charset="0"/>
              </a:rPr>
              <a:t>The difference between the cost of acquisition and the value of consideration received by the shareholder or the holder of other specified securities shall be the capital gains in the year in which they were purchased by the company.</a:t>
            </a:r>
          </a:p>
          <a:p>
            <a:pPr indent="-228600" algn="just">
              <a:spcAft>
                <a:spcPts val="600"/>
              </a:spcAft>
              <a:buFont typeface="Arial" panose="020B0604020202020204" pitchFamily="34" charset="0"/>
              <a:buChar char="•"/>
            </a:pPr>
            <a:endParaRPr lang="en-US" sz="2000" dirty="0">
              <a:solidFill>
                <a:srgbClr val="FFFFFF"/>
              </a:solidFill>
              <a:latin typeface="Arial" panose="020B0604020202020204" pitchFamily="34" charset="0"/>
              <a:cs typeface="Arial" panose="020B0604020202020204" pitchFamily="34" charset="0"/>
            </a:endParaRPr>
          </a:p>
          <a:p>
            <a:pPr algn="just">
              <a:spcAft>
                <a:spcPts val="600"/>
              </a:spcAft>
            </a:pPr>
            <a:r>
              <a:rPr lang="en-US" sz="2000" dirty="0">
                <a:solidFill>
                  <a:srgbClr val="FFFFFF"/>
                </a:solidFill>
                <a:latin typeface="Arial" panose="020B0604020202020204" pitchFamily="34" charset="0"/>
                <a:cs typeface="Arial" panose="020B0604020202020204" pitchFamily="34" charset="0"/>
              </a:rPr>
              <a:t>Explanation—For the purposes of this section, "specified securities" shall have the meaning assigned to it in Explanation to section 77A of the Companies Act, 1956.</a:t>
            </a:r>
          </a:p>
          <a:p>
            <a:pPr algn="just">
              <a:spcAft>
                <a:spcPts val="600"/>
              </a:spcAft>
            </a:pPr>
            <a:endParaRPr lang="en-US" sz="2000" dirty="0">
              <a:solidFill>
                <a:srgbClr val="FFFFFF"/>
              </a:solidFill>
              <a:latin typeface="Arial" panose="020B0604020202020204" pitchFamily="34" charset="0"/>
              <a:cs typeface="Arial" panose="020B0604020202020204" pitchFamily="34" charset="0"/>
            </a:endParaRPr>
          </a:p>
          <a:p>
            <a:pPr algn="just">
              <a:spcAft>
                <a:spcPts val="600"/>
              </a:spcAft>
            </a:pPr>
            <a:r>
              <a:rPr lang="en-US" sz="2000" b="1" i="1" dirty="0">
                <a:solidFill>
                  <a:srgbClr val="FFFFFF"/>
                </a:solidFill>
                <a:latin typeface="Arial" panose="020B0604020202020204" pitchFamily="34" charset="0"/>
                <a:cs typeface="Arial" panose="020B0604020202020204" pitchFamily="34" charset="0"/>
              </a:rPr>
              <a:t>If shares are unlisted [WEF FY2013-14]</a:t>
            </a:r>
            <a:r>
              <a:rPr lang="en-US" sz="2000" i="1" dirty="0">
                <a:solidFill>
                  <a:srgbClr val="FFFFFF"/>
                </a:solidFill>
                <a:latin typeface="Arial" panose="020B0604020202020204" pitchFamily="34" charset="0"/>
                <a:cs typeface="Arial" panose="020B0604020202020204" pitchFamily="34" charset="0"/>
              </a:rPr>
              <a:t>: </a:t>
            </a:r>
          </a:p>
          <a:p>
            <a:pPr marL="342900" indent="-342900" algn="just">
              <a:spcAft>
                <a:spcPts val="600"/>
              </a:spcAft>
              <a:buFont typeface="Arial" panose="020B0604020202020204" pitchFamily="34" charset="0"/>
              <a:buChar char="•"/>
            </a:pPr>
            <a:r>
              <a:rPr lang="en-US" sz="2000" i="1" dirty="0">
                <a:solidFill>
                  <a:srgbClr val="FFFFFF"/>
                </a:solidFill>
                <a:latin typeface="Arial" panose="020B0604020202020204" pitchFamily="34" charset="0"/>
                <a:cs typeface="Arial" panose="020B0604020202020204" pitchFamily="34" charset="0"/>
              </a:rPr>
              <a:t>Capital gains in the hands of transferor is exempt u/s 10(34A);</a:t>
            </a:r>
          </a:p>
          <a:p>
            <a:pPr marL="342900" indent="-342900" algn="just">
              <a:spcAft>
                <a:spcPts val="600"/>
              </a:spcAft>
              <a:buFont typeface="Arial" panose="020B0604020202020204" pitchFamily="34" charset="0"/>
              <a:buChar char="•"/>
            </a:pPr>
            <a:r>
              <a:rPr lang="en-US" sz="2000" i="1" dirty="0">
                <a:solidFill>
                  <a:srgbClr val="FFFFFF"/>
                </a:solidFill>
                <a:latin typeface="Arial" panose="020B0604020202020204" pitchFamily="34" charset="0"/>
                <a:cs typeface="Arial" panose="020B0604020202020204" pitchFamily="34" charset="0"/>
              </a:rPr>
              <a:t>Buy-back is chargeable in the hands of company @ 20% u/s 115QA </a:t>
            </a:r>
          </a:p>
        </p:txBody>
      </p:sp>
    </p:spTree>
    <p:extLst>
      <p:ext uri="{BB962C8B-B14F-4D97-AF65-F5344CB8AC3E}">
        <p14:creationId xmlns:p14="http://schemas.microsoft.com/office/powerpoint/2010/main" val="14059915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3" name="TextBox 2"/>
          <p:cNvSpPr txBox="1"/>
          <p:nvPr/>
        </p:nvSpPr>
        <p:spPr>
          <a:xfrm>
            <a:off x="457201" y="1235413"/>
            <a:ext cx="8297694" cy="4401205"/>
          </a:xfrm>
          <a:prstGeom prst="rect">
            <a:avLst/>
          </a:prstGeom>
          <a:noFill/>
        </p:spPr>
        <p:txBody>
          <a:bodyPr wrap="square" rtlCol="0">
            <a:spAutoFit/>
          </a:bodyPr>
          <a:lstStyle/>
          <a:p>
            <a:pPr lvl="0" algn="just"/>
            <a:r>
              <a:rPr lang="en-GB" sz="2000" b="1" dirty="0"/>
              <a:t>1. Any distribution of capital assets on the total or partial partition of a HUF;</a:t>
            </a:r>
          </a:p>
          <a:p>
            <a:pPr algn="just"/>
            <a:r>
              <a:rPr lang="en-GB" sz="2000" dirty="0"/>
              <a:t> </a:t>
            </a:r>
          </a:p>
          <a:p>
            <a:pPr algn="just"/>
            <a:r>
              <a:rPr lang="en-GB" sz="2000" dirty="0"/>
              <a:t>In partition of a HUF there is only a change in the mode of enjoyment. The essence partition being conversion of joint enjoyment of family properties into enjoyment in several. In partition one co-owner gets one or more specific items of property instead of exercising a right in all the joint/ family properties.</a:t>
            </a:r>
          </a:p>
          <a:p>
            <a:pPr algn="just"/>
            <a:r>
              <a:rPr lang="en-GB" sz="2000" dirty="0"/>
              <a:t> </a:t>
            </a:r>
          </a:p>
          <a:p>
            <a:pPr lvl="0" algn="just"/>
            <a:r>
              <a:rPr lang="en-GB" sz="2000" b="1" dirty="0"/>
              <a:t>2. Any transfer of a capital asset under a gift or will or an irrevocable trust.</a:t>
            </a:r>
          </a:p>
          <a:p>
            <a:pPr algn="just"/>
            <a:r>
              <a:rPr lang="en-GB" sz="2000" dirty="0"/>
              <a:t> </a:t>
            </a:r>
          </a:p>
          <a:p>
            <a:pPr algn="just"/>
            <a:r>
              <a:rPr lang="en-GB" sz="2000" dirty="0"/>
              <a:t>This clause shall not apply to transfer under a gift or an irrevocable trust of a capital asset being shares, debentures or warrants allotted by a company directly or indirectly to its employees under any ESOP scheme.</a:t>
            </a:r>
          </a:p>
          <a:p>
            <a:pPr algn="just"/>
            <a:r>
              <a:rPr lang="en-GB" sz="2000" dirty="0"/>
              <a:t> </a:t>
            </a:r>
          </a:p>
        </p:txBody>
      </p:sp>
      <p:sp>
        <p:nvSpPr>
          <p:cNvPr id="4" name="TextBox 3"/>
          <p:cNvSpPr txBox="1"/>
          <p:nvPr/>
        </p:nvSpPr>
        <p:spPr>
          <a:xfrm>
            <a:off x="457201" y="204281"/>
            <a:ext cx="7791856" cy="800219"/>
          </a:xfrm>
          <a:prstGeom prst="rect">
            <a:avLst/>
          </a:prstGeom>
          <a:noFill/>
        </p:spPr>
        <p:txBody>
          <a:bodyPr wrap="square" rtlCol="0">
            <a:spAutoFit/>
          </a:bodyPr>
          <a:lstStyle/>
          <a:p>
            <a:r>
              <a:rPr lang="en-GB" sz="2800" b="1" dirty="0"/>
              <a:t>TRANSACTIONS NOT REGARDED AS TRANSFER</a:t>
            </a:r>
            <a:endParaRPr lang="en-GB" sz="2800" dirty="0"/>
          </a:p>
          <a:p>
            <a:r>
              <a:rPr lang="en-GB" b="1" dirty="0"/>
              <a:t>Section 47</a:t>
            </a:r>
            <a:endParaRPr lang="en-GB" dirty="0"/>
          </a:p>
        </p:txBody>
      </p:sp>
    </p:spTree>
    <p:extLst>
      <p:ext uri="{BB962C8B-B14F-4D97-AF65-F5344CB8AC3E}">
        <p14:creationId xmlns:p14="http://schemas.microsoft.com/office/powerpoint/2010/main" val="18872443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3" name="TextBox 2"/>
          <p:cNvSpPr txBox="1"/>
          <p:nvPr/>
        </p:nvSpPr>
        <p:spPr>
          <a:xfrm>
            <a:off x="758757" y="1235413"/>
            <a:ext cx="7996137" cy="4708981"/>
          </a:xfrm>
          <a:prstGeom prst="rect">
            <a:avLst/>
          </a:prstGeom>
          <a:noFill/>
        </p:spPr>
        <p:txBody>
          <a:bodyPr wrap="square" rtlCol="0">
            <a:spAutoFit/>
          </a:bodyPr>
          <a:lstStyle/>
          <a:p>
            <a:pPr algn="just"/>
            <a:r>
              <a:rPr lang="en-GB" sz="2000" b="1" dirty="0"/>
              <a:t>3. Any transfer of a capital asset by a company to its 100% Indian subsidiary;</a:t>
            </a:r>
          </a:p>
          <a:p>
            <a:pPr algn="just"/>
            <a:r>
              <a:rPr lang="en-GB" sz="2000" dirty="0"/>
              <a:t> </a:t>
            </a:r>
          </a:p>
          <a:p>
            <a:pPr lvl="0" algn="just"/>
            <a:r>
              <a:rPr lang="en-GB" sz="2000" b="1" dirty="0"/>
              <a:t>4. Any transfer of a capital asset by a 100% subsidiary company to its Indian holding company;</a:t>
            </a:r>
          </a:p>
          <a:p>
            <a:pPr algn="just"/>
            <a:endParaRPr lang="en-GB" sz="2000" dirty="0"/>
          </a:p>
          <a:p>
            <a:pPr algn="just"/>
            <a:r>
              <a:rPr lang="en-GB" sz="2000" dirty="0"/>
              <a:t>These two clauses are not applicable for transfer of assets between the companies as stock-in-trade after 29-02-1988.</a:t>
            </a:r>
          </a:p>
          <a:p>
            <a:pPr lvl="0" algn="just"/>
            <a:endParaRPr lang="en-GB" sz="2000" dirty="0"/>
          </a:p>
          <a:p>
            <a:pPr lvl="0" algn="just"/>
            <a:r>
              <a:rPr lang="en-GB" sz="2000" b="1" dirty="0"/>
              <a:t>5. There are 12 provisions relating to amalgamation, demerger and reorganisation which are also not treated as transfer.</a:t>
            </a:r>
          </a:p>
          <a:p>
            <a:pPr algn="just"/>
            <a:r>
              <a:rPr lang="en-GB" sz="2000" dirty="0"/>
              <a:t> </a:t>
            </a:r>
          </a:p>
          <a:p>
            <a:pPr lvl="0" algn="just"/>
            <a:r>
              <a:rPr lang="en-GB" sz="2000" b="1" dirty="0"/>
              <a:t>6. Any transfer of capital assets, being bonds or GDR as referred in sec. 115AC(1), made outside India by a non-resident to another non-resident;</a:t>
            </a:r>
          </a:p>
          <a:p>
            <a:pPr algn="just"/>
            <a:r>
              <a:rPr lang="en-GB" sz="2000" dirty="0"/>
              <a:t> </a:t>
            </a:r>
          </a:p>
        </p:txBody>
      </p:sp>
      <p:sp>
        <p:nvSpPr>
          <p:cNvPr id="4" name="TextBox 3"/>
          <p:cNvSpPr txBox="1"/>
          <p:nvPr/>
        </p:nvSpPr>
        <p:spPr>
          <a:xfrm>
            <a:off x="758757" y="165370"/>
            <a:ext cx="7791856" cy="800219"/>
          </a:xfrm>
          <a:prstGeom prst="rect">
            <a:avLst/>
          </a:prstGeom>
          <a:noFill/>
        </p:spPr>
        <p:txBody>
          <a:bodyPr wrap="square" rtlCol="0">
            <a:spAutoFit/>
          </a:bodyPr>
          <a:lstStyle/>
          <a:p>
            <a:r>
              <a:rPr lang="en-GB" sz="2800" b="1" dirty="0"/>
              <a:t>TRANSACTIONS NOT REGARDED AS TRANSFER</a:t>
            </a:r>
            <a:endParaRPr lang="en-GB" sz="2800" dirty="0"/>
          </a:p>
          <a:p>
            <a:r>
              <a:rPr lang="en-GB" b="1" dirty="0"/>
              <a:t>Section 47</a:t>
            </a:r>
            <a:endParaRPr lang="en-GB" dirty="0"/>
          </a:p>
        </p:txBody>
      </p:sp>
    </p:spTree>
    <p:extLst>
      <p:ext uri="{BB962C8B-B14F-4D97-AF65-F5344CB8AC3E}">
        <p14:creationId xmlns:p14="http://schemas.microsoft.com/office/powerpoint/2010/main" val="16344755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3" name="TextBox 2"/>
          <p:cNvSpPr txBox="1"/>
          <p:nvPr/>
        </p:nvSpPr>
        <p:spPr>
          <a:xfrm>
            <a:off x="758757" y="1235413"/>
            <a:ext cx="7996137" cy="3785652"/>
          </a:xfrm>
          <a:prstGeom prst="rect">
            <a:avLst/>
          </a:prstGeom>
          <a:noFill/>
        </p:spPr>
        <p:txBody>
          <a:bodyPr wrap="square" rtlCol="0">
            <a:spAutoFit/>
          </a:bodyPr>
          <a:lstStyle/>
          <a:p>
            <a:pPr algn="just"/>
            <a:r>
              <a:rPr lang="en-GB" sz="2000" b="1" dirty="0"/>
              <a:t>7. Any transfer, made outside India, of a capital asset being rupee denominated bond of an Indian company issued outside India, by a non-resident to another non-resident. [</a:t>
            </a:r>
            <a:r>
              <a:rPr lang="en-GB" sz="2000" b="1" dirty="0" err="1"/>
              <a:t>wef</a:t>
            </a:r>
            <a:r>
              <a:rPr lang="en-GB" sz="2000" b="1" dirty="0"/>
              <a:t> FY2017-18]</a:t>
            </a:r>
          </a:p>
          <a:p>
            <a:pPr algn="just"/>
            <a:r>
              <a:rPr lang="en-GB" sz="2000" b="1" dirty="0"/>
              <a:t> </a:t>
            </a:r>
          </a:p>
          <a:p>
            <a:pPr lvl="0" algn="just"/>
            <a:r>
              <a:rPr lang="en-GB" sz="2000" b="1" dirty="0"/>
              <a:t>8. Any transfer of capita asset, being a Government Security carrying a period payment of interest, made outside India through an intermediary dealing in settlement of securities, by a non-resident to another non-resident.</a:t>
            </a:r>
          </a:p>
          <a:p>
            <a:pPr algn="just"/>
            <a:r>
              <a:rPr lang="en-GB" sz="2000" b="1" dirty="0"/>
              <a:t> </a:t>
            </a:r>
          </a:p>
          <a:p>
            <a:pPr lvl="0" algn="just"/>
            <a:r>
              <a:rPr lang="en-GB" sz="2000" b="1" dirty="0"/>
              <a:t>9. Any transfer of Sovereign Gold Bond issued by the Reserve Bank of India under the Sovereign Gold Bond Scheme, 2015 by way of </a:t>
            </a:r>
            <a:r>
              <a:rPr lang="en-GB" sz="2000" b="1" i="1" u="sng" dirty="0"/>
              <a:t>REDEMPTION</a:t>
            </a:r>
            <a:r>
              <a:rPr lang="en-GB" sz="2000" b="1" dirty="0"/>
              <a:t>, by an </a:t>
            </a:r>
            <a:r>
              <a:rPr lang="en-GB" sz="2000" b="1" dirty="0" err="1"/>
              <a:t>assessee</a:t>
            </a:r>
            <a:r>
              <a:rPr lang="en-GB" sz="2000" b="1" dirty="0"/>
              <a:t> being an individual.</a:t>
            </a:r>
          </a:p>
        </p:txBody>
      </p:sp>
      <p:sp>
        <p:nvSpPr>
          <p:cNvPr id="4" name="TextBox 3"/>
          <p:cNvSpPr txBox="1"/>
          <p:nvPr/>
        </p:nvSpPr>
        <p:spPr>
          <a:xfrm>
            <a:off x="758757" y="165370"/>
            <a:ext cx="7791856" cy="800219"/>
          </a:xfrm>
          <a:prstGeom prst="rect">
            <a:avLst/>
          </a:prstGeom>
          <a:noFill/>
        </p:spPr>
        <p:txBody>
          <a:bodyPr wrap="square" rtlCol="0">
            <a:spAutoFit/>
          </a:bodyPr>
          <a:lstStyle/>
          <a:p>
            <a:r>
              <a:rPr lang="en-GB" sz="2800" b="1" dirty="0"/>
              <a:t>TRANSACTIONS NOT REGARDED AS TRANSFER</a:t>
            </a:r>
            <a:endParaRPr lang="en-GB" sz="2800" dirty="0"/>
          </a:p>
          <a:p>
            <a:r>
              <a:rPr lang="en-GB" b="1" dirty="0"/>
              <a:t>Section 47</a:t>
            </a:r>
            <a:endParaRPr lang="en-GB" dirty="0"/>
          </a:p>
        </p:txBody>
      </p:sp>
    </p:spTree>
    <p:extLst>
      <p:ext uri="{BB962C8B-B14F-4D97-AF65-F5344CB8AC3E}">
        <p14:creationId xmlns:p14="http://schemas.microsoft.com/office/powerpoint/2010/main" val="32171215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3" name="TextBox 2"/>
          <p:cNvSpPr txBox="1"/>
          <p:nvPr/>
        </p:nvSpPr>
        <p:spPr>
          <a:xfrm>
            <a:off x="758757" y="1235413"/>
            <a:ext cx="8132324" cy="4093428"/>
          </a:xfrm>
          <a:prstGeom prst="rect">
            <a:avLst/>
          </a:prstGeom>
          <a:noFill/>
        </p:spPr>
        <p:txBody>
          <a:bodyPr wrap="square" rtlCol="0">
            <a:spAutoFit/>
          </a:bodyPr>
          <a:lstStyle/>
          <a:p>
            <a:pPr algn="just"/>
            <a:r>
              <a:rPr lang="en-GB" sz="2000" b="1" dirty="0"/>
              <a:t>10. Any transfer of a capital asset, being any work of art, archaeological, scientific or art collection, book, manuscript, drawing, painting, photograph or print, to the Government or a University or the National Museum, National Art Gallery, National Archives or any other public museum or institution as may be notified by the CG in the Official Gazette.</a:t>
            </a:r>
          </a:p>
          <a:p>
            <a:pPr algn="just"/>
            <a:r>
              <a:rPr lang="en-GB" sz="2000" b="1" dirty="0"/>
              <a:t> </a:t>
            </a:r>
          </a:p>
          <a:p>
            <a:pPr lvl="0" algn="just"/>
            <a:r>
              <a:rPr lang="en-GB" sz="2000" b="1" dirty="0"/>
              <a:t>11. Any transfer by way of conversion of bonds or debentures, debenture-stock or deposit certificates in any form, of a company into shares or debentures of that company.</a:t>
            </a:r>
          </a:p>
          <a:p>
            <a:pPr algn="just"/>
            <a:r>
              <a:rPr lang="en-GB" sz="2000" b="1" dirty="0"/>
              <a:t> </a:t>
            </a:r>
          </a:p>
          <a:p>
            <a:pPr lvl="0" algn="just"/>
            <a:r>
              <a:rPr lang="en-GB" sz="2000" b="1" dirty="0"/>
              <a:t>12. Any transfer by way of conversion of bonds referred to sec. 115AC(1) into shares or debentures of any company.</a:t>
            </a:r>
          </a:p>
          <a:p>
            <a:pPr algn="just"/>
            <a:endParaRPr lang="en-GB" sz="2000" b="1" dirty="0"/>
          </a:p>
        </p:txBody>
      </p:sp>
      <p:sp>
        <p:nvSpPr>
          <p:cNvPr id="4" name="TextBox 3"/>
          <p:cNvSpPr txBox="1"/>
          <p:nvPr/>
        </p:nvSpPr>
        <p:spPr>
          <a:xfrm>
            <a:off x="758757" y="165370"/>
            <a:ext cx="7791856" cy="800219"/>
          </a:xfrm>
          <a:prstGeom prst="rect">
            <a:avLst/>
          </a:prstGeom>
          <a:noFill/>
        </p:spPr>
        <p:txBody>
          <a:bodyPr wrap="square" rtlCol="0">
            <a:spAutoFit/>
          </a:bodyPr>
          <a:lstStyle/>
          <a:p>
            <a:r>
              <a:rPr lang="en-GB" sz="2800" b="1" dirty="0"/>
              <a:t>TRANSACTIONS NOT REGARDED AS TRANSFER</a:t>
            </a:r>
            <a:endParaRPr lang="en-GB" sz="2800" dirty="0"/>
          </a:p>
          <a:p>
            <a:r>
              <a:rPr lang="en-GB" b="1" dirty="0"/>
              <a:t>Section 47</a:t>
            </a:r>
            <a:endParaRPr lang="en-GB" dirty="0"/>
          </a:p>
        </p:txBody>
      </p:sp>
    </p:spTree>
    <p:extLst>
      <p:ext uri="{BB962C8B-B14F-4D97-AF65-F5344CB8AC3E}">
        <p14:creationId xmlns:p14="http://schemas.microsoft.com/office/powerpoint/2010/main" val="41857898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3" name="TextBox 2"/>
          <p:cNvSpPr txBox="1"/>
          <p:nvPr/>
        </p:nvSpPr>
        <p:spPr>
          <a:xfrm>
            <a:off x="758757" y="1235413"/>
            <a:ext cx="7996137" cy="2369880"/>
          </a:xfrm>
          <a:prstGeom prst="rect">
            <a:avLst/>
          </a:prstGeom>
          <a:noFill/>
        </p:spPr>
        <p:txBody>
          <a:bodyPr wrap="square" rtlCol="0">
            <a:spAutoFit/>
          </a:bodyPr>
          <a:lstStyle/>
          <a:p>
            <a:pPr algn="just"/>
            <a:r>
              <a:rPr lang="en-GB" b="1" dirty="0"/>
              <a:t>13. Any transfer way of conversion of preference shares of a company into equity shares of that company. [</a:t>
            </a:r>
            <a:r>
              <a:rPr lang="en-GB" b="1" dirty="0" err="1"/>
              <a:t>wef</a:t>
            </a:r>
            <a:r>
              <a:rPr lang="en-GB" b="1" dirty="0"/>
              <a:t> FY2017-18]</a:t>
            </a:r>
          </a:p>
          <a:p>
            <a:pPr algn="just"/>
            <a:endParaRPr lang="en-IN" dirty="0"/>
          </a:p>
          <a:p>
            <a:pPr algn="just"/>
            <a:endParaRPr lang="en-GB" dirty="0"/>
          </a:p>
          <a:p>
            <a:pPr algn="just"/>
            <a:r>
              <a:rPr lang="en-GB" b="1" dirty="0"/>
              <a:t>14. Any transfer of a capital asset being land of a sick industrial company, made under a sanctioned scheme, where such sick industrial company is managed by workers’ cooperative.</a:t>
            </a:r>
          </a:p>
          <a:p>
            <a:pPr algn="just"/>
            <a:r>
              <a:rPr lang="en-GB" dirty="0"/>
              <a:t> </a:t>
            </a:r>
          </a:p>
        </p:txBody>
      </p:sp>
      <p:sp>
        <p:nvSpPr>
          <p:cNvPr id="4" name="TextBox 3"/>
          <p:cNvSpPr txBox="1"/>
          <p:nvPr/>
        </p:nvSpPr>
        <p:spPr>
          <a:xfrm>
            <a:off x="758757" y="165370"/>
            <a:ext cx="7791856" cy="800219"/>
          </a:xfrm>
          <a:prstGeom prst="rect">
            <a:avLst/>
          </a:prstGeom>
          <a:noFill/>
        </p:spPr>
        <p:txBody>
          <a:bodyPr wrap="square" rtlCol="0">
            <a:spAutoFit/>
          </a:bodyPr>
          <a:lstStyle/>
          <a:p>
            <a:r>
              <a:rPr lang="en-GB" sz="2800" b="1" dirty="0"/>
              <a:t>TRANSACTIONS NOT REGARDED AS TRANSFER</a:t>
            </a:r>
            <a:endParaRPr lang="en-GB" sz="2800" dirty="0"/>
          </a:p>
          <a:p>
            <a:r>
              <a:rPr lang="en-GB" b="1" dirty="0"/>
              <a:t>Section 47</a:t>
            </a:r>
            <a:endParaRPr lang="en-GB" dirty="0"/>
          </a:p>
        </p:txBody>
      </p:sp>
    </p:spTree>
    <p:extLst>
      <p:ext uri="{BB962C8B-B14F-4D97-AF65-F5344CB8AC3E}">
        <p14:creationId xmlns:p14="http://schemas.microsoft.com/office/powerpoint/2010/main" val="28696343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3" name="TextBox 2"/>
          <p:cNvSpPr txBox="1"/>
          <p:nvPr/>
        </p:nvSpPr>
        <p:spPr>
          <a:xfrm>
            <a:off x="408561" y="1118682"/>
            <a:ext cx="8492248" cy="5078313"/>
          </a:xfrm>
          <a:prstGeom prst="rect">
            <a:avLst/>
          </a:prstGeom>
          <a:noFill/>
        </p:spPr>
        <p:txBody>
          <a:bodyPr wrap="square" rtlCol="0">
            <a:spAutoFit/>
          </a:bodyPr>
          <a:lstStyle/>
          <a:p>
            <a:pPr algn="just"/>
            <a:r>
              <a:rPr lang="en-GB" b="1" dirty="0"/>
              <a:t>15. Any transfer of a capital asset or intangible asset by a firm to company as a result of succession of the firm by a company in the business carried on by the firm.</a:t>
            </a:r>
          </a:p>
          <a:p>
            <a:pPr algn="just"/>
            <a:r>
              <a:rPr lang="en-GB" dirty="0"/>
              <a:t> </a:t>
            </a:r>
          </a:p>
          <a:p>
            <a:pPr algn="just"/>
            <a:r>
              <a:rPr lang="en-GB" dirty="0"/>
              <a:t>Conditions:</a:t>
            </a:r>
          </a:p>
          <a:p>
            <a:pPr marL="342900" lvl="0" indent="-342900" algn="just">
              <a:buFont typeface="+mj-lt"/>
              <a:buAutoNum type="alphaLcParenR"/>
            </a:pPr>
            <a:r>
              <a:rPr lang="en-GB" dirty="0"/>
              <a:t>All the assets and liabilities of the firm or the AOP or BOI relating to the business immediately before the succession become the assets and liabilities of the company;</a:t>
            </a:r>
          </a:p>
          <a:p>
            <a:pPr marL="342900" indent="-342900" algn="just">
              <a:buFont typeface="+mj-lt"/>
              <a:buAutoNum type="alphaLcParenR"/>
            </a:pPr>
            <a:endParaRPr lang="en-GB" dirty="0"/>
          </a:p>
          <a:p>
            <a:pPr marL="342900" lvl="0" indent="-342900" algn="just">
              <a:buFont typeface="+mj-lt"/>
              <a:buAutoNum type="alphaLcParenR"/>
            </a:pPr>
            <a:r>
              <a:rPr lang="en-GB" dirty="0"/>
              <a:t>All the partners of the firm immediately before the succession become the shareholders of the company in the same proportion in which their capital accounts stood in the books of the firm on the date of succession.</a:t>
            </a:r>
          </a:p>
          <a:p>
            <a:pPr marL="342900" lvl="0" indent="-342900" algn="just">
              <a:buFont typeface="+mj-lt"/>
              <a:buAutoNum type="alphaLcParenR"/>
            </a:pPr>
            <a:endParaRPr lang="en-GB" dirty="0"/>
          </a:p>
          <a:p>
            <a:pPr marL="342900" lvl="0" indent="-342900" algn="just">
              <a:buFont typeface="+mj-lt"/>
              <a:buAutoNum type="alphaLcParenR"/>
            </a:pPr>
            <a:r>
              <a:rPr lang="en-GB" dirty="0"/>
              <a:t>The partners of the firm do not receive any consideration or benefit, directly or indirectly, in any form or manner, other than by way of allotment of shares in the company; and</a:t>
            </a:r>
          </a:p>
          <a:p>
            <a:pPr marL="342900" lvl="0" indent="-342900" algn="just">
              <a:buFont typeface="+mj-lt"/>
              <a:buAutoNum type="alphaLcParenR"/>
            </a:pPr>
            <a:endParaRPr lang="en-GB" dirty="0"/>
          </a:p>
          <a:p>
            <a:pPr marL="342900" lvl="0" indent="-342900" algn="just">
              <a:buFont typeface="+mj-lt"/>
              <a:buAutoNum type="alphaLcParenR"/>
            </a:pPr>
            <a:r>
              <a:rPr lang="en-GB" dirty="0"/>
              <a:t>The aggregate of the shareholding in the company of the partners of the firm is not less than 50% of the total voting power in the company and their shareholding continue to be as such for a period of 5 years from the date of the succession;</a:t>
            </a:r>
          </a:p>
        </p:txBody>
      </p:sp>
      <p:sp>
        <p:nvSpPr>
          <p:cNvPr id="4" name="TextBox 3"/>
          <p:cNvSpPr txBox="1"/>
          <p:nvPr/>
        </p:nvSpPr>
        <p:spPr>
          <a:xfrm>
            <a:off x="408561" y="165370"/>
            <a:ext cx="7791856" cy="800219"/>
          </a:xfrm>
          <a:prstGeom prst="rect">
            <a:avLst/>
          </a:prstGeom>
          <a:noFill/>
        </p:spPr>
        <p:txBody>
          <a:bodyPr wrap="square" rtlCol="0">
            <a:spAutoFit/>
          </a:bodyPr>
          <a:lstStyle/>
          <a:p>
            <a:r>
              <a:rPr lang="en-GB" sz="2800" b="1" dirty="0"/>
              <a:t>TRANSACTIONS NOT REGARDED AS TRANSFER</a:t>
            </a:r>
            <a:endParaRPr lang="en-GB" sz="2800" dirty="0"/>
          </a:p>
          <a:p>
            <a:r>
              <a:rPr lang="en-GB" b="1" dirty="0"/>
              <a:t>Section 47</a:t>
            </a:r>
            <a:endParaRPr lang="en-GB" dirty="0"/>
          </a:p>
        </p:txBody>
      </p:sp>
    </p:spTree>
    <p:extLst>
      <p:ext uri="{BB962C8B-B14F-4D97-AF65-F5344CB8AC3E}">
        <p14:creationId xmlns:p14="http://schemas.microsoft.com/office/powerpoint/2010/main" val="397685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93431" y="217303"/>
            <a:ext cx="2380087" cy="1043125"/>
          </a:xfrm>
          <a:prstGeom prst="rect">
            <a:avLst/>
          </a:prstGeom>
        </p:spPr>
      </p:pic>
      <p:sp>
        <p:nvSpPr>
          <p:cNvPr id="4" name="TextBox 3"/>
          <p:cNvSpPr txBox="1"/>
          <p:nvPr/>
        </p:nvSpPr>
        <p:spPr>
          <a:xfrm>
            <a:off x="3044377" y="0"/>
            <a:ext cx="6099623" cy="1446550"/>
          </a:xfrm>
          <a:prstGeom prst="rect">
            <a:avLst/>
          </a:prstGeom>
          <a:solidFill>
            <a:srgbClr val="00B0F0"/>
          </a:solidFill>
        </p:spPr>
        <p:txBody>
          <a:bodyPr wrap="square" rtlCol="0">
            <a:spAutoFit/>
          </a:bodyPr>
          <a:lstStyle/>
          <a:p>
            <a:pPr>
              <a:lnSpc>
                <a:spcPct val="150000"/>
              </a:lnSpc>
              <a:spcBef>
                <a:spcPts val="1200"/>
              </a:spcBef>
            </a:pPr>
            <a:r>
              <a:rPr lang="en-IN" sz="2800" b="1" dirty="0">
                <a:solidFill>
                  <a:schemeClr val="bg1"/>
                </a:solidFill>
              </a:rPr>
              <a:t>Property of any kind</a:t>
            </a:r>
          </a:p>
          <a:p>
            <a:pPr>
              <a:lnSpc>
                <a:spcPct val="150000"/>
              </a:lnSpc>
              <a:spcBef>
                <a:spcPts val="1200"/>
              </a:spcBef>
            </a:pPr>
            <a:endParaRPr lang="en-IN" sz="2400" b="1" dirty="0">
              <a:solidFill>
                <a:schemeClr val="bg1"/>
              </a:solidFill>
            </a:endParaRPr>
          </a:p>
        </p:txBody>
      </p:sp>
      <p:cxnSp>
        <p:nvCxnSpPr>
          <p:cNvPr id="6" name="Straight Connector 5"/>
          <p:cNvCxnSpPr/>
          <p:nvPr/>
        </p:nvCxnSpPr>
        <p:spPr>
          <a:xfrm>
            <a:off x="0" y="1446550"/>
            <a:ext cx="9144000"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8" name="Diagram 7"/>
          <p:cNvGraphicFramePr/>
          <p:nvPr>
            <p:extLst>
              <p:ext uri="{D42A27DB-BD31-4B8C-83A1-F6EECF244321}">
                <p14:modId xmlns:p14="http://schemas.microsoft.com/office/powerpoint/2010/main" val="2003134618"/>
              </p:ext>
            </p:extLst>
          </p:nvPr>
        </p:nvGraphicFramePr>
        <p:xfrm>
          <a:off x="485192" y="1964032"/>
          <a:ext cx="8173615" cy="42594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673579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3" name="TextBox 2"/>
          <p:cNvSpPr txBox="1"/>
          <p:nvPr/>
        </p:nvSpPr>
        <p:spPr>
          <a:xfrm>
            <a:off x="175098" y="955861"/>
            <a:ext cx="8754894" cy="5909310"/>
          </a:xfrm>
          <a:prstGeom prst="rect">
            <a:avLst/>
          </a:prstGeom>
          <a:noFill/>
        </p:spPr>
        <p:txBody>
          <a:bodyPr wrap="square" rtlCol="0">
            <a:spAutoFit/>
          </a:bodyPr>
          <a:lstStyle/>
          <a:p>
            <a:pPr algn="just"/>
            <a:r>
              <a:rPr lang="en-GB" b="1" dirty="0"/>
              <a:t>16. Any transfer of a capital asset by a private company or unlisted public company (company) to a LLP or any transfer of shares held in the company by a shareholder:</a:t>
            </a:r>
          </a:p>
          <a:p>
            <a:pPr algn="just"/>
            <a:r>
              <a:rPr lang="en-GB" dirty="0"/>
              <a:t> </a:t>
            </a:r>
          </a:p>
          <a:p>
            <a:pPr algn="just"/>
            <a:r>
              <a:rPr lang="en-GB" dirty="0"/>
              <a:t>Conditions:</a:t>
            </a:r>
          </a:p>
          <a:p>
            <a:pPr lvl="0" algn="just"/>
            <a:r>
              <a:rPr lang="en-GB" dirty="0"/>
              <a:t>All the assets and liabilities of the company shall be transferred to LLP;</a:t>
            </a:r>
          </a:p>
          <a:p>
            <a:pPr algn="just"/>
            <a:r>
              <a:rPr lang="en-GB" dirty="0"/>
              <a:t> </a:t>
            </a:r>
          </a:p>
          <a:p>
            <a:pPr lvl="0" algn="just"/>
            <a:r>
              <a:rPr lang="en-GB" dirty="0"/>
              <a:t>All the shareholders shall become the partners of the LLP and their capital contribution and profit sharing ratio are in the same proportion as their shareholding;</a:t>
            </a:r>
          </a:p>
          <a:p>
            <a:pPr algn="just"/>
            <a:r>
              <a:rPr lang="en-GB" dirty="0"/>
              <a:t> </a:t>
            </a:r>
          </a:p>
          <a:p>
            <a:pPr lvl="0" algn="just"/>
            <a:r>
              <a:rPr lang="en-GB" dirty="0"/>
              <a:t>The shareholders of the company do not receive any other consideration or benefit;</a:t>
            </a:r>
          </a:p>
          <a:p>
            <a:pPr algn="just"/>
            <a:r>
              <a:rPr lang="en-GB" dirty="0"/>
              <a:t> </a:t>
            </a:r>
          </a:p>
          <a:p>
            <a:pPr lvl="0" algn="just"/>
            <a:r>
              <a:rPr lang="en-GB" dirty="0"/>
              <a:t>Their aggregate of the profit sharing ratio in LLP shall not be &lt; 50% for 5 years;</a:t>
            </a:r>
          </a:p>
          <a:p>
            <a:pPr algn="just"/>
            <a:r>
              <a:rPr lang="en-GB" dirty="0"/>
              <a:t> </a:t>
            </a:r>
          </a:p>
          <a:p>
            <a:pPr lvl="0" algn="just"/>
            <a:r>
              <a:rPr lang="en-GB" dirty="0"/>
              <a:t>The turnover of the company in any of the 3 preceding the PYs does not &gt; </a:t>
            </a:r>
            <a:r>
              <a:rPr lang="en-GB" dirty="0" err="1"/>
              <a:t>Rs</a:t>
            </a:r>
            <a:r>
              <a:rPr lang="en-GB" dirty="0"/>
              <a:t>. 60 lakhs;</a:t>
            </a:r>
          </a:p>
          <a:p>
            <a:pPr algn="just"/>
            <a:r>
              <a:rPr lang="en-GB" dirty="0"/>
              <a:t> </a:t>
            </a:r>
          </a:p>
          <a:p>
            <a:pPr lvl="0" algn="just"/>
            <a:r>
              <a:rPr lang="en-GB" dirty="0"/>
              <a:t>The total value of the assets of the company in any of the 3 preceding PYs does not exceed </a:t>
            </a:r>
            <a:r>
              <a:rPr lang="en-GB" dirty="0" err="1"/>
              <a:t>Rs</a:t>
            </a:r>
            <a:r>
              <a:rPr lang="en-GB" dirty="0"/>
              <a:t>. 5 crores; [WEF FY2016-17]</a:t>
            </a:r>
          </a:p>
          <a:p>
            <a:pPr algn="just"/>
            <a:r>
              <a:rPr lang="en-GB" dirty="0"/>
              <a:t> </a:t>
            </a:r>
          </a:p>
          <a:p>
            <a:pPr lvl="0" algn="just"/>
            <a:r>
              <a:rPr lang="en-GB" dirty="0"/>
              <a:t>No amount shall be paid, to any partner out of balance of accumulated profit standing in the accounts of the company on the date of conversion for a period of 3 years from the date of conversion.</a:t>
            </a:r>
          </a:p>
        </p:txBody>
      </p:sp>
      <p:sp>
        <p:nvSpPr>
          <p:cNvPr id="4" name="TextBox 3"/>
          <p:cNvSpPr txBox="1"/>
          <p:nvPr/>
        </p:nvSpPr>
        <p:spPr>
          <a:xfrm>
            <a:off x="408562" y="155642"/>
            <a:ext cx="7791856" cy="800219"/>
          </a:xfrm>
          <a:prstGeom prst="rect">
            <a:avLst/>
          </a:prstGeom>
          <a:noFill/>
        </p:spPr>
        <p:txBody>
          <a:bodyPr wrap="square" rtlCol="0">
            <a:spAutoFit/>
          </a:bodyPr>
          <a:lstStyle/>
          <a:p>
            <a:r>
              <a:rPr lang="en-GB" sz="2800" b="1" dirty="0"/>
              <a:t>TRANSACTIONS NOT REGARDED AS TRANSFER</a:t>
            </a:r>
            <a:endParaRPr lang="en-GB" sz="2800" dirty="0"/>
          </a:p>
          <a:p>
            <a:r>
              <a:rPr lang="en-GB" b="1" dirty="0"/>
              <a:t>Section 47</a:t>
            </a:r>
            <a:endParaRPr lang="en-GB" dirty="0"/>
          </a:p>
        </p:txBody>
      </p:sp>
    </p:spTree>
    <p:extLst>
      <p:ext uri="{BB962C8B-B14F-4D97-AF65-F5344CB8AC3E}">
        <p14:creationId xmlns:p14="http://schemas.microsoft.com/office/powerpoint/2010/main" val="18598911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3" name="TextBox 2"/>
          <p:cNvSpPr txBox="1"/>
          <p:nvPr/>
        </p:nvSpPr>
        <p:spPr>
          <a:xfrm>
            <a:off x="758757" y="1235413"/>
            <a:ext cx="7996137" cy="4524315"/>
          </a:xfrm>
          <a:prstGeom prst="rect">
            <a:avLst/>
          </a:prstGeom>
          <a:noFill/>
        </p:spPr>
        <p:txBody>
          <a:bodyPr wrap="square" rtlCol="0">
            <a:spAutoFit/>
          </a:bodyPr>
          <a:lstStyle/>
          <a:p>
            <a:pPr algn="just"/>
            <a:r>
              <a:rPr lang="en-GB" b="1" dirty="0"/>
              <a:t>17. Where a sole proprietary concern is succeeded by a company in the business carried on by it as a result of which the sole proprietary concern sells or otherwise transfers any capital asset or intangible asset to the company –</a:t>
            </a:r>
          </a:p>
          <a:p>
            <a:pPr algn="just"/>
            <a:r>
              <a:rPr lang="en-GB" b="1" dirty="0"/>
              <a:t> </a:t>
            </a:r>
          </a:p>
          <a:p>
            <a:pPr algn="just"/>
            <a:r>
              <a:rPr lang="en-GB" dirty="0"/>
              <a:t>Conditions:</a:t>
            </a:r>
          </a:p>
          <a:p>
            <a:pPr lvl="0" algn="just"/>
            <a:r>
              <a:rPr lang="en-GB" dirty="0"/>
              <a:t>All the assets and liabilities of the sole proprietary concern relating to the business immediately before the succession become the assets and liabilities of the company;</a:t>
            </a:r>
          </a:p>
          <a:p>
            <a:pPr algn="just"/>
            <a:r>
              <a:rPr lang="en-GB" dirty="0"/>
              <a:t> </a:t>
            </a:r>
          </a:p>
          <a:p>
            <a:pPr lvl="0" algn="just"/>
            <a:r>
              <a:rPr lang="en-GB" dirty="0"/>
              <a:t>The shareholding of the sole proprietor in the company is not less than 50% of the total voting power in the company and his shareholding continues to so remain as such for a period of 5 years from the date of succession; and</a:t>
            </a:r>
          </a:p>
          <a:p>
            <a:pPr algn="just"/>
            <a:r>
              <a:rPr lang="en-GB" dirty="0"/>
              <a:t> </a:t>
            </a:r>
          </a:p>
          <a:p>
            <a:pPr lvl="0" algn="just"/>
            <a:r>
              <a:rPr lang="en-GB" dirty="0"/>
              <a:t>The sole proprietor does not receive any consideration or benefit, directly or indirectly, in any form or manner, other than by way of allotment of shares in the company.</a:t>
            </a:r>
          </a:p>
        </p:txBody>
      </p:sp>
      <p:sp>
        <p:nvSpPr>
          <p:cNvPr id="4" name="TextBox 3"/>
          <p:cNvSpPr txBox="1"/>
          <p:nvPr/>
        </p:nvSpPr>
        <p:spPr>
          <a:xfrm>
            <a:off x="758757" y="165370"/>
            <a:ext cx="7791856" cy="800219"/>
          </a:xfrm>
          <a:prstGeom prst="rect">
            <a:avLst/>
          </a:prstGeom>
          <a:noFill/>
        </p:spPr>
        <p:txBody>
          <a:bodyPr wrap="square" rtlCol="0">
            <a:spAutoFit/>
          </a:bodyPr>
          <a:lstStyle/>
          <a:p>
            <a:r>
              <a:rPr lang="en-GB" sz="2800" b="1" dirty="0"/>
              <a:t>TRANSACTIONS NOT REGARDED AS TRANSFER</a:t>
            </a:r>
            <a:endParaRPr lang="en-GB" sz="2800" dirty="0"/>
          </a:p>
          <a:p>
            <a:r>
              <a:rPr lang="en-GB" b="1" dirty="0"/>
              <a:t>Section 47</a:t>
            </a:r>
            <a:endParaRPr lang="en-GB" dirty="0"/>
          </a:p>
        </p:txBody>
      </p:sp>
    </p:spTree>
    <p:extLst>
      <p:ext uri="{BB962C8B-B14F-4D97-AF65-F5344CB8AC3E}">
        <p14:creationId xmlns:p14="http://schemas.microsoft.com/office/powerpoint/2010/main" val="23035784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3" name="TextBox 2"/>
          <p:cNvSpPr txBox="1"/>
          <p:nvPr/>
        </p:nvSpPr>
        <p:spPr>
          <a:xfrm>
            <a:off x="758757" y="1235413"/>
            <a:ext cx="7996137" cy="4093428"/>
          </a:xfrm>
          <a:prstGeom prst="rect">
            <a:avLst/>
          </a:prstGeom>
          <a:noFill/>
        </p:spPr>
        <p:txBody>
          <a:bodyPr wrap="square" rtlCol="0">
            <a:spAutoFit/>
          </a:bodyPr>
          <a:lstStyle/>
          <a:p>
            <a:pPr algn="just"/>
            <a:r>
              <a:rPr lang="en-GB" sz="2000" b="1" dirty="0"/>
              <a:t>18. Any transfer in a scheme for lending of any securities under an agreement or arrangement, which the </a:t>
            </a:r>
            <a:r>
              <a:rPr lang="en-GB" sz="2000" b="1" dirty="0" err="1"/>
              <a:t>assessee</a:t>
            </a:r>
            <a:r>
              <a:rPr lang="en-GB" sz="2000" b="1" dirty="0"/>
              <a:t> has entered into with the borrower of such securities and which is subject to the guidelines issued by the SEBI or RBI;</a:t>
            </a:r>
          </a:p>
          <a:p>
            <a:pPr algn="just"/>
            <a:r>
              <a:rPr lang="en-GB" sz="2000" b="1" dirty="0"/>
              <a:t> </a:t>
            </a:r>
          </a:p>
          <a:p>
            <a:pPr lvl="0" algn="just"/>
            <a:r>
              <a:rPr lang="en-GB" sz="2000" b="1" dirty="0"/>
              <a:t>19. Any transfer of a capital asset in a transaction of reverse mortgage under a scheme notified by the CG;</a:t>
            </a:r>
          </a:p>
          <a:p>
            <a:pPr algn="just"/>
            <a:r>
              <a:rPr lang="en-GB" sz="2000" b="1" dirty="0"/>
              <a:t> </a:t>
            </a:r>
          </a:p>
          <a:p>
            <a:pPr lvl="0" algn="just"/>
            <a:r>
              <a:rPr lang="en-GB" sz="2000" b="1" dirty="0"/>
              <a:t>20. Any transfer of a capital asset, being share of a SPV to a business trust in exchange of units allotted by that trust to the transferor;</a:t>
            </a:r>
          </a:p>
          <a:p>
            <a:pPr algn="just"/>
            <a:r>
              <a:rPr lang="en-GB" sz="2000" b="1" dirty="0"/>
              <a:t> </a:t>
            </a:r>
          </a:p>
          <a:p>
            <a:pPr lvl="0" algn="just"/>
            <a:r>
              <a:rPr lang="en-GB" sz="2000" b="1" dirty="0"/>
              <a:t>21. Transfer of units under unit’s consolidation scheme or plan by a unit holder.</a:t>
            </a:r>
          </a:p>
        </p:txBody>
      </p:sp>
      <p:sp>
        <p:nvSpPr>
          <p:cNvPr id="4" name="TextBox 3"/>
          <p:cNvSpPr txBox="1"/>
          <p:nvPr/>
        </p:nvSpPr>
        <p:spPr>
          <a:xfrm>
            <a:off x="758757" y="165370"/>
            <a:ext cx="7791856" cy="800219"/>
          </a:xfrm>
          <a:prstGeom prst="rect">
            <a:avLst/>
          </a:prstGeom>
          <a:noFill/>
        </p:spPr>
        <p:txBody>
          <a:bodyPr wrap="square" rtlCol="0">
            <a:spAutoFit/>
          </a:bodyPr>
          <a:lstStyle/>
          <a:p>
            <a:r>
              <a:rPr lang="en-GB" sz="2800" b="1" dirty="0"/>
              <a:t>TRANSACTIONS NOT REGARDED AS TRANSFER</a:t>
            </a:r>
            <a:endParaRPr lang="en-GB" sz="2800" dirty="0"/>
          </a:p>
          <a:p>
            <a:r>
              <a:rPr lang="en-GB" b="1" dirty="0"/>
              <a:t>Section 47</a:t>
            </a:r>
            <a:endParaRPr lang="en-GB" dirty="0"/>
          </a:p>
        </p:txBody>
      </p:sp>
    </p:spTree>
    <p:extLst>
      <p:ext uri="{BB962C8B-B14F-4D97-AF65-F5344CB8AC3E}">
        <p14:creationId xmlns:p14="http://schemas.microsoft.com/office/powerpoint/2010/main" val="33977706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223935" y="229793"/>
            <a:ext cx="8770775" cy="786926"/>
          </a:xfrm>
          <a:prstGeom prst="rect">
            <a:avLst/>
          </a:prstGeom>
        </p:spPr>
        <p:txBody>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en-IN" cap="none" dirty="0">
                <a:latin typeface="Arial" panose="020B0604020202020204" pitchFamily="34" charset="0"/>
                <a:cs typeface="Arial" panose="020B0604020202020204" pitchFamily="34" charset="0"/>
              </a:rPr>
              <a:t>Withdrawal of exemption in certain cases</a:t>
            </a:r>
            <a:endParaRPr lang="en-GB" cap="none" dirty="0">
              <a:latin typeface="Arial" panose="020B0604020202020204" pitchFamily="34" charset="0"/>
              <a:cs typeface="Arial" panose="020B0604020202020204" pitchFamily="34" charset="0"/>
            </a:endParaRPr>
          </a:p>
        </p:txBody>
      </p:sp>
      <p:sp>
        <p:nvSpPr>
          <p:cNvPr id="5" name="TextBox 4"/>
          <p:cNvSpPr txBox="1"/>
          <p:nvPr/>
        </p:nvSpPr>
        <p:spPr>
          <a:xfrm>
            <a:off x="223935" y="1016719"/>
            <a:ext cx="8817428" cy="3693319"/>
          </a:xfrm>
          <a:prstGeom prst="rect">
            <a:avLst/>
          </a:prstGeom>
          <a:noFill/>
        </p:spPr>
        <p:txBody>
          <a:bodyPr wrap="square" rtlCol="0">
            <a:spAutoFit/>
          </a:bodyPr>
          <a:lstStyle/>
          <a:p>
            <a:pPr algn="just"/>
            <a:r>
              <a:rPr lang="en-IN" b="1" dirty="0">
                <a:latin typeface="Arial" panose="020B0604020202020204" pitchFamily="34" charset="0"/>
                <a:cs typeface="Arial" panose="020B0604020202020204" pitchFamily="34" charset="0"/>
              </a:rPr>
              <a:t>Section 47A:</a:t>
            </a:r>
          </a:p>
          <a:p>
            <a:pPr algn="just"/>
            <a:r>
              <a:rPr lang="en-IN" b="1" dirty="0">
                <a:latin typeface="Arial" panose="020B0604020202020204" pitchFamily="34" charset="0"/>
                <a:cs typeface="Arial" panose="020B0604020202020204" pitchFamily="34" charset="0"/>
              </a:rPr>
              <a:t>Withdrawal of exemption in below cases:</a:t>
            </a:r>
          </a:p>
          <a:p>
            <a:pPr algn="just"/>
            <a:endParaRPr lang="en-IN" dirty="0">
              <a:latin typeface="Arial" panose="020B0604020202020204" pitchFamily="34" charset="0"/>
              <a:cs typeface="Arial" panose="020B0604020202020204" pitchFamily="34" charset="0"/>
            </a:endParaRPr>
          </a:p>
          <a:p>
            <a:pPr marL="342900" indent="-342900" algn="just">
              <a:buAutoNum type="arabicPeriod"/>
            </a:pPr>
            <a:r>
              <a:rPr lang="en-IN" dirty="0">
                <a:latin typeface="Arial" panose="020B0604020202020204" pitchFamily="34" charset="0"/>
                <a:cs typeface="Arial" panose="020B0604020202020204" pitchFamily="34" charset="0"/>
              </a:rPr>
              <a:t>Transfer of capital asset received from holing company to subsidiary company or vice-versa (OR) holding company ceases to hold whole of the shares of its subsidiary company - within 8 years ;</a:t>
            </a:r>
          </a:p>
          <a:p>
            <a:pPr marL="342900" indent="-342900" algn="just">
              <a:buAutoNum type="arabicPeriod"/>
            </a:pPr>
            <a:endParaRPr lang="en-IN" dirty="0">
              <a:latin typeface="Arial" panose="020B0604020202020204" pitchFamily="34" charset="0"/>
              <a:cs typeface="Arial" panose="020B0604020202020204" pitchFamily="34" charset="0"/>
            </a:endParaRPr>
          </a:p>
          <a:p>
            <a:pPr marL="342900" indent="-342900" algn="just">
              <a:buAutoNum type="arabicPeriod"/>
            </a:pPr>
            <a:r>
              <a:rPr lang="en-IN" dirty="0">
                <a:latin typeface="Arial" panose="020B0604020202020204" pitchFamily="34" charset="0"/>
                <a:cs typeface="Arial" panose="020B0604020202020204" pitchFamily="34" charset="0"/>
              </a:rPr>
              <a:t>Transfer of a capital asset being share in a company (stock exchange) within 3 years as referred in section 47(xi);</a:t>
            </a:r>
          </a:p>
          <a:p>
            <a:pPr marL="342900" indent="-342900" algn="just">
              <a:buAutoNum type="arabicPeriod"/>
            </a:pPr>
            <a:endParaRPr lang="en-IN" dirty="0">
              <a:latin typeface="Arial" panose="020B0604020202020204" pitchFamily="34" charset="0"/>
              <a:cs typeface="Arial" panose="020B0604020202020204" pitchFamily="34" charset="0"/>
            </a:endParaRPr>
          </a:p>
          <a:p>
            <a:pPr marL="342900" indent="-342900" algn="just">
              <a:buAutoNum type="arabicPeriod"/>
            </a:pPr>
            <a:r>
              <a:rPr lang="en-IN" dirty="0">
                <a:latin typeface="Arial" panose="020B0604020202020204" pitchFamily="34" charset="0"/>
                <a:cs typeface="Arial" panose="020B0604020202020204" pitchFamily="34" charset="0"/>
              </a:rPr>
              <a:t>Where conditions laid down for conversion of Company to LLP or sole proprietary to company or firm to company is not complied with.</a:t>
            </a:r>
          </a:p>
          <a:p>
            <a:pPr algn="just"/>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98909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628650" y="1"/>
            <a:ext cx="8193616" cy="749029"/>
          </a:xfrm>
          <a:prstGeom prst="rect">
            <a:avLst/>
          </a:prstGeom>
        </p:spPr>
        <p:txBody>
          <a:bodyPr vert="horz" lIns="91440" tIns="45720" rIns="91440" bIns="45720" rtlCol="0" anchor="ctr">
            <a:normAutofit fontScale="92500"/>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defTabSz="914400"/>
            <a:r>
              <a:rPr lang="en-US" sz="4400" b="1" cap="none" dirty="0">
                <a:solidFill>
                  <a:srgbClr val="FFFFFF"/>
                </a:solidFill>
              </a:rPr>
              <a:t>Mode of computation – normal cases</a:t>
            </a:r>
          </a:p>
        </p:txBody>
      </p:sp>
      <p:sp>
        <p:nvSpPr>
          <p:cNvPr id="5" name="TextBox 4"/>
          <p:cNvSpPr txBox="1"/>
          <p:nvPr/>
        </p:nvSpPr>
        <p:spPr>
          <a:xfrm>
            <a:off x="628649" y="826325"/>
            <a:ext cx="8193617" cy="5817666"/>
          </a:xfrm>
          <a:prstGeom prst="rect">
            <a:avLst/>
          </a:prstGeom>
        </p:spPr>
        <p:txBody>
          <a:bodyPr vert="horz" lIns="91440" tIns="45720" rIns="91440" bIns="45720" rtlCol="0">
            <a:normAutofit fontScale="92500" lnSpcReduction="20000"/>
          </a:bodyPr>
          <a:lstStyle/>
          <a:p>
            <a:pPr algn="just">
              <a:spcAft>
                <a:spcPts val="600"/>
              </a:spcAft>
            </a:pPr>
            <a:r>
              <a:rPr lang="en-US" sz="1900" b="1" dirty="0">
                <a:solidFill>
                  <a:srgbClr val="FFFFFF"/>
                </a:solidFill>
                <a:latin typeface="Arial" panose="020B0604020202020204" pitchFamily="34" charset="0"/>
                <a:cs typeface="Arial" panose="020B0604020202020204" pitchFamily="34" charset="0"/>
              </a:rPr>
              <a:t>Section 48: </a:t>
            </a:r>
            <a:r>
              <a:rPr lang="en-US" sz="1900" dirty="0">
                <a:solidFill>
                  <a:srgbClr val="FFFFFF"/>
                </a:solidFill>
                <a:latin typeface="Arial" panose="020B0604020202020204" pitchFamily="34" charset="0"/>
                <a:cs typeface="Arial" panose="020B0604020202020204" pitchFamily="34" charset="0"/>
              </a:rPr>
              <a:t>This section says about expenditure which can be deducted from full value of consideration to arrive at capital gains. </a:t>
            </a:r>
          </a:p>
          <a:p>
            <a:pPr indent="-228600" algn="just">
              <a:spcAft>
                <a:spcPts val="600"/>
              </a:spcAft>
              <a:buFont typeface="Arial" panose="020B0604020202020204" pitchFamily="34" charset="0"/>
              <a:buChar char="•"/>
            </a:pPr>
            <a:endParaRPr lang="en-US" sz="1900" dirty="0">
              <a:solidFill>
                <a:srgbClr val="FFFFFF"/>
              </a:solidFill>
              <a:latin typeface="Arial" panose="020B0604020202020204" pitchFamily="34" charset="0"/>
              <a:cs typeface="Arial" panose="020B0604020202020204" pitchFamily="34" charset="0"/>
            </a:endParaRPr>
          </a:p>
          <a:p>
            <a:pPr marL="342900" indent="-228600" algn="just">
              <a:spcAft>
                <a:spcPts val="600"/>
              </a:spcAft>
              <a:buFont typeface="Arial" panose="020B0604020202020204" pitchFamily="34" charset="0"/>
              <a:buChar char="•"/>
            </a:pPr>
            <a:r>
              <a:rPr lang="en-US" sz="1900" dirty="0">
                <a:solidFill>
                  <a:srgbClr val="FFFFFF"/>
                </a:solidFill>
                <a:latin typeface="Arial" panose="020B0604020202020204" pitchFamily="34" charset="0"/>
                <a:cs typeface="Arial" panose="020B0604020202020204" pitchFamily="34" charset="0"/>
              </a:rPr>
              <a:t>Expenditure incurred wholly and exclusively in connection with such transfer;</a:t>
            </a:r>
          </a:p>
          <a:p>
            <a:pPr marL="342900" indent="-228600" algn="just">
              <a:spcAft>
                <a:spcPts val="600"/>
              </a:spcAft>
              <a:buFont typeface="Arial" panose="020B0604020202020204" pitchFamily="34" charset="0"/>
              <a:buChar char="•"/>
            </a:pPr>
            <a:r>
              <a:rPr lang="en-US" sz="1900" dirty="0">
                <a:solidFill>
                  <a:srgbClr val="FFFFFF"/>
                </a:solidFill>
                <a:latin typeface="Arial" panose="020B0604020202020204" pitchFamily="34" charset="0"/>
                <a:cs typeface="Arial" panose="020B0604020202020204" pitchFamily="34" charset="0"/>
              </a:rPr>
              <a:t>The cost of acquisition of the asset and the cost of any improvement thereto.</a:t>
            </a:r>
          </a:p>
          <a:p>
            <a:pPr algn="just">
              <a:spcAft>
                <a:spcPts val="600"/>
              </a:spcAft>
            </a:pPr>
            <a:endParaRPr lang="en-US" sz="1900" b="1" dirty="0">
              <a:solidFill>
                <a:srgbClr val="FFFFFF"/>
              </a:solidFill>
              <a:latin typeface="Arial" panose="020B0604020202020204" pitchFamily="34" charset="0"/>
              <a:cs typeface="Arial" panose="020B0604020202020204" pitchFamily="34" charset="0"/>
            </a:endParaRPr>
          </a:p>
          <a:p>
            <a:pPr algn="just">
              <a:spcAft>
                <a:spcPts val="600"/>
              </a:spcAft>
            </a:pPr>
            <a:r>
              <a:rPr lang="en-US" sz="1900" b="1" dirty="0">
                <a:solidFill>
                  <a:srgbClr val="FFFFFF"/>
                </a:solidFill>
                <a:latin typeface="Arial" panose="020B0604020202020204" pitchFamily="34" charset="0"/>
                <a:cs typeface="Arial" panose="020B0604020202020204" pitchFamily="34" charset="0"/>
              </a:rPr>
              <a:t>Shares or debentures of a non-resident</a:t>
            </a:r>
          </a:p>
          <a:p>
            <a:pPr algn="just">
              <a:spcAft>
                <a:spcPts val="600"/>
              </a:spcAft>
            </a:pPr>
            <a:r>
              <a:rPr lang="en-US" sz="1900" dirty="0">
                <a:solidFill>
                  <a:srgbClr val="FFFFFF"/>
                </a:solidFill>
                <a:latin typeface="Arial" panose="020B0604020202020204" pitchFamily="34" charset="0"/>
                <a:cs typeface="Arial" panose="020B0604020202020204" pitchFamily="34" charset="0"/>
              </a:rPr>
              <a:t>In case of shares or debentures of a non-resident the consideration, cost of acquisition and expenditure in connection with transfer shall be converted into foreign currency (FC) to arrive at capital gains in FC. The capital gain in FC shall be reconverted to INR.</a:t>
            </a:r>
          </a:p>
          <a:p>
            <a:pPr algn="just">
              <a:spcAft>
                <a:spcPts val="600"/>
              </a:spcAft>
            </a:pPr>
            <a:endParaRPr lang="en-US" sz="1900" dirty="0">
              <a:solidFill>
                <a:srgbClr val="FFFFFF"/>
              </a:solidFill>
              <a:latin typeface="Arial" panose="020B0604020202020204" pitchFamily="34" charset="0"/>
              <a:cs typeface="Arial" panose="020B0604020202020204" pitchFamily="34" charset="0"/>
            </a:endParaRPr>
          </a:p>
          <a:p>
            <a:pPr algn="just">
              <a:spcAft>
                <a:spcPts val="600"/>
              </a:spcAft>
            </a:pPr>
            <a:r>
              <a:rPr lang="en-US" sz="1900" b="1" dirty="0">
                <a:solidFill>
                  <a:srgbClr val="FFFFFF"/>
                </a:solidFill>
                <a:latin typeface="Arial" panose="020B0604020202020204" pitchFamily="34" charset="0"/>
                <a:cs typeface="Arial" panose="020B0604020202020204" pitchFamily="34" charset="0"/>
              </a:rPr>
              <a:t>Note</a:t>
            </a:r>
            <a:r>
              <a:rPr lang="en-US" sz="1900" dirty="0">
                <a:solidFill>
                  <a:srgbClr val="FFFFFF"/>
                </a:solidFill>
                <a:latin typeface="Arial" panose="020B0604020202020204" pitchFamily="34" charset="0"/>
                <a:cs typeface="Arial" panose="020B0604020202020204" pitchFamily="34" charset="0"/>
              </a:rPr>
              <a:t>: </a:t>
            </a:r>
          </a:p>
          <a:p>
            <a:pPr marL="457200" indent="-457200" algn="just">
              <a:spcAft>
                <a:spcPts val="600"/>
              </a:spcAft>
              <a:buFont typeface="+mj-lt"/>
              <a:buAutoNum type="arabicPeriod"/>
            </a:pPr>
            <a:r>
              <a:rPr lang="en-US" sz="1900" dirty="0">
                <a:solidFill>
                  <a:srgbClr val="FFFFFF"/>
                </a:solidFill>
                <a:latin typeface="Arial" panose="020B0604020202020204" pitchFamily="34" charset="0"/>
                <a:cs typeface="Arial" panose="020B0604020202020204" pitchFamily="34" charset="0"/>
              </a:rPr>
              <a:t>In case of long term capital gain indexation is available for cost of acquisition as well as improvement;</a:t>
            </a:r>
          </a:p>
          <a:p>
            <a:pPr marL="457200" indent="-457200" algn="just">
              <a:spcAft>
                <a:spcPts val="600"/>
              </a:spcAft>
              <a:buFont typeface="+mj-lt"/>
              <a:buAutoNum type="arabicPeriod"/>
            </a:pPr>
            <a:r>
              <a:rPr lang="en-US" sz="1900" dirty="0">
                <a:solidFill>
                  <a:srgbClr val="FFFFFF"/>
                </a:solidFill>
                <a:latin typeface="Arial" panose="020B0604020202020204" pitchFamily="34" charset="0"/>
                <a:cs typeface="Arial" panose="020B0604020202020204" pitchFamily="34" charset="0"/>
              </a:rPr>
              <a:t>Indexation benefit is not available for a bond or debenture except specified bonds of the Government [Ex. capital index bonds or SGBS, 2015];</a:t>
            </a:r>
          </a:p>
          <a:p>
            <a:pPr marL="457200" indent="-457200" algn="just">
              <a:spcAft>
                <a:spcPts val="600"/>
              </a:spcAft>
              <a:buFont typeface="+mj-lt"/>
              <a:buAutoNum type="arabicPeriod"/>
            </a:pPr>
            <a:r>
              <a:rPr lang="en-US" sz="1900" dirty="0">
                <a:solidFill>
                  <a:srgbClr val="FFFFFF"/>
                </a:solidFill>
                <a:latin typeface="Arial" panose="020B0604020202020204" pitchFamily="34" charset="0"/>
                <a:cs typeface="Arial" panose="020B0604020202020204" pitchFamily="34" charset="0"/>
              </a:rPr>
              <a:t>No deduction for payment of STT.</a:t>
            </a:r>
          </a:p>
        </p:txBody>
      </p:sp>
    </p:spTree>
    <p:extLst>
      <p:ext uri="{BB962C8B-B14F-4D97-AF65-F5344CB8AC3E}">
        <p14:creationId xmlns:p14="http://schemas.microsoft.com/office/powerpoint/2010/main" val="37246564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628650" y="229557"/>
            <a:ext cx="7970601" cy="859941"/>
          </a:xfrm>
          <a:prstGeom prst="rect">
            <a:avLst/>
          </a:prstGeom>
        </p:spPr>
        <p:txBody>
          <a:bodyPr vert="horz" lIns="91440" tIns="45720" rIns="91440" bIns="45720" rtlCol="0" anchor="ctr">
            <a:normAutofit fontScale="92500"/>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defTabSz="914400">
              <a:lnSpc>
                <a:spcPct val="80000"/>
              </a:lnSpc>
            </a:pPr>
            <a:r>
              <a:rPr lang="en-US" sz="4400" cap="none" dirty="0">
                <a:solidFill>
                  <a:srgbClr val="FFFFFF"/>
                </a:solidFill>
              </a:rPr>
              <a:t>COA </a:t>
            </a:r>
            <a:r>
              <a:rPr lang="en-US" sz="4400" cap="none" dirty="0" err="1">
                <a:solidFill>
                  <a:srgbClr val="FFFFFF"/>
                </a:solidFill>
              </a:rPr>
              <a:t>wrt</a:t>
            </a:r>
            <a:r>
              <a:rPr lang="en-US" sz="4400" cap="none" dirty="0">
                <a:solidFill>
                  <a:srgbClr val="FFFFFF"/>
                </a:solidFill>
              </a:rPr>
              <a:t> certain modes of acquisition</a:t>
            </a:r>
          </a:p>
        </p:txBody>
      </p:sp>
      <p:sp>
        <p:nvSpPr>
          <p:cNvPr id="5" name="TextBox 4"/>
          <p:cNvSpPr txBox="1"/>
          <p:nvPr/>
        </p:nvSpPr>
        <p:spPr>
          <a:xfrm>
            <a:off x="628650" y="1089498"/>
            <a:ext cx="8145700" cy="5583675"/>
          </a:xfrm>
          <a:prstGeom prst="rect">
            <a:avLst/>
          </a:prstGeom>
        </p:spPr>
        <p:txBody>
          <a:bodyPr vert="horz" lIns="91440" tIns="45720" rIns="91440" bIns="45720" rtlCol="0">
            <a:normAutofit/>
          </a:bodyPr>
          <a:lstStyle/>
          <a:p>
            <a:pPr algn="just">
              <a:spcAft>
                <a:spcPts val="600"/>
              </a:spcAft>
            </a:pPr>
            <a:r>
              <a:rPr lang="en-US" sz="1700" b="1" dirty="0">
                <a:solidFill>
                  <a:srgbClr val="FFFFFF"/>
                </a:solidFill>
                <a:latin typeface="Arial" panose="020B0604020202020204" pitchFamily="34" charset="0"/>
                <a:cs typeface="Arial" panose="020B0604020202020204" pitchFamily="34" charset="0"/>
              </a:rPr>
              <a:t>Section 49: Cost with reference to certain modes of acquisition</a:t>
            </a:r>
          </a:p>
          <a:p>
            <a:pPr algn="just">
              <a:spcAft>
                <a:spcPts val="600"/>
              </a:spcAft>
            </a:pPr>
            <a:r>
              <a:rPr lang="en-US" sz="1700" dirty="0">
                <a:solidFill>
                  <a:srgbClr val="FFFFFF"/>
                </a:solidFill>
                <a:latin typeface="Arial" panose="020B0604020202020204" pitchFamily="34" charset="0"/>
                <a:cs typeface="Arial" panose="020B0604020202020204" pitchFamily="34" charset="0"/>
              </a:rPr>
              <a:t>In case of -</a:t>
            </a:r>
          </a:p>
          <a:p>
            <a:pPr marL="342900" indent="-228600" algn="just">
              <a:spcAft>
                <a:spcPts val="600"/>
              </a:spcAft>
              <a:buFont typeface="Arial" panose="020B0604020202020204" pitchFamily="34" charset="0"/>
              <a:buChar char="•"/>
            </a:pPr>
            <a:r>
              <a:rPr lang="en-US" sz="1700" dirty="0">
                <a:solidFill>
                  <a:srgbClr val="FFFFFF"/>
                </a:solidFill>
                <a:latin typeface="Arial" panose="020B0604020202020204" pitchFamily="34" charset="0"/>
                <a:cs typeface="Arial" panose="020B0604020202020204" pitchFamily="34" charset="0"/>
              </a:rPr>
              <a:t>Total or partial partition of capital assets of HUF</a:t>
            </a:r>
          </a:p>
          <a:p>
            <a:pPr marL="342900" indent="-228600" algn="just">
              <a:spcAft>
                <a:spcPts val="600"/>
              </a:spcAft>
              <a:buFont typeface="Arial" panose="020B0604020202020204" pitchFamily="34" charset="0"/>
              <a:buChar char="•"/>
            </a:pPr>
            <a:r>
              <a:rPr lang="en-US" sz="1700" dirty="0">
                <a:solidFill>
                  <a:srgbClr val="FFFFFF"/>
                </a:solidFill>
                <a:latin typeface="Arial" panose="020B0604020202020204" pitchFamily="34" charset="0"/>
                <a:cs typeface="Arial" panose="020B0604020202020204" pitchFamily="34" charset="0"/>
              </a:rPr>
              <a:t>Will or gift, </a:t>
            </a:r>
          </a:p>
          <a:p>
            <a:pPr marL="342900" indent="-228600" algn="just">
              <a:spcAft>
                <a:spcPts val="600"/>
              </a:spcAft>
              <a:buFont typeface="Arial" panose="020B0604020202020204" pitchFamily="34" charset="0"/>
              <a:buChar char="•"/>
            </a:pPr>
            <a:r>
              <a:rPr lang="en-US" sz="1700" dirty="0">
                <a:solidFill>
                  <a:srgbClr val="FFFFFF"/>
                </a:solidFill>
                <a:latin typeface="Arial" panose="020B0604020202020204" pitchFamily="34" charset="0"/>
                <a:cs typeface="Arial" panose="020B0604020202020204" pitchFamily="34" charset="0"/>
              </a:rPr>
              <a:t>Property succession or inheritance or dissolution, </a:t>
            </a:r>
          </a:p>
          <a:p>
            <a:pPr marL="342900" indent="-228600" algn="just">
              <a:spcAft>
                <a:spcPts val="600"/>
              </a:spcAft>
              <a:buFont typeface="Arial" panose="020B0604020202020204" pitchFamily="34" charset="0"/>
              <a:buChar char="•"/>
            </a:pPr>
            <a:r>
              <a:rPr lang="en-US" sz="1700" dirty="0">
                <a:solidFill>
                  <a:srgbClr val="FFFFFF"/>
                </a:solidFill>
                <a:latin typeface="Arial" panose="020B0604020202020204" pitchFamily="34" charset="0"/>
                <a:cs typeface="Arial" panose="020B0604020202020204" pitchFamily="34" charset="0"/>
              </a:rPr>
              <a:t>Distribution of assets of a company under liquidation, or </a:t>
            </a:r>
          </a:p>
          <a:p>
            <a:pPr marL="342900" indent="-228600" algn="just">
              <a:spcAft>
                <a:spcPts val="600"/>
              </a:spcAft>
              <a:buFont typeface="Arial" panose="020B0604020202020204" pitchFamily="34" charset="0"/>
              <a:buChar char="•"/>
            </a:pPr>
            <a:r>
              <a:rPr lang="en-US" sz="1700" dirty="0">
                <a:solidFill>
                  <a:srgbClr val="FFFFFF"/>
                </a:solidFill>
                <a:latin typeface="Arial" panose="020B0604020202020204" pitchFamily="34" charset="0"/>
                <a:cs typeface="Arial" panose="020B0604020202020204" pitchFamily="34" charset="0"/>
              </a:rPr>
              <a:t>Certain transfers as referred u/s 47 such as transfer of assets between holding and subsidiary company or </a:t>
            </a:r>
            <a:r>
              <a:rPr lang="en-US" sz="1700" i="1" dirty="0">
                <a:solidFill>
                  <a:srgbClr val="FFFFFF"/>
                </a:solidFill>
                <a:latin typeface="Arial" panose="020B0604020202020204" pitchFamily="34" charset="0"/>
                <a:cs typeface="Arial" panose="020B0604020202020204" pitchFamily="34" charset="0"/>
              </a:rPr>
              <a:t>vice versa </a:t>
            </a:r>
            <a:r>
              <a:rPr lang="en-US" sz="1700" dirty="0">
                <a:solidFill>
                  <a:srgbClr val="FFFFFF"/>
                </a:solidFill>
                <a:latin typeface="Arial" panose="020B0604020202020204" pitchFamily="34" charset="0"/>
                <a:cs typeface="Arial" panose="020B0604020202020204" pitchFamily="34" charset="0"/>
              </a:rPr>
              <a:t>or in the scheme of amalgamation, reorganization, demerger, conversion from unlisted company to LLP or sole proprietary to private limited, firm to company etc. </a:t>
            </a:r>
          </a:p>
          <a:p>
            <a:pPr marL="342900" indent="-228600" algn="just">
              <a:spcAft>
                <a:spcPts val="600"/>
              </a:spcAft>
              <a:buFont typeface="Arial" panose="020B0604020202020204" pitchFamily="34" charset="0"/>
              <a:buChar char="•"/>
            </a:pPr>
            <a:r>
              <a:rPr lang="en-US" sz="1700" dirty="0">
                <a:solidFill>
                  <a:srgbClr val="FFFFFF"/>
                </a:solidFill>
                <a:latin typeface="Arial" panose="020B0604020202020204" pitchFamily="34" charset="0"/>
                <a:cs typeface="Arial" panose="020B0604020202020204" pitchFamily="34" charset="0"/>
              </a:rPr>
              <a:t>Where clubbing of income provision applicable as per sec. 64 – </a:t>
            </a:r>
          </a:p>
          <a:p>
            <a:pPr marL="114300" algn="just">
              <a:spcAft>
                <a:spcPts val="600"/>
              </a:spcAft>
            </a:pPr>
            <a:endParaRPr lang="en-US" sz="1700" dirty="0">
              <a:solidFill>
                <a:srgbClr val="FFFFFF"/>
              </a:solidFill>
              <a:latin typeface="Arial" panose="020B0604020202020204" pitchFamily="34" charset="0"/>
              <a:cs typeface="Arial" panose="020B0604020202020204" pitchFamily="34" charset="0"/>
            </a:endParaRPr>
          </a:p>
          <a:p>
            <a:pPr marL="114300" algn="just">
              <a:spcAft>
                <a:spcPts val="600"/>
              </a:spcAft>
            </a:pPr>
            <a:r>
              <a:rPr lang="en-US" sz="1700" dirty="0">
                <a:solidFill>
                  <a:srgbClr val="FFFFFF"/>
                </a:solidFill>
                <a:latin typeface="Arial" panose="020B0604020202020204" pitchFamily="34" charset="0"/>
                <a:cs typeface="Arial" panose="020B0604020202020204" pitchFamily="34" charset="0"/>
              </a:rPr>
              <a:t>the cost of acquisition of the asset shall be deemed to be the cost for which the previous owner of the property acquired it, as increased by the cost of any improvement of the assets incurred or borne by the previous owner or the </a:t>
            </a:r>
            <a:r>
              <a:rPr lang="en-US" sz="1700" dirty="0" err="1">
                <a:solidFill>
                  <a:srgbClr val="FFFFFF"/>
                </a:solidFill>
                <a:latin typeface="Arial" panose="020B0604020202020204" pitchFamily="34" charset="0"/>
                <a:cs typeface="Arial" panose="020B0604020202020204" pitchFamily="34" charset="0"/>
              </a:rPr>
              <a:t>assessee</a:t>
            </a:r>
            <a:r>
              <a:rPr lang="en-US" sz="1700" dirty="0">
                <a:solidFill>
                  <a:srgbClr val="FFFFFF"/>
                </a:solidFill>
                <a:latin typeface="Arial" panose="020B0604020202020204" pitchFamily="34" charset="0"/>
                <a:cs typeface="Arial" panose="020B0604020202020204" pitchFamily="34" charset="0"/>
              </a:rPr>
              <a:t>. </a:t>
            </a:r>
            <a:r>
              <a:rPr lang="en-US" sz="1700" i="1" dirty="0">
                <a:solidFill>
                  <a:srgbClr val="FFFFFF"/>
                </a:solidFill>
                <a:latin typeface="Arial" panose="020B0604020202020204" pitchFamily="34" charset="0"/>
                <a:cs typeface="Arial" panose="020B0604020202020204" pitchFamily="34" charset="0"/>
              </a:rPr>
              <a:t>Previous owner is the last owner other than who acquired in the above mentioned modes.</a:t>
            </a:r>
          </a:p>
          <a:p>
            <a:pPr marL="342900" indent="-228600" algn="just">
              <a:spcAft>
                <a:spcPts val="600"/>
              </a:spcAft>
              <a:buFont typeface="Arial" panose="020B0604020202020204" pitchFamily="34" charset="0"/>
              <a:buChar char="•"/>
            </a:pPr>
            <a:endParaRPr lang="en-US" sz="1700" i="1" dirty="0">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85716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628650" y="290943"/>
            <a:ext cx="8281886" cy="905560"/>
          </a:xfrm>
          <a:prstGeom prst="rect">
            <a:avLst/>
          </a:prstGeom>
        </p:spPr>
        <p:txBody>
          <a:bodyPr vert="horz" lIns="91440" tIns="45720" rIns="91440" bIns="45720" rtlCol="0" anchor="ctr">
            <a:normAutofit fontScale="92500"/>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defTabSz="914400">
              <a:lnSpc>
                <a:spcPct val="80000"/>
              </a:lnSpc>
            </a:pPr>
            <a:r>
              <a:rPr lang="en-US" sz="4400" cap="none" dirty="0">
                <a:solidFill>
                  <a:srgbClr val="FFFFFF"/>
                </a:solidFill>
              </a:rPr>
              <a:t>COA </a:t>
            </a:r>
            <a:r>
              <a:rPr lang="en-US" sz="4400" cap="none" dirty="0" err="1">
                <a:solidFill>
                  <a:srgbClr val="FFFFFF"/>
                </a:solidFill>
              </a:rPr>
              <a:t>wrt</a:t>
            </a:r>
            <a:r>
              <a:rPr lang="en-US" sz="4400" cap="none" dirty="0">
                <a:solidFill>
                  <a:srgbClr val="FFFFFF"/>
                </a:solidFill>
              </a:rPr>
              <a:t> certain modes of acquisition</a:t>
            </a:r>
          </a:p>
        </p:txBody>
      </p:sp>
      <p:sp>
        <p:nvSpPr>
          <p:cNvPr id="5" name="TextBox 4"/>
          <p:cNvSpPr txBox="1"/>
          <p:nvPr/>
        </p:nvSpPr>
        <p:spPr>
          <a:xfrm>
            <a:off x="628650" y="1361873"/>
            <a:ext cx="8174882" cy="4815094"/>
          </a:xfrm>
          <a:prstGeom prst="rect">
            <a:avLst/>
          </a:prstGeom>
        </p:spPr>
        <p:txBody>
          <a:bodyPr vert="horz" lIns="91440" tIns="45720" rIns="91440" bIns="45720" rtlCol="0">
            <a:normAutofit/>
          </a:bodyPr>
          <a:lstStyle/>
          <a:p>
            <a:pPr marL="114300" algn="just">
              <a:spcAft>
                <a:spcPts val="600"/>
              </a:spcAft>
            </a:pPr>
            <a:r>
              <a:rPr lang="en-US" sz="2400" b="1" dirty="0">
                <a:solidFill>
                  <a:srgbClr val="FFFFFF"/>
                </a:solidFill>
                <a:latin typeface="Arial" panose="020B0604020202020204" pitchFamily="34" charset="0"/>
                <a:cs typeface="Arial" panose="020B0604020202020204" pitchFamily="34" charset="0"/>
              </a:rPr>
              <a:t>Assets declared under the IDS, 2016</a:t>
            </a:r>
          </a:p>
          <a:p>
            <a:pPr marL="114300" algn="just">
              <a:spcAft>
                <a:spcPts val="600"/>
              </a:spcAft>
            </a:pPr>
            <a:r>
              <a:rPr lang="en-US" sz="1700" dirty="0">
                <a:solidFill>
                  <a:srgbClr val="FFFFFF"/>
                </a:solidFill>
                <a:latin typeface="Arial" panose="020B0604020202020204" pitchFamily="34" charset="0"/>
                <a:cs typeface="Arial" panose="020B0604020202020204" pitchFamily="34" charset="0"/>
              </a:rPr>
              <a:t>FMV declared under IDS of the asset is the cost of acquisition (</a:t>
            </a:r>
            <a:r>
              <a:rPr lang="en-US" sz="1700" b="1" dirty="0">
                <a:solidFill>
                  <a:srgbClr val="FFFFFF"/>
                </a:solidFill>
                <a:latin typeface="Arial" panose="020B0604020202020204" pitchFamily="34" charset="0"/>
                <a:cs typeface="Arial" panose="020B0604020202020204" pitchFamily="34" charset="0"/>
              </a:rPr>
              <a:t>WEF AY2017-18</a:t>
            </a:r>
            <a:r>
              <a:rPr lang="en-US" sz="1700" b="1" dirty="0">
                <a:solidFill>
                  <a:srgbClr val="FFFFFF"/>
                </a:solidFill>
                <a:latin typeface="Arial" panose="020B0604020202020204" pitchFamily="34" charset="0"/>
                <a:cs typeface="Arial" panose="020B0604020202020204" pitchFamily="34" charset="0"/>
                <a:sym typeface="Wingdings" panose="05000000000000000000" pitchFamily="2" charset="2"/>
              </a:rPr>
              <a:t>) [Sec. 49(5)]</a:t>
            </a:r>
            <a:endParaRPr lang="en-US" sz="1700" dirty="0">
              <a:solidFill>
                <a:srgbClr val="FFFFFF"/>
              </a:solidFill>
              <a:latin typeface="Arial" panose="020B0604020202020204" pitchFamily="34" charset="0"/>
              <a:cs typeface="Arial" panose="020B0604020202020204" pitchFamily="34" charset="0"/>
            </a:endParaRPr>
          </a:p>
          <a:p>
            <a:pPr marL="342900" indent="-228600" algn="just">
              <a:spcAft>
                <a:spcPts val="600"/>
              </a:spcAft>
              <a:buFont typeface="Arial" panose="020B0604020202020204" pitchFamily="34" charset="0"/>
              <a:buChar char="•"/>
            </a:pPr>
            <a:endParaRPr lang="en-US" sz="1700" i="1" dirty="0">
              <a:solidFill>
                <a:srgbClr val="FFFFFF"/>
              </a:solidFill>
              <a:latin typeface="Arial" panose="020B0604020202020204" pitchFamily="34" charset="0"/>
              <a:cs typeface="Arial" panose="020B0604020202020204" pitchFamily="34" charset="0"/>
            </a:endParaRPr>
          </a:p>
          <a:p>
            <a:pPr marL="114300" algn="just">
              <a:spcAft>
                <a:spcPts val="600"/>
              </a:spcAft>
            </a:pPr>
            <a:r>
              <a:rPr lang="en-US" sz="2400" b="1" dirty="0">
                <a:solidFill>
                  <a:srgbClr val="FFFFFF"/>
                </a:solidFill>
                <a:latin typeface="Arial" panose="020B0604020202020204" pitchFamily="34" charset="0"/>
                <a:cs typeface="Arial" panose="020B0604020202020204" pitchFamily="34" charset="0"/>
              </a:rPr>
              <a:t>Transfer of developed property under JDA relating to Land owner’s share</a:t>
            </a:r>
          </a:p>
          <a:p>
            <a:pPr marL="114300" algn="just">
              <a:spcAft>
                <a:spcPts val="600"/>
              </a:spcAft>
            </a:pPr>
            <a:r>
              <a:rPr lang="en-US" sz="1700" dirty="0">
                <a:solidFill>
                  <a:srgbClr val="FFFFFF"/>
                </a:solidFill>
                <a:latin typeface="Arial" panose="020B0604020202020204" pitchFamily="34" charset="0"/>
                <a:cs typeface="Arial" panose="020B0604020202020204" pitchFamily="34" charset="0"/>
              </a:rPr>
              <a:t>Deemed full value of consideration referred u/s 45(5A) shall be the COA (not being the capital referred to in the proviso) [Sec. 49(7)]</a:t>
            </a:r>
          </a:p>
          <a:p>
            <a:pPr marL="114300" algn="just">
              <a:spcAft>
                <a:spcPts val="600"/>
              </a:spcAft>
            </a:pPr>
            <a:endParaRPr lang="en-US" sz="1700" b="1" dirty="0">
              <a:solidFill>
                <a:srgbClr val="FFFFFF"/>
              </a:solidFill>
              <a:latin typeface="Arial" panose="020B0604020202020204" pitchFamily="34" charset="0"/>
              <a:cs typeface="Arial" panose="020B0604020202020204" pitchFamily="34" charset="0"/>
            </a:endParaRPr>
          </a:p>
          <a:p>
            <a:pPr marL="114300" algn="just">
              <a:spcAft>
                <a:spcPts val="600"/>
              </a:spcAft>
            </a:pPr>
            <a:r>
              <a:rPr lang="en-US" sz="1700" b="1" dirty="0">
                <a:solidFill>
                  <a:srgbClr val="FFFFFF"/>
                </a:solidFill>
                <a:latin typeface="Arial" panose="020B0604020202020204" pitchFamily="34" charset="0"/>
                <a:cs typeface="Arial" panose="020B0604020202020204" pitchFamily="34" charset="0"/>
              </a:rPr>
              <a:t>Note:</a:t>
            </a:r>
            <a:r>
              <a:rPr lang="en-US" sz="1700" dirty="0">
                <a:solidFill>
                  <a:srgbClr val="FFFFFF"/>
                </a:solidFill>
                <a:latin typeface="Arial" panose="020B0604020202020204" pitchFamily="34" charset="0"/>
                <a:cs typeface="Arial" panose="020B0604020202020204" pitchFamily="34" charset="0"/>
              </a:rPr>
              <a:t> Corresponding special provision is not made u/s 2(42A), hence transfer of developed property relating land owner’s share under JDA within 24 months of ‘occupancy certificate’ shall be short-term capital gains.</a:t>
            </a:r>
          </a:p>
          <a:p>
            <a:pPr marL="114300" algn="just">
              <a:spcAft>
                <a:spcPts val="600"/>
              </a:spcAft>
            </a:pPr>
            <a:endParaRPr lang="en-US" sz="1700" dirty="0">
              <a:solidFill>
                <a:srgbClr val="FFFFFF"/>
              </a:solidFill>
              <a:latin typeface="Arial" panose="020B0604020202020204" pitchFamily="34" charset="0"/>
              <a:cs typeface="Arial" panose="020B0604020202020204" pitchFamily="34" charset="0"/>
            </a:endParaRPr>
          </a:p>
          <a:p>
            <a:pPr marL="114300" algn="just">
              <a:spcAft>
                <a:spcPts val="600"/>
              </a:spcAft>
            </a:pPr>
            <a:endParaRPr lang="en-US" sz="1700" dirty="0">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23925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789517" y="229558"/>
            <a:ext cx="7994560" cy="996128"/>
          </a:xfrm>
          <a:prstGeom prst="rect">
            <a:avLst/>
          </a:prstGeom>
        </p:spPr>
        <p:txBody>
          <a:bodyPr vert="horz" lIns="91440" tIns="45720" rIns="91440" bIns="45720" rtlCol="0" anchor="ctr">
            <a:normAutofit fontScale="92500"/>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defTabSz="914400">
              <a:lnSpc>
                <a:spcPct val="80000"/>
              </a:lnSpc>
            </a:pPr>
            <a:r>
              <a:rPr lang="en-US" sz="4400" cap="none" dirty="0">
                <a:solidFill>
                  <a:srgbClr val="FFFFFF"/>
                </a:solidFill>
              </a:rPr>
              <a:t>COA </a:t>
            </a:r>
            <a:r>
              <a:rPr lang="en-US" sz="4400" cap="none" dirty="0" err="1">
                <a:solidFill>
                  <a:srgbClr val="FFFFFF"/>
                </a:solidFill>
              </a:rPr>
              <a:t>wrt</a:t>
            </a:r>
            <a:r>
              <a:rPr lang="en-US" sz="4400" cap="none" dirty="0">
                <a:solidFill>
                  <a:srgbClr val="FFFFFF"/>
                </a:solidFill>
              </a:rPr>
              <a:t> certain modes of acquisition</a:t>
            </a:r>
          </a:p>
        </p:txBody>
      </p:sp>
      <p:sp>
        <p:nvSpPr>
          <p:cNvPr id="5" name="TextBox 4"/>
          <p:cNvSpPr txBox="1"/>
          <p:nvPr/>
        </p:nvSpPr>
        <p:spPr>
          <a:xfrm>
            <a:off x="789517" y="1455245"/>
            <a:ext cx="7800006" cy="4721722"/>
          </a:xfrm>
          <a:prstGeom prst="rect">
            <a:avLst/>
          </a:prstGeom>
        </p:spPr>
        <p:txBody>
          <a:bodyPr vert="horz" lIns="91440" tIns="45720" rIns="91440" bIns="45720" rtlCol="0">
            <a:normAutofit/>
          </a:bodyPr>
          <a:lstStyle/>
          <a:p>
            <a:pPr>
              <a:lnSpc>
                <a:spcPct val="70000"/>
              </a:lnSpc>
              <a:spcAft>
                <a:spcPts val="600"/>
              </a:spcAft>
            </a:pPr>
            <a:r>
              <a:rPr lang="en-US" sz="2200" b="1" dirty="0">
                <a:solidFill>
                  <a:srgbClr val="FFFFFF"/>
                </a:solidFill>
              </a:rPr>
              <a:t>COA in relation to Gift of Capital Asset to a non-relative</a:t>
            </a:r>
          </a:p>
          <a:p>
            <a:pPr>
              <a:lnSpc>
                <a:spcPct val="70000"/>
              </a:lnSpc>
              <a:spcAft>
                <a:spcPts val="600"/>
              </a:spcAft>
            </a:pPr>
            <a:endParaRPr lang="en-US" sz="2200" b="1" dirty="0">
              <a:solidFill>
                <a:srgbClr val="FFFFFF"/>
              </a:solidFill>
            </a:endParaRPr>
          </a:p>
          <a:p>
            <a:pPr algn="just">
              <a:lnSpc>
                <a:spcPct val="70000"/>
              </a:lnSpc>
              <a:spcAft>
                <a:spcPts val="600"/>
              </a:spcAft>
            </a:pPr>
            <a:r>
              <a:rPr lang="en-US" sz="2200" dirty="0">
                <a:solidFill>
                  <a:srgbClr val="FFFFFF"/>
                </a:solidFill>
              </a:rPr>
              <a:t>Where the capital gain arises from the transfer of a property, the value of which has been subject to tax u/s 56(2)(vii) or (</a:t>
            </a:r>
            <a:r>
              <a:rPr lang="en-US" sz="2200" dirty="0" err="1">
                <a:solidFill>
                  <a:srgbClr val="FFFFFF"/>
                </a:solidFill>
              </a:rPr>
              <a:t>viia</a:t>
            </a:r>
            <a:r>
              <a:rPr lang="en-US" sz="2200" dirty="0">
                <a:solidFill>
                  <a:srgbClr val="FFFFFF"/>
                </a:solidFill>
              </a:rPr>
              <a:t>) or (x), the COA of such property shall be deemed to be the value which has been taken into account for the purposes of the </a:t>
            </a:r>
            <a:r>
              <a:rPr lang="en-US" sz="2200">
                <a:solidFill>
                  <a:srgbClr val="FFFFFF"/>
                </a:solidFill>
              </a:rPr>
              <a:t>said clauses.</a:t>
            </a:r>
            <a:endParaRPr lang="en-US" sz="2200" dirty="0">
              <a:solidFill>
                <a:srgbClr val="FFFFFF"/>
              </a:solidFill>
            </a:endParaRPr>
          </a:p>
          <a:p>
            <a:pPr marL="114300" indent="-228600">
              <a:lnSpc>
                <a:spcPct val="70000"/>
              </a:lnSpc>
              <a:spcAft>
                <a:spcPts val="600"/>
              </a:spcAft>
              <a:buFont typeface="Arial" panose="020B0604020202020204" pitchFamily="34" charset="0"/>
              <a:buChar char="•"/>
            </a:pPr>
            <a:endParaRPr lang="en-US" sz="2200" dirty="0">
              <a:solidFill>
                <a:srgbClr val="FFFFFF"/>
              </a:solidFill>
            </a:endParaRPr>
          </a:p>
          <a:p>
            <a:pPr marL="114300" indent="-228600">
              <a:lnSpc>
                <a:spcPct val="70000"/>
              </a:lnSpc>
              <a:spcAft>
                <a:spcPts val="600"/>
              </a:spcAft>
              <a:buFont typeface="Arial" panose="020B0604020202020204" pitchFamily="34" charset="0"/>
              <a:buChar char="•"/>
            </a:pPr>
            <a:endParaRPr lang="en-US" sz="2200" dirty="0">
              <a:solidFill>
                <a:srgbClr val="FFFFFF"/>
              </a:solidFill>
            </a:endParaRPr>
          </a:p>
        </p:txBody>
      </p:sp>
    </p:spTree>
    <p:extLst>
      <p:ext uri="{BB962C8B-B14F-4D97-AF65-F5344CB8AC3E}">
        <p14:creationId xmlns:p14="http://schemas.microsoft.com/office/powerpoint/2010/main" val="23964314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448709" y="305618"/>
            <a:ext cx="7072466" cy="757130"/>
          </a:xfrm>
          <a:prstGeom prst="rect">
            <a:avLst/>
          </a:prstGeom>
          <a:ln w="25400" cap="sq">
            <a:noFill/>
            <a:miter lim="800000"/>
          </a:ln>
        </p:spPr>
        <p:txBody>
          <a:bodyPr vert="horz" wrap="square" lIns="91440" tIns="45720" rIns="91440" bIns="45720" rtlCol="0" anchor="ctr">
            <a:norm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just" defTabSz="914400">
              <a:lnSpc>
                <a:spcPct val="80000"/>
              </a:lnSpc>
            </a:pPr>
            <a:r>
              <a:rPr lang="en-US" sz="2600" b="1" cap="none" dirty="0"/>
              <a:t>Capital gains of depreciable assets – Sec: 50</a:t>
            </a:r>
          </a:p>
        </p:txBody>
      </p:sp>
      <p:sp>
        <p:nvSpPr>
          <p:cNvPr id="5" name="TextBox 4"/>
          <p:cNvSpPr txBox="1"/>
          <p:nvPr/>
        </p:nvSpPr>
        <p:spPr>
          <a:xfrm>
            <a:off x="448709" y="2003899"/>
            <a:ext cx="8424611" cy="5019472"/>
          </a:xfrm>
          <a:prstGeom prst="rect">
            <a:avLst/>
          </a:prstGeom>
        </p:spPr>
        <p:txBody>
          <a:bodyPr vert="horz" lIns="91440" tIns="45720" rIns="91440" bIns="45720" rtlCol="0" anchor="ctr">
            <a:normAutofit/>
          </a:bodyPr>
          <a:lstStyle/>
          <a:p>
            <a:pPr>
              <a:spcAft>
                <a:spcPts val="600"/>
              </a:spcAft>
            </a:pPr>
            <a:r>
              <a:rPr lang="en-US" b="1" dirty="0">
                <a:solidFill>
                  <a:schemeClr val="tx1">
                    <a:lumMod val="85000"/>
                    <a:lumOff val="15000"/>
                  </a:schemeClr>
                </a:solidFill>
                <a:latin typeface="Arial" panose="020B0604020202020204" pitchFamily="34" charset="0"/>
                <a:cs typeface="Arial" panose="020B0604020202020204" pitchFamily="34" charset="0"/>
              </a:rPr>
              <a:t>For the purposes of section 48 &amp; 49</a:t>
            </a:r>
          </a:p>
          <a:p>
            <a:pPr algn="just">
              <a:spcAft>
                <a:spcPts val="600"/>
              </a:spcAft>
            </a:pPr>
            <a:r>
              <a:rPr lang="en-US" b="1" dirty="0">
                <a:solidFill>
                  <a:schemeClr val="tx1">
                    <a:lumMod val="85000"/>
                    <a:lumOff val="15000"/>
                  </a:schemeClr>
                </a:solidFill>
                <a:latin typeface="Arial" panose="020B0604020202020204" pitchFamily="34" charset="0"/>
                <a:cs typeface="Arial" panose="020B0604020202020204" pitchFamily="34" charset="0"/>
              </a:rPr>
              <a:t>(1) where the full value of the consideration of any capital asset(s) falling within the block of assets during the PY, exceeds the aggregate of</a:t>
            </a:r>
            <a:r>
              <a:rPr lang="en-US" dirty="0">
                <a:solidFill>
                  <a:schemeClr val="tx1">
                    <a:lumMod val="85000"/>
                    <a:lumOff val="15000"/>
                  </a:schemeClr>
                </a:solidFill>
                <a:latin typeface="Arial" panose="020B0604020202020204" pitchFamily="34" charset="0"/>
                <a:cs typeface="Arial" panose="020B0604020202020204" pitchFamily="34" charset="0"/>
              </a:rPr>
              <a:t>:</a:t>
            </a:r>
          </a:p>
          <a:p>
            <a:pPr marL="400050" indent="-400050" algn="just">
              <a:spcAft>
                <a:spcPts val="600"/>
              </a:spcAft>
              <a:buFont typeface="+mj-lt"/>
              <a:buAutoNum type="romanLcPeriod"/>
            </a:pPr>
            <a:r>
              <a:rPr lang="en-US" dirty="0">
                <a:solidFill>
                  <a:schemeClr val="tx1">
                    <a:lumMod val="85000"/>
                    <a:lumOff val="15000"/>
                  </a:schemeClr>
                </a:solidFill>
                <a:latin typeface="Arial" panose="020B0604020202020204" pitchFamily="34" charset="0"/>
                <a:cs typeface="Arial" panose="020B0604020202020204" pitchFamily="34" charset="0"/>
              </a:rPr>
              <a:t>expenditure incurred on transfer(s);</a:t>
            </a:r>
          </a:p>
          <a:p>
            <a:pPr marL="400050" indent="-400050" algn="just">
              <a:spcAft>
                <a:spcPts val="600"/>
              </a:spcAft>
              <a:buFont typeface="+mj-lt"/>
              <a:buAutoNum type="romanLcPeriod"/>
            </a:pPr>
            <a:endParaRPr lang="en-US" dirty="0">
              <a:solidFill>
                <a:schemeClr val="tx1">
                  <a:lumMod val="85000"/>
                  <a:lumOff val="15000"/>
                </a:schemeClr>
              </a:solidFill>
              <a:latin typeface="Arial" panose="020B0604020202020204" pitchFamily="34" charset="0"/>
              <a:cs typeface="Arial" panose="020B0604020202020204" pitchFamily="34" charset="0"/>
            </a:endParaRPr>
          </a:p>
          <a:p>
            <a:pPr marL="400050" indent="-400050" algn="just">
              <a:spcAft>
                <a:spcPts val="600"/>
              </a:spcAft>
              <a:buFont typeface="+mj-lt"/>
              <a:buAutoNum type="romanLcPeriod"/>
            </a:pPr>
            <a:r>
              <a:rPr lang="en-US" dirty="0">
                <a:solidFill>
                  <a:schemeClr val="tx1">
                    <a:lumMod val="85000"/>
                    <a:lumOff val="15000"/>
                  </a:schemeClr>
                </a:solidFill>
                <a:latin typeface="Arial" panose="020B0604020202020204" pitchFamily="34" charset="0"/>
                <a:cs typeface="Arial" panose="020B0604020202020204" pitchFamily="34" charset="0"/>
              </a:rPr>
              <a:t>the WDV of the block of assets at the beginning of the PY; and</a:t>
            </a:r>
          </a:p>
          <a:p>
            <a:pPr marL="400050" indent="-400050" algn="just">
              <a:spcAft>
                <a:spcPts val="600"/>
              </a:spcAft>
              <a:buFont typeface="+mj-lt"/>
              <a:buAutoNum type="romanLcPeriod"/>
            </a:pPr>
            <a:endParaRPr lang="en-US" dirty="0">
              <a:solidFill>
                <a:schemeClr val="tx1">
                  <a:lumMod val="85000"/>
                  <a:lumOff val="15000"/>
                </a:schemeClr>
              </a:solidFill>
              <a:latin typeface="Arial" panose="020B0604020202020204" pitchFamily="34" charset="0"/>
              <a:cs typeface="Arial" panose="020B0604020202020204" pitchFamily="34" charset="0"/>
            </a:endParaRPr>
          </a:p>
          <a:p>
            <a:pPr marL="400050" indent="-400050" algn="just">
              <a:spcAft>
                <a:spcPts val="600"/>
              </a:spcAft>
              <a:buFont typeface="+mj-lt"/>
              <a:buAutoNum type="romanLcPeriod"/>
            </a:pPr>
            <a:r>
              <a:rPr lang="en-US" dirty="0">
                <a:solidFill>
                  <a:schemeClr val="tx1">
                    <a:lumMod val="85000"/>
                    <a:lumOff val="15000"/>
                  </a:schemeClr>
                </a:solidFill>
                <a:latin typeface="Arial" panose="020B0604020202020204" pitchFamily="34" charset="0"/>
                <a:cs typeface="Arial" panose="020B0604020202020204" pitchFamily="34" charset="0"/>
              </a:rPr>
              <a:t>the actual cost of any asset acquired during the PY of that block,</a:t>
            </a:r>
          </a:p>
          <a:p>
            <a:pPr algn="just">
              <a:spcAft>
                <a:spcPts val="600"/>
              </a:spcAft>
            </a:pPr>
            <a:endParaRPr lang="en-US" dirty="0">
              <a:solidFill>
                <a:schemeClr val="tx1">
                  <a:lumMod val="85000"/>
                  <a:lumOff val="15000"/>
                </a:schemeClr>
              </a:solidFill>
              <a:latin typeface="Arial" panose="020B0604020202020204" pitchFamily="34" charset="0"/>
              <a:cs typeface="Arial" panose="020B0604020202020204" pitchFamily="34" charset="0"/>
            </a:endParaRPr>
          </a:p>
          <a:p>
            <a:pPr algn="just">
              <a:spcAft>
                <a:spcPts val="600"/>
              </a:spcAft>
            </a:pPr>
            <a:r>
              <a:rPr lang="en-US" dirty="0">
                <a:solidFill>
                  <a:schemeClr val="tx1">
                    <a:lumMod val="85000"/>
                    <a:lumOff val="15000"/>
                  </a:schemeClr>
                </a:solidFill>
                <a:latin typeface="Arial" panose="020B0604020202020204" pitchFamily="34" charset="0"/>
                <a:cs typeface="Arial" panose="020B0604020202020204" pitchFamily="34" charset="0"/>
              </a:rPr>
              <a:t>such excess shall be deemed to be the capital gains arising from the transfer of short-term capital assets;</a:t>
            </a:r>
          </a:p>
          <a:p>
            <a:pPr indent="-228600" algn="just">
              <a:spcAft>
                <a:spcPts val="600"/>
              </a:spcAft>
              <a:buFont typeface="Arial" panose="020B0604020202020204" pitchFamily="34" charset="0"/>
              <a:buChar char="•"/>
            </a:pPr>
            <a:endParaRPr lang="en-US" dirty="0">
              <a:solidFill>
                <a:schemeClr val="tx1">
                  <a:lumMod val="85000"/>
                  <a:lumOff val="15000"/>
                </a:schemeClr>
              </a:solidFill>
              <a:latin typeface="Arial" panose="020B0604020202020204" pitchFamily="34" charset="0"/>
              <a:cs typeface="Arial" panose="020B0604020202020204" pitchFamily="34" charset="0"/>
            </a:endParaRPr>
          </a:p>
          <a:p>
            <a:pPr indent="-228600">
              <a:spcAft>
                <a:spcPts val="600"/>
              </a:spcAft>
              <a:buFont typeface="Arial" panose="020B0604020202020204" pitchFamily="34" charset="0"/>
              <a:buChar char="•"/>
            </a:pPr>
            <a:endParaRPr lang="en-US" b="1"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15" name="Title 1"/>
          <p:cNvSpPr txBox="1">
            <a:spLocks/>
          </p:cNvSpPr>
          <p:nvPr/>
        </p:nvSpPr>
        <p:spPr>
          <a:xfrm>
            <a:off x="223278" y="1376465"/>
            <a:ext cx="5486858" cy="627434"/>
          </a:xfrm>
          <a:prstGeom prst="rect">
            <a:avLst/>
          </a:prstGeom>
          <a:ln w="25400" cap="sq">
            <a:noFill/>
            <a:miter lim="800000"/>
          </a:ln>
        </p:spPr>
        <p:txBody>
          <a:bodyPr vert="horz" wrap="square" lIns="91440" tIns="45720" rIns="91440" bIns="45720" rtlCol="0" anchor="ctr">
            <a:norm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defTabSz="914400">
              <a:lnSpc>
                <a:spcPct val="80000"/>
              </a:lnSpc>
            </a:pPr>
            <a:r>
              <a:rPr lang="en-US" sz="2600" b="1" cap="none" dirty="0">
                <a:solidFill>
                  <a:srgbClr val="002060"/>
                </a:solidFill>
              </a:rPr>
              <a:t>Situation 1: Block of asset not ceased</a:t>
            </a:r>
          </a:p>
        </p:txBody>
      </p:sp>
    </p:spTree>
    <p:extLst>
      <p:ext uri="{BB962C8B-B14F-4D97-AF65-F5344CB8AC3E}">
        <p14:creationId xmlns:p14="http://schemas.microsoft.com/office/powerpoint/2010/main" val="35052513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5" name="TextBox 4"/>
          <p:cNvSpPr txBox="1"/>
          <p:nvPr/>
        </p:nvSpPr>
        <p:spPr>
          <a:xfrm>
            <a:off x="579684" y="1770434"/>
            <a:ext cx="8564316" cy="5087566"/>
          </a:xfrm>
          <a:prstGeom prst="rect">
            <a:avLst/>
          </a:prstGeom>
        </p:spPr>
        <p:txBody>
          <a:bodyPr vert="horz" lIns="91440" tIns="45720" rIns="91440" bIns="45720" rtlCol="0" anchor="t">
            <a:normAutofit/>
          </a:bodyPr>
          <a:lstStyle/>
          <a:p>
            <a:pPr algn="just">
              <a:spcAft>
                <a:spcPts val="600"/>
              </a:spcAft>
            </a:pPr>
            <a:r>
              <a:rPr lang="en-US" sz="2000" b="1" dirty="0">
                <a:solidFill>
                  <a:schemeClr val="tx1">
                    <a:lumMod val="85000"/>
                    <a:lumOff val="15000"/>
                  </a:schemeClr>
                </a:solidFill>
                <a:latin typeface="Arial" panose="020B0604020202020204" pitchFamily="34" charset="0"/>
                <a:cs typeface="Arial" panose="020B0604020202020204" pitchFamily="34" charset="0"/>
              </a:rPr>
              <a:t>(2) where any block of assets ceases to exist, due to all the assets in that block are transferred during the PY, the cost of acquisition of the block of assets shall be </a:t>
            </a:r>
          </a:p>
          <a:p>
            <a:pPr marL="400050" indent="-228600" algn="just">
              <a:spcAft>
                <a:spcPts val="600"/>
              </a:spcAft>
              <a:buFont typeface="Arial" panose="020B0604020202020204" pitchFamily="34" charset="0"/>
              <a:buChar char="•"/>
            </a:pPr>
            <a:endParaRPr lang="en-US" sz="2000" dirty="0">
              <a:solidFill>
                <a:schemeClr val="tx1">
                  <a:lumMod val="85000"/>
                  <a:lumOff val="15000"/>
                </a:schemeClr>
              </a:solidFill>
              <a:latin typeface="Arial" panose="020B0604020202020204" pitchFamily="34" charset="0"/>
              <a:cs typeface="Arial" panose="020B0604020202020204" pitchFamily="34" charset="0"/>
            </a:endParaRPr>
          </a:p>
          <a:p>
            <a:pPr marL="400050" indent="-228600" algn="just">
              <a:spcAft>
                <a:spcPts val="600"/>
              </a:spcAft>
              <a:buFont typeface="Arial" panose="020B0604020202020204" pitchFamily="34" charset="0"/>
              <a:buChar char="•"/>
            </a:pPr>
            <a:r>
              <a:rPr lang="en-US" sz="2000" dirty="0">
                <a:solidFill>
                  <a:schemeClr val="tx1">
                    <a:lumMod val="85000"/>
                    <a:lumOff val="15000"/>
                  </a:schemeClr>
                </a:solidFill>
                <a:latin typeface="Arial" panose="020B0604020202020204" pitchFamily="34" charset="0"/>
                <a:cs typeface="Arial" panose="020B0604020202020204" pitchFamily="34" charset="0"/>
              </a:rPr>
              <a:t>the WDV of the block of assets at the beginning of the previous year, and </a:t>
            </a:r>
          </a:p>
          <a:p>
            <a:pPr marL="400050" indent="-228600" algn="just">
              <a:spcAft>
                <a:spcPts val="600"/>
              </a:spcAft>
              <a:buFont typeface="Arial" panose="020B0604020202020204" pitchFamily="34" charset="0"/>
              <a:buChar char="•"/>
            </a:pPr>
            <a:endParaRPr lang="en-US" sz="2000" dirty="0">
              <a:solidFill>
                <a:schemeClr val="tx1">
                  <a:lumMod val="85000"/>
                  <a:lumOff val="15000"/>
                </a:schemeClr>
              </a:solidFill>
              <a:latin typeface="Arial" panose="020B0604020202020204" pitchFamily="34" charset="0"/>
              <a:cs typeface="Arial" panose="020B0604020202020204" pitchFamily="34" charset="0"/>
            </a:endParaRPr>
          </a:p>
          <a:p>
            <a:pPr marL="400050" indent="-228600" algn="just">
              <a:spcAft>
                <a:spcPts val="600"/>
              </a:spcAft>
              <a:buFont typeface="Arial" panose="020B0604020202020204" pitchFamily="34" charset="0"/>
              <a:buChar char="•"/>
            </a:pPr>
            <a:r>
              <a:rPr lang="en-US" sz="2000" dirty="0">
                <a:solidFill>
                  <a:schemeClr val="tx1">
                    <a:lumMod val="85000"/>
                    <a:lumOff val="15000"/>
                  </a:schemeClr>
                </a:solidFill>
                <a:latin typeface="Arial" panose="020B0604020202020204" pitchFamily="34" charset="0"/>
                <a:cs typeface="Arial" panose="020B0604020202020204" pitchFamily="34" charset="0"/>
              </a:rPr>
              <a:t>the actual cost of any asset acquired during the PY.</a:t>
            </a:r>
          </a:p>
          <a:p>
            <a:pPr algn="just">
              <a:spcAft>
                <a:spcPts val="600"/>
              </a:spcAft>
            </a:pPr>
            <a:endParaRPr lang="en-US" sz="2000" b="1" i="1" dirty="0">
              <a:solidFill>
                <a:schemeClr val="tx1">
                  <a:lumMod val="85000"/>
                  <a:lumOff val="15000"/>
                </a:schemeClr>
              </a:solidFill>
              <a:latin typeface="Arial" panose="020B0604020202020204" pitchFamily="34" charset="0"/>
              <a:cs typeface="Arial" panose="020B0604020202020204" pitchFamily="34" charset="0"/>
            </a:endParaRPr>
          </a:p>
          <a:p>
            <a:pPr algn="just">
              <a:spcAft>
                <a:spcPts val="600"/>
              </a:spcAft>
            </a:pPr>
            <a:r>
              <a:rPr lang="en-US" sz="2000" b="1" i="1" dirty="0">
                <a:solidFill>
                  <a:schemeClr val="tx1">
                    <a:lumMod val="85000"/>
                    <a:lumOff val="15000"/>
                  </a:schemeClr>
                </a:solidFill>
                <a:latin typeface="Arial" panose="020B0604020202020204" pitchFamily="34" charset="0"/>
                <a:cs typeface="Arial" panose="020B0604020202020204" pitchFamily="34" charset="0"/>
              </a:rPr>
              <a:t>It is short-term capital gain</a:t>
            </a:r>
          </a:p>
        </p:txBody>
      </p:sp>
      <p:sp>
        <p:nvSpPr>
          <p:cNvPr id="9" name="Title 1"/>
          <p:cNvSpPr txBox="1">
            <a:spLocks/>
          </p:cNvSpPr>
          <p:nvPr/>
        </p:nvSpPr>
        <p:spPr>
          <a:xfrm>
            <a:off x="579684" y="133031"/>
            <a:ext cx="8204393" cy="757130"/>
          </a:xfrm>
          <a:prstGeom prst="rect">
            <a:avLst/>
          </a:prstGeom>
          <a:noFill/>
          <a:ln w="25400" cap="sq">
            <a:noFill/>
            <a:miter lim="800000"/>
          </a:ln>
        </p:spPr>
        <p:txBody>
          <a:bodyPr vert="horz" wrap="square" lIns="91440" tIns="45720" rIns="91440" bIns="45720" rtlCol="0" anchor="ctr">
            <a:norm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just" defTabSz="914400">
              <a:lnSpc>
                <a:spcPct val="80000"/>
              </a:lnSpc>
            </a:pPr>
            <a:r>
              <a:rPr lang="en-US" b="1" cap="none" dirty="0"/>
              <a:t>Capital gains of depreciable assets – Sec: 50</a:t>
            </a:r>
          </a:p>
        </p:txBody>
      </p:sp>
      <p:sp>
        <p:nvSpPr>
          <p:cNvPr id="10" name="Title 1"/>
          <p:cNvSpPr txBox="1">
            <a:spLocks/>
          </p:cNvSpPr>
          <p:nvPr/>
        </p:nvSpPr>
        <p:spPr>
          <a:xfrm>
            <a:off x="579684" y="950153"/>
            <a:ext cx="5393100" cy="757130"/>
          </a:xfrm>
          <a:prstGeom prst="rect">
            <a:avLst/>
          </a:prstGeom>
          <a:ln w="25400" cap="sq">
            <a:noFill/>
            <a:miter lim="800000"/>
          </a:ln>
        </p:spPr>
        <p:txBody>
          <a:bodyPr vert="horz" wrap="square" lIns="91440" tIns="45720" rIns="91440" bIns="45720" rtlCol="0" anchor="ctr">
            <a:norm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just" defTabSz="914400">
              <a:lnSpc>
                <a:spcPct val="80000"/>
              </a:lnSpc>
            </a:pPr>
            <a:r>
              <a:rPr lang="en-US" sz="2600" b="1" cap="none" dirty="0">
                <a:solidFill>
                  <a:srgbClr val="002060"/>
                </a:solidFill>
              </a:rPr>
              <a:t>Situation 2: Block of asset ceased</a:t>
            </a:r>
          </a:p>
        </p:txBody>
      </p:sp>
    </p:spTree>
    <p:extLst>
      <p:ext uri="{BB962C8B-B14F-4D97-AF65-F5344CB8AC3E}">
        <p14:creationId xmlns:p14="http://schemas.microsoft.com/office/powerpoint/2010/main" val="3851196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93431" y="217303"/>
            <a:ext cx="2380087" cy="1043125"/>
          </a:xfrm>
          <a:prstGeom prst="rect">
            <a:avLst/>
          </a:prstGeom>
        </p:spPr>
      </p:pic>
      <p:sp>
        <p:nvSpPr>
          <p:cNvPr id="4" name="TextBox 3"/>
          <p:cNvSpPr txBox="1"/>
          <p:nvPr/>
        </p:nvSpPr>
        <p:spPr>
          <a:xfrm>
            <a:off x="2923079" y="201"/>
            <a:ext cx="6220921" cy="1446550"/>
          </a:xfrm>
          <a:prstGeom prst="rect">
            <a:avLst/>
          </a:prstGeom>
          <a:solidFill>
            <a:srgbClr val="00B0F0"/>
          </a:solidFill>
        </p:spPr>
        <p:txBody>
          <a:bodyPr wrap="square" rtlCol="0">
            <a:spAutoFit/>
          </a:bodyPr>
          <a:lstStyle/>
          <a:p>
            <a:pPr>
              <a:lnSpc>
                <a:spcPct val="150000"/>
              </a:lnSpc>
              <a:spcBef>
                <a:spcPts val="1200"/>
              </a:spcBef>
            </a:pPr>
            <a:r>
              <a:rPr lang="en-IN" sz="2800" b="1" dirty="0">
                <a:solidFill>
                  <a:schemeClr val="bg1"/>
                </a:solidFill>
              </a:rPr>
              <a:t>Securities held by FIIs</a:t>
            </a:r>
          </a:p>
          <a:p>
            <a:pPr>
              <a:lnSpc>
                <a:spcPct val="150000"/>
              </a:lnSpc>
              <a:spcBef>
                <a:spcPts val="1200"/>
              </a:spcBef>
            </a:pPr>
            <a:endParaRPr lang="en-IN" sz="2400" b="1" dirty="0">
              <a:solidFill>
                <a:schemeClr val="bg1"/>
              </a:solidFill>
            </a:endParaRPr>
          </a:p>
        </p:txBody>
      </p:sp>
      <p:cxnSp>
        <p:nvCxnSpPr>
          <p:cNvPr id="6" name="Straight Connector 5"/>
          <p:cNvCxnSpPr/>
          <p:nvPr/>
        </p:nvCxnSpPr>
        <p:spPr>
          <a:xfrm>
            <a:off x="0" y="1472271"/>
            <a:ext cx="9144000"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8" name="Diagram 7"/>
          <p:cNvGraphicFramePr/>
          <p:nvPr>
            <p:extLst>
              <p:ext uri="{D42A27DB-BD31-4B8C-83A1-F6EECF244321}">
                <p14:modId xmlns:p14="http://schemas.microsoft.com/office/powerpoint/2010/main" val="880362152"/>
              </p:ext>
            </p:extLst>
          </p:nvPr>
        </p:nvGraphicFramePr>
        <p:xfrm>
          <a:off x="102638" y="1684113"/>
          <a:ext cx="8882742" cy="43341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967291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535309" y="221717"/>
            <a:ext cx="7857070" cy="661950"/>
          </a:xfrm>
          <a:prstGeom prst="rect">
            <a:avLst/>
          </a:prstGeom>
        </p:spPr>
        <p:txBody>
          <a:bodyPr vert="horz" lIns="91440" tIns="45720" rIns="91440" bIns="45720" rtlCol="0" anchor="ctr">
            <a:normAutofit lnSpcReduction="10000"/>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just" defTabSz="914400"/>
            <a:r>
              <a:rPr lang="en-US" sz="4400" b="1" cap="none" dirty="0"/>
              <a:t>Slump sale</a:t>
            </a:r>
          </a:p>
        </p:txBody>
      </p:sp>
      <p:sp>
        <p:nvSpPr>
          <p:cNvPr id="5" name="TextBox 4"/>
          <p:cNvSpPr txBox="1"/>
          <p:nvPr/>
        </p:nvSpPr>
        <p:spPr>
          <a:xfrm>
            <a:off x="418289" y="981990"/>
            <a:ext cx="8403978" cy="5525813"/>
          </a:xfrm>
          <a:prstGeom prst="rect">
            <a:avLst/>
          </a:prstGeom>
        </p:spPr>
        <p:txBody>
          <a:bodyPr vert="horz" lIns="91440" tIns="45720" rIns="91440" bIns="45720" rtlCol="0">
            <a:normAutofit/>
          </a:bodyPr>
          <a:lstStyle/>
          <a:p>
            <a:pPr algn="just">
              <a:spcAft>
                <a:spcPts val="600"/>
              </a:spcAft>
            </a:pPr>
            <a:r>
              <a:rPr lang="en-US" sz="1700" b="1" dirty="0">
                <a:latin typeface="Arial" panose="020B0604020202020204" pitchFamily="34" charset="0"/>
                <a:cs typeface="Arial" panose="020B0604020202020204" pitchFamily="34" charset="0"/>
              </a:rPr>
              <a:t>Section 50B: Special provision for computation of CG in case of slump sale</a:t>
            </a:r>
            <a:endParaRPr lang="en-US" sz="1700" dirty="0">
              <a:latin typeface="Arial" panose="020B0604020202020204" pitchFamily="34" charset="0"/>
              <a:cs typeface="Arial" panose="020B0604020202020204" pitchFamily="34" charset="0"/>
            </a:endParaRPr>
          </a:p>
          <a:p>
            <a:pPr marL="342900" indent="-228600" algn="just">
              <a:spcAft>
                <a:spcPts val="600"/>
              </a:spcAft>
              <a:buFont typeface="Arial" panose="020B0604020202020204" pitchFamily="34" charset="0"/>
              <a:buChar char="•"/>
            </a:pPr>
            <a:r>
              <a:rPr lang="en-US" sz="1700" dirty="0">
                <a:latin typeface="Arial" panose="020B0604020202020204" pitchFamily="34" charset="0"/>
                <a:cs typeface="Arial" panose="020B0604020202020204" pitchFamily="34" charset="0"/>
              </a:rPr>
              <a:t>Any gains on slump sale shall be deemed to be LTCG of that PY if the assessed held the undertaking or the unit more than 36 months preceding the date of transfer [POH of individual assets not required to reckon].</a:t>
            </a:r>
          </a:p>
          <a:p>
            <a:pPr indent="-228600" algn="just">
              <a:spcAft>
                <a:spcPts val="600"/>
              </a:spcAft>
              <a:buFont typeface="Arial" panose="020B0604020202020204" pitchFamily="34" charset="0"/>
              <a:buChar char="•"/>
            </a:pPr>
            <a:endParaRPr lang="en-US" sz="1700" dirty="0">
              <a:latin typeface="Arial" panose="020B0604020202020204" pitchFamily="34" charset="0"/>
              <a:cs typeface="Arial" panose="020B0604020202020204" pitchFamily="34" charset="0"/>
            </a:endParaRPr>
          </a:p>
          <a:p>
            <a:pPr algn="just">
              <a:spcAft>
                <a:spcPts val="600"/>
              </a:spcAft>
            </a:pPr>
            <a:r>
              <a:rPr lang="en-US" sz="1700" dirty="0">
                <a:latin typeface="Arial" panose="020B0604020202020204" pitchFamily="34" charset="0"/>
                <a:cs typeface="Arial" panose="020B0604020202020204" pitchFamily="34" charset="0"/>
              </a:rPr>
              <a:t>Note:</a:t>
            </a:r>
          </a:p>
          <a:p>
            <a:pPr marL="400050" indent="-228600" algn="just">
              <a:spcAft>
                <a:spcPts val="600"/>
              </a:spcAft>
              <a:buFont typeface="Arial" panose="020B0604020202020204" pitchFamily="34" charset="0"/>
              <a:buChar char="•"/>
            </a:pPr>
            <a:r>
              <a:rPr lang="en-US" sz="1700" dirty="0">
                <a:latin typeface="Arial" panose="020B0604020202020204" pitchFamily="34" charset="0"/>
                <a:cs typeface="Arial" panose="020B0604020202020204" pitchFamily="34" charset="0"/>
              </a:rPr>
              <a:t>the "net worth" of the undertaking or the division, shall be deemed to be the COA and the COI for the purposes of sections 48 and 49;</a:t>
            </a:r>
          </a:p>
          <a:p>
            <a:pPr marL="400050" indent="-228600" algn="just">
              <a:spcAft>
                <a:spcPts val="600"/>
              </a:spcAft>
              <a:buFont typeface="Arial" panose="020B0604020202020204" pitchFamily="34" charset="0"/>
              <a:buChar char="•"/>
            </a:pPr>
            <a:r>
              <a:rPr lang="en-US" sz="1700" dirty="0">
                <a:latin typeface="Arial" panose="020B0604020202020204" pitchFamily="34" charset="0"/>
                <a:cs typeface="Arial" panose="020B0604020202020204" pitchFamily="34" charset="0"/>
              </a:rPr>
              <a:t>No indexation benefit is available;</a:t>
            </a:r>
          </a:p>
          <a:p>
            <a:pPr marL="400050" indent="-228600" algn="just">
              <a:spcAft>
                <a:spcPts val="600"/>
              </a:spcAft>
              <a:buFont typeface="Arial" panose="020B0604020202020204" pitchFamily="34" charset="0"/>
              <a:buChar char="•"/>
            </a:pPr>
            <a:r>
              <a:rPr lang="en-US" sz="1700" dirty="0">
                <a:latin typeface="Arial" panose="020B0604020202020204" pitchFamily="34" charset="0"/>
                <a:cs typeface="Arial" panose="020B0604020202020204" pitchFamily="34" charset="0"/>
              </a:rPr>
              <a:t>A report of a CA indicating the computation of the net worth of the undertaking or division or unit to be furnished along with the return of income in </a:t>
            </a:r>
            <a:r>
              <a:rPr lang="en-US" sz="1700" b="1" dirty="0">
                <a:latin typeface="Arial" panose="020B0604020202020204" pitchFamily="34" charset="0"/>
                <a:cs typeface="Arial" panose="020B0604020202020204" pitchFamily="34" charset="0"/>
              </a:rPr>
              <a:t>Form-37</a:t>
            </a:r>
            <a:r>
              <a:rPr lang="en-US" sz="1700" dirty="0">
                <a:latin typeface="Arial" panose="020B0604020202020204" pitchFamily="34" charset="0"/>
                <a:cs typeface="Arial" panose="020B0604020202020204" pitchFamily="34" charset="0"/>
              </a:rPr>
              <a:t>;</a:t>
            </a:r>
          </a:p>
          <a:p>
            <a:pPr marL="400050" indent="-228600" algn="just">
              <a:spcAft>
                <a:spcPts val="600"/>
              </a:spcAft>
              <a:buFont typeface="Arial" panose="020B0604020202020204" pitchFamily="34" charset="0"/>
              <a:buChar char="•"/>
            </a:pPr>
            <a:r>
              <a:rPr lang="en-US" sz="1700" dirty="0">
                <a:latin typeface="Arial" panose="020B0604020202020204" pitchFamily="34" charset="0"/>
                <a:cs typeface="Arial" panose="020B0604020202020204" pitchFamily="34" charset="0"/>
              </a:rPr>
              <a:t>“Net worth" = total assets - liabilities [as appearing in its books of account]</a:t>
            </a:r>
          </a:p>
          <a:p>
            <a:pPr marL="400050" indent="-228600" algn="just">
              <a:spcAft>
                <a:spcPts val="600"/>
              </a:spcAft>
              <a:buFont typeface="Arial" panose="020B0604020202020204" pitchFamily="34" charset="0"/>
              <a:buChar char="•"/>
            </a:pPr>
            <a:r>
              <a:rPr lang="en-US" sz="1700" dirty="0">
                <a:latin typeface="Arial" panose="020B0604020202020204" pitchFamily="34" charset="0"/>
                <a:cs typeface="Arial" panose="020B0604020202020204" pitchFamily="34" charset="0"/>
              </a:rPr>
              <a:t>revaluation of assets shall be ignored for computing the net worth.</a:t>
            </a:r>
          </a:p>
          <a:p>
            <a:pPr marL="400050" indent="-228600" algn="just">
              <a:spcAft>
                <a:spcPts val="600"/>
              </a:spcAft>
              <a:buFont typeface="Arial" panose="020B0604020202020204" pitchFamily="34" charset="0"/>
              <a:buChar char="•"/>
            </a:pPr>
            <a:r>
              <a:rPr lang="en-US" sz="1700" dirty="0">
                <a:latin typeface="Arial" panose="020B0604020202020204" pitchFamily="34" charset="0"/>
                <a:cs typeface="Arial" panose="020B0604020202020204" pitchFamily="34" charset="0"/>
              </a:rPr>
              <a:t>The cost for the depreciable assets is its WDV </a:t>
            </a:r>
            <a:r>
              <a:rPr lang="en-US" sz="1700" b="1" i="1" dirty="0">
                <a:latin typeface="Arial" panose="020B0604020202020204" pitchFamily="34" charset="0"/>
                <a:cs typeface="Arial" panose="020B0604020202020204" pitchFamily="34" charset="0"/>
              </a:rPr>
              <a:t>(Actual cost – </a:t>
            </a:r>
            <a:r>
              <a:rPr lang="en-US" sz="1700" b="1" i="1" dirty="0" err="1">
                <a:latin typeface="Arial" panose="020B0604020202020204" pitchFamily="34" charset="0"/>
                <a:cs typeface="Arial" panose="020B0604020202020204" pitchFamily="34" charset="0"/>
              </a:rPr>
              <a:t>Depn</a:t>
            </a:r>
            <a:r>
              <a:rPr lang="en-US" sz="1700" b="1" i="1" dirty="0">
                <a:latin typeface="Arial" panose="020B0604020202020204" pitchFamily="34" charset="0"/>
                <a:cs typeface="Arial" panose="020B0604020202020204" pitchFamily="34" charset="0"/>
              </a:rPr>
              <a:t>. Allowance)</a:t>
            </a:r>
            <a:r>
              <a:rPr lang="en-US" sz="1700" dirty="0">
                <a:latin typeface="Arial" panose="020B0604020202020204" pitchFamily="34" charset="0"/>
                <a:cs typeface="Arial" panose="020B0604020202020204" pitchFamily="34" charset="0"/>
              </a:rPr>
              <a:t>.</a:t>
            </a:r>
          </a:p>
          <a:p>
            <a:pPr marL="400050" indent="-228600" algn="just">
              <a:spcAft>
                <a:spcPts val="600"/>
              </a:spcAft>
              <a:buFont typeface="Arial" panose="020B0604020202020204" pitchFamily="34" charset="0"/>
              <a:buChar char="•"/>
            </a:pPr>
            <a:r>
              <a:rPr lang="en-US" sz="1700" dirty="0">
                <a:latin typeface="Arial" panose="020B0604020202020204" pitchFamily="34" charset="0"/>
                <a:cs typeface="Arial" panose="020B0604020202020204" pitchFamily="34" charset="0"/>
              </a:rPr>
              <a:t>The cost is nil, where the expenditure has been allowed as deduction U/s 35AD;</a:t>
            </a:r>
          </a:p>
          <a:p>
            <a:pPr marL="400050" indent="-228600" algn="just">
              <a:spcAft>
                <a:spcPts val="600"/>
              </a:spcAft>
              <a:buFont typeface="Arial" panose="020B0604020202020204" pitchFamily="34" charset="0"/>
              <a:buChar char="•"/>
            </a:pPr>
            <a:r>
              <a:rPr lang="en-US" sz="1700" dirty="0">
                <a:latin typeface="Arial" panose="020B0604020202020204" pitchFamily="34" charset="0"/>
                <a:cs typeface="Arial" panose="020B0604020202020204" pitchFamily="34" charset="0"/>
              </a:rPr>
              <a:t>The cost is the book value in the case of other assets.</a:t>
            </a:r>
            <a:endParaRPr lang="en-US" sz="17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99361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321732" y="357978"/>
            <a:ext cx="7857070" cy="671677"/>
          </a:xfrm>
          <a:prstGeom prst="rect">
            <a:avLst/>
          </a:prstGeom>
        </p:spPr>
        <p:txBody>
          <a:bodyPr vert="horz" lIns="91440" tIns="45720" rIns="91440" bIns="45720" rtlCol="0" anchor="ctr">
            <a:normAutofit fontScale="85000" lnSpcReduction="10000"/>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just" defTabSz="914400"/>
            <a:r>
              <a:rPr lang="en-US" sz="4400" b="1" cap="none" dirty="0"/>
              <a:t>Value of consideration in certain cases</a:t>
            </a:r>
          </a:p>
        </p:txBody>
      </p:sp>
      <p:sp>
        <p:nvSpPr>
          <p:cNvPr id="5" name="TextBox 4"/>
          <p:cNvSpPr txBox="1"/>
          <p:nvPr/>
        </p:nvSpPr>
        <p:spPr>
          <a:xfrm>
            <a:off x="321731" y="1177047"/>
            <a:ext cx="8500535" cy="5360913"/>
          </a:xfrm>
          <a:prstGeom prst="rect">
            <a:avLst/>
          </a:prstGeom>
        </p:spPr>
        <p:txBody>
          <a:bodyPr vert="horz" lIns="91440" tIns="45720" rIns="91440" bIns="45720" rtlCol="0">
            <a:normAutofit lnSpcReduction="10000"/>
          </a:bodyPr>
          <a:lstStyle/>
          <a:p>
            <a:pPr algn="just">
              <a:spcAft>
                <a:spcPts val="600"/>
              </a:spcAft>
            </a:pPr>
            <a:r>
              <a:rPr lang="en-US" sz="1900" b="1" dirty="0">
                <a:latin typeface="Arial" panose="020B0604020202020204" pitchFamily="34" charset="0"/>
                <a:cs typeface="Arial" panose="020B0604020202020204" pitchFamily="34" charset="0"/>
              </a:rPr>
              <a:t>Section 50C: Special provision for full value of consideration in certain cases</a:t>
            </a:r>
          </a:p>
          <a:p>
            <a:pPr marL="360363" indent="-360363" algn="just">
              <a:spcAft>
                <a:spcPts val="600"/>
              </a:spcAft>
              <a:buFont typeface="+mj-lt"/>
              <a:buAutoNum type="arabicPeriod"/>
            </a:pPr>
            <a:r>
              <a:rPr lang="en-US" sz="1900" dirty="0">
                <a:latin typeface="Arial" panose="020B0604020202020204" pitchFamily="34" charset="0"/>
                <a:cs typeface="Arial" panose="020B0604020202020204" pitchFamily="34" charset="0"/>
              </a:rPr>
              <a:t>if the consideration for transfer of a capital asset being land and/or building is less than the value adopted by the "stamp valuation authority" for the purpose of payment of stamp duty in respect of such transfer, the value so adopted shall be deemed to be the full value of the consideration.</a:t>
            </a:r>
          </a:p>
          <a:p>
            <a:pPr marL="360363" indent="-360363" algn="just">
              <a:spcAft>
                <a:spcPts val="600"/>
              </a:spcAft>
              <a:buFont typeface="+mj-lt"/>
              <a:buAutoNum type="arabicPeriod"/>
            </a:pPr>
            <a:r>
              <a:rPr lang="en-US" sz="1900" dirty="0">
                <a:latin typeface="Arial" panose="020B0604020202020204" pitchFamily="34" charset="0"/>
                <a:cs typeface="Arial" panose="020B0604020202020204" pitchFamily="34" charset="0"/>
              </a:rPr>
              <a:t>In case of agreement for transfer fixing the amount of consideration and the date of registration for the transfer of the capital asset are not the same, the value adopted by the stamp valuation authority on the date of agreement may be taken for the purposes of computing full value of consideration for such transfer:</a:t>
            </a:r>
          </a:p>
          <a:p>
            <a:pPr marL="342900" indent="-228600" algn="just">
              <a:spcAft>
                <a:spcPts val="600"/>
              </a:spcAft>
              <a:buFont typeface="Arial" panose="020B0604020202020204" pitchFamily="34" charset="0"/>
              <a:buChar char="•"/>
            </a:pPr>
            <a:endParaRPr lang="en-US" sz="1900" dirty="0">
              <a:latin typeface="Arial" panose="020B0604020202020204" pitchFamily="34" charset="0"/>
              <a:cs typeface="Arial" panose="020B0604020202020204" pitchFamily="34" charset="0"/>
            </a:endParaRPr>
          </a:p>
          <a:p>
            <a:pPr algn="just">
              <a:spcAft>
                <a:spcPts val="600"/>
              </a:spcAft>
            </a:pPr>
            <a:r>
              <a:rPr lang="en-US" sz="1900" b="1" dirty="0">
                <a:latin typeface="Arial" panose="020B0604020202020204" pitchFamily="34" charset="0"/>
                <a:cs typeface="Arial" panose="020B0604020202020204" pitchFamily="34" charset="0"/>
              </a:rPr>
              <a:t>Note</a:t>
            </a:r>
            <a:r>
              <a:rPr lang="en-US" sz="1900" dirty="0">
                <a:latin typeface="Arial" panose="020B0604020202020204" pitchFamily="34" charset="0"/>
                <a:cs typeface="Arial" panose="020B0604020202020204" pitchFamily="34" charset="0"/>
              </a:rPr>
              <a:t>: In case of (2) above the total consideration or advance consideration, shall be received by way of an A/c payee </a:t>
            </a:r>
            <a:r>
              <a:rPr lang="en-US" sz="1900" dirty="0" err="1">
                <a:latin typeface="Arial" panose="020B0604020202020204" pitchFamily="34" charset="0"/>
                <a:cs typeface="Arial" panose="020B0604020202020204" pitchFamily="34" charset="0"/>
              </a:rPr>
              <a:t>cheque</a:t>
            </a:r>
            <a:r>
              <a:rPr lang="en-US" sz="1900" dirty="0">
                <a:latin typeface="Arial" panose="020B0604020202020204" pitchFamily="34" charset="0"/>
                <a:cs typeface="Arial" panose="020B0604020202020204" pitchFamily="34" charset="0"/>
              </a:rPr>
              <a:t> or A/c bank draft or by NEFT / RTGS etc. through a bank account, on or before the date of the agreement for transfer.</a:t>
            </a:r>
          </a:p>
          <a:p>
            <a:pPr marL="342900" indent="-228600" algn="just">
              <a:spcAft>
                <a:spcPts val="600"/>
              </a:spcAft>
              <a:buFont typeface="Arial" panose="020B0604020202020204" pitchFamily="34" charset="0"/>
              <a:buChar char="•"/>
            </a:pPr>
            <a:endParaRPr lang="en-US" sz="1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43393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157080" y="417821"/>
            <a:ext cx="8343453" cy="642494"/>
          </a:xfrm>
          <a:prstGeom prst="rect">
            <a:avLst/>
          </a:prstGeom>
        </p:spPr>
        <p:txBody>
          <a:bodyPr vert="horz" lIns="91440" tIns="45720" rIns="91440" bIns="45720" rtlCol="0" anchor="ctr">
            <a:normAutofit fontScale="92500" lnSpcReduction="10000"/>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defTabSz="914400"/>
            <a:r>
              <a:rPr lang="en-US" sz="4400" b="1" cap="none" dirty="0"/>
              <a:t>Value of consideration in certain cases</a:t>
            </a:r>
          </a:p>
        </p:txBody>
      </p:sp>
      <p:sp>
        <p:nvSpPr>
          <p:cNvPr id="5" name="TextBox 4"/>
          <p:cNvSpPr txBox="1"/>
          <p:nvPr/>
        </p:nvSpPr>
        <p:spPr>
          <a:xfrm>
            <a:off x="321732" y="1158097"/>
            <a:ext cx="8178802" cy="4771068"/>
          </a:xfrm>
          <a:prstGeom prst="rect">
            <a:avLst/>
          </a:prstGeom>
        </p:spPr>
        <p:txBody>
          <a:bodyPr vert="horz" lIns="91440" tIns="45720" rIns="91440" bIns="45720" rtlCol="0">
            <a:normAutofit/>
          </a:bodyPr>
          <a:lstStyle/>
          <a:p>
            <a:pPr algn="just">
              <a:lnSpc>
                <a:spcPct val="90000"/>
              </a:lnSpc>
              <a:spcAft>
                <a:spcPts val="600"/>
              </a:spcAft>
            </a:pPr>
            <a:r>
              <a:rPr lang="en-US" sz="2800" b="1" dirty="0"/>
              <a:t>Section 50CA: Special provision for full value of consideration for transfer of share other than quoted share.</a:t>
            </a:r>
          </a:p>
          <a:p>
            <a:pPr algn="just">
              <a:lnSpc>
                <a:spcPct val="90000"/>
              </a:lnSpc>
              <a:spcAft>
                <a:spcPts val="600"/>
              </a:spcAft>
            </a:pPr>
            <a:endParaRPr lang="en-US" sz="2800" dirty="0"/>
          </a:p>
          <a:p>
            <a:pPr algn="just">
              <a:lnSpc>
                <a:spcPct val="90000"/>
              </a:lnSpc>
              <a:spcAft>
                <a:spcPts val="600"/>
              </a:spcAft>
            </a:pPr>
            <a:r>
              <a:rPr lang="en-US" sz="2800" dirty="0"/>
              <a:t>In case the consideration of share (other than a quoted), is less than the FMV determined as prescribed, the value so determined shall be deemed to be the full value of consideration of such transfer.</a:t>
            </a:r>
          </a:p>
          <a:p>
            <a:pPr algn="just">
              <a:lnSpc>
                <a:spcPct val="90000"/>
              </a:lnSpc>
              <a:spcAft>
                <a:spcPts val="600"/>
              </a:spcAft>
            </a:pPr>
            <a:r>
              <a:rPr lang="en-US" sz="2800" b="1" dirty="0"/>
              <a:t>[WEF FY2017-18]</a:t>
            </a:r>
          </a:p>
        </p:txBody>
      </p:sp>
    </p:spTree>
    <p:extLst>
      <p:ext uri="{BB962C8B-B14F-4D97-AF65-F5344CB8AC3E}">
        <p14:creationId xmlns:p14="http://schemas.microsoft.com/office/powerpoint/2010/main" val="4591194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321732" y="447005"/>
            <a:ext cx="7857070" cy="816776"/>
          </a:xfrm>
          <a:prstGeom prst="rect">
            <a:avLst/>
          </a:prstGeom>
        </p:spPr>
        <p:txBody>
          <a:bodyPr vert="horz" lIns="91440" tIns="45720" rIns="91440" bIns="45720" rtlCol="0" anchor="ctr">
            <a:normAutofit fontScale="85000" lnSpcReduction="10000"/>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just" defTabSz="914400"/>
            <a:r>
              <a:rPr lang="en-US" sz="4400" b="1" cap="none" dirty="0"/>
              <a:t>Deemed consideration in certain cases</a:t>
            </a:r>
          </a:p>
        </p:txBody>
      </p:sp>
      <p:sp>
        <p:nvSpPr>
          <p:cNvPr id="5" name="TextBox 4"/>
          <p:cNvSpPr txBox="1"/>
          <p:nvPr/>
        </p:nvSpPr>
        <p:spPr>
          <a:xfrm>
            <a:off x="390545" y="1493118"/>
            <a:ext cx="8431722" cy="3871763"/>
          </a:xfrm>
          <a:prstGeom prst="rect">
            <a:avLst/>
          </a:prstGeom>
        </p:spPr>
        <p:txBody>
          <a:bodyPr vert="horz" lIns="91440" tIns="45720" rIns="91440" bIns="45720" rtlCol="0">
            <a:normAutofit/>
          </a:bodyPr>
          <a:lstStyle/>
          <a:p>
            <a:pPr algn="just">
              <a:lnSpc>
                <a:spcPct val="90000"/>
              </a:lnSpc>
              <a:spcAft>
                <a:spcPts val="600"/>
              </a:spcAft>
            </a:pPr>
            <a:r>
              <a:rPr lang="en-US" sz="2400" b="1" dirty="0"/>
              <a:t>Section 50D: FMV deemed to be full value of consideration in certain cases.</a:t>
            </a:r>
          </a:p>
          <a:p>
            <a:pPr algn="just">
              <a:lnSpc>
                <a:spcPct val="90000"/>
              </a:lnSpc>
              <a:spcAft>
                <a:spcPts val="600"/>
              </a:spcAft>
            </a:pPr>
            <a:endParaRPr lang="en-US" sz="2400" dirty="0"/>
          </a:p>
          <a:p>
            <a:pPr algn="just">
              <a:lnSpc>
                <a:spcPct val="90000"/>
              </a:lnSpc>
              <a:spcAft>
                <a:spcPts val="600"/>
              </a:spcAft>
            </a:pPr>
            <a:r>
              <a:rPr lang="en-US" sz="2400" dirty="0"/>
              <a:t>If the consideration is not ascertainable or cannot be determined, the fair market value of the said asset on the date of transfer shall be deemed to be the full value of the consideration.</a:t>
            </a:r>
          </a:p>
          <a:p>
            <a:pPr marL="342900" indent="-228600" algn="just">
              <a:lnSpc>
                <a:spcPct val="90000"/>
              </a:lnSpc>
              <a:spcAft>
                <a:spcPts val="600"/>
              </a:spcAft>
              <a:buFont typeface="Arial" panose="020B0604020202020204" pitchFamily="34" charset="0"/>
              <a:buChar char="•"/>
            </a:pPr>
            <a:endParaRPr lang="en-US" sz="2400" dirty="0"/>
          </a:p>
        </p:txBody>
      </p:sp>
    </p:spTree>
    <p:extLst>
      <p:ext uri="{BB962C8B-B14F-4D97-AF65-F5344CB8AC3E}">
        <p14:creationId xmlns:p14="http://schemas.microsoft.com/office/powerpoint/2010/main" val="17761602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321732" y="411798"/>
            <a:ext cx="7684132" cy="716611"/>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just" defTabSz="914400"/>
            <a:r>
              <a:rPr lang="en-US" sz="4400" b="1" cap="none" dirty="0"/>
              <a:t>Advance money received</a:t>
            </a:r>
          </a:p>
        </p:txBody>
      </p:sp>
      <p:sp>
        <p:nvSpPr>
          <p:cNvPr id="5" name="TextBox 4"/>
          <p:cNvSpPr txBox="1"/>
          <p:nvPr/>
        </p:nvSpPr>
        <p:spPr>
          <a:xfrm>
            <a:off x="321731" y="1337554"/>
            <a:ext cx="8500535" cy="5200406"/>
          </a:xfrm>
          <a:prstGeom prst="rect">
            <a:avLst/>
          </a:prstGeom>
        </p:spPr>
        <p:txBody>
          <a:bodyPr vert="horz" lIns="91440" tIns="45720" rIns="91440" bIns="45720" rtlCol="0">
            <a:normAutofit/>
          </a:bodyPr>
          <a:lstStyle/>
          <a:p>
            <a:pPr algn="just">
              <a:lnSpc>
                <a:spcPct val="90000"/>
              </a:lnSpc>
              <a:spcAft>
                <a:spcPts val="600"/>
              </a:spcAft>
            </a:pPr>
            <a:r>
              <a:rPr lang="en-US" sz="2400" b="1" dirty="0"/>
              <a:t>Section 51: Advance money received</a:t>
            </a:r>
          </a:p>
          <a:p>
            <a:pPr algn="just">
              <a:lnSpc>
                <a:spcPct val="90000"/>
              </a:lnSpc>
              <a:spcAft>
                <a:spcPts val="600"/>
              </a:spcAft>
            </a:pPr>
            <a:r>
              <a:rPr lang="en-US" sz="2400" dirty="0"/>
              <a:t>Any advance received and the same was forfeited due to failure of negotiations, such advance money shall be deducted from the cost for which the asset was acquired or the WDV or the FMV, as the case may be, in computing the cost of acquisition:</a:t>
            </a:r>
          </a:p>
          <a:p>
            <a:pPr indent="-228600" algn="just">
              <a:lnSpc>
                <a:spcPct val="90000"/>
              </a:lnSpc>
              <a:spcAft>
                <a:spcPts val="600"/>
              </a:spcAft>
              <a:buFont typeface="Arial" panose="020B0604020202020204" pitchFamily="34" charset="0"/>
              <a:buChar char="•"/>
            </a:pPr>
            <a:endParaRPr lang="en-US" sz="2400" dirty="0"/>
          </a:p>
          <a:p>
            <a:pPr algn="just">
              <a:lnSpc>
                <a:spcPct val="90000"/>
              </a:lnSpc>
              <a:spcAft>
                <a:spcPts val="600"/>
              </a:spcAft>
            </a:pPr>
            <a:r>
              <a:rPr lang="en-US" sz="2400" b="1" dirty="0"/>
              <a:t>WEF FY2015-16</a:t>
            </a:r>
          </a:p>
          <a:p>
            <a:pPr algn="just">
              <a:lnSpc>
                <a:spcPct val="90000"/>
              </a:lnSpc>
              <a:spcAft>
                <a:spcPts val="600"/>
              </a:spcAft>
            </a:pPr>
            <a:r>
              <a:rPr lang="en-US" sz="2400" dirty="0"/>
              <a:t>The forfeited amount of advance shall be taxable u/s 56(2)(ix) i.e. taxable under the head “Income from other sources”</a:t>
            </a:r>
          </a:p>
        </p:txBody>
      </p:sp>
    </p:spTree>
    <p:extLst>
      <p:ext uri="{BB962C8B-B14F-4D97-AF65-F5344CB8AC3E}">
        <p14:creationId xmlns:p14="http://schemas.microsoft.com/office/powerpoint/2010/main" val="22450286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321732" y="411798"/>
            <a:ext cx="7857070" cy="755521"/>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just" defTabSz="914400"/>
            <a:r>
              <a:rPr lang="en-US" sz="4400" b="1" cap="none" dirty="0"/>
              <a:t>Certain type of assets</a:t>
            </a:r>
          </a:p>
        </p:txBody>
      </p:sp>
      <p:sp>
        <p:nvSpPr>
          <p:cNvPr id="5" name="TextBox 4"/>
          <p:cNvSpPr txBox="1"/>
          <p:nvPr/>
        </p:nvSpPr>
        <p:spPr>
          <a:xfrm>
            <a:off x="321731" y="1167319"/>
            <a:ext cx="8500535" cy="5462399"/>
          </a:xfrm>
          <a:prstGeom prst="rect">
            <a:avLst/>
          </a:prstGeom>
        </p:spPr>
        <p:txBody>
          <a:bodyPr vert="horz" lIns="91440" tIns="45720" rIns="91440" bIns="45720" rtlCol="0">
            <a:normAutofit/>
          </a:bodyPr>
          <a:lstStyle/>
          <a:p>
            <a:pPr algn="just">
              <a:spcAft>
                <a:spcPts val="600"/>
              </a:spcAft>
            </a:pPr>
            <a:r>
              <a:rPr lang="en-US" sz="2000" b="1" dirty="0">
                <a:latin typeface="Arial" panose="020B0604020202020204" pitchFamily="34" charset="0"/>
                <a:cs typeface="Arial" panose="020B0604020202020204" pitchFamily="34" charset="0"/>
              </a:rPr>
              <a:t>Section 55: </a:t>
            </a:r>
          </a:p>
          <a:p>
            <a:pPr algn="just">
              <a:spcAft>
                <a:spcPts val="600"/>
              </a:spcAft>
            </a:pPr>
            <a:r>
              <a:rPr lang="en-US" sz="2000" b="1" dirty="0">
                <a:latin typeface="Arial" panose="020B0604020202020204" pitchFamily="34" charset="0"/>
                <a:cs typeface="Arial" panose="020B0604020202020204" pitchFamily="34" charset="0"/>
              </a:rPr>
              <a:t>Cost of improvement:</a:t>
            </a:r>
            <a:r>
              <a:rPr lang="en-US" sz="2000" dirty="0">
                <a:latin typeface="Arial" panose="020B0604020202020204" pitchFamily="34" charset="0"/>
                <a:cs typeface="Arial" panose="020B0604020202020204" pitchFamily="34" charset="0"/>
              </a:rPr>
              <a:t> Nil for goodwill of a business or a right to manufacture, produce or process any article or thing or right to carry on any business or </a:t>
            </a:r>
            <a:r>
              <a:rPr lang="en-US" sz="2000" b="1" i="1" dirty="0">
                <a:latin typeface="Arial" panose="020B0604020202020204" pitchFamily="34" charset="0"/>
                <a:cs typeface="Arial" panose="020B0604020202020204" pitchFamily="34" charset="0"/>
              </a:rPr>
              <a:t>profession.</a:t>
            </a:r>
          </a:p>
          <a:p>
            <a:pPr indent="-228600" algn="just">
              <a:spcAft>
                <a:spcPts val="600"/>
              </a:spcAft>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algn="just">
              <a:spcAft>
                <a:spcPts val="600"/>
              </a:spcAft>
            </a:pPr>
            <a:r>
              <a:rPr lang="en-US" sz="2000" b="1" dirty="0">
                <a:latin typeface="Arial" panose="020B0604020202020204" pitchFamily="34" charset="0"/>
                <a:cs typeface="Arial" panose="020B0604020202020204" pitchFamily="34" charset="0"/>
              </a:rPr>
              <a:t>Cost of Acquisition</a:t>
            </a:r>
            <a:r>
              <a:rPr lang="en-US" sz="2000" dirty="0">
                <a:latin typeface="Arial" panose="020B0604020202020204" pitchFamily="34" charset="0"/>
                <a:cs typeface="Arial" panose="020B0604020202020204" pitchFamily="34" charset="0"/>
              </a:rPr>
              <a:t>: for goodwill of a business or a trade mark or brand name associated with a business or a right to manufacture, produce or process any article or thing or right to carry on any business or </a:t>
            </a:r>
            <a:r>
              <a:rPr lang="en-US" sz="2000" b="1" i="1" dirty="0">
                <a:latin typeface="Arial" panose="020B0604020202020204" pitchFamily="34" charset="0"/>
                <a:cs typeface="Arial" panose="020B0604020202020204" pitchFamily="34" charset="0"/>
              </a:rPr>
              <a:t>profession</a:t>
            </a:r>
            <a:r>
              <a:rPr lang="en-US" sz="2000" dirty="0">
                <a:latin typeface="Arial" panose="020B0604020202020204" pitchFamily="34" charset="0"/>
                <a:cs typeface="Arial" panose="020B0604020202020204" pitchFamily="34" charset="0"/>
              </a:rPr>
              <a:t>, tenancy rights, stage carriage permits or loom hours,</a:t>
            </a:r>
          </a:p>
          <a:p>
            <a:pPr algn="just">
              <a:spcAft>
                <a:spcPts val="600"/>
              </a:spcAft>
            </a:pPr>
            <a:endParaRPr lang="en-US" sz="2000" dirty="0">
              <a:latin typeface="Arial" panose="020B0604020202020204" pitchFamily="34" charset="0"/>
              <a:cs typeface="Arial" panose="020B0604020202020204" pitchFamily="34" charset="0"/>
            </a:endParaRPr>
          </a:p>
          <a:p>
            <a:pPr marL="400050" indent="-228600" algn="just">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in the case of acquisition of such asset by the </a:t>
            </a:r>
            <a:r>
              <a:rPr lang="en-US" sz="2000" dirty="0" err="1">
                <a:latin typeface="Arial" panose="020B0604020202020204" pitchFamily="34" charset="0"/>
                <a:cs typeface="Arial" panose="020B0604020202020204" pitchFamily="34" charset="0"/>
              </a:rPr>
              <a:t>assessee</a:t>
            </a:r>
            <a:r>
              <a:rPr lang="en-US" sz="2000" dirty="0">
                <a:latin typeface="Arial" panose="020B0604020202020204" pitchFamily="34" charset="0"/>
                <a:cs typeface="Arial" panose="020B0604020202020204" pitchFamily="34" charset="0"/>
              </a:rPr>
              <a:t> by purchase from a previous owner, the amount of the purchase price; and</a:t>
            </a:r>
          </a:p>
          <a:p>
            <a:pPr marL="400050" indent="-228600" algn="just">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in any other case [not being through will, gift, partition, property inheritance], shall be taken to be nil.</a:t>
            </a:r>
          </a:p>
        </p:txBody>
      </p:sp>
    </p:spTree>
    <p:extLst>
      <p:ext uri="{BB962C8B-B14F-4D97-AF65-F5344CB8AC3E}">
        <p14:creationId xmlns:p14="http://schemas.microsoft.com/office/powerpoint/2010/main" val="16822944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321732" y="414668"/>
            <a:ext cx="7857070" cy="713741"/>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just" defTabSz="914400"/>
            <a:r>
              <a:rPr lang="en-US" sz="4000" b="1" cap="none" dirty="0"/>
              <a:t>Tax deduction at source</a:t>
            </a:r>
          </a:p>
        </p:txBody>
      </p:sp>
      <p:sp>
        <p:nvSpPr>
          <p:cNvPr id="5" name="TextBox 4"/>
          <p:cNvSpPr txBox="1"/>
          <p:nvPr/>
        </p:nvSpPr>
        <p:spPr>
          <a:xfrm>
            <a:off x="252919" y="1128409"/>
            <a:ext cx="8569348" cy="5409551"/>
          </a:xfrm>
          <a:prstGeom prst="rect">
            <a:avLst/>
          </a:prstGeom>
        </p:spPr>
        <p:txBody>
          <a:bodyPr vert="horz" lIns="91440" tIns="45720" rIns="91440" bIns="45720" rtlCol="0">
            <a:normAutofit fontScale="92500" lnSpcReduction="10000"/>
          </a:bodyPr>
          <a:lstStyle/>
          <a:p>
            <a:pPr algn="just">
              <a:spcAft>
                <a:spcPts val="600"/>
              </a:spcAft>
            </a:pPr>
            <a:r>
              <a:rPr lang="en-US" sz="1900" b="1" dirty="0">
                <a:latin typeface="Arial" panose="020B0604020202020204" pitchFamily="34" charset="0"/>
                <a:cs typeface="Arial" panose="020B0604020202020204" pitchFamily="34" charset="0"/>
              </a:rPr>
              <a:t>Section 194IA:</a:t>
            </a:r>
          </a:p>
          <a:p>
            <a:pPr algn="just">
              <a:spcAft>
                <a:spcPts val="600"/>
              </a:spcAft>
            </a:pPr>
            <a:r>
              <a:rPr lang="en-US" sz="1900" dirty="0">
                <a:latin typeface="Arial" panose="020B0604020202020204" pitchFamily="34" charset="0"/>
                <a:cs typeface="Arial" panose="020B0604020202020204" pitchFamily="34" charset="0"/>
              </a:rPr>
              <a:t>Consideration more than </a:t>
            </a:r>
            <a:r>
              <a:rPr lang="en-US" sz="1900" dirty="0" err="1">
                <a:latin typeface="Arial" panose="020B0604020202020204" pitchFamily="34" charset="0"/>
                <a:cs typeface="Arial" panose="020B0604020202020204" pitchFamily="34" charset="0"/>
              </a:rPr>
              <a:t>Rs</a:t>
            </a:r>
            <a:r>
              <a:rPr lang="en-US" sz="1900" dirty="0">
                <a:latin typeface="Arial" panose="020B0604020202020204" pitchFamily="34" charset="0"/>
                <a:cs typeface="Arial" panose="020B0604020202020204" pitchFamily="34" charset="0"/>
              </a:rPr>
              <a:t>. 50 lakhs for transfer of any immovable property (other than agricultural land) by a resident transferor.</a:t>
            </a:r>
          </a:p>
          <a:p>
            <a:pPr algn="just">
              <a:spcAft>
                <a:spcPts val="600"/>
              </a:spcAft>
            </a:pPr>
            <a:r>
              <a:rPr lang="en-US" sz="1900" dirty="0">
                <a:latin typeface="Arial" panose="020B0604020202020204" pitchFamily="34" charset="0"/>
                <a:cs typeface="Arial" panose="020B0604020202020204" pitchFamily="34" charset="0"/>
              </a:rPr>
              <a:t>Transferee shall deduct TDS @ 1% and deposit vide challan-cum-statement in Form No. 26QB.</a:t>
            </a:r>
          </a:p>
          <a:p>
            <a:pPr indent="-228600" algn="just">
              <a:spcAft>
                <a:spcPts val="600"/>
              </a:spcAft>
              <a:buFont typeface="Arial" panose="020B0604020202020204" pitchFamily="34" charset="0"/>
              <a:buChar char="•"/>
            </a:pPr>
            <a:endParaRPr lang="en-US" sz="1900" b="1" dirty="0">
              <a:latin typeface="Arial" panose="020B0604020202020204" pitchFamily="34" charset="0"/>
              <a:cs typeface="Arial" panose="020B0604020202020204" pitchFamily="34" charset="0"/>
            </a:endParaRPr>
          </a:p>
          <a:p>
            <a:pPr algn="just">
              <a:spcAft>
                <a:spcPts val="600"/>
              </a:spcAft>
            </a:pPr>
            <a:r>
              <a:rPr lang="en-US" sz="1900" b="1" dirty="0">
                <a:latin typeface="Arial" panose="020B0604020202020204" pitchFamily="34" charset="0"/>
                <a:cs typeface="Arial" panose="020B0604020202020204" pitchFamily="34" charset="0"/>
              </a:rPr>
              <a:t>Section 194IC: </a:t>
            </a:r>
            <a:r>
              <a:rPr lang="en-US" sz="1900" dirty="0">
                <a:latin typeface="Arial" panose="020B0604020202020204" pitchFamily="34" charset="0"/>
                <a:cs typeface="Arial" panose="020B0604020202020204" pitchFamily="34" charset="0"/>
              </a:rPr>
              <a:t>Any payment of consideration under specified agreement (JDA) referred to in Sec. 45(5A): 10% of such sum to be deducted as TDS.</a:t>
            </a:r>
          </a:p>
          <a:p>
            <a:pPr indent="-228600" algn="just">
              <a:spcAft>
                <a:spcPts val="600"/>
              </a:spcAft>
              <a:buFont typeface="Arial" panose="020B0604020202020204" pitchFamily="34" charset="0"/>
              <a:buChar char="•"/>
            </a:pPr>
            <a:endParaRPr lang="en-US" sz="1900" dirty="0">
              <a:latin typeface="Arial" panose="020B0604020202020204" pitchFamily="34" charset="0"/>
              <a:cs typeface="Arial" panose="020B0604020202020204" pitchFamily="34" charset="0"/>
            </a:endParaRPr>
          </a:p>
          <a:p>
            <a:pPr algn="just">
              <a:spcAft>
                <a:spcPts val="600"/>
              </a:spcAft>
            </a:pPr>
            <a:r>
              <a:rPr lang="en-US" sz="1900" b="1" dirty="0">
                <a:latin typeface="Arial" panose="020B0604020202020204" pitchFamily="34" charset="0"/>
                <a:cs typeface="Arial" panose="020B0604020202020204" pitchFamily="34" charset="0"/>
              </a:rPr>
              <a:t>Capital gains of Non-residents</a:t>
            </a:r>
            <a:r>
              <a:rPr lang="en-US" sz="1900" dirty="0">
                <a:latin typeface="Arial" panose="020B0604020202020204" pitchFamily="34" charset="0"/>
                <a:cs typeface="Arial" panose="020B0604020202020204" pitchFamily="34" charset="0"/>
              </a:rPr>
              <a:t>: </a:t>
            </a:r>
            <a:r>
              <a:rPr lang="en-US" sz="1900" b="1" dirty="0">
                <a:latin typeface="Arial" panose="020B0604020202020204" pitchFamily="34" charset="0"/>
                <a:cs typeface="Arial" panose="020B0604020202020204" pitchFamily="34" charset="0"/>
              </a:rPr>
              <a:t>Section 195</a:t>
            </a:r>
          </a:p>
          <a:p>
            <a:pPr algn="just">
              <a:spcAft>
                <a:spcPts val="600"/>
              </a:spcAft>
            </a:pPr>
            <a:r>
              <a:rPr lang="en-US" sz="1900" dirty="0">
                <a:latin typeface="Arial" panose="020B0604020202020204" pitchFamily="34" charset="0"/>
                <a:cs typeface="Arial" panose="020B0604020202020204" pitchFamily="34" charset="0"/>
              </a:rPr>
              <a:t>In case of transfer of property by NRI, it is mandatory for the buyer to deduct 20.60% TDS on the long term capital gain. In case of short term capital gain, TDS will be 30.90%.</a:t>
            </a:r>
          </a:p>
          <a:p>
            <a:pPr algn="just">
              <a:spcAft>
                <a:spcPts val="600"/>
              </a:spcAft>
            </a:pPr>
            <a:endParaRPr lang="en-US" sz="1900" dirty="0">
              <a:latin typeface="Arial" panose="020B0604020202020204" pitchFamily="34" charset="0"/>
              <a:cs typeface="Arial" panose="020B0604020202020204" pitchFamily="34" charset="0"/>
            </a:endParaRPr>
          </a:p>
          <a:p>
            <a:pPr algn="just">
              <a:spcAft>
                <a:spcPts val="600"/>
              </a:spcAft>
            </a:pPr>
            <a:r>
              <a:rPr lang="en-US" sz="1900" b="1" dirty="0">
                <a:latin typeface="Arial" panose="020B0604020202020204" pitchFamily="34" charset="0"/>
                <a:cs typeface="Arial" panose="020B0604020202020204" pitchFamily="34" charset="0"/>
              </a:rPr>
              <a:t>Surcharge: </a:t>
            </a:r>
            <a:r>
              <a:rPr lang="en-IN" sz="1900" dirty="0">
                <a:latin typeface="Arial" panose="020B0604020202020204" pitchFamily="34" charset="0"/>
                <a:cs typeface="Arial" panose="020B0604020202020204" pitchFamily="34" charset="0"/>
              </a:rPr>
              <a:t>where the gain of NRI exceed - </a:t>
            </a:r>
            <a:endParaRPr lang="en-US" sz="1900" b="1" dirty="0">
              <a:latin typeface="Arial" panose="020B0604020202020204" pitchFamily="34" charset="0"/>
              <a:cs typeface="Arial" panose="020B0604020202020204" pitchFamily="34" charset="0"/>
            </a:endParaRPr>
          </a:p>
          <a:p>
            <a:pPr marL="342900" indent="-342900" algn="just">
              <a:spcAft>
                <a:spcPts val="600"/>
              </a:spcAft>
              <a:buFontTx/>
              <a:buChar char="-"/>
            </a:pPr>
            <a:r>
              <a:rPr lang="en-IN" sz="1900" dirty="0">
                <a:latin typeface="Arial" panose="020B0604020202020204" pitchFamily="34" charset="0"/>
                <a:cs typeface="Arial" panose="020B0604020202020204" pitchFamily="34" charset="0"/>
              </a:rPr>
              <a:t>Rs.50.00 lakhs but not exceeding </a:t>
            </a:r>
            <a:r>
              <a:rPr lang="en-IN" sz="1900" dirty="0" err="1">
                <a:latin typeface="Arial" panose="020B0604020202020204" pitchFamily="34" charset="0"/>
                <a:cs typeface="Arial" panose="020B0604020202020204" pitchFamily="34" charset="0"/>
              </a:rPr>
              <a:t>Rs</a:t>
            </a:r>
            <a:r>
              <a:rPr lang="en-IN" sz="1900" dirty="0">
                <a:latin typeface="Arial" panose="020B0604020202020204" pitchFamily="34" charset="0"/>
                <a:cs typeface="Arial" panose="020B0604020202020204" pitchFamily="34" charset="0"/>
              </a:rPr>
              <a:t>. 100.00 lakhs - 10%</a:t>
            </a:r>
          </a:p>
          <a:p>
            <a:pPr marL="342900" indent="-342900" algn="just">
              <a:spcAft>
                <a:spcPts val="600"/>
              </a:spcAft>
              <a:buFontTx/>
              <a:buChar char="-"/>
            </a:pPr>
            <a:r>
              <a:rPr lang="en-IN" sz="1900" dirty="0">
                <a:latin typeface="Arial" panose="020B0604020202020204" pitchFamily="34" charset="0"/>
                <a:cs typeface="Arial" panose="020B0604020202020204" pitchFamily="34" charset="0"/>
              </a:rPr>
              <a:t>Above </a:t>
            </a:r>
            <a:r>
              <a:rPr lang="en-IN" sz="1900" dirty="0" err="1">
                <a:latin typeface="Arial" panose="020B0604020202020204" pitchFamily="34" charset="0"/>
                <a:cs typeface="Arial" panose="020B0604020202020204" pitchFamily="34" charset="0"/>
              </a:rPr>
              <a:t>Rs</a:t>
            </a:r>
            <a:r>
              <a:rPr lang="en-IN" sz="1900" dirty="0">
                <a:latin typeface="Arial" panose="020B0604020202020204" pitchFamily="34" charset="0"/>
                <a:cs typeface="Arial" panose="020B0604020202020204" pitchFamily="34" charset="0"/>
              </a:rPr>
              <a:t>. 100.00 lakhs – 15%</a:t>
            </a:r>
          </a:p>
          <a:p>
            <a:pPr algn="just">
              <a:spcAft>
                <a:spcPts val="600"/>
              </a:spcAft>
            </a:pPr>
            <a:endParaRPr lang="en-US" sz="1900" dirty="0">
              <a:latin typeface="Arial" panose="020B0604020202020204" pitchFamily="34" charset="0"/>
              <a:cs typeface="Arial" panose="020B0604020202020204" pitchFamily="34" charset="0"/>
            </a:endParaRPr>
          </a:p>
          <a:p>
            <a:pPr indent="-228600" algn="just">
              <a:spcAft>
                <a:spcPts val="600"/>
              </a:spcAft>
              <a:buFont typeface="Arial" panose="020B0604020202020204" pitchFamily="34" charset="0"/>
              <a:buChar char="•"/>
            </a:pPr>
            <a:endParaRPr lang="en-US" sz="1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78947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176536" y="417821"/>
            <a:ext cx="7732051" cy="584128"/>
          </a:xfrm>
          <a:prstGeom prst="rect">
            <a:avLst/>
          </a:prstGeom>
        </p:spPr>
        <p:txBody>
          <a:bodyPr vert="horz" lIns="91440" tIns="45720" rIns="91440" bIns="45720" rtlCol="0" anchor="ctr">
            <a:normAutofit fontScale="92500" lnSpcReduction="20000"/>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just" defTabSz="914400"/>
            <a:r>
              <a:rPr lang="en-US" sz="4400" b="1" cap="none" dirty="0"/>
              <a:t>Cash payments</a:t>
            </a:r>
          </a:p>
        </p:txBody>
      </p:sp>
      <p:sp>
        <p:nvSpPr>
          <p:cNvPr id="5" name="TextBox 4"/>
          <p:cNvSpPr txBox="1"/>
          <p:nvPr/>
        </p:nvSpPr>
        <p:spPr>
          <a:xfrm>
            <a:off x="321731" y="1001949"/>
            <a:ext cx="8500535" cy="5536011"/>
          </a:xfrm>
          <a:prstGeom prst="rect">
            <a:avLst/>
          </a:prstGeom>
        </p:spPr>
        <p:txBody>
          <a:bodyPr vert="horz" lIns="91440" tIns="45720" rIns="91440" bIns="45720" rtlCol="0">
            <a:normAutofit/>
          </a:bodyPr>
          <a:lstStyle/>
          <a:p>
            <a:pPr marL="285750" indent="-285750" algn="just">
              <a:spcAft>
                <a:spcPts val="600"/>
              </a:spcAft>
              <a:buFont typeface="Arial" panose="020B0604020202020204" pitchFamily="34" charset="0"/>
              <a:buChar char="•"/>
            </a:pPr>
            <a:r>
              <a:rPr lang="en-US" b="1" dirty="0"/>
              <a:t>Section 269SS: </a:t>
            </a:r>
            <a:r>
              <a:rPr lang="en-US" dirty="0"/>
              <a:t>In contravention of these provisions, the seller of the immovable accepted or taken in cash of </a:t>
            </a:r>
            <a:r>
              <a:rPr lang="en-US" dirty="0" err="1"/>
              <a:t>Rs</a:t>
            </a:r>
            <a:r>
              <a:rPr lang="en-US" dirty="0"/>
              <a:t>. 20,000 or more, the seller will be liable to pay penalty u/s 271D @ 100% of the consideration received in cash [not the buyer].</a:t>
            </a:r>
          </a:p>
          <a:p>
            <a:pPr marL="285750" indent="-285750" algn="just">
              <a:spcAft>
                <a:spcPts val="600"/>
              </a:spcAft>
              <a:buFont typeface="Arial" panose="020B0604020202020204" pitchFamily="34" charset="0"/>
              <a:buChar char="•"/>
            </a:pPr>
            <a:r>
              <a:rPr lang="en-US" b="1" dirty="0"/>
              <a:t>Section 269T: </a:t>
            </a:r>
            <a:r>
              <a:rPr lang="en-US" dirty="0"/>
              <a:t>No repayment of any advance received in relation to a transfer of immovable property would be made except by the said prescribed banking channels if aggregate sum is </a:t>
            </a:r>
            <a:r>
              <a:rPr lang="en-US" dirty="0" err="1"/>
              <a:t>Rs</a:t>
            </a:r>
            <a:r>
              <a:rPr lang="en-US" dirty="0"/>
              <a:t>. 20,000/- or more. Whether the transfer takes place or not is irrelevant. On contravention, penalty U/s 271E is attracted which is 100% of the amount repaid.</a:t>
            </a:r>
          </a:p>
          <a:p>
            <a:pPr marL="285750" indent="-285750" algn="just">
              <a:spcAft>
                <a:spcPts val="600"/>
              </a:spcAft>
              <a:buFont typeface="Arial" panose="020B0604020202020204" pitchFamily="34" charset="0"/>
              <a:buChar char="•"/>
            </a:pPr>
            <a:r>
              <a:rPr lang="en-US" b="1" dirty="0"/>
              <a:t>Section 269ST</a:t>
            </a:r>
            <a:r>
              <a:rPr lang="en-US" dirty="0"/>
              <a:t>: No person shall receive an amount of </a:t>
            </a:r>
            <a:r>
              <a:rPr lang="en-US" dirty="0" err="1"/>
              <a:t>Rs</a:t>
            </a:r>
            <a:r>
              <a:rPr lang="en-US" dirty="0"/>
              <a:t>. 2 lakhs or more in cash—</a:t>
            </a:r>
          </a:p>
          <a:p>
            <a:pPr marL="800100" lvl="1" indent="-342900" algn="just">
              <a:spcAft>
                <a:spcPts val="600"/>
              </a:spcAft>
              <a:buFont typeface="+mj-lt"/>
              <a:buAutoNum type="alphaLcParenR"/>
            </a:pPr>
            <a:r>
              <a:rPr lang="en-US" dirty="0"/>
              <a:t>in aggregate from a person in a day; or</a:t>
            </a:r>
          </a:p>
          <a:p>
            <a:pPr marL="800100" lvl="1" indent="-342900" algn="just">
              <a:spcAft>
                <a:spcPts val="600"/>
              </a:spcAft>
              <a:buFont typeface="+mj-lt"/>
              <a:buAutoNum type="alphaLcParenR"/>
            </a:pPr>
            <a:r>
              <a:rPr lang="en-US" dirty="0"/>
              <a:t>in respect of a single transaction; or</a:t>
            </a:r>
          </a:p>
          <a:p>
            <a:pPr marL="800100" lvl="1" indent="-342900" algn="just">
              <a:spcAft>
                <a:spcPts val="600"/>
              </a:spcAft>
              <a:buFont typeface="+mj-lt"/>
              <a:buAutoNum type="alphaLcParenR"/>
            </a:pPr>
            <a:r>
              <a:rPr lang="en-US" dirty="0"/>
              <a:t>in respect of transactions relating to one event or occasion from a person,</a:t>
            </a:r>
          </a:p>
          <a:p>
            <a:pPr lvl="1" algn="just">
              <a:spcAft>
                <a:spcPts val="600"/>
              </a:spcAft>
            </a:pPr>
            <a:r>
              <a:rPr lang="en-US" dirty="0"/>
              <a:t>Note: This provision shall not be applicable any receipt by:</a:t>
            </a:r>
          </a:p>
          <a:p>
            <a:pPr marL="857250" lvl="1" indent="-400050" algn="just">
              <a:spcAft>
                <a:spcPts val="600"/>
              </a:spcAft>
              <a:buAutoNum type="romanLcParenR"/>
            </a:pPr>
            <a:r>
              <a:rPr lang="en-US" dirty="0"/>
              <a:t>Government;</a:t>
            </a:r>
          </a:p>
          <a:p>
            <a:pPr marL="857250" lvl="1" indent="-400050" algn="just">
              <a:spcAft>
                <a:spcPts val="600"/>
              </a:spcAft>
              <a:buAutoNum type="romanLcParenR"/>
            </a:pPr>
            <a:r>
              <a:rPr lang="en-US" dirty="0"/>
              <a:t>Any banking company, post office saving bank or co-operative bank;</a:t>
            </a:r>
          </a:p>
          <a:p>
            <a:pPr marL="857250" lvl="1" indent="-400050" algn="just">
              <a:spcAft>
                <a:spcPts val="600"/>
              </a:spcAft>
              <a:buAutoNum type="romanLcParenR"/>
            </a:pPr>
            <a:r>
              <a:rPr lang="en-US" dirty="0"/>
              <a:t>Transactions of the nature referred to in section 269SS.</a:t>
            </a:r>
          </a:p>
        </p:txBody>
      </p:sp>
    </p:spTree>
    <p:extLst>
      <p:ext uri="{BB962C8B-B14F-4D97-AF65-F5344CB8AC3E}">
        <p14:creationId xmlns:p14="http://schemas.microsoft.com/office/powerpoint/2010/main" val="7404047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8048422" cy="529819"/>
          </a:xfrm>
        </p:spPr>
        <p:txBody>
          <a:bodyPr>
            <a:normAutofit fontScale="90000"/>
          </a:bodyPr>
          <a:lstStyle/>
          <a:p>
            <a:r>
              <a:rPr lang="en-IN" b="1" dirty="0"/>
              <a:t>Section 54: Sale of residential property</a:t>
            </a:r>
            <a:endParaRPr lang="en-GB" b="1" dirty="0"/>
          </a:p>
        </p:txBody>
      </p:sp>
      <p:graphicFrame>
        <p:nvGraphicFramePr>
          <p:cNvPr id="3" name="Table 2"/>
          <p:cNvGraphicFramePr>
            <a:graphicFrameLocks noGrp="1"/>
          </p:cNvGraphicFramePr>
          <p:nvPr>
            <p:extLst/>
          </p:nvPr>
        </p:nvGraphicFramePr>
        <p:xfrm>
          <a:off x="797667" y="1397000"/>
          <a:ext cx="7393022" cy="4495800"/>
        </p:xfrm>
        <a:graphic>
          <a:graphicData uri="http://schemas.openxmlformats.org/drawingml/2006/table">
            <a:tbl>
              <a:tblPr firstRow="1" bandRow="1">
                <a:tableStyleId>{5C22544A-7EE6-4342-B048-85BDC9FD1C3A}</a:tableStyleId>
              </a:tblPr>
              <a:tblGrid>
                <a:gridCol w="2859933">
                  <a:extLst>
                    <a:ext uri="{9D8B030D-6E8A-4147-A177-3AD203B41FA5}">
                      <a16:colId xmlns:a16="http://schemas.microsoft.com/office/drawing/2014/main" val="2819861115"/>
                    </a:ext>
                  </a:extLst>
                </a:gridCol>
                <a:gridCol w="4533089">
                  <a:extLst>
                    <a:ext uri="{9D8B030D-6E8A-4147-A177-3AD203B41FA5}">
                      <a16:colId xmlns:a16="http://schemas.microsoft.com/office/drawing/2014/main" val="3137773084"/>
                    </a:ext>
                  </a:extLst>
                </a:gridCol>
              </a:tblGrid>
              <a:tr h="370840">
                <a:tc>
                  <a:txBody>
                    <a:bodyPr/>
                    <a:lstStyle/>
                    <a:p>
                      <a:pPr algn="just"/>
                      <a:r>
                        <a:rPr lang="en-IN" sz="1800" dirty="0"/>
                        <a:t>Available to</a:t>
                      </a:r>
                      <a:endParaRPr lang="en-GB" sz="1800" dirty="0"/>
                    </a:p>
                  </a:txBody>
                  <a:tcPr/>
                </a:tc>
                <a:tc>
                  <a:txBody>
                    <a:bodyPr/>
                    <a:lstStyle/>
                    <a:p>
                      <a:pPr algn="just"/>
                      <a:r>
                        <a:rPr lang="en-GB" sz="1800" dirty="0"/>
                        <a:t>Individual or HUF Only</a:t>
                      </a:r>
                    </a:p>
                  </a:txBody>
                  <a:tcPr/>
                </a:tc>
                <a:extLst>
                  <a:ext uri="{0D108BD9-81ED-4DB2-BD59-A6C34878D82A}">
                    <a16:rowId xmlns:a16="http://schemas.microsoft.com/office/drawing/2014/main" val="2298620701"/>
                  </a:ext>
                </a:extLst>
              </a:tr>
              <a:tr h="370840">
                <a:tc>
                  <a:txBody>
                    <a:bodyPr/>
                    <a:lstStyle/>
                    <a:p>
                      <a:pPr algn="just"/>
                      <a:r>
                        <a:rPr lang="en-IN" sz="1800" dirty="0"/>
                        <a:t>Capital Asset Transfer</a:t>
                      </a:r>
                      <a:endParaRPr lang="en-GB" sz="1800" dirty="0"/>
                    </a:p>
                  </a:txBody>
                  <a:tcPr/>
                </a:tc>
                <a:tc>
                  <a:txBody>
                    <a:bodyPr/>
                    <a:lstStyle/>
                    <a:p>
                      <a:pPr algn="just"/>
                      <a:r>
                        <a:rPr lang="en-IN" sz="1800" dirty="0"/>
                        <a:t>Residential House (Long Term Capital Asset)</a:t>
                      </a:r>
                      <a:endParaRPr lang="en-GB" sz="1800" dirty="0"/>
                    </a:p>
                  </a:txBody>
                  <a:tcPr/>
                </a:tc>
                <a:extLst>
                  <a:ext uri="{0D108BD9-81ED-4DB2-BD59-A6C34878D82A}">
                    <a16:rowId xmlns:a16="http://schemas.microsoft.com/office/drawing/2014/main" val="4292626738"/>
                  </a:ext>
                </a:extLst>
              </a:tr>
              <a:tr h="370840">
                <a:tc>
                  <a:txBody>
                    <a:bodyPr/>
                    <a:lstStyle/>
                    <a:p>
                      <a:pPr algn="just"/>
                      <a:r>
                        <a:rPr lang="en-IN" sz="1800" dirty="0"/>
                        <a:t>Capital asset to acquire</a:t>
                      </a:r>
                      <a:endParaRPr lang="en-GB" sz="1800" dirty="0"/>
                    </a:p>
                  </a:txBody>
                  <a:tcPr/>
                </a:tc>
                <a:tc>
                  <a:txBody>
                    <a:bodyPr/>
                    <a:lstStyle/>
                    <a:p>
                      <a:pPr algn="just"/>
                      <a:r>
                        <a:rPr lang="en-IN" sz="1800" dirty="0"/>
                        <a:t>A new Residential House (only 1 residential house is allowed)</a:t>
                      </a:r>
                      <a:endParaRPr lang="en-GB" sz="1800" dirty="0"/>
                    </a:p>
                  </a:txBody>
                  <a:tcPr/>
                </a:tc>
                <a:extLst>
                  <a:ext uri="{0D108BD9-81ED-4DB2-BD59-A6C34878D82A}">
                    <a16:rowId xmlns:a16="http://schemas.microsoft.com/office/drawing/2014/main" val="461935402"/>
                  </a:ext>
                </a:extLst>
              </a:tr>
              <a:tr h="370840">
                <a:tc>
                  <a:txBody>
                    <a:bodyPr/>
                    <a:lstStyle/>
                    <a:p>
                      <a:pPr algn="just"/>
                      <a:r>
                        <a:rPr lang="en-IN" sz="1800" dirty="0"/>
                        <a:t>Time period of acquisition</a:t>
                      </a:r>
                      <a:endParaRPr lang="en-GB" sz="1800" dirty="0"/>
                    </a:p>
                  </a:txBody>
                  <a:tcPr/>
                </a:tc>
                <a:tc>
                  <a:txBody>
                    <a:bodyPr/>
                    <a:lstStyle/>
                    <a:p>
                      <a:pPr algn="just"/>
                      <a:r>
                        <a:rPr lang="en-IN" sz="1800" dirty="0"/>
                        <a:t>If purchased 1 year before or 2 years from transfer date or  </a:t>
                      </a:r>
                    </a:p>
                    <a:p>
                      <a:pPr algn="just"/>
                      <a:r>
                        <a:rPr lang="en-IN" sz="1800" dirty="0"/>
                        <a:t>If constructed, within 3 years after transfer date</a:t>
                      </a:r>
                      <a:endParaRPr lang="en-GB" sz="1800" dirty="0"/>
                    </a:p>
                  </a:txBody>
                  <a:tcPr/>
                </a:tc>
                <a:extLst>
                  <a:ext uri="{0D108BD9-81ED-4DB2-BD59-A6C34878D82A}">
                    <a16:rowId xmlns:a16="http://schemas.microsoft.com/office/drawing/2014/main" val="1219998638"/>
                  </a:ext>
                </a:extLst>
              </a:tr>
              <a:tr h="370840">
                <a:tc>
                  <a:txBody>
                    <a:bodyPr/>
                    <a:lstStyle/>
                    <a:p>
                      <a:pPr algn="just"/>
                      <a:r>
                        <a:rPr lang="en-IN" sz="1800" dirty="0"/>
                        <a:t>Quantum of deduction</a:t>
                      </a:r>
                      <a:endParaRPr lang="en-GB" sz="1800" dirty="0"/>
                    </a:p>
                  </a:txBody>
                  <a:tcPr/>
                </a:tc>
                <a:tc>
                  <a:txBody>
                    <a:bodyPr/>
                    <a:lstStyle/>
                    <a:p>
                      <a:pPr algn="just"/>
                      <a:r>
                        <a:rPr lang="en-IN" sz="1800" dirty="0"/>
                        <a:t>Amt Invested or LTCG which ever is less</a:t>
                      </a:r>
                      <a:endParaRPr lang="en-GB" sz="1800" dirty="0"/>
                    </a:p>
                  </a:txBody>
                  <a:tcPr/>
                </a:tc>
                <a:extLst>
                  <a:ext uri="{0D108BD9-81ED-4DB2-BD59-A6C34878D82A}">
                    <a16:rowId xmlns:a16="http://schemas.microsoft.com/office/drawing/2014/main" val="3233100407"/>
                  </a:ext>
                </a:extLst>
              </a:tr>
              <a:tr h="370840">
                <a:tc>
                  <a:txBody>
                    <a:bodyPr/>
                    <a:lstStyle/>
                    <a:p>
                      <a:pPr algn="just"/>
                      <a:r>
                        <a:rPr lang="en-IN" sz="1800" dirty="0"/>
                        <a:t>Consequences if </a:t>
                      </a:r>
                      <a:r>
                        <a:rPr lang="en-IN" sz="1800" dirty="0" err="1"/>
                        <a:t>assessee</a:t>
                      </a:r>
                      <a:r>
                        <a:rPr lang="en-IN" sz="1800" dirty="0"/>
                        <a:t> transferred within 3 years</a:t>
                      </a:r>
                      <a:endParaRPr lang="en-GB" sz="1800" dirty="0"/>
                    </a:p>
                  </a:txBody>
                  <a:tcPr/>
                </a:tc>
                <a:tc>
                  <a:txBody>
                    <a:bodyPr/>
                    <a:lstStyle/>
                    <a:p>
                      <a:pPr algn="just"/>
                      <a:r>
                        <a:rPr lang="en-IN" sz="1800" dirty="0"/>
                        <a:t>STCA on Sale of New Asset (While Calculating Cost, Capital Gain exempt earlier will be reduced from COA</a:t>
                      </a:r>
                      <a:endParaRPr lang="en-GB" sz="1800" dirty="0"/>
                    </a:p>
                  </a:txBody>
                  <a:tcPr/>
                </a:tc>
                <a:extLst>
                  <a:ext uri="{0D108BD9-81ED-4DB2-BD59-A6C34878D82A}">
                    <a16:rowId xmlns:a16="http://schemas.microsoft.com/office/drawing/2014/main" val="1035655950"/>
                  </a:ext>
                </a:extLst>
              </a:tr>
              <a:tr h="370840">
                <a:tc>
                  <a:txBody>
                    <a:bodyPr/>
                    <a:lstStyle/>
                    <a:p>
                      <a:pPr algn="just"/>
                      <a:r>
                        <a:rPr lang="en-IN" sz="1800" dirty="0"/>
                        <a:t>Capital gains account scheme</a:t>
                      </a:r>
                      <a:endParaRPr lang="en-GB" sz="1800" dirty="0"/>
                    </a:p>
                  </a:txBody>
                  <a:tcPr/>
                </a:tc>
                <a:tc>
                  <a:txBody>
                    <a:bodyPr/>
                    <a:lstStyle/>
                    <a:p>
                      <a:pPr algn="just"/>
                      <a:r>
                        <a:rPr lang="en-IN" sz="1800" dirty="0"/>
                        <a:t>Yes</a:t>
                      </a:r>
                      <a:endParaRPr lang="en-GB" sz="1800" dirty="0"/>
                    </a:p>
                  </a:txBody>
                  <a:tcPr/>
                </a:tc>
                <a:extLst>
                  <a:ext uri="{0D108BD9-81ED-4DB2-BD59-A6C34878D82A}">
                    <a16:rowId xmlns:a16="http://schemas.microsoft.com/office/drawing/2014/main" val="3969952433"/>
                  </a:ext>
                </a:extLst>
              </a:tr>
            </a:tbl>
          </a:graphicData>
        </a:graphic>
      </p:graphicFrame>
    </p:spTree>
    <p:extLst>
      <p:ext uri="{BB962C8B-B14F-4D97-AF65-F5344CB8AC3E}">
        <p14:creationId xmlns:p14="http://schemas.microsoft.com/office/powerpoint/2010/main" val="178146090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529819"/>
          </a:xfrm>
        </p:spPr>
        <p:txBody>
          <a:bodyPr>
            <a:normAutofit fontScale="90000"/>
          </a:bodyPr>
          <a:lstStyle/>
          <a:p>
            <a:r>
              <a:rPr lang="en-IN" b="1" dirty="0"/>
              <a:t>Section 54B: Tr. of agricultural land</a:t>
            </a:r>
            <a:endParaRPr lang="en-GB" b="1" dirty="0"/>
          </a:p>
        </p:txBody>
      </p:sp>
      <p:graphicFrame>
        <p:nvGraphicFramePr>
          <p:cNvPr id="3" name="Table 2"/>
          <p:cNvGraphicFramePr>
            <a:graphicFrameLocks noGrp="1"/>
          </p:cNvGraphicFramePr>
          <p:nvPr>
            <p:extLst/>
          </p:nvPr>
        </p:nvGraphicFramePr>
        <p:xfrm>
          <a:off x="797667" y="1397000"/>
          <a:ext cx="7393022" cy="4495800"/>
        </p:xfrm>
        <a:graphic>
          <a:graphicData uri="http://schemas.openxmlformats.org/drawingml/2006/table">
            <a:tbl>
              <a:tblPr firstRow="1" bandRow="1">
                <a:tableStyleId>{5C22544A-7EE6-4342-B048-85BDC9FD1C3A}</a:tableStyleId>
              </a:tblPr>
              <a:tblGrid>
                <a:gridCol w="2859933">
                  <a:extLst>
                    <a:ext uri="{9D8B030D-6E8A-4147-A177-3AD203B41FA5}">
                      <a16:colId xmlns:a16="http://schemas.microsoft.com/office/drawing/2014/main" val="2819861115"/>
                    </a:ext>
                  </a:extLst>
                </a:gridCol>
                <a:gridCol w="4533089">
                  <a:extLst>
                    <a:ext uri="{9D8B030D-6E8A-4147-A177-3AD203B41FA5}">
                      <a16:colId xmlns:a16="http://schemas.microsoft.com/office/drawing/2014/main" val="3137773084"/>
                    </a:ext>
                  </a:extLst>
                </a:gridCol>
              </a:tblGrid>
              <a:tr h="370840">
                <a:tc>
                  <a:txBody>
                    <a:bodyPr/>
                    <a:lstStyle/>
                    <a:p>
                      <a:pPr algn="just"/>
                      <a:r>
                        <a:rPr lang="en-IN" sz="1800" dirty="0"/>
                        <a:t>Available to</a:t>
                      </a:r>
                      <a:endParaRPr lang="en-GB" sz="1800" dirty="0"/>
                    </a:p>
                  </a:txBody>
                  <a:tcPr/>
                </a:tc>
                <a:tc>
                  <a:txBody>
                    <a:bodyPr/>
                    <a:lstStyle/>
                    <a:p>
                      <a:pPr algn="just"/>
                      <a:r>
                        <a:rPr lang="en-GB" sz="1800" dirty="0"/>
                        <a:t>Individual or HUF Only</a:t>
                      </a:r>
                    </a:p>
                  </a:txBody>
                  <a:tcPr/>
                </a:tc>
                <a:extLst>
                  <a:ext uri="{0D108BD9-81ED-4DB2-BD59-A6C34878D82A}">
                    <a16:rowId xmlns:a16="http://schemas.microsoft.com/office/drawing/2014/main" val="2298620701"/>
                  </a:ext>
                </a:extLst>
              </a:tr>
              <a:tr h="370840">
                <a:tc>
                  <a:txBody>
                    <a:bodyPr/>
                    <a:lstStyle/>
                    <a:p>
                      <a:pPr algn="just"/>
                      <a:r>
                        <a:rPr lang="en-IN" sz="1800" dirty="0"/>
                        <a:t>Capital Asset Transfer</a:t>
                      </a:r>
                      <a:endParaRPr lang="en-GB" sz="1800" dirty="0"/>
                    </a:p>
                  </a:txBody>
                  <a:tcPr/>
                </a:tc>
                <a:tc>
                  <a:txBody>
                    <a:bodyPr/>
                    <a:lstStyle/>
                    <a:p>
                      <a:pPr algn="just"/>
                      <a:r>
                        <a:rPr lang="en-IN" sz="1800" dirty="0"/>
                        <a:t>Agricultural Land used for 2 years for agriculture by </a:t>
                      </a:r>
                      <a:r>
                        <a:rPr lang="en-IN" sz="1800" dirty="0" err="1"/>
                        <a:t>assessee</a:t>
                      </a:r>
                      <a:r>
                        <a:rPr lang="en-IN" sz="1800" dirty="0"/>
                        <a:t>/parent. In case of HUF, by member of HUF (Both LT /ST)</a:t>
                      </a:r>
                      <a:endParaRPr lang="en-GB" sz="1800" dirty="0"/>
                    </a:p>
                  </a:txBody>
                  <a:tcPr/>
                </a:tc>
                <a:extLst>
                  <a:ext uri="{0D108BD9-81ED-4DB2-BD59-A6C34878D82A}">
                    <a16:rowId xmlns:a16="http://schemas.microsoft.com/office/drawing/2014/main" val="4292626738"/>
                  </a:ext>
                </a:extLst>
              </a:tr>
              <a:tr h="370840">
                <a:tc>
                  <a:txBody>
                    <a:bodyPr/>
                    <a:lstStyle/>
                    <a:p>
                      <a:pPr algn="just"/>
                      <a:r>
                        <a:rPr lang="en-IN" sz="1800" dirty="0"/>
                        <a:t>Capital asset to acquire</a:t>
                      </a:r>
                      <a:endParaRPr lang="en-GB" sz="1800" dirty="0"/>
                    </a:p>
                  </a:txBody>
                  <a:tcPr/>
                </a:tc>
                <a:tc>
                  <a:txBody>
                    <a:bodyPr/>
                    <a:lstStyle/>
                    <a:p>
                      <a:pPr algn="just"/>
                      <a:r>
                        <a:rPr lang="en-IN" sz="1800" dirty="0"/>
                        <a:t>Purchase of New agricultural Land (Urban or Rural)</a:t>
                      </a:r>
                      <a:endParaRPr lang="en-GB" sz="1800" dirty="0"/>
                    </a:p>
                  </a:txBody>
                  <a:tcPr/>
                </a:tc>
                <a:extLst>
                  <a:ext uri="{0D108BD9-81ED-4DB2-BD59-A6C34878D82A}">
                    <a16:rowId xmlns:a16="http://schemas.microsoft.com/office/drawing/2014/main" val="461935402"/>
                  </a:ext>
                </a:extLst>
              </a:tr>
              <a:tr h="370840">
                <a:tc>
                  <a:txBody>
                    <a:bodyPr/>
                    <a:lstStyle/>
                    <a:p>
                      <a:pPr algn="just"/>
                      <a:r>
                        <a:rPr lang="en-IN" sz="1800" dirty="0"/>
                        <a:t>Time period of acquisition</a:t>
                      </a:r>
                      <a:endParaRPr lang="en-GB" sz="1800" dirty="0"/>
                    </a:p>
                  </a:txBody>
                  <a:tcPr/>
                </a:tc>
                <a:tc>
                  <a:txBody>
                    <a:bodyPr/>
                    <a:lstStyle/>
                    <a:p>
                      <a:pPr algn="just"/>
                      <a:r>
                        <a:rPr lang="en-IN" sz="1800" dirty="0"/>
                        <a:t>Within 2 years</a:t>
                      </a:r>
                      <a:endParaRPr lang="en-GB" sz="1800" dirty="0"/>
                    </a:p>
                  </a:txBody>
                  <a:tcPr/>
                </a:tc>
                <a:extLst>
                  <a:ext uri="{0D108BD9-81ED-4DB2-BD59-A6C34878D82A}">
                    <a16:rowId xmlns:a16="http://schemas.microsoft.com/office/drawing/2014/main" val="1219998638"/>
                  </a:ext>
                </a:extLst>
              </a:tr>
              <a:tr h="370840">
                <a:tc>
                  <a:txBody>
                    <a:bodyPr/>
                    <a:lstStyle/>
                    <a:p>
                      <a:pPr algn="just"/>
                      <a:r>
                        <a:rPr lang="en-IN" sz="1800" dirty="0"/>
                        <a:t>Quantum of deduction</a:t>
                      </a:r>
                      <a:endParaRPr lang="en-GB" sz="1800" dirty="0"/>
                    </a:p>
                  </a:txBody>
                  <a:tcPr/>
                </a:tc>
                <a:tc>
                  <a:txBody>
                    <a:bodyPr/>
                    <a:lstStyle/>
                    <a:p>
                      <a:pPr algn="just"/>
                      <a:r>
                        <a:rPr lang="en-IN" sz="1800" dirty="0"/>
                        <a:t>Amt Invested or LTCG which ever is less</a:t>
                      </a:r>
                      <a:endParaRPr lang="en-GB" sz="1800" dirty="0"/>
                    </a:p>
                  </a:txBody>
                  <a:tcPr/>
                </a:tc>
                <a:extLst>
                  <a:ext uri="{0D108BD9-81ED-4DB2-BD59-A6C34878D82A}">
                    <a16:rowId xmlns:a16="http://schemas.microsoft.com/office/drawing/2014/main" val="3233100407"/>
                  </a:ext>
                </a:extLst>
              </a:tr>
              <a:tr h="370840">
                <a:tc>
                  <a:txBody>
                    <a:bodyPr/>
                    <a:lstStyle/>
                    <a:p>
                      <a:pPr algn="just"/>
                      <a:r>
                        <a:rPr lang="en-IN" sz="1800" dirty="0"/>
                        <a:t>Consequences if </a:t>
                      </a:r>
                      <a:r>
                        <a:rPr lang="en-IN" sz="1800" dirty="0" err="1"/>
                        <a:t>assessee</a:t>
                      </a:r>
                      <a:r>
                        <a:rPr lang="en-IN" sz="1800" dirty="0"/>
                        <a:t> transferred within 3 years</a:t>
                      </a:r>
                      <a:endParaRPr lang="en-GB" sz="1800" dirty="0"/>
                    </a:p>
                  </a:txBody>
                  <a:tcPr/>
                </a:tc>
                <a:tc>
                  <a:txBody>
                    <a:bodyPr/>
                    <a:lstStyle/>
                    <a:p>
                      <a:pPr algn="just"/>
                      <a:r>
                        <a:rPr lang="en-IN" sz="1800" dirty="0"/>
                        <a:t>Rural Land - No STCA;</a:t>
                      </a:r>
                    </a:p>
                    <a:p>
                      <a:pPr algn="just"/>
                      <a:r>
                        <a:rPr lang="en-IN" sz="1800" dirty="0"/>
                        <a:t>Urban Land - STCA on Sale of New Asset (While Calculating Cost, Capital Gain exempt earlier will be reduced from COA</a:t>
                      </a:r>
                      <a:endParaRPr lang="en-GB" sz="1800" dirty="0"/>
                    </a:p>
                  </a:txBody>
                  <a:tcPr/>
                </a:tc>
                <a:extLst>
                  <a:ext uri="{0D108BD9-81ED-4DB2-BD59-A6C34878D82A}">
                    <a16:rowId xmlns:a16="http://schemas.microsoft.com/office/drawing/2014/main" val="1035655950"/>
                  </a:ext>
                </a:extLst>
              </a:tr>
              <a:tr h="370840">
                <a:tc>
                  <a:txBody>
                    <a:bodyPr/>
                    <a:lstStyle/>
                    <a:p>
                      <a:pPr algn="just"/>
                      <a:r>
                        <a:rPr lang="en-IN" sz="1800" dirty="0"/>
                        <a:t>Capital gains account scheme</a:t>
                      </a:r>
                      <a:endParaRPr lang="en-GB" sz="1800" dirty="0"/>
                    </a:p>
                  </a:txBody>
                  <a:tcPr/>
                </a:tc>
                <a:tc>
                  <a:txBody>
                    <a:bodyPr/>
                    <a:lstStyle/>
                    <a:p>
                      <a:pPr algn="just"/>
                      <a:r>
                        <a:rPr lang="en-IN" sz="1800" dirty="0"/>
                        <a:t>Yes</a:t>
                      </a:r>
                      <a:endParaRPr lang="en-GB" sz="1800" dirty="0"/>
                    </a:p>
                  </a:txBody>
                  <a:tcPr/>
                </a:tc>
                <a:extLst>
                  <a:ext uri="{0D108BD9-81ED-4DB2-BD59-A6C34878D82A}">
                    <a16:rowId xmlns:a16="http://schemas.microsoft.com/office/drawing/2014/main" val="3969952433"/>
                  </a:ext>
                </a:extLst>
              </a:tr>
            </a:tbl>
          </a:graphicData>
        </a:graphic>
      </p:graphicFrame>
    </p:spTree>
    <p:extLst>
      <p:ext uri="{BB962C8B-B14F-4D97-AF65-F5344CB8AC3E}">
        <p14:creationId xmlns:p14="http://schemas.microsoft.com/office/powerpoint/2010/main" val="488143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93431" y="217303"/>
            <a:ext cx="2380087" cy="1043125"/>
          </a:xfrm>
          <a:prstGeom prst="rect">
            <a:avLst/>
          </a:prstGeom>
        </p:spPr>
      </p:pic>
      <p:sp>
        <p:nvSpPr>
          <p:cNvPr id="4" name="TextBox 3"/>
          <p:cNvSpPr txBox="1"/>
          <p:nvPr/>
        </p:nvSpPr>
        <p:spPr>
          <a:xfrm>
            <a:off x="2923079" y="201"/>
            <a:ext cx="6220921" cy="1446550"/>
          </a:xfrm>
          <a:prstGeom prst="rect">
            <a:avLst/>
          </a:prstGeom>
          <a:solidFill>
            <a:srgbClr val="00B0F0"/>
          </a:solidFill>
        </p:spPr>
        <p:txBody>
          <a:bodyPr wrap="square" rtlCol="0">
            <a:spAutoFit/>
          </a:bodyPr>
          <a:lstStyle/>
          <a:p>
            <a:pPr>
              <a:lnSpc>
                <a:spcPct val="150000"/>
              </a:lnSpc>
              <a:spcBef>
                <a:spcPts val="1200"/>
              </a:spcBef>
            </a:pPr>
            <a:r>
              <a:rPr lang="en-IN" sz="2800" b="1" dirty="0">
                <a:solidFill>
                  <a:schemeClr val="bg1"/>
                </a:solidFill>
              </a:rPr>
              <a:t>Personal effects of certain nature</a:t>
            </a:r>
          </a:p>
          <a:p>
            <a:pPr>
              <a:lnSpc>
                <a:spcPct val="150000"/>
              </a:lnSpc>
              <a:spcBef>
                <a:spcPts val="1200"/>
              </a:spcBef>
            </a:pPr>
            <a:endParaRPr lang="en-IN" sz="2400" b="1" dirty="0">
              <a:solidFill>
                <a:schemeClr val="bg1"/>
              </a:solidFill>
            </a:endParaRPr>
          </a:p>
        </p:txBody>
      </p:sp>
      <p:cxnSp>
        <p:nvCxnSpPr>
          <p:cNvPr id="6" name="Straight Connector 5"/>
          <p:cNvCxnSpPr/>
          <p:nvPr/>
        </p:nvCxnSpPr>
        <p:spPr>
          <a:xfrm>
            <a:off x="0" y="1446751"/>
            <a:ext cx="9144000"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8" name="Diagram 7"/>
          <p:cNvGraphicFramePr/>
          <p:nvPr>
            <p:extLst>
              <p:ext uri="{D42A27DB-BD31-4B8C-83A1-F6EECF244321}">
                <p14:modId xmlns:p14="http://schemas.microsoft.com/office/powerpoint/2010/main" val="1233406446"/>
              </p:ext>
            </p:extLst>
          </p:nvPr>
        </p:nvGraphicFramePr>
        <p:xfrm>
          <a:off x="503853" y="1684114"/>
          <a:ext cx="8173615" cy="42594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646764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6383" y="243192"/>
            <a:ext cx="8472791" cy="972766"/>
          </a:xfrm>
        </p:spPr>
        <p:txBody>
          <a:bodyPr>
            <a:noAutofit/>
          </a:bodyPr>
          <a:lstStyle/>
          <a:p>
            <a:pPr algn="just"/>
            <a:r>
              <a:rPr lang="en-IN" sz="3600" b="1" dirty="0"/>
              <a:t>Section 54D: Compulsory acquisition of Industrial undertaking</a:t>
            </a:r>
            <a:endParaRPr lang="en-GB" sz="3600" b="1" dirty="0"/>
          </a:p>
        </p:txBody>
      </p:sp>
      <p:graphicFrame>
        <p:nvGraphicFramePr>
          <p:cNvPr id="3" name="Table 2"/>
          <p:cNvGraphicFramePr>
            <a:graphicFrameLocks noGrp="1"/>
          </p:cNvGraphicFramePr>
          <p:nvPr>
            <p:extLst/>
          </p:nvPr>
        </p:nvGraphicFramePr>
        <p:xfrm>
          <a:off x="797667" y="1397000"/>
          <a:ext cx="7393022" cy="3947160"/>
        </p:xfrm>
        <a:graphic>
          <a:graphicData uri="http://schemas.openxmlformats.org/drawingml/2006/table">
            <a:tbl>
              <a:tblPr firstRow="1" bandRow="1">
                <a:tableStyleId>{5C22544A-7EE6-4342-B048-85BDC9FD1C3A}</a:tableStyleId>
              </a:tblPr>
              <a:tblGrid>
                <a:gridCol w="2859933">
                  <a:extLst>
                    <a:ext uri="{9D8B030D-6E8A-4147-A177-3AD203B41FA5}">
                      <a16:colId xmlns:a16="http://schemas.microsoft.com/office/drawing/2014/main" val="2819861115"/>
                    </a:ext>
                  </a:extLst>
                </a:gridCol>
                <a:gridCol w="4533089">
                  <a:extLst>
                    <a:ext uri="{9D8B030D-6E8A-4147-A177-3AD203B41FA5}">
                      <a16:colId xmlns:a16="http://schemas.microsoft.com/office/drawing/2014/main" val="3137773084"/>
                    </a:ext>
                  </a:extLst>
                </a:gridCol>
              </a:tblGrid>
              <a:tr h="370840">
                <a:tc>
                  <a:txBody>
                    <a:bodyPr/>
                    <a:lstStyle/>
                    <a:p>
                      <a:pPr algn="just"/>
                      <a:r>
                        <a:rPr lang="en-IN" sz="1800" dirty="0"/>
                        <a:t>Available to</a:t>
                      </a:r>
                      <a:endParaRPr lang="en-GB" sz="1800" dirty="0"/>
                    </a:p>
                  </a:txBody>
                  <a:tcPr/>
                </a:tc>
                <a:tc>
                  <a:txBody>
                    <a:bodyPr/>
                    <a:lstStyle/>
                    <a:p>
                      <a:pPr algn="just"/>
                      <a:r>
                        <a:rPr lang="en-IN" sz="1800" dirty="0"/>
                        <a:t>Any industrial Undertaking (any factory) compulsory acquired</a:t>
                      </a:r>
                      <a:endParaRPr lang="en-GB" sz="1800" dirty="0"/>
                    </a:p>
                  </a:txBody>
                  <a:tcPr/>
                </a:tc>
                <a:extLst>
                  <a:ext uri="{0D108BD9-81ED-4DB2-BD59-A6C34878D82A}">
                    <a16:rowId xmlns:a16="http://schemas.microsoft.com/office/drawing/2014/main" val="2298620701"/>
                  </a:ext>
                </a:extLst>
              </a:tr>
              <a:tr h="370840">
                <a:tc>
                  <a:txBody>
                    <a:bodyPr/>
                    <a:lstStyle/>
                    <a:p>
                      <a:pPr algn="just"/>
                      <a:r>
                        <a:rPr lang="en-IN" sz="1800" dirty="0"/>
                        <a:t>Capital Asset Transfer</a:t>
                      </a:r>
                      <a:endParaRPr lang="en-GB" sz="1800" dirty="0"/>
                    </a:p>
                  </a:txBody>
                  <a:tcPr/>
                </a:tc>
                <a:tc>
                  <a:txBody>
                    <a:bodyPr/>
                    <a:lstStyle/>
                    <a:p>
                      <a:pPr algn="just"/>
                      <a:r>
                        <a:rPr lang="en-IN" sz="1800" dirty="0"/>
                        <a:t>Land, Building  used for 2 years for business of industrial undertaking</a:t>
                      </a:r>
                      <a:endParaRPr lang="en-GB" sz="1800" dirty="0"/>
                    </a:p>
                  </a:txBody>
                  <a:tcPr/>
                </a:tc>
                <a:extLst>
                  <a:ext uri="{0D108BD9-81ED-4DB2-BD59-A6C34878D82A}">
                    <a16:rowId xmlns:a16="http://schemas.microsoft.com/office/drawing/2014/main" val="4292626738"/>
                  </a:ext>
                </a:extLst>
              </a:tr>
              <a:tr h="370840">
                <a:tc>
                  <a:txBody>
                    <a:bodyPr/>
                    <a:lstStyle/>
                    <a:p>
                      <a:pPr algn="just"/>
                      <a:r>
                        <a:rPr lang="en-IN" sz="1800" dirty="0"/>
                        <a:t>Capital asset to acquire</a:t>
                      </a:r>
                      <a:endParaRPr lang="en-GB" sz="1800" dirty="0"/>
                    </a:p>
                  </a:txBody>
                  <a:tcPr/>
                </a:tc>
                <a:tc>
                  <a:txBody>
                    <a:bodyPr/>
                    <a:lstStyle/>
                    <a:p>
                      <a:pPr algn="just"/>
                      <a:r>
                        <a:rPr lang="en-IN" sz="1800" dirty="0"/>
                        <a:t>New Land or Building</a:t>
                      </a:r>
                      <a:endParaRPr lang="en-GB" sz="1800" dirty="0"/>
                    </a:p>
                  </a:txBody>
                  <a:tcPr/>
                </a:tc>
                <a:extLst>
                  <a:ext uri="{0D108BD9-81ED-4DB2-BD59-A6C34878D82A}">
                    <a16:rowId xmlns:a16="http://schemas.microsoft.com/office/drawing/2014/main" val="461935402"/>
                  </a:ext>
                </a:extLst>
              </a:tr>
              <a:tr h="370840">
                <a:tc>
                  <a:txBody>
                    <a:bodyPr/>
                    <a:lstStyle/>
                    <a:p>
                      <a:pPr algn="just"/>
                      <a:r>
                        <a:rPr lang="en-IN" sz="1800" dirty="0"/>
                        <a:t>Time period of acquisition</a:t>
                      </a:r>
                      <a:endParaRPr lang="en-GB" sz="1800" dirty="0"/>
                    </a:p>
                  </a:txBody>
                  <a:tcPr/>
                </a:tc>
                <a:tc>
                  <a:txBody>
                    <a:bodyPr/>
                    <a:lstStyle/>
                    <a:p>
                      <a:pPr algn="just"/>
                      <a:r>
                        <a:rPr lang="en-IN" sz="1800" dirty="0"/>
                        <a:t>Within 3 years</a:t>
                      </a:r>
                      <a:endParaRPr lang="en-GB" sz="1800" dirty="0"/>
                    </a:p>
                  </a:txBody>
                  <a:tcPr/>
                </a:tc>
                <a:extLst>
                  <a:ext uri="{0D108BD9-81ED-4DB2-BD59-A6C34878D82A}">
                    <a16:rowId xmlns:a16="http://schemas.microsoft.com/office/drawing/2014/main" val="1219998638"/>
                  </a:ext>
                </a:extLst>
              </a:tr>
              <a:tr h="370840">
                <a:tc>
                  <a:txBody>
                    <a:bodyPr/>
                    <a:lstStyle/>
                    <a:p>
                      <a:pPr algn="just"/>
                      <a:r>
                        <a:rPr lang="en-IN" sz="1800" dirty="0"/>
                        <a:t>Quantum of deduction</a:t>
                      </a:r>
                      <a:endParaRPr lang="en-GB" sz="1800" dirty="0"/>
                    </a:p>
                  </a:txBody>
                  <a:tcPr/>
                </a:tc>
                <a:tc>
                  <a:txBody>
                    <a:bodyPr/>
                    <a:lstStyle/>
                    <a:p>
                      <a:pPr algn="just"/>
                      <a:r>
                        <a:rPr lang="en-IN" sz="1800" dirty="0"/>
                        <a:t>Amt Invested or LTCG which ever is less</a:t>
                      </a:r>
                      <a:endParaRPr lang="en-GB" sz="1800" dirty="0"/>
                    </a:p>
                  </a:txBody>
                  <a:tcPr/>
                </a:tc>
                <a:extLst>
                  <a:ext uri="{0D108BD9-81ED-4DB2-BD59-A6C34878D82A}">
                    <a16:rowId xmlns:a16="http://schemas.microsoft.com/office/drawing/2014/main" val="3233100407"/>
                  </a:ext>
                </a:extLst>
              </a:tr>
              <a:tr h="370840">
                <a:tc>
                  <a:txBody>
                    <a:bodyPr/>
                    <a:lstStyle/>
                    <a:p>
                      <a:pPr algn="just"/>
                      <a:r>
                        <a:rPr lang="en-IN" sz="1800" dirty="0"/>
                        <a:t>Consequences if </a:t>
                      </a:r>
                      <a:r>
                        <a:rPr lang="en-IN" sz="1800" dirty="0" err="1"/>
                        <a:t>assessee</a:t>
                      </a:r>
                      <a:r>
                        <a:rPr lang="en-IN" sz="1800" dirty="0"/>
                        <a:t> transferred within 3 years</a:t>
                      </a:r>
                      <a:endParaRPr lang="en-GB" sz="1800" dirty="0"/>
                    </a:p>
                  </a:txBody>
                  <a:tcPr/>
                </a:tc>
                <a:tc>
                  <a:txBody>
                    <a:bodyPr/>
                    <a:lstStyle/>
                    <a:p>
                      <a:pPr algn="just"/>
                      <a:r>
                        <a:rPr lang="en-IN" sz="1800" dirty="0"/>
                        <a:t>STCA on Sale of New Asset (While Calculating Cost, Capital Gain exempt earlier will be reduced from COA</a:t>
                      </a:r>
                      <a:endParaRPr lang="en-GB" sz="1800" dirty="0"/>
                    </a:p>
                  </a:txBody>
                  <a:tcPr/>
                </a:tc>
                <a:extLst>
                  <a:ext uri="{0D108BD9-81ED-4DB2-BD59-A6C34878D82A}">
                    <a16:rowId xmlns:a16="http://schemas.microsoft.com/office/drawing/2014/main" val="1035655950"/>
                  </a:ext>
                </a:extLst>
              </a:tr>
              <a:tr h="370840">
                <a:tc>
                  <a:txBody>
                    <a:bodyPr/>
                    <a:lstStyle/>
                    <a:p>
                      <a:pPr algn="just"/>
                      <a:r>
                        <a:rPr lang="en-IN" sz="1800" dirty="0"/>
                        <a:t>Capital gains account scheme</a:t>
                      </a:r>
                      <a:endParaRPr lang="en-GB" sz="1800" dirty="0"/>
                    </a:p>
                  </a:txBody>
                  <a:tcPr/>
                </a:tc>
                <a:tc>
                  <a:txBody>
                    <a:bodyPr/>
                    <a:lstStyle/>
                    <a:p>
                      <a:pPr algn="just"/>
                      <a:r>
                        <a:rPr lang="en-IN" sz="1800" dirty="0"/>
                        <a:t>Yes</a:t>
                      </a:r>
                      <a:endParaRPr lang="en-GB" sz="1800" dirty="0"/>
                    </a:p>
                  </a:txBody>
                  <a:tcPr/>
                </a:tc>
                <a:extLst>
                  <a:ext uri="{0D108BD9-81ED-4DB2-BD59-A6C34878D82A}">
                    <a16:rowId xmlns:a16="http://schemas.microsoft.com/office/drawing/2014/main" val="3969952433"/>
                  </a:ext>
                </a:extLst>
              </a:tr>
            </a:tbl>
          </a:graphicData>
        </a:graphic>
      </p:graphicFrame>
    </p:spTree>
    <p:extLst>
      <p:ext uri="{BB962C8B-B14F-4D97-AF65-F5344CB8AC3E}">
        <p14:creationId xmlns:p14="http://schemas.microsoft.com/office/powerpoint/2010/main" val="31199609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8174882" cy="529819"/>
          </a:xfrm>
        </p:spPr>
        <p:txBody>
          <a:bodyPr>
            <a:noAutofit/>
          </a:bodyPr>
          <a:lstStyle/>
          <a:p>
            <a:r>
              <a:rPr lang="en-IN" sz="3600" b="1" dirty="0"/>
              <a:t>Sec 54EC: Investment NHAI or REC Bonds</a:t>
            </a:r>
            <a:endParaRPr lang="en-GB" sz="3600" b="1" dirty="0"/>
          </a:p>
        </p:txBody>
      </p:sp>
      <p:graphicFrame>
        <p:nvGraphicFramePr>
          <p:cNvPr id="3" name="Table 2"/>
          <p:cNvGraphicFramePr>
            <a:graphicFrameLocks noGrp="1"/>
          </p:cNvGraphicFramePr>
          <p:nvPr>
            <p:extLst>
              <p:ext uri="{D42A27DB-BD31-4B8C-83A1-F6EECF244321}">
                <p14:modId xmlns:p14="http://schemas.microsoft.com/office/powerpoint/2010/main" val="4182074115"/>
              </p:ext>
            </p:extLst>
          </p:nvPr>
        </p:nvGraphicFramePr>
        <p:xfrm>
          <a:off x="797667" y="1397000"/>
          <a:ext cx="7393022" cy="4495800"/>
        </p:xfrm>
        <a:graphic>
          <a:graphicData uri="http://schemas.openxmlformats.org/drawingml/2006/table">
            <a:tbl>
              <a:tblPr firstRow="1" bandRow="1">
                <a:tableStyleId>{5C22544A-7EE6-4342-B048-85BDC9FD1C3A}</a:tableStyleId>
              </a:tblPr>
              <a:tblGrid>
                <a:gridCol w="2859933">
                  <a:extLst>
                    <a:ext uri="{9D8B030D-6E8A-4147-A177-3AD203B41FA5}">
                      <a16:colId xmlns:a16="http://schemas.microsoft.com/office/drawing/2014/main" val="2819861115"/>
                    </a:ext>
                  </a:extLst>
                </a:gridCol>
                <a:gridCol w="4533089">
                  <a:extLst>
                    <a:ext uri="{9D8B030D-6E8A-4147-A177-3AD203B41FA5}">
                      <a16:colId xmlns:a16="http://schemas.microsoft.com/office/drawing/2014/main" val="3137773084"/>
                    </a:ext>
                  </a:extLst>
                </a:gridCol>
              </a:tblGrid>
              <a:tr h="370840">
                <a:tc>
                  <a:txBody>
                    <a:bodyPr/>
                    <a:lstStyle/>
                    <a:p>
                      <a:pPr algn="just"/>
                      <a:r>
                        <a:rPr lang="en-IN" sz="1800" dirty="0"/>
                        <a:t>Available to</a:t>
                      </a:r>
                      <a:endParaRPr lang="en-GB" sz="1800" dirty="0"/>
                    </a:p>
                  </a:txBody>
                  <a:tcPr/>
                </a:tc>
                <a:tc>
                  <a:txBody>
                    <a:bodyPr/>
                    <a:lstStyle/>
                    <a:p>
                      <a:pPr algn="just"/>
                      <a:r>
                        <a:rPr lang="en-IN" sz="1800" dirty="0"/>
                        <a:t>Any </a:t>
                      </a:r>
                      <a:r>
                        <a:rPr lang="en-IN" sz="1800" dirty="0" err="1"/>
                        <a:t>Assessee</a:t>
                      </a:r>
                      <a:endParaRPr lang="en-GB" sz="1800" dirty="0"/>
                    </a:p>
                  </a:txBody>
                  <a:tcPr/>
                </a:tc>
                <a:extLst>
                  <a:ext uri="{0D108BD9-81ED-4DB2-BD59-A6C34878D82A}">
                    <a16:rowId xmlns:a16="http://schemas.microsoft.com/office/drawing/2014/main" val="2298620701"/>
                  </a:ext>
                </a:extLst>
              </a:tr>
              <a:tr h="370840">
                <a:tc>
                  <a:txBody>
                    <a:bodyPr/>
                    <a:lstStyle/>
                    <a:p>
                      <a:pPr algn="just"/>
                      <a:r>
                        <a:rPr lang="en-IN" sz="1800" dirty="0"/>
                        <a:t>Capital Asset Transfer</a:t>
                      </a:r>
                      <a:endParaRPr lang="en-GB" sz="1800" dirty="0"/>
                    </a:p>
                  </a:txBody>
                  <a:tcPr/>
                </a:tc>
                <a:tc>
                  <a:txBody>
                    <a:bodyPr/>
                    <a:lstStyle/>
                    <a:p>
                      <a:pPr algn="just"/>
                      <a:r>
                        <a:rPr lang="en-IN" sz="1800" dirty="0"/>
                        <a:t>Any LTCA</a:t>
                      </a:r>
                      <a:endParaRPr lang="en-GB" sz="1800" dirty="0"/>
                    </a:p>
                  </a:txBody>
                  <a:tcPr/>
                </a:tc>
                <a:extLst>
                  <a:ext uri="{0D108BD9-81ED-4DB2-BD59-A6C34878D82A}">
                    <a16:rowId xmlns:a16="http://schemas.microsoft.com/office/drawing/2014/main" val="4292626738"/>
                  </a:ext>
                </a:extLst>
              </a:tr>
              <a:tr h="370840">
                <a:tc>
                  <a:txBody>
                    <a:bodyPr/>
                    <a:lstStyle/>
                    <a:p>
                      <a:pPr algn="just"/>
                      <a:r>
                        <a:rPr lang="en-IN" sz="1800" dirty="0"/>
                        <a:t>Capital asset to acquire</a:t>
                      </a:r>
                      <a:endParaRPr lang="en-GB" sz="1800" dirty="0"/>
                    </a:p>
                  </a:txBody>
                  <a:tcPr/>
                </a:tc>
                <a:tc>
                  <a:txBody>
                    <a:bodyPr/>
                    <a:lstStyle/>
                    <a:p>
                      <a:pPr algn="just"/>
                      <a:r>
                        <a:rPr lang="en-IN" sz="1800" dirty="0"/>
                        <a:t>Specified bonds of NHAI or REC (These bonds have maturity period of 3 years or more)</a:t>
                      </a:r>
                      <a:endParaRPr lang="en-GB" sz="1800" dirty="0"/>
                    </a:p>
                  </a:txBody>
                  <a:tcPr/>
                </a:tc>
                <a:extLst>
                  <a:ext uri="{0D108BD9-81ED-4DB2-BD59-A6C34878D82A}">
                    <a16:rowId xmlns:a16="http://schemas.microsoft.com/office/drawing/2014/main" val="461935402"/>
                  </a:ext>
                </a:extLst>
              </a:tr>
              <a:tr h="370840">
                <a:tc>
                  <a:txBody>
                    <a:bodyPr/>
                    <a:lstStyle/>
                    <a:p>
                      <a:pPr algn="just"/>
                      <a:r>
                        <a:rPr lang="en-IN" sz="1800" dirty="0"/>
                        <a:t>Time period of acquisition</a:t>
                      </a:r>
                      <a:endParaRPr lang="en-GB" sz="1800" dirty="0"/>
                    </a:p>
                  </a:txBody>
                  <a:tcPr/>
                </a:tc>
                <a:tc>
                  <a:txBody>
                    <a:bodyPr/>
                    <a:lstStyle/>
                    <a:p>
                      <a:pPr algn="just"/>
                      <a:r>
                        <a:rPr lang="en-IN" sz="1800" dirty="0"/>
                        <a:t>Within 6 months</a:t>
                      </a:r>
                      <a:endParaRPr lang="en-GB" sz="1800" dirty="0"/>
                    </a:p>
                  </a:txBody>
                  <a:tcPr/>
                </a:tc>
                <a:extLst>
                  <a:ext uri="{0D108BD9-81ED-4DB2-BD59-A6C34878D82A}">
                    <a16:rowId xmlns:a16="http://schemas.microsoft.com/office/drawing/2014/main" val="1219998638"/>
                  </a:ext>
                </a:extLst>
              </a:tr>
              <a:tr h="370840">
                <a:tc>
                  <a:txBody>
                    <a:bodyPr/>
                    <a:lstStyle/>
                    <a:p>
                      <a:pPr algn="just"/>
                      <a:r>
                        <a:rPr lang="en-IN" sz="1800" dirty="0"/>
                        <a:t>Quantum of deduction</a:t>
                      </a:r>
                      <a:endParaRPr lang="en-GB" sz="1800" dirty="0"/>
                    </a:p>
                  </a:txBody>
                  <a:tcPr/>
                </a:tc>
                <a:tc>
                  <a:txBody>
                    <a:bodyPr/>
                    <a:lstStyle/>
                    <a:p>
                      <a:pPr algn="just"/>
                      <a:r>
                        <a:rPr lang="en-IN" sz="1800" dirty="0"/>
                        <a:t>Lower of:</a:t>
                      </a:r>
                    </a:p>
                    <a:p>
                      <a:pPr marL="342900" indent="-342900" algn="just">
                        <a:buAutoNum type="arabicPeriod"/>
                      </a:pPr>
                      <a:r>
                        <a:rPr lang="en-IN" sz="1800" dirty="0"/>
                        <a:t>Amount invested;</a:t>
                      </a:r>
                    </a:p>
                    <a:p>
                      <a:pPr marL="342900" indent="-342900" algn="just">
                        <a:buAutoNum type="arabicPeriod"/>
                      </a:pPr>
                      <a:r>
                        <a:rPr lang="en-IN" sz="1800" dirty="0" err="1"/>
                        <a:t>Rs</a:t>
                      </a:r>
                      <a:r>
                        <a:rPr lang="en-IN" sz="1800" dirty="0"/>
                        <a:t>. 50 lakhs;</a:t>
                      </a:r>
                    </a:p>
                    <a:p>
                      <a:pPr marL="342900" indent="-342900" algn="just">
                        <a:buAutoNum type="arabicPeriod"/>
                      </a:pPr>
                      <a:r>
                        <a:rPr lang="en-IN" sz="1800" dirty="0"/>
                        <a:t>Capital gains</a:t>
                      </a:r>
                      <a:endParaRPr lang="en-GB" sz="1800" dirty="0"/>
                    </a:p>
                  </a:txBody>
                  <a:tcPr/>
                </a:tc>
                <a:extLst>
                  <a:ext uri="{0D108BD9-81ED-4DB2-BD59-A6C34878D82A}">
                    <a16:rowId xmlns:a16="http://schemas.microsoft.com/office/drawing/2014/main" val="3233100407"/>
                  </a:ext>
                </a:extLst>
              </a:tr>
              <a:tr h="370840">
                <a:tc>
                  <a:txBody>
                    <a:bodyPr/>
                    <a:lstStyle/>
                    <a:p>
                      <a:pPr algn="just"/>
                      <a:r>
                        <a:rPr lang="en-IN" sz="1800" dirty="0"/>
                        <a:t>Consequences if </a:t>
                      </a:r>
                      <a:r>
                        <a:rPr lang="en-IN" sz="1800" dirty="0" err="1"/>
                        <a:t>assessee</a:t>
                      </a:r>
                      <a:r>
                        <a:rPr lang="en-IN" sz="1800" dirty="0"/>
                        <a:t> transferred within 3 years</a:t>
                      </a:r>
                      <a:endParaRPr lang="en-GB" sz="1800" dirty="0"/>
                    </a:p>
                  </a:txBody>
                  <a:tcPr/>
                </a:tc>
                <a:tc>
                  <a:txBody>
                    <a:bodyPr/>
                    <a:lstStyle/>
                    <a:p>
                      <a:pPr algn="just"/>
                      <a:r>
                        <a:rPr lang="en-IN" sz="1800" dirty="0"/>
                        <a:t>On sale of securities or loan taken on securities within 3 years, LTCA exempt earlier will be taxable</a:t>
                      </a:r>
                      <a:endParaRPr lang="en-GB" sz="1800" dirty="0"/>
                    </a:p>
                  </a:txBody>
                  <a:tcPr/>
                </a:tc>
                <a:extLst>
                  <a:ext uri="{0D108BD9-81ED-4DB2-BD59-A6C34878D82A}">
                    <a16:rowId xmlns:a16="http://schemas.microsoft.com/office/drawing/2014/main" val="1035655950"/>
                  </a:ext>
                </a:extLst>
              </a:tr>
              <a:tr h="370840">
                <a:tc>
                  <a:txBody>
                    <a:bodyPr/>
                    <a:lstStyle/>
                    <a:p>
                      <a:pPr algn="just"/>
                      <a:r>
                        <a:rPr lang="en-IN" sz="1800" dirty="0"/>
                        <a:t>Capital gains account scheme</a:t>
                      </a:r>
                      <a:endParaRPr lang="en-GB" sz="1800" dirty="0"/>
                    </a:p>
                  </a:txBody>
                  <a:tcPr/>
                </a:tc>
                <a:tc>
                  <a:txBody>
                    <a:bodyPr/>
                    <a:lstStyle/>
                    <a:p>
                      <a:pPr algn="just"/>
                      <a:r>
                        <a:rPr lang="en-IN" sz="1800" dirty="0"/>
                        <a:t>No</a:t>
                      </a:r>
                      <a:endParaRPr lang="en-GB" sz="1800" dirty="0"/>
                    </a:p>
                  </a:txBody>
                  <a:tcPr/>
                </a:tc>
                <a:extLst>
                  <a:ext uri="{0D108BD9-81ED-4DB2-BD59-A6C34878D82A}">
                    <a16:rowId xmlns:a16="http://schemas.microsoft.com/office/drawing/2014/main" val="3969952433"/>
                  </a:ext>
                </a:extLst>
              </a:tr>
            </a:tbl>
          </a:graphicData>
        </a:graphic>
      </p:graphicFrame>
    </p:spTree>
    <p:extLst>
      <p:ext uri="{BB962C8B-B14F-4D97-AF65-F5344CB8AC3E}">
        <p14:creationId xmlns:p14="http://schemas.microsoft.com/office/powerpoint/2010/main" val="213206306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529819"/>
          </a:xfrm>
        </p:spPr>
        <p:txBody>
          <a:bodyPr>
            <a:normAutofit fontScale="90000"/>
          </a:bodyPr>
          <a:lstStyle/>
          <a:p>
            <a:r>
              <a:rPr lang="en-IN" b="1" dirty="0"/>
              <a:t>Section 54EE: Investment in Start ups</a:t>
            </a:r>
            <a:endParaRPr lang="en-GB" b="1" dirty="0"/>
          </a:p>
        </p:txBody>
      </p:sp>
      <p:graphicFrame>
        <p:nvGraphicFramePr>
          <p:cNvPr id="3" name="Table 2"/>
          <p:cNvGraphicFramePr>
            <a:graphicFrameLocks noGrp="1"/>
          </p:cNvGraphicFramePr>
          <p:nvPr>
            <p:extLst>
              <p:ext uri="{D42A27DB-BD31-4B8C-83A1-F6EECF244321}">
                <p14:modId xmlns:p14="http://schemas.microsoft.com/office/powerpoint/2010/main" val="3410998215"/>
              </p:ext>
            </p:extLst>
          </p:nvPr>
        </p:nvGraphicFramePr>
        <p:xfrm>
          <a:off x="797667" y="1397000"/>
          <a:ext cx="7393022" cy="4495800"/>
        </p:xfrm>
        <a:graphic>
          <a:graphicData uri="http://schemas.openxmlformats.org/drawingml/2006/table">
            <a:tbl>
              <a:tblPr firstRow="1" bandRow="1">
                <a:tableStyleId>{5C22544A-7EE6-4342-B048-85BDC9FD1C3A}</a:tableStyleId>
              </a:tblPr>
              <a:tblGrid>
                <a:gridCol w="2859933">
                  <a:extLst>
                    <a:ext uri="{9D8B030D-6E8A-4147-A177-3AD203B41FA5}">
                      <a16:colId xmlns:a16="http://schemas.microsoft.com/office/drawing/2014/main" val="2819861115"/>
                    </a:ext>
                  </a:extLst>
                </a:gridCol>
                <a:gridCol w="4533089">
                  <a:extLst>
                    <a:ext uri="{9D8B030D-6E8A-4147-A177-3AD203B41FA5}">
                      <a16:colId xmlns:a16="http://schemas.microsoft.com/office/drawing/2014/main" val="3137773084"/>
                    </a:ext>
                  </a:extLst>
                </a:gridCol>
              </a:tblGrid>
              <a:tr h="370840">
                <a:tc>
                  <a:txBody>
                    <a:bodyPr/>
                    <a:lstStyle/>
                    <a:p>
                      <a:pPr algn="just"/>
                      <a:r>
                        <a:rPr lang="en-IN" sz="1800" dirty="0"/>
                        <a:t>Available to</a:t>
                      </a:r>
                      <a:endParaRPr lang="en-GB" sz="1800" dirty="0"/>
                    </a:p>
                  </a:txBody>
                  <a:tcPr/>
                </a:tc>
                <a:tc>
                  <a:txBody>
                    <a:bodyPr/>
                    <a:lstStyle/>
                    <a:p>
                      <a:pPr algn="just"/>
                      <a:r>
                        <a:rPr lang="en-IN" sz="1800" dirty="0"/>
                        <a:t>Any </a:t>
                      </a:r>
                      <a:r>
                        <a:rPr lang="en-IN" sz="1800" dirty="0" err="1"/>
                        <a:t>Assessee</a:t>
                      </a:r>
                      <a:endParaRPr lang="en-GB" sz="1800" dirty="0"/>
                    </a:p>
                  </a:txBody>
                  <a:tcPr/>
                </a:tc>
                <a:extLst>
                  <a:ext uri="{0D108BD9-81ED-4DB2-BD59-A6C34878D82A}">
                    <a16:rowId xmlns:a16="http://schemas.microsoft.com/office/drawing/2014/main" val="2298620701"/>
                  </a:ext>
                </a:extLst>
              </a:tr>
              <a:tr h="370840">
                <a:tc>
                  <a:txBody>
                    <a:bodyPr/>
                    <a:lstStyle/>
                    <a:p>
                      <a:pPr algn="just"/>
                      <a:r>
                        <a:rPr lang="en-IN" sz="1800" dirty="0"/>
                        <a:t>Capital Asset Transfer</a:t>
                      </a:r>
                      <a:endParaRPr lang="en-GB" sz="1800" dirty="0"/>
                    </a:p>
                  </a:txBody>
                  <a:tcPr/>
                </a:tc>
                <a:tc>
                  <a:txBody>
                    <a:bodyPr/>
                    <a:lstStyle/>
                    <a:p>
                      <a:pPr algn="just"/>
                      <a:r>
                        <a:rPr lang="en-IN" sz="1800" dirty="0"/>
                        <a:t>Any LTCA</a:t>
                      </a:r>
                      <a:endParaRPr lang="en-GB" sz="1800" dirty="0"/>
                    </a:p>
                  </a:txBody>
                  <a:tcPr/>
                </a:tc>
                <a:extLst>
                  <a:ext uri="{0D108BD9-81ED-4DB2-BD59-A6C34878D82A}">
                    <a16:rowId xmlns:a16="http://schemas.microsoft.com/office/drawing/2014/main" val="4292626738"/>
                  </a:ext>
                </a:extLst>
              </a:tr>
              <a:tr h="370840">
                <a:tc>
                  <a:txBody>
                    <a:bodyPr/>
                    <a:lstStyle/>
                    <a:p>
                      <a:pPr algn="just"/>
                      <a:r>
                        <a:rPr lang="en-IN" sz="1800" dirty="0"/>
                        <a:t>Capital asset to acquire</a:t>
                      </a:r>
                      <a:endParaRPr lang="en-GB" sz="1800" dirty="0"/>
                    </a:p>
                  </a:txBody>
                  <a:tcPr/>
                </a:tc>
                <a:tc>
                  <a:txBody>
                    <a:bodyPr/>
                    <a:lstStyle/>
                    <a:p>
                      <a:pPr algn="just"/>
                      <a:r>
                        <a:rPr lang="en-IN" sz="1800" dirty="0"/>
                        <a:t>Long-term specified asset (These bonds have maturity period of 3 years or more)</a:t>
                      </a:r>
                      <a:endParaRPr lang="en-GB" sz="1800" dirty="0"/>
                    </a:p>
                  </a:txBody>
                  <a:tcPr/>
                </a:tc>
                <a:extLst>
                  <a:ext uri="{0D108BD9-81ED-4DB2-BD59-A6C34878D82A}">
                    <a16:rowId xmlns:a16="http://schemas.microsoft.com/office/drawing/2014/main" val="461935402"/>
                  </a:ext>
                </a:extLst>
              </a:tr>
              <a:tr h="370840">
                <a:tc>
                  <a:txBody>
                    <a:bodyPr/>
                    <a:lstStyle/>
                    <a:p>
                      <a:pPr algn="just"/>
                      <a:r>
                        <a:rPr lang="en-IN" sz="1800" dirty="0"/>
                        <a:t>Time period of acquisition</a:t>
                      </a:r>
                      <a:endParaRPr lang="en-GB" sz="1800" dirty="0"/>
                    </a:p>
                  </a:txBody>
                  <a:tcPr/>
                </a:tc>
                <a:tc>
                  <a:txBody>
                    <a:bodyPr/>
                    <a:lstStyle/>
                    <a:p>
                      <a:pPr algn="just"/>
                      <a:r>
                        <a:rPr lang="en-IN" sz="1800" dirty="0"/>
                        <a:t>Within 6 months</a:t>
                      </a:r>
                      <a:endParaRPr lang="en-GB" sz="1800" dirty="0"/>
                    </a:p>
                  </a:txBody>
                  <a:tcPr/>
                </a:tc>
                <a:extLst>
                  <a:ext uri="{0D108BD9-81ED-4DB2-BD59-A6C34878D82A}">
                    <a16:rowId xmlns:a16="http://schemas.microsoft.com/office/drawing/2014/main" val="1219998638"/>
                  </a:ext>
                </a:extLst>
              </a:tr>
              <a:tr h="370840">
                <a:tc>
                  <a:txBody>
                    <a:bodyPr/>
                    <a:lstStyle/>
                    <a:p>
                      <a:pPr algn="just"/>
                      <a:r>
                        <a:rPr lang="en-IN" sz="1800" dirty="0"/>
                        <a:t>Quantum of deduction</a:t>
                      </a:r>
                      <a:endParaRPr lang="en-GB" sz="1800" dirty="0"/>
                    </a:p>
                  </a:txBody>
                  <a:tcPr/>
                </a:tc>
                <a:tc>
                  <a:txBody>
                    <a:bodyPr/>
                    <a:lstStyle/>
                    <a:p>
                      <a:pPr algn="just"/>
                      <a:r>
                        <a:rPr lang="en-IN" sz="1800" dirty="0"/>
                        <a:t>Lower of:</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lang="en-IN" sz="1800" dirty="0"/>
                        <a:t>Capital gains</a:t>
                      </a:r>
                      <a:endParaRPr lang="en-GB" sz="1800" dirty="0"/>
                    </a:p>
                    <a:p>
                      <a:pPr marL="342900" indent="-342900" algn="just">
                        <a:buAutoNum type="arabicPeriod"/>
                      </a:pPr>
                      <a:r>
                        <a:rPr lang="en-IN" sz="1800" dirty="0"/>
                        <a:t>Amount invested in specified asset;</a:t>
                      </a:r>
                    </a:p>
                    <a:p>
                      <a:pPr marL="342900" indent="-342900" algn="just">
                        <a:buAutoNum type="arabicPeriod"/>
                      </a:pPr>
                      <a:r>
                        <a:rPr lang="en-IN" sz="1800" dirty="0" err="1"/>
                        <a:t>Rs</a:t>
                      </a:r>
                      <a:r>
                        <a:rPr lang="en-IN" sz="1800" dirty="0"/>
                        <a:t>. 50 lakhs;</a:t>
                      </a:r>
                    </a:p>
                  </a:txBody>
                  <a:tcPr/>
                </a:tc>
                <a:extLst>
                  <a:ext uri="{0D108BD9-81ED-4DB2-BD59-A6C34878D82A}">
                    <a16:rowId xmlns:a16="http://schemas.microsoft.com/office/drawing/2014/main" val="3233100407"/>
                  </a:ext>
                </a:extLst>
              </a:tr>
              <a:tr h="370840">
                <a:tc>
                  <a:txBody>
                    <a:bodyPr/>
                    <a:lstStyle/>
                    <a:p>
                      <a:pPr algn="just"/>
                      <a:r>
                        <a:rPr lang="en-IN" sz="1800" dirty="0"/>
                        <a:t>Consequences if </a:t>
                      </a:r>
                      <a:r>
                        <a:rPr lang="en-IN" sz="1800" dirty="0" err="1"/>
                        <a:t>assessee</a:t>
                      </a:r>
                      <a:r>
                        <a:rPr lang="en-IN" sz="1800" dirty="0"/>
                        <a:t> transferred within 3 years</a:t>
                      </a:r>
                      <a:endParaRPr lang="en-GB" sz="1800" dirty="0"/>
                    </a:p>
                  </a:txBody>
                  <a:tcPr/>
                </a:tc>
                <a:tc>
                  <a:txBody>
                    <a:bodyPr/>
                    <a:lstStyle/>
                    <a:p>
                      <a:pPr algn="just"/>
                      <a:r>
                        <a:rPr lang="en-IN" sz="1800" dirty="0"/>
                        <a:t>On sale of securities or loan taken on securities within 3 years, LTCA exempt earlier will be taxable</a:t>
                      </a:r>
                      <a:endParaRPr lang="en-GB" sz="1800" dirty="0"/>
                    </a:p>
                  </a:txBody>
                  <a:tcPr/>
                </a:tc>
                <a:extLst>
                  <a:ext uri="{0D108BD9-81ED-4DB2-BD59-A6C34878D82A}">
                    <a16:rowId xmlns:a16="http://schemas.microsoft.com/office/drawing/2014/main" val="1035655950"/>
                  </a:ext>
                </a:extLst>
              </a:tr>
              <a:tr h="370840">
                <a:tc>
                  <a:txBody>
                    <a:bodyPr/>
                    <a:lstStyle/>
                    <a:p>
                      <a:pPr algn="just"/>
                      <a:r>
                        <a:rPr lang="en-IN" sz="1800" dirty="0"/>
                        <a:t>Capital gains account scheme</a:t>
                      </a:r>
                      <a:endParaRPr lang="en-GB" sz="1800" dirty="0"/>
                    </a:p>
                  </a:txBody>
                  <a:tcPr/>
                </a:tc>
                <a:tc>
                  <a:txBody>
                    <a:bodyPr/>
                    <a:lstStyle/>
                    <a:p>
                      <a:pPr algn="just"/>
                      <a:r>
                        <a:rPr lang="en-IN" sz="1800" dirty="0"/>
                        <a:t>No</a:t>
                      </a:r>
                      <a:endParaRPr lang="en-GB" sz="1800" dirty="0"/>
                    </a:p>
                  </a:txBody>
                  <a:tcPr/>
                </a:tc>
                <a:extLst>
                  <a:ext uri="{0D108BD9-81ED-4DB2-BD59-A6C34878D82A}">
                    <a16:rowId xmlns:a16="http://schemas.microsoft.com/office/drawing/2014/main" val="3969952433"/>
                  </a:ext>
                </a:extLst>
              </a:tr>
            </a:tbl>
          </a:graphicData>
        </a:graphic>
      </p:graphicFrame>
    </p:spTree>
    <p:extLst>
      <p:ext uri="{BB962C8B-B14F-4D97-AF65-F5344CB8AC3E}">
        <p14:creationId xmlns:p14="http://schemas.microsoft.com/office/powerpoint/2010/main" val="137873268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49" y="365126"/>
            <a:ext cx="8204065" cy="529819"/>
          </a:xfrm>
        </p:spPr>
        <p:txBody>
          <a:bodyPr>
            <a:noAutofit/>
          </a:bodyPr>
          <a:lstStyle/>
          <a:p>
            <a:r>
              <a:rPr lang="en-IN" sz="3600" b="1" dirty="0"/>
              <a:t>Sec 54F: Investment in residential house</a:t>
            </a:r>
            <a:endParaRPr lang="en-GB" sz="3600" b="1" dirty="0"/>
          </a:p>
        </p:txBody>
      </p:sp>
      <p:graphicFrame>
        <p:nvGraphicFramePr>
          <p:cNvPr id="3" name="Table 2"/>
          <p:cNvGraphicFramePr>
            <a:graphicFrameLocks noGrp="1"/>
          </p:cNvGraphicFramePr>
          <p:nvPr>
            <p:extLst/>
          </p:nvPr>
        </p:nvGraphicFramePr>
        <p:xfrm>
          <a:off x="797667" y="1397000"/>
          <a:ext cx="7393022" cy="4765040"/>
        </p:xfrm>
        <a:graphic>
          <a:graphicData uri="http://schemas.openxmlformats.org/drawingml/2006/table">
            <a:tbl>
              <a:tblPr firstRow="1" bandRow="1">
                <a:tableStyleId>{5C22544A-7EE6-4342-B048-85BDC9FD1C3A}</a:tableStyleId>
              </a:tblPr>
              <a:tblGrid>
                <a:gridCol w="2859933">
                  <a:extLst>
                    <a:ext uri="{9D8B030D-6E8A-4147-A177-3AD203B41FA5}">
                      <a16:colId xmlns:a16="http://schemas.microsoft.com/office/drawing/2014/main" val="2819861115"/>
                    </a:ext>
                  </a:extLst>
                </a:gridCol>
                <a:gridCol w="4533089">
                  <a:extLst>
                    <a:ext uri="{9D8B030D-6E8A-4147-A177-3AD203B41FA5}">
                      <a16:colId xmlns:a16="http://schemas.microsoft.com/office/drawing/2014/main" val="3137773084"/>
                    </a:ext>
                  </a:extLst>
                </a:gridCol>
              </a:tblGrid>
              <a:tr h="370840">
                <a:tc>
                  <a:txBody>
                    <a:bodyPr/>
                    <a:lstStyle/>
                    <a:p>
                      <a:pPr algn="just"/>
                      <a:r>
                        <a:rPr lang="en-IN" sz="1800" dirty="0"/>
                        <a:t>Available to</a:t>
                      </a:r>
                      <a:endParaRPr lang="en-GB" sz="1800" dirty="0"/>
                    </a:p>
                  </a:txBody>
                  <a:tcPr/>
                </a:tc>
                <a:tc>
                  <a:txBody>
                    <a:bodyPr/>
                    <a:lstStyle/>
                    <a:p>
                      <a:pPr algn="just"/>
                      <a:r>
                        <a:rPr lang="en-IN" sz="1800" dirty="0"/>
                        <a:t>Individual or HUF Only</a:t>
                      </a:r>
                      <a:endParaRPr lang="en-GB" sz="1800" dirty="0"/>
                    </a:p>
                  </a:txBody>
                  <a:tcPr/>
                </a:tc>
                <a:extLst>
                  <a:ext uri="{0D108BD9-81ED-4DB2-BD59-A6C34878D82A}">
                    <a16:rowId xmlns:a16="http://schemas.microsoft.com/office/drawing/2014/main" val="2298620701"/>
                  </a:ext>
                </a:extLst>
              </a:tr>
              <a:tr h="370840">
                <a:tc>
                  <a:txBody>
                    <a:bodyPr/>
                    <a:lstStyle/>
                    <a:p>
                      <a:pPr algn="just"/>
                      <a:r>
                        <a:rPr lang="en-IN" sz="1800" dirty="0"/>
                        <a:t>Capital Asset Transfer</a:t>
                      </a:r>
                      <a:endParaRPr lang="en-GB" sz="1800" dirty="0"/>
                    </a:p>
                  </a:txBody>
                  <a:tcPr/>
                </a:tc>
                <a:tc>
                  <a:txBody>
                    <a:bodyPr/>
                    <a:lstStyle/>
                    <a:p>
                      <a:pPr algn="just"/>
                      <a:r>
                        <a:rPr lang="en-IN" sz="1800" dirty="0"/>
                        <a:t>Any LTCA except Residential house</a:t>
                      </a:r>
                      <a:endParaRPr lang="en-GB" sz="1800" dirty="0"/>
                    </a:p>
                  </a:txBody>
                  <a:tcPr/>
                </a:tc>
                <a:extLst>
                  <a:ext uri="{0D108BD9-81ED-4DB2-BD59-A6C34878D82A}">
                    <a16:rowId xmlns:a16="http://schemas.microsoft.com/office/drawing/2014/main" val="4292626738"/>
                  </a:ext>
                </a:extLst>
              </a:tr>
              <a:tr h="370840">
                <a:tc>
                  <a:txBody>
                    <a:bodyPr/>
                    <a:lstStyle/>
                    <a:p>
                      <a:pPr algn="just"/>
                      <a:r>
                        <a:rPr lang="en-IN" sz="1800" dirty="0"/>
                        <a:t>Capital asset to acquire</a:t>
                      </a:r>
                      <a:endParaRPr lang="en-GB" sz="1800" dirty="0"/>
                    </a:p>
                  </a:txBody>
                  <a:tcPr/>
                </a:tc>
                <a:tc>
                  <a:txBody>
                    <a:bodyPr/>
                    <a:lstStyle/>
                    <a:p>
                      <a:pPr algn="just"/>
                      <a:r>
                        <a:rPr lang="en-IN" sz="1800" dirty="0"/>
                        <a:t>New Residential House (only 1 Residential House in India allowed)</a:t>
                      </a:r>
                      <a:endParaRPr lang="en-GB" sz="1800" dirty="0"/>
                    </a:p>
                  </a:txBody>
                  <a:tcPr/>
                </a:tc>
                <a:extLst>
                  <a:ext uri="{0D108BD9-81ED-4DB2-BD59-A6C34878D82A}">
                    <a16:rowId xmlns:a16="http://schemas.microsoft.com/office/drawing/2014/main" val="461935402"/>
                  </a:ext>
                </a:extLst>
              </a:tr>
              <a:tr h="370840">
                <a:tc>
                  <a:txBody>
                    <a:bodyPr/>
                    <a:lstStyle/>
                    <a:p>
                      <a:pPr algn="just"/>
                      <a:r>
                        <a:rPr lang="en-IN" sz="1800" dirty="0"/>
                        <a:t>Time period of acquisition</a:t>
                      </a:r>
                      <a:endParaRPr lang="en-GB" sz="1800" dirty="0"/>
                    </a:p>
                  </a:txBody>
                  <a:tcPr/>
                </a:tc>
                <a:tc>
                  <a:txBody>
                    <a:bodyPr/>
                    <a:lstStyle/>
                    <a:p>
                      <a:pPr algn="just"/>
                      <a:r>
                        <a:rPr lang="en-IN" sz="1800" dirty="0"/>
                        <a:t>If purchased one year before or 2 years After</a:t>
                      </a:r>
                    </a:p>
                    <a:p>
                      <a:pPr algn="just"/>
                      <a:r>
                        <a:rPr lang="en-IN" sz="1800" dirty="0"/>
                        <a:t> OR </a:t>
                      </a:r>
                    </a:p>
                    <a:p>
                      <a:pPr algn="just"/>
                      <a:r>
                        <a:rPr lang="en-IN" sz="1800" dirty="0"/>
                        <a:t>If constructed, within 3 years</a:t>
                      </a:r>
                      <a:endParaRPr lang="en-GB" sz="1800" dirty="0"/>
                    </a:p>
                  </a:txBody>
                  <a:tcPr/>
                </a:tc>
                <a:extLst>
                  <a:ext uri="{0D108BD9-81ED-4DB2-BD59-A6C34878D82A}">
                    <a16:rowId xmlns:a16="http://schemas.microsoft.com/office/drawing/2014/main" val="1219998638"/>
                  </a:ext>
                </a:extLst>
              </a:tr>
              <a:tr h="370840">
                <a:tc>
                  <a:txBody>
                    <a:bodyPr/>
                    <a:lstStyle/>
                    <a:p>
                      <a:pPr algn="just"/>
                      <a:r>
                        <a:rPr lang="en-IN" sz="1800" dirty="0"/>
                        <a:t>Quantum of deduction</a:t>
                      </a:r>
                      <a:endParaRPr lang="en-GB" sz="1800" dirty="0"/>
                    </a:p>
                  </a:txBody>
                  <a:tcPr/>
                </a:tc>
                <a:tc>
                  <a:txBody>
                    <a:bodyPr/>
                    <a:lstStyle/>
                    <a:p>
                      <a:pPr algn="just"/>
                      <a:r>
                        <a:rPr lang="en-IN" sz="1800" dirty="0"/>
                        <a:t>Capital Gains x Amt Invested</a:t>
                      </a:r>
                    </a:p>
                    <a:p>
                      <a:pPr algn="just"/>
                      <a:r>
                        <a:rPr lang="en-IN" sz="1800" dirty="0"/>
                        <a:t>/ net consideration received. </a:t>
                      </a:r>
                    </a:p>
                    <a:p>
                      <a:pPr algn="just"/>
                      <a:r>
                        <a:rPr lang="en-IN" sz="1800" dirty="0"/>
                        <a:t>Deduction can’t be more than amount of capital gains</a:t>
                      </a:r>
                      <a:endParaRPr lang="en-GB" sz="1800" dirty="0"/>
                    </a:p>
                  </a:txBody>
                  <a:tcPr/>
                </a:tc>
                <a:extLst>
                  <a:ext uri="{0D108BD9-81ED-4DB2-BD59-A6C34878D82A}">
                    <a16:rowId xmlns:a16="http://schemas.microsoft.com/office/drawing/2014/main" val="3233100407"/>
                  </a:ext>
                </a:extLst>
              </a:tr>
              <a:tr h="370840">
                <a:tc>
                  <a:txBody>
                    <a:bodyPr/>
                    <a:lstStyle/>
                    <a:p>
                      <a:pPr algn="just"/>
                      <a:r>
                        <a:rPr lang="en-IN" sz="1800" dirty="0"/>
                        <a:t>Consequences if </a:t>
                      </a:r>
                      <a:r>
                        <a:rPr lang="en-IN" sz="1800" dirty="0" err="1"/>
                        <a:t>assessee</a:t>
                      </a:r>
                      <a:r>
                        <a:rPr lang="en-IN" sz="1800" dirty="0"/>
                        <a:t> transferred within 3 years</a:t>
                      </a:r>
                      <a:endParaRPr lang="en-GB" sz="1800" dirty="0"/>
                    </a:p>
                  </a:txBody>
                  <a:tcPr/>
                </a:tc>
                <a:tc>
                  <a:txBody>
                    <a:bodyPr/>
                    <a:lstStyle/>
                    <a:p>
                      <a:pPr algn="just"/>
                      <a:r>
                        <a:rPr lang="en-IN" sz="1800" dirty="0"/>
                        <a:t>STCA on sale of new asset + LTCG which was exempt earlier also taxable</a:t>
                      </a:r>
                      <a:endParaRPr lang="en-GB" sz="1800" dirty="0"/>
                    </a:p>
                  </a:txBody>
                  <a:tcPr/>
                </a:tc>
                <a:extLst>
                  <a:ext uri="{0D108BD9-81ED-4DB2-BD59-A6C34878D82A}">
                    <a16:rowId xmlns:a16="http://schemas.microsoft.com/office/drawing/2014/main" val="1035655950"/>
                  </a:ext>
                </a:extLst>
              </a:tr>
              <a:tr h="370840">
                <a:tc>
                  <a:txBody>
                    <a:bodyPr/>
                    <a:lstStyle/>
                    <a:p>
                      <a:pPr algn="just"/>
                      <a:r>
                        <a:rPr lang="en-IN" sz="1800" dirty="0"/>
                        <a:t>Capital gains account scheme</a:t>
                      </a:r>
                      <a:endParaRPr lang="en-GB" sz="1800" dirty="0"/>
                    </a:p>
                  </a:txBody>
                  <a:tcPr/>
                </a:tc>
                <a:tc>
                  <a:txBody>
                    <a:bodyPr/>
                    <a:lstStyle/>
                    <a:p>
                      <a:pPr algn="just"/>
                      <a:r>
                        <a:rPr lang="en-IN" sz="1800" dirty="0"/>
                        <a:t>Yes</a:t>
                      </a:r>
                      <a:endParaRPr lang="en-GB" sz="1800" dirty="0"/>
                    </a:p>
                  </a:txBody>
                  <a:tcPr/>
                </a:tc>
                <a:extLst>
                  <a:ext uri="{0D108BD9-81ED-4DB2-BD59-A6C34878D82A}">
                    <a16:rowId xmlns:a16="http://schemas.microsoft.com/office/drawing/2014/main" val="3969952433"/>
                  </a:ext>
                </a:extLst>
              </a:tr>
            </a:tbl>
          </a:graphicData>
        </a:graphic>
      </p:graphicFrame>
    </p:spTree>
    <p:extLst>
      <p:ext uri="{BB962C8B-B14F-4D97-AF65-F5344CB8AC3E}">
        <p14:creationId xmlns:p14="http://schemas.microsoft.com/office/powerpoint/2010/main" val="70533792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49" y="365126"/>
            <a:ext cx="8204065" cy="529819"/>
          </a:xfrm>
        </p:spPr>
        <p:txBody>
          <a:bodyPr>
            <a:noAutofit/>
          </a:bodyPr>
          <a:lstStyle/>
          <a:p>
            <a:r>
              <a:rPr lang="en-IN" sz="3600" b="1" dirty="0"/>
              <a:t>Sec 54G: Shifting of factory from urban area</a:t>
            </a:r>
            <a:endParaRPr lang="en-GB" sz="3600" b="1" dirty="0"/>
          </a:p>
        </p:txBody>
      </p:sp>
      <p:graphicFrame>
        <p:nvGraphicFramePr>
          <p:cNvPr id="3" name="Table 2"/>
          <p:cNvGraphicFramePr>
            <a:graphicFrameLocks noGrp="1"/>
          </p:cNvGraphicFramePr>
          <p:nvPr>
            <p:extLst/>
          </p:nvPr>
        </p:nvGraphicFramePr>
        <p:xfrm>
          <a:off x="797667" y="1397000"/>
          <a:ext cx="7393022" cy="4490720"/>
        </p:xfrm>
        <a:graphic>
          <a:graphicData uri="http://schemas.openxmlformats.org/drawingml/2006/table">
            <a:tbl>
              <a:tblPr firstRow="1" bandRow="1">
                <a:tableStyleId>{5C22544A-7EE6-4342-B048-85BDC9FD1C3A}</a:tableStyleId>
              </a:tblPr>
              <a:tblGrid>
                <a:gridCol w="2859933">
                  <a:extLst>
                    <a:ext uri="{9D8B030D-6E8A-4147-A177-3AD203B41FA5}">
                      <a16:colId xmlns:a16="http://schemas.microsoft.com/office/drawing/2014/main" val="2819861115"/>
                    </a:ext>
                  </a:extLst>
                </a:gridCol>
                <a:gridCol w="4533089">
                  <a:extLst>
                    <a:ext uri="{9D8B030D-6E8A-4147-A177-3AD203B41FA5}">
                      <a16:colId xmlns:a16="http://schemas.microsoft.com/office/drawing/2014/main" val="3137773084"/>
                    </a:ext>
                  </a:extLst>
                </a:gridCol>
              </a:tblGrid>
              <a:tr h="370840">
                <a:tc>
                  <a:txBody>
                    <a:bodyPr/>
                    <a:lstStyle/>
                    <a:p>
                      <a:pPr algn="just"/>
                      <a:r>
                        <a:rPr lang="en-IN" sz="1800" dirty="0"/>
                        <a:t>Available to</a:t>
                      </a:r>
                      <a:endParaRPr lang="en-GB" sz="1800" dirty="0"/>
                    </a:p>
                  </a:txBody>
                  <a:tcPr/>
                </a:tc>
                <a:tc>
                  <a:txBody>
                    <a:bodyPr/>
                    <a:lstStyle/>
                    <a:p>
                      <a:pPr algn="just"/>
                      <a:r>
                        <a:rPr lang="en-IN" sz="1800" dirty="0"/>
                        <a:t>Any industrial Undertaking (Any factory) shifting from Urban Area to Non Urban Area</a:t>
                      </a:r>
                      <a:endParaRPr lang="en-GB" sz="1800" dirty="0"/>
                    </a:p>
                  </a:txBody>
                  <a:tcPr/>
                </a:tc>
                <a:extLst>
                  <a:ext uri="{0D108BD9-81ED-4DB2-BD59-A6C34878D82A}">
                    <a16:rowId xmlns:a16="http://schemas.microsoft.com/office/drawing/2014/main" val="2298620701"/>
                  </a:ext>
                </a:extLst>
              </a:tr>
              <a:tr h="370840">
                <a:tc>
                  <a:txBody>
                    <a:bodyPr/>
                    <a:lstStyle/>
                    <a:p>
                      <a:pPr algn="just"/>
                      <a:r>
                        <a:rPr lang="en-IN" sz="1800" dirty="0"/>
                        <a:t>Capital Asset Transfer</a:t>
                      </a:r>
                      <a:endParaRPr lang="en-GB" sz="1800" dirty="0"/>
                    </a:p>
                  </a:txBody>
                  <a:tcPr/>
                </a:tc>
                <a:tc>
                  <a:txBody>
                    <a:bodyPr/>
                    <a:lstStyle/>
                    <a:p>
                      <a:pPr algn="just"/>
                      <a:r>
                        <a:rPr lang="en-IN" sz="1800" dirty="0"/>
                        <a:t>Building or Plant Machinery land  used for 2 years for business of industrial undertaking</a:t>
                      </a:r>
                      <a:endParaRPr lang="en-GB" sz="1800" dirty="0"/>
                    </a:p>
                  </a:txBody>
                  <a:tcPr/>
                </a:tc>
                <a:extLst>
                  <a:ext uri="{0D108BD9-81ED-4DB2-BD59-A6C34878D82A}">
                    <a16:rowId xmlns:a16="http://schemas.microsoft.com/office/drawing/2014/main" val="4292626738"/>
                  </a:ext>
                </a:extLst>
              </a:tr>
              <a:tr h="370840">
                <a:tc>
                  <a:txBody>
                    <a:bodyPr/>
                    <a:lstStyle/>
                    <a:p>
                      <a:pPr algn="just"/>
                      <a:r>
                        <a:rPr lang="en-IN" sz="1800" dirty="0"/>
                        <a:t>Capital asset to acquire</a:t>
                      </a:r>
                      <a:endParaRPr lang="en-GB" sz="1800" dirty="0"/>
                    </a:p>
                  </a:txBody>
                  <a:tcPr/>
                </a:tc>
                <a:tc>
                  <a:txBody>
                    <a:bodyPr/>
                    <a:lstStyle/>
                    <a:p>
                      <a:pPr algn="just"/>
                      <a:r>
                        <a:rPr lang="en-IN" sz="1800" dirty="0"/>
                        <a:t>New land or building, plant or machine</a:t>
                      </a:r>
                      <a:endParaRPr lang="en-GB" sz="1800" dirty="0"/>
                    </a:p>
                  </a:txBody>
                  <a:tcPr/>
                </a:tc>
                <a:extLst>
                  <a:ext uri="{0D108BD9-81ED-4DB2-BD59-A6C34878D82A}">
                    <a16:rowId xmlns:a16="http://schemas.microsoft.com/office/drawing/2014/main" val="461935402"/>
                  </a:ext>
                </a:extLst>
              </a:tr>
              <a:tr h="370840">
                <a:tc>
                  <a:txBody>
                    <a:bodyPr/>
                    <a:lstStyle/>
                    <a:p>
                      <a:pPr algn="just"/>
                      <a:r>
                        <a:rPr lang="en-IN" sz="1800" dirty="0"/>
                        <a:t>Time period of acquisition</a:t>
                      </a:r>
                      <a:endParaRPr lang="en-GB" sz="1800" dirty="0"/>
                    </a:p>
                  </a:txBody>
                  <a:tcPr/>
                </a:tc>
                <a:tc>
                  <a:txBody>
                    <a:bodyPr/>
                    <a:lstStyle/>
                    <a:p>
                      <a:pPr algn="just"/>
                      <a:r>
                        <a:rPr lang="en-IN" sz="1800" dirty="0"/>
                        <a:t>Within 1 year before  OR 3 years after</a:t>
                      </a:r>
                      <a:endParaRPr lang="en-GB" sz="1800" dirty="0"/>
                    </a:p>
                  </a:txBody>
                  <a:tcPr/>
                </a:tc>
                <a:extLst>
                  <a:ext uri="{0D108BD9-81ED-4DB2-BD59-A6C34878D82A}">
                    <a16:rowId xmlns:a16="http://schemas.microsoft.com/office/drawing/2014/main" val="1219998638"/>
                  </a:ext>
                </a:extLst>
              </a:tr>
              <a:tr h="370840">
                <a:tc>
                  <a:txBody>
                    <a:bodyPr/>
                    <a:lstStyle/>
                    <a:p>
                      <a:pPr algn="just"/>
                      <a:r>
                        <a:rPr lang="en-IN" sz="1800" dirty="0"/>
                        <a:t>Quantum of deduction</a:t>
                      </a:r>
                      <a:endParaRPr lang="en-GB" sz="1800" dirty="0"/>
                    </a:p>
                  </a:txBody>
                  <a:tcPr/>
                </a:tc>
                <a:tc>
                  <a:txBody>
                    <a:bodyPr/>
                    <a:lstStyle/>
                    <a:p>
                      <a:pPr algn="just"/>
                      <a:r>
                        <a:rPr lang="en-IN" sz="1800" dirty="0"/>
                        <a:t>Amt Invested or LTCG which ever is less. </a:t>
                      </a:r>
                    </a:p>
                    <a:p>
                      <a:pPr algn="just"/>
                      <a:r>
                        <a:rPr lang="en-IN" sz="1800" dirty="0"/>
                        <a:t>(Amt Invested is Cost of Assets + Cost of Shifting)</a:t>
                      </a:r>
                      <a:endParaRPr lang="en-GB" sz="1800" dirty="0"/>
                    </a:p>
                  </a:txBody>
                  <a:tcPr/>
                </a:tc>
                <a:extLst>
                  <a:ext uri="{0D108BD9-81ED-4DB2-BD59-A6C34878D82A}">
                    <a16:rowId xmlns:a16="http://schemas.microsoft.com/office/drawing/2014/main" val="3233100407"/>
                  </a:ext>
                </a:extLst>
              </a:tr>
              <a:tr h="370840">
                <a:tc>
                  <a:txBody>
                    <a:bodyPr/>
                    <a:lstStyle/>
                    <a:p>
                      <a:pPr algn="just"/>
                      <a:r>
                        <a:rPr lang="en-IN" sz="1800" dirty="0"/>
                        <a:t>Consequences if </a:t>
                      </a:r>
                      <a:r>
                        <a:rPr lang="en-IN" sz="1800" dirty="0" err="1"/>
                        <a:t>assessee</a:t>
                      </a:r>
                      <a:r>
                        <a:rPr lang="en-IN" sz="1800" dirty="0"/>
                        <a:t> transferred within 3 years</a:t>
                      </a:r>
                      <a:endParaRPr lang="en-GB" sz="1800" dirty="0"/>
                    </a:p>
                  </a:txBody>
                  <a:tcPr/>
                </a:tc>
                <a:tc>
                  <a:txBody>
                    <a:bodyPr/>
                    <a:lstStyle/>
                    <a:p>
                      <a:pPr algn="just"/>
                      <a:r>
                        <a:rPr lang="en-IN" sz="1800" dirty="0"/>
                        <a:t>STCA on sale of New Asset (while Calculating cost, capital Gain exempt earlier will be reduced from COA</a:t>
                      </a:r>
                      <a:endParaRPr lang="en-GB" sz="1800" dirty="0"/>
                    </a:p>
                  </a:txBody>
                  <a:tcPr/>
                </a:tc>
                <a:extLst>
                  <a:ext uri="{0D108BD9-81ED-4DB2-BD59-A6C34878D82A}">
                    <a16:rowId xmlns:a16="http://schemas.microsoft.com/office/drawing/2014/main" val="1035655950"/>
                  </a:ext>
                </a:extLst>
              </a:tr>
              <a:tr h="370840">
                <a:tc>
                  <a:txBody>
                    <a:bodyPr/>
                    <a:lstStyle/>
                    <a:p>
                      <a:pPr algn="just"/>
                      <a:r>
                        <a:rPr lang="en-IN" sz="1800" dirty="0"/>
                        <a:t>Capital gains account scheme</a:t>
                      </a:r>
                      <a:endParaRPr lang="en-GB" sz="1800" dirty="0"/>
                    </a:p>
                  </a:txBody>
                  <a:tcPr/>
                </a:tc>
                <a:tc>
                  <a:txBody>
                    <a:bodyPr/>
                    <a:lstStyle/>
                    <a:p>
                      <a:pPr algn="just"/>
                      <a:r>
                        <a:rPr lang="en-IN" sz="1800" dirty="0"/>
                        <a:t>Yes</a:t>
                      </a:r>
                      <a:endParaRPr lang="en-GB" sz="1800" dirty="0"/>
                    </a:p>
                  </a:txBody>
                  <a:tcPr/>
                </a:tc>
                <a:extLst>
                  <a:ext uri="{0D108BD9-81ED-4DB2-BD59-A6C34878D82A}">
                    <a16:rowId xmlns:a16="http://schemas.microsoft.com/office/drawing/2014/main" val="3969952433"/>
                  </a:ext>
                </a:extLst>
              </a:tr>
            </a:tbl>
          </a:graphicData>
        </a:graphic>
      </p:graphicFrame>
    </p:spTree>
    <p:extLst>
      <p:ext uri="{BB962C8B-B14F-4D97-AF65-F5344CB8AC3E}">
        <p14:creationId xmlns:p14="http://schemas.microsoft.com/office/powerpoint/2010/main" val="419530676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49" y="404037"/>
            <a:ext cx="7886700" cy="529819"/>
          </a:xfrm>
        </p:spPr>
        <p:txBody>
          <a:bodyPr>
            <a:normAutofit fontScale="90000"/>
          </a:bodyPr>
          <a:lstStyle/>
          <a:p>
            <a:r>
              <a:rPr lang="en-IN" b="1" dirty="0"/>
              <a:t>Sec. 54GA: Shifting of factory to SEZ</a:t>
            </a:r>
            <a:endParaRPr lang="en-GB" b="1" dirty="0"/>
          </a:p>
        </p:txBody>
      </p:sp>
      <p:graphicFrame>
        <p:nvGraphicFramePr>
          <p:cNvPr id="3" name="Table 2"/>
          <p:cNvGraphicFramePr>
            <a:graphicFrameLocks noGrp="1"/>
          </p:cNvGraphicFramePr>
          <p:nvPr>
            <p:extLst>
              <p:ext uri="{D42A27DB-BD31-4B8C-83A1-F6EECF244321}">
                <p14:modId xmlns:p14="http://schemas.microsoft.com/office/powerpoint/2010/main" val="2544182512"/>
              </p:ext>
            </p:extLst>
          </p:nvPr>
        </p:nvGraphicFramePr>
        <p:xfrm>
          <a:off x="515566" y="1182992"/>
          <a:ext cx="8142051" cy="4221480"/>
        </p:xfrm>
        <a:graphic>
          <a:graphicData uri="http://schemas.openxmlformats.org/drawingml/2006/table">
            <a:tbl>
              <a:tblPr firstRow="1" bandRow="1">
                <a:tableStyleId>{5C22544A-7EE6-4342-B048-85BDC9FD1C3A}</a:tableStyleId>
              </a:tblPr>
              <a:tblGrid>
                <a:gridCol w="3149689">
                  <a:extLst>
                    <a:ext uri="{9D8B030D-6E8A-4147-A177-3AD203B41FA5}">
                      <a16:colId xmlns:a16="http://schemas.microsoft.com/office/drawing/2014/main" val="2819861115"/>
                    </a:ext>
                  </a:extLst>
                </a:gridCol>
                <a:gridCol w="4992362">
                  <a:extLst>
                    <a:ext uri="{9D8B030D-6E8A-4147-A177-3AD203B41FA5}">
                      <a16:colId xmlns:a16="http://schemas.microsoft.com/office/drawing/2014/main" val="3137773084"/>
                    </a:ext>
                  </a:extLst>
                </a:gridCol>
              </a:tblGrid>
              <a:tr h="370840">
                <a:tc>
                  <a:txBody>
                    <a:bodyPr/>
                    <a:lstStyle/>
                    <a:p>
                      <a:pPr algn="just"/>
                      <a:r>
                        <a:rPr lang="en-IN" sz="1800" dirty="0"/>
                        <a:t>Available to</a:t>
                      </a:r>
                      <a:endParaRPr lang="en-GB" sz="1800" dirty="0"/>
                    </a:p>
                  </a:txBody>
                  <a:tcPr/>
                </a:tc>
                <a:tc>
                  <a:txBody>
                    <a:bodyPr/>
                    <a:lstStyle/>
                    <a:p>
                      <a:pPr algn="just"/>
                      <a:r>
                        <a:rPr lang="en-IN" sz="1800" dirty="0"/>
                        <a:t>Any industrial Undertaking(Any factory) shifting from Urban Area to Special Economic Zone (SEZ)</a:t>
                      </a:r>
                      <a:endParaRPr lang="en-GB" sz="1800" dirty="0"/>
                    </a:p>
                  </a:txBody>
                  <a:tcPr/>
                </a:tc>
                <a:extLst>
                  <a:ext uri="{0D108BD9-81ED-4DB2-BD59-A6C34878D82A}">
                    <a16:rowId xmlns:a16="http://schemas.microsoft.com/office/drawing/2014/main" val="2298620701"/>
                  </a:ext>
                </a:extLst>
              </a:tr>
              <a:tr h="370840">
                <a:tc>
                  <a:txBody>
                    <a:bodyPr/>
                    <a:lstStyle/>
                    <a:p>
                      <a:pPr algn="just"/>
                      <a:r>
                        <a:rPr lang="en-IN" sz="1800" dirty="0"/>
                        <a:t>Capital Asset Transfer</a:t>
                      </a:r>
                      <a:endParaRPr lang="en-GB" sz="1800" dirty="0"/>
                    </a:p>
                  </a:txBody>
                  <a:tcPr/>
                </a:tc>
                <a:tc>
                  <a:txBody>
                    <a:bodyPr/>
                    <a:lstStyle/>
                    <a:p>
                      <a:pPr algn="just"/>
                      <a:r>
                        <a:rPr lang="en-IN" sz="1800" dirty="0"/>
                        <a:t>Building or Plant Machinery, land  used for 2 years for business of industrial undertaking</a:t>
                      </a:r>
                      <a:endParaRPr lang="en-GB" sz="1800" dirty="0"/>
                    </a:p>
                  </a:txBody>
                  <a:tcPr/>
                </a:tc>
                <a:extLst>
                  <a:ext uri="{0D108BD9-81ED-4DB2-BD59-A6C34878D82A}">
                    <a16:rowId xmlns:a16="http://schemas.microsoft.com/office/drawing/2014/main" val="4292626738"/>
                  </a:ext>
                </a:extLst>
              </a:tr>
              <a:tr h="370840">
                <a:tc>
                  <a:txBody>
                    <a:bodyPr/>
                    <a:lstStyle/>
                    <a:p>
                      <a:pPr algn="just"/>
                      <a:r>
                        <a:rPr lang="en-IN" sz="1800" dirty="0"/>
                        <a:t>Capital asset to acquire</a:t>
                      </a:r>
                      <a:endParaRPr lang="en-GB" sz="1800" dirty="0"/>
                    </a:p>
                  </a:txBody>
                  <a:tcPr/>
                </a:tc>
                <a:tc>
                  <a:txBody>
                    <a:bodyPr/>
                    <a:lstStyle/>
                    <a:p>
                      <a:pPr algn="just"/>
                      <a:r>
                        <a:rPr lang="en-IN" sz="1800" dirty="0"/>
                        <a:t>New land or building, plant or machine</a:t>
                      </a:r>
                      <a:endParaRPr lang="en-GB" sz="1800" dirty="0"/>
                    </a:p>
                  </a:txBody>
                  <a:tcPr/>
                </a:tc>
                <a:extLst>
                  <a:ext uri="{0D108BD9-81ED-4DB2-BD59-A6C34878D82A}">
                    <a16:rowId xmlns:a16="http://schemas.microsoft.com/office/drawing/2014/main" val="461935402"/>
                  </a:ext>
                </a:extLst>
              </a:tr>
              <a:tr h="370840">
                <a:tc>
                  <a:txBody>
                    <a:bodyPr/>
                    <a:lstStyle/>
                    <a:p>
                      <a:pPr algn="just"/>
                      <a:r>
                        <a:rPr lang="en-IN" sz="1800" dirty="0"/>
                        <a:t>Time period of acquisition</a:t>
                      </a:r>
                      <a:endParaRPr lang="en-GB" sz="1800" dirty="0"/>
                    </a:p>
                  </a:txBody>
                  <a:tcPr/>
                </a:tc>
                <a:tc>
                  <a:txBody>
                    <a:bodyPr/>
                    <a:lstStyle/>
                    <a:p>
                      <a:pPr algn="just"/>
                      <a:r>
                        <a:rPr lang="en-IN" sz="1800" dirty="0"/>
                        <a:t>Within 1 year before  OR 3 years after</a:t>
                      </a:r>
                      <a:endParaRPr lang="en-GB" sz="1800" dirty="0"/>
                    </a:p>
                  </a:txBody>
                  <a:tcPr/>
                </a:tc>
                <a:extLst>
                  <a:ext uri="{0D108BD9-81ED-4DB2-BD59-A6C34878D82A}">
                    <a16:rowId xmlns:a16="http://schemas.microsoft.com/office/drawing/2014/main" val="1219998638"/>
                  </a:ext>
                </a:extLst>
              </a:tr>
              <a:tr h="370840">
                <a:tc>
                  <a:txBody>
                    <a:bodyPr/>
                    <a:lstStyle/>
                    <a:p>
                      <a:pPr algn="just"/>
                      <a:r>
                        <a:rPr lang="en-IN" sz="1800" dirty="0"/>
                        <a:t>Quantum of deduction</a:t>
                      </a:r>
                      <a:endParaRPr lang="en-GB" sz="1800" dirty="0"/>
                    </a:p>
                  </a:txBody>
                  <a:tcPr/>
                </a:tc>
                <a:tc>
                  <a:txBody>
                    <a:bodyPr/>
                    <a:lstStyle/>
                    <a:p>
                      <a:pPr algn="just"/>
                      <a:r>
                        <a:rPr lang="en-IN" sz="1800" dirty="0"/>
                        <a:t>Amt Invested or LTCG which ever is less. </a:t>
                      </a:r>
                    </a:p>
                    <a:p>
                      <a:pPr algn="just"/>
                      <a:r>
                        <a:rPr lang="en-IN" sz="1800" dirty="0"/>
                        <a:t>(Amt Invested is Cost of Assets + Cost of Shifting)</a:t>
                      </a:r>
                      <a:endParaRPr lang="en-GB" sz="1800" dirty="0"/>
                    </a:p>
                  </a:txBody>
                  <a:tcPr/>
                </a:tc>
                <a:extLst>
                  <a:ext uri="{0D108BD9-81ED-4DB2-BD59-A6C34878D82A}">
                    <a16:rowId xmlns:a16="http://schemas.microsoft.com/office/drawing/2014/main" val="3233100407"/>
                  </a:ext>
                </a:extLst>
              </a:tr>
              <a:tr h="370840">
                <a:tc>
                  <a:txBody>
                    <a:bodyPr/>
                    <a:lstStyle/>
                    <a:p>
                      <a:pPr algn="just"/>
                      <a:r>
                        <a:rPr lang="en-IN" sz="1800" dirty="0"/>
                        <a:t>Consequences if </a:t>
                      </a:r>
                      <a:r>
                        <a:rPr lang="en-IN" sz="1800" dirty="0" err="1"/>
                        <a:t>assessee</a:t>
                      </a:r>
                      <a:r>
                        <a:rPr lang="en-IN" sz="1800" dirty="0"/>
                        <a:t> transferred within 3 years</a:t>
                      </a:r>
                      <a:endParaRPr lang="en-GB" sz="1800" dirty="0"/>
                    </a:p>
                  </a:txBody>
                  <a:tcPr/>
                </a:tc>
                <a:tc>
                  <a:txBody>
                    <a:bodyPr/>
                    <a:lstStyle/>
                    <a:p>
                      <a:pPr algn="just"/>
                      <a:r>
                        <a:rPr lang="en-IN" sz="1800" dirty="0"/>
                        <a:t>STCA on sale of New Asset (while Calculating cost, capital Gain exempt earlier will be reduced </a:t>
                      </a:r>
                      <a:r>
                        <a:rPr lang="en-IN" sz="1800" dirty="0" err="1"/>
                        <a:t>fr</a:t>
                      </a:r>
                      <a:r>
                        <a:rPr lang="en-IN" sz="1800" dirty="0"/>
                        <a:t> any industrial Undertaking(Any factory) shifting from Urban Area to Special Economic Zone (SEZ) on COA</a:t>
                      </a:r>
                      <a:endParaRPr lang="en-GB" sz="1800" dirty="0"/>
                    </a:p>
                  </a:txBody>
                  <a:tcPr/>
                </a:tc>
                <a:extLst>
                  <a:ext uri="{0D108BD9-81ED-4DB2-BD59-A6C34878D82A}">
                    <a16:rowId xmlns:a16="http://schemas.microsoft.com/office/drawing/2014/main" val="1035655950"/>
                  </a:ext>
                </a:extLst>
              </a:tr>
              <a:tr h="370840">
                <a:tc>
                  <a:txBody>
                    <a:bodyPr/>
                    <a:lstStyle/>
                    <a:p>
                      <a:pPr algn="just"/>
                      <a:r>
                        <a:rPr lang="en-IN" sz="1800" dirty="0"/>
                        <a:t>Capital gains account scheme</a:t>
                      </a:r>
                      <a:endParaRPr lang="en-GB" sz="1800" dirty="0"/>
                    </a:p>
                  </a:txBody>
                  <a:tcPr/>
                </a:tc>
                <a:tc>
                  <a:txBody>
                    <a:bodyPr/>
                    <a:lstStyle/>
                    <a:p>
                      <a:pPr algn="just"/>
                      <a:r>
                        <a:rPr lang="en-IN" sz="1800" dirty="0"/>
                        <a:t>Yes</a:t>
                      </a:r>
                      <a:endParaRPr lang="en-GB" sz="1800" dirty="0"/>
                    </a:p>
                  </a:txBody>
                  <a:tcPr/>
                </a:tc>
                <a:extLst>
                  <a:ext uri="{0D108BD9-81ED-4DB2-BD59-A6C34878D82A}">
                    <a16:rowId xmlns:a16="http://schemas.microsoft.com/office/drawing/2014/main" val="3969952433"/>
                  </a:ext>
                </a:extLst>
              </a:tr>
            </a:tbl>
          </a:graphicData>
        </a:graphic>
      </p:graphicFrame>
    </p:spTree>
    <p:extLst>
      <p:ext uri="{BB962C8B-B14F-4D97-AF65-F5344CB8AC3E}">
        <p14:creationId xmlns:p14="http://schemas.microsoft.com/office/powerpoint/2010/main" val="211373381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7744" y="394309"/>
            <a:ext cx="8239327" cy="529819"/>
          </a:xfrm>
        </p:spPr>
        <p:txBody>
          <a:bodyPr>
            <a:normAutofit fontScale="90000"/>
          </a:bodyPr>
          <a:lstStyle/>
          <a:p>
            <a:r>
              <a:rPr lang="en-IN" b="1" dirty="0"/>
              <a:t>Sec. 54GB: </a:t>
            </a:r>
            <a:r>
              <a:rPr lang="en-IN" b="1" dirty="0" err="1"/>
              <a:t>Tr</a:t>
            </a:r>
            <a:r>
              <a:rPr lang="en-IN" b="1" dirty="0"/>
              <a:t> of residential house</a:t>
            </a:r>
            <a:endParaRPr lang="en-GB" b="1" dirty="0"/>
          </a:p>
        </p:txBody>
      </p:sp>
      <p:graphicFrame>
        <p:nvGraphicFramePr>
          <p:cNvPr id="3" name="Table 2"/>
          <p:cNvGraphicFramePr>
            <a:graphicFrameLocks noGrp="1"/>
          </p:cNvGraphicFramePr>
          <p:nvPr>
            <p:extLst>
              <p:ext uri="{D42A27DB-BD31-4B8C-83A1-F6EECF244321}">
                <p14:modId xmlns:p14="http://schemas.microsoft.com/office/powerpoint/2010/main" val="4121027422"/>
              </p:ext>
            </p:extLst>
          </p:nvPr>
        </p:nvGraphicFramePr>
        <p:xfrm>
          <a:off x="437745" y="1027349"/>
          <a:ext cx="8239327" cy="5323840"/>
        </p:xfrm>
        <a:graphic>
          <a:graphicData uri="http://schemas.openxmlformats.org/drawingml/2006/table">
            <a:tbl>
              <a:tblPr firstRow="1" bandRow="1">
                <a:tableStyleId>{5C22544A-7EE6-4342-B048-85BDC9FD1C3A}</a:tableStyleId>
              </a:tblPr>
              <a:tblGrid>
                <a:gridCol w="3187319">
                  <a:extLst>
                    <a:ext uri="{9D8B030D-6E8A-4147-A177-3AD203B41FA5}">
                      <a16:colId xmlns:a16="http://schemas.microsoft.com/office/drawing/2014/main" val="2819861115"/>
                    </a:ext>
                  </a:extLst>
                </a:gridCol>
                <a:gridCol w="5052008">
                  <a:extLst>
                    <a:ext uri="{9D8B030D-6E8A-4147-A177-3AD203B41FA5}">
                      <a16:colId xmlns:a16="http://schemas.microsoft.com/office/drawing/2014/main" val="3137773084"/>
                    </a:ext>
                  </a:extLst>
                </a:gridCol>
              </a:tblGrid>
              <a:tr h="370840">
                <a:tc>
                  <a:txBody>
                    <a:bodyPr/>
                    <a:lstStyle/>
                    <a:p>
                      <a:pPr algn="just"/>
                      <a:r>
                        <a:rPr lang="en-IN" sz="1800" dirty="0"/>
                        <a:t>Available to</a:t>
                      </a:r>
                      <a:endParaRPr lang="en-GB" sz="1800" dirty="0"/>
                    </a:p>
                  </a:txBody>
                  <a:tcPr/>
                </a:tc>
                <a:tc>
                  <a:txBody>
                    <a:bodyPr/>
                    <a:lstStyle/>
                    <a:p>
                      <a:pPr algn="just"/>
                      <a:r>
                        <a:rPr lang="en-IN" sz="1800" dirty="0"/>
                        <a:t>Individual or HUF Only</a:t>
                      </a:r>
                      <a:endParaRPr lang="en-GB" sz="1800" dirty="0"/>
                    </a:p>
                  </a:txBody>
                  <a:tcPr/>
                </a:tc>
                <a:extLst>
                  <a:ext uri="{0D108BD9-81ED-4DB2-BD59-A6C34878D82A}">
                    <a16:rowId xmlns:a16="http://schemas.microsoft.com/office/drawing/2014/main" val="2298620701"/>
                  </a:ext>
                </a:extLst>
              </a:tr>
              <a:tr h="370840">
                <a:tc>
                  <a:txBody>
                    <a:bodyPr/>
                    <a:lstStyle/>
                    <a:p>
                      <a:pPr algn="just"/>
                      <a:r>
                        <a:rPr lang="en-IN" sz="1800" dirty="0"/>
                        <a:t>Capital Asset Transfer</a:t>
                      </a:r>
                      <a:endParaRPr lang="en-GB" sz="1800" dirty="0"/>
                    </a:p>
                  </a:txBody>
                  <a:tcPr/>
                </a:tc>
                <a:tc>
                  <a:txBody>
                    <a:bodyPr/>
                    <a:lstStyle/>
                    <a:p>
                      <a:pPr algn="just"/>
                      <a:r>
                        <a:rPr lang="en-IN" sz="1800" dirty="0"/>
                        <a:t>Residential House or Plot (LTCA)</a:t>
                      </a:r>
                      <a:endParaRPr lang="en-GB" sz="1800" dirty="0"/>
                    </a:p>
                  </a:txBody>
                  <a:tcPr/>
                </a:tc>
                <a:extLst>
                  <a:ext uri="{0D108BD9-81ED-4DB2-BD59-A6C34878D82A}">
                    <a16:rowId xmlns:a16="http://schemas.microsoft.com/office/drawing/2014/main" val="4292626738"/>
                  </a:ext>
                </a:extLst>
              </a:tr>
              <a:tr h="370840">
                <a:tc>
                  <a:txBody>
                    <a:bodyPr/>
                    <a:lstStyle/>
                    <a:p>
                      <a:pPr algn="just"/>
                      <a:r>
                        <a:rPr lang="en-IN" sz="1800" dirty="0"/>
                        <a:t>Capital asset to acquire</a:t>
                      </a:r>
                      <a:endParaRPr lang="en-GB" sz="1800" dirty="0"/>
                    </a:p>
                  </a:txBody>
                  <a:tcPr/>
                </a:tc>
                <a:tc>
                  <a:txBody>
                    <a:bodyPr/>
                    <a:lstStyle/>
                    <a:p>
                      <a:pPr algn="just"/>
                      <a:r>
                        <a:rPr lang="en-IN" sz="1800" dirty="0"/>
                        <a:t>Purchase of Shares of eligible company (eligible Co. means new Indian Private limited or limited company established in  year of claiming  exemption. Individual or HUF should holds at least 50% of shares of MSME</a:t>
                      </a:r>
                      <a:endParaRPr lang="en-GB" sz="1800" dirty="0"/>
                    </a:p>
                  </a:txBody>
                  <a:tcPr/>
                </a:tc>
                <a:extLst>
                  <a:ext uri="{0D108BD9-81ED-4DB2-BD59-A6C34878D82A}">
                    <a16:rowId xmlns:a16="http://schemas.microsoft.com/office/drawing/2014/main" val="461935402"/>
                  </a:ext>
                </a:extLst>
              </a:tr>
              <a:tr h="370840">
                <a:tc>
                  <a:txBody>
                    <a:bodyPr/>
                    <a:lstStyle/>
                    <a:p>
                      <a:pPr algn="just"/>
                      <a:r>
                        <a:rPr lang="en-IN" sz="1800" dirty="0"/>
                        <a:t>Time period of acquisition</a:t>
                      </a:r>
                      <a:endParaRPr lang="en-GB" sz="1800" dirty="0"/>
                    </a:p>
                  </a:txBody>
                  <a:tcPr/>
                </a:tc>
                <a:tc>
                  <a:txBody>
                    <a:bodyPr/>
                    <a:lstStyle/>
                    <a:p>
                      <a:pPr algn="just"/>
                      <a:r>
                        <a:rPr lang="en-IN" sz="1800" dirty="0"/>
                        <a:t>before the due date of ITR</a:t>
                      </a:r>
                      <a:endParaRPr lang="en-GB" sz="1800" dirty="0"/>
                    </a:p>
                  </a:txBody>
                  <a:tcPr/>
                </a:tc>
                <a:extLst>
                  <a:ext uri="{0D108BD9-81ED-4DB2-BD59-A6C34878D82A}">
                    <a16:rowId xmlns:a16="http://schemas.microsoft.com/office/drawing/2014/main" val="1219998638"/>
                  </a:ext>
                </a:extLst>
              </a:tr>
              <a:tr h="370840">
                <a:tc>
                  <a:txBody>
                    <a:bodyPr/>
                    <a:lstStyle/>
                    <a:p>
                      <a:pPr algn="just"/>
                      <a:r>
                        <a:rPr lang="en-IN" sz="1800" dirty="0"/>
                        <a:t>Quantum of deduction</a:t>
                      </a:r>
                      <a:endParaRPr lang="en-GB" sz="1800" dirty="0"/>
                    </a:p>
                  </a:txBody>
                  <a:tcPr/>
                </a:tc>
                <a:tc>
                  <a:txBody>
                    <a:bodyPr/>
                    <a:lstStyle/>
                    <a:p>
                      <a:pPr algn="just"/>
                      <a:r>
                        <a:rPr lang="en-IN" sz="1800" dirty="0"/>
                        <a:t>Capital Gains x Amt Invested</a:t>
                      </a:r>
                    </a:p>
                    <a:p>
                      <a:pPr algn="just"/>
                      <a:r>
                        <a:rPr lang="en-IN" sz="1800" dirty="0"/>
                        <a:t>/net Consideration received.</a:t>
                      </a:r>
                    </a:p>
                    <a:p>
                      <a:pPr algn="just"/>
                      <a:r>
                        <a:rPr lang="en-IN" sz="1800" dirty="0"/>
                        <a:t>Deduction can’t be more than amount of capital gains</a:t>
                      </a:r>
                      <a:endParaRPr lang="en-GB" sz="1800" dirty="0"/>
                    </a:p>
                  </a:txBody>
                  <a:tcPr/>
                </a:tc>
                <a:extLst>
                  <a:ext uri="{0D108BD9-81ED-4DB2-BD59-A6C34878D82A}">
                    <a16:rowId xmlns:a16="http://schemas.microsoft.com/office/drawing/2014/main" val="3233100407"/>
                  </a:ext>
                </a:extLst>
              </a:tr>
              <a:tr h="370840">
                <a:tc>
                  <a:txBody>
                    <a:bodyPr/>
                    <a:lstStyle/>
                    <a:p>
                      <a:pPr algn="just"/>
                      <a:r>
                        <a:rPr lang="en-IN" sz="1800" dirty="0"/>
                        <a:t>Consequences if </a:t>
                      </a:r>
                      <a:r>
                        <a:rPr lang="en-IN" sz="1800" dirty="0" err="1"/>
                        <a:t>assessee</a:t>
                      </a:r>
                      <a:r>
                        <a:rPr lang="en-IN" sz="1800" dirty="0"/>
                        <a:t> transferred within 3 years</a:t>
                      </a:r>
                      <a:endParaRPr lang="en-GB" sz="1800" dirty="0"/>
                    </a:p>
                  </a:txBody>
                  <a:tcPr/>
                </a:tc>
                <a:tc>
                  <a:txBody>
                    <a:bodyPr/>
                    <a:lstStyle/>
                    <a:p>
                      <a:pPr algn="just"/>
                      <a:r>
                        <a:rPr lang="en-IN" sz="1800" dirty="0"/>
                        <a:t>If sold within 5 years, then Amt of LTCG exempt earlier will be taxable + Capital gain on sale of shares in hands of shareholders + capital gain in hands of company on sale of assets</a:t>
                      </a:r>
                      <a:endParaRPr lang="en-GB" sz="1800" dirty="0"/>
                    </a:p>
                  </a:txBody>
                  <a:tcPr/>
                </a:tc>
                <a:extLst>
                  <a:ext uri="{0D108BD9-81ED-4DB2-BD59-A6C34878D82A}">
                    <a16:rowId xmlns:a16="http://schemas.microsoft.com/office/drawing/2014/main" val="1035655950"/>
                  </a:ext>
                </a:extLst>
              </a:tr>
              <a:tr h="370840">
                <a:tc>
                  <a:txBody>
                    <a:bodyPr/>
                    <a:lstStyle/>
                    <a:p>
                      <a:pPr algn="just"/>
                      <a:r>
                        <a:rPr lang="en-IN" sz="1800" dirty="0"/>
                        <a:t>Capital gains account scheme</a:t>
                      </a:r>
                      <a:endParaRPr lang="en-GB" sz="1800" dirty="0"/>
                    </a:p>
                  </a:txBody>
                  <a:tcPr/>
                </a:tc>
                <a:tc>
                  <a:txBody>
                    <a:bodyPr/>
                    <a:lstStyle/>
                    <a:p>
                      <a:pPr algn="just"/>
                      <a:r>
                        <a:rPr lang="en-IN" sz="1800" dirty="0"/>
                        <a:t>Yes</a:t>
                      </a:r>
                      <a:endParaRPr lang="en-GB" sz="1800" dirty="0"/>
                    </a:p>
                  </a:txBody>
                  <a:tcPr/>
                </a:tc>
                <a:extLst>
                  <a:ext uri="{0D108BD9-81ED-4DB2-BD59-A6C34878D82A}">
                    <a16:rowId xmlns:a16="http://schemas.microsoft.com/office/drawing/2014/main" val="3969952433"/>
                  </a:ext>
                </a:extLst>
              </a:tr>
            </a:tbl>
          </a:graphicData>
        </a:graphic>
      </p:graphicFrame>
    </p:spTree>
    <p:extLst>
      <p:ext uri="{BB962C8B-B14F-4D97-AF65-F5344CB8AC3E}">
        <p14:creationId xmlns:p14="http://schemas.microsoft.com/office/powerpoint/2010/main" val="50504226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4364" y="279958"/>
            <a:ext cx="8175344" cy="652153"/>
          </a:xfrm>
        </p:spPr>
        <p:txBody>
          <a:bodyPr>
            <a:normAutofit fontScale="90000"/>
          </a:bodyPr>
          <a:lstStyle/>
          <a:p>
            <a:r>
              <a:rPr lang="en-US" b="1" cap="none" dirty="0">
                <a:latin typeface="Arial" panose="020B0604020202020204" pitchFamily="34" charset="0"/>
                <a:ea typeface="Garamond" charset="0"/>
                <a:cs typeface="Arial" panose="020B0604020202020204" pitchFamily="34" charset="0"/>
              </a:rPr>
              <a:t>Set off and carry forward of losses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50600778"/>
              </p:ext>
            </p:extLst>
          </p:nvPr>
        </p:nvGraphicFramePr>
        <p:xfrm>
          <a:off x="314364" y="1297679"/>
          <a:ext cx="8479440" cy="5151120"/>
        </p:xfrm>
        <a:graphic>
          <a:graphicData uri="http://schemas.openxmlformats.org/drawingml/2006/table">
            <a:tbl>
              <a:tblPr firstRow="1" bandRow="1">
                <a:tableStyleId>{5C22544A-7EE6-4342-B048-85BDC9FD1C3A}</a:tableStyleId>
              </a:tblPr>
              <a:tblGrid>
                <a:gridCol w="871596">
                  <a:extLst>
                    <a:ext uri="{9D8B030D-6E8A-4147-A177-3AD203B41FA5}">
                      <a16:colId xmlns:a16="http://schemas.microsoft.com/office/drawing/2014/main" val="20000"/>
                    </a:ext>
                  </a:extLst>
                </a:gridCol>
                <a:gridCol w="2823695">
                  <a:extLst>
                    <a:ext uri="{9D8B030D-6E8A-4147-A177-3AD203B41FA5}">
                      <a16:colId xmlns:a16="http://schemas.microsoft.com/office/drawing/2014/main" val="20001"/>
                    </a:ext>
                  </a:extLst>
                </a:gridCol>
                <a:gridCol w="4784149">
                  <a:extLst>
                    <a:ext uri="{9D8B030D-6E8A-4147-A177-3AD203B41FA5}">
                      <a16:colId xmlns:a16="http://schemas.microsoft.com/office/drawing/2014/main" val="752174441"/>
                    </a:ext>
                  </a:extLst>
                </a:gridCol>
              </a:tblGrid>
              <a:tr h="4251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ea typeface="Garamond" charset="0"/>
                          <a:cs typeface="Arial" panose="020B0604020202020204" pitchFamily="34" charset="0"/>
                        </a:rPr>
                        <a:t>Sec.</a:t>
                      </a:r>
                    </a:p>
                  </a:txBody>
                  <a:tcPr marL="74224" marR="74224" marT="34290" marB="3429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baseline="0" dirty="0">
                          <a:latin typeface="Arial" panose="020B0604020202020204" pitchFamily="34" charset="0"/>
                          <a:ea typeface="Garamond" charset="0"/>
                          <a:cs typeface="Arial" panose="020B0604020202020204" pitchFamily="34" charset="0"/>
                        </a:rPr>
                        <a:t>Set off and carry forward of losses</a:t>
                      </a:r>
                    </a:p>
                  </a:txBody>
                  <a:tcPr marL="74224" marR="74224" marT="34290" marB="3429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en-US" sz="1600" baseline="0" dirty="0">
                        <a:latin typeface="Arial" panose="020B0604020202020204" pitchFamily="34" charset="0"/>
                        <a:ea typeface="Garamond" charset="0"/>
                        <a:cs typeface="Arial" panose="020B0604020202020204" pitchFamily="34" charset="0"/>
                      </a:endParaRPr>
                    </a:p>
                  </a:txBody>
                  <a:tcPr marL="74224" marR="74224" marT="34290" marB="34290"/>
                </a:tc>
                <a:extLst>
                  <a:ext uri="{0D108BD9-81ED-4DB2-BD59-A6C34878D82A}">
                    <a16:rowId xmlns:a16="http://schemas.microsoft.com/office/drawing/2014/main" val="10000"/>
                  </a:ext>
                </a:extLst>
              </a:tr>
              <a:tr h="4251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ea typeface="Garamond" charset="0"/>
                          <a:cs typeface="Arial" panose="020B0604020202020204" pitchFamily="34" charset="0"/>
                        </a:rPr>
                        <a:t>70</a:t>
                      </a:r>
                    </a:p>
                  </a:txBody>
                  <a:tcPr marL="74224" marR="74224" marT="34290" marB="3429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baseline="0" dirty="0">
                          <a:latin typeface="Arial" panose="020B0604020202020204" pitchFamily="34" charset="0"/>
                          <a:ea typeface="Garamond" charset="0"/>
                          <a:cs typeface="Arial" panose="020B0604020202020204" pitchFamily="34" charset="0"/>
                        </a:rPr>
                        <a:t>Intra head set off of losses</a:t>
                      </a:r>
                    </a:p>
                  </a:txBody>
                  <a:tcPr marL="74224" marR="74224" marT="34290" marB="3429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baseline="0" dirty="0">
                          <a:latin typeface="Arial" panose="020B0604020202020204" pitchFamily="34" charset="0"/>
                          <a:ea typeface="Garamond" charset="0"/>
                          <a:cs typeface="Arial" panose="020B0604020202020204" pitchFamily="34" charset="0"/>
                        </a:rPr>
                        <a:t>Loss from STCA </a:t>
                      </a:r>
                      <a:r>
                        <a:rPr lang="en-US" sz="1600" baseline="0" dirty="0">
                          <a:latin typeface="Arial" panose="020B0604020202020204" pitchFamily="34" charset="0"/>
                          <a:ea typeface="Garamond" charset="0"/>
                          <a:cs typeface="Arial" panose="020B0604020202020204" pitchFamily="34" charset="0"/>
                          <a:sym typeface="Wingdings" panose="05000000000000000000" pitchFamily="2" charset="2"/>
                        </a:rPr>
                        <a:t> against profit from another STCA [sec. 70(2)]</a:t>
                      </a:r>
                    </a:p>
                    <a:p>
                      <a:pPr marL="0" marR="0" indent="0" algn="just" defTabSz="914400" rtl="0" eaLnBrk="1" fontAlgn="auto" latinLnBrk="0" hangingPunct="1">
                        <a:lnSpc>
                          <a:spcPct val="100000"/>
                        </a:lnSpc>
                        <a:spcBef>
                          <a:spcPts val="0"/>
                        </a:spcBef>
                        <a:spcAft>
                          <a:spcPts val="0"/>
                        </a:spcAft>
                        <a:buClrTx/>
                        <a:buSzTx/>
                        <a:buFontTx/>
                        <a:buNone/>
                        <a:tabLst/>
                        <a:defRPr/>
                      </a:pPr>
                      <a:endParaRPr lang="en-US" sz="1600" baseline="0" dirty="0">
                        <a:latin typeface="Arial" panose="020B0604020202020204" pitchFamily="34" charset="0"/>
                        <a:ea typeface="Garamond" charset="0"/>
                        <a:cs typeface="Arial" panose="020B0604020202020204" pitchFamily="34" charset="0"/>
                        <a:sym typeface="Wingdings" panose="05000000000000000000" pitchFamily="2" charset="2"/>
                      </a:endParaRPr>
                    </a:p>
                    <a:p>
                      <a:pPr marL="0" marR="0" indent="0" algn="just" defTabSz="914400" rtl="0" eaLnBrk="1" fontAlgn="auto" latinLnBrk="0" hangingPunct="1">
                        <a:lnSpc>
                          <a:spcPct val="100000"/>
                        </a:lnSpc>
                        <a:spcBef>
                          <a:spcPts val="0"/>
                        </a:spcBef>
                        <a:spcAft>
                          <a:spcPts val="0"/>
                        </a:spcAft>
                        <a:buClrTx/>
                        <a:buSzTx/>
                        <a:buFontTx/>
                        <a:buNone/>
                        <a:tabLst/>
                        <a:defRPr/>
                      </a:pPr>
                      <a:r>
                        <a:rPr lang="en-US" sz="1600" baseline="0" dirty="0">
                          <a:latin typeface="Arial" panose="020B0604020202020204" pitchFamily="34" charset="0"/>
                          <a:ea typeface="Garamond" charset="0"/>
                          <a:cs typeface="Arial" panose="020B0604020202020204" pitchFamily="34" charset="0"/>
                        </a:rPr>
                        <a:t>Loss from LTCA </a:t>
                      </a:r>
                      <a:r>
                        <a:rPr lang="en-US" sz="1600" baseline="0" dirty="0">
                          <a:latin typeface="Arial" panose="020B0604020202020204" pitchFamily="34" charset="0"/>
                          <a:ea typeface="Garamond" charset="0"/>
                          <a:cs typeface="Arial" panose="020B0604020202020204" pitchFamily="34" charset="0"/>
                          <a:sym typeface="Wingdings" panose="05000000000000000000" pitchFamily="2" charset="2"/>
                        </a:rPr>
                        <a:t> against profit from another LTCA [sec. 70(3)]</a:t>
                      </a:r>
                      <a:endParaRPr lang="en-US" sz="1600" baseline="0" dirty="0">
                        <a:latin typeface="Arial" panose="020B0604020202020204" pitchFamily="34" charset="0"/>
                        <a:ea typeface="Garamond" charset="0"/>
                        <a:cs typeface="Arial" panose="020B0604020202020204" pitchFamily="34" charset="0"/>
                      </a:endParaRPr>
                    </a:p>
                  </a:txBody>
                  <a:tcPr marL="74224" marR="74224" marT="34290" marB="34290"/>
                </a:tc>
                <a:extLst>
                  <a:ext uri="{0D108BD9-81ED-4DB2-BD59-A6C34878D82A}">
                    <a16:rowId xmlns:a16="http://schemas.microsoft.com/office/drawing/2014/main" val="10001"/>
                  </a:ext>
                </a:extLst>
              </a:tr>
              <a:tr h="4251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ea typeface="Garamond" charset="0"/>
                          <a:cs typeface="Arial" panose="020B0604020202020204" pitchFamily="34" charset="0"/>
                        </a:rPr>
                        <a:t>71</a:t>
                      </a:r>
                    </a:p>
                  </a:txBody>
                  <a:tcPr marL="74224" marR="74224" marT="34290" marB="3429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baseline="0" dirty="0">
                          <a:latin typeface="Arial" panose="020B0604020202020204" pitchFamily="34" charset="0"/>
                          <a:ea typeface="Garamond" charset="0"/>
                          <a:cs typeface="Arial" panose="020B0604020202020204" pitchFamily="34" charset="0"/>
                        </a:rPr>
                        <a:t>Inter head set off of losses;</a:t>
                      </a:r>
                    </a:p>
                  </a:txBody>
                  <a:tcPr marL="74224" marR="74224" marT="34290" marB="3429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baseline="0" dirty="0">
                          <a:latin typeface="Arial" panose="020B0604020202020204" pitchFamily="34" charset="0"/>
                          <a:ea typeface="Garamond" charset="0"/>
                          <a:cs typeface="Arial" panose="020B0604020202020204" pitchFamily="34" charset="0"/>
                        </a:rPr>
                        <a:t>Loss from other sources can be set-off against gains from STCA or LTCA [Sec. 71(2)];</a:t>
                      </a:r>
                    </a:p>
                    <a:p>
                      <a:pPr marL="0" marR="0" indent="0" algn="just" defTabSz="914400" rtl="0" eaLnBrk="1" fontAlgn="auto" latinLnBrk="0" hangingPunct="1">
                        <a:lnSpc>
                          <a:spcPct val="100000"/>
                        </a:lnSpc>
                        <a:spcBef>
                          <a:spcPts val="0"/>
                        </a:spcBef>
                        <a:spcAft>
                          <a:spcPts val="0"/>
                        </a:spcAft>
                        <a:buClrTx/>
                        <a:buSzTx/>
                        <a:buFontTx/>
                        <a:buNone/>
                        <a:tabLst/>
                        <a:defRPr/>
                      </a:pPr>
                      <a:endParaRPr lang="en-US" sz="1600" baseline="0" dirty="0">
                        <a:latin typeface="Arial" panose="020B0604020202020204" pitchFamily="34" charset="0"/>
                        <a:ea typeface="Garamond" charset="0"/>
                        <a:cs typeface="Arial" panose="020B0604020202020204" pitchFamily="34" charset="0"/>
                      </a:endParaRPr>
                    </a:p>
                    <a:p>
                      <a:pPr marL="0" marR="0" indent="0" algn="just" defTabSz="914400" rtl="0" eaLnBrk="1" fontAlgn="auto" latinLnBrk="0" hangingPunct="1">
                        <a:lnSpc>
                          <a:spcPct val="100000"/>
                        </a:lnSpc>
                        <a:spcBef>
                          <a:spcPts val="0"/>
                        </a:spcBef>
                        <a:spcAft>
                          <a:spcPts val="0"/>
                        </a:spcAft>
                        <a:buClrTx/>
                        <a:buSzTx/>
                        <a:buFontTx/>
                        <a:buNone/>
                        <a:tabLst/>
                        <a:defRPr/>
                      </a:pPr>
                      <a:r>
                        <a:rPr lang="en-US" sz="1600" baseline="0" dirty="0">
                          <a:latin typeface="Arial" panose="020B0604020202020204" pitchFamily="34" charset="0"/>
                          <a:ea typeface="Garamond" charset="0"/>
                          <a:cs typeface="Arial" panose="020B0604020202020204" pitchFamily="34" charset="0"/>
                        </a:rPr>
                        <a:t>Loss from STCA / LTCA can’t be set-off against income from any other head.</a:t>
                      </a:r>
                    </a:p>
                  </a:txBody>
                  <a:tcPr marL="74224" marR="74224" marT="34290" marB="34290"/>
                </a:tc>
                <a:extLst>
                  <a:ext uri="{0D108BD9-81ED-4DB2-BD59-A6C34878D82A}">
                    <a16:rowId xmlns:a16="http://schemas.microsoft.com/office/drawing/2014/main" val="10002"/>
                  </a:ext>
                </a:extLst>
              </a:tr>
              <a:tr h="4251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ea typeface="Garamond" charset="0"/>
                          <a:cs typeface="Arial" panose="020B0604020202020204" pitchFamily="34" charset="0"/>
                        </a:rPr>
                        <a:t>74</a:t>
                      </a:r>
                    </a:p>
                  </a:txBody>
                  <a:tcPr marL="74224" marR="74224" marT="34290" marB="3429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baseline="0" dirty="0">
                          <a:latin typeface="Arial" panose="020B0604020202020204" pitchFamily="34" charset="0"/>
                          <a:ea typeface="Garamond" charset="0"/>
                          <a:cs typeface="Arial" panose="020B0604020202020204" pitchFamily="34" charset="0"/>
                        </a:rPr>
                        <a:t>Carry forward and set off of capital losses</a:t>
                      </a:r>
                    </a:p>
                  </a:txBody>
                  <a:tcPr marL="74224" marR="74224" marT="34290" marB="3429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600" baseline="0" dirty="0">
                          <a:latin typeface="Arial" panose="020B0604020202020204" pitchFamily="34" charset="0"/>
                          <a:ea typeface="Garamond" charset="0"/>
                          <a:cs typeface="Arial" panose="020B0604020202020204" pitchFamily="34" charset="0"/>
                        </a:rPr>
                        <a:t>Loss from STCA </a:t>
                      </a:r>
                      <a:r>
                        <a:rPr lang="en-US" sz="1600" baseline="0" dirty="0">
                          <a:latin typeface="Arial" panose="020B0604020202020204" pitchFamily="34" charset="0"/>
                          <a:ea typeface="Garamond" charset="0"/>
                          <a:cs typeface="Arial" panose="020B0604020202020204" pitchFamily="34" charset="0"/>
                          <a:sym typeface="Wingdings" panose="05000000000000000000" pitchFamily="2" charset="2"/>
                        </a:rPr>
                        <a:t> against income from “capital gains” i.e. STCA / LTCA [sec. 74(1)(a)]</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600" baseline="0" dirty="0">
                        <a:latin typeface="Arial" panose="020B0604020202020204" pitchFamily="34" charset="0"/>
                        <a:ea typeface="Garamond" charset="0"/>
                        <a:cs typeface="Arial" panose="020B0604020202020204" pitchFamily="34" charset="0"/>
                        <a:sym typeface="Wingdings" panose="05000000000000000000" pitchFamily="2" charset="2"/>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600" baseline="0" dirty="0">
                          <a:latin typeface="Arial" panose="020B0604020202020204" pitchFamily="34" charset="0"/>
                          <a:ea typeface="Garamond" charset="0"/>
                          <a:cs typeface="Arial" panose="020B0604020202020204" pitchFamily="34" charset="0"/>
                        </a:rPr>
                        <a:t>Loss from LTCA </a:t>
                      </a:r>
                      <a:r>
                        <a:rPr lang="en-US" sz="1600" baseline="0" dirty="0">
                          <a:latin typeface="Arial" panose="020B0604020202020204" pitchFamily="34" charset="0"/>
                          <a:ea typeface="Garamond" charset="0"/>
                          <a:cs typeface="Arial" panose="020B0604020202020204" pitchFamily="34" charset="0"/>
                          <a:sym typeface="Wingdings" panose="05000000000000000000" pitchFamily="2" charset="2"/>
                        </a:rPr>
                        <a:t> against capital gains of LTCA [sec. 74(1)(b)]</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600" baseline="0" dirty="0">
                        <a:latin typeface="Arial" panose="020B0604020202020204" pitchFamily="34" charset="0"/>
                        <a:ea typeface="Garamond"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600" baseline="0" dirty="0">
                          <a:latin typeface="Arial" panose="020B0604020202020204" pitchFamily="34" charset="0"/>
                          <a:ea typeface="Garamond" charset="0"/>
                          <a:cs typeface="Arial" panose="020B0604020202020204" pitchFamily="34" charset="0"/>
                          <a:sym typeface="Wingdings" panose="05000000000000000000" pitchFamily="2" charset="2"/>
                        </a:rPr>
                        <a:t>The balance shall be carried forward up to 8 assessment years [sec. 74(1)(b) and Sec. 74(2)]</a:t>
                      </a:r>
                    </a:p>
                  </a:txBody>
                  <a:tcPr marL="74224" marR="74224" marT="34290" marB="3429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76871743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951" y="115779"/>
            <a:ext cx="8175344" cy="652153"/>
          </a:xfrm>
        </p:spPr>
        <p:txBody>
          <a:bodyPr>
            <a:normAutofit fontScale="90000"/>
          </a:bodyPr>
          <a:lstStyle/>
          <a:p>
            <a:r>
              <a:rPr lang="en-US" b="1" cap="none" dirty="0">
                <a:latin typeface="Arial" panose="020B0604020202020204" pitchFamily="34" charset="0"/>
                <a:ea typeface="Garamond" charset="0"/>
                <a:cs typeface="Arial" panose="020B0604020202020204" pitchFamily="34" charset="0"/>
              </a:rPr>
              <a:t>Rates of taxes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87122222"/>
              </p:ext>
            </p:extLst>
          </p:nvPr>
        </p:nvGraphicFramePr>
        <p:xfrm>
          <a:off x="167951" y="904119"/>
          <a:ext cx="8686800" cy="4411980"/>
        </p:xfrm>
        <a:graphic>
          <a:graphicData uri="http://schemas.openxmlformats.org/drawingml/2006/table">
            <a:tbl>
              <a:tblPr firstRow="1" bandRow="1">
                <a:tableStyleId>{5C22544A-7EE6-4342-B048-85BDC9FD1C3A}</a:tableStyleId>
              </a:tblPr>
              <a:tblGrid>
                <a:gridCol w="1057734">
                  <a:extLst>
                    <a:ext uri="{9D8B030D-6E8A-4147-A177-3AD203B41FA5}">
                      <a16:colId xmlns:a16="http://schemas.microsoft.com/office/drawing/2014/main" val="20000"/>
                    </a:ext>
                  </a:extLst>
                </a:gridCol>
                <a:gridCol w="7629066">
                  <a:extLst>
                    <a:ext uri="{9D8B030D-6E8A-4147-A177-3AD203B41FA5}">
                      <a16:colId xmlns:a16="http://schemas.microsoft.com/office/drawing/2014/main" val="20001"/>
                    </a:ext>
                  </a:extLst>
                </a:gridCol>
              </a:tblGrid>
              <a:tr h="2781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ea typeface="Garamond" charset="0"/>
                          <a:cs typeface="Arial" panose="020B0604020202020204" pitchFamily="34" charset="0"/>
                        </a:rPr>
                        <a:t>Sec</a:t>
                      </a:r>
                    </a:p>
                  </a:txBody>
                  <a:tcPr marL="74224" marR="74224" marT="34290" marB="3429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baseline="0" dirty="0">
                          <a:latin typeface="Arial" panose="020B0604020202020204" pitchFamily="34" charset="0"/>
                          <a:ea typeface="Garamond" charset="0"/>
                          <a:cs typeface="Arial" panose="020B0604020202020204" pitchFamily="34" charset="0"/>
                        </a:rPr>
                        <a:t>Special rates of taxes</a:t>
                      </a:r>
                    </a:p>
                  </a:txBody>
                  <a:tcPr marL="74224" marR="74224" marT="34290" marB="34290"/>
                </a:tc>
                <a:extLst>
                  <a:ext uri="{0D108BD9-81ED-4DB2-BD59-A6C34878D82A}">
                    <a16:rowId xmlns:a16="http://schemas.microsoft.com/office/drawing/2014/main" val="10000"/>
                  </a:ext>
                </a:extLst>
              </a:tr>
              <a:tr h="2781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ea typeface="Garamond" charset="0"/>
                          <a:cs typeface="Arial" panose="020B0604020202020204" pitchFamily="34" charset="0"/>
                        </a:rPr>
                        <a:t>111A</a:t>
                      </a:r>
                    </a:p>
                  </a:txBody>
                  <a:tcPr marL="74224" marR="74224" marT="34290" marB="3429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baseline="0" dirty="0">
                          <a:latin typeface="Arial" panose="020B0604020202020204" pitchFamily="34" charset="0"/>
                          <a:ea typeface="Garamond" charset="0"/>
                          <a:cs typeface="Arial" panose="020B0604020202020204" pitchFamily="34" charset="0"/>
                        </a:rPr>
                        <a:t>Short term capital gain on transfer of listed equity shares and units of equity oriented funds;</a:t>
                      </a:r>
                    </a:p>
                  </a:txBody>
                  <a:tcPr marL="74224" marR="74224" marT="34290" marB="34290"/>
                </a:tc>
                <a:extLst>
                  <a:ext uri="{0D108BD9-81ED-4DB2-BD59-A6C34878D82A}">
                    <a16:rowId xmlns:a16="http://schemas.microsoft.com/office/drawing/2014/main" val="10001"/>
                  </a:ext>
                </a:extLst>
              </a:tr>
              <a:tr h="2781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ea typeface="Garamond" charset="0"/>
                          <a:cs typeface="Arial" panose="020B0604020202020204" pitchFamily="34" charset="0"/>
                        </a:rPr>
                        <a:t>112</a:t>
                      </a:r>
                    </a:p>
                  </a:txBody>
                  <a:tcPr marL="74224" marR="74224" marT="34290" marB="3429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baseline="0" dirty="0">
                          <a:latin typeface="Arial" panose="020B0604020202020204" pitchFamily="34" charset="0"/>
                          <a:ea typeface="Garamond" charset="0"/>
                          <a:cs typeface="Arial" panose="020B0604020202020204" pitchFamily="34" charset="0"/>
                        </a:rPr>
                        <a:t>Long term capital gain;</a:t>
                      </a:r>
                    </a:p>
                  </a:txBody>
                  <a:tcPr marL="74224" marR="74224" marT="34290" marB="34290"/>
                </a:tc>
                <a:extLst>
                  <a:ext uri="{0D108BD9-81ED-4DB2-BD59-A6C34878D82A}">
                    <a16:rowId xmlns:a16="http://schemas.microsoft.com/office/drawing/2014/main" val="10002"/>
                  </a:ext>
                </a:extLst>
              </a:tr>
              <a:tr h="2781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ea typeface="Garamond" charset="0"/>
                          <a:cs typeface="Arial" panose="020B0604020202020204" pitchFamily="34" charset="0"/>
                        </a:rPr>
                        <a:t>115AB</a:t>
                      </a:r>
                    </a:p>
                  </a:txBody>
                  <a:tcPr marL="74224" marR="74224" marT="34290" marB="3429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baseline="0" dirty="0">
                          <a:latin typeface="Arial" panose="020B0604020202020204" pitchFamily="34" charset="0"/>
                          <a:ea typeface="Garamond" charset="0"/>
                          <a:cs typeface="Arial" panose="020B0604020202020204" pitchFamily="34" charset="0"/>
                        </a:rPr>
                        <a:t>Long term capital gain arising from transfer of units purchased in foreign currency by Overseas Financial Organization;</a:t>
                      </a:r>
                    </a:p>
                  </a:txBody>
                  <a:tcPr marL="74224" marR="74224" marT="34290" marB="34290"/>
                </a:tc>
                <a:extLst>
                  <a:ext uri="{0D108BD9-81ED-4DB2-BD59-A6C34878D82A}">
                    <a16:rowId xmlns:a16="http://schemas.microsoft.com/office/drawing/2014/main" val="10003"/>
                  </a:ext>
                </a:extLst>
              </a:tr>
              <a:tr h="37719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ea typeface="Garamond" charset="0"/>
                          <a:cs typeface="Arial" panose="020B0604020202020204" pitchFamily="34" charset="0"/>
                        </a:rPr>
                        <a:t>115AC</a:t>
                      </a:r>
                    </a:p>
                  </a:txBody>
                  <a:tcPr marL="74224" marR="74224" marT="34290" marB="3429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baseline="0" dirty="0">
                          <a:latin typeface="Arial" panose="020B0604020202020204" pitchFamily="34" charset="0"/>
                          <a:ea typeface="Garamond" charset="0"/>
                          <a:cs typeface="Arial" panose="020B0604020202020204" pitchFamily="34" charset="0"/>
                        </a:rPr>
                        <a:t>Long term capital gain arising to a non-resident from transfer of bonds or GDRs of an Indian Company purchased in foreign currency under notified scheme;</a:t>
                      </a:r>
                    </a:p>
                  </a:txBody>
                  <a:tcPr marL="74224" marR="74224" marT="34290" marB="34290"/>
                </a:tc>
                <a:extLst>
                  <a:ext uri="{0D108BD9-81ED-4DB2-BD59-A6C34878D82A}">
                    <a16:rowId xmlns:a16="http://schemas.microsoft.com/office/drawing/2014/main" val="10004"/>
                  </a:ext>
                </a:extLst>
              </a:tr>
              <a:tr h="2781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ea typeface="Garamond" charset="0"/>
                          <a:cs typeface="Arial" panose="020B0604020202020204" pitchFamily="34" charset="0"/>
                        </a:rPr>
                        <a:t>115AD</a:t>
                      </a:r>
                    </a:p>
                  </a:txBody>
                  <a:tcPr marL="74224" marR="74224" marT="34290" marB="3429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baseline="0" dirty="0">
                          <a:latin typeface="Arial" panose="020B0604020202020204" pitchFamily="34" charset="0"/>
                          <a:ea typeface="Garamond" charset="0"/>
                          <a:cs typeface="Arial" panose="020B0604020202020204" pitchFamily="34" charset="0"/>
                        </a:rPr>
                        <a:t>Income from securities or capital gains of FIIs ;</a:t>
                      </a:r>
                    </a:p>
                  </a:txBody>
                  <a:tcPr marL="74224" marR="74224" marT="34290" marB="34290"/>
                </a:tc>
                <a:extLst>
                  <a:ext uri="{0D108BD9-81ED-4DB2-BD59-A6C34878D82A}">
                    <a16:rowId xmlns:a16="http://schemas.microsoft.com/office/drawing/2014/main" val="10005"/>
                  </a:ext>
                </a:extLst>
              </a:tr>
              <a:tr h="2781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ea typeface="Garamond" charset="0"/>
                          <a:cs typeface="Arial" panose="020B0604020202020204" pitchFamily="34" charset="0"/>
                        </a:rPr>
                        <a:t>115BBG</a:t>
                      </a:r>
                    </a:p>
                  </a:txBody>
                  <a:tcPr marL="74224" marR="74224" marT="34290" marB="3429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b="1" i="1" baseline="0" dirty="0">
                          <a:latin typeface="Arial" panose="020B0604020202020204" pitchFamily="34" charset="0"/>
                          <a:ea typeface="Garamond" charset="0"/>
                          <a:cs typeface="Arial" panose="020B0604020202020204" pitchFamily="34" charset="0"/>
                        </a:rPr>
                        <a:t>Tax on carbon credits [WEF FY2017-18] @ 10%</a:t>
                      </a:r>
                    </a:p>
                  </a:txBody>
                  <a:tcPr marL="74224" marR="74224" marT="34290" marB="34290"/>
                </a:tc>
                <a:extLst>
                  <a:ext uri="{0D108BD9-81ED-4DB2-BD59-A6C34878D82A}">
                    <a16:rowId xmlns:a16="http://schemas.microsoft.com/office/drawing/2014/main" val="921611754"/>
                  </a:ext>
                </a:extLst>
              </a:tr>
              <a:tr h="2781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ea typeface="Garamond" charset="0"/>
                          <a:cs typeface="Arial" panose="020B0604020202020204" pitchFamily="34" charset="0"/>
                        </a:rPr>
                        <a:t>115D</a:t>
                      </a:r>
                    </a:p>
                  </a:txBody>
                  <a:tcPr marL="74224" marR="74224" marT="34290" marB="3429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baseline="0" dirty="0">
                          <a:latin typeface="Arial" panose="020B0604020202020204" pitchFamily="34" charset="0"/>
                          <a:ea typeface="Garamond" charset="0"/>
                          <a:cs typeface="Arial" panose="020B0604020202020204" pitchFamily="34" charset="0"/>
                        </a:rPr>
                        <a:t>Income from transfer securities other than units of FIIs;</a:t>
                      </a:r>
                    </a:p>
                  </a:txBody>
                  <a:tcPr marL="74224" marR="74224" marT="34290" marB="34290"/>
                </a:tc>
                <a:extLst>
                  <a:ext uri="{0D108BD9-81ED-4DB2-BD59-A6C34878D82A}">
                    <a16:rowId xmlns:a16="http://schemas.microsoft.com/office/drawing/2014/main" val="10006"/>
                  </a:ext>
                </a:extLst>
              </a:tr>
              <a:tr h="2781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ea typeface="Garamond" charset="0"/>
                          <a:cs typeface="Arial" panose="020B0604020202020204" pitchFamily="34" charset="0"/>
                        </a:rPr>
                        <a:t>115E</a:t>
                      </a:r>
                    </a:p>
                  </a:txBody>
                  <a:tcPr marL="74224" marR="74224" marT="34290" marB="3429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baseline="0" dirty="0">
                          <a:latin typeface="Arial" panose="020B0604020202020204" pitchFamily="34" charset="0"/>
                          <a:ea typeface="Garamond" charset="0"/>
                          <a:cs typeface="Arial" panose="020B0604020202020204" pitchFamily="34" charset="0"/>
                        </a:rPr>
                        <a:t>Long term capital gain of a NRI from transfer of specified assets and other assets;</a:t>
                      </a:r>
                    </a:p>
                  </a:txBody>
                  <a:tcPr marL="74224" marR="74224" marT="34290" marB="34290"/>
                </a:tc>
                <a:extLst>
                  <a:ext uri="{0D108BD9-81ED-4DB2-BD59-A6C34878D82A}">
                    <a16:rowId xmlns:a16="http://schemas.microsoft.com/office/drawing/2014/main" val="10007"/>
                  </a:ext>
                </a:extLst>
              </a:tr>
              <a:tr h="2781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ea typeface="Garamond" charset="0"/>
                          <a:cs typeface="Arial" panose="020B0604020202020204" pitchFamily="34" charset="0"/>
                        </a:rPr>
                        <a:t>115F</a:t>
                      </a:r>
                    </a:p>
                  </a:txBody>
                  <a:tcPr marL="74224" marR="74224" marT="34290" marB="3429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baseline="0" dirty="0">
                          <a:latin typeface="Arial" panose="020B0604020202020204" pitchFamily="34" charset="0"/>
                          <a:ea typeface="Garamond" charset="0"/>
                          <a:cs typeface="Arial" panose="020B0604020202020204" pitchFamily="34" charset="0"/>
                        </a:rPr>
                        <a:t>Exemption of capital gains on transfer of foreign exchange assets if the net sale consideration is invested in specified assets;</a:t>
                      </a:r>
                    </a:p>
                  </a:txBody>
                  <a:tcPr marL="74224" marR="74224" marT="34290" marB="34290"/>
                </a:tc>
                <a:extLst>
                  <a:ext uri="{0D108BD9-81ED-4DB2-BD59-A6C34878D82A}">
                    <a16:rowId xmlns:a16="http://schemas.microsoft.com/office/drawing/2014/main" val="10008"/>
                  </a:ext>
                </a:extLst>
              </a:tr>
              <a:tr h="2781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ea typeface="Garamond" charset="0"/>
                          <a:cs typeface="Arial" panose="020B0604020202020204" pitchFamily="34" charset="0"/>
                        </a:rPr>
                        <a:t>115VN</a:t>
                      </a:r>
                    </a:p>
                  </a:txBody>
                  <a:tcPr marL="74224" marR="74224" marT="34290" marB="3429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baseline="0" dirty="0">
                          <a:latin typeface="Arial" panose="020B0604020202020204" pitchFamily="34" charset="0"/>
                          <a:ea typeface="Garamond" charset="0"/>
                          <a:cs typeface="Arial" panose="020B0604020202020204" pitchFamily="34" charset="0"/>
                        </a:rPr>
                        <a:t>Capital gains on transfer of tonnage tax assets.</a:t>
                      </a:r>
                    </a:p>
                  </a:txBody>
                  <a:tcPr marL="74224" marR="74224" marT="34290" marB="34290"/>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94139209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sp>
        <p:nvSpPr>
          <p:cNvPr id="9" name="Freeform: Shape 8">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396620" cy="2130951"/>
          </a:xfrm>
          <a:custGeom>
            <a:avLst/>
            <a:gdLst>
              <a:gd name="connsiteX0" fmla="*/ 0 w 4396620"/>
              <a:gd name="connsiteY0" fmla="*/ 0 h 2130951"/>
              <a:gd name="connsiteX1" fmla="*/ 1667371 w 4396620"/>
              <a:gd name="connsiteY1" fmla="*/ 0 h 2130951"/>
              <a:gd name="connsiteX2" fmla="*/ 1822316 w 4396620"/>
              <a:gd name="connsiteY2" fmla="*/ 0 h 2130951"/>
              <a:gd name="connsiteX3" fmla="*/ 4396620 w 4396620"/>
              <a:gd name="connsiteY3" fmla="*/ 0 h 2130951"/>
              <a:gd name="connsiteX4" fmla="*/ 3412972 w 4396620"/>
              <a:gd name="connsiteY4" fmla="*/ 2130951 h 2130951"/>
              <a:gd name="connsiteX5" fmla="*/ 0 w 4396620"/>
              <a:gd name="connsiteY5" fmla="*/ 2130951 h 213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96620" h="2130951">
                <a:moveTo>
                  <a:pt x="0" y="0"/>
                </a:moveTo>
                <a:lnTo>
                  <a:pt x="1667371" y="0"/>
                </a:lnTo>
                <a:lnTo>
                  <a:pt x="1822316" y="0"/>
                </a:lnTo>
                <a:lnTo>
                  <a:pt x="4396620" y="0"/>
                </a:lnTo>
                <a:lnTo>
                  <a:pt x="3412972" y="2130951"/>
                </a:lnTo>
                <a:lnTo>
                  <a:pt x="0" y="2130951"/>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1" name="Freeform: Shape 1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25722" y="4682920"/>
            <a:ext cx="4522796" cy="2175080"/>
          </a:xfrm>
          <a:custGeom>
            <a:avLst/>
            <a:gdLst>
              <a:gd name="connsiteX0" fmla="*/ 3515449 w 4522796"/>
              <a:gd name="connsiteY0" fmla="*/ 0 h 2175080"/>
              <a:gd name="connsiteX1" fmla="*/ 0 w 4522796"/>
              <a:gd name="connsiteY1" fmla="*/ 0 h 2175080"/>
              <a:gd name="connsiteX2" fmla="*/ 0 w 4522796"/>
              <a:gd name="connsiteY2" fmla="*/ 2175080 h 2175080"/>
              <a:gd name="connsiteX3" fmla="*/ 4522796 w 4522796"/>
              <a:gd name="connsiteY3" fmla="*/ 2175080 h 2175080"/>
            </a:gdLst>
            <a:ahLst/>
            <a:cxnLst>
              <a:cxn ang="0">
                <a:pos x="connsiteX0" y="connsiteY0"/>
              </a:cxn>
              <a:cxn ang="0">
                <a:pos x="connsiteX1" y="connsiteY1"/>
              </a:cxn>
              <a:cxn ang="0">
                <a:pos x="connsiteX2" y="connsiteY2"/>
              </a:cxn>
              <a:cxn ang="0">
                <a:pos x="connsiteX3" y="connsiteY3"/>
              </a:cxn>
            </a:cxnLst>
            <a:rect l="l" t="t" r="r" b="b"/>
            <a:pathLst>
              <a:path w="4522796" h="2175080">
                <a:moveTo>
                  <a:pt x="3515449" y="0"/>
                </a:moveTo>
                <a:lnTo>
                  <a:pt x="0" y="0"/>
                </a:lnTo>
                <a:lnTo>
                  <a:pt x="0" y="2175080"/>
                </a:lnTo>
                <a:lnTo>
                  <a:pt x="4522796" y="217508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p>
        </p:txBody>
      </p:sp>
      <p:sp>
        <p:nvSpPr>
          <p:cNvPr id="13" name="Freeform: Shape 12">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2812" y="4682920"/>
            <a:ext cx="4401188" cy="2175080"/>
          </a:xfrm>
          <a:custGeom>
            <a:avLst/>
            <a:gdLst>
              <a:gd name="connsiteX0" fmla="*/ 1007347 w 4401188"/>
              <a:gd name="connsiteY0" fmla="*/ 0 h 2175080"/>
              <a:gd name="connsiteX1" fmla="*/ 4401188 w 4401188"/>
              <a:gd name="connsiteY1" fmla="*/ 0 h 2175080"/>
              <a:gd name="connsiteX2" fmla="*/ 4401188 w 4401188"/>
              <a:gd name="connsiteY2" fmla="*/ 2175080 h 2175080"/>
              <a:gd name="connsiteX3" fmla="*/ 0 w 4401188"/>
              <a:gd name="connsiteY3" fmla="*/ 2175080 h 2175080"/>
            </a:gdLst>
            <a:ahLst/>
            <a:cxnLst>
              <a:cxn ang="0">
                <a:pos x="connsiteX0" y="connsiteY0"/>
              </a:cxn>
              <a:cxn ang="0">
                <a:pos x="connsiteX1" y="connsiteY1"/>
              </a:cxn>
              <a:cxn ang="0">
                <a:pos x="connsiteX2" y="connsiteY2"/>
              </a:cxn>
              <a:cxn ang="0">
                <a:pos x="connsiteX3" y="connsiteY3"/>
              </a:cxn>
            </a:cxnLst>
            <a:rect l="l" t="t" r="r" b="b"/>
            <a:pathLst>
              <a:path w="4401188" h="2175080">
                <a:moveTo>
                  <a:pt x="1007347" y="0"/>
                </a:moveTo>
                <a:lnTo>
                  <a:pt x="4401188" y="0"/>
                </a:lnTo>
                <a:lnTo>
                  <a:pt x="4401188" y="2175080"/>
                </a:lnTo>
                <a:lnTo>
                  <a:pt x="0" y="217508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3463" y="0"/>
            <a:ext cx="5590537" cy="2130952"/>
          </a:xfrm>
          <a:custGeom>
            <a:avLst/>
            <a:gdLst>
              <a:gd name="connsiteX0" fmla="*/ 4417853 w 5590537"/>
              <a:gd name="connsiteY0" fmla="*/ 0 h 2130952"/>
              <a:gd name="connsiteX1" fmla="*/ 5590537 w 5590537"/>
              <a:gd name="connsiteY1" fmla="*/ 0 h 2130952"/>
              <a:gd name="connsiteX2" fmla="*/ 5590537 w 5590537"/>
              <a:gd name="connsiteY2" fmla="*/ 2130952 h 2130952"/>
              <a:gd name="connsiteX3" fmla="*/ 2729249 w 5590537"/>
              <a:gd name="connsiteY3" fmla="*/ 2130952 h 2130952"/>
              <a:gd name="connsiteX4" fmla="*/ 2574304 w 5590537"/>
              <a:gd name="connsiteY4" fmla="*/ 2130952 h 2130952"/>
              <a:gd name="connsiteX5" fmla="*/ 0 w 5590537"/>
              <a:gd name="connsiteY5" fmla="*/ 2130952 h 2130952"/>
              <a:gd name="connsiteX6" fmla="*/ 983648 w 5590537"/>
              <a:gd name="connsiteY6" fmla="*/ 1 h 2130952"/>
              <a:gd name="connsiteX7" fmla="*/ 4417853 w 5590537"/>
              <a:gd name="connsiteY7" fmla="*/ 1 h 2130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90537" h="2130952">
                <a:moveTo>
                  <a:pt x="4417853" y="0"/>
                </a:moveTo>
                <a:lnTo>
                  <a:pt x="5590537" y="0"/>
                </a:lnTo>
                <a:lnTo>
                  <a:pt x="5590537" y="2130952"/>
                </a:lnTo>
                <a:lnTo>
                  <a:pt x="2729249" y="2130952"/>
                </a:lnTo>
                <a:lnTo>
                  <a:pt x="2574304" y="2130952"/>
                </a:lnTo>
                <a:lnTo>
                  <a:pt x="0" y="2130952"/>
                </a:lnTo>
                <a:lnTo>
                  <a:pt x="983648" y="1"/>
                </a:lnTo>
                <a:lnTo>
                  <a:pt x="4417853"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2920"/>
            <a:ext cx="5590537" cy="2175080"/>
          </a:xfrm>
          <a:custGeom>
            <a:avLst/>
            <a:gdLst>
              <a:gd name="connsiteX0" fmla="*/ 0 w 5590537"/>
              <a:gd name="connsiteY0" fmla="*/ 0 h 2175080"/>
              <a:gd name="connsiteX1" fmla="*/ 5590537 w 5590537"/>
              <a:gd name="connsiteY1" fmla="*/ 0 h 2175080"/>
              <a:gd name="connsiteX2" fmla="*/ 4583190 w 5590537"/>
              <a:gd name="connsiteY2" fmla="*/ 2175080 h 2175080"/>
              <a:gd name="connsiteX3" fmla="*/ 0 w 5590537"/>
              <a:gd name="connsiteY3" fmla="*/ 2175080 h 2175080"/>
            </a:gdLst>
            <a:ahLst/>
            <a:cxnLst>
              <a:cxn ang="0">
                <a:pos x="connsiteX0" y="connsiteY0"/>
              </a:cxn>
              <a:cxn ang="0">
                <a:pos x="connsiteX1" y="connsiteY1"/>
              </a:cxn>
              <a:cxn ang="0">
                <a:pos x="connsiteX2" y="connsiteY2"/>
              </a:cxn>
              <a:cxn ang="0">
                <a:pos x="connsiteX3" y="connsiteY3"/>
              </a:cxn>
            </a:cxnLst>
            <a:rect l="l" t="t" r="r" b="b"/>
            <a:pathLst>
              <a:path w="5590537" h="2175080">
                <a:moveTo>
                  <a:pt x="0" y="0"/>
                </a:moveTo>
                <a:lnTo>
                  <a:pt x="5590537" y="0"/>
                </a:lnTo>
                <a:lnTo>
                  <a:pt x="4583190" y="2175080"/>
                </a:lnTo>
                <a:lnTo>
                  <a:pt x="0" y="217508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extBox 1"/>
          <p:cNvSpPr txBox="1"/>
          <p:nvPr/>
        </p:nvSpPr>
        <p:spPr>
          <a:xfrm>
            <a:off x="643467" y="2245810"/>
            <a:ext cx="7857065" cy="1564716"/>
          </a:xfrm>
          <a:prstGeom prst="rect">
            <a:avLst/>
          </a:prstGeom>
        </p:spPr>
        <p:txBody>
          <a:bodyPr vert="horz" lIns="91440" tIns="45720" rIns="91440" bIns="45720" rtlCol="0" anchor="b">
            <a:normAutofit/>
          </a:bodyPr>
          <a:lstStyle/>
          <a:p>
            <a:pPr defTabSz="914400">
              <a:lnSpc>
                <a:spcPct val="90000"/>
              </a:lnSpc>
              <a:spcBef>
                <a:spcPct val="0"/>
              </a:spcBef>
            </a:pPr>
            <a:r>
              <a:rPr lang="en-US" sz="4800">
                <a:latin typeface="+mj-lt"/>
                <a:ea typeface="+mj-ea"/>
                <a:cs typeface="+mj-cs"/>
              </a:rPr>
              <a:t>THANK YOU</a:t>
            </a:r>
          </a:p>
        </p:txBody>
      </p:sp>
    </p:spTree>
    <p:extLst>
      <p:ext uri="{BB962C8B-B14F-4D97-AF65-F5344CB8AC3E}">
        <p14:creationId xmlns:p14="http://schemas.microsoft.com/office/powerpoint/2010/main" val="2844176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93431" y="217303"/>
            <a:ext cx="2380087" cy="1043125"/>
          </a:xfrm>
          <a:prstGeom prst="rect">
            <a:avLst/>
          </a:prstGeom>
        </p:spPr>
      </p:pic>
      <p:sp>
        <p:nvSpPr>
          <p:cNvPr id="4" name="TextBox 3"/>
          <p:cNvSpPr txBox="1"/>
          <p:nvPr/>
        </p:nvSpPr>
        <p:spPr>
          <a:xfrm>
            <a:off x="2923079" y="201"/>
            <a:ext cx="6220921" cy="1446550"/>
          </a:xfrm>
          <a:prstGeom prst="rect">
            <a:avLst/>
          </a:prstGeom>
          <a:solidFill>
            <a:srgbClr val="00B0F0"/>
          </a:solidFill>
        </p:spPr>
        <p:txBody>
          <a:bodyPr wrap="square" rtlCol="0">
            <a:spAutoFit/>
          </a:bodyPr>
          <a:lstStyle/>
          <a:p>
            <a:pPr>
              <a:lnSpc>
                <a:spcPct val="150000"/>
              </a:lnSpc>
              <a:spcBef>
                <a:spcPts val="1200"/>
              </a:spcBef>
            </a:pPr>
            <a:r>
              <a:rPr lang="en-IN" sz="2800" b="1" dirty="0">
                <a:solidFill>
                  <a:schemeClr val="bg1"/>
                </a:solidFill>
              </a:rPr>
              <a:t>Incorporeal rights – Section 55(2)(a)</a:t>
            </a:r>
          </a:p>
          <a:p>
            <a:pPr>
              <a:lnSpc>
                <a:spcPct val="150000"/>
              </a:lnSpc>
              <a:spcBef>
                <a:spcPts val="1200"/>
              </a:spcBef>
            </a:pPr>
            <a:endParaRPr lang="en-IN" sz="2400" b="1" dirty="0">
              <a:solidFill>
                <a:schemeClr val="bg1"/>
              </a:solidFill>
            </a:endParaRPr>
          </a:p>
        </p:txBody>
      </p:sp>
      <p:cxnSp>
        <p:nvCxnSpPr>
          <p:cNvPr id="6" name="Straight Connector 5"/>
          <p:cNvCxnSpPr/>
          <p:nvPr/>
        </p:nvCxnSpPr>
        <p:spPr>
          <a:xfrm>
            <a:off x="0" y="1446751"/>
            <a:ext cx="9144000"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8" name="Diagram 7"/>
          <p:cNvGraphicFramePr/>
          <p:nvPr>
            <p:extLst>
              <p:ext uri="{D42A27DB-BD31-4B8C-83A1-F6EECF244321}">
                <p14:modId xmlns:p14="http://schemas.microsoft.com/office/powerpoint/2010/main" val="1388998562"/>
              </p:ext>
            </p:extLst>
          </p:nvPr>
        </p:nvGraphicFramePr>
        <p:xfrm>
          <a:off x="1" y="1676491"/>
          <a:ext cx="9144000" cy="46216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8532720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223935" y="43181"/>
            <a:ext cx="8770775" cy="786926"/>
          </a:xfrm>
          <a:prstGeom prst="rect">
            <a:avLst/>
          </a:prstGeom>
        </p:spPr>
        <p:txBody>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en-IN" cap="none" dirty="0">
                <a:latin typeface="Arial" panose="020B0604020202020204" pitchFamily="34" charset="0"/>
                <a:cs typeface="Arial" panose="020B0604020202020204" pitchFamily="34" charset="0"/>
              </a:rPr>
              <a:t>Judge made law</a:t>
            </a:r>
            <a:endParaRPr lang="en-GB" cap="none" dirty="0">
              <a:latin typeface="Arial" panose="020B0604020202020204" pitchFamily="34" charset="0"/>
              <a:cs typeface="Arial" panose="020B0604020202020204" pitchFamily="34" charset="0"/>
            </a:endParaRPr>
          </a:p>
        </p:txBody>
      </p:sp>
      <p:sp>
        <p:nvSpPr>
          <p:cNvPr id="5" name="TextBox 4"/>
          <p:cNvSpPr txBox="1"/>
          <p:nvPr/>
        </p:nvSpPr>
        <p:spPr>
          <a:xfrm>
            <a:off x="223935" y="755461"/>
            <a:ext cx="8817428" cy="4616648"/>
          </a:xfrm>
          <a:prstGeom prst="rect">
            <a:avLst/>
          </a:prstGeom>
          <a:noFill/>
        </p:spPr>
        <p:txBody>
          <a:bodyPr wrap="square" rtlCol="0">
            <a:spAutoFit/>
          </a:bodyPr>
          <a:lstStyle/>
          <a:p>
            <a:pPr marL="342900" indent="-342900" algn="just">
              <a:spcAft>
                <a:spcPts val="1200"/>
              </a:spcAft>
              <a:buAutoNum type="arabicPeriod"/>
            </a:pPr>
            <a:r>
              <a:rPr lang="en-IN" b="1" dirty="0">
                <a:latin typeface="Arial" panose="020B0604020202020204" pitchFamily="34" charset="0"/>
                <a:cs typeface="Arial" panose="020B0604020202020204" pitchFamily="34" charset="0"/>
              </a:rPr>
              <a:t>CIT vs. </a:t>
            </a:r>
            <a:r>
              <a:rPr lang="en-IN" b="1" dirty="0" err="1">
                <a:latin typeface="Arial" panose="020B0604020202020204" pitchFamily="34" charset="0"/>
                <a:cs typeface="Arial" panose="020B0604020202020204" pitchFamily="34" charset="0"/>
              </a:rPr>
              <a:t>Manjula</a:t>
            </a:r>
            <a:r>
              <a:rPr lang="en-IN" b="1" dirty="0">
                <a:latin typeface="Arial" panose="020B0604020202020204" pitchFamily="34" charset="0"/>
                <a:cs typeface="Arial" panose="020B0604020202020204" pitchFamily="34" charset="0"/>
              </a:rPr>
              <a:t> J. Shah (Bombay High Court)</a:t>
            </a:r>
            <a:r>
              <a:rPr lang="en-IN" dirty="0">
                <a:latin typeface="Arial" panose="020B0604020202020204" pitchFamily="34" charset="0"/>
                <a:cs typeface="Arial" panose="020B0604020202020204" pitchFamily="34" charset="0"/>
              </a:rPr>
              <a:t>: Indexed cost of gifted assets has to be determined with reference to previous owner</a:t>
            </a:r>
          </a:p>
          <a:p>
            <a:pPr marL="342900" indent="-342900" algn="just">
              <a:spcAft>
                <a:spcPts val="1200"/>
              </a:spcAft>
              <a:buAutoNum type="arabicPeriod"/>
            </a:pPr>
            <a:r>
              <a:rPr lang="en-IN" b="1" dirty="0">
                <a:latin typeface="Arial" panose="020B0604020202020204" pitchFamily="34" charset="0"/>
                <a:cs typeface="Arial" panose="020B0604020202020204" pitchFamily="34" charset="0"/>
              </a:rPr>
              <a:t>DCIT Vs. Capital Local Area Bank Ltd.</a:t>
            </a:r>
            <a:r>
              <a:rPr lang="en-IN" dirty="0">
                <a:latin typeface="Arial" panose="020B0604020202020204" pitchFamily="34" charset="0"/>
                <a:cs typeface="Arial" panose="020B0604020202020204" pitchFamily="34" charset="0"/>
              </a:rPr>
              <a:t>: The jurisdiction of a municipality where the revenue records of the transferred land is maintained.</a:t>
            </a:r>
          </a:p>
          <a:p>
            <a:pPr marL="342900" indent="-342900" algn="just">
              <a:spcAft>
                <a:spcPts val="1200"/>
              </a:spcAft>
              <a:buAutoNum type="arabicPeriod"/>
            </a:pPr>
            <a:r>
              <a:rPr lang="sv-SE" b="1" dirty="0">
                <a:latin typeface="Arial" panose="020B0604020202020204" pitchFamily="34" charset="0"/>
                <a:cs typeface="Arial" panose="020B0604020202020204" pitchFamily="34" charset="0"/>
              </a:rPr>
              <a:t>Jasbir Singh Sarkaria : </a:t>
            </a:r>
            <a:r>
              <a:rPr lang="sv-SE" dirty="0">
                <a:latin typeface="Arial" panose="020B0604020202020204" pitchFamily="34" charset="0"/>
                <a:cs typeface="Arial" panose="020B0604020202020204" pitchFamily="34" charset="0"/>
              </a:rPr>
              <a:t>Authority for advance ruling and </a:t>
            </a:r>
          </a:p>
          <a:p>
            <a:pPr marL="342900" indent="-342900" algn="just">
              <a:spcAft>
                <a:spcPts val="1200"/>
              </a:spcAft>
              <a:buAutoNum type="arabicPeriod"/>
            </a:pPr>
            <a:r>
              <a:rPr lang="en-IN" b="1" dirty="0">
                <a:latin typeface="Arial" panose="020B0604020202020204" pitchFamily="34" charset="0"/>
                <a:cs typeface="Arial" panose="020B0604020202020204" pitchFamily="34" charset="0"/>
              </a:rPr>
              <a:t>Chaturbhuj </a:t>
            </a:r>
            <a:r>
              <a:rPr lang="en-IN" b="1" dirty="0" err="1">
                <a:latin typeface="Arial" panose="020B0604020202020204" pitchFamily="34" charset="0"/>
                <a:cs typeface="Arial" panose="020B0604020202020204" pitchFamily="34" charset="0"/>
              </a:rPr>
              <a:t>Dwarkadas</a:t>
            </a:r>
            <a:r>
              <a:rPr lang="en-IN" b="1" dirty="0">
                <a:latin typeface="Arial" panose="020B0604020202020204" pitchFamily="34" charset="0"/>
                <a:cs typeface="Arial" panose="020B0604020202020204" pitchFamily="34" charset="0"/>
              </a:rPr>
              <a:t> Kapadia vs CIT 260 ITR Bombay HC: </a:t>
            </a:r>
            <a:r>
              <a:rPr lang="en-IN" dirty="0">
                <a:latin typeface="Arial" panose="020B0604020202020204" pitchFamily="34" charset="0"/>
                <a:cs typeface="Arial" panose="020B0604020202020204" pitchFamily="34" charset="0"/>
              </a:rPr>
              <a:t>In the above two cases it was held that the date of development agreement shall be date of transfer in respect of ratio of unspecified land transferred to the builder.</a:t>
            </a:r>
          </a:p>
          <a:p>
            <a:pPr marL="342900" indent="-342900" algn="just">
              <a:spcAft>
                <a:spcPts val="1200"/>
              </a:spcAft>
              <a:buAutoNum type="arabicPeriod"/>
            </a:pPr>
            <a:r>
              <a:rPr lang="en-IN" b="1" dirty="0">
                <a:latin typeface="Arial" panose="020B0604020202020204" pitchFamily="34" charset="0"/>
                <a:cs typeface="Arial" panose="020B0604020202020204" pitchFamily="34" charset="0"/>
              </a:rPr>
              <a:t>CIT v. </a:t>
            </a:r>
            <a:r>
              <a:rPr lang="en-IN" b="1" dirty="0" err="1">
                <a:latin typeface="Arial" panose="020B0604020202020204" pitchFamily="34" charset="0"/>
                <a:cs typeface="Arial" panose="020B0604020202020204" pitchFamily="34" charset="0"/>
              </a:rPr>
              <a:t>Dr.</a:t>
            </a:r>
            <a:r>
              <a:rPr lang="en-IN" b="1" dirty="0">
                <a:latin typeface="Arial" panose="020B0604020202020204" pitchFamily="34" charset="0"/>
                <a:cs typeface="Arial" panose="020B0604020202020204" pitchFamily="34" charset="0"/>
              </a:rPr>
              <a:t> T.K. </a:t>
            </a:r>
            <a:r>
              <a:rPr lang="en-IN" b="1" dirty="0" err="1">
                <a:latin typeface="Arial" panose="020B0604020202020204" pitchFamily="34" charset="0"/>
                <a:cs typeface="Arial" panose="020B0604020202020204" pitchFamily="34" charset="0"/>
              </a:rPr>
              <a:t>Dayalu</a:t>
            </a:r>
            <a:r>
              <a:rPr lang="en-IN" b="1" dirty="0">
                <a:latin typeface="Arial" panose="020B0604020202020204" pitchFamily="34" charset="0"/>
                <a:cs typeface="Arial" panose="020B0604020202020204" pitchFamily="34" charset="0"/>
              </a:rPr>
              <a:t> High Karnataka HC: </a:t>
            </a:r>
            <a:r>
              <a:rPr lang="en-IN" dirty="0">
                <a:latin typeface="Arial" panose="020B0604020202020204" pitchFamily="34" charset="0"/>
                <a:cs typeface="Arial" panose="020B0604020202020204" pitchFamily="34" charset="0"/>
              </a:rPr>
              <a:t>as the possession of the property was handed over to developer, also some sum was received by the owner, so capital gain should be taxed in the year of entering into development agreement</a:t>
            </a:r>
          </a:p>
          <a:p>
            <a:pPr algn="just">
              <a:spcAft>
                <a:spcPts val="1200"/>
              </a:spcAft>
            </a:pPr>
            <a:endParaRPr lang="en-IN" b="1" dirty="0">
              <a:latin typeface="Arial" panose="020B0604020202020204" pitchFamily="34" charset="0"/>
              <a:cs typeface="Arial" panose="020B0604020202020204" pitchFamily="34" charset="0"/>
            </a:endParaRPr>
          </a:p>
          <a:p>
            <a:pPr algn="just">
              <a:spcAft>
                <a:spcPts val="1200"/>
              </a:spcAft>
            </a:pPr>
            <a:endParaRPr lang="en-IN"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1219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93431" y="217303"/>
            <a:ext cx="2380087" cy="1043125"/>
          </a:xfrm>
          <a:prstGeom prst="rect">
            <a:avLst/>
          </a:prstGeom>
        </p:spPr>
      </p:pic>
      <p:sp>
        <p:nvSpPr>
          <p:cNvPr id="4" name="TextBox 3"/>
          <p:cNvSpPr txBox="1"/>
          <p:nvPr/>
        </p:nvSpPr>
        <p:spPr>
          <a:xfrm>
            <a:off x="2923079" y="201"/>
            <a:ext cx="6220921" cy="1446550"/>
          </a:xfrm>
          <a:prstGeom prst="rect">
            <a:avLst/>
          </a:prstGeom>
          <a:solidFill>
            <a:srgbClr val="00B0F0"/>
          </a:solidFill>
        </p:spPr>
        <p:txBody>
          <a:bodyPr wrap="square" rtlCol="0">
            <a:spAutoFit/>
          </a:bodyPr>
          <a:lstStyle/>
          <a:p>
            <a:pPr>
              <a:lnSpc>
                <a:spcPct val="150000"/>
              </a:lnSpc>
              <a:spcBef>
                <a:spcPts val="1200"/>
              </a:spcBef>
            </a:pPr>
            <a:r>
              <a:rPr lang="en-IN" sz="2800" b="1" dirty="0">
                <a:solidFill>
                  <a:schemeClr val="bg1"/>
                </a:solidFill>
              </a:rPr>
              <a:t>Capital asset – does not include:</a:t>
            </a:r>
          </a:p>
          <a:p>
            <a:pPr>
              <a:lnSpc>
                <a:spcPct val="150000"/>
              </a:lnSpc>
              <a:spcBef>
                <a:spcPts val="1200"/>
              </a:spcBef>
            </a:pPr>
            <a:endParaRPr lang="en-IN" sz="2400" b="1" dirty="0">
              <a:solidFill>
                <a:schemeClr val="bg1"/>
              </a:solidFill>
            </a:endParaRPr>
          </a:p>
        </p:txBody>
      </p:sp>
      <p:cxnSp>
        <p:nvCxnSpPr>
          <p:cNvPr id="6" name="Straight Connector 5"/>
          <p:cNvCxnSpPr/>
          <p:nvPr/>
        </p:nvCxnSpPr>
        <p:spPr>
          <a:xfrm>
            <a:off x="0" y="1472271"/>
            <a:ext cx="9144000"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8" name="Diagram 7"/>
          <p:cNvGraphicFramePr/>
          <p:nvPr>
            <p:extLst>
              <p:ext uri="{D42A27DB-BD31-4B8C-83A1-F6EECF244321}">
                <p14:modId xmlns:p14="http://schemas.microsoft.com/office/powerpoint/2010/main" val="1430784168"/>
              </p:ext>
            </p:extLst>
          </p:nvPr>
        </p:nvGraphicFramePr>
        <p:xfrm>
          <a:off x="503853" y="1684114"/>
          <a:ext cx="8173615" cy="42594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69816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93431" y="217303"/>
            <a:ext cx="2380087" cy="1043125"/>
          </a:xfrm>
          <a:prstGeom prst="rect">
            <a:avLst/>
          </a:prstGeom>
        </p:spPr>
      </p:pic>
      <p:sp>
        <p:nvSpPr>
          <p:cNvPr id="4" name="TextBox 3"/>
          <p:cNvSpPr txBox="1"/>
          <p:nvPr/>
        </p:nvSpPr>
        <p:spPr>
          <a:xfrm>
            <a:off x="2923079" y="201"/>
            <a:ext cx="6220921" cy="1446550"/>
          </a:xfrm>
          <a:prstGeom prst="rect">
            <a:avLst/>
          </a:prstGeom>
          <a:solidFill>
            <a:srgbClr val="00B0F0"/>
          </a:solidFill>
        </p:spPr>
        <p:txBody>
          <a:bodyPr wrap="square" rtlCol="0">
            <a:spAutoFit/>
          </a:bodyPr>
          <a:lstStyle/>
          <a:p>
            <a:pPr>
              <a:lnSpc>
                <a:spcPct val="150000"/>
              </a:lnSpc>
              <a:spcBef>
                <a:spcPts val="1200"/>
              </a:spcBef>
            </a:pPr>
            <a:r>
              <a:rPr lang="en-IN" sz="2800" b="1" dirty="0">
                <a:solidFill>
                  <a:schemeClr val="bg1"/>
                </a:solidFill>
              </a:rPr>
              <a:t>Agricultural land</a:t>
            </a:r>
          </a:p>
          <a:p>
            <a:pPr>
              <a:lnSpc>
                <a:spcPct val="150000"/>
              </a:lnSpc>
              <a:spcBef>
                <a:spcPts val="1200"/>
              </a:spcBef>
            </a:pPr>
            <a:endParaRPr lang="en-IN" sz="2400" b="1" dirty="0">
              <a:solidFill>
                <a:schemeClr val="bg1"/>
              </a:solidFill>
            </a:endParaRPr>
          </a:p>
        </p:txBody>
      </p:sp>
      <p:cxnSp>
        <p:nvCxnSpPr>
          <p:cNvPr id="6" name="Straight Connector 5"/>
          <p:cNvCxnSpPr/>
          <p:nvPr/>
        </p:nvCxnSpPr>
        <p:spPr>
          <a:xfrm>
            <a:off x="0" y="1472271"/>
            <a:ext cx="9144000"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8" name="Diagram 7"/>
          <p:cNvGraphicFramePr/>
          <p:nvPr>
            <p:extLst>
              <p:ext uri="{D42A27DB-BD31-4B8C-83A1-F6EECF244321}">
                <p14:modId xmlns:p14="http://schemas.microsoft.com/office/powerpoint/2010/main" val="3057807530"/>
              </p:ext>
            </p:extLst>
          </p:nvPr>
        </p:nvGraphicFramePr>
        <p:xfrm>
          <a:off x="193431" y="1497793"/>
          <a:ext cx="8885255" cy="51656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7410950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5912</TotalTime>
  <Words>6316</Words>
  <Application>Microsoft Office PowerPoint</Application>
  <PresentationFormat>On-screen Show (4:3)</PresentationFormat>
  <Paragraphs>703</Paragraphs>
  <Slides>70</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70</vt:i4>
      </vt:variant>
    </vt:vector>
  </HeadingPairs>
  <TitlesOfParts>
    <vt:vector size="78" baseType="lpstr">
      <vt:lpstr>Arial</vt:lpstr>
      <vt:lpstr>Calibri</vt:lpstr>
      <vt:lpstr>Calibri Light</vt:lpstr>
      <vt:lpstr>Garamond</vt:lpstr>
      <vt:lpstr>Georgia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Section 54: Sale of residential property</vt:lpstr>
      <vt:lpstr>Section 54B: Tr. of agricultural land</vt:lpstr>
      <vt:lpstr>Section 54D: Compulsory acquisition of Industrial undertaking</vt:lpstr>
      <vt:lpstr>Sec 54EC: Investment NHAI or REC Bonds</vt:lpstr>
      <vt:lpstr>Section 54EE: Investment in Start ups</vt:lpstr>
      <vt:lpstr>Sec 54F: Investment in residential house</vt:lpstr>
      <vt:lpstr>Sec 54G: Shifting of factory from urban area</vt:lpstr>
      <vt:lpstr>Sec. 54GA: Shifting of factory to SEZ</vt:lpstr>
      <vt:lpstr>Sec. 54GB: Tr of residential house</vt:lpstr>
      <vt:lpstr>Set off and carry forward of losses</vt:lpstr>
      <vt:lpstr>Rates of taxes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CAPITAL GAINS</dc:title>
  <dc:creator>Ram Pavan Kumar Melam</dc:creator>
  <cp:lastModifiedBy>Ram Pavan Kumar Melam</cp:lastModifiedBy>
  <cp:revision>1126</cp:revision>
  <dcterms:created xsi:type="dcterms:W3CDTF">2017-03-17T11:37:33Z</dcterms:created>
  <dcterms:modified xsi:type="dcterms:W3CDTF">2017-05-20T15:07:20Z</dcterms:modified>
</cp:coreProperties>
</file>