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1" r:id="rId1"/>
  </p:sldMasterIdLst>
  <p:notesMasterIdLst>
    <p:notesMasterId r:id="rId23"/>
  </p:notesMasterIdLst>
  <p:handoutMasterIdLst>
    <p:handoutMasterId r:id="rId24"/>
  </p:handoutMasterIdLst>
  <p:sldIdLst>
    <p:sldId id="316" r:id="rId2"/>
    <p:sldId id="317" r:id="rId3"/>
    <p:sldId id="25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15" r:id="rId13"/>
    <p:sldId id="306" r:id="rId14"/>
    <p:sldId id="307" r:id="rId15"/>
    <p:sldId id="308" r:id="rId16"/>
    <p:sldId id="312" r:id="rId17"/>
    <p:sldId id="313" r:id="rId18"/>
    <p:sldId id="314" r:id="rId19"/>
    <p:sldId id="309" r:id="rId20"/>
    <p:sldId id="318" r:id="rId21"/>
    <p:sldId id="284" r:id="rId2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4E8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11" autoAdjust="0"/>
    <p:restoredTop sz="89816" autoAdjust="0"/>
  </p:normalViewPr>
  <p:slideViewPr>
    <p:cSldViewPr>
      <p:cViewPr varScale="1">
        <p:scale>
          <a:sx n="66" d="100"/>
          <a:sy n="66" d="100"/>
        </p:scale>
        <p:origin x="-12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16"/>
    </p:cViewPr>
  </p:sorterViewPr>
  <p:notesViewPr>
    <p:cSldViewPr>
      <p:cViewPr varScale="1">
        <p:scale>
          <a:sx n="70" d="100"/>
          <a:sy n="70" d="100"/>
        </p:scale>
        <p:origin x="-281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E7DCD50-D290-4087-A4DF-FE4018D0E8B2}" type="datetimeFigureOut">
              <a:rPr lang="en-US"/>
              <a:pPr>
                <a:defRPr/>
              </a:pPr>
              <a:t>1/8/2010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B3ED1EA-D6BE-476E-8CCA-FD60DA581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DAAEE62-697D-4557-A7F1-25053D6B6770}" type="datetimeFigureOut">
              <a:rPr lang="en-US"/>
              <a:pPr>
                <a:defRPr/>
              </a:pPr>
              <a:t>1/8/2010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88256A6-F28C-4CE3-80C3-7C40C3B37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BB47237-2D22-403A-B1F0-B782708F770B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50909-F7D3-4DB9-90B3-CAEF84DC3A18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CD7F12-69A0-4F7B-A3BD-523B7931BE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C44262-1934-4549-8BBF-450043345D66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2B614C-9405-4998-AAE8-A4CAA4C14E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07E825-7DCD-4027-93D0-DBD2C5B2786E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36667C-03C1-4C7B-AAB4-033C8BF0ED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3FADA0-308B-42DE-B4A1-27E8D441F743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E946F9-2B82-4B3D-BD4D-B0600CE483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3E630A-4AE1-46C9-A2B0-F8C7A06E09A5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EFDF8-3E48-4C05-851D-3A1F83B598D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040124-DFAE-45B4-93ED-81FDA77903D1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04A14A-380B-4E9C-A719-D5C7914D074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05C43F-C2D5-41E3-B103-A6243C8E1465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2361FD-17EB-4D17-9752-D265C69397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A6A276-F3AA-487D-99D9-DF52AEC3815C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9329E-DE09-49FA-B99C-9D04BD5AA3C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C8D3C77-A1AF-4727-84C2-6C59C739A39F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5877F4-35F7-46B4-8B15-AC7E5A8A71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A69A39-1059-423B-B4B7-EE00DFF7C40E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A4A668-058F-42CC-8295-1B3C9D41F3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DF257-256A-494E-9977-3E391DC9229F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A320306A-1ED7-4063-8CA9-C01F58EDAEB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0855347-C5CD-4A98-A151-1BC6CFC9A33A}" type="datetimeFigureOut">
              <a:rPr lang="en-US" smtClean="0"/>
              <a:pPr>
                <a:defRPr/>
              </a:pPr>
              <a:t>1/8/2010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E66D01DF-EDE9-42BB-87F5-0F79B0A159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vinodjainca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vaibhav1986@gmail.com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685800" y="4419600"/>
            <a:ext cx="4572000" cy="147732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b="1" dirty="0" smtClean="0"/>
              <a:t>CA</a:t>
            </a:r>
            <a:r>
              <a:rPr lang="en-US" b="1" dirty="0"/>
              <a:t>. </a:t>
            </a:r>
            <a:r>
              <a:rPr lang="en-US" b="1" dirty="0" smtClean="0"/>
              <a:t>VAIBHAV </a:t>
            </a:r>
            <a:r>
              <a:rPr lang="en-US" b="1" dirty="0"/>
              <a:t>JAIN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>
                <a:latin typeface="+mj-lt"/>
                <a:hlinkClick r:id="rId2"/>
              </a:rPr>
              <a:t>vaibhav1986@gmail.com</a:t>
            </a:r>
            <a:endParaRPr lang="en-US" b="1" dirty="0" smtClean="0">
              <a:latin typeface="+mj-lt"/>
            </a:endParaRPr>
          </a:p>
          <a:p>
            <a:r>
              <a:rPr lang="en-US" b="1" dirty="0" smtClean="0">
                <a:latin typeface="+mj-lt"/>
              </a:rPr>
              <a:t>MOBILE: 98 681 44380</a:t>
            </a:r>
            <a:endParaRPr lang="en-US" b="1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43000" y="457200"/>
            <a:ext cx="7010400" cy="341632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AS – 24</a:t>
            </a:r>
          </a:p>
          <a:p>
            <a:pPr>
              <a:defRPr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ACCOUNTING FOR</a:t>
            </a:r>
          </a:p>
          <a:p>
            <a:pPr>
              <a:defRPr/>
            </a:pPr>
            <a:r>
              <a:rPr 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DISCONTINUING OPERATIONS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4" name="Picture 16" descr="posting_do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1809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posting_do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800600"/>
            <a:ext cx="1676400" cy="484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H: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9800" y="3810000"/>
            <a:ext cx="2667000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295400"/>
            <a:ext cx="8871923" cy="300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650" y="1059796"/>
            <a:ext cx="8591550" cy="5341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772400" cy="762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/>
              <a:t>Initial Disclosure Event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772400" cy="5029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buNone/>
            </a:pPr>
            <a:r>
              <a:rPr lang="en-US" sz="2400" b="1" i="1" dirty="0" smtClean="0"/>
              <a:t>1.	the enterprise has entered into a binding sale agreement for substantially all of the assets attributable to the discontinuing operation; or </a:t>
            </a:r>
          </a:p>
          <a:p>
            <a:pPr algn="just">
              <a:buNone/>
            </a:pPr>
            <a:r>
              <a:rPr lang="en-US" sz="2400" b="1" i="1" dirty="0" smtClean="0"/>
              <a:t>2.	the enterprise's board of directors or similar governing body has both </a:t>
            </a:r>
          </a:p>
          <a:p>
            <a:pPr lvl="2" algn="just">
              <a:buNone/>
            </a:pPr>
            <a:r>
              <a:rPr lang="en-US" b="1" i="1" dirty="0" smtClean="0"/>
              <a:t>o	approved a detailed, formal plan for the discontinuance and </a:t>
            </a:r>
          </a:p>
          <a:p>
            <a:pPr lvl="2" algn="just">
              <a:buNone/>
            </a:pPr>
            <a:r>
              <a:rPr lang="en-US" b="1" i="1" dirty="0" smtClean="0"/>
              <a:t>o	made an announcement of the plan. </a:t>
            </a:r>
          </a:p>
          <a:p>
            <a:pPr lvl="2" algn="just">
              <a:buNone/>
            </a:pPr>
            <a:r>
              <a:rPr lang="en-US" b="1" i="1" dirty="0" smtClean="0"/>
              <a:t>o	terminating through abandonment; and </a:t>
            </a:r>
          </a:p>
          <a:p>
            <a:pPr algn="just">
              <a:buNone/>
            </a:pPr>
            <a:r>
              <a:rPr lang="en-US" sz="2400" b="1" i="1" dirty="0" smtClean="0"/>
              <a:t>3.	that represents a separate major line of business or geographical area of operations; and </a:t>
            </a:r>
          </a:p>
          <a:p>
            <a:pPr algn="just">
              <a:buNone/>
            </a:pPr>
            <a:r>
              <a:rPr lang="en-US" sz="2400" b="1" i="1" dirty="0" smtClean="0"/>
              <a:t>4.	that can be distinguished operationally and for financial reporting purposes. </a:t>
            </a:r>
          </a:p>
        </p:txBody>
      </p:sp>
      <p:pic>
        <p:nvPicPr>
          <p:cNvPr id="7172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103291"/>
            <a:ext cx="8305800" cy="378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7620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/>
              <a:t>Recognition and Measurement</a:t>
            </a:r>
          </a:p>
        </p:txBody>
      </p:sp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5105400"/>
            <a:ext cx="8610600" cy="13716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000" b="1" i="1" dirty="0" smtClean="0"/>
              <a:t>Recognition and measurement principles established in other accounting standards should be followed in the accounting of changes in assets, liabilities, revenue, expenses, losses, and cash flow relating to a discontinuing operation.</a:t>
            </a:r>
            <a:endParaRPr lang="en-US" sz="2000" b="1" i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838200"/>
            <a:ext cx="889259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515432"/>
            <a:ext cx="8677275" cy="519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5791200"/>
            <a:ext cx="8610600" cy="838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b="1" i="1" dirty="0" smtClean="0"/>
              <a:t>If an initial disclosure event occurs between the balance sheet date and the date of approval of accounts, disclosures as required by AS 4 - Contingencies and Events Occurring after the Balance Sheet Date, are made.</a:t>
            </a:r>
            <a:endParaRPr lang="en-US" sz="1600" b="1" i="1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399" y="609600"/>
            <a:ext cx="855366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5638800"/>
            <a:ext cx="8610600" cy="9144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800" b="1" i="1" dirty="0" smtClean="0"/>
              <a:t>The above information pertaining to asset disposals, liability settlements, and binding sale agreements pertaining to a discontinuing operation should be included in the financial statements when the events occur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795" y="1219200"/>
            <a:ext cx="875780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219200"/>
            <a:ext cx="8686800" cy="511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034" y="1295400"/>
            <a:ext cx="8709366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088313" cy="76200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 eaLnBrk="1" hangingPunct="1"/>
            <a:r>
              <a:rPr lang="en-US" sz="4000" dirty="0" smtClean="0"/>
              <a:t>  </a:t>
            </a:r>
            <a:r>
              <a:rPr lang="en-US" sz="4000" b="1" dirty="0" smtClean="0"/>
              <a:t>APPLICABILITY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8025"/>
            <a:ext cx="6019800" cy="4575175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Enterprises whose equity or debt securities are listed whether in India or outside India or are in process of listing.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Banks incl. co-operative banks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Financial Institutions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Carrying on Insurance business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Turnover (excl. Other Income) &gt; Rs. 50 Crores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Borrowings (incl. Public Deposits) &gt; Rs. 10 Crores</a:t>
            </a:r>
          </a:p>
          <a:p>
            <a:pPr marL="395288" lvl="1" indent="-282575"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 2"/>
              <a:buChar char=""/>
              <a:defRPr/>
            </a:pPr>
            <a:r>
              <a:rPr lang="en-US" dirty="0" smtClean="0">
                <a:latin typeface="+mj-lt"/>
              </a:rPr>
              <a:t>Holding or Subsidiary of any of the above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en-US" b="1" dirty="0" smtClean="0">
              <a:latin typeface="+mj-lt"/>
            </a:endParaRPr>
          </a:p>
          <a:p>
            <a:pPr marL="640080" lvl="1" indent="-246888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en-US" b="1" dirty="0" smtClean="0">
              <a:latin typeface="+mj-lt"/>
            </a:endParaRPr>
          </a:p>
          <a:p>
            <a:pPr marL="640080" lvl="1" indent="-246888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en-US" b="1" dirty="0" smtClean="0">
              <a:latin typeface="+mj-lt"/>
            </a:endParaRP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b="1" dirty="0" smtClean="0">
              <a:latin typeface="+mj-lt"/>
            </a:endParaRPr>
          </a:p>
        </p:txBody>
      </p:sp>
      <p:pic>
        <p:nvPicPr>
          <p:cNvPr id="6149" name="Picture 16" descr="posting_do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j011197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1970087"/>
            <a:ext cx="2057400" cy="4506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80"/>
          <p:cNvSpPr>
            <a:spLocks noChangeArrowheads="1"/>
          </p:cNvSpPr>
          <p:nvPr/>
        </p:nvSpPr>
        <p:spPr bwMode="blackWhite">
          <a:xfrm>
            <a:off x="2595563" y="1281529"/>
            <a:ext cx="6091237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3500" tIns="0" rIns="64800" bIns="0">
            <a:spAutoFit/>
          </a:bodyPr>
          <a:lstStyle/>
          <a:p>
            <a:endParaRPr lang="en-US" dirty="0"/>
          </a:p>
          <a:p>
            <a:pPr algn="ctr"/>
            <a:r>
              <a:rPr lang="en-US" sz="4000" dirty="0"/>
              <a:t>Questions ??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Suggestions ??</a:t>
            </a:r>
          </a:p>
          <a:p>
            <a:pPr algn="ctr"/>
            <a:endParaRPr lang="en-US" sz="4000" dirty="0"/>
          </a:p>
          <a:p>
            <a:pPr algn="ctr"/>
            <a:r>
              <a:rPr lang="en-US" sz="4000" dirty="0"/>
              <a:t>Comments ??</a:t>
            </a:r>
          </a:p>
          <a:p>
            <a:pPr algn="ctr"/>
            <a:endParaRPr lang="en-US" sz="4000" dirty="0"/>
          </a:p>
          <a:p>
            <a:pPr algn="ctr"/>
            <a:endParaRPr lang="en-US" sz="40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939925" y="895350"/>
          <a:ext cx="1641475" cy="4438650"/>
        </p:xfrm>
        <a:graphic>
          <a:graphicData uri="http://schemas.openxmlformats.org/presentationml/2006/ole">
            <p:oleObj spid="_x0000_s12290" name="Clip" r:id="rId4" imgW="2149200" imgH="5813280" progId="">
              <p:embed/>
            </p:oleObj>
          </a:graphicData>
        </a:graphic>
      </p:graphicFrame>
      <p:pic>
        <p:nvPicPr>
          <p:cNvPr id="5" name="Picture 16" descr="posting_dot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KIS images1 (254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1440373" y="2304871"/>
            <a:ext cx="6484427" cy="409342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7200" b="1" i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Thank</a:t>
            </a:r>
            <a:r>
              <a:rPr lang="en-US" sz="5400" b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7200" b="1" i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You</a:t>
            </a:r>
            <a:r>
              <a:rPr lang="en-US" sz="5400" b="1" cap="all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</a:p>
          <a:p>
            <a:pPr>
              <a:defRPr/>
            </a:pPr>
            <a:endParaRPr lang="en-US" sz="5400" b="1" cap="all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defRPr/>
            </a:pPr>
            <a:r>
              <a:rPr lang="en-US" sz="5400" b="1" cap="all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CA VAIBHAV JAIN</a:t>
            </a:r>
          </a:p>
          <a:p>
            <a:pPr>
              <a:defRPr/>
            </a:pPr>
            <a:r>
              <a:rPr lang="en-US" sz="4000" b="1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hlinkClick r:id="rId3"/>
              </a:rPr>
              <a:t>vaibhav1986@gmail.com</a:t>
            </a:r>
            <a:endParaRPr lang="en-US" sz="4000" b="1" dirty="0" smtClean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defRPr/>
            </a:pPr>
            <a:r>
              <a:rPr lang="en-US" sz="4000" b="1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9868144380</a:t>
            </a:r>
            <a:endParaRPr lang="en-US" sz="4000" b="1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5843" name="Picture 16" descr="posting_dot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7772400" cy="76200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 eaLnBrk="1" hangingPunct="1"/>
            <a:r>
              <a:rPr lang="en-US" sz="4000" b="1" dirty="0" smtClean="0"/>
              <a:t>What is a Discontinuing Operation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772400" cy="50292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buNone/>
            </a:pPr>
            <a:r>
              <a:rPr lang="en-US" sz="1800" b="1" i="1" dirty="0" smtClean="0"/>
              <a:t>A discontinuing operation is a component of an enterprise:</a:t>
            </a:r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r>
              <a:rPr lang="en-US" sz="1800" b="1" i="1" dirty="0" smtClean="0"/>
              <a:t>(a) that the enterprise, pursuant to a single plan, is:</a:t>
            </a:r>
          </a:p>
          <a:p>
            <a:pPr>
              <a:buNone/>
            </a:pPr>
            <a:r>
              <a:rPr lang="en-US" sz="1800" b="1" i="1" dirty="0" smtClean="0"/>
              <a:t>	(</a:t>
            </a:r>
            <a:r>
              <a:rPr lang="en-US" sz="1800" b="1" i="1" dirty="0" err="1" smtClean="0"/>
              <a:t>i</a:t>
            </a:r>
            <a:r>
              <a:rPr lang="en-US" sz="1800" b="1" i="1" dirty="0" smtClean="0"/>
              <a:t>) disposing of substantially in its entirety, such as by selling the component in a single transaction or by demerger or spin-off of ownership of the component to the enterprise's shareholders; or</a:t>
            </a:r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r>
              <a:rPr lang="en-US" sz="1800" b="1" i="1" dirty="0" smtClean="0"/>
              <a:t>	(ii) disposing of piecemeal, such as by selling off the component's assets and settling its liabilities individually; or</a:t>
            </a:r>
          </a:p>
          <a:p>
            <a:pPr>
              <a:buNone/>
            </a:pPr>
            <a:r>
              <a:rPr lang="en-US" sz="1800" b="1" i="1" dirty="0" smtClean="0"/>
              <a:t/>
            </a:r>
            <a:br>
              <a:rPr lang="en-US" sz="1800" b="1" i="1" dirty="0" smtClean="0"/>
            </a:br>
            <a:r>
              <a:rPr lang="en-US" sz="1800" b="1" i="1" dirty="0" smtClean="0"/>
              <a:t>(iii) terminating through abandonment; and</a:t>
            </a:r>
          </a:p>
          <a:p>
            <a:pPr>
              <a:buNone/>
            </a:pPr>
            <a:endParaRPr lang="en-US" sz="1800" b="1" i="1" dirty="0" smtClean="0"/>
          </a:p>
          <a:p>
            <a:pPr>
              <a:buNone/>
            </a:pPr>
            <a:r>
              <a:rPr lang="en-US" sz="1800" b="1" i="1" dirty="0" smtClean="0"/>
              <a:t>(b) that represents a separate major line of business or geographical area of operations; and </a:t>
            </a:r>
            <a:r>
              <a:rPr lang="en-US" sz="1800" b="1" dirty="0" smtClean="0"/>
              <a:t>452 AS 24 (issued 2002)</a:t>
            </a:r>
          </a:p>
          <a:p>
            <a:pPr>
              <a:buNone/>
            </a:pPr>
            <a:r>
              <a:rPr lang="en-US" sz="1800" b="1" i="1" dirty="0" smtClean="0"/>
              <a:t>(c) that can be distinguished operationally and for financial reporting purposes.</a:t>
            </a:r>
            <a:endParaRPr lang="en-US" sz="1800" dirty="0" smtClean="0">
              <a:latin typeface="Calibri" pitchFamily="34" charset="0"/>
            </a:endParaRPr>
          </a:p>
        </p:txBody>
      </p:sp>
      <p:pic>
        <p:nvPicPr>
          <p:cNvPr id="7172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64972" y="685800"/>
            <a:ext cx="8398028" cy="5711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200150"/>
            <a:ext cx="85344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428" y="1524000"/>
            <a:ext cx="8649772" cy="37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090612"/>
            <a:ext cx="8767903" cy="500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482" y="914400"/>
            <a:ext cx="8421518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 descr="posting_do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104775"/>
            <a:ext cx="1219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082267"/>
            <a:ext cx="8610600" cy="539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1466</TotalTime>
  <Words>238</Words>
  <Application>Microsoft Office PowerPoint</Application>
  <PresentationFormat>On-screen Show (4:3)</PresentationFormat>
  <Paragraphs>51</Paragraphs>
  <Slides>21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Flow</vt:lpstr>
      <vt:lpstr>Clip</vt:lpstr>
      <vt:lpstr>Slide 1</vt:lpstr>
      <vt:lpstr>  APPLICABILITY</vt:lpstr>
      <vt:lpstr>What is a Discontinuing Operation ?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Initial Disclosure Event</vt:lpstr>
      <vt:lpstr>Recognition and Measurement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INTERNAL AUDIT OF STOCK BROKERS</dc:title>
  <dc:creator>G Mail</dc:creator>
  <cp:lastModifiedBy>Vaibhav Jain</cp:lastModifiedBy>
  <cp:revision>148</cp:revision>
  <dcterms:created xsi:type="dcterms:W3CDTF">2006-08-16T00:00:00Z</dcterms:created>
  <dcterms:modified xsi:type="dcterms:W3CDTF">2010-01-08T08:27:13Z</dcterms:modified>
</cp:coreProperties>
</file>