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tiff" ContentType="image/tif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6"/>
  </p:notesMasterIdLst>
  <p:handoutMasterIdLst>
    <p:handoutMasterId r:id="rId127"/>
  </p:handoutMasterIdLst>
  <p:sldIdLst>
    <p:sldId id="321" r:id="rId2"/>
    <p:sldId id="338" r:id="rId3"/>
    <p:sldId id="442" r:id="rId4"/>
    <p:sldId id="339" r:id="rId5"/>
    <p:sldId id="340" r:id="rId6"/>
    <p:sldId id="364"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56" r:id="rId24"/>
    <p:sldId id="365" r:id="rId25"/>
    <p:sldId id="359" r:id="rId26"/>
    <p:sldId id="360" r:id="rId27"/>
    <p:sldId id="361" r:id="rId28"/>
    <p:sldId id="362" r:id="rId29"/>
    <p:sldId id="363" r:id="rId30"/>
    <p:sldId id="358" r:id="rId31"/>
    <p:sldId id="348" r:id="rId32"/>
    <p:sldId id="349" r:id="rId33"/>
    <p:sldId id="350" r:id="rId34"/>
    <p:sldId id="351" r:id="rId35"/>
    <p:sldId id="330" r:id="rId36"/>
    <p:sldId id="266" r:id="rId37"/>
    <p:sldId id="398" r:id="rId38"/>
    <p:sldId id="399" r:id="rId39"/>
    <p:sldId id="400" r:id="rId40"/>
    <p:sldId id="401" r:id="rId41"/>
    <p:sldId id="402" r:id="rId42"/>
    <p:sldId id="403" r:id="rId43"/>
    <p:sldId id="404" r:id="rId44"/>
    <p:sldId id="405" r:id="rId45"/>
    <p:sldId id="406" r:id="rId46"/>
    <p:sldId id="407" r:id="rId47"/>
    <p:sldId id="408" r:id="rId48"/>
    <p:sldId id="409" r:id="rId49"/>
    <p:sldId id="410" r:id="rId50"/>
    <p:sldId id="411" r:id="rId51"/>
    <p:sldId id="412" r:id="rId52"/>
    <p:sldId id="413" r:id="rId53"/>
    <p:sldId id="414" r:id="rId54"/>
    <p:sldId id="415" r:id="rId55"/>
    <p:sldId id="416" r:id="rId56"/>
    <p:sldId id="417" r:id="rId57"/>
    <p:sldId id="418" r:id="rId58"/>
    <p:sldId id="419" r:id="rId59"/>
    <p:sldId id="420" r:id="rId60"/>
    <p:sldId id="421" r:id="rId61"/>
    <p:sldId id="422" r:id="rId62"/>
    <p:sldId id="423" r:id="rId63"/>
    <p:sldId id="424" r:id="rId64"/>
    <p:sldId id="425" r:id="rId65"/>
    <p:sldId id="426" r:id="rId66"/>
    <p:sldId id="427" r:id="rId67"/>
    <p:sldId id="428" r:id="rId68"/>
    <p:sldId id="429" r:id="rId69"/>
    <p:sldId id="430" r:id="rId70"/>
    <p:sldId id="431" r:id="rId71"/>
    <p:sldId id="432" r:id="rId72"/>
    <p:sldId id="433" r:id="rId73"/>
    <p:sldId id="434" r:id="rId74"/>
    <p:sldId id="435" r:id="rId75"/>
    <p:sldId id="436" r:id="rId76"/>
    <p:sldId id="437" r:id="rId77"/>
    <p:sldId id="438" r:id="rId78"/>
    <p:sldId id="439" r:id="rId79"/>
    <p:sldId id="440" r:id="rId80"/>
    <p:sldId id="441" r:id="rId81"/>
    <p:sldId id="331" r:id="rId82"/>
    <p:sldId id="332" r:id="rId83"/>
    <p:sldId id="278" r:id="rId84"/>
    <p:sldId id="390" r:id="rId85"/>
    <p:sldId id="391" r:id="rId86"/>
    <p:sldId id="392" r:id="rId87"/>
    <p:sldId id="393" r:id="rId88"/>
    <p:sldId id="443" r:id="rId89"/>
    <p:sldId id="444" r:id="rId90"/>
    <p:sldId id="445" r:id="rId91"/>
    <p:sldId id="446" r:id="rId92"/>
    <p:sldId id="447" r:id="rId93"/>
    <p:sldId id="448" r:id="rId94"/>
    <p:sldId id="449" r:id="rId95"/>
    <p:sldId id="395" r:id="rId96"/>
    <p:sldId id="450" r:id="rId97"/>
    <p:sldId id="396" r:id="rId98"/>
    <p:sldId id="301" r:id="rId99"/>
    <p:sldId id="328" r:id="rId100"/>
    <p:sldId id="329" r:id="rId101"/>
    <p:sldId id="302" r:id="rId102"/>
    <p:sldId id="314" r:id="rId103"/>
    <p:sldId id="303" r:id="rId104"/>
    <p:sldId id="304" r:id="rId105"/>
    <p:sldId id="305" r:id="rId106"/>
    <p:sldId id="306" r:id="rId107"/>
    <p:sldId id="307" r:id="rId108"/>
    <p:sldId id="315" r:id="rId109"/>
    <p:sldId id="308" r:id="rId110"/>
    <p:sldId id="309" r:id="rId111"/>
    <p:sldId id="310" r:id="rId112"/>
    <p:sldId id="280" r:id="rId113"/>
    <p:sldId id="281" r:id="rId114"/>
    <p:sldId id="283" r:id="rId115"/>
    <p:sldId id="284" r:id="rId116"/>
    <p:sldId id="286" r:id="rId117"/>
    <p:sldId id="288" r:id="rId118"/>
    <p:sldId id="290" r:id="rId119"/>
    <p:sldId id="397" r:id="rId120"/>
    <p:sldId id="382" r:id="rId121"/>
    <p:sldId id="383" r:id="rId122"/>
    <p:sldId id="384" r:id="rId123"/>
    <p:sldId id="385" r:id="rId124"/>
    <p:sldId id="320" r:id="rId12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p:scale>
          <a:sx n="65" d="100"/>
          <a:sy n="65" d="100"/>
        </p:scale>
        <p:origin x="-1536" y="-216"/>
      </p:cViewPr>
      <p:guideLst>
        <p:guide orient="horz" pos="2160"/>
        <p:guide pos="2880"/>
      </p:guideLst>
    </p:cSldViewPr>
  </p:slideViewPr>
  <p:outlineViewPr>
    <p:cViewPr>
      <p:scale>
        <a:sx n="33" d="100"/>
        <a:sy n="33" d="100"/>
      </p:scale>
      <p:origin x="0" y="5051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7E4A5635-46C6-4AD4-8F53-316B2F4275B2}" type="datetimeFigureOut">
              <a:rPr lang="en-US" smtClean="0"/>
              <a:pPr/>
              <a:t>12/7/2015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C1418CA3-1785-4C0E-A47B-264EDF73551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5D870E6-2792-4FD6-B815-763C83D0FF67}" type="datetimeFigureOut">
              <a:rPr lang="en-US" smtClean="0"/>
              <a:pPr/>
              <a:t>12/7/2015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7D830E2-A020-459C-A70D-B109BD4BECCC}" type="slidenum">
              <a:rPr lang="en-US" smtClean="0"/>
              <a:pPr/>
              <a:t>‹#›</a:t>
            </a:fld>
            <a:endParaRPr lang="en-US"/>
          </a:p>
        </p:txBody>
      </p:sp>
    </p:spTree>
    <p:extLst>
      <p:ext uri="{BB962C8B-B14F-4D97-AF65-F5344CB8AC3E}">
        <p14:creationId xmlns:p14="http://schemas.microsoft.com/office/powerpoint/2010/main" xmlns="" val="2605726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The Institute of Cost Accountants of India </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The Institute of Cost Accountants of India </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The Institute of Cost Accountants of India </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458200" cy="4983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457200" y="6356350"/>
            <a:ext cx="5562600" cy="365125"/>
          </a:xfrm>
        </p:spPr>
        <p:txBody>
          <a:bodyPr/>
          <a:lstStyle/>
          <a:p>
            <a:r>
              <a:rPr lang="en-US" smtClean="0"/>
              <a:t>The Institute of Cost Accountants of India </a:t>
            </a:r>
            <a:endParaRPr lang="en-US" dirty="0"/>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pic>
        <p:nvPicPr>
          <p:cNvPr id="7" name="Picture 6" descr="Red-Logo-ICAI-01-02-12.tif"/>
          <p:cNvPicPr>
            <a:picLocks noChangeAspect="1"/>
          </p:cNvPicPr>
          <p:nvPr userDrawn="1"/>
        </p:nvPicPr>
        <p:blipFill>
          <a:blip r:embed="rId2" cstate="print"/>
          <a:stretch>
            <a:fillRect/>
          </a:stretch>
        </p:blipFill>
        <p:spPr>
          <a:xfrm>
            <a:off x="1" y="0"/>
            <a:ext cx="533399" cy="1066800"/>
          </a:xfrm>
          <a:prstGeom prst="rect">
            <a:avLst/>
          </a:prstGeom>
        </p:spPr>
      </p:pic>
      <p:sp>
        <p:nvSpPr>
          <p:cNvPr id="10" name="Rectangle 3"/>
          <p:cNvSpPr>
            <a:spLocks noChangeArrowheads="1"/>
          </p:cNvSpPr>
          <p:nvPr userDrawn="1"/>
        </p:nvSpPr>
        <p:spPr bwMode="auto">
          <a:xfrm>
            <a:off x="609600" y="0"/>
            <a:ext cx="8534400" cy="1066800"/>
          </a:xfrm>
          <a:prstGeom prst="rect">
            <a:avLst/>
          </a:prstGeom>
          <a:solidFill>
            <a:srgbClr val="12449E"/>
          </a:solidFill>
          <a:ln w="9525">
            <a:noFill/>
            <a:round/>
            <a:headEnd/>
            <a:tailEnd/>
          </a:ln>
          <a:effectLst/>
        </p:spPr>
        <p:txBody>
          <a:bodyPr wrap="none" anchor="ctr"/>
          <a:lstStyle/>
          <a:p>
            <a:pPr>
              <a:defRPr/>
            </a:pPr>
            <a:endParaRPr lang="en-US" b="0" dirty="0">
              <a:solidFill>
                <a:schemeClr val="bg1"/>
              </a:solidFill>
              <a:cs typeface="Lucida Sans Unicode" charset="0"/>
            </a:endParaRPr>
          </a:p>
        </p:txBody>
      </p:sp>
      <p:sp>
        <p:nvSpPr>
          <p:cNvPr id="2" name="Title 1"/>
          <p:cNvSpPr>
            <a:spLocks noGrp="1"/>
          </p:cNvSpPr>
          <p:nvPr>
            <p:ph type="title"/>
          </p:nvPr>
        </p:nvSpPr>
        <p:spPr>
          <a:xfrm>
            <a:off x="609600" y="0"/>
            <a:ext cx="8534400" cy="1066800"/>
          </a:xfrm>
        </p:spPr>
        <p:txBody>
          <a:bodyPr/>
          <a:lstStyle>
            <a:lvl1pPr>
              <a:defRPr>
                <a:solidFill>
                  <a:schemeClr val="bg1"/>
                </a:solidFill>
              </a:defRPr>
            </a:lvl1pPr>
          </a:lstStyle>
          <a:p>
            <a:r>
              <a:rPr lang="en-US" smtClean="0"/>
              <a:t>Click to edit Master title style</a:t>
            </a:r>
            <a:endParaRPr lang="en-US" dirty="0"/>
          </a:p>
        </p:txBody>
      </p:sp>
      <p:sp>
        <p:nvSpPr>
          <p:cNvPr id="11" name="Rectangle 5"/>
          <p:cNvSpPr>
            <a:spLocks noChangeArrowheads="1"/>
          </p:cNvSpPr>
          <p:nvPr userDrawn="1"/>
        </p:nvSpPr>
        <p:spPr bwMode="auto">
          <a:xfrm>
            <a:off x="0" y="1143000"/>
            <a:ext cx="228600" cy="5715000"/>
          </a:xfrm>
          <a:prstGeom prst="rect">
            <a:avLst/>
          </a:prstGeom>
          <a:solidFill>
            <a:srgbClr val="92D050"/>
          </a:solidFill>
          <a:ln w="9525">
            <a:noFill/>
            <a:round/>
            <a:headEnd/>
            <a:tailEnd/>
          </a:ln>
          <a:effectLst/>
        </p:spPr>
        <p:txBody>
          <a:bodyPr wrap="none" anchor="ctr"/>
          <a:lstStyle/>
          <a:p>
            <a:pPr>
              <a:defRPr/>
            </a:pPr>
            <a:endParaRPr lang="en-US" b="0">
              <a:cs typeface="Lucida Sans Unicode"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The Institute of Cost Accountants of India </a:t>
            </a:r>
            <a:endParaRPr lang="en-US"/>
          </a:p>
        </p:txBody>
      </p:sp>
      <p:sp>
        <p:nvSpPr>
          <p:cNvPr id="6" name="Slide Number Placeholder 5"/>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The Institute of Cost Accountants of India </a:t>
            </a:r>
            <a:endParaRPr lang="en-US"/>
          </a:p>
        </p:txBody>
      </p:sp>
      <p:sp>
        <p:nvSpPr>
          <p:cNvPr id="7" name="Slide Number Placeholder 6"/>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The Institute of Cost Accountants of India </a:t>
            </a:r>
            <a:endParaRPr lang="en-US"/>
          </a:p>
        </p:txBody>
      </p:sp>
      <p:sp>
        <p:nvSpPr>
          <p:cNvPr id="9" name="Slide Number Placeholder 8"/>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The Institute of Cost Accountants of India </a:t>
            </a:r>
            <a:endParaRPr lang="en-US"/>
          </a:p>
        </p:txBody>
      </p:sp>
      <p:sp>
        <p:nvSpPr>
          <p:cNvPr id="5" name="Slide Number Placeholder 4"/>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a:p>
        </p:txBody>
      </p:sp>
      <p:sp>
        <p:nvSpPr>
          <p:cNvPr id="4" name="Slide Number Placeholder 3"/>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The Institute of Cost Accountants of India </a:t>
            </a:r>
            <a:endParaRPr lang="en-US"/>
          </a:p>
        </p:txBody>
      </p:sp>
      <p:sp>
        <p:nvSpPr>
          <p:cNvPr id="7" name="Slide Number Placeholder 6"/>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The Institute of Cost Accountants of India </a:t>
            </a:r>
            <a:endParaRPr lang="en-US"/>
          </a:p>
        </p:txBody>
      </p:sp>
      <p:sp>
        <p:nvSpPr>
          <p:cNvPr id="7" name="Slide Number Placeholder 6"/>
          <p:cNvSpPr>
            <a:spLocks noGrp="1"/>
          </p:cNvSpPr>
          <p:nvPr>
            <p:ph type="sldNum" sz="quarter" idx="12"/>
          </p:nvPr>
        </p:nvSpPr>
        <p:spPr/>
        <p:txBody>
          <a:bodyPr/>
          <a:lstStyle/>
          <a:p>
            <a:fld id="{57AFC327-729E-4BE9-BB60-D2B866BE1B4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The Institute of Cost Accountants of India </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FC327-729E-4BE9-BB60-D2B866BE1B4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https://www.taxmanagementindia.com/visitor/acts_rules_provisions.asp?ID=1" TargetMode="External"/><Relationship Id="rId2" Type="http://schemas.openxmlformats.org/officeDocument/2006/relationships/hyperlink" Target="https://www.taxmanagementindia.com/visitor/detail_act.asp?ID=5" TargetMode="External"/><Relationship Id="rId1" Type="http://schemas.openxmlformats.org/officeDocument/2006/relationships/slideLayout" Target="../slideLayouts/slideLayout2.xml"/><Relationship Id="rId4" Type="http://schemas.openxmlformats.org/officeDocument/2006/relationships/hyperlink" Target="https://www.taxmanagementindia.com/visitor/detail_case_laws.asp?ID=244703"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www.taxmanagementindia.com/visitor/acts_rules_provisions.asp?ID=22" TargetMode="External"/><Relationship Id="rId2" Type="http://schemas.openxmlformats.org/officeDocument/2006/relationships/hyperlink" Target="https://www.taxmanagementindia.com/visitor/detail_act.asp?ID=240" TargetMode="Externa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0"/>
            <a:ext cx="8915400" cy="6126163"/>
          </a:xfrm>
        </p:spPr>
        <p:txBody>
          <a:bodyPr anchor="ctr">
            <a:normAutofit/>
          </a:bodyPr>
          <a:lstStyle/>
          <a:p>
            <a:pPr algn="ctr">
              <a:buNone/>
            </a:pPr>
            <a:r>
              <a:rPr lang="en-US" sz="6000" b="1" dirty="0" smtClean="0">
                <a:solidFill>
                  <a:srgbClr val="C00000"/>
                </a:solidFill>
                <a:latin typeface="Comic Sans MS" pitchFamily="66" charset="0"/>
              </a:rPr>
              <a:t>Central Excise</a:t>
            </a:r>
            <a:endParaRPr lang="en-US" sz="6000" b="1" dirty="0">
              <a:solidFill>
                <a:srgbClr val="C00000"/>
              </a:solidFill>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175" indent="-3175" algn="just">
              <a:lnSpc>
                <a:spcPct val="150000"/>
              </a:lnSpc>
              <a:spcAft>
                <a:spcPts val="1200"/>
              </a:spcAft>
              <a:buNone/>
            </a:pPr>
            <a:r>
              <a:rPr lang="en-US" sz="2500" dirty="0" smtClean="0">
                <a:latin typeface="Comic Sans MS" pitchFamily="66" charset="0"/>
              </a:rPr>
              <a:t>	Manufacture implies a change; but not every change is a manufacture. A new article should emerge from the raw material stage with a distinctive name, character, use and marketability.</a:t>
            </a:r>
          </a:p>
          <a:p>
            <a:pPr marL="3175" indent="-3175" algn="just">
              <a:lnSpc>
                <a:spcPct val="150000"/>
              </a:lnSpc>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a:t>
            </a:fld>
            <a:endParaRPr lang="en-US"/>
          </a:p>
        </p:txBody>
      </p:sp>
      <p:sp>
        <p:nvSpPr>
          <p:cNvPr id="5" name="Title 4"/>
          <p:cNvSpPr>
            <a:spLocks noGrp="1"/>
          </p:cNvSpPr>
          <p:nvPr>
            <p:ph type="title"/>
          </p:nvPr>
        </p:nvSpPr>
        <p:spPr/>
        <p:txBody>
          <a:bodyPr>
            <a:noAutofit/>
          </a:bodyPr>
          <a:lstStyle/>
          <a:p>
            <a:r>
              <a:rPr lang="en-US" sz="3500" b="1" dirty="0" smtClean="0">
                <a:solidFill>
                  <a:srgbClr val="FFC000"/>
                </a:solidFill>
                <a:latin typeface="Comic Sans MS" pitchFamily="66" charset="0"/>
              </a:rPr>
              <a:t>The accepted wisdom about manufacture in central excise</a:t>
            </a:r>
            <a:endParaRPr lang="en-US" sz="3500" b="1" dirty="0">
              <a:solidFill>
                <a:srgbClr val="FFC000"/>
              </a:solidFill>
              <a:latin typeface="Comic Sans MS" pitchFamily="66"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Font typeface="Wingdings" panose="05000000000000000000" pitchFamily="2" charset="2"/>
              <a:buChar char="Ø"/>
            </a:pPr>
            <a:r>
              <a:rPr lang="en-US" sz="2500" dirty="0">
                <a:latin typeface="Comic Sans MS" pitchFamily="66" charset="0"/>
              </a:rPr>
              <a:t>If the </a:t>
            </a:r>
            <a:r>
              <a:rPr lang="en-US" sz="2500" dirty="0" err="1">
                <a:latin typeface="Comic Sans MS" pitchFamily="66" charset="0"/>
              </a:rPr>
              <a:t>assessee</a:t>
            </a:r>
            <a:r>
              <a:rPr lang="en-US" sz="2500" dirty="0">
                <a:latin typeface="Comic Sans MS" pitchFamily="66" charset="0"/>
              </a:rPr>
              <a:t> fails to pay the duty declared as payable by him in the return within a period of one month from the due date, then the </a:t>
            </a:r>
            <a:r>
              <a:rPr lang="en-US" sz="2500" dirty="0" err="1">
                <a:latin typeface="Comic Sans MS" pitchFamily="66" charset="0"/>
              </a:rPr>
              <a:t>assessee</a:t>
            </a:r>
            <a:r>
              <a:rPr lang="en-US" sz="2500" dirty="0">
                <a:latin typeface="Comic Sans MS" pitchFamily="66" charset="0"/>
              </a:rPr>
              <a:t> is liable to pay the penalty at the rate of one per cent on such amount of the duty not paid, for each month or part thereof calculated from the due date, for the period during which such failure continues</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100</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dirty="0">
              <a:solidFill>
                <a:srgbClr val="FFC000"/>
              </a:solidFill>
              <a:latin typeface="Comic Sans MS" pitchFamily="66" charset="0"/>
            </a:endParaRPr>
          </a:p>
        </p:txBody>
      </p:sp>
    </p:spTree>
    <p:extLst>
      <p:ext uri="{BB962C8B-B14F-4D97-AF65-F5344CB8AC3E}">
        <p14:creationId xmlns:p14="http://schemas.microsoft.com/office/powerpoint/2010/main" xmlns="" val="15901866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143000"/>
            <a:ext cx="8991600" cy="4983163"/>
          </a:xfrm>
        </p:spPr>
        <p:txBody>
          <a:bodyPr>
            <a:noAutofit/>
          </a:bodyPr>
          <a:lstStyle/>
          <a:p>
            <a:pPr algn="just">
              <a:spcAft>
                <a:spcPts val="1200"/>
              </a:spcAft>
              <a:buFont typeface="Wingdings" pitchFamily="2" charset="2"/>
              <a:buChar char="Ø"/>
            </a:pPr>
            <a:r>
              <a:rPr lang="en-US" sz="2500" dirty="0" smtClean="0">
                <a:latin typeface="Comic Sans MS" pitchFamily="66" charset="0"/>
              </a:rPr>
              <a:t>The Invoice shall be </a:t>
            </a:r>
            <a:r>
              <a:rPr lang="en-US" sz="2500" b="1" u="sng" dirty="0" smtClean="0">
                <a:latin typeface="Comic Sans MS" pitchFamily="66" charset="0"/>
              </a:rPr>
              <a:t>serially numbered</a:t>
            </a:r>
            <a:r>
              <a:rPr lang="en-US" sz="2500" b="1" dirty="0" smtClean="0">
                <a:latin typeface="Comic Sans MS" pitchFamily="66" charset="0"/>
              </a:rPr>
              <a:t> </a:t>
            </a:r>
            <a:r>
              <a:rPr lang="en-US" sz="2500" dirty="0" smtClean="0">
                <a:latin typeface="Comic Sans MS" pitchFamily="66" charset="0"/>
              </a:rPr>
              <a:t>&amp; shall </a:t>
            </a:r>
            <a:r>
              <a:rPr lang="en-US" sz="2500" u="sng" dirty="0" smtClean="0">
                <a:latin typeface="Comic Sans MS" pitchFamily="66" charset="0"/>
              </a:rPr>
              <a:t>contain</a:t>
            </a:r>
            <a:r>
              <a:rPr lang="en-US" sz="2500" dirty="0" smtClean="0">
                <a:latin typeface="Comic Sans MS" pitchFamily="66" charset="0"/>
              </a:rPr>
              <a:t>:-</a:t>
            </a:r>
          </a:p>
          <a:p>
            <a:pPr algn="just">
              <a:spcAft>
                <a:spcPts val="1200"/>
              </a:spcAft>
              <a:buFont typeface="Wingdings" pitchFamily="2" charset="2"/>
              <a:buNone/>
            </a:pPr>
            <a:r>
              <a:rPr lang="en-US" sz="2500" dirty="0" smtClean="0">
                <a:latin typeface="Comic Sans MS" pitchFamily="66" charset="0"/>
              </a:rPr>
              <a:t>     (a) Registration Number</a:t>
            </a:r>
          </a:p>
          <a:p>
            <a:pPr algn="just">
              <a:spcAft>
                <a:spcPts val="1200"/>
              </a:spcAft>
              <a:buFont typeface="Wingdings" pitchFamily="2" charset="2"/>
              <a:buNone/>
            </a:pPr>
            <a:r>
              <a:rPr lang="en-US" sz="2500" dirty="0" smtClean="0">
                <a:latin typeface="Comic Sans MS" pitchFamily="66" charset="0"/>
              </a:rPr>
              <a:t>	(b) Description of goods</a:t>
            </a:r>
          </a:p>
          <a:p>
            <a:pPr algn="just">
              <a:spcAft>
                <a:spcPts val="1200"/>
              </a:spcAft>
              <a:buFont typeface="Wingdings" pitchFamily="2" charset="2"/>
              <a:buNone/>
            </a:pPr>
            <a:r>
              <a:rPr lang="en-US" sz="2500" dirty="0" smtClean="0">
                <a:latin typeface="Comic Sans MS" pitchFamily="66" charset="0"/>
              </a:rPr>
              <a:t>	(C) Classification</a:t>
            </a:r>
          </a:p>
          <a:p>
            <a:pPr algn="just">
              <a:spcAft>
                <a:spcPts val="1200"/>
              </a:spcAft>
              <a:buFont typeface="Wingdings" pitchFamily="2" charset="2"/>
              <a:buNone/>
            </a:pPr>
            <a:r>
              <a:rPr lang="en-US" sz="2500" dirty="0" smtClean="0">
                <a:latin typeface="Comic Sans MS" pitchFamily="66" charset="0"/>
              </a:rPr>
              <a:t>	(d) Time &amp; Date of Removal</a:t>
            </a:r>
          </a:p>
          <a:p>
            <a:pPr algn="just">
              <a:spcAft>
                <a:spcPts val="1200"/>
              </a:spcAft>
              <a:buFont typeface="Wingdings" pitchFamily="2" charset="2"/>
              <a:buNone/>
            </a:pPr>
            <a:r>
              <a:rPr lang="en-US" sz="2500" dirty="0" smtClean="0">
                <a:latin typeface="Comic Sans MS" pitchFamily="66" charset="0"/>
              </a:rPr>
              <a:t>	(e) Mode of Transport &amp; Vehicle Registration No.</a:t>
            </a:r>
          </a:p>
          <a:p>
            <a:pPr algn="just">
              <a:spcAft>
                <a:spcPts val="1200"/>
              </a:spcAft>
              <a:buFont typeface="Wingdings" pitchFamily="2" charset="2"/>
              <a:buNone/>
            </a:pPr>
            <a:r>
              <a:rPr lang="en-US" sz="2500" dirty="0" smtClean="0">
                <a:latin typeface="Comic Sans MS" pitchFamily="66" charset="0"/>
              </a:rPr>
              <a:t>	(f) Rate of duty</a:t>
            </a:r>
          </a:p>
          <a:p>
            <a:pPr algn="just">
              <a:spcAft>
                <a:spcPts val="1200"/>
              </a:spcAft>
              <a:buFont typeface="Wingdings" pitchFamily="2" charset="2"/>
              <a:buNone/>
            </a:pPr>
            <a:r>
              <a:rPr lang="en-US" sz="2500" dirty="0" smtClean="0">
                <a:latin typeface="Comic Sans MS" pitchFamily="66" charset="0"/>
              </a:rPr>
              <a:t>	(g) Qty. &amp; Value of goods</a:t>
            </a:r>
          </a:p>
          <a:p>
            <a:pPr algn="just">
              <a:spcAft>
                <a:spcPts val="1200"/>
              </a:spcAft>
              <a:buFont typeface="Wingdings" pitchFamily="2" charset="2"/>
              <a:buNone/>
            </a:pPr>
            <a:r>
              <a:rPr lang="en-US" sz="2500" dirty="0" smtClean="0">
                <a:latin typeface="Comic Sans MS" pitchFamily="66" charset="0"/>
              </a:rPr>
              <a:t>	</a:t>
            </a: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101</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Excise Invoice</a:t>
            </a:r>
            <a:endParaRPr lang="en-US" sz="4000" b="1" dirty="0">
              <a:solidFill>
                <a:srgbClr val="FFC000"/>
              </a:solidFill>
              <a:latin typeface="Comic Sans MS" pitchFamily="66"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pitchFamily="2" charset="2"/>
              <a:buNone/>
            </a:pPr>
            <a:r>
              <a:rPr lang="en-US" sz="2500" dirty="0" smtClean="0">
                <a:latin typeface="Comic Sans MS" pitchFamily="66" charset="0"/>
              </a:rPr>
              <a:t>(h) Amt. of duty</a:t>
            </a:r>
          </a:p>
          <a:p>
            <a:pPr marL="514350" indent="-514350" algn="just">
              <a:spcAft>
                <a:spcPts val="1200"/>
              </a:spcAft>
              <a:buFont typeface="Wingdings" pitchFamily="2" charset="2"/>
              <a:buAutoNum type="romanLcParenBoth"/>
            </a:pPr>
            <a:r>
              <a:rPr lang="en-US" sz="2500" dirty="0" smtClean="0">
                <a:latin typeface="Comic Sans MS" pitchFamily="66" charset="0"/>
              </a:rPr>
              <a:t>Address of concerned Central excise Division.</a:t>
            </a:r>
          </a:p>
          <a:p>
            <a:pPr marL="514350" indent="-514350" algn="just">
              <a:spcAft>
                <a:spcPts val="1200"/>
              </a:spcAft>
              <a:buNone/>
            </a:pPr>
            <a:endParaRPr lang="en-US" sz="2500" dirty="0" smtClean="0">
              <a:latin typeface="Comic Sans MS" pitchFamily="66" charset="0"/>
            </a:endParaRPr>
          </a:p>
          <a:p>
            <a:pPr algn="just">
              <a:spcAft>
                <a:spcPts val="1200"/>
              </a:spcAft>
              <a:buFont typeface="Wingdings" pitchFamily="2" charset="2"/>
              <a:buChar char="Ø"/>
            </a:pPr>
            <a:r>
              <a:rPr lang="en-US" sz="2500" dirty="0" smtClean="0">
                <a:latin typeface="Comic Sans MS" pitchFamily="66" charset="0"/>
              </a:rPr>
              <a:t>It shall be prepared in Triplicate (Buyer/ Transporter/ </a:t>
            </a:r>
            <a:r>
              <a:rPr lang="en-US" sz="2500" dirty="0" err="1" smtClean="0">
                <a:latin typeface="Comic Sans MS" pitchFamily="66" charset="0"/>
              </a:rPr>
              <a:t>Assessee</a:t>
            </a:r>
            <a:r>
              <a:rPr lang="en-US" sz="2500" dirty="0" smtClean="0">
                <a:latin typeface="Comic Sans MS" pitchFamily="66" charset="0"/>
              </a:rPr>
              <a:t>).</a:t>
            </a:r>
          </a:p>
          <a:p>
            <a:pPr algn="just">
              <a:spcAft>
                <a:spcPts val="1200"/>
              </a:spcAft>
              <a:buFont typeface="Wingdings" pitchFamily="2" charset="2"/>
              <a:buChar char="Ø"/>
            </a:pPr>
            <a:r>
              <a:rPr lang="en-US" sz="2500" dirty="0" smtClean="0">
                <a:latin typeface="Comic Sans MS" pitchFamily="66" charset="0"/>
              </a:rPr>
              <a:t>Before using Invoice book, the serial no. should be intimated to Superintendent.</a:t>
            </a:r>
          </a:p>
          <a:p>
            <a:pPr algn="just">
              <a:spcAft>
                <a:spcPts val="1200"/>
              </a:spcAft>
              <a:buFont typeface="Wingdings" pitchFamily="2" charset="2"/>
              <a:buNone/>
            </a:pPr>
            <a:endParaRPr lang="en-US" sz="2500" dirty="0" smtClean="0">
              <a:latin typeface="Comic Sans MS" pitchFamily="66" charset="0"/>
            </a:endParaRPr>
          </a:p>
          <a:p>
            <a:pPr algn="just"/>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102</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b="1" dirty="0">
              <a:solidFill>
                <a:srgbClr val="FFC000"/>
              </a:solidFill>
              <a:latin typeface="Comic Sans MS" pitchFamily="66"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400"/>
              </a:spcAft>
              <a:buFont typeface="Wingdings" pitchFamily="2" charset="2"/>
              <a:buChar char="Ø"/>
            </a:pPr>
            <a:r>
              <a:rPr lang="en-US" sz="2500" b="1" u="sng" dirty="0" smtClean="0">
                <a:latin typeface="Comic Sans MS" pitchFamily="66" charset="0"/>
              </a:rPr>
              <a:t>Return submission</a:t>
            </a:r>
            <a:r>
              <a:rPr lang="en-US" sz="2500" dirty="0" smtClean="0">
                <a:latin typeface="Comic Sans MS" pitchFamily="66" charset="0"/>
              </a:rPr>
              <a:t> :-(a) Monthly</a:t>
            </a:r>
          </a:p>
          <a:p>
            <a:pPr algn="just">
              <a:spcAft>
                <a:spcPts val="400"/>
              </a:spcAft>
              <a:buFont typeface="Wingdings" pitchFamily="2" charset="2"/>
              <a:buNone/>
            </a:pPr>
            <a:r>
              <a:rPr lang="en-US" sz="2500" dirty="0" smtClean="0">
                <a:latin typeface="Comic Sans MS" pitchFamily="66" charset="0"/>
              </a:rPr>
              <a:t>			                  (b) Form ER-1</a:t>
            </a:r>
          </a:p>
          <a:p>
            <a:pPr algn="just">
              <a:spcAft>
                <a:spcPts val="400"/>
              </a:spcAft>
              <a:buFont typeface="Wingdings" pitchFamily="2" charset="2"/>
              <a:buNone/>
            </a:pPr>
            <a:r>
              <a:rPr lang="en-US" sz="2500" dirty="0" smtClean="0">
                <a:latin typeface="Comic Sans MS" pitchFamily="66" charset="0"/>
              </a:rPr>
              <a:t>					within 10 days from </a:t>
            </a:r>
          </a:p>
          <a:p>
            <a:pPr algn="just">
              <a:spcAft>
                <a:spcPts val="400"/>
              </a:spcAft>
              <a:buFont typeface="Wingdings" pitchFamily="2" charset="2"/>
              <a:buNone/>
            </a:pPr>
            <a:r>
              <a:rPr lang="en-US" sz="2500" dirty="0" smtClean="0">
                <a:latin typeface="Comic Sans MS" pitchFamily="66" charset="0"/>
              </a:rPr>
              <a:t>					the close of month.</a:t>
            </a:r>
          </a:p>
          <a:p>
            <a:pPr algn="just">
              <a:spcAft>
                <a:spcPts val="400"/>
              </a:spcAft>
              <a:buFont typeface="Wingdings" pitchFamily="2" charset="2"/>
              <a:buChar char="Ø"/>
            </a:pPr>
            <a:r>
              <a:rPr lang="en-US" sz="2500" b="1" u="sng" dirty="0" smtClean="0">
                <a:latin typeface="Comic Sans MS" pitchFamily="66" charset="0"/>
              </a:rPr>
              <a:t>Annual Financial Information Statement</a:t>
            </a:r>
            <a:r>
              <a:rPr lang="en-US" sz="2500" dirty="0" smtClean="0">
                <a:latin typeface="Comic Sans MS" pitchFamily="66" charset="0"/>
              </a:rPr>
              <a:t> (AFIR) :-</a:t>
            </a:r>
          </a:p>
          <a:p>
            <a:pPr algn="just">
              <a:spcAft>
                <a:spcPts val="400"/>
              </a:spcAft>
              <a:buFont typeface="Wingdings" pitchFamily="2" charset="2"/>
              <a:buNone/>
            </a:pPr>
            <a:r>
              <a:rPr lang="en-US" sz="2500" dirty="0" smtClean="0">
                <a:latin typeface="Comic Sans MS" pitchFamily="66" charset="0"/>
              </a:rPr>
              <a:t>                 * Annually</a:t>
            </a:r>
          </a:p>
          <a:p>
            <a:pPr algn="just">
              <a:spcAft>
                <a:spcPts val="400"/>
              </a:spcAft>
              <a:buFont typeface="Wingdings" pitchFamily="2" charset="2"/>
              <a:buNone/>
            </a:pPr>
            <a:r>
              <a:rPr lang="en-US" sz="2500" dirty="0" smtClean="0">
                <a:latin typeface="Comic Sans MS" pitchFamily="66" charset="0"/>
              </a:rPr>
              <a:t>		       * Form ER-4</a:t>
            </a:r>
          </a:p>
          <a:p>
            <a:pPr algn="just">
              <a:spcAft>
                <a:spcPts val="400"/>
              </a:spcAft>
              <a:buFont typeface="Wingdings" pitchFamily="2" charset="2"/>
              <a:buNone/>
            </a:pPr>
            <a:r>
              <a:rPr lang="en-US" sz="2500" dirty="0" smtClean="0">
                <a:latin typeface="Comic Sans MS" pitchFamily="66" charset="0"/>
              </a:rPr>
              <a:t>		       * 30</a:t>
            </a:r>
            <a:r>
              <a:rPr lang="en-US" sz="2500" baseline="30000" dirty="0" smtClean="0">
                <a:latin typeface="Comic Sans MS" pitchFamily="66" charset="0"/>
              </a:rPr>
              <a:t>th</a:t>
            </a:r>
            <a:r>
              <a:rPr lang="en-US" sz="2500" dirty="0" smtClean="0">
                <a:latin typeface="Comic Sans MS" pitchFamily="66" charset="0"/>
              </a:rPr>
              <a:t> November of succeeding year</a:t>
            </a:r>
          </a:p>
          <a:p>
            <a:pPr algn="just">
              <a:spcAft>
                <a:spcPts val="400"/>
              </a:spcAft>
              <a:buFont typeface="Wingdings" pitchFamily="2" charset="2"/>
              <a:buNone/>
            </a:pPr>
            <a:r>
              <a:rPr lang="en-US" sz="2500" dirty="0" smtClean="0">
                <a:latin typeface="Comic Sans MS" pitchFamily="66" charset="0"/>
              </a:rPr>
              <a:t>		       * filing only if duty of </a:t>
            </a:r>
            <a:r>
              <a:rPr lang="en-US" sz="2500" dirty="0" smtClean="0">
                <a:latin typeface="Rupee Foradian" pitchFamily="34" charset="0"/>
              </a:rPr>
              <a:t>`</a:t>
            </a:r>
            <a:r>
              <a:rPr lang="en-US" sz="2500" dirty="0" smtClean="0">
                <a:latin typeface="Comic Sans MS" pitchFamily="66" charset="0"/>
              </a:rPr>
              <a:t>1 </a:t>
            </a:r>
            <a:r>
              <a:rPr lang="en-US" sz="2500" dirty="0" err="1" smtClean="0">
                <a:latin typeface="Comic Sans MS" pitchFamily="66" charset="0"/>
              </a:rPr>
              <a:t>crore</a:t>
            </a:r>
            <a:r>
              <a:rPr lang="en-US" sz="2500" dirty="0" smtClean="0">
                <a:latin typeface="Comic Sans MS" pitchFamily="66" charset="0"/>
              </a:rPr>
              <a:t> or more has 			been paid through “PLA”</a:t>
            </a:r>
          </a:p>
          <a:p>
            <a:pPr algn="just">
              <a:spcAft>
                <a:spcPts val="400"/>
              </a:spcAft>
              <a:buFont typeface="Wingdings" pitchFamily="2" charset="2"/>
              <a:buNone/>
            </a:pPr>
            <a:r>
              <a:rPr lang="en-US" sz="2500" dirty="0" smtClean="0">
                <a:latin typeface="Comic Sans MS" pitchFamily="66" charset="0"/>
              </a:rPr>
              <a:t>            			</a:t>
            </a:r>
          </a:p>
          <a:p>
            <a:pPr algn="just">
              <a:spcAft>
                <a:spcPts val="4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103</a:t>
            </a:fld>
            <a:endParaRPr lang="en-US" dirty="0"/>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Return &amp; AFIR</a:t>
            </a:r>
            <a:endParaRPr lang="en-US" sz="4000" dirty="0">
              <a:solidFill>
                <a:srgbClr val="FFC000"/>
              </a:solidFill>
              <a:latin typeface="Comic Sans MS" pitchFamily="66"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pitchFamily="2" charset="2"/>
              <a:buChar char="Ø"/>
            </a:pPr>
            <a:r>
              <a:rPr lang="en-US" sz="2500" b="1" dirty="0" smtClean="0">
                <a:latin typeface="Comic Sans MS" pitchFamily="66" charset="0"/>
              </a:rPr>
              <a:t>RG-23A: </a:t>
            </a:r>
            <a:r>
              <a:rPr lang="en-US" sz="2500" dirty="0" smtClean="0">
                <a:latin typeface="Comic Sans MS" pitchFamily="66" charset="0"/>
              </a:rPr>
              <a:t>Part I  (Stock Account of Input Goods)</a:t>
            </a:r>
          </a:p>
          <a:p>
            <a:pPr algn="just">
              <a:spcAft>
                <a:spcPts val="1200"/>
              </a:spcAft>
              <a:buFont typeface="Wingdings" pitchFamily="2" charset="2"/>
              <a:buChar char="Ø"/>
            </a:pPr>
            <a:r>
              <a:rPr lang="en-US" sz="2500" b="1" dirty="0" smtClean="0">
                <a:latin typeface="Comic Sans MS" pitchFamily="66" charset="0"/>
              </a:rPr>
              <a:t>RG-23A: </a:t>
            </a:r>
            <a:r>
              <a:rPr lang="en-US" sz="2500" dirty="0" smtClean="0">
                <a:latin typeface="Comic Sans MS" pitchFamily="66" charset="0"/>
              </a:rPr>
              <a:t>Part II (Credit on Input Goods)</a:t>
            </a:r>
          </a:p>
          <a:p>
            <a:pPr algn="just">
              <a:spcAft>
                <a:spcPts val="1200"/>
              </a:spcAft>
              <a:buFont typeface="Wingdings" pitchFamily="2" charset="2"/>
              <a:buChar char="Ø"/>
            </a:pPr>
            <a:r>
              <a:rPr lang="en-US" sz="2500" b="1" dirty="0" smtClean="0">
                <a:latin typeface="Comic Sans MS" pitchFamily="66" charset="0"/>
              </a:rPr>
              <a:t>RG-23C: </a:t>
            </a:r>
            <a:r>
              <a:rPr lang="en-US" sz="2500" dirty="0" smtClean="0">
                <a:latin typeface="Comic Sans MS" pitchFamily="66" charset="0"/>
              </a:rPr>
              <a:t>Part II (Credit on Capital Goods)</a:t>
            </a:r>
          </a:p>
          <a:p>
            <a:pPr algn="just">
              <a:spcAft>
                <a:spcPts val="1200"/>
              </a:spcAft>
              <a:buFont typeface="Wingdings" pitchFamily="2" charset="2"/>
              <a:buChar char="Ø"/>
            </a:pPr>
            <a:r>
              <a:rPr lang="en-US" sz="2500" b="1" dirty="0" smtClean="0">
                <a:latin typeface="Comic Sans MS" pitchFamily="66" charset="0"/>
              </a:rPr>
              <a:t>RG-1   : </a:t>
            </a:r>
            <a:r>
              <a:rPr lang="en-US" sz="2500" dirty="0" smtClean="0">
                <a:latin typeface="Comic Sans MS" pitchFamily="66" charset="0"/>
              </a:rPr>
              <a:t>(Daily Stock Account)</a:t>
            </a:r>
          </a:p>
          <a:p>
            <a:pPr algn="just">
              <a:spcAft>
                <a:spcPts val="1200"/>
              </a:spcAft>
              <a:buFont typeface="Wingdings" pitchFamily="2" charset="2"/>
              <a:buChar char="Ø"/>
            </a:pPr>
            <a:r>
              <a:rPr lang="en-US" sz="2500" b="1" dirty="0" smtClean="0">
                <a:latin typeface="Comic Sans MS" pitchFamily="66" charset="0"/>
              </a:rPr>
              <a:t>PLA     :</a:t>
            </a:r>
            <a:r>
              <a:rPr lang="en-US" sz="2500" dirty="0" smtClean="0">
                <a:latin typeface="Comic Sans MS" pitchFamily="66" charset="0"/>
              </a:rPr>
              <a:t>(Personal Ledger Account)</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104</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Records Required To Be Maintained</a:t>
            </a:r>
            <a:endParaRPr lang="en-US" sz="3600" dirty="0">
              <a:solidFill>
                <a:srgbClr val="FFC000"/>
              </a:solidFill>
              <a:latin typeface="Comic Sans MS" pitchFamily="66"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pitchFamily="2" charset="2"/>
              <a:buChar char="ü"/>
            </a:pPr>
            <a:r>
              <a:rPr lang="en-US" sz="2500" dirty="0" smtClean="0">
                <a:latin typeface="Comic Sans MS" pitchFamily="66" charset="0"/>
              </a:rPr>
              <a:t>The Receipt,</a:t>
            </a:r>
          </a:p>
          <a:p>
            <a:pPr algn="just">
              <a:spcAft>
                <a:spcPts val="1200"/>
              </a:spcAft>
              <a:buFont typeface="Wingdings" pitchFamily="2" charset="2"/>
              <a:buChar char="ü"/>
            </a:pPr>
            <a:r>
              <a:rPr lang="en-US" sz="2500" dirty="0" smtClean="0">
                <a:latin typeface="Comic Sans MS" pitchFamily="66" charset="0"/>
              </a:rPr>
              <a:t>Disposal,</a:t>
            </a:r>
          </a:p>
          <a:p>
            <a:pPr algn="just">
              <a:spcAft>
                <a:spcPts val="1200"/>
              </a:spcAft>
              <a:buFont typeface="Wingdings" pitchFamily="2" charset="2"/>
              <a:buChar char="ü"/>
            </a:pPr>
            <a:r>
              <a:rPr lang="en-US" sz="2500" dirty="0" smtClean="0">
                <a:latin typeface="Comic Sans MS" pitchFamily="66" charset="0"/>
              </a:rPr>
              <a:t>Consumption,</a:t>
            </a:r>
          </a:p>
          <a:p>
            <a:pPr algn="just">
              <a:spcAft>
                <a:spcPts val="1200"/>
              </a:spcAft>
              <a:buFont typeface="Wingdings" pitchFamily="2" charset="2"/>
              <a:buChar char="ü"/>
            </a:pPr>
            <a:r>
              <a:rPr lang="en-US" sz="2500" dirty="0" smtClean="0">
                <a:latin typeface="Comic Sans MS" pitchFamily="66" charset="0"/>
              </a:rPr>
              <a:t>Inventory of Inputs &amp; Capital Goods.</a:t>
            </a:r>
          </a:p>
          <a:p>
            <a:pPr algn="just">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105</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RG-23A (Part I) Register</a:t>
            </a:r>
            <a:endParaRPr lang="en-US" sz="4000" dirty="0">
              <a:solidFill>
                <a:srgbClr val="FFC000"/>
              </a:solidFill>
              <a:latin typeface="Comic Sans MS" pitchFamily="66"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buFont typeface="Wingdings" pitchFamily="2" charset="2"/>
              <a:buChar char="ü"/>
            </a:pPr>
            <a:r>
              <a:rPr lang="en-US" sz="2500" dirty="0" smtClean="0">
                <a:latin typeface="Comic Sans MS" pitchFamily="66" charset="0"/>
              </a:rPr>
              <a:t>The Assessable Value,</a:t>
            </a:r>
          </a:p>
          <a:p>
            <a:pPr algn="just">
              <a:buFont typeface="Wingdings" pitchFamily="2" charset="2"/>
              <a:buChar char="ü"/>
            </a:pPr>
            <a:r>
              <a:rPr lang="en-US" sz="2500" dirty="0" smtClean="0">
                <a:latin typeface="Comic Sans MS" pitchFamily="66" charset="0"/>
              </a:rPr>
              <a:t>Duty Paid,</a:t>
            </a:r>
          </a:p>
          <a:p>
            <a:pPr algn="just">
              <a:buFont typeface="Wingdings" pitchFamily="2" charset="2"/>
              <a:buChar char="ü"/>
            </a:pPr>
            <a:r>
              <a:rPr lang="en-US" sz="2500" dirty="0" err="1" smtClean="0">
                <a:latin typeface="Comic Sans MS" pitchFamily="66" charset="0"/>
              </a:rPr>
              <a:t>Cenvat</a:t>
            </a:r>
            <a:r>
              <a:rPr lang="en-US" sz="2500" dirty="0" smtClean="0">
                <a:latin typeface="Comic Sans MS" pitchFamily="66" charset="0"/>
              </a:rPr>
              <a:t> Credit taken or utilized,</a:t>
            </a:r>
          </a:p>
          <a:p>
            <a:pPr algn="just">
              <a:buFont typeface="Wingdings" pitchFamily="2" charset="2"/>
              <a:buChar char="ü"/>
            </a:pPr>
            <a:r>
              <a:rPr lang="en-US" sz="2500" dirty="0" smtClean="0">
                <a:latin typeface="Comic Sans MS" pitchFamily="66" charset="0"/>
              </a:rPr>
              <a:t>Persons from whom Input/Capital Goods are procured.</a:t>
            </a:r>
          </a:p>
          <a:p>
            <a:pPr algn="just">
              <a:buFont typeface="Wingdings" pitchFamily="2" charset="2"/>
              <a:buNone/>
            </a:pPr>
            <a:r>
              <a:rPr lang="en-US" sz="2500" dirty="0" smtClean="0">
                <a:latin typeface="Comic Sans MS" pitchFamily="66" charset="0"/>
              </a:rPr>
              <a:t>  </a:t>
            </a:r>
            <a:r>
              <a:rPr lang="en-US" sz="2500" b="1" u="sng" dirty="0" smtClean="0">
                <a:latin typeface="Comic Sans MS" pitchFamily="66" charset="0"/>
              </a:rPr>
              <a:t>Conditions for allowing </a:t>
            </a:r>
            <a:r>
              <a:rPr lang="en-US" sz="2500" b="1" u="sng" dirty="0" err="1" smtClean="0">
                <a:latin typeface="Comic Sans MS" pitchFamily="66" charset="0"/>
              </a:rPr>
              <a:t>Cenvat</a:t>
            </a:r>
            <a:r>
              <a:rPr lang="en-US" sz="2500" b="1" u="sng" dirty="0" smtClean="0">
                <a:latin typeface="Comic Sans MS" pitchFamily="66" charset="0"/>
              </a:rPr>
              <a:t> Credit on “Input” Goods</a:t>
            </a:r>
            <a:r>
              <a:rPr lang="en-US" sz="2500" dirty="0" smtClean="0">
                <a:latin typeface="Comic Sans MS" pitchFamily="66" charset="0"/>
              </a:rPr>
              <a:t> :-</a:t>
            </a:r>
          </a:p>
          <a:p>
            <a:pPr algn="just">
              <a:buFont typeface="Wingdings" pitchFamily="2" charset="2"/>
              <a:buChar char="ü"/>
            </a:pPr>
            <a:r>
              <a:rPr lang="en-US" sz="2500" dirty="0" smtClean="0">
                <a:latin typeface="Comic Sans MS" pitchFamily="66" charset="0"/>
              </a:rPr>
              <a:t>100% credit immediately on receipt of Input goods</a:t>
            </a:r>
          </a:p>
          <a:p>
            <a:pPr algn="just">
              <a:buFont typeface="Wingdings" pitchFamily="2" charset="2"/>
              <a:buChar char="ü"/>
            </a:pPr>
            <a:r>
              <a:rPr lang="en-US" sz="2500" dirty="0" smtClean="0">
                <a:latin typeface="Comic Sans MS" pitchFamily="66" charset="0"/>
              </a:rPr>
              <a:t>Credit shall be taken on Process Losses </a:t>
            </a:r>
          </a:p>
          <a:p>
            <a:pPr algn="just">
              <a:buFont typeface="Wingdings" pitchFamily="2" charset="2"/>
              <a:buNone/>
            </a:pPr>
            <a:r>
              <a:rPr lang="en-US" sz="2500" dirty="0" smtClean="0">
                <a:latin typeface="Comic Sans MS" pitchFamily="66" charset="0"/>
              </a:rPr>
              <a:t>    </a:t>
            </a:r>
            <a:r>
              <a:rPr lang="en-US" sz="2500" b="1" i="1" u="sng" dirty="0" smtClean="0">
                <a:latin typeface="Comic Sans MS" pitchFamily="66" charset="0"/>
              </a:rPr>
              <a:t>but not</a:t>
            </a:r>
            <a:r>
              <a:rPr lang="en-US" sz="2500" dirty="0" smtClean="0">
                <a:latin typeface="Comic Sans MS" pitchFamily="66" charset="0"/>
              </a:rPr>
              <a:t> on Storage &amp; Transit Losses</a:t>
            </a:r>
          </a:p>
          <a:p>
            <a:pPr algn="just">
              <a:buFont typeface="Wingdings" pitchFamily="2" charset="2"/>
              <a:buChar char="ü"/>
            </a:pPr>
            <a:r>
              <a:rPr lang="en-US" sz="2500" dirty="0" smtClean="0">
                <a:latin typeface="Comic Sans MS" pitchFamily="66" charset="0"/>
              </a:rPr>
              <a:t>Input does not includes LDO, HSD, Petrol.</a:t>
            </a:r>
          </a:p>
          <a:p>
            <a:pPr algn="just">
              <a:buFont typeface="Wingdings" pitchFamily="2" charset="2"/>
              <a:buNone/>
            </a:pPr>
            <a:endParaRPr lang="en-US" sz="2500" dirty="0" smtClean="0">
              <a:latin typeface="Comic Sans MS" pitchFamily="66" charset="0"/>
            </a:endParaRPr>
          </a:p>
          <a:p>
            <a:pPr algn="just"/>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106</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RG-23A (Part II) Register</a:t>
            </a:r>
            <a:endParaRPr lang="en-US" sz="3500" dirty="0">
              <a:solidFill>
                <a:srgbClr val="FFC000"/>
              </a:solidFill>
              <a:latin typeface="Comic Sans MS" pitchFamily="66"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Font typeface="Wingdings" pitchFamily="2" charset="2"/>
              <a:buChar char="ü"/>
            </a:pPr>
            <a:r>
              <a:rPr lang="en-US" sz="2500" dirty="0" smtClean="0">
                <a:latin typeface="Comic Sans MS" pitchFamily="66" charset="0"/>
              </a:rPr>
              <a:t>The Assessable Value,</a:t>
            </a:r>
          </a:p>
          <a:p>
            <a:pPr algn="just">
              <a:spcAft>
                <a:spcPts val="1200"/>
              </a:spcAft>
              <a:buFont typeface="Wingdings" pitchFamily="2" charset="2"/>
              <a:buChar char="ü"/>
            </a:pPr>
            <a:r>
              <a:rPr lang="en-US" sz="2500" dirty="0" smtClean="0">
                <a:latin typeface="Comic Sans MS" pitchFamily="66" charset="0"/>
              </a:rPr>
              <a:t>Duty Paid,</a:t>
            </a:r>
          </a:p>
          <a:p>
            <a:pPr algn="just">
              <a:spcAft>
                <a:spcPts val="1200"/>
              </a:spcAft>
              <a:buFont typeface="Wingdings" pitchFamily="2" charset="2"/>
              <a:buChar char="ü"/>
            </a:pPr>
            <a:r>
              <a:rPr lang="en-US" sz="2500" dirty="0" err="1" smtClean="0">
                <a:latin typeface="Comic Sans MS" pitchFamily="66" charset="0"/>
              </a:rPr>
              <a:t>Cenvat</a:t>
            </a:r>
            <a:r>
              <a:rPr lang="en-US" sz="2500" dirty="0" smtClean="0">
                <a:latin typeface="Comic Sans MS" pitchFamily="66" charset="0"/>
              </a:rPr>
              <a:t> Credit taken or utilized,</a:t>
            </a:r>
          </a:p>
          <a:p>
            <a:pPr algn="just">
              <a:spcAft>
                <a:spcPts val="1200"/>
              </a:spcAft>
              <a:buFont typeface="Wingdings" pitchFamily="2" charset="2"/>
              <a:buChar char="ü"/>
            </a:pPr>
            <a:r>
              <a:rPr lang="en-US" sz="2500" dirty="0" smtClean="0">
                <a:latin typeface="Comic Sans MS" pitchFamily="66" charset="0"/>
              </a:rPr>
              <a:t>Persons from whom Input/Capital Goods are procured.</a:t>
            </a:r>
          </a:p>
          <a:p>
            <a:pPr algn="just">
              <a:spcAft>
                <a:spcPts val="1200"/>
              </a:spcAft>
              <a:buFont typeface="Wingdings" pitchFamily="2" charset="2"/>
              <a:buNone/>
            </a:pPr>
            <a:r>
              <a:rPr lang="en-US" sz="2500" dirty="0" smtClean="0">
                <a:latin typeface="Comic Sans MS" pitchFamily="66" charset="0"/>
              </a:rPr>
              <a:t>   </a:t>
            </a:r>
            <a:r>
              <a:rPr lang="en-US" sz="2500" b="1" u="sng" dirty="0" smtClean="0">
                <a:latin typeface="Comic Sans MS" pitchFamily="66" charset="0"/>
              </a:rPr>
              <a:t>Conditions for claiming </a:t>
            </a:r>
            <a:r>
              <a:rPr lang="en-US" sz="2500" b="1" u="sng" dirty="0" err="1" smtClean="0">
                <a:latin typeface="Comic Sans MS" pitchFamily="66" charset="0"/>
              </a:rPr>
              <a:t>Cenvat</a:t>
            </a:r>
            <a:r>
              <a:rPr lang="en-US" sz="2500" b="1" u="sng" dirty="0" smtClean="0">
                <a:latin typeface="Comic Sans MS" pitchFamily="66" charset="0"/>
              </a:rPr>
              <a:t> Credit on Capital Goods</a:t>
            </a:r>
            <a:r>
              <a:rPr lang="en-US" sz="2500" dirty="0" smtClean="0">
                <a:latin typeface="Comic Sans MS" pitchFamily="66" charset="0"/>
              </a:rPr>
              <a:t> :- </a:t>
            </a:r>
          </a:p>
          <a:p>
            <a:pPr algn="just">
              <a:spcAft>
                <a:spcPts val="1200"/>
              </a:spcAft>
              <a:buFont typeface="Wingdings" pitchFamily="2" charset="2"/>
              <a:buChar char="ü"/>
            </a:pPr>
            <a:r>
              <a:rPr lang="en-US" sz="2500" dirty="0" smtClean="0">
                <a:latin typeface="Comic Sans MS" pitchFamily="66" charset="0"/>
              </a:rPr>
              <a:t>50% in the year of receipt.</a:t>
            </a:r>
          </a:p>
          <a:p>
            <a:pPr algn="just">
              <a:spcAft>
                <a:spcPts val="1200"/>
              </a:spcAft>
              <a:buFont typeface="Wingdings" pitchFamily="2" charset="2"/>
              <a:buChar char="ü"/>
            </a:pPr>
            <a:r>
              <a:rPr lang="en-US" sz="2500" dirty="0" smtClean="0">
                <a:latin typeface="Comic Sans MS" pitchFamily="66" charset="0"/>
              </a:rPr>
              <a:t>Remaining 50% in subsequent year (if in possession)</a:t>
            </a:r>
          </a:p>
          <a:p>
            <a:pPr algn="just">
              <a:spcAft>
                <a:spcPts val="1200"/>
              </a:spcAft>
              <a:buFont typeface="Wingdings" pitchFamily="2" charset="2"/>
              <a:buNone/>
            </a:pPr>
            <a:r>
              <a:rPr lang="en-US" sz="2500" dirty="0" smtClean="0">
                <a:latin typeface="Comic Sans MS" pitchFamily="66" charset="0"/>
              </a:rPr>
              <a:t>     </a:t>
            </a: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107</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RG-23C (Part II) Register</a:t>
            </a:r>
            <a:endParaRPr lang="en-US" sz="4000" dirty="0">
              <a:solidFill>
                <a:srgbClr val="FFC000"/>
              </a:solidFill>
              <a:latin typeface="Comic Sans MS" pitchFamily="66"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spcAft>
                <a:spcPts val="1200"/>
              </a:spcAft>
              <a:buFont typeface="Wingdings" pitchFamily="2" charset="2"/>
              <a:buNone/>
            </a:pPr>
            <a:r>
              <a:rPr lang="en-US" sz="2500" b="1" u="sng" dirty="0" smtClean="0">
                <a:latin typeface="Comic Sans MS" pitchFamily="66" charset="0"/>
              </a:rPr>
              <a:t>but</a:t>
            </a:r>
            <a:r>
              <a:rPr lang="en-US" sz="2500" b="1" dirty="0" smtClean="0">
                <a:latin typeface="Comic Sans MS" pitchFamily="66" charset="0"/>
              </a:rPr>
              <a:t>  </a:t>
            </a:r>
            <a:r>
              <a:rPr lang="en-US" sz="2500" dirty="0" smtClean="0">
                <a:latin typeface="Comic Sans MS" pitchFamily="66" charset="0"/>
              </a:rPr>
              <a:t>possession not necessary for components, spares&amp; accessories, refractory &amp; refractory material, moulds &amp; dies.</a:t>
            </a:r>
          </a:p>
          <a:p>
            <a:pPr algn="just">
              <a:lnSpc>
                <a:spcPct val="150000"/>
              </a:lnSpc>
              <a:spcAft>
                <a:spcPts val="1200"/>
              </a:spcAft>
              <a:buFont typeface="Wingdings" pitchFamily="2" charset="2"/>
              <a:buChar char="Ø"/>
            </a:pPr>
            <a:r>
              <a:rPr lang="en-US" sz="2500" i="1" u="sng" dirty="0" smtClean="0">
                <a:latin typeface="Comic Sans MS" pitchFamily="66" charset="0"/>
              </a:rPr>
              <a:t>Exception</a:t>
            </a:r>
            <a:r>
              <a:rPr lang="en-US" sz="2500" dirty="0" smtClean="0">
                <a:latin typeface="Comic Sans MS" pitchFamily="66" charset="0"/>
              </a:rPr>
              <a:t> :- 100% allowed if capital goods cleared in the year of receipt itself.</a:t>
            </a:r>
          </a:p>
          <a:p>
            <a:pPr algn="just">
              <a:lnSpc>
                <a:spcPct val="150000"/>
              </a:lnSpc>
              <a:spcAft>
                <a:spcPts val="1200"/>
              </a:spcAft>
              <a:buFont typeface="Wingdings" pitchFamily="2" charset="2"/>
              <a:buChar char="ü"/>
            </a:pPr>
            <a:r>
              <a:rPr lang="en-US" sz="2500" dirty="0" smtClean="0">
                <a:latin typeface="Comic Sans MS" pitchFamily="66" charset="0"/>
              </a:rPr>
              <a:t>Credit on non-specified machine is not allowed.</a:t>
            </a:r>
          </a:p>
          <a:p>
            <a:pPr algn="just">
              <a:lnSpc>
                <a:spcPct val="150000"/>
              </a:lnSpc>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108</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b="1" dirty="0">
              <a:solidFill>
                <a:srgbClr val="FFC000"/>
              </a:solidFill>
              <a:latin typeface="Comic Sans MS" pitchFamily="66"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algn="just">
              <a:lnSpc>
                <a:spcPct val="80000"/>
              </a:lnSpc>
              <a:buFont typeface="Wingdings" pitchFamily="2" charset="2"/>
              <a:buChar char="Ø"/>
            </a:pPr>
            <a:r>
              <a:rPr lang="en-US" sz="2500" dirty="0" smtClean="0">
                <a:latin typeface="Comic Sans MS" pitchFamily="66" charset="0"/>
              </a:rPr>
              <a:t>Maintain </a:t>
            </a:r>
            <a:r>
              <a:rPr lang="en-US" sz="2500" b="1" u="sng" dirty="0" smtClean="0">
                <a:latin typeface="Comic Sans MS" pitchFamily="66" charset="0"/>
              </a:rPr>
              <a:t>Proper Records</a:t>
            </a:r>
            <a:r>
              <a:rPr lang="en-US" sz="2500" dirty="0" smtClean="0">
                <a:latin typeface="Comic Sans MS" pitchFamily="66" charset="0"/>
              </a:rPr>
              <a:t> on a </a:t>
            </a:r>
            <a:r>
              <a:rPr lang="en-US" sz="2500" b="1" u="sng" dirty="0" smtClean="0">
                <a:latin typeface="Comic Sans MS" pitchFamily="66" charset="0"/>
              </a:rPr>
              <a:t>daily basis</a:t>
            </a:r>
            <a:r>
              <a:rPr lang="en-US" sz="2500" dirty="0" smtClean="0">
                <a:latin typeface="Comic Sans MS" pitchFamily="66" charset="0"/>
              </a:rPr>
              <a:t> regarding :-</a:t>
            </a:r>
          </a:p>
          <a:p>
            <a:pPr algn="just">
              <a:lnSpc>
                <a:spcPct val="80000"/>
              </a:lnSpc>
              <a:buFont typeface="Wingdings" pitchFamily="2" charset="2"/>
              <a:buNone/>
            </a:pPr>
            <a:r>
              <a:rPr lang="en-US" sz="2500" dirty="0" smtClean="0">
                <a:latin typeface="Comic Sans MS" pitchFamily="66" charset="0"/>
              </a:rPr>
              <a:t>			(a)Description of goods manufactured</a:t>
            </a:r>
          </a:p>
          <a:p>
            <a:pPr algn="just">
              <a:lnSpc>
                <a:spcPct val="80000"/>
              </a:lnSpc>
              <a:buFont typeface="Wingdings" pitchFamily="2" charset="2"/>
              <a:buNone/>
            </a:pPr>
            <a:r>
              <a:rPr lang="en-US" sz="2500" dirty="0" smtClean="0">
                <a:latin typeface="Comic Sans MS" pitchFamily="66" charset="0"/>
              </a:rPr>
              <a:t>			(b)Opening Balance</a:t>
            </a:r>
          </a:p>
          <a:p>
            <a:pPr algn="just">
              <a:lnSpc>
                <a:spcPct val="80000"/>
              </a:lnSpc>
              <a:buFont typeface="Wingdings" pitchFamily="2" charset="2"/>
              <a:buNone/>
            </a:pPr>
            <a:r>
              <a:rPr lang="en-US" sz="2500" dirty="0" smtClean="0">
                <a:latin typeface="Comic Sans MS" pitchFamily="66" charset="0"/>
              </a:rPr>
              <a:t>			(c )Goods manufactured</a:t>
            </a:r>
          </a:p>
          <a:p>
            <a:pPr algn="just">
              <a:lnSpc>
                <a:spcPct val="80000"/>
              </a:lnSpc>
              <a:buFont typeface="Wingdings" pitchFamily="2" charset="2"/>
              <a:buNone/>
            </a:pPr>
            <a:r>
              <a:rPr lang="en-US" sz="2500" dirty="0" smtClean="0">
                <a:latin typeface="Comic Sans MS" pitchFamily="66" charset="0"/>
              </a:rPr>
              <a:t>			(d)Goods removed</a:t>
            </a:r>
          </a:p>
          <a:p>
            <a:pPr algn="just">
              <a:lnSpc>
                <a:spcPct val="80000"/>
              </a:lnSpc>
              <a:buFont typeface="Wingdings" pitchFamily="2" charset="2"/>
              <a:buNone/>
            </a:pPr>
            <a:r>
              <a:rPr lang="en-US" sz="2500" dirty="0" smtClean="0">
                <a:latin typeface="Comic Sans MS" pitchFamily="66" charset="0"/>
              </a:rPr>
              <a:t>			(e) Inventory</a:t>
            </a:r>
          </a:p>
          <a:p>
            <a:pPr algn="just">
              <a:lnSpc>
                <a:spcPct val="80000"/>
              </a:lnSpc>
              <a:buFont typeface="Wingdings" pitchFamily="2" charset="2"/>
              <a:buNone/>
            </a:pPr>
            <a:r>
              <a:rPr lang="en-US" sz="2500" dirty="0" smtClean="0">
                <a:latin typeface="Comic Sans MS" pitchFamily="66" charset="0"/>
              </a:rPr>
              <a:t>			(f) A.V of goods</a:t>
            </a:r>
          </a:p>
          <a:p>
            <a:pPr algn="just">
              <a:lnSpc>
                <a:spcPct val="80000"/>
              </a:lnSpc>
              <a:buFont typeface="Wingdings" pitchFamily="2" charset="2"/>
              <a:buNone/>
            </a:pPr>
            <a:r>
              <a:rPr lang="en-US" sz="2500" dirty="0" smtClean="0">
                <a:latin typeface="Comic Sans MS" pitchFamily="66" charset="0"/>
              </a:rPr>
              <a:t>			(g) Duty payable</a:t>
            </a:r>
          </a:p>
          <a:p>
            <a:pPr algn="just">
              <a:lnSpc>
                <a:spcPct val="80000"/>
              </a:lnSpc>
              <a:buFont typeface="Wingdings" pitchFamily="2" charset="2"/>
              <a:buNone/>
            </a:pPr>
            <a:r>
              <a:rPr lang="en-US" sz="2500" dirty="0" smtClean="0">
                <a:latin typeface="Comic Sans MS" pitchFamily="66" charset="0"/>
              </a:rPr>
              <a:t>			(h) Actual duty paid</a:t>
            </a:r>
          </a:p>
          <a:p>
            <a:pPr algn="just">
              <a:lnSpc>
                <a:spcPct val="80000"/>
              </a:lnSpc>
              <a:buFont typeface="Wingdings" pitchFamily="2" charset="2"/>
              <a:buChar char="Ø"/>
            </a:pPr>
            <a:r>
              <a:rPr lang="en-US" sz="2500" dirty="0" smtClean="0">
                <a:latin typeface="Comic Sans MS" pitchFamily="66" charset="0"/>
              </a:rPr>
              <a:t>The </a:t>
            </a:r>
            <a:r>
              <a:rPr lang="en-US" sz="2500" b="1" u="sng" dirty="0" smtClean="0">
                <a:latin typeface="Comic Sans MS" pitchFamily="66" charset="0"/>
              </a:rPr>
              <a:t>first &amp; last page</a:t>
            </a:r>
            <a:r>
              <a:rPr lang="en-US" sz="2500" dirty="0" smtClean="0">
                <a:latin typeface="Comic Sans MS" pitchFamily="66" charset="0"/>
              </a:rPr>
              <a:t> of account shall be duly authenticated.</a:t>
            </a:r>
          </a:p>
          <a:p>
            <a:pPr algn="just">
              <a:lnSpc>
                <a:spcPct val="80000"/>
              </a:lnSpc>
              <a:buFont typeface="Wingdings" pitchFamily="2" charset="2"/>
              <a:buChar char="Ø"/>
            </a:pPr>
            <a:r>
              <a:rPr lang="en-US" sz="2500" dirty="0" smtClean="0">
                <a:latin typeface="Comic Sans MS" pitchFamily="66" charset="0"/>
              </a:rPr>
              <a:t>Preserve Records for </a:t>
            </a:r>
            <a:r>
              <a:rPr lang="en-US" sz="2500" b="1" u="sng" dirty="0" smtClean="0">
                <a:latin typeface="Comic Sans MS" pitchFamily="66" charset="0"/>
              </a:rPr>
              <a:t>5 years</a:t>
            </a:r>
            <a:r>
              <a:rPr lang="en-US" sz="2500" dirty="0" smtClean="0">
                <a:latin typeface="Comic Sans MS" pitchFamily="66" charset="0"/>
              </a:rPr>
              <a:t> after the end of F.Y. to which records pertains.</a:t>
            </a:r>
          </a:p>
          <a:p>
            <a:pPr algn="just">
              <a:lnSpc>
                <a:spcPct val="80000"/>
              </a:lnSpc>
              <a:buFont typeface="Wingdings" pitchFamily="2" charset="2"/>
              <a:buNone/>
            </a:pPr>
            <a:endParaRPr lang="en-US" sz="2500" dirty="0" smtClean="0">
              <a:latin typeface="Comic Sans MS" pitchFamily="66" charset="0"/>
            </a:endParaRPr>
          </a:p>
          <a:p>
            <a:pPr algn="just"/>
            <a:endParaRPr lang="en-US" sz="2500" dirty="0" smtClean="0">
              <a:latin typeface="Comic Sans MS" pitchFamily="66" charset="0"/>
            </a:endParaRPr>
          </a:p>
          <a:p>
            <a:pPr algn="just"/>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109</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Daily Stock Account</a:t>
            </a:r>
            <a:endParaRPr lang="en-US" sz="4000" dirty="0">
              <a:solidFill>
                <a:srgbClr val="FFC000"/>
              </a:solidFill>
              <a:latin typeface="Comic Sans MS"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None/>
            </a:pPr>
            <a:r>
              <a:rPr lang="en-US" sz="2500" b="1" dirty="0" smtClean="0">
                <a:latin typeface="Century Gothic" pitchFamily="34" charset="0"/>
              </a:rPr>
              <a:t>Two concepts</a:t>
            </a:r>
          </a:p>
          <a:p>
            <a:pPr algn="just">
              <a:spcAft>
                <a:spcPts val="1200"/>
              </a:spcAft>
            </a:pPr>
            <a:r>
              <a:rPr lang="en-US" sz="2500" dirty="0" smtClean="0">
                <a:latin typeface="Century Gothic" pitchFamily="34" charset="0"/>
              </a:rPr>
              <a:t>Actual substantive manufacture &amp; Deemed manufacture</a:t>
            </a:r>
          </a:p>
          <a:p>
            <a:pPr marL="917575" indent="-577850" algn="just">
              <a:spcAft>
                <a:spcPts val="1200"/>
              </a:spcAft>
              <a:buFontTx/>
              <a:buChar char="-"/>
            </a:pPr>
            <a:r>
              <a:rPr lang="en-US" sz="2500" dirty="0" smtClean="0">
                <a:latin typeface="Century Gothic" pitchFamily="34" charset="0"/>
              </a:rPr>
              <a:t>Actual substantive manufacture – does it include mere processing? Yes, if it leads to manufacture of a product</a:t>
            </a:r>
          </a:p>
          <a:p>
            <a:pPr marL="917575" indent="-577850" algn="just">
              <a:spcAft>
                <a:spcPts val="1200"/>
              </a:spcAft>
              <a:buFontTx/>
              <a:buChar char="-"/>
            </a:pPr>
            <a:r>
              <a:rPr lang="en-US" sz="2500" dirty="0" smtClean="0">
                <a:latin typeface="Century Gothic" pitchFamily="34" charset="0"/>
              </a:rPr>
              <a:t>Deemed manufacture</a:t>
            </a:r>
          </a:p>
          <a:p>
            <a:pPr algn="just">
              <a:spcAft>
                <a:spcPts val="1200"/>
              </a:spcAft>
            </a:pPr>
            <a:endParaRPr lang="en-US" sz="2500" dirty="0" smtClean="0">
              <a:latin typeface="Century Gothic" pitchFamily="34" charset="0"/>
            </a:endParaRPr>
          </a:p>
          <a:p>
            <a:pPr algn="just">
              <a:spcAft>
                <a:spcPts val="1200"/>
              </a:spcAft>
            </a:pPr>
            <a:endParaRPr lang="en-US" sz="2500" dirty="0">
              <a:latin typeface="Century Gothic" pitchFamily="34"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 Manufacture in central excise</a:t>
            </a:r>
            <a:endParaRPr lang="en-US" sz="3500" b="1" dirty="0">
              <a:solidFill>
                <a:srgbClr val="FFC000"/>
              </a:solidFill>
              <a:latin typeface="Comic Sans MS" pitchFamily="66"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pPr>
            <a:r>
              <a:rPr lang="en-US" sz="2500" dirty="0" smtClean="0">
                <a:latin typeface="Comic Sans MS" pitchFamily="66" charset="0"/>
              </a:rPr>
              <a:t>The “</a:t>
            </a:r>
            <a:r>
              <a:rPr lang="en-US" sz="2500" b="1" u="sng" dirty="0" smtClean="0">
                <a:latin typeface="Comic Sans MS" pitchFamily="66" charset="0"/>
              </a:rPr>
              <a:t>Credit”</a:t>
            </a:r>
            <a:r>
              <a:rPr lang="en-US" sz="2500" dirty="0" smtClean="0">
                <a:latin typeface="Comic Sans MS" pitchFamily="66" charset="0"/>
              </a:rPr>
              <a:t> in taken when duty is deposited through TR-6 </a:t>
            </a:r>
            <a:r>
              <a:rPr lang="en-US" sz="2500" dirty="0" err="1" smtClean="0">
                <a:latin typeface="Comic Sans MS" pitchFamily="66" charset="0"/>
              </a:rPr>
              <a:t>Challans</a:t>
            </a:r>
            <a:r>
              <a:rPr lang="en-US" sz="2500" dirty="0" smtClean="0">
                <a:latin typeface="Comic Sans MS" pitchFamily="66" charset="0"/>
              </a:rPr>
              <a:t>.</a:t>
            </a:r>
          </a:p>
          <a:p>
            <a:pPr algn="just">
              <a:spcAft>
                <a:spcPts val="1200"/>
              </a:spcAft>
            </a:pPr>
            <a:r>
              <a:rPr lang="en-US" sz="2500" dirty="0" smtClean="0">
                <a:latin typeface="Comic Sans MS" pitchFamily="66" charset="0"/>
              </a:rPr>
              <a:t>The “</a:t>
            </a:r>
            <a:r>
              <a:rPr lang="en-US" sz="2500" b="1" u="sng" dirty="0" smtClean="0">
                <a:latin typeface="Comic Sans MS" pitchFamily="66" charset="0"/>
              </a:rPr>
              <a:t>Debit”</a:t>
            </a:r>
            <a:r>
              <a:rPr lang="en-US" sz="2500" dirty="0" smtClean="0">
                <a:latin typeface="Comic Sans MS" pitchFamily="66" charset="0"/>
              </a:rPr>
              <a:t> is passed when duty is required to be paid.</a:t>
            </a:r>
          </a:p>
          <a:p>
            <a:pPr algn="just">
              <a:spcAft>
                <a:spcPts val="1200"/>
              </a:spcAft>
            </a:pPr>
            <a:r>
              <a:rPr lang="en-US" sz="2500" u="sng" dirty="0" smtClean="0">
                <a:latin typeface="Comic Sans MS" pitchFamily="66" charset="0"/>
              </a:rPr>
              <a:t>2 copies of PLA &amp; TR-6</a:t>
            </a:r>
          </a:p>
          <a:p>
            <a:pPr algn="just">
              <a:spcAft>
                <a:spcPts val="1200"/>
              </a:spcAft>
              <a:buFont typeface="Wingdings" pitchFamily="2" charset="2"/>
              <a:buNone/>
            </a:pPr>
            <a:r>
              <a:rPr lang="en-US" sz="2500" dirty="0" smtClean="0">
                <a:latin typeface="Comic Sans MS" pitchFamily="66" charset="0"/>
              </a:rPr>
              <a:t>                   ----   To be filed with ER-1.</a:t>
            </a:r>
          </a:p>
          <a:p>
            <a:pPr algn="just">
              <a:spcAft>
                <a:spcPts val="1200"/>
              </a:spcAft>
              <a:buFont typeface="Wingdings" pitchFamily="2" charset="2"/>
              <a:buNone/>
            </a:pPr>
            <a:endParaRPr lang="en-US" sz="2500" dirty="0" smtClean="0">
              <a:latin typeface="Comic Sans MS" pitchFamily="66"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110</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Personal Ledger Account</a:t>
            </a:r>
            <a:endParaRPr lang="en-US" sz="4000" dirty="0">
              <a:solidFill>
                <a:srgbClr val="FFC000"/>
              </a:solidFill>
              <a:latin typeface="Comic Sans MS" pitchFamily="66"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spcAft>
                <a:spcPts val="1200"/>
              </a:spcAft>
            </a:pPr>
            <a:r>
              <a:rPr lang="en-US" sz="2500" dirty="0" smtClean="0">
                <a:latin typeface="Comic Sans MS" pitchFamily="66" charset="0"/>
              </a:rPr>
              <a:t>If Input/Capital goods not received back within   </a:t>
            </a:r>
            <a:r>
              <a:rPr lang="en-US" sz="2500" b="1" u="sng" dirty="0" smtClean="0">
                <a:latin typeface="Comic Sans MS" pitchFamily="66" charset="0"/>
              </a:rPr>
              <a:t>180 days/2 years</a:t>
            </a:r>
            <a:r>
              <a:rPr lang="en-US" sz="2500" dirty="0" smtClean="0">
                <a:latin typeface="Comic Sans MS" pitchFamily="66" charset="0"/>
              </a:rPr>
              <a:t>, then </a:t>
            </a:r>
            <a:r>
              <a:rPr lang="en-US" sz="2500" dirty="0" err="1" smtClean="0">
                <a:latin typeface="Comic Sans MS" pitchFamily="66" charset="0"/>
              </a:rPr>
              <a:t>Cenvat</a:t>
            </a:r>
            <a:r>
              <a:rPr lang="en-US" sz="2500" dirty="0" smtClean="0">
                <a:latin typeface="Comic Sans MS" pitchFamily="66" charset="0"/>
              </a:rPr>
              <a:t> Credit taken on those goods has to be reversed.</a:t>
            </a:r>
          </a:p>
          <a:p>
            <a:pPr algn="just">
              <a:lnSpc>
                <a:spcPct val="150000"/>
              </a:lnSpc>
              <a:spcAft>
                <a:spcPts val="1200"/>
              </a:spcAft>
            </a:pPr>
            <a:r>
              <a:rPr lang="en-US" sz="2500" b="1" i="1" u="sng" dirty="0" smtClean="0">
                <a:latin typeface="Comic Sans MS" pitchFamily="66" charset="0"/>
              </a:rPr>
              <a:t>Exception</a:t>
            </a:r>
            <a:r>
              <a:rPr lang="en-US" sz="2500" dirty="0" smtClean="0">
                <a:latin typeface="Comic Sans MS" pitchFamily="66" charset="0"/>
              </a:rPr>
              <a:t> :- Jigs, Fixtures, Moulds.</a:t>
            </a:r>
          </a:p>
          <a:p>
            <a:pPr algn="just">
              <a:lnSpc>
                <a:spcPct val="150000"/>
              </a:lnSpc>
              <a:spcAft>
                <a:spcPts val="1200"/>
              </a:spcAft>
            </a:pPr>
            <a:endParaRPr lang="en-US" sz="2500" dirty="0" smtClean="0">
              <a:latin typeface="Comic Sans MS" pitchFamily="66" charset="0"/>
            </a:endParaRPr>
          </a:p>
          <a:p>
            <a:pPr algn="just">
              <a:lnSpc>
                <a:spcPct val="150000"/>
              </a:lnSpc>
              <a:spcAft>
                <a:spcPts val="1200"/>
              </a:spcAft>
              <a:buFont typeface="Wingdings" pitchFamily="2" charset="2"/>
              <a:buNone/>
            </a:pPr>
            <a:endParaRPr lang="en-US" sz="2500" dirty="0" smtClean="0">
              <a:latin typeface="Comic Sans MS" pitchFamily="66" charset="0"/>
            </a:endParaRPr>
          </a:p>
          <a:p>
            <a:pPr algn="just">
              <a:lnSpc>
                <a:spcPct val="150000"/>
              </a:lnSpc>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111</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Job Work</a:t>
            </a:r>
            <a:endParaRPr lang="en-US" sz="4000" dirty="0">
              <a:solidFill>
                <a:srgbClr val="FFC000"/>
              </a:solidFill>
              <a:latin typeface="Comic Sans MS" pitchFamily="66"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1312863" indent="-1195388" algn="just">
              <a:spcAft>
                <a:spcPts val="1200"/>
              </a:spcAft>
              <a:buNone/>
            </a:pPr>
            <a:r>
              <a:rPr lang="en-US" sz="2500" b="1" dirty="0" smtClean="0">
                <a:latin typeface="Comic Sans MS" pitchFamily="66" charset="0"/>
              </a:rPr>
              <a:t>ER 1 – </a:t>
            </a:r>
            <a:r>
              <a:rPr lang="en-US" sz="2500" dirty="0" smtClean="0">
                <a:latin typeface="Comic Sans MS" pitchFamily="66" charset="0"/>
              </a:rPr>
              <a:t>monthly – due by the 10</a:t>
            </a:r>
            <a:r>
              <a:rPr lang="en-US" sz="2500" baseline="30000" dirty="0" smtClean="0">
                <a:latin typeface="Comic Sans MS" pitchFamily="66" charset="0"/>
              </a:rPr>
              <a:t>th</a:t>
            </a:r>
            <a:r>
              <a:rPr lang="en-US" sz="2500" dirty="0" smtClean="0">
                <a:latin typeface="Comic Sans MS" pitchFamily="66" charset="0"/>
              </a:rPr>
              <a:t> of the following month</a:t>
            </a:r>
          </a:p>
          <a:p>
            <a:pPr marL="1312863" indent="-1195388" algn="just">
              <a:spcAft>
                <a:spcPts val="1200"/>
              </a:spcAft>
              <a:buNone/>
            </a:pPr>
            <a:r>
              <a:rPr lang="en-US" sz="2500" b="1" dirty="0" smtClean="0">
                <a:latin typeface="Comic Sans MS" pitchFamily="66" charset="0"/>
              </a:rPr>
              <a:t>ER 2 – </a:t>
            </a:r>
            <a:r>
              <a:rPr lang="en-US" sz="2500" dirty="0" smtClean="0">
                <a:latin typeface="Comic Sans MS" pitchFamily="66" charset="0"/>
              </a:rPr>
              <a:t>monthly, for EOU – due by the 10</a:t>
            </a:r>
            <a:r>
              <a:rPr lang="en-US" sz="2500" baseline="30000" dirty="0" smtClean="0">
                <a:latin typeface="Comic Sans MS" pitchFamily="66" charset="0"/>
              </a:rPr>
              <a:t>th</a:t>
            </a:r>
            <a:r>
              <a:rPr lang="en-US" sz="2500" dirty="0" smtClean="0">
                <a:latin typeface="Comic Sans MS" pitchFamily="66" charset="0"/>
              </a:rPr>
              <a:t> of the following month</a:t>
            </a:r>
          </a:p>
          <a:p>
            <a:pPr marL="1312863" indent="-1195388" algn="just">
              <a:spcAft>
                <a:spcPts val="1200"/>
              </a:spcAft>
              <a:buNone/>
            </a:pPr>
            <a:r>
              <a:rPr lang="en-US" sz="2500" b="1" dirty="0" smtClean="0">
                <a:latin typeface="Comic Sans MS" pitchFamily="66" charset="0"/>
              </a:rPr>
              <a:t>ER 3 – </a:t>
            </a:r>
            <a:r>
              <a:rPr lang="en-US" sz="2500" dirty="0" smtClean="0">
                <a:latin typeface="Comic Sans MS" pitchFamily="66" charset="0"/>
              </a:rPr>
              <a:t>quarterly for SSI units – due by the10th of the following quarter</a:t>
            </a:r>
          </a:p>
          <a:p>
            <a:pPr marL="1312863" indent="-1195388" algn="just">
              <a:spcAft>
                <a:spcPts val="1200"/>
              </a:spcAft>
              <a:buNone/>
            </a:pPr>
            <a:r>
              <a:rPr lang="en-US" sz="2500" b="1" dirty="0" smtClean="0">
                <a:latin typeface="Comic Sans MS" pitchFamily="66" charset="0"/>
              </a:rPr>
              <a:t>ER 4 – </a:t>
            </a:r>
            <a:r>
              <a:rPr lang="en-US" sz="2500" dirty="0" smtClean="0">
                <a:latin typeface="Comic Sans MS" pitchFamily="66" charset="0"/>
              </a:rPr>
              <a:t>Annual financial statement for units paying INR I </a:t>
            </a:r>
            <a:r>
              <a:rPr lang="en-US" sz="2500" dirty="0" err="1" smtClean="0">
                <a:latin typeface="Comic Sans MS" pitchFamily="66" charset="0"/>
              </a:rPr>
              <a:t>crore</a:t>
            </a:r>
            <a:r>
              <a:rPr lang="en-US" sz="2500" dirty="0" smtClean="0">
                <a:latin typeface="Comic Sans MS" pitchFamily="66" charset="0"/>
              </a:rPr>
              <a:t> in excise – due by the 30</a:t>
            </a:r>
            <a:r>
              <a:rPr lang="en-US" sz="2500" baseline="30000" dirty="0" smtClean="0">
                <a:latin typeface="Comic Sans MS" pitchFamily="66" charset="0"/>
              </a:rPr>
              <a:t>th</a:t>
            </a:r>
            <a:r>
              <a:rPr lang="en-US" sz="2500" dirty="0" smtClean="0">
                <a:latin typeface="Comic Sans MS" pitchFamily="66" charset="0"/>
              </a:rPr>
              <a:t> of November of the following year</a:t>
            </a:r>
          </a:p>
          <a:p>
            <a:pPr algn="just">
              <a:spcAft>
                <a:spcPts val="1200"/>
              </a:spcAft>
            </a:pPr>
            <a:endParaRPr lang="en-US" sz="2500" dirty="0" smtClean="0">
              <a:latin typeface="Comic Sans MS" pitchFamily="66" charset="0"/>
            </a:endParaRPr>
          </a:p>
          <a:p>
            <a:pPr algn="just">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112</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Returns in Central Excise</a:t>
            </a:r>
            <a:endParaRPr lang="en-US" sz="3500" b="1" dirty="0">
              <a:solidFill>
                <a:srgbClr val="FFC000"/>
              </a:solidFill>
              <a:latin typeface="Comic Sans MS" pitchFamily="66"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1312863" indent="-1312863" algn="just">
              <a:spcAft>
                <a:spcPts val="1200"/>
              </a:spcAft>
              <a:buNone/>
            </a:pPr>
            <a:r>
              <a:rPr lang="en-US" sz="2500" b="1" dirty="0" smtClean="0">
                <a:latin typeface="Comic Sans MS" pitchFamily="66" charset="0"/>
              </a:rPr>
              <a:t>ER 5 – </a:t>
            </a:r>
            <a:r>
              <a:rPr lang="en-US" sz="2500" dirty="0" smtClean="0">
                <a:latin typeface="Comic Sans MS" pitchFamily="66" charset="0"/>
              </a:rPr>
              <a:t>CENVAT – Annual Return of information relating to principal inputs – due by 30</a:t>
            </a:r>
            <a:r>
              <a:rPr lang="en-US" sz="2500" baseline="30000" dirty="0" smtClean="0">
                <a:latin typeface="Comic Sans MS" pitchFamily="66" charset="0"/>
              </a:rPr>
              <a:t>th</a:t>
            </a:r>
            <a:r>
              <a:rPr lang="en-US" sz="2500" dirty="0" smtClean="0">
                <a:latin typeface="Comic Sans MS" pitchFamily="66" charset="0"/>
              </a:rPr>
              <a:t> April of the following year – some class of manufacturers given exemption</a:t>
            </a:r>
          </a:p>
          <a:p>
            <a:pPr marL="1312863" indent="-1312863" algn="just">
              <a:spcAft>
                <a:spcPts val="1200"/>
              </a:spcAft>
              <a:buNone/>
            </a:pPr>
            <a:r>
              <a:rPr lang="en-US" sz="2500" b="1" dirty="0" smtClean="0">
                <a:latin typeface="Comic Sans MS" pitchFamily="66" charset="0"/>
              </a:rPr>
              <a:t>ER 6 – </a:t>
            </a:r>
            <a:r>
              <a:rPr lang="en-US" sz="2500" dirty="0" smtClean="0">
                <a:latin typeface="Comic Sans MS" pitchFamily="66" charset="0"/>
              </a:rPr>
              <a:t>monthly return of principal Cenvat inputs due by the 10</a:t>
            </a:r>
            <a:r>
              <a:rPr lang="en-US" sz="2500" baseline="30000" dirty="0" smtClean="0">
                <a:latin typeface="Comic Sans MS" pitchFamily="66" charset="0"/>
              </a:rPr>
              <a:t>th</a:t>
            </a:r>
            <a:r>
              <a:rPr lang="en-US" sz="2500" dirty="0" smtClean="0">
                <a:latin typeface="Comic Sans MS" pitchFamily="66" charset="0"/>
              </a:rPr>
              <a:t> of the following month – some class of manufacturers given exemption</a:t>
            </a:r>
          </a:p>
          <a:p>
            <a:pPr marL="1312863" indent="-1312863" algn="just">
              <a:spcAft>
                <a:spcPts val="1200"/>
              </a:spcAft>
              <a:buNone/>
            </a:pPr>
            <a:r>
              <a:rPr lang="en-US" sz="2500" b="1" dirty="0" smtClean="0">
                <a:latin typeface="Comic Sans MS" pitchFamily="66" charset="0"/>
              </a:rPr>
              <a:t>ER 7 – </a:t>
            </a:r>
            <a:r>
              <a:rPr lang="en-US" sz="2500" dirty="0" smtClean="0">
                <a:latin typeface="Comic Sans MS" pitchFamily="66" charset="0"/>
              </a:rPr>
              <a:t>Annual Installed capacity statement – due by the 30</a:t>
            </a:r>
            <a:r>
              <a:rPr lang="en-US" sz="2500" baseline="30000" dirty="0" smtClean="0">
                <a:latin typeface="Comic Sans MS" pitchFamily="66" charset="0"/>
              </a:rPr>
              <a:t>th</a:t>
            </a:r>
            <a:r>
              <a:rPr lang="en-US" sz="2500" dirty="0" smtClean="0">
                <a:latin typeface="Comic Sans MS" pitchFamily="66" charset="0"/>
              </a:rPr>
              <a:t> April of the following year </a:t>
            </a:r>
          </a:p>
          <a:p>
            <a:pPr marL="1312863" indent="-1312863" algn="just">
              <a:spcAft>
                <a:spcPts val="1200"/>
              </a:spcAft>
              <a:buNone/>
            </a:pPr>
            <a:r>
              <a:rPr lang="en-US" sz="2500" b="1" dirty="0" smtClean="0">
                <a:latin typeface="Comic Sans MS" pitchFamily="66" charset="0"/>
              </a:rPr>
              <a:t>ER 8 – </a:t>
            </a:r>
            <a:r>
              <a:rPr lang="en-US" sz="2500" dirty="0" smtClean="0">
                <a:latin typeface="Comic Sans MS" pitchFamily="66" charset="0"/>
              </a:rPr>
              <a:t>Quarterly Return for assesses clearing goods at 1% duty</a:t>
            </a:r>
          </a:p>
          <a:p>
            <a:pPr algn="just">
              <a:spcAft>
                <a:spcPts val="1200"/>
              </a:spcAft>
            </a:pPr>
            <a:endParaRPr lang="en-US" sz="2500" dirty="0" smtClean="0">
              <a:latin typeface="Comic Sans MS" pitchFamily="66"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113</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b="1" dirty="0">
              <a:solidFill>
                <a:srgbClr val="FFC000"/>
              </a:solidFill>
              <a:latin typeface="Comic Sans MS" pitchFamily="66"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pPr>
            <a:r>
              <a:rPr lang="en-US" sz="2500" dirty="0" smtClean="0">
                <a:latin typeface="Comic Sans MS" pitchFamily="66" charset="0"/>
              </a:rPr>
              <a:t>Issue of invoice under Rule 11 of central excise rules 2002</a:t>
            </a:r>
          </a:p>
          <a:p>
            <a:pPr algn="just">
              <a:spcAft>
                <a:spcPts val="1200"/>
              </a:spcAft>
            </a:pPr>
            <a:r>
              <a:rPr lang="en-US" sz="2500" dirty="0" smtClean="0">
                <a:latin typeface="Comic Sans MS" pitchFamily="66" charset="0"/>
              </a:rPr>
              <a:t>Provisional assessment under Rule 7 &amp; finalization</a:t>
            </a:r>
          </a:p>
          <a:p>
            <a:pPr algn="just">
              <a:spcAft>
                <a:spcPts val="1200"/>
              </a:spcAft>
            </a:pPr>
            <a:r>
              <a:rPr lang="en-US" sz="2500" dirty="0" smtClean="0">
                <a:latin typeface="Comic Sans MS" pitchFamily="66" charset="0"/>
              </a:rPr>
              <a:t>Time and manner of payment of duty under Rule 8</a:t>
            </a:r>
          </a:p>
          <a:p>
            <a:pPr algn="just">
              <a:spcAft>
                <a:spcPts val="1200"/>
              </a:spcAft>
            </a:pPr>
            <a:r>
              <a:rPr lang="en-US" sz="2500" dirty="0" smtClean="0">
                <a:latin typeface="Comic Sans MS" pitchFamily="66" charset="0"/>
              </a:rPr>
              <a:t>Remission of duty under Rule 21 for damaged/ defective/ unfit/unmarketable goods</a:t>
            </a:r>
          </a:p>
          <a:p>
            <a:pPr algn="just">
              <a:spcAft>
                <a:spcPts val="1200"/>
              </a:spcAft>
            </a:pPr>
            <a:r>
              <a:rPr lang="en-US" sz="2500" dirty="0" smtClean="0">
                <a:latin typeface="Comic Sans MS" pitchFamily="66" charset="0"/>
              </a:rPr>
              <a:t>Credit of duty paid on sales returns under Rule 16</a:t>
            </a:r>
          </a:p>
          <a:p>
            <a:pPr algn="just">
              <a:spcAft>
                <a:spcPts val="1200"/>
              </a:spcAft>
            </a:pPr>
            <a:r>
              <a:rPr lang="en-US" sz="2500" b="1" dirty="0" smtClean="0">
                <a:latin typeface="Comic Sans MS" pitchFamily="66" charset="0"/>
              </a:rPr>
              <a:t>Rule 16A –</a:t>
            </a:r>
            <a:r>
              <a:rPr lang="en-US" sz="2500" dirty="0" smtClean="0">
                <a:latin typeface="Comic Sans MS" pitchFamily="66" charset="0"/>
              </a:rPr>
              <a:t> removal of any inputs as such or partially worked outside the factory for testing, repair etc</a:t>
            </a:r>
          </a:p>
          <a:p>
            <a:pPr algn="just">
              <a:spcAft>
                <a:spcPts val="1200"/>
              </a:spcAft>
            </a:pPr>
            <a:endParaRPr lang="en-US" sz="2500" dirty="0" smtClean="0">
              <a:latin typeface="Comic Sans MS" pitchFamily="66" charset="0"/>
            </a:endParaRPr>
          </a:p>
          <a:p>
            <a:pPr algn="just">
              <a:spcAft>
                <a:spcPts val="1200"/>
              </a:spcAft>
            </a:pPr>
            <a:endParaRPr lang="en-US" sz="2500" dirty="0" smtClean="0">
              <a:latin typeface="Comic Sans MS" pitchFamily="66"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114</a:t>
            </a:fld>
            <a:endParaRPr lang="en-US"/>
          </a:p>
        </p:txBody>
      </p:sp>
      <p:sp>
        <p:nvSpPr>
          <p:cNvPr id="5" name="Title 4"/>
          <p:cNvSpPr>
            <a:spLocks noGrp="1"/>
          </p:cNvSpPr>
          <p:nvPr>
            <p:ph type="title"/>
          </p:nvPr>
        </p:nvSpPr>
        <p:spPr/>
        <p:txBody>
          <a:bodyPr>
            <a:normAutofit/>
          </a:bodyPr>
          <a:lstStyle/>
          <a:p>
            <a:r>
              <a:rPr lang="en-US" sz="2600" b="1" dirty="0" smtClean="0">
                <a:solidFill>
                  <a:srgbClr val="FFC000"/>
                </a:solidFill>
                <a:latin typeface="Comic Sans MS" pitchFamily="66" charset="0"/>
              </a:rPr>
              <a:t>Important Procedures in Central Excise</a:t>
            </a:r>
            <a:endParaRPr lang="en-US" sz="2600" b="1" dirty="0">
              <a:solidFill>
                <a:srgbClr val="FFC000"/>
              </a:solidFill>
              <a:latin typeface="Comic Sans MS" pitchFamily="66"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655763" indent="-1655763" algn="just">
              <a:spcBef>
                <a:spcPts val="1200"/>
              </a:spcBef>
              <a:spcAft>
                <a:spcPts val="1200"/>
              </a:spcAft>
              <a:buNone/>
            </a:pPr>
            <a:r>
              <a:rPr lang="en-US" sz="2500" b="1" dirty="0" smtClean="0">
                <a:latin typeface="Comic Sans MS" pitchFamily="66" charset="0"/>
              </a:rPr>
              <a:t>Rule 16B –</a:t>
            </a:r>
            <a:r>
              <a:rPr lang="en-US" sz="2500" dirty="0" smtClean="0">
                <a:latin typeface="Comic Sans MS" pitchFamily="66" charset="0"/>
              </a:rPr>
              <a:t> removal of semi-finished products for further work / finishing and return  </a:t>
            </a:r>
          </a:p>
          <a:p>
            <a:pPr marL="1655763" indent="-1655763" algn="just">
              <a:spcBef>
                <a:spcPts val="1200"/>
              </a:spcBef>
              <a:spcAft>
                <a:spcPts val="1200"/>
              </a:spcAft>
              <a:buNone/>
            </a:pPr>
            <a:r>
              <a:rPr lang="en-US" sz="2500" b="1" dirty="0" smtClean="0">
                <a:latin typeface="Comic Sans MS" pitchFamily="66" charset="0"/>
              </a:rPr>
              <a:t>Rule 16C – </a:t>
            </a:r>
            <a:r>
              <a:rPr lang="en-US" sz="2500" dirty="0" smtClean="0">
                <a:latin typeface="Comic Sans MS" pitchFamily="66" charset="0"/>
              </a:rPr>
              <a:t>removal of finished goods outside for test etc &amp; return</a:t>
            </a:r>
          </a:p>
          <a:p>
            <a:pPr algn="just">
              <a:spcBef>
                <a:spcPts val="1200"/>
              </a:spcBef>
              <a:spcAft>
                <a:spcPts val="1200"/>
              </a:spcAft>
            </a:pPr>
            <a:r>
              <a:rPr lang="en-US" sz="2500" dirty="0" smtClean="0">
                <a:latin typeface="Comic Sans MS" pitchFamily="66" charset="0"/>
              </a:rPr>
              <a:t>Export without payment of duty as well under claim for rebate of duty – LUT (UT1), Bond, ARE</a:t>
            </a:r>
          </a:p>
          <a:p>
            <a:pPr algn="just">
              <a:spcBef>
                <a:spcPts val="1200"/>
              </a:spcBef>
              <a:spcAft>
                <a:spcPts val="1200"/>
              </a:spcAft>
            </a:pPr>
            <a:r>
              <a:rPr lang="en-US" sz="2500" dirty="0" smtClean="0">
                <a:latin typeface="Comic Sans MS" pitchFamily="66" charset="0"/>
              </a:rPr>
              <a:t>Removal of excisable goods without duty for export warehousing under </a:t>
            </a:r>
            <a:r>
              <a:rPr lang="en-US" sz="2500" b="1" dirty="0" smtClean="0">
                <a:latin typeface="Comic Sans MS" pitchFamily="66" charset="0"/>
              </a:rPr>
              <a:t>Rule 20</a:t>
            </a:r>
          </a:p>
          <a:p>
            <a:pPr algn="just">
              <a:spcBef>
                <a:spcPts val="1200"/>
              </a:spcBef>
              <a:spcAft>
                <a:spcPts val="1200"/>
              </a:spcAft>
            </a:pPr>
            <a:endParaRPr lang="en-US" sz="2500" dirty="0" smtClean="0">
              <a:latin typeface="Comic Sans MS" pitchFamily="66" charset="0"/>
            </a:endParaRPr>
          </a:p>
          <a:p>
            <a:pPr algn="just">
              <a:spcBef>
                <a:spcPts val="1200"/>
              </a:spcBef>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115</a:t>
            </a:fld>
            <a:endParaRPr lang="en-US"/>
          </a:p>
        </p:txBody>
      </p:sp>
      <p:sp>
        <p:nvSpPr>
          <p:cNvPr id="5" name="Title 4"/>
          <p:cNvSpPr>
            <a:spLocks noGrp="1"/>
          </p:cNvSpPr>
          <p:nvPr>
            <p:ph type="title"/>
          </p:nvPr>
        </p:nvSpPr>
        <p:spPr/>
        <p:txBody>
          <a:bodyPr>
            <a:noAutofit/>
          </a:bodyPr>
          <a:lstStyle/>
          <a:p>
            <a:r>
              <a:rPr lang="en-US" sz="3600" b="1" dirty="0" smtClean="0">
                <a:solidFill>
                  <a:srgbClr val="FFC000"/>
                </a:solidFill>
                <a:latin typeface="Comic Sans MS" pitchFamily="66" charset="0"/>
              </a:rPr>
              <a:t>Important procedures in Central Excise</a:t>
            </a:r>
            <a:endParaRPr lang="en-US" sz="3600" b="1" dirty="0">
              <a:solidFill>
                <a:srgbClr val="FFC000"/>
              </a:solidFill>
              <a:latin typeface="Comic Sans MS" pitchFamily="66"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600"/>
              </a:spcAft>
            </a:pPr>
            <a:r>
              <a:rPr lang="en-US" sz="2500" dirty="0" smtClean="0">
                <a:latin typeface="Comic Sans MS" pitchFamily="66" charset="0"/>
              </a:rPr>
              <a:t>Prosecution for select offenses under section 9 of the Act</a:t>
            </a:r>
          </a:p>
          <a:p>
            <a:pPr algn="just">
              <a:spcAft>
                <a:spcPts val="600"/>
              </a:spcAft>
            </a:pPr>
            <a:r>
              <a:rPr lang="en-US" sz="2500" dirty="0" smtClean="0">
                <a:latin typeface="Comic Sans MS" pitchFamily="66" charset="0"/>
              </a:rPr>
              <a:t>Demand of duty under section 11A with normal time limit of one year and 5 years for cases where suppression of facts by the assesses is alleged</a:t>
            </a:r>
          </a:p>
          <a:p>
            <a:pPr algn="just">
              <a:spcAft>
                <a:spcPts val="600"/>
              </a:spcAft>
            </a:pPr>
            <a:r>
              <a:rPr lang="en-US" sz="2500" dirty="0" smtClean="0">
                <a:latin typeface="Comic Sans MS" pitchFamily="66" charset="0"/>
              </a:rPr>
              <a:t>Interest for delayed payment under section 11AB</a:t>
            </a:r>
          </a:p>
          <a:p>
            <a:pPr algn="just">
              <a:spcAft>
                <a:spcPts val="600"/>
              </a:spcAft>
            </a:pPr>
            <a:r>
              <a:rPr lang="en-US" sz="2500" dirty="0" smtClean="0">
                <a:latin typeface="Comic Sans MS" pitchFamily="66" charset="0"/>
              </a:rPr>
              <a:t>Penalty equal to duty under section 11AC in cases involving suppression of facts.</a:t>
            </a:r>
          </a:p>
          <a:p>
            <a:pPr algn="just">
              <a:spcAft>
                <a:spcPts val="600"/>
              </a:spcAft>
            </a:pPr>
            <a:r>
              <a:rPr lang="en-US" sz="2500" b="1" dirty="0" smtClean="0">
                <a:latin typeface="Comic Sans MS" pitchFamily="66" charset="0"/>
              </a:rPr>
              <a:t>Penalty under Rule 25 </a:t>
            </a:r>
            <a:r>
              <a:rPr lang="en-US" sz="2500" dirty="0" smtClean="0">
                <a:latin typeface="Comic Sans MS" pitchFamily="66" charset="0"/>
              </a:rPr>
              <a:t>– maximum </a:t>
            </a:r>
            <a:r>
              <a:rPr lang="en-US" sz="2500" dirty="0" err="1" smtClean="0">
                <a:latin typeface="Comic Sans MS" pitchFamily="66" charset="0"/>
              </a:rPr>
              <a:t>upto</a:t>
            </a:r>
            <a:r>
              <a:rPr lang="en-US" sz="2500" dirty="0" smtClean="0">
                <a:latin typeface="Comic Sans MS" pitchFamily="66" charset="0"/>
              </a:rPr>
              <a:t> duty or Rs 2000/-whichever is greater, with confiscation of the goods</a:t>
            </a:r>
          </a:p>
          <a:p>
            <a:pPr algn="just">
              <a:spcAft>
                <a:spcPts val="600"/>
              </a:spcAft>
            </a:pPr>
            <a:endParaRPr lang="en-US" sz="2500" dirty="0" smtClean="0">
              <a:latin typeface="Comic Sans MS" pitchFamily="66" charset="0"/>
            </a:endParaRPr>
          </a:p>
          <a:p>
            <a:pPr algn="just">
              <a:spcAft>
                <a:spcPts val="600"/>
              </a:spcAft>
            </a:pPr>
            <a:endParaRPr lang="en-US" sz="2500" dirty="0" smtClean="0">
              <a:latin typeface="Comic Sans MS" pitchFamily="66" charset="0"/>
            </a:endParaRPr>
          </a:p>
          <a:p>
            <a:pPr algn="just">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116</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Penal provisions in Central Excise </a:t>
            </a:r>
            <a:endParaRPr lang="en-US" sz="4000" b="1" dirty="0">
              <a:solidFill>
                <a:srgbClr val="FFC000"/>
              </a:solidFill>
              <a:latin typeface="Comic Sans MS" pitchFamily="66"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316038" indent="-1316038" algn="just">
              <a:lnSpc>
                <a:spcPct val="150000"/>
              </a:lnSpc>
              <a:buNone/>
            </a:pPr>
            <a:r>
              <a:rPr lang="en-US" sz="2200" b="1" dirty="0" smtClean="0">
                <a:latin typeface="Comic Sans MS" pitchFamily="66" charset="0"/>
              </a:rPr>
              <a:t>Rule 26 – </a:t>
            </a:r>
            <a:r>
              <a:rPr lang="en-US" sz="2200" dirty="0" smtClean="0">
                <a:latin typeface="Comic Sans MS" pitchFamily="66" charset="0"/>
              </a:rPr>
              <a:t>penalty for abettors , transporters, issuers of false invoices – max </a:t>
            </a:r>
            <a:r>
              <a:rPr lang="en-US" sz="2200" dirty="0" err="1" smtClean="0">
                <a:latin typeface="Comic Sans MS" pitchFamily="66" charset="0"/>
              </a:rPr>
              <a:t>upto</a:t>
            </a:r>
            <a:r>
              <a:rPr lang="en-US" sz="2200" dirty="0" smtClean="0">
                <a:latin typeface="Comic Sans MS" pitchFamily="66" charset="0"/>
              </a:rPr>
              <a:t> duty or </a:t>
            </a:r>
            <a:r>
              <a:rPr lang="en-US" sz="2200" dirty="0" smtClean="0">
                <a:latin typeface="Rupee Foradian" pitchFamily="34" charset="0"/>
              </a:rPr>
              <a:t>`</a:t>
            </a:r>
            <a:r>
              <a:rPr lang="en-US" sz="2200" dirty="0" smtClean="0">
                <a:latin typeface="Comic Sans MS" pitchFamily="66" charset="0"/>
              </a:rPr>
              <a:t> 2000/- whichever is greater</a:t>
            </a:r>
          </a:p>
          <a:p>
            <a:pPr marL="1316038" indent="-1316038" algn="just">
              <a:lnSpc>
                <a:spcPct val="150000"/>
              </a:lnSpc>
              <a:buNone/>
            </a:pPr>
            <a:r>
              <a:rPr lang="en-US" sz="2200" b="1" dirty="0" smtClean="0">
                <a:latin typeface="Comic Sans MS" pitchFamily="66" charset="0"/>
              </a:rPr>
              <a:t>Rule 27 – </a:t>
            </a:r>
            <a:r>
              <a:rPr lang="en-US" sz="2200" dirty="0" smtClean="0">
                <a:latin typeface="Comic Sans MS" pitchFamily="66" charset="0"/>
              </a:rPr>
              <a:t>general penalty where no penalty is specified for any offense in the rules, max of </a:t>
            </a:r>
            <a:r>
              <a:rPr lang="en-US" sz="2200" dirty="0" smtClean="0">
                <a:latin typeface="Rupee Foradian" pitchFamily="34" charset="0"/>
              </a:rPr>
              <a:t>`</a:t>
            </a:r>
            <a:r>
              <a:rPr lang="en-US" sz="2200" dirty="0" smtClean="0">
                <a:latin typeface="Comic Sans MS" pitchFamily="66" charset="0"/>
              </a:rPr>
              <a:t> 5,000/- with possible confiscation of the goods</a:t>
            </a:r>
          </a:p>
          <a:p>
            <a:pPr algn="just">
              <a:lnSpc>
                <a:spcPct val="150000"/>
              </a:lnSpc>
            </a:pPr>
            <a:r>
              <a:rPr lang="en-US" sz="2200" b="1" dirty="0" smtClean="0">
                <a:latin typeface="Comic Sans MS" pitchFamily="66" charset="0"/>
              </a:rPr>
              <a:t>Tax default – penalty under rule 8 – </a:t>
            </a:r>
            <a:r>
              <a:rPr lang="en-US" sz="2200" dirty="0" smtClean="0">
                <a:latin typeface="Comic Sans MS" pitchFamily="66" charset="0"/>
              </a:rPr>
              <a:t>daily clearance on payment of duty in cash, plus prohibition of using </a:t>
            </a:r>
            <a:r>
              <a:rPr lang="en-US" sz="2200" dirty="0" err="1" smtClean="0">
                <a:latin typeface="Comic Sans MS" pitchFamily="66" charset="0"/>
              </a:rPr>
              <a:t>cenvat</a:t>
            </a:r>
            <a:r>
              <a:rPr lang="en-US" sz="2200" dirty="0" smtClean="0">
                <a:latin typeface="Comic Sans MS" pitchFamily="66" charset="0"/>
              </a:rPr>
              <a:t> credit, till dues are paid up.</a:t>
            </a:r>
          </a:p>
          <a:p>
            <a:pPr algn="just">
              <a:lnSpc>
                <a:spcPct val="90000"/>
              </a:lnSpc>
            </a:pPr>
            <a:endParaRPr lang="en-US" dirty="0" smtClean="0">
              <a:latin typeface="Comic Sans MS" pitchFamily="66" charset="0"/>
            </a:endParaRPr>
          </a:p>
          <a:p>
            <a:pPr algn="just"/>
            <a:endParaRPr lang="en-US"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117</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b="1" dirty="0">
              <a:solidFill>
                <a:srgbClr val="FFC000"/>
              </a:solidFill>
              <a:latin typeface="Comic Sans MS" pitchFamily="66"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500" b="1" dirty="0" smtClean="0">
                <a:latin typeface="Comic Sans MS" pitchFamily="66" charset="0"/>
              </a:rPr>
              <a:t>Rule 12CC </a:t>
            </a:r>
            <a:r>
              <a:rPr lang="en-US" sz="2500" dirty="0" smtClean="0">
                <a:latin typeface="Comic Sans MS" pitchFamily="66" charset="0"/>
              </a:rPr>
              <a:t>– blanket powers given to the department to impose restrictions on Manufacturers and Dealers involved in tax evasion</a:t>
            </a:r>
          </a:p>
          <a:p>
            <a:pPr algn="just">
              <a:spcAft>
                <a:spcPts val="1200"/>
              </a:spcAft>
            </a:pPr>
            <a:r>
              <a:rPr lang="en-US" sz="2500" b="1" dirty="0" smtClean="0">
                <a:latin typeface="Comic Sans MS" pitchFamily="66" charset="0"/>
              </a:rPr>
              <a:t>Section 11DDA – </a:t>
            </a:r>
            <a:r>
              <a:rPr lang="en-US" sz="2500" dirty="0" smtClean="0">
                <a:latin typeface="Comic Sans MS" pitchFamily="66" charset="0"/>
              </a:rPr>
              <a:t>power to order provisional attachment of property to protect “Revenue” during he pendency of proceedings</a:t>
            </a:r>
          </a:p>
          <a:p>
            <a:pPr algn="just">
              <a:spcAft>
                <a:spcPts val="1200"/>
              </a:spcAft>
            </a:pPr>
            <a:r>
              <a:rPr lang="en-US" sz="2500" b="1" dirty="0" smtClean="0">
                <a:latin typeface="Comic Sans MS" pitchFamily="66" charset="0"/>
              </a:rPr>
              <a:t>Section 14 – </a:t>
            </a:r>
            <a:r>
              <a:rPr lang="en-US" sz="2500" dirty="0" smtClean="0">
                <a:latin typeface="Comic Sans MS" pitchFamily="66" charset="0"/>
              </a:rPr>
              <a:t>power to issue summons</a:t>
            </a:r>
          </a:p>
          <a:p>
            <a:pPr algn="just">
              <a:spcAft>
                <a:spcPts val="1200"/>
              </a:spcAft>
            </a:pPr>
            <a:r>
              <a:rPr lang="en-US" sz="2500" b="1" dirty="0" smtClean="0">
                <a:latin typeface="Comic Sans MS" pitchFamily="66" charset="0"/>
              </a:rPr>
              <a:t>Section 13 – </a:t>
            </a:r>
            <a:r>
              <a:rPr lang="en-US" sz="2500" dirty="0" smtClean="0">
                <a:latin typeface="Comic Sans MS" pitchFamily="66" charset="0"/>
              </a:rPr>
              <a:t>power to arrest</a:t>
            </a:r>
          </a:p>
          <a:p>
            <a:pPr algn="just">
              <a:spcAft>
                <a:spcPts val="1200"/>
              </a:spcAft>
              <a:buFont typeface="Wingdings" pitchFamily="2" charset="2"/>
              <a:buNone/>
            </a:pPr>
            <a:endParaRPr lang="en-US" sz="2500" dirty="0" smtClean="0">
              <a:latin typeface="Comic Sans MS" pitchFamily="66" charset="0"/>
            </a:endParaRP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118</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b="1" dirty="0">
              <a:solidFill>
                <a:srgbClr val="FFC000"/>
              </a:solidFill>
              <a:latin typeface="Comic Sans MS" pitchFamily="66"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pitchFamily="2" charset="2"/>
              <a:buChar char="v"/>
            </a:pPr>
            <a:r>
              <a:rPr lang="en-US" sz="2500" dirty="0" smtClean="0">
                <a:latin typeface="Comic Sans MS" pitchFamily="66" charset="0"/>
              </a:rPr>
              <a:t>Section 11B/ Rule 18/ </a:t>
            </a:r>
            <a:r>
              <a:rPr lang="en-US" sz="2500" dirty="0" err="1" smtClean="0">
                <a:latin typeface="Comic Sans MS" pitchFamily="66" charset="0"/>
              </a:rPr>
              <a:t>Cenvat</a:t>
            </a:r>
            <a:r>
              <a:rPr lang="en-US" sz="2500" dirty="0" smtClean="0">
                <a:latin typeface="Comic Sans MS" pitchFamily="66" charset="0"/>
              </a:rPr>
              <a:t> Rule 5/ Section 11BB.</a:t>
            </a:r>
          </a:p>
          <a:p>
            <a:pPr algn="just">
              <a:spcAft>
                <a:spcPts val="1200"/>
              </a:spcAft>
              <a:buFont typeface="Wingdings" pitchFamily="2" charset="2"/>
              <a:buChar char="v"/>
            </a:pPr>
            <a:r>
              <a:rPr lang="en-US" sz="2500" dirty="0" smtClean="0">
                <a:latin typeface="Comic Sans MS" pitchFamily="66" charset="0"/>
              </a:rPr>
              <a:t>One year time limit / Provision for Interest.</a:t>
            </a:r>
          </a:p>
          <a:p>
            <a:pPr algn="just">
              <a:spcAft>
                <a:spcPts val="1200"/>
              </a:spcAft>
              <a:buFont typeface="Wingdings" pitchFamily="2" charset="2"/>
              <a:buChar char="v"/>
            </a:pPr>
            <a:r>
              <a:rPr lang="en-US" sz="2500" dirty="0" smtClean="0">
                <a:latin typeface="Comic Sans MS" pitchFamily="66" charset="0"/>
              </a:rPr>
              <a:t>Theory of unjust enrichment.</a:t>
            </a:r>
          </a:p>
          <a:p>
            <a:pPr algn="just">
              <a:spcAft>
                <a:spcPts val="1200"/>
              </a:spcAft>
              <a:buFont typeface="Wingdings" pitchFamily="2" charset="2"/>
              <a:buChar char="v"/>
            </a:pPr>
            <a:r>
              <a:rPr lang="en-US" sz="2500" dirty="0" smtClean="0">
                <a:latin typeface="Comic Sans MS" pitchFamily="66" charset="0"/>
              </a:rPr>
              <a:t>Refund claim thro’ credit notes –permissible-</a:t>
            </a:r>
          </a:p>
          <a:p>
            <a:pPr algn="just">
              <a:spcAft>
                <a:spcPts val="1200"/>
              </a:spcAft>
              <a:buFont typeface="Wingdings" pitchFamily="2" charset="2"/>
              <a:buChar char="v"/>
            </a:pPr>
            <a:r>
              <a:rPr lang="en-US" sz="2500" dirty="0" smtClean="0">
                <a:latin typeface="Comic Sans MS" pitchFamily="66" charset="0"/>
              </a:rPr>
              <a:t> Mafatlal Industries Vs U.O.I.</a:t>
            </a:r>
          </a:p>
          <a:p>
            <a:pPr algn="just">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119</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	Refunds &amp; Rebates</a:t>
            </a:r>
            <a:endParaRPr lang="en-US" sz="4000" b="1" dirty="0">
              <a:solidFill>
                <a:srgbClr val="FFC000"/>
              </a:solidFill>
              <a:latin typeface="Comic Sans MS" pitchFamily="66"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Font typeface="Wingdings" panose="05000000000000000000" pitchFamily="2" charset="2"/>
              <a:buChar char="Ø"/>
            </a:pPr>
            <a:r>
              <a:rPr lang="en-US" sz="2600" dirty="0">
                <a:latin typeface="Comic Sans MS" pitchFamily="66" charset="0"/>
              </a:rPr>
              <a:t>Although, certain activities are not normally considered as manufacture, these are construed so by fiction of law and popularly called as “Deemed Manufacture</a:t>
            </a:r>
            <a:r>
              <a:rPr lang="en-US" sz="2600" dirty="0" smtClean="0">
                <a:latin typeface="Comic Sans MS" pitchFamily="66" charset="0"/>
              </a:rPr>
              <a:t>”.</a:t>
            </a:r>
            <a:endParaRPr lang="en-US" sz="2600" dirty="0">
              <a:latin typeface="Comic Sans MS" pitchFamily="66" charset="0"/>
            </a:endParaRPr>
          </a:p>
          <a:p>
            <a:pPr algn="just">
              <a:spcAft>
                <a:spcPts val="1200"/>
              </a:spcAft>
              <a:buFont typeface="Wingdings" panose="05000000000000000000" pitchFamily="2" charset="2"/>
              <a:buChar char="Ø"/>
            </a:pPr>
            <a:r>
              <a:rPr lang="en-US" sz="2600" dirty="0" smtClean="0">
                <a:latin typeface="Comic Sans MS" pitchFamily="66" charset="0"/>
              </a:rPr>
              <a:t>Process or activity specified in section or chapter notes – </a:t>
            </a:r>
          </a:p>
          <a:p>
            <a:pPr algn="just">
              <a:spcAft>
                <a:spcPts val="1200"/>
              </a:spcAft>
              <a:buNone/>
            </a:pPr>
            <a:r>
              <a:rPr lang="en-US" sz="2600" b="1" dirty="0" smtClean="0">
                <a:latin typeface="Comic Sans MS" pitchFamily="66" charset="0"/>
              </a:rPr>
              <a:t>Example:</a:t>
            </a:r>
          </a:p>
          <a:p>
            <a:pPr algn="just">
              <a:spcAft>
                <a:spcPts val="1200"/>
              </a:spcAft>
            </a:pPr>
            <a:r>
              <a:rPr lang="en-US" sz="2600" dirty="0" smtClean="0">
                <a:latin typeface="Comic Sans MS" pitchFamily="66" charset="0"/>
              </a:rPr>
              <a:t>Labeling or re labeling of containers</a:t>
            </a:r>
          </a:p>
          <a:p>
            <a:pPr algn="just">
              <a:spcAft>
                <a:spcPts val="1200"/>
              </a:spcAft>
            </a:pPr>
            <a:r>
              <a:rPr lang="en-US" sz="2600" dirty="0" smtClean="0">
                <a:latin typeface="Comic Sans MS" pitchFamily="66" charset="0"/>
              </a:rPr>
              <a:t>Repacking from bulk packs to retail packs</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What is Deemed Manufacture?</a:t>
            </a:r>
            <a:endParaRPr lang="en-US" sz="3500" b="1" dirty="0">
              <a:solidFill>
                <a:srgbClr val="FFC000"/>
              </a:solidFill>
              <a:latin typeface="Comic Sans MS" pitchFamily="66"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lnSpc>
                <a:spcPct val="150000"/>
              </a:lnSpc>
            </a:pPr>
            <a:r>
              <a:rPr lang="en-US" altLang="en-US" sz="2600" dirty="0" err="1" smtClean="0">
                <a:latin typeface="Comic Sans MS" pitchFamily="66" charset="0"/>
                <a:ea typeface="ＭＳ Ｐゴシック" pitchFamily="34" charset="-128"/>
              </a:rPr>
              <a:t>Availment</a:t>
            </a:r>
            <a:r>
              <a:rPr lang="en-US" altLang="en-US" sz="2600" dirty="0" smtClean="0">
                <a:latin typeface="Comic Sans MS" pitchFamily="66" charset="0"/>
                <a:ea typeface="ＭＳ Ｐゴシック" pitchFamily="34" charset="-128"/>
              </a:rPr>
              <a:t> of SSI Exemption vis-à-vis Payment of Duty</a:t>
            </a:r>
          </a:p>
          <a:p>
            <a:pPr algn="just">
              <a:lnSpc>
                <a:spcPct val="150000"/>
              </a:lnSpc>
            </a:pPr>
            <a:r>
              <a:rPr lang="en-US" altLang="en-US" sz="2600" dirty="0" smtClean="0">
                <a:latin typeface="Comic Sans MS" pitchFamily="66" charset="0"/>
                <a:ea typeface="ＭＳ Ｐゴシック" pitchFamily="34" charset="-128"/>
              </a:rPr>
              <a:t>Tax Planning for Central Excise duty paid under Rule 6 of Central Excise Valuation Rules</a:t>
            </a:r>
          </a:p>
          <a:p>
            <a:pPr algn="just">
              <a:lnSpc>
                <a:spcPct val="150000"/>
              </a:lnSpc>
            </a:pPr>
            <a:r>
              <a:rPr lang="en-US" altLang="en-US" sz="2600" dirty="0" smtClean="0">
                <a:latin typeface="Comic Sans MS" pitchFamily="66" charset="0"/>
                <a:ea typeface="ＭＳ Ｐゴシック" pitchFamily="34" charset="-128"/>
              </a:rPr>
              <a:t>Inter Unit Transfer</a:t>
            </a:r>
          </a:p>
          <a:p>
            <a:pPr algn="just">
              <a:lnSpc>
                <a:spcPct val="150000"/>
              </a:lnSpc>
            </a:pPr>
            <a:r>
              <a:rPr lang="en-US" altLang="en-US" sz="2600" dirty="0" smtClean="0">
                <a:latin typeface="Comic Sans MS" pitchFamily="66" charset="0"/>
                <a:ea typeface="ＭＳ Ｐゴシック" pitchFamily="34" charset="-128"/>
              </a:rPr>
              <a:t>Tax planning in selecting appropriate status of the entity</a:t>
            </a:r>
          </a:p>
          <a:p>
            <a:pPr algn="just">
              <a:lnSpc>
                <a:spcPct val="150000"/>
              </a:lnSpc>
            </a:pPr>
            <a:r>
              <a:rPr lang="en-US" altLang="en-US" sz="2600" dirty="0" smtClean="0">
                <a:latin typeface="Comic Sans MS" pitchFamily="66" charset="0"/>
                <a:ea typeface="ＭＳ Ｐゴシック" pitchFamily="34" charset="-128"/>
              </a:rPr>
              <a:t>Tax Planning for the Export Transactions</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120</a:t>
            </a:fld>
            <a:endParaRPr lang="en-US"/>
          </a:p>
        </p:txBody>
      </p:sp>
      <p:sp>
        <p:nvSpPr>
          <p:cNvPr id="5" name="Title 4"/>
          <p:cNvSpPr>
            <a:spLocks noGrp="1"/>
          </p:cNvSpPr>
          <p:nvPr>
            <p:ph type="title"/>
          </p:nvPr>
        </p:nvSpPr>
        <p:spPr/>
        <p:txBody>
          <a:bodyPr>
            <a:normAutofit/>
          </a:bodyPr>
          <a:lstStyle/>
          <a:p>
            <a:r>
              <a:rPr lang="en-US" altLang="en-US" sz="3600" b="1" dirty="0" smtClean="0">
                <a:solidFill>
                  <a:srgbClr val="FFC000"/>
                </a:solidFill>
                <a:latin typeface="Comic Sans MS" pitchFamily="66" charset="0"/>
                <a:ea typeface="ＭＳ Ｐゴシック" pitchFamily="34" charset="-128"/>
              </a:rPr>
              <a:t>Tax Planning under Central Excise</a:t>
            </a:r>
            <a:endParaRPr lang="en-US" sz="3600" dirty="0">
              <a:solidFill>
                <a:srgbClr val="FFC000"/>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en-US" altLang="en-US" sz="2600" dirty="0" smtClean="0">
                <a:latin typeface="Comic Sans MS" pitchFamily="66" charset="0"/>
                <a:ea typeface="ＭＳ Ｐゴシック" pitchFamily="34" charset="-128"/>
              </a:rPr>
              <a:t>Tax Planning for Leasing Transactions</a:t>
            </a:r>
          </a:p>
          <a:p>
            <a:pPr algn="just">
              <a:lnSpc>
                <a:spcPct val="150000"/>
              </a:lnSpc>
            </a:pPr>
            <a:r>
              <a:rPr lang="en-US" altLang="en-US" sz="2600" dirty="0" smtClean="0">
                <a:latin typeface="Comic Sans MS" pitchFamily="66" charset="0"/>
                <a:ea typeface="ＭＳ Ｐゴシック" pitchFamily="34" charset="-128"/>
              </a:rPr>
              <a:t>CENVAT Credit on Capital Goods i.e. Machinery which is used for Exempted products</a:t>
            </a:r>
          </a:p>
          <a:p>
            <a:pPr algn="just">
              <a:lnSpc>
                <a:spcPct val="150000"/>
              </a:lnSpc>
            </a:pPr>
            <a:r>
              <a:rPr lang="en-US" altLang="en-US" sz="2600" dirty="0" smtClean="0">
                <a:latin typeface="Comic Sans MS" pitchFamily="66" charset="0"/>
                <a:ea typeface="ＭＳ Ｐゴシック" pitchFamily="34" charset="-128"/>
              </a:rPr>
              <a:t>Adoption of Method under Rule 6 of CENVAT Credit Rules, 2004</a:t>
            </a:r>
          </a:p>
          <a:p>
            <a:pPr algn="just">
              <a:lnSpc>
                <a:spcPct val="150000"/>
              </a:lnSpc>
            </a:pPr>
            <a:r>
              <a:rPr lang="en-US" altLang="en-US" sz="2600" dirty="0" smtClean="0">
                <a:latin typeface="Comic Sans MS" pitchFamily="66" charset="0"/>
                <a:ea typeface="ＭＳ Ｐゴシック" pitchFamily="34" charset="-128"/>
              </a:rPr>
              <a:t>Intimation to the department</a:t>
            </a:r>
          </a:p>
          <a:p>
            <a:pPr algn="just">
              <a:lnSpc>
                <a:spcPct val="150000"/>
              </a:lnSpc>
            </a:pPr>
            <a:r>
              <a:rPr lang="en-US" altLang="en-US" sz="2600" dirty="0" smtClean="0">
                <a:latin typeface="Comic Sans MS" pitchFamily="66" charset="0"/>
                <a:ea typeface="ＭＳ Ｐゴシック" pitchFamily="34" charset="-128"/>
              </a:rPr>
              <a:t>Facing the departmental Audit</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121</a:t>
            </a:fld>
            <a:endParaRPr lang="en-US"/>
          </a:p>
        </p:txBody>
      </p:sp>
      <p:sp>
        <p:nvSpPr>
          <p:cNvPr id="5" name="Title 4"/>
          <p:cNvSpPr>
            <a:spLocks noGrp="1"/>
          </p:cNvSpPr>
          <p:nvPr>
            <p:ph type="title"/>
          </p:nvPr>
        </p:nvSpPr>
        <p:spPr/>
        <p:txBody>
          <a:bodyPr>
            <a:normAutofit/>
          </a:bodyPr>
          <a:lstStyle/>
          <a:p>
            <a:r>
              <a:rPr lang="en-US" altLang="en-US" sz="3600" b="1" dirty="0" smtClean="0">
                <a:solidFill>
                  <a:srgbClr val="FFC000"/>
                </a:solidFill>
                <a:latin typeface="Comic Sans MS" pitchFamily="66" charset="0"/>
                <a:ea typeface="ＭＳ Ｐゴシック" pitchFamily="34" charset="-128"/>
              </a:rPr>
              <a:t>Tax Planning under Central Excise</a:t>
            </a:r>
            <a:endParaRPr lang="en-US" sz="3600" dirty="0">
              <a:solidFill>
                <a:srgbClr val="FFC000"/>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altLang="en-US" sz="2600" dirty="0" smtClean="0">
                <a:latin typeface="Comic Sans MS" pitchFamily="66" charset="0"/>
                <a:ea typeface="ＭＳ Ｐゴシック" pitchFamily="34" charset="-128"/>
              </a:rPr>
              <a:t>Accommodation bills- Strictly No</a:t>
            </a:r>
          </a:p>
          <a:p>
            <a:pPr algn="just"/>
            <a:r>
              <a:rPr lang="en-US" altLang="en-US" sz="2600" dirty="0" smtClean="0">
                <a:latin typeface="Comic Sans MS" pitchFamily="66" charset="0"/>
                <a:ea typeface="ＭＳ Ｐゴシック" pitchFamily="34" charset="-128"/>
              </a:rPr>
              <a:t>Regular, timely credit </a:t>
            </a:r>
            <a:r>
              <a:rPr lang="en-US" altLang="en-US" sz="2600" dirty="0" err="1" smtClean="0">
                <a:latin typeface="Comic Sans MS" pitchFamily="66" charset="0"/>
                <a:ea typeface="ＭＳ Ｐゴシック" pitchFamily="34" charset="-128"/>
              </a:rPr>
              <a:t>availment</a:t>
            </a:r>
            <a:r>
              <a:rPr lang="en-US" altLang="en-US" sz="2600" dirty="0" smtClean="0">
                <a:latin typeface="Comic Sans MS" pitchFamily="66" charset="0"/>
                <a:ea typeface="ＭＳ Ｐゴシック" pitchFamily="34" charset="-128"/>
              </a:rPr>
              <a:t> </a:t>
            </a:r>
          </a:p>
          <a:p>
            <a:pPr algn="just"/>
            <a:r>
              <a:rPr lang="en-US" altLang="en-US" sz="2600" dirty="0" smtClean="0">
                <a:latin typeface="Comic Sans MS" pitchFamily="66" charset="0"/>
                <a:ea typeface="ＭＳ Ｐゴシック" pitchFamily="34" charset="-128"/>
              </a:rPr>
              <a:t>Job workers exemption –not to claim</a:t>
            </a:r>
          </a:p>
          <a:p>
            <a:pPr algn="just"/>
            <a:r>
              <a:rPr lang="en-US" altLang="en-US" sz="2600" dirty="0" smtClean="0">
                <a:latin typeface="Comic Sans MS" pitchFamily="66" charset="0"/>
                <a:ea typeface="ＭＳ Ｐゴシック" pitchFamily="34" charset="-128"/>
              </a:rPr>
              <a:t>Examination of provision of services</a:t>
            </a:r>
          </a:p>
          <a:p>
            <a:pPr algn="just"/>
            <a:r>
              <a:rPr lang="en-US" altLang="en-US" sz="2600" dirty="0" smtClean="0">
                <a:latin typeface="Comic Sans MS" pitchFamily="66" charset="0"/>
                <a:ea typeface="ＭＳ Ｐゴシック" pitchFamily="34" charset="-128"/>
              </a:rPr>
              <a:t>Vendors / customer education</a:t>
            </a:r>
          </a:p>
          <a:p>
            <a:pPr algn="just"/>
            <a:r>
              <a:rPr lang="en-US" altLang="en-US" sz="2600" dirty="0" smtClean="0">
                <a:latin typeface="Comic Sans MS" pitchFamily="66" charset="0"/>
                <a:ea typeface="ＭＳ Ｐゴシック" pitchFamily="34" charset="-128"/>
              </a:rPr>
              <a:t>Checks and Balances as for rest – SOP, Internal Audit, Stage wise </a:t>
            </a:r>
            <a:r>
              <a:rPr lang="en-US" altLang="en-US" sz="2600" dirty="0" err="1" smtClean="0">
                <a:latin typeface="Comic Sans MS" pitchFamily="66" charset="0"/>
                <a:ea typeface="ＭＳ Ｐゴシック" pitchFamily="34" charset="-128"/>
              </a:rPr>
              <a:t>authorisation</a:t>
            </a:r>
            <a:r>
              <a:rPr lang="en-US" altLang="en-US" sz="2600" dirty="0" smtClean="0">
                <a:latin typeface="Comic Sans MS" pitchFamily="66" charset="0"/>
                <a:ea typeface="ＭＳ Ｐゴシック" pitchFamily="34" charset="-128"/>
              </a:rPr>
              <a:t>- integration to ERP</a:t>
            </a:r>
          </a:p>
          <a:p>
            <a:pPr algn="just"/>
            <a:r>
              <a:rPr lang="en-US" altLang="en-US" sz="2600" dirty="0" smtClean="0">
                <a:latin typeface="Comic Sans MS" pitchFamily="66" charset="0"/>
                <a:ea typeface="ＭＳ Ｐゴシック" pitchFamily="34" charset="-128"/>
              </a:rPr>
              <a:t>Internal Audit to include IDT [CE] in scope</a:t>
            </a:r>
          </a:p>
          <a:p>
            <a:pPr algn="just"/>
            <a:r>
              <a:rPr lang="en-US" altLang="en-US" sz="2600" dirty="0" smtClean="0">
                <a:latin typeface="Comic Sans MS" pitchFamily="66" charset="0"/>
                <a:ea typeface="ＭＳ Ｐゴシック" pitchFamily="34" charset="-128"/>
              </a:rPr>
              <a:t>Reconciliation of tax + credits </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122</a:t>
            </a:fld>
            <a:endParaRPr lang="en-US"/>
          </a:p>
        </p:txBody>
      </p:sp>
      <p:sp>
        <p:nvSpPr>
          <p:cNvPr id="5" name="Title 4"/>
          <p:cNvSpPr>
            <a:spLocks noGrp="1"/>
          </p:cNvSpPr>
          <p:nvPr>
            <p:ph type="title"/>
          </p:nvPr>
        </p:nvSpPr>
        <p:spPr/>
        <p:txBody>
          <a:bodyPr>
            <a:normAutofit/>
          </a:bodyPr>
          <a:lstStyle/>
          <a:p>
            <a:r>
              <a:rPr lang="en-US" altLang="en-US" sz="3600" b="1" dirty="0" smtClean="0">
                <a:solidFill>
                  <a:srgbClr val="FFC000"/>
                </a:solidFill>
                <a:latin typeface="Comic Sans MS" pitchFamily="66" charset="0"/>
                <a:ea typeface="ＭＳ Ｐゴシック" pitchFamily="34" charset="-128"/>
              </a:rPr>
              <a:t> Cost Control</a:t>
            </a:r>
            <a:endParaRPr lang="en-US" sz="3600" dirty="0">
              <a:solidFill>
                <a:srgbClr val="FFC000"/>
              </a:solidFill>
              <a:latin typeface="Comic Sans MS" pitchFamily="66"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altLang="en-US" sz="2600" dirty="0" smtClean="0">
                <a:latin typeface="Comic Sans MS" pitchFamily="66" charset="0"/>
                <a:ea typeface="ＭＳ Ｐゴシック" pitchFamily="34" charset="-128"/>
              </a:rPr>
              <a:t>Missed credits due to earlier issues, preventive directions, AG audit</a:t>
            </a:r>
          </a:p>
          <a:p>
            <a:pPr algn="just"/>
            <a:r>
              <a:rPr lang="en-US" altLang="en-US" sz="2600" dirty="0" smtClean="0">
                <a:latin typeface="Comic Sans MS" pitchFamily="66" charset="0"/>
                <a:ea typeface="ＭＳ Ｐゴシック" pitchFamily="34" charset="-128"/>
              </a:rPr>
              <a:t>Avoid common mistakes [many other than discussed] </a:t>
            </a:r>
          </a:p>
          <a:p>
            <a:pPr algn="just"/>
            <a:r>
              <a:rPr lang="en-US" altLang="en-US" sz="2600" dirty="0" smtClean="0">
                <a:latin typeface="Comic Sans MS" pitchFamily="66" charset="0"/>
                <a:ea typeface="ＭＳ Ｐゴシック" pitchFamily="34" charset="-128"/>
              </a:rPr>
              <a:t>Adequate disclosure of activities, valuation, reverse charge, credit </a:t>
            </a:r>
            <a:r>
              <a:rPr lang="en-US" altLang="en-US" sz="2600" dirty="0" err="1" smtClean="0">
                <a:latin typeface="Comic Sans MS" pitchFamily="66" charset="0"/>
                <a:ea typeface="ＭＳ Ｐゴシック" pitchFamily="34" charset="-128"/>
              </a:rPr>
              <a:t>availment</a:t>
            </a:r>
            <a:r>
              <a:rPr lang="en-US" altLang="en-US" sz="2600" dirty="0" smtClean="0">
                <a:latin typeface="Comic Sans MS" pitchFamily="66" charset="0"/>
                <a:ea typeface="ＭＳ Ｐゴシック" pitchFamily="34" charset="-128"/>
              </a:rPr>
              <a:t>, books of account, major contracts</a:t>
            </a:r>
          </a:p>
          <a:p>
            <a:pPr algn="just"/>
            <a:r>
              <a:rPr lang="en-US" altLang="en-US" sz="2600" dirty="0" smtClean="0">
                <a:latin typeface="Comic Sans MS" pitchFamily="66" charset="0"/>
                <a:ea typeface="ＭＳ Ｐゴシック" pitchFamily="34" charset="-128"/>
              </a:rPr>
              <a:t>Built into MIS- monthly quarterly etc. reaching the top.</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123</a:t>
            </a:fld>
            <a:endParaRPr lang="en-US"/>
          </a:p>
        </p:txBody>
      </p:sp>
      <p:sp>
        <p:nvSpPr>
          <p:cNvPr id="5" name="Title 4"/>
          <p:cNvSpPr>
            <a:spLocks noGrp="1"/>
          </p:cNvSpPr>
          <p:nvPr>
            <p:ph type="title"/>
          </p:nvPr>
        </p:nvSpPr>
        <p:spPr/>
        <p:txBody>
          <a:bodyPr>
            <a:normAutofit/>
          </a:bodyPr>
          <a:lstStyle/>
          <a:p>
            <a:r>
              <a:rPr lang="en-US" altLang="en-US" sz="3600" b="1" dirty="0" smtClean="0">
                <a:solidFill>
                  <a:srgbClr val="FFC000"/>
                </a:solidFill>
                <a:latin typeface="Comic Sans MS" pitchFamily="66" charset="0"/>
                <a:ea typeface="ＭＳ Ｐゴシック" pitchFamily="34" charset="-128"/>
              </a:rPr>
              <a:t>Other Cost Control</a:t>
            </a:r>
            <a:endParaRPr lang="en-US" sz="3600" dirty="0">
              <a:solidFill>
                <a:srgbClr val="FFC000"/>
              </a:solidFill>
              <a:latin typeface="Comic Sans MS" pitchFamily="66"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ormAutofit/>
          </a:bodyPr>
          <a:lstStyle/>
          <a:p>
            <a:pPr algn="ctr">
              <a:buNone/>
            </a:pPr>
            <a:r>
              <a:rPr lang="en-US" sz="6000" dirty="0" smtClean="0">
                <a:solidFill>
                  <a:srgbClr val="C00000"/>
                </a:solidFill>
                <a:latin typeface="Comic Sans MS" pitchFamily="66" charset="0"/>
              </a:rPr>
              <a:t>Thanks</a:t>
            </a:r>
            <a:endParaRPr lang="en-US" sz="6000" dirty="0">
              <a:solidFill>
                <a:srgbClr val="C00000"/>
              </a:solidFill>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124</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pPr>
            <a:r>
              <a:rPr lang="en-US" sz="2500" dirty="0" smtClean="0">
                <a:latin typeface="Comic Sans MS" pitchFamily="66" charset="0"/>
              </a:rPr>
              <a:t>Adoption of any other treatment to render the product marketable to the consumer</a:t>
            </a:r>
          </a:p>
          <a:p>
            <a:pPr algn="just">
              <a:spcAft>
                <a:spcPts val="1200"/>
              </a:spcAft>
            </a:pPr>
            <a:r>
              <a:rPr lang="en-US" sz="2500" dirty="0" smtClean="0">
                <a:latin typeface="Comic Sans MS" pitchFamily="66" charset="0"/>
              </a:rPr>
              <a:t>Addition of chemicals and other ingredients to certain products of tariff heading 3808</a:t>
            </a:r>
          </a:p>
          <a:p>
            <a:pPr algn="just">
              <a:spcAft>
                <a:spcPts val="1200"/>
              </a:spcAft>
            </a:pPr>
            <a:r>
              <a:rPr lang="en-US" sz="2500" dirty="0" smtClean="0">
                <a:latin typeface="Comic Sans MS" pitchFamily="66" charset="0"/>
              </a:rPr>
              <a:t>In relation to products of heading no 3920 &amp; 3921process of metallization or lamination or lacquering</a:t>
            </a:r>
          </a:p>
          <a:p>
            <a:pPr algn="just">
              <a:spcAft>
                <a:spcPts val="1200"/>
              </a:spcAft>
            </a:pPr>
            <a:r>
              <a:rPr lang="en-US" sz="2500" dirty="0" smtClean="0">
                <a:latin typeface="Comic Sans MS" pitchFamily="66" charset="0"/>
              </a:rPr>
              <a:t>In relation to some products of heading 7013 – the process of printing , decorating or ornamenting</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13</a:t>
            </a:fld>
            <a:endParaRPr lang="en-US"/>
          </a:p>
        </p:txBody>
      </p:sp>
      <p:sp>
        <p:nvSpPr>
          <p:cNvPr id="5" name="Title 4"/>
          <p:cNvSpPr>
            <a:spLocks noGrp="1"/>
          </p:cNvSpPr>
          <p:nvPr>
            <p:ph type="title"/>
          </p:nvPr>
        </p:nvSpPr>
        <p:spPr/>
        <p:txBody>
          <a:bodyPr>
            <a:normAutofit/>
          </a:bodyPr>
          <a:lstStyle/>
          <a:p>
            <a:r>
              <a:rPr lang="en-US" sz="3500" b="1" dirty="0">
                <a:solidFill>
                  <a:srgbClr val="FFC000"/>
                </a:solidFill>
                <a:latin typeface="Comic Sans MS" pitchFamily="66" charset="0"/>
              </a:rPr>
              <a:t>..</a:t>
            </a:r>
            <a:r>
              <a:rPr lang="en-US" sz="3500" b="1" dirty="0" err="1">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lnSpc>
                <a:spcPct val="150000"/>
              </a:lnSpc>
              <a:spcAft>
                <a:spcPts val="1200"/>
              </a:spcAft>
            </a:pPr>
            <a:r>
              <a:rPr lang="en-US" sz="2500" dirty="0" smtClean="0">
                <a:latin typeface="Comic Sans MS" pitchFamily="66" charset="0"/>
              </a:rPr>
              <a:t>In relation to flat-rolled iron &amp; steel products 	under chapter 72 – the process of hardening or tempering</a:t>
            </a:r>
          </a:p>
          <a:p>
            <a:pPr algn="just">
              <a:lnSpc>
                <a:spcPct val="150000"/>
              </a:lnSpc>
              <a:spcAft>
                <a:spcPts val="1200"/>
              </a:spcAft>
            </a:pPr>
            <a:r>
              <a:rPr lang="en-US" sz="2500" dirty="0" smtClean="0">
                <a:latin typeface="Comic Sans MS" pitchFamily="66" charset="0"/>
              </a:rPr>
              <a:t>In relation to articles of iron and steel under chapter 73 – the process of galvanization</a:t>
            </a:r>
          </a:p>
          <a:p>
            <a:pPr algn="just">
              <a:lnSpc>
                <a:spcPct val="150000"/>
              </a:lnSpc>
              <a:spcAft>
                <a:spcPts val="1200"/>
              </a:spcAft>
            </a:pPr>
            <a:r>
              <a:rPr lang="en-US" sz="2500" dirty="0" smtClean="0">
                <a:latin typeface="Comic Sans MS" pitchFamily="66" charset="0"/>
              </a:rPr>
              <a:t>In relation to motor vehicles under chapter no 87 –building a body or fabrication or mounting or fitting of structures or equipment on the chassis falling under 8706 </a:t>
            </a:r>
          </a:p>
          <a:p>
            <a:pPr algn="just">
              <a:lnSpc>
                <a:spcPct val="150000"/>
              </a:lnSpc>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omic Sans MS" pitchFamily="66" charset="0"/>
              </a:rPr>
              <a:t>.</a:t>
            </a:r>
            <a:r>
              <a:rPr lang="en-US" sz="3500" b="1" dirty="0" err="1">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buFont typeface="Wingdings" panose="05000000000000000000" pitchFamily="2" charset="2"/>
              <a:buChar char="v"/>
            </a:pPr>
            <a:r>
              <a:rPr lang="en-US" sz="2400" dirty="0">
                <a:latin typeface="Comic Sans MS" pitchFamily="66" charset="0"/>
              </a:rPr>
              <a:t>F</a:t>
            </a:r>
            <a:r>
              <a:rPr lang="en-US" sz="2400" dirty="0" smtClean="0">
                <a:latin typeface="Comic Sans MS" pitchFamily="66" charset="0"/>
              </a:rPr>
              <a:t>abrication </a:t>
            </a:r>
            <a:r>
              <a:rPr lang="en-US" sz="2400" dirty="0">
                <a:latin typeface="Comic Sans MS" pitchFamily="66" charset="0"/>
              </a:rPr>
              <a:t>of cutting edge, shuttering plates, vertical props and derricks, </a:t>
            </a:r>
            <a:r>
              <a:rPr lang="en-US" sz="2400" dirty="0" err="1">
                <a:latin typeface="Comic Sans MS" pitchFamily="66" charset="0"/>
              </a:rPr>
              <a:t>etc</a:t>
            </a:r>
            <a:r>
              <a:rPr lang="en-US" sz="2400" dirty="0">
                <a:latin typeface="Comic Sans MS" pitchFamily="66" charset="0"/>
              </a:rPr>
              <a:t> from steel angle, MS plates, sheets and pipes amount to manufacture as the said products have a distinct </a:t>
            </a:r>
            <a:r>
              <a:rPr lang="en-US" sz="2400" dirty="0" smtClean="0">
                <a:latin typeface="Comic Sans MS" pitchFamily="66" charset="0"/>
              </a:rPr>
              <a:t>name</a:t>
            </a:r>
            <a:r>
              <a:rPr lang="en-US" sz="2400" dirty="0">
                <a:latin typeface="Comic Sans MS" pitchFamily="66" charset="0"/>
              </a:rPr>
              <a:t>, character or </a:t>
            </a:r>
            <a:r>
              <a:rPr lang="en-US" sz="2400" dirty="0" smtClean="0">
                <a:latin typeface="Comic Sans MS" pitchFamily="66" charset="0"/>
              </a:rPr>
              <a:t>use.</a:t>
            </a:r>
          </a:p>
          <a:p>
            <a:pPr algn="just">
              <a:buFontTx/>
              <a:buChar char="-"/>
            </a:pPr>
            <a:r>
              <a:rPr lang="en-US" sz="2400" b="1" dirty="0" smtClean="0">
                <a:latin typeface="Comic Sans MS" pitchFamily="66" charset="0"/>
              </a:rPr>
              <a:t>Orissa </a:t>
            </a:r>
            <a:r>
              <a:rPr lang="en-US" sz="2400" b="1" dirty="0">
                <a:latin typeface="Comic Sans MS" pitchFamily="66" charset="0"/>
              </a:rPr>
              <a:t>Bridge &amp; Construction </a:t>
            </a:r>
            <a:r>
              <a:rPr lang="en-US" sz="2400" b="1" dirty="0" err="1">
                <a:latin typeface="Comic Sans MS" pitchFamily="66" charset="0"/>
              </a:rPr>
              <a:t>Corpn</a:t>
            </a:r>
            <a:r>
              <a:rPr lang="en-US" sz="2400" b="1" dirty="0">
                <a:latin typeface="Comic Sans MS" pitchFamily="66" charset="0"/>
              </a:rPr>
              <a:t>. Ltd. V. </a:t>
            </a:r>
            <a:r>
              <a:rPr lang="en-US" sz="2400" b="1" dirty="0" smtClean="0">
                <a:latin typeface="Comic Sans MS" pitchFamily="66" charset="0"/>
              </a:rPr>
              <a:t>CCE, Bhubaneswar </a:t>
            </a:r>
            <a:r>
              <a:rPr lang="en-US" sz="2400" b="1" dirty="0">
                <a:latin typeface="Comic Sans MS" pitchFamily="66" charset="0"/>
              </a:rPr>
              <a:t>– 2011 (264) E.L.T. 14 (S.C</a:t>
            </a:r>
            <a:r>
              <a:rPr lang="en-US" sz="2400" b="1" dirty="0" smtClean="0">
                <a:latin typeface="Comic Sans MS" pitchFamily="66" charset="0"/>
              </a:rPr>
              <a:t>.)</a:t>
            </a:r>
          </a:p>
          <a:p>
            <a:pPr algn="just">
              <a:buFont typeface="Wingdings" panose="05000000000000000000" pitchFamily="2" charset="2"/>
              <a:buChar char="v"/>
            </a:pPr>
            <a:r>
              <a:rPr lang="en-US" sz="2400" dirty="0" smtClean="0">
                <a:latin typeface="Comic Sans MS" pitchFamily="66" charset="0"/>
              </a:rPr>
              <a:t>Slitting/cutting </a:t>
            </a:r>
            <a:r>
              <a:rPr lang="en-US" sz="2400" dirty="0">
                <a:latin typeface="Comic Sans MS" pitchFamily="66" charset="0"/>
              </a:rPr>
              <a:t>of jumbo rolls of plain tissue paper/</a:t>
            </a:r>
            <a:r>
              <a:rPr lang="en-US" sz="2400" dirty="0" err="1">
                <a:latin typeface="Comic Sans MS" pitchFamily="66" charset="0"/>
              </a:rPr>
              <a:t>aluminium</a:t>
            </a:r>
            <a:r>
              <a:rPr lang="en-US" sz="2400" dirty="0">
                <a:latin typeface="Comic Sans MS" pitchFamily="66" charset="0"/>
              </a:rPr>
              <a:t> foil into smaller size does not amount to “manufacture</a:t>
            </a:r>
            <a:r>
              <a:rPr lang="en-US" sz="2400" dirty="0" smtClean="0">
                <a:latin typeface="Comic Sans MS" pitchFamily="66" charset="0"/>
              </a:rPr>
              <a:t>”.</a:t>
            </a:r>
          </a:p>
          <a:p>
            <a:pPr algn="just">
              <a:buFontTx/>
              <a:buChar char="-"/>
            </a:pPr>
            <a:r>
              <a:rPr lang="en-US" sz="2400" b="1" dirty="0" smtClean="0">
                <a:latin typeface="Comic Sans MS" pitchFamily="66" charset="0"/>
              </a:rPr>
              <a:t>Commissioner </a:t>
            </a:r>
            <a:r>
              <a:rPr lang="en-US" sz="2400" b="1" dirty="0">
                <a:latin typeface="Comic Sans MS" pitchFamily="66" charset="0"/>
              </a:rPr>
              <a:t>of Central Excise, New Delhi v. S.R. Tissues Pvt. Ltd</a:t>
            </a:r>
            <a:r>
              <a:rPr lang="en-US" sz="2400" dirty="0">
                <a:latin typeface="Comic Sans MS" pitchFamily="66" charset="0"/>
              </a:rPr>
              <a:t>. </a:t>
            </a:r>
            <a:r>
              <a:rPr lang="en-US" sz="2400" b="1" dirty="0">
                <a:latin typeface="Comic Sans MS" pitchFamily="66" charset="0"/>
              </a:rPr>
              <a:t>2005 (186) E.L.T. 385 (S.C</a:t>
            </a:r>
            <a:r>
              <a:rPr lang="en-US" sz="2400" b="1" dirty="0" smtClean="0">
                <a:latin typeface="Comic Sans MS" pitchFamily="66" charset="0"/>
              </a:rPr>
              <a:t>.)</a:t>
            </a:r>
          </a:p>
          <a:p>
            <a:pPr algn="just">
              <a:buFontTx/>
              <a:buChar char="-"/>
            </a:pPr>
            <a:endParaRPr lang="en-US" sz="24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15</a:t>
            </a:fld>
            <a:endParaRPr lang="en-US"/>
          </a:p>
        </p:txBody>
      </p:sp>
      <p:sp>
        <p:nvSpPr>
          <p:cNvPr id="5" name="Title 4"/>
          <p:cNvSpPr>
            <a:spLocks noGrp="1"/>
          </p:cNvSpPr>
          <p:nvPr>
            <p:ph type="title"/>
          </p:nvPr>
        </p:nvSpPr>
        <p:spPr/>
        <p:txBody>
          <a:bodyPr>
            <a:normAutofit/>
          </a:bodyPr>
          <a:lstStyle/>
          <a:p>
            <a:r>
              <a:rPr lang="en-US" sz="3500" b="1" dirty="0">
                <a:solidFill>
                  <a:srgbClr val="FFC000"/>
                </a:solidFill>
                <a:latin typeface="Comic Sans MS" pitchFamily="66" charset="0"/>
              </a:rPr>
              <a:t>Select Decided cases in Manufacture</a:t>
            </a:r>
            <a:endParaRPr lang="en-US" sz="3500" dirty="0">
              <a:solidFill>
                <a:srgbClr val="FFC000"/>
              </a:solidFill>
              <a:latin typeface="Comic Sans MS" pitchFamily="66" charset="0"/>
            </a:endParaRPr>
          </a:p>
        </p:txBody>
      </p:sp>
    </p:spTree>
    <p:extLst>
      <p:ext uri="{BB962C8B-B14F-4D97-AF65-F5344CB8AC3E}">
        <p14:creationId xmlns:p14="http://schemas.microsoft.com/office/powerpoint/2010/main" xmlns="" val="3282112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buFont typeface="Wingdings" panose="05000000000000000000" pitchFamily="2" charset="2"/>
              <a:buChar char="v"/>
            </a:pPr>
            <a:r>
              <a:rPr lang="en-US" sz="2600" dirty="0">
                <a:latin typeface="Comic Sans MS" pitchFamily="66" charset="0"/>
              </a:rPr>
              <a:t>Reprocessing of the product which was found not fit for use by customer shall also amount to manufacture</a:t>
            </a:r>
            <a:r>
              <a:rPr lang="en-US" sz="2600" dirty="0" smtClean="0">
                <a:latin typeface="Comic Sans MS" pitchFamily="66" charset="0"/>
              </a:rPr>
              <a:t>.</a:t>
            </a:r>
          </a:p>
          <a:p>
            <a:pPr algn="just">
              <a:buFontTx/>
              <a:buChar char="-"/>
            </a:pPr>
            <a:r>
              <a:rPr lang="en-US" sz="2600" b="1" dirty="0" smtClean="0">
                <a:latin typeface="Comic Sans MS" pitchFamily="66" charset="0"/>
              </a:rPr>
              <a:t>M/s</a:t>
            </a:r>
            <a:r>
              <a:rPr lang="en-US" sz="2600" b="1" dirty="0">
                <a:latin typeface="Comic Sans MS" pitchFamily="66" charset="0"/>
              </a:rPr>
              <a:t>. </a:t>
            </a:r>
            <a:r>
              <a:rPr lang="en-US" sz="2600" b="1" dirty="0" err="1">
                <a:latin typeface="Comic Sans MS" pitchFamily="66" charset="0"/>
              </a:rPr>
              <a:t>Ujagar</a:t>
            </a:r>
            <a:r>
              <a:rPr lang="en-US" sz="2600" b="1" dirty="0">
                <a:latin typeface="Comic Sans MS" pitchFamily="66" charset="0"/>
              </a:rPr>
              <a:t> Prints and others v. U.O.I and others [1988 (38) E.L.T. 535</a:t>
            </a:r>
            <a:r>
              <a:rPr lang="en-US" sz="2600" b="1" dirty="0" smtClean="0">
                <a:latin typeface="Comic Sans MS" pitchFamily="66" charset="0"/>
              </a:rPr>
              <a:t>]</a:t>
            </a:r>
          </a:p>
          <a:p>
            <a:pPr lvl="0" algn="just">
              <a:buFont typeface="Wingdings" panose="05000000000000000000" pitchFamily="2" charset="2"/>
              <a:buChar char="v"/>
            </a:pPr>
            <a:r>
              <a:rPr lang="en-US" sz="2600" dirty="0">
                <a:latin typeface="Comic Sans MS" pitchFamily="66" charset="0"/>
              </a:rPr>
              <a:t>To be termed as manufacture, it must pass the requisite test, namely, as to whether it is a completely new item. The raw material used for manufactured product has to be distinguished from the manufactured product</a:t>
            </a:r>
            <a:r>
              <a:rPr lang="en-US" sz="2600" dirty="0" smtClean="0">
                <a:latin typeface="Comic Sans MS" pitchFamily="66" charset="0"/>
              </a:rPr>
              <a:t>.</a:t>
            </a:r>
          </a:p>
          <a:p>
            <a:pPr lvl="0" algn="just">
              <a:buFontTx/>
              <a:buChar char="-"/>
            </a:pPr>
            <a:r>
              <a:rPr lang="en-US" sz="2600" b="1" dirty="0" err="1" smtClean="0">
                <a:latin typeface="Comic Sans MS" pitchFamily="66" charset="0"/>
              </a:rPr>
              <a:t>Kesarwani</a:t>
            </a:r>
            <a:r>
              <a:rPr lang="en-US" sz="2600" b="1" dirty="0" smtClean="0">
                <a:latin typeface="Comic Sans MS" pitchFamily="66" charset="0"/>
              </a:rPr>
              <a:t> </a:t>
            </a:r>
            <a:r>
              <a:rPr lang="en-US" sz="2600" b="1" dirty="0" err="1">
                <a:latin typeface="Comic Sans MS" pitchFamily="66" charset="0"/>
              </a:rPr>
              <a:t>Zarda</a:t>
            </a:r>
            <a:r>
              <a:rPr lang="en-US" sz="2600" b="1" dirty="0">
                <a:latin typeface="Comic Sans MS" pitchFamily="66" charset="0"/>
              </a:rPr>
              <a:t> </a:t>
            </a:r>
            <a:r>
              <a:rPr lang="en-US" sz="2600" b="1" dirty="0" err="1">
                <a:latin typeface="Comic Sans MS" pitchFamily="66" charset="0"/>
              </a:rPr>
              <a:t>Bhandar</a:t>
            </a:r>
            <a:r>
              <a:rPr lang="en-US" sz="2600" b="1" dirty="0">
                <a:latin typeface="Comic Sans MS" pitchFamily="66" charset="0"/>
              </a:rPr>
              <a:t> v. State of U.P. – 2008 (227) E.L.T. 337 (S.C</a:t>
            </a:r>
            <a:r>
              <a:rPr lang="en-US" sz="2600" b="1" dirty="0" smtClean="0">
                <a:latin typeface="Comic Sans MS" pitchFamily="66" charset="0"/>
              </a:rPr>
              <a:t>.)</a:t>
            </a:r>
          </a:p>
          <a:p>
            <a:pPr marL="0" lvl="0" indent="0" algn="just">
              <a:buNone/>
            </a:pPr>
            <a:endParaRPr lang="en-US" sz="2600" dirty="0">
              <a:latin typeface="Comic Sans MS" pitchFamily="66" charset="0"/>
            </a:endParaRPr>
          </a:p>
          <a:p>
            <a:pPr marL="0" indent="0" algn="just">
              <a:buNone/>
            </a:pPr>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16</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dirty="0">
              <a:solidFill>
                <a:srgbClr val="FFC000"/>
              </a:solidFill>
              <a:latin typeface="Comic Sans MS" pitchFamily="66" charset="0"/>
            </a:endParaRPr>
          </a:p>
        </p:txBody>
      </p:sp>
    </p:spTree>
    <p:extLst>
      <p:ext uri="{BB962C8B-B14F-4D97-AF65-F5344CB8AC3E}">
        <p14:creationId xmlns:p14="http://schemas.microsoft.com/office/powerpoint/2010/main" xmlns="" val="279835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lnSpc>
                <a:spcPct val="150000"/>
              </a:lnSpc>
              <a:spcAft>
                <a:spcPts val="1200"/>
              </a:spcAft>
              <a:buFont typeface="Wingdings" pitchFamily="2" charset="2"/>
              <a:buChar char="v"/>
            </a:pPr>
            <a:r>
              <a:rPr lang="en-US" sz="2400" dirty="0" smtClean="0">
                <a:latin typeface="Comic Sans MS" pitchFamily="66" charset="0"/>
              </a:rPr>
              <a:t>Affixing Information stickers on goods imported does not amount to Manufacture.</a:t>
            </a:r>
          </a:p>
          <a:p>
            <a:pPr algn="just">
              <a:lnSpc>
                <a:spcPct val="150000"/>
              </a:lnSpc>
              <a:spcBef>
                <a:spcPts val="0"/>
              </a:spcBef>
              <a:buNone/>
            </a:pPr>
            <a:r>
              <a:rPr lang="en-US" sz="2400" b="1" dirty="0" smtClean="0">
                <a:latin typeface="Comic Sans MS" pitchFamily="66" charset="0"/>
              </a:rPr>
              <a:t>   -CCE Vs Proctor &amp; Gamble Home Products 2004 [167] ELT 173 – [TRI – D].</a:t>
            </a:r>
          </a:p>
          <a:p>
            <a:pPr algn="just">
              <a:lnSpc>
                <a:spcPct val="150000"/>
              </a:lnSpc>
              <a:spcAft>
                <a:spcPts val="1200"/>
              </a:spcAft>
              <a:buFont typeface="Wingdings" pitchFamily="2" charset="2"/>
              <a:buChar char="v"/>
            </a:pPr>
            <a:r>
              <a:rPr lang="en-US" sz="2400" dirty="0" smtClean="0">
                <a:latin typeface="Comic Sans MS" pitchFamily="66" charset="0"/>
              </a:rPr>
              <a:t>Erection of imported Power Plant does not amount to manufacture.</a:t>
            </a:r>
          </a:p>
          <a:p>
            <a:pPr algn="just">
              <a:lnSpc>
                <a:spcPct val="150000"/>
              </a:lnSpc>
              <a:spcBef>
                <a:spcPts val="0"/>
              </a:spcBef>
              <a:buNone/>
            </a:pPr>
            <a:r>
              <a:rPr lang="en-US" sz="2400" b="1" dirty="0" smtClean="0">
                <a:latin typeface="Comic Sans MS" pitchFamily="66" charset="0"/>
              </a:rPr>
              <a:t>   -Spectrum Power Generating Co. Ltd VCCE – 2004(177)ELT 968 [Tri-D]</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17</a:t>
            </a:fld>
            <a:endParaRPr lang="en-US"/>
          </a:p>
        </p:txBody>
      </p:sp>
      <p:sp>
        <p:nvSpPr>
          <p:cNvPr id="5" name="Title 4"/>
          <p:cNvSpPr>
            <a:spLocks noGrp="1"/>
          </p:cNvSpPr>
          <p:nvPr>
            <p:ph type="title"/>
          </p:nvPr>
        </p:nvSpPr>
        <p:spPr/>
        <p:txBody>
          <a:bodyPr>
            <a:normAutofit/>
          </a:bodyPr>
          <a:lstStyle/>
          <a:p>
            <a:r>
              <a:rPr lang="en-US" sz="3500" b="1" dirty="0">
                <a:solidFill>
                  <a:srgbClr val="FFC000"/>
                </a:solidFill>
                <a:latin typeface="Comic Sans MS" pitchFamily="66" charset="0"/>
              </a:rPr>
              <a:t>..</a:t>
            </a:r>
            <a:r>
              <a:rPr lang="en-US" sz="3500" b="1" dirty="0" err="1">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Font typeface="Wingdings" pitchFamily="2" charset="2"/>
              <a:buChar char="v"/>
            </a:pPr>
            <a:r>
              <a:rPr lang="en-US" sz="2600" dirty="0" smtClean="0">
                <a:latin typeface="Comic Sans MS" pitchFamily="66" charset="0"/>
              </a:rPr>
              <a:t>Conversion of old, diesel operated Buses into CNG Buses does not amount to Manufacture.</a:t>
            </a:r>
          </a:p>
          <a:p>
            <a:pPr algn="just">
              <a:spcAft>
                <a:spcPts val="1200"/>
              </a:spcAft>
              <a:buNone/>
            </a:pPr>
            <a:r>
              <a:rPr lang="en-US" sz="2600" dirty="0" smtClean="0">
                <a:latin typeface="Comic Sans MS" pitchFamily="66" charset="0"/>
              </a:rPr>
              <a:t>	</a:t>
            </a:r>
            <a:r>
              <a:rPr lang="en-US" sz="2600" b="1" dirty="0" smtClean="0">
                <a:latin typeface="Comic Sans MS" pitchFamily="66" charset="0"/>
              </a:rPr>
              <a:t>-</a:t>
            </a:r>
            <a:r>
              <a:rPr lang="en-US" sz="2600" b="1" dirty="0" err="1" smtClean="0">
                <a:latin typeface="Comic Sans MS" pitchFamily="66" charset="0"/>
              </a:rPr>
              <a:t>Nugas</a:t>
            </a:r>
            <a:r>
              <a:rPr lang="en-US" sz="2600" b="1" dirty="0" smtClean="0">
                <a:latin typeface="Comic Sans MS" pitchFamily="66" charset="0"/>
              </a:rPr>
              <a:t> Technologies India (P) Ltd. VCCE [-171 ELT 376 Tri-D].</a:t>
            </a:r>
          </a:p>
          <a:p>
            <a:pPr algn="just">
              <a:spcAft>
                <a:spcPts val="1200"/>
              </a:spcAft>
              <a:buFont typeface="Wingdings" pitchFamily="2" charset="2"/>
              <a:buChar char="v"/>
            </a:pPr>
            <a:r>
              <a:rPr lang="en-US" sz="2600" dirty="0" smtClean="0">
                <a:latin typeface="Comic Sans MS" pitchFamily="66" charset="0"/>
              </a:rPr>
              <a:t>Gold Plating of watch cases does not amount to Manufacture.</a:t>
            </a:r>
          </a:p>
          <a:p>
            <a:pPr algn="just">
              <a:spcAft>
                <a:spcPts val="1200"/>
              </a:spcAft>
              <a:buNone/>
            </a:pPr>
            <a:r>
              <a:rPr lang="en-US" sz="2600" dirty="0" smtClean="0">
                <a:latin typeface="Comic Sans MS" pitchFamily="66" charset="0"/>
              </a:rPr>
              <a:t>    </a:t>
            </a:r>
            <a:r>
              <a:rPr lang="en-US" sz="2600" b="1" dirty="0" smtClean="0">
                <a:latin typeface="Comic Sans MS" pitchFamily="66" charset="0"/>
              </a:rPr>
              <a:t>-Commissioner Vs </a:t>
            </a:r>
            <a:r>
              <a:rPr lang="en-US" sz="2600" b="1" dirty="0" err="1" smtClean="0">
                <a:latin typeface="Comic Sans MS" pitchFamily="66" charset="0"/>
              </a:rPr>
              <a:t>Divya</a:t>
            </a:r>
            <a:r>
              <a:rPr lang="en-US" sz="2600" b="1" dirty="0" smtClean="0">
                <a:latin typeface="Comic Sans MS" pitchFamily="66" charset="0"/>
              </a:rPr>
              <a:t> cases – 2004[169]ELT225[Tri-D]</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18</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b="1" dirty="0">
              <a:solidFill>
                <a:srgbClr val="FFC000"/>
              </a:solidFill>
              <a:latin typeface="Comic Sans MS" pitchFamily="66"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Font typeface="Wingdings" pitchFamily="2" charset="2"/>
              <a:buChar char="v"/>
            </a:pPr>
            <a:r>
              <a:rPr lang="en-US" sz="2600" dirty="0" smtClean="0">
                <a:latin typeface="Comic Sans MS" pitchFamily="66" charset="0"/>
              </a:rPr>
              <a:t>Mixing of chocolate Powder with Sugar and Skimmed Milk to form drinking chocolate does not amount to Manufacture – </a:t>
            </a:r>
            <a:r>
              <a:rPr lang="en-US" sz="2600" b="1" dirty="0" smtClean="0">
                <a:latin typeface="Comic Sans MS" pitchFamily="66" charset="0"/>
              </a:rPr>
              <a:t>CCE Vs Fountain Consumer Appliances Ltd – 2004 [171] ELT 329 (Tri – Chennai)</a:t>
            </a:r>
          </a:p>
          <a:p>
            <a:pPr algn="just">
              <a:spcAft>
                <a:spcPts val="1200"/>
              </a:spcAft>
              <a:buFont typeface="Wingdings" pitchFamily="2" charset="2"/>
              <a:buChar char="v"/>
            </a:pPr>
            <a:r>
              <a:rPr lang="en-US" sz="2600" dirty="0" smtClean="0">
                <a:latin typeface="Comic Sans MS" pitchFamily="66" charset="0"/>
              </a:rPr>
              <a:t>Branding, polishing and affixing MRP on locks acquired from artisans does not amount to Manufacture.</a:t>
            </a:r>
          </a:p>
          <a:p>
            <a:pPr algn="just">
              <a:spcAft>
                <a:spcPts val="1200"/>
              </a:spcAft>
              <a:buClr>
                <a:srgbClr val="3399FF"/>
              </a:buClr>
              <a:buNone/>
            </a:pPr>
            <a:r>
              <a:rPr lang="en-US" sz="2600" dirty="0" smtClean="0">
                <a:latin typeface="Comic Sans MS" pitchFamily="66" charset="0"/>
              </a:rPr>
              <a:t>	</a:t>
            </a:r>
            <a:r>
              <a:rPr lang="en-US" sz="2600" b="1" dirty="0" smtClean="0">
                <a:latin typeface="Comic Sans MS" pitchFamily="66" charset="0"/>
              </a:rPr>
              <a:t>-Key locks (I) P Ltd Vs CCE – 2004(165) ELT,74 –(Tri-D).</a:t>
            </a:r>
          </a:p>
          <a:p>
            <a:pPr algn="just">
              <a:spcAft>
                <a:spcPts val="1200"/>
              </a:spcAft>
              <a:buClr>
                <a:srgbClr val="3399FF"/>
              </a:buClr>
              <a:buNone/>
            </a:pPr>
            <a:endParaRPr lang="en-US" sz="2600" b="1" dirty="0" smtClean="0">
              <a:latin typeface="Comic Sans MS" pitchFamily="66" charset="0"/>
            </a:endParaRPr>
          </a:p>
          <a:p>
            <a:pPr algn="just">
              <a:spcAft>
                <a:spcPts val="1200"/>
              </a:spcAft>
              <a:buNone/>
            </a:pPr>
            <a:endParaRPr lang="en-US" sz="2600" b="1" dirty="0" smtClean="0">
              <a:latin typeface="Comic Sans MS" pitchFamily="66" charset="0"/>
            </a:endParaRPr>
          </a:p>
          <a:p>
            <a:pPr algn="just">
              <a:spcAft>
                <a:spcPts val="1200"/>
              </a:spcAft>
              <a:buFont typeface="Wingdings" pitchFamily="2" charset="2"/>
              <a:buChar char="v"/>
            </a:pPr>
            <a:endParaRPr lang="en-US" sz="2600" dirty="0" smtClean="0">
              <a:latin typeface="Comic Sans MS" pitchFamily="66" charset="0"/>
            </a:endParaRPr>
          </a:p>
          <a:p>
            <a:pPr algn="just">
              <a:spcAft>
                <a:spcPts val="1200"/>
              </a:spcAft>
              <a:buClr>
                <a:srgbClr val="3399FF"/>
              </a:buClr>
              <a:buNone/>
            </a:pPr>
            <a:endParaRPr lang="en-US" sz="2600" b="1" dirty="0" smtClean="0">
              <a:latin typeface="Comic Sans MS" pitchFamily="66" charset="0"/>
            </a:endParaRPr>
          </a:p>
          <a:p>
            <a:pPr algn="just">
              <a:spcAft>
                <a:spcPts val="1200"/>
              </a:spcAft>
              <a:buNone/>
            </a:pPr>
            <a:endParaRPr lang="en-US" sz="2600" dirty="0" smtClean="0">
              <a:latin typeface="Comic Sans MS" pitchFamily="66" charset="0"/>
            </a:endParaRPr>
          </a:p>
          <a:p>
            <a:pPr algn="just">
              <a:spcAft>
                <a:spcPts val="1200"/>
              </a:spcAft>
            </a:pPr>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19</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b="1" dirty="0">
              <a:solidFill>
                <a:srgbClr val="FFC000"/>
              </a:solidFill>
              <a:latin typeface="Comic Sans MS"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Act &amp; Rules applicable</a:t>
            </a:r>
          </a:p>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Liability to pay Central Excise Duty</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a:t>
            </a:fld>
            <a:endParaRPr lang="en-US"/>
          </a:p>
        </p:txBody>
      </p:sp>
      <p:sp>
        <p:nvSpPr>
          <p:cNvPr id="5" name="Title 4"/>
          <p:cNvSpPr>
            <a:spLocks noGrp="1"/>
          </p:cNvSpPr>
          <p:nvPr>
            <p:ph type="title"/>
          </p:nvPr>
        </p:nvSpPr>
        <p:spPr/>
        <p:txBody>
          <a:bodyPr>
            <a:normAutofit/>
          </a:bodyPr>
          <a:lstStyle/>
          <a:p>
            <a:r>
              <a:rPr lang="en-US" altLang="en-US" sz="3600" b="1" dirty="0" smtClean="0">
                <a:solidFill>
                  <a:srgbClr val="FFC000"/>
                </a:solidFill>
                <a:latin typeface="Comic Sans MS" pitchFamily="66" charset="0"/>
                <a:ea typeface="ＭＳ Ｐゴシック" pitchFamily="34" charset="-128"/>
              </a:rPr>
              <a:t>Propose to Discuss</a:t>
            </a:r>
            <a:endParaRPr lang="en-US" sz="3600" dirty="0">
              <a:solidFill>
                <a:srgbClr val="FFC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5105400"/>
          </a:xfrm>
        </p:spPr>
        <p:txBody>
          <a:bodyPr>
            <a:normAutofit/>
          </a:bodyPr>
          <a:lstStyle/>
          <a:p>
            <a:pPr algn="just">
              <a:spcAft>
                <a:spcPts val="600"/>
              </a:spcAft>
              <a:buFont typeface="Wingdings" pitchFamily="2" charset="2"/>
              <a:buChar char="v"/>
            </a:pPr>
            <a:r>
              <a:rPr lang="en-US" sz="2400" dirty="0" smtClean="0">
                <a:latin typeface="Comic Sans MS" pitchFamily="66" charset="0"/>
              </a:rPr>
              <a:t>Printing of date of Manufacture is a Legal requirement and hence it is a Process of manufacture.</a:t>
            </a:r>
          </a:p>
          <a:p>
            <a:pPr algn="just">
              <a:spcAft>
                <a:spcPts val="600"/>
              </a:spcAft>
              <a:buNone/>
            </a:pPr>
            <a:r>
              <a:rPr lang="en-US" sz="2400" dirty="0" smtClean="0">
                <a:latin typeface="Comic Sans MS" pitchFamily="66" charset="0"/>
              </a:rPr>
              <a:t>     </a:t>
            </a:r>
            <a:r>
              <a:rPr lang="en-US" sz="2400" b="1" dirty="0" smtClean="0">
                <a:latin typeface="Comic Sans MS" pitchFamily="66" charset="0"/>
              </a:rPr>
              <a:t>- </a:t>
            </a:r>
            <a:r>
              <a:rPr lang="en-US" sz="2400" b="1" dirty="0" err="1" smtClean="0">
                <a:latin typeface="Comic Sans MS" pitchFamily="66" charset="0"/>
              </a:rPr>
              <a:t>Surat</a:t>
            </a:r>
            <a:r>
              <a:rPr lang="en-US" sz="2400" b="1" dirty="0" smtClean="0">
                <a:latin typeface="Comic Sans MS" pitchFamily="66" charset="0"/>
              </a:rPr>
              <a:t> Beverages (P) Ltd Vs Commissioner 2004 (165) ELT313 [Tri- Mumbai].</a:t>
            </a:r>
          </a:p>
          <a:p>
            <a:pPr algn="just">
              <a:spcAft>
                <a:spcPts val="600"/>
              </a:spcAft>
              <a:buFont typeface="Wingdings" pitchFamily="2" charset="2"/>
              <a:buChar char="v"/>
            </a:pPr>
            <a:r>
              <a:rPr lang="en-US" sz="2400" dirty="0" smtClean="0">
                <a:latin typeface="Comic Sans MS" pitchFamily="66" charset="0"/>
              </a:rPr>
              <a:t>Rubber lining/ Painting/ Cutting/ Welding/of Iron and Steel pipes and Tanks does not amount to manufacture.</a:t>
            </a:r>
          </a:p>
          <a:p>
            <a:pPr algn="just">
              <a:spcAft>
                <a:spcPts val="600"/>
              </a:spcAft>
              <a:buNone/>
            </a:pPr>
            <a:r>
              <a:rPr lang="en-US" sz="2400" dirty="0" smtClean="0">
                <a:latin typeface="Comic Sans MS" pitchFamily="66" charset="0"/>
              </a:rPr>
              <a:t>	</a:t>
            </a:r>
            <a:r>
              <a:rPr lang="en-US" sz="2400" b="1" dirty="0" smtClean="0">
                <a:latin typeface="Comic Sans MS" pitchFamily="66" charset="0"/>
              </a:rPr>
              <a:t>- </a:t>
            </a:r>
            <a:r>
              <a:rPr lang="en-US" sz="2400" b="1" dirty="0" err="1" smtClean="0">
                <a:latin typeface="Comic Sans MS" pitchFamily="66" charset="0"/>
              </a:rPr>
              <a:t>Tega</a:t>
            </a:r>
            <a:r>
              <a:rPr lang="en-US" sz="2400" b="1" dirty="0" smtClean="0">
                <a:latin typeface="Comic Sans MS" pitchFamily="66" charset="0"/>
              </a:rPr>
              <a:t> (I) Ltd Vs CCE – 2004(164)ELT390 [SC] </a:t>
            </a:r>
          </a:p>
          <a:p>
            <a:pPr algn="just">
              <a:spcAft>
                <a:spcPts val="600"/>
              </a:spcAft>
              <a:buFont typeface="Wingdings" pitchFamily="2" charset="2"/>
              <a:buChar char="v"/>
            </a:pPr>
            <a:r>
              <a:rPr lang="en-US" sz="2400" dirty="0" smtClean="0">
                <a:latin typeface="Comic Sans MS" pitchFamily="66" charset="0"/>
              </a:rPr>
              <a:t>Transformation of Catalyst into spent Catalyst does not amount to Manufacture.</a:t>
            </a:r>
          </a:p>
          <a:p>
            <a:pPr algn="just">
              <a:spcAft>
                <a:spcPts val="600"/>
              </a:spcAft>
              <a:buNone/>
            </a:pPr>
            <a:r>
              <a:rPr lang="en-US" sz="2400" dirty="0" smtClean="0">
                <a:latin typeface="Comic Sans MS" pitchFamily="66" charset="0"/>
              </a:rPr>
              <a:t>    </a:t>
            </a:r>
            <a:r>
              <a:rPr lang="en-US" sz="2400" b="1" dirty="0" smtClean="0">
                <a:latin typeface="Comic Sans MS" pitchFamily="66" charset="0"/>
              </a:rPr>
              <a:t>-CCE Vs Deepak Fertilizers &amp; Petro </a:t>
            </a:r>
            <a:r>
              <a:rPr lang="en-US" sz="2400" b="1" dirty="0" err="1" smtClean="0">
                <a:latin typeface="Comic Sans MS" pitchFamily="66" charset="0"/>
              </a:rPr>
              <a:t>Corp.Ltd</a:t>
            </a:r>
            <a:r>
              <a:rPr lang="en-US" sz="2400" b="1" dirty="0" smtClean="0">
                <a:latin typeface="Comic Sans MS" pitchFamily="66" charset="0"/>
              </a:rPr>
              <a:t>.- 2004 (178)ELT 686 [Tri-M].</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20</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b="1" dirty="0">
              <a:solidFill>
                <a:srgbClr val="FFC000"/>
              </a:solidFill>
              <a:latin typeface="Comic Sans MS"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buFont typeface="Wingdings" pitchFamily="2" charset="2"/>
              <a:buChar char="v"/>
            </a:pPr>
            <a:r>
              <a:rPr lang="en-US" sz="2600" dirty="0" smtClean="0">
                <a:latin typeface="Comic Sans MS" pitchFamily="66" charset="0"/>
              </a:rPr>
              <a:t>The Test of Marketability is a Burden of Revenue.</a:t>
            </a:r>
          </a:p>
          <a:p>
            <a:pPr algn="just">
              <a:spcAft>
                <a:spcPts val="1200"/>
              </a:spcAft>
              <a:buNone/>
            </a:pPr>
            <a:r>
              <a:rPr lang="en-US" sz="2600" dirty="0" smtClean="0">
                <a:latin typeface="Comic Sans MS" pitchFamily="66" charset="0"/>
              </a:rPr>
              <a:t>   </a:t>
            </a:r>
            <a:r>
              <a:rPr lang="en-US" sz="2600" b="1" dirty="0" smtClean="0">
                <a:latin typeface="Comic Sans MS" pitchFamily="66" charset="0"/>
              </a:rPr>
              <a:t>-FGP(I) Ltd Vs U.O.I – 2004(168) ELT 289 [SC]</a:t>
            </a:r>
          </a:p>
          <a:p>
            <a:pPr algn="just">
              <a:spcAft>
                <a:spcPts val="1200"/>
              </a:spcAft>
              <a:buFont typeface="Wingdings" pitchFamily="2" charset="2"/>
              <a:buChar char="v"/>
            </a:pPr>
            <a:r>
              <a:rPr lang="en-US" sz="2600" dirty="0" smtClean="0">
                <a:latin typeface="Comic Sans MS" pitchFamily="66" charset="0"/>
              </a:rPr>
              <a:t>Testing/ Gardening/ Certification of Helium gas cylinders before Sale is an activity amounting to manufacture.</a:t>
            </a:r>
          </a:p>
          <a:p>
            <a:pPr algn="just">
              <a:spcAft>
                <a:spcPts val="1200"/>
              </a:spcAft>
              <a:buNone/>
            </a:pPr>
            <a:r>
              <a:rPr lang="en-US" sz="2600" dirty="0" smtClean="0">
                <a:latin typeface="Comic Sans MS" pitchFamily="66" charset="0"/>
              </a:rPr>
              <a:t>   	</a:t>
            </a:r>
            <a:r>
              <a:rPr lang="en-US" sz="2600" b="1" dirty="0" smtClean="0">
                <a:latin typeface="Comic Sans MS" pitchFamily="66" charset="0"/>
              </a:rPr>
              <a:t>- Commissioner Vs Air </a:t>
            </a:r>
            <a:r>
              <a:rPr lang="en-US" sz="2600" b="1" dirty="0" err="1" smtClean="0">
                <a:latin typeface="Comic Sans MS" pitchFamily="66" charset="0"/>
              </a:rPr>
              <a:t>liquide</a:t>
            </a:r>
            <a:r>
              <a:rPr lang="en-US" sz="2600" b="1" dirty="0" smtClean="0">
                <a:latin typeface="Comic Sans MS" pitchFamily="66" charset="0"/>
              </a:rPr>
              <a:t> North (I) P. Ltd - 2004[174]ELT 201 [Tri - Del].</a:t>
            </a:r>
          </a:p>
          <a:p>
            <a:pPr algn="just">
              <a:spcAft>
                <a:spcPts val="1200"/>
              </a:spcAft>
              <a:buNone/>
            </a:pPr>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21</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b="1" dirty="0">
              <a:solidFill>
                <a:srgbClr val="FFC000"/>
              </a:solidFill>
              <a:latin typeface="Comic Sans MS" pitchFamily="66"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Font typeface="Wingdings" panose="05000000000000000000" pitchFamily="2" charset="2"/>
              <a:buChar char="v"/>
            </a:pPr>
            <a:r>
              <a:rPr lang="en-US" sz="2600" dirty="0">
                <a:latin typeface="Comic Sans MS" pitchFamily="66" charset="0"/>
              </a:rPr>
              <a:t>P</a:t>
            </a:r>
            <a:r>
              <a:rPr lang="en-US" sz="2600" dirty="0" smtClean="0">
                <a:latin typeface="Comic Sans MS" pitchFamily="66" charset="0"/>
              </a:rPr>
              <a:t>rocessed </a:t>
            </a:r>
            <a:r>
              <a:rPr lang="en-US" sz="2600" dirty="0">
                <a:latin typeface="Comic Sans MS" pitchFamily="66" charset="0"/>
              </a:rPr>
              <a:t>cashew nuts, peanuts, almonds etc. manufactured by dry roasting, oil roasting, salting, seasoning and packed in different containers and cleared under </a:t>
            </a:r>
            <a:r>
              <a:rPr lang="en-US" sz="2600" dirty="0" err="1">
                <a:latin typeface="Comic Sans MS" pitchFamily="66" charset="0"/>
              </a:rPr>
              <a:t>assessee’s</a:t>
            </a:r>
            <a:r>
              <a:rPr lang="en-US" sz="2600" dirty="0">
                <a:latin typeface="Comic Sans MS" pitchFamily="66" charset="0"/>
              </a:rPr>
              <a:t> brand name shall be deemed as </a:t>
            </a:r>
            <a:r>
              <a:rPr lang="en-US" sz="2600" dirty="0" smtClean="0">
                <a:latin typeface="Comic Sans MS" pitchFamily="66" charset="0"/>
              </a:rPr>
              <a:t>manufacture.</a:t>
            </a:r>
          </a:p>
          <a:p>
            <a:pPr algn="just">
              <a:lnSpc>
                <a:spcPct val="150000"/>
              </a:lnSpc>
              <a:buFontTx/>
              <a:buChar char="-"/>
            </a:pPr>
            <a:r>
              <a:rPr lang="en-US" sz="2600" b="1" dirty="0" smtClean="0">
                <a:latin typeface="Comic Sans MS" pitchFamily="66" charset="0"/>
              </a:rPr>
              <a:t>Commissioner </a:t>
            </a:r>
            <a:r>
              <a:rPr lang="en-US" sz="2600" b="1" dirty="0">
                <a:latin typeface="Comic Sans MS" pitchFamily="66" charset="0"/>
              </a:rPr>
              <a:t>of Customs &amp; Central Excise, Goa v. Phil Corporation Ltd. 2008 (223) E.L.T. 9 (S.C</a:t>
            </a:r>
            <a:r>
              <a:rPr lang="en-US" sz="2600" b="1" dirty="0" smtClean="0">
                <a:latin typeface="Comic Sans MS" pitchFamily="66" charset="0"/>
              </a:rPr>
              <a:t>.)</a:t>
            </a:r>
          </a:p>
          <a:p>
            <a:pPr marL="0" indent="0" algn="just">
              <a:lnSpc>
                <a:spcPct val="150000"/>
              </a:lnSpc>
              <a:buNone/>
            </a:pPr>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22</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dirty="0">
              <a:solidFill>
                <a:srgbClr val="FFC000"/>
              </a:solidFill>
              <a:latin typeface="Comic Sans MS" pitchFamily="66" charset="0"/>
            </a:endParaRPr>
          </a:p>
        </p:txBody>
      </p:sp>
    </p:spTree>
    <p:extLst>
      <p:ext uri="{BB962C8B-B14F-4D97-AF65-F5344CB8AC3E}">
        <p14:creationId xmlns:p14="http://schemas.microsoft.com/office/powerpoint/2010/main" xmlns="" val="1305580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just">
              <a:lnSpc>
                <a:spcPct val="150000"/>
              </a:lnSpc>
            </a:pPr>
            <a:r>
              <a:rPr lang="en-US" altLang="en-US" sz="2800" b="1" dirty="0" smtClean="0">
                <a:latin typeface="Comic Sans MS" pitchFamily="66" charset="0"/>
                <a:ea typeface="ＭＳ Ｐゴシック" pitchFamily="34" charset="-128"/>
              </a:rPr>
              <a:t>The definition under the Sale of Goods Act, 1930</a:t>
            </a:r>
          </a:p>
          <a:p>
            <a:pPr marL="696913" algn="just">
              <a:lnSpc>
                <a:spcPct val="150000"/>
              </a:lnSpc>
              <a:buNone/>
            </a:pPr>
            <a:r>
              <a:rPr lang="en-US" altLang="en-US" sz="2800" dirty="0" smtClean="0">
                <a:latin typeface="Comic Sans MS" pitchFamily="66" charset="0"/>
                <a:ea typeface="ＭＳ Ｐゴシック" pitchFamily="34" charset="-128"/>
              </a:rPr>
              <a:t>-	Goods must be moveable, saleable/marketable</a:t>
            </a:r>
          </a:p>
          <a:p>
            <a:pPr algn="just">
              <a:lnSpc>
                <a:spcPct val="150000"/>
              </a:lnSpc>
            </a:pPr>
            <a:r>
              <a:rPr lang="en-US" altLang="en-US" sz="2800" b="1" dirty="0" smtClean="0">
                <a:latin typeface="Comic Sans MS" pitchFamily="66" charset="0"/>
                <a:ea typeface="ＭＳ Ｐゴシック" pitchFamily="34" charset="-128"/>
              </a:rPr>
              <a:t>Explanation to Section 2(d) of CE Act, 1944</a:t>
            </a:r>
          </a:p>
          <a:p>
            <a:pPr marL="696913" algn="just">
              <a:lnSpc>
                <a:spcPct val="150000"/>
              </a:lnSpc>
              <a:buNone/>
            </a:pPr>
            <a:r>
              <a:rPr lang="en-US" altLang="en-US" sz="2800" dirty="0" smtClean="0">
                <a:latin typeface="Comic Sans MS" pitchFamily="66" charset="0"/>
                <a:ea typeface="ＭＳ Ｐゴシック" pitchFamily="34" charset="-128"/>
              </a:rPr>
              <a:t>-	states </a:t>
            </a:r>
            <a:r>
              <a:rPr lang="ja-JP" altLang="en-US" sz="2800" smtClean="0">
                <a:latin typeface="Comic Sans MS" pitchFamily="66" charset="0"/>
                <a:ea typeface="ＭＳ Ｐゴシック" pitchFamily="34" charset="-128"/>
              </a:rPr>
              <a:t>‘</a:t>
            </a:r>
            <a:r>
              <a:rPr lang="en-US" altLang="ja-JP" sz="2800" dirty="0" smtClean="0">
                <a:latin typeface="Comic Sans MS" pitchFamily="66" charset="0"/>
                <a:ea typeface="ＭＳ Ｐゴシック" pitchFamily="34" charset="-128"/>
              </a:rPr>
              <a:t>goods</a:t>
            </a:r>
            <a:r>
              <a:rPr lang="ja-JP" altLang="en-US" sz="2800" smtClean="0">
                <a:latin typeface="Comic Sans MS" pitchFamily="66" charset="0"/>
                <a:ea typeface="ＭＳ Ｐゴシック" pitchFamily="34" charset="-128"/>
              </a:rPr>
              <a:t>’</a:t>
            </a:r>
            <a:r>
              <a:rPr lang="en-US" altLang="ja-JP" sz="2800" dirty="0" smtClean="0">
                <a:latin typeface="Comic Sans MS" pitchFamily="66" charset="0"/>
                <a:ea typeface="ＭＳ Ｐゴシック" pitchFamily="34" charset="-128"/>
              </a:rPr>
              <a:t> include any article, material or substance which is capable of being bought and sold for a consideration and such goods shall be deemed to be marketable.</a:t>
            </a:r>
            <a:endParaRPr lang="en-US" altLang="en-US" sz="2800" dirty="0" smtClean="0">
              <a:latin typeface="Comic Sans MS" pitchFamily="66" charset="0"/>
              <a:ea typeface="ＭＳ Ｐゴシック" pitchFamily="34" charset="-128"/>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23</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What are Goods?</a:t>
            </a:r>
            <a:endParaRPr lang="en-US" sz="4000" dirty="0">
              <a:solidFill>
                <a:srgbClr val="FFC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Aft>
                <a:spcPts val="1200"/>
              </a:spcAft>
              <a:buFont typeface="Wingdings" panose="05000000000000000000" pitchFamily="2" charset="2"/>
              <a:buChar char="Ø"/>
            </a:pPr>
            <a:r>
              <a:rPr lang="en-US" sz="2800" dirty="0" smtClean="0">
                <a:latin typeface="Comic Sans MS" pitchFamily="66" charset="0"/>
              </a:rPr>
              <a:t>There must be goods</a:t>
            </a:r>
          </a:p>
          <a:p>
            <a:pPr>
              <a:spcAft>
                <a:spcPts val="1200"/>
              </a:spcAft>
              <a:buFont typeface="Wingdings" panose="05000000000000000000" pitchFamily="2" charset="2"/>
              <a:buChar char="Ø"/>
            </a:pPr>
            <a:r>
              <a:rPr lang="en-US" sz="2800" dirty="0" smtClean="0">
                <a:latin typeface="Comic Sans MS" pitchFamily="66" charset="0"/>
              </a:rPr>
              <a:t>Fact of Manufacture</a:t>
            </a:r>
          </a:p>
          <a:p>
            <a:pPr>
              <a:spcAft>
                <a:spcPts val="1200"/>
              </a:spcAft>
              <a:buFont typeface="Wingdings" panose="05000000000000000000" pitchFamily="2" charset="2"/>
              <a:buChar char="Ø"/>
            </a:pPr>
            <a:r>
              <a:rPr lang="en-US" sz="2800" dirty="0" smtClean="0">
                <a:latin typeface="Comic Sans MS" pitchFamily="66" charset="0"/>
              </a:rPr>
              <a:t>Entry availability in CE Tariff</a:t>
            </a:r>
          </a:p>
          <a:p>
            <a:pPr>
              <a:spcAft>
                <a:spcPts val="1200"/>
              </a:spcAft>
              <a:buFont typeface="Wingdings" panose="05000000000000000000" pitchFamily="2" charset="2"/>
              <a:buChar char="Ø"/>
            </a:pPr>
            <a:r>
              <a:rPr lang="en-US" sz="2800" dirty="0" smtClean="0">
                <a:latin typeface="Comic Sans MS" pitchFamily="66" charset="0"/>
              </a:rPr>
              <a:t>The goods must be excisable</a:t>
            </a:r>
          </a:p>
          <a:p>
            <a:pPr>
              <a:spcAft>
                <a:spcPts val="1200"/>
              </a:spcAft>
              <a:buFont typeface="Wingdings" panose="05000000000000000000" pitchFamily="2" charset="2"/>
              <a:buChar char="Ø"/>
            </a:pPr>
            <a:r>
              <a:rPr lang="en-US" sz="2800" dirty="0" smtClean="0">
                <a:latin typeface="Comic Sans MS" pitchFamily="66" charset="0"/>
              </a:rPr>
              <a:t>Moveable and Marketability</a:t>
            </a:r>
          </a:p>
          <a:p>
            <a:pPr>
              <a:spcAft>
                <a:spcPts val="1200"/>
              </a:spcAft>
              <a:buFont typeface="Wingdings" panose="05000000000000000000" pitchFamily="2" charset="2"/>
              <a:buChar char="Ø"/>
            </a:pPr>
            <a:r>
              <a:rPr lang="en-US" sz="2800" dirty="0" smtClean="0">
                <a:latin typeface="Comic Sans MS" pitchFamily="66" charset="0"/>
              </a:rPr>
              <a:t>Such production or manufacture must be in India</a:t>
            </a:r>
          </a:p>
        </p:txBody>
      </p:sp>
      <p:sp>
        <p:nvSpPr>
          <p:cNvPr id="3" name="Footer Placeholder 2"/>
          <p:cNvSpPr>
            <a:spLocks noGrp="1"/>
          </p:cNvSpPr>
          <p:nvPr>
            <p:ph type="ftr" sz="quarter" idx="11"/>
          </p:nvPr>
        </p:nvSpPr>
        <p:spPr/>
        <p:txBody>
          <a:bodyPr/>
          <a:lstStyle/>
          <a:p>
            <a:r>
              <a:rPr lang="en-US"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24</a:t>
            </a:fld>
            <a:endParaRPr lang="en-US"/>
          </a:p>
        </p:txBody>
      </p:sp>
      <p:sp>
        <p:nvSpPr>
          <p:cNvPr id="5" name="Title 4"/>
          <p:cNvSpPr>
            <a:spLocks noGrp="1"/>
          </p:cNvSpPr>
          <p:nvPr>
            <p:ph type="title"/>
          </p:nvPr>
        </p:nvSpPr>
        <p:spPr/>
        <p:txBody>
          <a:bodyPr>
            <a:normAutofit/>
          </a:bodyPr>
          <a:lstStyle/>
          <a:p>
            <a:r>
              <a:rPr lang="en-US" sz="3500" b="1" dirty="0" smtClean="0">
                <a:solidFill>
                  <a:srgbClr val="FFC000"/>
                </a:solidFill>
                <a:latin typeface="Century Gothic" pitchFamily="34" charset="0"/>
              </a:rPr>
              <a:t>Ingredients of Excisability of a Goods</a:t>
            </a:r>
            <a:endParaRPr lang="en-US" sz="3500" b="1" dirty="0">
              <a:solidFill>
                <a:srgbClr val="FFC000"/>
              </a:solidFill>
              <a:latin typeface="Century Gothic"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610600" cy="4983163"/>
          </a:xfrm>
        </p:spPr>
        <p:txBody>
          <a:bodyPr>
            <a:normAutofit fontScale="85000" lnSpcReduction="10000"/>
          </a:bodyPr>
          <a:lstStyle/>
          <a:p>
            <a:pPr marL="1433513" indent="-1433513" algn="just">
              <a:spcBef>
                <a:spcPct val="0"/>
              </a:spcBef>
              <a:buFont typeface="Wingdings" pitchFamily="2" charset="2"/>
              <a:buNone/>
            </a:pPr>
            <a:r>
              <a:rPr lang="en-US" altLang="en-US" b="1" dirty="0" smtClean="0">
                <a:latin typeface="Comic Sans MS" pitchFamily="66" charset="0"/>
                <a:ea typeface="ＭＳ Ｐゴシック" pitchFamily="34" charset="-128"/>
              </a:rPr>
              <a:t>Step 1 </a:t>
            </a:r>
            <a:r>
              <a:rPr lang="en-US" altLang="en-US" dirty="0" smtClean="0">
                <a:latin typeface="Comic Sans MS" pitchFamily="66" charset="0"/>
                <a:ea typeface="ＭＳ Ｐゴシック" pitchFamily="34" charset="-128"/>
              </a:rPr>
              <a:t>: </a:t>
            </a:r>
            <a:r>
              <a:rPr lang="ja-JP" altLang="en-US" smtClean="0">
                <a:latin typeface="Comic Sans MS" pitchFamily="66" charset="0"/>
                <a:ea typeface="ＭＳ Ｐゴシック" pitchFamily="34" charset="-128"/>
              </a:rPr>
              <a:t>“</a:t>
            </a:r>
            <a:r>
              <a:rPr lang="en-US" altLang="ja-JP" dirty="0" smtClean="0">
                <a:latin typeface="Comic Sans MS" pitchFamily="66" charset="0"/>
                <a:ea typeface="ＭＳ Ｐゴシック" pitchFamily="34" charset="-128"/>
              </a:rPr>
              <a:t>Goods</a:t>
            </a:r>
            <a:r>
              <a:rPr lang="ja-JP" altLang="en-US" smtClean="0">
                <a:latin typeface="Comic Sans MS" pitchFamily="66" charset="0"/>
                <a:ea typeface="ＭＳ Ｐゴシック" pitchFamily="34" charset="-128"/>
              </a:rPr>
              <a:t>”</a:t>
            </a:r>
            <a:r>
              <a:rPr lang="en-US" altLang="ja-JP" dirty="0" smtClean="0">
                <a:latin typeface="Comic Sans MS" pitchFamily="66" charset="0"/>
                <a:ea typeface="ＭＳ Ｐゴシック" pitchFamily="34" charset="-128"/>
              </a:rPr>
              <a:t> exist; movable and marketable</a:t>
            </a:r>
          </a:p>
          <a:p>
            <a:pPr marL="1433513" indent="-1433513" algn="just">
              <a:buNone/>
            </a:pPr>
            <a:endParaRPr lang="en-US" altLang="en-US" dirty="0" smtClean="0">
              <a:latin typeface="Comic Sans MS" pitchFamily="66" charset="0"/>
              <a:ea typeface="ＭＳ Ｐゴシック" pitchFamily="34" charset="-128"/>
            </a:endParaRPr>
          </a:p>
          <a:p>
            <a:pPr marL="1433513" indent="-1433513" algn="just">
              <a:buNone/>
            </a:pPr>
            <a:r>
              <a:rPr lang="en-US" altLang="en-US" b="1" dirty="0" smtClean="0">
                <a:latin typeface="Comic Sans MS" pitchFamily="66" charset="0"/>
                <a:ea typeface="ＭＳ Ｐゴシック" pitchFamily="34" charset="-128"/>
              </a:rPr>
              <a:t>Step 2 </a:t>
            </a:r>
            <a:r>
              <a:rPr lang="en-US" altLang="en-US" dirty="0" smtClean="0">
                <a:latin typeface="Comic Sans MS" pitchFamily="66" charset="0"/>
                <a:ea typeface="ＭＳ Ｐゴシック" pitchFamily="34" charset="-128"/>
              </a:rPr>
              <a:t>: Product  under List II (State List) or List III (Concurrent List) of the VII  Schedule not covered by Central Excise.</a:t>
            </a:r>
          </a:p>
          <a:p>
            <a:pPr marL="1433513" indent="-1433513" algn="just">
              <a:buNone/>
            </a:pPr>
            <a:endParaRPr lang="en-US" altLang="en-US" dirty="0" smtClean="0">
              <a:latin typeface="Comic Sans MS" pitchFamily="66" charset="0"/>
              <a:ea typeface="ＭＳ Ｐゴシック" pitchFamily="34" charset="-128"/>
            </a:endParaRPr>
          </a:p>
          <a:p>
            <a:pPr marL="1433513" indent="-1433513" algn="just">
              <a:buNone/>
            </a:pPr>
            <a:r>
              <a:rPr lang="en-US" altLang="en-US" b="1" dirty="0" smtClean="0">
                <a:latin typeface="Comic Sans MS" pitchFamily="66" charset="0"/>
                <a:ea typeface="ＭＳ Ｐゴシック" pitchFamily="34" charset="-128"/>
              </a:rPr>
              <a:t>Step 3 </a:t>
            </a:r>
            <a:r>
              <a:rPr lang="en-US" altLang="en-US" dirty="0" smtClean="0">
                <a:latin typeface="Comic Sans MS" pitchFamily="66" charset="0"/>
                <a:ea typeface="ＭＳ Ｐゴシック" pitchFamily="34" charset="-128"/>
              </a:rPr>
              <a:t>: Classify the product as prescribed in the      Central Excise Tariff Act,1985.</a:t>
            </a:r>
          </a:p>
          <a:p>
            <a:pPr algn="just">
              <a:buNone/>
            </a:pPr>
            <a:r>
              <a:rPr lang="en-US" altLang="en-US" dirty="0" smtClean="0">
                <a:latin typeface="Comic Sans MS" pitchFamily="66" charset="0"/>
                <a:ea typeface="ＭＳ Ｐゴシック" pitchFamily="34" charset="-128"/>
              </a:rPr>
              <a:t>Broad category or  specific coverage </a:t>
            </a:r>
          </a:p>
          <a:p>
            <a:pPr marL="1588" indent="-1588" algn="just">
              <a:buNone/>
            </a:pPr>
            <a:r>
              <a:rPr lang="en-US" altLang="en-US" dirty="0" smtClean="0">
                <a:latin typeface="Comic Sans MS" pitchFamily="66" charset="0"/>
                <a:ea typeface="ＭＳ Ｐゴシック" pitchFamily="34" charset="-128"/>
              </a:rPr>
              <a:t>Entry is not clear then the reference to the Rules of Interpretation</a:t>
            </a:r>
            <a:endParaRPr lang="en-US" dirty="0"/>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25</a:t>
            </a:fld>
            <a:endParaRPr lang="en-US"/>
          </a:p>
        </p:txBody>
      </p:sp>
      <p:sp>
        <p:nvSpPr>
          <p:cNvPr id="5" name="Title 4"/>
          <p:cNvSpPr>
            <a:spLocks noGrp="1"/>
          </p:cNvSpPr>
          <p:nvPr>
            <p:ph type="title"/>
          </p:nvPr>
        </p:nvSpPr>
        <p:spPr>
          <a:xfrm>
            <a:off x="609600" y="0"/>
            <a:ext cx="8534400" cy="1066800"/>
          </a:xfrm>
        </p:spPr>
        <p:txBody>
          <a:bodyPr>
            <a:noAutofit/>
          </a:bodyPr>
          <a:lstStyle/>
          <a:p>
            <a:r>
              <a:rPr lang="en-US" sz="3600" dirty="0" smtClean="0">
                <a:solidFill>
                  <a:srgbClr val="FFC000"/>
                </a:solidFill>
                <a:latin typeface="Comic Sans MS" pitchFamily="66" charset="0"/>
              </a:rPr>
              <a:t> </a:t>
            </a:r>
            <a:r>
              <a:rPr lang="en-US" sz="3600" b="1" dirty="0" smtClean="0">
                <a:solidFill>
                  <a:srgbClr val="FFC000"/>
                </a:solidFill>
                <a:latin typeface="Comic Sans MS" pitchFamily="66" charset="0"/>
              </a:rPr>
              <a:t>Determination of Excisability of a Goods</a:t>
            </a:r>
            <a:endParaRPr lang="en-US" sz="3600" dirty="0">
              <a:solidFill>
                <a:srgbClr val="FFC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541463" indent="-1541463" algn="just">
              <a:lnSpc>
                <a:spcPct val="90000"/>
              </a:lnSpc>
              <a:buNone/>
              <a:defRPr/>
            </a:pPr>
            <a:r>
              <a:rPr lang="en-US" sz="2800" b="1" dirty="0" smtClean="0">
                <a:latin typeface="Comic Sans MS" pitchFamily="66" charset="0"/>
              </a:rPr>
              <a:t>Step 4</a:t>
            </a:r>
            <a:r>
              <a:rPr lang="en-US" sz="2800" dirty="0" smtClean="0">
                <a:latin typeface="Comic Sans MS" pitchFamily="66" charset="0"/>
              </a:rPr>
              <a:t>:	</a:t>
            </a:r>
            <a:r>
              <a:rPr lang="en-US" sz="2800" b="1" dirty="0" smtClean="0">
                <a:latin typeface="Comic Sans MS" pitchFamily="66" charset="0"/>
              </a:rPr>
              <a:t>Whether the process is a Deemed Manufacture?</a:t>
            </a:r>
          </a:p>
          <a:p>
            <a:pPr marL="1588" indent="-1588" algn="just">
              <a:lnSpc>
                <a:spcPct val="90000"/>
              </a:lnSpc>
              <a:buNone/>
              <a:defRPr/>
            </a:pPr>
            <a:r>
              <a:rPr lang="en-US" sz="2800" dirty="0" smtClean="0">
                <a:latin typeface="Comic Sans MS" pitchFamily="66" charset="0"/>
              </a:rPr>
              <a:t>Activity like packing, labeling, repacking etc. are undertaken on products as mentioned in Chapter notes and Third Schedule</a:t>
            </a:r>
          </a:p>
          <a:p>
            <a:pPr marL="1541463" indent="-1541463" algn="just">
              <a:lnSpc>
                <a:spcPct val="90000"/>
              </a:lnSpc>
              <a:buNone/>
              <a:defRPr/>
            </a:pPr>
            <a:endParaRPr lang="en-US" sz="2800" b="1" dirty="0" smtClean="0">
              <a:latin typeface="Comic Sans MS" pitchFamily="66" charset="0"/>
            </a:endParaRPr>
          </a:p>
          <a:p>
            <a:pPr marL="1541463" indent="-1541463" algn="just">
              <a:lnSpc>
                <a:spcPct val="90000"/>
              </a:lnSpc>
              <a:buNone/>
              <a:defRPr/>
            </a:pPr>
            <a:r>
              <a:rPr lang="en-US" sz="2800" b="1" dirty="0" smtClean="0">
                <a:latin typeface="Comic Sans MS" pitchFamily="66" charset="0"/>
              </a:rPr>
              <a:t>Step 5</a:t>
            </a:r>
            <a:r>
              <a:rPr lang="en-US" sz="2800" dirty="0" smtClean="0">
                <a:latin typeface="Comic Sans MS" pitchFamily="66" charset="0"/>
              </a:rPr>
              <a:t>:	</a:t>
            </a:r>
            <a:r>
              <a:rPr lang="en-US" sz="2800" b="1" dirty="0" smtClean="0">
                <a:latin typeface="Comic Sans MS" pitchFamily="66" charset="0"/>
              </a:rPr>
              <a:t>The process whether amounting to manufacture. </a:t>
            </a:r>
          </a:p>
          <a:p>
            <a:pPr marL="1588" indent="-1588" algn="just">
              <a:lnSpc>
                <a:spcPct val="90000"/>
              </a:lnSpc>
              <a:buNone/>
              <a:defRPr/>
            </a:pPr>
            <a:r>
              <a:rPr lang="en-US" sz="2800" dirty="0" smtClean="0">
                <a:latin typeface="Comic Sans MS" pitchFamily="66" charset="0"/>
              </a:rPr>
              <a:t>	Comparing the Incoming material and outgoing material </a:t>
            </a:r>
          </a:p>
          <a:p>
            <a:pPr marL="1588" indent="-1588" algn="just">
              <a:lnSpc>
                <a:spcPct val="90000"/>
              </a:lnSpc>
              <a:buNone/>
              <a:defRPr/>
            </a:pPr>
            <a:r>
              <a:rPr lang="en-US" sz="2800" dirty="0" smtClean="0">
                <a:latin typeface="Comic Sans MS" pitchFamily="66" charset="0"/>
              </a:rPr>
              <a:t>	Name, character or use.</a:t>
            </a:r>
            <a:endParaRPr lang="en-US" sz="2800" dirty="0"/>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26</a:t>
            </a:fld>
            <a:endParaRPr lang="en-US"/>
          </a:p>
        </p:txBody>
      </p:sp>
      <p:sp>
        <p:nvSpPr>
          <p:cNvPr id="5" name="Title 4"/>
          <p:cNvSpPr>
            <a:spLocks noGrp="1"/>
          </p:cNvSpPr>
          <p:nvPr>
            <p:ph type="title"/>
          </p:nvPr>
        </p:nvSpPr>
        <p:spPr/>
        <p:txBody>
          <a:bodyPr>
            <a:noAutofit/>
          </a:bodyPr>
          <a:lstStyle/>
          <a:p>
            <a:r>
              <a:rPr lang="en-US" sz="3600" b="1" dirty="0" smtClean="0">
                <a:solidFill>
                  <a:srgbClr val="FFC000"/>
                </a:solidFill>
                <a:latin typeface="Comic Sans MS" pitchFamily="66" charset="0"/>
              </a:rPr>
              <a:t>Determination of Excisability of Product</a:t>
            </a:r>
            <a:endParaRPr lang="en-US" sz="3600" dirty="0">
              <a:solidFill>
                <a:srgbClr val="FFC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489075" indent="-1489075" algn="just">
              <a:lnSpc>
                <a:spcPct val="90000"/>
              </a:lnSpc>
              <a:buNone/>
              <a:defRPr/>
            </a:pPr>
            <a:r>
              <a:rPr lang="en-US" sz="2800" b="1" dirty="0" smtClean="0">
                <a:latin typeface="Comic Sans MS" pitchFamily="66" charset="0"/>
              </a:rPr>
              <a:t>Step 6 </a:t>
            </a:r>
            <a:r>
              <a:rPr lang="en-US" sz="2800" dirty="0" smtClean="0">
                <a:latin typeface="Comic Sans MS" pitchFamily="66" charset="0"/>
              </a:rPr>
              <a:t>:	If the item is intermediate product avail credit on inputs </a:t>
            </a:r>
          </a:p>
          <a:p>
            <a:pPr algn="just">
              <a:lnSpc>
                <a:spcPct val="90000"/>
              </a:lnSpc>
              <a:buNone/>
              <a:defRPr/>
            </a:pPr>
            <a:r>
              <a:rPr lang="en-US" sz="2800" dirty="0" smtClean="0">
                <a:latin typeface="Comic Sans MS" pitchFamily="66" charset="0"/>
              </a:rPr>
              <a:t>	Pay duty on the finished goods </a:t>
            </a:r>
          </a:p>
          <a:p>
            <a:pPr algn="just">
              <a:lnSpc>
                <a:spcPct val="90000"/>
              </a:lnSpc>
              <a:buNone/>
              <a:defRPr/>
            </a:pPr>
            <a:r>
              <a:rPr lang="en-US" sz="2800" dirty="0" smtClean="0">
                <a:latin typeface="Comic Sans MS" pitchFamily="66" charset="0"/>
              </a:rPr>
              <a:t>	Pass on credit to the industrial users</a:t>
            </a:r>
          </a:p>
          <a:p>
            <a:pPr algn="just">
              <a:lnSpc>
                <a:spcPct val="90000"/>
              </a:lnSpc>
              <a:buNone/>
              <a:defRPr/>
            </a:pPr>
            <a:endParaRPr lang="en-US" sz="2800" dirty="0" smtClean="0">
              <a:latin typeface="Comic Sans MS" pitchFamily="66" charset="0"/>
            </a:endParaRPr>
          </a:p>
          <a:p>
            <a:pPr marL="1433513" indent="-1433513" algn="just">
              <a:lnSpc>
                <a:spcPct val="90000"/>
              </a:lnSpc>
              <a:buNone/>
              <a:tabLst>
                <a:tab pos="1430338" algn="l"/>
              </a:tabLst>
              <a:defRPr/>
            </a:pPr>
            <a:r>
              <a:rPr lang="en-US" sz="2800" b="1" dirty="0" smtClean="0">
                <a:latin typeface="Comic Sans MS" pitchFamily="66" charset="0"/>
              </a:rPr>
              <a:t>Step 7</a:t>
            </a:r>
            <a:r>
              <a:rPr lang="en-US" sz="2800" dirty="0" smtClean="0">
                <a:latin typeface="Comic Sans MS" pitchFamily="66" charset="0"/>
              </a:rPr>
              <a:t> :	The product may be so competitive </a:t>
            </a:r>
          </a:p>
          <a:p>
            <a:pPr algn="just">
              <a:lnSpc>
                <a:spcPct val="90000"/>
              </a:lnSpc>
              <a:buNone/>
              <a:defRPr/>
            </a:pPr>
            <a:r>
              <a:rPr lang="en-US" sz="2800" dirty="0" smtClean="0">
                <a:latin typeface="Comic Sans MS" pitchFamily="66" charset="0"/>
              </a:rPr>
              <a:t>	 It cannot bear any duty of excise. 	</a:t>
            </a:r>
          </a:p>
          <a:p>
            <a:pPr algn="just">
              <a:lnSpc>
                <a:spcPct val="90000"/>
              </a:lnSpc>
              <a:buNone/>
              <a:defRPr/>
            </a:pPr>
            <a:r>
              <a:rPr lang="en-US" sz="2800" dirty="0" smtClean="0">
                <a:latin typeface="Comic Sans MS" pitchFamily="66" charset="0"/>
              </a:rPr>
              <a:t>	Can be located at  like Kutch  or North India, Himachal Pradesh</a:t>
            </a:r>
            <a:endParaRPr lang="en-US" sz="2800" dirty="0"/>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27</a:t>
            </a:fld>
            <a:endParaRPr lang="en-US"/>
          </a:p>
        </p:txBody>
      </p:sp>
      <p:sp>
        <p:nvSpPr>
          <p:cNvPr id="5" name="Title 4"/>
          <p:cNvSpPr>
            <a:spLocks noGrp="1"/>
          </p:cNvSpPr>
          <p:nvPr>
            <p:ph type="title"/>
          </p:nvPr>
        </p:nvSpPr>
        <p:spPr/>
        <p:txBody>
          <a:bodyPr>
            <a:noAutofit/>
          </a:bodyPr>
          <a:lstStyle/>
          <a:p>
            <a:r>
              <a:rPr lang="en-US" sz="3600" b="1" i="1" dirty="0" smtClean="0">
                <a:solidFill>
                  <a:srgbClr val="FFC000"/>
                </a:solidFill>
                <a:latin typeface="Comic Sans MS" pitchFamily="66" charset="0"/>
              </a:rPr>
              <a:t> </a:t>
            </a:r>
            <a:r>
              <a:rPr lang="en-US" sz="3600" b="1" dirty="0" smtClean="0">
                <a:solidFill>
                  <a:srgbClr val="FFC000"/>
                </a:solidFill>
                <a:latin typeface="Comic Sans MS" pitchFamily="66" charset="0"/>
              </a:rPr>
              <a:t>Determination of Excisability of Product</a:t>
            </a:r>
            <a:endParaRPr lang="en-US" sz="3600" b="1" dirty="0">
              <a:solidFill>
                <a:srgbClr val="FFC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lnSpc>
                <a:spcPct val="150000"/>
              </a:lnSpc>
              <a:buNone/>
              <a:defRPr/>
            </a:pPr>
            <a:r>
              <a:rPr lang="en-US" sz="2800" b="1" dirty="0" smtClean="0">
                <a:latin typeface="Comic Sans MS" pitchFamily="66" charset="0"/>
              </a:rPr>
              <a:t>Step 9 </a:t>
            </a:r>
            <a:r>
              <a:rPr lang="en-US" sz="2800" dirty="0" smtClean="0">
                <a:latin typeface="Comic Sans MS" pitchFamily="66" charset="0"/>
              </a:rPr>
              <a:t>:  Decision for Registering </a:t>
            </a:r>
          </a:p>
          <a:p>
            <a:pPr algn="just">
              <a:lnSpc>
                <a:spcPct val="150000"/>
              </a:lnSpc>
              <a:buNone/>
              <a:defRPr/>
            </a:pPr>
            <a:r>
              <a:rPr lang="en-US" sz="2800" dirty="0" smtClean="0">
                <a:latin typeface="Comic Sans MS" pitchFamily="66" charset="0"/>
              </a:rPr>
              <a:t>Made at the point </a:t>
            </a:r>
          </a:p>
          <a:p>
            <a:pPr algn="just">
              <a:lnSpc>
                <a:spcPct val="150000"/>
              </a:lnSpc>
              <a:buNone/>
              <a:defRPr/>
            </a:pPr>
            <a:r>
              <a:rPr lang="en-US" sz="2800" dirty="0" smtClean="0">
                <a:latin typeface="Comic Sans MS" pitchFamily="66" charset="0"/>
              </a:rPr>
              <a:t>Where no other economic or legal opinion exists.</a:t>
            </a:r>
          </a:p>
          <a:p>
            <a:pPr algn="just">
              <a:lnSpc>
                <a:spcPct val="150000"/>
              </a:lnSpc>
              <a:buNone/>
              <a:defRPr/>
            </a:pPr>
            <a:endParaRPr lang="en-US" sz="2800" b="1" dirty="0" smtClean="0">
              <a:latin typeface="Comic Sans MS" pitchFamily="66" charset="0"/>
            </a:endParaRPr>
          </a:p>
          <a:p>
            <a:pPr marL="1655763" indent="-1655763" algn="just">
              <a:lnSpc>
                <a:spcPct val="150000"/>
              </a:lnSpc>
              <a:buNone/>
              <a:defRPr/>
            </a:pPr>
            <a:r>
              <a:rPr lang="en-US" sz="2800" b="1" dirty="0" smtClean="0">
                <a:latin typeface="Comic Sans MS" pitchFamily="66" charset="0"/>
              </a:rPr>
              <a:t>Step 10</a:t>
            </a:r>
            <a:r>
              <a:rPr lang="en-US" sz="2800" dirty="0" smtClean="0">
                <a:latin typeface="Comic Sans MS" pitchFamily="66" charset="0"/>
              </a:rPr>
              <a:t>: 	The trader who wishes to pass on the duty paid on goods traded </a:t>
            </a:r>
          </a:p>
          <a:p>
            <a:pPr algn="just">
              <a:lnSpc>
                <a:spcPct val="150000"/>
              </a:lnSpc>
              <a:buNone/>
              <a:defRPr/>
            </a:pPr>
            <a:r>
              <a:rPr lang="en-US" sz="2800" dirty="0" smtClean="0">
                <a:latin typeface="Comic Sans MS" pitchFamily="66" charset="0"/>
              </a:rPr>
              <a:t> 			Could also be registered.</a:t>
            </a:r>
            <a:endParaRPr lang="en-US" sz="2800" dirty="0"/>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28</a:t>
            </a:fld>
            <a:endParaRPr lang="en-US"/>
          </a:p>
        </p:txBody>
      </p:sp>
      <p:sp>
        <p:nvSpPr>
          <p:cNvPr id="5" name="Title 4"/>
          <p:cNvSpPr>
            <a:spLocks noGrp="1"/>
          </p:cNvSpPr>
          <p:nvPr>
            <p:ph type="title"/>
          </p:nvPr>
        </p:nvSpPr>
        <p:spPr/>
        <p:txBody>
          <a:bodyPr>
            <a:noAutofit/>
          </a:bodyPr>
          <a:lstStyle/>
          <a:p>
            <a:r>
              <a:rPr lang="en-US" sz="3600" b="1" dirty="0" smtClean="0">
                <a:solidFill>
                  <a:srgbClr val="FFC000"/>
                </a:solidFill>
                <a:latin typeface="Comic Sans MS" pitchFamily="66" charset="0"/>
              </a:rPr>
              <a:t>Determination of Excisability of Product</a:t>
            </a:r>
            <a:endParaRPr lang="en-US" sz="3600" b="1" dirty="0">
              <a:solidFill>
                <a:srgbClr val="FFC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61913" indent="-3175" algn="just">
              <a:lnSpc>
                <a:spcPct val="150000"/>
              </a:lnSpc>
              <a:buNone/>
            </a:pPr>
            <a:r>
              <a:rPr lang="en-US" sz="2800" dirty="0" smtClean="0">
                <a:latin typeface="Comic Sans MS" pitchFamily="66" charset="0"/>
              </a:rPr>
              <a:t>Some goods like flowers etc. are not mentioned in Central Excise Tariff at all. Hence these are not ‘excisable goods’, though they may by ‘goods’. These are ‘non-excisable goods’.</a:t>
            </a: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29</a:t>
            </a:fld>
            <a:endParaRPr lang="en-US"/>
          </a:p>
        </p:txBody>
      </p:sp>
      <p:sp>
        <p:nvSpPr>
          <p:cNvPr id="5" name="Title 4"/>
          <p:cNvSpPr>
            <a:spLocks noGrp="1"/>
          </p:cNvSpPr>
          <p:nvPr>
            <p:ph type="title"/>
          </p:nvPr>
        </p:nvSpPr>
        <p:spPr/>
        <p:txBody>
          <a:bodyPr>
            <a:noAutofit/>
          </a:bodyPr>
          <a:lstStyle/>
          <a:p>
            <a:r>
              <a:rPr lang="en-US" sz="3600" b="1" dirty="0" smtClean="0">
                <a:solidFill>
                  <a:srgbClr val="FFC000"/>
                </a:solidFill>
                <a:latin typeface="Comic Sans MS" pitchFamily="66" charset="0"/>
              </a:rPr>
              <a:t>Goods not included in CETA are ‘Non-Excisable Goods’</a:t>
            </a:r>
            <a:endParaRPr lang="en-US" sz="3600" b="1" dirty="0">
              <a:solidFill>
                <a:srgbClr val="FFC000"/>
              </a:solidFill>
              <a:latin typeface="Comic Sans MS"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What is manufacture? + Who is manufacturer?</a:t>
            </a:r>
          </a:p>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Excisability of Goods </a:t>
            </a:r>
          </a:p>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Principles of Classification</a:t>
            </a:r>
          </a:p>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Principles of Valuation</a:t>
            </a:r>
          </a:p>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Some value added + Cost Control in Central Excise</a:t>
            </a:r>
          </a:p>
          <a:p>
            <a:pPr algn="just">
              <a:spcAft>
                <a:spcPts val="600"/>
              </a:spcAft>
              <a:buFont typeface="Wingdings" pitchFamily="2" charset="2"/>
              <a:buChar char="Ø"/>
            </a:pPr>
            <a:r>
              <a:rPr lang="en-US" altLang="en-US" sz="2800" dirty="0" smtClean="0">
                <a:latin typeface="Comic Sans MS" pitchFamily="66" charset="0"/>
                <a:ea typeface="ＭＳ Ｐゴシック" pitchFamily="34" charset="-128"/>
              </a:rPr>
              <a:t>Questions/ Doubt clearance throughout session</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a:t>
            </a:fld>
            <a:endParaRPr lang="en-US"/>
          </a:p>
        </p:txBody>
      </p:sp>
      <p:sp>
        <p:nvSpPr>
          <p:cNvPr id="5" name="Title 4"/>
          <p:cNvSpPr>
            <a:spLocks noGrp="1"/>
          </p:cNvSpPr>
          <p:nvPr>
            <p:ph type="title"/>
          </p:nvPr>
        </p:nvSpPr>
        <p:spPr/>
        <p:txBody>
          <a:bodyPr>
            <a:normAutofit/>
          </a:bodyPr>
          <a:lstStyle/>
          <a:p>
            <a:r>
              <a:rPr lang="en-US" altLang="en-US" sz="3600" b="1" dirty="0" smtClean="0">
                <a:solidFill>
                  <a:srgbClr val="FFC000"/>
                </a:solidFill>
                <a:latin typeface="Comic Sans MS" pitchFamily="66" charset="0"/>
                <a:ea typeface="ＭＳ Ｐゴシック" pitchFamily="34" charset="-128"/>
              </a:rPr>
              <a:t>Flow Diagram</a:t>
            </a:r>
            <a:endParaRPr lang="en-US" sz="3600" dirty="0">
              <a:solidFill>
                <a:srgbClr val="FFC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altLang="en-US" sz="2800" dirty="0" smtClean="0">
                <a:latin typeface="Comic Sans MS" pitchFamily="66" charset="0"/>
                <a:ea typeface="ＭＳ Ｐゴシック" pitchFamily="34" charset="-128"/>
              </a:rPr>
              <a:t>Removal means the physical act of shifting/moving the goods</a:t>
            </a:r>
          </a:p>
          <a:p>
            <a:pPr algn="just"/>
            <a:r>
              <a:rPr lang="en-US" altLang="en-US" sz="2800" dirty="0" smtClean="0">
                <a:latin typeface="Comic Sans MS" pitchFamily="66" charset="0"/>
                <a:ea typeface="ＭＳ Ｐゴシック" pitchFamily="34" charset="-128"/>
              </a:rPr>
              <a:t>Under excise- the self-removal procedure</a:t>
            </a:r>
          </a:p>
          <a:p>
            <a:pPr algn="just"/>
            <a:r>
              <a:rPr lang="en-US" altLang="en-US" sz="2800" dirty="0" smtClean="0">
                <a:latin typeface="Comic Sans MS" pitchFamily="66" charset="0"/>
                <a:ea typeface="ＭＳ Ｐゴシック" pitchFamily="34" charset="-128"/>
              </a:rPr>
              <a:t>No excisable goods on which any duty is payable</a:t>
            </a:r>
          </a:p>
          <a:p>
            <a:pPr lvl="1" algn="just">
              <a:buNone/>
            </a:pPr>
            <a:r>
              <a:rPr lang="en-US" altLang="en-US" dirty="0" smtClean="0">
                <a:latin typeface="Comic Sans MS" pitchFamily="66" charset="0"/>
                <a:ea typeface="ＭＳ Ｐゴシック" pitchFamily="34" charset="-128"/>
              </a:rPr>
              <a:t>- shall be removed from any place where they are produced or manufactured or from warehouse without payment of duty</a:t>
            </a:r>
          </a:p>
          <a:p>
            <a:pPr algn="just"/>
            <a:r>
              <a:rPr lang="en-US" altLang="en-US" sz="2800" dirty="0" smtClean="0">
                <a:latin typeface="Comic Sans MS" pitchFamily="66" charset="0"/>
                <a:ea typeface="ＭＳ Ｐゴシック" pitchFamily="34" charset="-128"/>
              </a:rPr>
              <a:t>Rate of duty and tariff valuation would be done on the date of removal.</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30</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What is Removal?</a:t>
            </a:r>
            <a:endParaRPr lang="en-US" sz="4000" dirty="0">
              <a:solidFill>
                <a:srgbClr val="FFC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pPr>
            <a:r>
              <a:rPr lang="en-US" altLang="en-US" sz="2600" dirty="0" smtClean="0">
                <a:latin typeface="Comic Sans MS" pitchFamily="66" charset="0"/>
                <a:ea typeface="ＭＳ Ｐゴシック" pitchFamily="34" charset="-128"/>
              </a:rPr>
              <a:t>Ascertaining the tariff heading/sub-heading under which the product is categorized</a:t>
            </a:r>
          </a:p>
          <a:p>
            <a:pPr algn="just">
              <a:lnSpc>
                <a:spcPct val="150000"/>
              </a:lnSpc>
            </a:pPr>
            <a:r>
              <a:rPr lang="en-US" altLang="en-US" sz="2600" dirty="0" smtClean="0">
                <a:latin typeface="Comic Sans MS" pitchFamily="66" charset="0"/>
                <a:ea typeface="ＭＳ Ｐゴシック" pitchFamily="34" charset="-128"/>
              </a:rPr>
              <a:t>In line with Central Excise Tariff Act -Based on HSN</a:t>
            </a:r>
          </a:p>
          <a:p>
            <a:pPr algn="just">
              <a:lnSpc>
                <a:spcPct val="150000"/>
              </a:lnSpc>
            </a:pPr>
            <a:r>
              <a:rPr lang="en-US" altLang="en-US" sz="2600" dirty="0" smtClean="0">
                <a:latin typeface="Comic Sans MS" pitchFamily="66" charset="0"/>
                <a:ea typeface="ＭＳ Ｐゴシック" pitchFamily="34" charset="-128"/>
              </a:rPr>
              <a:t>See the Interpretative Notes at the beginning of the Tariff + Notes in the Section and Chapter</a:t>
            </a:r>
          </a:p>
          <a:p>
            <a:pPr algn="just">
              <a:lnSpc>
                <a:spcPct val="150000"/>
              </a:lnSpc>
            </a:pPr>
            <a:r>
              <a:rPr lang="en-US" altLang="en-US" sz="2600" dirty="0" smtClean="0">
                <a:latin typeface="Comic Sans MS" pitchFamily="66" charset="0"/>
                <a:ea typeface="ＭＳ Ｐゴシック" pitchFamily="34" charset="-128"/>
              </a:rPr>
              <a:t>Rules for interpretation</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31</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What is Classification?</a:t>
            </a:r>
            <a:endParaRPr lang="en-US" sz="4000" dirty="0">
              <a:solidFill>
                <a:srgbClr val="FFC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lgn="just">
              <a:lnSpc>
                <a:spcPct val="150000"/>
              </a:lnSpc>
            </a:pPr>
            <a:r>
              <a:rPr lang="en-US" altLang="en-US" sz="2600" b="1" dirty="0" smtClean="0">
                <a:latin typeface="Comic Sans MS" pitchFamily="66" charset="0"/>
                <a:ea typeface="ＭＳ Ｐゴシック" pitchFamily="34" charset="-128"/>
              </a:rPr>
              <a:t>Rule 2(a)-</a:t>
            </a:r>
            <a:r>
              <a:rPr lang="en-US" altLang="en-US" sz="2600" dirty="0" smtClean="0">
                <a:latin typeface="Comic Sans MS" pitchFamily="66" charset="0"/>
                <a:ea typeface="ＭＳ Ｐゴシック" pitchFamily="34" charset="-128"/>
              </a:rPr>
              <a:t>classification of an article referred to in a heading, even if that article is incomplete or unfinished, or is presented in an unassembled or disassembled form.</a:t>
            </a:r>
          </a:p>
          <a:p>
            <a:pPr algn="just">
              <a:lnSpc>
                <a:spcPct val="150000"/>
              </a:lnSpc>
            </a:pPr>
            <a:r>
              <a:rPr lang="en-US" altLang="en-US" sz="2600" b="1" dirty="0" smtClean="0">
                <a:latin typeface="Comic Sans MS" pitchFamily="66" charset="0"/>
                <a:ea typeface="ＭＳ Ｐゴシック" pitchFamily="34" charset="-128"/>
              </a:rPr>
              <a:t>Rule 2(b)-</a:t>
            </a:r>
            <a:r>
              <a:rPr lang="en-US" altLang="en-US" sz="2600" dirty="0" smtClean="0">
                <a:latin typeface="Comic Sans MS" pitchFamily="66" charset="0"/>
                <a:ea typeface="ＭＳ Ｐゴシック" pitchFamily="34" charset="-128"/>
              </a:rPr>
              <a:t>This rule –on mixture or combination of materials or substances, -&gt;headings in which there is a reference to a material or substance also applies to that material or substance mixed or combined with other materials or substances.</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32</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Classification-Rules</a:t>
            </a:r>
            <a:endParaRPr lang="en-US" sz="4000" dirty="0">
              <a:solidFill>
                <a:srgbClr val="FFC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r>
              <a:rPr lang="en-US" altLang="en-US" sz="2800" b="1" dirty="0" smtClean="0">
                <a:latin typeface="Comic Sans MS" pitchFamily="66" charset="0"/>
                <a:ea typeface="ＭＳ Ｐゴシック" pitchFamily="34" charset="-128"/>
              </a:rPr>
              <a:t>Rule 3: </a:t>
            </a:r>
            <a:r>
              <a:rPr lang="en-US" altLang="en-US" sz="2800" dirty="0" smtClean="0">
                <a:latin typeface="Comic Sans MS" pitchFamily="66" charset="0"/>
                <a:ea typeface="ＭＳ Ｐゴシック" pitchFamily="34" charset="-128"/>
              </a:rPr>
              <a:t>classifying goods –prima facie classifiable under several headings.</a:t>
            </a:r>
          </a:p>
          <a:p>
            <a:pPr lvl="1" algn="just">
              <a:buNone/>
            </a:pPr>
            <a:r>
              <a:rPr lang="en-US" altLang="en-US" dirty="0" smtClean="0">
                <a:latin typeface="Comic Sans MS" pitchFamily="66" charset="0"/>
                <a:ea typeface="ＭＳ Ｐゴシック" pitchFamily="34" charset="-128"/>
              </a:rPr>
              <a:t>(a)Specific over general description</a:t>
            </a:r>
          </a:p>
          <a:p>
            <a:pPr lvl="1" algn="just">
              <a:buNone/>
            </a:pPr>
            <a:r>
              <a:rPr lang="en-US" altLang="en-US" dirty="0" smtClean="0">
                <a:latin typeface="Comic Sans MS" pitchFamily="66" charset="0"/>
                <a:ea typeface="ＭＳ Ｐゴシック" pitchFamily="34" charset="-128"/>
              </a:rPr>
              <a:t>(b) materials or components which give essential character</a:t>
            </a:r>
          </a:p>
          <a:p>
            <a:pPr lvl="1" algn="just">
              <a:buNone/>
            </a:pPr>
            <a:r>
              <a:rPr lang="en-US" altLang="en-US" dirty="0" smtClean="0">
                <a:latin typeface="Comic Sans MS" pitchFamily="66" charset="0"/>
                <a:ea typeface="ＭＳ Ｐゴシック" pitchFamily="34" charset="-128"/>
              </a:rPr>
              <a:t>(c)under the heading which occurs last in the numerical order of headings which equally merit attention</a:t>
            </a:r>
          </a:p>
          <a:p>
            <a:pPr algn="just"/>
            <a:r>
              <a:rPr lang="en-US" altLang="en-US" sz="2800" b="1" dirty="0" smtClean="0">
                <a:latin typeface="Comic Sans MS" pitchFamily="66" charset="0"/>
                <a:ea typeface="ＭＳ Ｐゴシック" pitchFamily="34" charset="-128"/>
              </a:rPr>
              <a:t>Rule 4 - </a:t>
            </a:r>
            <a:r>
              <a:rPr lang="en-US" altLang="en-US" sz="2800" dirty="0" smtClean="0">
                <a:latin typeface="Comic Sans MS" pitchFamily="66" charset="0"/>
                <a:ea typeface="ＭＳ Ｐゴシック" pitchFamily="34" charset="-128"/>
              </a:rPr>
              <a:t>heading covering goods akin to such goods</a:t>
            </a:r>
          </a:p>
          <a:p>
            <a:pPr algn="just"/>
            <a:r>
              <a:rPr lang="en-US" altLang="en-US" sz="2800" b="1" dirty="0" smtClean="0">
                <a:latin typeface="Comic Sans MS" pitchFamily="66" charset="0"/>
                <a:ea typeface="ＭＳ Ｐゴシック" pitchFamily="34" charset="-128"/>
              </a:rPr>
              <a:t>Rule 5 – </a:t>
            </a:r>
            <a:r>
              <a:rPr lang="en-US" altLang="en-US" sz="2800" dirty="0" smtClean="0">
                <a:latin typeface="Comic Sans MS" pitchFamily="66" charset="0"/>
                <a:ea typeface="ＭＳ Ｐゴシック" pitchFamily="34" charset="-128"/>
              </a:rPr>
              <a:t>packing material</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33</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Classification Rules</a:t>
            </a:r>
            <a:endParaRPr lang="en-US" sz="4000" dirty="0">
              <a:solidFill>
                <a:srgbClr val="FFC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14350" indent="-514350">
              <a:buFont typeface="Wingdings 2" pitchFamily="18" charset="2"/>
              <a:buAutoNum type="alphaUcPeriod"/>
            </a:pPr>
            <a:r>
              <a:rPr lang="en-US" altLang="en-US" sz="2800" dirty="0" smtClean="0">
                <a:latin typeface="Comic Sans MS" pitchFamily="66" charset="0"/>
                <a:ea typeface="ＭＳ Ｐゴシック" pitchFamily="34" charset="-128"/>
              </a:rPr>
              <a:t>Duty Based on capacity</a:t>
            </a:r>
          </a:p>
          <a:p>
            <a:pPr marL="514350" indent="-514350">
              <a:buFont typeface="Wingdings 2" pitchFamily="18" charset="2"/>
              <a:buAutoNum type="alphaUcPeriod"/>
            </a:pPr>
            <a:r>
              <a:rPr lang="en-US" altLang="en-US" sz="2800" dirty="0" err="1" smtClean="0">
                <a:latin typeface="Comic Sans MS" pitchFamily="66" charset="0"/>
                <a:ea typeface="ＭＳ Ｐゴシック" pitchFamily="34" charset="-128"/>
              </a:rPr>
              <a:t>Advalorem</a:t>
            </a:r>
            <a:endParaRPr lang="en-US" altLang="en-US" sz="2800" dirty="0" smtClean="0">
              <a:latin typeface="Comic Sans MS" pitchFamily="66" charset="0"/>
              <a:ea typeface="ＭＳ Ｐゴシック" pitchFamily="34" charset="-128"/>
            </a:endParaRPr>
          </a:p>
          <a:p>
            <a:pPr marL="971550" indent="-514350">
              <a:buFont typeface="Wingdings 2" pitchFamily="18" charset="2"/>
              <a:buAutoNum type="arabicPeriod"/>
            </a:pPr>
            <a:r>
              <a:rPr lang="en-US" altLang="en-US" sz="2800" dirty="0" smtClean="0">
                <a:latin typeface="Comic Sans MS" pitchFamily="66" charset="0"/>
                <a:ea typeface="ＭＳ Ｐゴシック" pitchFamily="34" charset="-128"/>
              </a:rPr>
              <a:t>Sec 3- Tariff Value Fixed</a:t>
            </a:r>
          </a:p>
          <a:p>
            <a:pPr marL="971550" indent="-514350">
              <a:buFont typeface="Wingdings 2" pitchFamily="18" charset="2"/>
              <a:buAutoNum type="arabicPeriod"/>
            </a:pPr>
            <a:r>
              <a:rPr lang="en-US" altLang="en-US" sz="2800" dirty="0" smtClean="0">
                <a:latin typeface="Comic Sans MS" pitchFamily="66" charset="0"/>
                <a:ea typeface="ＭＳ Ｐゴシック" pitchFamily="34" charset="-128"/>
              </a:rPr>
              <a:t>Notified under RSP</a:t>
            </a:r>
          </a:p>
          <a:p>
            <a:pPr marL="971550" indent="-514350">
              <a:buFont typeface="Wingdings 2" pitchFamily="18" charset="2"/>
              <a:buAutoNum type="arabicPeriod"/>
            </a:pPr>
            <a:r>
              <a:rPr lang="en-US" altLang="en-US" sz="2800" dirty="0" smtClean="0">
                <a:latin typeface="Comic Sans MS" pitchFamily="66" charset="0"/>
                <a:ea typeface="ＭＳ Ｐゴシック" pitchFamily="34" charset="-128"/>
              </a:rPr>
              <a:t>Set out in Third Schedule</a:t>
            </a:r>
          </a:p>
          <a:p>
            <a:pPr marL="971550" indent="-514350">
              <a:buFont typeface="Wingdings 2" pitchFamily="18" charset="2"/>
              <a:buAutoNum type="arabicPeriod"/>
            </a:pPr>
            <a:r>
              <a:rPr lang="en-US" altLang="en-US" sz="2800" dirty="0" smtClean="0">
                <a:latin typeface="Comic Sans MS" pitchFamily="66" charset="0"/>
                <a:ea typeface="ＭＳ Ｐゴシック" pitchFamily="34" charset="-128"/>
              </a:rPr>
              <a:t>Transaction Value</a:t>
            </a:r>
          </a:p>
          <a:p>
            <a:pPr marL="971550" indent="-514350">
              <a:buFont typeface="Wingdings 2" pitchFamily="18" charset="2"/>
              <a:buAutoNum type="arabicPeriod"/>
            </a:pPr>
            <a:r>
              <a:rPr lang="en-US" altLang="en-US" sz="2800" dirty="0" smtClean="0">
                <a:latin typeface="Comic Sans MS" pitchFamily="66" charset="0"/>
                <a:ea typeface="ＭＳ Ｐゴシック" pitchFamily="34" charset="-128"/>
              </a:rPr>
              <a:t>Exception to TV – Goods sold; delivery at time &amp; place of removal; unrelated ; price only consideration.</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34</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Valuation of Excisable Goods</a:t>
            </a:r>
            <a:endParaRPr lang="en-US" sz="4000" dirty="0">
              <a:solidFill>
                <a:srgbClr val="FFC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Font typeface="Wingdings" panose="05000000000000000000" pitchFamily="2" charset="2"/>
              <a:buChar char="Ø"/>
            </a:pPr>
            <a:r>
              <a:rPr lang="en-US" sz="2500" b="1" dirty="0" smtClean="0">
                <a:latin typeface="Comic Sans MS" pitchFamily="66" charset="0"/>
              </a:rPr>
              <a:t>Methods of Levy:</a:t>
            </a:r>
          </a:p>
          <a:p>
            <a:pPr marL="696913" lvl="0" algn="just">
              <a:lnSpc>
                <a:spcPct val="150000"/>
              </a:lnSpc>
            </a:pPr>
            <a:r>
              <a:rPr lang="en-US" sz="2500" dirty="0" smtClean="0">
                <a:latin typeface="Comic Sans MS" pitchFamily="66" charset="0"/>
              </a:rPr>
              <a:t>Specific </a:t>
            </a:r>
            <a:r>
              <a:rPr lang="en-US" sz="2500" dirty="0">
                <a:latin typeface="Comic Sans MS" pitchFamily="66" charset="0"/>
              </a:rPr>
              <a:t>duty - based on measurement like weight, volume, length etc</a:t>
            </a:r>
            <a:r>
              <a:rPr lang="en-US" sz="2500" dirty="0" smtClean="0">
                <a:latin typeface="Comic Sans MS" pitchFamily="66" charset="0"/>
              </a:rPr>
              <a:t>.</a:t>
            </a:r>
            <a:endParaRPr lang="en-US" sz="2500" dirty="0">
              <a:latin typeface="Comic Sans MS" pitchFamily="66" charset="0"/>
            </a:endParaRPr>
          </a:p>
          <a:p>
            <a:pPr marL="696913" lvl="0" algn="just">
              <a:lnSpc>
                <a:spcPct val="150000"/>
              </a:lnSpc>
            </a:pPr>
            <a:r>
              <a:rPr lang="en-US" sz="2500" dirty="0">
                <a:latin typeface="Comic Sans MS" pitchFamily="66" charset="0"/>
              </a:rPr>
              <a:t>As percentage of Tariff value. </a:t>
            </a:r>
          </a:p>
          <a:p>
            <a:pPr marL="696913" lvl="0" algn="just">
              <a:lnSpc>
                <a:spcPct val="150000"/>
              </a:lnSpc>
            </a:pPr>
            <a:r>
              <a:rPr lang="en-US" sz="2500" dirty="0">
                <a:latin typeface="Comic Sans MS" pitchFamily="66" charset="0"/>
              </a:rPr>
              <a:t>On maximum Retail Price.</a:t>
            </a:r>
          </a:p>
          <a:p>
            <a:pPr marL="696913" lvl="0" algn="just">
              <a:lnSpc>
                <a:spcPct val="150000"/>
              </a:lnSpc>
            </a:pPr>
            <a:r>
              <a:rPr lang="en-US" sz="2500" dirty="0">
                <a:latin typeface="Comic Sans MS" pitchFamily="66" charset="0"/>
              </a:rPr>
              <a:t>Compounded levy Scheme. </a:t>
            </a:r>
          </a:p>
          <a:p>
            <a:pPr marL="696913" lvl="0" algn="just">
              <a:lnSpc>
                <a:spcPct val="150000"/>
              </a:lnSpc>
            </a:pPr>
            <a:r>
              <a:rPr lang="en-US" sz="2500" dirty="0">
                <a:latin typeface="Comic Sans MS" pitchFamily="66" charset="0"/>
              </a:rPr>
              <a:t>Percentage of Assessable Value (Ad-valorem duty) </a:t>
            </a:r>
          </a:p>
          <a:p>
            <a:pPr marL="0" indent="0" algn="just">
              <a:lnSpc>
                <a:spcPct val="150000"/>
              </a:lnSpc>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35</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Valuation of Excisable Goods</a:t>
            </a:r>
            <a:endParaRPr lang="en-US" sz="4000" b="1" dirty="0">
              <a:solidFill>
                <a:srgbClr val="FFC000"/>
              </a:solidFill>
              <a:latin typeface="Comic Sans MS" pitchFamily="66" charset="0"/>
            </a:endParaRPr>
          </a:p>
        </p:txBody>
      </p:sp>
    </p:spTree>
    <p:extLst>
      <p:ext uri="{BB962C8B-B14F-4D97-AF65-F5344CB8AC3E}">
        <p14:creationId xmlns:p14="http://schemas.microsoft.com/office/powerpoint/2010/main" xmlns="" val="30713605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spcAft>
                <a:spcPts val="600"/>
              </a:spcAft>
              <a:buFont typeface="Wingdings" pitchFamily="2" charset="2"/>
              <a:buChar char="Ø"/>
            </a:pPr>
            <a:r>
              <a:rPr lang="en-US" sz="2500" dirty="0" smtClean="0">
                <a:latin typeface="Comic Sans MS" pitchFamily="66" charset="0"/>
              </a:rPr>
              <a:t>Section 4 and 4A or Valuation Rules 2000.</a:t>
            </a:r>
          </a:p>
          <a:p>
            <a:pPr algn="just">
              <a:spcAft>
                <a:spcPts val="600"/>
              </a:spcAft>
              <a:buFont typeface="Wingdings" pitchFamily="2" charset="2"/>
              <a:buChar char="Ø"/>
            </a:pPr>
            <a:r>
              <a:rPr lang="en-US" sz="2500" dirty="0" smtClean="0">
                <a:latin typeface="Comic Sans MS" pitchFamily="66" charset="0"/>
              </a:rPr>
              <a:t>What is Transaction value?.</a:t>
            </a:r>
          </a:p>
          <a:p>
            <a:pPr algn="just">
              <a:spcAft>
                <a:spcPts val="600"/>
              </a:spcAft>
              <a:buFont typeface="Wingdings" pitchFamily="2" charset="2"/>
              <a:buNone/>
            </a:pPr>
            <a:endParaRPr lang="en-US" sz="2500" u="sng" dirty="0" smtClean="0">
              <a:latin typeface="Comic Sans MS" pitchFamily="66" charset="0"/>
            </a:endParaRPr>
          </a:p>
          <a:p>
            <a:pPr algn="just">
              <a:spcAft>
                <a:spcPts val="600"/>
              </a:spcAft>
              <a:buFont typeface="Wingdings" pitchFamily="2" charset="2"/>
              <a:buNone/>
            </a:pPr>
            <a:r>
              <a:rPr lang="en-US" sz="2500" b="1" u="sng" dirty="0" smtClean="0">
                <a:latin typeface="Comic Sans MS" pitchFamily="66" charset="0"/>
              </a:rPr>
              <a:t>Requirements for acceptance of Transaction Price</a:t>
            </a:r>
          </a:p>
          <a:p>
            <a:pPr algn="just">
              <a:spcAft>
                <a:spcPts val="600"/>
              </a:spcAft>
              <a:buFont typeface="Wingdings" pitchFamily="2" charset="2"/>
              <a:buChar char="Ø"/>
            </a:pPr>
            <a:r>
              <a:rPr lang="en-US" sz="2500" dirty="0" smtClean="0">
                <a:latin typeface="Comic Sans MS" pitchFamily="66" charset="0"/>
              </a:rPr>
              <a:t>Sale of goods.</a:t>
            </a:r>
          </a:p>
          <a:p>
            <a:pPr algn="just">
              <a:spcAft>
                <a:spcPts val="600"/>
              </a:spcAft>
              <a:buFont typeface="Wingdings" pitchFamily="2" charset="2"/>
              <a:buChar char="Ø"/>
            </a:pPr>
            <a:r>
              <a:rPr lang="en-US" sz="2500" dirty="0" smtClean="0">
                <a:latin typeface="Comic Sans MS" pitchFamily="66" charset="0"/>
              </a:rPr>
              <a:t>For Delivery, at the time and place of removal </a:t>
            </a:r>
          </a:p>
          <a:p>
            <a:pPr algn="just">
              <a:spcAft>
                <a:spcPts val="600"/>
              </a:spcAft>
              <a:buFont typeface="Wingdings" pitchFamily="2" charset="2"/>
              <a:buChar char="Ø"/>
            </a:pPr>
            <a:r>
              <a:rPr lang="en-US" sz="2500" dirty="0" smtClean="0">
                <a:latin typeface="Comic Sans MS" pitchFamily="66" charset="0"/>
              </a:rPr>
              <a:t>Seller and Buyer not related.</a:t>
            </a:r>
          </a:p>
          <a:p>
            <a:pPr algn="just">
              <a:spcAft>
                <a:spcPts val="600"/>
              </a:spcAft>
              <a:buFont typeface="Wingdings" pitchFamily="2" charset="2"/>
              <a:buChar char="Ø"/>
            </a:pPr>
            <a:r>
              <a:rPr lang="en-US" sz="2500" dirty="0" smtClean="0">
                <a:latin typeface="Comic Sans MS" pitchFamily="66" charset="0"/>
              </a:rPr>
              <a:t>Price is the sole consideration for sale.</a:t>
            </a:r>
          </a:p>
          <a:p>
            <a:pPr algn="just">
              <a:spcAft>
                <a:spcPts val="600"/>
              </a:spcAft>
              <a:buFont typeface="Wingdings" pitchFamily="2" charset="2"/>
              <a:buChar char="Ø"/>
            </a:pPr>
            <a:r>
              <a:rPr lang="en-US" sz="2500" dirty="0" smtClean="0">
                <a:latin typeface="Comic Sans MS" pitchFamily="66" charset="0"/>
              </a:rPr>
              <a:t>The legal fiction created by the definition of time of removal</a:t>
            </a:r>
          </a:p>
          <a:p>
            <a:pPr algn="just">
              <a:spcAft>
                <a:spcPts val="600"/>
              </a:spcAft>
              <a:buFont typeface="Wingdings" pitchFamily="2" charset="2"/>
              <a:buChar char="Ø"/>
            </a:pPr>
            <a:endParaRPr lang="en-US" sz="2500" dirty="0" smtClean="0">
              <a:latin typeface="Comic Sans MS" pitchFamily="66" charset="0"/>
            </a:endParaRPr>
          </a:p>
          <a:p>
            <a:pPr algn="just">
              <a:spcAft>
                <a:spcPts val="6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36</a:t>
            </a:fld>
            <a:endParaRPr lang="en-US"/>
          </a:p>
        </p:txBody>
      </p:sp>
      <p:sp>
        <p:nvSpPr>
          <p:cNvPr id="5" name="Title 4"/>
          <p:cNvSpPr>
            <a:spLocks noGrp="1"/>
          </p:cNvSpPr>
          <p:nvPr>
            <p:ph type="title"/>
          </p:nvPr>
        </p:nvSpPr>
        <p:spPr/>
        <p:txBody>
          <a:bodyPr>
            <a:normAutofit fontScale="90000"/>
          </a:bodyPr>
          <a:lstStyle/>
          <a:p>
            <a:r>
              <a:rPr lang="en-US" sz="4000" b="1" dirty="0" smtClean="0">
                <a:solidFill>
                  <a:srgbClr val="FFC000"/>
                </a:solidFill>
                <a:latin typeface="Comic Sans MS" pitchFamily="66" charset="0"/>
              </a:rPr>
              <a:t>Valuation – The Crux of the matter</a:t>
            </a:r>
            <a:endParaRPr lang="en-US" sz="4000" b="1" dirty="0">
              <a:solidFill>
                <a:srgbClr val="FFC000"/>
              </a:solidFill>
              <a:latin typeface="Comic Sans MS" pitchFamily="66"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37</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Principles of Valuation</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p:txBody>
          <a:bodyPr>
            <a:normAutofit fontScale="85000" lnSpcReduction="10000"/>
          </a:bodyPr>
          <a:lstStyle/>
          <a:p>
            <a:pPr marL="0" indent="3175" algn="just">
              <a:lnSpc>
                <a:spcPct val="150000"/>
              </a:lnSpc>
              <a:buNone/>
            </a:pPr>
            <a:r>
              <a:rPr lang="en-US" sz="2400" dirty="0" smtClean="0">
                <a:latin typeface="Comic Sans MS" pitchFamily="66" charset="0"/>
              </a:rPr>
              <a:t>The duty of excise is chargeable on any excisable goods with reference to their value, then, on each removal of the goods, such value shall –</a:t>
            </a:r>
          </a:p>
          <a:p>
            <a:pPr marL="514350" indent="-514350" algn="just">
              <a:lnSpc>
                <a:spcPct val="150000"/>
              </a:lnSpc>
              <a:buNone/>
            </a:pPr>
            <a:r>
              <a:rPr lang="en-US" sz="2400" b="1" dirty="0" smtClean="0">
                <a:latin typeface="Comic Sans MS" pitchFamily="66" charset="0"/>
              </a:rPr>
              <a:t>(a) </a:t>
            </a:r>
            <a:r>
              <a:rPr lang="en-US" sz="2400" dirty="0" smtClean="0">
                <a:latin typeface="Comic Sans MS" pitchFamily="66" charset="0"/>
              </a:rPr>
              <a:t>	in a case where the goods are sold by the </a:t>
            </a:r>
            <a:r>
              <a:rPr lang="en-US" sz="2400" dirty="0" err="1" smtClean="0">
                <a:latin typeface="Comic Sans MS" pitchFamily="66" charset="0"/>
              </a:rPr>
              <a:t>assessee</a:t>
            </a:r>
            <a:r>
              <a:rPr lang="en-US" sz="2400" dirty="0" smtClean="0">
                <a:latin typeface="Comic Sans MS" pitchFamily="66" charset="0"/>
              </a:rPr>
              <a:t>, for delivery at the time and place of the removal, the </a:t>
            </a:r>
            <a:r>
              <a:rPr lang="en-US" sz="2400" dirty="0" err="1" smtClean="0">
                <a:latin typeface="Comic Sans MS" pitchFamily="66" charset="0"/>
              </a:rPr>
              <a:t>assessee</a:t>
            </a:r>
            <a:r>
              <a:rPr lang="en-US" sz="2400" dirty="0" smtClean="0">
                <a:latin typeface="Comic Sans MS" pitchFamily="66" charset="0"/>
              </a:rPr>
              <a:t> and the buyer of the goods are not related and the price is the sole consideration for the sale, be the transaction value;</a:t>
            </a:r>
          </a:p>
          <a:p>
            <a:pPr marL="514350" indent="-514350" algn="just">
              <a:lnSpc>
                <a:spcPct val="150000"/>
              </a:lnSpc>
              <a:buNone/>
            </a:pPr>
            <a:r>
              <a:rPr lang="en-US" sz="2400" b="1" dirty="0" smtClean="0">
                <a:latin typeface="Comic Sans MS" pitchFamily="66" charset="0"/>
              </a:rPr>
              <a:t>(b)	</a:t>
            </a:r>
            <a:r>
              <a:rPr lang="en-US" sz="2400" dirty="0" smtClean="0">
                <a:latin typeface="Comic Sans MS" pitchFamily="66" charset="0"/>
              </a:rPr>
              <a:t>in any other case, including the case where the goods are not sold, be the value determined in such manner as may be prescribed.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38</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Principles of Valuation</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a:bodyPr>
          <a:lstStyle/>
          <a:p>
            <a:pPr marL="0" indent="3175" algn="just">
              <a:lnSpc>
                <a:spcPct val="150000"/>
              </a:lnSpc>
              <a:buNone/>
            </a:pPr>
            <a:endParaRPr lang="en-US" sz="2400" dirty="0" smtClean="0">
              <a:latin typeface="Comic Sans MS" pitchFamily="66" charset="0"/>
            </a:endParaRPr>
          </a:p>
        </p:txBody>
      </p:sp>
      <p:sp>
        <p:nvSpPr>
          <p:cNvPr id="6" name="Rectangle 5"/>
          <p:cNvSpPr/>
          <p:nvPr/>
        </p:nvSpPr>
        <p:spPr>
          <a:xfrm>
            <a:off x="609600" y="1143000"/>
            <a:ext cx="32004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t>Valuation under Central Excise</a:t>
            </a:r>
            <a:endParaRPr lang="en-US" b="1" dirty="0"/>
          </a:p>
        </p:txBody>
      </p:sp>
      <p:sp>
        <p:nvSpPr>
          <p:cNvPr id="7" name="Rectangle 6"/>
          <p:cNvSpPr/>
          <p:nvPr/>
        </p:nvSpPr>
        <p:spPr>
          <a:xfrm>
            <a:off x="685800" y="1981200"/>
            <a:ext cx="30480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Have tariff values been fixed under Section 3</a:t>
            </a:r>
            <a:endParaRPr lang="en-US" dirty="0"/>
          </a:p>
        </p:txBody>
      </p:sp>
      <p:sp>
        <p:nvSpPr>
          <p:cNvPr id="8" name="Rectangle 7"/>
          <p:cNvSpPr/>
          <p:nvPr/>
        </p:nvSpPr>
        <p:spPr>
          <a:xfrm>
            <a:off x="1676400" y="30480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No</a:t>
            </a:r>
            <a:endParaRPr lang="en-US" u="sng" dirty="0"/>
          </a:p>
        </p:txBody>
      </p:sp>
      <p:sp>
        <p:nvSpPr>
          <p:cNvPr id="10" name="Rectangle 9"/>
          <p:cNvSpPr/>
          <p:nvPr/>
        </p:nvSpPr>
        <p:spPr>
          <a:xfrm>
            <a:off x="609600" y="3810000"/>
            <a:ext cx="3276600"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Are the goods notified for valuation with reference to retail sale price?</a:t>
            </a:r>
            <a:endParaRPr lang="en-US" dirty="0"/>
          </a:p>
        </p:txBody>
      </p:sp>
      <p:sp>
        <p:nvSpPr>
          <p:cNvPr id="11" name="Rectangle 10"/>
          <p:cNvSpPr/>
          <p:nvPr/>
        </p:nvSpPr>
        <p:spPr>
          <a:xfrm>
            <a:off x="533400" y="5791200"/>
            <a:ext cx="32004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t>Valuation under Section 4</a:t>
            </a:r>
            <a:endParaRPr lang="en-US" b="1" dirty="0"/>
          </a:p>
        </p:txBody>
      </p:sp>
      <p:sp>
        <p:nvSpPr>
          <p:cNvPr id="12" name="Rectangle 11"/>
          <p:cNvSpPr/>
          <p:nvPr/>
        </p:nvSpPr>
        <p:spPr>
          <a:xfrm>
            <a:off x="1676400" y="51054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No</a:t>
            </a:r>
            <a:endParaRPr lang="en-US" u="sng" dirty="0"/>
          </a:p>
        </p:txBody>
      </p:sp>
      <p:sp>
        <p:nvSpPr>
          <p:cNvPr id="13" name="Rectangle 12"/>
          <p:cNvSpPr/>
          <p:nvPr/>
        </p:nvSpPr>
        <p:spPr>
          <a:xfrm>
            <a:off x="4648200" y="21336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Yes</a:t>
            </a:r>
            <a:endParaRPr lang="en-US" u="sng" dirty="0"/>
          </a:p>
        </p:txBody>
      </p:sp>
      <p:sp>
        <p:nvSpPr>
          <p:cNvPr id="14" name="Rectangle 13"/>
          <p:cNvSpPr/>
          <p:nvPr/>
        </p:nvSpPr>
        <p:spPr>
          <a:xfrm>
            <a:off x="6553200" y="2057400"/>
            <a:ext cx="19812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Valuation under Section 3(2)</a:t>
            </a:r>
            <a:endParaRPr lang="en-US" dirty="0"/>
          </a:p>
        </p:txBody>
      </p:sp>
      <p:sp>
        <p:nvSpPr>
          <p:cNvPr id="15" name="Rectangle 14"/>
          <p:cNvSpPr/>
          <p:nvPr/>
        </p:nvSpPr>
        <p:spPr>
          <a:xfrm>
            <a:off x="4648200" y="40386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Yes</a:t>
            </a:r>
            <a:endParaRPr lang="en-US" u="sng" dirty="0"/>
          </a:p>
        </p:txBody>
      </p:sp>
      <p:sp>
        <p:nvSpPr>
          <p:cNvPr id="16" name="Rectangle 15"/>
          <p:cNvSpPr/>
          <p:nvPr/>
        </p:nvSpPr>
        <p:spPr>
          <a:xfrm>
            <a:off x="6553200" y="3886200"/>
            <a:ext cx="19812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Valuation under Section 4A</a:t>
            </a:r>
            <a:endParaRPr lang="en-US" dirty="0"/>
          </a:p>
        </p:txBody>
      </p:sp>
      <p:cxnSp>
        <p:nvCxnSpPr>
          <p:cNvPr id="18" name="Straight Arrow Connector 17"/>
          <p:cNvCxnSpPr>
            <a:stCxn id="6" idx="2"/>
            <a:endCxn id="7" idx="0"/>
          </p:cNvCxnSpPr>
          <p:nvPr/>
        </p:nvCxnSpPr>
        <p:spPr>
          <a:xfrm rot="5400000">
            <a:off x="2019300" y="1790700"/>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Straight Arrow Connector 19"/>
          <p:cNvCxnSpPr/>
          <p:nvPr/>
        </p:nvCxnSpPr>
        <p:spPr>
          <a:xfrm rot="5400000">
            <a:off x="1943894" y="4914106"/>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p:nvPr/>
        </p:nvCxnSpPr>
        <p:spPr>
          <a:xfrm rot="5400000">
            <a:off x="1905000" y="56380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a:xfrm rot="5400000">
            <a:off x="1943894" y="2856706"/>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p:nvPr/>
        </p:nvCxnSpPr>
        <p:spPr>
          <a:xfrm rot="5400000">
            <a:off x="1943894" y="3618706"/>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a:stCxn id="7" idx="3"/>
            <a:endCxn id="13" idx="1"/>
          </p:cNvCxnSpPr>
          <p:nvPr/>
        </p:nvCxnSpPr>
        <p:spPr>
          <a:xfrm>
            <a:off x="3733800" y="2324100"/>
            <a:ext cx="914400"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0" name="Straight Arrow Connector 29"/>
          <p:cNvCxnSpPr>
            <a:stCxn id="13" idx="3"/>
          </p:cNvCxnSpPr>
          <p:nvPr/>
        </p:nvCxnSpPr>
        <p:spPr>
          <a:xfrm>
            <a:off x="5562600" y="2324100"/>
            <a:ext cx="990600" cy="396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a:endCxn id="16" idx="1"/>
          </p:cNvCxnSpPr>
          <p:nvPr/>
        </p:nvCxnSpPr>
        <p:spPr>
          <a:xfrm flipV="1">
            <a:off x="5567855" y="4191000"/>
            <a:ext cx="985345" cy="4598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p:nvPr/>
        </p:nvCxnSpPr>
        <p:spPr>
          <a:xfrm>
            <a:off x="3886200" y="4267200"/>
            <a:ext cx="762000"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sz="1600" dirty="0" smtClean="0"/>
              <a:t>The Institute of Cost Accountants of India </a:t>
            </a:r>
            <a:endParaRPr lang="en-US" sz="1600"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39</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Valuation under Section 4</a:t>
            </a:r>
            <a:endParaRPr lang="en-US" sz="3200" b="1" dirty="0">
              <a:solidFill>
                <a:srgbClr val="FFC000"/>
              </a:solidFill>
              <a:latin typeface="Comic Sans MS" pitchFamily="66" charset="0"/>
            </a:endParaRPr>
          </a:p>
        </p:txBody>
      </p:sp>
      <p:sp>
        <p:nvSpPr>
          <p:cNvPr id="6" name="Rectangle 5"/>
          <p:cNvSpPr/>
          <p:nvPr/>
        </p:nvSpPr>
        <p:spPr>
          <a:xfrm>
            <a:off x="609600" y="1371600"/>
            <a:ext cx="32004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t>Where the goods are sold by the </a:t>
            </a:r>
            <a:r>
              <a:rPr lang="en-US" b="1" dirty="0" err="1" smtClean="0"/>
              <a:t>assessee</a:t>
            </a:r>
            <a:endParaRPr lang="en-US" b="1" dirty="0"/>
          </a:p>
        </p:txBody>
      </p:sp>
      <p:sp>
        <p:nvSpPr>
          <p:cNvPr id="8" name="Rectangle 7"/>
          <p:cNvSpPr/>
          <p:nvPr/>
        </p:nvSpPr>
        <p:spPr>
          <a:xfrm>
            <a:off x="1676400" y="23622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Yes</a:t>
            </a:r>
            <a:endParaRPr lang="en-US" u="sng" dirty="0"/>
          </a:p>
        </p:txBody>
      </p:sp>
      <p:sp>
        <p:nvSpPr>
          <p:cNvPr id="10" name="Rectangle 9"/>
          <p:cNvSpPr/>
          <p:nvPr/>
        </p:nvSpPr>
        <p:spPr>
          <a:xfrm>
            <a:off x="533400" y="3124200"/>
            <a:ext cx="4876800" cy="1676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n-US" b="1" u="sng" dirty="0" smtClean="0"/>
              <a:t>Conditions:</a:t>
            </a:r>
          </a:p>
          <a:p>
            <a:pPr marL="393700" indent="-393700" algn="just"/>
            <a:r>
              <a:rPr lang="en-US" b="1" dirty="0" smtClean="0"/>
              <a:t>a. </a:t>
            </a:r>
            <a:r>
              <a:rPr lang="en-US" dirty="0" smtClean="0"/>
              <a:t> for delivery at the time and place of the removal (MRF v. CCE – 1997 (92) E.L.T. 309</a:t>
            </a:r>
          </a:p>
          <a:p>
            <a:pPr marL="393700" indent="-393700" algn="just"/>
            <a:r>
              <a:rPr lang="en-US" b="1" dirty="0" smtClean="0"/>
              <a:t>b.</a:t>
            </a:r>
            <a:r>
              <a:rPr lang="en-US" dirty="0" smtClean="0"/>
              <a:t>  the </a:t>
            </a:r>
            <a:r>
              <a:rPr lang="en-US" dirty="0" err="1" smtClean="0"/>
              <a:t>assessee</a:t>
            </a:r>
            <a:r>
              <a:rPr lang="en-US" dirty="0" smtClean="0"/>
              <a:t> and the buyer of the goods are not related and</a:t>
            </a:r>
          </a:p>
          <a:p>
            <a:pPr marL="393700" indent="-393700" algn="just"/>
            <a:r>
              <a:rPr lang="en-US" b="1" dirty="0" smtClean="0"/>
              <a:t>c.    </a:t>
            </a:r>
            <a:r>
              <a:rPr lang="en-US" dirty="0" smtClean="0"/>
              <a:t>the price is the sole consideration for the sale</a:t>
            </a:r>
            <a:endParaRPr lang="en-US" dirty="0"/>
          </a:p>
        </p:txBody>
      </p:sp>
      <p:sp>
        <p:nvSpPr>
          <p:cNvPr id="11" name="Rectangle 10"/>
          <p:cNvSpPr/>
          <p:nvPr/>
        </p:nvSpPr>
        <p:spPr>
          <a:xfrm>
            <a:off x="533400" y="5791200"/>
            <a:ext cx="37338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t>Price will be the Transaction Value</a:t>
            </a:r>
            <a:endParaRPr lang="en-US" b="1" dirty="0"/>
          </a:p>
        </p:txBody>
      </p:sp>
      <p:sp>
        <p:nvSpPr>
          <p:cNvPr id="12" name="Rectangle 11"/>
          <p:cNvSpPr/>
          <p:nvPr/>
        </p:nvSpPr>
        <p:spPr>
          <a:xfrm>
            <a:off x="1676400" y="51054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Yes</a:t>
            </a:r>
            <a:endParaRPr lang="en-US" u="sng" dirty="0"/>
          </a:p>
        </p:txBody>
      </p:sp>
      <p:sp>
        <p:nvSpPr>
          <p:cNvPr id="15" name="Rectangle 14"/>
          <p:cNvSpPr/>
          <p:nvPr/>
        </p:nvSpPr>
        <p:spPr>
          <a:xfrm>
            <a:off x="7086600" y="38100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No</a:t>
            </a:r>
            <a:endParaRPr lang="en-US" u="sng" dirty="0"/>
          </a:p>
        </p:txBody>
      </p:sp>
      <p:cxnSp>
        <p:nvCxnSpPr>
          <p:cNvPr id="20" name="Straight Arrow Connector 19"/>
          <p:cNvCxnSpPr/>
          <p:nvPr/>
        </p:nvCxnSpPr>
        <p:spPr>
          <a:xfrm rot="5400000">
            <a:off x="2057400" y="4953000"/>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p:nvPr/>
        </p:nvCxnSpPr>
        <p:spPr>
          <a:xfrm rot="5400000">
            <a:off x="2056606" y="56380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a:xfrm rot="5400000">
            <a:off x="1943894" y="2170906"/>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p:nvPr/>
        </p:nvCxnSpPr>
        <p:spPr>
          <a:xfrm rot="5400000">
            <a:off x="1943894" y="2932906"/>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a:xfrm>
            <a:off x="5410200" y="4038600"/>
            <a:ext cx="1676400"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7" name="Rectangle 26"/>
          <p:cNvSpPr/>
          <p:nvPr/>
        </p:nvSpPr>
        <p:spPr>
          <a:xfrm>
            <a:off x="4495800" y="1524000"/>
            <a:ext cx="914400" cy="381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u="sng" dirty="0" smtClean="0"/>
              <a:t>No</a:t>
            </a:r>
            <a:endParaRPr lang="en-US" u="sng" dirty="0"/>
          </a:p>
        </p:txBody>
      </p:sp>
      <p:sp>
        <p:nvSpPr>
          <p:cNvPr id="28" name="Rectangle 27"/>
          <p:cNvSpPr/>
          <p:nvPr/>
        </p:nvSpPr>
        <p:spPr>
          <a:xfrm>
            <a:off x="6019800" y="1219200"/>
            <a:ext cx="2743200" cy="1600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Valuation under Section 4(1)(b) – Central Excise Valuation (Determination of Price of Excisable Goods) Rules, 2000</a:t>
            </a:r>
            <a:endParaRPr lang="en-US" dirty="0"/>
          </a:p>
        </p:txBody>
      </p:sp>
      <p:cxnSp>
        <p:nvCxnSpPr>
          <p:cNvPr id="35" name="Straight Arrow Connector 34"/>
          <p:cNvCxnSpPr>
            <a:stCxn id="6" idx="3"/>
          </p:cNvCxnSpPr>
          <p:nvPr/>
        </p:nvCxnSpPr>
        <p:spPr>
          <a:xfrm>
            <a:off x="3810000" y="1676400"/>
            <a:ext cx="685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a:xfrm>
            <a:off x="5410200" y="1676400"/>
            <a:ext cx="6096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2" name="Straight Arrow Connector 41"/>
          <p:cNvCxnSpPr/>
          <p:nvPr/>
        </p:nvCxnSpPr>
        <p:spPr>
          <a:xfrm rot="5400000" flipH="1" flipV="1">
            <a:off x="7010400" y="3275806"/>
            <a:ext cx="1066006"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0" name="Straight Arrow Connector 49"/>
          <p:cNvCxnSpPr/>
          <p:nvPr/>
        </p:nvCxnSpPr>
        <p:spPr>
          <a:xfrm>
            <a:off x="3810000" y="167640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buFont typeface="Wingdings" pitchFamily="2" charset="2"/>
              <a:buChar char="v"/>
            </a:pPr>
            <a:r>
              <a:rPr lang="en-US" altLang="en-US" dirty="0" smtClean="0">
                <a:latin typeface="Comic Sans MS" pitchFamily="66" charset="0"/>
                <a:ea typeface="ＭＳ Ｐゴシック" pitchFamily="34" charset="-128"/>
              </a:rPr>
              <a:t>Central Excise Act, 1944 </a:t>
            </a:r>
          </a:p>
          <a:p>
            <a:pPr>
              <a:buFont typeface="Wingdings" pitchFamily="2" charset="2"/>
              <a:buChar char="v"/>
            </a:pPr>
            <a:r>
              <a:rPr lang="en-US" altLang="en-US" dirty="0" smtClean="0">
                <a:latin typeface="Comic Sans MS" pitchFamily="66" charset="0"/>
                <a:ea typeface="ＭＳ Ｐゴシック" pitchFamily="34" charset="-128"/>
              </a:rPr>
              <a:t>Central Excise Tariff Act, 1985</a:t>
            </a:r>
          </a:p>
          <a:p>
            <a:pPr>
              <a:buFont typeface="Wingdings" pitchFamily="2" charset="2"/>
              <a:buChar char="v"/>
            </a:pPr>
            <a:r>
              <a:rPr lang="en-US" altLang="en-US" dirty="0" smtClean="0">
                <a:latin typeface="Comic Sans MS" pitchFamily="66" charset="0"/>
                <a:ea typeface="ＭＳ Ｐゴシック" pitchFamily="34" charset="-128"/>
              </a:rPr>
              <a:t>Central Excise Rules, 2002 </a:t>
            </a:r>
          </a:p>
          <a:p>
            <a:pPr>
              <a:buFont typeface="Wingdings" pitchFamily="2" charset="2"/>
              <a:buChar char="v"/>
            </a:pPr>
            <a:r>
              <a:rPr lang="en-US" altLang="en-US" dirty="0" smtClean="0">
                <a:latin typeface="Comic Sans MS" pitchFamily="66" charset="0"/>
                <a:ea typeface="ＭＳ Ｐゴシック" pitchFamily="34" charset="-128"/>
              </a:rPr>
              <a:t>CENVAT Credit Rules, 2004</a:t>
            </a:r>
          </a:p>
          <a:p>
            <a:pPr>
              <a:buFont typeface="Wingdings" pitchFamily="2" charset="2"/>
              <a:buChar char="v"/>
            </a:pPr>
            <a:r>
              <a:rPr lang="en-US" altLang="en-US" dirty="0" smtClean="0">
                <a:latin typeface="Comic Sans MS" pitchFamily="66" charset="0"/>
                <a:ea typeface="ＭＳ Ｐゴシック" pitchFamily="34" charset="-128"/>
              </a:rPr>
              <a:t>Central Excise Valuation (Determination of Price of Excisable Goods) Rules, 2000</a:t>
            </a:r>
          </a:p>
          <a:p>
            <a:r>
              <a:rPr lang="en-US" altLang="en-US" dirty="0" smtClean="0">
                <a:latin typeface="Comic Sans MS" pitchFamily="66" charset="0"/>
                <a:ea typeface="ＭＳ Ｐゴシック" pitchFamily="34" charset="-128"/>
              </a:rPr>
              <a:t>Others</a:t>
            </a:r>
          </a:p>
          <a:p>
            <a:r>
              <a:rPr lang="en-US" altLang="en-US" dirty="0" smtClean="0">
                <a:latin typeface="Comic Sans MS" pitchFamily="66" charset="0"/>
                <a:ea typeface="ＭＳ Ｐゴシック" pitchFamily="34" charset="-128"/>
              </a:rPr>
              <a:t>Notifications</a:t>
            </a:r>
          </a:p>
          <a:p>
            <a:r>
              <a:rPr lang="en-US" altLang="en-US" dirty="0" smtClean="0">
                <a:latin typeface="Comic Sans MS" pitchFamily="66" charset="0"/>
                <a:ea typeface="ＭＳ Ｐゴシック" pitchFamily="34" charset="-128"/>
              </a:rPr>
              <a:t>Circulars</a:t>
            </a:r>
          </a:p>
          <a:p>
            <a:r>
              <a:rPr lang="en-US" altLang="en-US" dirty="0" smtClean="0">
                <a:latin typeface="Comic Sans MS" pitchFamily="66" charset="0"/>
                <a:ea typeface="ＭＳ Ｐゴシック" pitchFamily="34" charset="-128"/>
              </a:rPr>
              <a:t>Case Laws</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Act &amp; Rules</a:t>
            </a:r>
            <a:endParaRPr lang="en-US" sz="4000" dirty="0">
              <a:solidFill>
                <a:srgbClr val="FFC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686800" cy="4983163"/>
          </a:xfrm>
        </p:spPr>
        <p:txBody>
          <a:bodyPr>
            <a:normAutofit fontScale="92500" lnSpcReduction="10000"/>
          </a:bodyPr>
          <a:lstStyle/>
          <a:p>
            <a:pPr marL="60325" indent="50800" algn="just">
              <a:lnSpc>
                <a:spcPct val="150000"/>
              </a:lnSpc>
              <a:buNone/>
            </a:pPr>
            <a:r>
              <a:rPr lang="en-US" sz="2400" dirty="0" smtClean="0">
                <a:latin typeface="Comic Sans MS" pitchFamily="66" charset="0"/>
              </a:rPr>
              <a:t>It was held in the landmark decision of supreme court in </a:t>
            </a:r>
            <a:r>
              <a:rPr lang="en-US" sz="2400" b="1" dirty="0" smtClean="0">
                <a:latin typeface="Comic Sans MS" pitchFamily="66" charset="0"/>
              </a:rPr>
              <a:t>UOI v Bombay </a:t>
            </a:r>
            <a:r>
              <a:rPr lang="en-US" sz="2400" b="1" dirty="0" err="1" smtClean="0">
                <a:latin typeface="Comic Sans MS" pitchFamily="66" charset="0"/>
              </a:rPr>
              <a:t>Tyres</a:t>
            </a:r>
            <a:r>
              <a:rPr lang="en-US" sz="2400" b="1" dirty="0" smtClean="0">
                <a:latin typeface="Comic Sans MS" pitchFamily="66" charset="0"/>
              </a:rPr>
              <a:t> International 1983 (14) ELT 1896 (SC)</a:t>
            </a:r>
            <a:r>
              <a:rPr lang="en-US" sz="2400" dirty="0" smtClean="0">
                <a:latin typeface="Comic Sans MS" pitchFamily="66" charset="0"/>
              </a:rPr>
              <a:t> as under:</a:t>
            </a:r>
          </a:p>
          <a:p>
            <a:pPr marL="60325" indent="50800" algn="just">
              <a:lnSpc>
                <a:spcPct val="150000"/>
              </a:lnSpc>
              <a:buNone/>
            </a:pPr>
            <a:r>
              <a:rPr lang="en-US" sz="2400" dirty="0" smtClean="0">
                <a:latin typeface="Comic Sans MS" pitchFamily="66" charset="0"/>
              </a:rPr>
              <a:t>Valuation provisions need not contour along-with the levy and be restricted only to the manufacturing costs and manufacturing profits. Valuation can be done on the basis of the price in the course of normal trade. Therefore, post manufacturing expenses can also be included for the purpose of valuation; </a:t>
            </a:r>
          </a:p>
          <a:p>
            <a:pPr marL="60325" indent="50800" algn="just">
              <a:lnSpc>
                <a:spcPct val="150000"/>
              </a:lnSpc>
              <a:buNone/>
            </a:pPr>
            <a:r>
              <a:rPr lang="en-US" sz="2400" b="1" dirty="0" smtClean="0">
                <a:latin typeface="Comic Sans MS" pitchFamily="66" charset="0"/>
              </a:rPr>
              <a:t>Cost of primary and secondary packing are includible and only special packing for transportation can be excluded. </a:t>
            </a:r>
            <a:endParaRPr lang="en-US" sz="2400" b="1"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40</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Valuation under Section 4 – Case Study</a:t>
            </a:r>
            <a:endParaRPr lang="en-US" sz="3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686800" cy="4983163"/>
          </a:xfrm>
        </p:spPr>
        <p:txBody>
          <a:bodyPr>
            <a:normAutofit/>
          </a:bodyPr>
          <a:lstStyle/>
          <a:p>
            <a:pPr marL="60325" indent="50800" algn="just">
              <a:lnSpc>
                <a:spcPct val="150000"/>
              </a:lnSpc>
              <a:buNone/>
            </a:pPr>
            <a:r>
              <a:rPr lang="en-US" sz="2400" dirty="0" smtClean="0">
                <a:latin typeface="Comic Sans MS" pitchFamily="66" charset="0"/>
              </a:rPr>
              <a:t>In </a:t>
            </a:r>
            <a:r>
              <a:rPr lang="en-US" sz="2400" b="1" dirty="0" smtClean="0">
                <a:latin typeface="Comic Sans MS" pitchFamily="66" charset="0"/>
              </a:rPr>
              <a:t>CCE v. Fiat India Pvt. Ltd.-2012 (283) E.L.T. 161 (S.C) </a:t>
            </a:r>
            <a:r>
              <a:rPr lang="en-US" sz="2400" dirty="0" smtClean="0">
                <a:latin typeface="Comic Sans MS" pitchFamily="66" charset="0"/>
              </a:rPr>
              <a:t>case</a:t>
            </a:r>
            <a:r>
              <a:rPr lang="en-US" sz="2400" b="1" dirty="0" smtClean="0">
                <a:latin typeface="Comic Sans MS" pitchFamily="66" charset="0"/>
              </a:rPr>
              <a:t>, </a:t>
            </a:r>
            <a:r>
              <a:rPr lang="en-US" sz="2400" dirty="0" smtClean="0">
                <a:latin typeface="Comic Sans MS" pitchFamily="66" charset="0"/>
              </a:rPr>
              <a:t>the decision of the court was that, the price must be the sole consideration for the sale. If the sale is influenced by considerations other than the price, then, Section 4 (1)(a) will not apply. Selling of cars at a lower price than the manufacturing cost and profit is to penetrate the market and this will constitute extra commercial consideration and not the sole consideration.</a:t>
            </a:r>
            <a:endParaRPr lang="en-US" sz="2400" b="1"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41</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Section 4 – Case Study</a:t>
            </a:r>
            <a:endParaRPr lang="en-US" sz="32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42</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Computation of Transaction Value </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a:bodyPr>
          <a:lstStyle/>
          <a:p>
            <a:pPr marL="0" indent="3175" algn="just">
              <a:lnSpc>
                <a:spcPct val="150000"/>
              </a:lnSpc>
              <a:buNone/>
            </a:pPr>
            <a:endParaRPr lang="en-US" sz="2400" dirty="0" smtClean="0">
              <a:latin typeface="Comic Sans MS" pitchFamily="66" charset="0"/>
            </a:endParaRPr>
          </a:p>
        </p:txBody>
      </p:sp>
      <p:sp>
        <p:nvSpPr>
          <p:cNvPr id="6" name="Rectangle 5"/>
          <p:cNvSpPr/>
          <p:nvPr/>
        </p:nvSpPr>
        <p:spPr>
          <a:xfrm>
            <a:off x="609600" y="1981200"/>
            <a:ext cx="3200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t>Transaction Value means the price actually paid or payable when sold</a:t>
            </a:r>
            <a:endParaRPr lang="en-US" b="1" dirty="0"/>
          </a:p>
        </p:txBody>
      </p:sp>
      <p:sp>
        <p:nvSpPr>
          <p:cNvPr id="10" name="Rectangle 9"/>
          <p:cNvSpPr/>
          <p:nvPr/>
        </p:nvSpPr>
        <p:spPr>
          <a:xfrm>
            <a:off x="3962400" y="3657600"/>
            <a:ext cx="4876800" cy="1676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n-US" b="1" dirty="0" smtClean="0"/>
              <a:t>In addition to the price any amount that the buyer is liable to pay to or on behalf of the </a:t>
            </a:r>
            <a:r>
              <a:rPr lang="en-US" b="1" dirty="0" err="1" smtClean="0"/>
              <a:t>assessee</a:t>
            </a:r>
            <a:r>
              <a:rPr lang="en-US" b="1" dirty="0" smtClean="0"/>
              <a:t> by reason of or in connection with the sale whether payable at the time of sale or any time thereafter</a:t>
            </a:r>
            <a:endParaRPr lang="en-US" dirty="0"/>
          </a:p>
        </p:txBody>
      </p:sp>
      <p:sp>
        <p:nvSpPr>
          <p:cNvPr id="28" name="Rectangle 27"/>
          <p:cNvSpPr/>
          <p:nvPr/>
        </p:nvSpPr>
        <p:spPr>
          <a:xfrm>
            <a:off x="5486400" y="2286000"/>
            <a:ext cx="27432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solidFill>
                  <a:srgbClr val="002060"/>
                </a:solidFill>
              </a:rPr>
              <a:t>And includes</a:t>
            </a:r>
            <a:endParaRPr lang="en-US" b="1" dirty="0">
              <a:solidFill>
                <a:srgbClr val="002060"/>
              </a:solidFill>
            </a:endParaRPr>
          </a:p>
        </p:txBody>
      </p:sp>
      <p:cxnSp>
        <p:nvCxnSpPr>
          <p:cNvPr id="35" name="Straight Arrow Connector 34"/>
          <p:cNvCxnSpPr>
            <a:stCxn id="6" idx="3"/>
          </p:cNvCxnSpPr>
          <p:nvPr/>
        </p:nvCxnSpPr>
        <p:spPr>
          <a:xfrm>
            <a:off x="3810000" y="2514600"/>
            <a:ext cx="1676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a:stCxn id="28" idx="2"/>
          </p:cNvCxnSpPr>
          <p:nvPr/>
        </p:nvCxnSpPr>
        <p:spPr>
          <a:xfrm rot="5400000">
            <a:off x="6400800" y="3200400"/>
            <a:ext cx="914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43</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Exclusions From Value</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fontScale="92500" lnSpcReduction="20000"/>
          </a:bodyPr>
          <a:lstStyle/>
          <a:p>
            <a:pPr>
              <a:lnSpc>
                <a:spcPct val="150000"/>
              </a:lnSpc>
              <a:buClr>
                <a:srgbClr val="3399FF"/>
              </a:buClr>
              <a:buNone/>
            </a:pPr>
            <a:r>
              <a:rPr lang="en-US" sz="2400" dirty="0" smtClean="0">
                <a:latin typeface="Comic Sans MS" pitchFamily="66" charset="0"/>
              </a:rPr>
              <a:t>-</a:t>
            </a:r>
            <a:r>
              <a:rPr lang="en-US" sz="2400" b="1" u="sng" dirty="0" smtClean="0">
                <a:latin typeface="Comic Sans MS" pitchFamily="66" charset="0"/>
              </a:rPr>
              <a:t>By Statute</a:t>
            </a:r>
            <a:endParaRPr lang="en-US" sz="2400" b="1" dirty="0" smtClean="0">
              <a:latin typeface="Comic Sans MS" pitchFamily="66" charset="0"/>
            </a:endParaRPr>
          </a:p>
          <a:p>
            <a:pPr>
              <a:lnSpc>
                <a:spcPct val="150000"/>
              </a:lnSpc>
              <a:buClr>
                <a:srgbClr val="3399FF"/>
              </a:buClr>
              <a:buFont typeface="Wingdings" pitchFamily="2" charset="2"/>
              <a:buChar char="v"/>
            </a:pPr>
            <a:r>
              <a:rPr lang="en-US" sz="2400" b="1" dirty="0" smtClean="0">
                <a:latin typeface="Comic Sans MS" pitchFamily="66" charset="0"/>
              </a:rPr>
              <a:t>Excise Duty.</a:t>
            </a:r>
          </a:p>
          <a:p>
            <a:pPr>
              <a:lnSpc>
                <a:spcPct val="150000"/>
              </a:lnSpc>
              <a:buClr>
                <a:srgbClr val="3399FF"/>
              </a:buClr>
              <a:buFont typeface="Wingdings" pitchFamily="2" charset="2"/>
              <a:buChar char="v"/>
            </a:pPr>
            <a:r>
              <a:rPr lang="en-US" sz="2400" b="1" dirty="0" smtClean="0">
                <a:latin typeface="Comic Sans MS" pitchFamily="66" charset="0"/>
              </a:rPr>
              <a:t>Sales Tax.</a:t>
            </a:r>
          </a:p>
          <a:p>
            <a:pPr>
              <a:lnSpc>
                <a:spcPct val="150000"/>
              </a:lnSpc>
              <a:buClr>
                <a:srgbClr val="3399FF"/>
              </a:buClr>
              <a:buFont typeface="Wingdings" pitchFamily="2" charset="2"/>
              <a:buChar char="v"/>
            </a:pPr>
            <a:r>
              <a:rPr lang="en-US" sz="2400" b="1" dirty="0" smtClean="0">
                <a:latin typeface="Comic Sans MS" pitchFamily="66" charset="0"/>
              </a:rPr>
              <a:t>Other taxes such as </a:t>
            </a:r>
            <a:r>
              <a:rPr lang="en-US" sz="2400" b="1" dirty="0" err="1" smtClean="0">
                <a:latin typeface="Comic Sans MS" pitchFamily="66" charset="0"/>
              </a:rPr>
              <a:t>Octroi</a:t>
            </a:r>
            <a:r>
              <a:rPr lang="en-US" sz="2400" b="1" dirty="0" smtClean="0">
                <a:latin typeface="Comic Sans MS" pitchFamily="66" charset="0"/>
              </a:rPr>
              <a:t>, entry tax.</a:t>
            </a:r>
          </a:p>
          <a:p>
            <a:pPr>
              <a:lnSpc>
                <a:spcPct val="150000"/>
              </a:lnSpc>
              <a:buClr>
                <a:srgbClr val="3399FF"/>
              </a:buClr>
              <a:buNone/>
            </a:pPr>
            <a:r>
              <a:rPr lang="en-US" sz="2400" b="1" dirty="0" smtClean="0">
                <a:latin typeface="Comic Sans MS" pitchFamily="66" charset="0"/>
              </a:rPr>
              <a:t>-</a:t>
            </a:r>
            <a:r>
              <a:rPr lang="en-US" sz="2400" b="1" u="sng" dirty="0" smtClean="0">
                <a:latin typeface="Comic Sans MS" pitchFamily="66" charset="0"/>
              </a:rPr>
              <a:t>By Court / Tribunal Decisions</a:t>
            </a:r>
            <a:endParaRPr lang="en-US" sz="2400" b="1" dirty="0" smtClean="0">
              <a:latin typeface="Comic Sans MS" pitchFamily="66" charset="0"/>
            </a:endParaRPr>
          </a:p>
          <a:p>
            <a:pPr>
              <a:lnSpc>
                <a:spcPct val="150000"/>
              </a:lnSpc>
              <a:buClr>
                <a:srgbClr val="3399FF"/>
              </a:buClr>
              <a:buFont typeface="Wingdings" pitchFamily="2" charset="2"/>
              <a:buChar char="v"/>
            </a:pPr>
            <a:r>
              <a:rPr lang="en-US" sz="2400" b="1" dirty="0" smtClean="0">
                <a:latin typeface="Comic Sans MS" pitchFamily="66" charset="0"/>
              </a:rPr>
              <a:t>Trade Discount.</a:t>
            </a:r>
          </a:p>
          <a:p>
            <a:pPr>
              <a:lnSpc>
                <a:spcPct val="150000"/>
              </a:lnSpc>
              <a:buClr>
                <a:srgbClr val="3399FF"/>
              </a:buClr>
              <a:buFont typeface="Wingdings" pitchFamily="2" charset="2"/>
              <a:buChar char="v"/>
            </a:pPr>
            <a:r>
              <a:rPr lang="en-US" sz="2400" b="1" dirty="0" smtClean="0">
                <a:latin typeface="Comic Sans MS" pitchFamily="66" charset="0"/>
              </a:rPr>
              <a:t>Cash Discount/ Prompt Payment discount.</a:t>
            </a:r>
          </a:p>
          <a:p>
            <a:pPr>
              <a:lnSpc>
                <a:spcPct val="150000"/>
              </a:lnSpc>
              <a:buClr>
                <a:srgbClr val="3399FF"/>
              </a:buClr>
              <a:buFont typeface="Wingdings" pitchFamily="2" charset="2"/>
              <a:buChar char="v"/>
            </a:pPr>
            <a:r>
              <a:rPr lang="en-US" sz="2400" b="1" dirty="0" smtClean="0">
                <a:latin typeface="Comic Sans MS" pitchFamily="66" charset="0"/>
              </a:rPr>
              <a:t>Turn over discount.</a:t>
            </a:r>
          </a:p>
          <a:p>
            <a:pPr>
              <a:lnSpc>
                <a:spcPct val="150000"/>
              </a:lnSpc>
              <a:buClr>
                <a:srgbClr val="3399FF"/>
              </a:buClr>
              <a:buFont typeface="Wingdings" pitchFamily="2" charset="2"/>
              <a:buChar char="v"/>
            </a:pPr>
            <a:r>
              <a:rPr lang="en-US" sz="2400" b="1" dirty="0" smtClean="0">
                <a:latin typeface="Comic Sans MS" pitchFamily="66" charset="0"/>
              </a:rPr>
              <a:t>Quantity discount.</a:t>
            </a:r>
          </a:p>
          <a:p>
            <a:pPr>
              <a:lnSpc>
                <a:spcPct val="150000"/>
              </a:lnSpc>
              <a:buClr>
                <a:srgbClr val="3399FF"/>
              </a:buClr>
              <a:buFont typeface="Wingdings" pitchFamily="2" charset="2"/>
              <a:buChar char="v"/>
            </a:pPr>
            <a:r>
              <a:rPr lang="en-US" sz="2400" b="1" dirty="0" smtClean="0">
                <a:latin typeface="Comic Sans MS" pitchFamily="66" charset="0"/>
              </a:rPr>
              <a:t>Year – end/ Bonus discount.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44</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Exclusions From Value</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fontScale="92500" lnSpcReduction="10000"/>
          </a:bodyPr>
          <a:lstStyle/>
          <a:p>
            <a:pPr algn="just">
              <a:lnSpc>
                <a:spcPct val="150000"/>
              </a:lnSpc>
              <a:buClr>
                <a:srgbClr val="3399FF"/>
              </a:buClr>
              <a:buFont typeface="Wingdings" pitchFamily="2" charset="2"/>
              <a:buChar char="v"/>
            </a:pPr>
            <a:r>
              <a:rPr lang="en-US" sz="2400" dirty="0" smtClean="0">
                <a:latin typeface="Comic Sans MS" pitchFamily="66" charset="0"/>
              </a:rPr>
              <a:t>Freight and Freight insurance, including </a:t>
            </a:r>
            <a:r>
              <a:rPr lang="en-US" sz="2400" dirty="0" err="1" smtClean="0">
                <a:latin typeface="Comic Sans MS" pitchFamily="66" charset="0"/>
              </a:rPr>
              <a:t>equalised</a:t>
            </a:r>
            <a:r>
              <a:rPr lang="en-US" sz="2400" dirty="0" smtClean="0">
                <a:latin typeface="Comic Sans MS" pitchFamily="66" charset="0"/>
              </a:rPr>
              <a:t> Freight.</a:t>
            </a:r>
          </a:p>
          <a:p>
            <a:pPr algn="just">
              <a:lnSpc>
                <a:spcPct val="150000"/>
              </a:lnSpc>
              <a:buClr>
                <a:srgbClr val="3399FF"/>
              </a:buClr>
              <a:buFont typeface="Wingdings" pitchFamily="2" charset="2"/>
              <a:buChar char="v"/>
            </a:pPr>
            <a:r>
              <a:rPr lang="en-US" sz="2400" dirty="0" smtClean="0">
                <a:latin typeface="Comic Sans MS" pitchFamily="66" charset="0"/>
              </a:rPr>
              <a:t>Bought – out items [not integral/ critical to Product].</a:t>
            </a:r>
          </a:p>
          <a:p>
            <a:pPr algn="just">
              <a:lnSpc>
                <a:spcPct val="150000"/>
              </a:lnSpc>
              <a:buClr>
                <a:srgbClr val="3399FF"/>
              </a:buClr>
              <a:buFont typeface="Wingdings" pitchFamily="2" charset="2"/>
              <a:buChar char="v"/>
            </a:pPr>
            <a:r>
              <a:rPr lang="en-US" sz="2400" dirty="0" smtClean="0">
                <a:latin typeface="Comic Sans MS" pitchFamily="66" charset="0"/>
              </a:rPr>
              <a:t>Carry bags for Laptops.</a:t>
            </a:r>
          </a:p>
          <a:p>
            <a:pPr algn="just">
              <a:lnSpc>
                <a:spcPct val="150000"/>
              </a:lnSpc>
              <a:buClr>
                <a:srgbClr val="3399FF"/>
              </a:buClr>
              <a:buFont typeface="Wingdings" pitchFamily="2" charset="2"/>
              <a:buChar char="v"/>
            </a:pPr>
            <a:r>
              <a:rPr lang="en-US" sz="2400" dirty="0" smtClean="0">
                <a:latin typeface="Comic Sans MS" pitchFamily="66" charset="0"/>
              </a:rPr>
              <a:t>Syringe bought out and supplied with P &amp; P medicines.</a:t>
            </a:r>
          </a:p>
          <a:p>
            <a:pPr algn="just">
              <a:lnSpc>
                <a:spcPct val="150000"/>
              </a:lnSpc>
              <a:buClr>
                <a:srgbClr val="3399FF"/>
              </a:buClr>
              <a:buFont typeface="Wingdings" pitchFamily="2" charset="2"/>
              <a:buChar char="v"/>
            </a:pPr>
            <a:r>
              <a:rPr lang="en-US" sz="2400" dirty="0" smtClean="0">
                <a:latin typeface="Comic Sans MS" pitchFamily="66" charset="0"/>
              </a:rPr>
              <a:t>Computer Software ( discuss with NCR case)</a:t>
            </a:r>
          </a:p>
          <a:p>
            <a:pPr algn="just">
              <a:lnSpc>
                <a:spcPct val="150000"/>
              </a:lnSpc>
              <a:buClr>
                <a:srgbClr val="3399FF"/>
              </a:buClr>
              <a:buFont typeface="Wingdings" pitchFamily="2" charset="2"/>
              <a:buChar char="v"/>
            </a:pPr>
            <a:r>
              <a:rPr lang="en-US" sz="2400" dirty="0" smtClean="0">
                <a:latin typeface="Comic Sans MS" pitchFamily="66" charset="0"/>
              </a:rPr>
              <a:t>Third party Inspection charges at the instance of and borne by the buyer.</a:t>
            </a:r>
          </a:p>
          <a:p>
            <a:pPr algn="just">
              <a:lnSpc>
                <a:spcPct val="150000"/>
              </a:lnSpc>
              <a:buClr>
                <a:srgbClr val="3399FF"/>
              </a:buClr>
              <a:buFont typeface="Wingdings" pitchFamily="2" charset="2"/>
              <a:buChar char="v"/>
            </a:pPr>
            <a:r>
              <a:rPr lang="en-US" sz="2400" dirty="0" smtClean="0">
                <a:latin typeface="Comic Sans MS" pitchFamily="66" charset="0"/>
              </a:rPr>
              <a:t>Excess of Freight collected over actual expenditure on freight. </a:t>
            </a:r>
          </a:p>
          <a:p>
            <a:pPr algn="just">
              <a:lnSpc>
                <a:spcPct val="150000"/>
              </a:lnSpc>
              <a:buClr>
                <a:srgbClr val="3399FF"/>
              </a:buClr>
              <a:buFont typeface="Wingdings" pitchFamily="2" charset="2"/>
              <a:buChar char="v"/>
            </a:pPr>
            <a:r>
              <a:rPr lang="en-US" sz="2400" dirty="0" smtClean="0">
                <a:latin typeface="Comic Sans MS" pitchFamily="66" charset="0"/>
              </a:rPr>
              <a:t>Interest on receivables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45</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Exclusions From Value</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lnSpcReduction="10000"/>
          </a:bodyPr>
          <a:lstStyle/>
          <a:p>
            <a:pPr>
              <a:lnSpc>
                <a:spcPct val="150000"/>
              </a:lnSpc>
              <a:buClr>
                <a:srgbClr val="3399FF"/>
              </a:buClr>
              <a:buFont typeface="Wingdings" pitchFamily="2" charset="2"/>
              <a:buChar char="v"/>
            </a:pPr>
            <a:r>
              <a:rPr lang="en-US" sz="2000" dirty="0" smtClean="0">
                <a:latin typeface="Comic Sans MS" pitchFamily="66" charset="0"/>
              </a:rPr>
              <a:t>Erection, Commissioning charges if products emerge as immovable property.</a:t>
            </a:r>
          </a:p>
          <a:p>
            <a:pPr>
              <a:lnSpc>
                <a:spcPct val="150000"/>
              </a:lnSpc>
              <a:buClr>
                <a:srgbClr val="3399FF"/>
              </a:buClr>
              <a:buFont typeface="Wingdings" pitchFamily="2" charset="2"/>
              <a:buChar char="v"/>
            </a:pPr>
            <a:r>
              <a:rPr lang="en-US" sz="2000" dirty="0" smtClean="0">
                <a:latin typeface="Comic Sans MS" pitchFamily="66" charset="0"/>
              </a:rPr>
              <a:t>Free items supplied with products.</a:t>
            </a:r>
          </a:p>
          <a:p>
            <a:pPr>
              <a:lnSpc>
                <a:spcPct val="150000"/>
              </a:lnSpc>
              <a:buClr>
                <a:srgbClr val="3399FF"/>
              </a:buClr>
              <a:buFont typeface="Wingdings" pitchFamily="2" charset="2"/>
              <a:buChar char="v"/>
            </a:pPr>
            <a:r>
              <a:rPr lang="en-US" sz="2000" dirty="0" smtClean="0">
                <a:latin typeface="Comic Sans MS" pitchFamily="66" charset="0"/>
              </a:rPr>
              <a:t>Advertising charges borne by the client – buyer on his own account.</a:t>
            </a:r>
          </a:p>
          <a:p>
            <a:pPr>
              <a:lnSpc>
                <a:spcPct val="150000"/>
              </a:lnSpc>
              <a:buClr>
                <a:srgbClr val="3399FF"/>
              </a:buClr>
              <a:buFont typeface="Wingdings" pitchFamily="2" charset="2"/>
              <a:buChar char="v"/>
            </a:pPr>
            <a:r>
              <a:rPr lang="en-US" sz="2000" dirty="0" smtClean="0">
                <a:latin typeface="Comic Sans MS" pitchFamily="66" charset="0"/>
              </a:rPr>
              <a:t>Additional warranty charges.</a:t>
            </a:r>
          </a:p>
          <a:p>
            <a:pPr>
              <a:lnSpc>
                <a:spcPct val="150000"/>
              </a:lnSpc>
              <a:buClr>
                <a:srgbClr val="3399FF"/>
              </a:buClr>
              <a:buFont typeface="Wingdings" pitchFamily="2" charset="2"/>
              <a:buChar char="v"/>
            </a:pPr>
            <a:r>
              <a:rPr lang="en-US" sz="2000" dirty="0" smtClean="0">
                <a:latin typeface="Comic Sans MS" pitchFamily="66" charset="0"/>
              </a:rPr>
              <a:t>Notional interest on Advances/ deposits from buyers not  influencing the price.</a:t>
            </a:r>
          </a:p>
          <a:p>
            <a:pPr>
              <a:lnSpc>
                <a:spcPct val="150000"/>
              </a:lnSpc>
              <a:buClr>
                <a:srgbClr val="3399FF"/>
              </a:buClr>
              <a:buFont typeface="Wingdings" pitchFamily="2" charset="2"/>
              <a:buChar char="v"/>
            </a:pPr>
            <a:r>
              <a:rPr lang="en-US" sz="2000" dirty="0" smtClean="0">
                <a:latin typeface="Comic Sans MS" pitchFamily="66" charset="0"/>
              </a:rPr>
              <a:t>Straw supplied with Juice.</a:t>
            </a:r>
          </a:p>
          <a:p>
            <a:pPr>
              <a:lnSpc>
                <a:spcPct val="150000"/>
              </a:lnSpc>
              <a:buClr>
                <a:srgbClr val="3399FF"/>
              </a:buClr>
              <a:buFont typeface="Wingdings" pitchFamily="2" charset="2"/>
              <a:buChar char="v"/>
            </a:pPr>
            <a:r>
              <a:rPr lang="en-US" sz="2000" dirty="0" smtClean="0">
                <a:latin typeface="Comic Sans MS" pitchFamily="66" charset="0"/>
              </a:rPr>
              <a:t>Rental paid on durable and returnable container</a:t>
            </a:r>
          </a:p>
          <a:p>
            <a:pPr>
              <a:lnSpc>
                <a:spcPct val="150000"/>
              </a:lnSpc>
              <a:buClr>
                <a:srgbClr val="3399FF"/>
              </a:buClr>
              <a:buFont typeface="Wingdings" pitchFamily="2" charset="2"/>
              <a:buChar char="v"/>
            </a:pPr>
            <a:r>
              <a:rPr lang="en-US" sz="2000" dirty="0" smtClean="0">
                <a:latin typeface="Comic Sans MS" pitchFamily="66" charset="0"/>
              </a:rPr>
              <a:t>Liquidated damages received for non- lifting of molasses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46</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Inclusions into Transaction Value</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a:bodyPr>
          <a:lstStyle/>
          <a:p>
            <a:pPr>
              <a:lnSpc>
                <a:spcPct val="150000"/>
              </a:lnSpc>
              <a:buClr>
                <a:srgbClr val="3399FF"/>
              </a:buClr>
              <a:buNone/>
            </a:pPr>
            <a:r>
              <a:rPr lang="en-US" sz="2400" b="1" u="sng" dirty="0" smtClean="0">
                <a:latin typeface="Comic Sans MS" pitchFamily="66" charset="0"/>
              </a:rPr>
              <a:t>By Statute</a:t>
            </a:r>
          </a:p>
          <a:p>
            <a:pPr>
              <a:lnSpc>
                <a:spcPct val="150000"/>
              </a:lnSpc>
              <a:buClr>
                <a:srgbClr val="3399FF"/>
              </a:buClr>
              <a:buFont typeface="Wingdings" pitchFamily="2" charset="2"/>
              <a:buChar char="v"/>
            </a:pPr>
            <a:r>
              <a:rPr lang="en-US" sz="2400" dirty="0" smtClean="0">
                <a:latin typeface="Comic Sans MS" pitchFamily="66" charset="0"/>
              </a:rPr>
              <a:t>Advertising.</a:t>
            </a:r>
          </a:p>
          <a:p>
            <a:pPr>
              <a:lnSpc>
                <a:spcPct val="150000"/>
              </a:lnSpc>
              <a:buClr>
                <a:srgbClr val="3399FF"/>
              </a:buClr>
              <a:buFont typeface="Wingdings" pitchFamily="2" charset="2"/>
              <a:buChar char="v"/>
            </a:pPr>
            <a:r>
              <a:rPr lang="en-US" sz="2400" dirty="0" smtClean="0">
                <a:latin typeface="Comic Sans MS" pitchFamily="66" charset="0"/>
              </a:rPr>
              <a:t>Publicity.</a:t>
            </a:r>
          </a:p>
          <a:p>
            <a:pPr>
              <a:lnSpc>
                <a:spcPct val="150000"/>
              </a:lnSpc>
              <a:buClr>
                <a:srgbClr val="3399FF"/>
              </a:buClr>
              <a:buFont typeface="Wingdings" pitchFamily="2" charset="2"/>
              <a:buChar char="v"/>
            </a:pPr>
            <a:r>
              <a:rPr lang="en-US" sz="2400" dirty="0" smtClean="0">
                <a:latin typeface="Comic Sans MS" pitchFamily="66" charset="0"/>
              </a:rPr>
              <a:t>Marketing/ Sales Promotion.</a:t>
            </a:r>
          </a:p>
          <a:p>
            <a:pPr>
              <a:lnSpc>
                <a:spcPct val="150000"/>
              </a:lnSpc>
              <a:buClr>
                <a:srgbClr val="3399FF"/>
              </a:buClr>
              <a:buFont typeface="Wingdings" pitchFamily="2" charset="2"/>
              <a:buChar char="v"/>
            </a:pPr>
            <a:r>
              <a:rPr lang="en-US" sz="2400" dirty="0" smtClean="0">
                <a:latin typeface="Comic Sans MS" pitchFamily="66" charset="0"/>
              </a:rPr>
              <a:t>Storage/ Outward handling.</a:t>
            </a:r>
          </a:p>
          <a:p>
            <a:pPr>
              <a:lnSpc>
                <a:spcPct val="150000"/>
              </a:lnSpc>
              <a:buClr>
                <a:srgbClr val="3399FF"/>
              </a:buClr>
              <a:buFont typeface="Wingdings" pitchFamily="2" charset="2"/>
              <a:buChar char="v"/>
            </a:pPr>
            <a:r>
              <a:rPr lang="en-US" sz="2400" dirty="0" smtClean="0">
                <a:latin typeface="Comic Sans MS" pitchFamily="66" charset="0"/>
              </a:rPr>
              <a:t>Servicing.</a:t>
            </a:r>
          </a:p>
          <a:p>
            <a:pPr>
              <a:lnSpc>
                <a:spcPct val="150000"/>
              </a:lnSpc>
              <a:buClr>
                <a:srgbClr val="3399FF"/>
              </a:buClr>
              <a:buFont typeface="Wingdings" pitchFamily="2" charset="2"/>
              <a:buChar char="v"/>
            </a:pPr>
            <a:r>
              <a:rPr lang="en-US" sz="2400" dirty="0" smtClean="0">
                <a:latin typeface="Comic Sans MS" pitchFamily="66" charset="0"/>
              </a:rPr>
              <a:t>Warranty.</a:t>
            </a:r>
          </a:p>
          <a:p>
            <a:pPr>
              <a:lnSpc>
                <a:spcPct val="150000"/>
              </a:lnSpc>
              <a:buClr>
                <a:srgbClr val="3399FF"/>
              </a:buClr>
              <a:buFont typeface="Wingdings" pitchFamily="2" charset="2"/>
              <a:buChar char="v"/>
            </a:pPr>
            <a:r>
              <a:rPr lang="en-US" sz="2400" dirty="0" smtClean="0">
                <a:latin typeface="Comic Sans MS" pitchFamily="66" charset="0"/>
              </a:rPr>
              <a:t>Commission.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47</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Inclusions into Transaction Value</a:t>
            </a:r>
            <a:endParaRPr lang="en-US" sz="40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a:bodyPr>
          <a:lstStyle/>
          <a:p>
            <a:pPr>
              <a:lnSpc>
                <a:spcPct val="90000"/>
              </a:lnSpc>
              <a:spcAft>
                <a:spcPts val="600"/>
              </a:spcAft>
              <a:buClr>
                <a:srgbClr val="3399FF"/>
              </a:buClr>
              <a:buNone/>
            </a:pPr>
            <a:r>
              <a:rPr lang="en-US" sz="2400" dirty="0" smtClean="0">
                <a:latin typeface="Comic Sans MS" pitchFamily="66" charset="0"/>
              </a:rPr>
              <a:t>-</a:t>
            </a:r>
            <a:r>
              <a:rPr lang="en-US" sz="2400" b="1" u="sng" dirty="0" smtClean="0">
                <a:latin typeface="Comic Sans MS" pitchFamily="66" charset="0"/>
              </a:rPr>
              <a:t>By Tribunal/ Court Decisions</a:t>
            </a:r>
          </a:p>
          <a:p>
            <a:pPr>
              <a:lnSpc>
                <a:spcPct val="90000"/>
              </a:lnSpc>
              <a:spcAft>
                <a:spcPts val="600"/>
              </a:spcAft>
              <a:buClr>
                <a:srgbClr val="3399FF"/>
              </a:buClr>
              <a:buFont typeface="Wingdings" pitchFamily="2" charset="2"/>
              <a:buChar char="v"/>
            </a:pPr>
            <a:r>
              <a:rPr lang="en-US" sz="2400" dirty="0" err="1" smtClean="0">
                <a:latin typeface="Comic Sans MS" pitchFamily="66" charset="0"/>
              </a:rPr>
              <a:t>Dharmada</a:t>
            </a:r>
            <a:r>
              <a:rPr lang="en-US" sz="2400" dirty="0" smtClean="0">
                <a:latin typeface="Comic Sans MS" pitchFamily="66" charset="0"/>
              </a:rPr>
              <a:t>.</a:t>
            </a:r>
          </a:p>
          <a:p>
            <a:pPr>
              <a:lnSpc>
                <a:spcPct val="90000"/>
              </a:lnSpc>
              <a:spcAft>
                <a:spcPts val="600"/>
              </a:spcAft>
              <a:buClr>
                <a:srgbClr val="3399FF"/>
              </a:buClr>
              <a:buFont typeface="Wingdings" pitchFamily="2" charset="2"/>
              <a:buChar char="v"/>
            </a:pPr>
            <a:r>
              <a:rPr lang="en-US" sz="2400" dirty="0" smtClean="0">
                <a:latin typeface="Comic Sans MS" pitchFamily="66" charset="0"/>
              </a:rPr>
              <a:t>Design/ Development/ Engineering.</a:t>
            </a:r>
          </a:p>
          <a:p>
            <a:pPr>
              <a:spcAft>
                <a:spcPts val="600"/>
              </a:spcAft>
              <a:buClr>
                <a:srgbClr val="3399FF"/>
              </a:buClr>
              <a:buFont typeface="Wingdings" pitchFamily="2" charset="2"/>
              <a:buChar char="v"/>
            </a:pPr>
            <a:r>
              <a:rPr lang="en-US" sz="2400" dirty="0" smtClean="0">
                <a:latin typeface="Comic Sans MS" pitchFamily="66" charset="0"/>
              </a:rPr>
              <a:t>Royalty.</a:t>
            </a:r>
          </a:p>
          <a:p>
            <a:pPr>
              <a:spcAft>
                <a:spcPts val="600"/>
              </a:spcAft>
              <a:buClr>
                <a:srgbClr val="3399FF"/>
              </a:buClr>
              <a:buFont typeface="Wingdings" pitchFamily="2" charset="2"/>
              <a:buChar char="v"/>
            </a:pPr>
            <a:r>
              <a:rPr lang="en-US" sz="2400" dirty="0" err="1" smtClean="0">
                <a:latin typeface="Comic Sans MS" pitchFamily="66" charset="0"/>
              </a:rPr>
              <a:t>Amortised</a:t>
            </a:r>
            <a:r>
              <a:rPr lang="en-US" sz="2400" dirty="0" smtClean="0">
                <a:latin typeface="Comic Sans MS" pitchFamily="66" charset="0"/>
              </a:rPr>
              <a:t> Cost of tools/ dies/ moulds received from buyers.</a:t>
            </a:r>
          </a:p>
          <a:p>
            <a:pPr>
              <a:spcAft>
                <a:spcPts val="600"/>
              </a:spcAft>
              <a:buClr>
                <a:srgbClr val="3399FF"/>
              </a:buClr>
              <a:buFont typeface="Wingdings" pitchFamily="2" charset="2"/>
              <a:buChar char="v"/>
            </a:pPr>
            <a:r>
              <a:rPr lang="en-US" sz="2400" dirty="0" smtClean="0">
                <a:latin typeface="Comic Sans MS" pitchFamily="66" charset="0"/>
              </a:rPr>
              <a:t>Interest on inventory.</a:t>
            </a:r>
          </a:p>
          <a:p>
            <a:pPr>
              <a:spcAft>
                <a:spcPts val="600"/>
              </a:spcAft>
              <a:buClr>
                <a:srgbClr val="3399FF"/>
              </a:buClr>
              <a:buFont typeface="Wingdings" pitchFamily="2" charset="2"/>
              <a:buChar char="v"/>
            </a:pPr>
            <a:r>
              <a:rPr lang="en-US" sz="2400" dirty="0" smtClean="0">
                <a:latin typeface="Comic Sans MS" pitchFamily="66" charset="0"/>
              </a:rPr>
              <a:t>Value of waste retained by Job worker.</a:t>
            </a:r>
          </a:p>
          <a:p>
            <a:pPr>
              <a:spcAft>
                <a:spcPts val="600"/>
              </a:spcAft>
              <a:buClr>
                <a:srgbClr val="3399FF"/>
              </a:buClr>
              <a:buFont typeface="Wingdings" pitchFamily="2" charset="2"/>
              <a:buChar char="v"/>
            </a:pPr>
            <a:r>
              <a:rPr lang="en-US" sz="2400" dirty="0" smtClean="0">
                <a:latin typeface="Comic Sans MS" pitchFamily="66" charset="0"/>
              </a:rPr>
              <a:t>Packing.</a:t>
            </a:r>
          </a:p>
          <a:p>
            <a:pPr>
              <a:spcAft>
                <a:spcPts val="600"/>
              </a:spcAft>
              <a:buClr>
                <a:srgbClr val="3399FF"/>
              </a:buClr>
              <a:buFont typeface="Wingdings" pitchFamily="2" charset="2"/>
              <a:buChar char="v"/>
            </a:pPr>
            <a:r>
              <a:rPr lang="en-US" sz="2400" dirty="0" smtClean="0">
                <a:latin typeface="Comic Sans MS" pitchFamily="66" charset="0"/>
              </a:rPr>
              <a:t>Cost of material supplied by Customer.</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48</a:t>
            </a:fld>
            <a:endParaRPr lang="en-US"/>
          </a:p>
        </p:txBody>
      </p:sp>
      <p:sp>
        <p:nvSpPr>
          <p:cNvPr id="5" name="Title 4"/>
          <p:cNvSpPr>
            <a:spLocks noGrp="1"/>
          </p:cNvSpPr>
          <p:nvPr>
            <p:ph type="title"/>
          </p:nvPr>
        </p:nvSpPr>
        <p:spPr/>
        <p:txBody>
          <a:bodyPr>
            <a:noAutofit/>
          </a:bodyPr>
          <a:lstStyle/>
          <a:p>
            <a:r>
              <a:rPr lang="en-US" sz="3600" b="1" dirty="0" smtClean="0">
                <a:solidFill>
                  <a:srgbClr val="FFC000"/>
                </a:solidFill>
                <a:latin typeface="Comic Sans MS" pitchFamily="66" charset="0"/>
              </a:rPr>
              <a:t>Valuation </a:t>
            </a:r>
            <a:br>
              <a:rPr lang="en-US" sz="3600" b="1" dirty="0" smtClean="0">
                <a:solidFill>
                  <a:srgbClr val="FFC000"/>
                </a:solidFill>
                <a:latin typeface="Comic Sans MS" pitchFamily="66" charset="0"/>
              </a:rPr>
            </a:br>
            <a:r>
              <a:rPr lang="en-US" sz="3600" b="1" dirty="0" smtClean="0">
                <a:solidFill>
                  <a:srgbClr val="FFC000"/>
                </a:solidFill>
                <a:latin typeface="Comic Sans MS" pitchFamily="66" charset="0"/>
              </a:rPr>
              <a:t>When goods are Assembled at Site</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a:bodyPr>
          <a:lstStyle/>
          <a:p>
            <a:pPr>
              <a:lnSpc>
                <a:spcPct val="150000"/>
              </a:lnSpc>
              <a:buClr>
                <a:srgbClr val="3399FF"/>
              </a:buClr>
              <a:buFont typeface="Wingdings" pitchFamily="2" charset="2"/>
              <a:buChar char="v"/>
            </a:pPr>
            <a:r>
              <a:rPr lang="en-US" sz="2400" dirty="0" smtClean="0">
                <a:latin typeface="Comic Sans MS" pitchFamily="66" charset="0"/>
              </a:rPr>
              <a:t>Is it a Composite/ turnkey/ works contract?</a:t>
            </a:r>
          </a:p>
          <a:p>
            <a:pPr>
              <a:lnSpc>
                <a:spcPct val="150000"/>
              </a:lnSpc>
              <a:buClr>
                <a:srgbClr val="3399FF"/>
              </a:buClr>
              <a:buFont typeface="Wingdings" pitchFamily="2" charset="2"/>
              <a:buChar char="v"/>
            </a:pPr>
            <a:r>
              <a:rPr lang="en-US" sz="2400" dirty="0" smtClean="0">
                <a:latin typeface="Comic Sans MS" pitchFamily="66" charset="0"/>
              </a:rPr>
              <a:t>Excise duty is not </a:t>
            </a:r>
            <a:r>
              <a:rPr lang="en-US" sz="2400" dirty="0" err="1" smtClean="0">
                <a:latin typeface="Comic Sans MS" pitchFamily="66" charset="0"/>
              </a:rPr>
              <a:t>leviable</a:t>
            </a:r>
            <a:r>
              <a:rPr lang="en-US" sz="2400" dirty="0" smtClean="0">
                <a:latin typeface="Comic Sans MS" pitchFamily="66" charset="0"/>
              </a:rPr>
              <a:t> on immovable property but on Parts / Components/ goods already manufactured.</a:t>
            </a:r>
          </a:p>
          <a:p>
            <a:pPr>
              <a:lnSpc>
                <a:spcPct val="150000"/>
              </a:lnSpc>
              <a:buClr>
                <a:srgbClr val="3399FF"/>
              </a:buClr>
              <a:buFont typeface="Wingdings" pitchFamily="2" charset="2"/>
              <a:buChar char="v"/>
            </a:pPr>
            <a:r>
              <a:rPr lang="en-US" sz="2400" dirty="0" smtClean="0">
                <a:latin typeface="Comic Sans MS" pitchFamily="66" charset="0"/>
              </a:rPr>
              <a:t>Case Studies – Lifts/ Boiler Plants/ Industrial Furnaces.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49</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Valuation in Job work</a:t>
            </a:r>
            <a:endParaRPr lang="en-US" sz="40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lnSpcReduction="10000"/>
          </a:bodyPr>
          <a:lstStyle/>
          <a:p>
            <a:pPr>
              <a:lnSpc>
                <a:spcPct val="150000"/>
              </a:lnSpc>
              <a:buClr>
                <a:srgbClr val="3399FF"/>
              </a:buClr>
              <a:buFont typeface="Wingdings" pitchFamily="2" charset="2"/>
              <a:buChar char="v"/>
            </a:pPr>
            <a:r>
              <a:rPr lang="en-US" sz="2400" dirty="0" smtClean="0">
                <a:latin typeface="Comic Sans MS" pitchFamily="66" charset="0"/>
              </a:rPr>
              <a:t>When does Job work amount to Manufacture?.</a:t>
            </a:r>
          </a:p>
          <a:p>
            <a:pPr>
              <a:lnSpc>
                <a:spcPct val="150000"/>
              </a:lnSpc>
              <a:buClr>
                <a:srgbClr val="3399FF"/>
              </a:buClr>
              <a:buFont typeface="Wingdings" pitchFamily="2" charset="2"/>
              <a:buChar char="v"/>
            </a:pPr>
            <a:r>
              <a:rPr lang="en-US" sz="2400" dirty="0" smtClean="0">
                <a:latin typeface="Comic Sans MS" pitchFamily="66" charset="0"/>
              </a:rPr>
              <a:t>Labor/ Job work charges + Raw material costs are includible in assessable value.</a:t>
            </a:r>
          </a:p>
          <a:p>
            <a:pPr>
              <a:lnSpc>
                <a:spcPct val="150000"/>
              </a:lnSpc>
              <a:buClr>
                <a:srgbClr val="3399FF"/>
              </a:buClr>
              <a:buFont typeface="Wingdings" pitchFamily="2" charset="2"/>
              <a:buChar char="v"/>
            </a:pPr>
            <a:r>
              <a:rPr lang="en-US" sz="2400" dirty="0" err="1" smtClean="0">
                <a:latin typeface="Comic Sans MS" pitchFamily="66" charset="0"/>
              </a:rPr>
              <a:t>Ujjagar</a:t>
            </a:r>
            <a:r>
              <a:rPr lang="en-US" sz="2400" dirty="0" smtClean="0">
                <a:latin typeface="Comic Sans MS" pitchFamily="66" charset="0"/>
              </a:rPr>
              <a:t> Prints etc Vs U.O.I.</a:t>
            </a:r>
          </a:p>
          <a:p>
            <a:pPr>
              <a:lnSpc>
                <a:spcPct val="150000"/>
              </a:lnSpc>
              <a:buClr>
                <a:srgbClr val="3399FF"/>
              </a:buClr>
              <a:buFont typeface="Wingdings" pitchFamily="2" charset="2"/>
              <a:buChar char="v"/>
            </a:pPr>
            <a:r>
              <a:rPr lang="en-US" sz="2400" dirty="0" smtClean="0">
                <a:latin typeface="Comic Sans MS" pitchFamily="66" charset="0"/>
              </a:rPr>
              <a:t>Empire Industries Vs U.O.I.</a:t>
            </a:r>
          </a:p>
          <a:p>
            <a:pPr>
              <a:lnSpc>
                <a:spcPct val="150000"/>
              </a:lnSpc>
              <a:buClr>
                <a:srgbClr val="3399FF"/>
              </a:buClr>
              <a:buFont typeface="Wingdings" pitchFamily="2" charset="2"/>
              <a:buChar char="v"/>
            </a:pPr>
            <a:r>
              <a:rPr lang="en-US" sz="2400" dirty="0" err="1" smtClean="0">
                <a:latin typeface="Comic Sans MS" pitchFamily="66" charset="0"/>
              </a:rPr>
              <a:t>Pawan</a:t>
            </a:r>
            <a:r>
              <a:rPr lang="en-US" sz="2400" dirty="0" smtClean="0">
                <a:latin typeface="Comic Sans MS" pitchFamily="66" charset="0"/>
              </a:rPr>
              <a:t> Biscuits Co. Vs CCE.</a:t>
            </a:r>
          </a:p>
          <a:p>
            <a:pPr>
              <a:lnSpc>
                <a:spcPct val="150000"/>
              </a:lnSpc>
              <a:buClr>
                <a:srgbClr val="3399FF"/>
              </a:buClr>
              <a:buFont typeface="Wingdings" pitchFamily="2" charset="2"/>
              <a:buChar char="v"/>
            </a:pPr>
            <a:r>
              <a:rPr lang="en-US" sz="2400" dirty="0" smtClean="0">
                <a:latin typeface="Comic Sans MS" pitchFamily="66" charset="0"/>
              </a:rPr>
              <a:t>Is buyer’s profit margin includible in Assessable Value in the hands of Job worker?.</a:t>
            </a:r>
          </a:p>
          <a:p>
            <a:pPr>
              <a:lnSpc>
                <a:spcPct val="150000"/>
              </a:lnSpc>
              <a:buClr>
                <a:srgbClr val="3399FF"/>
              </a:buClr>
              <a:buFont typeface="Wingdings" pitchFamily="2" charset="2"/>
              <a:buChar char="v"/>
            </a:pPr>
            <a:r>
              <a:rPr lang="en-US" sz="2400" dirty="0" smtClean="0">
                <a:latin typeface="Comic Sans MS" pitchFamily="66" charset="0"/>
              </a:rPr>
              <a:t>Food </a:t>
            </a:r>
            <a:r>
              <a:rPr lang="en-US" sz="2400" dirty="0" err="1" smtClean="0">
                <a:latin typeface="Comic Sans MS" pitchFamily="66" charset="0"/>
              </a:rPr>
              <a:t>Specialities</a:t>
            </a:r>
            <a:r>
              <a:rPr lang="en-US" sz="2400" dirty="0" smtClean="0">
                <a:latin typeface="Comic Sans MS" pitchFamily="66" charset="0"/>
              </a:rPr>
              <a:t> Ltd Vs U.O.I.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pPr>
            <a:r>
              <a:rPr lang="en-US" altLang="en-US" sz="2800" dirty="0" smtClean="0">
                <a:latin typeface="Comic Sans MS" pitchFamily="66" charset="0"/>
                <a:ea typeface="ＭＳ Ｐゴシック" pitchFamily="34" charset="-128"/>
              </a:rPr>
              <a:t>Basic Excise Duty</a:t>
            </a:r>
          </a:p>
          <a:p>
            <a:pPr>
              <a:lnSpc>
                <a:spcPct val="150000"/>
              </a:lnSpc>
            </a:pPr>
            <a:r>
              <a:rPr lang="en-US" altLang="en-US" sz="2800" dirty="0" smtClean="0">
                <a:latin typeface="Comic Sans MS" pitchFamily="66" charset="0"/>
                <a:ea typeface="ＭＳ Ｐゴシック" pitchFamily="34" charset="-128"/>
              </a:rPr>
              <a:t>Special Excise Duty</a:t>
            </a:r>
          </a:p>
          <a:p>
            <a:pPr>
              <a:lnSpc>
                <a:spcPct val="150000"/>
              </a:lnSpc>
            </a:pPr>
            <a:r>
              <a:rPr lang="en-US" altLang="en-US" sz="2800" dirty="0" smtClean="0">
                <a:latin typeface="Comic Sans MS" pitchFamily="66" charset="0"/>
                <a:ea typeface="ＭＳ Ｐゴシック" pitchFamily="34" charset="-128"/>
              </a:rPr>
              <a:t>Additional Duties of Excise – (Textiles and Textile Articles)</a:t>
            </a:r>
          </a:p>
          <a:p>
            <a:pPr>
              <a:lnSpc>
                <a:spcPct val="150000"/>
              </a:lnSpc>
            </a:pPr>
            <a:r>
              <a:rPr lang="en-US" altLang="en-US" sz="2800" dirty="0" smtClean="0">
                <a:latin typeface="Comic Sans MS" pitchFamily="66" charset="0"/>
                <a:ea typeface="ＭＳ Ｐゴシック" pitchFamily="34" charset="-128"/>
              </a:rPr>
              <a:t>Additional Duties of Excise - Goods of Special Importance</a:t>
            </a:r>
          </a:p>
          <a:p>
            <a:pPr>
              <a:lnSpc>
                <a:spcPct val="150000"/>
              </a:lnSpc>
            </a:pPr>
            <a:r>
              <a:rPr lang="en-US" altLang="en-US" sz="2800" dirty="0" err="1" smtClean="0">
                <a:latin typeface="Comic Sans MS" pitchFamily="66" charset="0"/>
                <a:ea typeface="ＭＳ Ｐゴシック" pitchFamily="34" charset="-128"/>
              </a:rPr>
              <a:t>Swachh</a:t>
            </a:r>
            <a:r>
              <a:rPr lang="en-US" altLang="en-US" sz="2800" dirty="0" smtClean="0">
                <a:latin typeface="Comic Sans MS" pitchFamily="66" charset="0"/>
                <a:ea typeface="ＭＳ Ｐゴシック" pitchFamily="34" charset="-128"/>
              </a:rPr>
              <a:t> Bharat </a:t>
            </a:r>
            <a:r>
              <a:rPr lang="en-US" altLang="en-US" sz="2800" dirty="0" err="1" smtClean="0">
                <a:latin typeface="Comic Sans MS" pitchFamily="66" charset="0"/>
                <a:ea typeface="ＭＳ Ｐゴシック" pitchFamily="34" charset="-128"/>
              </a:rPr>
              <a:t>Cess</a:t>
            </a:r>
            <a:endParaRPr lang="en-US" altLang="en-US" sz="2800" dirty="0" smtClean="0">
              <a:latin typeface="Comic Sans MS" pitchFamily="66" charset="0"/>
              <a:ea typeface="ＭＳ Ｐゴシック" pitchFamily="34" charset="-128"/>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Types of Duties</a:t>
            </a:r>
            <a:endParaRPr lang="en-US" sz="4000" dirty="0">
              <a:solidFill>
                <a:srgbClr val="FFC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50</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Valuation in Job work</a:t>
            </a:r>
            <a:endParaRPr lang="en-US" sz="40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a:bodyPr>
          <a:lstStyle/>
          <a:p>
            <a:pPr algn="just">
              <a:lnSpc>
                <a:spcPct val="150000"/>
              </a:lnSpc>
            </a:pPr>
            <a:r>
              <a:rPr lang="en-US" sz="2400" dirty="0" smtClean="0">
                <a:latin typeface="Comic Sans MS" pitchFamily="66" charset="0"/>
              </a:rPr>
              <a:t>The impact of new valuation rule 10A</a:t>
            </a:r>
          </a:p>
          <a:p>
            <a:pPr algn="just">
              <a:lnSpc>
                <a:spcPct val="150000"/>
              </a:lnSpc>
            </a:pPr>
            <a:r>
              <a:rPr lang="en-US" sz="2400" dirty="0" smtClean="0">
                <a:latin typeface="Comic Sans MS" pitchFamily="66" charset="0"/>
              </a:rPr>
              <a:t>The Central Board of Excise &amp; Customs circular no 902/22/2009 dated 20-10-09 in the case of vehicle body builders</a:t>
            </a:r>
          </a:p>
          <a:p>
            <a:pPr algn="just">
              <a:lnSpc>
                <a:spcPct val="150000"/>
              </a:lnSpc>
            </a:pPr>
            <a:r>
              <a:rPr lang="en-US" sz="2400" dirty="0" smtClean="0">
                <a:latin typeface="Comic Sans MS" pitchFamily="66" charset="0"/>
              </a:rPr>
              <a:t>Job work exemption under notification no. 214/86</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51</a:t>
            </a:fld>
            <a:endParaRPr lang="en-US"/>
          </a:p>
        </p:txBody>
      </p:sp>
      <p:sp>
        <p:nvSpPr>
          <p:cNvPr id="5" name="Title 4"/>
          <p:cNvSpPr>
            <a:spLocks noGrp="1"/>
          </p:cNvSpPr>
          <p:nvPr>
            <p:ph type="title"/>
          </p:nvPr>
        </p:nvSpPr>
        <p:spPr/>
        <p:txBody>
          <a:bodyPr>
            <a:normAutofit/>
          </a:bodyPr>
          <a:lstStyle/>
          <a:p>
            <a:r>
              <a:rPr lang="en-US" sz="3600" b="1" dirty="0" smtClean="0">
                <a:solidFill>
                  <a:srgbClr val="FFC000"/>
                </a:solidFill>
                <a:latin typeface="Comic Sans MS" pitchFamily="66" charset="0"/>
              </a:rPr>
              <a:t>MRP based Valuation</a:t>
            </a:r>
            <a:endParaRPr lang="en-US" sz="4000" b="1" dirty="0">
              <a:solidFill>
                <a:srgbClr val="FFC000"/>
              </a:solidFill>
              <a:latin typeface="Comic Sans MS" pitchFamily="66" charset="0"/>
            </a:endParaRPr>
          </a:p>
        </p:txBody>
      </p:sp>
      <p:sp>
        <p:nvSpPr>
          <p:cNvPr id="9" name="Content Placeholder 8"/>
          <p:cNvSpPr>
            <a:spLocks noGrp="1"/>
          </p:cNvSpPr>
          <p:nvPr>
            <p:ph idx="1"/>
          </p:nvPr>
        </p:nvSpPr>
        <p:spPr>
          <a:xfrm>
            <a:off x="457200" y="1066800"/>
            <a:ext cx="8458200" cy="5257800"/>
          </a:xfrm>
        </p:spPr>
        <p:style>
          <a:lnRef idx="2">
            <a:schemeClr val="dk1"/>
          </a:lnRef>
          <a:fillRef idx="1">
            <a:schemeClr val="lt1"/>
          </a:fillRef>
          <a:effectRef idx="0">
            <a:schemeClr val="dk1"/>
          </a:effectRef>
          <a:fontRef idx="minor">
            <a:schemeClr val="dk1"/>
          </a:fontRef>
        </p:style>
        <p:txBody>
          <a:bodyPr>
            <a:normAutofit lnSpcReduction="10000"/>
          </a:bodyPr>
          <a:lstStyle/>
          <a:p>
            <a:pPr algn="just">
              <a:lnSpc>
                <a:spcPct val="150000"/>
              </a:lnSpc>
              <a:buClr>
                <a:srgbClr val="3399FF"/>
              </a:buClr>
              <a:buFont typeface="Wingdings" pitchFamily="2" charset="2"/>
              <a:buChar char="v"/>
            </a:pPr>
            <a:r>
              <a:rPr lang="en-US" sz="2400" dirty="0" smtClean="0">
                <a:latin typeface="Comic Sans MS" pitchFamily="66" charset="0"/>
              </a:rPr>
              <a:t>Section 4A/ weights &amp; Measurements Act.</a:t>
            </a:r>
          </a:p>
          <a:p>
            <a:pPr algn="just">
              <a:lnSpc>
                <a:spcPct val="150000"/>
              </a:lnSpc>
              <a:buClr>
                <a:srgbClr val="3399FF"/>
              </a:buClr>
              <a:buFont typeface="Wingdings" pitchFamily="2" charset="2"/>
              <a:buChar char="v"/>
            </a:pPr>
            <a:r>
              <a:rPr lang="en-US" sz="2400" dirty="0" smtClean="0">
                <a:latin typeface="Comic Sans MS" pitchFamily="66" charset="0"/>
              </a:rPr>
              <a:t>MRP minus prescribed abatement is the assessable value.</a:t>
            </a:r>
          </a:p>
          <a:p>
            <a:pPr algn="just">
              <a:lnSpc>
                <a:spcPct val="150000"/>
              </a:lnSpc>
              <a:buClr>
                <a:srgbClr val="3399FF"/>
              </a:buClr>
              <a:buFont typeface="Wingdings" pitchFamily="2" charset="2"/>
              <a:buChar char="v"/>
            </a:pPr>
            <a:r>
              <a:rPr lang="en-US" sz="2400" dirty="0" smtClean="0">
                <a:latin typeface="Comic Sans MS" pitchFamily="66" charset="0"/>
              </a:rPr>
              <a:t>Region – wise MRP accepted</a:t>
            </a:r>
          </a:p>
          <a:p>
            <a:pPr algn="just">
              <a:lnSpc>
                <a:spcPct val="150000"/>
              </a:lnSpc>
              <a:buClr>
                <a:srgbClr val="3399FF"/>
              </a:buClr>
              <a:buFont typeface="Wingdings" pitchFamily="2" charset="2"/>
              <a:buChar char="v"/>
            </a:pPr>
            <a:r>
              <a:rPr lang="en-US" sz="2400" dirty="0" smtClean="0">
                <a:latin typeface="Comic Sans MS" pitchFamily="66" charset="0"/>
              </a:rPr>
              <a:t>If different MRPs are printed, the maximum MRP will be taken as the basis.</a:t>
            </a:r>
          </a:p>
          <a:p>
            <a:pPr algn="just">
              <a:lnSpc>
                <a:spcPct val="150000"/>
              </a:lnSpc>
              <a:buClr>
                <a:srgbClr val="3399FF"/>
              </a:buClr>
              <a:buFont typeface="Wingdings" pitchFamily="2" charset="2"/>
              <a:buChar char="v"/>
            </a:pPr>
            <a:r>
              <a:rPr lang="en-US" sz="2400" dirty="0" smtClean="0">
                <a:latin typeface="Comic Sans MS" pitchFamily="66" charset="0"/>
              </a:rPr>
              <a:t>Sale of phones with MRP fixed, to customer, by phone companies U/S 4A only.</a:t>
            </a:r>
          </a:p>
          <a:p>
            <a:pPr algn="just">
              <a:lnSpc>
                <a:spcPct val="150000"/>
              </a:lnSpc>
              <a:buClr>
                <a:srgbClr val="3399FF"/>
              </a:buClr>
              <a:buFont typeface="Wingdings" pitchFamily="2" charset="2"/>
              <a:buChar char="v"/>
            </a:pPr>
            <a:r>
              <a:rPr lang="en-US" sz="2400" dirty="0" smtClean="0">
                <a:latin typeface="Comic Sans MS" pitchFamily="66" charset="0"/>
              </a:rPr>
              <a:t>Multi – Piece Packages.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52</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Central Excise Valuation (Determination of Price of Excisable Goods) Rules, 2000</a:t>
            </a:r>
            <a:endParaRPr lang="en-US" sz="3600" b="1" dirty="0">
              <a:solidFill>
                <a:srgbClr val="FFC000"/>
              </a:solidFill>
              <a:latin typeface="Comic Sans MS" pitchFamily="66" charset="0"/>
            </a:endParaRPr>
          </a:p>
        </p:txBody>
      </p:sp>
      <p:sp>
        <p:nvSpPr>
          <p:cNvPr id="6" name="Rectangle 5"/>
          <p:cNvSpPr/>
          <p:nvPr/>
        </p:nvSpPr>
        <p:spPr>
          <a:xfrm>
            <a:off x="2209800" y="1295400"/>
            <a:ext cx="41148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Goods sold for delivery, at any place other  than place of removal.</a:t>
            </a:r>
            <a:endParaRPr lang="en-US" dirty="0">
              <a:latin typeface="Comic Sans MS" pitchFamily="66" charset="0"/>
            </a:endParaRPr>
          </a:p>
        </p:txBody>
      </p:sp>
      <p:cxnSp>
        <p:nvCxnSpPr>
          <p:cNvPr id="8" name="Straight Arrow Connector 7"/>
          <p:cNvCxnSpPr>
            <a:stCxn id="6" idx="2"/>
          </p:cNvCxnSpPr>
          <p:nvPr/>
        </p:nvCxnSpPr>
        <p:spPr>
          <a:xfrm rot="5400000">
            <a:off x="4037806" y="2286000"/>
            <a:ext cx="457994"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Rectangle 9"/>
          <p:cNvSpPr/>
          <p:nvPr/>
        </p:nvSpPr>
        <p:spPr>
          <a:xfrm>
            <a:off x="6324600" y="2819400"/>
            <a:ext cx="12954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Job work</a:t>
            </a:r>
            <a:endParaRPr lang="en-US" dirty="0">
              <a:latin typeface="Comic Sans MS" pitchFamily="66" charset="0"/>
            </a:endParaRPr>
          </a:p>
        </p:txBody>
      </p:sp>
      <p:sp>
        <p:nvSpPr>
          <p:cNvPr id="11" name="Rectangle 10"/>
          <p:cNvSpPr/>
          <p:nvPr/>
        </p:nvSpPr>
        <p:spPr>
          <a:xfrm>
            <a:off x="8001000" y="2819400"/>
            <a:ext cx="6858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Yes</a:t>
            </a:r>
            <a:endParaRPr lang="en-US" dirty="0">
              <a:latin typeface="Comic Sans MS" pitchFamily="66" charset="0"/>
            </a:endParaRPr>
          </a:p>
        </p:txBody>
      </p:sp>
      <p:cxnSp>
        <p:nvCxnSpPr>
          <p:cNvPr id="13" name="Straight Connector 12"/>
          <p:cNvCxnSpPr/>
          <p:nvPr/>
        </p:nvCxnSpPr>
        <p:spPr>
          <a:xfrm>
            <a:off x="2819400" y="2438400"/>
            <a:ext cx="2590800" cy="0"/>
          </a:xfrm>
          <a:prstGeom prst="line">
            <a:avLst/>
          </a:prstGeom>
        </p:spPr>
        <p:style>
          <a:lnRef idx="3">
            <a:schemeClr val="accent2"/>
          </a:lnRef>
          <a:fillRef idx="0">
            <a:schemeClr val="accent2"/>
          </a:fillRef>
          <a:effectRef idx="2">
            <a:schemeClr val="accent2"/>
          </a:effectRef>
          <a:fontRef idx="minor">
            <a:schemeClr val="tx1"/>
          </a:fontRef>
        </p:style>
      </p:cxnSp>
      <p:sp>
        <p:nvSpPr>
          <p:cNvPr id="16" name="Rectangle 15"/>
          <p:cNvSpPr/>
          <p:nvPr/>
        </p:nvSpPr>
        <p:spPr>
          <a:xfrm>
            <a:off x="5105400" y="2819400"/>
            <a:ext cx="6858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No</a:t>
            </a:r>
            <a:endParaRPr lang="en-US" dirty="0">
              <a:latin typeface="Comic Sans MS" pitchFamily="66" charset="0"/>
            </a:endParaRPr>
          </a:p>
        </p:txBody>
      </p:sp>
      <p:sp>
        <p:nvSpPr>
          <p:cNvPr id="17" name="Rectangle 16"/>
          <p:cNvSpPr/>
          <p:nvPr/>
        </p:nvSpPr>
        <p:spPr>
          <a:xfrm>
            <a:off x="2514600" y="2819400"/>
            <a:ext cx="6858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Yes</a:t>
            </a:r>
            <a:endParaRPr lang="en-US" dirty="0">
              <a:latin typeface="Comic Sans MS" pitchFamily="66" charset="0"/>
            </a:endParaRPr>
          </a:p>
        </p:txBody>
      </p:sp>
      <p:sp>
        <p:nvSpPr>
          <p:cNvPr id="18" name="Rectangle 17"/>
          <p:cNvSpPr/>
          <p:nvPr/>
        </p:nvSpPr>
        <p:spPr>
          <a:xfrm>
            <a:off x="2362200" y="3657600"/>
            <a:ext cx="9144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Rule 4</a:t>
            </a:r>
            <a:endParaRPr lang="en-US" dirty="0">
              <a:latin typeface="Comic Sans MS" pitchFamily="66" charset="0"/>
            </a:endParaRPr>
          </a:p>
        </p:txBody>
      </p:sp>
      <p:sp>
        <p:nvSpPr>
          <p:cNvPr id="19" name="Rectangle 18"/>
          <p:cNvSpPr/>
          <p:nvPr/>
        </p:nvSpPr>
        <p:spPr>
          <a:xfrm>
            <a:off x="609600" y="2590800"/>
            <a:ext cx="1295400" cy="2286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Value of goods sold nearest to the time of removal</a:t>
            </a:r>
            <a:endParaRPr lang="en-US" dirty="0">
              <a:latin typeface="Comic Sans MS" pitchFamily="66" charset="0"/>
            </a:endParaRPr>
          </a:p>
        </p:txBody>
      </p:sp>
      <p:sp>
        <p:nvSpPr>
          <p:cNvPr id="20" name="Rectangle 19"/>
          <p:cNvSpPr/>
          <p:nvPr/>
        </p:nvSpPr>
        <p:spPr>
          <a:xfrm>
            <a:off x="6553200" y="3657600"/>
            <a:ext cx="685800" cy="457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latin typeface="Comic Sans MS" pitchFamily="66" charset="0"/>
              </a:rPr>
              <a:t>No</a:t>
            </a:r>
            <a:endParaRPr lang="en-US" dirty="0">
              <a:latin typeface="Comic Sans MS" pitchFamily="66" charset="0"/>
            </a:endParaRPr>
          </a:p>
        </p:txBody>
      </p:sp>
      <p:cxnSp>
        <p:nvCxnSpPr>
          <p:cNvPr id="24" name="Straight Arrow Connector 23"/>
          <p:cNvCxnSpPr/>
          <p:nvPr/>
        </p:nvCxnSpPr>
        <p:spPr>
          <a:xfrm rot="5400000">
            <a:off x="2667000" y="25900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p:nvPr/>
        </p:nvCxnSpPr>
        <p:spPr>
          <a:xfrm rot="5400000">
            <a:off x="5258594" y="25900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a:stCxn id="18" idx="1"/>
          </p:cNvCxnSpPr>
          <p:nvPr/>
        </p:nvCxnSpPr>
        <p:spPr>
          <a:xfrm rot="10800000">
            <a:off x="1905000" y="3886200"/>
            <a:ext cx="457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a:xfrm rot="5400000">
            <a:off x="2667000" y="3505200"/>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a:xfrm rot="5400000">
            <a:off x="6704806" y="34282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3" name="Straight Arrow Connector 32"/>
          <p:cNvCxnSpPr>
            <a:stCxn id="16" idx="3"/>
          </p:cNvCxnSpPr>
          <p:nvPr/>
        </p:nvCxnSpPr>
        <p:spPr>
          <a:xfrm>
            <a:off x="5791200" y="3048000"/>
            <a:ext cx="533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5" name="Rectangle 34"/>
          <p:cNvSpPr/>
          <p:nvPr/>
        </p:nvSpPr>
        <p:spPr>
          <a:xfrm>
            <a:off x="7848600" y="3657600"/>
            <a:ext cx="10668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latin typeface="Comic Sans MS" pitchFamily="66" charset="0"/>
              </a:rPr>
              <a:t>Rule 10A</a:t>
            </a:r>
            <a:endParaRPr lang="en-US" b="1" dirty="0">
              <a:latin typeface="Comic Sans MS" pitchFamily="66" charset="0"/>
            </a:endParaRPr>
          </a:p>
        </p:txBody>
      </p:sp>
      <p:cxnSp>
        <p:nvCxnSpPr>
          <p:cNvPr id="36" name="Straight Arrow Connector 35"/>
          <p:cNvCxnSpPr/>
          <p:nvPr/>
        </p:nvCxnSpPr>
        <p:spPr>
          <a:xfrm rot="5400000">
            <a:off x="8152606" y="34282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0" name="Rectangle 39"/>
          <p:cNvSpPr/>
          <p:nvPr/>
        </p:nvSpPr>
        <p:spPr>
          <a:xfrm>
            <a:off x="3124200" y="4495800"/>
            <a:ext cx="44196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latin typeface="Comic Sans MS" pitchFamily="66" charset="0"/>
              </a:rPr>
              <a:t>Adopt Rule 5 to 11</a:t>
            </a:r>
            <a:endParaRPr lang="en-US" b="1" dirty="0">
              <a:latin typeface="Comic Sans MS" pitchFamily="66" charset="0"/>
            </a:endParaRPr>
          </a:p>
        </p:txBody>
      </p:sp>
      <p:cxnSp>
        <p:nvCxnSpPr>
          <p:cNvPr id="44" name="Straight Arrow Connector 43"/>
          <p:cNvCxnSpPr/>
          <p:nvPr/>
        </p:nvCxnSpPr>
        <p:spPr>
          <a:xfrm rot="5400000">
            <a:off x="6781006" y="4266406"/>
            <a:ext cx="3048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a:stCxn id="10" idx="3"/>
          </p:cNvCxnSpPr>
          <p:nvPr/>
        </p:nvCxnSpPr>
        <p:spPr>
          <a:xfrm>
            <a:off x="7620000" y="3048000"/>
            <a:ext cx="3810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53</a:t>
            </a:fld>
            <a:endParaRPr lang="en-US"/>
          </a:p>
        </p:txBody>
      </p:sp>
      <p:sp>
        <p:nvSpPr>
          <p:cNvPr id="5" name="Title 4"/>
          <p:cNvSpPr>
            <a:spLocks noGrp="1"/>
          </p:cNvSpPr>
          <p:nvPr>
            <p:ph type="title"/>
          </p:nvPr>
        </p:nvSpPr>
        <p:spPr/>
        <p:txBody>
          <a:bodyPr>
            <a:normAutofit/>
          </a:bodyPr>
          <a:lstStyle/>
          <a:p>
            <a:pPr marL="0" indent="3175">
              <a:lnSpc>
                <a:spcPct val="150000"/>
              </a:lnSpc>
            </a:pPr>
            <a:r>
              <a:rPr lang="en-US" sz="3200" b="1" dirty="0" smtClean="0">
                <a:solidFill>
                  <a:srgbClr val="FFC000"/>
                </a:solidFill>
                <a:latin typeface="Comic Sans MS" pitchFamily="66" charset="0"/>
              </a:rPr>
              <a:t>Rule 4 : Example 1 (Stock Transfer)</a:t>
            </a:r>
            <a:endParaRPr lang="en-US" sz="3600" b="1" dirty="0" smtClean="0">
              <a:solidFill>
                <a:srgbClr val="FFC000"/>
              </a:solidFill>
              <a:latin typeface="Comic Sans MS" pitchFamily="66" charset="0"/>
            </a:endParaRPr>
          </a:p>
        </p:txBody>
      </p:sp>
      <p:sp>
        <p:nvSpPr>
          <p:cNvPr id="10" name="Rectangle 9"/>
          <p:cNvSpPr/>
          <p:nvPr/>
        </p:nvSpPr>
        <p:spPr>
          <a:xfrm>
            <a:off x="1371600" y="1371600"/>
            <a:ext cx="21336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800" dirty="0" smtClean="0">
                <a:latin typeface="Comic Sans MS" pitchFamily="66" charset="0"/>
              </a:rPr>
              <a:t>Factory</a:t>
            </a:r>
            <a:endParaRPr lang="en-US" sz="2800" dirty="0">
              <a:latin typeface="Comic Sans MS" pitchFamily="66" charset="0"/>
            </a:endParaRPr>
          </a:p>
        </p:txBody>
      </p:sp>
      <p:sp>
        <p:nvSpPr>
          <p:cNvPr id="12" name="Rectangle 11"/>
          <p:cNvSpPr/>
          <p:nvPr/>
        </p:nvSpPr>
        <p:spPr>
          <a:xfrm>
            <a:off x="5029200" y="1371600"/>
            <a:ext cx="21336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800" dirty="0" smtClean="0">
                <a:latin typeface="Comic Sans MS" pitchFamily="66" charset="0"/>
              </a:rPr>
              <a:t>Branch</a:t>
            </a:r>
            <a:endParaRPr lang="en-US" sz="2800" dirty="0">
              <a:latin typeface="Comic Sans MS" pitchFamily="66" charset="0"/>
            </a:endParaRPr>
          </a:p>
        </p:txBody>
      </p:sp>
      <p:sp>
        <p:nvSpPr>
          <p:cNvPr id="14" name="Rectangle 13"/>
          <p:cNvSpPr/>
          <p:nvPr/>
        </p:nvSpPr>
        <p:spPr>
          <a:xfrm>
            <a:off x="1066800" y="2590800"/>
            <a:ext cx="21336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spcBef>
                <a:spcPct val="50000"/>
              </a:spcBef>
            </a:pPr>
            <a:r>
              <a:rPr lang="en-US" sz="2000" dirty="0" smtClean="0">
                <a:latin typeface="Comic Sans MS" pitchFamily="66" charset="0"/>
              </a:rPr>
              <a:t>Sent to Branch on 01/01/15	</a:t>
            </a:r>
            <a:endParaRPr lang="en-US" sz="2000" dirty="0">
              <a:latin typeface="Comic Sans MS" pitchFamily="66" charset="0"/>
            </a:endParaRPr>
          </a:p>
        </p:txBody>
      </p:sp>
      <p:sp>
        <p:nvSpPr>
          <p:cNvPr id="15" name="Rectangle 14"/>
          <p:cNvSpPr/>
          <p:nvPr/>
        </p:nvSpPr>
        <p:spPr>
          <a:xfrm>
            <a:off x="3733800" y="2590800"/>
            <a:ext cx="21336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spcBef>
                <a:spcPct val="50000"/>
              </a:spcBef>
            </a:pPr>
            <a:r>
              <a:rPr lang="en-US" sz="2000" dirty="0" smtClean="0">
                <a:latin typeface="Comic Sans MS" pitchFamily="66" charset="0"/>
              </a:rPr>
              <a:t>Received on 10/01/15</a:t>
            </a:r>
            <a:endParaRPr lang="en-US" sz="2000" dirty="0">
              <a:latin typeface="Comic Sans MS" pitchFamily="66" charset="0"/>
            </a:endParaRPr>
          </a:p>
        </p:txBody>
      </p:sp>
      <p:sp>
        <p:nvSpPr>
          <p:cNvPr id="16" name="Rectangle 15"/>
          <p:cNvSpPr/>
          <p:nvPr/>
        </p:nvSpPr>
        <p:spPr>
          <a:xfrm>
            <a:off x="6324600" y="2590800"/>
            <a:ext cx="21336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spcBef>
                <a:spcPct val="50000"/>
              </a:spcBef>
            </a:pPr>
            <a:r>
              <a:rPr lang="en-US" sz="2000" dirty="0" smtClean="0">
                <a:latin typeface="Comic Sans MS" pitchFamily="66" charset="0"/>
              </a:rPr>
              <a:t>Sale on 15/01/15</a:t>
            </a:r>
            <a:endParaRPr lang="en-US" sz="2000" dirty="0">
              <a:latin typeface="Comic Sans MS" pitchFamily="66" charset="0"/>
            </a:endParaRPr>
          </a:p>
        </p:txBody>
      </p:sp>
      <p:sp>
        <p:nvSpPr>
          <p:cNvPr id="17" name="Rectangle 16"/>
          <p:cNvSpPr/>
          <p:nvPr/>
        </p:nvSpPr>
        <p:spPr>
          <a:xfrm>
            <a:off x="533400" y="3810000"/>
            <a:ext cx="31242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spcBef>
                <a:spcPct val="50000"/>
              </a:spcBef>
            </a:pPr>
            <a:r>
              <a:rPr lang="en-US" dirty="0" smtClean="0">
                <a:latin typeface="Comic Sans MS" pitchFamily="66" charset="0"/>
              </a:rPr>
              <a:t>Ex-factory Price = Rs. 500</a:t>
            </a:r>
          </a:p>
          <a:p>
            <a:pPr>
              <a:spcBef>
                <a:spcPct val="50000"/>
              </a:spcBef>
            </a:pPr>
            <a:r>
              <a:rPr lang="en-US" dirty="0" smtClean="0">
                <a:latin typeface="Comic Sans MS" pitchFamily="66" charset="0"/>
              </a:rPr>
              <a:t>Ex-Depot Price  =  Rs. 700</a:t>
            </a:r>
            <a:endParaRPr lang="en-US" dirty="0">
              <a:latin typeface="Comic Sans MS" pitchFamily="66" charset="0"/>
            </a:endParaRPr>
          </a:p>
        </p:txBody>
      </p:sp>
      <p:sp>
        <p:nvSpPr>
          <p:cNvPr id="18" name="Rectangle 17"/>
          <p:cNvSpPr/>
          <p:nvPr/>
        </p:nvSpPr>
        <p:spPr>
          <a:xfrm>
            <a:off x="3810000" y="3810000"/>
            <a:ext cx="3505200" cy="533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spcBef>
                <a:spcPct val="50000"/>
              </a:spcBef>
            </a:pPr>
            <a:r>
              <a:rPr lang="en-US" sz="2000" dirty="0" smtClean="0">
                <a:latin typeface="Comic Sans MS" pitchFamily="66" charset="0"/>
              </a:rPr>
              <a:t>Price on 10/01/15 = Rs. 800</a:t>
            </a:r>
            <a:endParaRPr lang="en-US" sz="2000" dirty="0">
              <a:latin typeface="Comic Sans MS" pitchFamily="66" charset="0"/>
            </a:endParaRPr>
          </a:p>
        </p:txBody>
      </p:sp>
      <p:sp>
        <p:nvSpPr>
          <p:cNvPr id="19" name="Rectangle 18"/>
          <p:cNvSpPr/>
          <p:nvPr/>
        </p:nvSpPr>
        <p:spPr>
          <a:xfrm>
            <a:off x="6172200" y="4495800"/>
            <a:ext cx="2743200" cy="762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spcBef>
                <a:spcPct val="50000"/>
              </a:spcBef>
            </a:pPr>
            <a:r>
              <a:rPr lang="en-US" sz="2000" dirty="0" smtClean="0">
                <a:latin typeface="Comic Sans MS" pitchFamily="66" charset="0"/>
              </a:rPr>
              <a:t>Price on 15/01/15 = Rs.900</a:t>
            </a:r>
            <a:endParaRPr lang="en-US" sz="2000" dirty="0">
              <a:latin typeface="Comic Sans MS" pitchFamily="66" charset="0"/>
            </a:endParaRPr>
          </a:p>
        </p:txBody>
      </p:sp>
      <p:sp>
        <p:nvSpPr>
          <p:cNvPr id="20" name="Rectangle 19"/>
          <p:cNvSpPr/>
          <p:nvPr/>
        </p:nvSpPr>
        <p:spPr>
          <a:xfrm>
            <a:off x="1371600" y="5410200"/>
            <a:ext cx="6248400" cy="533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smtClean="0">
                <a:latin typeface="Comic Sans MS" pitchFamily="66" charset="0"/>
              </a:rPr>
              <a:t>A.V. shall be Rs. 700 on which E.D. will be charged.</a:t>
            </a:r>
            <a:endParaRPr lang="en-US" sz="2000" dirty="0">
              <a:latin typeface="Comic Sans MS" pitchFamily="66" charset="0"/>
            </a:endParaRPr>
          </a:p>
        </p:txBody>
      </p:sp>
      <p:cxnSp>
        <p:nvCxnSpPr>
          <p:cNvPr id="22" name="Straight Arrow Connector 21"/>
          <p:cNvCxnSpPr>
            <a:stCxn id="10" idx="2"/>
          </p:cNvCxnSpPr>
          <p:nvPr/>
        </p:nvCxnSpPr>
        <p:spPr>
          <a:xfrm rot="5400000">
            <a:off x="2171700" y="2247900"/>
            <a:ext cx="381000" cy="1524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3" name="Straight Arrow Connector 22"/>
          <p:cNvCxnSpPr/>
          <p:nvPr/>
        </p:nvCxnSpPr>
        <p:spPr>
          <a:xfrm rot="5400000">
            <a:off x="4991100" y="2247900"/>
            <a:ext cx="381000" cy="1524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5" name="Straight Arrow Connector 24"/>
          <p:cNvCxnSpPr/>
          <p:nvPr/>
        </p:nvCxnSpPr>
        <p:spPr>
          <a:xfrm rot="16200000" flipH="1">
            <a:off x="6400800" y="2133600"/>
            <a:ext cx="457200" cy="4572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7" name="Straight Arrow Connector 26"/>
          <p:cNvCxnSpPr>
            <a:stCxn id="14" idx="2"/>
          </p:cNvCxnSpPr>
          <p:nvPr/>
        </p:nvCxnSpPr>
        <p:spPr>
          <a:xfrm rot="5400000">
            <a:off x="1943100" y="3543300"/>
            <a:ext cx="3810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8" name="Straight Arrow Connector 27"/>
          <p:cNvCxnSpPr/>
          <p:nvPr/>
        </p:nvCxnSpPr>
        <p:spPr>
          <a:xfrm rot="5400000">
            <a:off x="4609306" y="3542506"/>
            <a:ext cx="3810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9" name="Straight Arrow Connector 28"/>
          <p:cNvCxnSpPr/>
          <p:nvPr/>
        </p:nvCxnSpPr>
        <p:spPr>
          <a:xfrm rot="5400000">
            <a:off x="7162800" y="3886200"/>
            <a:ext cx="106680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54</a:t>
            </a:fld>
            <a:endParaRPr lang="en-US"/>
          </a:p>
        </p:txBody>
      </p:sp>
      <p:sp>
        <p:nvSpPr>
          <p:cNvPr id="5" name="Title 4"/>
          <p:cNvSpPr>
            <a:spLocks noGrp="1"/>
          </p:cNvSpPr>
          <p:nvPr>
            <p:ph type="title"/>
          </p:nvPr>
        </p:nvSpPr>
        <p:spPr/>
        <p:txBody>
          <a:bodyPr>
            <a:noAutofit/>
          </a:bodyPr>
          <a:lstStyle/>
          <a:p>
            <a:pPr marL="0" indent="3175"/>
            <a:r>
              <a:rPr lang="en-US" sz="3200" b="1" dirty="0" smtClean="0">
                <a:solidFill>
                  <a:srgbClr val="FFC000"/>
                </a:solidFill>
                <a:latin typeface="Comic Sans MS" pitchFamily="66" charset="0"/>
              </a:rPr>
              <a:t>Rule 4: Example 2</a:t>
            </a:r>
          </a:p>
        </p:txBody>
      </p:sp>
      <p:sp>
        <p:nvSpPr>
          <p:cNvPr id="8" name="Content Placeholder 7"/>
          <p:cNvSpPr>
            <a:spLocks noGrp="1"/>
          </p:cNvSpPr>
          <p:nvPr>
            <p:ph idx="1"/>
          </p:nvPr>
        </p:nvSpPr>
        <p:spPr/>
        <p:txBody>
          <a:bodyPr>
            <a:normAutofit/>
          </a:bodyPr>
          <a:lstStyle/>
          <a:p>
            <a:pPr marL="0" indent="3175" algn="just">
              <a:lnSpc>
                <a:spcPct val="110000"/>
              </a:lnSpc>
              <a:buNone/>
            </a:pPr>
            <a:r>
              <a:rPr lang="en-US" sz="2000" dirty="0" smtClean="0">
                <a:latin typeface="Comic Sans MS" pitchFamily="66" charset="0"/>
              </a:rPr>
              <a:t>X Ltd. Manufacturer of Skin Ointment, a specified product under section 4A of the Central Excise Act, 1994. Abatement fo0r the product 40%. Each unit of Skin Ointment contains 100 grams and such 100 units of Skin Ointments were cleared from the factory as free sample on 01.06.2014. MRP price of similar product is </a:t>
            </a:r>
            <a:r>
              <a:rPr lang="en-US" sz="2000" dirty="0" smtClean="0">
                <a:latin typeface="Rupee Foradian" pitchFamily="34" charset="0"/>
              </a:rPr>
              <a:t>`</a:t>
            </a:r>
            <a:r>
              <a:rPr lang="en-US" sz="2000" dirty="0" smtClean="0">
                <a:latin typeface="Comic Sans MS" pitchFamily="66" charset="0"/>
              </a:rPr>
              <a:t>100 per unit of 50 grams each. Find the assessable value of free samples.</a:t>
            </a:r>
          </a:p>
          <a:p>
            <a:pPr marL="0" indent="3175" algn="just">
              <a:lnSpc>
                <a:spcPct val="110000"/>
              </a:lnSpc>
              <a:buNone/>
            </a:pPr>
            <a:r>
              <a:rPr lang="en-US" sz="2000" b="1" dirty="0" smtClean="0">
                <a:latin typeface="Comic Sans MS" pitchFamily="66" charset="0"/>
              </a:rPr>
              <a:t>Solution:</a:t>
            </a:r>
          </a:p>
          <a:p>
            <a:pPr marL="0" indent="3175" algn="just">
              <a:lnSpc>
                <a:spcPct val="110000"/>
              </a:lnSpc>
              <a:buNone/>
            </a:pPr>
            <a:endParaRPr lang="en-US" sz="2000" dirty="0">
              <a:latin typeface="Comic Sans MS" pitchFamily="66" charset="0"/>
            </a:endParaRPr>
          </a:p>
        </p:txBody>
      </p:sp>
      <p:graphicFrame>
        <p:nvGraphicFramePr>
          <p:cNvPr id="7" name="Table 6"/>
          <p:cNvGraphicFramePr>
            <a:graphicFrameLocks noGrp="1"/>
          </p:cNvGraphicFramePr>
          <p:nvPr/>
        </p:nvGraphicFramePr>
        <p:xfrm>
          <a:off x="304800" y="3657600"/>
          <a:ext cx="8763000" cy="2021840"/>
        </p:xfrm>
        <a:graphic>
          <a:graphicData uri="http://schemas.openxmlformats.org/drawingml/2006/table">
            <a:tbl>
              <a:tblPr firstRow="1" bandRow="1">
                <a:tableStyleId>{5940675A-B579-460E-94D1-54222C63F5DA}</a:tableStyleId>
              </a:tblPr>
              <a:tblGrid>
                <a:gridCol w="3990295"/>
                <a:gridCol w="4772705"/>
              </a:tblGrid>
              <a:tr h="370840">
                <a:tc>
                  <a:txBody>
                    <a:bodyPr/>
                    <a:lstStyle/>
                    <a:p>
                      <a:pPr algn="just"/>
                      <a:r>
                        <a:rPr lang="en-US" sz="1800" b="1" dirty="0" smtClean="0">
                          <a:latin typeface="Comic Sans MS" pitchFamily="66" charset="0"/>
                        </a:rPr>
                        <a:t>MRP</a:t>
                      </a:r>
                      <a:r>
                        <a:rPr lang="en-US" sz="1800" dirty="0" smtClean="0">
                          <a:latin typeface="Comic Sans MS" pitchFamily="66" charset="0"/>
                        </a:rPr>
                        <a:t> price of similar goods</a:t>
                      </a:r>
                      <a:endParaRPr lang="en-US" sz="1800" dirty="0">
                        <a:latin typeface="Comic Sans MS" pitchFamily="66" charset="0"/>
                      </a:endParaRPr>
                    </a:p>
                  </a:txBody>
                  <a:tcPr/>
                </a:tc>
                <a:tc>
                  <a:txBody>
                    <a:bodyPr/>
                    <a:lstStyle/>
                    <a:p>
                      <a:r>
                        <a:rPr lang="en-US" sz="1800" dirty="0" smtClean="0">
                          <a:latin typeface="Rupee Foradian" pitchFamily="34" charset="0"/>
                        </a:rPr>
                        <a:t>`</a:t>
                      </a:r>
                      <a:r>
                        <a:rPr lang="en-US" sz="1800" dirty="0" smtClean="0">
                          <a:latin typeface="Comic Sans MS" pitchFamily="66" charset="0"/>
                        </a:rPr>
                        <a:t>200 per units (i.e. </a:t>
                      </a:r>
                      <a:r>
                        <a:rPr lang="en-US" sz="1800" dirty="0" smtClean="0">
                          <a:latin typeface="Rupee Foradian" pitchFamily="34" charset="0"/>
                        </a:rPr>
                        <a:t>`</a:t>
                      </a:r>
                      <a:r>
                        <a:rPr lang="en-US" sz="1800" dirty="0" smtClean="0">
                          <a:latin typeface="Comic Sans MS" pitchFamily="66" charset="0"/>
                        </a:rPr>
                        <a:t>100</a:t>
                      </a:r>
                      <a:r>
                        <a:rPr lang="en-US" sz="1800" baseline="0" dirty="0" smtClean="0">
                          <a:latin typeface="Comic Sans MS" pitchFamily="66" charset="0"/>
                        </a:rPr>
                        <a:t> x 100gms/50gms)</a:t>
                      </a:r>
                      <a:endParaRPr lang="en-US" sz="1800" dirty="0">
                        <a:latin typeface="Comic Sans MS" pitchFamily="66" charset="0"/>
                      </a:endParaRPr>
                    </a:p>
                  </a:txBody>
                  <a:tcPr/>
                </a:tc>
              </a:tr>
              <a:tr h="370840">
                <a:tc>
                  <a:txBody>
                    <a:bodyPr/>
                    <a:lstStyle/>
                    <a:p>
                      <a:pPr algn="just"/>
                      <a:r>
                        <a:rPr lang="en-US" sz="1800" dirty="0" smtClean="0">
                          <a:latin typeface="Comic Sans MS" pitchFamily="66" charset="0"/>
                        </a:rPr>
                        <a:t>MRP value for 100 units of free samples</a:t>
                      </a:r>
                      <a:endParaRPr lang="en-US" sz="1800" dirty="0">
                        <a:latin typeface="Comic Sans MS" pitchFamily="66" charset="0"/>
                      </a:endParaRPr>
                    </a:p>
                  </a:txBody>
                  <a:tcPr/>
                </a:tc>
                <a:tc>
                  <a:txBody>
                    <a:bodyPr/>
                    <a:lstStyle/>
                    <a:p>
                      <a:r>
                        <a:rPr lang="en-US" sz="1800" dirty="0" smtClean="0">
                          <a:latin typeface="Rupee Foradian" pitchFamily="34" charset="0"/>
                        </a:rPr>
                        <a:t>`</a:t>
                      </a:r>
                      <a:r>
                        <a:rPr lang="en-US" sz="1800" dirty="0" smtClean="0">
                          <a:latin typeface="Comic Sans MS" pitchFamily="66" charset="0"/>
                        </a:rPr>
                        <a:t>20,000 (i.e. 100 units x </a:t>
                      </a:r>
                      <a:r>
                        <a:rPr lang="en-US" sz="1800" dirty="0" smtClean="0">
                          <a:latin typeface="Rupee Foradian" pitchFamily="34" charset="0"/>
                        </a:rPr>
                        <a:t>`</a:t>
                      </a:r>
                      <a:r>
                        <a:rPr lang="en-US" sz="1800" dirty="0" smtClean="0">
                          <a:latin typeface="Comic Sans MS" pitchFamily="66" charset="0"/>
                        </a:rPr>
                        <a:t>200)</a:t>
                      </a:r>
                      <a:endParaRPr lang="en-US" sz="1800" dirty="0">
                        <a:latin typeface="Comic Sans MS" pitchFamily="66" charset="0"/>
                      </a:endParaRPr>
                    </a:p>
                  </a:txBody>
                  <a:tcPr/>
                </a:tc>
              </a:tr>
              <a:tr h="370840">
                <a:tc>
                  <a:txBody>
                    <a:bodyPr/>
                    <a:lstStyle/>
                    <a:p>
                      <a:pPr algn="just"/>
                      <a:r>
                        <a:rPr lang="en-US" sz="1800" dirty="0" smtClean="0">
                          <a:latin typeface="Comic Sans MS" pitchFamily="66" charset="0"/>
                        </a:rPr>
                        <a:t>Less: Abatement @40% on 20,000</a:t>
                      </a:r>
                      <a:endParaRPr lang="en-US" sz="1800" dirty="0">
                        <a:latin typeface="Comic Sans MS" pitchFamily="66" charset="0"/>
                      </a:endParaRPr>
                    </a:p>
                  </a:txBody>
                  <a:tcPr/>
                </a:tc>
                <a:tc>
                  <a:txBody>
                    <a:bodyPr/>
                    <a:lstStyle/>
                    <a:p>
                      <a:r>
                        <a:rPr lang="en-US" sz="1800" dirty="0" smtClean="0">
                          <a:latin typeface="Rupee Foradian" pitchFamily="34" charset="0"/>
                        </a:rPr>
                        <a:t>`</a:t>
                      </a:r>
                      <a:r>
                        <a:rPr lang="en-US" sz="1800" dirty="0" smtClean="0">
                          <a:latin typeface="Comic Sans MS" pitchFamily="66" charset="0"/>
                        </a:rPr>
                        <a:t>8,000 (i.e. </a:t>
                      </a:r>
                      <a:r>
                        <a:rPr lang="en-US" sz="1800" dirty="0" smtClean="0">
                          <a:latin typeface="Rupee Foradian" pitchFamily="34" charset="0"/>
                        </a:rPr>
                        <a:t>`</a:t>
                      </a:r>
                      <a:r>
                        <a:rPr lang="en-US" sz="1800" dirty="0" smtClean="0">
                          <a:latin typeface="Comic Sans MS" pitchFamily="66" charset="0"/>
                        </a:rPr>
                        <a:t>20,000 x 40/100)</a:t>
                      </a:r>
                      <a:endParaRPr lang="en-US" sz="1800" dirty="0">
                        <a:latin typeface="Comic Sans MS" pitchFamily="66" charset="0"/>
                      </a:endParaRPr>
                    </a:p>
                  </a:txBody>
                  <a:tcPr/>
                </a:tc>
              </a:tr>
              <a:tr h="370840">
                <a:tc>
                  <a:txBody>
                    <a:bodyPr/>
                    <a:lstStyle/>
                    <a:p>
                      <a:pPr algn="just"/>
                      <a:r>
                        <a:rPr lang="en-US" sz="1800" dirty="0" smtClean="0">
                          <a:latin typeface="Comic Sans MS" pitchFamily="66" charset="0"/>
                        </a:rPr>
                        <a:t>Assessable Value</a:t>
                      </a:r>
                      <a:r>
                        <a:rPr lang="en-US" sz="1800" baseline="0" dirty="0" smtClean="0">
                          <a:latin typeface="Comic Sans MS" pitchFamily="66" charset="0"/>
                        </a:rPr>
                        <a:t> for 100 units of free sample</a:t>
                      </a:r>
                      <a:endParaRPr lang="en-US" sz="1800" dirty="0">
                        <a:latin typeface="Comic Sans MS" pitchFamily="66" charset="0"/>
                      </a:endParaRPr>
                    </a:p>
                  </a:txBody>
                  <a:tcPr/>
                </a:tc>
                <a:tc>
                  <a:txBody>
                    <a:bodyPr/>
                    <a:lstStyle/>
                    <a:p>
                      <a:r>
                        <a:rPr lang="en-US" sz="1800" dirty="0" smtClean="0">
                          <a:latin typeface="Rupee Foradian" pitchFamily="34" charset="0"/>
                        </a:rPr>
                        <a:t>`</a:t>
                      </a:r>
                      <a:r>
                        <a:rPr lang="en-US" sz="1800" dirty="0" smtClean="0">
                          <a:latin typeface="Comic Sans MS" pitchFamily="66" charset="0"/>
                        </a:rPr>
                        <a:t>12,000</a:t>
                      </a:r>
                      <a:endParaRPr lang="en-US" sz="1800" dirty="0">
                        <a:latin typeface="Comic Sans MS" pitchFamily="66" charset="0"/>
                      </a:endParaRPr>
                    </a:p>
                  </a:txBody>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55</a:t>
            </a:fld>
            <a:endParaRPr lang="en-US"/>
          </a:p>
        </p:txBody>
      </p:sp>
      <p:sp>
        <p:nvSpPr>
          <p:cNvPr id="5" name="Title 4"/>
          <p:cNvSpPr>
            <a:spLocks noGrp="1"/>
          </p:cNvSpPr>
          <p:nvPr>
            <p:ph type="title"/>
          </p:nvPr>
        </p:nvSpPr>
        <p:spPr/>
        <p:txBody>
          <a:bodyPr>
            <a:normAutofit fontScale="90000"/>
          </a:bodyPr>
          <a:lstStyle/>
          <a:p>
            <a:r>
              <a:rPr lang="en-US" sz="3200" b="1" dirty="0" smtClean="0">
                <a:solidFill>
                  <a:srgbClr val="FFC000"/>
                </a:solidFill>
                <a:latin typeface="Comic Sans MS" pitchFamily="66" charset="0"/>
              </a:rPr>
              <a:t>Rule 5: Excisable goods are sold for delivery at a place other than the place of removal</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14600" y="1905000"/>
            <a:ext cx="3962400" cy="114220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Goods are sold from a place other than the place of removal.</a:t>
            </a:r>
            <a:endParaRPr lang="en-US" sz="2400" dirty="0">
              <a:latin typeface="Comic Sans MS" pitchFamily="66" charset="0"/>
            </a:endParaRPr>
          </a:p>
        </p:txBody>
      </p:sp>
      <p:cxnSp>
        <p:nvCxnSpPr>
          <p:cNvPr id="8" name="Straight Arrow Connector 7"/>
          <p:cNvCxnSpPr>
            <a:stCxn id="6" idx="2"/>
          </p:cNvCxnSpPr>
          <p:nvPr/>
        </p:nvCxnSpPr>
        <p:spPr>
          <a:xfrm rot="5400000">
            <a:off x="4266406" y="3275806"/>
            <a:ext cx="457994"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Rectangle 18"/>
          <p:cNvSpPr/>
          <p:nvPr/>
        </p:nvSpPr>
        <p:spPr>
          <a:xfrm>
            <a:off x="2590800" y="3505200"/>
            <a:ext cx="3886200" cy="1600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Price on such removal after deduction of freight shown in the invoice</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56</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5: Example</a:t>
            </a:r>
          </a:p>
        </p:txBody>
      </p:sp>
      <p:sp>
        <p:nvSpPr>
          <p:cNvPr id="8" name="Content Placeholder 7"/>
          <p:cNvSpPr>
            <a:spLocks noGrp="1"/>
          </p:cNvSpPr>
          <p:nvPr>
            <p:ph idx="1"/>
          </p:nvPr>
        </p:nvSpPr>
        <p:spPr/>
        <p:txBody>
          <a:bodyPr>
            <a:normAutofit/>
          </a:bodyPr>
          <a:lstStyle/>
          <a:p>
            <a:pPr marL="0" indent="3175" algn="just">
              <a:lnSpc>
                <a:spcPct val="110000"/>
              </a:lnSpc>
              <a:buNone/>
            </a:pPr>
            <a:r>
              <a:rPr lang="en-US" sz="2000" b="1" dirty="0" smtClean="0">
                <a:latin typeface="Comic Sans MS" pitchFamily="66" charset="0"/>
              </a:rPr>
              <a:t>Uniform sale price is </a:t>
            </a:r>
            <a:r>
              <a:rPr lang="en-US" sz="2000" b="1" dirty="0" smtClean="0">
                <a:latin typeface="Rupee Foradian" pitchFamily="34" charset="0"/>
              </a:rPr>
              <a:t>` </a:t>
            </a:r>
            <a:r>
              <a:rPr lang="en-US" sz="2000" b="1" dirty="0" smtClean="0">
                <a:latin typeface="Comic Sans MS" pitchFamily="66" charset="0"/>
              </a:rPr>
              <a:t>500 per unit. (excluding of Excise Duty)</a:t>
            </a: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r>
              <a:rPr lang="en-US" sz="2000" dirty="0" smtClean="0">
                <a:latin typeface="Comic Sans MS" pitchFamily="66" charset="0"/>
              </a:rPr>
              <a:t>Equalized freight is </a:t>
            </a:r>
            <a:r>
              <a:rPr lang="en-US" sz="2000" dirty="0" smtClean="0">
                <a:latin typeface="Rupee Foradian" pitchFamily="34" charset="0"/>
              </a:rPr>
              <a:t>` </a:t>
            </a:r>
            <a:r>
              <a:rPr lang="en-US" sz="2000" dirty="0" smtClean="0">
                <a:latin typeface="Comic Sans MS" pitchFamily="66" charset="0"/>
              </a:rPr>
              <a:t>34 (i.e. </a:t>
            </a:r>
            <a:r>
              <a:rPr lang="en-US" sz="2000" dirty="0" smtClean="0">
                <a:latin typeface="Rupee Foradian" pitchFamily="34" charset="0"/>
              </a:rPr>
              <a:t>` </a:t>
            </a:r>
            <a:r>
              <a:rPr lang="en-US" sz="2000" dirty="0" smtClean="0">
                <a:latin typeface="Comic Sans MS" pitchFamily="66" charset="0"/>
              </a:rPr>
              <a:t>75,000/2,200 units)</a:t>
            </a:r>
          </a:p>
          <a:p>
            <a:pPr marL="0" indent="3175" algn="just">
              <a:lnSpc>
                <a:spcPct val="110000"/>
              </a:lnSpc>
              <a:buNone/>
            </a:pPr>
            <a:r>
              <a:rPr lang="en-US" sz="2000" b="1" dirty="0" smtClean="0">
                <a:latin typeface="Comic Sans MS" pitchFamily="66" charset="0"/>
              </a:rPr>
              <a:t>Assessable value per unit is </a:t>
            </a:r>
            <a:r>
              <a:rPr lang="en-US" sz="2000" b="1" dirty="0" smtClean="0">
                <a:latin typeface="Rupee Foradian" pitchFamily="34" charset="0"/>
              </a:rPr>
              <a:t>` </a:t>
            </a:r>
            <a:r>
              <a:rPr lang="en-US" sz="2000" b="1" dirty="0" smtClean="0">
                <a:latin typeface="Comic Sans MS" pitchFamily="66" charset="0"/>
              </a:rPr>
              <a:t>466 (i.e. </a:t>
            </a:r>
            <a:r>
              <a:rPr lang="en-US" sz="2000" b="1" dirty="0" smtClean="0">
                <a:latin typeface="Rupee Foradian" pitchFamily="34" charset="0"/>
              </a:rPr>
              <a:t>` </a:t>
            </a:r>
            <a:r>
              <a:rPr lang="en-US" sz="2000" b="1" dirty="0" smtClean="0">
                <a:latin typeface="Comic Sans MS" pitchFamily="66" charset="0"/>
              </a:rPr>
              <a:t>500-</a:t>
            </a:r>
            <a:r>
              <a:rPr lang="en-US" sz="2000" b="1" dirty="0" smtClean="0">
                <a:latin typeface="Rupee Foradian" pitchFamily="34" charset="0"/>
              </a:rPr>
              <a:t> ` </a:t>
            </a:r>
            <a:r>
              <a:rPr lang="en-US" sz="2000" b="1" dirty="0" smtClean="0">
                <a:latin typeface="Comic Sans MS" pitchFamily="66" charset="0"/>
              </a:rPr>
              <a:t>34)</a:t>
            </a:r>
          </a:p>
          <a:p>
            <a:pPr marL="0" indent="3175" algn="just">
              <a:lnSpc>
                <a:spcPct val="110000"/>
              </a:lnSpc>
              <a:buNone/>
            </a:pPr>
            <a:endParaRPr lang="en-US" sz="2000" dirty="0">
              <a:latin typeface="Comic Sans MS" pitchFamily="66" charset="0"/>
            </a:endParaRPr>
          </a:p>
        </p:txBody>
      </p:sp>
      <p:graphicFrame>
        <p:nvGraphicFramePr>
          <p:cNvPr id="6" name="Table 5"/>
          <p:cNvGraphicFramePr>
            <a:graphicFrameLocks noGrp="1"/>
          </p:cNvGraphicFramePr>
          <p:nvPr/>
        </p:nvGraphicFramePr>
        <p:xfrm>
          <a:off x="533400" y="1696720"/>
          <a:ext cx="8153399" cy="1981200"/>
        </p:xfrm>
        <a:graphic>
          <a:graphicData uri="http://schemas.openxmlformats.org/drawingml/2006/table">
            <a:tbl>
              <a:tblPr firstRow="1" bandRow="1">
                <a:tableStyleId>{5940675A-B579-460E-94D1-54222C63F5DA}</a:tableStyleId>
              </a:tblPr>
              <a:tblGrid>
                <a:gridCol w="4495800"/>
                <a:gridCol w="1828800"/>
                <a:gridCol w="1828799"/>
              </a:tblGrid>
              <a:tr h="370840">
                <a:tc>
                  <a:txBody>
                    <a:bodyPr/>
                    <a:lstStyle/>
                    <a:p>
                      <a:endParaRPr lang="en-US" sz="2000" dirty="0">
                        <a:latin typeface="Comic Sans MS" pitchFamily="66" charset="0"/>
                      </a:endParaRPr>
                    </a:p>
                  </a:txBody>
                  <a:tcPr/>
                </a:tc>
                <a:tc>
                  <a:txBody>
                    <a:bodyPr/>
                    <a:lstStyle/>
                    <a:p>
                      <a:pPr algn="ctr"/>
                      <a:r>
                        <a:rPr lang="en-US" sz="2000" dirty="0" smtClean="0">
                          <a:latin typeface="Comic Sans MS" pitchFamily="66" charset="0"/>
                        </a:rPr>
                        <a:t>Qty. Sold</a:t>
                      </a:r>
                      <a:endParaRPr lang="en-US" sz="2000" dirty="0">
                        <a:latin typeface="Comic Sans MS" pitchFamily="66" charset="0"/>
                      </a:endParaRPr>
                    </a:p>
                  </a:txBody>
                  <a:tcPr/>
                </a:tc>
                <a:tc>
                  <a:txBody>
                    <a:bodyPr/>
                    <a:lstStyle/>
                    <a:p>
                      <a:pPr algn="ctr"/>
                      <a:r>
                        <a:rPr lang="en-US" sz="2000" dirty="0" smtClean="0">
                          <a:latin typeface="Comic Sans MS" pitchFamily="66" charset="0"/>
                        </a:rPr>
                        <a:t>Freight (</a:t>
                      </a:r>
                      <a:r>
                        <a:rPr lang="en-US" sz="2000" dirty="0" smtClean="0">
                          <a:latin typeface="Rupee Foradian" pitchFamily="34" charset="0"/>
                        </a:rPr>
                        <a:t>`</a:t>
                      </a:r>
                      <a:r>
                        <a:rPr lang="en-US" sz="2000" dirty="0" smtClean="0">
                          <a:latin typeface="Comic Sans MS" pitchFamily="66" charset="0"/>
                        </a:rPr>
                        <a:t>)</a:t>
                      </a:r>
                      <a:endParaRPr lang="en-US" sz="2000" dirty="0">
                        <a:latin typeface="Comic Sans MS" pitchFamily="66" charset="0"/>
                      </a:endParaRPr>
                    </a:p>
                  </a:txBody>
                  <a:tcPr/>
                </a:tc>
              </a:tr>
              <a:tr h="370840">
                <a:tc>
                  <a:txBody>
                    <a:bodyPr/>
                    <a:lstStyle/>
                    <a:p>
                      <a:r>
                        <a:rPr lang="en-US" sz="2000" dirty="0" smtClean="0">
                          <a:latin typeface="Comic Sans MS" pitchFamily="66" charset="0"/>
                        </a:rPr>
                        <a:t>At Factory</a:t>
                      </a:r>
                      <a:endParaRPr lang="en-US" sz="2000" dirty="0">
                        <a:latin typeface="Comic Sans MS" pitchFamily="66" charset="0"/>
                      </a:endParaRPr>
                    </a:p>
                  </a:txBody>
                  <a:tcPr/>
                </a:tc>
                <a:tc>
                  <a:txBody>
                    <a:bodyPr/>
                    <a:lstStyle/>
                    <a:p>
                      <a:pPr algn="r"/>
                      <a:r>
                        <a:rPr lang="en-US" sz="2000" dirty="0" smtClean="0">
                          <a:latin typeface="Comic Sans MS" pitchFamily="66" charset="0"/>
                        </a:rPr>
                        <a:t>1,000 units</a:t>
                      </a:r>
                      <a:endParaRPr lang="en-US" sz="2000" dirty="0">
                        <a:latin typeface="Comic Sans MS" pitchFamily="66" charset="0"/>
                      </a:endParaRPr>
                    </a:p>
                  </a:txBody>
                  <a:tcPr/>
                </a:tc>
                <a:tc>
                  <a:txBody>
                    <a:bodyPr/>
                    <a:lstStyle/>
                    <a:p>
                      <a:pPr algn="r"/>
                      <a:r>
                        <a:rPr lang="en-US" sz="2000" dirty="0" smtClean="0">
                          <a:latin typeface="Comic Sans MS" pitchFamily="66" charset="0"/>
                        </a:rPr>
                        <a:t>Nil</a:t>
                      </a:r>
                      <a:endParaRPr lang="en-US" sz="2000" dirty="0">
                        <a:latin typeface="Comic Sans MS" pitchFamily="66" charset="0"/>
                      </a:endParaRPr>
                    </a:p>
                  </a:txBody>
                  <a:tcPr/>
                </a:tc>
              </a:tr>
              <a:tr h="370840">
                <a:tc>
                  <a:txBody>
                    <a:bodyPr/>
                    <a:lstStyle/>
                    <a:p>
                      <a:r>
                        <a:rPr lang="en-US" sz="2000" dirty="0" smtClean="0">
                          <a:latin typeface="Comic Sans MS" pitchFamily="66" charset="0"/>
                        </a:rPr>
                        <a:t>At Chennai</a:t>
                      </a:r>
                      <a:endParaRPr lang="en-US" sz="2000" dirty="0">
                        <a:latin typeface="Comic Sans MS" pitchFamily="66" charset="0"/>
                      </a:endParaRPr>
                    </a:p>
                  </a:txBody>
                  <a:tcPr/>
                </a:tc>
                <a:tc>
                  <a:txBody>
                    <a:bodyPr/>
                    <a:lstStyle/>
                    <a:p>
                      <a:pPr algn="r"/>
                      <a:r>
                        <a:rPr lang="en-US" sz="2000" dirty="0" smtClean="0">
                          <a:latin typeface="Comic Sans MS" pitchFamily="66" charset="0"/>
                        </a:rPr>
                        <a:t>700</a:t>
                      </a:r>
                      <a:r>
                        <a:rPr lang="en-US" sz="2000" baseline="0" dirty="0" smtClean="0">
                          <a:latin typeface="Comic Sans MS" pitchFamily="66" charset="0"/>
                        </a:rPr>
                        <a:t> units</a:t>
                      </a:r>
                      <a:endParaRPr lang="en-US" sz="2000" dirty="0">
                        <a:latin typeface="Comic Sans MS" pitchFamily="66" charset="0"/>
                      </a:endParaRPr>
                    </a:p>
                  </a:txBody>
                  <a:tcPr/>
                </a:tc>
                <a:tc>
                  <a:txBody>
                    <a:bodyPr/>
                    <a:lstStyle/>
                    <a:p>
                      <a:pPr algn="r"/>
                      <a:r>
                        <a:rPr lang="en-US" sz="2000" dirty="0" smtClean="0">
                          <a:latin typeface="Comic Sans MS" pitchFamily="66" charset="0"/>
                        </a:rPr>
                        <a:t>50,000</a:t>
                      </a:r>
                      <a:endParaRPr lang="en-US" sz="2000" dirty="0">
                        <a:latin typeface="Comic Sans MS" pitchFamily="66" charset="0"/>
                      </a:endParaRPr>
                    </a:p>
                  </a:txBody>
                  <a:tcPr/>
                </a:tc>
              </a:tr>
              <a:tr h="370840">
                <a:tc>
                  <a:txBody>
                    <a:bodyPr/>
                    <a:lstStyle/>
                    <a:p>
                      <a:r>
                        <a:rPr lang="en-US" sz="2000" dirty="0" smtClean="0">
                          <a:latin typeface="Comic Sans MS" pitchFamily="66" charset="0"/>
                        </a:rPr>
                        <a:t>At Salem</a:t>
                      </a:r>
                      <a:endParaRPr lang="en-US" sz="2000" dirty="0">
                        <a:latin typeface="Comic Sans MS" pitchFamily="66" charset="0"/>
                      </a:endParaRPr>
                    </a:p>
                  </a:txBody>
                  <a:tcPr/>
                </a:tc>
                <a:tc>
                  <a:txBody>
                    <a:bodyPr/>
                    <a:lstStyle/>
                    <a:p>
                      <a:pPr algn="r"/>
                      <a:r>
                        <a:rPr lang="en-US" sz="2000" dirty="0" smtClean="0">
                          <a:latin typeface="Comic Sans MS" pitchFamily="66" charset="0"/>
                        </a:rPr>
                        <a:t>500 units</a:t>
                      </a:r>
                      <a:endParaRPr lang="en-US" sz="2000" dirty="0">
                        <a:latin typeface="Comic Sans MS" pitchFamily="66" charset="0"/>
                      </a:endParaRPr>
                    </a:p>
                  </a:txBody>
                  <a:tcPr/>
                </a:tc>
                <a:tc>
                  <a:txBody>
                    <a:bodyPr/>
                    <a:lstStyle/>
                    <a:p>
                      <a:pPr algn="r"/>
                      <a:r>
                        <a:rPr lang="en-US" sz="2000" dirty="0" smtClean="0">
                          <a:latin typeface="Comic Sans MS" pitchFamily="66" charset="0"/>
                        </a:rPr>
                        <a:t>25,000</a:t>
                      </a:r>
                      <a:endParaRPr lang="en-US" sz="2000" dirty="0">
                        <a:latin typeface="Comic Sans MS" pitchFamily="66" charset="0"/>
                      </a:endParaRPr>
                    </a:p>
                  </a:txBody>
                  <a:tcPr/>
                </a:tc>
              </a:tr>
              <a:tr h="370840">
                <a:tc>
                  <a:txBody>
                    <a:bodyPr/>
                    <a:lstStyle/>
                    <a:p>
                      <a:endParaRPr lang="en-US" sz="2000" dirty="0">
                        <a:latin typeface="Comic Sans MS" pitchFamily="66" charset="0"/>
                      </a:endParaRPr>
                    </a:p>
                  </a:txBody>
                  <a:tcPr/>
                </a:tc>
                <a:tc>
                  <a:txBody>
                    <a:bodyPr/>
                    <a:lstStyle/>
                    <a:p>
                      <a:pPr algn="r"/>
                      <a:r>
                        <a:rPr lang="en-US" sz="2000" dirty="0" smtClean="0">
                          <a:latin typeface="Comic Sans MS" pitchFamily="66" charset="0"/>
                        </a:rPr>
                        <a:t>2,200 units</a:t>
                      </a:r>
                      <a:endParaRPr lang="en-US" sz="2000" dirty="0">
                        <a:latin typeface="Comic Sans MS" pitchFamily="66" charset="0"/>
                      </a:endParaRPr>
                    </a:p>
                  </a:txBody>
                  <a:tcPr/>
                </a:tc>
                <a:tc>
                  <a:txBody>
                    <a:bodyPr/>
                    <a:lstStyle/>
                    <a:p>
                      <a:pPr algn="r"/>
                      <a:r>
                        <a:rPr lang="en-US" sz="2000" dirty="0" smtClean="0">
                          <a:latin typeface="Comic Sans MS" pitchFamily="66" charset="0"/>
                        </a:rPr>
                        <a:t>75,000</a:t>
                      </a:r>
                      <a:endParaRPr lang="en-US" sz="2000" dirty="0">
                        <a:latin typeface="Comic Sans MS" pitchFamily="66" charset="0"/>
                      </a:endParaRPr>
                    </a:p>
                  </a:txBody>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57</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Rule 5: Case Study</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1">
            <a:schemeClr val="accent5"/>
          </a:lnRef>
          <a:fillRef idx="2">
            <a:schemeClr val="accent5"/>
          </a:fillRef>
          <a:effectRef idx="1">
            <a:schemeClr val="accent5"/>
          </a:effectRef>
          <a:fontRef idx="minor">
            <a:schemeClr val="dk1"/>
          </a:fontRef>
        </p:style>
        <p:txBody>
          <a:bodyPr>
            <a:normAutofit/>
          </a:bodyPr>
          <a:lstStyle/>
          <a:p>
            <a:pPr marL="0" indent="0" algn="just">
              <a:lnSpc>
                <a:spcPct val="150000"/>
              </a:lnSpc>
              <a:buClr>
                <a:srgbClr val="3399FF"/>
              </a:buClr>
              <a:buNone/>
            </a:pPr>
            <a:r>
              <a:rPr lang="en-US" sz="2400" b="1" dirty="0" smtClean="0">
                <a:latin typeface="Comic Sans MS" pitchFamily="66" charset="0"/>
              </a:rPr>
              <a:t>In the case of </a:t>
            </a:r>
            <a:r>
              <a:rPr lang="en-US" sz="2400" b="1" dirty="0" err="1" smtClean="0">
                <a:latin typeface="Comic Sans MS" pitchFamily="66" charset="0"/>
              </a:rPr>
              <a:t>Prabhat</a:t>
            </a:r>
            <a:r>
              <a:rPr lang="en-US" sz="2400" b="1" dirty="0" smtClean="0">
                <a:latin typeface="Comic Sans MS" pitchFamily="66" charset="0"/>
              </a:rPr>
              <a:t> </a:t>
            </a:r>
            <a:r>
              <a:rPr lang="en-US" sz="2400" b="1" dirty="0" err="1" smtClean="0">
                <a:latin typeface="Comic Sans MS" pitchFamily="66" charset="0"/>
              </a:rPr>
              <a:t>Zarda</a:t>
            </a:r>
            <a:r>
              <a:rPr lang="en-US" sz="2400" b="1" dirty="0" smtClean="0">
                <a:latin typeface="Comic Sans MS" pitchFamily="66" charset="0"/>
              </a:rPr>
              <a:t> Factory Limited v Commissioner of Central Excise 2002 (146) ELT 497 (SC)</a:t>
            </a:r>
            <a:r>
              <a:rPr lang="en-US" sz="2400" dirty="0" smtClean="0">
                <a:latin typeface="Comic Sans MS" pitchFamily="66" charset="0"/>
              </a:rPr>
              <a:t>, the Supreme Court has decided that the Freight and Insurance charges up to Depot are includible but freight and insurance charges for delivery to the customer from Depot are not includible in the assessable value. Reliance was placed on the decision in </a:t>
            </a:r>
            <a:r>
              <a:rPr lang="en-US" sz="2400" b="1" dirty="0" smtClean="0">
                <a:latin typeface="Comic Sans MS" pitchFamily="66" charset="0"/>
              </a:rPr>
              <a:t>Escorts JCB Ltd. v Commissioner of Central Excise, Delhi-II 2002 (146) ELT 31 (SC).</a:t>
            </a:r>
            <a:endParaRPr lang="en-US" sz="2400" dirty="0" smtClean="0">
              <a:latin typeface="Comic Sans MS" pitchFamily="66" charset="0"/>
            </a:endParaRPr>
          </a:p>
          <a:p>
            <a:pPr algn="just">
              <a:lnSpc>
                <a:spcPct val="150000"/>
              </a:lnSpc>
              <a:buClr>
                <a:srgbClr val="3399FF"/>
              </a:buClr>
              <a:buNone/>
            </a:pPr>
            <a:endParaRPr lang="en-US" sz="2400" dirty="0" smtClean="0">
              <a:latin typeface="Comic Sans MS" pitchFamily="66"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58</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Rule 6: Valuation of goods when the price is not the sole consideration for sale</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381000" y="1066800"/>
            <a:ext cx="8686800" cy="52578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733425" y="1795462"/>
            <a:ext cx="3457575" cy="114220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smtClean="0">
                <a:latin typeface="Comic Sans MS" pitchFamily="66" charset="0"/>
              </a:rPr>
              <a:t>If price is not the sole consideration for sale</a:t>
            </a:r>
            <a:endParaRPr lang="en-US" sz="2000" dirty="0">
              <a:latin typeface="Comic Sans MS" pitchFamily="66" charset="0"/>
            </a:endParaRPr>
          </a:p>
        </p:txBody>
      </p:sp>
      <p:cxnSp>
        <p:nvCxnSpPr>
          <p:cNvPr id="8" name="Straight Arrow Connector 7"/>
          <p:cNvCxnSpPr/>
          <p:nvPr/>
        </p:nvCxnSpPr>
        <p:spPr>
          <a:xfrm flipH="1">
            <a:off x="2386012" y="2895600"/>
            <a:ext cx="1" cy="4579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Rectangle 18"/>
          <p:cNvSpPr/>
          <p:nvPr/>
        </p:nvSpPr>
        <p:spPr>
          <a:xfrm>
            <a:off x="733425" y="3352800"/>
            <a:ext cx="3457575" cy="19812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Adjustments to arrive. Cost of tools, dies, moulds, materials supplied free of cost includible.</a:t>
            </a:r>
            <a:endParaRPr lang="en-US" sz="2400" dirty="0">
              <a:latin typeface="Comic Sans MS" pitchFamily="66" charset="0"/>
            </a:endParaRPr>
          </a:p>
        </p:txBody>
      </p:sp>
      <p:sp>
        <p:nvSpPr>
          <p:cNvPr id="13" name="Rectangle 12"/>
          <p:cNvSpPr/>
          <p:nvPr/>
        </p:nvSpPr>
        <p:spPr>
          <a:xfrm>
            <a:off x="4924425" y="1752600"/>
            <a:ext cx="3457575" cy="122793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latin typeface="Comic Sans MS" pitchFamily="66" charset="0"/>
              </a:rPr>
              <a:t>If price is not the sole consideration and goods are sold by the assesse at the price less than the manufacturing cost &amp; Profit</a:t>
            </a:r>
            <a:endParaRPr lang="en-US" sz="1600" dirty="0">
              <a:latin typeface="Comic Sans MS" pitchFamily="66" charset="0"/>
            </a:endParaRPr>
          </a:p>
        </p:txBody>
      </p:sp>
      <p:sp>
        <p:nvSpPr>
          <p:cNvPr id="14" name="Rectangle 13"/>
          <p:cNvSpPr/>
          <p:nvPr/>
        </p:nvSpPr>
        <p:spPr>
          <a:xfrm>
            <a:off x="4924425" y="3362324"/>
            <a:ext cx="3457575" cy="197167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The value of such goods shall be deemed to be Transaction Value.</a:t>
            </a:r>
            <a:endParaRPr lang="en-US" sz="2400" dirty="0">
              <a:latin typeface="Comic Sans MS" pitchFamily="66" charset="0"/>
            </a:endParaRPr>
          </a:p>
        </p:txBody>
      </p:sp>
      <p:cxnSp>
        <p:nvCxnSpPr>
          <p:cNvPr id="15" name="Straight Arrow Connector 14"/>
          <p:cNvCxnSpPr>
            <a:endCxn id="14" idx="0"/>
          </p:cNvCxnSpPr>
          <p:nvPr/>
        </p:nvCxnSpPr>
        <p:spPr>
          <a:xfrm flipH="1">
            <a:off x="6653213" y="3008312"/>
            <a:ext cx="1" cy="35401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59</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6: Example</a:t>
            </a:r>
          </a:p>
        </p:txBody>
      </p:sp>
      <p:sp>
        <p:nvSpPr>
          <p:cNvPr id="8" name="Content Placeholder 7"/>
          <p:cNvSpPr>
            <a:spLocks noGrp="1"/>
          </p:cNvSpPr>
          <p:nvPr>
            <p:ph idx="1"/>
          </p:nvPr>
        </p:nvSpPr>
        <p:spPr/>
        <p:txBody>
          <a:bodyPr>
            <a:normAutofit/>
          </a:bodyPr>
          <a:lstStyle/>
          <a:p>
            <a:pPr marL="0" indent="3175" algn="just">
              <a:lnSpc>
                <a:spcPct val="110000"/>
              </a:lnSpc>
              <a:buNone/>
            </a:pPr>
            <a:r>
              <a:rPr lang="en-US" sz="2000" b="1" dirty="0" smtClean="0">
                <a:latin typeface="Comic Sans MS" pitchFamily="66" charset="0"/>
              </a:rPr>
              <a:t>Example 1.</a:t>
            </a:r>
            <a:r>
              <a:rPr lang="en-US" sz="2000" dirty="0" smtClean="0">
                <a:latin typeface="Comic Sans MS" pitchFamily="66" charset="0"/>
              </a:rPr>
              <a:t> - X, an </a:t>
            </a:r>
            <a:r>
              <a:rPr lang="en-US" sz="2000" dirty="0" err="1" smtClean="0">
                <a:latin typeface="Comic Sans MS" pitchFamily="66" charset="0"/>
              </a:rPr>
              <a:t>assessee</a:t>
            </a:r>
            <a:r>
              <a:rPr lang="en-US" sz="2000" dirty="0" smtClean="0">
                <a:latin typeface="Comic Sans MS" pitchFamily="66" charset="0"/>
              </a:rPr>
              <a:t>, sells his goods to Y against full advance payment at </a:t>
            </a:r>
            <a:r>
              <a:rPr lang="en-US" sz="2000" dirty="0" smtClean="0">
                <a:latin typeface="Rupee Foradian" pitchFamily="34" charset="0"/>
              </a:rPr>
              <a:t>`</a:t>
            </a:r>
            <a:r>
              <a:rPr lang="en-US" sz="2000" dirty="0" smtClean="0">
                <a:latin typeface="Comic Sans MS" pitchFamily="66" charset="0"/>
              </a:rPr>
              <a:t> 100 per piece. However, X also sells such goods to Z without any advance payment at the same price of </a:t>
            </a:r>
            <a:r>
              <a:rPr lang="en-US" sz="2000" dirty="0" smtClean="0">
                <a:latin typeface="Rupee Foradian" pitchFamily="34" charset="0"/>
              </a:rPr>
              <a:t>`</a:t>
            </a:r>
            <a:r>
              <a:rPr lang="en-US" sz="2000" dirty="0" smtClean="0">
                <a:latin typeface="Comic Sans MS" pitchFamily="66" charset="0"/>
              </a:rPr>
              <a:t> 100 per piece. No notional interest on the advance received by X is includible in the transaction value.</a:t>
            </a:r>
          </a:p>
          <a:p>
            <a:pPr marL="0" indent="3175" algn="just">
              <a:lnSpc>
                <a:spcPct val="110000"/>
              </a:lnSpc>
              <a:buNone/>
            </a:pPr>
            <a:r>
              <a:rPr lang="en-US" sz="2000" dirty="0" smtClean="0">
                <a:latin typeface="Comic Sans MS" pitchFamily="66" charset="0"/>
              </a:rPr>
              <a:t/>
            </a:r>
            <a:br>
              <a:rPr lang="en-US" sz="2000" dirty="0" smtClean="0">
                <a:latin typeface="Comic Sans MS" pitchFamily="66" charset="0"/>
              </a:rPr>
            </a:br>
            <a:r>
              <a:rPr lang="en-US" sz="2000" b="1" dirty="0" smtClean="0">
                <a:latin typeface="Comic Sans MS" pitchFamily="66" charset="0"/>
              </a:rPr>
              <a:t>Example 2</a:t>
            </a:r>
            <a:r>
              <a:rPr lang="en-US" sz="2000" dirty="0" smtClean="0">
                <a:latin typeface="Comic Sans MS" pitchFamily="66" charset="0"/>
              </a:rPr>
              <a:t>. - A, an </a:t>
            </a:r>
            <a:r>
              <a:rPr lang="en-US" sz="2000" dirty="0" err="1" smtClean="0">
                <a:latin typeface="Comic Sans MS" pitchFamily="66" charset="0"/>
              </a:rPr>
              <a:t>assessee</a:t>
            </a:r>
            <a:r>
              <a:rPr lang="en-US" sz="2000" dirty="0" smtClean="0">
                <a:latin typeface="Comic Sans MS" pitchFamily="66" charset="0"/>
              </a:rPr>
              <a:t>, manufactures and supplies certain goods as per design and specification furnished by B at a price of </a:t>
            </a:r>
            <a:r>
              <a:rPr lang="en-US" sz="2000" dirty="0" smtClean="0">
                <a:latin typeface="Rupee Foradian" pitchFamily="34" charset="0"/>
              </a:rPr>
              <a:t>`</a:t>
            </a:r>
            <a:r>
              <a:rPr lang="en-US" sz="2000" dirty="0" smtClean="0">
                <a:latin typeface="Comic Sans MS" pitchFamily="66" charset="0"/>
              </a:rPr>
              <a:t>10 </a:t>
            </a:r>
            <a:r>
              <a:rPr lang="en-US" sz="2000" dirty="0" err="1" smtClean="0">
                <a:latin typeface="Comic Sans MS" pitchFamily="66" charset="0"/>
              </a:rPr>
              <a:t>lakhs</a:t>
            </a:r>
            <a:r>
              <a:rPr lang="en-US" sz="2000" dirty="0" smtClean="0">
                <a:latin typeface="Comic Sans MS" pitchFamily="66" charset="0"/>
              </a:rPr>
              <a:t>. A takes 50% of the price as advance against these goods and there is no sale of such goods to any other buyer. There is no evidence available with the Central Excise Officer that the notional interest on such advance has resulted in lowering of the prices. Thus, no notional interest on the advance received shall be added to the transaction value.</a:t>
            </a:r>
            <a:endParaRPr lang="en-US" sz="2000" dirty="0">
              <a:latin typeface="Comic Sans MS"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algn="just"/>
            <a:r>
              <a:rPr lang="en-US" altLang="en-US" dirty="0" smtClean="0">
                <a:latin typeface="Comic Sans MS" pitchFamily="66" charset="0"/>
                <a:ea typeface="ＭＳ Ｐゴシック" pitchFamily="34" charset="-128"/>
              </a:rPr>
              <a:t>Process undertaken would amount to manufacture as understood under the Central Excise</a:t>
            </a:r>
          </a:p>
          <a:p>
            <a:pPr algn="just"/>
            <a:r>
              <a:rPr lang="en-US" altLang="en-US" dirty="0" smtClean="0">
                <a:latin typeface="Comic Sans MS" pitchFamily="66" charset="0"/>
                <a:ea typeface="ＭＳ Ｐゴシック" pitchFamily="34" charset="-128"/>
              </a:rPr>
              <a:t>The incoming material and the final outgoing material are to be compared with respect to their </a:t>
            </a:r>
            <a:r>
              <a:rPr lang="en-US" altLang="en-US" i="1" u="sng" dirty="0" smtClean="0">
                <a:latin typeface="Comic Sans MS" pitchFamily="66" charset="0"/>
                <a:ea typeface="ＭＳ Ｐゴシック" pitchFamily="34" charset="-128"/>
              </a:rPr>
              <a:t>name, character or use</a:t>
            </a:r>
            <a:r>
              <a:rPr lang="en-US" altLang="en-US" dirty="0" smtClean="0">
                <a:latin typeface="Comic Sans MS" pitchFamily="66" charset="0"/>
                <a:ea typeface="ＭＳ Ｐゴシック" pitchFamily="34" charset="-128"/>
              </a:rPr>
              <a:t>.</a:t>
            </a:r>
          </a:p>
          <a:p>
            <a:pPr algn="just"/>
            <a:r>
              <a:rPr lang="en-US" altLang="en-US" dirty="0" smtClean="0">
                <a:latin typeface="Comic Sans MS" pitchFamily="66" charset="0"/>
                <a:ea typeface="ＭＳ Ｐゴシック" pitchFamily="34" charset="-128"/>
              </a:rPr>
              <a:t>Ensured that processes not amounting to manufacture are not described as manufacture</a:t>
            </a:r>
          </a:p>
          <a:p>
            <a:pPr algn="just"/>
            <a:r>
              <a:rPr lang="en-US" altLang="en-US" dirty="0" smtClean="0">
                <a:latin typeface="Comic Sans MS" pitchFamily="66" charset="0"/>
                <a:ea typeface="ＭＳ Ｐゴシック" pitchFamily="34" charset="-128"/>
              </a:rPr>
              <a:t>Result in attempts to deny credit</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a:t>
            </a:fld>
            <a:endParaRPr lang="en-US"/>
          </a:p>
        </p:txBody>
      </p:sp>
      <p:sp>
        <p:nvSpPr>
          <p:cNvPr id="5" name="Title 4"/>
          <p:cNvSpPr>
            <a:spLocks noGrp="1"/>
          </p:cNvSpPr>
          <p:nvPr>
            <p:ph type="title"/>
          </p:nvPr>
        </p:nvSpPr>
        <p:spPr/>
        <p:txBody>
          <a:bodyPr>
            <a:normAutofit/>
          </a:bodyPr>
          <a:lstStyle/>
          <a:p>
            <a:r>
              <a:rPr lang="en-US" altLang="en-US" sz="4000" b="1" dirty="0" smtClean="0">
                <a:solidFill>
                  <a:srgbClr val="FFC000"/>
                </a:solidFill>
                <a:latin typeface="Comic Sans MS" pitchFamily="66" charset="0"/>
                <a:ea typeface="ＭＳ Ｐゴシック" pitchFamily="34" charset="-128"/>
              </a:rPr>
              <a:t>What is Manufacture?</a:t>
            </a:r>
            <a:endParaRPr lang="en-US" sz="4000" dirty="0">
              <a:solidFill>
                <a:srgbClr val="FFC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60</a:t>
            </a:fld>
            <a:endParaRPr lang="en-US"/>
          </a:p>
        </p:txBody>
      </p:sp>
      <p:sp>
        <p:nvSpPr>
          <p:cNvPr id="5" name="Title 4"/>
          <p:cNvSpPr>
            <a:spLocks noGrp="1"/>
          </p:cNvSpPr>
          <p:nvPr>
            <p:ph type="title"/>
          </p:nvPr>
        </p:nvSpPr>
        <p:spPr/>
        <p:txBody>
          <a:bodyPr>
            <a:normAutofit/>
          </a:bodyPr>
          <a:lstStyle/>
          <a:p>
            <a:r>
              <a:rPr lang="en-US" sz="3200" b="1" dirty="0" smtClean="0">
                <a:solidFill>
                  <a:srgbClr val="FFC000"/>
                </a:solidFill>
                <a:latin typeface="Comic Sans MS" pitchFamily="66" charset="0"/>
              </a:rPr>
              <a:t>Rule 6: Case Study</a:t>
            </a:r>
            <a:endParaRPr lang="en-US" sz="36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accent6"/>
          </a:lnRef>
          <a:fillRef idx="1">
            <a:schemeClr val="lt1"/>
          </a:fillRef>
          <a:effectRef idx="0">
            <a:schemeClr val="accent6"/>
          </a:effectRef>
          <a:fontRef idx="minor">
            <a:schemeClr val="dk1"/>
          </a:fontRef>
        </p:style>
        <p:txBody>
          <a:bodyPr>
            <a:normAutofit fontScale="85000" lnSpcReduction="20000"/>
          </a:bodyPr>
          <a:lstStyle/>
          <a:p>
            <a:pPr marL="0" indent="0" algn="just">
              <a:lnSpc>
                <a:spcPct val="150000"/>
              </a:lnSpc>
              <a:buClr>
                <a:srgbClr val="3399FF"/>
              </a:buClr>
              <a:buNone/>
            </a:pPr>
            <a:r>
              <a:rPr lang="en-US" sz="2400" b="1" dirty="0" smtClean="0">
                <a:latin typeface="Comic Sans MS" pitchFamily="66" charset="0"/>
              </a:rPr>
              <a:t>In the case of VST Industries Ltd. v CCE 1998 (97) ELT 395 (SC)</a:t>
            </a:r>
            <a:r>
              <a:rPr lang="en-US" sz="2400" dirty="0" smtClean="0">
                <a:latin typeface="Comic Sans MS" pitchFamily="66" charset="0"/>
              </a:rPr>
              <a:t>, the question before the Supreme Court was whether notional interest on the interest free security deposit received should be considered for the purpose of arriving at the assessable value under the Excise Act by including interest at the rate of 12% per annum on such security deposits. </a:t>
            </a:r>
          </a:p>
          <a:p>
            <a:pPr marL="0" indent="0" algn="just">
              <a:lnSpc>
                <a:spcPct val="150000"/>
              </a:lnSpc>
              <a:buClr>
                <a:srgbClr val="3399FF"/>
              </a:buClr>
              <a:buNone/>
            </a:pPr>
            <a:r>
              <a:rPr lang="en-US" sz="2400" dirty="0" smtClean="0">
                <a:latin typeface="Comic Sans MS" pitchFamily="66" charset="0"/>
              </a:rPr>
              <a:t>It was held that when the appellants did not require all the dealers to give security deposit and it was only those availing credit facilities who were required to give the security deposit but got no discount or paid no reduced price then in such a case, excise duty could be charged only on the uniform price paid by the dealers without any addition of notional interest.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61</a:t>
            </a:fld>
            <a:endParaRPr lang="en-US"/>
          </a:p>
        </p:txBody>
      </p:sp>
      <p:sp>
        <p:nvSpPr>
          <p:cNvPr id="5" name="Title 4"/>
          <p:cNvSpPr>
            <a:spLocks noGrp="1"/>
          </p:cNvSpPr>
          <p:nvPr>
            <p:ph type="title"/>
          </p:nvPr>
        </p:nvSpPr>
        <p:spPr/>
        <p:txBody>
          <a:bodyPr>
            <a:noAutofit/>
          </a:bodyPr>
          <a:lstStyle/>
          <a:p>
            <a:r>
              <a:rPr lang="en-US" sz="2400" b="1" dirty="0" smtClean="0">
                <a:solidFill>
                  <a:srgbClr val="FFC000"/>
                </a:solidFill>
                <a:latin typeface="Comic Sans MS" pitchFamily="66" charset="0"/>
              </a:rPr>
              <a:t>Rule 7: Valuation of goods when the goods are transfer to a depot, premises of consignment agent or any other place for further sales.</a:t>
            </a:r>
            <a:endParaRPr lang="en-US" sz="24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14600" y="1371600"/>
            <a:ext cx="3962400" cy="167560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Goods are sold from depot, premises of consignment agent or any other place sales</a:t>
            </a:r>
            <a:endParaRPr lang="en-US" sz="2400" dirty="0">
              <a:latin typeface="Comic Sans MS" pitchFamily="66" charset="0"/>
            </a:endParaRPr>
          </a:p>
        </p:txBody>
      </p:sp>
      <p:cxnSp>
        <p:nvCxnSpPr>
          <p:cNvPr id="8" name="Straight Arrow Connector 7"/>
          <p:cNvCxnSpPr>
            <a:stCxn id="6" idx="2"/>
          </p:cNvCxnSpPr>
          <p:nvPr/>
        </p:nvCxnSpPr>
        <p:spPr>
          <a:xfrm rot="5400000">
            <a:off x="4266406" y="3275806"/>
            <a:ext cx="457994"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Rectangle 18"/>
          <p:cNvSpPr/>
          <p:nvPr/>
        </p:nvSpPr>
        <p:spPr>
          <a:xfrm>
            <a:off x="2590800" y="3505200"/>
            <a:ext cx="3886200" cy="2286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Value to be the value at which greatest aggregate quantity sold at that depot at the time of removal from the factory</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62</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7: Example 1</a:t>
            </a:r>
          </a:p>
        </p:txBody>
      </p:sp>
      <p:sp>
        <p:nvSpPr>
          <p:cNvPr id="8" name="Content Placeholder 7"/>
          <p:cNvSpPr>
            <a:spLocks noGrp="1"/>
          </p:cNvSpPr>
          <p:nvPr>
            <p:ph idx="1"/>
          </p:nvPr>
        </p:nvSpPr>
        <p:spPr/>
        <p:txBody>
          <a:bodyPr>
            <a:normAutofit fontScale="92500"/>
          </a:bodyPr>
          <a:lstStyle/>
          <a:p>
            <a:pPr marL="0" indent="3175" algn="just">
              <a:lnSpc>
                <a:spcPct val="150000"/>
              </a:lnSpc>
              <a:buNone/>
            </a:pPr>
            <a:r>
              <a:rPr lang="en-US" sz="2000" dirty="0" smtClean="0">
                <a:latin typeface="Comic Sans MS" pitchFamily="66" charset="0"/>
              </a:rPr>
              <a:t>If an </a:t>
            </a:r>
            <a:r>
              <a:rPr lang="en-US" sz="2000" dirty="0" err="1" smtClean="0">
                <a:latin typeface="Comic Sans MS" pitchFamily="66" charset="0"/>
              </a:rPr>
              <a:t>assessee</a:t>
            </a:r>
            <a:r>
              <a:rPr lang="en-US" sz="2000" dirty="0" smtClean="0">
                <a:latin typeface="Comic Sans MS" pitchFamily="66" charset="0"/>
              </a:rPr>
              <a:t> transfers a consignment of paper to his depot from Delhi to Agra on 5-7-2013, and that variety and quality of paper is normally being sold at the Agra depot on 5-7-2013 at transaction value of </a:t>
            </a:r>
            <a:r>
              <a:rPr lang="en-US" sz="2000" dirty="0" smtClean="0">
                <a:latin typeface="Rupee Foradian" pitchFamily="34" charset="0"/>
              </a:rPr>
              <a:t>`</a:t>
            </a:r>
            <a:r>
              <a:rPr lang="en-US" sz="2000" dirty="0" smtClean="0">
                <a:latin typeface="Comic Sans MS" pitchFamily="66" charset="0"/>
              </a:rPr>
              <a:t>15,000 per </a:t>
            </a:r>
            <a:r>
              <a:rPr lang="en-US" sz="2000" dirty="0" err="1" smtClean="0">
                <a:latin typeface="Comic Sans MS" pitchFamily="66" charset="0"/>
              </a:rPr>
              <a:t>tonne</a:t>
            </a:r>
            <a:r>
              <a:rPr lang="en-US" sz="2000" dirty="0" smtClean="0">
                <a:latin typeface="Comic Sans MS" pitchFamily="66" charset="0"/>
              </a:rPr>
              <a:t> to unrelated buyers, where price is the sole consideration for sale, the consignment cleared from the factory at Delhi on 5-7-2013 shall be assessed to duty on the basis of </a:t>
            </a:r>
            <a:r>
              <a:rPr lang="en-US" sz="2000" dirty="0" smtClean="0">
                <a:latin typeface="Rupee Foradian" pitchFamily="34" charset="0"/>
              </a:rPr>
              <a:t>`</a:t>
            </a:r>
            <a:r>
              <a:rPr lang="en-US" sz="2000" dirty="0" smtClean="0">
                <a:latin typeface="Comic Sans MS" pitchFamily="66" charset="0"/>
              </a:rPr>
              <a:t> 15,000 per </a:t>
            </a:r>
            <a:r>
              <a:rPr lang="en-US" sz="2000" dirty="0" err="1" smtClean="0">
                <a:latin typeface="Comic Sans MS" pitchFamily="66" charset="0"/>
              </a:rPr>
              <a:t>tonne</a:t>
            </a:r>
            <a:r>
              <a:rPr lang="en-US" sz="2000" dirty="0" smtClean="0">
                <a:latin typeface="Comic Sans MS" pitchFamily="66" charset="0"/>
              </a:rPr>
              <a:t> as the assessable value. </a:t>
            </a:r>
          </a:p>
          <a:p>
            <a:pPr marL="0" indent="3175" algn="just">
              <a:lnSpc>
                <a:spcPct val="150000"/>
              </a:lnSpc>
              <a:buNone/>
            </a:pPr>
            <a:r>
              <a:rPr lang="en-US" sz="2000" dirty="0" smtClean="0">
                <a:latin typeface="Comic Sans MS" pitchFamily="66" charset="0"/>
              </a:rPr>
              <a:t>If assuming that on 5-7-2013 there were no sales of that variety from Agra depot but the sales were effected on 1-7-2013, then the normal transaction value on 1-7-2013 from the Agra depot to unrelated buyers, where price is the sole consideration shall be the basis of assessment.</a:t>
            </a:r>
            <a:endParaRPr lang="en-US" sz="2000" dirty="0">
              <a:latin typeface="Comic Sans MS" pitchFamily="66"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63</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7: Example 2</a:t>
            </a:r>
          </a:p>
        </p:txBody>
      </p:sp>
      <p:graphicFrame>
        <p:nvGraphicFramePr>
          <p:cNvPr id="6" name="Content Placeholder 5"/>
          <p:cNvGraphicFramePr>
            <a:graphicFrameLocks noGrp="1"/>
          </p:cNvGraphicFramePr>
          <p:nvPr>
            <p:ph idx="1"/>
          </p:nvPr>
        </p:nvGraphicFramePr>
        <p:xfrm>
          <a:off x="228600" y="1219200"/>
          <a:ext cx="8839198" cy="2103120"/>
        </p:xfrm>
        <a:graphic>
          <a:graphicData uri="http://schemas.openxmlformats.org/drawingml/2006/table">
            <a:tbl>
              <a:tblPr firstRow="1" bandRow="1">
                <a:tableStyleId>{5940675A-B579-460E-94D1-54222C63F5DA}</a:tableStyleId>
              </a:tblPr>
              <a:tblGrid>
                <a:gridCol w="4953000"/>
                <a:gridCol w="914400"/>
                <a:gridCol w="1524000"/>
                <a:gridCol w="1447798"/>
              </a:tblGrid>
              <a:tr h="370840">
                <a:tc>
                  <a:txBody>
                    <a:bodyPr/>
                    <a:lstStyle/>
                    <a:p>
                      <a:endParaRPr lang="en-US" sz="2000" dirty="0">
                        <a:latin typeface="Comic Sans MS" pitchFamily="66" charset="0"/>
                      </a:endParaRPr>
                    </a:p>
                  </a:txBody>
                  <a:tcPr/>
                </a:tc>
                <a:tc>
                  <a:txBody>
                    <a:bodyPr/>
                    <a:lstStyle/>
                    <a:p>
                      <a:r>
                        <a:rPr lang="en-US" sz="2000" dirty="0" smtClean="0">
                          <a:latin typeface="Comic Sans MS" pitchFamily="66" charset="0"/>
                        </a:rPr>
                        <a:t>QTY</a:t>
                      </a:r>
                      <a:endParaRPr lang="en-US" sz="2000" dirty="0">
                        <a:latin typeface="Comic Sans MS" pitchFamily="66" charset="0"/>
                      </a:endParaRPr>
                    </a:p>
                  </a:txBody>
                  <a:tcPr/>
                </a:tc>
                <a:tc>
                  <a:txBody>
                    <a:bodyPr/>
                    <a:lstStyle/>
                    <a:p>
                      <a:r>
                        <a:rPr lang="en-US" sz="2000" dirty="0" smtClean="0">
                          <a:latin typeface="Comic Sans MS" pitchFamily="66" charset="0"/>
                        </a:rPr>
                        <a:t>Price at Factory</a:t>
                      </a:r>
                      <a:endParaRPr lang="en-US" sz="2000" dirty="0">
                        <a:latin typeface="Comic Sans MS" pitchFamily="66" charset="0"/>
                      </a:endParaRPr>
                    </a:p>
                  </a:txBody>
                  <a:tcPr/>
                </a:tc>
                <a:tc>
                  <a:txBody>
                    <a:bodyPr/>
                    <a:lstStyle/>
                    <a:p>
                      <a:r>
                        <a:rPr lang="en-US" sz="2000" dirty="0" smtClean="0">
                          <a:latin typeface="Comic Sans MS" pitchFamily="66" charset="0"/>
                        </a:rPr>
                        <a:t>Price at Depot</a:t>
                      </a:r>
                      <a:endParaRPr lang="en-US" sz="2000" dirty="0">
                        <a:latin typeface="Comic Sans MS" pitchFamily="66"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omic Sans MS" pitchFamily="66" charset="0"/>
                        </a:rPr>
                        <a:t>Goods transferred from factory to Depot on 1</a:t>
                      </a:r>
                      <a:r>
                        <a:rPr lang="en-US" sz="2000" baseline="30000" dirty="0" smtClean="0">
                          <a:latin typeface="Comic Sans MS" pitchFamily="66" charset="0"/>
                        </a:rPr>
                        <a:t>st</a:t>
                      </a:r>
                      <a:r>
                        <a:rPr lang="en-US" sz="2000" dirty="0" smtClean="0">
                          <a:latin typeface="Comic Sans MS" pitchFamily="66" charset="0"/>
                        </a:rPr>
                        <a:t> September</a:t>
                      </a:r>
                    </a:p>
                  </a:txBody>
                  <a:tcPr/>
                </a:tc>
                <a:tc>
                  <a:txBody>
                    <a:bodyPr/>
                    <a:lstStyle/>
                    <a:p>
                      <a:pPr algn="r"/>
                      <a:r>
                        <a:rPr lang="en-US" sz="2000" dirty="0" smtClean="0">
                          <a:latin typeface="Comic Sans MS" pitchFamily="66" charset="0"/>
                        </a:rPr>
                        <a:t>500</a:t>
                      </a:r>
                      <a:endParaRPr lang="en-US" sz="2000" dirty="0">
                        <a:latin typeface="Comic Sans MS" pitchFamily="66" charset="0"/>
                      </a:endParaRPr>
                    </a:p>
                  </a:txBody>
                  <a:tcPr/>
                </a:tc>
                <a:tc>
                  <a:txBody>
                    <a:bodyPr/>
                    <a:lstStyle/>
                    <a:p>
                      <a:pPr algn="r"/>
                      <a:r>
                        <a:rPr lang="en-US" sz="2000" dirty="0" smtClean="0">
                          <a:latin typeface="Rupee Foradian" pitchFamily="34" charset="0"/>
                        </a:rPr>
                        <a:t>`</a:t>
                      </a:r>
                      <a:r>
                        <a:rPr lang="en-US" sz="2000" dirty="0" smtClean="0">
                          <a:latin typeface="Comic Sans MS" pitchFamily="66" charset="0"/>
                        </a:rPr>
                        <a:t>100</a:t>
                      </a:r>
                      <a:endParaRPr lang="en-US" sz="2000" dirty="0">
                        <a:latin typeface="Comic Sans MS" pitchFamily="66" charset="0"/>
                      </a:endParaRPr>
                    </a:p>
                  </a:txBody>
                  <a:tcPr/>
                </a:tc>
                <a:tc>
                  <a:txBody>
                    <a:bodyPr/>
                    <a:lstStyle/>
                    <a:p>
                      <a:pPr algn="r"/>
                      <a:r>
                        <a:rPr lang="en-US" sz="2000" dirty="0" smtClean="0">
                          <a:latin typeface="Rupee Foradian" pitchFamily="34" charset="0"/>
                        </a:rPr>
                        <a:t>`</a:t>
                      </a:r>
                      <a:r>
                        <a:rPr lang="en-US" sz="2000" dirty="0" smtClean="0">
                          <a:latin typeface="Comic Sans MS" pitchFamily="66" charset="0"/>
                        </a:rPr>
                        <a:t>150</a:t>
                      </a:r>
                      <a:endParaRPr lang="en-US" sz="2000" dirty="0">
                        <a:latin typeface="Comic Sans MS" pitchFamily="66"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latin typeface="Comic Sans MS" pitchFamily="66" charset="0"/>
                        </a:rPr>
                        <a:t>Goods actually</a:t>
                      </a:r>
                      <a:r>
                        <a:rPr lang="en-US" sz="2000" baseline="0" dirty="0" smtClean="0">
                          <a:latin typeface="Comic Sans MS" pitchFamily="66" charset="0"/>
                        </a:rPr>
                        <a:t> sold at depot on 30</a:t>
                      </a:r>
                      <a:r>
                        <a:rPr lang="en-US" sz="2000" baseline="30000" dirty="0" smtClean="0">
                          <a:latin typeface="Comic Sans MS" pitchFamily="66" charset="0"/>
                        </a:rPr>
                        <a:t>th</a:t>
                      </a:r>
                      <a:r>
                        <a:rPr lang="en-US" sz="2000" baseline="0" dirty="0" smtClean="0">
                          <a:latin typeface="Comic Sans MS" pitchFamily="66" charset="0"/>
                        </a:rPr>
                        <a:t> September</a:t>
                      </a:r>
                      <a:endParaRPr lang="en-US" sz="2000" dirty="0" smtClean="0">
                        <a:latin typeface="Comic Sans MS" pitchFamily="66" charset="0"/>
                      </a:endParaRPr>
                    </a:p>
                  </a:txBody>
                  <a:tcPr/>
                </a:tc>
                <a:tc>
                  <a:txBody>
                    <a:bodyPr/>
                    <a:lstStyle/>
                    <a:p>
                      <a:pPr algn="r"/>
                      <a:r>
                        <a:rPr lang="en-US" sz="2000" dirty="0" smtClean="0">
                          <a:latin typeface="Comic Sans MS" pitchFamily="66" charset="0"/>
                        </a:rPr>
                        <a:t>250</a:t>
                      </a:r>
                      <a:endParaRPr lang="en-US" sz="2000" dirty="0">
                        <a:latin typeface="Comic Sans MS" pitchFamily="66" charset="0"/>
                      </a:endParaRPr>
                    </a:p>
                  </a:txBody>
                  <a:tcPr/>
                </a:tc>
                <a:tc>
                  <a:txBody>
                    <a:bodyPr/>
                    <a:lstStyle/>
                    <a:p>
                      <a:pPr algn="r"/>
                      <a:r>
                        <a:rPr lang="en-US" sz="2000" dirty="0" smtClean="0">
                          <a:latin typeface="Rupee Foradian" pitchFamily="34" charset="0"/>
                        </a:rPr>
                        <a:t>`</a:t>
                      </a:r>
                      <a:r>
                        <a:rPr lang="en-US" sz="2000" dirty="0" smtClean="0">
                          <a:latin typeface="Comic Sans MS" pitchFamily="66" charset="0"/>
                        </a:rPr>
                        <a:t>200</a:t>
                      </a:r>
                      <a:endParaRPr lang="en-US" sz="2000" dirty="0">
                        <a:latin typeface="Comic Sans MS" pitchFamily="66" charset="0"/>
                      </a:endParaRPr>
                    </a:p>
                  </a:txBody>
                  <a:tcPr/>
                </a:tc>
                <a:tc>
                  <a:txBody>
                    <a:bodyPr/>
                    <a:lstStyle/>
                    <a:p>
                      <a:pPr algn="r"/>
                      <a:r>
                        <a:rPr lang="en-US" sz="2000" dirty="0" smtClean="0">
                          <a:latin typeface="Rupee Foradian" pitchFamily="34" charset="0"/>
                        </a:rPr>
                        <a:t>`</a:t>
                      </a:r>
                      <a:r>
                        <a:rPr lang="en-US" sz="2000" dirty="0" smtClean="0">
                          <a:latin typeface="Comic Sans MS" pitchFamily="66" charset="0"/>
                        </a:rPr>
                        <a:t>300</a:t>
                      </a:r>
                      <a:endParaRPr lang="en-US" sz="2000" dirty="0">
                        <a:latin typeface="Comic Sans MS" pitchFamily="66" charset="0"/>
                      </a:endParaRPr>
                    </a:p>
                  </a:txBody>
                  <a:tcPr/>
                </a:tc>
              </a:tr>
            </a:tbl>
          </a:graphicData>
        </a:graphic>
      </p:graphicFrame>
      <p:sp>
        <p:nvSpPr>
          <p:cNvPr id="7" name="Rectangle 6"/>
          <p:cNvSpPr/>
          <p:nvPr/>
        </p:nvSpPr>
        <p:spPr>
          <a:xfrm>
            <a:off x="304800" y="3535740"/>
            <a:ext cx="8686800" cy="1446550"/>
          </a:xfrm>
          <a:prstGeom prst="rect">
            <a:avLst/>
          </a:prstGeom>
        </p:spPr>
        <p:txBody>
          <a:bodyPr wrap="square">
            <a:spAutoFit/>
          </a:bodyPr>
          <a:lstStyle/>
          <a:p>
            <a:pPr algn="just"/>
            <a:r>
              <a:rPr lang="en-US" sz="2200" dirty="0" smtClean="0">
                <a:latin typeface="Comic Sans MS" pitchFamily="66" charset="0"/>
              </a:rPr>
              <a:t>The relevant price per unit is </a:t>
            </a:r>
            <a:r>
              <a:rPr lang="en-US" sz="2200" dirty="0" smtClean="0">
                <a:latin typeface="Rupee Foradian" pitchFamily="34" charset="0"/>
              </a:rPr>
              <a:t>`</a:t>
            </a:r>
            <a:r>
              <a:rPr lang="en-US" sz="2200" dirty="0" smtClean="0">
                <a:latin typeface="Comic Sans MS" pitchFamily="66" charset="0"/>
              </a:rPr>
              <a:t>150 (exclusive of Excise Duty). Therefore the Assessable value in this case is 500 units @</a:t>
            </a:r>
            <a:r>
              <a:rPr lang="en-US" sz="2200" dirty="0" smtClean="0">
                <a:latin typeface="Rupee Foradian" pitchFamily="34" charset="0"/>
              </a:rPr>
              <a:t> ` </a:t>
            </a:r>
            <a:r>
              <a:rPr lang="en-US" sz="2200" dirty="0" smtClean="0">
                <a:latin typeface="Comic Sans MS" pitchFamily="66" charset="0"/>
              </a:rPr>
              <a:t>150 per unit (i.e. Price prevailing at the time of removal from the factory is relevant) </a:t>
            </a:r>
            <a:r>
              <a:rPr lang="en-US" sz="2200" dirty="0" smtClean="0">
                <a:latin typeface="Rupee Foradian" pitchFamily="34" charset="0"/>
              </a:rPr>
              <a:t>` </a:t>
            </a:r>
            <a:r>
              <a:rPr lang="en-US" sz="2200" dirty="0" smtClean="0">
                <a:latin typeface="Comic Sans MS" pitchFamily="66" charset="0"/>
              </a:rPr>
              <a:t>75,000.</a:t>
            </a:r>
            <a:endParaRPr lang="en-US" sz="2200" dirty="0">
              <a:latin typeface="Comic Sans MS" pitchFamily="66"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64</a:t>
            </a:fld>
            <a:endParaRPr lang="en-US"/>
          </a:p>
        </p:txBody>
      </p:sp>
      <p:sp>
        <p:nvSpPr>
          <p:cNvPr id="5" name="Title 4"/>
          <p:cNvSpPr>
            <a:spLocks noGrp="1"/>
          </p:cNvSpPr>
          <p:nvPr>
            <p:ph type="title"/>
          </p:nvPr>
        </p:nvSpPr>
        <p:spPr/>
        <p:txBody>
          <a:bodyPr>
            <a:noAutofit/>
          </a:bodyPr>
          <a:lstStyle/>
          <a:p>
            <a:r>
              <a:rPr lang="en-US" sz="3200" b="1" dirty="0" smtClean="0">
                <a:solidFill>
                  <a:srgbClr val="FFC000"/>
                </a:solidFill>
                <a:latin typeface="Comic Sans MS" pitchFamily="66" charset="0"/>
              </a:rPr>
              <a:t>Rule 7: Case Study</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accent2"/>
          </a:lnRef>
          <a:fillRef idx="1">
            <a:schemeClr val="lt1"/>
          </a:fillRef>
          <a:effectRef idx="0">
            <a:schemeClr val="accent2"/>
          </a:effectRef>
          <a:fontRef idx="minor">
            <a:schemeClr val="dk1"/>
          </a:fontRef>
        </p:style>
        <p:txBody>
          <a:bodyPr>
            <a:normAutofit/>
          </a:bodyPr>
          <a:lstStyle/>
          <a:p>
            <a:pPr marL="60325" indent="3175" algn="just">
              <a:lnSpc>
                <a:spcPct val="150000"/>
              </a:lnSpc>
              <a:buClr>
                <a:srgbClr val="3399FF"/>
              </a:buClr>
              <a:buNone/>
            </a:pPr>
            <a:r>
              <a:rPr lang="en-US" sz="2400" b="1" dirty="0" smtClean="0">
                <a:latin typeface="Comic Sans MS" pitchFamily="66" charset="0"/>
              </a:rPr>
              <a:t>In the case of </a:t>
            </a:r>
            <a:r>
              <a:rPr lang="en-US" sz="2400" b="1" dirty="0" err="1" smtClean="0">
                <a:latin typeface="Comic Sans MS" pitchFamily="66" charset="0"/>
              </a:rPr>
              <a:t>Sundaram</a:t>
            </a:r>
            <a:r>
              <a:rPr lang="en-US" sz="2400" b="1" dirty="0" smtClean="0">
                <a:latin typeface="Comic Sans MS" pitchFamily="66" charset="0"/>
              </a:rPr>
              <a:t> Clayton Ltd. v </a:t>
            </a:r>
            <a:r>
              <a:rPr lang="en-US" sz="2400" b="1" dirty="0" err="1" smtClean="0">
                <a:latin typeface="Comic Sans MS" pitchFamily="66" charset="0"/>
              </a:rPr>
              <a:t>C.C.Ex</a:t>
            </a:r>
            <a:r>
              <a:rPr lang="en-US" sz="2400" b="1" dirty="0" smtClean="0">
                <a:latin typeface="Comic Sans MS" pitchFamily="66" charset="0"/>
              </a:rPr>
              <a:t>., Chennai 2010 (256) ELT 144 (Tri-Chen)</a:t>
            </a:r>
            <a:r>
              <a:rPr lang="en-US" sz="2400" dirty="0" smtClean="0">
                <a:latin typeface="Comic Sans MS" pitchFamily="66" charset="0"/>
              </a:rPr>
              <a:t> in connection with the adding of warehousing charges in the transaction value, the Tribunal observed that as there is no sale at the factory gate, the value to be determined is on the basis of value at which goods were sold. In the present case, the goods were sold from the depot at </a:t>
            </a:r>
            <a:r>
              <a:rPr lang="en-US" sz="2400" dirty="0" err="1" smtClean="0">
                <a:latin typeface="Comic Sans MS" pitchFamily="66" charset="0"/>
              </a:rPr>
              <a:t>Pune</a:t>
            </a:r>
            <a:r>
              <a:rPr lang="en-US" sz="2400" dirty="0" smtClean="0">
                <a:latin typeface="Comic Sans MS" pitchFamily="66" charset="0"/>
              </a:rPr>
              <a:t>, and therefore the price of goods which includes the warehousing charges would be the assessable value.</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65</a:t>
            </a:fld>
            <a:endParaRPr lang="en-US"/>
          </a:p>
        </p:txBody>
      </p:sp>
      <p:sp>
        <p:nvSpPr>
          <p:cNvPr id="5" name="Title 4"/>
          <p:cNvSpPr>
            <a:spLocks noGrp="1"/>
          </p:cNvSpPr>
          <p:nvPr>
            <p:ph type="title"/>
          </p:nvPr>
        </p:nvSpPr>
        <p:spPr/>
        <p:txBody>
          <a:bodyPr>
            <a:noAutofit/>
          </a:bodyPr>
          <a:lstStyle/>
          <a:p>
            <a:r>
              <a:rPr lang="en-US" sz="2400" b="1" dirty="0" smtClean="0">
                <a:solidFill>
                  <a:srgbClr val="FFC000"/>
                </a:solidFill>
                <a:latin typeface="Comic Sans MS" pitchFamily="66" charset="0"/>
              </a:rPr>
              <a:t>Rule 8: Valuation of goods when the whole or part of the excisable goods are not sold but are used for captive consumption</a:t>
            </a:r>
            <a:endParaRPr lang="en-US" sz="24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14600" y="1600200"/>
            <a:ext cx="3962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Goods are used Captive Consumption</a:t>
            </a:r>
            <a:endParaRPr lang="en-US" sz="2400" dirty="0">
              <a:latin typeface="Comic Sans MS" pitchFamily="66" charset="0"/>
            </a:endParaRPr>
          </a:p>
        </p:txBody>
      </p:sp>
      <p:cxnSp>
        <p:nvCxnSpPr>
          <p:cNvPr id="8" name="Straight Arrow Connector 7"/>
          <p:cNvCxnSpPr/>
          <p:nvPr/>
        </p:nvCxnSpPr>
        <p:spPr>
          <a:xfrm rot="5400000">
            <a:off x="4228703" y="29333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Rectangle 18"/>
          <p:cNvSpPr/>
          <p:nvPr/>
        </p:nvSpPr>
        <p:spPr>
          <a:xfrm>
            <a:off x="2590800" y="3200400"/>
            <a:ext cx="38862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110% of Cost of Production</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66</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8: Example</a:t>
            </a:r>
          </a:p>
        </p:txBody>
      </p:sp>
      <p:sp>
        <p:nvSpPr>
          <p:cNvPr id="8" name="Content Placeholder 7"/>
          <p:cNvSpPr>
            <a:spLocks noGrp="1"/>
          </p:cNvSpPr>
          <p:nvPr>
            <p:ph idx="1"/>
          </p:nvPr>
        </p:nvSpPr>
        <p:spPr/>
        <p:txBody>
          <a:bodyPr>
            <a:normAutofit/>
          </a:bodyPr>
          <a:lstStyle/>
          <a:p>
            <a:pPr marL="0" indent="0" algn="just">
              <a:lnSpc>
                <a:spcPct val="150000"/>
              </a:lnSpc>
              <a:buNone/>
            </a:pPr>
            <a:r>
              <a:rPr lang="en-US" sz="2000" dirty="0" smtClean="0">
                <a:latin typeface="Comic Sans MS" pitchFamily="66" charset="0"/>
              </a:rPr>
              <a:t>XYZ Ltd. manufacturer manufactured components within factory for own use. Cost of raw materials purchased for </a:t>
            </a:r>
            <a:r>
              <a:rPr lang="en-US" sz="2000" dirty="0" smtClean="0">
                <a:latin typeface="Rupee Foradian" pitchFamily="34" charset="0"/>
              </a:rPr>
              <a:t>`</a:t>
            </a:r>
            <a:r>
              <a:rPr lang="en-US" sz="2000" dirty="0" smtClean="0">
                <a:latin typeface="Comic Sans MS" pitchFamily="66" charset="0"/>
              </a:rPr>
              <a:t> 50,000 to manufacture said components. Cost of overheads as certified by a Cost Accountant, as per Cost Accounting Standard (CAS) – 4 is </a:t>
            </a:r>
            <a:r>
              <a:rPr lang="en-US" sz="2000" dirty="0" smtClean="0">
                <a:latin typeface="Rupee Foradian" pitchFamily="34" charset="0"/>
              </a:rPr>
              <a:t>`</a:t>
            </a:r>
            <a:r>
              <a:rPr lang="en-US" sz="2000" dirty="0" smtClean="0">
                <a:latin typeface="Comic Sans MS" pitchFamily="66" charset="0"/>
              </a:rPr>
              <a:t> 20,000. Profit margin on inter departmental transfer @20%. These components are subject to Excise Duty @12.36% and State VAT rate @12.50%.</a:t>
            </a:r>
          </a:p>
          <a:p>
            <a:pPr marL="0" indent="0" algn="just">
              <a:lnSpc>
                <a:spcPct val="150000"/>
              </a:lnSpc>
              <a:buNone/>
            </a:pPr>
            <a:r>
              <a:rPr lang="en-US" sz="2000" dirty="0" smtClean="0">
                <a:latin typeface="Comic Sans MS" pitchFamily="66" charset="0"/>
              </a:rPr>
              <a:t>Ascertain Assessable Value of these Components.</a:t>
            </a:r>
            <a:endParaRPr lang="en-US" sz="2000" dirty="0">
              <a:latin typeface="Comic Sans MS" pitchFamily="66"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67</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8: Example</a:t>
            </a:r>
          </a:p>
        </p:txBody>
      </p:sp>
      <p:sp>
        <p:nvSpPr>
          <p:cNvPr id="8" name="Content Placeholder 7"/>
          <p:cNvSpPr>
            <a:spLocks noGrp="1"/>
          </p:cNvSpPr>
          <p:nvPr>
            <p:ph idx="1"/>
          </p:nvPr>
        </p:nvSpPr>
        <p:spPr/>
        <p:txBody>
          <a:bodyPr>
            <a:normAutofit/>
          </a:bodyPr>
          <a:lstStyle/>
          <a:p>
            <a:pPr>
              <a:lnSpc>
                <a:spcPct val="150000"/>
              </a:lnSpc>
              <a:buNone/>
            </a:pPr>
            <a:r>
              <a:rPr lang="en-US" sz="2000" b="1" dirty="0" smtClean="0">
                <a:latin typeface="Comic Sans MS" pitchFamily="66" charset="0"/>
              </a:rPr>
              <a:t>Solution:</a:t>
            </a:r>
          </a:p>
          <a:p>
            <a:pPr marL="738188">
              <a:lnSpc>
                <a:spcPct val="150000"/>
              </a:lnSpc>
              <a:buNone/>
            </a:pPr>
            <a:r>
              <a:rPr lang="en-US" sz="2000" dirty="0" smtClean="0">
                <a:latin typeface="Comic Sans MS" pitchFamily="66" charset="0"/>
              </a:rPr>
              <a:t>Cost of Material 				=  </a:t>
            </a:r>
            <a:r>
              <a:rPr lang="en-US" sz="2000" dirty="0" smtClean="0">
                <a:latin typeface="Rupee Foradian" pitchFamily="34" charset="0"/>
              </a:rPr>
              <a:t>`</a:t>
            </a:r>
            <a:r>
              <a:rPr lang="en-US" sz="2000" dirty="0" smtClean="0">
                <a:latin typeface="Comic Sans MS" pitchFamily="66" charset="0"/>
              </a:rPr>
              <a:t>50,000</a:t>
            </a:r>
          </a:p>
          <a:p>
            <a:pPr marL="738188">
              <a:lnSpc>
                <a:spcPct val="150000"/>
              </a:lnSpc>
              <a:buNone/>
            </a:pPr>
            <a:r>
              <a:rPr lang="en-US" sz="2000" dirty="0" smtClean="0">
                <a:latin typeface="Comic Sans MS" pitchFamily="66" charset="0"/>
              </a:rPr>
              <a:t>Overhead Cost 				</a:t>
            </a:r>
            <a:r>
              <a:rPr lang="en-US" sz="2000" u="sng" dirty="0" smtClean="0">
                <a:latin typeface="Comic Sans MS" pitchFamily="66" charset="0"/>
              </a:rPr>
              <a:t>= </a:t>
            </a:r>
            <a:r>
              <a:rPr lang="en-US" sz="2000" u="sng" dirty="0" smtClean="0">
                <a:latin typeface="Rupee Foradian" pitchFamily="34" charset="0"/>
              </a:rPr>
              <a:t>` </a:t>
            </a:r>
            <a:r>
              <a:rPr lang="en-US" sz="2000" u="sng" dirty="0" smtClean="0">
                <a:latin typeface="Comic Sans MS" pitchFamily="66" charset="0"/>
              </a:rPr>
              <a:t>20,000</a:t>
            </a:r>
          </a:p>
          <a:p>
            <a:pPr marL="738188">
              <a:lnSpc>
                <a:spcPct val="150000"/>
              </a:lnSpc>
              <a:buNone/>
            </a:pPr>
            <a:r>
              <a:rPr lang="en-US" sz="2000" dirty="0" smtClean="0">
                <a:latin typeface="Comic Sans MS" pitchFamily="66" charset="0"/>
              </a:rPr>
              <a:t>Cost of Production 				= </a:t>
            </a:r>
            <a:r>
              <a:rPr lang="en-US" sz="2000" dirty="0" smtClean="0">
                <a:latin typeface="Rupee Foradian" pitchFamily="34" charset="0"/>
              </a:rPr>
              <a:t>` </a:t>
            </a:r>
            <a:r>
              <a:rPr lang="en-US" sz="2000" dirty="0" smtClean="0">
                <a:latin typeface="Comic Sans MS" pitchFamily="66" charset="0"/>
              </a:rPr>
              <a:t>70,000</a:t>
            </a:r>
          </a:p>
          <a:p>
            <a:pPr marL="738188">
              <a:lnSpc>
                <a:spcPct val="150000"/>
              </a:lnSpc>
              <a:buNone/>
            </a:pPr>
            <a:r>
              <a:rPr lang="en-US" sz="2000" dirty="0" smtClean="0">
                <a:latin typeface="Comic Sans MS" pitchFamily="66" charset="0"/>
              </a:rPr>
              <a:t>ADD: 10% profit margin </a:t>
            </a:r>
          </a:p>
          <a:p>
            <a:pPr marL="738188">
              <a:lnSpc>
                <a:spcPct val="150000"/>
              </a:lnSpc>
              <a:buNone/>
            </a:pPr>
            <a:r>
              <a:rPr lang="en-US" sz="2000" dirty="0" smtClean="0">
                <a:latin typeface="Comic Sans MS" pitchFamily="66" charset="0"/>
              </a:rPr>
              <a:t>(as per Rule 8 of Valuation Rules) 		</a:t>
            </a:r>
            <a:r>
              <a:rPr lang="en-US" sz="2000" u="sng" dirty="0" smtClean="0">
                <a:latin typeface="Comic Sans MS" pitchFamily="66" charset="0"/>
              </a:rPr>
              <a:t>=   </a:t>
            </a:r>
            <a:r>
              <a:rPr lang="en-US" sz="2000" u="sng" dirty="0" smtClean="0">
                <a:latin typeface="Rupee Foradian" pitchFamily="34" charset="0"/>
              </a:rPr>
              <a:t>` </a:t>
            </a:r>
            <a:r>
              <a:rPr lang="en-US" sz="2000" u="sng" dirty="0" smtClean="0">
                <a:latin typeface="Comic Sans MS" pitchFamily="66" charset="0"/>
              </a:rPr>
              <a:t>7,000</a:t>
            </a:r>
          </a:p>
          <a:p>
            <a:pPr marL="738188">
              <a:lnSpc>
                <a:spcPct val="150000"/>
              </a:lnSpc>
              <a:buNone/>
            </a:pPr>
            <a:r>
              <a:rPr lang="en-US" sz="2000" dirty="0" smtClean="0">
                <a:latin typeface="Comic Sans MS" pitchFamily="66" charset="0"/>
              </a:rPr>
              <a:t>Assessable Value 				</a:t>
            </a:r>
            <a:r>
              <a:rPr lang="en-US" sz="2000" u="sng" dirty="0" smtClean="0">
                <a:latin typeface="Comic Sans MS" pitchFamily="66" charset="0"/>
              </a:rPr>
              <a:t>= </a:t>
            </a:r>
            <a:r>
              <a:rPr lang="en-US" sz="2000" u="sng" dirty="0" smtClean="0">
                <a:latin typeface="Rupee Foradian" pitchFamily="34" charset="0"/>
              </a:rPr>
              <a:t>` </a:t>
            </a:r>
            <a:r>
              <a:rPr lang="en-US" sz="2000" u="sng" dirty="0" smtClean="0">
                <a:latin typeface="Comic Sans MS" pitchFamily="66" charset="0"/>
              </a:rPr>
              <a:t>77,000</a:t>
            </a:r>
            <a:endParaRPr lang="en-US" sz="2000" u="sng" dirty="0">
              <a:latin typeface="Comic Sans MS" pitchFamily="66"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68</a:t>
            </a:fld>
            <a:endParaRPr lang="en-US"/>
          </a:p>
        </p:txBody>
      </p:sp>
      <p:sp>
        <p:nvSpPr>
          <p:cNvPr id="5" name="Title 4"/>
          <p:cNvSpPr>
            <a:spLocks noGrp="1"/>
          </p:cNvSpPr>
          <p:nvPr>
            <p:ph type="title"/>
          </p:nvPr>
        </p:nvSpPr>
        <p:spPr/>
        <p:txBody>
          <a:bodyPr>
            <a:noAutofit/>
          </a:bodyPr>
          <a:lstStyle/>
          <a:p>
            <a:r>
              <a:rPr lang="en-US" sz="3200" b="1" dirty="0" smtClean="0">
                <a:solidFill>
                  <a:srgbClr val="FFC000"/>
                </a:solidFill>
                <a:latin typeface="Comic Sans MS" pitchFamily="66" charset="0"/>
              </a:rPr>
              <a:t>Rule 8: Case Study</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1">
            <a:schemeClr val="accent2"/>
          </a:lnRef>
          <a:fillRef idx="2">
            <a:schemeClr val="accent2"/>
          </a:fillRef>
          <a:effectRef idx="1">
            <a:schemeClr val="accent2"/>
          </a:effectRef>
          <a:fontRef idx="minor">
            <a:schemeClr val="dk1"/>
          </a:fontRef>
        </p:style>
        <p:txBody>
          <a:bodyPr>
            <a:normAutofit lnSpcReduction="10000"/>
          </a:bodyPr>
          <a:lstStyle/>
          <a:p>
            <a:pPr marL="60325" indent="3175" algn="just">
              <a:lnSpc>
                <a:spcPct val="150000"/>
              </a:lnSpc>
              <a:buClr>
                <a:srgbClr val="3399FF"/>
              </a:buClr>
              <a:buNone/>
            </a:pPr>
            <a:r>
              <a:rPr lang="en-US" sz="2400" b="1" dirty="0" smtClean="0">
                <a:latin typeface="Comic Sans MS" pitchFamily="66" charset="0"/>
              </a:rPr>
              <a:t>In CCE, </a:t>
            </a:r>
            <a:r>
              <a:rPr lang="en-US" sz="2400" b="1" dirty="0" err="1" smtClean="0">
                <a:latin typeface="Comic Sans MS" pitchFamily="66" charset="0"/>
              </a:rPr>
              <a:t>Pune</a:t>
            </a:r>
            <a:r>
              <a:rPr lang="en-US" sz="2400" b="1" dirty="0" smtClean="0">
                <a:latin typeface="Comic Sans MS" pitchFamily="66" charset="0"/>
              </a:rPr>
              <a:t> v Cadbury India Ltd. 2006 (200) ELT 353 (SC), </a:t>
            </a:r>
            <a:r>
              <a:rPr lang="en-US" sz="2400" dirty="0" smtClean="0">
                <a:latin typeface="Comic Sans MS" pitchFamily="66" charset="0"/>
              </a:rPr>
              <a:t>the supreme court held that 'intermediate goods' which are consumed </a:t>
            </a:r>
            <a:r>
              <a:rPr lang="en-US" sz="2400" dirty="0" err="1" smtClean="0">
                <a:latin typeface="Comic Sans MS" pitchFamily="66" charset="0"/>
              </a:rPr>
              <a:t>captively</a:t>
            </a:r>
            <a:r>
              <a:rPr lang="en-US" sz="2400" dirty="0" smtClean="0">
                <a:latin typeface="Comic Sans MS" pitchFamily="66" charset="0"/>
              </a:rPr>
              <a:t> within the factory are neither 'sold' nor 'marketable' and therefore advertising, insurance and other expenses incurred at the factory producing the final products are not includible for valuation of intermediate goods. Further it was held that according to settled principles of accountancy only elements that have actually gone into manufacture/production of such intermediate i.e.,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69</a:t>
            </a:fld>
            <a:endParaRPr lang="en-US"/>
          </a:p>
        </p:txBody>
      </p:sp>
      <p:sp>
        <p:nvSpPr>
          <p:cNvPr id="5" name="Title 4"/>
          <p:cNvSpPr>
            <a:spLocks noGrp="1"/>
          </p:cNvSpPr>
          <p:nvPr>
            <p:ph type="title"/>
          </p:nvPr>
        </p:nvSpPr>
        <p:spPr/>
        <p:txBody>
          <a:bodyPr>
            <a:noAutofit/>
          </a:bodyPr>
          <a:lstStyle/>
          <a:p>
            <a:r>
              <a:rPr lang="en-US" sz="3200" b="1" dirty="0" smtClean="0">
                <a:solidFill>
                  <a:srgbClr val="FFC000"/>
                </a:solidFill>
                <a:latin typeface="Comic Sans MS" pitchFamily="66" charset="0"/>
              </a:rPr>
              <a:t>Rule 8: Case Study</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1">
            <a:schemeClr val="accent2"/>
          </a:lnRef>
          <a:fillRef idx="2">
            <a:schemeClr val="accent2"/>
          </a:fillRef>
          <a:effectRef idx="1">
            <a:schemeClr val="accent2"/>
          </a:effectRef>
          <a:fontRef idx="minor">
            <a:schemeClr val="dk1"/>
          </a:fontRef>
        </p:style>
        <p:txBody>
          <a:bodyPr>
            <a:normAutofit/>
          </a:bodyPr>
          <a:lstStyle/>
          <a:p>
            <a:pPr marL="169863" indent="-58738" algn="just">
              <a:lnSpc>
                <a:spcPct val="150000"/>
              </a:lnSpc>
              <a:buClr>
                <a:srgbClr val="3399FF"/>
              </a:buClr>
              <a:buNone/>
            </a:pPr>
            <a:r>
              <a:rPr lang="en-US" sz="2400" dirty="0" smtClean="0">
                <a:latin typeface="Comic Sans MS" pitchFamily="66" charset="0"/>
              </a:rPr>
              <a:t>sum total of direct </a:t>
            </a:r>
            <a:r>
              <a:rPr lang="en-US" sz="2400" dirty="0" err="1" smtClean="0">
                <a:latin typeface="Comic Sans MS" pitchFamily="66" charset="0"/>
              </a:rPr>
              <a:t>labour</a:t>
            </a:r>
            <a:r>
              <a:rPr lang="en-US" sz="2400" dirty="0" smtClean="0">
                <a:latin typeface="Comic Sans MS" pitchFamily="66" charset="0"/>
              </a:rPr>
              <a:t> cost, direct material cost, direct cost of manufacture and factory overheads of factory producing such intermediate products are included in the cost of production as per Rule 8 read with the Board's Circular No. 692/8/2003-CX., dated 13-02-2003. The above decision was also followed by the Apex Court in</a:t>
            </a:r>
            <a:r>
              <a:rPr lang="en-US" sz="2400" b="1" dirty="0" smtClean="0">
                <a:latin typeface="Comic Sans MS" pitchFamily="66" charset="0"/>
              </a:rPr>
              <a:t> CCE v </a:t>
            </a:r>
            <a:r>
              <a:rPr lang="en-US" sz="2400" b="1" dirty="0" err="1" smtClean="0">
                <a:latin typeface="Comic Sans MS" pitchFamily="66" charset="0"/>
              </a:rPr>
              <a:t>Raymonds</a:t>
            </a:r>
            <a:r>
              <a:rPr lang="en-US" sz="2400" b="1" dirty="0" smtClean="0">
                <a:latin typeface="Comic Sans MS" pitchFamily="66" charset="0"/>
              </a:rPr>
              <a:t> Ltd. 2006 (204) ELT 3 (SC)</a:t>
            </a:r>
            <a:r>
              <a:rPr lang="en-US" sz="2400" dirty="0" smtClean="0">
                <a:latin typeface="Comic Sans MS" pitchFamily="66" charset="0"/>
              </a:rPr>
              <a:t>. It appears that the issue of marketability of the subject goods was not a point in contention.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1588" algn="just">
              <a:lnSpc>
                <a:spcPct val="150000"/>
              </a:lnSpc>
              <a:spcAft>
                <a:spcPts val="1200"/>
              </a:spcAft>
              <a:buNone/>
            </a:pPr>
            <a:r>
              <a:rPr lang="en-US" sz="2500" dirty="0" smtClean="0">
                <a:latin typeface="Comic Sans MS" pitchFamily="66" charset="0"/>
              </a:rPr>
              <a:t>“</a:t>
            </a:r>
            <a:r>
              <a:rPr lang="en-US" sz="2500" b="1" dirty="0" smtClean="0">
                <a:latin typeface="Comic Sans MS" pitchFamily="66" charset="0"/>
              </a:rPr>
              <a:t>Manufacture” includes any process—</a:t>
            </a:r>
            <a:endParaRPr lang="en-US" sz="2500" dirty="0" smtClean="0">
              <a:latin typeface="Comic Sans MS" pitchFamily="66" charset="0"/>
            </a:endParaRPr>
          </a:p>
          <a:p>
            <a:pPr marL="457200" indent="-457200" algn="just">
              <a:lnSpc>
                <a:spcPct val="150000"/>
              </a:lnSpc>
              <a:spcAft>
                <a:spcPts val="1200"/>
              </a:spcAft>
              <a:buAutoNum type="romanLcParenBoth"/>
            </a:pPr>
            <a:r>
              <a:rPr lang="en-US" sz="2500" dirty="0" smtClean="0">
                <a:latin typeface="Comic Sans MS" pitchFamily="66" charset="0"/>
              </a:rPr>
              <a:t>incidental or ancillary to the completion of a manufactured product; and </a:t>
            </a:r>
          </a:p>
          <a:p>
            <a:pPr marL="457200" indent="-457200" algn="just">
              <a:lnSpc>
                <a:spcPct val="150000"/>
              </a:lnSpc>
              <a:spcAft>
                <a:spcPts val="1200"/>
              </a:spcAft>
              <a:buNone/>
            </a:pPr>
            <a:r>
              <a:rPr lang="en-US" sz="2500" dirty="0" smtClean="0">
                <a:latin typeface="Comic Sans MS" pitchFamily="66" charset="0"/>
              </a:rPr>
              <a:t>(ii) which is specified in relation to any goods in the Section or Chapter Notes of the Schedule to the Central Excise Tariff Act, 1985, as amounting to manufacture or, </a:t>
            </a:r>
          </a:p>
          <a:p>
            <a:pPr marL="0" indent="1588" algn="just">
              <a:lnSpc>
                <a:spcPct val="150000"/>
              </a:lnSpc>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a:t>
            </a:fld>
            <a:endParaRPr lang="en-US"/>
          </a:p>
        </p:txBody>
      </p:sp>
      <p:sp>
        <p:nvSpPr>
          <p:cNvPr id="5" name="Title 4"/>
          <p:cNvSpPr>
            <a:spLocks noGrp="1"/>
          </p:cNvSpPr>
          <p:nvPr>
            <p:ph type="title"/>
          </p:nvPr>
        </p:nvSpPr>
        <p:spPr/>
        <p:txBody>
          <a:bodyPr>
            <a:noAutofit/>
          </a:bodyPr>
          <a:lstStyle/>
          <a:p>
            <a:r>
              <a:rPr lang="en-US" sz="3500" b="1" dirty="0" smtClean="0">
                <a:solidFill>
                  <a:srgbClr val="FFC000"/>
                </a:solidFill>
                <a:latin typeface="Comic Sans MS" pitchFamily="66" charset="0"/>
              </a:rPr>
              <a:t>The statutory definition of manufacture in Central Excise Act</a:t>
            </a:r>
            <a:endParaRPr lang="en-US" sz="3500" b="1" dirty="0">
              <a:solidFill>
                <a:srgbClr val="FFC000"/>
              </a:solidFill>
              <a:latin typeface="Comic Sans MS" pitchFamily="66"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70</a:t>
            </a:fld>
            <a:endParaRPr lang="en-US"/>
          </a:p>
        </p:txBody>
      </p:sp>
      <p:sp>
        <p:nvSpPr>
          <p:cNvPr id="5" name="Title 4"/>
          <p:cNvSpPr>
            <a:spLocks noGrp="1"/>
          </p:cNvSpPr>
          <p:nvPr>
            <p:ph type="title"/>
          </p:nvPr>
        </p:nvSpPr>
        <p:spPr/>
        <p:txBody>
          <a:bodyPr>
            <a:noAutofit/>
          </a:bodyPr>
          <a:lstStyle/>
          <a:p>
            <a:r>
              <a:rPr lang="en-US" sz="2400" b="1" dirty="0" smtClean="0">
                <a:solidFill>
                  <a:srgbClr val="FFC000"/>
                </a:solidFill>
                <a:latin typeface="Comic Sans MS" pitchFamily="66" charset="0"/>
              </a:rPr>
              <a:t>Rule 9: Valuation of goods when whole or part of the excisable goods are sold to or through a relative.</a:t>
            </a:r>
            <a:endParaRPr lang="en-US" sz="24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14600" y="1600200"/>
            <a:ext cx="39624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For sale only through related persons</a:t>
            </a:r>
            <a:endParaRPr lang="en-US" sz="2400" dirty="0">
              <a:latin typeface="Comic Sans MS" pitchFamily="66" charset="0"/>
            </a:endParaRPr>
          </a:p>
        </p:txBody>
      </p:sp>
      <p:cxnSp>
        <p:nvCxnSpPr>
          <p:cNvPr id="8" name="Straight Arrow Connector 7"/>
          <p:cNvCxnSpPr/>
          <p:nvPr/>
        </p:nvCxnSpPr>
        <p:spPr>
          <a:xfrm rot="5400000">
            <a:off x="4228703" y="29333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Rectangle 18"/>
          <p:cNvSpPr/>
          <p:nvPr/>
        </p:nvSpPr>
        <p:spPr>
          <a:xfrm>
            <a:off x="2590800" y="3200400"/>
            <a:ext cx="3886200" cy="22860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Adopt the price at which related person sells to unrelated buyers or the value sold to related persons who in turn sell in retail.</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71</a:t>
            </a:fld>
            <a:endParaRPr lang="en-US"/>
          </a:p>
        </p:txBody>
      </p:sp>
      <p:sp>
        <p:nvSpPr>
          <p:cNvPr id="5" name="Title 4"/>
          <p:cNvSpPr>
            <a:spLocks noGrp="1"/>
          </p:cNvSpPr>
          <p:nvPr>
            <p:ph type="title"/>
          </p:nvPr>
        </p:nvSpPr>
        <p:spPr/>
        <p:txBody>
          <a:bodyPr>
            <a:noAutofit/>
          </a:bodyPr>
          <a:lstStyle/>
          <a:p>
            <a:r>
              <a:rPr lang="en-US" sz="3200" b="1" dirty="0" smtClean="0">
                <a:solidFill>
                  <a:srgbClr val="FFC000"/>
                </a:solidFill>
                <a:latin typeface="Comic Sans MS" pitchFamily="66" charset="0"/>
              </a:rPr>
              <a:t>Rule 9: Case Study</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381000" y="1219200"/>
            <a:ext cx="8686800" cy="5257800"/>
          </a:xfrm>
        </p:spPr>
        <p:style>
          <a:lnRef idx="2">
            <a:schemeClr val="accent3"/>
          </a:lnRef>
          <a:fillRef idx="1">
            <a:schemeClr val="lt1"/>
          </a:fillRef>
          <a:effectRef idx="0">
            <a:schemeClr val="accent3"/>
          </a:effectRef>
          <a:fontRef idx="minor">
            <a:schemeClr val="dk1"/>
          </a:fontRef>
        </p:style>
        <p:txBody>
          <a:bodyPr>
            <a:normAutofit/>
          </a:bodyPr>
          <a:lstStyle/>
          <a:p>
            <a:pPr marL="60325" indent="3175" algn="just">
              <a:lnSpc>
                <a:spcPct val="150000"/>
              </a:lnSpc>
              <a:buClr>
                <a:srgbClr val="3399FF"/>
              </a:buClr>
              <a:buNone/>
            </a:pPr>
            <a:r>
              <a:rPr lang="en-US" sz="2400" b="1" dirty="0" smtClean="0">
                <a:latin typeface="Comic Sans MS" pitchFamily="66" charset="0"/>
              </a:rPr>
              <a:t>In </a:t>
            </a:r>
            <a:r>
              <a:rPr lang="en-US" sz="2400" b="1" dirty="0" err="1" smtClean="0">
                <a:latin typeface="Comic Sans MS" pitchFamily="66" charset="0"/>
              </a:rPr>
              <a:t>CCEx</a:t>
            </a:r>
            <a:r>
              <a:rPr lang="en-US" sz="2400" b="1" dirty="0" smtClean="0">
                <a:latin typeface="Comic Sans MS" pitchFamily="66" charset="0"/>
              </a:rPr>
              <a:t>. v </a:t>
            </a:r>
            <a:r>
              <a:rPr lang="en-US" sz="2400" b="1" dirty="0" err="1" smtClean="0">
                <a:latin typeface="Comic Sans MS" pitchFamily="66" charset="0"/>
              </a:rPr>
              <a:t>Bharti</a:t>
            </a:r>
            <a:r>
              <a:rPr lang="en-US" sz="2400" b="1" dirty="0" smtClean="0">
                <a:latin typeface="Comic Sans MS" pitchFamily="66" charset="0"/>
              </a:rPr>
              <a:t> Telecom Ltd. 2008 (226) ELT 3 (SC)</a:t>
            </a:r>
            <a:r>
              <a:rPr lang="en-US" sz="2400" dirty="0" smtClean="0">
                <a:latin typeface="Comic Sans MS" pitchFamily="66" charset="0"/>
              </a:rPr>
              <a:t>, products are being sold to the joint venture partner at or about the same price at which it was sold to the customers who buy a major portion of the sales. The relationship between the appellants and the joint venture partner (even if there exists a relationship) did not influence the price and the price adopted by the appellants cannot be disputed.</a:t>
            </a:r>
          </a:p>
          <a:p>
            <a:pPr marL="60325" indent="3175" algn="just">
              <a:lnSpc>
                <a:spcPct val="150000"/>
              </a:lnSpc>
              <a:buClr>
                <a:srgbClr val="3399FF"/>
              </a:buClr>
              <a:buNone/>
            </a:pPr>
            <a:endParaRPr lang="en-US" sz="2400" dirty="0" smtClean="0">
              <a:latin typeface="Comic Sans MS" pitchFamily="66"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72</a:t>
            </a:fld>
            <a:endParaRPr lang="en-US"/>
          </a:p>
        </p:txBody>
      </p:sp>
      <p:sp>
        <p:nvSpPr>
          <p:cNvPr id="5" name="Title 4"/>
          <p:cNvSpPr>
            <a:spLocks noGrp="1"/>
          </p:cNvSpPr>
          <p:nvPr>
            <p:ph type="title"/>
          </p:nvPr>
        </p:nvSpPr>
        <p:spPr/>
        <p:txBody>
          <a:bodyPr>
            <a:noAutofit/>
          </a:bodyPr>
          <a:lstStyle/>
          <a:p>
            <a:r>
              <a:rPr lang="en-US" sz="2400" b="1" dirty="0" smtClean="0">
                <a:solidFill>
                  <a:srgbClr val="FFC000"/>
                </a:solidFill>
                <a:latin typeface="Comic Sans MS" pitchFamily="66" charset="0"/>
              </a:rPr>
              <a:t>Rule 10: Valuation of goods when whole or part of the excisable goods are sold to or through an inter-connected undertaking.</a:t>
            </a:r>
            <a:endParaRPr lang="en-US" sz="2400" b="1" dirty="0">
              <a:solidFill>
                <a:srgbClr val="FFC000"/>
              </a:solidFill>
              <a:latin typeface="Comic Sans MS" pitchFamily="66" charset="0"/>
            </a:endParaRPr>
          </a:p>
        </p:txBody>
      </p:sp>
      <p:sp>
        <p:nvSpPr>
          <p:cNvPr id="9" name="Content Placeholder 8"/>
          <p:cNvSpPr>
            <a:spLocks noGrp="1"/>
          </p:cNvSpPr>
          <p:nvPr>
            <p:ph idx="1"/>
          </p:nvPr>
        </p:nvSpPr>
        <p:spPr>
          <a:xfrm>
            <a:off x="381000" y="1143000"/>
            <a:ext cx="8686800" cy="54102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14600" y="1447800"/>
            <a:ext cx="3962400" cy="1828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Sale to interconnected undertakings only those related in section 4(3)(ii), (iii) or (iv) or holding/ Subsidiary companies.</a:t>
            </a:r>
            <a:endParaRPr lang="en-US" sz="2400" dirty="0">
              <a:latin typeface="Comic Sans MS" pitchFamily="66" charset="0"/>
            </a:endParaRPr>
          </a:p>
        </p:txBody>
      </p:sp>
      <p:cxnSp>
        <p:nvCxnSpPr>
          <p:cNvPr id="8" name="Straight Arrow Connector 7"/>
          <p:cNvCxnSpPr/>
          <p:nvPr/>
        </p:nvCxnSpPr>
        <p:spPr>
          <a:xfrm rot="5400000">
            <a:off x="4228703" y="35429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Rectangle 18"/>
          <p:cNvSpPr/>
          <p:nvPr/>
        </p:nvSpPr>
        <p:spPr>
          <a:xfrm>
            <a:off x="2590800" y="4343400"/>
            <a:ext cx="1066800" cy="533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smtClean="0">
                <a:latin typeface="Comic Sans MS" pitchFamily="66" charset="0"/>
              </a:rPr>
              <a:t>Yes</a:t>
            </a:r>
            <a:endParaRPr lang="en-US" sz="2000" dirty="0">
              <a:latin typeface="Comic Sans MS" pitchFamily="66" charset="0"/>
            </a:endParaRPr>
          </a:p>
        </p:txBody>
      </p:sp>
      <p:cxnSp>
        <p:nvCxnSpPr>
          <p:cNvPr id="11" name="Straight Connector 10"/>
          <p:cNvCxnSpPr/>
          <p:nvPr/>
        </p:nvCxnSpPr>
        <p:spPr>
          <a:xfrm>
            <a:off x="3124200" y="3810000"/>
            <a:ext cx="281940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Arrow Connector 11"/>
          <p:cNvCxnSpPr/>
          <p:nvPr/>
        </p:nvCxnSpPr>
        <p:spPr>
          <a:xfrm rot="5400000">
            <a:off x="2857897" y="40763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 name="Rectangle 12"/>
          <p:cNvSpPr/>
          <p:nvPr/>
        </p:nvSpPr>
        <p:spPr>
          <a:xfrm>
            <a:off x="5410200" y="4343400"/>
            <a:ext cx="1066800" cy="533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smtClean="0">
                <a:latin typeface="Comic Sans MS" pitchFamily="66" charset="0"/>
              </a:rPr>
              <a:t>No</a:t>
            </a:r>
            <a:endParaRPr lang="en-US" sz="2000" dirty="0">
              <a:latin typeface="Comic Sans MS" pitchFamily="66" charset="0"/>
            </a:endParaRPr>
          </a:p>
        </p:txBody>
      </p:sp>
      <p:cxnSp>
        <p:nvCxnSpPr>
          <p:cNvPr id="14" name="Straight Arrow Connector 13"/>
          <p:cNvCxnSpPr/>
          <p:nvPr/>
        </p:nvCxnSpPr>
        <p:spPr>
          <a:xfrm rot="5400000">
            <a:off x="5677297" y="40763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Rectangle 14"/>
          <p:cNvSpPr/>
          <p:nvPr/>
        </p:nvSpPr>
        <p:spPr>
          <a:xfrm>
            <a:off x="2590800" y="5410200"/>
            <a:ext cx="1066800" cy="533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smtClean="0">
                <a:latin typeface="Comic Sans MS" pitchFamily="66" charset="0"/>
              </a:rPr>
              <a:t>Rule 9</a:t>
            </a:r>
            <a:endParaRPr lang="en-US" sz="2000" dirty="0">
              <a:latin typeface="Comic Sans MS" pitchFamily="66" charset="0"/>
            </a:endParaRPr>
          </a:p>
        </p:txBody>
      </p:sp>
      <p:cxnSp>
        <p:nvCxnSpPr>
          <p:cNvPr id="16" name="Straight Arrow Connector 15"/>
          <p:cNvCxnSpPr/>
          <p:nvPr/>
        </p:nvCxnSpPr>
        <p:spPr>
          <a:xfrm rot="5400000">
            <a:off x="2857897" y="51431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Rectangle 16"/>
          <p:cNvSpPr/>
          <p:nvPr/>
        </p:nvSpPr>
        <p:spPr>
          <a:xfrm>
            <a:off x="5410200" y="5410200"/>
            <a:ext cx="1066800" cy="533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000" dirty="0" smtClean="0">
                <a:latin typeface="Comic Sans MS" pitchFamily="66" charset="0"/>
              </a:rPr>
              <a:t>Rule 11</a:t>
            </a:r>
            <a:endParaRPr lang="en-US" sz="2000" dirty="0">
              <a:latin typeface="Comic Sans MS" pitchFamily="66" charset="0"/>
            </a:endParaRPr>
          </a:p>
        </p:txBody>
      </p:sp>
      <p:cxnSp>
        <p:nvCxnSpPr>
          <p:cNvPr id="18" name="Straight Arrow Connector 17"/>
          <p:cNvCxnSpPr/>
          <p:nvPr/>
        </p:nvCxnSpPr>
        <p:spPr>
          <a:xfrm rot="5400000">
            <a:off x="5677297" y="51431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73</a:t>
            </a:fld>
            <a:endParaRPr lang="en-US"/>
          </a:p>
        </p:txBody>
      </p:sp>
      <p:sp>
        <p:nvSpPr>
          <p:cNvPr id="5" name="Title 4"/>
          <p:cNvSpPr>
            <a:spLocks noGrp="1"/>
          </p:cNvSpPr>
          <p:nvPr>
            <p:ph type="title"/>
          </p:nvPr>
        </p:nvSpPr>
        <p:spPr/>
        <p:txBody>
          <a:bodyPr>
            <a:noAutofit/>
          </a:bodyPr>
          <a:lstStyle/>
          <a:p>
            <a:pPr marL="0" indent="3175"/>
            <a:r>
              <a:rPr lang="en-US" sz="3200" b="1" dirty="0" smtClean="0">
                <a:solidFill>
                  <a:srgbClr val="FFC000"/>
                </a:solidFill>
                <a:latin typeface="Comic Sans MS" pitchFamily="66" charset="0"/>
              </a:rPr>
              <a:t>Rule 10: Example 1</a:t>
            </a:r>
          </a:p>
        </p:txBody>
      </p:sp>
      <p:sp>
        <p:nvSpPr>
          <p:cNvPr id="8" name="Content Placeholder 7"/>
          <p:cNvSpPr>
            <a:spLocks noGrp="1"/>
          </p:cNvSpPr>
          <p:nvPr>
            <p:ph idx="1"/>
          </p:nvPr>
        </p:nvSpPr>
        <p:spPr/>
        <p:txBody>
          <a:bodyPr>
            <a:normAutofit/>
          </a:bodyPr>
          <a:lstStyle/>
          <a:p>
            <a:pPr marL="0" indent="3175" algn="just">
              <a:lnSpc>
                <a:spcPct val="150000"/>
              </a:lnSpc>
              <a:buNone/>
            </a:pPr>
            <a:r>
              <a:rPr lang="en-US" sz="2400" dirty="0" smtClean="0">
                <a:latin typeface="Comic Sans MS" pitchFamily="66" charset="0"/>
              </a:rPr>
              <a:t>PQR Ltd (Holding Company) sold goods to ABC Ltd (Subsidiary Company) at </a:t>
            </a:r>
            <a:r>
              <a:rPr lang="en-US" sz="2400" dirty="0" smtClean="0">
                <a:latin typeface="Rupee Foradian" pitchFamily="34" charset="0"/>
              </a:rPr>
              <a:t>`</a:t>
            </a:r>
            <a:r>
              <a:rPr lang="en-US" sz="2400" dirty="0" smtClean="0">
                <a:latin typeface="Comic Sans MS" pitchFamily="66" charset="0"/>
              </a:rPr>
              <a:t>1,000. In turn ABC Ltd sold goods to TQM Ltd (unrelated person) at </a:t>
            </a:r>
            <a:r>
              <a:rPr lang="en-US" sz="2400" dirty="0" smtClean="0">
                <a:latin typeface="Rupee Foradian" pitchFamily="34" charset="0"/>
              </a:rPr>
              <a:t>` </a:t>
            </a:r>
            <a:r>
              <a:rPr lang="en-US" sz="2400" dirty="0" smtClean="0">
                <a:latin typeface="Comic Sans MS" pitchFamily="66" charset="0"/>
              </a:rPr>
              <a:t>1,100. Here, the assessable value is </a:t>
            </a:r>
            <a:r>
              <a:rPr lang="en-US" sz="2400" dirty="0" smtClean="0">
                <a:latin typeface="Rupee Foradian" pitchFamily="34" charset="0"/>
              </a:rPr>
              <a:t>` </a:t>
            </a:r>
            <a:r>
              <a:rPr lang="en-US" sz="2400" dirty="0" smtClean="0">
                <a:latin typeface="Comic Sans MS" pitchFamily="66" charset="0"/>
              </a:rPr>
              <a:t>1,100 (exclusive of Excise Duty). If ABC Ltd instead of selling the goods to TQM Ltd consumed it internally as captive consumption, then the assessable value will be determine as per Rule 8.</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74</a:t>
            </a:fld>
            <a:endParaRPr lang="en-US"/>
          </a:p>
        </p:txBody>
      </p:sp>
      <p:sp>
        <p:nvSpPr>
          <p:cNvPr id="5" name="Title 4"/>
          <p:cNvSpPr>
            <a:spLocks noGrp="1"/>
          </p:cNvSpPr>
          <p:nvPr>
            <p:ph type="title"/>
          </p:nvPr>
        </p:nvSpPr>
        <p:spPr/>
        <p:txBody>
          <a:bodyPr>
            <a:noAutofit/>
          </a:bodyPr>
          <a:lstStyle/>
          <a:p>
            <a:pPr marL="0" indent="3175"/>
            <a:r>
              <a:rPr lang="en-US" sz="3200" b="1" dirty="0" smtClean="0">
                <a:solidFill>
                  <a:srgbClr val="FFC000"/>
                </a:solidFill>
                <a:latin typeface="Comic Sans MS" pitchFamily="66" charset="0"/>
              </a:rPr>
              <a:t>Rule 10: Example 2</a:t>
            </a:r>
          </a:p>
        </p:txBody>
      </p:sp>
      <p:sp>
        <p:nvSpPr>
          <p:cNvPr id="8" name="Content Placeholder 7"/>
          <p:cNvSpPr>
            <a:spLocks noGrp="1"/>
          </p:cNvSpPr>
          <p:nvPr>
            <p:ph idx="1"/>
          </p:nvPr>
        </p:nvSpPr>
        <p:spPr/>
        <p:txBody>
          <a:bodyPr>
            <a:normAutofit/>
          </a:bodyPr>
          <a:lstStyle/>
          <a:p>
            <a:pPr marL="0" indent="3175" algn="just">
              <a:lnSpc>
                <a:spcPct val="150000"/>
              </a:lnSpc>
              <a:buNone/>
            </a:pPr>
            <a:r>
              <a:rPr lang="en-US" sz="2400" dirty="0" smtClean="0">
                <a:latin typeface="Comic Sans MS" pitchFamily="66" charset="0"/>
              </a:rPr>
              <a:t>AT Ltd was engaged in the manufacture of dry moulds and </a:t>
            </a:r>
            <a:r>
              <a:rPr lang="en-US" sz="2400" dirty="0" err="1" smtClean="0">
                <a:latin typeface="Comic Sans MS" pitchFamily="66" charset="0"/>
              </a:rPr>
              <a:t>thermic</a:t>
            </a:r>
            <a:r>
              <a:rPr lang="en-US" sz="2400" dirty="0" smtClean="0">
                <a:latin typeface="Comic Sans MS" pitchFamily="66" charset="0"/>
              </a:rPr>
              <a:t> welding equipments and was solely dependant on its Holding Company, India </a:t>
            </a:r>
            <a:r>
              <a:rPr lang="en-US" sz="2400" dirty="0" err="1" smtClean="0">
                <a:latin typeface="Comic Sans MS" pitchFamily="66" charset="0"/>
              </a:rPr>
              <a:t>Thermit</a:t>
            </a:r>
            <a:r>
              <a:rPr lang="en-US" sz="2400" dirty="0" smtClean="0">
                <a:latin typeface="Comic Sans MS" pitchFamily="66" charset="0"/>
              </a:rPr>
              <a:t> Corporation Ltd (ITCL) for supply orders and all the goods manufactured by AT Ltd has to be sold to ITCL for further marketing by them. Department view is that they are relatives.</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75</a:t>
            </a:fld>
            <a:endParaRPr lang="en-US"/>
          </a:p>
        </p:txBody>
      </p:sp>
      <p:sp>
        <p:nvSpPr>
          <p:cNvPr id="5" name="Title 4"/>
          <p:cNvSpPr>
            <a:spLocks noGrp="1"/>
          </p:cNvSpPr>
          <p:nvPr>
            <p:ph type="title"/>
          </p:nvPr>
        </p:nvSpPr>
        <p:spPr/>
        <p:txBody>
          <a:bodyPr>
            <a:noAutofit/>
          </a:bodyPr>
          <a:lstStyle/>
          <a:p>
            <a:pPr marL="0" indent="3175"/>
            <a:r>
              <a:rPr lang="en-US" sz="3200" b="1" dirty="0" smtClean="0">
                <a:solidFill>
                  <a:srgbClr val="FFC000"/>
                </a:solidFill>
                <a:latin typeface="Comic Sans MS" pitchFamily="66" charset="0"/>
              </a:rPr>
              <a:t>Rule 10: Example 2</a:t>
            </a:r>
          </a:p>
        </p:txBody>
      </p:sp>
      <p:sp>
        <p:nvSpPr>
          <p:cNvPr id="8" name="Content Placeholder 7"/>
          <p:cNvSpPr>
            <a:spLocks noGrp="1"/>
          </p:cNvSpPr>
          <p:nvPr>
            <p:ph idx="1"/>
          </p:nvPr>
        </p:nvSpPr>
        <p:spPr/>
        <p:txBody>
          <a:bodyPr>
            <a:normAutofit/>
          </a:bodyPr>
          <a:lstStyle/>
          <a:p>
            <a:pPr marL="0" indent="3175" algn="just">
              <a:lnSpc>
                <a:spcPct val="150000"/>
              </a:lnSpc>
              <a:buNone/>
            </a:pPr>
            <a:r>
              <a:rPr lang="en-US" sz="2400" b="1" dirty="0" smtClean="0">
                <a:latin typeface="Comic Sans MS" pitchFamily="66" charset="0"/>
              </a:rPr>
              <a:t>Solution:</a:t>
            </a:r>
          </a:p>
          <a:p>
            <a:pPr marL="0" indent="3175" algn="just">
              <a:lnSpc>
                <a:spcPct val="150000"/>
              </a:lnSpc>
              <a:buNone/>
            </a:pPr>
            <a:r>
              <a:rPr lang="en-US" sz="2400" dirty="0" smtClean="0">
                <a:latin typeface="Comic Sans MS" pitchFamily="66" charset="0"/>
              </a:rPr>
              <a:t>The Supreme Court of India said that dry moulds manufactured by AT Ltd were supplied to ITCL at or about the same price as to the third party. Thus, there was no under-valuation.</a:t>
            </a:r>
          </a:p>
          <a:p>
            <a:pPr marL="0" indent="3175" algn="just">
              <a:lnSpc>
                <a:spcPct val="150000"/>
              </a:lnSpc>
              <a:buNone/>
            </a:pPr>
            <a:r>
              <a:rPr lang="en-US" sz="2400" b="1" dirty="0" smtClean="0">
                <a:latin typeface="Comic Sans MS" pitchFamily="66" charset="0"/>
              </a:rPr>
              <a:t>[</a:t>
            </a:r>
            <a:r>
              <a:rPr lang="en-US" sz="2400" b="1" dirty="0" err="1" smtClean="0">
                <a:latin typeface="Comic Sans MS" pitchFamily="66" charset="0"/>
              </a:rPr>
              <a:t>Commr</a:t>
            </a:r>
            <a:r>
              <a:rPr lang="en-US" sz="2400" b="1" dirty="0" smtClean="0">
                <a:latin typeface="Comic Sans MS" pitchFamily="66" charset="0"/>
              </a:rPr>
              <a:t>. Of C. Ex., New Delhi v India </a:t>
            </a:r>
            <a:r>
              <a:rPr lang="en-US" sz="2400" b="1" dirty="0" err="1" smtClean="0">
                <a:latin typeface="Comic Sans MS" pitchFamily="66" charset="0"/>
              </a:rPr>
              <a:t>Thermit</a:t>
            </a:r>
            <a:r>
              <a:rPr lang="en-US" sz="2400" b="1" dirty="0" smtClean="0">
                <a:latin typeface="Comic Sans MS" pitchFamily="66" charset="0"/>
              </a:rPr>
              <a:t> Corporation Ltd. 2008 (226) ELT 164 (SC)]</a:t>
            </a:r>
          </a:p>
          <a:p>
            <a:pPr marL="0" indent="3175" algn="just">
              <a:lnSpc>
                <a:spcPct val="150000"/>
              </a:lnSpc>
              <a:buNone/>
            </a:pP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76</a:t>
            </a:fld>
            <a:endParaRPr lang="en-US"/>
          </a:p>
        </p:txBody>
      </p:sp>
      <p:sp>
        <p:nvSpPr>
          <p:cNvPr id="5" name="Title 4"/>
          <p:cNvSpPr>
            <a:spLocks noGrp="1"/>
          </p:cNvSpPr>
          <p:nvPr>
            <p:ph type="title"/>
          </p:nvPr>
        </p:nvSpPr>
        <p:spPr/>
        <p:txBody>
          <a:bodyPr>
            <a:noAutofit/>
          </a:bodyPr>
          <a:lstStyle/>
          <a:p>
            <a:r>
              <a:rPr lang="en-US" sz="2400" b="1" dirty="0" smtClean="0">
                <a:solidFill>
                  <a:srgbClr val="FFC000"/>
                </a:solidFill>
                <a:latin typeface="Comic Sans MS" pitchFamily="66" charset="0"/>
              </a:rPr>
              <a:t>Rule 10A: Valuation of goods when the goods are sold directly or cleared to depot etc., from the job workers premises.</a:t>
            </a:r>
            <a:endParaRPr lang="en-US" sz="2400" b="1" dirty="0">
              <a:solidFill>
                <a:srgbClr val="FFC000"/>
              </a:solidFill>
              <a:latin typeface="Comic Sans MS" pitchFamily="66" charset="0"/>
            </a:endParaRPr>
          </a:p>
        </p:txBody>
      </p:sp>
      <p:sp>
        <p:nvSpPr>
          <p:cNvPr id="9" name="Content Placeholder 8"/>
          <p:cNvSpPr>
            <a:spLocks noGrp="1"/>
          </p:cNvSpPr>
          <p:nvPr>
            <p:ph idx="1"/>
          </p:nvPr>
        </p:nvSpPr>
        <p:spPr>
          <a:xfrm>
            <a:off x="381000" y="1143000"/>
            <a:ext cx="8686800" cy="54102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14600" y="1447800"/>
            <a:ext cx="3962400" cy="1828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Valuation of goods manufactured by job worker on behalf of the principal manufacturer</a:t>
            </a:r>
            <a:endParaRPr lang="en-US" sz="2400" dirty="0">
              <a:latin typeface="Comic Sans MS" pitchFamily="66" charset="0"/>
            </a:endParaRPr>
          </a:p>
        </p:txBody>
      </p:sp>
      <p:cxnSp>
        <p:nvCxnSpPr>
          <p:cNvPr id="8" name="Straight Arrow Connector 7"/>
          <p:cNvCxnSpPr/>
          <p:nvPr/>
        </p:nvCxnSpPr>
        <p:spPr>
          <a:xfrm rot="5400000">
            <a:off x="4228703" y="3542903"/>
            <a:ext cx="533400"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0" name="Rectangle 19"/>
          <p:cNvSpPr/>
          <p:nvPr/>
        </p:nvSpPr>
        <p:spPr>
          <a:xfrm>
            <a:off x="609600" y="3810000"/>
            <a:ext cx="8077200" cy="2514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n-US" sz="2400" b="1" dirty="0" smtClean="0">
                <a:latin typeface="Comic Sans MS" pitchFamily="66" charset="0"/>
              </a:rPr>
              <a:t>For applying Rule 10A the following conditions have to be fulfilled:</a:t>
            </a:r>
          </a:p>
          <a:p>
            <a:pPr marL="520700" indent="-520700" algn="just"/>
            <a:r>
              <a:rPr lang="en-US" sz="2400" dirty="0" smtClean="0">
                <a:latin typeface="Comic Sans MS" pitchFamily="66" charset="0"/>
              </a:rPr>
              <a:t>(a) The goods should be manufactured by the job worker.</a:t>
            </a:r>
          </a:p>
          <a:p>
            <a:pPr marL="520700" indent="-520700" algn="just"/>
            <a:r>
              <a:rPr lang="en-US" sz="2400" dirty="0" smtClean="0">
                <a:latin typeface="Comic Sans MS" pitchFamily="66" charset="0"/>
              </a:rPr>
              <a:t>(b) The goods be manufactured on behalf of the principal (referred as 'principal manufacturer')</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77</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10A: Example</a:t>
            </a:r>
          </a:p>
        </p:txBody>
      </p:sp>
      <p:sp>
        <p:nvSpPr>
          <p:cNvPr id="8" name="Content Placeholder 7"/>
          <p:cNvSpPr>
            <a:spLocks noGrp="1"/>
          </p:cNvSpPr>
          <p:nvPr>
            <p:ph idx="1"/>
          </p:nvPr>
        </p:nvSpPr>
        <p:spPr/>
        <p:txBody>
          <a:bodyPr>
            <a:normAutofit/>
          </a:bodyPr>
          <a:lstStyle/>
          <a:p>
            <a:pPr marL="0" indent="3175" algn="just">
              <a:lnSpc>
                <a:spcPct val="110000"/>
              </a:lnSpc>
              <a:buNone/>
            </a:pPr>
            <a:r>
              <a:rPr lang="en-US" sz="2000" dirty="0" smtClean="0">
                <a:latin typeface="Comic Sans MS" pitchFamily="66" charset="0"/>
              </a:rPr>
              <a:t>Mr. A supplies raw material to job worker. Job worker returned the finished goods of 5,000  packets, putting the price as </a:t>
            </a:r>
            <a:r>
              <a:rPr lang="en-US" sz="2000" dirty="0" smtClean="0">
                <a:latin typeface="Rupee Foradian" pitchFamily="34" charset="0"/>
              </a:rPr>
              <a:t>`</a:t>
            </a:r>
            <a:r>
              <a:rPr lang="en-US" sz="2000" dirty="0" smtClean="0">
                <a:latin typeface="Comic Sans MS" pitchFamily="66" charset="0"/>
              </a:rPr>
              <a:t>20 on each packet. Mr. A sells the product at </a:t>
            </a:r>
            <a:r>
              <a:rPr lang="en-US" sz="2000" dirty="0" smtClean="0">
                <a:latin typeface="Rupee Foradian" pitchFamily="34" charset="0"/>
              </a:rPr>
              <a:t>`</a:t>
            </a:r>
            <a:r>
              <a:rPr lang="en-US" sz="2000" dirty="0" smtClean="0">
                <a:latin typeface="Comic Sans MS" pitchFamily="66" charset="0"/>
              </a:rPr>
              <a:t> 36 per packet.</a:t>
            </a: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endParaRPr lang="en-US" sz="2000" dirty="0" smtClean="0">
              <a:latin typeface="Comic Sans MS" pitchFamily="66" charset="0"/>
            </a:endParaRPr>
          </a:p>
          <a:p>
            <a:pPr marL="0" indent="3175" algn="just">
              <a:lnSpc>
                <a:spcPct val="110000"/>
              </a:lnSpc>
              <a:buNone/>
            </a:pPr>
            <a:r>
              <a:rPr lang="en-US" sz="2000" dirty="0" smtClean="0">
                <a:latin typeface="Comic Sans MS" pitchFamily="66" charset="0"/>
              </a:rPr>
              <a:t>Assessable value is to be calculated on the basis of selling price of trader which is </a:t>
            </a:r>
            <a:r>
              <a:rPr lang="en-US" sz="2000" dirty="0" smtClean="0">
                <a:latin typeface="Rupee Foradian" pitchFamily="34" charset="0"/>
              </a:rPr>
              <a:t>` </a:t>
            </a:r>
            <a:r>
              <a:rPr lang="en-US" sz="2000" dirty="0" smtClean="0">
                <a:latin typeface="Comic Sans MS" pitchFamily="66" charset="0"/>
              </a:rPr>
              <a:t>36 per packet.</a:t>
            </a:r>
          </a:p>
          <a:p>
            <a:pPr marL="0" indent="3175" algn="just">
              <a:lnSpc>
                <a:spcPct val="110000"/>
              </a:lnSpc>
              <a:buNone/>
            </a:pPr>
            <a:r>
              <a:rPr lang="en-US" sz="2000" dirty="0" smtClean="0">
                <a:latin typeface="Comic Sans MS" pitchFamily="66" charset="0"/>
              </a:rPr>
              <a:t>Hence, Assessable Value is </a:t>
            </a:r>
            <a:r>
              <a:rPr lang="en-US" sz="2000" dirty="0" smtClean="0">
                <a:latin typeface="Rupee Foradian" pitchFamily="34" charset="0"/>
              </a:rPr>
              <a:t>` </a:t>
            </a:r>
            <a:r>
              <a:rPr lang="en-US" sz="2000" dirty="0" smtClean="0">
                <a:latin typeface="Comic Sans MS" pitchFamily="66" charset="0"/>
              </a:rPr>
              <a:t>36 x 5,000 packets = </a:t>
            </a:r>
            <a:r>
              <a:rPr lang="en-US" sz="2000" dirty="0" smtClean="0">
                <a:latin typeface="Rupee Foradian" pitchFamily="34" charset="0"/>
              </a:rPr>
              <a:t>` </a:t>
            </a:r>
            <a:r>
              <a:rPr lang="en-US" sz="2000" dirty="0" smtClean="0">
                <a:latin typeface="Comic Sans MS" pitchFamily="66" charset="0"/>
              </a:rPr>
              <a:t>1,80,000 (cum-duty value)</a:t>
            </a:r>
          </a:p>
          <a:p>
            <a:pPr marL="0" indent="3175" algn="just">
              <a:lnSpc>
                <a:spcPct val="110000"/>
              </a:lnSpc>
              <a:buNone/>
            </a:pPr>
            <a:endParaRPr lang="en-US" sz="2000" dirty="0">
              <a:latin typeface="Comic Sans MS" pitchFamily="66" charset="0"/>
            </a:endParaRPr>
          </a:p>
        </p:txBody>
      </p:sp>
      <p:graphicFrame>
        <p:nvGraphicFramePr>
          <p:cNvPr id="6" name="Table 5"/>
          <p:cNvGraphicFramePr>
            <a:graphicFrameLocks noGrp="1"/>
          </p:cNvGraphicFramePr>
          <p:nvPr/>
        </p:nvGraphicFramePr>
        <p:xfrm>
          <a:off x="533399" y="2286000"/>
          <a:ext cx="8305800" cy="2285999"/>
        </p:xfrm>
        <a:graphic>
          <a:graphicData uri="http://schemas.openxmlformats.org/drawingml/2006/table">
            <a:tbl>
              <a:tblPr firstRow="1" bandRow="1">
                <a:tableStyleId>{5940675A-B579-460E-94D1-54222C63F5DA}</a:tableStyleId>
              </a:tblPr>
              <a:tblGrid>
                <a:gridCol w="6629400"/>
                <a:gridCol w="1676400"/>
              </a:tblGrid>
              <a:tr h="481263">
                <a:tc>
                  <a:txBody>
                    <a:bodyPr/>
                    <a:lstStyle/>
                    <a:p>
                      <a:pPr algn="just"/>
                      <a:r>
                        <a:rPr lang="en-US" sz="1800" dirty="0" smtClean="0">
                          <a:latin typeface="Comic Sans MS" pitchFamily="66" charset="0"/>
                        </a:rPr>
                        <a:t>Cost of Raw material</a:t>
                      </a:r>
                      <a:r>
                        <a:rPr lang="en-US" sz="1800" baseline="0" dirty="0" smtClean="0">
                          <a:latin typeface="Comic Sans MS" pitchFamily="66" charset="0"/>
                        </a:rPr>
                        <a:t> supplied to job worker</a:t>
                      </a:r>
                      <a:endParaRPr lang="en-US" sz="1800" dirty="0">
                        <a:latin typeface="Comic Sans MS" pitchFamily="66" charset="0"/>
                      </a:endParaRPr>
                    </a:p>
                  </a:txBody>
                  <a:tcPr/>
                </a:tc>
                <a:tc>
                  <a:txBody>
                    <a:bodyPr/>
                    <a:lstStyle/>
                    <a:p>
                      <a:pPr algn="r"/>
                      <a:r>
                        <a:rPr lang="en-US" sz="1800" dirty="0" smtClean="0">
                          <a:latin typeface="Rupee Foradian" pitchFamily="34" charset="0"/>
                        </a:rPr>
                        <a:t>`</a:t>
                      </a:r>
                      <a:r>
                        <a:rPr lang="en-US" sz="1800" dirty="0" smtClean="0">
                          <a:latin typeface="Comic Sans MS" pitchFamily="66" charset="0"/>
                        </a:rPr>
                        <a:t>30,000</a:t>
                      </a:r>
                      <a:endParaRPr lang="en-US" sz="1800" dirty="0">
                        <a:latin typeface="Comic Sans MS" pitchFamily="66" charset="0"/>
                      </a:endParaRPr>
                    </a:p>
                  </a:txBody>
                  <a:tcPr/>
                </a:tc>
              </a:tr>
              <a:tr h="424271">
                <a:tc>
                  <a:txBody>
                    <a:bodyPr/>
                    <a:lstStyle/>
                    <a:p>
                      <a:pPr algn="just"/>
                      <a:r>
                        <a:rPr lang="en-US" sz="1800" dirty="0" smtClean="0">
                          <a:latin typeface="Comic Sans MS" pitchFamily="66" charset="0"/>
                        </a:rPr>
                        <a:t>Job worker charges to the place of Job worker</a:t>
                      </a:r>
                      <a:endParaRPr lang="en-US" sz="1800" dirty="0">
                        <a:latin typeface="Comic Sans MS" pitchFamily="66" charset="0"/>
                      </a:endParaRPr>
                    </a:p>
                  </a:txBody>
                  <a:tcPr/>
                </a:tc>
                <a:tc>
                  <a:txBody>
                    <a:bodyPr/>
                    <a:lstStyle/>
                    <a:p>
                      <a:pPr algn="r"/>
                      <a:r>
                        <a:rPr lang="en-US" sz="1800" dirty="0" smtClean="0">
                          <a:latin typeface="Rupee Foradian" pitchFamily="34" charset="0"/>
                        </a:rPr>
                        <a:t>`</a:t>
                      </a:r>
                      <a:r>
                        <a:rPr lang="en-US" sz="1800" dirty="0" smtClean="0">
                          <a:latin typeface="Comic Sans MS" pitchFamily="66" charset="0"/>
                        </a:rPr>
                        <a:t>10,000</a:t>
                      </a:r>
                      <a:endParaRPr lang="en-US" sz="1800" dirty="0">
                        <a:latin typeface="Comic Sans MS" pitchFamily="66" charset="0"/>
                      </a:endParaRPr>
                    </a:p>
                  </a:txBody>
                  <a:tcPr/>
                </a:tc>
              </a:tr>
              <a:tr h="417939">
                <a:tc>
                  <a:txBody>
                    <a:bodyPr/>
                    <a:lstStyle/>
                    <a:p>
                      <a:pPr algn="just"/>
                      <a:r>
                        <a:rPr lang="en-US" sz="1800" dirty="0" smtClean="0">
                          <a:latin typeface="Comic Sans MS" pitchFamily="66" charset="0"/>
                        </a:rPr>
                        <a:t>Transportation charges to</a:t>
                      </a:r>
                      <a:r>
                        <a:rPr lang="en-US" sz="1800" baseline="0" dirty="0" smtClean="0">
                          <a:latin typeface="Comic Sans MS" pitchFamily="66" charset="0"/>
                        </a:rPr>
                        <a:t> the place of Job worker</a:t>
                      </a:r>
                      <a:endParaRPr lang="en-US" sz="1800" dirty="0">
                        <a:latin typeface="Comic Sans MS" pitchFamily="66" charset="0"/>
                      </a:endParaRPr>
                    </a:p>
                  </a:txBody>
                  <a:tcPr/>
                </a:tc>
                <a:tc>
                  <a:txBody>
                    <a:bodyPr/>
                    <a:lstStyle/>
                    <a:p>
                      <a:pPr algn="r"/>
                      <a:r>
                        <a:rPr lang="en-US" sz="1800" dirty="0" smtClean="0">
                          <a:latin typeface="Rupee Foradian" pitchFamily="34" charset="0"/>
                        </a:rPr>
                        <a:t>`</a:t>
                      </a:r>
                      <a:r>
                        <a:rPr lang="en-US" sz="1800" dirty="0" smtClean="0">
                          <a:latin typeface="Comic Sans MS" pitchFamily="66" charset="0"/>
                        </a:rPr>
                        <a:t>5,000</a:t>
                      </a:r>
                      <a:endParaRPr lang="en-US" sz="1800" dirty="0">
                        <a:latin typeface="Comic Sans MS" pitchFamily="66" charset="0"/>
                      </a:endParaRPr>
                    </a:p>
                  </a:txBody>
                  <a:tcPr/>
                </a:tc>
              </a:tr>
              <a:tr h="481263">
                <a:tc>
                  <a:txBody>
                    <a:bodyPr/>
                    <a:lstStyle/>
                    <a:p>
                      <a:pPr algn="just"/>
                      <a:r>
                        <a:rPr lang="en-US" sz="1800" dirty="0" smtClean="0">
                          <a:latin typeface="Comic Sans MS" pitchFamily="66" charset="0"/>
                        </a:rPr>
                        <a:t>Transportation charges from job worker</a:t>
                      </a:r>
                      <a:endParaRPr lang="en-US" sz="1800" dirty="0">
                        <a:latin typeface="Comic Sans MS" pitchFamily="66" charset="0"/>
                      </a:endParaRPr>
                    </a:p>
                  </a:txBody>
                  <a:tcPr/>
                </a:tc>
                <a:tc>
                  <a:txBody>
                    <a:bodyPr/>
                    <a:lstStyle/>
                    <a:p>
                      <a:pPr algn="r"/>
                      <a:r>
                        <a:rPr lang="en-US" sz="1800" dirty="0" smtClean="0">
                          <a:latin typeface="Rupee Foradian" pitchFamily="34" charset="0"/>
                        </a:rPr>
                        <a:t>`</a:t>
                      </a:r>
                      <a:r>
                        <a:rPr lang="en-US" sz="1800" dirty="0" smtClean="0">
                          <a:latin typeface="Comic Sans MS" pitchFamily="66" charset="0"/>
                        </a:rPr>
                        <a:t>3,000</a:t>
                      </a:r>
                      <a:endParaRPr lang="en-US" sz="1800" dirty="0">
                        <a:latin typeface="Comic Sans MS" pitchFamily="66" charset="0"/>
                      </a:endParaRPr>
                    </a:p>
                  </a:txBody>
                  <a:tcPr/>
                </a:tc>
              </a:tr>
              <a:tr h="481263">
                <a:tc>
                  <a:txBody>
                    <a:bodyPr/>
                    <a:lstStyle/>
                    <a:p>
                      <a:pPr algn="just"/>
                      <a:r>
                        <a:rPr lang="en-US" sz="1800" dirty="0" smtClean="0">
                          <a:latin typeface="Comic Sans MS" pitchFamily="66" charset="0"/>
                        </a:rPr>
                        <a:t>Profit of the supplier</a:t>
                      </a:r>
                      <a:endParaRPr lang="en-US" sz="1800" dirty="0">
                        <a:latin typeface="Comic Sans MS" pitchFamily="66" charset="0"/>
                      </a:endParaRPr>
                    </a:p>
                  </a:txBody>
                  <a:tcPr/>
                </a:tc>
                <a:tc>
                  <a:txBody>
                    <a:bodyPr/>
                    <a:lstStyle/>
                    <a:p>
                      <a:pPr algn="r"/>
                      <a:r>
                        <a:rPr lang="en-US" sz="1800" dirty="0" smtClean="0">
                          <a:latin typeface="Rupee Foradian" pitchFamily="34" charset="0"/>
                        </a:rPr>
                        <a:t>`</a:t>
                      </a:r>
                      <a:r>
                        <a:rPr lang="en-US" sz="1800" dirty="0" smtClean="0">
                          <a:latin typeface="Comic Sans MS" pitchFamily="66" charset="0"/>
                        </a:rPr>
                        <a:t>2,000</a:t>
                      </a:r>
                      <a:endParaRPr lang="en-US" sz="1800" dirty="0">
                        <a:latin typeface="Comic Sans MS" pitchFamily="66" charset="0"/>
                      </a:endParaRPr>
                    </a:p>
                  </a:txBody>
                  <a:tcPr/>
                </a:tc>
              </a:tr>
            </a:tbl>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78</a:t>
            </a:fld>
            <a:endParaRPr lang="en-US"/>
          </a:p>
        </p:txBody>
      </p:sp>
      <p:sp>
        <p:nvSpPr>
          <p:cNvPr id="5" name="Title 4"/>
          <p:cNvSpPr>
            <a:spLocks noGrp="1"/>
          </p:cNvSpPr>
          <p:nvPr>
            <p:ph type="title"/>
          </p:nvPr>
        </p:nvSpPr>
        <p:spPr/>
        <p:txBody>
          <a:bodyPr>
            <a:noAutofit/>
          </a:bodyPr>
          <a:lstStyle/>
          <a:p>
            <a:r>
              <a:rPr lang="en-US" sz="3200" b="1" dirty="0" smtClean="0">
                <a:solidFill>
                  <a:srgbClr val="FFC000"/>
                </a:solidFill>
                <a:latin typeface="Comic Sans MS" pitchFamily="66" charset="0"/>
              </a:rPr>
              <a:t>Rule 10A: Case Study</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381000" y="1143000"/>
            <a:ext cx="8686800" cy="5410200"/>
          </a:xfrm>
        </p:spPr>
        <p:style>
          <a:lnRef idx="1">
            <a:schemeClr val="accent5"/>
          </a:lnRef>
          <a:fillRef idx="2">
            <a:schemeClr val="accent5"/>
          </a:fillRef>
          <a:effectRef idx="1">
            <a:schemeClr val="accent5"/>
          </a:effectRef>
          <a:fontRef idx="minor">
            <a:schemeClr val="dk1"/>
          </a:fontRef>
        </p:style>
        <p:txBody>
          <a:bodyPr>
            <a:normAutofit/>
          </a:bodyPr>
          <a:lstStyle/>
          <a:p>
            <a:pPr marL="60325" indent="3175" algn="just">
              <a:lnSpc>
                <a:spcPct val="150000"/>
              </a:lnSpc>
              <a:buClr>
                <a:srgbClr val="3399FF"/>
              </a:buClr>
              <a:buNone/>
            </a:pPr>
            <a:r>
              <a:rPr lang="en-US" sz="2400" b="1" dirty="0" smtClean="0">
                <a:solidFill>
                  <a:schemeClr val="accent5">
                    <a:lumMod val="50000"/>
                  </a:schemeClr>
                </a:solidFill>
                <a:latin typeface="Comic Sans MS" pitchFamily="66" charset="0"/>
              </a:rPr>
              <a:t>In General Engineering Works v </a:t>
            </a:r>
            <a:r>
              <a:rPr lang="en-US" sz="2400" b="1" dirty="0" err="1" smtClean="0">
                <a:solidFill>
                  <a:schemeClr val="accent5">
                    <a:lumMod val="50000"/>
                  </a:schemeClr>
                </a:solidFill>
                <a:latin typeface="Comic Sans MS" pitchFamily="66" charset="0"/>
              </a:rPr>
              <a:t>CCEx</a:t>
            </a:r>
            <a:r>
              <a:rPr lang="en-US" sz="2400" b="1" dirty="0" smtClean="0">
                <a:solidFill>
                  <a:schemeClr val="accent5">
                    <a:lumMod val="50000"/>
                  </a:schemeClr>
                </a:solidFill>
                <a:latin typeface="Comic Sans MS" pitchFamily="66" charset="0"/>
              </a:rPr>
              <a:t>. </a:t>
            </a:r>
            <a:r>
              <a:rPr lang="en-US" sz="2400" b="1" dirty="0" err="1" smtClean="0">
                <a:solidFill>
                  <a:schemeClr val="accent5">
                    <a:lumMod val="50000"/>
                  </a:schemeClr>
                </a:solidFill>
                <a:latin typeface="Comic Sans MS" pitchFamily="66" charset="0"/>
              </a:rPr>
              <a:t>Jaipur</a:t>
            </a:r>
            <a:r>
              <a:rPr lang="en-US" sz="2400" b="1" dirty="0" smtClean="0">
                <a:solidFill>
                  <a:schemeClr val="accent5">
                    <a:lumMod val="50000"/>
                  </a:schemeClr>
                </a:solidFill>
                <a:latin typeface="Comic Sans MS" pitchFamily="66" charset="0"/>
              </a:rPr>
              <a:t> 2007 (212) ELT 295 (SC)</a:t>
            </a:r>
            <a:r>
              <a:rPr lang="en-US" sz="2400" dirty="0" smtClean="0">
                <a:solidFill>
                  <a:schemeClr val="accent5">
                    <a:lumMod val="50000"/>
                  </a:schemeClr>
                </a:solidFill>
                <a:latin typeface="Comic Sans MS" pitchFamily="66" charset="0"/>
              </a:rPr>
              <a:t>, the Supreme Court held that if it is shown that job work charges are affected by the sale of scrap by job worker then in such cases sale value of scrap should also be considered in valuation of job worked goods. Similar views were also held by the Supreme Court in </a:t>
            </a:r>
            <a:r>
              <a:rPr lang="en-US" sz="2400" b="1" dirty="0" err="1" smtClean="0">
                <a:solidFill>
                  <a:schemeClr val="accent5">
                    <a:lumMod val="50000"/>
                  </a:schemeClr>
                </a:solidFill>
                <a:latin typeface="Comic Sans MS" pitchFamily="66" charset="0"/>
              </a:rPr>
              <a:t>CCEx</a:t>
            </a:r>
            <a:r>
              <a:rPr lang="en-US" sz="2400" b="1" dirty="0" smtClean="0">
                <a:solidFill>
                  <a:schemeClr val="accent5">
                    <a:lumMod val="50000"/>
                  </a:schemeClr>
                </a:solidFill>
                <a:latin typeface="Comic Sans MS" pitchFamily="66" charset="0"/>
              </a:rPr>
              <a:t>., Nagpur v Lloyd Steel Industries Limited 2007 (213) ELT 339 (SC).</a:t>
            </a:r>
            <a:endParaRPr lang="en-US" sz="2400" dirty="0" smtClean="0">
              <a:solidFill>
                <a:schemeClr val="accent5">
                  <a:lumMod val="50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IN" dirty="0"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79</a:t>
            </a:fld>
            <a:endParaRPr lang="en-US"/>
          </a:p>
        </p:txBody>
      </p:sp>
      <p:sp>
        <p:nvSpPr>
          <p:cNvPr id="5" name="Title 4"/>
          <p:cNvSpPr>
            <a:spLocks noGrp="1"/>
          </p:cNvSpPr>
          <p:nvPr>
            <p:ph type="title"/>
          </p:nvPr>
        </p:nvSpPr>
        <p:spPr/>
        <p:txBody>
          <a:bodyPr>
            <a:noAutofit/>
          </a:bodyPr>
          <a:lstStyle/>
          <a:p>
            <a:r>
              <a:rPr lang="en-US" sz="3200" b="1" dirty="0" smtClean="0">
                <a:solidFill>
                  <a:srgbClr val="FFC000"/>
                </a:solidFill>
                <a:latin typeface="Comic Sans MS" pitchFamily="66" charset="0"/>
              </a:rPr>
              <a:t>Rule 11: Residual Rule</a:t>
            </a:r>
            <a:endParaRPr lang="en-US" sz="3200" b="1" dirty="0">
              <a:solidFill>
                <a:srgbClr val="FFC000"/>
              </a:solidFill>
              <a:latin typeface="Comic Sans MS" pitchFamily="66" charset="0"/>
            </a:endParaRPr>
          </a:p>
        </p:txBody>
      </p:sp>
      <p:sp>
        <p:nvSpPr>
          <p:cNvPr id="9" name="Content Placeholder 8"/>
          <p:cNvSpPr>
            <a:spLocks noGrp="1"/>
          </p:cNvSpPr>
          <p:nvPr>
            <p:ph idx="1"/>
          </p:nvPr>
        </p:nvSpPr>
        <p:spPr>
          <a:xfrm>
            <a:off x="381000" y="1143000"/>
            <a:ext cx="8686800" cy="5410200"/>
          </a:xfrm>
        </p:spPr>
        <p:style>
          <a:lnRef idx="2">
            <a:schemeClr val="dk1"/>
          </a:lnRef>
          <a:fillRef idx="1003">
            <a:schemeClr val="lt1"/>
          </a:fillRef>
          <a:effectRef idx="0">
            <a:schemeClr val="dk1"/>
          </a:effectRef>
          <a:fontRef idx="minor">
            <a:schemeClr val="dk1"/>
          </a:fontRef>
        </p:style>
        <p:txBody>
          <a:bodyPr>
            <a:normAutofit/>
          </a:bodyPr>
          <a:lstStyle/>
          <a:p>
            <a:pPr algn="just">
              <a:lnSpc>
                <a:spcPct val="150000"/>
              </a:lnSpc>
              <a:buClr>
                <a:srgbClr val="3399FF"/>
              </a:buClr>
              <a:buNone/>
            </a:pPr>
            <a:endParaRPr lang="en-US" sz="2400" dirty="0" smtClean="0">
              <a:latin typeface="Comic Sans MS" pitchFamily="66" charset="0"/>
            </a:endParaRPr>
          </a:p>
        </p:txBody>
      </p:sp>
      <p:sp>
        <p:nvSpPr>
          <p:cNvPr id="6" name="Rectangle 5"/>
          <p:cNvSpPr/>
          <p:nvPr/>
        </p:nvSpPr>
        <p:spPr>
          <a:xfrm>
            <a:off x="2590800" y="1447800"/>
            <a:ext cx="3962400" cy="609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2400" dirty="0" smtClean="0">
                <a:latin typeface="Comic Sans MS" pitchFamily="66" charset="0"/>
              </a:rPr>
              <a:t>Adopt Best Judgment</a:t>
            </a:r>
            <a:endParaRPr lang="en-US" sz="2400" dirty="0">
              <a:latin typeface="Comic Sans MS" pitchFamily="66" charset="0"/>
            </a:endParaRPr>
          </a:p>
        </p:txBody>
      </p:sp>
      <p:sp>
        <p:nvSpPr>
          <p:cNvPr id="20" name="Rectangle 19"/>
          <p:cNvSpPr/>
          <p:nvPr/>
        </p:nvSpPr>
        <p:spPr>
          <a:xfrm>
            <a:off x="457200" y="2438400"/>
            <a:ext cx="8534400" cy="4038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n-US" sz="2400" dirty="0" smtClean="0">
                <a:latin typeface="Comic Sans MS" pitchFamily="66" charset="0"/>
              </a:rPr>
              <a:t>In </a:t>
            </a:r>
            <a:r>
              <a:rPr lang="en-US" sz="2400" b="1" dirty="0" smtClean="0">
                <a:latin typeface="Comic Sans MS" pitchFamily="66" charset="0"/>
              </a:rPr>
              <a:t>Apollo </a:t>
            </a:r>
            <a:r>
              <a:rPr lang="en-US" sz="2400" b="1" dirty="0" err="1" smtClean="0">
                <a:latin typeface="Comic Sans MS" pitchFamily="66" charset="0"/>
              </a:rPr>
              <a:t>Tyres</a:t>
            </a:r>
            <a:r>
              <a:rPr lang="en-US" sz="2400" b="1" dirty="0" smtClean="0">
                <a:latin typeface="Comic Sans MS" pitchFamily="66" charset="0"/>
              </a:rPr>
              <a:t> Ltd. v Collector of </a:t>
            </a:r>
            <a:r>
              <a:rPr lang="en-US" sz="2400" b="1" dirty="0" err="1" smtClean="0">
                <a:latin typeface="Comic Sans MS" pitchFamily="66" charset="0"/>
              </a:rPr>
              <a:t>Cus</a:t>
            </a:r>
            <a:r>
              <a:rPr lang="en-US" sz="2400" b="1" dirty="0" smtClean="0">
                <a:latin typeface="Comic Sans MS" pitchFamily="66" charset="0"/>
              </a:rPr>
              <a:t>. 1997 (89) ELT 7 (SC)</a:t>
            </a:r>
            <a:r>
              <a:rPr lang="en-US" sz="2400" dirty="0" smtClean="0">
                <a:latin typeface="Comic Sans MS" pitchFamily="66" charset="0"/>
              </a:rPr>
              <a:t>, the appellants were engaged in setting up a plant for the manufacture of </a:t>
            </a:r>
            <a:r>
              <a:rPr lang="en-US" sz="2400" dirty="0" err="1" smtClean="0">
                <a:latin typeface="Comic Sans MS" pitchFamily="66" charset="0"/>
              </a:rPr>
              <a:t>tyres</a:t>
            </a:r>
            <a:r>
              <a:rPr lang="en-US" sz="2400" dirty="0" smtClean="0">
                <a:latin typeface="Comic Sans MS" pitchFamily="66" charset="0"/>
              </a:rPr>
              <a:t> for which they procured certain equipment through a third party and also paid 3% of the FOB value as procurement charges. The question which arose was whether these procurement charges had to be added to the assessable value of the said equipment. It was held that when the invoice &amp; agreement have not been rejected, valuation according to best judgment would not be the only method of valuation.</a:t>
            </a:r>
            <a:endParaRPr lang="en-US" sz="2400" dirty="0">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457200" indent="-457200" algn="just">
              <a:lnSpc>
                <a:spcPct val="150000"/>
              </a:lnSpc>
              <a:spcBef>
                <a:spcPts val="1200"/>
              </a:spcBef>
              <a:spcAft>
                <a:spcPts val="1200"/>
              </a:spcAft>
              <a:buNone/>
            </a:pPr>
            <a:r>
              <a:rPr lang="en-US" sz="2500" dirty="0" smtClean="0">
                <a:latin typeface="Comic Sans MS" pitchFamily="66" charset="0"/>
              </a:rPr>
              <a:t>(iii) which, in relation to the goods specified in the Third Schedule, involves packing or repacking of such goods in a unit container or labeling or re-</a:t>
            </a:r>
            <a:r>
              <a:rPr lang="en-US" sz="2500" dirty="0" err="1" smtClean="0">
                <a:latin typeface="Comic Sans MS" pitchFamily="66" charset="0"/>
              </a:rPr>
              <a:t>labelling</a:t>
            </a:r>
            <a:r>
              <a:rPr lang="en-US" sz="2500" dirty="0" smtClean="0">
                <a:latin typeface="Comic Sans MS" pitchFamily="66" charset="0"/>
              </a:rPr>
              <a:t> of containers including the declaration or alteration of retail sale price on it or adoption of any other treatment on the goods to render the product marketable to the consumer. </a:t>
            </a:r>
          </a:p>
          <a:p>
            <a:pPr marL="0" indent="1588" algn="just">
              <a:lnSpc>
                <a:spcPct val="150000"/>
              </a:lnSpc>
              <a:spcBef>
                <a:spcPts val="1200"/>
              </a:spcBef>
              <a:spcAft>
                <a:spcPts val="1200"/>
              </a:spcAft>
              <a:buNone/>
            </a:pPr>
            <a:r>
              <a:rPr lang="en-US" sz="2500" b="1" dirty="0" smtClean="0">
                <a:latin typeface="Comic Sans MS" pitchFamily="66" charset="0"/>
              </a:rPr>
              <a:t>[Clauses (ii) and (iii) are called Deemed Manufacture] </a:t>
            </a:r>
          </a:p>
          <a:p>
            <a:pPr marL="0" indent="1588" algn="just">
              <a:lnSpc>
                <a:spcPct val="150000"/>
              </a:lnSpc>
              <a:spcBef>
                <a:spcPts val="1200"/>
              </a:spcBef>
              <a:buNone/>
            </a:pPr>
            <a:endParaRPr lang="en-US" sz="2500" dirty="0" smtClean="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a:t>
            </a:fld>
            <a:endParaRPr lang="en-US"/>
          </a:p>
        </p:txBody>
      </p:sp>
      <p:sp>
        <p:nvSpPr>
          <p:cNvPr id="5" name="Title 4"/>
          <p:cNvSpPr>
            <a:spLocks noGrp="1"/>
          </p:cNvSpPr>
          <p:nvPr>
            <p:ph type="title"/>
          </p:nvPr>
        </p:nvSpPr>
        <p:spPr/>
        <p:txBody>
          <a:bodyPr>
            <a:normAutofit/>
          </a:bodyPr>
          <a:lstStyle/>
          <a:p>
            <a:r>
              <a:rPr lang="en-US" sz="3500" b="1" dirty="0">
                <a:solidFill>
                  <a:srgbClr val="FFC000"/>
                </a:solidFill>
                <a:latin typeface="Comic Sans MS" pitchFamily="66" charset="0"/>
              </a:rPr>
              <a:t>..</a:t>
            </a:r>
            <a:r>
              <a:rPr lang="en-US" sz="3500" b="1" dirty="0" err="1">
                <a:solidFill>
                  <a:srgbClr val="FFC000"/>
                </a:solidFill>
                <a:latin typeface="Comic Sans MS" pitchFamily="66" charset="0"/>
              </a:rPr>
              <a:t>contd</a:t>
            </a:r>
            <a:endParaRPr lang="en-US" sz="3500" b="1" dirty="0">
              <a:solidFill>
                <a:srgbClr val="FFC000"/>
              </a:solidFill>
              <a:latin typeface="Comic Sans MS" pitchFamily="66"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80</a:t>
            </a:fld>
            <a:endParaRPr lang="en-US"/>
          </a:p>
        </p:txBody>
      </p:sp>
      <p:sp>
        <p:nvSpPr>
          <p:cNvPr id="5" name="Title 4"/>
          <p:cNvSpPr>
            <a:spLocks noGrp="1"/>
          </p:cNvSpPr>
          <p:nvPr>
            <p:ph type="title"/>
          </p:nvPr>
        </p:nvSpPr>
        <p:spPr/>
        <p:txBody>
          <a:bodyPr>
            <a:noAutofit/>
          </a:bodyPr>
          <a:lstStyle/>
          <a:p>
            <a:pPr marL="0" indent="3175"/>
            <a:r>
              <a:rPr lang="en-US" sz="2800" b="1" dirty="0" smtClean="0">
                <a:solidFill>
                  <a:srgbClr val="FFC000"/>
                </a:solidFill>
                <a:latin typeface="Comic Sans MS" pitchFamily="66" charset="0"/>
              </a:rPr>
              <a:t>Rule 11: Example</a:t>
            </a:r>
          </a:p>
        </p:txBody>
      </p:sp>
      <p:sp>
        <p:nvSpPr>
          <p:cNvPr id="8" name="Content Placeholder 7"/>
          <p:cNvSpPr>
            <a:spLocks noGrp="1"/>
          </p:cNvSpPr>
          <p:nvPr>
            <p:ph idx="1"/>
          </p:nvPr>
        </p:nvSpPr>
        <p:spPr>
          <a:xfrm>
            <a:off x="457200" y="1143000"/>
            <a:ext cx="8458200" cy="5105400"/>
          </a:xfrm>
        </p:spPr>
        <p:txBody>
          <a:bodyPr>
            <a:normAutofit/>
          </a:bodyPr>
          <a:lstStyle/>
          <a:p>
            <a:pPr marL="0" indent="3175" algn="just">
              <a:lnSpc>
                <a:spcPct val="110000"/>
              </a:lnSpc>
              <a:buNone/>
            </a:pPr>
            <a:r>
              <a:rPr lang="en-US" sz="2000" dirty="0" smtClean="0">
                <a:latin typeface="Comic Sans MS" pitchFamily="66" charset="0"/>
              </a:rPr>
              <a:t>When a manufacturer replaces spare parts free of cost during the warranty period there is no separate rule to govern such transactions. Under such circumstances, Rule 11 helps us to navigate to Rule 8 and the value can be adopted as cost of production plus 10%.</a:t>
            </a:r>
          </a:p>
          <a:p>
            <a:pPr marL="0" indent="3175" algn="just">
              <a:lnSpc>
                <a:spcPct val="110000"/>
              </a:lnSpc>
              <a:buNone/>
            </a:pPr>
            <a:r>
              <a:rPr lang="en-US" sz="2000" b="1" u="sng" dirty="0" smtClean="0">
                <a:latin typeface="Comic Sans MS" pitchFamily="66" charset="0"/>
              </a:rPr>
              <a:t>Conclusion:</a:t>
            </a:r>
          </a:p>
          <a:p>
            <a:pPr marL="0" indent="3175" algn="just">
              <a:lnSpc>
                <a:spcPct val="110000"/>
              </a:lnSpc>
              <a:buNone/>
            </a:pPr>
            <a:r>
              <a:rPr lang="en-US" sz="2000" dirty="0" smtClean="0">
                <a:latin typeface="Comic Sans MS" pitchFamily="66" charset="0"/>
              </a:rPr>
              <a:t>It is evident from the foregoing provisions that to levy Excise Duty the following ingredients are essential.</a:t>
            </a:r>
          </a:p>
          <a:p>
            <a:pPr marL="0" indent="3175" algn="just">
              <a:lnSpc>
                <a:spcPct val="110000"/>
              </a:lnSpc>
              <a:buAutoNum type="romanLcParenBoth"/>
            </a:pPr>
            <a:r>
              <a:rPr lang="en-US" sz="2000" dirty="0" smtClean="0">
                <a:latin typeface="Comic Sans MS" pitchFamily="66" charset="0"/>
              </a:rPr>
              <a:t>There must be goods.</a:t>
            </a:r>
          </a:p>
          <a:p>
            <a:pPr marL="0" indent="3175" algn="just">
              <a:lnSpc>
                <a:spcPct val="110000"/>
              </a:lnSpc>
              <a:buAutoNum type="romanLcParenBoth"/>
            </a:pPr>
            <a:r>
              <a:rPr lang="en-US" sz="2000" dirty="0" smtClean="0">
                <a:latin typeface="Comic Sans MS" pitchFamily="66" charset="0"/>
              </a:rPr>
              <a:t> Those goods must be manufactured in India.</a:t>
            </a:r>
          </a:p>
          <a:p>
            <a:pPr marL="0" indent="3175" algn="just">
              <a:lnSpc>
                <a:spcPct val="110000"/>
              </a:lnSpc>
              <a:buAutoNum type="romanLcParenBoth"/>
            </a:pPr>
            <a:r>
              <a:rPr lang="en-US" sz="2000" dirty="0" smtClean="0">
                <a:latin typeface="Comic Sans MS" pitchFamily="66" charset="0"/>
              </a:rPr>
              <a:t> Those manufactured goods must be excisable goods.</a:t>
            </a:r>
          </a:p>
          <a:p>
            <a:pPr marL="0" indent="3175" algn="just">
              <a:lnSpc>
                <a:spcPct val="110000"/>
              </a:lnSpc>
              <a:buAutoNum type="romanLcParenBoth"/>
            </a:pPr>
            <a:r>
              <a:rPr lang="en-US" sz="2000" dirty="0" smtClean="0">
                <a:latin typeface="Comic Sans MS" pitchFamily="66" charset="0"/>
              </a:rPr>
              <a:t> Those excisable goods must emerge from the manufacture or process as movable and marketable goods.</a:t>
            </a:r>
            <a:endParaRPr lang="en-US" sz="2000" dirty="0">
              <a:latin typeface="Comic Sans MS" pitchFamily="66"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143000"/>
            <a:ext cx="8458200" cy="4983163"/>
          </a:xfrm>
        </p:spPr>
        <p:txBody>
          <a:bodyPr>
            <a:noAutofit/>
          </a:bodyPr>
          <a:lstStyle/>
          <a:p>
            <a:pPr algn="just"/>
            <a:r>
              <a:rPr lang="en-US" sz="2600" dirty="0">
                <a:latin typeface="Comic Sans MS" pitchFamily="66" charset="0"/>
              </a:rPr>
              <a:t>Transit insurances charges, if shown separately in invoice. </a:t>
            </a:r>
            <a:r>
              <a:rPr lang="en-US" sz="2600" b="1" dirty="0" smtClean="0">
                <a:latin typeface="Comic Sans MS" pitchFamily="66" charset="0"/>
              </a:rPr>
              <a:t>[Collector </a:t>
            </a:r>
            <a:r>
              <a:rPr lang="en-US" sz="2600" b="1" dirty="0">
                <a:latin typeface="Comic Sans MS" pitchFamily="66" charset="0"/>
              </a:rPr>
              <a:t>Of Central Excise, Meerut v</a:t>
            </a:r>
            <a:r>
              <a:rPr lang="en-US" sz="2600" b="1" dirty="0" smtClean="0">
                <a:latin typeface="Comic Sans MS" pitchFamily="66" charset="0"/>
              </a:rPr>
              <a:t>s. </a:t>
            </a:r>
            <a:r>
              <a:rPr lang="en-US" sz="2600" b="1" dirty="0">
                <a:latin typeface="Comic Sans MS" pitchFamily="66" charset="0"/>
              </a:rPr>
              <a:t>Surya </a:t>
            </a:r>
            <a:r>
              <a:rPr lang="en-US" sz="2600" b="1" dirty="0" err="1">
                <a:latin typeface="Comic Sans MS" pitchFamily="66" charset="0"/>
              </a:rPr>
              <a:t>Roshni</a:t>
            </a:r>
            <a:r>
              <a:rPr lang="en-US" sz="2600" b="1" dirty="0">
                <a:latin typeface="Comic Sans MS" pitchFamily="66" charset="0"/>
              </a:rPr>
              <a:t> Ltd.-2000 (122) E.L.T. 3 </a:t>
            </a:r>
            <a:r>
              <a:rPr lang="en-US" sz="2600" b="1" dirty="0" smtClean="0">
                <a:latin typeface="Comic Sans MS" pitchFamily="66" charset="0"/>
              </a:rPr>
              <a:t>(S.C.)</a:t>
            </a:r>
          </a:p>
          <a:p>
            <a:pPr algn="just"/>
            <a:r>
              <a:rPr lang="en-US" sz="2600" dirty="0">
                <a:latin typeface="Comic Sans MS" pitchFamily="66" charset="0"/>
              </a:rPr>
              <a:t>Transport charges up to place </a:t>
            </a:r>
            <a:r>
              <a:rPr lang="en-US" sz="2600" dirty="0" smtClean="0">
                <a:latin typeface="Comic Sans MS" pitchFamily="66" charset="0"/>
              </a:rPr>
              <a:t>of removal</a:t>
            </a:r>
            <a:r>
              <a:rPr lang="en-US" sz="2600" dirty="0">
                <a:latin typeface="Comic Sans MS" pitchFamily="66" charset="0"/>
              </a:rPr>
              <a:t>.[</a:t>
            </a:r>
            <a:r>
              <a:rPr lang="en-US" sz="2600" b="1" dirty="0">
                <a:latin typeface="Comic Sans MS" pitchFamily="66" charset="0"/>
              </a:rPr>
              <a:t>Indian Oxygen Ltd. </a:t>
            </a:r>
            <a:r>
              <a:rPr lang="en-US" sz="2600" b="1" dirty="0" smtClean="0">
                <a:latin typeface="Comic Sans MS" pitchFamily="66" charset="0"/>
              </a:rPr>
              <a:t>vs. </a:t>
            </a:r>
            <a:r>
              <a:rPr lang="en-US" sz="2600" b="1" dirty="0">
                <a:latin typeface="Comic Sans MS" pitchFamily="66" charset="0"/>
              </a:rPr>
              <a:t>Collector Of C.E.-1988 (36) E.L.T. 723 </a:t>
            </a:r>
            <a:r>
              <a:rPr lang="en-US" sz="2600" b="1" dirty="0" smtClean="0">
                <a:latin typeface="Comic Sans MS" pitchFamily="66" charset="0"/>
              </a:rPr>
              <a:t>(S.C.)]</a:t>
            </a:r>
          </a:p>
          <a:p>
            <a:pPr lvl="0" algn="just"/>
            <a:r>
              <a:rPr lang="en-US" sz="2600" dirty="0">
                <a:latin typeface="Comic Sans MS" pitchFamily="66" charset="0"/>
              </a:rPr>
              <a:t>Advertisement expenses incurred by marketing company, which also supplies raw material.[</a:t>
            </a:r>
            <a:r>
              <a:rPr lang="en-US" sz="2600" b="1" dirty="0">
                <a:latin typeface="Comic Sans MS" pitchFamily="66" charset="0"/>
              </a:rPr>
              <a:t>Alembic Glass Industries Ltd. Versus Commissioner Of Central Excise-2006 (201) E.L.T. 161 (S.C.)]</a:t>
            </a:r>
            <a:endParaRPr lang="en-US" sz="2600" dirty="0">
              <a:latin typeface="Comic Sans MS" pitchFamily="66" charset="0"/>
            </a:endParaRPr>
          </a:p>
          <a:p>
            <a:pPr algn="just"/>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81</a:t>
            </a:fld>
            <a:endParaRPr lang="en-US"/>
          </a:p>
        </p:txBody>
      </p:sp>
      <p:sp>
        <p:nvSpPr>
          <p:cNvPr id="5" name="Title 4"/>
          <p:cNvSpPr>
            <a:spLocks noGrp="1"/>
          </p:cNvSpPr>
          <p:nvPr>
            <p:ph type="title"/>
          </p:nvPr>
        </p:nvSpPr>
        <p:spPr/>
        <p:txBody>
          <a:bodyPr>
            <a:noAutofit/>
          </a:bodyPr>
          <a:lstStyle/>
          <a:p>
            <a:r>
              <a:rPr lang="en-US" sz="3600" b="1" dirty="0" smtClean="0">
                <a:solidFill>
                  <a:srgbClr val="FFC000"/>
                </a:solidFill>
                <a:latin typeface="Comic Sans MS" pitchFamily="66" charset="0"/>
              </a:rPr>
              <a:t>Decided Case Laws on inclusions into value </a:t>
            </a:r>
            <a:endParaRPr lang="en-US" sz="3600" b="1" dirty="0">
              <a:solidFill>
                <a:srgbClr val="FFC000"/>
              </a:solidFill>
              <a:latin typeface="Comic Sans MS" pitchFamily="66" charset="0"/>
            </a:endParaRPr>
          </a:p>
        </p:txBody>
      </p:sp>
    </p:spTree>
    <p:extLst>
      <p:ext uri="{BB962C8B-B14F-4D97-AF65-F5344CB8AC3E}">
        <p14:creationId xmlns:p14="http://schemas.microsoft.com/office/powerpoint/2010/main" xmlns="" val="23302803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lvl="0" algn="just"/>
            <a:r>
              <a:rPr lang="en-US" sz="2500" dirty="0">
                <a:latin typeface="Comic Sans MS" pitchFamily="66" charset="0"/>
              </a:rPr>
              <a:t>Royalty charged in franchise agreement. </a:t>
            </a:r>
            <a:r>
              <a:rPr lang="en-US" sz="2500" b="1" dirty="0">
                <a:latin typeface="Comic Sans MS" pitchFamily="66" charset="0"/>
              </a:rPr>
              <a:t>[</a:t>
            </a:r>
            <a:r>
              <a:rPr lang="en-US" sz="2500" b="1" dirty="0" err="1">
                <a:latin typeface="Comic Sans MS" pitchFamily="66" charset="0"/>
              </a:rPr>
              <a:t>Soni</a:t>
            </a:r>
            <a:r>
              <a:rPr lang="en-US" sz="2500" b="1" dirty="0">
                <a:latin typeface="Comic Sans MS" pitchFamily="66" charset="0"/>
              </a:rPr>
              <a:t> Music Entertainment India Pvt. Ltd. v. Commissioner - 2012 (284) E.L.T. A58 (S.C</a:t>
            </a:r>
            <a:r>
              <a:rPr lang="en-US" sz="2500" b="1" dirty="0" smtClean="0">
                <a:latin typeface="Comic Sans MS" pitchFamily="66" charset="0"/>
              </a:rPr>
              <a:t>.)].</a:t>
            </a:r>
            <a:endParaRPr lang="en-US" sz="2500" dirty="0">
              <a:latin typeface="Comic Sans MS" pitchFamily="66" charset="0"/>
            </a:endParaRPr>
          </a:p>
          <a:p>
            <a:pPr lvl="0" algn="just"/>
            <a:r>
              <a:rPr lang="en-US" sz="2500" dirty="0">
                <a:latin typeface="Comic Sans MS" pitchFamily="66" charset="0"/>
              </a:rPr>
              <a:t>Loading and handling charges within the factory. </a:t>
            </a:r>
            <a:r>
              <a:rPr lang="en-US" sz="2500" b="1" dirty="0">
                <a:latin typeface="Comic Sans MS" pitchFamily="66" charset="0"/>
              </a:rPr>
              <a:t>[Collector v. Aims Oxygen (P) Ltd. - 1990 (50) E.L.T. A84</a:t>
            </a:r>
            <a:r>
              <a:rPr lang="en-US" sz="2500" b="1" dirty="0" smtClean="0">
                <a:latin typeface="Comic Sans MS" pitchFamily="66" charset="0"/>
              </a:rPr>
              <a:t>].</a:t>
            </a:r>
            <a:endParaRPr lang="en-US" sz="2500" dirty="0">
              <a:latin typeface="Comic Sans MS" pitchFamily="66" charset="0"/>
            </a:endParaRPr>
          </a:p>
          <a:p>
            <a:pPr algn="just"/>
            <a:r>
              <a:rPr lang="en-US" sz="2500" dirty="0">
                <a:latin typeface="Comic Sans MS" pitchFamily="66" charset="0"/>
              </a:rPr>
              <a:t>Packing charges and design charges related to manufacture. In the </a:t>
            </a:r>
            <a:r>
              <a:rPr lang="en-US" sz="2500" b="1" dirty="0">
                <a:latin typeface="Comic Sans MS" pitchFamily="66" charset="0"/>
              </a:rPr>
              <a:t>“Royal Enfield vs commissioner of central Excise”- 2011(270 ELT) 0637 (SC</a:t>
            </a:r>
            <a:r>
              <a:rPr lang="en-US" sz="2500" b="1" dirty="0" smtClean="0">
                <a:latin typeface="Comic Sans MS" pitchFamily="66" charset="0"/>
              </a:rPr>
              <a:t>).</a:t>
            </a:r>
          </a:p>
          <a:p>
            <a:pPr lvl="0" algn="just"/>
            <a:r>
              <a:rPr lang="en-US" sz="2800" dirty="0">
                <a:latin typeface="Comic Sans MS" pitchFamily="66" charset="0"/>
              </a:rPr>
              <a:t>Notional interest on advances if there is evidence that it has depressed the selling price. [</a:t>
            </a:r>
            <a:r>
              <a:rPr lang="en-US" sz="2800" b="1" dirty="0">
                <a:latin typeface="Comic Sans MS" pitchFamily="66" charset="0"/>
              </a:rPr>
              <a:t>Commissioner v. Midi Extrusions Ltd. - 2003 (158) E.L.T. A281 (S.C</a:t>
            </a:r>
            <a:r>
              <a:rPr lang="en-US" sz="2800" b="1" dirty="0" smtClean="0">
                <a:latin typeface="Comic Sans MS" pitchFamily="66" charset="0"/>
              </a:rPr>
              <a:t>.)].</a:t>
            </a:r>
            <a:endParaRPr lang="en-US" sz="2800" dirty="0">
              <a:latin typeface="Comic Sans MS" pitchFamily="66" charset="0"/>
            </a:endParaRPr>
          </a:p>
          <a:p>
            <a:pPr algn="just"/>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82</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a:t>
            </a:r>
            <a:r>
              <a:rPr lang="en-US" sz="4000" b="1" dirty="0" err="1" smtClean="0">
                <a:solidFill>
                  <a:srgbClr val="FFC000"/>
                </a:solidFill>
                <a:latin typeface="Comic Sans MS" pitchFamily="66" charset="0"/>
              </a:rPr>
              <a:t>contd</a:t>
            </a:r>
            <a:endParaRPr lang="en-US" sz="4000" b="1" dirty="0">
              <a:solidFill>
                <a:srgbClr val="FFC000"/>
              </a:solidFill>
              <a:latin typeface="Comic Sans MS" pitchFamily="66" charset="0"/>
            </a:endParaRPr>
          </a:p>
        </p:txBody>
      </p:sp>
    </p:spTree>
    <p:extLst>
      <p:ext uri="{BB962C8B-B14F-4D97-AF65-F5344CB8AC3E}">
        <p14:creationId xmlns:p14="http://schemas.microsoft.com/office/powerpoint/2010/main" xmlns="" val="377937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algn="just">
              <a:spcAft>
                <a:spcPts val="1200"/>
              </a:spcAft>
              <a:buFont typeface="Wingdings" pitchFamily="2" charset="2"/>
              <a:buChar char="v"/>
            </a:pPr>
            <a:r>
              <a:rPr lang="en-US" sz="2500" dirty="0" smtClean="0">
                <a:latin typeface="Comic Sans MS" pitchFamily="66" charset="0"/>
              </a:rPr>
              <a:t>Section 4A or weights &amp; Measurements Act.</a:t>
            </a:r>
          </a:p>
          <a:p>
            <a:pPr algn="just">
              <a:spcAft>
                <a:spcPts val="1200"/>
              </a:spcAft>
              <a:buFont typeface="Wingdings" pitchFamily="2" charset="2"/>
              <a:buChar char="v"/>
            </a:pPr>
            <a:r>
              <a:rPr lang="en-US" sz="2500" dirty="0" smtClean="0">
                <a:latin typeface="Comic Sans MS" pitchFamily="66" charset="0"/>
              </a:rPr>
              <a:t>MRP minus prescribed abatement is the assessable value.</a:t>
            </a:r>
          </a:p>
          <a:p>
            <a:pPr algn="just">
              <a:spcAft>
                <a:spcPts val="1200"/>
              </a:spcAft>
              <a:buFont typeface="Wingdings" pitchFamily="2" charset="2"/>
              <a:buChar char="v"/>
            </a:pPr>
            <a:r>
              <a:rPr lang="en-US" sz="2500" dirty="0" smtClean="0">
                <a:latin typeface="Comic Sans MS" pitchFamily="66" charset="0"/>
              </a:rPr>
              <a:t>Region – wise MRP accepted</a:t>
            </a:r>
          </a:p>
          <a:p>
            <a:pPr algn="just">
              <a:spcAft>
                <a:spcPts val="1200"/>
              </a:spcAft>
              <a:buFont typeface="Wingdings" pitchFamily="2" charset="2"/>
              <a:buChar char="v"/>
            </a:pPr>
            <a:r>
              <a:rPr lang="en-US" sz="2500" dirty="0" smtClean="0">
                <a:latin typeface="Comic Sans MS" pitchFamily="66" charset="0"/>
              </a:rPr>
              <a:t>If different MRPs are printed, the maximum MRP will be taken as the basis.</a:t>
            </a:r>
          </a:p>
          <a:p>
            <a:pPr algn="just">
              <a:spcAft>
                <a:spcPts val="1200"/>
              </a:spcAft>
              <a:buFont typeface="Wingdings" pitchFamily="2" charset="2"/>
              <a:buChar char="v"/>
            </a:pPr>
            <a:r>
              <a:rPr lang="en-US" sz="2500" dirty="0" smtClean="0">
                <a:latin typeface="Comic Sans MS" pitchFamily="66" charset="0"/>
              </a:rPr>
              <a:t>Sale of phones with MRP fixed, to customer, by phone companies U/S 4A only.</a:t>
            </a:r>
          </a:p>
          <a:p>
            <a:pPr algn="just">
              <a:spcAft>
                <a:spcPts val="1200"/>
              </a:spcAft>
              <a:buFont typeface="Wingdings" pitchFamily="2" charset="2"/>
              <a:buChar char="v"/>
            </a:pPr>
            <a:r>
              <a:rPr lang="en-US" sz="2500" dirty="0" smtClean="0">
                <a:latin typeface="Comic Sans MS" pitchFamily="66" charset="0"/>
              </a:rPr>
              <a:t>Multi – Piece Packages.</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83</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MRP based Valuation</a:t>
            </a:r>
            <a:endParaRPr lang="en-US" sz="4000" b="1" dirty="0">
              <a:solidFill>
                <a:srgbClr val="FFC000"/>
              </a:solidFill>
              <a:latin typeface="Comic Sans MS" pitchFamily="66"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0" indent="0" algn="just">
              <a:spcAft>
                <a:spcPts val="1200"/>
              </a:spcAft>
              <a:buFont typeface="Wingdings" pitchFamily="2" charset="2"/>
              <a:buNone/>
            </a:pPr>
            <a:r>
              <a:rPr lang="en-US" sz="2500" dirty="0" smtClean="0">
                <a:latin typeface="Comic Sans MS" pitchFamily="66" charset="0"/>
              </a:rPr>
              <a:t>Where the excisable goods are transferred to :- </a:t>
            </a:r>
          </a:p>
          <a:p>
            <a:pPr marL="225425" indent="-225425" algn="just">
              <a:spcAft>
                <a:spcPts val="1200"/>
              </a:spcAft>
              <a:buFont typeface="Wingdings" pitchFamily="2" charset="2"/>
              <a:buNone/>
            </a:pPr>
            <a:r>
              <a:rPr lang="en-US" sz="2500" dirty="0" smtClean="0">
                <a:latin typeface="Comic Sans MS" pitchFamily="66" charset="0"/>
              </a:rPr>
              <a:t>   a </a:t>
            </a:r>
            <a:r>
              <a:rPr lang="en-US" sz="2500" u="sng" dirty="0" smtClean="0">
                <a:latin typeface="Comic Sans MS" pitchFamily="66" charset="0"/>
              </a:rPr>
              <a:t>depot/premises of consignment agent/ branch/ any other place</a:t>
            </a:r>
            <a:r>
              <a:rPr lang="en-US" sz="2500" dirty="0" smtClean="0">
                <a:latin typeface="Comic Sans MS" pitchFamily="66" charset="0"/>
              </a:rPr>
              <a:t> ,</a:t>
            </a:r>
          </a:p>
          <a:p>
            <a:pPr marL="225425" indent="-225425" algn="just">
              <a:spcAft>
                <a:spcPts val="1200"/>
              </a:spcAft>
              <a:buFont typeface="Wingdings" pitchFamily="2" charset="2"/>
              <a:buNone/>
            </a:pPr>
            <a:r>
              <a:rPr lang="en-US" sz="2500" dirty="0" smtClean="0">
                <a:latin typeface="Comic Sans MS" pitchFamily="66" charset="0"/>
              </a:rPr>
              <a:t>  	from where those excisable goods are to be sold, </a:t>
            </a:r>
            <a:r>
              <a:rPr lang="en-US" sz="2500" u="sng" dirty="0" smtClean="0">
                <a:latin typeface="Comic Sans MS" pitchFamily="66" charset="0"/>
              </a:rPr>
              <a:t>in that case</a:t>
            </a:r>
            <a:r>
              <a:rPr lang="en-US" sz="2500" dirty="0" smtClean="0">
                <a:latin typeface="Comic Sans MS" pitchFamily="66" charset="0"/>
              </a:rPr>
              <a:t>,</a:t>
            </a:r>
          </a:p>
          <a:p>
            <a:pPr marL="0" indent="0" algn="just">
              <a:spcAft>
                <a:spcPts val="1200"/>
              </a:spcAft>
              <a:buFont typeface="Wingdings" pitchFamily="2" charset="2"/>
              <a:buNone/>
            </a:pPr>
            <a:r>
              <a:rPr lang="en-US" sz="2500" dirty="0" smtClean="0">
                <a:latin typeface="Comic Sans MS" pitchFamily="66" charset="0"/>
              </a:rPr>
              <a:t>   the “</a:t>
            </a:r>
            <a:r>
              <a:rPr lang="en-US" sz="2500" u="sng" dirty="0" smtClean="0">
                <a:latin typeface="Comic Sans MS" pitchFamily="66" charset="0"/>
              </a:rPr>
              <a:t>Assessable Value</a:t>
            </a:r>
            <a:r>
              <a:rPr lang="en-US" sz="2500" dirty="0" smtClean="0">
                <a:latin typeface="Comic Sans MS" pitchFamily="66" charset="0"/>
              </a:rPr>
              <a:t> “ shall be</a:t>
            </a:r>
          </a:p>
          <a:p>
            <a:pPr marL="574675" indent="-338138" algn="just">
              <a:spcAft>
                <a:spcPts val="1200"/>
              </a:spcAft>
              <a:buFontTx/>
              <a:buChar char="•"/>
            </a:pPr>
            <a:r>
              <a:rPr lang="en-US" sz="2500" dirty="0" smtClean="0">
                <a:latin typeface="Comic Sans MS" pitchFamily="66" charset="0"/>
              </a:rPr>
              <a:t>The price at which maximum no. of goods are sold,</a:t>
            </a:r>
          </a:p>
          <a:p>
            <a:pPr marL="574675" indent="-338138" algn="just">
              <a:spcAft>
                <a:spcPts val="1200"/>
              </a:spcAft>
              <a:buFontTx/>
              <a:buChar char="•"/>
            </a:pPr>
            <a:r>
              <a:rPr lang="en-US" sz="2500" dirty="0" smtClean="0">
                <a:latin typeface="Comic Sans MS" pitchFamily="66" charset="0"/>
              </a:rPr>
              <a:t>At the branch,</a:t>
            </a:r>
          </a:p>
          <a:p>
            <a:pPr marL="574675" indent="-338138" algn="just">
              <a:spcAft>
                <a:spcPts val="1200"/>
              </a:spcAft>
              <a:buFontTx/>
              <a:buChar char="•"/>
            </a:pPr>
            <a:r>
              <a:rPr lang="en-US" sz="2500" dirty="0" smtClean="0">
                <a:latin typeface="Comic Sans MS" pitchFamily="66" charset="0"/>
              </a:rPr>
              <a:t>At the time of removal from factory.</a:t>
            </a:r>
          </a:p>
          <a:p>
            <a:pPr marL="0" indent="0"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84</a:t>
            </a:fld>
            <a:endParaRPr lang="en-US"/>
          </a:p>
        </p:txBody>
      </p:sp>
      <p:sp>
        <p:nvSpPr>
          <p:cNvPr id="5" name="Title 4"/>
          <p:cNvSpPr>
            <a:spLocks noGrp="1"/>
          </p:cNvSpPr>
          <p:nvPr>
            <p:ph type="title"/>
          </p:nvPr>
        </p:nvSpPr>
        <p:spPr/>
        <p:txBody>
          <a:bodyPr>
            <a:noAutofit/>
          </a:bodyPr>
          <a:lstStyle/>
          <a:p>
            <a:r>
              <a:rPr lang="en-US" sz="4000" b="1" dirty="0" smtClean="0">
                <a:solidFill>
                  <a:srgbClr val="FFC000"/>
                </a:solidFill>
                <a:latin typeface="Comic Sans MS" pitchFamily="66" charset="0"/>
              </a:rPr>
              <a:t>Valuation of Depot Sales</a:t>
            </a:r>
            <a:br>
              <a:rPr lang="en-US" sz="4000" b="1" dirty="0" smtClean="0">
                <a:solidFill>
                  <a:srgbClr val="FFC000"/>
                </a:solidFill>
                <a:latin typeface="Comic Sans MS" pitchFamily="66" charset="0"/>
              </a:rPr>
            </a:br>
            <a:r>
              <a:rPr lang="en-US" sz="4000" b="1" dirty="0" smtClean="0">
                <a:solidFill>
                  <a:srgbClr val="FFC000"/>
                </a:solidFill>
                <a:latin typeface="Comic Sans MS" pitchFamily="66" charset="0"/>
              </a:rPr>
              <a:t>(Stock Transfer)</a:t>
            </a:r>
            <a:endParaRPr lang="en-US" sz="4000" b="1" dirty="0">
              <a:solidFill>
                <a:srgbClr val="FFC000"/>
              </a:solidFill>
              <a:latin typeface="Comic Sans MS" pitchFamily="66"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spcAft>
                <a:spcPts val="1200"/>
              </a:spcAft>
            </a:pPr>
            <a:r>
              <a:rPr lang="en-US" sz="2800" dirty="0" smtClean="0">
                <a:latin typeface="Comic Sans MS" pitchFamily="66" charset="0"/>
              </a:rPr>
              <a:t>A.V shall be :- </a:t>
            </a:r>
            <a:r>
              <a:rPr lang="en-US" sz="2800" b="1" dirty="0" smtClean="0">
                <a:latin typeface="Comic Sans MS" pitchFamily="66" charset="0"/>
              </a:rPr>
              <a:t>(Cost of Production)*110%</a:t>
            </a:r>
          </a:p>
          <a:p>
            <a:pPr algn="just">
              <a:spcAft>
                <a:spcPts val="1200"/>
              </a:spcAft>
              <a:buFont typeface="Wingdings" pitchFamily="2" charset="2"/>
              <a:buNone/>
            </a:pPr>
            <a:r>
              <a:rPr lang="en-US" sz="2800" dirty="0" smtClean="0">
                <a:latin typeface="Comic Sans MS" pitchFamily="66" charset="0"/>
              </a:rPr>
              <a:t>	even if the same or</a:t>
            </a:r>
          </a:p>
          <a:p>
            <a:pPr algn="just">
              <a:spcAft>
                <a:spcPts val="1200"/>
              </a:spcAft>
              <a:buFont typeface="Wingdings" pitchFamily="2" charset="2"/>
              <a:buNone/>
            </a:pPr>
            <a:r>
              <a:rPr lang="en-US" sz="2800" dirty="0" smtClean="0">
                <a:latin typeface="Comic Sans MS" pitchFamily="66" charset="0"/>
              </a:rPr>
              <a:t>			   identical or,</a:t>
            </a:r>
          </a:p>
          <a:p>
            <a:pPr algn="just">
              <a:spcAft>
                <a:spcPts val="1200"/>
              </a:spcAft>
              <a:buFont typeface="Wingdings" pitchFamily="2" charset="2"/>
              <a:buNone/>
            </a:pPr>
            <a:r>
              <a:rPr lang="en-US" sz="2800" dirty="0" smtClean="0">
                <a:latin typeface="Comic Sans MS" pitchFamily="66" charset="0"/>
              </a:rPr>
              <a:t>			   comparable goods</a:t>
            </a:r>
          </a:p>
          <a:p>
            <a:pPr algn="just">
              <a:spcAft>
                <a:spcPts val="1200"/>
              </a:spcAft>
              <a:buFont typeface="Wingdings" pitchFamily="2" charset="2"/>
              <a:buNone/>
            </a:pPr>
            <a:r>
              <a:rPr lang="en-US" sz="2800" dirty="0" smtClean="0">
                <a:latin typeface="Comic Sans MS" pitchFamily="66" charset="0"/>
              </a:rPr>
              <a:t> 	are manufactured &amp; sold by the same </a:t>
            </a:r>
            <a:r>
              <a:rPr lang="en-US" sz="2800" dirty="0" err="1" smtClean="0">
                <a:latin typeface="Comic Sans MS" pitchFamily="66" charset="0"/>
              </a:rPr>
              <a:t>assesee</a:t>
            </a:r>
            <a:r>
              <a:rPr lang="en-US" sz="2800" dirty="0" smtClean="0">
                <a:latin typeface="Comic Sans MS" pitchFamily="66" charset="0"/>
              </a:rPr>
              <a:t>.</a:t>
            </a:r>
          </a:p>
          <a:p>
            <a:pPr algn="just">
              <a:spcAft>
                <a:spcPts val="1200"/>
              </a:spcAft>
            </a:pP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85</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Valuation of Captive Consumption</a:t>
            </a:r>
            <a:endParaRPr lang="en-US" sz="4000" dirty="0">
              <a:solidFill>
                <a:srgbClr val="FFC000"/>
              </a:solidFill>
              <a:latin typeface="Comic Sans MS" pitchFamily="66"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spcAft>
                <a:spcPts val="1200"/>
              </a:spcAft>
              <a:buFont typeface="Wingdings" pitchFamily="2" charset="2"/>
              <a:buChar char="Ø"/>
            </a:pPr>
            <a:r>
              <a:rPr lang="en-US" sz="2500" dirty="0" smtClean="0">
                <a:latin typeface="Comic Sans MS" pitchFamily="66" charset="0"/>
              </a:rPr>
              <a:t>Notification no: 8/ 2003 as amended.</a:t>
            </a:r>
          </a:p>
          <a:p>
            <a:pPr algn="just">
              <a:spcAft>
                <a:spcPts val="1200"/>
              </a:spcAft>
              <a:buFont typeface="Wingdings" pitchFamily="2" charset="2"/>
              <a:buChar char="Ø"/>
            </a:pPr>
            <a:r>
              <a:rPr lang="en-US" sz="2500" dirty="0" smtClean="0">
                <a:latin typeface="Comic Sans MS" pitchFamily="66" charset="0"/>
              </a:rPr>
              <a:t>Basic ceiling  </a:t>
            </a:r>
            <a:r>
              <a:rPr lang="en-US" sz="2500" dirty="0" smtClean="0">
                <a:latin typeface="Rupee Foradian" pitchFamily="34" charset="0"/>
              </a:rPr>
              <a:t>`</a:t>
            </a:r>
            <a:r>
              <a:rPr lang="en-US" sz="2500" dirty="0" smtClean="0">
                <a:latin typeface="Comic Sans MS" pitchFamily="66" charset="0"/>
              </a:rPr>
              <a:t> 1.5 Cr.</a:t>
            </a:r>
          </a:p>
          <a:p>
            <a:pPr algn="just">
              <a:spcAft>
                <a:spcPts val="1200"/>
              </a:spcAft>
              <a:buFont typeface="Wingdings" pitchFamily="2" charset="2"/>
              <a:buChar char="Ø"/>
            </a:pPr>
            <a:r>
              <a:rPr lang="en-US" sz="2500" dirty="0" smtClean="0">
                <a:latin typeface="Comic Sans MS" pitchFamily="66" charset="0"/>
              </a:rPr>
              <a:t>Outer ceiling </a:t>
            </a:r>
            <a:r>
              <a:rPr lang="en-US" sz="2500" dirty="0" smtClean="0">
                <a:latin typeface="Rupee Foradian" pitchFamily="34" charset="0"/>
              </a:rPr>
              <a:t>`</a:t>
            </a:r>
            <a:r>
              <a:rPr lang="en-US" sz="2500" dirty="0" smtClean="0">
                <a:latin typeface="Comic Sans MS" pitchFamily="66" charset="0"/>
              </a:rPr>
              <a:t> 4 Cr.</a:t>
            </a:r>
          </a:p>
          <a:p>
            <a:pPr algn="just">
              <a:spcAft>
                <a:spcPts val="1200"/>
              </a:spcAft>
              <a:buFont typeface="Wingdings" pitchFamily="2" charset="2"/>
              <a:buChar char="Ø"/>
            </a:pPr>
            <a:r>
              <a:rPr lang="en-US" sz="2500" dirty="0" smtClean="0">
                <a:latin typeface="Comic Sans MS" pitchFamily="66" charset="0"/>
              </a:rPr>
              <a:t>Only listed goods benefit.</a:t>
            </a:r>
          </a:p>
          <a:p>
            <a:pPr algn="just">
              <a:spcAft>
                <a:spcPts val="1200"/>
              </a:spcAft>
              <a:buFont typeface="Wingdings" pitchFamily="2" charset="2"/>
              <a:buChar char="Ø"/>
            </a:pPr>
            <a:r>
              <a:rPr lang="en-US" sz="2500" dirty="0" smtClean="0">
                <a:latin typeface="Comic Sans MS" pitchFamily="66" charset="0"/>
              </a:rPr>
              <a:t>Use of Trademark/ symbol/ brand of another person disentitles.</a:t>
            </a:r>
          </a:p>
          <a:p>
            <a:pPr algn="just">
              <a:spcAft>
                <a:spcPts val="1200"/>
              </a:spcAft>
              <a:buFont typeface="Wingdings" pitchFamily="2" charset="2"/>
              <a:buChar char="Ø"/>
            </a:pPr>
            <a:r>
              <a:rPr lang="en-US" sz="2500" dirty="0" smtClean="0">
                <a:latin typeface="Comic Sans MS" pitchFamily="66" charset="0"/>
              </a:rPr>
              <a:t>Perennial issues – Clubbing of Clearances and  use of Brand name.</a:t>
            </a:r>
          </a:p>
          <a:p>
            <a:pPr algn="just">
              <a:spcAft>
                <a:spcPts val="1200"/>
              </a:spcAft>
              <a:buNone/>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86</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SSI Exemption</a:t>
            </a:r>
            <a:endParaRPr lang="en-US" sz="4000" b="1" dirty="0">
              <a:solidFill>
                <a:srgbClr val="FFC000"/>
              </a:solidFill>
              <a:latin typeface="Comic Sans MS" pitchFamily="66"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spcAft>
                <a:spcPts val="1200"/>
              </a:spcAft>
            </a:pPr>
            <a:r>
              <a:rPr lang="en-US" sz="2800" dirty="0" smtClean="0">
                <a:latin typeface="Comic Sans MS" pitchFamily="66" charset="0"/>
              </a:rPr>
              <a:t>Use of Foreign – owned Trade mark/ Brand name by Indian SSI Units.</a:t>
            </a:r>
          </a:p>
          <a:p>
            <a:pPr algn="just">
              <a:lnSpc>
                <a:spcPct val="150000"/>
              </a:lnSpc>
              <a:spcAft>
                <a:spcPts val="1200"/>
              </a:spcAft>
            </a:pPr>
            <a:r>
              <a:rPr lang="en-US" sz="2800" dirty="0" smtClean="0">
                <a:latin typeface="Comic Sans MS" pitchFamily="66" charset="0"/>
              </a:rPr>
              <a:t>Clearances Excluded / included for Computing  </a:t>
            </a:r>
            <a:r>
              <a:rPr lang="en-US" sz="2800" dirty="0" smtClean="0">
                <a:latin typeface="Rupee Foradian" pitchFamily="34" charset="0"/>
              </a:rPr>
              <a:t>`</a:t>
            </a:r>
            <a:r>
              <a:rPr lang="en-US" sz="2800" dirty="0" smtClean="0">
                <a:latin typeface="Comic Sans MS" pitchFamily="66" charset="0"/>
              </a:rPr>
              <a:t>1.5 Cr and  </a:t>
            </a:r>
            <a:r>
              <a:rPr lang="en-US" sz="2800" dirty="0" smtClean="0">
                <a:latin typeface="Rupee Foradian" pitchFamily="34" charset="0"/>
              </a:rPr>
              <a:t>`</a:t>
            </a:r>
            <a:r>
              <a:rPr lang="en-US" sz="2800" dirty="0" smtClean="0">
                <a:latin typeface="Comic Sans MS" pitchFamily="66" charset="0"/>
              </a:rPr>
              <a:t> 4 Cr. Value Caps. </a:t>
            </a:r>
          </a:p>
          <a:p>
            <a:pPr algn="just">
              <a:lnSpc>
                <a:spcPct val="150000"/>
              </a:lnSpc>
              <a:spcAft>
                <a:spcPts val="1200"/>
              </a:spcAft>
            </a:pPr>
            <a:endParaRPr lang="en-US" sz="2800" dirty="0" smtClean="0">
              <a:latin typeface="Comic Sans MS" pitchFamily="66" charset="0"/>
            </a:endParaRPr>
          </a:p>
          <a:p>
            <a:pPr algn="just">
              <a:lnSpc>
                <a:spcPct val="150000"/>
              </a:lnSpc>
              <a:spcAft>
                <a:spcPts val="1200"/>
              </a:spcAft>
              <a:buNone/>
            </a:pP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87</a:t>
            </a:fld>
            <a:endParaRPr lang="en-US"/>
          </a:p>
        </p:txBody>
      </p:sp>
      <p:sp>
        <p:nvSpPr>
          <p:cNvPr id="5" name="Title 4"/>
          <p:cNvSpPr>
            <a:spLocks noGrp="1"/>
          </p:cNvSpPr>
          <p:nvPr>
            <p:ph type="title"/>
          </p:nvPr>
        </p:nvSpPr>
        <p:spPr/>
        <p:txBody>
          <a:bodyPr>
            <a:normAutofit/>
          </a:bodyPr>
          <a:lstStyle/>
          <a:p>
            <a:r>
              <a:rPr lang="en-US" sz="4000" b="1" dirty="0">
                <a:solidFill>
                  <a:srgbClr val="FFC000"/>
                </a:solidFill>
                <a:latin typeface="Comic Sans MS" pitchFamily="66" charset="0"/>
              </a:rPr>
              <a:t>..</a:t>
            </a:r>
            <a:r>
              <a:rPr lang="en-US" sz="4000" b="1" dirty="0" err="1">
                <a:solidFill>
                  <a:srgbClr val="FFC000"/>
                </a:solidFill>
                <a:latin typeface="Comic Sans MS" pitchFamily="66" charset="0"/>
              </a:rPr>
              <a:t>contd</a:t>
            </a:r>
            <a:endParaRPr lang="en-US" sz="4000" b="1" dirty="0">
              <a:solidFill>
                <a:srgbClr val="FFC000"/>
              </a:solidFill>
              <a:latin typeface="Comic Sans MS" pitchFamily="66"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50000"/>
              </a:lnSpc>
              <a:buNone/>
            </a:pPr>
            <a:r>
              <a:rPr lang="en-US" sz="2800" dirty="0" smtClean="0">
                <a:latin typeface="Comic Sans MS" pitchFamily="66" charset="0"/>
              </a:rPr>
              <a:t>(a) Date of Manufacturing</a:t>
            </a:r>
          </a:p>
          <a:p>
            <a:pPr>
              <a:lnSpc>
                <a:spcPct val="150000"/>
              </a:lnSpc>
              <a:buNone/>
            </a:pPr>
            <a:r>
              <a:rPr lang="en-US" sz="2800" dirty="0" smtClean="0">
                <a:latin typeface="Comic Sans MS" pitchFamily="66" charset="0"/>
              </a:rPr>
              <a:t>(b) Date of Place of Removal of Manufactured Goods</a:t>
            </a: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88</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Incidence of Duty</a:t>
            </a:r>
            <a:endParaRPr lang="en-US" dirty="0">
              <a:solidFill>
                <a:srgbClr val="FFC000"/>
              </a:solidFill>
              <a:latin typeface="Comic Sans MS" pitchFamily="66"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None/>
            </a:pPr>
            <a:r>
              <a:rPr lang="en-US" sz="2800" dirty="0" smtClean="0">
                <a:latin typeface="Comic Sans MS" pitchFamily="66" charset="0"/>
              </a:rPr>
              <a:t>What is Rate of Duty?</a:t>
            </a:r>
          </a:p>
          <a:p>
            <a:pPr marL="3175" indent="-3175" algn="just">
              <a:lnSpc>
                <a:spcPct val="150000"/>
              </a:lnSpc>
              <a:buNone/>
            </a:pPr>
            <a:r>
              <a:rPr lang="en-US" sz="2800" dirty="0" smtClean="0">
                <a:latin typeface="Comic Sans MS" pitchFamily="66" charset="0"/>
              </a:rPr>
              <a:t>(a) Rate of Excise Duty on the date of Manufacturing </a:t>
            </a:r>
            <a:r>
              <a:rPr lang="en-US" sz="2800" b="1" dirty="0" smtClean="0">
                <a:latin typeface="Comic Sans MS" pitchFamily="66" charset="0"/>
              </a:rPr>
              <a:t>(1.10.15) </a:t>
            </a:r>
            <a:r>
              <a:rPr lang="en-US" sz="2800" dirty="0" smtClean="0">
                <a:latin typeface="Comic Sans MS" pitchFamily="66" charset="0"/>
              </a:rPr>
              <a:t>: 10%</a:t>
            </a:r>
          </a:p>
          <a:p>
            <a:pPr marL="3175" indent="-3175" algn="just">
              <a:lnSpc>
                <a:spcPct val="150000"/>
              </a:lnSpc>
              <a:buNone/>
            </a:pPr>
            <a:r>
              <a:rPr lang="en-US" sz="2800" dirty="0" smtClean="0">
                <a:latin typeface="Comic Sans MS" pitchFamily="66" charset="0"/>
              </a:rPr>
              <a:t>(b) Rate of Excise Duty on the date of Place of Removal </a:t>
            </a:r>
            <a:r>
              <a:rPr lang="en-US" sz="2800" b="1" dirty="0" smtClean="0">
                <a:latin typeface="Comic Sans MS" pitchFamily="66" charset="0"/>
              </a:rPr>
              <a:t>(15.11.15) </a:t>
            </a:r>
            <a:r>
              <a:rPr lang="en-US" sz="2800" dirty="0" smtClean="0">
                <a:latin typeface="Comic Sans MS" pitchFamily="66" charset="0"/>
              </a:rPr>
              <a:t>: 12.5%</a:t>
            </a:r>
          </a:p>
          <a:p>
            <a:pPr algn="just">
              <a:lnSpc>
                <a:spcPct val="150000"/>
              </a:lnSpc>
              <a:buNone/>
            </a:pPr>
            <a:r>
              <a:rPr lang="en-US" sz="2800" dirty="0" smtClean="0">
                <a:latin typeface="Comic Sans MS" pitchFamily="66" charset="0"/>
              </a:rPr>
              <a:t>Solution: 12.5%</a:t>
            </a: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89</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Rate of Duty: Example 1</a:t>
            </a:r>
            <a:endParaRPr lang="en-US" dirty="0">
              <a:solidFill>
                <a:srgbClr val="FFC000"/>
              </a:solidFill>
              <a:latin typeface="Comic Sans MS"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4983163"/>
          </a:xfrm>
        </p:spPr>
        <p:txBody>
          <a:bodyPr>
            <a:noAutofit/>
          </a:bodyPr>
          <a:lstStyle/>
          <a:p>
            <a:pPr marL="0" indent="1588" algn="just">
              <a:spcAft>
                <a:spcPts val="1200"/>
              </a:spcAft>
              <a:buNone/>
            </a:pPr>
            <a:r>
              <a:rPr lang="en-US" sz="2500" dirty="0" smtClean="0">
                <a:latin typeface="Comic Sans MS" pitchFamily="66" charset="0"/>
              </a:rPr>
              <a:t>And the word “</a:t>
            </a:r>
            <a:r>
              <a:rPr lang="en-US" sz="2500" b="1" dirty="0" smtClean="0">
                <a:latin typeface="Comic Sans MS" pitchFamily="66" charset="0"/>
              </a:rPr>
              <a:t>manufacturer” </a:t>
            </a:r>
            <a:r>
              <a:rPr lang="en-US" sz="2500" dirty="0" smtClean="0">
                <a:latin typeface="Comic Sans MS" pitchFamily="66" charset="0"/>
              </a:rPr>
              <a:t>shall be construed accordingly and shall include not only a person who employs hired </a:t>
            </a:r>
            <a:r>
              <a:rPr lang="en-US" sz="2500" dirty="0" err="1" smtClean="0">
                <a:latin typeface="Comic Sans MS" pitchFamily="66" charset="0"/>
              </a:rPr>
              <a:t>labour</a:t>
            </a:r>
            <a:r>
              <a:rPr lang="en-US" sz="2500" dirty="0" smtClean="0">
                <a:latin typeface="Comic Sans MS" pitchFamily="66" charset="0"/>
              </a:rPr>
              <a:t> in the production or manufacture of excisable goods, but also any person who engages in their production or manufacture on his own account.</a:t>
            </a:r>
          </a:p>
          <a:p>
            <a:pPr marL="0" indent="1588" algn="just">
              <a:spcAft>
                <a:spcPts val="1200"/>
              </a:spcAft>
              <a:buNone/>
            </a:pPr>
            <a:r>
              <a:rPr lang="en-US" sz="2500" dirty="0" smtClean="0">
                <a:latin typeface="Comic Sans MS" pitchFamily="66" charset="0"/>
              </a:rPr>
              <a:t>Thus, according to the above definition, the manufacturer is a person: </a:t>
            </a:r>
          </a:p>
          <a:p>
            <a:pPr algn="just">
              <a:spcAft>
                <a:spcPts val="1200"/>
              </a:spcAft>
              <a:buNone/>
            </a:pPr>
            <a:r>
              <a:rPr lang="en-US" sz="2500" dirty="0" smtClean="0">
                <a:latin typeface="Comic Sans MS" pitchFamily="66" charset="0"/>
              </a:rPr>
              <a:t>(a) who manufactures or produces any excisable goods, or </a:t>
            </a:r>
          </a:p>
          <a:p>
            <a:pPr marL="0" indent="1588" algn="just">
              <a:spcAft>
                <a:spcPts val="1200"/>
              </a:spcAft>
              <a:buNone/>
            </a:pPr>
            <a:r>
              <a:rPr lang="en-US" sz="2500" dirty="0" smtClean="0">
                <a:latin typeface="Comic Sans MS" pitchFamily="66" charset="0"/>
              </a:rPr>
              <a:t>(b) carries on any process incidental or ancillary to the completion of the manufactured products.</a:t>
            </a:r>
          </a:p>
          <a:p>
            <a:pPr algn="just">
              <a:spcAft>
                <a:spcPts val="1200"/>
              </a:spcAft>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a:t>
            </a:fld>
            <a:endParaRPr lang="en-US"/>
          </a:p>
        </p:txBody>
      </p:sp>
      <p:sp>
        <p:nvSpPr>
          <p:cNvPr id="5" name="Title 4"/>
          <p:cNvSpPr>
            <a:spLocks noGrp="1"/>
          </p:cNvSpPr>
          <p:nvPr>
            <p:ph type="title"/>
          </p:nvPr>
        </p:nvSpPr>
        <p:spPr/>
        <p:txBody>
          <a:bodyPr>
            <a:normAutofit/>
          </a:bodyPr>
          <a:lstStyle/>
          <a:p>
            <a:r>
              <a:rPr lang="en-US" sz="3600" b="1" dirty="0">
                <a:solidFill>
                  <a:srgbClr val="FFC000"/>
                </a:solidFill>
                <a:latin typeface="Comic Sans MS" pitchFamily="66" charset="0"/>
              </a:rPr>
              <a:t>..</a:t>
            </a:r>
            <a:r>
              <a:rPr lang="en-US" sz="3600" b="1" dirty="0" err="1">
                <a:solidFill>
                  <a:srgbClr val="FFC000"/>
                </a:solidFill>
                <a:latin typeface="Comic Sans MS" pitchFamily="66" charset="0"/>
              </a:rPr>
              <a:t>contd</a:t>
            </a:r>
            <a:endParaRPr lang="en-US" sz="3600" b="1" dirty="0">
              <a:solidFill>
                <a:srgbClr val="FFC000"/>
              </a:solidFill>
              <a:latin typeface="Comic Sans MS" pitchFamily="66"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None/>
            </a:pPr>
            <a:r>
              <a:rPr lang="en-US" sz="2800" dirty="0" smtClean="0">
                <a:latin typeface="Comic Sans MS" pitchFamily="66" charset="0"/>
              </a:rPr>
              <a:t>What is Rate of Duty?</a:t>
            </a:r>
          </a:p>
          <a:p>
            <a:pPr marL="3175" indent="-3175" algn="just">
              <a:lnSpc>
                <a:spcPct val="150000"/>
              </a:lnSpc>
              <a:buNone/>
            </a:pPr>
            <a:r>
              <a:rPr lang="en-US" sz="2800" dirty="0" smtClean="0">
                <a:latin typeface="Comic Sans MS" pitchFamily="66" charset="0"/>
              </a:rPr>
              <a:t>(a) Rate of Excise Duty on the date of Manufacturing </a:t>
            </a:r>
            <a:r>
              <a:rPr lang="en-US" sz="2800" b="1" dirty="0" smtClean="0">
                <a:latin typeface="Comic Sans MS" pitchFamily="66" charset="0"/>
              </a:rPr>
              <a:t>(1.10.15) </a:t>
            </a:r>
            <a:r>
              <a:rPr lang="en-US" sz="2800" dirty="0" smtClean="0">
                <a:latin typeface="Comic Sans MS" pitchFamily="66" charset="0"/>
              </a:rPr>
              <a:t>: 0%</a:t>
            </a:r>
          </a:p>
          <a:p>
            <a:pPr marL="3175" indent="-3175" algn="just">
              <a:lnSpc>
                <a:spcPct val="150000"/>
              </a:lnSpc>
              <a:buNone/>
            </a:pPr>
            <a:r>
              <a:rPr lang="en-US" sz="2800" dirty="0" smtClean="0">
                <a:latin typeface="Comic Sans MS" pitchFamily="66" charset="0"/>
              </a:rPr>
              <a:t>(b) Rate of Excise Duty on the date of Place of Removal </a:t>
            </a:r>
            <a:r>
              <a:rPr lang="en-US" sz="2800" b="1" dirty="0" smtClean="0">
                <a:latin typeface="Comic Sans MS" pitchFamily="66" charset="0"/>
              </a:rPr>
              <a:t>(15.11.15) </a:t>
            </a:r>
            <a:r>
              <a:rPr lang="en-US" sz="2800" dirty="0" smtClean="0">
                <a:latin typeface="Comic Sans MS" pitchFamily="66" charset="0"/>
              </a:rPr>
              <a:t>: 12.5%</a:t>
            </a:r>
          </a:p>
          <a:p>
            <a:pPr algn="just">
              <a:lnSpc>
                <a:spcPct val="150000"/>
              </a:lnSpc>
              <a:buNone/>
            </a:pPr>
            <a:r>
              <a:rPr lang="en-US" sz="2800" dirty="0" smtClean="0">
                <a:latin typeface="Comic Sans MS" pitchFamily="66" charset="0"/>
              </a:rPr>
              <a:t>Solution: 12.5%</a:t>
            </a: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90</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Rate of Duty: Example 2</a:t>
            </a:r>
            <a:endParaRPr lang="en-US" dirty="0">
              <a:solidFill>
                <a:srgbClr val="FFC000"/>
              </a:solidFill>
              <a:latin typeface="Comic Sans MS" pitchFamily="66"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None/>
            </a:pPr>
            <a:r>
              <a:rPr lang="en-US" sz="2800" dirty="0" smtClean="0">
                <a:latin typeface="Comic Sans MS" pitchFamily="66" charset="0"/>
              </a:rPr>
              <a:t>What is Rate of Duty?</a:t>
            </a:r>
          </a:p>
          <a:p>
            <a:pPr marL="3175" indent="-3175" algn="just">
              <a:lnSpc>
                <a:spcPct val="150000"/>
              </a:lnSpc>
              <a:buNone/>
            </a:pPr>
            <a:r>
              <a:rPr lang="en-US" sz="2800" dirty="0" smtClean="0">
                <a:latin typeface="Comic Sans MS" pitchFamily="66" charset="0"/>
              </a:rPr>
              <a:t>(a) Rate of Excise Duty on the date of Manufacturing </a:t>
            </a:r>
            <a:r>
              <a:rPr lang="en-US" sz="2800" b="1" dirty="0" smtClean="0">
                <a:latin typeface="Comic Sans MS" pitchFamily="66" charset="0"/>
              </a:rPr>
              <a:t>(1.10.15) </a:t>
            </a:r>
            <a:r>
              <a:rPr lang="en-US" sz="2800" dirty="0" smtClean="0">
                <a:latin typeface="Comic Sans MS" pitchFamily="66" charset="0"/>
              </a:rPr>
              <a:t>: Nil</a:t>
            </a:r>
          </a:p>
          <a:p>
            <a:pPr marL="3175" indent="-3175" algn="just">
              <a:lnSpc>
                <a:spcPct val="150000"/>
              </a:lnSpc>
              <a:buNone/>
            </a:pPr>
            <a:r>
              <a:rPr lang="en-US" sz="2800" dirty="0" smtClean="0">
                <a:latin typeface="Comic Sans MS" pitchFamily="66" charset="0"/>
              </a:rPr>
              <a:t>(b) Rate of Excise Duty on the date of Place of Removal </a:t>
            </a:r>
            <a:r>
              <a:rPr lang="en-US" sz="2800" b="1" dirty="0" smtClean="0">
                <a:latin typeface="Comic Sans MS" pitchFamily="66" charset="0"/>
              </a:rPr>
              <a:t>(15.11.15) </a:t>
            </a:r>
            <a:r>
              <a:rPr lang="en-US" sz="2800" dirty="0" smtClean="0">
                <a:latin typeface="Comic Sans MS" pitchFamily="66" charset="0"/>
              </a:rPr>
              <a:t>: 12.5%</a:t>
            </a:r>
          </a:p>
          <a:p>
            <a:pPr algn="just">
              <a:lnSpc>
                <a:spcPct val="150000"/>
              </a:lnSpc>
              <a:buNone/>
            </a:pPr>
            <a:r>
              <a:rPr lang="en-US" sz="2800" dirty="0" smtClean="0">
                <a:latin typeface="Comic Sans MS" pitchFamily="66" charset="0"/>
              </a:rPr>
              <a:t>Solution: 12.5%</a:t>
            </a: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91</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Rate of Duty: Example 3</a:t>
            </a:r>
            <a:endParaRPr lang="en-US" dirty="0">
              <a:solidFill>
                <a:srgbClr val="FFC000"/>
              </a:solidFill>
              <a:latin typeface="Comic Sans MS" pitchFamily="66"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None/>
            </a:pPr>
            <a:r>
              <a:rPr lang="en-US" sz="2800" dirty="0" smtClean="0">
                <a:latin typeface="Comic Sans MS" pitchFamily="66" charset="0"/>
              </a:rPr>
              <a:t>What is Rate of Duty?</a:t>
            </a:r>
          </a:p>
          <a:p>
            <a:pPr marL="3175" indent="-3175" algn="just">
              <a:lnSpc>
                <a:spcPct val="150000"/>
              </a:lnSpc>
              <a:buNone/>
            </a:pPr>
            <a:r>
              <a:rPr lang="en-US" sz="2800" dirty="0" smtClean="0">
                <a:latin typeface="Comic Sans MS" pitchFamily="66" charset="0"/>
              </a:rPr>
              <a:t>(a) Rate of Excise Duty on the date of Manufacturing </a:t>
            </a:r>
            <a:r>
              <a:rPr lang="en-US" sz="2800" b="1" dirty="0" smtClean="0">
                <a:latin typeface="Comic Sans MS" pitchFamily="66" charset="0"/>
              </a:rPr>
              <a:t>(1.10.15) </a:t>
            </a:r>
            <a:r>
              <a:rPr lang="en-US" sz="2800" dirty="0" smtClean="0">
                <a:latin typeface="Comic Sans MS" pitchFamily="66" charset="0"/>
              </a:rPr>
              <a:t>: Exempt</a:t>
            </a:r>
          </a:p>
          <a:p>
            <a:pPr marL="3175" indent="-3175" algn="just">
              <a:lnSpc>
                <a:spcPct val="150000"/>
              </a:lnSpc>
              <a:buNone/>
            </a:pPr>
            <a:r>
              <a:rPr lang="en-US" sz="2800" dirty="0" smtClean="0">
                <a:latin typeface="Comic Sans MS" pitchFamily="66" charset="0"/>
              </a:rPr>
              <a:t>(b) Rate of Excise Duty on the date of Place of Removal </a:t>
            </a:r>
            <a:r>
              <a:rPr lang="en-US" sz="2800" b="1" dirty="0" smtClean="0">
                <a:latin typeface="Comic Sans MS" pitchFamily="66" charset="0"/>
              </a:rPr>
              <a:t>(15.11.15) </a:t>
            </a:r>
            <a:r>
              <a:rPr lang="en-US" sz="2800" dirty="0" smtClean="0">
                <a:latin typeface="Comic Sans MS" pitchFamily="66" charset="0"/>
              </a:rPr>
              <a:t>: 12.5%</a:t>
            </a:r>
          </a:p>
          <a:p>
            <a:pPr algn="just">
              <a:lnSpc>
                <a:spcPct val="150000"/>
              </a:lnSpc>
              <a:buNone/>
            </a:pPr>
            <a:r>
              <a:rPr lang="en-US" sz="2800" dirty="0" smtClean="0">
                <a:latin typeface="Comic Sans MS" pitchFamily="66" charset="0"/>
              </a:rPr>
              <a:t>Solution: 12.5%</a:t>
            </a:r>
            <a:endParaRPr lang="en-US" sz="28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92</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Rate of Duty: Example 4</a:t>
            </a:r>
            <a:endParaRPr lang="en-US" dirty="0">
              <a:solidFill>
                <a:srgbClr val="FFC000"/>
              </a:solidFill>
              <a:latin typeface="Comic Sans MS" pitchFamily="66"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just">
              <a:spcAft>
                <a:spcPts val="600"/>
              </a:spcAft>
              <a:buNone/>
            </a:pPr>
            <a:r>
              <a:rPr lang="en-US" sz="2600" dirty="0" err="1" smtClean="0">
                <a:latin typeface="Comic Sans MS" pitchFamily="66" charset="0"/>
              </a:rPr>
              <a:t>Cenvat</a:t>
            </a:r>
            <a:r>
              <a:rPr lang="en-US" sz="2600" dirty="0" smtClean="0">
                <a:latin typeface="Comic Sans MS" pitchFamily="66" charset="0"/>
              </a:rPr>
              <a:t> credit of input services </a:t>
            </a:r>
            <a:r>
              <a:rPr lang="en-US" sz="2600" dirty="0" err="1" smtClean="0">
                <a:latin typeface="Comic Sans MS" pitchFamily="66" charset="0"/>
              </a:rPr>
              <a:t>upto</a:t>
            </a:r>
            <a:r>
              <a:rPr lang="en-US" sz="2600" dirty="0" smtClean="0">
                <a:latin typeface="Comic Sans MS" pitchFamily="66" charset="0"/>
              </a:rPr>
              <a:t> the ‘place of removal’ is allowed. The term ‘place of removal’ was earlier not defined in </a:t>
            </a:r>
            <a:r>
              <a:rPr lang="en-US" sz="2600" dirty="0" err="1" smtClean="0">
                <a:latin typeface="Comic Sans MS" pitchFamily="66" charset="0"/>
              </a:rPr>
              <a:t>Cenvat</a:t>
            </a:r>
            <a:r>
              <a:rPr lang="en-US" sz="2600" dirty="0" smtClean="0">
                <a:latin typeface="Comic Sans MS" pitchFamily="66" charset="0"/>
              </a:rPr>
              <a:t> Credit Rules 2004. However, the said term was defined in </a:t>
            </a:r>
            <a:r>
              <a:rPr lang="en-US" sz="2600" dirty="0" smtClean="0">
                <a:latin typeface="Comic Sans MS" pitchFamily="66" charset="0"/>
                <a:hlinkClick r:id="rId2"/>
              </a:rPr>
              <a:t>section 4(3)(c)</a:t>
            </a:r>
            <a:r>
              <a:rPr lang="en-US" sz="2600" dirty="0" smtClean="0">
                <a:latin typeface="Comic Sans MS" pitchFamily="66" charset="0"/>
              </a:rPr>
              <a:t> of </a:t>
            </a:r>
            <a:r>
              <a:rPr lang="en-US" sz="2600" dirty="0" smtClean="0">
                <a:latin typeface="Comic Sans MS" pitchFamily="66" charset="0"/>
                <a:hlinkClick r:id="rId3"/>
              </a:rPr>
              <a:t>Central Excise Act, 1944</a:t>
            </a:r>
            <a:r>
              <a:rPr lang="en-US" sz="2600" dirty="0" smtClean="0">
                <a:latin typeface="Comic Sans MS" pitchFamily="66" charset="0"/>
              </a:rPr>
              <a:t>. The </a:t>
            </a:r>
            <a:r>
              <a:rPr lang="en-US" sz="2600" dirty="0" err="1" smtClean="0">
                <a:latin typeface="Comic Sans MS" pitchFamily="66" charset="0"/>
              </a:rPr>
              <a:t>Hon’ble</a:t>
            </a:r>
            <a:r>
              <a:rPr lang="en-US" sz="2600" dirty="0" smtClean="0">
                <a:latin typeface="Comic Sans MS" pitchFamily="66" charset="0"/>
              </a:rPr>
              <a:t> Delhi CESTAT in the case of </a:t>
            </a:r>
            <a:r>
              <a:rPr lang="en-US" sz="2600" i="1" dirty="0" smtClean="0">
                <a:latin typeface="Comic Sans MS" pitchFamily="66" charset="0"/>
                <a:hlinkClick r:id="rId4"/>
              </a:rPr>
              <a:t>M/s </a:t>
            </a:r>
            <a:r>
              <a:rPr lang="en-US" sz="2600" i="1" dirty="0" err="1" smtClean="0">
                <a:latin typeface="Comic Sans MS" pitchFamily="66" charset="0"/>
                <a:hlinkClick r:id="rId4"/>
              </a:rPr>
              <a:t>Ultratech</a:t>
            </a:r>
            <a:r>
              <a:rPr lang="en-US" sz="2600" i="1" dirty="0" smtClean="0">
                <a:latin typeface="Comic Sans MS" pitchFamily="66" charset="0"/>
                <a:hlinkClick r:id="rId4"/>
              </a:rPr>
              <a:t> Cement Ltd. </a:t>
            </a:r>
            <a:r>
              <a:rPr lang="en-US" sz="2600" b="1" dirty="0" smtClean="0">
                <a:latin typeface="Comic Sans MS" pitchFamily="66" charset="0"/>
                <a:hlinkClick r:id="rId4"/>
              </a:rPr>
              <a:t>2014 (3) TMI 159 - CESTAT NEW DELHI </a:t>
            </a:r>
            <a:r>
              <a:rPr lang="en-US" sz="2600" dirty="0" smtClean="0">
                <a:latin typeface="Comic Sans MS" pitchFamily="66" charset="0"/>
              </a:rPr>
              <a:t>held that the definition of the term ‘place of removal’ as appearing under Central Excise Act cannot be applied under </a:t>
            </a:r>
            <a:r>
              <a:rPr lang="en-US" sz="2600" dirty="0" err="1" smtClean="0">
                <a:latin typeface="Comic Sans MS" pitchFamily="66" charset="0"/>
              </a:rPr>
              <a:t>Cenvat</a:t>
            </a:r>
            <a:r>
              <a:rPr lang="en-US" sz="2600" dirty="0" smtClean="0">
                <a:latin typeface="Comic Sans MS" pitchFamily="66" charset="0"/>
              </a:rPr>
              <a:t> Credit Rules, 2004. </a:t>
            </a:r>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93</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Place of Removal</a:t>
            </a:r>
            <a:endParaRPr lang="en-US" dirty="0">
              <a:solidFill>
                <a:srgbClr val="FFC000"/>
              </a:solidFill>
              <a:latin typeface="Comic Sans MS" pitchFamily="66"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915400" cy="5181600"/>
          </a:xfrm>
        </p:spPr>
        <p:txBody>
          <a:bodyPr>
            <a:normAutofit fontScale="92500" lnSpcReduction="20000"/>
          </a:bodyPr>
          <a:lstStyle/>
          <a:p>
            <a:pPr marL="3175" indent="-3175" algn="just">
              <a:buNone/>
            </a:pPr>
            <a:r>
              <a:rPr lang="en-US" sz="2800" dirty="0" smtClean="0">
                <a:latin typeface="Comic Sans MS" pitchFamily="66" charset="0"/>
              </a:rPr>
              <a:t>The said term is now defined under </a:t>
            </a:r>
            <a:r>
              <a:rPr lang="en-US" sz="2800" dirty="0" smtClean="0">
                <a:latin typeface="Comic Sans MS" pitchFamily="66" charset="0"/>
                <a:hlinkClick r:id="rId2"/>
              </a:rPr>
              <a:t>rule 2(</a:t>
            </a:r>
            <a:r>
              <a:rPr lang="en-US" sz="2800" dirty="0" err="1" smtClean="0">
                <a:latin typeface="Comic Sans MS" pitchFamily="66" charset="0"/>
                <a:hlinkClick r:id="rId2"/>
              </a:rPr>
              <a:t>qa</a:t>
            </a:r>
            <a:r>
              <a:rPr lang="en-US" sz="2800" dirty="0" smtClean="0">
                <a:latin typeface="Comic Sans MS" pitchFamily="66" charset="0"/>
                <a:hlinkClick r:id="rId2"/>
              </a:rPr>
              <a:t>)</a:t>
            </a:r>
            <a:r>
              <a:rPr lang="en-US" sz="2800" dirty="0" smtClean="0">
                <a:latin typeface="Comic Sans MS" pitchFamily="66" charset="0"/>
              </a:rPr>
              <a:t> of </a:t>
            </a:r>
            <a:r>
              <a:rPr lang="en-US" sz="2800" dirty="0" err="1" smtClean="0">
                <a:latin typeface="Comic Sans MS" pitchFamily="66" charset="0"/>
                <a:hlinkClick r:id="rId3"/>
              </a:rPr>
              <a:t>Cenvat</a:t>
            </a:r>
            <a:r>
              <a:rPr lang="en-US" sz="2800" dirty="0" smtClean="0">
                <a:latin typeface="Comic Sans MS" pitchFamily="66" charset="0"/>
                <a:hlinkClick r:id="rId3"/>
              </a:rPr>
              <a:t> Credit Rules, 2004</a:t>
            </a:r>
            <a:r>
              <a:rPr lang="en-US" sz="2800" dirty="0" smtClean="0">
                <a:latin typeface="Comic Sans MS" pitchFamily="66" charset="0"/>
              </a:rPr>
              <a:t> vide Notification No. 21/2014-CE (NT) dated 11.07.2014 which read as follows-</a:t>
            </a:r>
          </a:p>
          <a:p>
            <a:pPr marL="3175" indent="-3175" algn="just">
              <a:buNone/>
            </a:pPr>
            <a:endParaRPr lang="en-US" sz="2800" dirty="0" smtClean="0">
              <a:latin typeface="Comic Sans MS" pitchFamily="66" charset="0"/>
            </a:endParaRPr>
          </a:p>
          <a:p>
            <a:pPr marL="3175" indent="-3175" algn="just">
              <a:buNone/>
            </a:pPr>
            <a:r>
              <a:rPr lang="en-US" sz="2800" b="1" dirty="0" smtClean="0">
                <a:latin typeface="Comic Sans MS" pitchFamily="66" charset="0"/>
              </a:rPr>
              <a:t>“place of removal” </a:t>
            </a:r>
            <a:r>
              <a:rPr lang="en-US" sz="2800" dirty="0" err="1" smtClean="0">
                <a:latin typeface="Comic Sans MS" pitchFamily="66" charset="0"/>
              </a:rPr>
              <a:t>w.e.f</a:t>
            </a:r>
            <a:r>
              <a:rPr lang="en-US" sz="2800" dirty="0" smtClean="0">
                <a:latin typeface="Comic Sans MS" pitchFamily="66" charset="0"/>
              </a:rPr>
              <a:t>. 11.07.2014 means-</a:t>
            </a:r>
          </a:p>
          <a:p>
            <a:pPr marL="636588" indent="-636588" algn="just">
              <a:buNone/>
            </a:pPr>
            <a:r>
              <a:rPr lang="en-US" sz="2800" b="1" dirty="0" smtClean="0">
                <a:latin typeface="Comic Sans MS" pitchFamily="66" charset="0"/>
              </a:rPr>
              <a:t>(</a:t>
            </a:r>
            <a:r>
              <a:rPr lang="en-US" sz="2800" b="1" dirty="0" err="1" smtClean="0">
                <a:latin typeface="Comic Sans MS" pitchFamily="66" charset="0"/>
              </a:rPr>
              <a:t>i</a:t>
            </a:r>
            <a:r>
              <a:rPr lang="en-US" sz="2800" b="1" dirty="0" smtClean="0">
                <a:latin typeface="Comic Sans MS" pitchFamily="66" charset="0"/>
              </a:rPr>
              <a:t>) </a:t>
            </a:r>
            <a:r>
              <a:rPr lang="en-US" sz="2800" dirty="0" smtClean="0">
                <a:latin typeface="Comic Sans MS" pitchFamily="66" charset="0"/>
              </a:rPr>
              <a:t>a factory or any other place or premises of production or manufacture of the excisable goods;</a:t>
            </a:r>
          </a:p>
          <a:p>
            <a:pPr marL="636588" indent="-636588" algn="just">
              <a:buNone/>
            </a:pPr>
            <a:r>
              <a:rPr lang="en-US" sz="2800" b="1" dirty="0" smtClean="0">
                <a:latin typeface="Comic Sans MS" pitchFamily="66" charset="0"/>
              </a:rPr>
              <a:t>(ii) </a:t>
            </a:r>
            <a:r>
              <a:rPr lang="en-US" sz="2800" dirty="0" smtClean="0">
                <a:latin typeface="Comic Sans MS" pitchFamily="66" charset="0"/>
              </a:rPr>
              <a:t>a warehouse or any other place or premises wherein the excisable goods have been permitted to be deposited without payment of duty;</a:t>
            </a:r>
          </a:p>
          <a:p>
            <a:pPr marL="636588" indent="-636588" algn="just">
              <a:buNone/>
            </a:pPr>
            <a:r>
              <a:rPr lang="en-US" sz="2800" b="1" dirty="0" smtClean="0">
                <a:latin typeface="Comic Sans MS" pitchFamily="66" charset="0"/>
              </a:rPr>
              <a:t>(iii) </a:t>
            </a:r>
            <a:r>
              <a:rPr lang="en-US" sz="2800" dirty="0" smtClean="0">
                <a:latin typeface="Comic Sans MS" pitchFamily="66" charset="0"/>
              </a:rPr>
              <a:t>a depot, premises of a consignment agent or any other place or premises from where the excisable goods are to be sold after their clearance from the factory, from where such goods are removed.</a:t>
            </a: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94</a:t>
            </a:fld>
            <a:endParaRPr lang="en-US"/>
          </a:p>
        </p:txBody>
      </p:sp>
      <p:sp>
        <p:nvSpPr>
          <p:cNvPr id="5" name="Title 4"/>
          <p:cNvSpPr>
            <a:spLocks noGrp="1"/>
          </p:cNvSpPr>
          <p:nvPr>
            <p:ph type="title"/>
          </p:nvPr>
        </p:nvSpPr>
        <p:spPr/>
        <p:txBody>
          <a:bodyPr/>
          <a:lstStyle/>
          <a:p>
            <a:r>
              <a:rPr lang="en-US" dirty="0" smtClean="0">
                <a:solidFill>
                  <a:srgbClr val="FFC000"/>
                </a:solidFill>
                <a:latin typeface="Comic Sans MS" pitchFamily="66" charset="0"/>
              </a:rPr>
              <a:t>Place of Removal</a:t>
            </a:r>
            <a:endParaRPr lang="en-US" dirty="0">
              <a:solidFill>
                <a:srgbClr val="FFC000"/>
              </a:solidFill>
              <a:latin typeface="Comic Sans MS" pitchFamily="66"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buNone/>
            </a:pPr>
            <a:r>
              <a:rPr lang="en-US" sz="2500" dirty="0" smtClean="0">
                <a:latin typeface="Comic Sans MS" pitchFamily="66" charset="0"/>
              </a:rPr>
              <a:t>Rate of Duty x Value 	= XXX</a:t>
            </a:r>
          </a:p>
          <a:p>
            <a:pPr algn="just">
              <a:buNone/>
            </a:pPr>
            <a:r>
              <a:rPr lang="en-US" sz="2500" dirty="0" smtClean="0">
                <a:latin typeface="Comic Sans MS" pitchFamily="66" charset="0"/>
              </a:rPr>
              <a:t>(-) Input Credit		</a:t>
            </a:r>
            <a:r>
              <a:rPr lang="en-US" sz="2500" u="sng" dirty="0" smtClean="0">
                <a:latin typeface="Comic Sans MS" pitchFamily="66" charset="0"/>
              </a:rPr>
              <a:t>= (xxx)</a:t>
            </a:r>
          </a:p>
          <a:p>
            <a:pPr algn="just">
              <a:buNone/>
            </a:pPr>
            <a:r>
              <a:rPr lang="en-US" sz="2500" dirty="0" smtClean="0">
                <a:latin typeface="Comic Sans MS" pitchFamily="66" charset="0"/>
              </a:rPr>
              <a:t>Duty Payable		</a:t>
            </a:r>
            <a:r>
              <a:rPr lang="en-US" sz="2500" u="sng" dirty="0" smtClean="0">
                <a:latin typeface="Comic Sans MS" pitchFamily="66" charset="0"/>
              </a:rPr>
              <a:t>=  XXX </a:t>
            </a:r>
            <a:endParaRPr lang="en-US" sz="2500" u="sng"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95</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Duty Liability</a:t>
            </a:r>
            <a:endParaRPr lang="en-US" sz="4000" b="1" dirty="0">
              <a:solidFill>
                <a:srgbClr val="FFC000"/>
              </a:solidFill>
              <a:latin typeface="Comic Sans MS" pitchFamily="66" charset="0"/>
            </a:endParaRPr>
          </a:p>
        </p:txBody>
      </p:sp>
    </p:spTree>
    <p:extLst>
      <p:ext uri="{BB962C8B-B14F-4D97-AF65-F5344CB8AC3E}">
        <p14:creationId xmlns:p14="http://schemas.microsoft.com/office/powerpoint/2010/main" xmlns="" val="10118985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lgn="just">
              <a:buFont typeface="Wingdings" panose="05000000000000000000" pitchFamily="2" charset="2"/>
              <a:buChar char="Ø"/>
            </a:pPr>
            <a:r>
              <a:rPr lang="en-US" sz="2500" dirty="0">
                <a:latin typeface="Comic Sans MS" pitchFamily="66" charset="0"/>
              </a:rPr>
              <a:t>CENTRAL EXCISE DUTY IS A </a:t>
            </a:r>
            <a:r>
              <a:rPr lang="en-US" sz="2500" b="1" dirty="0">
                <a:latin typeface="Comic Sans MS" pitchFamily="66" charset="0"/>
              </a:rPr>
              <a:t>CENTRAL VALUE ADDED TAX</a:t>
            </a:r>
            <a:r>
              <a:rPr lang="en-US" sz="2500" dirty="0">
                <a:latin typeface="Comic Sans MS" pitchFamily="66" charset="0"/>
              </a:rPr>
              <a:t> levied under Central Excise Act, 1944 (CEA 1944). </a:t>
            </a:r>
          </a:p>
          <a:p>
            <a:pPr lvl="0" algn="just">
              <a:buFont typeface="Wingdings" panose="05000000000000000000" pitchFamily="2" charset="2"/>
              <a:buChar char="Ø"/>
            </a:pPr>
            <a:r>
              <a:rPr lang="en-US" sz="2500" dirty="0">
                <a:latin typeface="Comic Sans MS" pitchFamily="66" charset="0"/>
              </a:rPr>
              <a:t>It is an </a:t>
            </a:r>
            <a:r>
              <a:rPr lang="en-US" sz="2500" b="1" dirty="0">
                <a:latin typeface="Comic Sans MS" pitchFamily="66" charset="0"/>
              </a:rPr>
              <a:t>indirect tax</a:t>
            </a:r>
            <a:r>
              <a:rPr lang="en-US" sz="2500" dirty="0">
                <a:latin typeface="Comic Sans MS" pitchFamily="66" charset="0"/>
              </a:rPr>
              <a:t> and is levied on the goods </a:t>
            </a:r>
            <a:r>
              <a:rPr lang="en-US" sz="2500" b="1" dirty="0">
                <a:latin typeface="Comic Sans MS" pitchFamily="66" charset="0"/>
              </a:rPr>
              <a:t>manufactured/produced</a:t>
            </a:r>
            <a:r>
              <a:rPr lang="en-US" sz="2500" dirty="0">
                <a:latin typeface="Comic Sans MS" pitchFamily="66" charset="0"/>
              </a:rPr>
              <a:t> in India.</a:t>
            </a:r>
          </a:p>
          <a:p>
            <a:pPr lvl="0" algn="just">
              <a:buFont typeface="Wingdings" panose="05000000000000000000" pitchFamily="2" charset="2"/>
              <a:buChar char="Ø"/>
            </a:pPr>
            <a:r>
              <a:rPr lang="en-US" sz="2500" dirty="0">
                <a:latin typeface="Comic Sans MS" pitchFamily="66" charset="0"/>
              </a:rPr>
              <a:t>The goods so manufactured are called as excisable goods if such goods are covered under any of the headings of the chapters of Central Excise Tariff Act, 1985 (CETA) with the Chapter notes therein.</a:t>
            </a:r>
          </a:p>
          <a:p>
            <a:pPr lvl="0" algn="just">
              <a:buFont typeface="Wingdings" panose="05000000000000000000" pitchFamily="2" charset="2"/>
              <a:buChar char="Ø"/>
            </a:pPr>
            <a:r>
              <a:rPr lang="en-US" sz="2500" dirty="0">
                <a:latin typeface="Comic Sans MS" pitchFamily="66" charset="0"/>
              </a:rPr>
              <a:t>The taxable event for the levy is </a:t>
            </a:r>
            <a:r>
              <a:rPr lang="en-US" sz="2500" b="1" dirty="0">
                <a:latin typeface="Comic Sans MS" pitchFamily="66" charset="0"/>
              </a:rPr>
              <a:t>‘manufacture of excisable goods’</a:t>
            </a:r>
            <a:r>
              <a:rPr lang="en-US" sz="2500" dirty="0">
                <a:latin typeface="Comic Sans MS" pitchFamily="66" charset="0"/>
              </a:rPr>
              <a:t> in India.</a:t>
            </a:r>
          </a:p>
          <a:p>
            <a:pPr algn="just">
              <a:buFont typeface="Wingdings" panose="05000000000000000000" pitchFamily="2" charset="2"/>
              <a:buChar char="Ø"/>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96</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Duty Liability</a:t>
            </a:r>
            <a:endParaRPr lang="en-US" sz="4000" b="1" dirty="0">
              <a:solidFill>
                <a:srgbClr val="FFC000"/>
              </a:solidFill>
              <a:latin typeface="Comic Sans MS" pitchFamily="66" charset="0"/>
            </a:endParaRPr>
          </a:p>
        </p:txBody>
      </p:sp>
    </p:spTree>
    <p:extLst>
      <p:ext uri="{BB962C8B-B14F-4D97-AF65-F5344CB8AC3E}">
        <p14:creationId xmlns:p14="http://schemas.microsoft.com/office/powerpoint/2010/main" xmlns="" val="10118985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lgn="just">
              <a:lnSpc>
                <a:spcPct val="150000"/>
              </a:lnSpc>
              <a:buFont typeface="Wingdings" panose="05000000000000000000" pitchFamily="2" charset="2"/>
              <a:buChar char="Ø"/>
            </a:pPr>
            <a:r>
              <a:rPr lang="en-US" sz="2500" dirty="0">
                <a:latin typeface="Comic Sans MS" pitchFamily="66" charset="0"/>
              </a:rPr>
              <a:t>The liability of central excise duty arises as soon as the goods are manufactured. </a:t>
            </a:r>
          </a:p>
          <a:p>
            <a:pPr lvl="0" algn="just">
              <a:lnSpc>
                <a:spcPct val="150000"/>
              </a:lnSpc>
              <a:buFont typeface="Wingdings" panose="05000000000000000000" pitchFamily="2" charset="2"/>
              <a:buChar char="Ø"/>
            </a:pPr>
            <a:r>
              <a:rPr lang="en-US" sz="2500" dirty="0">
                <a:latin typeface="Comic Sans MS" pitchFamily="66" charset="0"/>
              </a:rPr>
              <a:t>The activity of manufacture and production of excisable goods invites levy of excise duty. </a:t>
            </a:r>
          </a:p>
          <a:p>
            <a:pPr algn="just">
              <a:lnSpc>
                <a:spcPct val="150000"/>
              </a:lnSpc>
              <a:buFont typeface="Wingdings" panose="05000000000000000000" pitchFamily="2" charset="2"/>
              <a:buChar char="Ø"/>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97</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Duty Liability</a:t>
            </a:r>
            <a:endParaRPr lang="en-US" sz="4000" b="1" dirty="0">
              <a:latin typeface="Century Gothic" panose="020B0502020202020204" pitchFamily="34" charset="0"/>
            </a:endParaRPr>
          </a:p>
        </p:txBody>
      </p:sp>
    </p:spTree>
    <p:extLst>
      <p:ext uri="{BB962C8B-B14F-4D97-AF65-F5344CB8AC3E}">
        <p14:creationId xmlns:p14="http://schemas.microsoft.com/office/powerpoint/2010/main" xmlns="" val="29978787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lnSpc>
                <a:spcPct val="150000"/>
              </a:lnSpc>
              <a:spcAft>
                <a:spcPts val="600"/>
              </a:spcAft>
              <a:buFont typeface="Wingdings" pitchFamily="2" charset="2"/>
              <a:buChar char="Ø"/>
            </a:pPr>
            <a:r>
              <a:rPr lang="en-US" sz="2600" dirty="0">
                <a:latin typeface="Comic Sans MS" pitchFamily="66" charset="0"/>
              </a:rPr>
              <a:t>Every </a:t>
            </a:r>
            <a:r>
              <a:rPr lang="en-US" sz="2600" dirty="0" err="1">
                <a:latin typeface="Comic Sans MS" pitchFamily="66" charset="0"/>
              </a:rPr>
              <a:t>assessee</a:t>
            </a:r>
            <a:r>
              <a:rPr lang="en-US" sz="2600" dirty="0">
                <a:latin typeface="Comic Sans MS" pitchFamily="66" charset="0"/>
              </a:rPr>
              <a:t> shall </a:t>
            </a:r>
            <a:r>
              <a:rPr lang="en-US" sz="2600" b="1" dirty="0">
                <a:latin typeface="Comic Sans MS" pitchFamily="66" charset="0"/>
              </a:rPr>
              <a:t>electronically</a:t>
            </a:r>
            <a:r>
              <a:rPr lang="en-US" sz="2600" dirty="0">
                <a:latin typeface="Comic Sans MS" pitchFamily="66" charset="0"/>
              </a:rPr>
              <a:t> pay duty through internet banking (</a:t>
            </a:r>
            <a:r>
              <a:rPr lang="en-US" sz="2600" dirty="0" err="1">
                <a:latin typeface="Comic Sans MS" pitchFamily="66" charset="0"/>
              </a:rPr>
              <a:t>w.e.f</a:t>
            </a:r>
            <a:r>
              <a:rPr lang="en-US" sz="2600" dirty="0">
                <a:latin typeface="Comic Sans MS" pitchFamily="66" charset="0"/>
              </a:rPr>
              <a:t>. 1</a:t>
            </a:r>
            <a:r>
              <a:rPr lang="en-US" sz="2600" baseline="30000" dirty="0">
                <a:latin typeface="Comic Sans MS" pitchFamily="66" charset="0"/>
              </a:rPr>
              <a:t>st</a:t>
            </a:r>
            <a:r>
              <a:rPr lang="en-US" sz="2600" dirty="0">
                <a:latin typeface="Comic Sans MS" pitchFamily="66" charset="0"/>
              </a:rPr>
              <a:t> October, 2014</a:t>
            </a:r>
            <a:r>
              <a:rPr lang="en-US" sz="2600" dirty="0" smtClean="0">
                <a:latin typeface="Comic Sans MS" pitchFamily="66" charset="0"/>
              </a:rPr>
              <a:t>)</a:t>
            </a:r>
          </a:p>
          <a:p>
            <a:pPr algn="just">
              <a:lnSpc>
                <a:spcPct val="150000"/>
              </a:lnSpc>
              <a:spcAft>
                <a:spcPts val="600"/>
              </a:spcAft>
              <a:buFont typeface="Wingdings" pitchFamily="2" charset="2"/>
              <a:buChar char="Ø"/>
            </a:pPr>
            <a:r>
              <a:rPr lang="en-US" sz="2600" dirty="0">
                <a:latin typeface="Comic Sans MS" pitchFamily="66" charset="0"/>
              </a:rPr>
              <a:t>The duty on the goods removed from the factory or the warehouse during a month shall be paid by the </a:t>
            </a:r>
            <a:r>
              <a:rPr lang="en-US" sz="2600" b="1" dirty="0">
                <a:latin typeface="Comic Sans MS" pitchFamily="66" charset="0"/>
              </a:rPr>
              <a:t>6th day of the following month</a:t>
            </a:r>
            <a:r>
              <a:rPr lang="en-US" sz="2600" dirty="0" smtClean="0">
                <a:latin typeface="Comic Sans MS" pitchFamily="66" charset="0"/>
              </a:rPr>
              <a:t>.</a:t>
            </a:r>
            <a:endParaRPr lang="en-US" sz="2600" dirty="0">
              <a:latin typeface="Comic Sans MS" pitchFamily="66" charset="0"/>
            </a:endParaRPr>
          </a:p>
          <a:p>
            <a:pPr algn="just">
              <a:lnSpc>
                <a:spcPct val="150000"/>
              </a:lnSpc>
              <a:spcAft>
                <a:spcPts val="600"/>
              </a:spcAft>
              <a:buFont typeface="Wingdings" pitchFamily="2" charset="2"/>
              <a:buChar char="Ø"/>
            </a:pPr>
            <a:r>
              <a:rPr lang="en-US" sz="2600" dirty="0">
                <a:latin typeface="Comic Sans MS" pitchFamily="66" charset="0"/>
              </a:rPr>
              <a:t>I</a:t>
            </a:r>
            <a:r>
              <a:rPr lang="en-US" sz="2600" dirty="0" smtClean="0">
                <a:latin typeface="Comic Sans MS" pitchFamily="66" charset="0"/>
              </a:rPr>
              <a:t>n </a:t>
            </a:r>
            <a:r>
              <a:rPr lang="en-US" sz="2600" dirty="0">
                <a:latin typeface="Comic Sans MS" pitchFamily="66" charset="0"/>
              </a:rPr>
              <a:t>case of goods removed during the month of March, the duty shall be paid by the </a:t>
            </a:r>
            <a:r>
              <a:rPr lang="en-US" sz="2600" b="1" dirty="0">
                <a:latin typeface="Comic Sans MS" pitchFamily="66" charset="0"/>
              </a:rPr>
              <a:t>31st day of </a:t>
            </a:r>
            <a:r>
              <a:rPr lang="en-US" sz="2600" b="1" dirty="0" smtClean="0">
                <a:latin typeface="Comic Sans MS" pitchFamily="66" charset="0"/>
              </a:rPr>
              <a:t>March.</a:t>
            </a:r>
            <a:endParaRPr lang="en-US" sz="26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98</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Manner of Payment</a:t>
            </a:r>
            <a:endParaRPr lang="en-US" sz="4000" b="1" dirty="0">
              <a:solidFill>
                <a:srgbClr val="FFC000"/>
              </a:solidFill>
              <a:latin typeface="Comic Sans MS" pitchFamily="66"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50000"/>
              </a:lnSpc>
              <a:buFont typeface="Wingdings" panose="05000000000000000000" pitchFamily="2" charset="2"/>
              <a:buChar char="Ø"/>
            </a:pPr>
            <a:r>
              <a:rPr lang="en-US" sz="2500" dirty="0">
                <a:latin typeface="Comic Sans MS" pitchFamily="66" charset="0"/>
              </a:rPr>
              <a:t>W</a:t>
            </a:r>
            <a:r>
              <a:rPr lang="en-US" sz="2500" dirty="0" smtClean="0">
                <a:latin typeface="Comic Sans MS" pitchFamily="66" charset="0"/>
              </a:rPr>
              <a:t>here </a:t>
            </a:r>
            <a:r>
              <a:rPr lang="en-US" sz="2500" dirty="0">
                <a:latin typeface="Comic Sans MS" pitchFamily="66" charset="0"/>
              </a:rPr>
              <a:t>an </a:t>
            </a:r>
            <a:r>
              <a:rPr lang="en-US" sz="2500" dirty="0" err="1">
                <a:latin typeface="Comic Sans MS" pitchFamily="66" charset="0"/>
              </a:rPr>
              <a:t>assessee</a:t>
            </a:r>
            <a:r>
              <a:rPr lang="en-US" sz="2500" dirty="0">
                <a:latin typeface="Comic Sans MS" pitchFamily="66" charset="0"/>
              </a:rPr>
              <a:t> is availing SSI exemption under a notification based on the value of clearances in a financial year, the duty on goods cleared during a calendar month shall be paid by the </a:t>
            </a:r>
            <a:r>
              <a:rPr lang="en-US" sz="2500" b="1" dirty="0">
                <a:latin typeface="Comic Sans MS" pitchFamily="66" charset="0"/>
              </a:rPr>
              <a:t>6th day of the following month</a:t>
            </a:r>
            <a:r>
              <a:rPr lang="en-US" sz="2500" dirty="0">
                <a:latin typeface="Comic Sans MS" pitchFamily="66" charset="0"/>
              </a:rPr>
              <a:t> from the end of relevant quarter except in case of goods removed during the month of March for which the duty shall be paid by the </a:t>
            </a:r>
            <a:r>
              <a:rPr lang="en-US" sz="2500" b="1" dirty="0">
                <a:latin typeface="Comic Sans MS" pitchFamily="66" charset="0"/>
              </a:rPr>
              <a:t>31st day of March</a:t>
            </a:r>
            <a:r>
              <a:rPr lang="en-US" sz="2500" dirty="0" smtClean="0">
                <a:latin typeface="Comic Sans MS" pitchFamily="66" charset="0"/>
              </a:rPr>
              <a:t>.</a:t>
            </a:r>
          </a:p>
          <a:p>
            <a:pPr algn="just">
              <a:lnSpc>
                <a:spcPct val="150000"/>
              </a:lnSpc>
              <a:buFont typeface="Wingdings" panose="05000000000000000000" pitchFamily="2" charset="2"/>
              <a:buChar char="Ø"/>
            </a:pPr>
            <a:endParaRPr lang="en-US" sz="2500" dirty="0">
              <a:latin typeface="Comic Sans MS" pitchFamily="66" charset="0"/>
            </a:endParaRPr>
          </a:p>
        </p:txBody>
      </p:sp>
      <p:sp>
        <p:nvSpPr>
          <p:cNvPr id="3" name="Footer Placeholder 2"/>
          <p:cNvSpPr>
            <a:spLocks noGrp="1"/>
          </p:cNvSpPr>
          <p:nvPr>
            <p:ph type="ftr" sz="quarter" idx="11"/>
          </p:nvPr>
        </p:nvSpPr>
        <p:spPr/>
        <p:txBody>
          <a:bodyPr/>
          <a:lstStyle/>
          <a:p>
            <a:r>
              <a:rPr lang="en-US" smtClean="0"/>
              <a:t>The Institute of Cost Accountants of India </a:t>
            </a:r>
            <a:endParaRPr lang="en-US" dirty="0"/>
          </a:p>
        </p:txBody>
      </p:sp>
      <p:sp>
        <p:nvSpPr>
          <p:cNvPr id="4" name="Slide Number Placeholder 3"/>
          <p:cNvSpPr>
            <a:spLocks noGrp="1"/>
          </p:cNvSpPr>
          <p:nvPr>
            <p:ph type="sldNum" sz="quarter" idx="12"/>
          </p:nvPr>
        </p:nvSpPr>
        <p:spPr/>
        <p:txBody>
          <a:bodyPr/>
          <a:lstStyle/>
          <a:p>
            <a:fld id="{57AFC327-729E-4BE9-BB60-D2B866BE1B46}" type="slidenum">
              <a:rPr lang="en-US" smtClean="0"/>
              <a:pPr/>
              <a:t>99</a:t>
            </a:fld>
            <a:endParaRPr lang="en-US"/>
          </a:p>
        </p:txBody>
      </p:sp>
      <p:sp>
        <p:nvSpPr>
          <p:cNvPr id="5" name="Title 4"/>
          <p:cNvSpPr>
            <a:spLocks noGrp="1"/>
          </p:cNvSpPr>
          <p:nvPr>
            <p:ph type="title"/>
          </p:nvPr>
        </p:nvSpPr>
        <p:spPr/>
        <p:txBody>
          <a:bodyPr>
            <a:normAutofit/>
          </a:bodyPr>
          <a:lstStyle/>
          <a:p>
            <a:r>
              <a:rPr lang="en-US" sz="4000" b="1" dirty="0" smtClean="0">
                <a:solidFill>
                  <a:srgbClr val="FFC000"/>
                </a:solidFill>
                <a:latin typeface="Comic Sans MS" pitchFamily="66" charset="0"/>
              </a:rPr>
              <a:t>..</a:t>
            </a:r>
            <a:r>
              <a:rPr lang="en-US" sz="4000" b="1" dirty="0" err="1" smtClean="0">
                <a:solidFill>
                  <a:srgbClr val="FFC000"/>
                </a:solidFill>
                <a:latin typeface="Comic Sans MS" pitchFamily="66" charset="0"/>
              </a:rPr>
              <a:t>contd</a:t>
            </a:r>
            <a:endParaRPr lang="en-US" sz="4000" b="1" dirty="0">
              <a:solidFill>
                <a:srgbClr val="FFC000"/>
              </a:solidFill>
              <a:latin typeface="Comic Sans MS" pitchFamily="66" charset="0"/>
            </a:endParaRPr>
          </a:p>
        </p:txBody>
      </p:sp>
    </p:spTree>
    <p:extLst>
      <p:ext uri="{BB962C8B-B14F-4D97-AF65-F5344CB8AC3E}">
        <p14:creationId xmlns:p14="http://schemas.microsoft.com/office/powerpoint/2010/main" xmlns="" val="1496764642"/>
      </p:ext>
    </p:extLst>
  </p:cSld>
  <p:clrMapOvr>
    <a:masterClrMapping/>
  </p:clrMapOvr>
</p:sld>
</file>

<file path=ppt/theme/theme1.xml><?xml version="1.0" encoding="utf-8"?>
<a:theme xmlns:a="http://schemas.openxmlformats.org/drawingml/2006/main" name="Template - P_1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 P_16</Template>
  <TotalTime>1037</TotalTime>
  <Words>8159</Words>
  <Application>Microsoft Office PowerPoint</Application>
  <PresentationFormat>On-screen Show (4:3)</PresentationFormat>
  <Paragraphs>970</Paragraphs>
  <Slides>124</Slides>
  <Notes>0</Notes>
  <HiddenSlides>0</HiddenSlides>
  <MMClips>0</MMClips>
  <ScaleCrop>false</ScaleCrop>
  <HeadingPairs>
    <vt:vector size="4" baseType="variant">
      <vt:variant>
        <vt:lpstr>Theme</vt:lpstr>
      </vt:variant>
      <vt:variant>
        <vt:i4>1</vt:i4>
      </vt:variant>
      <vt:variant>
        <vt:lpstr>Slide Titles</vt:lpstr>
      </vt:variant>
      <vt:variant>
        <vt:i4>124</vt:i4>
      </vt:variant>
    </vt:vector>
  </HeadingPairs>
  <TitlesOfParts>
    <vt:vector size="125" baseType="lpstr">
      <vt:lpstr>Template - P_16</vt:lpstr>
      <vt:lpstr>Slide 1</vt:lpstr>
      <vt:lpstr>Propose to Discuss</vt:lpstr>
      <vt:lpstr>Flow Diagram</vt:lpstr>
      <vt:lpstr>Act &amp; Rules</vt:lpstr>
      <vt:lpstr>Types of Duties</vt:lpstr>
      <vt:lpstr>What is Manufacture?</vt:lpstr>
      <vt:lpstr>The statutory definition of manufacture in Central Excise Act</vt:lpstr>
      <vt:lpstr>..contd</vt:lpstr>
      <vt:lpstr>..contd</vt:lpstr>
      <vt:lpstr>The accepted wisdom about manufacture in central excise</vt:lpstr>
      <vt:lpstr> Manufacture in central excise</vt:lpstr>
      <vt:lpstr>What is Deemed Manufacture?</vt:lpstr>
      <vt:lpstr>..contd</vt:lpstr>
      <vt:lpstr>.contd</vt:lpstr>
      <vt:lpstr>Select Decided cases in Manufacture</vt:lpstr>
      <vt:lpstr>..contd</vt:lpstr>
      <vt:lpstr>..contd</vt:lpstr>
      <vt:lpstr>..contd</vt:lpstr>
      <vt:lpstr>..contd</vt:lpstr>
      <vt:lpstr>..contd</vt:lpstr>
      <vt:lpstr>..contd</vt:lpstr>
      <vt:lpstr>..contd</vt:lpstr>
      <vt:lpstr>What are Goods?</vt:lpstr>
      <vt:lpstr>Ingredients of Excisability of a Goods</vt:lpstr>
      <vt:lpstr> Determination of Excisability of a Goods</vt:lpstr>
      <vt:lpstr>Determination of Excisability of Product</vt:lpstr>
      <vt:lpstr> Determination of Excisability of Product</vt:lpstr>
      <vt:lpstr>Determination of Excisability of Product</vt:lpstr>
      <vt:lpstr>Goods not included in CETA are ‘Non-Excisable Goods’</vt:lpstr>
      <vt:lpstr>What is Removal?</vt:lpstr>
      <vt:lpstr>What is Classification?</vt:lpstr>
      <vt:lpstr>Classification-Rules</vt:lpstr>
      <vt:lpstr>Classification Rules</vt:lpstr>
      <vt:lpstr>Valuation of Excisable Goods</vt:lpstr>
      <vt:lpstr>Valuation of Excisable Goods</vt:lpstr>
      <vt:lpstr>Valuation – The Crux of the matter</vt:lpstr>
      <vt:lpstr>Principles of Valuation</vt:lpstr>
      <vt:lpstr>Principles of Valuation</vt:lpstr>
      <vt:lpstr>Valuation under Section 4</vt:lpstr>
      <vt:lpstr>Valuation under Section 4 – Case Study</vt:lpstr>
      <vt:lpstr>Section 4 – Case Study</vt:lpstr>
      <vt:lpstr>Computation of Transaction Value </vt:lpstr>
      <vt:lpstr>Exclusions From Value</vt:lpstr>
      <vt:lpstr>Exclusions From Value</vt:lpstr>
      <vt:lpstr>Exclusions From Value</vt:lpstr>
      <vt:lpstr>Inclusions into Transaction Value</vt:lpstr>
      <vt:lpstr>Inclusions into Transaction Value</vt:lpstr>
      <vt:lpstr>Valuation  When goods are Assembled at Site</vt:lpstr>
      <vt:lpstr>Valuation in Job work</vt:lpstr>
      <vt:lpstr>Valuation in Job work</vt:lpstr>
      <vt:lpstr>MRP based Valuation</vt:lpstr>
      <vt:lpstr>Central Excise Valuation (Determination of Price of Excisable Goods) Rules, 2000</vt:lpstr>
      <vt:lpstr>Rule 4 : Example 1 (Stock Transfer)</vt:lpstr>
      <vt:lpstr>Rule 4: Example 2</vt:lpstr>
      <vt:lpstr>Rule 5: Excisable goods are sold for delivery at a place other than the place of removal</vt:lpstr>
      <vt:lpstr>Rule 5: Example</vt:lpstr>
      <vt:lpstr>Rule 5: Case Study</vt:lpstr>
      <vt:lpstr>Rule 6: Valuation of goods when the price is not the sole consideration for sale</vt:lpstr>
      <vt:lpstr>Rule 6: Example</vt:lpstr>
      <vt:lpstr>Rule 6: Case Study</vt:lpstr>
      <vt:lpstr>Rule 7: Valuation of goods when the goods are transfer to a depot, premises of consignment agent or any other place for further sales.</vt:lpstr>
      <vt:lpstr>Rule 7: Example 1</vt:lpstr>
      <vt:lpstr>Rule 7: Example 2</vt:lpstr>
      <vt:lpstr>Rule 7: Case Study</vt:lpstr>
      <vt:lpstr>Rule 8: Valuation of goods when the whole or part of the excisable goods are not sold but are used for captive consumption</vt:lpstr>
      <vt:lpstr>Rule 8: Example</vt:lpstr>
      <vt:lpstr>Rule 8: Example</vt:lpstr>
      <vt:lpstr>Rule 8: Case Study</vt:lpstr>
      <vt:lpstr>Rule 8: Case Study</vt:lpstr>
      <vt:lpstr>Rule 9: Valuation of goods when whole or part of the excisable goods are sold to or through a relative.</vt:lpstr>
      <vt:lpstr>Rule 9: Case Study</vt:lpstr>
      <vt:lpstr>Rule 10: Valuation of goods when whole or part of the excisable goods are sold to or through an inter-connected undertaking.</vt:lpstr>
      <vt:lpstr>Rule 10: Example 1</vt:lpstr>
      <vt:lpstr>Rule 10: Example 2</vt:lpstr>
      <vt:lpstr>Rule 10: Example 2</vt:lpstr>
      <vt:lpstr>Rule 10A: Valuation of goods when the goods are sold directly or cleared to depot etc., from the job workers premises.</vt:lpstr>
      <vt:lpstr>Rule 10A: Example</vt:lpstr>
      <vt:lpstr>Rule 10A: Case Study</vt:lpstr>
      <vt:lpstr>Rule 11: Residual Rule</vt:lpstr>
      <vt:lpstr>Rule 11: Example</vt:lpstr>
      <vt:lpstr>Decided Case Laws on inclusions into value </vt:lpstr>
      <vt:lpstr>..contd</vt:lpstr>
      <vt:lpstr>MRP based Valuation</vt:lpstr>
      <vt:lpstr>Valuation of Depot Sales (Stock Transfer)</vt:lpstr>
      <vt:lpstr>Valuation of Captive Consumption</vt:lpstr>
      <vt:lpstr>SSI Exemption</vt:lpstr>
      <vt:lpstr>..contd</vt:lpstr>
      <vt:lpstr>Incidence of Duty</vt:lpstr>
      <vt:lpstr>Rate of Duty: Example 1</vt:lpstr>
      <vt:lpstr>Rate of Duty: Example 2</vt:lpstr>
      <vt:lpstr>Rate of Duty: Example 3</vt:lpstr>
      <vt:lpstr>Rate of Duty: Example 4</vt:lpstr>
      <vt:lpstr>Place of Removal</vt:lpstr>
      <vt:lpstr>Place of Removal</vt:lpstr>
      <vt:lpstr>Duty Liability</vt:lpstr>
      <vt:lpstr>Duty Liability</vt:lpstr>
      <vt:lpstr>Duty Liability</vt:lpstr>
      <vt:lpstr>Manner of Payment</vt:lpstr>
      <vt:lpstr>..contd</vt:lpstr>
      <vt:lpstr>..contd</vt:lpstr>
      <vt:lpstr>Excise Invoice</vt:lpstr>
      <vt:lpstr>..contd</vt:lpstr>
      <vt:lpstr>Return &amp; AFIR</vt:lpstr>
      <vt:lpstr>Records Required To Be Maintained</vt:lpstr>
      <vt:lpstr>RG-23A (Part I) Register</vt:lpstr>
      <vt:lpstr>RG-23A (Part II) Register</vt:lpstr>
      <vt:lpstr>RG-23C (Part II) Register</vt:lpstr>
      <vt:lpstr>..contd</vt:lpstr>
      <vt:lpstr>Daily Stock Account</vt:lpstr>
      <vt:lpstr>Personal Ledger Account</vt:lpstr>
      <vt:lpstr>Job Work</vt:lpstr>
      <vt:lpstr>Returns in Central Excise</vt:lpstr>
      <vt:lpstr>..contd</vt:lpstr>
      <vt:lpstr>Important Procedures in Central Excise</vt:lpstr>
      <vt:lpstr>Important procedures in Central Excise</vt:lpstr>
      <vt:lpstr>Penal provisions in Central Excise </vt:lpstr>
      <vt:lpstr>..contd</vt:lpstr>
      <vt:lpstr>..contd</vt:lpstr>
      <vt:lpstr> Refunds &amp; Rebates</vt:lpstr>
      <vt:lpstr>Tax Planning under Central Excise</vt:lpstr>
      <vt:lpstr>Tax Planning under Central Excise</vt:lpstr>
      <vt:lpstr> Cost Control</vt:lpstr>
      <vt:lpstr>Other Cost Control</vt:lpstr>
      <vt:lpstr>Slide 124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CBOSE</dc:creator>
  <cp:lastModifiedBy>Amit Dey</cp:lastModifiedBy>
  <cp:revision>134</cp:revision>
  <dcterms:created xsi:type="dcterms:W3CDTF">2013-07-03T11:16:56Z</dcterms:created>
  <dcterms:modified xsi:type="dcterms:W3CDTF">2015-12-07T10:49:38Z</dcterms:modified>
</cp:coreProperties>
</file>