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63" r:id="rId2"/>
    <p:sldId id="256" r:id="rId3"/>
    <p:sldId id="271" r:id="rId4"/>
    <p:sldId id="257" r:id="rId5"/>
    <p:sldId id="268" r:id="rId6"/>
    <p:sldId id="262" r:id="rId7"/>
    <p:sldId id="261" r:id="rId8"/>
    <p:sldId id="265" r:id="rId9"/>
    <p:sldId id="272" r:id="rId10"/>
    <p:sldId id="274" r:id="rId11"/>
    <p:sldId id="279" r:id="rId12"/>
    <p:sldId id="276" r:id="rId13"/>
    <p:sldId id="278" r:id="rId14"/>
    <p:sldId id="280" r:id="rId15"/>
    <p:sldId id="277" r:id="rId16"/>
    <p:sldId id="283" r:id="rId17"/>
    <p:sldId id="281" r:id="rId18"/>
    <p:sldId id="284" r:id="rId19"/>
    <p:sldId id="285" r:id="rId20"/>
    <p:sldId id="286" r:id="rId21"/>
    <p:sldId id="287" r:id="rId22"/>
    <p:sldId id="289" r:id="rId23"/>
    <p:sldId id="290" r:id="rId24"/>
    <p:sldId id="297" r:id="rId25"/>
    <p:sldId id="282" r:id="rId26"/>
    <p:sldId id="291" r:id="rId27"/>
    <p:sldId id="292" r:id="rId28"/>
    <p:sldId id="293" r:id="rId29"/>
    <p:sldId id="298" r:id="rId30"/>
    <p:sldId id="299" r:id="rId31"/>
    <p:sldId id="29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B34D8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p:scale>
          <a:sx n="75" d="100"/>
          <a:sy n="75" d="100"/>
        </p:scale>
        <p:origin x="216" y="6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7FE6C3-851F-4723-8562-A718C43E0DA7}"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IN"/>
        </a:p>
      </dgm:t>
    </dgm:pt>
    <dgm:pt modelId="{CF1A7937-189E-476A-B310-A299CE76872A}">
      <dgm:prSet phldrT="[Text]" custT="1"/>
      <dgm:spPr>
        <a:effectLst>
          <a:glow rad="101600">
            <a:schemeClr val="accent5">
              <a:satMod val="175000"/>
              <a:alpha val="40000"/>
            </a:schemeClr>
          </a:glow>
        </a:effectLst>
      </dgm:spPr>
      <dgm:t>
        <a:bodyPr/>
        <a:lstStyle/>
        <a:p>
          <a:r>
            <a:rPr lang="en-IN" sz="3200" b="1" u="sng" dirty="0" smtClean="0"/>
            <a:t>Identify </a:t>
          </a:r>
          <a:r>
            <a:rPr lang="en-IN" sz="3200" dirty="0" smtClean="0"/>
            <a:t>the </a:t>
          </a:r>
          <a:r>
            <a:rPr lang="en-IN" sz="3200" b="1" u="sng" dirty="0" smtClean="0"/>
            <a:t>contract </a:t>
          </a:r>
          <a:r>
            <a:rPr lang="en-IN" sz="3200" dirty="0" smtClean="0"/>
            <a:t>with the customer</a:t>
          </a:r>
          <a:endParaRPr lang="en-IN" sz="3200" dirty="0"/>
        </a:p>
      </dgm:t>
    </dgm:pt>
    <dgm:pt modelId="{638663D4-3F19-4A89-AD9E-CE467ED51579}" type="parTrans" cxnId="{4F6B4170-E152-4503-B6E6-11F35DDA5000}">
      <dgm:prSet/>
      <dgm:spPr/>
      <dgm:t>
        <a:bodyPr/>
        <a:lstStyle/>
        <a:p>
          <a:endParaRPr lang="en-IN"/>
        </a:p>
      </dgm:t>
    </dgm:pt>
    <dgm:pt modelId="{BD5C2DE9-E93A-4947-8B6C-7792E977EDBC}" type="sibTrans" cxnId="{4F6B4170-E152-4503-B6E6-11F35DDA5000}">
      <dgm:prSet/>
      <dgm:spPr/>
      <dgm:t>
        <a:bodyPr/>
        <a:lstStyle/>
        <a:p>
          <a:endParaRPr lang="en-IN"/>
        </a:p>
      </dgm:t>
    </dgm:pt>
    <dgm:pt modelId="{499390D7-E224-4A35-93DE-72C79D9B578A}">
      <dgm:prSet phldrT="[Text]" custT="1"/>
      <dgm:spPr>
        <a:solidFill>
          <a:schemeClr val="accent3">
            <a:lumMod val="75000"/>
          </a:schemeClr>
        </a:solidFill>
        <a:effectLst>
          <a:glow rad="101600">
            <a:schemeClr val="accent5">
              <a:satMod val="175000"/>
              <a:alpha val="40000"/>
            </a:schemeClr>
          </a:glow>
        </a:effectLst>
      </dgm:spPr>
      <dgm:t>
        <a:bodyPr/>
        <a:lstStyle/>
        <a:p>
          <a:r>
            <a:rPr lang="en-IN" sz="2600" b="1" u="sng" dirty="0" smtClean="0"/>
            <a:t>Identify</a:t>
          </a:r>
          <a:r>
            <a:rPr lang="en-IN" sz="2600" b="1" u="none" dirty="0" smtClean="0"/>
            <a:t> </a:t>
          </a:r>
          <a:r>
            <a:rPr lang="en-IN" sz="2600" dirty="0" smtClean="0"/>
            <a:t>separate </a:t>
          </a:r>
          <a:r>
            <a:rPr lang="en-IN" sz="2600" b="1" u="sng" dirty="0" smtClean="0"/>
            <a:t>PERFORMANCE OBLIGATION</a:t>
          </a:r>
          <a:r>
            <a:rPr lang="en-IN" sz="2600" b="1" u="none" dirty="0" smtClean="0"/>
            <a:t> </a:t>
          </a:r>
          <a:r>
            <a:rPr lang="en-IN" sz="2600" dirty="0" smtClean="0"/>
            <a:t>in contract</a:t>
          </a:r>
          <a:endParaRPr lang="en-IN" sz="2600" dirty="0"/>
        </a:p>
      </dgm:t>
    </dgm:pt>
    <dgm:pt modelId="{39771769-4A13-4DC3-B408-B87D6851EDA6}" type="parTrans" cxnId="{B3F0FD6D-282F-4774-90FD-89A5F30EDB6E}">
      <dgm:prSet/>
      <dgm:spPr/>
      <dgm:t>
        <a:bodyPr/>
        <a:lstStyle/>
        <a:p>
          <a:endParaRPr lang="en-IN"/>
        </a:p>
      </dgm:t>
    </dgm:pt>
    <dgm:pt modelId="{9ACA6770-BC37-42B3-B8C1-27036240A24C}" type="sibTrans" cxnId="{B3F0FD6D-282F-4774-90FD-89A5F30EDB6E}">
      <dgm:prSet/>
      <dgm:spPr/>
      <dgm:t>
        <a:bodyPr/>
        <a:lstStyle/>
        <a:p>
          <a:endParaRPr lang="en-IN"/>
        </a:p>
      </dgm:t>
    </dgm:pt>
    <dgm:pt modelId="{D26F8540-D702-4EF0-8DF7-6FF8520CBCAF}">
      <dgm:prSet phldrT="[Text]"/>
      <dgm:spPr>
        <a:effectLst>
          <a:glow rad="101600">
            <a:schemeClr val="accent5">
              <a:satMod val="175000"/>
              <a:alpha val="40000"/>
            </a:schemeClr>
          </a:glow>
        </a:effectLst>
      </dgm:spPr>
      <dgm:t>
        <a:bodyPr/>
        <a:lstStyle/>
        <a:p>
          <a:r>
            <a:rPr lang="en-IN" b="1" u="sng" dirty="0" smtClean="0"/>
            <a:t>Determine</a:t>
          </a:r>
          <a:r>
            <a:rPr lang="en-IN" dirty="0" smtClean="0"/>
            <a:t> the </a:t>
          </a:r>
          <a:r>
            <a:rPr lang="en-IN" b="1" u="sng" dirty="0" smtClean="0"/>
            <a:t>TRANSACTION PRICE</a:t>
          </a:r>
          <a:endParaRPr lang="en-IN" dirty="0"/>
        </a:p>
      </dgm:t>
    </dgm:pt>
    <dgm:pt modelId="{E52450B3-1C13-437A-900A-A7C164EBAF18}" type="parTrans" cxnId="{B538E773-F4D4-40F6-B86F-EA8F9A6F314C}">
      <dgm:prSet/>
      <dgm:spPr/>
      <dgm:t>
        <a:bodyPr/>
        <a:lstStyle/>
        <a:p>
          <a:endParaRPr lang="en-IN"/>
        </a:p>
      </dgm:t>
    </dgm:pt>
    <dgm:pt modelId="{F36F1DA0-E0E4-4D66-BEBC-FDE6D9FCAD67}" type="sibTrans" cxnId="{B538E773-F4D4-40F6-B86F-EA8F9A6F314C}">
      <dgm:prSet/>
      <dgm:spPr/>
      <dgm:t>
        <a:bodyPr/>
        <a:lstStyle/>
        <a:p>
          <a:endParaRPr lang="en-IN"/>
        </a:p>
      </dgm:t>
    </dgm:pt>
    <dgm:pt modelId="{D80FDB97-097A-4C1C-821B-28E7DA6066A7}">
      <dgm:prSet phldrT="[Text]"/>
      <dgm:spPr>
        <a:solidFill>
          <a:schemeClr val="accent4">
            <a:lumMod val="75000"/>
          </a:schemeClr>
        </a:solidFill>
        <a:effectLst>
          <a:glow rad="101600">
            <a:schemeClr val="accent5">
              <a:satMod val="175000"/>
              <a:alpha val="40000"/>
            </a:schemeClr>
          </a:glow>
        </a:effectLst>
      </dgm:spPr>
      <dgm:t>
        <a:bodyPr/>
        <a:lstStyle/>
        <a:p>
          <a:r>
            <a:rPr lang="en-IN" b="1" u="sng" dirty="0" smtClean="0"/>
            <a:t>Recognise revenue</a:t>
          </a:r>
          <a:r>
            <a:rPr lang="en-IN" dirty="0" smtClean="0"/>
            <a:t> when the </a:t>
          </a:r>
          <a:r>
            <a:rPr lang="en-IN" b="0" u="none" dirty="0" smtClean="0"/>
            <a:t>entity </a:t>
          </a:r>
          <a:r>
            <a:rPr lang="en-IN" b="1" u="sng" dirty="0" smtClean="0"/>
            <a:t>satisfies</a:t>
          </a:r>
          <a:r>
            <a:rPr lang="en-IN" dirty="0" smtClean="0"/>
            <a:t> a PO</a:t>
          </a:r>
          <a:endParaRPr lang="en-IN" dirty="0"/>
        </a:p>
      </dgm:t>
    </dgm:pt>
    <dgm:pt modelId="{FE37F5BC-FC60-43AC-85BA-FFCB6D5D15B1}" type="parTrans" cxnId="{6D33E251-ED2F-448B-B538-0F0BF50B48E3}">
      <dgm:prSet/>
      <dgm:spPr/>
      <dgm:t>
        <a:bodyPr/>
        <a:lstStyle/>
        <a:p>
          <a:endParaRPr lang="en-IN"/>
        </a:p>
      </dgm:t>
    </dgm:pt>
    <dgm:pt modelId="{06967A78-DB2D-4B08-8D08-A8910B3BE42E}" type="sibTrans" cxnId="{6D33E251-ED2F-448B-B538-0F0BF50B48E3}">
      <dgm:prSet/>
      <dgm:spPr/>
      <dgm:t>
        <a:bodyPr/>
        <a:lstStyle/>
        <a:p>
          <a:endParaRPr lang="en-IN"/>
        </a:p>
      </dgm:t>
    </dgm:pt>
    <dgm:pt modelId="{195C1652-8E54-4358-8FF2-5C3725357177}">
      <dgm:prSet phldrT="[Text]"/>
      <dgm:spPr>
        <a:effectLst>
          <a:glow rad="101600">
            <a:schemeClr val="accent5">
              <a:satMod val="175000"/>
              <a:alpha val="40000"/>
            </a:schemeClr>
          </a:glow>
        </a:effectLst>
      </dgm:spPr>
      <dgm:t>
        <a:bodyPr/>
        <a:lstStyle/>
        <a:p>
          <a:r>
            <a:rPr lang="en-IN" b="1" u="sng" dirty="0" smtClean="0"/>
            <a:t>Allocate</a:t>
          </a:r>
          <a:r>
            <a:rPr lang="en-IN" dirty="0" smtClean="0"/>
            <a:t> the </a:t>
          </a:r>
          <a:r>
            <a:rPr lang="en-IN" b="1" u="sng" dirty="0" smtClean="0"/>
            <a:t>transaction price to separate POs</a:t>
          </a:r>
          <a:endParaRPr lang="en-IN" dirty="0"/>
        </a:p>
      </dgm:t>
    </dgm:pt>
    <dgm:pt modelId="{55B1CAF2-7DE2-4052-A0C8-7B62E60437D4}" type="parTrans" cxnId="{36222F14-682A-44DE-A4A3-6515BF78FF19}">
      <dgm:prSet/>
      <dgm:spPr/>
      <dgm:t>
        <a:bodyPr/>
        <a:lstStyle/>
        <a:p>
          <a:endParaRPr lang="en-IN"/>
        </a:p>
      </dgm:t>
    </dgm:pt>
    <dgm:pt modelId="{1DFA0F63-9871-4F8D-AA7D-CCAA1DCCD264}" type="sibTrans" cxnId="{36222F14-682A-44DE-A4A3-6515BF78FF19}">
      <dgm:prSet/>
      <dgm:spPr/>
      <dgm:t>
        <a:bodyPr/>
        <a:lstStyle/>
        <a:p>
          <a:endParaRPr lang="en-IN"/>
        </a:p>
      </dgm:t>
    </dgm:pt>
    <dgm:pt modelId="{6FD84EA0-F428-4ECC-AE7F-A6F8E8617BA2}" type="pres">
      <dgm:prSet presAssocID="{C37FE6C3-851F-4723-8562-A718C43E0DA7}" presName="Name0" presStyleCnt="0">
        <dgm:presLayoutVars>
          <dgm:chMax val="7"/>
          <dgm:chPref val="7"/>
          <dgm:dir/>
        </dgm:presLayoutVars>
      </dgm:prSet>
      <dgm:spPr/>
      <dgm:t>
        <a:bodyPr/>
        <a:lstStyle/>
        <a:p>
          <a:endParaRPr lang="en-IN"/>
        </a:p>
      </dgm:t>
    </dgm:pt>
    <dgm:pt modelId="{636D64CA-733A-4F79-A9CD-487BD202EB99}" type="pres">
      <dgm:prSet presAssocID="{C37FE6C3-851F-4723-8562-A718C43E0DA7}" presName="Name1" presStyleCnt="0"/>
      <dgm:spPr/>
    </dgm:pt>
    <dgm:pt modelId="{DB067027-151C-44C3-BBB7-241A1C8B022B}" type="pres">
      <dgm:prSet presAssocID="{C37FE6C3-851F-4723-8562-A718C43E0DA7}" presName="cycle" presStyleCnt="0"/>
      <dgm:spPr/>
    </dgm:pt>
    <dgm:pt modelId="{B438817E-2899-4884-98C7-763F518DCC6D}" type="pres">
      <dgm:prSet presAssocID="{C37FE6C3-851F-4723-8562-A718C43E0DA7}" presName="srcNode" presStyleLbl="node1" presStyleIdx="0" presStyleCnt="5"/>
      <dgm:spPr/>
    </dgm:pt>
    <dgm:pt modelId="{8FF9E1E5-CD18-447D-B67B-4C544C873ACA}" type="pres">
      <dgm:prSet presAssocID="{C37FE6C3-851F-4723-8562-A718C43E0DA7}" presName="conn" presStyleLbl="parChTrans1D2" presStyleIdx="0" presStyleCnt="1"/>
      <dgm:spPr/>
      <dgm:t>
        <a:bodyPr/>
        <a:lstStyle/>
        <a:p>
          <a:endParaRPr lang="en-IN"/>
        </a:p>
      </dgm:t>
    </dgm:pt>
    <dgm:pt modelId="{4BD0B13B-61FE-46C3-8A17-02543FB04469}" type="pres">
      <dgm:prSet presAssocID="{C37FE6C3-851F-4723-8562-A718C43E0DA7}" presName="extraNode" presStyleLbl="node1" presStyleIdx="0" presStyleCnt="5"/>
      <dgm:spPr/>
    </dgm:pt>
    <dgm:pt modelId="{87ED7F3A-E2DE-40C1-8020-725281379168}" type="pres">
      <dgm:prSet presAssocID="{C37FE6C3-851F-4723-8562-A718C43E0DA7}" presName="dstNode" presStyleLbl="node1" presStyleIdx="0" presStyleCnt="5"/>
      <dgm:spPr/>
    </dgm:pt>
    <dgm:pt modelId="{4B44B948-7D03-44D5-9F79-65BEB34940F0}" type="pres">
      <dgm:prSet presAssocID="{CF1A7937-189E-476A-B310-A299CE76872A}" presName="text_1" presStyleLbl="node1" presStyleIdx="0" presStyleCnt="5">
        <dgm:presLayoutVars>
          <dgm:bulletEnabled val="1"/>
        </dgm:presLayoutVars>
      </dgm:prSet>
      <dgm:spPr/>
      <dgm:t>
        <a:bodyPr/>
        <a:lstStyle/>
        <a:p>
          <a:endParaRPr lang="en-IN"/>
        </a:p>
      </dgm:t>
    </dgm:pt>
    <dgm:pt modelId="{E7A651B8-CF53-42CD-96B2-CC987DBD6D1C}" type="pres">
      <dgm:prSet presAssocID="{CF1A7937-189E-476A-B310-A299CE76872A}" presName="accent_1" presStyleCnt="0"/>
      <dgm:spPr/>
    </dgm:pt>
    <dgm:pt modelId="{80E26A0D-6DBB-4EB4-A6DF-B04BBD31B0A4}" type="pres">
      <dgm:prSet presAssocID="{CF1A7937-189E-476A-B310-A299CE76872A}" presName="accentRepeatNode" presStyleLbl="solidFgAcc1" presStyleIdx="0" presStyleCnt="5"/>
      <dgm:spPr>
        <a:solidFill>
          <a:schemeClr val="accent4">
            <a:lumMod val="75000"/>
          </a:schemeClr>
        </a:solidFill>
        <a:effectLst>
          <a:glow rad="63500">
            <a:schemeClr val="accent5">
              <a:satMod val="175000"/>
              <a:alpha val="40000"/>
            </a:schemeClr>
          </a:glow>
        </a:effectLst>
      </dgm:spPr>
      <dgm:t>
        <a:bodyPr/>
        <a:lstStyle/>
        <a:p>
          <a:endParaRPr lang="en-IN"/>
        </a:p>
      </dgm:t>
    </dgm:pt>
    <dgm:pt modelId="{251FDA22-A876-4DC0-B583-EDC6C896B889}" type="pres">
      <dgm:prSet presAssocID="{499390D7-E224-4A35-93DE-72C79D9B578A}" presName="text_2" presStyleLbl="node1" presStyleIdx="1" presStyleCnt="5">
        <dgm:presLayoutVars>
          <dgm:bulletEnabled val="1"/>
        </dgm:presLayoutVars>
      </dgm:prSet>
      <dgm:spPr/>
      <dgm:t>
        <a:bodyPr/>
        <a:lstStyle/>
        <a:p>
          <a:endParaRPr lang="en-IN"/>
        </a:p>
      </dgm:t>
    </dgm:pt>
    <dgm:pt modelId="{E99D4820-C2EA-421E-B7BD-FB372B54ABC1}" type="pres">
      <dgm:prSet presAssocID="{499390D7-E224-4A35-93DE-72C79D9B578A}" presName="accent_2" presStyleCnt="0"/>
      <dgm:spPr/>
    </dgm:pt>
    <dgm:pt modelId="{DC341BA3-FC37-43D4-8B07-4E66E72FAFE6}" type="pres">
      <dgm:prSet presAssocID="{499390D7-E224-4A35-93DE-72C79D9B578A}" presName="accentRepeatNode" presStyleLbl="solidFgAcc1" presStyleIdx="1" presStyleCnt="5"/>
      <dgm:spPr>
        <a:solidFill>
          <a:schemeClr val="accent5"/>
        </a:solidFill>
        <a:effectLst>
          <a:glow rad="63500">
            <a:schemeClr val="accent5">
              <a:satMod val="175000"/>
              <a:alpha val="40000"/>
            </a:schemeClr>
          </a:glow>
        </a:effectLst>
      </dgm:spPr>
      <dgm:t>
        <a:bodyPr/>
        <a:lstStyle/>
        <a:p>
          <a:endParaRPr lang="en-IN"/>
        </a:p>
      </dgm:t>
    </dgm:pt>
    <dgm:pt modelId="{F4B3539F-55AB-4DCB-937A-1BC62A661A4B}" type="pres">
      <dgm:prSet presAssocID="{D26F8540-D702-4EF0-8DF7-6FF8520CBCAF}" presName="text_3" presStyleLbl="node1" presStyleIdx="2" presStyleCnt="5">
        <dgm:presLayoutVars>
          <dgm:bulletEnabled val="1"/>
        </dgm:presLayoutVars>
      </dgm:prSet>
      <dgm:spPr/>
      <dgm:t>
        <a:bodyPr/>
        <a:lstStyle/>
        <a:p>
          <a:endParaRPr lang="en-IN"/>
        </a:p>
      </dgm:t>
    </dgm:pt>
    <dgm:pt modelId="{CF5177BA-37EC-4C32-940A-078E6A5B53DD}" type="pres">
      <dgm:prSet presAssocID="{D26F8540-D702-4EF0-8DF7-6FF8520CBCAF}" presName="accent_3" presStyleCnt="0"/>
      <dgm:spPr/>
    </dgm:pt>
    <dgm:pt modelId="{5601E2C8-6304-421D-8B88-76B882990C50}" type="pres">
      <dgm:prSet presAssocID="{D26F8540-D702-4EF0-8DF7-6FF8520CBCAF}" presName="accentRepeatNode" presStyleLbl="solidFgAcc1" presStyleIdx="2" presStyleCnt="5"/>
      <dgm:spPr>
        <a:solidFill>
          <a:schemeClr val="accent4"/>
        </a:solidFill>
        <a:effectLst>
          <a:glow rad="63500">
            <a:schemeClr val="accent5">
              <a:satMod val="175000"/>
              <a:alpha val="40000"/>
            </a:schemeClr>
          </a:glow>
        </a:effectLst>
      </dgm:spPr>
      <dgm:t>
        <a:bodyPr/>
        <a:lstStyle/>
        <a:p>
          <a:endParaRPr lang="en-IN"/>
        </a:p>
      </dgm:t>
    </dgm:pt>
    <dgm:pt modelId="{4431714C-0C82-44AC-95C8-BCB1B3B8B49A}" type="pres">
      <dgm:prSet presAssocID="{195C1652-8E54-4358-8FF2-5C3725357177}" presName="text_4" presStyleLbl="node1" presStyleIdx="3" presStyleCnt="5">
        <dgm:presLayoutVars>
          <dgm:bulletEnabled val="1"/>
        </dgm:presLayoutVars>
      </dgm:prSet>
      <dgm:spPr/>
      <dgm:t>
        <a:bodyPr/>
        <a:lstStyle/>
        <a:p>
          <a:endParaRPr lang="en-IN"/>
        </a:p>
      </dgm:t>
    </dgm:pt>
    <dgm:pt modelId="{4BECD165-A81A-401F-938C-CE1BA73BA979}" type="pres">
      <dgm:prSet presAssocID="{195C1652-8E54-4358-8FF2-5C3725357177}" presName="accent_4" presStyleCnt="0"/>
      <dgm:spPr/>
    </dgm:pt>
    <dgm:pt modelId="{282CA9EB-C5A6-4346-B590-E07599D193A7}" type="pres">
      <dgm:prSet presAssocID="{195C1652-8E54-4358-8FF2-5C3725357177}" presName="accentRepeatNode" presStyleLbl="solidFgAcc1" presStyleIdx="3" presStyleCnt="5"/>
      <dgm:spPr>
        <a:solidFill>
          <a:schemeClr val="accent3">
            <a:lumMod val="75000"/>
          </a:schemeClr>
        </a:solidFill>
        <a:effectLst>
          <a:glow rad="63500">
            <a:schemeClr val="accent5">
              <a:satMod val="175000"/>
              <a:alpha val="40000"/>
            </a:schemeClr>
          </a:glow>
        </a:effectLst>
      </dgm:spPr>
      <dgm:t>
        <a:bodyPr/>
        <a:lstStyle/>
        <a:p>
          <a:endParaRPr lang="en-IN"/>
        </a:p>
      </dgm:t>
    </dgm:pt>
    <dgm:pt modelId="{CE1E29E3-C66D-460C-8D88-C1A61903F968}" type="pres">
      <dgm:prSet presAssocID="{D80FDB97-097A-4C1C-821B-28E7DA6066A7}" presName="text_5" presStyleLbl="node1" presStyleIdx="4" presStyleCnt="5">
        <dgm:presLayoutVars>
          <dgm:bulletEnabled val="1"/>
        </dgm:presLayoutVars>
      </dgm:prSet>
      <dgm:spPr/>
      <dgm:t>
        <a:bodyPr/>
        <a:lstStyle/>
        <a:p>
          <a:endParaRPr lang="en-IN"/>
        </a:p>
      </dgm:t>
    </dgm:pt>
    <dgm:pt modelId="{B8621311-DBD7-4354-AC0D-F4AA2BE0B606}" type="pres">
      <dgm:prSet presAssocID="{D80FDB97-097A-4C1C-821B-28E7DA6066A7}" presName="accent_5" presStyleCnt="0"/>
      <dgm:spPr/>
    </dgm:pt>
    <dgm:pt modelId="{F9111935-678D-42C7-BA6C-CE63308645A4}" type="pres">
      <dgm:prSet presAssocID="{D80FDB97-097A-4C1C-821B-28E7DA6066A7}" presName="accentRepeatNode" presStyleLbl="solidFgAcc1" presStyleIdx="4" presStyleCnt="5"/>
      <dgm:spPr>
        <a:solidFill>
          <a:schemeClr val="accent2"/>
        </a:solidFill>
        <a:effectLst>
          <a:glow rad="63500">
            <a:schemeClr val="accent5">
              <a:satMod val="175000"/>
              <a:alpha val="40000"/>
            </a:schemeClr>
          </a:glow>
        </a:effectLst>
      </dgm:spPr>
      <dgm:t>
        <a:bodyPr/>
        <a:lstStyle/>
        <a:p>
          <a:endParaRPr lang="en-IN"/>
        </a:p>
      </dgm:t>
    </dgm:pt>
  </dgm:ptLst>
  <dgm:cxnLst>
    <dgm:cxn modelId="{2F927444-924F-4F40-BD9A-B043729B2ED7}" type="presOf" srcId="{195C1652-8E54-4358-8FF2-5C3725357177}" destId="{4431714C-0C82-44AC-95C8-BCB1B3B8B49A}" srcOrd="0" destOrd="0" presId="urn:microsoft.com/office/officeart/2008/layout/VerticalCurvedList"/>
    <dgm:cxn modelId="{8D354211-D6E0-4E07-A1D3-995E00E1DA44}" type="presOf" srcId="{D80FDB97-097A-4C1C-821B-28E7DA6066A7}" destId="{CE1E29E3-C66D-460C-8D88-C1A61903F968}" srcOrd="0" destOrd="0" presId="urn:microsoft.com/office/officeart/2008/layout/VerticalCurvedList"/>
    <dgm:cxn modelId="{C736965A-5E11-4FEF-AB7C-2762A87F6150}" type="presOf" srcId="{CF1A7937-189E-476A-B310-A299CE76872A}" destId="{4B44B948-7D03-44D5-9F79-65BEB34940F0}" srcOrd="0" destOrd="0" presId="urn:microsoft.com/office/officeart/2008/layout/VerticalCurvedList"/>
    <dgm:cxn modelId="{77E5CA65-8B7A-453C-BCD9-9642345CFF8A}" type="presOf" srcId="{499390D7-E224-4A35-93DE-72C79D9B578A}" destId="{251FDA22-A876-4DC0-B583-EDC6C896B889}" srcOrd="0" destOrd="0" presId="urn:microsoft.com/office/officeart/2008/layout/VerticalCurvedList"/>
    <dgm:cxn modelId="{8E9E483C-C2BD-4214-B0C3-442C7FA7A4A9}" type="presOf" srcId="{BD5C2DE9-E93A-4947-8B6C-7792E977EDBC}" destId="{8FF9E1E5-CD18-447D-B67B-4C544C873ACA}" srcOrd="0" destOrd="0" presId="urn:microsoft.com/office/officeart/2008/layout/VerticalCurvedList"/>
    <dgm:cxn modelId="{36222F14-682A-44DE-A4A3-6515BF78FF19}" srcId="{C37FE6C3-851F-4723-8562-A718C43E0DA7}" destId="{195C1652-8E54-4358-8FF2-5C3725357177}" srcOrd="3" destOrd="0" parTransId="{55B1CAF2-7DE2-4052-A0C8-7B62E60437D4}" sibTransId="{1DFA0F63-9871-4F8D-AA7D-CCAA1DCCD264}"/>
    <dgm:cxn modelId="{B538E773-F4D4-40F6-B86F-EA8F9A6F314C}" srcId="{C37FE6C3-851F-4723-8562-A718C43E0DA7}" destId="{D26F8540-D702-4EF0-8DF7-6FF8520CBCAF}" srcOrd="2" destOrd="0" parTransId="{E52450B3-1C13-437A-900A-A7C164EBAF18}" sibTransId="{F36F1DA0-E0E4-4D66-BEBC-FDE6D9FCAD67}"/>
    <dgm:cxn modelId="{8D886A89-B78F-490D-A6DD-6DB6879CB9BF}" type="presOf" srcId="{D26F8540-D702-4EF0-8DF7-6FF8520CBCAF}" destId="{F4B3539F-55AB-4DCB-937A-1BC62A661A4B}" srcOrd="0" destOrd="0" presId="urn:microsoft.com/office/officeart/2008/layout/VerticalCurvedList"/>
    <dgm:cxn modelId="{B3F0FD6D-282F-4774-90FD-89A5F30EDB6E}" srcId="{C37FE6C3-851F-4723-8562-A718C43E0DA7}" destId="{499390D7-E224-4A35-93DE-72C79D9B578A}" srcOrd="1" destOrd="0" parTransId="{39771769-4A13-4DC3-B408-B87D6851EDA6}" sibTransId="{9ACA6770-BC37-42B3-B8C1-27036240A24C}"/>
    <dgm:cxn modelId="{7054941F-DBB5-40E6-A93F-F68E2972CC2D}" type="presOf" srcId="{C37FE6C3-851F-4723-8562-A718C43E0DA7}" destId="{6FD84EA0-F428-4ECC-AE7F-A6F8E8617BA2}" srcOrd="0" destOrd="0" presId="urn:microsoft.com/office/officeart/2008/layout/VerticalCurvedList"/>
    <dgm:cxn modelId="{4F6B4170-E152-4503-B6E6-11F35DDA5000}" srcId="{C37FE6C3-851F-4723-8562-A718C43E0DA7}" destId="{CF1A7937-189E-476A-B310-A299CE76872A}" srcOrd="0" destOrd="0" parTransId="{638663D4-3F19-4A89-AD9E-CE467ED51579}" sibTransId="{BD5C2DE9-E93A-4947-8B6C-7792E977EDBC}"/>
    <dgm:cxn modelId="{6D33E251-ED2F-448B-B538-0F0BF50B48E3}" srcId="{C37FE6C3-851F-4723-8562-A718C43E0DA7}" destId="{D80FDB97-097A-4C1C-821B-28E7DA6066A7}" srcOrd="4" destOrd="0" parTransId="{FE37F5BC-FC60-43AC-85BA-FFCB6D5D15B1}" sibTransId="{06967A78-DB2D-4B08-8D08-A8910B3BE42E}"/>
    <dgm:cxn modelId="{A4CBD1D4-18DD-437C-B579-D4771C57E764}" type="presParOf" srcId="{6FD84EA0-F428-4ECC-AE7F-A6F8E8617BA2}" destId="{636D64CA-733A-4F79-A9CD-487BD202EB99}" srcOrd="0" destOrd="0" presId="urn:microsoft.com/office/officeart/2008/layout/VerticalCurvedList"/>
    <dgm:cxn modelId="{84002F21-B0C2-4E91-B875-E5BFFDC9D5B3}" type="presParOf" srcId="{636D64CA-733A-4F79-A9CD-487BD202EB99}" destId="{DB067027-151C-44C3-BBB7-241A1C8B022B}" srcOrd="0" destOrd="0" presId="urn:microsoft.com/office/officeart/2008/layout/VerticalCurvedList"/>
    <dgm:cxn modelId="{1853AB66-18E3-426B-B399-6613F2B6E827}" type="presParOf" srcId="{DB067027-151C-44C3-BBB7-241A1C8B022B}" destId="{B438817E-2899-4884-98C7-763F518DCC6D}" srcOrd="0" destOrd="0" presId="urn:microsoft.com/office/officeart/2008/layout/VerticalCurvedList"/>
    <dgm:cxn modelId="{35090EED-35F4-4C2F-9BD8-B7AD30AD3FB1}" type="presParOf" srcId="{DB067027-151C-44C3-BBB7-241A1C8B022B}" destId="{8FF9E1E5-CD18-447D-B67B-4C544C873ACA}" srcOrd="1" destOrd="0" presId="urn:microsoft.com/office/officeart/2008/layout/VerticalCurvedList"/>
    <dgm:cxn modelId="{C0E3B305-92DB-40AC-8966-39CBF88CFC7C}" type="presParOf" srcId="{DB067027-151C-44C3-BBB7-241A1C8B022B}" destId="{4BD0B13B-61FE-46C3-8A17-02543FB04469}" srcOrd="2" destOrd="0" presId="urn:microsoft.com/office/officeart/2008/layout/VerticalCurvedList"/>
    <dgm:cxn modelId="{4DA862D8-46D2-4575-8512-424637C3937E}" type="presParOf" srcId="{DB067027-151C-44C3-BBB7-241A1C8B022B}" destId="{87ED7F3A-E2DE-40C1-8020-725281379168}" srcOrd="3" destOrd="0" presId="urn:microsoft.com/office/officeart/2008/layout/VerticalCurvedList"/>
    <dgm:cxn modelId="{7528F29A-2F27-4C11-821B-63109FE5AF7E}" type="presParOf" srcId="{636D64CA-733A-4F79-A9CD-487BD202EB99}" destId="{4B44B948-7D03-44D5-9F79-65BEB34940F0}" srcOrd="1" destOrd="0" presId="urn:microsoft.com/office/officeart/2008/layout/VerticalCurvedList"/>
    <dgm:cxn modelId="{35E3526C-8916-428C-841C-FC66E64D3B5D}" type="presParOf" srcId="{636D64CA-733A-4F79-A9CD-487BD202EB99}" destId="{E7A651B8-CF53-42CD-96B2-CC987DBD6D1C}" srcOrd="2" destOrd="0" presId="urn:microsoft.com/office/officeart/2008/layout/VerticalCurvedList"/>
    <dgm:cxn modelId="{595EE542-0792-47E1-9299-E4A6D021CB6F}" type="presParOf" srcId="{E7A651B8-CF53-42CD-96B2-CC987DBD6D1C}" destId="{80E26A0D-6DBB-4EB4-A6DF-B04BBD31B0A4}" srcOrd="0" destOrd="0" presId="urn:microsoft.com/office/officeart/2008/layout/VerticalCurvedList"/>
    <dgm:cxn modelId="{D18B34C0-A68C-4A9F-AD28-C31D0668E742}" type="presParOf" srcId="{636D64CA-733A-4F79-A9CD-487BD202EB99}" destId="{251FDA22-A876-4DC0-B583-EDC6C896B889}" srcOrd="3" destOrd="0" presId="urn:microsoft.com/office/officeart/2008/layout/VerticalCurvedList"/>
    <dgm:cxn modelId="{AD5512F0-7DAA-4030-8D61-BEDC182A81DD}" type="presParOf" srcId="{636D64CA-733A-4F79-A9CD-487BD202EB99}" destId="{E99D4820-C2EA-421E-B7BD-FB372B54ABC1}" srcOrd="4" destOrd="0" presId="urn:microsoft.com/office/officeart/2008/layout/VerticalCurvedList"/>
    <dgm:cxn modelId="{AF6899B8-BEA3-4835-B77E-B4534C9FD7F4}" type="presParOf" srcId="{E99D4820-C2EA-421E-B7BD-FB372B54ABC1}" destId="{DC341BA3-FC37-43D4-8B07-4E66E72FAFE6}" srcOrd="0" destOrd="0" presId="urn:microsoft.com/office/officeart/2008/layout/VerticalCurvedList"/>
    <dgm:cxn modelId="{25BE50B0-342F-42FB-B996-0DD173A5449E}" type="presParOf" srcId="{636D64CA-733A-4F79-A9CD-487BD202EB99}" destId="{F4B3539F-55AB-4DCB-937A-1BC62A661A4B}" srcOrd="5" destOrd="0" presId="urn:microsoft.com/office/officeart/2008/layout/VerticalCurvedList"/>
    <dgm:cxn modelId="{1DA370AE-65FD-4805-BC3B-4E0C6C9F8AAE}" type="presParOf" srcId="{636D64CA-733A-4F79-A9CD-487BD202EB99}" destId="{CF5177BA-37EC-4C32-940A-078E6A5B53DD}" srcOrd="6" destOrd="0" presId="urn:microsoft.com/office/officeart/2008/layout/VerticalCurvedList"/>
    <dgm:cxn modelId="{0EC7EE18-2EA0-4A89-8FBE-3A2482378956}" type="presParOf" srcId="{CF5177BA-37EC-4C32-940A-078E6A5B53DD}" destId="{5601E2C8-6304-421D-8B88-76B882990C50}" srcOrd="0" destOrd="0" presId="urn:microsoft.com/office/officeart/2008/layout/VerticalCurvedList"/>
    <dgm:cxn modelId="{EB389A16-F04B-4962-A35A-FC0203D4E1D9}" type="presParOf" srcId="{636D64CA-733A-4F79-A9CD-487BD202EB99}" destId="{4431714C-0C82-44AC-95C8-BCB1B3B8B49A}" srcOrd="7" destOrd="0" presId="urn:microsoft.com/office/officeart/2008/layout/VerticalCurvedList"/>
    <dgm:cxn modelId="{4219C939-1A75-42A5-ABF5-FC6261B97B54}" type="presParOf" srcId="{636D64CA-733A-4F79-A9CD-487BD202EB99}" destId="{4BECD165-A81A-401F-938C-CE1BA73BA979}" srcOrd="8" destOrd="0" presId="urn:microsoft.com/office/officeart/2008/layout/VerticalCurvedList"/>
    <dgm:cxn modelId="{22E1029E-C7D4-4DBC-8FEF-9D8016048E98}" type="presParOf" srcId="{4BECD165-A81A-401F-938C-CE1BA73BA979}" destId="{282CA9EB-C5A6-4346-B590-E07599D193A7}" srcOrd="0" destOrd="0" presId="urn:microsoft.com/office/officeart/2008/layout/VerticalCurvedList"/>
    <dgm:cxn modelId="{84F48AF9-CCC0-4350-AA60-EC747D014E25}" type="presParOf" srcId="{636D64CA-733A-4F79-A9CD-487BD202EB99}" destId="{CE1E29E3-C66D-460C-8D88-C1A61903F968}" srcOrd="9" destOrd="0" presId="urn:microsoft.com/office/officeart/2008/layout/VerticalCurvedList"/>
    <dgm:cxn modelId="{B7061DD0-195E-4952-B7C7-F2B6F63F773F}" type="presParOf" srcId="{636D64CA-733A-4F79-A9CD-487BD202EB99}" destId="{B8621311-DBD7-4354-AC0D-F4AA2BE0B606}" srcOrd="10" destOrd="0" presId="urn:microsoft.com/office/officeart/2008/layout/VerticalCurvedList"/>
    <dgm:cxn modelId="{94D0BEF7-140C-4E34-8744-A496596145ED}" type="presParOf" srcId="{B8621311-DBD7-4354-AC0D-F4AA2BE0B606}" destId="{F9111935-678D-42C7-BA6C-CE63308645A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9AE976-59B7-4CD8-8831-F33FAE9226B5}"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IN"/>
        </a:p>
      </dgm:t>
    </dgm:pt>
    <dgm:pt modelId="{CB0F2415-59F6-4410-8ECE-20371581866F}">
      <dgm:prSet phldrT="[Text]" custT="1"/>
      <dgm:spPr/>
      <dgm:t>
        <a:bodyPr/>
        <a:lstStyle/>
        <a:p>
          <a:r>
            <a:rPr lang="en-US" sz="3600" b="0" u="none" dirty="0" smtClean="0">
              <a:solidFill>
                <a:schemeClr val="bg1"/>
              </a:solidFill>
            </a:rPr>
            <a:t>Step-1 : </a:t>
          </a:r>
          <a:r>
            <a:rPr lang="en-IN" sz="3600" b="0" u="none" dirty="0" smtClean="0"/>
            <a:t>Identify the contract with the customer</a:t>
          </a:r>
          <a:endParaRPr lang="en-IN" sz="3600" b="0" u="none" dirty="0">
            <a:solidFill>
              <a:schemeClr val="bg1"/>
            </a:solidFill>
          </a:endParaRPr>
        </a:p>
      </dgm:t>
    </dgm:pt>
    <dgm:pt modelId="{62A26511-322D-4819-8420-498BA906ADBE}" type="parTrans" cxnId="{BC12DACC-D2A9-432A-9C5C-3195E940811E}">
      <dgm:prSet/>
      <dgm:spPr/>
      <dgm:t>
        <a:bodyPr/>
        <a:lstStyle/>
        <a:p>
          <a:endParaRPr lang="en-IN"/>
        </a:p>
      </dgm:t>
    </dgm:pt>
    <dgm:pt modelId="{8A7F0B41-831E-4893-9AA9-1592E26EF7A7}" type="sibTrans" cxnId="{BC12DACC-D2A9-432A-9C5C-3195E940811E}">
      <dgm:prSet/>
      <dgm:spPr/>
      <dgm:t>
        <a:bodyPr/>
        <a:lstStyle/>
        <a:p>
          <a:endParaRPr lang="en-IN"/>
        </a:p>
      </dgm:t>
    </dgm:pt>
    <dgm:pt modelId="{F0276605-E147-47D7-A916-E4CB45644CFC}">
      <dgm:prSet phldrT="[Text]"/>
      <dgm:spPr>
        <a:solidFill>
          <a:schemeClr val="bg1">
            <a:lumMod val="95000"/>
            <a:alpha val="90000"/>
          </a:schemeClr>
        </a:solidFill>
        <a:ln w="19050"/>
      </dgm:spPr>
      <dgm:t>
        <a:bodyPr/>
        <a:lstStyle/>
        <a:p>
          <a:pPr algn="l"/>
          <a:r>
            <a:rPr lang="en-US" b="0" u="none" dirty="0" smtClean="0"/>
            <a:t>Parties to contract have </a:t>
          </a:r>
          <a:r>
            <a:rPr lang="en-US" b="1" u="sng" dirty="0" smtClean="0">
              <a:solidFill>
                <a:srgbClr val="0000FF"/>
              </a:solidFill>
            </a:rPr>
            <a:t>approved the contract</a:t>
          </a:r>
          <a:r>
            <a:rPr lang="en-US" b="0" u="none" dirty="0" smtClean="0"/>
            <a:t> and are committed to </a:t>
          </a:r>
          <a:r>
            <a:rPr lang="en-IN" b="0" u="none" dirty="0" smtClean="0"/>
            <a:t>perform their respective obligations;</a:t>
          </a:r>
          <a:endParaRPr lang="en-IN" b="0" u="none" dirty="0"/>
        </a:p>
      </dgm:t>
    </dgm:pt>
    <dgm:pt modelId="{75E2D356-523C-47A1-BB91-B2586CB2F5D2}" type="parTrans" cxnId="{D1495D90-07EE-4751-8ECF-22D57F8B87FD}">
      <dgm:prSet/>
      <dgm:spPr>
        <a:ln w="19050"/>
      </dgm:spPr>
      <dgm:t>
        <a:bodyPr/>
        <a:lstStyle/>
        <a:p>
          <a:endParaRPr lang="en-IN"/>
        </a:p>
      </dgm:t>
    </dgm:pt>
    <dgm:pt modelId="{CCEF2DDD-AABF-49ED-AE01-3EFC69DE4217}" type="sibTrans" cxnId="{D1495D90-07EE-4751-8ECF-22D57F8B87FD}">
      <dgm:prSet/>
      <dgm:spPr/>
      <dgm:t>
        <a:bodyPr/>
        <a:lstStyle/>
        <a:p>
          <a:endParaRPr lang="en-IN"/>
        </a:p>
      </dgm:t>
    </dgm:pt>
    <dgm:pt modelId="{8CB40F42-79B6-45DD-8902-97522B607898}">
      <dgm:prSet phldrT="[Text]"/>
      <dgm:spPr>
        <a:solidFill>
          <a:schemeClr val="bg1">
            <a:lumMod val="95000"/>
            <a:alpha val="90000"/>
          </a:schemeClr>
        </a:solidFill>
        <a:ln w="19050"/>
      </dgm:spPr>
      <dgm:t>
        <a:bodyPr/>
        <a:lstStyle/>
        <a:p>
          <a:pPr algn="l"/>
          <a:r>
            <a:rPr lang="en-US" b="0" u="none" dirty="0" smtClean="0"/>
            <a:t>entity can identify </a:t>
          </a:r>
          <a:r>
            <a:rPr lang="en-US" b="1" u="sng" dirty="0" smtClean="0">
              <a:solidFill>
                <a:srgbClr val="0000FF"/>
              </a:solidFill>
            </a:rPr>
            <a:t>payment terms</a:t>
          </a:r>
          <a:r>
            <a:rPr lang="en-US" b="0" u="none" dirty="0" smtClean="0"/>
            <a:t> for the goods / services to be </a:t>
          </a:r>
          <a:r>
            <a:rPr lang="en-IN" b="0" u="none" dirty="0" smtClean="0"/>
            <a:t>transferred</a:t>
          </a:r>
          <a:endParaRPr lang="en-IN" b="0" u="none" dirty="0"/>
        </a:p>
      </dgm:t>
    </dgm:pt>
    <dgm:pt modelId="{DB692414-1516-4F69-8753-0ADC2DDBFAD2}" type="parTrans" cxnId="{6A1C2252-A50B-4A2B-B859-3FAF36730793}">
      <dgm:prSet/>
      <dgm:spPr>
        <a:ln w="19050"/>
      </dgm:spPr>
      <dgm:t>
        <a:bodyPr/>
        <a:lstStyle/>
        <a:p>
          <a:endParaRPr lang="en-IN"/>
        </a:p>
      </dgm:t>
    </dgm:pt>
    <dgm:pt modelId="{CB21C185-B256-477E-A58C-2F7D1FB63F4C}" type="sibTrans" cxnId="{6A1C2252-A50B-4A2B-B859-3FAF36730793}">
      <dgm:prSet/>
      <dgm:spPr/>
      <dgm:t>
        <a:bodyPr/>
        <a:lstStyle/>
        <a:p>
          <a:endParaRPr lang="en-IN"/>
        </a:p>
      </dgm:t>
    </dgm:pt>
    <dgm:pt modelId="{FE4BA3DD-AF39-41E6-8E62-9F18A324A1C1}">
      <dgm:prSet phldrT="[Text]"/>
      <dgm:spPr>
        <a:solidFill>
          <a:schemeClr val="bg1">
            <a:lumMod val="95000"/>
            <a:alpha val="90000"/>
          </a:schemeClr>
        </a:solidFill>
        <a:ln w="19050"/>
      </dgm:spPr>
      <dgm:t>
        <a:bodyPr/>
        <a:lstStyle/>
        <a:p>
          <a:pPr algn="l"/>
          <a:r>
            <a:rPr lang="en-US" b="0" smtClean="0"/>
            <a:t>it is </a:t>
          </a:r>
          <a:r>
            <a:rPr lang="en-US" b="1" u="sng" smtClean="0">
              <a:solidFill>
                <a:srgbClr val="0000FF"/>
              </a:solidFill>
            </a:rPr>
            <a:t>probable</a:t>
          </a:r>
          <a:r>
            <a:rPr lang="en-US" b="0" smtClean="0"/>
            <a:t> that the </a:t>
          </a:r>
          <a:r>
            <a:rPr lang="en-US" b="1" u="sng" smtClean="0">
              <a:solidFill>
                <a:srgbClr val="0000FF"/>
              </a:solidFill>
            </a:rPr>
            <a:t>entity will collect</a:t>
          </a:r>
          <a:r>
            <a:rPr lang="en-US" b="0" smtClean="0"/>
            <a:t> the consideration</a:t>
          </a:r>
          <a:endParaRPr lang="en-IN" b="0" dirty="0"/>
        </a:p>
      </dgm:t>
    </dgm:pt>
    <dgm:pt modelId="{75FD70A5-3B8F-41C1-B83C-13EF4DCD5FB7}" type="parTrans" cxnId="{1B8B3D88-1DBE-4325-BF41-16E785EB204D}">
      <dgm:prSet/>
      <dgm:spPr>
        <a:ln w="19050"/>
      </dgm:spPr>
      <dgm:t>
        <a:bodyPr/>
        <a:lstStyle/>
        <a:p>
          <a:endParaRPr lang="en-IN"/>
        </a:p>
      </dgm:t>
    </dgm:pt>
    <dgm:pt modelId="{8353CDCF-841D-4D2D-AA1C-E0FFD3E1D6FF}" type="sibTrans" cxnId="{1B8B3D88-1DBE-4325-BF41-16E785EB204D}">
      <dgm:prSet/>
      <dgm:spPr/>
      <dgm:t>
        <a:bodyPr/>
        <a:lstStyle/>
        <a:p>
          <a:endParaRPr lang="en-IN"/>
        </a:p>
      </dgm:t>
    </dgm:pt>
    <dgm:pt modelId="{11EF75BD-CF0E-40E7-AD31-9B924330E2DF}">
      <dgm:prSet phldrT="[Text]"/>
      <dgm:spPr>
        <a:solidFill>
          <a:schemeClr val="bg1">
            <a:lumMod val="95000"/>
            <a:alpha val="90000"/>
          </a:schemeClr>
        </a:solidFill>
        <a:ln w="19050"/>
      </dgm:spPr>
      <dgm:t>
        <a:bodyPr/>
        <a:lstStyle/>
        <a:p>
          <a:pPr algn="l"/>
          <a:r>
            <a:rPr lang="en-IN" b="0" dirty="0" smtClean="0"/>
            <a:t>contract has </a:t>
          </a:r>
          <a:r>
            <a:rPr lang="en-IN" b="1" u="sng" dirty="0" smtClean="0">
              <a:solidFill>
                <a:srgbClr val="0000FF"/>
              </a:solidFill>
            </a:rPr>
            <a:t>commercial substance</a:t>
          </a:r>
          <a:endParaRPr lang="en-IN" b="1" u="sng" dirty="0">
            <a:solidFill>
              <a:srgbClr val="0000FF"/>
            </a:solidFill>
          </a:endParaRPr>
        </a:p>
      </dgm:t>
    </dgm:pt>
    <dgm:pt modelId="{B35FE583-8074-4715-9B04-BDCFEC4DAB20}" type="parTrans" cxnId="{D8A33216-4BF9-4DB4-997A-EF4D29E3C06E}">
      <dgm:prSet/>
      <dgm:spPr>
        <a:ln w="19050"/>
      </dgm:spPr>
      <dgm:t>
        <a:bodyPr/>
        <a:lstStyle/>
        <a:p>
          <a:endParaRPr lang="en-IN"/>
        </a:p>
      </dgm:t>
    </dgm:pt>
    <dgm:pt modelId="{6AE3FEA1-980B-4FC5-B19A-FE44A1FF8938}" type="sibTrans" cxnId="{D8A33216-4BF9-4DB4-997A-EF4D29E3C06E}">
      <dgm:prSet/>
      <dgm:spPr/>
      <dgm:t>
        <a:bodyPr/>
        <a:lstStyle/>
        <a:p>
          <a:endParaRPr lang="en-IN"/>
        </a:p>
      </dgm:t>
    </dgm:pt>
    <dgm:pt modelId="{2ECB08E6-80A6-463D-B849-2AC974A30541}">
      <dgm:prSet phldrT="[Text]"/>
      <dgm:spPr>
        <a:solidFill>
          <a:schemeClr val="bg1">
            <a:lumMod val="95000"/>
            <a:alpha val="90000"/>
          </a:schemeClr>
        </a:solidFill>
        <a:ln w="19050"/>
      </dgm:spPr>
      <dgm:t>
        <a:bodyPr/>
        <a:lstStyle/>
        <a:p>
          <a:pPr algn="l"/>
          <a:r>
            <a:rPr lang="en-US" b="0" u="none" dirty="0" smtClean="0"/>
            <a:t>entity can identify each party’s </a:t>
          </a:r>
          <a:r>
            <a:rPr lang="en-US" b="1" u="sng" dirty="0" smtClean="0">
              <a:solidFill>
                <a:srgbClr val="0000FF"/>
              </a:solidFill>
            </a:rPr>
            <a:t>rights</a:t>
          </a:r>
          <a:r>
            <a:rPr lang="en-US" b="0" u="none" dirty="0" smtClean="0"/>
            <a:t> regarding goods/services to </a:t>
          </a:r>
          <a:r>
            <a:rPr lang="en-IN" b="0" u="none" dirty="0" smtClean="0"/>
            <a:t>be transferred</a:t>
          </a:r>
          <a:endParaRPr lang="en-IN" b="0" u="none" dirty="0">
            <a:solidFill>
              <a:srgbClr val="0000FF"/>
            </a:solidFill>
          </a:endParaRPr>
        </a:p>
      </dgm:t>
    </dgm:pt>
    <dgm:pt modelId="{FA83ADC7-906B-4893-8FD0-D5D3F01109EA}" type="parTrans" cxnId="{3EDDD99C-F41C-488D-A34E-C8AEA16978DD}">
      <dgm:prSet/>
      <dgm:spPr>
        <a:ln w="19050"/>
      </dgm:spPr>
      <dgm:t>
        <a:bodyPr/>
        <a:lstStyle/>
        <a:p>
          <a:endParaRPr lang="en-IN"/>
        </a:p>
      </dgm:t>
    </dgm:pt>
    <dgm:pt modelId="{A86E9669-AE1B-4C1C-840C-174C45993511}" type="sibTrans" cxnId="{3EDDD99C-F41C-488D-A34E-C8AEA16978DD}">
      <dgm:prSet/>
      <dgm:spPr/>
      <dgm:t>
        <a:bodyPr/>
        <a:lstStyle/>
        <a:p>
          <a:endParaRPr lang="en-IN"/>
        </a:p>
      </dgm:t>
    </dgm:pt>
    <dgm:pt modelId="{C104AE51-B63D-4C37-87A1-1DF820BD43D6}" type="pres">
      <dgm:prSet presAssocID="{A99AE976-59B7-4CD8-8831-F33FAE9226B5}" presName="diagram" presStyleCnt="0">
        <dgm:presLayoutVars>
          <dgm:chPref val="1"/>
          <dgm:dir/>
          <dgm:animOne val="branch"/>
          <dgm:animLvl val="lvl"/>
          <dgm:resizeHandles/>
        </dgm:presLayoutVars>
      </dgm:prSet>
      <dgm:spPr/>
      <dgm:t>
        <a:bodyPr/>
        <a:lstStyle/>
        <a:p>
          <a:endParaRPr lang="en-IN"/>
        </a:p>
      </dgm:t>
    </dgm:pt>
    <dgm:pt modelId="{A64C63F6-FCEB-4D82-A382-2B29620A24F2}" type="pres">
      <dgm:prSet presAssocID="{CB0F2415-59F6-4410-8ECE-20371581866F}" presName="root" presStyleCnt="0"/>
      <dgm:spPr/>
      <dgm:t>
        <a:bodyPr/>
        <a:lstStyle/>
        <a:p>
          <a:endParaRPr lang="en-IN"/>
        </a:p>
      </dgm:t>
    </dgm:pt>
    <dgm:pt modelId="{F4D67645-E105-405F-B6C9-CBB9D34F4E8D}" type="pres">
      <dgm:prSet presAssocID="{CB0F2415-59F6-4410-8ECE-20371581866F}" presName="rootComposite" presStyleCnt="0"/>
      <dgm:spPr/>
      <dgm:t>
        <a:bodyPr/>
        <a:lstStyle/>
        <a:p>
          <a:endParaRPr lang="en-IN"/>
        </a:p>
      </dgm:t>
    </dgm:pt>
    <dgm:pt modelId="{F43BBD03-958F-4D05-A220-628FD55F4BE9}" type="pres">
      <dgm:prSet presAssocID="{CB0F2415-59F6-4410-8ECE-20371581866F}" presName="rootText" presStyleLbl="node1" presStyleIdx="0" presStyleCnt="1" custScaleX="613304"/>
      <dgm:spPr/>
      <dgm:t>
        <a:bodyPr/>
        <a:lstStyle/>
        <a:p>
          <a:endParaRPr lang="en-IN"/>
        </a:p>
      </dgm:t>
    </dgm:pt>
    <dgm:pt modelId="{FDEB653F-1871-4DC4-B27C-31BC2F1F92D4}" type="pres">
      <dgm:prSet presAssocID="{CB0F2415-59F6-4410-8ECE-20371581866F}" presName="rootConnector" presStyleLbl="node1" presStyleIdx="0" presStyleCnt="1"/>
      <dgm:spPr/>
      <dgm:t>
        <a:bodyPr/>
        <a:lstStyle/>
        <a:p>
          <a:endParaRPr lang="en-IN"/>
        </a:p>
      </dgm:t>
    </dgm:pt>
    <dgm:pt modelId="{40B4B8A8-363D-4B0C-94DE-4335219F0B18}" type="pres">
      <dgm:prSet presAssocID="{CB0F2415-59F6-4410-8ECE-20371581866F}" presName="childShape" presStyleCnt="0"/>
      <dgm:spPr/>
      <dgm:t>
        <a:bodyPr/>
        <a:lstStyle/>
        <a:p>
          <a:endParaRPr lang="en-IN"/>
        </a:p>
      </dgm:t>
    </dgm:pt>
    <dgm:pt modelId="{FE672CFB-90E8-4B57-A0ED-827DB08D4E13}" type="pres">
      <dgm:prSet presAssocID="{75E2D356-523C-47A1-BB91-B2586CB2F5D2}" presName="Name13" presStyleLbl="parChTrans1D2" presStyleIdx="0" presStyleCnt="5"/>
      <dgm:spPr/>
      <dgm:t>
        <a:bodyPr/>
        <a:lstStyle/>
        <a:p>
          <a:endParaRPr lang="en-IN"/>
        </a:p>
      </dgm:t>
    </dgm:pt>
    <dgm:pt modelId="{857A668F-D843-4BCB-B9C2-EA479039B115}" type="pres">
      <dgm:prSet presAssocID="{F0276605-E147-47D7-A916-E4CB45644CFC}" presName="childText" presStyleLbl="bgAcc1" presStyleIdx="0" presStyleCnt="5" custScaleX="766631">
        <dgm:presLayoutVars>
          <dgm:bulletEnabled val="1"/>
        </dgm:presLayoutVars>
      </dgm:prSet>
      <dgm:spPr/>
      <dgm:t>
        <a:bodyPr/>
        <a:lstStyle/>
        <a:p>
          <a:endParaRPr lang="en-IN"/>
        </a:p>
      </dgm:t>
    </dgm:pt>
    <dgm:pt modelId="{55D75499-AA24-46D9-B918-1B5BA08BC4A9}" type="pres">
      <dgm:prSet presAssocID="{DB692414-1516-4F69-8753-0ADC2DDBFAD2}" presName="Name13" presStyleLbl="parChTrans1D2" presStyleIdx="1" presStyleCnt="5"/>
      <dgm:spPr/>
      <dgm:t>
        <a:bodyPr/>
        <a:lstStyle/>
        <a:p>
          <a:endParaRPr lang="en-IN"/>
        </a:p>
      </dgm:t>
    </dgm:pt>
    <dgm:pt modelId="{99147662-1808-42F7-BED2-A2DC19EC11A2}" type="pres">
      <dgm:prSet presAssocID="{8CB40F42-79B6-45DD-8902-97522B607898}" presName="childText" presStyleLbl="bgAcc1" presStyleIdx="1" presStyleCnt="5" custScaleX="766631">
        <dgm:presLayoutVars>
          <dgm:bulletEnabled val="1"/>
        </dgm:presLayoutVars>
      </dgm:prSet>
      <dgm:spPr/>
      <dgm:t>
        <a:bodyPr/>
        <a:lstStyle/>
        <a:p>
          <a:endParaRPr lang="en-IN"/>
        </a:p>
      </dgm:t>
    </dgm:pt>
    <dgm:pt modelId="{C28D0233-5106-45AD-B2D0-732720470C7D}" type="pres">
      <dgm:prSet presAssocID="{FA83ADC7-906B-4893-8FD0-D5D3F01109EA}" presName="Name13" presStyleLbl="parChTrans1D2" presStyleIdx="2" presStyleCnt="5"/>
      <dgm:spPr/>
      <dgm:t>
        <a:bodyPr/>
        <a:lstStyle/>
        <a:p>
          <a:endParaRPr lang="en-IN"/>
        </a:p>
      </dgm:t>
    </dgm:pt>
    <dgm:pt modelId="{CDD73363-C61F-4039-B502-3B9F6D6D257C}" type="pres">
      <dgm:prSet presAssocID="{2ECB08E6-80A6-463D-B849-2AC974A30541}" presName="childText" presStyleLbl="bgAcc1" presStyleIdx="2" presStyleCnt="5" custScaleX="766631">
        <dgm:presLayoutVars>
          <dgm:bulletEnabled val="1"/>
        </dgm:presLayoutVars>
      </dgm:prSet>
      <dgm:spPr/>
      <dgm:t>
        <a:bodyPr/>
        <a:lstStyle/>
        <a:p>
          <a:endParaRPr lang="en-IN"/>
        </a:p>
      </dgm:t>
    </dgm:pt>
    <dgm:pt modelId="{D2387D3E-F2A0-4B53-B4E4-AC2D8424417C}" type="pres">
      <dgm:prSet presAssocID="{B35FE583-8074-4715-9B04-BDCFEC4DAB20}" presName="Name13" presStyleLbl="parChTrans1D2" presStyleIdx="3" presStyleCnt="5"/>
      <dgm:spPr/>
      <dgm:t>
        <a:bodyPr/>
        <a:lstStyle/>
        <a:p>
          <a:endParaRPr lang="en-IN"/>
        </a:p>
      </dgm:t>
    </dgm:pt>
    <dgm:pt modelId="{AC8EC9C3-F105-4BAB-996C-509C9B3B8494}" type="pres">
      <dgm:prSet presAssocID="{11EF75BD-CF0E-40E7-AD31-9B924330E2DF}" presName="childText" presStyleLbl="bgAcc1" presStyleIdx="3" presStyleCnt="5" custScaleX="766631">
        <dgm:presLayoutVars>
          <dgm:bulletEnabled val="1"/>
        </dgm:presLayoutVars>
      </dgm:prSet>
      <dgm:spPr/>
      <dgm:t>
        <a:bodyPr/>
        <a:lstStyle/>
        <a:p>
          <a:endParaRPr lang="en-IN"/>
        </a:p>
      </dgm:t>
    </dgm:pt>
    <dgm:pt modelId="{5F2A2A67-74E6-4ECA-8AF2-163232942B6A}" type="pres">
      <dgm:prSet presAssocID="{75FD70A5-3B8F-41C1-B83C-13EF4DCD5FB7}" presName="Name13" presStyleLbl="parChTrans1D2" presStyleIdx="4" presStyleCnt="5"/>
      <dgm:spPr/>
      <dgm:t>
        <a:bodyPr/>
        <a:lstStyle/>
        <a:p>
          <a:endParaRPr lang="en-IN"/>
        </a:p>
      </dgm:t>
    </dgm:pt>
    <dgm:pt modelId="{1A780AFC-D6E2-4B3B-8342-6F392D014E80}" type="pres">
      <dgm:prSet presAssocID="{FE4BA3DD-AF39-41E6-8E62-9F18A324A1C1}" presName="childText" presStyleLbl="bgAcc1" presStyleIdx="4" presStyleCnt="5" custScaleX="766631">
        <dgm:presLayoutVars>
          <dgm:bulletEnabled val="1"/>
        </dgm:presLayoutVars>
      </dgm:prSet>
      <dgm:spPr/>
      <dgm:t>
        <a:bodyPr/>
        <a:lstStyle/>
        <a:p>
          <a:endParaRPr lang="en-IN"/>
        </a:p>
      </dgm:t>
    </dgm:pt>
  </dgm:ptLst>
  <dgm:cxnLst>
    <dgm:cxn modelId="{D8A33216-4BF9-4DB4-997A-EF4D29E3C06E}" srcId="{CB0F2415-59F6-4410-8ECE-20371581866F}" destId="{11EF75BD-CF0E-40E7-AD31-9B924330E2DF}" srcOrd="3" destOrd="0" parTransId="{B35FE583-8074-4715-9B04-BDCFEC4DAB20}" sibTransId="{6AE3FEA1-980B-4FC5-B19A-FE44A1FF8938}"/>
    <dgm:cxn modelId="{9F06DDB3-11CD-4CED-A5B7-EC9D5FF7F95C}" type="presOf" srcId="{B35FE583-8074-4715-9B04-BDCFEC4DAB20}" destId="{D2387D3E-F2A0-4B53-B4E4-AC2D8424417C}" srcOrd="0" destOrd="0" presId="urn:microsoft.com/office/officeart/2005/8/layout/hierarchy3"/>
    <dgm:cxn modelId="{3EDDD99C-F41C-488D-A34E-C8AEA16978DD}" srcId="{CB0F2415-59F6-4410-8ECE-20371581866F}" destId="{2ECB08E6-80A6-463D-B849-2AC974A30541}" srcOrd="2" destOrd="0" parTransId="{FA83ADC7-906B-4893-8FD0-D5D3F01109EA}" sibTransId="{A86E9669-AE1B-4C1C-840C-174C45993511}"/>
    <dgm:cxn modelId="{5E3F88CB-635A-4368-8FC6-835D24C38258}" type="presOf" srcId="{CB0F2415-59F6-4410-8ECE-20371581866F}" destId="{FDEB653F-1871-4DC4-B27C-31BC2F1F92D4}" srcOrd="1" destOrd="0" presId="urn:microsoft.com/office/officeart/2005/8/layout/hierarchy3"/>
    <dgm:cxn modelId="{5502C557-733B-49CB-B0F4-6939CB6CBF8C}" type="presOf" srcId="{A99AE976-59B7-4CD8-8831-F33FAE9226B5}" destId="{C104AE51-B63D-4C37-87A1-1DF820BD43D6}" srcOrd="0" destOrd="0" presId="urn:microsoft.com/office/officeart/2005/8/layout/hierarchy3"/>
    <dgm:cxn modelId="{A18FF487-ED3E-4AC8-96D8-6304EDB9580F}" type="presOf" srcId="{CB0F2415-59F6-4410-8ECE-20371581866F}" destId="{F43BBD03-958F-4D05-A220-628FD55F4BE9}" srcOrd="0" destOrd="0" presId="urn:microsoft.com/office/officeart/2005/8/layout/hierarchy3"/>
    <dgm:cxn modelId="{1B8B3D88-1DBE-4325-BF41-16E785EB204D}" srcId="{CB0F2415-59F6-4410-8ECE-20371581866F}" destId="{FE4BA3DD-AF39-41E6-8E62-9F18A324A1C1}" srcOrd="4" destOrd="0" parTransId="{75FD70A5-3B8F-41C1-B83C-13EF4DCD5FB7}" sibTransId="{8353CDCF-841D-4D2D-AA1C-E0FFD3E1D6FF}"/>
    <dgm:cxn modelId="{3D0567AB-BE8E-4E74-B0C3-F10F6C2E31CE}" type="presOf" srcId="{FE4BA3DD-AF39-41E6-8E62-9F18A324A1C1}" destId="{1A780AFC-D6E2-4B3B-8342-6F392D014E80}" srcOrd="0" destOrd="0" presId="urn:microsoft.com/office/officeart/2005/8/layout/hierarchy3"/>
    <dgm:cxn modelId="{BC12DACC-D2A9-432A-9C5C-3195E940811E}" srcId="{A99AE976-59B7-4CD8-8831-F33FAE9226B5}" destId="{CB0F2415-59F6-4410-8ECE-20371581866F}" srcOrd="0" destOrd="0" parTransId="{62A26511-322D-4819-8420-498BA906ADBE}" sibTransId="{8A7F0B41-831E-4893-9AA9-1592E26EF7A7}"/>
    <dgm:cxn modelId="{6A1C2252-A50B-4A2B-B859-3FAF36730793}" srcId="{CB0F2415-59F6-4410-8ECE-20371581866F}" destId="{8CB40F42-79B6-45DD-8902-97522B607898}" srcOrd="1" destOrd="0" parTransId="{DB692414-1516-4F69-8753-0ADC2DDBFAD2}" sibTransId="{CB21C185-B256-477E-A58C-2F7D1FB63F4C}"/>
    <dgm:cxn modelId="{E0C894A6-36E0-46B2-AB85-693FA14027B9}" type="presOf" srcId="{8CB40F42-79B6-45DD-8902-97522B607898}" destId="{99147662-1808-42F7-BED2-A2DC19EC11A2}" srcOrd="0" destOrd="0" presId="urn:microsoft.com/office/officeart/2005/8/layout/hierarchy3"/>
    <dgm:cxn modelId="{D1495D90-07EE-4751-8ECF-22D57F8B87FD}" srcId="{CB0F2415-59F6-4410-8ECE-20371581866F}" destId="{F0276605-E147-47D7-A916-E4CB45644CFC}" srcOrd="0" destOrd="0" parTransId="{75E2D356-523C-47A1-BB91-B2586CB2F5D2}" sibTransId="{CCEF2DDD-AABF-49ED-AE01-3EFC69DE4217}"/>
    <dgm:cxn modelId="{3D82B0D6-535F-47F8-BDC5-3BB2BCD7E0DC}" type="presOf" srcId="{2ECB08E6-80A6-463D-B849-2AC974A30541}" destId="{CDD73363-C61F-4039-B502-3B9F6D6D257C}" srcOrd="0" destOrd="0" presId="urn:microsoft.com/office/officeart/2005/8/layout/hierarchy3"/>
    <dgm:cxn modelId="{3759F531-F9C0-454C-8B59-D490D1173C73}" type="presOf" srcId="{75E2D356-523C-47A1-BB91-B2586CB2F5D2}" destId="{FE672CFB-90E8-4B57-A0ED-827DB08D4E13}" srcOrd="0" destOrd="0" presId="urn:microsoft.com/office/officeart/2005/8/layout/hierarchy3"/>
    <dgm:cxn modelId="{7C1A6C02-3EEE-42D6-AA5E-D0A1A61A1CFD}" type="presOf" srcId="{FA83ADC7-906B-4893-8FD0-D5D3F01109EA}" destId="{C28D0233-5106-45AD-B2D0-732720470C7D}" srcOrd="0" destOrd="0" presId="urn:microsoft.com/office/officeart/2005/8/layout/hierarchy3"/>
    <dgm:cxn modelId="{B30C35C0-ED3F-4A60-B6A2-890EF46572FC}" type="presOf" srcId="{F0276605-E147-47D7-A916-E4CB45644CFC}" destId="{857A668F-D843-4BCB-B9C2-EA479039B115}" srcOrd="0" destOrd="0" presId="urn:microsoft.com/office/officeart/2005/8/layout/hierarchy3"/>
    <dgm:cxn modelId="{B55704DF-B081-4438-9B37-CA66D4267F71}" type="presOf" srcId="{DB692414-1516-4F69-8753-0ADC2DDBFAD2}" destId="{55D75499-AA24-46D9-B918-1B5BA08BC4A9}" srcOrd="0" destOrd="0" presId="urn:microsoft.com/office/officeart/2005/8/layout/hierarchy3"/>
    <dgm:cxn modelId="{2A649715-B659-4C80-A6AF-BEF7082749B3}" type="presOf" srcId="{11EF75BD-CF0E-40E7-AD31-9B924330E2DF}" destId="{AC8EC9C3-F105-4BAB-996C-509C9B3B8494}" srcOrd="0" destOrd="0" presId="urn:microsoft.com/office/officeart/2005/8/layout/hierarchy3"/>
    <dgm:cxn modelId="{46503413-A2C8-4871-AC5A-D15354ABE1F5}" type="presOf" srcId="{75FD70A5-3B8F-41C1-B83C-13EF4DCD5FB7}" destId="{5F2A2A67-74E6-4ECA-8AF2-163232942B6A}" srcOrd="0" destOrd="0" presId="urn:microsoft.com/office/officeart/2005/8/layout/hierarchy3"/>
    <dgm:cxn modelId="{EB4836E2-6BA1-40C7-A5F8-8253860BD2D5}" type="presParOf" srcId="{C104AE51-B63D-4C37-87A1-1DF820BD43D6}" destId="{A64C63F6-FCEB-4D82-A382-2B29620A24F2}" srcOrd="0" destOrd="0" presId="urn:microsoft.com/office/officeart/2005/8/layout/hierarchy3"/>
    <dgm:cxn modelId="{E81484FF-4EA1-4C35-9912-6FC19F50D8B4}" type="presParOf" srcId="{A64C63F6-FCEB-4D82-A382-2B29620A24F2}" destId="{F4D67645-E105-405F-B6C9-CBB9D34F4E8D}" srcOrd="0" destOrd="0" presId="urn:microsoft.com/office/officeart/2005/8/layout/hierarchy3"/>
    <dgm:cxn modelId="{A4F85B46-4306-4F8A-BD54-275A25297B77}" type="presParOf" srcId="{F4D67645-E105-405F-B6C9-CBB9D34F4E8D}" destId="{F43BBD03-958F-4D05-A220-628FD55F4BE9}" srcOrd="0" destOrd="0" presId="urn:microsoft.com/office/officeart/2005/8/layout/hierarchy3"/>
    <dgm:cxn modelId="{B3A1775A-7D6D-43B8-BD61-DAA1C45C055B}" type="presParOf" srcId="{F4D67645-E105-405F-B6C9-CBB9D34F4E8D}" destId="{FDEB653F-1871-4DC4-B27C-31BC2F1F92D4}" srcOrd="1" destOrd="0" presId="urn:microsoft.com/office/officeart/2005/8/layout/hierarchy3"/>
    <dgm:cxn modelId="{A39AC0D3-DA72-4E5C-A53A-C71D9070865B}" type="presParOf" srcId="{A64C63F6-FCEB-4D82-A382-2B29620A24F2}" destId="{40B4B8A8-363D-4B0C-94DE-4335219F0B18}" srcOrd="1" destOrd="0" presId="urn:microsoft.com/office/officeart/2005/8/layout/hierarchy3"/>
    <dgm:cxn modelId="{40FC8DEE-8CA5-4660-A5ED-AFC6C09D81E7}" type="presParOf" srcId="{40B4B8A8-363D-4B0C-94DE-4335219F0B18}" destId="{FE672CFB-90E8-4B57-A0ED-827DB08D4E13}" srcOrd="0" destOrd="0" presId="urn:microsoft.com/office/officeart/2005/8/layout/hierarchy3"/>
    <dgm:cxn modelId="{213BEF3B-295F-4B40-92D4-EB7F268FB129}" type="presParOf" srcId="{40B4B8A8-363D-4B0C-94DE-4335219F0B18}" destId="{857A668F-D843-4BCB-B9C2-EA479039B115}" srcOrd="1" destOrd="0" presId="urn:microsoft.com/office/officeart/2005/8/layout/hierarchy3"/>
    <dgm:cxn modelId="{0DFE008A-C97C-4469-986B-3BDAE9F8F15D}" type="presParOf" srcId="{40B4B8A8-363D-4B0C-94DE-4335219F0B18}" destId="{55D75499-AA24-46D9-B918-1B5BA08BC4A9}" srcOrd="2" destOrd="0" presId="urn:microsoft.com/office/officeart/2005/8/layout/hierarchy3"/>
    <dgm:cxn modelId="{1F89D81C-638F-4296-AE9F-07ABE7E90F60}" type="presParOf" srcId="{40B4B8A8-363D-4B0C-94DE-4335219F0B18}" destId="{99147662-1808-42F7-BED2-A2DC19EC11A2}" srcOrd="3" destOrd="0" presId="urn:microsoft.com/office/officeart/2005/8/layout/hierarchy3"/>
    <dgm:cxn modelId="{ED002BAE-BE4D-4FD3-A71D-F62D89658F8C}" type="presParOf" srcId="{40B4B8A8-363D-4B0C-94DE-4335219F0B18}" destId="{C28D0233-5106-45AD-B2D0-732720470C7D}" srcOrd="4" destOrd="0" presId="urn:microsoft.com/office/officeart/2005/8/layout/hierarchy3"/>
    <dgm:cxn modelId="{EAEFE838-9B0B-4B36-8106-F3358C9CC9B8}" type="presParOf" srcId="{40B4B8A8-363D-4B0C-94DE-4335219F0B18}" destId="{CDD73363-C61F-4039-B502-3B9F6D6D257C}" srcOrd="5" destOrd="0" presId="urn:microsoft.com/office/officeart/2005/8/layout/hierarchy3"/>
    <dgm:cxn modelId="{3BCA1C9E-8CC0-44CE-9BE0-8C9812FC605A}" type="presParOf" srcId="{40B4B8A8-363D-4B0C-94DE-4335219F0B18}" destId="{D2387D3E-F2A0-4B53-B4E4-AC2D8424417C}" srcOrd="6" destOrd="0" presId="urn:microsoft.com/office/officeart/2005/8/layout/hierarchy3"/>
    <dgm:cxn modelId="{FD70CB36-23B1-4F33-80EA-5870D6E6185E}" type="presParOf" srcId="{40B4B8A8-363D-4B0C-94DE-4335219F0B18}" destId="{AC8EC9C3-F105-4BAB-996C-509C9B3B8494}" srcOrd="7" destOrd="0" presId="urn:microsoft.com/office/officeart/2005/8/layout/hierarchy3"/>
    <dgm:cxn modelId="{A9A58C27-5341-47D7-B1DE-0710ED4B5960}" type="presParOf" srcId="{40B4B8A8-363D-4B0C-94DE-4335219F0B18}" destId="{5F2A2A67-74E6-4ECA-8AF2-163232942B6A}" srcOrd="8" destOrd="0" presId="urn:microsoft.com/office/officeart/2005/8/layout/hierarchy3"/>
    <dgm:cxn modelId="{D586E520-4419-4A61-954C-F58C4FE9FCF7}" type="presParOf" srcId="{40B4B8A8-363D-4B0C-94DE-4335219F0B18}" destId="{1A780AFC-D6E2-4B3B-8342-6F392D014E80}"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D63BA3-0F8B-412B-8DF1-75DD2FF9D58C}"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IN"/>
        </a:p>
      </dgm:t>
    </dgm:pt>
    <dgm:pt modelId="{E79D1335-85CD-43E0-AADB-845EEEFBB2BF}">
      <dgm:prSet phldrT="[Text]"/>
      <dgm:spPr>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spcAft>
              <a:spcPts val="0"/>
            </a:spcAft>
          </a:pPr>
          <a:r>
            <a:rPr lang="en-IN" b="1" dirty="0" smtClean="0"/>
            <a:t>TRANSACTION</a:t>
          </a:r>
        </a:p>
        <a:p>
          <a:pPr>
            <a:spcAft>
              <a:spcPts val="0"/>
            </a:spcAft>
          </a:pPr>
          <a:r>
            <a:rPr lang="en-IN" b="1" dirty="0" smtClean="0"/>
            <a:t>PRICE (TP)</a:t>
          </a:r>
          <a:endParaRPr lang="en-IN" dirty="0"/>
        </a:p>
      </dgm:t>
    </dgm:pt>
    <dgm:pt modelId="{7AA63CC6-96C3-49DA-A05A-0E32838A971E}" type="parTrans" cxnId="{48BA88E4-86F5-4B5A-97EA-584160A59464}">
      <dgm:prSet/>
      <dgm:spPr/>
      <dgm:t>
        <a:bodyPr/>
        <a:lstStyle/>
        <a:p>
          <a:endParaRPr lang="en-IN"/>
        </a:p>
      </dgm:t>
    </dgm:pt>
    <dgm:pt modelId="{651AB291-E579-4C7D-B5B7-32F8E4603A2F}" type="sibTrans" cxnId="{48BA88E4-86F5-4B5A-97EA-584160A59464}">
      <dgm:prSet/>
      <dgm:spPr/>
      <dgm:t>
        <a:bodyPr/>
        <a:lstStyle/>
        <a:p>
          <a:endParaRPr lang="en-IN"/>
        </a:p>
      </dgm:t>
    </dgm:pt>
    <dgm:pt modelId="{B2AB8CEC-417B-4BFD-A8DD-E3596F65812C}">
      <dgm:prSet phldrT="[Text]"/>
      <dgm:spPr>
        <a:solidFill>
          <a:schemeClr val="accent4">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spcAft>
              <a:spcPts val="0"/>
            </a:spcAft>
          </a:pPr>
          <a:r>
            <a:rPr lang="en-IN" dirty="0" smtClean="0"/>
            <a:t>Fixed Cash</a:t>
          </a:r>
        </a:p>
        <a:p>
          <a:pPr>
            <a:spcAft>
              <a:spcPts val="0"/>
            </a:spcAft>
          </a:pPr>
          <a:r>
            <a:rPr lang="en-IN" dirty="0" smtClean="0"/>
            <a:t>Consideration</a:t>
          </a:r>
          <a:endParaRPr lang="en-IN" dirty="0"/>
        </a:p>
      </dgm:t>
    </dgm:pt>
    <dgm:pt modelId="{9796185E-78DF-48A6-B57A-8635A9284038}" type="parTrans" cxnId="{C38013F9-E95E-444B-8C17-50F3B787D192}">
      <dgm:prSet/>
      <dgm:spPr/>
      <dgm:t>
        <a:bodyPr/>
        <a:lstStyle/>
        <a:p>
          <a:endParaRPr lang="en-IN"/>
        </a:p>
      </dgm:t>
    </dgm:pt>
    <dgm:pt modelId="{437D0FBE-7647-473A-9C71-66FE9243784B}" type="sibTrans" cxnId="{C38013F9-E95E-444B-8C17-50F3B787D192}">
      <dgm:prSet/>
      <dgm:spPr/>
      <dgm:t>
        <a:bodyPr/>
        <a:lstStyle/>
        <a:p>
          <a:endParaRPr lang="en-IN"/>
        </a:p>
      </dgm:t>
    </dgm:pt>
    <dgm:pt modelId="{BFC9FE1C-9B60-4AC6-91C8-BBFF49318137}">
      <dgm:prSet phldrT="[Text]"/>
      <dgm:spPr>
        <a:solidFill>
          <a:srgbClr val="92D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spcAft>
              <a:spcPts val="0"/>
            </a:spcAft>
          </a:pPr>
          <a:r>
            <a:rPr lang="en-US" dirty="0" smtClean="0"/>
            <a:t>Variable Consideration</a:t>
          </a:r>
          <a:endParaRPr lang="en-IN" dirty="0"/>
        </a:p>
      </dgm:t>
    </dgm:pt>
    <dgm:pt modelId="{BE4AB49C-D22C-4B17-9DB7-E2A0C4A601F8}" type="parTrans" cxnId="{6DAC27AF-4F61-434A-AF46-70A70595DDF1}">
      <dgm:prSet/>
      <dgm:spPr/>
      <dgm:t>
        <a:bodyPr/>
        <a:lstStyle/>
        <a:p>
          <a:endParaRPr lang="en-IN"/>
        </a:p>
      </dgm:t>
    </dgm:pt>
    <dgm:pt modelId="{9A8F8FC6-6003-418F-9A8D-61B6B536DDFC}" type="sibTrans" cxnId="{6DAC27AF-4F61-434A-AF46-70A70595DDF1}">
      <dgm:prSet/>
      <dgm:spPr/>
      <dgm:t>
        <a:bodyPr/>
        <a:lstStyle/>
        <a:p>
          <a:endParaRPr lang="en-IN"/>
        </a:p>
      </dgm:t>
    </dgm:pt>
    <dgm:pt modelId="{1060FB9B-5B6C-4FD8-9E4B-0A7393BF1A3F}">
      <dgm:prSet phldrT="[Text]"/>
      <dgm:spPr>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spcAft>
              <a:spcPts val="0"/>
            </a:spcAft>
          </a:pPr>
          <a:r>
            <a:rPr lang="en-IN" dirty="0" smtClean="0"/>
            <a:t>Financing</a:t>
          </a:r>
        </a:p>
        <a:p>
          <a:pPr>
            <a:spcAft>
              <a:spcPts val="0"/>
            </a:spcAft>
          </a:pPr>
          <a:r>
            <a:rPr lang="en-IN" dirty="0" smtClean="0"/>
            <a:t>Component</a:t>
          </a:r>
          <a:endParaRPr lang="en-IN" dirty="0"/>
        </a:p>
      </dgm:t>
    </dgm:pt>
    <dgm:pt modelId="{118B918A-FD0A-4FEC-8837-7625D339BEA1}" type="parTrans" cxnId="{C9F8DEF0-C4B0-40C2-BFA5-183EE29EB531}">
      <dgm:prSet/>
      <dgm:spPr/>
      <dgm:t>
        <a:bodyPr/>
        <a:lstStyle/>
        <a:p>
          <a:endParaRPr lang="en-IN"/>
        </a:p>
      </dgm:t>
    </dgm:pt>
    <dgm:pt modelId="{55CEBD6C-094E-4ABD-B0CD-E33481CE4CCE}" type="sibTrans" cxnId="{C9F8DEF0-C4B0-40C2-BFA5-183EE29EB531}">
      <dgm:prSet/>
      <dgm:spPr/>
      <dgm:t>
        <a:bodyPr/>
        <a:lstStyle/>
        <a:p>
          <a:endParaRPr lang="en-IN"/>
        </a:p>
      </dgm:t>
    </dgm:pt>
    <dgm:pt modelId="{C3BF64E4-5371-4B87-A2E6-6C0726609418}">
      <dgm:prSet phldrT="[Text]"/>
      <dgm:spPr>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spcAft>
              <a:spcPts val="0"/>
            </a:spcAft>
          </a:pPr>
          <a:r>
            <a:rPr lang="en-IN" dirty="0" smtClean="0"/>
            <a:t>Non Cash</a:t>
          </a:r>
        </a:p>
        <a:p>
          <a:pPr>
            <a:spcAft>
              <a:spcPts val="0"/>
            </a:spcAft>
          </a:pPr>
          <a:r>
            <a:rPr lang="en-IN" dirty="0" smtClean="0"/>
            <a:t>Consideration</a:t>
          </a:r>
          <a:endParaRPr lang="en-IN" dirty="0"/>
        </a:p>
      </dgm:t>
    </dgm:pt>
    <dgm:pt modelId="{33CF81F6-0F6E-4989-B759-73CF32CE8CB0}" type="parTrans" cxnId="{A9E02D30-60B1-4DB1-8959-A7C45724F005}">
      <dgm:prSet/>
      <dgm:spPr/>
      <dgm:t>
        <a:bodyPr/>
        <a:lstStyle/>
        <a:p>
          <a:endParaRPr lang="en-IN"/>
        </a:p>
      </dgm:t>
    </dgm:pt>
    <dgm:pt modelId="{43845FB9-2AFC-44C3-AD79-BEB79CD654F1}" type="sibTrans" cxnId="{A9E02D30-60B1-4DB1-8959-A7C45724F005}">
      <dgm:prSet/>
      <dgm:spPr/>
      <dgm:t>
        <a:bodyPr/>
        <a:lstStyle/>
        <a:p>
          <a:endParaRPr lang="en-IN"/>
        </a:p>
      </dgm:t>
    </dgm:pt>
    <dgm:pt modelId="{9D043CCA-B061-4548-A63D-731D2D8F7671}">
      <dgm:prSet phldrT="[Text]"/>
      <dgm:spPr>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pPr>
            <a:spcAft>
              <a:spcPts val="0"/>
            </a:spcAft>
          </a:pPr>
          <a:r>
            <a:rPr lang="en-IN" dirty="0" smtClean="0"/>
            <a:t>Payable to a</a:t>
          </a:r>
        </a:p>
        <a:p>
          <a:pPr>
            <a:spcAft>
              <a:spcPts val="0"/>
            </a:spcAft>
          </a:pPr>
          <a:r>
            <a:rPr lang="en-IN" dirty="0" smtClean="0"/>
            <a:t>Customer</a:t>
          </a:r>
          <a:endParaRPr lang="en-IN" dirty="0"/>
        </a:p>
      </dgm:t>
    </dgm:pt>
    <dgm:pt modelId="{B051F6A3-7BA2-46E5-8340-A13CC568D491}" type="sibTrans" cxnId="{3B489BE0-B4D4-4E7E-9065-AA373EC604D0}">
      <dgm:prSet/>
      <dgm:spPr/>
      <dgm:t>
        <a:bodyPr/>
        <a:lstStyle/>
        <a:p>
          <a:endParaRPr lang="en-IN"/>
        </a:p>
      </dgm:t>
    </dgm:pt>
    <dgm:pt modelId="{A0FF2ED7-6BCB-480A-913A-E3428146C17E}" type="parTrans" cxnId="{3B489BE0-B4D4-4E7E-9065-AA373EC604D0}">
      <dgm:prSet/>
      <dgm:spPr/>
      <dgm:t>
        <a:bodyPr/>
        <a:lstStyle/>
        <a:p>
          <a:endParaRPr lang="en-IN"/>
        </a:p>
      </dgm:t>
    </dgm:pt>
    <dgm:pt modelId="{121AED66-3A87-4674-8925-FBA4489143DF}" type="pres">
      <dgm:prSet presAssocID="{60D63BA3-0F8B-412B-8DF1-75DD2FF9D58C}" presName="Name0" presStyleCnt="0">
        <dgm:presLayoutVars>
          <dgm:chMax val="1"/>
          <dgm:chPref val="1"/>
          <dgm:dir/>
          <dgm:animOne val="branch"/>
          <dgm:animLvl val="lvl"/>
        </dgm:presLayoutVars>
      </dgm:prSet>
      <dgm:spPr/>
      <dgm:t>
        <a:bodyPr/>
        <a:lstStyle/>
        <a:p>
          <a:endParaRPr lang="en-IN"/>
        </a:p>
      </dgm:t>
    </dgm:pt>
    <dgm:pt modelId="{2DD69FE5-72CC-46CA-A0FA-3B2CA82A1C04}" type="pres">
      <dgm:prSet presAssocID="{E79D1335-85CD-43E0-AADB-845EEEFBB2BF}" presName="singleCycle" presStyleCnt="0"/>
      <dgm:spPr/>
    </dgm:pt>
    <dgm:pt modelId="{C4D26599-2B3B-4F3E-8041-CE8C00C8FF0A}" type="pres">
      <dgm:prSet presAssocID="{E79D1335-85CD-43E0-AADB-845EEEFBB2BF}" presName="singleCenter" presStyleLbl="node1" presStyleIdx="0" presStyleCnt="6" custScaleX="219315">
        <dgm:presLayoutVars>
          <dgm:chMax val="7"/>
          <dgm:chPref val="7"/>
        </dgm:presLayoutVars>
      </dgm:prSet>
      <dgm:spPr/>
      <dgm:t>
        <a:bodyPr/>
        <a:lstStyle/>
        <a:p>
          <a:endParaRPr lang="en-IN"/>
        </a:p>
      </dgm:t>
    </dgm:pt>
    <dgm:pt modelId="{3636FE18-CB97-4F3C-9A84-2C4D8BB5C985}" type="pres">
      <dgm:prSet presAssocID="{9796185E-78DF-48A6-B57A-8635A9284038}" presName="Name56" presStyleLbl="parChTrans1D2" presStyleIdx="0" presStyleCnt="5"/>
      <dgm:spPr/>
      <dgm:t>
        <a:bodyPr/>
        <a:lstStyle/>
        <a:p>
          <a:endParaRPr lang="en-IN"/>
        </a:p>
      </dgm:t>
    </dgm:pt>
    <dgm:pt modelId="{7B405168-05C6-4994-8396-0F398F14639D}" type="pres">
      <dgm:prSet presAssocID="{B2AB8CEC-417B-4BFD-A8DD-E3596F65812C}" presName="text0" presStyleLbl="node1" presStyleIdx="1" presStyleCnt="6" custScaleX="282605" custScaleY="126068">
        <dgm:presLayoutVars>
          <dgm:bulletEnabled val="1"/>
        </dgm:presLayoutVars>
      </dgm:prSet>
      <dgm:spPr/>
      <dgm:t>
        <a:bodyPr/>
        <a:lstStyle/>
        <a:p>
          <a:endParaRPr lang="en-IN"/>
        </a:p>
      </dgm:t>
    </dgm:pt>
    <dgm:pt modelId="{AAEAB379-AE29-44E1-B8F6-D0B69E2C1A54}" type="pres">
      <dgm:prSet presAssocID="{BE4AB49C-D22C-4B17-9DB7-E2A0C4A601F8}" presName="Name56" presStyleLbl="parChTrans1D2" presStyleIdx="1" presStyleCnt="5"/>
      <dgm:spPr/>
      <dgm:t>
        <a:bodyPr/>
        <a:lstStyle/>
        <a:p>
          <a:endParaRPr lang="en-IN"/>
        </a:p>
      </dgm:t>
    </dgm:pt>
    <dgm:pt modelId="{5BBF02CE-1E1B-45EE-831E-E96839C2C92B}" type="pres">
      <dgm:prSet presAssocID="{BFC9FE1C-9B60-4AC6-91C8-BBFF49318137}" presName="text0" presStyleLbl="node1" presStyleIdx="2" presStyleCnt="6" custScaleX="260268" custScaleY="131198" custRadScaleRad="172234" custRadScaleInc="21289">
        <dgm:presLayoutVars>
          <dgm:bulletEnabled val="1"/>
        </dgm:presLayoutVars>
      </dgm:prSet>
      <dgm:spPr/>
      <dgm:t>
        <a:bodyPr/>
        <a:lstStyle/>
        <a:p>
          <a:endParaRPr lang="en-IN"/>
        </a:p>
      </dgm:t>
    </dgm:pt>
    <dgm:pt modelId="{5DBC2A02-DB1C-472D-9C66-04C932CFDF0B}" type="pres">
      <dgm:prSet presAssocID="{118B918A-FD0A-4FEC-8837-7625D339BEA1}" presName="Name56" presStyleLbl="parChTrans1D2" presStyleIdx="2" presStyleCnt="5"/>
      <dgm:spPr/>
      <dgm:t>
        <a:bodyPr/>
        <a:lstStyle/>
        <a:p>
          <a:endParaRPr lang="en-IN"/>
        </a:p>
      </dgm:t>
    </dgm:pt>
    <dgm:pt modelId="{6C630118-3593-4599-897C-ACCD13818855}" type="pres">
      <dgm:prSet presAssocID="{1060FB9B-5B6C-4FD8-9E4B-0A7393BF1A3F}" presName="text0" presStyleLbl="node1" presStyleIdx="3" presStyleCnt="6" custScaleX="246897" custScaleY="123426" custRadScaleRad="133596" custRadScaleInc="-51899">
        <dgm:presLayoutVars>
          <dgm:bulletEnabled val="1"/>
        </dgm:presLayoutVars>
      </dgm:prSet>
      <dgm:spPr/>
      <dgm:t>
        <a:bodyPr/>
        <a:lstStyle/>
        <a:p>
          <a:endParaRPr lang="en-IN"/>
        </a:p>
      </dgm:t>
    </dgm:pt>
    <dgm:pt modelId="{79DDB59F-F9BB-4E86-ACD1-AE807C556575}" type="pres">
      <dgm:prSet presAssocID="{33CF81F6-0F6E-4989-B759-73CF32CE8CB0}" presName="Name56" presStyleLbl="parChTrans1D2" presStyleIdx="3" presStyleCnt="5"/>
      <dgm:spPr/>
      <dgm:t>
        <a:bodyPr/>
        <a:lstStyle/>
        <a:p>
          <a:endParaRPr lang="en-IN"/>
        </a:p>
      </dgm:t>
    </dgm:pt>
    <dgm:pt modelId="{8AFB082B-B5BE-4EE2-B62D-C11D0F3F227A}" type="pres">
      <dgm:prSet presAssocID="{C3BF64E4-5371-4B87-A2E6-6C0726609418}" presName="text0" presStyleLbl="node1" presStyleIdx="4" presStyleCnt="6" custScaleX="246897" custScaleY="123426" custRadScaleRad="131956" custRadScaleInc="50492">
        <dgm:presLayoutVars>
          <dgm:bulletEnabled val="1"/>
        </dgm:presLayoutVars>
      </dgm:prSet>
      <dgm:spPr/>
      <dgm:t>
        <a:bodyPr/>
        <a:lstStyle/>
        <a:p>
          <a:endParaRPr lang="en-IN"/>
        </a:p>
      </dgm:t>
    </dgm:pt>
    <dgm:pt modelId="{E680CD63-A170-4C3C-AAB7-A4452A06C1DA}" type="pres">
      <dgm:prSet presAssocID="{A0FF2ED7-6BCB-480A-913A-E3428146C17E}" presName="Name56" presStyleLbl="parChTrans1D2" presStyleIdx="4" presStyleCnt="5"/>
      <dgm:spPr/>
      <dgm:t>
        <a:bodyPr/>
        <a:lstStyle/>
        <a:p>
          <a:endParaRPr lang="en-IN"/>
        </a:p>
      </dgm:t>
    </dgm:pt>
    <dgm:pt modelId="{2A152CFE-7B4D-4B1F-8CFF-A954A616692A}" type="pres">
      <dgm:prSet presAssocID="{9D043CCA-B061-4548-A63D-731D2D8F7671}" presName="text0" presStyleLbl="node1" presStyleIdx="5" presStyleCnt="6" custScaleX="254759" custScaleY="126602" custRadScaleRad="172234" custRadScaleInc="-21288">
        <dgm:presLayoutVars>
          <dgm:bulletEnabled val="1"/>
        </dgm:presLayoutVars>
      </dgm:prSet>
      <dgm:spPr/>
      <dgm:t>
        <a:bodyPr/>
        <a:lstStyle/>
        <a:p>
          <a:endParaRPr lang="en-IN"/>
        </a:p>
      </dgm:t>
    </dgm:pt>
  </dgm:ptLst>
  <dgm:cxnLst>
    <dgm:cxn modelId="{C228E480-F89F-4AF2-B150-3EAE90007099}" type="presOf" srcId="{C3BF64E4-5371-4B87-A2E6-6C0726609418}" destId="{8AFB082B-B5BE-4EE2-B62D-C11D0F3F227A}" srcOrd="0" destOrd="0" presId="urn:microsoft.com/office/officeart/2008/layout/RadialCluster"/>
    <dgm:cxn modelId="{42780CFB-FF58-498F-88A3-A11BB65FBFDC}" type="presOf" srcId="{9796185E-78DF-48A6-B57A-8635A9284038}" destId="{3636FE18-CB97-4F3C-9A84-2C4D8BB5C985}" srcOrd="0" destOrd="0" presId="urn:microsoft.com/office/officeart/2008/layout/RadialCluster"/>
    <dgm:cxn modelId="{EFEDCE07-5B8B-44AD-9265-DDED5EA376F8}" type="presOf" srcId="{BFC9FE1C-9B60-4AC6-91C8-BBFF49318137}" destId="{5BBF02CE-1E1B-45EE-831E-E96839C2C92B}" srcOrd="0" destOrd="0" presId="urn:microsoft.com/office/officeart/2008/layout/RadialCluster"/>
    <dgm:cxn modelId="{A9E02D30-60B1-4DB1-8959-A7C45724F005}" srcId="{E79D1335-85CD-43E0-AADB-845EEEFBB2BF}" destId="{C3BF64E4-5371-4B87-A2E6-6C0726609418}" srcOrd="3" destOrd="0" parTransId="{33CF81F6-0F6E-4989-B759-73CF32CE8CB0}" sibTransId="{43845FB9-2AFC-44C3-AD79-BEB79CD654F1}"/>
    <dgm:cxn modelId="{8C515C0E-3CFC-49E2-ABAA-DA885604305F}" type="presOf" srcId="{1060FB9B-5B6C-4FD8-9E4B-0A7393BF1A3F}" destId="{6C630118-3593-4599-897C-ACCD13818855}" srcOrd="0" destOrd="0" presId="urn:microsoft.com/office/officeart/2008/layout/RadialCluster"/>
    <dgm:cxn modelId="{C185C968-2121-40E4-BB7F-6F78B178F44C}" type="presOf" srcId="{BE4AB49C-D22C-4B17-9DB7-E2A0C4A601F8}" destId="{AAEAB379-AE29-44E1-B8F6-D0B69E2C1A54}" srcOrd="0" destOrd="0" presId="urn:microsoft.com/office/officeart/2008/layout/RadialCluster"/>
    <dgm:cxn modelId="{C38013F9-E95E-444B-8C17-50F3B787D192}" srcId="{E79D1335-85CD-43E0-AADB-845EEEFBB2BF}" destId="{B2AB8CEC-417B-4BFD-A8DD-E3596F65812C}" srcOrd="0" destOrd="0" parTransId="{9796185E-78DF-48A6-B57A-8635A9284038}" sibTransId="{437D0FBE-7647-473A-9C71-66FE9243784B}"/>
    <dgm:cxn modelId="{818E49F7-B1EA-4AE1-9CB2-F56255F8B688}" type="presOf" srcId="{E79D1335-85CD-43E0-AADB-845EEEFBB2BF}" destId="{C4D26599-2B3B-4F3E-8041-CE8C00C8FF0A}" srcOrd="0" destOrd="0" presId="urn:microsoft.com/office/officeart/2008/layout/RadialCluster"/>
    <dgm:cxn modelId="{7C9866B7-169C-413E-9358-25FFA8F6D656}" type="presOf" srcId="{B2AB8CEC-417B-4BFD-A8DD-E3596F65812C}" destId="{7B405168-05C6-4994-8396-0F398F14639D}" srcOrd="0" destOrd="0" presId="urn:microsoft.com/office/officeart/2008/layout/RadialCluster"/>
    <dgm:cxn modelId="{519A0F2D-0B9F-4C47-9E20-34004A8532AB}" type="presOf" srcId="{33CF81F6-0F6E-4989-B759-73CF32CE8CB0}" destId="{79DDB59F-F9BB-4E86-ACD1-AE807C556575}" srcOrd="0" destOrd="0" presId="urn:microsoft.com/office/officeart/2008/layout/RadialCluster"/>
    <dgm:cxn modelId="{9F231555-6B9A-49FA-822C-8F49B01AD4FF}" type="presOf" srcId="{9D043CCA-B061-4548-A63D-731D2D8F7671}" destId="{2A152CFE-7B4D-4B1F-8CFF-A954A616692A}" srcOrd="0" destOrd="0" presId="urn:microsoft.com/office/officeart/2008/layout/RadialCluster"/>
    <dgm:cxn modelId="{7AB517F1-E423-4A00-93CD-6507A6E444C3}" type="presOf" srcId="{A0FF2ED7-6BCB-480A-913A-E3428146C17E}" destId="{E680CD63-A170-4C3C-AAB7-A4452A06C1DA}" srcOrd="0" destOrd="0" presId="urn:microsoft.com/office/officeart/2008/layout/RadialCluster"/>
    <dgm:cxn modelId="{61FAC720-C493-46B2-94AD-3509D49F26A0}" type="presOf" srcId="{118B918A-FD0A-4FEC-8837-7625D339BEA1}" destId="{5DBC2A02-DB1C-472D-9C66-04C932CFDF0B}" srcOrd="0" destOrd="0" presId="urn:microsoft.com/office/officeart/2008/layout/RadialCluster"/>
    <dgm:cxn modelId="{F7CD304E-6D25-4E5A-9457-5192BCB51B0A}" type="presOf" srcId="{60D63BA3-0F8B-412B-8DF1-75DD2FF9D58C}" destId="{121AED66-3A87-4674-8925-FBA4489143DF}" srcOrd="0" destOrd="0" presId="urn:microsoft.com/office/officeart/2008/layout/RadialCluster"/>
    <dgm:cxn modelId="{3B489BE0-B4D4-4E7E-9065-AA373EC604D0}" srcId="{E79D1335-85CD-43E0-AADB-845EEEFBB2BF}" destId="{9D043CCA-B061-4548-A63D-731D2D8F7671}" srcOrd="4" destOrd="0" parTransId="{A0FF2ED7-6BCB-480A-913A-E3428146C17E}" sibTransId="{B051F6A3-7BA2-46E5-8340-A13CC568D491}"/>
    <dgm:cxn modelId="{48BA88E4-86F5-4B5A-97EA-584160A59464}" srcId="{60D63BA3-0F8B-412B-8DF1-75DD2FF9D58C}" destId="{E79D1335-85CD-43E0-AADB-845EEEFBB2BF}" srcOrd="0" destOrd="0" parTransId="{7AA63CC6-96C3-49DA-A05A-0E32838A971E}" sibTransId="{651AB291-E579-4C7D-B5B7-32F8E4603A2F}"/>
    <dgm:cxn modelId="{C9F8DEF0-C4B0-40C2-BFA5-183EE29EB531}" srcId="{E79D1335-85CD-43E0-AADB-845EEEFBB2BF}" destId="{1060FB9B-5B6C-4FD8-9E4B-0A7393BF1A3F}" srcOrd="2" destOrd="0" parTransId="{118B918A-FD0A-4FEC-8837-7625D339BEA1}" sibTransId="{55CEBD6C-094E-4ABD-B0CD-E33481CE4CCE}"/>
    <dgm:cxn modelId="{6DAC27AF-4F61-434A-AF46-70A70595DDF1}" srcId="{E79D1335-85CD-43E0-AADB-845EEEFBB2BF}" destId="{BFC9FE1C-9B60-4AC6-91C8-BBFF49318137}" srcOrd="1" destOrd="0" parTransId="{BE4AB49C-D22C-4B17-9DB7-E2A0C4A601F8}" sibTransId="{9A8F8FC6-6003-418F-9A8D-61B6B536DDFC}"/>
    <dgm:cxn modelId="{7973013A-7B38-4939-AAB7-EC301CDDEFB6}" type="presParOf" srcId="{121AED66-3A87-4674-8925-FBA4489143DF}" destId="{2DD69FE5-72CC-46CA-A0FA-3B2CA82A1C04}" srcOrd="0" destOrd="0" presId="urn:microsoft.com/office/officeart/2008/layout/RadialCluster"/>
    <dgm:cxn modelId="{E2C174FE-FFF2-43CB-8469-7CBBE23628B8}" type="presParOf" srcId="{2DD69FE5-72CC-46CA-A0FA-3B2CA82A1C04}" destId="{C4D26599-2B3B-4F3E-8041-CE8C00C8FF0A}" srcOrd="0" destOrd="0" presId="urn:microsoft.com/office/officeart/2008/layout/RadialCluster"/>
    <dgm:cxn modelId="{C0AA9F20-FE86-4770-ACF1-1F76C381241F}" type="presParOf" srcId="{2DD69FE5-72CC-46CA-A0FA-3B2CA82A1C04}" destId="{3636FE18-CB97-4F3C-9A84-2C4D8BB5C985}" srcOrd="1" destOrd="0" presId="urn:microsoft.com/office/officeart/2008/layout/RadialCluster"/>
    <dgm:cxn modelId="{278509B6-2FD6-4B61-9077-A925D55B9F65}" type="presParOf" srcId="{2DD69FE5-72CC-46CA-A0FA-3B2CA82A1C04}" destId="{7B405168-05C6-4994-8396-0F398F14639D}" srcOrd="2" destOrd="0" presId="urn:microsoft.com/office/officeart/2008/layout/RadialCluster"/>
    <dgm:cxn modelId="{058A8F2B-760E-4A62-8DDB-B478AD30E82E}" type="presParOf" srcId="{2DD69FE5-72CC-46CA-A0FA-3B2CA82A1C04}" destId="{AAEAB379-AE29-44E1-B8F6-D0B69E2C1A54}" srcOrd="3" destOrd="0" presId="urn:microsoft.com/office/officeart/2008/layout/RadialCluster"/>
    <dgm:cxn modelId="{868D64E2-FF45-4B20-A698-A98235AC9232}" type="presParOf" srcId="{2DD69FE5-72CC-46CA-A0FA-3B2CA82A1C04}" destId="{5BBF02CE-1E1B-45EE-831E-E96839C2C92B}" srcOrd="4" destOrd="0" presId="urn:microsoft.com/office/officeart/2008/layout/RadialCluster"/>
    <dgm:cxn modelId="{1167121D-F3C3-4564-88B4-A91084E06979}" type="presParOf" srcId="{2DD69FE5-72CC-46CA-A0FA-3B2CA82A1C04}" destId="{5DBC2A02-DB1C-472D-9C66-04C932CFDF0B}" srcOrd="5" destOrd="0" presId="urn:microsoft.com/office/officeart/2008/layout/RadialCluster"/>
    <dgm:cxn modelId="{5D0EAA49-A819-4D01-B32B-69D65636780E}" type="presParOf" srcId="{2DD69FE5-72CC-46CA-A0FA-3B2CA82A1C04}" destId="{6C630118-3593-4599-897C-ACCD13818855}" srcOrd="6" destOrd="0" presId="urn:microsoft.com/office/officeart/2008/layout/RadialCluster"/>
    <dgm:cxn modelId="{CBC63849-6707-4A3B-BFCA-5893A5CB5242}" type="presParOf" srcId="{2DD69FE5-72CC-46CA-A0FA-3B2CA82A1C04}" destId="{79DDB59F-F9BB-4E86-ACD1-AE807C556575}" srcOrd="7" destOrd="0" presId="urn:microsoft.com/office/officeart/2008/layout/RadialCluster"/>
    <dgm:cxn modelId="{42248F32-CB69-42DF-9A3E-20284364E85E}" type="presParOf" srcId="{2DD69FE5-72CC-46CA-A0FA-3B2CA82A1C04}" destId="{8AFB082B-B5BE-4EE2-B62D-C11D0F3F227A}" srcOrd="8" destOrd="0" presId="urn:microsoft.com/office/officeart/2008/layout/RadialCluster"/>
    <dgm:cxn modelId="{DBD7D8D7-B92E-4E3C-A5EE-4C1B58363DC9}" type="presParOf" srcId="{2DD69FE5-72CC-46CA-A0FA-3B2CA82A1C04}" destId="{E680CD63-A170-4C3C-AAB7-A4452A06C1DA}" srcOrd="9" destOrd="0" presId="urn:microsoft.com/office/officeart/2008/layout/RadialCluster"/>
    <dgm:cxn modelId="{54EB442A-96F5-4C6D-B565-D4B531724193}" type="presParOf" srcId="{2DD69FE5-72CC-46CA-A0FA-3B2CA82A1C04}" destId="{2A152CFE-7B4D-4B1F-8CFF-A954A616692A}" srcOrd="10" destOrd="0" presId="urn:microsoft.com/office/officeart/2008/layout/RadialCluster"/>
  </dgm:cxnLst>
  <dgm:bg/>
  <dgm:whole>
    <a:ln w="19050"/>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9E1E5-CD18-447D-B67B-4C544C873ACA}">
      <dsp:nvSpPr>
        <dsp:cNvPr id="0" name=""/>
        <dsp:cNvSpPr/>
      </dsp:nvSpPr>
      <dsp:spPr>
        <a:xfrm>
          <a:off x="-7669205" y="-1171869"/>
          <a:ext cx="9125539" cy="9125539"/>
        </a:xfrm>
        <a:prstGeom prst="blockArc">
          <a:avLst>
            <a:gd name="adj1" fmla="val 18900000"/>
            <a:gd name="adj2" fmla="val 2700000"/>
            <a:gd name="adj3" fmla="val 237"/>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44B948-7D03-44D5-9F79-65BEB34940F0}">
      <dsp:nvSpPr>
        <dsp:cNvPr id="0" name=""/>
        <dsp:cNvSpPr/>
      </dsp:nvSpPr>
      <dsp:spPr>
        <a:xfrm>
          <a:off x="635679" y="423726"/>
          <a:ext cx="9121409" cy="84799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73097" tIns="81280" rIns="81280" bIns="81280" numCol="1" spcCol="1270" anchor="ctr" anchorCtr="0">
          <a:noAutofit/>
        </a:bodyPr>
        <a:lstStyle/>
        <a:p>
          <a:pPr lvl="0" algn="l" defTabSz="1422400">
            <a:lnSpc>
              <a:spcPct val="90000"/>
            </a:lnSpc>
            <a:spcBef>
              <a:spcPct val="0"/>
            </a:spcBef>
            <a:spcAft>
              <a:spcPct val="35000"/>
            </a:spcAft>
          </a:pPr>
          <a:r>
            <a:rPr lang="en-IN" sz="3200" b="1" u="sng" kern="1200" dirty="0" smtClean="0"/>
            <a:t>Identify </a:t>
          </a:r>
          <a:r>
            <a:rPr lang="en-IN" sz="3200" kern="1200" dirty="0" smtClean="0"/>
            <a:t>the </a:t>
          </a:r>
          <a:r>
            <a:rPr lang="en-IN" sz="3200" b="1" u="sng" kern="1200" dirty="0" smtClean="0"/>
            <a:t>contract </a:t>
          </a:r>
          <a:r>
            <a:rPr lang="en-IN" sz="3200" kern="1200" dirty="0" smtClean="0"/>
            <a:t>with the customer</a:t>
          </a:r>
          <a:endParaRPr lang="en-IN" sz="3200" kern="1200" dirty="0"/>
        </a:p>
      </dsp:txBody>
      <dsp:txXfrm>
        <a:off x="635679" y="423726"/>
        <a:ext cx="9121409" cy="847996"/>
      </dsp:txXfrm>
    </dsp:sp>
    <dsp:sp modelId="{80E26A0D-6DBB-4EB4-A6DF-B04BBD31B0A4}">
      <dsp:nvSpPr>
        <dsp:cNvPr id="0" name=""/>
        <dsp:cNvSpPr/>
      </dsp:nvSpPr>
      <dsp:spPr>
        <a:xfrm>
          <a:off x="105681" y="317727"/>
          <a:ext cx="1059995" cy="1059995"/>
        </a:xfrm>
        <a:prstGeom prst="ellipse">
          <a:avLst/>
        </a:prstGeom>
        <a:solidFill>
          <a:schemeClr val="accent4">
            <a:lumMod val="75000"/>
          </a:schemeClr>
        </a:solidFill>
        <a:ln w="12700" cap="flat" cmpd="sng" algn="ctr">
          <a:solidFill>
            <a:schemeClr val="accent2">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251FDA22-A876-4DC0-B583-EDC6C896B889}">
      <dsp:nvSpPr>
        <dsp:cNvPr id="0" name=""/>
        <dsp:cNvSpPr/>
      </dsp:nvSpPr>
      <dsp:spPr>
        <a:xfrm>
          <a:off x="1243328" y="1695314"/>
          <a:ext cx="8513759" cy="847996"/>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73097" tIns="66040" rIns="66040" bIns="66040" numCol="1" spcCol="1270" anchor="ctr" anchorCtr="0">
          <a:noAutofit/>
        </a:bodyPr>
        <a:lstStyle/>
        <a:p>
          <a:pPr lvl="0" algn="l" defTabSz="1155700">
            <a:lnSpc>
              <a:spcPct val="90000"/>
            </a:lnSpc>
            <a:spcBef>
              <a:spcPct val="0"/>
            </a:spcBef>
            <a:spcAft>
              <a:spcPct val="35000"/>
            </a:spcAft>
          </a:pPr>
          <a:r>
            <a:rPr lang="en-IN" sz="2600" b="1" u="sng" kern="1200" dirty="0" smtClean="0"/>
            <a:t>Identify</a:t>
          </a:r>
          <a:r>
            <a:rPr lang="en-IN" sz="2600" b="1" u="none" kern="1200" dirty="0" smtClean="0"/>
            <a:t> </a:t>
          </a:r>
          <a:r>
            <a:rPr lang="en-IN" sz="2600" kern="1200" dirty="0" smtClean="0"/>
            <a:t>separate </a:t>
          </a:r>
          <a:r>
            <a:rPr lang="en-IN" sz="2600" b="1" u="sng" kern="1200" dirty="0" smtClean="0"/>
            <a:t>PERFORMANCE OBLIGATION</a:t>
          </a:r>
          <a:r>
            <a:rPr lang="en-IN" sz="2600" b="1" u="none" kern="1200" dirty="0" smtClean="0"/>
            <a:t> </a:t>
          </a:r>
          <a:r>
            <a:rPr lang="en-IN" sz="2600" kern="1200" dirty="0" smtClean="0"/>
            <a:t>in contract</a:t>
          </a:r>
          <a:endParaRPr lang="en-IN" sz="2600" kern="1200" dirty="0"/>
        </a:p>
      </dsp:txBody>
      <dsp:txXfrm>
        <a:off x="1243328" y="1695314"/>
        <a:ext cx="8513759" cy="847996"/>
      </dsp:txXfrm>
    </dsp:sp>
    <dsp:sp modelId="{DC341BA3-FC37-43D4-8B07-4E66E72FAFE6}">
      <dsp:nvSpPr>
        <dsp:cNvPr id="0" name=""/>
        <dsp:cNvSpPr/>
      </dsp:nvSpPr>
      <dsp:spPr>
        <a:xfrm>
          <a:off x="713331" y="1589314"/>
          <a:ext cx="1059995" cy="1059995"/>
        </a:xfrm>
        <a:prstGeom prst="ellipse">
          <a:avLst/>
        </a:prstGeom>
        <a:solidFill>
          <a:schemeClr val="accent5"/>
        </a:solidFill>
        <a:ln w="12700" cap="flat" cmpd="sng" algn="ctr">
          <a:solidFill>
            <a:schemeClr val="accent3">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F4B3539F-55AB-4DCB-937A-1BC62A661A4B}">
      <dsp:nvSpPr>
        <dsp:cNvPr id="0" name=""/>
        <dsp:cNvSpPr/>
      </dsp:nvSpPr>
      <dsp:spPr>
        <a:xfrm>
          <a:off x="1429828" y="2966901"/>
          <a:ext cx="8327260" cy="84799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73097" tIns="81280" rIns="81280" bIns="81280" numCol="1" spcCol="1270" anchor="ctr" anchorCtr="0">
          <a:noAutofit/>
        </a:bodyPr>
        <a:lstStyle/>
        <a:p>
          <a:pPr lvl="0" algn="l" defTabSz="1422400">
            <a:lnSpc>
              <a:spcPct val="90000"/>
            </a:lnSpc>
            <a:spcBef>
              <a:spcPct val="0"/>
            </a:spcBef>
            <a:spcAft>
              <a:spcPct val="35000"/>
            </a:spcAft>
          </a:pPr>
          <a:r>
            <a:rPr lang="en-IN" sz="3200" b="1" u="sng" kern="1200" dirty="0" smtClean="0"/>
            <a:t>Determine</a:t>
          </a:r>
          <a:r>
            <a:rPr lang="en-IN" sz="3200" kern="1200" dirty="0" smtClean="0"/>
            <a:t> the </a:t>
          </a:r>
          <a:r>
            <a:rPr lang="en-IN" sz="3200" b="1" u="sng" kern="1200" dirty="0" smtClean="0"/>
            <a:t>TRANSACTION PRICE</a:t>
          </a:r>
          <a:endParaRPr lang="en-IN" sz="3200" kern="1200" dirty="0"/>
        </a:p>
      </dsp:txBody>
      <dsp:txXfrm>
        <a:off x="1429828" y="2966901"/>
        <a:ext cx="8327260" cy="847996"/>
      </dsp:txXfrm>
    </dsp:sp>
    <dsp:sp modelId="{5601E2C8-6304-421D-8B88-76B882990C50}">
      <dsp:nvSpPr>
        <dsp:cNvPr id="0" name=""/>
        <dsp:cNvSpPr/>
      </dsp:nvSpPr>
      <dsp:spPr>
        <a:xfrm>
          <a:off x="899830" y="2860902"/>
          <a:ext cx="1059995" cy="1059995"/>
        </a:xfrm>
        <a:prstGeom prst="ellipse">
          <a:avLst/>
        </a:prstGeom>
        <a:solidFill>
          <a:schemeClr val="accent4"/>
        </a:solidFill>
        <a:ln w="12700" cap="flat" cmpd="sng" algn="ctr">
          <a:solidFill>
            <a:schemeClr val="accent4">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4431714C-0C82-44AC-95C8-BCB1B3B8B49A}">
      <dsp:nvSpPr>
        <dsp:cNvPr id="0" name=""/>
        <dsp:cNvSpPr/>
      </dsp:nvSpPr>
      <dsp:spPr>
        <a:xfrm>
          <a:off x="1243328" y="4238489"/>
          <a:ext cx="8513759" cy="8479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73097" tIns="81280" rIns="81280" bIns="81280" numCol="1" spcCol="1270" anchor="ctr" anchorCtr="0">
          <a:noAutofit/>
        </a:bodyPr>
        <a:lstStyle/>
        <a:p>
          <a:pPr lvl="0" algn="l" defTabSz="1422400">
            <a:lnSpc>
              <a:spcPct val="90000"/>
            </a:lnSpc>
            <a:spcBef>
              <a:spcPct val="0"/>
            </a:spcBef>
            <a:spcAft>
              <a:spcPct val="35000"/>
            </a:spcAft>
          </a:pPr>
          <a:r>
            <a:rPr lang="en-IN" sz="3200" b="1" u="sng" kern="1200" dirty="0" smtClean="0"/>
            <a:t>Allocate</a:t>
          </a:r>
          <a:r>
            <a:rPr lang="en-IN" sz="3200" kern="1200" dirty="0" smtClean="0"/>
            <a:t> the </a:t>
          </a:r>
          <a:r>
            <a:rPr lang="en-IN" sz="3200" b="1" u="sng" kern="1200" dirty="0" smtClean="0"/>
            <a:t>transaction price to separate POs</a:t>
          </a:r>
          <a:endParaRPr lang="en-IN" sz="3200" kern="1200" dirty="0"/>
        </a:p>
      </dsp:txBody>
      <dsp:txXfrm>
        <a:off x="1243328" y="4238489"/>
        <a:ext cx="8513759" cy="847996"/>
      </dsp:txXfrm>
    </dsp:sp>
    <dsp:sp modelId="{282CA9EB-C5A6-4346-B590-E07599D193A7}">
      <dsp:nvSpPr>
        <dsp:cNvPr id="0" name=""/>
        <dsp:cNvSpPr/>
      </dsp:nvSpPr>
      <dsp:spPr>
        <a:xfrm>
          <a:off x="713331" y="4132489"/>
          <a:ext cx="1059995" cy="1059995"/>
        </a:xfrm>
        <a:prstGeom prst="ellipse">
          <a:avLst/>
        </a:prstGeom>
        <a:solidFill>
          <a:schemeClr val="accent3">
            <a:lumMod val="75000"/>
          </a:schemeClr>
        </a:solidFill>
        <a:ln w="12700" cap="flat" cmpd="sng" algn="ctr">
          <a:solidFill>
            <a:schemeClr val="accent5">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 modelId="{CE1E29E3-C66D-460C-8D88-C1A61903F968}">
      <dsp:nvSpPr>
        <dsp:cNvPr id="0" name=""/>
        <dsp:cNvSpPr/>
      </dsp:nvSpPr>
      <dsp:spPr>
        <a:xfrm>
          <a:off x="635679" y="5510076"/>
          <a:ext cx="9121409" cy="847996"/>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a:glow rad="1016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73097" tIns="81280" rIns="81280" bIns="81280" numCol="1" spcCol="1270" anchor="ctr" anchorCtr="0">
          <a:noAutofit/>
        </a:bodyPr>
        <a:lstStyle/>
        <a:p>
          <a:pPr lvl="0" algn="l" defTabSz="1422400">
            <a:lnSpc>
              <a:spcPct val="90000"/>
            </a:lnSpc>
            <a:spcBef>
              <a:spcPct val="0"/>
            </a:spcBef>
            <a:spcAft>
              <a:spcPct val="35000"/>
            </a:spcAft>
          </a:pPr>
          <a:r>
            <a:rPr lang="en-IN" sz="3200" b="1" u="sng" kern="1200" dirty="0" smtClean="0"/>
            <a:t>Recognise revenue</a:t>
          </a:r>
          <a:r>
            <a:rPr lang="en-IN" sz="3200" kern="1200" dirty="0" smtClean="0"/>
            <a:t> when the </a:t>
          </a:r>
          <a:r>
            <a:rPr lang="en-IN" sz="3200" b="0" u="none" kern="1200" dirty="0" smtClean="0"/>
            <a:t>entity </a:t>
          </a:r>
          <a:r>
            <a:rPr lang="en-IN" sz="3200" b="1" u="sng" kern="1200" dirty="0" smtClean="0"/>
            <a:t>satisfies</a:t>
          </a:r>
          <a:r>
            <a:rPr lang="en-IN" sz="3200" kern="1200" dirty="0" smtClean="0"/>
            <a:t> a PO</a:t>
          </a:r>
          <a:endParaRPr lang="en-IN" sz="3200" kern="1200" dirty="0"/>
        </a:p>
      </dsp:txBody>
      <dsp:txXfrm>
        <a:off x="635679" y="5510076"/>
        <a:ext cx="9121409" cy="847996"/>
      </dsp:txXfrm>
    </dsp:sp>
    <dsp:sp modelId="{F9111935-678D-42C7-BA6C-CE63308645A4}">
      <dsp:nvSpPr>
        <dsp:cNvPr id="0" name=""/>
        <dsp:cNvSpPr/>
      </dsp:nvSpPr>
      <dsp:spPr>
        <a:xfrm>
          <a:off x="105681" y="5404077"/>
          <a:ext cx="1059995" cy="1059995"/>
        </a:xfrm>
        <a:prstGeom prst="ellipse">
          <a:avLst/>
        </a:prstGeom>
        <a:solidFill>
          <a:schemeClr val="accent2"/>
        </a:solidFill>
        <a:ln w="12700" cap="flat" cmpd="sng" algn="ctr">
          <a:solidFill>
            <a:schemeClr val="accent6">
              <a:hueOff val="0"/>
              <a:satOff val="0"/>
              <a:lumOff val="0"/>
              <a:alphaOff val="0"/>
            </a:schemeClr>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3BBD03-958F-4D05-A220-628FD55F4BE9}">
      <dsp:nvSpPr>
        <dsp:cNvPr id="0" name=""/>
        <dsp:cNvSpPr/>
      </dsp:nvSpPr>
      <dsp:spPr>
        <a:xfrm>
          <a:off x="5662" y="331398"/>
          <a:ext cx="9579052" cy="7809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lvl="0" algn="ctr" defTabSz="1600200">
            <a:lnSpc>
              <a:spcPct val="90000"/>
            </a:lnSpc>
            <a:spcBef>
              <a:spcPct val="0"/>
            </a:spcBef>
            <a:spcAft>
              <a:spcPct val="35000"/>
            </a:spcAft>
          </a:pPr>
          <a:r>
            <a:rPr lang="en-US" sz="3600" b="0" u="none" kern="1200" dirty="0" smtClean="0">
              <a:solidFill>
                <a:schemeClr val="bg1"/>
              </a:solidFill>
            </a:rPr>
            <a:t>Step-1 : </a:t>
          </a:r>
          <a:r>
            <a:rPr lang="en-IN" sz="3600" b="0" u="none" kern="1200" dirty="0" smtClean="0"/>
            <a:t>Identify the contract with the customer</a:t>
          </a:r>
          <a:endParaRPr lang="en-IN" sz="3600" b="0" u="none" kern="1200" dirty="0">
            <a:solidFill>
              <a:schemeClr val="bg1"/>
            </a:solidFill>
          </a:endParaRPr>
        </a:p>
      </dsp:txBody>
      <dsp:txXfrm>
        <a:off x="28535" y="354271"/>
        <a:ext cx="9533306" cy="735192"/>
      </dsp:txXfrm>
    </dsp:sp>
    <dsp:sp modelId="{FE672CFB-90E8-4B57-A0ED-827DB08D4E13}">
      <dsp:nvSpPr>
        <dsp:cNvPr id="0" name=""/>
        <dsp:cNvSpPr/>
      </dsp:nvSpPr>
      <dsp:spPr>
        <a:xfrm>
          <a:off x="963567" y="1112336"/>
          <a:ext cx="957905" cy="585703"/>
        </a:xfrm>
        <a:custGeom>
          <a:avLst/>
          <a:gdLst/>
          <a:ahLst/>
          <a:cxnLst/>
          <a:rect l="0" t="0" r="0" b="0"/>
          <a:pathLst>
            <a:path>
              <a:moveTo>
                <a:pt x="0" y="0"/>
              </a:moveTo>
              <a:lnTo>
                <a:pt x="0" y="585703"/>
              </a:lnTo>
              <a:lnTo>
                <a:pt x="957905" y="585703"/>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857A668F-D843-4BCB-B9C2-EA479039B115}">
      <dsp:nvSpPr>
        <dsp:cNvPr id="0" name=""/>
        <dsp:cNvSpPr/>
      </dsp:nvSpPr>
      <dsp:spPr>
        <a:xfrm>
          <a:off x="1921472" y="1307571"/>
          <a:ext cx="9579065" cy="780938"/>
        </a:xfrm>
        <a:prstGeom prst="roundRect">
          <a:avLst>
            <a:gd name="adj" fmla="val 10000"/>
          </a:avLst>
        </a:prstGeom>
        <a:solidFill>
          <a:schemeClr val="bg1">
            <a:lumMod val="95000"/>
            <a:alpha val="9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a:lnSpc>
              <a:spcPct val="90000"/>
            </a:lnSpc>
            <a:spcBef>
              <a:spcPct val="0"/>
            </a:spcBef>
            <a:spcAft>
              <a:spcPct val="35000"/>
            </a:spcAft>
          </a:pPr>
          <a:r>
            <a:rPr lang="en-US" sz="2400" b="0" u="none" kern="1200" dirty="0" smtClean="0"/>
            <a:t>Parties to contract have </a:t>
          </a:r>
          <a:r>
            <a:rPr lang="en-US" sz="2400" b="1" u="sng" kern="1200" dirty="0" smtClean="0">
              <a:solidFill>
                <a:srgbClr val="0000FF"/>
              </a:solidFill>
            </a:rPr>
            <a:t>approved the contract</a:t>
          </a:r>
          <a:r>
            <a:rPr lang="en-US" sz="2400" b="0" u="none" kern="1200" dirty="0" smtClean="0"/>
            <a:t> and are committed to </a:t>
          </a:r>
          <a:r>
            <a:rPr lang="en-IN" sz="2400" b="0" u="none" kern="1200" dirty="0" smtClean="0"/>
            <a:t>perform their respective obligations;</a:t>
          </a:r>
          <a:endParaRPr lang="en-IN" sz="2400" b="0" u="none" kern="1200" dirty="0"/>
        </a:p>
      </dsp:txBody>
      <dsp:txXfrm>
        <a:off x="1944345" y="1330444"/>
        <a:ext cx="9533319" cy="735192"/>
      </dsp:txXfrm>
    </dsp:sp>
    <dsp:sp modelId="{55D75499-AA24-46D9-B918-1B5BA08BC4A9}">
      <dsp:nvSpPr>
        <dsp:cNvPr id="0" name=""/>
        <dsp:cNvSpPr/>
      </dsp:nvSpPr>
      <dsp:spPr>
        <a:xfrm>
          <a:off x="963567" y="1112336"/>
          <a:ext cx="957905" cy="1561876"/>
        </a:xfrm>
        <a:custGeom>
          <a:avLst/>
          <a:gdLst/>
          <a:ahLst/>
          <a:cxnLst/>
          <a:rect l="0" t="0" r="0" b="0"/>
          <a:pathLst>
            <a:path>
              <a:moveTo>
                <a:pt x="0" y="0"/>
              </a:moveTo>
              <a:lnTo>
                <a:pt x="0" y="1561876"/>
              </a:lnTo>
              <a:lnTo>
                <a:pt x="957905" y="1561876"/>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99147662-1808-42F7-BED2-A2DC19EC11A2}">
      <dsp:nvSpPr>
        <dsp:cNvPr id="0" name=""/>
        <dsp:cNvSpPr/>
      </dsp:nvSpPr>
      <dsp:spPr>
        <a:xfrm>
          <a:off x="1921472" y="2283744"/>
          <a:ext cx="9579065" cy="780938"/>
        </a:xfrm>
        <a:prstGeom prst="roundRect">
          <a:avLst>
            <a:gd name="adj" fmla="val 10000"/>
          </a:avLst>
        </a:prstGeom>
        <a:solidFill>
          <a:schemeClr val="bg1">
            <a:lumMod val="95000"/>
            <a:alpha val="9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a:lnSpc>
              <a:spcPct val="90000"/>
            </a:lnSpc>
            <a:spcBef>
              <a:spcPct val="0"/>
            </a:spcBef>
            <a:spcAft>
              <a:spcPct val="35000"/>
            </a:spcAft>
          </a:pPr>
          <a:r>
            <a:rPr lang="en-US" sz="2400" b="0" u="none" kern="1200" dirty="0" smtClean="0"/>
            <a:t>entity can identify </a:t>
          </a:r>
          <a:r>
            <a:rPr lang="en-US" sz="2400" b="1" u="sng" kern="1200" dirty="0" smtClean="0">
              <a:solidFill>
                <a:srgbClr val="0000FF"/>
              </a:solidFill>
            </a:rPr>
            <a:t>payment terms</a:t>
          </a:r>
          <a:r>
            <a:rPr lang="en-US" sz="2400" b="0" u="none" kern="1200" dirty="0" smtClean="0"/>
            <a:t> for the goods / services to be </a:t>
          </a:r>
          <a:r>
            <a:rPr lang="en-IN" sz="2400" b="0" u="none" kern="1200" dirty="0" smtClean="0"/>
            <a:t>transferred</a:t>
          </a:r>
          <a:endParaRPr lang="en-IN" sz="2400" b="0" u="none" kern="1200" dirty="0"/>
        </a:p>
      </dsp:txBody>
      <dsp:txXfrm>
        <a:off x="1944345" y="2306617"/>
        <a:ext cx="9533319" cy="735192"/>
      </dsp:txXfrm>
    </dsp:sp>
    <dsp:sp modelId="{C28D0233-5106-45AD-B2D0-732720470C7D}">
      <dsp:nvSpPr>
        <dsp:cNvPr id="0" name=""/>
        <dsp:cNvSpPr/>
      </dsp:nvSpPr>
      <dsp:spPr>
        <a:xfrm>
          <a:off x="963567" y="1112336"/>
          <a:ext cx="957905" cy="2538049"/>
        </a:xfrm>
        <a:custGeom>
          <a:avLst/>
          <a:gdLst/>
          <a:ahLst/>
          <a:cxnLst/>
          <a:rect l="0" t="0" r="0" b="0"/>
          <a:pathLst>
            <a:path>
              <a:moveTo>
                <a:pt x="0" y="0"/>
              </a:moveTo>
              <a:lnTo>
                <a:pt x="0" y="2538049"/>
              </a:lnTo>
              <a:lnTo>
                <a:pt x="957905" y="2538049"/>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CDD73363-C61F-4039-B502-3B9F6D6D257C}">
      <dsp:nvSpPr>
        <dsp:cNvPr id="0" name=""/>
        <dsp:cNvSpPr/>
      </dsp:nvSpPr>
      <dsp:spPr>
        <a:xfrm>
          <a:off x="1921472" y="3259917"/>
          <a:ext cx="9579065" cy="780938"/>
        </a:xfrm>
        <a:prstGeom prst="roundRect">
          <a:avLst>
            <a:gd name="adj" fmla="val 10000"/>
          </a:avLst>
        </a:prstGeom>
        <a:solidFill>
          <a:schemeClr val="bg1">
            <a:lumMod val="95000"/>
            <a:alpha val="9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a:lnSpc>
              <a:spcPct val="90000"/>
            </a:lnSpc>
            <a:spcBef>
              <a:spcPct val="0"/>
            </a:spcBef>
            <a:spcAft>
              <a:spcPct val="35000"/>
            </a:spcAft>
          </a:pPr>
          <a:r>
            <a:rPr lang="en-US" sz="2400" b="0" u="none" kern="1200" dirty="0" smtClean="0"/>
            <a:t>entity can identify each party’s </a:t>
          </a:r>
          <a:r>
            <a:rPr lang="en-US" sz="2400" b="1" u="sng" kern="1200" dirty="0" smtClean="0">
              <a:solidFill>
                <a:srgbClr val="0000FF"/>
              </a:solidFill>
            </a:rPr>
            <a:t>rights</a:t>
          </a:r>
          <a:r>
            <a:rPr lang="en-US" sz="2400" b="0" u="none" kern="1200" dirty="0" smtClean="0"/>
            <a:t> regarding goods/services to </a:t>
          </a:r>
          <a:r>
            <a:rPr lang="en-IN" sz="2400" b="0" u="none" kern="1200" dirty="0" smtClean="0"/>
            <a:t>be transferred</a:t>
          </a:r>
          <a:endParaRPr lang="en-IN" sz="2400" b="0" u="none" kern="1200" dirty="0">
            <a:solidFill>
              <a:srgbClr val="0000FF"/>
            </a:solidFill>
          </a:endParaRPr>
        </a:p>
      </dsp:txBody>
      <dsp:txXfrm>
        <a:off x="1944345" y="3282790"/>
        <a:ext cx="9533319" cy="735192"/>
      </dsp:txXfrm>
    </dsp:sp>
    <dsp:sp modelId="{D2387D3E-F2A0-4B53-B4E4-AC2D8424417C}">
      <dsp:nvSpPr>
        <dsp:cNvPr id="0" name=""/>
        <dsp:cNvSpPr/>
      </dsp:nvSpPr>
      <dsp:spPr>
        <a:xfrm>
          <a:off x="963567" y="1112336"/>
          <a:ext cx="957905" cy="3514222"/>
        </a:xfrm>
        <a:custGeom>
          <a:avLst/>
          <a:gdLst/>
          <a:ahLst/>
          <a:cxnLst/>
          <a:rect l="0" t="0" r="0" b="0"/>
          <a:pathLst>
            <a:path>
              <a:moveTo>
                <a:pt x="0" y="0"/>
              </a:moveTo>
              <a:lnTo>
                <a:pt x="0" y="3514222"/>
              </a:lnTo>
              <a:lnTo>
                <a:pt x="957905" y="3514222"/>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AC8EC9C3-F105-4BAB-996C-509C9B3B8494}">
      <dsp:nvSpPr>
        <dsp:cNvPr id="0" name=""/>
        <dsp:cNvSpPr/>
      </dsp:nvSpPr>
      <dsp:spPr>
        <a:xfrm>
          <a:off x="1921472" y="4236090"/>
          <a:ext cx="9579065" cy="780938"/>
        </a:xfrm>
        <a:prstGeom prst="roundRect">
          <a:avLst>
            <a:gd name="adj" fmla="val 10000"/>
          </a:avLst>
        </a:prstGeom>
        <a:solidFill>
          <a:schemeClr val="bg1">
            <a:lumMod val="95000"/>
            <a:alpha val="9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a:lnSpc>
              <a:spcPct val="90000"/>
            </a:lnSpc>
            <a:spcBef>
              <a:spcPct val="0"/>
            </a:spcBef>
            <a:spcAft>
              <a:spcPct val="35000"/>
            </a:spcAft>
          </a:pPr>
          <a:r>
            <a:rPr lang="en-IN" sz="2400" b="0" kern="1200" dirty="0" smtClean="0"/>
            <a:t>contract has </a:t>
          </a:r>
          <a:r>
            <a:rPr lang="en-IN" sz="2400" b="1" u="sng" kern="1200" dirty="0" smtClean="0">
              <a:solidFill>
                <a:srgbClr val="0000FF"/>
              </a:solidFill>
            </a:rPr>
            <a:t>commercial substance</a:t>
          </a:r>
          <a:endParaRPr lang="en-IN" sz="2400" b="1" u="sng" kern="1200" dirty="0">
            <a:solidFill>
              <a:srgbClr val="0000FF"/>
            </a:solidFill>
          </a:endParaRPr>
        </a:p>
      </dsp:txBody>
      <dsp:txXfrm>
        <a:off x="1944345" y="4258963"/>
        <a:ext cx="9533319" cy="735192"/>
      </dsp:txXfrm>
    </dsp:sp>
    <dsp:sp modelId="{5F2A2A67-74E6-4ECA-8AF2-163232942B6A}">
      <dsp:nvSpPr>
        <dsp:cNvPr id="0" name=""/>
        <dsp:cNvSpPr/>
      </dsp:nvSpPr>
      <dsp:spPr>
        <a:xfrm>
          <a:off x="963567" y="1112336"/>
          <a:ext cx="957905" cy="4490395"/>
        </a:xfrm>
        <a:custGeom>
          <a:avLst/>
          <a:gdLst/>
          <a:ahLst/>
          <a:cxnLst/>
          <a:rect l="0" t="0" r="0" b="0"/>
          <a:pathLst>
            <a:path>
              <a:moveTo>
                <a:pt x="0" y="0"/>
              </a:moveTo>
              <a:lnTo>
                <a:pt x="0" y="4490395"/>
              </a:lnTo>
              <a:lnTo>
                <a:pt x="957905" y="4490395"/>
              </a:lnTo>
            </a:path>
          </a:pathLst>
        </a:custGeom>
        <a:noFill/>
        <a:ln w="1905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1A780AFC-D6E2-4B3B-8342-6F392D014E80}">
      <dsp:nvSpPr>
        <dsp:cNvPr id="0" name=""/>
        <dsp:cNvSpPr/>
      </dsp:nvSpPr>
      <dsp:spPr>
        <a:xfrm>
          <a:off x="1921472" y="5212263"/>
          <a:ext cx="9579065" cy="780938"/>
        </a:xfrm>
        <a:prstGeom prst="roundRect">
          <a:avLst>
            <a:gd name="adj" fmla="val 10000"/>
          </a:avLst>
        </a:prstGeom>
        <a:solidFill>
          <a:schemeClr val="bg1">
            <a:lumMod val="95000"/>
            <a:alpha val="90000"/>
          </a:schemeClr>
        </a:solidFill>
        <a:ln w="19050" cap="flat" cmpd="sng" algn="ctr">
          <a:solidFill>
            <a:scrgbClr r="0" g="0" 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lvl="0" algn="l" defTabSz="1066800">
            <a:lnSpc>
              <a:spcPct val="90000"/>
            </a:lnSpc>
            <a:spcBef>
              <a:spcPct val="0"/>
            </a:spcBef>
            <a:spcAft>
              <a:spcPct val="35000"/>
            </a:spcAft>
          </a:pPr>
          <a:r>
            <a:rPr lang="en-US" sz="2400" b="0" kern="1200" smtClean="0"/>
            <a:t>it is </a:t>
          </a:r>
          <a:r>
            <a:rPr lang="en-US" sz="2400" b="1" u="sng" kern="1200" smtClean="0">
              <a:solidFill>
                <a:srgbClr val="0000FF"/>
              </a:solidFill>
            </a:rPr>
            <a:t>probable</a:t>
          </a:r>
          <a:r>
            <a:rPr lang="en-US" sz="2400" b="0" kern="1200" smtClean="0"/>
            <a:t> that the </a:t>
          </a:r>
          <a:r>
            <a:rPr lang="en-US" sz="2400" b="1" u="sng" kern="1200" smtClean="0">
              <a:solidFill>
                <a:srgbClr val="0000FF"/>
              </a:solidFill>
            </a:rPr>
            <a:t>entity will collect</a:t>
          </a:r>
          <a:r>
            <a:rPr lang="en-US" sz="2400" b="0" kern="1200" smtClean="0"/>
            <a:t> the consideration</a:t>
          </a:r>
          <a:endParaRPr lang="en-IN" sz="2400" b="0" kern="1200" dirty="0"/>
        </a:p>
      </dsp:txBody>
      <dsp:txXfrm>
        <a:off x="1944345" y="5235136"/>
        <a:ext cx="9533319" cy="7351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D26599-2B3B-4F3E-8041-CE8C00C8FF0A}">
      <dsp:nvSpPr>
        <dsp:cNvPr id="0" name=""/>
        <dsp:cNvSpPr/>
      </dsp:nvSpPr>
      <dsp:spPr>
        <a:xfrm>
          <a:off x="3474614" y="2193920"/>
          <a:ext cx="3687738" cy="1681480"/>
        </a:xfrm>
        <a:prstGeom prst="roundRect">
          <a:avLst/>
        </a:prstGeom>
        <a:solidFill>
          <a:srgbClr val="00B050"/>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ts val="0"/>
            </a:spcAft>
          </a:pPr>
          <a:r>
            <a:rPr lang="en-IN" sz="3500" b="1" kern="1200" dirty="0" smtClean="0"/>
            <a:t>TRANSACTION</a:t>
          </a:r>
        </a:p>
        <a:p>
          <a:pPr lvl="0" algn="ctr" defTabSz="1555750">
            <a:lnSpc>
              <a:spcPct val="90000"/>
            </a:lnSpc>
            <a:spcBef>
              <a:spcPct val="0"/>
            </a:spcBef>
            <a:spcAft>
              <a:spcPts val="0"/>
            </a:spcAft>
          </a:pPr>
          <a:r>
            <a:rPr lang="en-IN" sz="3500" b="1" kern="1200" dirty="0" smtClean="0"/>
            <a:t>PRICE (TP)</a:t>
          </a:r>
          <a:endParaRPr lang="en-IN" sz="3500" kern="1200" dirty="0"/>
        </a:p>
      </dsp:txBody>
      <dsp:txXfrm>
        <a:off x="3556697" y="2276003"/>
        <a:ext cx="3523572" cy="1517314"/>
      </dsp:txXfrm>
    </dsp:sp>
    <dsp:sp modelId="{3636FE18-CB97-4F3C-9A84-2C4D8BB5C985}">
      <dsp:nvSpPr>
        <dsp:cNvPr id="0" name=""/>
        <dsp:cNvSpPr/>
      </dsp:nvSpPr>
      <dsp:spPr>
        <a:xfrm rot="16200000">
          <a:off x="4917104" y="1792540"/>
          <a:ext cx="802758" cy="0"/>
        </a:xfrm>
        <a:custGeom>
          <a:avLst/>
          <a:gdLst/>
          <a:ahLst/>
          <a:cxnLst/>
          <a:rect l="0" t="0" r="0" b="0"/>
          <a:pathLst>
            <a:path>
              <a:moveTo>
                <a:pt x="0" y="0"/>
              </a:moveTo>
              <a:lnTo>
                <a:pt x="80275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405168-05C6-4994-8396-0F398F14639D}">
      <dsp:nvSpPr>
        <dsp:cNvPr id="0" name=""/>
        <dsp:cNvSpPr/>
      </dsp:nvSpPr>
      <dsp:spPr>
        <a:xfrm>
          <a:off x="3726581" y="-29110"/>
          <a:ext cx="3183804" cy="1420271"/>
        </a:xfrm>
        <a:prstGeom prst="roundRect">
          <a:avLst/>
        </a:prstGeom>
        <a:solidFill>
          <a:schemeClr val="accent4">
            <a:lumMod val="75000"/>
          </a:schemeClr>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ts val="0"/>
            </a:spcAft>
          </a:pPr>
          <a:r>
            <a:rPr lang="en-IN" sz="3500" kern="1200" dirty="0" smtClean="0"/>
            <a:t>Fixed Cash</a:t>
          </a:r>
        </a:p>
        <a:p>
          <a:pPr lvl="0" algn="ctr" defTabSz="1555750">
            <a:lnSpc>
              <a:spcPct val="90000"/>
            </a:lnSpc>
            <a:spcBef>
              <a:spcPct val="0"/>
            </a:spcBef>
            <a:spcAft>
              <a:spcPts val="0"/>
            </a:spcAft>
          </a:pPr>
          <a:r>
            <a:rPr lang="en-IN" sz="3500" kern="1200" dirty="0" smtClean="0"/>
            <a:t>Consideration</a:t>
          </a:r>
          <a:endParaRPr lang="en-IN" sz="3500" kern="1200" dirty="0"/>
        </a:p>
      </dsp:txBody>
      <dsp:txXfrm>
        <a:off x="3795913" y="40222"/>
        <a:ext cx="3045140" cy="1281607"/>
      </dsp:txXfrm>
    </dsp:sp>
    <dsp:sp modelId="{AAEAB379-AE29-44E1-B8F6-D0B69E2C1A54}">
      <dsp:nvSpPr>
        <dsp:cNvPr id="0" name=""/>
        <dsp:cNvSpPr/>
      </dsp:nvSpPr>
      <dsp:spPr>
        <a:xfrm rot="20963522">
          <a:off x="7157367" y="2635620"/>
          <a:ext cx="583460" cy="0"/>
        </a:xfrm>
        <a:custGeom>
          <a:avLst/>
          <a:gdLst/>
          <a:ahLst/>
          <a:cxnLst/>
          <a:rect l="0" t="0" r="0" b="0"/>
          <a:pathLst>
            <a:path>
              <a:moveTo>
                <a:pt x="0" y="0"/>
              </a:moveTo>
              <a:lnTo>
                <a:pt x="58346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BF02CE-1E1B-45EE-831E-E96839C2C92B}">
      <dsp:nvSpPr>
        <dsp:cNvPr id="0" name=""/>
        <dsp:cNvSpPr/>
      </dsp:nvSpPr>
      <dsp:spPr>
        <a:xfrm>
          <a:off x="7735842" y="1568303"/>
          <a:ext cx="2932157" cy="1478065"/>
        </a:xfrm>
        <a:prstGeom prst="roundRect">
          <a:avLst/>
        </a:prstGeom>
        <a:solidFill>
          <a:srgbClr val="92D05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ts val="0"/>
            </a:spcAft>
          </a:pPr>
          <a:r>
            <a:rPr lang="en-US" sz="3500" kern="1200" dirty="0" smtClean="0"/>
            <a:t>Variable Consideration</a:t>
          </a:r>
          <a:endParaRPr lang="en-IN" sz="3500" kern="1200" dirty="0"/>
        </a:p>
      </dsp:txBody>
      <dsp:txXfrm>
        <a:off x="7807995" y="1640456"/>
        <a:ext cx="2787851" cy="1333759"/>
      </dsp:txXfrm>
    </dsp:sp>
    <dsp:sp modelId="{5DBC2A02-DB1C-472D-9C66-04C932CFDF0B}">
      <dsp:nvSpPr>
        <dsp:cNvPr id="0" name=""/>
        <dsp:cNvSpPr/>
      </dsp:nvSpPr>
      <dsp:spPr>
        <a:xfrm rot="2118982">
          <a:off x="6460342" y="4016266"/>
          <a:ext cx="487349" cy="0"/>
        </a:xfrm>
        <a:custGeom>
          <a:avLst/>
          <a:gdLst/>
          <a:ahLst/>
          <a:cxnLst/>
          <a:rect l="0" t="0" r="0" b="0"/>
          <a:pathLst>
            <a:path>
              <a:moveTo>
                <a:pt x="0" y="0"/>
              </a:moveTo>
              <a:lnTo>
                <a:pt x="48734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630118-3593-4599-897C-ACCD13818855}">
      <dsp:nvSpPr>
        <dsp:cNvPr id="0" name=""/>
        <dsp:cNvSpPr/>
      </dsp:nvSpPr>
      <dsp:spPr>
        <a:xfrm>
          <a:off x="6493436" y="4157132"/>
          <a:ext cx="2781521" cy="1390507"/>
        </a:xfrm>
        <a:prstGeom prst="roundRect">
          <a:avLst/>
        </a:prstGeom>
        <a:solidFill>
          <a:srgbClr val="0070C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ts val="0"/>
            </a:spcAft>
          </a:pPr>
          <a:r>
            <a:rPr lang="en-IN" sz="3500" kern="1200" dirty="0" smtClean="0"/>
            <a:t>Financing</a:t>
          </a:r>
        </a:p>
        <a:p>
          <a:pPr lvl="0" algn="ctr" defTabSz="1555750">
            <a:lnSpc>
              <a:spcPct val="90000"/>
            </a:lnSpc>
            <a:spcBef>
              <a:spcPct val="0"/>
            </a:spcBef>
            <a:spcAft>
              <a:spcPts val="0"/>
            </a:spcAft>
          </a:pPr>
          <a:r>
            <a:rPr lang="en-IN" sz="3500" kern="1200" dirty="0" smtClean="0"/>
            <a:t>Component</a:t>
          </a:r>
          <a:endParaRPr lang="en-IN" sz="3500" kern="1200" dirty="0"/>
        </a:p>
      </dsp:txBody>
      <dsp:txXfrm>
        <a:off x="6561315" y="4225011"/>
        <a:ext cx="2645763" cy="1254749"/>
      </dsp:txXfrm>
    </dsp:sp>
    <dsp:sp modelId="{79DDB59F-F9BB-4E86-ACD1-AE807C556575}">
      <dsp:nvSpPr>
        <dsp:cNvPr id="0" name=""/>
        <dsp:cNvSpPr/>
      </dsp:nvSpPr>
      <dsp:spPr>
        <a:xfrm rot="8650627">
          <a:off x="3717887" y="4016275"/>
          <a:ext cx="481394" cy="0"/>
        </a:xfrm>
        <a:custGeom>
          <a:avLst/>
          <a:gdLst/>
          <a:ahLst/>
          <a:cxnLst/>
          <a:rect l="0" t="0" r="0" b="0"/>
          <a:pathLst>
            <a:path>
              <a:moveTo>
                <a:pt x="0" y="0"/>
              </a:moveTo>
              <a:lnTo>
                <a:pt x="481394"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FB082B-B5BE-4EE2-B62D-C11D0F3F227A}">
      <dsp:nvSpPr>
        <dsp:cNvPr id="0" name=""/>
        <dsp:cNvSpPr/>
      </dsp:nvSpPr>
      <dsp:spPr>
        <a:xfrm>
          <a:off x="1409478" y="4157151"/>
          <a:ext cx="2781521" cy="1390507"/>
        </a:xfrm>
        <a:prstGeom prst="roundRect">
          <a:avLst/>
        </a:prstGeom>
        <a:solidFill>
          <a:srgbClr val="C00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ts val="0"/>
            </a:spcAft>
          </a:pPr>
          <a:r>
            <a:rPr lang="en-IN" sz="3400" kern="1200" dirty="0" smtClean="0"/>
            <a:t>Non Cash</a:t>
          </a:r>
        </a:p>
        <a:p>
          <a:pPr lvl="0" algn="ctr" defTabSz="1511300">
            <a:lnSpc>
              <a:spcPct val="90000"/>
            </a:lnSpc>
            <a:spcBef>
              <a:spcPct val="0"/>
            </a:spcBef>
            <a:spcAft>
              <a:spcPts val="0"/>
            </a:spcAft>
          </a:pPr>
          <a:r>
            <a:rPr lang="en-IN" sz="3400" kern="1200" dirty="0" smtClean="0"/>
            <a:t>Consideration</a:t>
          </a:r>
          <a:endParaRPr lang="en-IN" sz="3400" kern="1200" dirty="0"/>
        </a:p>
      </dsp:txBody>
      <dsp:txXfrm>
        <a:off x="1477357" y="4225030"/>
        <a:ext cx="2645763" cy="1254749"/>
      </dsp:txXfrm>
    </dsp:sp>
    <dsp:sp modelId="{E680CD63-A170-4C3C-AAB7-A4452A06C1DA}">
      <dsp:nvSpPr>
        <dsp:cNvPr id="0" name=""/>
        <dsp:cNvSpPr/>
      </dsp:nvSpPr>
      <dsp:spPr>
        <a:xfrm rot="11436499">
          <a:off x="2864837" y="2632700"/>
          <a:ext cx="615032" cy="0"/>
        </a:xfrm>
        <a:custGeom>
          <a:avLst/>
          <a:gdLst/>
          <a:ahLst/>
          <a:cxnLst/>
          <a:rect l="0" t="0" r="0" b="0"/>
          <a:pathLst>
            <a:path>
              <a:moveTo>
                <a:pt x="0" y="0"/>
              </a:moveTo>
              <a:lnTo>
                <a:pt x="61503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152CFE-7B4D-4B1F-8CFF-A954A616692A}">
      <dsp:nvSpPr>
        <dsp:cNvPr id="0" name=""/>
        <dsp:cNvSpPr/>
      </dsp:nvSpPr>
      <dsp:spPr>
        <a:xfrm>
          <a:off x="0" y="1594167"/>
          <a:ext cx="2870093" cy="1426287"/>
        </a:xfrm>
        <a:prstGeom prst="roundRect">
          <a:avLst/>
        </a:prstGeom>
        <a:solidFill>
          <a:srgbClr val="FFC000"/>
        </a:solidFill>
        <a:ln w="12700" cap="flat" cmpd="sng" algn="ctr">
          <a:noFill/>
          <a:prstDash val="solid"/>
          <a:miter lim="800000"/>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ts val="0"/>
            </a:spcAft>
          </a:pPr>
          <a:r>
            <a:rPr lang="en-IN" sz="3500" kern="1200" dirty="0" smtClean="0"/>
            <a:t>Payable to a</a:t>
          </a:r>
        </a:p>
        <a:p>
          <a:pPr lvl="0" algn="ctr" defTabSz="1555750">
            <a:lnSpc>
              <a:spcPct val="90000"/>
            </a:lnSpc>
            <a:spcBef>
              <a:spcPct val="0"/>
            </a:spcBef>
            <a:spcAft>
              <a:spcPts val="0"/>
            </a:spcAft>
          </a:pPr>
          <a:r>
            <a:rPr lang="en-IN" sz="3500" kern="1200" dirty="0" smtClean="0"/>
            <a:t>Customer</a:t>
          </a:r>
          <a:endParaRPr lang="en-IN" sz="3500" kern="1200" dirty="0"/>
        </a:p>
      </dsp:txBody>
      <dsp:txXfrm>
        <a:off x="69626" y="1663793"/>
        <a:ext cx="2730841" cy="128703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5F3FB9-2470-435D-8503-BC011394E9C4}" type="datetimeFigureOut">
              <a:rPr lang="en-IN" smtClean="0"/>
              <a:t>05/05/2018</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F806DD-C0F9-4F41-8CD5-EC46DD18E28A}" type="slidenum">
              <a:rPr lang="en-IN" smtClean="0"/>
              <a:t>‹#›</a:t>
            </a:fld>
            <a:endParaRPr lang="en-IN"/>
          </a:p>
        </p:txBody>
      </p:sp>
    </p:spTree>
    <p:extLst>
      <p:ext uri="{BB962C8B-B14F-4D97-AF65-F5344CB8AC3E}">
        <p14:creationId xmlns:p14="http://schemas.microsoft.com/office/powerpoint/2010/main" val="1741670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A63275A9-B052-4F82-A719-02FE2DE823F6}" type="datetimeFigureOut">
              <a:rPr lang="en-IN" smtClean="0"/>
              <a:t>05/05/2018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44202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63275A9-B052-4F82-A719-02FE2DE823F6}" type="datetimeFigureOut">
              <a:rPr lang="en-IN" smtClean="0"/>
              <a:t>05/05/2018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1527190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63275A9-B052-4F82-A719-02FE2DE823F6}" type="datetimeFigureOut">
              <a:rPr lang="en-IN" smtClean="0"/>
              <a:t>05/05/2018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3795732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A63275A9-B052-4F82-A719-02FE2DE823F6}" type="datetimeFigureOut">
              <a:rPr lang="en-IN" smtClean="0"/>
              <a:t>05/05/2018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2087973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3275A9-B052-4F82-A719-02FE2DE823F6}" type="datetimeFigureOut">
              <a:rPr lang="en-IN" smtClean="0"/>
              <a:t>05/05/2018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3444180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A63275A9-B052-4F82-A719-02FE2DE823F6}" type="datetimeFigureOut">
              <a:rPr lang="en-IN" smtClean="0"/>
              <a:t>05/05/2018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3570194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63275A9-B052-4F82-A719-02FE2DE823F6}" type="datetimeFigureOut">
              <a:rPr lang="en-IN" smtClean="0"/>
              <a:t>05/05/2018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2444649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A63275A9-B052-4F82-A719-02FE2DE823F6}" type="datetimeFigureOut">
              <a:rPr lang="en-IN" smtClean="0"/>
              <a:t>05/05/2018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2424555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3275A9-B052-4F82-A719-02FE2DE823F6}" type="datetimeFigureOut">
              <a:rPr lang="en-IN" smtClean="0"/>
              <a:t>05/05/2018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3055737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3275A9-B052-4F82-A719-02FE2DE823F6}" type="datetimeFigureOut">
              <a:rPr lang="en-IN" smtClean="0"/>
              <a:t>05/05/2018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316937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3275A9-B052-4F82-A719-02FE2DE823F6}" type="datetimeFigureOut">
              <a:rPr lang="en-IN" smtClean="0"/>
              <a:t>05/05/2018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ACC9171-33D3-44A8-B5CD-9B718C769530}" type="slidenum">
              <a:rPr lang="en-IN" smtClean="0"/>
              <a:t>‹#›</a:t>
            </a:fld>
            <a:endParaRPr lang="en-IN"/>
          </a:p>
        </p:txBody>
      </p:sp>
    </p:spTree>
    <p:extLst>
      <p:ext uri="{BB962C8B-B14F-4D97-AF65-F5344CB8AC3E}">
        <p14:creationId xmlns:p14="http://schemas.microsoft.com/office/powerpoint/2010/main" val="2745119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275A9-B052-4F82-A719-02FE2DE823F6}" type="datetimeFigureOut">
              <a:rPr lang="en-IN" smtClean="0"/>
              <a:t>05/05/2018</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C9171-33D3-44A8-B5CD-9B718C769530}" type="slidenum">
              <a:rPr lang="en-IN" smtClean="0"/>
              <a:t>‹#›</a:t>
            </a:fld>
            <a:endParaRPr lang="en-IN"/>
          </a:p>
        </p:txBody>
      </p:sp>
    </p:spTree>
    <p:extLst>
      <p:ext uri="{BB962C8B-B14F-4D97-AF65-F5344CB8AC3E}">
        <p14:creationId xmlns:p14="http://schemas.microsoft.com/office/powerpoint/2010/main" val="4278490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613611" y="533400"/>
                <a:ext cx="11049000" cy="4308872"/>
              </a:xfrm>
              <a:prstGeom prst="rect">
                <a:avLst/>
              </a:prstGeom>
              <a:solidFill>
                <a:schemeClr val="accent6">
                  <a:lumMod val="40000"/>
                  <a:lumOff val="60000"/>
                </a:schemeClr>
              </a:solidFill>
              <a:ln>
                <a:solidFill>
                  <a:schemeClr val="accent5">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14:m>
                  <m:oMathPara xmlns:m="http://schemas.openxmlformats.org/officeDocument/2006/math">
                    <m:oMathParaPr>
                      <m:jc m:val="centerGroup"/>
                    </m:oMathParaPr>
                    <m:oMath xmlns:m="http://schemas.openxmlformats.org/officeDocument/2006/math">
                      <m:r>
                        <a:rPr lang="en-IN" sz="6600" b="1" i="0" u="sng" dirty="0" smtClean="0">
                          <a:solidFill>
                            <a:schemeClr val="accent5">
                              <a:lumMod val="75000"/>
                            </a:schemeClr>
                          </a:solidFill>
                          <a:latin typeface="Cambria Math" panose="02040503050406030204" pitchFamily="18" charset="0"/>
                        </a:rPr>
                        <m:t>𝐈𝐧𝐝</m:t>
                      </m:r>
                      <m:r>
                        <a:rPr lang="en-IN" sz="6600" b="1" i="0" u="sng" dirty="0">
                          <a:solidFill>
                            <a:schemeClr val="accent5">
                              <a:lumMod val="75000"/>
                            </a:schemeClr>
                          </a:solidFill>
                          <a:latin typeface="Cambria Math" panose="02040503050406030204" pitchFamily="18" charset="0"/>
                        </a:rPr>
                        <m:t> </m:t>
                      </m:r>
                      <m:r>
                        <a:rPr lang="en-IN" sz="6600" b="1" i="0" u="sng" dirty="0">
                          <a:solidFill>
                            <a:schemeClr val="accent5">
                              <a:lumMod val="75000"/>
                            </a:schemeClr>
                          </a:solidFill>
                          <a:latin typeface="Cambria Math" panose="02040503050406030204" pitchFamily="18" charset="0"/>
                        </a:rPr>
                        <m:t>𝐀𝐒</m:t>
                      </m:r>
                      <m:r>
                        <a:rPr lang="en-IN" sz="6600" b="1" i="0" u="sng" dirty="0">
                          <a:solidFill>
                            <a:schemeClr val="accent5">
                              <a:lumMod val="75000"/>
                            </a:schemeClr>
                          </a:solidFill>
                          <a:latin typeface="Cambria Math" panose="02040503050406030204" pitchFamily="18" charset="0"/>
                        </a:rPr>
                        <m:t> </m:t>
                      </m:r>
                      <m:r>
                        <a:rPr lang="en-IN" sz="6600" b="1" i="0" u="sng" dirty="0">
                          <a:solidFill>
                            <a:schemeClr val="accent5">
                              <a:lumMod val="75000"/>
                            </a:schemeClr>
                          </a:solidFill>
                          <a:latin typeface="Cambria Math" panose="02040503050406030204" pitchFamily="18" charset="0"/>
                        </a:rPr>
                        <m:t>𝟏𝟏𝟓</m:t>
                      </m:r>
                    </m:oMath>
                  </m:oMathPara>
                </a14:m>
                <a:endParaRPr lang="en-IN" sz="6600" b="1" u="sng" dirty="0" smtClean="0">
                  <a:solidFill>
                    <a:schemeClr val="accent5">
                      <a:lumMod val="75000"/>
                    </a:schemeClr>
                  </a:solidFill>
                  <a:latin typeface="Times New Roman" panose="02020603050405020304" pitchFamily="18" charset="0"/>
                  <a:cs typeface="Times New Roman" panose="02020603050405020304" pitchFamily="18" charset="0"/>
                </a:endParaRPr>
              </a:p>
              <a:p>
                <a:endParaRPr lang="en-IN" sz="2800" b="1" dirty="0">
                  <a:solidFill>
                    <a:schemeClr val="accent5">
                      <a:lumMod val="75000"/>
                    </a:schemeClr>
                  </a:solidFill>
                  <a:latin typeface="Times New Roman" panose="02020603050405020304" pitchFamily="18" charset="0"/>
                  <a:cs typeface="Times New Roman" panose="02020603050405020304" pitchFamily="18" charset="0"/>
                </a:endParaRPr>
              </a:p>
              <a:p>
                <a:pPr algn="ctr"/>
                <a:r>
                  <a:rPr lang="en-IN" sz="6000" b="1" dirty="0" smtClean="0">
                    <a:solidFill>
                      <a:schemeClr val="accent5">
                        <a:lumMod val="75000"/>
                      </a:schemeClr>
                    </a:solidFill>
                  </a:rPr>
                  <a:t>“</a:t>
                </a:r>
                <a14:m>
                  <m:oMath xmlns:m="http://schemas.openxmlformats.org/officeDocument/2006/math">
                    <m:r>
                      <a:rPr lang="en-IN" sz="6000" b="1" i="0" dirty="0" smtClean="0">
                        <a:solidFill>
                          <a:schemeClr val="accent5">
                            <a:lumMod val="75000"/>
                          </a:schemeClr>
                        </a:solidFill>
                        <a:latin typeface="Cambria Math" panose="02040503050406030204" pitchFamily="18" charset="0"/>
                      </a:rPr>
                      <m:t>𝐑𝐞𝐯𝐞𝐧𝐮𝐞</m:t>
                    </m:r>
                    <m:r>
                      <a:rPr lang="en-IN" sz="6000" b="1" i="0" dirty="0" smtClean="0">
                        <a:solidFill>
                          <a:schemeClr val="accent5">
                            <a:lumMod val="75000"/>
                          </a:schemeClr>
                        </a:solidFill>
                        <a:latin typeface="Cambria Math" panose="02040503050406030204" pitchFamily="18" charset="0"/>
                      </a:rPr>
                      <m:t> </m:t>
                    </m:r>
                    <m:r>
                      <a:rPr lang="en-IN" sz="6000" b="1" i="0" dirty="0" smtClean="0">
                        <a:solidFill>
                          <a:schemeClr val="accent5">
                            <a:lumMod val="75000"/>
                          </a:schemeClr>
                        </a:solidFill>
                        <a:latin typeface="Cambria Math" panose="02040503050406030204" pitchFamily="18" charset="0"/>
                      </a:rPr>
                      <m:t>𝐟𝐫𝐨𝐦</m:t>
                    </m:r>
                    <m:r>
                      <a:rPr lang="en-US" sz="6000" b="1" i="0" dirty="0" smtClean="0">
                        <a:solidFill>
                          <a:schemeClr val="accent5">
                            <a:lumMod val="75000"/>
                          </a:schemeClr>
                        </a:solidFill>
                        <a:latin typeface="Cambria Math" panose="02040503050406030204" pitchFamily="18" charset="0"/>
                      </a:rPr>
                      <m:t> </m:t>
                    </m:r>
                  </m:oMath>
                </a14:m>
                <a:endParaRPr lang="en-US" sz="6000" b="1" i="0" dirty="0" smtClean="0">
                  <a:solidFill>
                    <a:schemeClr val="accent5">
                      <a:lumMod val="75000"/>
                    </a:schemeClr>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IN" sz="6000" b="1" i="0" dirty="0" smtClean="0">
                          <a:solidFill>
                            <a:schemeClr val="accent5">
                              <a:lumMod val="75000"/>
                            </a:schemeClr>
                          </a:solidFill>
                          <a:latin typeface="Cambria Math" panose="02040503050406030204" pitchFamily="18" charset="0"/>
                        </a:rPr>
                        <m:t>𝐂𝐨𝐧𝐭𝐫𝐚𝐜𝐭𝐬</m:t>
                      </m:r>
                      <m:r>
                        <a:rPr lang="en-IN" sz="6000" b="1" i="0" dirty="0" smtClean="0">
                          <a:solidFill>
                            <a:schemeClr val="accent5">
                              <a:lumMod val="75000"/>
                            </a:schemeClr>
                          </a:solidFill>
                          <a:latin typeface="Cambria Math" panose="02040503050406030204" pitchFamily="18" charset="0"/>
                        </a:rPr>
                        <m:t> </m:t>
                      </m:r>
                      <m:r>
                        <a:rPr lang="en-IN" sz="6000" b="1" i="0" dirty="0" smtClean="0">
                          <a:solidFill>
                            <a:schemeClr val="accent5">
                              <a:lumMod val="75000"/>
                            </a:schemeClr>
                          </a:solidFill>
                          <a:latin typeface="Cambria Math" panose="02040503050406030204" pitchFamily="18" charset="0"/>
                        </a:rPr>
                        <m:t>𝐰𝐢𝐭𝐡</m:t>
                      </m:r>
                      <m:r>
                        <a:rPr lang="en-IN" sz="6000" b="1" i="0" dirty="0" smtClean="0">
                          <a:solidFill>
                            <a:schemeClr val="accent5">
                              <a:lumMod val="75000"/>
                            </a:schemeClr>
                          </a:solidFill>
                          <a:latin typeface="Cambria Math" panose="02040503050406030204" pitchFamily="18" charset="0"/>
                        </a:rPr>
                        <m:t> </m:t>
                      </m:r>
                    </m:oMath>
                  </m:oMathPara>
                </a14:m>
                <a:endParaRPr lang="en-US" sz="6000" b="1" i="0" dirty="0" smtClean="0">
                  <a:solidFill>
                    <a:schemeClr val="accent5">
                      <a:lumMod val="75000"/>
                    </a:schemeClr>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IN" sz="6000" b="1" i="0" dirty="0" smtClean="0">
                          <a:solidFill>
                            <a:schemeClr val="accent5">
                              <a:lumMod val="75000"/>
                            </a:schemeClr>
                          </a:solidFill>
                          <a:latin typeface="Cambria Math" panose="02040503050406030204" pitchFamily="18" charset="0"/>
                        </a:rPr>
                        <m:t>𝐂𝐮𝐬𝐭𝐨𝐦𝐞𝐫𝐬</m:t>
                      </m:r>
                      <m:r>
                        <a:rPr lang="en-US" sz="6000" b="1" i="0" dirty="0" smtClean="0">
                          <a:solidFill>
                            <a:schemeClr val="accent5">
                              <a:lumMod val="75000"/>
                            </a:schemeClr>
                          </a:solidFill>
                          <a:latin typeface="Cambria Math" panose="02040503050406030204" pitchFamily="18" charset="0"/>
                        </a:rPr>
                        <m:t>"</m:t>
                      </m:r>
                    </m:oMath>
                  </m:oMathPara>
                </a14:m>
                <a:endParaRPr lang="en-IN" sz="6000" b="1" dirty="0">
                  <a:solidFill>
                    <a:schemeClr val="accent5">
                      <a:lumMod val="75000"/>
                    </a:schemeClr>
                  </a:solidFill>
                  <a:latin typeface="Times New Roman" panose="02020603050405020304" pitchFamily="18"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13611" y="533400"/>
                <a:ext cx="11049000" cy="4308872"/>
              </a:xfrm>
              <a:prstGeom prst="rect">
                <a:avLst/>
              </a:prstGeom>
              <a:blipFill rotWithShape="0">
                <a:blip r:embed="rId2"/>
                <a:stretch>
                  <a:fillRect/>
                </a:stretch>
              </a:blipFill>
              <a:ln>
                <a:solidFill>
                  <a:schemeClr val="accent5">
                    <a:lumMod val="75000"/>
                  </a:schemeClr>
                </a:solidFill>
              </a:ln>
              <a:effectLst>
                <a:outerShdw blurRad="44450" dist="27940" dir="5400000" algn="ctr">
                  <a:srgbClr val="000000">
                    <a:alpha val="32000"/>
                  </a:srgbClr>
                </a:outerShdw>
              </a:effectLst>
            </p:spPr>
            <p:txBody>
              <a:bodyPr/>
              <a:lstStyle/>
              <a:p>
                <a:r>
                  <a:rPr lang="en-IN">
                    <a:noFill/>
                  </a:rPr>
                  <a:t> </a:t>
                </a:r>
              </a:p>
            </p:txBody>
          </p:sp>
        </mc:Fallback>
      </mc:AlternateContent>
      <p:sp>
        <p:nvSpPr>
          <p:cNvPr id="3" name="Rectangle 2"/>
          <p:cNvSpPr/>
          <p:nvPr/>
        </p:nvSpPr>
        <p:spPr>
          <a:xfrm>
            <a:off x="533400" y="5562600"/>
            <a:ext cx="6096000" cy="892552"/>
          </a:xfrm>
          <a:prstGeom prst="rect">
            <a:avLst/>
          </a:prstGeom>
        </p:spPr>
        <p:txBody>
          <a:bodyPr>
            <a:spAutoFit/>
          </a:bodyPr>
          <a:lstStyle/>
          <a:p>
            <a:r>
              <a:rPr lang="en-IN" sz="2800" b="1" dirty="0" smtClean="0">
                <a:solidFill>
                  <a:srgbClr val="254061"/>
                </a:solidFill>
                <a:latin typeface="Calibri,Bold"/>
              </a:rPr>
              <a:t>CMA Raman Khanna</a:t>
            </a:r>
          </a:p>
          <a:p>
            <a:r>
              <a:rPr lang="en-US" sz="2400" dirty="0" smtClean="0">
                <a:solidFill>
                  <a:srgbClr val="254061"/>
                </a:solidFill>
                <a:latin typeface="Calibri,Bold"/>
              </a:rPr>
              <a:t>khanna1975@yahoo.co.in</a:t>
            </a:r>
            <a:endParaRPr lang="en-IN" sz="2400" dirty="0"/>
          </a:p>
        </p:txBody>
      </p:sp>
    </p:spTree>
    <p:extLst>
      <p:ext uri="{BB962C8B-B14F-4D97-AF65-F5344CB8AC3E}">
        <p14:creationId xmlns:p14="http://schemas.microsoft.com/office/powerpoint/2010/main" val="41422287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19200"/>
            <a:ext cx="11430000" cy="5293757"/>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1200"/>
              </a:spcAft>
            </a:pPr>
            <a:r>
              <a:rPr lang="en-US" sz="2400" i="1" dirty="0">
                <a:latin typeface="Times New Roman" panose="02020603050405020304" pitchFamily="18" charset="0"/>
                <a:cs typeface="Times New Roman" panose="02020603050405020304" pitchFamily="18" charset="0"/>
              </a:rPr>
              <a:t>When (or as) a </a:t>
            </a:r>
            <a:r>
              <a:rPr lang="en-US" sz="2400" i="1" dirty="0">
                <a:solidFill>
                  <a:srgbClr val="0000FF"/>
                </a:solidFill>
                <a:latin typeface="Times New Roman" panose="02020603050405020304" pitchFamily="18" charset="0"/>
                <a:cs typeface="Times New Roman" panose="02020603050405020304" pitchFamily="18" charset="0"/>
              </a:rPr>
              <a:t>performance obligation is satisfied</a:t>
            </a:r>
            <a:r>
              <a:rPr lang="en-US" sz="2400" i="1" dirty="0">
                <a:latin typeface="Times New Roman" panose="02020603050405020304" pitchFamily="18" charset="0"/>
                <a:cs typeface="Times New Roman" panose="02020603050405020304" pitchFamily="18" charset="0"/>
              </a:rPr>
              <a:t>, an entity shall </a:t>
            </a:r>
            <a:r>
              <a:rPr lang="en-US" sz="2400" i="1" dirty="0" err="1">
                <a:solidFill>
                  <a:srgbClr val="0000FF"/>
                </a:solidFill>
                <a:latin typeface="Times New Roman" panose="02020603050405020304" pitchFamily="18" charset="0"/>
                <a:cs typeface="Times New Roman" panose="02020603050405020304" pitchFamily="18" charset="0"/>
              </a:rPr>
              <a:t>recognise</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smtClean="0">
                <a:solidFill>
                  <a:srgbClr val="0000FF"/>
                </a:solidFill>
                <a:latin typeface="Times New Roman" panose="02020603050405020304" pitchFamily="18" charset="0"/>
                <a:cs typeface="Times New Roman" panose="02020603050405020304" pitchFamily="18" charset="0"/>
              </a:rPr>
              <a:t>as revenue</a:t>
            </a:r>
            <a:r>
              <a:rPr lang="en-US" sz="2400" i="1" dirty="0" smtClean="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the </a:t>
            </a:r>
            <a:r>
              <a:rPr lang="en-US" sz="2400" i="1" dirty="0">
                <a:solidFill>
                  <a:srgbClr val="0000FF"/>
                </a:solidFill>
                <a:latin typeface="Times New Roman" panose="02020603050405020304" pitchFamily="18" charset="0"/>
                <a:cs typeface="Times New Roman" panose="02020603050405020304" pitchFamily="18" charset="0"/>
              </a:rPr>
              <a:t>amount of </a:t>
            </a:r>
            <a:r>
              <a:rPr lang="en-US" sz="2400" i="1" dirty="0" smtClean="0">
                <a:solidFill>
                  <a:srgbClr val="0000FF"/>
                </a:solidFill>
                <a:latin typeface="Times New Roman" panose="02020603050405020304" pitchFamily="18" charset="0"/>
                <a:cs typeface="Times New Roman" panose="02020603050405020304" pitchFamily="18" charset="0"/>
              </a:rPr>
              <a:t>the transaction </a:t>
            </a:r>
            <a:r>
              <a:rPr lang="en-US" sz="2400" i="1" dirty="0">
                <a:solidFill>
                  <a:srgbClr val="0000FF"/>
                </a:solidFill>
                <a:latin typeface="Times New Roman" panose="02020603050405020304" pitchFamily="18" charset="0"/>
                <a:cs typeface="Times New Roman" panose="02020603050405020304" pitchFamily="18" charset="0"/>
              </a:rPr>
              <a:t>price </a:t>
            </a:r>
            <a:r>
              <a:rPr lang="en-US" sz="2400" i="1" dirty="0" smtClean="0">
                <a:latin typeface="Times New Roman" panose="02020603050405020304" pitchFamily="18" charset="0"/>
                <a:cs typeface="Times New Roman" panose="02020603050405020304" pitchFamily="18" charset="0"/>
              </a:rPr>
              <a:t>(excluding variable consideration) that is </a:t>
            </a:r>
            <a:r>
              <a:rPr lang="en-US" sz="2400" i="1" dirty="0" smtClean="0">
                <a:solidFill>
                  <a:srgbClr val="0000FF"/>
                </a:solidFill>
                <a:latin typeface="Times New Roman" panose="02020603050405020304" pitchFamily="18" charset="0"/>
                <a:cs typeface="Times New Roman" panose="02020603050405020304" pitchFamily="18" charset="0"/>
              </a:rPr>
              <a:t>allocated </a:t>
            </a:r>
            <a:r>
              <a:rPr lang="en-US" sz="2400" i="1" dirty="0">
                <a:solidFill>
                  <a:srgbClr val="0000FF"/>
                </a:solidFill>
                <a:latin typeface="Times New Roman" panose="02020603050405020304" pitchFamily="18" charset="0"/>
                <a:cs typeface="Times New Roman" panose="02020603050405020304" pitchFamily="18" charset="0"/>
              </a:rPr>
              <a:t>to that performance obligation</a:t>
            </a:r>
            <a:r>
              <a:rPr lang="en-US" sz="2400" dirty="0" smtClean="0">
                <a:latin typeface="Times New Roman" panose="02020603050405020304" pitchFamily="18" charset="0"/>
                <a:cs typeface="Times New Roman" panose="02020603050405020304" pitchFamily="18" charset="0"/>
              </a:rPr>
              <a:t>.</a:t>
            </a:r>
          </a:p>
          <a:p>
            <a:pPr algn="just">
              <a:spcAft>
                <a:spcPts val="1200"/>
              </a:spcAft>
            </a:pPr>
            <a:endParaRPr lang="en-US" sz="2400" dirty="0">
              <a:latin typeface="Times New Roman" panose="02020603050405020304" pitchFamily="18" charset="0"/>
              <a:cs typeface="Times New Roman" panose="02020603050405020304" pitchFamily="18" charset="0"/>
            </a:endParaRPr>
          </a:p>
          <a:p>
            <a:pPr algn="just">
              <a:spcAft>
                <a:spcPts val="1200"/>
              </a:spcAft>
            </a:pPr>
            <a:r>
              <a:rPr lang="en-IN" sz="2400" b="1" u="sng" dirty="0">
                <a:solidFill>
                  <a:srgbClr val="0000FF"/>
                </a:solidFill>
                <a:latin typeface="Times New Roman" panose="02020603050405020304" pitchFamily="18" charset="0"/>
                <a:cs typeface="Times New Roman" panose="02020603050405020304" pitchFamily="18" charset="0"/>
              </a:rPr>
              <a:t>Determining the transaction </a:t>
            </a:r>
            <a:r>
              <a:rPr lang="en-IN" sz="2400" b="1" u="sng" dirty="0" smtClean="0">
                <a:solidFill>
                  <a:srgbClr val="0000FF"/>
                </a:solidFill>
                <a:latin typeface="Times New Roman" panose="02020603050405020304" pitchFamily="18" charset="0"/>
                <a:cs typeface="Times New Roman" panose="02020603050405020304" pitchFamily="18" charset="0"/>
              </a:rPr>
              <a:t>price (TP)</a:t>
            </a:r>
            <a:endParaRPr lang="en-IN" sz="2400" b="1" u="sng" dirty="0">
              <a:solidFill>
                <a:srgbClr val="0000FF"/>
              </a:solidFill>
              <a:latin typeface="Times New Roman" panose="02020603050405020304" pitchFamily="18" charset="0"/>
              <a:cs typeface="Times New Roman" panose="02020603050405020304" pitchFamily="18" charset="0"/>
            </a:endParaRPr>
          </a:p>
          <a:p>
            <a:pPr marL="342900" indent="-342900" algn="just">
              <a:spcAft>
                <a:spcPts val="1200"/>
              </a:spcAft>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An </a:t>
            </a:r>
            <a:r>
              <a:rPr lang="en-US" sz="2400" dirty="0">
                <a:latin typeface="Times New Roman" panose="02020603050405020304" pitchFamily="18" charset="0"/>
                <a:cs typeface="Times New Roman" panose="02020603050405020304" pitchFamily="18" charset="0"/>
              </a:rPr>
              <a:t>entity shall consider the </a:t>
            </a:r>
            <a:r>
              <a:rPr lang="en-US" sz="2400" dirty="0">
                <a:solidFill>
                  <a:srgbClr val="0000FF"/>
                </a:solidFill>
                <a:latin typeface="Times New Roman" panose="02020603050405020304" pitchFamily="18" charset="0"/>
                <a:cs typeface="Times New Roman" panose="02020603050405020304" pitchFamily="18" charset="0"/>
              </a:rPr>
              <a:t>terms of the contract</a:t>
            </a:r>
            <a:r>
              <a:rPr lang="en-US" sz="2400" dirty="0">
                <a:latin typeface="Times New Roman" panose="02020603050405020304" pitchFamily="18" charset="0"/>
                <a:cs typeface="Times New Roman" panose="02020603050405020304" pitchFamily="18" charset="0"/>
              </a:rPr>
              <a:t> and its </a:t>
            </a:r>
            <a:r>
              <a:rPr lang="en-US" sz="2400" dirty="0">
                <a:solidFill>
                  <a:srgbClr val="0000FF"/>
                </a:solidFill>
                <a:latin typeface="Times New Roman" panose="02020603050405020304" pitchFamily="18" charset="0"/>
                <a:cs typeface="Times New Roman" panose="02020603050405020304" pitchFamily="18" charset="0"/>
              </a:rPr>
              <a:t>customary </a:t>
            </a:r>
            <a:r>
              <a:rPr lang="en-US" sz="2400" dirty="0" smtClean="0">
                <a:solidFill>
                  <a:srgbClr val="0000FF"/>
                </a:solidFill>
                <a:latin typeface="Times New Roman" panose="02020603050405020304" pitchFamily="18" charset="0"/>
                <a:cs typeface="Times New Roman" panose="02020603050405020304" pitchFamily="18" charset="0"/>
              </a:rPr>
              <a:t>business practices</a:t>
            </a:r>
            <a:r>
              <a:rPr lang="en-US" sz="2400" dirty="0" smtClean="0">
                <a:latin typeface="Times New Roman" panose="02020603050405020304" pitchFamily="18" charset="0"/>
                <a:cs typeface="Times New Roman" panose="02020603050405020304" pitchFamily="18" charset="0"/>
              </a:rPr>
              <a:t> to determine </a:t>
            </a:r>
            <a:r>
              <a:rPr lang="en-US" sz="2400" dirty="0">
                <a:latin typeface="Times New Roman" panose="02020603050405020304" pitchFamily="18" charset="0"/>
                <a:cs typeface="Times New Roman" panose="02020603050405020304" pitchFamily="18" charset="0"/>
              </a:rPr>
              <a:t>the </a:t>
            </a:r>
            <a:r>
              <a:rPr lang="en-US" sz="2400" dirty="0" smtClean="0">
                <a:latin typeface="Times New Roman" panose="02020603050405020304" pitchFamily="18" charset="0"/>
                <a:cs typeface="Times New Roman" panose="02020603050405020304" pitchFamily="18" charset="0"/>
              </a:rPr>
              <a:t>TP. </a:t>
            </a:r>
          </a:p>
          <a:p>
            <a:pPr marL="342900" indent="-342900" algn="just">
              <a:spcAft>
                <a:spcPts val="1200"/>
              </a:spcAft>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TP is </a:t>
            </a:r>
            <a:r>
              <a:rPr lang="en-US" sz="2400" dirty="0">
                <a:latin typeface="Times New Roman" panose="02020603050405020304" pitchFamily="18" charset="0"/>
                <a:cs typeface="Times New Roman" panose="02020603050405020304" pitchFamily="18" charset="0"/>
              </a:rPr>
              <a:t>the amount </a:t>
            </a:r>
            <a:r>
              <a:rPr lang="en-US" sz="2400" dirty="0" smtClean="0">
                <a:latin typeface="Times New Roman" panose="02020603050405020304" pitchFamily="18" charset="0"/>
                <a:cs typeface="Times New Roman" panose="02020603050405020304" pitchFamily="18" charset="0"/>
              </a:rPr>
              <a:t>of consideration to which </a:t>
            </a:r>
            <a:r>
              <a:rPr lang="en-US" sz="2400" dirty="0">
                <a:latin typeface="Times New Roman" panose="02020603050405020304" pitchFamily="18" charset="0"/>
                <a:cs typeface="Times New Roman" panose="02020603050405020304" pitchFamily="18" charset="0"/>
              </a:rPr>
              <a:t>an entity </a:t>
            </a:r>
            <a:r>
              <a:rPr lang="en-US" sz="2400" dirty="0">
                <a:solidFill>
                  <a:srgbClr val="0000FF"/>
                </a:solidFill>
                <a:latin typeface="Times New Roman" panose="02020603050405020304" pitchFamily="18" charset="0"/>
                <a:cs typeface="Times New Roman" panose="02020603050405020304" pitchFamily="18" charset="0"/>
              </a:rPr>
              <a:t>expects to be entitled in exchange for </a:t>
            </a:r>
            <a:r>
              <a:rPr lang="en-US" sz="2400" dirty="0" smtClean="0">
                <a:solidFill>
                  <a:srgbClr val="0000FF"/>
                </a:solidFill>
                <a:latin typeface="Times New Roman" panose="02020603050405020304" pitchFamily="18" charset="0"/>
                <a:cs typeface="Times New Roman" panose="02020603050405020304" pitchFamily="18" charset="0"/>
              </a:rPr>
              <a:t>transferring promised </a:t>
            </a:r>
            <a:r>
              <a:rPr lang="en-US" sz="2400" dirty="0">
                <a:solidFill>
                  <a:srgbClr val="0000FF"/>
                </a:solidFill>
                <a:latin typeface="Times New Roman" panose="02020603050405020304" pitchFamily="18" charset="0"/>
                <a:cs typeface="Times New Roman" panose="02020603050405020304" pitchFamily="18" charset="0"/>
              </a:rPr>
              <a:t>goods </a:t>
            </a:r>
            <a:r>
              <a:rPr lang="en-US" sz="2400" dirty="0" smtClean="0">
                <a:solidFill>
                  <a:srgbClr val="0000FF"/>
                </a:solidFill>
                <a:latin typeface="Times New Roman" panose="02020603050405020304" pitchFamily="18" charset="0"/>
                <a:cs typeface="Times New Roman" panose="02020603050405020304" pitchFamily="18" charset="0"/>
              </a:rPr>
              <a:t>or services </a:t>
            </a:r>
            <a:r>
              <a:rPr lang="en-US" sz="2400" dirty="0">
                <a:latin typeface="Times New Roman" panose="02020603050405020304" pitchFamily="18" charset="0"/>
                <a:cs typeface="Times New Roman" panose="02020603050405020304" pitchFamily="18" charset="0"/>
              </a:rPr>
              <a:t>to a customer, excluding amounts collected on behalf </a:t>
            </a:r>
            <a:r>
              <a:rPr lang="en-US" sz="2400" dirty="0" smtClean="0">
                <a:latin typeface="Times New Roman" panose="02020603050405020304" pitchFamily="18" charset="0"/>
                <a:cs typeface="Times New Roman" panose="02020603050405020304" pitchFamily="18" charset="0"/>
              </a:rPr>
              <a:t>of third </a:t>
            </a:r>
            <a:r>
              <a:rPr lang="en-US" sz="2400" dirty="0">
                <a:latin typeface="Times New Roman" panose="02020603050405020304" pitchFamily="18" charset="0"/>
                <a:cs typeface="Times New Roman" panose="02020603050405020304" pitchFamily="18" charset="0"/>
              </a:rPr>
              <a:t>parties (for </a:t>
            </a:r>
            <a:r>
              <a:rPr lang="en-US" sz="2400" dirty="0" smtClean="0">
                <a:latin typeface="Times New Roman" panose="02020603050405020304" pitchFamily="18" charset="0"/>
                <a:cs typeface="Times New Roman" panose="02020603050405020304" pitchFamily="18" charset="0"/>
              </a:rPr>
              <a:t>example, some </a:t>
            </a:r>
            <a:r>
              <a:rPr lang="en-US" sz="2400" dirty="0">
                <a:latin typeface="Times New Roman" panose="02020603050405020304" pitchFamily="18" charset="0"/>
                <a:cs typeface="Times New Roman" panose="02020603050405020304" pitchFamily="18" charset="0"/>
              </a:rPr>
              <a:t>sales taxes). </a:t>
            </a:r>
            <a:endParaRPr lang="en-US" sz="2400" dirty="0" smtClean="0">
              <a:latin typeface="Times New Roman" panose="02020603050405020304" pitchFamily="18" charset="0"/>
              <a:cs typeface="Times New Roman" panose="02020603050405020304" pitchFamily="18" charset="0"/>
            </a:endParaRPr>
          </a:p>
          <a:p>
            <a:pPr marL="342900" indent="-342900" algn="just">
              <a:spcAft>
                <a:spcPts val="1200"/>
              </a:spcAft>
              <a:buFont typeface="Wingdings" panose="05000000000000000000" pitchFamily="2" charset="2"/>
              <a:buChar char="ü"/>
            </a:pPr>
            <a:r>
              <a:rPr lang="en-US" sz="2400" dirty="0" smtClean="0">
                <a:latin typeface="Times New Roman" panose="02020603050405020304" pitchFamily="18" charset="0"/>
                <a:cs typeface="Times New Roman" panose="02020603050405020304" pitchFamily="18" charset="0"/>
              </a:rPr>
              <a:t>Consideration </a:t>
            </a:r>
            <a:r>
              <a:rPr lang="en-US" sz="2400" dirty="0">
                <a:latin typeface="Times New Roman" panose="02020603050405020304" pitchFamily="18" charset="0"/>
                <a:cs typeface="Times New Roman" panose="02020603050405020304" pitchFamily="18" charset="0"/>
              </a:rPr>
              <a:t>promised in </a:t>
            </a:r>
            <a:r>
              <a:rPr lang="en-US" sz="2400" dirty="0" smtClean="0">
                <a:latin typeface="Times New Roman" panose="02020603050405020304" pitchFamily="18" charset="0"/>
                <a:cs typeface="Times New Roman" panose="02020603050405020304" pitchFamily="18" charset="0"/>
              </a:rPr>
              <a:t>a contract </a:t>
            </a:r>
            <a:r>
              <a:rPr lang="en-US" sz="2400" dirty="0">
                <a:latin typeface="Times New Roman" panose="02020603050405020304" pitchFamily="18" charset="0"/>
                <a:cs typeface="Times New Roman" panose="02020603050405020304" pitchFamily="18" charset="0"/>
              </a:rPr>
              <a:t>with a customer may </a:t>
            </a:r>
            <a:r>
              <a:rPr lang="en-US" sz="2400" dirty="0" smtClean="0">
                <a:latin typeface="Times New Roman" panose="02020603050405020304" pitchFamily="18" charset="0"/>
                <a:cs typeface="Times New Roman" panose="02020603050405020304" pitchFamily="18" charset="0"/>
              </a:rPr>
              <a:t>include </a:t>
            </a:r>
            <a:r>
              <a:rPr lang="en-US" sz="2400" dirty="0" smtClean="0">
                <a:solidFill>
                  <a:srgbClr val="0000FF"/>
                </a:solidFill>
                <a:latin typeface="Times New Roman" panose="02020603050405020304" pitchFamily="18" charset="0"/>
                <a:cs typeface="Times New Roman" panose="02020603050405020304" pitchFamily="18" charset="0"/>
              </a:rPr>
              <a:t>fixed </a:t>
            </a:r>
            <a:r>
              <a:rPr lang="en-US" sz="2400" dirty="0">
                <a:solidFill>
                  <a:srgbClr val="0000FF"/>
                </a:solidFill>
                <a:latin typeface="Times New Roman" panose="02020603050405020304" pitchFamily="18" charset="0"/>
                <a:cs typeface="Times New Roman" panose="02020603050405020304" pitchFamily="18" charset="0"/>
              </a:rPr>
              <a:t>amounts, variable amounts, or both</a:t>
            </a:r>
            <a:r>
              <a:rPr lang="en-US" sz="2400" dirty="0">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381000" y="304800"/>
            <a:ext cx="11430000" cy="780938"/>
            <a:chOff x="5662" y="217098"/>
            <a:chExt cx="9579052" cy="780938"/>
          </a:xfrm>
        </p:grpSpPr>
        <p:sp>
          <p:nvSpPr>
            <p:cNvPr id="4" name="Rounded Rectangle 3"/>
            <p:cNvSpPr/>
            <p:nvPr/>
          </p:nvSpPr>
          <p:spPr>
            <a:xfrm>
              <a:off x="5662" y="217098"/>
              <a:ext cx="9579052" cy="78093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28535" y="239971"/>
              <a:ext cx="9533306" cy="7351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45720" rIns="68580" bIns="45720" numCol="1" spcCol="1270" anchor="ctr" anchorCtr="0">
              <a:noAutofit/>
            </a:bodyPr>
            <a:lstStyle/>
            <a:p>
              <a:pPr lvl="0"/>
              <a:r>
                <a:rPr lang="en-IN" sz="3600" dirty="0" smtClean="0"/>
                <a:t>Step-3 : </a:t>
              </a:r>
              <a:r>
                <a:rPr lang="en-IN" sz="3600" dirty="0"/>
                <a:t>Determine the </a:t>
              </a:r>
              <a:r>
                <a:rPr lang="en-IN" sz="3600" dirty="0" smtClean="0"/>
                <a:t>“TRANSACTION PRICE”</a:t>
              </a:r>
              <a:endParaRPr lang="en-IN" sz="3600" dirty="0"/>
            </a:p>
          </p:txBody>
        </p:sp>
      </p:grpSp>
    </p:spTree>
    <p:extLst>
      <p:ext uri="{BB962C8B-B14F-4D97-AF65-F5344CB8AC3E}">
        <p14:creationId xmlns:p14="http://schemas.microsoft.com/office/powerpoint/2010/main" val="1788197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44483102"/>
              </p:ext>
            </p:extLst>
          </p:nvPr>
        </p:nvGraphicFramePr>
        <p:xfrm>
          <a:off x="762000" y="1024466"/>
          <a:ext cx="10668000" cy="5604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304800" y="304800"/>
            <a:ext cx="11506200" cy="461665"/>
          </a:xfrm>
          <a:prstGeom prst="rect">
            <a:avLst/>
          </a:prstGeom>
          <a:ln w="12700"/>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dirty="0" smtClean="0">
                <a:latin typeface="Times New Roman" panose="02020603050405020304" pitchFamily="18" charset="0"/>
              </a:rPr>
              <a:t>While </a:t>
            </a:r>
            <a:r>
              <a:rPr lang="en-US" sz="2400" dirty="0">
                <a:latin typeface="Times New Roman" panose="02020603050405020304" pitchFamily="18" charset="0"/>
              </a:rPr>
              <a:t>determining the </a:t>
            </a:r>
            <a:r>
              <a:rPr lang="en-US" sz="2400" dirty="0" smtClean="0">
                <a:latin typeface="Times New Roman" panose="02020603050405020304" pitchFamily="18" charset="0"/>
              </a:rPr>
              <a:t>TP, </a:t>
            </a:r>
            <a:r>
              <a:rPr lang="en-US" sz="2400" dirty="0">
                <a:latin typeface="Times New Roman" panose="02020603050405020304" pitchFamily="18" charset="0"/>
              </a:rPr>
              <a:t>an entity </a:t>
            </a:r>
            <a:r>
              <a:rPr lang="en-US" sz="2400" dirty="0" smtClean="0">
                <a:latin typeface="Times New Roman" panose="02020603050405020304" pitchFamily="18" charset="0"/>
              </a:rPr>
              <a:t>shall consider </a:t>
            </a:r>
            <a:r>
              <a:rPr lang="en-US" sz="2400" dirty="0">
                <a:latin typeface="Times New Roman" panose="02020603050405020304" pitchFamily="18" charset="0"/>
              </a:rPr>
              <a:t>the effects of all of </a:t>
            </a:r>
            <a:r>
              <a:rPr lang="en-US" sz="2400" dirty="0" smtClean="0">
                <a:latin typeface="Times New Roman" panose="02020603050405020304" pitchFamily="18" charset="0"/>
              </a:rPr>
              <a:t>the following</a:t>
            </a:r>
            <a:r>
              <a:rPr lang="en-US" sz="2400" dirty="0">
                <a:latin typeface="Times New Roman" panose="02020603050405020304" pitchFamily="18" charset="0"/>
              </a:rPr>
              <a:t>:</a:t>
            </a:r>
            <a:endParaRPr lang="en-IN" sz="2400" dirty="0"/>
          </a:p>
        </p:txBody>
      </p:sp>
    </p:spTree>
    <p:extLst>
      <p:ext uri="{BB962C8B-B14F-4D97-AF65-F5344CB8AC3E}">
        <p14:creationId xmlns:p14="http://schemas.microsoft.com/office/powerpoint/2010/main" val="1788302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9779" y="492920"/>
            <a:ext cx="11658600" cy="6017032"/>
          </a:xfrm>
          <a:prstGeom prst="rect">
            <a:avLst/>
          </a:prstGeom>
          <a:ln w="19050">
            <a:solidFill>
              <a:schemeClr val="tx1"/>
            </a:solidFill>
          </a:ln>
        </p:spPr>
        <p:txBody>
          <a:bodyPr wrap="square">
            <a:spAutoFit/>
          </a:bodyPr>
          <a:lstStyle/>
          <a:p>
            <a:pPr algn="just">
              <a:spcAft>
                <a:spcPts val="600"/>
              </a:spcAft>
              <a:tabLst>
                <a:tab pos="2962275" algn="l"/>
              </a:tabLst>
            </a:pPr>
            <a:r>
              <a:rPr lang="en-US" sz="2000" dirty="0" smtClean="0"/>
              <a:t>	Where </a:t>
            </a:r>
            <a:r>
              <a:rPr lang="en-US" sz="2000" dirty="0"/>
              <a:t>a contract contains elements of variable </a:t>
            </a:r>
            <a:r>
              <a:rPr lang="en-US" sz="2000" dirty="0" smtClean="0"/>
              <a:t>consideration (VC), </a:t>
            </a:r>
            <a:r>
              <a:rPr lang="en-US" sz="2000" dirty="0"/>
              <a:t>the </a:t>
            </a:r>
            <a:r>
              <a:rPr lang="en-US" sz="2000" dirty="0" smtClean="0"/>
              <a:t>entity </a:t>
            </a:r>
            <a:r>
              <a:rPr lang="en-US" sz="2000" dirty="0"/>
              <a:t>will </a:t>
            </a:r>
            <a:r>
              <a:rPr lang="en-US" sz="2000" dirty="0" smtClean="0"/>
              <a:t>	estimate the amount </a:t>
            </a:r>
            <a:r>
              <a:rPr lang="en-US" sz="2000" dirty="0"/>
              <a:t>of </a:t>
            </a:r>
            <a:r>
              <a:rPr lang="en-US" sz="2000" dirty="0" smtClean="0"/>
              <a:t>VC to </a:t>
            </a:r>
            <a:r>
              <a:rPr lang="en-US" sz="2000" dirty="0"/>
              <a:t>which it will be entitled under </a:t>
            </a:r>
            <a:r>
              <a:rPr lang="en-US" sz="2000" dirty="0" smtClean="0"/>
              <a:t>the contract </a:t>
            </a:r>
            <a:endParaRPr lang="en-US" sz="2000" b="1" dirty="0" smtClean="0">
              <a:latin typeface="Calibri" panose="020F0502020204030204" pitchFamily="34" charset="0"/>
            </a:endParaRPr>
          </a:p>
          <a:p>
            <a:pPr algn="just">
              <a:spcAft>
                <a:spcPts val="600"/>
              </a:spcAft>
              <a:tabLst>
                <a:tab pos="2962275" algn="l"/>
              </a:tabLst>
            </a:pPr>
            <a:r>
              <a:rPr lang="en-US" sz="2000" b="1" dirty="0" smtClean="0">
                <a:latin typeface="Calibri" panose="020F0502020204030204" pitchFamily="34" charset="0"/>
              </a:rPr>
              <a:t>	</a:t>
            </a:r>
          </a:p>
          <a:p>
            <a:pPr algn="just">
              <a:spcAft>
                <a:spcPts val="600"/>
              </a:spcAft>
              <a:tabLst>
                <a:tab pos="2962275" algn="l"/>
              </a:tabLst>
            </a:pPr>
            <a:r>
              <a:rPr lang="en-US" sz="2000" b="1" dirty="0">
                <a:latin typeface="Calibri" panose="020F0502020204030204" pitchFamily="34" charset="0"/>
              </a:rPr>
              <a:t>	</a:t>
            </a:r>
            <a:r>
              <a:rPr lang="en-US" sz="2000" b="1" dirty="0" smtClean="0">
                <a:latin typeface="Calibri" panose="020F0502020204030204" pitchFamily="34" charset="0"/>
              </a:rPr>
              <a:t>Examples </a:t>
            </a:r>
            <a:r>
              <a:rPr lang="en-US" sz="2000" dirty="0">
                <a:latin typeface="Calibri" panose="020F0502020204030204" pitchFamily="34" charset="0"/>
              </a:rPr>
              <a:t>of </a:t>
            </a:r>
            <a:r>
              <a:rPr lang="en-US" sz="2000" dirty="0" smtClean="0">
                <a:latin typeface="Calibri" panose="020F0502020204030204" pitchFamily="34" charset="0"/>
              </a:rPr>
              <a:t>VC includes </a:t>
            </a:r>
            <a:r>
              <a:rPr lang="en-US" sz="2000" dirty="0" smtClean="0">
                <a:solidFill>
                  <a:srgbClr val="0000FF"/>
                </a:solidFill>
                <a:latin typeface="Calibri" panose="020F0502020204030204" pitchFamily="34" charset="0"/>
              </a:rPr>
              <a:t>discounts, rebates, refund, credits, price concessions, 	incentives, performance bonuses, penalties </a:t>
            </a:r>
            <a:r>
              <a:rPr lang="en-US" sz="2000" dirty="0" smtClean="0">
                <a:latin typeface="Calibri" panose="020F0502020204030204" pitchFamily="34" charset="0"/>
              </a:rPr>
              <a:t>and other similar items</a:t>
            </a:r>
          </a:p>
          <a:p>
            <a:pPr algn="just">
              <a:spcAft>
                <a:spcPts val="600"/>
              </a:spcAft>
            </a:pPr>
            <a:endParaRPr lang="en-US" sz="2000" dirty="0">
              <a:latin typeface="Calibri" panose="020F0502020204030204" pitchFamily="34" charset="0"/>
            </a:endParaRPr>
          </a:p>
          <a:p>
            <a:pPr marL="285750" indent="-285750" algn="just">
              <a:spcAft>
                <a:spcPts val="600"/>
              </a:spcAft>
              <a:buFont typeface="Wingdings" panose="05000000000000000000" pitchFamily="2" charset="2"/>
              <a:buChar char="ü"/>
            </a:pPr>
            <a:r>
              <a:rPr lang="en-US" sz="2000" dirty="0" smtClean="0"/>
              <a:t>VC is </a:t>
            </a:r>
            <a:r>
              <a:rPr lang="en-US" sz="2000" dirty="0"/>
              <a:t>also present if an entity’s </a:t>
            </a:r>
            <a:r>
              <a:rPr lang="en-US" sz="2000" dirty="0">
                <a:solidFill>
                  <a:srgbClr val="0000FF"/>
                </a:solidFill>
              </a:rPr>
              <a:t>right to consideration is contingent </a:t>
            </a:r>
            <a:r>
              <a:rPr lang="en-US" sz="2000" dirty="0"/>
              <a:t>on the occurrence </a:t>
            </a:r>
            <a:r>
              <a:rPr lang="en-US" sz="2000" dirty="0" smtClean="0"/>
              <a:t>or non-occurrence of </a:t>
            </a:r>
            <a:r>
              <a:rPr lang="en-US" sz="2000" dirty="0"/>
              <a:t>a future event. </a:t>
            </a:r>
            <a:r>
              <a:rPr lang="en-US" sz="2000" b="1" dirty="0" smtClean="0"/>
              <a:t>For example,</a:t>
            </a:r>
            <a:r>
              <a:rPr lang="en-US" sz="2000" dirty="0" smtClean="0"/>
              <a:t> Performance Bonus on achievement of a specified milestone. </a:t>
            </a:r>
          </a:p>
          <a:p>
            <a:pPr marL="285750" indent="-285750" algn="just">
              <a:spcAft>
                <a:spcPts val="600"/>
              </a:spcAft>
              <a:buFont typeface="Wingdings" panose="05000000000000000000" pitchFamily="2" charset="2"/>
              <a:buChar char="ü"/>
            </a:pPr>
            <a:endParaRPr lang="en-US" sz="2000" dirty="0"/>
          </a:p>
          <a:p>
            <a:pPr marL="285750" indent="-285750" algn="just">
              <a:spcAft>
                <a:spcPts val="600"/>
              </a:spcAft>
              <a:buFont typeface="Wingdings" panose="05000000000000000000" pitchFamily="2" charset="2"/>
              <a:buChar char="ü"/>
            </a:pPr>
            <a:r>
              <a:rPr lang="en-US" sz="2000" dirty="0" smtClean="0"/>
              <a:t>Specifically</a:t>
            </a:r>
            <a:r>
              <a:rPr lang="en-US" sz="2000" dirty="0"/>
              <a:t>, variable consideration is only included in the transaction price if, and to the extent that, it is </a:t>
            </a:r>
            <a:r>
              <a:rPr lang="en-US" sz="2000" dirty="0">
                <a:solidFill>
                  <a:srgbClr val="0000FF"/>
                </a:solidFill>
              </a:rPr>
              <a:t>highly probable </a:t>
            </a:r>
            <a:r>
              <a:rPr lang="en-US" sz="2000" dirty="0"/>
              <a:t>that its inclusion will not result in a significant revenue reversal in the future when the uncertainty has been subsequently </a:t>
            </a:r>
            <a:r>
              <a:rPr lang="en-US" sz="2000" dirty="0" smtClean="0"/>
              <a:t>resolved.</a:t>
            </a:r>
          </a:p>
          <a:p>
            <a:pPr marL="285750" indent="-285750" algn="just">
              <a:spcAft>
                <a:spcPts val="600"/>
              </a:spcAft>
              <a:buFont typeface="Wingdings" panose="05000000000000000000" pitchFamily="2" charset="2"/>
              <a:buChar char="ü"/>
            </a:pPr>
            <a:endParaRPr lang="en-US" sz="2000" dirty="0"/>
          </a:p>
          <a:p>
            <a:pPr marL="285750" indent="-285750" algn="just">
              <a:spcAft>
                <a:spcPts val="600"/>
              </a:spcAft>
              <a:buFont typeface="Wingdings" panose="05000000000000000000" pitchFamily="2" charset="2"/>
              <a:buChar char="ü"/>
            </a:pPr>
            <a:r>
              <a:rPr lang="en-IN" sz="2000" b="1" dirty="0" smtClean="0">
                <a:solidFill>
                  <a:srgbClr val="C00000"/>
                </a:solidFill>
              </a:rPr>
              <a:t>For example</a:t>
            </a:r>
            <a:r>
              <a:rPr lang="en-IN" sz="2000" dirty="0">
                <a:solidFill>
                  <a:srgbClr val="C00000"/>
                </a:solidFill>
              </a:rPr>
              <a:t>:</a:t>
            </a:r>
            <a:endParaRPr lang="en-IN" sz="2000" dirty="0" smtClean="0">
              <a:solidFill>
                <a:srgbClr val="C00000"/>
              </a:solidFill>
            </a:endParaRPr>
          </a:p>
          <a:p>
            <a:pPr marL="273050" algn="just">
              <a:spcAft>
                <a:spcPts val="600"/>
              </a:spcAft>
            </a:pPr>
            <a:r>
              <a:rPr lang="en-IN" sz="2000" dirty="0" smtClean="0">
                <a:solidFill>
                  <a:srgbClr val="C00000"/>
                </a:solidFill>
              </a:rPr>
              <a:t>where an </a:t>
            </a:r>
            <a:r>
              <a:rPr lang="en-US" sz="2000" dirty="0" smtClean="0">
                <a:solidFill>
                  <a:srgbClr val="C00000"/>
                </a:solidFill>
              </a:rPr>
              <a:t>entity </a:t>
            </a:r>
            <a:r>
              <a:rPr lang="en-US" sz="2000" dirty="0">
                <a:solidFill>
                  <a:srgbClr val="C00000"/>
                </a:solidFill>
              </a:rPr>
              <a:t>agrees to transfer control of a good or service in a contact with customer at the </a:t>
            </a:r>
            <a:r>
              <a:rPr lang="en-US" sz="2000" dirty="0" smtClean="0">
                <a:solidFill>
                  <a:srgbClr val="C00000"/>
                </a:solidFill>
              </a:rPr>
              <a:t>end of </a:t>
            </a:r>
            <a:r>
              <a:rPr lang="en-US" sz="2000" dirty="0">
                <a:solidFill>
                  <a:srgbClr val="C00000"/>
                </a:solidFill>
              </a:rPr>
              <a:t>30 days for </a:t>
            </a:r>
            <a:r>
              <a:rPr lang="en-US" sz="2000" dirty="0" err="1">
                <a:solidFill>
                  <a:srgbClr val="C00000"/>
                </a:solidFill>
              </a:rPr>
              <a:t>Rs</a:t>
            </a:r>
            <a:r>
              <a:rPr lang="en-US" sz="2000" dirty="0">
                <a:solidFill>
                  <a:srgbClr val="C00000"/>
                </a:solidFill>
              </a:rPr>
              <a:t>. 1,00,000 and if it exceeds 30 days, the entity is entitled to receive </a:t>
            </a:r>
            <a:r>
              <a:rPr lang="en-US" sz="2000" dirty="0" smtClean="0">
                <a:solidFill>
                  <a:srgbClr val="C00000"/>
                </a:solidFill>
              </a:rPr>
              <a:t>only </a:t>
            </a:r>
            <a:r>
              <a:rPr lang="en-US" sz="2000" dirty="0" err="1" smtClean="0">
                <a:solidFill>
                  <a:srgbClr val="C00000"/>
                </a:solidFill>
              </a:rPr>
              <a:t>Rs</a:t>
            </a:r>
            <a:r>
              <a:rPr lang="en-US" sz="2000" dirty="0">
                <a:solidFill>
                  <a:srgbClr val="C00000"/>
                </a:solidFill>
              </a:rPr>
              <a:t>. 95,000, the reduction of </a:t>
            </a:r>
            <a:r>
              <a:rPr lang="en-US" sz="2000" dirty="0" err="1">
                <a:solidFill>
                  <a:srgbClr val="C00000"/>
                </a:solidFill>
              </a:rPr>
              <a:t>Rs</a:t>
            </a:r>
            <a:r>
              <a:rPr lang="en-US" sz="2000" dirty="0">
                <a:solidFill>
                  <a:srgbClr val="C00000"/>
                </a:solidFill>
              </a:rPr>
              <a:t>. 5,000 shall be regarded as </a:t>
            </a:r>
            <a:r>
              <a:rPr lang="en-US" sz="2000" dirty="0" smtClean="0">
                <a:solidFill>
                  <a:srgbClr val="C00000"/>
                </a:solidFill>
              </a:rPr>
              <a:t>VC.</a:t>
            </a:r>
            <a:endParaRPr lang="en-US" sz="2000" dirty="0">
              <a:solidFill>
                <a:srgbClr val="0000FF"/>
              </a:solidFill>
            </a:endParaRPr>
          </a:p>
        </p:txBody>
      </p:sp>
      <p:grpSp>
        <p:nvGrpSpPr>
          <p:cNvPr id="6" name="Group 5"/>
          <p:cNvGrpSpPr/>
          <p:nvPr/>
        </p:nvGrpSpPr>
        <p:grpSpPr>
          <a:xfrm>
            <a:off x="152400" y="228600"/>
            <a:ext cx="2931561" cy="2057400"/>
            <a:chOff x="3726581" y="-29110"/>
            <a:chExt cx="3183804" cy="1420271"/>
          </a:xfrm>
        </p:grpSpPr>
        <p:sp>
          <p:nvSpPr>
            <p:cNvPr id="7" name="Rounded Rectangle 6"/>
            <p:cNvSpPr/>
            <p:nvPr/>
          </p:nvSpPr>
          <p:spPr>
            <a:xfrm>
              <a:off x="3726581" y="-29110"/>
              <a:ext cx="3183804" cy="1420271"/>
            </a:xfrm>
            <a:prstGeom prst="roundRect">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ounded Rectangle 4"/>
            <p:cNvSpPr/>
            <p:nvPr/>
          </p:nvSpPr>
          <p:spPr>
            <a:xfrm>
              <a:off x="3795913" y="40222"/>
              <a:ext cx="3045140" cy="128160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en-US" sz="3600" kern="1200" dirty="0" smtClean="0"/>
                <a:t>Variable Consideration</a:t>
              </a:r>
              <a:endParaRPr lang="en-IN" sz="3600" kern="1200" dirty="0"/>
            </a:p>
          </p:txBody>
        </p:sp>
      </p:grpSp>
    </p:spTree>
    <p:extLst>
      <p:ext uri="{BB962C8B-B14F-4D97-AF65-F5344CB8AC3E}">
        <p14:creationId xmlns:p14="http://schemas.microsoft.com/office/powerpoint/2010/main" val="29491410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228600"/>
            <a:ext cx="11353800" cy="6401753"/>
          </a:xfrm>
          <a:prstGeom prst="rect">
            <a:avLst/>
          </a:prstGeom>
          <a:ln w="19050"/>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spcAft>
                <a:spcPts val="600"/>
              </a:spcAft>
              <a:buFont typeface="Wingdings" panose="05000000000000000000" pitchFamily="2" charset="2"/>
              <a:buChar char="ü"/>
            </a:pPr>
            <a:r>
              <a:rPr lang="en-US" sz="2000" b="1" dirty="0" smtClean="0">
                <a:solidFill>
                  <a:srgbClr val="C00000"/>
                </a:solidFill>
              </a:rPr>
              <a:t>For Example: </a:t>
            </a:r>
          </a:p>
          <a:p>
            <a:pPr marL="355600" algn="just">
              <a:spcAft>
                <a:spcPts val="600"/>
              </a:spcAft>
            </a:pPr>
            <a:r>
              <a:rPr lang="en-US" sz="2000" dirty="0" smtClean="0">
                <a:solidFill>
                  <a:srgbClr val="C00000"/>
                </a:solidFill>
              </a:rPr>
              <a:t>On April 1</a:t>
            </a:r>
            <a:r>
              <a:rPr lang="en-US" sz="2000" dirty="0">
                <a:solidFill>
                  <a:srgbClr val="C00000"/>
                </a:solidFill>
              </a:rPr>
              <a:t>, </a:t>
            </a:r>
            <a:r>
              <a:rPr lang="en-US" sz="2000" dirty="0" smtClean="0">
                <a:solidFill>
                  <a:srgbClr val="C00000"/>
                </a:solidFill>
              </a:rPr>
              <a:t>2017, M/s XYZ enters </a:t>
            </a:r>
            <a:r>
              <a:rPr lang="en-US" sz="2000" dirty="0">
                <a:solidFill>
                  <a:srgbClr val="C00000"/>
                </a:solidFill>
              </a:rPr>
              <a:t>into </a:t>
            </a:r>
            <a:r>
              <a:rPr lang="en-US" sz="2000" dirty="0" smtClean="0">
                <a:solidFill>
                  <a:srgbClr val="C00000"/>
                </a:solidFill>
              </a:rPr>
              <a:t>an annual contract </a:t>
            </a:r>
            <a:r>
              <a:rPr lang="en-US" sz="2000" dirty="0">
                <a:solidFill>
                  <a:srgbClr val="C00000"/>
                </a:solidFill>
              </a:rPr>
              <a:t>with a customer for </a:t>
            </a:r>
            <a:r>
              <a:rPr lang="en-US" sz="2000" dirty="0" smtClean="0">
                <a:solidFill>
                  <a:srgbClr val="C00000"/>
                </a:solidFill>
              </a:rPr>
              <a:t>sale </a:t>
            </a:r>
            <a:r>
              <a:rPr lang="en-US" sz="2000" dirty="0">
                <a:solidFill>
                  <a:srgbClr val="C00000"/>
                </a:solidFill>
              </a:rPr>
              <a:t>of a product for </a:t>
            </a:r>
            <a:r>
              <a:rPr lang="en-US" sz="2000" dirty="0" smtClean="0">
                <a:solidFill>
                  <a:srgbClr val="C00000"/>
                </a:solidFill>
              </a:rPr>
              <a:t>a consideration </a:t>
            </a:r>
            <a:r>
              <a:rPr lang="en-US" sz="2000" dirty="0">
                <a:solidFill>
                  <a:srgbClr val="C00000"/>
                </a:solidFill>
              </a:rPr>
              <a:t>of </a:t>
            </a:r>
            <a:r>
              <a:rPr lang="en-US" sz="2000" dirty="0" err="1" smtClean="0">
                <a:solidFill>
                  <a:srgbClr val="C00000"/>
                </a:solidFill>
              </a:rPr>
              <a:t>Rs</a:t>
            </a:r>
            <a:r>
              <a:rPr lang="en-US" sz="2000" dirty="0" smtClean="0">
                <a:solidFill>
                  <a:srgbClr val="C00000"/>
                </a:solidFill>
              </a:rPr>
              <a:t>. 100 per unit.  However If customer </a:t>
            </a:r>
            <a:r>
              <a:rPr lang="en-US" sz="2000" dirty="0">
                <a:solidFill>
                  <a:srgbClr val="C00000"/>
                </a:solidFill>
              </a:rPr>
              <a:t>purchases more than 75 units </a:t>
            </a:r>
            <a:r>
              <a:rPr lang="en-US" sz="2000" dirty="0" smtClean="0">
                <a:solidFill>
                  <a:srgbClr val="C00000"/>
                </a:solidFill>
              </a:rPr>
              <a:t>during the year, </a:t>
            </a:r>
            <a:r>
              <a:rPr lang="en-US" sz="2000" dirty="0">
                <a:solidFill>
                  <a:srgbClr val="C00000"/>
                </a:solidFill>
              </a:rPr>
              <a:t>the total consideration will be </a:t>
            </a:r>
            <a:r>
              <a:rPr lang="en-US" sz="2000" dirty="0" err="1" smtClean="0">
                <a:solidFill>
                  <a:srgbClr val="C00000"/>
                </a:solidFill>
              </a:rPr>
              <a:t>Rs</a:t>
            </a:r>
            <a:r>
              <a:rPr lang="en-US" sz="2000" dirty="0" smtClean="0">
                <a:solidFill>
                  <a:srgbClr val="C00000"/>
                </a:solidFill>
              </a:rPr>
              <a:t>. 80 per unit </a:t>
            </a:r>
            <a:r>
              <a:rPr lang="en-US" sz="2000" dirty="0">
                <a:solidFill>
                  <a:srgbClr val="C00000"/>
                </a:solidFill>
              </a:rPr>
              <a:t>retrospectively applied (i.e., all purchases will be at </a:t>
            </a:r>
            <a:r>
              <a:rPr lang="en-US" sz="2000" dirty="0" err="1" smtClean="0">
                <a:solidFill>
                  <a:srgbClr val="C00000"/>
                </a:solidFill>
              </a:rPr>
              <a:t>Rs</a:t>
            </a:r>
            <a:r>
              <a:rPr lang="en-US" sz="2000" dirty="0" smtClean="0">
                <a:solidFill>
                  <a:srgbClr val="C00000"/>
                </a:solidFill>
              </a:rPr>
              <a:t>. 80 per unit</a:t>
            </a:r>
            <a:r>
              <a:rPr lang="en-US" sz="2000" dirty="0">
                <a:solidFill>
                  <a:srgbClr val="C00000"/>
                </a:solidFill>
              </a:rPr>
              <a:t>). </a:t>
            </a:r>
            <a:endParaRPr lang="en-US" sz="2000" dirty="0" smtClean="0">
              <a:solidFill>
                <a:srgbClr val="C00000"/>
              </a:solidFill>
            </a:endParaRPr>
          </a:p>
          <a:p>
            <a:pPr marL="355600" algn="just">
              <a:spcAft>
                <a:spcPts val="600"/>
              </a:spcAft>
            </a:pPr>
            <a:endParaRPr lang="en-US" sz="2000" dirty="0">
              <a:solidFill>
                <a:srgbClr val="C00000"/>
              </a:solidFill>
            </a:endParaRPr>
          </a:p>
          <a:p>
            <a:pPr marL="355600" algn="just">
              <a:spcAft>
                <a:spcPts val="600"/>
              </a:spcAft>
            </a:pPr>
            <a:r>
              <a:rPr lang="en-US" sz="2000" dirty="0" smtClean="0">
                <a:solidFill>
                  <a:srgbClr val="C00000"/>
                </a:solidFill>
              </a:rPr>
              <a:t>Initially</a:t>
            </a:r>
            <a:r>
              <a:rPr lang="en-US" sz="2000" dirty="0">
                <a:solidFill>
                  <a:srgbClr val="C00000"/>
                </a:solidFill>
              </a:rPr>
              <a:t>, M/s XYZ</a:t>
            </a:r>
            <a:r>
              <a:rPr lang="en-US" sz="2000" dirty="0" smtClean="0">
                <a:solidFill>
                  <a:srgbClr val="C00000"/>
                </a:solidFill>
              </a:rPr>
              <a:t> </a:t>
            </a:r>
            <a:r>
              <a:rPr lang="en-US" sz="2000" dirty="0">
                <a:solidFill>
                  <a:srgbClr val="C00000"/>
                </a:solidFill>
              </a:rPr>
              <a:t>does not believe the customer will purchase more than 75 units. However, on </a:t>
            </a:r>
            <a:r>
              <a:rPr lang="en-US" sz="2000" dirty="0" smtClean="0">
                <a:solidFill>
                  <a:srgbClr val="C00000"/>
                </a:solidFill>
              </a:rPr>
              <a:t>August </a:t>
            </a:r>
            <a:r>
              <a:rPr lang="en-US" sz="2000" dirty="0">
                <a:solidFill>
                  <a:srgbClr val="C00000"/>
                </a:solidFill>
              </a:rPr>
              <a:t> </a:t>
            </a:r>
            <a:r>
              <a:rPr lang="en-US" sz="2000" dirty="0" smtClean="0">
                <a:solidFill>
                  <a:srgbClr val="C00000"/>
                </a:solidFill>
              </a:rPr>
              <a:t>10, 2017, </a:t>
            </a:r>
            <a:r>
              <a:rPr lang="en-US" sz="2000" dirty="0">
                <a:solidFill>
                  <a:srgbClr val="C00000"/>
                </a:solidFill>
              </a:rPr>
              <a:t>the entity </a:t>
            </a:r>
            <a:r>
              <a:rPr lang="en-US" sz="2000" dirty="0" smtClean="0">
                <a:solidFill>
                  <a:srgbClr val="C00000"/>
                </a:solidFill>
              </a:rPr>
              <a:t>analyze from </a:t>
            </a:r>
            <a:r>
              <a:rPr lang="en-US" sz="2000" dirty="0">
                <a:solidFill>
                  <a:srgbClr val="C00000"/>
                </a:solidFill>
              </a:rPr>
              <a:t>the customer’s purchasing pattern that the customer will </a:t>
            </a:r>
            <a:r>
              <a:rPr lang="en-US" sz="2000" dirty="0" smtClean="0">
                <a:solidFill>
                  <a:srgbClr val="C00000"/>
                </a:solidFill>
              </a:rPr>
              <a:t>meet </a:t>
            </a:r>
            <a:r>
              <a:rPr lang="en-US" sz="2000" dirty="0">
                <a:solidFill>
                  <a:srgbClr val="C00000"/>
                </a:solidFill>
              </a:rPr>
              <a:t>this target. </a:t>
            </a:r>
            <a:r>
              <a:rPr lang="en-US" sz="2000" dirty="0" smtClean="0">
                <a:solidFill>
                  <a:srgbClr val="C00000"/>
                </a:solidFill>
              </a:rPr>
              <a:t>Assume </a:t>
            </a:r>
            <a:r>
              <a:rPr lang="en-US" sz="2000" dirty="0">
                <a:solidFill>
                  <a:srgbClr val="C00000"/>
                </a:solidFill>
              </a:rPr>
              <a:t>that the purchase pattern is as follows: </a:t>
            </a:r>
            <a:endParaRPr lang="en-US" sz="2000" dirty="0" smtClean="0">
              <a:solidFill>
                <a:srgbClr val="C00000"/>
              </a:solidFill>
            </a:endParaRPr>
          </a:p>
          <a:p>
            <a:pPr marL="355600" algn="just">
              <a:spcAft>
                <a:spcPts val="600"/>
              </a:spcAft>
            </a:pPr>
            <a:endParaRPr lang="en-US" sz="2000" dirty="0" smtClean="0">
              <a:solidFill>
                <a:srgbClr val="C00000"/>
              </a:solidFill>
            </a:endParaRPr>
          </a:p>
          <a:p>
            <a:pPr marL="698500" indent="-342900" algn="just">
              <a:spcAft>
                <a:spcPts val="600"/>
              </a:spcAft>
              <a:buFont typeface="Arial" panose="020B0604020202020204" pitchFamily="34" charset="0"/>
              <a:buChar char="•"/>
              <a:tabLst>
                <a:tab pos="2060575" algn="l"/>
              </a:tabLst>
            </a:pPr>
            <a:r>
              <a:rPr lang="en-US" sz="2000" dirty="0" smtClean="0">
                <a:solidFill>
                  <a:srgbClr val="C00000"/>
                </a:solidFill>
              </a:rPr>
              <a:t>April 	10 </a:t>
            </a:r>
            <a:r>
              <a:rPr lang="en-US" sz="2000" dirty="0">
                <a:solidFill>
                  <a:srgbClr val="C00000"/>
                </a:solidFill>
              </a:rPr>
              <a:t>units </a:t>
            </a:r>
            <a:endParaRPr lang="en-US" sz="2000" dirty="0" smtClean="0">
              <a:solidFill>
                <a:srgbClr val="C00000"/>
              </a:solidFill>
            </a:endParaRPr>
          </a:p>
          <a:p>
            <a:pPr marL="698500" indent="-342900" algn="just">
              <a:spcAft>
                <a:spcPts val="600"/>
              </a:spcAft>
              <a:buFont typeface="Arial" panose="020B0604020202020204" pitchFamily="34" charset="0"/>
              <a:buChar char="•"/>
              <a:tabLst>
                <a:tab pos="2060575" algn="l"/>
              </a:tabLst>
            </a:pPr>
            <a:r>
              <a:rPr lang="en-US" sz="2000" dirty="0" smtClean="0">
                <a:solidFill>
                  <a:srgbClr val="C00000"/>
                </a:solidFill>
              </a:rPr>
              <a:t>May 	15 units </a:t>
            </a:r>
          </a:p>
          <a:p>
            <a:pPr marL="698500" indent="-342900" algn="just">
              <a:spcAft>
                <a:spcPts val="600"/>
              </a:spcAft>
              <a:buFont typeface="Arial" panose="020B0604020202020204" pitchFamily="34" charset="0"/>
              <a:buChar char="•"/>
              <a:tabLst>
                <a:tab pos="2060575" algn="l"/>
              </a:tabLst>
            </a:pPr>
            <a:r>
              <a:rPr lang="en-US" sz="2000" dirty="0" smtClean="0">
                <a:solidFill>
                  <a:srgbClr val="C00000"/>
                </a:solidFill>
              </a:rPr>
              <a:t>June 	15 </a:t>
            </a:r>
            <a:r>
              <a:rPr lang="en-US" sz="2000" dirty="0">
                <a:solidFill>
                  <a:srgbClr val="C00000"/>
                </a:solidFill>
              </a:rPr>
              <a:t>units </a:t>
            </a:r>
            <a:endParaRPr lang="en-US" sz="2000" dirty="0" smtClean="0">
              <a:solidFill>
                <a:srgbClr val="C00000"/>
              </a:solidFill>
            </a:endParaRPr>
          </a:p>
          <a:p>
            <a:pPr marL="698500" indent="-342900" algn="just">
              <a:spcAft>
                <a:spcPts val="600"/>
              </a:spcAft>
              <a:buFont typeface="Arial" panose="020B0604020202020204" pitchFamily="34" charset="0"/>
              <a:buChar char="•"/>
              <a:tabLst>
                <a:tab pos="2060575" algn="l"/>
              </a:tabLst>
            </a:pPr>
            <a:r>
              <a:rPr lang="en-US" sz="2000" dirty="0" smtClean="0">
                <a:solidFill>
                  <a:srgbClr val="C00000"/>
                </a:solidFill>
              </a:rPr>
              <a:t>August 10 </a:t>
            </a:r>
            <a:r>
              <a:rPr lang="en-US" sz="2000" dirty="0">
                <a:solidFill>
                  <a:srgbClr val="C00000"/>
                </a:solidFill>
              </a:rPr>
              <a:t>	</a:t>
            </a:r>
            <a:r>
              <a:rPr lang="en-US" sz="2000" dirty="0" smtClean="0">
                <a:solidFill>
                  <a:srgbClr val="C00000"/>
                </a:solidFill>
              </a:rPr>
              <a:t>12 units </a:t>
            </a:r>
          </a:p>
          <a:p>
            <a:pPr marL="355600" algn="just">
              <a:spcAft>
                <a:spcPts val="600"/>
              </a:spcAft>
            </a:pPr>
            <a:endParaRPr lang="en-US" sz="2000" dirty="0">
              <a:solidFill>
                <a:srgbClr val="C00000"/>
              </a:solidFill>
            </a:endParaRPr>
          </a:p>
          <a:p>
            <a:pPr marL="355600" algn="just">
              <a:spcAft>
                <a:spcPts val="600"/>
              </a:spcAft>
            </a:pPr>
            <a:r>
              <a:rPr lang="en-US" sz="2000" dirty="0" smtClean="0">
                <a:solidFill>
                  <a:srgbClr val="C00000"/>
                </a:solidFill>
              </a:rPr>
              <a:t>Since total </a:t>
            </a:r>
            <a:r>
              <a:rPr lang="en-US" sz="2000" dirty="0">
                <a:solidFill>
                  <a:srgbClr val="C00000"/>
                </a:solidFill>
              </a:rPr>
              <a:t>contract consideration of </a:t>
            </a:r>
            <a:r>
              <a:rPr lang="en-US" sz="2000" dirty="0" err="1" smtClean="0">
                <a:solidFill>
                  <a:srgbClr val="C00000"/>
                </a:solidFill>
              </a:rPr>
              <a:t>Rs</a:t>
            </a:r>
            <a:r>
              <a:rPr lang="en-US" sz="2000" dirty="0" smtClean="0">
                <a:solidFill>
                  <a:srgbClr val="C00000"/>
                </a:solidFill>
              </a:rPr>
              <a:t>. 100 per unit </a:t>
            </a:r>
            <a:r>
              <a:rPr lang="en-US" sz="2000" dirty="0">
                <a:solidFill>
                  <a:srgbClr val="C00000"/>
                </a:solidFill>
              </a:rPr>
              <a:t>includes a fixed component </a:t>
            </a:r>
            <a:r>
              <a:rPr lang="en-US" sz="2000" dirty="0" smtClean="0">
                <a:solidFill>
                  <a:srgbClr val="C00000"/>
                </a:solidFill>
              </a:rPr>
              <a:t>of </a:t>
            </a:r>
            <a:r>
              <a:rPr lang="en-US" sz="2000" dirty="0" err="1" smtClean="0">
                <a:solidFill>
                  <a:srgbClr val="C00000"/>
                </a:solidFill>
              </a:rPr>
              <a:t>Rs</a:t>
            </a:r>
            <a:r>
              <a:rPr lang="en-US" sz="2000" dirty="0" smtClean="0">
                <a:solidFill>
                  <a:srgbClr val="C00000"/>
                </a:solidFill>
              </a:rPr>
              <a:t>. 80 per unit </a:t>
            </a:r>
            <a:r>
              <a:rPr lang="en-US" sz="2000" dirty="0">
                <a:solidFill>
                  <a:srgbClr val="C00000"/>
                </a:solidFill>
              </a:rPr>
              <a:t>and a variable component </a:t>
            </a:r>
            <a:r>
              <a:rPr lang="en-US" sz="2000" dirty="0" smtClean="0">
                <a:solidFill>
                  <a:srgbClr val="C00000"/>
                </a:solidFill>
              </a:rPr>
              <a:t>of </a:t>
            </a:r>
            <a:r>
              <a:rPr lang="en-US" sz="2000" dirty="0" err="1" smtClean="0">
                <a:solidFill>
                  <a:srgbClr val="C00000"/>
                </a:solidFill>
              </a:rPr>
              <a:t>Rs</a:t>
            </a:r>
            <a:r>
              <a:rPr lang="en-US" sz="2000" dirty="0" smtClean="0">
                <a:solidFill>
                  <a:srgbClr val="C00000"/>
                </a:solidFill>
              </a:rPr>
              <a:t>. 20 per unit, </a:t>
            </a:r>
            <a:r>
              <a:rPr lang="en-US" sz="2000" dirty="0">
                <a:solidFill>
                  <a:srgbClr val="C00000"/>
                </a:solidFill>
              </a:rPr>
              <a:t>the variable component must be assessed to determine the estimated value and whether this amount should be constrained. Consider the following: </a:t>
            </a:r>
            <a:endParaRPr lang="en-US" sz="2000" dirty="0" smtClean="0">
              <a:solidFill>
                <a:srgbClr val="C00000"/>
              </a:solidFill>
            </a:endParaRPr>
          </a:p>
        </p:txBody>
      </p:sp>
    </p:spTree>
    <p:extLst>
      <p:ext uri="{BB962C8B-B14F-4D97-AF65-F5344CB8AC3E}">
        <p14:creationId xmlns:p14="http://schemas.microsoft.com/office/powerpoint/2010/main" val="3532973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28600"/>
            <a:ext cx="11353800" cy="6324808"/>
          </a:xfrm>
          <a:prstGeom prst="rect">
            <a:avLst/>
          </a:prstGeom>
          <a:ln w="19050"/>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600"/>
              </a:spcAft>
            </a:pPr>
            <a:r>
              <a:rPr lang="en-US" sz="2000" b="1" u="sng" dirty="0" smtClean="0">
                <a:solidFill>
                  <a:srgbClr val="C00000"/>
                </a:solidFill>
              </a:rPr>
              <a:t>April-2017</a:t>
            </a:r>
            <a:r>
              <a:rPr lang="en-US" sz="2000" b="1" dirty="0" smtClean="0">
                <a:solidFill>
                  <a:srgbClr val="C00000"/>
                </a:solidFill>
              </a:rPr>
              <a:t> - </a:t>
            </a:r>
            <a:r>
              <a:rPr lang="en-US" sz="2000" dirty="0" smtClean="0">
                <a:solidFill>
                  <a:srgbClr val="C00000"/>
                </a:solidFill>
              </a:rPr>
              <a:t>Based on past history of the customer, </a:t>
            </a:r>
            <a:r>
              <a:rPr lang="en-US" sz="2000" dirty="0">
                <a:solidFill>
                  <a:srgbClr val="C00000"/>
                </a:solidFill>
              </a:rPr>
              <a:t>M/s </a:t>
            </a:r>
            <a:r>
              <a:rPr lang="en-US" sz="2000" dirty="0" smtClean="0">
                <a:solidFill>
                  <a:srgbClr val="C00000"/>
                </a:solidFill>
              </a:rPr>
              <a:t>XYZ believe that customer will not meet the target required for the consideration to drop to </a:t>
            </a:r>
            <a:r>
              <a:rPr lang="en-US" sz="2000" dirty="0" err="1" smtClean="0">
                <a:solidFill>
                  <a:srgbClr val="C00000"/>
                </a:solidFill>
              </a:rPr>
              <a:t>Rs</a:t>
            </a:r>
            <a:r>
              <a:rPr lang="en-US" sz="2000" dirty="0" smtClean="0">
                <a:solidFill>
                  <a:srgbClr val="C00000"/>
                </a:solidFill>
              </a:rPr>
              <a:t>. 80 per unit. </a:t>
            </a:r>
            <a:r>
              <a:rPr lang="en-US" sz="2000" dirty="0">
                <a:solidFill>
                  <a:srgbClr val="C00000"/>
                </a:solidFill>
              </a:rPr>
              <a:t>M/s </a:t>
            </a:r>
            <a:r>
              <a:rPr lang="en-US" sz="2000" dirty="0" smtClean="0">
                <a:solidFill>
                  <a:srgbClr val="C00000"/>
                </a:solidFill>
              </a:rPr>
              <a:t>XYZ believes instead there is a </a:t>
            </a:r>
            <a:r>
              <a:rPr lang="en-US" sz="2000" dirty="0" smtClean="0">
                <a:solidFill>
                  <a:srgbClr val="0000FF"/>
                </a:solidFill>
              </a:rPr>
              <a:t>high probability a significant revenue reversal will not occur</a:t>
            </a:r>
            <a:r>
              <a:rPr lang="en-US" sz="2000" dirty="0" smtClean="0">
                <a:solidFill>
                  <a:srgbClr val="C00000"/>
                </a:solidFill>
              </a:rPr>
              <a:t> because the target expected purchases will not exceed 75 units and therefore </a:t>
            </a:r>
            <a:r>
              <a:rPr lang="en-US" sz="2000" dirty="0">
                <a:solidFill>
                  <a:srgbClr val="C00000"/>
                </a:solidFill>
              </a:rPr>
              <a:t>M/s XYZ </a:t>
            </a:r>
            <a:r>
              <a:rPr lang="en-US" sz="2000" dirty="0" smtClean="0">
                <a:solidFill>
                  <a:srgbClr val="C00000"/>
                </a:solidFill>
              </a:rPr>
              <a:t>expects to be entitled to consideration of </a:t>
            </a:r>
            <a:r>
              <a:rPr lang="en-US" sz="2000" dirty="0" err="1" smtClean="0">
                <a:solidFill>
                  <a:srgbClr val="C00000"/>
                </a:solidFill>
              </a:rPr>
              <a:t>Rs</a:t>
            </a:r>
            <a:r>
              <a:rPr lang="en-US" sz="2000" dirty="0" smtClean="0">
                <a:solidFill>
                  <a:srgbClr val="C00000"/>
                </a:solidFill>
              </a:rPr>
              <a:t>. 100 per unit rather than </a:t>
            </a:r>
            <a:r>
              <a:rPr lang="en-US" sz="2000" dirty="0" err="1" smtClean="0">
                <a:solidFill>
                  <a:srgbClr val="C00000"/>
                </a:solidFill>
              </a:rPr>
              <a:t>Rs</a:t>
            </a:r>
            <a:r>
              <a:rPr lang="en-US" sz="2000" dirty="0" smtClean="0">
                <a:solidFill>
                  <a:srgbClr val="C00000"/>
                </a:solidFill>
              </a:rPr>
              <a:t>. 80 per unit. </a:t>
            </a:r>
            <a:r>
              <a:rPr lang="en-US" sz="2000" dirty="0">
                <a:solidFill>
                  <a:srgbClr val="C00000"/>
                </a:solidFill>
              </a:rPr>
              <a:t>M/s XYZ </a:t>
            </a:r>
            <a:r>
              <a:rPr lang="en-US" sz="2000" dirty="0" smtClean="0">
                <a:solidFill>
                  <a:srgbClr val="C00000"/>
                </a:solidFill>
              </a:rPr>
              <a:t>records the total consideration amount of </a:t>
            </a:r>
            <a:r>
              <a:rPr lang="en-US" sz="2000" dirty="0" err="1" smtClean="0">
                <a:solidFill>
                  <a:srgbClr val="C00000"/>
                </a:solidFill>
              </a:rPr>
              <a:t>Rs</a:t>
            </a:r>
            <a:r>
              <a:rPr lang="en-US" sz="2000" dirty="0" smtClean="0">
                <a:solidFill>
                  <a:srgbClr val="C00000"/>
                </a:solidFill>
              </a:rPr>
              <a:t>. 100 per unit.</a:t>
            </a:r>
          </a:p>
          <a:p>
            <a:pPr algn="just">
              <a:spcAft>
                <a:spcPts val="600"/>
              </a:spcAft>
            </a:pPr>
            <a:endParaRPr lang="en-US" sz="2000" dirty="0" smtClean="0">
              <a:solidFill>
                <a:srgbClr val="C00000"/>
              </a:solidFill>
            </a:endParaRPr>
          </a:p>
          <a:p>
            <a:pPr algn="just">
              <a:spcAft>
                <a:spcPts val="600"/>
              </a:spcAft>
            </a:pPr>
            <a:r>
              <a:rPr lang="en-US" sz="2000" b="1" u="sng" dirty="0" smtClean="0">
                <a:solidFill>
                  <a:srgbClr val="C00000"/>
                </a:solidFill>
              </a:rPr>
              <a:t>30-June-2017</a:t>
            </a:r>
            <a:r>
              <a:rPr lang="en-US" sz="2000" b="1" dirty="0" smtClean="0">
                <a:solidFill>
                  <a:srgbClr val="C00000"/>
                </a:solidFill>
              </a:rPr>
              <a:t> - </a:t>
            </a:r>
            <a:r>
              <a:rPr lang="en-US" sz="2000" dirty="0" smtClean="0">
                <a:solidFill>
                  <a:srgbClr val="C00000"/>
                </a:solidFill>
              </a:rPr>
              <a:t>If the conclusions reached at inception remain appropriate, revenue for the period ending 30-June-2017will be recognized using the </a:t>
            </a:r>
            <a:r>
              <a:rPr lang="en-US" sz="2000" dirty="0" err="1" smtClean="0">
                <a:solidFill>
                  <a:srgbClr val="C00000"/>
                </a:solidFill>
              </a:rPr>
              <a:t>Rs</a:t>
            </a:r>
            <a:r>
              <a:rPr lang="en-US" sz="2000" dirty="0" smtClean="0">
                <a:solidFill>
                  <a:srgbClr val="C00000"/>
                </a:solidFill>
              </a:rPr>
              <a:t>. 100 per unit price. </a:t>
            </a:r>
          </a:p>
          <a:p>
            <a:pPr algn="just">
              <a:spcAft>
                <a:spcPts val="600"/>
              </a:spcAft>
            </a:pPr>
            <a:endParaRPr lang="en-US" sz="2000" dirty="0" smtClean="0">
              <a:solidFill>
                <a:srgbClr val="C00000"/>
              </a:solidFill>
            </a:endParaRPr>
          </a:p>
          <a:p>
            <a:pPr algn="just">
              <a:spcAft>
                <a:spcPts val="600"/>
              </a:spcAft>
            </a:pPr>
            <a:r>
              <a:rPr lang="en-US" sz="2000" b="1" u="sng" dirty="0" smtClean="0">
                <a:solidFill>
                  <a:srgbClr val="C00000"/>
                </a:solidFill>
              </a:rPr>
              <a:t>10-August-2017</a:t>
            </a:r>
            <a:r>
              <a:rPr lang="en-US" sz="2000" b="1" dirty="0" smtClean="0">
                <a:solidFill>
                  <a:srgbClr val="C00000"/>
                </a:solidFill>
              </a:rPr>
              <a:t> - </a:t>
            </a:r>
            <a:r>
              <a:rPr lang="en-US" sz="2000" dirty="0" smtClean="0">
                <a:solidFill>
                  <a:srgbClr val="C00000"/>
                </a:solidFill>
              </a:rPr>
              <a:t>M/s </a:t>
            </a:r>
            <a:r>
              <a:rPr lang="en-US" sz="2000" dirty="0">
                <a:solidFill>
                  <a:srgbClr val="C00000"/>
                </a:solidFill>
              </a:rPr>
              <a:t>XYZ </a:t>
            </a:r>
            <a:r>
              <a:rPr lang="en-US" sz="2000" dirty="0" smtClean="0">
                <a:solidFill>
                  <a:srgbClr val="C00000"/>
                </a:solidFill>
              </a:rPr>
              <a:t>now estimates that because of increased purchases the customer will likely exceed the targeted 75 units. It is now highly probable a significant revenue reversal will occur. Therefore revenue will have to be retrospectively adjusted to the </a:t>
            </a:r>
            <a:r>
              <a:rPr lang="en-US" sz="2000" dirty="0" err="1" smtClean="0">
                <a:solidFill>
                  <a:srgbClr val="C00000"/>
                </a:solidFill>
              </a:rPr>
              <a:t>Rs</a:t>
            </a:r>
            <a:r>
              <a:rPr lang="en-US" sz="2000" dirty="0" smtClean="0">
                <a:solidFill>
                  <a:srgbClr val="C00000"/>
                </a:solidFill>
              </a:rPr>
              <a:t>. 80 per unit. This adjustment will be recorded in the current period, meaning August 2017 (i.e., in Q2). </a:t>
            </a:r>
          </a:p>
          <a:p>
            <a:pPr algn="just">
              <a:spcAft>
                <a:spcPts val="600"/>
              </a:spcAft>
            </a:pPr>
            <a:endParaRPr lang="en-US" sz="2000" dirty="0" smtClean="0">
              <a:solidFill>
                <a:srgbClr val="C00000"/>
              </a:solidFill>
            </a:endParaRPr>
          </a:p>
          <a:p>
            <a:pPr algn="just">
              <a:spcAft>
                <a:spcPts val="600"/>
              </a:spcAft>
            </a:pPr>
            <a:endParaRPr lang="en-US" sz="2000" dirty="0" smtClean="0">
              <a:solidFill>
                <a:srgbClr val="C00000"/>
              </a:solidFill>
            </a:endParaRPr>
          </a:p>
          <a:p>
            <a:pPr algn="just">
              <a:spcAft>
                <a:spcPts val="600"/>
              </a:spcAft>
            </a:pPr>
            <a:endParaRPr lang="en-US" sz="2000" dirty="0">
              <a:solidFill>
                <a:srgbClr val="C00000"/>
              </a:solidFill>
            </a:endParaRPr>
          </a:p>
          <a:p>
            <a:pPr algn="just">
              <a:spcAft>
                <a:spcPts val="600"/>
              </a:spcAft>
            </a:pPr>
            <a:endParaRPr lang="en-US" sz="2000" dirty="0" smtClean="0">
              <a:solidFill>
                <a:srgbClr val="C00000"/>
              </a:solidFill>
            </a:endParaRPr>
          </a:p>
          <a:p>
            <a:pPr algn="just">
              <a:spcAft>
                <a:spcPts val="600"/>
              </a:spcAft>
            </a:pPr>
            <a:endParaRPr lang="en-US" sz="2000" dirty="0" smtClean="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289679516"/>
              </p:ext>
            </p:extLst>
          </p:nvPr>
        </p:nvGraphicFramePr>
        <p:xfrm>
          <a:off x="609600" y="4724400"/>
          <a:ext cx="11049000" cy="1645920"/>
        </p:xfrm>
        <a:graphic>
          <a:graphicData uri="http://schemas.openxmlformats.org/drawingml/2006/table">
            <a:tbl>
              <a:tblPr firstRow="1" bandRow="1">
                <a:tableStyleId>{22838BEF-8BB2-4498-84A7-C5851F593DF1}</a:tableStyleId>
              </a:tblPr>
              <a:tblGrid>
                <a:gridCol w="2350852"/>
                <a:gridCol w="8698148"/>
              </a:tblGrid>
              <a:tr h="548640">
                <a:tc>
                  <a:txBody>
                    <a:bodyPr/>
                    <a:lstStyle/>
                    <a:p>
                      <a:pPr algn="ctr"/>
                      <a:r>
                        <a:rPr lang="en-US" sz="1800" dirty="0" smtClean="0"/>
                        <a:t>Time Period </a:t>
                      </a:r>
                      <a:endParaRPr lang="en-IN" dirty="0">
                        <a:solidFill>
                          <a:schemeClr val="bg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smtClean="0"/>
                        <a:t>Amount of Revenue to be Recognized </a:t>
                      </a:r>
                      <a:endParaRPr lang="en-IN" dirty="0">
                        <a:solidFill>
                          <a:schemeClr val="bg1"/>
                        </a:solidFill>
                      </a:endParaRPr>
                    </a:p>
                  </a:txBody>
                  <a:tcPr anchor="ctr"/>
                </a:tc>
              </a:tr>
              <a:tr h="548640">
                <a:tc>
                  <a:txBody>
                    <a:bodyPr/>
                    <a:lstStyle/>
                    <a:p>
                      <a:pPr algn="ctr"/>
                      <a:r>
                        <a:rPr lang="en-US" dirty="0" smtClean="0"/>
                        <a:t>April – June 2017</a:t>
                      </a:r>
                      <a:endParaRPr lang="en-IN" dirty="0"/>
                    </a:p>
                  </a:txBody>
                  <a:tcPr anchor="ctr"/>
                </a:tc>
                <a:tc>
                  <a:txBody>
                    <a:bodyPr/>
                    <a:lstStyle/>
                    <a:p>
                      <a:r>
                        <a:rPr lang="en-US" dirty="0" err="1" smtClean="0"/>
                        <a:t>Rs</a:t>
                      </a:r>
                      <a:r>
                        <a:rPr lang="en-US" dirty="0" smtClean="0"/>
                        <a:t>. 4,000 = (10 + 15 + 15 units) x </a:t>
                      </a:r>
                      <a:r>
                        <a:rPr lang="en-US" dirty="0" err="1" smtClean="0"/>
                        <a:t>Rs</a:t>
                      </a:r>
                      <a:r>
                        <a:rPr lang="en-US" dirty="0" smtClean="0"/>
                        <a:t>. 100 per unit</a:t>
                      </a:r>
                      <a:endParaRPr lang="en-IN" dirty="0"/>
                    </a:p>
                  </a:txBody>
                  <a:tcPr anchor="ctr"/>
                </a:tc>
              </a:tr>
              <a:tr h="548640">
                <a:tc>
                  <a:txBody>
                    <a:bodyPr/>
                    <a:lstStyle/>
                    <a:p>
                      <a:pPr algn="ctr"/>
                      <a:r>
                        <a:rPr lang="en-US" dirty="0" smtClean="0"/>
                        <a:t>10-August</a:t>
                      </a:r>
                      <a:r>
                        <a:rPr lang="en-US" baseline="0" dirty="0" smtClean="0"/>
                        <a:t>-2017</a:t>
                      </a:r>
                      <a:endParaRPr lang="en-IN" dirty="0"/>
                    </a:p>
                  </a:txBody>
                  <a:tcPr anchor="ctr"/>
                </a:tc>
                <a:tc>
                  <a:txBody>
                    <a:bodyPr/>
                    <a:lstStyle/>
                    <a:p>
                      <a:r>
                        <a:rPr lang="en-US" dirty="0" err="1" smtClean="0"/>
                        <a:t>Rs</a:t>
                      </a:r>
                      <a:r>
                        <a:rPr lang="en-US" dirty="0" smtClean="0"/>
                        <a:t>. 160 = (10 + 15 + 15 units) x </a:t>
                      </a:r>
                      <a:r>
                        <a:rPr lang="en-US" dirty="0" err="1" smtClean="0"/>
                        <a:t>Rs</a:t>
                      </a:r>
                      <a:r>
                        <a:rPr lang="en-US" dirty="0" smtClean="0"/>
                        <a:t>. 80 per unit + (12</a:t>
                      </a:r>
                      <a:r>
                        <a:rPr lang="en-US" baseline="0" dirty="0" smtClean="0"/>
                        <a:t> units) x </a:t>
                      </a:r>
                      <a:r>
                        <a:rPr lang="en-US" baseline="0" dirty="0" err="1" smtClean="0"/>
                        <a:t>Rs</a:t>
                      </a:r>
                      <a:r>
                        <a:rPr lang="en-US" baseline="0" dirty="0" smtClean="0"/>
                        <a:t>. 80 per unit</a:t>
                      </a:r>
                      <a:endParaRPr lang="en-IN" dirty="0"/>
                    </a:p>
                  </a:txBody>
                  <a:tcPr anchor="ctr"/>
                </a:tc>
              </a:tr>
            </a:tbl>
          </a:graphicData>
        </a:graphic>
      </p:graphicFrame>
    </p:spTree>
    <p:extLst>
      <p:ext uri="{BB962C8B-B14F-4D97-AF65-F5344CB8AC3E}">
        <p14:creationId xmlns:p14="http://schemas.microsoft.com/office/powerpoint/2010/main" val="28213720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4454" y="457200"/>
            <a:ext cx="11353800" cy="5170646"/>
          </a:xfrm>
          <a:prstGeom prst="rect">
            <a:avLst/>
          </a:prstGeom>
          <a:ln w="19050"/>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
              <a:spcAft>
                <a:spcPts val="600"/>
              </a:spcAft>
              <a:buFont typeface="Wingdings" panose="05000000000000000000" pitchFamily="2" charset="2"/>
              <a:buChar char="ü"/>
            </a:pPr>
            <a:r>
              <a:rPr lang="en-US" sz="2000" dirty="0"/>
              <a:t>An entity shall estimate an amount of variable consideration by using either of the following methods, depending on which method the entity expects to better predict the amount of consideration to which it will be entitled:</a:t>
            </a:r>
          </a:p>
          <a:p>
            <a:pPr algn="just">
              <a:spcAft>
                <a:spcPts val="600"/>
              </a:spcAft>
            </a:pPr>
            <a:endParaRPr lang="en-US" sz="2000" dirty="0"/>
          </a:p>
          <a:p>
            <a:pPr marL="273050" algn="just">
              <a:spcAft>
                <a:spcPts val="600"/>
              </a:spcAft>
            </a:pPr>
            <a:r>
              <a:rPr lang="en-US" sz="2000" b="1" dirty="0"/>
              <a:t>(a) The expected value</a:t>
            </a:r>
            <a:r>
              <a:rPr lang="en-US" sz="2000" dirty="0"/>
              <a:t>—the expected value is the </a:t>
            </a:r>
            <a:r>
              <a:rPr lang="en-US" sz="2000" dirty="0">
                <a:solidFill>
                  <a:srgbClr val="0000FF"/>
                </a:solidFill>
              </a:rPr>
              <a:t>sum of probability-weighted amounts </a:t>
            </a:r>
            <a:r>
              <a:rPr lang="en-US" sz="2000" dirty="0"/>
              <a:t>in a range of possible consideration amounts. </a:t>
            </a:r>
            <a:r>
              <a:rPr lang="en-US" sz="2000" dirty="0" smtClean="0"/>
              <a:t>This method may </a:t>
            </a:r>
            <a:r>
              <a:rPr lang="en-US" sz="2000" dirty="0"/>
              <a:t>be an appropriate estimate of the amount of variable consideration if an entity has a </a:t>
            </a:r>
            <a:r>
              <a:rPr lang="en-US" sz="2000" dirty="0">
                <a:solidFill>
                  <a:srgbClr val="0000FF"/>
                </a:solidFill>
              </a:rPr>
              <a:t>large number of contracts</a:t>
            </a:r>
            <a:r>
              <a:rPr lang="en-US" sz="2000" dirty="0"/>
              <a:t> with </a:t>
            </a:r>
            <a:r>
              <a:rPr lang="en-US" sz="2000" dirty="0">
                <a:solidFill>
                  <a:srgbClr val="0000FF"/>
                </a:solidFill>
              </a:rPr>
              <a:t>similar characteristics</a:t>
            </a:r>
            <a:r>
              <a:rPr lang="en-US" sz="2000" dirty="0"/>
              <a:t>.</a:t>
            </a:r>
          </a:p>
          <a:p>
            <a:pPr marL="273050" algn="just">
              <a:spcAft>
                <a:spcPts val="600"/>
              </a:spcAft>
            </a:pPr>
            <a:endParaRPr lang="en-US" sz="2000" dirty="0"/>
          </a:p>
          <a:p>
            <a:pPr marL="273050" algn="just">
              <a:spcAft>
                <a:spcPts val="600"/>
              </a:spcAft>
            </a:pPr>
            <a:r>
              <a:rPr lang="en-US" sz="2000" b="1" dirty="0"/>
              <a:t>(b) The most likely amount</a:t>
            </a:r>
            <a:r>
              <a:rPr lang="en-US" sz="2000" dirty="0"/>
              <a:t>—the most likely amount is the </a:t>
            </a:r>
            <a:r>
              <a:rPr lang="en-US" sz="2000" dirty="0">
                <a:solidFill>
                  <a:srgbClr val="0000FF"/>
                </a:solidFill>
              </a:rPr>
              <a:t>single most </a:t>
            </a:r>
            <a:r>
              <a:rPr lang="en-US" sz="2000" dirty="0"/>
              <a:t>likely amount in a range of possible consideration </a:t>
            </a:r>
            <a:r>
              <a:rPr lang="en-US" sz="2000" dirty="0" smtClean="0"/>
              <a:t>amounts. This method may </a:t>
            </a:r>
            <a:r>
              <a:rPr lang="en-US" sz="2000" dirty="0"/>
              <a:t>be an appropriate estimate of </a:t>
            </a:r>
            <a:r>
              <a:rPr lang="en-US" sz="2000" dirty="0" smtClean="0"/>
              <a:t>the amount </a:t>
            </a:r>
            <a:r>
              <a:rPr lang="en-US" sz="2000" dirty="0"/>
              <a:t>of variable consideration if the </a:t>
            </a:r>
            <a:r>
              <a:rPr lang="en-US" sz="2000" dirty="0">
                <a:solidFill>
                  <a:srgbClr val="0000FF"/>
                </a:solidFill>
              </a:rPr>
              <a:t>contract has only two possible outcomes </a:t>
            </a:r>
            <a:r>
              <a:rPr lang="en-US" sz="2000" dirty="0"/>
              <a:t>(for example, an entity either achieves a performance bonus or does not</a:t>
            </a:r>
            <a:r>
              <a:rPr lang="en-US" sz="2000" dirty="0" smtClean="0"/>
              <a:t>).</a:t>
            </a:r>
          </a:p>
          <a:p>
            <a:pPr marL="273050" algn="just">
              <a:spcAft>
                <a:spcPts val="600"/>
              </a:spcAft>
            </a:pPr>
            <a:endParaRPr lang="en-US" sz="2000" dirty="0">
              <a:solidFill>
                <a:srgbClr val="0000FF"/>
              </a:solidFill>
            </a:endParaRPr>
          </a:p>
          <a:p>
            <a:pPr marL="342900" indent="-342900" algn="just">
              <a:spcAft>
                <a:spcPts val="600"/>
              </a:spcAft>
              <a:buFont typeface="Wingdings" panose="05000000000000000000" pitchFamily="2" charset="2"/>
              <a:buChar char="ü"/>
            </a:pPr>
            <a:r>
              <a:rPr lang="en-IN" sz="2000" dirty="0"/>
              <a:t>Both </a:t>
            </a:r>
            <a:r>
              <a:rPr lang="en-IN" sz="2000" dirty="0" smtClean="0"/>
              <a:t>the methods requires management</a:t>
            </a:r>
            <a:r>
              <a:rPr lang="en-IN" sz="2000" dirty="0"/>
              <a:t> </a:t>
            </a:r>
            <a:r>
              <a:rPr lang="en-IN" sz="2000" dirty="0" smtClean="0"/>
              <a:t>consideration of historical, current and forecast</a:t>
            </a:r>
            <a:r>
              <a:rPr lang="en-IN" sz="2000" dirty="0"/>
              <a:t> </a:t>
            </a:r>
            <a:r>
              <a:rPr lang="en-IN" sz="2000" dirty="0" smtClean="0"/>
              <a:t>information. Any one method </a:t>
            </a:r>
            <a:r>
              <a:rPr lang="en-IN" sz="2000" dirty="0" smtClean="0">
                <a:solidFill>
                  <a:srgbClr val="0000FF"/>
                </a:solidFill>
              </a:rPr>
              <a:t>to be consistently</a:t>
            </a:r>
            <a:r>
              <a:rPr lang="en-IN" sz="2000" dirty="0">
                <a:solidFill>
                  <a:srgbClr val="0000FF"/>
                </a:solidFill>
              </a:rPr>
              <a:t> </a:t>
            </a:r>
            <a:r>
              <a:rPr lang="en-IN" sz="2000" dirty="0" smtClean="0">
                <a:solidFill>
                  <a:srgbClr val="0000FF"/>
                </a:solidFill>
              </a:rPr>
              <a:t>applied</a:t>
            </a:r>
            <a:r>
              <a:rPr lang="en-IN" sz="2000" dirty="0"/>
              <a:t>.</a:t>
            </a:r>
            <a:endParaRPr lang="en-US" sz="2000" dirty="0">
              <a:solidFill>
                <a:srgbClr val="0000FF"/>
              </a:solidFill>
            </a:endParaRPr>
          </a:p>
        </p:txBody>
      </p:sp>
    </p:spTree>
    <p:extLst>
      <p:ext uri="{BB962C8B-B14F-4D97-AF65-F5344CB8AC3E}">
        <p14:creationId xmlns:p14="http://schemas.microsoft.com/office/powerpoint/2010/main" val="2009082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8254" y="381000"/>
            <a:ext cx="11430000" cy="6232475"/>
          </a:xfrm>
          <a:prstGeom prst="rect">
            <a:avLst/>
          </a:prstGeom>
          <a:ln w="19050"/>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buFont typeface="Wingdings" panose="05000000000000000000" pitchFamily="2" charset="2"/>
              <a:buChar char="ü"/>
            </a:pPr>
            <a:r>
              <a:rPr lang="en-US" sz="1900" b="1" dirty="0" smtClean="0">
                <a:solidFill>
                  <a:srgbClr val="C00000"/>
                </a:solidFill>
              </a:rPr>
              <a:t>Example:</a:t>
            </a:r>
            <a:endParaRPr lang="en-US" sz="1900" b="1" dirty="0">
              <a:solidFill>
                <a:srgbClr val="C00000"/>
              </a:solidFill>
            </a:endParaRPr>
          </a:p>
          <a:p>
            <a:pPr algn="just"/>
            <a:endParaRPr lang="en-US" sz="1900" b="1" u="sng" dirty="0" smtClean="0">
              <a:solidFill>
                <a:srgbClr val="C00000"/>
              </a:solidFill>
            </a:endParaRPr>
          </a:p>
          <a:p>
            <a:pPr algn="just"/>
            <a:r>
              <a:rPr lang="en-US" sz="1900" b="1" u="sng" dirty="0" smtClean="0">
                <a:solidFill>
                  <a:srgbClr val="C00000"/>
                </a:solidFill>
              </a:rPr>
              <a:t>Variable </a:t>
            </a:r>
            <a:r>
              <a:rPr lang="en-US" sz="1900" b="1" u="sng" dirty="0">
                <a:solidFill>
                  <a:srgbClr val="C00000"/>
                </a:solidFill>
              </a:rPr>
              <a:t>consideration – expected value method </a:t>
            </a:r>
            <a:endParaRPr lang="en-US" sz="1900" b="1" u="sng" dirty="0" smtClean="0">
              <a:solidFill>
                <a:srgbClr val="C00000"/>
              </a:solidFill>
            </a:endParaRPr>
          </a:p>
          <a:p>
            <a:pPr algn="just"/>
            <a:r>
              <a:rPr lang="en-US" sz="1900" dirty="0" smtClean="0">
                <a:solidFill>
                  <a:srgbClr val="C00000"/>
                </a:solidFill>
              </a:rPr>
              <a:t>On </a:t>
            </a:r>
            <a:r>
              <a:rPr lang="en-US" sz="1900" dirty="0">
                <a:solidFill>
                  <a:srgbClr val="C00000"/>
                </a:solidFill>
              </a:rPr>
              <a:t>1 January </a:t>
            </a:r>
            <a:r>
              <a:rPr lang="en-US" sz="1900" dirty="0" smtClean="0">
                <a:solidFill>
                  <a:srgbClr val="C00000"/>
                </a:solidFill>
              </a:rPr>
              <a:t>2018, </a:t>
            </a:r>
            <a:r>
              <a:rPr lang="en-US" sz="1900" dirty="0">
                <a:solidFill>
                  <a:srgbClr val="C00000"/>
                </a:solidFill>
              </a:rPr>
              <a:t>a vendor enters into a contract with a customer to build an item of </a:t>
            </a:r>
            <a:r>
              <a:rPr lang="en-US" sz="1900" dirty="0" err="1">
                <a:solidFill>
                  <a:srgbClr val="C00000"/>
                </a:solidFill>
              </a:rPr>
              <a:t>specialised</a:t>
            </a:r>
            <a:r>
              <a:rPr lang="en-US" sz="1900" dirty="0">
                <a:solidFill>
                  <a:srgbClr val="C00000"/>
                </a:solidFill>
              </a:rPr>
              <a:t> equipment, for delivery on 31 March </a:t>
            </a:r>
            <a:r>
              <a:rPr lang="en-US" sz="1900" dirty="0" smtClean="0">
                <a:solidFill>
                  <a:srgbClr val="C00000"/>
                </a:solidFill>
              </a:rPr>
              <a:t>2018. </a:t>
            </a:r>
            <a:r>
              <a:rPr lang="en-US" sz="1900" dirty="0">
                <a:solidFill>
                  <a:srgbClr val="C00000"/>
                </a:solidFill>
              </a:rPr>
              <a:t>The amount of consideration specified in the contract </a:t>
            </a:r>
            <a:r>
              <a:rPr lang="en-US" sz="1900" dirty="0" smtClean="0">
                <a:solidFill>
                  <a:srgbClr val="C00000"/>
                </a:solidFill>
              </a:rPr>
              <a:t>is INR 2 </a:t>
            </a:r>
            <a:r>
              <a:rPr lang="en-US" sz="1900" dirty="0">
                <a:solidFill>
                  <a:srgbClr val="C00000"/>
                </a:solidFill>
              </a:rPr>
              <a:t>million, but that amount will be increased or decreased by </a:t>
            </a:r>
            <a:r>
              <a:rPr lang="en-US" sz="1900" dirty="0" smtClean="0">
                <a:solidFill>
                  <a:srgbClr val="C00000"/>
                </a:solidFill>
              </a:rPr>
              <a:t>INR 10,000 </a:t>
            </a:r>
            <a:r>
              <a:rPr lang="en-US" sz="1900" dirty="0">
                <a:solidFill>
                  <a:srgbClr val="C00000"/>
                </a:solidFill>
              </a:rPr>
              <a:t>for each day that the actual delivery date is either before or after 31 March </a:t>
            </a:r>
            <a:r>
              <a:rPr lang="en-US" sz="1900" dirty="0" smtClean="0">
                <a:solidFill>
                  <a:srgbClr val="C00000"/>
                </a:solidFill>
              </a:rPr>
              <a:t>2018. </a:t>
            </a:r>
          </a:p>
          <a:p>
            <a:pPr algn="just"/>
            <a:endParaRPr lang="en-US" sz="1900" dirty="0">
              <a:solidFill>
                <a:srgbClr val="C00000"/>
              </a:solidFill>
            </a:endParaRPr>
          </a:p>
          <a:p>
            <a:pPr algn="just"/>
            <a:r>
              <a:rPr lang="en-US" sz="1900" i="1" dirty="0" smtClean="0">
                <a:solidFill>
                  <a:srgbClr val="C00000"/>
                </a:solidFill>
              </a:rPr>
              <a:t>In </a:t>
            </a:r>
            <a:r>
              <a:rPr lang="en-US" sz="1900" i="1" dirty="0">
                <a:solidFill>
                  <a:srgbClr val="C00000"/>
                </a:solidFill>
              </a:rPr>
              <a:t>determining the transaction price, the vendor considers the approach that will better predict the amount of consideration that it will ultimately be entitled to, and determines that the expected value method is the appropriate approach. This is because there is a range of possible outcomes. </a:t>
            </a:r>
            <a:endParaRPr lang="en-US" sz="1900" i="1" dirty="0" smtClean="0">
              <a:solidFill>
                <a:srgbClr val="C00000"/>
              </a:solidFill>
            </a:endParaRPr>
          </a:p>
          <a:p>
            <a:pPr algn="just"/>
            <a:endParaRPr lang="en-US" sz="1900" dirty="0">
              <a:solidFill>
                <a:srgbClr val="C00000"/>
              </a:solidFill>
            </a:endParaRPr>
          </a:p>
          <a:p>
            <a:pPr algn="just"/>
            <a:r>
              <a:rPr lang="en-US" sz="1900" b="1" u="sng" dirty="0" smtClean="0">
                <a:solidFill>
                  <a:srgbClr val="C00000"/>
                </a:solidFill>
              </a:rPr>
              <a:t>Variable </a:t>
            </a:r>
            <a:r>
              <a:rPr lang="en-US" sz="1900" b="1" u="sng" dirty="0">
                <a:solidFill>
                  <a:srgbClr val="C00000"/>
                </a:solidFill>
              </a:rPr>
              <a:t>consideration – most likely amount </a:t>
            </a:r>
            <a:endParaRPr lang="en-US" sz="1900" b="1" u="sng" dirty="0" smtClean="0">
              <a:solidFill>
                <a:srgbClr val="C00000"/>
              </a:solidFill>
            </a:endParaRPr>
          </a:p>
          <a:p>
            <a:pPr algn="just"/>
            <a:r>
              <a:rPr lang="en-US" sz="1900" dirty="0" smtClean="0">
                <a:solidFill>
                  <a:srgbClr val="C00000"/>
                </a:solidFill>
              </a:rPr>
              <a:t>A </a:t>
            </a:r>
            <a:r>
              <a:rPr lang="en-US" sz="1900" dirty="0">
                <a:solidFill>
                  <a:srgbClr val="C00000"/>
                </a:solidFill>
              </a:rPr>
              <a:t>vendor enters into a contract with a customer to construct a building for </a:t>
            </a:r>
            <a:r>
              <a:rPr lang="en-US" sz="1900" dirty="0" smtClean="0">
                <a:solidFill>
                  <a:srgbClr val="C00000"/>
                </a:solidFill>
              </a:rPr>
              <a:t>INR 1 </a:t>
            </a:r>
            <a:r>
              <a:rPr lang="en-US" sz="1900" dirty="0">
                <a:solidFill>
                  <a:srgbClr val="C00000"/>
                </a:solidFill>
              </a:rPr>
              <a:t>million. The terms of the contract include a penalty of </a:t>
            </a:r>
            <a:r>
              <a:rPr lang="en-US" sz="1900" dirty="0" smtClean="0">
                <a:solidFill>
                  <a:srgbClr val="C00000"/>
                </a:solidFill>
              </a:rPr>
              <a:t>INR </a:t>
            </a:r>
            <a:r>
              <a:rPr lang="en-US" sz="1900" dirty="0">
                <a:solidFill>
                  <a:srgbClr val="C00000"/>
                </a:solidFill>
              </a:rPr>
              <a:t>100,000 if the building has not been completed by a specified date. </a:t>
            </a:r>
            <a:endParaRPr lang="en-US" sz="1900" dirty="0" smtClean="0">
              <a:solidFill>
                <a:srgbClr val="C00000"/>
              </a:solidFill>
            </a:endParaRPr>
          </a:p>
          <a:p>
            <a:pPr algn="just"/>
            <a:endParaRPr lang="en-US" sz="1900" dirty="0">
              <a:solidFill>
                <a:srgbClr val="C00000"/>
              </a:solidFill>
            </a:endParaRPr>
          </a:p>
          <a:p>
            <a:pPr algn="just"/>
            <a:r>
              <a:rPr lang="en-US" sz="1900" i="1" dirty="0" smtClean="0">
                <a:solidFill>
                  <a:srgbClr val="C00000"/>
                </a:solidFill>
              </a:rPr>
              <a:t>In </a:t>
            </a:r>
            <a:r>
              <a:rPr lang="en-US" sz="1900" i="1" dirty="0">
                <a:solidFill>
                  <a:srgbClr val="C00000"/>
                </a:solidFill>
              </a:rPr>
              <a:t>determining the transaction price, the vendor considers the approach that will better predict the amount of consideration that it will ultimately be entitled to, and determines that the most likely amount method is the appropriate approach. This is because there are only two possible outcomes; either the penalty will be applied or it will not. The estimated amount of variable consideration is updated at each reporting date to reflect the position at that date, and any changes in circumstances since the last reporting date.</a:t>
            </a:r>
            <a:endParaRPr lang="en-IN" sz="1900" i="1" dirty="0">
              <a:solidFill>
                <a:srgbClr val="C00000"/>
              </a:solidFill>
            </a:endParaRPr>
          </a:p>
        </p:txBody>
      </p:sp>
    </p:spTree>
    <p:extLst>
      <p:ext uri="{BB962C8B-B14F-4D97-AF65-F5344CB8AC3E}">
        <p14:creationId xmlns:p14="http://schemas.microsoft.com/office/powerpoint/2010/main" val="12312327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9779" y="492920"/>
            <a:ext cx="11658600" cy="5016758"/>
          </a:xfrm>
          <a:prstGeom prst="rect">
            <a:avLst/>
          </a:prstGeom>
          <a:ln w="19050">
            <a:solidFill>
              <a:schemeClr val="tx1"/>
            </a:solidFill>
          </a:ln>
        </p:spPr>
        <p:txBody>
          <a:bodyPr wrap="square">
            <a:spAutoFit/>
          </a:bodyPr>
          <a:lstStyle/>
          <a:p>
            <a:pPr algn="just">
              <a:spcAft>
                <a:spcPts val="1200"/>
              </a:spcAft>
              <a:tabLst>
                <a:tab pos="2962275" algn="l"/>
              </a:tabLst>
            </a:pPr>
            <a:r>
              <a:rPr lang="en-US" sz="2000" dirty="0" smtClean="0"/>
              <a:t>	In </a:t>
            </a:r>
            <a:r>
              <a:rPr lang="en-US" sz="2000" dirty="0"/>
              <a:t>determining the transaction price, an entity </a:t>
            </a:r>
            <a:r>
              <a:rPr lang="en-US" sz="2000" dirty="0" smtClean="0"/>
              <a:t>should adjust </a:t>
            </a:r>
            <a:r>
              <a:rPr lang="en-US" sz="2000" dirty="0"/>
              <a:t>the promised </a:t>
            </a:r>
            <a:r>
              <a:rPr lang="en-US" sz="2000" dirty="0" smtClean="0"/>
              <a:t>amount 	of consideration </a:t>
            </a:r>
            <a:r>
              <a:rPr lang="en-US" sz="2000" dirty="0"/>
              <a:t>for the </a:t>
            </a:r>
            <a:r>
              <a:rPr lang="en-US" sz="2000" dirty="0" smtClean="0"/>
              <a:t>time </a:t>
            </a:r>
            <a:r>
              <a:rPr lang="en-US" sz="2000" dirty="0"/>
              <a:t>value of money if </a:t>
            </a:r>
            <a:r>
              <a:rPr lang="en-US" sz="2000" dirty="0" smtClean="0"/>
              <a:t>significant financing components 	exist.</a:t>
            </a:r>
            <a:endParaRPr lang="en-US" sz="2000" dirty="0"/>
          </a:p>
          <a:p>
            <a:pPr algn="just">
              <a:spcAft>
                <a:spcPts val="1200"/>
              </a:spcAft>
              <a:tabLst>
                <a:tab pos="2962275" algn="l"/>
              </a:tabLst>
            </a:pPr>
            <a:r>
              <a:rPr lang="en-US" sz="2000" dirty="0"/>
              <a:t>	</a:t>
            </a:r>
            <a:r>
              <a:rPr lang="en-US" sz="2000" dirty="0" smtClean="0"/>
              <a:t>However</a:t>
            </a:r>
            <a:r>
              <a:rPr lang="en-US" sz="2000" dirty="0"/>
              <a:t>, an entity should </a:t>
            </a:r>
            <a:r>
              <a:rPr lang="en-US" sz="2000" dirty="0">
                <a:solidFill>
                  <a:srgbClr val="0000FF"/>
                </a:solidFill>
              </a:rPr>
              <a:t>not recognize</a:t>
            </a:r>
            <a:r>
              <a:rPr lang="en-US" sz="2000" dirty="0"/>
              <a:t> a financing component, if any of the </a:t>
            </a:r>
            <a:r>
              <a:rPr lang="en-US" sz="2000" dirty="0" smtClean="0"/>
              <a:t>	following </a:t>
            </a:r>
            <a:r>
              <a:rPr lang="en-US" sz="2000" dirty="0"/>
              <a:t>situation </a:t>
            </a:r>
            <a:r>
              <a:rPr lang="en-US" sz="2000" dirty="0" smtClean="0"/>
              <a:t>is </a:t>
            </a:r>
            <a:r>
              <a:rPr lang="en-IN" sz="2000" dirty="0" smtClean="0"/>
              <a:t>satisfied</a:t>
            </a:r>
            <a:r>
              <a:rPr lang="en-IN" sz="2000" dirty="0"/>
              <a:t>:-</a:t>
            </a:r>
          </a:p>
          <a:p>
            <a:pPr marL="457200" indent="-457200" algn="just">
              <a:spcAft>
                <a:spcPts val="1200"/>
              </a:spcAft>
              <a:buAutoNum type="arabicPeriod"/>
            </a:pPr>
            <a:r>
              <a:rPr lang="en-US" sz="2000" dirty="0" smtClean="0"/>
              <a:t>Advance </a:t>
            </a:r>
            <a:r>
              <a:rPr lang="en-US" sz="2000" dirty="0"/>
              <a:t>is paid by the customer but the </a:t>
            </a:r>
            <a:r>
              <a:rPr lang="en-US" sz="2000" dirty="0">
                <a:solidFill>
                  <a:srgbClr val="0000FF"/>
                </a:solidFill>
              </a:rPr>
              <a:t>transfer of the goods and/or services is at the discretion </a:t>
            </a:r>
            <a:r>
              <a:rPr lang="en-US" sz="2000" dirty="0" smtClean="0"/>
              <a:t>of </a:t>
            </a:r>
            <a:r>
              <a:rPr lang="en-IN" sz="2000" dirty="0" smtClean="0"/>
              <a:t>the </a:t>
            </a:r>
            <a:r>
              <a:rPr lang="en-IN" sz="2000" dirty="0"/>
              <a:t>customer, </a:t>
            </a:r>
            <a:r>
              <a:rPr lang="en-IN" sz="2000" dirty="0" smtClean="0"/>
              <a:t>or</a:t>
            </a:r>
          </a:p>
          <a:p>
            <a:pPr marL="457200" indent="-457200" algn="just">
              <a:spcAft>
                <a:spcPts val="1200"/>
              </a:spcAft>
              <a:buAutoNum type="arabicPeriod"/>
            </a:pPr>
            <a:r>
              <a:rPr lang="en-US" sz="2000" dirty="0" smtClean="0">
                <a:solidFill>
                  <a:srgbClr val="0000FF"/>
                </a:solidFill>
              </a:rPr>
              <a:t>a </a:t>
            </a:r>
            <a:r>
              <a:rPr lang="en-US" sz="2000" dirty="0">
                <a:solidFill>
                  <a:srgbClr val="0000FF"/>
                </a:solidFill>
              </a:rPr>
              <a:t>substantial amount </a:t>
            </a:r>
            <a:r>
              <a:rPr lang="en-US" sz="2000" dirty="0"/>
              <a:t>of the consideration promised by the customer </a:t>
            </a:r>
            <a:r>
              <a:rPr lang="en-US" sz="2000" dirty="0">
                <a:solidFill>
                  <a:srgbClr val="0000FF"/>
                </a:solidFill>
              </a:rPr>
              <a:t>is </a:t>
            </a:r>
            <a:r>
              <a:rPr lang="en-US" sz="2000" dirty="0" smtClean="0">
                <a:solidFill>
                  <a:srgbClr val="0000FF"/>
                </a:solidFill>
              </a:rPr>
              <a:t>variable </a:t>
            </a:r>
            <a:r>
              <a:rPr lang="en-US" sz="2000" dirty="0" smtClean="0"/>
              <a:t>and </a:t>
            </a:r>
            <a:r>
              <a:rPr lang="en-US" sz="2000" dirty="0"/>
              <a:t>the amount or timing of that consideration varies on the basis of </a:t>
            </a:r>
            <a:r>
              <a:rPr lang="en-US" sz="2000" dirty="0" smtClean="0"/>
              <a:t>the occurrence </a:t>
            </a:r>
            <a:r>
              <a:rPr lang="en-US" sz="2000" dirty="0"/>
              <a:t>or non-occurrence of a future event that is not substantially within </a:t>
            </a:r>
            <a:r>
              <a:rPr lang="en-US" sz="2000" dirty="0" smtClean="0"/>
              <a:t>the control </a:t>
            </a:r>
            <a:r>
              <a:rPr lang="en-US" sz="2000" dirty="0"/>
              <a:t>of the customer or the entity (for example, if the consideration is a </a:t>
            </a:r>
            <a:r>
              <a:rPr lang="en-US" sz="2000" dirty="0" smtClean="0"/>
              <a:t>sales based</a:t>
            </a:r>
            <a:r>
              <a:rPr lang="en-US" sz="2000" dirty="0"/>
              <a:t> </a:t>
            </a:r>
            <a:r>
              <a:rPr lang="en-IN" sz="2000" dirty="0" smtClean="0"/>
              <a:t>royalty) or</a:t>
            </a:r>
          </a:p>
          <a:p>
            <a:pPr marL="457200" indent="-457200" algn="just">
              <a:spcAft>
                <a:spcPts val="1200"/>
              </a:spcAft>
              <a:buAutoNum type="arabicPeriod"/>
            </a:pPr>
            <a:r>
              <a:rPr lang="en-US" sz="2000" dirty="0" smtClean="0"/>
              <a:t>Difference </a:t>
            </a:r>
            <a:r>
              <a:rPr lang="en-US" sz="2000" dirty="0"/>
              <a:t>between the consideration defined and the cash selling price exists due to </a:t>
            </a:r>
            <a:r>
              <a:rPr lang="en-US" sz="2000" dirty="0">
                <a:solidFill>
                  <a:srgbClr val="0000FF"/>
                </a:solidFill>
              </a:rPr>
              <a:t>some </a:t>
            </a:r>
            <a:r>
              <a:rPr lang="en-US" sz="2000" dirty="0" smtClean="0">
                <a:solidFill>
                  <a:srgbClr val="0000FF"/>
                </a:solidFill>
              </a:rPr>
              <a:t>other specified reason other than financing</a:t>
            </a:r>
            <a:r>
              <a:rPr lang="en-US" sz="2000" dirty="0" smtClean="0"/>
              <a:t>. E.g</a:t>
            </a:r>
            <a:r>
              <a:rPr lang="en-US" sz="2000" dirty="0"/>
              <a:t>. If difference exists due to an escalation clause or an amount levied on </a:t>
            </a:r>
            <a:r>
              <a:rPr lang="en-US" sz="2000" dirty="0" smtClean="0"/>
              <a:t>non </a:t>
            </a:r>
            <a:r>
              <a:rPr lang="en-IN" sz="2000" dirty="0" smtClean="0"/>
              <a:t>abidance </a:t>
            </a:r>
            <a:r>
              <a:rPr lang="en-IN" sz="2000" dirty="0"/>
              <a:t>of a particular clause, etc.</a:t>
            </a:r>
            <a:endParaRPr lang="en-US" sz="2000" dirty="0">
              <a:solidFill>
                <a:srgbClr val="0000FF"/>
              </a:solidFill>
            </a:endParaRPr>
          </a:p>
        </p:txBody>
      </p:sp>
      <p:grpSp>
        <p:nvGrpSpPr>
          <p:cNvPr id="9" name="Group 8"/>
          <p:cNvGrpSpPr/>
          <p:nvPr/>
        </p:nvGrpSpPr>
        <p:grpSpPr>
          <a:xfrm>
            <a:off x="152400" y="304800"/>
            <a:ext cx="2971800" cy="1905000"/>
            <a:chOff x="6493436" y="4157132"/>
            <a:chExt cx="2781521" cy="1390507"/>
          </a:xfrm>
          <a:scene3d>
            <a:camera prst="orthographicFront">
              <a:rot lat="0" lon="0" rev="0"/>
            </a:camera>
            <a:lightRig rig="glow" dir="t">
              <a:rot lat="0" lon="0" rev="4800000"/>
            </a:lightRig>
          </a:scene3d>
        </p:grpSpPr>
        <p:sp>
          <p:nvSpPr>
            <p:cNvPr id="10" name="Rounded Rectangle 9"/>
            <p:cNvSpPr/>
            <p:nvPr/>
          </p:nvSpPr>
          <p:spPr>
            <a:xfrm>
              <a:off x="6493436" y="4157132"/>
              <a:ext cx="2781521" cy="1390507"/>
            </a:xfrm>
            <a:prstGeom prst="roundRect">
              <a:avLst/>
            </a:prstGeom>
            <a:solidFill>
              <a:srgbClr val="0070C0"/>
            </a:solidFill>
            <a:ln>
              <a:noFill/>
            </a:ln>
            <a:effectLst>
              <a:outerShdw blurRad="190500" dist="228600" dir="2700000" algn="ctr">
                <a:srgbClr val="000000">
                  <a:alpha val="30000"/>
                </a:srgbClr>
              </a:outerShdw>
            </a:effectLst>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ounded Rectangle 4"/>
            <p:cNvSpPr/>
            <p:nvPr/>
          </p:nvSpPr>
          <p:spPr>
            <a:xfrm>
              <a:off x="6561315" y="4225011"/>
              <a:ext cx="2645763" cy="1254749"/>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88900" tIns="88900" rIns="88900" bIns="88900" numCol="1" spcCol="1270" anchor="ctr" anchorCtr="0">
              <a:noAutofit/>
            </a:bodyPr>
            <a:lstStyle/>
            <a:p>
              <a:pPr lvl="0" algn="ctr" defTabSz="1555750">
                <a:lnSpc>
                  <a:spcPct val="90000"/>
                </a:lnSpc>
                <a:spcBef>
                  <a:spcPct val="0"/>
                </a:spcBef>
                <a:spcAft>
                  <a:spcPts val="0"/>
                </a:spcAft>
              </a:pPr>
              <a:r>
                <a:rPr lang="en-IN" sz="4000" kern="1200" dirty="0" smtClean="0"/>
                <a:t>Financing</a:t>
              </a:r>
            </a:p>
            <a:p>
              <a:pPr lvl="0" algn="ctr" defTabSz="1555750">
                <a:lnSpc>
                  <a:spcPct val="90000"/>
                </a:lnSpc>
                <a:spcBef>
                  <a:spcPct val="0"/>
                </a:spcBef>
                <a:spcAft>
                  <a:spcPts val="0"/>
                </a:spcAft>
              </a:pPr>
              <a:r>
                <a:rPr lang="en-IN" sz="4000" kern="1200" dirty="0" smtClean="0"/>
                <a:t>Component</a:t>
              </a:r>
              <a:endParaRPr lang="en-IN" sz="4000" kern="1200" dirty="0"/>
            </a:p>
          </p:txBody>
        </p:sp>
      </p:grpSp>
    </p:spTree>
    <p:extLst>
      <p:ext uri="{BB962C8B-B14F-4D97-AF65-F5344CB8AC3E}">
        <p14:creationId xmlns:p14="http://schemas.microsoft.com/office/powerpoint/2010/main" val="2830781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6060698" cy="461665"/>
          </a:xfrm>
          <a:prstGeom prst="rect">
            <a:avLst/>
          </a:prstGeom>
          <a:ln w="19050"/>
        </p:spPr>
        <p:style>
          <a:lnRef idx="2">
            <a:schemeClr val="dk1"/>
          </a:lnRef>
          <a:fillRef idx="1">
            <a:schemeClr val="lt1"/>
          </a:fillRef>
          <a:effectRef idx="0">
            <a:schemeClr val="dk1"/>
          </a:effectRef>
          <a:fontRef idx="minor">
            <a:schemeClr val="dk1"/>
          </a:fontRef>
        </p:style>
        <p:txBody>
          <a:bodyPr wrap="none">
            <a:spAutoFit/>
          </a:bodyPr>
          <a:lstStyle/>
          <a:p>
            <a:r>
              <a:rPr lang="en-US" sz="2400" dirty="0" smtClean="0">
                <a:latin typeface="Calibri" panose="020F0502020204030204" pitchFamily="34" charset="0"/>
              </a:rPr>
              <a:t>Process </a:t>
            </a:r>
            <a:r>
              <a:rPr lang="en-US" sz="2400" dirty="0">
                <a:latin typeface="Calibri" panose="020F0502020204030204" pitchFamily="34" charset="0"/>
              </a:rPr>
              <a:t>of identifying the financing component</a:t>
            </a:r>
            <a:endParaRPr lang="en-IN" sz="2400" dirty="0"/>
          </a:p>
        </p:txBody>
      </p:sp>
      <p:sp>
        <p:nvSpPr>
          <p:cNvPr id="5" name="Rectangle 4"/>
          <p:cNvSpPr/>
          <p:nvPr/>
        </p:nvSpPr>
        <p:spPr>
          <a:xfrm>
            <a:off x="453656" y="1207168"/>
            <a:ext cx="1828800" cy="7620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FINANCING</a:t>
            </a:r>
          </a:p>
          <a:p>
            <a:pPr algn="ctr"/>
            <a:r>
              <a:rPr lang="en-IN" b="1" dirty="0"/>
              <a:t>COMPONENT</a:t>
            </a:r>
          </a:p>
        </p:txBody>
      </p:sp>
      <p:cxnSp>
        <p:nvCxnSpPr>
          <p:cNvPr id="8" name="Straight Arrow Connector 7"/>
          <p:cNvCxnSpPr>
            <a:stCxn id="5" idx="3"/>
          </p:cNvCxnSpPr>
          <p:nvPr/>
        </p:nvCxnSpPr>
        <p:spPr>
          <a:xfrm>
            <a:off x="2282456" y="1588168"/>
            <a:ext cx="76200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549656" y="445168"/>
            <a:ext cx="3276600" cy="990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t>Existence of </a:t>
            </a:r>
            <a:r>
              <a:rPr lang="en-IN" dirty="0" smtClean="0"/>
              <a:t>difference between defined consideration </a:t>
            </a:r>
            <a:r>
              <a:rPr lang="en-IN" dirty="0"/>
              <a:t>and cash</a:t>
            </a:r>
          </a:p>
          <a:p>
            <a:r>
              <a:rPr lang="en-IN" dirty="0"/>
              <a:t>selling price</a:t>
            </a:r>
          </a:p>
        </p:txBody>
      </p:sp>
      <p:sp>
        <p:nvSpPr>
          <p:cNvPr id="17" name="Rectangle 16"/>
          <p:cNvSpPr/>
          <p:nvPr/>
        </p:nvSpPr>
        <p:spPr>
          <a:xfrm>
            <a:off x="6543560" y="1588168"/>
            <a:ext cx="3276600" cy="990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t>Expected time </a:t>
            </a:r>
            <a:r>
              <a:rPr lang="en-IN" dirty="0" smtClean="0"/>
              <a:t>gap between </a:t>
            </a:r>
            <a:r>
              <a:rPr lang="en-IN" dirty="0"/>
              <a:t>transfer </a:t>
            </a:r>
            <a:r>
              <a:rPr lang="en-IN" dirty="0" smtClean="0"/>
              <a:t>of goods/services </a:t>
            </a:r>
            <a:r>
              <a:rPr lang="en-IN" dirty="0"/>
              <a:t>and</a:t>
            </a:r>
          </a:p>
          <a:p>
            <a:r>
              <a:rPr lang="en-IN" dirty="0"/>
              <a:t>payment</a:t>
            </a:r>
          </a:p>
        </p:txBody>
      </p:sp>
      <p:sp>
        <p:nvSpPr>
          <p:cNvPr id="18" name="Rectangle 17"/>
          <p:cNvSpPr/>
          <p:nvPr/>
        </p:nvSpPr>
        <p:spPr>
          <a:xfrm>
            <a:off x="6549656" y="2731168"/>
            <a:ext cx="3276600" cy="990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t>Proximity of </a:t>
            </a:r>
            <a:r>
              <a:rPr lang="en-IN" dirty="0" smtClean="0"/>
              <a:t>the financing component identified </a:t>
            </a:r>
            <a:r>
              <a:rPr lang="en-IN" dirty="0"/>
              <a:t>with the</a:t>
            </a:r>
          </a:p>
          <a:p>
            <a:r>
              <a:rPr lang="en-IN" dirty="0"/>
              <a:t>prevailing interest </a:t>
            </a:r>
            <a:r>
              <a:rPr lang="en-IN" dirty="0" smtClean="0"/>
              <a:t>rates </a:t>
            </a:r>
            <a:r>
              <a:rPr lang="en-IN" dirty="0" err="1" smtClean="0"/>
              <a:t>inmarket</a:t>
            </a:r>
            <a:endParaRPr lang="en-IN" dirty="0"/>
          </a:p>
        </p:txBody>
      </p:sp>
      <p:cxnSp>
        <p:nvCxnSpPr>
          <p:cNvPr id="36" name="Straight Connector 35"/>
          <p:cNvCxnSpPr/>
          <p:nvPr/>
        </p:nvCxnSpPr>
        <p:spPr>
          <a:xfrm>
            <a:off x="5787656" y="940468"/>
            <a:ext cx="0" cy="232410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endCxn id="16" idx="1"/>
          </p:cNvCxnSpPr>
          <p:nvPr/>
        </p:nvCxnSpPr>
        <p:spPr>
          <a:xfrm>
            <a:off x="5787656" y="940468"/>
            <a:ext cx="762000" cy="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5787656" y="2121568"/>
            <a:ext cx="762000" cy="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5793752" y="3264568"/>
            <a:ext cx="755904" cy="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7" name="Right Brace 46"/>
          <p:cNvSpPr/>
          <p:nvPr/>
        </p:nvSpPr>
        <p:spPr>
          <a:xfrm>
            <a:off x="9902456" y="834646"/>
            <a:ext cx="533400" cy="2419290"/>
          </a:xfrm>
          <a:prstGeom prst="rightBrace">
            <a:avLst>
              <a:gd name="adj1" fmla="val 8333"/>
              <a:gd name="adj2" fmla="val 50439"/>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48" name="Rectangle 47"/>
          <p:cNvSpPr/>
          <p:nvPr/>
        </p:nvSpPr>
        <p:spPr>
          <a:xfrm>
            <a:off x="10591800" y="1435768"/>
            <a:ext cx="1524000" cy="12954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400" dirty="0"/>
              <a:t>Time </a:t>
            </a:r>
            <a:r>
              <a:rPr lang="en-IN" sz="1400" dirty="0" smtClean="0"/>
              <a:t> value </a:t>
            </a:r>
            <a:r>
              <a:rPr lang="en-IN" sz="1400" dirty="0"/>
              <a:t>of </a:t>
            </a:r>
            <a:r>
              <a:rPr lang="en-IN" sz="1400" dirty="0" smtClean="0"/>
              <a:t>money to </a:t>
            </a:r>
            <a:r>
              <a:rPr lang="en-IN" sz="1400" dirty="0"/>
              <a:t>be </a:t>
            </a:r>
            <a:r>
              <a:rPr lang="en-IN" sz="1400" dirty="0" smtClean="0"/>
              <a:t>considered </a:t>
            </a:r>
            <a:r>
              <a:rPr lang="en-US" sz="1400" dirty="0" smtClean="0"/>
              <a:t>only </a:t>
            </a:r>
            <a:r>
              <a:rPr lang="en-US" sz="1400" dirty="0"/>
              <a:t>if time gap </a:t>
            </a:r>
            <a:r>
              <a:rPr lang="en-US" sz="1400" dirty="0" smtClean="0"/>
              <a:t>is </a:t>
            </a:r>
            <a:r>
              <a:rPr lang="en-IN" sz="1400" dirty="0" smtClean="0"/>
              <a:t>more </a:t>
            </a:r>
            <a:r>
              <a:rPr lang="en-IN" sz="1400" dirty="0"/>
              <a:t>than 1 </a:t>
            </a:r>
            <a:r>
              <a:rPr lang="en-IN" sz="1400" dirty="0" smtClean="0"/>
              <a:t>year</a:t>
            </a:r>
            <a:endParaRPr lang="en-IN" sz="1400" dirty="0"/>
          </a:p>
        </p:txBody>
      </p:sp>
      <p:sp>
        <p:nvSpPr>
          <p:cNvPr id="53" name="Oval 52"/>
          <p:cNvSpPr/>
          <p:nvPr/>
        </p:nvSpPr>
        <p:spPr>
          <a:xfrm>
            <a:off x="3044456" y="1207168"/>
            <a:ext cx="1981200" cy="762000"/>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Evaluation</a:t>
            </a:r>
          </a:p>
          <a:p>
            <a:pPr algn="ctr"/>
            <a:r>
              <a:rPr lang="en-IN" dirty="0"/>
              <a:t>of Existence</a:t>
            </a:r>
          </a:p>
        </p:txBody>
      </p:sp>
      <p:sp>
        <p:nvSpPr>
          <p:cNvPr id="58" name="Rectangle 57"/>
          <p:cNvSpPr/>
          <p:nvPr/>
        </p:nvSpPr>
        <p:spPr>
          <a:xfrm>
            <a:off x="451884" y="2898258"/>
            <a:ext cx="1830572" cy="863009"/>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Interest Expense</a:t>
            </a:r>
          </a:p>
          <a:p>
            <a:pPr algn="ctr"/>
            <a:r>
              <a:rPr lang="en-IN" dirty="0" smtClean="0"/>
              <a:t>If customer</a:t>
            </a:r>
            <a:endParaRPr lang="en-IN" dirty="0"/>
          </a:p>
          <a:p>
            <a:pPr algn="ctr"/>
            <a:r>
              <a:rPr lang="en-IN" dirty="0"/>
              <a:t>pays in advance</a:t>
            </a:r>
          </a:p>
        </p:txBody>
      </p:sp>
      <p:sp>
        <p:nvSpPr>
          <p:cNvPr id="59" name="Rectangle 58"/>
          <p:cNvSpPr/>
          <p:nvPr/>
        </p:nvSpPr>
        <p:spPr>
          <a:xfrm>
            <a:off x="2815856" y="2895599"/>
            <a:ext cx="2057400" cy="863009"/>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Interest Income</a:t>
            </a:r>
          </a:p>
          <a:p>
            <a:pPr algn="ctr"/>
            <a:r>
              <a:rPr lang="en-IN" dirty="0" smtClean="0"/>
              <a:t>If customer</a:t>
            </a:r>
            <a:endParaRPr lang="en-IN" dirty="0"/>
          </a:p>
          <a:p>
            <a:pPr algn="ctr"/>
            <a:r>
              <a:rPr lang="en-US" dirty="0"/>
              <a:t>pays at a later </a:t>
            </a:r>
            <a:r>
              <a:rPr lang="en-US" dirty="0" smtClean="0"/>
              <a:t>date</a:t>
            </a:r>
            <a:endParaRPr lang="en-IN" dirty="0"/>
          </a:p>
        </p:txBody>
      </p:sp>
      <p:cxnSp>
        <p:nvCxnSpPr>
          <p:cNvPr id="61" name="Straight Connector 60"/>
          <p:cNvCxnSpPr/>
          <p:nvPr/>
        </p:nvCxnSpPr>
        <p:spPr>
          <a:xfrm>
            <a:off x="1063256" y="2438400"/>
            <a:ext cx="2781300" cy="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1444256" y="1969168"/>
            <a:ext cx="0" cy="45720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H="1">
            <a:off x="1063256" y="2438400"/>
            <a:ext cx="886" cy="459858"/>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endCxn id="59" idx="0"/>
          </p:cNvCxnSpPr>
          <p:nvPr/>
        </p:nvCxnSpPr>
        <p:spPr>
          <a:xfrm>
            <a:off x="3844556" y="2438400"/>
            <a:ext cx="0" cy="457199"/>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51884" y="4114800"/>
            <a:ext cx="4419600" cy="381000"/>
          </a:xfrm>
          <a:prstGeom prst="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accent2">
                    <a:lumMod val="75000"/>
                  </a:schemeClr>
                </a:solidFill>
              </a:rPr>
              <a:t>To be disclosed separately </a:t>
            </a:r>
            <a:r>
              <a:rPr lang="en-US" sz="1200" b="1" dirty="0" smtClean="0">
                <a:solidFill>
                  <a:schemeClr val="accent2">
                    <a:lumMod val="75000"/>
                  </a:schemeClr>
                </a:solidFill>
              </a:rPr>
              <a:t>from </a:t>
            </a:r>
            <a:r>
              <a:rPr lang="en-IN" sz="1200" b="1" dirty="0" smtClean="0">
                <a:solidFill>
                  <a:schemeClr val="accent2">
                    <a:lumMod val="75000"/>
                  </a:schemeClr>
                </a:solidFill>
              </a:rPr>
              <a:t>other interest incomes / expenses</a:t>
            </a:r>
            <a:endParaRPr lang="en-IN" sz="1200" b="1" dirty="0">
              <a:solidFill>
                <a:schemeClr val="accent2">
                  <a:lumMod val="75000"/>
                </a:schemeClr>
              </a:solidFill>
            </a:endParaRPr>
          </a:p>
        </p:txBody>
      </p:sp>
      <p:sp>
        <p:nvSpPr>
          <p:cNvPr id="77" name="Rounded Rectangle 76"/>
          <p:cNvSpPr/>
          <p:nvPr/>
        </p:nvSpPr>
        <p:spPr>
          <a:xfrm>
            <a:off x="453656" y="5029200"/>
            <a:ext cx="4419600" cy="60960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a:t>Interest component to </a:t>
            </a:r>
            <a:r>
              <a:rPr lang="en-IN" dirty="0" smtClean="0"/>
              <a:t>be calculated </a:t>
            </a:r>
            <a:r>
              <a:rPr lang="en-IN" dirty="0"/>
              <a:t>using the </a:t>
            </a:r>
            <a:r>
              <a:rPr lang="en-IN" dirty="0" smtClean="0"/>
              <a:t>discounting technique</a:t>
            </a:r>
            <a:endParaRPr lang="en-IN" dirty="0"/>
          </a:p>
        </p:txBody>
      </p:sp>
      <p:cxnSp>
        <p:nvCxnSpPr>
          <p:cNvPr id="79" name="Straight Arrow Connector 78"/>
          <p:cNvCxnSpPr>
            <a:stCxn id="72" idx="2"/>
            <a:endCxn id="77" idx="0"/>
          </p:cNvCxnSpPr>
          <p:nvPr/>
        </p:nvCxnSpPr>
        <p:spPr>
          <a:xfrm>
            <a:off x="2661684" y="4495800"/>
            <a:ext cx="1772" cy="53340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781560" y="4293268"/>
            <a:ext cx="6096" cy="209550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5781560" y="4293268"/>
            <a:ext cx="762000" cy="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5781560" y="5321968"/>
            <a:ext cx="762000" cy="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5787656" y="6388768"/>
            <a:ext cx="755904" cy="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77" idx="3"/>
          </p:cNvCxnSpPr>
          <p:nvPr/>
        </p:nvCxnSpPr>
        <p:spPr>
          <a:xfrm>
            <a:off x="4873256" y="5334000"/>
            <a:ext cx="920496" cy="0"/>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6543560" y="3938336"/>
            <a:ext cx="4120896" cy="850232"/>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Rate between the customer and the entity</a:t>
            </a:r>
            <a:r>
              <a:rPr lang="en-US" dirty="0" smtClean="0"/>
              <a:t>, had </a:t>
            </a:r>
            <a:r>
              <a:rPr lang="en-US" dirty="0"/>
              <a:t>the transaction been only a </a:t>
            </a:r>
            <a:r>
              <a:rPr lang="en-US" dirty="0" smtClean="0"/>
              <a:t>financing </a:t>
            </a:r>
            <a:r>
              <a:rPr lang="en-IN" dirty="0" smtClean="0"/>
              <a:t>transaction</a:t>
            </a:r>
            <a:r>
              <a:rPr lang="en-IN" dirty="0"/>
              <a:t>.</a:t>
            </a:r>
          </a:p>
        </p:txBody>
      </p:sp>
      <p:sp>
        <p:nvSpPr>
          <p:cNvPr id="88" name="Rectangle 87"/>
          <p:cNvSpPr/>
          <p:nvPr/>
        </p:nvSpPr>
        <p:spPr>
          <a:xfrm>
            <a:off x="6537464" y="5005136"/>
            <a:ext cx="4126672" cy="697832"/>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Credit characteristics of person receiving</a:t>
            </a:r>
          </a:p>
          <a:p>
            <a:r>
              <a:rPr lang="en-IN" dirty="0"/>
              <a:t>finance. E.g. Credit ratings</a:t>
            </a:r>
          </a:p>
        </p:txBody>
      </p:sp>
      <p:sp>
        <p:nvSpPr>
          <p:cNvPr id="89" name="Rectangle 88"/>
          <p:cNvSpPr/>
          <p:nvPr/>
        </p:nvSpPr>
        <p:spPr>
          <a:xfrm>
            <a:off x="6543560" y="5931568"/>
            <a:ext cx="4120896" cy="774032"/>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The fact that the financing transaction is</a:t>
            </a:r>
          </a:p>
          <a:p>
            <a:r>
              <a:rPr lang="en-IN" dirty="0"/>
              <a:t>secured or </a:t>
            </a:r>
            <a:r>
              <a:rPr lang="en-IN" dirty="0" smtClean="0"/>
              <a:t>unsecured</a:t>
            </a:r>
            <a:endParaRPr lang="en-IN" dirty="0"/>
          </a:p>
        </p:txBody>
      </p:sp>
      <p:cxnSp>
        <p:nvCxnSpPr>
          <p:cNvPr id="96" name="Straight Arrow Connector 95"/>
          <p:cNvCxnSpPr>
            <a:stCxn id="58" idx="2"/>
          </p:cNvCxnSpPr>
          <p:nvPr/>
        </p:nvCxnSpPr>
        <p:spPr>
          <a:xfrm>
            <a:off x="1367170" y="3761267"/>
            <a:ext cx="886" cy="353533"/>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59" idx="2"/>
          </p:cNvCxnSpPr>
          <p:nvPr/>
        </p:nvCxnSpPr>
        <p:spPr>
          <a:xfrm>
            <a:off x="3844556" y="3758608"/>
            <a:ext cx="0" cy="356192"/>
          </a:xfrm>
          <a:prstGeom prst="straightConnector1">
            <a:avLst/>
          </a:prstGeom>
          <a:ln w="190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9" name="Right Brace 98"/>
          <p:cNvSpPr/>
          <p:nvPr/>
        </p:nvSpPr>
        <p:spPr>
          <a:xfrm>
            <a:off x="10698746" y="4160921"/>
            <a:ext cx="346710" cy="2419290"/>
          </a:xfrm>
          <a:prstGeom prst="rightBrace">
            <a:avLst>
              <a:gd name="adj1" fmla="val 8333"/>
              <a:gd name="adj2" fmla="val 50439"/>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00" name="Rectangle 99"/>
          <p:cNvSpPr/>
          <p:nvPr/>
        </p:nvSpPr>
        <p:spPr>
          <a:xfrm>
            <a:off x="11197856" y="4921918"/>
            <a:ext cx="838200" cy="800100"/>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Factors affecting discount rate</a:t>
            </a:r>
            <a:endParaRPr lang="en-IN" sz="1400" dirty="0"/>
          </a:p>
        </p:txBody>
      </p:sp>
      <p:cxnSp>
        <p:nvCxnSpPr>
          <p:cNvPr id="6" name="Straight Arrow Connector 5"/>
          <p:cNvCxnSpPr>
            <a:stCxn id="53" idx="6"/>
          </p:cNvCxnSpPr>
          <p:nvPr/>
        </p:nvCxnSpPr>
        <p:spPr>
          <a:xfrm>
            <a:off x="5025656" y="1588168"/>
            <a:ext cx="755904" cy="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475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7905" y="457200"/>
            <a:ext cx="11658600" cy="5632311"/>
          </a:xfrm>
          <a:prstGeom prst="rect">
            <a:avLst/>
          </a:prstGeom>
          <a:ln w="19050">
            <a:solidFill>
              <a:schemeClr val="tx1"/>
            </a:solidFill>
          </a:ln>
        </p:spPr>
        <p:txBody>
          <a:bodyPr wrap="square">
            <a:spAutoFit/>
          </a:bodyPr>
          <a:lstStyle/>
          <a:p>
            <a:pPr marL="2779713" algn="just">
              <a:spcAft>
                <a:spcPts val="1200"/>
              </a:spcAft>
            </a:pPr>
            <a:r>
              <a:rPr lang="en-US" sz="2000" dirty="0" smtClean="0"/>
              <a:t>A </a:t>
            </a:r>
            <a:r>
              <a:rPr lang="en-US" sz="2000" dirty="0"/>
              <a:t>customer may pay or promise to pay the entity, in exchange of its goods </a:t>
            </a:r>
            <a:r>
              <a:rPr lang="en-US" sz="2000" dirty="0" smtClean="0"/>
              <a:t>or services</a:t>
            </a:r>
            <a:r>
              <a:rPr lang="en-US" sz="2000" dirty="0"/>
              <a:t>, consideration in </a:t>
            </a:r>
            <a:r>
              <a:rPr lang="en-US" sz="2000" dirty="0" smtClean="0"/>
              <a:t>a form </a:t>
            </a:r>
            <a:r>
              <a:rPr lang="en-US" sz="2000" dirty="0"/>
              <a:t>other than cash. Such consideration should </a:t>
            </a:r>
            <a:r>
              <a:rPr lang="en-US" sz="2000" dirty="0" smtClean="0"/>
              <a:t>be measured </a:t>
            </a:r>
            <a:r>
              <a:rPr lang="en-US" sz="2000" dirty="0"/>
              <a:t>at </a:t>
            </a:r>
            <a:r>
              <a:rPr lang="en-US" sz="2000" dirty="0">
                <a:solidFill>
                  <a:srgbClr val="0000FF"/>
                </a:solidFill>
              </a:rPr>
              <a:t>fair value </a:t>
            </a:r>
            <a:r>
              <a:rPr lang="en-US" sz="2000" dirty="0" smtClean="0"/>
              <a:t>of the </a:t>
            </a:r>
            <a:r>
              <a:rPr lang="en-US" sz="2000" dirty="0"/>
              <a:t>asset being </a:t>
            </a:r>
            <a:r>
              <a:rPr lang="en-US" sz="2000" dirty="0" smtClean="0"/>
              <a:t>transferred or </a:t>
            </a:r>
            <a:r>
              <a:rPr lang="en-US" sz="2000" dirty="0"/>
              <a:t>promised to being </a:t>
            </a:r>
            <a:r>
              <a:rPr lang="en-US" sz="2000" dirty="0" smtClean="0"/>
              <a:t>transferred </a:t>
            </a:r>
            <a:r>
              <a:rPr lang="en-US" sz="2000" dirty="0"/>
              <a:t>by the customer</a:t>
            </a:r>
            <a:r>
              <a:rPr lang="en-US" sz="2000" dirty="0" smtClean="0"/>
              <a:t>.</a:t>
            </a:r>
          </a:p>
          <a:p>
            <a:pPr algn="just">
              <a:spcAft>
                <a:spcPts val="1200"/>
              </a:spcAft>
            </a:pPr>
            <a:endParaRPr lang="en-US" sz="2000" dirty="0"/>
          </a:p>
          <a:p>
            <a:pPr algn="just">
              <a:spcAft>
                <a:spcPts val="1200"/>
              </a:spcAft>
            </a:pPr>
            <a:endParaRPr lang="en-US" sz="2000" dirty="0" smtClean="0"/>
          </a:p>
          <a:p>
            <a:pPr marL="342900" indent="-342900" algn="just">
              <a:spcAft>
                <a:spcPts val="1200"/>
              </a:spcAft>
              <a:buFont typeface="Wingdings" panose="05000000000000000000" pitchFamily="2" charset="2"/>
              <a:buChar char="ü"/>
            </a:pPr>
            <a:r>
              <a:rPr lang="en-US" sz="2000" dirty="0" smtClean="0"/>
              <a:t>However</a:t>
            </a:r>
            <a:r>
              <a:rPr lang="en-US" sz="2000" dirty="0"/>
              <a:t>, there may be a situation where such </a:t>
            </a:r>
            <a:r>
              <a:rPr lang="en-US" sz="2000" dirty="0">
                <a:solidFill>
                  <a:srgbClr val="0000FF"/>
                </a:solidFill>
              </a:rPr>
              <a:t>fair value is not available,</a:t>
            </a:r>
            <a:r>
              <a:rPr lang="en-US" sz="2000" b="1" dirty="0"/>
              <a:t> </a:t>
            </a:r>
            <a:r>
              <a:rPr lang="en-US" sz="2000" dirty="0"/>
              <a:t>the entity should measure </a:t>
            </a:r>
            <a:r>
              <a:rPr lang="en-US" sz="2000" dirty="0" smtClean="0"/>
              <a:t>such consideration </a:t>
            </a:r>
            <a:r>
              <a:rPr lang="en-US" sz="2000" dirty="0"/>
              <a:t>at the </a:t>
            </a:r>
            <a:r>
              <a:rPr lang="en-US" sz="2000" dirty="0">
                <a:solidFill>
                  <a:srgbClr val="0000FF"/>
                </a:solidFill>
              </a:rPr>
              <a:t>stand alone selling price of the goods or services </a:t>
            </a:r>
            <a:r>
              <a:rPr lang="en-US" sz="2000" dirty="0"/>
              <a:t>of the entity transferred to </a:t>
            </a:r>
            <a:r>
              <a:rPr lang="en-US" sz="2000" dirty="0" smtClean="0"/>
              <a:t>the </a:t>
            </a:r>
            <a:r>
              <a:rPr lang="en-IN" sz="2000" dirty="0" smtClean="0"/>
              <a:t>customer.</a:t>
            </a:r>
          </a:p>
          <a:p>
            <a:pPr marL="342900" indent="-342900" algn="just">
              <a:spcAft>
                <a:spcPts val="1200"/>
              </a:spcAft>
              <a:buFont typeface="Wingdings" panose="05000000000000000000" pitchFamily="2" charset="2"/>
              <a:buChar char="ü"/>
            </a:pPr>
            <a:endParaRPr lang="en-IN" sz="2000" dirty="0"/>
          </a:p>
          <a:p>
            <a:pPr marL="342900" indent="-342900" algn="just">
              <a:spcAft>
                <a:spcPts val="1200"/>
              </a:spcAft>
              <a:buFont typeface="Wingdings" panose="05000000000000000000" pitchFamily="2" charset="2"/>
              <a:buChar char="ü"/>
            </a:pPr>
            <a:r>
              <a:rPr lang="en-US" sz="2000" dirty="0" smtClean="0"/>
              <a:t>If </a:t>
            </a:r>
            <a:r>
              <a:rPr lang="en-US" sz="2000" dirty="0"/>
              <a:t>a customer contributes goods or services (for example, materials, equipment or </a:t>
            </a:r>
            <a:r>
              <a:rPr lang="en-US" sz="2000" dirty="0" err="1"/>
              <a:t>labour</a:t>
            </a:r>
            <a:r>
              <a:rPr lang="en-US" sz="2000" dirty="0" smtClean="0"/>
              <a:t>) to </a:t>
            </a:r>
            <a:r>
              <a:rPr lang="en-US" sz="2000" dirty="0"/>
              <a:t>facilitate </a:t>
            </a:r>
            <a:r>
              <a:rPr lang="en-US" sz="2000" dirty="0" smtClean="0"/>
              <a:t>an entity’s </a:t>
            </a:r>
            <a:r>
              <a:rPr lang="en-US" sz="2000" dirty="0"/>
              <a:t>fulfilment of the contract, the entity shall assess whether it </a:t>
            </a:r>
            <a:r>
              <a:rPr lang="en-US" sz="2000" dirty="0" smtClean="0"/>
              <a:t>obtains control </a:t>
            </a:r>
            <a:r>
              <a:rPr lang="en-US" sz="2000" dirty="0"/>
              <a:t>of those contributed goods or services. If so, the entity shall account for </a:t>
            </a:r>
            <a:r>
              <a:rPr lang="en-US" sz="2000" dirty="0" smtClean="0"/>
              <a:t>the contributed </a:t>
            </a:r>
            <a:r>
              <a:rPr lang="en-US" sz="2000" dirty="0"/>
              <a:t>goods or services as non-cash consideration received from the customer.</a:t>
            </a:r>
            <a:endParaRPr lang="en-IN" sz="2000" dirty="0" smtClean="0"/>
          </a:p>
          <a:p>
            <a:pPr algn="just">
              <a:spcAft>
                <a:spcPts val="1200"/>
              </a:spcAft>
            </a:pPr>
            <a:endParaRPr lang="en-IN" sz="2000" dirty="0"/>
          </a:p>
        </p:txBody>
      </p:sp>
      <p:grpSp>
        <p:nvGrpSpPr>
          <p:cNvPr id="6" name="Group 5"/>
          <p:cNvGrpSpPr/>
          <p:nvPr/>
        </p:nvGrpSpPr>
        <p:grpSpPr>
          <a:xfrm>
            <a:off x="152400" y="228600"/>
            <a:ext cx="2899277" cy="1828800"/>
            <a:chOff x="920118" y="4157142"/>
            <a:chExt cx="2781521" cy="1390507"/>
          </a:xfrm>
        </p:grpSpPr>
        <p:sp>
          <p:nvSpPr>
            <p:cNvPr id="7" name="Rounded Rectangle 6"/>
            <p:cNvSpPr/>
            <p:nvPr/>
          </p:nvSpPr>
          <p:spPr>
            <a:xfrm>
              <a:off x="920118" y="4157142"/>
              <a:ext cx="2781521" cy="1390507"/>
            </a:xfrm>
            <a:prstGeom prst="round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ounded Rectangle 4"/>
            <p:cNvSpPr/>
            <p:nvPr/>
          </p:nvSpPr>
          <p:spPr>
            <a:xfrm>
              <a:off x="987997" y="4225021"/>
              <a:ext cx="2645763" cy="1254749"/>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86360" tIns="86360" rIns="86360" bIns="86360" numCol="1" spcCol="1270" anchor="ctr" anchorCtr="0">
              <a:noAutofit/>
            </a:bodyPr>
            <a:lstStyle/>
            <a:p>
              <a:pPr lvl="0" algn="ctr" defTabSz="1511300">
                <a:lnSpc>
                  <a:spcPct val="90000"/>
                </a:lnSpc>
                <a:spcBef>
                  <a:spcPct val="0"/>
                </a:spcBef>
                <a:spcAft>
                  <a:spcPts val="0"/>
                </a:spcAft>
              </a:pPr>
              <a:r>
                <a:rPr lang="en-IN" sz="3600" kern="1200" dirty="0" smtClean="0"/>
                <a:t>Non Cash</a:t>
              </a:r>
            </a:p>
            <a:p>
              <a:pPr lvl="0" algn="ctr" defTabSz="1511300">
                <a:lnSpc>
                  <a:spcPct val="90000"/>
                </a:lnSpc>
                <a:spcBef>
                  <a:spcPct val="0"/>
                </a:spcBef>
                <a:spcAft>
                  <a:spcPts val="0"/>
                </a:spcAft>
              </a:pPr>
              <a:r>
                <a:rPr lang="en-IN" sz="3600" kern="1200" dirty="0" smtClean="0"/>
                <a:t>Consideration</a:t>
              </a:r>
              <a:endParaRPr lang="en-IN" sz="3600" kern="1200" dirty="0"/>
            </a:p>
          </p:txBody>
        </p:sp>
      </p:grpSp>
    </p:spTree>
    <p:extLst>
      <p:ext uri="{BB962C8B-B14F-4D97-AF65-F5344CB8AC3E}">
        <p14:creationId xmlns:p14="http://schemas.microsoft.com/office/powerpoint/2010/main" val="3982023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04800"/>
            <a:ext cx="11582400" cy="2677656"/>
          </a:xfrm>
          <a:prstGeom prst="rect">
            <a:avLst/>
          </a:prstGeom>
          <a:solidFill>
            <a:schemeClr val="bg1"/>
          </a:solidFill>
          <a:ln w="19050">
            <a:solidFill>
              <a:schemeClr val="tx1"/>
            </a:solidFill>
          </a:ln>
          <a:effectLst>
            <a:glow rad="101600">
              <a:schemeClr val="accent5">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MCA notified </a:t>
            </a:r>
            <a:r>
              <a:rPr lang="en-US" sz="2400" dirty="0" err="1" smtClean="0"/>
              <a:t>Ind</a:t>
            </a:r>
            <a:r>
              <a:rPr lang="en-US" sz="2400" dirty="0" smtClean="0"/>
              <a:t> AS 115 – </a:t>
            </a:r>
            <a:r>
              <a:rPr lang="en-US" sz="2400" b="1" u="sng" dirty="0" smtClean="0">
                <a:solidFill>
                  <a:srgbClr val="0000FF"/>
                </a:solidFill>
              </a:rPr>
              <a:t>“Revenue from Contracts with Customers”</a:t>
            </a:r>
            <a:r>
              <a:rPr lang="en-US" sz="2400" dirty="0" smtClean="0">
                <a:solidFill>
                  <a:srgbClr val="0000FF"/>
                </a:solidFill>
              </a:rPr>
              <a:t> </a:t>
            </a:r>
            <a:r>
              <a:rPr lang="en-US" sz="2400" dirty="0" smtClean="0"/>
              <a:t>on 28</a:t>
            </a:r>
            <a:r>
              <a:rPr lang="en-US" sz="2400" baseline="30000" dirty="0" smtClean="0"/>
              <a:t>th</a:t>
            </a:r>
            <a:r>
              <a:rPr lang="en-US" sz="2400" dirty="0" smtClean="0"/>
              <a:t> March 2018</a:t>
            </a:r>
          </a:p>
          <a:p>
            <a:endParaRPr lang="en-US" sz="2400" dirty="0"/>
          </a:p>
          <a:p>
            <a:r>
              <a:rPr lang="en-US" sz="2400" dirty="0" err="1" smtClean="0"/>
              <a:t>Ind</a:t>
            </a:r>
            <a:r>
              <a:rPr lang="en-US" sz="2400" dirty="0" smtClean="0"/>
              <a:t> AS 115 is effective from </a:t>
            </a:r>
            <a:r>
              <a:rPr lang="en-US" sz="2400" b="1" u="sng" dirty="0" smtClean="0">
                <a:solidFill>
                  <a:srgbClr val="0000FF"/>
                </a:solidFill>
              </a:rPr>
              <a:t>01-April-2018</a:t>
            </a:r>
            <a:r>
              <a:rPr lang="en-US" sz="2400" dirty="0" smtClean="0"/>
              <a:t>	</a:t>
            </a:r>
          </a:p>
          <a:p>
            <a:endParaRPr lang="en-US" sz="2400" dirty="0"/>
          </a:p>
          <a:p>
            <a:r>
              <a:rPr lang="en-US" sz="2400" dirty="0" err="1" smtClean="0"/>
              <a:t>Ind</a:t>
            </a:r>
            <a:r>
              <a:rPr lang="en-US" sz="2400" dirty="0" smtClean="0"/>
              <a:t> AS 115 is based on IFRS 15. </a:t>
            </a:r>
          </a:p>
          <a:p>
            <a:endParaRPr lang="en-US" sz="2400" dirty="0"/>
          </a:p>
          <a:p>
            <a:r>
              <a:rPr lang="en-US" sz="2400" dirty="0" smtClean="0"/>
              <a:t>IFRS 15 is effective from 01</a:t>
            </a:r>
            <a:r>
              <a:rPr lang="en-US" sz="2400" baseline="30000" dirty="0" smtClean="0"/>
              <a:t>st</a:t>
            </a:r>
            <a:r>
              <a:rPr lang="en-US" sz="2400" dirty="0" smtClean="0"/>
              <a:t> January 2018</a:t>
            </a:r>
            <a:endParaRPr lang="en-IN" sz="2400" dirty="0"/>
          </a:p>
        </p:txBody>
      </p:sp>
      <p:grpSp>
        <p:nvGrpSpPr>
          <p:cNvPr id="6" name="Group 5"/>
          <p:cNvGrpSpPr/>
          <p:nvPr/>
        </p:nvGrpSpPr>
        <p:grpSpPr>
          <a:xfrm>
            <a:off x="3663025" y="3124201"/>
            <a:ext cx="7614575" cy="2133600"/>
            <a:chOff x="3203245" y="748"/>
            <a:chExt cx="7986004" cy="1047089"/>
          </a:xfrm>
        </p:grpSpPr>
        <p:sp>
          <p:nvSpPr>
            <p:cNvPr id="7" name="Right Arrow 6"/>
            <p:cNvSpPr/>
            <p:nvPr/>
          </p:nvSpPr>
          <p:spPr>
            <a:xfrm>
              <a:off x="3203245" y="748"/>
              <a:ext cx="7986004" cy="1047089"/>
            </a:xfrm>
            <a:prstGeom prst="rightArrow">
              <a:avLst>
                <a:gd name="adj1" fmla="val 75000"/>
                <a:gd name="adj2" fmla="val 49429"/>
              </a:avLst>
            </a:prstGeom>
            <a:solidFill>
              <a:schemeClr val="accent6">
                <a:lumMod val="40000"/>
                <a:lumOff val="60000"/>
                <a:alpha val="90000"/>
              </a:schemeClr>
            </a:solidFill>
            <a:effectLst>
              <a:glow rad="63500">
                <a:schemeClr val="accent5">
                  <a:satMod val="175000"/>
                  <a:alpha val="40000"/>
                </a:schemeClr>
              </a:glow>
            </a:effectLst>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8" name="Right Arrow 4"/>
            <p:cNvSpPr/>
            <p:nvPr/>
          </p:nvSpPr>
          <p:spPr>
            <a:xfrm>
              <a:off x="3203245" y="131634"/>
              <a:ext cx="7239000" cy="785317"/>
            </a:xfrm>
            <a:prstGeom prst="rect">
              <a:avLst/>
            </a:prstGeom>
            <a:effectLst>
              <a:glow rad="63500">
                <a:schemeClr val="accent5">
                  <a:satMod val="175000"/>
                  <a:alpha val="40000"/>
                </a:schemeClr>
              </a:glow>
            </a:effectLst>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60" tIns="10160" rIns="10160" bIns="10160" numCol="1" spcCol="1270" anchor="ctr" anchorCtr="0">
              <a:noAutofit/>
            </a:bodyPr>
            <a:lstStyle/>
            <a:p>
              <a:pPr marL="342900" lvl="1" indent="-342900" algn="l" defTabSz="711200">
                <a:lnSpc>
                  <a:spcPct val="90000"/>
                </a:lnSpc>
                <a:spcBef>
                  <a:spcPct val="0"/>
                </a:spcBef>
                <a:spcAft>
                  <a:spcPct val="15000"/>
                </a:spcAft>
                <a:buFont typeface="Wingdings" panose="05000000000000000000" pitchFamily="2" charset="2"/>
                <a:buChar char="Ø"/>
              </a:pPr>
              <a:r>
                <a:rPr lang="en-US" sz="2400" kern="1200" dirty="0" smtClean="0"/>
                <a:t>In AS 11 – Construction Contracts </a:t>
              </a:r>
              <a:endParaRPr lang="en-IN" sz="2400" kern="1200" dirty="0"/>
            </a:p>
            <a:p>
              <a:pPr marL="342900" lvl="1" indent="-342900" algn="l" defTabSz="711200">
                <a:lnSpc>
                  <a:spcPct val="90000"/>
                </a:lnSpc>
                <a:spcBef>
                  <a:spcPct val="0"/>
                </a:spcBef>
                <a:spcAft>
                  <a:spcPct val="15000"/>
                </a:spcAft>
                <a:buFont typeface="Wingdings" panose="05000000000000000000" pitchFamily="2" charset="2"/>
                <a:buChar char="Ø"/>
              </a:pPr>
              <a:r>
                <a:rPr lang="en-US" sz="2400" kern="1200" dirty="0" err="1" smtClean="0"/>
                <a:t>Ind</a:t>
              </a:r>
              <a:r>
                <a:rPr lang="en-US" sz="2400" kern="1200" dirty="0" smtClean="0"/>
                <a:t> AS 18 – Revenue</a:t>
              </a:r>
            </a:p>
            <a:p>
              <a:pPr marL="342900" lvl="1" indent="-342900" algn="l" defTabSz="711200">
                <a:lnSpc>
                  <a:spcPct val="90000"/>
                </a:lnSpc>
                <a:spcBef>
                  <a:spcPct val="0"/>
                </a:spcBef>
                <a:spcAft>
                  <a:spcPct val="15000"/>
                </a:spcAft>
                <a:buFont typeface="Wingdings" panose="05000000000000000000" pitchFamily="2" charset="2"/>
                <a:buChar char="Ø"/>
              </a:pPr>
              <a:r>
                <a:rPr lang="en-US" sz="2400" dirty="0" smtClean="0"/>
                <a:t>Guidance Note of ICAI on Accounting for Real Estate Transactions for </a:t>
              </a:r>
              <a:r>
                <a:rPr lang="en-US" sz="2400" dirty="0" err="1" smtClean="0"/>
                <a:t>Ind</a:t>
              </a:r>
              <a:r>
                <a:rPr lang="en-US" sz="2400" dirty="0" smtClean="0"/>
                <a:t> AS entities</a:t>
              </a:r>
              <a:endParaRPr lang="en-IN" sz="2400" kern="1200" dirty="0"/>
            </a:p>
          </p:txBody>
        </p:sp>
      </p:grpSp>
      <p:grpSp>
        <p:nvGrpSpPr>
          <p:cNvPr id="9" name="Group 8"/>
          <p:cNvGrpSpPr/>
          <p:nvPr/>
        </p:nvGrpSpPr>
        <p:grpSpPr>
          <a:xfrm>
            <a:off x="3690457" y="5257800"/>
            <a:ext cx="6215543" cy="1378356"/>
            <a:chOff x="3203245" y="58634"/>
            <a:chExt cx="7593346" cy="1047089"/>
          </a:xfrm>
          <a:effectLst>
            <a:glow rad="63500">
              <a:schemeClr val="accent5">
                <a:satMod val="175000"/>
                <a:alpha val="40000"/>
              </a:schemeClr>
            </a:glow>
          </a:effectLst>
        </p:grpSpPr>
        <p:sp>
          <p:nvSpPr>
            <p:cNvPr id="10" name="Right Arrow 9"/>
            <p:cNvSpPr/>
            <p:nvPr/>
          </p:nvSpPr>
          <p:spPr>
            <a:xfrm>
              <a:off x="3203245" y="58634"/>
              <a:ext cx="7593346" cy="1047089"/>
            </a:xfrm>
            <a:prstGeom prst="rightArrow">
              <a:avLst>
                <a:gd name="adj1" fmla="val 75000"/>
                <a:gd name="adj2" fmla="val 51769"/>
              </a:avLst>
            </a:prstGeom>
            <a:solidFill>
              <a:schemeClr val="accent6">
                <a:lumMod val="40000"/>
                <a:lumOff val="60000"/>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1" name="Right Arrow 4"/>
            <p:cNvSpPr/>
            <p:nvPr/>
          </p:nvSpPr>
          <p:spPr>
            <a:xfrm>
              <a:off x="3203245" y="188375"/>
              <a:ext cx="7593346" cy="8015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60" tIns="10160" rIns="10160" bIns="10160" numCol="1" spcCol="1270" anchor="ctr" anchorCtr="0">
              <a:noAutofit/>
            </a:bodyPr>
            <a:lstStyle/>
            <a:p>
              <a:pPr marL="342900" lvl="1" indent="-342900" algn="l" defTabSz="711200">
                <a:lnSpc>
                  <a:spcPct val="90000"/>
                </a:lnSpc>
                <a:spcBef>
                  <a:spcPct val="0"/>
                </a:spcBef>
                <a:spcAft>
                  <a:spcPct val="15000"/>
                </a:spcAft>
                <a:buFont typeface="Wingdings" panose="05000000000000000000" pitchFamily="2" charset="2"/>
                <a:buChar char="Ø"/>
              </a:pPr>
              <a:r>
                <a:rPr lang="en-US" sz="2400" kern="1200" dirty="0" smtClean="0"/>
                <a:t>In AS 16 – Property, Plant and Equipment</a:t>
              </a:r>
            </a:p>
          </p:txBody>
        </p:sp>
      </p:grpSp>
      <p:grpSp>
        <p:nvGrpSpPr>
          <p:cNvPr id="12" name="Group 11"/>
          <p:cNvGrpSpPr/>
          <p:nvPr/>
        </p:nvGrpSpPr>
        <p:grpSpPr>
          <a:xfrm>
            <a:off x="386425" y="3337616"/>
            <a:ext cx="3114895" cy="1690771"/>
            <a:chOff x="88349" y="135015"/>
            <a:chExt cx="3114895" cy="778557"/>
          </a:xfrm>
          <a:solidFill>
            <a:schemeClr val="accent6">
              <a:lumMod val="75000"/>
            </a:schemeClr>
          </a:solidFill>
          <a:effectLst>
            <a:glow rad="63500">
              <a:schemeClr val="accent5">
                <a:satMod val="175000"/>
                <a:alpha val="40000"/>
              </a:schemeClr>
            </a:glow>
          </a:effectLst>
        </p:grpSpPr>
        <p:sp>
          <p:nvSpPr>
            <p:cNvPr id="13" name="Rounded Rectangle 12"/>
            <p:cNvSpPr/>
            <p:nvPr/>
          </p:nvSpPr>
          <p:spPr>
            <a:xfrm>
              <a:off x="88349" y="135015"/>
              <a:ext cx="3114895" cy="778557"/>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ounded Rectangle 4"/>
            <p:cNvSpPr/>
            <p:nvPr/>
          </p:nvSpPr>
          <p:spPr>
            <a:xfrm>
              <a:off x="126355" y="173021"/>
              <a:ext cx="3038883" cy="70254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b="1" kern="1200" dirty="0" smtClean="0"/>
                <a:t>Replaces</a:t>
              </a:r>
              <a:endParaRPr lang="en-IN" sz="3900" b="1" kern="1200" dirty="0"/>
            </a:p>
          </p:txBody>
        </p:sp>
      </p:grpSp>
      <p:grpSp>
        <p:nvGrpSpPr>
          <p:cNvPr id="15" name="Group 14"/>
          <p:cNvGrpSpPr/>
          <p:nvPr/>
        </p:nvGrpSpPr>
        <p:grpSpPr>
          <a:xfrm>
            <a:off x="381000" y="5428587"/>
            <a:ext cx="3117940" cy="1055170"/>
            <a:chOff x="82924" y="1125693"/>
            <a:chExt cx="3117940" cy="778557"/>
          </a:xfrm>
          <a:solidFill>
            <a:schemeClr val="accent6">
              <a:lumMod val="75000"/>
            </a:schemeClr>
          </a:solidFill>
          <a:effectLst>
            <a:glow rad="63500">
              <a:schemeClr val="accent5">
                <a:satMod val="175000"/>
                <a:alpha val="40000"/>
              </a:schemeClr>
            </a:glow>
          </a:effectLst>
        </p:grpSpPr>
        <p:sp>
          <p:nvSpPr>
            <p:cNvPr id="16" name="Rounded Rectangle 15"/>
            <p:cNvSpPr/>
            <p:nvPr/>
          </p:nvSpPr>
          <p:spPr>
            <a:xfrm>
              <a:off x="82924" y="1125693"/>
              <a:ext cx="3117940" cy="778557"/>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ounded Rectangle 6"/>
            <p:cNvSpPr/>
            <p:nvPr/>
          </p:nvSpPr>
          <p:spPr>
            <a:xfrm>
              <a:off x="120930" y="1163699"/>
              <a:ext cx="3041928" cy="70254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48590" tIns="74295" rIns="148590" bIns="74295" numCol="1" spcCol="1270" anchor="ctr" anchorCtr="0">
              <a:noAutofit/>
            </a:bodyPr>
            <a:lstStyle/>
            <a:p>
              <a:pPr lvl="0" algn="ctr" defTabSz="1733550">
                <a:lnSpc>
                  <a:spcPct val="90000"/>
                </a:lnSpc>
                <a:spcBef>
                  <a:spcPct val="0"/>
                </a:spcBef>
                <a:spcAft>
                  <a:spcPct val="35000"/>
                </a:spcAft>
              </a:pPr>
              <a:r>
                <a:rPr lang="en-US" sz="3900" b="1" kern="1200" dirty="0" smtClean="0"/>
                <a:t>Modifies</a:t>
              </a:r>
              <a:endParaRPr lang="en-IN" sz="3900" b="1" kern="1200" dirty="0"/>
            </a:p>
          </p:txBody>
        </p:sp>
      </p:grpSp>
    </p:spTree>
    <p:extLst>
      <p:ext uri="{BB962C8B-B14F-4D97-AF65-F5344CB8AC3E}">
        <p14:creationId xmlns:p14="http://schemas.microsoft.com/office/powerpoint/2010/main" val="18588547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905" y="359486"/>
            <a:ext cx="11483095" cy="6278642"/>
          </a:xfrm>
          <a:prstGeom prst="rect">
            <a:avLst/>
          </a:prstGeom>
          <a:ln w="19050">
            <a:solidFill>
              <a:schemeClr val="tx1"/>
            </a:solidFill>
          </a:ln>
        </p:spPr>
        <p:txBody>
          <a:bodyPr wrap="square">
            <a:spAutoFit/>
          </a:bodyPr>
          <a:lstStyle/>
          <a:p>
            <a:pPr marL="2779713" algn="just">
              <a:spcAft>
                <a:spcPts val="1200"/>
              </a:spcAft>
            </a:pPr>
            <a:r>
              <a:rPr lang="en-US" dirty="0"/>
              <a:t>Consideration payable to a customer includes cash amounts that a vendor pays, or expects to pay, to a customer (or to other parties that purchase the vendor’s goods or services from the customer), credits or other items such as coupons or vouchers that can be applied against amounts owed to the </a:t>
            </a:r>
            <a:r>
              <a:rPr lang="en-US" dirty="0" smtClean="0"/>
              <a:t>vendor</a:t>
            </a:r>
          </a:p>
          <a:p>
            <a:pPr marL="342900" indent="-342900" algn="just">
              <a:spcAft>
                <a:spcPts val="1200"/>
              </a:spcAft>
              <a:buFont typeface="Wingdings" panose="05000000000000000000" pitchFamily="2" charset="2"/>
              <a:buChar char="ü"/>
            </a:pPr>
            <a:r>
              <a:rPr lang="en-US" dirty="0"/>
              <a:t>Consideration payable to a customer is accounted for as a reduction of the transaction price (and hence, a reduction of revenue), unless the payment to the customer is in exchange for a distinct good or service that the customer transfers to the vendor</a:t>
            </a:r>
            <a:r>
              <a:rPr lang="en-US" dirty="0" smtClean="0"/>
              <a:t>.</a:t>
            </a:r>
            <a:endParaRPr lang="en-IN" dirty="0" smtClean="0"/>
          </a:p>
          <a:p>
            <a:pPr marL="342900" indent="-342900" algn="just">
              <a:spcAft>
                <a:spcPts val="1200"/>
              </a:spcAft>
              <a:buFont typeface="Wingdings" panose="05000000000000000000" pitchFamily="2" charset="2"/>
              <a:buChar char="ü"/>
            </a:pPr>
            <a:r>
              <a:rPr lang="en-US" dirty="0"/>
              <a:t>A vendor might sell goods </a:t>
            </a:r>
            <a:r>
              <a:rPr lang="en-US" dirty="0" smtClean="0"/>
              <a:t>/ </a:t>
            </a:r>
            <a:r>
              <a:rPr lang="en-US" dirty="0"/>
              <a:t>services to a customer and at the same time purchases </a:t>
            </a:r>
            <a:r>
              <a:rPr lang="en-US" dirty="0" smtClean="0"/>
              <a:t>goods/services </a:t>
            </a:r>
            <a:r>
              <a:rPr lang="en-US" dirty="0"/>
              <a:t>from the same customer. If the amount of consideration payable to the customer exceeds the fair value of a distinct good or service that the vendor receives in exchange, the difference is accounted for as a reduction in </a:t>
            </a:r>
            <a:r>
              <a:rPr lang="en-US" dirty="0" smtClean="0"/>
              <a:t>vendor’s </a:t>
            </a:r>
            <a:r>
              <a:rPr lang="en-US" dirty="0"/>
              <a:t>sales </a:t>
            </a:r>
            <a:r>
              <a:rPr lang="en-US" dirty="0" smtClean="0"/>
              <a:t>transaction price </a:t>
            </a:r>
          </a:p>
          <a:p>
            <a:pPr marL="342900" indent="-342900" algn="just">
              <a:spcAft>
                <a:spcPts val="1200"/>
              </a:spcAft>
              <a:buFont typeface="Wingdings" panose="05000000000000000000" pitchFamily="2" charset="2"/>
              <a:buChar char="ü"/>
            </a:pPr>
            <a:r>
              <a:rPr lang="en-US" dirty="0" smtClean="0"/>
              <a:t>If </a:t>
            </a:r>
            <a:r>
              <a:rPr lang="en-US" dirty="0"/>
              <a:t>a vendor cannot reasonably estimate the fair value of a </a:t>
            </a:r>
            <a:r>
              <a:rPr lang="en-US" dirty="0" smtClean="0"/>
              <a:t>good/service </a:t>
            </a:r>
            <a:r>
              <a:rPr lang="en-US" dirty="0"/>
              <a:t>received from the customer, then </a:t>
            </a:r>
            <a:r>
              <a:rPr lang="en-US" dirty="0" smtClean="0"/>
              <a:t>full </a:t>
            </a:r>
            <a:r>
              <a:rPr lang="en-US" dirty="0"/>
              <a:t>amount of the consideration payable to the customer is deducted from the vendor’s own transaction price </a:t>
            </a:r>
            <a:r>
              <a:rPr lang="en-US" dirty="0" smtClean="0"/>
              <a:t>(&amp; hence </a:t>
            </a:r>
            <a:r>
              <a:rPr lang="en-US" dirty="0"/>
              <a:t>revenue). </a:t>
            </a:r>
            <a:endParaRPr lang="en-US" dirty="0" smtClean="0"/>
          </a:p>
          <a:p>
            <a:pPr marL="342900" indent="-342900" algn="just">
              <a:spcAft>
                <a:spcPts val="1200"/>
              </a:spcAft>
              <a:buFont typeface="Wingdings" panose="05000000000000000000" pitchFamily="2" charset="2"/>
              <a:buChar char="ü"/>
            </a:pPr>
            <a:r>
              <a:rPr lang="en-US" dirty="0" smtClean="0"/>
              <a:t>When </a:t>
            </a:r>
            <a:r>
              <a:rPr lang="en-US" dirty="0"/>
              <a:t>the consideration payable to a customer is treated as a reduction of the transaction price the reduction of revenue is </a:t>
            </a:r>
            <a:r>
              <a:rPr lang="en-US" dirty="0" err="1"/>
              <a:t>recognised</a:t>
            </a:r>
            <a:r>
              <a:rPr lang="en-US" dirty="0"/>
              <a:t> when (or as) the later of either of the following occurs: </a:t>
            </a:r>
            <a:endParaRPr lang="en-US" dirty="0" smtClean="0"/>
          </a:p>
          <a:p>
            <a:pPr algn="just">
              <a:spcAft>
                <a:spcPts val="1200"/>
              </a:spcAft>
            </a:pPr>
            <a:r>
              <a:rPr lang="en-US" dirty="0"/>
              <a:t>	</a:t>
            </a:r>
            <a:r>
              <a:rPr lang="en-US" dirty="0" smtClean="0"/>
              <a:t>– </a:t>
            </a:r>
            <a:r>
              <a:rPr lang="en-US" dirty="0"/>
              <a:t>The vendor </a:t>
            </a:r>
            <a:r>
              <a:rPr lang="en-US" dirty="0" err="1"/>
              <a:t>recognises</a:t>
            </a:r>
            <a:r>
              <a:rPr lang="en-US" dirty="0"/>
              <a:t> revenue for the transfer of the related goods or services to the customer </a:t>
            </a:r>
            <a:endParaRPr lang="en-US" dirty="0" smtClean="0"/>
          </a:p>
          <a:p>
            <a:pPr algn="just">
              <a:spcAft>
                <a:spcPts val="1200"/>
              </a:spcAft>
            </a:pPr>
            <a:r>
              <a:rPr lang="en-US" dirty="0"/>
              <a:t>	</a:t>
            </a:r>
            <a:r>
              <a:rPr lang="en-US" dirty="0" smtClean="0"/>
              <a:t>– </a:t>
            </a:r>
            <a:r>
              <a:rPr lang="en-US" dirty="0"/>
              <a:t>The vendor pays, or promises to pay, the consideration, even if the payment is conditional on a future event. </a:t>
            </a:r>
            <a:r>
              <a:rPr lang="en-US" dirty="0" smtClean="0"/>
              <a:t>	Such </a:t>
            </a:r>
            <a:r>
              <a:rPr lang="en-US" dirty="0"/>
              <a:t>a promise may be implied by the vendor’s customary business practices. A key point is that any amount </a:t>
            </a:r>
            <a:r>
              <a:rPr lang="en-US" dirty="0" smtClean="0"/>
              <a:t>	paid </a:t>
            </a:r>
            <a:r>
              <a:rPr lang="en-US" dirty="0"/>
              <a:t>by a vendor to its customer will be accounted for as a reduction in revenue, unless that payment is in </a:t>
            </a:r>
            <a:r>
              <a:rPr lang="en-US" dirty="0" smtClean="0"/>
              <a:t>	return </a:t>
            </a:r>
            <a:r>
              <a:rPr lang="en-US" dirty="0"/>
              <a:t>for a distinct good or service.</a:t>
            </a:r>
            <a:endParaRPr lang="en-IN" dirty="0"/>
          </a:p>
        </p:txBody>
      </p:sp>
      <p:grpSp>
        <p:nvGrpSpPr>
          <p:cNvPr id="6" name="Group 5"/>
          <p:cNvGrpSpPr/>
          <p:nvPr/>
        </p:nvGrpSpPr>
        <p:grpSpPr>
          <a:xfrm>
            <a:off x="152400" y="152400"/>
            <a:ext cx="2870093" cy="1444400"/>
            <a:chOff x="0" y="1594167"/>
            <a:chExt cx="2870093" cy="1426287"/>
          </a:xfrm>
          <a:scene3d>
            <a:camera prst="orthographicFront">
              <a:rot lat="0" lon="0" rev="0"/>
            </a:camera>
            <a:lightRig rig="glow" dir="t">
              <a:rot lat="0" lon="0" rev="4800000"/>
            </a:lightRig>
          </a:scene3d>
        </p:grpSpPr>
        <p:sp>
          <p:nvSpPr>
            <p:cNvPr id="7" name="Rounded Rectangle 6"/>
            <p:cNvSpPr/>
            <p:nvPr/>
          </p:nvSpPr>
          <p:spPr>
            <a:xfrm>
              <a:off x="0" y="1594167"/>
              <a:ext cx="2870093" cy="1426287"/>
            </a:xfrm>
            <a:prstGeom prst="roundRect">
              <a:avLst/>
            </a:prstGeom>
            <a:solidFill>
              <a:srgbClr val="FFC000"/>
            </a:solidFill>
            <a:ln>
              <a:noFill/>
            </a:ln>
            <a:effectLst>
              <a:outerShdw blurRad="190500" dist="228600" dir="2700000" algn="ctr">
                <a:srgbClr val="000000">
                  <a:alpha val="30000"/>
                </a:srgbClr>
              </a:outerShdw>
            </a:effectLst>
            <a:sp3d prstMaterial="matte">
              <a:bevelT w="127000" h="63500"/>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Rounded Rectangle 4"/>
            <p:cNvSpPr/>
            <p:nvPr/>
          </p:nvSpPr>
          <p:spPr>
            <a:xfrm>
              <a:off x="69626" y="1663793"/>
              <a:ext cx="2730841" cy="1287035"/>
            </a:xfrm>
            <a:prstGeom prst="rect">
              <a:avLst/>
            </a:prstGeom>
            <a:ln>
              <a:noFill/>
            </a:ln>
            <a:effectLst>
              <a:outerShdw blurRad="190500" dist="228600" dir="2700000" algn="ctr">
                <a:srgbClr val="000000">
                  <a:alpha val="30000"/>
                </a:srgbClr>
              </a:outerShdw>
            </a:effectLst>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88900" tIns="88900" rIns="88900" bIns="88900" numCol="1" spcCol="1270" anchor="ctr" anchorCtr="0">
              <a:noAutofit/>
            </a:bodyPr>
            <a:lstStyle/>
            <a:p>
              <a:pPr lvl="0" algn="ctr" defTabSz="1555750">
                <a:lnSpc>
                  <a:spcPct val="90000"/>
                </a:lnSpc>
                <a:spcBef>
                  <a:spcPct val="0"/>
                </a:spcBef>
                <a:spcAft>
                  <a:spcPts val="0"/>
                </a:spcAft>
              </a:pPr>
              <a:r>
                <a:rPr lang="en-IN" sz="3500" kern="1200" dirty="0" smtClean="0"/>
                <a:t>Payable to a</a:t>
              </a:r>
            </a:p>
            <a:p>
              <a:pPr lvl="0" algn="ctr" defTabSz="1555750">
                <a:lnSpc>
                  <a:spcPct val="90000"/>
                </a:lnSpc>
                <a:spcBef>
                  <a:spcPct val="0"/>
                </a:spcBef>
                <a:spcAft>
                  <a:spcPts val="0"/>
                </a:spcAft>
              </a:pPr>
              <a:r>
                <a:rPr lang="en-IN" sz="3500" kern="1200" dirty="0" smtClean="0"/>
                <a:t>Customer</a:t>
              </a:r>
              <a:endParaRPr lang="en-IN" sz="3500" kern="1200" dirty="0"/>
            </a:p>
          </p:txBody>
        </p:sp>
      </p:grpSp>
    </p:spTree>
    <p:extLst>
      <p:ext uri="{BB962C8B-B14F-4D97-AF65-F5344CB8AC3E}">
        <p14:creationId xmlns:p14="http://schemas.microsoft.com/office/powerpoint/2010/main" val="13702240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19200"/>
            <a:ext cx="11430000" cy="5427127"/>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spcAft>
                <a:spcPts val="700"/>
              </a:spcAft>
              <a:buFont typeface="Wingdings" panose="05000000000000000000" pitchFamily="2" charset="2"/>
              <a:buChar char="ü"/>
            </a:pPr>
            <a:r>
              <a:rPr lang="en-US" sz="2000" dirty="0"/>
              <a:t>The amount allocated to each separate performance obligation reflects the consideration to which a vendor expects to be entitled in exchange for transferring the related goods or services to the customer. </a:t>
            </a:r>
            <a:endParaRPr lang="en-US" sz="2000" dirty="0" smtClean="0"/>
          </a:p>
          <a:p>
            <a:pPr marL="342900" indent="-342900" algn="just">
              <a:spcAft>
                <a:spcPts val="700"/>
              </a:spcAft>
              <a:buFont typeface="Wingdings" panose="05000000000000000000" pitchFamily="2" charset="2"/>
              <a:buChar char="ü"/>
            </a:pPr>
            <a:r>
              <a:rPr lang="en-US" sz="2000" dirty="0" smtClean="0">
                <a:solidFill>
                  <a:srgbClr val="0000FF"/>
                </a:solidFill>
              </a:rPr>
              <a:t>At </a:t>
            </a:r>
            <a:r>
              <a:rPr lang="en-US" sz="2000" dirty="0">
                <a:solidFill>
                  <a:srgbClr val="0000FF"/>
                </a:solidFill>
              </a:rPr>
              <a:t>contract inception </a:t>
            </a:r>
            <a:r>
              <a:rPr lang="en-US" sz="2000" dirty="0"/>
              <a:t>a vendor is required to </a:t>
            </a:r>
            <a:r>
              <a:rPr lang="en-US" sz="2000" dirty="0">
                <a:solidFill>
                  <a:srgbClr val="0000FF"/>
                </a:solidFill>
              </a:rPr>
              <a:t>determine the stand-alone selling </a:t>
            </a:r>
            <a:r>
              <a:rPr lang="en-US" sz="2000" dirty="0" smtClean="0">
                <a:solidFill>
                  <a:srgbClr val="0000FF"/>
                </a:solidFill>
              </a:rPr>
              <a:t>price (SASP) </a:t>
            </a:r>
            <a:r>
              <a:rPr lang="en-US" sz="2000" dirty="0"/>
              <a:t>of the good or service underlying each performance obligation and then </a:t>
            </a:r>
            <a:r>
              <a:rPr lang="en-US" sz="2000" dirty="0">
                <a:solidFill>
                  <a:srgbClr val="0000FF"/>
                </a:solidFill>
              </a:rPr>
              <a:t>allocate the transaction price proportionately </a:t>
            </a:r>
            <a:r>
              <a:rPr lang="en-US" sz="2000" dirty="0"/>
              <a:t>based on these </a:t>
            </a:r>
            <a:r>
              <a:rPr lang="en-US" sz="2000" dirty="0" smtClean="0">
                <a:solidFill>
                  <a:srgbClr val="0000FF"/>
                </a:solidFill>
              </a:rPr>
              <a:t>SASPs</a:t>
            </a:r>
            <a:r>
              <a:rPr lang="en-US" sz="2000" dirty="0" smtClean="0"/>
              <a:t>. </a:t>
            </a:r>
          </a:p>
          <a:p>
            <a:pPr marL="342900" indent="-342900" algn="just">
              <a:spcAft>
                <a:spcPts val="700"/>
              </a:spcAft>
              <a:buFont typeface="Wingdings" panose="05000000000000000000" pitchFamily="2" charset="2"/>
              <a:buChar char="ü"/>
            </a:pPr>
            <a:r>
              <a:rPr lang="en-US" sz="2000" i="1" dirty="0" smtClean="0">
                <a:solidFill>
                  <a:srgbClr val="0000FF"/>
                </a:solidFill>
              </a:rPr>
              <a:t>The </a:t>
            </a:r>
            <a:r>
              <a:rPr lang="en-US" sz="2000" i="1" dirty="0">
                <a:solidFill>
                  <a:srgbClr val="0000FF"/>
                </a:solidFill>
              </a:rPr>
              <a:t>‘stand-alone selling price’ is the price at which a vendor would sell a good or service separately to a customer. </a:t>
            </a:r>
            <a:r>
              <a:rPr lang="en-US" sz="2000" dirty="0" smtClean="0"/>
              <a:t>When </a:t>
            </a:r>
            <a:r>
              <a:rPr lang="en-US" sz="2000" dirty="0"/>
              <a:t>a </a:t>
            </a:r>
            <a:r>
              <a:rPr lang="en-US" sz="2000" dirty="0">
                <a:solidFill>
                  <a:srgbClr val="0000FF"/>
                </a:solidFill>
              </a:rPr>
              <a:t>SASP </a:t>
            </a:r>
            <a:r>
              <a:rPr lang="en-US" sz="2000" dirty="0" smtClean="0"/>
              <a:t>is </a:t>
            </a:r>
            <a:r>
              <a:rPr lang="en-US" sz="2000" dirty="0">
                <a:solidFill>
                  <a:srgbClr val="0000FF"/>
                </a:solidFill>
              </a:rPr>
              <a:t>not directly observable</a:t>
            </a:r>
            <a:r>
              <a:rPr lang="en-US" sz="2000" dirty="0"/>
              <a:t>, it is </a:t>
            </a:r>
            <a:r>
              <a:rPr lang="en-US" sz="2000" dirty="0" smtClean="0">
                <a:solidFill>
                  <a:srgbClr val="0000FF"/>
                </a:solidFill>
              </a:rPr>
              <a:t>estimated</a:t>
            </a:r>
            <a:r>
              <a:rPr lang="en-US" sz="2000" dirty="0" smtClean="0"/>
              <a:t>.</a:t>
            </a:r>
          </a:p>
          <a:p>
            <a:pPr marL="342900" indent="-342900" algn="just">
              <a:spcAft>
                <a:spcPts val="700"/>
              </a:spcAft>
              <a:buFont typeface="Wingdings" panose="05000000000000000000" pitchFamily="2" charset="2"/>
              <a:buChar char="ü"/>
            </a:pPr>
            <a:r>
              <a:rPr lang="en-US" sz="2000" b="1" dirty="0">
                <a:solidFill>
                  <a:srgbClr val="C00000"/>
                </a:solidFill>
              </a:rPr>
              <a:t>Example: </a:t>
            </a:r>
          </a:p>
          <a:p>
            <a:pPr algn="just">
              <a:spcAft>
                <a:spcPts val="700"/>
              </a:spcAft>
              <a:tabLst>
                <a:tab pos="360363" algn="l"/>
              </a:tabLst>
            </a:pPr>
            <a:r>
              <a:rPr lang="en-US" sz="2000" dirty="0">
                <a:solidFill>
                  <a:srgbClr val="C00000"/>
                </a:solidFill>
              </a:rPr>
              <a:t>	A retailer sells </a:t>
            </a:r>
            <a:r>
              <a:rPr lang="en-US" sz="2000" dirty="0" smtClean="0">
                <a:solidFill>
                  <a:srgbClr val="C00000"/>
                </a:solidFill>
              </a:rPr>
              <a:t>a </a:t>
            </a:r>
            <a:r>
              <a:rPr lang="en-US" sz="2000" dirty="0">
                <a:solidFill>
                  <a:srgbClr val="C00000"/>
                </a:solidFill>
              </a:rPr>
              <a:t>computer-and-printer package for </a:t>
            </a:r>
            <a:r>
              <a:rPr lang="en-US" sz="2000" dirty="0" err="1">
                <a:solidFill>
                  <a:srgbClr val="C00000"/>
                </a:solidFill>
              </a:rPr>
              <a:t>Rs</a:t>
            </a:r>
            <a:r>
              <a:rPr lang="en-US" sz="2000" dirty="0">
                <a:solidFill>
                  <a:srgbClr val="C00000"/>
                </a:solidFill>
              </a:rPr>
              <a:t>. 900. The retailer has </a:t>
            </a:r>
            <a:r>
              <a:rPr lang="en-US" sz="2000" dirty="0" smtClean="0">
                <a:solidFill>
                  <a:srgbClr val="C00000"/>
                </a:solidFill>
              </a:rPr>
              <a:t>determined </a:t>
            </a:r>
            <a:r>
              <a:rPr lang="en-US" sz="2000" dirty="0">
                <a:solidFill>
                  <a:srgbClr val="C00000"/>
                </a:solidFill>
              </a:rPr>
              <a:t>that </a:t>
            </a:r>
            <a:r>
              <a:rPr lang="en-US" sz="2000" dirty="0" smtClean="0">
                <a:solidFill>
                  <a:srgbClr val="C00000"/>
                </a:solidFill>
              </a:rPr>
              <a:t>these </a:t>
            </a:r>
            <a:r>
              <a:rPr lang="en-US" sz="2000" dirty="0">
                <a:solidFill>
                  <a:srgbClr val="C00000"/>
                </a:solidFill>
              </a:rPr>
              <a:t>are </a:t>
            </a:r>
            <a:r>
              <a:rPr lang="en-US" sz="2000" dirty="0" smtClean="0">
                <a:solidFill>
                  <a:srgbClr val="C00000"/>
                </a:solidFill>
              </a:rPr>
              <a:t>	two </a:t>
            </a:r>
            <a:r>
              <a:rPr lang="en-US" sz="2000" dirty="0">
                <a:solidFill>
                  <a:srgbClr val="C00000"/>
                </a:solidFill>
              </a:rPr>
              <a:t>separate performance obligations </a:t>
            </a:r>
            <a:r>
              <a:rPr lang="en-US" sz="2000" dirty="0" smtClean="0">
                <a:solidFill>
                  <a:srgbClr val="C00000"/>
                </a:solidFill>
              </a:rPr>
              <a:t>&amp; regularly </a:t>
            </a:r>
            <a:r>
              <a:rPr lang="en-US" sz="2000" dirty="0">
                <a:solidFill>
                  <a:srgbClr val="C00000"/>
                </a:solidFill>
              </a:rPr>
              <a:t>sells </a:t>
            </a:r>
            <a:r>
              <a:rPr lang="en-US" sz="2000" dirty="0" smtClean="0">
                <a:solidFill>
                  <a:srgbClr val="C00000"/>
                </a:solidFill>
              </a:rPr>
              <a:t>printer </a:t>
            </a:r>
            <a:r>
              <a:rPr lang="en-US" sz="2000" dirty="0">
                <a:solidFill>
                  <a:srgbClr val="C00000"/>
                </a:solidFill>
              </a:rPr>
              <a:t>for </a:t>
            </a:r>
            <a:r>
              <a:rPr lang="en-US" sz="2000" dirty="0" err="1">
                <a:solidFill>
                  <a:srgbClr val="C00000"/>
                </a:solidFill>
              </a:rPr>
              <a:t>Rs</a:t>
            </a:r>
            <a:r>
              <a:rPr lang="en-US" sz="2000" dirty="0">
                <a:solidFill>
                  <a:srgbClr val="C00000"/>
                </a:solidFill>
              </a:rPr>
              <a:t>. 300 and </a:t>
            </a:r>
            <a:r>
              <a:rPr lang="en-US" sz="2000" dirty="0" smtClean="0">
                <a:solidFill>
                  <a:srgbClr val="C00000"/>
                </a:solidFill>
              </a:rPr>
              <a:t>computer </a:t>
            </a:r>
            <a:r>
              <a:rPr lang="en-US" sz="2000" dirty="0">
                <a:solidFill>
                  <a:srgbClr val="C00000"/>
                </a:solidFill>
              </a:rPr>
              <a:t>for </a:t>
            </a:r>
            <a:r>
              <a:rPr lang="en-US" sz="2000" dirty="0" err="1">
                <a:solidFill>
                  <a:srgbClr val="C00000"/>
                </a:solidFill>
              </a:rPr>
              <a:t>Rs</a:t>
            </a:r>
            <a:r>
              <a:rPr lang="en-US" sz="2000" dirty="0">
                <a:solidFill>
                  <a:srgbClr val="C00000"/>
                </a:solidFill>
              </a:rPr>
              <a:t>. 700. </a:t>
            </a:r>
          </a:p>
          <a:p>
            <a:pPr algn="just">
              <a:spcAft>
                <a:spcPts val="700"/>
              </a:spcAft>
              <a:tabLst>
                <a:tab pos="360363" algn="l"/>
              </a:tabLst>
            </a:pPr>
            <a:r>
              <a:rPr lang="en-US" sz="2000" dirty="0">
                <a:solidFill>
                  <a:srgbClr val="C00000"/>
                </a:solidFill>
              </a:rPr>
              <a:t>	In this case, the entity will allocate the </a:t>
            </a:r>
            <a:r>
              <a:rPr lang="en-US" sz="2000" dirty="0" err="1" smtClean="0">
                <a:solidFill>
                  <a:srgbClr val="C00000"/>
                </a:solidFill>
              </a:rPr>
              <a:t>Rs</a:t>
            </a:r>
            <a:r>
              <a:rPr lang="en-US" sz="2000" dirty="0" smtClean="0">
                <a:solidFill>
                  <a:srgbClr val="C00000"/>
                </a:solidFill>
              </a:rPr>
              <a:t>. 900 </a:t>
            </a:r>
            <a:r>
              <a:rPr lang="en-US" sz="2000" dirty="0">
                <a:solidFill>
                  <a:srgbClr val="C00000"/>
                </a:solidFill>
              </a:rPr>
              <a:t>total transaction price as follows: </a:t>
            </a:r>
            <a:endParaRPr lang="en-US" sz="2000" dirty="0" smtClean="0">
              <a:solidFill>
                <a:srgbClr val="C00000"/>
              </a:solidFill>
            </a:endParaRPr>
          </a:p>
          <a:p>
            <a:pPr marL="622300" algn="just">
              <a:spcAft>
                <a:spcPts val="700"/>
              </a:spcAft>
              <a:tabLst>
                <a:tab pos="360363" algn="l"/>
              </a:tabLst>
            </a:pPr>
            <a:r>
              <a:rPr lang="en-US" sz="2000" dirty="0">
                <a:solidFill>
                  <a:srgbClr val="C00000"/>
                </a:solidFill>
              </a:rPr>
              <a:t>	</a:t>
            </a:r>
            <a:r>
              <a:rPr lang="en-US" sz="2000" dirty="0" smtClean="0">
                <a:solidFill>
                  <a:srgbClr val="C00000"/>
                </a:solidFill>
              </a:rPr>
              <a:t>• Printer</a:t>
            </a:r>
            <a:r>
              <a:rPr lang="en-US" sz="2000" dirty="0">
                <a:solidFill>
                  <a:srgbClr val="C00000"/>
                </a:solidFill>
              </a:rPr>
              <a:t>: </a:t>
            </a:r>
            <a:r>
              <a:rPr lang="en-US" sz="2000" dirty="0" err="1" smtClean="0">
                <a:solidFill>
                  <a:srgbClr val="C00000"/>
                </a:solidFill>
              </a:rPr>
              <a:t>Rs</a:t>
            </a:r>
            <a:r>
              <a:rPr lang="en-US" sz="2000" dirty="0" smtClean="0">
                <a:solidFill>
                  <a:srgbClr val="C00000"/>
                </a:solidFill>
              </a:rPr>
              <a:t>. 270 </a:t>
            </a:r>
            <a:r>
              <a:rPr lang="en-US" sz="2000" dirty="0">
                <a:solidFill>
                  <a:srgbClr val="C00000"/>
                </a:solidFill>
              </a:rPr>
              <a:t>= </a:t>
            </a:r>
            <a:r>
              <a:rPr lang="en-US" sz="2000" dirty="0" err="1" smtClean="0">
                <a:solidFill>
                  <a:srgbClr val="C00000"/>
                </a:solidFill>
              </a:rPr>
              <a:t>Rs</a:t>
            </a:r>
            <a:r>
              <a:rPr lang="en-US" sz="2000" dirty="0" smtClean="0">
                <a:solidFill>
                  <a:srgbClr val="C00000"/>
                </a:solidFill>
              </a:rPr>
              <a:t>. 900 </a:t>
            </a:r>
            <a:r>
              <a:rPr lang="en-US" sz="2000" dirty="0">
                <a:solidFill>
                  <a:srgbClr val="C00000"/>
                </a:solidFill>
              </a:rPr>
              <a:t>× </a:t>
            </a:r>
            <a:r>
              <a:rPr lang="en-US" sz="2000" dirty="0" smtClean="0">
                <a:solidFill>
                  <a:srgbClr val="C00000"/>
                </a:solidFill>
              </a:rPr>
              <a:t>(</a:t>
            </a:r>
            <a:r>
              <a:rPr lang="en-US" sz="2000" dirty="0" err="1" smtClean="0">
                <a:solidFill>
                  <a:srgbClr val="C00000"/>
                </a:solidFill>
              </a:rPr>
              <a:t>Rs</a:t>
            </a:r>
            <a:r>
              <a:rPr lang="en-US" sz="2000" dirty="0" smtClean="0">
                <a:solidFill>
                  <a:srgbClr val="C00000"/>
                </a:solidFill>
              </a:rPr>
              <a:t>. 300 </a:t>
            </a:r>
            <a:r>
              <a:rPr lang="en-US" sz="2000" dirty="0">
                <a:solidFill>
                  <a:srgbClr val="C00000"/>
                </a:solidFill>
              </a:rPr>
              <a:t>/ </a:t>
            </a:r>
            <a:r>
              <a:rPr lang="en-US" sz="2000" dirty="0" smtClean="0">
                <a:solidFill>
                  <a:srgbClr val="C00000"/>
                </a:solidFill>
              </a:rPr>
              <a:t>(</a:t>
            </a:r>
            <a:r>
              <a:rPr lang="en-US" sz="2000" dirty="0" err="1" smtClean="0">
                <a:solidFill>
                  <a:srgbClr val="C00000"/>
                </a:solidFill>
              </a:rPr>
              <a:t>Rs</a:t>
            </a:r>
            <a:r>
              <a:rPr lang="en-US" sz="2000" dirty="0" smtClean="0">
                <a:solidFill>
                  <a:srgbClr val="C00000"/>
                </a:solidFill>
              </a:rPr>
              <a:t>. 300 </a:t>
            </a:r>
            <a:r>
              <a:rPr lang="en-US" sz="2000" dirty="0">
                <a:solidFill>
                  <a:srgbClr val="C00000"/>
                </a:solidFill>
              </a:rPr>
              <a:t>+ </a:t>
            </a:r>
            <a:r>
              <a:rPr lang="en-US" sz="2000" dirty="0" err="1" smtClean="0">
                <a:solidFill>
                  <a:srgbClr val="C00000"/>
                </a:solidFill>
              </a:rPr>
              <a:t>Rs</a:t>
            </a:r>
            <a:r>
              <a:rPr lang="en-US" sz="2000" dirty="0" smtClean="0">
                <a:solidFill>
                  <a:srgbClr val="C00000"/>
                </a:solidFill>
              </a:rPr>
              <a:t>. 700</a:t>
            </a:r>
            <a:r>
              <a:rPr lang="en-US" sz="2000" dirty="0">
                <a:solidFill>
                  <a:srgbClr val="C00000"/>
                </a:solidFill>
              </a:rPr>
              <a:t>)) </a:t>
            </a:r>
            <a:endParaRPr lang="en-US" sz="2000" dirty="0" smtClean="0">
              <a:solidFill>
                <a:srgbClr val="C00000"/>
              </a:solidFill>
            </a:endParaRPr>
          </a:p>
          <a:p>
            <a:pPr marL="622300" algn="just">
              <a:spcAft>
                <a:spcPts val="700"/>
              </a:spcAft>
              <a:tabLst>
                <a:tab pos="360363" algn="l"/>
              </a:tabLst>
            </a:pPr>
            <a:r>
              <a:rPr lang="en-US" sz="2000" dirty="0">
                <a:solidFill>
                  <a:srgbClr val="C00000"/>
                </a:solidFill>
              </a:rPr>
              <a:t>	</a:t>
            </a:r>
            <a:r>
              <a:rPr lang="en-US" sz="2000" dirty="0" smtClean="0">
                <a:solidFill>
                  <a:srgbClr val="C00000"/>
                </a:solidFill>
              </a:rPr>
              <a:t>• </a:t>
            </a:r>
            <a:r>
              <a:rPr lang="en-US" sz="2000" dirty="0">
                <a:solidFill>
                  <a:srgbClr val="C00000"/>
                </a:solidFill>
              </a:rPr>
              <a:t>Computer: </a:t>
            </a:r>
            <a:r>
              <a:rPr lang="en-US" sz="2000" dirty="0" err="1" smtClean="0">
                <a:solidFill>
                  <a:srgbClr val="C00000"/>
                </a:solidFill>
              </a:rPr>
              <a:t>Rs</a:t>
            </a:r>
            <a:r>
              <a:rPr lang="en-US" sz="2000" dirty="0" smtClean="0">
                <a:solidFill>
                  <a:srgbClr val="C00000"/>
                </a:solidFill>
              </a:rPr>
              <a:t>. 630 </a:t>
            </a:r>
            <a:r>
              <a:rPr lang="en-US" sz="2000" dirty="0">
                <a:solidFill>
                  <a:srgbClr val="C00000"/>
                </a:solidFill>
              </a:rPr>
              <a:t>= </a:t>
            </a:r>
            <a:r>
              <a:rPr lang="en-US" sz="2000" dirty="0" err="1" smtClean="0">
                <a:solidFill>
                  <a:srgbClr val="C00000"/>
                </a:solidFill>
              </a:rPr>
              <a:t>Rs</a:t>
            </a:r>
            <a:r>
              <a:rPr lang="en-US" sz="2000" dirty="0" smtClean="0">
                <a:solidFill>
                  <a:srgbClr val="C00000"/>
                </a:solidFill>
              </a:rPr>
              <a:t>. 900 </a:t>
            </a:r>
            <a:r>
              <a:rPr lang="en-US" sz="2000" dirty="0">
                <a:solidFill>
                  <a:srgbClr val="C00000"/>
                </a:solidFill>
              </a:rPr>
              <a:t>× </a:t>
            </a:r>
            <a:r>
              <a:rPr lang="en-US" sz="2000" dirty="0" smtClean="0">
                <a:solidFill>
                  <a:srgbClr val="C00000"/>
                </a:solidFill>
              </a:rPr>
              <a:t>(</a:t>
            </a:r>
            <a:r>
              <a:rPr lang="en-US" sz="2000" dirty="0" err="1" smtClean="0">
                <a:solidFill>
                  <a:srgbClr val="C00000"/>
                </a:solidFill>
              </a:rPr>
              <a:t>Rs</a:t>
            </a:r>
            <a:r>
              <a:rPr lang="en-US" sz="2000" dirty="0" smtClean="0">
                <a:solidFill>
                  <a:srgbClr val="C00000"/>
                </a:solidFill>
              </a:rPr>
              <a:t>. 700 </a:t>
            </a:r>
            <a:r>
              <a:rPr lang="en-US" sz="2000" dirty="0">
                <a:solidFill>
                  <a:srgbClr val="C00000"/>
                </a:solidFill>
              </a:rPr>
              <a:t>/ </a:t>
            </a:r>
            <a:r>
              <a:rPr lang="en-US" sz="2000" dirty="0" smtClean="0">
                <a:solidFill>
                  <a:srgbClr val="C00000"/>
                </a:solidFill>
              </a:rPr>
              <a:t>(</a:t>
            </a:r>
            <a:r>
              <a:rPr lang="en-US" sz="2000" dirty="0" err="1" smtClean="0">
                <a:solidFill>
                  <a:srgbClr val="C00000"/>
                </a:solidFill>
              </a:rPr>
              <a:t>Rs</a:t>
            </a:r>
            <a:r>
              <a:rPr lang="en-US" sz="2000" dirty="0" smtClean="0">
                <a:solidFill>
                  <a:srgbClr val="C00000"/>
                </a:solidFill>
              </a:rPr>
              <a:t>. 300 </a:t>
            </a:r>
            <a:r>
              <a:rPr lang="en-US" sz="2000" dirty="0">
                <a:solidFill>
                  <a:srgbClr val="C00000"/>
                </a:solidFill>
              </a:rPr>
              <a:t>+ </a:t>
            </a:r>
            <a:r>
              <a:rPr lang="en-US" sz="2000" dirty="0" err="1" smtClean="0">
                <a:solidFill>
                  <a:srgbClr val="C00000"/>
                </a:solidFill>
              </a:rPr>
              <a:t>Rs</a:t>
            </a:r>
            <a:r>
              <a:rPr lang="en-US" sz="2000" dirty="0" smtClean="0">
                <a:solidFill>
                  <a:srgbClr val="C00000"/>
                </a:solidFill>
              </a:rPr>
              <a:t>. 700</a:t>
            </a:r>
            <a:r>
              <a:rPr lang="en-US" sz="2000" dirty="0">
                <a:solidFill>
                  <a:srgbClr val="C00000"/>
                </a:solidFill>
              </a:rPr>
              <a:t>)) </a:t>
            </a:r>
            <a:endParaRPr lang="en-US" sz="2000" dirty="0" smtClean="0">
              <a:solidFill>
                <a:srgbClr val="C00000"/>
              </a:solidFill>
            </a:endParaRPr>
          </a:p>
          <a:p>
            <a:pPr algn="just">
              <a:spcAft>
                <a:spcPts val="700"/>
              </a:spcAft>
              <a:tabLst>
                <a:tab pos="360363" algn="l"/>
              </a:tabLst>
            </a:pPr>
            <a:r>
              <a:rPr lang="en-US" sz="2000" dirty="0" smtClean="0">
                <a:solidFill>
                  <a:srgbClr val="C00000"/>
                </a:solidFill>
              </a:rPr>
              <a:t>	In </a:t>
            </a:r>
            <a:r>
              <a:rPr lang="en-US" sz="2000" dirty="0">
                <a:solidFill>
                  <a:srgbClr val="C00000"/>
                </a:solidFill>
              </a:rPr>
              <a:t>this transaction, there is an inherent discount of </a:t>
            </a:r>
            <a:r>
              <a:rPr lang="en-US" sz="2000" dirty="0" err="1" smtClean="0">
                <a:solidFill>
                  <a:srgbClr val="C00000"/>
                </a:solidFill>
              </a:rPr>
              <a:t>Rs</a:t>
            </a:r>
            <a:r>
              <a:rPr lang="en-US" sz="2000" dirty="0" smtClean="0">
                <a:solidFill>
                  <a:srgbClr val="C00000"/>
                </a:solidFill>
              </a:rPr>
              <a:t>. 100 </a:t>
            </a:r>
            <a:r>
              <a:rPr lang="en-US" sz="2000" dirty="0">
                <a:solidFill>
                  <a:srgbClr val="C00000"/>
                </a:solidFill>
              </a:rPr>
              <a:t>which does not relate to a specific </a:t>
            </a:r>
            <a:r>
              <a:rPr lang="en-US" sz="2000" dirty="0" smtClean="0">
                <a:solidFill>
                  <a:srgbClr val="C00000"/>
                </a:solidFill>
              </a:rPr>
              <a:t>PO &amp; is 	therefore </a:t>
            </a:r>
            <a:r>
              <a:rPr lang="en-US" sz="2000" dirty="0">
                <a:solidFill>
                  <a:srgbClr val="C00000"/>
                </a:solidFill>
              </a:rPr>
              <a:t>allocated to all </a:t>
            </a:r>
            <a:r>
              <a:rPr lang="en-US" sz="2000" dirty="0" smtClean="0">
                <a:solidFill>
                  <a:srgbClr val="C00000"/>
                </a:solidFill>
              </a:rPr>
              <a:t>POs on </a:t>
            </a:r>
            <a:r>
              <a:rPr lang="en-US" sz="2000" dirty="0">
                <a:solidFill>
                  <a:srgbClr val="C00000"/>
                </a:solidFill>
              </a:rPr>
              <a:t>a relative stand-alone </a:t>
            </a:r>
            <a:r>
              <a:rPr lang="en-US" sz="2000" dirty="0" smtClean="0">
                <a:solidFill>
                  <a:srgbClr val="C00000"/>
                </a:solidFill>
              </a:rPr>
              <a:t>selling </a:t>
            </a:r>
            <a:r>
              <a:rPr lang="en-US" sz="2000" dirty="0">
                <a:solidFill>
                  <a:srgbClr val="C00000"/>
                </a:solidFill>
              </a:rPr>
              <a:t>price basis. </a:t>
            </a:r>
          </a:p>
        </p:txBody>
      </p:sp>
      <p:grpSp>
        <p:nvGrpSpPr>
          <p:cNvPr id="3" name="Group 2"/>
          <p:cNvGrpSpPr/>
          <p:nvPr/>
        </p:nvGrpSpPr>
        <p:grpSpPr>
          <a:xfrm>
            <a:off x="381000" y="304800"/>
            <a:ext cx="11430000" cy="780938"/>
            <a:chOff x="5662" y="217098"/>
            <a:chExt cx="9579052" cy="780938"/>
          </a:xfrm>
        </p:grpSpPr>
        <p:sp>
          <p:nvSpPr>
            <p:cNvPr id="4" name="Rounded Rectangle 3"/>
            <p:cNvSpPr/>
            <p:nvPr/>
          </p:nvSpPr>
          <p:spPr>
            <a:xfrm>
              <a:off x="5662" y="217098"/>
              <a:ext cx="9579052" cy="78093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28535" y="239971"/>
              <a:ext cx="9533306" cy="7351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45720" rIns="68580" bIns="45720" numCol="1" spcCol="1270" anchor="ctr" anchorCtr="0">
              <a:noAutofit/>
            </a:bodyPr>
            <a:lstStyle/>
            <a:p>
              <a:pPr lvl="0"/>
              <a:r>
                <a:rPr lang="en-IN" sz="3600" dirty="0" smtClean="0"/>
                <a:t>Step-4 : </a:t>
              </a:r>
              <a:r>
                <a:rPr lang="en-IN" sz="3600" dirty="0"/>
                <a:t>Allocate </a:t>
              </a:r>
              <a:r>
                <a:rPr lang="en-IN" sz="3600" dirty="0" smtClean="0"/>
                <a:t>Transaction Price </a:t>
              </a:r>
              <a:r>
                <a:rPr lang="en-IN" sz="3600" dirty="0"/>
                <a:t>to separate POs</a:t>
              </a:r>
            </a:p>
          </p:txBody>
        </p:sp>
      </p:grpSp>
    </p:spTree>
    <p:extLst>
      <p:ext uri="{BB962C8B-B14F-4D97-AF65-F5344CB8AC3E}">
        <p14:creationId xmlns:p14="http://schemas.microsoft.com/office/powerpoint/2010/main" val="39830755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7095" y="533400"/>
            <a:ext cx="11430000" cy="5632311"/>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spcAft>
                <a:spcPts val="1200"/>
              </a:spcAft>
              <a:buFont typeface="Wingdings" panose="05000000000000000000" pitchFamily="2" charset="2"/>
              <a:buChar char="ü"/>
            </a:pPr>
            <a:r>
              <a:rPr lang="en-US" sz="2000" dirty="0"/>
              <a:t>Suitable </a:t>
            </a:r>
            <a:r>
              <a:rPr lang="en-US" sz="2000" dirty="0">
                <a:solidFill>
                  <a:srgbClr val="0000FF"/>
                </a:solidFill>
              </a:rPr>
              <a:t>methods for estimating the SASP</a:t>
            </a:r>
            <a:r>
              <a:rPr lang="en-US" sz="2000" dirty="0" smtClean="0"/>
              <a:t> </a:t>
            </a:r>
            <a:r>
              <a:rPr lang="en-US" sz="2000" dirty="0"/>
              <a:t>of a good or </a:t>
            </a:r>
            <a:r>
              <a:rPr lang="en-US" sz="2000" dirty="0" smtClean="0"/>
              <a:t>service:</a:t>
            </a:r>
          </a:p>
          <a:p>
            <a:pPr algn="just">
              <a:spcAft>
                <a:spcPts val="1200"/>
              </a:spcAft>
              <a:tabLst>
                <a:tab pos="360363" algn="l"/>
              </a:tabLst>
            </a:pPr>
            <a:r>
              <a:rPr lang="en-US" sz="2000" dirty="0"/>
              <a:t>	</a:t>
            </a:r>
            <a:r>
              <a:rPr lang="en-US" sz="2000" b="1" u="sng" dirty="0" err="1" smtClean="0"/>
              <a:t>i</a:t>
            </a:r>
            <a:r>
              <a:rPr lang="en-US" sz="2000" b="1" u="sng" dirty="0" smtClean="0"/>
              <a:t>) Adjusted </a:t>
            </a:r>
            <a:r>
              <a:rPr lang="en-US" sz="2000" b="1" u="sng" dirty="0"/>
              <a:t>market assessment </a:t>
            </a:r>
            <a:r>
              <a:rPr lang="en-US" sz="2000" b="1" u="sng" dirty="0" smtClean="0"/>
              <a:t>approach</a:t>
            </a:r>
          </a:p>
          <a:p>
            <a:pPr algn="just">
              <a:spcAft>
                <a:spcPts val="1200"/>
              </a:spcAft>
              <a:tabLst>
                <a:tab pos="360363" algn="l"/>
              </a:tabLst>
            </a:pPr>
            <a:r>
              <a:rPr lang="en-US" sz="2000" dirty="0" smtClean="0"/>
              <a:t>	Estimating </a:t>
            </a:r>
            <a:r>
              <a:rPr lang="en-US" sz="2000" dirty="0"/>
              <a:t>the price that a </a:t>
            </a:r>
            <a:r>
              <a:rPr lang="en-US" sz="2000" dirty="0">
                <a:solidFill>
                  <a:srgbClr val="0000FF"/>
                </a:solidFill>
              </a:rPr>
              <a:t>customer in the particular market would be prepared to pay</a:t>
            </a:r>
            <a:r>
              <a:rPr lang="en-US" sz="2000" dirty="0"/>
              <a:t>, which might </a:t>
            </a:r>
            <a:r>
              <a:rPr lang="en-US" sz="2000" dirty="0" smtClean="0"/>
              <a:t>	include </a:t>
            </a:r>
            <a:r>
              <a:rPr lang="en-US" sz="2000" dirty="0"/>
              <a:t>referring to prices charged by the vendor’s competitors for similar goods or services, and </a:t>
            </a:r>
            <a:r>
              <a:rPr lang="en-US" sz="2000" dirty="0" smtClean="0"/>
              <a:t>	adjusting </a:t>
            </a:r>
            <a:r>
              <a:rPr lang="en-US" sz="2000" dirty="0"/>
              <a:t>those prices as necessary to reflect the vendor’s costs and margins. </a:t>
            </a:r>
            <a:endParaRPr lang="en-US" sz="2000" dirty="0" smtClean="0"/>
          </a:p>
          <a:p>
            <a:pPr algn="just">
              <a:spcAft>
                <a:spcPts val="1200"/>
              </a:spcAft>
              <a:tabLst>
                <a:tab pos="360363" algn="l"/>
              </a:tabLst>
            </a:pPr>
            <a:r>
              <a:rPr lang="en-US" sz="2000" dirty="0"/>
              <a:t>	</a:t>
            </a:r>
            <a:r>
              <a:rPr lang="en-US" sz="2000" b="1" u="sng" dirty="0" smtClean="0"/>
              <a:t>ii) Expected </a:t>
            </a:r>
            <a:r>
              <a:rPr lang="en-US" sz="2000" b="1" u="sng" dirty="0"/>
              <a:t>cost plus margin approach</a:t>
            </a:r>
            <a:endParaRPr lang="en-US" sz="2000" b="1" u="sng" dirty="0" smtClean="0"/>
          </a:p>
          <a:p>
            <a:pPr algn="just">
              <a:spcAft>
                <a:spcPts val="1200"/>
              </a:spcAft>
              <a:tabLst>
                <a:tab pos="360363" algn="l"/>
              </a:tabLst>
            </a:pPr>
            <a:r>
              <a:rPr lang="en-US" sz="2000" dirty="0" smtClean="0"/>
              <a:t>	Estimating </a:t>
            </a:r>
            <a:r>
              <a:rPr lang="en-US" sz="2000" dirty="0"/>
              <a:t>the expected costs of satisfying a performance obligation and adding an </a:t>
            </a:r>
            <a:r>
              <a:rPr lang="en-US" sz="2000" dirty="0">
                <a:solidFill>
                  <a:srgbClr val="0000FF"/>
                </a:solidFill>
              </a:rPr>
              <a:t>appropriate margin</a:t>
            </a:r>
            <a:r>
              <a:rPr lang="en-US" sz="2000" dirty="0"/>
              <a:t>. </a:t>
            </a:r>
            <a:endParaRPr lang="en-US" sz="2000" dirty="0" smtClean="0"/>
          </a:p>
          <a:p>
            <a:pPr algn="just">
              <a:spcAft>
                <a:spcPts val="1200"/>
              </a:spcAft>
              <a:tabLst>
                <a:tab pos="360363" algn="l"/>
              </a:tabLst>
            </a:pPr>
            <a:r>
              <a:rPr lang="en-US" sz="2000" dirty="0"/>
              <a:t>	</a:t>
            </a:r>
            <a:r>
              <a:rPr lang="en-US" sz="2000" b="1" u="sng" dirty="0" smtClean="0"/>
              <a:t>iii) Residual </a:t>
            </a:r>
            <a:r>
              <a:rPr lang="en-US" sz="2000" b="1" u="sng" dirty="0"/>
              <a:t>approach</a:t>
            </a:r>
            <a:endParaRPr lang="en-US" sz="2000" b="1" u="sng" dirty="0" smtClean="0"/>
          </a:p>
          <a:p>
            <a:pPr algn="just">
              <a:spcAft>
                <a:spcPts val="1200"/>
              </a:spcAft>
              <a:tabLst>
                <a:tab pos="360363" algn="l"/>
              </a:tabLst>
            </a:pPr>
            <a:r>
              <a:rPr lang="en-US" sz="2000" dirty="0" smtClean="0"/>
              <a:t>	</a:t>
            </a:r>
            <a:r>
              <a:rPr lang="en-US" sz="2000" dirty="0" smtClean="0">
                <a:solidFill>
                  <a:srgbClr val="0000FF"/>
                </a:solidFill>
              </a:rPr>
              <a:t>Deducting observable SASPs </a:t>
            </a:r>
            <a:r>
              <a:rPr lang="en-US" sz="2000" dirty="0">
                <a:solidFill>
                  <a:srgbClr val="0000FF"/>
                </a:solidFill>
              </a:rPr>
              <a:t>that are available for other goods or services to be </a:t>
            </a:r>
            <a:r>
              <a:rPr lang="en-US" sz="2000" dirty="0" smtClean="0">
                <a:solidFill>
                  <a:srgbClr val="0000FF"/>
                </a:solidFill>
              </a:rPr>
              <a:t>supplied </a:t>
            </a:r>
            <a:r>
              <a:rPr lang="en-US" sz="2000" dirty="0">
                <a:solidFill>
                  <a:srgbClr val="0000FF"/>
                </a:solidFill>
              </a:rPr>
              <a:t>from the total </a:t>
            </a:r>
            <a:r>
              <a:rPr lang="en-US" sz="2000" dirty="0" smtClean="0">
                <a:solidFill>
                  <a:srgbClr val="0000FF"/>
                </a:solidFill>
              </a:rPr>
              <a:t>	contract </a:t>
            </a:r>
            <a:r>
              <a:rPr lang="en-US" sz="2000" dirty="0">
                <a:solidFill>
                  <a:srgbClr val="0000FF"/>
                </a:solidFill>
              </a:rPr>
              <a:t>price.</a:t>
            </a:r>
            <a:r>
              <a:rPr lang="en-US" sz="2000" dirty="0"/>
              <a:t> However, the use of this approach is restricted to those goods or </a:t>
            </a:r>
            <a:r>
              <a:rPr lang="en-US" sz="2000" dirty="0" smtClean="0"/>
              <a:t>services </a:t>
            </a:r>
            <a:r>
              <a:rPr lang="en-US" sz="2000" dirty="0"/>
              <a:t>for which </a:t>
            </a:r>
            <a:endParaRPr lang="en-US" sz="2000" dirty="0" smtClean="0"/>
          </a:p>
          <a:p>
            <a:pPr marL="703263" lvl="1" indent="-342900" algn="just">
              <a:spcAft>
                <a:spcPts val="1200"/>
              </a:spcAft>
              <a:buFont typeface="Wingdings" panose="05000000000000000000" pitchFamily="2" charset="2"/>
              <a:buChar char="Ø"/>
            </a:pPr>
            <a:r>
              <a:rPr lang="en-US" sz="2000" dirty="0" smtClean="0"/>
              <a:t>there </a:t>
            </a:r>
            <a:r>
              <a:rPr lang="en-US" sz="2000" dirty="0"/>
              <a:t>is a </a:t>
            </a:r>
            <a:r>
              <a:rPr lang="en-US" sz="2000" dirty="0" smtClean="0"/>
              <a:t>broad range </a:t>
            </a:r>
            <a:r>
              <a:rPr lang="en-US" sz="2000" dirty="0"/>
              <a:t>of selling prices </a:t>
            </a:r>
            <a:r>
              <a:rPr lang="en-US" sz="2000" dirty="0" smtClean="0"/>
              <a:t>(i.e. selling price is highly variable and representative stand alone selling price can not be ascertained or</a:t>
            </a:r>
          </a:p>
          <a:p>
            <a:pPr marL="703263" lvl="1" indent="-342900" algn="just">
              <a:spcAft>
                <a:spcPts val="1200"/>
              </a:spcAft>
              <a:buFont typeface="Wingdings" panose="05000000000000000000" pitchFamily="2" charset="2"/>
              <a:buChar char="Ø"/>
            </a:pPr>
            <a:r>
              <a:rPr lang="en-US" sz="2000" dirty="0" smtClean="0"/>
              <a:t>in </a:t>
            </a:r>
            <a:r>
              <a:rPr lang="en-US" sz="2000" dirty="0"/>
              <a:t>circumstances in which the selling </a:t>
            </a:r>
            <a:r>
              <a:rPr lang="en-US" sz="2000" dirty="0" smtClean="0"/>
              <a:t>price </a:t>
            </a:r>
            <a:r>
              <a:rPr lang="en-US" sz="2000" dirty="0"/>
              <a:t>is </a:t>
            </a:r>
            <a:r>
              <a:rPr lang="en-US" sz="2000" dirty="0" smtClean="0"/>
              <a:t>uncertain </a:t>
            </a:r>
            <a:r>
              <a:rPr lang="en-US" sz="2000" dirty="0"/>
              <a:t>because no selling price has been set for the </a:t>
            </a:r>
            <a:r>
              <a:rPr lang="en-US" sz="2000" dirty="0" smtClean="0"/>
              <a:t>good </a:t>
            </a:r>
            <a:r>
              <a:rPr lang="en-US" sz="2000" dirty="0"/>
              <a:t>or service and it has not previously </a:t>
            </a:r>
            <a:r>
              <a:rPr lang="en-US" sz="2000" dirty="0" smtClean="0"/>
              <a:t>been sold </a:t>
            </a:r>
            <a:r>
              <a:rPr lang="en-US" sz="2000" dirty="0"/>
              <a:t>on a stand-alone basis</a:t>
            </a:r>
            <a:r>
              <a:rPr lang="en-US" sz="2000" dirty="0" smtClean="0"/>
              <a:t>.</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1012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581400"/>
            <a:ext cx="2895600" cy="2286000"/>
          </a:xfrm>
          <a:prstGeom prst="rect">
            <a:avLst/>
          </a:prstGeom>
          <a:solidFill>
            <a:schemeClr val="accent6">
              <a:lumMod val="20000"/>
              <a:lumOff val="80000"/>
            </a:schemeClr>
          </a:solidFill>
          <a:ln w="28575">
            <a:solidFill>
              <a:schemeClr val="accent6">
                <a:lumMod val="75000"/>
              </a:schemeClr>
            </a:solidFill>
          </a:ln>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smtClean="0">
                <a:solidFill>
                  <a:schemeClr val="accent6">
                    <a:lumMod val="75000"/>
                  </a:schemeClr>
                </a:solidFill>
              </a:rPr>
              <a:t>Allocate </a:t>
            </a:r>
            <a:r>
              <a:rPr lang="en-US" sz="2400" u="sng" dirty="0" smtClean="0">
                <a:solidFill>
                  <a:schemeClr val="accent6">
                    <a:lumMod val="75000"/>
                  </a:schemeClr>
                </a:solidFill>
              </a:rPr>
              <a:t>Proportionately</a:t>
            </a:r>
            <a:r>
              <a:rPr lang="en-US" sz="2400" dirty="0" smtClean="0">
                <a:solidFill>
                  <a:schemeClr val="accent6">
                    <a:lumMod val="75000"/>
                  </a:schemeClr>
                </a:solidFill>
              </a:rPr>
              <a:t> </a:t>
            </a:r>
          </a:p>
          <a:p>
            <a:r>
              <a:rPr lang="en-US" sz="2400" dirty="0" smtClean="0">
                <a:solidFill>
                  <a:schemeClr val="accent6">
                    <a:lumMod val="75000"/>
                  </a:schemeClr>
                </a:solidFill>
              </a:rPr>
              <a:t>based on </a:t>
            </a:r>
            <a:r>
              <a:rPr lang="en-US" sz="2400" b="1" dirty="0" smtClean="0">
                <a:solidFill>
                  <a:schemeClr val="accent6">
                    <a:lumMod val="75000"/>
                  </a:schemeClr>
                </a:solidFill>
              </a:rPr>
              <a:t>‘Standalone </a:t>
            </a:r>
            <a:r>
              <a:rPr lang="en-IN" sz="2400" b="1" dirty="0" smtClean="0">
                <a:solidFill>
                  <a:schemeClr val="accent6">
                    <a:lumMod val="75000"/>
                  </a:schemeClr>
                </a:solidFill>
              </a:rPr>
              <a:t>Selling </a:t>
            </a:r>
            <a:r>
              <a:rPr lang="en-IN" sz="2400" b="1" dirty="0">
                <a:solidFill>
                  <a:schemeClr val="accent6">
                    <a:lumMod val="75000"/>
                  </a:schemeClr>
                </a:solidFill>
              </a:rPr>
              <a:t>Prices</a:t>
            </a:r>
            <a:r>
              <a:rPr lang="en-IN" sz="2400" b="1" dirty="0" smtClean="0">
                <a:solidFill>
                  <a:schemeClr val="accent6">
                    <a:lumMod val="75000"/>
                  </a:schemeClr>
                </a:solidFill>
              </a:rPr>
              <a:t>’ (</a:t>
            </a:r>
            <a:r>
              <a:rPr lang="en-IN" sz="2400" b="1" dirty="0">
                <a:solidFill>
                  <a:schemeClr val="accent6">
                    <a:lumMod val="75000"/>
                  </a:schemeClr>
                </a:solidFill>
              </a:rPr>
              <a:t>SASP)</a:t>
            </a:r>
          </a:p>
        </p:txBody>
      </p:sp>
      <p:sp>
        <p:nvSpPr>
          <p:cNvPr id="3" name="Rectangle 2"/>
          <p:cNvSpPr/>
          <p:nvPr/>
        </p:nvSpPr>
        <p:spPr>
          <a:xfrm>
            <a:off x="3962400" y="3581400"/>
            <a:ext cx="3627120" cy="2286000"/>
          </a:xfrm>
          <a:prstGeom prst="rect">
            <a:avLst/>
          </a:prstGeom>
          <a:solidFill>
            <a:schemeClr val="accent2">
              <a:lumMod val="20000"/>
              <a:lumOff val="80000"/>
            </a:schemeClr>
          </a:solidFill>
          <a:ln w="28575">
            <a:solidFill>
              <a:srgbClr val="C00000"/>
            </a:solidFill>
          </a:ln>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Ø"/>
            </a:pPr>
            <a:r>
              <a:rPr lang="en-IN" sz="2400" dirty="0" smtClean="0">
                <a:solidFill>
                  <a:srgbClr val="C00000"/>
                </a:solidFill>
              </a:rPr>
              <a:t>It is the Sum </a:t>
            </a:r>
            <a:r>
              <a:rPr lang="en-IN" sz="2400" dirty="0">
                <a:solidFill>
                  <a:srgbClr val="C00000"/>
                </a:solidFill>
              </a:rPr>
              <a:t>of </a:t>
            </a:r>
            <a:r>
              <a:rPr lang="en-IN" sz="2400" dirty="0" smtClean="0">
                <a:solidFill>
                  <a:srgbClr val="C00000"/>
                </a:solidFill>
              </a:rPr>
              <a:t>SASPs – Contract Consideration</a:t>
            </a:r>
          </a:p>
          <a:p>
            <a:pPr marL="342900" indent="-342900" algn="just">
              <a:buFont typeface="Wingdings" panose="05000000000000000000" pitchFamily="2" charset="2"/>
              <a:buChar char="Ø"/>
            </a:pPr>
            <a:endParaRPr lang="en-IN" sz="2400" dirty="0">
              <a:solidFill>
                <a:srgbClr val="C00000"/>
              </a:solidFill>
            </a:endParaRPr>
          </a:p>
          <a:p>
            <a:pPr marL="342900" indent="-342900" algn="just">
              <a:buFont typeface="Wingdings" panose="05000000000000000000" pitchFamily="2" charset="2"/>
              <a:buChar char="Ø"/>
            </a:pPr>
            <a:r>
              <a:rPr lang="en-IN" sz="2400" dirty="0" smtClean="0">
                <a:solidFill>
                  <a:srgbClr val="C00000"/>
                </a:solidFill>
              </a:rPr>
              <a:t>allocate </a:t>
            </a:r>
            <a:r>
              <a:rPr lang="en-IN" sz="2400" dirty="0">
                <a:solidFill>
                  <a:srgbClr val="C00000"/>
                </a:solidFill>
              </a:rPr>
              <a:t>a </a:t>
            </a:r>
            <a:r>
              <a:rPr lang="en-IN" sz="2400" dirty="0" smtClean="0">
                <a:solidFill>
                  <a:srgbClr val="C00000"/>
                </a:solidFill>
              </a:rPr>
              <a:t>discount </a:t>
            </a:r>
            <a:r>
              <a:rPr lang="en-US" sz="2400" u="sng" dirty="0" smtClean="0">
                <a:solidFill>
                  <a:srgbClr val="C00000"/>
                </a:solidFill>
              </a:rPr>
              <a:t>proportionately</a:t>
            </a:r>
            <a:r>
              <a:rPr lang="en-US" sz="2400" dirty="0" smtClean="0">
                <a:solidFill>
                  <a:srgbClr val="C00000"/>
                </a:solidFill>
              </a:rPr>
              <a:t> </a:t>
            </a:r>
            <a:r>
              <a:rPr lang="en-US" sz="2400" dirty="0">
                <a:solidFill>
                  <a:srgbClr val="C00000"/>
                </a:solidFill>
              </a:rPr>
              <a:t>to all performance obligations</a:t>
            </a:r>
            <a:endParaRPr lang="en-IN" sz="2400" b="1" dirty="0">
              <a:solidFill>
                <a:srgbClr val="C00000"/>
              </a:solidFill>
            </a:endParaRPr>
          </a:p>
        </p:txBody>
      </p:sp>
      <p:sp>
        <p:nvSpPr>
          <p:cNvPr id="4" name="Rectangle 3"/>
          <p:cNvSpPr/>
          <p:nvPr/>
        </p:nvSpPr>
        <p:spPr>
          <a:xfrm>
            <a:off x="8001000" y="3581400"/>
            <a:ext cx="3733800" cy="2286000"/>
          </a:xfrm>
          <a:prstGeom prst="rect">
            <a:avLst/>
          </a:prstGeom>
          <a:solidFill>
            <a:schemeClr val="bg1">
              <a:lumMod val="95000"/>
            </a:schemeClr>
          </a:solidFill>
          <a:ln w="28575">
            <a:solidFill>
              <a:srgbClr val="00B0F0"/>
            </a:solidFill>
          </a:ln>
          <a:scene3d>
            <a:camera prst="perspective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Ø"/>
            </a:pPr>
            <a:r>
              <a:rPr lang="en-IN" sz="2400" dirty="0" smtClean="0">
                <a:solidFill>
                  <a:srgbClr val="00B0F0"/>
                </a:solidFill>
              </a:rPr>
              <a:t>Allocate </a:t>
            </a:r>
            <a:r>
              <a:rPr lang="en-IN" sz="2400" dirty="0">
                <a:solidFill>
                  <a:srgbClr val="00B0F0"/>
                </a:solidFill>
              </a:rPr>
              <a:t>to a </a:t>
            </a:r>
            <a:r>
              <a:rPr lang="en-IN" sz="2400" dirty="0" smtClean="0">
                <a:solidFill>
                  <a:srgbClr val="00B0F0"/>
                </a:solidFill>
              </a:rPr>
              <a:t>specific performance obligation </a:t>
            </a:r>
            <a:r>
              <a:rPr lang="en-US" sz="2400" dirty="0" smtClean="0">
                <a:solidFill>
                  <a:srgbClr val="00B0F0"/>
                </a:solidFill>
              </a:rPr>
              <a:t>or </a:t>
            </a:r>
            <a:r>
              <a:rPr lang="en-US" sz="2400" dirty="0">
                <a:solidFill>
                  <a:srgbClr val="00B0F0"/>
                </a:solidFill>
              </a:rPr>
              <a:t>a good or a service, </a:t>
            </a:r>
            <a:r>
              <a:rPr lang="en-US" sz="2400" dirty="0" smtClean="0">
                <a:solidFill>
                  <a:srgbClr val="00B0F0"/>
                </a:solidFill>
              </a:rPr>
              <a:t>if </a:t>
            </a:r>
            <a:r>
              <a:rPr lang="en-IN" sz="2400" dirty="0" smtClean="0">
                <a:solidFill>
                  <a:srgbClr val="00B0F0"/>
                </a:solidFill>
              </a:rPr>
              <a:t>clearly identifiable. </a:t>
            </a:r>
          </a:p>
          <a:p>
            <a:pPr algn="just"/>
            <a:endParaRPr lang="en-IN" sz="2400" dirty="0" smtClean="0">
              <a:solidFill>
                <a:srgbClr val="00B0F0"/>
              </a:solidFill>
            </a:endParaRPr>
          </a:p>
          <a:p>
            <a:pPr marL="342900" indent="-342900" algn="just">
              <a:buFont typeface="Wingdings" panose="05000000000000000000" pitchFamily="2" charset="2"/>
              <a:buChar char="Ø"/>
            </a:pPr>
            <a:r>
              <a:rPr lang="en-US" sz="2400" dirty="0" smtClean="0">
                <a:solidFill>
                  <a:srgbClr val="00B0F0"/>
                </a:solidFill>
              </a:rPr>
              <a:t>Else, allocate </a:t>
            </a:r>
            <a:r>
              <a:rPr lang="en-US" sz="2400" dirty="0">
                <a:solidFill>
                  <a:srgbClr val="00B0F0"/>
                </a:solidFill>
              </a:rPr>
              <a:t>as per </a:t>
            </a:r>
            <a:r>
              <a:rPr lang="en-US" sz="2400" dirty="0" smtClean="0">
                <a:solidFill>
                  <a:srgbClr val="00B0F0"/>
                </a:solidFill>
              </a:rPr>
              <a:t>SASP</a:t>
            </a:r>
            <a:endParaRPr lang="en-IN" sz="2400" b="1" dirty="0">
              <a:solidFill>
                <a:srgbClr val="0000FF"/>
              </a:solidFill>
            </a:endParaRPr>
          </a:p>
        </p:txBody>
      </p:sp>
      <p:sp>
        <p:nvSpPr>
          <p:cNvPr id="6" name="Rounded Rectangle 5"/>
          <p:cNvSpPr/>
          <p:nvPr/>
        </p:nvSpPr>
        <p:spPr>
          <a:xfrm>
            <a:off x="3962400" y="457200"/>
            <a:ext cx="3627120" cy="585216"/>
          </a:xfrm>
          <a:prstGeom prst="round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3600" b="1" dirty="0" smtClean="0"/>
              <a:t>Allocation</a:t>
            </a:r>
            <a:endParaRPr lang="en-IN" b="1" dirty="0"/>
          </a:p>
        </p:txBody>
      </p:sp>
      <p:sp>
        <p:nvSpPr>
          <p:cNvPr id="7" name="Rounded Rectangle 6"/>
          <p:cNvSpPr/>
          <p:nvPr/>
        </p:nvSpPr>
        <p:spPr>
          <a:xfrm>
            <a:off x="609600" y="1905000"/>
            <a:ext cx="2895600" cy="990600"/>
          </a:xfrm>
          <a:prstGeom prst="round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3200" dirty="0" smtClean="0"/>
              <a:t>Transaction Price</a:t>
            </a:r>
            <a:endParaRPr lang="en-IN" sz="1600" dirty="0"/>
          </a:p>
        </p:txBody>
      </p:sp>
      <p:sp>
        <p:nvSpPr>
          <p:cNvPr id="8" name="Rounded Rectangle 7"/>
          <p:cNvSpPr/>
          <p:nvPr/>
        </p:nvSpPr>
        <p:spPr>
          <a:xfrm>
            <a:off x="3962400" y="1905000"/>
            <a:ext cx="3627120" cy="990600"/>
          </a:xfrm>
          <a:prstGeom prst="roundRect">
            <a:avLst/>
          </a:pr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3">
            <a:schemeClr val="accent5"/>
          </a:fillRef>
          <a:effectRef idx="2">
            <a:schemeClr val="accent5"/>
          </a:effectRef>
          <a:fontRef idx="minor">
            <a:schemeClr val="lt1"/>
          </a:fontRef>
        </p:style>
        <p:txBody>
          <a:bodyPr rtlCol="0" anchor="ctr"/>
          <a:lstStyle/>
          <a:p>
            <a:pPr lvl="1" algn="ctr"/>
            <a:r>
              <a:rPr lang="en-US" sz="3200" dirty="0" smtClean="0"/>
              <a:t>Discounts</a:t>
            </a:r>
            <a:endParaRPr lang="en-IN" dirty="0"/>
          </a:p>
        </p:txBody>
      </p:sp>
      <p:sp>
        <p:nvSpPr>
          <p:cNvPr id="9" name="Rounded Rectangle 8"/>
          <p:cNvSpPr/>
          <p:nvPr/>
        </p:nvSpPr>
        <p:spPr>
          <a:xfrm>
            <a:off x="8001000" y="1905000"/>
            <a:ext cx="3733800" cy="990600"/>
          </a:xfrm>
          <a:prstGeom prst="roundRect">
            <a:avLst/>
          </a:pr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3200" dirty="0" smtClean="0"/>
              <a:t>Variable Considerations</a:t>
            </a:r>
            <a:endParaRPr lang="en-IN" dirty="0"/>
          </a:p>
        </p:txBody>
      </p:sp>
      <p:cxnSp>
        <p:nvCxnSpPr>
          <p:cNvPr id="11" name="Straight Arrow Connector 10"/>
          <p:cNvCxnSpPr>
            <a:stCxn id="7" idx="2"/>
            <a:endCxn id="2" idx="0"/>
          </p:cNvCxnSpPr>
          <p:nvPr/>
        </p:nvCxnSpPr>
        <p:spPr>
          <a:xfrm>
            <a:off x="2057400" y="2895600"/>
            <a:ext cx="0" cy="6858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8" idx="2"/>
            <a:endCxn id="3" idx="0"/>
          </p:cNvCxnSpPr>
          <p:nvPr/>
        </p:nvCxnSpPr>
        <p:spPr>
          <a:xfrm>
            <a:off x="5775960" y="2895600"/>
            <a:ext cx="0" cy="68580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9" idx="2"/>
            <a:endCxn id="4" idx="0"/>
          </p:cNvCxnSpPr>
          <p:nvPr/>
        </p:nvCxnSpPr>
        <p:spPr>
          <a:xfrm>
            <a:off x="9867900" y="2895600"/>
            <a:ext cx="0" cy="685800"/>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057400" y="1447800"/>
            <a:ext cx="7810500"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6" idx="2"/>
          </p:cNvCxnSpPr>
          <p:nvPr/>
        </p:nvCxnSpPr>
        <p:spPr>
          <a:xfrm>
            <a:off x="5775960" y="1042416"/>
            <a:ext cx="0" cy="405384"/>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7" idx="0"/>
          </p:cNvCxnSpPr>
          <p:nvPr/>
        </p:nvCxnSpPr>
        <p:spPr>
          <a:xfrm>
            <a:off x="2057400" y="1447800"/>
            <a:ext cx="0" cy="45720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8" idx="0"/>
          </p:cNvCxnSpPr>
          <p:nvPr/>
        </p:nvCxnSpPr>
        <p:spPr>
          <a:xfrm>
            <a:off x="5775960" y="1447800"/>
            <a:ext cx="0" cy="45720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endCxn id="9" idx="0"/>
          </p:cNvCxnSpPr>
          <p:nvPr/>
        </p:nvCxnSpPr>
        <p:spPr>
          <a:xfrm>
            <a:off x="9867900" y="1447800"/>
            <a:ext cx="0" cy="45720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4018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19200"/>
            <a:ext cx="11430000" cy="2677656"/>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algn="just"/>
            <a:r>
              <a:rPr lang="en-US" sz="2400" dirty="0"/>
              <a:t>As per Para 31 of </a:t>
            </a:r>
            <a:r>
              <a:rPr lang="en-US" sz="2400" dirty="0" err="1"/>
              <a:t>Ind</a:t>
            </a:r>
            <a:r>
              <a:rPr lang="en-US" sz="2400" dirty="0"/>
              <a:t> AS 115, </a:t>
            </a:r>
            <a:r>
              <a:rPr lang="en-US" sz="2400" dirty="0" smtClean="0"/>
              <a:t>“</a:t>
            </a:r>
            <a:r>
              <a:rPr lang="en-US" sz="2400" b="1" i="1" dirty="0" smtClean="0">
                <a:solidFill>
                  <a:srgbClr val="0000FF"/>
                </a:solidFill>
              </a:rPr>
              <a:t>an </a:t>
            </a:r>
            <a:r>
              <a:rPr lang="en-US" sz="2400" b="1" i="1" dirty="0">
                <a:solidFill>
                  <a:srgbClr val="0000FF"/>
                </a:solidFill>
              </a:rPr>
              <a:t>entity shall recognize revenue when (or as) the </a:t>
            </a:r>
            <a:r>
              <a:rPr lang="en-US" sz="2400" b="1" i="1" dirty="0" smtClean="0">
                <a:solidFill>
                  <a:srgbClr val="0000FF"/>
                </a:solidFill>
              </a:rPr>
              <a:t>entity satisfies a performance </a:t>
            </a:r>
            <a:r>
              <a:rPr lang="en-US" sz="2400" b="1" i="1" dirty="0">
                <a:solidFill>
                  <a:srgbClr val="0000FF"/>
                </a:solidFill>
              </a:rPr>
              <a:t>obligation by transferring a promised </a:t>
            </a:r>
            <a:r>
              <a:rPr lang="en-US" sz="2400" b="1" i="1" dirty="0" smtClean="0">
                <a:solidFill>
                  <a:srgbClr val="0000FF"/>
                </a:solidFill>
              </a:rPr>
              <a:t>good or service (</a:t>
            </a:r>
            <a:r>
              <a:rPr lang="en-US" sz="2400" b="1" i="1" dirty="0" err="1" smtClean="0">
                <a:solidFill>
                  <a:srgbClr val="0000FF"/>
                </a:solidFill>
              </a:rPr>
              <a:t>i.e</a:t>
            </a:r>
            <a:r>
              <a:rPr lang="en-US" sz="2400" b="1" i="1" dirty="0" smtClean="0">
                <a:solidFill>
                  <a:srgbClr val="0000FF"/>
                </a:solidFill>
              </a:rPr>
              <a:t> an asset) </a:t>
            </a:r>
            <a:r>
              <a:rPr lang="en-US" sz="2400" b="1" i="1" dirty="0">
                <a:solidFill>
                  <a:srgbClr val="0000FF"/>
                </a:solidFill>
              </a:rPr>
              <a:t>to a </a:t>
            </a:r>
            <a:r>
              <a:rPr lang="en-US" sz="2400" b="1" i="1" dirty="0" smtClean="0">
                <a:solidFill>
                  <a:srgbClr val="0000FF"/>
                </a:solidFill>
              </a:rPr>
              <a:t>customer. An </a:t>
            </a:r>
            <a:r>
              <a:rPr lang="en-US" sz="2400" b="1" i="1" dirty="0">
                <a:solidFill>
                  <a:srgbClr val="0000FF"/>
                </a:solidFill>
              </a:rPr>
              <a:t>asset is </a:t>
            </a:r>
            <a:r>
              <a:rPr lang="en-US" sz="2400" b="1" i="1" dirty="0" smtClean="0">
                <a:solidFill>
                  <a:srgbClr val="0000FF"/>
                </a:solidFill>
              </a:rPr>
              <a:t>transferred when </a:t>
            </a:r>
            <a:r>
              <a:rPr lang="en-US" sz="2400" b="1" i="1" dirty="0">
                <a:solidFill>
                  <a:srgbClr val="0000FF"/>
                </a:solidFill>
              </a:rPr>
              <a:t>(or as) the customer obtains control of that </a:t>
            </a:r>
            <a:r>
              <a:rPr lang="en-US" sz="2400" b="1" i="1" dirty="0" smtClean="0">
                <a:solidFill>
                  <a:srgbClr val="0000FF"/>
                </a:solidFill>
              </a:rPr>
              <a:t>asset”.</a:t>
            </a:r>
          </a:p>
          <a:p>
            <a:pPr algn="just"/>
            <a:endParaRPr lang="en-US" sz="2400" b="1" i="1" dirty="0">
              <a:solidFill>
                <a:srgbClr val="0000FF"/>
              </a:solidFill>
            </a:endParaRPr>
          </a:p>
          <a:p>
            <a:pPr algn="just"/>
            <a:r>
              <a:rPr lang="en-US" sz="2400" dirty="0"/>
              <a:t>The five step model requires determining, at the very inception of the contract, whether the </a:t>
            </a:r>
            <a:r>
              <a:rPr lang="en-US" sz="2400" dirty="0" smtClean="0"/>
              <a:t>performance obligation </a:t>
            </a:r>
            <a:r>
              <a:rPr lang="en-US" sz="2400" dirty="0"/>
              <a:t>will be satisfied “</a:t>
            </a:r>
            <a:r>
              <a:rPr lang="en-US" sz="2400" b="1" dirty="0">
                <a:solidFill>
                  <a:srgbClr val="0000FF"/>
                </a:solidFill>
              </a:rPr>
              <a:t>over time</a:t>
            </a:r>
            <a:r>
              <a:rPr lang="en-US" sz="2400" dirty="0"/>
              <a:t>” or “</a:t>
            </a:r>
            <a:r>
              <a:rPr lang="en-US" sz="2400" b="1" dirty="0">
                <a:solidFill>
                  <a:srgbClr val="0000FF"/>
                </a:solidFill>
              </a:rPr>
              <a:t>in time</a:t>
            </a:r>
            <a:r>
              <a:rPr lang="en-US" sz="2400" dirty="0" smtClean="0"/>
              <a:t>”.</a:t>
            </a:r>
            <a:endParaRPr lang="en-IN" sz="2400"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381000" y="304800"/>
            <a:ext cx="11430000" cy="780938"/>
            <a:chOff x="5662" y="217098"/>
            <a:chExt cx="9579052" cy="780938"/>
          </a:xfrm>
        </p:grpSpPr>
        <p:sp>
          <p:nvSpPr>
            <p:cNvPr id="4" name="Rounded Rectangle 3"/>
            <p:cNvSpPr/>
            <p:nvPr/>
          </p:nvSpPr>
          <p:spPr>
            <a:xfrm>
              <a:off x="5662" y="217098"/>
              <a:ext cx="9579052" cy="78093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28535" y="239971"/>
              <a:ext cx="9533306" cy="7351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45720" rIns="68580" bIns="45720" numCol="1" spcCol="1270" anchor="ctr" anchorCtr="0">
              <a:noAutofit/>
            </a:bodyPr>
            <a:lstStyle/>
            <a:p>
              <a:pPr lvl="0"/>
              <a:r>
                <a:rPr lang="en-IN" sz="3600" dirty="0" smtClean="0"/>
                <a:t>Step-5 : </a:t>
              </a:r>
              <a:r>
                <a:rPr lang="en-IN" sz="3600" dirty="0"/>
                <a:t>Recognise revenue when the entity satisfies a PO</a:t>
              </a:r>
            </a:p>
          </p:txBody>
        </p:sp>
      </p:grpSp>
      <p:sp>
        <p:nvSpPr>
          <p:cNvPr id="7" name="Pentagon 6"/>
          <p:cNvSpPr/>
          <p:nvPr/>
        </p:nvSpPr>
        <p:spPr>
          <a:xfrm>
            <a:off x="1301079" y="4267200"/>
            <a:ext cx="3477907" cy="2209800"/>
          </a:xfrm>
          <a:prstGeom prst="homePlate">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b="1" dirty="0" smtClean="0"/>
              <a:t>Satisfy Performance</a:t>
            </a:r>
            <a:r>
              <a:rPr lang="en-IN" sz="2400" b="1" dirty="0"/>
              <a:t> </a:t>
            </a:r>
            <a:r>
              <a:rPr lang="en-IN" sz="2400" b="1" dirty="0" smtClean="0"/>
              <a:t>Obligation by</a:t>
            </a:r>
            <a:r>
              <a:rPr lang="en-IN" sz="2400" b="1" dirty="0"/>
              <a:t> </a:t>
            </a:r>
            <a:r>
              <a:rPr lang="en-IN" sz="2400" b="1" dirty="0" smtClean="0"/>
              <a:t>Transferring a promised good or service</a:t>
            </a:r>
            <a:endParaRPr lang="en-IN" sz="2400" b="1" dirty="0"/>
          </a:p>
        </p:txBody>
      </p:sp>
      <p:sp>
        <p:nvSpPr>
          <p:cNvPr id="8" name="Pentagon 7"/>
          <p:cNvSpPr/>
          <p:nvPr/>
        </p:nvSpPr>
        <p:spPr>
          <a:xfrm>
            <a:off x="5007586" y="4267200"/>
            <a:ext cx="3173107" cy="2209800"/>
          </a:xfrm>
          <a:prstGeom prst="homePlate">
            <a:avLst/>
          </a:prstGeom>
          <a:solidFill>
            <a:schemeClr val="accent6">
              <a:lumMod val="75000"/>
            </a:schemeClr>
          </a:solidFill>
          <a:ln w="38100">
            <a:noFill/>
            <a:prstDash val="sysDash"/>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b="1" dirty="0" smtClean="0"/>
              <a:t>Customer obtains</a:t>
            </a:r>
            <a:endParaRPr lang="en-IN" sz="2400" b="1" dirty="0"/>
          </a:p>
          <a:p>
            <a:r>
              <a:rPr lang="en-IN" sz="2400" b="1" u="sng" dirty="0"/>
              <a:t>control</a:t>
            </a:r>
            <a:r>
              <a:rPr lang="en-IN" sz="2400" b="1" dirty="0"/>
              <a:t> </a:t>
            </a:r>
            <a:r>
              <a:rPr lang="en-IN" sz="2400" b="1" dirty="0" smtClean="0"/>
              <a:t>of good </a:t>
            </a:r>
            <a:r>
              <a:rPr lang="en-IN" sz="2400" b="1" dirty="0"/>
              <a:t>or</a:t>
            </a:r>
          </a:p>
          <a:p>
            <a:r>
              <a:rPr lang="en-IN" sz="2400" b="1" dirty="0"/>
              <a:t>service</a:t>
            </a:r>
            <a:endParaRPr lang="en-IN" sz="2400" dirty="0"/>
          </a:p>
        </p:txBody>
      </p:sp>
      <p:sp>
        <p:nvSpPr>
          <p:cNvPr id="9" name="Pentagon 8"/>
          <p:cNvSpPr/>
          <p:nvPr/>
        </p:nvSpPr>
        <p:spPr>
          <a:xfrm>
            <a:off x="8485493" y="4267200"/>
            <a:ext cx="2487307" cy="2209800"/>
          </a:xfrm>
          <a:prstGeom prst="homePlate">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400" b="1" dirty="0"/>
              <a:t>Recognise</a:t>
            </a:r>
          </a:p>
          <a:p>
            <a:r>
              <a:rPr lang="en-IN" sz="2400" b="1" dirty="0"/>
              <a:t>Revenue</a:t>
            </a:r>
          </a:p>
        </p:txBody>
      </p:sp>
    </p:spTree>
    <p:extLst>
      <p:ext uri="{BB962C8B-B14F-4D97-AF65-F5344CB8AC3E}">
        <p14:creationId xmlns:p14="http://schemas.microsoft.com/office/powerpoint/2010/main" val="9277741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692289"/>
            <a:ext cx="11430000" cy="5632311"/>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buFont typeface="Wingdings" panose="05000000000000000000" pitchFamily="2" charset="2"/>
              <a:buChar char="ü"/>
            </a:pPr>
            <a:r>
              <a:rPr lang="en-US" sz="2400" dirty="0">
                <a:solidFill>
                  <a:srgbClr val="0000FF"/>
                </a:solidFill>
              </a:rPr>
              <a:t>Customer Obtains Control of Good or Service</a:t>
            </a:r>
            <a:r>
              <a:rPr lang="en-US" sz="2400" dirty="0" smtClean="0"/>
              <a:t>:</a:t>
            </a:r>
          </a:p>
          <a:p>
            <a:pPr algn="just"/>
            <a:endParaRPr lang="en-US" sz="2400" dirty="0"/>
          </a:p>
          <a:p>
            <a:pPr marL="354013" algn="just"/>
            <a:r>
              <a:rPr lang="en-US" sz="2400" dirty="0" smtClean="0"/>
              <a:t>Goods </a:t>
            </a:r>
            <a:r>
              <a:rPr lang="en-US" sz="2400" dirty="0"/>
              <a:t>and services are assets, even if only </a:t>
            </a:r>
            <a:r>
              <a:rPr lang="en-US" sz="2400" dirty="0" smtClean="0"/>
              <a:t>momentarily, when </a:t>
            </a:r>
            <a:r>
              <a:rPr lang="en-US" sz="2400" dirty="0"/>
              <a:t>they are received &amp; used (as in case of </a:t>
            </a:r>
            <a:r>
              <a:rPr lang="en-US" sz="2400" dirty="0" smtClean="0"/>
              <a:t>many </a:t>
            </a:r>
            <a:r>
              <a:rPr lang="en-IN" sz="2400" dirty="0" smtClean="0"/>
              <a:t>services)</a:t>
            </a:r>
          </a:p>
          <a:p>
            <a:pPr algn="just"/>
            <a:endParaRPr lang="en-IN" sz="2400" dirty="0" smtClean="0"/>
          </a:p>
          <a:p>
            <a:pPr marL="354013" algn="just"/>
            <a:r>
              <a:rPr lang="en-IN" sz="2400" dirty="0" smtClean="0">
                <a:solidFill>
                  <a:srgbClr val="0000FF"/>
                </a:solidFill>
              </a:rPr>
              <a:t>Control</a:t>
            </a:r>
            <a:r>
              <a:rPr lang="en-IN" sz="2400" dirty="0" smtClean="0"/>
              <a:t> </a:t>
            </a:r>
            <a:r>
              <a:rPr lang="en-IN" sz="2400" dirty="0"/>
              <a:t>of an </a:t>
            </a:r>
            <a:r>
              <a:rPr lang="en-IN" sz="2400" dirty="0" smtClean="0"/>
              <a:t>asset refers to:</a:t>
            </a:r>
          </a:p>
          <a:p>
            <a:pPr marL="354013" algn="just"/>
            <a:endParaRPr lang="en-IN" sz="2400" dirty="0" smtClean="0"/>
          </a:p>
          <a:p>
            <a:pPr marL="804863" indent="-342900" algn="just">
              <a:buFont typeface="Wingdings" panose="05000000000000000000" pitchFamily="2" charset="2"/>
              <a:buChar char="Ø"/>
            </a:pPr>
            <a:r>
              <a:rPr lang="en-US" sz="2400" dirty="0" smtClean="0"/>
              <a:t>ability </a:t>
            </a:r>
            <a:r>
              <a:rPr lang="en-US" sz="2400" dirty="0"/>
              <a:t>to </a:t>
            </a:r>
            <a:r>
              <a:rPr lang="en-US" sz="2400" dirty="0">
                <a:solidFill>
                  <a:srgbClr val="0000FF"/>
                </a:solidFill>
              </a:rPr>
              <a:t>direct use </a:t>
            </a:r>
            <a:r>
              <a:rPr lang="en-US" sz="2400" dirty="0"/>
              <a:t>of &amp; </a:t>
            </a:r>
            <a:r>
              <a:rPr lang="en-US" sz="2400" dirty="0">
                <a:solidFill>
                  <a:srgbClr val="0000FF"/>
                </a:solidFill>
              </a:rPr>
              <a:t>obtain substantially all of </a:t>
            </a:r>
            <a:r>
              <a:rPr lang="en-US" sz="2400" dirty="0" smtClean="0">
                <a:solidFill>
                  <a:srgbClr val="0000FF"/>
                </a:solidFill>
              </a:rPr>
              <a:t>the </a:t>
            </a:r>
            <a:r>
              <a:rPr lang="en-IN" sz="2400" dirty="0" smtClean="0">
                <a:solidFill>
                  <a:srgbClr val="0000FF"/>
                </a:solidFill>
              </a:rPr>
              <a:t>remaining </a:t>
            </a:r>
            <a:r>
              <a:rPr lang="en-IN" sz="2400" dirty="0">
                <a:solidFill>
                  <a:srgbClr val="0000FF"/>
                </a:solidFill>
              </a:rPr>
              <a:t>benefits </a:t>
            </a:r>
            <a:r>
              <a:rPr lang="en-IN" sz="2400" dirty="0"/>
              <a:t>from </a:t>
            </a:r>
            <a:r>
              <a:rPr lang="en-IN" sz="2400" dirty="0" smtClean="0"/>
              <a:t>asset</a:t>
            </a:r>
          </a:p>
          <a:p>
            <a:pPr marL="804863" indent="-342900" algn="just">
              <a:buFont typeface="Wingdings" panose="05000000000000000000" pitchFamily="2" charset="2"/>
              <a:buChar char="Ø"/>
            </a:pPr>
            <a:endParaRPr lang="en-US" sz="2400" dirty="0" smtClean="0"/>
          </a:p>
          <a:p>
            <a:pPr marL="804863" indent="-342900" algn="just">
              <a:buFont typeface="Wingdings" panose="05000000000000000000" pitchFamily="2" charset="2"/>
              <a:buChar char="Ø"/>
            </a:pPr>
            <a:r>
              <a:rPr lang="en-US" sz="2400" dirty="0" smtClean="0"/>
              <a:t>ability </a:t>
            </a:r>
            <a:r>
              <a:rPr lang="en-US" sz="2400" dirty="0"/>
              <a:t>to </a:t>
            </a:r>
            <a:r>
              <a:rPr lang="en-US" sz="2400" dirty="0">
                <a:solidFill>
                  <a:srgbClr val="0000FF"/>
                </a:solidFill>
              </a:rPr>
              <a:t>prevent other </a:t>
            </a:r>
            <a:r>
              <a:rPr lang="en-US" sz="2400" dirty="0"/>
              <a:t>entities </a:t>
            </a:r>
            <a:r>
              <a:rPr lang="en-US" sz="2400" dirty="0">
                <a:solidFill>
                  <a:srgbClr val="0000FF"/>
                </a:solidFill>
              </a:rPr>
              <a:t>from directing use </a:t>
            </a:r>
            <a:r>
              <a:rPr lang="en-US" sz="2400" dirty="0" smtClean="0"/>
              <a:t>of and </a:t>
            </a:r>
            <a:r>
              <a:rPr lang="en-US" sz="2400" dirty="0">
                <a:solidFill>
                  <a:srgbClr val="0000FF"/>
                </a:solidFill>
              </a:rPr>
              <a:t>obtaining benefits </a:t>
            </a:r>
            <a:r>
              <a:rPr lang="en-US" sz="2400" dirty="0"/>
              <a:t>from an </a:t>
            </a:r>
            <a:r>
              <a:rPr lang="en-US" sz="2400" dirty="0" smtClean="0"/>
              <a:t>asset </a:t>
            </a:r>
          </a:p>
          <a:p>
            <a:pPr marL="804863" indent="-342900" algn="just">
              <a:buFont typeface="Wingdings" panose="05000000000000000000" pitchFamily="2" charset="2"/>
              <a:buChar char="Ø"/>
            </a:pPr>
            <a:endParaRPr lang="en-US" sz="2400" dirty="0" smtClean="0"/>
          </a:p>
          <a:p>
            <a:pPr marL="804863" indent="-342900" algn="just">
              <a:buFont typeface="Wingdings" panose="05000000000000000000" pitchFamily="2" charset="2"/>
              <a:buChar char="Ø"/>
            </a:pPr>
            <a:r>
              <a:rPr lang="en-US" sz="2400" dirty="0" smtClean="0">
                <a:solidFill>
                  <a:srgbClr val="0000FF"/>
                </a:solidFill>
              </a:rPr>
              <a:t>benefits</a:t>
            </a:r>
            <a:r>
              <a:rPr lang="en-US" sz="2400" dirty="0" smtClean="0"/>
              <a:t> of an asset are </a:t>
            </a:r>
            <a:r>
              <a:rPr lang="en-US" sz="2400" dirty="0">
                <a:solidFill>
                  <a:srgbClr val="0000FF"/>
                </a:solidFill>
              </a:rPr>
              <a:t>potential cash flows </a:t>
            </a:r>
            <a:r>
              <a:rPr lang="en-IN" sz="2400" dirty="0"/>
              <a:t>(inflows or savings </a:t>
            </a:r>
            <a:r>
              <a:rPr lang="en-IN" sz="2400" dirty="0" smtClean="0"/>
              <a:t>in outflows) </a:t>
            </a:r>
            <a:r>
              <a:rPr lang="en-US" sz="2400" dirty="0" smtClean="0"/>
              <a:t>that </a:t>
            </a:r>
            <a:r>
              <a:rPr lang="en-US" sz="2400" dirty="0"/>
              <a:t>can be </a:t>
            </a:r>
            <a:r>
              <a:rPr lang="en-US" sz="2400" dirty="0" smtClean="0"/>
              <a:t>obtained directly </a:t>
            </a:r>
            <a:r>
              <a:rPr lang="en-US" sz="2400" dirty="0"/>
              <a:t>or indirectly in many </a:t>
            </a:r>
            <a:r>
              <a:rPr lang="en-US" sz="2400" dirty="0" smtClean="0"/>
              <a:t>ways</a:t>
            </a:r>
          </a:p>
          <a:p>
            <a:pPr marL="804863" indent="-342900" algn="just">
              <a:buFont typeface="Wingdings" panose="05000000000000000000" pitchFamily="2" charset="2"/>
              <a:buChar char="Ø"/>
            </a:pP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8753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11430000" cy="830997"/>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buFont typeface="Wingdings" panose="05000000000000000000" pitchFamily="2" charset="2"/>
              <a:buChar char="ü"/>
            </a:pPr>
            <a:r>
              <a:rPr lang="en-US" sz="2400" dirty="0" smtClean="0">
                <a:solidFill>
                  <a:schemeClr val="tx1"/>
                </a:solidFill>
              </a:rPr>
              <a:t>Determine at the contract inception, whether it satisfy a performance obligation </a:t>
            </a:r>
            <a:r>
              <a:rPr lang="en-US" sz="2400" dirty="0" smtClean="0">
                <a:solidFill>
                  <a:srgbClr val="0000FF"/>
                </a:solidFill>
              </a:rPr>
              <a:t>“OVER TIME” or “AT A POINT OF TIME”</a:t>
            </a:r>
            <a:r>
              <a:rPr lang="en-US" sz="2400" dirty="0" smtClean="0"/>
              <a:t>:</a:t>
            </a:r>
            <a:endParaRPr lang="en-IN" sz="2400"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381000" y="1524000"/>
            <a:ext cx="5485190" cy="1371600"/>
          </a:xfrm>
          <a:prstGeom prst="round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An entity transfers control of a good </a:t>
            </a:r>
            <a:r>
              <a:rPr lang="en-US" dirty="0" smtClean="0"/>
              <a:t>/ </a:t>
            </a:r>
            <a:r>
              <a:rPr lang="en-US" dirty="0"/>
              <a:t>service over time and, therefore, satisfies </a:t>
            </a:r>
            <a:r>
              <a:rPr lang="en-US" dirty="0" smtClean="0"/>
              <a:t>a performance obligation </a:t>
            </a:r>
            <a:r>
              <a:rPr lang="en-US" dirty="0"/>
              <a:t>and </a:t>
            </a:r>
            <a:r>
              <a:rPr lang="en-US" dirty="0" err="1"/>
              <a:t>recognises</a:t>
            </a:r>
            <a:r>
              <a:rPr lang="en-US" dirty="0"/>
              <a:t> revenue over time, if one of the following </a:t>
            </a:r>
            <a:r>
              <a:rPr lang="en-US" dirty="0" smtClean="0"/>
              <a:t>criteria </a:t>
            </a:r>
            <a:r>
              <a:rPr lang="en-IN" dirty="0" smtClean="0"/>
              <a:t>is </a:t>
            </a:r>
            <a:r>
              <a:rPr lang="en-IN" dirty="0"/>
              <a:t>met:</a:t>
            </a:r>
          </a:p>
        </p:txBody>
      </p:sp>
      <p:sp>
        <p:nvSpPr>
          <p:cNvPr id="7" name="Rectangle 6"/>
          <p:cNvSpPr/>
          <p:nvPr/>
        </p:nvSpPr>
        <p:spPr>
          <a:xfrm>
            <a:off x="338328" y="3160776"/>
            <a:ext cx="5529072" cy="3544824"/>
          </a:xfrm>
          <a:prstGeom prst="rect">
            <a:avLst/>
          </a:prstGeom>
          <a:ln w="28575">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r>
              <a:rPr lang="en-US" dirty="0">
                <a:solidFill>
                  <a:schemeClr val="tx1"/>
                </a:solidFill>
              </a:rPr>
              <a:t>(a) the customer simultaneously receives and consumes the benefits provided by the entity’s performance as the entity performs</a:t>
            </a:r>
          </a:p>
          <a:p>
            <a:endParaRPr lang="en-US" dirty="0">
              <a:solidFill>
                <a:schemeClr val="tx1"/>
              </a:solidFill>
            </a:endParaRPr>
          </a:p>
          <a:p>
            <a:r>
              <a:rPr lang="en-US" dirty="0">
                <a:solidFill>
                  <a:schemeClr val="tx1"/>
                </a:solidFill>
              </a:rPr>
              <a:t>(b) the entity’s performance creates or  enhances an asset (for example, work in progress) that the customer controls as the asset is created or enhanced </a:t>
            </a:r>
            <a:r>
              <a:rPr lang="en-IN" dirty="0">
                <a:solidFill>
                  <a:schemeClr val="tx1"/>
                </a:solidFill>
              </a:rPr>
              <a:t>or</a:t>
            </a:r>
          </a:p>
          <a:p>
            <a:endParaRPr lang="en-US" dirty="0">
              <a:solidFill>
                <a:schemeClr val="tx1"/>
              </a:solidFill>
            </a:endParaRPr>
          </a:p>
          <a:p>
            <a:r>
              <a:rPr lang="en-US" dirty="0">
                <a:solidFill>
                  <a:schemeClr val="tx1"/>
                </a:solidFill>
              </a:rPr>
              <a:t>(c) the entity’s performance does not create an asset with an alternative use to the entity (see paragraph 36) and the entity has an enforceable right to payment for performance completed to </a:t>
            </a:r>
            <a:r>
              <a:rPr lang="en-US" dirty="0" smtClean="0">
                <a:solidFill>
                  <a:schemeClr val="tx1"/>
                </a:solidFill>
              </a:rPr>
              <a:t>date</a:t>
            </a:r>
            <a:endParaRPr lang="en-IN" dirty="0"/>
          </a:p>
        </p:txBody>
      </p:sp>
      <p:sp>
        <p:nvSpPr>
          <p:cNvPr id="8" name="Rounded Rectangle 7"/>
          <p:cNvSpPr/>
          <p:nvPr/>
        </p:nvSpPr>
        <p:spPr>
          <a:xfrm>
            <a:off x="6248400" y="1524000"/>
            <a:ext cx="5562600" cy="1371600"/>
          </a:xfrm>
          <a:prstGeom prst="roundRect">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If a performance obligation is not satisfied over </a:t>
            </a:r>
            <a:r>
              <a:rPr lang="en-US" dirty="0" smtClean="0"/>
              <a:t>time, an </a:t>
            </a:r>
            <a:r>
              <a:rPr lang="en-US" dirty="0"/>
              <a:t>entity satisfies the performance obligation at a point in </a:t>
            </a:r>
            <a:r>
              <a:rPr lang="en-US" dirty="0" smtClean="0"/>
              <a:t>time. F</a:t>
            </a:r>
            <a:r>
              <a:rPr lang="en-IN" dirty="0" err="1" smtClean="0"/>
              <a:t>ollowing</a:t>
            </a:r>
            <a:r>
              <a:rPr lang="en-IN" dirty="0" smtClean="0"/>
              <a:t> </a:t>
            </a:r>
            <a:r>
              <a:rPr lang="en-US" dirty="0" smtClean="0"/>
              <a:t>indicators </a:t>
            </a:r>
            <a:r>
              <a:rPr lang="en-US" dirty="0"/>
              <a:t>of transfer of </a:t>
            </a:r>
            <a:r>
              <a:rPr lang="en-US" dirty="0" smtClean="0"/>
              <a:t>control to be considered (in </a:t>
            </a:r>
            <a:r>
              <a:rPr lang="en-US" dirty="0"/>
              <a:t>addition to requirements </a:t>
            </a:r>
            <a:r>
              <a:rPr lang="en-US" dirty="0" smtClean="0"/>
              <a:t>for control</a:t>
            </a:r>
            <a:r>
              <a:rPr lang="en-US" dirty="0"/>
              <a:t>) to determine point </a:t>
            </a:r>
            <a:r>
              <a:rPr lang="en-US" dirty="0" smtClean="0"/>
              <a:t>in </a:t>
            </a:r>
            <a:r>
              <a:rPr lang="en-IN" dirty="0" smtClean="0"/>
              <a:t>time</a:t>
            </a:r>
            <a:r>
              <a:rPr lang="en-IN" dirty="0"/>
              <a:t>:</a:t>
            </a:r>
          </a:p>
        </p:txBody>
      </p:sp>
      <p:sp>
        <p:nvSpPr>
          <p:cNvPr id="9" name="Rectangle 8"/>
          <p:cNvSpPr/>
          <p:nvPr/>
        </p:nvSpPr>
        <p:spPr>
          <a:xfrm>
            <a:off x="6248400" y="3160776"/>
            <a:ext cx="5562600" cy="3544824"/>
          </a:xfrm>
          <a:prstGeom prst="rect">
            <a:avLst/>
          </a:prstGeom>
          <a:ln w="28575">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AutoNum type="alphaLcParenBoth"/>
            </a:pPr>
            <a:r>
              <a:rPr lang="en-US" dirty="0" smtClean="0"/>
              <a:t>Entity </a:t>
            </a:r>
            <a:r>
              <a:rPr lang="en-US" dirty="0"/>
              <a:t>has a present right </a:t>
            </a:r>
            <a:r>
              <a:rPr lang="en-US" dirty="0" smtClean="0"/>
              <a:t>to </a:t>
            </a:r>
            <a:r>
              <a:rPr lang="en-IN" dirty="0" smtClean="0"/>
              <a:t>payment </a:t>
            </a:r>
            <a:r>
              <a:rPr lang="en-IN" dirty="0"/>
              <a:t>for </a:t>
            </a:r>
            <a:r>
              <a:rPr lang="en-IN" dirty="0" smtClean="0"/>
              <a:t>the asset</a:t>
            </a:r>
          </a:p>
          <a:p>
            <a:pPr marL="342900" indent="-342900">
              <a:buAutoNum type="alphaLcParenBoth"/>
            </a:pPr>
            <a:endParaRPr lang="en-US" dirty="0" smtClean="0"/>
          </a:p>
          <a:p>
            <a:pPr marL="342900" indent="-342900">
              <a:buAutoNum type="alphaLcParenBoth"/>
            </a:pPr>
            <a:r>
              <a:rPr lang="en-US" dirty="0" smtClean="0"/>
              <a:t>Customer </a:t>
            </a:r>
            <a:r>
              <a:rPr lang="en-US" dirty="0"/>
              <a:t>has legal title </a:t>
            </a:r>
            <a:r>
              <a:rPr lang="en-US" dirty="0" smtClean="0"/>
              <a:t>to the </a:t>
            </a:r>
            <a:r>
              <a:rPr lang="en-IN" dirty="0" smtClean="0"/>
              <a:t>asset</a:t>
            </a:r>
            <a:endParaRPr lang="en-IN" dirty="0"/>
          </a:p>
          <a:p>
            <a:pPr marL="342900" indent="-342900">
              <a:buAutoNum type="alphaLcParenBoth"/>
            </a:pPr>
            <a:endParaRPr lang="en-IN" dirty="0" smtClean="0"/>
          </a:p>
          <a:p>
            <a:pPr marL="342900" indent="-342900">
              <a:buAutoNum type="alphaLcParenBoth"/>
            </a:pPr>
            <a:r>
              <a:rPr lang="en-IN" dirty="0" smtClean="0"/>
              <a:t>Entity </a:t>
            </a:r>
            <a:r>
              <a:rPr lang="en-IN" dirty="0"/>
              <a:t>has transferred </a:t>
            </a:r>
            <a:r>
              <a:rPr lang="en-IN" dirty="0" smtClean="0"/>
              <a:t>physical possession </a:t>
            </a:r>
            <a:r>
              <a:rPr lang="en-IN" dirty="0"/>
              <a:t>of </a:t>
            </a:r>
            <a:r>
              <a:rPr lang="en-IN" dirty="0" smtClean="0"/>
              <a:t>the asset </a:t>
            </a:r>
          </a:p>
          <a:p>
            <a:pPr marL="342900" indent="-342900">
              <a:buAutoNum type="alphaLcParenBoth"/>
            </a:pPr>
            <a:endParaRPr lang="en-IN" dirty="0" smtClean="0"/>
          </a:p>
          <a:p>
            <a:pPr marL="342900" indent="-342900">
              <a:buAutoNum type="alphaLcParenBoth"/>
            </a:pPr>
            <a:r>
              <a:rPr lang="en-IN" dirty="0" smtClean="0"/>
              <a:t>Customer </a:t>
            </a:r>
            <a:r>
              <a:rPr lang="en-IN" dirty="0"/>
              <a:t>has significant </a:t>
            </a:r>
            <a:r>
              <a:rPr lang="en-IN" dirty="0" smtClean="0"/>
              <a:t>risks </a:t>
            </a:r>
            <a:r>
              <a:rPr lang="en-US" dirty="0" smtClean="0"/>
              <a:t>and </a:t>
            </a:r>
            <a:r>
              <a:rPr lang="en-US" dirty="0"/>
              <a:t>rewards of ownership </a:t>
            </a:r>
            <a:r>
              <a:rPr lang="en-US" dirty="0" smtClean="0"/>
              <a:t>of the </a:t>
            </a:r>
            <a:r>
              <a:rPr lang="en-IN" dirty="0" smtClean="0"/>
              <a:t>asset</a:t>
            </a:r>
            <a:endParaRPr lang="en-IN" dirty="0"/>
          </a:p>
          <a:p>
            <a:pPr marL="342900" indent="-342900">
              <a:buAutoNum type="alphaLcParenBoth"/>
            </a:pPr>
            <a:endParaRPr lang="en-IN" dirty="0" smtClean="0"/>
          </a:p>
          <a:p>
            <a:pPr marL="342900" indent="-342900">
              <a:buAutoNum type="alphaLcParenBoth"/>
            </a:pPr>
            <a:r>
              <a:rPr lang="en-IN" dirty="0" smtClean="0"/>
              <a:t>Customer </a:t>
            </a:r>
            <a:r>
              <a:rPr lang="en-IN" dirty="0"/>
              <a:t>has accepted asset</a:t>
            </a:r>
          </a:p>
        </p:txBody>
      </p:sp>
      <p:cxnSp>
        <p:nvCxnSpPr>
          <p:cNvPr id="11" name="Straight Arrow Connector 10"/>
          <p:cNvCxnSpPr>
            <a:endCxn id="7" idx="0"/>
          </p:cNvCxnSpPr>
          <p:nvPr/>
        </p:nvCxnSpPr>
        <p:spPr>
          <a:xfrm>
            <a:off x="3102864" y="2895600"/>
            <a:ext cx="0" cy="265176"/>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 idx="2"/>
            <a:endCxn id="9" idx="0"/>
          </p:cNvCxnSpPr>
          <p:nvPr/>
        </p:nvCxnSpPr>
        <p:spPr>
          <a:xfrm>
            <a:off x="9029700" y="2895600"/>
            <a:ext cx="0" cy="265176"/>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78166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04800"/>
            <a:ext cx="11430000" cy="6124754"/>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buFont typeface="Wingdings" panose="05000000000000000000" pitchFamily="2" charset="2"/>
              <a:buChar char="ü"/>
            </a:pPr>
            <a:r>
              <a:rPr lang="en-US" sz="2400" dirty="0"/>
              <a:t>Methods for measuring progress towards complete satisfaction of </a:t>
            </a:r>
            <a:r>
              <a:rPr lang="en-US" sz="2400" dirty="0" smtClean="0"/>
              <a:t>a </a:t>
            </a:r>
            <a:r>
              <a:rPr lang="en-IN" sz="2400" dirty="0" smtClean="0"/>
              <a:t>performance obligation satisfied </a:t>
            </a:r>
            <a:r>
              <a:rPr lang="en-IN" sz="2400" dirty="0" smtClean="0">
                <a:solidFill>
                  <a:srgbClr val="0000FF"/>
                </a:solidFill>
              </a:rPr>
              <a:t>“OVER TIME”</a:t>
            </a:r>
            <a:r>
              <a:rPr lang="en-IN" sz="2400" dirty="0" smtClean="0"/>
              <a:t>:</a:t>
            </a:r>
          </a:p>
          <a:p>
            <a:pPr marL="342900" indent="-342900" algn="just">
              <a:buFont typeface="Wingdings" panose="05000000000000000000" pitchFamily="2" charset="2"/>
              <a:buChar char="ü"/>
            </a:pPr>
            <a:endParaRPr lang="en-US" sz="2400" dirty="0">
              <a:latin typeface="Times New Roman" panose="02020603050405020304" pitchFamily="18" charset="0"/>
              <a:cs typeface="Times New Roman" panose="02020603050405020304" pitchFamily="18" charset="0"/>
            </a:endParaRPr>
          </a:p>
          <a:p>
            <a:pPr marL="354013" algn="just">
              <a:buAutoNum type="alphaLcParenBoth"/>
            </a:pPr>
            <a:r>
              <a:rPr lang="en-US" sz="2000" dirty="0" smtClean="0">
                <a:solidFill>
                  <a:srgbClr val="0000FF"/>
                </a:solidFill>
              </a:rPr>
              <a:t> </a:t>
            </a:r>
            <a:r>
              <a:rPr lang="en-US" sz="2000" u="sng" dirty="0" smtClean="0">
                <a:solidFill>
                  <a:srgbClr val="0000FF"/>
                </a:solidFill>
              </a:rPr>
              <a:t>Output </a:t>
            </a:r>
            <a:r>
              <a:rPr lang="en-US" sz="2000" u="sng" dirty="0">
                <a:solidFill>
                  <a:srgbClr val="0000FF"/>
                </a:solidFill>
              </a:rPr>
              <a:t>methods</a:t>
            </a:r>
            <a:r>
              <a:rPr lang="en-US" sz="2000" dirty="0">
                <a:solidFill>
                  <a:srgbClr val="0000FF"/>
                </a:solidFill>
              </a:rPr>
              <a:t> </a:t>
            </a:r>
            <a:endParaRPr lang="en-US" sz="2000" dirty="0" smtClean="0">
              <a:solidFill>
                <a:srgbClr val="0000FF"/>
              </a:solidFill>
            </a:endParaRPr>
          </a:p>
          <a:p>
            <a:pPr marL="354013" algn="just"/>
            <a:endParaRPr lang="en-US" sz="2000" dirty="0" smtClean="0"/>
          </a:p>
          <a:p>
            <a:pPr marL="696913" indent="-342900" algn="just">
              <a:buFont typeface="Wingdings" panose="05000000000000000000" pitchFamily="2" charset="2"/>
              <a:buChar char="q"/>
            </a:pPr>
            <a:r>
              <a:rPr lang="en-US" sz="2000" dirty="0" smtClean="0"/>
              <a:t>This methods recognize </a:t>
            </a:r>
            <a:r>
              <a:rPr lang="en-US" sz="2000" dirty="0"/>
              <a:t>revenue on the basis of direct measurements of the value to </a:t>
            </a:r>
            <a:r>
              <a:rPr lang="en-US" sz="2000" dirty="0" smtClean="0"/>
              <a:t>the customer </a:t>
            </a:r>
            <a:r>
              <a:rPr lang="en-US" sz="2000" dirty="0"/>
              <a:t>of the goods </a:t>
            </a:r>
            <a:r>
              <a:rPr lang="en-US" sz="2000" dirty="0" smtClean="0"/>
              <a:t>/ services </a:t>
            </a:r>
            <a:r>
              <a:rPr lang="en-US" sz="2000" dirty="0"/>
              <a:t>transferred to date relative to the remaining goods </a:t>
            </a:r>
            <a:r>
              <a:rPr lang="en-US" sz="2000" dirty="0" smtClean="0"/>
              <a:t>or services </a:t>
            </a:r>
            <a:r>
              <a:rPr lang="en-US" sz="2000" dirty="0"/>
              <a:t>promised under the contract. Output methods include methods such as surveys </a:t>
            </a:r>
            <a:r>
              <a:rPr lang="en-US" sz="2000" dirty="0" smtClean="0"/>
              <a:t>of performance </a:t>
            </a:r>
            <a:r>
              <a:rPr lang="en-US" sz="2000" dirty="0"/>
              <a:t>completed to date, appraisals of results achieved, milestones reached, </a:t>
            </a:r>
            <a:r>
              <a:rPr lang="en-US" sz="2000" dirty="0" smtClean="0"/>
              <a:t>time elapsed </a:t>
            </a:r>
            <a:r>
              <a:rPr lang="en-US" sz="2000" dirty="0"/>
              <a:t>and units produced or units </a:t>
            </a:r>
            <a:r>
              <a:rPr lang="en-US" sz="2000" dirty="0" smtClean="0"/>
              <a:t>delivered. </a:t>
            </a:r>
          </a:p>
          <a:p>
            <a:pPr marL="696913" indent="-342900" algn="just">
              <a:buFont typeface="Wingdings" panose="05000000000000000000" pitchFamily="2" charset="2"/>
              <a:buChar char="q"/>
            </a:pPr>
            <a:endParaRPr lang="en-US" sz="2000" dirty="0"/>
          </a:p>
          <a:p>
            <a:pPr marL="696913" indent="-342900" algn="just">
              <a:buFont typeface="Wingdings" panose="05000000000000000000" pitchFamily="2" charset="2"/>
              <a:buChar char="q"/>
            </a:pPr>
            <a:r>
              <a:rPr lang="en-US" sz="2000" dirty="0" smtClean="0"/>
              <a:t>This method </a:t>
            </a:r>
            <a:r>
              <a:rPr lang="en-US" sz="2000" dirty="0"/>
              <a:t>would not provide a faithful depiction </a:t>
            </a:r>
            <a:r>
              <a:rPr lang="en-US" sz="2000" dirty="0" smtClean="0"/>
              <a:t>of the </a:t>
            </a:r>
            <a:r>
              <a:rPr lang="en-US" sz="2000" dirty="0"/>
              <a:t>entity’s performance if the output selected would fail to measure some of the goods </a:t>
            </a:r>
            <a:r>
              <a:rPr lang="en-US" sz="2000" dirty="0" smtClean="0"/>
              <a:t>or services </a:t>
            </a:r>
            <a:r>
              <a:rPr lang="en-US" sz="2000" dirty="0"/>
              <a:t>for which control has transferred to the customer. </a:t>
            </a:r>
            <a:endParaRPr lang="en-US" sz="2000" dirty="0" smtClean="0"/>
          </a:p>
          <a:p>
            <a:pPr marL="696913" indent="-342900" algn="just">
              <a:buFont typeface="Wingdings" panose="05000000000000000000" pitchFamily="2" charset="2"/>
              <a:buChar char="q"/>
            </a:pPr>
            <a:endParaRPr lang="en-US" sz="2000" dirty="0"/>
          </a:p>
          <a:p>
            <a:pPr marL="696913" indent="-342900" algn="just">
              <a:buFont typeface="Wingdings" panose="05000000000000000000" pitchFamily="2" charset="2"/>
              <a:buChar char="q"/>
            </a:pPr>
            <a:r>
              <a:rPr lang="en-US" sz="2000" dirty="0" smtClean="0"/>
              <a:t>For example</a:t>
            </a:r>
            <a:r>
              <a:rPr lang="en-US" sz="2000" dirty="0"/>
              <a:t>, output </a:t>
            </a:r>
            <a:r>
              <a:rPr lang="en-US" sz="2000" dirty="0" smtClean="0"/>
              <a:t>methods based </a:t>
            </a:r>
            <a:r>
              <a:rPr lang="en-US" sz="2000" dirty="0"/>
              <a:t>on units produced or units delivered would not faithfully depict </a:t>
            </a:r>
            <a:r>
              <a:rPr lang="en-US" sz="2000" dirty="0" smtClean="0"/>
              <a:t>an entity’s performance </a:t>
            </a:r>
            <a:r>
              <a:rPr lang="en-US" sz="2000" dirty="0"/>
              <a:t>in satisfying a performance obligation if, at the end of the reporting </a:t>
            </a:r>
            <a:r>
              <a:rPr lang="en-US" sz="2000" dirty="0" smtClean="0"/>
              <a:t>period, the entity’s </a:t>
            </a:r>
            <a:r>
              <a:rPr lang="en-US" sz="2000" dirty="0"/>
              <a:t>performance has produced work in progress or finished goods controlled </a:t>
            </a:r>
            <a:r>
              <a:rPr lang="en-US" sz="2000" dirty="0" smtClean="0"/>
              <a:t>by the </a:t>
            </a:r>
            <a:r>
              <a:rPr lang="en-US" sz="2000" dirty="0"/>
              <a:t>customer </a:t>
            </a:r>
            <a:r>
              <a:rPr lang="en-US" sz="2000" dirty="0" smtClean="0"/>
              <a:t>that are </a:t>
            </a:r>
            <a:r>
              <a:rPr lang="en-US" sz="2000" dirty="0"/>
              <a:t>not included in the measurement of the output</a:t>
            </a:r>
            <a:r>
              <a:rPr lang="en-US" sz="2000" dirty="0" smtClean="0"/>
              <a:t>.</a:t>
            </a:r>
            <a:endParaRPr lang="en-IN" sz="2000" dirty="0" smtClean="0"/>
          </a:p>
        </p:txBody>
      </p:sp>
    </p:spTree>
    <p:extLst>
      <p:ext uri="{BB962C8B-B14F-4D97-AF65-F5344CB8AC3E}">
        <p14:creationId xmlns:p14="http://schemas.microsoft.com/office/powerpoint/2010/main" val="14173222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304800"/>
            <a:ext cx="11430000" cy="3785652"/>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marL="354013" algn="just"/>
            <a:r>
              <a:rPr lang="en-IN" sz="2000" dirty="0" smtClean="0">
                <a:solidFill>
                  <a:srgbClr val="0000FF"/>
                </a:solidFill>
              </a:rPr>
              <a:t>(b) </a:t>
            </a:r>
            <a:r>
              <a:rPr lang="en-IN" sz="2000" u="sng" dirty="0" smtClean="0">
                <a:solidFill>
                  <a:srgbClr val="0000FF"/>
                </a:solidFill>
              </a:rPr>
              <a:t>Input methods </a:t>
            </a:r>
          </a:p>
          <a:p>
            <a:pPr marL="354013" algn="just"/>
            <a:endParaRPr lang="en-IN" sz="2000" u="sng" dirty="0" smtClean="0">
              <a:solidFill>
                <a:srgbClr val="0000FF"/>
              </a:solidFill>
            </a:endParaRPr>
          </a:p>
          <a:p>
            <a:pPr marL="696913" indent="-342900" algn="just">
              <a:buFont typeface="Wingdings" panose="05000000000000000000" pitchFamily="2" charset="2"/>
              <a:buChar char="q"/>
            </a:pPr>
            <a:r>
              <a:rPr lang="en-US" sz="2000" dirty="0" smtClean="0"/>
              <a:t>Input </a:t>
            </a:r>
            <a:r>
              <a:rPr lang="en-US" sz="2000" dirty="0"/>
              <a:t>methods </a:t>
            </a:r>
            <a:r>
              <a:rPr lang="en-US" sz="2000" dirty="0" smtClean="0"/>
              <a:t>recognize </a:t>
            </a:r>
            <a:r>
              <a:rPr lang="en-US" sz="2000" dirty="0"/>
              <a:t>revenue on the basis of the entity’s efforts or inputs to </a:t>
            </a:r>
            <a:r>
              <a:rPr lang="en-US" sz="2000" dirty="0" smtClean="0"/>
              <a:t>the satisfaction </a:t>
            </a:r>
            <a:r>
              <a:rPr lang="en-US" sz="2000" dirty="0"/>
              <a:t>of a performance obligation (for example, resources consumed, </a:t>
            </a:r>
            <a:r>
              <a:rPr lang="en-US" sz="2000" dirty="0" err="1"/>
              <a:t>labour</a:t>
            </a:r>
            <a:r>
              <a:rPr lang="en-US" sz="2000" dirty="0"/>
              <a:t> </a:t>
            </a:r>
            <a:r>
              <a:rPr lang="en-US" sz="2000" dirty="0" smtClean="0"/>
              <a:t>hours expended</a:t>
            </a:r>
            <a:r>
              <a:rPr lang="en-US" sz="2000" dirty="0"/>
              <a:t>, costs incurred, time elapsed or machine hours used) relative to the </a:t>
            </a:r>
            <a:r>
              <a:rPr lang="en-US" sz="2000" dirty="0" smtClean="0"/>
              <a:t>total expected </a:t>
            </a:r>
            <a:r>
              <a:rPr lang="en-US" sz="2000" dirty="0"/>
              <a:t>inputs to the satisfaction of </a:t>
            </a:r>
            <a:r>
              <a:rPr lang="en-US" sz="2000" dirty="0" smtClean="0"/>
              <a:t>that performance obligation. </a:t>
            </a:r>
          </a:p>
          <a:p>
            <a:pPr marL="696913" indent="-342900" algn="just">
              <a:buFont typeface="Wingdings" panose="05000000000000000000" pitchFamily="2" charset="2"/>
              <a:buChar char="q"/>
            </a:pPr>
            <a:endParaRPr lang="en-US" sz="2000" dirty="0">
              <a:latin typeface="Times New Roman" panose="02020603050405020304" pitchFamily="18" charset="0"/>
            </a:endParaRPr>
          </a:p>
          <a:p>
            <a:pPr marL="696913" indent="-342900" algn="just">
              <a:buFont typeface="Wingdings" panose="05000000000000000000" pitchFamily="2" charset="2"/>
              <a:buChar char="q"/>
            </a:pPr>
            <a:r>
              <a:rPr lang="en-US" sz="2000" dirty="0" smtClean="0">
                <a:latin typeface="Times New Roman" panose="02020603050405020304" pitchFamily="18" charset="0"/>
              </a:rPr>
              <a:t>A </a:t>
            </a:r>
            <a:r>
              <a:rPr lang="en-US" sz="2000" dirty="0">
                <a:latin typeface="Times New Roman" panose="02020603050405020304" pitchFamily="18" charset="0"/>
              </a:rPr>
              <a:t>shortcoming of input methods is that there may not be a direct relationship between </a:t>
            </a:r>
            <a:r>
              <a:rPr lang="en-US" sz="2000" dirty="0" smtClean="0">
                <a:latin typeface="Times New Roman" panose="02020603050405020304" pitchFamily="18" charset="0"/>
              </a:rPr>
              <a:t>an entity’s </a:t>
            </a:r>
            <a:r>
              <a:rPr lang="en-US" sz="2000" dirty="0">
                <a:latin typeface="Times New Roman" panose="02020603050405020304" pitchFamily="18" charset="0"/>
              </a:rPr>
              <a:t>inputs and the transfer of control of goods or services to a customer. </a:t>
            </a:r>
            <a:r>
              <a:rPr lang="en-US" sz="2000" dirty="0" smtClean="0">
                <a:latin typeface="Times New Roman" panose="02020603050405020304" pitchFamily="18" charset="0"/>
              </a:rPr>
              <a:t>Therefore, an </a:t>
            </a:r>
            <a:r>
              <a:rPr lang="en-US" sz="2000" dirty="0">
                <a:latin typeface="Times New Roman" panose="02020603050405020304" pitchFamily="18" charset="0"/>
              </a:rPr>
              <a:t>entity shall exclude from an input method the effects of any inputs </a:t>
            </a:r>
            <a:r>
              <a:rPr lang="en-US" sz="2000" dirty="0" smtClean="0">
                <a:latin typeface="Times New Roman" panose="02020603050405020304" pitchFamily="18" charset="0"/>
              </a:rPr>
              <a:t>that, do </a:t>
            </a:r>
            <a:r>
              <a:rPr lang="en-US" sz="2000" dirty="0">
                <a:latin typeface="Times New Roman" panose="02020603050405020304" pitchFamily="18" charset="0"/>
              </a:rPr>
              <a:t>not depict the </a:t>
            </a:r>
            <a:r>
              <a:rPr lang="en-US" sz="2000" dirty="0" smtClean="0">
                <a:latin typeface="Times New Roman" panose="02020603050405020304" pitchFamily="18" charset="0"/>
              </a:rPr>
              <a:t>entity’s performance </a:t>
            </a:r>
            <a:r>
              <a:rPr lang="en-US" sz="2000" dirty="0">
                <a:latin typeface="Times New Roman" panose="02020603050405020304" pitchFamily="18" charset="0"/>
              </a:rPr>
              <a:t>in transferring control of goods or services to the customer</a:t>
            </a:r>
            <a:endParaRPr lang="en-IN" sz="2000" dirty="0"/>
          </a:p>
          <a:p>
            <a:pPr marL="354013" algn="just"/>
            <a:endParaRPr lang="en-IN" sz="20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15800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9183" y="914400"/>
            <a:ext cx="11557503" cy="5657959"/>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200"/>
              </a:spcAft>
            </a:pPr>
            <a:r>
              <a:rPr lang="en-US" sz="3200" b="1" u="sng" dirty="0">
                <a:solidFill>
                  <a:schemeClr val="accent1">
                    <a:lumMod val="75000"/>
                  </a:schemeClr>
                </a:solidFill>
              </a:rPr>
              <a:t>Presentation </a:t>
            </a:r>
            <a:endParaRPr lang="en-US" sz="3200" b="1" u="sng" dirty="0" smtClean="0">
              <a:solidFill>
                <a:schemeClr val="accent1">
                  <a:lumMod val="75000"/>
                </a:schemeClr>
              </a:solidFill>
            </a:endParaRPr>
          </a:p>
          <a:p>
            <a:pPr algn="just">
              <a:spcAft>
                <a:spcPts val="200"/>
              </a:spcAft>
            </a:pPr>
            <a:endParaRPr lang="en-US" sz="2000" dirty="0" smtClean="0"/>
          </a:p>
          <a:p>
            <a:pPr algn="just">
              <a:spcAft>
                <a:spcPts val="200"/>
              </a:spcAft>
            </a:pPr>
            <a:r>
              <a:rPr lang="en-US" sz="2000" dirty="0" smtClean="0"/>
              <a:t>When </a:t>
            </a:r>
            <a:r>
              <a:rPr lang="en-US" sz="2000" dirty="0"/>
              <a:t>either party to a contract has performed, an entity shall present the </a:t>
            </a:r>
            <a:r>
              <a:rPr lang="en-US" sz="2000" dirty="0" smtClean="0"/>
              <a:t>contract in </a:t>
            </a:r>
            <a:r>
              <a:rPr lang="en-US" sz="2000" dirty="0"/>
              <a:t>the balance sheet as a </a:t>
            </a:r>
            <a:r>
              <a:rPr lang="en-US" sz="2000" dirty="0">
                <a:solidFill>
                  <a:srgbClr val="0000FF"/>
                </a:solidFill>
              </a:rPr>
              <a:t>contract asset </a:t>
            </a:r>
            <a:r>
              <a:rPr lang="en-US" sz="2000" dirty="0"/>
              <a:t>or a </a:t>
            </a:r>
            <a:r>
              <a:rPr lang="en-US" sz="2000" dirty="0">
                <a:solidFill>
                  <a:srgbClr val="0000FF"/>
                </a:solidFill>
              </a:rPr>
              <a:t>contract liability</a:t>
            </a:r>
            <a:r>
              <a:rPr lang="en-US" sz="2000" dirty="0"/>
              <a:t>, depending on </a:t>
            </a:r>
            <a:r>
              <a:rPr lang="en-US" sz="2000" dirty="0" smtClean="0"/>
              <a:t>the relationship </a:t>
            </a:r>
            <a:r>
              <a:rPr lang="en-US" sz="2000" dirty="0"/>
              <a:t>between the entity’s performance and the customer’s payment. </a:t>
            </a:r>
            <a:endParaRPr lang="en-US" sz="2000" dirty="0" smtClean="0"/>
          </a:p>
          <a:p>
            <a:pPr algn="just">
              <a:spcAft>
                <a:spcPts val="200"/>
              </a:spcAft>
            </a:pPr>
            <a:endParaRPr lang="en-US" sz="2800" dirty="0" smtClean="0"/>
          </a:p>
          <a:p>
            <a:pPr algn="just">
              <a:spcAft>
                <a:spcPts val="200"/>
              </a:spcAft>
            </a:pPr>
            <a:endParaRPr lang="en-US" sz="2000" dirty="0"/>
          </a:p>
          <a:p>
            <a:pPr algn="just">
              <a:spcAft>
                <a:spcPts val="200"/>
              </a:spcAft>
            </a:pPr>
            <a:endParaRPr lang="en-US" sz="2000" dirty="0" smtClean="0"/>
          </a:p>
          <a:p>
            <a:pPr algn="just">
              <a:spcAft>
                <a:spcPts val="200"/>
              </a:spcAft>
            </a:pPr>
            <a:endParaRPr lang="en-US" sz="2000" dirty="0" smtClean="0"/>
          </a:p>
          <a:p>
            <a:pPr algn="just">
              <a:spcAft>
                <a:spcPts val="200"/>
              </a:spcAft>
            </a:pPr>
            <a:endParaRPr lang="en-US" sz="2000" dirty="0"/>
          </a:p>
          <a:p>
            <a:pPr algn="just">
              <a:spcAft>
                <a:spcPts val="200"/>
              </a:spcAft>
            </a:pPr>
            <a:endParaRPr lang="en-US" sz="2000" dirty="0" smtClean="0"/>
          </a:p>
          <a:p>
            <a:pPr algn="just">
              <a:spcAft>
                <a:spcPts val="200"/>
              </a:spcAft>
            </a:pPr>
            <a:endParaRPr lang="en-US" sz="2000" dirty="0"/>
          </a:p>
          <a:p>
            <a:pPr algn="just">
              <a:spcAft>
                <a:spcPts val="200"/>
              </a:spcAft>
            </a:pPr>
            <a:endParaRPr lang="en-US" sz="2000" dirty="0" smtClean="0"/>
          </a:p>
          <a:p>
            <a:pPr algn="just">
              <a:spcAft>
                <a:spcPts val="200"/>
              </a:spcAft>
            </a:pPr>
            <a:endParaRPr lang="en-IN" sz="2000" dirty="0" smtClean="0"/>
          </a:p>
          <a:p>
            <a:pPr algn="just">
              <a:spcAft>
                <a:spcPts val="200"/>
              </a:spcAft>
            </a:pPr>
            <a:endParaRPr lang="en-US" sz="2000" u="sng" dirty="0" smtClean="0">
              <a:latin typeface="Times New Roman" panose="02020603050405020304" pitchFamily="18" charset="0"/>
              <a:cs typeface="Times New Roman" panose="02020603050405020304" pitchFamily="18" charset="0"/>
            </a:endParaRPr>
          </a:p>
          <a:p>
            <a:pPr>
              <a:spcAft>
                <a:spcPts val="200"/>
              </a:spcAft>
            </a:pPr>
            <a:endParaRPr lang="en-US" sz="2000" u="sng" dirty="0" smtClean="0">
              <a:solidFill>
                <a:srgbClr val="0000FF"/>
              </a:solidFill>
              <a:latin typeface="Times New Roman" panose="02020603050405020304" pitchFamily="18" charset="0"/>
              <a:cs typeface="Times New Roman" panose="02020603050405020304" pitchFamily="18" charset="0"/>
            </a:endParaRPr>
          </a:p>
        </p:txBody>
      </p:sp>
      <p:sp>
        <p:nvSpPr>
          <p:cNvPr id="5" name="Rectangle 4"/>
          <p:cNvSpPr/>
          <p:nvPr/>
        </p:nvSpPr>
        <p:spPr>
          <a:xfrm>
            <a:off x="304800" y="228600"/>
            <a:ext cx="11581887" cy="533400"/>
          </a:xfrm>
          <a:prstGeom prst="rect">
            <a:avLst/>
          </a:prstGeom>
          <a:solidFill>
            <a:schemeClr val="accent1">
              <a:lumMod val="75000"/>
            </a:schemeClr>
          </a:solidFill>
          <a:ln>
            <a:solidFill>
              <a:schemeClr val="accent1">
                <a:lumMod val="40000"/>
                <a:lumOff val="60000"/>
              </a:schemeClr>
            </a:solidFill>
          </a:ln>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r>
              <a:rPr lang="en-US" sz="3200" b="1" dirty="0" smtClean="0">
                <a:solidFill>
                  <a:schemeClr val="bg1"/>
                </a:solidFill>
              </a:rPr>
              <a:t>Presentation and Disclosures</a:t>
            </a:r>
            <a:endParaRPr lang="en-US" sz="2800" dirty="0">
              <a:solidFill>
                <a:schemeClr val="bg1"/>
              </a:solidFill>
            </a:endParaRPr>
          </a:p>
        </p:txBody>
      </p:sp>
      <p:sp>
        <p:nvSpPr>
          <p:cNvPr id="7" name="Rounded Rectangle 6"/>
          <p:cNvSpPr/>
          <p:nvPr/>
        </p:nvSpPr>
        <p:spPr>
          <a:xfrm>
            <a:off x="533400" y="2895599"/>
            <a:ext cx="5334000" cy="3505201"/>
          </a:xfrm>
          <a:prstGeom prst="round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6700" indent="-266700" algn="just">
              <a:spcAft>
                <a:spcPts val="200"/>
              </a:spcAft>
              <a:buAutoNum type="alphaLcParenR"/>
            </a:pPr>
            <a:r>
              <a:rPr lang="en-US" sz="2400" b="1" u="sng" dirty="0">
                <a:solidFill>
                  <a:schemeClr val="bg1"/>
                </a:solidFill>
                <a:latin typeface="Times New Roman" panose="02020603050405020304" pitchFamily="18" charset="0"/>
                <a:cs typeface="Times New Roman" panose="02020603050405020304" pitchFamily="18" charset="0"/>
              </a:rPr>
              <a:t>Contact Liability</a:t>
            </a:r>
            <a:r>
              <a:rPr lang="en-US" sz="2400" b="1" dirty="0">
                <a:solidFill>
                  <a:schemeClr val="bg1"/>
                </a:solidFill>
                <a:latin typeface="Times New Roman" panose="02020603050405020304" pitchFamily="18" charset="0"/>
                <a:cs typeface="Times New Roman" panose="02020603050405020304" pitchFamily="18" charset="0"/>
              </a:rPr>
              <a:t> - </a:t>
            </a:r>
            <a:r>
              <a:rPr lang="en-US" dirty="0"/>
              <a:t>A contract liability is an entity’s obligation to transfer goods or services to a customer for which the entity has received consideration (or an amount of consideration is due) from the customer.</a:t>
            </a:r>
          </a:p>
          <a:p>
            <a:pPr marL="266700" indent="-266700" algn="just">
              <a:spcAft>
                <a:spcPts val="200"/>
              </a:spcAft>
              <a:buAutoNum type="alphaLcParenR"/>
            </a:pPr>
            <a:endParaRPr lang="en-US" dirty="0"/>
          </a:p>
          <a:p>
            <a:pPr marL="266700" indent="-266700" algn="just">
              <a:spcAft>
                <a:spcPts val="200"/>
              </a:spcAft>
              <a:buFont typeface="Wingdings" panose="05000000000000000000" pitchFamily="2" charset="2"/>
              <a:buChar char="Ø"/>
            </a:pPr>
            <a:r>
              <a:rPr lang="en-US" dirty="0"/>
              <a:t>Advance received from Customer before delivery of goods / services</a:t>
            </a:r>
          </a:p>
          <a:p>
            <a:pPr marL="266700" indent="-266700" algn="just">
              <a:spcAft>
                <a:spcPts val="200"/>
              </a:spcAft>
              <a:buFont typeface="Wingdings" panose="05000000000000000000" pitchFamily="2" charset="2"/>
              <a:buChar char="Ø"/>
            </a:pPr>
            <a:endParaRPr lang="en-US" dirty="0"/>
          </a:p>
          <a:p>
            <a:pPr marL="266700" indent="-266700" algn="just">
              <a:spcAft>
                <a:spcPts val="200"/>
              </a:spcAft>
              <a:buFont typeface="Wingdings" panose="05000000000000000000" pitchFamily="2" charset="2"/>
              <a:buChar char="Ø"/>
            </a:pPr>
            <a:r>
              <a:rPr lang="en-US" dirty="0"/>
              <a:t>Advance not received however due as per the contract before delivery of goods / services</a:t>
            </a:r>
            <a:endParaRPr lang="en-US" u="sng"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6248400" y="2886075"/>
            <a:ext cx="5486400" cy="3514725"/>
          </a:xfrm>
          <a:prstGeom prst="roundRect">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4013" indent="-354013" algn="just">
              <a:spcAft>
                <a:spcPts val="200"/>
              </a:spcAft>
              <a:buFont typeface="+mj-lt"/>
              <a:buAutoNum type="alphaLcParenR" startAt="2"/>
              <a:tabLst>
                <a:tab pos="354013" algn="l"/>
              </a:tabLst>
            </a:pPr>
            <a:r>
              <a:rPr lang="en-US" sz="2400" b="1" u="sng" dirty="0">
                <a:solidFill>
                  <a:schemeClr val="bg1"/>
                </a:solidFill>
                <a:latin typeface="Times New Roman" panose="02020603050405020304" pitchFamily="18" charset="0"/>
                <a:cs typeface="Times New Roman" panose="02020603050405020304" pitchFamily="18" charset="0"/>
              </a:rPr>
              <a:t>Contact Assets</a:t>
            </a:r>
            <a:r>
              <a:rPr lang="en-US" sz="2400" b="1" dirty="0">
                <a:solidFill>
                  <a:schemeClr val="bg1"/>
                </a:solidFill>
                <a:latin typeface="Times New Roman" panose="02020603050405020304" pitchFamily="18" charset="0"/>
                <a:cs typeface="Times New Roman" panose="02020603050405020304" pitchFamily="18" charset="0"/>
              </a:rPr>
              <a:t> - </a:t>
            </a:r>
            <a:r>
              <a:rPr lang="en-US" dirty="0"/>
              <a:t>A contract asset is an entity’s right to consideration in exchange for goods or services that the entity has </a:t>
            </a:r>
            <a:r>
              <a:rPr lang="en-IN" dirty="0"/>
              <a:t>transferred to a customer before the customer </a:t>
            </a:r>
            <a:r>
              <a:rPr lang="en-US" dirty="0"/>
              <a:t>pays consideration or before payment is due.</a:t>
            </a:r>
          </a:p>
          <a:p>
            <a:pPr marL="354013" indent="-354013" algn="just">
              <a:spcAft>
                <a:spcPts val="200"/>
              </a:spcAft>
              <a:tabLst>
                <a:tab pos="354013" algn="l"/>
              </a:tabLst>
            </a:pPr>
            <a:endParaRPr lang="en-US" dirty="0"/>
          </a:p>
          <a:p>
            <a:pPr marL="354013" indent="-354013" algn="just">
              <a:spcAft>
                <a:spcPts val="200"/>
              </a:spcAft>
              <a:buFont typeface="Wingdings" panose="05000000000000000000" pitchFamily="2" charset="2"/>
              <a:buChar char="Ø"/>
              <a:tabLst>
                <a:tab pos="354013" algn="l"/>
              </a:tabLst>
            </a:pPr>
            <a:r>
              <a:rPr lang="en-US" dirty="0"/>
              <a:t>Goods / services delivered before the customer pays consideration or consideration become due.</a:t>
            </a:r>
            <a:endParaRPr lang="en-IN" u="sng" dirty="0">
              <a:solidFill>
                <a:schemeClr val="tx1"/>
              </a:solidFill>
              <a:latin typeface="Times New Roman" panose="02020603050405020304" pitchFamily="18" charset="0"/>
              <a:cs typeface="Times New Roman" panose="02020603050405020304" pitchFamily="18" charset="0"/>
            </a:endParaRPr>
          </a:p>
          <a:p>
            <a:pPr marL="354013" indent="-354013" algn="just">
              <a:tabLst>
                <a:tab pos="354013" algn="l"/>
              </a:tabLst>
            </a:pPr>
            <a:endParaRPr lang="en-IN" dirty="0"/>
          </a:p>
        </p:txBody>
      </p:sp>
    </p:spTree>
    <p:extLst>
      <p:ext uri="{BB962C8B-B14F-4D97-AF65-F5344CB8AC3E}">
        <p14:creationId xmlns:p14="http://schemas.microsoft.com/office/powerpoint/2010/main" val="66433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94400880"/>
              </p:ext>
            </p:extLst>
          </p:nvPr>
        </p:nvGraphicFramePr>
        <p:xfrm>
          <a:off x="512064" y="457201"/>
          <a:ext cx="11201400" cy="6019799"/>
        </p:xfrm>
        <a:graphic>
          <a:graphicData uri="http://schemas.openxmlformats.org/drawingml/2006/table">
            <a:tbl>
              <a:tblPr firstRow="1" bandRow="1">
                <a:tableStyleId>{5C22544A-7EE6-4342-B048-85BDC9FD1C3A}</a:tableStyleId>
              </a:tblPr>
              <a:tblGrid>
                <a:gridCol w="11201400"/>
              </a:tblGrid>
              <a:tr h="10319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smtClean="0"/>
                        <a:t>Conceptual change - transfer of control vs risks and rewards </a:t>
                      </a:r>
                      <a:endParaRPr lang="en-IN" sz="3200" dirty="0"/>
                    </a:p>
                  </a:txBody>
                  <a:tcPr anchor="ctr">
                    <a:solidFill>
                      <a:schemeClr val="accent1">
                        <a:lumMod val="75000"/>
                      </a:schemeClr>
                    </a:solidFill>
                  </a:tcPr>
                </a:tc>
              </a:tr>
              <a:tr h="156633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dirty="0" smtClean="0"/>
                        <a:t>1) Under </a:t>
                      </a:r>
                      <a:r>
                        <a:rPr lang="en-US" sz="2800" dirty="0" err="1" smtClean="0"/>
                        <a:t>Ind</a:t>
                      </a:r>
                      <a:r>
                        <a:rPr lang="en-US" sz="2800" dirty="0" smtClean="0"/>
                        <a:t> AS 115, Revenue is recognized when a </a:t>
                      </a:r>
                      <a:r>
                        <a:rPr lang="en-US" sz="2800" b="0" u="sng" dirty="0" smtClean="0">
                          <a:solidFill>
                            <a:srgbClr val="0000FF"/>
                          </a:solidFill>
                        </a:rPr>
                        <a:t>customer obtains control of a good or service.</a:t>
                      </a:r>
                      <a:r>
                        <a:rPr lang="en-US" sz="2800" b="0" u="none" dirty="0" smtClean="0">
                          <a:solidFill>
                            <a:schemeClr val="tx1"/>
                          </a:solidFill>
                        </a:rPr>
                        <a:t> Under existing </a:t>
                      </a:r>
                      <a:r>
                        <a:rPr lang="en-US" sz="2800" b="0" u="none" dirty="0" err="1" smtClean="0">
                          <a:solidFill>
                            <a:schemeClr val="tx1"/>
                          </a:solidFill>
                        </a:rPr>
                        <a:t>Ind</a:t>
                      </a:r>
                      <a:r>
                        <a:rPr lang="en-US" sz="2800" b="0" u="none" baseline="0" dirty="0" smtClean="0">
                          <a:solidFill>
                            <a:schemeClr val="tx1"/>
                          </a:solidFill>
                        </a:rPr>
                        <a:t> AS, </a:t>
                      </a:r>
                      <a:r>
                        <a:rPr lang="en-US" sz="2800" b="0" dirty="0" smtClean="0"/>
                        <a:t>Revenue is recognized when there is a </a:t>
                      </a:r>
                      <a:r>
                        <a:rPr lang="en-US" sz="2800" b="0" u="sng" dirty="0" smtClean="0">
                          <a:solidFill>
                            <a:srgbClr val="0000FF"/>
                          </a:solidFill>
                        </a:rPr>
                        <a:t>transfer of risk and rewards</a:t>
                      </a:r>
                      <a:endParaRPr lang="en-IN" sz="2800" b="0" u="sng" dirty="0">
                        <a:solidFill>
                          <a:srgbClr val="0000FF"/>
                        </a:solidFill>
                      </a:endParaRPr>
                    </a:p>
                  </a:txBody>
                  <a:tcPr anchor="ctr"/>
                </a:tc>
              </a:tr>
              <a:tr h="114052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dirty="0" smtClean="0"/>
                        <a:t>2) A customer obtains control when it has the </a:t>
                      </a:r>
                      <a:r>
                        <a:rPr lang="en-US" sz="2800" dirty="0" smtClean="0">
                          <a:solidFill>
                            <a:srgbClr val="0000FF"/>
                          </a:solidFill>
                        </a:rPr>
                        <a:t>ability to direct</a:t>
                      </a:r>
                      <a:r>
                        <a:rPr lang="en-US" sz="2800" dirty="0" smtClean="0"/>
                        <a:t> the </a:t>
                      </a:r>
                      <a:r>
                        <a:rPr lang="en-US" sz="2800" u="sng" dirty="0" smtClean="0">
                          <a:solidFill>
                            <a:srgbClr val="0000FF"/>
                          </a:solidFill>
                        </a:rPr>
                        <a:t>use of</a:t>
                      </a:r>
                      <a:r>
                        <a:rPr lang="en-US" sz="2800" dirty="0" smtClean="0"/>
                        <a:t> and </a:t>
                      </a:r>
                      <a:r>
                        <a:rPr lang="en-US" sz="2800" u="sng" dirty="0" smtClean="0">
                          <a:solidFill>
                            <a:srgbClr val="0000FF"/>
                          </a:solidFill>
                        </a:rPr>
                        <a:t>obtain the benefits</a:t>
                      </a:r>
                      <a:r>
                        <a:rPr lang="en-US" sz="2800" dirty="0" smtClean="0"/>
                        <a:t> from the good or service</a:t>
                      </a:r>
                      <a:endParaRPr lang="en-IN" sz="2800" dirty="0"/>
                    </a:p>
                  </a:txBody>
                  <a:tcPr anchor="ctr"/>
                </a:tc>
              </a:tr>
              <a:tr h="114052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dirty="0" smtClean="0"/>
                        <a:t>3) Entities will be required to apply the new guidance to determine whether revenue should be recognized </a:t>
                      </a:r>
                      <a:r>
                        <a:rPr lang="en-US" sz="2800" dirty="0" smtClean="0">
                          <a:solidFill>
                            <a:srgbClr val="0000FF"/>
                          </a:solidFill>
                        </a:rPr>
                        <a:t>‘over time’</a:t>
                      </a:r>
                      <a:r>
                        <a:rPr lang="en-US" sz="2800" dirty="0" smtClean="0"/>
                        <a:t> or </a:t>
                      </a:r>
                      <a:r>
                        <a:rPr lang="en-US" sz="2800" dirty="0" smtClean="0">
                          <a:solidFill>
                            <a:srgbClr val="0000FF"/>
                          </a:solidFill>
                        </a:rPr>
                        <a:t>‘at a point in time’. </a:t>
                      </a:r>
                      <a:endParaRPr lang="en-IN" sz="2800" dirty="0">
                        <a:solidFill>
                          <a:srgbClr val="0000FF"/>
                        </a:solidFill>
                      </a:endParaRPr>
                    </a:p>
                  </a:txBody>
                  <a:tcPr anchor="ctr"/>
                </a:tc>
              </a:tr>
              <a:tr h="114052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dirty="0" smtClean="0"/>
                        <a:t>4) Transfer of control is neither the same as transfer of risks and rewards nor similar to the culmination of an earnings process as understood today. </a:t>
                      </a:r>
                      <a:endParaRPr lang="en-IN" sz="2800" dirty="0"/>
                    </a:p>
                  </a:txBody>
                  <a:tcPr anchor="ctr"/>
                </a:tc>
              </a:tr>
            </a:tbl>
          </a:graphicData>
        </a:graphic>
      </p:graphicFrame>
    </p:spTree>
    <p:extLst>
      <p:ext uri="{BB962C8B-B14F-4D97-AF65-F5344CB8AC3E}">
        <p14:creationId xmlns:p14="http://schemas.microsoft.com/office/powerpoint/2010/main" val="28099348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9183" y="914400"/>
            <a:ext cx="11557503" cy="5534849"/>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200"/>
              </a:spcAft>
            </a:pPr>
            <a:r>
              <a:rPr lang="en-US" sz="3200" b="1" u="sng" dirty="0" smtClean="0">
                <a:solidFill>
                  <a:schemeClr val="accent1">
                    <a:lumMod val="75000"/>
                  </a:schemeClr>
                </a:solidFill>
              </a:rPr>
              <a:t>Disclosures</a:t>
            </a:r>
          </a:p>
          <a:p>
            <a:pPr algn="just"/>
            <a:r>
              <a:rPr lang="en-IN" sz="2000" dirty="0" smtClean="0"/>
              <a:t>Disclose sufficient </a:t>
            </a:r>
            <a:r>
              <a:rPr lang="en-US" sz="2000" dirty="0" smtClean="0"/>
              <a:t>information </a:t>
            </a:r>
            <a:r>
              <a:rPr lang="en-US" sz="2000" dirty="0"/>
              <a:t>to enable users of financial statements to understand the </a:t>
            </a:r>
            <a:r>
              <a:rPr lang="en-US" sz="2000" dirty="0">
                <a:solidFill>
                  <a:srgbClr val="0000FF"/>
                </a:solidFill>
              </a:rPr>
              <a:t>nature</a:t>
            </a:r>
            <a:r>
              <a:rPr lang="en-US" sz="2000" dirty="0" smtClean="0"/>
              <a:t>, </a:t>
            </a:r>
            <a:r>
              <a:rPr lang="en-US" sz="2000" dirty="0" smtClean="0">
                <a:solidFill>
                  <a:srgbClr val="0000FF"/>
                </a:solidFill>
              </a:rPr>
              <a:t>amount</a:t>
            </a:r>
            <a:r>
              <a:rPr lang="en-US" sz="2000" dirty="0" smtClean="0"/>
              <a:t>, </a:t>
            </a:r>
            <a:r>
              <a:rPr lang="en-US" sz="2000" dirty="0" smtClean="0">
                <a:solidFill>
                  <a:srgbClr val="0000FF"/>
                </a:solidFill>
              </a:rPr>
              <a:t>timing </a:t>
            </a:r>
            <a:r>
              <a:rPr lang="en-US" sz="2000" dirty="0"/>
              <a:t>and </a:t>
            </a:r>
            <a:r>
              <a:rPr lang="en-US" sz="2000" dirty="0">
                <a:solidFill>
                  <a:srgbClr val="0000FF"/>
                </a:solidFill>
              </a:rPr>
              <a:t>uncertainty of revenue </a:t>
            </a:r>
            <a:r>
              <a:rPr lang="en-US" sz="2000" dirty="0"/>
              <a:t>and </a:t>
            </a:r>
            <a:r>
              <a:rPr lang="en-US" sz="2000" dirty="0">
                <a:solidFill>
                  <a:srgbClr val="0000FF"/>
                </a:solidFill>
              </a:rPr>
              <a:t>cash flows</a:t>
            </a:r>
            <a:r>
              <a:rPr lang="en-US" sz="2000" dirty="0"/>
              <a:t> arising from </a:t>
            </a:r>
            <a:r>
              <a:rPr lang="en-US" sz="2000" dirty="0" smtClean="0"/>
              <a:t>contracts with </a:t>
            </a:r>
            <a:r>
              <a:rPr lang="en-US" sz="2000" dirty="0"/>
              <a:t>customers. </a:t>
            </a:r>
            <a:r>
              <a:rPr lang="en-US" sz="2000" dirty="0" smtClean="0"/>
              <a:t>Hence an </a:t>
            </a:r>
            <a:r>
              <a:rPr lang="en-US" sz="2000" dirty="0"/>
              <a:t>entity shall disclose </a:t>
            </a:r>
            <a:r>
              <a:rPr lang="en-US" sz="2000" dirty="0" smtClean="0">
                <a:solidFill>
                  <a:srgbClr val="0000FF"/>
                </a:solidFill>
              </a:rPr>
              <a:t>qualitative and quantitative information</a:t>
            </a:r>
            <a:r>
              <a:rPr lang="en-US" sz="2000" dirty="0" smtClean="0"/>
              <a:t> </a:t>
            </a:r>
            <a:r>
              <a:rPr lang="en-US" sz="2000" dirty="0"/>
              <a:t>about all of the </a:t>
            </a:r>
            <a:r>
              <a:rPr lang="en-US" sz="2000" dirty="0" smtClean="0"/>
              <a:t>following:</a:t>
            </a:r>
          </a:p>
          <a:p>
            <a:pPr algn="just"/>
            <a:endParaRPr lang="en-US" sz="2000" u="sng" dirty="0">
              <a:solidFill>
                <a:schemeClr val="tx1"/>
              </a:solidFill>
              <a:latin typeface="Times New Roman" panose="02020603050405020304" pitchFamily="18" charset="0"/>
              <a:cs typeface="Times New Roman" panose="02020603050405020304" pitchFamily="18" charset="0"/>
            </a:endParaRPr>
          </a:p>
          <a:p>
            <a:pPr algn="just"/>
            <a:endParaRPr lang="en-US" sz="2000" u="sng" dirty="0" smtClean="0">
              <a:solidFill>
                <a:schemeClr val="tx1"/>
              </a:solidFill>
              <a:latin typeface="Times New Roman" panose="02020603050405020304" pitchFamily="18" charset="0"/>
              <a:cs typeface="Times New Roman" panose="02020603050405020304" pitchFamily="18" charset="0"/>
            </a:endParaRPr>
          </a:p>
          <a:p>
            <a:pPr algn="just"/>
            <a:endParaRPr lang="en-US" sz="2000" u="sng" dirty="0">
              <a:solidFill>
                <a:schemeClr val="tx1"/>
              </a:solidFill>
              <a:latin typeface="Times New Roman" panose="02020603050405020304" pitchFamily="18" charset="0"/>
              <a:cs typeface="Times New Roman" panose="02020603050405020304" pitchFamily="18" charset="0"/>
            </a:endParaRPr>
          </a:p>
          <a:p>
            <a:pPr algn="just"/>
            <a:endParaRPr lang="en-US" sz="2000" u="sng" dirty="0" smtClean="0">
              <a:solidFill>
                <a:schemeClr val="tx1"/>
              </a:solidFill>
              <a:latin typeface="Times New Roman" panose="02020603050405020304" pitchFamily="18" charset="0"/>
              <a:cs typeface="Times New Roman" panose="02020603050405020304" pitchFamily="18" charset="0"/>
            </a:endParaRPr>
          </a:p>
          <a:p>
            <a:pPr algn="just"/>
            <a:endParaRPr lang="en-US" sz="2000" u="sng" dirty="0">
              <a:solidFill>
                <a:schemeClr val="tx1"/>
              </a:solidFill>
              <a:latin typeface="Times New Roman" panose="02020603050405020304" pitchFamily="18" charset="0"/>
              <a:cs typeface="Times New Roman" panose="02020603050405020304" pitchFamily="18" charset="0"/>
            </a:endParaRPr>
          </a:p>
          <a:p>
            <a:pPr algn="just"/>
            <a:endParaRPr lang="en-US" sz="2000" u="sng" dirty="0" smtClean="0">
              <a:solidFill>
                <a:schemeClr val="tx1"/>
              </a:solidFill>
              <a:latin typeface="Times New Roman" panose="02020603050405020304" pitchFamily="18" charset="0"/>
              <a:cs typeface="Times New Roman" panose="02020603050405020304" pitchFamily="18" charset="0"/>
            </a:endParaRPr>
          </a:p>
          <a:p>
            <a:pPr algn="just"/>
            <a:endParaRPr lang="en-US" sz="2000" u="sng" dirty="0">
              <a:solidFill>
                <a:schemeClr val="tx1"/>
              </a:solidFill>
              <a:latin typeface="Times New Roman" panose="02020603050405020304" pitchFamily="18" charset="0"/>
              <a:cs typeface="Times New Roman" panose="02020603050405020304" pitchFamily="18" charset="0"/>
            </a:endParaRPr>
          </a:p>
          <a:p>
            <a:pPr algn="just"/>
            <a:endParaRPr lang="en-US" sz="2000" u="sng" dirty="0" smtClean="0">
              <a:solidFill>
                <a:schemeClr val="tx1"/>
              </a:solidFill>
              <a:latin typeface="Times New Roman" panose="02020603050405020304" pitchFamily="18" charset="0"/>
              <a:cs typeface="Times New Roman" panose="02020603050405020304" pitchFamily="18" charset="0"/>
            </a:endParaRPr>
          </a:p>
          <a:p>
            <a:pPr algn="just"/>
            <a:endParaRPr lang="en-US" sz="2000" u="sng" dirty="0">
              <a:solidFill>
                <a:schemeClr val="tx1"/>
              </a:solidFill>
              <a:latin typeface="Times New Roman" panose="02020603050405020304" pitchFamily="18" charset="0"/>
              <a:cs typeface="Times New Roman" panose="02020603050405020304" pitchFamily="18" charset="0"/>
            </a:endParaRPr>
          </a:p>
          <a:p>
            <a:pPr algn="just"/>
            <a:endParaRPr lang="en-US" sz="2000" u="sng" dirty="0" smtClean="0">
              <a:solidFill>
                <a:schemeClr val="tx1"/>
              </a:solidFill>
              <a:latin typeface="Times New Roman" panose="02020603050405020304" pitchFamily="18" charset="0"/>
              <a:cs typeface="Times New Roman" panose="02020603050405020304" pitchFamily="18" charset="0"/>
            </a:endParaRPr>
          </a:p>
          <a:p>
            <a:pPr algn="just"/>
            <a:endParaRPr lang="en-US" sz="2000" u="sng" dirty="0">
              <a:solidFill>
                <a:schemeClr val="tx1"/>
              </a:solidFill>
              <a:latin typeface="Times New Roman" panose="02020603050405020304" pitchFamily="18" charset="0"/>
              <a:cs typeface="Times New Roman" panose="02020603050405020304" pitchFamily="18" charset="0"/>
            </a:endParaRPr>
          </a:p>
          <a:p>
            <a:pPr algn="just"/>
            <a:endParaRPr lang="en-US" sz="2000" u="sng" dirty="0" smtClean="0">
              <a:solidFill>
                <a:schemeClr val="tx1"/>
              </a:solidFill>
              <a:latin typeface="Times New Roman" panose="02020603050405020304" pitchFamily="18" charset="0"/>
              <a:cs typeface="Times New Roman" panose="02020603050405020304" pitchFamily="18" charset="0"/>
            </a:endParaRPr>
          </a:p>
          <a:p>
            <a:pPr algn="just"/>
            <a:endParaRPr lang="en-IN" sz="2000" u="sng" dirty="0">
              <a:solidFill>
                <a:schemeClr val="tx1"/>
              </a:solidFill>
              <a:latin typeface="Times New Roman" panose="02020603050405020304" pitchFamily="18" charset="0"/>
              <a:cs typeface="Times New Roman" panose="02020603050405020304" pitchFamily="18" charset="0"/>
            </a:endParaRPr>
          </a:p>
        </p:txBody>
      </p:sp>
      <p:sp>
        <p:nvSpPr>
          <p:cNvPr id="5" name="Rectangle 4"/>
          <p:cNvSpPr/>
          <p:nvPr/>
        </p:nvSpPr>
        <p:spPr>
          <a:xfrm>
            <a:off x="304800" y="228600"/>
            <a:ext cx="11581887" cy="533400"/>
          </a:xfrm>
          <a:prstGeom prst="rect">
            <a:avLst/>
          </a:prstGeom>
          <a:solidFill>
            <a:schemeClr val="accent1">
              <a:lumMod val="75000"/>
            </a:schemeClr>
          </a:solidFill>
          <a:ln>
            <a:solidFill>
              <a:schemeClr val="accent1">
                <a:lumMod val="40000"/>
                <a:lumOff val="60000"/>
              </a:schemeClr>
            </a:solidFill>
          </a:ln>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r>
              <a:rPr lang="en-US" sz="3200" b="1" dirty="0" smtClean="0">
                <a:solidFill>
                  <a:schemeClr val="bg1"/>
                </a:solidFill>
              </a:rPr>
              <a:t>Presentation and Disclosures</a:t>
            </a:r>
            <a:endParaRPr lang="en-US" sz="2800" dirty="0">
              <a:solidFill>
                <a:schemeClr val="bg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2548344709"/>
              </p:ext>
            </p:extLst>
          </p:nvPr>
        </p:nvGraphicFramePr>
        <p:xfrm>
          <a:off x="762001" y="2743200"/>
          <a:ext cx="10820401" cy="3437207"/>
        </p:xfrm>
        <a:graphic>
          <a:graphicData uri="http://schemas.openxmlformats.org/drawingml/2006/table">
            <a:tbl>
              <a:tblPr/>
              <a:tblGrid>
                <a:gridCol w="2745338"/>
                <a:gridCol w="2924682"/>
                <a:gridCol w="1968181"/>
                <a:gridCol w="3182200"/>
              </a:tblGrid>
              <a:tr h="634907">
                <a:tc gridSpan="4">
                  <a:txBody>
                    <a:bodyPr/>
                    <a:lstStyle/>
                    <a:p>
                      <a:pPr algn="l" fontAlgn="ctr"/>
                      <a:r>
                        <a:rPr lang="en-US" sz="2200" b="1" i="0" u="none" strike="noStrike" dirty="0">
                          <a:solidFill>
                            <a:srgbClr val="0000FF"/>
                          </a:solidFill>
                          <a:effectLst/>
                          <a:latin typeface="Calibri" panose="020F0502020204030204" pitchFamily="34" charset="0"/>
                        </a:rPr>
                        <a:t>Disclosures about Contracts with </a:t>
                      </a:r>
                      <a:r>
                        <a:rPr lang="en-US" sz="2200" b="1" i="0" u="none" strike="noStrike" dirty="0" smtClean="0">
                          <a:solidFill>
                            <a:srgbClr val="0000FF"/>
                          </a:solidFill>
                          <a:effectLst/>
                          <a:latin typeface="Calibri" panose="020F0502020204030204" pitchFamily="34" charset="0"/>
                        </a:rPr>
                        <a:t>customers:</a:t>
                      </a:r>
                      <a:endParaRPr lang="en-US" sz="2200" b="1" i="0" u="none" strike="noStrike" dirty="0">
                        <a:solidFill>
                          <a:srgbClr val="0000FF"/>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1007159">
                <a:tc>
                  <a:txBody>
                    <a:bodyPr/>
                    <a:lstStyle/>
                    <a:p>
                      <a:pPr algn="ctr" fontAlgn="ctr"/>
                      <a:r>
                        <a:rPr lang="en-IN" sz="2200" b="0" i="0" u="none" strike="noStrike" dirty="0">
                          <a:solidFill>
                            <a:srgbClr val="FFFFFF"/>
                          </a:solidFill>
                          <a:effectLst/>
                          <a:latin typeface="Calibri" panose="020F0502020204030204" pitchFamily="34" charset="0"/>
                        </a:rPr>
                        <a:t>Disaggregation of revenue</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n-IN" sz="2200" b="0" i="0" u="none" strike="noStrike" dirty="0">
                          <a:solidFill>
                            <a:srgbClr val="FFFFFF"/>
                          </a:solidFill>
                          <a:effectLst/>
                          <a:latin typeface="Calibri" panose="020F0502020204030204" pitchFamily="34" charset="0"/>
                        </a:rPr>
                        <a:t>Contract balances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69B"/>
                    </a:solidFill>
                  </a:tcPr>
                </a:tc>
                <a:tc>
                  <a:txBody>
                    <a:bodyPr/>
                    <a:lstStyle/>
                    <a:p>
                      <a:pPr algn="ctr" fontAlgn="ctr"/>
                      <a:r>
                        <a:rPr lang="en-IN" sz="2200" b="0" i="0" u="none" strike="noStrike" dirty="0">
                          <a:solidFill>
                            <a:srgbClr val="FFFFFF"/>
                          </a:solidFill>
                          <a:effectLst/>
                          <a:latin typeface="Calibri" panose="020F0502020204030204" pitchFamily="34" charset="0"/>
                        </a:rPr>
                        <a:t>Performance obligations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n-US" sz="2200" b="0" i="0" u="none" strike="noStrike" dirty="0">
                          <a:solidFill>
                            <a:srgbClr val="FFFFFF"/>
                          </a:solidFill>
                          <a:effectLst/>
                          <a:latin typeface="Calibri" panose="020F0502020204030204" pitchFamily="34" charset="0"/>
                        </a:rPr>
                        <a:t>Transaction price allocated to the </a:t>
                      </a:r>
                      <a:r>
                        <a:rPr lang="en-US" sz="2200" b="0" i="0" u="none" strike="noStrike" dirty="0" smtClean="0">
                          <a:solidFill>
                            <a:srgbClr val="FFFFFF"/>
                          </a:solidFill>
                          <a:effectLst/>
                          <a:latin typeface="Calibri" panose="020F0502020204030204" pitchFamily="34" charset="0"/>
                        </a:rPr>
                        <a:t>remaining </a:t>
                      </a:r>
                      <a:r>
                        <a:rPr lang="en-US" sz="2200" b="0" i="0" u="none" strike="noStrike" dirty="0">
                          <a:solidFill>
                            <a:srgbClr val="FFFFFF"/>
                          </a:solidFill>
                          <a:effectLst/>
                          <a:latin typeface="Calibri" panose="020F0502020204030204" pitchFamily="34" charset="0"/>
                        </a:rPr>
                        <a:t>performance obligations</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69B"/>
                    </a:solidFill>
                  </a:tcPr>
                </a:tc>
              </a:tr>
              <a:tr h="685926">
                <a:tc gridSpan="4">
                  <a:txBody>
                    <a:bodyPr/>
                    <a:lstStyle/>
                    <a:p>
                      <a:pPr algn="l" fontAlgn="ctr"/>
                      <a:r>
                        <a:rPr lang="en-US" sz="2200" b="1" i="0" u="none" strike="noStrike" dirty="0">
                          <a:solidFill>
                            <a:srgbClr val="0000FF"/>
                          </a:solidFill>
                          <a:effectLst/>
                          <a:latin typeface="Calibri" panose="020F0502020204030204" pitchFamily="34" charset="0"/>
                        </a:rPr>
                        <a:t>Significant judgements, and changes in the </a:t>
                      </a:r>
                      <a:r>
                        <a:rPr lang="en-US" sz="2200" b="1" i="0" u="none" strike="noStrike" dirty="0" smtClean="0">
                          <a:solidFill>
                            <a:srgbClr val="0000FF"/>
                          </a:solidFill>
                          <a:effectLst/>
                          <a:latin typeface="Calibri" panose="020F0502020204030204" pitchFamily="34" charset="0"/>
                        </a:rPr>
                        <a:t>judgements:</a:t>
                      </a:r>
                      <a:endParaRPr lang="en-US" sz="2200" b="1" i="0" u="none" strike="noStrike" dirty="0">
                        <a:solidFill>
                          <a:srgbClr val="0000FF"/>
                        </a:solidFill>
                        <a:effectLst/>
                        <a:latin typeface="Calibri" panose="020F0502020204030204" pitchFamily="34" charset="0"/>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tc hMerge="1">
                  <a:txBody>
                    <a:bodyPr/>
                    <a:lstStyle/>
                    <a:p>
                      <a:endParaRPr lang="en-IN"/>
                    </a:p>
                  </a:txBody>
                  <a:tcPr/>
                </a:tc>
              </a:tr>
              <a:tr h="1101009">
                <a:tc>
                  <a:txBody>
                    <a:bodyPr/>
                    <a:lstStyle/>
                    <a:p>
                      <a:pPr algn="ctr" fontAlgn="ctr"/>
                      <a:r>
                        <a:rPr lang="en-US" sz="2200" b="0" i="0" u="none" strike="noStrike" dirty="0">
                          <a:solidFill>
                            <a:srgbClr val="FFFFFF"/>
                          </a:solidFill>
                          <a:effectLst/>
                          <a:latin typeface="Calibri" panose="020F0502020204030204" pitchFamily="34" charset="0"/>
                        </a:rPr>
                        <a:t>Timing of satisfaction of performance obligations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a:txBody>
                    <a:bodyPr/>
                    <a:lstStyle/>
                    <a:p>
                      <a:pPr algn="ctr" fontAlgn="ctr"/>
                      <a:r>
                        <a:rPr lang="en-US" sz="2200" b="0" i="0" u="none" strike="noStrike" dirty="0">
                          <a:solidFill>
                            <a:srgbClr val="FFFFFF"/>
                          </a:solidFill>
                          <a:effectLst/>
                          <a:latin typeface="Calibri" panose="020F0502020204030204" pitchFamily="34" charset="0"/>
                        </a:rPr>
                        <a:t>Transaction price and the amounts allocated to performance obligations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1869B"/>
                    </a:solidFill>
                  </a:tcPr>
                </a:tc>
                <a:tc gridSpan="2">
                  <a:txBody>
                    <a:bodyPr/>
                    <a:lstStyle/>
                    <a:p>
                      <a:pPr algn="ctr" fontAlgn="ctr"/>
                      <a:r>
                        <a:rPr lang="en-US" sz="2200" b="0" i="0" u="none" strike="noStrike" dirty="0">
                          <a:solidFill>
                            <a:srgbClr val="FFFFFF"/>
                          </a:solidFill>
                          <a:effectLst/>
                          <a:latin typeface="Calibri" panose="020F0502020204030204" pitchFamily="34" charset="0"/>
                        </a:rPr>
                        <a:t>Assets </a:t>
                      </a:r>
                      <a:r>
                        <a:rPr lang="en-US" sz="2200" b="0" i="0" u="none" strike="noStrike" dirty="0" smtClean="0">
                          <a:solidFill>
                            <a:srgbClr val="FFFFFF"/>
                          </a:solidFill>
                          <a:effectLst/>
                          <a:latin typeface="Calibri" panose="020F0502020204030204" pitchFamily="34" charset="0"/>
                        </a:rPr>
                        <a:t>recognized </a:t>
                      </a:r>
                      <a:r>
                        <a:rPr lang="en-US" sz="2200" b="0" i="0" u="none" strike="noStrike" dirty="0">
                          <a:solidFill>
                            <a:srgbClr val="FFFFFF"/>
                          </a:solidFill>
                          <a:effectLst/>
                          <a:latin typeface="Calibri" panose="020F0502020204030204" pitchFamily="34" charset="0"/>
                        </a:rPr>
                        <a:t>from the costs to obtain or fulfil a contract with a customer</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6B0A"/>
                    </a:solidFill>
                  </a:tcPr>
                </a:tc>
                <a:tc hMerge="1">
                  <a:txBody>
                    <a:bodyPr/>
                    <a:lstStyle/>
                    <a:p>
                      <a:endParaRPr lang="en-IN"/>
                    </a:p>
                  </a:txBody>
                  <a:tcPr/>
                </a:tc>
              </a:tr>
            </a:tbl>
          </a:graphicData>
        </a:graphic>
      </p:graphicFrame>
    </p:spTree>
    <p:extLst>
      <p:ext uri="{BB962C8B-B14F-4D97-AF65-F5344CB8AC3E}">
        <p14:creationId xmlns:p14="http://schemas.microsoft.com/office/powerpoint/2010/main" val="1088298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4958" y="5903131"/>
            <a:ext cx="11734800" cy="369332"/>
          </a:xfrm>
          <a:prstGeom prst="rect">
            <a:avLst/>
          </a:prstGeom>
        </p:spPr>
        <p:txBody>
          <a:bodyPr wrap="square">
            <a:spAutoFit/>
          </a:bodyPr>
          <a:lstStyle/>
          <a:p>
            <a:r>
              <a:rPr lang="en-US" dirty="0">
                <a:solidFill>
                  <a:srgbClr val="000000"/>
                </a:solidFill>
                <a:latin typeface="Calibri" panose="020F0502020204030204" pitchFamily="34" charset="0"/>
              </a:rPr>
              <a:t>For any feedbacks, </a:t>
            </a:r>
            <a:r>
              <a:rPr lang="en-US" dirty="0" smtClean="0">
                <a:solidFill>
                  <a:srgbClr val="000000"/>
                </a:solidFill>
                <a:latin typeface="Calibri" panose="020F0502020204030204" pitchFamily="34" charset="0"/>
              </a:rPr>
              <a:t>suggestions please drop </a:t>
            </a:r>
            <a:r>
              <a:rPr lang="en-US" dirty="0">
                <a:solidFill>
                  <a:srgbClr val="000000"/>
                </a:solidFill>
                <a:latin typeface="Calibri" panose="020F0502020204030204" pitchFamily="34" charset="0"/>
              </a:rPr>
              <a:t>an e-mail @ </a:t>
            </a:r>
            <a:r>
              <a:rPr lang="en-US" dirty="0" smtClean="0">
                <a:solidFill>
                  <a:srgbClr val="0000FF"/>
                </a:solidFill>
                <a:latin typeface="Calibri" panose="020F0502020204030204" pitchFamily="34" charset="0"/>
              </a:rPr>
              <a:t>khanna1975@yahoo.co.in</a:t>
            </a:r>
            <a:endParaRPr lang="en-IN" dirty="0"/>
          </a:p>
        </p:txBody>
      </p:sp>
      <p:pic>
        <p:nvPicPr>
          <p:cNvPr id="3" name="Picture 2"/>
          <p:cNvPicPr>
            <a:picLocks noChangeAspect="1"/>
          </p:cNvPicPr>
          <p:nvPr/>
        </p:nvPicPr>
        <p:blipFill rotWithShape="1">
          <a:blip r:embed="rId2"/>
          <a:srcRect l="13159" t="34581" r="40789" b="35814"/>
          <a:stretch/>
        </p:blipFill>
        <p:spPr>
          <a:xfrm>
            <a:off x="381000" y="457200"/>
            <a:ext cx="11506200" cy="5410200"/>
          </a:xfrm>
          <a:prstGeom prst="rect">
            <a:avLst/>
          </a:prstGeom>
        </p:spPr>
      </p:pic>
    </p:spTree>
    <p:extLst>
      <p:ext uri="{BB962C8B-B14F-4D97-AF65-F5344CB8AC3E}">
        <p14:creationId xmlns:p14="http://schemas.microsoft.com/office/powerpoint/2010/main" val="1874283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7849" y="1524000"/>
            <a:ext cx="5638799" cy="1155613"/>
            <a:chOff x="803" y="783311"/>
            <a:chExt cx="5427395" cy="1155613"/>
          </a:xfrm>
        </p:grpSpPr>
        <p:sp>
          <p:nvSpPr>
            <p:cNvPr id="6" name="Rectangle 5"/>
            <p:cNvSpPr/>
            <p:nvPr/>
          </p:nvSpPr>
          <p:spPr>
            <a:xfrm>
              <a:off x="803" y="783311"/>
              <a:ext cx="5427395" cy="115561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ectangle 6"/>
            <p:cNvSpPr/>
            <p:nvPr/>
          </p:nvSpPr>
          <p:spPr>
            <a:xfrm>
              <a:off x="803" y="783311"/>
              <a:ext cx="5427395" cy="1155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514350" lvl="0" indent="-514350" defTabSz="355600">
                <a:lnSpc>
                  <a:spcPct val="90000"/>
                </a:lnSpc>
                <a:spcBef>
                  <a:spcPct val="0"/>
                </a:spcBef>
                <a:spcAft>
                  <a:spcPct val="35000"/>
                </a:spcAft>
                <a:buAutoNum type="alphaLcParenBoth"/>
              </a:pPr>
              <a:r>
                <a:rPr lang="en-US" sz="3200" dirty="0" smtClean="0">
                  <a:solidFill>
                    <a:schemeClr val="bg1"/>
                  </a:solidFill>
                </a:rPr>
                <a:t>lease contracts under  </a:t>
              </a:r>
            </a:p>
            <a:p>
              <a:pPr lvl="0" defTabSz="355600">
                <a:lnSpc>
                  <a:spcPct val="90000"/>
                </a:lnSpc>
                <a:spcBef>
                  <a:spcPct val="0"/>
                </a:spcBef>
                <a:spcAft>
                  <a:spcPct val="35000"/>
                </a:spcAft>
              </a:pPr>
              <a:r>
                <a:rPr lang="en-US" sz="3200" b="1" i="0" u="none" strike="noStrike" kern="1200" baseline="0" dirty="0" err="1" smtClean="0">
                  <a:solidFill>
                    <a:schemeClr val="bg1"/>
                  </a:solidFill>
                </a:rPr>
                <a:t>Ind</a:t>
              </a:r>
              <a:r>
                <a:rPr lang="en-US" sz="3200" b="1" i="0" u="none" strike="noStrike" kern="1200" baseline="0" dirty="0" smtClean="0">
                  <a:solidFill>
                    <a:schemeClr val="bg1"/>
                  </a:solidFill>
                </a:rPr>
                <a:t> AS 17 – </a:t>
              </a:r>
              <a:r>
                <a:rPr lang="en-US" sz="3200" b="1" i="1" u="none" strike="noStrike" kern="1200" baseline="0" dirty="0" smtClean="0">
                  <a:solidFill>
                    <a:schemeClr val="bg1"/>
                  </a:solidFill>
                </a:rPr>
                <a:t>Leases</a:t>
              </a:r>
              <a:endParaRPr lang="en-IN" sz="3200" i="1" u="none" kern="1200" dirty="0">
                <a:solidFill>
                  <a:schemeClr val="bg1"/>
                </a:solidFill>
              </a:endParaRPr>
            </a:p>
          </p:txBody>
        </p:sp>
      </p:grpSp>
      <p:grpSp>
        <p:nvGrpSpPr>
          <p:cNvPr id="3" name="Group 2"/>
          <p:cNvGrpSpPr/>
          <p:nvPr/>
        </p:nvGrpSpPr>
        <p:grpSpPr>
          <a:xfrm>
            <a:off x="307850" y="2819400"/>
            <a:ext cx="5638799" cy="1155613"/>
            <a:chOff x="5620801" y="783311"/>
            <a:chExt cx="5427395" cy="1155613"/>
          </a:xfrm>
        </p:grpSpPr>
        <p:sp>
          <p:nvSpPr>
            <p:cNvPr id="4" name="Rectangle 3"/>
            <p:cNvSpPr/>
            <p:nvPr/>
          </p:nvSpPr>
          <p:spPr>
            <a:xfrm>
              <a:off x="5620801" y="783311"/>
              <a:ext cx="5427395" cy="115561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ectangle 4"/>
            <p:cNvSpPr/>
            <p:nvPr/>
          </p:nvSpPr>
          <p:spPr>
            <a:xfrm>
              <a:off x="5620801" y="783311"/>
              <a:ext cx="5427395" cy="1155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defTabSz="355600" rtl="0">
                <a:lnSpc>
                  <a:spcPct val="90000"/>
                </a:lnSpc>
                <a:spcBef>
                  <a:spcPct val="0"/>
                </a:spcBef>
                <a:spcAft>
                  <a:spcPct val="35000"/>
                </a:spcAft>
              </a:pPr>
              <a:r>
                <a:rPr lang="en-US" sz="3000" b="0" i="0" u="none" strike="noStrike" kern="1200" baseline="0" dirty="0" smtClean="0">
                  <a:solidFill>
                    <a:schemeClr val="bg1"/>
                  </a:solidFill>
                </a:rPr>
                <a:t>(b) insurance contracts under    </a:t>
              </a:r>
            </a:p>
            <a:p>
              <a:pPr lvl="0" defTabSz="355600" rtl="0">
                <a:lnSpc>
                  <a:spcPct val="90000"/>
                </a:lnSpc>
                <a:spcBef>
                  <a:spcPct val="0"/>
                </a:spcBef>
                <a:spcAft>
                  <a:spcPct val="35000"/>
                </a:spcAft>
              </a:pPr>
              <a:r>
                <a:rPr lang="en-US" sz="3000" b="1" i="0" u="none" strike="noStrike" kern="1200" baseline="0" dirty="0" err="1" smtClean="0">
                  <a:solidFill>
                    <a:schemeClr val="bg1"/>
                  </a:solidFill>
                </a:rPr>
                <a:t>Ind</a:t>
              </a:r>
              <a:r>
                <a:rPr lang="en-US" sz="3000" b="1" i="0" u="none" strike="noStrike" kern="1200" baseline="0" dirty="0" smtClean="0">
                  <a:solidFill>
                    <a:schemeClr val="bg1"/>
                  </a:solidFill>
                </a:rPr>
                <a:t> AS 104 - </a:t>
              </a:r>
              <a:r>
                <a:rPr lang="en-US" sz="3000" b="1" i="1" u="none" strike="noStrike" kern="1200" baseline="0" dirty="0" smtClean="0">
                  <a:solidFill>
                    <a:schemeClr val="bg1"/>
                  </a:solidFill>
                </a:rPr>
                <a:t>Insurance Contracts</a:t>
              </a:r>
              <a:endParaRPr lang="en-IN" sz="3000" u="none" kern="1200" dirty="0">
                <a:solidFill>
                  <a:schemeClr val="bg1"/>
                </a:solidFill>
              </a:endParaRPr>
            </a:p>
          </p:txBody>
        </p:sp>
      </p:grpSp>
      <p:grpSp>
        <p:nvGrpSpPr>
          <p:cNvPr id="15" name="Group 14"/>
          <p:cNvGrpSpPr/>
          <p:nvPr/>
        </p:nvGrpSpPr>
        <p:grpSpPr>
          <a:xfrm>
            <a:off x="6081317" y="1524000"/>
            <a:ext cx="5787081" cy="5105400"/>
            <a:chOff x="803" y="2131526"/>
            <a:chExt cx="5427395" cy="1155613"/>
          </a:xfrm>
        </p:grpSpPr>
        <p:sp>
          <p:nvSpPr>
            <p:cNvPr id="16" name="Rectangle 15"/>
            <p:cNvSpPr/>
            <p:nvPr/>
          </p:nvSpPr>
          <p:spPr>
            <a:xfrm>
              <a:off x="803" y="2131526"/>
              <a:ext cx="5427395" cy="115561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16"/>
            <p:cNvSpPr/>
            <p:nvPr/>
          </p:nvSpPr>
          <p:spPr>
            <a:xfrm>
              <a:off x="803" y="2131526"/>
              <a:ext cx="5427395" cy="1155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defTabSz="355600">
                <a:lnSpc>
                  <a:spcPct val="90000"/>
                </a:lnSpc>
                <a:spcBef>
                  <a:spcPct val="0"/>
                </a:spcBef>
                <a:spcAft>
                  <a:spcPct val="35000"/>
                </a:spcAft>
              </a:pPr>
              <a:r>
                <a:rPr lang="en-US" sz="2800" b="0" i="0" strike="noStrike" kern="1200" baseline="0" dirty="0" smtClean="0">
                  <a:solidFill>
                    <a:schemeClr val="bg1"/>
                  </a:solidFill>
                </a:rPr>
                <a:t>(d) financial instruments &amp; other contractual rights /obligations under:</a:t>
              </a:r>
            </a:p>
            <a:p>
              <a:pPr marL="342900" lvl="0" indent="-342900" defTabSz="355600">
                <a:lnSpc>
                  <a:spcPct val="90000"/>
                </a:lnSpc>
                <a:spcBef>
                  <a:spcPct val="0"/>
                </a:spcBef>
                <a:spcAft>
                  <a:spcPct val="35000"/>
                </a:spcAft>
                <a:buFont typeface="Wingdings" panose="05000000000000000000" pitchFamily="2" charset="2"/>
                <a:buChar char="ü"/>
              </a:pPr>
              <a:r>
                <a:rPr lang="en-US" sz="2800" b="1" i="0" strike="noStrike" kern="1200" baseline="0" dirty="0" err="1" smtClean="0">
                  <a:solidFill>
                    <a:schemeClr val="bg1"/>
                  </a:solidFill>
                </a:rPr>
                <a:t>Ind</a:t>
              </a:r>
              <a:r>
                <a:rPr lang="en-US" sz="2800" b="1" i="0" strike="noStrike" kern="1200" baseline="0" dirty="0" smtClean="0">
                  <a:solidFill>
                    <a:schemeClr val="bg1"/>
                  </a:solidFill>
                </a:rPr>
                <a:t> AS 109 - </a:t>
              </a:r>
              <a:r>
                <a:rPr lang="en-US" sz="2800" b="1" i="1" strike="noStrike" kern="1200" baseline="0" dirty="0" smtClean="0">
                  <a:solidFill>
                    <a:schemeClr val="bg1"/>
                  </a:solidFill>
                </a:rPr>
                <a:t>Financial Instruments</a:t>
              </a:r>
              <a:r>
                <a:rPr lang="en-US" sz="2800" b="1" i="0" strike="noStrike" kern="1200" baseline="0" dirty="0" smtClean="0">
                  <a:solidFill>
                    <a:schemeClr val="bg1"/>
                  </a:solidFill>
                </a:rPr>
                <a:t>, </a:t>
              </a:r>
            </a:p>
            <a:p>
              <a:pPr marL="342900" lvl="0" indent="-342900" defTabSz="355600">
                <a:lnSpc>
                  <a:spcPct val="90000"/>
                </a:lnSpc>
                <a:spcBef>
                  <a:spcPct val="0"/>
                </a:spcBef>
                <a:spcAft>
                  <a:spcPct val="35000"/>
                </a:spcAft>
                <a:buFont typeface="Wingdings" panose="05000000000000000000" pitchFamily="2" charset="2"/>
                <a:buChar char="ü"/>
              </a:pPr>
              <a:r>
                <a:rPr lang="en-US" sz="2800" b="1" i="0" strike="noStrike" kern="1200" baseline="0" dirty="0" err="1" smtClean="0">
                  <a:solidFill>
                    <a:schemeClr val="bg1"/>
                  </a:solidFill>
                </a:rPr>
                <a:t>Ind</a:t>
              </a:r>
              <a:r>
                <a:rPr lang="en-US" sz="2800" b="1" i="0" strike="noStrike" kern="1200" baseline="0" dirty="0" smtClean="0">
                  <a:solidFill>
                    <a:schemeClr val="bg1"/>
                  </a:solidFill>
                </a:rPr>
                <a:t> AS 110 - </a:t>
              </a:r>
              <a:r>
                <a:rPr lang="en-US" sz="2800" b="1" i="1" strike="noStrike" kern="1200" baseline="0" dirty="0" smtClean="0">
                  <a:solidFill>
                    <a:schemeClr val="bg1"/>
                  </a:solidFill>
                </a:rPr>
                <a:t>Consolidated Financial Statements</a:t>
              </a:r>
              <a:r>
                <a:rPr lang="en-US" sz="2800" b="1" i="0" strike="noStrike" kern="1200" baseline="0" dirty="0" smtClean="0">
                  <a:solidFill>
                    <a:schemeClr val="bg1"/>
                  </a:solidFill>
                </a:rPr>
                <a:t>, </a:t>
              </a:r>
            </a:p>
            <a:p>
              <a:pPr marL="342900" lvl="0" indent="-342900" defTabSz="355600">
                <a:lnSpc>
                  <a:spcPct val="90000"/>
                </a:lnSpc>
                <a:spcBef>
                  <a:spcPct val="0"/>
                </a:spcBef>
                <a:spcAft>
                  <a:spcPct val="35000"/>
                </a:spcAft>
                <a:buFont typeface="Wingdings" panose="05000000000000000000" pitchFamily="2" charset="2"/>
                <a:buChar char="ü"/>
              </a:pPr>
              <a:r>
                <a:rPr lang="en-US" sz="2800" b="1" i="0" strike="noStrike" kern="1200" baseline="0" dirty="0" err="1" smtClean="0">
                  <a:solidFill>
                    <a:schemeClr val="bg1"/>
                  </a:solidFill>
                </a:rPr>
                <a:t>Ind</a:t>
              </a:r>
              <a:r>
                <a:rPr lang="en-US" sz="2800" b="1" i="0" strike="noStrike" kern="1200" baseline="0" dirty="0" smtClean="0">
                  <a:solidFill>
                    <a:schemeClr val="bg1"/>
                  </a:solidFill>
                </a:rPr>
                <a:t> AS 111 - </a:t>
              </a:r>
              <a:r>
                <a:rPr lang="en-US" sz="2800" b="1" i="1" strike="noStrike" kern="1200" baseline="0" dirty="0" smtClean="0">
                  <a:solidFill>
                    <a:schemeClr val="bg1"/>
                  </a:solidFill>
                </a:rPr>
                <a:t>Joint Arrangements</a:t>
              </a:r>
              <a:r>
                <a:rPr lang="en-US" sz="2800" b="1" i="0" strike="noStrike" kern="1200" baseline="0" dirty="0" smtClean="0">
                  <a:solidFill>
                    <a:schemeClr val="bg1"/>
                  </a:solidFill>
                </a:rPr>
                <a:t>, </a:t>
              </a:r>
            </a:p>
            <a:p>
              <a:pPr marL="342900" lvl="0" indent="-342900" defTabSz="355600">
                <a:lnSpc>
                  <a:spcPct val="90000"/>
                </a:lnSpc>
                <a:spcBef>
                  <a:spcPct val="0"/>
                </a:spcBef>
                <a:spcAft>
                  <a:spcPct val="35000"/>
                </a:spcAft>
                <a:buFont typeface="Wingdings" panose="05000000000000000000" pitchFamily="2" charset="2"/>
                <a:buChar char="ü"/>
              </a:pPr>
              <a:r>
                <a:rPr lang="en-US" sz="2800" b="1" i="0" strike="noStrike" kern="1200" baseline="0" dirty="0" err="1" smtClean="0">
                  <a:solidFill>
                    <a:schemeClr val="bg1"/>
                  </a:solidFill>
                </a:rPr>
                <a:t>Ind</a:t>
              </a:r>
              <a:r>
                <a:rPr lang="en-US" sz="2800" b="1" i="0" strike="noStrike" kern="1200" baseline="0" dirty="0" smtClean="0">
                  <a:solidFill>
                    <a:schemeClr val="bg1"/>
                  </a:solidFill>
                </a:rPr>
                <a:t> AS 27 - </a:t>
              </a:r>
              <a:r>
                <a:rPr lang="en-US" sz="2800" b="1" i="1" strike="noStrike" kern="1200" baseline="0" dirty="0" smtClean="0">
                  <a:solidFill>
                    <a:schemeClr val="bg1"/>
                  </a:solidFill>
                </a:rPr>
                <a:t>Separate Financial Statements</a:t>
              </a:r>
              <a:endParaRPr lang="en-US" sz="2800" b="0" i="0" strike="noStrike" kern="1200" baseline="0" dirty="0" smtClean="0">
                <a:solidFill>
                  <a:schemeClr val="bg1"/>
                </a:solidFill>
              </a:endParaRPr>
            </a:p>
            <a:p>
              <a:pPr marL="342900" lvl="0" indent="-342900" defTabSz="355600">
                <a:lnSpc>
                  <a:spcPct val="90000"/>
                </a:lnSpc>
                <a:spcBef>
                  <a:spcPct val="0"/>
                </a:spcBef>
                <a:spcAft>
                  <a:spcPct val="35000"/>
                </a:spcAft>
                <a:buFont typeface="Wingdings" panose="05000000000000000000" pitchFamily="2" charset="2"/>
                <a:buChar char="ü"/>
              </a:pPr>
              <a:r>
                <a:rPr lang="en-US" sz="2800" b="1" i="0" strike="noStrike" kern="1200" baseline="0" dirty="0" err="1" smtClean="0">
                  <a:solidFill>
                    <a:schemeClr val="bg1"/>
                  </a:solidFill>
                </a:rPr>
                <a:t>Ind</a:t>
              </a:r>
              <a:r>
                <a:rPr lang="en-US" sz="2800" b="1" i="0" strike="noStrike" kern="1200" baseline="0" dirty="0" smtClean="0">
                  <a:solidFill>
                    <a:schemeClr val="bg1"/>
                  </a:solidFill>
                </a:rPr>
                <a:t> AS 28 - </a:t>
              </a:r>
              <a:r>
                <a:rPr lang="en-US" sz="2800" b="1" i="1" strike="noStrike" kern="1200" baseline="0" dirty="0" smtClean="0">
                  <a:solidFill>
                    <a:schemeClr val="bg1"/>
                  </a:solidFill>
                </a:rPr>
                <a:t>Investments in Associates and Joint Ventures</a:t>
              </a:r>
              <a:r>
                <a:rPr lang="en-US" sz="2800" b="0" i="0" strike="noStrike" kern="1200" baseline="0" dirty="0" smtClean="0">
                  <a:solidFill>
                    <a:schemeClr val="bg1"/>
                  </a:solidFill>
                </a:rPr>
                <a:t>;</a:t>
              </a:r>
              <a:endParaRPr lang="en-IN" sz="2800" kern="1200" dirty="0">
                <a:solidFill>
                  <a:schemeClr val="bg1"/>
                </a:solidFill>
              </a:endParaRPr>
            </a:p>
          </p:txBody>
        </p:sp>
      </p:grpSp>
      <p:grpSp>
        <p:nvGrpSpPr>
          <p:cNvPr id="23" name="Group 22"/>
          <p:cNvGrpSpPr/>
          <p:nvPr/>
        </p:nvGrpSpPr>
        <p:grpSpPr>
          <a:xfrm>
            <a:off x="304801" y="4114800"/>
            <a:ext cx="5638799" cy="2514600"/>
            <a:chOff x="5620801" y="783311"/>
            <a:chExt cx="5427395" cy="1155613"/>
          </a:xfrm>
        </p:grpSpPr>
        <p:sp>
          <p:nvSpPr>
            <p:cNvPr id="24" name="Rectangle 23"/>
            <p:cNvSpPr/>
            <p:nvPr/>
          </p:nvSpPr>
          <p:spPr>
            <a:xfrm>
              <a:off x="5620801" y="783311"/>
              <a:ext cx="5427395" cy="115561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Rectangle 24"/>
            <p:cNvSpPr/>
            <p:nvPr/>
          </p:nvSpPr>
          <p:spPr>
            <a:xfrm>
              <a:off x="5620801" y="783311"/>
              <a:ext cx="5427395" cy="1155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r>
                <a:rPr lang="en-US" sz="3200" dirty="0" smtClean="0">
                  <a:solidFill>
                    <a:schemeClr val="bg1"/>
                  </a:solidFill>
                </a:rPr>
                <a:t>(c) </a:t>
              </a:r>
              <a:r>
                <a:rPr lang="en-US" sz="3200" b="1" dirty="0">
                  <a:solidFill>
                    <a:schemeClr val="bg1"/>
                  </a:solidFill>
                </a:rPr>
                <a:t>non-monetary exchanges</a:t>
              </a:r>
              <a:r>
                <a:rPr lang="en-US" sz="3200" dirty="0">
                  <a:solidFill>
                    <a:schemeClr val="bg1"/>
                  </a:solidFill>
                </a:rPr>
                <a:t> between entities in the </a:t>
              </a:r>
              <a:r>
                <a:rPr lang="en-US" sz="3200" b="1" dirty="0">
                  <a:solidFill>
                    <a:schemeClr val="bg1"/>
                  </a:solidFill>
                </a:rPr>
                <a:t>same line of business</a:t>
              </a:r>
              <a:r>
                <a:rPr lang="en-US" sz="3200" dirty="0">
                  <a:solidFill>
                    <a:schemeClr val="bg1"/>
                  </a:solidFill>
                </a:rPr>
                <a:t> to facilitate sales to customers or potential customers.</a:t>
              </a:r>
              <a:endParaRPr lang="en-IN" sz="3200" dirty="0">
                <a:solidFill>
                  <a:schemeClr val="bg1"/>
                </a:solidFill>
              </a:endParaRPr>
            </a:p>
          </p:txBody>
        </p:sp>
      </p:grpSp>
      <p:grpSp>
        <p:nvGrpSpPr>
          <p:cNvPr id="26" name="Group 25"/>
          <p:cNvGrpSpPr/>
          <p:nvPr/>
        </p:nvGrpSpPr>
        <p:grpSpPr>
          <a:xfrm>
            <a:off x="304800" y="228600"/>
            <a:ext cx="11581887" cy="1143000"/>
            <a:chOff x="803" y="783311"/>
            <a:chExt cx="5427395" cy="1155613"/>
          </a:xfrm>
        </p:grpSpPr>
        <p:sp>
          <p:nvSpPr>
            <p:cNvPr id="27" name="Rectangle 26"/>
            <p:cNvSpPr/>
            <p:nvPr/>
          </p:nvSpPr>
          <p:spPr>
            <a:xfrm>
              <a:off x="803" y="783311"/>
              <a:ext cx="5427395" cy="1155613"/>
            </a:xfrm>
            <a:prstGeom prst="rect">
              <a:avLst/>
            </a:prstGeom>
            <a:solidFill>
              <a:schemeClr val="accent1">
                <a:lumMod val="50000"/>
              </a:schemeClr>
            </a:solidFill>
            <a:ln>
              <a:solidFill>
                <a:schemeClr val="accent1">
                  <a:lumMod val="40000"/>
                  <a:lumOff val="6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Rectangle 27"/>
            <p:cNvSpPr/>
            <p:nvPr/>
          </p:nvSpPr>
          <p:spPr>
            <a:xfrm>
              <a:off x="803" y="783311"/>
              <a:ext cx="5427395" cy="1155613"/>
            </a:xfrm>
            <a:prstGeom prst="rect">
              <a:avLst/>
            </a:prstGeom>
            <a:ln>
              <a:solidFill>
                <a:schemeClr val="accent1">
                  <a:lumMod val="40000"/>
                  <a:lumOff val="60000"/>
                </a:schemeClr>
              </a:solidFill>
            </a:ln>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r>
                <a:rPr lang="en-US" sz="2800" b="1" dirty="0" smtClean="0"/>
                <a:t>SCOPE</a:t>
              </a:r>
              <a:r>
                <a:rPr lang="en-US" sz="2800" b="1" baseline="0" dirty="0" smtClean="0"/>
                <a:t> OF IND AS 115</a:t>
              </a:r>
            </a:p>
            <a:p>
              <a:r>
                <a:rPr lang="en-US" sz="2600" dirty="0" smtClean="0"/>
                <a:t>An </a:t>
              </a:r>
              <a:r>
                <a:rPr lang="en-US" sz="2600" dirty="0"/>
                <a:t>entity shall apply this Standard to all contracts with customers, except following:</a:t>
              </a:r>
            </a:p>
          </p:txBody>
        </p:sp>
      </p:grpSp>
    </p:spTree>
    <p:extLst>
      <p:ext uri="{BB962C8B-B14F-4D97-AF65-F5344CB8AC3E}">
        <p14:creationId xmlns:p14="http://schemas.microsoft.com/office/powerpoint/2010/main" val="23174968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93657526"/>
              </p:ext>
            </p:extLst>
          </p:nvPr>
        </p:nvGraphicFramePr>
        <p:xfrm>
          <a:off x="381000" y="304800"/>
          <a:ext cx="11506200" cy="3179638"/>
        </p:xfrm>
        <a:graphic>
          <a:graphicData uri="http://schemas.openxmlformats.org/drawingml/2006/table">
            <a:tbl>
              <a:tblPr firstRow="1" bandRow="1">
                <a:tableStyleId>{21E4AEA4-8DFA-4A89-87EB-49C32662AFE0}</a:tableStyleId>
              </a:tblPr>
              <a:tblGrid>
                <a:gridCol w="3835400"/>
                <a:gridCol w="3835400"/>
                <a:gridCol w="3835400"/>
              </a:tblGrid>
              <a:tr h="676082">
                <a:tc gridSpan="3">
                  <a:txBody>
                    <a:bodyPr/>
                    <a:lstStyle/>
                    <a:p>
                      <a:pPr algn="ctr"/>
                      <a:r>
                        <a:rPr lang="en-US" sz="4200" dirty="0" smtClean="0"/>
                        <a:t>CORE PRINCIPLE</a:t>
                      </a:r>
                      <a:endParaRPr lang="en-IN" sz="4200" dirty="0"/>
                    </a:p>
                  </a:txBody>
                  <a:tcPr/>
                </a:tc>
                <a:tc hMerge="1">
                  <a:txBody>
                    <a:bodyPr/>
                    <a:lstStyle/>
                    <a:p>
                      <a:endParaRPr lang="en-IN"/>
                    </a:p>
                  </a:txBody>
                  <a:tcPr/>
                </a:tc>
                <a:tc hMerge="1">
                  <a:txBody>
                    <a:bodyPr/>
                    <a:lstStyle/>
                    <a:p>
                      <a:endParaRPr lang="en-IN" dirty="0"/>
                    </a:p>
                  </a:txBody>
                  <a:tcPr/>
                </a:tc>
              </a:tr>
              <a:tr h="2448118">
                <a:tc>
                  <a:txBody>
                    <a:bodyPr/>
                    <a:lstStyle/>
                    <a:p>
                      <a:pPr algn="ctr"/>
                      <a:r>
                        <a:rPr lang="en-US" sz="3000" i="1" u="none" strike="noStrike" baseline="0" dirty="0" smtClean="0"/>
                        <a:t>An entity shall recognize revenue </a:t>
                      </a:r>
                      <a:r>
                        <a:rPr lang="en-US" sz="3000" i="1" u="none" strike="noStrike" baseline="0" dirty="0" smtClean="0">
                          <a:solidFill>
                            <a:srgbClr val="0000FF"/>
                          </a:solidFill>
                        </a:rPr>
                        <a:t>to depict </a:t>
                      </a:r>
                      <a:r>
                        <a:rPr lang="en-US" sz="3000" i="1" u="none" strike="noStrike" baseline="0" dirty="0" smtClean="0"/>
                        <a:t>the </a:t>
                      </a:r>
                      <a:r>
                        <a:rPr lang="en-US" sz="3000" i="1" u="none" strike="noStrike" baseline="0" dirty="0" smtClean="0">
                          <a:solidFill>
                            <a:srgbClr val="0000FF"/>
                          </a:solidFill>
                        </a:rPr>
                        <a:t>transfer </a:t>
                      </a:r>
                      <a:r>
                        <a:rPr lang="en-US" sz="3000" i="1" u="none" strike="noStrike" baseline="0" dirty="0" smtClean="0"/>
                        <a:t>of </a:t>
                      </a:r>
                      <a:r>
                        <a:rPr lang="en-US" sz="3000" i="1" u="none" strike="noStrike" baseline="0" dirty="0" smtClean="0">
                          <a:solidFill>
                            <a:srgbClr val="0000FF"/>
                          </a:solidFill>
                        </a:rPr>
                        <a:t>promised goods or services</a:t>
                      </a:r>
                      <a:r>
                        <a:rPr lang="en-US" sz="3000" i="1" u="none" strike="noStrike" baseline="0" dirty="0" smtClean="0"/>
                        <a:t> to customers</a:t>
                      </a:r>
                      <a:endParaRPr lang="en-IN" sz="3000" i="1" dirty="0"/>
                    </a:p>
                  </a:txBody>
                  <a:tcPr/>
                </a:tc>
                <a:tc>
                  <a:txBody>
                    <a:bodyPr/>
                    <a:lstStyle/>
                    <a:p>
                      <a:pPr algn="ctr"/>
                      <a:r>
                        <a:rPr lang="en-US" sz="3000" i="1" u="none" strike="noStrike" baseline="0" dirty="0" smtClean="0"/>
                        <a:t>in an amount that </a:t>
                      </a:r>
                      <a:r>
                        <a:rPr lang="en-US" sz="3000" i="1" u="none" strike="noStrike" baseline="0" dirty="0" smtClean="0">
                          <a:solidFill>
                            <a:srgbClr val="0000FF"/>
                          </a:solidFill>
                        </a:rPr>
                        <a:t>reflects the consideration </a:t>
                      </a:r>
                      <a:endParaRPr lang="en-IN" sz="3000" i="1" dirty="0">
                        <a:solidFill>
                          <a:srgbClr val="0000FF"/>
                        </a:solidFill>
                      </a:endParaRPr>
                    </a:p>
                  </a:txBody>
                  <a:tcPr/>
                </a:tc>
                <a:tc>
                  <a:txBody>
                    <a:bodyPr/>
                    <a:lstStyle/>
                    <a:p>
                      <a:pPr algn="ctr"/>
                      <a:r>
                        <a:rPr lang="en-US" sz="3000" i="1" u="none" strike="noStrike" baseline="0" dirty="0" smtClean="0"/>
                        <a:t>to which the entity </a:t>
                      </a:r>
                      <a:r>
                        <a:rPr lang="en-US" sz="3000" i="1" u="none" strike="noStrike" baseline="0" dirty="0" smtClean="0">
                          <a:solidFill>
                            <a:srgbClr val="0000FF"/>
                          </a:solidFill>
                        </a:rPr>
                        <a:t>expects to be entitled in</a:t>
                      </a:r>
                      <a:r>
                        <a:rPr lang="en-US" sz="3000" i="1" u="none" strike="noStrike" dirty="0" smtClean="0">
                          <a:solidFill>
                            <a:srgbClr val="0000FF"/>
                          </a:solidFill>
                        </a:rPr>
                        <a:t> </a:t>
                      </a:r>
                      <a:r>
                        <a:rPr lang="en-US" sz="3000" i="1" u="none" strike="noStrike" baseline="0" dirty="0" smtClean="0">
                          <a:solidFill>
                            <a:srgbClr val="0000FF"/>
                          </a:solidFill>
                        </a:rPr>
                        <a:t>exchange </a:t>
                      </a:r>
                      <a:r>
                        <a:rPr lang="en-US" sz="3000" i="1" u="none" strike="noStrike" baseline="0" dirty="0" smtClean="0"/>
                        <a:t>for those goods or services.</a:t>
                      </a:r>
                      <a:endParaRPr lang="en-IN" sz="3000" i="1" dirty="0"/>
                    </a:p>
                  </a:txBody>
                  <a:tcPr/>
                </a:tc>
              </a:tr>
            </a:tbl>
          </a:graphicData>
        </a:graphic>
      </p:graphicFrame>
      <p:sp>
        <p:nvSpPr>
          <p:cNvPr id="3" name="Rectangle 2"/>
          <p:cNvSpPr/>
          <p:nvPr/>
        </p:nvSpPr>
        <p:spPr>
          <a:xfrm>
            <a:off x="381000" y="3733800"/>
            <a:ext cx="11506200" cy="2677656"/>
          </a:xfrm>
          <a:prstGeom prst="rect">
            <a:avLst/>
          </a:prstGeom>
          <a:solidFill>
            <a:schemeClr val="bg1">
              <a:lumMod val="95000"/>
            </a:schemeClr>
          </a:solidFill>
          <a:ln w="19050"/>
        </p:spPr>
        <p:style>
          <a:lnRef idx="2">
            <a:schemeClr val="dk1"/>
          </a:lnRef>
          <a:fillRef idx="1">
            <a:schemeClr val="lt1"/>
          </a:fillRef>
          <a:effectRef idx="0">
            <a:schemeClr val="dk1"/>
          </a:effectRef>
          <a:fontRef idx="minor">
            <a:schemeClr val="dk1"/>
          </a:fontRef>
        </p:style>
        <p:txBody>
          <a:bodyPr wrap="square">
            <a:spAutoFit/>
          </a:bodyPr>
          <a:lstStyle/>
          <a:p>
            <a:r>
              <a:rPr lang="en-US" sz="2400" dirty="0" smtClean="0"/>
              <a:t>Some situations where different approaches are followed in recognizing revenue e.g.:</a:t>
            </a:r>
          </a:p>
          <a:p>
            <a:endParaRPr lang="en-US" sz="2400" dirty="0" smtClean="0"/>
          </a:p>
          <a:p>
            <a:pPr marL="342900" indent="-342900">
              <a:buFont typeface="Wingdings" panose="05000000000000000000" pitchFamily="2" charset="2"/>
              <a:buChar char="ü"/>
            </a:pPr>
            <a:r>
              <a:rPr lang="en-US" sz="2400" dirty="0" smtClean="0">
                <a:solidFill>
                  <a:srgbClr val="0000FF"/>
                </a:solidFill>
              </a:rPr>
              <a:t>Buy 1 + get </a:t>
            </a:r>
            <a:r>
              <a:rPr lang="en-US" sz="2400" dirty="0">
                <a:solidFill>
                  <a:srgbClr val="0000FF"/>
                </a:solidFill>
              </a:rPr>
              <a:t>1 free;</a:t>
            </a:r>
          </a:p>
          <a:p>
            <a:pPr marL="342900" indent="-342900">
              <a:buFont typeface="Wingdings" panose="05000000000000000000" pitchFamily="2" charset="2"/>
              <a:buChar char="ü"/>
            </a:pPr>
            <a:r>
              <a:rPr lang="en-US" sz="2400" dirty="0">
                <a:solidFill>
                  <a:srgbClr val="0000FF"/>
                </a:solidFill>
              </a:rPr>
              <a:t>Buy monthly prepaid plan + get handset </a:t>
            </a:r>
            <a:r>
              <a:rPr lang="en-US" sz="2400" dirty="0" smtClean="0">
                <a:solidFill>
                  <a:srgbClr val="0000FF"/>
                </a:solidFill>
              </a:rPr>
              <a:t>free</a:t>
            </a:r>
            <a:r>
              <a:rPr lang="en-US" sz="2400" dirty="0">
                <a:solidFill>
                  <a:srgbClr val="0000FF"/>
                </a:solidFill>
              </a:rPr>
              <a:t>;</a:t>
            </a:r>
          </a:p>
          <a:p>
            <a:pPr marL="342900" indent="-342900">
              <a:buFont typeface="Wingdings" panose="05000000000000000000" pitchFamily="2" charset="2"/>
              <a:buChar char="ü"/>
            </a:pPr>
            <a:r>
              <a:rPr lang="en-US" sz="2400" dirty="0">
                <a:solidFill>
                  <a:srgbClr val="0000FF"/>
                </a:solidFill>
              </a:rPr>
              <a:t>Earn loyalty </a:t>
            </a:r>
            <a:r>
              <a:rPr lang="en-US" sz="2400" dirty="0" smtClean="0">
                <a:solidFill>
                  <a:srgbClr val="0000FF"/>
                </a:solidFill>
              </a:rPr>
              <a:t>reward points </a:t>
            </a:r>
            <a:r>
              <a:rPr lang="en-US" sz="2400" dirty="0">
                <a:solidFill>
                  <a:srgbClr val="0000FF"/>
                </a:solidFill>
              </a:rPr>
              <a:t>and cash them </a:t>
            </a:r>
            <a:r>
              <a:rPr lang="en-US" sz="2400" dirty="0" smtClean="0">
                <a:solidFill>
                  <a:srgbClr val="0000FF"/>
                </a:solidFill>
              </a:rPr>
              <a:t>out / receive </a:t>
            </a:r>
            <a:r>
              <a:rPr lang="en-US" sz="2400" dirty="0">
                <a:solidFill>
                  <a:srgbClr val="0000FF"/>
                </a:solidFill>
              </a:rPr>
              <a:t>free goods later on</a:t>
            </a:r>
            <a:r>
              <a:rPr lang="en-US" sz="2400" dirty="0" smtClean="0">
                <a:solidFill>
                  <a:srgbClr val="0000FF"/>
                </a:solidFill>
              </a:rPr>
              <a:t>;</a:t>
            </a:r>
          </a:p>
          <a:p>
            <a:pPr marL="342900" indent="-342900">
              <a:buFont typeface="Wingdings" panose="05000000000000000000" pitchFamily="2" charset="2"/>
              <a:buChar char="ü"/>
            </a:pPr>
            <a:r>
              <a:rPr lang="en-US" sz="2400" dirty="0" smtClean="0">
                <a:solidFill>
                  <a:srgbClr val="0000FF"/>
                </a:solidFill>
              </a:rPr>
              <a:t>Cash back offers on purchases through </a:t>
            </a:r>
            <a:r>
              <a:rPr lang="en-US" sz="2400" dirty="0" err="1" smtClean="0">
                <a:solidFill>
                  <a:srgbClr val="0000FF"/>
                </a:solidFill>
              </a:rPr>
              <a:t>Paytm</a:t>
            </a:r>
            <a:r>
              <a:rPr lang="en-US" sz="2400" dirty="0" smtClean="0">
                <a:solidFill>
                  <a:srgbClr val="0000FF"/>
                </a:solidFill>
              </a:rPr>
              <a:t>, Amazon etc.;</a:t>
            </a:r>
            <a:endParaRPr lang="en-US" sz="2400" dirty="0">
              <a:solidFill>
                <a:srgbClr val="0000FF"/>
              </a:solidFill>
            </a:endParaRPr>
          </a:p>
          <a:p>
            <a:pPr marL="342900" indent="-342900">
              <a:buFont typeface="Wingdings" panose="05000000000000000000" pitchFamily="2" charset="2"/>
              <a:buChar char="ü"/>
            </a:pPr>
            <a:r>
              <a:rPr lang="en-US" sz="2400" dirty="0">
                <a:solidFill>
                  <a:srgbClr val="0000FF"/>
                </a:solidFill>
              </a:rPr>
              <a:t>Get bonuses for delivery on </a:t>
            </a:r>
            <a:r>
              <a:rPr lang="en-US" sz="2400" dirty="0" smtClean="0">
                <a:solidFill>
                  <a:srgbClr val="0000FF"/>
                </a:solidFill>
              </a:rPr>
              <a:t>time / before due date; </a:t>
            </a:r>
            <a:r>
              <a:rPr lang="en-US" sz="2400" dirty="0">
                <a:solidFill>
                  <a:srgbClr val="0000FF"/>
                </a:solidFill>
              </a:rPr>
              <a:t>etc</a:t>
            </a:r>
            <a:r>
              <a:rPr lang="en-US" sz="2400" dirty="0" smtClean="0">
                <a:solidFill>
                  <a:srgbClr val="0000FF"/>
                </a:solidFill>
              </a:rPr>
              <a:t>.</a:t>
            </a:r>
            <a:endParaRPr lang="en-IN"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25247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997746206"/>
              </p:ext>
            </p:extLst>
          </p:nvPr>
        </p:nvGraphicFramePr>
        <p:xfrm>
          <a:off x="2108200" y="76200"/>
          <a:ext cx="9855200" cy="678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p:cNvGrpSpPr/>
          <p:nvPr/>
        </p:nvGrpSpPr>
        <p:grpSpPr>
          <a:xfrm>
            <a:off x="381000" y="2133600"/>
            <a:ext cx="2133600" cy="2590800"/>
            <a:chOff x="5662" y="140898"/>
            <a:chExt cx="9579052" cy="780938"/>
          </a:xfrm>
          <a:solidFill>
            <a:schemeClr val="accent1">
              <a:lumMod val="50000"/>
            </a:schemeClr>
          </a:solidFill>
          <a:effectLst>
            <a:glow rad="63500">
              <a:schemeClr val="accent5">
                <a:satMod val="175000"/>
                <a:alpha val="40000"/>
              </a:schemeClr>
            </a:glow>
          </a:effectLst>
        </p:grpSpPr>
        <p:sp>
          <p:nvSpPr>
            <p:cNvPr id="4" name="Rounded Rectangle 3"/>
            <p:cNvSpPr/>
            <p:nvPr/>
          </p:nvSpPr>
          <p:spPr>
            <a:xfrm>
              <a:off x="5662" y="140898"/>
              <a:ext cx="9579052" cy="780938"/>
            </a:xfrm>
            <a:prstGeom prst="roundRect">
              <a:avLst>
                <a:gd name="adj" fmla="val 1000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Rounded Rectangle 4"/>
            <p:cNvSpPr/>
            <p:nvPr/>
          </p:nvSpPr>
          <p:spPr>
            <a:xfrm>
              <a:off x="28535" y="163771"/>
              <a:ext cx="9533306" cy="735192"/>
            </a:xfrm>
            <a:prstGeom prst="rect">
              <a:avLst/>
            </a:prstGeom>
            <a:grpFill/>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76200" tIns="50800" rIns="76200" bIns="50800" numCol="1" spcCol="1270" anchor="ctr" anchorCtr="0">
              <a:noAutofit/>
            </a:bodyPr>
            <a:lstStyle/>
            <a:p>
              <a:pPr lvl="0" algn="ctr" defTabSz="1778000">
                <a:lnSpc>
                  <a:spcPct val="90000"/>
                </a:lnSpc>
                <a:spcBef>
                  <a:spcPct val="0"/>
                </a:spcBef>
                <a:spcAft>
                  <a:spcPct val="35000"/>
                </a:spcAft>
              </a:pPr>
              <a:r>
                <a:rPr lang="en-US" sz="3200" b="1" kern="1200" dirty="0" smtClean="0">
                  <a:solidFill>
                    <a:schemeClr val="bg1"/>
                  </a:solidFill>
                </a:rPr>
                <a:t>5 Step Model for recognition of Revenue</a:t>
              </a:r>
              <a:endParaRPr lang="en-IN" sz="3200" b="1" kern="1200" dirty="0">
                <a:solidFill>
                  <a:schemeClr val="bg1"/>
                </a:solidFill>
              </a:endParaRPr>
            </a:p>
          </p:txBody>
        </p:sp>
      </p:grpSp>
      <p:sp>
        <p:nvSpPr>
          <p:cNvPr id="6" name="TextBox 5"/>
          <p:cNvSpPr txBox="1"/>
          <p:nvPr/>
        </p:nvSpPr>
        <p:spPr>
          <a:xfrm>
            <a:off x="2362200" y="609600"/>
            <a:ext cx="685800" cy="553998"/>
          </a:xfrm>
          <a:prstGeom prst="rect">
            <a:avLst/>
          </a:prstGeom>
          <a:noFill/>
        </p:spPr>
        <p:txBody>
          <a:bodyPr wrap="square" rtlCol="0">
            <a:spAutoFit/>
          </a:bodyPr>
          <a:lstStyle/>
          <a:p>
            <a:pPr algn="ctr"/>
            <a:r>
              <a:rPr lang="en-US" sz="3000" b="1" dirty="0" smtClean="0"/>
              <a:t>1</a:t>
            </a:r>
            <a:endParaRPr lang="en-IN" sz="3000" b="1" dirty="0"/>
          </a:p>
        </p:txBody>
      </p:sp>
      <p:sp>
        <p:nvSpPr>
          <p:cNvPr id="7" name="TextBox 6"/>
          <p:cNvSpPr txBox="1"/>
          <p:nvPr/>
        </p:nvSpPr>
        <p:spPr>
          <a:xfrm>
            <a:off x="2895600" y="1960602"/>
            <a:ext cx="780288" cy="553998"/>
          </a:xfrm>
          <a:prstGeom prst="rect">
            <a:avLst/>
          </a:prstGeom>
          <a:noFill/>
        </p:spPr>
        <p:txBody>
          <a:bodyPr wrap="square" rtlCol="0">
            <a:spAutoFit/>
          </a:bodyPr>
          <a:lstStyle/>
          <a:p>
            <a:pPr algn="ctr"/>
            <a:r>
              <a:rPr lang="en-US" sz="3000" b="1" dirty="0" smtClean="0"/>
              <a:t>2</a:t>
            </a:r>
            <a:endParaRPr lang="en-IN" sz="3000" b="1" dirty="0"/>
          </a:p>
        </p:txBody>
      </p:sp>
      <p:sp>
        <p:nvSpPr>
          <p:cNvPr id="8" name="TextBox 7"/>
          <p:cNvSpPr txBox="1"/>
          <p:nvPr/>
        </p:nvSpPr>
        <p:spPr>
          <a:xfrm>
            <a:off x="2971800" y="3179802"/>
            <a:ext cx="914400" cy="553998"/>
          </a:xfrm>
          <a:prstGeom prst="rect">
            <a:avLst/>
          </a:prstGeom>
          <a:noFill/>
        </p:spPr>
        <p:txBody>
          <a:bodyPr wrap="square" rtlCol="0">
            <a:spAutoFit/>
          </a:bodyPr>
          <a:lstStyle/>
          <a:p>
            <a:pPr algn="ctr"/>
            <a:r>
              <a:rPr lang="en-US" sz="3000" b="1" dirty="0" smtClean="0"/>
              <a:t>3</a:t>
            </a:r>
            <a:endParaRPr lang="en-IN" sz="3000" b="1" dirty="0"/>
          </a:p>
        </p:txBody>
      </p:sp>
      <p:sp>
        <p:nvSpPr>
          <p:cNvPr id="9" name="TextBox 8"/>
          <p:cNvSpPr txBox="1"/>
          <p:nvPr/>
        </p:nvSpPr>
        <p:spPr>
          <a:xfrm>
            <a:off x="2895600" y="4475202"/>
            <a:ext cx="704088" cy="553998"/>
          </a:xfrm>
          <a:prstGeom prst="rect">
            <a:avLst/>
          </a:prstGeom>
          <a:noFill/>
        </p:spPr>
        <p:txBody>
          <a:bodyPr wrap="square" rtlCol="0">
            <a:spAutoFit/>
          </a:bodyPr>
          <a:lstStyle/>
          <a:p>
            <a:pPr algn="ctr"/>
            <a:r>
              <a:rPr lang="en-US" sz="3000" b="1" dirty="0" smtClean="0"/>
              <a:t>4</a:t>
            </a:r>
            <a:endParaRPr lang="en-IN" sz="3000" b="1" dirty="0"/>
          </a:p>
        </p:txBody>
      </p:sp>
      <p:sp>
        <p:nvSpPr>
          <p:cNvPr id="10" name="TextBox 9"/>
          <p:cNvSpPr txBox="1"/>
          <p:nvPr/>
        </p:nvSpPr>
        <p:spPr>
          <a:xfrm>
            <a:off x="2438400" y="5770602"/>
            <a:ext cx="533400" cy="553998"/>
          </a:xfrm>
          <a:prstGeom prst="rect">
            <a:avLst/>
          </a:prstGeom>
          <a:noFill/>
        </p:spPr>
        <p:txBody>
          <a:bodyPr wrap="square" rtlCol="0">
            <a:spAutoFit/>
          </a:bodyPr>
          <a:lstStyle/>
          <a:p>
            <a:pPr algn="ctr"/>
            <a:r>
              <a:rPr lang="en-US" sz="3000" b="1" dirty="0" smtClean="0"/>
              <a:t>5</a:t>
            </a:r>
            <a:endParaRPr lang="en-IN" sz="3000" b="1" dirty="0"/>
          </a:p>
        </p:txBody>
      </p:sp>
    </p:spTree>
    <p:extLst>
      <p:ext uri="{BB962C8B-B14F-4D97-AF65-F5344CB8AC3E}">
        <p14:creationId xmlns:p14="http://schemas.microsoft.com/office/powerpoint/2010/main" val="1329203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141431922"/>
              </p:ext>
            </p:extLst>
          </p:nvPr>
        </p:nvGraphicFramePr>
        <p:xfrm>
          <a:off x="304800" y="381000"/>
          <a:ext cx="11506200" cy="632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3032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81000" y="457200"/>
            <a:ext cx="11430000" cy="780938"/>
            <a:chOff x="5662" y="217098"/>
            <a:chExt cx="9579052" cy="780938"/>
          </a:xfrm>
        </p:grpSpPr>
        <p:sp>
          <p:nvSpPr>
            <p:cNvPr id="3" name="Rounded Rectangle 2"/>
            <p:cNvSpPr/>
            <p:nvPr/>
          </p:nvSpPr>
          <p:spPr>
            <a:xfrm>
              <a:off x="5662" y="217098"/>
              <a:ext cx="9579052" cy="78093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 name="Rounded Rectangle 4"/>
            <p:cNvSpPr/>
            <p:nvPr/>
          </p:nvSpPr>
          <p:spPr>
            <a:xfrm>
              <a:off x="28535" y="239971"/>
              <a:ext cx="9533306" cy="7351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45720" rIns="68580" bIns="45720" numCol="1" spcCol="1270" anchor="ctr" anchorCtr="0">
              <a:noAutofit/>
            </a:bodyPr>
            <a:lstStyle/>
            <a:p>
              <a:pPr lvl="0"/>
              <a:r>
                <a:rPr lang="en-IN" sz="3200" dirty="0" smtClean="0"/>
                <a:t>Step-2 : Identify </a:t>
              </a:r>
              <a:r>
                <a:rPr lang="en-IN" sz="3200" dirty="0"/>
                <a:t>separate </a:t>
              </a:r>
              <a:r>
                <a:rPr lang="en-IN" sz="3200" dirty="0" smtClean="0"/>
                <a:t>“PERFORMANCE OBLIGATION” </a:t>
              </a:r>
              <a:r>
                <a:rPr lang="en-IN" sz="3200" dirty="0"/>
                <a:t>in contract</a:t>
              </a:r>
            </a:p>
          </p:txBody>
        </p:sp>
      </p:grpSp>
      <p:grpSp>
        <p:nvGrpSpPr>
          <p:cNvPr id="7" name="Group 6"/>
          <p:cNvGrpSpPr/>
          <p:nvPr/>
        </p:nvGrpSpPr>
        <p:grpSpPr>
          <a:xfrm>
            <a:off x="408293" y="1604982"/>
            <a:ext cx="11375415" cy="3119418"/>
            <a:chOff x="983611" y="451986"/>
            <a:chExt cx="9689411" cy="1621593"/>
          </a:xfrm>
          <a:solidFill>
            <a:schemeClr val="bg1">
              <a:lumMod val="95000"/>
            </a:schemeClr>
          </a:solidFill>
        </p:grpSpPr>
        <p:sp>
          <p:nvSpPr>
            <p:cNvPr id="8" name="Rounded Rectangle 7"/>
            <p:cNvSpPr/>
            <p:nvPr/>
          </p:nvSpPr>
          <p:spPr>
            <a:xfrm>
              <a:off x="983611" y="451986"/>
              <a:ext cx="9689411" cy="1621593"/>
            </a:xfrm>
            <a:prstGeom prst="roundRect">
              <a:avLst>
                <a:gd name="adj" fmla="val 10000"/>
              </a:avLst>
            </a:prstGeom>
            <a:grpFill/>
            <a:ln w="19050"/>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ounded Rectangle 4"/>
            <p:cNvSpPr/>
            <p:nvPr/>
          </p:nvSpPr>
          <p:spPr>
            <a:xfrm>
              <a:off x="1095201" y="517518"/>
              <a:ext cx="9530597" cy="1488406"/>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8575" tIns="19050" rIns="28575" bIns="19050" numCol="1" spcCol="1270" anchor="ctr" anchorCtr="0">
              <a:noAutofit/>
            </a:bodyPr>
            <a:lstStyle/>
            <a:p>
              <a:pPr lvl="0" algn="just" defTabSz="666750">
                <a:lnSpc>
                  <a:spcPct val="90000"/>
                </a:lnSpc>
                <a:spcBef>
                  <a:spcPct val="0"/>
                </a:spcBef>
                <a:spcAft>
                  <a:spcPts val="3000"/>
                </a:spcAft>
              </a:pPr>
              <a:r>
                <a:rPr lang="en-US" sz="2400" i="1" kern="1200" dirty="0" smtClean="0">
                  <a:latin typeface="Source Sans Pro"/>
                </a:rPr>
                <a:t>An entity shall </a:t>
              </a:r>
              <a:r>
                <a:rPr lang="en-US" sz="2400" i="1" u="sng" kern="1200" dirty="0" smtClean="0">
                  <a:solidFill>
                    <a:srgbClr val="0000FF"/>
                  </a:solidFill>
                  <a:latin typeface="Source Sans Pro"/>
                </a:rPr>
                <a:t>assess the goods or services promised</a:t>
              </a:r>
              <a:r>
                <a:rPr lang="en-US" sz="2400" i="1" kern="1200" dirty="0" smtClean="0">
                  <a:latin typeface="Source Sans Pro"/>
                </a:rPr>
                <a:t> in a contract and identify as a </a:t>
              </a:r>
              <a:r>
                <a:rPr lang="en-US" sz="2400" i="1" u="sng" kern="1200" dirty="0" smtClean="0">
                  <a:solidFill>
                    <a:srgbClr val="0000FF"/>
                  </a:solidFill>
                  <a:latin typeface="Source Sans Pro"/>
                </a:rPr>
                <a:t>performance obligation </a:t>
              </a:r>
              <a:r>
                <a:rPr lang="en-US" sz="2400" i="1" kern="1200" dirty="0" smtClean="0">
                  <a:latin typeface="Source Sans Pro"/>
                </a:rPr>
                <a:t>each promise to transfer to the customer either:</a:t>
              </a:r>
            </a:p>
            <a:p>
              <a:pPr marL="342900" lvl="0" indent="-342900" algn="just" defTabSz="666750">
                <a:lnSpc>
                  <a:spcPct val="90000"/>
                </a:lnSpc>
                <a:spcBef>
                  <a:spcPct val="0"/>
                </a:spcBef>
                <a:spcAft>
                  <a:spcPts val="3000"/>
                </a:spcAft>
                <a:buAutoNum type="arabicParenR"/>
              </a:pPr>
              <a:r>
                <a:rPr lang="en-US" sz="2400" i="1" u="sng" kern="1200" dirty="0" smtClean="0">
                  <a:solidFill>
                    <a:srgbClr val="0000FF"/>
                  </a:solidFill>
                  <a:latin typeface="Source Sans Pro"/>
                </a:rPr>
                <a:t>a good or service</a:t>
              </a:r>
              <a:r>
                <a:rPr lang="en-US" sz="2400" i="1" u="none" kern="1200" dirty="0" smtClean="0">
                  <a:latin typeface="Source Sans Pro"/>
                </a:rPr>
                <a:t> </a:t>
              </a:r>
              <a:r>
                <a:rPr lang="en-US" sz="2400" i="1" kern="1200" dirty="0" smtClean="0">
                  <a:latin typeface="Source Sans Pro"/>
                </a:rPr>
                <a:t>(or a bundle of goods or services) that is distinct; or</a:t>
              </a:r>
            </a:p>
            <a:p>
              <a:pPr lvl="0" algn="just" defTabSz="666750">
                <a:lnSpc>
                  <a:spcPct val="90000"/>
                </a:lnSpc>
                <a:spcBef>
                  <a:spcPct val="0"/>
                </a:spcBef>
                <a:spcAft>
                  <a:spcPts val="3000"/>
                </a:spcAft>
              </a:pPr>
              <a:r>
                <a:rPr lang="en-US" sz="2400" b="0" i="1" u="none" kern="1200" dirty="0" smtClean="0">
                  <a:latin typeface="Source Sans Pro"/>
                </a:rPr>
                <a:t>2) </a:t>
              </a:r>
              <a:r>
                <a:rPr lang="en-US" sz="2400" i="1" u="sng" kern="1200" dirty="0" smtClean="0">
                  <a:solidFill>
                    <a:srgbClr val="0000FF"/>
                  </a:solidFill>
                  <a:latin typeface="Source Sans Pro"/>
                </a:rPr>
                <a:t>a series of distinct goods or services</a:t>
              </a:r>
              <a:r>
                <a:rPr lang="en-US" sz="2400" i="1" kern="1200" dirty="0" smtClean="0">
                  <a:latin typeface="Source Sans Pro"/>
                </a:rPr>
                <a:t> that are substantially the similar and have the same pattern of transfer to the customer</a:t>
              </a:r>
              <a:endParaRPr lang="en-IN" sz="2400" b="0" i="1" u="none" kern="1200" dirty="0"/>
            </a:p>
          </p:txBody>
        </p:sp>
      </p:grpSp>
      <p:grpSp>
        <p:nvGrpSpPr>
          <p:cNvPr id="13" name="Group 12"/>
          <p:cNvGrpSpPr/>
          <p:nvPr/>
        </p:nvGrpSpPr>
        <p:grpSpPr>
          <a:xfrm>
            <a:off x="456609" y="5105400"/>
            <a:ext cx="11290296" cy="1193234"/>
            <a:chOff x="983611" y="2113668"/>
            <a:chExt cx="9146813" cy="526712"/>
          </a:xfrm>
          <a:solidFill>
            <a:schemeClr val="bg1">
              <a:lumMod val="95000"/>
            </a:schemeClr>
          </a:solidFill>
        </p:grpSpPr>
        <p:sp>
          <p:nvSpPr>
            <p:cNvPr id="14" name="Rounded Rectangle 13"/>
            <p:cNvSpPr/>
            <p:nvPr/>
          </p:nvSpPr>
          <p:spPr>
            <a:xfrm>
              <a:off x="983611" y="2113668"/>
              <a:ext cx="9146813" cy="526712"/>
            </a:xfrm>
            <a:prstGeom prst="roundRect">
              <a:avLst>
                <a:gd name="adj" fmla="val 10000"/>
              </a:avLst>
            </a:prstGeom>
            <a:grpFill/>
            <a:ln w="19050"/>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Rounded Rectangle 4"/>
            <p:cNvSpPr/>
            <p:nvPr/>
          </p:nvSpPr>
          <p:spPr>
            <a:xfrm>
              <a:off x="999038" y="2167991"/>
              <a:ext cx="9115959" cy="456962"/>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lvl="0" algn="l" defTabSz="800100">
                <a:spcBef>
                  <a:spcPct val="0"/>
                </a:spcBef>
                <a:spcAft>
                  <a:spcPts val="1800"/>
                </a:spcAft>
              </a:pPr>
              <a:r>
                <a:rPr lang="en-US" sz="2400" kern="1200" dirty="0" smtClean="0">
                  <a:latin typeface="Source Sans Pro"/>
                </a:rPr>
                <a:t>Promise may be </a:t>
              </a:r>
              <a:r>
                <a:rPr lang="en-US" sz="2400" u="sng" kern="1200" dirty="0" smtClean="0">
                  <a:solidFill>
                    <a:srgbClr val="0000FF"/>
                  </a:solidFill>
                  <a:latin typeface="Source Sans Pro"/>
                </a:rPr>
                <a:t>implicit</a:t>
              </a:r>
              <a:r>
                <a:rPr lang="en-US" sz="2400" kern="1200" dirty="0" smtClean="0">
                  <a:latin typeface="Source Sans Pro"/>
                </a:rPr>
                <a:t>, </a:t>
              </a:r>
              <a:r>
                <a:rPr lang="en-US" sz="2400" u="sng" kern="1200" dirty="0" smtClean="0">
                  <a:solidFill>
                    <a:srgbClr val="0000FF"/>
                  </a:solidFill>
                  <a:latin typeface="Source Sans Pro"/>
                </a:rPr>
                <a:t>explicit</a:t>
              </a:r>
              <a:r>
                <a:rPr lang="en-US" sz="2400" kern="1200" dirty="0" smtClean="0">
                  <a:latin typeface="Source Sans Pro"/>
                </a:rPr>
                <a:t> or </a:t>
              </a:r>
              <a:r>
                <a:rPr lang="en-US" sz="2400" u="sng" kern="1200" dirty="0" smtClean="0">
                  <a:solidFill>
                    <a:srgbClr val="0000FF"/>
                  </a:solidFill>
                  <a:latin typeface="Source Sans Pro"/>
                </a:rPr>
                <a:t>implied</a:t>
              </a:r>
              <a:r>
                <a:rPr lang="en-US" sz="2400" kern="1200" dirty="0" smtClean="0">
                  <a:latin typeface="Source Sans Pro"/>
                </a:rPr>
                <a:t> through the entity’s </a:t>
              </a:r>
              <a:r>
                <a:rPr lang="en-US" sz="2400" u="sng" kern="1200" dirty="0" smtClean="0">
                  <a:solidFill>
                    <a:srgbClr val="0000FF"/>
                  </a:solidFill>
                  <a:latin typeface="Source Sans Pro"/>
                </a:rPr>
                <a:t>customary business practice</a:t>
              </a:r>
              <a:r>
                <a:rPr lang="en-US" sz="2400" kern="1200" dirty="0" smtClean="0">
                  <a:latin typeface="Source Sans Pro"/>
                </a:rPr>
                <a:t>.</a:t>
              </a:r>
              <a:endParaRPr lang="en-IN" sz="2400" kern="1200" dirty="0">
                <a:latin typeface="Source Sans Pro"/>
              </a:endParaRPr>
            </a:p>
          </p:txBody>
        </p:sp>
      </p:grpSp>
    </p:spTree>
    <p:extLst>
      <p:ext uri="{BB962C8B-B14F-4D97-AF65-F5344CB8AC3E}">
        <p14:creationId xmlns:p14="http://schemas.microsoft.com/office/powerpoint/2010/main" val="625917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720" y="3581400"/>
            <a:ext cx="11277600" cy="1200329"/>
          </a:xfrm>
          <a:prstGeom prst="rect">
            <a:avLst/>
          </a:prstGeom>
          <a:solidFill>
            <a:schemeClr val="bg1">
              <a:lumMod val="95000"/>
            </a:schemeClr>
          </a:solidFill>
          <a:ln w="1905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400" dirty="0" smtClean="0">
                <a:solidFill>
                  <a:schemeClr val="dk1"/>
                </a:solidFill>
                <a:latin typeface="Times New Roman" panose="02020603050405020304" pitchFamily="18" charset="0"/>
                <a:cs typeface="Times New Roman" panose="02020603050405020304" pitchFamily="18" charset="0"/>
              </a:rPr>
              <a:t>If </a:t>
            </a:r>
            <a:r>
              <a:rPr lang="en-US" sz="2400" dirty="0">
                <a:solidFill>
                  <a:schemeClr val="dk1"/>
                </a:solidFill>
                <a:latin typeface="Times New Roman" panose="02020603050405020304" pitchFamily="18" charset="0"/>
                <a:cs typeface="Times New Roman" panose="02020603050405020304" pitchFamily="18" charset="0"/>
              </a:rPr>
              <a:t>a promised good / service is </a:t>
            </a:r>
            <a:r>
              <a:rPr lang="en-US" sz="2400" dirty="0">
                <a:solidFill>
                  <a:srgbClr val="0000FF"/>
                </a:solidFill>
                <a:latin typeface="Times New Roman" panose="02020603050405020304" pitchFamily="18" charset="0"/>
                <a:cs typeface="Times New Roman" panose="02020603050405020304" pitchFamily="18" charset="0"/>
              </a:rPr>
              <a:t>not distinct</a:t>
            </a:r>
            <a:r>
              <a:rPr lang="en-US" sz="2400" dirty="0">
                <a:solidFill>
                  <a:schemeClr val="dk1"/>
                </a:solidFill>
                <a:latin typeface="Times New Roman" panose="02020603050405020304" pitchFamily="18" charset="0"/>
                <a:cs typeface="Times New Roman" panose="02020603050405020304" pitchFamily="18" charset="0"/>
              </a:rPr>
              <a:t>, an entity shall </a:t>
            </a:r>
            <a:r>
              <a:rPr lang="en-US" sz="2400" dirty="0">
                <a:solidFill>
                  <a:srgbClr val="0000FF"/>
                </a:solidFill>
                <a:latin typeface="Times New Roman" panose="02020603050405020304" pitchFamily="18" charset="0"/>
                <a:cs typeface="Times New Roman" panose="02020603050405020304" pitchFamily="18" charset="0"/>
              </a:rPr>
              <a:t>combine that good or service </a:t>
            </a:r>
            <a:r>
              <a:rPr lang="en-US" sz="2400" dirty="0">
                <a:solidFill>
                  <a:schemeClr val="dk1"/>
                </a:solidFill>
                <a:latin typeface="Times New Roman" panose="02020603050405020304" pitchFamily="18" charset="0"/>
                <a:cs typeface="Times New Roman" panose="02020603050405020304" pitchFamily="18" charset="0"/>
              </a:rPr>
              <a:t>with </a:t>
            </a:r>
            <a:r>
              <a:rPr lang="en-US" sz="2400" dirty="0">
                <a:solidFill>
                  <a:srgbClr val="0000FF"/>
                </a:solidFill>
                <a:latin typeface="Times New Roman" panose="02020603050405020304" pitchFamily="18" charset="0"/>
                <a:cs typeface="Times New Roman" panose="02020603050405020304" pitchFamily="18" charset="0"/>
              </a:rPr>
              <a:t>other promised goods or services</a:t>
            </a:r>
            <a:r>
              <a:rPr lang="en-US" sz="2400" dirty="0">
                <a:solidFill>
                  <a:schemeClr val="dk1"/>
                </a:solidFill>
                <a:latin typeface="Times New Roman" panose="02020603050405020304" pitchFamily="18" charset="0"/>
                <a:cs typeface="Times New Roman" panose="02020603050405020304" pitchFamily="18" charset="0"/>
              </a:rPr>
              <a:t>. In some cases, it would result in for all the goods or services promised in a contract as a single performance obligation.</a:t>
            </a:r>
            <a:endParaRPr lang="en-IN" sz="2400"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3733800" y="381000"/>
            <a:ext cx="8002548" cy="2971800"/>
            <a:chOff x="1005169" y="2904405"/>
            <a:chExt cx="9887059" cy="2357900"/>
          </a:xfrm>
          <a:solidFill>
            <a:schemeClr val="bg1">
              <a:lumMod val="95000"/>
            </a:schemeClr>
          </a:solidFill>
        </p:grpSpPr>
        <p:sp>
          <p:nvSpPr>
            <p:cNvPr id="4" name="Rounded Rectangle 3"/>
            <p:cNvSpPr/>
            <p:nvPr/>
          </p:nvSpPr>
          <p:spPr>
            <a:xfrm>
              <a:off x="1005169" y="2904405"/>
              <a:ext cx="9887059" cy="2357900"/>
            </a:xfrm>
            <a:prstGeom prst="roundRect">
              <a:avLst>
                <a:gd name="adj" fmla="val 10000"/>
              </a:avLst>
            </a:prstGeom>
            <a:grpFill/>
            <a:ln w="19050"/>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Rounded Rectangle 4"/>
            <p:cNvSpPr/>
            <p:nvPr/>
          </p:nvSpPr>
          <p:spPr>
            <a:xfrm>
              <a:off x="1100937" y="3045897"/>
              <a:ext cx="9722229" cy="2121532"/>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lvl="0" algn="just" defTabSz="800100">
                <a:lnSpc>
                  <a:spcPct val="90000"/>
                </a:lnSpc>
                <a:spcBef>
                  <a:spcPct val="0"/>
                </a:spcBef>
                <a:spcAft>
                  <a:spcPts val="1800"/>
                </a:spcAft>
              </a:pPr>
              <a:r>
                <a:rPr lang="en-US" sz="2400" kern="1200" dirty="0" smtClean="0">
                  <a:latin typeface="Times New Roman" panose="02020603050405020304" pitchFamily="18" charset="0"/>
                  <a:cs typeface="Times New Roman" panose="02020603050405020304" pitchFamily="18" charset="0"/>
                </a:rPr>
                <a:t>(a) Customer can benefit from the good or service either on its own or together with other resources that are readily available to him (</a:t>
              </a:r>
              <a:r>
                <a:rPr lang="en-US" sz="2400" kern="1200" dirty="0" err="1" smtClean="0">
                  <a:latin typeface="Times New Roman" panose="02020603050405020304" pitchFamily="18" charset="0"/>
                  <a:cs typeface="Times New Roman" panose="02020603050405020304" pitchFamily="18" charset="0"/>
                </a:rPr>
                <a:t>ie</a:t>
              </a:r>
              <a:r>
                <a:rPr lang="en-US" sz="2400" kern="1200" dirty="0" smtClean="0">
                  <a:latin typeface="Times New Roman" panose="02020603050405020304" pitchFamily="18" charset="0"/>
                  <a:cs typeface="Times New Roman" panose="02020603050405020304" pitchFamily="18" charset="0"/>
                </a:rPr>
                <a:t> the good or service is capable of being distinct); </a:t>
              </a:r>
              <a:r>
                <a:rPr lang="en-US" sz="2400" u="sng" kern="1200" dirty="0" smtClean="0">
                  <a:solidFill>
                    <a:srgbClr val="0000FF"/>
                  </a:solidFill>
                  <a:latin typeface="Times New Roman" panose="02020603050405020304" pitchFamily="18" charset="0"/>
                  <a:cs typeface="Times New Roman" panose="02020603050405020304" pitchFamily="18" charset="0"/>
                </a:rPr>
                <a:t>and</a:t>
              </a:r>
              <a:endParaRPr lang="en-IN" sz="2400" u="sng" kern="1200" dirty="0" smtClean="0">
                <a:solidFill>
                  <a:srgbClr val="0000FF"/>
                </a:solidFill>
                <a:latin typeface="Times New Roman" panose="02020603050405020304" pitchFamily="18" charset="0"/>
                <a:cs typeface="Times New Roman" panose="02020603050405020304" pitchFamily="18" charset="0"/>
              </a:endParaRPr>
            </a:p>
            <a:p>
              <a:pPr lvl="0" algn="just" defTabSz="800100">
                <a:lnSpc>
                  <a:spcPct val="90000"/>
                </a:lnSpc>
                <a:spcBef>
                  <a:spcPct val="0"/>
                </a:spcBef>
                <a:spcAft>
                  <a:spcPts val="1800"/>
                </a:spcAft>
              </a:pPr>
              <a:r>
                <a:rPr lang="en-US" sz="2400" kern="1200" dirty="0" smtClean="0">
                  <a:latin typeface="Times New Roman" panose="02020603050405020304" pitchFamily="18" charset="0"/>
                  <a:cs typeface="Times New Roman" panose="02020603050405020304" pitchFamily="18" charset="0"/>
                </a:rPr>
                <a:t>(b) Entity’s promise to transfer the good or service to the customer is separately identifiable from other promises in the contract (</a:t>
              </a:r>
              <a:r>
                <a:rPr lang="en-US" sz="2400" kern="1200" dirty="0" err="1" smtClean="0">
                  <a:latin typeface="Times New Roman" panose="02020603050405020304" pitchFamily="18" charset="0"/>
                  <a:cs typeface="Times New Roman" panose="02020603050405020304" pitchFamily="18" charset="0"/>
                </a:rPr>
                <a:t>ie</a:t>
              </a:r>
              <a:r>
                <a:rPr lang="en-US" sz="2400" kern="1200" dirty="0" smtClean="0">
                  <a:latin typeface="Times New Roman" panose="02020603050405020304" pitchFamily="18" charset="0"/>
                  <a:cs typeface="Times New Roman" panose="02020603050405020304" pitchFamily="18" charset="0"/>
                </a:rPr>
                <a:t> the good or service is distinct within the context of the contract).</a:t>
              </a:r>
              <a:endParaRPr lang="en-IN" sz="2400" kern="1200" dirty="0">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581662" y="762000"/>
            <a:ext cx="2523006" cy="2253638"/>
            <a:chOff x="1005169" y="2904405"/>
            <a:chExt cx="9887059" cy="2357900"/>
          </a:xfrm>
          <a:solidFill>
            <a:schemeClr val="bg1">
              <a:lumMod val="95000"/>
            </a:schemeClr>
          </a:solidFill>
        </p:grpSpPr>
        <p:sp>
          <p:nvSpPr>
            <p:cNvPr id="7" name="Rounded Rectangle 6"/>
            <p:cNvSpPr/>
            <p:nvPr/>
          </p:nvSpPr>
          <p:spPr>
            <a:xfrm>
              <a:off x="1005169" y="2904405"/>
              <a:ext cx="9887059" cy="2357900"/>
            </a:xfrm>
            <a:prstGeom prst="roundRect">
              <a:avLst>
                <a:gd name="adj" fmla="val 10000"/>
              </a:avLst>
            </a:prstGeom>
            <a:grpFill/>
            <a:ln w="19050"/>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Rounded Rectangle 4"/>
            <p:cNvSpPr/>
            <p:nvPr/>
          </p:nvSpPr>
          <p:spPr>
            <a:xfrm>
              <a:off x="1114651" y="3063856"/>
              <a:ext cx="9595926" cy="2068895"/>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4290" tIns="22860" rIns="34290" bIns="22860" numCol="1" spcCol="1270" anchor="ctr" anchorCtr="0">
              <a:noAutofit/>
            </a:bodyPr>
            <a:lstStyle/>
            <a:p>
              <a:pPr defTabSz="800100">
                <a:lnSpc>
                  <a:spcPct val="90000"/>
                </a:lnSpc>
                <a:spcBef>
                  <a:spcPct val="0"/>
                </a:spcBef>
                <a:spcAft>
                  <a:spcPct val="35000"/>
                </a:spcAft>
              </a:pPr>
              <a:r>
                <a:rPr lang="en-US" sz="2400" dirty="0">
                  <a:latin typeface="Times New Roman" panose="02020603050405020304" pitchFamily="18" charset="0"/>
                  <a:cs typeface="Times New Roman" panose="02020603050405020304" pitchFamily="18" charset="0"/>
                </a:rPr>
                <a:t>A good or service promised is distinct if both of the </a:t>
              </a:r>
              <a:r>
                <a:rPr lang="en-US" sz="2400" dirty="0" smtClean="0">
                  <a:latin typeface="Times New Roman" panose="02020603050405020304" pitchFamily="18" charset="0"/>
                  <a:cs typeface="Times New Roman" panose="02020603050405020304" pitchFamily="18" charset="0"/>
                </a:rPr>
                <a:t>both the </a:t>
              </a:r>
              <a:r>
                <a:rPr lang="en-IN" sz="2400" dirty="0" smtClean="0">
                  <a:latin typeface="Times New Roman" panose="02020603050405020304" pitchFamily="18" charset="0"/>
                  <a:cs typeface="Times New Roman" panose="02020603050405020304" pitchFamily="18" charset="0"/>
                </a:rPr>
                <a:t>criteria </a:t>
              </a:r>
              <a:r>
                <a:rPr lang="en-IN" sz="2400" dirty="0">
                  <a:latin typeface="Times New Roman" panose="02020603050405020304" pitchFamily="18" charset="0"/>
                  <a:cs typeface="Times New Roman" panose="02020603050405020304" pitchFamily="18" charset="0"/>
                </a:rPr>
                <a:t>are met</a:t>
              </a:r>
              <a:r>
                <a:rPr lang="en-IN" sz="2400" dirty="0" smtClean="0">
                  <a:latin typeface="Times New Roman" panose="02020603050405020304" pitchFamily="18" charset="0"/>
                  <a:cs typeface="Times New Roman" panose="02020603050405020304" pitchFamily="18" charset="0"/>
                </a:rPr>
                <a:t>:</a:t>
              </a:r>
              <a:endParaRPr lang="en-IN" sz="2400" kern="1200" dirty="0">
                <a:latin typeface="Times New Roman" panose="02020603050405020304" pitchFamily="18" charset="0"/>
                <a:cs typeface="Times New Roman" panose="02020603050405020304" pitchFamily="18" charset="0"/>
              </a:endParaRPr>
            </a:p>
          </p:txBody>
        </p:sp>
      </p:grpSp>
      <p:sp>
        <p:nvSpPr>
          <p:cNvPr id="9" name="Right Arrow 8"/>
          <p:cNvSpPr/>
          <p:nvPr/>
        </p:nvSpPr>
        <p:spPr>
          <a:xfrm>
            <a:off x="3200400" y="1752600"/>
            <a:ext cx="418524" cy="228600"/>
          </a:xfrm>
          <a:prstGeom prst="rightArrow">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p:cNvSpPr/>
          <p:nvPr/>
        </p:nvSpPr>
        <p:spPr>
          <a:xfrm>
            <a:off x="457201" y="5029200"/>
            <a:ext cx="11277600" cy="1569660"/>
          </a:xfrm>
          <a:prstGeom prst="rect">
            <a:avLst/>
          </a:prstGeom>
          <a:solidFill>
            <a:schemeClr val="bg1">
              <a:lumMod val="95000"/>
            </a:schemeClr>
          </a:solidFill>
          <a:ln w="1905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IN" sz="2400" b="1" u="sng" dirty="0">
                <a:solidFill>
                  <a:srgbClr val="0000FF"/>
                </a:solidFill>
                <a:latin typeface="Times New Roman" panose="02020603050405020304" pitchFamily="18" charset="0"/>
                <a:cs typeface="Times New Roman" panose="02020603050405020304" pitchFamily="18" charset="0"/>
              </a:rPr>
              <a:t>Satisfaction of performance </a:t>
            </a:r>
            <a:r>
              <a:rPr lang="en-IN" sz="2400" b="1" u="sng" dirty="0" smtClean="0">
                <a:solidFill>
                  <a:srgbClr val="0000FF"/>
                </a:solidFill>
                <a:latin typeface="Times New Roman" panose="02020603050405020304" pitchFamily="18" charset="0"/>
                <a:cs typeface="Times New Roman" panose="02020603050405020304" pitchFamily="18" charset="0"/>
              </a:rPr>
              <a:t>obligations</a:t>
            </a:r>
          </a:p>
          <a:p>
            <a:pPr algn="just"/>
            <a:r>
              <a:rPr lang="en-US" sz="2400" dirty="0" smtClean="0">
                <a:latin typeface="Times New Roman" panose="02020603050405020304" pitchFamily="18" charset="0"/>
                <a:cs typeface="Times New Roman" panose="02020603050405020304" pitchFamily="18" charset="0"/>
              </a:rPr>
              <a:t>An </a:t>
            </a:r>
            <a:r>
              <a:rPr lang="en-US" sz="2400" dirty="0">
                <a:latin typeface="Times New Roman" panose="02020603050405020304" pitchFamily="18" charset="0"/>
                <a:cs typeface="Times New Roman" panose="02020603050405020304" pitchFamily="18" charset="0"/>
              </a:rPr>
              <a:t>entity shall </a:t>
            </a:r>
            <a:r>
              <a:rPr lang="en-US" sz="2400" dirty="0" smtClean="0">
                <a:solidFill>
                  <a:srgbClr val="0000FF"/>
                </a:solidFill>
                <a:latin typeface="Times New Roman" panose="02020603050405020304" pitchFamily="18" charset="0"/>
                <a:cs typeface="Times New Roman" panose="02020603050405020304" pitchFamily="18" charset="0"/>
              </a:rPr>
              <a:t>recognize </a:t>
            </a:r>
            <a:r>
              <a:rPr lang="en-US" sz="2400" dirty="0">
                <a:solidFill>
                  <a:srgbClr val="0000FF"/>
                </a:solidFill>
                <a:latin typeface="Times New Roman" panose="02020603050405020304" pitchFamily="18" charset="0"/>
                <a:cs typeface="Times New Roman" panose="02020603050405020304" pitchFamily="18" charset="0"/>
              </a:rPr>
              <a:t>revenue</a:t>
            </a:r>
            <a:r>
              <a:rPr lang="en-US" sz="2400" dirty="0">
                <a:latin typeface="Times New Roman" panose="02020603050405020304" pitchFamily="18" charset="0"/>
                <a:cs typeface="Times New Roman" panose="02020603050405020304" pitchFamily="18" charset="0"/>
              </a:rPr>
              <a:t> when (or as) the </a:t>
            </a:r>
            <a:r>
              <a:rPr lang="en-US" sz="2400" dirty="0">
                <a:solidFill>
                  <a:srgbClr val="0000FF"/>
                </a:solidFill>
                <a:latin typeface="Times New Roman" panose="02020603050405020304" pitchFamily="18" charset="0"/>
                <a:cs typeface="Times New Roman" panose="02020603050405020304" pitchFamily="18" charset="0"/>
              </a:rPr>
              <a:t>entity satisfies a </a:t>
            </a:r>
            <a:r>
              <a:rPr lang="en-US" sz="2400" dirty="0" smtClean="0">
                <a:solidFill>
                  <a:srgbClr val="0000FF"/>
                </a:solidFill>
                <a:latin typeface="Times New Roman" panose="02020603050405020304" pitchFamily="18" charset="0"/>
                <a:cs typeface="Times New Roman" panose="02020603050405020304" pitchFamily="18" charset="0"/>
              </a:rPr>
              <a:t>performance obligation</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by </a:t>
            </a:r>
            <a:r>
              <a:rPr lang="en-US" sz="2400" dirty="0">
                <a:solidFill>
                  <a:srgbClr val="0000FF"/>
                </a:solidFill>
                <a:latin typeface="Times New Roman" panose="02020603050405020304" pitchFamily="18" charset="0"/>
                <a:cs typeface="Times New Roman" panose="02020603050405020304" pitchFamily="18" charset="0"/>
              </a:rPr>
              <a:t>transferring a promised good or service</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i.e. </a:t>
            </a:r>
            <a:r>
              <a:rPr lang="en-US" sz="2400" dirty="0">
                <a:latin typeface="Times New Roman" panose="02020603050405020304" pitchFamily="18" charset="0"/>
                <a:cs typeface="Times New Roman" panose="02020603050405020304" pitchFamily="18" charset="0"/>
              </a:rPr>
              <a:t>an asset) to a customer. </a:t>
            </a:r>
            <a:r>
              <a:rPr lang="en-US" sz="2400" dirty="0" smtClean="0">
                <a:latin typeface="Times New Roman" panose="02020603050405020304" pitchFamily="18" charset="0"/>
                <a:cs typeface="Times New Roman" panose="02020603050405020304" pitchFamily="18" charset="0"/>
              </a:rPr>
              <a:t>An asset </a:t>
            </a:r>
            <a:r>
              <a:rPr lang="en-US" sz="2400" dirty="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transferred </a:t>
            </a:r>
            <a:r>
              <a:rPr lang="en-US" sz="2400" dirty="0">
                <a:latin typeface="Times New Roman" panose="02020603050405020304" pitchFamily="18" charset="0"/>
                <a:cs typeface="Times New Roman" panose="02020603050405020304" pitchFamily="18" charset="0"/>
              </a:rPr>
              <a:t>when (or as) the customer </a:t>
            </a:r>
            <a:r>
              <a:rPr lang="en-US" sz="2400" dirty="0">
                <a:solidFill>
                  <a:srgbClr val="0000FF"/>
                </a:solidFill>
                <a:latin typeface="Times New Roman" panose="02020603050405020304" pitchFamily="18" charset="0"/>
                <a:cs typeface="Times New Roman" panose="02020603050405020304" pitchFamily="18" charset="0"/>
              </a:rPr>
              <a:t>obtains control of that asset</a:t>
            </a:r>
            <a:r>
              <a:rPr lang="en-US" sz="2400" dirty="0">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68114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2420</TotalTime>
  <Words>3469</Words>
  <Application>Microsoft Office PowerPoint</Application>
  <PresentationFormat>Widescreen</PresentationFormat>
  <Paragraphs>328</Paragraphs>
  <Slides>31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Calibri</vt:lpstr>
      <vt:lpstr>Calibri Light</vt:lpstr>
      <vt:lpstr>Calibri,Bold</vt:lpstr>
      <vt:lpstr>Cambria Math</vt:lpstr>
      <vt:lpstr>Source Sans Pro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L&amp;T MHI Boilers Pvt.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Raman Khanna</dc:creator>
  <cp:lastModifiedBy>Raman Khanna</cp:lastModifiedBy>
  <cp:revision>128</cp:revision>
  <dcterms:created xsi:type="dcterms:W3CDTF">2018-04-18T05:59:00Z</dcterms:created>
  <dcterms:modified xsi:type="dcterms:W3CDTF">2018-05-05T12:08:10Z</dcterms:modified>
</cp:coreProperties>
</file>