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Lst>
  <p:notesMasterIdLst>
    <p:notesMasterId r:id="rId24"/>
  </p:notesMasterIdLst>
  <p:sldIdLst>
    <p:sldId id="257" r:id="rId2"/>
    <p:sldId id="259" r:id="rId3"/>
    <p:sldId id="258" r:id="rId4"/>
    <p:sldId id="271" r:id="rId5"/>
    <p:sldId id="260" r:id="rId6"/>
    <p:sldId id="261" r:id="rId7"/>
    <p:sldId id="262" r:id="rId8"/>
    <p:sldId id="263" r:id="rId9"/>
    <p:sldId id="272" r:id="rId10"/>
    <p:sldId id="264" r:id="rId11"/>
    <p:sldId id="265" r:id="rId12"/>
    <p:sldId id="266" r:id="rId13"/>
    <p:sldId id="274" r:id="rId14"/>
    <p:sldId id="275" r:id="rId15"/>
    <p:sldId id="276" r:id="rId16"/>
    <p:sldId id="277" r:id="rId17"/>
    <p:sldId id="278" r:id="rId18"/>
    <p:sldId id="267" r:id="rId19"/>
    <p:sldId id="268" r:id="rId20"/>
    <p:sldId id="273" r:id="rId21"/>
    <p:sldId id="269" r:id="rId22"/>
    <p:sldId id="270"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hul" initials="R" lastIdx="0" clrIdx="0">
    <p:extLst>
      <p:ext uri="{19B8F6BF-5375-455C-9EA6-DF929625EA0E}">
        <p15:presenceInfo xmlns:p15="http://schemas.microsoft.com/office/powerpoint/2012/main" userId="Rahu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0201" autoAdjust="0"/>
  </p:normalViewPr>
  <p:slideViewPr>
    <p:cSldViewPr snapToGrid="0">
      <p:cViewPr varScale="1">
        <p:scale>
          <a:sx n="102" d="100"/>
          <a:sy n="102" d="100"/>
        </p:scale>
        <p:origin x="8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7ADA30-BDA8-4EED-89A3-3E68C961EFFD}" type="datetimeFigureOut">
              <a:rPr lang="en-US" smtClean="0"/>
              <a:t>4/4/2025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8C6D27-92D6-4686-86A3-D3F6BD4931CB}" type="slidenum">
              <a:rPr lang="en-US" smtClean="0"/>
              <a:t>‹#›</a:t>
            </a:fld>
            <a:endParaRPr lang="en-US"/>
          </a:p>
        </p:txBody>
      </p:sp>
    </p:spTree>
    <p:extLst>
      <p:ext uri="{BB962C8B-B14F-4D97-AF65-F5344CB8AC3E}">
        <p14:creationId xmlns:p14="http://schemas.microsoft.com/office/powerpoint/2010/main" val="2772257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919247E-517E-461C-AFF3-F89DB22DC094}" type="datetime1">
              <a:rPr lang="en-US" smtClean="0"/>
              <a:t>4/4/2025</a:t>
            </a:fld>
            <a:endParaRPr lang="en-US"/>
          </a:p>
        </p:txBody>
      </p:sp>
      <p:sp>
        <p:nvSpPr>
          <p:cNvPr id="5" name="Footer Placeholder 4"/>
          <p:cNvSpPr>
            <a:spLocks noGrp="1"/>
          </p:cNvSpPr>
          <p:nvPr>
            <p:ph type="ftr" sz="quarter" idx="11"/>
          </p:nvPr>
        </p:nvSpPr>
        <p:spPr/>
        <p:txBody>
          <a:bodyPr/>
          <a:lstStyle/>
          <a:p>
            <a:r>
              <a:rPr lang="en-US"/>
              <a:t>CA RAHUL MITTAL (B.COM, FCA, FAFD, DISA, CCAB)</a:t>
            </a:r>
          </a:p>
        </p:txBody>
      </p:sp>
      <p:sp>
        <p:nvSpPr>
          <p:cNvPr id="6" name="Slide Number Placeholder 5"/>
          <p:cNvSpPr>
            <a:spLocks noGrp="1"/>
          </p:cNvSpPr>
          <p:nvPr>
            <p:ph type="sldNum" sz="quarter" idx="12"/>
          </p:nvPr>
        </p:nvSpPr>
        <p:spPr/>
        <p:txBody>
          <a:bodyPr/>
          <a:lstStyle/>
          <a:p>
            <a:fld id="{C278C3EF-FF83-4DCC-B698-8029EDE66BE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2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8ACFFB-015E-4FA0-ADC5-F90C89B55A7A}" type="datetime1">
              <a:rPr lang="en-US" smtClean="0"/>
              <a:t>4/4/2025</a:t>
            </a:fld>
            <a:endParaRPr lang="en-US"/>
          </a:p>
        </p:txBody>
      </p:sp>
      <p:sp>
        <p:nvSpPr>
          <p:cNvPr id="5" name="Footer Placeholder 4"/>
          <p:cNvSpPr>
            <a:spLocks noGrp="1"/>
          </p:cNvSpPr>
          <p:nvPr>
            <p:ph type="ftr" sz="quarter" idx="11"/>
          </p:nvPr>
        </p:nvSpPr>
        <p:spPr/>
        <p:txBody>
          <a:bodyPr/>
          <a:lstStyle/>
          <a:p>
            <a:r>
              <a:rPr lang="en-US"/>
              <a:t>CA RAHUL MITTAL (B.COM, FCA, FAFD, DISA, CCAB)</a:t>
            </a:r>
          </a:p>
        </p:txBody>
      </p:sp>
      <p:sp>
        <p:nvSpPr>
          <p:cNvPr id="6" name="Slide Number Placeholder 5"/>
          <p:cNvSpPr>
            <a:spLocks noGrp="1"/>
          </p:cNvSpPr>
          <p:nvPr>
            <p:ph type="sldNum" sz="quarter" idx="12"/>
          </p:nvPr>
        </p:nvSpPr>
        <p:spPr/>
        <p:txBody>
          <a:bodyPr/>
          <a:lstStyle/>
          <a:p>
            <a:fld id="{C278C3EF-FF83-4DCC-B698-8029EDE66BE4}" type="slidenum">
              <a:rPr lang="en-US" smtClean="0"/>
              <a:t>‹#›</a:t>
            </a:fld>
            <a:endParaRPr lang="en-US"/>
          </a:p>
        </p:txBody>
      </p:sp>
    </p:spTree>
    <p:extLst>
      <p:ext uri="{BB962C8B-B14F-4D97-AF65-F5344CB8AC3E}">
        <p14:creationId xmlns:p14="http://schemas.microsoft.com/office/powerpoint/2010/main" val="4205304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1019E4-4E5E-42B4-98FF-E703C640618A}" type="datetime1">
              <a:rPr lang="en-US" smtClean="0"/>
              <a:t>4/4/2025</a:t>
            </a:fld>
            <a:endParaRPr lang="en-US"/>
          </a:p>
        </p:txBody>
      </p:sp>
      <p:sp>
        <p:nvSpPr>
          <p:cNvPr id="5" name="Footer Placeholder 4"/>
          <p:cNvSpPr>
            <a:spLocks noGrp="1"/>
          </p:cNvSpPr>
          <p:nvPr>
            <p:ph type="ftr" sz="quarter" idx="11"/>
          </p:nvPr>
        </p:nvSpPr>
        <p:spPr/>
        <p:txBody>
          <a:bodyPr/>
          <a:lstStyle/>
          <a:p>
            <a:r>
              <a:rPr lang="en-US"/>
              <a:t>CA RAHUL MITTAL (B.COM, FCA, FAFD, DISA, CCAB)</a:t>
            </a:r>
          </a:p>
        </p:txBody>
      </p:sp>
      <p:sp>
        <p:nvSpPr>
          <p:cNvPr id="6" name="Slide Number Placeholder 5"/>
          <p:cNvSpPr>
            <a:spLocks noGrp="1"/>
          </p:cNvSpPr>
          <p:nvPr>
            <p:ph type="sldNum" sz="quarter" idx="12"/>
          </p:nvPr>
        </p:nvSpPr>
        <p:spPr/>
        <p:txBody>
          <a:bodyPr/>
          <a:lstStyle/>
          <a:p>
            <a:fld id="{C278C3EF-FF83-4DCC-B698-8029EDE66BE4}" type="slidenum">
              <a:rPr lang="en-US" smtClean="0"/>
              <a:t>‹#›</a:t>
            </a:fld>
            <a:endParaRPr lang="en-US"/>
          </a:p>
        </p:txBody>
      </p:sp>
    </p:spTree>
    <p:extLst>
      <p:ext uri="{BB962C8B-B14F-4D97-AF65-F5344CB8AC3E}">
        <p14:creationId xmlns:p14="http://schemas.microsoft.com/office/powerpoint/2010/main" val="970556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8B6972-9A0A-4741-96EA-04BC093459A4}" type="datetime1">
              <a:rPr lang="en-US" smtClean="0"/>
              <a:t>4/4/2025</a:t>
            </a:fld>
            <a:endParaRPr lang="en-US"/>
          </a:p>
        </p:txBody>
      </p:sp>
      <p:sp>
        <p:nvSpPr>
          <p:cNvPr id="5" name="Footer Placeholder 4"/>
          <p:cNvSpPr>
            <a:spLocks noGrp="1"/>
          </p:cNvSpPr>
          <p:nvPr>
            <p:ph type="ftr" sz="quarter" idx="11"/>
          </p:nvPr>
        </p:nvSpPr>
        <p:spPr/>
        <p:txBody>
          <a:bodyPr/>
          <a:lstStyle/>
          <a:p>
            <a:r>
              <a:rPr lang="en-US"/>
              <a:t>CA RAHUL MITTAL (B.COM, FCA, FAFD, DISA, CCAB)</a:t>
            </a:r>
          </a:p>
        </p:txBody>
      </p:sp>
      <p:sp>
        <p:nvSpPr>
          <p:cNvPr id="6" name="Slide Number Placeholder 5"/>
          <p:cNvSpPr>
            <a:spLocks noGrp="1"/>
          </p:cNvSpPr>
          <p:nvPr>
            <p:ph type="sldNum" sz="quarter" idx="12"/>
          </p:nvPr>
        </p:nvSpPr>
        <p:spPr/>
        <p:txBody>
          <a:bodyPr/>
          <a:lstStyle/>
          <a:p>
            <a:fld id="{C278C3EF-FF83-4DCC-B698-8029EDE66BE4}" type="slidenum">
              <a:rPr lang="en-US" smtClean="0"/>
              <a:t>‹#›</a:t>
            </a:fld>
            <a:endParaRPr lang="en-US"/>
          </a:p>
        </p:txBody>
      </p:sp>
    </p:spTree>
    <p:extLst>
      <p:ext uri="{BB962C8B-B14F-4D97-AF65-F5344CB8AC3E}">
        <p14:creationId xmlns:p14="http://schemas.microsoft.com/office/powerpoint/2010/main" val="1863156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883CF3-68B8-4F0A-BCA8-34DDC9E5547E}" type="datetime1">
              <a:rPr lang="en-US" smtClean="0"/>
              <a:t>4/4/2025</a:t>
            </a:fld>
            <a:endParaRPr lang="en-US"/>
          </a:p>
        </p:txBody>
      </p:sp>
      <p:sp>
        <p:nvSpPr>
          <p:cNvPr id="5" name="Footer Placeholder 4"/>
          <p:cNvSpPr>
            <a:spLocks noGrp="1"/>
          </p:cNvSpPr>
          <p:nvPr>
            <p:ph type="ftr" sz="quarter" idx="11"/>
          </p:nvPr>
        </p:nvSpPr>
        <p:spPr/>
        <p:txBody>
          <a:bodyPr/>
          <a:lstStyle/>
          <a:p>
            <a:r>
              <a:rPr lang="en-US"/>
              <a:t>CA RAHUL MITTAL (B.COM, FCA, FAFD, DISA, CCAB)</a:t>
            </a:r>
          </a:p>
        </p:txBody>
      </p:sp>
      <p:sp>
        <p:nvSpPr>
          <p:cNvPr id="6" name="Slide Number Placeholder 5"/>
          <p:cNvSpPr>
            <a:spLocks noGrp="1"/>
          </p:cNvSpPr>
          <p:nvPr>
            <p:ph type="sldNum" sz="quarter" idx="12"/>
          </p:nvPr>
        </p:nvSpPr>
        <p:spPr/>
        <p:txBody>
          <a:bodyPr/>
          <a:lstStyle/>
          <a:p>
            <a:fld id="{C278C3EF-FF83-4DCC-B698-8029EDE66BE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7403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146453-F112-468E-9FB3-0AE5FEAED02F}" type="datetime1">
              <a:rPr lang="en-US" smtClean="0"/>
              <a:t>4/4/2025</a:t>
            </a:fld>
            <a:endParaRPr lang="en-US"/>
          </a:p>
        </p:txBody>
      </p:sp>
      <p:sp>
        <p:nvSpPr>
          <p:cNvPr id="6" name="Footer Placeholder 5"/>
          <p:cNvSpPr>
            <a:spLocks noGrp="1"/>
          </p:cNvSpPr>
          <p:nvPr>
            <p:ph type="ftr" sz="quarter" idx="11"/>
          </p:nvPr>
        </p:nvSpPr>
        <p:spPr/>
        <p:txBody>
          <a:bodyPr/>
          <a:lstStyle/>
          <a:p>
            <a:r>
              <a:rPr lang="en-US"/>
              <a:t>CA RAHUL MITTAL (B.COM, FCA, FAFD, DISA, CCAB)</a:t>
            </a:r>
          </a:p>
        </p:txBody>
      </p:sp>
      <p:sp>
        <p:nvSpPr>
          <p:cNvPr id="7" name="Slide Number Placeholder 6"/>
          <p:cNvSpPr>
            <a:spLocks noGrp="1"/>
          </p:cNvSpPr>
          <p:nvPr>
            <p:ph type="sldNum" sz="quarter" idx="12"/>
          </p:nvPr>
        </p:nvSpPr>
        <p:spPr/>
        <p:txBody>
          <a:bodyPr/>
          <a:lstStyle/>
          <a:p>
            <a:fld id="{C278C3EF-FF83-4DCC-B698-8029EDE66BE4}" type="slidenum">
              <a:rPr lang="en-US" smtClean="0"/>
              <a:t>‹#›</a:t>
            </a:fld>
            <a:endParaRPr lang="en-US"/>
          </a:p>
        </p:txBody>
      </p:sp>
    </p:spTree>
    <p:extLst>
      <p:ext uri="{BB962C8B-B14F-4D97-AF65-F5344CB8AC3E}">
        <p14:creationId xmlns:p14="http://schemas.microsoft.com/office/powerpoint/2010/main" val="4003836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84C37AD-65DB-450E-8F89-FA9E9034349B}" type="datetime1">
              <a:rPr lang="en-US" smtClean="0"/>
              <a:t>4/4/2025</a:t>
            </a:fld>
            <a:endParaRPr lang="en-US"/>
          </a:p>
        </p:txBody>
      </p:sp>
      <p:sp>
        <p:nvSpPr>
          <p:cNvPr id="8" name="Footer Placeholder 7"/>
          <p:cNvSpPr>
            <a:spLocks noGrp="1"/>
          </p:cNvSpPr>
          <p:nvPr>
            <p:ph type="ftr" sz="quarter" idx="11"/>
          </p:nvPr>
        </p:nvSpPr>
        <p:spPr/>
        <p:txBody>
          <a:bodyPr/>
          <a:lstStyle/>
          <a:p>
            <a:r>
              <a:rPr lang="en-US"/>
              <a:t>CA RAHUL MITTAL (B.COM, FCA, FAFD, DISA, CCAB)</a:t>
            </a:r>
          </a:p>
        </p:txBody>
      </p:sp>
      <p:sp>
        <p:nvSpPr>
          <p:cNvPr id="9" name="Slide Number Placeholder 8"/>
          <p:cNvSpPr>
            <a:spLocks noGrp="1"/>
          </p:cNvSpPr>
          <p:nvPr>
            <p:ph type="sldNum" sz="quarter" idx="12"/>
          </p:nvPr>
        </p:nvSpPr>
        <p:spPr/>
        <p:txBody>
          <a:bodyPr/>
          <a:lstStyle/>
          <a:p>
            <a:fld id="{C278C3EF-FF83-4DCC-B698-8029EDE66BE4}" type="slidenum">
              <a:rPr lang="en-US" smtClean="0"/>
              <a:t>‹#›</a:t>
            </a:fld>
            <a:endParaRPr lang="en-US"/>
          </a:p>
        </p:txBody>
      </p:sp>
    </p:spTree>
    <p:extLst>
      <p:ext uri="{BB962C8B-B14F-4D97-AF65-F5344CB8AC3E}">
        <p14:creationId xmlns:p14="http://schemas.microsoft.com/office/powerpoint/2010/main" val="2188114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0D7AB19-F3A3-4D5A-BC6B-A177CC009876}" type="datetime1">
              <a:rPr lang="en-US" smtClean="0"/>
              <a:t>4/4/2025</a:t>
            </a:fld>
            <a:endParaRPr lang="en-US"/>
          </a:p>
        </p:txBody>
      </p:sp>
      <p:sp>
        <p:nvSpPr>
          <p:cNvPr id="4" name="Footer Placeholder 3"/>
          <p:cNvSpPr>
            <a:spLocks noGrp="1"/>
          </p:cNvSpPr>
          <p:nvPr>
            <p:ph type="ftr" sz="quarter" idx="11"/>
          </p:nvPr>
        </p:nvSpPr>
        <p:spPr/>
        <p:txBody>
          <a:bodyPr/>
          <a:lstStyle/>
          <a:p>
            <a:r>
              <a:rPr lang="en-US"/>
              <a:t>CA RAHUL MITTAL (B.COM, FCA, FAFD, DISA, CCAB)</a:t>
            </a:r>
          </a:p>
        </p:txBody>
      </p:sp>
      <p:sp>
        <p:nvSpPr>
          <p:cNvPr id="5" name="Slide Number Placeholder 4"/>
          <p:cNvSpPr>
            <a:spLocks noGrp="1"/>
          </p:cNvSpPr>
          <p:nvPr>
            <p:ph type="sldNum" sz="quarter" idx="12"/>
          </p:nvPr>
        </p:nvSpPr>
        <p:spPr/>
        <p:txBody>
          <a:bodyPr/>
          <a:lstStyle/>
          <a:p>
            <a:fld id="{C278C3EF-FF83-4DCC-B698-8029EDE66BE4}" type="slidenum">
              <a:rPr lang="en-US" smtClean="0"/>
              <a:t>‹#›</a:t>
            </a:fld>
            <a:endParaRPr lang="en-US"/>
          </a:p>
        </p:txBody>
      </p:sp>
    </p:spTree>
    <p:extLst>
      <p:ext uri="{BB962C8B-B14F-4D97-AF65-F5344CB8AC3E}">
        <p14:creationId xmlns:p14="http://schemas.microsoft.com/office/powerpoint/2010/main" val="235854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09B1260-3F08-41F1-A7EB-F8BAFBACACCC}" type="datetime1">
              <a:rPr lang="en-US" smtClean="0"/>
              <a:t>4/4/2025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CA RAHUL MITTAL (B.COM, FCA, FAFD, DISA, CCAB)</a:t>
            </a:r>
          </a:p>
        </p:txBody>
      </p:sp>
      <p:sp>
        <p:nvSpPr>
          <p:cNvPr id="9" name="Slide Number Placeholder 8"/>
          <p:cNvSpPr>
            <a:spLocks noGrp="1"/>
          </p:cNvSpPr>
          <p:nvPr>
            <p:ph type="sldNum" sz="quarter" idx="12"/>
          </p:nvPr>
        </p:nvSpPr>
        <p:spPr/>
        <p:txBody>
          <a:bodyPr/>
          <a:lstStyle/>
          <a:p>
            <a:fld id="{C278C3EF-FF83-4DCC-B698-8029EDE66BE4}" type="slidenum">
              <a:rPr lang="en-US" smtClean="0"/>
              <a:t>‹#›</a:t>
            </a:fld>
            <a:endParaRPr lang="en-US"/>
          </a:p>
        </p:txBody>
      </p:sp>
    </p:spTree>
    <p:extLst>
      <p:ext uri="{BB962C8B-B14F-4D97-AF65-F5344CB8AC3E}">
        <p14:creationId xmlns:p14="http://schemas.microsoft.com/office/powerpoint/2010/main" val="2523451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7FFE2E3-3CD7-4177-8ACF-2BBB664C41A3}" type="datetime1">
              <a:rPr lang="en-US" smtClean="0"/>
              <a:t>4/4/2025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a:t>CA RAHUL MITTAL (B.COM, FCA, FAFD, DISA, CCAB)</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278C3EF-FF83-4DCC-B698-8029EDE66BE4}" type="slidenum">
              <a:rPr lang="en-US" smtClean="0"/>
              <a:t>‹#›</a:t>
            </a:fld>
            <a:endParaRPr lang="en-US"/>
          </a:p>
        </p:txBody>
      </p:sp>
    </p:spTree>
    <p:extLst>
      <p:ext uri="{BB962C8B-B14F-4D97-AF65-F5344CB8AC3E}">
        <p14:creationId xmlns:p14="http://schemas.microsoft.com/office/powerpoint/2010/main" val="2013394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85D4BE3-1B66-4EAB-ADDD-3623C5EE93E2}" type="datetime1">
              <a:rPr lang="en-US" smtClean="0"/>
              <a:t>4/4/2025</a:t>
            </a:fld>
            <a:endParaRPr lang="en-US"/>
          </a:p>
        </p:txBody>
      </p:sp>
      <p:sp>
        <p:nvSpPr>
          <p:cNvPr id="6" name="Footer Placeholder 5"/>
          <p:cNvSpPr>
            <a:spLocks noGrp="1"/>
          </p:cNvSpPr>
          <p:nvPr>
            <p:ph type="ftr" sz="quarter" idx="11"/>
          </p:nvPr>
        </p:nvSpPr>
        <p:spPr/>
        <p:txBody>
          <a:bodyPr/>
          <a:lstStyle/>
          <a:p>
            <a:r>
              <a:rPr lang="en-US"/>
              <a:t>CA RAHUL MITTAL (B.COM, FCA, FAFD, DISA, CCAB)</a:t>
            </a:r>
          </a:p>
        </p:txBody>
      </p:sp>
      <p:sp>
        <p:nvSpPr>
          <p:cNvPr id="7" name="Slide Number Placeholder 6"/>
          <p:cNvSpPr>
            <a:spLocks noGrp="1"/>
          </p:cNvSpPr>
          <p:nvPr>
            <p:ph type="sldNum" sz="quarter" idx="12"/>
          </p:nvPr>
        </p:nvSpPr>
        <p:spPr/>
        <p:txBody>
          <a:bodyPr/>
          <a:lstStyle/>
          <a:p>
            <a:fld id="{C278C3EF-FF83-4DCC-B698-8029EDE66BE4}" type="slidenum">
              <a:rPr lang="en-US" smtClean="0"/>
              <a:t>‹#›</a:t>
            </a:fld>
            <a:endParaRPr lang="en-US"/>
          </a:p>
        </p:txBody>
      </p:sp>
    </p:spTree>
    <p:extLst>
      <p:ext uri="{BB962C8B-B14F-4D97-AF65-F5344CB8AC3E}">
        <p14:creationId xmlns:p14="http://schemas.microsoft.com/office/powerpoint/2010/main" val="3567658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B07F251-9CE6-43E9-9367-EEF227D95CE2}" type="datetime1">
              <a:rPr lang="en-US" smtClean="0"/>
              <a:t>4/4/2025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CA RAHUL MITTAL (B.COM, FCA, FAFD, DISA, CCAB)</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278C3EF-FF83-4DCC-B698-8029EDE66BE4}"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528750"/>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006F1B7-5DD4-0F41-8AF1-D4FD9B5DE1B5}"/>
              </a:ext>
            </a:extLst>
          </p:cNvPr>
          <p:cNvSpPr txBox="1"/>
          <p:nvPr/>
        </p:nvSpPr>
        <p:spPr>
          <a:xfrm>
            <a:off x="1814565" y="296566"/>
            <a:ext cx="8196982" cy="800219"/>
          </a:xfrm>
          <a:prstGeom prst="rect">
            <a:avLst/>
          </a:prstGeom>
          <a:noFill/>
        </p:spPr>
        <p:txBody>
          <a:bodyPr wrap="square" rtlCol="0">
            <a:spAutoFit/>
          </a:bodyPr>
          <a:lstStyle/>
          <a:p>
            <a:pPr algn="ctr"/>
            <a:r>
              <a:rPr lang="en-US" sz="2800" b="1" i="0" dirty="0">
                <a:solidFill>
                  <a:srgbClr val="314259"/>
                </a:solidFill>
                <a:effectLst/>
                <a:latin typeface="Bookman Old Style" panose="02050604050505020204" pitchFamily="18" charset="0"/>
              </a:rPr>
              <a:t>Income Tax Changes From 1st April 2025</a:t>
            </a:r>
          </a:p>
          <a:p>
            <a:endParaRPr lang="en-US" dirty="0">
              <a:latin typeface="Bookman Old Style" panose="02050604050505020204" pitchFamily="18" charset="0"/>
            </a:endParaRPr>
          </a:p>
        </p:txBody>
      </p:sp>
      <p:sp>
        <p:nvSpPr>
          <p:cNvPr id="3" name="TextBox 2">
            <a:extLst>
              <a:ext uri="{FF2B5EF4-FFF2-40B4-BE49-F238E27FC236}">
                <a16:creationId xmlns:a16="http://schemas.microsoft.com/office/drawing/2014/main" id="{0AF8C9AA-CD05-6F89-7F89-B69C7A0CA166}"/>
              </a:ext>
            </a:extLst>
          </p:cNvPr>
          <p:cNvSpPr txBox="1"/>
          <p:nvPr/>
        </p:nvSpPr>
        <p:spPr>
          <a:xfrm>
            <a:off x="775448" y="5552387"/>
            <a:ext cx="10407192" cy="830997"/>
          </a:xfrm>
          <a:prstGeom prst="rect">
            <a:avLst/>
          </a:prstGeom>
          <a:noFill/>
        </p:spPr>
        <p:txBody>
          <a:bodyPr wrap="square" rtlCol="0">
            <a:spAutoFit/>
          </a:bodyPr>
          <a:lstStyle/>
          <a:p>
            <a:pPr algn="ctr"/>
            <a:r>
              <a:rPr lang="en-US" sz="2400" b="1" dirty="0">
                <a:latin typeface="Bookman Old Style" panose="02050604050505020204" pitchFamily="18" charset="0"/>
              </a:rPr>
              <a:t>CA RAHUL MITTAL</a:t>
            </a:r>
          </a:p>
          <a:p>
            <a:pPr algn="ctr"/>
            <a:r>
              <a:rPr lang="en-US" sz="2400" b="1" dirty="0">
                <a:latin typeface="Bookman Old Style" panose="02050604050505020204" pitchFamily="18" charset="0"/>
              </a:rPr>
              <a:t>B.COM, FCA, FAFD, DISA, CCAB</a:t>
            </a:r>
          </a:p>
        </p:txBody>
      </p:sp>
      <p:pic>
        <p:nvPicPr>
          <p:cNvPr id="5" name="Picture 4">
            <a:extLst>
              <a:ext uri="{FF2B5EF4-FFF2-40B4-BE49-F238E27FC236}">
                <a16:creationId xmlns:a16="http://schemas.microsoft.com/office/drawing/2014/main" id="{3CD1ADF9-1603-DB23-80E8-6535BD340B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9044" y="895546"/>
            <a:ext cx="7620000" cy="4572000"/>
          </a:xfrm>
          <a:prstGeom prst="rect">
            <a:avLst/>
          </a:prstGeom>
        </p:spPr>
      </p:pic>
    </p:spTree>
    <p:extLst>
      <p:ext uri="{BB962C8B-B14F-4D97-AF65-F5344CB8AC3E}">
        <p14:creationId xmlns:p14="http://schemas.microsoft.com/office/powerpoint/2010/main" val="1458448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9027" y="175318"/>
            <a:ext cx="11161326" cy="2277547"/>
          </a:xfrm>
          <a:prstGeom prst="rect">
            <a:avLst/>
          </a:prstGeom>
          <a:noFill/>
        </p:spPr>
        <p:txBody>
          <a:bodyPr wrap="square" rtlCol="0">
            <a:spAutoFit/>
          </a:bodyPr>
          <a:lstStyle/>
          <a:p>
            <a:pPr algn="just"/>
            <a:r>
              <a:rPr lang="en-US" sz="2400" b="1" dirty="0">
                <a:latin typeface="Bookman Old Style" panose="02050604050505020204" pitchFamily="18" charset="0"/>
              </a:rPr>
              <a:t>Omission Of Section 206AB and 206CCA</a:t>
            </a:r>
          </a:p>
          <a:p>
            <a:pPr algn="just"/>
            <a:endParaRPr lang="en-US" sz="1000" b="1" dirty="0">
              <a:latin typeface="Bookman Old Style" panose="02050604050505020204" pitchFamily="18" charset="0"/>
            </a:endParaRPr>
          </a:p>
          <a:p>
            <a:pPr algn="just"/>
            <a:r>
              <a:rPr lang="en-US" dirty="0">
                <a:latin typeface="Bookman Old Style" panose="02050604050505020204" pitchFamily="18" charset="0"/>
              </a:rPr>
              <a:t>From April 2025, both Sections 206AB and 206CCA of the Income Tax Act 1961 will be omitted to reduce the compliance burden on tax deductors/collectors.</a:t>
            </a:r>
          </a:p>
          <a:p>
            <a:pPr algn="just"/>
            <a:endParaRPr lang="en-US" dirty="0">
              <a:latin typeface="Bookman Old Style" panose="02050604050505020204" pitchFamily="18" charset="0"/>
            </a:endParaRPr>
          </a:p>
          <a:p>
            <a:pPr algn="just"/>
            <a:r>
              <a:rPr lang="en-US" dirty="0">
                <a:latin typeface="Bookman Old Style" panose="02050604050505020204" pitchFamily="18" charset="0"/>
              </a:rPr>
              <a:t>Previously, deductors/collectors were required to determine the correct withholding tax by identifying if the recipient has filed tax returns or not. This was a burden as it led to delays in filing TDS and TCS return statements, higher rates, blocking of capital, and compliance burden.</a:t>
            </a:r>
          </a:p>
        </p:txBody>
      </p:sp>
      <p:sp>
        <p:nvSpPr>
          <p:cNvPr id="3" name="TextBox 2">
            <a:extLst>
              <a:ext uri="{FF2B5EF4-FFF2-40B4-BE49-F238E27FC236}">
                <a16:creationId xmlns:a16="http://schemas.microsoft.com/office/drawing/2014/main" id="{6E469222-C7C0-DDAE-CF85-0AF06FE6CD1A}"/>
              </a:ext>
            </a:extLst>
          </p:cNvPr>
          <p:cNvSpPr txBox="1"/>
          <p:nvPr/>
        </p:nvSpPr>
        <p:spPr>
          <a:xfrm>
            <a:off x="179027" y="2586317"/>
            <a:ext cx="11430000" cy="432170"/>
          </a:xfrm>
          <a:prstGeom prst="rect">
            <a:avLst/>
          </a:prstGeom>
          <a:noFill/>
        </p:spPr>
        <p:txBody>
          <a:bodyPr wrap="square" rtlCol="0">
            <a:spAutoFit/>
          </a:bodyPr>
          <a:lstStyle/>
          <a:p>
            <a:pPr>
              <a:lnSpc>
                <a:spcPts val="2880"/>
              </a:lnSpc>
              <a:spcBef>
                <a:spcPts val="3000"/>
              </a:spcBef>
              <a:spcAft>
                <a:spcPts val="2250"/>
              </a:spcAft>
            </a:pPr>
            <a:r>
              <a:rPr lang="en-US" sz="2000" b="1" i="0" dirty="0">
                <a:effectLst/>
                <a:latin typeface="Bookman Old Style" panose="02050604050505020204" pitchFamily="18" charset="0"/>
              </a:rPr>
              <a:t>Relaxation Of Deemed Let-Out Property Provision</a:t>
            </a:r>
            <a:endParaRPr lang="en-US" sz="2000" dirty="0">
              <a:latin typeface="Bookman Old Style" panose="02050604050505020204" pitchFamily="18" charset="0"/>
            </a:endParaRPr>
          </a:p>
        </p:txBody>
      </p:sp>
      <p:sp>
        <p:nvSpPr>
          <p:cNvPr id="6" name="TextBox 5">
            <a:extLst>
              <a:ext uri="{FF2B5EF4-FFF2-40B4-BE49-F238E27FC236}">
                <a16:creationId xmlns:a16="http://schemas.microsoft.com/office/drawing/2014/main" id="{98390AFC-7883-BAE2-E5E9-324F5CEF6618}"/>
              </a:ext>
            </a:extLst>
          </p:cNvPr>
          <p:cNvSpPr txBox="1"/>
          <p:nvPr/>
        </p:nvSpPr>
        <p:spPr>
          <a:xfrm>
            <a:off x="179027" y="3165387"/>
            <a:ext cx="11205883" cy="2919132"/>
          </a:xfrm>
          <a:prstGeom prst="rect">
            <a:avLst/>
          </a:prstGeom>
          <a:noFill/>
        </p:spPr>
        <p:txBody>
          <a:bodyPr wrap="square" rtlCol="0">
            <a:spAutoFit/>
          </a:bodyPr>
          <a:lstStyle/>
          <a:p>
            <a:pPr algn="just">
              <a:lnSpc>
                <a:spcPts val="2400"/>
              </a:lnSpc>
              <a:spcBef>
                <a:spcPts val="1500"/>
              </a:spcBef>
              <a:spcAft>
                <a:spcPts val="1500"/>
              </a:spcAft>
              <a:buNone/>
            </a:pPr>
            <a:r>
              <a:rPr lang="en-US" b="0" i="0" dirty="0">
                <a:effectLst/>
                <a:latin typeface="Bookman Old Style" panose="02050604050505020204" pitchFamily="18" charset="0"/>
              </a:rPr>
              <a:t>Previously, the annual value of up to two self-occupied properties was deemed to be NIL, if the owner is unable to occupy the property due to employment, business, or professional commitments at a different location. It is now proposed that the annual value of up to two house properties shall be NIL if the owner occupies the house for his own residence or cannot occupy it for any reason.</a:t>
            </a:r>
          </a:p>
          <a:p>
            <a:pPr algn="just">
              <a:lnSpc>
                <a:spcPts val="2400"/>
              </a:lnSpc>
              <a:spcBef>
                <a:spcPts val="1500"/>
              </a:spcBef>
              <a:spcAft>
                <a:spcPts val="1500"/>
              </a:spcAft>
            </a:pPr>
            <a:r>
              <a:rPr lang="en-US" b="0" i="0" dirty="0">
                <a:effectLst/>
                <a:latin typeface="Bookman Old Style" panose="02050604050505020204" pitchFamily="18" charset="0"/>
              </a:rPr>
              <a:t>The Finance Bill 2025, relaxed the condition to determine deemed let-out property by allowing individuals to claim up to two house properties as self-occupied and declare NIL income on such properties without any conditions. </a:t>
            </a:r>
          </a:p>
        </p:txBody>
      </p:sp>
    </p:spTree>
    <p:extLst>
      <p:ext uri="{BB962C8B-B14F-4D97-AF65-F5344CB8AC3E}">
        <p14:creationId xmlns:p14="http://schemas.microsoft.com/office/powerpoint/2010/main" val="848240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8752" y="436997"/>
            <a:ext cx="11914495" cy="2739211"/>
          </a:xfrm>
          <a:prstGeom prst="rect">
            <a:avLst/>
          </a:prstGeom>
          <a:noFill/>
        </p:spPr>
        <p:txBody>
          <a:bodyPr wrap="square" rtlCol="0">
            <a:spAutoFit/>
          </a:bodyPr>
          <a:lstStyle/>
          <a:p>
            <a:pPr algn="just"/>
            <a:r>
              <a:rPr lang="en-US" sz="3200" b="1" dirty="0">
                <a:latin typeface="Bookman Old Style" panose="02050604050505020204" pitchFamily="18" charset="0"/>
              </a:rPr>
              <a:t>Deduction On Remuneration Paid To Partners</a:t>
            </a:r>
          </a:p>
          <a:p>
            <a:pPr algn="just"/>
            <a:endParaRPr lang="en-US" sz="1400" b="1" dirty="0">
              <a:latin typeface="Bookman Old Style" panose="02050604050505020204" pitchFamily="18" charset="0"/>
            </a:endParaRPr>
          </a:p>
          <a:p>
            <a:pPr algn="just"/>
            <a:r>
              <a:rPr lang="en-US" dirty="0">
                <a:latin typeface="Bookman Old Style" panose="02050604050505020204" pitchFamily="18" charset="0"/>
              </a:rPr>
              <a:t>The limit of deduction available to partnership firms and LLPs for remuneration paid to partners is also enhanced. The calculation limits were revised to make way for higher deductions during tax computation.  </a:t>
            </a:r>
          </a:p>
          <a:p>
            <a:pPr algn="just"/>
            <a:endParaRPr lang="en-US" dirty="0">
              <a:latin typeface="Bookman Old Style" panose="02050604050505020204" pitchFamily="18" charset="0"/>
            </a:endParaRPr>
          </a:p>
          <a:p>
            <a:pPr algn="just"/>
            <a:endParaRPr lang="en-US" dirty="0">
              <a:latin typeface="Bookman Old Style" panose="02050604050505020204" pitchFamily="18" charset="0"/>
            </a:endParaRPr>
          </a:p>
          <a:p>
            <a:pPr algn="just"/>
            <a:r>
              <a:rPr lang="en-US" dirty="0">
                <a:latin typeface="Bookman Old Style" panose="02050604050505020204" pitchFamily="18" charset="0"/>
              </a:rPr>
              <a:t>The following limits will be applicable to determine the maximum deduction available for partners remuneration paid:</a:t>
            </a:r>
          </a:p>
        </p:txBody>
      </p:sp>
      <p:graphicFrame>
        <p:nvGraphicFramePr>
          <p:cNvPr id="3" name="Table 2"/>
          <p:cNvGraphicFramePr>
            <a:graphicFrameLocks noGrp="1"/>
          </p:cNvGraphicFramePr>
          <p:nvPr>
            <p:extLst>
              <p:ext uri="{D42A27DB-BD31-4B8C-83A1-F6EECF244321}">
                <p14:modId xmlns:p14="http://schemas.microsoft.com/office/powerpoint/2010/main" val="1942348632"/>
              </p:ext>
            </p:extLst>
          </p:nvPr>
        </p:nvGraphicFramePr>
        <p:xfrm>
          <a:off x="138752" y="3429000"/>
          <a:ext cx="11655188" cy="2375472"/>
        </p:xfrm>
        <a:graphic>
          <a:graphicData uri="http://schemas.openxmlformats.org/drawingml/2006/table">
            <a:tbl>
              <a:tblPr firstRow="1" bandRow="1">
                <a:tableStyleId>{5C22544A-7EE6-4342-B048-85BDC9FD1C3A}</a:tableStyleId>
              </a:tblPr>
              <a:tblGrid>
                <a:gridCol w="5827594">
                  <a:extLst>
                    <a:ext uri="{9D8B030D-6E8A-4147-A177-3AD203B41FA5}">
                      <a16:colId xmlns:a16="http://schemas.microsoft.com/office/drawing/2014/main" val="20000"/>
                    </a:ext>
                  </a:extLst>
                </a:gridCol>
                <a:gridCol w="5827594">
                  <a:extLst>
                    <a:ext uri="{9D8B030D-6E8A-4147-A177-3AD203B41FA5}">
                      <a16:colId xmlns:a16="http://schemas.microsoft.com/office/drawing/2014/main" val="20001"/>
                    </a:ext>
                  </a:extLst>
                </a:gridCol>
              </a:tblGrid>
              <a:tr h="627952">
                <a:tc>
                  <a:txBody>
                    <a:bodyPr/>
                    <a:lstStyle/>
                    <a:p>
                      <a:pPr algn="ctr"/>
                      <a:r>
                        <a:rPr lang="en-US" sz="2400" b="1" dirty="0">
                          <a:solidFill>
                            <a:srgbClr val="314259"/>
                          </a:solidFill>
                          <a:effectLst/>
                          <a:latin typeface="Bookman Old Style" panose="02050604050505020204" pitchFamily="18" charset="0"/>
                        </a:rPr>
                        <a:t>Book Profit</a:t>
                      </a:r>
                    </a:p>
                  </a:txBody>
                  <a:tcPr marL="95250" marR="95250" marT="95250" marB="95250" anchor="ctr"/>
                </a:tc>
                <a:tc>
                  <a:txBody>
                    <a:bodyPr/>
                    <a:lstStyle/>
                    <a:p>
                      <a:pPr algn="ctr"/>
                      <a:r>
                        <a:rPr lang="en-US" sz="2400" b="1" dirty="0">
                          <a:solidFill>
                            <a:srgbClr val="314259"/>
                          </a:solidFill>
                          <a:effectLst/>
                          <a:latin typeface="Bookman Old Style" panose="02050604050505020204" pitchFamily="18" charset="0"/>
                        </a:rPr>
                        <a:t>Limit</a:t>
                      </a:r>
                    </a:p>
                  </a:txBody>
                  <a:tcPr marL="95250" marR="95250" marT="95250" marB="95250" anchor="ctr"/>
                </a:tc>
                <a:extLst>
                  <a:ext uri="{0D108BD9-81ED-4DB2-BD59-A6C34878D82A}">
                    <a16:rowId xmlns:a16="http://schemas.microsoft.com/office/drawing/2014/main" val="10000"/>
                  </a:ext>
                </a:extLst>
              </a:tr>
              <a:tr h="855349">
                <a:tc>
                  <a:txBody>
                    <a:bodyPr/>
                    <a:lstStyle/>
                    <a:p>
                      <a:pPr algn="just" fontAlgn="b"/>
                      <a:r>
                        <a:rPr lang="en-US" dirty="0">
                          <a:solidFill>
                            <a:srgbClr val="314259"/>
                          </a:solidFill>
                          <a:effectLst/>
                          <a:latin typeface="Bookman Old Style" panose="02050604050505020204" pitchFamily="18" charset="0"/>
                        </a:rPr>
                        <a:t>On the first Rs.6,00,000 of book profit or loss</a:t>
                      </a:r>
                    </a:p>
                    <a:p>
                      <a:pPr algn="just" fontAlgn="b"/>
                      <a:endParaRPr lang="en-US" dirty="0">
                        <a:solidFill>
                          <a:srgbClr val="314259"/>
                        </a:solidFill>
                        <a:effectLst/>
                        <a:latin typeface="Bookman Old Style" panose="02050604050505020204" pitchFamily="18" charset="0"/>
                      </a:endParaRPr>
                    </a:p>
                  </a:txBody>
                  <a:tcPr marL="25400" marR="25400" marT="25400" marB="25400" anchor="b"/>
                </a:tc>
                <a:tc>
                  <a:txBody>
                    <a:bodyPr/>
                    <a:lstStyle/>
                    <a:p>
                      <a:pPr algn="ctr" fontAlgn="b"/>
                      <a:r>
                        <a:rPr lang="en-US" dirty="0">
                          <a:solidFill>
                            <a:srgbClr val="314259"/>
                          </a:solidFill>
                          <a:effectLst/>
                          <a:latin typeface="Bookman Old Style" panose="02050604050505020204" pitchFamily="18" charset="0"/>
                        </a:rPr>
                        <a:t>Rs.3,00,000 or 90% of the book profit, </a:t>
                      </a:r>
                    </a:p>
                    <a:p>
                      <a:pPr algn="ctr" fontAlgn="b"/>
                      <a:r>
                        <a:rPr lang="en-US" dirty="0">
                          <a:solidFill>
                            <a:srgbClr val="314259"/>
                          </a:solidFill>
                          <a:effectLst/>
                          <a:latin typeface="Bookman Old Style" panose="02050604050505020204" pitchFamily="18" charset="0"/>
                        </a:rPr>
                        <a:t>whichever is higher</a:t>
                      </a:r>
                    </a:p>
                    <a:p>
                      <a:pPr algn="ctr" fontAlgn="b"/>
                      <a:endParaRPr lang="en-US" dirty="0">
                        <a:solidFill>
                          <a:srgbClr val="314259"/>
                        </a:solidFill>
                        <a:effectLst/>
                        <a:latin typeface="Bookman Old Style" panose="02050604050505020204" pitchFamily="18" charset="0"/>
                      </a:endParaRPr>
                    </a:p>
                  </a:txBody>
                  <a:tcPr marL="25400" marR="25400" marT="25400" marB="25400" anchor="b"/>
                </a:tc>
                <a:extLst>
                  <a:ext uri="{0D108BD9-81ED-4DB2-BD59-A6C34878D82A}">
                    <a16:rowId xmlns:a16="http://schemas.microsoft.com/office/drawing/2014/main" val="10001"/>
                  </a:ext>
                </a:extLst>
              </a:tr>
              <a:tr h="418634">
                <a:tc>
                  <a:txBody>
                    <a:bodyPr/>
                    <a:lstStyle/>
                    <a:p>
                      <a:pPr algn="just" fontAlgn="b"/>
                      <a:r>
                        <a:rPr lang="en-US" dirty="0">
                          <a:solidFill>
                            <a:srgbClr val="314259"/>
                          </a:solidFill>
                          <a:effectLst/>
                          <a:latin typeface="Bookman Old Style" panose="02050604050505020204" pitchFamily="18" charset="0"/>
                        </a:rPr>
                        <a:t>On the remaining balance of book-profit</a:t>
                      </a:r>
                    </a:p>
                  </a:txBody>
                  <a:tcPr marL="25400" marR="25400" marT="25400" marB="25400" anchor="b"/>
                </a:tc>
                <a:tc>
                  <a:txBody>
                    <a:bodyPr/>
                    <a:lstStyle/>
                    <a:p>
                      <a:pPr algn="ctr" fontAlgn="b"/>
                      <a:endParaRPr lang="en-US" dirty="0">
                        <a:solidFill>
                          <a:srgbClr val="314259"/>
                        </a:solidFill>
                        <a:effectLst/>
                        <a:latin typeface="Bookman Old Style" panose="02050604050505020204" pitchFamily="18" charset="0"/>
                      </a:endParaRPr>
                    </a:p>
                    <a:p>
                      <a:pPr algn="ctr" fontAlgn="b"/>
                      <a:r>
                        <a:rPr lang="en-US" dirty="0">
                          <a:solidFill>
                            <a:srgbClr val="314259"/>
                          </a:solidFill>
                          <a:effectLst/>
                          <a:latin typeface="Bookman Old Style" panose="02050604050505020204" pitchFamily="18" charset="0"/>
                        </a:rPr>
                        <a:t>60% of the book-profit</a:t>
                      </a:r>
                    </a:p>
                    <a:p>
                      <a:pPr algn="ctr" fontAlgn="b"/>
                      <a:endParaRPr lang="en-US" dirty="0">
                        <a:solidFill>
                          <a:srgbClr val="314259"/>
                        </a:solidFill>
                        <a:effectLst/>
                        <a:latin typeface="Bookman Old Style" panose="02050604050505020204" pitchFamily="18" charset="0"/>
                      </a:endParaRPr>
                    </a:p>
                  </a:txBody>
                  <a:tcPr marL="25400" marR="25400" marT="25400" marB="25400" anchor="b"/>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390304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C56010E-BF8F-9252-30B7-A83E3173700C}"/>
              </a:ext>
            </a:extLst>
          </p:cNvPr>
          <p:cNvSpPr txBox="1"/>
          <p:nvPr/>
        </p:nvSpPr>
        <p:spPr>
          <a:xfrm>
            <a:off x="240383" y="201673"/>
            <a:ext cx="11104775" cy="461665"/>
          </a:xfrm>
          <a:prstGeom prst="rect">
            <a:avLst/>
          </a:prstGeom>
          <a:noFill/>
        </p:spPr>
        <p:txBody>
          <a:bodyPr wrap="square" rtlCol="0">
            <a:spAutoFit/>
          </a:bodyPr>
          <a:lstStyle/>
          <a:p>
            <a:pPr algn="just"/>
            <a:r>
              <a:rPr lang="en-US" sz="2400" dirty="0"/>
              <a:t>SECTION 194T : TDS on Payments to Partners with effect from 01.04.2025</a:t>
            </a:r>
          </a:p>
        </p:txBody>
      </p:sp>
      <p:sp>
        <p:nvSpPr>
          <p:cNvPr id="4" name="TextBox 3">
            <a:extLst>
              <a:ext uri="{FF2B5EF4-FFF2-40B4-BE49-F238E27FC236}">
                <a16:creationId xmlns:a16="http://schemas.microsoft.com/office/drawing/2014/main" id="{F9D3ADD9-D4D7-C90F-6884-122BFF38746A}"/>
              </a:ext>
            </a:extLst>
          </p:cNvPr>
          <p:cNvSpPr txBox="1"/>
          <p:nvPr/>
        </p:nvSpPr>
        <p:spPr>
          <a:xfrm>
            <a:off x="240384" y="744704"/>
            <a:ext cx="11265032" cy="830997"/>
          </a:xfrm>
          <a:prstGeom prst="rect">
            <a:avLst/>
          </a:prstGeom>
          <a:noFill/>
        </p:spPr>
        <p:txBody>
          <a:bodyPr wrap="square" rtlCol="0">
            <a:spAutoFit/>
          </a:bodyPr>
          <a:lstStyle/>
          <a:p>
            <a:pPr algn="just"/>
            <a:r>
              <a:rPr lang="en-US" sz="2400" dirty="0">
                <a:solidFill>
                  <a:srgbClr val="002060"/>
                </a:solidFill>
              </a:rPr>
              <a:t>AIM : </a:t>
            </a:r>
            <a:r>
              <a:rPr lang="en-US"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enhance tax compliance, improve transparency in financial transactions between firms and their partners</a:t>
            </a:r>
            <a:endParaRPr lang="en-US" sz="2400" dirty="0">
              <a:solidFill>
                <a:srgbClr val="002060"/>
              </a:solidFill>
            </a:endParaRPr>
          </a:p>
        </p:txBody>
      </p:sp>
      <p:sp>
        <p:nvSpPr>
          <p:cNvPr id="5" name="TextBox 4">
            <a:extLst>
              <a:ext uri="{FF2B5EF4-FFF2-40B4-BE49-F238E27FC236}">
                <a16:creationId xmlns:a16="http://schemas.microsoft.com/office/drawing/2014/main" id="{93D17BD3-09F8-80FC-2D74-190FA9449B96}"/>
              </a:ext>
            </a:extLst>
          </p:cNvPr>
          <p:cNvSpPr txBox="1"/>
          <p:nvPr/>
        </p:nvSpPr>
        <p:spPr>
          <a:xfrm>
            <a:off x="160256" y="1580871"/>
            <a:ext cx="11265031" cy="1200329"/>
          </a:xfrm>
          <a:prstGeom prst="rect">
            <a:avLst/>
          </a:prstGeom>
          <a:noFill/>
        </p:spPr>
        <p:txBody>
          <a:bodyPr wrap="square" rtlCol="0">
            <a:spAutoFit/>
          </a:bodyPr>
          <a:lstStyle/>
          <a:p>
            <a:pPr algn="just"/>
            <a:r>
              <a:rPr lang="en-US" sz="2400" dirty="0"/>
              <a:t>Applicability : A</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ll partnership firms and LLPs, irrespective of their size or turnover, and mandates the deduction of TDS on specified payments exceeding a threshold limit in a financial year.</a:t>
            </a:r>
          </a:p>
        </p:txBody>
      </p:sp>
      <p:sp>
        <p:nvSpPr>
          <p:cNvPr id="6" name="TextBox 5">
            <a:extLst>
              <a:ext uri="{FF2B5EF4-FFF2-40B4-BE49-F238E27FC236}">
                <a16:creationId xmlns:a16="http://schemas.microsoft.com/office/drawing/2014/main" id="{D816DB18-A169-8E1A-6441-7BC9F2D2B6B4}"/>
              </a:ext>
            </a:extLst>
          </p:cNvPr>
          <p:cNvSpPr txBox="1"/>
          <p:nvPr/>
        </p:nvSpPr>
        <p:spPr>
          <a:xfrm>
            <a:off x="160256" y="2876472"/>
            <a:ext cx="11265031" cy="1200329"/>
          </a:xfrm>
          <a:prstGeom prst="rect">
            <a:avLst/>
          </a:prstGeom>
          <a:noFill/>
        </p:spPr>
        <p:txBody>
          <a:bodyPr wrap="square" rtlCol="0">
            <a:spAutoFit/>
          </a:bodyPr>
          <a:lstStyle/>
          <a:p>
            <a:pPr algn="just"/>
            <a:r>
              <a:rPr lang="en-US" sz="2400" b="0" i="0" dirty="0">
                <a:solidFill>
                  <a:srgbClr val="002060"/>
                </a:solidFill>
                <a:effectLst/>
                <a:latin typeface="Faustina"/>
              </a:rPr>
              <a:t>“Firm” shall have the meaning assigned to it in the Indian Partnership Act, 1932, and shall include a Limited Liability Partnership firm as defined in the Limited Liability Partnership Act, 2008.</a:t>
            </a:r>
          </a:p>
        </p:txBody>
      </p:sp>
      <p:sp>
        <p:nvSpPr>
          <p:cNvPr id="7" name="TextBox 6">
            <a:extLst>
              <a:ext uri="{FF2B5EF4-FFF2-40B4-BE49-F238E27FC236}">
                <a16:creationId xmlns:a16="http://schemas.microsoft.com/office/drawing/2014/main" id="{FC8A7729-8D9D-487B-FA7C-C5C766E28C15}"/>
              </a:ext>
            </a:extLst>
          </p:cNvPr>
          <p:cNvSpPr txBox="1"/>
          <p:nvPr/>
        </p:nvSpPr>
        <p:spPr>
          <a:xfrm>
            <a:off x="160256" y="4270218"/>
            <a:ext cx="11434715" cy="2013821"/>
          </a:xfrm>
          <a:prstGeom prst="rect">
            <a:avLst/>
          </a:prstGeom>
          <a:noFill/>
        </p:spPr>
        <p:txBody>
          <a:bodyPr wrap="square" rtlCol="0">
            <a:spAutoFit/>
          </a:bodyPr>
          <a:lstStyle/>
          <a:p>
            <a:pPr algn="just">
              <a:lnSpc>
                <a:spcPts val="1800"/>
              </a:lnSpc>
              <a:spcAft>
                <a:spcPts val="750"/>
              </a:spcAft>
            </a:pPr>
            <a:r>
              <a:rPr lang="en-US" sz="2400" dirty="0"/>
              <a:t>Partner includes </a:t>
            </a:r>
          </a:p>
          <a:p>
            <a:pPr marL="285750" indent="-285750" algn="just">
              <a:lnSpc>
                <a:spcPts val="1800"/>
              </a:lnSpc>
              <a:spcAft>
                <a:spcPts val="750"/>
              </a:spcAft>
              <a:buFont typeface="Wingdings" panose="05000000000000000000" pitchFamily="2" charset="2"/>
              <a:buChar char="q"/>
            </a:pPr>
            <a:r>
              <a:rPr lang="en-US" sz="2400" b="0" i="0" dirty="0">
                <a:effectLst/>
                <a:latin typeface="Faustina"/>
              </a:rPr>
              <a:t>any person who, being a minor, has been admitted to the benefits of partnership; and</a:t>
            </a:r>
          </a:p>
          <a:p>
            <a:pPr algn="just">
              <a:lnSpc>
                <a:spcPts val="1800"/>
              </a:lnSpc>
              <a:spcAft>
                <a:spcPts val="750"/>
              </a:spcAft>
            </a:pPr>
            <a:endParaRPr lang="en-US" sz="2400" b="0" i="0" dirty="0">
              <a:effectLst/>
              <a:latin typeface="Faustina"/>
            </a:endParaRPr>
          </a:p>
          <a:p>
            <a:pPr marL="285750" indent="-285750" algn="just">
              <a:lnSpc>
                <a:spcPts val="1800"/>
              </a:lnSpc>
              <a:spcAft>
                <a:spcPts val="750"/>
              </a:spcAft>
              <a:buFont typeface="Wingdings" panose="05000000000000000000" pitchFamily="2" charset="2"/>
              <a:buChar char="q"/>
            </a:pPr>
            <a:r>
              <a:rPr lang="en-US" sz="2400" b="0" i="0" dirty="0">
                <a:effectLst/>
                <a:latin typeface="Faustina"/>
              </a:rPr>
              <a:t>a partner of a limited liability partnership as defined in the LLP Act, 2008 (6 of 2009).</a:t>
            </a:r>
          </a:p>
          <a:p>
            <a:pPr algn="just">
              <a:lnSpc>
                <a:spcPts val="1800"/>
              </a:lnSpc>
              <a:spcAft>
                <a:spcPts val="750"/>
              </a:spcAft>
            </a:pPr>
            <a:endParaRPr lang="en-US" sz="2400" b="0" i="0" dirty="0">
              <a:effectLst/>
              <a:latin typeface="Faustina"/>
            </a:endParaRPr>
          </a:p>
          <a:p>
            <a:pPr marL="285750" indent="-285750" algn="just">
              <a:lnSpc>
                <a:spcPts val="1800"/>
              </a:lnSpc>
              <a:spcAft>
                <a:spcPts val="750"/>
              </a:spcAft>
              <a:buFont typeface="Wingdings" panose="05000000000000000000" pitchFamily="2" charset="2"/>
              <a:buChar char="q"/>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A working or non-working partner. </a:t>
            </a:r>
          </a:p>
        </p:txBody>
      </p:sp>
    </p:spTree>
    <p:extLst>
      <p:ext uri="{BB962C8B-B14F-4D97-AF65-F5344CB8AC3E}">
        <p14:creationId xmlns:p14="http://schemas.microsoft.com/office/powerpoint/2010/main" val="316191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1A7CA-5481-E720-0CF7-07D8D568E93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BAD4545-44B2-A57E-0A58-F13F63A77A7B}"/>
              </a:ext>
            </a:extLst>
          </p:cNvPr>
          <p:cNvSpPr txBox="1"/>
          <p:nvPr/>
        </p:nvSpPr>
        <p:spPr>
          <a:xfrm>
            <a:off x="240383" y="201673"/>
            <a:ext cx="11104775" cy="523220"/>
          </a:xfrm>
          <a:prstGeom prst="rect">
            <a:avLst/>
          </a:prstGeom>
          <a:noFill/>
        </p:spPr>
        <p:txBody>
          <a:bodyPr wrap="square" rtlCol="0">
            <a:spAutoFit/>
          </a:bodyPr>
          <a:lstStyle/>
          <a:p>
            <a:pPr algn="ctr"/>
            <a:r>
              <a:rPr lang="en-US" sz="2800" dirty="0"/>
              <a:t>SECTION 194T : TDS on Payments to Partners with effect from 01.04.2025</a:t>
            </a:r>
          </a:p>
        </p:txBody>
      </p:sp>
      <p:sp>
        <p:nvSpPr>
          <p:cNvPr id="4" name="TextBox 3">
            <a:extLst>
              <a:ext uri="{FF2B5EF4-FFF2-40B4-BE49-F238E27FC236}">
                <a16:creationId xmlns:a16="http://schemas.microsoft.com/office/drawing/2014/main" id="{56F4678B-FA94-D608-B5D5-DF07604C0BEA}"/>
              </a:ext>
            </a:extLst>
          </p:cNvPr>
          <p:cNvSpPr txBox="1"/>
          <p:nvPr/>
        </p:nvSpPr>
        <p:spPr>
          <a:xfrm>
            <a:off x="240383" y="1020498"/>
            <a:ext cx="11265032" cy="450764"/>
          </a:xfrm>
          <a:prstGeom prst="rect">
            <a:avLst/>
          </a:prstGeom>
          <a:noFill/>
        </p:spPr>
        <p:txBody>
          <a:bodyPr wrap="square" rtlCol="0">
            <a:spAutoFit/>
          </a:bodyPr>
          <a:lstStyle/>
          <a:p>
            <a:pPr algn="just">
              <a:lnSpc>
                <a:spcPts val="2625"/>
              </a:lnSpc>
              <a:spcBef>
                <a:spcPts val="750"/>
              </a:spcBef>
              <a:spcAft>
                <a:spcPts val="825"/>
              </a:spcAft>
            </a:pPr>
            <a:r>
              <a:rPr lang="en-US" sz="3200" b="1" i="0" dirty="0">
                <a:solidFill>
                  <a:srgbClr val="212529"/>
                </a:solidFill>
                <a:effectLst/>
                <a:latin typeface="Faustina"/>
              </a:rPr>
              <a:t>Nature of Payment</a:t>
            </a:r>
          </a:p>
        </p:txBody>
      </p:sp>
      <p:sp>
        <p:nvSpPr>
          <p:cNvPr id="2" name="TextBox 1">
            <a:extLst>
              <a:ext uri="{FF2B5EF4-FFF2-40B4-BE49-F238E27FC236}">
                <a16:creationId xmlns:a16="http://schemas.microsoft.com/office/drawing/2014/main" id="{E5252285-2824-DCB8-99C1-1E333051C1EA}"/>
              </a:ext>
            </a:extLst>
          </p:cNvPr>
          <p:cNvSpPr txBox="1"/>
          <p:nvPr/>
        </p:nvSpPr>
        <p:spPr>
          <a:xfrm>
            <a:off x="160253" y="2492428"/>
            <a:ext cx="10991653" cy="916854"/>
          </a:xfrm>
          <a:prstGeom prst="rect">
            <a:avLst/>
          </a:prstGeom>
          <a:noFill/>
        </p:spPr>
        <p:txBody>
          <a:bodyPr wrap="square" rtlCol="0">
            <a:spAutoFit/>
          </a:bodyPr>
          <a:lstStyle/>
          <a:p>
            <a:pPr algn="just">
              <a:lnSpc>
                <a:spcPct val="115000"/>
              </a:lnSpc>
              <a:spcAft>
                <a:spcPts val="800"/>
              </a:spcAft>
              <a:buNone/>
            </a:pPr>
            <a:r>
              <a:rPr lang="en-US" sz="2400" kern="100" dirty="0">
                <a:solidFill>
                  <a:srgbClr val="002060"/>
                </a:solidFill>
                <a:latin typeface="Calibri" panose="020F0502020204030204" pitchFamily="34" charset="0"/>
                <a:ea typeface="Calibri" panose="020F0502020204030204" pitchFamily="34" charset="0"/>
                <a:cs typeface="Times New Roman" panose="02020603050405020304" pitchFamily="18" charset="0"/>
              </a:rPr>
              <a:t>R</a:t>
            </a:r>
            <a:r>
              <a:rPr lang="en-US" sz="2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emuneration: Compensation for services rendered, often determined by the partnership deed or mutual agreement.</a:t>
            </a:r>
          </a:p>
        </p:txBody>
      </p:sp>
      <p:sp>
        <p:nvSpPr>
          <p:cNvPr id="8" name="TextBox 7">
            <a:extLst>
              <a:ext uri="{FF2B5EF4-FFF2-40B4-BE49-F238E27FC236}">
                <a16:creationId xmlns:a16="http://schemas.microsoft.com/office/drawing/2014/main" id="{CAB774D7-1C24-A2D1-137D-2DD5B6F77F95}"/>
              </a:ext>
            </a:extLst>
          </p:cNvPr>
          <p:cNvSpPr txBox="1"/>
          <p:nvPr/>
        </p:nvSpPr>
        <p:spPr>
          <a:xfrm>
            <a:off x="0" y="3456426"/>
            <a:ext cx="10911525" cy="492122"/>
          </a:xfrm>
          <a:prstGeom prst="rect">
            <a:avLst/>
          </a:prstGeom>
          <a:noFill/>
        </p:spPr>
        <p:txBody>
          <a:bodyPr wrap="square" rtlCol="0">
            <a:spAutoFit/>
          </a:bodyPr>
          <a:lstStyle/>
          <a:p>
            <a:pPr algn="just">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Commission: Payments linked to performance or specific targets.</a:t>
            </a:r>
          </a:p>
        </p:txBody>
      </p:sp>
      <p:sp>
        <p:nvSpPr>
          <p:cNvPr id="9" name="TextBox 8">
            <a:extLst>
              <a:ext uri="{FF2B5EF4-FFF2-40B4-BE49-F238E27FC236}">
                <a16:creationId xmlns:a16="http://schemas.microsoft.com/office/drawing/2014/main" id="{70774B76-3472-4684-532E-4F193A462F8B}"/>
              </a:ext>
            </a:extLst>
          </p:cNvPr>
          <p:cNvSpPr txBox="1"/>
          <p:nvPr/>
        </p:nvSpPr>
        <p:spPr>
          <a:xfrm>
            <a:off x="160253" y="4213821"/>
            <a:ext cx="9554066" cy="492122"/>
          </a:xfrm>
          <a:prstGeom prst="rect">
            <a:avLst/>
          </a:prstGeom>
          <a:noFill/>
        </p:spPr>
        <p:txBody>
          <a:bodyPr wrap="square" rtlCol="0">
            <a:spAutoFit/>
          </a:bodyPr>
          <a:lstStyle/>
          <a:p>
            <a:pPr algn="just">
              <a:lnSpc>
                <a:spcPct val="115000"/>
              </a:lnSpc>
              <a:spcAft>
                <a:spcPts val="800"/>
              </a:spcAft>
              <a:buNone/>
            </a:pPr>
            <a:r>
              <a:rPr lang="en-US" sz="2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Bonus: Additional payments based on profitability or other criteria.</a:t>
            </a:r>
          </a:p>
        </p:txBody>
      </p:sp>
      <p:sp>
        <p:nvSpPr>
          <p:cNvPr id="10" name="TextBox 9">
            <a:extLst>
              <a:ext uri="{FF2B5EF4-FFF2-40B4-BE49-F238E27FC236}">
                <a16:creationId xmlns:a16="http://schemas.microsoft.com/office/drawing/2014/main" id="{DD6EC6DA-2B29-155C-B9F8-A57CE713ECEE}"/>
              </a:ext>
            </a:extLst>
          </p:cNvPr>
          <p:cNvSpPr txBox="1"/>
          <p:nvPr/>
        </p:nvSpPr>
        <p:spPr>
          <a:xfrm>
            <a:off x="160253" y="4971216"/>
            <a:ext cx="11425289" cy="916854"/>
          </a:xfrm>
          <a:prstGeom prst="rect">
            <a:avLst/>
          </a:prstGeom>
          <a:noFill/>
        </p:spPr>
        <p:txBody>
          <a:bodyPr wrap="square" rtlCol="0">
            <a:spAutoFit/>
          </a:bodyPr>
          <a:lstStyle/>
          <a:p>
            <a:pPr algn="just">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Interest on capital or loans: Interest on capital contributions or loans provided by the   partner to the firm.</a:t>
            </a:r>
          </a:p>
        </p:txBody>
      </p:sp>
      <p:sp>
        <p:nvSpPr>
          <p:cNvPr id="11" name="TextBox 10">
            <a:extLst>
              <a:ext uri="{FF2B5EF4-FFF2-40B4-BE49-F238E27FC236}">
                <a16:creationId xmlns:a16="http://schemas.microsoft.com/office/drawing/2014/main" id="{3FAF5054-2BD8-074F-A6E2-91E53146A16A}"/>
              </a:ext>
            </a:extLst>
          </p:cNvPr>
          <p:cNvSpPr txBox="1"/>
          <p:nvPr/>
        </p:nvSpPr>
        <p:spPr>
          <a:xfrm>
            <a:off x="160253" y="1795560"/>
            <a:ext cx="9707249" cy="830997"/>
          </a:xfrm>
          <a:prstGeom prst="rect">
            <a:avLst/>
          </a:prstGeom>
          <a:noFill/>
        </p:spPr>
        <p:txBody>
          <a:bodyPr wrap="square" rtlCol="0">
            <a:spAutoFit/>
          </a:bodyPr>
          <a:lstStyle/>
          <a:p>
            <a:pPr algn="just"/>
            <a:r>
              <a:rPr lang="en-US" sz="2400" kern="100" dirty="0">
                <a:effectLst/>
                <a:latin typeface="Calibri" panose="020F0502020204030204" pitchFamily="34" charset="0"/>
                <a:ea typeface="Calibri" panose="020F0502020204030204" pitchFamily="34" charset="0"/>
                <a:cs typeface="Times New Roman" panose="02020603050405020304" pitchFamily="18" charset="0"/>
              </a:rPr>
              <a:t>Salary: Any fixed or variable payment termed as salary.</a:t>
            </a:r>
          </a:p>
          <a:p>
            <a:pPr algn="just"/>
            <a:endParaRPr lang="en-US" sz="2400" dirty="0"/>
          </a:p>
        </p:txBody>
      </p:sp>
    </p:spTree>
    <p:extLst>
      <p:ext uri="{BB962C8B-B14F-4D97-AF65-F5344CB8AC3E}">
        <p14:creationId xmlns:p14="http://schemas.microsoft.com/office/powerpoint/2010/main" val="1882539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8"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F265F-702D-23E7-3599-1B260BD6710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EE1378E-3272-CF08-9E7F-10C4A07E5CDD}"/>
              </a:ext>
            </a:extLst>
          </p:cNvPr>
          <p:cNvSpPr txBox="1"/>
          <p:nvPr/>
        </p:nvSpPr>
        <p:spPr>
          <a:xfrm>
            <a:off x="160253" y="307166"/>
            <a:ext cx="11104775" cy="523220"/>
          </a:xfrm>
          <a:prstGeom prst="rect">
            <a:avLst/>
          </a:prstGeom>
          <a:noFill/>
        </p:spPr>
        <p:txBody>
          <a:bodyPr wrap="square" rtlCol="0">
            <a:spAutoFit/>
          </a:bodyPr>
          <a:lstStyle/>
          <a:p>
            <a:pPr algn="ctr"/>
            <a:r>
              <a:rPr lang="en-US" sz="2800" b="1" dirty="0"/>
              <a:t>SECTION 194T : TDS on Payments to Partners with effect from 01.04.2025</a:t>
            </a:r>
          </a:p>
        </p:txBody>
      </p:sp>
      <p:sp>
        <p:nvSpPr>
          <p:cNvPr id="4" name="TextBox 3">
            <a:extLst>
              <a:ext uri="{FF2B5EF4-FFF2-40B4-BE49-F238E27FC236}">
                <a16:creationId xmlns:a16="http://schemas.microsoft.com/office/drawing/2014/main" id="{FA914AD3-8EC5-4F64-B9EB-339B5CCBDB5B}"/>
              </a:ext>
            </a:extLst>
          </p:cNvPr>
          <p:cNvSpPr txBox="1"/>
          <p:nvPr/>
        </p:nvSpPr>
        <p:spPr>
          <a:xfrm>
            <a:off x="240381" y="1167514"/>
            <a:ext cx="11265032" cy="427296"/>
          </a:xfrm>
          <a:prstGeom prst="rect">
            <a:avLst/>
          </a:prstGeom>
          <a:noFill/>
        </p:spPr>
        <p:txBody>
          <a:bodyPr wrap="square" rtlCol="0">
            <a:spAutoFit/>
          </a:bodyPr>
          <a:lstStyle/>
          <a:p>
            <a:pPr algn="just">
              <a:lnSpc>
                <a:spcPts val="2625"/>
              </a:lnSpc>
              <a:spcBef>
                <a:spcPts val="750"/>
              </a:spcBef>
              <a:spcAft>
                <a:spcPts val="825"/>
              </a:spcAft>
            </a:pPr>
            <a:r>
              <a:rPr lang="en-US" sz="2400" b="1" i="0" dirty="0">
                <a:solidFill>
                  <a:srgbClr val="212529"/>
                </a:solidFill>
                <a:effectLst/>
                <a:latin typeface="Bookman Old Style" panose="02050604050505020204" pitchFamily="18" charset="0"/>
              </a:rPr>
              <a:t>Exclusion of Payment under 194T</a:t>
            </a:r>
          </a:p>
        </p:txBody>
      </p:sp>
      <p:sp>
        <p:nvSpPr>
          <p:cNvPr id="8" name="TextBox 7">
            <a:extLst>
              <a:ext uri="{FF2B5EF4-FFF2-40B4-BE49-F238E27FC236}">
                <a16:creationId xmlns:a16="http://schemas.microsoft.com/office/drawing/2014/main" id="{60F9F595-A6DE-10CC-1D0F-070B134D8AC2}"/>
              </a:ext>
            </a:extLst>
          </p:cNvPr>
          <p:cNvSpPr txBox="1"/>
          <p:nvPr/>
        </p:nvSpPr>
        <p:spPr>
          <a:xfrm>
            <a:off x="353502" y="2987322"/>
            <a:ext cx="10911525" cy="558743"/>
          </a:xfrm>
          <a:prstGeom prst="rect">
            <a:avLst/>
          </a:prstGeom>
          <a:noFill/>
        </p:spPr>
        <p:txBody>
          <a:bodyPr wrap="square" rtlCol="0">
            <a:spAutoFit/>
          </a:bodyPr>
          <a:lstStyle/>
          <a:p>
            <a:pPr algn="just">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800" b="1" kern="100" dirty="0">
                <a:latin typeface="Bookman Old Style" panose="02050604050505020204" pitchFamily="18" charset="0"/>
                <a:ea typeface="Calibri" panose="020F0502020204030204" pitchFamily="34" charset="0"/>
                <a:cs typeface="Times New Roman" panose="02020603050405020304" pitchFamily="18" charset="0"/>
              </a:rPr>
              <a:t>Threshold Limit</a:t>
            </a:r>
            <a:endParaRPr lang="en-US" sz="2400" b="1" kern="100" dirty="0">
              <a:effectLst/>
              <a:latin typeface="Bookman Old Style" panose="02050604050505020204" pitchFamily="18"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12CCA824-B2C5-5F2B-2137-FDDB6BE3E2DC}"/>
              </a:ext>
            </a:extLst>
          </p:cNvPr>
          <p:cNvSpPr txBox="1"/>
          <p:nvPr/>
        </p:nvSpPr>
        <p:spPr>
          <a:xfrm>
            <a:off x="240381" y="1658871"/>
            <a:ext cx="9707249" cy="1200329"/>
          </a:xfrm>
          <a:prstGeom prst="rect">
            <a:avLst/>
          </a:prstGeom>
          <a:noFill/>
        </p:spPr>
        <p:txBody>
          <a:bodyPr wrap="square" rtlCol="0">
            <a:spAutoFit/>
          </a:bodyPr>
          <a:lstStyle/>
          <a:p>
            <a:pPr marL="342900" indent="-342900" algn="just">
              <a:buFont typeface="Arial" panose="020B0604020202020204" pitchFamily="34" charset="0"/>
              <a:buChar char="•"/>
            </a:pPr>
            <a:r>
              <a:rPr lang="en-US" sz="2400" kern="100" dirty="0">
                <a:latin typeface="Bookman Old Style" panose="02050604050505020204" pitchFamily="18" charset="0"/>
                <a:ea typeface="Calibri" panose="020F0502020204030204" pitchFamily="34" charset="0"/>
                <a:cs typeface="Times New Roman" panose="02020603050405020304" pitchFamily="18" charset="0"/>
              </a:rPr>
              <a:t>Drawings or withdrawals by partners</a:t>
            </a:r>
          </a:p>
          <a:p>
            <a:pPr algn="just"/>
            <a:endParaRPr lang="en-US" sz="2400" kern="100" dirty="0">
              <a:latin typeface="Bookman Old Style" panose="02050604050505020204" pitchFamily="18"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en-US" sz="2400" kern="100" dirty="0">
                <a:solidFill>
                  <a:srgbClr val="002060"/>
                </a:solidFill>
                <a:latin typeface="Bookman Old Style" panose="02050604050505020204" pitchFamily="18" charset="0"/>
                <a:ea typeface="Calibri" panose="020F0502020204030204" pitchFamily="34" charset="0"/>
                <a:cs typeface="Times New Roman" panose="02020603050405020304" pitchFamily="18" charset="0"/>
              </a:rPr>
              <a:t>Repayment of capital to partners.</a:t>
            </a:r>
          </a:p>
        </p:txBody>
      </p:sp>
      <p:sp>
        <p:nvSpPr>
          <p:cNvPr id="5" name="TextBox 4">
            <a:extLst>
              <a:ext uri="{FF2B5EF4-FFF2-40B4-BE49-F238E27FC236}">
                <a16:creationId xmlns:a16="http://schemas.microsoft.com/office/drawing/2014/main" id="{2862CF17-7AFA-ED34-1F7A-68471E14B4EC}"/>
              </a:ext>
            </a:extLst>
          </p:cNvPr>
          <p:cNvSpPr txBox="1"/>
          <p:nvPr/>
        </p:nvSpPr>
        <p:spPr>
          <a:xfrm>
            <a:off x="353503" y="3998800"/>
            <a:ext cx="10911525" cy="1938992"/>
          </a:xfrm>
          <a:prstGeom prst="rect">
            <a:avLst/>
          </a:prstGeom>
          <a:noFill/>
        </p:spPr>
        <p:txBody>
          <a:bodyPr wrap="square" rtlCol="0">
            <a:spAutoFit/>
          </a:bodyPr>
          <a:lstStyle/>
          <a:p>
            <a:pPr marL="285750" indent="-285750" algn="just">
              <a:buFont typeface="Wingdings" panose="05000000000000000000" pitchFamily="2" charset="2"/>
              <a:buChar char="v"/>
            </a:pPr>
            <a:r>
              <a:rPr lang="en-US" sz="2400" dirty="0">
                <a:latin typeface="Bookman Old Style" panose="02050604050505020204" pitchFamily="18" charset="0"/>
                <a:ea typeface="Calibri" panose="020F0502020204030204" pitchFamily="34" charset="0"/>
                <a:cs typeface="Times New Roman" panose="02020603050405020304" pitchFamily="18" charset="0"/>
              </a:rPr>
              <a:t>A</a:t>
            </a:r>
            <a:r>
              <a:rPr lang="en-US" sz="2400" dirty="0">
                <a:effectLst/>
                <a:latin typeface="Bookman Old Style" panose="02050604050505020204" pitchFamily="18" charset="0"/>
                <a:ea typeface="Calibri" panose="020F0502020204030204" pitchFamily="34" charset="0"/>
                <a:cs typeface="Times New Roman" panose="02020603050405020304" pitchFamily="18" charset="0"/>
              </a:rPr>
              <a:t>ggregate payments to a partner exceed ₹20,000 in a financial year, and</a:t>
            </a:r>
          </a:p>
          <a:p>
            <a:pPr algn="just"/>
            <a:endParaRPr lang="en-US" sz="2400" dirty="0">
              <a:effectLst/>
              <a:latin typeface="Bookman Old Style" panose="02050604050505020204" pitchFamily="18" charset="0"/>
              <a:ea typeface="Calibri" panose="020F0502020204030204" pitchFamily="34" charset="0"/>
              <a:cs typeface="Times New Roman" panose="02020603050405020304" pitchFamily="18" charset="0"/>
            </a:endParaRPr>
          </a:p>
          <a:p>
            <a:pPr marL="285750" indent="-285750" algn="just">
              <a:buFont typeface="Wingdings" panose="05000000000000000000" pitchFamily="2" charset="2"/>
              <a:buChar char="v"/>
            </a:pPr>
            <a:r>
              <a:rPr lang="en-US" sz="2400" dirty="0">
                <a:effectLst/>
                <a:latin typeface="Bookman Old Style" panose="02050604050505020204" pitchFamily="18" charset="0"/>
                <a:ea typeface="Calibri" panose="020F0502020204030204" pitchFamily="34" charset="0"/>
                <a:cs typeface="Times New Roman" panose="02020603050405020304" pitchFamily="18" charset="0"/>
              </a:rPr>
              <a:t>If this threshold is crossed, TDS is deducted on the entire amount, not just the excess over ₹20,000</a:t>
            </a:r>
            <a:endParaRPr lang="en-US" sz="2400" dirty="0">
              <a:latin typeface="Bookman Old Style" panose="02050604050505020204" pitchFamily="18" charset="0"/>
            </a:endParaRPr>
          </a:p>
        </p:txBody>
      </p:sp>
    </p:spTree>
    <p:extLst>
      <p:ext uri="{BB962C8B-B14F-4D97-AF65-F5344CB8AC3E}">
        <p14:creationId xmlns:p14="http://schemas.microsoft.com/office/powerpoint/2010/main" val="3035720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1"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569AD-2F05-4811-566C-3DEBD04CB20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F2BD897-1C22-B8FF-31D6-5485CC66CF1C}"/>
              </a:ext>
            </a:extLst>
          </p:cNvPr>
          <p:cNvSpPr txBox="1"/>
          <p:nvPr/>
        </p:nvSpPr>
        <p:spPr>
          <a:xfrm>
            <a:off x="623741" y="314838"/>
            <a:ext cx="11104775" cy="1384995"/>
          </a:xfrm>
          <a:prstGeom prst="rect">
            <a:avLst/>
          </a:prstGeom>
          <a:noFill/>
        </p:spPr>
        <p:txBody>
          <a:bodyPr wrap="square" rtlCol="0">
            <a:spAutoFit/>
          </a:bodyPr>
          <a:lstStyle/>
          <a:p>
            <a:pPr algn="ctr"/>
            <a:r>
              <a:rPr lang="en-US" sz="2800" b="1" dirty="0">
                <a:latin typeface="Bookman Old Style" panose="02050604050505020204" pitchFamily="18" charset="0"/>
              </a:rPr>
              <a:t>SECTION 194T : </a:t>
            </a:r>
          </a:p>
          <a:p>
            <a:pPr algn="ctr"/>
            <a:endParaRPr lang="en-US" sz="2800" b="1" dirty="0">
              <a:latin typeface="Bookman Old Style" panose="02050604050505020204" pitchFamily="18" charset="0"/>
            </a:endParaRPr>
          </a:p>
          <a:p>
            <a:pPr algn="ctr"/>
            <a:r>
              <a:rPr lang="en-US" sz="2800" b="1" dirty="0">
                <a:latin typeface="Bookman Old Style" panose="02050604050505020204" pitchFamily="18" charset="0"/>
              </a:rPr>
              <a:t>TDS on Payments to Partners with effect from 01.04.2025</a:t>
            </a:r>
          </a:p>
        </p:txBody>
      </p:sp>
      <p:sp>
        <p:nvSpPr>
          <p:cNvPr id="4" name="TextBox 3">
            <a:extLst>
              <a:ext uri="{FF2B5EF4-FFF2-40B4-BE49-F238E27FC236}">
                <a16:creationId xmlns:a16="http://schemas.microsoft.com/office/drawing/2014/main" id="{886A8F41-2FB4-F716-672A-9FB9B855A777}"/>
              </a:ext>
            </a:extLst>
          </p:cNvPr>
          <p:cNvSpPr txBox="1"/>
          <p:nvPr/>
        </p:nvSpPr>
        <p:spPr>
          <a:xfrm>
            <a:off x="463484" y="2181022"/>
            <a:ext cx="11265032" cy="427296"/>
          </a:xfrm>
          <a:prstGeom prst="rect">
            <a:avLst/>
          </a:prstGeom>
          <a:noFill/>
        </p:spPr>
        <p:txBody>
          <a:bodyPr wrap="square" rtlCol="0">
            <a:spAutoFit/>
          </a:bodyPr>
          <a:lstStyle/>
          <a:p>
            <a:pPr algn="just">
              <a:lnSpc>
                <a:spcPts val="2625"/>
              </a:lnSpc>
              <a:spcBef>
                <a:spcPts val="750"/>
              </a:spcBef>
              <a:spcAft>
                <a:spcPts val="825"/>
              </a:spcAft>
            </a:pPr>
            <a:r>
              <a:rPr lang="en-US" sz="2400" b="1" i="0" dirty="0">
                <a:solidFill>
                  <a:srgbClr val="212529"/>
                </a:solidFill>
                <a:effectLst/>
                <a:latin typeface="Bookman Old Style" panose="02050604050505020204" pitchFamily="18" charset="0"/>
              </a:rPr>
              <a:t>Rate of TDS </a:t>
            </a:r>
          </a:p>
        </p:txBody>
      </p:sp>
      <p:sp>
        <p:nvSpPr>
          <p:cNvPr id="8" name="TextBox 7">
            <a:extLst>
              <a:ext uri="{FF2B5EF4-FFF2-40B4-BE49-F238E27FC236}">
                <a16:creationId xmlns:a16="http://schemas.microsoft.com/office/drawing/2014/main" id="{34E898F9-62EC-A525-A8AF-889DC90009C8}"/>
              </a:ext>
            </a:extLst>
          </p:cNvPr>
          <p:cNvSpPr txBox="1"/>
          <p:nvPr/>
        </p:nvSpPr>
        <p:spPr>
          <a:xfrm>
            <a:off x="336220" y="3758328"/>
            <a:ext cx="11651533" cy="915059"/>
          </a:xfrm>
          <a:prstGeom prst="rect">
            <a:avLst/>
          </a:prstGeom>
          <a:noFill/>
        </p:spPr>
        <p:txBody>
          <a:bodyPr wrap="square" rtlCol="0">
            <a:spAutoFit/>
          </a:bodyPr>
          <a:lstStyle/>
          <a:p>
            <a:pPr algn="just">
              <a:lnSpc>
                <a:spcPct val="115000"/>
              </a:lnSpc>
              <a:spcAft>
                <a:spcPts val="800"/>
              </a:spcAft>
              <a:buNone/>
            </a:pPr>
            <a:r>
              <a:rPr lang="en-US" sz="2400" kern="100" dirty="0">
                <a:latin typeface="Bookman Old Style" panose="02050604050505020204" pitchFamily="18" charset="0"/>
                <a:ea typeface="Calibri" panose="020F0502020204030204" pitchFamily="34" charset="0"/>
                <a:cs typeface="Times New Roman" panose="02020603050405020304" pitchFamily="18" charset="0"/>
              </a:rPr>
              <a:t>2. </a:t>
            </a:r>
            <a:r>
              <a:rPr lang="en-US" sz="2400" dirty="0">
                <a:latin typeface="Bookman Old Style" panose="02050604050505020204" pitchFamily="18" charset="0"/>
              </a:rPr>
              <a:t>For non-resident partners, an additional surcharge and health and  education </a:t>
            </a:r>
            <a:r>
              <a:rPr lang="en-US" sz="2400" dirty="0" err="1">
                <a:latin typeface="Bookman Old Style" panose="02050604050505020204" pitchFamily="18" charset="0"/>
              </a:rPr>
              <a:t>cess</a:t>
            </a:r>
            <a:r>
              <a:rPr lang="en-US" sz="2400" dirty="0">
                <a:latin typeface="Bookman Old Style" panose="02050604050505020204" pitchFamily="18" charset="0"/>
              </a:rPr>
              <a:t> may apply</a:t>
            </a:r>
            <a:endParaRPr lang="en-US" sz="2400" kern="100" dirty="0">
              <a:effectLst/>
              <a:latin typeface="Bookman Old Style" panose="02050604050505020204" pitchFamily="18"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B3FC5CA4-6442-D044-6AD5-C22541FC8AFC}"/>
              </a:ext>
            </a:extLst>
          </p:cNvPr>
          <p:cNvSpPr txBox="1"/>
          <p:nvPr/>
        </p:nvSpPr>
        <p:spPr>
          <a:xfrm>
            <a:off x="411634" y="2967335"/>
            <a:ext cx="9707249" cy="461665"/>
          </a:xfrm>
          <a:prstGeom prst="rect">
            <a:avLst/>
          </a:prstGeom>
          <a:noFill/>
        </p:spPr>
        <p:txBody>
          <a:bodyPr wrap="square" rtlCol="0">
            <a:spAutoFit/>
          </a:bodyPr>
          <a:lstStyle/>
          <a:p>
            <a:pPr algn="just"/>
            <a:r>
              <a:rPr lang="en-US" sz="2400" kern="100" dirty="0">
                <a:latin typeface="Bookman Old Style" panose="02050604050505020204" pitchFamily="18" charset="0"/>
                <a:ea typeface="Calibri" panose="020F0502020204030204" pitchFamily="34" charset="0"/>
                <a:cs typeface="Times New Roman" panose="02020603050405020304" pitchFamily="18" charset="0"/>
              </a:rPr>
              <a:t>1. Fixed at 10% for resident partners</a:t>
            </a:r>
          </a:p>
        </p:txBody>
      </p:sp>
      <p:sp>
        <p:nvSpPr>
          <p:cNvPr id="5" name="TextBox 4">
            <a:extLst>
              <a:ext uri="{FF2B5EF4-FFF2-40B4-BE49-F238E27FC236}">
                <a16:creationId xmlns:a16="http://schemas.microsoft.com/office/drawing/2014/main" id="{EE8CB008-CE7C-134B-0C47-A62B695442BE}"/>
              </a:ext>
            </a:extLst>
          </p:cNvPr>
          <p:cNvSpPr txBox="1"/>
          <p:nvPr/>
        </p:nvSpPr>
        <p:spPr>
          <a:xfrm>
            <a:off x="336220" y="5092038"/>
            <a:ext cx="11651533" cy="830997"/>
          </a:xfrm>
          <a:prstGeom prst="rect">
            <a:avLst/>
          </a:prstGeom>
          <a:noFill/>
        </p:spPr>
        <p:txBody>
          <a:bodyPr wrap="square" rtlCol="0">
            <a:spAutoFit/>
          </a:bodyPr>
          <a:lstStyle/>
          <a:p>
            <a:pPr algn="just"/>
            <a:r>
              <a:rPr lang="en-US" sz="2400" dirty="0">
                <a:latin typeface="Bookman Old Style" panose="02050604050505020204" pitchFamily="18" charset="0"/>
              </a:rPr>
              <a:t>3. If the partner does not provide PAN/Aadhaar details, the rate increases to 20%.</a:t>
            </a:r>
          </a:p>
        </p:txBody>
      </p:sp>
    </p:spTree>
    <p:extLst>
      <p:ext uri="{BB962C8B-B14F-4D97-AF65-F5344CB8AC3E}">
        <p14:creationId xmlns:p14="http://schemas.microsoft.com/office/powerpoint/2010/main" val="1853806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1"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CF11A-9E90-34CB-7A30-9BCFCF5DCD3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F1BBD47-76B3-8850-05E1-0BABE0691206}"/>
              </a:ext>
            </a:extLst>
          </p:cNvPr>
          <p:cNvSpPr txBox="1"/>
          <p:nvPr/>
        </p:nvSpPr>
        <p:spPr>
          <a:xfrm>
            <a:off x="463484" y="157137"/>
            <a:ext cx="11104775" cy="1384995"/>
          </a:xfrm>
          <a:prstGeom prst="rect">
            <a:avLst/>
          </a:prstGeom>
          <a:noFill/>
        </p:spPr>
        <p:txBody>
          <a:bodyPr wrap="square" rtlCol="0">
            <a:spAutoFit/>
          </a:bodyPr>
          <a:lstStyle/>
          <a:p>
            <a:pPr algn="ctr"/>
            <a:r>
              <a:rPr lang="en-US" sz="2800" b="1" dirty="0">
                <a:latin typeface="Bookman Old Style" panose="02050604050505020204" pitchFamily="18" charset="0"/>
              </a:rPr>
              <a:t>SECTION 194T : </a:t>
            </a:r>
          </a:p>
          <a:p>
            <a:pPr algn="ctr"/>
            <a:endParaRPr lang="en-US" sz="2800" b="1" dirty="0">
              <a:latin typeface="Bookman Old Style" panose="02050604050505020204" pitchFamily="18" charset="0"/>
            </a:endParaRPr>
          </a:p>
          <a:p>
            <a:pPr algn="ctr"/>
            <a:r>
              <a:rPr lang="en-US" sz="2800" b="1" dirty="0">
                <a:latin typeface="Bookman Old Style" panose="02050604050505020204" pitchFamily="18" charset="0"/>
              </a:rPr>
              <a:t>TDS on Payments to Partners with effect from 01.04.2025</a:t>
            </a:r>
          </a:p>
        </p:txBody>
      </p:sp>
      <p:sp>
        <p:nvSpPr>
          <p:cNvPr id="4" name="TextBox 3">
            <a:extLst>
              <a:ext uri="{FF2B5EF4-FFF2-40B4-BE49-F238E27FC236}">
                <a16:creationId xmlns:a16="http://schemas.microsoft.com/office/drawing/2014/main" id="{7C521590-C9D2-1EC3-5EEF-5D560497AAEF}"/>
              </a:ext>
            </a:extLst>
          </p:cNvPr>
          <p:cNvSpPr txBox="1"/>
          <p:nvPr/>
        </p:nvSpPr>
        <p:spPr>
          <a:xfrm>
            <a:off x="557753" y="1630744"/>
            <a:ext cx="11265032" cy="427296"/>
          </a:xfrm>
          <a:prstGeom prst="rect">
            <a:avLst/>
          </a:prstGeom>
          <a:noFill/>
        </p:spPr>
        <p:txBody>
          <a:bodyPr wrap="square" rtlCol="0">
            <a:spAutoFit/>
          </a:bodyPr>
          <a:lstStyle/>
          <a:p>
            <a:pPr algn="just">
              <a:lnSpc>
                <a:spcPts val="2625"/>
              </a:lnSpc>
              <a:spcBef>
                <a:spcPts val="750"/>
              </a:spcBef>
              <a:spcAft>
                <a:spcPts val="825"/>
              </a:spcAft>
            </a:pPr>
            <a:r>
              <a:rPr lang="en-US" sz="2400" b="1" dirty="0">
                <a:solidFill>
                  <a:srgbClr val="212529"/>
                </a:solidFill>
                <a:latin typeface="Bookman Old Style" panose="02050604050505020204" pitchFamily="18" charset="0"/>
              </a:rPr>
              <a:t>Timing of Deduction</a:t>
            </a:r>
            <a:r>
              <a:rPr lang="en-US" sz="2400" b="1" i="0" dirty="0">
                <a:solidFill>
                  <a:srgbClr val="212529"/>
                </a:solidFill>
                <a:effectLst/>
                <a:latin typeface="Bookman Old Style" panose="02050604050505020204" pitchFamily="18" charset="0"/>
              </a:rPr>
              <a:t> </a:t>
            </a:r>
          </a:p>
        </p:txBody>
      </p:sp>
      <p:sp>
        <p:nvSpPr>
          <p:cNvPr id="8" name="TextBox 7">
            <a:extLst>
              <a:ext uri="{FF2B5EF4-FFF2-40B4-BE49-F238E27FC236}">
                <a16:creationId xmlns:a16="http://schemas.microsoft.com/office/drawing/2014/main" id="{7CD01855-E20B-065A-4373-775AC17E3BB8}"/>
              </a:ext>
            </a:extLst>
          </p:cNvPr>
          <p:cNvSpPr txBox="1"/>
          <p:nvPr/>
        </p:nvSpPr>
        <p:spPr>
          <a:xfrm>
            <a:off x="553824" y="2696929"/>
            <a:ext cx="11084352" cy="1966116"/>
          </a:xfrm>
          <a:prstGeom prst="rect">
            <a:avLst/>
          </a:prstGeom>
          <a:noFill/>
        </p:spPr>
        <p:txBody>
          <a:bodyPr wrap="square" rtlCol="0">
            <a:spAutoFit/>
          </a:bodyPr>
          <a:lstStyle/>
          <a:p>
            <a:pPr algn="just">
              <a:lnSpc>
                <a:spcPct val="115000"/>
              </a:lnSpc>
              <a:spcAft>
                <a:spcPts val="800"/>
              </a:spcAft>
              <a:buNone/>
            </a:pPr>
            <a:r>
              <a:rPr lang="en-US" sz="2400" kern="100" dirty="0">
                <a:latin typeface="Bookman Old Style" panose="02050604050505020204" pitchFamily="18" charset="0"/>
                <a:ea typeface="Calibri" panose="020F0502020204030204" pitchFamily="34" charset="0"/>
                <a:cs typeface="Times New Roman" panose="02020603050405020304" pitchFamily="18" charset="0"/>
              </a:rPr>
              <a:t>1. The time of crediting the payment to the partner's account (including capital accounts), or</a:t>
            </a:r>
          </a:p>
          <a:p>
            <a:pPr algn="just">
              <a:lnSpc>
                <a:spcPct val="115000"/>
              </a:lnSpc>
              <a:spcAft>
                <a:spcPts val="800"/>
              </a:spcAft>
              <a:buNone/>
            </a:pPr>
            <a:endParaRPr lang="en-US" sz="2400" kern="100" dirty="0">
              <a:latin typeface="Bookman Old Style" panose="02050604050505020204" pitchFamily="18" charset="0"/>
              <a:ea typeface="Calibri" panose="020F0502020204030204" pitchFamily="34" charset="0"/>
              <a:cs typeface="Times New Roman" panose="02020603050405020304" pitchFamily="18" charset="0"/>
            </a:endParaRPr>
          </a:p>
          <a:p>
            <a:pPr algn="just">
              <a:lnSpc>
                <a:spcPct val="115000"/>
              </a:lnSpc>
              <a:spcAft>
                <a:spcPts val="800"/>
              </a:spcAft>
              <a:buNone/>
            </a:pPr>
            <a:r>
              <a:rPr lang="en-US" sz="2400" kern="100" dirty="0">
                <a:latin typeface="Bookman Old Style" panose="02050604050505020204" pitchFamily="18" charset="0"/>
                <a:ea typeface="Calibri" panose="020F0502020204030204" pitchFamily="34" charset="0"/>
                <a:cs typeface="Times New Roman" panose="02020603050405020304" pitchFamily="18" charset="0"/>
              </a:rPr>
              <a:t>2. The time of actual payment.</a:t>
            </a:r>
          </a:p>
        </p:txBody>
      </p:sp>
      <p:sp>
        <p:nvSpPr>
          <p:cNvPr id="11" name="TextBox 10">
            <a:extLst>
              <a:ext uri="{FF2B5EF4-FFF2-40B4-BE49-F238E27FC236}">
                <a16:creationId xmlns:a16="http://schemas.microsoft.com/office/drawing/2014/main" id="{F5B11363-000E-68BD-8016-47CBA9F6F88F}"/>
              </a:ext>
            </a:extLst>
          </p:cNvPr>
          <p:cNvSpPr txBox="1"/>
          <p:nvPr/>
        </p:nvSpPr>
        <p:spPr>
          <a:xfrm>
            <a:off x="557753" y="2146652"/>
            <a:ext cx="9707249" cy="461665"/>
          </a:xfrm>
          <a:prstGeom prst="rect">
            <a:avLst/>
          </a:prstGeom>
          <a:noFill/>
        </p:spPr>
        <p:txBody>
          <a:bodyPr wrap="square" rtlCol="0">
            <a:spAutoFit/>
          </a:bodyPr>
          <a:lstStyle/>
          <a:p>
            <a:pPr algn="just"/>
            <a:r>
              <a:rPr lang="en-US" sz="2400" kern="100" dirty="0">
                <a:latin typeface="Bookman Old Style" panose="02050604050505020204" pitchFamily="18" charset="0"/>
                <a:ea typeface="Calibri" panose="020F0502020204030204" pitchFamily="34" charset="0"/>
                <a:cs typeface="Times New Roman" panose="02020603050405020304" pitchFamily="18" charset="0"/>
              </a:rPr>
              <a:t>The deduction occurs at the earlier of:</a:t>
            </a:r>
          </a:p>
        </p:txBody>
      </p:sp>
      <p:sp>
        <p:nvSpPr>
          <p:cNvPr id="2" name="TextBox 1">
            <a:extLst>
              <a:ext uri="{FF2B5EF4-FFF2-40B4-BE49-F238E27FC236}">
                <a16:creationId xmlns:a16="http://schemas.microsoft.com/office/drawing/2014/main" id="{0A64332A-4DEF-A666-63AB-543F2595C0FE}"/>
              </a:ext>
            </a:extLst>
          </p:cNvPr>
          <p:cNvSpPr txBox="1"/>
          <p:nvPr/>
        </p:nvSpPr>
        <p:spPr>
          <a:xfrm>
            <a:off x="276912" y="4892512"/>
            <a:ext cx="11638176" cy="1600438"/>
          </a:xfrm>
          <a:prstGeom prst="rect">
            <a:avLst/>
          </a:prstGeom>
          <a:noFill/>
        </p:spPr>
        <p:txBody>
          <a:bodyPr wrap="square" rtlCol="0">
            <a:spAutoFit/>
          </a:bodyPr>
          <a:lstStyle/>
          <a:p>
            <a:pPr algn="just"/>
            <a:r>
              <a:rPr lang="en-US" sz="2000" b="1" i="1" kern="100" dirty="0">
                <a:effectLst/>
                <a:latin typeface="Bookman Old Style" panose="02050604050505020204" pitchFamily="18" charset="0"/>
                <a:ea typeface="Calibri" panose="020F0502020204030204" pitchFamily="34" charset="0"/>
                <a:cs typeface="Times New Roman" panose="02020603050405020304" pitchFamily="18" charset="0"/>
              </a:rPr>
              <a:t>Note: Unlike some other TDS provisions (e.g., Section 197 or Form 15G/15H for certain payments), partners cannot apply for a lower TDS certificate or claim exemptions from TDS under Section 194T. The 10% rate is mandatory when the threshold is exceeded.</a:t>
            </a:r>
          </a:p>
          <a:p>
            <a:endParaRPr lang="en-US" dirty="0"/>
          </a:p>
        </p:txBody>
      </p:sp>
    </p:spTree>
    <p:extLst>
      <p:ext uri="{BB962C8B-B14F-4D97-AF65-F5344CB8AC3E}">
        <p14:creationId xmlns:p14="http://schemas.microsoft.com/office/powerpoint/2010/main" val="3124772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C6727-6F65-4AED-45B6-93EB4344F94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455F697-20B4-6D42-977D-5FF6900B4157}"/>
              </a:ext>
            </a:extLst>
          </p:cNvPr>
          <p:cNvSpPr txBox="1"/>
          <p:nvPr/>
        </p:nvSpPr>
        <p:spPr>
          <a:xfrm>
            <a:off x="463484" y="157137"/>
            <a:ext cx="11104775" cy="1384995"/>
          </a:xfrm>
          <a:prstGeom prst="rect">
            <a:avLst/>
          </a:prstGeom>
          <a:noFill/>
        </p:spPr>
        <p:txBody>
          <a:bodyPr wrap="square" rtlCol="0">
            <a:spAutoFit/>
          </a:bodyPr>
          <a:lstStyle/>
          <a:p>
            <a:pPr algn="ctr"/>
            <a:r>
              <a:rPr lang="en-US" sz="2800" b="1" dirty="0">
                <a:latin typeface="Bookman Old Style" panose="02050604050505020204" pitchFamily="18" charset="0"/>
              </a:rPr>
              <a:t>SECTION 194T : </a:t>
            </a:r>
          </a:p>
          <a:p>
            <a:pPr algn="ctr"/>
            <a:endParaRPr lang="en-US" sz="2800" b="1" dirty="0">
              <a:latin typeface="Bookman Old Style" panose="02050604050505020204" pitchFamily="18" charset="0"/>
            </a:endParaRPr>
          </a:p>
          <a:p>
            <a:pPr algn="ctr"/>
            <a:r>
              <a:rPr lang="en-US" sz="2800" b="1" dirty="0">
                <a:latin typeface="Bookman Old Style" panose="02050604050505020204" pitchFamily="18" charset="0"/>
              </a:rPr>
              <a:t>TDS on Payments to Partners with effect from 01.04.2025</a:t>
            </a:r>
          </a:p>
        </p:txBody>
      </p:sp>
      <p:sp>
        <p:nvSpPr>
          <p:cNvPr id="4" name="TextBox 3">
            <a:extLst>
              <a:ext uri="{FF2B5EF4-FFF2-40B4-BE49-F238E27FC236}">
                <a16:creationId xmlns:a16="http://schemas.microsoft.com/office/drawing/2014/main" id="{2E2323FB-5B7E-E1AA-2445-DAC2B095A156}"/>
              </a:ext>
            </a:extLst>
          </p:cNvPr>
          <p:cNvSpPr txBox="1"/>
          <p:nvPr/>
        </p:nvSpPr>
        <p:spPr>
          <a:xfrm>
            <a:off x="557753" y="1630744"/>
            <a:ext cx="11265032" cy="427296"/>
          </a:xfrm>
          <a:prstGeom prst="rect">
            <a:avLst/>
          </a:prstGeom>
          <a:noFill/>
        </p:spPr>
        <p:txBody>
          <a:bodyPr wrap="square" rtlCol="0">
            <a:spAutoFit/>
          </a:bodyPr>
          <a:lstStyle/>
          <a:p>
            <a:pPr algn="just">
              <a:lnSpc>
                <a:spcPts val="2625"/>
              </a:lnSpc>
              <a:spcBef>
                <a:spcPts val="750"/>
              </a:spcBef>
              <a:spcAft>
                <a:spcPts val="825"/>
              </a:spcAft>
            </a:pPr>
            <a:r>
              <a:rPr lang="en-US" sz="2400" b="1" dirty="0">
                <a:solidFill>
                  <a:srgbClr val="212529"/>
                </a:solidFill>
                <a:latin typeface="Bookman Old Style" panose="02050604050505020204" pitchFamily="18" charset="0"/>
              </a:rPr>
              <a:t>Failure to comply with Section 194T:</a:t>
            </a:r>
            <a:endParaRPr lang="en-US" sz="2400" b="1" i="0" dirty="0">
              <a:solidFill>
                <a:srgbClr val="212529"/>
              </a:solidFill>
              <a:effectLst/>
              <a:latin typeface="Bookman Old Style" panose="02050604050505020204" pitchFamily="18" charset="0"/>
            </a:endParaRPr>
          </a:p>
        </p:txBody>
      </p:sp>
      <p:sp>
        <p:nvSpPr>
          <p:cNvPr id="8" name="TextBox 7">
            <a:extLst>
              <a:ext uri="{FF2B5EF4-FFF2-40B4-BE49-F238E27FC236}">
                <a16:creationId xmlns:a16="http://schemas.microsoft.com/office/drawing/2014/main" id="{B272EEDA-163D-5C34-45B5-A106BD8FFBAD}"/>
              </a:ext>
            </a:extLst>
          </p:cNvPr>
          <p:cNvSpPr txBox="1"/>
          <p:nvPr/>
        </p:nvSpPr>
        <p:spPr>
          <a:xfrm>
            <a:off x="483907" y="2305854"/>
            <a:ext cx="11084352" cy="1231491"/>
          </a:xfrm>
          <a:prstGeom prst="rect">
            <a:avLst/>
          </a:prstGeom>
          <a:noFill/>
        </p:spPr>
        <p:txBody>
          <a:bodyPr wrap="square" rtlCol="0">
            <a:spAutoFit/>
          </a:bodyPr>
          <a:lstStyle/>
          <a:p>
            <a:pPr algn="just">
              <a:lnSpc>
                <a:spcPct val="115000"/>
              </a:lnSpc>
              <a:spcAft>
                <a:spcPts val="800"/>
              </a:spcAft>
              <a:buNone/>
            </a:pPr>
            <a:r>
              <a:rPr lang="en-US" sz="2000" b="1" kern="100" dirty="0">
                <a:latin typeface="Bookman Old Style" panose="02050604050505020204" pitchFamily="18" charset="0"/>
                <a:ea typeface="Calibri" panose="020F0502020204030204" pitchFamily="34" charset="0"/>
                <a:cs typeface="Times New Roman" panose="02020603050405020304" pitchFamily="18" charset="0"/>
              </a:rPr>
              <a:t>Disallowance of Expense</a:t>
            </a:r>
            <a:r>
              <a:rPr lang="en-US" sz="2000" kern="100" dirty="0">
                <a:latin typeface="Bookman Old Style" panose="02050604050505020204" pitchFamily="18" charset="0"/>
                <a:ea typeface="Calibri" panose="020F0502020204030204" pitchFamily="34" charset="0"/>
                <a:cs typeface="Times New Roman" panose="02020603050405020304" pitchFamily="18" charset="0"/>
              </a:rPr>
              <a:t>:</a:t>
            </a:r>
          </a:p>
          <a:p>
            <a:pPr algn="just">
              <a:lnSpc>
                <a:spcPct val="115000"/>
              </a:lnSpc>
              <a:spcAft>
                <a:spcPts val="800"/>
              </a:spcAft>
              <a:buNone/>
            </a:pPr>
            <a:r>
              <a:rPr lang="en-US" sz="2000" kern="100" dirty="0">
                <a:latin typeface="Bookman Old Style" panose="02050604050505020204" pitchFamily="18" charset="0"/>
                <a:ea typeface="Calibri" panose="020F0502020204030204" pitchFamily="34" charset="0"/>
                <a:cs typeface="Times New Roman" panose="02020603050405020304" pitchFamily="18" charset="0"/>
              </a:rPr>
              <a:t>30% of the payment may be disallowed as a deduction under Section 40(a)(</a:t>
            </a:r>
            <a:r>
              <a:rPr lang="en-US" sz="2000" kern="100" dirty="0" err="1">
                <a:latin typeface="Bookman Old Style" panose="02050604050505020204" pitchFamily="18" charset="0"/>
                <a:ea typeface="Calibri" panose="020F0502020204030204" pitchFamily="34" charset="0"/>
                <a:cs typeface="Times New Roman" panose="02020603050405020304" pitchFamily="18" charset="0"/>
              </a:rPr>
              <a:t>ia</a:t>
            </a:r>
            <a:r>
              <a:rPr lang="en-US" sz="2000" kern="100" dirty="0">
                <a:latin typeface="Bookman Old Style" panose="02050604050505020204" pitchFamily="18" charset="0"/>
                <a:ea typeface="Calibri" panose="020F0502020204030204" pitchFamily="34" charset="0"/>
                <a:cs typeface="Times New Roman" panose="02020603050405020304" pitchFamily="18" charset="0"/>
              </a:rPr>
              <a:t>) if TDS is not deducted or deposited.</a:t>
            </a:r>
          </a:p>
        </p:txBody>
      </p:sp>
      <p:sp>
        <p:nvSpPr>
          <p:cNvPr id="2" name="TextBox 1">
            <a:extLst>
              <a:ext uri="{FF2B5EF4-FFF2-40B4-BE49-F238E27FC236}">
                <a16:creationId xmlns:a16="http://schemas.microsoft.com/office/drawing/2014/main" id="{2B9F677F-2EE9-4353-A97D-16B4A4807F7C}"/>
              </a:ext>
            </a:extLst>
          </p:cNvPr>
          <p:cNvSpPr txBox="1"/>
          <p:nvPr/>
        </p:nvSpPr>
        <p:spPr>
          <a:xfrm>
            <a:off x="463484" y="3800482"/>
            <a:ext cx="11638176" cy="1323439"/>
          </a:xfrm>
          <a:prstGeom prst="rect">
            <a:avLst/>
          </a:prstGeom>
          <a:noFill/>
        </p:spPr>
        <p:txBody>
          <a:bodyPr wrap="square" rtlCol="0">
            <a:spAutoFit/>
          </a:bodyPr>
          <a:lstStyle/>
          <a:p>
            <a:pPr algn="just"/>
            <a:r>
              <a:rPr lang="en-US" sz="2000" b="1" kern="100" dirty="0">
                <a:latin typeface="Bookman Old Style" panose="02050604050505020204" pitchFamily="18" charset="0"/>
                <a:ea typeface="Calibri" panose="020F0502020204030204" pitchFamily="34" charset="0"/>
                <a:cs typeface="Times New Roman" panose="02020603050405020304" pitchFamily="18" charset="0"/>
              </a:rPr>
              <a:t>Interest: </a:t>
            </a:r>
          </a:p>
          <a:p>
            <a:pPr algn="just"/>
            <a:endParaRPr lang="en-US" sz="2000" kern="100" dirty="0">
              <a:latin typeface="Bookman Old Style" panose="02050604050505020204" pitchFamily="18" charset="0"/>
              <a:ea typeface="Calibri" panose="020F0502020204030204" pitchFamily="34" charset="0"/>
              <a:cs typeface="Times New Roman" panose="02020603050405020304" pitchFamily="18" charset="0"/>
            </a:endParaRPr>
          </a:p>
          <a:p>
            <a:pPr algn="just"/>
            <a:r>
              <a:rPr lang="en-US" sz="2000" kern="100" dirty="0">
                <a:latin typeface="Bookman Old Style" panose="02050604050505020204" pitchFamily="18" charset="0"/>
                <a:ea typeface="Calibri" panose="020F0502020204030204" pitchFamily="34" charset="0"/>
                <a:cs typeface="Times New Roman" panose="02020603050405020304" pitchFamily="18" charset="0"/>
              </a:rPr>
              <a:t>1% per month (or part thereof) on the unpaid TDS amount if not deducted. 1.5% per month (or part thereof) if deducted but not deposited.</a:t>
            </a:r>
            <a:endParaRPr lang="en-US" dirty="0"/>
          </a:p>
        </p:txBody>
      </p:sp>
      <p:sp>
        <p:nvSpPr>
          <p:cNvPr id="5" name="TextBox 4">
            <a:extLst>
              <a:ext uri="{FF2B5EF4-FFF2-40B4-BE49-F238E27FC236}">
                <a16:creationId xmlns:a16="http://schemas.microsoft.com/office/drawing/2014/main" id="{AA001B13-15D6-9457-9B16-18CD9E5B9B56}"/>
              </a:ext>
            </a:extLst>
          </p:cNvPr>
          <p:cNvSpPr txBox="1"/>
          <p:nvPr/>
        </p:nvSpPr>
        <p:spPr>
          <a:xfrm>
            <a:off x="463484" y="5209179"/>
            <a:ext cx="11265032" cy="1292662"/>
          </a:xfrm>
          <a:prstGeom prst="rect">
            <a:avLst/>
          </a:prstGeom>
          <a:noFill/>
        </p:spPr>
        <p:txBody>
          <a:bodyPr wrap="square" rtlCol="0">
            <a:spAutoFit/>
          </a:bodyPr>
          <a:lstStyle/>
          <a:p>
            <a:r>
              <a:rPr lang="en-US" sz="2000" b="1" kern="100" dirty="0">
                <a:effectLst/>
                <a:latin typeface="Bookman Old Style" panose="02050604050505020204" pitchFamily="18" charset="0"/>
                <a:ea typeface="Calibri" panose="020F0502020204030204" pitchFamily="34" charset="0"/>
                <a:cs typeface="Times New Roman" panose="02020603050405020304" pitchFamily="18" charset="0"/>
              </a:rPr>
              <a:t>Penalty: </a:t>
            </a:r>
          </a:p>
          <a:p>
            <a:endParaRPr lang="en-US" sz="2000" b="1" kern="100" dirty="0">
              <a:effectLst/>
              <a:latin typeface="Bookman Old Style" panose="02050604050505020204" pitchFamily="18" charset="0"/>
              <a:ea typeface="Calibri" panose="020F0502020204030204" pitchFamily="34" charset="0"/>
              <a:cs typeface="Times New Roman" panose="02020603050405020304" pitchFamily="18" charset="0"/>
            </a:endParaRPr>
          </a:p>
          <a:p>
            <a:r>
              <a:rPr lang="en-US" sz="2000" kern="100" dirty="0">
                <a:effectLst/>
                <a:latin typeface="Bookman Old Style" panose="02050604050505020204" pitchFamily="18" charset="0"/>
                <a:ea typeface="Calibri" panose="020F0502020204030204" pitchFamily="34" charset="0"/>
                <a:cs typeface="Times New Roman" panose="02020603050405020304" pitchFamily="18" charset="0"/>
              </a:rPr>
              <a:t>₹200 per day for late filing of TDS returns, subject to a maximum of the TDS amount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a:p>
            <a:endParaRPr lang="en-US" dirty="0"/>
          </a:p>
        </p:txBody>
      </p:sp>
    </p:spTree>
    <p:extLst>
      <p:ext uri="{BB962C8B-B14F-4D97-AF65-F5344CB8AC3E}">
        <p14:creationId xmlns:p14="http://schemas.microsoft.com/office/powerpoint/2010/main" val="3766206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86857" y="-13652"/>
            <a:ext cx="10836319" cy="584775"/>
          </a:xfrm>
          <a:prstGeom prst="rect">
            <a:avLst/>
          </a:prstGeom>
          <a:noFill/>
        </p:spPr>
        <p:txBody>
          <a:bodyPr wrap="square" rtlCol="0">
            <a:spAutoFit/>
          </a:bodyPr>
          <a:lstStyle/>
          <a:p>
            <a:pPr algn="ctr"/>
            <a:r>
              <a:rPr lang="en-US" sz="3200" b="1" i="1" dirty="0">
                <a:latin typeface="Bookman Old Style" panose="02050604050505020204" pitchFamily="18" charset="0"/>
              </a:rPr>
              <a:t>TDS RATE CHART  F.Y. 2025-2026</a:t>
            </a:r>
            <a:endParaRPr lang="en-US" sz="4000" b="1" i="1" dirty="0">
              <a:latin typeface="Bookman Old Style" panose="020506040505050202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588777417"/>
              </p:ext>
            </p:extLst>
          </p:nvPr>
        </p:nvGraphicFramePr>
        <p:xfrm>
          <a:off x="102360" y="571123"/>
          <a:ext cx="11805312" cy="5548806"/>
        </p:xfrm>
        <a:graphic>
          <a:graphicData uri="http://schemas.openxmlformats.org/drawingml/2006/table">
            <a:tbl>
              <a:tblPr firstRow="1" bandRow="1">
                <a:tableStyleId>{5C22544A-7EE6-4342-B048-85BDC9FD1C3A}</a:tableStyleId>
              </a:tblPr>
              <a:tblGrid>
                <a:gridCol w="894209">
                  <a:extLst>
                    <a:ext uri="{9D8B030D-6E8A-4147-A177-3AD203B41FA5}">
                      <a16:colId xmlns:a16="http://schemas.microsoft.com/office/drawing/2014/main" val="20000"/>
                    </a:ext>
                  </a:extLst>
                </a:gridCol>
                <a:gridCol w="4401121">
                  <a:extLst>
                    <a:ext uri="{9D8B030D-6E8A-4147-A177-3AD203B41FA5}">
                      <a16:colId xmlns:a16="http://schemas.microsoft.com/office/drawing/2014/main" val="20001"/>
                    </a:ext>
                  </a:extLst>
                </a:gridCol>
                <a:gridCol w="3111689">
                  <a:extLst>
                    <a:ext uri="{9D8B030D-6E8A-4147-A177-3AD203B41FA5}">
                      <a16:colId xmlns:a16="http://schemas.microsoft.com/office/drawing/2014/main" val="20002"/>
                    </a:ext>
                  </a:extLst>
                </a:gridCol>
                <a:gridCol w="1774209">
                  <a:extLst>
                    <a:ext uri="{9D8B030D-6E8A-4147-A177-3AD203B41FA5}">
                      <a16:colId xmlns:a16="http://schemas.microsoft.com/office/drawing/2014/main" val="20003"/>
                    </a:ext>
                  </a:extLst>
                </a:gridCol>
                <a:gridCol w="1624084">
                  <a:extLst>
                    <a:ext uri="{9D8B030D-6E8A-4147-A177-3AD203B41FA5}">
                      <a16:colId xmlns:a16="http://schemas.microsoft.com/office/drawing/2014/main" val="20004"/>
                    </a:ext>
                  </a:extLst>
                </a:gridCol>
              </a:tblGrid>
              <a:tr h="630781">
                <a:tc>
                  <a:txBody>
                    <a:bodyPr/>
                    <a:lstStyle/>
                    <a:p>
                      <a:r>
                        <a:rPr lang="en-US" sz="1600" dirty="0">
                          <a:latin typeface="Bookman Old Style" panose="02050604050505020204" pitchFamily="18" charset="0"/>
                        </a:rPr>
                        <a:t>Sec</a:t>
                      </a:r>
                    </a:p>
                    <a:p>
                      <a:endParaRPr lang="en-US" sz="1600" dirty="0">
                        <a:latin typeface="Bookman Old Style" panose="02050604050505020204" pitchFamily="18" charset="0"/>
                      </a:endParaRPr>
                    </a:p>
                  </a:txBody>
                  <a:tcPr/>
                </a:tc>
                <a:tc>
                  <a:txBody>
                    <a:bodyPr/>
                    <a:lstStyle/>
                    <a:p>
                      <a:r>
                        <a:rPr lang="en-US" sz="1600" dirty="0">
                          <a:latin typeface="Bookman Old Style" panose="02050604050505020204" pitchFamily="18" charset="0"/>
                        </a:rPr>
                        <a:t>Nature</a:t>
                      </a:r>
                      <a:r>
                        <a:rPr lang="en-US" sz="1600" baseline="0" dirty="0">
                          <a:latin typeface="Bookman Old Style" panose="02050604050505020204" pitchFamily="18" charset="0"/>
                        </a:rPr>
                        <a:t> of Payment </a:t>
                      </a:r>
                      <a:endParaRPr lang="en-US" sz="1600" dirty="0">
                        <a:latin typeface="Bookman Old Style" panose="02050604050505020204" pitchFamily="18" charset="0"/>
                      </a:endParaRPr>
                    </a:p>
                  </a:txBody>
                  <a:tcPr/>
                </a:tc>
                <a:tc>
                  <a:txBody>
                    <a:bodyPr/>
                    <a:lstStyle/>
                    <a:p>
                      <a:pPr algn="ctr"/>
                      <a:r>
                        <a:rPr lang="en-US" sz="1600" dirty="0">
                          <a:latin typeface="Bookman Old Style" panose="02050604050505020204" pitchFamily="18" charset="0"/>
                        </a:rPr>
                        <a:t>Threshold</a:t>
                      </a:r>
                      <a:r>
                        <a:rPr lang="en-US" sz="1600" baseline="0" dirty="0">
                          <a:latin typeface="Bookman Old Style" panose="02050604050505020204" pitchFamily="18" charset="0"/>
                        </a:rPr>
                        <a:t> </a:t>
                      </a:r>
                    </a:p>
                    <a:p>
                      <a:pPr algn="ctr"/>
                      <a:r>
                        <a:rPr lang="en-US" sz="1600" baseline="0" dirty="0">
                          <a:latin typeface="Bookman Old Style" panose="02050604050505020204" pitchFamily="18" charset="0"/>
                        </a:rPr>
                        <a:t>      </a:t>
                      </a:r>
                      <a:r>
                        <a:rPr lang="en-US" sz="1600" baseline="0" dirty="0" err="1">
                          <a:latin typeface="Bookman Old Style" panose="02050604050505020204" pitchFamily="18" charset="0"/>
                        </a:rPr>
                        <a:t>Rs</a:t>
                      </a:r>
                      <a:r>
                        <a:rPr lang="en-US" sz="1600" baseline="0" dirty="0">
                          <a:latin typeface="Bookman Old Style" panose="02050604050505020204" pitchFamily="18" charset="0"/>
                        </a:rPr>
                        <a:t>.</a:t>
                      </a:r>
                      <a:endParaRPr lang="en-US" sz="1600" dirty="0">
                        <a:latin typeface="Bookman Old Style" panose="02050604050505020204" pitchFamily="18" charset="0"/>
                      </a:endParaRPr>
                    </a:p>
                  </a:txBody>
                  <a:tcPr/>
                </a:tc>
                <a:tc>
                  <a:txBody>
                    <a:bodyPr/>
                    <a:lstStyle/>
                    <a:p>
                      <a:r>
                        <a:rPr lang="en-US" sz="1600" dirty="0">
                          <a:latin typeface="Bookman Old Style" panose="02050604050505020204" pitchFamily="18" charset="0"/>
                        </a:rPr>
                        <a:t>Individual</a:t>
                      </a:r>
                      <a:r>
                        <a:rPr lang="en-US" sz="1600" baseline="0" dirty="0">
                          <a:latin typeface="Bookman Old Style" panose="02050604050505020204" pitchFamily="18" charset="0"/>
                        </a:rPr>
                        <a:t>/HUF</a:t>
                      </a:r>
                    </a:p>
                    <a:p>
                      <a:r>
                        <a:rPr lang="en-US" sz="1600" baseline="0" dirty="0">
                          <a:latin typeface="Bookman Old Style" panose="02050604050505020204" pitchFamily="18" charset="0"/>
                        </a:rPr>
                        <a:t>TDS RATE%</a:t>
                      </a:r>
                    </a:p>
                  </a:txBody>
                  <a:tcPr/>
                </a:tc>
                <a:tc>
                  <a:txBody>
                    <a:bodyPr/>
                    <a:lstStyle/>
                    <a:p>
                      <a:r>
                        <a:rPr lang="en-US" sz="1600" dirty="0">
                          <a:latin typeface="Bookman Old Style" panose="02050604050505020204" pitchFamily="18" charset="0"/>
                        </a:rPr>
                        <a:t>Others</a:t>
                      </a:r>
                    </a:p>
                    <a:p>
                      <a:r>
                        <a:rPr lang="en-US" sz="1600" dirty="0">
                          <a:latin typeface="Bookman Old Style" panose="02050604050505020204" pitchFamily="18" charset="0"/>
                        </a:rPr>
                        <a:t>TDS</a:t>
                      </a:r>
                      <a:r>
                        <a:rPr lang="en-US" sz="1600" baseline="0" dirty="0">
                          <a:latin typeface="Bookman Old Style" panose="02050604050505020204" pitchFamily="18" charset="0"/>
                        </a:rPr>
                        <a:t> RATE%</a:t>
                      </a:r>
                      <a:endParaRPr lang="en-US" sz="1600" dirty="0">
                        <a:latin typeface="Bookman Old Style" panose="02050604050505020204" pitchFamily="18" charset="0"/>
                      </a:endParaRPr>
                    </a:p>
                  </a:txBody>
                  <a:tcPr/>
                </a:tc>
                <a:extLst>
                  <a:ext uri="{0D108BD9-81ED-4DB2-BD59-A6C34878D82A}">
                    <a16:rowId xmlns:a16="http://schemas.microsoft.com/office/drawing/2014/main" val="10000"/>
                  </a:ext>
                </a:extLst>
              </a:tr>
              <a:tr h="365452">
                <a:tc>
                  <a:txBody>
                    <a:bodyPr/>
                    <a:lstStyle/>
                    <a:p>
                      <a:r>
                        <a:rPr lang="en-US" sz="1600" dirty="0">
                          <a:latin typeface="Bookman Old Style" panose="02050604050505020204" pitchFamily="18" charset="0"/>
                        </a:rPr>
                        <a:t>192</a:t>
                      </a:r>
                    </a:p>
                  </a:txBody>
                  <a:tcPr/>
                </a:tc>
                <a:tc>
                  <a:txBody>
                    <a:bodyPr/>
                    <a:lstStyle/>
                    <a:p>
                      <a:r>
                        <a:rPr lang="en-US" sz="1600" dirty="0">
                          <a:latin typeface="Bookman Old Style" panose="02050604050505020204" pitchFamily="18" charset="0"/>
                        </a:rPr>
                        <a:t>Salaries</a:t>
                      </a:r>
                    </a:p>
                  </a:txBody>
                  <a:tcPr/>
                </a:tc>
                <a:tc>
                  <a:txBody>
                    <a:bodyPr/>
                    <a:lstStyle/>
                    <a:p>
                      <a:r>
                        <a:rPr lang="en-US" sz="1600" dirty="0">
                          <a:latin typeface="Bookman Old Style" panose="02050604050505020204" pitchFamily="18" charset="0"/>
                        </a:rPr>
                        <a:t>Basic</a:t>
                      </a:r>
                      <a:r>
                        <a:rPr lang="en-US" sz="1600" baseline="0" dirty="0">
                          <a:latin typeface="Bookman Old Style" panose="02050604050505020204" pitchFamily="18" charset="0"/>
                        </a:rPr>
                        <a:t> Exemption limit</a:t>
                      </a:r>
                    </a:p>
                  </a:txBody>
                  <a:tcPr/>
                </a:tc>
                <a:tc>
                  <a:txBody>
                    <a:bodyPr/>
                    <a:lstStyle/>
                    <a:p>
                      <a:r>
                        <a:rPr lang="en-US" sz="1600" dirty="0">
                          <a:latin typeface="Bookman Old Style" panose="02050604050505020204" pitchFamily="18" charset="0"/>
                        </a:rPr>
                        <a:t>slab Rates</a:t>
                      </a:r>
                    </a:p>
                  </a:txBody>
                  <a:tcPr/>
                </a:tc>
                <a:tc>
                  <a:txBody>
                    <a:bodyPr/>
                    <a:lstStyle/>
                    <a:p>
                      <a:r>
                        <a:rPr lang="en-US" sz="1600" dirty="0">
                          <a:latin typeface="Bookman Old Style" panose="02050604050505020204" pitchFamily="18" charset="0"/>
                        </a:rPr>
                        <a:t>Slab</a:t>
                      </a:r>
                      <a:r>
                        <a:rPr lang="en-US" sz="1600" baseline="0" dirty="0">
                          <a:latin typeface="Bookman Old Style" panose="02050604050505020204" pitchFamily="18" charset="0"/>
                        </a:rPr>
                        <a:t> Rates</a:t>
                      </a:r>
                      <a:endParaRPr lang="en-US" sz="1600" dirty="0">
                        <a:latin typeface="Bookman Old Style" panose="02050604050505020204" pitchFamily="18" charset="0"/>
                      </a:endParaRPr>
                    </a:p>
                  </a:txBody>
                  <a:tcPr/>
                </a:tc>
                <a:extLst>
                  <a:ext uri="{0D108BD9-81ED-4DB2-BD59-A6C34878D82A}">
                    <a16:rowId xmlns:a16="http://schemas.microsoft.com/office/drawing/2014/main" val="10001"/>
                  </a:ext>
                </a:extLst>
              </a:tr>
              <a:tr h="365452">
                <a:tc>
                  <a:txBody>
                    <a:bodyPr/>
                    <a:lstStyle/>
                    <a:p>
                      <a:r>
                        <a:rPr lang="en-US" sz="1600" dirty="0">
                          <a:latin typeface="Bookman Old Style" panose="02050604050505020204" pitchFamily="18" charset="0"/>
                        </a:rPr>
                        <a:t>192A</a:t>
                      </a:r>
                    </a:p>
                  </a:txBody>
                  <a:tcPr/>
                </a:tc>
                <a:tc>
                  <a:txBody>
                    <a:bodyPr/>
                    <a:lstStyle/>
                    <a:p>
                      <a:pPr algn="just"/>
                      <a:r>
                        <a:rPr lang="en-US" sz="1600" dirty="0">
                          <a:latin typeface="Bookman Old Style" panose="02050604050505020204" pitchFamily="18" charset="0"/>
                        </a:rPr>
                        <a:t>Premature</a:t>
                      </a:r>
                      <a:r>
                        <a:rPr lang="en-US" sz="1600" baseline="0" dirty="0">
                          <a:latin typeface="Bookman Old Style" panose="02050604050505020204" pitchFamily="18" charset="0"/>
                        </a:rPr>
                        <a:t> EPF Withdrawal</a:t>
                      </a:r>
                      <a:endParaRPr lang="en-US" sz="1600" dirty="0">
                        <a:latin typeface="Bookman Old Style" panose="02050604050505020204" pitchFamily="18" charset="0"/>
                      </a:endParaRPr>
                    </a:p>
                  </a:txBody>
                  <a:tcPr/>
                </a:tc>
                <a:tc>
                  <a:txBody>
                    <a:bodyPr/>
                    <a:lstStyle/>
                    <a:p>
                      <a:pPr algn="ctr"/>
                      <a:r>
                        <a:rPr lang="en-US" sz="1600" dirty="0">
                          <a:latin typeface="Bookman Old Style" panose="02050604050505020204" pitchFamily="18" charset="0"/>
                        </a:rPr>
                        <a:t>50,000</a:t>
                      </a:r>
                    </a:p>
                  </a:txBody>
                  <a:tcPr/>
                </a:tc>
                <a:tc>
                  <a:txBody>
                    <a:bodyPr/>
                    <a:lstStyle/>
                    <a:p>
                      <a:pPr algn="ctr"/>
                      <a:r>
                        <a:rPr lang="en-US" sz="1600" dirty="0">
                          <a:latin typeface="Bookman Old Style" panose="02050604050505020204" pitchFamily="18" charset="0"/>
                        </a:rPr>
                        <a:t>10%</a:t>
                      </a:r>
                    </a:p>
                  </a:txBody>
                  <a:tcPr/>
                </a:tc>
                <a:tc>
                  <a:txBody>
                    <a:bodyPr/>
                    <a:lstStyle/>
                    <a:p>
                      <a:pPr algn="ctr"/>
                      <a:r>
                        <a:rPr lang="en-US" sz="1600" dirty="0">
                          <a:latin typeface="Bookman Old Style" panose="02050604050505020204" pitchFamily="18" charset="0"/>
                        </a:rPr>
                        <a:t>-</a:t>
                      </a:r>
                    </a:p>
                  </a:txBody>
                  <a:tcPr/>
                </a:tc>
                <a:extLst>
                  <a:ext uri="{0D108BD9-81ED-4DB2-BD59-A6C34878D82A}">
                    <a16:rowId xmlns:a16="http://schemas.microsoft.com/office/drawing/2014/main" val="10002"/>
                  </a:ext>
                </a:extLst>
              </a:tr>
              <a:tr h="365452">
                <a:tc>
                  <a:txBody>
                    <a:bodyPr/>
                    <a:lstStyle/>
                    <a:p>
                      <a:r>
                        <a:rPr lang="en-US" sz="1600" dirty="0">
                          <a:latin typeface="Bookman Old Style" panose="02050604050505020204" pitchFamily="18" charset="0"/>
                        </a:rPr>
                        <a:t>193</a:t>
                      </a:r>
                    </a:p>
                  </a:txBody>
                  <a:tcPr/>
                </a:tc>
                <a:tc>
                  <a:txBody>
                    <a:bodyPr/>
                    <a:lstStyle/>
                    <a:p>
                      <a:pPr algn="just"/>
                      <a:r>
                        <a:rPr lang="en-US" sz="1600" dirty="0">
                          <a:latin typeface="Bookman Old Style" panose="02050604050505020204" pitchFamily="18" charset="0"/>
                        </a:rPr>
                        <a:t>TDS on</a:t>
                      </a:r>
                      <a:r>
                        <a:rPr lang="en-US" sz="1600" baseline="0" dirty="0">
                          <a:latin typeface="Bookman Old Style" panose="02050604050505020204" pitchFamily="18" charset="0"/>
                        </a:rPr>
                        <a:t> interest on securities</a:t>
                      </a:r>
                      <a:endParaRPr lang="en-US" sz="1600" dirty="0">
                        <a:latin typeface="Bookman Old Style" panose="02050604050505020204" pitchFamily="18" charset="0"/>
                      </a:endParaRPr>
                    </a:p>
                  </a:txBody>
                  <a:tcPr/>
                </a:tc>
                <a:tc>
                  <a:txBody>
                    <a:bodyPr/>
                    <a:lstStyle/>
                    <a:p>
                      <a:pPr algn="ctr"/>
                      <a:r>
                        <a:rPr lang="en-US" sz="1600" dirty="0">
                          <a:latin typeface="Bookman Old Style" panose="02050604050505020204" pitchFamily="18" charset="0"/>
                        </a:rPr>
                        <a:t>10,000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latin typeface="Bookman Old Style" panose="02050604050505020204" pitchFamily="18" charset="0"/>
                        </a:rPr>
                        <a:t>10%</a:t>
                      </a:r>
                    </a:p>
                  </a:txBody>
                  <a:tcPr/>
                </a:tc>
                <a:tc>
                  <a:txBody>
                    <a:bodyPr/>
                    <a:lstStyle/>
                    <a:p>
                      <a:pPr algn="ctr"/>
                      <a:r>
                        <a:rPr lang="en-US" sz="1600" dirty="0">
                          <a:latin typeface="Bookman Old Style" panose="02050604050505020204" pitchFamily="18" charset="0"/>
                        </a:rPr>
                        <a:t>10%</a:t>
                      </a:r>
                    </a:p>
                  </a:txBody>
                  <a:tcPr/>
                </a:tc>
                <a:extLst>
                  <a:ext uri="{0D108BD9-81ED-4DB2-BD59-A6C34878D82A}">
                    <a16:rowId xmlns:a16="http://schemas.microsoft.com/office/drawing/2014/main" val="10003"/>
                  </a:ext>
                </a:extLst>
              </a:tr>
              <a:tr h="365452">
                <a:tc>
                  <a:txBody>
                    <a:bodyPr/>
                    <a:lstStyle/>
                    <a:p>
                      <a:r>
                        <a:rPr lang="en-US" sz="1600" dirty="0">
                          <a:latin typeface="Bookman Old Style" panose="02050604050505020204" pitchFamily="18" charset="0"/>
                        </a:rPr>
                        <a:t>194</a:t>
                      </a:r>
                    </a:p>
                  </a:txBody>
                  <a:tcPr/>
                </a:tc>
                <a:tc>
                  <a:txBody>
                    <a:bodyPr/>
                    <a:lstStyle/>
                    <a:p>
                      <a:pPr algn="just"/>
                      <a:r>
                        <a:rPr lang="en-US" sz="1600" dirty="0">
                          <a:latin typeface="Bookman Old Style" panose="02050604050505020204" pitchFamily="18" charset="0"/>
                        </a:rPr>
                        <a:t>Payment of dividend </a:t>
                      </a:r>
                    </a:p>
                  </a:txBody>
                  <a:tcPr/>
                </a:tc>
                <a:tc>
                  <a:txBody>
                    <a:bodyPr/>
                    <a:lstStyle/>
                    <a:p>
                      <a:pPr algn="ctr"/>
                      <a:r>
                        <a:rPr lang="en-US" sz="1600" dirty="0">
                          <a:latin typeface="Bookman Old Style" panose="02050604050505020204" pitchFamily="18" charset="0"/>
                        </a:rPr>
                        <a:t>10,000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latin typeface="Bookman Old Style" panose="02050604050505020204" pitchFamily="18" charset="0"/>
                        </a:rPr>
                        <a:t>10%</a:t>
                      </a:r>
                    </a:p>
                  </a:txBody>
                  <a:tcPr/>
                </a:tc>
                <a:tc>
                  <a:txBody>
                    <a:bodyPr/>
                    <a:lstStyle/>
                    <a:p>
                      <a:pPr algn="ctr"/>
                      <a:r>
                        <a:rPr lang="en-US" sz="1600" dirty="0">
                          <a:latin typeface="Bookman Old Style" panose="02050604050505020204" pitchFamily="18" charset="0"/>
                        </a:rPr>
                        <a:t>10%</a:t>
                      </a:r>
                    </a:p>
                  </a:txBody>
                  <a:tcPr/>
                </a:tc>
                <a:extLst>
                  <a:ext uri="{0D108BD9-81ED-4DB2-BD59-A6C34878D82A}">
                    <a16:rowId xmlns:a16="http://schemas.microsoft.com/office/drawing/2014/main" val="10004"/>
                  </a:ext>
                </a:extLst>
              </a:tr>
              <a:tr h="901115">
                <a:tc>
                  <a:txBody>
                    <a:bodyPr/>
                    <a:lstStyle/>
                    <a:p>
                      <a:r>
                        <a:rPr lang="en-US" sz="1600" dirty="0">
                          <a:latin typeface="Bookman Old Style" panose="02050604050505020204" pitchFamily="18" charset="0"/>
                        </a:rPr>
                        <a:t>194A</a:t>
                      </a:r>
                    </a:p>
                  </a:txBody>
                  <a:tcPr/>
                </a:tc>
                <a:tc>
                  <a:txBody>
                    <a:bodyPr/>
                    <a:lstStyle/>
                    <a:p>
                      <a:pPr algn="just"/>
                      <a:r>
                        <a:rPr lang="en-US" sz="1600" dirty="0">
                          <a:latin typeface="Bookman Old Style" panose="02050604050505020204" pitchFamily="18" charset="0"/>
                        </a:rPr>
                        <a:t>Interest other</a:t>
                      </a:r>
                      <a:r>
                        <a:rPr lang="en-US" sz="1600" baseline="0" dirty="0">
                          <a:latin typeface="Bookman Old Style" panose="02050604050505020204" pitchFamily="18" charset="0"/>
                        </a:rPr>
                        <a:t> </a:t>
                      </a:r>
                      <a:r>
                        <a:rPr lang="en-US" sz="1600" dirty="0">
                          <a:latin typeface="Bookman Old Style" panose="02050604050505020204" pitchFamily="18" charset="0"/>
                        </a:rPr>
                        <a:t>then interest on securities</a:t>
                      </a:r>
                    </a:p>
                  </a:txBody>
                  <a:tcPr/>
                </a:tc>
                <a:tc>
                  <a:txBody>
                    <a:bodyPr/>
                    <a:lstStyle/>
                    <a:p>
                      <a:pPr algn="ctr"/>
                      <a:r>
                        <a:rPr lang="en-US" sz="1600" dirty="0">
                          <a:latin typeface="Bookman Old Style" panose="02050604050505020204" pitchFamily="18" charset="0"/>
                        </a:rPr>
                        <a:t>Banks - 50,000</a:t>
                      </a:r>
                    </a:p>
                    <a:p>
                      <a:pPr algn="ctr"/>
                      <a:r>
                        <a:rPr lang="en-US" sz="1600" dirty="0">
                          <a:latin typeface="Bookman Old Style" panose="02050604050505020204" pitchFamily="18" charset="0"/>
                        </a:rPr>
                        <a:t>Others - 10,000</a:t>
                      </a:r>
                    </a:p>
                    <a:p>
                      <a:pPr algn="ctr"/>
                      <a:r>
                        <a:rPr lang="en-US" sz="1600" dirty="0">
                          <a:latin typeface="Bookman Old Style" panose="02050604050505020204" pitchFamily="18" charset="0"/>
                        </a:rPr>
                        <a:t>Sr.</a:t>
                      </a:r>
                      <a:r>
                        <a:rPr lang="en-US" sz="1600" baseline="0" dirty="0">
                          <a:latin typeface="Bookman Old Style" panose="02050604050505020204" pitchFamily="18" charset="0"/>
                        </a:rPr>
                        <a:t> citizen - 1,00,000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latin typeface="Bookman Old Style" panose="02050604050505020204" pitchFamily="18" charset="0"/>
                        </a:rPr>
                        <a:t>10%</a:t>
                      </a:r>
                    </a:p>
                  </a:txBody>
                  <a:tcPr/>
                </a:tc>
                <a:tc>
                  <a:txBody>
                    <a:bodyPr/>
                    <a:lstStyle/>
                    <a:p>
                      <a:pPr algn="ctr"/>
                      <a:r>
                        <a:rPr lang="en-US" sz="1600" dirty="0">
                          <a:latin typeface="Bookman Old Style" panose="02050604050505020204" pitchFamily="18" charset="0"/>
                        </a:rPr>
                        <a:t>10%</a:t>
                      </a:r>
                    </a:p>
                  </a:txBody>
                  <a:tcPr/>
                </a:tc>
                <a:extLst>
                  <a:ext uri="{0D108BD9-81ED-4DB2-BD59-A6C34878D82A}">
                    <a16:rowId xmlns:a16="http://schemas.microsoft.com/office/drawing/2014/main" val="10005"/>
                  </a:ext>
                </a:extLst>
              </a:tr>
              <a:tr h="365452">
                <a:tc>
                  <a:txBody>
                    <a:bodyPr/>
                    <a:lstStyle/>
                    <a:p>
                      <a:r>
                        <a:rPr lang="en-US" sz="1600" dirty="0">
                          <a:latin typeface="Bookman Old Style" panose="02050604050505020204" pitchFamily="18" charset="0"/>
                        </a:rPr>
                        <a:t>194B</a:t>
                      </a:r>
                    </a:p>
                  </a:txBody>
                  <a:tcPr>
                    <a:lnB w="12700" cmpd="sng">
                      <a:noFill/>
                    </a:lnB>
                  </a:tcPr>
                </a:tc>
                <a:tc>
                  <a:txBody>
                    <a:bodyPr/>
                    <a:lstStyle/>
                    <a:p>
                      <a:pPr algn="just"/>
                      <a:r>
                        <a:rPr lang="en-US" sz="1600" dirty="0">
                          <a:latin typeface="Bookman Old Style" panose="02050604050505020204" pitchFamily="18" charset="0"/>
                        </a:rPr>
                        <a:t>Winning from</a:t>
                      </a:r>
                      <a:r>
                        <a:rPr lang="en-US" sz="1600" baseline="0" dirty="0">
                          <a:latin typeface="Bookman Old Style" panose="02050604050505020204" pitchFamily="18" charset="0"/>
                        </a:rPr>
                        <a:t> lotteries &amp; puzzles </a:t>
                      </a:r>
                      <a:endParaRPr lang="en-US" sz="1600" dirty="0">
                        <a:latin typeface="Bookman Old Style" panose="02050604050505020204" pitchFamily="18" charset="0"/>
                      </a:endParaRPr>
                    </a:p>
                  </a:txBody>
                  <a:tcPr/>
                </a:tc>
                <a:tc>
                  <a:txBody>
                    <a:bodyPr/>
                    <a:lstStyle/>
                    <a:p>
                      <a:pPr algn="ctr"/>
                      <a:r>
                        <a:rPr lang="en-US" sz="1600" dirty="0">
                          <a:latin typeface="Bookman Old Style" panose="02050604050505020204" pitchFamily="18" charset="0"/>
                        </a:rPr>
                        <a:t>10,000</a:t>
                      </a:r>
                    </a:p>
                  </a:txBody>
                  <a:tcPr/>
                </a:tc>
                <a:tc>
                  <a:txBody>
                    <a:bodyPr/>
                    <a:lstStyle/>
                    <a:p>
                      <a:pPr algn="ctr"/>
                      <a:r>
                        <a:rPr lang="en-US" sz="1600" dirty="0">
                          <a:latin typeface="Bookman Old Style" panose="02050604050505020204" pitchFamily="18" charset="0"/>
                        </a:rPr>
                        <a:t>30%</a:t>
                      </a:r>
                    </a:p>
                  </a:txBody>
                  <a:tcPr/>
                </a:tc>
                <a:tc>
                  <a:txBody>
                    <a:bodyPr/>
                    <a:lstStyle/>
                    <a:p>
                      <a:pPr algn="ctr"/>
                      <a:r>
                        <a:rPr lang="en-US" sz="1600" dirty="0">
                          <a:latin typeface="Bookman Old Style" panose="02050604050505020204" pitchFamily="18" charset="0"/>
                        </a:rPr>
                        <a:t>30%</a:t>
                      </a:r>
                    </a:p>
                  </a:txBody>
                  <a:tcPr/>
                </a:tc>
                <a:extLst>
                  <a:ext uri="{0D108BD9-81ED-4DB2-BD59-A6C34878D82A}">
                    <a16:rowId xmlns:a16="http://schemas.microsoft.com/office/drawing/2014/main" val="10006"/>
                  </a:ext>
                </a:extLst>
              </a:tr>
              <a:tr h="365452">
                <a:tc>
                  <a:txBody>
                    <a:bodyPr/>
                    <a:lstStyle/>
                    <a:p>
                      <a:r>
                        <a:rPr lang="en-US" sz="1600" dirty="0">
                          <a:latin typeface="Bookman Old Style" panose="02050604050505020204" pitchFamily="18" charset="0"/>
                        </a:rPr>
                        <a:t>194BA</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en-US" sz="1600" dirty="0">
                          <a:latin typeface="Bookman Old Style" panose="02050604050505020204" pitchFamily="18" charset="0"/>
                        </a:rPr>
                        <a:t>Winnings from online games </a:t>
                      </a:r>
                    </a:p>
                  </a:txBody>
                  <a:tcPr>
                    <a:lnL w="12700" cmpd="sng">
                      <a:noFill/>
                    </a:lnL>
                  </a:tcPr>
                </a:tc>
                <a:tc>
                  <a:txBody>
                    <a:bodyPr/>
                    <a:lstStyle/>
                    <a:p>
                      <a:pPr algn="ctr"/>
                      <a:r>
                        <a:rPr lang="en-US" sz="1600" dirty="0">
                          <a:latin typeface="Bookman Old Style" panose="02050604050505020204" pitchFamily="18" charset="0"/>
                        </a:rPr>
                        <a:t>NIL</a:t>
                      </a:r>
                    </a:p>
                  </a:txBody>
                  <a:tcPr/>
                </a:tc>
                <a:tc>
                  <a:txBody>
                    <a:bodyPr/>
                    <a:lstStyle/>
                    <a:p>
                      <a:pPr algn="ctr"/>
                      <a:r>
                        <a:rPr lang="en-US" sz="1600" dirty="0">
                          <a:latin typeface="Bookman Old Style" panose="02050604050505020204" pitchFamily="18" charset="0"/>
                        </a:rPr>
                        <a:t>30%</a:t>
                      </a:r>
                    </a:p>
                  </a:txBody>
                  <a:tcPr/>
                </a:tc>
                <a:tc>
                  <a:txBody>
                    <a:bodyPr/>
                    <a:lstStyle/>
                    <a:p>
                      <a:pPr algn="ctr"/>
                      <a:r>
                        <a:rPr lang="en-US" sz="1600" dirty="0">
                          <a:latin typeface="Bookman Old Style" panose="02050604050505020204" pitchFamily="18" charset="0"/>
                        </a:rPr>
                        <a:t>30%</a:t>
                      </a:r>
                    </a:p>
                  </a:txBody>
                  <a:tcPr/>
                </a:tc>
                <a:extLst>
                  <a:ext uri="{0D108BD9-81ED-4DB2-BD59-A6C34878D82A}">
                    <a16:rowId xmlns:a16="http://schemas.microsoft.com/office/drawing/2014/main" val="10007"/>
                  </a:ext>
                </a:extLst>
              </a:tr>
              <a:tr h="365452">
                <a:tc>
                  <a:txBody>
                    <a:bodyPr/>
                    <a:lstStyle/>
                    <a:p>
                      <a:r>
                        <a:rPr lang="en-US" sz="1600" dirty="0">
                          <a:latin typeface="Bookman Old Style" panose="02050604050505020204" pitchFamily="18" charset="0"/>
                        </a:rPr>
                        <a:t>194BB</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en-US" sz="1600" dirty="0">
                          <a:latin typeface="Bookman Old Style" panose="02050604050505020204" pitchFamily="18" charset="0"/>
                        </a:rPr>
                        <a:t>Winnings</a:t>
                      </a:r>
                      <a:r>
                        <a:rPr lang="en-US" sz="1600" baseline="0" dirty="0">
                          <a:latin typeface="Bookman Old Style" panose="02050604050505020204" pitchFamily="18" charset="0"/>
                        </a:rPr>
                        <a:t> from house race</a:t>
                      </a:r>
                      <a:endParaRPr lang="en-US" sz="1600" dirty="0">
                        <a:latin typeface="Bookman Old Style" panose="02050604050505020204" pitchFamily="18" charset="0"/>
                      </a:endParaRPr>
                    </a:p>
                  </a:txBody>
                  <a:tcPr>
                    <a:lnL w="12700" cmpd="sng">
                      <a:noFill/>
                    </a:lnL>
                  </a:tcPr>
                </a:tc>
                <a:tc>
                  <a:txBody>
                    <a:bodyPr/>
                    <a:lstStyle/>
                    <a:p>
                      <a:pPr algn="ctr"/>
                      <a:r>
                        <a:rPr lang="en-US" sz="1600" dirty="0">
                          <a:latin typeface="Bookman Old Style" panose="02050604050505020204" pitchFamily="18" charset="0"/>
                        </a:rPr>
                        <a:t>10.000</a:t>
                      </a:r>
                    </a:p>
                  </a:txBody>
                  <a:tcPr/>
                </a:tc>
                <a:tc>
                  <a:txBody>
                    <a:bodyPr/>
                    <a:lstStyle/>
                    <a:p>
                      <a:pPr algn="ctr"/>
                      <a:r>
                        <a:rPr lang="en-US" sz="1600" dirty="0">
                          <a:latin typeface="Bookman Old Style" panose="02050604050505020204" pitchFamily="18" charset="0"/>
                        </a:rPr>
                        <a:t>30%</a:t>
                      </a:r>
                    </a:p>
                  </a:txBody>
                  <a:tcPr/>
                </a:tc>
                <a:tc>
                  <a:txBody>
                    <a:bodyPr/>
                    <a:lstStyle/>
                    <a:p>
                      <a:pPr algn="ctr"/>
                      <a:r>
                        <a:rPr lang="en-US" sz="1600" dirty="0">
                          <a:latin typeface="Bookman Old Style" panose="02050604050505020204" pitchFamily="18" charset="0"/>
                        </a:rPr>
                        <a:t>30%</a:t>
                      </a:r>
                    </a:p>
                  </a:txBody>
                  <a:tcPr/>
                </a:tc>
                <a:extLst>
                  <a:ext uri="{0D108BD9-81ED-4DB2-BD59-A6C34878D82A}">
                    <a16:rowId xmlns:a16="http://schemas.microsoft.com/office/drawing/2014/main" val="10008"/>
                  </a:ext>
                </a:extLst>
              </a:tr>
              <a:tr h="901115">
                <a:tc>
                  <a:txBody>
                    <a:bodyPr/>
                    <a:lstStyle/>
                    <a:p>
                      <a:r>
                        <a:rPr lang="en-US" sz="1600" dirty="0">
                          <a:latin typeface="Bookman Old Style" panose="02050604050505020204" pitchFamily="18" charset="0"/>
                        </a:rPr>
                        <a:t>194C</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indent="0" algn="just">
                        <a:buFont typeface="Wingdings" panose="05000000000000000000" pitchFamily="2" charset="2"/>
                        <a:buNone/>
                      </a:pPr>
                      <a:r>
                        <a:rPr lang="en-US" sz="1600" dirty="0">
                          <a:latin typeface="Bookman Old Style" panose="02050604050505020204" pitchFamily="18" charset="0"/>
                        </a:rPr>
                        <a:t>Payment</a:t>
                      </a:r>
                      <a:r>
                        <a:rPr lang="en-US" sz="1600" baseline="0" dirty="0">
                          <a:latin typeface="Bookman Old Style" panose="02050604050505020204" pitchFamily="18" charset="0"/>
                        </a:rPr>
                        <a:t> to contraction</a:t>
                      </a:r>
                    </a:p>
                    <a:p>
                      <a:pPr marL="285750" indent="-285750" algn="just">
                        <a:buFont typeface="Wingdings" panose="05000000000000000000" pitchFamily="2" charset="2"/>
                        <a:buChar char="§"/>
                      </a:pPr>
                      <a:r>
                        <a:rPr lang="en-US" sz="1600" baseline="0" dirty="0">
                          <a:latin typeface="Bookman Old Style" panose="02050604050505020204" pitchFamily="18" charset="0"/>
                        </a:rPr>
                        <a:t>Single transaction</a:t>
                      </a:r>
                    </a:p>
                    <a:p>
                      <a:pPr marL="285750" indent="-285750" algn="just">
                        <a:buFont typeface="Wingdings" panose="05000000000000000000" pitchFamily="2" charset="2"/>
                        <a:buChar char="§"/>
                      </a:pPr>
                      <a:r>
                        <a:rPr lang="en-US" sz="1600" baseline="0" dirty="0">
                          <a:latin typeface="Bookman Old Style" panose="02050604050505020204" pitchFamily="18" charset="0"/>
                        </a:rPr>
                        <a:t>During the F.Y.</a:t>
                      </a:r>
                      <a:endParaRPr lang="en-US" sz="1600" dirty="0">
                        <a:latin typeface="Bookman Old Style" panose="02050604050505020204" pitchFamily="18" charset="0"/>
                      </a:endParaRPr>
                    </a:p>
                  </a:txBody>
                  <a:tcPr>
                    <a:lnL w="12700" cmpd="sng">
                      <a:noFill/>
                    </a:lnL>
                  </a:tcPr>
                </a:tc>
                <a:tc>
                  <a:txBody>
                    <a:bodyPr/>
                    <a:lstStyle/>
                    <a:p>
                      <a:pPr algn="ctr"/>
                      <a:endParaRPr lang="en-US" sz="1600" dirty="0">
                        <a:latin typeface="Bookman Old Style" panose="02050604050505020204" pitchFamily="18" charset="0"/>
                      </a:endParaRPr>
                    </a:p>
                    <a:p>
                      <a:pPr algn="ctr"/>
                      <a:r>
                        <a:rPr lang="en-US" sz="1600" dirty="0">
                          <a:latin typeface="Bookman Old Style" panose="02050604050505020204" pitchFamily="18" charset="0"/>
                        </a:rPr>
                        <a:t>30,000</a:t>
                      </a:r>
                    </a:p>
                    <a:p>
                      <a:pPr algn="ctr"/>
                      <a:r>
                        <a:rPr lang="en-US" sz="1600" dirty="0">
                          <a:latin typeface="Bookman Old Style" panose="02050604050505020204" pitchFamily="18" charset="0"/>
                        </a:rPr>
                        <a:t>1,00,000</a:t>
                      </a:r>
                    </a:p>
                  </a:txBody>
                  <a:tcPr/>
                </a:tc>
                <a:tc>
                  <a:txBody>
                    <a:bodyPr/>
                    <a:lstStyle/>
                    <a:p>
                      <a:pPr algn="ctr"/>
                      <a:endParaRPr lang="en-US" sz="1600" dirty="0">
                        <a:latin typeface="Bookman Old Style" panose="02050604050505020204" pitchFamily="18" charset="0"/>
                      </a:endParaRPr>
                    </a:p>
                    <a:p>
                      <a:pPr algn="ctr"/>
                      <a:r>
                        <a:rPr lang="en-US" sz="1600" dirty="0">
                          <a:latin typeface="Bookman Old Style" panose="02050604050505020204" pitchFamily="18" charset="0"/>
                        </a:rPr>
                        <a:t>1%</a:t>
                      </a:r>
                    </a:p>
                  </a:txBody>
                  <a:tcPr/>
                </a:tc>
                <a:tc>
                  <a:txBody>
                    <a:bodyPr/>
                    <a:lstStyle/>
                    <a:p>
                      <a:pPr algn="ctr"/>
                      <a:endParaRPr lang="en-US" sz="1600" dirty="0">
                        <a:latin typeface="Bookman Old Style" panose="02050604050505020204" pitchFamily="18" charset="0"/>
                      </a:endParaRPr>
                    </a:p>
                    <a:p>
                      <a:pPr algn="ctr"/>
                      <a:r>
                        <a:rPr lang="en-US" sz="1600" dirty="0">
                          <a:latin typeface="Bookman Old Style" panose="02050604050505020204" pitchFamily="18" charset="0"/>
                        </a:rPr>
                        <a:t>2%</a:t>
                      </a:r>
                    </a:p>
                  </a:txBody>
                  <a:tcPr/>
                </a:tc>
                <a:extLst>
                  <a:ext uri="{0D108BD9-81ED-4DB2-BD59-A6C34878D82A}">
                    <a16:rowId xmlns:a16="http://schemas.microsoft.com/office/drawing/2014/main" val="10009"/>
                  </a:ext>
                </a:extLst>
              </a:tr>
              <a:tr h="365452">
                <a:tc>
                  <a:txBody>
                    <a:bodyPr/>
                    <a:lstStyle/>
                    <a:p>
                      <a:r>
                        <a:rPr lang="en-US" sz="1600" dirty="0">
                          <a:latin typeface="Bookman Old Style" panose="02050604050505020204" pitchFamily="18" charset="0"/>
                        </a:rPr>
                        <a:t>194D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en-US" sz="1600" dirty="0">
                          <a:latin typeface="Bookman Old Style" panose="02050604050505020204" pitchFamily="18" charset="0"/>
                        </a:rPr>
                        <a:t>Insurance</a:t>
                      </a:r>
                      <a:r>
                        <a:rPr lang="en-US" sz="1600" baseline="0" dirty="0">
                          <a:latin typeface="Bookman Old Style" panose="02050604050505020204" pitchFamily="18" charset="0"/>
                        </a:rPr>
                        <a:t> commission</a:t>
                      </a:r>
                      <a:endParaRPr lang="en-US" sz="1600" dirty="0">
                        <a:latin typeface="Bookman Old Style" panose="02050604050505020204" pitchFamily="18" charset="0"/>
                      </a:endParaRPr>
                    </a:p>
                  </a:txBody>
                  <a:tcPr>
                    <a:lnL w="12700" cmpd="sng">
                      <a:noFill/>
                    </a:lnL>
                  </a:tcPr>
                </a:tc>
                <a:tc>
                  <a:txBody>
                    <a:bodyPr/>
                    <a:lstStyle/>
                    <a:p>
                      <a:pPr algn="ctr"/>
                      <a:r>
                        <a:rPr lang="en-US" sz="1600" dirty="0">
                          <a:latin typeface="Bookman Old Style" panose="02050604050505020204" pitchFamily="18" charset="0"/>
                        </a:rPr>
                        <a:t>20,000</a:t>
                      </a:r>
                    </a:p>
                  </a:txBody>
                  <a:tcPr/>
                </a:tc>
                <a:tc>
                  <a:txBody>
                    <a:bodyPr/>
                    <a:lstStyle/>
                    <a:p>
                      <a:pPr algn="ctr"/>
                      <a:r>
                        <a:rPr lang="en-US" sz="1600" dirty="0">
                          <a:latin typeface="Bookman Old Style" panose="02050604050505020204" pitchFamily="18" charset="0"/>
                        </a:rPr>
                        <a:t>2%</a:t>
                      </a:r>
                    </a:p>
                  </a:txBody>
                  <a:tcPr/>
                </a:tc>
                <a:tc>
                  <a:txBody>
                    <a:bodyPr/>
                    <a:lstStyle/>
                    <a:p>
                      <a:pPr algn="ctr"/>
                      <a:r>
                        <a:rPr lang="en-US" sz="1600" dirty="0">
                          <a:latin typeface="Bookman Old Style" panose="02050604050505020204" pitchFamily="18" charset="0"/>
                        </a:rPr>
                        <a:t>10%</a:t>
                      </a:r>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82367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079860271"/>
              </p:ext>
            </p:extLst>
          </p:nvPr>
        </p:nvGraphicFramePr>
        <p:xfrm>
          <a:off x="95535" y="160109"/>
          <a:ext cx="11941790" cy="5975792"/>
        </p:xfrm>
        <a:graphic>
          <a:graphicData uri="http://schemas.openxmlformats.org/drawingml/2006/table">
            <a:tbl>
              <a:tblPr firstRow="1" bandRow="1">
                <a:tableStyleId>{5C22544A-7EE6-4342-B048-85BDC9FD1C3A}</a:tableStyleId>
              </a:tblPr>
              <a:tblGrid>
                <a:gridCol w="1241946">
                  <a:extLst>
                    <a:ext uri="{9D8B030D-6E8A-4147-A177-3AD203B41FA5}">
                      <a16:colId xmlns:a16="http://schemas.microsoft.com/office/drawing/2014/main" val="20000"/>
                    </a:ext>
                  </a:extLst>
                </a:gridCol>
                <a:gridCol w="4408226">
                  <a:extLst>
                    <a:ext uri="{9D8B030D-6E8A-4147-A177-3AD203B41FA5}">
                      <a16:colId xmlns:a16="http://schemas.microsoft.com/office/drawing/2014/main" val="20001"/>
                    </a:ext>
                  </a:extLst>
                </a:gridCol>
                <a:gridCol w="2593075">
                  <a:extLst>
                    <a:ext uri="{9D8B030D-6E8A-4147-A177-3AD203B41FA5}">
                      <a16:colId xmlns:a16="http://schemas.microsoft.com/office/drawing/2014/main" val="20002"/>
                    </a:ext>
                  </a:extLst>
                </a:gridCol>
                <a:gridCol w="1726943">
                  <a:extLst>
                    <a:ext uri="{9D8B030D-6E8A-4147-A177-3AD203B41FA5}">
                      <a16:colId xmlns:a16="http://schemas.microsoft.com/office/drawing/2014/main" val="20003"/>
                    </a:ext>
                  </a:extLst>
                </a:gridCol>
                <a:gridCol w="1971600">
                  <a:extLst>
                    <a:ext uri="{9D8B030D-6E8A-4147-A177-3AD203B41FA5}">
                      <a16:colId xmlns:a16="http://schemas.microsoft.com/office/drawing/2014/main" val="20004"/>
                    </a:ext>
                  </a:extLst>
                </a:gridCol>
              </a:tblGrid>
              <a:tr h="658970">
                <a:tc>
                  <a:txBody>
                    <a:bodyPr/>
                    <a:lstStyle/>
                    <a:p>
                      <a:r>
                        <a:rPr lang="en-US" dirty="0">
                          <a:latin typeface="Bookman Old Style" panose="02050604050505020204" pitchFamily="18" charset="0"/>
                        </a:rPr>
                        <a:t>Sec</a:t>
                      </a:r>
                    </a:p>
                  </a:txBody>
                  <a:tcPr/>
                </a:tc>
                <a:tc>
                  <a:txBody>
                    <a:bodyPr/>
                    <a:lstStyle/>
                    <a:p>
                      <a:r>
                        <a:rPr lang="en-US" dirty="0"/>
                        <a:t>Nature</a:t>
                      </a:r>
                      <a:r>
                        <a:rPr lang="en-US" baseline="0" dirty="0"/>
                        <a:t> of Payment </a:t>
                      </a:r>
                      <a:endParaRPr lang="en-US" dirty="0"/>
                    </a:p>
                  </a:txBody>
                  <a:tcPr/>
                </a:tc>
                <a:tc>
                  <a:txBody>
                    <a:bodyPr/>
                    <a:lstStyle/>
                    <a:p>
                      <a:pPr algn="ctr"/>
                      <a:r>
                        <a:rPr lang="en-US" dirty="0"/>
                        <a:t>Threshold</a:t>
                      </a:r>
                      <a:r>
                        <a:rPr lang="en-US" baseline="0" dirty="0"/>
                        <a:t> </a:t>
                      </a:r>
                    </a:p>
                    <a:p>
                      <a:pPr algn="ctr"/>
                      <a:r>
                        <a:rPr lang="en-US" baseline="0" dirty="0"/>
                        <a:t>      </a:t>
                      </a:r>
                      <a:r>
                        <a:rPr lang="en-US" baseline="0" dirty="0" err="1"/>
                        <a:t>Rs</a:t>
                      </a:r>
                      <a:r>
                        <a:rPr lang="en-US" baseline="0" dirty="0"/>
                        <a:t>.</a:t>
                      </a:r>
                      <a:endParaRPr lang="en-US" dirty="0"/>
                    </a:p>
                  </a:txBody>
                  <a:tcPr/>
                </a:tc>
                <a:tc>
                  <a:txBody>
                    <a:bodyPr/>
                    <a:lstStyle/>
                    <a:p>
                      <a:r>
                        <a:rPr lang="en-US" dirty="0"/>
                        <a:t>Individual</a:t>
                      </a:r>
                      <a:r>
                        <a:rPr lang="en-US" baseline="0" dirty="0"/>
                        <a:t>/HUF</a:t>
                      </a:r>
                    </a:p>
                    <a:p>
                      <a:r>
                        <a:rPr lang="en-US" baseline="0" dirty="0"/>
                        <a:t>TDS RATE%</a:t>
                      </a:r>
                    </a:p>
                  </a:txBody>
                  <a:tcPr/>
                </a:tc>
                <a:tc>
                  <a:txBody>
                    <a:bodyPr/>
                    <a:lstStyle/>
                    <a:p>
                      <a:r>
                        <a:rPr lang="en-US" dirty="0"/>
                        <a:t>Others</a:t>
                      </a:r>
                    </a:p>
                    <a:p>
                      <a:r>
                        <a:rPr lang="en-US" dirty="0"/>
                        <a:t>TDS</a:t>
                      </a:r>
                      <a:r>
                        <a:rPr lang="en-US" baseline="0" dirty="0"/>
                        <a:t> RATE%</a:t>
                      </a:r>
                      <a:endParaRPr lang="en-US" dirty="0"/>
                    </a:p>
                  </a:txBody>
                  <a:tcPr/>
                </a:tc>
                <a:extLst>
                  <a:ext uri="{0D108BD9-81ED-4DB2-BD59-A6C34878D82A}">
                    <a16:rowId xmlns:a16="http://schemas.microsoft.com/office/drawing/2014/main" val="10000"/>
                  </a:ext>
                </a:extLst>
              </a:tr>
              <a:tr h="381784">
                <a:tc>
                  <a:txBody>
                    <a:bodyPr/>
                    <a:lstStyle/>
                    <a:p>
                      <a:r>
                        <a:rPr lang="en-US" dirty="0">
                          <a:latin typeface="Bookman Old Style" panose="02050604050505020204" pitchFamily="18" charset="0"/>
                        </a:rPr>
                        <a:t>194DA</a:t>
                      </a:r>
                    </a:p>
                  </a:txBody>
                  <a:tcPr/>
                </a:tc>
                <a:tc>
                  <a:txBody>
                    <a:bodyPr/>
                    <a:lstStyle/>
                    <a:p>
                      <a:r>
                        <a:rPr lang="en-US" sz="1800" b="0" i="0" kern="1200" dirty="0">
                          <a:solidFill>
                            <a:schemeClr val="dk1"/>
                          </a:solidFill>
                          <a:effectLst/>
                          <a:latin typeface="Bookman Old Style" panose="02050604050505020204" pitchFamily="18" charset="0"/>
                          <a:ea typeface="+mn-ea"/>
                          <a:cs typeface="+mn-cs"/>
                        </a:rPr>
                        <a:t> life insurance policy</a:t>
                      </a:r>
                      <a:endParaRPr lang="en-US" dirty="0">
                        <a:latin typeface="Bookman Old Style" panose="02050604050505020204" pitchFamily="18" charset="0"/>
                      </a:endParaRPr>
                    </a:p>
                  </a:txBody>
                  <a:tcPr/>
                </a:tc>
                <a:tc>
                  <a:txBody>
                    <a:bodyPr/>
                    <a:lstStyle/>
                    <a:p>
                      <a:r>
                        <a:rPr lang="en-US" dirty="0">
                          <a:latin typeface="Bookman Old Style" panose="02050604050505020204" pitchFamily="18" charset="0"/>
                        </a:rPr>
                        <a:t>1,00,000</a:t>
                      </a:r>
                    </a:p>
                  </a:txBody>
                  <a:tcPr/>
                </a:tc>
                <a:tc>
                  <a:txBody>
                    <a:bodyPr/>
                    <a:lstStyle/>
                    <a:p>
                      <a:r>
                        <a:rPr lang="en-US" dirty="0">
                          <a:latin typeface="Bookman Old Style" panose="02050604050505020204" pitchFamily="18" charset="0"/>
                        </a:rPr>
                        <a:t>2%</a:t>
                      </a:r>
                    </a:p>
                  </a:txBody>
                  <a:tcPr/>
                </a:tc>
                <a:tc>
                  <a:txBody>
                    <a:bodyPr/>
                    <a:lstStyle/>
                    <a:p>
                      <a:r>
                        <a:rPr lang="en-US" dirty="0">
                          <a:latin typeface="Bookman Old Style" panose="02050604050505020204" pitchFamily="18" charset="0"/>
                        </a:rPr>
                        <a:t>2%</a:t>
                      </a:r>
                    </a:p>
                  </a:txBody>
                  <a:tcPr/>
                </a:tc>
                <a:extLst>
                  <a:ext uri="{0D108BD9-81ED-4DB2-BD59-A6C34878D82A}">
                    <a16:rowId xmlns:a16="http://schemas.microsoft.com/office/drawing/2014/main" val="10001"/>
                  </a:ext>
                </a:extLst>
              </a:tr>
              <a:tr h="381784">
                <a:tc>
                  <a:txBody>
                    <a:bodyPr/>
                    <a:lstStyle/>
                    <a:p>
                      <a:r>
                        <a:rPr lang="en-US" dirty="0">
                          <a:latin typeface="Bookman Old Style" panose="02050604050505020204" pitchFamily="18" charset="0"/>
                        </a:rPr>
                        <a:t>194EE</a:t>
                      </a:r>
                    </a:p>
                  </a:txBody>
                  <a:tcPr/>
                </a:tc>
                <a:tc>
                  <a:txBody>
                    <a:bodyPr/>
                    <a:lstStyle/>
                    <a:p>
                      <a:r>
                        <a:rPr lang="en-US" sz="1800" b="0" i="0" kern="1200" dirty="0">
                          <a:solidFill>
                            <a:schemeClr val="dk1"/>
                          </a:solidFill>
                          <a:effectLst/>
                          <a:latin typeface="Bookman Old Style" panose="02050604050505020204" pitchFamily="18" charset="0"/>
                          <a:ea typeface="+mn-ea"/>
                          <a:cs typeface="+mn-cs"/>
                        </a:rPr>
                        <a:t>Payment under National Savings Scheme</a:t>
                      </a:r>
                      <a:endParaRPr lang="en-US" dirty="0">
                        <a:latin typeface="Bookman Old Style" panose="02050604050505020204" pitchFamily="18" charset="0"/>
                      </a:endParaRPr>
                    </a:p>
                  </a:txBody>
                  <a:tcPr/>
                </a:tc>
                <a:tc>
                  <a:txBody>
                    <a:bodyPr/>
                    <a:lstStyle/>
                    <a:p>
                      <a:r>
                        <a:rPr lang="en-US" dirty="0">
                          <a:latin typeface="Bookman Old Style" panose="02050604050505020204" pitchFamily="18" charset="0"/>
                        </a:rPr>
                        <a:t>2,500</a:t>
                      </a:r>
                    </a:p>
                  </a:txBody>
                  <a:tcPr/>
                </a:tc>
                <a:tc>
                  <a:txBody>
                    <a:bodyPr/>
                    <a:lstStyle/>
                    <a:p>
                      <a:r>
                        <a:rPr lang="en-US" dirty="0">
                          <a:latin typeface="Bookman Old Style" panose="02050604050505020204" pitchFamily="18" charset="0"/>
                        </a:rPr>
                        <a:t> 10%</a:t>
                      </a:r>
                    </a:p>
                  </a:txBody>
                  <a:tcPr/>
                </a:tc>
                <a:tc>
                  <a:txBody>
                    <a:bodyPr/>
                    <a:lstStyle/>
                    <a:p>
                      <a:r>
                        <a:rPr lang="en-US" dirty="0">
                          <a:latin typeface="Bookman Old Style" panose="02050604050505020204" pitchFamily="18" charset="0"/>
                        </a:rPr>
                        <a:t>10%</a:t>
                      </a:r>
                    </a:p>
                  </a:txBody>
                  <a:tcPr/>
                </a:tc>
                <a:extLst>
                  <a:ext uri="{0D108BD9-81ED-4DB2-BD59-A6C34878D82A}">
                    <a16:rowId xmlns:a16="http://schemas.microsoft.com/office/drawing/2014/main" val="10002"/>
                  </a:ext>
                </a:extLst>
              </a:tr>
              <a:tr h="658970">
                <a:tc>
                  <a:txBody>
                    <a:bodyPr/>
                    <a:lstStyle/>
                    <a:p>
                      <a:r>
                        <a:rPr lang="en-US" dirty="0">
                          <a:latin typeface="Bookman Old Style" panose="02050604050505020204" pitchFamily="18" charset="0"/>
                        </a:rPr>
                        <a:t>194F</a:t>
                      </a:r>
                    </a:p>
                  </a:txBody>
                  <a:tcPr/>
                </a:tc>
                <a:tc>
                  <a:txBody>
                    <a:bodyPr/>
                    <a:lstStyle/>
                    <a:p>
                      <a:r>
                        <a:rPr lang="en-US" sz="1800" b="0" i="0" kern="1200" dirty="0">
                          <a:solidFill>
                            <a:schemeClr val="dk1"/>
                          </a:solidFill>
                          <a:effectLst/>
                          <a:latin typeface="Bookman Old Style" panose="02050604050505020204" pitchFamily="18" charset="0"/>
                          <a:ea typeface="+mn-ea"/>
                          <a:cs typeface="+mn-cs"/>
                        </a:rPr>
                        <a:t>Payment on account of repurchase of units by Mutual Fund or Unit Trust of India</a:t>
                      </a:r>
                      <a:endParaRPr lang="en-US" dirty="0">
                        <a:latin typeface="Bookman Old Style" panose="02050604050505020204" pitchFamily="18" charset="0"/>
                      </a:endParaRPr>
                    </a:p>
                  </a:txBody>
                  <a:tcPr/>
                </a:tc>
                <a:tc>
                  <a:txBody>
                    <a:bodyPr/>
                    <a:lstStyle/>
                    <a:p>
                      <a:r>
                        <a:rPr lang="en-US" dirty="0">
                          <a:latin typeface="Bookman Old Style" panose="02050604050505020204" pitchFamily="18" charset="0"/>
                        </a:rPr>
                        <a:t>No limit</a:t>
                      </a:r>
                      <a:r>
                        <a:rPr lang="en-US" baseline="0" dirty="0">
                          <a:latin typeface="Bookman Old Style" panose="02050604050505020204" pitchFamily="18" charset="0"/>
                        </a:rPr>
                        <a:t> </a:t>
                      </a:r>
                      <a:endParaRPr lang="en-US" dirty="0">
                        <a:latin typeface="Bookman Old Style" panose="02050604050505020204" pitchFamily="18" charset="0"/>
                      </a:endParaRPr>
                    </a:p>
                  </a:txBody>
                  <a:tcPr/>
                </a:tc>
                <a:tc>
                  <a:txBody>
                    <a:bodyPr/>
                    <a:lstStyle/>
                    <a:p>
                      <a:r>
                        <a:rPr lang="en-US" dirty="0">
                          <a:latin typeface="Bookman Old Style" panose="02050604050505020204" pitchFamily="18" charset="0"/>
                        </a:rPr>
                        <a:t>20%</a:t>
                      </a:r>
                    </a:p>
                  </a:txBody>
                  <a:tcPr/>
                </a:tc>
                <a:tc>
                  <a:txBody>
                    <a:bodyPr/>
                    <a:lstStyle/>
                    <a:p>
                      <a:r>
                        <a:rPr lang="en-US" dirty="0">
                          <a:latin typeface="Bookman Old Style" panose="02050604050505020204" pitchFamily="18" charset="0"/>
                        </a:rPr>
                        <a:t>20%</a:t>
                      </a:r>
                    </a:p>
                  </a:txBody>
                  <a:tcPr/>
                </a:tc>
                <a:extLst>
                  <a:ext uri="{0D108BD9-81ED-4DB2-BD59-A6C34878D82A}">
                    <a16:rowId xmlns:a16="http://schemas.microsoft.com/office/drawing/2014/main" val="10003"/>
                  </a:ext>
                </a:extLst>
              </a:tr>
              <a:tr h="381784">
                <a:tc>
                  <a:txBody>
                    <a:bodyPr/>
                    <a:lstStyle/>
                    <a:p>
                      <a:r>
                        <a:rPr lang="en-US" dirty="0">
                          <a:latin typeface="Bookman Old Style" panose="02050604050505020204" pitchFamily="18" charset="0"/>
                        </a:rPr>
                        <a:t>194G</a:t>
                      </a:r>
                    </a:p>
                  </a:txBody>
                  <a:tcPr/>
                </a:tc>
                <a:tc>
                  <a:txBody>
                    <a:bodyPr/>
                    <a:lstStyle/>
                    <a:p>
                      <a:r>
                        <a:rPr lang="en-US" sz="1800" b="0" i="0" kern="1200" dirty="0">
                          <a:solidFill>
                            <a:schemeClr val="dk1"/>
                          </a:solidFill>
                          <a:effectLst/>
                          <a:latin typeface="Bookman Old Style" panose="02050604050505020204" pitchFamily="18" charset="0"/>
                          <a:ea typeface="+mn-ea"/>
                          <a:cs typeface="+mn-cs"/>
                        </a:rPr>
                        <a:t>Commission on Sale of Lottery Tickets</a:t>
                      </a:r>
                      <a:endParaRPr lang="en-US" dirty="0">
                        <a:latin typeface="Bookman Old Style" panose="02050604050505020204" pitchFamily="18" charset="0"/>
                      </a:endParaRPr>
                    </a:p>
                  </a:txBody>
                  <a:tcPr/>
                </a:tc>
                <a:tc>
                  <a:txBody>
                    <a:bodyPr/>
                    <a:lstStyle/>
                    <a:p>
                      <a:r>
                        <a:rPr lang="en-US" dirty="0">
                          <a:latin typeface="Bookman Old Style" panose="02050604050505020204" pitchFamily="18" charset="0"/>
                        </a:rPr>
                        <a:t>20,000</a:t>
                      </a:r>
                    </a:p>
                  </a:txBody>
                  <a:tcPr/>
                </a:tc>
                <a:tc>
                  <a:txBody>
                    <a:bodyPr/>
                    <a:lstStyle/>
                    <a:p>
                      <a:r>
                        <a:rPr lang="en-US" dirty="0">
                          <a:latin typeface="Bookman Old Style" panose="02050604050505020204" pitchFamily="18" charset="0"/>
                        </a:rPr>
                        <a:t>2%</a:t>
                      </a:r>
                    </a:p>
                  </a:txBody>
                  <a:tcPr/>
                </a:tc>
                <a:tc>
                  <a:txBody>
                    <a:bodyPr/>
                    <a:lstStyle/>
                    <a:p>
                      <a:r>
                        <a:rPr lang="en-US" dirty="0">
                          <a:latin typeface="Bookman Old Style" panose="02050604050505020204" pitchFamily="18" charset="0"/>
                        </a:rPr>
                        <a:t>2%</a:t>
                      </a:r>
                    </a:p>
                  </a:txBody>
                  <a:tcPr/>
                </a:tc>
                <a:extLst>
                  <a:ext uri="{0D108BD9-81ED-4DB2-BD59-A6C34878D82A}">
                    <a16:rowId xmlns:a16="http://schemas.microsoft.com/office/drawing/2014/main" val="10004"/>
                  </a:ext>
                </a:extLst>
              </a:tr>
              <a:tr h="381784">
                <a:tc>
                  <a:txBody>
                    <a:bodyPr/>
                    <a:lstStyle/>
                    <a:p>
                      <a:r>
                        <a:rPr lang="en-US" dirty="0">
                          <a:latin typeface="Bookman Old Style" panose="02050604050505020204" pitchFamily="18" charset="0"/>
                        </a:rPr>
                        <a:t>194H</a:t>
                      </a:r>
                    </a:p>
                  </a:txBody>
                  <a:tcPr/>
                </a:tc>
                <a:tc>
                  <a:txBody>
                    <a:bodyPr/>
                    <a:lstStyle/>
                    <a:p>
                      <a:r>
                        <a:rPr lang="en-US" sz="1800" b="0" i="0" kern="1200" dirty="0">
                          <a:solidFill>
                            <a:schemeClr val="dk1"/>
                          </a:solidFill>
                          <a:effectLst/>
                          <a:latin typeface="Bookman Old Style" panose="02050604050505020204" pitchFamily="18" charset="0"/>
                          <a:ea typeface="+mn-ea"/>
                          <a:cs typeface="+mn-cs"/>
                        </a:rPr>
                        <a:t>Commission/Brokerage</a:t>
                      </a:r>
                      <a:endParaRPr lang="en-US" dirty="0">
                        <a:latin typeface="Bookman Old Style" panose="02050604050505020204" pitchFamily="18" charset="0"/>
                      </a:endParaRPr>
                    </a:p>
                  </a:txBody>
                  <a:tcPr/>
                </a:tc>
                <a:tc>
                  <a:txBody>
                    <a:bodyPr/>
                    <a:lstStyle/>
                    <a:p>
                      <a:r>
                        <a:rPr lang="en-US" dirty="0">
                          <a:latin typeface="Bookman Old Style" panose="02050604050505020204" pitchFamily="18" charset="0"/>
                        </a:rPr>
                        <a:t>20,000</a:t>
                      </a:r>
                    </a:p>
                  </a:txBody>
                  <a:tcPr/>
                </a:tc>
                <a:tc>
                  <a:txBody>
                    <a:bodyPr/>
                    <a:lstStyle/>
                    <a:p>
                      <a:r>
                        <a:rPr lang="en-US" dirty="0">
                          <a:latin typeface="Bookman Old Style" panose="02050604050505020204" pitchFamily="18" charset="0"/>
                        </a:rPr>
                        <a:t>2%</a:t>
                      </a:r>
                    </a:p>
                  </a:txBody>
                  <a:tcPr/>
                </a:tc>
                <a:tc>
                  <a:txBody>
                    <a:bodyPr/>
                    <a:lstStyle/>
                    <a:p>
                      <a:r>
                        <a:rPr lang="en-US" dirty="0">
                          <a:latin typeface="Bookman Old Style" panose="02050604050505020204" pitchFamily="18" charset="0"/>
                        </a:rPr>
                        <a:t>2%</a:t>
                      </a:r>
                    </a:p>
                  </a:txBody>
                  <a:tcPr/>
                </a:tc>
                <a:extLst>
                  <a:ext uri="{0D108BD9-81ED-4DB2-BD59-A6C34878D82A}">
                    <a16:rowId xmlns:a16="http://schemas.microsoft.com/office/drawing/2014/main" val="10005"/>
                  </a:ext>
                </a:extLst>
              </a:tr>
              <a:tr h="381784">
                <a:tc>
                  <a:txBody>
                    <a:bodyPr/>
                    <a:lstStyle/>
                    <a:p>
                      <a:r>
                        <a:rPr lang="en-US" sz="1800" b="0" i="0" kern="1200" dirty="0">
                          <a:solidFill>
                            <a:schemeClr val="dk1"/>
                          </a:solidFill>
                          <a:effectLst/>
                          <a:latin typeface="Bookman Old Style" panose="02050604050505020204" pitchFamily="18" charset="0"/>
                          <a:ea typeface="+mn-ea"/>
                          <a:cs typeface="+mn-cs"/>
                        </a:rPr>
                        <a:t>194-I(a)</a:t>
                      </a:r>
                      <a:endParaRPr lang="en-US" b="0" dirty="0">
                        <a:latin typeface="Bookman Old Style" panose="02050604050505020204" pitchFamily="18" charset="0"/>
                      </a:endParaRPr>
                    </a:p>
                  </a:txBody>
                  <a:tcPr/>
                </a:tc>
                <a:tc>
                  <a:txBody>
                    <a:bodyPr/>
                    <a:lstStyle/>
                    <a:p>
                      <a:r>
                        <a:rPr lang="en-US" sz="1800" b="0" i="0" kern="1200" dirty="0">
                          <a:solidFill>
                            <a:schemeClr val="dk1"/>
                          </a:solidFill>
                          <a:effectLst/>
                          <a:latin typeface="Bookman Old Style" panose="02050604050505020204" pitchFamily="18" charset="0"/>
                          <a:ea typeface="+mn-ea"/>
                          <a:cs typeface="+mn-cs"/>
                        </a:rPr>
                        <a:t>Rent of Plant / Machinery</a:t>
                      </a:r>
                      <a:endParaRPr lang="en-US" dirty="0">
                        <a:latin typeface="Bookman Old Style" panose="02050604050505020204" pitchFamily="18" charset="0"/>
                      </a:endParaRPr>
                    </a:p>
                  </a:txBody>
                  <a:tcPr/>
                </a:tc>
                <a:tc>
                  <a:txBody>
                    <a:bodyPr/>
                    <a:lstStyle/>
                    <a:p>
                      <a:r>
                        <a:rPr lang="en-US" dirty="0">
                          <a:latin typeface="Bookman Old Style" panose="02050604050505020204" pitchFamily="18" charset="0"/>
                        </a:rPr>
                        <a:t>50,000 per month</a:t>
                      </a:r>
                    </a:p>
                  </a:txBody>
                  <a:tcPr/>
                </a:tc>
                <a:tc>
                  <a:txBody>
                    <a:bodyPr/>
                    <a:lstStyle/>
                    <a:p>
                      <a:r>
                        <a:rPr lang="en-US" dirty="0">
                          <a:latin typeface="Bookman Old Style" panose="02050604050505020204" pitchFamily="18" charset="0"/>
                        </a:rPr>
                        <a:t>2%</a:t>
                      </a:r>
                    </a:p>
                  </a:txBody>
                  <a:tcPr/>
                </a:tc>
                <a:tc>
                  <a:txBody>
                    <a:bodyPr/>
                    <a:lstStyle/>
                    <a:p>
                      <a:r>
                        <a:rPr lang="en-US" dirty="0">
                          <a:latin typeface="Bookman Old Style" panose="02050604050505020204" pitchFamily="18" charset="0"/>
                        </a:rPr>
                        <a:t>2%</a:t>
                      </a:r>
                    </a:p>
                  </a:txBody>
                  <a:tcPr/>
                </a:tc>
                <a:extLst>
                  <a:ext uri="{0D108BD9-81ED-4DB2-BD59-A6C34878D82A}">
                    <a16:rowId xmlns:a16="http://schemas.microsoft.com/office/drawing/2014/main" val="10006"/>
                  </a:ext>
                </a:extLst>
              </a:tr>
              <a:tr h="658970">
                <a:tc>
                  <a:txBody>
                    <a:bodyPr/>
                    <a:lstStyle/>
                    <a:p>
                      <a:r>
                        <a:rPr lang="en-US" sz="1800" b="0" i="0" kern="1200" dirty="0">
                          <a:solidFill>
                            <a:schemeClr val="dk1"/>
                          </a:solidFill>
                          <a:effectLst/>
                          <a:latin typeface="Bookman Old Style" panose="02050604050505020204" pitchFamily="18" charset="0"/>
                          <a:ea typeface="+mn-ea"/>
                          <a:cs typeface="+mn-cs"/>
                        </a:rPr>
                        <a:t>194-I(b)</a:t>
                      </a:r>
                      <a:endParaRPr lang="en-US" b="0" dirty="0">
                        <a:latin typeface="Bookman Old Style" panose="02050604050505020204" pitchFamily="18" charset="0"/>
                      </a:endParaRPr>
                    </a:p>
                  </a:txBody>
                  <a:tcPr/>
                </a:tc>
                <a:tc>
                  <a:txBody>
                    <a:bodyPr/>
                    <a:lstStyle/>
                    <a:p>
                      <a:r>
                        <a:rPr lang="en-US" sz="1800" b="0" i="0" kern="1200" dirty="0">
                          <a:solidFill>
                            <a:schemeClr val="dk1"/>
                          </a:solidFill>
                          <a:effectLst/>
                          <a:latin typeface="Bookman Old Style" panose="02050604050505020204" pitchFamily="18" charset="0"/>
                          <a:ea typeface="+mn-ea"/>
                          <a:cs typeface="+mn-cs"/>
                        </a:rPr>
                        <a:t>Rent of Land or building or furniture or fitting</a:t>
                      </a:r>
                      <a:endParaRPr lang="en-US" dirty="0">
                        <a:latin typeface="Bookman Old Style" panose="02050604050505020204" pitchFamily="18" charset="0"/>
                      </a:endParaRPr>
                    </a:p>
                  </a:txBody>
                  <a:tcPr/>
                </a:tc>
                <a:tc>
                  <a:txBody>
                    <a:bodyPr/>
                    <a:lstStyle/>
                    <a:p>
                      <a:r>
                        <a:rPr lang="en-US" dirty="0">
                          <a:latin typeface="Bookman Old Style" panose="02050604050505020204" pitchFamily="18" charset="0"/>
                        </a:rPr>
                        <a:t>50,000 per month</a:t>
                      </a:r>
                    </a:p>
                  </a:txBody>
                  <a:tcPr/>
                </a:tc>
                <a:tc>
                  <a:txBody>
                    <a:bodyPr/>
                    <a:lstStyle/>
                    <a:p>
                      <a:r>
                        <a:rPr lang="en-US" dirty="0">
                          <a:latin typeface="Bookman Old Style" panose="02050604050505020204" pitchFamily="18" charset="0"/>
                        </a:rPr>
                        <a:t>10%</a:t>
                      </a:r>
                    </a:p>
                  </a:txBody>
                  <a:tcPr/>
                </a:tc>
                <a:tc>
                  <a:txBody>
                    <a:bodyPr/>
                    <a:lstStyle/>
                    <a:p>
                      <a:r>
                        <a:rPr lang="en-US" dirty="0">
                          <a:latin typeface="Bookman Old Style" panose="02050604050505020204" pitchFamily="18" charset="0"/>
                        </a:rPr>
                        <a:t>10%</a:t>
                      </a:r>
                    </a:p>
                  </a:txBody>
                  <a:tcPr/>
                </a:tc>
                <a:extLst>
                  <a:ext uri="{0D108BD9-81ED-4DB2-BD59-A6C34878D82A}">
                    <a16:rowId xmlns:a16="http://schemas.microsoft.com/office/drawing/2014/main" val="10007"/>
                  </a:ext>
                </a:extLst>
              </a:tr>
              <a:tr h="658970">
                <a:tc>
                  <a:txBody>
                    <a:bodyPr/>
                    <a:lstStyle/>
                    <a:p>
                      <a:r>
                        <a:rPr lang="en-US" sz="1800" b="0" i="0" kern="1200" dirty="0">
                          <a:solidFill>
                            <a:schemeClr val="dk1"/>
                          </a:solidFill>
                          <a:effectLst/>
                          <a:latin typeface="Bookman Old Style" panose="02050604050505020204" pitchFamily="18" charset="0"/>
                          <a:ea typeface="+mn-ea"/>
                          <a:cs typeface="+mn-cs"/>
                        </a:rPr>
                        <a:t>194-IA</a:t>
                      </a:r>
                      <a:endParaRPr lang="en-US" b="0" dirty="0">
                        <a:latin typeface="Bookman Old Style" panose="02050604050505020204" pitchFamily="18" charset="0"/>
                      </a:endParaRPr>
                    </a:p>
                  </a:txBody>
                  <a:tcPr/>
                </a:tc>
                <a:tc>
                  <a:txBody>
                    <a:bodyPr/>
                    <a:lstStyle/>
                    <a:p>
                      <a:r>
                        <a:rPr lang="en-US" sz="1800" b="0" i="0" kern="1200" dirty="0">
                          <a:solidFill>
                            <a:schemeClr val="dk1"/>
                          </a:solidFill>
                          <a:effectLst/>
                          <a:latin typeface="Bookman Old Style" panose="02050604050505020204" pitchFamily="18" charset="0"/>
                          <a:ea typeface="+mn-ea"/>
                          <a:cs typeface="+mn-cs"/>
                        </a:rPr>
                        <a:t> immovable property (other than rural agriculture land)</a:t>
                      </a:r>
                      <a:endParaRPr lang="en-US" dirty="0">
                        <a:latin typeface="Bookman Old Style" panose="02050604050505020204" pitchFamily="18" charset="0"/>
                      </a:endParaRPr>
                    </a:p>
                  </a:txBody>
                  <a:tcPr/>
                </a:tc>
                <a:tc>
                  <a:txBody>
                    <a:bodyPr/>
                    <a:lstStyle/>
                    <a:p>
                      <a:r>
                        <a:rPr lang="en-US" sz="1800" b="0" i="0" kern="1200" dirty="0">
                          <a:solidFill>
                            <a:schemeClr val="dk1"/>
                          </a:solidFill>
                          <a:effectLst/>
                          <a:latin typeface="Bookman Old Style" panose="02050604050505020204" pitchFamily="18" charset="0"/>
                          <a:ea typeface="+mn-ea"/>
                          <a:cs typeface="+mn-cs"/>
                        </a:rPr>
                        <a:t>50,00,000 </a:t>
                      </a:r>
                      <a:endParaRPr lang="en-US" dirty="0">
                        <a:latin typeface="Bookman Old Style" panose="02050604050505020204" pitchFamily="18" charset="0"/>
                      </a:endParaRPr>
                    </a:p>
                  </a:txBody>
                  <a:tcPr/>
                </a:tc>
                <a:tc>
                  <a:txBody>
                    <a:bodyPr/>
                    <a:lstStyle/>
                    <a:p>
                      <a:r>
                        <a:rPr lang="en-US" dirty="0">
                          <a:latin typeface="Bookman Old Style" panose="02050604050505020204" pitchFamily="18" charset="0"/>
                        </a:rPr>
                        <a:t>1%</a:t>
                      </a:r>
                    </a:p>
                  </a:txBody>
                  <a:tcPr/>
                </a:tc>
                <a:tc>
                  <a:txBody>
                    <a:bodyPr/>
                    <a:lstStyle/>
                    <a:p>
                      <a:r>
                        <a:rPr lang="en-US" dirty="0">
                          <a:latin typeface="Bookman Old Style" panose="02050604050505020204" pitchFamily="18" charset="0"/>
                        </a:rPr>
                        <a:t>1%</a:t>
                      </a:r>
                    </a:p>
                  </a:txBody>
                  <a:tcPr/>
                </a:tc>
                <a:extLst>
                  <a:ext uri="{0D108BD9-81ED-4DB2-BD59-A6C34878D82A}">
                    <a16:rowId xmlns:a16="http://schemas.microsoft.com/office/drawing/2014/main" val="10008"/>
                  </a:ext>
                </a:extLst>
              </a:tr>
              <a:tr h="658970">
                <a:tc>
                  <a:txBody>
                    <a:bodyPr/>
                    <a:lstStyle/>
                    <a:p>
                      <a:r>
                        <a:rPr lang="en-US" sz="1800" b="0" i="0" kern="1200" dirty="0">
                          <a:solidFill>
                            <a:schemeClr val="dk1"/>
                          </a:solidFill>
                          <a:effectLst/>
                          <a:latin typeface="Bookman Old Style" panose="02050604050505020204" pitchFamily="18" charset="0"/>
                          <a:ea typeface="+mn-ea"/>
                          <a:cs typeface="+mn-cs"/>
                        </a:rPr>
                        <a:t>194-IB</a:t>
                      </a:r>
                      <a:endParaRPr lang="en-US" b="0" dirty="0">
                        <a:latin typeface="Bookman Old Style" panose="02050604050505020204" pitchFamily="18" charset="0"/>
                      </a:endParaRPr>
                    </a:p>
                  </a:txBody>
                  <a:tcPr/>
                </a:tc>
                <a:tc>
                  <a:txBody>
                    <a:bodyPr/>
                    <a:lstStyle/>
                    <a:p>
                      <a:r>
                        <a:rPr lang="en-US" sz="1800" b="0" i="0" kern="1200" dirty="0">
                          <a:solidFill>
                            <a:schemeClr val="dk1"/>
                          </a:solidFill>
                          <a:effectLst/>
                          <a:latin typeface="Bookman Old Style" panose="02050604050505020204" pitchFamily="18" charset="0"/>
                          <a:ea typeface="+mn-ea"/>
                          <a:cs typeface="+mn-cs"/>
                        </a:rPr>
                        <a:t>Rent payable by an individual or HUF not liable to tax audit</a:t>
                      </a:r>
                      <a:endParaRPr lang="en-US" dirty="0">
                        <a:latin typeface="Bookman Old Style" panose="02050604050505020204" pitchFamily="18" charset="0"/>
                      </a:endParaRPr>
                    </a:p>
                  </a:txBody>
                  <a:tcPr/>
                </a:tc>
                <a:tc>
                  <a:txBody>
                    <a:bodyPr/>
                    <a:lstStyle/>
                    <a:p>
                      <a:r>
                        <a:rPr lang="en-US" sz="1800" b="0" i="0" kern="1200" dirty="0">
                          <a:solidFill>
                            <a:schemeClr val="dk1"/>
                          </a:solidFill>
                          <a:effectLst/>
                          <a:latin typeface="Bookman Old Style" panose="02050604050505020204" pitchFamily="18" charset="0"/>
                          <a:ea typeface="+mn-ea"/>
                          <a:cs typeface="+mn-cs"/>
                        </a:rPr>
                        <a:t>50,000 per month</a:t>
                      </a:r>
                      <a:endParaRPr lang="en-US" dirty="0">
                        <a:latin typeface="Bookman Old Style" panose="02050604050505020204" pitchFamily="18" charset="0"/>
                      </a:endParaRPr>
                    </a:p>
                  </a:txBody>
                  <a:tcPr/>
                </a:tc>
                <a:tc>
                  <a:txBody>
                    <a:bodyPr/>
                    <a:lstStyle/>
                    <a:p>
                      <a:r>
                        <a:rPr lang="en-US" dirty="0">
                          <a:latin typeface="Bookman Old Style" panose="02050604050505020204" pitchFamily="18" charset="0"/>
                        </a:rPr>
                        <a:t>2%</a:t>
                      </a:r>
                    </a:p>
                  </a:txBody>
                  <a:tcPr/>
                </a:tc>
                <a:tc>
                  <a:txBody>
                    <a:bodyPr/>
                    <a:lstStyle/>
                    <a:p>
                      <a:r>
                        <a:rPr lang="en-US" dirty="0">
                          <a:latin typeface="Bookman Old Style" panose="02050604050505020204" pitchFamily="18" charset="0"/>
                        </a:rPr>
                        <a:t>2%</a:t>
                      </a:r>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833709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42370-81BC-FCF1-6BED-1DE64BAF3F4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28CD3A3-011D-F97C-BB57-A08114BE2B44}"/>
              </a:ext>
            </a:extLst>
          </p:cNvPr>
          <p:cNvSpPr txBox="1"/>
          <p:nvPr/>
        </p:nvSpPr>
        <p:spPr>
          <a:xfrm>
            <a:off x="1469409" y="615745"/>
            <a:ext cx="9253182" cy="707886"/>
          </a:xfrm>
          <a:prstGeom prst="rect">
            <a:avLst/>
          </a:prstGeom>
          <a:noFill/>
        </p:spPr>
        <p:txBody>
          <a:bodyPr wrap="square" rtlCol="0">
            <a:spAutoFit/>
          </a:bodyPr>
          <a:lstStyle/>
          <a:p>
            <a:pPr algn="just"/>
            <a:r>
              <a:rPr lang="en-US" sz="2000" b="0" i="0" dirty="0">
                <a:effectLst/>
                <a:latin typeface="Bookman Old Style" panose="02050604050505020204" pitchFamily="18" charset="0"/>
              </a:rPr>
              <a:t>The Budget 2025 proposed new tax slab rates </a:t>
            </a:r>
            <a:r>
              <a:rPr lang="en-US" sz="2000" b="1" i="0" dirty="0">
                <a:effectLst/>
                <a:latin typeface="Bookman Old Style" panose="02050604050505020204" pitchFamily="18" charset="0"/>
              </a:rPr>
              <a:t>under section 115BAC </a:t>
            </a:r>
            <a:r>
              <a:rPr lang="en-US" sz="2000" b="0" i="0" dirty="0">
                <a:effectLst/>
                <a:latin typeface="Bookman Old Style" panose="02050604050505020204" pitchFamily="18" charset="0"/>
              </a:rPr>
              <a:t>i.e., the </a:t>
            </a:r>
            <a:r>
              <a:rPr lang="en-US" sz="2000" b="0" i="0" u="none" strike="noStrike" dirty="0">
                <a:effectLst/>
                <a:latin typeface="Bookman Old Style" panose="02050604050505020204" pitchFamily="18" charset="0"/>
              </a:rPr>
              <a:t>New Tax Regime</a:t>
            </a:r>
            <a:r>
              <a:rPr lang="en-US" sz="2000" b="0" i="0" dirty="0">
                <a:effectLst/>
                <a:latin typeface="Bookman Old Style" panose="02050604050505020204" pitchFamily="18" charset="0"/>
              </a:rPr>
              <a:t> or the Default Tax Regime. </a:t>
            </a:r>
          </a:p>
        </p:txBody>
      </p:sp>
      <p:graphicFrame>
        <p:nvGraphicFramePr>
          <p:cNvPr id="3" name="Table 2">
            <a:extLst>
              <a:ext uri="{FF2B5EF4-FFF2-40B4-BE49-F238E27FC236}">
                <a16:creationId xmlns:a16="http://schemas.microsoft.com/office/drawing/2014/main" id="{EC877155-2106-384C-5EDC-2DB643924207}"/>
              </a:ext>
            </a:extLst>
          </p:cNvPr>
          <p:cNvGraphicFramePr>
            <a:graphicFrameLocks noGrp="1"/>
          </p:cNvGraphicFramePr>
          <p:nvPr>
            <p:extLst>
              <p:ext uri="{D42A27DB-BD31-4B8C-83A1-F6EECF244321}">
                <p14:modId xmlns:p14="http://schemas.microsoft.com/office/powerpoint/2010/main" val="1323643148"/>
              </p:ext>
            </p:extLst>
          </p:nvPr>
        </p:nvGraphicFramePr>
        <p:xfrm>
          <a:off x="1469409" y="1830582"/>
          <a:ext cx="9253182" cy="3963445"/>
        </p:xfrm>
        <a:graphic>
          <a:graphicData uri="http://schemas.openxmlformats.org/drawingml/2006/table">
            <a:tbl>
              <a:tblPr firstRow="1" bandRow="1">
                <a:tableStyleId>{5C22544A-7EE6-4342-B048-85BDC9FD1C3A}</a:tableStyleId>
              </a:tblPr>
              <a:tblGrid>
                <a:gridCol w="4703966">
                  <a:extLst>
                    <a:ext uri="{9D8B030D-6E8A-4147-A177-3AD203B41FA5}">
                      <a16:colId xmlns:a16="http://schemas.microsoft.com/office/drawing/2014/main" val="2196579395"/>
                    </a:ext>
                  </a:extLst>
                </a:gridCol>
                <a:gridCol w="4549216">
                  <a:extLst>
                    <a:ext uri="{9D8B030D-6E8A-4147-A177-3AD203B41FA5}">
                      <a16:colId xmlns:a16="http://schemas.microsoft.com/office/drawing/2014/main" val="3979447693"/>
                    </a:ext>
                  </a:extLst>
                </a:gridCol>
              </a:tblGrid>
              <a:tr h="573203">
                <a:tc>
                  <a:txBody>
                    <a:bodyPr/>
                    <a:lstStyle/>
                    <a:p>
                      <a:pPr algn="ctr" rtl="0" fontAlgn="t"/>
                      <a:r>
                        <a:rPr lang="en-US" sz="2800" b="1" dirty="0">
                          <a:solidFill>
                            <a:srgbClr val="314259"/>
                          </a:solidFill>
                          <a:effectLst/>
                          <a:latin typeface="Bookman Old Style" panose="02050604050505020204" pitchFamily="18" charset="0"/>
                        </a:rPr>
                        <a:t>Income Tax Slabs</a:t>
                      </a:r>
                      <a:endParaRPr lang="en-US" sz="2800" b="0" dirty="0">
                        <a:solidFill>
                          <a:srgbClr val="314259"/>
                        </a:solidFill>
                        <a:effectLst/>
                        <a:latin typeface="Bookman Old Style" panose="02050604050505020204" pitchFamily="18" charset="0"/>
                      </a:endParaRPr>
                    </a:p>
                  </a:txBody>
                  <a:tcPr marL="63500" marR="63500" marT="63500" marB="63500"/>
                </a:tc>
                <a:tc>
                  <a:txBody>
                    <a:bodyPr/>
                    <a:lstStyle/>
                    <a:p>
                      <a:pPr algn="ctr" rtl="0" fontAlgn="t"/>
                      <a:r>
                        <a:rPr lang="en-US" sz="2800" b="1" dirty="0">
                          <a:solidFill>
                            <a:srgbClr val="314259"/>
                          </a:solidFill>
                          <a:effectLst/>
                          <a:latin typeface="Bookman Old Style" panose="02050604050505020204" pitchFamily="18" charset="0"/>
                        </a:rPr>
                        <a:t>Income Tax Rates</a:t>
                      </a:r>
                      <a:endParaRPr lang="en-US" sz="2800" b="0" dirty="0">
                        <a:solidFill>
                          <a:srgbClr val="314259"/>
                        </a:solidFill>
                        <a:effectLst/>
                        <a:latin typeface="Bookman Old Style" panose="02050604050505020204" pitchFamily="18" charset="0"/>
                      </a:endParaRPr>
                    </a:p>
                  </a:txBody>
                  <a:tcPr marL="63500" marR="63500" marT="63500" marB="63500"/>
                </a:tc>
                <a:extLst>
                  <a:ext uri="{0D108BD9-81ED-4DB2-BD59-A6C34878D82A}">
                    <a16:rowId xmlns:a16="http://schemas.microsoft.com/office/drawing/2014/main" val="2190388480"/>
                  </a:ext>
                </a:extLst>
              </a:tr>
              <a:tr h="510565">
                <a:tc>
                  <a:txBody>
                    <a:bodyPr/>
                    <a:lstStyle/>
                    <a:p>
                      <a:pPr algn="ctr" rtl="0" fontAlgn="t"/>
                      <a:r>
                        <a:rPr lang="en-US" b="0" dirty="0" err="1">
                          <a:solidFill>
                            <a:schemeClr val="tx1"/>
                          </a:solidFill>
                          <a:effectLst/>
                          <a:latin typeface="Bookman Old Style" panose="02050604050505020204" pitchFamily="18" charset="0"/>
                        </a:rPr>
                        <a:t>Upto</a:t>
                      </a:r>
                      <a:r>
                        <a:rPr lang="en-US" b="0" dirty="0">
                          <a:solidFill>
                            <a:schemeClr val="tx1"/>
                          </a:solidFill>
                          <a:effectLst/>
                          <a:latin typeface="Bookman Old Style" panose="02050604050505020204" pitchFamily="18" charset="0"/>
                        </a:rPr>
                        <a:t> Rs.4 lakh</a:t>
                      </a: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NIL</a:t>
                      </a:r>
                    </a:p>
                  </a:txBody>
                  <a:tcPr marL="63500" marR="63500" marT="63500" marB="63500"/>
                </a:tc>
                <a:extLst>
                  <a:ext uri="{0D108BD9-81ED-4DB2-BD59-A6C34878D82A}">
                    <a16:rowId xmlns:a16="http://schemas.microsoft.com/office/drawing/2014/main" val="947025981"/>
                  </a:ext>
                </a:extLst>
              </a:tr>
              <a:tr h="450376">
                <a:tc>
                  <a:txBody>
                    <a:bodyPr/>
                    <a:lstStyle/>
                    <a:p>
                      <a:pPr algn="ctr" rtl="0" fontAlgn="t"/>
                      <a:r>
                        <a:rPr lang="fr-FR" b="0" dirty="0" err="1">
                          <a:solidFill>
                            <a:schemeClr val="tx1"/>
                          </a:solidFill>
                          <a:effectLst/>
                          <a:latin typeface="Bookman Old Style" panose="02050604050505020204" pitchFamily="18" charset="0"/>
                        </a:rPr>
                        <a:t>Rs</a:t>
                      </a:r>
                      <a:r>
                        <a:rPr lang="fr-FR" b="0" dirty="0">
                          <a:solidFill>
                            <a:schemeClr val="tx1"/>
                          </a:solidFill>
                          <a:effectLst/>
                          <a:latin typeface="Bookman Old Style" panose="02050604050505020204" pitchFamily="18" charset="0"/>
                        </a:rPr>
                        <a:t>. 4 </a:t>
                      </a:r>
                      <a:r>
                        <a:rPr lang="fr-FR" b="0" dirty="0" err="1">
                          <a:solidFill>
                            <a:schemeClr val="tx1"/>
                          </a:solidFill>
                          <a:effectLst/>
                          <a:latin typeface="Bookman Old Style" panose="02050604050505020204" pitchFamily="18" charset="0"/>
                        </a:rPr>
                        <a:t>lakh</a:t>
                      </a:r>
                      <a:r>
                        <a:rPr lang="fr-FR" b="0" dirty="0">
                          <a:solidFill>
                            <a:schemeClr val="tx1"/>
                          </a:solidFill>
                          <a:effectLst/>
                          <a:latin typeface="Bookman Old Style" panose="02050604050505020204" pitchFamily="18" charset="0"/>
                        </a:rPr>
                        <a:t> - </a:t>
                      </a:r>
                      <a:r>
                        <a:rPr lang="fr-FR" b="0" dirty="0" err="1">
                          <a:solidFill>
                            <a:schemeClr val="tx1"/>
                          </a:solidFill>
                          <a:effectLst/>
                          <a:latin typeface="Bookman Old Style" panose="02050604050505020204" pitchFamily="18" charset="0"/>
                        </a:rPr>
                        <a:t>Rs</a:t>
                      </a:r>
                      <a:r>
                        <a:rPr lang="fr-FR" b="0" dirty="0">
                          <a:solidFill>
                            <a:schemeClr val="tx1"/>
                          </a:solidFill>
                          <a:effectLst/>
                          <a:latin typeface="Bookman Old Style" panose="02050604050505020204" pitchFamily="18" charset="0"/>
                        </a:rPr>
                        <a:t>. 8 </a:t>
                      </a:r>
                      <a:r>
                        <a:rPr lang="fr-FR" b="0" dirty="0" err="1">
                          <a:solidFill>
                            <a:schemeClr val="tx1"/>
                          </a:solidFill>
                          <a:effectLst/>
                          <a:latin typeface="Bookman Old Style" panose="02050604050505020204" pitchFamily="18" charset="0"/>
                        </a:rPr>
                        <a:t>lakh</a:t>
                      </a:r>
                      <a:endParaRPr lang="fr-FR" b="0" dirty="0">
                        <a:solidFill>
                          <a:schemeClr val="tx1"/>
                        </a:solidFill>
                        <a:effectLst/>
                        <a:latin typeface="Bookman Old Style" panose="02050604050505020204" pitchFamily="18" charset="0"/>
                      </a:endParaRP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5%</a:t>
                      </a:r>
                    </a:p>
                  </a:txBody>
                  <a:tcPr marL="63500" marR="63500" marT="63500" marB="63500"/>
                </a:tc>
                <a:extLst>
                  <a:ext uri="{0D108BD9-81ED-4DB2-BD59-A6C34878D82A}">
                    <a16:rowId xmlns:a16="http://schemas.microsoft.com/office/drawing/2014/main" val="10002"/>
                  </a:ext>
                </a:extLst>
              </a:tr>
              <a:tr h="423080">
                <a:tc>
                  <a:txBody>
                    <a:bodyPr/>
                    <a:lstStyle/>
                    <a:p>
                      <a:pPr algn="ctr" rtl="0" fontAlgn="t"/>
                      <a:r>
                        <a:rPr lang="en-US" b="0" dirty="0">
                          <a:solidFill>
                            <a:schemeClr val="tx1"/>
                          </a:solidFill>
                          <a:effectLst/>
                          <a:latin typeface="Bookman Old Style" panose="02050604050505020204" pitchFamily="18" charset="0"/>
                        </a:rPr>
                        <a:t>Rs. 8 lakh - Rs.12 lakh</a:t>
                      </a: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10%</a:t>
                      </a:r>
                    </a:p>
                  </a:txBody>
                  <a:tcPr marL="63500" marR="63500" marT="63500" marB="63500"/>
                </a:tc>
                <a:extLst>
                  <a:ext uri="{0D108BD9-81ED-4DB2-BD59-A6C34878D82A}">
                    <a16:rowId xmlns:a16="http://schemas.microsoft.com/office/drawing/2014/main" val="10003"/>
                  </a:ext>
                </a:extLst>
              </a:tr>
              <a:tr h="450376">
                <a:tc>
                  <a:txBody>
                    <a:bodyPr/>
                    <a:lstStyle/>
                    <a:p>
                      <a:pPr algn="ctr" rtl="0" fontAlgn="t"/>
                      <a:r>
                        <a:rPr lang="en-US" b="0" dirty="0">
                          <a:solidFill>
                            <a:schemeClr val="tx1"/>
                          </a:solidFill>
                          <a:effectLst/>
                          <a:latin typeface="Bookman Old Style" panose="02050604050505020204" pitchFamily="18" charset="0"/>
                        </a:rPr>
                        <a:t>Rs.12 lakh - Rs.16 lakh </a:t>
                      </a: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15%</a:t>
                      </a:r>
                    </a:p>
                  </a:txBody>
                  <a:tcPr marL="63500" marR="63500" marT="63500" marB="63500"/>
                </a:tc>
                <a:extLst>
                  <a:ext uri="{0D108BD9-81ED-4DB2-BD59-A6C34878D82A}">
                    <a16:rowId xmlns:a16="http://schemas.microsoft.com/office/drawing/2014/main" val="1446636985"/>
                  </a:ext>
                </a:extLst>
              </a:tr>
              <a:tr h="464024">
                <a:tc>
                  <a:txBody>
                    <a:bodyPr/>
                    <a:lstStyle/>
                    <a:p>
                      <a:pPr algn="ctr" rtl="0" fontAlgn="t"/>
                      <a:r>
                        <a:rPr lang="en-US" b="0" dirty="0">
                          <a:solidFill>
                            <a:schemeClr val="tx1"/>
                          </a:solidFill>
                          <a:effectLst/>
                          <a:latin typeface="Bookman Old Style" panose="02050604050505020204" pitchFamily="18" charset="0"/>
                        </a:rPr>
                        <a:t>Rs.16 lakh - Rs. 20 lakh</a:t>
                      </a: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20%</a:t>
                      </a:r>
                    </a:p>
                  </a:txBody>
                  <a:tcPr marL="63500" marR="63500" marT="63500" marB="63500"/>
                </a:tc>
                <a:extLst>
                  <a:ext uri="{0D108BD9-81ED-4DB2-BD59-A6C34878D82A}">
                    <a16:rowId xmlns:a16="http://schemas.microsoft.com/office/drawing/2014/main" val="3654430001"/>
                  </a:ext>
                </a:extLst>
              </a:tr>
              <a:tr h="573206">
                <a:tc>
                  <a:txBody>
                    <a:bodyPr/>
                    <a:lstStyle/>
                    <a:p>
                      <a:pPr algn="ctr" rtl="0" fontAlgn="t"/>
                      <a:r>
                        <a:rPr lang="en-US" b="0" dirty="0">
                          <a:solidFill>
                            <a:schemeClr val="tx1"/>
                          </a:solidFill>
                          <a:effectLst/>
                          <a:latin typeface="Bookman Old Style" panose="02050604050505020204" pitchFamily="18" charset="0"/>
                        </a:rPr>
                        <a:t>Rs. 20 lakh - Rs. 24 lakh</a:t>
                      </a: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25%</a:t>
                      </a:r>
                    </a:p>
                  </a:txBody>
                  <a:tcPr marL="63500" marR="63500" marT="63500" marB="63500"/>
                </a:tc>
                <a:extLst>
                  <a:ext uri="{0D108BD9-81ED-4DB2-BD59-A6C34878D82A}">
                    <a16:rowId xmlns:a16="http://schemas.microsoft.com/office/drawing/2014/main" val="4028206029"/>
                  </a:ext>
                </a:extLst>
              </a:tr>
              <a:tr h="518615">
                <a:tc>
                  <a:txBody>
                    <a:bodyPr/>
                    <a:lstStyle/>
                    <a:p>
                      <a:pPr algn="ctr" rtl="0" fontAlgn="t"/>
                      <a:r>
                        <a:rPr lang="en-US" b="0" dirty="0">
                          <a:solidFill>
                            <a:schemeClr val="tx1"/>
                          </a:solidFill>
                          <a:effectLst/>
                          <a:latin typeface="Bookman Old Style" panose="02050604050505020204" pitchFamily="18" charset="0"/>
                        </a:rPr>
                        <a:t>Above Rs. 24 lakh</a:t>
                      </a: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30%</a:t>
                      </a:r>
                    </a:p>
                  </a:txBody>
                  <a:tcPr marL="63500" marR="63500" marT="63500" marB="63500"/>
                </a:tc>
                <a:extLst>
                  <a:ext uri="{0D108BD9-81ED-4DB2-BD59-A6C34878D82A}">
                    <a16:rowId xmlns:a16="http://schemas.microsoft.com/office/drawing/2014/main" val="1111637668"/>
                  </a:ext>
                </a:extLst>
              </a:tr>
            </a:tbl>
          </a:graphicData>
        </a:graphic>
      </p:graphicFrame>
      <p:sp>
        <p:nvSpPr>
          <p:cNvPr id="4" name="TextBox 3"/>
          <p:cNvSpPr txBox="1"/>
          <p:nvPr/>
        </p:nvSpPr>
        <p:spPr>
          <a:xfrm>
            <a:off x="168777" y="5839313"/>
            <a:ext cx="11854445" cy="461665"/>
          </a:xfrm>
          <a:prstGeom prst="rect">
            <a:avLst/>
          </a:prstGeom>
          <a:noFill/>
        </p:spPr>
        <p:txBody>
          <a:bodyPr wrap="square" rtlCol="0">
            <a:spAutoFit/>
          </a:bodyPr>
          <a:lstStyle/>
          <a:p>
            <a:pPr algn="ctr"/>
            <a:r>
              <a:rPr lang="en-US" sz="2400" dirty="0">
                <a:latin typeface="Bookman Old Style" panose="02050604050505020204" pitchFamily="18" charset="0"/>
              </a:rPr>
              <a:t> </a:t>
            </a:r>
            <a:r>
              <a:rPr lang="en-US" sz="2000" b="1" i="1" dirty="0">
                <a:latin typeface="Bookman Old Style" panose="02050604050505020204" pitchFamily="18" charset="0"/>
              </a:rPr>
              <a:t>Note: </a:t>
            </a:r>
            <a:r>
              <a:rPr lang="en-US" sz="2000" i="1" dirty="0">
                <a:latin typeface="Bookman Old Style" panose="02050604050505020204" pitchFamily="18" charset="0"/>
              </a:rPr>
              <a:t>Income Tax slab rates under the Old Tax Regime (Optional Regime) remain the same</a:t>
            </a:r>
            <a:r>
              <a:rPr lang="en-US" i="1" dirty="0">
                <a:latin typeface="Bookman Old Style" panose="02050604050505020204" pitchFamily="18" charset="0"/>
              </a:rPr>
              <a:t>.</a:t>
            </a:r>
            <a:endParaRPr lang="en-US" sz="2000" i="1" dirty="0">
              <a:latin typeface="Bookman Old Style" panose="02050604050505020204" pitchFamily="18" charset="0"/>
            </a:endParaRPr>
          </a:p>
        </p:txBody>
      </p:sp>
      <p:sp>
        <p:nvSpPr>
          <p:cNvPr id="5" name="TextBox 4"/>
          <p:cNvSpPr txBox="1"/>
          <p:nvPr/>
        </p:nvSpPr>
        <p:spPr>
          <a:xfrm>
            <a:off x="250663" y="126723"/>
            <a:ext cx="11772559" cy="523220"/>
          </a:xfrm>
          <a:prstGeom prst="rect">
            <a:avLst/>
          </a:prstGeom>
          <a:noFill/>
        </p:spPr>
        <p:txBody>
          <a:bodyPr wrap="square" rtlCol="0">
            <a:spAutoFit/>
          </a:bodyPr>
          <a:lstStyle/>
          <a:p>
            <a:pPr algn="ctr"/>
            <a:r>
              <a:rPr lang="en-US" sz="2800" b="1" dirty="0">
                <a:latin typeface="Bookman Old Style" panose="02050604050505020204" pitchFamily="18" charset="0"/>
              </a:rPr>
              <a:t>Income Tax Slabs for FY 2025-26 (AY 2026-27)</a:t>
            </a:r>
          </a:p>
        </p:txBody>
      </p:sp>
      <p:sp>
        <p:nvSpPr>
          <p:cNvPr id="7" name="TextBox 6"/>
          <p:cNvSpPr txBox="1"/>
          <p:nvPr/>
        </p:nvSpPr>
        <p:spPr>
          <a:xfrm>
            <a:off x="1469409" y="1297474"/>
            <a:ext cx="6469042" cy="400110"/>
          </a:xfrm>
          <a:prstGeom prst="rect">
            <a:avLst/>
          </a:prstGeom>
          <a:noFill/>
        </p:spPr>
        <p:txBody>
          <a:bodyPr wrap="square" rtlCol="0">
            <a:spAutoFit/>
          </a:bodyPr>
          <a:lstStyle/>
          <a:p>
            <a:r>
              <a:rPr lang="en-US" sz="2000" dirty="0">
                <a:latin typeface="Bookman Old Style" panose="02050604050505020204" pitchFamily="18" charset="0"/>
              </a:rPr>
              <a:t>The new slab rates for FY 2025-26 are as follows:</a:t>
            </a:r>
          </a:p>
        </p:txBody>
      </p:sp>
    </p:spTree>
    <p:extLst>
      <p:ext uri="{BB962C8B-B14F-4D97-AF65-F5344CB8AC3E}">
        <p14:creationId xmlns:p14="http://schemas.microsoft.com/office/powerpoint/2010/main" val="16274164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B400F-7754-07B4-7488-6E7691D11D35}"/>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B0E210B-50C9-F2C5-114B-118DD29711AE}"/>
              </a:ext>
            </a:extLst>
          </p:cNvPr>
          <p:cNvGraphicFramePr>
            <a:graphicFrameLocks noGrp="1"/>
          </p:cNvGraphicFramePr>
          <p:nvPr>
            <p:extLst>
              <p:ext uri="{D42A27DB-BD31-4B8C-83A1-F6EECF244321}">
                <p14:modId xmlns:p14="http://schemas.microsoft.com/office/powerpoint/2010/main" val="1197648340"/>
              </p:ext>
            </p:extLst>
          </p:nvPr>
        </p:nvGraphicFramePr>
        <p:xfrm>
          <a:off x="125105" y="91440"/>
          <a:ext cx="11941790" cy="5852160"/>
        </p:xfrm>
        <a:graphic>
          <a:graphicData uri="http://schemas.openxmlformats.org/drawingml/2006/table">
            <a:tbl>
              <a:tblPr firstRow="1" bandRow="1">
                <a:tableStyleId>{5C22544A-7EE6-4342-B048-85BDC9FD1C3A}</a:tableStyleId>
              </a:tblPr>
              <a:tblGrid>
                <a:gridCol w="1241946">
                  <a:extLst>
                    <a:ext uri="{9D8B030D-6E8A-4147-A177-3AD203B41FA5}">
                      <a16:colId xmlns:a16="http://schemas.microsoft.com/office/drawing/2014/main" val="20000"/>
                    </a:ext>
                  </a:extLst>
                </a:gridCol>
                <a:gridCol w="4408226">
                  <a:extLst>
                    <a:ext uri="{9D8B030D-6E8A-4147-A177-3AD203B41FA5}">
                      <a16:colId xmlns:a16="http://schemas.microsoft.com/office/drawing/2014/main" val="20001"/>
                    </a:ext>
                  </a:extLst>
                </a:gridCol>
                <a:gridCol w="2593075">
                  <a:extLst>
                    <a:ext uri="{9D8B030D-6E8A-4147-A177-3AD203B41FA5}">
                      <a16:colId xmlns:a16="http://schemas.microsoft.com/office/drawing/2014/main" val="20002"/>
                    </a:ext>
                  </a:extLst>
                </a:gridCol>
                <a:gridCol w="1726943">
                  <a:extLst>
                    <a:ext uri="{9D8B030D-6E8A-4147-A177-3AD203B41FA5}">
                      <a16:colId xmlns:a16="http://schemas.microsoft.com/office/drawing/2014/main" val="20003"/>
                    </a:ext>
                  </a:extLst>
                </a:gridCol>
                <a:gridCol w="1971600">
                  <a:extLst>
                    <a:ext uri="{9D8B030D-6E8A-4147-A177-3AD203B41FA5}">
                      <a16:colId xmlns:a16="http://schemas.microsoft.com/office/drawing/2014/main" val="20004"/>
                    </a:ext>
                  </a:extLst>
                </a:gridCol>
              </a:tblGrid>
              <a:tr h="569667">
                <a:tc>
                  <a:txBody>
                    <a:bodyPr/>
                    <a:lstStyle/>
                    <a:p>
                      <a:r>
                        <a:rPr lang="en-US" dirty="0">
                          <a:latin typeface="Bookman Old Style" panose="02050604050505020204" pitchFamily="18" charset="0"/>
                        </a:rPr>
                        <a:t>Sec</a:t>
                      </a:r>
                    </a:p>
                  </a:txBody>
                  <a:tcPr/>
                </a:tc>
                <a:tc>
                  <a:txBody>
                    <a:bodyPr/>
                    <a:lstStyle/>
                    <a:p>
                      <a:r>
                        <a:rPr lang="en-US" dirty="0"/>
                        <a:t>Nature</a:t>
                      </a:r>
                      <a:r>
                        <a:rPr lang="en-US" baseline="0" dirty="0"/>
                        <a:t> of Payment </a:t>
                      </a:r>
                      <a:endParaRPr lang="en-US" dirty="0"/>
                    </a:p>
                  </a:txBody>
                  <a:tcPr/>
                </a:tc>
                <a:tc>
                  <a:txBody>
                    <a:bodyPr/>
                    <a:lstStyle/>
                    <a:p>
                      <a:pPr algn="ctr"/>
                      <a:r>
                        <a:rPr lang="en-US" dirty="0"/>
                        <a:t>Threshold</a:t>
                      </a:r>
                      <a:r>
                        <a:rPr lang="en-US" baseline="0" dirty="0"/>
                        <a:t> </a:t>
                      </a:r>
                    </a:p>
                    <a:p>
                      <a:pPr algn="ctr"/>
                      <a:r>
                        <a:rPr lang="en-US" baseline="0" dirty="0"/>
                        <a:t>      </a:t>
                      </a:r>
                      <a:r>
                        <a:rPr lang="en-US" baseline="0" dirty="0" err="1"/>
                        <a:t>Rs</a:t>
                      </a:r>
                      <a:r>
                        <a:rPr lang="en-US" baseline="0" dirty="0"/>
                        <a:t>.</a:t>
                      </a:r>
                      <a:endParaRPr lang="en-US" dirty="0"/>
                    </a:p>
                  </a:txBody>
                  <a:tcPr/>
                </a:tc>
                <a:tc>
                  <a:txBody>
                    <a:bodyPr/>
                    <a:lstStyle/>
                    <a:p>
                      <a:r>
                        <a:rPr lang="en-US" dirty="0"/>
                        <a:t>Individual</a:t>
                      </a:r>
                      <a:r>
                        <a:rPr lang="en-US" baseline="0" dirty="0"/>
                        <a:t>/HUF</a:t>
                      </a:r>
                    </a:p>
                    <a:p>
                      <a:r>
                        <a:rPr lang="en-US" baseline="0" dirty="0"/>
                        <a:t>TDS RATE%</a:t>
                      </a:r>
                    </a:p>
                  </a:txBody>
                  <a:tcPr/>
                </a:tc>
                <a:tc>
                  <a:txBody>
                    <a:bodyPr/>
                    <a:lstStyle/>
                    <a:p>
                      <a:r>
                        <a:rPr lang="en-US" dirty="0"/>
                        <a:t>Others</a:t>
                      </a:r>
                    </a:p>
                    <a:p>
                      <a:r>
                        <a:rPr lang="en-US" dirty="0"/>
                        <a:t>TDS</a:t>
                      </a:r>
                      <a:r>
                        <a:rPr lang="en-US" baseline="0" dirty="0"/>
                        <a:t> RATE%</a:t>
                      </a:r>
                      <a:endParaRPr lang="en-US" dirty="0"/>
                    </a:p>
                  </a:txBody>
                  <a:tcPr/>
                </a:tc>
                <a:extLst>
                  <a:ext uri="{0D108BD9-81ED-4DB2-BD59-A6C34878D82A}">
                    <a16:rowId xmlns:a16="http://schemas.microsoft.com/office/drawing/2014/main" val="10000"/>
                  </a:ext>
                </a:extLst>
              </a:tr>
              <a:tr h="813810">
                <a:tc>
                  <a:txBody>
                    <a:bodyPr/>
                    <a:lstStyle/>
                    <a:p>
                      <a:r>
                        <a:rPr lang="en-US" sz="1800" b="0" i="0" kern="1200" dirty="0">
                          <a:solidFill>
                            <a:schemeClr val="dk1"/>
                          </a:solidFill>
                          <a:effectLst/>
                          <a:latin typeface="Bookman Old Style" panose="02050604050505020204" pitchFamily="18" charset="0"/>
                          <a:ea typeface="+mn-ea"/>
                          <a:cs typeface="+mn-cs"/>
                        </a:rPr>
                        <a:t>194-IC</a:t>
                      </a:r>
                      <a:endParaRPr lang="en-US" b="0" dirty="0">
                        <a:latin typeface="Bookman Old Style" panose="02050604050505020204" pitchFamily="18" charset="0"/>
                      </a:endParaRPr>
                    </a:p>
                  </a:txBody>
                  <a:tcPr/>
                </a:tc>
                <a:tc>
                  <a:txBody>
                    <a:bodyPr/>
                    <a:lstStyle/>
                    <a:p>
                      <a:r>
                        <a:rPr lang="en-US" sz="1800" b="0" i="0" kern="1200" dirty="0">
                          <a:solidFill>
                            <a:schemeClr val="dk1"/>
                          </a:solidFill>
                          <a:effectLst/>
                          <a:latin typeface="Bookman Old Style" panose="02050604050505020204" pitchFamily="18" charset="0"/>
                          <a:ea typeface="+mn-ea"/>
                          <a:cs typeface="+mn-cs"/>
                        </a:rPr>
                        <a:t>Payment of monetary consideration under Joint Development Agreements to Resident individual/HUF</a:t>
                      </a:r>
                      <a:endParaRPr lang="en-US" dirty="0">
                        <a:latin typeface="Bookman Old Style" panose="02050604050505020204" pitchFamily="18" charset="0"/>
                      </a:endParaRPr>
                    </a:p>
                  </a:txBody>
                  <a:tcPr/>
                </a:tc>
                <a:tc>
                  <a:txBody>
                    <a:bodyPr/>
                    <a:lstStyle/>
                    <a:p>
                      <a:pPr algn="ctr"/>
                      <a:r>
                        <a:rPr lang="en-US" dirty="0">
                          <a:latin typeface="Bookman Old Style" panose="02050604050505020204" pitchFamily="18" charset="0"/>
                        </a:rPr>
                        <a:t>No limit </a:t>
                      </a:r>
                    </a:p>
                  </a:txBody>
                  <a:tcPr/>
                </a:tc>
                <a:tc>
                  <a:txBody>
                    <a:bodyPr/>
                    <a:lstStyle/>
                    <a:p>
                      <a:pPr algn="ctr"/>
                      <a:r>
                        <a:rPr lang="en-US" dirty="0">
                          <a:latin typeface="Bookman Old Style" panose="02050604050505020204" pitchFamily="18" charset="0"/>
                        </a:rPr>
                        <a:t>10%</a:t>
                      </a:r>
                    </a:p>
                  </a:txBody>
                  <a:tcPr/>
                </a:tc>
                <a:tc>
                  <a:txBody>
                    <a:bodyPr/>
                    <a:lstStyle/>
                    <a:p>
                      <a:pPr algn="ctr"/>
                      <a:r>
                        <a:rPr lang="en-US" dirty="0">
                          <a:latin typeface="Bookman Old Style" panose="02050604050505020204" pitchFamily="18" charset="0"/>
                        </a:rPr>
                        <a:t>10%</a:t>
                      </a:r>
                    </a:p>
                  </a:txBody>
                  <a:tcPr/>
                </a:tc>
                <a:extLst>
                  <a:ext uri="{0D108BD9-81ED-4DB2-BD59-A6C34878D82A}">
                    <a16:rowId xmlns:a16="http://schemas.microsoft.com/office/drawing/2014/main" val="10001"/>
                  </a:ext>
                </a:extLst>
              </a:tr>
              <a:tr h="813810">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Bookman Old Style" panose="02050604050505020204" pitchFamily="18" charset="0"/>
                        </a:rPr>
                        <a:t>194J</a:t>
                      </a:r>
                    </a:p>
                    <a:p>
                      <a:endParaRPr lang="en-US" dirty="0">
                        <a:latin typeface="Bookman Old Style" panose="02050604050505020204" pitchFamily="18" charset="0"/>
                      </a:endParaRPr>
                    </a:p>
                  </a:txBody>
                  <a:tcPr/>
                </a:tc>
                <a:tc>
                  <a:txBody>
                    <a:bodyPr/>
                    <a:lstStyle/>
                    <a:p>
                      <a:r>
                        <a:rPr lang="en-US" sz="1800" b="0" i="0" kern="1200" dirty="0">
                          <a:solidFill>
                            <a:schemeClr val="dk1"/>
                          </a:solidFill>
                          <a:effectLst/>
                          <a:latin typeface="Bookman Old Style" panose="02050604050505020204" pitchFamily="18" charset="0"/>
                          <a:ea typeface="+mn-ea"/>
                          <a:cs typeface="+mn-cs"/>
                        </a:rPr>
                        <a:t>Fees for professional and technical services:</a:t>
                      </a:r>
                    </a:p>
                    <a:p>
                      <a:r>
                        <a:rPr lang="en-US" sz="1800" b="0" i="0" kern="1200" dirty="0">
                          <a:solidFill>
                            <a:schemeClr val="dk1"/>
                          </a:solidFill>
                          <a:effectLst/>
                          <a:latin typeface="Bookman Old Style" panose="02050604050505020204" pitchFamily="18" charset="0"/>
                          <a:ea typeface="+mn-ea"/>
                          <a:cs typeface="+mn-cs"/>
                        </a:rPr>
                        <a:t>1) Sum paid or payable towards fees for technical services</a:t>
                      </a:r>
                      <a:endParaRPr lang="en-US" dirty="0">
                        <a:latin typeface="Bookman Old Style" panose="02050604050505020204" pitchFamily="18" charset="0"/>
                      </a:endParaRPr>
                    </a:p>
                  </a:txBody>
                  <a:tcPr/>
                </a:tc>
                <a:tc>
                  <a:txBody>
                    <a:bodyPr/>
                    <a:lstStyle/>
                    <a:p>
                      <a:pPr algn="ctr"/>
                      <a:r>
                        <a:rPr lang="en-US" sz="1800" b="0" i="0" kern="1200" dirty="0">
                          <a:solidFill>
                            <a:schemeClr val="dk1"/>
                          </a:solidFill>
                          <a:effectLst/>
                          <a:latin typeface="Bookman Old Style" panose="02050604050505020204" pitchFamily="18" charset="0"/>
                          <a:ea typeface="+mn-ea"/>
                          <a:cs typeface="+mn-cs"/>
                        </a:rPr>
                        <a:t>50,000 </a:t>
                      </a:r>
                      <a:endParaRPr lang="en-US" dirty="0">
                        <a:latin typeface="Bookman Old Style" panose="02050604050505020204" pitchFamily="18" charset="0"/>
                      </a:endParaRPr>
                    </a:p>
                  </a:txBody>
                  <a:tcPr/>
                </a:tc>
                <a:tc>
                  <a:txBody>
                    <a:bodyPr/>
                    <a:lstStyle/>
                    <a:p>
                      <a:pPr algn="ctr"/>
                      <a:r>
                        <a:rPr lang="en-US" dirty="0">
                          <a:latin typeface="Bookman Old Style" panose="02050604050505020204" pitchFamily="18" charset="0"/>
                        </a:rPr>
                        <a:t>2%</a:t>
                      </a:r>
                    </a:p>
                  </a:txBody>
                  <a:tcPr/>
                </a:tc>
                <a:tc>
                  <a:txBody>
                    <a:bodyPr/>
                    <a:lstStyle/>
                    <a:p>
                      <a:pPr algn="ctr"/>
                      <a:r>
                        <a:rPr lang="en-US" dirty="0">
                          <a:latin typeface="Bookman Old Style" panose="02050604050505020204" pitchFamily="18" charset="0"/>
                        </a:rPr>
                        <a:t>2%</a:t>
                      </a:r>
                    </a:p>
                  </a:txBody>
                  <a:tcPr/>
                </a:tc>
                <a:extLst>
                  <a:ext uri="{0D108BD9-81ED-4DB2-BD59-A6C34878D82A}">
                    <a16:rowId xmlns:a16="http://schemas.microsoft.com/office/drawing/2014/main" val="10002"/>
                  </a:ext>
                </a:extLst>
              </a:tr>
              <a:tr h="813810">
                <a:tc vMerge="1">
                  <a:txBody>
                    <a:bodyPr/>
                    <a:lstStyle/>
                    <a:p>
                      <a:endParaRPr lang="en-US" dirty="0">
                        <a:latin typeface="Bookman Old Style" panose="02050604050505020204" pitchFamily="18" charset="0"/>
                      </a:endParaRPr>
                    </a:p>
                  </a:txBody>
                  <a:tcPr/>
                </a:tc>
                <a:tc>
                  <a:txBody>
                    <a:bodyPr/>
                    <a:lstStyle/>
                    <a:p>
                      <a:r>
                        <a:rPr lang="en-US" dirty="0">
                          <a:latin typeface="Bookman Old Style" panose="02050604050505020204" pitchFamily="18" charset="0"/>
                        </a:rPr>
                        <a:t>2) Sum paid or payable towards royalty in the nature of consideration for sale, distribution or exhibition of cinematographic films</a:t>
                      </a:r>
                    </a:p>
                  </a:txBody>
                  <a:tcPr/>
                </a:tc>
                <a:tc>
                  <a:txBody>
                    <a:bodyPr/>
                    <a:lstStyle/>
                    <a:p>
                      <a:pPr algn="ctr"/>
                      <a:r>
                        <a:rPr lang="en-US" sz="1800" b="0" i="0" kern="1200" dirty="0">
                          <a:solidFill>
                            <a:schemeClr val="dk1"/>
                          </a:solidFill>
                          <a:effectLst/>
                          <a:latin typeface="Bookman Old Style" panose="02050604050505020204" pitchFamily="18" charset="0"/>
                          <a:ea typeface="+mn-ea"/>
                          <a:cs typeface="+mn-cs"/>
                        </a:rPr>
                        <a:t>50,000 </a:t>
                      </a:r>
                      <a:endParaRPr lang="en-US" dirty="0">
                        <a:latin typeface="Bookman Old Style" panose="02050604050505020204" pitchFamily="18" charset="0"/>
                      </a:endParaRPr>
                    </a:p>
                  </a:txBody>
                  <a:tcPr/>
                </a:tc>
                <a:tc>
                  <a:txBody>
                    <a:bodyPr/>
                    <a:lstStyle/>
                    <a:p>
                      <a:pPr algn="ctr"/>
                      <a:r>
                        <a:rPr lang="en-US" dirty="0">
                          <a:latin typeface="Bookman Old Style" panose="02050604050505020204" pitchFamily="18" charset="0"/>
                        </a:rPr>
                        <a:t>2%</a:t>
                      </a:r>
                    </a:p>
                  </a:txBody>
                  <a:tcPr/>
                </a:tc>
                <a:tc>
                  <a:txBody>
                    <a:bodyPr/>
                    <a:lstStyle/>
                    <a:p>
                      <a:pPr algn="ctr"/>
                      <a:r>
                        <a:rPr lang="en-US" dirty="0">
                          <a:latin typeface="Bookman Old Style" panose="02050604050505020204" pitchFamily="18" charset="0"/>
                        </a:rPr>
                        <a:t>2%</a:t>
                      </a:r>
                    </a:p>
                  </a:txBody>
                  <a:tcPr/>
                </a:tc>
                <a:extLst>
                  <a:ext uri="{0D108BD9-81ED-4DB2-BD59-A6C34878D82A}">
                    <a16:rowId xmlns:a16="http://schemas.microsoft.com/office/drawing/2014/main" val="10003"/>
                  </a:ext>
                </a:extLst>
              </a:tr>
              <a:tr h="569667">
                <a:tc vMerge="1">
                  <a:txBody>
                    <a:bodyPr/>
                    <a:lstStyle/>
                    <a:p>
                      <a:endParaRPr lang="en-US" dirty="0">
                        <a:latin typeface="Bookman Old Style" panose="02050604050505020204" pitchFamily="18" charset="0"/>
                      </a:endParaRPr>
                    </a:p>
                  </a:txBody>
                  <a:tcPr/>
                </a:tc>
                <a:tc>
                  <a:txBody>
                    <a:bodyPr/>
                    <a:lstStyle/>
                    <a:p>
                      <a:r>
                        <a:rPr lang="en-US" dirty="0">
                          <a:latin typeface="Bookman Old Style" panose="02050604050505020204" pitchFamily="18" charset="0"/>
                        </a:rPr>
                        <a:t>3) Any other sum</a:t>
                      </a:r>
                    </a:p>
                  </a:txBody>
                  <a:tcPr/>
                </a:tc>
                <a:tc>
                  <a:txBody>
                    <a:bodyPr/>
                    <a:lstStyle/>
                    <a:p>
                      <a:pPr algn="ctr"/>
                      <a:r>
                        <a:rPr lang="en-US" dirty="0">
                          <a:latin typeface="Bookman Old Style" panose="02050604050505020204" pitchFamily="18" charset="0"/>
                        </a:rPr>
                        <a:t>50,000 (Rs. 0 in case of directors )</a:t>
                      </a:r>
                    </a:p>
                  </a:txBody>
                  <a:tcPr/>
                </a:tc>
                <a:tc>
                  <a:txBody>
                    <a:bodyPr/>
                    <a:lstStyle/>
                    <a:p>
                      <a:pPr algn="ctr"/>
                      <a:r>
                        <a:rPr lang="en-US" dirty="0">
                          <a:latin typeface="Bookman Old Style" panose="02050604050505020204" pitchFamily="18" charset="0"/>
                        </a:rPr>
                        <a:t>10%</a:t>
                      </a:r>
                    </a:p>
                  </a:txBody>
                  <a:tcPr/>
                </a:tc>
                <a:tc>
                  <a:txBody>
                    <a:bodyPr/>
                    <a:lstStyle/>
                    <a:p>
                      <a:pPr algn="ctr"/>
                      <a:r>
                        <a:rPr lang="en-US" dirty="0">
                          <a:latin typeface="Bookman Old Style" panose="02050604050505020204" pitchFamily="18" charset="0"/>
                        </a:rPr>
                        <a:t>10%</a:t>
                      </a:r>
                    </a:p>
                  </a:txBody>
                  <a:tcPr/>
                </a:tc>
                <a:extLst>
                  <a:ext uri="{0D108BD9-81ED-4DB2-BD59-A6C34878D82A}">
                    <a16:rowId xmlns:a16="http://schemas.microsoft.com/office/drawing/2014/main" val="10004"/>
                  </a:ext>
                </a:extLst>
              </a:tr>
              <a:tr h="569667">
                <a:tc>
                  <a:txBody>
                    <a:bodyPr/>
                    <a:lstStyle/>
                    <a:p>
                      <a:r>
                        <a:rPr lang="en-US" dirty="0">
                          <a:latin typeface="Bookman Old Style" panose="02050604050505020204" pitchFamily="18" charset="0"/>
                        </a:rPr>
                        <a:t>194K</a:t>
                      </a:r>
                    </a:p>
                  </a:txBody>
                  <a:tcPr/>
                </a:tc>
                <a:tc>
                  <a:txBody>
                    <a:bodyPr/>
                    <a:lstStyle/>
                    <a:p>
                      <a:r>
                        <a:rPr lang="en-US" sz="1800" b="0" i="0" kern="1200" dirty="0">
                          <a:solidFill>
                            <a:schemeClr val="dk1"/>
                          </a:solidFill>
                          <a:effectLst/>
                          <a:latin typeface="Bookman Old Style" panose="02050604050505020204" pitchFamily="18" charset="0"/>
                          <a:ea typeface="+mn-ea"/>
                          <a:cs typeface="+mn-cs"/>
                        </a:rPr>
                        <a:t>Income in respect of units of Mutual funds or specified company</a:t>
                      </a:r>
                      <a:endParaRPr lang="en-US" dirty="0">
                        <a:latin typeface="Bookman Old Style" panose="02050604050505020204" pitchFamily="18" charset="0"/>
                      </a:endParaRPr>
                    </a:p>
                  </a:txBody>
                  <a:tcPr/>
                </a:tc>
                <a:tc>
                  <a:txBody>
                    <a:bodyPr/>
                    <a:lstStyle/>
                    <a:p>
                      <a:pPr algn="ctr"/>
                      <a:r>
                        <a:rPr lang="en-US" dirty="0">
                          <a:latin typeface="Bookman Old Style" panose="02050604050505020204" pitchFamily="18" charset="0"/>
                        </a:rPr>
                        <a:t>10,000</a:t>
                      </a:r>
                    </a:p>
                  </a:txBody>
                  <a:tcPr/>
                </a:tc>
                <a:tc>
                  <a:txBody>
                    <a:bodyPr/>
                    <a:lstStyle/>
                    <a:p>
                      <a:pPr algn="ctr"/>
                      <a:r>
                        <a:rPr lang="en-US" dirty="0">
                          <a:latin typeface="Bookman Old Style" panose="02050604050505020204" pitchFamily="18" charset="0"/>
                        </a:rPr>
                        <a:t>10%</a:t>
                      </a:r>
                    </a:p>
                  </a:txBody>
                  <a:tcPr/>
                </a:tc>
                <a:tc>
                  <a:txBody>
                    <a:bodyPr/>
                    <a:lstStyle/>
                    <a:p>
                      <a:pPr algn="ctr"/>
                      <a:r>
                        <a:rPr lang="en-US" dirty="0">
                          <a:latin typeface="Bookman Old Style" panose="02050604050505020204" pitchFamily="18" charset="0"/>
                        </a:rPr>
                        <a:t>10%</a:t>
                      </a:r>
                    </a:p>
                  </a:txBody>
                  <a:tcPr/>
                </a:tc>
                <a:extLst>
                  <a:ext uri="{0D108BD9-81ED-4DB2-BD59-A6C34878D82A}">
                    <a16:rowId xmlns:a16="http://schemas.microsoft.com/office/drawing/2014/main" val="10005"/>
                  </a:ext>
                </a:extLst>
              </a:tr>
              <a:tr h="569667">
                <a:tc>
                  <a:txBody>
                    <a:bodyPr/>
                    <a:lstStyle/>
                    <a:p>
                      <a:r>
                        <a:rPr lang="en-US" dirty="0">
                          <a:latin typeface="Bookman Old Style" panose="02050604050505020204" pitchFamily="18" charset="0"/>
                        </a:rPr>
                        <a:t>194LA</a:t>
                      </a:r>
                    </a:p>
                  </a:txBody>
                  <a:tcPr/>
                </a:tc>
                <a:tc>
                  <a:txBody>
                    <a:bodyPr/>
                    <a:lstStyle/>
                    <a:p>
                      <a:r>
                        <a:rPr lang="en-US" sz="1800" b="0" i="0" kern="1200" dirty="0">
                          <a:solidFill>
                            <a:schemeClr val="dk1"/>
                          </a:solidFill>
                          <a:effectLst/>
                          <a:latin typeface="Bookman Old Style" panose="02050604050505020204" pitchFamily="18" charset="0"/>
                          <a:ea typeface="+mn-ea"/>
                          <a:cs typeface="+mn-cs"/>
                        </a:rPr>
                        <a:t>Compensation on  acquisition of immovable Property</a:t>
                      </a:r>
                      <a:endParaRPr lang="en-US" dirty="0">
                        <a:latin typeface="Bookman Old Style" panose="02050604050505020204" pitchFamily="18" charset="0"/>
                      </a:endParaRPr>
                    </a:p>
                  </a:txBody>
                  <a:tcPr/>
                </a:tc>
                <a:tc>
                  <a:txBody>
                    <a:bodyPr/>
                    <a:lstStyle/>
                    <a:p>
                      <a:pPr algn="ctr"/>
                      <a:r>
                        <a:rPr lang="en-US" dirty="0">
                          <a:latin typeface="Bookman Old Style" panose="02050604050505020204" pitchFamily="18" charset="0"/>
                        </a:rPr>
                        <a:t>5,00,000</a:t>
                      </a:r>
                    </a:p>
                  </a:txBody>
                  <a:tcPr/>
                </a:tc>
                <a:tc>
                  <a:txBody>
                    <a:bodyPr/>
                    <a:lstStyle/>
                    <a:p>
                      <a:pPr algn="ctr"/>
                      <a:r>
                        <a:rPr lang="en-US" dirty="0">
                          <a:latin typeface="Bookman Old Style" panose="02050604050505020204" pitchFamily="18" charset="0"/>
                        </a:rPr>
                        <a:t>10%</a:t>
                      </a:r>
                    </a:p>
                  </a:txBody>
                  <a:tcPr/>
                </a:tc>
                <a:tc>
                  <a:txBody>
                    <a:bodyPr/>
                    <a:lstStyle/>
                    <a:p>
                      <a:pPr algn="ctr"/>
                      <a:r>
                        <a:rPr lang="en-US" dirty="0">
                          <a:latin typeface="Bookman Old Style" panose="02050604050505020204" pitchFamily="18" charset="0"/>
                        </a:rPr>
                        <a:t>10%</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84186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09428913"/>
              </p:ext>
            </p:extLst>
          </p:nvPr>
        </p:nvGraphicFramePr>
        <p:xfrm>
          <a:off x="191067" y="218362"/>
          <a:ext cx="11832610" cy="5833645"/>
        </p:xfrm>
        <a:graphic>
          <a:graphicData uri="http://schemas.openxmlformats.org/drawingml/2006/table">
            <a:tbl>
              <a:tblPr firstRow="1" bandRow="1">
                <a:tableStyleId>{5C22544A-7EE6-4342-B048-85BDC9FD1C3A}</a:tableStyleId>
              </a:tblPr>
              <a:tblGrid>
                <a:gridCol w="846162">
                  <a:extLst>
                    <a:ext uri="{9D8B030D-6E8A-4147-A177-3AD203B41FA5}">
                      <a16:colId xmlns:a16="http://schemas.microsoft.com/office/drawing/2014/main" val="20000"/>
                    </a:ext>
                  </a:extLst>
                </a:gridCol>
                <a:gridCol w="5145206">
                  <a:extLst>
                    <a:ext uri="{9D8B030D-6E8A-4147-A177-3AD203B41FA5}">
                      <a16:colId xmlns:a16="http://schemas.microsoft.com/office/drawing/2014/main" val="20001"/>
                    </a:ext>
                  </a:extLst>
                </a:gridCol>
                <a:gridCol w="2456597">
                  <a:extLst>
                    <a:ext uri="{9D8B030D-6E8A-4147-A177-3AD203B41FA5}">
                      <a16:colId xmlns:a16="http://schemas.microsoft.com/office/drawing/2014/main" val="20002"/>
                    </a:ext>
                  </a:extLst>
                </a:gridCol>
                <a:gridCol w="1965173">
                  <a:extLst>
                    <a:ext uri="{9D8B030D-6E8A-4147-A177-3AD203B41FA5}">
                      <a16:colId xmlns:a16="http://schemas.microsoft.com/office/drawing/2014/main" val="20003"/>
                    </a:ext>
                  </a:extLst>
                </a:gridCol>
                <a:gridCol w="1419472">
                  <a:extLst>
                    <a:ext uri="{9D8B030D-6E8A-4147-A177-3AD203B41FA5}">
                      <a16:colId xmlns:a16="http://schemas.microsoft.com/office/drawing/2014/main" val="20004"/>
                    </a:ext>
                  </a:extLst>
                </a:gridCol>
              </a:tblGrid>
              <a:tr h="972274">
                <a:tc>
                  <a:txBody>
                    <a:bodyPr/>
                    <a:lstStyle/>
                    <a:p>
                      <a:r>
                        <a:rPr lang="en-US" dirty="0">
                          <a:latin typeface="Bookman Old Style" panose="02050604050505020204" pitchFamily="18" charset="0"/>
                        </a:rPr>
                        <a:t>Sec</a:t>
                      </a:r>
                    </a:p>
                  </a:txBody>
                  <a:tcPr/>
                </a:tc>
                <a:tc>
                  <a:txBody>
                    <a:bodyPr/>
                    <a:lstStyle/>
                    <a:p>
                      <a:r>
                        <a:rPr lang="en-US" dirty="0">
                          <a:latin typeface="Bookman Old Style" panose="02050604050505020204" pitchFamily="18" charset="0"/>
                        </a:rPr>
                        <a:t>Nature </a:t>
                      </a:r>
                      <a:r>
                        <a:rPr lang="en-US" baseline="0" dirty="0">
                          <a:latin typeface="Bookman Old Style" panose="02050604050505020204" pitchFamily="18" charset="0"/>
                        </a:rPr>
                        <a:t>of Payment </a:t>
                      </a:r>
                      <a:endParaRPr lang="en-US" dirty="0">
                        <a:latin typeface="Bookman Old Style" panose="02050604050505020204" pitchFamily="18" charset="0"/>
                      </a:endParaRPr>
                    </a:p>
                  </a:txBody>
                  <a:tcPr/>
                </a:tc>
                <a:tc>
                  <a:txBody>
                    <a:bodyPr/>
                    <a:lstStyle/>
                    <a:p>
                      <a:pPr algn="ctr"/>
                      <a:r>
                        <a:rPr lang="en-US" dirty="0">
                          <a:latin typeface="Bookman Old Style" panose="02050604050505020204" pitchFamily="18" charset="0"/>
                        </a:rPr>
                        <a:t>Threshold</a:t>
                      </a:r>
                      <a:r>
                        <a:rPr lang="en-US" baseline="0" dirty="0">
                          <a:latin typeface="Bookman Old Style" panose="02050604050505020204" pitchFamily="18" charset="0"/>
                        </a:rPr>
                        <a:t> </a:t>
                      </a:r>
                    </a:p>
                    <a:p>
                      <a:pPr algn="ctr"/>
                      <a:r>
                        <a:rPr lang="en-US" baseline="0" dirty="0">
                          <a:latin typeface="Bookman Old Style" panose="02050604050505020204" pitchFamily="18" charset="0"/>
                        </a:rPr>
                        <a:t>      </a:t>
                      </a:r>
                      <a:r>
                        <a:rPr lang="en-US" baseline="0" dirty="0" err="1">
                          <a:latin typeface="Bookman Old Style" panose="02050604050505020204" pitchFamily="18" charset="0"/>
                        </a:rPr>
                        <a:t>Rs</a:t>
                      </a:r>
                      <a:r>
                        <a:rPr lang="en-US" baseline="0" dirty="0">
                          <a:latin typeface="Bookman Old Style" panose="02050604050505020204" pitchFamily="18" charset="0"/>
                        </a:rPr>
                        <a:t>.</a:t>
                      </a:r>
                      <a:endParaRPr lang="en-US" dirty="0">
                        <a:latin typeface="Bookman Old Style" panose="02050604050505020204" pitchFamily="18" charset="0"/>
                      </a:endParaRPr>
                    </a:p>
                  </a:txBody>
                  <a:tcPr/>
                </a:tc>
                <a:tc>
                  <a:txBody>
                    <a:bodyPr/>
                    <a:lstStyle/>
                    <a:p>
                      <a:r>
                        <a:rPr lang="en-US" dirty="0">
                          <a:latin typeface="Bookman Old Style" panose="02050604050505020204" pitchFamily="18" charset="0"/>
                        </a:rPr>
                        <a:t>Individual</a:t>
                      </a:r>
                      <a:r>
                        <a:rPr lang="en-US" baseline="0" dirty="0">
                          <a:latin typeface="Bookman Old Style" panose="02050604050505020204" pitchFamily="18" charset="0"/>
                        </a:rPr>
                        <a:t>/HUF</a:t>
                      </a:r>
                    </a:p>
                    <a:p>
                      <a:r>
                        <a:rPr lang="en-US" baseline="0" dirty="0">
                          <a:latin typeface="Bookman Old Style" panose="02050604050505020204" pitchFamily="18" charset="0"/>
                        </a:rPr>
                        <a:t>TDS RATE %</a:t>
                      </a:r>
                    </a:p>
                  </a:txBody>
                  <a:tcPr/>
                </a:tc>
                <a:tc>
                  <a:txBody>
                    <a:bodyPr/>
                    <a:lstStyle/>
                    <a:p>
                      <a:r>
                        <a:rPr lang="en-US" dirty="0">
                          <a:latin typeface="Bookman Old Style" panose="02050604050505020204" pitchFamily="18" charset="0"/>
                        </a:rPr>
                        <a:t>Others</a:t>
                      </a:r>
                    </a:p>
                    <a:p>
                      <a:r>
                        <a:rPr lang="en-US" dirty="0">
                          <a:latin typeface="Bookman Old Style" panose="02050604050505020204" pitchFamily="18" charset="0"/>
                        </a:rPr>
                        <a:t>TDS</a:t>
                      </a:r>
                      <a:r>
                        <a:rPr lang="en-US" baseline="0" dirty="0">
                          <a:latin typeface="Bookman Old Style" panose="02050604050505020204" pitchFamily="18" charset="0"/>
                        </a:rPr>
                        <a:t> RATE %</a:t>
                      </a:r>
                      <a:endParaRPr lang="en-US" dirty="0">
                        <a:latin typeface="Bookman Old Style" panose="02050604050505020204" pitchFamily="18" charset="0"/>
                      </a:endParaRPr>
                    </a:p>
                  </a:txBody>
                  <a:tcPr/>
                </a:tc>
                <a:extLst>
                  <a:ext uri="{0D108BD9-81ED-4DB2-BD59-A6C34878D82A}">
                    <a16:rowId xmlns:a16="http://schemas.microsoft.com/office/drawing/2014/main" val="10000"/>
                  </a:ext>
                </a:extLst>
              </a:tr>
              <a:tr h="1555639">
                <a:tc>
                  <a:txBody>
                    <a:bodyPr/>
                    <a:lstStyle/>
                    <a:p>
                      <a:r>
                        <a:rPr lang="en-US" dirty="0">
                          <a:latin typeface="Bookman Old Style" panose="02050604050505020204" pitchFamily="18" charset="0"/>
                        </a:rPr>
                        <a:t>194M</a:t>
                      </a:r>
                    </a:p>
                  </a:txBody>
                  <a:tcPr/>
                </a:tc>
                <a:tc>
                  <a:txBody>
                    <a:bodyPr/>
                    <a:lstStyle/>
                    <a:p>
                      <a:pPr algn="just"/>
                      <a:r>
                        <a:rPr lang="en-US" sz="1800" b="0" i="0" kern="1200" dirty="0">
                          <a:solidFill>
                            <a:schemeClr val="dk1"/>
                          </a:solidFill>
                          <a:effectLst/>
                          <a:latin typeface="Bookman Old Style" panose="02050604050505020204" pitchFamily="18" charset="0"/>
                          <a:ea typeface="+mn-ea"/>
                          <a:cs typeface="+mn-cs"/>
                        </a:rPr>
                        <a:t>Payment to resident contractors and professionals or by way of commission / brokerage (other than those who covered u/s 194C or 194J) by individual/HUF not liable for tax audit</a:t>
                      </a:r>
                      <a:endParaRPr lang="en-US" dirty="0">
                        <a:latin typeface="Bookman Old Style" panose="02050604050505020204" pitchFamily="18" charset="0"/>
                      </a:endParaRPr>
                    </a:p>
                  </a:txBody>
                  <a:tcPr/>
                </a:tc>
                <a:tc>
                  <a:txBody>
                    <a:bodyPr/>
                    <a:lstStyle/>
                    <a:p>
                      <a:pPr algn="ctr"/>
                      <a:r>
                        <a:rPr lang="en-US" dirty="0">
                          <a:latin typeface="Bookman Old Style" panose="02050604050505020204" pitchFamily="18" charset="0"/>
                        </a:rPr>
                        <a:t>50,00,000</a:t>
                      </a:r>
                    </a:p>
                  </a:txBody>
                  <a:tcPr/>
                </a:tc>
                <a:tc>
                  <a:txBody>
                    <a:bodyPr/>
                    <a:lstStyle/>
                    <a:p>
                      <a:pPr algn="ctr"/>
                      <a:r>
                        <a:rPr lang="en-US" dirty="0">
                          <a:latin typeface="Bookman Old Style" panose="02050604050505020204" pitchFamily="18" charset="0"/>
                        </a:rPr>
                        <a:t>2%</a:t>
                      </a:r>
                    </a:p>
                  </a:txBody>
                  <a:tcPr/>
                </a:tc>
                <a:tc>
                  <a:txBody>
                    <a:bodyPr/>
                    <a:lstStyle/>
                    <a:p>
                      <a:pPr algn="ctr"/>
                      <a:r>
                        <a:rPr lang="en-US" dirty="0">
                          <a:latin typeface="Bookman Old Style" panose="02050604050505020204" pitchFamily="18" charset="0"/>
                        </a:rPr>
                        <a:t>2%</a:t>
                      </a:r>
                    </a:p>
                  </a:txBody>
                  <a:tcPr/>
                </a:tc>
                <a:extLst>
                  <a:ext uri="{0D108BD9-81ED-4DB2-BD59-A6C34878D82A}">
                    <a16:rowId xmlns:a16="http://schemas.microsoft.com/office/drawing/2014/main" val="10001"/>
                  </a:ext>
                </a:extLst>
              </a:tr>
              <a:tr h="1263956">
                <a:tc>
                  <a:txBody>
                    <a:bodyPr/>
                    <a:lstStyle/>
                    <a:p>
                      <a:r>
                        <a:rPr lang="en-US" dirty="0">
                          <a:latin typeface="Bookman Old Style" panose="02050604050505020204" pitchFamily="18" charset="0"/>
                        </a:rPr>
                        <a:t>194N</a:t>
                      </a:r>
                    </a:p>
                  </a:txBody>
                  <a:tcPr/>
                </a:tc>
                <a:tc>
                  <a:txBody>
                    <a:bodyPr/>
                    <a:lstStyle/>
                    <a:p>
                      <a:pPr algn="just"/>
                      <a:r>
                        <a:rPr lang="en-US" sz="1800" b="0" i="0" kern="1200" dirty="0">
                          <a:solidFill>
                            <a:schemeClr val="dk1"/>
                          </a:solidFill>
                          <a:effectLst/>
                          <a:latin typeface="Bookman Old Style" panose="02050604050505020204" pitchFamily="18" charset="0"/>
                          <a:ea typeface="+mn-ea"/>
                          <a:cs typeface="+mn-cs"/>
                        </a:rPr>
                        <a:t>Cash withdrawal in excess of 1 crore during the PY from 1 or more account with a bank or co-operative society</a:t>
                      </a:r>
                    </a:p>
                    <a:p>
                      <a:pPr algn="just"/>
                      <a:r>
                        <a:rPr lang="en-US" sz="1800" b="0" i="0" kern="1200" dirty="0">
                          <a:solidFill>
                            <a:schemeClr val="dk1"/>
                          </a:solidFill>
                          <a:effectLst/>
                          <a:latin typeface="Bookman Old Style" panose="02050604050505020204" pitchFamily="18" charset="0"/>
                          <a:ea typeface="+mn-ea"/>
                          <a:cs typeface="+mn-cs"/>
                        </a:rPr>
                        <a:t>- ITR is filed</a:t>
                      </a:r>
                      <a:endParaRPr lang="en-US" dirty="0">
                        <a:latin typeface="Bookman Old Style" panose="02050604050505020204" pitchFamily="18" charset="0"/>
                      </a:endParaRPr>
                    </a:p>
                  </a:txBody>
                  <a:tcPr/>
                </a:tc>
                <a:tc>
                  <a:txBody>
                    <a:bodyPr/>
                    <a:lstStyle/>
                    <a:p>
                      <a:pPr algn="ctr"/>
                      <a:endParaRPr lang="en-US" dirty="0">
                        <a:latin typeface="Bookman Old Style" panose="02050604050505020204" pitchFamily="18" charset="0"/>
                      </a:endParaRPr>
                    </a:p>
                    <a:p>
                      <a:pPr algn="ctr"/>
                      <a:endParaRPr lang="en-US" dirty="0">
                        <a:latin typeface="Bookman Old Style" panose="02050604050505020204" pitchFamily="18" charset="0"/>
                      </a:endParaRPr>
                    </a:p>
                    <a:p>
                      <a:pPr algn="ctr"/>
                      <a:r>
                        <a:rPr lang="en-US" dirty="0">
                          <a:latin typeface="Bookman Old Style" panose="02050604050505020204" pitchFamily="18" charset="0"/>
                        </a:rPr>
                        <a:t>Bank </a:t>
                      </a:r>
                      <a:r>
                        <a:rPr lang="en-US" baseline="0" dirty="0">
                          <a:latin typeface="Bookman Old Style" panose="02050604050505020204" pitchFamily="18" charset="0"/>
                        </a:rPr>
                        <a:t>– 1Cr </a:t>
                      </a:r>
                    </a:p>
                    <a:p>
                      <a:pPr algn="ctr"/>
                      <a:r>
                        <a:rPr lang="en-US" baseline="0" dirty="0">
                          <a:latin typeface="Bookman Old Style" panose="02050604050505020204" pitchFamily="18" charset="0"/>
                        </a:rPr>
                        <a:t>Co - Op - 3Cr</a:t>
                      </a:r>
                    </a:p>
                  </a:txBody>
                  <a:tcPr/>
                </a:tc>
                <a:tc>
                  <a:txBody>
                    <a:bodyPr/>
                    <a:lstStyle/>
                    <a:p>
                      <a:pPr algn="ctr"/>
                      <a:endParaRPr lang="en-US" dirty="0">
                        <a:latin typeface="Bookman Old Style" panose="02050604050505020204" pitchFamily="18" charset="0"/>
                      </a:endParaRPr>
                    </a:p>
                    <a:p>
                      <a:pPr algn="ctr"/>
                      <a:endParaRPr lang="en-US" dirty="0">
                        <a:latin typeface="Bookman Old Style" panose="02050604050505020204" pitchFamily="18" charset="0"/>
                      </a:endParaRPr>
                    </a:p>
                    <a:p>
                      <a:pPr algn="ctr"/>
                      <a:r>
                        <a:rPr lang="en-US" dirty="0">
                          <a:latin typeface="Bookman Old Style" panose="02050604050505020204" pitchFamily="18" charset="0"/>
                        </a:rPr>
                        <a:t>2%</a:t>
                      </a:r>
                    </a:p>
                  </a:txBody>
                  <a:tcPr/>
                </a:tc>
                <a:tc>
                  <a:txBody>
                    <a:bodyPr/>
                    <a:lstStyle/>
                    <a:p>
                      <a:pPr algn="ctr"/>
                      <a:endParaRPr lang="en-US" dirty="0">
                        <a:latin typeface="Bookman Old Style" panose="02050604050505020204" pitchFamily="18" charset="0"/>
                      </a:endParaRPr>
                    </a:p>
                    <a:p>
                      <a:pPr algn="ctr"/>
                      <a:endParaRPr lang="en-US" dirty="0">
                        <a:latin typeface="Bookman Old Style" panose="02050604050505020204" pitchFamily="18" charset="0"/>
                      </a:endParaRPr>
                    </a:p>
                    <a:p>
                      <a:pPr algn="ctr"/>
                      <a:r>
                        <a:rPr lang="en-US" dirty="0">
                          <a:latin typeface="Bookman Old Style" panose="02050604050505020204" pitchFamily="18" charset="0"/>
                        </a:rPr>
                        <a:t>2%</a:t>
                      </a:r>
                    </a:p>
                  </a:txBody>
                  <a:tcPr/>
                </a:tc>
                <a:extLst>
                  <a:ext uri="{0D108BD9-81ED-4DB2-BD59-A6C34878D82A}">
                    <a16:rowId xmlns:a16="http://schemas.microsoft.com/office/drawing/2014/main" val="609586314"/>
                  </a:ext>
                </a:extLst>
              </a:tr>
              <a:tr h="680592">
                <a:tc rowSpan="2">
                  <a:txBody>
                    <a:bodyPr/>
                    <a:lstStyle/>
                    <a:p>
                      <a:endParaRPr lang="en-US" dirty="0">
                        <a:latin typeface="Bookman Old Style" panose="02050604050505020204" pitchFamily="18" charset="0"/>
                      </a:endParaRPr>
                    </a:p>
                  </a:txBody>
                  <a:tcPr/>
                </a:tc>
                <a:tc rowSpan="2">
                  <a:txBody>
                    <a:bodyPr/>
                    <a:lstStyle/>
                    <a:p>
                      <a:pPr marL="0" algn="just" defTabSz="914400" rtl="0" eaLnBrk="1" latinLnBrk="0" hangingPunct="1"/>
                      <a:endParaRPr lang="en-US" sz="1800" b="0" i="0" kern="1200" dirty="0">
                        <a:solidFill>
                          <a:schemeClr val="dk1"/>
                        </a:solidFill>
                        <a:effectLst/>
                        <a:latin typeface="Bookman Old Style" panose="02050604050505020204" pitchFamily="18" charset="0"/>
                        <a:ea typeface="+mn-ea"/>
                        <a:cs typeface="+mn-cs"/>
                      </a:endParaRPr>
                    </a:p>
                    <a:p>
                      <a:pPr marL="0" algn="just" defTabSz="914400" rtl="0" eaLnBrk="1" latinLnBrk="0" hangingPunct="1"/>
                      <a:r>
                        <a:rPr lang="en-US" sz="1800" b="0" i="0" kern="1200" dirty="0">
                          <a:solidFill>
                            <a:schemeClr val="dk1"/>
                          </a:solidFill>
                          <a:effectLst/>
                          <a:latin typeface="Bookman Old Style" panose="02050604050505020204" pitchFamily="18" charset="0"/>
                          <a:ea typeface="+mn-ea"/>
                          <a:cs typeface="+mn-cs"/>
                        </a:rPr>
                        <a:t>- ITR is not filed for previous 3 years</a:t>
                      </a:r>
                    </a:p>
                  </a:txBody>
                  <a:tcPr/>
                </a:tc>
                <a:tc>
                  <a:txBody>
                    <a:bodyPr/>
                    <a:lstStyle/>
                    <a:p>
                      <a:pPr algn="ctr"/>
                      <a:endParaRPr lang="en-US" dirty="0">
                        <a:latin typeface="Bookman Old Style" panose="02050604050505020204" pitchFamily="18" charset="0"/>
                      </a:endParaRPr>
                    </a:p>
                    <a:p>
                      <a:pPr algn="ctr"/>
                      <a:r>
                        <a:rPr lang="en-US" dirty="0">
                          <a:latin typeface="Bookman Old Style" panose="02050604050505020204" pitchFamily="18" charset="0"/>
                        </a:rPr>
                        <a:t>20,00,000</a:t>
                      </a:r>
                    </a:p>
                  </a:txBody>
                  <a:tcPr/>
                </a:tc>
                <a:tc>
                  <a:txBody>
                    <a:bodyPr/>
                    <a:lstStyle/>
                    <a:p>
                      <a:pPr algn="ctr"/>
                      <a:endParaRPr lang="en-US" dirty="0">
                        <a:latin typeface="Bookman Old Style" panose="02050604050505020204" pitchFamily="18" charset="0"/>
                      </a:endParaRPr>
                    </a:p>
                    <a:p>
                      <a:pPr algn="ctr"/>
                      <a:r>
                        <a:rPr lang="en-US" dirty="0">
                          <a:latin typeface="Bookman Old Style" panose="02050604050505020204" pitchFamily="18" charset="0"/>
                        </a:rPr>
                        <a:t>2%</a:t>
                      </a:r>
                    </a:p>
                  </a:txBody>
                  <a:tcPr/>
                </a:tc>
                <a:tc>
                  <a:txBody>
                    <a:bodyPr/>
                    <a:lstStyle/>
                    <a:p>
                      <a:pPr algn="ctr"/>
                      <a:endParaRPr lang="en-US" dirty="0">
                        <a:latin typeface="Bookman Old Style" panose="02050604050505020204" pitchFamily="18" charset="0"/>
                      </a:endParaRPr>
                    </a:p>
                    <a:p>
                      <a:pPr algn="ctr"/>
                      <a:r>
                        <a:rPr lang="en-US" dirty="0">
                          <a:latin typeface="Bookman Old Style" panose="02050604050505020204" pitchFamily="18" charset="0"/>
                        </a:rPr>
                        <a:t>2%</a:t>
                      </a:r>
                    </a:p>
                  </a:txBody>
                  <a:tcPr/>
                </a:tc>
                <a:extLst>
                  <a:ext uri="{0D108BD9-81ED-4DB2-BD59-A6C34878D82A}">
                    <a16:rowId xmlns:a16="http://schemas.microsoft.com/office/drawing/2014/main" val="2730914945"/>
                  </a:ext>
                </a:extLst>
              </a:tr>
              <a:tr h="388910">
                <a:tc vMerge="1">
                  <a:txBody>
                    <a:bodyPr/>
                    <a:lstStyle/>
                    <a:p>
                      <a:endParaRPr lang="en-US"/>
                    </a:p>
                  </a:txBody>
                  <a:tcPr/>
                </a:tc>
                <a:tc vMerge="1">
                  <a:txBody>
                    <a:bodyPr/>
                    <a:lstStyle/>
                    <a:p>
                      <a:endParaRPr lang="en-US"/>
                    </a:p>
                  </a:txBody>
                  <a:tcPr/>
                </a:tc>
                <a:tc>
                  <a:txBody>
                    <a:bodyPr/>
                    <a:lstStyle/>
                    <a:p>
                      <a:pPr algn="ctr"/>
                      <a:r>
                        <a:rPr lang="en-US" dirty="0">
                          <a:latin typeface="Bookman Old Style" panose="02050604050505020204" pitchFamily="18" charset="0"/>
                        </a:rPr>
                        <a:t>1,00,00,000</a:t>
                      </a:r>
                    </a:p>
                  </a:txBody>
                  <a:tcPr/>
                </a:tc>
                <a:tc>
                  <a:txBody>
                    <a:bodyPr/>
                    <a:lstStyle/>
                    <a:p>
                      <a:pPr algn="ctr"/>
                      <a:r>
                        <a:rPr lang="en-US" dirty="0">
                          <a:latin typeface="Bookman Old Style" panose="02050604050505020204" pitchFamily="18" charset="0"/>
                        </a:rPr>
                        <a:t>5%</a:t>
                      </a:r>
                    </a:p>
                  </a:txBody>
                  <a:tcPr/>
                </a:tc>
                <a:tc>
                  <a:txBody>
                    <a:bodyPr/>
                    <a:lstStyle/>
                    <a:p>
                      <a:pPr algn="ctr"/>
                      <a:r>
                        <a:rPr lang="en-US" dirty="0">
                          <a:latin typeface="Bookman Old Style" panose="02050604050505020204" pitchFamily="18" charset="0"/>
                        </a:rPr>
                        <a:t>5%</a:t>
                      </a:r>
                    </a:p>
                  </a:txBody>
                  <a:tcPr/>
                </a:tc>
                <a:extLst>
                  <a:ext uri="{0D108BD9-81ED-4DB2-BD59-A6C34878D82A}">
                    <a16:rowId xmlns:a16="http://schemas.microsoft.com/office/drawing/2014/main" val="3084604881"/>
                  </a:ext>
                </a:extLst>
              </a:tr>
              <a:tr h="972274">
                <a:tc>
                  <a:txBody>
                    <a:bodyPr/>
                    <a:lstStyle/>
                    <a:p>
                      <a:r>
                        <a:rPr lang="en-US" dirty="0">
                          <a:latin typeface="Bookman Old Style" panose="02050604050505020204" pitchFamily="18" charset="0"/>
                        </a:rPr>
                        <a:t>194O</a:t>
                      </a:r>
                    </a:p>
                  </a:txBody>
                  <a:tcPr/>
                </a:tc>
                <a:tc>
                  <a:txBody>
                    <a:bodyPr/>
                    <a:lstStyle/>
                    <a:p>
                      <a:r>
                        <a:rPr lang="en-US" sz="1800" b="0" i="0" kern="1200" dirty="0">
                          <a:solidFill>
                            <a:schemeClr val="dk1"/>
                          </a:solidFill>
                          <a:effectLst/>
                          <a:latin typeface="Bookman Old Style" panose="02050604050505020204" pitchFamily="18" charset="0"/>
                          <a:ea typeface="+mn-ea"/>
                          <a:cs typeface="+mn-cs"/>
                        </a:rPr>
                        <a:t>Payment for the sale of goods or provision of services by E-commerce operator through its digital or electronic facility or platform</a:t>
                      </a:r>
                      <a:endParaRPr lang="en-US" dirty="0">
                        <a:latin typeface="Bookman Old Style" panose="02050604050505020204" pitchFamily="18" charset="0"/>
                      </a:endParaRPr>
                    </a:p>
                  </a:txBody>
                  <a:tcPr/>
                </a:tc>
                <a:tc>
                  <a:txBody>
                    <a:bodyPr/>
                    <a:lstStyle/>
                    <a:p>
                      <a:pPr algn="ctr"/>
                      <a:r>
                        <a:rPr lang="en-US" sz="1800" b="0" i="0" kern="1200" dirty="0">
                          <a:solidFill>
                            <a:schemeClr val="dk1"/>
                          </a:solidFill>
                          <a:effectLst/>
                          <a:latin typeface="Bookman Old Style" panose="02050604050505020204" pitchFamily="18" charset="0"/>
                          <a:ea typeface="+mn-ea"/>
                          <a:cs typeface="+mn-cs"/>
                        </a:rPr>
                        <a:t>Individual/HUF:</a:t>
                      </a:r>
                    </a:p>
                    <a:p>
                      <a:pPr algn="ctr"/>
                      <a:r>
                        <a:rPr lang="en-US" sz="1800" b="0" i="0" kern="1200" dirty="0">
                          <a:solidFill>
                            <a:schemeClr val="dk1"/>
                          </a:solidFill>
                          <a:effectLst/>
                          <a:latin typeface="Bookman Old Style" panose="02050604050505020204" pitchFamily="18" charset="0"/>
                          <a:ea typeface="+mn-ea"/>
                          <a:cs typeface="+mn-cs"/>
                        </a:rPr>
                        <a:t>5 Lakh</a:t>
                      </a:r>
                    </a:p>
                    <a:p>
                      <a:pPr algn="ctr"/>
                      <a:r>
                        <a:rPr lang="en-US" sz="1800" b="0" i="0" kern="1200" dirty="0">
                          <a:solidFill>
                            <a:schemeClr val="dk1"/>
                          </a:solidFill>
                          <a:effectLst/>
                          <a:latin typeface="Bookman Old Style" panose="02050604050505020204" pitchFamily="18" charset="0"/>
                          <a:ea typeface="+mn-ea"/>
                          <a:cs typeface="+mn-cs"/>
                        </a:rPr>
                        <a:t>Others : No limit</a:t>
                      </a:r>
                      <a:endParaRPr lang="en-US" dirty="0">
                        <a:latin typeface="Bookman Old Style" panose="02050604050505020204" pitchFamily="18" charset="0"/>
                      </a:endParaRPr>
                    </a:p>
                  </a:txBody>
                  <a:tcPr/>
                </a:tc>
                <a:tc>
                  <a:txBody>
                    <a:bodyPr/>
                    <a:lstStyle/>
                    <a:p>
                      <a:pPr algn="ctr"/>
                      <a:r>
                        <a:rPr lang="en-US" dirty="0">
                          <a:latin typeface="Bookman Old Style" panose="02050604050505020204" pitchFamily="18" charset="0"/>
                        </a:rPr>
                        <a:t>0.1%</a:t>
                      </a:r>
                    </a:p>
                  </a:txBody>
                  <a:tcPr/>
                </a:tc>
                <a:tc>
                  <a:txBody>
                    <a:bodyPr/>
                    <a:lstStyle/>
                    <a:p>
                      <a:pPr algn="ctr"/>
                      <a:r>
                        <a:rPr lang="en-US" dirty="0">
                          <a:latin typeface="Bookman Old Style" panose="02050604050505020204" pitchFamily="18" charset="0"/>
                        </a:rPr>
                        <a:t>0.1%</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875758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774294573"/>
              </p:ext>
            </p:extLst>
          </p:nvPr>
        </p:nvGraphicFramePr>
        <p:xfrm>
          <a:off x="150127" y="160106"/>
          <a:ext cx="11887200" cy="6038472"/>
        </p:xfrm>
        <a:graphic>
          <a:graphicData uri="http://schemas.openxmlformats.org/drawingml/2006/table">
            <a:tbl>
              <a:tblPr firstRow="1" bandRow="1">
                <a:tableStyleId>{5C22544A-7EE6-4342-B048-85BDC9FD1C3A}</a:tableStyleId>
              </a:tblPr>
              <a:tblGrid>
                <a:gridCol w="1160199">
                  <a:extLst>
                    <a:ext uri="{9D8B030D-6E8A-4147-A177-3AD203B41FA5}">
                      <a16:colId xmlns:a16="http://schemas.microsoft.com/office/drawing/2014/main" val="20000"/>
                    </a:ext>
                  </a:extLst>
                </a:gridCol>
                <a:gridCol w="4558211">
                  <a:extLst>
                    <a:ext uri="{9D8B030D-6E8A-4147-A177-3AD203B41FA5}">
                      <a16:colId xmlns:a16="http://schemas.microsoft.com/office/drawing/2014/main" val="20001"/>
                    </a:ext>
                  </a:extLst>
                </a:gridCol>
                <a:gridCol w="2323356">
                  <a:extLst>
                    <a:ext uri="{9D8B030D-6E8A-4147-A177-3AD203B41FA5}">
                      <a16:colId xmlns:a16="http://schemas.microsoft.com/office/drawing/2014/main" val="20002"/>
                    </a:ext>
                  </a:extLst>
                </a:gridCol>
                <a:gridCol w="1839211">
                  <a:extLst>
                    <a:ext uri="{9D8B030D-6E8A-4147-A177-3AD203B41FA5}">
                      <a16:colId xmlns:a16="http://schemas.microsoft.com/office/drawing/2014/main" val="20003"/>
                    </a:ext>
                  </a:extLst>
                </a:gridCol>
                <a:gridCol w="2006223">
                  <a:extLst>
                    <a:ext uri="{9D8B030D-6E8A-4147-A177-3AD203B41FA5}">
                      <a16:colId xmlns:a16="http://schemas.microsoft.com/office/drawing/2014/main" val="20004"/>
                    </a:ext>
                  </a:extLst>
                </a:gridCol>
              </a:tblGrid>
              <a:tr h="701612">
                <a:tc>
                  <a:txBody>
                    <a:bodyPr/>
                    <a:lstStyle/>
                    <a:p>
                      <a:pPr algn="ctr"/>
                      <a:r>
                        <a:rPr lang="en-US" dirty="0">
                          <a:latin typeface="Bookman Old Style" panose="02050604050505020204" pitchFamily="18" charset="0"/>
                        </a:rPr>
                        <a:t>Sec</a:t>
                      </a:r>
                    </a:p>
                  </a:txBody>
                  <a:tcPr/>
                </a:tc>
                <a:tc>
                  <a:txBody>
                    <a:bodyPr/>
                    <a:lstStyle/>
                    <a:p>
                      <a:pPr algn="ctr"/>
                      <a:r>
                        <a:rPr lang="en-US" dirty="0">
                          <a:latin typeface="Bookman Old Style" panose="02050604050505020204" pitchFamily="18" charset="0"/>
                        </a:rPr>
                        <a:t>Nature</a:t>
                      </a:r>
                      <a:r>
                        <a:rPr lang="en-US" baseline="0" dirty="0">
                          <a:latin typeface="Bookman Old Style" panose="02050604050505020204" pitchFamily="18" charset="0"/>
                        </a:rPr>
                        <a:t> of Payment </a:t>
                      </a:r>
                      <a:endParaRPr lang="en-US" dirty="0">
                        <a:latin typeface="Bookman Old Style" panose="02050604050505020204" pitchFamily="18" charset="0"/>
                      </a:endParaRPr>
                    </a:p>
                  </a:txBody>
                  <a:tcPr/>
                </a:tc>
                <a:tc>
                  <a:txBody>
                    <a:bodyPr/>
                    <a:lstStyle/>
                    <a:p>
                      <a:pPr algn="ctr"/>
                      <a:r>
                        <a:rPr lang="en-US" dirty="0">
                          <a:latin typeface="Bookman Old Style" panose="02050604050505020204" pitchFamily="18" charset="0"/>
                        </a:rPr>
                        <a:t>Threshold</a:t>
                      </a:r>
                      <a:r>
                        <a:rPr lang="en-US" baseline="0" dirty="0">
                          <a:latin typeface="Bookman Old Style" panose="02050604050505020204" pitchFamily="18" charset="0"/>
                        </a:rPr>
                        <a:t> </a:t>
                      </a:r>
                    </a:p>
                    <a:p>
                      <a:pPr algn="ctr"/>
                      <a:r>
                        <a:rPr lang="en-US" baseline="0" dirty="0">
                          <a:latin typeface="Bookman Old Style" panose="02050604050505020204" pitchFamily="18" charset="0"/>
                        </a:rPr>
                        <a:t>      </a:t>
                      </a:r>
                      <a:r>
                        <a:rPr lang="en-US" baseline="0" dirty="0" err="1">
                          <a:latin typeface="Bookman Old Style" panose="02050604050505020204" pitchFamily="18" charset="0"/>
                        </a:rPr>
                        <a:t>Rs</a:t>
                      </a:r>
                      <a:r>
                        <a:rPr lang="en-US" baseline="0" dirty="0">
                          <a:latin typeface="Bookman Old Style" panose="02050604050505020204" pitchFamily="18" charset="0"/>
                        </a:rPr>
                        <a:t>.</a:t>
                      </a:r>
                      <a:endParaRPr lang="en-US" dirty="0">
                        <a:latin typeface="Bookman Old Style" panose="02050604050505020204" pitchFamily="18" charset="0"/>
                      </a:endParaRPr>
                    </a:p>
                  </a:txBody>
                  <a:tcPr/>
                </a:tc>
                <a:tc>
                  <a:txBody>
                    <a:bodyPr/>
                    <a:lstStyle/>
                    <a:p>
                      <a:pPr algn="ctr"/>
                      <a:r>
                        <a:rPr lang="en-US" dirty="0">
                          <a:latin typeface="Bookman Old Style" panose="02050604050505020204" pitchFamily="18" charset="0"/>
                        </a:rPr>
                        <a:t>Individual</a:t>
                      </a:r>
                      <a:r>
                        <a:rPr lang="en-US" baseline="0" dirty="0">
                          <a:latin typeface="Bookman Old Style" panose="02050604050505020204" pitchFamily="18" charset="0"/>
                        </a:rPr>
                        <a:t>/</a:t>
                      </a:r>
                    </a:p>
                    <a:p>
                      <a:pPr algn="ctr"/>
                      <a:r>
                        <a:rPr lang="en-US" baseline="0" dirty="0">
                          <a:latin typeface="Bookman Old Style" panose="02050604050505020204" pitchFamily="18" charset="0"/>
                        </a:rPr>
                        <a:t>HUF</a:t>
                      </a:r>
                    </a:p>
                    <a:p>
                      <a:pPr algn="ctr"/>
                      <a:r>
                        <a:rPr lang="en-US" baseline="0" dirty="0">
                          <a:latin typeface="Bookman Old Style" panose="02050604050505020204" pitchFamily="18" charset="0"/>
                        </a:rPr>
                        <a:t>TDS RATE%</a:t>
                      </a:r>
                    </a:p>
                  </a:txBody>
                  <a:tcPr/>
                </a:tc>
                <a:tc>
                  <a:txBody>
                    <a:bodyPr/>
                    <a:lstStyle/>
                    <a:p>
                      <a:pPr algn="ctr"/>
                      <a:r>
                        <a:rPr lang="en-US" dirty="0">
                          <a:latin typeface="Bookman Old Style" panose="02050604050505020204" pitchFamily="18" charset="0"/>
                        </a:rPr>
                        <a:t>Others</a:t>
                      </a:r>
                    </a:p>
                    <a:p>
                      <a:pPr algn="ctr"/>
                      <a:r>
                        <a:rPr lang="en-US" dirty="0">
                          <a:latin typeface="Bookman Old Style" panose="02050604050505020204" pitchFamily="18" charset="0"/>
                        </a:rPr>
                        <a:t>TDS</a:t>
                      </a:r>
                      <a:r>
                        <a:rPr lang="en-US" baseline="0" dirty="0">
                          <a:latin typeface="Bookman Old Style" panose="02050604050505020204" pitchFamily="18" charset="0"/>
                        </a:rPr>
                        <a:t> RATE%</a:t>
                      </a:r>
                      <a:endParaRPr lang="en-US" dirty="0">
                        <a:latin typeface="Bookman Old Style" panose="02050604050505020204" pitchFamily="18" charset="0"/>
                      </a:endParaRPr>
                    </a:p>
                  </a:txBody>
                  <a:tcPr/>
                </a:tc>
                <a:extLst>
                  <a:ext uri="{0D108BD9-81ED-4DB2-BD59-A6C34878D82A}">
                    <a16:rowId xmlns:a16="http://schemas.microsoft.com/office/drawing/2014/main" val="10000"/>
                  </a:ext>
                </a:extLst>
              </a:tr>
              <a:tr h="701612">
                <a:tc>
                  <a:txBody>
                    <a:bodyPr/>
                    <a:lstStyle/>
                    <a:p>
                      <a:r>
                        <a:rPr lang="en-US" dirty="0">
                          <a:latin typeface="Bookman Old Style" panose="02050604050505020204" pitchFamily="18" charset="0"/>
                        </a:rPr>
                        <a:t>194Q</a:t>
                      </a:r>
                    </a:p>
                  </a:txBody>
                  <a:tcPr/>
                </a:tc>
                <a:tc>
                  <a:txBody>
                    <a:bodyPr/>
                    <a:lstStyle/>
                    <a:p>
                      <a:pPr algn="just"/>
                      <a:r>
                        <a:rPr lang="en-US" sz="1800" b="0" i="0" kern="1200" dirty="0">
                          <a:solidFill>
                            <a:schemeClr val="dk1"/>
                          </a:solidFill>
                          <a:effectLst/>
                          <a:latin typeface="Bookman Old Style" panose="02050604050505020204" pitchFamily="18" charset="0"/>
                          <a:ea typeface="+mn-ea"/>
                          <a:cs typeface="+mn-cs"/>
                        </a:rPr>
                        <a:t>Payment for purchase of goods </a:t>
                      </a:r>
                      <a:endParaRPr lang="en-US" dirty="0">
                        <a:latin typeface="Bookman Old Style" panose="02050604050505020204" pitchFamily="18" charset="0"/>
                      </a:endParaRPr>
                    </a:p>
                  </a:txBody>
                  <a:tcPr/>
                </a:tc>
                <a:tc>
                  <a:txBody>
                    <a:bodyPr/>
                    <a:lstStyle/>
                    <a:p>
                      <a:pPr algn="ctr"/>
                      <a:r>
                        <a:rPr lang="en-US" dirty="0">
                          <a:latin typeface="Bookman Old Style" panose="02050604050505020204" pitchFamily="18" charset="0"/>
                        </a:rPr>
                        <a:t>50,00,000</a:t>
                      </a:r>
                    </a:p>
                  </a:txBody>
                  <a:tcPr/>
                </a:tc>
                <a:tc>
                  <a:txBody>
                    <a:bodyPr/>
                    <a:lstStyle/>
                    <a:p>
                      <a:r>
                        <a:rPr lang="en-US" dirty="0">
                          <a:latin typeface="Bookman Old Style" panose="02050604050505020204" pitchFamily="18" charset="0"/>
                        </a:rPr>
                        <a:t>0.10%</a:t>
                      </a:r>
                    </a:p>
                  </a:txBody>
                  <a:tcPr/>
                </a:tc>
                <a:tc>
                  <a:txBody>
                    <a:bodyPr/>
                    <a:lstStyle/>
                    <a:p>
                      <a:r>
                        <a:rPr lang="en-US" dirty="0">
                          <a:latin typeface="Bookman Old Style" panose="02050604050505020204" pitchFamily="18" charset="0"/>
                        </a:rPr>
                        <a:t>0.10%</a:t>
                      </a:r>
                    </a:p>
                  </a:txBody>
                  <a:tcPr/>
                </a:tc>
                <a:extLst>
                  <a:ext uri="{0D108BD9-81ED-4DB2-BD59-A6C34878D82A}">
                    <a16:rowId xmlns:a16="http://schemas.microsoft.com/office/drawing/2014/main" val="10001"/>
                  </a:ext>
                </a:extLst>
              </a:tr>
              <a:tr h="701612">
                <a:tc>
                  <a:txBody>
                    <a:bodyPr/>
                    <a:lstStyle/>
                    <a:p>
                      <a:r>
                        <a:rPr lang="en-US" dirty="0">
                          <a:latin typeface="Bookman Old Style" panose="02050604050505020204" pitchFamily="18" charset="0"/>
                        </a:rPr>
                        <a:t>194R</a:t>
                      </a:r>
                    </a:p>
                  </a:txBody>
                  <a:tcPr/>
                </a:tc>
                <a:tc>
                  <a:txBody>
                    <a:bodyPr/>
                    <a:lstStyle/>
                    <a:p>
                      <a:pPr algn="just"/>
                      <a:r>
                        <a:rPr lang="en-US" sz="1800" b="0" i="0" kern="1200" dirty="0">
                          <a:solidFill>
                            <a:schemeClr val="dk1"/>
                          </a:solidFill>
                          <a:effectLst/>
                          <a:latin typeface="Bookman Old Style" panose="02050604050505020204" pitchFamily="18" charset="0"/>
                          <a:ea typeface="+mn-ea"/>
                          <a:cs typeface="+mn-cs"/>
                        </a:rPr>
                        <a:t>Benefits or perquisites arising from business or profession</a:t>
                      </a:r>
                      <a:endParaRPr lang="en-US" dirty="0">
                        <a:latin typeface="Bookman Old Style" panose="02050604050505020204" pitchFamily="18" charset="0"/>
                      </a:endParaRPr>
                    </a:p>
                  </a:txBody>
                  <a:tcPr/>
                </a:tc>
                <a:tc>
                  <a:txBody>
                    <a:bodyPr/>
                    <a:lstStyle/>
                    <a:p>
                      <a:pPr algn="ctr"/>
                      <a:r>
                        <a:rPr lang="en-US" dirty="0">
                          <a:latin typeface="Bookman Old Style" panose="02050604050505020204" pitchFamily="18" charset="0"/>
                        </a:rPr>
                        <a:t>20,000</a:t>
                      </a:r>
                    </a:p>
                  </a:txBody>
                  <a:tcPr/>
                </a:tc>
                <a:tc>
                  <a:txBody>
                    <a:bodyPr/>
                    <a:lstStyle/>
                    <a:p>
                      <a:r>
                        <a:rPr lang="en-US" dirty="0">
                          <a:latin typeface="Bookman Old Style" panose="02050604050505020204" pitchFamily="18" charset="0"/>
                        </a:rPr>
                        <a:t>10%</a:t>
                      </a:r>
                    </a:p>
                  </a:txBody>
                  <a:tcPr/>
                </a:tc>
                <a:tc>
                  <a:txBody>
                    <a:bodyPr/>
                    <a:lstStyle/>
                    <a:p>
                      <a:r>
                        <a:rPr lang="en-US" dirty="0">
                          <a:latin typeface="Bookman Old Style" panose="02050604050505020204" pitchFamily="18" charset="0"/>
                        </a:rPr>
                        <a:t>10%</a:t>
                      </a:r>
                    </a:p>
                  </a:txBody>
                  <a:tcPr/>
                </a:tc>
                <a:extLst>
                  <a:ext uri="{0D108BD9-81ED-4DB2-BD59-A6C34878D82A}">
                    <a16:rowId xmlns:a16="http://schemas.microsoft.com/office/drawing/2014/main" val="10002"/>
                  </a:ext>
                </a:extLst>
              </a:tr>
              <a:tr h="701612">
                <a:tc>
                  <a:txBody>
                    <a:bodyPr/>
                    <a:lstStyle/>
                    <a:p>
                      <a:r>
                        <a:rPr lang="en-US" dirty="0">
                          <a:latin typeface="Bookman Old Style" panose="02050604050505020204" pitchFamily="18" charset="0"/>
                        </a:rPr>
                        <a:t>194S</a:t>
                      </a:r>
                    </a:p>
                  </a:txBody>
                  <a:tcPr/>
                </a:tc>
                <a:tc>
                  <a:txBody>
                    <a:bodyPr/>
                    <a:lstStyle/>
                    <a:p>
                      <a:pPr algn="just"/>
                      <a:r>
                        <a:rPr lang="en-US" sz="1800" b="0" i="0" kern="1200" dirty="0">
                          <a:solidFill>
                            <a:schemeClr val="dk1"/>
                          </a:solidFill>
                          <a:effectLst/>
                          <a:latin typeface="Bookman Old Style" panose="02050604050505020204" pitchFamily="18" charset="0"/>
                          <a:ea typeface="+mn-ea"/>
                          <a:cs typeface="+mn-cs"/>
                        </a:rPr>
                        <a:t>Payment of Consideration for Transfer of Virtual Digital Assets of crypto currency </a:t>
                      </a:r>
                      <a:endParaRPr lang="en-US" dirty="0">
                        <a:latin typeface="Bookman Old Style" panose="02050604050505020204" pitchFamily="18" charset="0"/>
                      </a:endParaRPr>
                    </a:p>
                  </a:txBody>
                  <a:tcPr/>
                </a:tc>
                <a:tc>
                  <a:txBody>
                    <a:bodyPr/>
                    <a:lstStyle/>
                    <a:p>
                      <a:pPr algn="ctr"/>
                      <a:r>
                        <a:rPr lang="en-US" sz="1800" b="0" i="0" kern="1200" dirty="0">
                          <a:solidFill>
                            <a:schemeClr val="dk1"/>
                          </a:solidFill>
                          <a:effectLst/>
                          <a:latin typeface="Bookman Old Style" panose="02050604050505020204" pitchFamily="18" charset="0"/>
                          <a:ea typeface="+mn-ea"/>
                          <a:cs typeface="+mn-cs"/>
                        </a:rPr>
                        <a:t>Specified Persons</a:t>
                      </a:r>
                      <a:r>
                        <a:rPr lang="en-US" sz="1800" b="0" i="0" kern="1200" baseline="0" dirty="0">
                          <a:solidFill>
                            <a:schemeClr val="dk1"/>
                          </a:solidFill>
                          <a:effectLst/>
                          <a:latin typeface="Bookman Old Style" panose="02050604050505020204" pitchFamily="18" charset="0"/>
                          <a:ea typeface="+mn-ea"/>
                          <a:cs typeface="+mn-cs"/>
                        </a:rPr>
                        <a:t>-50,000</a:t>
                      </a:r>
                    </a:p>
                    <a:p>
                      <a:pPr algn="ctr"/>
                      <a:r>
                        <a:rPr lang="en-US" sz="1800" b="0" i="0" kern="1200" baseline="0" dirty="0">
                          <a:solidFill>
                            <a:schemeClr val="dk1"/>
                          </a:solidFill>
                          <a:effectLst/>
                          <a:latin typeface="Bookman Old Style" panose="02050604050505020204" pitchFamily="18" charset="0"/>
                          <a:ea typeface="+mn-ea"/>
                          <a:cs typeface="+mn-cs"/>
                        </a:rPr>
                        <a:t>Others-10,000</a:t>
                      </a:r>
                      <a:endParaRPr lang="en-US" sz="1800" b="0" i="0" kern="1200" dirty="0">
                        <a:solidFill>
                          <a:schemeClr val="dk1"/>
                        </a:solidFill>
                        <a:effectLst/>
                        <a:latin typeface="Bookman Old Style" panose="02050604050505020204" pitchFamily="18" charset="0"/>
                        <a:ea typeface="+mn-ea"/>
                        <a:cs typeface="+mn-cs"/>
                      </a:endParaRPr>
                    </a:p>
                  </a:txBody>
                  <a:tcPr/>
                </a:tc>
                <a:tc>
                  <a:txBody>
                    <a:bodyPr/>
                    <a:lstStyle/>
                    <a:p>
                      <a:r>
                        <a:rPr lang="en-US" dirty="0">
                          <a:latin typeface="Bookman Old Style" panose="02050604050505020204" pitchFamily="18" charset="0"/>
                        </a:rPr>
                        <a:t>1%</a:t>
                      </a:r>
                    </a:p>
                  </a:txBody>
                  <a:tcPr/>
                </a:tc>
                <a:tc>
                  <a:txBody>
                    <a:bodyPr/>
                    <a:lstStyle/>
                    <a:p>
                      <a:r>
                        <a:rPr lang="en-US" dirty="0">
                          <a:latin typeface="Bookman Old Style" panose="02050604050505020204" pitchFamily="18" charset="0"/>
                        </a:rPr>
                        <a:t>1%</a:t>
                      </a:r>
                    </a:p>
                  </a:txBody>
                  <a:tcPr/>
                </a:tc>
                <a:extLst>
                  <a:ext uri="{0D108BD9-81ED-4DB2-BD59-A6C34878D82A}">
                    <a16:rowId xmlns:a16="http://schemas.microsoft.com/office/drawing/2014/main" val="10003"/>
                  </a:ext>
                </a:extLst>
              </a:tr>
              <a:tr h="701612">
                <a:tc>
                  <a:txBody>
                    <a:bodyPr/>
                    <a:lstStyle/>
                    <a:p>
                      <a:r>
                        <a:rPr lang="en-US" dirty="0">
                          <a:latin typeface="Bookman Old Style" panose="02050604050505020204" pitchFamily="18" charset="0"/>
                        </a:rPr>
                        <a:t>194T</a:t>
                      </a:r>
                    </a:p>
                  </a:txBody>
                  <a:tcPr/>
                </a:tc>
                <a:tc>
                  <a:txBody>
                    <a:bodyPr/>
                    <a:lstStyle/>
                    <a:p>
                      <a:pPr algn="just"/>
                      <a:r>
                        <a:rPr lang="en-US" sz="1800" b="0" i="0" kern="1200" dirty="0">
                          <a:solidFill>
                            <a:schemeClr val="dk1"/>
                          </a:solidFill>
                          <a:effectLst/>
                          <a:latin typeface="Bookman Old Style" panose="02050604050505020204" pitchFamily="18" charset="0"/>
                          <a:ea typeface="+mn-ea"/>
                          <a:cs typeface="+mn-cs"/>
                        </a:rPr>
                        <a:t>TDS on payment by partnership firm to partners</a:t>
                      </a:r>
                      <a:endParaRPr lang="en-US" dirty="0">
                        <a:latin typeface="Bookman Old Style" panose="02050604050505020204" pitchFamily="18" charset="0"/>
                      </a:endParaRPr>
                    </a:p>
                  </a:txBody>
                  <a:tcPr/>
                </a:tc>
                <a:tc>
                  <a:txBody>
                    <a:bodyPr/>
                    <a:lstStyle/>
                    <a:p>
                      <a:pPr algn="ctr"/>
                      <a:r>
                        <a:rPr lang="en-US" dirty="0">
                          <a:latin typeface="Bookman Old Style" panose="02050604050505020204" pitchFamily="18" charset="0"/>
                        </a:rPr>
                        <a:t>20,000</a:t>
                      </a:r>
                    </a:p>
                  </a:txBody>
                  <a:tcPr/>
                </a:tc>
                <a:tc>
                  <a:txBody>
                    <a:bodyPr/>
                    <a:lstStyle/>
                    <a:p>
                      <a:r>
                        <a:rPr lang="en-US" dirty="0">
                          <a:latin typeface="Bookman Old Style" panose="02050604050505020204" pitchFamily="18" charset="0"/>
                        </a:rPr>
                        <a:t>10%</a:t>
                      </a:r>
                    </a:p>
                  </a:txBody>
                  <a:tcPr/>
                </a:tc>
                <a:tc>
                  <a:txBody>
                    <a:bodyPr/>
                    <a:lstStyle/>
                    <a:p>
                      <a:r>
                        <a:rPr lang="en-US" dirty="0">
                          <a:latin typeface="Bookman Old Style" panose="02050604050505020204" pitchFamily="18" charset="0"/>
                        </a:rPr>
                        <a:t>10%</a:t>
                      </a:r>
                    </a:p>
                  </a:txBody>
                  <a:tcPr/>
                </a:tc>
                <a:extLst>
                  <a:ext uri="{0D108BD9-81ED-4DB2-BD59-A6C34878D82A}">
                    <a16:rowId xmlns:a16="http://schemas.microsoft.com/office/drawing/2014/main" val="10004"/>
                  </a:ext>
                </a:extLst>
              </a:tr>
              <a:tr h="2104836">
                <a:tc>
                  <a:txBody>
                    <a:bodyPr/>
                    <a:lstStyle/>
                    <a:p>
                      <a:r>
                        <a:rPr lang="en-US" sz="1800" dirty="0">
                          <a:latin typeface="Bookman Old Style" panose="02050604050505020204" pitchFamily="18" charset="0"/>
                        </a:rPr>
                        <a:t>206AA</a:t>
                      </a:r>
                    </a:p>
                  </a:txBody>
                  <a:tcPr/>
                </a:tc>
                <a:tc>
                  <a:txBody>
                    <a:bodyPr/>
                    <a:lstStyle/>
                    <a:p>
                      <a:pPr algn="just"/>
                      <a:r>
                        <a:rPr lang="en-US" sz="1800" b="0" i="0" kern="1200" dirty="0">
                          <a:solidFill>
                            <a:schemeClr val="dk1"/>
                          </a:solidFill>
                          <a:effectLst/>
                          <a:latin typeface="Bookman Old Style" panose="02050604050505020204" pitchFamily="18" charset="0"/>
                          <a:ea typeface="+mn-ea"/>
                          <a:cs typeface="+mn-cs"/>
                        </a:rPr>
                        <a:t>TDS rate in case of Non availability of PAN</a:t>
                      </a:r>
                      <a:endParaRPr lang="en-US" dirty="0">
                        <a:latin typeface="Bookman Old Style" panose="02050604050505020204" pitchFamily="18" charset="0"/>
                      </a:endParaRPr>
                    </a:p>
                  </a:txBody>
                  <a:tcPr/>
                </a:tc>
                <a:tc>
                  <a:txBody>
                    <a:bodyPr/>
                    <a:lstStyle/>
                    <a:p>
                      <a:pPr algn="ctr"/>
                      <a:r>
                        <a:rPr lang="en-US" dirty="0">
                          <a:latin typeface="Bookman Old Style" panose="02050604050505020204" pitchFamily="18" charset="0"/>
                        </a:rPr>
                        <a:t>NA</a:t>
                      </a:r>
                    </a:p>
                  </a:txBody>
                  <a:tcPr/>
                </a:tc>
                <a:tc>
                  <a:txBody>
                    <a:bodyPr/>
                    <a:lstStyle/>
                    <a:p>
                      <a:r>
                        <a:rPr lang="en-US" dirty="0">
                          <a:latin typeface="Bookman Old Style" panose="02050604050505020204" pitchFamily="18" charset="0"/>
                        </a:rPr>
                        <a:t>Rates </a:t>
                      </a:r>
                    </a:p>
                    <a:p>
                      <a:r>
                        <a:rPr lang="en-US" dirty="0">
                          <a:latin typeface="Bookman Old Style" panose="02050604050505020204" pitchFamily="18" charset="0"/>
                        </a:rPr>
                        <a:t>Specified</a:t>
                      </a:r>
                      <a:r>
                        <a:rPr lang="en-US" baseline="0" dirty="0">
                          <a:latin typeface="Bookman Old Style" panose="02050604050505020204" pitchFamily="18" charset="0"/>
                        </a:rPr>
                        <a:t> </a:t>
                      </a:r>
                    </a:p>
                    <a:p>
                      <a:r>
                        <a:rPr lang="en-US" baseline="0" dirty="0">
                          <a:latin typeface="Bookman Old Style" panose="02050604050505020204" pitchFamily="18" charset="0"/>
                        </a:rPr>
                        <a:t>Above or </a:t>
                      </a:r>
                    </a:p>
                    <a:p>
                      <a:r>
                        <a:rPr lang="en-US" b="1" baseline="0" dirty="0">
                          <a:latin typeface="Bookman Old Style" panose="02050604050505020204" pitchFamily="18" charset="0"/>
                        </a:rPr>
                        <a:t>20%</a:t>
                      </a:r>
                      <a:endParaRPr lang="en-US" b="1" dirty="0">
                        <a:latin typeface="Bookman Old Style" panose="02050604050505020204" pitchFamily="18" charset="0"/>
                      </a:endParaRPr>
                    </a:p>
                  </a:txBody>
                  <a:tcPr/>
                </a:tc>
                <a:tc>
                  <a:txBody>
                    <a:bodyPr/>
                    <a:lstStyle/>
                    <a:p>
                      <a:r>
                        <a:rPr lang="en-US" dirty="0">
                          <a:latin typeface="Bookman Old Style" panose="02050604050505020204" pitchFamily="18" charset="0"/>
                        </a:rPr>
                        <a:t>Rates </a:t>
                      </a:r>
                    </a:p>
                    <a:p>
                      <a:r>
                        <a:rPr lang="en-US" dirty="0">
                          <a:latin typeface="Bookman Old Style" panose="02050604050505020204" pitchFamily="18" charset="0"/>
                        </a:rPr>
                        <a:t>Specified</a:t>
                      </a:r>
                      <a:r>
                        <a:rPr lang="en-US" baseline="0" dirty="0">
                          <a:latin typeface="Bookman Old Style" panose="02050604050505020204" pitchFamily="18" charset="0"/>
                        </a:rPr>
                        <a:t> </a:t>
                      </a:r>
                    </a:p>
                    <a:p>
                      <a:r>
                        <a:rPr lang="en-US" baseline="0" dirty="0">
                          <a:latin typeface="Bookman Old Style" panose="02050604050505020204" pitchFamily="18" charset="0"/>
                        </a:rPr>
                        <a:t>Above or </a:t>
                      </a:r>
                    </a:p>
                    <a:p>
                      <a:r>
                        <a:rPr lang="en-US" b="1" baseline="0" dirty="0">
                          <a:latin typeface="Bookman Old Style" panose="02050604050505020204" pitchFamily="18" charset="0"/>
                        </a:rPr>
                        <a:t>20%</a:t>
                      </a:r>
                      <a:endParaRPr lang="en-US" b="1" dirty="0">
                        <a:latin typeface="Bookman Old Style" panose="02050604050505020204" pitchFamily="18" charset="0"/>
                      </a:endParaRPr>
                    </a:p>
                    <a:p>
                      <a:endParaRPr lang="en-US" dirty="0">
                        <a:latin typeface="Bookman Old Style" panose="02050604050505020204" pitchFamily="18" charset="0"/>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49702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B62C3-E652-6D98-864E-FFB2928544B5}"/>
            </a:ext>
          </a:extLst>
        </p:cNvPr>
        <p:cNvGrpSpPr/>
        <p:nvPr/>
      </p:nvGrpSpPr>
      <p:grpSpPr>
        <a:xfrm>
          <a:off x="0" y="0"/>
          <a:ext cx="0" cy="0"/>
          <a:chOff x="0" y="0"/>
          <a:chExt cx="0" cy="0"/>
        </a:xfrm>
      </p:grpSpPr>
      <p:sp>
        <p:nvSpPr>
          <p:cNvPr id="2" name="TextBox 1"/>
          <p:cNvSpPr txBox="1"/>
          <p:nvPr/>
        </p:nvSpPr>
        <p:spPr>
          <a:xfrm>
            <a:off x="196355" y="2189795"/>
            <a:ext cx="10986448" cy="523220"/>
          </a:xfrm>
          <a:prstGeom prst="rect">
            <a:avLst/>
          </a:prstGeom>
          <a:noFill/>
        </p:spPr>
        <p:txBody>
          <a:bodyPr wrap="square" rtlCol="0">
            <a:spAutoFit/>
          </a:bodyPr>
          <a:lstStyle/>
          <a:p>
            <a:pPr algn="ctr"/>
            <a:r>
              <a:rPr lang="en-US" sz="2800" b="1" dirty="0">
                <a:latin typeface="Bookman Old Style" panose="02050604050505020204" pitchFamily="18" charset="0"/>
              </a:rPr>
              <a:t>Increased Rebate Under Section 87A</a:t>
            </a:r>
          </a:p>
        </p:txBody>
      </p:sp>
      <p:sp>
        <p:nvSpPr>
          <p:cNvPr id="3" name="TextBox 2"/>
          <p:cNvSpPr txBox="1"/>
          <p:nvPr/>
        </p:nvSpPr>
        <p:spPr>
          <a:xfrm>
            <a:off x="196355" y="2791504"/>
            <a:ext cx="11799290" cy="3416320"/>
          </a:xfrm>
          <a:prstGeom prst="rect">
            <a:avLst/>
          </a:prstGeom>
          <a:noFill/>
        </p:spPr>
        <p:txBody>
          <a:bodyPr wrap="square" rtlCol="0">
            <a:spAutoFit/>
          </a:bodyPr>
          <a:lstStyle/>
          <a:p>
            <a:pPr algn="just"/>
            <a:r>
              <a:rPr lang="en-US" sz="2400" dirty="0">
                <a:latin typeface="Bookman Old Style" panose="02050604050505020204" pitchFamily="18" charset="0"/>
              </a:rPr>
              <a:t>The rebate u/s 87A for taxpayers filing tax returns under the New Tax Regime was increased to </a:t>
            </a:r>
            <a:r>
              <a:rPr lang="en-US" sz="2400" dirty="0" err="1">
                <a:latin typeface="Bookman Old Style" panose="02050604050505020204" pitchFamily="18" charset="0"/>
              </a:rPr>
              <a:t>Rs</a:t>
            </a:r>
            <a:r>
              <a:rPr lang="en-US" sz="2400" dirty="0">
                <a:latin typeface="Bookman Old Style" panose="02050604050505020204" pitchFamily="18" charset="0"/>
              </a:rPr>
              <a:t>. 60,000 from the previous limit of </a:t>
            </a:r>
            <a:r>
              <a:rPr lang="en-US" sz="2400" dirty="0" err="1">
                <a:latin typeface="Bookman Old Style" panose="02050604050505020204" pitchFamily="18" charset="0"/>
              </a:rPr>
              <a:t>Rs</a:t>
            </a:r>
            <a:r>
              <a:rPr lang="en-US" sz="2400" dirty="0">
                <a:latin typeface="Bookman Old Style" panose="02050604050505020204" pitchFamily="18" charset="0"/>
              </a:rPr>
              <a:t>. 25,000. Now the taxpayer can enjoy a tax-free income of up to Rs. 12 Lakhs.</a:t>
            </a:r>
          </a:p>
          <a:p>
            <a:pPr algn="just"/>
            <a:endParaRPr lang="en-US" sz="2400" dirty="0">
              <a:latin typeface="Bookman Old Style" panose="02050604050505020204" pitchFamily="18" charset="0"/>
            </a:endParaRPr>
          </a:p>
          <a:p>
            <a:pPr algn="just"/>
            <a:r>
              <a:rPr lang="en-US" sz="2400" dirty="0">
                <a:latin typeface="Bookman Old Style" panose="02050604050505020204" pitchFamily="18" charset="0"/>
              </a:rPr>
              <a:t>This means taxpayers earning income up to </a:t>
            </a:r>
            <a:r>
              <a:rPr lang="en-US" sz="2400" dirty="0" err="1">
                <a:latin typeface="Bookman Old Style" panose="02050604050505020204" pitchFamily="18" charset="0"/>
              </a:rPr>
              <a:t>Rs</a:t>
            </a:r>
            <a:r>
              <a:rPr lang="en-US" sz="2400" dirty="0">
                <a:latin typeface="Bookman Old Style" panose="02050604050505020204" pitchFamily="18" charset="0"/>
              </a:rPr>
              <a:t>. 12 Lakhs will have no tax liability under the new tax regime.</a:t>
            </a:r>
          </a:p>
          <a:p>
            <a:pPr algn="just"/>
            <a:endParaRPr lang="en-US" sz="2400" dirty="0">
              <a:latin typeface="Bookman Old Style" panose="02050604050505020204" pitchFamily="18" charset="0"/>
            </a:endParaRPr>
          </a:p>
          <a:p>
            <a:pPr algn="just"/>
            <a:r>
              <a:rPr lang="en-US" sz="2400" dirty="0">
                <a:latin typeface="Bookman Old Style" panose="02050604050505020204" pitchFamily="18" charset="0"/>
              </a:rPr>
              <a:t>The rebate for taxpayers opting for the Old Tax Regime remains the same i.e., </a:t>
            </a:r>
            <a:r>
              <a:rPr lang="en-US" sz="2400" dirty="0" err="1">
                <a:latin typeface="Bookman Old Style" panose="02050604050505020204" pitchFamily="18" charset="0"/>
              </a:rPr>
              <a:t>Rs</a:t>
            </a:r>
            <a:r>
              <a:rPr lang="en-US" sz="2400" dirty="0">
                <a:latin typeface="Bookman Old Style" panose="02050604050505020204" pitchFamily="18" charset="0"/>
              </a:rPr>
              <a:t>. 12,500.</a:t>
            </a:r>
          </a:p>
        </p:txBody>
      </p:sp>
      <p:sp>
        <p:nvSpPr>
          <p:cNvPr id="4" name="TextBox 3">
            <a:extLst>
              <a:ext uri="{FF2B5EF4-FFF2-40B4-BE49-F238E27FC236}">
                <a16:creationId xmlns:a16="http://schemas.microsoft.com/office/drawing/2014/main" id="{84B7140F-03D1-2BA8-FB2B-91598F9C2A63}"/>
              </a:ext>
            </a:extLst>
          </p:cNvPr>
          <p:cNvSpPr txBox="1"/>
          <p:nvPr/>
        </p:nvSpPr>
        <p:spPr>
          <a:xfrm>
            <a:off x="277906" y="233082"/>
            <a:ext cx="11600329" cy="1938992"/>
          </a:xfrm>
          <a:prstGeom prst="rect">
            <a:avLst/>
          </a:prstGeom>
          <a:noFill/>
        </p:spPr>
        <p:txBody>
          <a:bodyPr wrap="square" rtlCol="0">
            <a:spAutoFit/>
          </a:bodyPr>
          <a:lstStyle/>
          <a:p>
            <a:pPr algn="l">
              <a:buNone/>
            </a:pPr>
            <a:r>
              <a:rPr lang="en-US" b="0" i="0" dirty="0">
                <a:solidFill>
                  <a:srgbClr val="000000"/>
                </a:solidFill>
                <a:effectLst/>
                <a:latin typeface="Source Sans Pro" panose="020F0502020204030204" pitchFamily="34" charset="0"/>
              </a:rPr>
              <a:t> </a:t>
            </a:r>
            <a:r>
              <a:rPr lang="en-US" b="0" i="0" dirty="0">
                <a:solidFill>
                  <a:srgbClr val="000000"/>
                </a:solidFill>
                <a:effectLst/>
                <a:latin typeface="ff16"/>
              </a:rPr>
              <a:t> </a:t>
            </a:r>
            <a:r>
              <a:rPr lang="en-US" sz="2400" i="1" dirty="0">
                <a:solidFill>
                  <a:srgbClr val="000000"/>
                </a:solidFill>
                <a:effectLst/>
                <a:latin typeface="Bookman Old Style" panose="02050604050505020204" pitchFamily="18" charset="0"/>
              </a:rPr>
              <a:t>Note- No deduction available except mentioned below.</a:t>
            </a:r>
          </a:p>
          <a:p>
            <a:pPr algn="l">
              <a:buNone/>
            </a:pPr>
            <a:endParaRPr lang="en-US" sz="2400" i="1" dirty="0">
              <a:solidFill>
                <a:srgbClr val="000000"/>
              </a:solidFill>
              <a:effectLst/>
              <a:latin typeface="Bookman Old Style" panose="02050604050505020204" pitchFamily="18" charset="0"/>
            </a:endParaRPr>
          </a:p>
          <a:p>
            <a:pPr algn="l"/>
            <a:r>
              <a:rPr lang="en-US" sz="2400" i="1" dirty="0">
                <a:solidFill>
                  <a:srgbClr val="000000"/>
                </a:solidFill>
                <a:effectLst/>
                <a:latin typeface="Bookman Old Style" panose="02050604050505020204" pitchFamily="18" charset="0"/>
              </a:rPr>
              <a:t>• Standard Deduction U/s 16(</a:t>
            </a:r>
            <a:r>
              <a:rPr lang="en-US" sz="2400" i="1" dirty="0" err="1">
                <a:solidFill>
                  <a:srgbClr val="000000"/>
                </a:solidFill>
                <a:effectLst/>
                <a:latin typeface="Bookman Old Style" panose="02050604050505020204" pitchFamily="18" charset="0"/>
              </a:rPr>
              <a:t>ia</a:t>
            </a:r>
            <a:r>
              <a:rPr lang="en-US" sz="2400" i="1" dirty="0">
                <a:solidFill>
                  <a:srgbClr val="000000"/>
                </a:solidFill>
                <a:effectLst/>
                <a:latin typeface="Bookman Old Style" panose="02050604050505020204" pitchFamily="18" charset="0"/>
              </a:rPr>
              <a:t>) </a:t>
            </a:r>
            <a:r>
              <a:rPr lang="en-US" sz="2400" i="1" dirty="0" err="1">
                <a:solidFill>
                  <a:srgbClr val="000000"/>
                </a:solidFill>
                <a:effectLst/>
                <a:latin typeface="Bookman Old Style" panose="02050604050505020204" pitchFamily="18" charset="0"/>
              </a:rPr>
              <a:t>upto</a:t>
            </a:r>
            <a:r>
              <a:rPr lang="en-US" sz="2400" i="1" dirty="0">
                <a:solidFill>
                  <a:srgbClr val="000000"/>
                </a:solidFill>
                <a:effectLst/>
                <a:latin typeface="Bookman Old Style" panose="02050604050505020204" pitchFamily="18" charset="0"/>
              </a:rPr>
              <a:t> Rs.75,000/-</a:t>
            </a:r>
          </a:p>
          <a:p>
            <a:pPr algn="l"/>
            <a:r>
              <a:rPr lang="en-US" sz="2400" i="1" dirty="0">
                <a:solidFill>
                  <a:srgbClr val="000000"/>
                </a:solidFill>
                <a:effectLst/>
                <a:latin typeface="Bookman Old Style" panose="02050604050505020204" pitchFamily="18" charset="0"/>
              </a:rPr>
              <a:t>• Family Pension U/s 57(</a:t>
            </a:r>
            <a:r>
              <a:rPr lang="en-US" sz="2400" i="1" dirty="0" err="1">
                <a:solidFill>
                  <a:srgbClr val="000000"/>
                </a:solidFill>
                <a:effectLst/>
                <a:latin typeface="Bookman Old Style" panose="02050604050505020204" pitchFamily="18" charset="0"/>
              </a:rPr>
              <a:t>iia</a:t>
            </a:r>
            <a:r>
              <a:rPr lang="en-US" sz="2400" i="1" dirty="0">
                <a:solidFill>
                  <a:srgbClr val="000000"/>
                </a:solidFill>
                <a:effectLst/>
                <a:latin typeface="Bookman Old Style" panose="02050604050505020204" pitchFamily="18" charset="0"/>
              </a:rPr>
              <a:t>) </a:t>
            </a:r>
            <a:r>
              <a:rPr lang="en-US" sz="2400" i="1" dirty="0" err="1">
                <a:solidFill>
                  <a:srgbClr val="000000"/>
                </a:solidFill>
                <a:effectLst/>
                <a:latin typeface="Bookman Old Style" panose="02050604050505020204" pitchFamily="18" charset="0"/>
              </a:rPr>
              <a:t>upto</a:t>
            </a:r>
            <a:r>
              <a:rPr lang="en-US" sz="2400" i="1" dirty="0">
                <a:solidFill>
                  <a:srgbClr val="000000"/>
                </a:solidFill>
                <a:effectLst/>
                <a:latin typeface="Bookman Old Style" panose="02050604050505020204" pitchFamily="18" charset="0"/>
              </a:rPr>
              <a:t> Rs.25,000/-</a:t>
            </a:r>
          </a:p>
          <a:p>
            <a:pPr algn="l"/>
            <a:r>
              <a:rPr lang="en-US" sz="2400" i="1" dirty="0">
                <a:solidFill>
                  <a:srgbClr val="000000"/>
                </a:solidFill>
                <a:effectLst/>
                <a:latin typeface="Bookman Old Style" panose="02050604050505020204" pitchFamily="18" charset="0"/>
              </a:rPr>
              <a:t>• Deposited in the </a:t>
            </a:r>
            <a:r>
              <a:rPr lang="en-US" sz="2400" i="1" dirty="0" err="1">
                <a:solidFill>
                  <a:srgbClr val="000000"/>
                </a:solidFill>
                <a:effectLst/>
                <a:latin typeface="Bookman Old Style" panose="02050604050505020204" pitchFamily="18" charset="0"/>
              </a:rPr>
              <a:t>Agniveer</a:t>
            </a:r>
            <a:r>
              <a:rPr lang="en-US" sz="2400" i="1" dirty="0">
                <a:solidFill>
                  <a:srgbClr val="000000"/>
                </a:solidFill>
                <a:effectLst/>
                <a:latin typeface="Bookman Old Style" panose="02050604050505020204" pitchFamily="18" charset="0"/>
              </a:rPr>
              <a:t> Corpus Fund u/s 80CCH(2)</a:t>
            </a:r>
          </a:p>
        </p:txBody>
      </p:sp>
    </p:spTree>
    <p:extLst>
      <p:ext uri="{BB962C8B-B14F-4D97-AF65-F5344CB8AC3E}">
        <p14:creationId xmlns:p14="http://schemas.microsoft.com/office/powerpoint/2010/main" val="3924957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CE6E2-1E9B-665F-2746-14E05C07EFC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AA58280-A664-411B-FCAF-9308D839D3D3}"/>
              </a:ext>
            </a:extLst>
          </p:cNvPr>
          <p:cNvSpPr txBox="1"/>
          <p:nvPr/>
        </p:nvSpPr>
        <p:spPr>
          <a:xfrm>
            <a:off x="277905" y="153498"/>
            <a:ext cx="11600329" cy="400110"/>
          </a:xfrm>
          <a:prstGeom prst="rect">
            <a:avLst/>
          </a:prstGeom>
          <a:noFill/>
        </p:spPr>
        <p:txBody>
          <a:bodyPr wrap="square" rtlCol="0">
            <a:spAutoFit/>
          </a:bodyPr>
          <a:lstStyle/>
          <a:p>
            <a:pPr>
              <a:buNone/>
            </a:pPr>
            <a:r>
              <a:rPr lang="en-US" b="0" i="0" dirty="0">
                <a:solidFill>
                  <a:srgbClr val="000000"/>
                </a:solidFill>
                <a:effectLst/>
                <a:latin typeface="Source Sans Pro" panose="020F0502020204030204" pitchFamily="34" charset="0"/>
              </a:rPr>
              <a:t> </a:t>
            </a:r>
            <a:r>
              <a:rPr lang="en-US" b="0" i="0" dirty="0">
                <a:solidFill>
                  <a:srgbClr val="000000"/>
                </a:solidFill>
                <a:effectLst/>
                <a:latin typeface="ff16"/>
              </a:rPr>
              <a:t> </a:t>
            </a:r>
            <a:r>
              <a:rPr lang="en-US" sz="2000" b="1" dirty="0">
                <a:solidFill>
                  <a:srgbClr val="000000"/>
                </a:solidFill>
                <a:effectLst/>
                <a:latin typeface="Bookman Old Style" panose="02050604050505020204" pitchFamily="18" charset="0"/>
              </a:rPr>
              <a:t>Surcharge to be added</a:t>
            </a:r>
          </a:p>
        </p:txBody>
      </p:sp>
      <p:graphicFrame>
        <p:nvGraphicFramePr>
          <p:cNvPr id="5" name="Table 4">
            <a:extLst>
              <a:ext uri="{FF2B5EF4-FFF2-40B4-BE49-F238E27FC236}">
                <a16:creationId xmlns:a16="http://schemas.microsoft.com/office/drawing/2014/main" id="{8FC1A173-B8CD-F3A2-DCA2-60E52F9C14A5}"/>
              </a:ext>
            </a:extLst>
          </p:cNvPr>
          <p:cNvGraphicFramePr>
            <a:graphicFrameLocks noGrp="1"/>
          </p:cNvGraphicFramePr>
          <p:nvPr>
            <p:extLst>
              <p:ext uri="{D42A27DB-BD31-4B8C-83A1-F6EECF244321}">
                <p14:modId xmlns:p14="http://schemas.microsoft.com/office/powerpoint/2010/main" val="1179098439"/>
              </p:ext>
            </p:extLst>
          </p:nvPr>
        </p:nvGraphicFramePr>
        <p:xfrm>
          <a:off x="420539" y="573319"/>
          <a:ext cx="10202637" cy="4739640"/>
        </p:xfrm>
        <a:graphic>
          <a:graphicData uri="http://schemas.openxmlformats.org/drawingml/2006/table">
            <a:tbl>
              <a:tblPr firstRow="1" bandRow="1">
                <a:tableStyleId>{5C22544A-7EE6-4342-B048-85BDC9FD1C3A}</a:tableStyleId>
              </a:tblPr>
              <a:tblGrid>
                <a:gridCol w="5186633">
                  <a:extLst>
                    <a:ext uri="{9D8B030D-6E8A-4147-A177-3AD203B41FA5}">
                      <a16:colId xmlns:a16="http://schemas.microsoft.com/office/drawing/2014/main" val="2196579395"/>
                    </a:ext>
                  </a:extLst>
                </a:gridCol>
                <a:gridCol w="2508002">
                  <a:extLst>
                    <a:ext uri="{9D8B030D-6E8A-4147-A177-3AD203B41FA5}">
                      <a16:colId xmlns:a16="http://schemas.microsoft.com/office/drawing/2014/main" val="3979447693"/>
                    </a:ext>
                  </a:extLst>
                </a:gridCol>
                <a:gridCol w="2508002">
                  <a:extLst>
                    <a:ext uri="{9D8B030D-6E8A-4147-A177-3AD203B41FA5}">
                      <a16:colId xmlns:a16="http://schemas.microsoft.com/office/drawing/2014/main" val="404509105"/>
                    </a:ext>
                  </a:extLst>
                </a:gridCol>
              </a:tblGrid>
              <a:tr h="475240">
                <a:tc rowSpan="2">
                  <a:txBody>
                    <a:bodyPr/>
                    <a:lstStyle/>
                    <a:p>
                      <a:pPr algn="ctr" rtl="0" fontAlgn="t"/>
                      <a:endParaRPr lang="en-US" sz="2800" b="1" dirty="0">
                        <a:solidFill>
                          <a:srgbClr val="314259"/>
                        </a:solidFill>
                        <a:effectLst/>
                        <a:latin typeface="Bookman Old Style" panose="02050604050505020204" pitchFamily="18" charset="0"/>
                      </a:endParaRPr>
                    </a:p>
                    <a:p>
                      <a:pPr algn="ctr" rtl="0" fontAlgn="t"/>
                      <a:r>
                        <a:rPr lang="en-US" sz="2800" b="1" dirty="0">
                          <a:solidFill>
                            <a:srgbClr val="314259"/>
                          </a:solidFill>
                          <a:effectLst/>
                          <a:latin typeface="Bookman Old Style" panose="02050604050505020204" pitchFamily="18" charset="0"/>
                        </a:rPr>
                        <a:t>Income (Rs.)</a:t>
                      </a:r>
                    </a:p>
                    <a:p>
                      <a:pPr algn="ctr" rtl="0" fontAlgn="t"/>
                      <a:endParaRPr lang="en-US" b="0" dirty="0">
                        <a:solidFill>
                          <a:schemeClr val="tx1"/>
                        </a:solidFill>
                        <a:effectLst/>
                        <a:latin typeface="Bookman Old Style" panose="02050604050505020204" pitchFamily="18" charset="0"/>
                      </a:endParaRPr>
                    </a:p>
                  </a:txBody>
                  <a:tcPr marL="63500" marR="63500" marT="63500" marB="63500"/>
                </a:tc>
                <a:tc gridSpan="2">
                  <a:txBody>
                    <a:bodyPr/>
                    <a:lstStyle/>
                    <a:p>
                      <a:pPr algn="ctr" rtl="0" fontAlgn="t"/>
                      <a:r>
                        <a:rPr lang="en-US" sz="2800" b="1" dirty="0">
                          <a:solidFill>
                            <a:srgbClr val="314259"/>
                          </a:solidFill>
                          <a:effectLst/>
                          <a:latin typeface="Bookman Old Style" panose="02050604050505020204" pitchFamily="18" charset="0"/>
                        </a:rPr>
                        <a:t>Rate (AY 2026-27)</a:t>
                      </a:r>
                      <a:endParaRPr lang="en-US" sz="2800" b="0" dirty="0">
                        <a:solidFill>
                          <a:srgbClr val="314259"/>
                        </a:solidFill>
                        <a:effectLst/>
                        <a:latin typeface="Bookman Old Style" panose="02050604050505020204" pitchFamily="18" charset="0"/>
                      </a:endParaRPr>
                    </a:p>
                  </a:txBody>
                  <a:tcPr marL="63500" marR="63500" marT="63500" marB="63500"/>
                </a:tc>
                <a:tc hMerge="1">
                  <a:txBody>
                    <a:bodyPr/>
                    <a:lstStyle/>
                    <a:p>
                      <a:endParaRPr lang="en-US"/>
                    </a:p>
                  </a:txBody>
                  <a:tcPr/>
                </a:tc>
                <a:extLst>
                  <a:ext uri="{0D108BD9-81ED-4DB2-BD59-A6C34878D82A}">
                    <a16:rowId xmlns:a16="http://schemas.microsoft.com/office/drawing/2014/main" val="2190388480"/>
                  </a:ext>
                </a:extLst>
              </a:tr>
              <a:tr h="0">
                <a:tc vMerge="1">
                  <a:txBody>
                    <a:bodyPr/>
                    <a:lstStyle/>
                    <a:p>
                      <a:endParaRPr dirty="0"/>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New Regime</a:t>
                      </a: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Old Regime</a:t>
                      </a:r>
                    </a:p>
                  </a:txBody>
                  <a:tcPr marL="63500" marR="63500" marT="63500" marB="63500"/>
                </a:tc>
                <a:extLst>
                  <a:ext uri="{0D108BD9-81ED-4DB2-BD59-A6C34878D82A}">
                    <a16:rowId xmlns:a16="http://schemas.microsoft.com/office/drawing/2014/main" val="947025981"/>
                  </a:ext>
                </a:extLst>
              </a:tr>
              <a:tr h="373404">
                <a:tc>
                  <a:txBody>
                    <a:bodyPr/>
                    <a:lstStyle/>
                    <a:p>
                      <a:pPr algn="ctr" rtl="0" fontAlgn="t"/>
                      <a:r>
                        <a:rPr lang="fr-FR" b="0" dirty="0" err="1">
                          <a:solidFill>
                            <a:schemeClr val="tx1"/>
                          </a:solidFill>
                          <a:effectLst/>
                          <a:latin typeface="Bookman Old Style" panose="02050604050505020204" pitchFamily="18" charset="0"/>
                        </a:rPr>
                        <a:t>Upto</a:t>
                      </a:r>
                      <a:r>
                        <a:rPr lang="fr-FR" b="0" dirty="0">
                          <a:solidFill>
                            <a:schemeClr val="tx1"/>
                          </a:solidFill>
                          <a:effectLst/>
                          <a:latin typeface="Bookman Old Style" panose="02050604050505020204" pitchFamily="18" charset="0"/>
                        </a:rPr>
                        <a:t> 50 </a:t>
                      </a:r>
                      <a:r>
                        <a:rPr lang="fr-FR" b="0" dirty="0" err="1">
                          <a:solidFill>
                            <a:schemeClr val="tx1"/>
                          </a:solidFill>
                          <a:effectLst/>
                          <a:latin typeface="Bookman Old Style" panose="02050604050505020204" pitchFamily="18" charset="0"/>
                        </a:rPr>
                        <a:t>lakhs</a:t>
                      </a:r>
                      <a:endParaRPr lang="fr-FR" b="0" dirty="0">
                        <a:solidFill>
                          <a:schemeClr val="tx1"/>
                        </a:solidFill>
                        <a:effectLst/>
                        <a:latin typeface="Bookman Old Style" panose="02050604050505020204" pitchFamily="18" charset="0"/>
                      </a:endParaRP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Nil</a:t>
                      </a: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Nil</a:t>
                      </a:r>
                    </a:p>
                  </a:txBody>
                  <a:tcPr marL="63500" marR="63500" marT="63500" marB="63500"/>
                </a:tc>
                <a:extLst>
                  <a:ext uri="{0D108BD9-81ED-4DB2-BD59-A6C34878D82A}">
                    <a16:rowId xmlns:a16="http://schemas.microsoft.com/office/drawing/2014/main" val="10002"/>
                  </a:ext>
                </a:extLst>
              </a:tr>
              <a:tr h="350774">
                <a:tc>
                  <a:txBody>
                    <a:bodyPr/>
                    <a:lstStyle/>
                    <a:p>
                      <a:pPr algn="ctr" rtl="0" fontAlgn="t"/>
                      <a:r>
                        <a:rPr lang="en-US" b="0" dirty="0">
                          <a:solidFill>
                            <a:schemeClr val="tx1"/>
                          </a:solidFill>
                          <a:effectLst/>
                          <a:latin typeface="Bookman Old Style" panose="02050604050505020204" pitchFamily="18" charset="0"/>
                        </a:rPr>
                        <a:t>Above 50 lakhs – 1 Crore</a:t>
                      </a: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10%</a:t>
                      </a: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10%</a:t>
                      </a:r>
                    </a:p>
                  </a:txBody>
                  <a:tcPr marL="63500" marR="63500" marT="63500" marB="63500"/>
                </a:tc>
                <a:extLst>
                  <a:ext uri="{0D108BD9-81ED-4DB2-BD59-A6C34878D82A}">
                    <a16:rowId xmlns:a16="http://schemas.microsoft.com/office/drawing/2014/main" val="10003"/>
                  </a:ext>
                </a:extLst>
              </a:tr>
              <a:tr h="373404">
                <a:tc>
                  <a:txBody>
                    <a:bodyPr/>
                    <a:lstStyle/>
                    <a:p>
                      <a:pPr algn="ctr" rtl="0" fontAlgn="t"/>
                      <a:r>
                        <a:rPr lang="en-US" b="0" dirty="0">
                          <a:solidFill>
                            <a:schemeClr val="tx1"/>
                          </a:solidFill>
                          <a:effectLst/>
                          <a:latin typeface="Bookman Old Style" panose="02050604050505020204" pitchFamily="18" charset="0"/>
                        </a:rPr>
                        <a:t>Above 1 Crore – 2 Crore</a:t>
                      </a: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15%</a:t>
                      </a: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15%</a:t>
                      </a:r>
                    </a:p>
                  </a:txBody>
                  <a:tcPr marL="63500" marR="63500" marT="63500" marB="63500"/>
                </a:tc>
                <a:extLst>
                  <a:ext uri="{0D108BD9-81ED-4DB2-BD59-A6C34878D82A}">
                    <a16:rowId xmlns:a16="http://schemas.microsoft.com/office/drawing/2014/main" val="1446636985"/>
                  </a:ext>
                </a:extLst>
              </a:tr>
              <a:tr h="384720">
                <a:tc>
                  <a:txBody>
                    <a:bodyPr/>
                    <a:lstStyle/>
                    <a:p>
                      <a:pPr algn="ctr" rtl="0" fontAlgn="t"/>
                      <a:r>
                        <a:rPr lang="en-US" b="0" dirty="0">
                          <a:solidFill>
                            <a:schemeClr val="tx1"/>
                          </a:solidFill>
                          <a:effectLst/>
                          <a:latin typeface="Bookman Old Style" panose="02050604050505020204" pitchFamily="18" charset="0"/>
                        </a:rPr>
                        <a:t>Above 2 Crore :</a:t>
                      </a:r>
                    </a:p>
                  </a:txBody>
                  <a:tcPr marL="63500" marR="63500" marT="63500" marB="63500"/>
                </a:tc>
                <a:tc>
                  <a:txBody>
                    <a:bodyPr/>
                    <a:lstStyle/>
                    <a:p>
                      <a:pPr algn="ctr" rtl="0" fontAlgn="t"/>
                      <a:endParaRPr lang="en-US" b="0" dirty="0">
                        <a:solidFill>
                          <a:schemeClr val="tx1"/>
                        </a:solidFill>
                        <a:effectLst/>
                        <a:latin typeface="Bookman Old Style" panose="02050604050505020204" pitchFamily="18" charset="0"/>
                      </a:endParaRPr>
                    </a:p>
                  </a:txBody>
                  <a:tcPr marL="63500" marR="63500" marT="63500" marB="63500"/>
                </a:tc>
                <a:tc>
                  <a:txBody>
                    <a:bodyPr/>
                    <a:lstStyle/>
                    <a:p>
                      <a:pPr algn="ctr" rtl="0" fontAlgn="t"/>
                      <a:endParaRPr lang="en-US" b="0" dirty="0">
                        <a:solidFill>
                          <a:schemeClr val="tx1"/>
                        </a:solidFill>
                        <a:effectLst/>
                        <a:latin typeface="Bookman Old Style" panose="02050604050505020204" pitchFamily="18" charset="0"/>
                      </a:endParaRPr>
                    </a:p>
                  </a:txBody>
                  <a:tcPr marL="63500" marR="63500" marT="63500" marB="63500"/>
                </a:tc>
                <a:extLst>
                  <a:ext uri="{0D108BD9-81ED-4DB2-BD59-A6C34878D82A}">
                    <a16:rowId xmlns:a16="http://schemas.microsoft.com/office/drawing/2014/main" val="3654430001"/>
                  </a:ext>
                </a:extLst>
              </a:tr>
              <a:tr h="560170">
                <a:tc>
                  <a:txBody>
                    <a:bodyPr/>
                    <a:lstStyle/>
                    <a:p>
                      <a:pPr algn="ctr" rtl="0" fontAlgn="t"/>
                      <a:r>
                        <a:rPr lang="en-US" b="0" dirty="0">
                          <a:solidFill>
                            <a:schemeClr val="tx1"/>
                          </a:solidFill>
                          <a:effectLst/>
                          <a:latin typeface="Bookman Old Style" panose="02050604050505020204" pitchFamily="18" charset="0"/>
                        </a:rPr>
                        <a:t>- </a:t>
                      </a:r>
                      <a:r>
                        <a:rPr lang="en-US" dirty="0">
                          <a:latin typeface="Bookman Old Style" panose="02050604050505020204" pitchFamily="18" charset="0"/>
                        </a:rPr>
                        <a:t>Dividend income and capital gains u/s 111A, 112 &amp; 112A</a:t>
                      </a:r>
                      <a:endParaRPr lang="en-US" b="0" dirty="0">
                        <a:solidFill>
                          <a:schemeClr val="tx1"/>
                        </a:solidFill>
                        <a:effectLst/>
                        <a:latin typeface="Bookman Old Style" panose="02050604050505020204" pitchFamily="18" charset="0"/>
                      </a:endParaRP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15%</a:t>
                      </a: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15%</a:t>
                      </a:r>
                    </a:p>
                  </a:txBody>
                  <a:tcPr marL="63500" marR="63500" marT="63500" marB="63500"/>
                </a:tc>
                <a:extLst>
                  <a:ext uri="{0D108BD9-81ED-4DB2-BD59-A6C34878D82A}">
                    <a16:rowId xmlns:a16="http://schemas.microsoft.com/office/drawing/2014/main" val="4028206029"/>
                  </a:ext>
                </a:extLst>
              </a:tr>
              <a:tr h="332733">
                <a:tc>
                  <a:txBody>
                    <a:bodyPr/>
                    <a:lstStyle/>
                    <a:p>
                      <a:pPr algn="ctr" rtl="0" fontAlgn="t"/>
                      <a:r>
                        <a:rPr lang="en-US" b="0" dirty="0">
                          <a:solidFill>
                            <a:schemeClr val="tx1"/>
                          </a:solidFill>
                          <a:effectLst/>
                          <a:latin typeface="Bookman Old Style" panose="02050604050505020204" pitchFamily="18" charset="0"/>
                        </a:rPr>
                        <a:t>- </a:t>
                      </a:r>
                      <a:r>
                        <a:rPr lang="en-US" dirty="0">
                          <a:latin typeface="Bookman Old Style" panose="02050604050505020204" pitchFamily="18" charset="0"/>
                        </a:rPr>
                        <a:t>Remaining Income </a:t>
                      </a:r>
                      <a:r>
                        <a:rPr lang="en-US" dirty="0" err="1">
                          <a:latin typeface="Bookman Old Style" panose="02050604050505020204" pitchFamily="18" charset="0"/>
                        </a:rPr>
                        <a:t>upto</a:t>
                      </a:r>
                      <a:r>
                        <a:rPr lang="en-US" dirty="0">
                          <a:latin typeface="Bookman Old Style" panose="02050604050505020204" pitchFamily="18" charset="0"/>
                        </a:rPr>
                        <a:t> 2 Crore </a:t>
                      </a:r>
                      <a:endParaRPr lang="en-US" b="0" dirty="0">
                        <a:solidFill>
                          <a:schemeClr val="tx1"/>
                        </a:solidFill>
                        <a:effectLst/>
                        <a:latin typeface="Bookman Old Style" panose="02050604050505020204" pitchFamily="18" charset="0"/>
                      </a:endParaRP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15%</a:t>
                      </a: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15%</a:t>
                      </a:r>
                    </a:p>
                  </a:txBody>
                  <a:tcPr marL="63500" marR="63500" marT="63500" marB="63500"/>
                </a:tc>
                <a:extLst>
                  <a:ext uri="{0D108BD9-81ED-4DB2-BD59-A6C34878D82A}">
                    <a16:rowId xmlns:a16="http://schemas.microsoft.com/office/drawing/2014/main" val="1111637668"/>
                  </a:ext>
                </a:extLst>
              </a:tr>
              <a:tr h="332733">
                <a:tc>
                  <a:txBody>
                    <a:bodyPr/>
                    <a:lstStyle/>
                    <a:p>
                      <a:pPr algn="ctr" rtl="0" fontAlgn="t"/>
                      <a:r>
                        <a:rPr lang="en-US" dirty="0">
                          <a:latin typeface="Bookman Old Style" panose="02050604050505020204" pitchFamily="18" charset="0"/>
                        </a:rPr>
                        <a:t> - Remaining Income 2 Crore – 5 Crore</a:t>
                      </a:r>
                      <a:endParaRPr lang="en-US" b="0" dirty="0">
                        <a:solidFill>
                          <a:schemeClr val="tx1"/>
                        </a:solidFill>
                        <a:effectLst/>
                        <a:latin typeface="Bookman Old Style" panose="02050604050505020204" pitchFamily="18" charset="0"/>
                      </a:endParaRP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25%</a:t>
                      </a: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25%</a:t>
                      </a:r>
                    </a:p>
                  </a:txBody>
                  <a:tcPr marL="63500" marR="63500" marT="63500" marB="63500"/>
                </a:tc>
                <a:extLst>
                  <a:ext uri="{0D108BD9-81ED-4DB2-BD59-A6C34878D82A}">
                    <a16:rowId xmlns:a16="http://schemas.microsoft.com/office/drawing/2014/main" val="2373897953"/>
                  </a:ext>
                </a:extLst>
              </a:tr>
              <a:tr h="332733">
                <a:tc>
                  <a:txBody>
                    <a:bodyPr/>
                    <a:lstStyle/>
                    <a:p>
                      <a:pPr algn="ctr" rtl="0" fontAlgn="t"/>
                      <a:r>
                        <a:rPr lang="en-US" dirty="0">
                          <a:latin typeface="Bookman Old Style" panose="02050604050505020204" pitchFamily="18" charset="0"/>
                        </a:rPr>
                        <a:t> - Remaining Income above 5 Crore</a:t>
                      </a:r>
                      <a:endParaRPr lang="en-US" b="0" dirty="0">
                        <a:solidFill>
                          <a:schemeClr val="tx1"/>
                        </a:solidFill>
                        <a:effectLst/>
                        <a:latin typeface="Bookman Old Style" panose="02050604050505020204" pitchFamily="18" charset="0"/>
                      </a:endParaRP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25%</a:t>
                      </a:r>
                    </a:p>
                  </a:txBody>
                  <a:tcPr marL="63500" marR="63500" marT="63500" marB="63500"/>
                </a:tc>
                <a:tc>
                  <a:txBody>
                    <a:bodyPr/>
                    <a:lstStyle/>
                    <a:p>
                      <a:pPr algn="ctr" rtl="0" fontAlgn="t"/>
                      <a:r>
                        <a:rPr lang="en-US" b="0" dirty="0">
                          <a:solidFill>
                            <a:schemeClr val="tx1"/>
                          </a:solidFill>
                          <a:effectLst/>
                          <a:latin typeface="Bookman Old Style" panose="02050604050505020204" pitchFamily="18" charset="0"/>
                        </a:rPr>
                        <a:t>37%</a:t>
                      </a:r>
                    </a:p>
                  </a:txBody>
                  <a:tcPr marL="63500" marR="63500" marT="63500" marB="63500"/>
                </a:tc>
                <a:extLst>
                  <a:ext uri="{0D108BD9-81ED-4DB2-BD59-A6C34878D82A}">
                    <a16:rowId xmlns:a16="http://schemas.microsoft.com/office/drawing/2014/main" val="3968557402"/>
                  </a:ext>
                </a:extLst>
              </a:tr>
            </a:tbl>
          </a:graphicData>
        </a:graphic>
      </p:graphicFrame>
      <p:sp>
        <p:nvSpPr>
          <p:cNvPr id="2" name="TextBox 1">
            <a:extLst>
              <a:ext uri="{FF2B5EF4-FFF2-40B4-BE49-F238E27FC236}">
                <a16:creationId xmlns:a16="http://schemas.microsoft.com/office/drawing/2014/main" id="{EEB53AF5-A6A0-D1B9-DBFA-D720785EC070}"/>
              </a:ext>
            </a:extLst>
          </p:cNvPr>
          <p:cNvSpPr txBox="1"/>
          <p:nvPr/>
        </p:nvSpPr>
        <p:spPr>
          <a:xfrm>
            <a:off x="420539" y="5332670"/>
            <a:ext cx="10202637" cy="646331"/>
          </a:xfrm>
          <a:prstGeom prst="rect">
            <a:avLst/>
          </a:prstGeom>
          <a:noFill/>
        </p:spPr>
        <p:txBody>
          <a:bodyPr wrap="square" rtlCol="0">
            <a:spAutoFit/>
          </a:bodyPr>
          <a:lstStyle/>
          <a:p>
            <a:r>
              <a:rPr lang="en-US" b="1" i="1" dirty="0"/>
              <a:t>Note : Above table explains that Surcharge on Dividend income and capital gains u/s 111A, 112 &amp; 112A will be restricted to 15% only.</a:t>
            </a:r>
          </a:p>
        </p:txBody>
      </p:sp>
      <p:sp>
        <p:nvSpPr>
          <p:cNvPr id="3" name="TextBox 2">
            <a:extLst>
              <a:ext uri="{FF2B5EF4-FFF2-40B4-BE49-F238E27FC236}">
                <a16:creationId xmlns:a16="http://schemas.microsoft.com/office/drawing/2014/main" id="{206CCA9B-D00D-5630-64E4-807844BB7941}"/>
              </a:ext>
            </a:extLst>
          </p:cNvPr>
          <p:cNvSpPr txBox="1"/>
          <p:nvPr/>
        </p:nvSpPr>
        <p:spPr>
          <a:xfrm>
            <a:off x="493059" y="5979001"/>
            <a:ext cx="10202637" cy="369332"/>
          </a:xfrm>
          <a:prstGeom prst="rect">
            <a:avLst/>
          </a:prstGeom>
          <a:noFill/>
        </p:spPr>
        <p:txBody>
          <a:bodyPr wrap="square" rtlCol="0">
            <a:spAutoFit/>
          </a:bodyPr>
          <a:lstStyle/>
          <a:p>
            <a:r>
              <a:rPr lang="en-US" b="1" i="1" dirty="0"/>
              <a:t>Note: </a:t>
            </a:r>
            <a:r>
              <a:rPr lang="en-US" b="1" i="1" dirty="0" err="1"/>
              <a:t>Cess</a:t>
            </a:r>
            <a:r>
              <a:rPr lang="en-US" b="1" i="1" dirty="0"/>
              <a:t> of 4% shall be levied over and above the above taxes.</a:t>
            </a:r>
          </a:p>
        </p:txBody>
      </p:sp>
    </p:spTree>
    <p:extLst>
      <p:ext uri="{BB962C8B-B14F-4D97-AF65-F5344CB8AC3E}">
        <p14:creationId xmlns:p14="http://schemas.microsoft.com/office/powerpoint/2010/main" val="910472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3468" y="540692"/>
            <a:ext cx="8311488" cy="584775"/>
          </a:xfrm>
          <a:prstGeom prst="rect">
            <a:avLst/>
          </a:prstGeom>
          <a:noFill/>
        </p:spPr>
        <p:txBody>
          <a:bodyPr wrap="square" rtlCol="0">
            <a:spAutoFit/>
          </a:bodyPr>
          <a:lstStyle/>
          <a:p>
            <a:pPr algn="just"/>
            <a:r>
              <a:rPr lang="en-US" sz="3200" b="1" dirty="0">
                <a:latin typeface="Bookman Old Style" panose="02050604050505020204" pitchFamily="18" charset="0"/>
              </a:rPr>
              <a:t>Enhanced TDS Thresholds</a:t>
            </a:r>
          </a:p>
        </p:txBody>
      </p:sp>
      <p:sp>
        <p:nvSpPr>
          <p:cNvPr id="3" name="TextBox 2"/>
          <p:cNvSpPr txBox="1"/>
          <p:nvPr/>
        </p:nvSpPr>
        <p:spPr>
          <a:xfrm>
            <a:off x="343468" y="1445855"/>
            <a:ext cx="11368585" cy="2308324"/>
          </a:xfrm>
          <a:prstGeom prst="rect">
            <a:avLst/>
          </a:prstGeom>
          <a:noFill/>
        </p:spPr>
        <p:txBody>
          <a:bodyPr wrap="square" rtlCol="0">
            <a:spAutoFit/>
          </a:bodyPr>
          <a:lstStyle/>
          <a:p>
            <a:pPr algn="just"/>
            <a:r>
              <a:rPr lang="en-US" sz="2400" dirty="0">
                <a:latin typeface="Bookman Old Style" panose="02050604050505020204" pitchFamily="18" charset="0"/>
              </a:rPr>
              <a:t>The provisions of TDS have significant changes that will be applicable from April 2025. It was proposed to enhance threshold limits for various TDS sections for both individuals and businesses. </a:t>
            </a:r>
          </a:p>
          <a:p>
            <a:pPr algn="just"/>
            <a:endParaRPr lang="en-US" sz="2400" dirty="0">
              <a:latin typeface="Bookman Old Style" panose="02050604050505020204" pitchFamily="18" charset="0"/>
            </a:endParaRPr>
          </a:p>
          <a:p>
            <a:pPr algn="just"/>
            <a:r>
              <a:rPr lang="en-US" sz="2400" dirty="0">
                <a:latin typeface="Bookman Old Style" panose="02050604050505020204" pitchFamily="18" charset="0"/>
              </a:rPr>
              <a:t>Effective from April 2025, the TDS threshold limits for various sections were increased as follows:</a:t>
            </a:r>
          </a:p>
        </p:txBody>
      </p:sp>
      <p:graphicFrame>
        <p:nvGraphicFramePr>
          <p:cNvPr id="8" name="Table 7"/>
          <p:cNvGraphicFramePr>
            <a:graphicFrameLocks noGrp="1"/>
          </p:cNvGraphicFramePr>
          <p:nvPr>
            <p:extLst>
              <p:ext uri="{D42A27DB-BD31-4B8C-83A1-F6EECF244321}">
                <p14:modId xmlns:p14="http://schemas.microsoft.com/office/powerpoint/2010/main" val="19444170"/>
              </p:ext>
            </p:extLst>
          </p:nvPr>
        </p:nvGraphicFramePr>
        <p:xfrm>
          <a:off x="343468" y="4234773"/>
          <a:ext cx="11505063" cy="1177372"/>
        </p:xfrm>
        <a:graphic>
          <a:graphicData uri="http://schemas.openxmlformats.org/drawingml/2006/table">
            <a:tbl>
              <a:tblPr firstRow="1" bandRow="1">
                <a:tableStyleId>{5C22544A-7EE6-4342-B048-85BDC9FD1C3A}</a:tableStyleId>
              </a:tblPr>
              <a:tblGrid>
                <a:gridCol w="3835021">
                  <a:extLst>
                    <a:ext uri="{9D8B030D-6E8A-4147-A177-3AD203B41FA5}">
                      <a16:colId xmlns:a16="http://schemas.microsoft.com/office/drawing/2014/main" val="20000"/>
                    </a:ext>
                  </a:extLst>
                </a:gridCol>
                <a:gridCol w="3835021">
                  <a:extLst>
                    <a:ext uri="{9D8B030D-6E8A-4147-A177-3AD203B41FA5}">
                      <a16:colId xmlns:a16="http://schemas.microsoft.com/office/drawing/2014/main" val="20001"/>
                    </a:ext>
                  </a:extLst>
                </a:gridCol>
                <a:gridCol w="3835021">
                  <a:extLst>
                    <a:ext uri="{9D8B030D-6E8A-4147-A177-3AD203B41FA5}">
                      <a16:colId xmlns:a16="http://schemas.microsoft.com/office/drawing/2014/main" val="20002"/>
                    </a:ext>
                  </a:extLst>
                </a:gridCol>
              </a:tblGrid>
              <a:tr h="774659">
                <a:tc>
                  <a:txBody>
                    <a:bodyPr/>
                    <a:lstStyle/>
                    <a:p>
                      <a:pPr algn="ctr" fontAlgn="t"/>
                      <a:r>
                        <a:rPr lang="en-US" sz="2400" b="1" dirty="0">
                          <a:solidFill>
                            <a:srgbClr val="314259"/>
                          </a:solidFill>
                          <a:effectLst/>
                          <a:latin typeface="Bookman Old Style" panose="02050604050505020204" pitchFamily="18" charset="0"/>
                        </a:rPr>
                        <a:t>Section</a:t>
                      </a:r>
                      <a:endParaRPr lang="en-US" sz="2400" b="0" dirty="0">
                        <a:solidFill>
                          <a:srgbClr val="314259"/>
                        </a:solidFill>
                        <a:effectLst/>
                        <a:latin typeface="Bookman Old Style" panose="02050604050505020204" pitchFamily="18" charset="0"/>
                      </a:endParaRPr>
                    </a:p>
                  </a:txBody>
                  <a:tcPr marL="25400" marR="25400" marT="25400" marB="25400"/>
                </a:tc>
                <a:tc>
                  <a:txBody>
                    <a:bodyPr/>
                    <a:lstStyle/>
                    <a:p>
                      <a:pPr algn="ctr" fontAlgn="t"/>
                      <a:r>
                        <a:rPr lang="en-US" sz="2400" b="1" dirty="0">
                          <a:solidFill>
                            <a:srgbClr val="314259"/>
                          </a:solidFill>
                          <a:effectLst/>
                          <a:latin typeface="Bookman Old Style" panose="02050604050505020204" pitchFamily="18" charset="0"/>
                        </a:rPr>
                        <a:t>Before 1st April 2025</a:t>
                      </a:r>
                      <a:endParaRPr lang="en-US" sz="2400" b="0" dirty="0">
                        <a:solidFill>
                          <a:srgbClr val="314259"/>
                        </a:solidFill>
                        <a:effectLst/>
                        <a:latin typeface="Bookman Old Style" panose="02050604050505020204" pitchFamily="18" charset="0"/>
                      </a:endParaRPr>
                    </a:p>
                  </a:txBody>
                  <a:tcPr marL="25400" marR="25400" marT="25400" marB="25400"/>
                </a:tc>
                <a:tc>
                  <a:txBody>
                    <a:bodyPr/>
                    <a:lstStyle/>
                    <a:p>
                      <a:pPr algn="ctr" fontAlgn="t"/>
                      <a:r>
                        <a:rPr lang="en-US" sz="2400" b="1" dirty="0">
                          <a:solidFill>
                            <a:srgbClr val="314259"/>
                          </a:solidFill>
                          <a:effectLst/>
                          <a:latin typeface="Bookman Old Style" panose="02050604050505020204" pitchFamily="18" charset="0"/>
                        </a:rPr>
                        <a:t>From 1st April 2025</a:t>
                      </a:r>
                      <a:endParaRPr lang="en-US" sz="2400" b="0" dirty="0">
                        <a:solidFill>
                          <a:srgbClr val="314259"/>
                        </a:solidFill>
                        <a:effectLst/>
                        <a:latin typeface="Bookman Old Style" panose="02050604050505020204" pitchFamily="18" charset="0"/>
                      </a:endParaRPr>
                    </a:p>
                  </a:txBody>
                  <a:tcPr marL="25400" marR="25400" marT="25400" marB="25400"/>
                </a:tc>
                <a:extLst>
                  <a:ext uri="{0D108BD9-81ED-4DB2-BD59-A6C34878D82A}">
                    <a16:rowId xmlns:a16="http://schemas.microsoft.com/office/drawing/2014/main" val="10000"/>
                  </a:ext>
                </a:extLst>
              </a:tr>
              <a:tr h="402713">
                <a:tc>
                  <a:txBody>
                    <a:bodyPr/>
                    <a:lstStyle/>
                    <a:p>
                      <a:pPr algn="just" fontAlgn="t"/>
                      <a:r>
                        <a:rPr lang="en-US" u="none" strike="noStrike" dirty="0">
                          <a:solidFill>
                            <a:schemeClr val="tx1"/>
                          </a:solidFill>
                          <a:effectLst/>
                          <a:latin typeface="Bookman Old Style" panose="02050604050505020204" pitchFamily="18" charset="0"/>
                        </a:rPr>
                        <a:t>193</a:t>
                      </a:r>
                      <a:r>
                        <a:rPr lang="en-US" dirty="0">
                          <a:solidFill>
                            <a:schemeClr val="tx1"/>
                          </a:solidFill>
                          <a:effectLst/>
                          <a:latin typeface="Bookman Old Style" panose="02050604050505020204" pitchFamily="18" charset="0"/>
                        </a:rPr>
                        <a:t> - Interest on securities</a:t>
                      </a:r>
                    </a:p>
                  </a:txBody>
                  <a:tcPr marL="25400" marR="25400" marT="25400" marB="25400"/>
                </a:tc>
                <a:tc>
                  <a:txBody>
                    <a:bodyPr/>
                    <a:lstStyle/>
                    <a:p>
                      <a:pPr algn="ctr" fontAlgn="t"/>
                      <a:r>
                        <a:rPr lang="en-US" b="0" dirty="0">
                          <a:solidFill>
                            <a:srgbClr val="314259"/>
                          </a:solidFill>
                          <a:effectLst/>
                          <a:latin typeface="Bookman Old Style" panose="02050604050505020204" pitchFamily="18" charset="0"/>
                        </a:rPr>
                        <a:t>NIL</a:t>
                      </a:r>
                    </a:p>
                  </a:txBody>
                  <a:tcPr marL="25400" marR="25400" marT="25400" marB="25400"/>
                </a:tc>
                <a:tc>
                  <a:txBody>
                    <a:bodyPr/>
                    <a:lstStyle/>
                    <a:p>
                      <a:pPr algn="ctr" fontAlgn="t"/>
                      <a:r>
                        <a:rPr lang="en-US" b="0" dirty="0">
                          <a:solidFill>
                            <a:srgbClr val="314259"/>
                          </a:solidFill>
                          <a:effectLst/>
                          <a:latin typeface="Bookman Old Style" panose="02050604050505020204" pitchFamily="18" charset="0"/>
                        </a:rPr>
                        <a:t>10,000</a:t>
                      </a:r>
                    </a:p>
                  </a:txBody>
                  <a:tcPr marL="25400" marR="25400" marT="25400" marB="2540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4136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59581387"/>
              </p:ext>
            </p:extLst>
          </p:nvPr>
        </p:nvGraphicFramePr>
        <p:xfrm>
          <a:off x="152399" y="87773"/>
          <a:ext cx="11923059" cy="6160708"/>
        </p:xfrm>
        <a:graphic>
          <a:graphicData uri="http://schemas.openxmlformats.org/drawingml/2006/table">
            <a:tbl>
              <a:tblPr firstRow="1" bandRow="1">
                <a:tableStyleId>{5C22544A-7EE6-4342-B048-85BDC9FD1C3A}</a:tableStyleId>
              </a:tblPr>
              <a:tblGrid>
                <a:gridCol w="3974353">
                  <a:extLst>
                    <a:ext uri="{9D8B030D-6E8A-4147-A177-3AD203B41FA5}">
                      <a16:colId xmlns:a16="http://schemas.microsoft.com/office/drawing/2014/main" val="20000"/>
                    </a:ext>
                  </a:extLst>
                </a:gridCol>
                <a:gridCol w="3974353">
                  <a:extLst>
                    <a:ext uri="{9D8B030D-6E8A-4147-A177-3AD203B41FA5}">
                      <a16:colId xmlns:a16="http://schemas.microsoft.com/office/drawing/2014/main" val="20001"/>
                    </a:ext>
                  </a:extLst>
                </a:gridCol>
                <a:gridCol w="3974353">
                  <a:extLst>
                    <a:ext uri="{9D8B030D-6E8A-4147-A177-3AD203B41FA5}">
                      <a16:colId xmlns:a16="http://schemas.microsoft.com/office/drawing/2014/main" val="20002"/>
                    </a:ext>
                  </a:extLst>
                </a:gridCol>
              </a:tblGrid>
              <a:tr h="506796">
                <a:tc>
                  <a:txBody>
                    <a:bodyPr/>
                    <a:lstStyle/>
                    <a:p>
                      <a:pPr algn="ctr" fontAlgn="t"/>
                      <a:r>
                        <a:rPr lang="en-US" sz="2400" b="1" dirty="0">
                          <a:solidFill>
                            <a:schemeClr val="tx1"/>
                          </a:solidFill>
                          <a:effectLst/>
                          <a:latin typeface="Bookman Old Style" panose="02050604050505020204" pitchFamily="18" charset="0"/>
                        </a:rPr>
                        <a:t>Section</a:t>
                      </a:r>
                      <a:endParaRPr lang="en-US" sz="2400" b="0" dirty="0">
                        <a:solidFill>
                          <a:schemeClr val="tx1"/>
                        </a:solidFill>
                        <a:effectLst/>
                        <a:latin typeface="Bookman Old Style" panose="02050604050505020204" pitchFamily="18" charset="0"/>
                      </a:endParaRPr>
                    </a:p>
                  </a:txBody>
                  <a:tcPr marL="25400" marR="25400" marT="25400" marB="25400"/>
                </a:tc>
                <a:tc>
                  <a:txBody>
                    <a:bodyPr/>
                    <a:lstStyle/>
                    <a:p>
                      <a:pPr algn="ctr" fontAlgn="t"/>
                      <a:r>
                        <a:rPr lang="en-US" sz="2400" b="1" dirty="0">
                          <a:solidFill>
                            <a:schemeClr val="tx1"/>
                          </a:solidFill>
                          <a:effectLst/>
                          <a:latin typeface="Bookman Old Style" panose="02050604050505020204" pitchFamily="18" charset="0"/>
                        </a:rPr>
                        <a:t>Before 1st April 2025</a:t>
                      </a:r>
                      <a:endParaRPr lang="en-US" sz="2400" b="0" dirty="0">
                        <a:solidFill>
                          <a:schemeClr val="tx1"/>
                        </a:solidFill>
                        <a:effectLst/>
                        <a:latin typeface="Bookman Old Style" panose="02050604050505020204" pitchFamily="18" charset="0"/>
                      </a:endParaRPr>
                    </a:p>
                  </a:txBody>
                  <a:tcPr marL="25400" marR="25400" marT="25400" marB="25400"/>
                </a:tc>
                <a:tc>
                  <a:txBody>
                    <a:bodyPr/>
                    <a:lstStyle/>
                    <a:p>
                      <a:pPr algn="ctr" fontAlgn="t"/>
                      <a:r>
                        <a:rPr lang="en-US" sz="2400" b="1" dirty="0">
                          <a:solidFill>
                            <a:schemeClr val="tx1"/>
                          </a:solidFill>
                          <a:effectLst/>
                          <a:latin typeface="Bookman Old Style" panose="02050604050505020204" pitchFamily="18" charset="0"/>
                        </a:rPr>
                        <a:t>From 1st April 2025</a:t>
                      </a:r>
                      <a:endParaRPr lang="en-US" sz="2400" b="0" dirty="0">
                        <a:solidFill>
                          <a:schemeClr val="tx1"/>
                        </a:solidFill>
                        <a:effectLst/>
                        <a:latin typeface="Bookman Old Style" panose="02050604050505020204" pitchFamily="18" charset="0"/>
                      </a:endParaRPr>
                    </a:p>
                  </a:txBody>
                  <a:tcPr marL="25400" marR="25400" marT="25400" marB="25400"/>
                </a:tc>
                <a:extLst>
                  <a:ext uri="{0D108BD9-81ED-4DB2-BD59-A6C34878D82A}">
                    <a16:rowId xmlns:a16="http://schemas.microsoft.com/office/drawing/2014/main" val="10000"/>
                  </a:ext>
                </a:extLst>
              </a:tr>
              <a:tr h="1371289">
                <a:tc>
                  <a:txBody>
                    <a:bodyPr/>
                    <a:lstStyle/>
                    <a:p>
                      <a:pPr algn="just" fontAlgn="t"/>
                      <a:r>
                        <a:rPr lang="en-US" u="none" strike="noStrike" dirty="0">
                          <a:solidFill>
                            <a:schemeClr val="tx1"/>
                          </a:solidFill>
                          <a:effectLst/>
                          <a:latin typeface="Bookman Old Style" panose="02050604050505020204" pitchFamily="18" charset="0"/>
                        </a:rPr>
                        <a:t>194A</a:t>
                      </a:r>
                      <a:r>
                        <a:rPr lang="en-US" dirty="0">
                          <a:solidFill>
                            <a:schemeClr val="tx1"/>
                          </a:solidFill>
                          <a:effectLst/>
                          <a:latin typeface="Bookman Old Style" panose="02050604050505020204" pitchFamily="18" charset="0"/>
                        </a:rPr>
                        <a:t> - Interest other than Interest on securities</a:t>
                      </a:r>
                    </a:p>
                  </a:txBody>
                  <a:tcPr marL="25400" marR="25400" marT="25400" marB="25400"/>
                </a:tc>
                <a:tc>
                  <a:txBody>
                    <a:bodyPr/>
                    <a:lstStyle/>
                    <a:p>
                      <a:pPr algn="just" fontAlgn="t"/>
                      <a:r>
                        <a:rPr lang="en-US" b="0" dirty="0">
                          <a:solidFill>
                            <a:schemeClr val="tx1"/>
                          </a:solidFill>
                          <a:effectLst/>
                          <a:latin typeface="Bookman Old Style" panose="02050604050505020204" pitchFamily="18" charset="0"/>
                        </a:rPr>
                        <a:t>(</a:t>
                      </a:r>
                      <a:r>
                        <a:rPr lang="en-US" b="0" dirty="0" err="1">
                          <a:solidFill>
                            <a:schemeClr val="tx1"/>
                          </a:solidFill>
                          <a:effectLst/>
                          <a:latin typeface="Bookman Old Style" panose="02050604050505020204" pitchFamily="18" charset="0"/>
                        </a:rPr>
                        <a:t>i</a:t>
                      </a:r>
                      <a:r>
                        <a:rPr lang="en-US" b="0" dirty="0">
                          <a:solidFill>
                            <a:schemeClr val="tx1"/>
                          </a:solidFill>
                          <a:effectLst/>
                          <a:latin typeface="Bookman Old Style" panose="02050604050505020204" pitchFamily="18" charset="0"/>
                        </a:rPr>
                        <a:t>) 50,000/- for senior citizens;</a:t>
                      </a:r>
                    </a:p>
                    <a:p>
                      <a:pPr algn="just" fontAlgn="t"/>
                      <a:r>
                        <a:rPr lang="en-US" b="0" dirty="0">
                          <a:solidFill>
                            <a:schemeClr val="tx1"/>
                          </a:solidFill>
                          <a:effectLst/>
                          <a:latin typeface="Bookman Old Style" panose="02050604050505020204" pitchFamily="18" charset="0"/>
                        </a:rPr>
                        <a:t>(ii) 40,000/- in case of others when</a:t>
                      </a:r>
                      <a:r>
                        <a:rPr lang="en-US" b="0" baseline="0" dirty="0">
                          <a:solidFill>
                            <a:schemeClr val="tx1"/>
                          </a:solidFill>
                          <a:effectLst/>
                          <a:latin typeface="Bookman Old Style" panose="02050604050505020204" pitchFamily="18" charset="0"/>
                        </a:rPr>
                        <a:t> </a:t>
                      </a:r>
                      <a:r>
                        <a:rPr lang="en-US" b="0" dirty="0">
                          <a:solidFill>
                            <a:schemeClr val="tx1"/>
                          </a:solidFill>
                          <a:effectLst/>
                          <a:latin typeface="Bookman Old Style" panose="02050604050505020204" pitchFamily="18" charset="0"/>
                        </a:rPr>
                        <a:t>the  payer is the bank, cooperative society and post office</a:t>
                      </a:r>
                    </a:p>
                    <a:p>
                      <a:pPr algn="just" fontAlgn="t"/>
                      <a:r>
                        <a:rPr lang="en-US" b="0" dirty="0">
                          <a:solidFill>
                            <a:schemeClr val="tx1"/>
                          </a:solidFill>
                          <a:effectLst/>
                          <a:latin typeface="Bookman Old Style" panose="02050604050505020204" pitchFamily="18" charset="0"/>
                        </a:rPr>
                        <a:t>(iii) 5,000/- in other cases</a:t>
                      </a:r>
                    </a:p>
                  </a:txBody>
                  <a:tcPr marL="25400" marR="25400" marT="25400" marB="25400"/>
                </a:tc>
                <a:tc>
                  <a:txBody>
                    <a:bodyPr/>
                    <a:lstStyle/>
                    <a:p>
                      <a:pPr algn="just" fontAlgn="t"/>
                      <a:r>
                        <a:rPr lang="en-US" b="0" dirty="0">
                          <a:solidFill>
                            <a:schemeClr val="tx1"/>
                          </a:solidFill>
                          <a:effectLst/>
                          <a:latin typeface="Bookman Old Style" panose="02050604050505020204" pitchFamily="18" charset="0"/>
                        </a:rPr>
                        <a:t>(</a:t>
                      </a:r>
                      <a:r>
                        <a:rPr lang="en-US" b="0" dirty="0" err="1">
                          <a:solidFill>
                            <a:schemeClr val="tx1"/>
                          </a:solidFill>
                          <a:effectLst/>
                          <a:latin typeface="Bookman Old Style" panose="02050604050505020204" pitchFamily="18" charset="0"/>
                        </a:rPr>
                        <a:t>i</a:t>
                      </a:r>
                      <a:r>
                        <a:rPr lang="en-US" b="0" dirty="0">
                          <a:solidFill>
                            <a:schemeClr val="tx1"/>
                          </a:solidFill>
                          <a:effectLst/>
                          <a:latin typeface="Bookman Old Style" panose="02050604050505020204" pitchFamily="18" charset="0"/>
                        </a:rPr>
                        <a:t>) 1,00,000/- for senior citizen</a:t>
                      </a:r>
                    </a:p>
                    <a:p>
                      <a:pPr algn="just" fontAlgn="t"/>
                      <a:r>
                        <a:rPr lang="en-US" b="0" dirty="0">
                          <a:solidFill>
                            <a:schemeClr val="tx1"/>
                          </a:solidFill>
                          <a:effectLst/>
                          <a:latin typeface="Bookman Old Style" panose="02050604050505020204" pitchFamily="18" charset="0"/>
                        </a:rPr>
                        <a:t>(ii) 50,000/- in case of others when the payer is a bank, cooperative society and post office</a:t>
                      </a:r>
                    </a:p>
                    <a:p>
                      <a:pPr algn="just" fontAlgn="t"/>
                      <a:r>
                        <a:rPr lang="en-US" b="0" dirty="0">
                          <a:solidFill>
                            <a:schemeClr val="tx1"/>
                          </a:solidFill>
                          <a:effectLst/>
                          <a:latin typeface="Bookman Old Style" panose="02050604050505020204" pitchFamily="18" charset="0"/>
                        </a:rPr>
                        <a:t>(iii) 10,000/- in other cases</a:t>
                      </a:r>
                    </a:p>
                  </a:txBody>
                  <a:tcPr marL="25400" marR="25400" marT="25400" marB="25400"/>
                </a:tc>
                <a:extLst>
                  <a:ext uri="{0D108BD9-81ED-4DB2-BD59-A6C34878D82A}">
                    <a16:rowId xmlns:a16="http://schemas.microsoft.com/office/drawing/2014/main" val="10001"/>
                  </a:ext>
                </a:extLst>
              </a:tr>
              <a:tr h="577900">
                <a:tc>
                  <a:txBody>
                    <a:bodyPr/>
                    <a:lstStyle/>
                    <a:p>
                      <a:pPr algn="just" fontAlgn="t"/>
                      <a:r>
                        <a:rPr lang="en-US" dirty="0">
                          <a:solidFill>
                            <a:schemeClr val="tx1"/>
                          </a:solidFill>
                          <a:effectLst/>
                          <a:latin typeface="Bookman Old Style" panose="02050604050505020204" pitchFamily="18" charset="0"/>
                        </a:rPr>
                        <a:t>194 – Dividend, for an individual shareholder</a:t>
                      </a:r>
                    </a:p>
                  </a:txBody>
                  <a:tcPr marL="25400" marR="25400" marT="25400" marB="25400"/>
                </a:tc>
                <a:tc>
                  <a:txBody>
                    <a:bodyPr/>
                    <a:lstStyle/>
                    <a:p>
                      <a:pPr algn="ctr" fontAlgn="t"/>
                      <a:r>
                        <a:rPr lang="en-US" b="0" dirty="0">
                          <a:solidFill>
                            <a:schemeClr val="tx1"/>
                          </a:solidFill>
                          <a:effectLst/>
                          <a:latin typeface="Bookman Old Style" panose="02050604050505020204" pitchFamily="18" charset="0"/>
                        </a:rPr>
                        <a:t>5,000</a:t>
                      </a:r>
                    </a:p>
                  </a:txBody>
                  <a:tcPr marL="25400" marR="25400" marT="25400" marB="25400"/>
                </a:tc>
                <a:tc>
                  <a:txBody>
                    <a:bodyPr/>
                    <a:lstStyle/>
                    <a:p>
                      <a:pPr algn="ctr" fontAlgn="t"/>
                      <a:r>
                        <a:rPr lang="en-US" b="0" dirty="0">
                          <a:solidFill>
                            <a:schemeClr val="tx1"/>
                          </a:solidFill>
                          <a:effectLst/>
                          <a:latin typeface="Bookman Old Style" panose="02050604050505020204" pitchFamily="18" charset="0"/>
                        </a:rPr>
                        <a:t>10,000</a:t>
                      </a:r>
                    </a:p>
                  </a:txBody>
                  <a:tcPr marL="25400" marR="25400" marT="25400" marB="25400"/>
                </a:tc>
                <a:extLst>
                  <a:ext uri="{0D108BD9-81ED-4DB2-BD59-A6C34878D82A}">
                    <a16:rowId xmlns:a16="http://schemas.microsoft.com/office/drawing/2014/main" val="10002"/>
                  </a:ext>
                </a:extLst>
              </a:tr>
              <a:tr h="577900">
                <a:tc>
                  <a:txBody>
                    <a:bodyPr/>
                    <a:lstStyle/>
                    <a:p>
                      <a:pPr algn="just" fontAlgn="t"/>
                      <a:r>
                        <a:rPr lang="en-US" u="none" strike="noStrike" dirty="0">
                          <a:solidFill>
                            <a:schemeClr val="tx1"/>
                          </a:solidFill>
                          <a:effectLst/>
                          <a:latin typeface="Bookman Old Style" panose="02050604050505020204" pitchFamily="18" charset="0"/>
                        </a:rPr>
                        <a:t>194K</a:t>
                      </a:r>
                      <a:r>
                        <a:rPr lang="en-US" dirty="0">
                          <a:solidFill>
                            <a:schemeClr val="tx1"/>
                          </a:solidFill>
                          <a:effectLst/>
                          <a:latin typeface="Bookman Old Style" panose="02050604050505020204" pitchFamily="18" charset="0"/>
                        </a:rPr>
                        <a:t> - Income in respect of units of a mutual fund</a:t>
                      </a:r>
                    </a:p>
                  </a:txBody>
                  <a:tcPr marL="25400" marR="25400" marT="25400" marB="25400"/>
                </a:tc>
                <a:tc>
                  <a:txBody>
                    <a:bodyPr/>
                    <a:lstStyle/>
                    <a:p>
                      <a:pPr algn="ctr" fontAlgn="t"/>
                      <a:r>
                        <a:rPr lang="en-US" b="0">
                          <a:solidFill>
                            <a:schemeClr val="tx1"/>
                          </a:solidFill>
                          <a:effectLst/>
                          <a:latin typeface="Bookman Old Style" panose="02050604050505020204" pitchFamily="18" charset="0"/>
                        </a:rPr>
                        <a:t>5,000</a:t>
                      </a:r>
                    </a:p>
                  </a:txBody>
                  <a:tcPr marL="25400" marR="25400" marT="25400" marB="25400"/>
                </a:tc>
                <a:tc>
                  <a:txBody>
                    <a:bodyPr/>
                    <a:lstStyle/>
                    <a:p>
                      <a:pPr algn="ctr" fontAlgn="t"/>
                      <a:r>
                        <a:rPr lang="en-US" b="0" dirty="0">
                          <a:solidFill>
                            <a:schemeClr val="tx1"/>
                          </a:solidFill>
                          <a:effectLst/>
                          <a:latin typeface="Bookman Old Style" panose="02050604050505020204" pitchFamily="18" charset="0"/>
                        </a:rPr>
                        <a:t>10,000</a:t>
                      </a:r>
                    </a:p>
                  </a:txBody>
                  <a:tcPr marL="25400" marR="25400" marT="25400" marB="25400"/>
                </a:tc>
                <a:extLst>
                  <a:ext uri="{0D108BD9-81ED-4DB2-BD59-A6C34878D82A}">
                    <a16:rowId xmlns:a16="http://schemas.microsoft.com/office/drawing/2014/main" val="10003"/>
                  </a:ext>
                </a:extLst>
              </a:tr>
              <a:tr h="1106826">
                <a:tc>
                  <a:txBody>
                    <a:bodyPr/>
                    <a:lstStyle/>
                    <a:p>
                      <a:pPr algn="just" fontAlgn="t"/>
                      <a:r>
                        <a:rPr lang="en-US" u="none" strike="noStrike" dirty="0">
                          <a:solidFill>
                            <a:schemeClr val="tx1"/>
                          </a:solidFill>
                          <a:effectLst/>
                          <a:latin typeface="Bookman Old Style" panose="02050604050505020204" pitchFamily="18" charset="0"/>
                        </a:rPr>
                        <a:t>194B</a:t>
                      </a:r>
                      <a:r>
                        <a:rPr lang="en-US" dirty="0">
                          <a:solidFill>
                            <a:schemeClr val="tx1"/>
                          </a:solidFill>
                          <a:effectLst/>
                          <a:latin typeface="Bookman Old Style" panose="02050604050505020204" pitchFamily="18" charset="0"/>
                        </a:rPr>
                        <a:t> - Winnings from lottery, crossword puzzle Etc.  </a:t>
                      </a:r>
                    </a:p>
                    <a:p>
                      <a:pPr algn="just" fontAlgn="t"/>
                      <a:r>
                        <a:rPr lang="en-US" u="none" strike="noStrike" dirty="0">
                          <a:solidFill>
                            <a:schemeClr val="tx1"/>
                          </a:solidFill>
                          <a:effectLst/>
                          <a:latin typeface="Bookman Old Style" panose="02050604050505020204" pitchFamily="18" charset="0"/>
                        </a:rPr>
                        <a:t>194BB</a:t>
                      </a:r>
                      <a:r>
                        <a:rPr lang="en-US" dirty="0">
                          <a:solidFill>
                            <a:schemeClr val="tx1"/>
                          </a:solidFill>
                          <a:effectLst/>
                          <a:latin typeface="Bookman Old Style" panose="02050604050505020204" pitchFamily="18" charset="0"/>
                        </a:rPr>
                        <a:t> - Winnings from horse race</a:t>
                      </a:r>
                    </a:p>
                  </a:txBody>
                  <a:tcPr marL="25400" marR="25400" marT="25400" marB="25400"/>
                </a:tc>
                <a:tc>
                  <a:txBody>
                    <a:bodyPr/>
                    <a:lstStyle/>
                    <a:p>
                      <a:pPr algn="ctr" fontAlgn="t"/>
                      <a:r>
                        <a:rPr lang="en-US" dirty="0">
                          <a:solidFill>
                            <a:schemeClr val="tx1"/>
                          </a:solidFill>
                          <a:effectLst/>
                          <a:latin typeface="Bookman Old Style" panose="02050604050505020204" pitchFamily="18" charset="0"/>
                        </a:rPr>
                        <a:t>Aggregate of amounts exceeding 10,000/- during the financial year</a:t>
                      </a:r>
                    </a:p>
                  </a:txBody>
                  <a:tcPr marL="25400" marR="25400" marT="25400" marB="25400"/>
                </a:tc>
                <a:tc>
                  <a:txBody>
                    <a:bodyPr/>
                    <a:lstStyle/>
                    <a:p>
                      <a:pPr algn="ctr" fontAlgn="t"/>
                      <a:r>
                        <a:rPr lang="en-US">
                          <a:solidFill>
                            <a:schemeClr val="tx1"/>
                          </a:solidFill>
                          <a:effectLst/>
                          <a:latin typeface="Bookman Old Style" panose="02050604050505020204" pitchFamily="18" charset="0"/>
                        </a:rPr>
                        <a:t>10,000/- in respect of a single transaction</a:t>
                      </a:r>
                    </a:p>
                  </a:txBody>
                  <a:tcPr marL="25400" marR="25400" marT="25400" marB="25400"/>
                </a:tc>
                <a:extLst>
                  <a:ext uri="{0D108BD9-81ED-4DB2-BD59-A6C34878D82A}">
                    <a16:rowId xmlns:a16="http://schemas.microsoft.com/office/drawing/2014/main" val="10004"/>
                  </a:ext>
                </a:extLst>
              </a:tr>
              <a:tr h="350682">
                <a:tc>
                  <a:txBody>
                    <a:bodyPr/>
                    <a:lstStyle/>
                    <a:p>
                      <a:pPr algn="just" fontAlgn="t"/>
                      <a:r>
                        <a:rPr lang="en-US" u="none" strike="noStrike" dirty="0">
                          <a:solidFill>
                            <a:schemeClr val="tx1"/>
                          </a:solidFill>
                          <a:effectLst/>
                          <a:latin typeface="Bookman Old Style" panose="02050604050505020204" pitchFamily="18" charset="0"/>
                        </a:rPr>
                        <a:t>194D</a:t>
                      </a:r>
                      <a:r>
                        <a:rPr lang="en-US" dirty="0">
                          <a:solidFill>
                            <a:schemeClr val="tx1"/>
                          </a:solidFill>
                          <a:effectLst/>
                          <a:latin typeface="Bookman Old Style" panose="02050604050505020204" pitchFamily="18" charset="0"/>
                        </a:rPr>
                        <a:t> - Insurance commission</a:t>
                      </a:r>
                    </a:p>
                  </a:txBody>
                  <a:tcPr marL="25400" marR="25400" marT="25400" marB="25400"/>
                </a:tc>
                <a:tc>
                  <a:txBody>
                    <a:bodyPr/>
                    <a:lstStyle/>
                    <a:p>
                      <a:pPr algn="ctr" fontAlgn="t"/>
                      <a:r>
                        <a:rPr lang="en-US" b="0" dirty="0">
                          <a:solidFill>
                            <a:schemeClr val="tx1"/>
                          </a:solidFill>
                          <a:effectLst/>
                          <a:latin typeface="Bookman Old Style" panose="02050604050505020204" pitchFamily="18" charset="0"/>
                        </a:rPr>
                        <a:t>15,000</a:t>
                      </a:r>
                    </a:p>
                  </a:txBody>
                  <a:tcPr marL="25400" marR="25400" marT="25400" marB="25400"/>
                </a:tc>
                <a:tc>
                  <a:txBody>
                    <a:bodyPr/>
                    <a:lstStyle/>
                    <a:p>
                      <a:pPr algn="ctr" fontAlgn="t"/>
                      <a:r>
                        <a:rPr lang="en-US" b="0">
                          <a:solidFill>
                            <a:schemeClr val="tx1"/>
                          </a:solidFill>
                          <a:effectLst/>
                          <a:latin typeface="Bookman Old Style" panose="02050604050505020204" pitchFamily="18" charset="0"/>
                        </a:rPr>
                        <a:t>20,000</a:t>
                      </a:r>
                    </a:p>
                  </a:txBody>
                  <a:tcPr marL="25400" marR="25400" marT="25400" marB="25400"/>
                </a:tc>
                <a:extLst>
                  <a:ext uri="{0D108BD9-81ED-4DB2-BD59-A6C34878D82A}">
                    <a16:rowId xmlns:a16="http://schemas.microsoft.com/office/drawing/2014/main" val="10005"/>
                  </a:ext>
                </a:extLst>
              </a:tr>
              <a:tr h="842363">
                <a:tc>
                  <a:txBody>
                    <a:bodyPr/>
                    <a:lstStyle/>
                    <a:p>
                      <a:pPr algn="just" fontAlgn="t"/>
                      <a:r>
                        <a:rPr lang="en-US" u="none" strike="noStrike" dirty="0">
                          <a:solidFill>
                            <a:schemeClr val="tx1"/>
                          </a:solidFill>
                          <a:effectLst/>
                          <a:latin typeface="Bookman Old Style" panose="02050604050505020204" pitchFamily="18" charset="0"/>
                        </a:rPr>
                        <a:t>194G</a:t>
                      </a:r>
                      <a:r>
                        <a:rPr lang="en-US" dirty="0">
                          <a:solidFill>
                            <a:schemeClr val="tx1"/>
                          </a:solidFill>
                          <a:effectLst/>
                          <a:latin typeface="Bookman Old Style" panose="02050604050505020204" pitchFamily="18" charset="0"/>
                        </a:rPr>
                        <a:t> - Income by way of commission, prize etc. on lottery tickets</a:t>
                      </a:r>
                    </a:p>
                  </a:txBody>
                  <a:tcPr marL="25400" marR="25400" marT="25400" marB="25400"/>
                </a:tc>
                <a:tc>
                  <a:txBody>
                    <a:bodyPr/>
                    <a:lstStyle/>
                    <a:p>
                      <a:pPr algn="ctr" fontAlgn="t"/>
                      <a:r>
                        <a:rPr lang="en-US" b="0" dirty="0">
                          <a:solidFill>
                            <a:schemeClr val="tx1"/>
                          </a:solidFill>
                          <a:effectLst/>
                          <a:latin typeface="Bookman Old Style" panose="02050604050505020204" pitchFamily="18" charset="0"/>
                        </a:rPr>
                        <a:t>15,000</a:t>
                      </a:r>
                    </a:p>
                  </a:txBody>
                  <a:tcPr marL="25400" marR="25400" marT="25400" marB="25400"/>
                </a:tc>
                <a:tc>
                  <a:txBody>
                    <a:bodyPr/>
                    <a:lstStyle/>
                    <a:p>
                      <a:pPr algn="ctr" fontAlgn="t"/>
                      <a:r>
                        <a:rPr lang="en-US" b="0">
                          <a:solidFill>
                            <a:schemeClr val="tx1"/>
                          </a:solidFill>
                          <a:effectLst/>
                          <a:latin typeface="Bookman Old Style" panose="02050604050505020204" pitchFamily="18" charset="0"/>
                        </a:rPr>
                        <a:t>20,000</a:t>
                      </a:r>
                    </a:p>
                  </a:txBody>
                  <a:tcPr marL="25400" marR="25400" marT="25400" marB="25400"/>
                </a:tc>
                <a:extLst>
                  <a:ext uri="{0D108BD9-81ED-4DB2-BD59-A6C34878D82A}">
                    <a16:rowId xmlns:a16="http://schemas.microsoft.com/office/drawing/2014/main" val="10006"/>
                  </a:ext>
                </a:extLst>
              </a:tr>
              <a:tr h="701364">
                <a:tc>
                  <a:txBody>
                    <a:bodyPr/>
                    <a:lstStyle/>
                    <a:p>
                      <a:pPr algn="just" fontAlgn="t"/>
                      <a:r>
                        <a:rPr lang="en-US" u="none" strike="noStrike" dirty="0">
                          <a:solidFill>
                            <a:schemeClr val="tx1"/>
                          </a:solidFill>
                          <a:effectLst/>
                          <a:latin typeface="Bookman Old Style" panose="02050604050505020204" pitchFamily="18" charset="0"/>
                        </a:rPr>
                        <a:t>194H</a:t>
                      </a:r>
                      <a:r>
                        <a:rPr lang="en-US" dirty="0">
                          <a:solidFill>
                            <a:schemeClr val="tx1"/>
                          </a:solidFill>
                          <a:effectLst/>
                          <a:latin typeface="Bookman Old Style" panose="02050604050505020204" pitchFamily="18" charset="0"/>
                        </a:rPr>
                        <a:t> - Commission or brokerage</a:t>
                      </a:r>
                    </a:p>
                  </a:txBody>
                  <a:tcPr marL="25400" marR="25400" marT="25400" marB="25400"/>
                </a:tc>
                <a:tc>
                  <a:txBody>
                    <a:bodyPr/>
                    <a:lstStyle/>
                    <a:p>
                      <a:pPr algn="ctr" fontAlgn="t"/>
                      <a:r>
                        <a:rPr lang="en-US" b="0" dirty="0">
                          <a:solidFill>
                            <a:schemeClr val="tx1"/>
                          </a:solidFill>
                          <a:effectLst/>
                          <a:latin typeface="Bookman Old Style" panose="02050604050505020204" pitchFamily="18" charset="0"/>
                        </a:rPr>
                        <a:t>15,000</a:t>
                      </a:r>
                    </a:p>
                  </a:txBody>
                  <a:tcPr marL="25400" marR="25400" marT="25400" marB="25400"/>
                </a:tc>
                <a:tc>
                  <a:txBody>
                    <a:bodyPr/>
                    <a:lstStyle/>
                    <a:p>
                      <a:pPr algn="ctr" fontAlgn="t"/>
                      <a:r>
                        <a:rPr lang="en-US" b="0" dirty="0">
                          <a:solidFill>
                            <a:schemeClr val="tx1"/>
                          </a:solidFill>
                          <a:effectLst/>
                          <a:latin typeface="Bookman Old Style" panose="02050604050505020204" pitchFamily="18" charset="0"/>
                        </a:rPr>
                        <a:t>20,000</a:t>
                      </a:r>
                    </a:p>
                  </a:txBody>
                  <a:tcPr marL="25400" marR="25400" marT="25400" marB="2540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56295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55639883"/>
              </p:ext>
            </p:extLst>
          </p:nvPr>
        </p:nvGraphicFramePr>
        <p:xfrm>
          <a:off x="164175" y="576954"/>
          <a:ext cx="11723427" cy="3130828"/>
        </p:xfrm>
        <a:graphic>
          <a:graphicData uri="http://schemas.openxmlformats.org/drawingml/2006/table">
            <a:tbl>
              <a:tblPr firstRow="1" bandRow="1">
                <a:tableStyleId>{5C22544A-7EE6-4342-B048-85BDC9FD1C3A}</a:tableStyleId>
              </a:tblPr>
              <a:tblGrid>
                <a:gridCol w="3907809">
                  <a:extLst>
                    <a:ext uri="{9D8B030D-6E8A-4147-A177-3AD203B41FA5}">
                      <a16:colId xmlns:a16="http://schemas.microsoft.com/office/drawing/2014/main" val="20000"/>
                    </a:ext>
                  </a:extLst>
                </a:gridCol>
                <a:gridCol w="3907809">
                  <a:extLst>
                    <a:ext uri="{9D8B030D-6E8A-4147-A177-3AD203B41FA5}">
                      <a16:colId xmlns:a16="http://schemas.microsoft.com/office/drawing/2014/main" val="20001"/>
                    </a:ext>
                  </a:extLst>
                </a:gridCol>
                <a:gridCol w="3907809">
                  <a:extLst>
                    <a:ext uri="{9D8B030D-6E8A-4147-A177-3AD203B41FA5}">
                      <a16:colId xmlns:a16="http://schemas.microsoft.com/office/drawing/2014/main" val="20002"/>
                    </a:ext>
                  </a:extLst>
                </a:gridCol>
              </a:tblGrid>
              <a:tr h="215609">
                <a:tc>
                  <a:txBody>
                    <a:bodyPr/>
                    <a:lstStyle/>
                    <a:p>
                      <a:pPr algn="ctr" fontAlgn="t"/>
                      <a:r>
                        <a:rPr lang="en-US" sz="2400" b="1" dirty="0">
                          <a:solidFill>
                            <a:srgbClr val="314259"/>
                          </a:solidFill>
                          <a:effectLst/>
                          <a:latin typeface="Bookman Old Style" panose="02050604050505020204" pitchFamily="18" charset="0"/>
                        </a:rPr>
                        <a:t>Section</a:t>
                      </a:r>
                      <a:endParaRPr lang="en-US" sz="2400" b="0" dirty="0">
                        <a:solidFill>
                          <a:srgbClr val="314259"/>
                        </a:solidFill>
                        <a:effectLst/>
                        <a:latin typeface="Bookman Old Style" panose="02050604050505020204" pitchFamily="18" charset="0"/>
                      </a:endParaRPr>
                    </a:p>
                  </a:txBody>
                  <a:tcPr marL="25400" marR="25400" marT="25400" marB="25400"/>
                </a:tc>
                <a:tc>
                  <a:txBody>
                    <a:bodyPr/>
                    <a:lstStyle/>
                    <a:p>
                      <a:pPr algn="ctr" fontAlgn="t"/>
                      <a:r>
                        <a:rPr lang="en-US" sz="2400" b="1" dirty="0">
                          <a:solidFill>
                            <a:srgbClr val="314259"/>
                          </a:solidFill>
                          <a:effectLst/>
                          <a:latin typeface="Bookman Old Style" panose="02050604050505020204" pitchFamily="18" charset="0"/>
                        </a:rPr>
                        <a:t>Before 1st April 2025</a:t>
                      </a:r>
                      <a:endParaRPr lang="en-US" sz="2400" b="0" dirty="0">
                        <a:solidFill>
                          <a:srgbClr val="314259"/>
                        </a:solidFill>
                        <a:effectLst/>
                        <a:latin typeface="Bookman Old Style" panose="02050604050505020204" pitchFamily="18" charset="0"/>
                      </a:endParaRPr>
                    </a:p>
                  </a:txBody>
                  <a:tcPr marL="25400" marR="25400" marT="25400" marB="25400"/>
                </a:tc>
                <a:tc>
                  <a:txBody>
                    <a:bodyPr/>
                    <a:lstStyle/>
                    <a:p>
                      <a:pPr algn="ctr" fontAlgn="t"/>
                      <a:r>
                        <a:rPr lang="en-US" sz="2400" b="1" dirty="0">
                          <a:solidFill>
                            <a:srgbClr val="314259"/>
                          </a:solidFill>
                          <a:effectLst/>
                          <a:latin typeface="Bookman Old Style" panose="02050604050505020204" pitchFamily="18" charset="0"/>
                        </a:rPr>
                        <a:t>From 1st April 2025</a:t>
                      </a:r>
                      <a:endParaRPr lang="en-US" sz="2400" b="0" dirty="0">
                        <a:solidFill>
                          <a:srgbClr val="314259"/>
                        </a:solidFill>
                        <a:effectLst/>
                        <a:latin typeface="Bookman Old Style" panose="02050604050505020204" pitchFamily="18" charset="0"/>
                      </a:endParaRPr>
                    </a:p>
                  </a:txBody>
                  <a:tcPr marL="25400" marR="25400" marT="25400" marB="25400"/>
                </a:tc>
                <a:extLst>
                  <a:ext uri="{0D108BD9-81ED-4DB2-BD59-A6C34878D82A}">
                    <a16:rowId xmlns:a16="http://schemas.microsoft.com/office/drawing/2014/main" val="10000"/>
                  </a:ext>
                </a:extLst>
              </a:tr>
              <a:tr h="215609">
                <a:tc>
                  <a:txBody>
                    <a:bodyPr/>
                    <a:lstStyle/>
                    <a:p>
                      <a:pPr marL="0" marR="0" lvl="0" indent="0" algn="just" defTabSz="914400" rtl="0" eaLnBrk="1" fontAlgn="t" latinLnBrk="0" hangingPunct="1">
                        <a:lnSpc>
                          <a:spcPct val="100000"/>
                        </a:lnSpc>
                        <a:spcBef>
                          <a:spcPts val="0"/>
                        </a:spcBef>
                        <a:spcAft>
                          <a:spcPts val="0"/>
                        </a:spcAft>
                        <a:buClrTx/>
                        <a:buSzTx/>
                        <a:buFontTx/>
                        <a:buNone/>
                        <a:tabLst/>
                        <a:defRPr/>
                      </a:pPr>
                      <a:r>
                        <a:rPr lang="en-US" sz="1800" u="none" strike="noStrike" kern="1200" dirty="0">
                          <a:solidFill>
                            <a:schemeClr val="tx1"/>
                          </a:solidFill>
                          <a:effectLst/>
                          <a:latin typeface="Bookman Old Style" panose="02050604050505020204" pitchFamily="18" charset="0"/>
                          <a:ea typeface="+mn-ea"/>
                          <a:cs typeface="+mn-cs"/>
                        </a:rPr>
                        <a:t>194-I - Rent</a:t>
                      </a:r>
                    </a:p>
                    <a:p>
                      <a:pPr marL="0" algn="just" defTabSz="914400" rtl="0" eaLnBrk="1" fontAlgn="t" latinLnBrk="0" hangingPunct="1"/>
                      <a:endParaRPr lang="en-US" sz="1800" u="none" strike="noStrike" kern="1200" dirty="0">
                        <a:solidFill>
                          <a:schemeClr val="tx1"/>
                        </a:solidFill>
                        <a:effectLst/>
                        <a:latin typeface="Bookman Old Style" panose="02050604050505020204" pitchFamily="18" charset="0"/>
                        <a:ea typeface="+mn-ea"/>
                        <a:cs typeface="+mn-cs"/>
                      </a:endParaRPr>
                    </a:p>
                  </a:txBody>
                  <a:tcPr marL="25400" marR="25400" marT="25400" marB="25400"/>
                </a:tc>
                <a:tc>
                  <a:txBody>
                    <a:bodyPr/>
                    <a:lstStyle/>
                    <a:p>
                      <a:pPr marL="0" algn="ctr" defTabSz="914400" rtl="0" eaLnBrk="1" fontAlgn="t" latinLnBrk="0" hangingPunct="1"/>
                      <a:r>
                        <a:rPr lang="en-US" sz="1800" u="none" strike="noStrike" kern="1200" dirty="0">
                          <a:solidFill>
                            <a:schemeClr val="tx1"/>
                          </a:solidFill>
                          <a:effectLst/>
                          <a:latin typeface="Bookman Old Style" panose="02050604050505020204" pitchFamily="18" charset="0"/>
                          <a:ea typeface="+mn-ea"/>
                          <a:cs typeface="+mn-cs"/>
                        </a:rPr>
                        <a:t>2,40,000 (in a financial year)</a:t>
                      </a:r>
                    </a:p>
                  </a:txBody>
                  <a:tcPr marL="25400" marR="25400" marT="25400" marB="25400"/>
                </a:tc>
                <a:tc>
                  <a:txBody>
                    <a:bodyPr/>
                    <a:lstStyle/>
                    <a:p>
                      <a:pPr marL="0" algn="ctr" defTabSz="914400" rtl="0" eaLnBrk="1" fontAlgn="t" latinLnBrk="0" hangingPunct="1"/>
                      <a:r>
                        <a:rPr lang="en-US" sz="1800" u="none" strike="noStrike" kern="1200" dirty="0">
                          <a:solidFill>
                            <a:schemeClr val="tx1"/>
                          </a:solidFill>
                          <a:effectLst/>
                          <a:latin typeface="Bookman Old Style" panose="02050604050505020204" pitchFamily="18" charset="0"/>
                          <a:ea typeface="+mn-ea"/>
                          <a:cs typeface="+mn-cs"/>
                        </a:rPr>
                        <a:t>50,000 per month</a:t>
                      </a:r>
                    </a:p>
                  </a:txBody>
                  <a:tcPr marL="25400" marR="25400" marT="25400" marB="25400"/>
                </a:tc>
                <a:extLst>
                  <a:ext uri="{0D108BD9-81ED-4DB2-BD59-A6C34878D82A}">
                    <a16:rowId xmlns:a16="http://schemas.microsoft.com/office/drawing/2014/main" val="2451965351"/>
                  </a:ext>
                </a:extLst>
              </a:tr>
              <a:tr h="620534">
                <a:tc>
                  <a:txBody>
                    <a:bodyPr/>
                    <a:lstStyle/>
                    <a:p>
                      <a:pPr algn="just" fontAlgn="t"/>
                      <a:r>
                        <a:rPr lang="en-US" u="none" strike="noStrike" dirty="0">
                          <a:solidFill>
                            <a:schemeClr val="tx1"/>
                          </a:solidFill>
                          <a:effectLst/>
                          <a:latin typeface="Bookman Old Style" panose="02050604050505020204" pitchFamily="18" charset="0"/>
                        </a:rPr>
                        <a:t>194J</a:t>
                      </a:r>
                      <a:r>
                        <a:rPr lang="en-US" dirty="0">
                          <a:solidFill>
                            <a:schemeClr val="tx1"/>
                          </a:solidFill>
                          <a:effectLst/>
                          <a:latin typeface="Bookman Old Style" panose="02050604050505020204" pitchFamily="18" charset="0"/>
                        </a:rPr>
                        <a:t> - Fee for professional or technical services</a:t>
                      </a:r>
                    </a:p>
                  </a:txBody>
                  <a:tcPr marL="25400" marR="25400" marT="25400" marB="25400"/>
                </a:tc>
                <a:tc>
                  <a:txBody>
                    <a:bodyPr/>
                    <a:lstStyle/>
                    <a:p>
                      <a:pPr algn="ctr" fontAlgn="t"/>
                      <a:r>
                        <a:rPr lang="en-US" b="0" dirty="0">
                          <a:solidFill>
                            <a:schemeClr val="tx1"/>
                          </a:solidFill>
                          <a:effectLst/>
                          <a:latin typeface="Bookman Old Style" panose="02050604050505020204" pitchFamily="18" charset="0"/>
                        </a:rPr>
                        <a:t>30,000</a:t>
                      </a:r>
                    </a:p>
                  </a:txBody>
                  <a:tcPr marL="25400" marR="25400" marT="25400" marB="25400"/>
                </a:tc>
                <a:tc>
                  <a:txBody>
                    <a:bodyPr/>
                    <a:lstStyle/>
                    <a:p>
                      <a:pPr algn="ctr" fontAlgn="t"/>
                      <a:r>
                        <a:rPr lang="en-US" b="0" dirty="0">
                          <a:solidFill>
                            <a:schemeClr val="tx1"/>
                          </a:solidFill>
                          <a:effectLst/>
                          <a:latin typeface="Bookman Old Style" panose="02050604050505020204" pitchFamily="18" charset="0"/>
                        </a:rPr>
                        <a:t>50,000</a:t>
                      </a:r>
                    </a:p>
                  </a:txBody>
                  <a:tcPr marL="25400" marR="25400" marT="25400" marB="25400"/>
                </a:tc>
                <a:extLst>
                  <a:ext uri="{0D108BD9-81ED-4DB2-BD59-A6C34878D82A}">
                    <a16:rowId xmlns:a16="http://schemas.microsoft.com/office/drawing/2014/main" val="10001"/>
                  </a:ext>
                </a:extLst>
              </a:tr>
              <a:tr h="620534">
                <a:tc>
                  <a:txBody>
                    <a:bodyPr/>
                    <a:lstStyle/>
                    <a:p>
                      <a:pPr algn="just" fontAlgn="t"/>
                      <a:r>
                        <a:rPr lang="en-US" dirty="0">
                          <a:solidFill>
                            <a:schemeClr val="tx1"/>
                          </a:solidFill>
                          <a:effectLst/>
                          <a:latin typeface="Bookman Old Style" panose="02050604050505020204" pitchFamily="18" charset="0"/>
                        </a:rPr>
                        <a:t>194LA - Income by way of enhanced compensation</a:t>
                      </a:r>
                    </a:p>
                  </a:txBody>
                  <a:tcPr marL="25400" marR="25400" marT="25400" marB="25400"/>
                </a:tc>
                <a:tc>
                  <a:txBody>
                    <a:bodyPr/>
                    <a:lstStyle/>
                    <a:p>
                      <a:pPr algn="ctr" fontAlgn="t"/>
                      <a:r>
                        <a:rPr lang="en-US" b="0" dirty="0">
                          <a:solidFill>
                            <a:schemeClr val="tx1"/>
                          </a:solidFill>
                          <a:effectLst/>
                          <a:latin typeface="Bookman Old Style" panose="02050604050505020204" pitchFamily="18" charset="0"/>
                        </a:rPr>
                        <a:t>2,50,000</a:t>
                      </a:r>
                    </a:p>
                  </a:txBody>
                  <a:tcPr marL="25400" marR="25400" marT="25400" marB="25400"/>
                </a:tc>
                <a:tc>
                  <a:txBody>
                    <a:bodyPr/>
                    <a:lstStyle/>
                    <a:p>
                      <a:pPr algn="ctr" fontAlgn="t"/>
                      <a:r>
                        <a:rPr lang="en-US" b="0" dirty="0">
                          <a:solidFill>
                            <a:schemeClr val="tx1"/>
                          </a:solidFill>
                          <a:effectLst/>
                          <a:latin typeface="Bookman Old Style" panose="02050604050505020204" pitchFamily="18" charset="0"/>
                        </a:rPr>
                        <a:t>5,00,000</a:t>
                      </a:r>
                    </a:p>
                  </a:txBody>
                  <a:tcPr marL="25400" marR="25400" marT="25400" marB="25400"/>
                </a:tc>
                <a:extLst>
                  <a:ext uri="{0D108BD9-81ED-4DB2-BD59-A6C34878D82A}">
                    <a16:rowId xmlns:a16="http://schemas.microsoft.com/office/drawing/2014/main" val="10002"/>
                  </a:ext>
                </a:extLst>
              </a:tr>
              <a:tr h="620534">
                <a:tc>
                  <a:txBody>
                    <a:bodyPr/>
                    <a:lstStyle/>
                    <a:p>
                      <a:pPr algn="just" fontAlgn="b"/>
                      <a:r>
                        <a:rPr lang="en-US" b="1" u="none" strike="noStrike" dirty="0">
                          <a:solidFill>
                            <a:schemeClr val="tx1"/>
                          </a:solidFill>
                          <a:effectLst/>
                          <a:latin typeface="Bookman Old Style" panose="02050604050505020204" pitchFamily="18" charset="0"/>
                        </a:rPr>
                        <a:t>194T</a:t>
                      </a:r>
                      <a:r>
                        <a:rPr lang="en-US" b="1" dirty="0">
                          <a:solidFill>
                            <a:schemeClr val="tx1"/>
                          </a:solidFill>
                          <a:effectLst/>
                          <a:latin typeface="Bookman Old Style" panose="02050604050505020204" pitchFamily="18" charset="0"/>
                        </a:rPr>
                        <a:t> - Remuneration, Interest and Commission paid to partners</a:t>
                      </a:r>
                    </a:p>
                  </a:txBody>
                  <a:tcPr marL="25400" marR="25400" marT="25400" marB="25400" anchor="b"/>
                </a:tc>
                <a:tc>
                  <a:txBody>
                    <a:bodyPr/>
                    <a:lstStyle/>
                    <a:p>
                      <a:pPr algn="ctr" fontAlgn="b"/>
                      <a:r>
                        <a:rPr lang="en-US" b="1" dirty="0">
                          <a:solidFill>
                            <a:schemeClr val="tx1"/>
                          </a:solidFill>
                          <a:effectLst/>
                          <a:latin typeface="Bookman Old Style" panose="02050604050505020204" pitchFamily="18" charset="0"/>
                        </a:rPr>
                        <a:t>NIL</a:t>
                      </a:r>
                    </a:p>
                  </a:txBody>
                  <a:tcPr marL="25400" marR="25400" marT="25400" marB="25400" anchor="b"/>
                </a:tc>
                <a:tc>
                  <a:txBody>
                    <a:bodyPr/>
                    <a:lstStyle/>
                    <a:p>
                      <a:pPr algn="ctr" fontAlgn="b"/>
                      <a:r>
                        <a:rPr lang="en-US" b="1" dirty="0">
                          <a:solidFill>
                            <a:schemeClr val="tx1"/>
                          </a:solidFill>
                          <a:effectLst/>
                          <a:latin typeface="Bookman Old Style" panose="02050604050505020204" pitchFamily="18" charset="0"/>
                        </a:rPr>
                        <a:t>20,000</a:t>
                      </a:r>
                    </a:p>
                  </a:txBody>
                  <a:tcPr marL="25400" marR="25400" marT="25400" marB="25400" anchor="b"/>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07497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3404" y="3028890"/>
            <a:ext cx="11614242" cy="400110"/>
          </a:xfrm>
          <a:prstGeom prst="rect">
            <a:avLst/>
          </a:prstGeom>
          <a:noFill/>
        </p:spPr>
        <p:txBody>
          <a:bodyPr wrap="square" rtlCol="0">
            <a:spAutoFit/>
          </a:bodyPr>
          <a:lstStyle/>
          <a:p>
            <a:pPr algn="just"/>
            <a:r>
              <a:rPr lang="en-US" sz="2000" b="1" dirty="0">
                <a:latin typeface="Bookman Old Style" panose="02050604050505020204" pitchFamily="18" charset="0"/>
              </a:rPr>
              <a:t>The following TCS changes will be effective from April 2025 for TCS</a:t>
            </a:r>
            <a:r>
              <a:rPr lang="en-US" sz="2000" dirty="0">
                <a:latin typeface="Bookman Old Style" panose="02050604050505020204" pitchFamily="18" charset="0"/>
              </a:rPr>
              <a:t>:</a:t>
            </a:r>
          </a:p>
        </p:txBody>
      </p:sp>
      <p:graphicFrame>
        <p:nvGraphicFramePr>
          <p:cNvPr id="4" name="Table 3"/>
          <p:cNvGraphicFramePr>
            <a:graphicFrameLocks noGrp="1"/>
          </p:cNvGraphicFramePr>
          <p:nvPr>
            <p:extLst>
              <p:ext uri="{D42A27DB-BD31-4B8C-83A1-F6EECF244321}">
                <p14:modId xmlns:p14="http://schemas.microsoft.com/office/powerpoint/2010/main" val="2081830874"/>
              </p:ext>
            </p:extLst>
          </p:nvPr>
        </p:nvGraphicFramePr>
        <p:xfrm>
          <a:off x="363404" y="3589124"/>
          <a:ext cx="11614242" cy="2622526"/>
        </p:xfrm>
        <a:graphic>
          <a:graphicData uri="http://schemas.openxmlformats.org/drawingml/2006/table">
            <a:tbl>
              <a:tblPr firstRow="1" bandRow="1">
                <a:tableStyleId>{5C22544A-7EE6-4342-B048-85BDC9FD1C3A}</a:tableStyleId>
              </a:tblPr>
              <a:tblGrid>
                <a:gridCol w="3871414">
                  <a:extLst>
                    <a:ext uri="{9D8B030D-6E8A-4147-A177-3AD203B41FA5}">
                      <a16:colId xmlns:a16="http://schemas.microsoft.com/office/drawing/2014/main" val="20000"/>
                    </a:ext>
                  </a:extLst>
                </a:gridCol>
                <a:gridCol w="3871414">
                  <a:extLst>
                    <a:ext uri="{9D8B030D-6E8A-4147-A177-3AD203B41FA5}">
                      <a16:colId xmlns:a16="http://schemas.microsoft.com/office/drawing/2014/main" val="20001"/>
                    </a:ext>
                  </a:extLst>
                </a:gridCol>
                <a:gridCol w="3871414">
                  <a:extLst>
                    <a:ext uri="{9D8B030D-6E8A-4147-A177-3AD203B41FA5}">
                      <a16:colId xmlns:a16="http://schemas.microsoft.com/office/drawing/2014/main" val="20002"/>
                    </a:ext>
                  </a:extLst>
                </a:gridCol>
              </a:tblGrid>
              <a:tr h="401446">
                <a:tc>
                  <a:txBody>
                    <a:bodyPr/>
                    <a:lstStyle/>
                    <a:p>
                      <a:pPr algn="ctr" fontAlgn="t"/>
                      <a:r>
                        <a:rPr lang="en-US" b="1" dirty="0">
                          <a:solidFill>
                            <a:srgbClr val="314259"/>
                          </a:solidFill>
                          <a:effectLst/>
                          <a:latin typeface="Bookman Old Style" panose="02050604050505020204" pitchFamily="18" charset="0"/>
                        </a:rPr>
                        <a:t>Section</a:t>
                      </a:r>
                      <a:endParaRPr lang="en-US" b="0" dirty="0">
                        <a:solidFill>
                          <a:srgbClr val="314259"/>
                        </a:solidFill>
                        <a:effectLst/>
                        <a:latin typeface="Bookman Old Style" panose="02050604050505020204" pitchFamily="18" charset="0"/>
                      </a:endParaRPr>
                    </a:p>
                  </a:txBody>
                  <a:tcPr marL="25400" marR="25400" marT="25400" marB="25400"/>
                </a:tc>
                <a:tc>
                  <a:txBody>
                    <a:bodyPr/>
                    <a:lstStyle/>
                    <a:p>
                      <a:pPr algn="ctr" fontAlgn="t"/>
                      <a:r>
                        <a:rPr lang="en-US" b="1">
                          <a:solidFill>
                            <a:srgbClr val="314259"/>
                          </a:solidFill>
                          <a:effectLst/>
                          <a:latin typeface="Bookman Old Style" panose="02050604050505020204" pitchFamily="18" charset="0"/>
                        </a:rPr>
                        <a:t>Before 1st April 2025</a:t>
                      </a:r>
                      <a:endParaRPr lang="en-US" b="0">
                        <a:solidFill>
                          <a:srgbClr val="314259"/>
                        </a:solidFill>
                        <a:effectLst/>
                        <a:latin typeface="Bookman Old Style" panose="02050604050505020204" pitchFamily="18" charset="0"/>
                      </a:endParaRPr>
                    </a:p>
                  </a:txBody>
                  <a:tcPr marL="25400" marR="25400" marT="25400" marB="25400"/>
                </a:tc>
                <a:tc>
                  <a:txBody>
                    <a:bodyPr/>
                    <a:lstStyle/>
                    <a:p>
                      <a:pPr algn="ctr" fontAlgn="t"/>
                      <a:r>
                        <a:rPr lang="en-US" b="1">
                          <a:solidFill>
                            <a:srgbClr val="314259"/>
                          </a:solidFill>
                          <a:effectLst/>
                          <a:latin typeface="Bookman Old Style" panose="02050604050505020204" pitchFamily="18" charset="0"/>
                        </a:rPr>
                        <a:t>From 1st April 2025</a:t>
                      </a:r>
                      <a:endParaRPr lang="en-US" b="0">
                        <a:solidFill>
                          <a:srgbClr val="314259"/>
                        </a:solidFill>
                        <a:effectLst/>
                        <a:latin typeface="Bookman Old Style" panose="02050604050505020204" pitchFamily="18" charset="0"/>
                      </a:endParaRPr>
                    </a:p>
                  </a:txBody>
                  <a:tcPr marL="25400" marR="25400" marT="25400" marB="25400"/>
                </a:tc>
                <a:extLst>
                  <a:ext uri="{0D108BD9-81ED-4DB2-BD59-A6C34878D82A}">
                    <a16:rowId xmlns:a16="http://schemas.microsoft.com/office/drawing/2014/main" val="10000"/>
                  </a:ext>
                </a:extLst>
              </a:tr>
              <a:tr h="648914">
                <a:tc>
                  <a:txBody>
                    <a:bodyPr/>
                    <a:lstStyle/>
                    <a:p>
                      <a:pPr algn="just" fontAlgn="t"/>
                      <a:r>
                        <a:rPr lang="en-US" u="none" strike="noStrike" dirty="0">
                          <a:solidFill>
                            <a:schemeClr val="tx1"/>
                          </a:solidFill>
                          <a:effectLst/>
                          <a:latin typeface="Bookman Old Style" panose="02050604050505020204" pitchFamily="18" charset="0"/>
                        </a:rPr>
                        <a:t>206C(1G)</a:t>
                      </a:r>
                      <a:r>
                        <a:rPr lang="en-US" dirty="0">
                          <a:solidFill>
                            <a:schemeClr val="tx1"/>
                          </a:solidFill>
                          <a:effectLst/>
                          <a:latin typeface="Bookman Old Style" panose="02050604050505020204" pitchFamily="18" charset="0"/>
                        </a:rPr>
                        <a:t> – Remittance under LRS and overseas tour program package</a:t>
                      </a:r>
                    </a:p>
                  </a:txBody>
                  <a:tcPr marL="25400" marR="25400" marT="25400" marB="25400"/>
                </a:tc>
                <a:tc>
                  <a:txBody>
                    <a:bodyPr/>
                    <a:lstStyle/>
                    <a:p>
                      <a:pPr algn="ctr" fontAlgn="t"/>
                      <a:r>
                        <a:rPr lang="en-US" b="0" dirty="0">
                          <a:solidFill>
                            <a:srgbClr val="314259"/>
                          </a:solidFill>
                          <a:effectLst/>
                          <a:latin typeface="Bookman Old Style" panose="02050604050505020204" pitchFamily="18" charset="0"/>
                        </a:rPr>
                        <a:t>7 Lakhs</a:t>
                      </a:r>
                    </a:p>
                  </a:txBody>
                  <a:tcPr marL="25400" marR="25400" marT="25400" marB="25400"/>
                </a:tc>
                <a:tc>
                  <a:txBody>
                    <a:bodyPr/>
                    <a:lstStyle/>
                    <a:p>
                      <a:pPr algn="ctr" fontAlgn="t"/>
                      <a:r>
                        <a:rPr lang="en-US" b="0">
                          <a:solidFill>
                            <a:srgbClr val="314259"/>
                          </a:solidFill>
                          <a:effectLst/>
                          <a:latin typeface="Bookman Old Style" panose="02050604050505020204" pitchFamily="18" charset="0"/>
                        </a:rPr>
                        <a:t>10 Lakhs</a:t>
                      </a:r>
                    </a:p>
                  </a:txBody>
                  <a:tcPr marL="25400" marR="25400" marT="25400" marB="25400"/>
                </a:tc>
                <a:extLst>
                  <a:ext uri="{0D108BD9-81ED-4DB2-BD59-A6C34878D82A}">
                    <a16:rowId xmlns:a16="http://schemas.microsoft.com/office/drawing/2014/main" val="10001"/>
                  </a:ext>
                </a:extLst>
              </a:tr>
              <a:tr h="945874">
                <a:tc>
                  <a:txBody>
                    <a:bodyPr/>
                    <a:lstStyle/>
                    <a:p>
                      <a:pPr algn="just" fontAlgn="t"/>
                      <a:r>
                        <a:rPr lang="en-US" u="none" strike="noStrike" dirty="0">
                          <a:solidFill>
                            <a:schemeClr val="tx1"/>
                          </a:solidFill>
                          <a:effectLst/>
                          <a:latin typeface="Bookman Old Style" panose="02050604050505020204" pitchFamily="18" charset="0"/>
                        </a:rPr>
                        <a:t>206C(1G)</a:t>
                      </a:r>
                      <a:r>
                        <a:rPr lang="en-US" dirty="0">
                          <a:solidFill>
                            <a:schemeClr val="tx1"/>
                          </a:solidFill>
                          <a:effectLst/>
                          <a:latin typeface="Bookman Old Style" panose="02050604050505020204" pitchFamily="18" charset="0"/>
                        </a:rPr>
                        <a:t> - Remittance under LRS for education if financed through any financial institution</a:t>
                      </a:r>
                    </a:p>
                  </a:txBody>
                  <a:tcPr marL="25400" marR="25400" marT="25400" marB="25400"/>
                </a:tc>
                <a:tc>
                  <a:txBody>
                    <a:bodyPr/>
                    <a:lstStyle/>
                    <a:p>
                      <a:pPr algn="ctr" fontAlgn="t"/>
                      <a:r>
                        <a:rPr lang="en-US" b="0" dirty="0">
                          <a:solidFill>
                            <a:srgbClr val="314259"/>
                          </a:solidFill>
                          <a:effectLst/>
                          <a:latin typeface="Bookman Old Style" panose="02050604050505020204" pitchFamily="18" charset="0"/>
                        </a:rPr>
                        <a:t>7 Lakhs</a:t>
                      </a:r>
                    </a:p>
                  </a:txBody>
                  <a:tcPr marL="25400" marR="25400" marT="25400" marB="25400"/>
                </a:tc>
                <a:tc>
                  <a:txBody>
                    <a:bodyPr/>
                    <a:lstStyle/>
                    <a:p>
                      <a:pPr algn="ctr" fontAlgn="t"/>
                      <a:r>
                        <a:rPr lang="en-US" b="0" dirty="0">
                          <a:solidFill>
                            <a:srgbClr val="314259"/>
                          </a:solidFill>
                          <a:effectLst/>
                          <a:latin typeface="Bookman Old Style" panose="02050604050505020204" pitchFamily="18" charset="0"/>
                        </a:rPr>
                        <a:t>Nil (No TCS Applicable)</a:t>
                      </a:r>
                    </a:p>
                  </a:txBody>
                  <a:tcPr marL="25400" marR="25400" marT="25400" marB="25400"/>
                </a:tc>
                <a:extLst>
                  <a:ext uri="{0D108BD9-81ED-4DB2-BD59-A6C34878D82A}">
                    <a16:rowId xmlns:a16="http://schemas.microsoft.com/office/drawing/2014/main" val="10002"/>
                  </a:ext>
                </a:extLst>
              </a:tr>
              <a:tr h="401446">
                <a:tc>
                  <a:txBody>
                    <a:bodyPr/>
                    <a:lstStyle/>
                    <a:p>
                      <a:pPr algn="just" fontAlgn="t"/>
                      <a:r>
                        <a:rPr lang="en-US" u="none" strike="noStrike" dirty="0">
                          <a:solidFill>
                            <a:schemeClr val="tx1"/>
                          </a:solidFill>
                          <a:effectLst/>
                          <a:latin typeface="Bookman Old Style" panose="02050604050505020204" pitchFamily="18" charset="0"/>
                        </a:rPr>
                        <a:t>206C(1H)</a:t>
                      </a:r>
                      <a:r>
                        <a:rPr lang="en-US" dirty="0">
                          <a:solidFill>
                            <a:schemeClr val="tx1"/>
                          </a:solidFill>
                          <a:effectLst/>
                          <a:latin typeface="Bookman Old Style" panose="02050604050505020204" pitchFamily="18" charset="0"/>
                        </a:rPr>
                        <a:t> - Purchase of Goods</a:t>
                      </a:r>
                    </a:p>
                  </a:txBody>
                  <a:tcPr marL="25400" marR="25400" marT="25400" marB="25400"/>
                </a:tc>
                <a:tc>
                  <a:txBody>
                    <a:bodyPr/>
                    <a:lstStyle/>
                    <a:p>
                      <a:pPr algn="ctr" fontAlgn="t"/>
                      <a:r>
                        <a:rPr lang="en-US" b="0" dirty="0">
                          <a:solidFill>
                            <a:srgbClr val="314259"/>
                          </a:solidFill>
                          <a:effectLst/>
                          <a:latin typeface="Bookman Old Style" panose="02050604050505020204" pitchFamily="18" charset="0"/>
                        </a:rPr>
                        <a:t>50 Lakhs</a:t>
                      </a:r>
                    </a:p>
                  </a:txBody>
                  <a:tcPr marL="25400" marR="25400" marT="25400" marB="25400"/>
                </a:tc>
                <a:tc>
                  <a:txBody>
                    <a:bodyPr/>
                    <a:lstStyle/>
                    <a:p>
                      <a:pPr algn="ctr" fontAlgn="t"/>
                      <a:r>
                        <a:rPr lang="en-US" b="0" dirty="0">
                          <a:solidFill>
                            <a:srgbClr val="314259"/>
                          </a:solidFill>
                          <a:effectLst/>
                          <a:latin typeface="Bookman Old Style" panose="02050604050505020204" pitchFamily="18" charset="0"/>
                        </a:rPr>
                        <a:t>Nil (No TCS Applicable)</a:t>
                      </a:r>
                    </a:p>
                  </a:txBody>
                  <a:tcPr marL="25400" marR="25400" marT="25400" marB="25400"/>
                </a:tc>
                <a:extLst>
                  <a:ext uri="{0D108BD9-81ED-4DB2-BD59-A6C34878D82A}">
                    <a16:rowId xmlns:a16="http://schemas.microsoft.com/office/drawing/2014/main" val="10003"/>
                  </a:ext>
                </a:extLst>
              </a:tr>
            </a:tbl>
          </a:graphicData>
        </a:graphic>
      </p:graphicFrame>
      <p:sp>
        <p:nvSpPr>
          <p:cNvPr id="6" name="TextBox 5">
            <a:extLst>
              <a:ext uri="{FF2B5EF4-FFF2-40B4-BE49-F238E27FC236}">
                <a16:creationId xmlns:a16="http://schemas.microsoft.com/office/drawing/2014/main" id="{78723412-CAF6-FB0E-C4D4-53010EF848F9}"/>
              </a:ext>
            </a:extLst>
          </p:cNvPr>
          <p:cNvSpPr txBox="1"/>
          <p:nvPr/>
        </p:nvSpPr>
        <p:spPr>
          <a:xfrm>
            <a:off x="170329" y="197224"/>
            <a:ext cx="11614242" cy="677108"/>
          </a:xfrm>
          <a:prstGeom prst="rect">
            <a:avLst/>
          </a:prstGeom>
          <a:noFill/>
        </p:spPr>
        <p:txBody>
          <a:bodyPr wrap="square" rtlCol="0">
            <a:spAutoFit/>
          </a:bodyPr>
          <a:lstStyle/>
          <a:p>
            <a:pPr algn="ctr"/>
            <a:r>
              <a:rPr lang="en-US" sz="2000" b="1" dirty="0">
                <a:latin typeface="Bookman Old Style" panose="02050604050505020204" pitchFamily="18" charset="0"/>
              </a:rPr>
              <a:t>Changes To Tax </a:t>
            </a:r>
            <a:r>
              <a:rPr lang="en-US" b="1" dirty="0">
                <a:latin typeface="Bookman Old Style" panose="02050604050505020204" pitchFamily="18" charset="0"/>
              </a:rPr>
              <a:t>Collected</a:t>
            </a:r>
            <a:r>
              <a:rPr lang="en-US" sz="2000" b="1" dirty="0">
                <a:latin typeface="Bookman Old Style" panose="02050604050505020204" pitchFamily="18" charset="0"/>
              </a:rPr>
              <a:t> At Source (TCS)</a:t>
            </a:r>
          </a:p>
          <a:p>
            <a:pPr algn="ctr"/>
            <a:endParaRPr lang="en-US" dirty="0"/>
          </a:p>
        </p:txBody>
      </p:sp>
      <p:sp>
        <p:nvSpPr>
          <p:cNvPr id="7" name="TextBox 6">
            <a:extLst>
              <a:ext uri="{FF2B5EF4-FFF2-40B4-BE49-F238E27FC236}">
                <a16:creationId xmlns:a16="http://schemas.microsoft.com/office/drawing/2014/main" id="{C3B423F5-11E8-C967-0ECA-6F0AF78C74C2}"/>
              </a:ext>
            </a:extLst>
          </p:cNvPr>
          <p:cNvSpPr txBox="1"/>
          <p:nvPr/>
        </p:nvSpPr>
        <p:spPr>
          <a:xfrm>
            <a:off x="363404" y="643622"/>
            <a:ext cx="11550690" cy="2308324"/>
          </a:xfrm>
          <a:prstGeom prst="rect">
            <a:avLst/>
          </a:prstGeom>
          <a:noFill/>
        </p:spPr>
        <p:txBody>
          <a:bodyPr wrap="square" rtlCol="0">
            <a:spAutoFit/>
          </a:bodyPr>
          <a:lstStyle/>
          <a:p>
            <a:pPr algn="just"/>
            <a:r>
              <a:rPr lang="en-US" sz="1800" dirty="0">
                <a:latin typeface="Bookman Old Style" panose="02050604050505020204" pitchFamily="18" charset="0"/>
              </a:rPr>
              <a:t>The threshold for withholding TCS for overseas remittance through LRS will be increased to Rs. 10 lakhs from the previous limit of Rs. 7 lakhs. Further, there will be no TCS on remittance of educational loans taken from a financial institution. Previously, a TCS of 0.5% was applicable if the remittance exceeded Rs. 7 lakhs. </a:t>
            </a:r>
          </a:p>
          <a:p>
            <a:pPr algn="just"/>
            <a:endParaRPr lang="en-US" sz="1800" dirty="0">
              <a:latin typeface="Bookman Old Style" panose="02050604050505020204" pitchFamily="18" charset="0"/>
            </a:endParaRPr>
          </a:p>
          <a:p>
            <a:pPr algn="just"/>
            <a:r>
              <a:rPr lang="en-US" sz="1800" b="1" i="1" dirty="0">
                <a:latin typeface="Bookman Old Style" panose="02050604050505020204" pitchFamily="18" charset="0"/>
              </a:rPr>
              <a:t>Section 206C(1H) which required sellers to collect TCS on the sale of goods when the sale value exceeded Rs. 50 lakhs has been removed and won't be applicable from 1st April, 2025 onwards</a:t>
            </a:r>
            <a:r>
              <a:rPr lang="en-US" sz="1800" dirty="0">
                <a:latin typeface="Bookman Old Style" panose="02050604050505020204" pitchFamily="18" charset="0"/>
              </a:rPr>
              <a:t>.</a:t>
            </a:r>
            <a:endParaRPr lang="en-US" dirty="0">
              <a:latin typeface="Bookman Old Style" panose="02050604050505020204" pitchFamily="18" charset="0"/>
            </a:endParaRPr>
          </a:p>
        </p:txBody>
      </p:sp>
    </p:spTree>
    <p:extLst>
      <p:ext uri="{BB962C8B-B14F-4D97-AF65-F5344CB8AC3E}">
        <p14:creationId xmlns:p14="http://schemas.microsoft.com/office/powerpoint/2010/main" val="1219599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0FA10-A52E-B5D5-6ADA-803AEAB7FEA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11E9D64-BAA0-29EA-BC19-89D1D156FA7D}"/>
              </a:ext>
            </a:extLst>
          </p:cNvPr>
          <p:cNvSpPr txBox="1"/>
          <p:nvPr/>
        </p:nvSpPr>
        <p:spPr>
          <a:xfrm>
            <a:off x="990934" y="292625"/>
            <a:ext cx="8898341" cy="523220"/>
          </a:xfrm>
          <a:prstGeom prst="rect">
            <a:avLst/>
          </a:prstGeom>
          <a:noFill/>
        </p:spPr>
        <p:txBody>
          <a:bodyPr wrap="square" rtlCol="0">
            <a:spAutoFit/>
          </a:bodyPr>
          <a:lstStyle/>
          <a:p>
            <a:r>
              <a:rPr lang="en-US" sz="2800" b="1" dirty="0">
                <a:latin typeface="Bookman Old Style" panose="02050604050505020204" pitchFamily="18" charset="0"/>
              </a:rPr>
              <a:t>Updated Tax Return: Extension of Time Limit</a:t>
            </a:r>
          </a:p>
        </p:txBody>
      </p:sp>
      <p:sp>
        <p:nvSpPr>
          <p:cNvPr id="5" name="TextBox 4">
            <a:extLst>
              <a:ext uri="{FF2B5EF4-FFF2-40B4-BE49-F238E27FC236}">
                <a16:creationId xmlns:a16="http://schemas.microsoft.com/office/drawing/2014/main" id="{797CF06E-0C19-319E-8192-FAD4B2842AE4}"/>
              </a:ext>
            </a:extLst>
          </p:cNvPr>
          <p:cNvSpPr txBox="1"/>
          <p:nvPr/>
        </p:nvSpPr>
        <p:spPr>
          <a:xfrm>
            <a:off x="888308" y="910578"/>
            <a:ext cx="10415384" cy="2246769"/>
          </a:xfrm>
          <a:prstGeom prst="rect">
            <a:avLst/>
          </a:prstGeom>
          <a:noFill/>
        </p:spPr>
        <p:txBody>
          <a:bodyPr wrap="square" rtlCol="0">
            <a:spAutoFit/>
          </a:bodyPr>
          <a:lstStyle/>
          <a:p>
            <a:pPr algn="just"/>
            <a:r>
              <a:rPr lang="en-US" sz="2000" dirty="0">
                <a:latin typeface="Bookman Old Style" panose="02050604050505020204" pitchFamily="18" charset="0"/>
              </a:rPr>
              <a:t>The deadline for filing an Updated Tax Return was extended from 12 months to 48 months (4 years) from the end of the relevant assessment year. This extension was to encourage the taxpayers to disclose any previously undisclosed incomes and pay relevant taxes on the same. </a:t>
            </a:r>
          </a:p>
          <a:p>
            <a:pPr algn="just"/>
            <a:endParaRPr lang="en-US" sz="2000" dirty="0">
              <a:latin typeface="Bookman Old Style" panose="02050604050505020204" pitchFamily="18" charset="0"/>
            </a:endParaRPr>
          </a:p>
          <a:p>
            <a:pPr algn="just"/>
            <a:r>
              <a:rPr lang="en-US" sz="2000" dirty="0">
                <a:latin typeface="Bookman Old Style" panose="02050604050505020204" pitchFamily="18" charset="0"/>
              </a:rPr>
              <a:t>The additional tax liability based on the timeline of filing an updated return is as follows:</a:t>
            </a:r>
          </a:p>
        </p:txBody>
      </p:sp>
      <p:graphicFrame>
        <p:nvGraphicFramePr>
          <p:cNvPr id="6" name="Table 5"/>
          <p:cNvGraphicFramePr>
            <a:graphicFrameLocks noGrp="1"/>
          </p:cNvGraphicFramePr>
          <p:nvPr>
            <p:extLst>
              <p:ext uri="{D42A27DB-BD31-4B8C-83A1-F6EECF244321}">
                <p14:modId xmlns:p14="http://schemas.microsoft.com/office/powerpoint/2010/main" val="3940728590"/>
              </p:ext>
            </p:extLst>
          </p:nvPr>
        </p:nvGraphicFramePr>
        <p:xfrm>
          <a:off x="478740" y="3429000"/>
          <a:ext cx="11409530" cy="2473915"/>
        </p:xfrm>
        <a:graphic>
          <a:graphicData uri="http://schemas.openxmlformats.org/drawingml/2006/table">
            <a:tbl>
              <a:tblPr firstRow="1" bandRow="1">
                <a:tableStyleId>{5C22544A-7EE6-4342-B048-85BDC9FD1C3A}</a:tableStyleId>
              </a:tblPr>
              <a:tblGrid>
                <a:gridCol w="5704765">
                  <a:extLst>
                    <a:ext uri="{9D8B030D-6E8A-4147-A177-3AD203B41FA5}">
                      <a16:colId xmlns:a16="http://schemas.microsoft.com/office/drawing/2014/main" val="20000"/>
                    </a:ext>
                  </a:extLst>
                </a:gridCol>
                <a:gridCol w="5704765">
                  <a:extLst>
                    <a:ext uri="{9D8B030D-6E8A-4147-A177-3AD203B41FA5}">
                      <a16:colId xmlns:a16="http://schemas.microsoft.com/office/drawing/2014/main" val="20001"/>
                    </a:ext>
                  </a:extLst>
                </a:gridCol>
              </a:tblGrid>
              <a:tr h="494783">
                <a:tc>
                  <a:txBody>
                    <a:bodyPr/>
                    <a:lstStyle/>
                    <a:p>
                      <a:pPr algn="ctr" fontAlgn="t"/>
                      <a:r>
                        <a:rPr lang="en-US" sz="2400" b="1" dirty="0">
                          <a:solidFill>
                            <a:srgbClr val="314259"/>
                          </a:solidFill>
                          <a:effectLst/>
                          <a:latin typeface="Bookman Old Style" panose="02050604050505020204" pitchFamily="18" charset="0"/>
                        </a:rPr>
                        <a:t>If ITR-U filed within</a:t>
                      </a:r>
                      <a:endParaRPr lang="en-US" sz="2400" b="0" dirty="0">
                        <a:solidFill>
                          <a:srgbClr val="314259"/>
                        </a:solidFill>
                        <a:effectLst/>
                        <a:latin typeface="Bookman Old Style" panose="02050604050505020204" pitchFamily="18" charset="0"/>
                      </a:endParaRPr>
                    </a:p>
                  </a:txBody>
                  <a:tcPr marL="25400" marR="25400" marT="25400" marB="25400"/>
                </a:tc>
                <a:tc>
                  <a:txBody>
                    <a:bodyPr/>
                    <a:lstStyle/>
                    <a:p>
                      <a:pPr algn="ctr" fontAlgn="t"/>
                      <a:r>
                        <a:rPr lang="en-US" sz="2400" b="1" dirty="0">
                          <a:solidFill>
                            <a:srgbClr val="314259"/>
                          </a:solidFill>
                          <a:effectLst/>
                          <a:latin typeface="Bookman Old Style" panose="02050604050505020204" pitchFamily="18" charset="0"/>
                        </a:rPr>
                        <a:t>Additional Tax</a:t>
                      </a:r>
                      <a:endParaRPr lang="en-US" sz="2400" b="0" dirty="0">
                        <a:solidFill>
                          <a:srgbClr val="314259"/>
                        </a:solidFill>
                        <a:effectLst/>
                        <a:latin typeface="Bookman Old Style" panose="02050604050505020204" pitchFamily="18" charset="0"/>
                      </a:endParaRPr>
                    </a:p>
                  </a:txBody>
                  <a:tcPr marL="25400" marR="25400" marT="25400" marB="25400"/>
                </a:tc>
                <a:extLst>
                  <a:ext uri="{0D108BD9-81ED-4DB2-BD59-A6C34878D82A}">
                    <a16:rowId xmlns:a16="http://schemas.microsoft.com/office/drawing/2014/main" val="10000"/>
                  </a:ext>
                </a:extLst>
              </a:tr>
              <a:tr h="494783">
                <a:tc>
                  <a:txBody>
                    <a:bodyPr/>
                    <a:lstStyle/>
                    <a:p>
                      <a:pPr algn="ctr" fontAlgn="t"/>
                      <a:r>
                        <a:rPr lang="en-US">
                          <a:solidFill>
                            <a:srgbClr val="314259"/>
                          </a:solidFill>
                          <a:effectLst/>
                          <a:latin typeface="Bookman Old Style" panose="02050604050505020204" pitchFamily="18" charset="0"/>
                        </a:rPr>
                        <a:t>12 months from the end of the relevant AY</a:t>
                      </a:r>
                    </a:p>
                  </a:txBody>
                  <a:tcPr marL="25400" marR="25400" marT="25400" marB="25400"/>
                </a:tc>
                <a:tc>
                  <a:txBody>
                    <a:bodyPr/>
                    <a:lstStyle/>
                    <a:p>
                      <a:pPr algn="ctr" fontAlgn="t"/>
                      <a:r>
                        <a:rPr lang="en-US" dirty="0">
                          <a:solidFill>
                            <a:srgbClr val="314259"/>
                          </a:solidFill>
                          <a:effectLst/>
                          <a:latin typeface="Bookman Old Style" panose="02050604050505020204" pitchFamily="18" charset="0"/>
                        </a:rPr>
                        <a:t>25% of additional tax (tax + interest)</a:t>
                      </a:r>
                    </a:p>
                  </a:txBody>
                  <a:tcPr marL="25400" marR="25400" marT="25400" marB="25400"/>
                </a:tc>
                <a:extLst>
                  <a:ext uri="{0D108BD9-81ED-4DB2-BD59-A6C34878D82A}">
                    <a16:rowId xmlns:a16="http://schemas.microsoft.com/office/drawing/2014/main" val="10001"/>
                  </a:ext>
                </a:extLst>
              </a:tr>
              <a:tr h="494783">
                <a:tc>
                  <a:txBody>
                    <a:bodyPr/>
                    <a:lstStyle/>
                    <a:p>
                      <a:pPr algn="ctr" fontAlgn="t"/>
                      <a:r>
                        <a:rPr lang="en-US">
                          <a:solidFill>
                            <a:srgbClr val="314259"/>
                          </a:solidFill>
                          <a:effectLst/>
                          <a:latin typeface="Bookman Old Style" panose="02050604050505020204" pitchFamily="18" charset="0"/>
                        </a:rPr>
                        <a:t>24 months from the end of the relevant AY</a:t>
                      </a:r>
                    </a:p>
                  </a:txBody>
                  <a:tcPr marL="25400" marR="25400" marT="25400" marB="25400"/>
                </a:tc>
                <a:tc>
                  <a:txBody>
                    <a:bodyPr/>
                    <a:lstStyle/>
                    <a:p>
                      <a:pPr algn="ctr" fontAlgn="t"/>
                      <a:r>
                        <a:rPr lang="en-US" dirty="0">
                          <a:solidFill>
                            <a:srgbClr val="314259"/>
                          </a:solidFill>
                          <a:effectLst/>
                          <a:latin typeface="Bookman Old Style" panose="02050604050505020204" pitchFamily="18" charset="0"/>
                        </a:rPr>
                        <a:t>50% of additional tax (tax + interest)</a:t>
                      </a:r>
                    </a:p>
                  </a:txBody>
                  <a:tcPr marL="25400" marR="25400" marT="25400" marB="25400"/>
                </a:tc>
                <a:extLst>
                  <a:ext uri="{0D108BD9-81ED-4DB2-BD59-A6C34878D82A}">
                    <a16:rowId xmlns:a16="http://schemas.microsoft.com/office/drawing/2014/main" val="10002"/>
                  </a:ext>
                </a:extLst>
              </a:tr>
              <a:tr h="494783">
                <a:tc>
                  <a:txBody>
                    <a:bodyPr/>
                    <a:lstStyle/>
                    <a:p>
                      <a:pPr algn="ctr" fontAlgn="t"/>
                      <a:r>
                        <a:rPr lang="en-US">
                          <a:solidFill>
                            <a:srgbClr val="314259"/>
                          </a:solidFill>
                          <a:effectLst/>
                          <a:latin typeface="Bookman Old Style" panose="02050604050505020204" pitchFamily="18" charset="0"/>
                        </a:rPr>
                        <a:t>36 months from the end of the relevant AY</a:t>
                      </a:r>
                    </a:p>
                  </a:txBody>
                  <a:tcPr marL="25400" marR="25400" marT="25400" marB="25400"/>
                </a:tc>
                <a:tc>
                  <a:txBody>
                    <a:bodyPr/>
                    <a:lstStyle/>
                    <a:p>
                      <a:pPr algn="ctr" fontAlgn="t"/>
                      <a:r>
                        <a:rPr lang="en-US" dirty="0">
                          <a:solidFill>
                            <a:srgbClr val="314259"/>
                          </a:solidFill>
                          <a:effectLst/>
                          <a:latin typeface="Bookman Old Style" panose="02050604050505020204" pitchFamily="18" charset="0"/>
                        </a:rPr>
                        <a:t>60% of additional tax (tax + interest)</a:t>
                      </a:r>
                    </a:p>
                  </a:txBody>
                  <a:tcPr marL="25400" marR="25400" marT="25400" marB="25400"/>
                </a:tc>
                <a:extLst>
                  <a:ext uri="{0D108BD9-81ED-4DB2-BD59-A6C34878D82A}">
                    <a16:rowId xmlns:a16="http://schemas.microsoft.com/office/drawing/2014/main" val="10003"/>
                  </a:ext>
                </a:extLst>
              </a:tr>
              <a:tr h="494783">
                <a:tc>
                  <a:txBody>
                    <a:bodyPr/>
                    <a:lstStyle/>
                    <a:p>
                      <a:pPr algn="ctr" fontAlgn="t"/>
                      <a:r>
                        <a:rPr lang="en-US">
                          <a:solidFill>
                            <a:srgbClr val="314259"/>
                          </a:solidFill>
                          <a:effectLst/>
                          <a:latin typeface="Bookman Old Style" panose="02050604050505020204" pitchFamily="18" charset="0"/>
                        </a:rPr>
                        <a:t>48 months from the end of the relevant AY</a:t>
                      </a:r>
                    </a:p>
                  </a:txBody>
                  <a:tcPr marL="25400" marR="25400" marT="25400" marB="25400"/>
                </a:tc>
                <a:tc>
                  <a:txBody>
                    <a:bodyPr/>
                    <a:lstStyle/>
                    <a:p>
                      <a:pPr algn="ctr" fontAlgn="t"/>
                      <a:r>
                        <a:rPr lang="en-US" dirty="0">
                          <a:solidFill>
                            <a:srgbClr val="314259"/>
                          </a:solidFill>
                          <a:effectLst/>
                          <a:latin typeface="Bookman Old Style" panose="02050604050505020204" pitchFamily="18" charset="0"/>
                        </a:rPr>
                        <a:t>70% of additional tax (tax + interest)</a:t>
                      </a:r>
                    </a:p>
                  </a:txBody>
                  <a:tcPr marL="25400" marR="25400" marT="25400" marB="2540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187725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731</TotalTime>
  <Words>2650</Words>
  <Application>Microsoft Office PowerPoint</Application>
  <PresentationFormat>Widescreen</PresentationFormat>
  <Paragraphs>467</Paragraphs>
  <Slides>22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Bookman Old Style</vt:lpstr>
      <vt:lpstr>Calibri</vt:lpstr>
      <vt:lpstr>Calibri Light</vt:lpstr>
      <vt:lpstr>Faustina</vt:lpstr>
      <vt:lpstr>ff16</vt:lpstr>
      <vt:lpstr>Source Sans Pro</vt:lpstr>
      <vt:lpstr>Wingdings</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48</cp:revision>
  <dcterms:created xsi:type="dcterms:W3CDTF">2025-04-03T07:16:47Z</dcterms:created>
  <dcterms:modified xsi:type="dcterms:W3CDTF">2025-04-04T11:34:41Z</dcterms:modified>
</cp:coreProperties>
</file>