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8">
  <p:sldMasterIdLst>
    <p:sldMasterId id="2147483897" r:id="rId1"/>
  </p:sldMasterIdLst>
  <p:notesMasterIdLst>
    <p:notesMasterId r:id="rId9"/>
  </p:notesMasterIdLst>
  <p:handoutMasterIdLst>
    <p:handoutMasterId r:id="rId10"/>
  </p:handoutMasterIdLst>
  <p:sldIdLst>
    <p:sldId id="256" r:id="rId2"/>
    <p:sldId id="354" r:id="rId3"/>
    <p:sldId id="350" r:id="rId4"/>
    <p:sldId id="351" r:id="rId5"/>
    <p:sldId id="352" r:id="rId6"/>
    <p:sldId id="353" r:id="rId7"/>
    <p:sldId id="265" r:id="rId8"/>
  </p:sldIdLst>
  <p:sldSz cx="9144000" cy="6858000" type="screen4x3"/>
  <p:notesSz cx="9599613" cy="7313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79" autoAdjust="0"/>
    <p:restoredTop sz="94660"/>
  </p:normalViewPr>
  <p:slideViewPr>
    <p:cSldViewPr>
      <p:cViewPr>
        <p:scale>
          <a:sx n="66" d="100"/>
          <a:sy n="66" d="100"/>
        </p:scale>
        <p:origin x="-1776" y="-5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24" y="-84"/>
      </p:cViewPr>
      <p:guideLst>
        <p:guide orient="horz" pos="2303"/>
        <p:guide pos="3023"/>
      </p:guideLst>
    </p:cSldViewPr>
  </p:notes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1"/>
            <a:ext cx="4159068" cy="365257"/>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5438461" y="1"/>
            <a:ext cx="4159068" cy="365257"/>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4/22/2011</a:t>
            </a:fld>
            <a:endParaRPr lang="en-US"/>
          </a:p>
        </p:txBody>
      </p:sp>
      <p:sp>
        <p:nvSpPr>
          <p:cNvPr id="51204" name="Rectangle 4"/>
          <p:cNvSpPr>
            <a:spLocks noGrp="1" noChangeArrowheads="1"/>
          </p:cNvSpPr>
          <p:nvPr>
            <p:ph type="ftr" sz="quarter" idx="2"/>
          </p:nvPr>
        </p:nvSpPr>
        <p:spPr bwMode="auto">
          <a:xfrm>
            <a:off x="0" y="6947146"/>
            <a:ext cx="4159068" cy="365257"/>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5438461" y="6947146"/>
            <a:ext cx="4159068" cy="365257"/>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1"/>
            <a:ext cx="4159068" cy="365257"/>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dirty="0"/>
              <a:t>MOHAN AGAGRWAL &amp; ASSOCIATES</a:t>
            </a:r>
          </a:p>
        </p:txBody>
      </p:sp>
      <p:sp>
        <p:nvSpPr>
          <p:cNvPr id="324611" name="Rectangle 3"/>
          <p:cNvSpPr>
            <a:spLocks noGrp="1" noChangeArrowheads="1"/>
          </p:cNvSpPr>
          <p:nvPr>
            <p:ph type="dt" idx="1"/>
          </p:nvPr>
        </p:nvSpPr>
        <p:spPr bwMode="auto">
          <a:xfrm>
            <a:off x="5438461" y="1"/>
            <a:ext cx="4159068" cy="365257"/>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4/22/2011</a:t>
            </a:fld>
            <a:endParaRPr lang="en-US" dirty="0"/>
          </a:p>
        </p:txBody>
      </p:sp>
      <p:sp>
        <p:nvSpPr>
          <p:cNvPr id="34820" name="Rectangle 4"/>
          <p:cNvSpPr>
            <a:spLocks noGrp="1" noRot="1" noChangeAspect="1" noChangeArrowheads="1" noTextEdit="1"/>
          </p:cNvSpPr>
          <p:nvPr>
            <p:ph type="sldImg" idx="2"/>
          </p:nvPr>
        </p:nvSpPr>
        <p:spPr bwMode="auto">
          <a:xfrm>
            <a:off x="2971800" y="549275"/>
            <a:ext cx="3656013" cy="274161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960588" y="3473573"/>
            <a:ext cx="7678439" cy="329094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6947146"/>
            <a:ext cx="4159068" cy="365257"/>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dirty="0" smtClean="0"/>
              <a:t>Chartered </a:t>
            </a:r>
            <a:r>
              <a:rPr lang="en-US" dirty="0" err="1" smtClean="0"/>
              <a:t>Acountants</a:t>
            </a:r>
            <a:endParaRPr lang="en-US" dirty="0"/>
          </a:p>
        </p:txBody>
      </p:sp>
      <p:sp>
        <p:nvSpPr>
          <p:cNvPr id="324615" name="Rectangle 7"/>
          <p:cNvSpPr>
            <a:spLocks noGrp="1" noChangeArrowheads="1"/>
          </p:cNvSpPr>
          <p:nvPr>
            <p:ph type="sldNum" sz="quarter" idx="5"/>
          </p:nvPr>
        </p:nvSpPr>
        <p:spPr bwMode="auto">
          <a:xfrm>
            <a:off x="5438461" y="6947146"/>
            <a:ext cx="4159068" cy="365257"/>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2971800" y="549275"/>
            <a:ext cx="3656013" cy="2741613"/>
          </a:xfrm>
          <a:ln/>
        </p:spPr>
      </p:sp>
      <p:sp>
        <p:nvSpPr>
          <p:cNvPr id="3584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dirty="0"/>
          </a:p>
        </p:txBody>
      </p:sp>
    </p:spTree>
  </p:cSld>
  <p:clrMapOvr>
    <a:masterClrMapping/>
  </p:clrMapOvr>
  <p:transition advClick="0" advTm="5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9"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9"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dirty="0"/>
          </a:p>
        </p:txBody>
      </p:sp>
    </p:spTree>
  </p:cSld>
  <p:clrMapOvr>
    <a:masterClrMapping/>
  </p:clrMapOvr>
  <p:transition advClick="0" advTm="5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9" y="1752600"/>
            <a:ext cx="8001000" cy="4267200"/>
          </a:xfrm>
        </p:spPr>
        <p:txBody>
          <a:bodyPr/>
          <a:lstStyle/>
          <a:p>
            <a:pPr lvl="0"/>
            <a:endParaRPr lang="en-US" noProof="0" dirty="0"/>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dirty="0"/>
          </a:p>
        </p:txBody>
      </p:sp>
    </p:spTree>
  </p:cSld>
  <p:clrMapOvr>
    <a:masterClrMapping/>
  </p:clrMapOvr>
  <p:transition advClick="0" advTm="5000">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9"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9"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dirty="0"/>
          </a:p>
        </p:txBody>
      </p:sp>
    </p:spTree>
  </p:cSld>
  <p:clrMapOvr>
    <a:masterClrMapping/>
  </p:clrMapOvr>
  <p:transition advClick="0" advTm="5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dirty="0"/>
          </a:p>
        </p:txBody>
      </p:sp>
    </p:spTree>
  </p:cSld>
  <p:clrMapOvr>
    <a:masterClrMapping/>
  </p:clrMapOvr>
  <p:transition advClick="0" advTm="5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9"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9"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dirty="0"/>
          </a:p>
        </p:txBody>
      </p:sp>
    </p:spTree>
  </p:cSld>
  <p:clrMapOvr>
    <a:masterClrMapping/>
  </p:clrMapOvr>
  <p:transition advClick="0" advTm="5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dirty="0"/>
          </a:p>
        </p:txBody>
      </p:sp>
    </p:spTree>
  </p:cSld>
  <p:clrMapOvr>
    <a:masterClrMapping/>
  </p:clrMapOvr>
  <p:transition advClick="0" advTm="5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dirty="0"/>
          </a:p>
        </p:txBody>
      </p:sp>
    </p:spTree>
  </p:cSld>
  <p:clrMapOvr>
    <a:masterClrMapping/>
  </p:clrMapOvr>
  <p:transition advClick="0" advTm="5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dirty="0"/>
          </a:p>
        </p:txBody>
      </p:sp>
    </p:spTree>
  </p:cSld>
  <p:clrMapOvr>
    <a:masterClrMapping/>
  </p:clrMapOvr>
  <p:transition advClick="0" advTm="5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dirty="0"/>
          </a:p>
        </p:txBody>
      </p:sp>
    </p:spTree>
  </p:cSld>
  <p:clrMapOvr>
    <a:masterClrMapping/>
  </p:clrMapOvr>
  <p:transition advClick="0" advTm="5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dirty="0"/>
          </a:p>
        </p:txBody>
      </p:sp>
    </p:spTree>
  </p:cSld>
  <p:clrMapOvr>
    <a:masterClrMapping/>
  </p:clrMapOvr>
  <p:transition advClick="0" advTm="5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dirty="0"/>
          </a:p>
        </p:txBody>
      </p:sp>
    </p:spTree>
  </p:cSld>
  <p:clrMapOvr>
    <a:masterClrMapping/>
  </p:clrMapOvr>
  <p:transition advClick="0" advTm="5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1"/>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9"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4"/>
            <a:ext cx="7958139"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dirty="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dirty="0"/>
          </a:p>
        </p:txBody>
      </p:sp>
      <p:sp>
        <p:nvSpPr>
          <p:cNvPr id="306183" name="Rectangle 7"/>
          <p:cNvSpPr>
            <a:spLocks noGrp="1" noChangeArrowheads="1"/>
          </p:cNvSpPr>
          <p:nvPr>
            <p:ph type="ftr" sz="quarter" idx="3"/>
          </p:nvPr>
        </p:nvSpPr>
        <p:spPr bwMode="auto">
          <a:xfrm>
            <a:off x="731839"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dirty="0"/>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ransition advClick="0" advTm="5000">
    <p:dissolve/>
  </p:transition>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Rajat Mohan</a:t>
            </a:r>
          </a:p>
          <a:p>
            <a:r>
              <a:rPr lang="en-US" dirty="0" smtClean="0"/>
              <a:t>B.Com(H),ACA,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dirty="0" smtClean="0"/>
          </a:p>
        </p:txBody>
      </p:sp>
      <p:sp>
        <p:nvSpPr>
          <p:cNvPr id="5122" name="Rectangle 2"/>
          <p:cNvSpPr>
            <a:spLocks noGrp="1" noChangeArrowheads="1"/>
          </p:cNvSpPr>
          <p:nvPr>
            <p:ph type="ctrTitle" idx="4294967295"/>
          </p:nvPr>
        </p:nvSpPr>
        <p:spPr>
          <a:xfrm>
            <a:off x="244477" y="206375"/>
            <a:ext cx="8655049" cy="1371600"/>
          </a:xfrm>
        </p:spPr>
        <p:txBody>
          <a:bodyPr anchor="ctr" anchorCtr="0"/>
          <a:lstStyle/>
          <a:p>
            <a:pPr algn="ctr" eaLnBrk="1" hangingPunct="1">
              <a:lnSpc>
                <a:spcPct val="100000"/>
              </a:lnSpc>
              <a:defRPr/>
            </a:pPr>
            <a:r>
              <a:rPr lang="en-US" sz="4800" u="sng" dirty="0" smtClean="0">
                <a:solidFill>
                  <a:schemeClr val="tx1"/>
                </a:solidFill>
                <a:effectLst>
                  <a:outerShdw blurRad="38100" dist="38100" dir="2700000" algn="tl">
                    <a:srgbClr val="C0C0C0"/>
                  </a:outerShdw>
                </a:effectLst>
              </a:rPr>
              <a:t>Tax Planning through Investments</a:t>
            </a:r>
            <a:endParaRPr lang="en-US" sz="5400" b="1" u="sng" dirty="0" smtClean="0">
              <a:solidFill>
                <a:schemeClr val="tx1"/>
              </a:solidFill>
              <a:effectLst>
                <a:outerShdw blurRad="38100" dist="38100" dir="2700000" algn="tl">
                  <a:srgbClr val="C0C0C0"/>
                </a:outerShdw>
              </a:effectLst>
            </a:endParaRPr>
          </a:p>
        </p:txBody>
      </p:sp>
      <p:sp>
        <p:nvSpPr>
          <p:cNvPr id="6" name="Rectangle 5"/>
          <p:cNvSpPr/>
          <p:nvPr/>
        </p:nvSpPr>
        <p:spPr>
          <a:xfrm>
            <a:off x="704849" y="1679576"/>
            <a:ext cx="7918451" cy="769441"/>
          </a:xfrm>
          <a:prstGeom prst="rect">
            <a:avLst/>
          </a:prstGeom>
        </p:spPr>
        <p:txBody>
          <a:bodyPr wrap="square">
            <a:spAutoFit/>
          </a:bodyPr>
          <a:lstStyle/>
          <a:p>
            <a:pPr marL="857250" indent="-857250"/>
            <a:r>
              <a:rPr lang="en-US" sz="4400" b="1" dirty="0" smtClean="0">
                <a:effectLst>
                  <a:outerShdw blurRad="38100" dist="38100" dir="2700000" algn="tl">
                    <a:srgbClr val="000000">
                      <a:alpha val="43137"/>
                    </a:srgbClr>
                  </a:outerShdw>
                </a:effectLst>
              </a:rPr>
              <a:t>     </a:t>
            </a:r>
            <a:endParaRPr lang="en-US" sz="4400"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289" name="Rectangle 1"/>
          <p:cNvSpPr>
            <a:spLocks noChangeArrowheads="1"/>
          </p:cNvSpPr>
          <p:nvPr/>
        </p:nvSpPr>
        <p:spPr bwMode="auto">
          <a:xfrm>
            <a:off x="704851" y="1679576"/>
            <a:ext cx="77343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4000" b="1" dirty="0" smtClean="0">
                <a:solidFill>
                  <a:srgbClr val="0070C0"/>
                </a:solidFill>
                <a:latin typeface="Arial" pitchFamily="34" charset="0"/>
                <a:cs typeface="Arial" pitchFamily="34" charset="0"/>
              </a:rPr>
              <a:t>SECTION 35AC</a:t>
            </a:r>
          </a:p>
          <a:p>
            <a:pPr algn="ctr"/>
            <a:r>
              <a:rPr lang="en-US" sz="4000" b="1" dirty="0" smtClean="0">
                <a:latin typeface="Arial" pitchFamily="34" charset="0"/>
                <a:cs typeface="Arial" pitchFamily="34" charset="0"/>
              </a:rPr>
              <a:t>EXPENDITURE ON ELIGIBLE PROJECTS OR SCHEMES. </a:t>
            </a:r>
            <a:endParaRPr lang="en-US" sz="4000" dirty="0" smtClean="0">
              <a:latin typeface="Arial" pitchFamily="34" charset="0"/>
              <a:cs typeface="Arial" pitchFamily="34" charset="0"/>
            </a:endParaRPr>
          </a:p>
          <a:p>
            <a:pPr algn="ctr"/>
            <a:endParaRPr lang="en-US" sz="4000" dirty="0">
              <a:solidFill>
                <a:srgbClr val="0070C0"/>
              </a:solidFill>
              <a:latin typeface="Arial" pitchFamily="34" charset="0"/>
              <a:cs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a:t>
            </a:fld>
            <a:endParaRPr lang="en-US" dirty="0"/>
          </a:p>
        </p:txBody>
      </p:sp>
      <p:pic>
        <p:nvPicPr>
          <p:cNvPr id="4" name="Picture 3" descr="2499Tax palnning.jpg"/>
          <p:cNvPicPr>
            <a:picLocks noChangeAspect="1"/>
          </p:cNvPicPr>
          <p:nvPr/>
        </p:nvPicPr>
        <p:blipFill>
          <a:blip r:embed="rId2"/>
          <a:stretch>
            <a:fillRect/>
          </a:stretch>
        </p:blipFill>
        <p:spPr>
          <a:xfrm>
            <a:off x="-307975" y="0"/>
            <a:ext cx="9451975" cy="6858000"/>
          </a:xfrm>
          <a:prstGeom prst="rect">
            <a:avLst/>
          </a:prstGeom>
        </p:spPr>
      </p:pic>
    </p:spTree>
  </p:cSld>
  <p:clrMapOvr>
    <a:masterClrMapping/>
  </p:clrMapOvr>
  <p:transition advClick="0" advTm="5000">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a:t>
            </a:fld>
            <a:endParaRPr lang="en-US" dirty="0"/>
          </a:p>
        </p:txBody>
      </p:sp>
      <p:sp>
        <p:nvSpPr>
          <p:cNvPr id="60417" name="Rectangle 1"/>
          <p:cNvSpPr>
            <a:spLocks noChangeArrowheads="1"/>
          </p:cNvSpPr>
          <p:nvPr/>
        </p:nvSpPr>
        <p:spPr bwMode="auto">
          <a:xfrm>
            <a:off x="612777" y="1035050"/>
            <a:ext cx="786279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70C0"/>
                </a:solidFill>
                <a:effectLst/>
                <a:latin typeface="Arial" pitchFamily="34" charset="0"/>
                <a:ea typeface="SimSun"/>
                <a:cs typeface="Arial" pitchFamily="34" charset="0"/>
              </a:rPr>
              <a:t> (A).	TAXPAYER CATEGORY SECTION 35AC</a:t>
            </a:r>
            <a:endParaRPr kumimoji="0" lang="en-US" sz="2800" b="1" i="0" u="none" strike="noStrike" cap="none" normalizeH="0" baseline="0" dirty="0" smtClean="0">
              <a:ln>
                <a:noFill/>
              </a:ln>
              <a:solidFill>
                <a:srgbClr val="0070C0"/>
              </a:solidFill>
              <a:effectLst/>
              <a:latin typeface="Arial" pitchFamily="34" charset="0"/>
              <a:cs typeface="Arial" pitchFamily="34" charset="0"/>
            </a:endParaRPr>
          </a:p>
        </p:txBody>
      </p:sp>
      <p:sp>
        <p:nvSpPr>
          <p:cNvPr id="60418" name="Rectangle 2"/>
          <p:cNvSpPr>
            <a:spLocks noChangeArrowheads="1"/>
          </p:cNvSpPr>
          <p:nvPr/>
        </p:nvSpPr>
        <p:spPr bwMode="auto">
          <a:xfrm>
            <a:off x="612777" y="1679575"/>
            <a:ext cx="648446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This benefit is available to all categories of taxpayers.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Click="0" advTm="5000">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a:t>
            </a:fld>
            <a:endParaRPr lang="en-US" dirty="0"/>
          </a:p>
        </p:txBody>
      </p:sp>
      <p:sp>
        <p:nvSpPr>
          <p:cNvPr id="59393" name="Rectangle 1"/>
          <p:cNvSpPr>
            <a:spLocks noChangeArrowheads="1"/>
          </p:cNvSpPr>
          <p:nvPr/>
        </p:nvSpPr>
        <p:spPr bwMode="auto">
          <a:xfrm>
            <a:off x="981075" y="1127125"/>
            <a:ext cx="471969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70C0"/>
                </a:solidFill>
                <a:effectLst/>
                <a:latin typeface="Arial" pitchFamily="34" charset="0"/>
                <a:ea typeface="SimSun" charset="-122"/>
                <a:cs typeface="Arial" pitchFamily="34" charset="0"/>
              </a:rPr>
              <a:t> (B).	CONDITIONS SECTION 35AC</a:t>
            </a:r>
            <a:endParaRPr kumimoji="0" lang="en-US" sz="3600" b="1" i="0" u="none" strike="noStrike" cap="none" normalizeH="0" baseline="0" dirty="0" smtClean="0">
              <a:ln>
                <a:noFill/>
              </a:ln>
              <a:solidFill>
                <a:srgbClr val="0070C0"/>
              </a:solidFill>
              <a:effectLst/>
              <a:latin typeface="Arial" pitchFamily="34" charset="0"/>
              <a:cs typeface="Arial" pitchFamily="34" charset="0"/>
            </a:endParaRPr>
          </a:p>
        </p:txBody>
      </p:sp>
      <p:sp>
        <p:nvSpPr>
          <p:cNvPr id="59394" name="Rectangle 2"/>
          <p:cNvSpPr>
            <a:spLocks noChangeArrowheads="1"/>
          </p:cNvSpPr>
          <p:nvPr/>
        </p:nvSpPr>
        <p:spPr bwMode="auto">
          <a:xfrm>
            <a:off x="612775" y="1679575"/>
            <a:ext cx="8286751"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lphaLcParenBoth"/>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Assessee has a business</a:t>
            </a:r>
          </a:p>
          <a:p>
            <a:pPr marL="457200" marR="0" lvl="0" indent="-457200" algn="l" defTabSz="914400" rtl="0" eaLnBrk="1" fontAlgn="base" latinLnBrk="0" hangingPunct="1">
              <a:lnSpc>
                <a:spcPct val="100000"/>
              </a:lnSpc>
              <a:spcBef>
                <a:spcPct val="0"/>
              </a:spcBef>
              <a:spcAft>
                <a:spcPct val="0"/>
              </a:spcAft>
              <a:buClrTx/>
              <a:buSzTx/>
              <a:buFontTx/>
              <a:buAutoNum type="alphaLcParenBoth"/>
              <a:tabLst>
                <a:tab pos="342900" algn="r"/>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t>
            </a:r>
            <a:r>
              <a:rPr kumimoji="0" lang="en-US" sz="2000" b="0" i="1" u="none" strike="noStrike" cap="none" normalizeH="0" baseline="0" dirty="0" smtClean="0">
                <a:ln>
                  <a:noFill/>
                </a:ln>
                <a:solidFill>
                  <a:schemeClr val="tx1"/>
                </a:solidFill>
                <a:effectLst/>
                <a:latin typeface="Arial" pitchFamily="34" charset="0"/>
                <a:ea typeface="SimSun" charset="-122"/>
                <a:cs typeface="Arial" pitchFamily="34" charset="0"/>
              </a:rPr>
              <a:t>b</a:t>
            </a: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Assessee incurs any expenditure by way of payment of any sum to 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t>
            </a:r>
            <a:r>
              <a:rPr kumimoji="0" lang="en-US" sz="2000" b="0" i="1" u="none" strike="noStrike" cap="none" normalizeH="0" baseline="0" dirty="0" smtClean="0">
                <a:ln>
                  <a:noFill/>
                </a:ln>
                <a:solidFill>
                  <a:schemeClr val="tx1"/>
                </a:solidFill>
                <a:effectLst/>
                <a:latin typeface="Arial" pitchFamily="34" charset="0"/>
                <a:ea typeface="SimSun" charset="-122"/>
                <a:cs typeface="Arial" pitchFamily="34" charset="0"/>
              </a:rPr>
              <a:t>i</a:t>
            </a: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Public sector company or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t>
            </a:r>
            <a:r>
              <a:rPr kumimoji="0" lang="en-US" sz="2000" b="0" i="1" u="none" strike="noStrike" cap="none" normalizeH="0" baseline="0" dirty="0" smtClean="0">
                <a:ln>
                  <a:noFill/>
                </a:ln>
                <a:solidFill>
                  <a:schemeClr val="tx1"/>
                </a:solidFill>
                <a:effectLst/>
                <a:latin typeface="Arial" pitchFamily="34" charset="0"/>
                <a:ea typeface="SimSun" charset="-122"/>
                <a:cs typeface="Arial" pitchFamily="34" charset="0"/>
              </a:rPr>
              <a:t>ii</a:t>
            </a: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Local authority or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t>
            </a:r>
            <a:r>
              <a:rPr kumimoji="0" lang="en-US" sz="2000" b="0" i="1" u="none" strike="noStrike" cap="none" normalizeH="0" baseline="0" dirty="0" smtClean="0">
                <a:ln>
                  <a:noFill/>
                </a:ln>
                <a:solidFill>
                  <a:schemeClr val="tx1"/>
                </a:solidFill>
                <a:effectLst/>
                <a:latin typeface="Arial" pitchFamily="34" charset="0"/>
                <a:ea typeface="SimSun" charset="-122"/>
                <a:cs typeface="Arial" pitchFamily="34" charset="0"/>
              </a:rPr>
              <a:t>iii</a:t>
            </a: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Association or institution approved</a:t>
            </a:r>
            <a:r>
              <a:rPr lang="en-US" sz="2000" baseline="30000" dirty="0" smtClean="0">
                <a:latin typeface="Arial" pitchFamily="34" charset="0"/>
                <a:ea typeface="SimSun" charset="-122"/>
                <a:cs typeface="Arial" pitchFamily="34" charset="0"/>
              </a:rPr>
              <a:t> </a:t>
            </a:r>
            <a:r>
              <a:rPr kumimoji="0" lang="en-US" sz="2000" b="0" i="0" u="none" strike="noStrike" cap="none" normalizeH="0" baseline="0" dirty="0" smtClean="0" bmk="">
                <a:ln>
                  <a:noFill/>
                </a:ln>
                <a:solidFill>
                  <a:schemeClr val="tx1"/>
                </a:solidFill>
                <a:effectLst/>
                <a:latin typeface="Arial" pitchFamily="34" charset="0"/>
                <a:ea typeface="SimSun" charset="-122"/>
                <a:cs typeface="Arial" pitchFamily="34" charset="0"/>
              </a:rPr>
              <a:t>by the National Committee</a:t>
            </a:r>
            <a:r>
              <a:rPr kumimoji="0" lang="en-US" sz="2000" b="0" i="0" u="none" strike="noStrike" cap="none" normalizeH="0" baseline="30000" dirty="0" smtClean="0" bmk="">
                <a:ln>
                  <a:noFill/>
                </a:ln>
                <a:solidFill>
                  <a:schemeClr val="tx1"/>
                </a:solidFill>
                <a:effectLst/>
                <a:latin typeface="Arial" pitchFamily="34" charset="0"/>
                <a:ea typeface="SimSun" charset="-122"/>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for carrying out any eligible project or scheme.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However, a company may, even incur such expenditure either by way of payment of any sum as stated above or directly spend it on the eligible project or scheme.</a:t>
            </a: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	</a:t>
            </a:r>
            <a:r>
              <a:rPr kumimoji="0" lang="en-US" sz="2000" b="0" i="0" u="none" strike="noStrike" cap="none" normalizeH="0" baseline="0" dirty="0" smtClean="0">
                <a:ln>
                  <a:noFill/>
                </a:ln>
                <a:solidFill>
                  <a:schemeClr val="tx1"/>
                </a:solidFill>
                <a:effectLst/>
                <a:latin typeface="Arial" pitchFamily="34" charset="0"/>
                <a:cs typeface="Arial" pitchFamily="34" charset="0"/>
              </a:rPr>
              <a:t/>
            </a:r>
            <a:br>
              <a:rPr kumimoji="0" lang="en-US" sz="2000" b="0" i="0" u="none" strike="noStrike" cap="none" normalizeH="0" baseline="0" dirty="0" smtClean="0">
                <a:ln>
                  <a:noFill/>
                </a:ln>
                <a:solidFill>
                  <a:schemeClr val="tx1"/>
                </a:solidFill>
                <a:effectLst/>
                <a:latin typeface="Arial" pitchFamily="34" charset="0"/>
                <a:cs typeface="Arial" pitchFamily="34" charset="0"/>
              </a:rPr>
            </a:b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dirty="0"/>
          </a:p>
        </p:txBody>
      </p:sp>
      <p:sp>
        <p:nvSpPr>
          <p:cNvPr id="4" name="Rectangle 3"/>
          <p:cNvSpPr/>
          <p:nvPr/>
        </p:nvSpPr>
        <p:spPr>
          <a:xfrm>
            <a:off x="520700" y="1720840"/>
            <a:ext cx="8102600" cy="4093428"/>
          </a:xfrm>
          <a:prstGeom prst="rect">
            <a:avLst/>
          </a:prstGeom>
        </p:spPr>
        <p:txBody>
          <a:bodyPr wrap="square">
            <a:spAutoFit/>
          </a:bodyPr>
          <a:lstStyle/>
          <a:p>
            <a:pPr>
              <a:tabLst>
                <a:tab pos="342900" algn="r"/>
              </a:tabLst>
            </a:pPr>
            <a:r>
              <a:rPr lang="en-US" sz="2000" b="1" dirty="0" smtClean="0">
                <a:latin typeface="Arial" pitchFamily="34" charset="0"/>
                <a:ea typeface="SimSun" charset="-122"/>
                <a:cs typeface="Arial" pitchFamily="34" charset="0"/>
              </a:rPr>
              <a:t>	(</a:t>
            </a:r>
            <a:r>
              <a:rPr lang="en-US" sz="2000" b="1" i="1" dirty="0" smtClean="0">
                <a:latin typeface="Arial" pitchFamily="34" charset="0"/>
                <a:ea typeface="SimSun" charset="-122"/>
                <a:cs typeface="Arial" pitchFamily="34" charset="0"/>
              </a:rPr>
              <a:t>c</a:t>
            </a:r>
            <a:r>
              <a:rPr lang="en-US" sz="2000" b="1" dirty="0" smtClean="0">
                <a:latin typeface="Arial" pitchFamily="34" charset="0"/>
                <a:ea typeface="SimSun" charset="-122"/>
                <a:cs typeface="Arial" pitchFamily="34" charset="0"/>
              </a:rPr>
              <a:t>)	</a:t>
            </a:r>
            <a:r>
              <a:rPr lang="en-US" sz="2000" b="1" i="1" dirty="0" smtClean="0">
                <a:latin typeface="Arial" pitchFamily="34" charset="0"/>
                <a:ea typeface="SimSun" charset="-122"/>
                <a:cs typeface="Arial" pitchFamily="34" charset="0"/>
              </a:rPr>
              <a:t>Certificate criteria</a:t>
            </a:r>
            <a:r>
              <a:rPr lang="en-US" sz="2000" b="1" dirty="0" smtClean="0">
                <a:latin typeface="Arial" pitchFamily="34" charset="0"/>
                <a:ea typeface="SimSun" charset="-122"/>
                <a:cs typeface="Arial" pitchFamily="34" charset="0"/>
              </a:rPr>
              <a:t> — </a:t>
            </a:r>
            <a:r>
              <a:rPr lang="en-US" sz="2000" dirty="0" smtClean="0">
                <a:latin typeface="Arial" pitchFamily="34" charset="0"/>
                <a:ea typeface="SimSun" charset="-122"/>
                <a:cs typeface="Arial" pitchFamily="34" charset="0"/>
              </a:rPr>
              <a:t>Assessee shall along with his return of income furnish a certificate:</a:t>
            </a:r>
            <a:endParaRPr lang="en-US" sz="2000" dirty="0" smtClean="0">
              <a:latin typeface="Arial" pitchFamily="34" charset="0"/>
              <a:cs typeface="Arial" pitchFamily="34" charset="0"/>
            </a:endParaRPr>
          </a:p>
          <a:p>
            <a:pPr lvl="0">
              <a:tabLst>
                <a:tab pos="342900" algn="r"/>
              </a:tabLst>
            </a:pPr>
            <a:r>
              <a:rPr lang="en-US" sz="2000" dirty="0" smtClean="0">
                <a:latin typeface="Arial" pitchFamily="34" charset="0"/>
                <a:ea typeface="SimSun" charset="-122"/>
                <a:cs typeface="Arial" pitchFamily="34" charset="0"/>
              </a:rPr>
              <a:t>             </a:t>
            </a:r>
          </a:p>
          <a:p>
            <a:pPr lvl="0">
              <a:tabLst>
                <a:tab pos="342900" algn="r"/>
              </a:tabLst>
            </a:pPr>
            <a:r>
              <a:rPr lang="en-US" sz="2000" dirty="0" smtClean="0">
                <a:latin typeface="Arial" pitchFamily="34" charset="0"/>
                <a:ea typeface="SimSun" charset="-122"/>
                <a:cs typeface="Arial" pitchFamily="34" charset="0"/>
              </a:rPr>
              <a:t>(</a:t>
            </a:r>
            <a:r>
              <a:rPr lang="en-US" sz="2000" i="1" dirty="0" smtClean="0">
                <a:latin typeface="Arial" pitchFamily="34" charset="0"/>
                <a:ea typeface="SimSun" charset="-122"/>
                <a:cs typeface="Arial" pitchFamily="34" charset="0"/>
              </a:rPr>
              <a:t>i</a:t>
            </a:r>
            <a:r>
              <a:rPr lang="en-US" sz="2000" dirty="0" smtClean="0">
                <a:latin typeface="Arial" pitchFamily="34" charset="0"/>
                <a:ea typeface="SimSun" charset="-122"/>
                <a:cs typeface="Arial" pitchFamily="34" charset="0"/>
              </a:rPr>
              <a:t>)  </a:t>
            </a:r>
            <a:r>
              <a:rPr lang="en-US" sz="2000" i="1" dirty="0" smtClean="0">
                <a:latin typeface="Arial" pitchFamily="34" charset="0"/>
                <a:ea typeface="SimSun" charset="-122"/>
                <a:cs typeface="Arial" pitchFamily="34" charset="0"/>
              </a:rPr>
              <a:t>Where the payment is to a public sector company or a local authority or an association or institution</a:t>
            </a:r>
            <a:r>
              <a:rPr lang="en-US" sz="2000" dirty="0" smtClean="0">
                <a:latin typeface="Arial" pitchFamily="34" charset="0"/>
                <a:ea typeface="SimSun" charset="-122"/>
                <a:cs typeface="Arial" pitchFamily="34" charset="0"/>
              </a:rPr>
              <a:t> — Form No. 58A from such public sector company or local authority or, as the case may be, association or institution; or</a:t>
            </a:r>
          </a:p>
          <a:p>
            <a:pPr lvl="0">
              <a:tabLst>
                <a:tab pos="342900" algn="r"/>
              </a:tabLst>
            </a:pPr>
            <a:endParaRPr lang="en-US" sz="2000" dirty="0" smtClean="0">
              <a:latin typeface="Arial" pitchFamily="34" charset="0"/>
              <a:cs typeface="Arial" pitchFamily="34" charset="0"/>
            </a:endParaRPr>
          </a:p>
          <a:p>
            <a:pPr lvl="0">
              <a:tabLst>
                <a:tab pos="342900" algn="r"/>
              </a:tabLst>
            </a:pPr>
            <a:r>
              <a:rPr lang="en-US" sz="2000" dirty="0" smtClean="0">
                <a:latin typeface="Arial" pitchFamily="34" charset="0"/>
                <a:ea typeface="SimSun" charset="-122"/>
                <a:cs typeface="Arial" pitchFamily="34" charset="0"/>
              </a:rPr>
              <a:t>(</a:t>
            </a:r>
            <a:r>
              <a:rPr lang="en-US" sz="2000" i="1" dirty="0" smtClean="0">
                <a:latin typeface="Arial" pitchFamily="34" charset="0"/>
                <a:ea typeface="SimSun" charset="-122"/>
                <a:cs typeface="Arial" pitchFamily="34" charset="0"/>
              </a:rPr>
              <a:t>ii</a:t>
            </a:r>
            <a:r>
              <a:rPr lang="en-US" sz="2000" dirty="0" smtClean="0">
                <a:latin typeface="Arial" pitchFamily="34" charset="0"/>
                <a:ea typeface="SimSun" charset="-122"/>
                <a:cs typeface="Arial" pitchFamily="34" charset="0"/>
              </a:rPr>
              <a:t>)	</a:t>
            </a:r>
            <a:r>
              <a:rPr lang="en-US" sz="2000" i="1" dirty="0" smtClean="0">
                <a:latin typeface="Arial" pitchFamily="34" charset="0"/>
                <a:ea typeface="SimSun" charset="-122"/>
                <a:cs typeface="Arial" pitchFamily="34" charset="0"/>
              </a:rPr>
              <a:t>In any other case</a:t>
            </a:r>
            <a:r>
              <a:rPr lang="en-US" sz="2000" dirty="0" smtClean="0">
                <a:latin typeface="Arial" pitchFamily="34" charset="0"/>
                <a:ea typeface="SimSun" charset="-122"/>
                <a:cs typeface="Arial" pitchFamily="34" charset="0"/>
              </a:rPr>
              <a:t> — Form No. 58B from an accountant.</a:t>
            </a:r>
          </a:p>
          <a:p>
            <a:pPr lvl="0">
              <a:tabLst>
                <a:tab pos="342900" algn="r"/>
              </a:tabLst>
            </a:pPr>
            <a:endParaRPr lang="en-US" sz="2000" dirty="0" smtClean="0">
              <a:latin typeface="Arial" pitchFamily="34" charset="0"/>
              <a:cs typeface="Arial" pitchFamily="34" charset="0"/>
            </a:endParaRPr>
          </a:p>
          <a:p>
            <a:pPr lvl="0">
              <a:tabLst>
                <a:tab pos="342900" algn="r"/>
              </a:tabLst>
            </a:pPr>
            <a:r>
              <a:rPr lang="en-US" sz="2000" b="1" dirty="0" smtClean="0">
                <a:latin typeface="Arial" pitchFamily="34" charset="0"/>
                <a:ea typeface="SimSun" charset="-122"/>
                <a:cs typeface="Arial" pitchFamily="34" charset="0"/>
              </a:rPr>
              <a:t>	(</a:t>
            </a:r>
            <a:r>
              <a:rPr lang="en-US" sz="2000" b="1" i="1" dirty="0" smtClean="0">
                <a:latin typeface="Arial" pitchFamily="34" charset="0"/>
                <a:ea typeface="SimSun" charset="-122"/>
                <a:cs typeface="Arial" pitchFamily="34" charset="0"/>
              </a:rPr>
              <a:t>d</a:t>
            </a:r>
            <a:r>
              <a:rPr lang="en-US" sz="2000" b="1" dirty="0" smtClean="0">
                <a:latin typeface="Arial" pitchFamily="34" charset="0"/>
                <a:ea typeface="SimSun" charset="-122"/>
                <a:cs typeface="Arial" pitchFamily="34" charset="0"/>
              </a:rPr>
              <a:t>)	</a:t>
            </a:r>
            <a:r>
              <a:rPr lang="en-US" sz="2000" b="1" i="1" dirty="0" smtClean="0">
                <a:latin typeface="Arial" pitchFamily="34" charset="0"/>
                <a:ea typeface="SimSun" charset="-122"/>
                <a:cs typeface="Arial" pitchFamily="34" charset="0"/>
              </a:rPr>
              <a:t>Dual benefit not allowed criteria</a:t>
            </a:r>
            <a:r>
              <a:rPr lang="en-US" sz="2000" b="1" dirty="0" smtClean="0">
                <a:latin typeface="Arial" pitchFamily="34" charset="0"/>
                <a:ea typeface="SimSun" charset="-122"/>
                <a:cs typeface="Arial" pitchFamily="34" charset="0"/>
              </a:rPr>
              <a:t> — </a:t>
            </a:r>
            <a:r>
              <a:rPr lang="en-US" sz="2000" dirty="0" smtClean="0">
                <a:latin typeface="Arial" pitchFamily="34" charset="0"/>
                <a:ea typeface="SimSun" charset="-122"/>
                <a:cs typeface="Arial" pitchFamily="34" charset="0"/>
              </a:rPr>
              <a:t>Expenditure referred in this section shall not be allowed to the assessee under any other section.</a:t>
            </a:r>
            <a:endParaRPr lang="en-US" sz="2000" dirty="0" smtClean="0">
              <a:latin typeface="Arial" pitchFamily="34" charset="0"/>
              <a:cs typeface="Arial" pitchFamily="34" charset="0"/>
            </a:endParaRPr>
          </a:p>
        </p:txBody>
      </p:sp>
      <p:sp>
        <p:nvSpPr>
          <p:cNvPr id="5" name="Rectangle 4"/>
          <p:cNvSpPr/>
          <p:nvPr/>
        </p:nvSpPr>
        <p:spPr>
          <a:xfrm>
            <a:off x="981075" y="942976"/>
            <a:ext cx="688278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SimSun" charset="-122"/>
                <a:cs typeface="Arial" pitchFamily="34" charset="0"/>
              </a:rPr>
              <a:t> (B).	CONDITIONS SECTION 35AC</a:t>
            </a:r>
            <a:endParaRPr lang="en-US" sz="4800" b="1" dirty="0" smtClean="0">
              <a:solidFill>
                <a:srgbClr val="0070C0"/>
              </a:solidFill>
              <a:latin typeface="Arial" pitchFamily="34" charset="0"/>
              <a:cs typeface="Arial" pitchFamily="34" charset="0"/>
            </a:endParaRPr>
          </a:p>
        </p:txBody>
      </p:sp>
    </p:spTree>
  </p:cSld>
  <p:clrMapOvr>
    <a:masterClrMapping/>
  </p:clrMapOvr>
  <p:transition advClick="0" advTm="5000">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dirty="0"/>
          </a:p>
        </p:txBody>
      </p:sp>
      <p:sp>
        <p:nvSpPr>
          <p:cNvPr id="57345" name="Rectangle 1"/>
          <p:cNvSpPr>
            <a:spLocks noChangeArrowheads="1"/>
          </p:cNvSpPr>
          <p:nvPr/>
        </p:nvSpPr>
        <p:spPr bwMode="auto">
          <a:xfrm>
            <a:off x="1073150" y="1035051"/>
            <a:ext cx="6244786"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70C0"/>
                </a:solidFill>
                <a:effectLst/>
                <a:latin typeface="Arial" pitchFamily="34" charset="0"/>
                <a:ea typeface="SimSun" charset="-122"/>
                <a:cs typeface="Arial" pitchFamily="34" charset="0"/>
              </a:rPr>
              <a:t>(C).	MEANING SECTION</a:t>
            </a:r>
            <a:r>
              <a:rPr kumimoji="0" lang="en-US" sz="3200" b="1" i="0" u="none" strike="noStrike" cap="none" normalizeH="0" dirty="0" smtClean="0">
                <a:ln>
                  <a:noFill/>
                </a:ln>
                <a:solidFill>
                  <a:srgbClr val="0070C0"/>
                </a:solidFill>
                <a:effectLst/>
                <a:latin typeface="Arial" pitchFamily="34" charset="0"/>
                <a:ea typeface="SimSun" charset="-122"/>
                <a:cs typeface="Arial" pitchFamily="34" charset="0"/>
              </a:rPr>
              <a:t> 35AC</a:t>
            </a:r>
            <a:endParaRPr kumimoji="0" lang="en-US" sz="3200" b="1" i="0" u="none" strike="noStrike" cap="none" normalizeH="0" baseline="0" dirty="0" smtClean="0">
              <a:ln>
                <a:noFill/>
              </a:ln>
              <a:solidFill>
                <a:srgbClr val="0070C0"/>
              </a:solidFill>
              <a:effectLst/>
              <a:latin typeface="Arial" pitchFamily="34" charset="0"/>
              <a:cs typeface="Arial" pitchFamily="34" charset="0"/>
            </a:endParaRPr>
          </a:p>
        </p:txBody>
      </p:sp>
      <p:sp>
        <p:nvSpPr>
          <p:cNvPr id="57346" name="Rectangle 2"/>
          <p:cNvSpPr>
            <a:spLocks noChangeArrowheads="1"/>
          </p:cNvSpPr>
          <p:nvPr/>
        </p:nvSpPr>
        <p:spPr bwMode="auto">
          <a:xfrm>
            <a:off x="520701" y="1679575"/>
            <a:ext cx="8194675"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SimSun" charset="-122"/>
                <a:cs typeface="Arial" pitchFamily="34" charset="0"/>
              </a:rPr>
              <a:t>‘Eligible project or scheme’ means such project or scheme for promoting the social and economic welfare of, or the uplift of, the public as the Central Government may, by notification in the Official Gazette, specify in this behalf on the recommendations of the National Committee.</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advClick="0" advTm="5000">
    <p:dissolv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5" name="Slide Number Placeholder 5"/>
          <p:cNvSpPr>
            <a:spLocks noGrp="1"/>
          </p:cNvSpPr>
          <p:nvPr>
            <p:ph type="sldNum" sz="quarter" idx="11"/>
          </p:nvPr>
        </p:nvSpPr>
        <p:spPr/>
        <p:style>
          <a:lnRef idx="2">
            <a:schemeClr val="dk1">
              <a:shade val="50000"/>
            </a:schemeClr>
          </a:lnRef>
          <a:fillRef idx="1">
            <a:schemeClr val="dk1"/>
          </a:fillRef>
          <a:effectRef idx="0">
            <a:schemeClr val="dk1"/>
          </a:effectRef>
          <a:fontRef idx="minor">
            <a:schemeClr val="lt1"/>
          </a:fontRef>
        </p:style>
        <p:txBody>
          <a:bodyPr/>
          <a:lstStyle/>
          <a:p>
            <a:fld id="{2BF39EC7-0A3C-4B08-80DB-186782C90ABC}" type="slidenum">
              <a:rPr lang="en-US" smtClean="0"/>
              <a:pPr/>
              <a:t>7</a:t>
            </a:fld>
            <a:endParaRPr lang="en-US" dirty="0" smtClean="0"/>
          </a:p>
        </p:txBody>
      </p:sp>
      <p:sp>
        <p:nvSpPr>
          <p:cNvPr id="33796" name="Rectangle 15"/>
          <p:cNvSpPr>
            <a:spLocks noGrp="1" noChangeArrowheads="1"/>
          </p:cNvSpPr>
          <p:nvPr>
            <p:ph type="title"/>
          </p:nvPr>
        </p:nvSpPr>
        <p:spPr>
          <a:xfrm>
            <a:off x="549275" y="503238"/>
            <a:ext cx="8001000" cy="838200"/>
          </a:xfrm>
        </p:spPr>
        <p:style>
          <a:lnRef idx="2">
            <a:schemeClr val="dk1">
              <a:shade val="50000"/>
            </a:schemeClr>
          </a:lnRef>
          <a:fillRef idx="1">
            <a:schemeClr val="dk1"/>
          </a:fillRef>
          <a:effectRef idx="0">
            <a:schemeClr val="dk1"/>
          </a:effectRef>
          <a:fontRef idx="minor">
            <a:schemeClr val="lt1"/>
          </a:fontRef>
        </p:style>
        <p:txBody>
          <a:bodyPr/>
          <a:lstStyle/>
          <a:p>
            <a:pPr algn="ctr"/>
            <a:r>
              <a:rPr lang="en-US" sz="5400" u="sng" dirty="0" smtClean="0">
                <a:solidFill>
                  <a:srgbClr val="00B0F0"/>
                </a:solidFill>
                <a:latin typeface="Arial" charset="0"/>
              </a:rPr>
              <a:t>THANK</a:t>
            </a:r>
            <a:r>
              <a:rPr lang="en-US" sz="5600" u="sng" dirty="0" smtClean="0">
                <a:solidFill>
                  <a:srgbClr val="00B0F0"/>
                </a:solidFill>
              </a:rPr>
              <a:t> </a:t>
            </a:r>
            <a:r>
              <a:rPr lang="en-US" sz="5400" u="sng" dirty="0" smtClean="0">
                <a:solidFill>
                  <a:srgbClr val="00B0F0"/>
                </a:solidFill>
                <a:latin typeface="Arial" charset="0"/>
              </a:rPr>
              <a:t>YOU</a:t>
            </a:r>
          </a:p>
        </p:txBody>
      </p:sp>
      <p:sp>
        <p:nvSpPr>
          <p:cNvPr id="33797" name="Rectangle 16"/>
          <p:cNvSpPr>
            <a:spLocks noGrp="1" noChangeArrowheads="1"/>
          </p:cNvSpPr>
          <p:nvPr>
            <p:ph type="body" sz="half" idx="1"/>
          </p:nvPr>
        </p:nvSpPr>
        <p:spPr>
          <a:xfrm>
            <a:off x="704849" y="1679576"/>
            <a:ext cx="8001000" cy="4419601"/>
          </a:xfrm>
        </p:spPr>
        <p:style>
          <a:lnRef idx="2">
            <a:schemeClr val="dk1">
              <a:shade val="50000"/>
            </a:schemeClr>
          </a:lnRef>
          <a:fillRef idx="1">
            <a:schemeClr val="dk1"/>
          </a:fillRef>
          <a:effectRef idx="0">
            <a:schemeClr val="dk1"/>
          </a:effectRef>
          <a:fontRef idx="minor">
            <a:schemeClr val="lt1"/>
          </a:fontRef>
        </p:style>
        <p:txBody>
          <a:bodyPr/>
          <a:lstStyle/>
          <a:p>
            <a:pPr marL="0" indent="0">
              <a:lnSpc>
                <a:spcPct val="10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marL="0" indent="0">
              <a:lnSpc>
                <a:spcPct val="100000"/>
              </a:lnSpc>
              <a:buFont typeface="Wingdings" pitchFamily="2" charset="2"/>
              <a:buNone/>
            </a:pPr>
            <a:endParaRPr lang="en-US" sz="1700" i="1" dirty="0" smtClean="0">
              <a:solidFill>
                <a:schemeClr val="accent2"/>
              </a:solidFill>
            </a:endParaRPr>
          </a:p>
          <a:p>
            <a:pPr marL="0" indent="0">
              <a:lnSpc>
                <a:spcPct val="100000"/>
              </a:lnSpc>
              <a:buFont typeface="Wingdings" pitchFamily="2" charset="2"/>
              <a:buNone/>
            </a:pPr>
            <a:r>
              <a:rPr lang="en-US" sz="2800" b="1" dirty="0" smtClean="0">
                <a:solidFill>
                  <a:schemeClr val="bg1"/>
                </a:solidFill>
                <a:latin typeface="Times New Roman" pitchFamily="18" charset="0"/>
              </a:rPr>
              <a:t>CA. Rajat Mohan </a:t>
            </a:r>
            <a:endParaRPr lang="en-US" sz="2000" b="1" dirty="0" smtClean="0">
              <a:solidFill>
                <a:schemeClr val="bg1"/>
              </a:solidFill>
              <a:latin typeface="Times New Roman" pitchFamily="18" charset="0"/>
            </a:endParaRPr>
          </a:p>
          <a:p>
            <a:pPr marL="0" indent="0">
              <a:lnSpc>
                <a:spcPct val="100000"/>
              </a:lnSpc>
              <a:buFont typeface="Wingdings" pitchFamily="2" charset="2"/>
              <a:buNone/>
            </a:pPr>
            <a:r>
              <a:rPr lang="en-US" sz="2800" dirty="0" smtClean="0">
                <a:solidFill>
                  <a:schemeClr val="bg1"/>
                </a:solidFill>
                <a:latin typeface="Batang" pitchFamily="18" charset="-127"/>
              </a:rPr>
              <a:t>B.Com(H), ACA, ACS, DISA</a:t>
            </a:r>
          </a:p>
          <a:p>
            <a:pPr marL="0" indent="0">
              <a:lnSpc>
                <a:spcPct val="100000"/>
              </a:lnSpc>
              <a:buNone/>
            </a:pPr>
            <a:endParaRPr lang="en-US" sz="2400" b="1" dirty="0" smtClean="0"/>
          </a:p>
          <a:p>
            <a:pPr marL="0" indent="0">
              <a:lnSpc>
                <a:spcPct val="100000"/>
              </a:lnSpc>
              <a:buNone/>
            </a:pPr>
            <a:r>
              <a:rPr lang="en-US" sz="1200" b="1" dirty="0" smtClean="0">
                <a:solidFill>
                  <a:schemeClr val="bg1"/>
                </a:solidFill>
                <a:latin typeface="Times New Roman" pitchFamily="18" charset="0"/>
                <a:cs typeface="Times New Roman" pitchFamily="18" charset="0"/>
              </a:rPr>
              <a:t>MOHAN AGGARWAL &amp; ASSOCIATES</a:t>
            </a:r>
          </a:p>
          <a:p>
            <a:pPr marL="0" indent="0">
              <a:lnSpc>
                <a:spcPct val="100000"/>
              </a:lnSpc>
              <a:buNone/>
            </a:pPr>
            <a:r>
              <a:rPr lang="en-US" sz="1200" b="1" dirty="0" smtClean="0">
                <a:solidFill>
                  <a:schemeClr val="bg1"/>
                </a:solidFill>
                <a:latin typeface="Times New Roman" pitchFamily="18" charset="0"/>
                <a:cs typeface="Times New Roman" pitchFamily="18" charset="0"/>
              </a:rPr>
              <a:t>Chartered Accountants</a:t>
            </a:r>
          </a:p>
          <a:p>
            <a:pPr marL="0" indent="0">
              <a:lnSpc>
                <a:spcPct val="100000"/>
              </a:lnSpc>
              <a:buNone/>
            </a:pPr>
            <a:r>
              <a:rPr lang="en-US" sz="1400" dirty="0" smtClean="0">
                <a:solidFill>
                  <a:schemeClr val="bg1"/>
                </a:solidFill>
                <a:latin typeface="Batang" pitchFamily="18" charset="-127"/>
              </a:rPr>
              <a:t>Head Office</a:t>
            </a:r>
          </a:p>
          <a:p>
            <a:pPr marL="0" indent="0">
              <a:lnSpc>
                <a:spcPct val="100000"/>
              </a:lnSpc>
              <a:buNone/>
            </a:pPr>
            <a:r>
              <a:rPr lang="en-US" sz="1100" dirty="0" smtClean="0">
                <a:solidFill>
                  <a:schemeClr val="bg1"/>
                </a:solidFill>
                <a:latin typeface="Batang" pitchFamily="18" charset="-127"/>
              </a:rPr>
              <a:t>F-31 D.B. Gupta Market, Karol Bagh, New Delhi-110005</a:t>
            </a:r>
          </a:p>
          <a:p>
            <a:pPr marL="0" indent="0">
              <a:lnSpc>
                <a:spcPct val="100000"/>
              </a:lnSpc>
              <a:buNone/>
            </a:pPr>
            <a:r>
              <a:rPr lang="en-US" sz="1100" dirty="0" smtClean="0">
                <a:solidFill>
                  <a:schemeClr val="bg1"/>
                </a:solidFill>
                <a:latin typeface="Batang" pitchFamily="18" charset="-127"/>
              </a:rPr>
              <a:t>Office Phone: 011-23672609 / 23535809</a:t>
            </a:r>
          </a:p>
          <a:p>
            <a:pPr marL="0" indent="0">
              <a:lnSpc>
                <a:spcPct val="100000"/>
              </a:lnSpc>
              <a:buNone/>
            </a:pPr>
            <a:r>
              <a:rPr lang="en-US" sz="1400" dirty="0" smtClean="0">
                <a:solidFill>
                  <a:schemeClr val="bg1"/>
                </a:solidFill>
                <a:latin typeface="Batang" pitchFamily="18" charset="-127"/>
              </a:rPr>
              <a:t>Branch Office</a:t>
            </a:r>
          </a:p>
          <a:p>
            <a:pPr marL="0" indent="0">
              <a:lnSpc>
                <a:spcPct val="100000"/>
              </a:lnSpc>
              <a:buNone/>
            </a:pPr>
            <a:r>
              <a:rPr lang="en-US" sz="1100" dirty="0" smtClean="0">
                <a:solidFill>
                  <a:schemeClr val="bg1"/>
                </a:solidFill>
                <a:latin typeface="Batang" pitchFamily="18" charset="-127"/>
              </a:rPr>
              <a:t>18A, IInd Floor, North Avenue Road, West Punjabi Bagh, New Delhi-110026</a:t>
            </a:r>
          </a:p>
          <a:p>
            <a:pPr marL="0" indent="0">
              <a:lnSpc>
                <a:spcPct val="100000"/>
              </a:lnSpc>
              <a:buNone/>
            </a:pPr>
            <a:r>
              <a:rPr lang="en-US" sz="1100" dirty="0" smtClean="0">
                <a:solidFill>
                  <a:schemeClr val="bg1"/>
                </a:solidFill>
                <a:latin typeface="Batang" pitchFamily="18" charset="-127"/>
              </a:rPr>
              <a:t>office Phone</a:t>
            </a:r>
            <a:r>
              <a:rPr lang="en-US" sz="1100" smtClean="0">
                <a:solidFill>
                  <a:schemeClr val="bg1"/>
                </a:solidFill>
                <a:latin typeface="Batang" pitchFamily="18" charset="-127"/>
              </a:rPr>
              <a:t>: 011-47322696/97</a:t>
            </a:r>
            <a:endParaRPr lang="en-US" sz="1100" dirty="0" smtClean="0">
              <a:solidFill>
                <a:schemeClr val="bg1"/>
              </a:solidFill>
              <a:latin typeface="Batang" pitchFamily="18" charset="-127"/>
            </a:endParaRPr>
          </a:p>
          <a:p>
            <a:pPr marL="0" indent="0">
              <a:lnSpc>
                <a:spcPct val="100000"/>
              </a:lnSpc>
              <a:buFont typeface="Wingdings" pitchFamily="2" charset="2"/>
              <a:buNone/>
            </a:pPr>
            <a:endParaRPr lang="en-US" sz="1400" dirty="0" smtClean="0">
              <a:solidFill>
                <a:schemeClr val="bg1"/>
              </a:solidFill>
              <a:latin typeface="Batang" pitchFamily="18" charset="-127"/>
            </a:endParaRPr>
          </a:p>
          <a:p>
            <a:pPr marL="0" indent="0">
              <a:lnSpc>
                <a:spcPct val="100000"/>
              </a:lnSpc>
              <a:buFont typeface="Wingdings" pitchFamily="2" charset="2"/>
              <a:buNone/>
            </a:pPr>
            <a:r>
              <a:rPr lang="en-US" sz="1400" dirty="0" smtClean="0">
                <a:solidFill>
                  <a:schemeClr val="bg1"/>
                </a:solidFill>
                <a:latin typeface="Batang" pitchFamily="18" charset="-127"/>
              </a:rPr>
              <a:t>Website: </a:t>
            </a:r>
            <a:r>
              <a:rPr lang="en-US" sz="1400" dirty="0" smtClean="0">
                <a:solidFill>
                  <a:schemeClr val="hlink"/>
                </a:solidFill>
                <a:latin typeface="Batang" pitchFamily="18" charset="-127"/>
              </a:rPr>
              <a:t>www.delhicamohan.com</a:t>
            </a:r>
          </a:p>
          <a:p>
            <a:pPr marL="0" indent="0">
              <a:lnSpc>
                <a:spcPct val="100000"/>
              </a:lnSpc>
              <a:buFont typeface="Wingdings" pitchFamily="2" charset="2"/>
              <a:buNone/>
            </a:pPr>
            <a:r>
              <a:rPr lang="en-US" sz="1400" dirty="0" smtClean="0">
                <a:solidFill>
                  <a:schemeClr val="bg1"/>
                </a:solidFill>
                <a:latin typeface="Batang" pitchFamily="18" charset="-127"/>
              </a:rPr>
              <a:t>E-mail: </a:t>
            </a:r>
            <a:r>
              <a:rPr lang="en-US" sz="1400" dirty="0" smtClean="0">
                <a:solidFill>
                  <a:schemeClr val="bg1"/>
                </a:solidFill>
                <a:latin typeface="Batang" pitchFamily="18" charset="-127"/>
                <a:hlinkClick r:id="rId2"/>
              </a:rPr>
              <a:t>rajat.mohan@icai.org</a:t>
            </a:r>
            <a:endParaRPr lang="en-US" sz="1400" dirty="0" smtClean="0">
              <a:solidFill>
                <a:schemeClr val="bg1"/>
              </a:solidFill>
              <a:latin typeface="Batang" pitchFamily="18" charset="-127"/>
            </a:endParaRPr>
          </a:p>
        </p:txBody>
      </p:sp>
    </p:spTree>
  </p:cSld>
  <p:clrMapOvr>
    <a:masterClrMapping/>
  </p:clrMapOvr>
  <p:transition advClick="0" advTm="5000">
    <p:dissolve/>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2137</TotalTime>
  <Words>145</Words>
  <Application>Microsoft PowerPoint</Application>
  <PresentationFormat>On-screen Show (4:3)</PresentationFormat>
  <Paragraphs>58</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Profile</vt:lpstr>
      <vt:lpstr>Tax Planning through Investments</vt:lpstr>
      <vt:lpstr>Slide 2</vt:lpstr>
      <vt:lpstr>Slide 3</vt:lpstr>
      <vt:lpstr>Slide 4</vt:lpstr>
      <vt:lpstr>Slide 5</vt:lpstr>
      <vt:lpstr>Slide 6</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RAJAT</cp:lastModifiedBy>
  <cp:revision>258</cp:revision>
  <cp:lastPrinted>1601-01-01T00:00:00Z</cp:lastPrinted>
  <dcterms:created xsi:type="dcterms:W3CDTF">1601-01-01T00:00:00Z</dcterms:created>
  <dcterms:modified xsi:type="dcterms:W3CDTF">2011-04-22T06:34:06Z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