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87" r:id="rId2"/>
    <p:sldId id="288" r:id="rId3"/>
    <p:sldId id="259" r:id="rId4"/>
    <p:sldId id="260" r:id="rId5"/>
    <p:sldId id="268" r:id="rId6"/>
    <p:sldId id="269" r:id="rId7"/>
    <p:sldId id="279" r:id="rId8"/>
    <p:sldId id="293" r:id="rId9"/>
    <p:sldId id="264" r:id="rId10"/>
    <p:sldId id="265" r:id="rId11"/>
    <p:sldId id="290" r:id="rId12"/>
    <p:sldId id="292" r:id="rId13"/>
    <p:sldId id="280" r:id="rId14"/>
    <p:sldId id="286" r:id="rId15"/>
    <p:sldId id="285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CC00"/>
    <a:srgbClr val="FFFF00"/>
    <a:srgbClr val="FA140E"/>
    <a:srgbClr val="FF8FBA"/>
    <a:srgbClr val="9966FF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5" autoAdjust="0"/>
    <p:restoredTop sz="93489" autoAdjust="0"/>
  </p:normalViewPr>
  <p:slideViewPr>
    <p:cSldViewPr>
      <p:cViewPr>
        <p:scale>
          <a:sx n="66" d="100"/>
          <a:sy n="66" d="100"/>
        </p:scale>
        <p:origin x="-64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8CB775F-C6B9-4A44-8B24-91BA09E381ED}" type="datetimeFigureOut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F2D0BD8-3EE0-420A-9A47-6712FFC90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8F5C54D3-BCB4-442A-9985-839F7CE1D78F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6ABA4DF-8CC2-4BF9-A74F-F531B61B3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29C26-6A2E-4915-BC44-9493CEFC9327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3977C-57DE-47FA-A465-2C790E283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53F1A-A03C-4975-A4D3-45D12CDE07F6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51EC5-B32A-4610-8BD9-F7960DCB32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2439D-5D9E-4C27-A5FD-76CEB4BEF209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51CD-2A3F-4834-BA79-42DC0CEC1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6A972-2B9F-42A3-B27F-4334C38F4103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E0A01-C8E6-47A1-9DEA-0BA9CCCFFC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68981-A2A7-4562-BBB5-D1515B1C0333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DF3CB-D725-4A38-A13F-5322DD51B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08DC1-18C0-4A62-A466-051C29DD857F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15D11620-F404-44A0-ACA3-616202022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60F98-1F33-4416-844E-F6BA4905D3A0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1C8B6-761C-489F-9C66-F9E0845560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1CBF1-FB80-4A83-83A2-6922C7C06D24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0612C-7084-4A69-9EFE-3B7A4DA6D5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DD1B9811-06DB-4471-9B73-A2E3D2F19B41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199C7691-487E-4246-95A2-1E5CC8DD9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2EBC08ED-306A-4A06-8311-1FB1A3233248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BD8D3D9A-EEDF-4650-9674-155454AD28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10DF1F-FDFA-44BA-B93E-E1506EDEAB26}" type="datetime1">
              <a:rPr lang="en-US"/>
              <a:pPr>
                <a:defRPr/>
              </a:pPr>
              <a:t>10/10/2012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B7DB99-92A4-430E-A9AD-34A62A541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0" r:id="rId4"/>
    <p:sldLayoutId id="2147483818" r:id="rId5"/>
    <p:sldLayoutId id="2147483811" r:id="rId6"/>
    <p:sldLayoutId id="2147483812" r:id="rId7"/>
    <p:sldLayoutId id="2147483819" r:id="rId8"/>
    <p:sldLayoutId id="2147483820" r:id="rId9"/>
    <p:sldLayoutId id="2147483813" r:id="rId10"/>
    <p:sldLayoutId id="2147483814" r:id="rId11"/>
  </p:sldLayoutIdLst>
  <p:hf sldNum="0" hdr="0" ftr="0"/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nabard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wmf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A1CBF1-FB80-4A83-83A2-6922C7C06D24}" type="datetime1">
              <a:rPr lang="en-US" smtClean="0"/>
              <a:pPr>
                <a:defRPr/>
              </a:pPr>
              <a:t>10/10/2012</a:t>
            </a:fld>
            <a:endParaRPr lang="en-US"/>
          </a:p>
        </p:txBody>
      </p:sp>
      <p:pic>
        <p:nvPicPr>
          <p:cNvPr id="46083" name="Picture 3" descr="C:\Documents and Settings\hemanth kumar\Desktop\New Folder (2)\nabard-logo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295400"/>
            <a:ext cx="4724400" cy="47244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0" y="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FF00"/>
                </a:solidFill>
                <a:latin typeface="Corbel" pitchFamily="34" charset="0"/>
              </a:rPr>
              <a:t>National Bank for Agricultural and Rural  Development                   </a:t>
            </a:r>
            <a:endParaRPr 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rbel" pitchFamily="34" charset="0"/>
            </a:endParaRPr>
          </a:p>
        </p:txBody>
      </p:sp>
      <p:pic>
        <p:nvPicPr>
          <p:cNvPr id="5" name="Picture 4" descr="images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1295400"/>
            <a:ext cx="2235200" cy="4724400"/>
          </a:xfrm>
          <a:prstGeom prst="rect">
            <a:avLst/>
          </a:prstGeom>
        </p:spPr>
      </p:pic>
      <p:pic>
        <p:nvPicPr>
          <p:cNvPr id="6" name="Picture 5" descr="images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95400"/>
            <a:ext cx="2286000" cy="4724400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SCHEME OF PROVIDING TECHNOLOGY SUPPORT TO NGOs</a:t>
            </a:r>
            <a:r>
              <a:rPr lang="en-US" sz="32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sz="3200" dirty="0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>
              <a:buFont typeface="Wingdings 2" pitchFamily="18" charset="2"/>
              <a:buBlip>
                <a:blip r:embed="rId3"/>
              </a:buBlip>
            </a:pPr>
            <a:r>
              <a:rPr lang="en-US" b="1" smtClean="0"/>
              <a:t>Grant Assistance up to Rs.50,000</a:t>
            </a:r>
            <a:endParaRPr lang="en-US" smtClean="0"/>
          </a:p>
          <a:p>
            <a:pPr eaLnBrk="1" hangingPunct="1">
              <a:buFont typeface="Wingdings 2" pitchFamily="18" charset="2"/>
              <a:buBlip>
                <a:blip r:embed="rId3"/>
              </a:buBlip>
            </a:pPr>
            <a:r>
              <a:rPr lang="en-US" b="1" smtClean="0"/>
              <a:t>Purchase of PC</a:t>
            </a:r>
            <a:endParaRPr lang="en-US" smtClean="0"/>
          </a:p>
          <a:p>
            <a:pPr eaLnBrk="1" hangingPunct="1">
              <a:buFont typeface="Wingdings 2" pitchFamily="18" charset="2"/>
              <a:buBlip>
                <a:blip r:embed="rId3"/>
              </a:buBlip>
            </a:pPr>
            <a:r>
              <a:rPr lang="en-US" b="1" smtClean="0"/>
              <a:t>NGO should have completed 3 years</a:t>
            </a:r>
            <a:endParaRPr lang="en-US" smtClean="0"/>
          </a:p>
          <a:p>
            <a:pPr eaLnBrk="1" hangingPunct="1">
              <a:buFont typeface="Wingdings 2" pitchFamily="18" charset="2"/>
              <a:buBlip>
                <a:blip r:embed="rId3"/>
              </a:buBlip>
            </a:pPr>
            <a:r>
              <a:rPr lang="en-US" b="1" smtClean="0"/>
              <a:t>Should have promoted minimum 500 SHGs</a:t>
            </a:r>
            <a:endParaRPr lang="en-US" smtClean="0"/>
          </a:p>
          <a:p>
            <a:pPr eaLnBrk="1" hangingPunct="1">
              <a:buFont typeface="Wingdings 2" pitchFamily="18" charset="2"/>
              <a:buBlip>
                <a:blip r:embed="rId3"/>
              </a:buBlip>
            </a:pPr>
            <a:r>
              <a:rPr lang="en-US" b="1" smtClean="0"/>
              <a:t>Should not have been black-listed </a:t>
            </a: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390BCF-8A2C-444D-AAE7-082F3E6FBEB8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10/10/2012</a:t>
            </a:fld>
            <a:endParaRPr lang="en-US" smtClean="0"/>
          </a:p>
        </p:txBody>
      </p:sp>
      <p:pic>
        <p:nvPicPr>
          <p:cNvPr id="1434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4050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0"/>
            <a:ext cx="12192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PRIYADARSHINI</a:t>
            </a:r>
            <a:br>
              <a:rPr lang="en-US" sz="4000" dirty="0" smtClean="0"/>
            </a:br>
            <a:r>
              <a:rPr lang="en-US" sz="4000" dirty="0" smtClean="0"/>
              <a:t> Project</a:t>
            </a:r>
            <a:endParaRPr lang="en-US" sz="4000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Micro Finance Institution</a:t>
            </a:r>
          </a:p>
          <a:p>
            <a:pPr eaLnBrk="1" hangingPunct="1"/>
            <a:r>
              <a:rPr lang="en-US" smtClean="0"/>
              <a:t>Women empowerment and livelihood program of Ministry of Women and child development GOI</a:t>
            </a:r>
          </a:p>
          <a:p>
            <a:pPr eaLnBrk="1" hangingPunct="1"/>
            <a:r>
              <a:rPr lang="en-US" smtClean="0"/>
              <a:t>Implemented in 2 districts of Bihar – Madhubani &amp; Sitamarhi</a:t>
            </a:r>
          </a:p>
          <a:p>
            <a:pPr eaLnBrk="1" hangingPunct="1"/>
            <a:r>
              <a:rPr lang="en-US" smtClean="0"/>
              <a:t>Project outlay of US $ 30 million funded by IFAD and US $ 2.73 by GOI</a:t>
            </a:r>
          </a:p>
          <a:p>
            <a:pPr eaLnBrk="1" hangingPunct="1"/>
            <a:r>
              <a:rPr lang="en-US" smtClean="0"/>
              <a:t>December 2009-2017 (Effective from 4</a:t>
            </a:r>
            <a:r>
              <a:rPr lang="en-US" baseline="30000" smtClean="0"/>
              <a:t>th</a:t>
            </a:r>
            <a:r>
              <a:rPr lang="en-US" smtClean="0"/>
              <a:t> Dec 2009)</a:t>
            </a:r>
          </a:p>
          <a:p>
            <a:pPr eaLnBrk="1" hangingPunct="1"/>
            <a:endParaRPr lang="en-US" smtClean="0"/>
          </a:p>
        </p:txBody>
      </p:sp>
      <p:pic>
        <p:nvPicPr>
          <p:cNvPr id="12292" name="Picture 2" descr="E:\Desktop\nabard-recruitment-2011-apply-online-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7350" y="0"/>
            <a:ext cx="1136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600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KISAN CREDIT CARD</a:t>
            </a:r>
            <a:endParaRPr lang="en-US" u="sng" dirty="0" smtClean="0">
              <a:solidFill>
                <a:schemeClr val="accent3">
                  <a:lumMod val="60000"/>
                  <a:lumOff val="40000"/>
                </a:schemeClr>
              </a:solidFill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The </a:t>
            </a:r>
            <a:r>
              <a:rPr lang="en-US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Kisan</a:t>
            </a: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Credit Card is a pioneering credit delivery innovation for providing adequate and timely credit to farmers under single window, with flexible and simplified procedure, adopting whole farm approach, including the short-term credit, medium term and long term credit needs of the borrowers for agriculture and allied activities and a reasonable component for consumption needs.</a:t>
            </a:r>
            <a:endParaRPr lang="en-US" dirty="0" smtClean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32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Contents of Credit Card</a:t>
            </a:r>
            <a:r>
              <a:rPr lang="en-US" sz="3200" b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 </a:t>
            </a:r>
            <a:endParaRPr lang="en-US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Beneficiaries covered under the Scheme are issued with a credit card and a pass book or a credit card cum pass book incorporating the name, address, particulars of land holding, borrowing limit, validity period, a passport size photograph of holder etc., which may serve both as an identity card and facilitate recording of transactions on an ongoing basis.</a:t>
            </a:r>
            <a:endParaRPr lang="en-US" dirty="0" smtClean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dirty="0" smtClean="0">
                <a:latin typeface="Calibri"/>
                <a:ea typeface="Times New Roman" pitchFamily="18" charset="0"/>
                <a:cs typeface="Arial" pitchFamily="34" charset="0"/>
              </a:rPr>
              <a:t>•</a:t>
            </a: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The coverage of KCC was extended to landless </a:t>
            </a:r>
            <a:r>
              <a:rPr lang="en-US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labourers</a:t>
            </a: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oral lessees, tenant farmers including defaulters.</a:t>
            </a:r>
            <a:b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dirty="0" smtClean="0">
                <a:latin typeface="Calibri"/>
                <a:ea typeface="Times New Roman" pitchFamily="18" charset="0"/>
                <a:cs typeface="Arial" pitchFamily="34" charset="0"/>
              </a:rPr>
              <a:t>•</a:t>
            </a: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The concept of KCC has been extended to the borrowers of the long term cooperative structure.</a:t>
            </a:r>
            <a:endParaRPr lang="en-US" sz="4400" dirty="0" smtClean="0">
              <a:latin typeface="Arial" pitchFamily="34" charset="0"/>
            </a:endParaRPr>
          </a:p>
        </p:txBody>
      </p:sp>
      <p:pic>
        <p:nvPicPr>
          <p:cNvPr id="4" name="Picture 3" descr="Kisan-Credit-Car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76400"/>
            <a:ext cx="2438400" cy="1551709"/>
          </a:xfrm>
          <a:prstGeom prst="rect">
            <a:avLst/>
          </a:prstGeom>
        </p:spPr>
      </p:pic>
    </p:spTree>
  </p:cSld>
  <p:clrMapOvr>
    <a:masterClrMapping/>
  </p:clrMapOvr>
  <p:transition>
    <p:diamond/>
    <p:sndAc>
      <p:stSnd>
        <p:snd r:embed="rId2" name="wind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053635-F8B4-44DE-9930-2A0F03D9C17F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10/10/2012</a:t>
            </a:fld>
            <a:endParaRPr lang="en-US" smtClean="0"/>
          </a:p>
        </p:txBody>
      </p:sp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2572"/>
            <a:ext cx="9147175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105400" y="5562600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72000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hlinkClick r:id="rId2"/>
              </a:rPr>
              <a:t>www.</a:t>
            </a:r>
            <a:r>
              <a:rPr lang="en-US" b="1" dirty="0" smtClean="0">
                <a:solidFill>
                  <a:schemeClr val="accent1"/>
                </a:solidFill>
                <a:hlinkClick r:id="rId2"/>
              </a:rPr>
              <a:t>nabard</a:t>
            </a:r>
            <a:r>
              <a:rPr lang="en-US" dirty="0" smtClean="0">
                <a:solidFill>
                  <a:schemeClr val="accent1"/>
                </a:solidFill>
                <a:hlinkClick r:id="rId2"/>
              </a:rPr>
              <a:t>.org</a:t>
            </a:r>
            <a:endParaRPr lang="en-US" dirty="0" smtClean="0">
              <a:solidFill>
                <a:schemeClr val="accent1"/>
              </a:solidFill>
            </a:endParaRPr>
          </a:p>
          <a:p>
            <a:r>
              <a:rPr lang="en-US" dirty="0" smtClean="0">
                <a:solidFill>
                  <a:schemeClr val="accent1"/>
                </a:solidFill>
              </a:rPr>
              <a:t>Status of microfinance(NABARD)</a:t>
            </a:r>
          </a:p>
          <a:p>
            <a:endParaRPr lang="en-US" dirty="0" smtClean="0">
              <a:solidFill>
                <a:schemeClr val="accent1"/>
              </a:solidFill>
            </a:endParaRPr>
          </a:p>
        </p:txBody>
      </p:sp>
      <p:pic>
        <p:nvPicPr>
          <p:cNvPr id="30725" name="Picture 5" descr="C:\Documents and Settings\hemanth kumar\Desktop\New Folder (2)\a-typical-poor-indian-village-virtually-desert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14600"/>
            <a:ext cx="4572000" cy="346128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8600" y="590389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After under taking of poor village it became like this.</a:t>
            </a:r>
          </a:p>
        </p:txBody>
      </p:sp>
      <p:pic>
        <p:nvPicPr>
          <p:cNvPr id="6" name="Picture 5" descr="images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514600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523C9B-4C5A-4A77-B49F-DAF8034B2A1D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10/10/2012</a:t>
            </a:fld>
            <a:endParaRPr lang="en-US" smtClean="0"/>
          </a:p>
        </p:txBody>
      </p:sp>
      <p:sp>
        <p:nvSpPr>
          <p:cNvPr id="5" name="Rectangle 4"/>
          <p:cNvSpPr/>
          <p:nvPr/>
        </p:nvSpPr>
        <p:spPr>
          <a:xfrm>
            <a:off x="6189663" y="2057400"/>
            <a:ext cx="5849937" cy="13239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2971800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endParaRPr lang="en-US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8800" y="1219200"/>
            <a:ext cx="5410200" cy="137160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THANK</a:t>
            </a:r>
            <a:r>
              <a:rPr lang="en-US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YOU</a:t>
            </a:r>
          </a:p>
        </p:txBody>
      </p:sp>
      <p:pic>
        <p:nvPicPr>
          <p:cNvPr id="31751" name="Picture 2" descr="C:\Documents and Settings\hemanth kumar\Desktop\CF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1371600"/>
            <a:ext cx="3429000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8229600" cy="139903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229600" cy="4572000"/>
          </a:xfrm>
        </p:spPr>
        <p:txBody>
          <a:bodyPr/>
          <a:lstStyle/>
          <a:p>
            <a:pPr eaLnBrk="1" hangingPunct="1"/>
            <a:r>
              <a:rPr lang="en-US" dirty="0" smtClean="0"/>
              <a:t>Headquarters: Mumbai, </a:t>
            </a:r>
            <a:r>
              <a:rPr lang="en-US" dirty="0" err="1" smtClean="0"/>
              <a:t>Maharashtra,India</a:t>
            </a:r>
            <a:endParaRPr lang="en-US" dirty="0" smtClean="0"/>
          </a:p>
          <a:p>
            <a:pPr eaLnBrk="1" hangingPunct="1"/>
            <a:r>
              <a:rPr lang="en-US" dirty="0" smtClean="0"/>
              <a:t>Established : 12 July 1982 </a:t>
            </a:r>
            <a:endParaRPr lang="en-US" sz="1000" dirty="0" smtClean="0"/>
          </a:p>
          <a:p>
            <a:pPr eaLnBrk="1" hangingPunct="1"/>
            <a:endParaRPr lang="en-US" sz="1000" dirty="0" smtClean="0"/>
          </a:p>
          <a:p>
            <a:pPr eaLnBrk="1" hangingPunct="1"/>
            <a:r>
              <a:rPr lang="en-US" dirty="0" smtClean="0"/>
              <a:t>Chairman :</a:t>
            </a:r>
            <a:r>
              <a:rPr lang="en-US" sz="3200" dirty="0" smtClean="0">
                <a:latin typeface="Times New Roman"/>
                <a:ea typeface="Times New Roman"/>
                <a:cs typeface="Times New Roman"/>
              </a:rPr>
              <a:t>Dr. </a:t>
            </a:r>
            <a:r>
              <a:rPr lang="en-US" sz="3200" dirty="0" err="1" smtClean="0">
                <a:latin typeface="Times New Roman"/>
                <a:ea typeface="Times New Roman"/>
                <a:cs typeface="Times New Roman"/>
              </a:rPr>
              <a:t>Prakash</a:t>
            </a:r>
            <a:r>
              <a:rPr lang="en-US" sz="32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ea typeface="Times New Roman"/>
                <a:cs typeface="Times New Roman"/>
              </a:rPr>
              <a:t>Bakshi</a:t>
            </a:r>
            <a:endParaRPr lang="en-US" sz="3200" dirty="0" smtClean="0">
              <a:latin typeface="Times New Roman"/>
              <a:ea typeface="Times New Roman"/>
              <a:cs typeface="Times New Roman"/>
            </a:endParaRPr>
          </a:p>
          <a:p>
            <a:pPr eaLnBrk="1" hangingPunct="1"/>
            <a:endParaRPr lang="en-US" sz="1000" dirty="0" smtClean="0"/>
          </a:p>
          <a:p>
            <a:pPr eaLnBrk="1" hangingPunct="1"/>
            <a:r>
              <a:rPr lang="en-US" dirty="0" smtClean="0"/>
              <a:t>Managing Director: </a:t>
            </a:r>
            <a:r>
              <a:rPr lang="en-IN" dirty="0" smtClean="0"/>
              <a:t>KG</a:t>
            </a:r>
          </a:p>
          <a:p>
            <a:pPr eaLnBrk="1" hangingPunct="1">
              <a:buNone/>
            </a:pPr>
            <a:r>
              <a:rPr lang="en-IN" dirty="0" smtClean="0"/>
              <a:t>    </a:t>
            </a:r>
            <a:r>
              <a:rPr lang="en-IN" dirty="0" err="1" smtClean="0"/>
              <a:t>Karmakar</a:t>
            </a:r>
            <a:endParaRPr lang="en-US" dirty="0" smtClean="0"/>
          </a:p>
          <a:p>
            <a:pPr eaLnBrk="1" hangingPunct="1"/>
            <a:r>
              <a:rPr lang="en-US" dirty="0" smtClean="0"/>
              <a:t>Currency Reserves:  81,220Crore(2007)</a:t>
            </a:r>
            <a:br>
              <a:rPr lang="en-US" dirty="0" smtClean="0"/>
            </a:br>
            <a:endParaRPr lang="en-US" dirty="0" smtClean="0"/>
          </a:p>
          <a:p>
            <a:pPr eaLnBrk="1" hangingPunct="1"/>
            <a:r>
              <a:rPr lang="en-IN" dirty="0" smtClean="0"/>
              <a:t>Income of Rs. 92.02 billion </a:t>
            </a:r>
          </a:p>
          <a:p>
            <a:pPr eaLnBrk="1" hangingPunct="1"/>
            <a:endParaRPr lang="en-US" dirty="0" smtClean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0"/>
            <a:ext cx="2971800" cy="4699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2" descr="E:\Desktop\nabard-recruitment-2011-apply-online-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7350" y="0"/>
            <a:ext cx="1136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914400"/>
            <a:ext cx="8229600" cy="50831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sz="3200" b="1" dirty="0" smtClean="0">
                <a:solidFill>
                  <a:srgbClr val="FFFF00"/>
                </a:solidFill>
              </a:rPr>
              <a:t>Besides this pivotal role, NABARD also: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sz="2000" dirty="0" smtClean="0"/>
              <a:t> </a:t>
            </a:r>
          </a:p>
          <a:p>
            <a:pPr algn="just" eaLnBrk="1" hangingPunct="1">
              <a:lnSpc>
                <a:spcPct val="110000"/>
              </a:lnSpc>
              <a:buFont typeface="Wingdings 2" pitchFamily="18" charset="2"/>
              <a:buBlip>
                <a:blip r:embed="rId3"/>
              </a:buBlip>
            </a:pPr>
            <a:r>
              <a:rPr lang="en-US" sz="2000" dirty="0" smtClean="0"/>
              <a:t>Acts as a coordinator in the operations of rural credit institutions </a:t>
            </a: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Blip>
                <a:blip r:embed="rId3"/>
              </a:buBlip>
            </a:pPr>
            <a:endParaRPr lang="en-US" sz="2000" dirty="0" smtClean="0"/>
          </a:p>
          <a:p>
            <a:pPr algn="just" eaLnBrk="1" hangingPunct="1">
              <a:buFont typeface="Wingdings 2" pitchFamily="18" charset="2"/>
              <a:buBlip>
                <a:blip r:embed="rId3"/>
              </a:buBlip>
            </a:pPr>
            <a:r>
              <a:rPr lang="en-US" sz="2000" dirty="0" smtClean="0"/>
              <a:t>Extends assistance to the government, and other organizations in matters relating to rural development</a:t>
            </a: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sz="2000" dirty="0" smtClean="0"/>
              <a:t> </a:t>
            </a:r>
          </a:p>
          <a:p>
            <a:pPr algn="just" eaLnBrk="1" hangingPunct="1">
              <a:buFont typeface="Wingdings 2" pitchFamily="18" charset="2"/>
              <a:buBlip>
                <a:blip r:embed="rId3"/>
              </a:buBlip>
            </a:pPr>
            <a:r>
              <a:rPr lang="en-US" sz="2000" dirty="0" smtClean="0"/>
              <a:t>Offers training and research facilities for banks, cooperatives and organizations working in the field of rural development </a:t>
            </a: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Blip>
                <a:blip r:embed="rId3"/>
              </a:buBlip>
            </a:pPr>
            <a:endParaRPr lang="en-US" sz="2000" dirty="0" smtClean="0"/>
          </a:p>
          <a:p>
            <a:pPr algn="just" eaLnBrk="1" hangingPunct="1">
              <a:buFont typeface="Wingdings 2" pitchFamily="18" charset="2"/>
              <a:buBlip>
                <a:blip r:embed="rId3"/>
              </a:buBlip>
            </a:pPr>
            <a:r>
              <a:rPr lang="en-US" sz="2000" dirty="0" smtClean="0"/>
              <a:t>Helps the state governments in reaching their targets of providing assistance to eligible institutions in agriculture and rural development </a:t>
            </a: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Blip>
                <a:blip r:embed="rId3"/>
              </a:buBlip>
            </a:pPr>
            <a:endParaRPr lang="en-US" sz="2000" dirty="0" smtClean="0"/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Blip>
                <a:blip r:embed="rId3"/>
              </a:buBlip>
            </a:pPr>
            <a:r>
              <a:rPr lang="en-US" sz="2000" dirty="0" smtClean="0"/>
              <a:t>Acts as regulator for cooperative banks and RRBs 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C5F1AE-30C5-41D0-B332-4F0427C7B6B2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10/10/2012</a:t>
            </a:fld>
            <a:endParaRPr lang="en-US" smtClean="0"/>
          </a:p>
        </p:txBody>
      </p:sp>
      <p:sp>
        <p:nvSpPr>
          <p:cNvPr id="10245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AAF1DF1-CD51-45EB-B87C-257423663785}" type="slidenum">
              <a:rPr lang="en-US" sz="1400">
                <a:latin typeface="Century Gothic" pitchFamily="34" charset="0"/>
              </a:rPr>
              <a:pPr algn="r"/>
              <a:t>3</a:t>
            </a:fld>
            <a:endParaRPr lang="en-US" sz="1400">
              <a:latin typeface="Century Gothic" pitchFamily="34" charset="0"/>
            </a:endParaRPr>
          </a:p>
        </p:txBody>
      </p:sp>
      <p:pic>
        <p:nvPicPr>
          <p:cNvPr id="1024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4050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0"/>
            <a:ext cx="12192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NABARD's Micro Finance - Vision and Mission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>
            <a:normAutofit fontScale="77500" lnSpcReduction="20000"/>
          </a:bodyPr>
          <a:lstStyle/>
          <a:p>
            <a:pPr marL="448056" indent="-384048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chemeClr val="accent1"/>
                </a:solidFill>
              </a:rPr>
              <a:t>Vision:</a:t>
            </a:r>
          </a:p>
          <a:p>
            <a:pPr marL="448056" indent="-384048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2800" b="1" dirty="0" smtClean="0">
              <a:solidFill>
                <a:schemeClr val="accent1"/>
              </a:solidFill>
            </a:endParaRPr>
          </a:p>
          <a:p>
            <a:pPr marL="448056" indent="-384048" algn="just"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en-US" sz="2800" dirty="0" smtClean="0"/>
              <a:t>Empowerment of rural poor by improving their access to the formal credit system through various MF innovations in a cost effective and sustainable manner </a:t>
            </a:r>
          </a:p>
          <a:p>
            <a:pPr marL="448056" indent="-384048" algn="just"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endParaRPr lang="en-US" sz="2800" dirty="0" smtClean="0"/>
          </a:p>
          <a:p>
            <a:pPr marL="448056" indent="-384048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2800" b="1" dirty="0" smtClean="0">
                <a:solidFill>
                  <a:schemeClr val="accent1"/>
                </a:solidFill>
              </a:rPr>
              <a:t>Mission:</a:t>
            </a:r>
          </a:p>
          <a:p>
            <a:pPr marL="448056" indent="-384048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2800" b="1" dirty="0" smtClean="0">
              <a:solidFill>
                <a:schemeClr val="accent1"/>
              </a:solidFill>
            </a:endParaRPr>
          </a:p>
          <a:p>
            <a:pPr marL="448056" indent="-384048" algn="just"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en-US" sz="2800" dirty="0" smtClean="0"/>
              <a:t>To extend financial services to one third of India's unreached and underserved rural poor numbering nearly 100 million through one million SHGs with focus on women during a ten year period through various microfinance interventions 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31988B-2294-49DC-8CC6-DB0454194BC7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10/10/2012</a:t>
            </a:fld>
            <a:endParaRPr lang="en-US" smtClean="0"/>
          </a:p>
        </p:txBody>
      </p:sp>
      <p:sp>
        <p:nvSpPr>
          <p:cNvPr id="11269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400">
              <a:latin typeface="Century Gothic" pitchFamily="34" charset="0"/>
            </a:endParaRPr>
          </a:p>
        </p:txBody>
      </p:sp>
      <p:sp>
        <p:nvSpPr>
          <p:cNvPr id="11270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16E41DE-D2C0-4E3C-92B4-17B197FC049F}" type="slidenum">
              <a:rPr lang="en-US" sz="1400">
                <a:latin typeface="Century Gothic" pitchFamily="34" charset="0"/>
              </a:rPr>
              <a:pPr algn="r"/>
              <a:t>4</a:t>
            </a:fld>
            <a:endParaRPr lang="en-US" sz="1400">
              <a:latin typeface="Century Gothic" pitchFamily="34" charset="0"/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6430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0"/>
            <a:ext cx="12192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SHG - Bank Linkage Model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/>
              <a:t>A homogeneous group of about 15 to 20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Blip>
                <a:blip r:embed="rId3"/>
              </a:buBlip>
            </a:pPr>
            <a:r>
              <a:rPr lang="en-US" sz="2400" b="1" dirty="0" smtClean="0"/>
              <a:t>Every member to save a small amount regularly. Pooled savings kept in a savings bank account in SHG’s name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Blip>
                <a:blip r:embed="rId3"/>
              </a:buBlip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Blip>
                <a:blip r:embed="rId3"/>
              </a:buBlip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Blip>
                <a:blip r:embed="rId3"/>
              </a:buBlip>
            </a:pPr>
            <a:r>
              <a:rPr lang="en-US" sz="2400" b="1" dirty="0" smtClean="0"/>
              <a:t>Depending on the SHG’s maturity, bank gives loan to the SHG as a multiple of the pooled savings. Bank loan added to the SHG kitty.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80BC5F-45EC-4FA3-B76F-520A4DDBEB10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10/10/2012</a:t>
            </a:fld>
            <a:endParaRPr lang="en-US" smtClean="0"/>
          </a:p>
        </p:txBody>
      </p:sp>
      <p:sp>
        <p:nvSpPr>
          <p:cNvPr id="18437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IN" sz="1400">
              <a:latin typeface="Century Gothic" pitchFamily="34" charset="0"/>
            </a:endParaRPr>
          </a:p>
        </p:txBody>
      </p:sp>
      <p:sp>
        <p:nvSpPr>
          <p:cNvPr id="18438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6509638-2000-47B7-9B8B-1927E692F66C}" type="slidenum">
              <a:rPr lang="en-US" sz="1400">
                <a:latin typeface="Century Gothic" pitchFamily="34" charset="0"/>
              </a:rPr>
              <a:pPr algn="r"/>
              <a:t>5</a:t>
            </a:fld>
            <a:endParaRPr lang="en-US" sz="1400">
              <a:latin typeface="Century Gothic" pitchFamily="34" charset="0"/>
            </a:endParaRPr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4050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0"/>
            <a:ext cx="12192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>
            <a:normAutofit fontScale="90000"/>
          </a:bodyPr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n-US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Design features of SHGs</a:t>
            </a:r>
            <a:br>
              <a:rPr lang="en-US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sz="4000" dirty="0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447800"/>
            <a:ext cx="40386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Blip>
                <a:blip r:embed="rId2"/>
              </a:buBlip>
            </a:pPr>
            <a:r>
              <a:rPr lang="en-US" sz="2400" b="1" smtClean="0"/>
              <a:t>Enables exclusion of rich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Blip>
                <a:blip r:embed="rId2"/>
              </a:buBlip>
            </a:pPr>
            <a:r>
              <a:rPr lang="en-US" sz="2400" b="1" smtClean="0"/>
              <a:t>Self-selection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Blip>
                <a:blip r:embed="rId2"/>
              </a:buBlip>
            </a:pPr>
            <a:r>
              <a:rPr lang="en-US" sz="2400" b="1" smtClean="0"/>
              <a:t>Focus on women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Blip>
                <a:blip r:embed="rId2"/>
              </a:buBlip>
            </a:pPr>
            <a:r>
              <a:rPr lang="en-US" sz="2400" b="1" smtClean="0"/>
              <a:t>Saving first and credit later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Blip>
                <a:blip r:embed="rId2"/>
              </a:buBlip>
            </a:pPr>
            <a:r>
              <a:rPr lang="en-US" sz="2400" b="1" smtClean="0"/>
              <a:t>Credit rationing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Blip>
                <a:blip r:embed="rId2"/>
              </a:buBlip>
            </a:pPr>
            <a:r>
              <a:rPr lang="en-US" sz="2400" b="1" smtClean="0"/>
              <a:t>Shorter repayment terms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Blip>
                <a:blip r:embed="rId2"/>
              </a:buBlip>
            </a:pPr>
            <a:r>
              <a:rPr lang="en-US" sz="2400" b="1" smtClean="0"/>
              <a:t>Market rates of interest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Blip>
                <a:blip r:embed="rId2"/>
              </a:buBlip>
            </a:pPr>
            <a:r>
              <a:rPr lang="en-US" sz="2400" b="1" smtClean="0"/>
              <a:t>Progressive lending</a:t>
            </a:r>
          </a:p>
        </p:txBody>
      </p:sp>
      <p:sp>
        <p:nvSpPr>
          <p:cNvPr id="19460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722438"/>
            <a:ext cx="4038600" cy="4525962"/>
          </a:xfrm>
        </p:spPr>
        <p:txBody>
          <a:bodyPr/>
          <a:lstStyle/>
          <a:p>
            <a:pPr eaLnBrk="1" hangingPunct="1"/>
            <a:endParaRPr lang="en-IN" smtClean="0"/>
          </a:p>
        </p:txBody>
      </p:sp>
      <p:sp>
        <p:nvSpPr>
          <p:cNvPr id="21509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DF3B4F-CDC3-4180-B61B-F0EE0B01EE01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10/10/2012</a:t>
            </a:fld>
            <a:endParaRPr lang="en-US" smtClean="0"/>
          </a:p>
        </p:txBody>
      </p:sp>
      <p:sp>
        <p:nvSpPr>
          <p:cNvPr id="19462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IN" sz="1400">
              <a:latin typeface="Century Gothic" pitchFamily="34" charset="0"/>
            </a:endParaRPr>
          </a:p>
        </p:txBody>
      </p:sp>
      <p:sp>
        <p:nvSpPr>
          <p:cNvPr id="19463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6D10F8F-5E07-4161-8487-6DD66B5BAC3F}" type="slidenum">
              <a:rPr lang="en-US" sz="1400">
                <a:latin typeface="Century Gothic" pitchFamily="34" charset="0"/>
              </a:rPr>
              <a:pPr algn="r"/>
              <a:t>6</a:t>
            </a:fld>
            <a:endParaRPr lang="en-US" sz="1400">
              <a:latin typeface="Century Gothic" pitchFamily="34" charset="0"/>
            </a:endParaRPr>
          </a:p>
        </p:txBody>
      </p:sp>
      <p:pic>
        <p:nvPicPr>
          <p:cNvPr id="1946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54050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4800" y="0"/>
            <a:ext cx="12192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1524000"/>
            <a:ext cx="4114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8288"/>
            <a:ext cx="8229600" cy="139858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indent="0" eaLnBrk="1" hangingPunct="1"/>
            <a:r>
              <a:rPr lang="en-IN" b="1" dirty="0" smtClean="0">
                <a:ln>
                  <a:noFill/>
                </a:ln>
                <a:effectLst/>
              </a:rPr>
              <a:t>Initiatives to Support MFIs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en-US" sz="2200" smtClean="0"/>
          </a:p>
          <a:p>
            <a:pPr algn="just" eaLnBrk="1" hangingPunct="1">
              <a:buFont typeface="Wingdings 2" pitchFamily="18" charset="2"/>
              <a:buBlip>
                <a:blip r:embed="rId3"/>
              </a:buBlip>
            </a:pPr>
            <a:r>
              <a:rPr lang="en-US" sz="2200" b="1" smtClean="0"/>
              <a:t>MFDF redesignated as Micro Finance Development &amp; Equity Fund (MFDEF) with enhanced corpus of Rs.200 Crore for promoting the sector through grant for capacity building support.</a:t>
            </a:r>
            <a:endParaRPr lang="en-US" sz="2200" smtClean="0"/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Blip>
                <a:blip r:embed="rId3"/>
              </a:buBlip>
            </a:pPr>
            <a:endParaRPr lang="en-US" sz="2200" smtClean="0"/>
          </a:p>
          <a:p>
            <a:pPr algn="just" eaLnBrk="1" hangingPunct="1">
              <a:buFont typeface="Wingdings 2" pitchFamily="18" charset="2"/>
              <a:buBlip>
                <a:blip r:embed="rId3"/>
              </a:buBlip>
            </a:pPr>
            <a:r>
              <a:rPr lang="en-US" sz="2200" b="1" smtClean="0"/>
              <a:t>NABARD provides refinance to Banks at concessional rates of interest in order to encourage Bank –MFI linkage</a:t>
            </a: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Blip>
                <a:blip r:embed="rId3"/>
              </a:buBlip>
            </a:pPr>
            <a:endParaRPr lang="en-US" sz="2200" smtClean="0"/>
          </a:p>
          <a:p>
            <a:pPr algn="just" eaLnBrk="1" hangingPunct="1">
              <a:lnSpc>
                <a:spcPct val="110000"/>
              </a:lnSpc>
              <a:buFont typeface="Wingdings 2" pitchFamily="18" charset="2"/>
              <a:buBlip>
                <a:blip r:embed="rId3"/>
              </a:buBlip>
            </a:pPr>
            <a:r>
              <a:rPr lang="en-US" sz="2200" b="1" smtClean="0"/>
              <a:t>A scheme for rating is launched by NABARD to enable qualifying and deserving MFIs to obtain loans from banks</a:t>
            </a: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Blip>
                <a:blip r:embed="rId3"/>
              </a:buBlip>
            </a:pPr>
            <a:endParaRPr lang="en-US" sz="2200" smtClean="0"/>
          </a:p>
          <a:p>
            <a:pPr algn="just" eaLnBrk="1" hangingPunct="1">
              <a:lnSpc>
                <a:spcPct val="110000"/>
              </a:lnSpc>
              <a:buFont typeface="Wingdings 2" pitchFamily="18" charset="2"/>
              <a:buNone/>
            </a:pPr>
            <a:endParaRPr lang="en-US" sz="2200" smtClean="0"/>
          </a:p>
          <a:p>
            <a:pPr algn="just" eaLnBrk="1" hangingPunct="1">
              <a:lnSpc>
                <a:spcPct val="80000"/>
              </a:lnSpc>
            </a:pPr>
            <a:endParaRPr lang="en-US" sz="2200" smtClean="0"/>
          </a:p>
          <a:p>
            <a:pPr algn="just" eaLnBrk="1" hangingPunct="1">
              <a:lnSpc>
                <a:spcPct val="80000"/>
              </a:lnSpc>
            </a:pPr>
            <a:endParaRPr lang="en-US" sz="2200" smtClean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1F8622-36B3-4E86-961A-14B288F50A23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10/10/2012</a:t>
            </a:fld>
            <a:endParaRPr lang="en-US" smtClean="0"/>
          </a:p>
        </p:txBody>
      </p:sp>
      <p:pic>
        <p:nvPicPr>
          <p:cNvPr id="2662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4050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0"/>
            <a:ext cx="12192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399032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NABARD and Micro finance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3316" name="Date Placeholder 3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F1BD09-EA76-460C-8163-81076EC8E063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10/10/2012</a:t>
            </a:fld>
            <a:endParaRPr lang="en-US" smtClean="0"/>
          </a:p>
        </p:txBody>
      </p:sp>
      <p:sp>
        <p:nvSpPr>
          <p:cNvPr id="9" name="Rounded Rectangle 8"/>
          <p:cNvSpPr/>
          <p:nvPr/>
        </p:nvSpPr>
        <p:spPr>
          <a:xfrm>
            <a:off x="457200" y="1371600"/>
            <a:ext cx="2057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INFLUENCING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POLICIES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3429000" y="2971800"/>
            <a:ext cx="22098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NABARD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457200" y="1295400"/>
            <a:ext cx="8305800" cy="4495800"/>
            <a:chOff x="457200" y="1905000"/>
            <a:chExt cx="8305800" cy="4495800"/>
          </a:xfrm>
        </p:grpSpPr>
        <p:sp>
          <p:nvSpPr>
            <p:cNvPr id="8" name="Rounded Rectangle 7"/>
            <p:cNvSpPr/>
            <p:nvPr/>
          </p:nvSpPr>
          <p:spPr>
            <a:xfrm>
              <a:off x="3276600" y="1905000"/>
              <a:ext cx="2438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INVOLVING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 INSTITUTION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57200" y="3124200"/>
              <a:ext cx="2057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CREDIT SUPPORT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57200" y="4267200"/>
              <a:ext cx="2057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TECHNICAL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SUPPORT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705600" y="1905000"/>
              <a:ext cx="2057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ENCOURAGING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INNOVATIONS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629400" y="3124200"/>
              <a:ext cx="21336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MOTIVATING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PARTERNERS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629400" y="4343400"/>
              <a:ext cx="21336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COORDINATION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WITH  PARTNERS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57200" y="5486400"/>
              <a:ext cx="2057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GROUP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 FORMATION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276600" y="5486400"/>
              <a:ext cx="25908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TRANNING AND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 CAPACITY BUILDING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629400" y="5486400"/>
              <a:ext cx="2057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GROUP LINKAGE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 flipH="1" flipV="1">
              <a:off x="5126597" y="2550785"/>
              <a:ext cx="1386588" cy="100941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6324600" y="2362200"/>
              <a:ext cx="381000" cy="1588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638800" y="4152900"/>
              <a:ext cx="914400" cy="64770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5562600" y="3581400"/>
              <a:ext cx="1066800" cy="30480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5126597" y="4745597"/>
              <a:ext cx="1310388" cy="93321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6248400" y="5867400"/>
              <a:ext cx="381000" cy="1588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rot="16200000" flipH="1">
              <a:off x="4210050" y="5048250"/>
              <a:ext cx="685800" cy="3810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2726297" y="4783697"/>
              <a:ext cx="1310388" cy="85701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rot="10800000">
              <a:off x="2667000" y="5867400"/>
              <a:ext cx="304800" cy="1588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V="1">
              <a:off x="2630815" y="2626985"/>
              <a:ext cx="1386588" cy="857018"/>
            </a:xfrm>
            <a:prstGeom prst="line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rot="10800000">
              <a:off x="2514600" y="2362200"/>
              <a:ext cx="381000" cy="1588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stCxn id="18" idx="0"/>
              <a:endCxn id="8" idx="2"/>
            </p:cNvCxnSpPr>
            <p:nvPr/>
          </p:nvCxnSpPr>
          <p:spPr>
            <a:xfrm rot="16200000" flipV="1">
              <a:off x="4133850" y="3181350"/>
              <a:ext cx="762000" cy="3810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rot="10800000">
              <a:off x="2590800" y="3581400"/>
              <a:ext cx="914400" cy="38100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rot="10800000" flipV="1">
              <a:off x="2590800" y="4343400"/>
              <a:ext cx="914400" cy="38100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29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7700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0"/>
            <a:ext cx="12192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Innovative Projects</a:t>
            </a:r>
            <a:r>
              <a:rPr lang="en-US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n-US" sz="4000" dirty="0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en-US" sz="2800" b="1" dirty="0" smtClean="0"/>
              <a:t>Setting up of grain banks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en-US" sz="2800" b="1" dirty="0" smtClean="0"/>
              <a:t>Project on processers cards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en-US" sz="2800" b="1" dirty="0" smtClean="0"/>
              <a:t>Project on e-</a:t>
            </a:r>
            <a:r>
              <a:rPr lang="en-US" sz="2800" b="1" dirty="0" err="1" smtClean="0"/>
              <a:t>grama</a:t>
            </a:r>
            <a:endParaRPr lang="en-US" sz="2800" dirty="0" smtClean="0"/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en-US" sz="2800" b="1" dirty="0" smtClean="0"/>
              <a:t>Joint Liability Groups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en-US" sz="2800" b="1" dirty="0" smtClean="0"/>
              <a:t>Setting up of computer munshis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en-US" sz="2800" b="1" dirty="0" smtClean="0"/>
              <a:t>Micro enterprise promotion by SHGs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1722438"/>
            <a:ext cx="4038600" cy="4525962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n-US"/>
          </a:p>
        </p:txBody>
      </p:sp>
      <p:sp>
        <p:nvSpPr>
          <p:cNvPr id="16389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F41DD1-9915-42AD-B5D8-B22CE15991E4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10/10/2012</a:t>
            </a:fld>
            <a:endParaRPr lang="en-US" smtClean="0"/>
          </a:p>
        </p:txBody>
      </p:sp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4050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0"/>
            <a:ext cx="12192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8200" y="1905000"/>
            <a:ext cx="4267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673</TotalTime>
  <Words>510</Words>
  <Application>Microsoft Office PowerPoint</Application>
  <PresentationFormat>On-screen Show (4:3)</PresentationFormat>
  <Paragraphs>120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Verve</vt:lpstr>
      <vt:lpstr>Slide 1</vt:lpstr>
      <vt:lpstr>Introduction</vt:lpstr>
      <vt:lpstr>Slide 3</vt:lpstr>
      <vt:lpstr>NABARD's Micro Finance - Vision and Mission</vt:lpstr>
      <vt:lpstr>SHG - Bank Linkage Model</vt:lpstr>
      <vt:lpstr> Design features of SHGs </vt:lpstr>
      <vt:lpstr>Initiatives to Support MFIs</vt:lpstr>
      <vt:lpstr>NABARD and Micro finance</vt:lpstr>
      <vt:lpstr>Innovative Projects </vt:lpstr>
      <vt:lpstr>SCHEME OF PROVIDING TECHNOLOGY SUPPORT TO NGOs </vt:lpstr>
      <vt:lpstr>PRIYADARSHINI  Project</vt:lpstr>
      <vt:lpstr>Slide 12</vt:lpstr>
      <vt:lpstr>Slide 13</vt:lpstr>
      <vt:lpstr>Reference</vt:lpstr>
      <vt:lpstr>Slide 15</vt:lpstr>
    </vt:vector>
  </TitlesOfParts>
  <Company>xidas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NABARD MODEL</dc:title>
  <dc:creator>sudhir</dc:creator>
  <cp:lastModifiedBy>ICA</cp:lastModifiedBy>
  <cp:revision>113</cp:revision>
  <dcterms:created xsi:type="dcterms:W3CDTF">2009-09-10T17:19:34Z</dcterms:created>
  <dcterms:modified xsi:type="dcterms:W3CDTF">2012-10-10T17:49:25Z</dcterms:modified>
</cp:coreProperties>
</file>