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7" r:id="rId4"/>
    <p:sldId id="269" r:id="rId5"/>
    <p:sldId id="270" r:id="rId6"/>
    <p:sldId id="271" r:id="rId7"/>
    <p:sldId id="273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120D07-FFF2-456E-A918-A487EBF3CCAC}" type="doc">
      <dgm:prSet loTypeId="urn:microsoft.com/office/officeart/2005/8/layout/hChevron3" loCatId="process" qsTypeId="urn:microsoft.com/office/officeart/2005/8/quickstyle/simple5" qsCatId="simple" csTypeId="urn:microsoft.com/office/officeart/2005/8/colors/colorful2" csCatId="colorful" phldr="1"/>
      <dgm:spPr/>
    </dgm:pt>
    <dgm:pt modelId="{E96953ED-E67C-4D26-80DF-F79C0A1ACC4B}">
      <dgm:prSet phldrT="[Text]"/>
      <dgm:spPr/>
      <dgm:t>
        <a:bodyPr/>
        <a:lstStyle/>
        <a:p>
          <a:r>
            <a:rPr lang="en-US" dirty="0" err="1" smtClean="0"/>
            <a:t>Scrips</a:t>
          </a:r>
          <a:r>
            <a:rPr lang="en-US" dirty="0" smtClean="0"/>
            <a:t> Selection in advance</a:t>
          </a:r>
          <a:endParaRPr lang="en-US" dirty="0"/>
        </a:p>
      </dgm:t>
    </dgm:pt>
    <dgm:pt modelId="{06A1402E-0BB7-46A7-B5FA-EBF2854FDF6D}" type="parTrans" cxnId="{45D1EB41-E3D9-45CD-A004-DD5C9046021A}">
      <dgm:prSet/>
      <dgm:spPr/>
      <dgm:t>
        <a:bodyPr/>
        <a:lstStyle/>
        <a:p>
          <a:endParaRPr lang="en-US"/>
        </a:p>
      </dgm:t>
    </dgm:pt>
    <dgm:pt modelId="{235D3D4F-80EF-402F-B7A5-F3331E07892A}" type="sibTrans" cxnId="{45D1EB41-E3D9-45CD-A004-DD5C9046021A}">
      <dgm:prSet/>
      <dgm:spPr/>
      <dgm:t>
        <a:bodyPr/>
        <a:lstStyle/>
        <a:p>
          <a:endParaRPr lang="en-US"/>
        </a:p>
      </dgm:t>
    </dgm:pt>
    <dgm:pt modelId="{182C2C45-9D79-4D18-8376-966503BBC6DF}">
      <dgm:prSet phldrT="[Text]"/>
      <dgm:spPr/>
      <dgm:t>
        <a:bodyPr/>
        <a:lstStyle/>
        <a:p>
          <a:r>
            <a:rPr lang="en-US" dirty="0" smtClean="0"/>
            <a:t>Knowledge on </a:t>
          </a:r>
          <a:r>
            <a:rPr lang="en-US" dirty="0" err="1" smtClean="0"/>
            <a:t>Scrips</a:t>
          </a:r>
          <a:r>
            <a:rPr lang="en-US" dirty="0" smtClean="0"/>
            <a:t> &amp; Market movement</a:t>
          </a:r>
          <a:endParaRPr lang="en-US" dirty="0"/>
        </a:p>
      </dgm:t>
    </dgm:pt>
    <dgm:pt modelId="{1D0CFE92-AEFF-408B-BB8C-1374B8903369}" type="parTrans" cxnId="{2A797DB2-71AE-4071-99C3-9F70F791A4E1}">
      <dgm:prSet/>
      <dgm:spPr/>
      <dgm:t>
        <a:bodyPr/>
        <a:lstStyle/>
        <a:p>
          <a:endParaRPr lang="en-US"/>
        </a:p>
      </dgm:t>
    </dgm:pt>
    <dgm:pt modelId="{25CE746E-650B-417E-9A21-9CEC0C36D8B6}" type="sibTrans" cxnId="{2A797DB2-71AE-4071-99C3-9F70F791A4E1}">
      <dgm:prSet/>
      <dgm:spPr/>
      <dgm:t>
        <a:bodyPr/>
        <a:lstStyle/>
        <a:p>
          <a:endParaRPr lang="en-US"/>
        </a:p>
      </dgm:t>
    </dgm:pt>
    <dgm:pt modelId="{62C9E43D-2E38-4CD7-BFB9-B899097394CF}">
      <dgm:prSet phldrT="[Text]"/>
      <dgm:spPr/>
      <dgm:t>
        <a:bodyPr/>
        <a:lstStyle/>
        <a:p>
          <a:r>
            <a:rPr lang="en-US" dirty="0" smtClean="0"/>
            <a:t>Decision taking Power through Knowledge</a:t>
          </a:r>
          <a:endParaRPr lang="en-US" dirty="0"/>
        </a:p>
      </dgm:t>
    </dgm:pt>
    <dgm:pt modelId="{8C4387F0-C8B3-4D2F-954D-DE49C1FB17EA}" type="parTrans" cxnId="{6699F99A-5CD8-45C3-8ABF-9BB651E4E4BA}">
      <dgm:prSet/>
      <dgm:spPr/>
      <dgm:t>
        <a:bodyPr/>
        <a:lstStyle/>
        <a:p>
          <a:endParaRPr lang="en-US"/>
        </a:p>
      </dgm:t>
    </dgm:pt>
    <dgm:pt modelId="{3787466B-11E1-47BD-93AC-B138FCD5CE27}" type="sibTrans" cxnId="{6699F99A-5CD8-45C3-8ABF-9BB651E4E4BA}">
      <dgm:prSet/>
      <dgm:spPr/>
      <dgm:t>
        <a:bodyPr/>
        <a:lstStyle/>
        <a:p>
          <a:endParaRPr lang="en-US"/>
        </a:p>
      </dgm:t>
    </dgm:pt>
    <dgm:pt modelId="{3E2DEFBE-3E52-45A6-9EF1-62050D7F2BC9}" type="pres">
      <dgm:prSet presAssocID="{57120D07-FFF2-456E-A918-A487EBF3CCAC}" presName="Name0" presStyleCnt="0">
        <dgm:presLayoutVars>
          <dgm:dir/>
          <dgm:resizeHandles val="exact"/>
        </dgm:presLayoutVars>
      </dgm:prSet>
      <dgm:spPr/>
    </dgm:pt>
    <dgm:pt modelId="{1184FF91-ABA1-43F9-9C7A-C3FF404D737E}" type="pres">
      <dgm:prSet presAssocID="{E96953ED-E67C-4D26-80DF-F79C0A1ACC4B}" presName="parTxOnly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2A3094-A440-4C7F-B733-FB954B313E0E}" type="pres">
      <dgm:prSet presAssocID="{235D3D4F-80EF-402F-B7A5-F3331E07892A}" presName="parSpace" presStyleCnt="0"/>
      <dgm:spPr/>
    </dgm:pt>
    <dgm:pt modelId="{838C223F-812B-421F-9B4E-CC0B1679E4A2}" type="pres">
      <dgm:prSet presAssocID="{182C2C45-9D79-4D18-8376-966503BBC6DF}" presName="parTxOnly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59C692-A4BB-46AF-AF6A-382AE291417C}" type="pres">
      <dgm:prSet presAssocID="{25CE746E-650B-417E-9A21-9CEC0C36D8B6}" presName="parSpace" presStyleCnt="0"/>
      <dgm:spPr/>
    </dgm:pt>
    <dgm:pt modelId="{6863168A-687C-4E25-83DF-7BAB46C95D8F}" type="pres">
      <dgm:prSet presAssocID="{62C9E43D-2E38-4CD7-BFB9-B899097394CF}" presName="parTxOnly" presStyleLbl="node1" presStyleIdx="2" presStyleCnt="3" custLinFactNeighborX="-127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D1EB41-E3D9-45CD-A004-DD5C9046021A}" srcId="{57120D07-FFF2-456E-A918-A487EBF3CCAC}" destId="{E96953ED-E67C-4D26-80DF-F79C0A1ACC4B}" srcOrd="0" destOrd="0" parTransId="{06A1402E-0BB7-46A7-B5FA-EBF2854FDF6D}" sibTransId="{235D3D4F-80EF-402F-B7A5-F3331E07892A}"/>
    <dgm:cxn modelId="{CFA06C82-B379-4108-A4DB-5357FDBCDED0}" type="presOf" srcId="{E96953ED-E67C-4D26-80DF-F79C0A1ACC4B}" destId="{1184FF91-ABA1-43F9-9C7A-C3FF404D737E}" srcOrd="0" destOrd="0" presId="urn:microsoft.com/office/officeart/2005/8/layout/hChevron3"/>
    <dgm:cxn modelId="{D4A96A81-4AD9-471A-8521-175BFB5D7D05}" type="presOf" srcId="{57120D07-FFF2-456E-A918-A487EBF3CCAC}" destId="{3E2DEFBE-3E52-45A6-9EF1-62050D7F2BC9}" srcOrd="0" destOrd="0" presId="urn:microsoft.com/office/officeart/2005/8/layout/hChevron3"/>
    <dgm:cxn modelId="{C44D0B72-7045-4F96-8786-E9AA1F32A6A6}" type="presOf" srcId="{182C2C45-9D79-4D18-8376-966503BBC6DF}" destId="{838C223F-812B-421F-9B4E-CC0B1679E4A2}" srcOrd="0" destOrd="0" presId="urn:microsoft.com/office/officeart/2005/8/layout/hChevron3"/>
    <dgm:cxn modelId="{2A797DB2-71AE-4071-99C3-9F70F791A4E1}" srcId="{57120D07-FFF2-456E-A918-A487EBF3CCAC}" destId="{182C2C45-9D79-4D18-8376-966503BBC6DF}" srcOrd="1" destOrd="0" parTransId="{1D0CFE92-AEFF-408B-BB8C-1374B8903369}" sibTransId="{25CE746E-650B-417E-9A21-9CEC0C36D8B6}"/>
    <dgm:cxn modelId="{6699F99A-5CD8-45C3-8ABF-9BB651E4E4BA}" srcId="{57120D07-FFF2-456E-A918-A487EBF3CCAC}" destId="{62C9E43D-2E38-4CD7-BFB9-B899097394CF}" srcOrd="2" destOrd="0" parTransId="{8C4387F0-C8B3-4D2F-954D-DE49C1FB17EA}" sibTransId="{3787466B-11E1-47BD-93AC-B138FCD5CE27}"/>
    <dgm:cxn modelId="{47F6F942-D78D-4349-9A5D-F1A3F840D80A}" type="presOf" srcId="{62C9E43D-2E38-4CD7-BFB9-B899097394CF}" destId="{6863168A-687C-4E25-83DF-7BAB46C95D8F}" srcOrd="0" destOrd="0" presId="urn:microsoft.com/office/officeart/2005/8/layout/hChevron3"/>
    <dgm:cxn modelId="{AE627DC5-E128-4C3B-8741-C5FEC8D1850E}" type="presParOf" srcId="{3E2DEFBE-3E52-45A6-9EF1-62050D7F2BC9}" destId="{1184FF91-ABA1-43F9-9C7A-C3FF404D737E}" srcOrd="0" destOrd="0" presId="urn:microsoft.com/office/officeart/2005/8/layout/hChevron3"/>
    <dgm:cxn modelId="{FD1B3CA4-C6AC-439E-AA24-B73C2B7E2075}" type="presParOf" srcId="{3E2DEFBE-3E52-45A6-9EF1-62050D7F2BC9}" destId="{ED2A3094-A440-4C7F-B733-FB954B313E0E}" srcOrd="1" destOrd="0" presId="urn:microsoft.com/office/officeart/2005/8/layout/hChevron3"/>
    <dgm:cxn modelId="{556327F1-9DDC-4C10-96F4-C1AC5CEF8518}" type="presParOf" srcId="{3E2DEFBE-3E52-45A6-9EF1-62050D7F2BC9}" destId="{838C223F-812B-421F-9B4E-CC0B1679E4A2}" srcOrd="2" destOrd="0" presId="urn:microsoft.com/office/officeart/2005/8/layout/hChevron3"/>
    <dgm:cxn modelId="{159B85B3-AC8B-45B7-984A-456071704EC5}" type="presParOf" srcId="{3E2DEFBE-3E52-45A6-9EF1-62050D7F2BC9}" destId="{3D59C692-A4BB-46AF-AF6A-382AE291417C}" srcOrd="3" destOrd="0" presId="urn:microsoft.com/office/officeart/2005/8/layout/hChevron3"/>
    <dgm:cxn modelId="{2A377B2C-FFDE-4B40-A4C7-18892B26DCC8}" type="presParOf" srcId="{3E2DEFBE-3E52-45A6-9EF1-62050D7F2BC9}" destId="{6863168A-687C-4E25-83DF-7BAB46C95D8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84FF91-ABA1-43F9-9C7A-C3FF404D737E}">
      <dsp:nvSpPr>
        <dsp:cNvPr id="0" name=""/>
        <dsp:cNvSpPr/>
      </dsp:nvSpPr>
      <dsp:spPr>
        <a:xfrm>
          <a:off x="3783" y="493928"/>
          <a:ext cx="3308858" cy="1323543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7348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Scrips</a:t>
          </a:r>
          <a:r>
            <a:rPr lang="en-US" sz="2200" kern="1200" dirty="0" smtClean="0"/>
            <a:t> Selection in advance</a:t>
          </a:r>
          <a:endParaRPr lang="en-US" sz="2200" kern="1200" dirty="0"/>
        </a:p>
      </dsp:txBody>
      <dsp:txXfrm>
        <a:off x="3783" y="493928"/>
        <a:ext cx="3308858" cy="1323543"/>
      </dsp:txXfrm>
    </dsp:sp>
    <dsp:sp modelId="{838C223F-812B-421F-9B4E-CC0B1679E4A2}">
      <dsp:nvSpPr>
        <dsp:cNvPr id="0" name=""/>
        <dsp:cNvSpPr/>
      </dsp:nvSpPr>
      <dsp:spPr>
        <a:xfrm>
          <a:off x="2650870" y="493928"/>
          <a:ext cx="3308858" cy="1323543"/>
        </a:xfrm>
        <a:prstGeom prst="chevron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Knowledge on </a:t>
          </a:r>
          <a:r>
            <a:rPr lang="en-US" sz="2200" kern="1200" dirty="0" err="1" smtClean="0"/>
            <a:t>Scrips</a:t>
          </a:r>
          <a:r>
            <a:rPr lang="en-US" sz="2200" kern="1200" dirty="0" smtClean="0"/>
            <a:t> &amp; Market movement</a:t>
          </a:r>
          <a:endParaRPr lang="en-US" sz="2200" kern="1200" dirty="0"/>
        </a:p>
      </dsp:txBody>
      <dsp:txXfrm>
        <a:off x="2650870" y="493928"/>
        <a:ext cx="3308858" cy="1323543"/>
      </dsp:txXfrm>
    </dsp:sp>
    <dsp:sp modelId="{6863168A-687C-4E25-83DF-7BAB46C95D8F}">
      <dsp:nvSpPr>
        <dsp:cNvPr id="0" name=""/>
        <dsp:cNvSpPr/>
      </dsp:nvSpPr>
      <dsp:spPr>
        <a:xfrm>
          <a:off x="5213760" y="493928"/>
          <a:ext cx="3308858" cy="1323543"/>
        </a:xfrm>
        <a:prstGeom prst="chevron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011" tIns="58674" rIns="29337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Decision taking Power through Knowledge</a:t>
          </a:r>
          <a:endParaRPr lang="en-US" sz="2200" kern="1200" dirty="0"/>
        </a:p>
      </dsp:txBody>
      <dsp:txXfrm>
        <a:off x="5213760" y="493928"/>
        <a:ext cx="3308858" cy="1323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12D01-EB15-490A-A18F-2B078FCA2F9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DB3D2-393C-482C-85E7-239FC4D05E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DDB3D2-393C-482C-85E7-239FC4D05E0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731838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0"/>
            <a:ext cx="82296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49831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6019800" cy="5059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30CEE-C4D9-486C-B1D3-4CA038C8B039}" type="datetimeFigureOut">
              <a:rPr lang="en-US" smtClean="0"/>
              <a:pPr/>
              <a:t>7/25/2011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39691-3668-4599-BA88-783544D18D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 r="25000" b="87000"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information is copyright of MarketMIS</a:t>
            </a:r>
            <a:r>
              <a:rPr lang="en-US" sz="1000" b="1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(for more information please visit www.marketmis.com)</a:t>
            </a:r>
            <a:endParaRPr lang="en-US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004450"/>
            <a:ext cx="9144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martlemming.com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niranjan.modi@marketmis.com" TargetMode="External"/><Relationship Id="rId2" Type="http://schemas.openxmlformats.org/officeDocument/2006/relationships/hyperlink" Target="http://www.marketmi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04800" y="1828800"/>
            <a:ext cx="8534400" cy="1981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600" b="1" dirty="0" smtClean="0"/>
              <a:t>Presentation Name :  </a:t>
            </a:r>
            <a:br>
              <a:rPr lang="en-US" sz="1600" b="1" dirty="0" smtClean="0"/>
            </a:br>
            <a:r>
              <a:rPr lang="en-US" sz="1600" dirty="0" smtClean="0"/>
              <a:t>Psychology of Trader &amp; Short Term Investor about Share Market</a:t>
            </a:r>
            <a:br>
              <a:rPr lang="en-US" sz="1600" dirty="0" smtClean="0"/>
            </a:br>
            <a:endParaRPr lang="en-US" sz="1600" dirty="0" smtClean="0"/>
          </a:p>
          <a:p>
            <a:r>
              <a:rPr lang="en-US" sz="1600" b="1" dirty="0" smtClean="0"/>
              <a:t>Description : </a:t>
            </a:r>
          </a:p>
          <a:p>
            <a:r>
              <a:rPr lang="en-US" sz="1600" dirty="0" smtClean="0"/>
              <a:t>This presentation provides you an insight  to the Traders &amp; Short term investors on share market. 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4572000" y="4724400"/>
            <a:ext cx="42672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smtClean="0"/>
              <a:t>Prepared By : </a:t>
            </a:r>
            <a:r>
              <a:rPr lang="en-US" dirty="0" err="1" smtClean="0"/>
              <a:t>Niranjan</a:t>
            </a:r>
            <a:r>
              <a:rPr lang="en-US" dirty="0" smtClean="0"/>
              <a:t> </a:t>
            </a:r>
            <a:r>
              <a:rPr lang="en-US" dirty="0" err="1" smtClean="0"/>
              <a:t>Modi</a:t>
            </a:r>
            <a:endParaRPr lang="en-US" dirty="0" smtClean="0"/>
          </a:p>
          <a:p>
            <a:r>
              <a:rPr lang="en-US" dirty="0" smtClean="0"/>
              <a:t>Email ID : niranjan.modi@marketmis.com</a:t>
            </a:r>
          </a:p>
          <a:p>
            <a:r>
              <a:rPr lang="en-US" dirty="0" smtClean="0"/>
              <a:t>Prepared on : 25</a:t>
            </a:r>
            <a:r>
              <a:rPr lang="en-US" baseline="30000" dirty="0" smtClean="0"/>
              <a:t>th</a:t>
            </a:r>
            <a:r>
              <a:rPr lang="en-US" dirty="0" smtClean="0"/>
              <a:t> July 2011</a:t>
            </a:r>
          </a:p>
        </p:txBody>
      </p:sp>
    </p:spTree>
  </p:cSld>
  <p:clrMapOvr>
    <a:masterClrMapping/>
  </p:clrMapOvr>
  <p:transition spd="med" advTm="5000">
    <p:pull dir="l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1447800"/>
            <a:ext cx="9067800" cy="381000"/>
          </a:xfrm>
        </p:spPr>
        <p:txBody>
          <a:bodyPr/>
          <a:lstStyle/>
          <a:p>
            <a:pPr algn="just"/>
            <a:r>
              <a:rPr lang="en-US" sz="2000" b="1" dirty="0" smtClean="0"/>
              <a:t>Two Motto of Trading in Stock Market . . .</a:t>
            </a:r>
            <a:endParaRPr lang="en-US" sz="20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057400"/>
            <a:ext cx="8763000" cy="1066800"/>
          </a:xfrm>
        </p:spPr>
        <p:txBody>
          <a:bodyPr>
            <a:normAutofit/>
          </a:bodyPr>
          <a:lstStyle/>
          <a:p>
            <a:pPr marL="514350" indent="-514350" algn="just">
              <a:buFont typeface="Wingdings" pitchFamily="2" charset="2"/>
              <a:buChar char="v"/>
            </a:pPr>
            <a:r>
              <a:rPr lang="en-US" sz="1800" dirty="0" smtClean="0">
                <a:solidFill>
                  <a:schemeClr val="tx1"/>
                </a:solidFill>
              </a:rPr>
              <a:t>Earn Money from dividend (by investing in fundamentally strong </a:t>
            </a:r>
            <a:r>
              <a:rPr lang="en-US" sz="1800" dirty="0" err="1" smtClean="0">
                <a:solidFill>
                  <a:schemeClr val="tx1"/>
                </a:solidFill>
              </a:rPr>
              <a:t>scrips</a:t>
            </a:r>
            <a:r>
              <a:rPr lang="en-US" sz="1800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Font typeface="Wingdings" pitchFamily="2" charset="2"/>
              <a:buChar char="v"/>
            </a:pPr>
            <a:r>
              <a:rPr lang="en-US" sz="1800" dirty="0" smtClean="0">
                <a:solidFill>
                  <a:schemeClr val="tx1"/>
                </a:solidFill>
              </a:rPr>
              <a:t>Earn Profit in short period may be intraday. 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76200" y="3124200"/>
            <a:ext cx="9067800" cy="381000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What do you need to Earn from Stock Market . . .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Subtitle 4"/>
          <p:cNvSpPr txBox="1">
            <a:spLocks/>
          </p:cNvSpPr>
          <p:nvPr/>
        </p:nvSpPr>
        <p:spPr>
          <a:xfrm>
            <a:off x="228600" y="3657600"/>
            <a:ext cx="87630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Appropriate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Know-how of Stock Market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Fund requirement for trading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Stock Market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baseline="0" dirty="0" smtClean="0"/>
              <a:t>Management</a:t>
            </a:r>
            <a:r>
              <a:rPr lang="en-US" dirty="0" smtClean="0"/>
              <a:t> of Fund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lang="en-US" dirty="0" smtClean="0"/>
              <a:t>Appropriate Planning for investing in Stock Market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Scrip Selection</a:t>
            </a:r>
            <a:endParaRPr lang="en-US" dirty="0" smtClean="0"/>
          </a:p>
          <a:p>
            <a:pPr marL="971550" lvl="1" indent="-514350" algn="just">
              <a:spcBef>
                <a:spcPct val="20000"/>
              </a:spcBef>
              <a:buFont typeface="Wingdings" pitchFamily="2" charset="2"/>
              <a:buChar char="v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Which script to select ?</a:t>
            </a:r>
          </a:p>
          <a:p>
            <a:pPr marL="971550" lvl="1" indent="-514350" algn="just">
              <a:spcBef>
                <a:spcPct val="20000"/>
              </a:spcBef>
              <a:buFont typeface="Wingdings" pitchFamily="2" charset="2"/>
              <a:buChar char="v"/>
            </a:pPr>
            <a:r>
              <a:rPr lang="en-US" dirty="0" smtClean="0"/>
              <a:t>What is the good time to enter or exit from the script ?</a:t>
            </a:r>
          </a:p>
          <a:p>
            <a:pPr marL="971550" lvl="1" indent="-514350" algn="just">
              <a:spcBef>
                <a:spcPct val="20000"/>
              </a:spcBef>
              <a:buFont typeface="Wingdings" pitchFamily="2" charset="2"/>
              <a:buChar char="v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Trend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shortlisted Script ?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218" name="Picture 2" descr="http://www.thehindu.com/multimedia/dynamic/00362/rupee-main_362589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2209800"/>
            <a:ext cx="2040840" cy="19613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500"/>
                            </p:stCondLst>
                            <p:childTnLst>
                              <p:par>
                                <p:cTn id="2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2500"/>
                            </p:stCondLst>
                            <p:childTnLst>
                              <p:par>
                                <p:cTn id="4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500"/>
                            </p:stCondLst>
                            <p:childTnLst>
                              <p:par>
                                <p:cTn id="58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1447800"/>
            <a:ext cx="9067800" cy="381000"/>
          </a:xfrm>
        </p:spPr>
        <p:txBody>
          <a:bodyPr/>
          <a:lstStyle/>
          <a:p>
            <a:pPr algn="just"/>
            <a:r>
              <a:rPr lang="en-US" sz="2000" b="1" dirty="0" smtClean="0"/>
              <a:t>Do we have Knowledge on Stock Market ? </a:t>
            </a:r>
            <a:endParaRPr lang="en-US" sz="20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057400"/>
            <a:ext cx="8763000" cy="4191000"/>
          </a:xfrm>
        </p:spPr>
        <p:txBody>
          <a:bodyPr>
            <a:normAutofit/>
          </a:bodyPr>
          <a:lstStyle/>
          <a:p>
            <a:pPr marL="514350" indent="-514350" algn="l">
              <a:buFont typeface="Wingdings" pitchFamily="2" charset="2"/>
              <a:buChar char="v"/>
            </a:pPr>
            <a:r>
              <a:rPr lang="en-US" sz="1800" dirty="0" smtClean="0">
                <a:solidFill>
                  <a:schemeClr val="tx1"/>
                </a:solidFill>
              </a:rPr>
              <a:t>We all know how to Trade in Stock Market.  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  </a:t>
            </a:r>
            <a:r>
              <a:rPr lang="en-US" sz="1800" dirty="0" smtClean="0">
                <a:solidFill>
                  <a:srgbClr val="FF0000"/>
                </a:solidFill>
              </a:rPr>
              <a:t>But, does anyone know how Stock Market Operates ?</a:t>
            </a:r>
          </a:p>
          <a:p>
            <a:pPr marL="514350" indent="-514350" algn="l"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1800" dirty="0" smtClean="0">
                <a:solidFill>
                  <a:schemeClr val="tx1"/>
                </a:solidFill>
              </a:rPr>
              <a:t>We are aware of Open, High, Low &amp; Close price.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 </a:t>
            </a:r>
            <a:r>
              <a:rPr lang="en-US" sz="1800" dirty="0" smtClean="0">
                <a:solidFill>
                  <a:srgbClr val="FF0000"/>
                </a:solidFill>
              </a:rPr>
              <a:t>But, does anyone know the Importance of this 4 Prices ?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1800" dirty="0" smtClean="0">
                <a:solidFill>
                  <a:schemeClr val="tx1"/>
                </a:solidFill>
              </a:rPr>
              <a:t>Trader was reluctant to buy Reliance Industries @ 857.55 on 21</a:t>
            </a:r>
            <a:r>
              <a:rPr lang="en-US" sz="1800" baseline="30000" dirty="0" smtClean="0">
                <a:solidFill>
                  <a:schemeClr val="tx1"/>
                </a:solidFill>
              </a:rPr>
              <a:t>st</a:t>
            </a:r>
            <a:r>
              <a:rPr lang="en-US" sz="1800" dirty="0" smtClean="0">
                <a:solidFill>
                  <a:schemeClr val="tx1"/>
                </a:solidFill>
              </a:rPr>
              <a:t> July 2011.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chemeClr val="tx1"/>
                </a:solidFill>
              </a:rPr>
              <a:t>           </a:t>
            </a:r>
            <a:r>
              <a:rPr lang="en-US" sz="1800" dirty="0" smtClean="0">
                <a:solidFill>
                  <a:srgbClr val="FF0000"/>
                </a:solidFill>
              </a:rPr>
              <a:t>Then why there is still buying happening @ 877.00 on 22</a:t>
            </a:r>
            <a:r>
              <a:rPr lang="en-US" sz="1800" baseline="30000" dirty="0" smtClean="0">
                <a:solidFill>
                  <a:srgbClr val="FF0000"/>
                </a:solidFill>
              </a:rPr>
              <a:t>nd</a:t>
            </a:r>
            <a:r>
              <a:rPr lang="en-US" sz="1800" dirty="0" smtClean="0">
                <a:solidFill>
                  <a:srgbClr val="FF0000"/>
                </a:solidFill>
              </a:rPr>
              <a:t> July 2011. </a:t>
            </a:r>
          </a:p>
          <a:p>
            <a:pPr marL="514350" indent="-514350" algn="l">
              <a:buFont typeface="Wingdings" pitchFamily="2" charset="2"/>
              <a:buChar char="v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514350" indent="-514350" algn="l">
              <a:buFont typeface="Wingdings" pitchFamily="2" charset="2"/>
              <a:buChar char="v"/>
            </a:pPr>
            <a:r>
              <a:rPr lang="en-US" sz="1800" dirty="0" smtClean="0">
                <a:solidFill>
                  <a:schemeClr val="tx1"/>
                </a:solidFill>
              </a:rPr>
              <a:t>We are always aware the Up &amp; Down positions of SENSEX &amp; Index (BSE, Nifty, etc)</a:t>
            </a:r>
            <a:br>
              <a:rPr lang="en-US" sz="1800" dirty="0" smtClean="0">
                <a:solidFill>
                  <a:schemeClr val="tx1"/>
                </a:solidFill>
              </a:rPr>
            </a:br>
            <a:r>
              <a:rPr lang="en-US" sz="1800" dirty="0" smtClean="0">
                <a:solidFill>
                  <a:srgbClr val="FF0000"/>
                </a:solidFill>
              </a:rPr>
              <a:t>          But does anyone know which stocks are driving </a:t>
            </a:r>
            <a:r>
              <a:rPr lang="en-US" sz="1800" dirty="0" err="1" smtClean="0">
                <a:solidFill>
                  <a:srgbClr val="FF0000"/>
                </a:solidFill>
              </a:rPr>
              <a:t>Sensex</a:t>
            </a:r>
            <a:r>
              <a:rPr lang="en-US" sz="1800" dirty="0" smtClean="0">
                <a:solidFill>
                  <a:srgbClr val="FF0000"/>
                </a:solidFill>
              </a:rPr>
              <a:t> up &amp; down ?</a:t>
            </a:r>
            <a:endParaRPr lang="en-US" sz="18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http://t0.gstatic.com/images?q=tbn:ANd9GcTtRZ52AnQEyTIHBtW2X6tj9wf7wA9_7FJDKMrNipbboyHIZyqaX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1384905"/>
            <a:ext cx="2095500" cy="16630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" y="1447800"/>
            <a:ext cx="9067800" cy="381000"/>
          </a:xfrm>
        </p:spPr>
        <p:txBody>
          <a:bodyPr/>
          <a:lstStyle/>
          <a:p>
            <a:pPr algn="just"/>
            <a:r>
              <a:rPr lang="en-US" sz="2000" b="1" dirty="0" smtClean="0"/>
              <a:t>Fund Management</a:t>
            </a:r>
            <a:endParaRPr lang="en-US" sz="20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" y="2057400"/>
            <a:ext cx="8763000" cy="44196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Mr. A is new comer to Market. He has Rs.50,000/-.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Broker has allowed him limit of Rs.2,00,000/- for Intraday &amp; Rs.1,00,000/- for short term trading.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He analysis scrip and choose to buy with Rs.25,000/- against his expectation price fall down, but he waited and exit with profit. He starts believing he understands market &amp; then increase his risk appetite.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He started trading with Rs.50,000/-. He made profit and confidence was high.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He started then utilizing limit available to him to make MORE profit. 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He </a:t>
            </a:r>
            <a:r>
              <a:rPr lang="en-US" sz="1800" dirty="0" smtClean="0">
                <a:solidFill>
                  <a:srgbClr val="FF0000"/>
                </a:solidFill>
              </a:rPr>
              <a:t>LOST</a:t>
            </a:r>
            <a:r>
              <a:rPr lang="en-US" sz="1800" dirty="0" smtClean="0">
                <a:solidFill>
                  <a:schemeClr val="tx1"/>
                </a:solidFill>
              </a:rPr>
              <a:t> his Holding capacity, IMAGINE what went wrong ?</a:t>
            </a: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pic>
        <p:nvPicPr>
          <p:cNvPr id="25602" name="Picture 2" descr="http://smartlemming.com/wp-content/uploads/2009/04/newcomer-baby-chick-istock-phot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15797" y="1600200"/>
            <a:ext cx="1514203" cy="990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5604" name="Picture 4" descr="Career Management Tips – Smart Lemming – Career Management Guide">
            <a:hlinkClick r:id="rId3" tooltip="Career Management Tips – Smart Lemming – Career Management Guide"/>
          </p:cNvPr>
          <p:cNvPicPr>
            <a:picLocks noChangeAspect="1" noChangeArrowheads="1"/>
          </p:cNvPicPr>
          <p:nvPr/>
        </p:nvPicPr>
        <p:blipFill>
          <a:blip r:embed="rId4" cstate="print"/>
          <a:srcRect r="73745"/>
          <a:stretch>
            <a:fillRect/>
          </a:stretch>
        </p:blipFill>
        <p:spPr bwMode="auto">
          <a:xfrm>
            <a:off x="7696200" y="4343400"/>
            <a:ext cx="990600" cy="677396"/>
          </a:xfrm>
          <a:prstGeom prst="rect">
            <a:avLst/>
          </a:prstGeom>
          <a:noFill/>
        </p:spPr>
      </p:pic>
      <p:pic>
        <p:nvPicPr>
          <p:cNvPr id="25608" name="Picture 8" descr="http://www.dreamstime.com/thinking-man-thumb3599085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43800" y="5486400"/>
            <a:ext cx="911170" cy="91344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0.06719 -0.00556 L -0.31719 -0.0055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76200" y="1447800"/>
            <a:ext cx="9067800" cy="381000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 is what we think would have went wrong with Mr. A ?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228600" y="2057400"/>
            <a:ext cx="87630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are 3 Key reasons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behind the failure of Mr. A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Lack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appropriate planning.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Lack of knowledge on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selection of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scrips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 how much risk appetite.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Lack of Decision taking power,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due to lack awareness on stock market.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76200" y="1447800"/>
            <a:ext cx="9067800" cy="381000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Planning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228600" y="2057400"/>
            <a:ext cx="87630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dirty="0" smtClean="0">
                <a:solidFill>
                  <a:schemeClr val="tx2"/>
                </a:solidFill>
              </a:rPr>
              <a:t>Planning </a:t>
            </a:r>
            <a:r>
              <a:rPr lang="en-US" sz="1400" dirty="0" smtClean="0">
                <a:solidFill>
                  <a:schemeClr val="tx2"/>
                </a:solidFill>
                <a:sym typeface="Wingdings" pitchFamily="2" charset="2"/>
              </a:rPr>
              <a:t></a:t>
            </a:r>
            <a:r>
              <a:rPr lang="en-US" dirty="0" smtClean="0">
                <a:solidFill>
                  <a:schemeClr val="tx2"/>
                </a:solidFill>
                <a:sym typeface="Wingdings" pitchFamily="2" charset="2"/>
              </a:rPr>
              <a:t> Selection of </a:t>
            </a:r>
            <a:r>
              <a:rPr lang="en-US" dirty="0" err="1" smtClean="0">
                <a:solidFill>
                  <a:schemeClr val="tx2"/>
                </a:solidFill>
                <a:sym typeface="Wingdings" pitchFamily="2" charset="2"/>
              </a:rPr>
              <a:t>Scrips</a:t>
            </a:r>
            <a:r>
              <a:rPr lang="en-US" dirty="0" smtClean="0">
                <a:solidFill>
                  <a:schemeClr val="tx2"/>
                </a:solidFill>
                <a:sym typeface="Wingdings" pitchFamily="2" charset="2"/>
              </a:rPr>
              <a:t> </a:t>
            </a:r>
            <a:r>
              <a:rPr lang="en-US" sz="1400" dirty="0" smtClean="0">
                <a:solidFill>
                  <a:schemeClr val="tx2"/>
                </a:solidFill>
                <a:sym typeface="Wingdings" pitchFamily="2" charset="2"/>
              </a:rPr>
              <a:t> </a:t>
            </a:r>
            <a:r>
              <a:rPr lang="en-US" dirty="0" smtClean="0">
                <a:solidFill>
                  <a:schemeClr val="tx2"/>
                </a:solidFill>
              </a:rPr>
              <a:t>Decision taking ability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dirty="0" smtClean="0"/>
              <a:t>works hand in hand. None of this can work independently.</a:t>
            </a:r>
            <a:br>
              <a:rPr lang="en-US" dirty="0" smtClean="0"/>
            </a:br>
            <a:endParaRPr lang="en-US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dirty="0" smtClean="0"/>
              <a:t>We all know that appropriate planning helps us to </a:t>
            </a:r>
          </a:p>
          <a:p>
            <a:pPr marL="692150" lvl="0" indent="-23495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Avoid Mistakes &amp;</a:t>
            </a:r>
          </a:p>
          <a:p>
            <a:pPr marL="692150" lvl="0" indent="-234950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Recognize Hidden Opportunities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Stock Market you need to Plan Today for what you are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going to take decision tomorrow.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Here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Planning means :-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652" name="Picture 4" descr="http://www.mbexec.net/files/content_types/blog/jigsaw-succ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1905000"/>
            <a:ext cx="2819400" cy="224534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8" name="Diagram 7"/>
          <p:cNvGraphicFramePr/>
          <p:nvPr/>
        </p:nvGraphicFramePr>
        <p:xfrm>
          <a:off x="304800" y="4546600"/>
          <a:ext cx="8610600" cy="231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1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76200" y="1447800"/>
            <a:ext cx="9067800" cy="381000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Market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MIS Offers to Stock Traders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228600" y="2057400"/>
            <a:ext cx="87630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b="1" dirty="0" smtClean="0"/>
              <a:t>Market MIS</a:t>
            </a:r>
            <a:r>
              <a:rPr lang="en-US" dirty="0" smtClean="0"/>
              <a:t> is pleased to offer a new Dimension to look @ Stock Market.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Get the knowledge of Stock Market both NSE &amp; BSE.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the in depth know how of what’s happening on various Stocks.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In-depth know how will cover : 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Med Term</a:t>
            </a:r>
            <a:r>
              <a:rPr lang="en-US" dirty="0" smtClean="0"/>
              <a:t> Target Movement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Short Term Target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Movement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lang="en-US" baseline="0" dirty="0" smtClean="0"/>
              <a:t>Trend</a:t>
            </a:r>
            <a:r>
              <a:rPr lang="en-US" dirty="0" smtClean="0"/>
              <a:t> movement of Stocks</a:t>
            </a:r>
          </a:p>
          <a:p>
            <a:pPr marL="800100" lvl="1" indent="-3429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Stocks impacting SENSEX &amp; Index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Advices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generated by the System on various Stocks &amp; Strike rates of those advices.</a:t>
            </a:r>
          </a:p>
          <a:p>
            <a:pPr marL="342900" lvl="0" indent="-342900" algn="ctr">
              <a:lnSpc>
                <a:spcPct val="150000"/>
              </a:lnSpc>
              <a:spcBef>
                <a:spcPct val="20000"/>
              </a:spcBef>
            </a:pPr>
            <a:r>
              <a:rPr lang="en-US" b="1" baseline="0" dirty="0" smtClean="0"/>
              <a:t>Prepare</a:t>
            </a:r>
            <a:r>
              <a:rPr lang="en-US" b="1" dirty="0" smtClean="0"/>
              <a:t> yourself for what is going to happen tomorrow in Stock Market.</a:t>
            </a:r>
            <a:endParaRPr kumimoji="0" lang="en-US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15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500"/>
                            </p:stCondLst>
                            <p:childTnLst>
                              <p:par>
                                <p:cTn id="45" presetID="4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 txBox="1">
            <a:spLocks/>
          </p:cNvSpPr>
          <p:nvPr/>
        </p:nvSpPr>
        <p:spPr>
          <a:xfrm>
            <a:off x="76200" y="1447800"/>
            <a:ext cx="9067800" cy="381000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Market</a:t>
            </a:r>
            <a:r>
              <a:rPr kumimoji="0" lang="en-US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MIS Offers to CA Club Members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Subtitle 4"/>
          <p:cNvSpPr txBox="1">
            <a:spLocks/>
          </p:cNvSpPr>
          <p:nvPr/>
        </p:nvSpPr>
        <p:spPr>
          <a:xfrm>
            <a:off x="228600" y="2057400"/>
            <a:ext cx="87630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b="1" dirty="0" smtClean="0"/>
              <a:t>Market MIS</a:t>
            </a:r>
            <a:r>
              <a:rPr lang="en-US" dirty="0" smtClean="0"/>
              <a:t> has decided to give 50 Monthly activation Codes to those who registers with us.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offer closes on 31</a:t>
            </a:r>
            <a:r>
              <a:rPr kumimoji="0" lang="en-US" sz="18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July 2011.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lang="en-US" dirty="0" smtClean="0"/>
              <a:t>Steps to Register &amp; Activate :-</a:t>
            </a:r>
          </a:p>
          <a:p>
            <a:pPr marL="342900" lvl="0" indent="-342900">
              <a:spcBef>
                <a:spcPct val="20000"/>
              </a:spcBef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lang="en-US" dirty="0" smtClean="0"/>
              <a:t>Open the website </a:t>
            </a:r>
            <a:r>
              <a:rPr lang="en-US" dirty="0" smtClean="0">
                <a:hlinkClick r:id="rId2"/>
              </a:rPr>
              <a:t>http://www.marketmis.com</a:t>
            </a:r>
            <a:endParaRPr lang="en-US" dirty="0" smtClean="0"/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Register using New User Link.</a:t>
            </a:r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lang="en-US" dirty="0" smtClean="0"/>
              <a:t>Login using the Email ID &amp; Password provided.</a:t>
            </a:r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lang="en-US" dirty="0" smtClean="0"/>
              <a:t>You will be able to see 7 days previous data for NSE &amp; BSE.</a:t>
            </a:r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lang="en-US" dirty="0" smtClean="0"/>
              <a:t>With Activation code you will be able to see current Data.</a:t>
            </a:r>
          </a:p>
          <a:p>
            <a:pPr marL="342900" lvl="0" indent="-342900">
              <a:spcBef>
                <a:spcPct val="20000"/>
              </a:spcBef>
              <a:buAutoNum type="arabicPeriod"/>
            </a:pPr>
            <a:r>
              <a:rPr lang="en-US" dirty="0" smtClean="0"/>
              <a:t>For Activation code Send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Email 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3"/>
              </a:rPr>
              <a:t>niranjan.modi@marketmis.com</a:t>
            </a:r>
            <a:r>
              <a:rPr kumimoji="0" lang="en-US" sz="18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same email id as registered.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en-US" dirty="0" smtClean="0"/>
              <a:t>We would be glad to here from you soon.</a:t>
            </a:r>
            <a:endParaRPr kumimoji="0" lang="en-US" sz="1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542</Words>
  <Application>Microsoft Office PowerPoint</Application>
  <PresentationFormat>On-screen Show (4:3)</PresentationFormat>
  <Paragraphs>84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Two Motto of Trading in Stock Market . . .</vt:lpstr>
      <vt:lpstr>Do we have Knowledge on Stock Market ? </vt:lpstr>
      <vt:lpstr>Fund Management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amrishn</cp:lastModifiedBy>
  <cp:revision>93</cp:revision>
  <dcterms:created xsi:type="dcterms:W3CDTF">2011-07-23T06:27:06Z</dcterms:created>
  <dcterms:modified xsi:type="dcterms:W3CDTF">2011-07-25T07:52:47Z</dcterms:modified>
</cp:coreProperties>
</file>