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2"/>
  </p:sldMasterIdLst>
  <p:notesMasterIdLst>
    <p:notesMasterId r:id="rId55"/>
  </p:notesMasterIdLst>
  <p:handoutMasterIdLst>
    <p:handoutMasterId r:id="rId56"/>
  </p:handoutMasterIdLst>
  <p:sldIdLst>
    <p:sldId id="256" r:id="rId3"/>
    <p:sldId id="340" r:id="rId4"/>
    <p:sldId id="411" r:id="rId5"/>
    <p:sldId id="295" r:id="rId6"/>
    <p:sldId id="333" r:id="rId7"/>
    <p:sldId id="334" r:id="rId8"/>
    <p:sldId id="339" r:id="rId9"/>
    <p:sldId id="335" r:id="rId10"/>
    <p:sldId id="406" r:id="rId11"/>
    <p:sldId id="407" r:id="rId12"/>
    <p:sldId id="290" r:id="rId13"/>
    <p:sldId id="412" r:id="rId14"/>
    <p:sldId id="413" r:id="rId15"/>
    <p:sldId id="414" r:id="rId16"/>
    <p:sldId id="415" r:id="rId17"/>
    <p:sldId id="416" r:id="rId18"/>
    <p:sldId id="417" r:id="rId19"/>
    <p:sldId id="418" r:id="rId20"/>
    <p:sldId id="419" r:id="rId21"/>
    <p:sldId id="420" r:id="rId22"/>
    <p:sldId id="421" r:id="rId23"/>
    <p:sldId id="337" r:id="rId24"/>
    <p:sldId id="286" r:id="rId25"/>
    <p:sldId id="422" r:id="rId26"/>
    <p:sldId id="306" r:id="rId27"/>
    <p:sldId id="288" r:id="rId28"/>
    <p:sldId id="307" r:id="rId29"/>
    <p:sldId id="291" r:id="rId30"/>
    <p:sldId id="274" r:id="rId31"/>
    <p:sldId id="277" r:id="rId32"/>
    <p:sldId id="408" r:id="rId33"/>
    <p:sldId id="409" r:id="rId34"/>
    <p:sldId id="410" r:id="rId35"/>
    <p:sldId id="287" r:id="rId36"/>
    <p:sldId id="317" r:id="rId37"/>
    <p:sldId id="280" r:id="rId38"/>
    <p:sldId id="324" r:id="rId39"/>
    <p:sldId id="292" r:id="rId40"/>
    <p:sldId id="380" r:id="rId41"/>
    <p:sldId id="384" r:id="rId42"/>
    <p:sldId id="385" r:id="rId43"/>
    <p:sldId id="312" r:id="rId44"/>
    <p:sldId id="343" r:id="rId45"/>
    <p:sldId id="345" r:id="rId46"/>
    <p:sldId id="346" r:id="rId47"/>
    <p:sldId id="309" r:id="rId48"/>
    <p:sldId id="293" r:id="rId49"/>
    <p:sldId id="297" r:id="rId50"/>
    <p:sldId id="299" r:id="rId51"/>
    <p:sldId id="298" r:id="rId52"/>
    <p:sldId id="300" r:id="rId53"/>
    <p:sldId id="271"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8080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6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DFCF80A-B112-4C31-B28B-BD6C0F77997D}" type="datetimeFigureOut">
              <a:rPr lang="en-IN"/>
              <a:pPr>
                <a:defRPr/>
              </a:pPr>
              <a:t>21-01-2014</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2DB8AC5-20D9-4F0B-87CF-5E3DBC6C27F3}" type="slidenum">
              <a:rPr lang="en-IN"/>
              <a:pPr>
                <a:defRPr/>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3808E76-A052-475F-912D-614F1EC654E6}" type="datetimeFigureOut">
              <a:rPr lang="en-US"/>
              <a:pPr>
                <a:defRPr/>
              </a:pPr>
              <a:t>21/01/2014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E83A8D8-EBEF-46DB-9FD0-4D83A336225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993468-1EF6-48E7-A791-B1136EB1F815}" type="slidenum">
              <a:rPr lang="en-US" smtClean="0"/>
              <a:pPr fontAlgn="base">
                <a:spcBef>
                  <a:spcPct val="0"/>
                </a:spcBef>
                <a:spcAft>
                  <a:spcPct val="0"/>
                </a:spcAft>
                <a:defRPr/>
              </a:pPr>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bg1"/>
            </a:gs>
            <a:gs pos="25000">
              <a:schemeClr val="bg1"/>
            </a:gs>
            <a:gs pos="100000">
              <a:schemeClr val="bg1">
                <a:lumMod val="75000"/>
                <a:lumOff val="25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4" name="Rectangle 3"/>
          <p:cNvSpPr/>
          <p:nvPr userDrawn="1"/>
        </p:nvSpPr>
        <p:spPr>
          <a:xfrm>
            <a:off x="2563975" y="5517558"/>
            <a:ext cx="6596270" cy="1354297"/>
          </a:xfrm>
          <a:prstGeom prst="rect">
            <a:avLst/>
          </a:prstGeom>
          <a:gradFill flip="none" rotWithShape="1">
            <a:gsLst>
              <a:gs pos="13000">
                <a:schemeClr val="bg2">
                  <a:lumMod val="50000"/>
                  <a:lumOff val="50000"/>
                </a:schemeClr>
              </a:gs>
              <a:gs pos="43000">
                <a:schemeClr val="tx1">
                  <a:lumMod val="85000"/>
                </a:schemeClr>
              </a:gs>
              <a:gs pos="66000">
                <a:schemeClr val="tx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pic>
        <p:nvPicPr>
          <p:cNvPr id="5" name="Picture 18" descr="Mamta Logo.jpg"/>
          <p:cNvPicPr>
            <a:picLocks noChangeAspect="1"/>
          </p:cNvPicPr>
          <p:nvPr userDrawn="1"/>
        </p:nvPicPr>
        <p:blipFill>
          <a:blip r:embed="rId3" cstate="print"/>
          <a:srcRect/>
          <a:stretch>
            <a:fillRect/>
          </a:stretch>
        </p:blipFill>
        <p:spPr bwMode="auto">
          <a:xfrm>
            <a:off x="0" y="5516563"/>
            <a:ext cx="2749550" cy="1341437"/>
          </a:xfrm>
          <a:prstGeom prst="rect">
            <a:avLst/>
          </a:prstGeom>
          <a:noFill/>
          <a:ln w="9525">
            <a:noFill/>
            <a:miter lim="800000"/>
            <a:headEnd/>
            <a:tailEnd/>
          </a:ln>
        </p:spPr>
      </p:pic>
      <p:pic>
        <p:nvPicPr>
          <p:cNvPr id="6" name="Picture 19" descr="about-the-organizationbg.png"/>
          <p:cNvPicPr>
            <a:picLocks noChangeAspect="1"/>
          </p:cNvPicPr>
          <p:nvPr userDrawn="1"/>
        </p:nvPicPr>
        <p:blipFill>
          <a:blip r:embed="rId4" cstate="print"/>
          <a:srcRect/>
          <a:stretch>
            <a:fillRect/>
          </a:stretch>
        </p:blipFill>
        <p:spPr bwMode="auto">
          <a:xfrm>
            <a:off x="5076825" y="5545138"/>
            <a:ext cx="4103688" cy="1339850"/>
          </a:xfrm>
          <a:prstGeom prst="rect">
            <a:avLst/>
          </a:prstGeom>
          <a:noFill/>
          <a:ln w="9525">
            <a:noFill/>
            <a:miter lim="800000"/>
            <a:headEnd/>
            <a:tailEnd/>
          </a:ln>
        </p:spPr>
      </p:pic>
      <p:sp>
        <p:nvSpPr>
          <p:cNvPr id="7" name="TextBox 6"/>
          <p:cNvSpPr txBox="1"/>
          <p:nvPr userDrawn="1"/>
        </p:nvSpPr>
        <p:spPr>
          <a:xfrm>
            <a:off x="3814763" y="5657850"/>
            <a:ext cx="5329237" cy="1200150"/>
          </a:xfrm>
          <a:prstGeom prst="rect">
            <a:avLst/>
          </a:prstGeom>
          <a:noFill/>
        </p:spPr>
        <p:txBody>
          <a:bodyPr>
            <a:spAutoFit/>
          </a:bodyPr>
          <a:lstStyle/>
          <a:p>
            <a:pPr algn="r" fontAlgn="auto">
              <a:spcBef>
                <a:spcPts val="0"/>
              </a:spcBef>
              <a:spcAft>
                <a:spcPts val="0"/>
              </a:spcAft>
              <a:defRPr/>
            </a:pPr>
            <a:r>
              <a:rPr lang="en-US" sz="1200" i="1" dirty="0">
                <a:solidFill>
                  <a:schemeClr val="bg1">
                    <a:lumMod val="75000"/>
                  </a:schemeClr>
                </a:solidFill>
                <a:latin typeface="Arial Unicode MS" pitchFamily="34" charset="-128"/>
                <a:ea typeface="Arial Unicode MS" pitchFamily="34" charset="-128"/>
                <a:cs typeface="Arial Unicode MS" pitchFamily="34" charset="-128"/>
              </a:rPr>
              <a:t>Room No.6, 4</a:t>
            </a:r>
            <a:r>
              <a:rPr lang="en-US" sz="1200" i="1" baseline="30000" dirty="0">
                <a:solidFill>
                  <a:schemeClr val="bg1">
                    <a:lumMod val="75000"/>
                  </a:schemeClr>
                </a:solidFill>
                <a:latin typeface="Arial Unicode MS" pitchFamily="34" charset="-128"/>
                <a:ea typeface="Arial Unicode MS" pitchFamily="34" charset="-128"/>
                <a:cs typeface="Arial Unicode MS" pitchFamily="34" charset="-128"/>
              </a:rPr>
              <a:t>th</a:t>
            </a:r>
            <a:r>
              <a:rPr lang="en-US" sz="1200" i="1" dirty="0">
                <a:solidFill>
                  <a:schemeClr val="bg1">
                    <a:lumMod val="75000"/>
                  </a:schemeClr>
                </a:solidFill>
                <a:latin typeface="Arial Unicode MS" pitchFamily="34" charset="-128"/>
                <a:ea typeface="Arial Unicode MS" pitchFamily="34" charset="-128"/>
                <a:cs typeface="Arial Unicode MS" pitchFamily="34" charset="-128"/>
              </a:rPr>
              <a:t> Floor, Commerce House</a:t>
            </a:r>
          </a:p>
          <a:p>
            <a:pPr algn="r" fontAlgn="auto">
              <a:spcBef>
                <a:spcPts val="0"/>
              </a:spcBef>
              <a:spcAft>
                <a:spcPts val="0"/>
              </a:spcAft>
              <a:defRPr/>
            </a:pPr>
            <a:r>
              <a:rPr lang="en-US" sz="1200" i="1" dirty="0">
                <a:solidFill>
                  <a:schemeClr val="bg1">
                    <a:lumMod val="75000"/>
                  </a:schemeClr>
                </a:solidFill>
                <a:latin typeface="Arial Unicode MS" pitchFamily="34" charset="-128"/>
                <a:ea typeface="Arial Unicode MS" pitchFamily="34" charset="-128"/>
                <a:cs typeface="Arial Unicode MS" pitchFamily="34" charset="-128"/>
              </a:rPr>
              <a:t>2A, </a:t>
            </a:r>
            <a:r>
              <a:rPr lang="en-US" sz="1200" i="1" dirty="0" err="1">
                <a:solidFill>
                  <a:schemeClr val="bg1">
                    <a:lumMod val="75000"/>
                  </a:schemeClr>
                </a:solidFill>
                <a:latin typeface="Arial Unicode MS" pitchFamily="34" charset="-128"/>
                <a:ea typeface="Arial Unicode MS" pitchFamily="34" charset="-128"/>
                <a:cs typeface="Arial Unicode MS" pitchFamily="34" charset="-128"/>
              </a:rPr>
              <a:t>Ganesh</a:t>
            </a:r>
            <a:r>
              <a:rPr lang="en-US" sz="1200" i="1" dirty="0">
                <a:solidFill>
                  <a:schemeClr val="bg1">
                    <a:lumMod val="75000"/>
                  </a:schemeClr>
                </a:solidFill>
                <a:latin typeface="Arial Unicode MS" pitchFamily="34" charset="-128"/>
                <a:ea typeface="Arial Unicode MS" pitchFamily="34" charset="-128"/>
                <a:cs typeface="Arial Unicode MS" pitchFamily="34" charset="-128"/>
              </a:rPr>
              <a:t> Chandra Avenue, Kolkata  700013</a:t>
            </a:r>
          </a:p>
          <a:p>
            <a:pPr algn="r" fontAlgn="auto">
              <a:spcBef>
                <a:spcPts val="0"/>
              </a:spcBef>
              <a:spcAft>
                <a:spcPts val="0"/>
              </a:spcAft>
              <a:defRPr/>
            </a:pPr>
            <a:endParaRPr lang="en-US" sz="1200" i="1" dirty="0">
              <a:solidFill>
                <a:schemeClr val="bg1">
                  <a:lumMod val="75000"/>
                </a:schemeClr>
              </a:solidFill>
              <a:latin typeface="Arial Unicode MS" pitchFamily="34" charset="-128"/>
              <a:ea typeface="Arial Unicode MS" pitchFamily="34" charset="-128"/>
              <a:cs typeface="Arial Unicode MS" pitchFamily="34" charset="-128"/>
            </a:endParaRP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Connect me @ : (033) 3028 8955-57; (033) 3002 5630-33; 98310 99551</a:t>
            </a: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mamtab@mamtabinani.com</a:t>
            </a: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Visit me @ : www.mamtabinani.com</a:t>
            </a:r>
            <a:endParaRPr lang="en-IN" sz="1200" dirty="0">
              <a:latin typeface="+mn-lt"/>
              <a:cs typeface="+mn-cs"/>
            </a:endParaRPr>
          </a:p>
        </p:txBody>
      </p:sp>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IN"/>
          </a:p>
        </p:txBody>
      </p:sp>
      <p:sp>
        <p:nvSpPr>
          <p:cNvPr id="8" name="Date Placeholder 29"/>
          <p:cNvSpPr>
            <a:spLocks noGrp="1"/>
          </p:cNvSpPr>
          <p:nvPr>
            <p:ph type="dt" sz="half" idx="10"/>
          </p:nvPr>
        </p:nvSpPr>
        <p:spPr/>
        <p:txBody>
          <a:bodyPr/>
          <a:lstStyle>
            <a:lvl1pPr>
              <a:defRPr/>
            </a:lvl1pPr>
          </a:lstStyle>
          <a:p>
            <a:pPr>
              <a:defRPr/>
            </a:pPr>
            <a:fld id="{AD6EDAA5-B0EB-4243-A4F5-0D3360E70478}" type="datetimeFigureOut">
              <a:rPr lang="en-IN"/>
              <a:pPr>
                <a:defRPr/>
              </a:pPr>
              <a:t>21-01-2014</a:t>
            </a:fld>
            <a:endParaRPr lang="en-IN" dirty="0"/>
          </a:p>
        </p:txBody>
      </p:sp>
      <p:sp>
        <p:nvSpPr>
          <p:cNvPr id="10" name="Footer Placeholder 18"/>
          <p:cNvSpPr>
            <a:spLocks noGrp="1"/>
          </p:cNvSpPr>
          <p:nvPr>
            <p:ph type="ftr" sz="quarter" idx="11"/>
          </p:nvPr>
        </p:nvSpPr>
        <p:spPr/>
        <p:txBody>
          <a:bodyPr/>
          <a:lstStyle>
            <a:lvl1pPr>
              <a:defRPr/>
            </a:lvl1pPr>
          </a:lstStyle>
          <a:p>
            <a:pPr>
              <a:defRPr/>
            </a:pPr>
            <a:endParaRPr lang="en-IN"/>
          </a:p>
        </p:txBody>
      </p:sp>
      <p:sp>
        <p:nvSpPr>
          <p:cNvPr id="11" name="Slide Number Placeholder 26"/>
          <p:cNvSpPr>
            <a:spLocks noGrp="1"/>
          </p:cNvSpPr>
          <p:nvPr>
            <p:ph type="sldNum" sz="quarter" idx="12"/>
          </p:nvPr>
        </p:nvSpPr>
        <p:spPr/>
        <p:txBody>
          <a:bodyPr/>
          <a:lstStyle>
            <a:lvl1pPr>
              <a:defRPr/>
            </a:lvl1pPr>
          </a:lstStyle>
          <a:p>
            <a:pPr>
              <a:defRPr/>
            </a:pPr>
            <a:fld id="{A1308688-F061-4899-8919-1C9EDA304F07}" type="slidenum">
              <a:rPr lang="en-IN"/>
              <a:pPr>
                <a:defRPr/>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EF390543-B11F-4909-91F9-60197E609552}" type="datetimeFigureOut">
              <a:rPr lang="en-IN"/>
              <a:pPr>
                <a:defRPr/>
              </a:pPr>
              <a:t>21-01-2014</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E50E1751-BF4C-40E9-B2EE-A22CC8BFD42B}" type="slidenum">
              <a:rPr lang="en-IN"/>
              <a:pPr>
                <a:defRPr/>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9EA21643-EB05-43D5-B983-98D72C2C4979}" type="datetimeFigureOut">
              <a:rPr lang="en-IN"/>
              <a:pPr>
                <a:defRPr/>
              </a:pPr>
              <a:t>21-01-2014</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ADAFBBAE-60CA-4F53-8117-9993D0A61A4F}" type="slidenum">
              <a:rPr lang="en-IN"/>
              <a:pPr>
                <a:defRPr/>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defRPr>
            </a:lvl1pPr>
          </a:lstStyle>
          <a:p>
            <a:r>
              <a:rPr lang="en-US" dirty="0" smtClean="0"/>
              <a:t>Click to edit Master title style</a:t>
            </a:r>
            <a:endParaRPr lang="en-IN" dirty="0"/>
          </a:p>
        </p:txBody>
      </p:sp>
      <p:sp>
        <p:nvSpPr>
          <p:cNvPr id="3" name="Content Placeholder 2"/>
          <p:cNvSpPr>
            <a:spLocks noGrp="1"/>
          </p:cNvSpPr>
          <p:nvPr>
            <p:ph idx="1"/>
          </p:nvPr>
        </p:nvSpPr>
        <p:spPr/>
        <p:txBody>
          <a:bodyPr/>
          <a:lstStyle>
            <a:lvl1pPr>
              <a:buClr>
                <a:srgbClr val="C00000"/>
              </a:buClr>
              <a:buSzPct val="150000"/>
              <a:buFont typeface="Arial" pitchFamily="34" charset="0"/>
              <a:buChar char="•"/>
              <a:defRPr/>
            </a:lvl1pPr>
            <a:lvl2pPr>
              <a:buClr>
                <a:schemeClr val="accent3">
                  <a:lumMod val="50000"/>
                  <a:lumOff val="50000"/>
                </a:schemeClr>
              </a:buClr>
              <a:buSzPct val="150000"/>
              <a:buFont typeface="Arial" pitchFamily="34" charset="0"/>
              <a:buChar char="•"/>
              <a:defRPr/>
            </a:lvl2pPr>
            <a:lvl3pPr>
              <a:buClr>
                <a:schemeClr val="accent6">
                  <a:lumMod val="25000"/>
                </a:schemeClr>
              </a:buClr>
              <a:buSzPct val="150000"/>
              <a:buFont typeface="Arial" pitchFamily="34" charset="0"/>
              <a:buChar char="•"/>
              <a:defRPr/>
            </a:lvl3pPr>
            <a:lvl4pPr>
              <a:buClr>
                <a:schemeClr val="accent6">
                  <a:lumMod val="25000"/>
                </a:schemeClr>
              </a:buClr>
              <a:buSzPct val="150000"/>
              <a:buFont typeface="Arial" pitchFamily="34" charset="0"/>
              <a:buChar char="•"/>
              <a:defRPr/>
            </a:lvl4pPr>
            <a:lvl5pPr>
              <a:buClr>
                <a:schemeClr val="accent3">
                  <a:lumMod val="50000"/>
                  <a:lumOff val="50000"/>
                </a:schemeClr>
              </a:buClr>
              <a:buSzPct val="1500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9"/>
          <p:cNvSpPr>
            <a:spLocks noGrp="1"/>
          </p:cNvSpPr>
          <p:nvPr>
            <p:ph type="dt" sz="half" idx="10"/>
          </p:nvPr>
        </p:nvSpPr>
        <p:spPr/>
        <p:txBody>
          <a:bodyPr/>
          <a:lstStyle>
            <a:lvl1pPr>
              <a:defRPr/>
            </a:lvl1pPr>
          </a:lstStyle>
          <a:p>
            <a:pPr>
              <a:defRPr/>
            </a:pPr>
            <a:fld id="{4D277224-7A67-4CCC-A750-7C96731B7FA5}" type="datetimeFigureOut">
              <a:rPr lang="en-IN"/>
              <a:pPr>
                <a:defRPr/>
              </a:pPr>
              <a:t>21-01-2014</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FFE44A02-55DC-45B4-BD7E-CDE8E9BB3036}" type="slidenum">
              <a:rPr lang="en-IN"/>
              <a:pPr>
                <a:defRPr/>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030FFB-001C-41E8-BA21-1E161E46ABE5}" type="datetimeFigureOut">
              <a:rPr lang="en-IN"/>
              <a:pPr>
                <a:defRPr/>
              </a:pPr>
              <a:t>21-01-2014</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B2DE298D-A9EE-4836-8E4D-B3A750827BF1}" type="slidenum">
              <a:rPr lang="en-IN"/>
              <a:pPr>
                <a:defRPr/>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DEED4A2D-B762-49E2-A373-CED9966A10EF}" type="datetimeFigureOut">
              <a:rPr lang="en-IN"/>
              <a:pPr>
                <a:defRPr/>
              </a:pPr>
              <a:t>21-01-2014</a:t>
            </a:fld>
            <a:endParaRPr lang="en-IN" dirty="0"/>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6B62A3DA-41FA-496E-8A0E-A910D53D3FF1}" type="slidenum">
              <a:rPr lang="en-IN"/>
              <a:pPr>
                <a:defRPr/>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9"/>
          <p:cNvSpPr>
            <a:spLocks noGrp="1"/>
          </p:cNvSpPr>
          <p:nvPr>
            <p:ph type="dt" sz="half" idx="10"/>
          </p:nvPr>
        </p:nvSpPr>
        <p:spPr/>
        <p:txBody>
          <a:bodyPr/>
          <a:lstStyle>
            <a:lvl1pPr>
              <a:defRPr/>
            </a:lvl1pPr>
          </a:lstStyle>
          <a:p>
            <a:pPr>
              <a:defRPr/>
            </a:pPr>
            <a:fld id="{32969FEB-F68F-43BE-88C1-847560854409}" type="datetimeFigureOut">
              <a:rPr lang="en-IN"/>
              <a:pPr>
                <a:defRPr/>
              </a:pPr>
              <a:t>21-01-2014</a:t>
            </a:fld>
            <a:endParaRPr lang="en-IN" dirty="0"/>
          </a:p>
        </p:txBody>
      </p:sp>
      <p:sp>
        <p:nvSpPr>
          <p:cNvPr id="8" name="Footer Placeholder 21"/>
          <p:cNvSpPr>
            <a:spLocks noGrp="1"/>
          </p:cNvSpPr>
          <p:nvPr>
            <p:ph type="ftr" sz="quarter" idx="11"/>
          </p:nvPr>
        </p:nvSpPr>
        <p:spPr/>
        <p:txBody>
          <a:bodyPr/>
          <a:lstStyle>
            <a:lvl1pPr>
              <a:defRPr/>
            </a:lvl1pPr>
          </a:lstStyle>
          <a:p>
            <a:pPr>
              <a:defRPr/>
            </a:pPr>
            <a:endParaRPr lang="en-IN"/>
          </a:p>
        </p:txBody>
      </p:sp>
      <p:sp>
        <p:nvSpPr>
          <p:cNvPr id="9" name="Slide Number Placeholder 17"/>
          <p:cNvSpPr>
            <a:spLocks noGrp="1"/>
          </p:cNvSpPr>
          <p:nvPr>
            <p:ph type="sldNum" sz="quarter" idx="12"/>
          </p:nvPr>
        </p:nvSpPr>
        <p:spPr/>
        <p:txBody>
          <a:bodyPr/>
          <a:lstStyle>
            <a:lvl1pPr>
              <a:defRPr/>
            </a:lvl1pPr>
          </a:lstStyle>
          <a:p>
            <a:pPr>
              <a:defRPr/>
            </a:pPr>
            <a:fld id="{0B03FDA4-8607-4FA1-85A0-38864E9258A7}" type="slidenum">
              <a:rPr lang="en-IN"/>
              <a:pPr>
                <a:defRPr/>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Date Placeholder 9"/>
          <p:cNvSpPr>
            <a:spLocks noGrp="1"/>
          </p:cNvSpPr>
          <p:nvPr>
            <p:ph type="dt" sz="half" idx="10"/>
          </p:nvPr>
        </p:nvSpPr>
        <p:spPr/>
        <p:txBody>
          <a:bodyPr/>
          <a:lstStyle>
            <a:lvl1pPr>
              <a:defRPr/>
            </a:lvl1pPr>
          </a:lstStyle>
          <a:p>
            <a:pPr>
              <a:defRPr/>
            </a:pPr>
            <a:fld id="{091BBF85-5819-472C-B40C-B46E2151D102}" type="datetimeFigureOut">
              <a:rPr lang="en-IN"/>
              <a:pPr>
                <a:defRPr/>
              </a:pPr>
              <a:t>21-01-2014</a:t>
            </a:fld>
            <a:endParaRPr lang="en-IN" dirty="0"/>
          </a:p>
        </p:txBody>
      </p:sp>
      <p:sp>
        <p:nvSpPr>
          <p:cNvPr id="4" name="Footer Placeholder 21"/>
          <p:cNvSpPr>
            <a:spLocks noGrp="1"/>
          </p:cNvSpPr>
          <p:nvPr>
            <p:ph type="ftr" sz="quarter" idx="11"/>
          </p:nvPr>
        </p:nvSpPr>
        <p:spPr/>
        <p:txBody>
          <a:bodyPr/>
          <a:lstStyle>
            <a:lvl1pPr>
              <a:defRPr/>
            </a:lvl1pPr>
          </a:lstStyle>
          <a:p>
            <a:pPr>
              <a:defRPr/>
            </a:pPr>
            <a:endParaRPr lang="en-IN"/>
          </a:p>
        </p:txBody>
      </p:sp>
      <p:sp>
        <p:nvSpPr>
          <p:cNvPr id="5" name="Slide Number Placeholder 17"/>
          <p:cNvSpPr>
            <a:spLocks noGrp="1"/>
          </p:cNvSpPr>
          <p:nvPr>
            <p:ph type="sldNum" sz="quarter" idx="12"/>
          </p:nvPr>
        </p:nvSpPr>
        <p:spPr/>
        <p:txBody>
          <a:bodyPr/>
          <a:lstStyle>
            <a:lvl1pPr>
              <a:defRPr/>
            </a:lvl1pPr>
          </a:lstStyle>
          <a:p>
            <a:pPr>
              <a:defRPr/>
            </a:pPr>
            <a:fld id="{C9786828-44A8-4FD2-A1F9-F270A6EE7407}" type="slidenum">
              <a:rPr lang="en-IN"/>
              <a:pPr>
                <a:defRPr/>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66D926A5-22E4-401D-8C2B-842BBF012BAA}" type="datetimeFigureOut">
              <a:rPr lang="en-IN"/>
              <a:pPr>
                <a:defRPr/>
              </a:pPr>
              <a:t>21-01-2014</a:t>
            </a:fld>
            <a:endParaRPr lang="en-IN" dirty="0"/>
          </a:p>
        </p:txBody>
      </p:sp>
      <p:sp>
        <p:nvSpPr>
          <p:cNvPr id="3" name="Footer Placeholder 21"/>
          <p:cNvSpPr>
            <a:spLocks noGrp="1"/>
          </p:cNvSpPr>
          <p:nvPr>
            <p:ph type="ftr" sz="quarter" idx="11"/>
          </p:nvPr>
        </p:nvSpPr>
        <p:spPr/>
        <p:txBody>
          <a:bodyPr/>
          <a:lstStyle>
            <a:lvl1pPr>
              <a:defRPr/>
            </a:lvl1pPr>
          </a:lstStyle>
          <a:p>
            <a:pPr>
              <a:defRPr/>
            </a:pPr>
            <a:endParaRPr lang="en-IN"/>
          </a:p>
        </p:txBody>
      </p:sp>
      <p:sp>
        <p:nvSpPr>
          <p:cNvPr id="4" name="Slide Number Placeholder 17"/>
          <p:cNvSpPr>
            <a:spLocks noGrp="1"/>
          </p:cNvSpPr>
          <p:nvPr>
            <p:ph type="sldNum" sz="quarter" idx="12"/>
          </p:nvPr>
        </p:nvSpPr>
        <p:spPr/>
        <p:txBody>
          <a:bodyPr/>
          <a:lstStyle>
            <a:lvl1pPr>
              <a:defRPr/>
            </a:lvl1pPr>
          </a:lstStyle>
          <a:p>
            <a:pPr>
              <a:defRPr/>
            </a:pPr>
            <a:fld id="{43AAAC84-16B7-4925-B2D1-76C4CB96D4AE}" type="slidenum">
              <a:rPr lang="en-IN"/>
              <a:pPr>
                <a:defRPr/>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AD59161C-0668-4C49-A046-D69362ED4EDB}" type="datetimeFigureOut">
              <a:rPr lang="en-IN"/>
              <a:pPr>
                <a:defRPr/>
              </a:pPr>
              <a:t>21-01-2014</a:t>
            </a:fld>
            <a:endParaRPr lang="en-IN" dirty="0"/>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9B39FD3E-E227-450D-8FC2-907CAAC8A86C}" type="slidenum">
              <a:rPr lang="en-IN"/>
              <a:pPr>
                <a:defRPr/>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IN"/>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IN" noProof="0" dirty="0"/>
          </a:p>
        </p:txBody>
      </p:sp>
      <p:sp>
        <p:nvSpPr>
          <p:cNvPr id="9" name="Date Placeholder 4"/>
          <p:cNvSpPr>
            <a:spLocks noGrp="1"/>
          </p:cNvSpPr>
          <p:nvPr>
            <p:ph type="dt" sz="half" idx="10"/>
          </p:nvPr>
        </p:nvSpPr>
        <p:spPr/>
        <p:txBody>
          <a:bodyPr/>
          <a:lstStyle>
            <a:lvl1pPr>
              <a:defRPr/>
            </a:lvl1pPr>
          </a:lstStyle>
          <a:p>
            <a:pPr>
              <a:defRPr/>
            </a:pPr>
            <a:fld id="{863F50F4-F30B-45FA-9026-373667E45854}" type="datetimeFigureOut">
              <a:rPr lang="en-IN"/>
              <a:pPr>
                <a:defRPr/>
              </a:pPr>
              <a:t>21-01-2014</a:t>
            </a:fld>
            <a:endParaRPr lang="en-IN" dirty="0"/>
          </a:p>
        </p:txBody>
      </p:sp>
      <p:sp>
        <p:nvSpPr>
          <p:cNvPr id="10" name="Footer Placeholder 5"/>
          <p:cNvSpPr>
            <a:spLocks noGrp="1"/>
          </p:cNvSpPr>
          <p:nvPr>
            <p:ph type="ftr" sz="quarter" idx="11"/>
          </p:nvPr>
        </p:nvSpPr>
        <p:spPr/>
        <p:txBody>
          <a:bodyPr/>
          <a:lstStyle>
            <a:lvl1pPr>
              <a:defRPr/>
            </a:lvl1pPr>
          </a:lstStyle>
          <a:p>
            <a:pPr>
              <a:defRPr/>
            </a:pPr>
            <a:endParaRPr lang="en-IN"/>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D022707-ADF4-41F3-B4D2-1CE00A11F001}" type="slidenum">
              <a:rPr lang="en-IN"/>
              <a:pPr>
                <a:defRPr/>
              </a:pPr>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65000"/>
                <a:lumOff val="35000"/>
              </a:schemeClr>
            </a:gs>
            <a:gs pos="25000">
              <a:schemeClr val="bg1">
                <a:lumMod val="75000"/>
                <a:lumOff val="25000"/>
              </a:schemeClr>
            </a:gs>
            <a:gs pos="100000">
              <a:srgbClr val="080808"/>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tx1"/>
              </a:gs>
              <a:gs pos="100000">
                <a:schemeClr val="tx1">
                  <a:lumMod val="75000"/>
                  <a:lumOff val="2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tx1">
                  <a:lumMod val="65000"/>
                  <a:lumOff val="35000"/>
                </a:schemeClr>
              </a:gs>
              <a:gs pos="80000">
                <a:schemeClr val="tx1">
                  <a:lumMod val="65000"/>
                  <a:lumOff val="3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endParaRPr lang="en-IN"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3B8F64D6-A68E-475C-93CE-1AD5B56B5E07}" type="datetimeFigureOut">
              <a:rPr lang="en-IN"/>
              <a:pPr>
                <a:defRPr/>
              </a:pPr>
              <a:t>21-01-2014</a:t>
            </a:fld>
            <a:endParaRPr lang="en-IN"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73DAADC6-6E82-49F7-95AD-E8B9895114CA}" type="slidenum">
              <a:rPr lang="en-IN"/>
              <a:pPr>
                <a:defRPr/>
              </a:pPr>
              <a:t>‹#›</a:t>
            </a:fld>
            <a:endParaRPr lang="en-IN"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85"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283" y="289747"/>
              <a:ext cx="9175786" cy="52988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
        <p:nvSpPr>
          <p:cNvPr id="14" name="Freeform 13"/>
          <p:cNvSpPr/>
          <p:nvPr/>
        </p:nvSpPr>
        <p:spPr>
          <a:xfrm>
            <a:off x="-9525" y="4868863"/>
            <a:ext cx="9153525" cy="2012950"/>
          </a:xfrm>
          <a:custGeom>
            <a:avLst/>
            <a:gdLst>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2885326"/>
              <a:gd name="connsiteX1" fmla="*/ 3996647 w 9154274"/>
              <a:gd name="connsiteY1" fmla="*/ 1890445 h 2885326"/>
              <a:gd name="connsiteX2" fmla="*/ 9154274 w 9154274"/>
              <a:gd name="connsiteY2" fmla="*/ 0 h 2885326"/>
              <a:gd name="connsiteX3" fmla="*/ 9154274 w 9154274"/>
              <a:gd name="connsiteY3" fmla="*/ 2476072 h 2885326"/>
              <a:gd name="connsiteX4" fmla="*/ 0 w 9154274"/>
              <a:gd name="connsiteY4" fmla="*/ 2455524 h 2885326"/>
              <a:gd name="connsiteX5" fmla="*/ 0 w 9154274"/>
              <a:gd name="connsiteY5" fmla="*/ 1202077 h 2885326"/>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4274" h="2476072">
                <a:moveTo>
                  <a:pt x="0" y="1202077"/>
                </a:moveTo>
                <a:cubicBezTo>
                  <a:pt x="875016" y="1451225"/>
                  <a:pt x="2273156" y="1880171"/>
                  <a:pt x="3996647" y="1890445"/>
                </a:cubicBezTo>
                <a:cubicBezTo>
                  <a:pt x="7798941" y="1960652"/>
                  <a:pt x="8793822" y="505146"/>
                  <a:pt x="9154274" y="0"/>
                </a:cubicBezTo>
                <a:lnTo>
                  <a:pt x="9154274" y="2476072"/>
                </a:lnTo>
                <a:lnTo>
                  <a:pt x="0" y="2455524"/>
                </a:lnTo>
                <a:cubicBezTo>
                  <a:pt x="3425" y="2027434"/>
                  <a:pt x="6849" y="1599344"/>
                  <a:pt x="0" y="1202077"/>
                </a:cubicBezTo>
                <a:close/>
              </a:path>
            </a:pathLst>
          </a:custGeom>
          <a:gradFill>
            <a:gsLst>
              <a:gs pos="0">
                <a:schemeClr val="tx1">
                  <a:lumMod val="75000"/>
                  <a:lumOff val="25000"/>
                </a:schemeClr>
              </a:gs>
              <a:gs pos="50000">
                <a:schemeClr val="bg1"/>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5" name="Picture 14" descr="birds2.png"/>
          <p:cNvPicPr>
            <a:picLocks noChangeAspect="1"/>
          </p:cNvPicPr>
          <p:nvPr/>
        </p:nvPicPr>
        <p:blipFill>
          <a:blip r:embed="rId13" cstate="print"/>
          <a:srcRect/>
          <a:stretch>
            <a:fillRect/>
          </a:stretch>
        </p:blipFill>
        <p:spPr bwMode="auto">
          <a:xfrm>
            <a:off x="7524750" y="5661025"/>
            <a:ext cx="1619250" cy="1196975"/>
          </a:xfrm>
          <a:prstGeom prst="rect">
            <a:avLst/>
          </a:prstGeom>
          <a:noFill/>
          <a:ln w="9525">
            <a:noFill/>
            <a:miter lim="800000"/>
            <a:headEnd/>
            <a:tailEnd/>
          </a:ln>
        </p:spPr>
      </p:pic>
      <p:pic>
        <p:nvPicPr>
          <p:cNvPr id="1036" name="Picture 16" descr="Mamta Logo.jpg"/>
          <p:cNvPicPr>
            <a:picLocks noChangeAspect="1"/>
          </p:cNvPicPr>
          <p:nvPr userDrawn="1"/>
        </p:nvPicPr>
        <p:blipFill>
          <a:blip r:embed="rId14" cstate="print"/>
          <a:srcRect/>
          <a:stretch>
            <a:fillRect/>
          </a:stretch>
        </p:blipFill>
        <p:spPr bwMode="auto">
          <a:xfrm>
            <a:off x="-4763" y="5711825"/>
            <a:ext cx="2749551" cy="11731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57" r:id="rId1"/>
    <p:sldLayoutId id="2147484249" r:id="rId2"/>
    <p:sldLayoutId id="2147484258" r:id="rId3"/>
    <p:sldLayoutId id="2147484250" r:id="rId4"/>
    <p:sldLayoutId id="2147484251" r:id="rId5"/>
    <p:sldLayoutId id="2147484252" r:id="rId6"/>
    <p:sldLayoutId id="2147484253" r:id="rId7"/>
    <p:sldLayoutId id="2147484254" r:id="rId8"/>
    <p:sldLayoutId id="2147484259" r:id="rId9"/>
    <p:sldLayoutId id="2147484255" r:id="rId10"/>
    <p:sldLayoutId id="2147484256" r:id="rId11"/>
  </p:sldLayoutIdLst>
  <p:txStyles>
    <p:titleStyle>
      <a:lvl1pPr algn="ctr" rtl="0" eaLnBrk="0" fontAlgn="base" hangingPunct="0">
        <a:spcBef>
          <a:spcPct val="0"/>
        </a:spcBef>
        <a:spcAft>
          <a:spcPct val="0"/>
        </a:spcAft>
        <a:defRPr sz="5000" kern="1200">
          <a:solidFill>
            <a:srgbClr val="FF0000"/>
          </a:solidFill>
          <a:latin typeface="+mj-lt"/>
          <a:ea typeface="+mj-ea"/>
          <a:cs typeface="+mj-cs"/>
        </a:defRPr>
      </a:lvl1pPr>
      <a:lvl2pPr algn="ctr" rtl="0" eaLnBrk="0" fontAlgn="base" hangingPunct="0">
        <a:spcBef>
          <a:spcPct val="0"/>
        </a:spcBef>
        <a:spcAft>
          <a:spcPct val="0"/>
        </a:spcAft>
        <a:defRPr sz="5000">
          <a:solidFill>
            <a:srgbClr val="FF0000"/>
          </a:solidFill>
          <a:latin typeface="Calibri" pitchFamily="34" charset="0"/>
        </a:defRPr>
      </a:lvl2pPr>
      <a:lvl3pPr algn="ctr" rtl="0" eaLnBrk="0" fontAlgn="base" hangingPunct="0">
        <a:spcBef>
          <a:spcPct val="0"/>
        </a:spcBef>
        <a:spcAft>
          <a:spcPct val="0"/>
        </a:spcAft>
        <a:defRPr sz="5000">
          <a:solidFill>
            <a:srgbClr val="FF0000"/>
          </a:solidFill>
          <a:latin typeface="Calibri" pitchFamily="34" charset="0"/>
        </a:defRPr>
      </a:lvl3pPr>
      <a:lvl4pPr algn="ctr" rtl="0" eaLnBrk="0" fontAlgn="base" hangingPunct="0">
        <a:spcBef>
          <a:spcPct val="0"/>
        </a:spcBef>
        <a:spcAft>
          <a:spcPct val="0"/>
        </a:spcAft>
        <a:defRPr sz="5000">
          <a:solidFill>
            <a:srgbClr val="FF0000"/>
          </a:solidFill>
          <a:latin typeface="Calibri" pitchFamily="34" charset="0"/>
        </a:defRPr>
      </a:lvl4pPr>
      <a:lvl5pPr algn="ctr" rtl="0" eaLnBrk="0" fontAlgn="base" hangingPunct="0">
        <a:spcBef>
          <a:spcPct val="0"/>
        </a:spcBef>
        <a:spcAft>
          <a:spcPct val="0"/>
        </a:spcAft>
        <a:defRPr sz="5000">
          <a:solidFill>
            <a:srgbClr val="FF0000"/>
          </a:solidFill>
          <a:latin typeface="Calibri" pitchFamily="34" charset="0"/>
        </a:defRPr>
      </a:lvl5pPr>
      <a:lvl6pPr marL="457200" algn="ctr" rtl="0" fontAlgn="base">
        <a:spcBef>
          <a:spcPct val="0"/>
        </a:spcBef>
        <a:spcAft>
          <a:spcPct val="0"/>
        </a:spcAft>
        <a:defRPr sz="5000">
          <a:solidFill>
            <a:srgbClr val="FF0000"/>
          </a:solidFill>
          <a:latin typeface="Calibri" pitchFamily="34" charset="0"/>
        </a:defRPr>
      </a:lvl6pPr>
      <a:lvl7pPr marL="914400" algn="ctr" rtl="0" fontAlgn="base">
        <a:spcBef>
          <a:spcPct val="0"/>
        </a:spcBef>
        <a:spcAft>
          <a:spcPct val="0"/>
        </a:spcAft>
        <a:defRPr sz="5000">
          <a:solidFill>
            <a:srgbClr val="FF0000"/>
          </a:solidFill>
          <a:latin typeface="Calibri" pitchFamily="34" charset="0"/>
        </a:defRPr>
      </a:lvl7pPr>
      <a:lvl8pPr marL="1371600" algn="ctr" rtl="0" fontAlgn="base">
        <a:spcBef>
          <a:spcPct val="0"/>
        </a:spcBef>
        <a:spcAft>
          <a:spcPct val="0"/>
        </a:spcAft>
        <a:defRPr sz="5000">
          <a:solidFill>
            <a:srgbClr val="FF0000"/>
          </a:solidFill>
          <a:latin typeface="Calibri" pitchFamily="34" charset="0"/>
        </a:defRPr>
      </a:lvl8pPr>
      <a:lvl9pPr marL="1828800" algn="ctr" rtl="0" fontAlgn="base">
        <a:spcBef>
          <a:spcPct val="0"/>
        </a:spcBef>
        <a:spcAft>
          <a:spcPct val="0"/>
        </a:spcAft>
        <a:defRPr sz="5000">
          <a:solidFill>
            <a:srgbClr val="FF0000"/>
          </a:solidFill>
          <a:latin typeface="Calibri" pitchFamily="34" charset="0"/>
        </a:defRPr>
      </a:lvl9pPr>
    </p:titleStyle>
    <p:bodyStyle>
      <a:lvl1pPr marL="273050" indent="-273050" algn="l" rtl="0" eaLnBrk="0" fontAlgn="base" hangingPunct="0">
        <a:spcBef>
          <a:spcPct val="20000"/>
        </a:spcBef>
        <a:spcAft>
          <a:spcPct val="0"/>
        </a:spcAft>
        <a:buClr>
          <a:srgbClr val="4D0000"/>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4D0000"/>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FF2929"/>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10"/>
          <p:cNvSpPr>
            <a:spLocks noGrp="1"/>
          </p:cNvSpPr>
          <p:nvPr>
            <p:ph type="subTitle" idx="1"/>
          </p:nvPr>
        </p:nvSpPr>
        <p:spPr>
          <a:xfrm>
            <a:off x="714375" y="1143000"/>
            <a:ext cx="8062913" cy="3929063"/>
          </a:xfrm>
        </p:spPr>
        <p:txBody>
          <a:bodyPr/>
          <a:lstStyle/>
          <a:p>
            <a:pPr marR="0" eaLnBrk="1" hangingPunct="1">
              <a:lnSpc>
                <a:spcPct val="80000"/>
              </a:lnSpc>
            </a:pPr>
            <a:r>
              <a:rPr lang="en-US" sz="4600" dirty="0" smtClean="0">
                <a:solidFill>
                  <a:srgbClr val="FF0000"/>
                </a:solidFill>
                <a:latin typeface="Bodoni MT" pitchFamily="18" charset="0"/>
                <a:cs typeface="Times New Roman" pitchFamily="18" charset="0"/>
              </a:rPr>
              <a:t>Corporate Governance &amp; ID’s</a:t>
            </a:r>
            <a:r>
              <a:rPr lang="en-US" sz="4600" dirty="0" smtClean="0">
                <a:solidFill>
                  <a:schemeClr val="bg1"/>
                </a:solidFill>
                <a:latin typeface="Bodoni MT" pitchFamily="18" charset="0"/>
                <a:cs typeface="Times New Roman" pitchFamily="18" charset="0"/>
              </a:rPr>
              <a:t/>
            </a:r>
            <a:br>
              <a:rPr lang="en-US" sz="4600" dirty="0" smtClean="0">
                <a:solidFill>
                  <a:schemeClr val="bg1"/>
                </a:solidFill>
                <a:latin typeface="Bodoni MT" pitchFamily="18" charset="0"/>
                <a:cs typeface="Times New Roman" pitchFamily="18" charset="0"/>
              </a:rPr>
            </a:br>
            <a:endParaRPr lang="en-US" sz="4600" dirty="0" smtClean="0">
              <a:solidFill>
                <a:schemeClr val="bg1"/>
              </a:solidFill>
              <a:latin typeface="Bodoni MT" pitchFamily="18" charset="0"/>
            </a:endParaRPr>
          </a:p>
          <a:p>
            <a:pPr marR="0" eaLnBrk="1" hangingPunct="1">
              <a:lnSpc>
                <a:spcPct val="80000"/>
              </a:lnSpc>
            </a:pPr>
            <a:r>
              <a:rPr lang="en-US" sz="2800" dirty="0" smtClean="0"/>
              <a:t>By  CS </a:t>
            </a:r>
            <a:r>
              <a:rPr lang="en-US" sz="2800" dirty="0" err="1" smtClean="0"/>
              <a:t>Mamta</a:t>
            </a:r>
            <a:r>
              <a:rPr lang="en-US" sz="2800" dirty="0" smtClean="0"/>
              <a:t> </a:t>
            </a:r>
            <a:r>
              <a:rPr lang="en-US" sz="2800" dirty="0" err="1" smtClean="0"/>
              <a:t>Binani</a:t>
            </a:r>
            <a:endParaRPr lang="en-US" sz="2800" dirty="0" smtClean="0"/>
          </a:p>
          <a:p>
            <a:pPr marR="0" eaLnBrk="1" hangingPunct="1">
              <a:lnSpc>
                <a:spcPct val="80000"/>
              </a:lnSpc>
            </a:pPr>
            <a:r>
              <a:rPr lang="en-US" sz="2800" dirty="0" smtClean="0"/>
              <a:t>Past Chairperson (Year 2010), EIRC of ICSI</a:t>
            </a:r>
          </a:p>
          <a:p>
            <a:pPr marR="0" eaLnBrk="1" hangingPunct="1">
              <a:lnSpc>
                <a:spcPct val="80000"/>
              </a:lnSpc>
            </a:pPr>
            <a:r>
              <a:rPr lang="en-US" sz="3600" dirty="0" smtClean="0"/>
              <a:t>At ASSOCHAM</a:t>
            </a:r>
          </a:p>
          <a:p>
            <a:pPr marR="0" eaLnBrk="1" hangingPunct="1">
              <a:lnSpc>
                <a:spcPct val="80000"/>
              </a:lnSpc>
            </a:pPr>
            <a:endParaRPr lang="en-US" sz="2800" dirty="0" smtClean="0"/>
          </a:p>
          <a:p>
            <a:pPr marR="0" eaLnBrk="1" hangingPunct="1">
              <a:lnSpc>
                <a:spcPct val="80000"/>
              </a:lnSpc>
            </a:pPr>
            <a:r>
              <a:rPr lang="en-US" sz="2800" dirty="0" smtClean="0"/>
              <a:t>mamtab@mamtabinani.com</a:t>
            </a:r>
          </a:p>
          <a:p>
            <a:pPr marR="0" eaLnBrk="1" hangingPunct="1">
              <a:lnSpc>
                <a:spcPct val="80000"/>
              </a:lnSpc>
            </a:pPr>
            <a:r>
              <a:rPr lang="en-US" sz="2800" dirty="0" smtClean="0"/>
              <a:t>dated : 14.01.2014</a:t>
            </a:r>
          </a:p>
          <a:p>
            <a:pPr marR="0" eaLnBrk="1" hangingPunct="1">
              <a:lnSpc>
                <a:spcPct val="80000"/>
              </a:lnSpc>
            </a:pP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
            <a:ext cx="8229600" cy="1143000"/>
          </a:xfrm>
        </p:spPr>
        <p:txBody>
          <a:bodyPr/>
          <a:lstStyle/>
          <a:p>
            <a:r>
              <a:rPr lang="en-US" sz="5400" dirty="0" smtClean="0"/>
              <a:t>What is the incentive….</a:t>
            </a:r>
            <a:endParaRPr lang="en-US" sz="5400" dirty="0"/>
          </a:p>
        </p:txBody>
      </p:sp>
      <p:sp>
        <p:nvSpPr>
          <p:cNvPr id="3" name="Content Placeholder 2"/>
          <p:cNvSpPr>
            <a:spLocks noGrp="1"/>
          </p:cNvSpPr>
          <p:nvPr>
            <p:ph idx="1"/>
          </p:nvPr>
        </p:nvSpPr>
        <p:spPr>
          <a:xfrm>
            <a:off x="457200" y="1142984"/>
            <a:ext cx="8229600" cy="4389437"/>
          </a:xfrm>
        </p:spPr>
        <p:txBody>
          <a:bodyPr/>
          <a:lstStyle/>
          <a:p>
            <a:r>
              <a:rPr lang="en-IN" sz="3600" i="1" u="sng" dirty="0" smtClean="0"/>
              <a:t>Remuneration</a:t>
            </a:r>
            <a:endParaRPr lang="en-IN" sz="3600" u="sng" dirty="0" smtClean="0"/>
          </a:p>
          <a:p>
            <a:pPr algn="just"/>
            <a:r>
              <a:rPr lang="en-IN" sz="3200" dirty="0" smtClean="0"/>
              <a:t>Under the new Act, IDs are entitled only to fees for attending meetings of the board, and commissions within certain limits.</a:t>
            </a:r>
          </a:p>
          <a:p>
            <a:pPr algn="just"/>
            <a:r>
              <a:rPr lang="en-IN" sz="3200" dirty="0" smtClean="0"/>
              <a:t>The new Act expressly disallows IDs from obtaining stock options in companies.</a:t>
            </a:r>
          </a:p>
          <a:p>
            <a:pPr algn="just"/>
            <a:r>
              <a:rPr lang="en-IN" sz="3200" dirty="0" smtClean="0"/>
              <a:t>Attempts to achieve a proper balance may be fraught with difficulties under the present dispensation.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764704"/>
            <a:ext cx="8229600" cy="581025"/>
          </a:xfrm>
        </p:spPr>
        <p:txBody>
          <a:bodyPr/>
          <a:lstStyle/>
          <a:p>
            <a:r>
              <a:rPr lang="en-US" sz="4800" dirty="0" smtClean="0"/>
              <a:t>Should we call it a Small Breather….??</a:t>
            </a:r>
          </a:p>
        </p:txBody>
      </p:sp>
      <p:sp>
        <p:nvSpPr>
          <p:cNvPr id="15363" name="Content Placeholder 2"/>
          <p:cNvSpPr>
            <a:spLocks noGrp="1"/>
          </p:cNvSpPr>
          <p:nvPr>
            <p:ph idx="1"/>
          </p:nvPr>
        </p:nvSpPr>
        <p:spPr>
          <a:xfrm>
            <a:off x="457200" y="1268760"/>
            <a:ext cx="8229600" cy="5038725"/>
          </a:xfrm>
        </p:spPr>
        <p:txBody>
          <a:bodyPr/>
          <a:lstStyle/>
          <a:p>
            <a:pPr algn="just"/>
            <a:r>
              <a:rPr lang="en-IN" dirty="0" smtClean="0"/>
              <a:t>In order to balance the extensive nature of functions and obligations imposed on IDs, the Act </a:t>
            </a:r>
            <a:r>
              <a:rPr lang="en-IN" u="sng" dirty="0" smtClean="0"/>
              <a:t>seeks to limit their liability to matters directly relatable to them</a:t>
            </a:r>
            <a:r>
              <a:rPr lang="en-IN" dirty="0" smtClean="0"/>
              <a:t>. The Act limits the liability of an ID “only in respect of acts of omission or commission by a Company which had occurred with his knowledge, attributable through board processes, and with his consent or connivance or where he had not acted diligently.” </a:t>
            </a:r>
          </a:p>
          <a:p>
            <a:pPr algn="just"/>
            <a:r>
              <a:rPr lang="en-IN" dirty="0" smtClean="0"/>
              <a:t>This again seems to be a reaction to specific instances in the recent past where IDs were subject to legal action for no fault of their own, as evident from the </a:t>
            </a:r>
            <a:r>
              <a:rPr lang="en-IN" dirty="0" err="1" smtClean="0"/>
              <a:t>Nagarjuna</a:t>
            </a:r>
            <a:r>
              <a:rPr lang="en-IN" dirty="0" smtClean="0"/>
              <a:t> Finance episode that occurred in 2009. </a:t>
            </a:r>
          </a:p>
          <a:p>
            <a:pPr algn="just">
              <a:buFont typeface="Arial" charset="0"/>
              <a:buChar char="•"/>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n-US" sz="5400" dirty="0" smtClean="0"/>
              <a:t>Some figures!</a:t>
            </a:r>
            <a:endParaRPr lang="en-US" sz="5400" dirty="0"/>
          </a:p>
        </p:txBody>
      </p:sp>
      <p:sp>
        <p:nvSpPr>
          <p:cNvPr id="3" name="Content Placeholder 2"/>
          <p:cNvSpPr>
            <a:spLocks noGrp="1"/>
          </p:cNvSpPr>
          <p:nvPr>
            <p:ph idx="1"/>
          </p:nvPr>
        </p:nvSpPr>
        <p:spPr>
          <a:xfrm>
            <a:off x="457200" y="1343819"/>
            <a:ext cx="8229600" cy="4389437"/>
          </a:xfrm>
        </p:spPr>
        <p:txBody>
          <a:bodyPr/>
          <a:lstStyle/>
          <a:p>
            <a:pPr algn="just"/>
            <a:r>
              <a:rPr lang="en-US" sz="2800" dirty="0" smtClean="0"/>
              <a:t>In 2009, the pendulum swung both the ways for India Inc.</a:t>
            </a:r>
          </a:p>
          <a:p>
            <a:pPr algn="just"/>
            <a:r>
              <a:rPr lang="en-US" sz="2800" dirty="0" smtClean="0"/>
              <a:t>620 ID’s resigned from the Board of Indian Companies in 2009-a figure that was by far without precedent globally.</a:t>
            </a:r>
          </a:p>
          <a:p>
            <a:pPr algn="just"/>
            <a:r>
              <a:rPr lang="en-US" sz="2800" dirty="0" smtClean="0"/>
              <a:t>The exodus of ID’s highlighted a deep discomfort within Corporate India with the very institution of ID, specially in the context of companies controlled, directly or indirectly, by corporate founders, or promoters.</a:t>
            </a: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lstStyle/>
          <a:p>
            <a:r>
              <a:rPr lang="en-US" sz="5400" dirty="0" smtClean="0"/>
              <a:t>Role of an ID</a:t>
            </a:r>
            <a:endParaRPr lang="en-US" sz="5400" dirty="0"/>
          </a:p>
        </p:txBody>
      </p:sp>
      <p:sp>
        <p:nvSpPr>
          <p:cNvPr id="3" name="Content Placeholder 2"/>
          <p:cNvSpPr>
            <a:spLocks noGrp="1"/>
          </p:cNvSpPr>
          <p:nvPr>
            <p:ph idx="1"/>
          </p:nvPr>
        </p:nvSpPr>
        <p:spPr>
          <a:xfrm>
            <a:off x="457200" y="1052736"/>
            <a:ext cx="8229600" cy="4389437"/>
          </a:xfrm>
        </p:spPr>
        <p:txBody>
          <a:bodyPr/>
          <a:lstStyle/>
          <a:p>
            <a:pPr algn="just"/>
            <a:r>
              <a:rPr lang="en-US" sz="3200" dirty="0" smtClean="0"/>
              <a:t>What exactly is the appropriate role of an ID. The </a:t>
            </a:r>
            <a:r>
              <a:rPr lang="en-US" sz="3200" u="sng" dirty="0" smtClean="0"/>
              <a:t>academic literature</a:t>
            </a:r>
            <a:r>
              <a:rPr lang="en-US" sz="3200" dirty="0" smtClean="0"/>
              <a:t>  suggests </a:t>
            </a:r>
            <a:r>
              <a:rPr lang="en-US" sz="3200" u="sng" dirty="0" smtClean="0"/>
              <a:t>2 (two)</a:t>
            </a:r>
            <a:r>
              <a:rPr lang="en-US" sz="3200" dirty="0" smtClean="0"/>
              <a:t> distinct roles:</a:t>
            </a:r>
          </a:p>
          <a:p>
            <a:pPr algn="just">
              <a:buNone/>
            </a:pPr>
            <a:r>
              <a:rPr lang="en-US" sz="3200" dirty="0" smtClean="0"/>
              <a:t> </a:t>
            </a:r>
            <a:r>
              <a:rPr lang="en-US" sz="3200" dirty="0" smtClean="0"/>
              <a:t>  a.  ID may be seen as </a:t>
            </a:r>
            <a:r>
              <a:rPr lang="en-US" sz="3200" u="sng" dirty="0" smtClean="0"/>
              <a:t>watchful monitors</a:t>
            </a:r>
            <a:r>
              <a:rPr lang="en-US" sz="3200" dirty="0" smtClean="0"/>
              <a:t> of promoters and management on behalf of public shareholders or</a:t>
            </a:r>
          </a:p>
          <a:p>
            <a:pPr algn="just">
              <a:buNone/>
            </a:pPr>
            <a:r>
              <a:rPr lang="en-US" sz="3200" dirty="0" smtClean="0"/>
              <a:t> </a:t>
            </a:r>
            <a:r>
              <a:rPr lang="en-US" sz="3200" dirty="0" smtClean="0"/>
              <a:t>  b. ID may be viewed as </a:t>
            </a:r>
            <a:r>
              <a:rPr lang="en-US" sz="3200" u="sng" dirty="0" smtClean="0"/>
              <a:t>reservoirs of strategic advice</a:t>
            </a:r>
            <a:r>
              <a:rPr lang="en-US" sz="3200" dirty="0" smtClean="0"/>
              <a:t> intended to aid promoters &amp; managers in </a:t>
            </a:r>
            <a:r>
              <a:rPr lang="en-US" sz="3200" dirty="0" err="1" smtClean="0"/>
              <a:t>maximising</a:t>
            </a:r>
            <a:r>
              <a:rPr lang="en-US" sz="3200" dirty="0" smtClean="0"/>
              <a:t> overall company value </a:t>
            </a:r>
          </a:p>
          <a:p>
            <a:pPr algn="just">
              <a:buNone/>
            </a:pP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lstStyle/>
          <a:p>
            <a:r>
              <a:rPr lang="en-US" sz="5400" dirty="0" smtClean="0"/>
              <a:t>Added confidence</a:t>
            </a:r>
            <a:endParaRPr lang="en-US" sz="5400" dirty="0"/>
          </a:p>
        </p:txBody>
      </p:sp>
      <p:sp>
        <p:nvSpPr>
          <p:cNvPr id="3" name="Content Placeholder 2"/>
          <p:cNvSpPr>
            <a:spLocks noGrp="1"/>
          </p:cNvSpPr>
          <p:nvPr>
            <p:ph idx="1"/>
          </p:nvPr>
        </p:nvSpPr>
        <p:spPr>
          <a:xfrm>
            <a:off x="457200" y="1052736"/>
            <a:ext cx="8229600" cy="4389437"/>
          </a:xfrm>
        </p:spPr>
        <p:txBody>
          <a:bodyPr/>
          <a:lstStyle/>
          <a:p>
            <a:pPr algn="just"/>
            <a:r>
              <a:rPr lang="en-US" sz="3400" dirty="0" smtClean="0"/>
              <a:t>The ID’s definitely aids to maintain standards of professionalism within the boardroom &amp; promote adherence to best practices of Corporate Governance.</a:t>
            </a:r>
          </a:p>
          <a:p>
            <a:pPr algn="just"/>
            <a:r>
              <a:rPr lang="en-US" sz="3400" dirty="0" smtClean="0"/>
              <a:t>This additional monitoring boosts public shareholders confidence that the company is not run informally and casually at the behest of the controlling shareholder.</a:t>
            </a:r>
            <a:endParaRPr lang="en-US" sz="3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9776"/>
            <a:ext cx="8229600" cy="1143000"/>
          </a:xfrm>
        </p:spPr>
        <p:txBody>
          <a:bodyPr/>
          <a:lstStyle/>
          <a:p>
            <a:r>
              <a:rPr lang="en-US" sz="5400" dirty="0" smtClean="0"/>
              <a:t>The other angle…</a:t>
            </a:r>
            <a:endParaRPr lang="en-US" sz="5400" dirty="0"/>
          </a:p>
        </p:txBody>
      </p:sp>
      <p:sp>
        <p:nvSpPr>
          <p:cNvPr id="3" name="Content Placeholder 2"/>
          <p:cNvSpPr>
            <a:spLocks noGrp="1"/>
          </p:cNvSpPr>
          <p:nvPr>
            <p:ph idx="1"/>
          </p:nvPr>
        </p:nvSpPr>
        <p:spPr>
          <a:xfrm>
            <a:off x="457200" y="1415827"/>
            <a:ext cx="8229600" cy="4389437"/>
          </a:xfrm>
        </p:spPr>
        <p:txBody>
          <a:bodyPr/>
          <a:lstStyle/>
          <a:p>
            <a:pPr algn="just"/>
            <a:r>
              <a:rPr lang="en-US" sz="3600" dirty="0" smtClean="0"/>
              <a:t>The ID’s have the power to make public any wrongdoing and while the controlling shareholder could remove the director or take other retributive measures, such actions would likely cause unwanted public scrutiny.</a:t>
            </a:r>
            <a:endParaRPr lang="en-US"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lstStyle/>
          <a:p>
            <a:r>
              <a:rPr lang="en-US" sz="5400" dirty="0" smtClean="0"/>
              <a:t>Value of ID’s</a:t>
            </a:r>
            <a:endParaRPr lang="en-US" sz="5400" dirty="0"/>
          </a:p>
        </p:txBody>
      </p:sp>
      <p:sp>
        <p:nvSpPr>
          <p:cNvPr id="3" name="Content Placeholder 2"/>
          <p:cNvSpPr>
            <a:spLocks noGrp="1"/>
          </p:cNvSpPr>
          <p:nvPr>
            <p:ph idx="1"/>
          </p:nvPr>
        </p:nvSpPr>
        <p:spPr>
          <a:xfrm>
            <a:off x="457200" y="764704"/>
            <a:ext cx="8229600" cy="4389437"/>
          </a:xfrm>
        </p:spPr>
        <p:txBody>
          <a:bodyPr/>
          <a:lstStyle/>
          <a:p>
            <a:pPr algn="just"/>
            <a:r>
              <a:rPr lang="en-US" sz="3200" dirty="0" smtClean="0"/>
              <a:t>In the US, studies have often found little to no effect of board independence on firm value.</a:t>
            </a:r>
          </a:p>
          <a:p>
            <a:pPr algn="just"/>
            <a:r>
              <a:rPr lang="en-US" sz="3200" dirty="0" smtClean="0"/>
              <a:t>In fact, some studies even demonstrate negative correlations.</a:t>
            </a:r>
          </a:p>
          <a:p>
            <a:pPr algn="just"/>
            <a:r>
              <a:rPr lang="en-US" sz="3200" dirty="0" smtClean="0"/>
              <a:t>But for India, US centered studies may be of limited value because of the pre-</a:t>
            </a:r>
            <a:r>
              <a:rPr lang="en-US" sz="3200" dirty="0" err="1" smtClean="0"/>
              <a:t>ponderance</a:t>
            </a:r>
            <a:r>
              <a:rPr lang="en-US" sz="3200" dirty="0" smtClean="0"/>
              <a:t> of </a:t>
            </a:r>
            <a:r>
              <a:rPr lang="en-US" sz="3200" dirty="0" err="1" smtClean="0"/>
              <a:t>dispersely</a:t>
            </a:r>
            <a:r>
              <a:rPr lang="en-US" sz="3200" dirty="0" smtClean="0"/>
              <a:t> held firms in the US as compared to typically promoter-dominated companies in India.</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n-US" sz="5400" dirty="0" smtClean="0"/>
              <a:t>Continued…..</a:t>
            </a:r>
            <a:endParaRPr lang="en-US" sz="5400" dirty="0"/>
          </a:p>
        </p:txBody>
      </p:sp>
      <p:sp>
        <p:nvSpPr>
          <p:cNvPr id="3" name="Content Placeholder 2"/>
          <p:cNvSpPr>
            <a:spLocks noGrp="1"/>
          </p:cNvSpPr>
          <p:nvPr>
            <p:ph idx="1"/>
          </p:nvPr>
        </p:nvSpPr>
        <p:spPr>
          <a:xfrm>
            <a:off x="457200" y="1055787"/>
            <a:ext cx="8229600" cy="4389437"/>
          </a:xfrm>
        </p:spPr>
        <p:txBody>
          <a:bodyPr/>
          <a:lstStyle/>
          <a:p>
            <a:pPr algn="just"/>
            <a:r>
              <a:rPr lang="en-US" sz="3600" dirty="0" smtClean="0"/>
              <a:t>In Russia &amp; Korea, it appears that board independence is important to firm value. </a:t>
            </a:r>
          </a:p>
          <a:p>
            <a:pPr algn="just"/>
            <a:r>
              <a:rPr lang="en-US" sz="3600" dirty="0" smtClean="0"/>
              <a:t>In India, studies have so far provided either somewhat or weakly positive or inconclusive results.</a:t>
            </a:r>
          </a:p>
          <a:p>
            <a:pPr algn="just"/>
            <a:r>
              <a:rPr lang="en-US" sz="3600" dirty="0" smtClean="0"/>
              <a:t>In Brazil, it appears, there is either no effect or perhaps even a negative effect.</a:t>
            </a:r>
            <a:endParaRPr lang="en-US" sz="3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n-US" sz="5400" dirty="0" smtClean="0"/>
              <a:t>What does it suggests!</a:t>
            </a:r>
            <a:endParaRPr lang="en-US" sz="5400" dirty="0"/>
          </a:p>
        </p:txBody>
      </p:sp>
      <p:sp>
        <p:nvSpPr>
          <p:cNvPr id="3" name="Content Placeholder 2"/>
          <p:cNvSpPr>
            <a:spLocks noGrp="1"/>
          </p:cNvSpPr>
          <p:nvPr>
            <p:ph idx="1"/>
          </p:nvPr>
        </p:nvSpPr>
        <p:spPr>
          <a:xfrm>
            <a:off x="457200" y="1415827"/>
            <a:ext cx="8229600" cy="4389437"/>
          </a:xfrm>
        </p:spPr>
        <p:txBody>
          <a:bodyPr/>
          <a:lstStyle/>
          <a:p>
            <a:pPr algn="just"/>
            <a:r>
              <a:rPr lang="en-US" sz="3600" dirty="0" smtClean="0"/>
              <a:t>This suggests that one needs to examine the institutional and cultural context of a country before deciding what roles and liabilities ID’s should have and how ID’s may be of value to the companies.</a:t>
            </a:r>
            <a:endParaRPr lang="en-U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6288"/>
            <a:ext cx="8229600" cy="1143000"/>
          </a:xfrm>
        </p:spPr>
        <p:txBody>
          <a:bodyPr/>
          <a:lstStyle/>
          <a:p>
            <a:r>
              <a:rPr lang="en-US" dirty="0" smtClean="0"/>
              <a:t>A point that comes for thought!</a:t>
            </a:r>
            <a:endParaRPr lang="en-US" dirty="0"/>
          </a:p>
        </p:txBody>
      </p:sp>
      <p:sp>
        <p:nvSpPr>
          <p:cNvPr id="3" name="Content Placeholder 2"/>
          <p:cNvSpPr>
            <a:spLocks noGrp="1"/>
          </p:cNvSpPr>
          <p:nvPr>
            <p:ph idx="1"/>
          </p:nvPr>
        </p:nvSpPr>
        <p:spPr>
          <a:xfrm>
            <a:off x="457200" y="764704"/>
            <a:ext cx="8229600" cy="4389437"/>
          </a:xfrm>
        </p:spPr>
        <p:txBody>
          <a:bodyPr/>
          <a:lstStyle/>
          <a:p>
            <a:pPr algn="just"/>
            <a:r>
              <a:rPr lang="en-US" sz="3600" u="sng" dirty="0" smtClean="0"/>
              <a:t>Role of Institutional Investors</a:t>
            </a:r>
          </a:p>
          <a:p>
            <a:pPr algn="just">
              <a:buNone/>
            </a:pPr>
            <a:r>
              <a:rPr lang="en-US" sz="3200" dirty="0" smtClean="0"/>
              <a:t>   The Satyam promoters effectively controlled the company with only approx. 8% ownership of the company’s equity.</a:t>
            </a:r>
          </a:p>
          <a:p>
            <a:pPr algn="just"/>
            <a:r>
              <a:rPr lang="en-US" sz="3200" dirty="0" smtClean="0"/>
              <a:t>This may have been enabled by a lack of pressure or effective oversight by institutional investors, while dispersed shareholders generally have little incentive to invest the significant resources required effectively to monitor managements.</a:t>
            </a:r>
          </a:p>
          <a:p>
            <a:pPr algn="just">
              <a:buNone/>
            </a:pP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841847"/>
            <a:ext cx="8229600" cy="642937"/>
          </a:xfrm>
        </p:spPr>
        <p:txBody>
          <a:bodyPr/>
          <a:lstStyle/>
          <a:p>
            <a:r>
              <a:rPr lang="en-US" dirty="0" smtClean="0"/>
              <a:t>Corporate Governance</a:t>
            </a:r>
            <a:endParaRPr lang="en-IN" dirty="0" smtClean="0"/>
          </a:p>
        </p:txBody>
      </p:sp>
      <p:sp>
        <p:nvSpPr>
          <p:cNvPr id="7171" name="Content Placeholder 2"/>
          <p:cNvSpPr>
            <a:spLocks noGrp="1"/>
          </p:cNvSpPr>
          <p:nvPr>
            <p:ph idx="1"/>
          </p:nvPr>
        </p:nvSpPr>
        <p:spPr>
          <a:xfrm>
            <a:off x="457200" y="1052736"/>
            <a:ext cx="8229600" cy="4857750"/>
          </a:xfrm>
        </p:spPr>
        <p:txBody>
          <a:bodyPr/>
          <a:lstStyle/>
          <a:p>
            <a:pPr algn="just">
              <a:buNone/>
            </a:pPr>
            <a:endParaRPr lang="en-US" sz="4000" dirty="0" smtClean="0"/>
          </a:p>
          <a:p>
            <a:pPr algn="just">
              <a:buNone/>
            </a:pPr>
            <a:endParaRPr lang="en-US" sz="4800" dirty="0" smtClean="0"/>
          </a:p>
          <a:p>
            <a:pPr algn="just">
              <a:buNone/>
            </a:pPr>
            <a:r>
              <a:rPr lang="en-US" sz="4800" i="1" dirty="0" smtClean="0"/>
              <a:t>………………No More a Style Statement</a:t>
            </a:r>
            <a:r>
              <a:rPr lang="en-US" sz="4800" i="1" dirty="0" smtClean="0">
                <a:solidFill>
                  <a:srgbClr val="FFC000"/>
                </a:solidFill>
              </a:rPr>
              <a:t/>
            </a:r>
            <a:br>
              <a:rPr lang="en-US" sz="4800" i="1" dirty="0" smtClean="0">
                <a:solidFill>
                  <a:srgbClr val="FFC000"/>
                </a:solidFill>
              </a:rPr>
            </a:br>
            <a:endParaRPr lang="en-IN" sz="4800" i="1"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7424"/>
            <a:ext cx="8229600" cy="1143000"/>
          </a:xfrm>
        </p:spPr>
        <p:txBody>
          <a:bodyPr/>
          <a:lstStyle/>
          <a:p>
            <a:r>
              <a:rPr lang="en-US" sz="5400" dirty="0" smtClean="0"/>
              <a:t>Goes hand in hand!</a:t>
            </a:r>
            <a:endParaRPr lang="en-US" sz="5400" dirty="0"/>
          </a:p>
        </p:txBody>
      </p:sp>
      <p:sp>
        <p:nvSpPr>
          <p:cNvPr id="3" name="Content Placeholder 2"/>
          <p:cNvSpPr>
            <a:spLocks noGrp="1"/>
          </p:cNvSpPr>
          <p:nvPr>
            <p:ph idx="1"/>
          </p:nvPr>
        </p:nvSpPr>
        <p:spPr>
          <a:xfrm>
            <a:off x="446856" y="476672"/>
            <a:ext cx="8229600" cy="4389437"/>
          </a:xfrm>
        </p:spPr>
        <p:txBody>
          <a:bodyPr/>
          <a:lstStyle/>
          <a:p>
            <a:pPr algn="just"/>
            <a:r>
              <a:rPr lang="en-US" sz="3600" dirty="0" smtClean="0"/>
              <a:t>When we assert our rights, we should see to it that others rights are also protected.</a:t>
            </a:r>
          </a:p>
          <a:p>
            <a:pPr algn="just"/>
            <a:r>
              <a:rPr lang="en-US" sz="3600" dirty="0" smtClean="0"/>
              <a:t>It is good to be strong, when we connect ourselves with the responsibilities associated with the concept of being strong.</a:t>
            </a:r>
          </a:p>
          <a:p>
            <a:pPr algn="just"/>
            <a:r>
              <a:rPr lang="en-US" sz="3600" dirty="0" smtClean="0"/>
              <a:t>Social responsibility is not just for the profit-making corporations, it applies to all of us who are capable and strong.</a:t>
            </a:r>
            <a:endParaRPr lang="en-US"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56"/>
            <a:ext cx="8229600" cy="1143000"/>
          </a:xfrm>
        </p:spPr>
        <p:txBody>
          <a:bodyPr/>
          <a:lstStyle/>
          <a:p>
            <a:r>
              <a:rPr lang="en-US" sz="5400" dirty="0" smtClean="0"/>
              <a:t>We are one family!!</a:t>
            </a:r>
            <a:endParaRPr lang="en-US" sz="5400" dirty="0"/>
          </a:p>
        </p:txBody>
      </p:sp>
      <p:sp>
        <p:nvSpPr>
          <p:cNvPr id="3" name="Content Placeholder 2"/>
          <p:cNvSpPr>
            <a:spLocks noGrp="1"/>
          </p:cNvSpPr>
          <p:nvPr>
            <p:ph idx="1"/>
          </p:nvPr>
        </p:nvSpPr>
        <p:spPr>
          <a:xfrm>
            <a:off x="446856" y="1199803"/>
            <a:ext cx="8229600" cy="4389437"/>
          </a:xfrm>
        </p:spPr>
        <p:txBody>
          <a:bodyPr/>
          <a:lstStyle/>
          <a:p>
            <a:pPr algn="just"/>
            <a:r>
              <a:rPr lang="en-US" sz="4000" u="sng" dirty="0" smtClean="0"/>
              <a:t>‘</a:t>
            </a:r>
            <a:r>
              <a:rPr lang="en-US" sz="4000" u="sng" dirty="0" err="1" smtClean="0"/>
              <a:t>Vasudhaiva</a:t>
            </a:r>
            <a:r>
              <a:rPr lang="en-US" sz="4000" u="sng" dirty="0" smtClean="0"/>
              <a:t> </a:t>
            </a:r>
            <a:r>
              <a:rPr lang="en-US" sz="4000" u="sng" dirty="0" err="1" smtClean="0"/>
              <a:t>Kutumbakam</a:t>
            </a:r>
            <a:r>
              <a:rPr lang="en-US" sz="4000" u="sng" dirty="0" smtClean="0"/>
              <a:t>’</a:t>
            </a:r>
          </a:p>
          <a:p>
            <a:pPr algn="just">
              <a:buNone/>
            </a:pPr>
            <a:r>
              <a:rPr lang="en-US" sz="4000" dirty="0" smtClean="0"/>
              <a:t> </a:t>
            </a:r>
            <a:r>
              <a:rPr lang="en-US" sz="4000" dirty="0" smtClean="0"/>
              <a:t> We should think and live like a family, which would require us to treat each other with equality and dignity, following the true spirit of democracy!</a:t>
            </a:r>
            <a:endParaRPr lang="en-US" sz="4000" u="sng"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704850"/>
            <a:ext cx="8229600" cy="795338"/>
          </a:xfrm>
        </p:spPr>
        <p:txBody>
          <a:bodyPr/>
          <a:lstStyle/>
          <a:p>
            <a:r>
              <a:rPr lang="en-US" dirty="0" err="1" smtClean="0"/>
              <a:t>Hon’ble</a:t>
            </a:r>
            <a:r>
              <a:rPr lang="en-US" dirty="0" smtClean="0"/>
              <a:t> </a:t>
            </a:r>
            <a:r>
              <a:rPr lang="en-US" dirty="0" smtClean="0"/>
              <a:t>Ex-Minister </a:t>
            </a:r>
            <a:r>
              <a:rPr lang="en-US" dirty="0" smtClean="0"/>
              <a:t>said….it all</a:t>
            </a:r>
          </a:p>
        </p:txBody>
      </p:sp>
      <p:sp>
        <p:nvSpPr>
          <p:cNvPr id="16387" name="Content Placeholder 2"/>
          <p:cNvSpPr>
            <a:spLocks noGrp="1"/>
          </p:cNvSpPr>
          <p:nvPr>
            <p:ph idx="1"/>
          </p:nvPr>
        </p:nvSpPr>
        <p:spPr>
          <a:xfrm>
            <a:off x="457200" y="1643063"/>
            <a:ext cx="8229600" cy="4681537"/>
          </a:xfrm>
        </p:spPr>
        <p:txBody>
          <a:bodyPr/>
          <a:lstStyle/>
          <a:p>
            <a:pPr algn="just"/>
            <a:r>
              <a:rPr lang="en-IN" sz="3600" dirty="0" smtClean="0"/>
              <a:t>It becomes a prime focus for the share holders. We need to build corporate governance in the country, otherwise there is no future,” he warned.</a:t>
            </a:r>
            <a:endParaRPr lang="en-IN" sz="3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28625" y="116632"/>
            <a:ext cx="8229600" cy="571500"/>
          </a:xfrm>
        </p:spPr>
        <p:txBody>
          <a:bodyPr/>
          <a:lstStyle/>
          <a:p>
            <a:pPr eaLnBrk="1" hangingPunct="1"/>
            <a:r>
              <a:rPr lang="en-US" sz="4400" dirty="0" smtClean="0"/>
              <a:t>Corporate Rating Index</a:t>
            </a:r>
          </a:p>
        </p:txBody>
      </p:sp>
      <p:sp>
        <p:nvSpPr>
          <p:cNvPr id="17411" name="Content Placeholder 2"/>
          <p:cNvSpPr>
            <a:spLocks noGrp="1"/>
          </p:cNvSpPr>
          <p:nvPr>
            <p:ph idx="1"/>
          </p:nvPr>
        </p:nvSpPr>
        <p:spPr>
          <a:xfrm>
            <a:off x="457200" y="692696"/>
            <a:ext cx="8229600" cy="5110162"/>
          </a:xfrm>
        </p:spPr>
        <p:txBody>
          <a:bodyPr/>
          <a:lstStyle/>
          <a:p>
            <a:pPr algn="just"/>
            <a:r>
              <a:rPr lang="en-IN" sz="3200" dirty="0" smtClean="0"/>
              <a:t>He said the government, for the first time, was working on developing corporate rating index. “We need to get to work in new area. We are working on our own Corporate Rating Index.” At present, India is following the Corporate Rating Index developed in other countries.</a:t>
            </a:r>
          </a:p>
          <a:p>
            <a:pPr algn="just"/>
            <a:r>
              <a:rPr lang="en-IN" sz="3200" dirty="0" smtClean="0"/>
              <a:t>India is ranked 163 in the Global Corporate Rating Index (2012) and 94 (out of 176 nations) on Corruption Perceptions Index (2012).</a:t>
            </a:r>
            <a:endParaRPr lang="en-US" sz="32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28625" y="625252"/>
            <a:ext cx="8229600" cy="571500"/>
          </a:xfrm>
        </p:spPr>
        <p:txBody>
          <a:bodyPr/>
          <a:lstStyle/>
          <a:p>
            <a:pPr eaLnBrk="1" hangingPunct="1"/>
            <a:r>
              <a:rPr lang="en-US" sz="5400" dirty="0" smtClean="0"/>
              <a:t>Greatest Obstacle!</a:t>
            </a:r>
            <a:endParaRPr lang="en-US" sz="5400" dirty="0" smtClean="0"/>
          </a:p>
        </p:txBody>
      </p:sp>
      <p:sp>
        <p:nvSpPr>
          <p:cNvPr id="17411" name="Content Placeholder 2"/>
          <p:cNvSpPr>
            <a:spLocks noGrp="1"/>
          </p:cNvSpPr>
          <p:nvPr>
            <p:ph idx="1"/>
          </p:nvPr>
        </p:nvSpPr>
        <p:spPr>
          <a:xfrm>
            <a:off x="457200" y="1343174"/>
            <a:ext cx="8229600" cy="5110162"/>
          </a:xfrm>
        </p:spPr>
        <p:txBody>
          <a:bodyPr/>
          <a:lstStyle/>
          <a:p>
            <a:pPr algn="just"/>
            <a:r>
              <a:rPr lang="en-US" sz="3200" dirty="0" smtClean="0"/>
              <a:t>Goldman Sachs, ranks, ‘Governance’ as the greatest obstacle to India’s reaching its economic potential.</a:t>
            </a:r>
          </a:p>
          <a:p>
            <a:pPr algn="just"/>
            <a:r>
              <a:rPr lang="en-US" sz="3200" dirty="0" smtClean="0"/>
              <a:t>Corruption in its many forms costs India an estimated $170 billion annually (using the Asian Development Bank Guidelines of 17% of nation’s GDP)</a:t>
            </a:r>
          </a:p>
          <a:p>
            <a:pPr algn="just">
              <a:buNone/>
            </a:pPr>
            <a:r>
              <a:rPr lang="en-US" sz="3200" dirty="0" smtClean="0"/>
              <a:t> </a:t>
            </a:r>
            <a:r>
              <a:rPr lang="en-US" sz="3200" dirty="0" smtClean="0"/>
              <a:t>  (Just to mention </a:t>
            </a:r>
            <a:r>
              <a:rPr lang="en-US" sz="3200" smtClean="0"/>
              <a:t>1 billion=more than Rs.6000 </a:t>
            </a:r>
            <a:r>
              <a:rPr lang="en-US" sz="3200" dirty="0" err="1" smtClean="0"/>
              <a:t>crores</a:t>
            </a:r>
            <a:r>
              <a:rPr lang="en-US" sz="3200" dirty="0" smtClean="0"/>
              <a:t>)</a:t>
            </a:r>
            <a:endParaRPr lang="en-US" sz="32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a:xfrm>
            <a:off x="457200" y="704850"/>
            <a:ext cx="8229600" cy="652463"/>
          </a:xfrm>
        </p:spPr>
        <p:txBody>
          <a:bodyPr/>
          <a:lstStyle/>
          <a:p>
            <a:r>
              <a:rPr lang="en-IN" sz="5400" b="1" dirty="0" smtClean="0"/>
              <a:t>FOCAL SHIFT IN THOUGHT</a:t>
            </a:r>
            <a:endParaRPr lang="en-US" dirty="0" smtClean="0"/>
          </a:p>
        </p:txBody>
      </p:sp>
      <p:sp>
        <p:nvSpPr>
          <p:cNvPr id="19459" name="Rectangle 3"/>
          <p:cNvSpPr>
            <a:spLocks noGrp="1"/>
          </p:cNvSpPr>
          <p:nvPr>
            <p:ph type="body" idx="1"/>
          </p:nvPr>
        </p:nvSpPr>
        <p:spPr>
          <a:xfrm>
            <a:off x="457200" y="1428750"/>
            <a:ext cx="8229600" cy="4895850"/>
          </a:xfrm>
        </p:spPr>
        <p:txBody>
          <a:bodyPr/>
          <a:lstStyle/>
          <a:p>
            <a:pPr algn="just"/>
            <a:r>
              <a:rPr lang="en-IN" sz="3200" dirty="0" smtClean="0"/>
              <a:t>In this context, Prof. O’Brien spoke of the need to shift from:</a:t>
            </a:r>
          </a:p>
          <a:p>
            <a:pPr algn="just">
              <a:buNone/>
            </a:pPr>
            <a:r>
              <a:rPr lang="en-IN" sz="3200" dirty="0" smtClean="0"/>
              <a:t>    a.  government to governance</a:t>
            </a:r>
          </a:p>
          <a:p>
            <a:pPr algn="just">
              <a:buNone/>
            </a:pPr>
            <a:r>
              <a:rPr lang="en-IN" sz="3200" dirty="0" smtClean="0"/>
              <a:t>    b.  to accountability</a:t>
            </a:r>
          </a:p>
          <a:p>
            <a:pPr algn="just">
              <a:buNone/>
            </a:pPr>
            <a:r>
              <a:rPr lang="en-IN" sz="3200" dirty="0" smtClean="0"/>
              <a:t>    c.  to responsibility</a:t>
            </a:r>
          </a:p>
          <a:p>
            <a:pPr algn="just">
              <a:buNone/>
            </a:pPr>
            <a:r>
              <a:rPr lang="en-IN" sz="3200" dirty="0" smtClean="0"/>
              <a:t>   d. finally to integrity, a process which requires inter-disciplinary collaboration and an application of behavioural economics. </a:t>
            </a:r>
            <a:endParaRPr lang="en-IN"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IN" sz="5400" dirty="0" smtClean="0"/>
              <a:t>SATYAM WAS KILLING</a:t>
            </a:r>
            <a:r>
              <a:rPr lang="en-IN" sz="5400" b="1" dirty="0" smtClean="0"/>
              <a:t/>
            </a:r>
            <a:br>
              <a:rPr lang="en-IN" sz="5400" b="1" dirty="0" smtClean="0"/>
            </a:br>
            <a:endParaRPr lang="en-US" dirty="0" smtClean="0"/>
          </a:p>
        </p:txBody>
      </p:sp>
      <p:sp>
        <p:nvSpPr>
          <p:cNvPr id="20483" name="Content Placeholder 2"/>
          <p:cNvSpPr>
            <a:spLocks noGrp="1"/>
          </p:cNvSpPr>
          <p:nvPr>
            <p:ph idx="1"/>
          </p:nvPr>
        </p:nvSpPr>
        <p:spPr>
          <a:xfrm>
            <a:off x="457200" y="1199803"/>
            <a:ext cx="8229600" cy="4389437"/>
          </a:xfrm>
        </p:spPr>
        <p:txBody>
          <a:bodyPr/>
          <a:lstStyle/>
          <a:p>
            <a:pPr algn="just"/>
            <a:r>
              <a:rPr lang="en-IN" sz="2800" dirty="0" smtClean="0"/>
              <a:t>The </a:t>
            </a:r>
            <a:r>
              <a:rPr lang="en-IN" sz="2800" dirty="0" err="1" smtClean="0"/>
              <a:t>unraveling</a:t>
            </a:r>
            <a:r>
              <a:rPr lang="en-IN" sz="2800" dirty="0" smtClean="0"/>
              <a:t> of the Satyam scam, India’s fourth largest IT company, has put a big question mark on not only the role of corporate entities but also the urgent need for re-examining the issue of corporate governance and the role of the company auditors. Clearly, with competitiveness and the need for rapid growth becoming crucial better corporate governance has become imperative</a:t>
            </a:r>
            <a:r>
              <a:rPr lang="en-IN" sz="2800" dirty="0" smtClean="0"/>
              <a:t>.</a:t>
            </a:r>
          </a:p>
          <a:p>
            <a:pPr algn="just"/>
            <a:r>
              <a:rPr lang="en-IN" sz="2800" dirty="0" smtClean="0"/>
              <a:t>Plainly</a:t>
            </a:r>
            <a:r>
              <a:rPr lang="en-IN" sz="2800" dirty="0" smtClean="0"/>
              <a:t>, at Satyam the governance framework </a:t>
            </a:r>
            <a:r>
              <a:rPr lang="en-IN" sz="2800" dirty="0" smtClean="0"/>
              <a:t>had not </a:t>
            </a:r>
            <a:r>
              <a:rPr lang="en-IN" sz="2800" dirty="0" smtClean="0"/>
              <a:t>been effectively implemented</a:t>
            </a:r>
          </a:p>
          <a:p>
            <a:pPr eaLnBrk="1" hangingPunct="1">
              <a:buFont typeface="Arial" charset="0"/>
              <a:buChar char="•"/>
            </a:pPr>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457200" y="188640"/>
            <a:ext cx="8229600" cy="1143000"/>
          </a:xfrm>
        </p:spPr>
        <p:txBody>
          <a:bodyPr/>
          <a:lstStyle/>
          <a:p>
            <a:r>
              <a:rPr lang="en-US" dirty="0" smtClean="0"/>
              <a:t>Hold the Balance</a:t>
            </a:r>
          </a:p>
        </p:txBody>
      </p:sp>
      <p:sp>
        <p:nvSpPr>
          <p:cNvPr id="21507" name="Rectangle 3"/>
          <p:cNvSpPr>
            <a:spLocks noGrp="1"/>
          </p:cNvSpPr>
          <p:nvPr>
            <p:ph type="body" idx="1"/>
          </p:nvPr>
        </p:nvSpPr>
        <p:spPr>
          <a:xfrm>
            <a:off x="457200" y="1700808"/>
            <a:ext cx="8229600" cy="4389437"/>
          </a:xfrm>
        </p:spPr>
        <p:txBody>
          <a:bodyPr/>
          <a:lstStyle/>
          <a:p>
            <a:pPr algn="just"/>
            <a:r>
              <a:rPr lang="en-IN" sz="3200" dirty="0" smtClean="0"/>
              <a:t>In fact, Cadbury Chief Sir Adrian Cadbury captured the spirit of corporate governance by stating: “</a:t>
            </a:r>
            <a:r>
              <a:rPr lang="en-IN" sz="3200" u="sng" dirty="0" smtClean="0"/>
              <a:t>Corporate governance is holding the balance between economic and social goals and between individual and communal goals. </a:t>
            </a:r>
            <a:endParaRPr lang="en-IN" sz="3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34888" y="704850"/>
            <a:ext cx="8229600" cy="723900"/>
          </a:xfrm>
        </p:spPr>
        <p:txBody>
          <a:bodyPr/>
          <a:lstStyle/>
          <a:p>
            <a:r>
              <a:rPr lang="en-US" sz="5400" dirty="0" smtClean="0"/>
              <a:t>Not only Satyam….but many </a:t>
            </a:r>
            <a:r>
              <a:rPr lang="en-US" dirty="0" smtClean="0"/>
              <a:t>	</a:t>
            </a:r>
          </a:p>
        </p:txBody>
      </p:sp>
      <p:sp>
        <p:nvSpPr>
          <p:cNvPr id="23555" name="Content Placeholder 2"/>
          <p:cNvSpPr>
            <a:spLocks noGrp="1"/>
          </p:cNvSpPr>
          <p:nvPr>
            <p:ph idx="1"/>
          </p:nvPr>
        </p:nvSpPr>
        <p:spPr>
          <a:xfrm>
            <a:off x="457200" y="1643063"/>
            <a:ext cx="8229600" cy="4681537"/>
          </a:xfrm>
        </p:spPr>
        <p:txBody>
          <a:bodyPr/>
          <a:lstStyle/>
          <a:p>
            <a:pPr algn="just"/>
            <a:r>
              <a:rPr lang="en-IN" sz="2800" dirty="0" smtClean="0"/>
              <a:t>Take the case of </a:t>
            </a:r>
            <a:r>
              <a:rPr lang="en-IN" sz="2800" u="sng" dirty="0" err="1" smtClean="0"/>
              <a:t>Nagarjuna</a:t>
            </a:r>
            <a:r>
              <a:rPr lang="en-IN" sz="2800" u="sng" dirty="0" smtClean="0"/>
              <a:t> Finance</a:t>
            </a:r>
            <a:r>
              <a:rPr lang="en-IN" sz="2800" dirty="0" smtClean="0"/>
              <a:t> where its head was eventually arrested but that did not mean more than 85,000 depositors recovering their savings of Rs.100 </a:t>
            </a:r>
            <a:r>
              <a:rPr lang="en-IN" sz="2800" dirty="0" err="1" smtClean="0"/>
              <a:t>crores</a:t>
            </a:r>
            <a:r>
              <a:rPr lang="en-IN" sz="2800" dirty="0" smtClean="0"/>
              <a:t>. </a:t>
            </a:r>
          </a:p>
          <a:p>
            <a:pPr algn="just"/>
            <a:r>
              <a:rPr lang="en-IN" sz="2800" dirty="0" smtClean="0"/>
              <a:t>At </a:t>
            </a:r>
            <a:r>
              <a:rPr lang="en-IN" sz="2800" u="sng" dirty="0" smtClean="0"/>
              <a:t>Duncan Industries</a:t>
            </a:r>
            <a:r>
              <a:rPr lang="en-IN" sz="2800" dirty="0" smtClean="0"/>
              <a:t> too, the depositors are running from pillar to post trying to make sense of the repayment scheme which is intended to fool them and inordinately defer payment.</a:t>
            </a:r>
            <a:endParaRPr lang="en-IN"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71438"/>
            <a:ext cx="8229600" cy="1143000"/>
          </a:xfrm>
        </p:spPr>
        <p:txBody>
          <a:bodyPr/>
          <a:lstStyle/>
          <a:p>
            <a:pPr eaLnBrk="1" hangingPunct="1"/>
            <a:r>
              <a:rPr lang="en-US" sz="4400" b="1" dirty="0" smtClean="0"/>
              <a:t>SEBI-Review Audit</a:t>
            </a:r>
            <a:endParaRPr lang="en-IN" sz="4400" b="1" dirty="0" smtClean="0"/>
          </a:p>
        </p:txBody>
      </p:sp>
      <p:sp>
        <p:nvSpPr>
          <p:cNvPr id="24579" name="Content Placeholder 2"/>
          <p:cNvSpPr>
            <a:spLocks noGrp="1"/>
          </p:cNvSpPr>
          <p:nvPr>
            <p:ph idx="1"/>
          </p:nvPr>
        </p:nvSpPr>
        <p:spPr>
          <a:xfrm>
            <a:off x="457200" y="1343819"/>
            <a:ext cx="8229600" cy="4389437"/>
          </a:xfrm>
        </p:spPr>
        <p:txBody>
          <a:bodyPr/>
          <a:lstStyle/>
          <a:p>
            <a:pPr algn="just"/>
            <a:r>
              <a:rPr lang="en-IN" sz="2800" dirty="0" smtClean="0"/>
              <a:t>SEBI has vide its circular no.CIR/CFD/DIL/7/2012 dated August 13, 2012 mentioned about carrying out the review audit of listed companies and laid out guidelines in this regard.</a:t>
            </a:r>
          </a:p>
          <a:p>
            <a:pPr algn="just"/>
            <a:r>
              <a:rPr lang="en-IN" sz="2800" dirty="0" smtClean="0"/>
              <a:t>The investor protection funds to be used to carry out this review audit. </a:t>
            </a:r>
          </a:p>
          <a:p>
            <a:pPr algn="just"/>
            <a:r>
              <a:rPr lang="en-IN" sz="2800" dirty="0" smtClean="0"/>
              <a:t>The review audit could also be funded by the companies themselves.</a:t>
            </a:r>
            <a:endParaRPr lang="en-IN"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476672"/>
            <a:ext cx="8229600" cy="642937"/>
          </a:xfrm>
        </p:spPr>
        <p:txBody>
          <a:bodyPr/>
          <a:lstStyle/>
          <a:p>
            <a:r>
              <a:rPr lang="en-US" dirty="0" smtClean="0"/>
              <a:t>Ancient Proverb</a:t>
            </a:r>
            <a:endParaRPr lang="en-IN" dirty="0" smtClean="0"/>
          </a:p>
        </p:txBody>
      </p:sp>
      <p:sp>
        <p:nvSpPr>
          <p:cNvPr id="7171" name="Content Placeholder 2"/>
          <p:cNvSpPr>
            <a:spLocks noGrp="1"/>
          </p:cNvSpPr>
          <p:nvPr>
            <p:ph idx="1"/>
          </p:nvPr>
        </p:nvSpPr>
        <p:spPr>
          <a:xfrm>
            <a:off x="457200" y="1163538"/>
            <a:ext cx="8229600" cy="4857750"/>
          </a:xfrm>
        </p:spPr>
        <p:txBody>
          <a:bodyPr/>
          <a:lstStyle/>
          <a:p>
            <a:pPr algn="just"/>
            <a:r>
              <a:rPr lang="en-US" sz="3600" dirty="0" smtClean="0"/>
              <a:t>India’s situation is best explained by the proverb, “A fish rots from the head down.”</a:t>
            </a:r>
          </a:p>
          <a:p>
            <a:pPr algn="just">
              <a:buNone/>
            </a:pPr>
            <a:r>
              <a:rPr lang="en-US" sz="3600" dirty="0" smtClean="0"/>
              <a:t> </a:t>
            </a:r>
          </a:p>
          <a:p>
            <a:pPr algn="just"/>
            <a:r>
              <a:rPr lang="en-US" sz="3600" dirty="0" smtClean="0"/>
              <a:t>When th</a:t>
            </a:r>
            <a:r>
              <a:rPr lang="en-US" sz="3600" dirty="0" smtClean="0"/>
              <a:t>e head is putrid, the body politic/ company cannot be healthy.</a:t>
            </a:r>
            <a:endParaRPr lang="en-US" sz="3600" dirty="0" smtClean="0"/>
          </a:p>
          <a:p>
            <a:pPr algn="just">
              <a:buNone/>
            </a:pPr>
            <a:r>
              <a:rPr lang="en-US" sz="4800" i="1" dirty="0" smtClean="0">
                <a:solidFill>
                  <a:srgbClr val="FFC000"/>
                </a:solidFill>
              </a:rPr>
              <a:t/>
            </a:r>
            <a:br>
              <a:rPr lang="en-US" sz="4800" i="1" dirty="0" smtClean="0">
                <a:solidFill>
                  <a:srgbClr val="FFC000"/>
                </a:solidFill>
              </a:rPr>
            </a:br>
            <a:endParaRPr lang="en-IN" sz="4800" i="1"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171400"/>
            <a:ext cx="8229600" cy="1143000"/>
          </a:xfrm>
        </p:spPr>
        <p:txBody>
          <a:bodyPr/>
          <a:lstStyle/>
          <a:p>
            <a:pPr eaLnBrk="1" hangingPunct="1"/>
            <a:r>
              <a:rPr lang="en-US" dirty="0" smtClean="0"/>
              <a:t>This is startling!!</a:t>
            </a:r>
            <a:endParaRPr lang="en-IN" dirty="0" smtClean="0"/>
          </a:p>
        </p:txBody>
      </p:sp>
      <p:sp>
        <p:nvSpPr>
          <p:cNvPr id="25603" name="Content Placeholder 2"/>
          <p:cNvSpPr>
            <a:spLocks noGrp="1"/>
          </p:cNvSpPr>
          <p:nvPr>
            <p:ph idx="1"/>
          </p:nvPr>
        </p:nvSpPr>
        <p:spPr>
          <a:xfrm>
            <a:off x="457200" y="980728"/>
            <a:ext cx="8229600" cy="4389437"/>
          </a:xfrm>
        </p:spPr>
        <p:txBody>
          <a:bodyPr/>
          <a:lstStyle/>
          <a:p>
            <a:pPr algn="just"/>
            <a:r>
              <a:rPr lang="en-IN" dirty="0" smtClean="0"/>
              <a:t>According to a report prepared by the </a:t>
            </a:r>
            <a:r>
              <a:rPr lang="en-IN" dirty="0" err="1" smtClean="0"/>
              <a:t>Pune</a:t>
            </a:r>
            <a:r>
              <a:rPr lang="en-IN" dirty="0" smtClean="0"/>
              <a:t>-based </a:t>
            </a:r>
            <a:r>
              <a:rPr lang="en-IN" dirty="0" err="1" smtClean="0"/>
              <a:t>Indiaforensic</a:t>
            </a:r>
            <a:r>
              <a:rPr lang="en-IN" dirty="0" smtClean="0"/>
              <a:t> Consultancy Services (ICS) at least 1200 companies listed on the domestic stock exchanges </a:t>
            </a:r>
            <a:r>
              <a:rPr lang="en-IN" dirty="0" smtClean="0"/>
              <a:t>had </a:t>
            </a:r>
            <a:r>
              <a:rPr lang="en-IN" dirty="0" smtClean="0"/>
              <a:t>forged their financial results in recent times. </a:t>
            </a:r>
          </a:p>
          <a:p>
            <a:pPr algn="just"/>
            <a:r>
              <a:rPr lang="en-IN" dirty="0" smtClean="0"/>
              <a:t>The ICS study </a:t>
            </a:r>
            <a:r>
              <a:rPr lang="en-IN" dirty="0" smtClean="0"/>
              <a:t>had </a:t>
            </a:r>
            <a:r>
              <a:rPr lang="en-IN" dirty="0" smtClean="0"/>
              <a:t>alleged that such improper accounting includes deferring revenue and inflating expenses. The figure includes 20-25 firms whose stocks make the benchmark </a:t>
            </a:r>
            <a:r>
              <a:rPr lang="en-IN" dirty="0" err="1" smtClean="0"/>
              <a:t>Sensex</a:t>
            </a:r>
            <a:r>
              <a:rPr lang="en-IN" dirty="0" smtClean="0"/>
              <a:t>. </a:t>
            </a:r>
          </a:p>
          <a:p>
            <a:pPr algn="just"/>
            <a:r>
              <a:rPr lang="en-IN" dirty="0" smtClean="0"/>
              <a:t>Obviously keeping this in view, the Government </a:t>
            </a:r>
            <a:r>
              <a:rPr lang="en-IN" dirty="0" smtClean="0"/>
              <a:t>had </a:t>
            </a:r>
            <a:r>
              <a:rPr lang="en-IN" dirty="0" smtClean="0"/>
              <a:t>decided to inspect the books of as many as 150 companies under section 209A of the Companies Act to review whether the accounts are in order. </a:t>
            </a:r>
          </a:p>
          <a:p>
            <a:pPr eaLnBrk="1" hangingPunct="1">
              <a:buFont typeface="Arial" charset="0"/>
              <a:buNone/>
            </a:pPr>
            <a:endParaRPr lang="en-IN"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
            <a:ext cx="8229600" cy="1143000"/>
          </a:xfrm>
        </p:spPr>
        <p:txBody>
          <a:bodyPr/>
          <a:lstStyle/>
          <a:p>
            <a:r>
              <a:rPr lang="en-US" dirty="0" smtClean="0"/>
              <a:t>UK Bribery Act, 2010</a:t>
            </a:r>
            <a:endParaRPr lang="en-US" dirty="0"/>
          </a:p>
        </p:txBody>
      </p:sp>
      <p:sp>
        <p:nvSpPr>
          <p:cNvPr id="3" name="Content Placeholder 2"/>
          <p:cNvSpPr>
            <a:spLocks noGrp="1"/>
          </p:cNvSpPr>
          <p:nvPr>
            <p:ph idx="1"/>
          </p:nvPr>
        </p:nvSpPr>
        <p:spPr>
          <a:xfrm>
            <a:off x="457200" y="1271811"/>
            <a:ext cx="8229600" cy="4389437"/>
          </a:xfrm>
        </p:spPr>
        <p:txBody>
          <a:bodyPr/>
          <a:lstStyle/>
          <a:p>
            <a:pPr algn="just"/>
            <a:r>
              <a:rPr lang="en-IN" sz="3200" dirty="0" smtClean="0"/>
              <a:t>A leap in the right direction!</a:t>
            </a:r>
          </a:p>
          <a:p>
            <a:pPr algn="just"/>
            <a:r>
              <a:rPr lang="en-IN" sz="3200" dirty="0" smtClean="0"/>
              <a:t>The </a:t>
            </a:r>
            <a:r>
              <a:rPr lang="en-IN" sz="3200" dirty="0" smtClean="0"/>
              <a:t>UK Bribery Act has come into force on 1 July, 2011. </a:t>
            </a:r>
          </a:p>
          <a:p>
            <a:pPr algn="just"/>
            <a:r>
              <a:rPr lang="en-IN" sz="3200" dirty="0" smtClean="0"/>
              <a:t>It amends and reforms the UK criminal law and provides a modern legal framework to </a:t>
            </a:r>
            <a:r>
              <a:rPr lang="en-IN" sz="3200" u="sng" dirty="0" smtClean="0"/>
              <a:t>combat bribery</a:t>
            </a:r>
            <a:r>
              <a:rPr lang="en-IN" sz="3200" dirty="0" smtClean="0"/>
              <a:t> in the UK and internationally.</a:t>
            </a:r>
            <a:endParaRPr lang="en-IN" sz="3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
            <a:ext cx="8229600" cy="1143000"/>
          </a:xfrm>
        </p:spPr>
        <p:txBody>
          <a:bodyPr/>
          <a:lstStyle/>
          <a:p>
            <a:r>
              <a:rPr lang="en-US" sz="4800" dirty="0" smtClean="0"/>
              <a:t>TRUE, Believe it!</a:t>
            </a:r>
            <a:endParaRPr lang="en-US" sz="4800" dirty="0"/>
          </a:p>
        </p:txBody>
      </p:sp>
      <p:sp>
        <p:nvSpPr>
          <p:cNvPr id="3" name="Content Placeholder 2"/>
          <p:cNvSpPr>
            <a:spLocks noGrp="1"/>
          </p:cNvSpPr>
          <p:nvPr>
            <p:ph idx="1"/>
          </p:nvPr>
        </p:nvSpPr>
        <p:spPr>
          <a:xfrm>
            <a:off x="457200" y="1071546"/>
            <a:ext cx="8229600" cy="4389437"/>
          </a:xfrm>
        </p:spPr>
        <p:txBody>
          <a:bodyPr/>
          <a:lstStyle/>
          <a:p>
            <a:pPr algn="just"/>
            <a:r>
              <a:rPr lang="en-IN" sz="2800" u="sng" dirty="0" smtClean="0"/>
              <a:t>The Bribery Act</a:t>
            </a:r>
            <a:r>
              <a:rPr lang="en-IN" sz="2800" dirty="0" smtClean="0"/>
              <a:t> creates the following offences:</a:t>
            </a:r>
          </a:p>
          <a:p>
            <a:pPr lvl="0" algn="just"/>
            <a:r>
              <a:rPr lang="en-IN" sz="2800" u="sng" dirty="0" smtClean="0"/>
              <a:t>Active bribery</a:t>
            </a:r>
            <a:r>
              <a:rPr lang="en-IN" sz="2800" dirty="0" smtClean="0"/>
              <a:t>: promising or giving a financial or other advantage.</a:t>
            </a:r>
          </a:p>
          <a:p>
            <a:pPr lvl="0" algn="just"/>
            <a:r>
              <a:rPr lang="en-IN" sz="2800" u="sng" dirty="0" smtClean="0"/>
              <a:t>Passive bribery</a:t>
            </a:r>
            <a:r>
              <a:rPr lang="en-IN" sz="2800" dirty="0" smtClean="0"/>
              <a:t>: agreeing to receive or accepting a financial or other advantage.</a:t>
            </a:r>
          </a:p>
          <a:p>
            <a:pPr lvl="0" algn="just"/>
            <a:r>
              <a:rPr lang="en-IN" sz="2800" dirty="0" smtClean="0"/>
              <a:t>Bribery of foreign public officials.</a:t>
            </a:r>
          </a:p>
          <a:p>
            <a:pPr lvl="0" algn="just"/>
            <a:r>
              <a:rPr lang="en-IN" sz="2800" dirty="0" smtClean="0"/>
              <a:t>The failure of commercial organisations to prevent bribery by an associated person (corporate offence).</a:t>
            </a:r>
          </a:p>
          <a:p>
            <a:pPr algn="just">
              <a:buNone/>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9432"/>
            <a:ext cx="8229600" cy="1143000"/>
          </a:xfrm>
        </p:spPr>
        <p:txBody>
          <a:bodyPr/>
          <a:lstStyle/>
          <a:p>
            <a:r>
              <a:rPr lang="en-US" sz="4800" dirty="0" smtClean="0"/>
              <a:t>Some more details</a:t>
            </a:r>
            <a:endParaRPr lang="en-US" sz="4800" dirty="0"/>
          </a:p>
        </p:txBody>
      </p:sp>
      <p:sp>
        <p:nvSpPr>
          <p:cNvPr id="3" name="Content Placeholder 2"/>
          <p:cNvSpPr>
            <a:spLocks noGrp="1"/>
          </p:cNvSpPr>
          <p:nvPr>
            <p:ph idx="1"/>
          </p:nvPr>
        </p:nvSpPr>
        <p:spPr>
          <a:xfrm>
            <a:off x="323528" y="695747"/>
            <a:ext cx="8496944" cy="4389437"/>
          </a:xfrm>
        </p:spPr>
        <p:txBody>
          <a:bodyPr/>
          <a:lstStyle/>
          <a:p>
            <a:pPr algn="just"/>
            <a:r>
              <a:rPr lang="en-IN" sz="2500" u="sng" dirty="0" smtClean="0"/>
              <a:t>Penalty</a:t>
            </a:r>
            <a:endParaRPr lang="en-IN" sz="2500" b="1" u="sng" dirty="0" smtClean="0"/>
          </a:p>
          <a:p>
            <a:pPr algn="just">
              <a:buNone/>
            </a:pPr>
            <a:r>
              <a:rPr lang="en-IN" sz="2500" dirty="0" smtClean="0"/>
              <a:t>   Imprisonment </a:t>
            </a:r>
            <a:r>
              <a:rPr lang="en-IN" sz="2500" dirty="0" smtClean="0"/>
              <a:t>for up to </a:t>
            </a:r>
            <a:r>
              <a:rPr lang="en-IN" sz="2500" dirty="0" smtClean="0"/>
              <a:t>ten </a:t>
            </a:r>
            <a:r>
              <a:rPr lang="en-IN" sz="2500" dirty="0" smtClean="0"/>
              <a:t>years with unlimited fine will </a:t>
            </a:r>
            <a:r>
              <a:rPr lang="en-IN" sz="2500" dirty="0" smtClean="0"/>
              <a:t>increase.</a:t>
            </a:r>
            <a:endParaRPr lang="en-IN" sz="2500" dirty="0" smtClean="0"/>
          </a:p>
          <a:p>
            <a:pPr algn="just"/>
            <a:r>
              <a:rPr lang="en-IN" sz="2500" u="sng" dirty="0" smtClean="0"/>
              <a:t>Jurisdiction</a:t>
            </a:r>
            <a:endParaRPr lang="en-IN" sz="2500" b="1" u="sng" dirty="0" smtClean="0"/>
          </a:p>
          <a:p>
            <a:pPr algn="just">
              <a:buNone/>
            </a:pPr>
            <a:r>
              <a:rPr lang="en-IN" sz="2500" dirty="0" smtClean="0"/>
              <a:t>   The scope of the law is extra-territorial. Under the Bribery Act, a relevant person or company can be prosecuted for the above crimes if the crimes are committed abroad.</a:t>
            </a:r>
          </a:p>
          <a:p>
            <a:pPr algn="just"/>
            <a:r>
              <a:rPr lang="en-IN" sz="2500" u="sng" dirty="0" smtClean="0"/>
              <a:t>Application</a:t>
            </a:r>
            <a:endParaRPr lang="en-IN" sz="2500" b="1" u="sng" dirty="0" smtClean="0"/>
          </a:p>
          <a:p>
            <a:pPr algn="just">
              <a:buNone/>
            </a:pPr>
            <a:r>
              <a:rPr lang="en-IN" sz="2500" dirty="0" smtClean="0"/>
              <a:t>    The Bribery Act applies to UK citizens, residents and companies established under UK law. In addition, non-UK companies can be held liable for a failure to prevent bribery if they do business in the UK.</a:t>
            </a:r>
          </a:p>
          <a:p>
            <a:pPr>
              <a:buNone/>
            </a:pPr>
            <a:endParaRPr lang="en-US" dirty="0" smtClean="0"/>
          </a:p>
          <a:p>
            <a:pPr>
              <a:buNone/>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557808"/>
            <a:ext cx="8229600" cy="1143000"/>
          </a:xfrm>
        </p:spPr>
        <p:txBody>
          <a:bodyPr/>
          <a:lstStyle/>
          <a:p>
            <a:pPr eaLnBrk="1" hangingPunct="1"/>
            <a:r>
              <a:rPr lang="en-US" dirty="0" smtClean="0"/>
              <a:t>Some of the bold </a:t>
            </a:r>
            <a:r>
              <a:rPr lang="en-US" dirty="0" smtClean="0"/>
              <a:t>s</a:t>
            </a:r>
            <a:r>
              <a:rPr lang="en-US" dirty="0" smtClean="0"/>
              <a:t>teps taken in the new Companies Act, 2013</a:t>
            </a:r>
            <a:endParaRPr lang="en-US" dirty="0" smtClean="0"/>
          </a:p>
        </p:txBody>
      </p:sp>
      <p:sp>
        <p:nvSpPr>
          <p:cNvPr id="26627" name="Content Placeholder 2"/>
          <p:cNvSpPr>
            <a:spLocks noGrp="1"/>
          </p:cNvSpPr>
          <p:nvPr>
            <p:ph idx="1"/>
          </p:nvPr>
        </p:nvSpPr>
        <p:spPr>
          <a:xfrm>
            <a:off x="457200" y="1775867"/>
            <a:ext cx="8229600" cy="4389437"/>
          </a:xfrm>
        </p:spPr>
        <p:txBody>
          <a:bodyPr/>
          <a:lstStyle/>
          <a:p>
            <a:pPr algn="just" eaLnBrk="1" hangingPunct="1">
              <a:buFont typeface="Arial" charset="0"/>
              <a:buChar char="•"/>
            </a:pPr>
            <a:r>
              <a:rPr lang="en-US" dirty="0" smtClean="0"/>
              <a:t>If a Company, with intent to defraud, issues a DUPLICATE Certificate of shares, the Company shall be punishable with fine:</a:t>
            </a:r>
          </a:p>
          <a:p>
            <a:pPr algn="just" eaLnBrk="1" hangingPunct="1">
              <a:buFont typeface="Arial" charset="0"/>
              <a:buChar char="•"/>
            </a:pPr>
            <a:r>
              <a:rPr lang="en-US" dirty="0" smtClean="0"/>
              <a:t>           Which shall not be less than 5 times the face value of the shares involved </a:t>
            </a:r>
          </a:p>
          <a:p>
            <a:pPr algn="just" eaLnBrk="1" hangingPunct="1">
              <a:buFont typeface="Arial" charset="0"/>
              <a:buChar char="•"/>
            </a:pPr>
            <a:r>
              <a:rPr lang="en-US" dirty="0" smtClean="0"/>
              <a:t>           </a:t>
            </a:r>
            <a:r>
              <a:rPr lang="en-US" dirty="0" smtClean="0"/>
              <a:t>But </a:t>
            </a:r>
            <a:r>
              <a:rPr lang="en-US" dirty="0" smtClean="0"/>
              <a:t>which shall extend to 10 times the face value of such shares </a:t>
            </a:r>
            <a:r>
              <a:rPr lang="en-US" u="sng" dirty="0" smtClean="0"/>
              <a:t>or Rs.10.00 </a:t>
            </a:r>
            <a:r>
              <a:rPr lang="en-US" u="sng" dirty="0" err="1" smtClean="0"/>
              <a:t>crores</a:t>
            </a:r>
            <a:r>
              <a:rPr lang="en-US" dirty="0" smtClean="0"/>
              <a:t>, whichever is </a:t>
            </a:r>
            <a:r>
              <a:rPr lang="en-US" u="sng" dirty="0" smtClean="0"/>
              <a:t>higher</a:t>
            </a:r>
            <a:r>
              <a:rPr lang="en-US" dirty="0" smtClean="0"/>
              <a:t>.</a:t>
            </a:r>
          </a:p>
          <a:p>
            <a:pPr algn="just" eaLnBrk="1" hangingPunct="1">
              <a:buFont typeface="Arial" charset="0"/>
              <a:buChar char="•"/>
            </a:pPr>
            <a:r>
              <a:rPr lang="en-US" dirty="0" smtClean="0"/>
              <a:t>Stringent penalties have also been imposed for defaulting officers of the Company.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p:nvPr>
        </p:nvSpPr>
        <p:spPr>
          <a:xfrm>
            <a:off x="457200" y="704850"/>
            <a:ext cx="8229600" cy="866775"/>
          </a:xfrm>
        </p:spPr>
        <p:txBody>
          <a:bodyPr/>
          <a:lstStyle/>
          <a:p>
            <a:r>
              <a:rPr lang="en-US" smtClean="0"/>
              <a:t>Quantification to be done</a:t>
            </a:r>
          </a:p>
        </p:txBody>
      </p:sp>
      <p:sp>
        <p:nvSpPr>
          <p:cNvPr id="29699" name="Rectangle 3"/>
          <p:cNvSpPr>
            <a:spLocks noGrp="1"/>
          </p:cNvSpPr>
          <p:nvPr>
            <p:ph type="body" idx="1"/>
          </p:nvPr>
        </p:nvSpPr>
        <p:spPr>
          <a:xfrm>
            <a:off x="457200" y="1714500"/>
            <a:ext cx="8229600" cy="4610100"/>
          </a:xfrm>
        </p:spPr>
        <p:txBody>
          <a:bodyPr/>
          <a:lstStyle/>
          <a:p>
            <a:pPr algn="just">
              <a:buClr>
                <a:srgbClr val="4D0000"/>
              </a:buClr>
              <a:buSzPct val="95000"/>
              <a:buFont typeface="Wingdings 2" pitchFamily="18" charset="2"/>
              <a:buNone/>
            </a:pPr>
            <a:r>
              <a:rPr lang="en-US" smtClean="0"/>
              <a:t>   Where the Financial Statements do not comply with the applicable AS as specified in section 129(1), the Company will have to disclose:</a:t>
            </a:r>
          </a:p>
          <a:p>
            <a:pPr algn="just">
              <a:buClr>
                <a:srgbClr val="4D0000"/>
              </a:buClr>
              <a:buSzPct val="95000"/>
              <a:buFont typeface="Wingdings 2" pitchFamily="18" charset="2"/>
              <a:buNone/>
            </a:pPr>
            <a:r>
              <a:rPr lang="en-US" smtClean="0"/>
              <a:t>   - the deviation from the AS</a:t>
            </a:r>
          </a:p>
          <a:p>
            <a:pPr algn="just">
              <a:buClr>
                <a:srgbClr val="4D0000"/>
              </a:buClr>
              <a:buSzPct val="95000"/>
              <a:buFont typeface="Wingdings 2" pitchFamily="18" charset="2"/>
              <a:buNone/>
            </a:pPr>
            <a:r>
              <a:rPr lang="en-US" smtClean="0"/>
              <a:t>   - the reasons for such deviation</a:t>
            </a:r>
          </a:p>
          <a:p>
            <a:pPr algn="just">
              <a:buClr>
                <a:srgbClr val="4D0000"/>
              </a:buClr>
              <a:buSzPct val="95000"/>
              <a:buFont typeface="Wingdings 2" pitchFamily="18" charset="2"/>
              <a:buNone/>
            </a:pPr>
            <a:r>
              <a:rPr lang="en-US" smtClean="0"/>
              <a:t>   - financial effects, arising out of such deviation</a:t>
            </a:r>
          </a:p>
          <a:p>
            <a:pPr algn="just">
              <a:buClr>
                <a:srgbClr val="4D0000"/>
              </a:buClr>
              <a:buSzPct val="95000"/>
              <a:buFont typeface="Wingdings 2" pitchFamily="18" charset="2"/>
              <a:buNone/>
            </a:pPr>
            <a:r>
              <a:rPr lang="en-US" smtClean="0"/>
              <a:t>   After obtaining </a:t>
            </a:r>
            <a:r>
              <a:rPr lang="en-US" u="sng" smtClean="0"/>
              <a:t>approval of the Tribunal</a:t>
            </a:r>
            <a:r>
              <a:rPr lang="en-US" smtClean="0"/>
              <a:t>, provision of </a:t>
            </a:r>
            <a:r>
              <a:rPr lang="en-US" u="sng" smtClean="0"/>
              <a:t>voluntary revision</a:t>
            </a:r>
            <a:r>
              <a:rPr lang="en-US" smtClean="0"/>
              <a:t> of financial statements or Board’s Report has been included in the Bill (</a:t>
            </a:r>
            <a:r>
              <a:rPr lang="en-US" u="sng" smtClean="0"/>
              <a:t>section 131</a:t>
            </a:r>
            <a:r>
              <a:rPr lang="en-US" smtClean="0"/>
              <a: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142852"/>
            <a:ext cx="8229600" cy="857250"/>
          </a:xfrm>
        </p:spPr>
        <p:txBody>
          <a:bodyPr/>
          <a:lstStyle/>
          <a:p>
            <a:pPr eaLnBrk="1" hangingPunct="1"/>
            <a:r>
              <a:rPr lang="en-US" dirty="0" smtClean="0"/>
              <a:t>Directors’ Report</a:t>
            </a:r>
            <a:endParaRPr lang="en-IN" dirty="0" smtClean="0"/>
          </a:p>
        </p:txBody>
      </p:sp>
      <p:sp>
        <p:nvSpPr>
          <p:cNvPr id="31747" name="Content Placeholder 2"/>
          <p:cNvSpPr>
            <a:spLocks noGrp="1"/>
          </p:cNvSpPr>
          <p:nvPr>
            <p:ph idx="1"/>
          </p:nvPr>
        </p:nvSpPr>
        <p:spPr>
          <a:xfrm>
            <a:off x="457200" y="857232"/>
            <a:ext cx="8229600" cy="5038725"/>
          </a:xfrm>
        </p:spPr>
        <p:txBody>
          <a:bodyPr/>
          <a:lstStyle/>
          <a:p>
            <a:pPr algn="just" eaLnBrk="1" hangingPunct="1">
              <a:lnSpc>
                <a:spcPct val="80000"/>
              </a:lnSpc>
              <a:buFont typeface="Arial" charset="0"/>
              <a:buChar char="•"/>
            </a:pPr>
            <a:r>
              <a:rPr lang="en-US" dirty="0" smtClean="0"/>
              <a:t>The Director’s Report shall have to provide various types of additional information:</a:t>
            </a:r>
          </a:p>
          <a:p>
            <a:pPr algn="just" eaLnBrk="1" hangingPunct="1">
              <a:lnSpc>
                <a:spcPct val="80000"/>
              </a:lnSpc>
              <a:buFont typeface="Arial" charset="0"/>
              <a:buChar char="•"/>
            </a:pPr>
            <a:r>
              <a:rPr lang="en-US" dirty="0" smtClean="0"/>
              <a:t>number of meetings of the Board </a:t>
            </a:r>
          </a:p>
          <a:p>
            <a:pPr algn="just" eaLnBrk="1" hangingPunct="1">
              <a:lnSpc>
                <a:spcPct val="80000"/>
              </a:lnSpc>
              <a:buFont typeface="Arial" charset="0"/>
              <a:buChar char="•"/>
            </a:pPr>
            <a:r>
              <a:rPr lang="en-US" dirty="0" smtClean="0"/>
              <a:t>company’s policy on directors’ appointment and remuneration </a:t>
            </a:r>
          </a:p>
          <a:p>
            <a:pPr algn="just" eaLnBrk="1" hangingPunct="1">
              <a:lnSpc>
                <a:spcPct val="80000"/>
              </a:lnSpc>
              <a:buFont typeface="Arial" charset="0"/>
              <a:buChar char="•"/>
            </a:pPr>
            <a:r>
              <a:rPr lang="en-US" dirty="0" smtClean="0"/>
              <a:t>formal annual evaluation of its own performance </a:t>
            </a:r>
            <a:r>
              <a:rPr lang="en-US" sz="2000" dirty="0" smtClean="0"/>
              <a:t>(listed company and other public company having a paid up share capital of Rs.25 </a:t>
            </a:r>
            <a:r>
              <a:rPr lang="en-US" sz="2000" dirty="0" err="1" smtClean="0"/>
              <a:t>crores</a:t>
            </a:r>
            <a:r>
              <a:rPr lang="en-US" sz="2000" dirty="0" smtClean="0"/>
              <a:t>  or more, calculated as at the end of the preceding FY shall </a:t>
            </a:r>
            <a:r>
              <a:rPr lang="en-US" sz="2000" dirty="0" err="1" smtClean="0"/>
              <a:t>incl</a:t>
            </a:r>
            <a:r>
              <a:rPr lang="en-US" sz="2000" dirty="0" smtClean="0"/>
              <a:t> a statement indicating the manner in which evaluation made</a:t>
            </a:r>
            <a:r>
              <a:rPr lang="en-US" dirty="0" smtClean="0"/>
              <a:t>)</a:t>
            </a:r>
          </a:p>
          <a:p>
            <a:pPr algn="just" eaLnBrk="1" hangingPunct="1">
              <a:lnSpc>
                <a:spcPct val="80000"/>
              </a:lnSpc>
              <a:buFont typeface="Arial" charset="0"/>
              <a:buChar char="•"/>
            </a:pPr>
            <a:r>
              <a:rPr lang="en-US" dirty="0" smtClean="0"/>
              <a:t>risk management policy</a:t>
            </a:r>
          </a:p>
          <a:p>
            <a:pPr algn="just" eaLnBrk="1" hangingPunct="1">
              <a:lnSpc>
                <a:spcPct val="80000"/>
              </a:lnSpc>
              <a:buFont typeface="Arial" charset="0"/>
              <a:buChar char="•"/>
            </a:pPr>
            <a:r>
              <a:rPr lang="en-US" dirty="0" smtClean="0"/>
              <a:t>explanation by the Board on every qualification etc. made by the CS in its secretarial audit report and in the auditors report</a:t>
            </a:r>
          </a:p>
          <a:p>
            <a:pPr algn="just" eaLnBrk="1" hangingPunct="1">
              <a:lnSpc>
                <a:spcPct val="80000"/>
              </a:lnSpc>
              <a:buFont typeface="Arial" charset="0"/>
              <a:buChar char="•"/>
            </a:pPr>
            <a:r>
              <a:rPr lang="en-US" dirty="0" smtClean="0"/>
              <a:t>particulars of loans, guarantees or investments etc.</a:t>
            </a:r>
          </a:p>
          <a:p>
            <a:pPr algn="just" eaLnBrk="1" hangingPunct="1">
              <a:lnSpc>
                <a:spcPct val="80000"/>
              </a:lnSpc>
              <a:buFont typeface="Arial" charset="0"/>
              <a:buChar char="•"/>
            </a:pPr>
            <a:r>
              <a:rPr lang="en-US" dirty="0" smtClean="0"/>
              <a:t>specify reasons for not spending specified amt in CSR</a:t>
            </a:r>
          </a:p>
          <a:p>
            <a:pPr algn="just" eaLnBrk="1" hangingPunct="1">
              <a:lnSpc>
                <a:spcPct val="80000"/>
              </a:lnSpc>
              <a:buFont typeface="Arial" charset="0"/>
              <a:buNone/>
            </a:pPr>
            <a:endParaRPr lang="en-US" dirty="0" smtClean="0"/>
          </a:p>
          <a:p>
            <a:pPr algn="just" eaLnBrk="1" hangingPunct="1">
              <a:lnSpc>
                <a:spcPct val="80000"/>
              </a:lnSpc>
              <a:buFont typeface="Arial" charset="0"/>
              <a:buNone/>
            </a:pPr>
            <a:endParaRPr lang="en-US" dirty="0" smtClean="0"/>
          </a:p>
          <a:p>
            <a:pPr eaLnBrk="1" hangingPunct="1">
              <a:lnSpc>
                <a:spcPct val="80000"/>
              </a:lnSpc>
              <a:buFont typeface="Arial" charset="0"/>
              <a:buChar char="•"/>
            </a:pPr>
            <a:endParaRPr lang="en-IN" sz="24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457200" y="548680"/>
            <a:ext cx="8229600" cy="652463"/>
          </a:xfrm>
        </p:spPr>
        <p:txBody>
          <a:bodyPr/>
          <a:lstStyle/>
          <a:p>
            <a:r>
              <a:rPr lang="en-US" dirty="0" smtClean="0"/>
              <a:t>New provision for D/Report</a:t>
            </a:r>
          </a:p>
        </p:txBody>
      </p:sp>
      <p:sp>
        <p:nvSpPr>
          <p:cNvPr id="32771" name="Rectangle 3"/>
          <p:cNvSpPr>
            <a:spLocks noGrp="1"/>
          </p:cNvSpPr>
          <p:nvPr>
            <p:ph type="body" idx="1"/>
          </p:nvPr>
        </p:nvSpPr>
        <p:spPr>
          <a:xfrm>
            <a:off x="457200" y="1197446"/>
            <a:ext cx="8229600" cy="4895850"/>
          </a:xfrm>
        </p:spPr>
        <p:txBody>
          <a:bodyPr/>
          <a:lstStyle/>
          <a:p>
            <a:pPr algn="just">
              <a:buClr>
                <a:srgbClr val="4D0000"/>
              </a:buClr>
              <a:buSzPct val="95000"/>
              <a:buFont typeface="Wingdings 2" pitchFamily="18" charset="2"/>
              <a:buChar char=""/>
            </a:pPr>
            <a:r>
              <a:rPr lang="en-US" sz="2900" dirty="0" smtClean="0"/>
              <a:t>Every listed Company shall disclose in the Board’s Report, the ratio of the remuneration of </a:t>
            </a:r>
            <a:r>
              <a:rPr lang="en-US" sz="2900" u="sng" dirty="0" smtClean="0"/>
              <a:t>each director</a:t>
            </a:r>
            <a:r>
              <a:rPr lang="en-US" sz="2900" dirty="0" smtClean="0"/>
              <a:t> to the </a:t>
            </a:r>
            <a:r>
              <a:rPr lang="en-US" sz="2900" u="sng" dirty="0" smtClean="0"/>
              <a:t>median employee’s remuneration</a:t>
            </a:r>
            <a:r>
              <a:rPr lang="en-US" sz="2900" dirty="0" smtClean="0"/>
              <a:t> and such other details as may be prescribed</a:t>
            </a:r>
          </a:p>
          <a:p>
            <a:pPr algn="just">
              <a:buClr>
                <a:srgbClr val="4D0000"/>
              </a:buClr>
              <a:buSzPct val="95000"/>
              <a:buFont typeface="Arial" charset="0"/>
              <a:buNone/>
            </a:pPr>
            <a:endParaRPr lang="en-US" sz="2900" dirty="0" smtClean="0"/>
          </a:p>
          <a:p>
            <a:pPr algn="just">
              <a:buClr>
                <a:srgbClr val="4D0000"/>
              </a:buClr>
              <a:buSzPct val="95000"/>
              <a:buFont typeface="Wingdings 2" pitchFamily="18" charset="2"/>
              <a:buChar char=""/>
            </a:pPr>
            <a:r>
              <a:rPr lang="en-US" sz="2900" dirty="0" smtClean="0"/>
              <a:t>The Directors responsibility statement in case of listed company shall also include additional statement related to internal finance control and compliance of all applicable laws.</a:t>
            </a:r>
          </a:p>
          <a:p>
            <a:pPr algn="just">
              <a:buClr>
                <a:srgbClr val="4D0000"/>
              </a:buClr>
              <a:buSzPct val="95000"/>
              <a:buFont typeface="Wingdings 2" pitchFamily="18" charset="2"/>
              <a:buChar char=""/>
            </a:pPr>
            <a:endParaRPr lang="en-US" sz="36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642938"/>
            <a:ext cx="8229600" cy="714375"/>
          </a:xfrm>
        </p:spPr>
        <p:txBody>
          <a:bodyPr/>
          <a:lstStyle/>
          <a:p>
            <a:r>
              <a:rPr lang="en-US" smtClean="0"/>
              <a:t>CSR-Creative Capitalist Solution</a:t>
            </a:r>
          </a:p>
        </p:txBody>
      </p:sp>
      <p:sp>
        <p:nvSpPr>
          <p:cNvPr id="33795" name="Content Placeholder 2"/>
          <p:cNvSpPr>
            <a:spLocks noGrp="1"/>
          </p:cNvSpPr>
          <p:nvPr>
            <p:ph idx="1"/>
          </p:nvPr>
        </p:nvSpPr>
        <p:spPr>
          <a:xfrm>
            <a:off x="457200" y="1341438"/>
            <a:ext cx="8229600" cy="4983162"/>
          </a:xfrm>
        </p:spPr>
        <p:txBody>
          <a:bodyPr/>
          <a:lstStyle/>
          <a:p>
            <a:pPr algn="just" eaLnBrk="1" hangingPunct="1">
              <a:buFont typeface="Arial" charset="0"/>
              <a:buChar char="•"/>
            </a:pPr>
            <a:r>
              <a:rPr lang="en-US" sz="2400" smtClean="0"/>
              <a:t>Provisions related to </a:t>
            </a:r>
            <a:r>
              <a:rPr lang="en-US" sz="2400" u="sng" smtClean="0"/>
              <a:t>Corporate Social Responsibility (CSR)</a:t>
            </a:r>
            <a:r>
              <a:rPr lang="en-US" sz="2400" smtClean="0"/>
              <a:t>. Activities that can be undertaken given in Schedule VII.</a:t>
            </a:r>
            <a:endParaRPr lang="en-US" sz="2400" u="sng" smtClean="0"/>
          </a:p>
          <a:p>
            <a:pPr algn="just" eaLnBrk="1" hangingPunct="1">
              <a:buFont typeface="Arial" charset="0"/>
              <a:buNone/>
            </a:pPr>
            <a:endParaRPr lang="en-US" sz="200" u="sng" smtClean="0"/>
          </a:p>
          <a:p>
            <a:pPr algn="just" eaLnBrk="1" hangingPunct="1">
              <a:buFont typeface="Arial" charset="0"/>
              <a:buChar char="•"/>
            </a:pPr>
            <a:r>
              <a:rPr lang="en-US" sz="2400" smtClean="0"/>
              <a:t>For CSR, Net worth  criteria &gt;= Rs.500 crore or </a:t>
            </a:r>
          </a:p>
          <a:p>
            <a:pPr algn="just" eaLnBrk="1" hangingPunct="1">
              <a:buFont typeface="Arial" charset="0"/>
              <a:buNone/>
            </a:pPr>
            <a:r>
              <a:rPr lang="en-US" sz="2400" smtClean="0"/>
              <a:t>    Turnover criteria &gt;=    Rs.1000 crore  or</a:t>
            </a:r>
          </a:p>
          <a:p>
            <a:pPr algn="just" eaLnBrk="1" hangingPunct="1">
              <a:buFont typeface="Arial" charset="0"/>
              <a:buNone/>
            </a:pPr>
            <a:r>
              <a:rPr lang="en-US" sz="2400" smtClean="0"/>
              <a:t>    Net profit criteria &gt;= Rs.5 crore or more during </a:t>
            </a:r>
            <a:r>
              <a:rPr lang="en-US" sz="2400" u="sng" smtClean="0"/>
              <a:t>any</a:t>
            </a:r>
            <a:r>
              <a:rPr lang="en-US" sz="2400" smtClean="0"/>
              <a:t> financial yr.</a:t>
            </a:r>
          </a:p>
          <a:p>
            <a:pPr algn="just" eaLnBrk="1" hangingPunct="1">
              <a:buFont typeface="Arial" charset="0"/>
              <a:buChar char="•"/>
            </a:pPr>
            <a:r>
              <a:rPr lang="en-US" sz="2400" smtClean="0"/>
              <a:t>In every financial yr, atleast 2% of the average NP made during the 3 immediately preceding financial years</a:t>
            </a:r>
          </a:p>
          <a:p>
            <a:pPr algn="just" eaLnBrk="1" hangingPunct="1">
              <a:buFont typeface="Arial" charset="0"/>
              <a:buChar char="•"/>
            </a:pPr>
            <a:r>
              <a:rPr lang="en-US" sz="2400" smtClean="0"/>
              <a:t>Preference to local areas where it operates</a:t>
            </a:r>
          </a:p>
          <a:p>
            <a:pPr algn="just" eaLnBrk="1" hangingPunct="1">
              <a:buFont typeface="Arial" charset="0"/>
              <a:buChar char="•"/>
            </a:pPr>
            <a:r>
              <a:rPr lang="en-US" sz="2400" smtClean="0"/>
              <a:t>Average NP shall be in accordance to section 198</a:t>
            </a:r>
          </a:p>
          <a:p>
            <a:pPr algn="just" eaLnBrk="1" hangingPunct="1">
              <a:buFont typeface="Arial" charset="0"/>
              <a:buNone/>
            </a:pPr>
            <a:endParaRPr lang="en-US" sz="2400" smtClean="0"/>
          </a:p>
          <a:p>
            <a:pPr algn="just" eaLnBrk="1" hangingPunct="1">
              <a:buFont typeface="Arial" charset="0"/>
              <a:buNone/>
            </a:pPr>
            <a:endParaRPr lang="en-US" sz="2400" smtClean="0"/>
          </a:p>
          <a:p>
            <a:pPr algn="just" eaLnBrk="1" hangingPunct="1">
              <a:buFont typeface="Arial" charset="0"/>
              <a:buNone/>
            </a:pPr>
            <a:endParaRPr lang="en-US" sz="2400" smtClean="0"/>
          </a:p>
          <a:p>
            <a:pPr algn="just" eaLnBrk="1" hangingPunct="1">
              <a:buFont typeface="Arial" charset="0"/>
              <a:buNone/>
            </a:pPr>
            <a:endParaRPr lang="en-US" sz="2400" smtClean="0"/>
          </a:p>
          <a:p>
            <a:pPr>
              <a:buFont typeface="Arial" charset="0"/>
              <a:buChar char="•"/>
            </a:pPr>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57200" y="188640"/>
            <a:ext cx="8229600" cy="1143000"/>
          </a:xfrm>
        </p:spPr>
        <p:txBody>
          <a:bodyPr/>
          <a:lstStyle/>
          <a:p>
            <a:r>
              <a:rPr lang="en-US" dirty="0" smtClean="0"/>
              <a:t>Auditor’s Appointment</a:t>
            </a:r>
            <a:endParaRPr lang="en-US" dirty="0" smtClean="0"/>
          </a:p>
        </p:txBody>
      </p:sp>
      <p:sp>
        <p:nvSpPr>
          <p:cNvPr id="54275" name="Content Placeholder 2"/>
          <p:cNvSpPr>
            <a:spLocks noGrp="1"/>
          </p:cNvSpPr>
          <p:nvPr>
            <p:ph idx="1"/>
          </p:nvPr>
        </p:nvSpPr>
        <p:spPr>
          <a:xfrm>
            <a:off x="457200" y="1484784"/>
            <a:ext cx="8229600" cy="4389437"/>
          </a:xfrm>
        </p:spPr>
        <p:txBody>
          <a:bodyPr/>
          <a:lstStyle/>
          <a:p>
            <a:pPr>
              <a:buFont typeface="Arial" charset="0"/>
              <a:buChar char="•"/>
            </a:pPr>
            <a:r>
              <a:rPr lang="en-US" u="sng" dirty="0" smtClean="0"/>
              <a:t>Appointment of Auditor in listed and specified class of </a:t>
            </a:r>
            <a:r>
              <a:rPr lang="en-US" u="sng" dirty="0" smtClean="0"/>
              <a:t>companies</a:t>
            </a:r>
          </a:p>
          <a:p>
            <a:pPr>
              <a:buNone/>
            </a:pPr>
            <a:endParaRPr lang="en-US" u="sng" dirty="0" smtClean="0"/>
          </a:p>
          <a:p>
            <a:pPr>
              <a:buFont typeface="Arial" charset="0"/>
              <a:buChar char="•"/>
            </a:pPr>
            <a:r>
              <a:rPr lang="en-US" dirty="0" smtClean="0"/>
              <a:t>Appointment                               Period of appointment</a:t>
            </a:r>
          </a:p>
          <a:p>
            <a:pPr>
              <a:buFont typeface="Arial" charset="0"/>
              <a:buNone/>
            </a:pPr>
            <a:r>
              <a:rPr lang="en-US" dirty="0" smtClean="0"/>
              <a:t>    Individual                           1 term of 5 consecutive years </a:t>
            </a:r>
          </a:p>
          <a:p>
            <a:pPr>
              <a:buFont typeface="Arial" charset="0"/>
              <a:buNone/>
            </a:pPr>
            <a:r>
              <a:rPr lang="en-US" dirty="0" smtClean="0"/>
              <a:t>    Audit Firm                        2 terms of 5 consecutive years </a:t>
            </a:r>
            <a:endParaRPr lang="en-US" dirty="0" smtClean="0"/>
          </a:p>
          <a:p>
            <a:pPr>
              <a:buFont typeface="Arial" charset="0"/>
              <a:buNone/>
            </a:pPr>
            <a:endParaRPr lang="en-US" dirty="0" smtClean="0"/>
          </a:p>
          <a:p>
            <a:pPr>
              <a:buFont typeface="Arial" charset="0"/>
              <a:buChar char="•"/>
            </a:pPr>
            <a:r>
              <a:rPr lang="en-US" dirty="0" smtClean="0"/>
              <a:t>Cooling off period of 5 years before next appointment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11560" y="476672"/>
            <a:ext cx="8229600" cy="1143000"/>
          </a:xfrm>
        </p:spPr>
        <p:txBody>
          <a:bodyPr/>
          <a:lstStyle/>
          <a:p>
            <a:r>
              <a:rPr lang="en-IN" sz="4800" b="1" dirty="0" smtClean="0"/>
              <a:t>Let us straight go to real and live </a:t>
            </a:r>
            <a:r>
              <a:rPr lang="en-IN" sz="4800" b="1" dirty="0" smtClean="0"/>
              <a:t>cases-erstwhile SATYAM</a:t>
            </a:r>
            <a:endParaRPr lang="en-US" sz="4800" dirty="0" smtClean="0"/>
          </a:p>
        </p:txBody>
      </p:sp>
      <p:sp>
        <p:nvSpPr>
          <p:cNvPr id="8195" name="Content Placeholder 2"/>
          <p:cNvSpPr>
            <a:spLocks noGrp="1"/>
          </p:cNvSpPr>
          <p:nvPr>
            <p:ph idx="1"/>
          </p:nvPr>
        </p:nvSpPr>
        <p:spPr>
          <a:xfrm>
            <a:off x="457200" y="1556792"/>
            <a:ext cx="8229600" cy="4389437"/>
          </a:xfrm>
        </p:spPr>
        <p:txBody>
          <a:bodyPr/>
          <a:lstStyle/>
          <a:p>
            <a:pPr algn="just"/>
            <a:r>
              <a:rPr lang="en-IN" dirty="0" smtClean="0"/>
              <a:t>IT company Mahindra Satyam had filed a lawsuit against founder and former Chairman of Satyam Computer, </a:t>
            </a:r>
            <a:r>
              <a:rPr lang="en-IN" dirty="0" err="1" smtClean="0"/>
              <a:t>Ramalinga</a:t>
            </a:r>
            <a:r>
              <a:rPr lang="en-IN" dirty="0" smtClean="0"/>
              <a:t> </a:t>
            </a:r>
            <a:r>
              <a:rPr lang="en-IN" dirty="0" err="1" smtClean="0"/>
              <a:t>Raju</a:t>
            </a:r>
            <a:r>
              <a:rPr lang="en-IN" dirty="0" smtClean="0"/>
              <a:t> along with some ex-employees and former auditor Price Waterhouse in  Hyderabad court seeking damages for committing fraud, breach of fiduciary responsibility, obligations and negligence in performance of duties</a:t>
            </a:r>
          </a:p>
          <a:p>
            <a:pPr algn="just"/>
            <a:r>
              <a:rPr lang="en-IN" dirty="0" smtClean="0"/>
              <a:t>Top corporate lawyers had termed </a:t>
            </a:r>
            <a:r>
              <a:rPr lang="en-IN" dirty="0" smtClean="0"/>
              <a:t>that </a:t>
            </a:r>
            <a:r>
              <a:rPr lang="en-IN" dirty="0" smtClean="0"/>
              <a:t>as “first of its kind” </a:t>
            </a:r>
          </a:p>
          <a:p>
            <a:pPr algn="just"/>
            <a:r>
              <a:rPr lang="en-IN" dirty="0" smtClean="0"/>
              <a:t>According to media reports, the damages sought </a:t>
            </a:r>
            <a:r>
              <a:rPr lang="en-IN" dirty="0" smtClean="0"/>
              <a:t>was estimated to be as </a:t>
            </a:r>
            <a:r>
              <a:rPr lang="en-IN" dirty="0" smtClean="0"/>
              <a:t>high as $200 million</a:t>
            </a: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629816"/>
            <a:ext cx="8229600" cy="1143000"/>
          </a:xfrm>
        </p:spPr>
        <p:txBody>
          <a:bodyPr/>
          <a:lstStyle/>
          <a:p>
            <a:r>
              <a:rPr lang="en-US" dirty="0" smtClean="0"/>
              <a:t>Additional </a:t>
            </a:r>
            <a:r>
              <a:rPr lang="en-US" dirty="0" smtClean="0"/>
              <a:t>disqualifications for Auditors</a:t>
            </a:r>
            <a:endParaRPr lang="en-US" dirty="0" smtClean="0"/>
          </a:p>
        </p:txBody>
      </p:sp>
      <p:sp>
        <p:nvSpPr>
          <p:cNvPr id="58371" name="Content Placeholder 2"/>
          <p:cNvSpPr>
            <a:spLocks noGrp="1"/>
          </p:cNvSpPr>
          <p:nvPr>
            <p:ph idx="1"/>
          </p:nvPr>
        </p:nvSpPr>
        <p:spPr>
          <a:xfrm>
            <a:off x="457200" y="1631851"/>
            <a:ext cx="8043863" cy="4389437"/>
          </a:xfrm>
        </p:spPr>
        <p:txBody>
          <a:bodyPr/>
          <a:lstStyle/>
          <a:p>
            <a:pPr algn="just">
              <a:buFont typeface="Arial" charset="0"/>
              <a:buChar char="•"/>
            </a:pPr>
            <a:r>
              <a:rPr lang="en-US" dirty="0" smtClean="0"/>
              <a:t>   </a:t>
            </a:r>
            <a:r>
              <a:rPr lang="en-US" dirty="0" err="1" smtClean="0"/>
              <a:t>i</a:t>
            </a:r>
            <a:r>
              <a:rPr lang="en-US" dirty="0" smtClean="0"/>
              <a:t>.  </a:t>
            </a:r>
            <a:r>
              <a:rPr lang="en-US" u="sng" dirty="0" smtClean="0"/>
              <a:t>Holding</a:t>
            </a:r>
            <a:r>
              <a:rPr lang="en-US" dirty="0" smtClean="0"/>
              <a:t> any Security, </a:t>
            </a:r>
            <a:r>
              <a:rPr lang="en-US" u="sng" dirty="0" smtClean="0"/>
              <a:t>by himself/ his relative/  partner/ in the Company, its Subsidiary/ Holding/ Associate Company/ a Subsidiary of such Holding Company</a:t>
            </a:r>
          </a:p>
          <a:p>
            <a:pPr algn="just">
              <a:buFont typeface="Arial" charset="0"/>
              <a:buNone/>
            </a:pPr>
            <a:r>
              <a:rPr lang="en-US" dirty="0" smtClean="0"/>
              <a:t>          But the relative may hold security or interest in  the Company of face value  not exceeding Rs.1,00,000</a:t>
            </a:r>
          </a:p>
          <a:p>
            <a:pPr algn="just">
              <a:buFont typeface="Arial" charset="0"/>
              <a:buNone/>
            </a:pPr>
            <a:r>
              <a:rPr lang="en-US" dirty="0" smtClean="0"/>
              <a:t>       ii.   Clause of </a:t>
            </a:r>
            <a:r>
              <a:rPr lang="en-US" u="sng" dirty="0" smtClean="0"/>
              <a:t>Indebtedness, in excess of Rs.1.00 </a:t>
            </a:r>
            <a:r>
              <a:rPr lang="en-US" u="sng" dirty="0" err="1" smtClean="0"/>
              <a:t>lac</a:t>
            </a:r>
            <a:endParaRPr lang="en-US" u="sng" dirty="0" smtClean="0"/>
          </a:p>
          <a:p>
            <a:pPr algn="just">
              <a:buFont typeface="Arial" charset="0"/>
              <a:buNone/>
            </a:pPr>
            <a:r>
              <a:rPr lang="en-US" dirty="0" smtClean="0"/>
              <a:t>      iii. Clause of  </a:t>
            </a:r>
            <a:r>
              <a:rPr lang="en-US" u="sng" dirty="0" smtClean="0"/>
              <a:t>giving Guarantee</a:t>
            </a:r>
            <a:r>
              <a:rPr lang="en-US" dirty="0" smtClean="0"/>
              <a:t> or providing any   security in connection with the indebtedness of any third person for an amount excess to Rs.1.00 </a:t>
            </a:r>
            <a:r>
              <a:rPr lang="en-US" dirty="0" err="1" smtClean="0"/>
              <a:t>lac</a:t>
            </a:r>
            <a:r>
              <a:rPr lang="en-US" dirty="0" smtClean="0"/>
              <a:t>;</a:t>
            </a:r>
          </a:p>
          <a:p>
            <a:pPr>
              <a:buFont typeface="Arial" charset="0"/>
              <a:buNone/>
            </a:pPr>
            <a:r>
              <a:rPr lang="en-US" dirty="0" smtClean="0"/>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57200" y="357188"/>
            <a:ext cx="8229600" cy="1143000"/>
          </a:xfrm>
        </p:spPr>
        <p:txBody>
          <a:bodyPr/>
          <a:lstStyle/>
          <a:p>
            <a:r>
              <a:rPr lang="en-US" smtClean="0"/>
              <a:t>Continued…</a:t>
            </a:r>
          </a:p>
        </p:txBody>
      </p:sp>
      <p:sp>
        <p:nvSpPr>
          <p:cNvPr id="59395" name="Content Placeholder 2"/>
          <p:cNvSpPr>
            <a:spLocks noGrp="1"/>
          </p:cNvSpPr>
          <p:nvPr>
            <p:ph idx="1"/>
          </p:nvPr>
        </p:nvSpPr>
        <p:spPr>
          <a:xfrm>
            <a:off x="457200" y="1611313"/>
            <a:ext cx="8229600" cy="4389437"/>
          </a:xfrm>
        </p:spPr>
        <p:txBody>
          <a:bodyPr/>
          <a:lstStyle/>
          <a:p>
            <a:pPr algn="just">
              <a:buFont typeface="Arial" charset="0"/>
              <a:buNone/>
            </a:pPr>
            <a:r>
              <a:rPr lang="en-US" sz="2800" smtClean="0"/>
              <a:t>    iv.  Clause of </a:t>
            </a:r>
            <a:r>
              <a:rPr lang="en-US" sz="2800" u="sng" smtClean="0"/>
              <a:t>business relationship</a:t>
            </a:r>
          </a:p>
          <a:p>
            <a:pPr algn="just">
              <a:buFont typeface="Arial" charset="0"/>
              <a:buNone/>
            </a:pPr>
            <a:r>
              <a:rPr lang="en-US" sz="2800" smtClean="0"/>
              <a:t>    v.  A person </a:t>
            </a:r>
            <a:r>
              <a:rPr lang="en-US" sz="2800" u="sng" smtClean="0"/>
              <a:t>whose relative</a:t>
            </a:r>
            <a:r>
              <a:rPr lang="en-US" sz="2800" smtClean="0"/>
              <a:t> is a Director or is in the </a:t>
            </a:r>
            <a:r>
              <a:rPr lang="en-US" sz="2800" u="sng" smtClean="0"/>
              <a:t>employment</a:t>
            </a:r>
            <a:r>
              <a:rPr lang="en-US" sz="2800" smtClean="0"/>
              <a:t> of the Company as a director or KMP</a:t>
            </a:r>
          </a:p>
          <a:p>
            <a:pPr algn="just">
              <a:buFont typeface="Arial" charset="0"/>
              <a:buNone/>
            </a:pPr>
            <a:r>
              <a:rPr lang="en-US" sz="2800" smtClean="0"/>
              <a:t>    vi. Clause of </a:t>
            </a:r>
            <a:r>
              <a:rPr lang="en-US" sz="2800" u="sng" smtClean="0"/>
              <a:t>conviction by Court</a:t>
            </a:r>
            <a:r>
              <a:rPr lang="en-US" sz="2800" smtClean="0"/>
              <a:t> for an offence involving fraud and a period of 10 years has not elapsed from the date of such conviction</a:t>
            </a:r>
          </a:p>
          <a:p>
            <a:pPr>
              <a:buFont typeface="Arial" charset="0"/>
              <a:buChar char="•"/>
            </a:pPr>
            <a:endParaRPr lang="en-US" sz="2800" smtClean="0"/>
          </a:p>
          <a:p>
            <a:pPr>
              <a:buFont typeface="Arial" charset="0"/>
              <a:buChar char="•"/>
            </a:pPr>
            <a:endParaRPr lang="en-US"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p:cNvSpPr>
          <p:nvPr>
            <p:ph type="title"/>
          </p:nvPr>
        </p:nvSpPr>
        <p:spPr>
          <a:xfrm>
            <a:off x="457200" y="-428652"/>
            <a:ext cx="8229600" cy="1143000"/>
          </a:xfrm>
        </p:spPr>
        <p:txBody>
          <a:bodyPr/>
          <a:lstStyle/>
          <a:p>
            <a:r>
              <a:rPr lang="en-US" dirty="0" smtClean="0"/>
              <a:t>Internal Audit</a:t>
            </a:r>
          </a:p>
        </p:txBody>
      </p:sp>
      <p:sp>
        <p:nvSpPr>
          <p:cNvPr id="66563" name="Rectangle 3"/>
          <p:cNvSpPr>
            <a:spLocks noGrp="1"/>
          </p:cNvSpPr>
          <p:nvPr>
            <p:ph type="body" idx="1"/>
          </p:nvPr>
        </p:nvSpPr>
        <p:spPr>
          <a:xfrm>
            <a:off x="457200" y="571480"/>
            <a:ext cx="8229600" cy="4389437"/>
          </a:xfrm>
        </p:spPr>
        <p:txBody>
          <a:bodyPr/>
          <a:lstStyle/>
          <a:p>
            <a:pPr algn="just"/>
            <a:r>
              <a:rPr lang="en-US" sz="2800" spc="-150" dirty="0" smtClean="0"/>
              <a:t>(a) Every listed company; (b) every public company having paid up share capital &gt;= Rs.10 </a:t>
            </a:r>
            <a:r>
              <a:rPr lang="en-US" sz="2800" spc="-150" dirty="0" err="1" smtClean="0"/>
              <a:t>crores</a:t>
            </a:r>
            <a:r>
              <a:rPr lang="en-US" sz="2800" spc="-150" dirty="0" smtClean="0"/>
              <a:t>;  (c) every public company which has any outstanding loans from banks or public financial institutions &gt;= Rs.25 </a:t>
            </a:r>
            <a:r>
              <a:rPr lang="en-US" sz="2800" spc="-150" dirty="0" err="1" smtClean="0"/>
              <a:t>crores</a:t>
            </a:r>
            <a:r>
              <a:rPr lang="en-US" sz="2800" spc="-150" dirty="0" smtClean="0"/>
              <a:t>; (d) which has accepted deposits &gt;= Rs.25 </a:t>
            </a:r>
            <a:r>
              <a:rPr lang="en-US" sz="2800" spc="-150" dirty="0" err="1" smtClean="0"/>
              <a:t>crore</a:t>
            </a:r>
            <a:r>
              <a:rPr lang="en-US" sz="2800" spc="-150" dirty="0" smtClean="0"/>
              <a:t> at any point of time during the last FY</a:t>
            </a:r>
          </a:p>
          <a:p>
            <a:pPr algn="just"/>
            <a:r>
              <a:rPr lang="en-US" sz="2800" spc="-150" dirty="0" smtClean="0"/>
              <a:t>To conduct internal audit of the </a:t>
            </a:r>
            <a:r>
              <a:rPr lang="en-US" sz="2800" u="sng" spc="-150" dirty="0" smtClean="0"/>
              <a:t>functions</a:t>
            </a:r>
            <a:r>
              <a:rPr lang="en-US" sz="2800" spc="-150" dirty="0" smtClean="0"/>
              <a:t> and </a:t>
            </a:r>
            <a:r>
              <a:rPr lang="en-US" sz="2800" u="sng" spc="-150" dirty="0" smtClean="0"/>
              <a:t>activities</a:t>
            </a:r>
            <a:r>
              <a:rPr lang="en-US" sz="2800" spc="-150" dirty="0" smtClean="0"/>
              <a:t> of the Company</a:t>
            </a:r>
          </a:p>
          <a:p>
            <a:pPr algn="just">
              <a:buClr>
                <a:srgbClr val="4D0000"/>
              </a:buClr>
              <a:buSzPct val="95000"/>
              <a:buFont typeface="Wingdings 2" pitchFamily="18" charset="2"/>
              <a:buChar char=""/>
            </a:pPr>
            <a:r>
              <a:rPr lang="en-US" sz="2800" spc="-150" dirty="0" smtClean="0"/>
              <a:t>This internal auditor could be a CA or a Cost Accountant or such other professional, as may be decided by the Board</a:t>
            </a:r>
          </a:p>
          <a:p>
            <a:pPr algn="just">
              <a:buClr>
                <a:srgbClr val="4D0000"/>
              </a:buClr>
              <a:buSzPct val="95000"/>
              <a:buFont typeface="Wingdings 2" pitchFamily="18" charset="2"/>
              <a:buChar char=""/>
            </a:pPr>
            <a:r>
              <a:rPr lang="en-US" sz="2800" spc="-150" dirty="0" smtClean="0"/>
              <a:t>Appointment to be done by the Board</a:t>
            </a:r>
          </a:p>
          <a:p>
            <a:pPr algn="just">
              <a:buClr>
                <a:srgbClr val="4D0000"/>
              </a:buClr>
              <a:buSzPct val="95000"/>
              <a:buFont typeface="Wingdings 2" pitchFamily="18" charset="2"/>
              <a:buChar char=""/>
            </a:pPr>
            <a:endParaRPr lang="en-US" sz="2800"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457200" y="285750"/>
            <a:ext cx="8229600" cy="857250"/>
          </a:xfrm>
        </p:spPr>
        <p:txBody>
          <a:bodyPr/>
          <a:lstStyle/>
          <a:p>
            <a:r>
              <a:rPr lang="en-US" smtClean="0"/>
              <a:t>Duties of Directors-Carved</a:t>
            </a:r>
            <a:endParaRPr lang="en-IN" smtClean="0"/>
          </a:p>
        </p:txBody>
      </p:sp>
      <p:sp>
        <p:nvSpPr>
          <p:cNvPr id="70659" name="Content Placeholder 2"/>
          <p:cNvSpPr>
            <a:spLocks noGrp="1"/>
          </p:cNvSpPr>
          <p:nvPr>
            <p:ph idx="1"/>
          </p:nvPr>
        </p:nvSpPr>
        <p:spPr>
          <a:xfrm>
            <a:off x="457200" y="1214438"/>
            <a:ext cx="8229600" cy="5110162"/>
          </a:xfrm>
        </p:spPr>
        <p:txBody>
          <a:bodyPr/>
          <a:lstStyle/>
          <a:p>
            <a:pPr algn="just">
              <a:buFont typeface="Arial" charset="0"/>
              <a:buChar char="•"/>
            </a:pPr>
            <a:r>
              <a:rPr lang="en-US" sz="3200" smtClean="0"/>
              <a:t>In line with the UK Companies Act, 2006</a:t>
            </a:r>
          </a:p>
          <a:p>
            <a:pPr algn="just">
              <a:buFont typeface="Arial" charset="0"/>
              <a:buChar char="•"/>
            </a:pPr>
            <a:r>
              <a:rPr lang="en-US" sz="3200" smtClean="0"/>
              <a:t>In accordance with the Company’s AoA</a:t>
            </a:r>
          </a:p>
          <a:p>
            <a:pPr algn="just">
              <a:buFont typeface="Arial" charset="0"/>
              <a:buChar char="•"/>
            </a:pPr>
            <a:r>
              <a:rPr lang="en-US" sz="3200" smtClean="0"/>
              <a:t> To act in good faith, to promote objects of the company for benefit of members and the best interest of the company, employees, </a:t>
            </a:r>
            <a:r>
              <a:rPr lang="en-US" sz="3200" u="sng" smtClean="0"/>
              <a:t>community and environment</a:t>
            </a:r>
          </a:p>
          <a:p>
            <a:pPr algn="just">
              <a:buFont typeface="Arial" charset="0"/>
              <a:buChar char="•"/>
            </a:pPr>
            <a:r>
              <a:rPr lang="en-US" sz="3200" smtClean="0"/>
              <a:t>To exercise duties with due &amp; reasonable care, skill and diligence</a:t>
            </a:r>
          </a:p>
          <a:p>
            <a:pPr algn="just">
              <a:buFont typeface="Arial" charset="0"/>
              <a:buChar char="•"/>
            </a:pPr>
            <a:r>
              <a:rPr lang="en-US" sz="3200" smtClean="0"/>
              <a:t>Not to achieve any undue gain/advantage</a:t>
            </a:r>
          </a:p>
          <a:p>
            <a:pPr algn="just">
              <a:buFont typeface="Arial" charset="0"/>
              <a:buChar char="•"/>
            </a:pPr>
            <a:endParaRPr lang="en-IN"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457200" y="500063"/>
            <a:ext cx="8229600" cy="571500"/>
          </a:xfrm>
        </p:spPr>
        <p:txBody>
          <a:bodyPr/>
          <a:lstStyle/>
          <a:p>
            <a:r>
              <a:rPr lang="en-US" smtClean="0"/>
              <a:t>Independent Directors</a:t>
            </a:r>
            <a:endParaRPr lang="en-IN" smtClean="0"/>
          </a:p>
        </p:txBody>
      </p:sp>
      <p:sp>
        <p:nvSpPr>
          <p:cNvPr id="72707" name="Content Placeholder 2"/>
          <p:cNvSpPr>
            <a:spLocks noGrp="1"/>
          </p:cNvSpPr>
          <p:nvPr>
            <p:ph idx="1"/>
          </p:nvPr>
        </p:nvSpPr>
        <p:spPr>
          <a:xfrm>
            <a:off x="457200" y="1104900"/>
            <a:ext cx="8229600" cy="5538788"/>
          </a:xfrm>
        </p:spPr>
        <p:txBody>
          <a:bodyPr/>
          <a:lstStyle/>
          <a:p>
            <a:pPr algn="just">
              <a:buFont typeface="Arial" charset="0"/>
              <a:buChar char="•"/>
            </a:pPr>
            <a:r>
              <a:rPr lang="en-US" sz="2800" smtClean="0"/>
              <a:t>Listed companies to have 1/3 ID’s </a:t>
            </a:r>
          </a:p>
          <a:p>
            <a:pPr algn="just">
              <a:buFont typeface="Arial" charset="0"/>
              <a:buChar char="•"/>
            </a:pPr>
            <a:r>
              <a:rPr lang="en-US" sz="2800" smtClean="0"/>
              <a:t>Central Government to prescribe for others</a:t>
            </a:r>
          </a:p>
          <a:p>
            <a:pPr algn="just">
              <a:buFont typeface="Arial" charset="0"/>
              <a:buChar char="•"/>
            </a:pPr>
            <a:r>
              <a:rPr lang="en-US" sz="2800" smtClean="0"/>
              <a:t>Nominee Director/ Representative Director not to be considered as ID’s (in conflict with existing clause 49)</a:t>
            </a:r>
          </a:p>
          <a:p>
            <a:pPr algn="just">
              <a:buFont typeface="Arial" charset="0"/>
              <a:buChar char="•"/>
            </a:pPr>
            <a:r>
              <a:rPr lang="en-US" sz="2800" smtClean="0"/>
              <a:t>ID’s to abide by a detailed code (Schedule IV)</a:t>
            </a:r>
          </a:p>
          <a:p>
            <a:pPr algn="just">
              <a:buFont typeface="Arial" charset="0"/>
              <a:buChar char="•"/>
            </a:pPr>
            <a:r>
              <a:rPr lang="en-US" sz="2800" smtClean="0"/>
              <a:t>Issue of letter of appointment to ID mandatory</a:t>
            </a:r>
          </a:p>
          <a:p>
            <a:pPr algn="just">
              <a:buFont typeface="Arial" charset="0"/>
              <a:buChar char="•"/>
            </a:pPr>
            <a:r>
              <a:rPr lang="en-US" sz="2800" smtClean="0"/>
              <a:t>Letter to contain terms of appointment, Board’s expectations, fiduciary duties etc.</a:t>
            </a:r>
          </a:p>
          <a:p>
            <a:pPr algn="just">
              <a:buFont typeface="Arial" charset="0"/>
              <a:buChar char="•"/>
            </a:pPr>
            <a:r>
              <a:rPr lang="en-US" sz="2800" smtClean="0"/>
              <a:t>Will not retire by rotation</a:t>
            </a:r>
          </a:p>
          <a:p>
            <a:pPr algn="just">
              <a:buFont typeface="Arial" charset="0"/>
              <a:buNone/>
            </a:pPr>
            <a:endParaRPr lang="en-IN"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457200" y="214313"/>
            <a:ext cx="8229600" cy="571500"/>
          </a:xfrm>
        </p:spPr>
        <p:txBody>
          <a:bodyPr/>
          <a:lstStyle/>
          <a:p>
            <a:r>
              <a:rPr lang="en-US" smtClean="0"/>
              <a:t>Independent Directors</a:t>
            </a:r>
            <a:endParaRPr lang="en-IN" smtClean="0"/>
          </a:p>
        </p:txBody>
      </p:sp>
      <p:sp>
        <p:nvSpPr>
          <p:cNvPr id="73731" name="Content Placeholder 2"/>
          <p:cNvSpPr>
            <a:spLocks noGrp="1"/>
          </p:cNvSpPr>
          <p:nvPr>
            <p:ph idx="1"/>
          </p:nvPr>
        </p:nvSpPr>
        <p:spPr>
          <a:xfrm>
            <a:off x="457200" y="642938"/>
            <a:ext cx="8229600" cy="5429250"/>
          </a:xfrm>
        </p:spPr>
        <p:txBody>
          <a:bodyPr/>
          <a:lstStyle/>
          <a:p>
            <a:pPr algn="just">
              <a:buFont typeface="Arial" charset="0"/>
              <a:buChar char="•"/>
            </a:pPr>
            <a:r>
              <a:rPr lang="en-US" sz="3200" dirty="0" smtClean="0"/>
              <a:t>ID’s to hold 1 separate meeting in a year without other directors and management  </a:t>
            </a:r>
          </a:p>
          <a:p>
            <a:pPr algn="just">
              <a:buFont typeface="Arial" charset="0"/>
              <a:buChar char="•"/>
            </a:pPr>
            <a:r>
              <a:rPr lang="en-US" sz="3200" dirty="0" smtClean="0"/>
              <a:t>Tenure restricted to 2 terms (5+5)</a:t>
            </a:r>
          </a:p>
          <a:p>
            <a:pPr algn="just">
              <a:buFont typeface="Arial" charset="0"/>
              <a:buChar char="•"/>
            </a:pPr>
            <a:r>
              <a:rPr lang="en-US" sz="3200" dirty="0" smtClean="0"/>
              <a:t>Second term to require </a:t>
            </a:r>
            <a:r>
              <a:rPr lang="en-US" sz="3200" dirty="0" smtClean="0"/>
              <a:t>Special Resolution</a:t>
            </a:r>
            <a:endParaRPr lang="en-US" sz="3200" dirty="0" smtClean="0"/>
          </a:p>
          <a:p>
            <a:pPr algn="just">
              <a:buFont typeface="Arial" charset="0"/>
              <a:buChar char="•"/>
            </a:pPr>
            <a:r>
              <a:rPr lang="en-US" sz="3200" dirty="0" smtClean="0"/>
              <a:t>Then cooling period of 3 years</a:t>
            </a:r>
          </a:p>
          <a:p>
            <a:pPr algn="just">
              <a:buFont typeface="Arial" charset="0"/>
              <a:buChar char="•"/>
            </a:pPr>
            <a:r>
              <a:rPr lang="en-US" sz="3200" dirty="0" smtClean="0"/>
              <a:t>Tenure served by ID before commencement of new Act not to be counted</a:t>
            </a:r>
          </a:p>
          <a:p>
            <a:pPr algn="just">
              <a:buFont typeface="Arial" charset="0"/>
              <a:buChar char="•"/>
            </a:pPr>
            <a:r>
              <a:rPr lang="en-US" sz="3200" dirty="0" smtClean="0"/>
              <a:t>Stock options not permitted for ID (inconsistent with Listing Agreement)</a:t>
            </a:r>
          </a:p>
          <a:p>
            <a:pPr algn="just">
              <a:buFont typeface="Arial" charset="0"/>
              <a:buChar char="•"/>
            </a:pPr>
            <a:r>
              <a:rPr lang="en-US" sz="2800" dirty="0" smtClean="0"/>
              <a:t>Profit related commission and sitting fees allowed</a:t>
            </a:r>
            <a:endParaRPr lang="en-IN" sz="28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a:xfrm>
            <a:off x="457200" y="704850"/>
            <a:ext cx="8229600" cy="938213"/>
          </a:xfrm>
        </p:spPr>
        <p:txBody>
          <a:bodyPr/>
          <a:lstStyle/>
          <a:p>
            <a:r>
              <a:rPr lang="en-US" dirty="0" smtClean="0"/>
              <a:t>Prior notice-Board Meeting (written)</a:t>
            </a:r>
            <a:endParaRPr lang="en-US" dirty="0" smtClean="0"/>
          </a:p>
        </p:txBody>
      </p:sp>
      <p:sp>
        <p:nvSpPr>
          <p:cNvPr id="77827" name="Rectangle 3"/>
          <p:cNvSpPr>
            <a:spLocks noGrp="1"/>
          </p:cNvSpPr>
          <p:nvPr>
            <p:ph type="body" idx="1"/>
          </p:nvPr>
        </p:nvSpPr>
        <p:spPr>
          <a:xfrm>
            <a:off x="457200" y="1643063"/>
            <a:ext cx="8229600" cy="4389437"/>
          </a:xfrm>
        </p:spPr>
        <p:txBody>
          <a:bodyPr/>
          <a:lstStyle/>
          <a:p>
            <a:pPr algn="just">
              <a:buClr>
                <a:srgbClr val="4D0000"/>
              </a:buClr>
              <a:buSzPct val="95000"/>
              <a:buFont typeface="Wingdings 2" pitchFamily="18" charset="2"/>
              <a:buChar char=""/>
            </a:pPr>
            <a:r>
              <a:rPr lang="en-US" sz="2800" dirty="0" err="1" smtClean="0"/>
              <a:t>Atleast</a:t>
            </a:r>
            <a:r>
              <a:rPr lang="en-US" sz="2800" dirty="0" smtClean="0"/>
              <a:t> 7 days notice is required</a:t>
            </a:r>
          </a:p>
          <a:p>
            <a:pPr algn="just">
              <a:buClr>
                <a:srgbClr val="4D0000"/>
              </a:buClr>
              <a:buSzPct val="95000"/>
              <a:buFont typeface="Wingdings 2" pitchFamily="18" charset="2"/>
              <a:buChar char=""/>
            </a:pPr>
            <a:r>
              <a:rPr lang="en-US" sz="2800" dirty="0" smtClean="0"/>
              <a:t>The notice may be sent by electronic means </a:t>
            </a:r>
          </a:p>
          <a:p>
            <a:pPr algn="just">
              <a:buClr>
                <a:srgbClr val="4D0000"/>
              </a:buClr>
              <a:buSzPct val="95000"/>
              <a:buFont typeface="Wingdings 2" pitchFamily="18" charset="2"/>
              <a:buChar char=""/>
            </a:pPr>
            <a:r>
              <a:rPr lang="en-US" sz="2800" dirty="0" smtClean="0"/>
              <a:t>Meeting may be called at shorter notice</a:t>
            </a:r>
          </a:p>
          <a:p>
            <a:pPr algn="just">
              <a:buClr>
                <a:srgbClr val="4D0000"/>
              </a:buClr>
              <a:buSzPct val="95000"/>
              <a:buFont typeface="Wingdings 2" pitchFamily="18" charset="2"/>
              <a:buChar char=""/>
            </a:pPr>
            <a:r>
              <a:rPr lang="en-US" sz="2800" dirty="0" smtClean="0"/>
              <a:t>Condition that </a:t>
            </a:r>
            <a:r>
              <a:rPr lang="en-US" sz="2800" dirty="0" err="1" smtClean="0"/>
              <a:t>atleast</a:t>
            </a:r>
            <a:r>
              <a:rPr lang="en-US" sz="2800" dirty="0" smtClean="0"/>
              <a:t> 1 independent director, if any, shall be present at the meeting</a:t>
            </a:r>
          </a:p>
          <a:p>
            <a:pPr algn="just">
              <a:buClr>
                <a:srgbClr val="4D0000"/>
              </a:buClr>
              <a:buSzPct val="95000"/>
              <a:buFont typeface="Wingdings 2" pitchFamily="18" charset="2"/>
              <a:buChar char=""/>
            </a:pPr>
            <a:r>
              <a:rPr lang="en-US" sz="2800" dirty="0" smtClean="0"/>
              <a:t>In the absence of the independent director from such a meeting, decisions of the meeting will be final only on ratification by </a:t>
            </a:r>
            <a:r>
              <a:rPr lang="en-US" sz="2800" dirty="0" err="1" smtClean="0"/>
              <a:t>atleast</a:t>
            </a:r>
            <a:r>
              <a:rPr lang="en-US" sz="2800" dirty="0" smtClean="0"/>
              <a:t> 1 independent director</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sz="4400" smtClean="0"/>
              <a:t>Remodel the Corporate Structure</a:t>
            </a:r>
          </a:p>
        </p:txBody>
      </p:sp>
      <p:sp>
        <p:nvSpPr>
          <p:cNvPr id="82947" name="Content Placeholder 2"/>
          <p:cNvSpPr>
            <a:spLocks noGrp="1"/>
          </p:cNvSpPr>
          <p:nvPr>
            <p:ph idx="1"/>
          </p:nvPr>
        </p:nvSpPr>
        <p:spPr/>
        <p:txBody>
          <a:bodyPr/>
          <a:lstStyle/>
          <a:p>
            <a:pPr algn="just">
              <a:buFont typeface="Arial" charset="0"/>
              <a:buChar char="•"/>
            </a:pPr>
            <a:r>
              <a:rPr lang="en-US" sz="2800" dirty="0" smtClean="0"/>
              <a:t>It is seen how discreetly Companies route their investments by forming a myriad </a:t>
            </a:r>
            <a:r>
              <a:rPr lang="en-US" sz="2800" dirty="0" smtClean="0"/>
              <a:t>matrix</a:t>
            </a:r>
          </a:p>
          <a:p>
            <a:pPr algn="just">
              <a:buNone/>
            </a:pPr>
            <a:endParaRPr lang="en-US" sz="2800" dirty="0" smtClean="0"/>
          </a:p>
          <a:p>
            <a:pPr algn="just">
              <a:buFont typeface="Arial" charset="0"/>
              <a:buChar char="•"/>
            </a:pPr>
            <a:r>
              <a:rPr lang="en-US" sz="2800" dirty="0" smtClean="0"/>
              <a:t>The Act </a:t>
            </a:r>
            <a:r>
              <a:rPr lang="en-US" sz="2800" dirty="0" smtClean="0"/>
              <a:t>restricts </a:t>
            </a:r>
            <a:r>
              <a:rPr lang="en-US" sz="2800" dirty="0" smtClean="0"/>
              <a:t>the number of layers of investment Companies to 2. This will help in identifying the ultimate </a:t>
            </a:r>
            <a:r>
              <a:rPr lang="en-US" sz="2800" dirty="0" smtClean="0"/>
              <a:t>beneficiary</a:t>
            </a:r>
            <a:endParaRPr lang="en-US" sz="28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dirty="0" smtClean="0"/>
              <a:t>Case for study</a:t>
            </a:r>
          </a:p>
        </p:txBody>
      </p:sp>
      <p:sp>
        <p:nvSpPr>
          <p:cNvPr id="83971" name="Content Placeholder 2"/>
          <p:cNvSpPr>
            <a:spLocks noGrp="1"/>
          </p:cNvSpPr>
          <p:nvPr>
            <p:ph idx="1"/>
          </p:nvPr>
        </p:nvSpPr>
        <p:spPr/>
        <p:txBody>
          <a:bodyPr/>
          <a:lstStyle/>
          <a:p>
            <a:pPr algn="just">
              <a:buFont typeface="Arial" charset="0"/>
              <a:buChar char="•"/>
            </a:pPr>
            <a:r>
              <a:rPr lang="en-US" sz="2800" dirty="0" err="1" smtClean="0"/>
              <a:t>Chintamani</a:t>
            </a:r>
            <a:r>
              <a:rPr lang="en-US" sz="2800" dirty="0" smtClean="0"/>
              <a:t> </a:t>
            </a:r>
            <a:r>
              <a:rPr lang="en-US" sz="2800" dirty="0" err="1" smtClean="0"/>
              <a:t>Agrotech</a:t>
            </a:r>
            <a:endParaRPr lang="en-US" sz="2800" dirty="0" smtClean="0"/>
          </a:p>
          <a:p>
            <a:pPr algn="just">
              <a:buFont typeface="Arial" charset="0"/>
              <a:buChar char="•"/>
            </a:pPr>
            <a:r>
              <a:rPr lang="en-US" sz="2800" dirty="0" smtClean="0"/>
              <a:t>2 Companies – </a:t>
            </a:r>
            <a:r>
              <a:rPr lang="en-US" sz="2800" dirty="0" err="1" smtClean="0"/>
              <a:t>Jinbhuvish</a:t>
            </a:r>
            <a:r>
              <a:rPr lang="en-US" sz="2800" dirty="0" smtClean="0"/>
              <a:t> Power and </a:t>
            </a:r>
            <a:r>
              <a:rPr lang="en-US" sz="2800" dirty="0" err="1" smtClean="0"/>
              <a:t>Aarya</a:t>
            </a:r>
            <a:r>
              <a:rPr lang="en-US" sz="2800" dirty="0" smtClean="0"/>
              <a:t> </a:t>
            </a:r>
            <a:r>
              <a:rPr lang="en-US" sz="2800" dirty="0" err="1" smtClean="0"/>
              <a:t>Agrotech</a:t>
            </a:r>
            <a:r>
              <a:rPr lang="en-US" sz="2800" dirty="0" smtClean="0"/>
              <a:t> owned a majority stake in </a:t>
            </a:r>
            <a:r>
              <a:rPr lang="en-US" sz="2800" dirty="0" err="1" smtClean="0"/>
              <a:t>Chintamani</a:t>
            </a:r>
            <a:r>
              <a:rPr lang="en-US" sz="2800" dirty="0" smtClean="0"/>
              <a:t>, but the ultimate beneficiary of these Companies was very hard to determine </a:t>
            </a:r>
          </a:p>
          <a:p>
            <a:pPr algn="just">
              <a:buFont typeface="Arial" charset="0"/>
              <a:buChar char="•"/>
            </a:pPr>
            <a:r>
              <a:rPr lang="en-US" sz="2800" dirty="0" err="1" smtClean="0"/>
              <a:t>Upto</a:t>
            </a:r>
            <a:r>
              <a:rPr lang="en-US" sz="2800" dirty="0" smtClean="0"/>
              <a:t> 3 layers, the ownership was tried to be traced but only to encounter new corporate entities at every level</a:t>
            </a:r>
            <a:endParaRPr lang="en-US"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457200" y="-142892"/>
            <a:ext cx="8229600" cy="1143000"/>
          </a:xfrm>
        </p:spPr>
        <p:txBody>
          <a:bodyPr/>
          <a:lstStyle/>
          <a:p>
            <a:r>
              <a:rPr lang="en-US" dirty="0" smtClean="0"/>
              <a:t>Class Action Suits</a:t>
            </a:r>
          </a:p>
        </p:txBody>
      </p:sp>
      <p:sp>
        <p:nvSpPr>
          <p:cNvPr id="84995" name="Content Placeholder 2"/>
          <p:cNvSpPr>
            <a:spLocks noGrp="1"/>
          </p:cNvSpPr>
          <p:nvPr>
            <p:ph idx="1"/>
          </p:nvPr>
        </p:nvSpPr>
        <p:spPr>
          <a:xfrm>
            <a:off x="457200" y="896951"/>
            <a:ext cx="8229600" cy="4389437"/>
          </a:xfrm>
        </p:spPr>
        <p:txBody>
          <a:bodyPr/>
          <a:lstStyle/>
          <a:p>
            <a:pPr algn="just">
              <a:buFont typeface="Arial" charset="0"/>
              <a:buChar char="•"/>
            </a:pPr>
            <a:r>
              <a:rPr lang="en-US" spc="-300" dirty="0" smtClean="0"/>
              <a:t>A minimum of:</a:t>
            </a:r>
          </a:p>
          <a:p>
            <a:pPr algn="just">
              <a:buNone/>
            </a:pPr>
            <a:r>
              <a:rPr lang="en-US" spc="-300" dirty="0" smtClean="0"/>
              <a:t>   -100 members or  (even depositors)</a:t>
            </a:r>
          </a:p>
          <a:p>
            <a:pPr algn="just">
              <a:buNone/>
            </a:pPr>
            <a:r>
              <a:rPr lang="en-US" spc="-300" dirty="0" smtClean="0"/>
              <a:t>   -not less than 10% of the total number of its members (whichever is less) or</a:t>
            </a:r>
          </a:p>
          <a:p>
            <a:pPr algn="just">
              <a:buNone/>
            </a:pPr>
            <a:r>
              <a:rPr lang="en-US" spc="-300" dirty="0" smtClean="0"/>
              <a:t>   -any member(s) singly or jointly holding not less than 10% of the issued share capital; can join hands to claim damages against the:</a:t>
            </a:r>
          </a:p>
          <a:p>
            <a:pPr algn="just">
              <a:buFont typeface="Arial" charset="0"/>
              <a:buNone/>
            </a:pPr>
            <a:r>
              <a:rPr lang="en-US" spc="-300" dirty="0" smtClean="0"/>
              <a:t>    * Company</a:t>
            </a:r>
          </a:p>
          <a:p>
            <a:pPr algn="just">
              <a:buFont typeface="Arial" charset="0"/>
              <a:buNone/>
            </a:pPr>
            <a:r>
              <a:rPr lang="en-US" spc="-300" dirty="0" smtClean="0"/>
              <a:t>    * Auditors</a:t>
            </a:r>
          </a:p>
          <a:p>
            <a:pPr algn="just">
              <a:buFont typeface="Arial" charset="0"/>
              <a:buNone/>
            </a:pPr>
            <a:r>
              <a:rPr lang="en-US" spc="-300" dirty="0" smtClean="0"/>
              <a:t>    * Consultants</a:t>
            </a:r>
          </a:p>
          <a:p>
            <a:pPr algn="just">
              <a:buFont typeface="Arial" charset="0"/>
              <a:buNone/>
            </a:pPr>
            <a:r>
              <a:rPr lang="en-US" spc="-300" dirty="0" smtClean="0"/>
              <a:t>    * Experts  or  Advisors</a:t>
            </a:r>
          </a:p>
          <a:p>
            <a:pPr algn="just">
              <a:buFont typeface="Arial" charset="0"/>
              <a:buNone/>
            </a:pPr>
            <a:r>
              <a:rPr lang="en-US" spc="-300" dirty="0" smtClean="0"/>
              <a:t>    for any ‘wrongful, fraudulent or unlawful’ conduct!!</a:t>
            </a:r>
          </a:p>
          <a:p>
            <a:pPr algn="just"/>
            <a:r>
              <a:rPr lang="en-US" spc="-300" dirty="0" smtClean="0"/>
              <a:t>A weapon in the hands of the investors to save their common interest. </a:t>
            </a:r>
          </a:p>
          <a:p>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688305"/>
            <a:ext cx="8229600" cy="652463"/>
          </a:xfrm>
        </p:spPr>
        <p:txBody>
          <a:bodyPr/>
          <a:lstStyle/>
          <a:p>
            <a:r>
              <a:rPr lang="en-US" dirty="0" smtClean="0"/>
              <a:t>Continued…</a:t>
            </a:r>
          </a:p>
        </p:txBody>
      </p:sp>
      <p:sp>
        <p:nvSpPr>
          <p:cNvPr id="10243" name="Content Placeholder 2"/>
          <p:cNvSpPr>
            <a:spLocks noGrp="1"/>
          </p:cNvSpPr>
          <p:nvPr>
            <p:ph idx="1"/>
          </p:nvPr>
        </p:nvSpPr>
        <p:spPr>
          <a:xfrm>
            <a:off x="457200" y="1341462"/>
            <a:ext cx="8229600" cy="4895850"/>
          </a:xfrm>
        </p:spPr>
        <p:txBody>
          <a:bodyPr/>
          <a:lstStyle/>
          <a:p>
            <a:pPr algn="just"/>
            <a:r>
              <a:rPr lang="en-IN" sz="3200" dirty="0" smtClean="0"/>
              <a:t>Leading corporate tax lawyer and Supreme Court advocate, Mr H.P. </a:t>
            </a:r>
            <a:r>
              <a:rPr lang="en-IN" sz="3200" dirty="0" err="1" smtClean="0"/>
              <a:t>Ranina</a:t>
            </a:r>
            <a:r>
              <a:rPr lang="en-IN" sz="3200" dirty="0" smtClean="0"/>
              <a:t>, told </a:t>
            </a:r>
            <a:r>
              <a:rPr lang="en-IN" sz="3200" i="1" dirty="0" smtClean="0"/>
              <a:t>Business Line</a:t>
            </a:r>
            <a:r>
              <a:rPr lang="en-IN" sz="3200" dirty="0" smtClean="0"/>
              <a:t> that the main reason behind the suit </a:t>
            </a:r>
            <a:r>
              <a:rPr lang="en-IN" sz="3200" dirty="0" smtClean="0"/>
              <a:t>seemed </a:t>
            </a:r>
            <a:r>
              <a:rPr lang="en-IN" sz="3200" dirty="0" smtClean="0"/>
              <a:t>to be the new management's (led by the Mahindra Group) interest in recouping the losses incurred by the company due to the alleged accounting fraud</a:t>
            </a:r>
            <a:r>
              <a:rPr lang="en-IN" sz="3200" dirty="0" smtClean="0"/>
              <a:t>.</a:t>
            </a:r>
            <a:endParaRPr lang="en-IN" sz="3200"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457200" y="357188"/>
            <a:ext cx="8229600" cy="1143000"/>
          </a:xfrm>
        </p:spPr>
        <p:txBody>
          <a:bodyPr/>
          <a:lstStyle/>
          <a:p>
            <a:r>
              <a:rPr lang="en-US" smtClean="0"/>
              <a:t>Case for reference</a:t>
            </a:r>
          </a:p>
        </p:txBody>
      </p:sp>
      <p:sp>
        <p:nvSpPr>
          <p:cNvPr id="86019" name="Content Placeholder 2"/>
          <p:cNvSpPr>
            <a:spLocks noGrp="1"/>
          </p:cNvSpPr>
          <p:nvPr>
            <p:ph idx="1"/>
          </p:nvPr>
        </p:nvSpPr>
        <p:spPr>
          <a:xfrm>
            <a:off x="457200" y="1611313"/>
            <a:ext cx="8229600" cy="4389437"/>
          </a:xfrm>
        </p:spPr>
        <p:txBody>
          <a:bodyPr/>
          <a:lstStyle/>
          <a:p>
            <a:pPr algn="just">
              <a:buFont typeface="Arial" charset="0"/>
              <a:buChar char="•"/>
            </a:pPr>
            <a:r>
              <a:rPr lang="en-US" dirty="0" smtClean="0"/>
              <a:t>Satyam Computer Services now known as Mahindra Satyam paid $125 million to settle ‘class-action’ suits filed by shareholders in the US, where its shares were listed. </a:t>
            </a:r>
          </a:p>
          <a:p>
            <a:pPr algn="just">
              <a:buFont typeface="Arial" charset="0"/>
              <a:buChar char="•"/>
            </a:pPr>
            <a:r>
              <a:rPr lang="en-US" dirty="0" smtClean="0"/>
              <a:t>Its auditors shelled out $25 million to do the same in the US.</a:t>
            </a:r>
          </a:p>
          <a:p>
            <a:pPr algn="just">
              <a:buFont typeface="Arial" charset="0"/>
              <a:buChar char="•"/>
            </a:pPr>
            <a:r>
              <a:rPr lang="en-US" dirty="0" smtClean="0"/>
              <a:t>Indian shareholders did not receive a penny from any such settlement as the Country did not allow class-action suits.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457200" y="704850"/>
            <a:ext cx="8229600" cy="581025"/>
          </a:xfrm>
        </p:spPr>
        <p:txBody>
          <a:bodyPr/>
          <a:lstStyle/>
          <a:p>
            <a:r>
              <a:rPr lang="en-US" smtClean="0"/>
              <a:t>‘Fraud’ defined</a:t>
            </a:r>
          </a:p>
        </p:txBody>
      </p:sp>
      <p:sp>
        <p:nvSpPr>
          <p:cNvPr id="88067" name="Content Placeholder 2"/>
          <p:cNvSpPr>
            <a:spLocks noGrp="1"/>
          </p:cNvSpPr>
          <p:nvPr>
            <p:ph idx="1"/>
          </p:nvPr>
        </p:nvSpPr>
        <p:spPr>
          <a:xfrm>
            <a:off x="457200" y="1143000"/>
            <a:ext cx="8229600" cy="5181600"/>
          </a:xfrm>
        </p:spPr>
        <p:txBody>
          <a:bodyPr/>
          <a:lstStyle/>
          <a:p>
            <a:pPr>
              <a:buFont typeface="Arial" charset="0"/>
              <a:buChar char="•"/>
            </a:pPr>
            <a:r>
              <a:rPr lang="en-US" smtClean="0"/>
              <a:t>Broadly:</a:t>
            </a:r>
          </a:p>
          <a:p>
            <a:pPr algn="just">
              <a:buFont typeface="Arial" charset="0"/>
              <a:buNone/>
            </a:pPr>
            <a:r>
              <a:rPr lang="en-US" smtClean="0"/>
              <a:t>   </a:t>
            </a:r>
            <a:r>
              <a:rPr lang="en-US" sz="2800" smtClean="0"/>
              <a:t>‘Any </a:t>
            </a:r>
            <a:r>
              <a:rPr lang="en-US" sz="2800" u="sng" smtClean="0"/>
              <a:t>omission</a:t>
            </a:r>
            <a:r>
              <a:rPr lang="en-US" sz="2800" smtClean="0"/>
              <a:t> or </a:t>
            </a:r>
            <a:r>
              <a:rPr lang="en-US" sz="2800" u="sng" smtClean="0"/>
              <a:t>concealment</a:t>
            </a:r>
            <a:r>
              <a:rPr lang="en-US" sz="2800" smtClean="0"/>
              <a:t> with an INTENT to deceive and gain undue advantage from shareholders or creditors, whether or not there is any wrongful gain or loss’</a:t>
            </a:r>
          </a:p>
          <a:p>
            <a:pPr algn="just">
              <a:buFont typeface="Arial" charset="0"/>
              <a:buNone/>
            </a:pPr>
            <a:endParaRPr lang="en-US" sz="2800" smtClean="0"/>
          </a:p>
          <a:p>
            <a:pPr algn="just">
              <a:buFont typeface="Arial" charset="0"/>
              <a:buNone/>
            </a:pPr>
            <a:r>
              <a:rPr lang="en-US" sz="2800" smtClean="0"/>
              <a:t>   So, for example, if the 2 former executives of Reebok India are found guilty of falsification of documents, under the proposed new law, they could face arrest and pay fines.</a:t>
            </a:r>
          </a:p>
          <a:p>
            <a:pPr algn="just">
              <a:buFont typeface="Arial" charset="0"/>
              <a:buNone/>
            </a:pPr>
            <a:endParaRPr lang="en-US"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3" descr="C:\Users\Ayesha Hazra\AppData\Local\Microsoft\Windows\Temporary Internet Files\Content.IE5\BKKC8P6P\MC900105218[1].wmf"/>
          <p:cNvPicPr>
            <a:picLocks noChangeAspect="1" noChangeArrowheads="1"/>
          </p:cNvPicPr>
          <p:nvPr/>
        </p:nvPicPr>
        <p:blipFill>
          <a:blip r:embed="rId2" cstate="print"/>
          <a:srcRect/>
          <a:stretch>
            <a:fillRect/>
          </a:stretch>
        </p:blipFill>
        <p:spPr bwMode="auto">
          <a:xfrm>
            <a:off x="3276600" y="1773238"/>
            <a:ext cx="2376488"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1412776"/>
            <a:ext cx="8229600" cy="795338"/>
          </a:xfrm>
        </p:spPr>
        <p:txBody>
          <a:bodyPr/>
          <a:lstStyle/>
          <a:p>
            <a:r>
              <a:rPr lang="en-IN" sz="4800" b="1" dirty="0" smtClean="0"/>
              <a:t>WILL WE LIKE TO BE THE SCAPE GOAT!!??</a:t>
            </a:r>
            <a:r>
              <a:rPr lang="en-IN" b="1" dirty="0" smtClean="0"/>
              <a:t/>
            </a:r>
            <a:br>
              <a:rPr lang="en-IN" b="1" dirty="0" smtClean="0"/>
            </a:br>
            <a:endParaRPr lang="en-US" dirty="0" smtClean="0"/>
          </a:p>
        </p:txBody>
      </p:sp>
      <p:sp>
        <p:nvSpPr>
          <p:cNvPr id="11267" name="Content Placeholder 2"/>
          <p:cNvSpPr>
            <a:spLocks noGrp="1"/>
          </p:cNvSpPr>
          <p:nvPr>
            <p:ph idx="1"/>
          </p:nvPr>
        </p:nvSpPr>
        <p:spPr>
          <a:xfrm>
            <a:off x="457200" y="1411759"/>
            <a:ext cx="8229600" cy="4681537"/>
          </a:xfrm>
        </p:spPr>
        <p:txBody>
          <a:bodyPr/>
          <a:lstStyle/>
          <a:p>
            <a:pPr algn="just"/>
            <a:r>
              <a:rPr lang="en-IN" dirty="0" smtClean="0"/>
              <a:t>To quote further-Significantly</a:t>
            </a:r>
            <a:r>
              <a:rPr lang="en-IN" dirty="0" smtClean="0"/>
              <a:t>, the other fall-out would be on directors. “Due to the possibility of such civil suits, not many people will now be ready to take up the offer of joining the board of companies as directors as these liabilities will be much more than the negligible amount that they are offered as </a:t>
            </a:r>
            <a:r>
              <a:rPr lang="en-IN" dirty="0" smtClean="0"/>
              <a:t>fees.”</a:t>
            </a:r>
            <a:endParaRPr lang="en-IN" dirty="0" smtClean="0"/>
          </a:p>
          <a:p>
            <a:pPr algn="just"/>
            <a:r>
              <a:rPr lang="en-IN" dirty="0" smtClean="0"/>
              <a:t>Another corporate lawyer, speaking on condition of anonymity, said the case seems to be ‘unprecedented', adding that nothing in law stops the company from ensuring that it recovers all its money from the ‘fraudsters'.</a:t>
            </a:r>
          </a:p>
          <a:p>
            <a:pPr algn="just">
              <a:buFont typeface="Arial" charset="0"/>
              <a:buNone/>
            </a:pPr>
            <a:endParaRPr lang="en-US"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44624"/>
            <a:ext cx="8229600" cy="795338"/>
          </a:xfrm>
        </p:spPr>
        <p:txBody>
          <a:bodyPr/>
          <a:lstStyle/>
          <a:p>
            <a:r>
              <a:rPr lang="en-US" dirty="0" smtClean="0"/>
              <a:t>Still find it SHOCKING!!</a:t>
            </a:r>
          </a:p>
        </p:txBody>
      </p:sp>
      <p:sp>
        <p:nvSpPr>
          <p:cNvPr id="12291" name="Content Placeholder 2"/>
          <p:cNvSpPr>
            <a:spLocks noGrp="1"/>
          </p:cNvSpPr>
          <p:nvPr>
            <p:ph idx="1"/>
          </p:nvPr>
        </p:nvSpPr>
        <p:spPr>
          <a:xfrm>
            <a:off x="457200" y="909414"/>
            <a:ext cx="8229600" cy="4895850"/>
          </a:xfrm>
        </p:spPr>
        <p:txBody>
          <a:bodyPr/>
          <a:lstStyle/>
          <a:p>
            <a:pPr algn="just"/>
            <a:r>
              <a:rPr lang="en-IN" dirty="0" smtClean="0"/>
              <a:t>The scale of irregularities </a:t>
            </a:r>
            <a:r>
              <a:rPr lang="en-IN" dirty="0" smtClean="0"/>
              <a:t>was and is </a:t>
            </a:r>
            <a:r>
              <a:rPr lang="en-IN" dirty="0" smtClean="0"/>
              <a:t>indeed a shock from which the financial world </a:t>
            </a:r>
            <a:r>
              <a:rPr lang="en-IN" dirty="0" smtClean="0"/>
              <a:t>did take </a:t>
            </a:r>
            <a:r>
              <a:rPr lang="en-IN" dirty="0" smtClean="0"/>
              <a:t>some </a:t>
            </a:r>
            <a:r>
              <a:rPr lang="en-IN" dirty="0" smtClean="0"/>
              <a:t>considerable time </a:t>
            </a:r>
            <a:r>
              <a:rPr lang="en-IN" dirty="0" smtClean="0"/>
              <a:t>to recover. </a:t>
            </a:r>
          </a:p>
          <a:p>
            <a:pPr algn="just"/>
            <a:r>
              <a:rPr lang="en-IN" dirty="0" smtClean="0"/>
              <a:t>Here was a company with more than </a:t>
            </a:r>
            <a:r>
              <a:rPr lang="en-IN" u="sng" dirty="0" smtClean="0"/>
              <a:t>50,000 employees</a:t>
            </a:r>
            <a:r>
              <a:rPr lang="en-IN" dirty="0" smtClean="0"/>
              <a:t>, offices in more than </a:t>
            </a:r>
            <a:r>
              <a:rPr lang="en-IN" u="sng" dirty="0" smtClean="0"/>
              <a:t>60 countries</a:t>
            </a:r>
            <a:r>
              <a:rPr lang="en-IN" dirty="0" smtClean="0"/>
              <a:t>, a </a:t>
            </a:r>
            <a:r>
              <a:rPr lang="en-IN" u="sng" dirty="0" smtClean="0"/>
              <a:t>multi-layered professional management</a:t>
            </a:r>
            <a:r>
              <a:rPr lang="en-IN" dirty="0" smtClean="0"/>
              <a:t>, more than </a:t>
            </a:r>
            <a:r>
              <a:rPr lang="en-IN" u="sng" dirty="0" smtClean="0"/>
              <a:t>650 clients</a:t>
            </a:r>
            <a:r>
              <a:rPr lang="en-IN" dirty="0" smtClean="0"/>
              <a:t> (one third of which were Fortune 500 companies), a </a:t>
            </a:r>
            <a:r>
              <a:rPr lang="en-IN" u="sng" dirty="0" smtClean="0"/>
              <a:t>pedigreed Board</a:t>
            </a:r>
            <a:endParaRPr lang="en-IN" dirty="0" smtClean="0"/>
          </a:p>
          <a:p>
            <a:pPr algn="just"/>
            <a:r>
              <a:rPr lang="en-IN" dirty="0" smtClean="0"/>
              <a:t>A company that was very well tracked by sell-side and buy-side analysts, a stock listed in multiple global exchanges and to top it all, one that had Price Waterhouse as its auditor.</a:t>
            </a:r>
          </a:p>
          <a:p>
            <a:pPr algn="just"/>
            <a:endParaRPr lang="en-IN" sz="2800" dirty="0" smtClean="0"/>
          </a:p>
          <a:p>
            <a:pPr>
              <a:buFont typeface="Arial" charset="0"/>
              <a:buNone/>
            </a:pPr>
            <a:r>
              <a:rPr lang="en-US" sz="2800" dirty="0"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15416"/>
            <a:ext cx="8229600" cy="1143000"/>
          </a:xfrm>
        </p:spPr>
        <p:txBody>
          <a:bodyPr/>
          <a:lstStyle/>
          <a:p>
            <a:r>
              <a:rPr lang="en-US" dirty="0" smtClean="0"/>
              <a:t>Companies Act, 2013</a:t>
            </a:r>
          </a:p>
        </p:txBody>
      </p:sp>
      <p:sp>
        <p:nvSpPr>
          <p:cNvPr id="13315" name="Content Placeholder 2"/>
          <p:cNvSpPr>
            <a:spLocks noGrp="1"/>
          </p:cNvSpPr>
          <p:nvPr>
            <p:ph idx="1"/>
          </p:nvPr>
        </p:nvSpPr>
        <p:spPr>
          <a:xfrm>
            <a:off x="179512" y="764704"/>
            <a:ext cx="8712968" cy="4389437"/>
          </a:xfrm>
        </p:spPr>
        <p:txBody>
          <a:bodyPr/>
          <a:lstStyle/>
          <a:p>
            <a:pPr algn="just"/>
            <a:r>
              <a:rPr lang="en-IN" sz="2400" dirty="0" smtClean="0"/>
              <a:t>The new Companies Act promises greater </a:t>
            </a:r>
            <a:r>
              <a:rPr lang="en-IN" sz="2400" u="sng" dirty="0" smtClean="0"/>
              <a:t>share-holder democracy </a:t>
            </a:r>
            <a:r>
              <a:rPr lang="en-IN" sz="2400" dirty="0" smtClean="0"/>
              <a:t>and </a:t>
            </a:r>
            <a:r>
              <a:rPr lang="en-IN" sz="2400" u="sng" dirty="0" smtClean="0"/>
              <a:t>stricter corporate governance norms</a:t>
            </a:r>
            <a:r>
              <a:rPr lang="en-IN" sz="2400" dirty="0" smtClean="0"/>
              <a:t>. The Act introduces for the first time in India the concept of class action suits, which would empower investors to sue a company for “oppression and mismanagement” and claim damages.</a:t>
            </a:r>
          </a:p>
          <a:p>
            <a:pPr algn="just">
              <a:buNone/>
            </a:pPr>
            <a:endParaRPr lang="en-IN" sz="2400" dirty="0" smtClean="0"/>
          </a:p>
          <a:p>
            <a:pPr algn="just"/>
            <a:r>
              <a:rPr lang="en-IN" sz="2400" dirty="0" smtClean="0"/>
              <a:t>The Act also proposes to tighten the laws for raising money from the public. It also seeks to prohibit insider trading by company directors or key managerial personnel by treating such activities as a criminal offence. Listed companies to have mandatory 33% </a:t>
            </a:r>
            <a:r>
              <a:rPr lang="en-IN" sz="2400" u="sng" dirty="0" smtClean="0"/>
              <a:t>independent directors</a:t>
            </a:r>
            <a:r>
              <a:rPr lang="en-IN" sz="2400" dirty="0" smtClean="0"/>
              <a:t> and formation of a One Person Company has found its way, empowering the government to have a simpler compliance regime for small companies.</a:t>
            </a:r>
            <a:endParaRPr lang="en-IN"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6288"/>
            <a:ext cx="8229600" cy="1143000"/>
          </a:xfrm>
        </p:spPr>
        <p:txBody>
          <a:bodyPr/>
          <a:lstStyle/>
          <a:p>
            <a:r>
              <a:rPr lang="en-US" dirty="0" smtClean="0"/>
              <a:t>Independence-Truly??</a:t>
            </a:r>
            <a:endParaRPr lang="en-US" dirty="0"/>
          </a:p>
        </p:txBody>
      </p:sp>
      <p:sp>
        <p:nvSpPr>
          <p:cNvPr id="3" name="Content Placeholder 2"/>
          <p:cNvSpPr>
            <a:spLocks noGrp="1"/>
          </p:cNvSpPr>
          <p:nvPr>
            <p:ph idx="1"/>
          </p:nvPr>
        </p:nvSpPr>
        <p:spPr>
          <a:xfrm>
            <a:off x="35496" y="911771"/>
            <a:ext cx="8929718" cy="4389437"/>
          </a:xfrm>
        </p:spPr>
        <p:txBody>
          <a:bodyPr/>
          <a:lstStyle/>
          <a:p>
            <a:r>
              <a:rPr lang="en-IN" sz="3200" i="1" u="sng" dirty="0" smtClean="0"/>
              <a:t>Definition of Independence</a:t>
            </a:r>
            <a:endParaRPr lang="en-IN" sz="3200" u="sng" dirty="0" smtClean="0"/>
          </a:p>
          <a:p>
            <a:pPr algn="just"/>
            <a:r>
              <a:rPr lang="en-IN" sz="2800" dirty="0" smtClean="0"/>
              <a:t>The definition of an ID has been considerably tightened. For example, if a director is a chief executive of an NGO that receives funding from the company to a certain extent, the person would not qualify as an independent director. </a:t>
            </a:r>
          </a:p>
          <a:p>
            <a:pPr algn="just"/>
            <a:r>
              <a:rPr lang="en-IN" sz="2800" dirty="0" smtClean="0"/>
              <a:t>Moreover, the definition now includes positive attributes of independence (that was not the case under clause 49): the candidate must be “a person of integrity and possess the relevant expertise and experience” in the opinion of the board. </a:t>
            </a:r>
            <a:endParaRPr lang="en-IN"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mple3">
  <a:themeElements>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ppt/theme/themeOverride2.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3ECBAE-6072-4B7E-9DF1-73E5840BA3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2539</TotalTime>
  <Words>3326</Words>
  <Application>Microsoft Office PowerPoint</Application>
  <PresentationFormat>On-screen Show (4:3)</PresentationFormat>
  <Paragraphs>246</Paragraphs>
  <Slides>52</Slides>
  <Notes>1</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Sample3</vt:lpstr>
      <vt:lpstr>Slide 1</vt:lpstr>
      <vt:lpstr>Corporate Governance</vt:lpstr>
      <vt:lpstr>Ancient Proverb</vt:lpstr>
      <vt:lpstr>Let us straight go to real and live cases-erstwhile SATYAM</vt:lpstr>
      <vt:lpstr>Continued…</vt:lpstr>
      <vt:lpstr>WILL WE LIKE TO BE THE SCAPE GOAT!!?? </vt:lpstr>
      <vt:lpstr>Still find it SHOCKING!!</vt:lpstr>
      <vt:lpstr>Companies Act, 2013</vt:lpstr>
      <vt:lpstr>Independence-Truly??</vt:lpstr>
      <vt:lpstr>What is the incentive….</vt:lpstr>
      <vt:lpstr>Should we call it a Small Breather….??</vt:lpstr>
      <vt:lpstr>Some figures!</vt:lpstr>
      <vt:lpstr>Role of an ID</vt:lpstr>
      <vt:lpstr>Added confidence</vt:lpstr>
      <vt:lpstr>The other angle…</vt:lpstr>
      <vt:lpstr>Value of ID’s</vt:lpstr>
      <vt:lpstr>Continued…..</vt:lpstr>
      <vt:lpstr>What does it suggests!</vt:lpstr>
      <vt:lpstr>A point that comes for thought!</vt:lpstr>
      <vt:lpstr>Goes hand in hand!</vt:lpstr>
      <vt:lpstr>We are one family!!</vt:lpstr>
      <vt:lpstr>Hon’ble Ex-Minister said….it all</vt:lpstr>
      <vt:lpstr>Corporate Rating Index</vt:lpstr>
      <vt:lpstr>Greatest Obstacle!</vt:lpstr>
      <vt:lpstr>FOCAL SHIFT IN THOUGHT</vt:lpstr>
      <vt:lpstr>SATYAM WAS KILLING </vt:lpstr>
      <vt:lpstr>Hold the Balance</vt:lpstr>
      <vt:lpstr>Not only Satyam….but many  </vt:lpstr>
      <vt:lpstr>SEBI-Review Audit</vt:lpstr>
      <vt:lpstr>This is startling!!</vt:lpstr>
      <vt:lpstr>UK Bribery Act, 2010</vt:lpstr>
      <vt:lpstr>TRUE, Believe it!</vt:lpstr>
      <vt:lpstr>Some more details</vt:lpstr>
      <vt:lpstr>Some of the bold steps taken in the new Companies Act, 2013</vt:lpstr>
      <vt:lpstr>Quantification to be done</vt:lpstr>
      <vt:lpstr>Directors’ Report</vt:lpstr>
      <vt:lpstr>New provision for D/Report</vt:lpstr>
      <vt:lpstr>CSR-Creative Capitalist Solution</vt:lpstr>
      <vt:lpstr>Auditor’s Appointment</vt:lpstr>
      <vt:lpstr>Additional disqualifications for Auditors</vt:lpstr>
      <vt:lpstr>Continued…</vt:lpstr>
      <vt:lpstr>Internal Audit</vt:lpstr>
      <vt:lpstr>Duties of Directors-Carved</vt:lpstr>
      <vt:lpstr>Independent Directors</vt:lpstr>
      <vt:lpstr>Independent Directors</vt:lpstr>
      <vt:lpstr>Prior notice-Board Meeting (written)</vt:lpstr>
      <vt:lpstr>Remodel the Corporate Structure</vt:lpstr>
      <vt:lpstr>Case for study</vt:lpstr>
      <vt:lpstr>Class Action Suits</vt:lpstr>
      <vt:lpstr>Case for reference</vt:lpstr>
      <vt:lpstr>‘Fraud’ defined</vt:lpstr>
      <vt:lpstr>Slide 52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VW_MCS</dc:creator>
  <cp:lastModifiedBy>MAMTA</cp:lastModifiedBy>
  <cp:revision>412</cp:revision>
  <dcterms:created xsi:type="dcterms:W3CDTF">2011-12-26T11:06:34Z</dcterms:created>
  <dcterms:modified xsi:type="dcterms:W3CDTF">2014-01-21T03:43:55Z</dcterms:modified>
  <cp:version/>
</cp:coreProperties>
</file>