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3"/>
  </p:notesMasterIdLst>
  <p:sldIdLst>
    <p:sldId id="256" r:id="rId2"/>
    <p:sldId id="275" r:id="rId3"/>
    <p:sldId id="276" r:id="rId4"/>
    <p:sldId id="274"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31BC28-8A49-4174-929E-8F8D2FF8FDB4}" type="datetimeFigureOut">
              <a:rPr lang="en-US" smtClean="0"/>
              <a:t>10/3/2013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DFC379-1A56-4D36-A9F4-0FDDE41D9215}" type="slidenum">
              <a:rPr lang="en-US" smtClean="0"/>
              <a:t>‹#›</a:t>
            </a:fld>
            <a:endParaRPr lang="en-US"/>
          </a:p>
        </p:txBody>
      </p:sp>
    </p:spTree>
    <p:extLst>
      <p:ext uri="{BB962C8B-B14F-4D97-AF65-F5344CB8AC3E}">
        <p14:creationId xmlns:p14="http://schemas.microsoft.com/office/powerpoint/2010/main" val="3182592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DFC379-1A56-4D36-A9F4-0FDDE41D9215}" type="slidenum">
              <a:rPr lang="en-US" smtClean="0"/>
              <a:t>10</a:t>
            </a:fld>
            <a:endParaRPr lang="en-US"/>
          </a:p>
        </p:txBody>
      </p:sp>
    </p:spTree>
    <p:extLst>
      <p:ext uri="{BB962C8B-B14F-4D97-AF65-F5344CB8AC3E}">
        <p14:creationId xmlns:p14="http://schemas.microsoft.com/office/powerpoint/2010/main" val="765256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10/3/2013</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10/3/2013</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10/3/2013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10/3/2013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10/3/2013</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10/3/2013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10/3/2013</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10/3/2013</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10/3/2013</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3276600"/>
            <a:ext cx="8382000" cy="3505200"/>
          </a:xfrm>
        </p:spPr>
        <p:txBody>
          <a:bodyPr>
            <a:normAutofit/>
          </a:bodyPr>
          <a:lstStyle/>
          <a:p>
            <a:endParaRPr lang="en-US" sz="3600" b="1" dirty="0" smtClean="0">
              <a:solidFill>
                <a:schemeClr val="tx2">
                  <a:lumMod val="75000"/>
                </a:schemeClr>
              </a:solidFill>
            </a:endParaRPr>
          </a:p>
          <a:p>
            <a:endParaRPr lang="en-US" sz="3600" b="1" dirty="0">
              <a:solidFill>
                <a:schemeClr val="tx2">
                  <a:lumMod val="75000"/>
                </a:schemeClr>
              </a:solidFill>
            </a:endParaRPr>
          </a:p>
          <a:p>
            <a:pPr algn="r"/>
            <a:endParaRPr lang="en-US" sz="3600" b="1" i="1" dirty="0" smtClean="0">
              <a:solidFill>
                <a:srgbClr val="FFFF00"/>
              </a:solidFill>
              <a:latin typeface="Book Antiqua" pitchFamily="18" charset="0"/>
            </a:endParaRPr>
          </a:p>
          <a:p>
            <a:pPr algn="r"/>
            <a:r>
              <a:rPr lang="en-US" sz="3600" b="1" i="1" dirty="0" smtClean="0">
                <a:solidFill>
                  <a:schemeClr val="bg2">
                    <a:lumMod val="50000"/>
                  </a:schemeClr>
                </a:solidFill>
                <a:latin typeface="Book Antiqua" pitchFamily="18" charset="0"/>
              </a:rPr>
              <a:t>By Girish, </a:t>
            </a:r>
          </a:p>
          <a:p>
            <a:pPr algn="r"/>
            <a:r>
              <a:rPr lang="en-US" sz="3600" b="1" i="1" dirty="0" smtClean="0">
                <a:solidFill>
                  <a:schemeClr val="bg2">
                    <a:lumMod val="50000"/>
                  </a:schemeClr>
                </a:solidFill>
                <a:latin typeface="Book Antiqua" pitchFamily="18" charset="0"/>
              </a:rPr>
              <a:t>Bharat &amp; Ashvini</a:t>
            </a:r>
            <a:endParaRPr lang="en-US" sz="3600" b="1" i="1" dirty="0" smtClean="0">
              <a:solidFill>
                <a:schemeClr val="bg2">
                  <a:lumMod val="50000"/>
                </a:schemeClr>
              </a:solidFill>
              <a:latin typeface="Book Antiqua" pitchFamily="18" charset="0"/>
            </a:endParaRPr>
          </a:p>
          <a:p>
            <a:pPr algn="r"/>
            <a:endParaRPr lang="en-IN" sz="3600" b="1" i="1" u="sng" dirty="0">
              <a:solidFill>
                <a:schemeClr val="bg1">
                  <a:lumMod val="95000"/>
                  <a:lumOff val="5000"/>
                </a:schemeClr>
              </a:solidFill>
              <a:effectLst>
                <a:outerShdw blurRad="38100" dist="38100" dir="2700000" algn="tl">
                  <a:srgbClr val="000000">
                    <a:alpha val="43137"/>
                  </a:srgbClr>
                </a:outerShdw>
              </a:effectLst>
              <a:latin typeface="Book Antiqua" pitchFamily="18" charset="0"/>
            </a:endParaRPr>
          </a:p>
          <a:p>
            <a:pPr algn="r"/>
            <a:endParaRPr lang="en-US" sz="3600" b="1" i="1" dirty="0" smtClean="0">
              <a:solidFill>
                <a:schemeClr val="bg2">
                  <a:lumMod val="10000"/>
                </a:schemeClr>
              </a:solidFill>
              <a:effectLst>
                <a:outerShdw blurRad="38100" dist="38100" dir="2700000" algn="tl">
                  <a:srgbClr val="000000">
                    <a:alpha val="43137"/>
                  </a:srgbClr>
                </a:outerShdw>
              </a:effectLst>
              <a:latin typeface="Book Antiqua" pitchFamily="18" charset="0"/>
            </a:endParaRPr>
          </a:p>
          <a:p>
            <a:endParaRPr lang="en-US" sz="3600" b="1" dirty="0">
              <a:solidFill>
                <a:schemeClr val="tx2">
                  <a:lumMod val="75000"/>
                </a:schemeClr>
              </a:solidFill>
            </a:endParaRPr>
          </a:p>
          <a:p>
            <a:endParaRPr lang="en-US" sz="3600" b="1" dirty="0" smtClean="0">
              <a:solidFill>
                <a:schemeClr val="tx2">
                  <a:lumMod val="75000"/>
                </a:schemeClr>
              </a:solidFill>
            </a:endParaRPr>
          </a:p>
        </p:txBody>
      </p:sp>
      <p:sp>
        <p:nvSpPr>
          <p:cNvPr id="2" name="Title 1"/>
          <p:cNvSpPr>
            <a:spLocks noGrp="1"/>
          </p:cNvSpPr>
          <p:nvPr>
            <p:ph type="ctrTitle"/>
          </p:nvPr>
        </p:nvSpPr>
        <p:spPr>
          <a:xfrm>
            <a:off x="1143000" y="-152400"/>
            <a:ext cx="7467600" cy="1600200"/>
          </a:xfrm>
        </p:spPr>
        <p:txBody>
          <a:bodyPr>
            <a:normAutofit/>
          </a:bodyPr>
          <a:lstStyle/>
          <a:p>
            <a:pPr algn="ctr"/>
            <a:r>
              <a:rPr lang="en-US" b="1" u="sng" dirty="0" smtClean="0">
                <a:solidFill>
                  <a:schemeClr val="bg2">
                    <a:lumMod val="50000"/>
                  </a:schemeClr>
                </a:solidFill>
                <a:effectLst>
                  <a:glow rad="101600">
                    <a:srgbClr val="0070C0">
                      <a:alpha val="40000"/>
                    </a:srgbClr>
                  </a:glow>
                  <a:outerShdw blurRad="38100" dist="38100" dir="2700000" algn="tl">
                    <a:srgbClr val="000000">
                      <a:alpha val="43137"/>
                    </a:srgbClr>
                  </a:outerShdw>
                </a:effectLst>
              </a:rPr>
              <a:t>Corporate Governance </a:t>
            </a:r>
            <a:br>
              <a:rPr lang="en-US" b="1" u="sng" dirty="0" smtClean="0">
                <a:solidFill>
                  <a:schemeClr val="bg2">
                    <a:lumMod val="50000"/>
                  </a:schemeClr>
                </a:solidFill>
                <a:effectLst>
                  <a:glow rad="101600">
                    <a:srgbClr val="0070C0">
                      <a:alpha val="40000"/>
                    </a:srgbClr>
                  </a:glow>
                  <a:outerShdw blurRad="38100" dist="38100" dir="2700000" algn="tl">
                    <a:srgbClr val="000000">
                      <a:alpha val="43137"/>
                    </a:srgbClr>
                  </a:outerShdw>
                </a:effectLst>
              </a:rPr>
            </a:br>
            <a:r>
              <a:rPr lang="en-US" sz="3600" b="1" i="1" dirty="0" smtClean="0">
                <a:solidFill>
                  <a:schemeClr val="bg2">
                    <a:lumMod val="50000"/>
                  </a:schemeClr>
                </a:solidFill>
                <a:effectLst>
                  <a:glow rad="101600">
                    <a:srgbClr val="0070C0">
                      <a:alpha val="40000"/>
                    </a:srgbClr>
                  </a:glow>
                  <a:outerShdw blurRad="38100" dist="38100" dir="2700000" algn="tl">
                    <a:srgbClr val="000000">
                      <a:alpha val="43137"/>
                    </a:srgbClr>
                  </a:outerShdw>
                </a:effectLst>
                <a:latin typeface="Book Antiqua" pitchFamily="18" charset="0"/>
              </a:rPr>
              <a:t>Listing </a:t>
            </a:r>
            <a:r>
              <a:rPr lang="en-US" sz="3600" b="1" i="1" dirty="0">
                <a:solidFill>
                  <a:schemeClr val="bg2">
                    <a:lumMod val="50000"/>
                  </a:schemeClr>
                </a:solidFill>
                <a:effectLst>
                  <a:glow rad="101600">
                    <a:srgbClr val="0070C0">
                      <a:alpha val="40000"/>
                    </a:srgbClr>
                  </a:glow>
                  <a:outerShdw blurRad="38100" dist="38100" dir="2700000" algn="tl">
                    <a:srgbClr val="000000">
                      <a:alpha val="43137"/>
                    </a:srgbClr>
                  </a:outerShdw>
                </a:effectLst>
                <a:latin typeface="Book Antiqua" pitchFamily="18" charset="0"/>
              </a:rPr>
              <a:t>Agreement – Clause </a:t>
            </a:r>
            <a:r>
              <a:rPr lang="en-US" sz="3600" b="1" i="1" dirty="0" smtClean="0">
                <a:solidFill>
                  <a:schemeClr val="bg2">
                    <a:lumMod val="50000"/>
                  </a:schemeClr>
                </a:solidFill>
                <a:effectLst>
                  <a:glow rad="101600">
                    <a:srgbClr val="0070C0">
                      <a:alpha val="40000"/>
                    </a:srgbClr>
                  </a:glow>
                  <a:outerShdw blurRad="38100" dist="38100" dir="2700000" algn="tl">
                    <a:srgbClr val="000000">
                      <a:alpha val="43137"/>
                    </a:srgbClr>
                  </a:outerShdw>
                </a:effectLst>
                <a:latin typeface="Book Antiqua" pitchFamily="18" charset="0"/>
              </a:rPr>
              <a:t>49</a:t>
            </a:r>
            <a:endParaRPr lang="en-IN" sz="3600" b="1" dirty="0">
              <a:solidFill>
                <a:schemeClr val="bg2">
                  <a:lumMod val="50000"/>
                </a:schemeClr>
              </a:solidFill>
              <a:effectLst>
                <a:glow rad="101600">
                  <a:srgbClr val="0070C0">
                    <a:alpha val="40000"/>
                  </a:srgbClr>
                </a:glow>
                <a:outerShdw blurRad="38100" dist="38100" dir="2700000" algn="tl">
                  <a:srgbClr val="000000">
                    <a:alpha val="43137"/>
                  </a:srgbClr>
                </a:outerShdw>
              </a:effectLst>
            </a:endParaRPr>
          </a:p>
        </p:txBody>
      </p:sp>
      <p:pic>
        <p:nvPicPr>
          <p:cNvPr id="2051" name="Picture 3" descr="C:\Program Files (x86)\Microsoft Office\MEDIA\CAGCAT10\j023301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586553"/>
            <a:ext cx="4648200" cy="3211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193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458200" cy="6705600"/>
          </a:xfrm>
        </p:spPr>
        <p:txBody>
          <a:bodyPr>
            <a:normAutofit/>
          </a:bodyPr>
          <a:lstStyle/>
          <a:p>
            <a:pPr marL="0" indent="0" algn="just">
              <a:buNone/>
            </a:pPr>
            <a:r>
              <a:rPr lang="en-IN" b="1" dirty="0" smtClean="0"/>
              <a:t>B  Meeting </a:t>
            </a:r>
            <a:r>
              <a:rPr lang="en-IN" b="1" dirty="0"/>
              <a:t>of Audit </a:t>
            </a:r>
            <a:r>
              <a:rPr lang="en-IN" b="1" dirty="0" smtClean="0"/>
              <a:t>Committee</a:t>
            </a:r>
          </a:p>
          <a:p>
            <a:pPr algn="just"/>
            <a:r>
              <a:rPr lang="en-IN" dirty="0"/>
              <a:t>The audit committee should meet at least four times in a year and not more than four </a:t>
            </a:r>
            <a:r>
              <a:rPr lang="en-IN" dirty="0" smtClean="0"/>
              <a:t>months shall </a:t>
            </a:r>
            <a:r>
              <a:rPr lang="en-IN" dirty="0"/>
              <a:t>elapse between two meetings</a:t>
            </a:r>
            <a:r>
              <a:rPr lang="en-IN" dirty="0" smtClean="0"/>
              <a:t>.</a:t>
            </a:r>
          </a:p>
          <a:p>
            <a:pPr algn="just"/>
            <a:r>
              <a:rPr lang="en-IN" dirty="0"/>
              <a:t>The quorum shall be either two members or one third of </a:t>
            </a:r>
            <a:r>
              <a:rPr lang="en-IN" dirty="0" smtClean="0"/>
              <a:t>the members </a:t>
            </a:r>
            <a:r>
              <a:rPr lang="en-IN" dirty="0"/>
              <a:t>of the audit committee whichever is greater, but there should be a minimum of </a:t>
            </a:r>
            <a:r>
              <a:rPr lang="en-IN" dirty="0" smtClean="0"/>
              <a:t>two independent </a:t>
            </a:r>
            <a:r>
              <a:rPr lang="en-IN" dirty="0"/>
              <a:t>members present</a:t>
            </a:r>
            <a:r>
              <a:rPr lang="en-IN" dirty="0" smtClean="0"/>
              <a:t>.</a:t>
            </a:r>
          </a:p>
          <a:p>
            <a:pPr marL="114300" indent="0" algn="just">
              <a:buNone/>
            </a:pPr>
            <a:endParaRPr lang="en-US" b="1" dirty="0" smtClean="0"/>
          </a:p>
          <a:p>
            <a:pPr marL="114300" indent="0" algn="just">
              <a:buNone/>
            </a:pPr>
            <a:r>
              <a:rPr lang="en-US" b="1" dirty="0" smtClean="0"/>
              <a:t>C  </a:t>
            </a:r>
            <a:r>
              <a:rPr lang="en-IN" b="1" dirty="0" smtClean="0"/>
              <a:t>Powers </a:t>
            </a:r>
            <a:r>
              <a:rPr lang="en-IN" b="1" dirty="0"/>
              <a:t>of Audit </a:t>
            </a:r>
            <a:r>
              <a:rPr lang="en-IN" b="1" dirty="0" smtClean="0"/>
              <a:t>Committee</a:t>
            </a:r>
          </a:p>
          <a:p>
            <a:pPr algn="just"/>
            <a:r>
              <a:rPr lang="en-IN" dirty="0" smtClean="0"/>
              <a:t>To </a:t>
            </a:r>
            <a:r>
              <a:rPr lang="en-IN" dirty="0"/>
              <a:t>investigate any activity within its terms of reference.</a:t>
            </a:r>
          </a:p>
          <a:p>
            <a:pPr algn="just"/>
            <a:r>
              <a:rPr lang="en-IN" dirty="0" smtClean="0"/>
              <a:t>To </a:t>
            </a:r>
            <a:r>
              <a:rPr lang="en-IN" dirty="0"/>
              <a:t>seek information from any employee.</a:t>
            </a:r>
          </a:p>
          <a:p>
            <a:pPr algn="just"/>
            <a:r>
              <a:rPr lang="en-IN" dirty="0" smtClean="0"/>
              <a:t>To </a:t>
            </a:r>
            <a:r>
              <a:rPr lang="en-IN" dirty="0"/>
              <a:t>obtain outside legal or other professional advice.</a:t>
            </a:r>
          </a:p>
          <a:p>
            <a:pPr algn="just"/>
            <a:r>
              <a:rPr lang="en-IN" dirty="0" smtClean="0"/>
              <a:t>To </a:t>
            </a:r>
            <a:r>
              <a:rPr lang="en-IN" dirty="0"/>
              <a:t>secure attendance of outsiders with relevant expertise, if it considers necessary.</a:t>
            </a:r>
          </a:p>
        </p:txBody>
      </p:sp>
    </p:spTree>
    <p:extLst>
      <p:ext uri="{BB962C8B-B14F-4D97-AF65-F5344CB8AC3E}">
        <p14:creationId xmlns:p14="http://schemas.microsoft.com/office/powerpoint/2010/main" val="2405984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848600" cy="6553200"/>
          </a:xfrm>
        </p:spPr>
        <p:txBody>
          <a:bodyPr>
            <a:normAutofit fontScale="85000" lnSpcReduction="10000"/>
          </a:bodyPr>
          <a:lstStyle/>
          <a:p>
            <a:pPr marL="114300" indent="0" algn="just">
              <a:buNone/>
            </a:pPr>
            <a:r>
              <a:rPr lang="en-IN" b="1" dirty="0" smtClean="0"/>
              <a:t>D  Role </a:t>
            </a:r>
            <a:r>
              <a:rPr lang="en-IN" b="1" dirty="0"/>
              <a:t>of Audit </a:t>
            </a:r>
            <a:r>
              <a:rPr lang="en-IN" b="1" dirty="0" smtClean="0"/>
              <a:t>Committee</a:t>
            </a:r>
          </a:p>
          <a:p>
            <a:pPr algn="just"/>
            <a:r>
              <a:rPr lang="en-IN" dirty="0"/>
              <a:t>Oversight of the company’s financial reporting process and the disclosure of its </a:t>
            </a:r>
            <a:r>
              <a:rPr lang="en-IN" dirty="0" smtClean="0"/>
              <a:t>financial information</a:t>
            </a:r>
          </a:p>
          <a:p>
            <a:pPr algn="just"/>
            <a:r>
              <a:rPr lang="en-IN" dirty="0"/>
              <a:t>Recommending to the Board, the appointment, re-appointment and, if required, </a:t>
            </a:r>
            <a:r>
              <a:rPr lang="en-IN" dirty="0" smtClean="0"/>
              <a:t>the replacement </a:t>
            </a:r>
            <a:r>
              <a:rPr lang="en-IN" dirty="0"/>
              <a:t>or removal of the statutory auditor and the fixation of audit </a:t>
            </a:r>
            <a:r>
              <a:rPr lang="en-IN" dirty="0" smtClean="0"/>
              <a:t>fees</a:t>
            </a:r>
          </a:p>
          <a:p>
            <a:pPr algn="just"/>
            <a:r>
              <a:rPr lang="en-IN" dirty="0" smtClean="0"/>
              <a:t>Reviewing the financial statements </a:t>
            </a:r>
            <a:r>
              <a:rPr lang="en-IN" dirty="0"/>
              <a:t>before submission to </a:t>
            </a:r>
            <a:r>
              <a:rPr lang="en-IN" dirty="0" smtClean="0"/>
              <a:t>the board </a:t>
            </a:r>
            <a:r>
              <a:rPr lang="en-IN" dirty="0"/>
              <a:t>for </a:t>
            </a:r>
            <a:r>
              <a:rPr lang="en-IN" dirty="0" smtClean="0"/>
              <a:t>approval</a:t>
            </a:r>
          </a:p>
          <a:p>
            <a:pPr algn="just"/>
            <a:r>
              <a:rPr lang="en-IN" dirty="0" smtClean="0"/>
              <a:t>Reviewing the </a:t>
            </a:r>
            <a:r>
              <a:rPr lang="en-IN" dirty="0"/>
              <a:t>statement of </a:t>
            </a:r>
            <a:r>
              <a:rPr lang="en-IN" dirty="0" smtClean="0"/>
              <a:t>use of </a:t>
            </a:r>
            <a:r>
              <a:rPr lang="en-IN" dirty="0"/>
              <a:t>funds </a:t>
            </a:r>
            <a:r>
              <a:rPr lang="en-IN" dirty="0" smtClean="0"/>
              <a:t>raised through </a:t>
            </a:r>
            <a:r>
              <a:rPr lang="en-IN" dirty="0"/>
              <a:t>an issue (public issue, rights issue, preferential issue, etc</a:t>
            </a:r>
            <a:r>
              <a:rPr lang="en-IN" dirty="0" smtClean="0"/>
              <a:t>.)</a:t>
            </a:r>
          </a:p>
          <a:p>
            <a:pPr algn="just"/>
            <a:r>
              <a:rPr lang="en-IN" dirty="0" smtClean="0"/>
              <a:t>Reviewing the </a:t>
            </a:r>
            <a:r>
              <a:rPr lang="en-IN" dirty="0"/>
              <a:t>performance of statutory and internal auditors, </a:t>
            </a:r>
            <a:r>
              <a:rPr lang="en-IN" dirty="0" smtClean="0"/>
              <a:t>and adequacy </a:t>
            </a:r>
            <a:r>
              <a:rPr lang="en-IN" dirty="0"/>
              <a:t>of the internal control </a:t>
            </a:r>
            <a:r>
              <a:rPr lang="en-IN" dirty="0" smtClean="0"/>
              <a:t>systems</a:t>
            </a:r>
          </a:p>
          <a:p>
            <a:pPr algn="just"/>
            <a:r>
              <a:rPr lang="en-IN" dirty="0"/>
              <a:t>Reviewing the adequacy of internal audit </a:t>
            </a:r>
            <a:r>
              <a:rPr lang="en-IN" dirty="0" smtClean="0"/>
              <a:t>function</a:t>
            </a:r>
          </a:p>
          <a:p>
            <a:pPr algn="just"/>
            <a:r>
              <a:rPr lang="en-IN" dirty="0"/>
              <a:t>To look into the reasons for substantial defaults in the payment to the depositors, </a:t>
            </a:r>
            <a:r>
              <a:rPr lang="en-IN" dirty="0" smtClean="0"/>
              <a:t>debenture holders</a:t>
            </a:r>
            <a:r>
              <a:rPr lang="en-IN" dirty="0"/>
              <a:t>, shareholders (in case of non payment of declared dividends) and creditors</a:t>
            </a:r>
            <a:r>
              <a:rPr lang="en-IN" dirty="0" smtClean="0"/>
              <a:t>.</a:t>
            </a:r>
          </a:p>
          <a:p>
            <a:pPr algn="just"/>
            <a:r>
              <a:rPr lang="en-IN" dirty="0"/>
              <a:t>To review the functioning of the Whistle Blower mechanism, in case the same is existing</a:t>
            </a:r>
            <a:r>
              <a:rPr lang="en-IN" dirty="0" smtClean="0"/>
              <a:t>.</a:t>
            </a:r>
          </a:p>
          <a:p>
            <a:pPr algn="just"/>
            <a:r>
              <a:rPr lang="en-IN" dirty="0"/>
              <a:t>Approval of appointment of CFO</a:t>
            </a:r>
          </a:p>
        </p:txBody>
      </p:sp>
    </p:spTree>
    <p:extLst>
      <p:ext uri="{BB962C8B-B14F-4D97-AF65-F5344CB8AC3E}">
        <p14:creationId xmlns:p14="http://schemas.microsoft.com/office/powerpoint/2010/main" val="3808479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382000" cy="6705600"/>
          </a:xfrm>
        </p:spPr>
        <p:txBody>
          <a:bodyPr/>
          <a:lstStyle/>
          <a:p>
            <a:pPr marL="114300" indent="0" algn="just">
              <a:buNone/>
            </a:pPr>
            <a:r>
              <a:rPr lang="en-IN" b="1" dirty="0" smtClean="0"/>
              <a:t>E  Review </a:t>
            </a:r>
            <a:r>
              <a:rPr lang="en-IN" b="1" dirty="0"/>
              <a:t>of information by Audit </a:t>
            </a:r>
            <a:r>
              <a:rPr lang="en-IN" b="1" dirty="0" smtClean="0"/>
              <a:t>Committee</a:t>
            </a:r>
          </a:p>
          <a:p>
            <a:pPr algn="just"/>
            <a:r>
              <a:rPr lang="en-IN" dirty="0"/>
              <a:t>Management discussion and analysis of financial condition and results of </a:t>
            </a:r>
            <a:r>
              <a:rPr lang="en-IN" dirty="0" smtClean="0"/>
              <a:t>operations</a:t>
            </a:r>
            <a:endParaRPr lang="en-IN" dirty="0"/>
          </a:p>
          <a:p>
            <a:pPr algn="just"/>
            <a:r>
              <a:rPr lang="en-IN" dirty="0" smtClean="0"/>
              <a:t>Statement </a:t>
            </a:r>
            <a:r>
              <a:rPr lang="en-IN" dirty="0"/>
              <a:t>of significant related party </a:t>
            </a:r>
            <a:r>
              <a:rPr lang="en-IN" dirty="0" smtClean="0"/>
              <a:t>transactions submitted </a:t>
            </a:r>
            <a:r>
              <a:rPr lang="en-IN" dirty="0"/>
              <a:t>by management;</a:t>
            </a:r>
          </a:p>
          <a:p>
            <a:pPr algn="just"/>
            <a:r>
              <a:rPr lang="en-IN" dirty="0" smtClean="0"/>
              <a:t>Management </a:t>
            </a:r>
            <a:r>
              <a:rPr lang="en-IN" dirty="0"/>
              <a:t>letters / letters of internal control </a:t>
            </a:r>
            <a:r>
              <a:rPr lang="en-IN" dirty="0" smtClean="0"/>
              <a:t>weaknesses issued </a:t>
            </a:r>
            <a:r>
              <a:rPr lang="en-IN" dirty="0"/>
              <a:t>by the statutory auditors;</a:t>
            </a:r>
          </a:p>
          <a:p>
            <a:pPr algn="just"/>
            <a:r>
              <a:rPr lang="en-IN" dirty="0" smtClean="0"/>
              <a:t>Internal </a:t>
            </a:r>
            <a:r>
              <a:rPr lang="en-IN" dirty="0"/>
              <a:t>audit reports relating to internal control </a:t>
            </a:r>
            <a:r>
              <a:rPr lang="en-IN" dirty="0" smtClean="0"/>
              <a:t>weaknesses</a:t>
            </a:r>
            <a:endParaRPr lang="en-IN" dirty="0"/>
          </a:p>
          <a:p>
            <a:pPr algn="just"/>
            <a:r>
              <a:rPr lang="en-IN" dirty="0" smtClean="0"/>
              <a:t>The </a:t>
            </a:r>
            <a:r>
              <a:rPr lang="en-IN" dirty="0"/>
              <a:t>appointment, removal and terms of remuneration of the Chief internal auditor </a:t>
            </a:r>
          </a:p>
        </p:txBody>
      </p:sp>
    </p:spTree>
    <p:extLst>
      <p:ext uri="{BB962C8B-B14F-4D97-AF65-F5344CB8AC3E}">
        <p14:creationId xmlns:p14="http://schemas.microsoft.com/office/powerpoint/2010/main" val="1972594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382000" cy="5867400"/>
          </a:xfrm>
        </p:spPr>
        <p:txBody>
          <a:bodyPr>
            <a:noAutofit/>
          </a:bodyPr>
          <a:lstStyle/>
          <a:p>
            <a:pPr algn="just"/>
            <a:r>
              <a:rPr lang="en-IN" sz="2000" dirty="0"/>
              <a:t>At least one </a:t>
            </a:r>
            <a:r>
              <a:rPr lang="en-IN" sz="2000" dirty="0" smtClean="0"/>
              <a:t>ID </a:t>
            </a:r>
            <a:r>
              <a:rPr lang="en-IN" sz="2000" dirty="0"/>
              <a:t>on the Board of </a:t>
            </a:r>
            <a:r>
              <a:rPr lang="en-IN" sz="2000" dirty="0" smtClean="0"/>
              <a:t>the </a:t>
            </a:r>
            <a:r>
              <a:rPr lang="en-IN" sz="2000" dirty="0"/>
              <a:t>holding company shall </a:t>
            </a:r>
            <a:r>
              <a:rPr lang="en-IN" sz="2000" dirty="0" smtClean="0"/>
              <a:t>be a </a:t>
            </a:r>
            <a:r>
              <a:rPr lang="en-IN" sz="2000" dirty="0"/>
              <a:t>director on the Board </a:t>
            </a:r>
            <a:r>
              <a:rPr lang="en-IN" sz="2000" dirty="0" smtClean="0"/>
              <a:t>of </a:t>
            </a:r>
            <a:r>
              <a:rPr lang="en-IN" sz="2000" dirty="0"/>
              <a:t>a material non listed Indian subsidiary company</a:t>
            </a:r>
            <a:r>
              <a:rPr lang="en-IN" sz="2000" dirty="0" smtClean="0"/>
              <a:t>.</a:t>
            </a:r>
          </a:p>
          <a:p>
            <a:pPr algn="just"/>
            <a:r>
              <a:rPr lang="en-IN" sz="2000" dirty="0"/>
              <a:t>The Audit Committee of the listed holding company shall also review the </a:t>
            </a:r>
            <a:r>
              <a:rPr lang="en-IN" sz="2000" dirty="0" smtClean="0"/>
              <a:t>financial statements of </a:t>
            </a:r>
            <a:r>
              <a:rPr lang="en-IN" sz="2000" dirty="0"/>
              <a:t>the unlisted </a:t>
            </a:r>
            <a:r>
              <a:rPr lang="en-IN" sz="2000" dirty="0" smtClean="0"/>
              <a:t>subsidiary company</a:t>
            </a:r>
            <a:endParaRPr lang="en-IN" sz="2000" dirty="0"/>
          </a:p>
          <a:p>
            <a:pPr algn="just"/>
            <a:r>
              <a:rPr lang="en-IN" sz="2000" dirty="0"/>
              <a:t>The minutes of the Board meetings of the unlisted subsidiary company shall be placed </a:t>
            </a:r>
            <a:r>
              <a:rPr lang="en-IN" sz="2000" dirty="0" smtClean="0"/>
              <a:t>at the </a:t>
            </a:r>
            <a:r>
              <a:rPr lang="en-IN" sz="2000" dirty="0"/>
              <a:t>Board meeting of the listed holding </a:t>
            </a:r>
            <a:r>
              <a:rPr lang="en-IN" sz="2000" dirty="0" smtClean="0"/>
              <a:t>company</a:t>
            </a:r>
          </a:p>
          <a:p>
            <a:pPr algn="just"/>
            <a:r>
              <a:rPr lang="en-IN" sz="2000" dirty="0"/>
              <a:t>The term “material non-listed Indian subsidiary” shall mean an </a:t>
            </a:r>
            <a:r>
              <a:rPr lang="en-IN" sz="2000" dirty="0" smtClean="0"/>
              <a:t>unlisted subsidiary</a:t>
            </a:r>
            <a:r>
              <a:rPr lang="en-IN" sz="2000" dirty="0"/>
              <a:t>, incorporated in India, whose turnover or net worth </a:t>
            </a:r>
            <a:r>
              <a:rPr lang="en-IN" sz="2000" dirty="0" smtClean="0"/>
              <a:t>exceeds </a:t>
            </a:r>
            <a:r>
              <a:rPr lang="en-IN" sz="2000" dirty="0"/>
              <a:t>20% of the consolidated turnover or net worth respectively, of the </a:t>
            </a:r>
            <a:r>
              <a:rPr lang="en-IN" sz="2000" dirty="0" smtClean="0"/>
              <a:t>listed holding </a:t>
            </a:r>
            <a:r>
              <a:rPr lang="en-IN" sz="2000" dirty="0"/>
              <a:t>company and its subsidiaries in the immediately preceding accounting year</a:t>
            </a:r>
            <a:r>
              <a:rPr lang="en-IN" sz="2000" dirty="0" smtClean="0"/>
              <a:t>.</a:t>
            </a:r>
          </a:p>
          <a:p>
            <a:pPr algn="just"/>
            <a:r>
              <a:rPr lang="en-IN" sz="2000" dirty="0"/>
              <a:t>The term “significant transaction or arrangement” shall mean </a:t>
            </a:r>
            <a:r>
              <a:rPr lang="en-IN" sz="2000" dirty="0" smtClean="0"/>
              <a:t>any individual transaction </a:t>
            </a:r>
            <a:r>
              <a:rPr lang="en-IN" sz="2000" dirty="0"/>
              <a:t>or arrangement that exceeds </a:t>
            </a:r>
            <a:r>
              <a:rPr lang="en-IN" sz="2000" dirty="0" smtClean="0"/>
              <a:t>10</a:t>
            </a:r>
            <a:r>
              <a:rPr lang="en-IN" sz="2000" dirty="0"/>
              <a:t>% of the total revenues or </a:t>
            </a:r>
            <a:r>
              <a:rPr lang="en-IN" sz="2000" dirty="0" smtClean="0"/>
              <a:t>expenses </a:t>
            </a:r>
            <a:r>
              <a:rPr lang="en-IN" sz="2000" dirty="0"/>
              <a:t>or </a:t>
            </a:r>
            <a:r>
              <a:rPr lang="en-IN" sz="2000" dirty="0" smtClean="0"/>
              <a:t>assets </a:t>
            </a:r>
            <a:r>
              <a:rPr lang="en-IN" sz="2000" dirty="0"/>
              <a:t>or </a:t>
            </a:r>
            <a:r>
              <a:rPr lang="en-IN" sz="2000" dirty="0" smtClean="0"/>
              <a:t>liabilities</a:t>
            </a:r>
            <a:r>
              <a:rPr lang="en-IN" sz="2000" dirty="0"/>
              <a:t>, as the case may be, of the material </a:t>
            </a:r>
            <a:r>
              <a:rPr lang="en-IN" sz="2000" dirty="0" smtClean="0"/>
              <a:t>unlisted subsidiary </a:t>
            </a:r>
            <a:r>
              <a:rPr lang="en-IN" sz="2000" dirty="0"/>
              <a:t>for the immediately preceding accounting year.</a:t>
            </a:r>
          </a:p>
        </p:txBody>
      </p:sp>
      <p:sp>
        <p:nvSpPr>
          <p:cNvPr id="2" name="Title 1"/>
          <p:cNvSpPr>
            <a:spLocks noGrp="1"/>
          </p:cNvSpPr>
          <p:nvPr>
            <p:ph type="title"/>
          </p:nvPr>
        </p:nvSpPr>
        <p:spPr>
          <a:xfrm>
            <a:off x="457200" y="152400"/>
            <a:ext cx="7620000" cy="762000"/>
          </a:xfrm>
        </p:spPr>
        <p:txBody>
          <a:bodyPr/>
          <a:lstStyle/>
          <a:p>
            <a:r>
              <a:rPr lang="en-IN" i="1" dirty="0">
                <a:solidFill>
                  <a:schemeClr val="bg2">
                    <a:lumMod val="50000"/>
                  </a:schemeClr>
                </a:solidFill>
                <a:effectLst>
                  <a:outerShdw blurRad="38100" dist="38100" dir="2700000" algn="tl">
                    <a:srgbClr val="000000">
                      <a:alpha val="43137"/>
                    </a:srgbClr>
                  </a:outerShdw>
                </a:effectLst>
              </a:rPr>
              <a:t>Subsidiary </a:t>
            </a:r>
            <a:r>
              <a:rPr lang="en-IN" i="1" dirty="0" smtClean="0">
                <a:solidFill>
                  <a:schemeClr val="bg2">
                    <a:lumMod val="50000"/>
                  </a:schemeClr>
                </a:solidFill>
                <a:effectLst>
                  <a:outerShdw blurRad="38100" dist="38100" dir="2700000" algn="tl">
                    <a:srgbClr val="000000">
                      <a:alpha val="43137"/>
                    </a:srgbClr>
                  </a:outerShdw>
                </a:effectLst>
              </a:rPr>
              <a:t>Companies</a:t>
            </a:r>
            <a:endParaRPr lang="en-IN" i="1" dirty="0">
              <a:solidFill>
                <a:schemeClr val="bg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58542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7924800" cy="5486400"/>
          </a:xfrm>
        </p:spPr>
        <p:txBody>
          <a:bodyPr>
            <a:normAutofit fontScale="85000" lnSpcReduction="10000"/>
          </a:bodyPr>
          <a:lstStyle/>
          <a:p>
            <a:pPr marL="114300" indent="0" algn="just">
              <a:buNone/>
            </a:pPr>
            <a:r>
              <a:rPr lang="en-IN" b="1" dirty="0" smtClean="0"/>
              <a:t>A  Basis </a:t>
            </a:r>
            <a:r>
              <a:rPr lang="en-IN" b="1" dirty="0"/>
              <a:t>of related party </a:t>
            </a:r>
            <a:r>
              <a:rPr lang="en-IN" b="1" dirty="0" smtClean="0"/>
              <a:t>transactions</a:t>
            </a:r>
          </a:p>
          <a:p>
            <a:pPr marL="114300" indent="0" algn="just">
              <a:buNone/>
            </a:pPr>
            <a:r>
              <a:rPr lang="en-IN" dirty="0" smtClean="0"/>
              <a:t>Following information shall </a:t>
            </a:r>
            <a:r>
              <a:rPr lang="en-IN" dirty="0"/>
              <a:t>be placed </a:t>
            </a:r>
            <a:r>
              <a:rPr lang="en-IN" dirty="0" smtClean="0"/>
              <a:t>before </a:t>
            </a:r>
            <a:r>
              <a:rPr lang="en-IN" dirty="0"/>
              <a:t>the audit committee.</a:t>
            </a:r>
            <a:endParaRPr lang="en-IN" b="1" dirty="0" smtClean="0"/>
          </a:p>
          <a:p>
            <a:pPr algn="just"/>
            <a:r>
              <a:rPr lang="en-IN" dirty="0"/>
              <a:t>A statement in summary form of transactions with related parties in the ordinary course </a:t>
            </a:r>
            <a:r>
              <a:rPr lang="en-IN" dirty="0" smtClean="0"/>
              <a:t>of business</a:t>
            </a:r>
          </a:p>
          <a:p>
            <a:pPr algn="just"/>
            <a:r>
              <a:rPr lang="en-IN" dirty="0"/>
              <a:t>Details of material individual transactions with related parties, which are not in the </a:t>
            </a:r>
            <a:r>
              <a:rPr lang="en-IN" dirty="0" smtClean="0"/>
              <a:t>normal course </a:t>
            </a:r>
            <a:r>
              <a:rPr lang="en-IN" dirty="0"/>
              <a:t>of </a:t>
            </a:r>
            <a:r>
              <a:rPr lang="en-IN" dirty="0" smtClean="0"/>
              <a:t>business</a:t>
            </a:r>
          </a:p>
          <a:p>
            <a:pPr algn="just"/>
            <a:r>
              <a:rPr lang="en-IN" dirty="0"/>
              <a:t>Details of material individual transactions with related parties or others, which are not on </a:t>
            </a:r>
            <a:r>
              <a:rPr lang="en-IN" dirty="0" smtClean="0"/>
              <a:t>an arm’s </a:t>
            </a:r>
            <a:r>
              <a:rPr lang="en-IN" dirty="0"/>
              <a:t>length basis </a:t>
            </a:r>
            <a:r>
              <a:rPr lang="en-IN" dirty="0" smtClean="0"/>
              <a:t>together with Management’s </a:t>
            </a:r>
            <a:r>
              <a:rPr lang="en-IN" dirty="0"/>
              <a:t>justification for the same</a:t>
            </a:r>
            <a:r>
              <a:rPr lang="en-IN" dirty="0" smtClean="0"/>
              <a:t>.</a:t>
            </a:r>
          </a:p>
          <a:p>
            <a:pPr marL="114300" indent="0" algn="just">
              <a:buNone/>
            </a:pPr>
            <a:endParaRPr lang="en-US" dirty="0" smtClean="0"/>
          </a:p>
          <a:p>
            <a:pPr marL="114300" indent="0" algn="just">
              <a:buNone/>
            </a:pPr>
            <a:r>
              <a:rPr lang="en-US" b="1" dirty="0" smtClean="0"/>
              <a:t>B  </a:t>
            </a:r>
            <a:r>
              <a:rPr lang="en-IN" b="1" dirty="0" smtClean="0"/>
              <a:t>Disclosure </a:t>
            </a:r>
            <a:r>
              <a:rPr lang="en-IN" b="1" dirty="0"/>
              <a:t>of Accounting </a:t>
            </a:r>
            <a:r>
              <a:rPr lang="en-IN" b="1" dirty="0" smtClean="0"/>
              <a:t>Treatment</a:t>
            </a:r>
          </a:p>
          <a:p>
            <a:pPr algn="just"/>
            <a:r>
              <a:rPr lang="en-IN" dirty="0"/>
              <a:t>Where in the preparation of financial statements, a </a:t>
            </a:r>
            <a:r>
              <a:rPr lang="en-IN" dirty="0" smtClean="0"/>
              <a:t>treatment different </a:t>
            </a:r>
            <a:r>
              <a:rPr lang="en-IN" dirty="0"/>
              <a:t>from that prescribed in </a:t>
            </a:r>
            <a:r>
              <a:rPr lang="en-IN" dirty="0" smtClean="0"/>
              <a:t>an Accounting </a:t>
            </a:r>
            <a:r>
              <a:rPr lang="en-IN" dirty="0"/>
              <a:t>Standard </a:t>
            </a:r>
            <a:r>
              <a:rPr lang="en-IN" dirty="0" smtClean="0"/>
              <a:t>has been </a:t>
            </a:r>
            <a:r>
              <a:rPr lang="en-IN" dirty="0"/>
              <a:t>followed, the fact shall be disclosed in the </a:t>
            </a:r>
            <a:r>
              <a:rPr lang="en-IN" dirty="0" smtClean="0"/>
              <a:t>financial statements together </a:t>
            </a:r>
            <a:r>
              <a:rPr lang="en-IN" dirty="0"/>
              <a:t>with the management’s </a:t>
            </a:r>
            <a:r>
              <a:rPr lang="en-IN" dirty="0" smtClean="0"/>
              <a:t>explanation.</a:t>
            </a:r>
          </a:p>
          <a:p>
            <a:pPr algn="just"/>
            <a:endParaRPr lang="en-US" dirty="0"/>
          </a:p>
          <a:p>
            <a:pPr algn="just"/>
            <a:endParaRPr lang="en-IN" dirty="0"/>
          </a:p>
        </p:txBody>
      </p:sp>
      <p:sp>
        <p:nvSpPr>
          <p:cNvPr id="2" name="Title 1"/>
          <p:cNvSpPr>
            <a:spLocks noGrp="1"/>
          </p:cNvSpPr>
          <p:nvPr>
            <p:ph type="title"/>
          </p:nvPr>
        </p:nvSpPr>
        <p:spPr>
          <a:xfrm>
            <a:off x="457200" y="152400"/>
            <a:ext cx="7620000" cy="838200"/>
          </a:xfrm>
        </p:spPr>
        <p:txBody>
          <a:bodyPr/>
          <a:lstStyle/>
          <a:p>
            <a:r>
              <a:rPr lang="en-IN" b="1" i="1" dirty="0">
                <a:solidFill>
                  <a:schemeClr val="bg2">
                    <a:lumMod val="50000"/>
                  </a:schemeClr>
                </a:solidFill>
                <a:effectLst>
                  <a:outerShdw blurRad="38100" dist="38100" dir="2700000" algn="tl">
                    <a:srgbClr val="000000">
                      <a:alpha val="43137"/>
                    </a:srgbClr>
                  </a:outerShdw>
                </a:effectLst>
              </a:rPr>
              <a:t>Disclosures</a:t>
            </a:r>
          </a:p>
        </p:txBody>
      </p:sp>
    </p:spTree>
    <p:extLst>
      <p:ext uri="{BB962C8B-B14F-4D97-AF65-F5344CB8AC3E}">
        <p14:creationId xmlns:p14="http://schemas.microsoft.com/office/powerpoint/2010/main" val="2856630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924800" cy="6553200"/>
          </a:xfrm>
        </p:spPr>
        <p:txBody>
          <a:bodyPr>
            <a:normAutofit fontScale="92500" lnSpcReduction="10000"/>
          </a:bodyPr>
          <a:lstStyle/>
          <a:p>
            <a:pPr marL="0" indent="0" algn="just">
              <a:buNone/>
            </a:pPr>
            <a:r>
              <a:rPr lang="en-IN" b="1" dirty="0" smtClean="0"/>
              <a:t> C  Board </a:t>
            </a:r>
            <a:r>
              <a:rPr lang="en-IN" b="1" dirty="0"/>
              <a:t>Disclosures – Risk </a:t>
            </a:r>
            <a:r>
              <a:rPr lang="en-IN" b="1" dirty="0" smtClean="0"/>
              <a:t>management</a:t>
            </a:r>
          </a:p>
          <a:p>
            <a:pPr algn="just"/>
            <a:r>
              <a:rPr lang="en-IN" dirty="0"/>
              <a:t>The company shall lay down procedures to inform Board members about the risk </a:t>
            </a:r>
            <a:r>
              <a:rPr lang="en-IN" dirty="0" smtClean="0"/>
              <a:t>assessment and minimization procedures</a:t>
            </a:r>
            <a:r>
              <a:rPr lang="en-IN" dirty="0"/>
              <a:t>. These procedures shall be periodically reviewed to ensure </a:t>
            </a:r>
            <a:r>
              <a:rPr lang="en-IN" dirty="0" smtClean="0"/>
              <a:t>that executive </a:t>
            </a:r>
            <a:r>
              <a:rPr lang="en-IN" dirty="0"/>
              <a:t>management controls risk through means of a properly defined framework</a:t>
            </a:r>
            <a:r>
              <a:rPr lang="en-IN" dirty="0" smtClean="0"/>
              <a:t>.</a:t>
            </a:r>
          </a:p>
          <a:p>
            <a:pPr algn="just"/>
            <a:endParaRPr lang="en-US" dirty="0"/>
          </a:p>
          <a:p>
            <a:pPr marL="363538" indent="-363538" algn="just">
              <a:buNone/>
            </a:pPr>
            <a:r>
              <a:rPr lang="en-IN" b="1" dirty="0" smtClean="0"/>
              <a:t> D  Utilisation details of proceeds </a:t>
            </a:r>
            <a:r>
              <a:rPr lang="en-IN" b="1" dirty="0"/>
              <a:t>from public issues, rights </a:t>
            </a:r>
            <a:r>
              <a:rPr lang="en-IN" b="1" dirty="0" smtClean="0"/>
              <a:t>issues</a:t>
            </a:r>
            <a:r>
              <a:rPr lang="en-IN" b="1" dirty="0"/>
              <a:t>, preferential issues etc</a:t>
            </a:r>
            <a:r>
              <a:rPr lang="en-IN" b="1" dirty="0" smtClean="0"/>
              <a:t>.</a:t>
            </a:r>
          </a:p>
          <a:p>
            <a:pPr marL="363538" indent="-363538" algn="just">
              <a:buNone/>
            </a:pPr>
            <a:endParaRPr lang="en-IN" b="1" dirty="0" smtClean="0"/>
          </a:p>
          <a:p>
            <a:pPr marL="363538" indent="-363538" algn="just">
              <a:buNone/>
            </a:pPr>
            <a:r>
              <a:rPr lang="en-IN" b="1" dirty="0" smtClean="0"/>
              <a:t> E  Remuneration </a:t>
            </a:r>
            <a:r>
              <a:rPr lang="en-IN" b="1" dirty="0"/>
              <a:t>of </a:t>
            </a:r>
            <a:r>
              <a:rPr lang="en-IN" b="1" dirty="0" smtClean="0"/>
              <a:t>Directors</a:t>
            </a:r>
          </a:p>
          <a:p>
            <a:pPr algn="just"/>
            <a:r>
              <a:rPr lang="en-IN" dirty="0"/>
              <a:t>All pecuniary relationship or transactions of the non-executive directors </a:t>
            </a:r>
            <a:r>
              <a:rPr lang="en-IN" dirty="0" err="1"/>
              <a:t>vis</a:t>
            </a:r>
            <a:r>
              <a:rPr lang="en-IN" dirty="0"/>
              <a:t>-a-</a:t>
            </a:r>
            <a:r>
              <a:rPr lang="en-IN" dirty="0" err="1"/>
              <a:t>vis</a:t>
            </a:r>
            <a:r>
              <a:rPr lang="en-IN" dirty="0"/>
              <a:t> </a:t>
            </a:r>
            <a:r>
              <a:rPr lang="en-IN" dirty="0" smtClean="0"/>
              <a:t>the company </a:t>
            </a:r>
            <a:r>
              <a:rPr lang="en-IN" dirty="0"/>
              <a:t>shall be disclosed in the Annual Report</a:t>
            </a:r>
            <a:r>
              <a:rPr lang="en-IN" dirty="0" smtClean="0"/>
              <a:t>.</a:t>
            </a:r>
          </a:p>
          <a:p>
            <a:pPr algn="just"/>
            <a:r>
              <a:rPr lang="en-IN" dirty="0"/>
              <a:t>disclosures on the remuneration of directors shall be made in </a:t>
            </a:r>
            <a:r>
              <a:rPr lang="en-IN" dirty="0" smtClean="0"/>
              <a:t>the section </a:t>
            </a:r>
            <a:r>
              <a:rPr lang="en-IN" dirty="0"/>
              <a:t>on the corporate governance of the Annual Report:</a:t>
            </a:r>
          </a:p>
        </p:txBody>
      </p:sp>
    </p:spTree>
    <p:extLst>
      <p:ext uri="{BB962C8B-B14F-4D97-AF65-F5344CB8AC3E}">
        <p14:creationId xmlns:p14="http://schemas.microsoft.com/office/powerpoint/2010/main" val="643761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924800" cy="6553200"/>
          </a:xfrm>
        </p:spPr>
        <p:txBody>
          <a:bodyPr>
            <a:normAutofit fontScale="92500" lnSpcReduction="10000"/>
          </a:bodyPr>
          <a:lstStyle/>
          <a:p>
            <a:pPr algn="just"/>
            <a:r>
              <a:rPr lang="en-IN" dirty="0"/>
              <a:t>The company shall disclose the number of shares and convertible instruments held by </a:t>
            </a:r>
            <a:r>
              <a:rPr lang="en-IN" dirty="0" smtClean="0"/>
              <a:t>nonexecutive directors </a:t>
            </a:r>
            <a:r>
              <a:rPr lang="en-IN" dirty="0"/>
              <a:t>in the annual report</a:t>
            </a:r>
            <a:r>
              <a:rPr lang="en-IN" dirty="0" smtClean="0"/>
              <a:t>.</a:t>
            </a:r>
          </a:p>
          <a:p>
            <a:pPr algn="just"/>
            <a:r>
              <a:rPr lang="en-IN" dirty="0"/>
              <a:t>Non-executive directors shall be required to disclose their shareholding (both own or </a:t>
            </a:r>
            <a:r>
              <a:rPr lang="en-IN" dirty="0" smtClean="0"/>
              <a:t>held by </a:t>
            </a:r>
            <a:r>
              <a:rPr lang="en-IN" dirty="0"/>
              <a:t>/ for other persons on a beneficial basis) in the listed company in which they </a:t>
            </a:r>
            <a:r>
              <a:rPr lang="en-IN" dirty="0" smtClean="0"/>
              <a:t>are proposed </a:t>
            </a:r>
            <a:r>
              <a:rPr lang="en-IN" dirty="0"/>
              <a:t>to be appointed as directors, prior to </a:t>
            </a:r>
            <a:r>
              <a:rPr lang="en-IN" dirty="0" smtClean="0"/>
              <a:t>their appointment.</a:t>
            </a:r>
          </a:p>
          <a:p>
            <a:pPr algn="just"/>
            <a:endParaRPr lang="en-US" dirty="0"/>
          </a:p>
          <a:p>
            <a:pPr marL="0" indent="0" algn="just">
              <a:buNone/>
            </a:pPr>
            <a:r>
              <a:rPr lang="en-IN" b="1" dirty="0" smtClean="0"/>
              <a:t> F   Management</a:t>
            </a:r>
          </a:p>
          <a:p>
            <a:pPr algn="just"/>
            <a:r>
              <a:rPr lang="en-IN" dirty="0"/>
              <a:t>As part of the directors’ report or as an addition thereto, a Management Discussion </a:t>
            </a:r>
            <a:r>
              <a:rPr lang="en-IN" dirty="0" smtClean="0"/>
              <a:t>and Analysis </a:t>
            </a:r>
            <a:r>
              <a:rPr lang="en-IN" dirty="0"/>
              <a:t>report should form part of the Annual Report to the shareholders</a:t>
            </a:r>
            <a:r>
              <a:rPr lang="en-IN" dirty="0" smtClean="0"/>
              <a:t>.</a:t>
            </a:r>
          </a:p>
          <a:p>
            <a:pPr algn="just"/>
            <a:r>
              <a:rPr lang="en-IN" dirty="0"/>
              <a:t>Senior management shall make disclosures to the board relating to all material financial </a:t>
            </a:r>
            <a:r>
              <a:rPr lang="en-IN" dirty="0" smtClean="0"/>
              <a:t>and commercial </a:t>
            </a:r>
            <a:r>
              <a:rPr lang="en-IN" dirty="0"/>
              <a:t>transactions, where they have personal interest that may have a </a:t>
            </a:r>
            <a:r>
              <a:rPr lang="en-IN" dirty="0" smtClean="0"/>
              <a:t>potential conflict </a:t>
            </a:r>
            <a:r>
              <a:rPr lang="en-IN" dirty="0"/>
              <a:t>with the interest of the company at large</a:t>
            </a:r>
          </a:p>
        </p:txBody>
      </p:sp>
    </p:spTree>
    <p:extLst>
      <p:ext uri="{BB962C8B-B14F-4D97-AF65-F5344CB8AC3E}">
        <p14:creationId xmlns:p14="http://schemas.microsoft.com/office/powerpoint/2010/main" val="25002170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924800" cy="6553200"/>
          </a:xfrm>
        </p:spPr>
        <p:txBody>
          <a:bodyPr>
            <a:normAutofit fontScale="92500" lnSpcReduction="10000"/>
          </a:bodyPr>
          <a:lstStyle/>
          <a:p>
            <a:pPr marL="0" indent="0" algn="just">
              <a:buNone/>
            </a:pPr>
            <a:r>
              <a:rPr lang="en-IN" b="1" dirty="0" smtClean="0"/>
              <a:t>G  Shareholders</a:t>
            </a:r>
          </a:p>
          <a:p>
            <a:pPr algn="just"/>
            <a:r>
              <a:rPr lang="en-IN" dirty="0" smtClean="0"/>
              <a:t>The shareholders </a:t>
            </a:r>
            <a:r>
              <a:rPr lang="en-IN" dirty="0"/>
              <a:t>must be provided with </a:t>
            </a:r>
            <a:r>
              <a:rPr lang="en-IN" dirty="0" smtClean="0"/>
              <a:t>details of the person at the time of his appointment or re-appointment as director.</a:t>
            </a:r>
          </a:p>
          <a:p>
            <a:pPr algn="just"/>
            <a:r>
              <a:rPr lang="en-IN" dirty="0"/>
              <a:t>Disclosure of relationships between directors inter-se shall be made in the Annual </a:t>
            </a:r>
            <a:r>
              <a:rPr lang="en-IN" dirty="0" smtClean="0"/>
              <a:t>Report etc.</a:t>
            </a:r>
          </a:p>
          <a:p>
            <a:pPr algn="just"/>
            <a:r>
              <a:rPr lang="en-IN" dirty="0"/>
              <a:t>Quarterly results and presentations made by the company to analysts shall be put </a:t>
            </a:r>
            <a:r>
              <a:rPr lang="en-IN" dirty="0" smtClean="0"/>
              <a:t>on company’s web-site</a:t>
            </a:r>
          </a:p>
          <a:p>
            <a:pPr algn="just"/>
            <a:r>
              <a:rPr lang="en-IN" dirty="0"/>
              <a:t>A board committee under the chairmanship of a </a:t>
            </a:r>
            <a:r>
              <a:rPr lang="en-IN" dirty="0" smtClean="0"/>
              <a:t>non-executive </a:t>
            </a:r>
            <a:r>
              <a:rPr lang="en-IN" dirty="0"/>
              <a:t>director shall be formed </a:t>
            </a:r>
            <a:r>
              <a:rPr lang="en-IN" dirty="0" smtClean="0"/>
              <a:t>to specifically </a:t>
            </a:r>
            <a:r>
              <a:rPr lang="en-IN" dirty="0"/>
              <a:t>look into the </a:t>
            </a:r>
            <a:r>
              <a:rPr lang="en-IN" dirty="0" err="1"/>
              <a:t>redressal</a:t>
            </a:r>
            <a:r>
              <a:rPr lang="en-IN" dirty="0"/>
              <a:t> of shareholder and investors </a:t>
            </a:r>
            <a:r>
              <a:rPr lang="en-IN" dirty="0" smtClean="0"/>
              <a:t>complaints</a:t>
            </a:r>
          </a:p>
          <a:p>
            <a:pPr algn="just"/>
            <a:r>
              <a:rPr lang="en-IN" dirty="0"/>
              <a:t>To expedite the process of share transfers, the Board of the company shall delegate </a:t>
            </a:r>
            <a:r>
              <a:rPr lang="en-IN" dirty="0" smtClean="0"/>
              <a:t>the power </a:t>
            </a:r>
            <a:r>
              <a:rPr lang="en-IN" dirty="0"/>
              <a:t>of share transfer to </a:t>
            </a:r>
            <a:r>
              <a:rPr lang="en-IN" dirty="0" smtClean="0"/>
              <a:t>an officer </a:t>
            </a:r>
            <a:r>
              <a:rPr lang="en-IN" dirty="0"/>
              <a:t>or a committee or to the registrar and share </a:t>
            </a:r>
            <a:r>
              <a:rPr lang="en-IN" dirty="0" smtClean="0"/>
              <a:t>transfer agent.</a:t>
            </a:r>
          </a:p>
          <a:p>
            <a:pPr algn="just"/>
            <a:r>
              <a:rPr lang="en-IN" dirty="0"/>
              <a:t>The delegated authority shall attend to share transfer formalities at least once in </a:t>
            </a:r>
            <a:r>
              <a:rPr lang="en-IN" dirty="0" smtClean="0"/>
              <a:t>a fortnight</a:t>
            </a:r>
            <a:r>
              <a:rPr lang="en-IN" dirty="0"/>
              <a:t>.</a:t>
            </a:r>
          </a:p>
        </p:txBody>
      </p:sp>
    </p:spTree>
    <p:extLst>
      <p:ext uri="{BB962C8B-B14F-4D97-AF65-F5344CB8AC3E}">
        <p14:creationId xmlns:p14="http://schemas.microsoft.com/office/powerpoint/2010/main" val="2348239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7924800" cy="5486400"/>
          </a:xfrm>
        </p:spPr>
        <p:txBody>
          <a:bodyPr>
            <a:normAutofit fontScale="85000" lnSpcReduction="20000"/>
          </a:bodyPr>
          <a:lstStyle/>
          <a:p>
            <a:pPr marL="114300" indent="0" algn="just">
              <a:buNone/>
            </a:pPr>
            <a:r>
              <a:rPr lang="en-US" dirty="0" smtClean="0"/>
              <a:t>The CEO and the CFO shall certify to the Board that</a:t>
            </a:r>
          </a:p>
          <a:p>
            <a:pPr algn="just"/>
            <a:r>
              <a:rPr lang="en-IN" dirty="0"/>
              <a:t>They have reviewed financial statements and the cash flow statement for the year and </a:t>
            </a:r>
            <a:r>
              <a:rPr lang="en-IN" dirty="0" smtClean="0"/>
              <a:t>that to </a:t>
            </a:r>
            <a:r>
              <a:rPr lang="en-IN" dirty="0"/>
              <a:t>the best of their knowledge and belief:</a:t>
            </a:r>
          </a:p>
          <a:p>
            <a:pPr marL="619125" algn="just"/>
            <a:r>
              <a:rPr lang="en-IN" dirty="0" smtClean="0"/>
              <a:t>these </a:t>
            </a:r>
            <a:r>
              <a:rPr lang="en-IN" dirty="0"/>
              <a:t>statements do not contain any materially untrue statement or omit any </a:t>
            </a:r>
            <a:r>
              <a:rPr lang="en-IN" dirty="0" smtClean="0"/>
              <a:t>material fact </a:t>
            </a:r>
            <a:r>
              <a:rPr lang="en-IN" dirty="0"/>
              <a:t>or contain statements that might be misleading;</a:t>
            </a:r>
          </a:p>
          <a:p>
            <a:pPr marL="619125" algn="just"/>
            <a:r>
              <a:rPr lang="en-IN" dirty="0" smtClean="0"/>
              <a:t>these </a:t>
            </a:r>
            <a:r>
              <a:rPr lang="en-IN" dirty="0"/>
              <a:t>statements together present a true and fair view of the company’s affairs and </a:t>
            </a:r>
            <a:r>
              <a:rPr lang="en-IN" dirty="0" smtClean="0"/>
              <a:t>are in </a:t>
            </a:r>
            <a:r>
              <a:rPr lang="en-IN" dirty="0"/>
              <a:t>compliance with </a:t>
            </a:r>
            <a:r>
              <a:rPr lang="en-IN" dirty="0" smtClean="0"/>
              <a:t>existing accounting </a:t>
            </a:r>
            <a:r>
              <a:rPr lang="en-IN" dirty="0"/>
              <a:t>standards, applicable laws and regulations.</a:t>
            </a:r>
          </a:p>
          <a:p>
            <a:pPr algn="just"/>
            <a:r>
              <a:rPr lang="en-IN" dirty="0" smtClean="0"/>
              <a:t>There </a:t>
            </a:r>
            <a:r>
              <a:rPr lang="en-IN" dirty="0"/>
              <a:t>are, to the best of their knowledge and belief, </a:t>
            </a:r>
            <a:r>
              <a:rPr lang="en-IN" dirty="0" smtClean="0"/>
              <a:t>no transactions </a:t>
            </a:r>
            <a:r>
              <a:rPr lang="en-IN" dirty="0"/>
              <a:t>entered into by </a:t>
            </a:r>
            <a:r>
              <a:rPr lang="en-IN" dirty="0" smtClean="0"/>
              <a:t>the company </a:t>
            </a:r>
            <a:r>
              <a:rPr lang="en-IN" dirty="0"/>
              <a:t>during the year which are fraudulent, illegal or </a:t>
            </a:r>
            <a:r>
              <a:rPr lang="en-IN" dirty="0" err="1"/>
              <a:t>violative</a:t>
            </a:r>
            <a:r>
              <a:rPr lang="en-IN" dirty="0"/>
              <a:t> of the company’s code </a:t>
            </a:r>
            <a:r>
              <a:rPr lang="en-IN" dirty="0" smtClean="0"/>
              <a:t>of conduct.</a:t>
            </a:r>
          </a:p>
          <a:p>
            <a:pPr algn="just"/>
            <a:r>
              <a:rPr lang="en-IN" dirty="0"/>
              <a:t>They accept responsibility for establishing and maintaining internal controls for </a:t>
            </a:r>
            <a:r>
              <a:rPr lang="en-IN" dirty="0" smtClean="0"/>
              <a:t>financial reporting</a:t>
            </a:r>
          </a:p>
          <a:p>
            <a:pPr algn="just"/>
            <a:r>
              <a:rPr lang="en-IN" dirty="0"/>
              <a:t>They have indicated to the auditors and the Audit </a:t>
            </a:r>
            <a:r>
              <a:rPr lang="en-IN" dirty="0" smtClean="0"/>
              <a:t>committee </a:t>
            </a:r>
            <a:r>
              <a:rPr lang="en-US" dirty="0" smtClean="0"/>
              <a:t>Significant changes in internal controls, findings etc.</a:t>
            </a:r>
            <a:endParaRPr lang="en-IN" dirty="0"/>
          </a:p>
        </p:txBody>
      </p:sp>
      <p:sp>
        <p:nvSpPr>
          <p:cNvPr id="2" name="Title 1"/>
          <p:cNvSpPr>
            <a:spLocks noGrp="1"/>
          </p:cNvSpPr>
          <p:nvPr>
            <p:ph type="title"/>
          </p:nvPr>
        </p:nvSpPr>
        <p:spPr>
          <a:xfrm>
            <a:off x="457200" y="152400"/>
            <a:ext cx="7620000" cy="914400"/>
          </a:xfrm>
        </p:spPr>
        <p:txBody>
          <a:bodyPr/>
          <a:lstStyle/>
          <a:p>
            <a:r>
              <a:rPr lang="en-IN" dirty="0"/>
              <a:t>CEO/CFO certification</a:t>
            </a:r>
          </a:p>
        </p:txBody>
      </p:sp>
    </p:spTree>
    <p:extLst>
      <p:ext uri="{BB962C8B-B14F-4D97-AF65-F5344CB8AC3E}">
        <p14:creationId xmlns:p14="http://schemas.microsoft.com/office/powerpoint/2010/main" val="33068424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924800" cy="5638800"/>
          </a:xfrm>
        </p:spPr>
        <p:txBody>
          <a:bodyPr/>
          <a:lstStyle/>
          <a:p>
            <a:pPr algn="just"/>
            <a:r>
              <a:rPr lang="en-IN" dirty="0"/>
              <a:t>There shall be a separate section on Corporate Governance in the Annual </a:t>
            </a:r>
            <a:r>
              <a:rPr lang="en-IN" dirty="0" smtClean="0"/>
              <a:t>Reports.</a:t>
            </a:r>
          </a:p>
          <a:p>
            <a:pPr algn="just"/>
            <a:r>
              <a:rPr lang="en-IN" dirty="0" smtClean="0"/>
              <a:t>It shall contain detailed </a:t>
            </a:r>
            <a:r>
              <a:rPr lang="en-IN" dirty="0"/>
              <a:t>compliance report on Corporate Governance. Non-compliance </a:t>
            </a:r>
            <a:r>
              <a:rPr lang="en-IN" dirty="0" smtClean="0"/>
              <a:t>of any </a:t>
            </a:r>
            <a:r>
              <a:rPr lang="en-IN" dirty="0"/>
              <a:t>mandatory requirement of this clause with reasons thereof and the extent to which </a:t>
            </a:r>
            <a:r>
              <a:rPr lang="en-IN" dirty="0" smtClean="0"/>
              <a:t>the non-mandatory </a:t>
            </a:r>
            <a:r>
              <a:rPr lang="en-IN" dirty="0"/>
              <a:t>requirements have been </a:t>
            </a:r>
            <a:r>
              <a:rPr lang="en-IN" dirty="0" smtClean="0"/>
              <a:t>adopted</a:t>
            </a:r>
          </a:p>
          <a:p>
            <a:pPr algn="just"/>
            <a:r>
              <a:rPr lang="en-IN" dirty="0"/>
              <a:t>The companies shall submit a quarterly compliance report to the stock exchanges within </a:t>
            </a:r>
            <a:r>
              <a:rPr lang="en-IN" dirty="0" smtClean="0"/>
              <a:t>15 days </a:t>
            </a:r>
            <a:r>
              <a:rPr lang="en-IN" dirty="0"/>
              <a:t>from the close of quarter as per the </a:t>
            </a:r>
            <a:r>
              <a:rPr lang="en-IN" dirty="0" smtClean="0"/>
              <a:t>prescribed format</a:t>
            </a:r>
            <a:endParaRPr lang="en-IN" dirty="0"/>
          </a:p>
        </p:txBody>
      </p:sp>
      <p:sp>
        <p:nvSpPr>
          <p:cNvPr id="2" name="Title 1"/>
          <p:cNvSpPr>
            <a:spLocks noGrp="1"/>
          </p:cNvSpPr>
          <p:nvPr>
            <p:ph type="title"/>
          </p:nvPr>
        </p:nvSpPr>
        <p:spPr>
          <a:xfrm>
            <a:off x="457200" y="152400"/>
            <a:ext cx="7620000" cy="762000"/>
          </a:xfrm>
        </p:spPr>
        <p:txBody>
          <a:bodyPr>
            <a:normAutofit/>
          </a:bodyPr>
          <a:lstStyle/>
          <a:p>
            <a:r>
              <a:rPr lang="en-IN" sz="4000" dirty="0"/>
              <a:t>Report on Corporate Governance</a:t>
            </a:r>
          </a:p>
        </p:txBody>
      </p:sp>
    </p:spTree>
    <p:extLst>
      <p:ext uri="{BB962C8B-B14F-4D97-AF65-F5344CB8AC3E}">
        <p14:creationId xmlns:p14="http://schemas.microsoft.com/office/powerpoint/2010/main" val="1960630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905000"/>
            <a:ext cx="8686799" cy="3505199"/>
          </a:xfrm>
        </p:spPr>
        <p:txBody>
          <a:bodyPr>
            <a:normAutofit/>
          </a:bodyPr>
          <a:lstStyle/>
          <a:p>
            <a:pPr algn="just"/>
            <a:r>
              <a:rPr lang="en-US" sz="2400" dirty="0"/>
              <a:t>Corporate governance refers to the set of systems, principles and processes by which a company is governed. They provide the guidelines as to how the company can be directed or controlled such that it can </a:t>
            </a:r>
            <a:r>
              <a:rPr lang="en-US" sz="2400" dirty="0" err="1"/>
              <a:t>fulfil</a:t>
            </a:r>
            <a:r>
              <a:rPr lang="en-US" sz="2400" dirty="0"/>
              <a:t> its goals and objectives in a manner that adds to the value of the company and is also beneficial for all stakeholders in the long term. Stakeholders in this case would include everyone ranging from the board of directors, management, shareholders to customers, employees and society.</a:t>
            </a:r>
          </a:p>
          <a:p>
            <a:pPr algn="just"/>
            <a:endParaRPr lang="en-US" dirty="0"/>
          </a:p>
        </p:txBody>
      </p:sp>
      <p:sp>
        <p:nvSpPr>
          <p:cNvPr id="2" name="Title 1"/>
          <p:cNvSpPr>
            <a:spLocks noGrp="1"/>
          </p:cNvSpPr>
          <p:nvPr>
            <p:ph type="title"/>
          </p:nvPr>
        </p:nvSpPr>
        <p:spPr>
          <a:xfrm>
            <a:off x="914400" y="609600"/>
            <a:ext cx="7601158" cy="924475"/>
          </a:xfrm>
        </p:spPr>
        <p:txBody>
          <a:bodyPr>
            <a:normAutofit/>
          </a:bodyPr>
          <a:lstStyle/>
          <a:p>
            <a:r>
              <a:rPr lang="en-US" sz="3600" b="1" i="1" dirty="0" smtClean="0">
                <a:solidFill>
                  <a:schemeClr val="bg2">
                    <a:lumMod val="50000"/>
                  </a:schemeClr>
                </a:solidFill>
                <a:effectLst>
                  <a:outerShdw blurRad="38100" dist="38100" dir="2700000" algn="tl">
                    <a:srgbClr val="000000">
                      <a:alpha val="43137"/>
                    </a:srgbClr>
                  </a:outerShdw>
                </a:effectLst>
                <a:latin typeface="Book Antiqua" pitchFamily="18" charset="0"/>
              </a:rPr>
              <a:t>What is the Corporate Governance? </a:t>
            </a:r>
            <a:endParaRPr lang="en-US" sz="3600" b="1" i="1" dirty="0">
              <a:solidFill>
                <a:schemeClr val="bg2">
                  <a:lumMod val="50000"/>
                </a:schemeClr>
              </a:solidFill>
              <a:effectLst>
                <a:outerShdw blurRad="38100" dist="38100" dir="2700000" algn="tl">
                  <a:srgbClr val="000000">
                    <a:alpha val="43137"/>
                  </a:srgbClr>
                </a:outerShdw>
              </a:effectLst>
              <a:latin typeface="Book Antiqua" pitchFamily="18" charset="0"/>
            </a:endParaRPr>
          </a:p>
        </p:txBody>
      </p:sp>
    </p:spTree>
    <p:extLst>
      <p:ext uri="{BB962C8B-B14F-4D97-AF65-F5344CB8AC3E}">
        <p14:creationId xmlns:p14="http://schemas.microsoft.com/office/powerpoint/2010/main" val="23966040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7924799" cy="4487198"/>
          </a:xfrm>
        </p:spPr>
        <p:txBody>
          <a:bodyPr>
            <a:normAutofit/>
          </a:bodyPr>
          <a:lstStyle/>
          <a:p>
            <a:pPr algn="just"/>
            <a:r>
              <a:rPr lang="en-IN" sz="2000" dirty="0"/>
              <a:t>The company shall obtain a certificate from either the auditors or practicing </a:t>
            </a:r>
            <a:r>
              <a:rPr lang="en-IN" sz="2000" dirty="0" smtClean="0"/>
              <a:t>company secretaries </a:t>
            </a:r>
            <a:r>
              <a:rPr lang="en-IN" sz="2000" dirty="0"/>
              <a:t>regarding compliance </a:t>
            </a:r>
            <a:r>
              <a:rPr lang="en-IN" sz="2000" dirty="0" smtClean="0"/>
              <a:t>of conditions </a:t>
            </a:r>
            <a:r>
              <a:rPr lang="en-IN" sz="2000" dirty="0"/>
              <a:t>of corporate governance as stipulated in </a:t>
            </a:r>
            <a:r>
              <a:rPr lang="en-IN" sz="2000" dirty="0" smtClean="0"/>
              <a:t>this clause </a:t>
            </a:r>
            <a:r>
              <a:rPr lang="en-IN" sz="2000" dirty="0"/>
              <a:t>and annex the certificate with the directors’ </a:t>
            </a:r>
            <a:r>
              <a:rPr lang="en-IN" sz="2000" dirty="0" smtClean="0"/>
              <a:t>report</a:t>
            </a:r>
          </a:p>
          <a:p>
            <a:pPr algn="just"/>
            <a:r>
              <a:rPr lang="en-IN" sz="2000" dirty="0"/>
              <a:t>The same certificate shall also be sent to the </a:t>
            </a:r>
            <a:r>
              <a:rPr lang="en-IN" sz="2000" dirty="0" smtClean="0"/>
              <a:t>Stock Exchanges </a:t>
            </a:r>
            <a:r>
              <a:rPr lang="en-IN" sz="2000" dirty="0"/>
              <a:t>along with the annual report filed by the company</a:t>
            </a:r>
            <a:r>
              <a:rPr lang="en-IN" sz="2000" dirty="0" smtClean="0"/>
              <a:t>.</a:t>
            </a:r>
          </a:p>
          <a:p>
            <a:pPr algn="just"/>
            <a:r>
              <a:rPr lang="en-IN" sz="2000" dirty="0"/>
              <a:t>The non-mandatory requirements </a:t>
            </a:r>
            <a:r>
              <a:rPr lang="en-IN" sz="2000" dirty="0" smtClean="0"/>
              <a:t>as prescribed may </a:t>
            </a:r>
            <a:r>
              <a:rPr lang="en-IN" sz="2000" dirty="0"/>
              <a:t>be implemented as per </a:t>
            </a:r>
            <a:r>
              <a:rPr lang="en-IN" sz="2000" dirty="0" smtClean="0"/>
              <a:t>the discretion </a:t>
            </a:r>
            <a:r>
              <a:rPr lang="en-IN" sz="2000" dirty="0"/>
              <a:t>of the company</a:t>
            </a:r>
          </a:p>
        </p:txBody>
      </p:sp>
      <p:sp>
        <p:nvSpPr>
          <p:cNvPr id="2" name="Title 1"/>
          <p:cNvSpPr>
            <a:spLocks noGrp="1"/>
          </p:cNvSpPr>
          <p:nvPr>
            <p:ph type="title"/>
          </p:nvPr>
        </p:nvSpPr>
        <p:spPr/>
        <p:txBody>
          <a:bodyPr/>
          <a:lstStyle/>
          <a:p>
            <a:pPr algn="ctr"/>
            <a:r>
              <a:rPr lang="en-IN" b="1" dirty="0"/>
              <a:t>Compliance</a:t>
            </a:r>
          </a:p>
        </p:txBody>
      </p:sp>
    </p:spTree>
    <p:extLst>
      <p:ext uri="{BB962C8B-B14F-4D97-AF65-F5344CB8AC3E}">
        <p14:creationId xmlns:p14="http://schemas.microsoft.com/office/powerpoint/2010/main" val="137672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990600"/>
          </a:xfrm>
        </p:spPr>
        <p:txBody>
          <a:bodyPr>
            <a:normAutofit fontScale="90000"/>
          </a:bodyPr>
          <a:lstStyle/>
          <a:p>
            <a:pPr algn="ctr"/>
            <a:r>
              <a:rPr lang="en-US" sz="6600" dirty="0" smtClean="0">
                <a:solidFill>
                  <a:srgbClr val="FFFF00"/>
                </a:solidFill>
                <a:latin typeface="Lucida Calligraphy" pitchFamily="66" charset="0"/>
              </a:rPr>
              <a:t>Thank you</a:t>
            </a:r>
            <a:endParaRPr lang="en-IN" sz="6600" dirty="0">
              <a:solidFill>
                <a:srgbClr val="FFFF00"/>
              </a:solidFill>
              <a:latin typeface="Lucida Calligraphy" pitchFamily="66" charset="0"/>
            </a:endParaRPr>
          </a:p>
        </p:txBody>
      </p:sp>
      <p:pic>
        <p:nvPicPr>
          <p:cNvPr id="1027" name="Picture 3" descr="C:\Program Files (x86)\Microsoft Office\MEDIA\CAGCAT10\j0293844.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0999" y="2891691"/>
            <a:ext cx="1738274" cy="182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095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0"/>
            <a:ext cx="8991600" cy="4648200"/>
          </a:xfrm>
        </p:spPr>
        <p:txBody>
          <a:bodyPr>
            <a:normAutofit fontScale="47500" lnSpcReduction="20000"/>
          </a:bodyPr>
          <a:lstStyle/>
          <a:p>
            <a:pPr algn="just"/>
            <a:r>
              <a:rPr lang="en-US" sz="5500" dirty="0"/>
              <a:t>Fundamentally, there is a level of confidence that is associated with a company that is known to have good corporate governance. The presence of an active group of independent directors on the board contributes a great deal towards ensuring confidence in the market. Corporate governance is known to be one of the criteria that foreign institutional investors are increasingly depending on when deciding on which companies to invest in. It is also known to have a positive influence on the share price of the company. Having a clean image on the corporate governance front could also make it easier for companies to source capital at more reasonable costs. Unfortunately, corporate governance often becomes the </a:t>
            </a:r>
            <a:r>
              <a:rPr lang="en-US" sz="5500" dirty="0" smtClean="0"/>
              <a:t>center </a:t>
            </a:r>
            <a:r>
              <a:rPr lang="en-US" sz="5500" dirty="0"/>
              <a:t>of discussion only after the exposure of a large scam.</a:t>
            </a:r>
          </a:p>
          <a:p>
            <a:endParaRPr lang="en-US" dirty="0"/>
          </a:p>
          <a:p>
            <a:endParaRPr lang="en-US" dirty="0"/>
          </a:p>
        </p:txBody>
      </p:sp>
      <p:sp>
        <p:nvSpPr>
          <p:cNvPr id="2" name="Title 1"/>
          <p:cNvSpPr>
            <a:spLocks noGrp="1"/>
          </p:cNvSpPr>
          <p:nvPr>
            <p:ph type="title"/>
          </p:nvPr>
        </p:nvSpPr>
        <p:spPr>
          <a:xfrm>
            <a:off x="457200" y="381000"/>
            <a:ext cx="8229600" cy="1219200"/>
          </a:xfrm>
        </p:spPr>
        <p:txBody>
          <a:bodyPr>
            <a:normAutofit fontScale="90000"/>
          </a:bodyPr>
          <a:lstStyle/>
          <a:p>
            <a:pPr algn="ctr"/>
            <a:r>
              <a:rPr lang="en-US" b="1" dirty="0" smtClean="0"/>
              <a:t/>
            </a:r>
            <a:br>
              <a:rPr lang="en-US" b="1" dirty="0" smtClean="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sz="4000" b="1" i="1" dirty="0" smtClean="0">
                <a:solidFill>
                  <a:schemeClr val="bg2">
                    <a:lumMod val="50000"/>
                  </a:schemeClr>
                </a:solidFill>
                <a:effectLst>
                  <a:outerShdw blurRad="38100" dist="38100" dir="2700000" algn="tl">
                    <a:srgbClr val="000000">
                      <a:alpha val="43137"/>
                    </a:srgbClr>
                  </a:outerShdw>
                </a:effectLst>
                <a:latin typeface="Book Antiqua" pitchFamily="18" charset="0"/>
              </a:rPr>
              <a:t>Why </a:t>
            </a:r>
            <a:r>
              <a:rPr lang="en-US" sz="4000" b="1" i="1" dirty="0">
                <a:solidFill>
                  <a:schemeClr val="bg2">
                    <a:lumMod val="50000"/>
                  </a:schemeClr>
                </a:solidFill>
                <a:effectLst>
                  <a:outerShdw blurRad="38100" dist="38100" dir="2700000" algn="tl">
                    <a:srgbClr val="000000">
                      <a:alpha val="43137"/>
                    </a:srgbClr>
                  </a:outerShdw>
                </a:effectLst>
                <a:latin typeface="Book Antiqua" pitchFamily="18" charset="0"/>
              </a:rPr>
              <a:t>is it important</a:t>
            </a:r>
            <a:r>
              <a:rPr lang="en-US" sz="4000" b="1" i="1" dirty="0" smtClean="0">
                <a:solidFill>
                  <a:schemeClr val="bg2">
                    <a:lumMod val="50000"/>
                  </a:schemeClr>
                </a:solidFill>
                <a:effectLst>
                  <a:outerShdw blurRad="38100" dist="38100" dir="2700000" algn="tl">
                    <a:srgbClr val="000000">
                      <a:alpha val="43137"/>
                    </a:srgbClr>
                  </a:outerShdw>
                </a:effectLst>
                <a:latin typeface="Book Antiqua" pitchFamily="18" charset="0"/>
              </a:rPr>
              <a:t>?</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6990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807361"/>
            <a:ext cx="8382000" cy="4745839"/>
          </a:xfrm>
        </p:spPr>
        <p:txBody>
          <a:bodyPr>
            <a:normAutofit/>
          </a:bodyPr>
          <a:lstStyle/>
          <a:p>
            <a:pPr marL="274320" indent="-274320" algn="just">
              <a:lnSpc>
                <a:spcPct val="125000"/>
              </a:lnSpc>
              <a:defRPr/>
            </a:pPr>
            <a:r>
              <a:rPr lang="en-US" sz="2400" dirty="0"/>
              <a:t>Listing Agreement is a document which a Company signs when being listed on the Stock Exchange, in which it promises to abide by stock exchange regulations.</a:t>
            </a:r>
          </a:p>
          <a:p>
            <a:pPr marL="274320" indent="-274320" algn="just">
              <a:lnSpc>
                <a:spcPct val="125000"/>
              </a:lnSpc>
              <a:defRPr/>
            </a:pPr>
            <a:r>
              <a:rPr lang="en-US" sz="2400" dirty="0" smtClean="0"/>
              <a:t>The </a:t>
            </a:r>
            <a:r>
              <a:rPr lang="en-US" sz="2400" dirty="0"/>
              <a:t>Listing agreement was first introduced by Bombay Stock Exchange </a:t>
            </a:r>
            <a:r>
              <a:rPr lang="en-US" sz="2400" dirty="0" smtClean="0"/>
              <a:t>and </a:t>
            </a:r>
            <a:r>
              <a:rPr lang="en-US" sz="2400" dirty="0"/>
              <a:t>later followed by other stock exchanges</a:t>
            </a:r>
          </a:p>
          <a:p>
            <a:pPr marL="274320" indent="-274320" algn="just">
              <a:lnSpc>
                <a:spcPct val="125000"/>
              </a:lnSpc>
              <a:defRPr/>
            </a:pPr>
            <a:r>
              <a:rPr lang="en-US" sz="2400" dirty="0"/>
              <a:t>SEBI, vide its circular dated February 21, 2000, specified principles of corporate governance and introduced a new clause 49 in the Listing agreement of the Stock Exchanges. </a:t>
            </a:r>
          </a:p>
        </p:txBody>
      </p:sp>
      <p:sp>
        <p:nvSpPr>
          <p:cNvPr id="2" name="Title 1"/>
          <p:cNvSpPr>
            <a:spLocks noGrp="1"/>
          </p:cNvSpPr>
          <p:nvPr>
            <p:ph type="title"/>
          </p:nvPr>
        </p:nvSpPr>
        <p:spPr/>
        <p:txBody>
          <a:bodyPr>
            <a:normAutofit fontScale="90000"/>
          </a:bodyPr>
          <a:lstStyle/>
          <a:p>
            <a:pPr algn="ctr"/>
            <a:r>
              <a:rPr lang="en-US" i="1" dirty="0" smtClean="0">
                <a:solidFill>
                  <a:schemeClr val="bg2">
                    <a:lumMod val="50000"/>
                  </a:schemeClr>
                </a:solidFill>
                <a:effectLst>
                  <a:outerShdw blurRad="38100" dist="38100" dir="2700000" algn="tl">
                    <a:srgbClr val="000000">
                      <a:alpha val="43137"/>
                    </a:srgbClr>
                  </a:outerShdw>
                </a:effectLst>
              </a:rPr>
              <a:t>Corporate Governance Under Listing Agreement</a:t>
            </a:r>
            <a:endParaRPr lang="en-IN" i="1" dirty="0">
              <a:solidFill>
                <a:schemeClr val="bg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5164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915400" cy="5638800"/>
          </a:xfrm>
        </p:spPr>
        <p:txBody>
          <a:bodyPr>
            <a:noAutofit/>
          </a:bodyPr>
          <a:lstStyle/>
          <a:p>
            <a:pPr marL="0" indent="0" algn="just">
              <a:buNone/>
            </a:pPr>
            <a:r>
              <a:rPr lang="en-US" sz="1750" b="1" dirty="0" smtClean="0"/>
              <a:t>A   </a:t>
            </a:r>
            <a:r>
              <a:rPr lang="en-US" sz="1600" b="1" dirty="0" smtClean="0"/>
              <a:t>Composition of Board</a:t>
            </a:r>
          </a:p>
          <a:p>
            <a:pPr algn="just">
              <a:buFont typeface="Wingdings" pitchFamily="2" charset="2"/>
              <a:buChar char="Ø"/>
            </a:pPr>
            <a:r>
              <a:rPr lang="en-IN" sz="1600" dirty="0" smtClean="0"/>
              <a:t>At least 50% of </a:t>
            </a:r>
            <a:r>
              <a:rPr lang="en-IN" sz="1600" dirty="0"/>
              <a:t>the b</a:t>
            </a:r>
            <a:r>
              <a:rPr lang="en-IN" sz="1600" dirty="0" smtClean="0"/>
              <a:t>oard </a:t>
            </a:r>
            <a:r>
              <a:rPr lang="en-IN" sz="1600" dirty="0"/>
              <a:t>of </a:t>
            </a:r>
            <a:r>
              <a:rPr lang="en-IN" sz="1600" dirty="0" smtClean="0"/>
              <a:t>directors should  comprise of non-executive </a:t>
            </a:r>
            <a:r>
              <a:rPr lang="en-IN" sz="1600" dirty="0"/>
              <a:t>directors</a:t>
            </a:r>
            <a:r>
              <a:rPr lang="en-IN" sz="1600" dirty="0" smtClean="0"/>
              <a:t>.</a:t>
            </a:r>
          </a:p>
          <a:p>
            <a:pPr algn="just">
              <a:buFont typeface="Wingdings" pitchFamily="2" charset="2"/>
              <a:buChar char="Ø"/>
            </a:pPr>
            <a:r>
              <a:rPr lang="en-US" sz="1600" b="1" dirty="0" smtClean="0"/>
              <a:t>Quantum of Independent </a:t>
            </a:r>
            <a:r>
              <a:rPr lang="en-US" sz="1600" b="1" dirty="0"/>
              <a:t>D</a:t>
            </a:r>
            <a:r>
              <a:rPr lang="en-US" sz="1600" b="1" dirty="0" smtClean="0"/>
              <a:t>irectors (ID) required:</a:t>
            </a:r>
          </a:p>
          <a:p>
            <a:pPr marL="363538" indent="0" algn="just">
              <a:buNone/>
            </a:pPr>
            <a:r>
              <a:rPr lang="en-US" sz="1600" dirty="0" smtClean="0"/>
              <a:t>Non-executive Chairman - 1/3</a:t>
            </a:r>
            <a:r>
              <a:rPr lang="en-US" sz="1600" baseline="30000" dirty="0" smtClean="0"/>
              <a:t>rd</a:t>
            </a:r>
            <a:r>
              <a:rPr lang="en-US" sz="1600" dirty="0" smtClean="0"/>
              <a:t> of the board</a:t>
            </a:r>
          </a:p>
          <a:p>
            <a:pPr marL="363538" indent="0" algn="just">
              <a:buNone/>
            </a:pPr>
            <a:r>
              <a:rPr lang="en-US" sz="1600" dirty="0" smtClean="0"/>
              <a:t>Non-executive Promoter Chairman – ½ of the board</a:t>
            </a:r>
          </a:p>
          <a:p>
            <a:pPr marL="363538" indent="0" algn="just">
              <a:buNone/>
            </a:pPr>
            <a:r>
              <a:rPr lang="en-US" sz="1600" dirty="0" smtClean="0"/>
              <a:t>Executive Chairman – ½ of the board</a:t>
            </a:r>
          </a:p>
          <a:p>
            <a:pPr algn="just">
              <a:buFont typeface="Wingdings" pitchFamily="2" charset="2"/>
              <a:buChar char="Ø"/>
            </a:pPr>
            <a:r>
              <a:rPr lang="en-US" sz="1600" dirty="0"/>
              <a:t>Provided that where the non-executive Chairman is a promoter of the company or is related </a:t>
            </a:r>
            <a:r>
              <a:rPr lang="en-US" sz="1600" dirty="0" smtClean="0"/>
              <a:t>to any </a:t>
            </a:r>
            <a:r>
              <a:rPr lang="en-US" sz="1600" dirty="0"/>
              <a:t>promoter or person occupying management positions at the Board level or at one </a:t>
            </a:r>
            <a:r>
              <a:rPr lang="en-US" sz="1600" dirty="0" smtClean="0"/>
              <a:t>level below </a:t>
            </a:r>
            <a:r>
              <a:rPr lang="en-US" sz="1600" dirty="0"/>
              <a:t>the Board, at least one-half of the Board of the company shall consist of </a:t>
            </a:r>
            <a:r>
              <a:rPr lang="en-US" sz="1600" dirty="0" smtClean="0"/>
              <a:t>independent directors</a:t>
            </a:r>
            <a:r>
              <a:rPr lang="en-US" sz="1600" dirty="0"/>
              <a:t>.</a:t>
            </a:r>
          </a:p>
          <a:p>
            <a:pPr marL="0" indent="0">
              <a:buNone/>
            </a:pPr>
            <a:r>
              <a:rPr lang="en-US" sz="1600" dirty="0" smtClean="0"/>
              <a:t>	“</a:t>
            </a:r>
            <a:r>
              <a:rPr lang="en-US" sz="1600" dirty="0"/>
              <a:t>Explanation-For the purpose of the expression “related to any promoter” </a:t>
            </a:r>
            <a:r>
              <a:rPr lang="en-US" sz="1600" dirty="0" smtClean="0"/>
              <a:t>	referred </a:t>
            </a:r>
            <a:r>
              <a:rPr lang="en-US" sz="1600" dirty="0"/>
              <a:t>to in </a:t>
            </a:r>
            <a:r>
              <a:rPr lang="en-US" sz="1600" dirty="0" smtClean="0"/>
              <a:t>sub-clause (</a:t>
            </a:r>
            <a:r>
              <a:rPr lang="en-US" sz="1600" dirty="0"/>
              <a:t>ii) :</a:t>
            </a:r>
          </a:p>
          <a:p>
            <a:pPr marL="0" indent="0">
              <a:buNone/>
            </a:pPr>
            <a:r>
              <a:rPr lang="en-US" sz="1600" dirty="0" smtClean="0"/>
              <a:t>	a</a:t>
            </a:r>
            <a:r>
              <a:rPr lang="en-US" sz="1600" dirty="0"/>
              <a:t>. If the promoter is a listed entity, its directors other than the independent </a:t>
            </a:r>
            <a:r>
              <a:rPr lang="en-US" sz="1600" dirty="0" smtClean="0"/>
              <a:t>	   	   directors</a:t>
            </a:r>
            <a:r>
              <a:rPr lang="en-US" sz="1600" dirty="0"/>
              <a:t>, </a:t>
            </a:r>
            <a:r>
              <a:rPr lang="en-US" sz="1600" dirty="0" smtClean="0"/>
              <a:t>its employees or its </a:t>
            </a:r>
            <a:r>
              <a:rPr lang="en-US" sz="1600" dirty="0"/>
              <a:t>nominees shall be deemed to be related </a:t>
            </a:r>
            <a:r>
              <a:rPr lang="en-US" sz="1600" dirty="0" smtClean="0"/>
              <a:t>to it</a:t>
            </a:r>
            <a:r>
              <a:rPr lang="en-US" sz="1600" dirty="0"/>
              <a:t>;</a:t>
            </a:r>
          </a:p>
          <a:p>
            <a:pPr marL="0" indent="0">
              <a:buNone/>
            </a:pPr>
            <a:r>
              <a:rPr lang="en-US" sz="1600" dirty="0" smtClean="0"/>
              <a:t>	b</a:t>
            </a:r>
            <a:r>
              <a:rPr lang="en-US" sz="1600" dirty="0"/>
              <a:t>. If the promoter is an unlisted entity, its directors, its employees or </a:t>
            </a:r>
            <a:r>
              <a:rPr lang="en-US" sz="1600" dirty="0" smtClean="0"/>
              <a:t>its 	     		    nominees </a:t>
            </a:r>
            <a:r>
              <a:rPr lang="en-US" sz="1600" dirty="0"/>
              <a:t>shall </a:t>
            </a:r>
            <a:r>
              <a:rPr lang="en-US" sz="1600" dirty="0" smtClean="0"/>
              <a:t>be deemed </a:t>
            </a:r>
            <a:r>
              <a:rPr lang="en-US" sz="1600" dirty="0"/>
              <a:t>to </a:t>
            </a:r>
            <a:r>
              <a:rPr lang="en-US" sz="1600" dirty="0" smtClean="0"/>
              <a:t>be </a:t>
            </a:r>
            <a:r>
              <a:rPr lang="en-US" sz="1600" dirty="0"/>
              <a:t>related to it</a:t>
            </a:r>
            <a:r>
              <a:rPr lang="en-US" sz="1600" dirty="0" smtClean="0"/>
              <a:t>”</a:t>
            </a:r>
            <a:endParaRPr lang="en-US" sz="1600" b="1" dirty="0" smtClean="0"/>
          </a:p>
        </p:txBody>
      </p:sp>
      <p:sp>
        <p:nvSpPr>
          <p:cNvPr id="2" name="Title 1"/>
          <p:cNvSpPr>
            <a:spLocks noGrp="1"/>
          </p:cNvSpPr>
          <p:nvPr>
            <p:ph type="title"/>
          </p:nvPr>
        </p:nvSpPr>
        <p:spPr>
          <a:xfrm>
            <a:off x="1066800" y="228600"/>
            <a:ext cx="6934200" cy="639762"/>
          </a:xfrm>
        </p:spPr>
        <p:txBody>
          <a:bodyPr>
            <a:normAutofit fontScale="90000"/>
          </a:bodyPr>
          <a:lstStyle/>
          <a:p>
            <a:pPr algn="ctr"/>
            <a:r>
              <a:rPr lang="en-US" b="1" dirty="0" smtClean="0"/>
              <a:t> </a:t>
            </a:r>
            <a:r>
              <a:rPr lang="en-US" b="1" dirty="0" smtClean="0">
                <a:solidFill>
                  <a:schemeClr val="bg2">
                    <a:lumMod val="50000"/>
                  </a:schemeClr>
                </a:solidFill>
                <a:effectLst>
                  <a:outerShdw blurRad="38100" dist="38100" dir="2700000" algn="tl">
                    <a:srgbClr val="000000">
                      <a:alpha val="43137"/>
                    </a:srgbClr>
                  </a:outerShdw>
                </a:effectLst>
              </a:rPr>
              <a:t>Board of Directors</a:t>
            </a:r>
            <a:endParaRPr lang="en-IN" b="1" dirty="0">
              <a:solidFill>
                <a:schemeClr val="bg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61185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686800" cy="6553200"/>
          </a:xfrm>
        </p:spPr>
        <p:txBody>
          <a:bodyPr>
            <a:noAutofit/>
          </a:bodyPr>
          <a:lstStyle/>
          <a:p>
            <a:pPr algn="just">
              <a:buFont typeface="Wingdings" pitchFamily="2" charset="2"/>
              <a:buChar char="§"/>
            </a:pPr>
            <a:r>
              <a:rPr lang="en-US" sz="2000" b="1" dirty="0"/>
              <a:t>Meaning of Independent Directors:</a:t>
            </a:r>
            <a:endParaRPr lang="en-IN" sz="2000" b="1" dirty="0"/>
          </a:p>
          <a:p>
            <a:pPr marL="363538" indent="0" algn="just">
              <a:buNone/>
            </a:pPr>
            <a:r>
              <a:rPr lang="en-US" sz="2000" dirty="0"/>
              <a:t>An ID is a non-executive director who:</a:t>
            </a:r>
          </a:p>
          <a:p>
            <a:pPr marL="706438" algn="just"/>
            <a:r>
              <a:rPr lang="en-US" sz="2000" dirty="0"/>
              <a:t>Receives only director’s remuneration.</a:t>
            </a:r>
          </a:p>
          <a:p>
            <a:pPr marL="706438" algn="just"/>
            <a:r>
              <a:rPr lang="en-US" sz="2000" dirty="0"/>
              <a:t>Does not have any pecuniary relation with the company, promoters, directors, subsidiaries, associates etc.</a:t>
            </a:r>
          </a:p>
          <a:p>
            <a:pPr marL="706438" algn="just"/>
            <a:r>
              <a:rPr lang="en-US" sz="2000" dirty="0"/>
              <a:t>Is not a relative of promoters, directors and senior management</a:t>
            </a:r>
          </a:p>
          <a:p>
            <a:pPr lvl="1" algn="just"/>
            <a:r>
              <a:rPr lang="en-IN" sz="2000" dirty="0" smtClean="0"/>
              <a:t>has </a:t>
            </a:r>
            <a:r>
              <a:rPr lang="en-IN" sz="2000" dirty="0"/>
              <a:t>not been an executive of the company in the immediately preceding three financial years</a:t>
            </a:r>
            <a:endParaRPr lang="en-US" sz="2000" dirty="0"/>
          </a:p>
          <a:p>
            <a:pPr lvl="1" algn="just"/>
            <a:r>
              <a:rPr lang="en-US" sz="2000" dirty="0" smtClean="0"/>
              <a:t>is </a:t>
            </a:r>
            <a:r>
              <a:rPr lang="en-US" sz="2000" dirty="0"/>
              <a:t>and was not associated with the firm of statutory auditor, internal auditor, legal and </a:t>
            </a:r>
            <a:r>
              <a:rPr lang="en-US" sz="2000" dirty="0" smtClean="0"/>
              <a:t>consulting.</a:t>
            </a:r>
          </a:p>
          <a:p>
            <a:pPr lvl="1" algn="just"/>
            <a:r>
              <a:rPr lang="en-US" sz="2000" dirty="0" smtClean="0"/>
              <a:t>Is not a material or service provider or customer</a:t>
            </a:r>
          </a:p>
          <a:p>
            <a:pPr lvl="1" algn="just"/>
            <a:r>
              <a:rPr lang="en-US" sz="2000" dirty="0" smtClean="0"/>
              <a:t>Does not owe 2% or more of the voting shares</a:t>
            </a:r>
          </a:p>
          <a:p>
            <a:pPr lvl="1" algn="just"/>
            <a:r>
              <a:rPr lang="en-US" sz="2000" dirty="0" smtClean="0"/>
              <a:t>Is not less than 21 years of age.</a:t>
            </a:r>
          </a:p>
          <a:p>
            <a:pPr lvl="1" algn="just"/>
            <a:r>
              <a:rPr lang="en-US" sz="2000" dirty="0" smtClean="0"/>
              <a:t>Is a nominee of a public financial institution or bank which has invested in or lent to the company. </a:t>
            </a:r>
            <a:endParaRPr lang="en-IN" sz="2000" dirty="0"/>
          </a:p>
        </p:txBody>
      </p:sp>
    </p:spTree>
    <p:extLst>
      <p:ext uri="{BB962C8B-B14F-4D97-AF65-F5344CB8AC3E}">
        <p14:creationId xmlns:p14="http://schemas.microsoft.com/office/powerpoint/2010/main" val="2312994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077200" cy="6553200"/>
          </a:xfrm>
        </p:spPr>
        <p:txBody>
          <a:bodyPr>
            <a:noAutofit/>
          </a:bodyPr>
          <a:lstStyle/>
          <a:p>
            <a:pPr marL="0" indent="0" algn="just">
              <a:lnSpc>
                <a:spcPct val="90000"/>
              </a:lnSpc>
              <a:buNone/>
            </a:pPr>
            <a:r>
              <a:rPr lang="en-IN" sz="2000" b="1" dirty="0" smtClean="0"/>
              <a:t>B   Non </a:t>
            </a:r>
            <a:r>
              <a:rPr lang="en-IN" sz="2000" b="1" dirty="0"/>
              <a:t>executive directors’ compensation and </a:t>
            </a:r>
            <a:r>
              <a:rPr lang="en-IN" sz="2000" b="1" dirty="0" smtClean="0"/>
              <a:t>disclosures</a:t>
            </a:r>
          </a:p>
          <a:p>
            <a:pPr algn="just">
              <a:lnSpc>
                <a:spcPct val="90000"/>
              </a:lnSpc>
            </a:pPr>
            <a:r>
              <a:rPr lang="en-US" sz="2000" dirty="0"/>
              <a:t>Fees / compensation </a:t>
            </a:r>
            <a:r>
              <a:rPr lang="en-US" sz="2000" dirty="0" smtClean="0"/>
              <a:t>(except sitting fees) should </a:t>
            </a:r>
            <a:r>
              <a:rPr lang="en-US" sz="2000" dirty="0"/>
              <a:t>be fixed by the </a:t>
            </a:r>
            <a:r>
              <a:rPr lang="en-US" sz="2000" dirty="0" smtClean="0"/>
              <a:t>board </a:t>
            </a:r>
            <a:r>
              <a:rPr lang="en-US" sz="2000" dirty="0"/>
              <a:t>with prior approval of shareholders.</a:t>
            </a:r>
          </a:p>
          <a:p>
            <a:pPr algn="just">
              <a:lnSpc>
                <a:spcPct val="90000"/>
              </a:lnSpc>
            </a:pPr>
            <a:r>
              <a:rPr lang="en-US" sz="2000" dirty="0"/>
              <a:t>Shareholders should approve the maximum number of stock options that can be granted in a year and in </a:t>
            </a:r>
            <a:r>
              <a:rPr lang="en-US" sz="2000" dirty="0" smtClean="0"/>
              <a:t>aggregate.</a:t>
            </a:r>
          </a:p>
          <a:p>
            <a:pPr marL="114300" indent="0" algn="just">
              <a:lnSpc>
                <a:spcPct val="90000"/>
              </a:lnSpc>
              <a:buNone/>
            </a:pPr>
            <a:endParaRPr lang="en-US" sz="2000" b="1" dirty="0"/>
          </a:p>
          <a:p>
            <a:pPr marL="0" indent="0" algn="just">
              <a:lnSpc>
                <a:spcPct val="90000"/>
              </a:lnSpc>
              <a:buNone/>
            </a:pPr>
            <a:r>
              <a:rPr lang="en-IN" sz="2000" b="1" dirty="0" smtClean="0"/>
              <a:t>C   Other </a:t>
            </a:r>
            <a:r>
              <a:rPr lang="en-IN" sz="2000" b="1" dirty="0"/>
              <a:t>provisions as to Board and </a:t>
            </a:r>
            <a:r>
              <a:rPr lang="en-IN" sz="2000" b="1" dirty="0" smtClean="0"/>
              <a:t>Committees</a:t>
            </a:r>
          </a:p>
          <a:p>
            <a:pPr algn="just"/>
            <a:r>
              <a:rPr lang="en-IN" sz="2000" dirty="0"/>
              <a:t>The board shall meet at least four times a year, with a maximum time gap of four </a:t>
            </a:r>
            <a:r>
              <a:rPr lang="en-IN" sz="2000" dirty="0" smtClean="0"/>
              <a:t>months between </a:t>
            </a:r>
            <a:r>
              <a:rPr lang="en-IN" sz="2000" dirty="0"/>
              <a:t>any two meetings</a:t>
            </a:r>
            <a:r>
              <a:rPr lang="en-IN" sz="2000" dirty="0" smtClean="0"/>
              <a:t>.</a:t>
            </a:r>
          </a:p>
          <a:p>
            <a:pPr algn="just"/>
            <a:r>
              <a:rPr lang="en-IN" sz="2000" dirty="0"/>
              <a:t>A director shall not be a member in more than 10 </a:t>
            </a:r>
            <a:r>
              <a:rPr lang="en-IN" sz="2000" dirty="0" smtClean="0"/>
              <a:t>committees* </a:t>
            </a:r>
            <a:r>
              <a:rPr lang="en-IN" sz="2000" dirty="0"/>
              <a:t>or act as Chairman of more </a:t>
            </a:r>
            <a:r>
              <a:rPr lang="en-IN" sz="2000" dirty="0" smtClean="0"/>
              <a:t>than five committees* in Indian public companies</a:t>
            </a:r>
          </a:p>
          <a:p>
            <a:pPr algn="just"/>
            <a:r>
              <a:rPr lang="en-IN" sz="2000" dirty="0"/>
              <a:t>Directors should annually disclose the committee positions occupied and notify changes as and when they take place</a:t>
            </a:r>
          </a:p>
          <a:p>
            <a:pPr algn="just"/>
            <a:r>
              <a:rPr lang="en-IN" sz="2000" dirty="0"/>
              <a:t>The board shall periodically review compliance reports of all laws applicable to the company,</a:t>
            </a:r>
            <a:endParaRPr lang="en-US" sz="2000" dirty="0"/>
          </a:p>
          <a:p>
            <a:pPr marL="114300" indent="0" algn="just">
              <a:buNone/>
            </a:pPr>
            <a:endParaRPr lang="en-IN" sz="2000" dirty="0"/>
          </a:p>
          <a:p>
            <a:pPr marL="114300" indent="0" algn="just">
              <a:buNone/>
            </a:pPr>
            <a:r>
              <a:rPr lang="en-IN" sz="2000" dirty="0"/>
              <a:t>*Audit Committee and the Shareholders’ Grievance Committee</a:t>
            </a:r>
          </a:p>
          <a:p>
            <a:pPr algn="just"/>
            <a:endParaRPr lang="en-IN" dirty="0" smtClean="0"/>
          </a:p>
        </p:txBody>
      </p:sp>
    </p:spTree>
    <p:extLst>
      <p:ext uri="{BB962C8B-B14F-4D97-AF65-F5344CB8AC3E}">
        <p14:creationId xmlns:p14="http://schemas.microsoft.com/office/powerpoint/2010/main" val="4045892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077200" cy="6324600"/>
          </a:xfrm>
        </p:spPr>
        <p:txBody>
          <a:bodyPr>
            <a:normAutofit/>
          </a:bodyPr>
          <a:lstStyle/>
          <a:p>
            <a:pPr algn="just"/>
            <a:r>
              <a:rPr lang="en-IN" dirty="0"/>
              <a:t>An </a:t>
            </a:r>
            <a:r>
              <a:rPr lang="en-IN" dirty="0" smtClean="0"/>
              <a:t>ID </a:t>
            </a:r>
            <a:r>
              <a:rPr lang="en-IN" dirty="0"/>
              <a:t>who resigns or is removed from the Board of the Company shall be replaced within 180 </a:t>
            </a:r>
            <a:r>
              <a:rPr lang="en-IN" dirty="0" smtClean="0"/>
              <a:t>days if the number of ID fall below the prescribed limits.</a:t>
            </a:r>
            <a:endParaRPr lang="en-IN" dirty="0"/>
          </a:p>
          <a:p>
            <a:pPr algn="just"/>
            <a:endParaRPr lang="en-US" dirty="0" smtClean="0"/>
          </a:p>
          <a:p>
            <a:pPr marL="0" indent="0" algn="just">
              <a:buNone/>
            </a:pPr>
            <a:r>
              <a:rPr lang="en-IN" b="1" dirty="0" smtClean="0"/>
              <a:t>D   Code </a:t>
            </a:r>
            <a:r>
              <a:rPr lang="en-IN" b="1" dirty="0"/>
              <a:t>of </a:t>
            </a:r>
            <a:r>
              <a:rPr lang="en-IN" b="1" dirty="0" smtClean="0"/>
              <a:t>Conduct</a:t>
            </a:r>
          </a:p>
          <a:p>
            <a:pPr algn="just"/>
            <a:r>
              <a:rPr lang="en-IN" dirty="0"/>
              <a:t>The </a:t>
            </a:r>
            <a:r>
              <a:rPr lang="en-IN" dirty="0" smtClean="0"/>
              <a:t>board </a:t>
            </a:r>
            <a:r>
              <a:rPr lang="en-IN" dirty="0"/>
              <a:t>shall lay down a code of conduct for all Board members and senior management </a:t>
            </a:r>
            <a:r>
              <a:rPr lang="en-IN" dirty="0" smtClean="0"/>
              <a:t>of the company</a:t>
            </a:r>
          </a:p>
          <a:p>
            <a:pPr algn="just"/>
            <a:r>
              <a:rPr lang="en-IN" dirty="0"/>
              <a:t>All </a:t>
            </a:r>
            <a:r>
              <a:rPr lang="en-IN" dirty="0" smtClean="0"/>
              <a:t>board </a:t>
            </a:r>
            <a:r>
              <a:rPr lang="en-IN" dirty="0"/>
              <a:t>members and senior management personnel shall affirm compliance with the code </a:t>
            </a:r>
            <a:r>
              <a:rPr lang="en-IN" dirty="0" smtClean="0"/>
              <a:t>on an </a:t>
            </a:r>
            <a:r>
              <a:rPr lang="en-IN" dirty="0"/>
              <a:t>annual </a:t>
            </a:r>
            <a:r>
              <a:rPr lang="en-IN" dirty="0" smtClean="0"/>
              <a:t>basis</a:t>
            </a:r>
          </a:p>
          <a:p>
            <a:pPr algn="just"/>
            <a:r>
              <a:rPr lang="en-IN" dirty="0"/>
              <a:t>The Annual Report of the company shall contain a declaration to this </a:t>
            </a:r>
            <a:r>
              <a:rPr lang="en-IN" dirty="0" smtClean="0"/>
              <a:t>effect signed </a:t>
            </a:r>
            <a:r>
              <a:rPr lang="en-IN" dirty="0"/>
              <a:t>by the CEO.</a:t>
            </a:r>
          </a:p>
        </p:txBody>
      </p:sp>
    </p:spTree>
    <p:extLst>
      <p:ext uri="{BB962C8B-B14F-4D97-AF65-F5344CB8AC3E}">
        <p14:creationId xmlns:p14="http://schemas.microsoft.com/office/powerpoint/2010/main" val="3925638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924800" cy="5562600"/>
          </a:xfrm>
        </p:spPr>
        <p:txBody>
          <a:bodyPr>
            <a:normAutofit fontScale="92500" lnSpcReduction="20000"/>
          </a:bodyPr>
          <a:lstStyle/>
          <a:p>
            <a:pPr marL="0" indent="0" algn="just">
              <a:buNone/>
            </a:pPr>
            <a:r>
              <a:rPr lang="en-IN" b="1" dirty="0" smtClean="0"/>
              <a:t>A   Qualified </a:t>
            </a:r>
            <a:r>
              <a:rPr lang="en-IN" b="1" dirty="0"/>
              <a:t>and Independent Audit </a:t>
            </a:r>
            <a:r>
              <a:rPr lang="en-IN" b="1" dirty="0" smtClean="0"/>
              <a:t>Committee</a:t>
            </a:r>
          </a:p>
          <a:p>
            <a:pPr algn="just"/>
            <a:r>
              <a:rPr lang="en-IN" dirty="0"/>
              <a:t>The audit committee shall have minimum three directors as members. </a:t>
            </a:r>
            <a:endParaRPr lang="en-IN" dirty="0" smtClean="0"/>
          </a:p>
          <a:p>
            <a:pPr algn="just"/>
            <a:r>
              <a:rPr lang="en-IN" dirty="0" smtClean="0"/>
              <a:t>Two-thirds </a:t>
            </a:r>
            <a:r>
              <a:rPr lang="en-IN" dirty="0"/>
              <a:t>of </a:t>
            </a:r>
            <a:r>
              <a:rPr lang="en-IN" dirty="0" smtClean="0"/>
              <a:t>the members </a:t>
            </a:r>
            <a:r>
              <a:rPr lang="en-IN" dirty="0"/>
              <a:t>of audit committee shall be </a:t>
            </a:r>
            <a:r>
              <a:rPr lang="en-IN" dirty="0" smtClean="0"/>
              <a:t>Independent Directors (ID).</a:t>
            </a:r>
          </a:p>
          <a:p>
            <a:pPr algn="just"/>
            <a:r>
              <a:rPr lang="en-IN" dirty="0"/>
              <a:t>All members of audit committee shall be financially literate and at least one member </a:t>
            </a:r>
            <a:r>
              <a:rPr lang="en-IN" dirty="0" smtClean="0"/>
              <a:t>shall have </a:t>
            </a:r>
            <a:r>
              <a:rPr lang="en-IN" dirty="0"/>
              <a:t>accounting or related financial management expertise</a:t>
            </a:r>
            <a:r>
              <a:rPr lang="en-IN" dirty="0" smtClean="0"/>
              <a:t>.</a:t>
            </a:r>
          </a:p>
          <a:p>
            <a:pPr algn="just"/>
            <a:r>
              <a:rPr lang="en-IN" dirty="0"/>
              <a:t>The Chairman </a:t>
            </a:r>
            <a:r>
              <a:rPr lang="en-IN" dirty="0" smtClean="0"/>
              <a:t>shall </a:t>
            </a:r>
            <a:r>
              <a:rPr lang="en-IN" dirty="0"/>
              <a:t>be an </a:t>
            </a:r>
            <a:r>
              <a:rPr lang="en-IN" dirty="0" smtClean="0"/>
              <a:t>Independent Director.</a:t>
            </a:r>
          </a:p>
          <a:p>
            <a:pPr algn="just"/>
            <a:r>
              <a:rPr lang="en-IN" dirty="0"/>
              <a:t>The Chairman </a:t>
            </a:r>
            <a:r>
              <a:rPr lang="en-IN" dirty="0" smtClean="0"/>
              <a:t>shall </a:t>
            </a:r>
            <a:r>
              <a:rPr lang="en-IN" dirty="0"/>
              <a:t>be present at Annual General Meeting </a:t>
            </a:r>
            <a:r>
              <a:rPr lang="en-IN" dirty="0" smtClean="0"/>
              <a:t>to answer </a:t>
            </a:r>
            <a:r>
              <a:rPr lang="en-IN" dirty="0"/>
              <a:t>shareholder </a:t>
            </a:r>
            <a:r>
              <a:rPr lang="en-IN" dirty="0" smtClean="0"/>
              <a:t>queries.</a:t>
            </a:r>
          </a:p>
          <a:p>
            <a:pPr algn="just"/>
            <a:r>
              <a:rPr lang="en-IN" dirty="0"/>
              <a:t>The audit committee may invite such of the executives, as it considers appropriate (</a:t>
            </a:r>
            <a:r>
              <a:rPr lang="en-IN" dirty="0" smtClean="0"/>
              <a:t>and particularly </a:t>
            </a:r>
            <a:r>
              <a:rPr lang="en-IN" dirty="0"/>
              <a:t>the head of the finance function</a:t>
            </a:r>
            <a:r>
              <a:rPr lang="en-IN" dirty="0" smtClean="0"/>
              <a:t>)</a:t>
            </a:r>
          </a:p>
          <a:p>
            <a:pPr algn="just"/>
            <a:r>
              <a:rPr lang="en-IN" dirty="0"/>
              <a:t>The Company Secretary shall act as the secretary to the committee.</a:t>
            </a:r>
          </a:p>
        </p:txBody>
      </p:sp>
      <p:sp>
        <p:nvSpPr>
          <p:cNvPr id="2" name="Title 1"/>
          <p:cNvSpPr>
            <a:spLocks noGrp="1"/>
          </p:cNvSpPr>
          <p:nvPr>
            <p:ph type="title"/>
          </p:nvPr>
        </p:nvSpPr>
        <p:spPr>
          <a:xfrm>
            <a:off x="457200" y="152400"/>
            <a:ext cx="7620000" cy="762000"/>
          </a:xfrm>
        </p:spPr>
        <p:txBody>
          <a:bodyPr/>
          <a:lstStyle/>
          <a:p>
            <a:r>
              <a:rPr lang="en-US" i="1" dirty="0" smtClean="0">
                <a:solidFill>
                  <a:schemeClr val="bg2">
                    <a:lumMod val="50000"/>
                  </a:schemeClr>
                </a:solidFill>
                <a:effectLst>
                  <a:outerShdw blurRad="38100" dist="38100" dir="2700000" algn="tl">
                    <a:srgbClr val="000000">
                      <a:alpha val="43137"/>
                    </a:srgbClr>
                  </a:outerShdw>
                </a:effectLst>
              </a:rPr>
              <a:t>Audit Committee</a:t>
            </a:r>
            <a:endParaRPr lang="en-IN" i="1" dirty="0">
              <a:solidFill>
                <a:schemeClr val="bg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697736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529</TotalTime>
  <Words>2193</Words>
  <Application>Microsoft Office PowerPoint</Application>
  <PresentationFormat>On-screen Show (4:3)</PresentationFormat>
  <Paragraphs>143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Paper</vt:lpstr>
      <vt:lpstr>Corporate Governance  Listing Agreement – Clause 49</vt:lpstr>
      <vt:lpstr>What is the Corporate Governance? </vt:lpstr>
      <vt:lpstr>                 Why is it important? </vt:lpstr>
      <vt:lpstr>Corporate Governance Under Listing Agreement</vt:lpstr>
      <vt:lpstr> Board of Directors</vt:lpstr>
      <vt:lpstr>PowerPoint Presentation</vt:lpstr>
      <vt:lpstr>PowerPoint Presentation</vt:lpstr>
      <vt:lpstr>PowerPoint Presentation</vt:lpstr>
      <vt:lpstr>Audit Committee</vt:lpstr>
      <vt:lpstr>PowerPoint Presentation</vt:lpstr>
      <vt:lpstr>PowerPoint Presentation</vt:lpstr>
      <vt:lpstr>PowerPoint Presentation</vt:lpstr>
      <vt:lpstr>Subsidiary Companies</vt:lpstr>
      <vt:lpstr>Disclosures</vt:lpstr>
      <vt:lpstr>PowerPoint Presentation</vt:lpstr>
      <vt:lpstr>PowerPoint Presentation</vt:lpstr>
      <vt:lpstr>PowerPoint Presentation</vt:lpstr>
      <vt:lpstr>CEO/CFO certification</vt:lpstr>
      <vt:lpstr>Report on Corporate Governance</vt:lpstr>
      <vt:lpstr>Compliance</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Governance</dc:title>
  <dc:creator>Vyas, Rishi  - ESIL - MUM</dc:creator>
  <cp:lastModifiedBy>gpurohit</cp:lastModifiedBy>
  <cp:revision>44</cp:revision>
  <dcterms:created xsi:type="dcterms:W3CDTF">2006-08-16T00:00:00Z</dcterms:created>
  <dcterms:modified xsi:type="dcterms:W3CDTF">2013-10-03T12:22:52Z</dcterms:modified>
</cp:coreProperties>
</file>