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B562835-BDC3-43B7-B3B6-DA4A8D277B63}" type="datetimeFigureOut">
              <a:rPr lang="en-US" smtClean="0"/>
              <a:pPr/>
              <a:t>12/4/2012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2A00A27-04DA-4ED4-BB46-29E9116ED3B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A00A27-04DA-4ED4-BB46-29E9116ED3BB}" type="slidenum">
              <a:rPr lang="en-US" smtClean="0"/>
              <a:pPr/>
              <a:t>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A00A27-04DA-4ED4-BB46-29E9116ED3BB}" type="slidenum">
              <a:rPr lang="en-US" smtClean="0"/>
              <a:pPr/>
              <a:t>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DA9AA3D-6406-460F-B696-2FA88D09DB51}" type="datetimeFigureOut">
              <a:rPr lang="en-US" smtClean="0"/>
              <a:pPr/>
              <a:t>12/4/2012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08C55D-03BB-4706-B8DE-97973892FD1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A9AA3D-6406-460F-B696-2FA88D09DB51}" type="datetimeFigureOut">
              <a:rPr lang="en-US" smtClean="0"/>
              <a:pPr/>
              <a:t>12/4/2012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08C55D-03BB-4706-B8DE-97973892FD1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A9AA3D-6406-460F-B696-2FA88D09DB51}" type="datetimeFigureOut">
              <a:rPr lang="en-US" smtClean="0"/>
              <a:pPr/>
              <a:t>12/4/2012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08C55D-03BB-4706-B8DE-97973892FD1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A9AA3D-6406-460F-B696-2FA88D09DB51}" type="datetimeFigureOut">
              <a:rPr lang="en-US" smtClean="0"/>
              <a:pPr/>
              <a:t>12/4/2012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08C55D-03BB-4706-B8DE-97973892FD1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A9AA3D-6406-460F-B696-2FA88D09DB51}" type="datetimeFigureOut">
              <a:rPr lang="en-US" smtClean="0"/>
              <a:pPr/>
              <a:t>12/4/2012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08C55D-03BB-4706-B8DE-97973892FD1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DA9AA3D-6406-460F-B696-2FA88D09DB51}" type="datetimeFigureOut">
              <a:rPr lang="en-US" smtClean="0"/>
              <a:pPr/>
              <a:t>12/4/2012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08C55D-03BB-4706-B8DE-97973892FD1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DA9AA3D-6406-460F-B696-2FA88D09DB51}" type="datetimeFigureOut">
              <a:rPr lang="en-US" smtClean="0"/>
              <a:pPr/>
              <a:t>12/4/2012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08C55D-03BB-4706-B8DE-97973892FD1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DA9AA3D-6406-460F-B696-2FA88D09DB51}" type="datetimeFigureOut">
              <a:rPr lang="en-US" smtClean="0"/>
              <a:pPr/>
              <a:t>12/4/2012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08C55D-03BB-4706-B8DE-97973892FD1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A9AA3D-6406-460F-B696-2FA88D09DB51}" type="datetimeFigureOut">
              <a:rPr lang="en-US" smtClean="0"/>
              <a:pPr/>
              <a:t>12/4/2012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08C55D-03BB-4706-B8DE-97973892FD1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A9AA3D-6406-460F-B696-2FA88D09DB51}" type="datetimeFigureOut">
              <a:rPr lang="en-US" smtClean="0"/>
              <a:pPr/>
              <a:t>12/4/2012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08C55D-03BB-4706-B8DE-97973892FD1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A9AA3D-6406-460F-B696-2FA88D09DB51}" type="datetimeFigureOut">
              <a:rPr lang="en-US" smtClean="0"/>
              <a:pPr/>
              <a:t>12/4/2012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08C55D-03BB-4706-B8DE-97973892FD1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A9AA3D-6406-460F-B696-2FA88D09DB51}" type="datetimeFigureOut">
              <a:rPr lang="en-US" smtClean="0"/>
              <a:pPr/>
              <a:t>12/4/2012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08C55D-03BB-4706-B8DE-97973892FD1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www.ncrdc.nic.in/"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4343400"/>
          </a:xfrm>
        </p:spPr>
        <p:txBody>
          <a:bodyPr>
            <a:noAutofit/>
          </a:bodyPr>
          <a:lstStyle/>
          <a:p>
            <a:r>
              <a:rPr lang="en-US" sz="6000" dirty="0" smtClean="0">
                <a:latin typeface="Arial" pitchFamily="34" charset="0"/>
                <a:cs typeface="Arial" pitchFamily="34" charset="0"/>
              </a:rPr>
              <a:t> </a:t>
            </a:r>
            <a:r>
              <a:rPr lang="en-US" sz="6000" b="1" dirty="0" smtClean="0">
                <a:latin typeface="Arial" pitchFamily="34" charset="0"/>
                <a:cs typeface="Arial" pitchFamily="34" charset="0"/>
              </a:rPr>
              <a:t>CONSUMER </a:t>
            </a:r>
            <a:r>
              <a:rPr lang="en-US" sz="6000" b="1" dirty="0">
                <a:latin typeface="Arial" pitchFamily="34" charset="0"/>
                <a:cs typeface="Arial" pitchFamily="34" charset="0"/>
              </a:rPr>
              <a:t/>
            </a:r>
            <a:br>
              <a:rPr lang="en-US" sz="6000" b="1" dirty="0">
                <a:latin typeface="Arial" pitchFamily="34" charset="0"/>
                <a:cs typeface="Arial" pitchFamily="34" charset="0"/>
              </a:rPr>
            </a:br>
            <a:r>
              <a:rPr lang="en-US" sz="6000" b="1" dirty="0" smtClean="0">
                <a:latin typeface="Arial" pitchFamily="34" charset="0"/>
                <a:cs typeface="Arial" pitchFamily="34" charset="0"/>
              </a:rPr>
              <a:t>PROTECTION </a:t>
            </a:r>
            <a:br>
              <a:rPr lang="en-US" sz="6000" b="1" dirty="0" smtClean="0">
                <a:latin typeface="Arial" pitchFamily="34" charset="0"/>
                <a:cs typeface="Arial" pitchFamily="34" charset="0"/>
              </a:rPr>
            </a:br>
            <a:r>
              <a:rPr lang="en-US" sz="6000" b="1" dirty="0" smtClean="0">
                <a:latin typeface="Arial" pitchFamily="34" charset="0"/>
                <a:cs typeface="Arial" pitchFamily="34" charset="0"/>
              </a:rPr>
              <a:t>FORUM</a:t>
            </a:r>
            <a:br>
              <a:rPr lang="en-US" sz="6000" b="1" dirty="0" smtClean="0">
                <a:latin typeface="Arial" pitchFamily="34" charset="0"/>
                <a:cs typeface="Arial" pitchFamily="34" charset="0"/>
              </a:rPr>
            </a:br>
            <a:endParaRPr lang="en-US" sz="6000" b="1" dirty="0">
              <a:latin typeface="Arial" pitchFamily="34" charset="0"/>
              <a:cs typeface="Arial" pitchFamily="34" charset="0"/>
            </a:endParaRPr>
          </a:p>
        </p:txBody>
      </p:sp>
      <p:sp>
        <p:nvSpPr>
          <p:cNvPr id="3" name="Subtitle 2"/>
          <p:cNvSpPr>
            <a:spLocks noGrp="1"/>
          </p:cNvSpPr>
          <p:nvPr>
            <p:ph type="subTitle" idx="1"/>
          </p:nvPr>
        </p:nvSpPr>
        <p:spPr>
          <a:xfrm>
            <a:off x="4495800" y="5105400"/>
            <a:ext cx="3276600" cy="1295400"/>
          </a:xfrm>
        </p:spPr>
        <p:txBody>
          <a:bodyPr>
            <a:normAutofit fontScale="77500" lnSpcReduction="20000"/>
          </a:bodyPr>
          <a:lstStyle/>
          <a:p>
            <a:r>
              <a:rPr lang="en-US" sz="2200" dirty="0"/>
              <a:t> </a:t>
            </a:r>
            <a:r>
              <a:rPr lang="en-US" sz="2200" dirty="0" smtClean="0"/>
              <a:t>                                        </a:t>
            </a:r>
          </a:p>
          <a:p>
            <a:endParaRPr lang="en-US" sz="2200" dirty="0"/>
          </a:p>
          <a:p>
            <a:r>
              <a:rPr lang="en-US" dirty="0" smtClean="0"/>
              <a:t> By CA Vikram Agarwal</a:t>
            </a:r>
            <a:endParaRPr lang="en-US" dirty="0" smtClean="0"/>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u="sng" dirty="0" smtClean="0">
                <a:latin typeface="Arial" pitchFamily="34" charset="0"/>
                <a:cs typeface="Arial" pitchFamily="34" charset="0"/>
              </a:rPr>
              <a:t>Definition</a:t>
            </a:r>
            <a:endParaRPr lang="en-US" sz="2800" u="sng" dirty="0">
              <a:latin typeface="Arial" pitchFamily="34" charset="0"/>
              <a:cs typeface="Arial" pitchFamily="34" charset="0"/>
            </a:endParaRPr>
          </a:p>
        </p:txBody>
      </p:sp>
      <p:sp>
        <p:nvSpPr>
          <p:cNvPr id="3" name="Content Placeholder 2"/>
          <p:cNvSpPr>
            <a:spLocks noGrp="1"/>
          </p:cNvSpPr>
          <p:nvPr>
            <p:ph idx="1"/>
          </p:nvPr>
        </p:nvSpPr>
        <p:spPr/>
        <p:txBody>
          <a:bodyPr>
            <a:normAutofit fontScale="92500" lnSpcReduction="10000"/>
          </a:bodyPr>
          <a:lstStyle/>
          <a:p>
            <a:pPr algn="just">
              <a:buNone/>
            </a:pPr>
            <a:r>
              <a:rPr lang="en-US" sz="2600" u="sng" dirty="0" smtClean="0">
                <a:latin typeface="Arial" pitchFamily="34" charset="0"/>
                <a:cs typeface="Arial" pitchFamily="34" charset="0"/>
              </a:rPr>
              <a:t>Consumer Protection</a:t>
            </a:r>
            <a:r>
              <a:rPr lang="en-US" sz="2600" dirty="0" smtClean="0">
                <a:latin typeface="Arial" pitchFamily="34" charset="0"/>
                <a:cs typeface="Arial" pitchFamily="34" charset="0"/>
              </a:rPr>
              <a:t>    </a:t>
            </a:r>
          </a:p>
          <a:p>
            <a:pPr algn="just">
              <a:buNone/>
            </a:pPr>
            <a:r>
              <a:rPr lang="en-US" sz="2600" dirty="0" smtClean="0">
                <a:latin typeface="Arial" pitchFamily="34" charset="0"/>
                <a:cs typeface="Arial" pitchFamily="34" charset="0"/>
              </a:rPr>
              <a:t>     The </a:t>
            </a:r>
            <a:r>
              <a:rPr lang="en-US" sz="2600" dirty="0">
                <a:latin typeface="Arial" pitchFamily="34" charset="0"/>
                <a:cs typeface="Arial" pitchFamily="34" charset="0"/>
              </a:rPr>
              <a:t>protection of buyers of goods and service against improperly manufactured, low quality, faulty and dangerous product from unfair trade and wrong advertising practice. </a:t>
            </a:r>
            <a:endParaRPr lang="en-US" sz="2600" dirty="0" smtClean="0">
              <a:latin typeface="Arial" pitchFamily="34" charset="0"/>
              <a:cs typeface="Arial" pitchFamily="34" charset="0"/>
            </a:endParaRPr>
          </a:p>
          <a:p>
            <a:pPr>
              <a:buNone/>
            </a:pPr>
            <a:endParaRPr lang="en-US" sz="2600" dirty="0" smtClean="0">
              <a:latin typeface="Arial" pitchFamily="34" charset="0"/>
              <a:cs typeface="Arial" pitchFamily="34" charset="0"/>
            </a:endParaRPr>
          </a:p>
          <a:p>
            <a:pPr>
              <a:buNone/>
            </a:pPr>
            <a:r>
              <a:rPr lang="en-US" sz="2600" u="sng" dirty="0" smtClean="0">
                <a:latin typeface="Arial" pitchFamily="34" charset="0"/>
                <a:cs typeface="Arial" pitchFamily="34" charset="0"/>
              </a:rPr>
              <a:t>Consumer Protection Forum</a:t>
            </a:r>
            <a:r>
              <a:rPr lang="en-US" sz="2600" dirty="0" smtClean="0">
                <a:latin typeface="Arial" pitchFamily="34" charset="0"/>
                <a:cs typeface="Arial" pitchFamily="34" charset="0"/>
              </a:rPr>
              <a:t>    </a:t>
            </a:r>
          </a:p>
          <a:p>
            <a:pPr algn="just">
              <a:buNone/>
            </a:pPr>
            <a:r>
              <a:rPr lang="en-US" sz="2600" dirty="0" smtClean="0">
                <a:latin typeface="Arial" pitchFamily="34" charset="0"/>
                <a:cs typeface="Arial" pitchFamily="34" charset="0"/>
              </a:rPr>
              <a:t>     Consumer </a:t>
            </a:r>
            <a:r>
              <a:rPr lang="en-US" sz="2600" dirty="0">
                <a:latin typeface="Arial" pitchFamily="34" charset="0"/>
                <a:cs typeface="Arial" pitchFamily="34" charset="0"/>
              </a:rPr>
              <a:t>Protection Forum consist of law and organizations are a form of government regulation which aims to ensure and protect the right of consumer as well as fair trade competition and the free flow of truthful information in the market place.</a:t>
            </a:r>
          </a:p>
          <a:p>
            <a:pPr>
              <a:buNone/>
            </a:pPr>
            <a:endParaRPr lang="en-US" dirty="0"/>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Type of Forum (Court)</a:t>
            </a:r>
            <a:endParaRPr lang="en-US" u="sng" dirty="0"/>
          </a:p>
        </p:txBody>
      </p:sp>
      <p:sp>
        <p:nvSpPr>
          <p:cNvPr id="3" name="Content Placeholder 2"/>
          <p:cNvSpPr>
            <a:spLocks noGrp="1"/>
          </p:cNvSpPr>
          <p:nvPr>
            <p:ph idx="1"/>
          </p:nvPr>
        </p:nvSpPr>
        <p:spPr/>
        <p:txBody>
          <a:bodyPr/>
          <a:lstStyle/>
          <a:p>
            <a:pPr marL="514350" indent="-514350">
              <a:buAutoNum type="arabicPeriod"/>
            </a:pPr>
            <a:r>
              <a:rPr lang="en-US" dirty="0" smtClean="0"/>
              <a:t>District Forum ( District Consumer Disputes </a:t>
            </a:r>
            <a:r>
              <a:rPr lang="en-US" dirty="0" err="1" smtClean="0"/>
              <a:t>Redressal</a:t>
            </a:r>
            <a:r>
              <a:rPr lang="en-US" dirty="0" smtClean="0"/>
              <a:t> Forum )</a:t>
            </a:r>
          </a:p>
          <a:p>
            <a:pPr marL="514350" indent="-514350">
              <a:buAutoNum type="arabicPeriod"/>
            </a:pPr>
            <a:endParaRPr lang="en-US" dirty="0" smtClean="0"/>
          </a:p>
          <a:p>
            <a:pPr marL="514350" indent="-514350">
              <a:buAutoNum type="arabicPeriod"/>
            </a:pPr>
            <a:r>
              <a:rPr lang="en-US" dirty="0" smtClean="0"/>
              <a:t>State Forum (State Consumer Disputes </a:t>
            </a:r>
            <a:r>
              <a:rPr lang="en-US" dirty="0" err="1" smtClean="0"/>
              <a:t>Redressal</a:t>
            </a:r>
            <a:r>
              <a:rPr lang="en-US" dirty="0" smtClean="0"/>
              <a:t> Commission)</a:t>
            </a:r>
          </a:p>
          <a:p>
            <a:pPr marL="514350" indent="-514350">
              <a:buNone/>
            </a:pPr>
            <a:endParaRPr lang="en-US" dirty="0" smtClean="0"/>
          </a:p>
          <a:p>
            <a:pPr marL="514350" indent="-514350">
              <a:buNone/>
            </a:pPr>
            <a:r>
              <a:rPr lang="en-US" dirty="0" smtClean="0"/>
              <a:t>3.  National Forum (National Consumer Disputes </a:t>
            </a:r>
            <a:r>
              <a:rPr lang="en-US" dirty="0" err="1" smtClean="0"/>
              <a:t>Redressal</a:t>
            </a:r>
            <a:r>
              <a:rPr lang="en-US" dirty="0" smtClean="0"/>
              <a:t> Commission )</a:t>
            </a:r>
          </a:p>
          <a:p>
            <a:pPr marL="514350" indent="-514350">
              <a:buNone/>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How to file a Complaint</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u="sng" dirty="0" smtClean="0"/>
              <a:t>Procedure</a:t>
            </a:r>
          </a:p>
          <a:p>
            <a:pPr>
              <a:buNone/>
            </a:pPr>
            <a:r>
              <a:rPr lang="en-US" dirty="0" smtClean="0"/>
              <a:t> </a:t>
            </a:r>
          </a:p>
          <a:p>
            <a:pPr marL="514350" indent="-514350">
              <a:buAutoNum type="arabicParenBoth"/>
            </a:pPr>
            <a:r>
              <a:rPr lang="en-US" dirty="0" smtClean="0"/>
              <a:t>Find Jurisdiction Area and Forum(Court) where you want file a </a:t>
            </a:r>
            <a:r>
              <a:rPr lang="en-US" dirty="0" err="1" smtClean="0"/>
              <a:t>cmpliant</a:t>
            </a:r>
            <a:endParaRPr lang="en-US" dirty="0" smtClean="0"/>
          </a:p>
          <a:p>
            <a:pPr>
              <a:buNone/>
            </a:pPr>
            <a:r>
              <a:rPr lang="en-US" dirty="0" smtClean="0"/>
              <a:t> </a:t>
            </a:r>
          </a:p>
          <a:p>
            <a:pPr>
              <a:buNone/>
            </a:pPr>
            <a:r>
              <a:rPr lang="en-US" dirty="0" smtClean="0"/>
              <a:t>       Area you purchased the product</a:t>
            </a:r>
          </a:p>
          <a:p>
            <a:pPr>
              <a:buNone/>
            </a:pPr>
            <a:r>
              <a:rPr lang="en-US" dirty="0" smtClean="0"/>
              <a:t>       Area the company did the action to grievance you</a:t>
            </a:r>
          </a:p>
          <a:p>
            <a:pPr>
              <a:buNone/>
            </a:pPr>
            <a:r>
              <a:rPr lang="en-US" dirty="0" smtClean="0"/>
              <a:t>       Area where the company does business</a:t>
            </a:r>
          </a:p>
          <a:p>
            <a:pPr>
              <a:buNone/>
            </a:pPr>
            <a:r>
              <a:rPr lang="en-US" dirty="0" smtClean="0"/>
              <a:t> </a:t>
            </a:r>
          </a:p>
          <a:p>
            <a:pPr>
              <a:buNone/>
            </a:pPr>
            <a:r>
              <a:rPr lang="en-US" dirty="0" smtClean="0"/>
              <a:t>     Forum (Court) address can be find from the website    </a:t>
            </a:r>
            <a:r>
              <a:rPr lang="en-US" u="sng" dirty="0" smtClean="0">
                <a:hlinkClick r:id="rId2"/>
              </a:rPr>
              <a:t>www.ncrdc.nic.in</a:t>
            </a:r>
            <a:endParaRPr lang="en-US" dirty="0" smtClean="0"/>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noAutofit/>
          </a:bodyPr>
          <a:lstStyle/>
          <a:p>
            <a:pPr>
              <a:buNone/>
            </a:pPr>
            <a:endParaRPr lang="en-US" sz="2400" dirty="0" smtClean="0">
              <a:latin typeface="Arial" pitchFamily="34" charset="0"/>
              <a:cs typeface="Arial" pitchFamily="34" charset="0"/>
            </a:endParaRPr>
          </a:p>
          <a:p>
            <a:pPr lvl="0">
              <a:buNone/>
            </a:pPr>
            <a:r>
              <a:rPr lang="en-US" sz="2400" dirty="0" smtClean="0">
                <a:latin typeface="Arial" pitchFamily="34" charset="0"/>
                <a:cs typeface="Arial" pitchFamily="34" charset="0"/>
              </a:rPr>
              <a:t>(2) Collect Necessary Documentation </a:t>
            </a:r>
          </a:p>
          <a:p>
            <a:pPr>
              <a:buNone/>
            </a:pPr>
            <a:r>
              <a:rPr lang="en-US" sz="2400" dirty="0" smtClean="0">
                <a:latin typeface="Arial" pitchFamily="34" charset="0"/>
                <a:cs typeface="Arial" pitchFamily="34" charset="0"/>
              </a:rPr>
              <a:t> </a:t>
            </a:r>
          </a:p>
          <a:p>
            <a:pPr lvl="0"/>
            <a:r>
              <a:rPr lang="en-US" sz="2400" dirty="0" smtClean="0">
                <a:latin typeface="Arial" pitchFamily="34" charset="0"/>
                <a:cs typeface="Arial" pitchFamily="34" charset="0"/>
              </a:rPr>
              <a:t>An invoice or bill for the purchase</a:t>
            </a:r>
          </a:p>
          <a:p>
            <a:pPr lvl="0">
              <a:buNone/>
            </a:pPr>
            <a:r>
              <a:rPr lang="en-US" sz="2000" dirty="0" smtClean="0">
                <a:latin typeface="Arial" pitchFamily="34" charset="0"/>
                <a:cs typeface="Arial" pitchFamily="34" charset="0"/>
              </a:rPr>
              <a:t>    (Preferably with an invoice number and Tax ID of the company) </a:t>
            </a:r>
          </a:p>
          <a:p>
            <a:pPr lvl="0">
              <a:buNone/>
            </a:pPr>
            <a:endParaRPr lang="en-US" sz="2000" dirty="0" smtClean="0">
              <a:latin typeface="Arial" pitchFamily="34" charset="0"/>
              <a:cs typeface="Arial" pitchFamily="34" charset="0"/>
            </a:endParaRPr>
          </a:p>
          <a:p>
            <a:pPr lvl="0"/>
            <a:r>
              <a:rPr lang="en-US" sz="2400" dirty="0" smtClean="0">
                <a:latin typeface="Arial" pitchFamily="34" charset="0"/>
                <a:cs typeface="Arial" pitchFamily="34" charset="0"/>
              </a:rPr>
              <a:t>Warranty card for products (This is optional) </a:t>
            </a:r>
          </a:p>
          <a:p>
            <a:pPr lvl="0">
              <a:buNone/>
            </a:pPr>
            <a:endParaRPr lang="en-US" sz="2400" dirty="0" smtClean="0">
              <a:latin typeface="Arial" pitchFamily="34" charset="0"/>
              <a:cs typeface="Arial" pitchFamily="34" charset="0"/>
            </a:endParaRPr>
          </a:p>
          <a:p>
            <a:pPr lvl="0"/>
            <a:r>
              <a:rPr lang="en-US" sz="2400" dirty="0" smtClean="0">
                <a:latin typeface="Arial" pitchFamily="34" charset="0"/>
                <a:cs typeface="Arial" pitchFamily="34" charset="0"/>
              </a:rPr>
              <a:t>Proof of payment such as copy of the cheque or credit card statement (This is optional) </a:t>
            </a:r>
          </a:p>
          <a:p>
            <a:pPr lvl="0"/>
            <a:endParaRPr lang="en-US" sz="2400" dirty="0" smtClean="0">
              <a:latin typeface="Arial" pitchFamily="34" charset="0"/>
              <a:cs typeface="Arial" pitchFamily="34" charset="0"/>
            </a:endParaRPr>
          </a:p>
          <a:p>
            <a:pPr lvl="0"/>
            <a:r>
              <a:rPr lang="en-US" sz="2400" dirty="0" smtClean="0">
                <a:latin typeface="Arial" pitchFamily="34" charset="0"/>
                <a:cs typeface="Arial" pitchFamily="34" charset="0"/>
              </a:rPr>
              <a:t>Any other communication or record from the company that can show negligence, insensitivity or lack of attention from the company</a:t>
            </a:r>
          </a:p>
          <a:p>
            <a:endParaRPr lang="en-US"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228600"/>
            <a:ext cx="8229600" cy="5897563"/>
          </a:xfrm>
        </p:spPr>
        <p:txBody>
          <a:bodyPr>
            <a:noAutofit/>
          </a:bodyPr>
          <a:lstStyle/>
          <a:p>
            <a:pPr lvl="0">
              <a:buNone/>
            </a:pPr>
            <a:r>
              <a:rPr lang="en-US" sz="1400" dirty="0" smtClean="0">
                <a:latin typeface="Arial" pitchFamily="34" charset="0"/>
                <a:cs typeface="Arial" pitchFamily="34" charset="0"/>
              </a:rPr>
              <a:t>(3) </a:t>
            </a:r>
            <a:r>
              <a:rPr lang="en-US" sz="1400" u="sng" dirty="0" smtClean="0">
                <a:latin typeface="Arial" pitchFamily="34" charset="0"/>
                <a:cs typeface="Arial" pitchFamily="34" charset="0"/>
              </a:rPr>
              <a:t>Format use for prepare a compliant  (A4 Size paper)</a:t>
            </a:r>
          </a:p>
          <a:p>
            <a:pPr>
              <a:buNone/>
            </a:pPr>
            <a:endParaRPr lang="en-US" sz="800" b="1" dirty="0" smtClean="0">
              <a:latin typeface="Arial" pitchFamily="34" charset="0"/>
              <a:cs typeface="Arial" pitchFamily="34" charset="0"/>
            </a:endParaRPr>
          </a:p>
          <a:p>
            <a:pPr>
              <a:buNone/>
            </a:pPr>
            <a:endParaRPr lang="en-US" sz="800" b="1" dirty="0" smtClean="0">
              <a:latin typeface="Arial" pitchFamily="34" charset="0"/>
              <a:cs typeface="Arial" pitchFamily="34" charset="0"/>
            </a:endParaRPr>
          </a:p>
          <a:p>
            <a:pPr>
              <a:buNone/>
            </a:pPr>
            <a:r>
              <a:rPr lang="en-US" sz="800" b="1" dirty="0" smtClean="0">
                <a:latin typeface="Arial" pitchFamily="34" charset="0"/>
                <a:cs typeface="Arial" pitchFamily="34" charset="0"/>
              </a:rPr>
              <a:t>Before the District Consumer Disputes </a:t>
            </a:r>
            <a:r>
              <a:rPr lang="en-US" sz="800" b="1" dirty="0" err="1" smtClean="0">
                <a:latin typeface="Arial" pitchFamily="34" charset="0"/>
                <a:cs typeface="Arial" pitchFamily="34" charset="0"/>
              </a:rPr>
              <a:t>Redressal</a:t>
            </a:r>
            <a:r>
              <a:rPr lang="en-US" sz="800" b="1" dirty="0" smtClean="0">
                <a:latin typeface="Arial" pitchFamily="34" charset="0"/>
                <a:cs typeface="Arial" pitchFamily="34" charset="0"/>
              </a:rPr>
              <a:t> Forum at </a:t>
            </a:r>
            <a:endParaRPr lang="en-US" sz="800" dirty="0" smtClean="0">
              <a:latin typeface="Arial" pitchFamily="34" charset="0"/>
              <a:cs typeface="Arial" pitchFamily="34" charset="0"/>
            </a:endParaRPr>
          </a:p>
          <a:p>
            <a:pPr>
              <a:buNone/>
            </a:pPr>
            <a:r>
              <a:rPr lang="en-US" sz="800" b="1" dirty="0" smtClean="0">
                <a:latin typeface="Arial" pitchFamily="34" charset="0"/>
                <a:cs typeface="Arial" pitchFamily="34" charset="0"/>
              </a:rPr>
              <a:t> _______________________</a:t>
            </a:r>
            <a:endParaRPr lang="en-US" sz="800" dirty="0" smtClean="0">
              <a:latin typeface="Arial" pitchFamily="34" charset="0"/>
              <a:cs typeface="Arial" pitchFamily="34" charset="0"/>
            </a:endParaRPr>
          </a:p>
          <a:p>
            <a:pPr>
              <a:buNone/>
            </a:pPr>
            <a:r>
              <a:rPr lang="en-US" sz="800" b="1" dirty="0" smtClean="0">
                <a:latin typeface="Arial" pitchFamily="34" charset="0"/>
                <a:cs typeface="Arial" pitchFamily="34" charset="0"/>
              </a:rPr>
              <a:t> </a:t>
            </a:r>
            <a:r>
              <a:rPr lang="en-US" sz="800" dirty="0" smtClean="0">
                <a:latin typeface="Arial" pitchFamily="34" charset="0"/>
                <a:cs typeface="Arial" pitchFamily="34" charset="0"/>
              </a:rPr>
              <a:t>Complainant name and address</a:t>
            </a:r>
          </a:p>
          <a:p>
            <a:pPr>
              <a:buNone/>
            </a:pPr>
            <a:r>
              <a:rPr lang="en-US" sz="800" dirty="0" smtClean="0">
                <a:latin typeface="Arial" pitchFamily="34" charset="0"/>
                <a:cs typeface="Arial" pitchFamily="34" charset="0"/>
              </a:rPr>
              <a:t>Versus</a:t>
            </a:r>
          </a:p>
          <a:p>
            <a:pPr>
              <a:buNone/>
            </a:pPr>
            <a:r>
              <a:rPr lang="en-US" sz="800" dirty="0" smtClean="0">
                <a:latin typeface="Arial" pitchFamily="34" charset="0"/>
                <a:cs typeface="Arial" pitchFamily="34" charset="0"/>
              </a:rPr>
              <a:t>. [company name], [company registered office address]</a:t>
            </a:r>
          </a:p>
          <a:p>
            <a:pPr>
              <a:buNone/>
            </a:pPr>
            <a:r>
              <a:rPr lang="en-US" sz="800" dirty="0" smtClean="0">
                <a:latin typeface="Arial" pitchFamily="34" charset="0"/>
                <a:cs typeface="Arial" pitchFamily="34" charset="0"/>
              </a:rPr>
              <a:t>[add more party if the company has branch office in your city]</a:t>
            </a:r>
          </a:p>
          <a:p>
            <a:pPr>
              <a:buNone/>
            </a:pPr>
            <a:r>
              <a:rPr lang="en-US" sz="800" dirty="0" smtClean="0">
                <a:latin typeface="Arial" pitchFamily="34" charset="0"/>
                <a:cs typeface="Arial" pitchFamily="34" charset="0"/>
              </a:rPr>
              <a:t> …Opposite Party</a:t>
            </a:r>
          </a:p>
          <a:p>
            <a:pPr>
              <a:buNone/>
            </a:pPr>
            <a:endParaRPr lang="en-US" sz="800" dirty="0" smtClean="0">
              <a:latin typeface="Arial" pitchFamily="34" charset="0"/>
              <a:cs typeface="Arial" pitchFamily="34" charset="0"/>
            </a:endParaRPr>
          </a:p>
          <a:p>
            <a:pPr>
              <a:buNone/>
            </a:pPr>
            <a:r>
              <a:rPr lang="en-US" sz="800" dirty="0" smtClean="0">
                <a:latin typeface="Arial" pitchFamily="34" charset="0"/>
                <a:cs typeface="Arial" pitchFamily="34" charset="0"/>
              </a:rPr>
              <a:t> </a:t>
            </a:r>
            <a:r>
              <a:rPr lang="en-US" sz="800" b="1" dirty="0" smtClean="0"/>
              <a:t>Complaint under Section 12 of the Consumer Protection Act, 1986</a:t>
            </a:r>
            <a:endParaRPr lang="en-US" sz="800" dirty="0" smtClean="0"/>
          </a:p>
          <a:p>
            <a:pPr>
              <a:buNone/>
            </a:pPr>
            <a:r>
              <a:rPr lang="en-US" sz="800" dirty="0" smtClean="0">
                <a:latin typeface="Arial" pitchFamily="34" charset="0"/>
                <a:cs typeface="Arial" pitchFamily="34" charset="0"/>
              </a:rPr>
              <a:t>RESPECTFULLY SHOWETH:</a:t>
            </a:r>
          </a:p>
          <a:p>
            <a:pPr>
              <a:buNone/>
            </a:pPr>
            <a:r>
              <a:rPr lang="en-US" sz="800" dirty="0" smtClean="0">
                <a:latin typeface="Arial" pitchFamily="34" charset="0"/>
                <a:cs typeface="Arial" pitchFamily="34" charset="0"/>
              </a:rPr>
              <a:t>1. That the Complainant is a resident of [Complainant’s Address] and had [describe the issue].</a:t>
            </a:r>
          </a:p>
          <a:p>
            <a:pPr>
              <a:buNone/>
            </a:pPr>
            <a:r>
              <a:rPr lang="en-US" sz="800" dirty="0" smtClean="0">
                <a:latin typeface="Arial" pitchFamily="34" charset="0"/>
                <a:cs typeface="Arial" pitchFamily="34" charset="0"/>
              </a:rPr>
              <a:t>That the facts of the present case, in brief, are as follows.</a:t>
            </a:r>
          </a:p>
          <a:p>
            <a:pPr>
              <a:buNone/>
            </a:pPr>
            <a:r>
              <a:rPr lang="en-US" sz="800" dirty="0" smtClean="0">
                <a:latin typeface="Arial" pitchFamily="34" charset="0"/>
                <a:cs typeface="Arial" pitchFamily="34" charset="0"/>
              </a:rPr>
              <a:t>2. ___________________________________________________________________ [Briefly describe facts of the complaint in point numbers 2, 3, 4, 5 and 6].</a:t>
            </a:r>
          </a:p>
          <a:p>
            <a:pPr>
              <a:buNone/>
            </a:pPr>
            <a:r>
              <a:rPr lang="en-US" sz="800" dirty="0" smtClean="0">
                <a:latin typeface="Arial" pitchFamily="34" charset="0"/>
                <a:cs typeface="Arial" pitchFamily="34" charset="0"/>
              </a:rPr>
              <a:t>3. That the __________________________________________________________.</a:t>
            </a:r>
          </a:p>
          <a:p>
            <a:pPr>
              <a:buNone/>
            </a:pPr>
            <a:r>
              <a:rPr lang="en-US" sz="800" dirty="0" smtClean="0">
                <a:latin typeface="Arial" pitchFamily="34" charset="0"/>
                <a:cs typeface="Arial" pitchFamily="34" charset="0"/>
              </a:rPr>
              <a:t>4. That _____________________________________________________________.</a:t>
            </a:r>
          </a:p>
          <a:p>
            <a:pPr>
              <a:buNone/>
            </a:pPr>
            <a:r>
              <a:rPr lang="en-US" sz="800" dirty="0" smtClean="0">
                <a:latin typeface="Arial" pitchFamily="34" charset="0"/>
                <a:cs typeface="Arial" pitchFamily="34" charset="0"/>
              </a:rPr>
              <a:t>5. That _____________________________________________________________.</a:t>
            </a:r>
          </a:p>
          <a:p>
            <a:pPr>
              <a:buNone/>
            </a:pPr>
            <a:r>
              <a:rPr lang="en-US" sz="800" dirty="0" smtClean="0">
                <a:latin typeface="Arial" pitchFamily="34" charset="0"/>
                <a:cs typeface="Arial" pitchFamily="34" charset="0"/>
              </a:rPr>
              <a:t>6.  That the complainant is unhappy with the service meted out to him and he stands on very   firm legal ground in claiming __________________________. This apathetic and apparently deceitful attitude of the opposite party reflects its indifference to the complainant’s plight. [Add a case law if available].</a:t>
            </a:r>
          </a:p>
          <a:p>
            <a:pPr>
              <a:buNone/>
            </a:pPr>
            <a:r>
              <a:rPr lang="en-US" sz="800" dirty="0" smtClean="0">
                <a:latin typeface="Arial" pitchFamily="34" charset="0"/>
                <a:cs typeface="Arial" pitchFamily="34" charset="0"/>
              </a:rPr>
              <a:t>7. That this </a:t>
            </a:r>
            <a:r>
              <a:rPr lang="en-US" sz="800" dirty="0" err="1" smtClean="0">
                <a:latin typeface="Arial" pitchFamily="34" charset="0"/>
                <a:cs typeface="Arial" pitchFamily="34" charset="0"/>
              </a:rPr>
              <a:t>Hon’ble</a:t>
            </a:r>
            <a:r>
              <a:rPr lang="en-US" sz="800" dirty="0" smtClean="0">
                <a:latin typeface="Arial" pitchFamily="34" charset="0"/>
                <a:cs typeface="Arial" pitchFamily="34" charset="0"/>
              </a:rPr>
              <a:t> Forum has got pecuniary jurisdiction to entertain this Complaint as the compensation claimed does not exceed Rs.____________/-. [</a:t>
            </a:r>
            <a:r>
              <a:rPr lang="en-US" sz="800" i="1" dirty="0" smtClean="0">
                <a:latin typeface="Arial" pitchFamily="34" charset="0"/>
                <a:cs typeface="Arial" pitchFamily="34" charset="0"/>
              </a:rPr>
              <a:t>In case of district forum enter amount Rs. 20,00,000/-, State Forum enter Rs. 1 </a:t>
            </a:r>
            <a:r>
              <a:rPr lang="en-US" sz="800" i="1" dirty="0" err="1" smtClean="0">
                <a:latin typeface="Arial" pitchFamily="34" charset="0"/>
                <a:cs typeface="Arial" pitchFamily="34" charset="0"/>
              </a:rPr>
              <a:t>crore</a:t>
            </a:r>
            <a:r>
              <a:rPr lang="en-US" sz="800" i="1" dirty="0" smtClean="0">
                <a:latin typeface="Arial" pitchFamily="34" charset="0"/>
                <a:cs typeface="Arial" pitchFamily="34" charset="0"/>
              </a:rPr>
              <a:t> and in case of National Forum enter more than 1 </a:t>
            </a:r>
            <a:r>
              <a:rPr lang="en-US" sz="800" i="1" dirty="0" err="1" smtClean="0">
                <a:latin typeface="Arial" pitchFamily="34" charset="0"/>
                <a:cs typeface="Arial" pitchFamily="34" charset="0"/>
              </a:rPr>
              <a:t>crore</a:t>
            </a:r>
            <a:r>
              <a:rPr lang="en-US" sz="800" dirty="0" smtClean="0">
                <a:latin typeface="Arial" pitchFamily="34" charset="0"/>
                <a:cs typeface="Arial" pitchFamily="34" charset="0"/>
              </a:rPr>
              <a:t>]</a:t>
            </a:r>
          </a:p>
          <a:p>
            <a:pPr>
              <a:buNone/>
            </a:pPr>
            <a:r>
              <a:rPr lang="en-US" sz="800" dirty="0" smtClean="0">
                <a:latin typeface="Arial" pitchFamily="34" charset="0"/>
                <a:cs typeface="Arial" pitchFamily="34" charset="0"/>
              </a:rPr>
              <a:t>8. That this </a:t>
            </a:r>
            <a:r>
              <a:rPr lang="en-US" sz="800" dirty="0" err="1" smtClean="0">
                <a:latin typeface="Arial" pitchFamily="34" charset="0"/>
                <a:cs typeface="Arial" pitchFamily="34" charset="0"/>
              </a:rPr>
              <a:t>Hon’ble</a:t>
            </a:r>
            <a:r>
              <a:rPr lang="en-US" sz="800" dirty="0" smtClean="0">
                <a:latin typeface="Arial" pitchFamily="34" charset="0"/>
                <a:cs typeface="Arial" pitchFamily="34" charset="0"/>
              </a:rPr>
              <a:t> Forum has got the jurisdiction to adjudicate and decide the same as the opposite party have a branch office [or head office] in __________. Hence, the matter falls within the territorial jurisdiction of this forum.</a:t>
            </a:r>
          </a:p>
          <a:p>
            <a:pPr>
              <a:buNone/>
            </a:pPr>
            <a:r>
              <a:rPr lang="en-US" sz="800" dirty="0" smtClean="0">
                <a:latin typeface="Arial" pitchFamily="34" charset="0"/>
                <a:cs typeface="Arial" pitchFamily="34" charset="0"/>
              </a:rPr>
              <a:t>9. That the Opposite Party have inflicted enormous amount of mental agony and financial loss on the Complainant.</a:t>
            </a:r>
          </a:p>
          <a:p>
            <a:pPr>
              <a:buNone/>
            </a:pPr>
            <a:r>
              <a:rPr lang="en-US" sz="800" dirty="0" smtClean="0">
                <a:latin typeface="Arial" pitchFamily="34" charset="0"/>
                <a:cs typeface="Arial" pitchFamily="34" charset="0"/>
              </a:rPr>
              <a:t>10. That the present complaint is within the limitation as prescribed under the Act because the deficient service was provided to the Complainant by the Opposite Party.</a:t>
            </a:r>
          </a:p>
          <a:p>
            <a:pPr>
              <a:buNone/>
            </a:pPr>
            <a:r>
              <a:rPr lang="en-US" sz="800" dirty="0" smtClean="0">
                <a:latin typeface="Arial" pitchFamily="34" charset="0"/>
                <a:cs typeface="Arial" pitchFamily="34" charset="0"/>
              </a:rPr>
              <a:t>11. That the Complainant has not filed any such or similar complaint before </a:t>
            </a:r>
            <a:r>
              <a:rPr lang="en-US" sz="800" dirty="0" err="1" smtClean="0">
                <a:latin typeface="Arial" pitchFamily="34" charset="0"/>
                <a:cs typeface="Arial" pitchFamily="34" charset="0"/>
              </a:rPr>
              <a:t>Hon’ble</a:t>
            </a:r>
            <a:r>
              <a:rPr lang="en-US" sz="800" dirty="0" smtClean="0">
                <a:latin typeface="Arial" pitchFamily="34" charset="0"/>
                <a:cs typeface="Arial" pitchFamily="34" charset="0"/>
              </a:rPr>
              <a:t> Court. No such or similar complaint is pending adjudication before any competent court of law</a:t>
            </a:r>
          </a:p>
          <a:p>
            <a:pPr>
              <a:buNone/>
            </a:pPr>
            <a:r>
              <a:rPr lang="en-US" sz="800" dirty="0" smtClean="0">
                <a:latin typeface="Arial" pitchFamily="34" charset="0"/>
                <a:cs typeface="Arial" pitchFamily="34" charset="0"/>
              </a:rPr>
              <a:t>It is, therefore, respectfully prayed that this </a:t>
            </a:r>
            <a:r>
              <a:rPr lang="en-US" sz="800" dirty="0" err="1" smtClean="0">
                <a:latin typeface="Arial" pitchFamily="34" charset="0"/>
                <a:cs typeface="Arial" pitchFamily="34" charset="0"/>
              </a:rPr>
              <a:t>Hon’ble</a:t>
            </a:r>
            <a:r>
              <a:rPr lang="en-US" sz="800" dirty="0" smtClean="0">
                <a:latin typeface="Arial" pitchFamily="34" charset="0"/>
                <a:cs typeface="Arial" pitchFamily="34" charset="0"/>
              </a:rPr>
              <a:t> Court may kindly be pleased to:-</a:t>
            </a:r>
          </a:p>
          <a:p>
            <a:pPr>
              <a:buNone/>
            </a:pPr>
            <a:r>
              <a:rPr lang="en-US" sz="800" dirty="0" err="1" smtClean="0">
                <a:latin typeface="Arial" pitchFamily="34" charset="0"/>
                <a:cs typeface="Arial" pitchFamily="34" charset="0"/>
              </a:rPr>
              <a:t>i</a:t>
            </a:r>
            <a:r>
              <a:rPr lang="en-US" sz="800" dirty="0" smtClean="0">
                <a:latin typeface="Arial" pitchFamily="34" charset="0"/>
                <a:cs typeface="Arial" pitchFamily="34" charset="0"/>
              </a:rPr>
              <a:t>)     direct the opposite party to apologize for all the inconvenience caused to the Complainant;</a:t>
            </a:r>
          </a:p>
          <a:p>
            <a:pPr>
              <a:buNone/>
            </a:pPr>
            <a:r>
              <a:rPr lang="en-US" sz="800" dirty="0" smtClean="0">
                <a:latin typeface="Arial" pitchFamily="34" charset="0"/>
                <a:cs typeface="Arial" pitchFamily="34" charset="0"/>
              </a:rPr>
              <a:t>ii)    direct the opposite party to make up for the mistake by refunding the full ticket amount to the complainant;</a:t>
            </a:r>
          </a:p>
          <a:p>
            <a:pPr>
              <a:buNone/>
            </a:pPr>
            <a:r>
              <a:rPr lang="en-US" sz="800" dirty="0" smtClean="0">
                <a:latin typeface="Arial" pitchFamily="34" charset="0"/>
                <a:cs typeface="Arial" pitchFamily="34" charset="0"/>
              </a:rPr>
              <a:t>iii)   pay a sum of Rs. 50,000/- towards the physical strain and mental agony suffered by the Complainant and his family members; and</a:t>
            </a:r>
          </a:p>
          <a:p>
            <a:pPr>
              <a:buNone/>
            </a:pPr>
            <a:r>
              <a:rPr lang="en-US" sz="800" dirty="0" smtClean="0">
                <a:latin typeface="Arial" pitchFamily="34" charset="0"/>
                <a:cs typeface="Arial" pitchFamily="34" charset="0"/>
              </a:rPr>
              <a:t>iv)   direct the opposite party to pay a sum of Rs. 1,000/- towards cost of this petition</a:t>
            </a:r>
          </a:p>
          <a:p>
            <a:pPr>
              <a:buNone/>
            </a:pPr>
            <a:r>
              <a:rPr lang="en-US" sz="800" dirty="0" smtClean="0">
                <a:latin typeface="Arial" pitchFamily="34" charset="0"/>
                <a:cs typeface="Arial" pitchFamily="34" charset="0"/>
              </a:rPr>
              <a:t>For which act of kindness, the Complainant shall, as is duty bound, ever pray.</a:t>
            </a:r>
          </a:p>
          <a:p>
            <a:pPr>
              <a:buNone/>
            </a:pPr>
            <a:r>
              <a:rPr lang="en-US" sz="800" dirty="0" smtClean="0">
                <a:latin typeface="Arial" pitchFamily="34" charset="0"/>
                <a:cs typeface="Arial" pitchFamily="34" charset="0"/>
              </a:rPr>
              <a:t>[Place]                                                                        Complainant</a:t>
            </a:r>
          </a:p>
          <a:p>
            <a:pPr>
              <a:buNone/>
            </a:pPr>
            <a:r>
              <a:rPr lang="en-US" sz="800" dirty="0" smtClean="0">
                <a:latin typeface="Arial" pitchFamily="34" charset="0"/>
                <a:cs typeface="Arial" pitchFamily="34" charset="0"/>
              </a:rPr>
              <a:t>Dated</a:t>
            </a:r>
          </a:p>
          <a:p>
            <a:pPr>
              <a:buNone/>
            </a:pPr>
            <a:r>
              <a:rPr lang="en-US" sz="800" dirty="0" smtClean="0">
                <a:latin typeface="Arial" pitchFamily="34" charset="0"/>
                <a:cs typeface="Arial" pitchFamily="34" charset="0"/>
              </a:rPr>
              <a:t>Verification:-</a:t>
            </a:r>
          </a:p>
          <a:p>
            <a:pPr>
              <a:buNone/>
            </a:pPr>
            <a:r>
              <a:rPr lang="en-US" sz="800" dirty="0" smtClean="0">
                <a:latin typeface="Arial" pitchFamily="34" charset="0"/>
                <a:cs typeface="Arial" pitchFamily="34" charset="0"/>
              </a:rPr>
              <a:t>Verified that the contents of Para nos. 1 to 11 of the complaint are true and correct to the best of my knowledge. No part of it is false and nothing has been concealed there from.</a:t>
            </a:r>
          </a:p>
          <a:p>
            <a:pPr>
              <a:buNone/>
            </a:pPr>
            <a:r>
              <a:rPr lang="en-US" sz="800" dirty="0" smtClean="0">
                <a:latin typeface="Arial" pitchFamily="34" charset="0"/>
                <a:cs typeface="Arial" pitchFamily="34" charset="0"/>
              </a:rPr>
              <a:t> </a:t>
            </a:r>
          </a:p>
          <a:p>
            <a:pPr>
              <a:buNone/>
            </a:pPr>
            <a:r>
              <a:rPr lang="en-US" sz="800" dirty="0" smtClean="0">
                <a:latin typeface="Arial" pitchFamily="34" charset="0"/>
                <a:cs typeface="Arial" pitchFamily="34" charset="0"/>
              </a:rPr>
              <a:t>[Place]</a:t>
            </a:r>
          </a:p>
          <a:p>
            <a:pPr>
              <a:buNone/>
            </a:pPr>
            <a:r>
              <a:rPr lang="en-US" sz="800" dirty="0" smtClean="0">
                <a:latin typeface="Arial" pitchFamily="34" charset="0"/>
                <a:cs typeface="Arial" pitchFamily="34" charset="0"/>
              </a:rPr>
              <a:t>Dated:                                                                                    Complainant</a:t>
            </a:r>
          </a:p>
          <a:p>
            <a:endParaRPr lang="en-US" sz="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pPr lvl="0">
              <a:buNone/>
            </a:pPr>
            <a:r>
              <a:rPr lang="en-US" sz="2400" dirty="0" smtClean="0">
                <a:latin typeface="Arial" pitchFamily="34" charset="0"/>
                <a:cs typeface="Arial" pitchFamily="34" charset="0"/>
              </a:rPr>
              <a:t>(4) Court fees Payments</a:t>
            </a:r>
          </a:p>
          <a:p>
            <a:pPr>
              <a:buNone/>
            </a:pPr>
            <a:endParaRPr lang="en-US" dirty="0"/>
          </a:p>
        </p:txBody>
      </p:sp>
      <p:graphicFrame>
        <p:nvGraphicFramePr>
          <p:cNvPr id="5" name="Table 4"/>
          <p:cNvGraphicFramePr>
            <a:graphicFrameLocks noGrp="1"/>
          </p:cNvGraphicFramePr>
          <p:nvPr/>
        </p:nvGraphicFramePr>
        <p:xfrm>
          <a:off x="609600" y="1447800"/>
          <a:ext cx="8001000" cy="4538136"/>
        </p:xfrm>
        <a:graphic>
          <a:graphicData uri="http://schemas.openxmlformats.org/drawingml/2006/table">
            <a:tbl>
              <a:tblPr firstRow="1" bandRow="1">
                <a:tableStyleId>{5C22544A-7EE6-4342-B048-85BDC9FD1C3A}</a:tableStyleId>
              </a:tblPr>
              <a:tblGrid>
                <a:gridCol w="2667000"/>
                <a:gridCol w="2667000"/>
                <a:gridCol w="2667000"/>
              </a:tblGrid>
              <a:tr h="567267">
                <a:tc>
                  <a:txBody>
                    <a:bodyPr/>
                    <a:lstStyle/>
                    <a:p>
                      <a:r>
                        <a:rPr lang="en-US" sz="1800" b="1" kern="1200" dirty="0" smtClean="0">
                          <a:solidFill>
                            <a:schemeClr val="lt1"/>
                          </a:solidFill>
                          <a:latin typeface="+mn-lt"/>
                          <a:ea typeface="+mn-ea"/>
                          <a:cs typeface="+mn-cs"/>
                        </a:rPr>
                        <a:t>Amount of Compensation </a:t>
                      </a:r>
                      <a:endParaRPr lang="en-US" dirty="0"/>
                    </a:p>
                  </a:txBody>
                  <a:tcPr/>
                </a:tc>
                <a:tc>
                  <a:txBody>
                    <a:bodyPr/>
                    <a:lstStyle/>
                    <a:p>
                      <a:r>
                        <a:rPr lang="en-US" sz="1800" b="1" kern="1200" dirty="0" smtClean="0">
                          <a:solidFill>
                            <a:schemeClr val="lt1"/>
                          </a:solidFill>
                          <a:latin typeface="+mn-lt"/>
                          <a:ea typeface="+mn-ea"/>
                          <a:cs typeface="+mn-cs"/>
                        </a:rPr>
                        <a:t>Court Fee to be Paid</a:t>
                      </a:r>
                      <a:endParaRPr lang="en-US" dirty="0"/>
                    </a:p>
                  </a:txBody>
                  <a:tcPr/>
                </a:tc>
                <a:tc>
                  <a:txBody>
                    <a:bodyPr/>
                    <a:lstStyle/>
                    <a:p>
                      <a:r>
                        <a:rPr lang="en-US" sz="1800" b="1" kern="1200" dirty="0" smtClean="0">
                          <a:solidFill>
                            <a:schemeClr val="lt1"/>
                          </a:solidFill>
                          <a:latin typeface="+mn-lt"/>
                          <a:ea typeface="+mn-ea"/>
                          <a:cs typeface="+mn-cs"/>
                        </a:rPr>
                        <a:t>Court with Jurisdiction</a:t>
                      </a:r>
                      <a:endParaRPr lang="en-US" dirty="0"/>
                    </a:p>
                  </a:txBody>
                  <a:tcPr/>
                </a:tc>
              </a:tr>
              <a:tr h="567267">
                <a:tc>
                  <a:txBody>
                    <a:bodyPr/>
                    <a:lstStyle/>
                    <a:p>
                      <a:pPr marL="0" marR="0" algn="l">
                        <a:lnSpc>
                          <a:spcPct val="115000"/>
                        </a:lnSpc>
                        <a:spcBef>
                          <a:spcPts val="0"/>
                        </a:spcBef>
                        <a:spcAft>
                          <a:spcPts val="0"/>
                        </a:spcAft>
                      </a:pPr>
                      <a:r>
                        <a:rPr lang="en-US" sz="1000" dirty="0">
                          <a:latin typeface="Verdana"/>
                          <a:ea typeface="Times New Roman"/>
                          <a:cs typeface="Times New Roman"/>
                        </a:rPr>
                        <a:t>Up to Rs. 1 </a:t>
                      </a:r>
                      <a:r>
                        <a:rPr lang="en-US" sz="1000" dirty="0" err="1">
                          <a:latin typeface="Verdana"/>
                          <a:ea typeface="Times New Roman"/>
                          <a:cs typeface="Times New Roman"/>
                        </a:rPr>
                        <a:t>Lakh</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000" dirty="0">
                          <a:latin typeface="Verdana"/>
                          <a:ea typeface="Times New Roman"/>
                          <a:cs typeface="Times New Roman"/>
                        </a:rPr>
                        <a:t>Rs. 100/-</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000" dirty="0">
                          <a:latin typeface="Verdana"/>
                          <a:ea typeface="Times New Roman"/>
                          <a:cs typeface="Times New Roman"/>
                        </a:rPr>
                        <a:t>District Consumer Disputes </a:t>
                      </a:r>
                      <a:r>
                        <a:rPr lang="en-US" sz="1000" dirty="0" err="1">
                          <a:latin typeface="Verdana"/>
                          <a:ea typeface="Times New Roman"/>
                          <a:cs typeface="Times New Roman"/>
                        </a:rPr>
                        <a:t>Redressal</a:t>
                      </a:r>
                      <a:r>
                        <a:rPr lang="en-US" sz="1000" dirty="0">
                          <a:latin typeface="Verdana"/>
                          <a:ea typeface="Times New Roman"/>
                          <a:cs typeface="Times New Roman"/>
                        </a:rPr>
                        <a:t> Forum</a:t>
                      </a:r>
                      <a:endParaRPr lang="en-US" sz="1100" dirty="0">
                        <a:latin typeface="Calibri"/>
                        <a:ea typeface="Calibri"/>
                        <a:cs typeface="Times New Roman"/>
                      </a:endParaRPr>
                    </a:p>
                  </a:txBody>
                  <a:tcPr marL="9525" marR="9525" marT="9525" marB="9525" anchor="ctr"/>
                </a:tc>
              </a:tr>
              <a:tr h="567267">
                <a:tc>
                  <a:txBody>
                    <a:bodyPr/>
                    <a:lstStyle/>
                    <a:p>
                      <a:pPr marL="0" marR="0" algn="l">
                        <a:lnSpc>
                          <a:spcPct val="115000"/>
                        </a:lnSpc>
                        <a:spcBef>
                          <a:spcPts val="0"/>
                        </a:spcBef>
                        <a:spcAft>
                          <a:spcPts val="0"/>
                        </a:spcAft>
                      </a:pPr>
                      <a:r>
                        <a:rPr lang="en-US" sz="1000" dirty="0">
                          <a:latin typeface="Verdana"/>
                          <a:ea typeface="Times New Roman"/>
                          <a:cs typeface="Times New Roman"/>
                        </a:rPr>
                        <a:t>Rs. 1 </a:t>
                      </a:r>
                      <a:r>
                        <a:rPr lang="en-US" sz="1000" dirty="0" err="1">
                          <a:latin typeface="Verdana"/>
                          <a:ea typeface="Times New Roman"/>
                          <a:cs typeface="Times New Roman"/>
                        </a:rPr>
                        <a:t>Lakh</a:t>
                      </a:r>
                      <a:r>
                        <a:rPr lang="en-US" sz="1000" dirty="0">
                          <a:latin typeface="Verdana"/>
                          <a:ea typeface="Times New Roman"/>
                          <a:cs typeface="Times New Roman"/>
                        </a:rPr>
                        <a:t> to Rs. 5 </a:t>
                      </a:r>
                      <a:r>
                        <a:rPr lang="en-US" sz="1000" dirty="0" err="1">
                          <a:latin typeface="Verdana"/>
                          <a:ea typeface="Times New Roman"/>
                          <a:cs typeface="Times New Roman"/>
                        </a:rPr>
                        <a:t>Lakhs</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000" dirty="0">
                          <a:latin typeface="Verdana"/>
                          <a:ea typeface="Times New Roman"/>
                          <a:cs typeface="Times New Roman"/>
                        </a:rPr>
                        <a:t>Rs. 200/-</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000" dirty="0">
                          <a:latin typeface="Verdana"/>
                          <a:ea typeface="Times New Roman"/>
                          <a:cs typeface="Times New Roman"/>
                        </a:rPr>
                        <a:t>District Consumer Disputes </a:t>
                      </a:r>
                      <a:r>
                        <a:rPr lang="en-US" sz="1000" dirty="0" err="1">
                          <a:latin typeface="Verdana"/>
                          <a:ea typeface="Times New Roman"/>
                          <a:cs typeface="Times New Roman"/>
                        </a:rPr>
                        <a:t>Redressal</a:t>
                      </a:r>
                      <a:r>
                        <a:rPr lang="en-US" sz="1000" dirty="0">
                          <a:latin typeface="Verdana"/>
                          <a:ea typeface="Times New Roman"/>
                          <a:cs typeface="Times New Roman"/>
                        </a:rPr>
                        <a:t> Forum</a:t>
                      </a:r>
                      <a:endParaRPr lang="en-US" sz="1100" dirty="0">
                        <a:latin typeface="Calibri"/>
                        <a:ea typeface="Calibri"/>
                        <a:cs typeface="Times New Roman"/>
                      </a:endParaRPr>
                    </a:p>
                  </a:txBody>
                  <a:tcPr marL="9525" marR="9525" marT="9525" marB="9525" anchor="ctr"/>
                </a:tc>
              </a:tr>
              <a:tr h="567267">
                <a:tc>
                  <a:txBody>
                    <a:bodyPr/>
                    <a:lstStyle/>
                    <a:p>
                      <a:pPr marL="0" marR="0" algn="l">
                        <a:lnSpc>
                          <a:spcPct val="115000"/>
                        </a:lnSpc>
                        <a:spcBef>
                          <a:spcPts val="0"/>
                        </a:spcBef>
                        <a:spcAft>
                          <a:spcPts val="0"/>
                        </a:spcAft>
                      </a:pPr>
                      <a:r>
                        <a:rPr lang="en-US" sz="1000" dirty="0">
                          <a:latin typeface="Verdana"/>
                          <a:ea typeface="Times New Roman"/>
                          <a:cs typeface="Times New Roman"/>
                        </a:rPr>
                        <a:t>Rs. 5 </a:t>
                      </a:r>
                      <a:r>
                        <a:rPr lang="en-US" sz="1000" dirty="0" err="1">
                          <a:latin typeface="Verdana"/>
                          <a:ea typeface="Times New Roman"/>
                          <a:cs typeface="Times New Roman"/>
                        </a:rPr>
                        <a:t>Lakhs</a:t>
                      </a:r>
                      <a:r>
                        <a:rPr lang="en-US" sz="1000" dirty="0">
                          <a:latin typeface="Verdana"/>
                          <a:ea typeface="Times New Roman"/>
                          <a:cs typeface="Times New Roman"/>
                        </a:rPr>
                        <a:t> to Rs. 10 </a:t>
                      </a:r>
                      <a:r>
                        <a:rPr lang="en-US" sz="1000" dirty="0" err="1">
                          <a:latin typeface="Verdana"/>
                          <a:ea typeface="Times New Roman"/>
                          <a:cs typeface="Times New Roman"/>
                        </a:rPr>
                        <a:t>Lakhs</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000" dirty="0">
                          <a:latin typeface="Verdana"/>
                          <a:ea typeface="Times New Roman"/>
                          <a:cs typeface="Times New Roman"/>
                        </a:rPr>
                        <a:t>Rs. 400/-</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000" dirty="0">
                          <a:latin typeface="Verdana"/>
                          <a:ea typeface="Times New Roman"/>
                          <a:cs typeface="Times New Roman"/>
                        </a:rPr>
                        <a:t>District Consumer Disputes </a:t>
                      </a:r>
                      <a:r>
                        <a:rPr lang="en-US" sz="1000" dirty="0" err="1">
                          <a:latin typeface="Verdana"/>
                          <a:ea typeface="Times New Roman"/>
                          <a:cs typeface="Times New Roman"/>
                        </a:rPr>
                        <a:t>Redressal</a:t>
                      </a:r>
                      <a:r>
                        <a:rPr lang="en-US" sz="1000" dirty="0">
                          <a:latin typeface="Verdana"/>
                          <a:ea typeface="Times New Roman"/>
                          <a:cs typeface="Times New Roman"/>
                        </a:rPr>
                        <a:t> Forum</a:t>
                      </a:r>
                      <a:endParaRPr lang="en-US" sz="1100" dirty="0">
                        <a:latin typeface="Calibri"/>
                        <a:ea typeface="Calibri"/>
                        <a:cs typeface="Times New Roman"/>
                      </a:endParaRPr>
                    </a:p>
                  </a:txBody>
                  <a:tcPr marL="9525" marR="9525" marT="9525" marB="9525" anchor="ctr"/>
                </a:tc>
              </a:tr>
              <a:tr h="567267">
                <a:tc>
                  <a:txBody>
                    <a:bodyPr/>
                    <a:lstStyle/>
                    <a:p>
                      <a:pPr marL="0" marR="0" algn="l">
                        <a:lnSpc>
                          <a:spcPct val="115000"/>
                        </a:lnSpc>
                        <a:spcBef>
                          <a:spcPts val="0"/>
                        </a:spcBef>
                        <a:spcAft>
                          <a:spcPts val="0"/>
                        </a:spcAft>
                      </a:pPr>
                      <a:r>
                        <a:rPr lang="en-US" sz="1000" dirty="0">
                          <a:latin typeface="Verdana"/>
                          <a:ea typeface="Times New Roman"/>
                          <a:cs typeface="Times New Roman"/>
                        </a:rPr>
                        <a:t>Rs. 10 </a:t>
                      </a:r>
                      <a:r>
                        <a:rPr lang="en-US" sz="1000" dirty="0" err="1">
                          <a:latin typeface="Verdana"/>
                          <a:ea typeface="Times New Roman"/>
                          <a:cs typeface="Times New Roman"/>
                        </a:rPr>
                        <a:t>Lakhs</a:t>
                      </a:r>
                      <a:r>
                        <a:rPr lang="en-US" sz="1000" dirty="0">
                          <a:latin typeface="Verdana"/>
                          <a:ea typeface="Times New Roman"/>
                          <a:cs typeface="Times New Roman"/>
                        </a:rPr>
                        <a:t> to Rs. 20 </a:t>
                      </a:r>
                      <a:r>
                        <a:rPr lang="en-US" sz="1000" dirty="0" err="1">
                          <a:latin typeface="Verdana"/>
                          <a:ea typeface="Times New Roman"/>
                          <a:cs typeface="Times New Roman"/>
                        </a:rPr>
                        <a:t>Lakhs</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000" dirty="0">
                          <a:latin typeface="Verdana"/>
                          <a:ea typeface="Times New Roman"/>
                          <a:cs typeface="Times New Roman"/>
                        </a:rPr>
                        <a:t>Rs. 500/-</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000" dirty="0">
                          <a:latin typeface="Verdana"/>
                          <a:ea typeface="Times New Roman"/>
                          <a:cs typeface="Times New Roman"/>
                        </a:rPr>
                        <a:t>District Consumer Disputes </a:t>
                      </a:r>
                      <a:r>
                        <a:rPr lang="en-US" sz="1000" dirty="0" err="1">
                          <a:latin typeface="Verdana"/>
                          <a:ea typeface="Times New Roman"/>
                          <a:cs typeface="Times New Roman"/>
                        </a:rPr>
                        <a:t>Redressal</a:t>
                      </a:r>
                      <a:r>
                        <a:rPr lang="en-US" sz="1000" dirty="0">
                          <a:latin typeface="Verdana"/>
                          <a:ea typeface="Times New Roman"/>
                          <a:cs typeface="Times New Roman"/>
                        </a:rPr>
                        <a:t> Forum</a:t>
                      </a:r>
                      <a:endParaRPr lang="en-US" sz="1100" dirty="0">
                        <a:latin typeface="Calibri"/>
                        <a:ea typeface="Calibri"/>
                        <a:cs typeface="Times New Roman"/>
                      </a:endParaRPr>
                    </a:p>
                  </a:txBody>
                  <a:tcPr marL="9525" marR="9525" marT="9525" marB="9525" anchor="ctr"/>
                </a:tc>
              </a:tr>
              <a:tr h="567267">
                <a:tc>
                  <a:txBody>
                    <a:bodyPr/>
                    <a:lstStyle/>
                    <a:p>
                      <a:pPr marL="0" marR="0" algn="l">
                        <a:lnSpc>
                          <a:spcPct val="115000"/>
                        </a:lnSpc>
                        <a:spcBef>
                          <a:spcPts val="0"/>
                        </a:spcBef>
                        <a:spcAft>
                          <a:spcPts val="0"/>
                        </a:spcAft>
                      </a:pPr>
                      <a:r>
                        <a:rPr lang="en-US" sz="1000" dirty="0">
                          <a:latin typeface="Verdana"/>
                          <a:ea typeface="Times New Roman"/>
                          <a:cs typeface="Times New Roman"/>
                        </a:rPr>
                        <a:t>Rs. 20 </a:t>
                      </a:r>
                      <a:r>
                        <a:rPr lang="en-US" sz="1000" dirty="0" err="1">
                          <a:latin typeface="Verdana"/>
                          <a:ea typeface="Times New Roman"/>
                          <a:cs typeface="Times New Roman"/>
                        </a:rPr>
                        <a:t>Lakhs</a:t>
                      </a:r>
                      <a:r>
                        <a:rPr lang="en-US" sz="1000" dirty="0">
                          <a:latin typeface="Verdana"/>
                          <a:ea typeface="Times New Roman"/>
                          <a:cs typeface="Times New Roman"/>
                        </a:rPr>
                        <a:t> to Rs. 50 </a:t>
                      </a:r>
                      <a:r>
                        <a:rPr lang="en-US" sz="1000" dirty="0" err="1">
                          <a:latin typeface="Verdana"/>
                          <a:ea typeface="Times New Roman"/>
                          <a:cs typeface="Times New Roman"/>
                        </a:rPr>
                        <a:t>Lakhs</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000" dirty="0">
                          <a:latin typeface="Verdana"/>
                          <a:ea typeface="Times New Roman"/>
                          <a:cs typeface="Times New Roman"/>
                        </a:rPr>
                        <a:t>Rs. 2000/-</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000" dirty="0">
                          <a:latin typeface="Verdana"/>
                          <a:ea typeface="Times New Roman"/>
                          <a:cs typeface="Times New Roman"/>
                        </a:rPr>
                        <a:t>State Consumer Disputes </a:t>
                      </a:r>
                      <a:r>
                        <a:rPr lang="en-US" sz="1000" dirty="0" err="1">
                          <a:latin typeface="Verdana"/>
                          <a:ea typeface="Times New Roman"/>
                          <a:cs typeface="Times New Roman"/>
                        </a:rPr>
                        <a:t>Redressal</a:t>
                      </a:r>
                      <a:r>
                        <a:rPr lang="en-US" sz="1000" dirty="0">
                          <a:latin typeface="Verdana"/>
                          <a:ea typeface="Times New Roman"/>
                          <a:cs typeface="Times New Roman"/>
                        </a:rPr>
                        <a:t> Commission</a:t>
                      </a:r>
                      <a:endParaRPr lang="en-US" sz="1100" dirty="0">
                        <a:latin typeface="Calibri"/>
                        <a:ea typeface="Calibri"/>
                        <a:cs typeface="Times New Roman"/>
                      </a:endParaRPr>
                    </a:p>
                  </a:txBody>
                  <a:tcPr marL="9525" marR="9525" marT="9525" marB="9525" anchor="ctr"/>
                </a:tc>
              </a:tr>
              <a:tr h="567267">
                <a:tc>
                  <a:txBody>
                    <a:bodyPr/>
                    <a:lstStyle/>
                    <a:p>
                      <a:pPr marL="0" marR="0" algn="l">
                        <a:lnSpc>
                          <a:spcPct val="115000"/>
                        </a:lnSpc>
                        <a:spcBef>
                          <a:spcPts val="0"/>
                        </a:spcBef>
                        <a:spcAft>
                          <a:spcPts val="0"/>
                        </a:spcAft>
                      </a:pPr>
                      <a:r>
                        <a:rPr lang="en-US" sz="1000" dirty="0">
                          <a:latin typeface="Verdana"/>
                          <a:ea typeface="Times New Roman"/>
                          <a:cs typeface="Times New Roman"/>
                        </a:rPr>
                        <a:t>Rs. 50 </a:t>
                      </a:r>
                      <a:r>
                        <a:rPr lang="en-US" sz="1000" dirty="0" err="1">
                          <a:latin typeface="Verdana"/>
                          <a:ea typeface="Times New Roman"/>
                          <a:cs typeface="Times New Roman"/>
                        </a:rPr>
                        <a:t>Lakhs</a:t>
                      </a:r>
                      <a:r>
                        <a:rPr lang="en-US" sz="1000" dirty="0">
                          <a:latin typeface="Verdana"/>
                          <a:ea typeface="Times New Roman"/>
                          <a:cs typeface="Times New Roman"/>
                        </a:rPr>
                        <a:t> to Rs. 1 </a:t>
                      </a:r>
                      <a:r>
                        <a:rPr lang="en-US" sz="1000" dirty="0" err="1">
                          <a:latin typeface="Verdana"/>
                          <a:ea typeface="Times New Roman"/>
                          <a:cs typeface="Times New Roman"/>
                        </a:rPr>
                        <a:t>Crore</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000" dirty="0">
                          <a:latin typeface="Verdana"/>
                          <a:ea typeface="Times New Roman"/>
                          <a:cs typeface="Times New Roman"/>
                        </a:rPr>
                        <a:t>Rs. 4000/-</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000" dirty="0">
                          <a:latin typeface="Verdana"/>
                          <a:ea typeface="Times New Roman"/>
                          <a:cs typeface="Times New Roman"/>
                        </a:rPr>
                        <a:t>State Consumer Disputes </a:t>
                      </a:r>
                      <a:r>
                        <a:rPr lang="en-US" sz="1000" dirty="0" err="1">
                          <a:latin typeface="Verdana"/>
                          <a:ea typeface="Times New Roman"/>
                          <a:cs typeface="Times New Roman"/>
                        </a:rPr>
                        <a:t>Redressal</a:t>
                      </a:r>
                      <a:r>
                        <a:rPr lang="en-US" sz="1000" dirty="0">
                          <a:latin typeface="Verdana"/>
                          <a:ea typeface="Times New Roman"/>
                          <a:cs typeface="Times New Roman"/>
                        </a:rPr>
                        <a:t> Commission</a:t>
                      </a:r>
                      <a:endParaRPr lang="en-US" sz="1100" dirty="0">
                        <a:latin typeface="Calibri"/>
                        <a:ea typeface="Calibri"/>
                        <a:cs typeface="Times New Roman"/>
                      </a:endParaRPr>
                    </a:p>
                  </a:txBody>
                  <a:tcPr marL="9525" marR="9525" marT="9525" marB="9525" anchor="ctr"/>
                </a:tc>
              </a:tr>
              <a:tr h="567267">
                <a:tc>
                  <a:txBody>
                    <a:bodyPr/>
                    <a:lstStyle/>
                    <a:p>
                      <a:pPr marL="0" marR="0" algn="l">
                        <a:lnSpc>
                          <a:spcPct val="115000"/>
                        </a:lnSpc>
                        <a:spcBef>
                          <a:spcPts val="0"/>
                        </a:spcBef>
                        <a:spcAft>
                          <a:spcPts val="0"/>
                        </a:spcAft>
                      </a:pPr>
                      <a:r>
                        <a:rPr lang="en-US" sz="1000" dirty="0">
                          <a:latin typeface="Verdana"/>
                          <a:ea typeface="Times New Roman"/>
                          <a:cs typeface="Times New Roman"/>
                        </a:rPr>
                        <a:t>Above Rs. 1 </a:t>
                      </a:r>
                      <a:r>
                        <a:rPr lang="en-US" sz="1000" dirty="0" err="1">
                          <a:latin typeface="Verdana"/>
                          <a:ea typeface="Times New Roman"/>
                          <a:cs typeface="Times New Roman"/>
                        </a:rPr>
                        <a:t>Crore</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000" dirty="0">
                          <a:latin typeface="Verdana"/>
                          <a:ea typeface="Times New Roman"/>
                          <a:cs typeface="Times New Roman"/>
                        </a:rPr>
                        <a:t>Rs. 5000/-</a:t>
                      </a:r>
                      <a:endParaRPr lang="en-US" sz="1100" dirty="0">
                        <a:latin typeface="Calibri"/>
                        <a:ea typeface="Calibri"/>
                        <a:cs typeface="Times New Roman"/>
                      </a:endParaRPr>
                    </a:p>
                  </a:txBody>
                  <a:tcPr marL="9525" marR="9525" marT="9525" marB="9525" anchor="ctr"/>
                </a:tc>
                <a:tc>
                  <a:txBody>
                    <a:bodyPr/>
                    <a:lstStyle/>
                    <a:p>
                      <a:pPr marL="0" marR="0" algn="ctr">
                        <a:lnSpc>
                          <a:spcPct val="115000"/>
                        </a:lnSpc>
                        <a:spcBef>
                          <a:spcPts val="0"/>
                        </a:spcBef>
                        <a:spcAft>
                          <a:spcPts val="0"/>
                        </a:spcAft>
                      </a:pPr>
                      <a:r>
                        <a:rPr lang="en-US" sz="1000" dirty="0">
                          <a:latin typeface="Verdana"/>
                          <a:ea typeface="Times New Roman"/>
                          <a:cs typeface="Times New Roman"/>
                        </a:rPr>
                        <a:t>National Consumer Disputes </a:t>
                      </a:r>
                      <a:r>
                        <a:rPr lang="en-US" sz="1000" dirty="0" err="1">
                          <a:latin typeface="Verdana"/>
                          <a:ea typeface="Times New Roman"/>
                          <a:cs typeface="Times New Roman"/>
                        </a:rPr>
                        <a:t>Redressal</a:t>
                      </a:r>
                      <a:r>
                        <a:rPr lang="en-US" sz="1000" dirty="0">
                          <a:latin typeface="Verdana"/>
                          <a:ea typeface="Times New Roman"/>
                          <a:cs typeface="Times New Roman"/>
                        </a:rPr>
                        <a:t> Commission</a:t>
                      </a:r>
                      <a:endParaRPr lang="en-US" sz="1100" dirty="0">
                        <a:latin typeface="Calibri"/>
                        <a:ea typeface="Calibri"/>
                        <a:cs typeface="Times New Roman"/>
                      </a:endParaRPr>
                    </a:p>
                  </a:txBody>
                  <a:tcPr marL="9525" marR="9525" marT="9525" marB="9525" anchor="ct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324600"/>
          </a:xfrm>
        </p:spPr>
        <p:txBody>
          <a:bodyPr>
            <a:normAutofit lnSpcReduction="10000"/>
          </a:bodyPr>
          <a:lstStyle/>
          <a:p>
            <a:pPr>
              <a:buNone/>
            </a:pPr>
            <a:r>
              <a:rPr lang="en-US" sz="2400" dirty="0" smtClean="0">
                <a:latin typeface="Arial" pitchFamily="34" charset="0"/>
                <a:cs typeface="Arial" pitchFamily="34" charset="0"/>
              </a:rPr>
              <a:t>(5) </a:t>
            </a:r>
            <a:r>
              <a:rPr lang="en-US" sz="2400" u="sng" dirty="0" smtClean="0">
                <a:latin typeface="Arial" pitchFamily="34" charset="0"/>
                <a:cs typeface="Arial" pitchFamily="34" charset="0"/>
              </a:rPr>
              <a:t>File your Complaint</a:t>
            </a:r>
          </a:p>
          <a:p>
            <a:pPr>
              <a:buNone/>
            </a:pPr>
            <a:endParaRPr lang="en-US" sz="2400" dirty="0" smtClean="0">
              <a:latin typeface="Arial" pitchFamily="34" charset="0"/>
              <a:cs typeface="Arial" pitchFamily="34" charset="0"/>
            </a:endParaRPr>
          </a:p>
          <a:p>
            <a:pPr>
              <a:buFont typeface="Wingdings" pitchFamily="2" charset="2"/>
              <a:buChar char="Ø"/>
            </a:pPr>
            <a:r>
              <a:rPr lang="en-US" sz="2400" dirty="0" smtClean="0">
                <a:latin typeface="Arial" pitchFamily="34" charset="0"/>
                <a:cs typeface="Arial" pitchFamily="34" charset="0"/>
              </a:rPr>
              <a:t>Notarized documents and evidence </a:t>
            </a:r>
          </a:p>
          <a:p>
            <a:pPr>
              <a:buFont typeface="Wingdings" pitchFamily="2" charset="2"/>
              <a:buChar char="Ø"/>
            </a:pPr>
            <a:endParaRPr lang="en-US" sz="2400" dirty="0" smtClean="0">
              <a:latin typeface="Arial" pitchFamily="34" charset="0"/>
              <a:cs typeface="Arial" pitchFamily="34" charset="0"/>
            </a:endParaRPr>
          </a:p>
          <a:p>
            <a:pPr>
              <a:buFont typeface="Wingdings" pitchFamily="2" charset="2"/>
              <a:buChar char="Ø"/>
            </a:pPr>
            <a:r>
              <a:rPr lang="en-US" sz="2400" dirty="0" smtClean="0">
                <a:latin typeface="Arial" pitchFamily="34" charset="0"/>
                <a:cs typeface="Arial" pitchFamily="34" charset="0"/>
              </a:rPr>
              <a:t>Prepare Five copies(Set)</a:t>
            </a:r>
          </a:p>
          <a:p>
            <a:pPr>
              <a:buNone/>
            </a:pPr>
            <a:r>
              <a:rPr lang="en-US" sz="2400" dirty="0" smtClean="0">
                <a:latin typeface="Arial" pitchFamily="34" charset="0"/>
                <a:cs typeface="Arial" pitchFamily="34" charset="0"/>
              </a:rPr>
              <a:t>    (Three set for Court, One set for Company and one for your self)</a:t>
            </a:r>
          </a:p>
          <a:p>
            <a:pPr>
              <a:buNone/>
            </a:pPr>
            <a:endParaRPr lang="en-US" sz="2400" dirty="0" smtClean="0">
              <a:latin typeface="Arial" pitchFamily="34" charset="0"/>
              <a:cs typeface="Arial" pitchFamily="34" charset="0"/>
            </a:endParaRPr>
          </a:p>
          <a:p>
            <a:pPr>
              <a:buFont typeface="Wingdings" pitchFamily="2" charset="2"/>
              <a:buChar char="Ø"/>
            </a:pPr>
            <a:r>
              <a:rPr lang="en-US" sz="2400" dirty="0" smtClean="0">
                <a:latin typeface="Arial" pitchFamily="34" charset="0"/>
                <a:cs typeface="Arial" pitchFamily="34" charset="0"/>
              </a:rPr>
              <a:t>Complaint Submit to Forum (Court) by post or hand</a:t>
            </a:r>
          </a:p>
          <a:p>
            <a:pPr>
              <a:buFont typeface="Wingdings" pitchFamily="2" charset="2"/>
              <a:buChar char="Ø"/>
            </a:pPr>
            <a:endParaRPr lang="en-US" sz="2400" dirty="0" smtClean="0">
              <a:latin typeface="Arial" pitchFamily="34" charset="0"/>
              <a:cs typeface="Arial" pitchFamily="34" charset="0"/>
            </a:endParaRPr>
          </a:p>
          <a:p>
            <a:pPr>
              <a:buFont typeface="Wingdings" pitchFamily="2" charset="2"/>
              <a:buChar char="Ø"/>
            </a:pPr>
            <a:r>
              <a:rPr lang="en-US" sz="2400" dirty="0" smtClean="0">
                <a:latin typeface="Arial" pitchFamily="34" charset="0"/>
                <a:cs typeface="Arial" pitchFamily="34" charset="0"/>
              </a:rPr>
              <a:t>Obtain receipt of Payment</a:t>
            </a:r>
          </a:p>
          <a:p>
            <a:pPr>
              <a:buFont typeface="Wingdings" pitchFamily="2" charset="2"/>
              <a:buChar char="Ø"/>
            </a:pPr>
            <a:endParaRPr lang="en-US" sz="2400" dirty="0" smtClean="0">
              <a:latin typeface="Arial" pitchFamily="34" charset="0"/>
              <a:cs typeface="Arial" pitchFamily="34" charset="0"/>
            </a:endParaRPr>
          </a:p>
          <a:p>
            <a:pPr>
              <a:buFont typeface="Wingdings" pitchFamily="2" charset="2"/>
              <a:buChar char="Ø"/>
            </a:pPr>
            <a:r>
              <a:rPr lang="en-US" sz="2400" dirty="0" smtClean="0">
                <a:latin typeface="Arial" pitchFamily="34" charset="0"/>
                <a:cs typeface="Arial" pitchFamily="34" charset="0"/>
              </a:rPr>
              <a:t>Court will send complaint to company and ask them to respond to the complaint within 30 days.</a:t>
            </a:r>
          </a:p>
          <a:p>
            <a:pPr>
              <a:buFont typeface="Wingdings" pitchFamily="2" charset="2"/>
              <a:buChar char="Ø"/>
            </a:pPr>
            <a:endParaRPr lang="en-US" sz="2400" dirty="0" smtClean="0">
              <a:latin typeface="Arial" pitchFamily="34" charset="0"/>
              <a:cs typeface="Arial" pitchFamily="34" charset="0"/>
            </a:endParaRPr>
          </a:p>
          <a:p>
            <a:pPr>
              <a:buFont typeface="Wingdings" pitchFamily="2" charset="2"/>
              <a:buChar char="Ø"/>
            </a:pPr>
            <a:r>
              <a:rPr lang="en-US" sz="2400" dirty="0" smtClean="0">
                <a:latin typeface="Arial" pitchFamily="34" charset="0"/>
                <a:cs typeface="Arial" pitchFamily="34" charset="0"/>
              </a:rPr>
              <a:t>Attend to court hearing </a:t>
            </a:r>
          </a:p>
          <a:p>
            <a:pPr>
              <a:buFont typeface="Wingdings" pitchFamily="2" charset="2"/>
              <a:buChar char="Ø"/>
            </a:pPr>
            <a:endParaRPr lang="en-US"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a:buNone/>
            </a:pPr>
            <a:endParaRPr lang="en-US" dirty="0" smtClean="0"/>
          </a:p>
          <a:p>
            <a:pPr algn="ctr">
              <a:buNone/>
            </a:pPr>
            <a:r>
              <a:rPr lang="en-US" sz="8000" smtClean="0">
                <a:latin typeface="Arial" pitchFamily="34" charset="0"/>
                <a:cs typeface="Arial" pitchFamily="34" charset="0"/>
              </a:rPr>
              <a:t>                               </a:t>
            </a:r>
            <a:r>
              <a:rPr lang="en-US" sz="8000" dirty="0" smtClean="0">
                <a:latin typeface="Arial" pitchFamily="34" charset="0"/>
                <a:cs typeface="Arial" pitchFamily="34" charset="0"/>
              </a:rPr>
              <a:t>THANKS</a:t>
            </a:r>
          </a:p>
          <a:p>
            <a:endParaRPr lang="en-US" sz="8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140</TotalTime>
  <Words>359</Words>
  <Application>Microsoft Office PowerPoint</Application>
  <PresentationFormat>On-screen Show (4:3)</PresentationFormat>
  <Paragraphs>118</Paragraphs>
  <Slides>9</Slides>
  <Notes>2</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 CONSUMER  PROTECTION  FORUM </vt:lpstr>
      <vt:lpstr>Definition</vt:lpstr>
      <vt:lpstr>Type of Forum (Court)</vt:lpstr>
      <vt:lpstr> How to file a Complaint </vt:lpstr>
      <vt:lpstr>Slide 5</vt:lpstr>
      <vt:lpstr>Slide 6</vt:lpstr>
      <vt:lpstr>Slide 7</vt:lpstr>
      <vt:lpstr>Slide 8</vt:lpstr>
      <vt:lpstr>Slide 9</vt:lpstr>
    </vt:vector>
  </TitlesOfParts>
  <Company>J.K.Lakshami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J.K.Lakshami</dc:creator>
  <cp:lastModifiedBy>J.K.Lakshami</cp:lastModifiedBy>
  <cp:revision>25</cp:revision>
  <dcterms:created xsi:type="dcterms:W3CDTF">2012-09-10T08:32:32Z</dcterms:created>
  <dcterms:modified xsi:type="dcterms:W3CDTF">2012-12-04T06:16:12Z</dcterms:modified>
</cp:coreProperties>
</file>