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3333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81" autoAdjust="0"/>
    <p:restoredTop sz="94660"/>
  </p:normalViewPr>
  <p:slideViewPr>
    <p:cSldViewPr>
      <p:cViewPr varScale="1">
        <p:scale>
          <a:sx n="73" d="100"/>
          <a:sy n="73" d="100"/>
        </p:scale>
        <p:origin x="-105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image" Target="../media/image7.jpeg"/></Relationships>
</file>

<file path=ppt/diagrams/_rels/data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image" Target="../media/image10.jpeg"/></Relationships>
</file>

<file path=ppt/diagrams/_rels/data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1.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image" Target="../media/image7.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82FF91-02C0-403F-8A78-D5C1A18867CD}" type="doc">
      <dgm:prSet loTypeId="urn:microsoft.com/office/officeart/2005/8/layout/vList6" loCatId="list" qsTypeId="urn:microsoft.com/office/officeart/2005/8/quickstyle/3d7" qsCatId="3D" csTypeId="urn:microsoft.com/office/officeart/2005/8/colors/accent1_2" csCatId="accent1" phldr="1"/>
      <dgm:spPr/>
      <dgm:t>
        <a:bodyPr/>
        <a:lstStyle/>
        <a:p>
          <a:endParaRPr lang="en-US"/>
        </a:p>
      </dgm:t>
    </dgm:pt>
    <dgm:pt modelId="{EBBBEB17-5372-4341-A982-C930CCCBBE37}">
      <dgm:prSet phldrT="[Text]"/>
      <dgm:spPr>
        <a:blipFill rotWithShape="0">
          <a:blip xmlns:r="http://schemas.openxmlformats.org/officeDocument/2006/relationships" r:embed="rId1"/>
          <a:tile tx="0" ty="0" sx="100000" sy="100000" flip="none" algn="tl"/>
        </a:blipFill>
      </dgm:spPr>
      <dgm:t>
        <a:bodyPr/>
        <a:lstStyle/>
        <a:p>
          <a:r>
            <a:rPr lang="en-US" dirty="0" smtClean="0">
              <a:solidFill>
                <a:srgbClr val="92D050"/>
              </a:solidFill>
            </a:rPr>
            <a:t>Comprehensive</a:t>
          </a:r>
          <a:endParaRPr lang="en-US" dirty="0">
            <a:solidFill>
              <a:srgbClr val="92D050"/>
            </a:solidFill>
          </a:endParaRPr>
        </a:p>
      </dgm:t>
    </dgm:pt>
    <dgm:pt modelId="{E253F938-B319-4D3C-AF40-E4A88EEDE403}" type="parTrans" cxnId="{559BE499-7CBB-4646-8D77-701F94E6719F}">
      <dgm:prSet/>
      <dgm:spPr/>
      <dgm:t>
        <a:bodyPr/>
        <a:lstStyle/>
        <a:p>
          <a:endParaRPr lang="en-US"/>
        </a:p>
      </dgm:t>
    </dgm:pt>
    <dgm:pt modelId="{5BBC381D-E445-4791-BF29-7DE17658B6EE}" type="sibTrans" cxnId="{559BE499-7CBB-4646-8D77-701F94E6719F}">
      <dgm:prSet/>
      <dgm:spPr/>
      <dgm:t>
        <a:bodyPr/>
        <a:lstStyle/>
        <a:p>
          <a:endParaRPr lang="en-US"/>
        </a:p>
      </dgm:t>
    </dgm:pt>
    <dgm:pt modelId="{2134E9FD-94ED-4CD0-8B2E-4D67C5A38372}">
      <dgm:prSet phldrT="[Text]"/>
      <dgm:spPr>
        <a:blipFill rotWithShape="0">
          <a:blip xmlns:r="http://schemas.openxmlformats.org/officeDocument/2006/relationships" r:embed="rId1"/>
          <a:tile tx="0" ty="0" sx="100000" sy="100000" flip="none" algn="tl"/>
        </a:blipFill>
      </dgm:spPr>
      <dgm:t>
        <a:bodyPr/>
        <a:lstStyle/>
        <a:p>
          <a:r>
            <a:rPr lang="en-US" dirty="0" smtClean="0">
              <a:solidFill>
                <a:srgbClr val="92D050"/>
              </a:solidFill>
            </a:rPr>
            <a:t>Comprehensive DTAAs are those which cover almost all types of incomes covered by any model convention</a:t>
          </a:r>
          <a:r>
            <a:rPr lang="en-US" dirty="0" smtClean="0"/>
            <a:t>.</a:t>
          </a:r>
          <a:endParaRPr lang="en-US" dirty="0"/>
        </a:p>
      </dgm:t>
    </dgm:pt>
    <dgm:pt modelId="{06E3C51E-EF24-41A7-A03A-D0273F60F126}" type="parTrans" cxnId="{37E1DF58-F083-4908-8597-D495E9A92D5F}">
      <dgm:prSet/>
      <dgm:spPr/>
      <dgm:t>
        <a:bodyPr/>
        <a:lstStyle/>
        <a:p>
          <a:endParaRPr lang="en-US"/>
        </a:p>
      </dgm:t>
    </dgm:pt>
    <dgm:pt modelId="{F8B40CE9-C925-45CB-823E-926678E6D0AF}" type="sibTrans" cxnId="{37E1DF58-F083-4908-8597-D495E9A92D5F}">
      <dgm:prSet/>
      <dgm:spPr/>
      <dgm:t>
        <a:bodyPr/>
        <a:lstStyle/>
        <a:p>
          <a:endParaRPr lang="en-US"/>
        </a:p>
      </dgm:t>
    </dgm:pt>
    <dgm:pt modelId="{2D63FBAA-D711-42E8-8DEB-D9E58D53443A}">
      <dgm:prSet phldrT="[Text]"/>
      <dgm:spPr>
        <a:blipFill rotWithShape="0">
          <a:blip xmlns:r="http://schemas.openxmlformats.org/officeDocument/2006/relationships" r:embed="rId2"/>
          <a:tile tx="0" ty="0" sx="100000" sy="100000" flip="none" algn="tl"/>
        </a:blipFill>
      </dgm:spPr>
      <dgm:t>
        <a:bodyPr/>
        <a:lstStyle/>
        <a:p>
          <a:r>
            <a:rPr lang="en-US" dirty="0" smtClean="0">
              <a:solidFill>
                <a:srgbClr val="92D050"/>
              </a:solidFill>
            </a:rPr>
            <a:t>Limited</a:t>
          </a:r>
          <a:endParaRPr lang="en-US" dirty="0">
            <a:solidFill>
              <a:srgbClr val="92D050"/>
            </a:solidFill>
          </a:endParaRPr>
        </a:p>
      </dgm:t>
    </dgm:pt>
    <dgm:pt modelId="{B91557CD-5819-4E23-85DD-C9BDBB26D965}" type="parTrans" cxnId="{673ABDAF-A5E8-473F-996D-55027F5157FE}">
      <dgm:prSet/>
      <dgm:spPr/>
      <dgm:t>
        <a:bodyPr/>
        <a:lstStyle/>
        <a:p>
          <a:endParaRPr lang="en-US"/>
        </a:p>
      </dgm:t>
    </dgm:pt>
    <dgm:pt modelId="{AEDE27C6-9830-44FF-A09C-5A691AF67EF0}" type="sibTrans" cxnId="{673ABDAF-A5E8-473F-996D-55027F5157FE}">
      <dgm:prSet/>
      <dgm:spPr/>
      <dgm:t>
        <a:bodyPr/>
        <a:lstStyle/>
        <a:p>
          <a:endParaRPr lang="en-US"/>
        </a:p>
      </dgm:t>
    </dgm:pt>
    <dgm:pt modelId="{6C19FF39-9AA5-4FC8-BDA5-845C73F064E7}">
      <dgm:prSet phldrT="[Text]"/>
      <dgm:spPr>
        <a:blipFill rotWithShape="0">
          <a:blip xmlns:r="http://schemas.openxmlformats.org/officeDocument/2006/relationships" r:embed="rId2"/>
          <a:tile tx="0" ty="0" sx="100000" sy="100000" flip="none" algn="tl"/>
        </a:blipFill>
      </dgm:spPr>
      <dgm:t>
        <a:bodyPr/>
        <a:lstStyle/>
        <a:p>
          <a:r>
            <a:rPr lang="en-US" dirty="0" smtClean="0">
              <a:solidFill>
                <a:srgbClr val="92D050"/>
              </a:solidFill>
            </a:rPr>
            <a:t>Limited DTAAs are those which are limited to certain types of incomes only</a:t>
          </a:r>
          <a:endParaRPr lang="en-US" dirty="0">
            <a:solidFill>
              <a:srgbClr val="92D050"/>
            </a:solidFill>
          </a:endParaRPr>
        </a:p>
      </dgm:t>
    </dgm:pt>
    <dgm:pt modelId="{DEFDE82E-4D41-460D-ACA1-34418038AA9A}" type="parTrans" cxnId="{61FD3F45-86F9-41EF-9CFB-0F7232ACF24E}">
      <dgm:prSet/>
      <dgm:spPr/>
      <dgm:t>
        <a:bodyPr/>
        <a:lstStyle/>
        <a:p>
          <a:endParaRPr lang="en-US"/>
        </a:p>
      </dgm:t>
    </dgm:pt>
    <dgm:pt modelId="{25A13EBB-6FC6-45FC-A191-B30B02287C77}" type="sibTrans" cxnId="{61FD3F45-86F9-41EF-9CFB-0F7232ACF24E}">
      <dgm:prSet/>
      <dgm:spPr/>
      <dgm:t>
        <a:bodyPr/>
        <a:lstStyle/>
        <a:p>
          <a:endParaRPr lang="en-US"/>
        </a:p>
      </dgm:t>
    </dgm:pt>
    <dgm:pt modelId="{DCD1B363-29FF-4C93-B403-424633558F37}" type="pres">
      <dgm:prSet presAssocID="{3182FF91-02C0-403F-8A78-D5C1A18867CD}" presName="Name0" presStyleCnt="0">
        <dgm:presLayoutVars>
          <dgm:dir/>
          <dgm:animLvl val="lvl"/>
          <dgm:resizeHandles/>
        </dgm:presLayoutVars>
      </dgm:prSet>
      <dgm:spPr/>
      <dgm:t>
        <a:bodyPr/>
        <a:lstStyle/>
        <a:p>
          <a:endParaRPr lang="en-US"/>
        </a:p>
      </dgm:t>
    </dgm:pt>
    <dgm:pt modelId="{5A883DDC-F0F9-4D2D-B85F-CEC63649AE09}" type="pres">
      <dgm:prSet presAssocID="{EBBBEB17-5372-4341-A982-C930CCCBBE37}" presName="linNode" presStyleCnt="0"/>
      <dgm:spPr/>
    </dgm:pt>
    <dgm:pt modelId="{F4D82490-B5A6-472F-B810-523C74F289A4}" type="pres">
      <dgm:prSet presAssocID="{EBBBEB17-5372-4341-A982-C930CCCBBE37}" presName="parentShp" presStyleLbl="node1" presStyleIdx="0" presStyleCnt="2" custLinFactNeighborX="-4310" custLinFactNeighborY="691">
        <dgm:presLayoutVars>
          <dgm:bulletEnabled val="1"/>
        </dgm:presLayoutVars>
      </dgm:prSet>
      <dgm:spPr/>
      <dgm:t>
        <a:bodyPr/>
        <a:lstStyle/>
        <a:p>
          <a:endParaRPr lang="en-US"/>
        </a:p>
      </dgm:t>
    </dgm:pt>
    <dgm:pt modelId="{28179247-BBF7-47E4-A255-78DDFF607E44}" type="pres">
      <dgm:prSet presAssocID="{EBBBEB17-5372-4341-A982-C930CCCBBE37}" presName="childShp" presStyleLbl="bgAccFollowNode1" presStyleIdx="0" presStyleCnt="2" custScaleX="72080" custScaleY="130159" custLinFactNeighborX="-6367" custLinFactNeighborY="-6">
        <dgm:presLayoutVars>
          <dgm:bulletEnabled val="1"/>
        </dgm:presLayoutVars>
      </dgm:prSet>
      <dgm:spPr/>
      <dgm:t>
        <a:bodyPr/>
        <a:lstStyle/>
        <a:p>
          <a:endParaRPr lang="en-US"/>
        </a:p>
      </dgm:t>
    </dgm:pt>
    <dgm:pt modelId="{DC9630B4-EB74-4D29-ABBC-4DFC608D39BB}" type="pres">
      <dgm:prSet presAssocID="{5BBC381D-E445-4791-BF29-7DE17658B6EE}" presName="spacing" presStyleCnt="0"/>
      <dgm:spPr/>
    </dgm:pt>
    <dgm:pt modelId="{096E57C6-72F1-451E-9E80-9E5982E066B0}" type="pres">
      <dgm:prSet presAssocID="{2D63FBAA-D711-42E8-8DEB-D9E58D53443A}" presName="linNode" presStyleCnt="0"/>
      <dgm:spPr/>
    </dgm:pt>
    <dgm:pt modelId="{BFBFA3FE-1D0F-45D9-959C-F58FA417D609}" type="pres">
      <dgm:prSet presAssocID="{2D63FBAA-D711-42E8-8DEB-D9E58D53443A}" presName="parentShp" presStyleLbl="node1" presStyleIdx="1" presStyleCnt="2" custLinFactNeighborX="-3544" custLinFactNeighborY="-16613">
        <dgm:presLayoutVars>
          <dgm:bulletEnabled val="1"/>
        </dgm:presLayoutVars>
      </dgm:prSet>
      <dgm:spPr/>
      <dgm:t>
        <a:bodyPr/>
        <a:lstStyle/>
        <a:p>
          <a:endParaRPr lang="en-US"/>
        </a:p>
      </dgm:t>
    </dgm:pt>
    <dgm:pt modelId="{412623B4-9350-42E3-B1A1-2509F65A648B}" type="pres">
      <dgm:prSet presAssocID="{2D63FBAA-D711-42E8-8DEB-D9E58D53443A}" presName="childShp" presStyleLbl="bgAccFollowNode1" presStyleIdx="1" presStyleCnt="2" custScaleX="73611" custScaleY="139864" custLinFactNeighborX="-5219" custLinFactNeighborY="-13952">
        <dgm:presLayoutVars>
          <dgm:bulletEnabled val="1"/>
        </dgm:presLayoutVars>
      </dgm:prSet>
      <dgm:spPr/>
      <dgm:t>
        <a:bodyPr/>
        <a:lstStyle/>
        <a:p>
          <a:endParaRPr lang="en-US"/>
        </a:p>
      </dgm:t>
    </dgm:pt>
  </dgm:ptLst>
  <dgm:cxnLst>
    <dgm:cxn modelId="{8BE97F5F-A01C-4A19-A58D-BF0E4411250C}" type="presOf" srcId="{2D63FBAA-D711-42E8-8DEB-D9E58D53443A}" destId="{BFBFA3FE-1D0F-45D9-959C-F58FA417D609}" srcOrd="0" destOrd="0" presId="urn:microsoft.com/office/officeart/2005/8/layout/vList6"/>
    <dgm:cxn modelId="{61FD3F45-86F9-41EF-9CFB-0F7232ACF24E}" srcId="{2D63FBAA-D711-42E8-8DEB-D9E58D53443A}" destId="{6C19FF39-9AA5-4FC8-BDA5-845C73F064E7}" srcOrd="0" destOrd="0" parTransId="{DEFDE82E-4D41-460D-ACA1-34418038AA9A}" sibTransId="{25A13EBB-6FC6-45FC-A191-B30B02287C77}"/>
    <dgm:cxn modelId="{3E04B92A-6386-43D8-A756-3B47C207176E}" type="presOf" srcId="{6C19FF39-9AA5-4FC8-BDA5-845C73F064E7}" destId="{412623B4-9350-42E3-B1A1-2509F65A648B}" srcOrd="0" destOrd="0" presId="urn:microsoft.com/office/officeart/2005/8/layout/vList6"/>
    <dgm:cxn modelId="{F8F1B959-5042-4858-8BD5-4BA1FF8D0A50}" type="presOf" srcId="{EBBBEB17-5372-4341-A982-C930CCCBBE37}" destId="{F4D82490-B5A6-472F-B810-523C74F289A4}" srcOrd="0" destOrd="0" presId="urn:microsoft.com/office/officeart/2005/8/layout/vList6"/>
    <dgm:cxn modelId="{FFE4995B-450C-4B3D-B591-315B8E581E80}" type="presOf" srcId="{2134E9FD-94ED-4CD0-8B2E-4D67C5A38372}" destId="{28179247-BBF7-47E4-A255-78DDFF607E44}" srcOrd="0" destOrd="0" presId="urn:microsoft.com/office/officeart/2005/8/layout/vList6"/>
    <dgm:cxn modelId="{37E1DF58-F083-4908-8597-D495E9A92D5F}" srcId="{EBBBEB17-5372-4341-A982-C930CCCBBE37}" destId="{2134E9FD-94ED-4CD0-8B2E-4D67C5A38372}" srcOrd="0" destOrd="0" parTransId="{06E3C51E-EF24-41A7-A03A-D0273F60F126}" sibTransId="{F8B40CE9-C925-45CB-823E-926678E6D0AF}"/>
    <dgm:cxn modelId="{559BE499-7CBB-4646-8D77-701F94E6719F}" srcId="{3182FF91-02C0-403F-8A78-D5C1A18867CD}" destId="{EBBBEB17-5372-4341-A982-C930CCCBBE37}" srcOrd="0" destOrd="0" parTransId="{E253F938-B319-4D3C-AF40-E4A88EEDE403}" sibTransId="{5BBC381D-E445-4791-BF29-7DE17658B6EE}"/>
    <dgm:cxn modelId="{4EE33A9E-77FD-4068-A5C9-74C8D2A185BF}" type="presOf" srcId="{3182FF91-02C0-403F-8A78-D5C1A18867CD}" destId="{DCD1B363-29FF-4C93-B403-424633558F37}" srcOrd="0" destOrd="0" presId="urn:microsoft.com/office/officeart/2005/8/layout/vList6"/>
    <dgm:cxn modelId="{673ABDAF-A5E8-473F-996D-55027F5157FE}" srcId="{3182FF91-02C0-403F-8A78-D5C1A18867CD}" destId="{2D63FBAA-D711-42E8-8DEB-D9E58D53443A}" srcOrd="1" destOrd="0" parTransId="{B91557CD-5819-4E23-85DD-C9BDBB26D965}" sibTransId="{AEDE27C6-9830-44FF-A09C-5A691AF67EF0}"/>
    <dgm:cxn modelId="{7F83ABFD-0F55-492D-BAE1-A480572AA93B}" type="presParOf" srcId="{DCD1B363-29FF-4C93-B403-424633558F37}" destId="{5A883DDC-F0F9-4D2D-B85F-CEC63649AE09}" srcOrd="0" destOrd="0" presId="urn:microsoft.com/office/officeart/2005/8/layout/vList6"/>
    <dgm:cxn modelId="{DED4A9BB-5BDB-49F9-B8E8-7D882C3AAD8B}" type="presParOf" srcId="{5A883DDC-F0F9-4D2D-B85F-CEC63649AE09}" destId="{F4D82490-B5A6-472F-B810-523C74F289A4}" srcOrd="0" destOrd="0" presId="urn:microsoft.com/office/officeart/2005/8/layout/vList6"/>
    <dgm:cxn modelId="{110E41C2-17EB-44CA-BF31-52A31A6DCF7A}" type="presParOf" srcId="{5A883DDC-F0F9-4D2D-B85F-CEC63649AE09}" destId="{28179247-BBF7-47E4-A255-78DDFF607E44}" srcOrd="1" destOrd="0" presId="urn:microsoft.com/office/officeart/2005/8/layout/vList6"/>
    <dgm:cxn modelId="{E1C1A23E-EFBF-406F-8C41-675608A8195E}" type="presParOf" srcId="{DCD1B363-29FF-4C93-B403-424633558F37}" destId="{DC9630B4-EB74-4D29-ABBC-4DFC608D39BB}" srcOrd="1" destOrd="0" presId="urn:microsoft.com/office/officeart/2005/8/layout/vList6"/>
    <dgm:cxn modelId="{736D36BF-B4C1-4DA8-A4FD-ABB204F587D1}" type="presParOf" srcId="{DCD1B363-29FF-4C93-B403-424633558F37}" destId="{096E57C6-72F1-451E-9E80-9E5982E066B0}" srcOrd="2" destOrd="0" presId="urn:microsoft.com/office/officeart/2005/8/layout/vList6"/>
    <dgm:cxn modelId="{025150D1-0215-49C6-A7D0-FE49921560B0}" type="presParOf" srcId="{096E57C6-72F1-451E-9E80-9E5982E066B0}" destId="{BFBFA3FE-1D0F-45D9-959C-F58FA417D609}" srcOrd="0" destOrd="0" presId="urn:microsoft.com/office/officeart/2005/8/layout/vList6"/>
    <dgm:cxn modelId="{63EF603E-63B4-4CAD-B9F9-14E47E6197D9}" type="presParOf" srcId="{096E57C6-72F1-451E-9E80-9E5982E066B0}" destId="{412623B4-9350-42E3-B1A1-2509F65A648B}"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1BDC7E-3DAD-4556-B6AD-9E2E18FC1B61}" type="doc">
      <dgm:prSet loTypeId="urn:microsoft.com/office/officeart/2005/8/layout/hierarchy4" loCatId="hierarchy" qsTypeId="urn:microsoft.com/office/officeart/2005/8/quickstyle/3d4" qsCatId="3D" csTypeId="urn:microsoft.com/office/officeart/2005/8/colors/accent1_2" csCatId="accent1" phldr="1"/>
      <dgm:spPr/>
      <dgm:t>
        <a:bodyPr/>
        <a:lstStyle/>
        <a:p>
          <a:endParaRPr lang="en-US"/>
        </a:p>
      </dgm:t>
    </dgm:pt>
    <dgm:pt modelId="{D65E7152-F7DA-4B2B-A8AD-ADCD24F569C4}">
      <dgm:prSet phldrT="[Text]"/>
      <dgm:spPr/>
      <dgm:t>
        <a:bodyPr/>
        <a:lstStyle/>
        <a:p>
          <a:r>
            <a:rPr lang="en-US" b="1" i="1" dirty="0" smtClean="0"/>
            <a:t>There are different models developed over a period of time.</a:t>
          </a:r>
          <a:endParaRPr lang="en-US" dirty="0"/>
        </a:p>
      </dgm:t>
    </dgm:pt>
    <dgm:pt modelId="{901BA471-B9BA-4088-A25A-9BBB0399DC43}" type="parTrans" cxnId="{3A7DEEA1-EEE5-48CF-B871-42033DD9EDDF}">
      <dgm:prSet/>
      <dgm:spPr/>
      <dgm:t>
        <a:bodyPr/>
        <a:lstStyle/>
        <a:p>
          <a:endParaRPr lang="en-US"/>
        </a:p>
      </dgm:t>
    </dgm:pt>
    <dgm:pt modelId="{70791756-0272-41AC-9773-7DD1EC94E2C7}" type="sibTrans" cxnId="{3A7DEEA1-EEE5-48CF-B871-42033DD9EDDF}">
      <dgm:prSet/>
      <dgm:spPr/>
      <dgm:t>
        <a:bodyPr/>
        <a:lstStyle/>
        <a:p>
          <a:endParaRPr lang="en-US"/>
        </a:p>
      </dgm:t>
    </dgm:pt>
    <dgm:pt modelId="{A0A537DD-BCA6-4A47-A0B5-B9538DAA7B31}">
      <dgm:prSet phldrT="[Text]"/>
      <dgm:spPr/>
      <dgm:t>
        <a:bodyPr/>
        <a:lstStyle/>
        <a:p>
          <a:r>
            <a:rPr lang="en-US" b="1" smtClean="0"/>
            <a:t>United Nations Model (UN MODEL)</a:t>
          </a:r>
          <a:endParaRPr lang="en-US" dirty="0"/>
        </a:p>
      </dgm:t>
    </dgm:pt>
    <dgm:pt modelId="{21926E1C-6806-44A8-900F-EFF8946F2CD9}" type="parTrans" cxnId="{1AFB4584-F43C-4F01-A930-70D91444D42F}">
      <dgm:prSet/>
      <dgm:spPr/>
      <dgm:t>
        <a:bodyPr/>
        <a:lstStyle/>
        <a:p>
          <a:endParaRPr lang="en-US"/>
        </a:p>
      </dgm:t>
    </dgm:pt>
    <dgm:pt modelId="{254D10E1-D328-447E-92B1-21F3898100E6}" type="sibTrans" cxnId="{1AFB4584-F43C-4F01-A930-70D91444D42F}">
      <dgm:prSet/>
      <dgm:spPr/>
      <dgm:t>
        <a:bodyPr/>
        <a:lstStyle/>
        <a:p>
          <a:endParaRPr lang="en-US"/>
        </a:p>
      </dgm:t>
    </dgm:pt>
    <dgm:pt modelId="{FD3BA668-CD91-433E-88F8-B834C40EB4C3}">
      <dgm:prSet phldrT="[Text]"/>
      <dgm:spPr/>
      <dgm:t>
        <a:bodyPr/>
        <a:lstStyle/>
        <a:p>
          <a:r>
            <a:rPr lang="en-US" smtClean="0"/>
            <a:t>United States Model (US MODEL)</a:t>
          </a:r>
          <a:endParaRPr lang="en-US" dirty="0"/>
        </a:p>
      </dgm:t>
    </dgm:pt>
    <dgm:pt modelId="{48BDD35E-2A3A-4724-AB9F-CC9740CE5E88}" type="parTrans" cxnId="{018F2EE1-DC62-4414-8051-694FE4659E17}">
      <dgm:prSet/>
      <dgm:spPr/>
      <dgm:t>
        <a:bodyPr/>
        <a:lstStyle/>
        <a:p>
          <a:endParaRPr lang="en-US"/>
        </a:p>
      </dgm:t>
    </dgm:pt>
    <dgm:pt modelId="{B8901AF8-A765-4480-AC70-3FEE5BBA9B14}" type="sibTrans" cxnId="{018F2EE1-DC62-4414-8051-694FE4659E17}">
      <dgm:prSet/>
      <dgm:spPr/>
      <dgm:t>
        <a:bodyPr/>
        <a:lstStyle/>
        <a:p>
          <a:endParaRPr lang="en-US"/>
        </a:p>
      </dgm:t>
    </dgm:pt>
    <dgm:pt modelId="{9CCF911B-59D5-4040-B4EF-B8A1122A0735}">
      <dgm:prSet phldrT="[Text]"/>
      <dgm:spPr/>
      <dgm:t>
        <a:bodyPr/>
        <a:lstStyle/>
        <a:p>
          <a:r>
            <a:rPr lang="en-US" smtClean="0"/>
            <a:t>ANDEAN MODEL</a:t>
          </a:r>
          <a:endParaRPr lang="en-US" dirty="0"/>
        </a:p>
      </dgm:t>
    </dgm:pt>
    <dgm:pt modelId="{45C23581-D3EB-4BB7-ADE7-C548CED8A4EB}" type="parTrans" cxnId="{21A30279-CD72-4A59-BE43-09E0529E66E8}">
      <dgm:prSet/>
      <dgm:spPr/>
      <dgm:t>
        <a:bodyPr/>
        <a:lstStyle/>
        <a:p>
          <a:endParaRPr lang="en-US"/>
        </a:p>
      </dgm:t>
    </dgm:pt>
    <dgm:pt modelId="{0189F76C-1888-4A2B-A25B-2498CE4F5383}" type="sibTrans" cxnId="{21A30279-CD72-4A59-BE43-09E0529E66E8}">
      <dgm:prSet/>
      <dgm:spPr/>
      <dgm:t>
        <a:bodyPr/>
        <a:lstStyle/>
        <a:p>
          <a:endParaRPr lang="en-US"/>
        </a:p>
      </dgm:t>
    </dgm:pt>
    <dgm:pt modelId="{B5822145-2450-42CD-BB35-E835C1201BF7}">
      <dgm:prSet phldrT="[Text]"/>
      <dgm:spPr/>
      <dgm:t>
        <a:bodyPr/>
        <a:lstStyle/>
        <a:p>
          <a:r>
            <a:rPr lang="en-US" smtClean="0"/>
            <a:t>Organization of Economic Co-operation and Development Model (OECD)</a:t>
          </a:r>
          <a:endParaRPr lang="en-US" dirty="0"/>
        </a:p>
      </dgm:t>
    </dgm:pt>
    <dgm:pt modelId="{25BEE45D-2BFA-423F-A727-EAF6B6F7EACD}" type="sibTrans" cxnId="{45D1781A-EC10-4CFB-A71E-AAE93B4A033F}">
      <dgm:prSet/>
      <dgm:spPr/>
      <dgm:t>
        <a:bodyPr/>
        <a:lstStyle/>
        <a:p>
          <a:endParaRPr lang="en-US"/>
        </a:p>
      </dgm:t>
    </dgm:pt>
    <dgm:pt modelId="{09A35B95-F0E3-41C3-963C-A40F98386D83}" type="parTrans" cxnId="{45D1781A-EC10-4CFB-A71E-AAE93B4A033F}">
      <dgm:prSet/>
      <dgm:spPr/>
      <dgm:t>
        <a:bodyPr/>
        <a:lstStyle/>
        <a:p>
          <a:endParaRPr lang="en-US"/>
        </a:p>
      </dgm:t>
    </dgm:pt>
    <dgm:pt modelId="{C5B636F7-54E7-4E7C-94D6-0A825A8B8A7C}" type="pres">
      <dgm:prSet presAssocID="{031BDC7E-3DAD-4556-B6AD-9E2E18FC1B61}" presName="Name0" presStyleCnt="0">
        <dgm:presLayoutVars>
          <dgm:chPref val="1"/>
          <dgm:dir/>
          <dgm:animOne val="branch"/>
          <dgm:animLvl val="lvl"/>
          <dgm:resizeHandles/>
        </dgm:presLayoutVars>
      </dgm:prSet>
      <dgm:spPr/>
      <dgm:t>
        <a:bodyPr/>
        <a:lstStyle/>
        <a:p>
          <a:endParaRPr lang="en-US"/>
        </a:p>
      </dgm:t>
    </dgm:pt>
    <dgm:pt modelId="{2D409D82-3532-4931-BCCD-D5004176EB8B}" type="pres">
      <dgm:prSet presAssocID="{D65E7152-F7DA-4B2B-A8AD-ADCD24F569C4}" presName="vertOne" presStyleCnt="0"/>
      <dgm:spPr/>
    </dgm:pt>
    <dgm:pt modelId="{5DBA9E1C-73BD-4D01-AB14-336099CC6B49}" type="pres">
      <dgm:prSet presAssocID="{D65E7152-F7DA-4B2B-A8AD-ADCD24F569C4}" presName="txOne" presStyleLbl="node0" presStyleIdx="0" presStyleCnt="1" custScaleY="95455" custLinFactNeighborX="2489" custLinFactNeighborY="22232">
        <dgm:presLayoutVars>
          <dgm:chPref val="3"/>
        </dgm:presLayoutVars>
      </dgm:prSet>
      <dgm:spPr/>
      <dgm:t>
        <a:bodyPr/>
        <a:lstStyle/>
        <a:p>
          <a:endParaRPr lang="en-US"/>
        </a:p>
      </dgm:t>
    </dgm:pt>
    <dgm:pt modelId="{7B49B9C2-647E-4904-9DAD-9E1C0564C16E}" type="pres">
      <dgm:prSet presAssocID="{D65E7152-F7DA-4B2B-A8AD-ADCD24F569C4}" presName="parTransOne" presStyleCnt="0"/>
      <dgm:spPr/>
    </dgm:pt>
    <dgm:pt modelId="{5A5B8ACF-F3E9-4EE0-B2BD-16E6A668DE94}" type="pres">
      <dgm:prSet presAssocID="{D65E7152-F7DA-4B2B-A8AD-ADCD24F569C4}" presName="horzOne" presStyleCnt="0"/>
      <dgm:spPr/>
    </dgm:pt>
    <dgm:pt modelId="{A1370908-59E8-4CC6-BFCB-B4696C51036E}" type="pres">
      <dgm:prSet presAssocID="{B5822145-2450-42CD-BB35-E835C1201BF7}" presName="vertTwo" presStyleCnt="0"/>
      <dgm:spPr/>
    </dgm:pt>
    <dgm:pt modelId="{12633BFA-5638-44EF-9022-305564CD97FD}" type="pres">
      <dgm:prSet presAssocID="{B5822145-2450-42CD-BB35-E835C1201BF7}" presName="txTwo" presStyleLbl="node2" presStyleIdx="0" presStyleCnt="2" custLinFactNeighborX="30607" custLinFactNeighborY="29118">
        <dgm:presLayoutVars>
          <dgm:chPref val="3"/>
        </dgm:presLayoutVars>
      </dgm:prSet>
      <dgm:spPr/>
      <dgm:t>
        <a:bodyPr/>
        <a:lstStyle/>
        <a:p>
          <a:endParaRPr lang="en-US"/>
        </a:p>
      </dgm:t>
    </dgm:pt>
    <dgm:pt modelId="{F2F78480-A398-4DFE-A3C8-2FEBBDD1E09C}" type="pres">
      <dgm:prSet presAssocID="{B5822145-2450-42CD-BB35-E835C1201BF7}" presName="parTransTwo" presStyleCnt="0"/>
      <dgm:spPr/>
    </dgm:pt>
    <dgm:pt modelId="{4DE77BE8-6648-48AF-893B-4630978F2CCD}" type="pres">
      <dgm:prSet presAssocID="{B5822145-2450-42CD-BB35-E835C1201BF7}" presName="horzTwo" presStyleCnt="0"/>
      <dgm:spPr/>
    </dgm:pt>
    <dgm:pt modelId="{25FABD6E-34D8-47A1-91FA-AB2DFEAE666D}" type="pres">
      <dgm:prSet presAssocID="{A0A537DD-BCA6-4A47-A0B5-B9538DAA7B31}" presName="vertThree" presStyleCnt="0"/>
      <dgm:spPr/>
    </dgm:pt>
    <dgm:pt modelId="{9870A3FB-0FAC-4286-8E69-4306044AB399}" type="pres">
      <dgm:prSet presAssocID="{A0A537DD-BCA6-4A47-A0B5-B9538DAA7B31}" presName="txThree" presStyleLbl="node3" presStyleIdx="0" presStyleCnt="2">
        <dgm:presLayoutVars>
          <dgm:chPref val="3"/>
        </dgm:presLayoutVars>
      </dgm:prSet>
      <dgm:spPr/>
      <dgm:t>
        <a:bodyPr/>
        <a:lstStyle/>
        <a:p>
          <a:endParaRPr lang="en-US"/>
        </a:p>
      </dgm:t>
    </dgm:pt>
    <dgm:pt modelId="{67A39DFF-102B-4FA8-9584-0BC1F5B079D1}" type="pres">
      <dgm:prSet presAssocID="{A0A537DD-BCA6-4A47-A0B5-B9538DAA7B31}" presName="horzThree" presStyleCnt="0"/>
      <dgm:spPr/>
    </dgm:pt>
    <dgm:pt modelId="{7151D755-545F-4FC3-9B49-BC7D45009198}" type="pres">
      <dgm:prSet presAssocID="{254D10E1-D328-447E-92B1-21F3898100E6}" presName="sibSpaceThree" presStyleCnt="0"/>
      <dgm:spPr/>
    </dgm:pt>
    <dgm:pt modelId="{B0DDA694-3266-4DBD-A729-9BE88B0BCBFE}" type="pres">
      <dgm:prSet presAssocID="{FD3BA668-CD91-433E-88F8-B834C40EB4C3}" presName="vertThree" presStyleCnt="0"/>
      <dgm:spPr/>
    </dgm:pt>
    <dgm:pt modelId="{0A764D31-6EAD-470A-8285-DBA41AE19CBD}" type="pres">
      <dgm:prSet presAssocID="{FD3BA668-CD91-433E-88F8-B834C40EB4C3}" presName="txThree" presStyleLbl="node3" presStyleIdx="1" presStyleCnt="2">
        <dgm:presLayoutVars>
          <dgm:chPref val="3"/>
        </dgm:presLayoutVars>
      </dgm:prSet>
      <dgm:spPr/>
      <dgm:t>
        <a:bodyPr/>
        <a:lstStyle/>
        <a:p>
          <a:endParaRPr lang="en-US"/>
        </a:p>
      </dgm:t>
    </dgm:pt>
    <dgm:pt modelId="{D57308CC-DF1A-4EDA-9194-E1E0A76426F3}" type="pres">
      <dgm:prSet presAssocID="{FD3BA668-CD91-433E-88F8-B834C40EB4C3}" presName="horzThree" presStyleCnt="0"/>
      <dgm:spPr/>
    </dgm:pt>
    <dgm:pt modelId="{9B848D22-1980-4EEE-BF37-0BEC6DDACA08}" type="pres">
      <dgm:prSet presAssocID="{25BEE45D-2BFA-423F-A727-EAF6B6F7EACD}" presName="sibSpaceTwo" presStyleCnt="0"/>
      <dgm:spPr/>
    </dgm:pt>
    <dgm:pt modelId="{EF7F0E3D-EC93-4E5B-999E-999608A0CB36}" type="pres">
      <dgm:prSet presAssocID="{9CCF911B-59D5-4040-B4EF-B8A1122A0735}" presName="vertTwo" presStyleCnt="0"/>
      <dgm:spPr/>
    </dgm:pt>
    <dgm:pt modelId="{1F591159-3962-4759-B30C-13AEB84C0D38}" type="pres">
      <dgm:prSet presAssocID="{9CCF911B-59D5-4040-B4EF-B8A1122A0735}" presName="txTwo" presStyleLbl="node2" presStyleIdx="1" presStyleCnt="2" custLinFactY="3499" custLinFactNeighborX="2326" custLinFactNeighborY="100000">
        <dgm:presLayoutVars>
          <dgm:chPref val="3"/>
        </dgm:presLayoutVars>
      </dgm:prSet>
      <dgm:spPr/>
      <dgm:t>
        <a:bodyPr/>
        <a:lstStyle/>
        <a:p>
          <a:endParaRPr lang="en-US"/>
        </a:p>
      </dgm:t>
    </dgm:pt>
    <dgm:pt modelId="{ABE4E371-110A-47F7-B420-F376484F36AA}" type="pres">
      <dgm:prSet presAssocID="{9CCF911B-59D5-4040-B4EF-B8A1122A0735}" presName="horzTwo" presStyleCnt="0"/>
      <dgm:spPr/>
    </dgm:pt>
  </dgm:ptLst>
  <dgm:cxnLst>
    <dgm:cxn modelId="{ED1390D3-F7FD-48EB-BDED-9BBB8FF5910C}" type="presOf" srcId="{031BDC7E-3DAD-4556-B6AD-9E2E18FC1B61}" destId="{C5B636F7-54E7-4E7C-94D6-0A825A8B8A7C}" srcOrd="0" destOrd="0" presId="urn:microsoft.com/office/officeart/2005/8/layout/hierarchy4"/>
    <dgm:cxn modelId="{BDFE9304-BA24-4A38-AF8E-94F00CFA47C2}" type="presOf" srcId="{D65E7152-F7DA-4B2B-A8AD-ADCD24F569C4}" destId="{5DBA9E1C-73BD-4D01-AB14-336099CC6B49}" srcOrd="0" destOrd="0" presId="urn:microsoft.com/office/officeart/2005/8/layout/hierarchy4"/>
    <dgm:cxn modelId="{6CE9A073-4146-478A-9DDF-EEFBAFE98838}" type="presOf" srcId="{FD3BA668-CD91-433E-88F8-B834C40EB4C3}" destId="{0A764D31-6EAD-470A-8285-DBA41AE19CBD}" srcOrd="0" destOrd="0" presId="urn:microsoft.com/office/officeart/2005/8/layout/hierarchy4"/>
    <dgm:cxn modelId="{7D63A1C8-A287-4AB5-84BB-02FDD525FD8C}" type="presOf" srcId="{9CCF911B-59D5-4040-B4EF-B8A1122A0735}" destId="{1F591159-3962-4759-B30C-13AEB84C0D38}" srcOrd="0" destOrd="0" presId="urn:microsoft.com/office/officeart/2005/8/layout/hierarchy4"/>
    <dgm:cxn modelId="{1AFB4584-F43C-4F01-A930-70D91444D42F}" srcId="{B5822145-2450-42CD-BB35-E835C1201BF7}" destId="{A0A537DD-BCA6-4A47-A0B5-B9538DAA7B31}" srcOrd="0" destOrd="0" parTransId="{21926E1C-6806-44A8-900F-EFF8946F2CD9}" sibTransId="{254D10E1-D328-447E-92B1-21F3898100E6}"/>
    <dgm:cxn modelId="{3A7DEEA1-EEE5-48CF-B871-42033DD9EDDF}" srcId="{031BDC7E-3DAD-4556-B6AD-9E2E18FC1B61}" destId="{D65E7152-F7DA-4B2B-A8AD-ADCD24F569C4}" srcOrd="0" destOrd="0" parTransId="{901BA471-B9BA-4088-A25A-9BBB0399DC43}" sibTransId="{70791756-0272-41AC-9773-7DD1EC94E2C7}"/>
    <dgm:cxn modelId="{5819851E-23A6-4771-8CB9-EF132BC19DDC}" type="presOf" srcId="{A0A537DD-BCA6-4A47-A0B5-B9538DAA7B31}" destId="{9870A3FB-0FAC-4286-8E69-4306044AB399}" srcOrd="0" destOrd="0" presId="urn:microsoft.com/office/officeart/2005/8/layout/hierarchy4"/>
    <dgm:cxn modelId="{45D1781A-EC10-4CFB-A71E-AAE93B4A033F}" srcId="{D65E7152-F7DA-4B2B-A8AD-ADCD24F569C4}" destId="{B5822145-2450-42CD-BB35-E835C1201BF7}" srcOrd="0" destOrd="0" parTransId="{09A35B95-F0E3-41C3-963C-A40F98386D83}" sibTransId="{25BEE45D-2BFA-423F-A727-EAF6B6F7EACD}"/>
    <dgm:cxn modelId="{9CD75CF6-94DF-4192-A53D-DE3DC4378909}" type="presOf" srcId="{B5822145-2450-42CD-BB35-E835C1201BF7}" destId="{12633BFA-5638-44EF-9022-305564CD97FD}" srcOrd="0" destOrd="0" presId="urn:microsoft.com/office/officeart/2005/8/layout/hierarchy4"/>
    <dgm:cxn modelId="{21A30279-CD72-4A59-BE43-09E0529E66E8}" srcId="{D65E7152-F7DA-4B2B-A8AD-ADCD24F569C4}" destId="{9CCF911B-59D5-4040-B4EF-B8A1122A0735}" srcOrd="1" destOrd="0" parTransId="{45C23581-D3EB-4BB7-ADE7-C548CED8A4EB}" sibTransId="{0189F76C-1888-4A2B-A25B-2498CE4F5383}"/>
    <dgm:cxn modelId="{018F2EE1-DC62-4414-8051-694FE4659E17}" srcId="{B5822145-2450-42CD-BB35-E835C1201BF7}" destId="{FD3BA668-CD91-433E-88F8-B834C40EB4C3}" srcOrd="1" destOrd="0" parTransId="{48BDD35E-2A3A-4724-AB9F-CC9740CE5E88}" sibTransId="{B8901AF8-A765-4480-AC70-3FEE5BBA9B14}"/>
    <dgm:cxn modelId="{FC2F72F7-6602-452A-B57A-BFCB4D673DBE}" type="presParOf" srcId="{C5B636F7-54E7-4E7C-94D6-0A825A8B8A7C}" destId="{2D409D82-3532-4931-BCCD-D5004176EB8B}" srcOrd="0" destOrd="0" presId="urn:microsoft.com/office/officeart/2005/8/layout/hierarchy4"/>
    <dgm:cxn modelId="{4D539C56-60ED-4F71-BF63-5EAD4CBE957A}" type="presParOf" srcId="{2D409D82-3532-4931-BCCD-D5004176EB8B}" destId="{5DBA9E1C-73BD-4D01-AB14-336099CC6B49}" srcOrd="0" destOrd="0" presId="urn:microsoft.com/office/officeart/2005/8/layout/hierarchy4"/>
    <dgm:cxn modelId="{E3511E0E-FA73-4235-98BA-2A6829F70931}" type="presParOf" srcId="{2D409D82-3532-4931-BCCD-D5004176EB8B}" destId="{7B49B9C2-647E-4904-9DAD-9E1C0564C16E}" srcOrd="1" destOrd="0" presId="urn:microsoft.com/office/officeart/2005/8/layout/hierarchy4"/>
    <dgm:cxn modelId="{587A7E48-FA9D-4A57-805E-46BDCB461EA5}" type="presParOf" srcId="{2D409D82-3532-4931-BCCD-D5004176EB8B}" destId="{5A5B8ACF-F3E9-4EE0-B2BD-16E6A668DE94}" srcOrd="2" destOrd="0" presId="urn:microsoft.com/office/officeart/2005/8/layout/hierarchy4"/>
    <dgm:cxn modelId="{125EB90F-D859-4B4F-95BA-2FF5F391730E}" type="presParOf" srcId="{5A5B8ACF-F3E9-4EE0-B2BD-16E6A668DE94}" destId="{A1370908-59E8-4CC6-BFCB-B4696C51036E}" srcOrd="0" destOrd="0" presId="urn:microsoft.com/office/officeart/2005/8/layout/hierarchy4"/>
    <dgm:cxn modelId="{523E5010-57D7-48EA-A6B7-8DBD7A37F5A0}" type="presParOf" srcId="{A1370908-59E8-4CC6-BFCB-B4696C51036E}" destId="{12633BFA-5638-44EF-9022-305564CD97FD}" srcOrd="0" destOrd="0" presId="urn:microsoft.com/office/officeart/2005/8/layout/hierarchy4"/>
    <dgm:cxn modelId="{EFBB5632-EE35-4F89-A27F-6D64C5CAFBDC}" type="presParOf" srcId="{A1370908-59E8-4CC6-BFCB-B4696C51036E}" destId="{F2F78480-A398-4DFE-A3C8-2FEBBDD1E09C}" srcOrd="1" destOrd="0" presId="urn:microsoft.com/office/officeart/2005/8/layout/hierarchy4"/>
    <dgm:cxn modelId="{35069E09-7401-4485-B5EC-43895945511E}" type="presParOf" srcId="{A1370908-59E8-4CC6-BFCB-B4696C51036E}" destId="{4DE77BE8-6648-48AF-893B-4630978F2CCD}" srcOrd="2" destOrd="0" presId="urn:microsoft.com/office/officeart/2005/8/layout/hierarchy4"/>
    <dgm:cxn modelId="{F6986387-E3EA-46D3-B7A7-A8D8AD7462DA}" type="presParOf" srcId="{4DE77BE8-6648-48AF-893B-4630978F2CCD}" destId="{25FABD6E-34D8-47A1-91FA-AB2DFEAE666D}" srcOrd="0" destOrd="0" presId="urn:microsoft.com/office/officeart/2005/8/layout/hierarchy4"/>
    <dgm:cxn modelId="{6897771E-F8EA-4586-A448-7C9EA7C41F40}" type="presParOf" srcId="{25FABD6E-34D8-47A1-91FA-AB2DFEAE666D}" destId="{9870A3FB-0FAC-4286-8E69-4306044AB399}" srcOrd="0" destOrd="0" presId="urn:microsoft.com/office/officeart/2005/8/layout/hierarchy4"/>
    <dgm:cxn modelId="{DBCE7FED-08B6-4AD7-9D63-7E452117A397}" type="presParOf" srcId="{25FABD6E-34D8-47A1-91FA-AB2DFEAE666D}" destId="{67A39DFF-102B-4FA8-9584-0BC1F5B079D1}" srcOrd="1" destOrd="0" presId="urn:microsoft.com/office/officeart/2005/8/layout/hierarchy4"/>
    <dgm:cxn modelId="{E8D7FAAE-1769-4853-8DBA-1BF290B0405B}" type="presParOf" srcId="{4DE77BE8-6648-48AF-893B-4630978F2CCD}" destId="{7151D755-545F-4FC3-9B49-BC7D45009198}" srcOrd="1" destOrd="0" presId="urn:microsoft.com/office/officeart/2005/8/layout/hierarchy4"/>
    <dgm:cxn modelId="{D146A9E5-835F-4B48-AD2E-9BBF0A25189A}" type="presParOf" srcId="{4DE77BE8-6648-48AF-893B-4630978F2CCD}" destId="{B0DDA694-3266-4DBD-A729-9BE88B0BCBFE}" srcOrd="2" destOrd="0" presId="urn:microsoft.com/office/officeart/2005/8/layout/hierarchy4"/>
    <dgm:cxn modelId="{B0937301-533F-4EA2-9C35-CABA0C89CAC1}" type="presParOf" srcId="{B0DDA694-3266-4DBD-A729-9BE88B0BCBFE}" destId="{0A764D31-6EAD-470A-8285-DBA41AE19CBD}" srcOrd="0" destOrd="0" presId="urn:microsoft.com/office/officeart/2005/8/layout/hierarchy4"/>
    <dgm:cxn modelId="{1E9B636E-512A-4300-A185-DA3ECF034362}" type="presParOf" srcId="{B0DDA694-3266-4DBD-A729-9BE88B0BCBFE}" destId="{D57308CC-DF1A-4EDA-9194-E1E0A76426F3}" srcOrd="1" destOrd="0" presId="urn:microsoft.com/office/officeart/2005/8/layout/hierarchy4"/>
    <dgm:cxn modelId="{2BBDB41A-3638-442D-9F0C-E6E2CBFDA7CE}" type="presParOf" srcId="{5A5B8ACF-F3E9-4EE0-B2BD-16E6A668DE94}" destId="{9B848D22-1980-4EEE-BF37-0BEC6DDACA08}" srcOrd="1" destOrd="0" presId="urn:microsoft.com/office/officeart/2005/8/layout/hierarchy4"/>
    <dgm:cxn modelId="{A23CA92A-DEBB-4B65-899B-4A3FB3E9A3CC}" type="presParOf" srcId="{5A5B8ACF-F3E9-4EE0-B2BD-16E6A668DE94}" destId="{EF7F0E3D-EC93-4E5B-999E-999608A0CB36}" srcOrd="2" destOrd="0" presId="urn:microsoft.com/office/officeart/2005/8/layout/hierarchy4"/>
    <dgm:cxn modelId="{BBD25528-BBBE-4030-BB7C-CE9E5D9D7007}" type="presParOf" srcId="{EF7F0E3D-EC93-4E5B-999E-999608A0CB36}" destId="{1F591159-3962-4759-B30C-13AEB84C0D38}" srcOrd="0" destOrd="0" presId="urn:microsoft.com/office/officeart/2005/8/layout/hierarchy4"/>
    <dgm:cxn modelId="{CD4C9EDB-4462-492D-8BC2-91EB05CBEE7B}" type="presParOf" srcId="{EF7F0E3D-EC93-4E5B-999E-999608A0CB36}" destId="{ABE4E371-110A-47F7-B420-F376484F36AA}" srcOrd="1" destOrd="0" presId="urn:microsoft.com/office/officeart/2005/8/layout/hierarchy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56655F-01E5-4D70-A8E3-E4F94AA1285C}" type="doc">
      <dgm:prSet loTypeId="urn:microsoft.com/office/officeart/2005/8/layout/list1" loCatId="list" qsTypeId="urn:microsoft.com/office/officeart/2005/8/quickstyle/3d3" qsCatId="3D" csTypeId="urn:microsoft.com/office/officeart/2005/8/colors/accent1_2" csCatId="accent1" phldr="1"/>
      <dgm:spPr/>
      <dgm:t>
        <a:bodyPr/>
        <a:lstStyle/>
        <a:p>
          <a:endParaRPr lang="en-US"/>
        </a:p>
      </dgm:t>
    </dgm:pt>
    <dgm:pt modelId="{3A86E9B4-EBC0-49DF-AB65-F6068F4C7E0C}">
      <dgm:prSet phldrT="[Text]"/>
      <dgm:spPr>
        <a:blipFill rotWithShape="0">
          <a:blip xmlns:r="http://schemas.openxmlformats.org/officeDocument/2006/relationships" r:embed="rId1">
            <a:duotone>
              <a:prstClr val="black"/>
              <a:schemeClr val="accent6">
                <a:tint val="45000"/>
                <a:satMod val="400000"/>
              </a:schemeClr>
            </a:duotone>
          </a:blip>
          <a:tile tx="0" ty="0" sx="100000" sy="100000" flip="none" algn="tl"/>
        </a:blipFill>
      </dgm:spPr>
      <dgm:t>
        <a:bodyPr/>
        <a:lstStyle/>
        <a:p>
          <a:r>
            <a:rPr lang="en-US" b="1" i="1" dirty="0" smtClean="0"/>
            <a:t>Complete Exemption of Income from Taxes </a:t>
          </a:r>
          <a:endParaRPr lang="en-US" dirty="0"/>
        </a:p>
      </dgm:t>
    </dgm:pt>
    <dgm:pt modelId="{3678E0DB-3170-4D93-89DD-29EB059ADFEE}" type="parTrans" cxnId="{6A8B20A3-D642-40C9-ABFF-D887848CDC66}">
      <dgm:prSet/>
      <dgm:spPr/>
      <dgm:t>
        <a:bodyPr/>
        <a:lstStyle/>
        <a:p>
          <a:endParaRPr lang="en-US"/>
        </a:p>
      </dgm:t>
    </dgm:pt>
    <dgm:pt modelId="{7543561E-3240-4D1D-BD4A-275146B9295C}" type="sibTrans" cxnId="{6A8B20A3-D642-40C9-ABFF-D887848CDC66}">
      <dgm:prSet/>
      <dgm:spPr/>
      <dgm:t>
        <a:bodyPr/>
        <a:lstStyle/>
        <a:p>
          <a:endParaRPr lang="en-US"/>
        </a:p>
      </dgm:t>
    </dgm:pt>
    <dgm:pt modelId="{79D0B069-EA18-4128-83F6-C3C2A9630847}">
      <dgm:prSet phldrT="[Text]"/>
      <dgm:spPr>
        <a:blipFill rotWithShape="0">
          <a:blip xmlns:r="http://schemas.openxmlformats.org/officeDocument/2006/relationships" r:embed="rId1">
            <a:duotone>
              <a:prstClr val="black"/>
              <a:schemeClr val="accent6">
                <a:tint val="45000"/>
                <a:satMod val="400000"/>
              </a:schemeClr>
            </a:duotone>
          </a:blip>
          <a:tile tx="0" ty="0" sx="100000" sy="100000" flip="none" algn="tl"/>
        </a:blipFill>
      </dgm:spPr>
      <dgm:t>
        <a:bodyPr/>
        <a:lstStyle/>
        <a:p>
          <a:r>
            <a:rPr lang="en-US" b="1" i="1" smtClean="0"/>
            <a:t>Underlying Tax Credits </a:t>
          </a:r>
          <a:endParaRPr lang="en-US" dirty="0"/>
        </a:p>
      </dgm:t>
    </dgm:pt>
    <dgm:pt modelId="{EE10F412-C73C-4723-8A3D-EA506BB65E2A}" type="parTrans" cxnId="{518A7036-617E-4737-A005-ABAEEB3F247B}">
      <dgm:prSet/>
      <dgm:spPr/>
      <dgm:t>
        <a:bodyPr/>
        <a:lstStyle/>
        <a:p>
          <a:endParaRPr lang="en-US"/>
        </a:p>
      </dgm:t>
    </dgm:pt>
    <dgm:pt modelId="{7F65C51E-F8EF-4B5E-8C1F-3A712E6B56F6}" type="sibTrans" cxnId="{518A7036-617E-4737-A005-ABAEEB3F247B}">
      <dgm:prSet/>
      <dgm:spPr/>
      <dgm:t>
        <a:bodyPr/>
        <a:lstStyle/>
        <a:p>
          <a:endParaRPr lang="en-US"/>
        </a:p>
      </dgm:t>
    </dgm:pt>
    <dgm:pt modelId="{6FD8DD29-4276-47D7-8598-F1B3F5CFBAEE}">
      <dgm:prSet phldrT="[Text]"/>
      <dgm:spPr>
        <a:blipFill rotWithShape="0">
          <a:blip xmlns:r="http://schemas.openxmlformats.org/officeDocument/2006/relationships" r:embed="rId1">
            <a:duotone>
              <a:prstClr val="black"/>
              <a:schemeClr val="accent6">
                <a:tint val="45000"/>
                <a:satMod val="400000"/>
              </a:schemeClr>
            </a:duotone>
          </a:blip>
          <a:tile tx="0" ty="0" sx="100000" sy="100000" flip="none" algn="tl"/>
        </a:blipFill>
      </dgm:spPr>
      <dgm:t>
        <a:bodyPr/>
        <a:lstStyle/>
        <a:p>
          <a:r>
            <a:rPr lang="en-US" b="1" i="1" dirty="0" smtClean="0"/>
            <a:t>Tax Sparing Credit </a:t>
          </a:r>
          <a:endParaRPr lang="en-US" dirty="0"/>
        </a:p>
      </dgm:t>
    </dgm:pt>
    <dgm:pt modelId="{3E6553B7-7BB7-46AF-B0D1-D22FE6E109EA}" type="parTrans" cxnId="{6EC4D0FF-AB35-4F85-A593-CE94689B4BF2}">
      <dgm:prSet/>
      <dgm:spPr/>
      <dgm:t>
        <a:bodyPr/>
        <a:lstStyle/>
        <a:p>
          <a:endParaRPr lang="en-US"/>
        </a:p>
      </dgm:t>
    </dgm:pt>
    <dgm:pt modelId="{B0C31AF6-9E1E-4C7B-B050-2BA305225776}" type="sibTrans" cxnId="{6EC4D0FF-AB35-4F85-A593-CE94689B4BF2}">
      <dgm:prSet/>
      <dgm:spPr/>
      <dgm:t>
        <a:bodyPr/>
        <a:lstStyle/>
        <a:p>
          <a:endParaRPr lang="en-US"/>
        </a:p>
      </dgm:t>
    </dgm:pt>
    <dgm:pt modelId="{4BF2DEDB-E7AA-4577-B41E-4C5BCFE29D5C}" type="pres">
      <dgm:prSet presAssocID="{7C56655F-01E5-4D70-A8E3-E4F94AA1285C}" presName="linear" presStyleCnt="0">
        <dgm:presLayoutVars>
          <dgm:dir/>
          <dgm:animLvl val="lvl"/>
          <dgm:resizeHandles val="exact"/>
        </dgm:presLayoutVars>
      </dgm:prSet>
      <dgm:spPr/>
      <dgm:t>
        <a:bodyPr/>
        <a:lstStyle/>
        <a:p>
          <a:endParaRPr lang="en-US"/>
        </a:p>
      </dgm:t>
    </dgm:pt>
    <dgm:pt modelId="{DFC9C15E-2F64-47D3-A94A-DE55F51A37EC}" type="pres">
      <dgm:prSet presAssocID="{3A86E9B4-EBC0-49DF-AB65-F6068F4C7E0C}" presName="parentLin" presStyleCnt="0"/>
      <dgm:spPr/>
    </dgm:pt>
    <dgm:pt modelId="{3A444F92-4CA3-404E-8C75-03901EEED04D}" type="pres">
      <dgm:prSet presAssocID="{3A86E9B4-EBC0-49DF-AB65-F6068F4C7E0C}" presName="parentLeftMargin" presStyleLbl="node1" presStyleIdx="0" presStyleCnt="3"/>
      <dgm:spPr/>
      <dgm:t>
        <a:bodyPr/>
        <a:lstStyle/>
        <a:p>
          <a:endParaRPr lang="en-US"/>
        </a:p>
      </dgm:t>
    </dgm:pt>
    <dgm:pt modelId="{D9F88C00-BDE9-45C0-8F84-96CA4CF9F74D}" type="pres">
      <dgm:prSet presAssocID="{3A86E9B4-EBC0-49DF-AB65-F6068F4C7E0C}" presName="parentText" presStyleLbl="node1" presStyleIdx="0" presStyleCnt="3" custLinFactNeighborY="-3481">
        <dgm:presLayoutVars>
          <dgm:chMax val="0"/>
          <dgm:bulletEnabled val="1"/>
        </dgm:presLayoutVars>
      </dgm:prSet>
      <dgm:spPr/>
      <dgm:t>
        <a:bodyPr/>
        <a:lstStyle/>
        <a:p>
          <a:endParaRPr lang="en-US"/>
        </a:p>
      </dgm:t>
    </dgm:pt>
    <dgm:pt modelId="{282AC5B1-DFA4-40F8-BDF4-1CE717617FB6}" type="pres">
      <dgm:prSet presAssocID="{3A86E9B4-EBC0-49DF-AB65-F6068F4C7E0C}" presName="negativeSpace" presStyleCnt="0"/>
      <dgm:spPr/>
    </dgm:pt>
    <dgm:pt modelId="{DD7B1733-3CBB-42F2-881C-4F2AE697A806}" type="pres">
      <dgm:prSet presAssocID="{3A86E9B4-EBC0-49DF-AB65-F6068F4C7E0C}" presName="childText" presStyleLbl="conFgAcc1" presStyleIdx="0" presStyleCnt="3">
        <dgm:presLayoutVars>
          <dgm:bulletEnabled val="1"/>
        </dgm:presLayoutVars>
      </dgm:prSet>
      <dgm:spPr>
        <a:blipFill rotWithShape="0">
          <a:blip xmlns:r="http://schemas.openxmlformats.org/officeDocument/2006/relationships" r:embed="rId2">
            <a:lum contrast="1000"/>
          </a:blip>
          <a:tile tx="0" ty="0" sx="100000" sy="100000" flip="none" algn="tl"/>
        </a:blipFill>
        <a:ln cap="rnd" cmpd="thickThin">
          <a:prstDash val="sysDot"/>
          <a:bevel/>
        </a:ln>
        <a:effectLst>
          <a:outerShdw blurRad="50800" dist="50800" dir="5400000" sx="112000" sy="112000" algn="ctr" rotWithShape="0">
            <a:srgbClr val="000000">
              <a:alpha val="0"/>
            </a:srgbClr>
          </a:outerShdw>
        </a:effectLst>
        <a:scene3d>
          <a:camera prst="orthographicFront">
            <a:rot lat="0" lon="0" rev="0"/>
          </a:camera>
          <a:lightRig rig="contrasting" dir="t">
            <a:rot lat="0" lon="0" rev="1200000"/>
          </a:lightRig>
        </a:scene3d>
        <a:sp3d z="300000" contourW="19050" prstMaterial="metal">
          <a:bevelT w="88900" h="203200"/>
          <a:bevelB w="165100" h="254000"/>
        </a:sp3d>
      </dgm:spPr>
    </dgm:pt>
    <dgm:pt modelId="{C1217B20-B8B2-41E3-922D-BAAA791765BE}" type="pres">
      <dgm:prSet presAssocID="{7543561E-3240-4D1D-BD4A-275146B9295C}" presName="spaceBetweenRectangles" presStyleCnt="0"/>
      <dgm:spPr/>
    </dgm:pt>
    <dgm:pt modelId="{2F47808D-6F7C-4048-97DA-4F2DB649FDDB}" type="pres">
      <dgm:prSet presAssocID="{79D0B069-EA18-4128-83F6-C3C2A9630847}" presName="parentLin" presStyleCnt="0"/>
      <dgm:spPr/>
    </dgm:pt>
    <dgm:pt modelId="{F6DE71B0-C8E9-4F2A-A1F3-4616B038F540}" type="pres">
      <dgm:prSet presAssocID="{79D0B069-EA18-4128-83F6-C3C2A9630847}" presName="parentLeftMargin" presStyleLbl="node1" presStyleIdx="0" presStyleCnt="3"/>
      <dgm:spPr/>
      <dgm:t>
        <a:bodyPr/>
        <a:lstStyle/>
        <a:p>
          <a:endParaRPr lang="en-US"/>
        </a:p>
      </dgm:t>
    </dgm:pt>
    <dgm:pt modelId="{921BAB53-40A0-48FC-962B-CBAA5ADE37D4}" type="pres">
      <dgm:prSet presAssocID="{79D0B069-EA18-4128-83F6-C3C2A9630847}" presName="parentText" presStyleLbl="node1" presStyleIdx="1" presStyleCnt="3">
        <dgm:presLayoutVars>
          <dgm:chMax val="0"/>
          <dgm:bulletEnabled val="1"/>
        </dgm:presLayoutVars>
      </dgm:prSet>
      <dgm:spPr/>
      <dgm:t>
        <a:bodyPr/>
        <a:lstStyle/>
        <a:p>
          <a:endParaRPr lang="en-US"/>
        </a:p>
      </dgm:t>
    </dgm:pt>
    <dgm:pt modelId="{77FD002F-B009-446C-8FDA-D1EBB777B894}" type="pres">
      <dgm:prSet presAssocID="{79D0B069-EA18-4128-83F6-C3C2A9630847}" presName="negativeSpace" presStyleCnt="0"/>
      <dgm:spPr/>
    </dgm:pt>
    <dgm:pt modelId="{9B9EAA5C-1AD5-4F73-8FA9-7FFE48A9C758}" type="pres">
      <dgm:prSet presAssocID="{79D0B069-EA18-4128-83F6-C3C2A9630847}" presName="childText" presStyleLbl="conFgAcc1" presStyleIdx="1" presStyleCnt="3">
        <dgm:presLayoutVars>
          <dgm:bulletEnabled val="1"/>
        </dgm:presLayoutVars>
      </dgm:prSet>
      <dgm:spPr>
        <a:blipFill rotWithShape="0">
          <a:blip xmlns:r="http://schemas.openxmlformats.org/officeDocument/2006/relationships" r:embed="rId2"/>
          <a:tile tx="0" ty="0" sx="100000" sy="100000" flip="none" algn="tl"/>
        </a:blipFill>
      </dgm:spPr>
    </dgm:pt>
    <dgm:pt modelId="{528B2943-31DD-4A03-AD10-5AE84444D927}" type="pres">
      <dgm:prSet presAssocID="{7F65C51E-F8EF-4B5E-8C1F-3A712E6B56F6}" presName="spaceBetweenRectangles" presStyleCnt="0"/>
      <dgm:spPr/>
    </dgm:pt>
    <dgm:pt modelId="{E34585DB-C02F-487F-B4AF-6A75C05661A8}" type="pres">
      <dgm:prSet presAssocID="{6FD8DD29-4276-47D7-8598-F1B3F5CFBAEE}" presName="parentLin" presStyleCnt="0"/>
      <dgm:spPr/>
    </dgm:pt>
    <dgm:pt modelId="{9DA15F2F-A985-4931-BF9A-F3E7B0AAB550}" type="pres">
      <dgm:prSet presAssocID="{6FD8DD29-4276-47D7-8598-F1B3F5CFBAEE}" presName="parentLeftMargin" presStyleLbl="node1" presStyleIdx="1" presStyleCnt="3"/>
      <dgm:spPr/>
      <dgm:t>
        <a:bodyPr/>
        <a:lstStyle/>
        <a:p>
          <a:endParaRPr lang="en-US"/>
        </a:p>
      </dgm:t>
    </dgm:pt>
    <dgm:pt modelId="{C03F20E4-409F-498C-A8AA-2D2945965C9A}" type="pres">
      <dgm:prSet presAssocID="{6FD8DD29-4276-47D7-8598-F1B3F5CFBAEE}" presName="parentText" presStyleLbl="node1" presStyleIdx="2" presStyleCnt="3">
        <dgm:presLayoutVars>
          <dgm:chMax val="0"/>
          <dgm:bulletEnabled val="1"/>
        </dgm:presLayoutVars>
      </dgm:prSet>
      <dgm:spPr/>
      <dgm:t>
        <a:bodyPr/>
        <a:lstStyle/>
        <a:p>
          <a:endParaRPr lang="en-US"/>
        </a:p>
      </dgm:t>
    </dgm:pt>
    <dgm:pt modelId="{2A16C6E2-B2DB-49ED-A07A-4105A76D5BA1}" type="pres">
      <dgm:prSet presAssocID="{6FD8DD29-4276-47D7-8598-F1B3F5CFBAEE}" presName="negativeSpace" presStyleCnt="0"/>
      <dgm:spPr/>
    </dgm:pt>
    <dgm:pt modelId="{ABEFAAF4-105F-4C80-9896-0D42DB215FCE}" type="pres">
      <dgm:prSet presAssocID="{6FD8DD29-4276-47D7-8598-F1B3F5CFBAEE}" presName="childText" presStyleLbl="conFgAcc1" presStyleIdx="2" presStyleCnt="3">
        <dgm:presLayoutVars>
          <dgm:bulletEnabled val="1"/>
        </dgm:presLayoutVars>
      </dgm:prSet>
      <dgm:spPr>
        <a:blipFill rotWithShape="0">
          <a:blip xmlns:r="http://schemas.openxmlformats.org/officeDocument/2006/relationships" r:embed="rId2"/>
          <a:tile tx="0" ty="0" sx="100000" sy="100000" flip="none" algn="tl"/>
        </a:blipFill>
      </dgm:spPr>
    </dgm:pt>
  </dgm:ptLst>
  <dgm:cxnLst>
    <dgm:cxn modelId="{E1917E7A-6492-4D6E-B846-118EC17C57C4}" type="presOf" srcId="{6FD8DD29-4276-47D7-8598-F1B3F5CFBAEE}" destId="{C03F20E4-409F-498C-A8AA-2D2945965C9A}" srcOrd="1" destOrd="0" presId="urn:microsoft.com/office/officeart/2005/8/layout/list1"/>
    <dgm:cxn modelId="{6A8B20A3-D642-40C9-ABFF-D887848CDC66}" srcId="{7C56655F-01E5-4D70-A8E3-E4F94AA1285C}" destId="{3A86E9B4-EBC0-49DF-AB65-F6068F4C7E0C}" srcOrd="0" destOrd="0" parTransId="{3678E0DB-3170-4D93-89DD-29EB059ADFEE}" sibTransId="{7543561E-3240-4D1D-BD4A-275146B9295C}"/>
    <dgm:cxn modelId="{6AB86448-9F77-4787-A96D-E6137E8CBB1E}" type="presOf" srcId="{79D0B069-EA18-4128-83F6-C3C2A9630847}" destId="{921BAB53-40A0-48FC-962B-CBAA5ADE37D4}" srcOrd="1" destOrd="0" presId="urn:microsoft.com/office/officeart/2005/8/layout/list1"/>
    <dgm:cxn modelId="{14A290B1-3929-4D92-A08A-6D29F07D3EDE}" type="presOf" srcId="{3A86E9B4-EBC0-49DF-AB65-F6068F4C7E0C}" destId="{3A444F92-4CA3-404E-8C75-03901EEED04D}" srcOrd="0" destOrd="0" presId="urn:microsoft.com/office/officeart/2005/8/layout/list1"/>
    <dgm:cxn modelId="{CDE4E543-F843-449F-94B7-7923671A1BFA}" type="presOf" srcId="{6FD8DD29-4276-47D7-8598-F1B3F5CFBAEE}" destId="{9DA15F2F-A985-4931-BF9A-F3E7B0AAB550}" srcOrd="0" destOrd="0" presId="urn:microsoft.com/office/officeart/2005/8/layout/list1"/>
    <dgm:cxn modelId="{D70262F7-EA82-444F-92E7-DE434C4E41E1}" type="presOf" srcId="{3A86E9B4-EBC0-49DF-AB65-F6068F4C7E0C}" destId="{D9F88C00-BDE9-45C0-8F84-96CA4CF9F74D}" srcOrd="1" destOrd="0" presId="urn:microsoft.com/office/officeart/2005/8/layout/list1"/>
    <dgm:cxn modelId="{518A7036-617E-4737-A005-ABAEEB3F247B}" srcId="{7C56655F-01E5-4D70-A8E3-E4F94AA1285C}" destId="{79D0B069-EA18-4128-83F6-C3C2A9630847}" srcOrd="1" destOrd="0" parTransId="{EE10F412-C73C-4723-8A3D-EA506BB65E2A}" sibTransId="{7F65C51E-F8EF-4B5E-8C1F-3A712E6B56F6}"/>
    <dgm:cxn modelId="{6EC4D0FF-AB35-4F85-A593-CE94689B4BF2}" srcId="{7C56655F-01E5-4D70-A8E3-E4F94AA1285C}" destId="{6FD8DD29-4276-47D7-8598-F1B3F5CFBAEE}" srcOrd="2" destOrd="0" parTransId="{3E6553B7-7BB7-46AF-B0D1-D22FE6E109EA}" sibTransId="{B0C31AF6-9E1E-4C7B-B050-2BA305225776}"/>
    <dgm:cxn modelId="{F05E5066-8423-4F7D-8CF5-23886ACA217C}" type="presOf" srcId="{7C56655F-01E5-4D70-A8E3-E4F94AA1285C}" destId="{4BF2DEDB-E7AA-4577-B41E-4C5BCFE29D5C}" srcOrd="0" destOrd="0" presId="urn:microsoft.com/office/officeart/2005/8/layout/list1"/>
    <dgm:cxn modelId="{1D3153A0-1107-445C-8BDE-4E8F10DAC0F1}" type="presOf" srcId="{79D0B069-EA18-4128-83F6-C3C2A9630847}" destId="{F6DE71B0-C8E9-4F2A-A1F3-4616B038F540}" srcOrd="0" destOrd="0" presId="urn:microsoft.com/office/officeart/2005/8/layout/list1"/>
    <dgm:cxn modelId="{4E3CC6E7-51B0-49A3-9C10-40480D75B6B2}" type="presParOf" srcId="{4BF2DEDB-E7AA-4577-B41E-4C5BCFE29D5C}" destId="{DFC9C15E-2F64-47D3-A94A-DE55F51A37EC}" srcOrd="0" destOrd="0" presId="urn:microsoft.com/office/officeart/2005/8/layout/list1"/>
    <dgm:cxn modelId="{DD6A58AB-6B38-4D3B-B51A-AED52330C1A3}" type="presParOf" srcId="{DFC9C15E-2F64-47D3-A94A-DE55F51A37EC}" destId="{3A444F92-4CA3-404E-8C75-03901EEED04D}" srcOrd="0" destOrd="0" presId="urn:microsoft.com/office/officeart/2005/8/layout/list1"/>
    <dgm:cxn modelId="{D08B7DFF-2FF3-4B33-8EB0-F1E93A8018A1}" type="presParOf" srcId="{DFC9C15E-2F64-47D3-A94A-DE55F51A37EC}" destId="{D9F88C00-BDE9-45C0-8F84-96CA4CF9F74D}" srcOrd="1" destOrd="0" presId="urn:microsoft.com/office/officeart/2005/8/layout/list1"/>
    <dgm:cxn modelId="{AEF756B2-31B3-4B30-BCB4-F6BED0C4F0DD}" type="presParOf" srcId="{4BF2DEDB-E7AA-4577-B41E-4C5BCFE29D5C}" destId="{282AC5B1-DFA4-40F8-BDF4-1CE717617FB6}" srcOrd="1" destOrd="0" presId="urn:microsoft.com/office/officeart/2005/8/layout/list1"/>
    <dgm:cxn modelId="{0CA00F49-40D4-4EFB-B596-9DD21ED73FA8}" type="presParOf" srcId="{4BF2DEDB-E7AA-4577-B41E-4C5BCFE29D5C}" destId="{DD7B1733-3CBB-42F2-881C-4F2AE697A806}" srcOrd="2" destOrd="0" presId="urn:microsoft.com/office/officeart/2005/8/layout/list1"/>
    <dgm:cxn modelId="{6B483B77-1E17-420B-B6A7-051446B7D588}" type="presParOf" srcId="{4BF2DEDB-E7AA-4577-B41E-4C5BCFE29D5C}" destId="{C1217B20-B8B2-41E3-922D-BAAA791765BE}" srcOrd="3" destOrd="0" presId="urn:microsoft.com/office/officeart/2005/8/layout/list1"/>
    <dgm:cxn modelId="{8EC1A10E-6F70-44E9-A5E4-B8C4D4399421}" type="presParOf" srcId="{4BF2DEDB-E7AA-4577-B41E-4C5BCFE29D5C}" destId="{2F47808D-6F7C-4048-97DA-4F2DB649FDDB}" srcOrd="4" destOrd="0" presId="urn:microsoft.com/office/officeart/2005/8/layout/list1"/>
    <dgm:cxn modelId="{2D4AA896-A1D3-4040-B870-279D1EE80064}" type="presParOf" srcId="{2F47808D-6F7C-4048-97DA-4F2DB649FDDB}" destId="{F6DE71B0-C8E9-4F2A-A1F3-4616B038F540}" srcOrd="0" destOrd="0" presId="urn:microsoft.com/office/officeart/2005/8/layout/list1"/>
    <dgm:cxn modelId="{FC8A89EB-9BAC-42BE-8B06-4FF2E559C36A}" type="presParOf" srcId="{2F47808D-6F7C-4048-97DA-4F2DB649FDDB}" destId="{921BAB53-40A0-48FC-962B-CBAA5ADE37D4}" srcOrd="1" destOrd="0" presId="urn:microsoft.com/office/officeart/2005/8/layout/list1"/>
    <dgm:cxn modelId="{A81F9AB6-67EC-4799-9690-F465E77F4A81}" type="presParOf" srcId="{4BF2DEDB-E7AA-4577-B41E-4C5BCFE29D5C}" destId="{77FD002F-B009-446C-8FDA-D1EBB777B894}" srcOrd="5" destOrd="0" presId="urn:microsoft.com/office/officeart/2005/8/layout/list1"/>
    <dgm:cxn modelId="{93B7B2C9-79AB-4DF1-8799-7F5D5F88B40F}" type="presParOf" srcId="{4BF2DEDB-E7AA-4577-B41E-4C5BCFE29D5C}" destId="{9B9EAA5C-1AD5-4F73-8FA9-7FFE48A9C758}" srcOrd="6" destOrd="0" presId="urn:microsoft.com/office/officeart/2005/8/layout/list1"/>
    <dgm:cxn modelId="{13F8A101-44E0-4C6F-8D76-10D32F66D93B}" type="presParOf" srcId="{4BF2DEDB-E7AA-4577-B41E-4C5BCFE29D5C}" destId="{528B2943-31DD-4A03-AD10-5AE84444D927}" srcOrd="7" destOrd="0" presId="urn:microsoft.com/office/officeart/2005/8/layout/list1"/>
    <dgm:cxn modelId="{87798E99-3604-40A2-84DB-172C46EE9609}" type="presParOf" srcId="{4BF2DEDB-E7AA-4577-B41E-4C5BCFE29D5C}" destId="{E34585DB-C02F-487F-B4AF-6A75C05661A8}" srcOrd="8" destOrd="0" presId="urn:microsoft.com/office/officeart/2005/8/layout/list1"/>
    <dgm:cxn modelId="{BF6A129F-2935-442D-83BC-0168E44F5D32}" type="presParOf" srcId="{E34585DB-C02F-487F-B4AF-6A75C05661A8}" destId="{9DA15F2F-A985-4931-BF9A-F3E7B0AAB550}" srcOrd="0" destOrd="0" presId="urn:microsoft.com/office/officeart/2005/8/layout/list1"/>
    <dgm:cxn modelId="{1A029F06-3D8F-4C5F-BE51-2D601D665DB9}" type="presParOf" srcId="{E34585DB-C02F-487F-B4AF-6A75C05661A8}" destId="{C03F20E4-409F-498C-A8AA-2D2945965C9A}" srcOrd="1" destOrd="0" presId="urn:microsoft.com/office/officeart/2005/8/layout/list1"/>
    <dgm:cxn modelId="{0609EF08-DD5F-4820-874C-63EA23912E06}" type="presParOf" srcId="{4BF2DEDB-E7AA-4577-B41E-4C5BCFE29D5C}" destId="{2A16C6E2-B2DB-49ED-A07A-4105A76D5BA1}" srcOrd="9" destOrd="0" presId="urn:microsoft.com/office/officeart/2005/8/layout/list1"/>
    <dgm:cxn modelId="{10DF75E2-30FE-42E8-8F75-67957005F070}" type="presParOf" srcId="{4BF2DEDB-E7AA-4577-B41E-4C5BCFE29D5C}" destId="{ABEFAAF4-105F-4C80-9896-0D42DB215FCE}"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AE8CF6-D331-40CD-8ABE-22105B6FCE2F}"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en-US"/>
        </a:p>
      </dgm:t>
    </dgm:pt>
    <dgm:pt modelId="{2E927E0B-53E7-4227-9F39-6BF33F765708}">
      <dgm:prSet phldrT="[Text]"/>
      <dgm:spPr>
        <a:blipFill rotWithShape="0">
          <a:blip xmlns:r="http://schemas.openxmlformats.org/officeDocument/2006/relationships" r:embed="rId1"/>
          <a:tile tx="0" ty="0" sx="100000" sy="100000" flip="none" algn="tl"/>
        </a:blipFill>
        <a:ln>
          <a:solidFill>
            <a:schemeClr val="accent1">
              <a:hueOff val="0"/>
              <a:satOff val="0"/>
              <a:lumOff val="0"/>
              <a:alpha val="0"/>
            </a:schemeClr>
          </a:solidFill>
        </a:ln>
      </dgm:spPr>
      <dgm:t>
        <a:bodyPr/>
        <a:lstStyle/>
        <a:p>
          <a:r>
            <a:rPr lang="en-US" b="1" dirty="0" smtClean="0">
              <a:solidFill>
                <a:schemeClr val="accent3"/>
              </a:solidFill>
            </a:rPr>
            <a:t>Exemption Method </a:t>
          </a:r>
          <a:endParaRPr lang="en-US" dirty="0">
            <a:solidFill>
              <a:schemeClr val="accent3"/>
            </a:solidFill>
          </a:endParaRPr>
        </a:p>
      </dgm:t>
    </dgm:pt>
    <dgm:pt modelId="{381C7C41-621E-4EF0-95EB-60BB09E962EC}" type="parTrans" cxnId="{AF46246B-03B6-490F-A576-D857F683FDC9}">
      <dgm:prSet/>
      <dgm:spPr/>
      <dgm:t>
        <a:bodyPr/>
        <a:lstStyle/>
        <a:p>
          <a:endParaRPr lang="en-US"/>
        </a:p>
      </dgm:t>
    </dgm:pt>
    <dgm:pt modelId="{75662B84-8557-4381-A155-D71F3D7A06BC}" type="sibTrans" cxnId="{AF46246B-03B6-490F-A576-D857F683FDC9}">
      <dgm:prSet/>
      <dgm:spPr/>
      <dgm:t>
        <a:bodyPr/>
        <a:lstStyle/>
        <a:p>
          <a:endParaRPr lang="en-US"/>
        </a:p>
      </dgm:t>
    </dgm:pt>
    <dgm:pt modelId="{1712D0B0-A4DB-4A47-B58E-0EB9A4CD20DD}">
      <dgm:prSet phldrT="[Text]"/>
      <dgm:spPr>
        <a:blipFill rotWithShape="0">
          <a:blip xmlns:r="http://schemas.openxmlformats.org/officeDocument/2006/relationships" r:embed="rId2"/>
          <a:tile tx="0" ty="0" sx="100000" sy="100000" flip="none" algn="tl"/>
        </a:blipFill>
        <a:ln>
          <a:solidFill>
            <a:schemeClr val="accent6">
              <a:lumMod val="75000"/>
              <a:alpha val="0"/>
            </a:schemeClr>
          </a:solidFill>
        </a:ln>
      </dgm:spPr>
      <dgm:t>
        <a:bodyPr/>
        <a:lstStyle/>
        <a:p>
          <a:r>
            <a:rPr lang="en-US" b="1" dirty="0" smtClean="0">
              <a:solidFill>
                <a:schemeClr val="accent4"/>
              </a:solidFill>
            </a:rPr>
            <a:t>Credit Method</a:t>
          </a:r>
          <a:endParaRPr lang="en-US" dirty="0">
            <a:solidFill>
              <a:schemeClr val="accent4"/>
            </a:solidFill>
          </a:endParaRPr>
        </a:p>
      </dgm:t>
    </dgm:pt>
    <dgm:pt modelId="{3A9FA49F-EDE3-4A26-BD39-C724F31B64C1}" type="parTrans" cxnId="{DF3859FE-0359-4629-93A1-E7A9137E4478}">
      <dgm:prSet/>
      <dgm:spPr/>
      <dgm:t>
        <a:bodyPr/>
        <a:lstStyle/>
        <a:p>
          <a:endParaRPr lang="en-US"/>
        </a:p>
      </dgm:t>
    </dgm:pt>
    <dgm:pt modelId="{42D2DB70-5524-482B-AC3D-B55798C3BDE4}" type="sibTrans" cxnId="{DF3859FE-0359-4629-93A1-E7A9137E4478}">
      <dgm:prSet/>
      <dgm:spPr/>
      <dgm:t>
        <a:bodyPr/>
        <a:lstStyle/>
        <a:p>
          <a:endParaRPr lang="en-US"/>
        </a:p>
      </dgm:t>
    </dgm:pt>
    <dgm:pt modelId="{7F70F0B3-1B6B-4FB1-B246-07A55CB81B44}">
      <dgm:prSet phldrT="[Text]"/>
      <dgm:spPr>
        <a:blipFill rotWithShape="0">
          <a:blip xmlns:r="http://schemas.openxmlformats.org/officeDocument/2006/relationships" r:embed="rId3"/>
          <a:tile tx="0" ty="0" sx="100000" sy="100000" flip="none" algn="tl"/>
        </a:blipFill>
        <a:ln>
          <a:solidFill>
            <a:schemeClr val="accent1">
              <a:hueOff val="0"/>
              <a:satOff val="0"/>
              <a:lumOff val="0"/>
              <a:alpha val="0"/>
            </a:schemeClr>
          </a:solidFill>
        </a:ln>
      </dgm:spPr>
      <dgm:t>
        <a:bodyPr/>
        <a:lstStyle/>
        <a:p>
          <a:r>
            <a:rPr lang="en-US" b="1" dirty="0" smtClean="0">
              <a:solidFill>
                <a:schemeClr val="accent5">
                  <a:lumMod val="50000"/>
                </a:schemeClr>
              </a:solidFill>
            </a:rPr>
            <a:t>Tax Sparing</a:t>
          </a:r>
          <a:endParaRPr lang="en-US" dirty="0"/>
        </a:p>
      </dgm:t>
    </dgm:pt>
    <dgm:pt modelId="{D1A3AEFA-13A9-4DD4-B7ED-24C570440FCB}" type="parTrans" cxnId="{CD43ED86-D8D4-422E-AA3C-9107555CEF6C}">
      <dgm:prSet/>
      <dgm:spPr/>
      <dgm:t>
        <a:bodyPr/>
        <a:lstStyle/>
        <a:p>
          <a:endParaRPr lang="en-US"/>
        </a:p>
      </dgm:t>
    </dgm:pt>
    <dgm:pt modelId="{3B95117F-042F-4458-8D33-0E7970982BB0}" type="sibTrans" cxnId="{CD43ED86-D8D4-422E-AA3C-9107555CEF6C}">
      <dgm:prSet/>
      <dgm:spPr/>
      <dgm:t>
        <a:bodyPr/>
        <a:lstStyle/>
        <a:p>
          <a:endParaRPr lang="en-US"/>
        </a:p>
      </dgm:t>
    </dgm:pt>
    <dgm:pt modelId="{127CA782-AC9A-4A51-B772-E5D9127A34C3}" type="pres">
      <dgm:prSet presAssocID="{EBAE8CF6-D331-40CD-8ABE-22105B6FCE2F}" presName="Name0" presStyleCnt="0">
        <dgm:presLayoutVars>
          <dgm:chMax val="7"/>
          <dgm:dir/>
          <dgm:animLvl val="lvl"/>
          <dgm:resizeHandles val="exact"/>
        </dgm:presLayoutVars>
      </dgm:prSet>
      <dgm:spPr/>
      <dgm:t>
        <a:bodyPr/>
        <a:lstStyle/>
        <a:p>
          <a:endParaRPr lang="en-US"/>
        </a:p>
      </dgm:t>
    </dgm:pt>
    <dgm:pt modelId="{9A1DCDB1-8D34-4162-A28D-D002983CB7B7}" type="pres">
      <dgm:prSet presAssocID="{2E927E0B-53E7-4227-9F39-6BF33F765708}" presName="circle1" presStyleLbl="node1" presStyleIdx="0" presStyleCnt="3" custLinFactNeighborX="-3750"/>
      <dgm:spPr>
        <a:blipFill rotWithShape="0">
          <a:blip xmlns:r="http://schemas.openxmlformats.org/officeDocument/2006/relationships" r:embed="rId1"/>
          <a:tile tx="0" ty="0" sx="100000" sy="100000" flip="none" algn="tl"/>
        </a:blipFill>
        <a:ln>
          <a:solidFill>
            <a:schemeClr val="lt1">
              <a:hueOff val="0"/>
              <a:satOff val="0"/>
              <a:lumOff val="0"/>
              <a:alpha val="0"/>
            </a:schemeClr>
          </a:solidFill>
        </a:ln>
      </dgm:spPr>
    </dgm:pt>
    <dgm:pt modelId="{BFE70A04-BE86-4194-B99C-DFF2C42228F8}" type="pres">
      <dgm:prSet presAssocID="{2E927E0B-53E7-4227-9F39-6BF33F765708}" presName="space" presStyleCnt="0"/>
      <dgm:spPr/>
    </dgm:pt>
    <dgm:pt modelId="{ABC66E58-EF49-43EC-8DE8-335F046DEF76}" type="pres">
      <dgm:prSet presAssocID="{2E927E0B-53E7-4227-9F39-6BF33F765708}" presName="rect1" presStyleLbl="alignAcc1" presStyleIdx="0" presStyleCnt="3" custLinFactNeighborX="-1887"/>
      <dgm:spPr/>
      <dgm:t>
        <a:bodyPr/>
        <a:lstStyle/>
        <a:p>
          <a:endParaRPr lang="en-US"/>
        </a:p>
      </dgm:t>
    </dgm:pt>
    <dgm:pt modelId="{22393E91-02B9-4E56-8FBE-FF8E81F21750}" type="pres">
      <dgm:prSet presAssocID="{1712D0B0-A4DB-4A47-B58E-0EB9A4CD20DD}" presName="vertSpace2" presStyleLbl="node1" presStyleIdx="0" presStyleCnt="3"/>
      <dgm:spPr/>
    </dgm:pt>
    <dgm:pt modelId="{90AE8C93-083B-41B6-99AE-99706EA02FD5}" type="pres">
      <dgm:prSet presAssocID="{1712D0B0-A4DB-4A47-B58E-0EB9A4CD20DD}" presName="circle2" presStyleLbl="node1" presStyleIdx="1" presStyleCnt="3" custLinFactNeighborX="-962" custLinFactNeighborY="961"/>
      <dgm:spPr>
        <a:blipFill rotWithShape="0">
          <a:blip xmlns:r="http://schemas.openxmlformats.org/officeDocument/2006/relationships" r:embed="rId2"/>
          <a:tile tx="0" ty="0" sx="100000" sy="100000" flip="none" algn="tl"/>
        </a:blipFill>
        <a:ln>
          <a:solidFill>
            <a:schemeClr val="lt1">
              <a:hueOff val="0"/>
              <a:satOff val="0"/>
              <a:lumOff val="0"/>
              <a:alpha val="0"/>
            </a:schemeClr>
          </a:solidFill>
        </a:ln>
      </dgm:spPr>
    </dgm:pt>
    <dgm:pt modelId="{703B0C13-53E2-4D46-95EF-B0FF0C6EC25C}" type="pres">
      <dgm:prSet presAssocID="{1712D0B0-A4DB-4A47-B58E-0EB9A4CD20DD}" presName="rect2" presStyleLbl="alignAcc1" presStyleIdx="1" presStyleCnt="3" custLinFactNeighborX="-1887" custLinFactNeighborY="961"/>
      <dgm:spPr/>
      <dgm:t>
        <a:bodyPr/>
        <a:lstStyle/>
        <a:p>
          <a:endParaRPr lang="en-US"/>
        </a:p>
      </dgm:t>
    </dgm:pt>
    <dgm:pt modelId="{F775095F-70A6-466F-99C6-C16D638B0D81}" type="pres">
      <dgm:prSet presAssocID="{7F70F0B3-1B6B-4FB1-B246-07A55CB81B44}" presName="vertSpace3" presStyleLbl="node1" presStyleIdx="1" presStyleCnt="3"/>
      <dgm:spPr/>
    </dgm:pt>
    <dgm:pt modelId="{730F0070-8E7F-458B-8EDF-C48876B76325}" type="pres">
      <dgm:prSet presAssocID="{7F70F0B3-1B6B-4FB1-B246-07A55CB81B44}" presName="circle3" presStyleLbl="node1" presStyleIdx="2" presStyleCnt="3" custLinFactNeighborX="2083" custLinFactNeighborY="2083"/>
      <dgm:spPr>
        <a:blipFill rotWithShape="0">
          <a:blip xmlns:r="http://schemas.openxmlformats.org/officeDocument/2006/relationships" r:embed="rId3"/>
          <a:tile tx="0" ty="0" sx="100000" sy="100000" flip="none" algn="tl"/>
        </a:blipFill>
        <a:ln>
          <a:solidFill>
            <a:schemeClr val="lt1">
              <a:hueOff val="0"/>
              <a:satOff val="0"/>
              <a:lumOff val="0"/>
              <a:alpha val="0"/>
            </a:schemeClr>
          </a:solidFill>
        </a:ln>
      </dgm:spPr>
    </dgm:pt>
    <dgm:pt modelId="{CE3398A3-47B0-408A-A4DD-5661CF80C002}" type="pres">
      <dgm:prSet presAssocID="{7F70F0B3-1B6B-4FB1-B246-07A55CB81B44}" presName="rect3" presStyleLbl="alignAcc1" presStyleIdx="2" presStyleCnt="3" custLinFactNeighborX="-1887" custLinFactNeighborY="2083"/>
      <dgm:spPr/>
      <dgm:t>
        <a:bodyPr/>
        <a:lstStyle/>
        <a:p>
          <a:endParaRPr lang="en-US"/>
        </a:p>
      </dgm:t>
    </dgm:pt>
    <dgm:pt modelId="{09AB9FA0-754B-4FF4-A01F-0F2193D4D4DB}" type="pres">
      <dgm:prSet presAssocID="{2E927E0B-53E7-4227-9F39-6BF33F765708}" presName="rect1ParTxNoCh" presStyleLbl="alignAcc1" presStyleIdx="2" presStyleCnt="3">
        <dgm:presLayoutVars>
          <dgm:chMax val="1"/>
          <dgm:bulletEnabled val="1"/>
        </dgm:presLayoutVars>
      </dgm:prSet>
      <dgm:spPr/>
      <dgm:t>
        <a:bodyPr/>
        <a:lstStyle/>
        <a:p>
          <a:endParaRPr lang="en-US"/>
        </a:p>
      </dgm:t>
    </dgm:pt>
    <dgm:pt modelId="{F38B5FA6-295A-46B9-9296-FCF4DEB1CEED}" type="pres">
      <dgm:prSet presAssocID="{1712D0B0-A4DB-4A47-B58E-0EB9A4CD20DD}" presName="rect2ParTxNoCh" presStyleLbl="alignAcc1" presStyleIdx="2" presStyleCnt="3">
        <dgm:presLayoutVars>
          <dgm:chMax val="1"/>
          <dgm:bulletEnabled val="1"/>
        </dgm:presLayoutVars>
      </dgm:prSet>
      <dgm:spPr/>
      <dgm:t>
        <a:bodyPr/>
        <a:lstStyle/>
        <a:p>
          <a:endParaRPr lang="en-US"/>
        </a:p>
      </dgm:t>
    </dgm:pt>
    <dgm:pt modelId="{ED85F332-B5CE-488E-87B3-6C2C946CC2AE}" type="pres">
      <dgm:prSet presAssocID="{7F70F0B3-1B6B-4FB1-B246-07A55CB81B44}" presName="rect3ParTxNoCh" presStyleLbl="alignAcc1" presStyleIdx="2" presStyleCnt="3">
        <dgm:presLayoutVars>
          <dgm:chMax val="1"/>
          <dgm:bulletEnabled val="1"/>
        </dgm:presLayoutVars>
      </dgm:prSet>
      <dgm:spPr/>
      <dgm:t>
        <a:bodyPr/>
        <a:lstStyle/>
        <a:p>
          <a:endParaRPr lang="en-US"/>
        </a:p>
      </dgm:t>
    </dgm:pt>
  </dgm:ptLst>
  <dgm:cxnLst>
    <dgm:cxn modelId="{0E537418-2725-43D0-B57D-CB5755F4FF84}" type="presOf" srcId="{2E927E0B-53E7-4227-9F39-6BF33F765708}" destId="{ABC66E58-EF49-43EC-8DE8-335F046DEF76}" srcOrd="0" destOrd="0" presId="urn:microsoft.com/office/officeart/2005/8/layout/target3"/>
    <dgm:cxn modelId="{AF46246B-03B6-490F-A576-D857F683FDC9}" srcId="{EBAE8CF6-D331-40CD-8ABE-22105B6FCE2F}" destId="{2E927E0B-53E7-4227-9F39-6BF33F765708}" srcOrd="0" destOrd="0" parTransId="{381C7C41-621E-4EF0-95EB-60BB09E962EC}" sibTransId="{75662B84-8557-4381-A155-D71F3D7A06BC}"/>
    <dgm:cxn modelId="{4E6546B8-0AC9-4285-B85A-853EA59907CF}" type="presOf" srcId="{2E927E0B-53E7-4227-9F39-6BF33F765708}" destId="{09AB9FA0-754B-4FF4-A01F-0F2193D4D4DB}" srcOrd="1" destOrd="0" presId="urn:microsoft.com/office/officeart/2005/8/layout/target3"/>
    <dgm:cxn modelId="{416F95A4-ADC8-47D9-BBF1-19D46871BA6E}" type="presOf" srcId="{7F70F0B3-1B6B-4FB1-B246-07A55CB81B44}" destId="{CE3398A3-47B0-408A-A4DD-5661CF80C002}" srcOrd="0" destOrd="0" presId="urn:microsoft.com/office/officeart/2005/8/layout/target3"/>
    <dgm:cxn modelId="{DF3859FE-0359-4629-93A1-E7A9137E4478}" srcId="{EBAE8CF6-D331-40CD-8ABE-22105B6FCE2F}" destId="{1712D0B0-A4DB-4A47-B58E-0EB9A4CD20DD}" srcOrd="1" destOrd="0" parTransId="{3A9FA49F-EDE3-4A26-BD39-C724F31B64C1}" sibTransId="{42D2DB70-5524-482B-AC3D-B55798C3BDE4}"/>
    <dgm:cxn modelId="{9E27B980-F006-4513-ABF9-F5C544A23274}" type="presOf" srcId="{7F70F0B3-1B6B-4FB1-B246-07A55CB81B44}" destId="{ED85F332-B5CE-488E-87B3-6C2C946CC2AE}" srcOrd="1" destOrd="0" presId="urn:microsoft.com/office/officeart/2005/8/layout/target3"/>
    <dgm:cxn modelId="{CD43ED86-D8D4-422E-AA3C-9107555CEF6C}" srcId="{EBAE8CF6-D331-40CD-8ABE-22105B6FCE2F}" destId="{7F70F0B3-1B6B-4FB1-B246-07A55CB81B44}" srcOrd="2" destOrd="0" parTransId="{D1A3AEFA-13A9-4DD4-B7ED-24C570440FCB}" sibTransId="{3B95117F-042F-4458-8D33-0E7970982BB0}"/>
    <dgm:cxn modelId="{0E06559D-F733-447F-83C6-B4F24A1098DD}" type="presOf" srcId="{1712D0B0-A4DB-4A47-B58E-0EB9A4CD20DD}" destId="{703B0C13-53E2-4D46-95EF-B0FF0C6EC25C}" srcOrd="0" destOrd="0" presId="urn:microsoft.com/office/officeart/2005/8/layout/target3"/>
    <dgm:cxn modelId="{94DADF26-D22E-4DC0-8E56-C82234BD7B25}" type="presOf" srcId="{EBAE8CF6-D331-40CD-8ABE-22105B6FCE2F}" destId="{127CA782-AC9A-4A51-B772-E5D9127A34C3}" srcOrd="0" destOrd="0" presId="urn:microsoft.com/office/officeart/2005/8/layout/target3"/>
    <dgm:cxn modelId="{DF56DA75-F0ED-4DE8-A103-3D879FA34407}" type="presOf" srcId="{1712D0B0-A4DB-4A47-B58E-0EB9A4CD20DD}" destId="{F38B5FA6-295A-46B9-9296-FCF4DEB1CEED}" srcOrd="1" destOrd="0" presId="urn:microsoft.com/office/officeart/2005/8/layout/target3"/>
    <dgm:cxn modelId="{0F1DF469-9C93-4D2E-8ABE-14D552D82070}" type="presParOf" srcId="{127CA782-AC9A-4A51-B772-E5D9127A34C3}" destId="{9A1DCDB1-8D34-4162-A28D-D002983CB7B7}" srcOrd="0" destOrd="0" presId="urn:microsoft.com/office/officeart/2005/8/layout/target3"/>
    <dgm:cxn modelId="{2C34F598-C4E9-4D65-A749-3951C140D6E0}" type="presParOf" srcId="{127CA782-AC9A-4A51-B772-E5D9127A34C3}" destId="{BFE70A04-BE86-4194-B99C-DFF2C42228F8}" srcOrd="1" destOrd="0" presId="urn:microsoft.com/office/officeart/2005/8/layout/target3"/>
    <dgm:cxn modelId="{88EB0BA0-5EA6-438F-A253-FDECB1412675}" type="presParOf" srcId="{127CA782-AC9A-4A51-B772-E5D9127A34C3}" destId="{ABC66E58-EF49-43EC-8DE8-335F046DEF76}" srcOrd="2" destOrd="0" presId="urn:microsoft.com/office/officeart/2005/8/layout/target3"/>
    <dgm:cxn modelId="{41784EBF-9726-449C-BC38-5D8E32639E0C}" type="presParOf" srcId="{127CA782-AC9A-4A51-B772-E5D9127A34C3}" destId="{22393E91-02B9-4E56-8FBE-FF8E81F21750}" srcOrd="3" destOrd="0" presId="urn:microsoft.com/office/officeart/2005/8/layout/target3"/>
    <dgm:cxn modelId="{A7C7DAE4-8EFB-442A-84DC-3D1B1DC7B09F}" type="presParOf" srcId="{127CA782-AC9A-4A51-B772-E5D9127A34C3}" destId="{90AE8C93-083B-41B6-99AE-99706EA02FD5}" srcOrd="4" destOrd="0" presId="urn:microsoft.com/office/officeart/2005/8/layout/target3"/>
    <dgm:cxn modelId="{E590F96C-E9F3-4198-B818-A52BC3C8A3C8}" type="presParOf" srcId="{127CA782-AC9A-4A51-B772-E5D9127A34C3}" destId="{703B0C13-53E2-4D46-95EF-B0FF0C6EC25C}" srcOrd="5" destOrd="0" presId="urn:microsoft.com/office/officeart/2005/8/layout/target3"/>
    <dgm:cxn modelId="{B8C98ADF-F96B-4CE9-9570-67FB665198F8}" type="presParOf" srcId="{127CA782-AC9A-4A51-B772-E5D9127A34C3}" destId="{F775095F-70A6-466F-99C6-C16D638B0D81}" srcOrd="6" destOrd="0" presId="urn:microsoft.com/office/officeart/2005/8/layout/target3"/>
    <dgm:cxn modelId="{3182075B-321A-485D-BD8D-321C19DF5809}" type="presParOf" srcId="{127CA782-AC9A-4A51-B772-E5D9127A34C3}" destId="{730F0070-8E7F-458B-8EDF-C48876B76325}" srcOrd="7" destOrd="0" presId="urn:microsoft.com/office/officeart/2005/8/layout/target3"/>
    <dgm:cxn modelId="{A75AA9ED-A7D0-4C50-842A-DDD30799C809}" type="presParOf" srcId="{127CA782-AC9A-4A51-B772-E5D9127A34C3}" destId="{CE3398A3-47B0-408A-A4DD-5661CF80C002}" srcOrd="8" destOrd="0" presId="urn:microsoft.com/office/officeart/2005/8/layout/target3"/>
    <dgm:cxn modelId="{1D22E6A8-D2FB-4829-97E4-F2EC99CCD492}" type="presParOf" srcId="{127CA782-AC9A-4A51-B772-E5D9127A34C3}" destId="{09AB9FA0-754B-4FF4-A01F-0F2193D4D4DB}" srcOrd="9" destOrd="0" presId="urn:microsoft.com/office/officeart/2005/8/layout/target3"/>
    <dgm:cxn modelId="{B00AA928-B5E8-4C79-B850-7188EC35FC97}" type="presParOf" srcId="{127CA782-AC9A-4A51-B772-E5D9127A34C3}" destId="{F38B5FA6-295A-46B9-9296-FCF4DEB1CEED}" srcOrd="10" destOrd="0" presId="urn:microsoft.com/office/officeart/2005/8/layout/target3"/>
    <dgm:cxn modelId="{776C1728-66F0-4573-B0FC-56FDEB3282B9}" type="presParOf" srcId="{127CA782-AC9A-4A51-B772-E5D9127A34C3}" destId="{ED85F332-B5CE-488E-87B3-6C2C946CC2AE}" srcOrd="11" destOrd="0" presId="urn:microsoft.com/office/officeart/2005/8/layout/target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179247-BBF7-47E4-A255-78DDFF607E44}">
      <dsp:nvSpPr>
        <dsp:cNvPr id="0" name=""/>
        <dsp:cNvSpPr/>
      </dsp:nvSpPr>
      <dsp:spPr>
        <a:xfrm>
          <a:off x="4190994" y="1176"/>
          <a:ext cx="3950735" cy="2371872"/>
        </a:xfrm>
        <a:prstGeom prst="rightArrow">
          <a:avLst>
            <a:gd name="adj1" fmla="val 75000"/>
            <a:gd name="adj2" fmla="val 50000"/>
          </a:avLst>
        </a:prstGeom>
        <a:blipFill rotWithShape="0">
          <a:blip xmlns:r="http://schemas.openxmlformats.org/officeDocument/2006/relationships" r:embed="rId1"/>
          <a:tile tx="0" ty="0" sx="100000" sy="100000" flip="none" algn="tl"/>
        </a:blipFill>
        <a:ln>
          <a:noFill/>
        </a:ln>
        <a:effectLst/>
        <a:sp3d z="-161800" extrusionH="10600" contourW="3000">
          <a:bevelT w="48600" h="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en-US" sz="2300" kern="1200" dirty="0" smtClean="0">
              <a:solidFill>
                <a:srgbClr val="92D050"/>
              </a:solidFill>
            </a:rPr>
            <a:t>Comprehensive DTAAs are those which cover almost all types of incomes covered by any model convention</a:t>
          </a:r>
          <a:r>
            <a:rPr lang="en-US" sz="2300" kern="1200" dirty="0" smtClean="0"/>
            <a:t>.</a:t>
          </a:r>
          <a:endParaRPr lang="en-US" sz="2300" kern="1200" dirty="0"/>
        </a:p>
      </dsp:txBody>
      <dsp:txXfrm>
        <a:off x="4190994" y="1176"/>
        <a:ext cx="3950735" cy="2371872"/>
      </dsp:txXfrm>
    </dsp:sp>
    <dsp:sp modelId="{F4D82490-B5A6-472F-B810-523C74F289A4}">
      <dsp:nvSpPr>
        <dsp:cNvPr id="0" name=""/>
        <dsp:cNvSpPr/>
      </dsp:nvSpPr>
      <dsp:spPr>
        <a:xfrm>
          <a:off x="533385" y="288670"/>
          <a:ext cx="3654028" cy="1822288"/>
        </a:xfrm>
        <a:prstGeom prst="roundRect">
          <a:avLst/>
        </a:prstGeom>
        <a:blipFill rotWithShape="0">
          <a:blip xmlns:r="http://schemas.openxmlformats.org/officeDocument/2006/relationships" r:embed="rId1"/>
          <a:tile tx="0" ty="0" sx="100000" sy="100000" flip="none" algn="tl"/>
        </a:blipFill>
        <a:ln>
          <a:noFill/>
        </a:ln>
        <a:effectLst>
          <a:outerShdw blurRad="45000" dist="25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n-US" sz="3700" kern="1200" dirty="0" smtClean="0">
              <a:solidFill>
                <a:srgbClr val="92D050"/>
              </a:solidFill>
            </a:rPr>
            <a:t>Comprehensive</a:t>
          </a:r>
          <a:endParaRPr lang="en-US" sz="3700" kern="1200" dirty="0">
            <a:solidFill>
              <a:srgbClr val="92D050"/>
            </a:solidFill>
          </a:endParaRPr>
        </a:p>
      </dsp:txBody>
      <dsp:txXfrm>
        <a:off x="533385" y="288670"/>
        <a:ext cx="3654028" cy="1822288"/>
      </dsp:txXfrm>
    </dsp:sp>
    <dsp:sp modelId="{412623B4-9350-42E3-B1A1-2509F65A648B}">
      <dsp:nvSpPr>
        <dsp:cNvPr id="0" name=""/>
        <dsp:cNvSpPr/>
      </dsp:nvSpPr>
      <dsp:spPr>
        <a:xfrm>
          <a:off x="4190985" y="2301142"/>
          <a:ext cx="4034649" cy="2548725"/>
        </a:xfrm>
        <a:prstGeom prst="rightArrow">
          <a:avLst>
            <a:gd name="adj1" fmla="val 75000"/>
            <a:gd name="adj2" fmla="val 50000"/>
          </a:avLst>
        </a:prstGeom>
        <a:blipFill rotWithShape="0">
          <a:blip xmlns:r="http://schemas.openxmlformats.org/officeDocument/2006/relationships" r:embed="rId2"/>
          <a:tile tx="0" ty="0" sx="100000" sy="100000" flip="none" algn="tl"/>
        </a:blipFill>
        <a:ln>
          <a:noFill/>
        </a:ln>
        <a:effectLst/>
        <a:sp3d z="-161800" extrusionH="10600" contourW="3000">
          <a:bevelT w="48600" h="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en-US" sz="2300" kern="1200" dirty="0" smtClean="0">
              <a:solidFill>
                <a:srgbClr val="92D050"/>
              </a:solidFill>
            </a:rPr>
            <a:t>Limited DTAAs are those which are limited to certain types of incomes only</a:t>
          </a:r>
          <a:endParaRPr lang="en-US" sz="2300" kern="1200" dirty="0">
            <a:solidFill>
              <a:srgbClr val="92D050"/>
            </a:solidFill>
          </a:endParaRPr>
        </a:p>
      </dsp:txBody>
      <dsp:txXfrm>
        <a:off x="4190985" y="2301142"/>
        <a:ext cx="4034649" cy="2548725"/>
      </dsp:txXfrm>
    </dsp:sp>
    <dsp:sp modelId="{BFBFA3FE-1D0F-45D9-959C-F58FA417D609}">
      <dsp:nvSpPr>
        <dsp:cNvPr id="0" name=""/>
        <dsp:cNvSpPr/>
      </dsp:nvSpPr>
      <dsp:spPr>
        <a:xfrm>
          <a:off x="533412" y="2615869"/>
          <a:ext cx="3654028" cy="1822288"/>
        </a:xfrm>
        <a:prstGeom prst="roundRect">
          <a:avLst/>
        </a:prstGeom>
        <a:blipFill rotWithShape="0">
          <a:blip xmlns:r="http://schemas.openxmlformats.org/officeDocument/2006/relationships" r:embed="rId2"/>
          <a:tile tx="0" ty="0" sx="100000" sy="100000" flip="none" algn="tl"/>
        </a:blipFill>
        <a:ln>
          <a:noFill/>
        </a:ln>
        <a:effectLst>
          <a:outerShdw blurRad="45000" dist="25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n-US" sz="3700" kern="1200" dirty="0" smtClean="0">
              <a:solidFill>
                <a:srgbClr val="92D050"/>
              </a:solidFill>
            </a:rPr>
            <a:t>Limited</a:t>
          </a:r>
          <a:endParaRPr lang="en-US" sz="3700" kern="1200" dirty="0">
            <a:solidFill>
              <a:srgbClr val="92D050"/>
            </a:solidFill>
          </a:endParaRPr>
        </a:p>
      </dsp:txBody>
      <dsp:txXfrm>
        <a:off x="533412" y="2615869"/>
        <a:ext cx="3654028" cy="182228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DBA9E1C-73BD-4D01-AB14-336099CC6B49}">
      <dsp:nvSpPr>
        <dsp:cNvPr id="0" name=""/>
        <dsp:cNvSpPr/>
      </dsp:nvSpPr>
      <dsp:spPr>
        <a:xfrm>
          <a:off x="2028" y="35721"/>
          <a:ext cx="8837171" cy="142468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1" i="1" kern="1200" dirty="0" smtClean="0"/>
            <a:t>There are different models developed over a period of time.</a:t>
          </a:r>
          <a:endParaRPr lang="en-US" sz="3700" kern="1200" dirty="0"/>
        </a:p>
      </dsp:txBody>
      <dsp:txXfrm>
        <a:off x="2028" y="35721"/>
        <a:ext cx="8837171" cy="1424687"/>
      </dsp:txXfrm>
    </dsp:sp>
    <dsp:sp modelId="{12633BFA-5638-44EF-9022-305564CD97FD}">
      <dsp:nvSpPr>
        <dsp:cNvPr id="0" name=""/>
        <dsp:cNvSpPr/>
      </dsp:nvSpPr>
      <dsp:spPr>
        <a:xfrm>
          <a:off x="1767868" y="1627555"/>
          <a:ext cx="5772714" cy="149252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smtClean="0"/>
            <a:t>Organization of Economic Co-operation and Development Model (OECD)</a:t>
          </a:r>
          <a:endParaRPr lang="en-US" sz="2800" kern="1200" dirty="0"/>
        </a:p>
      </dsp:txBody>
      <dsp:txXfrm>
        <a:off x="1767868" y="1627555"/>
        <a:ext cx="5772714" cy="1492522"/>
      </dsp:txXfrm>
    </dsp:sp>
    <dsp:sp modelId="{9870A3FB-0FAC-4286-8E69-4306044AB399}">
      <dsp:nvSpPr>
        <dsp:cNvPr id="0" name=""/>
        <dsp:cNvSpPr/>
      </dsp:nvSpPr>
      <dsp:spPr>
        <a:xfrm>
          <a:off x="1014" y="3230921"/>
          <a:ext cx="2826990" cy="149252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smtClean="0"/>
            <a:t>United Nations Model (UN MODEL)</a:t>
          </a:r>
          <a:endParaRPr lang="en-US" sz="2800" kern="1200" dirty="0"/>
        </a:p>
      </dsp:txBody>
      <dsp:txXfrm>
        <a:off x="1014" y="3230921"/>
        <a:ext cx="2826990" cy="1492522"/>
      </dsp:txXfrm>
    </dsp:sp>
    <dsp:sp modelId="{0A764D31-6EAD-470A-8285-DBA41AE19CBD}">
      <dsp:nvSpPr>
        <dsp:cNvPr id="0" name=""/>
        <dsp:cNvSpPr/>
      </dsp:nvSpPr>
      <dsp:spPr>
        <a:xfrm>
          <a:off x="2946738" y="3230921"/>
          <a:ext cx="2826990" cy="149252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smtClean="0"/>
            <a:t>United States Model (US MODEL)</a:t>
          </a:r>
          <a:endParaRPr lang="en-US" sz="2800" kern="1200" dirty="0"/>
        </a:p>
      </dsp:txBody>
      <dsp:txXfrm>
        <a:off x="2946738" y="3230921"/>
        <a:ext cx="2826990" cy="1492522"/>
      </dsp:txXfrm>
    </dsp:sp>
    <dsp:sp modelId="{1F591159-3962-4759-B30C-13AEB84C0D38}">
      <dsp:nvSpPr>
        <dsp:cNvPr id="0" name=""/>
        <dsp:cNvSpPr/>
      </dsp:nvSpPr>
      <dsp:spPr>
        <a:xfrm>
          <a:off x="6012209" y="3126767"/>
          <a:ext cx="2826990" cy="149252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smtClean="0"/>
            <a:t>ANDEAN MODEL</a:t>
          </a:r>
          <a:endParaRPr lang="en-US" sz="2800" kern="1200" dirty="0"/>
        </a:p>
      </dsp:txBody>
      <dsp:txXfrm>
        <a:off x="6012209" y="3126767"/>
        <a:ext cx="2826990" cy="149252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D7B1733-3CBB-42F2-881C-4F2AE697A806}">
      <dsp:nvSpPr>
        <dsp:cNvPr id="0" name=""/>
        <dsp:cNvSpPr/>
      </dsp:nvSpPr>
      <dsp:spPr>
        <a:xfrm>
          <a:off x="0" y="691299"/>
          <a:ext cx="8839200" cy="630000"/>
        </a:xfrm>
        <a:prstGeom prst="rect">
          <a:avLst/>
        </a:prstGeom>
        <a:blipFill rotWithShape="0">
          <a:blip xmlns:r="http://schemas.openxmlformats.org/officeDocument/2006/relationships" r:embed="rId1">
            <a:lum contrast="1000"/>
          </a:blip>
          <a:tile tx="0" ty="0" sx="100000" sy="100000" flip="none" algn="tl"/>
        </a:blipFill>
        <a:ln cap="rnd" cmpd="thickThin">
          <a:noFill/>
          <a:prstDash val="sysDot"/>
          <a:bevel/>
        </a:ln>
        <a:effectLst>
          <a:outerShdw blurRad="50800" dist="50800" dir="5400000" sx="112000" sy="112000" algn="ctr" rotWithShape="0">
            <a:srgbClr val="000000">
              <a:alpha val="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9F88C00-BDE9-45C0-8F84-96CA4CF9F74D}">
      <dsp:nvSpPr>
        <dsp:cNvPr id="0" name=""/>
        <dsp:cNvSpPr/>
      </dsp:nvSpPr>
      <dsp:spPr>
        <a:xfrm>
          <a:off x="441960" y="296610"/>
          <a:ext cx="6187440" cy="738000"/>
        </a:xfrm>
        <a:prstGeom prst="roundRect">
          <a:avLst/>
        </a:prstGeom>
        <a:blipFill rotWithShape="0">
          <a:blip xmlns:r="http://schemas.openxmlformats.org/officeDocument/2006/relationships" r:embed="rId2">
            <a:duotone>
              <a:prstClr val="black"/>
              <a:schemeClr val="accent6">
                <a:tint val="45000"/>
                <a:satMod val="400000"/>
              </a:schemeClr>
            </a:duotone>
          </a:blip>
          <a:tile tx="0" ty="0" sx="100000" sy="100000" flip="none" algn="tl"/>
        </a:blipFill>
        <a:ln>
          <a:noFill/>
        </a:ln>
        <a:effectLst>
          <a:outerShdw blurRad="390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3871" tIns="0" rIns="233871" bIns="0" numCol="1" spcCol="1270" anchor="ctr" anchorCtr="0">
          <a:noAutofit/>
        </a:bodyPr>
        <a:lstStyle/>
        <a:p>
          <a:pPr lvl="0" algn="l" defTabSz="1111250">
            <a:lnSpc>
              <a:spcPct val="90000"/>
            </a:lnSpc>
            <a:spcBef>
              <a:spcPct val="0"/>
            </a:spcBef>
            <a:spcAft>
              <a:spcPct val="35000"/>
            </a:spcAft>
          </a:pPr>
          <a:r>
            <a:rPr lang="en-US" sz="2500" b="1" i="1" kern="1200" dirty="0" smtClean="0"/>
            <a:t>Complete Exemption of Income from Taxes </a:t>
          </a:r>
          <a:endParaRPr lang="en-US" sz="2500" kern="1200" dirty="0"/>
        </a:p>
      </dsp:txBody>
      <dsp:txXfrm>
        <a:off x="441960" y="296610"/>
        <a:ext cx="6187440" cy="738000"/>
      </dsp:txXfrm>
    </dsp:sp>
    <dsp:sp modelId="{9B9EAA5C-1AD5-4F73-8FA9-7FFE48A9C758}">
      <dsp:nvSpPr>
        <dsp:cNvPr id="0" name=""/>
        <dsp:cNvSpPr/>
      </dsp:nvSpPr>
      <dsp:spPr>
        <a:xfrm>
          <a:off x="0" y="1825300"/>
          <a:ext cx="8839200" cy="630000"/>
        </a:xfrm>
        <a:prstGeom prst="rect">
          <a:avLst/>
        </a:prstGeom>
        <a:blipFill rotWithShape="0">
          <a:blip xmlns:r="http://schemas.openxmlformats.org/officeDocument/2006/relationships" r:embed="rId1"/>
          <a:tile tx="0" ty="0" sx="100000" sy="100000" flip="none" algn="tl"/>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921BAB53-40A0-48FC-962B-CBAA5ADE37D4}">
      <dsp:nvSpPr>
        <dsp:cNvPr id="0" name=""/>
        <dsp:cNvSpPr/>
      </dsp:nvSpPr>
      <dsp:spPr>
        <a:xfrm>
          <a:off x="441960" y="1456300"/>
          <a:ext cx="6187440" cy="738000"/>
        </a:xfrm>
        <a:prstGeom prst="roundRect">
          <a:avLst/>
        </a:prstGeom>
        <a:blipFill rotWithShape="0">
          <a:blip xmlns:r="http://schemas.openxmlformats.org/officeDocument/2006/relationships" r:embed="rId2">
            <a:duotone>
              <a:prstClr val="black"/>
              <a:schemeClr val="accent6">
                <a:tint val="45000"/>
                <a:satMod val="400000"/>
              </a:schemeClr>
            </a:duotone>
          </a:blip>
          <a:tile tx="0" ty="0" sx="100000" sy="100000" flip="none" algn="tl"/>
        </a:blipFill>
        <a:ln>
          <a:noFill/>
        </a:ln>
        <a:effectLst>
          <a:outerShdw blurRad="390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3871" tIns="0" rIns="233871" bIns="0" numCol="1" spcCol="1270" anchor="ctr" anchorCtr="0">
          <a:noAutofit/>
        </a:bodyPr>
        <a:lstStyle/>
        <a:p>
          <a:pPr lvl="0" algn="l" defTabSz="1111250">
            <a:lnSpc>
              <a:spcPct val="90000"/>
            </a:lnSpc>
            <a:spcBef>
              <a:spcPct val="0"/>
            </a:spcBef>
            <a:spcAft>
              <a:spcPct val="35000"/>
            </a:spcAft>
          </a:pPr>
          <a:r>
            <a:rPr lang="en-US" sz="2500" b="1" i="1" kern="1200" smtClean="0"/>
            <a:t>Underlying Tax Credits </a:t>
          </a:r>
          <a:endParaRPr lang="en-US" sz="2500" kern="1200" dirty="0"/>
        </a:p>
      </dsp:txBody>
      <dsp:txXfrm>
        <a:off x="441960" y="1456300"/>
        <a:ext cx="6187440" cy="738000"/>
      </dsp:txXfrm>
    </dsp:sp>
    <dsp:sp modelId="{ABEFAAF4-105F-4C80-9896-0D42DB215FCE}">
      <dsp:nvSpPr>
        <dsp:cNvPr id="0" name=""/>
        <dsp:cNvSpPr/>
      </dsp:nvSpPr>
      <dsp:spPr>
        <a:xfrm>
          <a:off x="0" y="2959300"/>
          <a:ext cx="8839200" cy="630000"/>
        </a:xfrm>
        <a:prstGeom prst="rect">
          <a:avLst/>
        </a:prstGeom>
        <a:blipFill rotWithShape="0">
          <a:blip xmlns:r="http://schemas.openxmlformats.org/officeDocument/2006/relationships" r:embed="rId1"/>
          <a:tile tx="0" ty="0" sx="100000" sy="100000" flip="none" algn="tl"/>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03F20E4-409F-498C-A8AA-2D2945965C9A}">
      <dsp:nvSpPr>
        <dsp:cNvPr id="0" name=""/>
        <dsp:cNvSpPr/>
      </dsp:nvSpPr>
      <dsp:spPr>
        <a:xfrm>
          <a:off x="441960" y="2590300"/>
          <a:ext cx="6187440" cy="738000"/>
        </a:xfrm>
        <a:prstGeom prst="roundRect">
          <a:avLst/>
        </a:prstGeom>
        <a:blipFill rotWithShape="0">
          <a:blip xmlns:r="http://schemas.openxmlformats.org/officeDocument/2006/relationships" r:embed="rId2">
            <a:duotone>
              <a:prstClr val="black"/>
              <a:schemeClr val="accent6">
                <a:tint val="45000"/>
                <a:satMod val="400000"/>
              </a:schemeClr>
            </a:duotone>
          </a:blip>
          <a:tile tx="0" ty="0" sx="100000" sy="100000" flip="none" algn="tl"/>
        </a:blipFill>
        <a:ln>
          <a:noFill/>
        </a:ln>
        <a:effectLst>
          <a:outerShdw blurRad="390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3871" tIns="0" rIns="233871" bIns="0" numCol="1" spcCol="1270" anchor="ctr" anchorCtr="0">
          <a:noAutofit/>
        </a:bodyPr>
        <a:lstStyle/>
        <a:p>
          <a:pPr lvl="0" algn="l" defTabSz="1111250">
            <a:lnSpc>
              <a:spcPct val="90000"/>
            </a:lnSpc>
            <a:spcBef>
              <a:spcPct val="0"/>
            </a:spcBef>
            <a:spcAft>
              <a:spcPct val="35000"/>
            </a:spcAft>
          </a:pPr>
          <a:r>
            <a:rPr lang="en-US" sz="2500" b="1" i="1" kern="1200" dirty="0" smtClean="0"/>
            <a:t>Tax Sparing Credit </a:t>
          </a:r>
          <a:endParaRPr lang="en-US" sz="2500" kern="1200" dirty="0"/>
        </a:p>
      </dsp:txBody>
      <dsp:txXfrm>
        <a:off x="441960" y="2590300"/>
        <a:ext cx="6187440" cy="73800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A1DCDB1-8D34-4162-A28D-D002983CB7B7}">
      <dsp:nvSpPr>
        <dsp:cNvPr id="0" name=""/>
        <dsp:cNvSpPr/>
      </dsp:nvSpPr>
      <dsp:spPr>
        <a:xfrm>
          <a:off x="-152400" y="0"/>
          <a:ext cx="4064000" cy="4064000"/>
        </a:xfrm>
        <a:prstGeom prst="pie">
          <a:avLst>
            <a:gd name="adj1" fmla="val 5400000"/>
            <a:gd name="adj2" fmla="val 16200000"/>
          </a:avLst>
        </a:prstGeom>
        <a:blipFill rotWithShape="0">
          <a:blip xmlns:r="http://schemas.openxmlformats.org/officeDocument/2006/relationships" r:embed="rId1"/>
          <a:tile tx="0" ty="0" sx="100000" sy="100000" flip="none" algn="tl"/>
        </a:blipFill>
        <a:ln w="48000" cap="flat" cmpd="thickThin" algn="ctr">
          <a:solidFill>
            <a:schemeClr val="lt1">
              <a:hueOff val="0"/>
              <a:satOff val="0"/>
              <a:lumOff val="0"/>
              <a:alpha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C66E58-EF49-43EC-8DE8-335F046DEF76}">
      <dsp:nvSpPr>
        <dsp:cNvPr id="0" name=""/>
        <dsp:cNvSpPr/>
      </dsp:nvSpPr>
      <dsp:spPr>
        <a:xfrm>
          <a:off x="1904986" y="0"/>
          <a:ext cx="6731000" cy="4064000"/>
        </a:xfrm>
        <a:prstGeom prst="rect">
          <a:avLst/>
        </a:prstGeom>
        <a:blipFill rotWithShape="0">
          <a:blip xmlns:r="http://schemas.openxmlformats.org/officeDocument/2006/relationships" r:embed="rId1"/>
          <a:tile tx="0" ty="0" sx="100000" sy="100000" flip="none" algn="tl"/>
        </a:blipFill>
        <a:ln w="48000" cap="flat" cmpd="thickThin" algn="ctr">
          <a:solidFill>
            <a:schemeClr val="accent1">
              <a:hueOff val="0"/>
              <a:satOff val="0"/>
              <a:lumOff val="0"/>
              <a:alpha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r>
            <a:rPr lang="en-US" sz="5600" b="1" kern="1200" dirty="0" smtClean="0">
              <a:solidFill>
                <a:schemeClr val="accent3"/>
              </a:solidFill>
            </a:rPr>
            <a:t>Exemption Method </a:t>
          </a:r>
          <a:endParaRPr lang="en-US" sz="5600" kern="1200" dirty="0">
            <a:solidFill>
              <a:schemeClr val="accent3"/>
            </a:solidFill>
          </a:endParaRPr>
        </a:p>
      </dsp:txBody>
      <dsp:txXfrm>
        <a:off x="1904986" y="0"/>
        <a:ext cx="6731000" cy="1219202"/>
      </dsp:txXfrm>
    </dsp:sp>
    <dsp:sp modelId="{90AE8C93-083B-41B6-99AE-99706EA02FD5}">
      <dsp:nvSpPr>
        <dsp:cNvPr id="0" name=""/>
        <dsp:cNvSpPr/>
      </dsp:nvSpPr>
      <dsp:spPr>
        <a:xfrm>
          <a:off x="685789" y="1244588"/>
          <a:ext cx="2641597" cy="2641597"/>
        </a:xfrm>
        <a:prstGeom prst="pie">
          <a:avLst>
            <a:gd name="adj1" fmla="val 5400000"/>
            <a:gd name="adj2" fmla="val 16200000"/>
          </a:avLst>
        </a:prstGeom>
        <a:blipFill rotWithShape="0">
          <a:blip xmlns:r="http://schemas.openxmlformats.org/officeDocument/2006/relationships" r:embed="rId2"/>
          <a:tile tx="0" ty="0" sx="100000" sy="100000" flip="none" algn="tl"/>
        </a:blipFill>
        <a:ln w="48000" cap="flat" cmpd="thickThin" algn="ctr">
          <a:solidFill>
            <a:schemeClr val="lt1">
              <a:hueOff val="0"/>
              <a:satOff val="0"/>
              <a:lumOff val="0"/>
              <a:alpha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3B0C13-53E2-4D46-95EF-B0FF0C6EC25C}">
      <dsp:nvSpPr>
        <dsp:cNvPr id="0" name=""/>
        <dsp:cNvSpPr/>
      </dsp:nvSpPr>
      <dsp:spPr>
        <a:xfrm>
          <a:off x="1904986" y="1244588"/>
          <a:ext cx="6731000" cy="2641597"/>
        </a:xfrm>
        <a:prstGeom prst="rect">
          <a:avLst/>
        </a:prstGeom>
        <a:blipFill rotWithShape="0">
          <a:blip xmlns:r="http://schemas.openxmlformats.org/officeDocument/2006/relationships" r:embed="rId2"/>
          <a:tile tx="0" ty="0" sx="100000" sy="100000" flip="none" algn="tl"/>
        </a:blipFill>
        <a:ln w="48000" cap="flat" cmpd="thickThin" algn="ctr">
          <a:solidFill>
            <a:schemeClr val="accent6">
              <a:lumMod val="75000"/>
              <a:alpha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r>
            <a:rPr lang="en-US" sz="5600" b="1" kern="1200" dirty="0" smtClean="0">
              <a:solidFill>
                <a:schemeClr val="accent4"/>
              </a:solidFill>
            </a:rPr>
            <a:t>Credit Method</a:t>
          </a:r>
          <a:endParaRPr lang="en-US" sz="5600" kern="1200" dirty="0">
            <a:solidFill>
              <a:schemeClr val="accent4"/>
            </a:solidFill>
          </a:endParaRPr>
        </a:p>
      </dsp:txBody>
      <dsp:txXfrm>
        <a:off x="1904986" y="1244588"/>
        <a:ext cx="6731000" cy="1219198"/>
      </dsp:txXfrm>
    </dsp:sp>
    <dsp:sp modelId="{730F0070-8E7F-458B-8EDF-C48876B76325}">
      <dsp:nvSpPr>
        <dsp:cNvPr id="0" name=""/>
        <dsp:cNvSpPr/>
      </dsp:nvSpPr>
      <dsp:spPr>
        <a:xfrm>
          <a:off x="1447796" y="2463797"/>
          <a:ext cx="1219198" cy="1219198"/>
        </a:xfrm>
        <a:prstGeom prst="pie">
          <a:avLst>
            <a:gd name="adj1" fmla="val 5400000"/>
            <a:gd name="adj2" fmla="val 16200000"/>
          </a:avLst>
        </a:prstGeom>
        <a:blipFill rotWithShape="0">
          <a:blip xmlns:r="http://schemas.openxmlformats.org/officeDocument/2006/relationships" r:embed="rId3"/>
          <a:tile tx="0" ty="0" sx="100000" sy="100000" flip="none" algn="tl"/>
        </a:blipFill>
        <a:ln w="48000" cap="flat" cmpd="thickThin" algn="ctr">
          <a:solidFill>
            <a:schemeClr val="lt1">
              <a:hueOff val="0"/>
              <a:satOff val="0"/>
              <a:lumOff val="0"/>
              <a:alpha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3398A3-47B0-408A-A4DD-5661CF80C002}">
      <dsp:nvSpPr>
        <dsp:cNvPr id="0" name=""/>
        <dsp:cNvSpPr/>
      </dsp:nvSpPr>
      <dsp:spPr>
        <a:xfrm>
          <a:off x="1904986" y="2463797"/>
          <a:ext cx="6731000" cy="1219198"/>
        </a:xfrm>
        <a:prstGeom prst="rect">
          <a:avLst/>
        </a:prstGeom>
        <a:blipFill rotWithShape="0">
          <a:blip xmlns:r="http://schemas.openxmlformats.org/officeDocument/2006/relationships" r:embed="rId3"/>
          <a:tile tx="0" ty="0" sx="100000" sy="100000" flip="none" algn="tl"/>
        </a:blipFill>
        <a:ln w="48000" cap="flat" cmpd="thickThin" algn="ctr">
          <a:solidFill>
            <a:schemeClr val="accent1">
              <a:hueOff val="0"/>
              <a:satOff val="0"/>
              <a:lumOff val="0"/>
              <a:alpha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r>
            <a:rPr lang="en-US" sz="5600" b="1" kern="1200" dirty="0" smtClean="0">
              <a:solidFill>
                <a:schemeClr val="accent5">
                  <a:lumMod val="50000"/>
                </a:schemeClr>
              </a:solidFill>
            </a:rPr>
            <a:t>Tax Sparing</a:t>
          </a:r>
          <a:endParaRPr lang="en-US" sz="5600" kern="1200" dirty="0"/>
        </a:p>
      </dsp:txBody>
      <dsp:txXfrm>
        <a:off x="1904986" y="2463797"/>
        <a:ext cx="6731000" cy="1219198"/>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1157A1-176F-4AB1-AC5F-3C6453ABC228}" type="datetimeFigureOut">
              <a:rPr lang="en-US" smtClean="0"/>
              <a:pPr/>
              <a:t>7/2/2012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DE4679-EF62-4995-A582-AD00EB45BE1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3DE4679-EF62-4995-A582-AD00EB45BE10}"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3DE4679-EF62-4995-A582-AD00EB45BE10}"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82400A7-1E9D-4DC7-8A60-F6FCE1E6E998}" type="datetimeFigureOut">
              <a:rPr lang="en-US" smtClean="0"/>
              <a:pPr/>
              <a:t>7/2/2012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2400A7-1E9D-4DC7-8A60-F6FCE1E6E998}" type="datetimeFigureOut">
              <a:rPr lang="en-US" smtClean="0"/>
              <a:pPr/>
              <a:t>7/2/2012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2400A7-1E9D-4DC7-8A60-F6FCE1E6E998}" type="datetimeFigureOut">
              <a:rPr lang="en-US" smtClean="0"/>
              <a:pPr/>
              <a:t>7/2/2012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2400A7-1E9D-4DC7-8A60-F6FCE1E6E998}" type="datetimeFigureOut">
              <a:rPr lang="en-US" smtClean="0"/>
              <a:pPr/>
              <a:t>7/2/2012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2400A7-1E9D-4DC7-8A60-F6FCE1E6E998}" type="datetimeFigureOut">
              <a:rPr lang="en-US" smtClean="0"/>
              <a:pPr/>
              <a:t>7/2/2012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82400A7-1E9D-4DC7-8A60-F6FCE1E6E998}" type="datetimeFigureOut">
              <a:rPr lang="en-US" smtClean="0"/>
              <a:pPr/>
              <a:t>7/2/2012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82400A7-1E9D-4DC7-8A60-F6FCE1E6E998}" type="datetimeFigureOut">
              <a:rPr lang="en-US" smtClean="0"/>
              <a:pPr/>
              <a:t>7/2/2012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2400A7-1E9D-4DC7-8A60-F6FCE1E6E998}" type="datetimeFigureOut">
              <a:rPr lang="en-US" smtClean="0"/>
              <a:pPr/>
              <a:t>7/2/2012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2400A7-1E9D-4DC7-8A60-F6FCE1E6E998}" type="datetimeFigureOut">
              <a:rPr lang="en-US" smtClean="0"/>
              <a:pPr/>
              <a:t>7/2/2012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2400A7-1E9D-4DC7-8A60-F6FCE1E6E998}" type="datetimeFigureOut">
              <a:rPr lang="en-US" smtClean="0"/>
              <a:pPr/>
              <a:t>7/2/2012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2400A7-1E9D-4DC7-8A60-F6FCE1E6E998}" type="datetimeFigureOut">
              <a:rPr lang="en-US" smtClean="0"/>
              <a:pPr/>
              <a:t>7/2/2012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A25F22-5678-468A-8223-C25AA7EA0780}" type="slidenum">
              <a:rPr lang="en-US" smtClean="0"/>
              <a:pPr/>
              <a:t>‹#›</a:t>
            </a:fld>
            <a:endParaRPr lang="en-US"/>
          </a:p>
        </p:txBody>
      </p:sp>
    </p:spTree>
  </p:cSld>
  <p:clrMapOvr>
    <a:masterClrMapping/>
  </p:clrMapOvr>
  <p:transition spd="slow" advClick="0" advTm="10000">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2400A7-1E9D-4DC7-8A60-F6FCE1E6E998}" type="datetimeFigureOut">
              <a:rPr lang="en-US" smtClean="0"/>
              <a:pPr/>
              <a:t>7/2/2012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A25F22-5678-468A-8223-C25AA7EA07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10000">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jpeg"/><Relationship Id="rId7" Type="http://schemas.openxmlformats.org/officeDocument/2006/relationships/diagramColors" Target="../diagrams/colors4.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duotone>
              <a:prstClr val="black"/>
              <a:schemeClr val="accent6">
                <a:tint val="45000"/>
                <a:satMod val="400000"/>
              </a:schemeClr>
            </a:duotone>
          </a:blip>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133600"/>
            <a:ext cx="7772400" cy="1470025"/>
          </a:xfrm>
          <a:effectLst>
            <a:softEdge rad="12700"/>
          </a:effectLst>
        </p:spPr>
        <p:txBody>
          <a:bodyPr>
            <a:noAutofit/>
            <a:scene3d>
              <a:camera prst="obliqueBottomLeft">
                <a:rot lat="0" lon="21599992" rev="0"/>
              </a:camera>
              <a:lightRig rig="threePt" dir="t"/>
            </a:scene3d>
          </a:bodyPr>
          <a:lstStyle/>
          <a:p>
            <a:r>
              <a:rPr lang="en-US" sz="4800" b="1" i="1" u="sng" dirty="0">
                <a:solidFill>
                  <a:srgbClr val="002060"/>
                </a:solidFill>
                <a:effectLst>
                  <a:outerShdw blurRad="50800" dist="38100" algn="l" rotWithShape="0">
                    <a:prstClr val="black">
                      <a:alpha val="40000"/>
                    </a:prstClr>
                  </a:outerShdw>
                </a:effectLst>
              </a:rPr>
              <a:t>Double Taxation Avoidance</a:t>
            </a:r>
            <a:br>
              <a:rPr lang="en-US" sz="4800" b="1" i="1" u="sng" dirty="0">
                <a:solidFill>
                  <a:srgbClr val="002060"/>
                </a:solidFill>
                <a:effectLst>
                  <a:outerShdw blurRad="50800" dist="38100" algn="l" rotWithShape="0">
                    <a:prstClr val="black">
                      <a:alpha val="40000"/>
                    </a:prstClr>
                  </a:outerShdw>
                </a:effectLst>
              </a:rPr>
            </a:br>
            <a:r>
              <a:rPr lang="en-US" sz="4800" b="1" i="1" u="sng" dirty="0">
                <a:solidFill>
                  <a:srgbClr val="002060"/>
                </a:solidFill>
                <a:effectLst>
                  <a:outerShdw blurRad="50800" dist="38100" algn="l" rotWithShape="0">
                    <a:prstClr val="black">
                      <a:alpha val="40000"/>
                    </a:prstClr>
                  </a:outerShdw>
                </a:effectLst>
              </a:rPr>
              <a:t>Agreement </a:t>
            </a:r>
          </a:p>
        </p:txBody>
      </p:sp>
      <p:sp>
        <p:nvSpPr>
          <p:cNvPr id="3" name="Subtitle 2"/>
          <p:cNvSpPr>
            <a:spLocks noGrp="1"/>
          </p:cNvSpPr>
          <p:nvPr>
            <p:ph type="subTitle" idx="1"/>
          </p:nvPr>
        </p:nvSpPr>
        <p:spPr/>
        <p:txBody>
          <a:bodyPr>
            <a:normAutofit lnSpcReduction="10000"/>
          </a:bodyPr>
          <a:lstStyle/>
          <a:p>
            <a:endParaRPr lang="en-US" sz="4000" dirty="0">
              <a:solidFill>
                <a:schemeClr val="accent2">
                  <a:lumMod val="60000"/>
                  <a:lumOff val="40000"/>
                </a:schemeClr>
              </a:solidFill>
            </a:endParaRPr>
          </a:p>
          <a:p>
            <a:r>
              <a:rPr lang="en-US" sz="6000" i="1" dirty="0" smtClean="0">
                <a:solidFill>
                  <a:schemeClr val="accent2">
                    <a:lumMod val="60000"/>
                    <a:lumOff val="40000"/>
                  </a:schemeClr>
                </a:solidFill>
              </a:rPr>
              <a:t>By </a:t>
            </a:r>
            <a:r>
              <a:rPr lang="en-US" sz="6000" i="1" dirty="0" err="1" smtClean="0">
                <a:solidFill>
                  <a:schemeClr val="accent2">
                    <a:lumMod val="60000"/>
                    <a:lumOff val="40000"/>
                  </a:schemeClr>
                </a:solidFill>
              </a:rPr>
              <a:t>Rinesh</a:t>
            </a:r>
            <a:r>
              <a:rPr lang="en-US" sz="6000" i="1" dirty="0" smtClean="0">
                <a:solidFill>
                  <a:schemeClr val="accent2">
                    <a:lumMod val="60000"/>
                    <a:lumOff val="40000"/>
                  </a:schemeClr>
                </a:solidFill>
              </a:rPr>
              <a:t> </a:t>
            </a:r>
            <a:r>
              <a:rPr lang="en-US" sz="6000" i="1" dirty="0">
                <a:solidFill>
                  <a:schemeClr val="accent2">
                    <a:lumMod val="60000"/>
                    <a:lumOff val="40000"/>
                  </a:schemeClr>
                </a:solidFill>
              </a:rPr>
              <a:t>Mehta</a:t>
            </a:r>
          </a:p>
          <a:p>
            <a:endParaRPr lang="en-US" dirty="0"/>
          </a:p>
        </p:txBody>
      </p:sp>
      <p:pic>
        <p:nvPicPr>
          <p:cNvPr id="5" name="Picture 4" descr="ppt.jpg"/>
          <p:cNvPicPr>
            <a:picLocks noChangeAspect="1"/>
          </p:cNvPicPr>
          <p:nvPr/>
        </p:nvPicPr>
        <p:blipFill>
          <a:blip r:embed="rId3" cstate="print"/>
          <a:stretch>
            <a:fillRect/>
          </a:stretch>
        </p:blipFill>
        <p:spPr>
          <a:xfrm>
            <a:off x="6800850" y="0"/>
            <a:ext cx="2343150" cy="638175"/>
          </a:xfrm>
          <a:prstGeom prst="rect">
            <a:avLst/>
          </a:prstGeom>
        </p:spPr>
      </p:pic>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3000"/>
                                        <p:tgtEl>
                                          <p:spTgt spid="2"/>
                                        </p:tgtEl>
                                      </p:cBhvr>
                                    </p:animEffect>
                                  </p:childTnLst>
                                </p:cTn>
                              </p:par>
                            </p:childTnLst>
                          </p:cTn>
                        </p:par>
                        <p:par>
                          <p:cTn id="8" fill="hold">
                            <p:stCondLst>
                              <p:cond delay="3000"/>
                            </p:stCondLst>
                            <p:childTnLst>
                              <p:par>
                                <p:cTn id="9" presetID="14" presetClass="entr" presetSubtype="1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152400" y="304800"/>
            <a:ext cx="8686800" cy="1107996"/>
          </a:xfrm>
          <a:prstGeom prst="rect">
            <a:avLst/>
          </a:prstGeom>
          <a:noFill/>
        </p:spPr>
        <p:txBody>
          <a:bodyPr wrap="square" rtlCol="0">
            <a:spAutoFit/>
          </a:bodyPr>
          <a:lstStyle/>
          <a:p>
            <a:pPr algn="ctr"/>
            <a:r>
              <a:rPr lang="en-US" sz="6600" b="1" i="1" u="sng" dirty="0">
                <a:solidFill>
                  <a:srgbClr val="3333FF"/>
                </a:solidFill>
              </a:rPr>
              <a:t>Procedure </a:t>
            </a:r>
            <a:endParaRPr lang="en-US" sz="6600" b="1" u="sng" dirty="0">
              <a:solidFill>
                <a:srgbClr val="3333FF"/>
              </a:solidFill>
            </a:endParaRPr>
          </a:p>
        </p:txBody>
      </p:sp>
      <p:sp>
        <p:nvSpPr>
          <p:cNvPr id="3" name="TextBox 2"/>
          <p:cNvSpPr txBox="1"/>
          <p:nvPr/>
        </p:nvSpPr>
        <p:spPr>
          <a:xfrm>
            <a:off x="228600" y="1752600"/>
            <a:ext cx="8686800" cy="4955203"/>
          </a:xfrm>
          <a:prstGeom prst="rect">
            <a:avLst/>
          </a:prstGeom>
          <a:noFill/>
        </p:spPr>
        <p:txBody>
          <a:bodyPr wrap="square" rtlCol="0">
            <a:spAutoFit/>
          </a:bodyPr>
          <a:lstStyle/>
          <a:p>
            <a:r>
              <a:rPr lang="en-US" sz="2000" dirty="0" smtClean="0">
                <a:solidFill>
                  <a:srgbClr val="002060"/>
                </a:solidFill>
              </a:rPr>
              <a:t>Each bank will have its own process and documentation that it seeks from the NRI to determine eligibility for the DTAA benefit. This is beneficial to ensure that the rate under DTAA is applied on your TDS withholding. In case you have not claimed for this benefit with the bank, you are eligible to seek a refund from the revenue authorities under this treaty. If you have been eligible but have not claimed your benefit in this year, to get a refund for past periods, you may have to place a refund request with the Indian Income Tax authorities. One important aspect for claiming DTAA, is that the Permanent Account Number (PAN) has been made mandatory to avail the benefit of lower withholding under DTAA. Also important to note, there is an expiry date on the documentation and the same needs to be refreshed every financial year with the bank/AD to ensure validity. With the current financial year ending on Mar 31</a:t>
            </a:r>
            <a:r>
              <a:rPr lang="en-US" sz="2000" baseline="30000" dirty="0" smtClean="0">
                <a:solidFill>
                  <a:srgbClr val="002060"/>
                </a:solidFill>
              </a:rPr>
              <a:t>st</a:t>
            </a:r>
            <a:r>
              <a:rPr lang="en-US" sz="2000" dirty="0" smtClean="0">
                <a:solidFill>
                  <a:srgbClr val="002060"/>
                </a:solidFill>
              </a:rPr>
              <a:t>, it will be a good idea to connect with you bank and check on the requirements/renewal of the DTAA facility for your NRO accounts/deposits.</a:t>
            </a:r>
            <a:endParaRPr lang="en-US" sz="2000" i="1" dirty="0" smtClean="0">
              <a:solidFill>
                <a:srgbClr val="002060"/>
              </a:solidFill>
            </a:endParaRPr>
          </a:p>
          <a:p>
            <a:endParaRPr lang="en-US" b="1" dirty="0" smtClean="0">
              <a:solidFill>
                <a:schemeClr val="accent5">
                  <a:lumMod val="50000"/>
                </a:schemeClr>
              </a:solidFill>
            </a:endParaRPr>
          </a:p>
          <a:p>
            <a:endParaRPr lang="en-US" b="1" dirty="0">
              <a:solidFill>
                <a:schemeClr val="accent5">
                  <a:lumMod val="50000"/>
                </a:schemeClr>
              </a:solidFill>
            </a:endParaRPr>
          </a:p>
        </p:txBody>
      </p:sp>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20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0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20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0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000" tmFilter="0,0; .5, 1; 1, 1"/>
                                        <p:tgtEl>
                                          <p:spTgt spid="2">
                                            <p:txEl>
                                              <p:pRg st="0" end="0"/>
                                            </p:txEl>
                                          </p:spTgt>
                                        </p:tgtEl>
                                      </p:cBhvr>
                                    </p:animEffect>
                                  </p:childTnLst>
                                </p:cTn>
                              </p:par>
                            </p:childTnLst>
                          </p:cTn>
                        </p:par>
                        <p:par>
                          <p:cTn id="12" fill="hold">
                            <p:stCondLst>
                              <p:cond delay="3600"/>
                            </p:stCondLst>
                            <p:childTnLst>
                              <p:par>
                                <p:cTn id="13" presetID="22" presetClass="entr" presetSubtype="4" fill="hold"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extBox 2"/>
          <p:cNvSpPr txBox="1"/>
          <p:nvPr/>
        </p:nvSpPr>
        <p:spPr>
          <a:xfrm>
            <a:off x="228600" y="381000"/>
            <a:ext cx="8534400" cy="1107996"/>
          </a:xfrm>
          <a:prstGeom prst="rect">
            <a:avLst/>
          </a:prstGeom>
          <a:noFill/>
        </p:spPr>
        <p:txBody>
          <a:bodyPr wrap="square" rtlCol="0">
            <a:spAutoFit/>
          </a:bodyPr>
          <a:lstStyle/>
          <a:p>
            <a:pPr algn="ctr"/>
            <a:r>
              <a:rPr lang="en-US" sz="6600" b="1" i="1" u="sng" dirty="0" smtClean="0">
                <a:solidFill>
                  <a:schemeClr val="accent3">
                    <a:lumMod val="60000"/>
                    <a:lumOff val="40000"/>
                  </a:schemeClr>
                </a:solidFill>
              </a:rPr>
              <a:t>Advantages </a:t>
            </a:r>
            <a:r>
              <a:rPr lang="en-US" sz="6600" b="1" i="1" u="sng" dirty="0">
                <a:solidFill>
                  <a:schemeClr val="accent3">
                    <a:lumMod val="60000"/>
                    <a:lumOff val="40000"/>
                  </a:schemeClr>
                </a:solidFill>
              </a:rPr>
              <a:t>of DTAA </a:t>
            </a:r>
            <a:r>
              <a:rPr lang="en-US" i="1" dirty="0"/>
              <a:t>: </a:t>
            </a:r>
            <a:endParaRPr lang="en-US" dirty="0"/>
          </a:p>
        </p:txBody>
      </p:sp>
      <p:sp>
        <p:nvSpPr>
          <p:cNvPr id="6" name="TextBox 5"/>
          <p:cNvSpPr txBox="1"/>
          <p:nvPr/>
        </p:nvSpPr>
        <p:spPr>
          <a:xfrm>
            <a:off x="0" y="1600200"/>
            <a:ext cx="2895600" cy="2862322"/>
          </a:xfrm>
          <a:prstGeom prst="rect">
            <a:avLst/>
          </a:prstGeom>
          <a:noFill/>
        </p:spPr>
        <p:txBody>
          <a:bodyPr wrap="square" rtlCol="0">
            <a:spAutoFit/>
          </a:bodyPr>
          <a:lstStyle/>
          <a:p>
            <a:r>
              <a:rPr lang="en-US" dirty="0" smtClean="0">
                <a:solidFill>
                  <a:schemeClr val="accent3">
                    <a:lumMod val="20000"/>
                    <a:lumOff val="80000"/>
                  </a:schemeClr>
                </a:solidFill>
              </a:rPr>
              <a:t>There are always some benefits and limitations behind new rules , regulations and policies made by any govt. of the world . benefits and limitation go hand in hand. Benefits of  DTAA may be to the individual, economy of the country or govt.</a:t>
            </a:r>
            <a:endParaRPr lang="en-US" dirty="0">
              <a:solidFill>
                <a:schemeClr val="accent3">
                  <a:lumMod val="20000"/>
                  <a:lumOff val="80000"/>
                </a:schemeClr>
              </a:solidFill>
            </a:endParaRPr>
          </a:p>
        </p:txBody>
      </p:sp>
      <p:sp>
        <p:nvSpPr>
          <p:cNvPr id="7" name="TextBox 6"/>
          <p:cNvSpPr txBox="1"/>
          <p:nvPr/>
        </p:nvSpPr>
        <p:spPr>
          <a:xfrm>
            <a:off x="3276600" y="3216057"/>
            <a:ext cx="5638800" cy="3447098"/>
          </a:xfrm>
          <a:prstGeom prst="rect">
            <a:avLst/>
          </a:prstGeom>
          <a:noFill/>
        </p:spPr>
        <p:txBody>
          <a:bodyPr wrap="square" rtlCol="0">
            <a:spAutoFit/>
          </a:bodyPr>
          <a:lstStyle/>
          <a:p>
            <a:r>
              <a:rPr lang="en-US" dirty="0" err="1" smtClean="0">
                <a:solidFill>
                  <a:schemeClr val="accent5">
                    <a:lumMod val="40000"/>
                    <a:lumOff val="60000"/>
                  </a:schemeClr>
                </a:solidFill>
              </a:rPr>
              <a:t>IIlustration</a:t>
            </a:r>
            <a:r>
              <a:rPr lang="en-US" dirty="0" smtClean="0">
                <a:solidFill>
                  <a:schemeClr val="accent5">
                    <a:lumMod val="40000"/>
                    <a:lumOff val="60000"/>
                  </a:schemeClr>
                </a:solidFill>
              </a:rPr>
              <a:t> :-</a:t>
            </a:r>
            <a:r>
              <a:rPr lang="en-US" sz="1400" b="1" i="1" dirty="0" smtClean="0">
                <a:solidFill>
                  <a:schemeClr val="accent5">
                    <a:lumMod val="40000"/>
                    <a:lumOff val="60000"/>
                  </a:schemeClr>
                </a:solidFill>
              </a:rPr>
              <a:t/>
            </a:r>
            <a:br>
              <a:rPr lang="en-US" sz="1400" b="1" i="1" dirty="0" smtClean="0">
                <a:solidFill>
                  <a:schemeClr val="accent5">
                    <a:lumMod val="40000"/>
                    <a:lumOff val="60000"/>
                  </a:schemeClr>
                </a:solidFill>
              </a:rPr>
            </a:br>
            <a:r>
              <a:rPr lang="en-US" b="1" i="1" u="sng" dirty="0" smtClean="0">
                <a:solidFill>
                  <a:schemeClr val="accent5">
                    <a:lumMod val="40000"/>
                    <a:lumOff val="60000"/>
                  </a:schemeClr>
                </a:solidFill>
              </a:rPr>
              <a:t>Encouraging Investments</a:t>
            </a:r>
            <a:r>
              <a:rPr lang="en-US" i="1" u="sng" dirty="0" smtClean="0">
                <a:solidFill>
                  <a:schemeClr val="accent5">
                    <a:lumMod val="40000"/>
                    <a:lumOff val="60000"/>
                  </a:schemeClr>
                </a:solidFill>
              </a:rPr>
              <a:t>  </a:t>
            </a:r>
          </a:p>
          <a:p>
            <a:endParaRPr lang="en-US" sz="1400" i="1" dirty="0" smtClean="0">
              <a:solidFill>
                <a:schemeClr val="accent5">
                  <a:lumMod val="40000"/>
                  <a:lumOff val="60000"/>
                </a:schemeClr>
              </a:solidFill>
            </a:endParaRPr>
          </a:p>
          <a:p>
            <a:r>
              <a:rPr lang="en-US" sz="1400" i="1" dirty="0" smtClean="0">
                <a:solidFill>
                  <a:schemeClr val="accent5">
                    <a:lumMod val="40000"/>
                    <a:lumOff val="60000"/>
                  </a:schemeClr>
                </a:solidFill>
              </a:rPr>
              <a:t>Today for an NRI, tax is withheld on the interest income on deposits and accounts at the rate of 30%. Under DTAA, basis the documentation that is submitted to the authorized dealer, the NRI can benefit from a lower incidence of tax on his interest income. This ensures that since he is paying taxes on the income in his resident country as well, the incidence of tax on the source country is lower, thereby encouraging investments in the source country viz. India. Simplifying, this means that if you are a SRILANKAN resident paying taxes in the SRILANKA and qualifying as an NRI/PIO as per the FEMA definition, then you can submit the requested documents by your bank/AD and avail a lower withholding of tax. You will be taxed @ 10% for the interest income earned on your NRO account/deposits rather than the standard 30%.</a:t>
            </a:r>
            <a:endParaRPr lang="en-US" sz="1400" i="1" dirty="0">
              <a:solidFill>
                <a:schemeClr val="accent5">
                  <a:lumMod val="40000"/>
                  <a:lumOff val="60000"/>
                </a:schemeClr>
              </a:solidFill>
            </a:endParaRPr>
          </a:p>
        </p:txBody>
      </p:sp>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0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20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0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000" tmFilter="0,0; .5, 1; 1, 1"/>
                                        <p:tgtEl>
                                          <p:spTgt spid="3">
                                            <p:txEl>
                                              <p:pRg st="0" end="0"/>
                                            </p:txEl>
                                          </p:spTgt>
                                        </p:tgtEl>
                                      </p:cBhvr>
                                    </p:animEffect>
                                  </p:childTnLst>
                                </p:cTn>
                              </p:par>
                            </p:childTnLst>
                          </p:cTn>
                        </p:par>
                        <p:par>
                          <p:cTn id="12" fill="hold">
                            <p:stCondLst>
                              <p:cond delay="5200"/>
                            </p:stCondLst>
                            <p:childTnLst>
                              <p:par>
                                <p:cTn id="13" presetID="49" presetClass="entr" presetSubtype="0" decel="100000" fill="hold" nodeType="after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 calcmode="lin" valueType="num">
                                      <p:cBhvr>
                                        <p:cTn id="15"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6">
                                            <p:txEl>
                                              <p:pRg st="0" end="0"/>
                                            </p:txEl>
                                          </p:spTgt>
                                        </p:tgtEl>
                                        <p:attrNameLst>
                                          <p:attrName>style.rotation</p:attrName>
                                        </p:attrNameLst>
                                      </p:cBhvr>
                                      <p:tavLst>
                                        <p:tav tm="0">
                                          <p:val>
                                            <p:fltVal val="360"/>
                                          </p:val>
                                        </p:tav>
                                        <p:tav tm="100000">
                                          <p:val>
                                            <p:fltVal val="0"/>
                                          </p:val>
                                        </p:tav>
                                      </p:tavLst>
                                    </p:anim>
                                    <p:animEffect transition="in" filter="fade">
                                      <p:cBhvr>
                                        <p:cTn id="18" dur="1000"/>
                                        <p:tgtEl>
                                          <p:spTgt spid="6">
                                            <p:txEl>
                                              <p:pRg st="0" end="0"/>
                                            </p:txEl>
                                          </p:spTgt>
                                        </p:tgtEl>
                                      </p:cBhvr>
                                    </p:animEffect>
                                  </p:childTnLst>
                                </p:cTn>
                              </p:par>
                            </p:childTnLst>
                          </p:cTn>
                        </p:par>
                        <p:par>
                          <p:cTn id="19" fill="hold">
                            <p:stCondLst>
                              <p:cond delay="6200"/>
                            </p:stCondLst>
                            <p:childTnLst>
                              <p:par>
                                <p:cTn id="20" presetID="25" presetClass="entr" presetSubtype="0" fill="hold" nodeType="after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 calcmode="lin" valueType="num">
                                      <p:cBhvr>
                                        <p:cTn id="22" dur="500" decel="50000" fill="hold">
                                          <p:stCondLst>
                                            <p:cond delay="0"/>
                                          </p:stCondLst>
                                        </p:cTn>
                                        <p:tgtEl>
                                          <p:spTgt spid="7">
                                            <p:txEl>
                                              <p:pRg st="0" end="0"/>
                                            </p:txEl>
                                          </p:spTgt>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7">
                                            <p:txEl>
                                              <p:pRg st="0" end="0"/>
                                            </p:txEl>
                                          </p:spTgt>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7">
                                            <p:txEl>
                                              <p:pRg st="0" end="0"/>
                                            </p:txEl>
                                          </p:spTgt>
                                        </p:tgtEl>
                                        <p:attrNameLst>
                                          <p:attrName>ppt_w</p:attrName>
                                        </p:attrNameLst>
                                      </p:cBhvr>
                                      <p:tavLst>
                                        <p:tav tm="0">
                                          <p:val>
                                            <p:strVal val="#ppt_w*.05"/>
                                          </p:val>
                                        </p:tav>
                                        <p:tav tm="100000">
                                          <p:val>
                                            <p:strVal val="#ppt_w"/>
                                          </p:val>
                                        </p:tav>
                                      </p:tavLst>
                                    </p:anim>
                                    <p:anim calcmode="lin" valueType="num">
                                      <p:cBhvr>
                                        <p:cTn id="25" dur="1000" fill="hold"/>
                                        <p:tgtEl>
                                          <p:spTgt spid="7">
                                            <p:txEl>
                                              <p:pRg st="0" end="0"/>
                                            </p:txEl>
                                          </p:spTgt>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7">
                                            <p:txEl>
                                              <p:pRg st="0" end="0"/>
                                            </p:txEl>
                                          </p:spTgt>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7">
                                            <p:txEl>
                                              <p:pRg st="0" end="0"/>
                                            </p:txEl>
                                          </p:spTgt>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7">
                                            <p:txEl>
                                              <p:pRg st="0" end="0"/>
                                            </p:txEl>
                                          </p:spTgt>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7">
                                            <p:txEl>
                                              <p:pRg st="0" end="0"/>
                                            </p:txEl>
                                          </p:spTgt>
                                        </p:tgtEl>
                                      </p:cBhvr>
                                    </p:animEffect>
                                  </p:childTnLst>
                                </p:cTn>
                              </p:par>
                            </p:childTnLst>
                          </p:cTn>
                        </p:par>
                        <p:par>
                          <p:cTn id="30" fill="hold">
                            <p:stCondLst>
                              <p:cond delay="7200"/>
                            </p:stCondLst>
                            <p:childTnLst>
                              <p:par>
                                <p:cTn id="31" presetID="25" presetClass="entr" presetSubtype="0" fill="hold" nodeType="after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 calcmode="lin" valueType="num">
                                      <p:cBhvr>
                                        <p:cTn id="33" dur="250" decel="50000" fill="hold">
                                          <p:stCondLst>
                                            <p:cond delay="0"/>
                                          </p:stCondLst>
                                        </p:cTn>
                                        <p:tgtEl>
                                          <p:spTgt spid="7">
                                            <p:txEl>
                                              <p:pRg st="2" end="2"/>
                                            </p:txEl>
                                          </p:spTgt>
                                        </p:tgtEl>
                                        <p:attrNameLst>
                                          <p:attrName>style.rotation</p:attrName>
                                        </p:attrNameLst>
                                      </p:cBhvr>
                                      <p:tavLst>
                                        <p:tav tm="0">
                                          <p:val>
                                            <p:fltVal val="-90"/>
                                          </p:val>
                                        </p:tav>
                                        <p:tav tm="100000">
                                          <p:val>
                                            <p:fltVal val="0"/>
                                          </p:val>
                                        </p:tav>
                                      </p:tavLst>
                                    </p:anim>
                                    <p:anim calcmode="lin" valueType="num">
                                      <p:cBhvr>
                                        <p:cTn id="34" dur="250" decel="50000" fill="hold">
                                          <p:stCondLst>
                                            <p:cond delay="0"/>
                                          </p:stCondLst>
                                        </p:cTn>
                                        <p:tgtEl>
                                          <p:spTgt spid="7">
                                            <p:txEl>
                                              <p:pRg st="2" end="2"/>
                                            </p:txEl>
                                          </p:spTgt>
                                        </p:tgtEl>
                                        <p:attrNameLst>
                                          <p:attrName>ppt_w</p:attrName>
                                        </p:attrNameLst>
                                      </p:cBhvr>
                                      <p:tavLst>
                                        <p:tav tm="0">
                                          <p:val>
                                            <p:strVal val="#ppt_w"/>
                                          </p:val>
                                        </p:tav>
                                        <p:tav tm="100000">
                                          <p:val>
                                            <p:strVal val="#ppt_w*.05"/>
                                          </p:val>
                                        </p:tav>
                                      </p:tavLst>
                                    </p:anim>
                                    <p:anim calcmode="lin" valueType="num">
                                      <p:cBhvr>
                                        <p:cTn id="35" dur="250" accel="50000" fill="hold">
                                          <p:stCondLst>
                                            <p:cond delay="250"/>
                                          </p:stCondLst>
                                        </p:cTn>
                                        <p:tgtEl>
                                          <p:spTgt spid="7">
                                            <p:txEl>
                                              <p:pRg st="2" end="2"/>
                                            </p:txEl>
                                          </p:spTgt>
                                        </p:tgtEl>
                                        <p:attrNameLst>
                                          <p:attrName>ppt_w</p:attrName>
                                        </p:attrNameLst>
                                      </p:cBhvr>
                                      <p:tavLst>
                                        <p:tav tm="0">
                                          <p:val>
                                            <p:strVal val="#ppt_w*.05"/>
                                          </p:val>
                                        </p:tav>
                                        <p:tav tm="100000">
                                          <p:val>
                                            <p:strVal val="#ppt_w"/>
                                          </p:val>
                                        </p:tav>
                                      </p:tavLst>
                                    </p:anim>
                                    <p:anim calcmode="lin" valueType="num">
                                      <p:cBhvr>
                                        <p:cTn id="36" dur="500" fill="hold"/>
                                        <p:tgtEl>
                                          <p:spTgt spid="7">
                                            <p:txEl>
                                              <p:pRg st="2" end="2"/>
                                            </p:txEl>
                                          </p:spTgt>
                                        </p:tgtEl>
                                        <p:attrNameLst>
                                          <p:attrName>ppt_h</p:attrName>
                                        </p:attrNameLst>
                                      </p:cBhvr>
                                      <p:tavLst>
                                        <p:tav tm="0">
                                          <p:val>
                                            <p:strVal val="#ppt_h"/>
                                          </p:val>
                                        </p:tav>
                                        <p:tav tm="100000">
                                          <p:val>
                                            <p:strVal val="#ppt_h"/>
                                          </p:val>
                                        </p:tav>
                                      </p:tavLst>
                                    </p:anim>
                                    <p:anim calcmode="lin" valueType="num">
                                      <p:cBhvr>
                                        <p:cTn id="37" dur="250" decel="50000" fill="hold">
                                          <p:stCondLst>
                                            <p:cond delay="0"/>
                                          </p:stCondLst>
                                        </p:cTn>
                                        <p:tgtEl>
                                          <p:spTgt spid="7">
                                            <p:txEl>
                                              <p:pRg st="2" end="2"/>
                                            </p:txEl>
                                          </p:spTgt>
                                        </p:tgtEl>
                                        <p:attrNameLst>
                                          <p:attrName>ppt_x</p:attrName>
                                        </p:attrNameLst>
                                      </p:cBhvr>
                                      <p:tavLst>
                                        <p:tav tm="0">
                                          <p:val>
                                            <p:strVal val="#ppt_x+.4"/>
                                          </p:val>
                                        </p:tav>
                                        <p:tav tm="100000">
                                          <p:val>
                                            <p:strVal val="#ppt_x"/>
                                          </p:val>
                                        </p:tav>
                                      </p:tavLst>
                                    </p:anim>
                                    <p:anim calcmode="lin" valueType="num">
                                      <p:cBhvr>
                                        <p:cTn id="38" dur="250" decel="50000" fill="hold">
                                          <p:stCondLst>
                                            <p:cond delay="0"/>
                                          </p:stCondLst>
                                        </p:cTn>
                                        <p:tgtEl>
                                          <p:spTgt spid="7">
                                            <p:txEl>
                                              <p:pRg st="2" end="2"/>
                                            </p:txEl>
                                          </p:spTgt>
                                        </p:tgtEl>
                                        <p:attrNameLst>
                                          <p:attrName>ppt_y</p:attrName>
                                        </p:attrNameLst>
                                      </p:cBhvr>
                                      <p:tavLst>
                                        <p:tav tm="0">
                                          <p:val>
                                            <p:strVal val="#ppt_y-.2"/>
                                          </p:val>
                                        </p:tav>
                                        <p:tav tm="100000">
                                          <p:val>
                                            <p:strVal val="#ppt_y+.1"/>
                                          </p:val>
                                        </p:tav>
                                      </p:tavLst>
                                    </p:anim>
                                    <p:anim calcmode="lin" valueType="num">
                                      <p:cBhvr>
                                        <p:cTn id="39" dur="250" accel="50000" fill="hold">
                                          <p:stCondLst>
                                            <p:cond delay="250"/>
                                          </p:stCondLst>
                                        </p:cTn>
                                        <p:tgtEl>
                                          <p:spTgt spid="7">
                                            <p:txEl>
                                              <p:pRg st="2" end="2"/>
                                            </p:txEl>
                                          </p:spTgt>
                                        </p:tgtEl>
                                        <p:attrNameLst>
                                          <p:attrName>ppt_y</p:attrName>
                                        </p:attrNameLst>
                                      </p:cBhvr>
                                      <p:tavLst>
                                        <p:tav tm="0">
                                          <p:val>
                                            <p:strVal val="#ppt_y+.1"/>
                                          </p:val>
                                        </p:tav>
                                        <p:tav tm="100000">
                                          <p:val>
                                            <p:strVal val="#ppt_y"/>
                                          </p:val>
                                        </p:tav>
                                      </p:tavLst>
                                    </p:anim>
                                    <p:animEffect transition="in" filter="fade">
                                      <p:cBhvr>
                                        <p:cTn id="40" dur="500" decel="50000">
                                          <p:stCondLst>
                                            <p:cond delay="0"/>
                                          </p:stCondLst>
                                        </p:cTn>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extBox 2"/>
          <p:cNvSpPr txBox="1"/>
          <p:nvPr/>
        </p:nvSpPr>
        <p:spPr>
          <a:xfrm>
            <a:off x="533400" y="228600"/>
            <a:ext cx="8077200" cy="1107996"/>
          </a:xfrm>
          <a:prstGeom prst="rect">
            <a:avLst/>
          </a:prstGeom>
          <a:noFill/>
        </p:spPr>
        <p:txBody>
          <a:bodyPr wrap="square" rtlCol="0">
            <a:spAutoFit/>
          </a:bodyPr>
          <a:lstStyle/>
          <a:p>
            <a:pPr algn="ctr"/>
            <a:r>
              <a:rPr lang="en-US" sz="6600" b="1" i="1" u="sng" dirty="0">
                <a:solidFill>
                  <a:schemeClr val="accent2">
                    <a:lumMod val="50000"/>
                  </a:schemeClr>
                </a:solidFill>
              </a:rPr>
              <a:t>Other </a:t>
            </a:r>
            <a:r>
              <a:rPr lang="en-US" sz="6600" b="1" i="1" u="sng" dirty="0" smtClean="0">
                <a:solidFill>
                  <a:schemeClr val="accent2">
                    <a:lumMod val="50000"/>
                  </a:schemeClr>
                </a:solidFill>
              </a:rPr>
              <a:t>Advantages </a:t>
            </a:r>
            <a:endParaRPr lang="en-US" sz="6600" b="1" u="sng" dirty="0">
              <a:solidFill>
                <a:schemeClr val="accent2">
                  <a:lumMod val="50000"/>
                </a:schemeClr>
              </a:solidFill>
            </a:endParaRPr>
          </a:p>
        </p:txBody>
      </p:sp>
      <p:sp>
        <p:nvSpPr>
          <p:cNvPr id="4" name="TextBox 3"/>
          <p:cNvSpPr txBox="1"/>
          <p:nvPr/>
        </p:nvSpPr>
        <p:spPr>
          <a:xfrm>
            <a:off x="228600" y="1371600"/>
            <a:ext cx="8382000" cy="1107996"/>
          </a:xfrm>
          <a:prstGeom prst="rect">
            <a:avLst/>
          </a:prstGeom>
          <a:noFill/>
        </p:spPr>
        <p:txBody>
          <a:bodyPr wrap="square" rtlCol="0">
            <a:spAutoFit/>
          </a:bodyPr>
          <a:lstStyle/>
          <a:p>
            <a:pPr>
              <a:buFont typeface="Wingdings" pitchFamily="2" charset="2"/>
              <a:buChar char="Ø"/>
            </a:pPr>
            <a:endParaRPr lang="en-US" sz="6600" b="1" i="1" dirty="0">
              <a:solidFill>
                <a:schemeClr val="accent3">
                  <a:lumMod val="40000"/>
                  <a:lumOff val="60000"/>
                </a:schemeClr>
              </a:solidFill>
            </a:endParaRPr>
          </a:p>
        </p:txBody>
      </p:sp>
      <p:graphicFrame>
        <p:nvGraphicFramePr>
          <p:cNvPr id="5" name="Diagram 4"/>
          <p:cNvGraphicFramePr/>
          <p:nvPr/>
        </p:nvGraphicFramePr>
        <p:xfrm>
          <a:off x="304800" y="2667000"/>
          <a:ext cx="8839200" cy="391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l 7"/>
          <p:cNvSpPr/>
          <p:nvPr/>
        </p:nvSpPr>
        <p:spPr>
          <a:xfrm>
            <a:off x="457200" y="1447800"/>
            <a:ext cx="8305800" cy="1219200"/>
          </a:xfrm>
          <a:prstGeom prst="ellipse">
            <a:avLst/>
          </a:prstGeom>
          <a:blipFill>
            <a:blip r:embed="rId2" cstate="print">
              <a:lum bright="-32000" contrast="70000"/>
            </a:blip>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600200" y="1600200"/>
            <a:ext cx="6019800" cy="954107"/>
          </a:xfrm>
          <a:prstGeom prst="rect">
            <a:avLst/>
          </a:prstGeom>
          <a:noFill/>
        </p:spPr>
        <p:txBody>
          <a:bodyPr wrap="square" rtlCol="0">
            <a:spAutoFit/>
          </a:bodyPr>
          <a:lstStyle/>
          <a:p>
            <a:pPr algn="ctr"/>
            <a:r>
              <a:rPr lang="en-US" sz="2800" b="1" i="1" dirty="0" smtClean="0">
                <a:solidFill>
                  <a:schemeClr val="accent2">
                    <a:lumMod val="50000"/>
                  </a:schemeClr>
                </a:solidFill>
              </a:rPr>
              <a:t>DTAA has many other advantages some of them are as follows :-</a:t>
            </a:r>
            <a:endParaRPr lang="en-US" sz="2800" b="1" i="1" dirty="0">
              <a:solidFill>
                <a:schemeClr val="accent2">
                  <a:lumMod val="50000"/>
                </a:schemeClr>
              </a:solidFill>
            </a:endParaRPr>
          </a:p>
        </p:txBody>
      </p:sp>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2000"/>
                                        <p:tgtEl>
                                          <p:spTgt spid="3">
                                            <p:txEl>
                                              <p:pRg st="0" end="0"/>
                                            </p:txEl>
                                          </p:spTgt>
                                        </p:tgtEl>
                                      </p:cBhvr>
                                    </p:animEffect>
                                  </p:childTnLst>
                                </p:cTn>
                              </p:par>
                            </p:childTnLst>
                          </p:cTn>
                        </p:par>
                        <p:par>
                          <p:cTn id="11" fill="hold">
                            <p:stCondLst>
                              <p:cond delay="3400"/>
                            </p:stCondLst>
                            <p:childTnLst>
                              <p:par>
                                <p:cTn id="12" presetID="29"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ppt_x</p:attrName>
                                        </p:attrNameLst>
                                      </p:cBhvr>
                                      <p:tavLst>
                                        <p:tav tm="0">
                                          <p:val>
                                            <p:strVal val="#ppt_x-.2"/>
                                          </p:val>
                                        </p:tav>
                                        <p:tav tm="100000">
                                          <p:val>
                                            <p:strVal val="#ppt_x"/>
                                          </p:val>
                                        </p:tav>
                                      </p:tavLst>
                                    </p:anim>
                                    <p:anim calcmode="lin" valueType="num">
                                      <p:cBhvr>
                                        <p:cTn id="15"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6" dur="1000"/>
                                        <p:tgtEl>
                                          <p:spTgt spid="8"/>
                                        </p:tgtEl>
                                      </p:cBhvr>
                                    </p:animEffect>
                                  </p:childTnLst>
                                </p:cTn>
                              </p:par>
                              <p:par>
                                <p:cTn id="17" presetID="29" presetClass="entr" presetSubtype="0" fill="hold" nodeType="with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p:cTn id="19" dur="1000" fill="hold"/>
                                        <p:tgtEl>
                                          <p:spTgt spid="11">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1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
                                            <p:txEl>
                                              <p:pRg st="0" end="0"/>
                                            </p:txEl>
                                          </p:spTgt>
                                        </p:tgtEl>
                                      </p:cBhvr>
                                    </p:animEffect>
                                  </p:childTnLst>
                                </p:cTn>
                              </p:par>
                            </p:childTnLst>
                          </p:cTn>
                        </p:par>
                        <p:par>
                          <p:cTn id="22" fill="hold">
                            <p:stCondLst>
                              <p:cond delay="4400"/>
                            </p:stCondLst>
                            <p:childTnLst>
                              <p:par>
                                <p:cTn id="23" presetID="47"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381000" y="457200"/>
            <a:ext cx="8763000" cy="2123658"/>
          </a:xfrm>
          <a:prstGeom prst="rect">
            <a:avLst/>
          </a:prstGeom>
          <a:noFill/>
        </p:spPr>
        <p:txBody>
          <a:bodyPr wrap="square" rtlCol="0">
            <a:spAutoFit/>
          </a:bodyPr>
          <a:lstStyle/>
          <a:p>
            <a:pPr algn="ctr"/>
            <a:r>
              <a:rPr lang="en-US" sz="6600" b="1" i="1" u="sng" dirty="0">
                <a:solidFill>
                  <a:schemeClr val="accent2">
                    <a:lumMod val="75000"/>
                  </a:schemeClr>
                </a:solidFill>
              </a:rPr>
              <a:t>Methods of eliminating double taxation </a:t>
            </a:r>
            <a:r>
              <a:rPr lang="en-US" i="1" dirty="0"/>
              <a:t>: </a:t>
            </a:r>
            <a:endParaRPr lang="en-US" dirty="0"/>
          </a:p>
        </p:txBody>
      </p:sp>
      <p:graphicFrame>
        <p:nvGraphicFramePr>
          <p:cNvPr id="7" name="Diagram 6"/>
          <p:cNvGraphicFramePr/>
          <p:nvPr/>
        </p:nvGraphicFramePr>
        <p:xfrm>
          <a:off x="152400" y="2794000"/>
          <a:ext cx="8763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par>
                          <p:cTn id="12" fill="hold">
                            <p:stCondLst>
                              <p:cond delay="2200"/>
                            </p:stCondLst>
                            <p:childTnLst>
                              <p:par>
                                <p:cTn id="13" presetID="23"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2000" fill="hold"/>
                                        <p:tgtEl>
                                          <p:spTgt spid="7"/>
                                        </p:tgtEl>
                                        <p:attrNameLst>
                                          <p:attrName>ppt_w</p:attrName>
                                        </p:attrNameLst>
                                      </p:cBhvr>
                                      <p:tavLst>
                                        <p:tav tm="0">
                                          <p:val>
                                            <p:fltVal val="0"/>
                                          </p:val>
                                        </p:tav>
                                        <p:tav tm="100000">
                                          <p:val>
                                            <p:strVal val="#ppt_w"/>
                                          </p:val>
                                        </p:tav>
                                      </p:tavLst>
                                    </p:anim>
                                    <p:anim calcmode="lin" valueType="num">
                                      <p:cBhvr>
                                        <p:cTn id="16" dur="20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533400" y="304800"/>
            <a:ext cx="8001000" cy="1107996"/>
          </a:xfrm>
          <a:prstGeom prst="rect">
            <a:avLst/>
          </a:prstGeom>
          <a:noFill/>
        </p:spPr>
        <p:txBody>
          <a:bodyPr wrap="square" rtlCol="0">
            <a:spAutoFit/>
          </a:bodyPr>
          <a:lstStyle/>
          <a:p>
            <a:r>
              <a:rPr lang="en-US" sz="6600" i="1" dirty="0" smtClean="0">
                <a:solidFill>
                  <a:srgbClr val="7030A0"/>
                </a:solidFill>
              </a:rPr>
              <a:t>         </a:t>
            </a:r>
            <a:r>
              <a:rPr lang="en-US" sz="6600" b="1" i="1" u="sng" dirty="0" smtClean="0">
                <a:solidFill>
                  <a:srgbClr val="7030A0"/>
                </a:solidFill>
              </a:rPr>
              <a:t>Conclusion </a:t>
            </a:r>
            <a:endParaRPr lang="en-US" sz="6600" b="1" u="sng" dirty="0">
              <a:solidFill>
                <a:srgbClr val="7030A0"/>
              </a:solidFill>
            </a:endParaRPr>
          </a:p>
        </p:txBody>
      </p:sp>
      <p:sp>
        <p:nvSpPr>
          <p:cNvPr id="4" name="TextBox 3"/>
          <p:cNvSpPr txBox="1"/>
          <p:nvPr/>
        </p:nvSpPr>
        <p:spPr>
          <a:xfrm>
            <a:off x="228600" y="1752600"/>
            <a:ext cx="8763000" cy="4031873"/>
          </a:xfrm>
          <a:prstGeom prst="rect">
            <a:avLst/>
          </a:prstGeom>
          <a:noFill/>
        </p:spPr>
        <p:txBody>
          <a:bodyPr wrap="square" rtlCol="0">
            <a:spAutoFit/>
          </a:bodyPr>
          <a:lstStyle/>
          <a:p>
            <a:r>
              <a:rPr lang="en-US" dirty="0" smtClean="0"/>
              <a:t> </a:t>
            </a:r>
            <a:r>
              <a:rPr lang="en-US" sz="3200" b="1" dirty="0" smtClean="0">
                <a:solidFill>
                  <a:srgbClr val="00B050"/>
                </a:solidFill>
              </a:rPr>
              <a:t>DTAA is an agreement entered into by the govt. of any country to save its citizen from paying taxes at two places . The </a:t>
            </a:r>
            <a:r>
              <a:rPr lang="en-US" sz="3200" b="1" dirty="0" err="1" smtClean="0">
                <a:solidFill>
                  <a:srgbClr val="00B050"/>
                </a:solidFill>
              </a:rPr>
              <a:t>govt’s</a:t>
            </a:r>
            <a:r>
              <a:rPr lang="en-US" sz="3200" b="1" dirty="0" smtClean="0">
                <a:solidFill>
                  <a:srgbClr val="00B050"/>
                </a:solidFill>
              </a:rPr>
              <a:t>  prima facie intention may or may not be interest of its citizen. But to encourage exports of goods and services. The main intention may be to attract foreign investors .</a:t>
            </a:r>
          </a:p>
          <a:p>
            <a:r>
              <a:rPr lang="en-US" sz="3200" b="1" dirty="0" smtClean="0">
                <a:solidFill>
                  <a:srgbClr val="00B050"/>
                </a:solidFill>
              </a:rPr>
              <a:t>whatever the intentions be it is a great in present Indian taxation regime for NRIs. </a:t>
            </a:r>
            <a:endParaRPr lang="en-US" sz="3200" b="1" dirty="0">
              <a:solidFill>
                <a:srgbClr val="00B050"/>
              </a:solidFill>
            </a:endParaRPr>
          </a:p>
        </p:txBody>
      </p:sp>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nodeType="afterEffect">
                                  <p:stCondLst>
                                    <p:cond delay="0"/>
                                  </p:stCondLst>
                                  <p:iterate type="lt">
                                    <p:tmPct val="50000"/>
                                  </p:iterate>
                                  <p:childTnLst>
                                    <p:set>
                                      <p:cBhvr>
                                        <p:cTn id="6" dur="1" fill="hold">
                                          <p:stCondLst>
                                            <p:cond delay="0"/>
                                          </p:stCondLst>
                                        </p:cTn>
                                        <p:tgtEl>
                                          <p:spTgt spid="2">
                                            <p:txEl>
                                              <p:pRg st="0" end="0"/>
                                            </p:txEl>
                                          </p:spTgt>
                                        </p:tgtEl>
                                        <p:attrNameLst>
                                          <p:attrName>style.visibility</p:attrName>
                                        </p:attrNameLst>
                                      </p:cBhvr>
                                      <p:to>
                                        <p:strVal val="visible"/>
                                      </p:to>
                                    </p:set>
                                    <p:set>
                                      <p:cBhvr>
                                        <p:cTn id="7" dur="455" fill="hold">
                                          <p:stCondLst>
                                            <p:cond delay="0"/>
                                          </p:stCondLst>
                                        </p:cTn>
                                        <p:tgtEl>
                                          <p:spTgt spid="2">
                                            <p:txEl>
                                              <p:pRg st="0" end="0"/>
                                            </p:txEl>
                                          </p:spTgt>
                                        </p:tgtEl>
                                        <p:attrNameLst>
                                          <p:attrName>style.rotation</p:attrName>
                                        </p:attrNameLst>
                                      </p:cBhvr>
                                      <p:to>
                                        <p:strVal val="-45.0"/>
                                      </p:to>
                                    </p:set>
                                    <p:anim calcmode="lin" valueType="num">
                                      <p:cBhvr>
                                        <p:cTn id="8" dur="455" fill="hold">
                                          <p:stCondLst>
                                            <p:cond delay="455"/>
                                          </p:stCondLst>
                                        </p:cTn>
                                        <p:tgtEl>
                                          <p:spTgt spid="2">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xEl>
                                              <p:pRg st="0" end="0"/>
                                            </p:txEl>
                                          </p:spTgt>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xEl>
                                              <p:pRg st="0" end="0"/>
                                            </p:txEl>
                                          </p:spTgt>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5500"/>
                            </p:stCondLst>
                            <p:childTnLst>
                              <p:par>
                                <p:cTn id="13" presetID="34" presetClass="entr" presetSubtype="0" fill="hold"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from="(-#ppt_w/2)" to="(#ppt_x)" calcmode="lin" valueType="num">
                                      <p:cBhvr>
                                        <p:cTn id="15" dur="600" fill="hold">
                                          <p:stCondLst>
                                            <p:cond delay="0"/>
                                          </p:stCondLst>
                                        </p:cTn>
                                        <p:tgtEl>
                                          <p:spTgt spid="4">
                                            <p:txEl>
                                              <p:pRg st="0" end="0"/>
                                            </p:txEl>
                                          </p:spTgt>
                                        </p:tgtEl>
                                        <p:attrNameLst>
                                          <p:attrName>ppt_x</p:attrName>
                                        </p:attrNameLst>
                                      </p:cBhvr>
                                    </p:anim>
                                    <p:anim from="0" to="-1.0" calcmode="lin" valueType="num">
                                      <p:cBhvr>
                                        <p:cTn id="16" dur="200" decel="50000" autoRev="1" fill="hold">
                                          <p:stCondLst>
                                            <p:cond delay="600"/>
                                          </p:stCondLst>
                                        </p:cTn>
                                        <p:tgtEl>
                                          <p:spTgt spid="4">
                                            <p:txEl>
                                              <p:pRg st="0" end="0"/>
                                            </p:txEl>
                                          </p:spTgt>
                                        </p:tgtEl>
                                        <p:attrNameLst>
                                          <p:attrName>xshear</p:attrName>
                                        </p:attrNameLst>
                                      </p:cBhvr>
                                    </p:anim>
                                    <p:animScale>
                                      <p:cBhvr>
                                        <p:cTn id="17" dur="200" decel="100000" autoRev="1" fill="hold">
                                          <p:stCondLst>
                                            <p:cond delay="600"/>
                                          </p:stCondLst>
                                        </p:cTn>
                                        <p:tgtEl>
                                          <p:spTgt spid="4">
                                            <p:txEl>
                                              <p:pRg st="0" end="0"/>
                                            </p:txEl>
                                          </p:spTgt>
                                        </p:tgtEl>
                                      </p:cBhvr>
                                      <p:from x="100000" y="100000"/>
                                      <p:to x="80000" y="100000"/>
                                    </p:animScale>
                                    <p:anim by="(#ppt_h/3+#ppt_w*0.1)" calcmode="lin" valueType="num">
                                      <p:cBhvr additive="sum">
                                        <p:cTn id="18" dur="200" decel="100000" autoRev="1" fill="hold">
                                          <p:stCondLst>
                                            <p:cond delay="600"/>
                                          </p:stCondLst>
                                        </p:cTn>
                                        <p:tgtEl>
                                          <p:spTgt spid="4">
                                            <p:txEl>
                                              <p:pRg st="0" end="0"/>
                                            </p:txEl>
                                          </p:spTgt>
                                        </p:tgtEl>
                                        <p:attrNameLst>
                                          <p:attrName>ppt_x</p:attrName>
                                        </p:attrNameLst>
                                      </p:cBhvr>
                                    </p:anim>
                                  </p:childTnLst>
                                </p:cTn>
                              </p:par>
                              <p:par>
                                <p:cTn id="19" presetID="34"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from="(-#ppt_w/2)" to="(#ppt_x)" calcmode="lin" valueType="num">
                                      <p:cBhvr>
                                        <p:cTn id="21" dur="600" fill="hold">
                                          <p:stCondLst>
                                            <p:cond delay="0"/>
                                          </p:stCondLst>
                                        </p:cTn>
                                        <p:tgtEl>
                                          <p:spTgt spid="4">
                                            <p:txEl>
                                              <p:pRg st="1" end="1"/>
                                            </p:txEl>
                                          </p:spTgt>
                                        </p:tgtEl>
                                        <p:attrNameLst>
                                          <p:attrName>ppt_x</p:attrName>
                                        </p:attrNameLst>
                                      </p:cBhvr>
                                    </p:anim>
                                    <p:anim from="0" to="-1.0" calcmode="lin" valueType="num">
                                      <p:cBhvr>
                                        <p:cTn id="22" dur="200" decel="50000" autoRev="1" fill="hold">
                                          <p:stCondLst>
                                            <p:cond delay="600"/>
                                          </p:stCondLst>
                                        </p:cTn>
                                        <p:tgtEl>
                                          <p:spTgt spid="4">
                                            <p:txEl>
                                              <p:pRg st="1" end="1"/>
                                            </p:txEl>
                                          </p:spTgt>
                                        </p:tgtEl>
                                        <p:attrNameLst>
                                          <p:attrName>xshear</p:attrName>
                                        </p:attrNameLst>
                                      </p:cBhvr>
                                    </p:anim>
                                    <p:animScale>
                                      <p:cBhvr>
                                        <p:cTn id="23" dur="200" decel="100000" autoRev="1" fill="hold">
                                          <p:stCondLst>
                                            <p:cond delay="600"/>
                                          </p:stCondLst>
                                        </p:cTn>
                                        <p:tgtEl>
                                          <p:spTgt spid="4">
                                            <p:txEl>
                                              <p:pRg st="1" end="1"/>
                                            </p:txEl>
                                          </p:spTgt>
                                        </p:tgtEl>
                                      </p:cBhvr>
                                      <p:from x="100000" y="100000"/>
                                      <p:to x="80000" y="100000"/>
                                    </p:animScale>
                                    <p:anim by="(#ppt_h/3+#ppt_w*0.1)" calcmode="lin" valueType="num">
                                      <p:cBhvr additive="sum">
                                        <p:cTn id="24" dur="200" decel="100000" autoRev="1" fill="hold">
                                          <p:stCondLst>
                                            <p:cond delay="600"/>
                                          </p:stCondLst>
                                        </p:cTn>
                                        <p:tgtEl>
                                          <p:spTgt spid="4">
                                            <p:txEl>
                                              <p:pRg st="1" end="1"/>
                                            </p:txEl>
                                          </p:spTgt>
                                        </p:tgtEl>
                                        <p:attrNameLst>
                                          <p:attrName>ppt_x</p:attrName>
                                        </p:attrNameLst>
                                      </p:cBhvr>
                                    </p:anim>
                                  </p:childTnLst>
                                </p:cTn>
                              </p:par>
                            </p:childTnLst>
                          </p:cTn>
                        </p:par>
                      </p:childTnLst>
                    </p:cTn>
                  </p:par>
                  <p:par>
                    <p:cTn id="25" fill="hold">
                      <p:stCondLst>
                        <p:cond delay="indefinite"/>
                      </p:stCondLst>
                      <p:childTnLst>
                        <p:par>
                          <p:cTn id="26" fill="hold">
                            <p:stCondLst>
                              <p:cond delay="0"/>
                            </p:stCondLst>
                            <p:childTnLst>
                              <p:par>
                                <p:cTn id="27" presetID="38" presetClass="exit" presetSubtype="0" accel="50000" fill="hold" nodeType="clickEffect">
                                  <p:stCondLst>
                                    <p:cond delay="0"/>
                                  </p:stCondLst>
                                  <p:iterate type="lt">
                                    <p:tmPct val="50000"/>
                                  </p:iterate>
                                  <p:childTnLst>
                                    <p:anim calcmode="lin" valueType="num">
                                      <p:cBhvr>
                                        <p:cTn id="28" dur="1000">
                                          <p:stCondLst>
                                            <p:cond delay="0"/>
                                          </p:stCondLst>
                                        </p:cTn>
                                        <p:tgtEl>
                                          <p:spTgt spid="2">
                                            <p:txEl>
                                              <p:pRg st="0" end="0"/>
                                            </p:txEl>
                                          </p:spTgt>
                                        </p:tgtEl>
                                        <p:attrNameLst>
                                          <p:attrName>style.rotation</p:attrName>
                                        </p:attrNameLst>
                                      </p:cBhvr>
                                      <p:tavLst>
                                        <p:tav tm="0">
                                          <p:val>
                                            <p:fltVal val="0"/>
                                          </p:val>
                                        </p:tav>
                                        <p:tav tm="100000">
                                          <p:val>
                                            <p:fltVal val="45"/>
                                          </p:val>
                                        </p:tav>
                                      </p:tavLst>
                                    </p:anim>
                                    <p:anim calcmode="lin" valueType="num">
                                      <p:cBhvr>
                                        <p:cTn id="29" dur="1000">
                                          <p:stCondLst>
                                            <p:cond delay="0"/>
                                          </p:stCondLst>
                                        </p:cTn>
                                        <p:tgtEl>
                                          <p:spTgt spid="2">
                                            <p:txEl>
                                              <p:pRg st="0" end="0"/>
                                            </p:txEl>
                                          </p:spTgt>
                                        </p:tgtEl>
                                        <p:attrNameLst>
                                          <p:attrName>ppt_y</p:attrName>
                                        </p:attrNameLst>
                                      </p:cBhvr>
                                      <p:tavLst>
                                        <p:tav tm="0">
                                          <p:val>
                                            <p:strVal val="ppt_y"/>
                                          </p:val>
                                        </p:tav>
                                        <p:tav tm="100000">
                                          <p:val>
                                            <p:strVal val="ppt_y+1"/>
                                          </p:val>
                                        </p:tav>
                                      </p:tavLst>
                                    </p:anim>
                                    <p:set>
                                      <p:cBhvr>
                                        <p:cTn id="30" dur="1" fill="hold">
                                          <p:stCondLst>
                                            <p:cond delay="999"/>
                                          </p:stCondLst>
                                        </p:cTn>
                                        <p:tgtEl>
                                          <p:spTgt spid="2">
                                            <p:txEl>
                                              <p:pRg st="0" end="0"/>
                                            </p:txEl>
                                          </p:spTgt>
                                        </p:tgtEl>
                                        <p:attrNameLst>
                                          <p:attrName>style.visibility</p:attrName>
                                        </p:attrNameLst>
                                      </p:cBhvr>
                                      <p:to>
                                        <p:strVal val="hidden"/>
                                      </p:to>
                                    </p:set>
                                  </p:childTnLst>
                                </p:cTn>
                              </p:par>
                            </p:childTnLst>
                          </p:cTn>
                        </p:par>
                        <p:par>
                          <p:cTn id="31" fill="hold">
                            <p:stCondLst>
                              <p:cond delay="5500"/>
                            </p:stCondLst>
                            <p:childTnLst>
                              <p:par>
                                <p:cTn id="32" presetID="34" presetClass="exit" presetSubtype="0" fill="hold" nodeType="afterEffect">
                                  <p:stCondLst>
                                    <p:cond delay="0"/>
                                  </p:stCondLst>
                                  <p:childTnLst>
                                    <p:anim from="(ppt_x)" to="(ppt_x+1)" calcmode="lin" valueType="num">
                                      <p:cBhvr>
                                        <p:cTn id="33" dur="1000">
                                          <p:stCondLst>
                                            <p:cond delay="0"/>
                                          </p:stCondLst>
                                        </p:cTn>
                                        <p:tgtEl>
                                          <p:spTgt spid="4">
                                            <p:txEl>
                                              <p:pRg st="0" end="0"/>
                                            </p:txEl>
                                          </p:spTgt>
                                        </p:tgtEl>
                                        <p:attrNameLst>
                                          <p:attrName>ppt_x</p:attrName>
                                        </p:attrNameLst>
                                      </p:cBhvr>
                                    </p:anim>
                                    <p:anim from="0" to="-1.0" calcmode="lin" valueType="num">
                                      <p:cBhvr>
                                        <p:cTn id="34" dur="200" accel="50000">
                                          <p:stCondLst>
                                            <p:cond delay="0"/>
                                          </p:stCondLst>
                                        </p:cTn>
                                        <p:tgtEl>
                                          <p:spTgt spid="4">
                                            <p:txEl>
                                              <p:pRg st="0" end="0"/>
                                            </p:txEl>
                                          </p:spTgt>
                                        </p:tgtEl>
                                        <p:attrNameLst>
                                          <p:attrName>xshear</p:attrName>
                                        </p:attrNameLst>
                                      </p:cBhvr>
                                    </p:anim>
                                    <p:set>
                                      <p:cBhvr>
                                        <p:cTn id="35" dur="800">
                                          <p:stCondLst>
                                            <p:cond delay="200"/>
                                          </p:stCondLst>
                                        </p:cTn>
                                        <p:tgtEl>
                                          <p:spTgt spid="4">
                                            <p:txEl>
                                              <p:pRg st="0" end="0"/>
                                            </p:txEl>
                                          </p:spTgt>
                                        </p:tgtEl>
                                        <p:attrNameLst>
                                          <p:attrName>xshear</p:attrName>
                                        </p:attrNameLst>
                                      </p:cBhvr>
                                      <p:to>
                                        <p:strVal val="-1.0"/>
                                      </p:to>
                                    </p:set>
                                    <p:set>
                                      <p:cBhvr>
                                        <p:cTn id="36" dur="1" fill="hold">
                                          <p:stCondLst>
                                            <p:cond delay="999"/>
                                          </p:stCondLst>
                                        </p:cTn>
                                        <p:tgtEl>
                                          <p:spTgt spid="4">
                                            <p:txEl>
                                              <p:pRg st="0" end="0"/>
                                            </p:txEl>
                                          </p:spTgt>
                                        </p:tgtEl>
                                        <p:attrNameLst>
                                          <p:attrName>style.visibility</p:attrName>
                                        </p:attrNameLst>
                                      </p:cBhvr>
                                      <p:to>
                                        <p:strVal val="hidden"/>
                                      </p:to>
                                    </p:set>
                                  </p:childTnLst>
                                </p:cTn>
                              </p:par>
                            </p:childTnLst>
                          </p:cTn>
                        </p:par>
                        <p:par>
                          <p:cTn id="37" fill="hold">
                            <p:stCondLst>
                              <p:cond delay="6500"/>
                            </p:stCondLst>
                            <p:childTnLst>
                              <p:par>
                                <p:cTn id="38" presetID="34" presetClass="exit" presetSubtype="0" fill="hold" nodeType="afterEffect">
                                  <p:stCondLst>
                                    <p:cond delay="0"/>
                                  </p:stCondLst>
                                  <p:childTnLst>
                                    <p:anim from="(ppt_x)" to="(ppt_x+1)" calcmode="lin" valueType="num">
                                      <p:cBhvr>
                                        <p:cTn id="39" dur="1000">
                                          <p:stCondLst>
                                            <p:cond delay="0"/>
                                          </p:stCondLst>
                                        </p:cTn>
                                        <p:tgtEl>
                                          <p:spTgt spid="4">
                                            <p:txEl>
                                              <p:pRg st="1" end="1"/>
                                            </p:txEl>
                                          </p:spTgt>
                                        </p:tgtEl>
                                        <p:attrNameLst>
                                          <p:attrName>ppt_x</p:attrName>
                                        </p:attrNameLst>
                                      </p:cBhvr>
                                    </p:anim>
                                    <p:anim from="0" to="-1.0" calcmode="lin" valueType="num">
                                      <p:cBhvr>
                                        <p:cTn id="40" dur="200" accel="50000">
                                          <p:stCondLst>
                                            <p:cond delay="0"/>
                                          </p:stCondLst>
                                        </p:cTn>
                                        <p:tgtEl>
                                          <p:spTgt spid="4">
                                            <p:txEl>
                                              <p:pRg st="1" end="1"/>
                                            </p:txEl>
                                          </p:spTgt>
                                        </p:tgtEl>
                                        <p:attrNameLst>
                                          <p:attrName>xshear</p:attrName>
                                        </p:attrNameLst>
                                      </p:cBhvr>
                                    </p:anim>
                                    <p:set>
                                      <p:cBhvr>
                                        <p:cTn id="41" dur="800">
                                          <p:stCondLst>
                                            <p:cond delay="200"/>
                                          </p:stCondLst>
                                        </p:cTn>
                                        <p:tgtEl>
                                          <p:spTgt spid="4">
                                            <p:txEl>
                                              <p:pRg st="1" end="1"/>
                                            </p:txEl>
                                          </p:spTgt>
                                        </p:tgtEl>
                                        <p:attrNameLst>
                                          <p:attrName>xshear</p:attrName>
                                        </p:attrNameLst>
                                      </p:cBhvr>
                                      <p:to>
                                        <p:strVal val="-1.0"/>
                                      </p:to>
                                    </p:set>
                                    <p:set>
                                      <p:cBhvr>
                                        <p:cTn id="42" dur="1" fill="hold">
                                          <p:stCondLst>
                                            <p:cond delay="999"/>
                                          </p:stCondLst>
                                        </p:cTn>
                                        <p:tgtEl>
                                          <p:spTgt spid="4">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Box 7"/>
          <p:cNvSpPr txBox="1"/>
          <p:nvPr/>
        </p:nvSpPr>
        <p:spPr>
          <a:xfrm>
            <a:off x="2590800" y="1752600"/>
            <a:ext cx="3886200" cy="3046988"/>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en-US" sz="9600" dirty="0" smtClean="0">
                <a:solidFill>
                  <a:schemeClr val="bg1"/>
                </a:solidFill>
              </a:rPr>
              <a:t>Thank you</a:t>
            </a:r>
            <a:endParaRPr lang="en-US" sz="9600" dirty="0">
              <a:solidFill>
                <a:schemeClr val="bg1"/>
              </a:solidFill>
            </a:endParaRPr>
          </a:p>
        </p:txBody>
      </p:sp>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mph" presetSubtype="0" fill="hold" grpId="0" nodeType="afterEffect">
                                  <p:stCondLst>
                                    <p:cond delay="0"/>
                                  </p:stCondLst>
                                  <p:childTnLst>
                                    <p:animClr clrSpc="hsl">
                                      <p:cBhvr override="childStyle">
                                        <p:cTn id="6" dur="5000" fill="hold"/>
                                        <p:tgtEl>
                                          <p:spTgt spid="8"/>
                                        </p:tgtEl>
                                        <p:attrNameLst>
                                          <p:attrName>style.color</p:attrName>
                                        </p:attrNameLst>
                                      </p:cBhvr>
                                      <p:by>
                                        <p:hsl h="10842353" s="0" l="0"/>
                                      </p:by>
                                    </p:animClr>
                                    <p:animClr clrSpc="hsl">
                                      <p:cBhvr>
                                        <p:cTn id="7" dur="5000" fill="hold"/>
                                        <p:tgtEl>
                                          <p:spTgt spid="8"/>
                                        </p:tgtEl>
                                        <p:attrNameLst>
                                          <p:attrName>fillcolor</p:attrName>
                                        </p:attrNameLst>
                                      </p:cBhvr>
                                      <p:by>
                                        <p:hsl h="10842353" s="0" l="0"/>
                                      </p:by>
                                    </p:animClr>
                                    <p:animClr clrSpc="hsl">
                                      <p:cBhvr>
                                        <p:cTn id="8" dur="5000" fill="hold"/>
                                        <p:tgtEl>
                                          <p:spTgt spid="8"/>
                                        </p:tgtEl>
                                        <p:attrNameLst>
                                          <p:attrName>stroke.color</p:attrName>
                                        </p:attrNameLst>
                                      </p:cBhvr>
                                      <p:by>
                                        <p:hsl h="10842353" s="0" l="0"/>
                                      </p:by>
                                    </p:animClr>
                                    <p:set>
                                      <p:cBhvr>
                                        <p:cTn id="9" dur="50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144000" cy="2133600"/>
          </a:xfrm>
        </p:spPr>
        <p:txBody>
          <a:bodyPr>
            <a:noAutofit/>
          </a:bodyPr>
          <a:lstStyle/>
          <a:p>
            <a:r>
              <a:rPr lang="en-US" sz="6600" b="1" i="1" u="sng" dirty="0" smtClean="0">
                <a:solidFill>
                  <a:schemeClr val="accent6">
                    <a:lumMod val="50000"/>
                  </a:schemeClr>
                </a:solidFill>
                <a:latin typeface="+mn-lt"/>
              </a:rPr>
              <a:t>Basic Knowledge </a:t>
            </a:r>
            <a:r>
              <a:rPr lang="en-US" sz="6600" b="1" i="1" u="sng" dirty="0">
                <a:solidFill>
                  <a:schemeClr val="accent6">
                    <a:lumMod val="50000"/>
                  </a:schemeClr>
                </a:solidFill>
                <a:latin typeface="+mn-lt"/>
              </a:rPr>
              <a:t/>
            </a:r>
            <a:br>
              <a:rPr lang="en-US" sz="6600" b="1" i="1" u="sng" dirty="0">
                <a:solidFill>
                  <a:schemeClr val="accent6">
                    <a:lumMod val="50000"/>
                  </a:schemeClr>
                </a:solidFill>
                <a:latin typeface="+mn-lt"/>
              </a:rPr>
            </a:br>
            <a:endParaRPr lang="en-US" sz="6600" b="1" i="1" u="sng" dirty="0">
              <a:solidFill>
                <a:schemeClr val="accent6">
                  <a:lumMod val="50000"/>
                </a:schemeClr>
              </a:solidFill>
              <a:latin typeface="+mn-lt"/>
            </a:endParaRPr>
          </a:p>
        </p:txBody>
      </p:sp>
      <p:sp>
        <p:nvSpPr>
          <p:cNvPr id="4" name="TextBox 3"/>
          <p:cNvSpPr txBox="1"/>
          <p:nvPr/>
        </p:nvSpPr>
        <p:spPr>
          <a:xfrm>
            <a:off x="152400" y="2438400"/>
            <a:ext cx="8686800" cy="3416320"/>
          </a:xfrm>
          <a:prstGeom prst="rect">
            <a:avLst/>
          </a:prstGeom>
          <a:noFill/>
        </p:spPr>
        <p:txBody>
          <a:bodyPr wrap="square" rtlCol="0">
            <a:spAutoFit/>
          </a:bodyPr>
          <a:lstStyle/>
          <a:p>
            <a:r>
              <a:rPr lang="en-US" sz="2400" dirty="0"/>
              <a:t> </a:t>
            </a:r>
            <a:r>
              <a:rPr lang="en-US" sz="2400" dirty="0" smtClean="0"/>
              <a:t>Double taxation </a:t>
            </a:r>
            <a:r>
              <a:rPr lang="en-US" sz="2400" dirty="0"/>
              <a:t>means </a:t>
            </a:r>
            <a:r>
              <a:rPr lang="en-US" sz="2400" dirty="0" smtClean="0"/>
              <a:t>taxing same thing </a:t>
            </a:r>
            <a:r>
              <a:rPr lang="en-US" sz="2400" dirty="0"/>
              <a:t>two </a:t>
            </a:r>
            <a:r>
              <a:rPr lang="en-US" sz="2400" dirty="0" smtClean="0"/>
              <a:t>times </a:t>
            </a:r>
            <a:r>
              <a:rPr lang="en-US" sz="2400" dirty="0"/>
              <a:t>at two </a:t>
            </a:r>
            <a:r>
              <a:rPr lang="en-US" sz="2400" dirty="0" smtClean="0"/>
              <a:t>different</a:t>
            </a:r>
            <a:endParaRPr lang="en-US" sz="2400" dirty="0"/>
          </a:p>
          <a:p>
            <a:r>
              <a:rPr lang="en-US" sz="2400" dirty="0" smtClean="0"/>
              <a:t>places </a:t>
            </a:r>
            <a:r>
              <a:rPr lang="en-US" sz="2400" dirty="0"/>
              <a:t>under </a:t>
            </a:r>
            <a:r>
              <a:rPr lang="en-US" sz="2400" dirty="0" smtClean="0"/>
              <a:t>different laws </a:t>
            </a:r>
            <a:r>
              <a:rPr lang="en-US" sz="2400" dirty="0"/>
              <a:t>, </a:t>
            </a:r>
            <a:r>
              <a:rPr lang="en-US" sz="2400" dirty="0" smtClean="0"/>
              <a:t>probably </a:t>
            </a:r>
            <a:r>
              <a:rPr lang="en-US" sz="2400" dirty="0"/>
              <a:t>of </a:t>
            </a:r>
            <a:r>
              <a:rPr lang="en-US" sz="2400" dirty="0" smtClean="0"/>
              <a:t>different countries</a:t>
            </a:r>
            <a:r>
              <a:rPr lang="en-US" sz="2400" dirty="0"/>
              <a:t>.  However </a:t>
            </a:r>
            <a:r>
              <a:rPr lang="en-US" sz="2400" dirty="0" smtClean="0"/>
              <a:t>it should </a:t>
            </a:r>
            <a:r>
              <a:rPr lang="en-US" sz="2400" dirty="0"/>
              <a:t>be </a:t>
            </a:r>
            <a:r>
              <a:rPr lang="en-US" sz="2400" dirty="0" smtClean="0"/>
              <a:t>noted </a:t>
            </a:r>
            <a:r>
              <a:rPr lang="en-US" sz="2400" dirty="0"/>
              <a:t>t hat  </a:t>
            </a:r>
            <a:r>
              <a:rPr lang="en-US" sz="2400" dirty="0" smtClean="0"/>
              <a:t>double taxation doesn’t  involve cascading effect  (</a:t>
            </a:r>
            <a:r>
              <a:rPr lang="en-US" sz="2400" dirty="0" err="1"/>
              <a:t>i</a:t>
            </a:r>
            <a:r>
              <a:rPr lang="en-US" sz="2400" dirty="0"/>
              <a:t> . e.  </a:t>
            </a:r>
            <a:r>
              <a:rPr lang="en-US" sz="2400" dirty="0" smtClean="0"/>
              <a:t>taxing </a:t>
            </a:r>
            <a:r>
              <a:rPr lang="en-US" sz="2400" dirty="0"/>
              <a:t>same </a:t>
            </a:r>
            <a:r>
              <a:rPr lang="en-US" sz="2400" dirty="0" smtClean="0"/>
              <a:t>thing twice  at different stages</a:t>
            </a:r>
            <a:r>
              <a:rPr lang="en-US" sz="2400" dirty="0"/>
              <a:t>). As name shows  that </a:t>
            </a:r>
            <a:r>
              <a:rPr lang="en-US" sz="2400" dirty="0" smtClean="0"/>
              <a:t>this is an agreement in relation </a:t>
            </a:r>
            <a:r>
              <a:rPr lang="en-US" sz="2400" dirty="0"/>
              <a:t>to </a:t>
            </a:r>
            <a:r>
              <a:rPr lang="en-US" sz="2400" dirty="0" smtClean="0"/>
              <a:t>avoid </a:t>
            </a:r>
            <a:r>
              <a:rPr lang="en-US" sz="2400" dirty="0"/>
              <a:t>a </a:t>
            </a:r>
            <a:r>
              <a:rPr lang="en-US" sz="2400" dirty="0" smtClean="0"/>
              <a:t>taxation </a:t>
            </a:r>
            <a:r>
              <a:rPr lang="en-US" sz="2400" dirty="0"/>
              <a:t>but </a:t>
            </a:r>
            <a:r>
              <a:rPr lang="en-US" sz="2400" dirty="0" smtClean="0"/>
              <a:t>which </a:t>
            </a:r>
            <a:r>
              <a:rPr lang="en-US" sz="2400" dirty="0"/>
              <a:t>tax </a:t>
            </a:r>
            <a:r>
              <a:rPr lang="en-US" sz="2400" dirty="0" smtClean="0"/>
              <a:t> SERVICE </a:t>
            </a:r>
            <a:r>
              <a:rPr lang="en-US" sz="2400" dirty="0"/>
              <a:t>TAX.  VAT </a:t>
            </a:r>
            <a:r>
              <a:rPr lang="en-US" sz="2400" dirty="0" smtClean="0"/>
              <a:t>OR INCOME </a:t>
            </a:r>
            <a:r>
              <a:rPr lang="en-US" sz="2400" dirty="0"/>
              <a:t>TAX ? therefore here I  </a:t>
            </a:r>
            <a:r>
              <a:rPr lang="en-US" sz="2400" dirty="0" smtClean="0"/>
              <a:t>would  like </a:t>
            </a:r>
            <a:r>
              <a:rPr lang="en-US" sz="2400" dirty="0"/>
              <a:t>to </a:t>
            </a:r>
            <a:r>
              <a:rPr lang="en-US" sz="2400" dirty="0" smtClean="0"/>
              <a:t>let </a:t>
            </a:r>
            <a:r>
              <a:rPr lang="en-US" sz="2400" dirty="0"/>
              <a:t>you  know that DTAA </a:t>
            </a:r>
            <a:r>
              <a:rPr lang="en-US" sz="2400" dirty="0" smtClean="0"/>
              <a:t> is</a:t>
            </a:r>
            <a:endParaRPr lang="en-US" sz="2400" dirty="0"/>
          </a:p>
          <a:p>
            <a:r>
              <a:rPr lang="en-US" sz="2400" dirty="0" err="1" smtClean="0"/>
              <a:t>wholely</a:t>
            </a:r>
            <a:r>
              <a:rPr lang="en-US" sz="2400" dirty="0" smtClean="0"/>
              <a:t> </a:t>
            </a:r>
            <a:r>
              <a:rPr lang="en-US" sz="2400" dirty="0"/>
              <a:t>and </a:t>
            </a:r>
            <a:r>
              <a:rPr lang="en-US" sz="2400" dirty="0" smtClean="0"/>
              <a:t>solely in </a:t>
            </a:r>
            <a:r>
              <a:rPr lang="en-US" sz="2400" dirty="0"/>
              <a:t>context of </a:t>
            </a:r>
            <a:r>
              <a:rPr lang="en-US" sz="2400" dirty="0" smtClean="0"/>
              <a:t>Income </a:t>
            </a:r>
            <a:r>
              <a:rPr lang="en-US" sz="2400" dirty="0"/>
              <a:t>tax </a:t>
            </a:r>
            <a:r>
              <a:rPr lang="en-US" sz="2400" dirty="0" smtClean="0"/>
              <a:t> ACT</a:t>
            </a:r>
            <a:r>
              <a:rPr lang="en-US" sz="2400" dirty="0"/>
              <a:t>,  1961. </a:t>
            </a:r>
          </a:p>
          <a:p>
            <a:endParaRPr lang="en-US" sz="2400" dirty="0"/>
          </a:p>
        </p:txBody>
      </p:sp>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1"/>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childTnLst>
                                </p:cTn>
                              </p:par>
                            </p:childTnLst>
                          </p:cTn>
                        </p:par>
                        <p:par>
                          <p:cTn id="10" fill="hold">
                            <p:stCondLst>
                              <p:cond delay="2300"/>
                            </p:stCondLst>
                            <p:childTnLst>
                              <p:par>
                                <p:cTn id="11" presetID="4" presetClass="entr" presetSubtype="16"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ox(in)">
                                      <p:cBhvr>
                                        <p:cTn id="13" dur="500"/>
                                        <p:tgtEl>
                                          <p:spTgt spid="4">
                                            <p:txEl>
                                              <p:pRg st="0" end="0"/>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box(in)">
                                      <p:cBhvr>
                                        <p:cTn id="16" dur="500"/>
                                        <p:tgtEl>
                                          <p:spTgt spid="4">
                                            <p:txEl>
                                              <p:pRg st="1" end="1"/>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box(in)">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152400" y="2286000"/>
            <a:ext cx="8686800" cy="4154984"/>
          </a:xfrm>
          <a:prstGeom prst="rect">
            <a:avLst/>
          </a:prstGeom>
          <a:noFill/>
        </p:spPr>
        <p:txBody>
          <a:bodyPr wrap="square" rtlCol="0">
            <a:spAutoFit/>
          </a:bodyPr>
          <a:lstStyle/>
          <a:p>
            <a:r>
              <a:rPr lang="en-US" sz="2400" dirty="0" smtClean="0">
                <a:solidFill>
                  <a:schemeClr val="accent4">
                    <a:lumMod val="75000"/>
                  </a:schemeClr>
                </a:solidFill>
              </a:rPr>
              <a:t>In income </a:t>
            </a:r>
            <a:r>
              <a:rPr lang="en-US" sz="2400" dirty="0">
                <a:solidFill>
                  <a:schemeClr val="accent4">
                    <a:lumMod val="75000"/>
                  </a:schemeClr>
                </a:solidFill>
              </a:rPr>
              <a:t>tax we </a:t>
            </a:r>
            <a:r>
              <a:rPr lang="en-US" sz="2400" dirty="0" smtClean="0">
                <a:solidFill>
                  <a:schemeClr val="accent4">
                    <a:lumMod val="75000"/>
                  </a:schemeClr>
                </a:solidFill>
              </a:rPr>
              <a:t>all  </a:t>
            </a:r>
            <a:r>
              <a:rPr lang="en-US" sz="2400" dirty="0">
                <a:solidFill>
                  <a:schemeClr val="accent4">
                    <a:lumMod val="75000"/>
                  </a:schemeClr>
                </a:solidFill>
              </a:rPr>
              <a:t>know that there </a:t>
            </a:r>
            <a:r>
              <a:rPr lang="en-US" sz="2400" dirty="0" smtClean="0">
                <a:solidFill>
                  <a:schemeClr val="accent4">
                    <a:lumMod val="75000"/>
                  </a:schemeClr>
                </a:solidFill>
              </a:rPr>
              <a:t>is generally </a:t>
            </a:r>
            <a:r>
              <a:rPr lang="en-US" sz="2400" dirty="0">
                <a:solidFill>
                  <a:schemeClr val="accent4">
                    <a:lumMod val="75000"/>
                  </a:schemeClr>
                </a:solidFill>
              </a:rPr>
              <a:t>no scope for </a:t>
            </a:r>
            <a:r>
              <a:rPr lang="en-US" sz="2400" dirty="0" smtClean="0">
                <a:solidFill>
                  <a:schemeClr val="accent4">
                    <a:lumMod val="75000"/>
                  </a:schemeClr>
                </a:solidFill>
              </a:rPr>
              <a:t>taxing</a:t>
            </a:r>
            <a:endParaRPr lang="en-US" sz="2400" dirty="0">
              <a:solidFill>
                <a:schemeClr val="accent4">
                  <a:lumMod val="75000"/>
                </a:schemeClr>
              </a:solidFill>
            </a:endParaRPr>
          </a:p>
          <a:p>
            <a:r>
              <a:rPr lang="en-US" sz="2400" dirty="0">
                <a:solidFill>
                  <a:schemeClr val="accent4">
                    <a:lumMod val="75000"/>
                  </a:schemeClr>
                </a:solidFill>
              </a:rPr>
              <a:t>an </a:t>
            </a:r>
            <a:r>
              <a:rPr lang="en-US" sz="2400" dirty="0" smtClean="0">
                <a:solidFill>
                  <a:schemeClr val="accent4">
                    <a:lumMod val="75000"/>
                  </a:schemeClr>
                </a:solidFill>
              </a:rPr>
              <a:t>income twice</a:t>
            </a:r>
            <a:r>
              <a:rPr lang="en-US" sz="2400" dirty="0">
                <a:solidFill>
                  <a:schemeClr val="accent4">
                    <a:lumMod val="75000"/>
                  </a:schemeClr>
                </a:solidFill>
              </a:rPr>
              <a:t>.  However, </a:t>
            </a:r>
            <a:r>
              <a:rPr lang="en-US" sz="2400" dirty="0" smtClean="0">
                <a:solidFill>
                  <a:schemeClr val="accent4">
                    <a:lumMod val="75000"/>
                  </a:schemeClr>
                </a:solidFill>
              </a:rPr>
              <a:t>in </a:t>
            </a:r>
            <a:r>
              <a:rPr lang="en-US" sz="2400" dirty="0">
                <a:solidFill>
                  <a:schemeClr val="accent4">
                    <a:lumMod val="75000"/>
                  </a:schemeClr>
                </a:solidFill>
              </a:rPr>
              <a:t>case of NRI  there are chances that </a:t>
            </a:r>
            <a:r>
              <a:rPr lang="en-US" sz="2400" dirty="0" smtClean="0">
                <a:solidFill>
                  <a:schemeClr val="accent4">
                    <a:lumMod val="75000"/>
                  </a:schemeClr>
                </a:solidFill>
              </a:rPr>
              <a:t>his Income may </a:t>
            </a:r>
            <a:r>
              <a:rPr lang="en-US" sz="2400" dirty="0">
                <a:solidFill>
                  <a:schemeClr val="accent4">
                    <a:lumMod val="75000"/>
                  </a:schemeClr>
                </a:solidFill>
              </a:rPr>
              <a:t>be taxed </a:t>
            </a:r>
            <a:r>
              <a:rPr lang="en-US" sz="2400" dirty="0" smtClean="0">
                <a:solidFill>
                  <a:schemeClr val="accent4">
                    <a:lumMod val="75000"/>
                  </a:schemeClr>
                </a:solidFill>
              </a:rPr>
              <a:t>twice</a:t>
            </a:r>
            <a:r>
              <a:rPr lang="en-US" sz="2400" dirty="0">
                <a:solidFill>
                  <a:schemeClr val="accent4">
                    <a:lumMod val="75000"/>
                  </a:schemeClr>
                </a:solidFill>
              </a:rPr>
              <a:t>, </a:t>
            </a:r>
            <a:r>
              <a:rPr lang="en-US" sz="2400" dirty="0" smtClean="0">
                <a:solidFill>
                  <a:schemeClr val="accent4">
                    <a:lumMod val="75000"/>
                  </a:schemeClr>
                </a:solidFill>
              </a:rPr>
              <a:t>in </a:t>
            </a:r>
            <a:r>
              <a:rPr lang="en-US" sz="2400" dirty="0">
                <a:solidFill>
                  <a:schemeClr val="accent4">
                    <a:lumMod val="75000"/>
                  </a:schemeClr>
                </a:solidFill>
              </a:rPr>
              <a:t>two </a:t>
            </a:r>
            <a:r>
              <a:rPr lang="en-US" sz="2400" dirty="0" smtClean="0">
                <a:solidFill>
                  <a:schemeClr val="accent4">
                    <a:lumMod val="75000"/>
                  </a:schemeClr>
                </a:solidFill>
              </a:rPr>
              <a:t>different economic </a:t>
            </a:r>
            <a:r>
              <a:rPr lang="en-US" sz="2400" dirty="0" err="1" smtClean="0">
                <a:solidFill>
                  <a:schemeClr val="accent4">
                    <a:lumMod val="75000"/>
                  </a:schemeClr>
                </a:solidFill>
              </a:rPr>
              <a:t>boundries</a:t>
            </a:r>
            <a:r>
              <a:rPr lang="en-US" sz="2400" dirty="0">
                <a:solidFill>
                  <a:schemeClr val="accent4">
                    <a:lumMod val="75000"/>
                  </a:schemeClr>
                </a:solidFill>
              </a:rPr>
              <a:t>.  </a:t>
            </a:r>
            <a:r>
              <a:rPr lang="en-US" sz="2400" dirty="0" smtClean="0">
                <a:solidFill>
                  <a:schemeClr val="accent4">
                    <a:lumMod val="75000"/>
                  </a:schemeClr>
                </a:solidFill>
              </a:rPr>
              <a:t>It is hardship on an </a:t>
            </a:r>
            <a:r>
              <a:rPr lang="en-US" sz="2400" dirty="0" err="1">
                <a:solidFill>
                  <a:schemeClr val="accent4">
                    <a:lumMod val="75000"/>
                  </a:schemeClr>
                </a:solidFill>
              </a:rPr>
              <a:t>assessee</a:t>
            </a:r>
            <a:r>
              <a:rPr lang="en-US" sz="2400" dirty="0">
                <a:solidFill>
                  <a:schemeClr val="accent4">
                    <a:lumMod val="75000"/>
                  </a:schemeClr>
                </a:solidFill>
              </a:rPr>
              <a:t> to pay tax </a:t>
            </a:r>
            <a:r>
              <a:rPr lang="en-US" sz="2400" dirty="0" smtClean="0">
                <a:solidFill>
                  <a:schemeClr val="accent4">
                    <a:lumMod val="75000"/>
                  </a:schemeClr>
                </a:solidFill>
              </a:rPr>
              <a:t>twice </a:t>
            </a:r>
            <a:r>
              <a:rPr lang="en-US" sz="2400" dirty="0">
                <a:solidFill>
                  <a:schemeClr val="accent4">
                    <a:lumMod val="75000"/>
                  </a:schemeClr>
                </a:solidFill>
              </a:rPr>
              <a:t>on a </a:t>
            </a:r>
            <a:r>
              <a:rPr lang="en-US" sz="2400" dirty="0" smtClean="0">
                <a:solidFill>
                  <a:schemeClr val="accent4">
                    <a:lumMod val="75000"/>
                  </a:schemeClr>
                </a:solidFill>
              </a:rPr>
              <a:t>single income</a:t>
            </a:r>
            <a:r>
              <a:rPr lang="en-US" sz="2400" dirty="0">
                <a:solidFill>
                  <a:schemeClr val="accent4">
                    <a:lumMod val="75000"/>
                  </a:schemeClr>
                </a:solidFill>
              </a:rPr>
              <a:t>. </a:t>
            </a:r>
            <a:r>
              <a:rPr lang="en-US" sz="2400" dirty="0" smtClean="0">
                <a:solidFill>
                  <a:schemeClr val="accent4">
                    <a:lumMod val="75000"/>
                  </a:schemeClr>
                </a:solidFill>
              </a:rPr>
              <a:t>Many </a:t>
            </a:r>
            <a:r>
              <a:rPr lang="en-US" sz="2400" dirty="0">
                <a:solidFill>
                  <a:schemeClr val="accent4">
                    <a:lumMod val="75000"/>
                  </a:schemeClr>
                </a:solidFill>
              </a:rPr>
              <a:t>times </a:t>
            </a:r>
            <a:r>
              <a:rPr lang="en-US" sz="2400" dirty="0" smtClean="0">
                <a:solidFill>
                  <a:schemeClr val="accent4">
                    <a:lumMod val="75000"/>
                  </a:schemeClr>
                </a:solidFill>
              </a:rPr>
              <a:t>while studying in IPCC </a:t>
            </a:r>
            <a:r>
              <a:rPr lang="en-US" sz="2400" dirty="0">
                <a:solidFill>
                  <a:schemeClr val="accent4">
                    <a:lumMod val="75000"/>
                  </a:schemeClr>
                </a:solidFill>
              </a:rPr>
              <a:t>I  had doubt that for the </a:t>
            </a:r>
            <a:r>
              <a:rPr lang="en-US" sz="2400" dirty="0" smtClean="0">
                <a:solidFill>
                  <a:schemeClr val="accent4">
                    <a:lumMod val="75000"/>
                  </a:schemeClr>
                </a:solidFill>
              </a:rPr>
              <a:t>income </a:t>
            </a:r>
            <a:r>
              <a:rPr lang="en-US" sz="2400" dirty="0">
                <a:solidFill>
                  <a:schemeClr val="accent4">
                    <a:lumMod val="75000"/>
                  </a:schemeClr>
                </a:solidFill>
              </a:rPr>
              <a:t>of </a:t>
            </a:r>
            <a:r>
              <a:rPr lang="en-US" sz="2400" dirty="0" err="1">
                <a:solidFill>
                  <a:schemeClr val="accent4">
                    <a:lumMod val="75000"/>
                  </a:schemeClr>
                </a:solidFill>
              </a:rPr>
              <a:t>sri</a:t>
            </a:r>
            <a:r>
              <a:rPr lang="en-US" sz="2400" dirty="0">
                <a:solidFill>
                  <a:schemeClr val="accent4">
                    <a:lumMod val="75000"/>
                  </a:schemeClr>
                </a:solidFill>
              </a:rPr>
              <a:t>  </a:t>
            </a:r>
            <a:r>
              <a:rPr lang="en-US" sz="2400" dirty="0" err="1" smtClean="0">
                <a:solidFill>
                  <a:schemeClr val="accent4">
                    <a:lumMod val="75000"/>
                  </a:schemeClr>
                </a:solidFill>
              </a:rPr>
              <a:t>lanka</a:t>
            </a:r>
            <a:r>
              <a:rPr lang="en-US" sz="2400" dirty="0" smtClean="0">
                <a:solidFill>
                  <a:schemeClr val="accent4">
                    <a:lumMod val="75000"/>
                  </a:schemeClr>
                </a:solidFill>
              </a:rPr>
              <a:t>  which is </a:t>
            </a:r>
            <a:r>
              <a:rPr lang="en-US" sz="2400" dirty="0">
                <a:solidFill>
                  <a:schemeClr val="accent4">
                    <a:lumMod val="75000"/>
                  </a:schemeClr>
                </a:solidFill>
              </a:rPr>
              <a:t>recd. </a:t>
            </a:r>
            <a:r>
              <a:rPr lang="en-US" sz="2400" dirty="0" smtClean="0">
                <a:solidFill>
                  <a:schemeClr val="accent4">
                    <a:lumMod val="75000"/>
                  </a:schemeClr>
                </a:solidFill>
              </a:rPr>
              <a:t>In </a:t>
            </a:r>
            <a:r>
              <a:rPr lang="en-US" sz="2400" dirty="0">
                <a:solidFill>
                  <a:schemeClr val="accent4">
                    <a:lumMod val="75000"/>
                  </a:schemeClr>
                </a:solidFill>
              </a:rPr>
              <a:t>I</a:t>
            </a:r>
            <a:r>
              <a:rPr lang="en-US" sz="2400" dirty="0" smtClean="0">
                <a:solidFill>
                  <a:schemeClr val="accent4">
                    <a:lumMod val="75000"/>
                  </a:schemeClr>
                </a:solidFill>
              </a:rPr>
              <a:t>ndia </a:t>
            </a:r>
            <a:r>
              <a:rPr lang="en-US" sz="2400" dirty="0" err="1" smtClean="0">
                <a:solidFill>
                  <a:schemeClr val="accent4">
                    <a:lumMod val="75000"/>
                  </a:schemeClr>
                </a:solidFill>
              </a:rPr>
              <a:t>assessee</a:t>
            </a:r>
            <a:r>
              <a:rPr lang="en-US" sz="2400" dirty="0" smtClean="0">
                <a:solidFill>
                  <a:schemeClr val="accent4">
                    <a:lumMod val="75000"/>
                  </a:schemeClr>
                </a:solidFill>
              </a:rPr>
              <a:t> </a:t>
            </a:r>
            <a:r>
              <a:rPr lang="en-US" sz="2400" dirty="0">
                <a:solidFill>
                  <a:schemeClr val="accent4">
                    <a:lumMod val="75000"/>
                  </a:schemeClr>
                </a:solidFill>
              </a:rPr>
              <a:t>has to pay tax on </a:t>
            </a:r>
            <a:r>
              <a:rPr lang="en-US" sz="2400" dirty="0" smtClean="0">
                <a:solidFill>
                  <a:schemeClr val="accent4">
                    <a:lumMod val="75000"/>
                  </a:schemeClr>
                </a:solidFill>
              </a:rPr>
              <a:t>it in </a:t>
            </a:r>
            <a:r>
              <a:rPr lang="en-US" sz="2400" dirty="0" err="1" smtClean="0">
                <a:solidFill>
                  <a:schemeClr val="accent4">
                    <a:lumMod val="75000"/>
                  </a:schemeClr>
                </a:solidFill>
              </a:rPr>
              <a:t>india</a:t>
            </a:r>
            <a:r>
              <a:rPr lang="en-US" sz="2400" dirty="0">
                <a:solidFill>
                  <a:schemeClr val="accent4">
                    <a:lumMod val="75000"/>
                  </a:schemeClr>
                </a:solidFill>
              </a:rPr>
              <a:t> </a:t>
            </a:r>
            <a:r>
              <a:rPr lang="en-US" sz="2400" dirty="0" smtClean="0">
                <a:solidFill>
                  <a:schemeClr val="accent4">
                    <a:lumMod val="75000"/>
                  </a:schemeClr>
                </a:solidFill>
              </a:rPr>
              <a:t>and Sri  </a:t>
            </a:r>
            <a:r>
              <a:rPr lang="en-US" sz="2400" dirty="0" err="1" smtClean="0">
                <a:solidFill>
                  <a:schemeClr val="accent4">
                    <a:lumMod val="75000"/>
                  </a:schemeClr>
                </a:solidFill>
              </a:rPr>
              <a:t>lanka</a:t>
            </a:r>
            <a:r>
              <a:rPr lang="en-US" sz="2400" dirty="0" smtClean="0">
                <a:solidFill>
                  <a:schemeClr val="accent4">
                    <a:lumMod val="75000"/>
                  </a:schemeClr>
                </a:solidFill>
              </a:rPr>
              <a:t> </a:t>
            </a:r>
            <a:r>
              <a:rPr lang="en-US" sz="2400" dirty="0">
                <a:solidFill>
                  <a:schemeClr val="accent4">
                    <a:lumMod val="75000"/>
                  </a:schemeClr>
                </a:solidFill>
              </a:rPr>
              <a:t>both. </a:t>
            </a:r>
          </a:p>
          <a:p>
            <a:endParaRPr lang="en-US" sz="2400" dirty="0">
              <a:solidFill>
                <a:schemeClr val="accent4">
                  <a:lumMod val="75000"/>
                </a:schemeClr>
              </a:solidFill>
            </a:endParaRPr>
          </a:p>
          <a:p>
            <a:r>
              <a:rPr lang="en-US" sz="2400" dirty="0">
                <a:solidFill>
                  <a:schemeClr val="accent4">
                    <a:lumMod val="75000"/>
                  </a:schemeClr>
                </a:solidFill>
              </a:rPr>
              <a:t> To </a:t>
            </a:r>
            <a:r>
              <a:rPr lang="en-US" sz="2400" dirty="0" smtClean="0">
                <a:solidFill>
                  <a:schemeClr val="accent4">
                    <a:lumMod val="75000"/>
                  </a:schemeClr>
                </a:solidFill>
              </a:rPr>
              <a:t>help </a:t>
            </a:r>
            <a:r>
              <a:rPr lang="en-US" sz="2400" dirty="0" err="1">
                <a:solidFill>
                  <a:schemeClr val="accent4">
                    <a:lumMod val="75000"/>
                  </a:schemeClr>
                </a:solidFill>
              </a:rPr>
              <a:t>assessee</a:t>
            </a:r>
            <a:r>
              <a:rPr lang="en-US" sz="2400" dirty="0">
                <a:solidFill>
                  <a:schemeClr val="accent4">
                    <a:lumMod val="75000"/>
                  </a:schemeClr>
                </a:solidFill>
              </a:rPr>
              <a:t> </a:t>
            </a:r>
            <a:r>
              <a:rPr lang="en-US" sz="2400" dirty="0" smtClean="0">
                <a:solidFill>
                  <a:schemeClr val="accent4">
                    <a:lumMod val="75000"/>
                  </a:schemeClr>
                </a:solidFill>
              </a:rPr>
              <a:t>in avoiding </a:t>
            </a:r>
            <a:r>
              <a:rPr lang="en-US" sz="2400" dirty="0">
                <a:solidFill>
                  <a:schemeClr val="accent4">
                    <a:lumMod val="75000"/>
                  </a:schemeClr>
                </a:solidFill>
              </a:rPr>
              <a:t>from </a:t>
            </a:r>
            <a:r>
              <a:rPr lang="en-US" sz="2400" dirty="0" smtClean="0">
                <a:solidFill>
                  <a:schemeClr val="accent4">
                    <a:lumMod val="75000"/>
                  </a:schemeClr>
                </a:solidFill>
              </a:rPr>
              <a:t>payt. Of </a:t>
            </a:r>
            <a:r>
              <a:rPr lang="en-US" sz="2400" dirty="0">
                <a:solidFill>
                  <a:schemeClr val="accent4">
                    <a:lumMod val="75000"/>
                  </a:schemeClr>
                </a:solidFill>
              </a:rPr>
              <a:t>tax </a:t>
            </a:r>
            <a:r>
              <a:rPr lang="en-US" sz="2400" dirty="0" smtClean="0">
                <a:solidFill>
                  <a:schemeClr val="accent4">
                    <a:lumMod val="75000"/>
                  </a:schemeClr>
                </a:solidFill>
              </a:rPr>
              <a:t>in </a:t>
            </a:r>
            <a:r>
              <a:rPr lang="en-US" sz="2400" dirty="0">
                <a:solidFill>
                  <a:schemeClr val="accent4">
                    <a:lumMod val="75000"/>
                  </a:schemeClr>
                </a:solidFill>
              </a:rPr>
              <a:t>two </a:t>
            </a:r>
            <a:r>
              <a:rPr lang="en-US" sz="2400" dirty="0" smtClean="0">
                <a:solidFill>
                  <a:schemeClr val="accent4">
                    <a:lumMod val="75000"/>
                  </a:schemeClr>
                </a:solidFill>
              </a:rPr>
              <a:t>economic</a:t>
            </a:r>
            <a:endParaRPr lang="en-US" sz="2400" dirty="0">
              <a:solidFill>
                <a:schemeClr val="accent4">
                  <a:lumMod val="75000"/>
                </a:schemeClr>
              </a:solidFill>
            </a:endParaRPr>
          </a:p>
          <a:p>
            <a:r>
              <a:rPr lang="en-US" sz="2400" dirty="0" err="1" smtClean="0">
                <a:solidFill>
                  <a:schemeClr val="accent4">
                    <a:lumMod val="75000"/>
                  </a:schemeClr>
                </a:solidFill>
              </a:rPr>
              <a:t>boundries</a:t>
            </a:r>
            <a:r>
              <a:rPr lang="en-US" sz="2400" dirty="0" smtClean="0">
                <a:solidFill>
                  <a:schemeClr val="accent4">
                    <a:lumMod val="75000"/>
                  </a:schemeClr>
                </a:solidFill>
              </a:rPr>
              <a:t>  </a:t>
            </a:r>
            <a:r>
              <a:rPr lang="en-US" sz="2400" dirty="0">
                <a:solidFill>
                  <a:schemeClr val="accent4">
                    <a:lumMod val="75000"/>
                  </a:schemeClr>
                </a:solidFill>
              </a:rPr>
              <a:t>for same </a:t>
            </a:r>
            <a:r>
              <a:rPr lang="en-US" sz="2400" dirty="0" smtClean="0">
                <a:solidFill>
                  <a:schemeClr val="accent4">
                    <a:lumMod val="75000"/>
                  </a:schemeClr>
                </a:solidFill>
              </a:rPr>
              <a:t>income </a:t>
            </a:r>
            <a:r>
              <a:rPr lang="en-US" sz="2400" dirty="0">
                <a:solidFill>
                  <a:schemeClr val="accent4">
                    <a:lumMod val="75000"/>
                  </a:schemeClr>
                </a:solidFill>
              </a:rPr>
              <a:t>, DTAA </a:t>
            </a:r>
            <a:r>
              <a:rPr lang="en-US" sz="2400" dirty="0" smtClean="0">
                <a:solidFill>
                  <a:schemeClr val="accent4">
                    <a:lumMod val="75000"/>
                  </a:schemeClr>
                </a:solidFill>
              </a:rPr>
              <a:t>is </a:t>
            </a:r>
            <a:r>
              <a:rPr lang="en-US" sz="2400" dirty="0">
                <a:solidFill>
                  <a:schemeClr val="accent4">
                    <a:lumMod val="75000"/>
                  </a:schemeClr>
                </a:solidFill>
              </a:rPr>
              <a:t>entered </a:t>
            </a:r>
            <a:r>
              <a:rPr lang="en-US" sz="2400" dirty="0" smtClean="0">
                <a:solidFill>
                  <a:schemeClr val="accent4">
                    <a:lumMod val="75000"/>
                  </a:schemeClr>
                </a:solidFill>
              </a:rPr>
              <a:t>into </a:t>
            </a:r>
            <a:r>
              <a:rPr lang="en-US" sz="2400" dirty="0">
                <a:solidFill>
                  <a:schemeClr val="accent4">
                    <a:lumMod val="75000"/>
                  </a:schemeClr>
                </a:solidFill>
              </a:rPr>
              <a:t>by our govt.  </a:t>
            </a:r>
            <a:r>
              <a:rPr lang="en-US" sz="2400" dirty="0" smtClean="0">
                <a:solidFill>
                  <a:schemeClr val="accent4">
                    <a:lumMod val="75000"/>
                  </a:schemeClr>
                </a:solidFill>
              </a:rPr>
              <a:t>with govt. of 65 </a:t>
            </a:r>
            <a:r>
              <a:rPr lang="en-US" sz="2400" dirty="0">
                <a:solidFill>
                  <a:schemeClr val="accent4">
                    <a:lumMod val="75000"/>
                  </a:schemeClr>
                </a:solidFill>
              </a:rPr>
              <a:t>other </a:t>
            </a:r>
            <a:r>
              <a:rPr lang="en-US" sz="2400" dirty="0" smtClean="0">
                <a:solidFill>
                  <a:schemeClr val="accent4">
                    <a:lumMod val="75000"/>
                  </a:schemeClr>
                </a:solidFill>
              </a:rPr>
              <a:t>countries </a:t>
            </a:r>
            <a:endParaRPr lang="en-US" sz="2400" dirty="0">
              <a:solidFill>
                <a:schemeClr val="accent4">
                  <a:lumMod val="75000"/>
                </a:schemeClr>
              </a:solidFill>
            </a:endParaRPr>
          </a:p>
        </p:txBody>
      </p:sp>
      <p:sp>
        <p:nvSpPr>
          <p:cNvPr id="4" name="TextBox 3"/>
          <p:cNvSpPr txBox="1"/>
          <p:nvPr/>
        </p:nvSpPr>
        <p:spPr>
          <a:xfrm>
            <a:off x="0" y="0"/>
            <a:ext cx="9144000" cy="2123658"/>
          </a:xfrm>
          <a:prstGeom prst="rect">
            <a:avLst/>
          </a:prstGeom>
          <a:noFill/>
        </p:spPr>
        <p:txBody>
          <a:bodyPr wrap="square" rtlCol="0">
            <a:spAutoFit/>
          </a:bodyPr>
          <a:lstStyle/>
          <a:p>
            <a:pPr algn="ctr"/>
            <a:r>
              <a:rPr lang="en-US" sz="6600" b="1" i="1" u="sng" dirty="0" smtClean="0">
                <a:solidFill>
                  <a:schemeClr val="accent6">
                    <a:lumMod val="50000"/>
                  </a:schemeClr>
                </a:solidFill>
                <a:latin typeface="+mn-lt"/>
              </a:rPr>
              <a:t>Basic Knowledge :</a:t>
            </a:r>
            <a:br>
              <a:rPr lang="en-US" sz="6600" b="1" i="1" u="sng" dirty="0" smtClean="0">
                <a:solidFill>
                  <a:schemeClr val="accent6">
                    <a:lumMod val="50000"/>
                  </a:schemeClr>
                </a:solidFill>
                <a:latin typeface="+mn-lt"/>
              </a:rPr>
            </a:br>
            <a:endParaRPr lang="en-US" sz="6600" dirty="0"/>
          </a:p>
        </p:txBody>
      </p:sp>
    </p:spTree>
  </p:cSld>
  <p:clrMapOvr>
    <a:masterClrMapping/>
  </p:clrMapOvr>
  <p:transition spd="slow" advClick="0" advTm="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linds(horizontal)">
                                      <p:cBhvr>
                                        <p:cTn id="10" dur="500"/>
                                        <p:tgtEl>
                                          <p:spTgt spid="2">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blinds(horizontal)">
                                      <p:cBhvr>
                                        <p:cTn id="13" dur="500"/>
                                        <p:tgtEl>
                                          <p:spTgt spid="2">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blinds(horizontal)">
                                      <p:cBhvr>
                                        <p:cTn id="1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duotone>
              <a:prstClr val="black"/>
              <a:schemeClr val="accent6">
                <a:tint val="45000"/>
                <a:satMod val="400000"/>
              </a:schemeClr>
            </a:duotone>
          </a:blip>
          <a:srcRect/>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0" y="228600"/>
            <a:ext cx="9144000" cy="1107996"/>
          </a:xfrm>
          <a:prstGeom prst="rect">
            <a:avLst/>
          </a:prstGeom>
          <a:noFill/>
        </p:spPr>
        <p:txBody>
          <a:bodyPr wrap="square" rtlCol="0">
            <a:spAutoFit/>
          </a:bodyPr>
          <a:lstStyle/>
          <a:p>
            <a:r>
              <a:rPr lang="en-US" sz="6600" dirty="0" smtClean="0"/>
              <a:t>      </a:t>
            </a:r>
            <a:r>
              <a:rPr lang="en-US" sz="6600" b="1" i="1" u="sng" dirty="0" smtClean="0">
                <a:solidFill>
                  <a:schemeClr val="bg1">
                    <a:lumMod val="95000"/>
                  </a:schemeClr>
                </a:solidFill>
              </a:rPr>
              <a:t>Meaning </a:t>
            </a:r>
            <a:r>
              <a:rPr lang="en-US" sz="6600" b="1" i="1" u="sng" dirty="0">
                <a:solidFill>
                  <a:schemeClr val="bg1">
                    <a:lumMod val="95000"/>
                  </a:schemeClr>
                </a:solidFill>
              </a:rPr>
              <a:t>of treaty </a:t>
            </a:r>
          </a:p>
        </p:txBody>
      </p:sp>
      <p:sp>
        <p:nvSpPr>
          <p:cNvPr id="6" name="TextBox 5"/>
          <p:cNvSpPr txBox="1"/>
          <p:nvPr/>
        </p:nvSpPr>
        <p:spPr>
          <a:xfrm>
            <a:off x="0" y="1676400"/>
            <a:ext cx="9144000" cy="369332"/>
          </a:xfrm>
          <a:prstGeom prst="rect">
            <a:avLst/>
          </a:prstGeom>
          <a:noFill/>
        </p:spPr>
        <p:txBody>
          <a:bodyPr wrap="square" rtlCol="0">
            <a:spAutoFit/>
          </a:bodyPr>
          <a:lstStyle/>
          <a:p>
            <a:endParaRPr lang="en-US" dirty="0"/>
          </a:p>
        </p:txBody>
      </p:sp>
      <p:sp>
        <p:nvSpPr>
          <p:cNvPr id="14" name="TextBox 13"/>
          <p:cNvSpPr txBox="1"/>
          <p:nvPr/>
        </p:nvSpPr>
        <p:spPr>
          <a:xfrm>
            <a:off x="228600" y="1524001"/>
            <a:ext cx="5943600" cy="5401479"/>
          </a:xfrm>
          <a:prstGeom prst="rect">
            <a:avLst/>
          </a:prstGeom>
          <a:noFill/>
        </p:spPr>
        <p:txBody>
          <a:bodyPr wrap="square" rtlCol="0">
            <a:spAutoFit/>
          </a:bodyPr>
          <a:lstStyle/>
          <a:p>
            <a:r>
              <a:rPr lang="en-US" sz="2300" b="1" dirty="0">
                <a:solidFill>
                  <a:schemeClr val="accent4">
                    <a:lumMod val="50000"/>
                  </a:schemeClr>
                </a:solidFill>
              </a:rPr>
              <a:t>DTAA </a:t>
            </a:r>
            <a:r>
              <a:rPr lang="en-US" sz="2300" b="1" dirty="0" smtClean="0">
                <a:solidFill>
                  <a:schemeClr val="accent4">
                    <a:lumMod val="50000"/>
                  </a:schemeClr>
                </a:solidFill>
              </a:rPr>
              <a:t>is basically </a:t>
            </a:r>
            <a:r>
              <a:rPr lang="en-US" sz="2300" b="1" dirty="0">
                <a:solidFill>
                  <a:schemeClr val="accent4">
                    <a:lumMod val="50000"/>
                  </a:schemeClr>
                </a:solidFill>
              </a:rPr>
              <a:t>a treaty.  </a:t>
            </a:r>
            <a:r>
              <a:rPr lang="en-US" sz="2300" b="1" dirty="0" smtClean="0">
                <a:solidFill>
                  <a:schemeClr val="accent4">
                    <a:lumMod val="50000"/>
                  </a:schemeClr>
                </a:solidFill>
              </a:rPr>
              <a:t>In layman’s  language</a:t>
            </a:r>
            <a:r>
              <a:rPr lang="en-US" sz="2300" b="1" dirty="0">
                <a:solidFill>
                  <a:schemeClr val="accent4">
                    <a:lumMod val="50000"/>
                  </a:schemeClr>
                </a:solidFill>
              </a:rPr>
              <a:t>,  </a:t>
            </a:r>
            <a:r>
              <a:rPr lang="en-US" sz="2300" b="1" dirty="0" smtClean="0">
                <a:solidFill>
                  <a:schemeClr val="accent4">
                    <a:lumMod val="50000"/>
                  </a:schemeClr>
                </a:solidFill>
              </a:rPr>
              <a:t>a treaty is </a:t>
            </a:r>
            <a:r>
              <a:rPr lang="en-US" sz="2300" b="1" dirty="0">
                <a:solidFill>
                  <a:schemeClr val="accent4">
                    <a:lumMod val="50000"/>
                  </a:schemeClr>
                </a:solidFill>
              </a:rPr>
              <a:t>a </a:t>
            </a:r>
            <a:r>
              <a:rPr lang="en-US" sz="2300" b="1" dirty="0" smtClean="0">
                <a:solidFill>
                  <a:schemeClr val="accent4">
                    <a:lumMod val="50000"/>
                  </a:schemeClr>
                </a:solidFill>
              </a:rPr>
              <a:t>formally concluded </a:t>
            </a:r>
            <a:r>
              <a:rPr lang="en-US" sz="2300" b="1" dirty="0">
                <a:solidFill>
                  <a:schemeClr val="accent4">
                    <a:lumMod val="50000"/>
                  </a:schemeClr>
                </a:solidFill>
              </a:rPr>
              <a:t>agreement between two </a:t>
            </a:r>
            <a:r>
              <a:rPr lang="en-US" sz="2300" b="1" dirty="0" smtClean="0">
                <a:solidFill>
                  <a:schemeClr val="accent4">
                    <a:lumMod val="50000"/>
                  </a:schemeClr>
                </a:solidFill>
              </a:rPr>
              <a:t>or more independent nations</a:t>
            </a:r>
            <a:r>
              <a:rPr lang="en-US" sz="2300" b="1" dirty="0">
                <a:solidFill>
                  <a:schemeClr val="accent4">
                    <a:lumMod val="50000"/>
                  </a:schemeClr>
                </a:solidFill>
              </a:rPr>
              <a:t>.  The Oxford </a:t>
            </a:r>
            <a:r>
              <a:rPr lang="en-US" sz="2300" b="1" dirty="0" smtClean="0">
                <a:solidFill>
                  <a:schemeClr val="accent4">
                    <a:lumMod val="50000"/>
                  </a:schemeClr>
                </a:solidFill>
              </a:rPr>
              <a:t>Companion </a:t>
            </a:r>
            <a:r>
              <a:rPr lang="en-US" sz="2300" b="1" dirty="0">
                <a:solidFill>
                  <a:schemeClr val="accent4">
                    <a:lumMod val="50000"/>
                  </a:schemeClr>
                </a:solidFill>
              </a:rPr>
              <a:t>to Law </a:t>
            </a:r>
            <a:r>
              <a:rPr lang="en-US" sz="2300" b="1" dirty="0" smtClean="0">
                <a:solidFill>
                  <a:schemeClr val="accent4">
                    <a:lumMod val="50000"/>
                  </a:schemeClr>
                </a:solidFill>
              </a:rPr>
              <a:t>defines </a:t>
            </a:r>
            <a:r>
              <a:rPr lang="en-US" sz="2300" b="1" dirty="0">
                <a:solidFill>
                  <a:schemeClr val="accent4">
                    <a:lumMod val="50000"/>
                  </a:schemeClr>
                </a:solidFill>
              </a:rPr>
              <a:t>a treaty </a:t>
            </a:r>
          </a:p>
          <a:p>
            <a:r>
              <a:rPr lang="en-US" sz="2300" b="1" dirty="0">
                <a:solidFill>
                  <a:schemeClr val="accent4">
                    <a:lumMod val="50000"/>
                  </a:schemeClr>
                </a:solidFill>
              </a:rPr>
              <a:t>as  “an </a:t>
            </a:r>
            <a:r>
              <a:rPr lang="en-US" sz="2300" b="1" dirty="0" smtClean="0">
                <a:solidFill>
                  <a:schemeClr val="accent4">
                    <a:lumMod val="50000"/>
                  </a:schemeClr>
                </a:solidFill>
              </a:rPr>
              <a:t>international  agreement </a:t>
            </a:r>
            <a:r>
              <a:rPr lang="en-US" sz="2300" b="1" dirty="0">
                <a:solidFill>
                  <a:schemeClr val="accent4">
                    <a:lumMod val="50000"/>
                  </a:schemeClr>
                </a:solidFill>
              </a:rPr>
              <a:t>,  </a:t>
            </a:r>
            <a:r>
              <a:rPr lang="en-US" sz="2300" b="1" dirty="0" smtClean="0">
                <a:solidFill>
                  <a:schemeClr val="accent4">
                    <a:lumMod val="50000"/>
                  </a:schemeClr>
                </a:solidFill>
              </a:rPr>
              <a:t>normally  in written form</a:t>
            </a:r>
            <a:r>
              <a:rPr lang="en-US" sz="2300" b="1" dirty="0">
                <a:solidFill>
                  <a:schemeClr val="accent4">
                    <a:lumMod val="50000"/>
                  </a:schemeClr>
                </a:solidFill>
              </a:rPr>
              <a:t>, </a:t>
            </a:r>
            <a:r>
              <a:rPr lang="en-US" sz="2300" b="1" dirty="0" smtClean="0">
                <a:solidFill>
                  <a:schemeClr val="accent4">
                    <a:lumMod val="50000"/>
                  </a:schemeClr>
                </a:solidFill>
              </a:rPr>
              <a:t>passing under various titles </a:t>
            </a:r>
            <a:r>
              <a:rPr lang="en-US" sz="2300" b="1" dirty="0">
                <a:solidFill>
                  <a:schemeClr val="accent4">
                    <a:lumMod val="50000"/>
                  </a:schemeClr>
                </a:solidFill>
              </a:rPr>
              <a:t>(treaty, </a:t>
            </a:r>
            <a:r>
              <a:rPr lang="en-US" sz="2300" b="1" dirty="0" smtClean="0">
                <a:solidFill>
                  <a:schemeClr val="accent4">
                    <a:lumMod val="50000"/>
                  </a:schemeClr>
                </a:solidFill>
              </a:rPr>
              <a:t>convention</a:t>
            </a:r>
            <a:r>
              <a:rPr lang="en-US" sz="2300" b="1" dirty="0">
                <a:solidFill>
                  <a:schemeClr val="accent4">
                    <a:lumMod val="50000"/>
                  </a:schemeClr>
                </a:solidFill>
              </a:rPr>
              <a:t>, </a:t>
            </a:r>
            <a:r>
              <a:rPr lang="en-US" sz="2300" b="1" dirty="0" smtClean="0">
                <a:solidFill>
                  <a:schemeClr val="accent4">
                    <a:lumMod val="50000"/>
                  </a:schemeClr>
                </a:solidFill>
              </a:rPr>
              <a:t>protocol, covenant</a:t>
            </a:r>
            <a:r>
              <a:rPr lang="en-US" sz="2300" b="1" dirty="0">
                <a:solidFill>
                  <a:schemeClr val="accent4">
                    <a:lumMod val="50000"/>
                  </a:schemeClr>
                </a:solidFill>
              </a:rPr>
              <a:t>, </a:t>
            </a:r>
            <a:r>
              <a:rPr lang="en-US" sz="2300" b="1" dirty="0" smtClean="0">
                <a:solidFill>
                  <a:schemeClr val="accent4">
                    <a:lumMod val="50000"/>
                  </a:schemeClr>
                </a:solidFill>
              </a:rPr>
              <a:t>charter, </a:t>
            </a:r>
            <a:r>
              <a:rPr lang="en-US" sz="2300" b="1" dirty="0">
                <a:solidFill>
                  <a:schemeClr val="accent4">
                    <a:lumMod val="50000"/>
                  </a:schemeClr>
                </a:solidFill>
              </a:rPr>
              <a:t>pact, </a:t>
            </a:r>
            <a:r>
              <a:rPr lang="en-US" sz="2300" b="1" dirty="0" smtClean="0">
                <a:solidFill>
                  <a:schemeClr val="accent4">
                    <a:lumMod val="50000"/>
                  </a:schemeClr>
                </a:solidFill>
              </a:rPr>
              <a:t>statute, act</a:t>
            </a:r>
            <a:r>
              <a:rPr lang="en-US" sz="2300" b="1" dirty="0">
                <a:solidFill>
                  <a:schemeClr val="accent4">
                    <a:lumMod val="50000"/>
                  </a:schemeClr>
                </a:solidFill>
              </a:rPr>
              <a:t>, </a:t>
            </a:r>
            <a:r>
              <a:rPr lang="en-US" sz="2300" b="1" dirty="0" smtClean="0">
                <a:solidFill>
                  <a:schemeClr val="accent4">
                    <a:lumMod val="50000"/>
                  </a:schemeClr>
                </a:solidFill>
              </a:rPr>
              <a:t>declaration</a:t>
            </a:r>
            <a:r>
              <a:rPr lang="en-US" sz="2300" b="1" dirty="0">
                <a:solidFill>
                  <a:schemeClr val="accent4">
                    <a:lumMod val="50000"/>
                  </a:schemeClr>
                </a:solidFill>
              </a:rPr>
              <a:t>, concordat, exchange of notes, </a:t>
            </a:r>
            <a:r>
              <a:rPr lang="en-US" sz="2300" b="1" dirty="0" smtClean="0">
                <a:solidFill>
                  <a:schemeClr val="accent4">
                    <a:lumMod val="50000"/>
                  </a:schemeClr>
                </a:solidFill>
              </a:rPr>
              <a:t>agreed minute</a:t>
            </a:r>
            <a:r>
              <a:rPr lang="en-US" sz="2300" b="1" dirty="0">
                <a:solidFill>
                  <a:schemeClr val="accent4">
                    <a:lumMod val="50000"/>
                  </a:schemeClr>
                </a:solidFill>
              </a:rPr>
              <a:t>, memorandum of agreement) </a:t>
            </a:r>
            <a:r>
              <a:rPr lang="en-US" sz="2300" b="1" dirty="0" smtClean="0">
                <a:solidFill>
                  <a:schemeClr val="accent4">
                    <a:lumMod val="50000"/>
                  </a:schemeClr>
                </a:solidFill>
              </a:rPr>
              <a:t>concluded </a:t>
            </a:r>
            <a:r>
              <a:rPr lang="en-US" sz="2300" b="1" dirty="0">
                <a:solidFill>
                  <a:schemeClr val="accent4">
                    <a:lumMod val="50000"/>
                  </a:schemeClr>
                </a:solidFill>
              </a:rPr>
              <a:t>between two </a:t>
            </a:r>
            <a:r>
              <a:rPr lang="en-US" sz="2300" b="1" dirty="0" smtClean="0">
                <a:solidFill>
                  <a:schemeClr val="accent4">
                    <a:lumMod val="50000"/>
                  </a:schemeClr>
                </a:solidFill>
              </a:rPr>
              <a:t>or more </a:t>
            </a:r>
            <a:r>
              <a:rPr lang="en-US" sz="2300" b="1" dirty="0">
                <a:solidFill>
                  <a:schemeClr val="accent4">
                    <a:lumMod val="50000"/>
                  </a:schemeClr>
                </a:solidFill>
              </a:rPr>
              <a:t>states, on </a:t>
            </a:r>
            <a:r>
              <a:rPr lang="en-US" sz="2300" b="1" dirty="0" smtClean="0">
                <a:solidFill>
                  <a:schemeClr val="accent4">
                    <a:lumMod val="50000"/>
                  </a:schemeClr>
                </a:solidFill>
              </a:rPr>
              <a:t>subject </a:t>
            </a:r>
            <a:r>
              <a:rPr lang="en-US" sz="2300" b="1" dirty="0">
                <a:solidFill>
                  <a:schemeClr val="accent4">
                    <a:lumMod val="50000"/>
                  </a:schemeClr>
                </a:solidFill>
              </a:rPr>
              <a:t>of  </a:t>
            </a:r>
            <a:r>
              <a:rPr lang="en-US" sz="2300" b="1" dirty="0" smtClean="0">
                <a:solidFill>
                  <a:schemeClr val="accent4">
                    <a:lumMod val="50000"/>
                  </a:schemeClr>
                </a:solidFill>
              </a:rPr>
              <a:t>international  law intended </a:t>
            </a:r>
            <a:r>
              <a:rPr lang="en-US" sz="2300" b="1" dirty="0">
                <a:solidFill>
                  <a:schemeClr val="accent4">
                    <a:lumMod val="50000"/>
                  </a:schemeClr>
                </a:solidFill>
              </a:rPr>
              <a:t>to create </a:t>
            </a:r>
            <a:r>
              <a:rPr lang="en-US" sz="2300" b="1" dirty="0" smtClean="0">
                <a:solidFill>
                  <a:schemeClr val="accent4">
                    <a:lumMod val="50000"/>
                  </a:schemeClr>
                </a:solidFill>
              </a:rPr>
              <a:t>rights</a:t>
            </a:r>
            <a:r>
              <a:rPr lang="en-US" sz="2300" b="1" dirty="0">
                <a:solidFill>
                  <a:schemeClr val="accent4">
                    <a:lumMod val="50000"/>
                  </a:schemeClr>
                </a:solidFill>
              </a:rPr>
              <a:t> </a:t>
            </a:r>
            <a:r>
              <a:rPr lang="en-US" sz="2300" b="1" dirty="0" smtClean="0">
                <a:solidFill>
                  <a:schemeClr val="accent4">
                    <a:lumMod val="50000"/>
                  </a:schemeClr>
                </a:solidFill>
              </a:rPr>
              <a:t>and obligations </a:t>
            </a:r>
            <a:r>
              <a:rPr lang="en-US" sz="2300" b="1" dirty="0">
                <a:solidFill>
                  <a:schemeClr val="accent4">
                    <a:lumMod val="50000"/>
                  </a:schemeClr>
                </a:solidFill>
              </a:rPr>
              <a:t>between them and governed by </a:t>
            </a:r>
            <a:r>
              <a:rPr lang="en-US" sz="2300" b="1" dirty="0" smtClean="0">
                <a:solidFill>
                  <a:schemeClr val="accent4">
                    <a:lumMod val="50000"/>
                  </a:schemeClr>
                </a:solidFill>
              </a:rPr>
              <a:t>international  law</a:t>
            </a:r>
            <a:r>
              <a:rPr lang="en-US" sz="2300" b="1" dirty="0">
                <a:solidFill>
                  <a:schemeClr val="accent4">
                    <a:lumMod val="50000"/>
                  </a:schemeClr>
                </a:solidFill>
              </a:rPr>
              <a:t>.</a:t>
            </a:r>
            <a:r>
              <a:rPr lang="en-US" sz="2300" b="1" i="1" dirty="0">
                <a:solidFill>
                  <a:schemeClr val="accent4">
                    <a:lumMod val="50000"/>
                  </a:schemeClr>
                </a:solidFill>
              </a:rPr>
              <a:t> </a:t>
            </a:r>
            <a:endParaRPr lang="en-US" sz="2300" b="1" dirty="0">
              <a:solidFill>
                <a:schemeClr val="accent4">
                  <a:lumMod val="50000"/>
                </a:schemeClr>
              </a:solidFill>
            </a:endParaRPr>
          </a:p>
        </p:txBody>
      </p:sp>
      <p:pic>
        <p:nvPicPr>
          <p:cNvPr id="7" name="Picture 6" descr="ppt.jpg"/>
          <p:cNvPicPr>
            <a:picLocks noChangeAspect="1"/>
          </p:cNvPicPr>
          <p:nvPr/>
        </p:nvPicPr>
        <p:blipFill>
          <a:blip r:embed="rId4" cstate="print"/>
          <a:stretch>
            <a:fillRect/>
          </a:stretch>
        </p:blipFill>
        <p:spPr>
          <a:xfrm>
            <a:off x="6553200" y="1447800"/>
            <a:ext cx="2413000" cy="3657600"/>
          </a:xfrm>
          <a:prstGeom prst="rect">
            <a:avLst/>
          </a:prstGeom>
        </p:spPr>
      </p:pic>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5">
                                            <p:txEl>
                                              <p:pRg st="0" end="0"/>
                                            </p:txEl>
                                          </p:spTgt>
                                        </p:tgtEl>
                                      </p:cBhvr>
                                    </p:animEffect>
                                  </p:childTnLst>
                                </p:cTn>
                              </p:par>
                            </p:childTnLst>
                          </p:cTn>
                        </p:par>
                        <p:par>
                          <p:cTn id="12" fill="hold">
                            <p:stCondLst>
                              <p:cond delay="2400"/>
                            </p:stCondLst>
                            <p:childTnLst>
                              <p:par>
                                <p:cTn id="13" presetID="29" presetClass="entr" presetSubtype="0" fill="hold" nodeType="after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anim calcmode="lin" valueType="num">
                                      <p:cBhvr>
                                        <p:cTn id="15" dur="1000" fill="hold"/>
                                        <p:tgtEl>
                                          <p:spTgt spid="14">
                                            <p:txEl>
                                              <p:pRg st="0" end="0"/>
                                            </p:txEl>
                                          </p:spTgt>
                                        </p:tgtEl>
                                        <p:attrNameLst>
                                          <p:attrName>ppt_x</p:attrName>
                                        </p:attrNameLst>
                                      </p:cBhvr>
                                      <p:tavLst>
                                        <p:tav tm="0">
                                          <p:val>
                                            <p:strVal val="#ppt_x-.2"/>
                                          </p:val>
                                        </p:tav>
                                        <p:tav tm="100000">
                                          <p:val>
                                            <p:strVal val="#ppt_x"/>
                                          </p:val>
                                        </p:tav>
                                      </p:tavLst>
                                    </p:anim>
                                    <p:anim calcmode="lin" valueType="num">
                                      <p:cBhvr>
                                        <p:cTn id="16" dur="1000" fill="hold"/>
                                        <p:tgtEl>
                                          <p:spTgt spid="1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7" dur="1000"/>
                                        <p:tgtEl>
                                          <p:spTgt spid="14">
                                            <p:txEl>
                                              <p:pRg st="0" end="0"/>
                                            </p:txEl>
                                          </p:spTgt>
                                        </p:tgtEl>
                                      </p:cBhvr>
                                    </p:animEffect>
                                  </p:childTnLst>
                                </p:cTn>
                              </p:par>
                              <p:par>
                                <p:cTn id="18" presetID="29" presetClass="entr" presetSubtype="0" fill="hold" nodeType="withEffect">
                                  <p:stCondLst>
                                    <p:cond delay="0"/>
                                  </p:stCondLst>
                                  <p:childTnLst>
                                    <p:set>
                                      <p:cBhvr>
                                        <p:cTn id="19" dur="1" fill="hold">
                                          <p:stCondLst>
                                            <p:cond delay="0"/>
                                          </p:stCondLst>
                                        </p:cTn>
                                        <p:tgtEl>
                                          <p:spTgt spid="14">
                                            <p:txEl>
                                              <p:pRg st="1" end="1"/>
                                            </p:txEl>
                                          </p:spTgt>
                                        </p:tgtEl>
                                        <p:attrNameLst>
                                          <p:attrName>style.visibility</p:attrName>
                                        </p:attrNameLst>
                                      </p:cBhvr>
                                      <p:to>
                                        <p:strVal val="visible"/>
                                      </p:to>
                                    </p:set>
                                    <p:anim calcmode="lin" valueType="num">
                                      <p:cBhvr>
                                        <p:cTn id="20" dur="1000" fill="hold"/>
                                        <p:tgtEl>
                                          <p:spTgt spid="14">
                                            <p:txEl>
                                              <p:pRg st="1" end="1"/>
                                            </p:txEl>
                                          </p:spTgt>
                                        </p:tgtEl>
                                        <p:attrNameLst>
                                          <p:attrName>ppt_x</p:attrName>
                                        </p:attrNameLst>
                                      </p:cBhvr>
                                      <p:tavLst>
                                        <p:tav tm="0">
                                          <p:val>
                                            <p:strVal val="#ppt_x-.2"/>
                                          </p:val>
                                        </p:tav>
                                        <p:tav tm="100000">
                                          <p:val>
                                            <p:strVal val="#ppt_x"/>
                                          </p:val>
                                        </p:tav>
                                      </p:tavLst>
                                    </p:anim>
                                    <p:anim calcmode="lin" valueType="num">
                                      <p:cBhvr>
                                        <p:cTn id="21" dur="1000" fill="hold"/>
                                        <p:tgtEl>
                                          <p:spTgt spid="1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4">
                                            <p:txEl>
                                              <p:pRg st="1" end="1"/>
                                            </p:txEl>
                                          </p:spTgt>
                                        </p:tgtEl>
                                      </p:cBhvr>
                                    </p:animEffect>
                                  </p:childTnLst>
                                </p:cTn>
                              </p:par>
                            </p:childTnLst>
                          </p:cTn>
                        </p:par>
                        <p:par>
                          <p:cTn id="23" fill="hold">
                            <p:stCondLst>
                              <p:cond delay="3400"/>
                            </p:stCondLst>
                            <p:childTnLst>
                              <p:par>
                                <p:cTn id="24" presetID="31" presetClass="entr" presetSubtype="0" fill="hold" nodeType="afterEffect">
                                  <p:stCondLst>
                                    <p:cond delay="0"/>
                                  </p:stCondLst>
                                  <p:iterate type="lt">
                                    <p:tmPct val="5000"/>
                                  </p:iterate>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fltVal val="0"/>
                                          </p:val>
                                        </p:tav>
                                        <p:tav tm="100000">
                                          <p:val>
                                            <p:strVal val="#ppt_w"/>
                                          </p:val>
                                        </p:tav>
                                      </p:tavLst>
                                    </p:anim>
                                    <p:anim calcmode="lin" valueType="num">
                                      <p:cBhvr>
                                        <p:cTn id="27" dur="1000" fill="hold"/>
                                        <p:tgtEl>
                                          <p:spTgt spid="7"/>
                                        </p:tgtEl>
                                        <p:attrNameLst>
                                          <p:attrName>ppt_h</p:attrName>
                                        </p:attrNameLst>
                                      </p:cBhvr>
                                      <p:tavLst>
                                        <p:tav tm="0">
                                          <p:val>
                                            <p:fltVal val="0"/>
                                          </p:val>
                                        </p:tav>
                                        <p:tav tm="100000">
                                          <p:val>
                                            <p:strVal val="#ppt_h"/>
                                          </p:val>
                                        </p:tav>
                                      </p:tavLst>
                                    </p:anim>
                                    <p:anim calcmode="lin" valueType="num">
                                      <p:cBhvr>
                                        <p:cTn id="28" dur="1000" fill="hold"/>
                                        <p:tgtEl>
                                          <p:spTgt spid="7"/>
                                        </p:tgtEl>
                                        <p:attrNameLst>
                                          <p:attrName>style.rotation</p:attrName>
                                        </p:attrNameLst>
                                      </p:cBhvr>
                                      <p:tavLst>
                                        <p:tav tm="0">
                                          <p:val>
                                            <p:fltVal val="90"/>
                                          </p:val>
                                        </p:tav>
                                        <p:tav tm="100000">
                                          <p:val>
                                            <p:fltVal val="0"/>
                                          </p:val>
                                        </p:tav>
                                      </p:tavLst>
                                    </p:anim>
                                    <p:animEffect transition="in" filter="fade">
                                      <p:cBhvr>
                                        <p:cTn id="2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extBox 2"/>
          <p:cNvSpPr txBox="1"/>
          <p:nvPr/>
        </p:nvSpPr>
        <p:spPr>
          <a:xfrm>
            <a:off x="228600" y="152400"/>
            <a:ext cx="8458200" cy="1107996"/>
          </a:xfrm>
          <a:prstGeom prst="rect">
            <a:avLst/>
          </a:prstGeom>
          <a:noFill/>
        </p:spPr>
        <p:txBody>
          <a:bodyPr wrap="square" rtlCol="0">
            <a:spAutoFit/>
          </a:bodyPr>
          <a:lstStyle/>
          <a:p>
            <a:pPr algn="ctr"/>
            <a:r>
              <a:rPr lang="en-US" sz="6600" b="1" i="1" u="sng" dirty="0" smtClean="0"/>
              <a:t>Meaning</a:t>
            </a:r>
            <a:r>
              <a:rPr lang="en-US" b="1" i="1" u="sng" dirty="0" smtClean="0"/>
              <a:t> </a:t>
            </a:r>
            <a:endParaRPr lang="en-US" b="1" u="sng" dirty="0"/>
          </a:p>
        </p:txBody>
      </p:sp>
      <p:sp>
        <p:nvSpPr>
          <p:cNvPr id="4" name="TextBox 3"/>
          <p:cNvSpPr txBox="1"/>
          <p:nvPr/>
        </p:nvSpPr>
        <p:spPr>
          <a:xfrm>
            <a:off x="152400" y="1371600"/>
            <a:ext cx="8763000" cy="5324535"/>
          </a:xfrm>
          <a:prstGeom prst="rect">
            <a:avLst/>
          </a:prstGeom>
          <a:noFill/>
        </p:spPr>
        <p:txBody>
          <a:bodyPr wrap="square" rtlCol="0">
            <a:spAutoFit/>
          </a:bodyPr>
          <a:lstStyle/>
          <a:p>
            <a:r>
              <a:rPr lang="en-US" b="1" i="1" dirty="0" smtClean="0">
                <a:solidFill>
                  <a:srgbClr val="C00000"/>
                </a:solidFill>
              </a:rPr>
              <a:t> </a:t>
            </a:r>
            <a:r>
              <a:rPr lang="en-US" sz="2000" b="1" dirty="0">
                <a:solidFill>
                  <a:srgbClr val="002060"/>
                </a:solidFill>
              </a:rPr>
              <a:t>The </a:t>
            </a:r>
            <a:r>
              <a:rPr lang="en-US" sz="2000" b="1" dirty="0" smtClean="0">
                <a:solidFill>
                  <a:srgbClr val="002060"/>
                </a:solidFill>
              </a:rPr>
              <a:t>Double </a:t>
            </a:r>
            <a:r>
              <a:rPr lang="en-US" sz="2000" b="1" dirty="0">
                <a:solidFill>
                  <a:srgbClr val="002060"/>
                </a:solidFill>
              </a:rPr>
              <a:t>Tax </a:t>
            </a:r>
            <a:r>
              <a:rPr lang="en-US" sz="2000" b="1" dirty="0" smtClean="0">
                <a:solidFill>
                  <a:srgbClr val="002060"/>
                </a:solidFill>
              </a:rPr>
              <a:t>Avoidance </a:t>
            </a:r>
            <a:r>
              <a:rPr lang="en-US" sz="2000" b="1" dirty="0">
                <a:solidFill>
                  <a:srgbClr val="002060"/>
                </a:solidFill>
              </a:rPr>
              <a:t>Agreements (DTAA) </a:t>
            </a:r>
            <a:r>
              <a:rPr lang="en-US" sz="2000" b="1" dirty="0" smtClean="0">
                <a:solidFill>
                  <a:srgbClr val="002060"/>
                </a:solidFill>
              </a:rPr>
              <a:t>is essentially</a:t>
            </a:r>
            <a:r>
              <a:rPr lang="en-US" sz="2000" b="1" dirty="0">
                <a:solidFill>
                  <a:srgbClr val="002060"/>
                </a:solidFill>
              </a:rPr>
              <a:t> </a:t>
            </a:r>
            <a:r>
              <a:rPr lang="en-US" sz="2000" b="1" dirty="0" smtClean="0">
                <a:solidFill>
                  <a:srgbClr val="002060"/>
                </a:solidFill>
              </a:rPr>
              <a:t>bilateral  </a:t>
            </a:r>
            <a:r>
              <a:rPr lang="en-US" sz="2000" b="1" dirty="0">
                <a:solidFill>
                  <a:srgbClr val="002060"/>
                </a:solidFill>
              </a:rPr>
              <a:t>agreements entered </a:t>
            </a:r>
            <a:r>
              <a:rPr lang="en-US" sz="2000" b="1" dirty="0" smtClean="0">
                <a:solidFill>
                  <a:srgbClr val="002060"/>
                </a:solidFill>
              </a:rPr>
              <a:t>into </a:t>
            </a:r>
            <a:r>
              <a:rPr lang="en-US" sz="2000" b="1" dirty="0">
                <a:solidFill>
                  <a:srgbClr val="002060"/>
                </a:solidFill>
              </a:rPr>
              <a:t>between two </a:t>
            </a:r>
            <a:r>
              <a:rPr lang="en-US" sz="2000" b="1" dirty="0" smtClean="0">
                <a:solidFill>
                  <a:srgbClr val="002060"/>
                </a:solidFill>
              </a:rPr>
              <a:t>countries</a:t>
            </a:r>
            <a:r>
              <a:rPr lang="en-US" sz="2000" b="1" dirty="0">
                <a:solidFill>
                  <a:srgbClr val="002060"/>
                </a:solidFill>
              </a:rPr>
              <a:t>, </a:t>
            </a:r>
            <a:r>
              <a:rPr lang="en-US" sz="2000" b="1" dirty="0" smtClean="0">
                <a:solidFill>
                  <a:srgbClr val="002060"/>
                </a:solidFill>
              </a:rPr>
              <a:t>in </a:t>
            </a:r>
            <a:r>
              <a:rPr lang="en-US" sz="2000" b="1" dirty="0">
                <a:solidFill>
                  <a:srgbClr val="002060"/>
                </a:solidFill>
              </a:rPr>
              <a:t>our </a:t>
            </a:r>
            <a:r>
              <a:rPr lang="en-US" sz="2000" b="1" dirty="0" smtClean="0">
                <a:solidFill>
                  <a:srgbClr val="002060"/>
                </a:solidFill>
              </a:rPr>
              <a:t>case, between India </a:t>
            </a:r>
            <a:r>
              <a:rPr lang="en-US" sz="2000" b="1" dirty="0">
                <a:solidFill>
                  <a:srgbClr val="002060"/>
                </a:solidFill>
              </a:rPr>
              <a:t>and another </a:t>
            </a:r>
            <a:r>
              <a:rPr lang="en-US" sz="2000" b="1" dirty="0" smtClean="0">
                <a:solidFill>
                  <a:srgbClr val="002060"/>
                </a:solidFill>
              </a:rPr>
              <a:t>foreign </a:t>
            </a:r>
            <a:r>
              <a:rPr lang="en-US" sz="2000" b="1" dirty="0">
                <a:solidFill>
                  <a:srgbClr val="002060"/>
                </a:solidFill>
              </a:rPr>
              <a:t>state.  The </a:t>
            </a:r>
            <a:r>
              <a:rPr lang="en-US" sz="2000" b="1" dirty="0" smtClean="0">
                <a:solidFill>
                  <a:srgbClr val="002060"/>
                </a:solidFill>
              </a:rPr>
              <a:t>basic objective is </a:t>
            </a:r>
            <a:r>
              <a:rPr lang="en-US" sz="2000" b="1" dirty="0">
                <a:solidFill>
                  <a:srgbClr val="002060"/>
                </a:solidFill>
              </a:rPr>
              <a:t>to </a:t>
            </a:r>
            <a:r>
              <a:rPr lang="en-US" sz="2000" b="1" dirty="0" smtClean="0">
                <a:solidFill>
                  <a:srgbClr val="002060"/>
                </a:solidFill>
              </a:rPr>
              <a:t>avoid, taxation </a:t>
            </a:r>
            <a:r>
              <a:rPr lang="en-US" sz="2000" b="1" dirty="0">
                <a:solidFill>
                  <a:srgbClr val="002060"/>
                </a:solidFill>
              </a:rPr>
              <a:t>of </a:t>
            </a:r>
            <a:r>
              <a:rPr lang="en-US" sz="2000" b="1" dirty="0" smtClean="0">
                <a:solidFill>
                  <a:srgbClr val="002060"/>
                </a:solidFill>
              </a:rPr>
              <a:t>income in </a:t>
            </a:r>
            <a:r>
              <a:rPr lang="en-US" sz="2000" b="1" dirty="0">
                <a:solidFill>
                  <a:srgbClr val="002060"/>
                </a:solidFill>
              </a:rPr>
              <a:t>both the </a:t>
            </a:r>
            <a:r>
              <a:rPr lang="en-US" sz="2000" b="1" dirty="0" smtClean="0">
                <a:solidFill>
                  <a:srgbClr val="002060"/>
                </a:solidFill>
              </a:rPr>
              <a:t>countries </a:t>
            </a:r>
            <a:r>
              <a:rPr lang="en-US" sz="2000" b="1" dirty="0">
                <a:solidFill>
                  <a:srgbClr val="002060"/>
                </a:solidFill>
              </a:rPr>
              <a:t>(</a:t>
            </a:r>
            <a:r>
              <a:rPr lang="en-US" sz="2000" b="1" dirty="0" err="1" smtClean="0">
                <a:solidFill>
                  <a:srgbClr val="002060"/>
                </a:solidFill>
              </a:rPr>
              <a:t>i</a:t>
            </a:r>
            <a:r>
              <a:rPr lang="en-US" sz="2000" b="1" dirty="0" smtClean="0">
                <a:solidFill>
                  <a:srgbClr val="002060"/>
                </a:solidFill>
              </a:rPr>
              <a:t>. </a:t>
            </a:r>
            <a:r>
              <a:rPr lang="en-US" sz="2000" b="1" dirty="0">
                <a:solidFill>
                  <a:srgbClr val="002060"/>
                </a:solidFill>
              </a:rPr>
              <a:t>e.  </a:t>
            </a:r>
            <a:r>
              <a:rPr lang="en-US" sz="2000" b="1" dirty="0" smtClean="0">
                <a:solidFill>
                  <a:srgbClr val="002060"/>
                </a:solidFill>
              </a:rPr>
              <a:t>Double taxation </a:t>
            </a:r>
            <a:r>
              <a:rPr lang="en-US" sz="2000" b="1" dirty="0">
                <a:solidFill>
                  <a:srgbClr val="002060"/>
                </a:solidFill>
              </a:rPr>
              <a:t>of same </a:t>
            </a:r>
            <a:r>
              <a:rPr lang="en-US" sz="2000" b="1" dirty="0" smtClean="0">
                <a:solidFill>
                  <a:srgbClr val="002060"/>
                </a:solidFill>
              </a:rPr>
              <a:t>income</a:t>
            </a:r>
            <a:r>
              <a:rPr lang="en-US" sz="2000" b="1" dirty="0">
                <a:solidFill>
                  <a:srgbClr val="002060"/>
                </a:solidFill>
              </a:rPr>
              <a:t>) and to promote and foster </a:t>
            </a:r>
            <a:r>
              <a:rPr lang="en-US" sz="2000" b="1" dirty="0" smtClean="0">
                <a:solidFill>
                  <a:srgbClr val="002060"/>
                </a:solidFill>
              </a:rPr>
              <a:t>economic </a:t>
            </a:r>
            <a:r>
              <a:rPr lang="en-US" sz="2000" b="1" dirty="0">
                <a:solidFill>
                  <a:srgbClr val="002060"/>
                </a:solidFill>
              </a:rPr>
              <a:t>trade and </a:t>
            </a:r>
            <a:r>
              <a:rPr lang="en-US" sz="2000" b="1" dirty="0" smtClean="0">
                <a:solidFill>
                  <a:srgbClr val="002060"/>
                </a:solidFill>
              </a:rPr>
              <a:t>investment</a:t>
            </a:r>
            <a:r>
              <a:rPr lang="en-US" sz="2000" b="1" dirty="0">
                <a:solidFill>
                  <a:srgbClr val="002060"/>
                </a:solidFill>
              </a:rPr>
              <a:t> </a:t>
            </a:r>
            <a:r>
              <a:rPr lang="en-US" sz="2000" b="1" dirty="0" smtClean="0">
                <a:solidFill>
                  <a:srgbClr val="002060"/>
                </a:solidFill>
              </a:rPr>
              <a:t>between </a:t>
            </a:r>
            <a:r>
              <a:rPr lang="en-US" sz="2000" b="1" dirty="0">
                <a:solidFill>
                  <a:srgbClr val="002060"/>
                </a:solidFill>
              </a:rPr>
              <a:t>the two </a:t>
            </a:r>
            <a:r>
              <a:rPr lang="en-US" sz="2000" b="1" dirty="0" smtClean="0">
                <a:solidFill>
                  <a:srgbClr val="002060"/>
                </a:solidFill>
              </a:rPr>
              <a:t>countries.</a:t>
            </a:r>
          </a:p>
          <a:p>
            <a:endParaRPr lang="en-US" sz="2000" b="1" dirty="0" smtClean="0">
              <a:solidFill>
                <a:srgbClr val="002060"/>
              </a:solidFill>
            </a:endParaRPr>
          </a:p>
          <a:p>
            <a:r>
              <a:rPr lang="en-US" sz="2000" b="1" dirty="0" smtClean="0">
                <a:solidFill>
                  <a:srgbClr val="002060"/>
                </a:solidFill>
              </a:rPr>
              <a:t>The </a:t>
            </a:r>
            <a:r>
              <a:rPr lang="en-US" sz="2000" b="1" dirty="0">
                <a:solidFill>
                  <a:srgbClr val="002060"/>
                </a:solidFill>
              </a:rPr>
              <a:t>agreements </a:t>
            </a:r>
            <a:r>
              <a:rPr lang="en-US" sz="2000" b="1" dirty="0" smtClean="0">
                <a:solidFill>
                  <a:srgbClr val="002060"/>
                </a:solidFill>
              </a:rPr>
              <a:t>allocate jurisdiction </a:t>
            </a:r>
            <a:r>
              <a:rPr lang="en-US" sz="2000" b="1" dirty="0">
                <a:solidFill>
                  <a:srgbClr val="002060"/>
                </a:solidFill>
              </a:rPr>
              <a:t>between the source </a:t>
            </a:r>
            <a:r>
              <a:rPr lang="en-US" sz="2000" b="1" dirty="0" smtClean="0">
                <a:solidFill>
                  <a:srgbClr val="002060"/>
                </a:solidFill>
              </a:rPr>
              <a:t>and residence </a:t>
            </a:r>
            <a:r>
              <a:rPr lang="en-US" sz="2000" b="1" dirty="0">
                <a:solidFill>
                  <a:srgbClr val="002060"/>
                </a:solidFill>
              </a:rPr>
              <a:t>country.  Wherever such </a:t>
            </a:r>
            <a:r>
              <a:rPr lang="en-US" sz="2000" b="1" dirty="0" smtClean="0">
                <a:solidFill>
                  <a:srgbClr val="002060"/>
                </a:solidFill>
              </a:rPr>
              <a:t>jurisdiction is given </a:t>
            </a:r>
            <a:r>
              <a:rPr lang="en-US" sz="2000" b="1" dirty="0">
                <a:solidFill>
                  <a:srgbClr val="002060"/>
                </a:solidFill>
              </a:rPr>
              <a:t>to both the </a:t>
            </a:r>
            <a:r>
              <a:rPr lang="en-US" sz="2000" b="1" dirty="0" smtClean="0">
                <a:solidFill>
                  <a:srgbClr val="002060"/>
                </a:solidFill>
              </a:rPr>
              <a:t>countries, the </a:t>
            </a:r>
            <a:r>
              <a:rPr lang="en-US" sz="2000" b="1" dirty="0">
                <a:solidFill>
                  <a:srgbClr val="002060"/>
                </a:solidFill>
              </a:rPr>
              <a:t>agreements </a:t>
            </a:r>
            <a:r>
              <a:rPr lang="en-US" sz="2000" b="1" dirty="0" smtClean="0">
                <a:solidFill>
                  <a:srgbClr val="002060"/>
                </a:solidFill>
              </a:rPr>
              <a:t>prescribe </a:t>
            </a:r>
            <a:r>
              <a:rPr lang="en-US" sz="2000" b="1" dirty="0">
                <a:solidFill>
                  <a:srgbClr val="002060"/>
                </a:solidFill>
              </a:rPr>
              <a:t>maximum rate of </a:t>
            </a:r>
            <a:r>
              <a:rPr lang="en-US" sz="2000" b="1" dirty="0" smtClean="0">
                <a:solidFill>
                  <a:srgbClr val="002060"/>
                </a:solidFill>
              </a:rPr>
              <a:t>taxation in </a:t>
            </a:r>
            <a:r>
              <a:rPr lang="en-US" sz="2000" b="1" dirty="0">
                <a:solidFill>
                  <a:srgbClr val="002060"/>
                </a:solidFill>
              </a:rPr>
              <a:t>the source </a:t>
            </a:r>
            <a:r>
              <a:rPr lang="en-US" sz="2000" b="1" dirty="0" smtClean="0">
                <a:solidFill>
                  <a:srgbClr val="002060"/>
                </a:solidFill>
              </a:rPr>
              <a:t>country which is generally lower </a:t>
            </a:r>
            <a:r>
              <a:rPr lang="en-US" sz="2000" b="1" dirty="0">
                <a:solidFill>
                  <a:srgbClr val="002060"/>
                </a:solidFill>
              </a:rPr>
              <a:t>than the rate of tax under the </a:t>
            </a:r>
            <a:r>
              <a:rPr lang="en-US" sz="2000" b="1" dirty="0" smtClean="0">
                <a:solidFill>
                  <a:srgbClr val="002060"/>
                </a:solidFill>
              </a:rPr>
              <a:t>domestic laws </a:t>
            </a:r>
            <a:r>
              <a:rPr lang="en-US" sz="2000" b="1" dirty="0">
                <a:solidFill>
                  <a:srgbClr val="002060"/>
                </a:solidFill>
              </a:rPr>
              <a:t>of </a:t>
            </a:r>
            <a:r>
              <a:rPr lang="en-US" sz="2000" b="1" dirty="0" smtClean="0">
                <a:solidFill>
                  <a:srgbClr val="002060"/>
                </a:solidFill>
              </a:rPr>
              <a:t>that country</a:t>
            </a:r>
            <a:r>
              <a:rPr lang="en-US" sz="2000" b="1" dirty="0">
                <a:solidFill>
                  <a:srgbClr val="002060"/>
                </a:solidFill>
              </a:rPr>
              <a:t>. </a:t>
            </a:r>
            <a:r>
              <a:rPr lang="en-US" sz="2000" b="1" dirty="0" smtClean="0">
                <a:solidFill>
                  <a:srgbClr val="002060"/>
                </a:solidFill>
              </a:rPr>
              <a:t>The double taxation in </a:t>
            </a:r>
            <a:r>
              <a:rPr lang="en-US" sz="2000" b="1" dirty="0">
                <a:solidFill>
                  <a:srgbClr val="002060"/>
                </a:solidFill>
              </a:rPr>
              <a:t>such cases are </a:t>
            </a:r>
            <a:r>
              <a:rPr lang="en-US" sz="2000" b="1" dirty="0" smtClean="0">
                <a:solidFill>
                  <a:srgbClr val="002060"/>
                </a:solidFill>
              </a:rPr>
              <a:t>avoided </a:t>
            </a:r>
            <a:r>
              <a:rPr lang="en-US" sz="2000" b="1" dirty="0">
                <a:solidFill>
                  <a:srgbClr val="002060"/>
                </a:solidFill>
              </a:rPr>
              <a:t>by the </a:t>
            </a:r>
            <a:r>
              <a:rPr lang="en-US" sz="2000" b="1" dirty="0" smtClean="0">
                <a:solidFill>
                  <a:srgbClr val="002060"/>
                </a:solidFill>
              </a:rPr>
              <a:t>residence</a:t>
            </a:r>
            <a:r>
              <a:rPr lang="en-US" sz="2000" b="1" dirty="0">
                <a:solidFill>
                  <a:srgbClr val="002060"/>
                </a:solidFill>
              </a:rPr>
              <a:t> </a:t>
            </a:r>
            <a:r>
              <a:rPr lang="en-US" sz="2000" b="1" dirty="0" smtClean="0">
                <a:solidFill>
                  <a:srgbClr val="002060"/>
                </a:solidFill>
              </a:rPr>
              <a:t>country agreeing </a:t>
            </a:r>
            <a:r>
              <a:rPr lang="en-US" sz="2000" b="1" dirty="0">
                <a:solidFill>
                  <a:srgbClr val="002060"/>
                </a:solidFill>
              </a:rPr>
              <a:t>to </a:t>
            </a:r>
            <a:r>
              <a:rPr lang="en-US" sz="2000" b="1" dirty="0" smtClean="0">
                <a:solidFill>
                  <a:srgbClr val="002060"/>
                </a:solidFill>
              </a:rPr>
              <a:t>give credit </a:t>
            </a:r>
            <a:r>
              <a:rPr lang="en-US" sz="2000" b="1" dirty="0">
                <a:solidFill>
                  <a:srgbClr val="002060"/>
                </a:solidFill>
              </a:rPr>
              <a:t>for tax </a:t>
            </a:r>
            <a:r>
              <a:rPr lang="en-US" sz="2000" b="1" dirty="0" smtClean="0">
                <a:solidFill>
                  <a:srgbClr val="002060"/>
                </a:solidFill>
              </a:rPr>
              <a:t>paid in </a:t>
            </a:r>
            <a:r>
              <a:rPr lang="en-US" sz="2000" b="1" dirty="0">
                <a:solidFill>
                  <a:srgbClr val="002060"/>
                </a:solidFill>
              </a:rPr>
              <a:t>the source country </a:t>
            </a:r>
            <a:r>
              <a:rPr lang="en-US" sz="2000" b="1" dirty="0" smtClean="0">
                <a:solidFill>
                  <a:srgbClr val="002060"/>
                </a:solidFill>
              </a:rPr>
              <a:t>thereby reducing </a:t>
            </a:r>
            <a:r>
              <a:rPr lang="en-US" sz="2000" b="1" dirty="0">
                <a:solidFill>
                  <a:srgbClr val="002060"/>
                </a:solidFill>
              </a:rPr>
              <a:t>tax </a:t>
            </a:r>
            <a:r>
              <a:rPr lang="en-US" sz="2000" b="1" dirty="0" smtClean="0">
                <a:solidFill>
                  <a:srgbClr val="002060"/>
                </a:solidFill>
              </a:rPr>
              <a:t>payable in </a:t>
            </a:r>
            <a:r>
              <a:rPr lang="en-US" sz="2000" b="1" dirty="0">
                <a:solidFill>
                  <a:srgbClr val="002060"/>
                </a:solidFill>
              </a:rPr>
              <a:t>the </a:t>
            </a:r>
            <a:r>
              <a:rPr lang="en-US" sz="2000" b="1" dirty="0" smtClean="0">
                <a:solidFill>
                  <a:srgbClr val="002060"/>
                </a:solidFill>
              </a:rPr>
              <a:t>residence </a:t>
            </a:r>
            <a:r>
              <a:rPr lang="en-US" sz="2000" b="1" dirty="0">
                <a:solidFill>
                  <a:srgbClr val="002060"/>
                </a:solidFill>
              </a:rPr>
              <a:t>country by the amount of tax </a:t>
            </a:r>
            <a:r>
              <a:rPr lang="en-US" sz="2000" b="1" dirty="0" smtClean="0">
                <a:solidFill>
                  <a:srgbClr val="002060"/>
                </a:solidFill>
              </a:rPr>
              <a:t>paid in</a:t>
            </a:r>
            <a:r>
              <a:rPr lang="en-US" sz="2000" b="1" dirty="0">
                <a:solidFill>
                  <a:srgbClr val="002060"/>
                </a:solidFill>
              </a:rPr>
              <a:t> </a:t>
            </a:r>
            <a:r>
              <a:rPr lang="en-US" sz="2000" b="1" dirty="0" smtClean="0">
                <a:solidFill>
                  <a:srgbClr val="002060"/>
                </a:solidFill>
              </a:rPr>
              <a:t>the </a:t>
            </a:r>
            <a:r>
              <a:rPr lang="en-US" sz="2000" b="1" dirty="0">
                <a:solidFill>
                  <a:srgbClr val="002060"/>
                </a:solidFill>
              </a:rPr>
              <a:t>source </a:t>
            </a:r>
            <a:r>
              <a:rPr lang="en-US" sz="2000" b="1" dirty="0" smtClean="0">
                <a:solidFill>
                  <a:srgbClr val="002060"/>
                </a:solidFill>
              </a:rPr>
              <a:t>country.</a:t>
            </a:r>
          </a:p>
          <a:p>
            <a:endParaRPr lang="en-US" sz="2000" b="1" dirty="0" smtClean="0">
              <a:solidFill>
                <a:srgbClr val="002060"/>
              </a:solidFill>
            </a:endParaRPr>
          </a:p>
          <a:p>
            <a:r>
              <a:rPr lang="en-US" sz="2000" b="1" dirty="0" smtClean="0">
                <a:solidFill>
                  <a:srgbClr val="002060"/>
                </a:solidFill>
              </a:rPr>
              <a:t>In </a:t>
            </a:r>
            <a:r>
              <a:rPr lang="en-US" sz="2000" b="1" dirty="0">
                <a:solidFill>
                  <a:srgbClr val="002060"/>
                </a:solidFill>
              </a:rPr>
              <a:t>India, The Central Government, acting under Section 90 of the Income </a:t>
            </a:r>
            <a:r>
              <a:rPr lang="en-US" sz="2000" b="1" dirty="0" smtClean="0">
                <a:solidFill>
                  <a:srgbClr val="002060"/>
                </a:solidFill>
              </a:rPr>
              <a:t>Tax Act</a:t>
            </a:r>
            <a:r>
              <a:rPr lang="en-US" sz="2000" b="1" dirty="0">
                <a:solidFill>
                  <a:srgbClr val="002060"/>
                </a:solidFill>
              </a:rPr>
              <a:t>, has been authorized to enter into double tax avoidance agreements with </a:t>
            </a:r>
            <a:r>
              <a:rPr lang="en-US" sz="2000" b="1" dirty="0" smtClean="0">
                <a:solidFill>
                  <a:srgbClr val="002060"/>
                </a:solidFill>
              </a:rPr>
              <a:t>other countries</a:t>
            </a:r>
            <a:r>
              <a:rPr lang="en-US" sz="2000" b="1" dirty="0">
                <a:solidFill>
                  <a:srgbClr val="002060"/>
                </a:solidFill>
              </a:rPr>
              <a:t>. </a:t>
            </a:r>
          </a:p>
        </p:txBody>
      </p:sp>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par>
                          <p:cTn id="10" fill="hold">
                            <p:stCondLst>
                              <p:cond delay="1000"/>
                            </p:stCondLst>
                            <p:childTnLst>
                              <p:par>
                                <p:cTn id="11" presetID="37" presetClass="entr" presetSubtype="0"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par>
                          <p:cTn id="17" fill="hold">
                            <p:stCondLst>
                              <p:cond delay="2000"/>
                            </p:stCondLst>
                            <p:childTnLst>
                              <p:par>
                                <p:cTn id="18" presetID="37" presetClass="entr" presetSubtype="0" fill="hold" nodeType="after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1000"/>
                                        <p:tgtEl>
                                          <p:spTgt spid="4">
                                            <p:txEl>
                                              <p:pRg st="2" end="2"/>
                                            </p:txEl>
                                          </p:spTgt>
                                        </p:tgtEl>
                                      </p:cBhvr>
                                    </p:animEffect>
                                    <p:anim calcmode="lin" valueType="num">
                                      <p:cBhvr>
                                        <p:cTn id="21"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par>
                          <p:cTn id="24" fill="hold">
                            <p:stCondLst>
                              <p:cond delay="3000"/>
                            </p:stCondLst>
                            <p:childTnLst>
                              <p:par>
                                <p:cTn id="25" presetID="37" presetClass="entr" presetSubtype="0" fill="hold" nodeType="after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anim calcmode="lin" valueType="num">
                                      <p:cBhvr>
                                        <p:cTn id="2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304800" y="381000"/>
            <a:ext cx="8534400" cy="1107996"/>
          </a:xfrm>
          <a:prstGeom prst="rect">
            <a:avLst/>
          </a:prstGeom>
          <a:noFill/>
        </p:spPr>
        <p:txBody>
          <a:bodyPr wrap="square" rtlCol="0">
            <a:spAutoFit/>
          </a:bodyPr>
          <a:lstStyle/>
          <a:p>
            <a:r>
              <a:rPr lang="en-US" sz="6600" b="1" i="1" dirty="0" smtClean="0">
                <a:solidFill>
                  <a:schemeClr val="tx2">
                    <a:lumMod val="20000"/>
                    <a:lumOff val="80000"/>
                  </a:schemeClr>
                </a:solidFill>
              </a:rPr>
              <a:t>    </a:t>
            </a:r>
            <a:r>
              <a:rPr lang="en-US" sz="6600" b="1" i="1" u="sng" dirty="0" smtClean="0">
                <a:solidFill>
                  <a:schemeClr val="tx2">
                    <a:lumMod val="20000"/>
                    <a:lumOff val="80000"/>
                  </a:schemeClr>
                </a:solidFill>
              </a:rPr>
              <a:t>Objectives </a:t>
            </a:r>
            <a:r>
              <a:rPr lang="en-US" sz="6600" b="1" i="1" u="sng" dirty="0">
                <a:solidFill>
                  <a:schemeClr val="tx2">
                    <a:lumMod val="20000"/>
                    <a:lumOff val="80000"/>
                  </a:schemeClr>
                </a:solidFill>
              </a:rPr>
              <a:t>of DTAA </a:t>
            </a:r>
            <a:r>
              <a:rPr lang="en-US" i="1" dirty="0"/>
              <a:t>:</a:t>
            </a:r>
            <a:endParaRPr lang="en-US" dirty="0"/>
          </a:p>
        </p:txBody>
      </p:sp>
      <p:sp>
        <p:nvSpPr>
          <p:cNvPr id="3" name="TextBox 2"/>
          <p:cNvSpPr txBox="1"/>
          <p:nvPr/>
        </p:nvSpPr>
        <p:spPr>
          <a:xfrm>
            <a:off x="0" y="2209800"/>
            <a:ext cx="9144000" cy="4154984"/>
          </a:xfrm>
          <a:prstGeom prst="rect">
            <a:avLst/>
          </a:prstGeom>
          <a:noFill/>
        </p:spPr>
        <p:txBody>
          <a:bodyPr wrap="square" rtlCol="0">
            <a:spAutoFit/>
          </a:bodyPr>
          <a:lstStyle/>
          <a:p>
            <a:r>
              <a:rPr lang="en-US" dirty="0"/>
              <a:t> </a:t>
            </a:r>
            <a:r>
              <a:rPr lang="en-US" sz="2400" dirty="0" smtClean="0">
                <a:solidFill>
                  <a:schemeClr val="accent4">
                    <a:lumMod val="20000"/>
                    <a:lumOff val="80000"/>
                  </a:schemeClr>
                </a:solidFill>
              </a:rPr>
              <a:t>International  double </a:t>
            </a:r>
            <a:r>
              <a:rPr lang="en-US" sz="2400" dirty="0">
                <a:solidFill>
                  <a:schemeClr val="accent4">
                    <a:lumMod val="20000"/>
                    <a:lumOff val="80000"/>
                  </a:schemeClr>
                </a:solidFill>
              </a:rPr>
              <a:t>taxation has adverse </a:t>
            </a:r>
            <a:r>
              <a:rPr lang="en-US" sz="2400" dirty="0" smtClean="0">
                <a:solidFill>
                  <a:schemeClr val="accent4">
                    <a:lumMod val="20000"/>
                    <a:lumOff val="80000"/>
                  </a:schemeClr>
                </a:solidFill>
              </a:rPr>
              <a:t>effects on </a:t>
            </a:r>
            <a:r>
              <a:rPr lang="en-US" sz="2400" dirty="0">
                <a:solidFill>
                  <a:schemeClr val="accent4">
                    <a:lumMod val="20000"/>
                    <a:lumOff val="80000"/>
                  </a:schemeClr>
                </a:solidFill>
              </a:rPr>
              <a:t>the trade and services and on movement of </a:t>
            </a:r>
            <a:r>
              <a:rPr lang="en-US" sz="2400" dirty="0" smtClean="0">
                <a:solidFill>
                  <a:schemeClr val="accent4">
                    <a:lumMod val="20000"/>
                    <a:lumOff val="80000"/>
                  </a:schemeClr>
                </a:solidFill>
              </a:rPr>
              <a:t>capital  </a:t>
            </a:r>
            <a:r>
              <a:rPr lang="en-US" sz="2400" dirty="0">
                <a:solidFill>
                  <a:schemeClr val="accent4">
                    <a:lumMod val="20000"/>
                    <a:lumOff val="80000"/>
                  </a:schemeClr>
                </a:solidFill>
              </a:rPr>
              <a:t>and </a:t>
            </a:r>
            <a:r>
              <a:rPr lang="en-US" sz="2400" dirty="0" smtClean="0">
                <a:solidFill>
                  <a:schemeClr val="accent4">
                    <a:lumMod val="20000"/>
                    <a:lumOff val="80000"/>
                  </a:schemeClr>
                </a:solidFill>
              </a:rPr>
              <a:t>people. Taxation </a:t>
            </a:r>
            <a:r>
              <a:rPr lang="en-US" sz="2400" dirty="0">
                <a:solidFill>
                  <a:schemeClr val="accent4">
                    <a:lumMod val="20000"/>
                    <a:lumOff val="80000"/>
                  </a:schemeClr>
                </a:solidFill>
              </a:rPr>
              <a:t>of the same income by two or more countries </a:t>
            </a:r>
            <a:r>
              <a:rPr lang="en-US" sz="2400" dirty="0" smtClean="0">
                <a:solidFill>
                  <a:schemeClr val="accent4">
                    <a:lumMod val="20000"/>
                    <a:lumOff val="80000"/>
                  </a:schemeClr>
                </a:solidFill>
              </a:rPr>
              <a:t>would constitute </a:t>
            </a:r>
            <a:r>
              <a:rPr lang="en-US" sz="2400" dirty="0">
                <a:solidFill>
                  <a:schemeClr val="accent4">
                    <a:lumMod val="20000"/>
                    <a:lumOff val="80000"/>
                  </a:schemeClr>
                </a:solidFill>
              </a:rPr>
              <a:t>a </a:t>
            </a:r>
            <a:r>
              <a:rPr lang="en-US" sz="2400" dirty="0" smtClean="0">
                <a:solidFill>
                  <a:schemeClr val="accent4">
                    <a:lumMod val="20000"/>
                    <a:lumOff val="80000"/>
                  </a:schemeClr>
                </a:solidFill>
              </a:rPr>
              <a:t>prohibitive </a:t>
            </a:r>
            <a:r>
              <a:rPr lang="en-US" sz="2400" dirty="0">
                <a:solidFill>
                  <a:schemeClr val="accent4">
                    <a:lumMod val="20000"/>
                    <a:lumOff val="80000"/>
                  </a:schemeClr>
                </a:solidFill>
              </a:rPr>
              <a:t>burden on the tax-payer. The </a:t>
            </a:r>
            <a:r>
              <a:rPr lang="en-US" sz="2400" dirty="0" smtClean="0">
                <a:solidFill>
                  <a:schemeClr val="accent4">
                    <a:lumMod val="20000"/>
                    <a:lumOff val="80000"/>
                  </a:schemeClr>
                </a:solidFill>
              </a:rPr>
              <a:t>domestic laws of most countries</a:t>
            </a:r>
            <a:r>
              <a:rPr lang="en-US" sz="2400" dirty="0">
                <a:solidFill>
                  <a:schemeClr val="accent4">
                    <a:lumMod val="20000"/>
                    <a:lumOff val="80000"/>
                  </a:schemeClr>
                </a:solidFill>
              </a:rPr>
              <a:t>, </a:t>
            </a:r>
            <a:r>
              <a:rPr lang="en-US" sz="2400" dirty="0" smtClean="0">
                <a:solidFill>
                  <a:schemeClr val="accent4">
                    <a:lumMod val="20000"/>
                    <a:lumOff val="80000"/>
                  </a:schemeClr>
                </a:solidFill>
              </a:rPr>
              <a:t>including India</a:t>
            </a:r>
            <a:r>
              <a:rPr lang="en-US" sz="2400" dirty="0">
                <a:solidFill>
                  <a:schemeClr val="accent4">
                    <a:lumMod val="20000"/>
                    <a:lumOff val="80000"/>
                  </a:schemeClr>
                </a:solidFill>
              </a:rPr>
              <a:t>, mitigate this </a:t>
            </a:r>
            <a:r>
              <a:rPr lang="en-US" sz="2400" dirty="0" smtClean="0">
                <a:solidFill>
                  <a:schemeClr val="accent4">
                    <a:lumMod val="20000"/>
                    <a:lumOff val="80000"/>
                  </a:schemeClr>
                </a:solidFill>
              </a:rPr>
              <a:t>difficulty </a:t>
            </a:r>
            <a:r>
              <a:rPr lang="en-US" sz="2400" dirty="0">
                <a:solidFill>
                  <a:schemeClr val="accent4">
                    <a:lumMod val="20000"/>
                    <a:lumOff val="80000"/>
                  </a:schemeClr>
                </a:solidFill>
              </a:rPr>
              <a:t>by </a:t>
            </a:r>
            <a:r>
              <a:rPr lang="en-US" sz="2400" dirty="0" smtClean="0">
                <a:solidFill>
                  <a:schemeClr val="accent4">
                    <a:lumMod val="20000"/>
                    <a:lumOff val="80000"/>
                  </a:schemeClr>
                </a:solidFill>
              </a:rPr>
              <a:t>affording unilateral  relief </a:t>
            </a:r>
            <a:r>
              <a:rPr lang="en-US" sz="2400" dirty="0">
                <a:solidFill>
                  <a:schemeClr val="accent4">
                    <a:lumMod val="20000"/>
                    <a:lumOff val="80000"/>
                  </a:schemeClr>
                </a:solidFill>
              </a:rPr>
              <a:t>in respect of such </a:t>
            </a:r>
            <a:r>
              <a:rPr lang="en-US" sz="2400" dirty="0" smtClean="0">
                <a:solidFill>
                  <a:schemeClr val="accent4">
                    <a:lumMod val="20000"/>
                    <a:lumOff val="80000"/>
                  </a:schemeClr>
                </a:solidFill>
              </a:rPr>
              <a:t>doubly </a:t>
            </a:r>
            <a:r>
              <a:rPr lang="en-US" sz="2400" dirty="0">
                <a:solidFill>
                  <a:schemeClr val="accent4">
                    <a:lumMod val="20000"/>
                    <a:lumOff val="80000"/>
                  </a:schemeClr>
                </a:solidFill>
              </a:rPr>
              <a:t>taxed income. But as this </a:t>
            </a:r>
            <a:r>
              <a:rPr lang="en-US" sz="2400" dirty="0" smtClean="0">
                <a:solidFill>
                  <a:schemeClr val="accent4">
                    <a:lumMod val="20000"/>
                    <a:lumOff val="80000"/>
                  </a:schemeClr>
                </a:solidFill>
              </a:rPr>
              <a:t>is not </a:t>
            </a:r>
            <a:r>
              <a:rPr lang="en-US" sz="2400" dirty="0">
                <a:solidFill>
                  <a:schemeClr val="accent4">
                    <a:lumMod val="20000"/>
                    <a:lumOff val="80000"/>
                  </a:schemeClr>
                </a:solidFill>
              </a:rPr>
              <a:t>a satisfactory </a:t>
            </a:r>
            <a:r>
              <a:rPr lang="en-US" sz="2400" dirty="0" smtClean="0">
                <a:solidFill>
                  <a:schemeClr val="accent4">
                    <a:lumMod val="20000"/>
                    <a:lumOff val="80000"/>
                  </a:schemeClr>
                </a:solidFill>
              </a:rPr>
              <a:t>solution </a:t>
            </a:r>
            <a:r>
              <a:rPr lang="en-US" sz="2400" dirty="0">
                <a:solidFill>
                  <a:schemeClr val="accent4">
                    <a:lumMod val="20000"/>
                    <a:lumOff val="80000"/>
                  </a:schemeClr>
                </a:solidFill>
              </a:rPr>
              <a:t>in view of the divergence in the </a:t>
            </a:r>
            <a:r>
              <a:rPr lang="en-US" sz="2400" dirty="0" smtClean="0">
                <a:solidFill>
                  <a:schemeClr val="accent4">
                    <a:lumMod val="20000"/>
                    <a:lumOff val="80000"/>
                  </a:schemeClr>
                </a:solidFill>
              </a:rPr>
              <a:t>rules for determining sources </a:t>
            </a:r>
            <a:r>
              <a:rPr lang="en-US" sz="2400" dirty="0">
                <a:solidFill>
                  <a:schemeClr val="accent4">
                    <a:lumMod val="20000"/>
                    <a:lumOff val="80000"/>
                  </a:schemeClr>
                </a:solidFill>
              </a:rPr>
              <a:t>of income in </a:t>
            </a:r>
            <a:r>
              <a:rPr lang="en-US" sz="2400" dirty="0" smtClean="0">
                <a:solidFill>
                  <a:schemeClr val="accent4">
                    <a:lumMod val="20000"/>
                    <a:lumOff val="80000"/>
                  </a:schemeClr>
                </a:solidFill>
              </a:rPr>
              <a:t>various countries</a:t>
            </a:r>
            <a:r>
              <a:rPr lang="en-US" sz="2400" dirty="0">
                <a:solidFill>
                  <a:schemeClr val="accent4">
                    <a:lumMod val="20000"/>
                    <a:lumOff val="80000"/>
                  </a:schemeClr>
                </a:solidFill>
              </a:rPr>
              <a:t>, the tax treaties </a:t>
            </a:r>
            <a:r>
              <a:rPr lang="en-US" sz="2400" dirty="0" smtClean="0">
                <a:solidFill>
                  <a:schemeClr val="accent4">
                    <a:lumMod val="20000"/>
                    <a:lumOff val="80000"/>
                  </a:schemeClr>
                </a:solidFill>
              </a:rPr>
              <a:t>try to </a:t>
            </a:r>
            <a:r>
              <a:rPr lang="en-US" sz="2400" dirty="0">
                <a:solidFill>
                  <a:schemeClr val="accent4">
                    <a:lumMod val="20000"/>
                    <a:lumOff val="80000"/>
                  </a:schemeClr>
                </a:solidFill>
              </a:rPr>
              <a:t>remove tax </a:t>
            </a:r>
            <a:r>
              <a:rPr lang="en-US" sz="2400" dirty="0" smtClean="0">
                <a:solidFill>
                  <a:schemeClr val="accent4">
                    <a:lumMod val="20000"/>
                    <a:lumOff val="80000"/>
                  </a:schemeClr>
                </a:solidFill>
              </a:rPr>
              <a:t>obstacles </a:t>
            </a:r>
            <a:r>
              <a:rPr lang="en-US" sz="2400" dirty="0">
                <a:solidFill>
                  <a:schemeClr val="accent4">
                    <a:lumMod val="20000"/>
                    <a:lumOff val="80000"/>
                  </a:schemeClr>
                </a:solidFill>
              </a:rPr>
              <a:t>that inhibit </a:t>
            </a:r>
            <a:r>
              <a:rPr lang="en-US" sz="2400" dirty="0" smtClean="0">
                <a:solidFill>
                  <a:schemeClr val="accent4">
                    <a:lumMod val="20000"/>
                    <a:lumOff val="80000"/>
                  </a:schemeClr>
                </a:solidFill>
              </a:rPr>
              <a:t>trade </a:t>
            </a:r>
            <a:r>
              <a:rPr lang="en-US" sz="2400" dirty="0">
                <a:solidFill>
                  <a:schemeClr val="accent4">
                    <a:lumMod val="20000"/>
                    <a:lumOff val="80000"/>
                  </a:schemeClr>
                </a:solidFill>
              </a:rPr>
              <a:t>and services and </a:t>
            </a:r>
            <a:r>
              <a:rPr lang="en-US" sz="2400" dirty="0" smtClean="0">
                <a:solidFill>
                  <a:schemeClr val="accent4">
                    <a:lumMod val="20000"/>
                    <a:lumOff val="80000"/>
                  </a:schemeClr>
                </a:solidFill>
              </a:rPr>
              <a:t>movement of </a:t>
            </a:r>
            <a:r>
              <a:rPr lang="en-US" sz="2400" dirty="0">
                <a:solidFill>
                  <a:schemeClr val="accent4">
                    <a:lumMod val="20000"/>
                    <a:lumOff val="80000"/>
                  </a:schemeClr>
                </a:solidFill>
              </a:rPr>
              <a:t>capital  and persons between the </a:t>
            </a:r>
            <a:r>
              <a:rPr lang="en-US" sz="2400" dirty="0" smtClean="0">
                <a:solidFill>
                  <a:schemeClr val="accent4">
                    <a:lumMod val="20000"/>
                    <a:lumOff val="80000"/>
                  </a:schemeClr>
                </a:solidFill>
              </a:rPr>
              <a:t>countries </a:t>
            </a:r>
            <a:r>
              <a:rPr lang="en-US" sz="2400" dirty="0">
                <a:solidFill>
                  <a:schemeClr val="accent4">
                    <a:lumMod val="20000"/>
                    <a:lumOff val="80000"/>
                  </a:schemeClr>
                </a:solidFill>
              </a:rPr>
              <a:t>concerned. </a:t>
            </a:r>
            <a:r>
              <a:rPr lang="en-US" sz="2400" dirty="0" smtClean="0">
                <a:solidFill>
                  <a:schemeClr val="accent4">
                    <a:lumMod val="20000"/>
                    <a:lumOff val="80000"/>
                  </a:schemeClr>
                </a:solidFill>
              </a:rPr>
              <a:t>It helps in improving </a:t>
            </a:r>
            <a:r>
              <a:rPr lang="en-US" sz="2400" dirty="0">
                <a:solidFill>
                  <a:schemeClr val="accent4">
                    <a:lumMod val="20000"/>
                    <a:lumOff val="80000"/>
                  </a:schemeClr>
                </a:solidFill>
              </a:rPr>
              <a:t>the general  investment </a:t>
            </a:r>
            <a:r>
              <a:rPr lang="en-US" sz="2400" dirty="0" smtClean="0">
                <a:solidFill>
                  <a:schemeClr val="accent4">
                    <a:lumMod val="20000"/>
                    <a:lumOff val="80000"/>
                  </a:schemeClr>
                </a:solidFill>
              </a:rPr>
              <a:t>climate</a:t>
            </a:r>
            <a:r>
              <a:rPr lang="en-US" sz="2400" dirty="0">
                <a:solidFill>
                  <a:schemeClr val="accent4">
                    <a:lumMod val="20000"/>
                    <a:lumOff val="80000"/>
                  </a:schemeClr>
                </a:solidFill>
              </a:rPr>
              <a:t>.</a:t>
            </a:r>
          </a:p>
        </p:txBody>
      </p:sp>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770" decel="100000"/>
                                        <p:tgtEl>
                                          <p:spTgt spid="2">
                                            <p:txEl>
                                              <p:pRg st="0" end="0"/>
                                            </p:txEl>
                                          </p:spTgt>
                                        </p:tgtEl>
                                      </p:cBhvr>
                                    </p:animEffect>
                                    <p:animScale>
                                      <p:cBhvr>
                                        <p:cTn id="8" dur="770" decel="100000"/>
                                        <p:tgtEl>
                                          <p:spTgt spid="2">
                                            <p:txEl>
                                              <p:pRg st="0" end="0"/>
                                            </p:txEl>
                                          </p:spTgt>
                                        </p:tgtEl>
                                      </p:cBhvr>
                                      <p:from x="10000" y="10000"/>
                                      <p:to x="200000" y="450000"/>
                                    </p:animScale>
                                    <p:animScale>
                                      <p:cBhvr>
                                        <p:cTn id="9" dur="1230" accel="100000" fill="hold">
                                          <p:stCondLst>
                                            <p:cond delay="770"/>
                                          </p:stCondLst>
                                        </p:cTn>
                                        <p:tgtEl>
                                          <p:spTgt spid="2">
                                            <p:txEl>
                                              <p:pRg st="0" end="0"/>
                                            </p:txEl>
                                          </p:spTgt>
                                        </p:tgtEl>
                                      </p:cBhvr>
                                      <p:from x="200000" y="450000"/>
                                      <p:to x="100000" y="100000"/>
                                    </p:animScale>
                                    <p:set>
                                      <p:cBhvr>
                                        <p:cTn id="10" dur="770" fill="hold"/>
                                        <p:tgtEl>
                                          <p:spTgt spid="2">
                                            <p:txEl>
                                              <p:pRg st="0" end="0"/>
                                            </p:txEl>
                                          </p:spTgt>
                                        </p:tgtEl>
                                        <p:attrNameLst>
                                          <p:attrName>ppt_x</p:attrName>
                                        </p:attrNameLst>
                                      </p:cBhvr>
                                      <p:to>
                                        <p:strVal val="(0.5)"/>
                                      </p:to>
                                    </p:set>
                                    <p:anim from="(0.5)" to="(#ppt_x)" calcmode="lin" valueType="num">
                                      <p:cBhvr>
                                        <p:cTn id="11" dur="1230" accel="100000" fill="hold">
                                          <p:stCondLst>
                                            <p:cond delay="770"/>
                                          </p:stCondLst>
                                        </p:cTn>
                                        <p:tgtEl>
                                          <p:spTgt spid="2">
                                            <p:txEl>
                                              <p:pRg st="0" end="0"/>
                                            </p:txEl>
                                          </p:spTgt>
                                        </p:tgtEl>
                                        <p:attrNameLst>
                                          <p:attrName>ppt_x</p:attrName>
                                        </p:attrNameLst>
                                      </p:cBhvr>
                                    </p:anim>
                                    <p:set>
                                      <p:cBhvr>
                                        <p:cTn id="12" dur="770" fill="hold"/>
                                        <p:tgtEl>
                                          <p:spTgt spid="2">
                                            <p:txEl>
                                              <p:pRg st="0" end="0"/>
                                            </p:txEl>
                                          </p:spTgt>
                                        </p:tgtEl>
                                        <p:attrNameLst>
                                          <p:attrName>ppt_y</p:attrName>
                                        </p:attrNameLst>
                                      </p:cBhvr>
                                      <p:to>
                                        <p:strVal val="(#ppt_y+0.4)"/>
                                      </p:to>
                                    </p:set>
                                    <p:anim from="(#ppt_y+0.4)" to="(#ppt_y)" calcmode="lin" valueType="num">
                                      <p:cBhvr>
                                        <p:cTn id="13" dur="1230" accel="100000" fill="hold">
                                          <p:stCondLst>
                                            <p:cond delay="770"/>
                                          </p:stCondLst>
                                        </p:cTn>
                                        <p:tgtEl>
                                          <p:spTgt spid="2">
                                            <p:txEl>
                                              <p:pRg st="0" end="0"/>
                                            </p:txEl>
                                          </p:spTgt>
                                        </p:tgtEl>
                                        <p:attrNameLst>
                                          <p:attrName>ppt_y</p:attrName>
                                        </p:attrNameLst>
                                      </p:cBhvr>
                                    </p:anim>
                                  </p:childTnLst>
                                </p:cTn>
                              </p:par>
                            </p:childTnLst>
                          </p:cTn>
                        </p:par>
                        <p:par>
                          <p:cTn id="14" fill="hold">
                            <p:stCondLst>
                              <p:cond delay="2000"/>
                            </p:stCondLst>
                            <p:childTnLst>
                              <p:par>
                                <p:cTn id="15" presetID="20" presetClass="entr" presetSubtype="0" fill="hold"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edge">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304800" y="228600"/>
            <a:ext cx="8686800" cy="1107996"/>
          </a:xfrm>
          <a:prstGeom prst="rect">
            <a:avLst/>
          </a:prstGeom>
          <a:noFill/>
        </p:spPr>
        <p:txBody>
          <a:bodyPr wrap="square" rtlCol="0">
            <a:spAutoFit/>
          </a:bodyPr>
          <a:lstStyle/>
          <a:p>
            <a:pPr algn="ctr"/>
            <a:r>
              <a:rPr lang="en-US" sz="6600" b="1" i="1" u="sng" dirty="0" smtClean="0">
                <a:solidFill>
                  <a:schemeClr val="accent3">
                    <a:lumMod val="60000"/>
                    <a:lumOff val="40000"/>
                  </a:schemeClr>
                </a:solidFill>
              </a:rPr>
              <a:t>Types </a:t>
            </a:r>
            <a:r>
              <a:rPr lang="en-US" sz="6600" b="1" i="1" u="sng" dirty="0">
                <a:solidFill>
                  <a:schemeClr val="accent3">
                    <a:lumMod val="60000"/>
                    <a:lumOff val="40000"/>
                  </a:schemeClr>
                </a:solidFill>
              </a:rPr>
              <a:t>of DTAA </a:t>
            </a:r>
            <a:endParaRPr lang="en-US" i="1" dirty="0"/>
          </a:p>
        </p:txBody>
      </p:sp>
      <p:graphicFrame>
        <p:nvGraphicFramePr>
          <p:cNvPr id="5" name="Diagram 4"/>
          <p:cNvGraphicFramePr/>
          <p:nvPr/>
        </p:nvGraphicFramePr>
        <p:xfrm>
          <a:off x="0" y="1600200"/>
          <a:ext cx="9144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
                                            <p:txEl>
                                              <p:pRg st="0" end="0"/>
                                            </p:txEl>
                                          </p:spTgt>
                                        </p:tgtEl>
                                      </p:cBhvr>
                                    </p:animEffect>
                                  </p:childTnLst>
                                </p:cTn>
                              </p:par>
                            </p:childTnLst>
                          </p:cTn>
                        </p:par>
                        <p:par>
                          <p:cTn id="12" fill="hold">
                            <p:stCondLst>
                              <p:cond delay="2000"/>
                            </p:stCondLst>
                            <p:childTnLst>
                              <p:par>
                                <p:cTn id="13" presetID="34"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from="(-#ppt_w/2)" to="(#ppt_x)" calcmode="lin" valueType="num">
                                      <p:cBhvr>
                                        <p:cTn id="15" dur="600" fill="hold">
                                          <p:stCondLst>
                                            <p:cond delay="0"/>
                                          </p:stCondLst>
                                        </p:cTn>
                                        <p:tgtEl>
                                          <p:spTgt spid="5"/>
                                        </p:tgtEl>
                                        <p:attrNameLst>
                                          <p:attrName>ppt_x</p:attrName>
                                        </p:attrNameLst>
                                      </p:cBhvr>
                                    </p:anim>
                                    <p:anim from="0" to="-1.0" calcmode="lin" valueType="num">
                                      <p:cBhvr>
                                        <p:cTn id="16" dur="200" decel="50000" autoRev="1" fill="hold">
                                          <p:stCondLst>
                                            <p:cond delay="600"/>
                                          </p:stCondLst>
                                        </p:cTn>
                                        <p:tgtEl>
                                          <p:spTgt spid="5"/>
                                        </p:tgtEl>
                                        <p:attrNameLst>
                                          <p:attrName>xshear</p:attrName>
                                        </p:attrNameLst>
                                      </p:cBhvr>
                                    </p:anim>
                                    <p:animScale>
                                      <p:cBhvr>
                                        <p:cTn id="17" dur="200" decel="100000" autoRev="1" fill="hold">
                                          <p:stCondLst>
                                            <p:cond delay="600"/>
                                          </p:stCondLst>
                                        </p:cTn>
                                        <p:tgtEl>
                                          <p:spTgt spid="5"/>
                                        </p:tgtEl>
                                      </p:cBhvr>
                                      <p:from x="100000" y="100000"/>
                                      <p:to x="80000" y="100000"/>
                                    </p:animScale>
                                    <p:anim by="(#ppt_h/3+#ppt_w*0.1)" calcmode="lin" valueType="num">
                                      <p:cBhvr additive="sum">
                                        <p:cTn id="18" dur="200" decel="100000" autoRev="1" fill="hold">
                                          <p:stCondLst>
                                            <p:cond delay="600"/>
                                          </p:stCondLst>
                                        </p:cTn>
                                        <p:tgtEl>
                                          <p:spTgt spid="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228600" y="304800"/>
            <a:ext cx="8610600" cy="1938992"/>
          </a:xfrm>
          <a:prstGeom prst="rect">
            <a:avLst/>
          </a:prstGeom>
          <a:noFill/>
        </p:spPr>
        <p:txBody>
          <a:bodyPr wrap="square" rtlCol="0">
            <a:spAutoFit/>
          </a:bodyPr>
          <a:lstStyle/>
          <a:p>
            <a:r>
              <a:rPr lang="en-US" sz="6000" b="1" i="1" u="sng" dirty="0">
                <a:solidFill>
                  <a:schemeClr val="accent6">
                    <a:lumMod val="60000"/>
                    <a:lumOff val="40000"/>
                  </a:schemeClr>
                </a:solidFill>
              </a:rPr>
              <a:t>Choice of beneficial provisions under </a:t>
            </a:r>
            <a:r>
              <a:rPr lang="en-US" sz="6000" b="1" i="1" u="sng" dirty="0" smtClean="0">
                <a:solidFill>
                  <a:schemeClr val="accent6">
                    <a:lumMod val="60000"/>
                    <a:lumOff val="40000"/>
                  </a:schemeClr>
                </a:solidFill>
              </a:rPr>
              <a:t>DTAA </a:t>
            </a:r>
            <a:endParaRPr lang="en-US" sz="6000" b="1" u="sng" dirty="0">
              <a:solidFill>
                <a:schemeClr val="accent6">
                  <a:lumMod val="60000"/>
                  <a:lumOff val="40000"/>
                </a:schemeClr>
              </a:solidFill>
            </a:endParaRPr>
          </a:p>
        </p:txBody>
      </p:sp>
      <p:sp>
        <p:nvSpPr>
          <p:cNvPr id="3" name="TextBox 2"/>
          <p:cNvSpPr txBox="1"/>
          <p:nvPr/>
        </p:nvSpPr>
        <p:spPr>
          <a:xfrm>
            <a:off x="152400" y="2514600"/>
            <a:ext cx="8839200" cy="3970318"/>
          </a:xfrm>
          <a:prstGeom prst="rect">
            <a:avLst/>
          </a:prstGeom>
          <a:noFill/>
        </p:spPr>
        <p:txBody>
          <a:bodyPr wrap="square" rtlCol="0">
            <a:spAutoFit/>
          </a:bodyPr>
          <a:lstStyle/>
          <a:p>
            <a:r>
              <a:rPr lang="en-US" sz="2800" i="1" dirty="0"/>
              <a:t> </a:t>
            </a:r>
            <a:r>
              <a:rPr lang="en-US" sz="2800" dirty="0">
                <a:solidFill>
                  <a:schemeClr val="accent6">
                    <a:lumMod val="20000"/>
                    <a:lumOff val="80000"/>
                  </a:schemeClr>
                </a:solidFill>
              </a:rPr>
              <a:t>The Provisions of DTAA override the </a:t>
            </a:r>
            <a:r>
              <a:rPr lang="en-US" sz="2800" dirty="0" smtClean="0">
                <a:solidFill>
                  <a:schemeClr val="accent6">
                    <a:lumMod val="20000"/>
                    <a:lumOff val="80000"/>
                  </a:schemeClr>
                </a:solidFill>
              </a:rPr>
              <a:t>general provisions </a:t>
            </a:r>
            <a:r>
              <a:rPr lang="en-US" sz="2800" dirty="0">
                <a:solidFill>
                  <a:schemeClr val="accent6">
                    <a:lumMod val="20000"/>
                    <a:lumOff val="80000"/>
                  </a:schemeClr>
                </a:solidFill>
              </a:rPr>
              <a:t>of taxing statute of a particular country. It is now </a:t>
            </a:r>
            <a:r>
              <a:rPr lang="en-US" sz="2800" dirty="0" smtClean="0">
                <a:solidFill>
                  <a:schemeClr val="accent6">
                    <a:lumMod val="20000"/>
                    <a:lumOff val="80000"/>
                  </a:schemeClr>
                </a:solidFill>
              </a:rPr>
              <a:t>well settled </a:t>
            </a:r>
            <a:r>
              <a:rPr lang="en-US" sz="2800" dirty="0">
                <a:solidFill>
                  <a:schemeClr val="accent6">
                    <a:lumMod val="20000"/>
                    <a:lumOff val="80000"/>
                  </a:schemeClr>
                </a:solidFill>
              </a:rPr>
              <a:t>that in India </a:t>
            </a:r>
            <a:r>
              <a:rPr lang="en-US" sz="2800" dirty="0" smtClean="0">
                <a:solidFill>
                  <a:schemeClr val="accent6">
                    <a:lumMod val="20000"/>
                    <a:lumOff val="80000"/>
                  </a:schemeClr>
                </a:solidFill>
              </a:rPr>
              <a:t>the provisions of the DTAA override the provisions of the domestic statute. Moreover, with the insertion of Sec.90 (2) in the Indian Income Tax Act, it is clear that </a:t>
            </a:r>
            <a:r>
              <a:rPr lang="en-US" sz="2800" dirty="0" err="1" smtClean="0">
                <a:solidFill>
                  <a:schemeClr val="accent6">
                    <a:lumMod val="20000"/>
                    <a:lumOff val="80000"/>
                  </a:schemeClr>
                </a:solidFill>
              </a:rPr>
              <a:t>assessee</a:t>
            </a:r>
            <a:r>
              <a:rPr lang="en-US" sz="2800" dirty="0" smtClean="0">
                <a:solidFill>
                  <a:schemeClr val="accent6">
                    <a:lumMod val="20000"/>
                    <a:lumOff val="80000"/>
                  </a:schemeClr>
                </a:solidFill>
              </a:rPr>
              <a:t> have an option of choosing to be governed either by the provisions of particular DTAA or the provisions of the Income Tax Act, whichever are more beneficial</a:t>
            </a:r>
          </a:p>
        </p:txBody>
      </p:sp>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par>
                          <p:cTn id="12" fill="hold">
                            <p:stCondLst>
                              <p:cond delay="2300"/>
                            </p:stCondLst>
                            <p:childTnLst>
                              <p:par>
                                <p:cTn id="13" presetID="29" presetClass="entr" presetSubtype="0" fill="hold"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228600" y="381000"/>
            <a:ext cx="8686800" cy="1107996"/>
          </a:xfrm>
          <a:prstGeom prst="rect">
            <a:avLst/>
          </a:prstGeom>
          <a:noFill/>
        </p:spPr>
        <p:txBody>
          <a:bodyPr wrap="square" rtlCol="0">
            <a:spAutoFit/>
          </a:bodyPr>
          <a:lstStyle/>
          <a:p>
            <a:pPr algn="ctr"/>
            <a:r>
              <a:rPr lang="en-US" sz="6600" b="1" i="1" u="sng" dirty="0">
                <a:solidFill>
                  <a:srgbClr val="0070C0"/>
                </a:solidFill>
              </a:rPr>
              <a:t>Models of DTAA </a:t>
            </a:r>
            <a:endParaRPr lang="en-US" sz="6600" b="1" u="sng" dirty="0">
              <a:solidFill>
                <a:srgbClr val="0070C0"/>
              </a:solidFill>
            </a:endParaRPr>
          </a:p>
        </p:txBody>
      </p:sp>
      <p:graphicFrame>
        <p:nvGraphicFramePr>
          <p:cNvPr id="11" name="Diagram 10"/>
          <p:cNvGraphicFramePr/>
          <p:nvPr/>
        </p:nvGraphicFramePr>
        <p:xfrm>
          <a:off x="152400" y="1981200"/>
          <a:ext cx="88392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advClick="0" advTm="10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par>
                          <p:cTn id="12" fill="hold">
                            <p:stCondLst>
                              <p:cond delay="105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404</TotalTime>
  <Words>1005</Words>
  <Application>Microsoft Office PowerPoint</Application>
  <PresentationFormat>On-screen Show (4:3)</PresentationFormat>
  <Paragraphs>59</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Double Taxation Avoidance Agreement </vt:lpstr>
      <vt:lpstr>Basic Knowledge  </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Double Taxation Avoidance Agreement</dc:title>
  <dc:creator>Master</dc:creator>
  <cp:lastModifiedBy>Master</cp:lastModifiedBy>
  <cp:revision>44</cp:revision>
  <dcterms:created xsi:type="dcterms:W3CDTF">2012-06-07T13:23:22Z</dcterms:created>
  <dcterms:modified xsi:type="dcterms:W3CDTF">2012-07-02T16:59:56Z</dcterms:modified>
</cp:coreProperties>
</file>