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23"/>
  </p:notesMasterIdLst>
  <p:sldIdLst>
    <p:sldId id="256" r:id="rId2"/>
    <p:sldId id="257" r:id="rId3"/>
    <p:sldId id="267" r:id="rId4"/>
    <p:sldId id="258" r:id="rId5"/>
    <p:sldId id="260" r:id="rId6"/>
    <p:sldId id="263" r:id="rId7"/>
    <p:sldId id="259" r:id="rId8"/>
    <p:sldId id="268" r:id="rId9"/>
    <p:sldId id="270" r:id="rId10"/>
    <p:sldId id="276" r:id="rId11"/>
    <p:sldId id="272" r:id="rId12"/>
    <p:sldId id="273" r:id="rId13"/>
    <p:sldId id="274" r:id="rId14"/>
    <p:sldId id="275" r:id="rId15"/>
    <p:sldId id="277" r:id="rId16"/>
    <p:sldId id="266" r:id="rId17"/>
    <p:sldId id="278" r:id="rId18"/>
    <p:sldId id="280" r:id="rId19"/>
    <p:sldId id="281" r:id="rId20"/>
    <p:sldId id="282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A0F79-CF85-4F1B-97EF-90E439628F44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8AACD-7197-46EA-B72A-6E9017E35E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57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266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401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8858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6519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40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2286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913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908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295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224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339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18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0426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913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818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184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C4998-D7BA-42E1-A670-BE6FC1D0C76B}" type="datetimeFigureOut">
              <a:rPr lang="en-IN" smtClean="0"/>
              <a:t>05-10-2015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34AC84-A78F-4E90-8162-2F3C325360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864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35301"/>
            <a:ext cx="11511887" cy="1463040"/>
          </a:xfrm>
        </p:spPr>
        <p:txBody>
          <a:bodyPr/>
          <a:lstStyle/>
          <a:p>
            <a:pPr algn="ctr"/>
            <a:r>
              <a:rPr lang="en-IN" dirty="0" smtClean="0">
                <a:solidFill>
                  <a:srgbClr val="92D050"/>
                </a:solidFill>
                <a:latin typeface="Albertus" panose="020E0702040304020204" pitchFamily="34" charset="0"/>
              </a:rPr>
              <a:t>A BRIEF </a:t>
            </a:r>
            <a:r>
              <a:rPr lang="en-IN" dirty="0" smtClean="0">
                <a:solidFill>
                  <a:srgbClr val="92D050"/>
                </a:solidFill>
                <a:latin typeface="Albertus" panose="020E0702040304020204" pitchFamily="34" charset="0"/>
              </a:rPr>
              <a:t>ON GST BILL</a:t>
            </a:r>
            <a:endParaRPr lang="en-IN" dirty="0">
              <a:solidFill>
                <a:srgbClr val="92D050"/>
              </a:solidFill>
              <a:latin typeface="Albertus" panose="020E07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45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752761"/>
              </p:ext>
            </p:extLst>
          </p:nvPr>
        </p:nvGraphicFramePr>
        <p:xfrm>
          <a:off x="363789" y="259306"/>
          <a:ext cx="8984927" cy="5527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701"/>
                <a:gridCol w="1854416"/>
                <a:gridCol w="3195302"/>
                <a:gridCol w="3231508"/>
              </a:tblGrid>
              <a:tr h="731771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1045386">
                <a:tc>
                  <a:txBody>
                    <a:bodyPr/>
                    <a:lstStyle/>
                    <a:p>
                      <a:r>
                        <a:rPr lang="en-IN" dirty="0" smtClean="0"/>
                        <a:t>5)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Excise Duty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Excise Duty charged up to the point of Manufacturing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dirty="0" smtClean="0"/>
                        <a:t>Replaced by CGST</a:t>
                      </a:r>
                      <a:r>
                        <a:rPr lang="en-IN" baseline="0" dirty="0" smtClean="0"/>
                        <a:t> (Central Goods and Service Tax, to be charged up to Retail Level</a:t>
                      </a:r>
                      <a:endParaRPr lang="en-IN" dirty="0"/>
                    </a:p>
                  </a:txBody>
                  <a:tcPr/>
                </a:tc>
              </a:tr>
              <a:tr h="1032182">
                <a:tc>
                  <a:txBody>
                    <a:bodyPr/>
                    <a:lstStyle/>
                    <a:p>
                      <a:r>
                        <a:rPr lang="en-IN" dirty="0" smtClean="0"/>
                        <a:t>6)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Basic Customs Duty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In case of Import, taxed by Centre under separate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No Change</a:t>
                      </a:r>
                    </a:p>
                    <a:p>
                      <a:pPr algn="l"/>
                      <a:endParaRPr lang="en-IN" dirty="0"/>
                    </a:p>
                  </a:txBody>
                  <a:tcPr/>
                </a:tc>
              </a:tr>
              <a:tr h="1359003">
                <a:tc>
                  <a:txBody>
                    <a:bodyPr/>
                    <a:lstStyle/>
                    <a:p>
                      <a:r>
                        <a:rPr lang="en-IN" dirty="0" smtClean="0"/>
                        <a:t>7)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Countervailing Duty/Special Additional Duty</a:t>
                      </a:r>
                      <a:endParaRPr lang="en-IN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In case of Import, taxed by Centre, separately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To be subsumed under GST (CGST)</a:t>
                      </a:r>
                      <a:endParaRPr lang="en-IN" dirty="0"/>
                    </a:p>
                  </a:txBody>
                  <a:tcPr/>
                </a:tc>
              </a:tr>
              <a:tr h="1359003">
                <a:tc>
                  <a:txBody>
                    <a:bodyPr/>
                    <a:lstStyle/>
                    <a:p>
                      <a:r>
                        <a:rPr lang="en-IN" dirty="0" smtClean="0"/>
                        <a:t>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Service Tax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Charged by Centre on list of Services under Finance Act on Payment/Provision Basis</a:t>
                      </a:r>
                    </a:p>
                    <a:p>
                      <a:pPr marL="342900" indent="-342900" algn="l">
                        <a:buAutoNum type="alphaLcParenR"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To be subsumed under SGST (State Goods and Service Tax), based upon Place of Supply Rules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32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780057"/>
              </p:ext>
            </p:extLst>
          </p:nvPr>
        </p:nvGraphicFramePr>
        <p:xfrm>
          <a:off x="472972" y="245660"/>
          <a:ext cx="8869268" cy="5868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643"/>
                <a:gridCol w="1830545"/>
                <a:gridCol w="3154170"/>
                <a:gridCol w="3189910"/>
              </a:tblGrid>
              <a:tr h="716550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1637828">
                <a:tc>
                  <a:txBody>
                    <a:bodyPr/>
                    <a:lstStyle/>
                    <a:p>
                      <a:r>
                        <a:rPr lang="en-IN" dirty="0" smtClean="0"/>
                        <a:t>9)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Central Sales Tax (CST)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Applicable at concessional rate of 2% on inter-state transfers against C-Forms, otherwise full rate  i.e. 5% to 14.5%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To be subsumed in IGST (Integrated Goods and Service Tax)</a:t>
                      </a:r>
                      <a:endParaRPr lang="en-IN" dirty="0"/>
                    </a:p>
                  </a:txBody>
                  <a:tcPr/>
                </a:tc>
              </a:tr>
              <a:tr h="1023642">
                <a:tc>
                  <a:txBody>
                    <a:bodyPr/>
                    <a:lstStyle/>
                    <a:p>
                      <a:r>
                        <a:rPr lang="en-IN" dirty="0" smtClean="0"/>
                        <a:t>10)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State VAT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Except exempt items, all goods are taxed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Subsumed in SGST (State Goods and Service Tax)</a:t>
                      </a:r>
                    </a:p>
                    <a:p>
                      <a:pPr algn="l"/>
                      <a:endParaRPr lang="en-IN" dirty="0"/>
                    </a:p>
                  </a:txBody>
                  <a:tcPr/>
                </a:tc>
              </a:tr>
              <a:tr h="1330735">
                <a:tc>
                  <a:txBody>
                    <a:bodyPr/>
                    <a:lstStyle/>
                    <a:p>
                      <a:r>
                        <a:rPr lang="en-IN" dirty="0" smtClean="0"/>
                        <a:t>11)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Entry Tax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Currently being charged by selected states for interstate transfers, held as import in local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No entry tax, Additional 1% of Tax to be levied on inter-state supply of selected goods, list yet to be finalised</a:t>
                      </a:r>
                      <a:endParaRPr lang="en-IN" dirty="0"/>
                    </a:p>
                  </a:txBody>
                  <a:tcPr/>
                </a:tc>
              </a:tr>
              <a:tr h="1159782">
                <a:tc>
                  <a:txBody>
                    <a:bodyPr/>
                    <a:lstStyle/>
                    <a:p>
                      <a:r>
                        <a:rPr lang="en-IN" dirty="0" smtClean="0"/>
                        <a:t>12)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Tax on Export of Goods and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Exempt/Zero rated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No Change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9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441735"/>
              </p:ext>
            </p:extLst>
          </p:nvPr>
        </p:nvGraphicFramePr>
        <p:xfrm>
          <a:off x="445848" y="218365"/>
          <a:ext cx="8869098" cy="5882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630"/>
                <a:gridCol w="1830510"/>
                <a:gridCol w="3154109"/>
                <a:gridCol w="3189849"/>
              </a:tblGrid>
              <a:tr h="733198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1361653">
                <a:tc>
                  <a:txBody>
                    <a:bodyPr/>
                    <a:lstStyle/>
                    <a:p>
                      <a:r>
                        <a:rPr lang="en-IN" dirty="0" smtClean="0"/>
                        <a:t>13)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Tax on Inter State Transfer of Goods to Branch or Agent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Exempt against Form F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To be taxable but full credit available to dealers</a:t>
                      </a:r>
                      <a:endParaRPr lang="en-IN" dirty="0"/>
                    </a:p>
                  </a:txBody>
                  <a:tcPr/>
                </a:tc>
              </a:tr>
              <a:tr h="1361653">
                <a:tc>
                  <a:txBody>
                    <a:bodyPr/>
                    <a:lstStyle/>
                    <a:p>
                      <a:r>
                        <a:rPr lang="en-IN" dirty="0" smtClean="0"/>
                        <a:t>14)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Tax on Transfer of Goods to Branch or Agent within State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Generally Exempt; Depends Upon State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Might Be taxable , Unless TIN of Transferor and Transferee is same</a:t>
                      </a:r>
                      <a:endParaRPr lang="en-IN" dirty="0"/>
                    </a:p>
                  </a:txBody>
                  <a:tcPr/>
                </a:tc>
              </a:tr>
              <a:tr h="1361653">
                <a:tc>
                  <a:txBody>
                    <a:bodyPr/>
                    <a:lstStyle/>
                    <a:p>
                      <a:r>
                        <a:rPr lang="en-IN" dirty="0" smtClean="0"/>
                        <a:t>15)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Cascading Effect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Credit between Excise Duty &amp; Service Tax available, but no set-off against VAT on Excise Duty 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Credit available on the full amount of taxes up to retailer</a:t>
                      </a:r>
                      <a:endParaRPr lang="en-IN" dirty="0"/>
                    </a:p>
                  </a:txBody>
                  <a:tcPr/>
                </a:tc>
              </a:tr>
              <a:tr h="1064026">
                <a:tc>
                  <a:txBody>
                    <a:bodyPr/>
                    <a:lstStyle/>
                    <a:p>
                      <a:r>
                        <a:rPr lang="en-IN" dirty="0" smtClean="0"/>
                        <a:t>16)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Cross Set-Off of Levy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Currently set-off of Excise duty and Service tax is allowed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No cross Set-off between CGST and SGST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80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215413"/>
              </p:ext>
            </p:extLst>
          </p:nvPr>
        </p:nvGraphicFramePr>
        <p:xfrm>
          <a:off x="418380" y="300251"/>
          <a:ext cx="9025870" cy="588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907"/>
                <a:gridCol w="1862867"/>
                <a:gridCol w="3209863"/>
                <a:gridCol w="3246233"/>
              </a:tblGrid>
              <a:tr h="798858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1483594">
                <a:tc>
                  <a:txBody>
                    <a:bodyPr/>
                    <a:lstStyle/>
                    <a:p>
                      <a:r>
                        <a:rPr lang="en-IN" dirty="0" smtClean="0"/>
                        <a:t>17)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Cascading Effect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Credit between Excise Duty &amp; Service Tax available, but no set-off against VAT on Excise Duty 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Credit available on the full amount of taxes up to retailer</a:t>
                      </a:r>
                      <a:endParaRPr lang="en-IN" dirty="0"/>
                    </a:p>
                  </a:txBody>
                  <a:tcPr/>
                </a:tc>
              </a:tr>
              <a:tr h="1483594">
                <a:tc>
                  <a:txBody>
                    <a:bodyPr/>
                    <a:lstStyle/>
                    <a:p>
                      <a:r>
                        <a:rPr lang="en-IN" dirty="0" smtClean="0"/>
                        <a:t>18)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Disallowance of Credit on selected items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/>
                        <a:t>There are certain non-creditable goods and services under both VAT &amp; CENVAT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No such disallowance, unless specified by GST Council</a:t>
                      </a:r>
                      <a:endParaRPr lang="en-IN" dirty="0"/>
                    </a:p>
                  </a:txBody>
                  <a:tcPr/>
                </a:tc>
              </a:tr>
              <a:tr h="2116138">
                <a:tc>
                  <a:txBody>
                    <a:bodyPr/>
                    <a:lstStyle/>
                    <a:p>
                      <a:r>
                        <a:rPr lang="en-IN" dirty="0" smtClean="0"/>
                        <a:t>19)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Disallowance of inputs/input services used in  Exempted Goods /Services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Not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No such disallowance, unless falling under the Negative List which is yet to be finalised by GST Council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0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804876"/>
              </p:ext>
            </p:extLst>
          </p:nvPr>
        </p:nvGraphicFramePr>
        <p:xfrm>
          <a:off x="363790" y="259308"/>
          <a:ext cx="8984926" cy="5622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701"/>
                <a:gridCol w="1854416"/>
                <a:gridCol w="3195302"/>
                <a:gridCol w="3231507"/>
              </a:tblGrid>
              <a:tr h="756926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2054513">
                <a:tc>
                  <a:txBody>
                    <a:bodyPr/>
                    <a:lstStyle/>
                    <a:p>
                      <a:r>
                        <a:rPr lang="en-IN" dirty="0" smtClean="0"/>
                        <a:t>20)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Exemptions –Excise Free Zone, VAT Remissions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Some areas enjoy status of Excise/Vat Exemptions i.e. North East, Himachal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No such Exemptions, Investment Refund Scheme (IRS) may be introduced for existing zones based upon recommendations of GST Council</a:t>
                      </a:r>
                      <a:endParaRPr lang="en-IN" dirty="0"/>
                    </a:p>
                  </a:txBody>
                  <a:tcPr/>
                </a:tc>
              </a:tr>
              <a:tr h="1081322">
                <a:tc>
                  <a:txBody>
                    <a:bodyPr/>
                    <a:lstStyle/>
                    <a:p>
                      <a:r>
                        <a:rPr lang="en-IN" dirty="0" smtClean="0"/>
                        <a:t>21)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Levy of Tax on Government Bodies, NGOs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>
                          <a:solidFill>
                            <a:schemeClr val="dk1"/>
                          </a:solidFill>
                        </a:rPr>
                        <a:t>Certain Govt. bodies, PSUs and Non-for-profit bodies covered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Not Changed</a:t>
                      </a:r>
                      <a:endParaRPr lang="en-IN" dirty="0"/>
                    </a:p>
                  </a:txBody>
                  <a:tcPr/>
                </a:tc>
              </a:tr>
              <a:tr h="1730116">
                <a:tc>
                  <a:txBody>
                    <a:bodyPr/>
                    <a:lstStyle/>
                    <a:p>
                      <a:r>
                        <a:rPr lang="en-IN" dirty="0" smtClean="0"/>
                        <a:t>22)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Threshold Limits for levy of Tax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Central Excise-1.5 Crores</a:t>
                      </a:r>
                    </a:p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VAT-Varies from Rs. 5 to 20 Lacs from state to state</a:t>
                      </a:r>
                    </a:p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Service Tax- Rs.10 Lacs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CGST-Limits to be decided</a:t>
                      </a:r>
                    </a:p>
                    <a:p>
                      <a:pPr algn="l"/>
                      <a:r>
                        <a:rPr lang="en-IN" baseline="0" dirty="0" smtClean="0"/>
                        <a:t>SGST-Rs.10 Lacs to 20 Lacs as recommended by GST Council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48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046459"/>
              </p:ext>
            </p:extLst>
          </p:nvPr>
        </p:nvGraphicFramePr>
        <p:xfrm>
          <a:off x="391087" y="204716"/>
          <a:ext cx="8998575" cy="5718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770"/>
                <a:gridCol w="1857233"/>
                <a:gridCol w="3200156"/>
                <a:gridCol w="3236416"/>
              </a:tblGrid>
              <a:tr h="769786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2089420">
                <a:tc>
                  <a:txBody>
                    <a:bodyPr/>
                    <a:lstStyle/>
                    <a:p>
                      <a:r>
                        <a:rPr lang="en-IN" dirty="0" smtClean="0"/>
                        <a:t>23)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Exemptions –Excise Free Zone, VAT Remissions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Some areas enjoy status of Excise/Vat Exemptions i.e. North East, Himachal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No such Exemptions, Investment Refund Scheme (IRS) may be introduced for existing zones based upon recommendations of GST Council</a:t>
                      </a:r>
                      <a:endParaRPr lang="en-IN" dirty="0"/>
                    </a:p>
                  </a:txBody>
                  <a:tcPr/>
                </a:tc>
              </a:tr>
              <a:tr h="1099695">
                <a:tc>
                  <a:txBody>
                    <a:bodyPr/>
                    <a:lstStyle/>
                    <a:p>
                      <a:r>
                        <a:rPr lang="en-IN" dirty="0" smtClean="0"/>
                        <a:t>24)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Levy of Tax on Government Bodies, NGOs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IN" baseline="0" dirty="0" smtClean="0">
                          <a:solidFill>
                            <a:schemeClr val="dk1"/>
                          </a:solidFill>
                        </a:rPr>
                        <a:t>Certain Govt. bodies, PSUs and Non-for-profit bodies covered</a:t>
                      </a:r>
                      <a:endParaRPr lang="en-IN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Not Changed</a:t>
                      </a:r>
                      <a:endParaRPr lang="en-IN" dirty="0"/>
                    </a:p>
                  </a:txBody>
                  <a:tcPr/>
                </a:tc>
              </a:tr>
              <a:tr h="1759511">
                <a:tc>
                  <a:txBody>
                    <a:bodyPr/>
                    <a:lstStyle/>
                    <a:p>
                      <a:r>
                        <a:rPr lang="en-IN" dirty="0" smtClean="0"/>
                        <a:t>25)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Threshold Limits for levy of Tax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Central Excise-1.5 Crores</a:t>
                      </a:r>
                    </a:p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VAT-Varies from Rs. 5 to 20 Lacs from state to state</a:t>
                      </a:r>
                    </a:p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en-IN" baseline="0" dirty="0" smtClean="0"/>
                        <a:t>Service Tax- Rs.10 Lacs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CGST-Limits to be decided</a:t>
                      </a:r>
                    </a:p>
                    <a:p>
                      <a:pPr algn="l"/>
                      <a:r>
                        <a:rPr lang="en-IN" baseline="0" dirty="0" smtClean="0"/>
                        <a:t>SGST-Rs.10 Lacs to 20 Lacs as recommended by GST Council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10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7169"/>
          </a:xfrm>
        </p:spPr>
        <p:txBody>
          <a:bodyPr/>
          <a:lstStyle/>
          <a:p>
            <a:r>
              <a:rPr lang="en-IN" dirty="0" smtClean="0"/>
              <a:t>Tax layers under proposed GST Model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677333" y="1701127"/>
            <a:ext cx="89989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It is a Dual-GST </a:t>
            </a:r>
            <a:r>
              <a:rPr lang="en-US" dirty="0"/>
              <a:t>structure </a:t>
            </a:r>
            <a:r>
              <a:rPr lang="en-US" dirty="0" smtClean="0"/>
              <a:t>proposal wherein </a:t>
            </a:r>
            <a:r>
              <a:rPr lang="en-US" dirty="0"/>
              <a:t>the Central Government and </a:t>
            </a:r>
            <a:r>
              <a:rPr lang="en-US" dirty="0" smtClean="0"/>
              <a:t>State </a:t>
            </a:r>
            <a:r>
              <a:rPr lang="en-US" dirty="0"/>
              <a:t>Government </a:t>
            </a:r>
            <a:r>
              <a:rPr lang="en-US" dirty="0" smtClean="0"/>
              <a:t>will </a:t>
            </a:r>
            <a:r>
              <a:rPr lang="en-US" dirty="0"/>
              <a:t>simultaneously charge GST on the same economic supply</a:t>
            </a:r>
          </a:p>
          <a:p>
            <a:endParaRPr lang="en-US" dirty="0" smtClean="0"/>
          </a:p>
          <a:p>
            <a:r>
              <a:rPr lang="en-US" dirty="0" smtClean="0"/>
              <a:t>Inter-state </a:t>
            </a:r>
            <a:r>
              <a:rPr lang="en-US" dirty="0"/>
              <a:t>transactions or supplies to be charged an Integrated GST (IGST) which is a combination of Central-GST (CGST) and State-GST (SGST) rates</a:t>
            </a:r>
          </a:p>
          <a:p>
            <a:r>
              <a:rPr lang="en-US" dirty="0"/>
              <a:t>Unique input tax credit mechanism; as illustrated below:</a:t>
            </a:r>
          </a:p>
          <a:p>
            <a:pPr fontAlgn="t"/>
            <a:endParaRPr lang="en-GB" b="1" dirty="0" smtClean="0"/>
          </a:p>
          <a:p>
            <a:pPr fontAlgn="t"/>
            <a:r>
              <a:rPr lang="en-GB" b="1" dirty="0" smtClean="0"/>
              <a:t>CGST Credits                                                  CGST Liability </a:t>
            </a:r>
          </a:p>
          <a:p>
            <a:pPr fontAlgn="t"/>
            <a:endParaRPr lang="en-IN" dirty="0" smtClean="0"/>
          </a:p>
          <a:p>
            <a:pPr fontAlgn="t"/>
            <a:r>
              <a:rPr lang="en-GB" b="1" dirty="0" smtClean="0"/>
              <a:t>SGST </a:t>
            </a:r>
            <a:r>
              <a:rPr lang="en-GB" b="1" dirty="0"/>
              <a:t>Credits of State A                                 SGST Liability of State A </a:t>
            </a:r>
            <a:endParaRPr lang="en-GB" b="1" dirty="0" smtClean="0"/>
          </a:p>
          <a:p>
            <a:pPr fontAlgn="t"/>
            <a:endParaRPr lang="en-IN" dirty="0"/>
          </a:p>
          <a:p>
            <a:pPr fontAlgn="t"/>
            <a:r>
              <a:rPr lang="en-GB" b="1" dirty="0"/>
              <a:t>IGST Credits                                                    IGST Liability OR</a:t>
            </a:r>
            <a:endParaRPr lang="en-IN" dirty="0"/>
          </a:p>
          <a:p>
            <a:pPr fontAlgn="t"/>
            <a:r>
              <a:rPr lang="en-GB" b="1" dirty="0"/>
              <a:t>                                                                          CGST Liability OR</a:t>
            </a:r>
            <a:endParaRPr lang="en-IN" dirty="0"/>
          </a:p>
          <a:p>
            <a:pPr fontAlgn="t"/>
            <a:r>
              <a:rPr lang="en-GB" b="1" dirty="0"/>
              <a:t>                                                                          SGST Liability of State </a:t>
            </a:r>
            <a:r>
              <a:rPr lang="en-GB" b="1" dirty="0" smtClean="0"/>
              <a:t>A</a:t>
            </a:r>
          </a:p>
          <a:p>
            <a:pPr fontAlgn="t"/>
            <a:endParaRPr lang="en-US" dirty="0"/>
          </a:p>
          <a:p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224586" y="4942353"/>
            <a:ext cx="3220871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>
            <a:off x="4940487" y="4942353"/>
            <a:ext cx="873457" cy="27295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4652797" y="4937077"/>
            <a:ext cx="1133853" cy="5322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24586" y="3824785"/>
            <a:ext cx="32208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343700" y="4326340"/>
            <a:ext cx="20062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35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49" y="40173"/>
            <a:ext cx="8897280" cy="614149"/>
          </a:xfrm>
        </p:spPr>
        <p:txBody>
          <a:bodyPr>
            <a:normAutofit/>
          </a:bodyPr>
          <a:lstStyle/>
          <a:p>
            <a:r>
              <a:rPr lang="en-IN" sz="2000" dirty="0" smtClean="0"/>
              <a:t>Comparative Analysis (Intra-State Trade)</a:t>
            </a:r>
            <a:br>
              <a:rPr lang="en-IN" sz="2000" dirty="0" smtClean="0"/>
            </a:br>
            <a:r>
              <a:rPr lang="en-IN" sz="1400" dirty="0" smtClean="0">
                <a:solidFill>
                  <a:srgbClr val="0000CC"/>
                </a:solidFill>
              </a:rPr>
              <a:t>(Assumed Rates for Excise Duty, CGST &amp; SGST @12%, VAT @12.5%)</a:t>
            </a:r>
            <a:endParaRPr lang="en-IN" sz="1400" dirty="0">
              <a:solidFill>
                <a:srgbClr val="0000C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043579"/>
              </p:ext>
            </p:extLst>
          </p:nvPr>
        </p:nvGraphicFramePr>
        <p:xfrm>
          <a:off x="487626" y="654322"/>
          <a:ext cx="8604726" cy="5909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8774"/>
                <a:gridCol w="1751459"/>
                <a:gridCol w="1854493"/>
              </a:tblGrid>
              <a:tr h="523383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Transaction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aseline="0" dirty="0" smtClean="0"/>
                        <a:t>Current Scenario</a:t>
                      </a:r>
                      <a:endParaRPr lang="en-IN" sz="1400" dirty="0" smtClean="0"/>
                    </a:p>
                    <a:p>
                      <a:pPr algn="ctr"/>
                      <a:r>
                        <a:rPr lang="en-IN" sz="1400" dirty="0" smtClean="0"/>
                        <a:t>(Amt. in Rs.)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GST</a:t>
                      </a:r>
                      <a:r>
                        <a:rPr lang="en-IN" sz="1400" baseline="0" dirty="0" smtClean="0"/>
                        <a:t> Scenario</a:t>
                      </a:r>
                    </a:p>
                    <a:p>
                      <a:pPr algn="ctr"/>
                      <a:r>
                        <a:rPr lang="en-IN" sz="1400" baseline="0" dirty="0" smtClean="0"/>
                        <a:t>(Amt. in Rs.)</a:t>
                      </a:r>
                      <a:endParaRPr lang="en-IN" sz="1400" dirty="0" smtClean="0"/>
                    </a:p>
                  </a:txBody>
                  <a:tcPr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Raw Materials to Input Manufacturer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Profit Margin @ 25%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Assessable Value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  I   CGST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VAT@12.5%    I     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Invoice Value (Input Manufacturer to Output Manufacturer)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Output Manufacturer (Net of ITC)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223543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Value Addition @ 40% on Cost (incl. of Profit Margin)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Assessable Value (Manufacturer to Wholesaler)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  I   CGST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VAT@12.5%    I     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 Value (Manufacturer to Wholesaler)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173.60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Wholesaler (Net of ITC)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156.80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140.00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Profit Margin of Wholesaler @10%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  I   CGST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18.48</a:t>
                      </a:r>
                    </a:p>
                  </a:txBody>
                  <a:tcPr marL="9525" marR="9525" marT="9525" marB="0" anchor="b"/>
                </a:tc>
              </a:tr>
              <a:tr h="32148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VAT@12.5%    I     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18.48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 Value (Wholesaler to Retailer)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194.04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190.96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Retailer (Net of ITC)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154.00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Profit Margin of Retailer @10%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15.40</a:t>
                      </a:r>
                    </a:p>
                  </a:txBody>
                  <a:tcPr marL="9525" marR="9525" marT="9525" marB="0" anchor="b"/>
                </a:tc>
              </a:tr>
              <a:tr h="227729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  I   CGST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20.33</a:t>
                      </a:r>
                    </a:p>
                  </a:txBody>
                  <a:tcPr marL="9525" marR="9525" marT="9525" marB="0" anchor="b"/>
                </a:tc>
              </a:tr>
              <a:tr h="247318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VAT@12.5%    I     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20.33</a:t>
                      </a:r>
                    </a:p>
                  </a:txBody>
                  <a:tcPr marL="9525" marR="9525" marT="9525" marB="0" anchor="b"/>
                </a:tc>
              </a:tr>
              <a:tr h="247318">
                <a:tc>
                  <a:txBody>
                    <a:bodyPr/>
                    <a:lstStyle/>
                    <a:p>
                      <a:pPr algn="r" rtl="0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Price to be paid by Consumer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213.44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210.06</a:t>
                      </a:r>
                    </a:p>
                  </a:txBody>
                  <a:tcPr marL="9525" marR="9525" marT="9525" marB="0" anchor="b"/>
                </a:tc>
              </a:tr>
              <a:tr h="247318">
                <a:tc gridSpan="2">
                  <a:txBody>
                    <a:bodyPr/>
                    <a:lstStyle/>
                    <a:p>
                      <a:pPr algn="r" rtl="0" fontAlgn="t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Saving to Consumer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49" y="40173"/>
            <a:ext cx="8897280" cy="614149"/>
          </a:xfrm>
        </p:spPr>
        <p:txBody>
          <a:bodyPr>
            <a:normAutofit/>
          </a:bodyPr>
          <a:lstStyle/>
          <a:p>
            <a:r>
              <a:rPr lang="en-IN" sz="2000" dirty="0" smtClean="0"/>
              <a:t>Comparative Analysis (Inter-State Trade)</a:t>
            </a:r>
            <a:br>
              <a:rPr lang="en-IN" sz="2000" dirty="0" smtClean="0"/>
            </a:br>
            <a:r>
              <a:rPr lang="en-IN" sz="1400" dirty="0" smtClean="0">
                <a:solidFill>
                  <a:srgbClr val="0000CC"/>
                </a:solidFill>
              </a:rPr>
              <a:t>(Assumed Rates for Excise Duty, CGST &amp; SGST @12%, CST @</a:t>
            </a:r>
            <a:r>
              <a:rPr lang="en-IN" sz="1400" dirty="0">
                <a:solidFill>
                  <a:srgbClr val="0000CC"/>
                </a:solidFill>
              </a:rPr>
              <a:t> </a:t>
            </a:r>
            <a:r>
              <a:rPr lang="en-IN" sz="1400" dirty="0" smtClean="0">
                <a:solidFill>
                  <a:srgbClr val="0000CC"/>
                </a:solidFill>
              </a:rPr>
              <a:t>2% each)</a:t>
            </a:r>
            <a:endParaRPr lang="en-IN" sz="1400" dirty="0">
              <a:solidFill>
                <a:srgbClr val="0000C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540736"/>
              </p:ext>
            </p:extLst>
          </p:nvPr>
        </p:nvGraphicFramePr>
        <p:xfrm>
          <a:off x="464024" y="654322"/>
          <a:ext cx="8628328" cy="6022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2376"/>
                <a:gridCol w="1751459"/>
                <a:gridCol w="1854493"/>
              </a:tblGrid>
              <a:tr h="517249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Transaction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aseline="0" dirty="0" smtClean="0"/>
                        <a:t>Current Scenario</a:t>
                      </a:r>
                      <a:endParaRPr lang="en-IN" sz="1400" dirty="0" smtClean="0"/>
                    </a:p>
                    <a:p>
                      <a:pPr algn="ctr"/>
                      <a:r>
                        <a:rPr lang="en-IN" sz="1400" dirty="0" smtClean="0"/>
                        <a:t>(Amt. in Rs.)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GST</a:t>
                      </a:r>
                      <a:r>
                        <a:rPr lang="en-IN" sz="1400" baseline="0" dirty="0" smtClean="0"/>
                        <a:t> Scenario</a:t>
                      </a:r>
                    </a:p>
                    <a:p>
                      <a:pPr algn="ctr"/>
                      <a:r>
                        <a:rPr lang="en-IN" sz="1400" baseline="0" dirty="0" smtClean="0"/>
                        <a:t>(Amt. in Rs.)</a:t>
                      </a:r>
                      <a:endParaRPr lang="en-IN" sz="1400" dirty="0" smtClean="0"/>
                    </a:p>
                  </a:txBody>
                  <a:tcPr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Raw Materials to Input Manufacturer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Profit Margin Rs.10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Assessable Value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CGST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 12.5% 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I 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 Value (Input to Output Manufacturer)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Output Manufacturer (Net of ITC)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220923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Value Addition @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on Cost (incl. of Profit Margin)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Assessable Value (Manufacturer to Wholesaler)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I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CGST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CST@2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I     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IGST@24%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@1%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 Value (Manufacturer to Wholesaler)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159.94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175.00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Wholesaler (Net of Input Credit)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159.94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141.4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Profit Margin of Retailer @10%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14.14</a:t>
                      </a:r>
                    </a:p>
                  </a:txBody>
                  <a:tcPr marL="9525" marR="9525" marT="9525" marB="0" anchor="b"/>
                </a:tc>
              </a:tr>
              <a:tr h="252506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CGST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18.66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VAT@12.5%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I  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SGST@12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18.66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 Value (Wholesaler to Retailer)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178.73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Goods to Retailer (Net of Input Credit)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155.54</a:t>
                      </a:r>
                    </a:p>
                  </a:txBody>
                  <a:tcPr marL="9525" marR="9525" marT="9525" marB="0" anchor="b"/>
                </a:tc>
              </a:tr>
              <a:tr h="22506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Profit Margin of Retailer @10%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15.55</a:t>
                      </a:r>
                    </a:p>
                  </a:txBody>
                  <a:tcPr marL="9525" marR="9525" marT="9525" marB="0" anchor="b"/>
                </a:tc>
              </a:tr>
              <a:tr h="244419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Excise Duty @12%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CGST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20.53</a:t>
                      </a:r>
                    </a:p>
                  </a:txBody>
                  <a:tcPr marL="9525" marR="9525" marT="9525" marB="0" anchor="b"/>
                </a:tc>
              </a:tr>
              <a:tr h="244419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Add: VAT@12.5% 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  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SGST@12%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20.53</a:t>
                      </a:r>
                    </a:p>
                  </a:txBody>
                  <a:tcPr marL="9525" marR="9525" marT="9525" marB="0" anchor="b"/>
                </a:tc>
              </a:tr>
              <a:tr h="244419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Price to be paid by Consumer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212.16</a:t>
                      </a:r>
                    </a:p>
                  </a:txBody>
                  <a:tcPr marL="9525" marR="9525" marT="9525" marB="0" anchor="b"/>
                </a:tc>
              </a:tr>
              <a:tr h="244419">
                <a:tc gridSpan="2">
                  <a:txBody>
                    <a:bodyPr/>
                    <a:lstStyle/>
                    <a:p>
                      <a:pPr algn="r" fontAlgn="t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Saving to Consumer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Left Arrow Callout 2"/>
          <p:cNvSpPr/>
          <p:nvPr/>
        </p:nvSpPr>
        <p:spPr>
          <a:xfrm>
            <a:off x="9092351" y="1268471"/>
            <a:ext cx="2467303" cy="1420138"/>
          </a:xfrm>
          <a:prstGeom prst="lef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dirty="0" smtClean="0"/>
              <a:t>Transactions between Input &amp; Output Manufacturer within State A </a:t>
            </a:r>
            <a:endParaRPr lang="en-IN" sz="1200" dirty="0"/>
          </a:p>
        </p:txBody>
      </p:sp>
      <p:sp>
        <p:nvSpPr>
          <p:cNvPr id="5" name="Left Arrow Callout 4"/>
          <p:cNvSpPr/>
          <p:nvPr/>
        </p:nvSpPr>
        <p:spPr>
          <a:xfrm>
            <a:off x="9092351" y="2914163"/>
            <a:ext cx="2467303" cy="1420138"/>
          </a:xfrm>
          <a:prstGeom prst="lef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dirty="0" smtClean="0"/>
              <a:t>Transactions between Output Manufacturer from State A to Wholesaler in </a:t>
            </a:r>
          </a:p>
          <a:p>
            <a:pPr algn="ctr"/>
            <a:r>
              <a:rPr lang="en-IN" sz="1200" dirty="0" smtClean="0"/>
              <a:t>State B</a:t>
            </a:r>
            <a:endParaRPr lang="en-IN" sz="1200" dirty="0"/>
          </a:p>
        </p:txBody>
      </p:sp>
      <p:sp>
        <p:nvSpPr>
          <p:cNvPr id="6" name="Left Arrow Callout 5"/>
          <p:cNvSpPr/>
          <p:nvPr/>
        </p:nvSpPr>
        <p:spPr>
          <a:xfrm>
            <a:off x="9092351" y="4559856"/>
            <a:ext cx="2467303" cy="1420138"/>
          </a:xfrm>
          <a:prstGeom prst="lef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dirty="0" smtClean="0"/>
              <a:t>Transactions between Wholesaler and Retailer within </a:t>
            </a:r>
            <a:endParaRPr lang="en-IN" sz="1200" dirty="0"/>
          </a:p>
          <a:p>
            <a:pPr algn="ctr"/>
            <a:r>
              <a:rPr lang="en-IN" sz="1200" dirty="0"/>
              <a:t>State B</a:t>
            </a:r>
          </a:p>
        </p:txBody>
      </p:sp>
    </p:spTree>
    <p:extLst>
      <p:ext uri="{BB962C8B-B14F-4D97-AF65-F5344CB8AC3E}">
        <p14:creationId xmlns:p14="http://schemas.microsoft.com/office/powerpoint/2010/main" val="300440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48" y="0"/>
            <a:ext cx="8897280" cy="504967"/>
          </a:xfrm>
        </p:spPr>
        <p:txBody>
          <a:bodyPr>
            <a:normAutofit fontScale="90000"/>
          </a:bodyPr>
          <a:lstStyle/>
          <a:p>
            <a:r>
              <a:rPr lang="en-IN" sz="2000" dirty="0" smtClean="0"/>
              <a:t>Current Scenario - Tax Implications against Sales and Stock Transfers by an MNC</a:t>
            </a:r>
            <a:br>
              <a:rPr lang="en-IN" sz="2000" dirty="0" smtClean="0"/>
            </a:br>
            <a:r>
              <a:rPr lang="en-IN" sz="1400" dirty="0" smtClean="0">
                <a:solidFill>
                  <a:srgbClr val="0000CC"/>
                </a:solidFill>
              </a:rPr>
              <a:t>(Assumed Rates for Excise Duty</a:t>
            </a:r>
            <a:r>
              <a:rPr lang="en-IN" sz="1400" dirty="0">
                <a:solidFill>
                  <a:srgbClr val="0000CC"/>
                </a:solidFill>
              </a:rPr>
              <a:t> </a:t>
            </a:r>
            <a:r>
              <a:rPr lang="en-IN" sz="1400" dirty="0" smtClean="0">
                <a:solidFill>
                  <a:srgbClr val="0000CC"/>
                </a:solidFill>
              </a:rPr>
              <a:t>@12%, VAT@12.5%, CST @</a:t>
            </a:r>
            <a:r>
              <a:rPr lang="en-IN" sz="1400" dirty="0">
                <a:solidFill>
                  <a:srgbClr val="0000CC"/>
                </a:solidFill>
              </a:rPr>
              <a:t> </a:t>
            </a:r>
            <a:r>
              <a:rPr lang="en-IN" sz="1400" dirty="0" smtClean="0">
                <a:solidFill>
                  <a:srgbClr val="0000CC"/>
                </a:solidFill>
              </a:rPr>
              <a:t>2% each)</a:t>
            </a:r>
            <a:endParaRPr lang="en-IN" sz="1400" dirty="0">
              <a:solidFill>
                <a:srgbClr val="0000C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056020"/>
              </p:ext>
            </p:extLst>
          </p:nvPr>
        </p:nvGraphicFramePr>
        <p:xfrm>
          <a:off x="525064" y="614156"/>
          <a:ext cx="8441516" cy="6176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3678"/>
                <a:gridCol w="1513919"/>
                <a:gridCol w="1513919"/>
              </a:tblGrid>
              <a:tr h="322279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Particulars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Basis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Amt. (in Rs.)</a:t>
                      </a:r>
                      <a:endParaRPr lang="en-IN" sz="1400" dirty="0"/>
                    </a:p>
                  </a:txBody>
                  <a:tcPr/>
                </a:tc>
              </a:tr>
              <a:tr h="281999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 of Raw &amp; Packing Materials 20000 Kgs. @ Rs.50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1000000</a:t>
                      </a:r>
                    </a:p>
                  </a:txBody>
                  <a:tcPr marL="9525" marR="9525" marT="9525" marB="0" anchor="ctr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18000 Kgs.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(Intra-state)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900000</a:t>
                      </a:r>
                    </a:p>
                  </a:txBody>
                  <a:tcPr marL="9525" marR="9525" marT="9525" marB="0" anchor="ctr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 Kgs. 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Inter-State)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</a:t>
                      </a:r>
                    </a:p>
                  </a:txBody>
                  <a:tcPr marL="9525" marR="9525" marT="9525" marB="0" anchor="ctr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Excise on Intra-State Purchase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C=A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VAT on Intra-State Purchase @ 12.5%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D=A x 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Excise on Interstate Purchase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E=B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CST on Inter-state Purchase 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F=B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sold within State-A (200 Kgs. @ Rs.75 )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Excise Duty Payable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H=G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 Payable @ 12.5%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=G x 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Stock Transfer to State -B (17000 Kgs. @ Rs.65 (TDR))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1105000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Excise Duty Payable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K=J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132600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 Payable @ 12.5% on Local Sales by Depot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L=J x 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159375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Reversal of ITC of VAT (ITC x 3/12.5)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M= D x 3/12.5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30240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Inter-State Sales to State -C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(2800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Kgs. @ Rs.75 )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Excise Duty Payable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O=N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CST @ 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P=N x 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4704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Excise Duty Payable after Cenvat Credit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Q=(H+K+O-C)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39600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VAT Payable after Vat Input Credit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R=(I+L+M-D)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65715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CST Payable after CST Input Credit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S=(P-F)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2464</a:t>
                      </a:r>
                    </a:p>
                  </a:txBody>
                  <a:tcPr marL="9525" marR="9525" marT="9525" marB="0" anchor="b"/>
                </a:tc>
              </a:tr>
              <a:tr h="2193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Liability of Duties &amp; Taxes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T=(Q+R+S)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107779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09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042" y="521142"/>
            <a:ext cx="7766936" cy="1089293"/>
          </a:xfrm>
        </p:spPr>
        <p:txBody>
          <a:bodyPr>
            <a:normAutofit/>
          </a:bodyPr>
          <a:lstStyle/>
          <a:p>
            <a:r>
              <a:rPr lang="en-IN" dirty="0" smtClean="0"/>
              <a:t>Historical background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07067" y="1978925"/>
            <a:ext cx="7766936" cy="4380932"/>
          </a:xfrm>
        </p:spPr>
        <p:txBody>
          <a:bodyPr>
            <a:normAutofit/>
          </a:bodyPr>
          <a:lstStyle/>
          <a:p>
            <a:pPr algn="l"/>
            <a:r>
              <a:rPr lang="en-IN" sz="1600" dirty="0" smtClean="0">
                <a:solidFill>
                  <a:schemeClr val="tx1"/>
                </a:solidFill>
              </a:rPr>
              <a:t>GST </a:t>
            </a:r>
            <a:r>
              <a:rPr lang="en-IN" sz="1600" dirty="0">
                <a:solidFill>
                  <a:schemeClr val="tx1"/>
                </a:solidFill>
              </a:rPr>
              <a:t>was first recommended by Kelkar Task Force on implementation of Fiscal Reforms and Budget Management Act </a:t>
            </a:r>
            <a:r>
              <a:rPr lang="en-IN" sz="1600" dirty="0" smtClean="0">
                <a:solidFill>
                  <a:schemeClr val="tx1"/>
                </a:solidFill>
              </a:rPr>
              <a:t>2004 but the First</a:t>
            </a:r>
            <a:r>
              <a:rPr lang="en-IN" sz="1600" dirty="0">
                <a:solidFill>
                  <a:schemeClr val="tx1"/>
                </a:solidFill>
              </a:rPr>
              <a:t>  Discussion Paper on Goods and Services Tax in India was presented by  the Empowered Committee of State Finance Ministers </a:t>
            </a:r>
            <a:r>
              <a:rPr lang="en-IN" sz="1600" dirty="0" smtClean="0">
                <a:solidFill>
                  <a:schemeClr val="tx1"/>
                </a:solidFill>
              </a:rPr>
              <a:t>dtd.10</a:t>
            </a:r>
            <a:r>
              <a:rPr lang="en-IN" sz="1600" baseline="30000" dirty="0" smtClean="0">
                <a:solidFill>
                  <a:schemeClr val="tx1"/>
                </a:solidFill>
              </a:rPr>
              <a:t>th</a:t>
            </a:r>
            <a:r>
              <a:rPr lang="en-IN" sz="1600" dirty="0" smtClean="0">
                <a:solidFill>
                  <a:schemeClr val="tx1"/>
                </a:solidFill>
              </a:rPr>
              <a:t> Nov.10th</a:t>
            </a:r>
            <a:r>
              <a:rPr lang="en-IN" sz="1600" dirty="0">
                <a:solidFill>
                  <a:schemeClr val="tx1"/>
                </a:solidFill>
              </a:rPr>
              <a:t>,  2009</a:t>
            </a:r>
            <a:r>
              <a:rPr lang="en-IN" sz="1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IN" sz="1600" dirty="0" smtClean="0">
              <a:solidFill>
                <a:schemeClr val="tx1"/>
              </a:solidFill>
            </a:endParaRPr>
          </a:p>
          <a:p>
            <a:pPr algn="l"/>
            <a:r>
              <a:rPr lang="en-IN" sz="1600" dirty="0">
                <a:solidFill>
                  <a:schemeClr val="tx1"/>
                </a:solidFill>
              </a:rPr>
              <a:t>In 2011, the Constitution (115th Amendment) Bill, 2011 was introduced in Parliament to enable the levy of GST. However, the Bill lapsed with the dissolution of the 15th Lok Sabha. </a:t>
            </a:r>
            <a:endParaRPr lang="en-IN" sz="1600" dirty="0" smtClean="0">
              <a:solidFill>
                <a:schemeClr val="tx1"/>
              </a:solidFill>
            </a:endParaRPr>
          </a:p>
          <a:p>
            <a:pPr algn="l"/>
            <a:endParaRPr lang="en-IN" sz="1600" dirty="0" smtClean="0">
              <a:solidFill>
                <a:schemeClr val="tx1"/>
              </a:solidFill>
            </a:endParaRPr>
          </a:p>
          <a:p>
            <a:pPr algn="l"/>
            <a:r>
              <a:rPr lang="en-IN" sz="1600" dirty="0" smtClean="0">
                <a:solidFill>
                  <a:schemeClr val="tx1"/>
                </a:solidFill>
              </a:rPr>
              <a:t>Subsequently</a:t>
            </a:r>
            <a:r>
              <a:rPr lang="en-IN" sz="1600" dirty="0">
                <a:solidFill>
                  <a:schemeClr val="tx1"/>
                </a:solidFill>
              </a:rPr>
              <a:t>, </a:t>
            </a:r>
            <a:r>
              <a:rPr lang="en-IN" sz="1600" dirty="0" smtClean="0">
                <a:solidFill>
                  <a:schemeClr val="tx1"/>
                </a:solidFill>
              </a:rPr>
              <a:t>in </a:t>
            </a:r>
            <a:r>
              <a:rPr lang="en-IN" sz="1600" dirty="0">
                <a:solidFill>
                  <a:schemeClr val="tx1"/>
                </a:solidFill>
              </a:rPr>
              <a:t>December 2014, </a:t>
            </a:r>
            <a:r>
              <a:rPr lang="en-IN" sz="1600" dirty="0" smtClean="0">
                <a:solidFill>
                  <a:schemeClr val="tx1"/>
                </a:solidFill>
              </a:rPr>
              <a:t>the Constitution </a:t>
            </a:r>
            <a:r>
              <a:rPr lang="en-IN" sz="1600" dirty="0">
                <a:solidFill>
                  <a:schemeClr val="tx1"/>
                </a:solidFill>
              </a:rPr>
              <a:t>(122nd Amendment) Bill, </a:t>
            </a:r>
            <a:r>
              <a:rPr lang="en-IN" sz="1600" dirty="0" smtClean="0">
                <a:solidFill>
                  <a:schemeClr val="tx1"/>
                </a:solidFill>
              </a:rPr>
              <a:t>2014 </a:t>
            </a:r>
            <a:r>
              <a:rPr lang="en-IN" sz="1600" dirty="0">
                <a:solidFill>
                  <a:schemeClr val="tx1"/>
                </a:solidFill>
              </a:rPr>
              <a:t>was introduced in Lok Sabha. The Bill was passed by Lok Sabha in May 2015 and referred to a Select Committee of Rajya Sabha for examination</a:t>
            </a:r>
            <a:r>
              <a:rPr lang="en-IN" sz="1600" dirty="0" smtClean="0">
                <a:solidFill>
                  <a:schemeClr val="tx1"/>
                </a:solidFill>
              </a:rPr>
              <a:t>.</a:t>
            </a:r>
            <a:endParaRPr lang="en-IN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14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48" y="0"/>
            <a:ext cx="8897280" cy="504967"/>
          </a:xfrm>
        </p:spPr>
        <p:txBody>
          <a:bodyPr>
            <a:normAutofit fontScale="90000"/>
          </a:bodyPr>
          <a:lstStyle/>
          <a:p>
            <a:r>
              <a:rPr lang="en-IN" sz="2000" dirty="0" smtClean="0"/>
              <a:t>GST Scenario - Tax Implications against Sales and Stock Transfers by an MNC</a:t>
            </a:r>
            <a:br>
              <a:rPr lang="en-IN" sz="2000" dirty="0" smtClean="0"/>
            </a:br>
            <a:r>
              <a:rPr lang="en-IN" sz="1400" dirty="0" smtClean="0">
                <a:solidFill>
                  <a:srgbClr val="0000CC"/>
                </a:solidFill>
              </a:rPr>
              <a:t>(Assumed Rates for SGST &amp; CGST @12%, IGST @ 24</a:t>
            </a:r>
            <a:r>
              <a:rPr lang="en-IN" sz="1400" dirty="0" smtClean="0">
                <a:solidFill>
                  <a:srgbClr val="0000CC"/>
                </a:solidFill>
              </a:rPr>
              <a:t>%, Add. Tax @ 1%)</a:t>
            </a:r>
            <a:endParaRPr lang="en-IN" sz="1400" dirty="0">
              <a:solidFill>
                <a:srgbClr val="0000C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379094"/>
              </p:ext>
            </p:extLst>
          </p:nvPr>
        </p:nvGraphicFramePr>
        <p:xfrm>
          <a:off x="449850" y="545910"/>
          <a:ext cx="8680276" cy="621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0541"/>
                <a:gridCol w="1549396"/>
                <a:gridCol w="1590339"/>
              </a:tblGrid>
              <a:tr h="308247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Particulars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Basis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/>
                        <a:t>Amt. (in Rs.)</a:t>
                      </a:r>
                      <a:endParaRPr lang="en-IN" sz="1400" dirty="0"/>
                    </a:p>
                  </a:txBody>
                  <a:tcPr/>
                </a:tc>
              </a:tr>
              <a:tr h="2254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 of Raw &amp; Packing Materials 20000 Kgs. @ Rs.50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1000000</a:t>
                      </a:r>
                    </a:p>
                  </a:txBody>
                  <a:tcPr marL="9525" marR="9525" marT="9525" marB="0" anchor="ctr"/>
                </a:tc>
              </a:tr>
              <a:tr h="2254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18000 Kgs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(Intra-state)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900000</a:t>
                      </a:r>
                    </a:p>
                  </a:txBody>
                  <a:tcPr marL="9525" marR="9525" marT="9525" marB="0" anchor="ctr"/>
                </a:tc>
              </a:tr>
              <a:tr h="2254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 Kgs.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(Inter-State)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</a:t>
                      </a:r>
                    </a:p>
                  </a:txBody>
                  <a:tcPr marL="9525" marR="9525" marT="9525" marB="0" anchor="ctr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CGST on Intra-State Purchase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= A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SGST on Intra-State Purchase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D=A x 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 Credit of IGST on Inter-State Purchase@ 24%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= B x 24%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Tax @1% on Inter-State Purchase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= B x 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Credit of GST Available to Unit-A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= (C+D+E)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240000</a:t>
                      </a:r>
                    </a:p>
                  </a:txBody>
                  <a:tcPr marL="9525" marR="9525" marT="9525" marB="0" anchor="b"/>
                </a:tc>
              </a:tr>
              <a:tr h="140394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sold within State-A (200 Kgs. @ Rs.75 )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CGST Payable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I=(H x 12%)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SGST Payable @ 12%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J=(H x 12%)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Stock Transfer to State -B (17000 Kgs. @ Rs.65 (TDR))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1105000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IGST Payable @ 24%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=K x 24%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265200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Tax@1%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M= K x 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11050</a:t>
                      </a:r>
                    </a:p>
                  </a:txBody>
                  <a:tcPr marL="9525" marR="9525" marT="9525" marB="0" anchor="b"/>
                </a:tc>
              </a:tr>
              <a:tr h="172995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FG Inter-State Sales to State -C (2800 Kgs. @ Rs.75 )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IGST Payable @ 24%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O=N x 24%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Tax@1%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P=N x 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of CGST Input Credit to be  adjusted against IGST Payable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Q= C -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106200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of SGST Input Credit to be  adjusted against IGST Payable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R= D - 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106200</a:t>
                      </a:r>
                    </a:p>
                  </a:txBody>
                  <a:tcPr marL="9525" marR="9525" marT="9525" marB="0" anchor="b"/>
                </a:tc>
              </a:tr>
              <a:tr h="158045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225405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IGST Payable against  Stock transfers and Interstate Trade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S=(I+J+L+O-G)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79200</a:t>
                      </a:r>
                    </a:p>
                  </a:txBody>
                  <a:tcPr marL="9525" marR="9525" marT="9525" marB="0" anchor="b"/>
                </a:tc>
              </a:tr>
              <a:tr h="280441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Non-Vatable </a:t>
                      </a:r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Add. 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to be retained by respective State Governments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14150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of Duties and Taxes Payable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U=S+T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93350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Savings in Net</a:t>
                      </a:r>
                      <a:r>
                        <a:rPr lang="en-I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Tax Payable 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(1,07,779-93,350)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14,429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51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346" y="2861481"/>
            <a:ext cx="8596668" cy="1320800"/>
          </a:xfrm>
        </p:spPr>
        <p:txBody>
          <a:bodyPr/>
          <a:lstStyle/>
          <a:p>
            <a:r>
              <a:rPr lang="en-IN" dirty="0" smtClean="0"/>
              <a:t>				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530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b="1" dirty="0"/>
              <a:t>“GST is a tax on  goods and services with value addition at each stage having  comprehensive and continuous chain of set of benefits from the  producer’s / service provider’s point up to the retailers level where  only the final consumer should bear the tax.” 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620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OBJECTIVE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3"/>
          </a:xfrm>
        </p:spPr>
        <p:txBody>
          <a:bodyPr>
            <a:normAutofit/>
          </a:bodyPr>
          <a:lstStyle/>
          <a:p>
            <a:r>
              <a:rPr lang="en-IN" dirty="0" smtClean="0"/>
              <a:t>One Country - One Tax </a:t>
            </a:r>
          </a:p>
          <a:p>
            <a:r>
              <a:rPr lang="en-IN" dirty="0" smtClean="0"/>
              <a:t>Consumption based tax instead of Manufacturing</a:t>
            </a:r>
          </a:p>
          <a:p>
            <a:r>
              <a:rPr lang="en-IN" dirty="0"/>
              <a:t>U</a:t>
            </a:r>
            <a:r>
              <a:rPr lang="en-IN" dirty="0" smtClean="0"/>
              <a:t>niform registration, payment and </a:t>
            </a:r>
            <a:r>
              <a:rPr lang="en-IN" dirty="0"/>
              <a:t>I</a:t>
            </a:r>
            <a:r>
              <a:rPr lang="en-IN" dirty="0" smtClean="0"/>
              <a:t>nput Credit</a:t>
            </a:r>
          </a:p>
          <a:p>
            <a:r>
              <a:rPr lang="en-IN" dirty="0" smtClean="0"/>
              <a:t>To eliminate the cascading effect of Indirect taxes on single transaction</a:t>
            </a:r>
          </a:p>
          <a:p>
            <a:r>
              <a:rPr lang="en-IN" dirty="0" smtClean="0"/>
              <a:t>Subsume all indirect taxes at Centre and State Level under </a:t>
            </a:r>
          </a:p>
          <a:p>
            <a:r>
              <a:rPr lang="en-IN" dirty="0" smtClean="0"/>
              <a:t>Reduce tax evasion and corruption</a:t>
            </a:r>
          </a:p>
          <a:p>
            <a:r>
              <a:rPr lang="en-IN" dirty="0" smtClean="0"/>
              <a:t>Increase productivity </a:t>
            </a:r>
          </a:p>
          <a:p>
            <a:r>
              <a:rPr lang="en-IN" dirty="0" smtClean="0"/>
              <a:t>Increase Tax to GDP Ratio and revenue surplus</a:t>
            </a:r>
          </a:p>
          <a:p>
            <a:r>
              <a:rPr lang="en-IN" dirty="0" smtClean="0"/>
              <a:t>Increase Compliance</a:t>
            </a:r>
          </a:p>
          <a:p>
            <a:r>
              <a:rPr lang="en-IN" dirty="0" smtClean="0"/>
              <a:t>Reducing economic distortions 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437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Regulatory Framework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 new set up by Government of India named as ‘GST Council’.</a:t>
            </a:r>
          </a:p>
          <a:p>
            <a:r>
              <a:rPr lang="en-IN" dirty="0" smtClean="0"/>
              <a:t>The GST Council consists of</a:t>
            </a:r>
          </a:p>
          <a:p>
            <a:pPr>
              <a:buAutoNum type="alphaLcParenBoth"/>
            </a:pPr>
            <a:r>
              <a:rPr lang="en-IN" dirty="0" smtClean="0"/>
              <a:t>the </a:t>
            </a:r>
            <a:r>
              <a:rPr lang="en-IN" dirty="0"/>
              <a:t>Union Finance Minister (as Chairman), </a:t>
            </a:r>
            <a:endParaRPr lang="en-IN" dirty="0" smtClean="0"/>
          </a:p>
          <a:p>
            <a:pPr>
              <a:buAutoNum type="alphaLcParenBoth"/>
            </a:pPr>
            <a:r>
              <a:rPr lang="en-IN" dirty="0" smtClean="0"/>
              <a:t>(</a:t>
            </a:r>
            <a:r>
              <a:rPr lang="en-IN" dirty="0"/>
              <a:t>b) the Union Minister of State in charge of Revenue or Finance, and </a:t>
            </a:r>
            <a:endParaRPr lang="en-IN" dirty="0" smtClean="0"/>
          </a:p>
          <a:p>
            <a:pPr>
              <a:buAutoNum type="alphaLcParenBoth"/>
            </a:pPr>
            <a:r>
              <a:rPr lang="en-IN" dirty="0" smtClean="0"/>
              <a:t>(</a:t>
            </a:r>
            <a:r>
              <a:rPr lang="en-IN" dirty="0"/>
              <a:t>c) the Minister in charge of Finance or Taxation or any other Minister, nominated by each state government.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All </a:t>
            </a:r>
            <a:r>
              <a:rPr lang="en-IN" dirty="0"/>
              <a:t>decisions of the GST Council will be made by </a:t>
            </a:r>
            <a:r>
              <a:rPr lang="en-IN" dirty="0" smtClean="0"/>
              <a:t>three fourth </a:t>
            </a:r>
            <a:r>
              <a:rPr lang="en-IN" dirty="0"/>
              <a:t>majority of the votes cast; the centre shall have one-third of the votes cast, and the states together shall have two-third of the votes </a:t>
            </a:r>
            <a:r>
              <a:rPr lang="en-IN" dirty="0" smtClean="0"/>
              <a:t>cast.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445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Action Plan of GST Council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List number of Taxes</a:t>
            </a:r>
            <a:r>
              <a:rPr lang="en-IN" dirty="0"/>
              <a:t>, cesses, and surcharges to be subsumed under </a:t>
            </a:r>
            <a:r>
              <a:rPr lang="en-IN" dirty="0" smtClean="0"/>
              <a:t>GST</a:t>
            </a:r>
            <a:endParaRPr lang="en-IN" dirty="0"/>
          </a:p>
          <a:p>
            <a:r>
              <a:rPr lang="en-IN" dirty="0" smtClean="0"/>
              <a:t>Preparation of list of goods </a:t>
            </a:r>
            <a:r>
              <a:rPr lang="en-IN" dirty="0"/>
              <a:t>and </a:t>
            </a:r>
            <a:r>
              <a:rPr lang="en-IN" dirty="0" smtClean="0"/>
              <a:t>services subject </a:t>
            </a:r>
            <a:r>
              <a:rPr lang="en-IN" dirty="0"/>
              <a:t>to, or exempt from </a:t>
            </a:r>
            <a:r>
              <a:rPr lang="en-IN" dirty="0" smtClean="0"/>
              <a:t>GST</a:t>
            </a:r>
          </a:p>
          <a:p>
            <a:r>
              <a:rPr lang="en-IN" dirty="0" smtClean="0"/>
              <a:t>Determination of threshold </a:t>
            </a:r>
            <a:r>
              <a:rPr lang="en-IN" dirty="0"/>
              <a:t>limit of turnover for application of </a:t>
            </a:r>
            <a:r>
              <a:rPr lang="en-IN" dirty="0" smtClean="0"/>
              <a:t>GST</a:t>
            </a:r>
          </a:p>
          <a:p>
            <a:r>
              <a:rPr lang="en-IN" dirty="0" smtClean="0"/>
              <a:t>Fixation of rates</a:t>
            </a:r>
          </a:p>
          <a:p>
            <a:r>
              <a:rPr lang="en-IN" dirty="0" smtClean="0"/>
              <a:t>Preparation of model GST Laws, principles of levy, apportionment of tax benefits</a:t>
            </a:r>
          </a:p>
          <a:p>
            <a:r>
              <a:rPr lang="en-IN" dirty="0" smtClean="0"/>
              <a:t>Firming up Place of supply Rules</a:t>
            </a:r>
          </a:p>
          <a:p>
            <a:r>
              <a:rPr lang="en-IN" dirty="0"/>
              <a:t>R</a:t>
            </a:r>
            <a:r>
              <a:rPr lang="en-IN" dirty="0" smtClean="0"/>
              <a:t>ecommend on Compensation to states losing on revenue post implementation of GST, subject to maximum time limit of 5 years.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34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SCOPE OF GST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All goods and services are covered under GST Regime except Alcoholic liquor for Human Consumption,</a:t>
            </a:r>
          </a:p>
          <a:p>
            <a:r>
              <a:rPr lang="en-IN" dirty="0"/>
              <a:t>Tobacco Products subject to levy of GST and Centre may also levy excise </a:t>
            </a:r>
            <a:r>
              <a:rPr lang="en-IN" dirty="0" smtClean="0"/>
              <a:t>duty</a:t>
            </a:r>
          </a:p>
          <a:p>
            <a:r>
              <a:rPr lang="en-IN" dirty="0" smtClean="0"/>
              <a:t>GST Council yet to decide the incidence and levy of GST on following;</a:t>
            </a:r>
          </a:p>
          <a:p>
            <a:pPr>
              <a:buAutoNum type="alphaLcParenR"/>
            </a:pPr>
            <a:r>
              <a:rPr lang="en-IN" dirty="0" smtClean="0"/>
              <a:t>Crude Petroleum</a:t>
            </a:r>
          </a:p>
          <a:p>
            <a:pPr>
              <a:buAutoNum type="alphaLcParenR"/>
            </a:pPr>
            <a:r>
              <a:rPr lang="en-IN" dirty="0" smtClean="0"/>
              <a:t>High Speed Diesel (HSD)</a:t>
            </a:r>
          </a:p>
          <a:p>
            <a:pPr>
              <a:buAutoNum type="alphaLcParenR"/>
            </a:pPr>
            <a:r>
              <a:rPr lang="en-IN" dirty="0" smtClean="0"/>
              <a:t>Motor Spirit (Petrol)</a:t>
            </a:r>
          </a:p>
          <a:p>
            <a:pPr>
              <a:buAutoNum type="alphaLcParenR"/>
            </a:pPr>
            <a:r>
              <a:rPr lang="en-IN" dirty="0" smtClean="0"/>
              <a:t>Natural Gas</a:t>
            </a:r>
          </a:p>
          <a:p>
            <a:pPr>
              <a:buAutoNum type="alphaLcParenR"/>
            </a:pPr>
            <a:r>
              <a:rPr lang="en-IN" dirty="0" smtClean="0"/>
              <a:t>Aviation Turbine Fuel</a:t>
            </a:r>
          </a:p>
        </p:txBody>
      </p:sp>
    </p:spTree>
    <p:extLst>
      <p:ext uri="{BB962C8B-B14F-4D97-AF65-F5344CB8AC3E}">
        <p14:creationId xmlns:p14="http://schemas.microsoft.com/office/powerpoint/2010/main" val="110561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743" y="145577"/>
            <a:ext cx="8596668" cy="823415"/>
          </a:xfrm>
        </p:spPr>
        <p:txBody>
          <a:bodyPr>
            <a:normAutofit/>
          </a:bodyPr>
          <a:lstStyle/>
          <a:p>
            <a:r>
              <a:rPr lang="en-IN" sz="2400" dirty="0" smtClean="0"/>
              <a:t>Key changes between the current </a:t>
            </a:r>
            <a:r>
              <a:rPr lang="en-IN" sz="2400" dirty="0"/>
              <a:t>Tax Structure and </a:t>
            </a:r>
            <a:r>
              <a:rPr lang="en-IN" sz="2400" dirty="0" smtClean="0"/>
              <a:t>proposed </a:t>
            </a:r>
            <a:r>
              <a:rPr lang="en-IN" sz="2400" dirty="0"/>
              <a:t>GST Regime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107177"/>
              </p:ext>
            </p:extLst>
          </p:nvPr>
        </p:nvGraphicFramePr>
        <p:xfrm>
          <a:off x="453859" y="968993"/>
          <a:ext cx="8662847" cy="5550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475"/>
                <a:gridCol w="1787941"/>
                <a:gridCol w="3080761"/>
                <a:gridCol w="3115670"/>
              </a:tblGrid>
              <a:tr h="632524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3614421">
                <a:tc>
                  <a:txBody>
                    <a:bodyPr/>
                    <a:lstStyle/>
                    <a:p>
                      <a:r>
                        <a:rPr lang="en-IN" dirty="0" smtClean="0"/>
                        <a:t>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Structural</a:t>
                      </a:r>
                      <a:r>
                        <a:rPr lang="en-IN" baseline="0" dirty="0" smtClean="0"/>
                        <a:t> Difference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IN" dirty="0" smtClean="0"/>
                        <a:t>Central</a:t>
                      </a:r>
                      <a:r>
                        <a:rPr lang="en-IN" baseline="0" dirty="0" smtClean="0"/>
                        <a:t> Taxes:-Central Excise/Custom Duty, Central Sales Tax on Goods and Service Tax charged on Services, Surcharge &amp; Cess</a:t>
                      </a:r>
                    </a:p>
                    <a:p>
                      <a:pPr marL="342900" indent="-342900">
                        <a:buAutoNum type="alphaLcParenR"/>
                      </a:pPr>
                      <a:r>
                        <a:rPr lang="en-IN" baseline="0" dirty="0" smtClean="0"/>
                        <a:t>State Taxes-State Vat, Sales Tax Deducted at Source, WCT, Luxury Tax, Entertainment Tax, Tax on Lottery, Surcharge &amp; Cess</a:t>
                      </a:r>
                    </a:p>
                    <a:p>
                      <a:pPr marL="342900" indent="-342900">
                        <a:buAutoNum type="alphaLcParenR"/>
                      </a:pPr>
                      <a:endParaRPr lang="en-IN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A</a:t>
                      </a:r>
                      <a:r>
                        <a:rPr lang="en-IN" baseline="0" dirty="0" smtClean="0"/>
                        <a:t> dual layered</a:t>
                      </a:r>
                      <a:r>
                        <a:rPr lang="en-IN" dirty="0" smtClean="0"/>
                        <a:t> tax system with both Central and State GST levied on same base</a:t>
                      </a:r>
                      <a:r>
                        <a:rPr lang="en-IN" baseline="0" dirty="0" smtClean="0"/>
                        <a:t> on</a:t>
                      </a:r>
                      <a:r>
                        <a:rPr lang="en-IN" dirty="0" smtClean="0"/>
                        <a:t> all the goods and services except  Petroleum ,High Speed Diesel, Motor spirit</a:t>
                      </a:r>
                      <a:r>
                        <a:rPr lang="en-IN" baseline="0" dirty="0" smtClean="0"/>
                        <a:t> and </a:t>
                      </a:r>
                      <a:r>
                        <a:rPr lang="en-IN" dirty="0" smtClean="0"/>
                        <a:t>Natural Gas to be brought at a later date</a:t>
                      </a:r>
                      <a:r>
                        <a:rPr lang="en-IN" baseline="0" dirty="0" smtClean="0"/>
                        <a:t>, subject to recommendation of GST Council.</a:t>
                      </a:r>
                    </a:p>
                  </a:txBody>
                  <a:tcPr/>
                </a:tc>
              </a:tr>
              <a:tr h="1253101">
                <a:tc>
                  <a:txBody>
                    <a:bodyPr/>
                    <a:lstStyle/>
                    <a:p>
                      <a:r>
                        <a:rPr lang="en-IN" dirty="0" smtClean="0"/>
                        <a:t>2)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Basis of Levy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Taxable at the place of 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en-IN" baseline="0" dirty="0" smtClean="0"/>
                        <a:t>Manufacture/Sale of goods,</a:t>
                      </a:r>
                    </a:p>
                    <a:p>
                      <a:pPr marL="342900" indent="-342900" algn="l">
                        <a:buAutoNum type="alphaLcParenR"/>
                      </a:pPr>
                      <a:r>
                        <a:rPr lang="en-IN" baseline="0" dirty="0" smtClean="0"/>
                        <a:t>Rendering of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baseline="0" dirty="0" smtClean="0"/>
                        <a:t>Taxable at the place of Consumption, a destination based tax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51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40268"/>
              </p:ext>
            </p:extLst>
          </p:nvPr>
        </p:nvGraphicFramePr>
        <p:xfrm>
          <a:off x="432027" y="218362"/>
          <a:ext cx="8869270" cy="5745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643"/>
                <a:gridCol w="1830545"/>
                <a:gridCol w="3154171"/>
                <a:gridCol w="3189911"/>
              </a:tblGrid>
              <a:tr h="912594">
                <a:tc>
                  <a:txBody>
                    <a:bodyPr/>
                    <a:lstStyle/>
                    <a:p>
                      <a:r>
                        <a:rPr lang="en-IN" dirty="0" smtClean="0"/>
                        <a:t>SL.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Particulars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Current Scenario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GST Scenario</a:t>
                      </a:r>
                      <a:endParaRPr lang="en-IN" dirty="0"/>
                    </a:p>
                  </a:txBody>
                  <a:tcPr/>
                </a:tc>
              </a:tr>
              <a:tr h="989872">
                <a:tc>
                  <a:txBody>
                    <a:bodyPr/>
                    <a:lstStyle/>
                    <a:p>
                      <a:r>
                        <a:rPr lang="en-IN" dirty="0" smtClean="0"/>
                        <a:t>3)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Registration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Decentralised registration under Central and State Authorities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dirty="0" smtClean="0"/>
                        <a:t>Uniform E-Registration process based on PAN of Entity</a:t>
                      </a:r>
                      <a:endParaRPr lang="en-IN" dirty="0"/>
                    </a:p>
                  </a:txBody>
                  <a:tcPr/>
                </a:tc>
              </a:tr>
              <a:tr h="1694817">
                <a:tc>
                  <a:txBody>
                    <a:bodyPr/>
                    <a:lstStyle/>
                    <a:p>
                      <a:r>
                        <a:rPr lang="en-IN" dirty="0" smtClean="0"/>
                        <a:t>4)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Procedures for Collection of Tax and Filing of Returns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Central Excise and Service Tax-Uniform,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VAT-Varies from State to State 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dirty="0" smtClean="0"/>
                        <a:t>Uniform</a:t>
                      </a:r>
                      <a:r>
                        <a:rPr lang="en-IN" baseline="0" dirty="0" smtClean="0"/>
                        <a:t> process and common dates for collection/deposit of tax and filing of returns</a:t>
                      </a:r>
                      <a:endParaRPr lang="en-IN" dirty="0"/>
                    </a:p>
                  </a:txBody>
                  <a:tcPr/>
                </a:tc>
              </a:tr>
              <a:tr h="2148426">
                <a:tc>
                  <a:txBody>
                    <a:bodyPr/>
                    <a:lstStyle/>
                    <a:p>
                      <a:r>
                        <a:rPr lang="en-IN" dirty="0" smtClean="0"/>
                        <a:t>5)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Validation and of Challan/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Returns,</a:t>
                      </a:r>
                      <a:endParaRPr lang="en-IN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aseline="0" dirty="0" smtClean="0"/>
                        <a:t>Input Credit and Payment of Tax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IN" baseline="0" dirty="0" smtClean="0"/>
                        <a:t>Part validation by system, full verification subject to assessments by relevant Central/State authorities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dirty="0" smtClean="0"/>
                        <a:t>System based validation and consistency</a:t>
                      </a:r>
                      <a:r>
                        <a:rPr lang="en-IN" baseline="0" dirty="0" smtClean="0"/>
                        <a:t> checks on Input Credit availed, utilisation and Tax Payments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80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3978</TotalTime>
  <Words>2540</Words>
  <Application>Microsoft Office PowerPoint</Application>
  <PresentationFormat>Widescreen</PresentationFormat>
  <Paragraphs>528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Albertus</vt:lpstr>
      <vt:lpstr>Arial</vt:lpstr>
      <vt:lpstr>Calibri</vt:lpstr>
      <vt:lpstr>Trebuchet MS</vt:lpstr>
      <vt:lpstr>Wingdings 3</vt:lpstr>
      <vt:lpstr>Facet</vt:lpstr>
      <vt:lpstr>A BRIEF ON GST BILL</vt:lpstr>
      <vt:lpstr>Historical background</vt:lpstr>
      <vt:lpstr>Definition</vt:lpstr>
      <vt:lpstr>OBJECTIVE</vt:lpstr>
      <vt:lpstr>Regulatory Framework</vt:lpstr>
      <vt:lpstr>Action Plan of GST Council</vt:lpstr>
      <vt:lpstr>SCOPE OF GST</vt:lpstr>
      <vt:lpstr>Key changes between the current Tax Structure and proposed GST Regime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Tax layers under proposed GST Model</vt:lpstr>
      <vt:lpstr>Comparative Analysis (Intra-State Trade) (Assumed Rates for Excise Duty, CGST &amp; SGST @12%, VAT @12.5%)</vt:lpstr>
      <vt:lpstr>Comparative Analysis (Inter-State Trade) (Assumed Rates for Excise Duty, CGST &amp; SGST @12%, CST @ 2% each)</vt:lpstr>
      <vt:lpstr>Current Scenario - Tax Implications against Sales and Stock Transfers by an MNC (Assumed Rates for Excise Duty @12%, VAT@12.5%, CST @ 2% each)</vt:lpstr>
      <vt:lpstr>GST Scenario - Tax Implications against Sales and Stock Transfers by an MNC (Assumed Rates for SGST &amp; CGST @12%, IGST @ 24%, Add. Tax @ 1%)</vt:lpstr>
      <vt:lpstr>    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ON GST BILL</dc:title>
  <dc:creator>Ankit Kumar Kunwar</dc:creator>
  <cp:lastModifiedBy>Ankit Kumar Kunwar</cp:lastModifiedBy>
  <cp:revision>113</cp:revision>
  <dcterms:created xsi:type="dcterms:W3CDTF">2015-09-19T05:04:51Z</dcterms:created>
  <dcterms:modified xsi:type="dcterms:W3CDTF">2015-10-05T09:52:32Z</dcterms:modified>
</cp:coreProperties>
</file>