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5" r:id="rId11"/>
    <p:sldId id="264" r:id="rId12"/>
    <p:sldId id="269" r:id="rId13"/>
    <p:sldId id="268" r:id="rId14"/>
    <p:sldId id="266" r:id="rId15"/>
    <p:sldId id="270" r:id="rId16"/>
    <p:sldId id="272" r:id="rId17"/>
    <p:sldId id="271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564" autoAdjust="0"/>
  </p:normalViewPr>
  <p:slideViewPr>
    <p:cSldViewPr>
      <p:cViewPr varScale="1">
        <p:scale>
          <a:sx n="69" d="100"/>
          <a:sy n="69" d="100"/>
        </p:scale>
        <p:origin x="-85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F82254-9920-4EBF-93D5-D6D8250C5330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5F70C5B-7442-47DF-A143-ED3EF4C25B31}">
      <dgm:prSet/>
      <dgm:spPr/>
      <dgm:t>
        <a:bodyPr/>
        <a:lstStyle/>
        <a:p>
          <a:pPr rtl="0"/>
          <a:r>
            <a:rPr lang="en-US" dirty="0" smtClean="0"/>
            <a:t>1. Identification or ascertaining the person who are responsible for decision making for the conduct of company’s business</a:t>
          </a:r>
          <a:endParaRPr lang="en-US" dirty="0"/>
        </a:p>
      </dgm:t>
    </dgm:pt>
    <dgm:pt modelId="{93AEAF60-B8B4-4DAC-ABD0-FCFD697C99DB}" type="parTrans" cxnId="{A31A8C76-EED1-4A12-B5CB-C9A170303BB0}">
      <dgm:prSet/>
      <dgm:spPr/>
      <dgm:t>
        <a:bodyPr/>
        <a:lstStyle/>
        <a:p>
          <a:endParaRPr lang="en-US"/>
        </a:p>
      </dgm:t>
    </dgm:pt>
    <dgm:pt modelId="{BDBCAA1B-9D8E-4622-80D1-0F1ED603BA9E}" type="sibTrans" cxnId="{A31A8C76-EED1-4A12-B5CB-C9A170303BB0}">
      <dgm:prSet/>
      <dgm:spPr/>
      <dgm:t>
        <a:bodyPr/>
        <a:lstStyle/>
        <a:p>
          <a:endParaRPr lang="en-US"/>
        </a:p>
      </dgm:t>
    </dgm:pt>
    <dgm:pt modelId="{F9594C15-2F5B-4951-AD27-53E137976417}" type="pres">
      <dgm:prSet presAssocID="{F1F82254-9920-4EBF-93D5-D6D8250C533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638F32F-01BF-4F25-8D91-A0AC11C990D8}" type="pres">
      <dgm:prSet presAssocID="{85F70C5B-7442-47DF-A143-ED3EF4C25B3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7B91D0B-65F1-44C3-A7F1-BE72FBC5259D}" type="presOf" srcId="{F1F82254-9920-4EBF-93D5-D6D8250C5330}" destId="{F9594C15-2F5B-4951-AD27-53E137976417}" srcOrd="0" destOrd="0" presId="urn:microsoft.com/office/officeart/2005/8/layout/vList2"/>
    <dgm:cxn modelId="{A31A8C76-EED1-4A12-B5CB-C9A170303BB0}" srcId="{F1F82254-9920-4EBF-93D5-D6D8250C5330}" destId="{85F70C5B-7442-47DF-A143-ED3EF4C25B31}" srcOrd="0" destOrd="0" parTransId="{93AEAF60-B8B4-4DAC-ABD0-FCFD697C99DB}" sibTransId="{BDBCAA1B-9D8E-4622-80D1-0F1ED603BA9E}"/>
    <dgm:cxn modelId="{169B8667-987C-43E0-B9C3-AAC09A30B561}" type="presOf" srcId="{85F70C5B-7442-47DF-A143-ED3EF4C25B31}" destId="{2638F32F-01BF-4F25-8D91-A0AC11C990D8}" srcOrd="0" destOrd="0" presId="urn:microsoft.com/office/officeart/2005/8/layout/vList2"/>
    <dgm:cxn modelId="{8781DB5B-A49D-4202-B849-E3F99E3B3163}" type="presParOf" srcId="{F9594C15-2F5B-4951-AD27-53E137976417}" destId="{2638F32F-01BF-4F25-8D91-A0AC11C990D8}" srcOrd="0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DEEDBE-17EC-4ECB-A32E-324A38CB3AE3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7450944-0BD9-4382-833D-3954D0A524F1}">
      <dgm:prSet/>
      <dgm:spPr/>
      <dgm:t>
        <a:bodyPr/>
        <a:lstStyle/>
        <a:p>
          <a:pPr rtl="0"/>
          <a:r>
            <a:rPr lang="en-US" dirty="0" smtClean="0"/>
            <a:t>2. Determination of place where these decisions are in fact being made.</a:t>
          </a:r>
          <a:endParaRPr lang="en-US" dirty="0"/>
        </a:p>
      </dgm:t>
    </dgm:pt>
    <dgm:pt modelId="{3989B3A4-0236-41F8-940A-B3394ACB8FF5}" type="parTrans" cxnId="{3A0255CF-5B28-435A-A431-22A039B8F76B}">
      <dgm:prSet/>
      <dgm:spPr/>
      <dgm:t>
        <a:bodyPr/>
        <a:lstStyle/>
        <a:p>
          <a:endParaRPr lang="en-US"/>
        </a:p>
      </dgm:t>
    </dgm:pt>
    <dgm:pt modelId="{ED1B41C8-EF06-47A4-B6A4-800FBE4F4A59}" type="sibTrans" cxnId="{3A0255CF-5B28-435A-A431-22A039B8F76B}">
      <dgm:prSet/>
      <dgm:spPr/>
      <dgm:t>
        <a:bodyPr/>
        <a:lstStyle/>
        <a:p>
          <a:endParaRPr lang="en-US"/>
        </a:p>
      </dgm:t>
    </dgm:pt>
    <dgm:pt modelId="{78C1C1E1-982E-4291-B210-BBE586766262}" type="pres">
      <dgm:prSet presAssocID="{6EDEEDBE-17EC-4ECB-A32E-324A38CB3AE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AC477CF-58C3-4585-AA2C-D2D32E58000E}" type="pres">
      <dgm:prSet presAssocID="{C7450944-0BD9-4382-833D-3954D0A524F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A0255CF-5B28-435A-A431-22A039B8F76B}" srcId="{6EDEEDBE-17EC-4ECB-A32E-324A38CB3AE3}" destId="{C7450944-0BD9-4382-833D-3954D0A524F1}" srcOrd="0" destOrd="0" parTransId="{3989B3A4-0236-41F8-940A-B3394ACB8FF5}" sibTransId="{ED1B41C8-EF06-47A4-B6A4-800FBE4F4A59}"/>
    <dgm:cxn modelId="{2B2A9E5B-F73C-46AB-9A52-28333E203218}" type="presOf" srcId="{6EDEEDBE-17EC-4ECB-A32E-324A38CB3AE3}" destId="{78C1C1E1-982E-4291-B210-BBE586766262}" srcOrd="0" destOrd="0" presId="urn:microsoft.com/office/officeart/2005/8/layout/vList2"/>
    <dgm:cxn modelId="{37B06B9D-2436-4688-84CB-B5F9CCBD5875}" type="presOf" srcId="{C7450944-0BD9-4382-833D-3954D0A524F1}" destId="{CAC477CF-58C3-4585-AA2C-D2D32E58000E}" srcOrd="0" destOrd="0" presId="urn:microsoft.com/office/officeart/2005/8/layout/vList2"/>
    <dgm:cxn modelId="{A6D65131-C77C-43DF-BA87-6AE455D31ECB}" type="presParOf" srcId="{78C1C1E1-982E-4291-B210-BBE586766262}" destId="{CAC477CF-58C3-4585-AA2C-D2D32E58000E}" srcOrd="0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83E09B-8986-4CFC-90C2-819815FF4CA4}" type="doc">
      <dgm:prSet loTypeId="urn:microsoft.com/office/officeart/2005/8/layout/hierarchy3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CBEA25-A151-4389-8E0C-BEEA4BED625B}">
      <dgm:prSet phldrT="[Text]"/>
      <dgm:spPr/>
      <dgm:t>
        <a:bodyPr/>
        <a:lstStyle/>
        <a:p>
          <a:r>
            <a:rPr lang="en-US" dirty="0" smtClean="0"/>
            <a:t>COMPANY ITSELF HANDLES THE DECISIONS</a:t>
          </a:r>
          <a:endParaRPr lang="en-US" dirty="0"/>
        </a:p>
      </dgm:t>
    </dgm:pt>
    <dgm:pt modelId="{031E9F9E-06FC-44E8-B9FB-C2A3F2EEF9C7}" type="parTrans" cxnId="{05035F43-5100-4A0A-88B8-814E0EFAB1AA}">
      <dgm:prSet/>
      <dgm:spPr/>
      <dgm:t>
        <a:bodyPr/>
        <a:lstStyle/>
        <a:p>
          <a:endParaRPr lang="en-US"/>
        </a:p>
      </dgm:t>
    </dgm:pt>
    <dgm:pt modelId="{43AE9A6F-0FCE-42FE-B944-30E56DB9B6A2}" type="sibTrans" cxnId="{05035F43-5100-4A0A-88B8-814E0EFAB1AA}">
      <dgm:prSet/>
      <dgm:spPr/>
      <dgm:t>
        <a:bodyPr/>
        <a:lstStyle/>
        <a:p>
          <a:endParaRPr lang="en-US"/>
        </a:p>
      </dgm:t>
    </dgm:pt>
    <dgm:pt modelId="{27A6A3CB-04F8-48C6-9FAE-9CABC6BF36CC}">
      <dgm:prSet phldrT="[Text]"/>
      <dgm:spPr/>
      <dgm:t>
        <a:bodyPr/>
        <a:lstStyle/>
        <a:p>
          <a:r>
            <a:rPr lang="en-US" dirty="0" smtClean="0"/>
            <a:t>PLACE WHERE COMPANY HELDS REGULAR BOARD MEETINGS</a:t>
          </a:r>
          <a:endParaRPr lang="en-US" dirty="0"/>
        </a:p>
      </dgm:t>
    </dgm:pt>
    <dgm:pt modelId="{BA31590B-8410-45C2-9674-716E89B06BC3}" type="parTrans" cxnId="{B7866F01-D67B-4E72-B0A7-E43921C0206F}">
      <dgm:prSet/>
      <dgm:spPr/>
      <dgm:t>
        <a:bodyPr/>
        <a:lstStyle/>
        <a:p>
          <a:endParaRPr lang="en-US"/>
        </a:p>
      </dgm:t>
    </dgm:pt>
    <dgm:pt modelId="{B05DAEF0-A4DC-4C9E-B61E-045FE7875096}" type="sibTrans" cxnId="{B7866F01-D67B-4E72-B0A7-E43921C0206F}">
      <dgm:prSet/>
      <dgm:spPr/>
      <dgm:t>
        <a:bodyPr/>
        <a:lstStyle/>
        <a:p>
          <a:endParaRPr lang="en-US"/>
        </a:p>
      </dgm:t>
    </dgm:pt>
    <dgm:pt modelId="{179DECEB-8000-4E19-9D7D-C69B4CEB5D52}">
      <dgm:prSet phldrT="[Text]"/>
      <dgm:spPr/>
      <dgm:t>
        <a:bodyPr/>
        <a:lstStyle/>
        <a:p>
          <a:r>
            <a:rPr lang="en-US" dirty="0" smtClean="0"/>
            <a:t>COMPANY DELEGATES THE AUTHORITY TO SENIOR MANAGEMENT</a:t>
          </a:r>
          <a:endParaRPr lang="en-US" dirty="0"/>
        </a:p>
      </dgm:t>
    </dgm:pt>
    <dgm:pt modelId="{09FFB26A-BB30-4EA5-B8DC-E27D5C9788F2}" type="parTrans" cxnId="{8AC7679A-935D-4DC1-A330-CD86B49708CD}">
      <dgm:prSet/>
      <dgm:spPr/>
      <dgm:t>
        <a:bodyPr/>
        <a:lstStyle/>
        <a:p>
          <a:endParaRPr lang="en-US"/>
        </a:p>
      </dgm:t>
    </dgm:pt>
    <dgm:pt modelId="{15AB44A1-CDBB-464A-9744-89EDEE89FBD3}" type="sibTrans" cxnId="{8AC7679A-935D-4DC1-A330-CD86B49708CD}">
      <dgm:prSet/>
      <dgm:spPr/>
      <dgm:t>
        <a:bodyPr/>
        <a:lstStyle/>
        <a:p>
          <a:endParaRPr lang="en-US"/>
        </a:p>
      </dgm:t>
    </dgm:pt>
    <dgm:pt modelId="{961F7028-7176-4D54-A8CF-839D5619BCBA}">
      <dgm:prSet phldrT="[Text]"/>
      <dgm:spPr/>
      <dgm:t>
        <a:bodyPr/>
        <a:lstStyle/>
        <a:p>
          <a:r>
            <a:rPr lang="en-US" dirty="0" smtClean="0"/>
            <a:t>PLACE WHERE THE DECISIONS ARE MADE BY SENIOR MANAGEMENT</a:t>
          </a:r>
          <a:endParaRPr lang="en-US" dirty="0"/>
        </a:p>
      </dgm:t>
    </dgm:pt>
    <dgm:pt modelId="{989D6341-4CCB-43CC-8C3A-1EF450147811}" type="parTrans" cxnId="{802B40A5-81A0-4A07-85AE-0AC140D4A7B4}">
      <dgm:prSet/>
      <dgm:spPr/>
      <dgm:t>
        <a:bodyPr/>
        <a:lstStyle/>
        <a:p>
          <a:endParaRPr lang="en-US"/>
        </a:p>
      </dgm:t>
    </dgm:pt>
    <dgm:pt modelId="{0B02427D-E660-4E92-8994-F336DAF06963}" type="sibTrans" cxnId="{802B40A5-81A0-4A07-85AE-0AC140D4A7B4}">
      <dgm:prSet/>
      <dgm:spPr/>
      <dgm:t>
        <a:bodyPr/>
        <a:lstStyle/>
        <a:p>
          <a:endParaRPr lang="en-US"/>
        </a:p>
      </dgm:t>
    </dgm:pt>
    <dgm:pt modelId="{ADAB9CDE-FF77-4775-8929-76D283868E33}" type="pres">
      <dgm:prSet presAssocID="{BD83E09B-8986-4CFC-90C2-819815FF4CA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AB0440C-6E71-4113-8E44-89275F67CAD2}" type="pres">
      <dgm:prSet presAssocID="{4BCBEA25-A151-4389-8E0C-BEEA4BED625B}" presName="root" presStyleCnt="0"/>
      <dgm:spPr/>
    </dgm:pt>
    <dgm:pt modelId="{E523CDA5-42B8-465D-BE56-509849E795E4}" type="pres">
      <dgm:prSet presAssocID="{4BCBEA25-A151-4389-8E0C-BEEA4BED625B}" presName="rootComposite" presStyleCnt="0"/>
      <dgm:spPr/>
    </dgm:pt>
    <dgm:pt modelId="{95EE0E2F-BF6E-4469-B61D-71E7CEBD8580}" type="pres">
      <dgm:prSet presAssocID="{4BCBEA25-A151-4389-8E0C-BEEA4BED625B}" presName="rootText" presStyleLbl="node1" presStyleIdx="0" presStyleCnt="2"/>
      <dgm:spPr/>
      <dgm:t>
        <a:bodyPr/>
        <a:lstStyle/>
        <a:p>
          <a:endParaRPr lang="en-US"/>
        </a:p>
      </dgm:t>
    </dgm:pt>
    <dgm:pt modelId="{672AFE5F-F6E0-474B-9BFE-56881E99164F}" type="pres">
      <dgm:prSet presAssocID="{4BCBEA25-A151-4389-8E0C-BEEA4BED625B}" presName="rootConnector" presStyleLbl="node1" presStyleIdx="0" presStyleCnt="2"/>
      <dgm:spPr/>
      <dgm:t>
        <a:bodyPr/>
        <a:lstStyle/>
        <a:p>
          <a:endParaRPr lang="en-US"/>
        </a:p>
      </dgm:t>
    </dgm:pt>
    <dgm:pt modelId="{ED4C5433-996B-47D2-A7A7-39700C7EEDDF}" type="pres">
      <dgm:prSet presAssocID="{4BCBEA25-A151-4389-8E0C-BEEA4BED625B}" presName="childShape" presStyleCnt="0"/>
      <dgm:spPr/>
    </dgm:pt>
    <dgm:pt modelId="{9B0D8632-6C7F-4ECC-BBB7-7DA765D5D3D2}" type="pres">
      <dgm:prSet presAssocID="{BA31590B-8410-45C2-9674-716E89B06BC3}" presName="Name13" presStyleLbl="parChTrans1D2" presStyleIdx="0" presStyleCnt="2"/>
      <dgm:spPr/>
      <dgm:t>
        <a:bodyPr/>
        <a:lstStyle/>
        <a:p>
          <a:endParaRPr lang="en-US"/>
        </a:p>
      </dgm:t>
    </dgm:pt>
    <dgm:pt modelId="{7B0B17E5-76A6-4149-A2BB-737598F6BCB5}" type="pres">
      <dgm:prSet presAssocID="{27A6A3CB-04F8-48C6-9FAE-9CABC6BF36CC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5CA0EA-20B4-4949-8A67-9B818E64890E}" type="pres">
      <dgm:prSet presAssocID="{179DECEB-8000-4E19-9D7D-C69B4CEB5D52}" presName="root" presStyleCnt="0"/>
      <dgm:spPr/>
    </dgm:pt>
    <dgm:pt modelId="{7CE7B2A5-BEDB-4C98-892D-E6A49FC14F1D}" type="pres">
      <dgm:prSet presAssocID="{179DECEB-8000-4E19-9D7D-C69B4CEB5D52}" presName="rootComposite" presStyleCnt="0"/>
      <dgm:spPr/>
    </dgm:pt>
    <dgm:pt modelId="{32E91CE0-EB44-4FC6-9F2E-DBB64380812F}" type="pres">
      <dgm:prSet presAssocID="{179DECEB-8000-4E19-9D7D-C69B4CEB5D52}" presName="rootText" presStyleLbl="node1" presStyleIdx="1" presStyleCnt="2"/>
      <dgm:spPr/>
      <dgm:t>
        <a:bodyPr/>
        <a:lstStyle/>
        <a:p>
          <a:endParaRPr lang="en-US"/>
        </a:p>
      </dgm:t>
    </dgm:pt>
    <dgm:pt modelId="{8B39B53D-BB98-42E3-8A9E-88F9193896D7}" type="pres">
      <dgm:prSet presAssocID="{179DECEB-8000-4E19-9D7D-C69B4CEB5D52}" presName="rootConnector" presStyleLbl="node1" presStyleIdx="1" presStyleCnt="2"/>
      <dgm:spPr/>
      <dgm:t>
        <a:bodyPr/>
        <a:lstStyle/>
        <a:p>
          <a:endParaRPr lang="en-US"/>
        </a:p>
      </dgm:t>
    </dgm:pt>
    <dgm:pt modelId="{2FC57FAF-F531-44AF-8B6E-3D7006CF942E}" type="pres">
      <dgm:prSet presAssocID="{179DECEB-8000-4E19-9D7D-C69B4CEB5D52}" presName="childShape" presStyleCnt="0"/>
      <dgm:spPr/>
    </dgm:pt>
    <dgm:pt modelId="{25E0E82F-C67A-4138-958E-1B7BC0E429E2}" type="pres">
      <dgm:prSet presAssocID="{989D6341-4CCB-43CC-8C3A-1EF450147811}" presName="Name13" presStyleLbl="parChTrans1D2" presStyleIdx="1" presStyleCnt="2"/>
      <dgm:spPr/>
      <dgm:t>
        <a:bodyPr/>
        <a:lstStyle/>
        <a:p>
          <a:endParaRPr lang="en-US"/>
        </a:p>
      </dgm:t>
    </dgm:pt>
    <dgm:pt modelId="{D30B8917-CB04-4F65-935A-3D397C32668D}" type="pres">
      <dgm:prSet presAssocID="{961F7028-7176-4D54-A8CF-839D5619BCBA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035F43-5100-4A0A-88B8-814E0EFAB1AA}" srcId="{BD83E09B-8986-4CFC-90C2-819815FF4CA4}" destId="{4BCBEA25-A151-4389-8E0C-BEEA4BED625B}" srcOrd="0" destOrd="0" parTransId="{031E9F9E-06FC-44E8-B9FB-C2A3F2EEF9C7}" sibTransId="{43AE9A6F-0FCE-42FE-B944-30E56DB9B6A2}"/>
    <dgm:cxn modelId="{91F655EC-539F-487B-9B62-B3F2DBBADAB6}" type="presOf" srcId="{BA31590B-8410-45C2-9674-716E89B06BC3}" destId="{9B0D8632-6C7F-4ECC-BBB7-7DA765D5D3D2}" srcOrd="0" destOrd="0" presId="urn:microsoft.com/office/officeart/2005/8/layout/hierarchy3"/>
    <dgm:cxn modelId="{87B445E3-F529-459D-923C-6A7F29CD75BD}" type="presOf" srcId="{961F7028-7176-4D54-A8CF-839D5619BCBA}" destId="{D30B8917-CB04-4F65-935A-3D397C32668D}" srcOrd="0" destOrd="0" presId="urn:microsoft.com/office/officeart/2005/8/layout/hierarchy3"/>
    <dgm:cxn modelId="{8AC7679A-935D-4DC1-A330-CD86B49708CD}" srcId="{BD83E09B-8986-4CFC-90C2-819815FF4CA4}" destId="{179DECEB-8000-4E19-9D7D-C69B4CEB5D52}" srcOrd="1" destOrd="0" parTransId="{09FFB26A-BB30-4EA5-B8DC-E27D5C9788F2}" sibTransId="{15AB44A1-CDBB-464A-9744-89EDEE89FBD3}"/>
    <dgm:cxn modelId="{3D6B32D3-AD62-4F3C-8A58-AD672AA314C4}" type="presOf" srcId="{27A6A3CB-04F8-48C6-9FAE-9CABC6BF36CC}" destId="{7B0B17E5-76A6-4149-A2BB-737598F6BCB5}" srcOrd="0" destOrd="0" presId="urn:microsoft.com/office/officeart/2005/8/layout/hierarchy3"/>
    <dgm:cxn modelId="{946DE4F3-3160-4141-BAAE-EF6ADE7E5FAC}" type="presOf" srcId="{179DECEB-8000-4E19-9D7D-C69B4CEB5D52}" destId="{32E91CE0-EB44-4FC6-9F2E-DBB64380812F}" srcOrd="0" destOrd="0" presId="urn:microsoft.com/office/officeart/2005/8/layout/hierarchy3"/>
    <dgm:cxn modelId="{FFA35095-70EE-4947-85DB-E045236B9AAA}" type="presOf" srcId="{BD83E09B-8986-4CFC-90C2-819815FF4CA4}" destId="{ADAB9CDE-FF77-4775-8929-76D283868E33}" srcOrd="0" destOrd="0" presId="urn:microsoft.com/office/officeart/2005/8/layout/hierarchy3"/>
    <dgm:cxn modelId="{B7866F01-D67B-4E72-B0A7-E43921C0206F}" srcId="{4BCBEA25-A151-4389-8E0C-BEEA4BED625B}" destId="{27A6A3CB-04F8-48C6-9FAE-9CABC6BF36CC}" srcOrd="0" destOrd="0" parTransId="{BA31590B-8410-45C2-9674-716E89B06BC3}" sibTransId="{B05DAEF0-A4DC-4C9E-B61E-045FE7875096}"/>
    <dgm:cxn modelId="{5892E086-44BF-4C1C-905A-8EA83965D1A8}" type="presOf" srcId="{989D6341-4CCB-43CC-8C3A-1EF450147811}" destId="{25E0E82F-C67A-4138-958E-1B7BC0E429E2}" srcOrd="0" destOrd="0" presId="urn:microsoft.com/office/officeart/2005/8/layout/hierarchy3"/>
    <dgm:cxn modelId="{802B40A5-81A0-4A07-85AE-0AC140D4A7B4}" srcId="{179DECEB-8000-4E19-9D7D-C69B4CEB5D52}" destId="{961F7028-7176-4D54-A8CF-839D5619BCBA}" srcOrd="0" destOrd="0" parTransId="{989D6341-4CCB-43CC-8C3A-1EF450147811}" sibTransId="{0B02427D-E660-4E92-8994-F336DAF06963}"/>
    <dgm:cxn modelId="{824F88F2-DE3E-4A08-9FF6-7625A210F7D3}" type="presOf" srcId="{179DECEB-8000-4E19-9D7D-C69B4CEB5D52}" destId="{8B39B53D-BB98-42E3-8A9E-88F9193896D7}" srcOrd="1" destOrd="0" presId="urn:microsoft.com/office/officeart/2005/8/layout/hierarchy3"/>
    <dgm:cxn modelId="{DDA9591A-4C91-4B39-8FEB-58713733CE53}" type="presOf" srcId="{4BCBEA25-A151-4389-8E0C-BEEA4BED625B}" destId="{672AFE5F-F6E0-474B-9BFE-56881E99164F}" srcOrd="1" destOrd="0" presId="urn:microsoft.com/office/officeart/2005/8/layout/hierarchy3"/>
    <dgm:cxn modelId="{2A32FE3F-AC35-4AC1-A73C-AAF7AAD318AC}" type="presOf" srcId="{4BCBEA25-A151-4389-8E0C-BEEA4BED625B}" destId="{95EE0E2F-BF6E-4469-B61D-71E7CEBD8580}" srcOrd="0" destOrd="0" presId="urn:microsoft.com/office/officeart/2005/8/layout/hierarchy3"/>
    <dgm:cxn modelId="{56DE90EC-7F18-44CA-89C6-5E246B100D6C}" type="presParOf" srcId="{ADAB9CDE-FF77-4775-8929-76D283868E33}" destId="{4AB0440C-6E71-4113-8E44-89275F67CAD2}" srcOrd="0" destOrd="0" presId="urn:microsoft.com/office/officeart/2005/8/layout/hierarchy3"/>
    <dgm:cxn modelId="{9DDFCAA0-0F64-4126-879D-5799CABF0E3D}" type="presParOf" srcId="{4AB0440C-6E71-4113-8E44-89275F67CAD2}" destId="{E523CDA5-42B8-465D-BE56-509849E795E4}" srcOrd="0" destOrd="0" presId="urn:microsoft.com/office/officeart/2005/8/layout/hierarchy3"/>
    <dgm:cxn modelId="{6EDE72B8-3F41-4F20-A9C0-6D618EAE5AA9}" type="presParOf" srcId="{E523CDA5-42B8-465D-BE56-509849E795E4}" destId="{95EE0E2F-BF6E-4469-B61D-71E7CEBD8580}" srcOrd="0" destOrd="0" presId="urn:microsoft.com/office/officeart/2005/8/layout/hierarchy3"/>
    <dgm:cxn modelId="{CB12C0DF-3DE1-4F75-8927-684698CF6B62}" type="presParOf" srcId="{E523CDA5-42B8-465D-BE56-509849E795E4}" destId="{672AFE5F-F6E0-474B-9BFE-56881E99164F}" srcOrd="1" destOrd="0" presId="urn:microsoft.com/office/officeart/2005/8/layout/hierarchy3"/>
    <dgm:cxn modelId="{8A14EDCD-5E24-4938-933E-2C1466747C67}" type="presParOf" srcId="{4AB0440C-6E71-4113-8E44-89275F67CAD2}" destId="{ED4C5433-996B-47D2-A7A7-39700C7EEDDF}" srcOrd="1" destOrd="0" presId="urn:microsoft.com/office/officeart/2005/8/layout/hierarchy3"/>
    <dgm:cxn modelId="{970EFE71-70B1-43D7-83D7-3FE0D5BDA3E7}" type="presParOf" srcId="{ED4C5433-996B-47D2-A7A7-39700C7EEDDF}" destId="{9B0D8632-6C7F-4ECC-BBB7-7DA765D5D3D2}" srcOrd="0" destOrd="0" presId="urn:microsoft.com/office/officeart/2005/8/layout/hierarchy3"/>
    <dgm:cxn modelId="{D4F488EF-89B7-4A3B-B5BD-F3429437DFD3}" type="presParOf" srcId="{ED4C5433-996B-47D2-A7A7-39700C7EEDDF}" destId="{7B0B17E5-76A6-4149-A2BB-737598F6BCB5}" srcOrd="1" destOrd="0" presId="urn:microsoft.com/office/officeart/2005/8/layout/hierarchy3"/>
    <dgm:cxn modelId="{76787B48-4FD7-4B74-A9FE-70068AF46BC3}" type="presParOf" srcId="{ADAB9CDE-FF77-4775-8929-76D283868E33}" destId="{375CA0EA-20B4-4949-8A67-9B818E64890E}" srcOrd="1" destOrd="0" presId="urn:microsoft.com/office/officeart/2005/8/layout/hierarchy3"/>
    <dgm:cxn modelId="{7509ACBE-AD73-4E0F-94F8-FA4103C2F777}" type="presParOf" srcId="{375CA0EA-20B4-4949-8A67-9B818E64890E}" destId="{7CE7B2A5-BEDB-4C98-892D-E6A49FC14F1D}" srcOrd="0" destOrd="0" presId="urn:microsoft.com/office/officeart/2005/8/layout/hierarchy3"/>
    <dgm:cxn modelId="{600F611A-10C8-487F-8299-E0BA8E4C9B94}" type="presParOf" srcId="{7CE7B2A5-BEDB-4C98-892D-E6A49FC14F1D}" destId="{32E91CE0-EB44-4FC6-9F2E-DBB64380812F}" srcOrd="0" destOrd="0" presId="urn:microsoft.com/office/officeart/2005/8/layout/hierarchy3"/>
    <dgm:cxn modelId="{437F97F4-CFA4-4E81-9B49-54059ECC600D}" type="presParOf" srcId="{7CE7B2A5-BEDB-4C98-892D-E6A49FC14F1D}" destId="{8B39B53D-BB98-42E3-8A9E-88F9193896D7}" srcOrd="1" destOrd="0" presId="urn:microsoft.com/office/officeart/2005/8/layout/hierarchy3"/>
    <dgm:cxn modelId="{B2AE0E89-5260-4354-B2B7-C7CD73F46A82}" type="presParOf" srcId="{375CA0EA-20B4-4949-8A67-9B818E64890E}" destId="{2FC57FAF-F531-44AF-8B6E-3D7006CF942E}" srcOrd="1" destOrd="0" presId="urn:microsoft.com/office/officeart/2005/8/layout/hierarchy3"/>
    <dgm:cxn modelId="{D60384B8-727B-449F-80F6-D06D77707573}" type="presParOf" srcId="{2FC57FAF-F531-44AF-8B6E-3D7006CF942E}" destId="{25E0E82F-C67A-4138-958E-1B7BC0E429E2}" srcOrd="0" destOrd="0" presId="urn:microsoft.com/office/officeart/2005/8/layout/hierarchy3"/>
    <dgm:cxn modelId="{611CEA3D-9A9C-4B8A-89C7-0D6F20A82B5C}" type="presParOf" srcId="{2FC57FAF-F531-44AF-8B6E-3D7006CF942E}" destId="{D30B8917-CB04-4F65-935A-3D397C32668D}" srcOrd="1" destOrd="0" presId="urn:microsoft.com/office/officeart/2005/8/layout/hierarchy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043F-31D3-4F0E-8111-D4670ABE91C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B77A-D01B-493D-8ABD-49842901DF3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043F-31D3-4F0E-8111-D4670ABE91C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B77A-D01B-493D-8ABD-49842901DF3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043F-31D3-4F0E-8111-D4670ABE91C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B77A-D01B-493D-8ABD-49842901DF3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043F-31D3-4F0E-8111-D4670ABE91C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B77A-D01B-493D-8ABD-49842901DF3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043F-31D3-4F0E-8111-D4670ABE91C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B77A-D01B-493D-8ABD-49842901DF3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043F-31D3-4F0E-8111-D4670ABE91C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B77A-D01B-493D-8ABD-49842901DF3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043F-31D3-4F0E-8111-D4670ABE91C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B77A-D01B-493D-8ABD-49842901DF3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043F-31D3-4F0E-8111-D4670ABE91C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B77A-D01B-493D-8ABD-49842901DF3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043F-31D3-4F0E-8111-D4670ABE91C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B77A-D01B-493D-8ABD-49842901DF3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043F-31D3-4F0E-8111-D4670ABE91C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B77A-D01B-493D-8ABD-49842901DF3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E043F-31D3-4F0E-8111-D4670ABE91C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BB77A-D01B-493D-8ABD-49842901DF3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E043F-31D3-4F0E-8111-D4670ABE91C9}" type="datetimeFigureOut">
              <a:rPr lang="en-US" smtClean="0"/>
              <a:pPr/>
              <a:t>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BB77A-D01B-493D-8ABD-49842901DF3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  <a:scene3d>
              <a:camera prst="perspectiveAbove"/>
              <a:lightRig rig="threePt" dir="t"/>
            </a:scene3d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PLACE OF EFFECTIVE MANAGEMENT</a:t>
            </a:r>
            <a:endParaRPr lang="en-US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Britannic Bold" pitchFamily="34" charset="0"/>
              </a:rPr>
              <a:t>(A NEW CONCEPT)</a:t>
            </a:r>
            <a:endParaRPr lang="en-US" dirty="0">
              <a:solidFill>
                <a:schemeClr val="bg1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Britannic Bold" pitchFamily="34" charset="0"/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3762"/>
          </a:xfrm>
        </p:spPr>
        <p:txBody>
          <a:bodyPr/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>COMPANY IS SAID TO BE ENGAGED IN ACTIVE BUSINESS OUTSIDE INDIA</a:t>
            </a:r>
            <a:endParaRPr lang="en-US" dirty="0">
              <a:solidFill>
                <a:schemeClr val="accent3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Connector 3"/>
          <p:cNvSpPr/>
          <p:nvPr/>
        </p:nvSpPr>
        <p:spPr>
          <a:xfrm>
            <a:off x="3429000" y="1828800"/>
            <a:ext cx="2286000" cy="2362200"/>
          </a:xfrm>
          <a:prstGeom prst="flowChartConnector">
            <a:avLst/>
          </a:prstGeom>
          <a:scene3d>
            <a:camera prst="obliqueBottom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733800" y="2819400"/>
            <a:ext cx="1676400" cy="369332"/>
          </a:xfrm>
          <a:prstGeom prst="rect">
            <a:avLst/>
          </a:prstGeom>
          <a:scene3d>
            <a:camera prst="obliqueBottom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2"/>
                </a:solidFill>
              </a:rPr>
              <a:t>LESS THAN 50%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6" name="Curved Down Arrow 5"/>
          <p:cNvSpPr/>
          <p:nvPr/>
        </p:nvSpPr>
        <p:spPr>
          <a:xfrm>
            <a:off x="5486400" y="838200"/>
            <a:ext cx="1828800" cy="685800"/>
          </a:xfrm>
          <a:prstGeom prst="curvedDownArrow">
            <a:avLst/>
          </a:prstGeom>
          <a:scene3d>
            <a:camera prst="obliqueBottom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urved Down Arrow 7"/>
          <p:cNvSpPr/>
          <p:nvPr/>
        </p:nvSpPr>
        <p:spPr>
          <a:xfrm flipH="1">
            <a:off x="1371600" y="838200"/>
            <a:ext cx="1905000" cy="685800"/>
          </a:xfrm>
          <a:prstGeom prst="curvedDownArrow">
            <a:avLst/>
          </a:prstGeom>
          <a:scene3d>
            <a:camera prst="obliqueBottom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urved Up Arrow 9"/>
          <p:cNvSpPr/>
          <p:nvPr/>
        </p:nvSpPr>
        <p:spPr>
          <a:xfrm>
            <a:off x="5562600" y="4495800"/>
            <a:ext cx="1828800" cy="685800"/>
          </a:xfrm>
          <a:prstGeom prst="curvedUpArrow">
            <a:avLst/>
          </a:prstGeom>
          <a:scene3d>
            <a:camera prst="obliqueBottom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urved Up Arrow 10"/>
          <p:cNvSpPr/>
          <p:nvPr/>
        </p:nvSpPr>
        <p:spPr>
          <a:xfrm rot="10800000" flipV="1">
            <a:off x="1447800" y="4495800"/>
            <a:ext cx="1905000" cy="685800"/>
          </a:xfrm>
          <a:prstGeom prst="curvedUpArrow">
            <a:avLst/>
          </a:prstGeom>
          <a:scene3d>
            <a:camera prst="obliqueBottom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3400" y="16764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Comic Sans MS" pitchFamily="66" charset="0"/>
              </a:rPr>
              <a:t>PASSIVE INCOME </a:t>
            </a:r>
            <a:endParaRPr lang="en-US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43600" y="16764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Comic Sans MS" pitchFamily="66" charset="0"/>
              </a:rPr>
              <a:t>TOTAL ASSETS SITUATED IN INDIA</a:t>
            </a:r>
            <a:endParaRPr lang="en-US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3429000"/>
            <a:ext cx="32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Comic Sans MS" pitchFamily="66" charset="0"/>
              </a:rPr>
              <a:t>EMPLOYEES ARE SITUATED OR RESIDENT IN INDIA </a:t>
            </a:r>
            <a:endParaRPr lang="en-US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72200" y="3276600"/>
            <a:ext cx="297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Comic Sans MS" pitchFamily="66" charset="0"/>
              </a:rPr>
              <a:t>PAYROLL EXPENSES ON SUCH EMPLOYEES OF ITS TOTAL PAYROLL EXPENDITURE</a:t>
            </a:r>
            <a:endParaRPr lang="en-US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4800" y="1676400"/>
            <a:ext cx="281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Comic Sans MS" pitchFamily="66" charset="0"/>
              </a:rPr>
              <a:t>TRANSACTIONS WITH ASSOCIATED ENTERPRISES</a:t>
            </a:r>
            <a:endParaRPr lang="en-US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0" y="16764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  <a:latin typeface="Comic Sans MS" pitchFamily="66" charset="0"/>
              </a:rPr>
              <a:t>ROYALTY, DIVIDEND, CAPITAL GAINS, INTEREST &amp; RENT</a:t>
            </a:r>
            <a:endParaRPr lang="en-US" dirty="0">
              <a:solidFill>
                <a:schemeClr val="accent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6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 from="(ppt_w)" to="(-ppt_w*2)" calcmode="lin" valueType="num">
                                      <p:cBhvr rctx="PPT">
                                        <p:cTn id="96" dur="5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ppt_w*0.50)" calcmode="lin" valueType="num">
                                      <p:cBhvr>
                                        <p:cTn id="97" dur="500" decel="50000" autoRev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ppt_y)" to="(1+ppt_h/2)" calcmode="lin" valueType="num">
                                      <p:cBhvr>
                                        <p:cTn id="9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10" grpId="0" animBg="1"/>
      <p:bldP spid="11" grpId="0" animBg="1"/>
      <p:bldP spid="12" grpId="0"/>
      <p:bldP spid="12" grpId="1"/>
      <p:bldP spid="13" grpId="0"/>
      <p:bldP spid="14" grpId="0"/>
      <p:bldP spid="15" grpId="0"/>
      <p:bldP spid="16" grpId="0"/>
      <p:bldP spid="16" grpId="1"/>
      <p:bldP spid="17" grpId="0"/>
      <p:bldP spid="1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7200" dirty="0" smtClean="0">
                <a:solidFill>
                  <a:schemeClr val="bg1"/>
                </a:solidFill>
              </a:rPr>
              <a:t>    IN OTHER CASES</a:t>
            </a:r>
            <a:endParaRPr lang="en-US" sz="7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" y="533400"/>
            <a:ext cx="822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   “POEM” IDENTIFIED IN 2 STAGES</a:t>
            </a:r>
            <a:endParaRPr lang="en-US" sz="4400" dirty="0">
              <a:solidFill>
                <a:schemeClr val="bg1"/>
              </a:solidFill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0" y="1905000"/>
          <a:ext cx="8686800" cy="1569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Diagram 10"/>
          <p:cNvGraphicFramePr/>
          <p:nvPr/>
        </p:nvGraphicFramePr>
        <p:xfrm>
          <a:off x="0" y="4038600"/>
          <a:ext cx="8686800" cy="1077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11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ark_bluepngindi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505200"/>
            <a:ext cx="3581400" cy="3200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Down Arrow 4"/>
          <p:cNvSpPr/>
          <p:nvPr/>
        </p:nvSpPr>
        <p:spPr>
          <a:xfrm>
            <a:off x="1676400" y="2667000"/>
            <a:ext cx="457200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1295400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Fax" pitchFamily="18" charset="0"/>
              </a:rPr>
              <a:t>BY HOLDING COMPANY SITUATED IN INDIA</a:t>
            </a:r>
            <a:endParaRPr lang="en-US" dirty="0">
              <a:latin typeface="Lucida Fax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2098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Fax" pitchFamily="18" charset="0"/>
              </a:rPr>
              <a:t>PERSON RESIDENT IN INDIA</a:t>
            </a:r>
            <a:endParaRPr lang="en-US" dirty="0">
              <a:latin typeface="Lucida Fax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Lucida Fax" pitchFamily="18" charset="0"/>
              </a:rPr>
              <a:t>IF POWERS OF DECION MAKING IS EXCERCISED</a:t>
            </a:r>
            <a:endParaRPr lang="en-US" dirty="0">
              <a:latin typeface="Lucida Fax" pitchFamily="18" charset="0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1676400" y="762000"/>
            <a:ext cx="38100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676400" y="1676400"/>
            <a:ext cx="4572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676400" y="17526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</a:t>
            </a:r>
            <a:endParaRPr lang="en-US" dirty="0"/>
          </a:p>
        </p:txBody>
      </p:sp>
      <p:sp>
        <p:nvSpPr>
          <p:cNvPr id="12" name="Equal 11"/>
          <p:cNvSpPr/>
          <p:nvPr/>
        </p:nvSpPr>
        <p:spPr>
          <a:xfrm>
            <a:off x="4495800" y="4191000"/>
            <a:ext cx="838200" cy="6858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34000" y="3657600"/>
            <a:ext cx="3810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accent3">
                    <a:lumMod val="50000"/>
                  </a:schemeClr>
                </a:solidFill>
                <a:latin typeface="Rockwell" pitchFamily="18" charset="0"/>
              </a:rPr>
              <a:t>“POEM”    IS IN INDIA</a:t>
            </a:r>
          </a:p>
          <a:p>
            <a:endParaRPr lang="en-US" sz="6000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 animBg="1"/>
      <p:bldP spid="10" grpId="0" animBg="1"/>
      <p:bldP spid="11" grpId="0"/>
      <p:bldP spid="12" grpId="0" animBg="1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LOCATION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17526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    NOW A DAYS ITS NOT NECESSARY TO BE PHYSICALLY PRESENT IN THE BOARD MEETING TO TAKE DECISIONS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st-image-bigconferenceroo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838200"/>
            <a:ext cx="8839200" cy="5143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IN SUCH CASES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    THE PLACE WHERE MAJORITY OF THE DIRECTORS TAKE DECISIONS OR WHERE MAJORITY OF THE DIRECTORS RESIDE WILL BE THE “POEM” OF THE COMPANY..</a:t>
            </a:r>
          </a:p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        IF ITS NOT CLEARLY DEFINED, THEN PLACE WHERE MAIN &amp; SUBSTANTIAL ACTIVITY IS CARRIED OUT OR WHERE ACCOUNTING RECORDS ARE KEPT WILL BE CONSIDERED.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11762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Baskerville Old Face" pitchFamily="18" charset="0"/>
              </a:rPr>
              <a:t>THE END</a:t>
            </a:r>
            <a:endParaRPr lang="en-US" dirty="0">
              <a:solidFill>
                <a:schemeClr val="bg1"/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26162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Earlier provision of section 6(3) of Income Tax Act, 1961</a:t>
            </a:r>
            <a:endParaRPr lang="en-US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6562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THANK YOU……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                                     KANIKA SINGH</a:t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               singhkanika08@gmail.com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According to section 6(3)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A company is said to be resident in India in any previous year, if:-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It is an Indian company; 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During that year, the control &amp; management of its affairs  is situated wholly in India.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3200"/>
            <a:ext cx="8229600" cy="1143000"/>
          </a:xfrm>
        </p:spPr>
        <p:txBody>
          <a:bodyPr>
            <a:noAutofit/>
          </a:bodyPr>
          <a:lstStyle/>
          <a:p>
            <a:r>
              <a:rPr lang="en-US" sz="9600" dirty="0" smtClean="0">
                <a:solidFill>
                  <a:schemeClr val="bg1"/>
                </a:solidFill>
                <a:latin typeface="Algerian" pitchFamily="82" charset="0"/>
              </a:rPr>
              <a:t>Which led to</a:t>
            </a:r>
            <a:endParaRPr lang="en-US" sz="9600" dirty="0">
              <a:solidFill>
                <a:schemeClr val="bg1"/>
              </a:solidFill>
              <a:latin typeface="Algerian" pitchFamily="82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ark_bluepngindi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667000"/>
            <a:ext cx="2428875" cy="2314575"/>
          </a:xfrm>
          <a:prstGeom prst="rect">
            <a:avLst/>
          </a:prstGeom>
        </p:spPr>
      </p:pic>
      <p:pic>
        <p:nvPicPr>
          <p:cNvPr id="5" name="Picture 4" descr="Meeting-Board-Blue-Peopl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9214" y="1447800"/>
            <a:ext cx="5144786" cy="4876800"/>
          </a:xfrm>
          <a:prstGeom prst="rect">
            <a:avLst/>
          </a:prstGeom>
        </p:spPr>
      </p:pic>
      <p:sp>
        <p:nvSpPr>
          <p:cNvPr id="7" name="Curved Down Arrow 6"/>
          <p:cNvSpPr/>
          <p:nvPr/>
        </p:nvSpPr>
        <p:spPr>
          <a:xfrm>
            <a:off x="3200400" y="1981200"/>
            <a:ext cx="1981200" cy="838200"/>
          </a:xfrm>
          <a:prstGeom prst="curvedDownArrow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 prstMaterial="plastic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0400" y="0"/>
            <a:ext cx="3124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B050"/>
                </a:solidFill>
                <a:latin typeface="Algerian" pitchFamily="82" charset="0"/>
              </a:rPr>
              <a:t>Simply</a:t>
            </a:r>
            <a:endParaRPr lang="en-US" sz="6000" dirty="0">
              <a:solidFill>
                <a:srgbClr val="00B05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2514600"/>
            <a:ext cx="662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/>
              <a:t>  CONCLUSION</a:t>
            </a:r>
            <a:endParaRPr lang="en-US" sz="8000" dirty="0"/>
          </a:p>
        </p:txBody>
      </p:sp>
      <p:sp>
        <p:nvSpPr>
          <p:cNvPr id="5" name="TextBox 4"/>
          <p:cNvSpPr txBox="1"/>
          <p:nvPr/>
        </p:nvSpPr>
        <p:spPr>
          <a:xfrm>
            <a:off x="1143000" y="3733800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bg2">
                    <a:lumMod val="10000"/>
                  </a:schemeClr>
                </a:solidFill>
              </a:rPr>
              <a:t>THE COMPANY IS DECLARED </a:t>
            </a:r>
            <a:endParaRPr lang="en-US" sz="4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90800" y="4800600"/>
            <a:ext cx="381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NON RESIDENT</a:t>
            </a:r>
            <a:endParaRPr lang="en-US" sz="4400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600" decel="5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8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According to section 6(3)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26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A company is said to be resident in India in any previous year, if:-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1"/>
                </a:solidFill>
              </a:rPr>
              <a:t>It is an Indian company; 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3276600"/>
            <a:ext cx="7924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200" dirty="0" smtClean="0">
                <a:solidFill>
                  <a:schemeClr val="bg1"/>
                </a:solidFill>
              </a:rPr>
              <a:t>2. During that year, the control &amp; management of its affairs  is situated wholly in India.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3276600"/>
            <a:ext cx="777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2. Its Place of Effective Management, at any time in that year, is in 	India.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Place of effective management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574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bg1"/>
                </a:solidFill>
              </a:rPr>
              <a:t>   It means a place where key management and commercial decisions that are necessary for the conduct of the business of an entity as a whole are, in substance made.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4419600"/>
            <a:ext cx="7696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It is determined from year to year basis. That means each year place of effective management will be ascertained..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51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omic Sans MS" pitchFamily="66" charset="0"/>
              </a:rPr>
              <a:t>IT WILL BE A MEASURE TO DEAL WITH CASES OF CREATION OF SHELL COMPANIES OUTSIDE INDIA BUT BEING CONTROLLED &amp; MANAGED FROM INDIA</a:t>
            </a:r>
            <a:endParaRPr lang="en-US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453</Words>
  <Application>Microsoft Office PowerPoint</Application>
  <PresentationFormat>On-screen Show (4:3)</PresentationFormat>
  <Paragraphs>49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PLACE OF EFFECTIVE MANAGEMENT</vt:lpstr>
      <vt:lpstr>Earlier provision of section 6(3) of Income Tax Act, 1961</vt:lpstr>
      <vt:lpstr>According to section 6(3)</vt:lpstr>
      <vt:lpstr>Which led to</vt:lpstr>
      <vt:lpstr>Slide 5</vt:lpstr>
      <vt:lpstr>Slide 6</vt:lpstr>
      <vt:lpstr>According to section 6(3)</vt:lpstr>
      <vt:lpstr>Place of effective management</vt:lpstr>
      <vt:lpstr>IT WILL BE A MEASURE TO DEAL WITH CASES OF CREATION OF SHELL COMPANIES OUTSIDE INDIA BUT BEING CONTROLLED &amp; MANAGED FROM INDIA</vt:lpstr>
      <vt:lpstr>COMPANY IS SAID TO BE ENGAGED IN ACTIVE BUSINESS OUTSIDE INDIA</vt:lpstr>
      <vt:lpstr>Slide 11</vt:lpstr>
      <vt:lpstr>Slide 12</vt:lpstr>
      <vt:lpstr>Slide 13</vt:lpstr>
      <vt:lpstr>Slide 14</vt:lpstr>
      <vt:lpstr>LOCATION</vt:lpstr>
      <vt:lpstr>Slide 16</vt:lpstr>
      <vt:lpstr>Slide 17</vt:lpstr>
      <vt:lpstr>IN SUCH CASES</vt:lpstr>
      <vt:lpstr>THE END</vt:lpstr>
      <vt:lpstr>THANK YOU……                                        KANIKA SINGH                singhkanika08@gmail.com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MSA</dc:creator>
  <cp:lastModifiedBy>admin</cp:lastModifiedBy>
  <cp:revision>54</cp:revision>
  <dcterms:created xsi:type="dcterms:W3CDTF">2015-12-30T10:42:57Z</dcterms:created>
  <dcterms:modified xsi:type="dcterms:W3CDTF">2016-01-22T06:54:01Z</dcterms:modified>
</cp:coreProperties>
</file>