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3" autoAdjust="0"/>
    <p:restoredTop sz="94624" autoAdjust="0"/>
  </p:normalViewPr>
  <p:slideViewPr>
    <p:cSldViewPr>
      <p:cViewPr varScale="1">
        <p:scale>
          <a:sx n="65" d="100"/>
          <a:sy n="65" d="100"/>
        </p:scale>
        <p:origin x="-143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C03C91-BC8D-4E0D-A5E7-34AFA4117C54}" type="datetimeFigureOut">
              <a:rPr lang="en-US" smtClean="0"/>
              <a:pPr/>
              <a:t>4/5/2014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E7F981-4073-4847-9564-DC48A1583361}"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D2E7F981-4073-4847-9564-DC48A1583361}" type="slidenum">
              <a:rPr lang="en-IN" smtClean="0"/>
              <a:pPr/>
              <a:t>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4/5/2014</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4/5/2014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4/5/2014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4/5/2014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4/5/2014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4/5/2014</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DEPOSITS &amp; LOANS</a:t>
            </a:r>
            <a:endParaRPr lang="en-IN" dirty="0"/>
          </a:p>
        </p:txBody>
      </p:sp>
      <p:sp>
        <p:nvSpPr>
          <p:cNvPr id="3" name="Subtitle 2"/>
          <p:cNvSpPr>
            <a:spLocks noGrp="1"/>
          </p:cNvSpPr>
          <p:nvPr>
            <p:ph type="subTitle" idx="1"/>
          </p:nvPr>
        </p:nvSpPr>
        <p:spPr/>
        <p:txBody>
          <a:bodyPr/>
          <a:lstStyle/>
          <a:p>
            <a:r>
              <a:rPr lang="en-US" dirty="0" smtClean="0"/>
              <a:t>UNDER NEW COMPANIES ACT 2013</a:t>
            </a:r>
          </a:p>
          <a:p>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0"/>
            <a:ext cx="8229600" cy="990600"/>
          </a:xfrm>
        </p:spPr>
        <p:txBody>
          <a:bodyPr>
            <a:noAutofit/>
          </a:bodyPr>
          <a:lstStyle/>
          <a:p>
            <a:r>
              <a:rPr lang="en-US" sz="3200" i="1" dirty="0" smtClean="0">
                <a:solidFill>
                  <a:schemeClr val="tx1"/>
                </a:solidFill>
                <a:latin typeface="+mn-lt"/>
              </a:rPr>
              <a:t>FORM OF APPLICATION FOR DEPOSITS AND DEPOSIT RECEIPT TO DEPOSITOR</a:t>
            </a:r>
            <a:endParaRPr lang="en-IN" sz="3200" i="1" dirty="0">
              <a:solidFill>
                <a:schemeClr val="tx1"/>
              </a:solidFill>
              <a:latin typeface="+mn-lt"/>
            </a:endParaRPr>
          </a:p>
        </p:txBody>
      </p:sp>
      <p:sp>
        <p:nvSpPr>
          <p:cNvPr id="2" name="Content Placeholder 1"/>
          <p:cNvSpPr>
            <a:spLocks noGrp="1"/>
          </p:cNvSpPr>
          <p:nvPr>
            <p:ph idx="1"/>
          </p:nvPr>
        </p:nvSpPr>
        <p:spPr>
          <a:xfrm>
            <a:off x="457200" y="2133600"/>
            <a:ext cx="8229600" cy="3873691"/>
          </a:xfrm>
        </p:spPr>
        <p:txBody>
          <a:bodyPr>
            <a:normAutofit/>
          </a:bodyPr>
          <a:lstStyle/>
          <a:p>
            <a:r>
              <a:rPr lang="en-IN" sz="1800" dirty="0" smtClean="0"/>
              <a:t>Deposit to be accepted only in the prescribed form.</a:t>
            </a:r>
          </a:p>
          <a:p>
            <a:endParaRPr lang="en-IN" sz="1800" dirty="0" smtClean="0"/>
          </a:p>
          <a:p>
            <a:r>
              <a:rPr lang="en-IN" sz="1800" dirty="0" smtClean="0"/>
              <a:t>The </a:t>
            </a:r>
            <a:r>
              <a:rPr lang="en-IN" sz="1800" b="1" dirty="0" smtClean="0"/>
              <a:t>application shall contain a declaration </a:t>
            </a:r>
            <a:r>
              <a:rPr lang="en-IN" sz="1800" dirty="0" smtClean="0"/>
              <a:t>from the depositor to the effect that the deposit is not being made out of any money borrowed by him from any other person</a:t>
            </a:r>
          </a:p>
          <a:p>
            <a:endParaRPr lang="en-IN" sz="1800" dirty="0" smtClean="0"/>
          </a:p>
          <a:p>
            <a:r>
              <a:rPr lang="en-IN" sz="1800" dirty="0" smtClean="0"/>
              <a:t>A depositor may, at any time, make a nomination.</a:t>
            </a:r>
          </a:p>
          <a:p>
            <a:endParaRPr lang="en-IN" sz="1800" dirty="0" smtClean="0"/>
          </a:p>
          <a:p>
            <a:r>
              <a:rPr lang="en-IN" sz="1800" dirty="0" smtClean="0"/>
              <a:t>Deposit receipt shall be issued in the prescribed format and shall be </a:t>
            </a:r>
            <a:r>
              <a:rPr lang="en-IN" sz="1800" b="1" dirty="0" smtClean="0"/>
              <a:t>signed by an officer duly authorized by Board, within a period of two weeks </a:t>
            </a:r>
            <a:r>
              <a:rPr lang="en-IN" sz="1800" dirty="0" smtClean="0"/>
              <a:t>from the date of receipt of money or realization of cheques.</a:t>
            </a:r>
            <a:endParaRPr lang="en-IN" sz="1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09600"/>
            <a:ext cx="8229600" cy="609600"/>
          </a:xfrm>
        </p:spPr>
        <p:txBody>
          <a:bodyPr>
            <a:normAutofit/>
          </a:bodyPr>
          <a:lstStyle/>
          <a:p>
            <a:r>
              <a:rPr lang="en-US" sz="3200" i="1" dirty="0" smtClean="0">
                <a:solidFill>
                  <a:schemeClr val="tx1"/>
                </a:solidFill>
                <a:latin typeface="+mn-lt"/>
              </a:rPr>
              <a:t>DEPOSIT INSURANCE</a:t>
            </a:r>
            <a:endParaRPr lang="en-IN" sz="3200" i="1" dirty="0">
              <a:solidFill>
                <a:schemeClr val="tx1"/>
              </a:solidFill>
              <a:latin typeface="+mn-lt"/>
            </a:endParaRPr>
          </a:p>
        </p:txBody>
      </p:sp>
      <p:sp>
        <p:nvSpPr>
          <p:cNvPr id="2" name="Content Placeholder 1"/>
          <p:cNvSpPr>
            <a:spLocks noGrp="1"/>
          </p:cNvSpPr>
          <p:nvPr>
            <p:ph idx="1"/>
          </p:nvPr>
        </p:nvSpPr>
        <p:spPr>
          <a:xfrm>
            <a:off x="457200" y="1295400"/>
            <a:ext cx="8229600" cy="5029200"/>
          </a:xfrm>
        </p:spPr>
        <p:txBody>
          <a:bodyPr>
            <a:normAutofit lnSpcReduction="10000"/>
          </a:bodyPr>
          <a:lstStyle/>
          <a:p>
            <a:pPr algn="just"/>
            <a:r>
              <a:rPr lang="en-IN" sz="1800" dirty="0" smtClean="0"/>
              <a:t>At least 30 days before issue of Circular/Form of Advertisement enter into a contract providing for deposit insurance </a:t>
            </a:r>
            <a:r>
              <a:rPr lang="en-IN" sz="1800" b="1" dirty="0" smtClean="0"/>
              <a:t>to cover both principal and interest thereon</a:t>
            </a:r>
          </a:p>
          <a:p>
            <a:pPr algn="just"/>
            <a:endParaRPr lang="en-IN" sz="1800" dirty="0" smtClean="0"/>
          </a:p>
          <a:p>
            <a:pPr algn="just"/>
            <a:r>
              <a:rPr lang="en-IN" sz="1800" b="1" dirty="0" smtClean="0"/>
              <a:t>If the deposit amount is less than Rs.20,00/- </a:t>
            </a:r>
            <a:r>
              <a:rPr lang="en-IN" sz="1800" dirty="0" smtClean="0"/>
              <a:t>the insurance coverage will be full amount of deposit amount and if the deposit amount is more than Rs.20,000/- then minimum coverage is not less than Rs.20,000/-</a:t>
            </a:r>
          </a:p>
          <a:p>
            <a:pPr algn="just"/>
            <a:endParaRPr lang="en-IN" sz="1800" dirty="0" smtClean="0"/>
          </a:p>
          <a:p>
            <a:pPr algn="just"/>
            <a:r>
              <a:rPr lang="en-IN" sz="1800" dirty="0" smtClean="0"/>
              <a:t>As deposit can be accepted/ matured at regular intervals, the total deposit </a:t>
            </a:r>
            <a:r>
              <a:rPr lang="en-IN" sz="1800" b="1" dirty="0" smtClean="0"/>
              <a:t>insurance coverage shall be updated from time to time</a:t>
            </a:r>
          </a:p>
          <a:p>
            <a:pPr algn="just"/>
            <a:endParaRPr lang="en-US" sz="1800" b="1" dirty="0" smtClean="0"/>
          </a:p>
          <a:p>
            <a:r>
              <a:rPr lang="en-IN" sz="1800" dirty="0" smtClean="0"/>
              <a:t>The Insurance Premium shall be borne by the Company.</a:t>
            </a:r>
          </a:p>
          <a:p>
            <a:endParaRPr lang="en-IN" sz="1800" dirty="0" smtClean="0"/>
          </a:p>
          <a:p>
            <a:pPr algn="just"/>
            <a:r>
              <a:rPr lang="en-IN" sz="1800" b="1" dirty="0" smtClean="0"/>
              <a:t>Fresh insurance coverage </a:t>
            </a:r>
            <a:r>
              <a:rPr lang="en-IN" sz="1800" dirty="0" smtClean="0"/>
              <a:t>to be </a:t>
            </a:r>
            <a:r>
              <a:rPr lang="en-IN" sz="1800" b="1" dirty="0" smtClean="0"/>
              <a:t>taken within 30 days </a:t>
            </a:r>
            <a:r>
              <a:rPr lang="en-IN" sz="1800" dirty="0" smtClean="0"/>
              <a:t>if at any time terms and conditions of the deposit insurance contract which makes the insurance cover ineffective. In case of </a:t>
            </a:r>
            <a:r>
              <a:rPr lang="en-IN" sz="1800" b="1" dirty="0" smtClean="0"/>
              <a:t>non compliance</a:t>
            </a:r>
            <a:r>
              <a:rPr lang="en-IN" sz="1800" dirty="0" smtClean="0"/>
              <a:t>, repay the principal &amp; interest within the </a:t>
            </a:r>
            <a:r>
              <a:rPr lang="en-IN" sz="1800" b="1" dirty="0" smtClean="0"/>
              <a:t>next 15 days otherwise pay 15% pa interest for the period of delay.</a:t>
            </a:r>
          </a:p>
          <a:p>
            <a:pPr algn="just">
              <a:buNone/>
            </a:pPr>
            <a:endParaRPr lang="en-IN" sz="16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066800"/>
            <a:ext cx="8229600" cy="609600"/>
          </a:xfrm>
        </p:spPr>
        <p:txBody>
          <a:bodyPr>
            <a:normAutofit/>
          </a:bodyPr>
          <a:lstStyle/>
          <a:p>
            <a:r>
              <a:rPr lang="en-US" sz="3200" i="1" dirty="0" smtClean="0">
                <a:solidFill>
                  <a:schemeClr val="tx1"/>
                </a:solidFill>
                <a:latin typeface="+mn-lt"/>
              </a:rPr>
              <a:t>CREATION OF SECURITY</a:t>
            </a:r>
            <a:endParaRPr lang="en-IN" sz="3200" i="1" dirty="0">
              <a:solidFill>
                <a:schemeClr val="tx1"/>
              </a:solidFill>
              <a:latin typeface="+mn-lt"/>
            </a:endParaRPr>
          </a:p>
        </p:txBody>
      </p:sp>
      <p:sp>
        <p:nvSpPr>
          <p:cNvPr id="2" name="Content Placeholder 1"/>
          <p:cNvSpPr>
            <a:spLocks noGrp="1"/>
          </p:cNvSpPr>
          <p:nvPr>
            <p:ph idx="1"/>
          </p:nvPr>
        </p:nvSpPr>
        <p:spPr>
          <a:xfrm>
            <a:off x="457200" y="2057400"/>
            <a:ext cx="8229600" cy="3949891"/>
          </a:xfrm>
        </p:spPr>
        <p:txBody>
          <a:bodyPr>
            <a:normAutofit/>
          </a:bodyPr>
          <a:lstStyle/>
          <a:p>
            <a:endParaRPr lang="en-IN" sz="1800" dirty="0" smtClean="0"/>
          </a:p>
          <a:p>
            <a:pPr algn="just">
              <a:buNone/>
            </a:pPr>
            <a:r>
              <a:rPr lang="en-US" sz="1800" b="1" dirty="0" smtClean="0"/>
              <a:t>APPLICABLE IF SECURED DEPOSITS ACCEPTED</a:t>
            </a:r>
            <a:endParaRPr lang="en-IN" sz="1800" b="1" dirty="0" smtClean="0"/>
          </a:p>
          <a:p>
            <a:pPr algn="just"/>
            <a:endParaRPr lang="en-IN" sz="1800" dirty="0" smtClean="0"/>
          </a:p>
          <a:p>
            <a:pPr algn="just"/>
            <a:r>
              <a:rPr lang="en-IN" sz="1800" dirty="0" smtClean="0"/>
              <a:t>Company </a:t>
            </a:r>
            <a:r>
              <a:rPr lang="en-IN" sz="1800" dirty="0" smtClean="0"/>
              <a:t>inviting </a:t>
            </a:r>
            <a:r>
              <a:rPr lang="en-IN" sz="1800" b="1" u="sng" dirty="0" smtClean="0"/>
              <a:t>secured deposits shall provide for security by way of a charge on its assets </a:t>
            </a:r>
            <a:r>
              <a:rPr lang="en-IN" sz="1800" dirty="0" smtClean="0"/>
              <a:t>as referred to in Schedule III of the Act excluding intangible assets of the Company and the market value of assets charged must be assessed by a registered valuer.</a:t>
            </a:r>
          </a:p>
          <a:p>
            <a:pPr algn="just"/>
            <a:endParaRPr lang="en-IN" sz="1800" dirty="0" smtClean="0"/>
          </a:p>
          <a:p>
            <a:pPr algn="just"/>
            <a:r>
              <a:rPr lang="en-IN" sz="1800" dirty="0" smtClean="0"/>
              <a:t>The </a:t>
            </a:r>
            <a:r>
              <a:rPr lang="en-IN" sz="1800" b="1" u="sng" dirty="0" smtClean="0"/>
              <a:t>security</a:t>
            </a:r>
            <a:r>
              <a:rPr lang="en-IN" sz="1800" dirty="0" smtClean="0"/>
              <a:t> (not being in the nature of a pledge) for deposits </a:t>
            </a:r>
            <a:r>
              <a:rPr lang="en-IN" sz="1800" b="1" u="sng" dirty="0" smtClean="0"/>
              <a:t>shall be created in favour of a trustee</a:t>
            </a:r>
            <a:r>
              <a:rPr lang="en-IN" sz="1800" dirty="0" smtClean="0"/>
              <a:t> for the deposit holders on specific movable and immovable property of the Company.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990600"/>
            <a:ext cx="8229600" cy="685800"/>
          </a:xfrm>
        </p:spPr>
        <p:txBody>
          <a:bodyPr>
            <a:normAutofit/>
          </a:bodyPr>
          <a:lstStyle/>
          <a:p>
            <a:r>
              <a:rPr lang="en-US" sz="3200" i="1" dirty="0" smtClean="0">
                <a:solidFill>
                  <a:schemeClr val="tx1"/>
                </a:solidFill>
                <a:latin typeface="+mn-lt"/>
              </a:rPr>
              <a:t>APPOINTMENT OF DEPOSIT TRUSTEES</a:t>
            </a:r>
            <a:endParaRPr lang="en-IN" sz="3200" i="1" dirty="0">
              <a:solidFill>
                <a:schemeClr val="tx1"/>
              </a:solidFill>
              <a:latin typeface="+mn-lt"/>
            </a:endParaRPr>
          </a:p>
        </p:txBody>
      </p:sp>
      <p:sp>
        <p:nvSpPr>
          <p:cNvPr id="2" name="Content Placeholder 1"/>
          <p:cNvSpPr>
            <a:spLocks noGrp="1"/>
          </p:cNvSpPr>
          <p:nvPr>
            <p:ph idx="1"/>
          </p:nvPr>
        </p:nvSpPr>
        <p:spPr>
          <a:xfrm>
            <a:off x="457200" y="2057400"/>
            <a:ext cx="8229600" cy="4267200"/>
          </a:xfrm>
        </p:spPr>
        <p:txBody>
          <a:bodyPr>
            <a:normAutofit lnSpcReduction="10000"/>
          </a:bodyPr>
          <a:lstStyle/>
          <a:p>
            <a:pPr algn="just">
              <a:buNone/>
            </a:pPr>
            <a:r>
              <a:rPr lang="en-US" sz="1800" b="1" dirty="0" smtClean="0"/>
              <a:t>APPLICABLE WHERE SECURED DEPOSITS ACCEPTED</a:t>
            </a:r>
          </a:p>
          <a:p>
            <a:pPr algn="just"/>
            <a:endParaRPr lang="en-IN" sz="1800" dirty="0" smtClean="0"/>
          </a:p>
          <a:p>
            <a:pPr algn="just"/>
            <a:r>
              <a:rPr lang="en-IN" sz="1800" dirty="0" smtClean="0"/>
              <a:t>Before issue of Circular/Form of Advertisement, appoint one or more deposit trustees for creating security for the deposits.</a:t>
            </a:r>
          </a:p>
          <a:p>
            <a:pPr algn="just"/>
            <a:endParaRPr lang="en-IN" sz="1800" dirty="0" smtClean="0"/>
          </a:p>
          <a:p>
            <a:pPr algn="just"/>
            <a:r>
              <a:rPr lang="en-IN" sz="1800" dirty="0" smtClean="0"/>
              <a:t>The Company shall execute a deposit </a:t>
            </a:r>
            <a:r>
              <a:rPr lang="en-IN" sz="1800" b="1" dirty="0" smtClean="0"/>
              <a:t>trust deed in Form DPT </a:t>
            </a:r>
            <a:r>
              <a:rPr lang="en-IN" sz="1800" b="1" dirty="0" smtClean="0">
                <a:latin typeface="+mj-lt"/>
              </a:rPr>
              <a:t>2</a:t>
            </a:r>
            <a:r>
              <a:rPr lang="en-IN" sz="1800" b="1" dirty="0" smtClean="0"/>
              <a:t> </a:t>
            </a:r>
            <a:r>
              <a:rPr lang="en-IN" sz="1800" dirty="0" smtClean="0"/>
              <a:t>at least 7 days before issuing the circular or circular in the form of advertisement.</a:t>
            </a:r>
          </a:p>
          <a:p>
            <a:pPr algn="just"/>
            <a:endParaRPr lang="en-IN" sz="1800" dirty="0" smtClean="0"/>
          </a:p>
          <a:p>
            <a:pPr algn="just"/>
            <a:r>
              <a:rPr lang="en-IN" sz="1800" dirty="0" smtClean="0"/>
              <a:t>The Circular/Form of Advertisement should contain a statement that the Deposit Trustee(s) have given their consent to act as Deposit Trustee.</a:t>
            </a:r>
          </a:p>
          <a:p>
            <a:pPr algn="just"/>
            <a:endParaRPr lang="en-IN" sz="1800" dirty="0" smtClean="0"/>
          </a:p>
          <a:p>
            <a:pPr algn="just"/>
            <a:r>
              <a:rPr lang="en-IN" sz="1800" dirty="0" smtClean="0"/>
              <a:t>The Deposit </a:t>
            </a:r>
            <a:r>
              <a:rPr lang="en-IN" sz="1800" dirty="0" smtClean="0"/>
              <a:t>trustee(s</a:t>
            </a:r>
            <a:r>
              <a:rPr lang="en-IN" sz="1800" dirty="0" smtClean="0"/>
              <a:t>) shall not be removed from office after the issue of circular or advertisement and before the expiry of his term except with the consent of all the directors present at a meeting of the board</a:t>
            </a:r>
            <a:r>
              <a:rPr lang="en-IN" sz="1600" dirty="0" smtClean="0"/>
              <a:t>.</a:t>
            </a:r>
            <a:endParaRPr lang="en-IN"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382000" cy="1219200"/>
          </a:xfrm>
        </p:spPr>
        <p:txBody>
          <a:bodyPr>
            <a:noAutofit/>
          </a:bodyPr>
          <a:lstStyle/>
          <a:p>
            <a:r>
              <a:rPr lang="en-US" sz="3200" i="1" dirty="0" smtClean="0">
                <a:solidFill>
                  <a:schemeClr val="tx1"/>
                </a:solidFill>
                <a:latin typeface="+mn-lt"/>
              </a:rPr>
              <a:t>CREATION OF DEPOSIT REPAYMENT RESERVE ACCOUNT</a:t>
            </a:r>
            <a:endParaRPr lang="en-IN" sz="3200" i="1" dirty="0">
              <a:solidFill>
                <a:schemeClr val="tx1"/>
              </a:solidFill>
              <a:latin typeface="+mn-lt"/>
            </a:endParaRPr>
          </a:p>
        </p:txBody>
      </p:sp>
      <p:sp>
        <p:nvSpPr>
          <p:cNvPr id="2" name="Content Placeholder 1"/>
          <p:cNvSpPr>
            <a:spLocks noGrp="1"/>
          </p:cNvSpPr>
          <p:nvPr>
            <p:ph idx="1"/>
          </p:nvPr>
        </p:nvSpPr>
        <p:spPr>
          <a:xfrm>
            <a:off x="457200" y="1981200"/>
            <a:ext cx="8229600" cy="4114800"/>
          </a:xfrm>
        </p:spPr>
        <p:txBody>
          <a:bodyPr>
            <a:normAutofit/>
          </a:bodyPr>
          <a:lstStyle/>
          <a:p>
            <a:pPr algn="just"/>
            <a:endParaRPr lang="en-IN" sz="1600" dirty="0" smtClean="0"/>
          </a:p>
          <a:p>
            <a:pPr algn="just"/>
            <a:r>
              <a:rPr lang="en-IN" sz="1800" dirty="0" smtClean="0"/>
              <a:t>Every Company to create a deposit repayment reserve account and </a:t>
            </a:r>
            <a:r>
              <a:rPr lang="en-IN" sz="1800" b="1" dirty="0" smtClean="0"/>
              <a:t>deposit a sum not less than 15% of the deposit amount matured during the current financial year with any schedule bank</a:t>
            </a:r>
            <a:r>
              <a:rPr lang="en-IN" sz="1800" dirty="0" smtClean="0"/>
              <a:t>. The amount deposited shall not at any time fall below fifteen per cent of the amount of deposits maturing until the current financial year and the next financial year.</a:t>
            </a:r>
          </a:p>
          <a:p>
            <a:pPr algn="just"/>
            <a:endParaRPr lang="en-IN" sz="1800" dirty="0" smtClean="0"/>
          </a:p>
          <a:p>
            <a:pPr algn="just"/>
            <a:r>
              <a:rPr lang="en-IN" sz="1800" dirty="0" smtClean="0"/>
              <a:t>The amount deposited in deposit repayment reserve account shall not be utilized for any purpose other than for the repayment of deposits</a:t>
            </a:r>
            <a:endParaRPr lang="en-IN"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838200"/>
          </a:xfrm>
        </p:spPr>
        <p:txBody>
          <a:bodyPr>
            <a:normAutofit/>
          </a:bodyPr>
          <a:lstStyle/>
          <a:p>
            <a:r>
              <a:rPr lang="en-US" sz="3200" i="1" dirty="0" smtClean="0">
                <a:solidFill>
                  <a:schemeClr val="tx1"/>
                </a:solidFill>
                <a:latin typeface="+mn-lt"/>
              </a:rPr>
              <a:t>REGISTER OF DEPOSIT &amp; RETURN TO ROC</a:t>
            </a:r>
            <a:endParaRPr lang="en-IN" sz="3200" i="1" dirty="0">
              <a:solidFill>
                <a:schemeClr val="tx1"/>
              </a:solidFill>
              <a:latin typeface="+mn-lt"/>
            </a:endParaRPr>
          </a:p>
        </p:txBody>
      </p:sp>
      <p:sp>
        <p:nvSpPr>
          <p:cNvPr id="2" name="Content Placeholder 1"/>
          <p:cNvSpPr>
            <a:spLocks noGrp="1"/>
          </p:cNvSpPr>
          <p:nvPr>
            <p:ph idx="1"/>
          </p:nvPr>
        </p:nvSpPr>
        <p:spPr>
          <a:xfrm>
            <a:off x="457200" y="1981200"/>
            <a:ext cx="8229600" cy="4026091"/>
          </a:xfrm>
        </p:spPr>
        <p:txBody>
          <a:bodyPr>
            <a:normAutofit/>
          </a:bodyPr>
          <a:lstStyle/>
          <a:p>
            <a:endParaRPr lang="en-IN" sz="1800" dirty="0" smtClean="0"/>
          </a:p>
          <a:p>
            <a:pPr algn="just"/>
            <a:r>
              <a:rPr lang="en-IN" sz="1800" dirty="0" smtClean="0"/>
              <a:t>Make </a:t>
            </a:r>
            <a:r>
              <a:rPr lang="en-IN" sz="1800" b="1" dirty="0" smtClean="0"/>
              <a:t>entries in the register (information to be entered as per rules) within seven days</a:t>
            </a:r>
            <a:r>
              <a:rPr lang="en-IN" sz="1800" dirty="0" smtClean="0"/>
              <a:t> from the date of issuance of the deposit receipt and such entries shall be authenticated by a director or secretary of the Company or by any other officer authorized by the Board for this purpose.</a:t>
            </a:r>
          </a:p>
          <a:p>
            <a:pPr algn="just"/>
            <a:endParaRPr lang="en-IN" sz="1800" dirty="0" smtClean="0"/>
          </a:p>
          <a:p>
            <a:pPr algn="just"/>
            <a:r>
              <a:rPr lang="en-IN" sz="1800" dirty="0" smtClean="0"/>
              <a:t>The registers shall be </a:t>
            </a:r>
            <a:r>
              <a:rPr lang="en-IN" sz="1800" b="1" dirty="0" smtClean="0"/>
              <a:t>preserved in good order </a:t>
            </a:r>
            <a:r>
              <a:rPr lang="en-IN" sz="1800" dirty="0" smtClean="0"/>
              <a:t>for a period of not less than </a:t>
            </a:r>
            <a:r>
              <a:rPr lang="en-IN" sz="1800" b="1" dirty="0" smtClean="0"/>
              <a:t>eight years from the financial year </a:t>
            </a:r>
            <a:r>
              <a:rPr lang="en-IN" sz="1800" dirty="0" smtClean="0"/>
              <a:t>in which the latest entry is made in the register.</a:t>
            </a:r>
          </a:p>
          <a:p>
            <a:pPr algn="just"/>
            <a:endParaRPr lang="en-IN" sz="1800" dirty="0" smtClean="0"/>
          </a:p>
          <a:p>
            <a:pPr algn="just"/>
            <a:r>
              <a:rPr lang="en-IN" sz="1800" dirty="0" smtClean="0"/>
              <a:t>File deposit return in </a:t>
            </a:r>
            <a:r>
              <a:rPr lang="en-IN" sz="1800" b="1" dirty="0" smtClean="0"/>
              <a:t>Form DPT-</a:t>
            </a:r>
            <a:r>
              <a:rPr lang="en-IN" sz="2000" b="1" dirty="0" smtClean="0">
                <a:latin typeface="+mj-lt"/>
              </a:rPr>
              <a:t>3</a:t>
            </a:r>
            <a:r>
              <a:rPr lang="en-IN" sz="1800" b="1" dirty="0" smtClean="0"/>
              <a:t> </a:t>
            </a:r>
            <a:r>
              <a:rPr lang="en-IN" sz="1800" dirty="0" smtClean="0"/>
              <a:t>by furnishing information contained therein as on 31st day of March duly </a:t>
            </a:r>
            <a:r>
              <a:rPr lang="en-IN" sz="1800" b="1" dirty="0" smtClean="0"/>
              <a:t>audited by auditors before 30th June every year.</a:t>
            </a:r>
            <a:endParaRPr lang="en-IN" sz="18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09600"/>
            <a:ext cx="8229600" cy="990600"/>
          </a:xfrm>
        </p:spPr>
        <p:txBody>
          <a:bodyPr>
            <a:noAutofit/>
          </a:bodyPr>
          <a:lstStyle/>
          <a:p>
            <a:r>
              <a:rPr lang="en-US" sz="3200" i="1" dirty="0" smtClean="0">
                <a:solidFill>
                  <a:schemeClr val="tx1"/>
                </a:solidFill>
                <a:latin typeface="+mn-lt"/>
              </a:rPr>
              <a:t>REPAYMENT OF DEPOSIT ACCEPTED BEFORE COMMENCEMENT OF THIS ACT</a:t>
            </a:r>
            <a:endParaRPr lang="en-IN" sz="3200" i="1" dirty="0">
              <a:solidFill>
                <a:schemeClr val="tx1"/>
              </a:solidFill>
              <a:latin typeface="+mn-lt"/>
            </a:endParaRPr>
          </a:p>
        </p:txBody>
      </p:sp>
      <p:sp>
        <p:nvSpPr>
          <p:cNvPr id="2" name="Content Placeholder 1"/>
          <p:cNvSpPr>
            <a:spLocks noGrp="1"/>
          </p:cNvSpPr>
          <p:nvPr>
            <p:ph idx="1"/>
          </p:nvPr>
        </p:nvSpPr>
        <p:spPr>
          <a:xfrm>
            <a:off x="457200" y="1752600"/>
            <a:ext cx="8229600" cy="4572000"/>
          </a:xfrm>
        </p:spPr>
        <p:txBody>
          <a:bodyPr>
            <a:normAutofit fontScale="92500" lnSpcReduction="20000"/>
          </a:bodyPr>
          <a:lstStyle/>
          <a:p>
            <a:pPr algn="just">
              <a:buNone/>
            </a:pPr>
            <a:r>
              <a:rPr lang="en-IN" sz="1600" dirty="0" smtClean="0"/>
              <a:t>	</a:t>
            </a:r>
            <a:r>
              <a:rPr lang="en-IN" sz="1900" dirty="0" smtClean="0"/>
              <a:t>Any deposit accepted prior to new act and interest due thereon if remains unpaid or becomes due at any time on or after commencement of the new Act then:</a:t>
            </a:r>
          </a:p>
          <a:p>
            <a:pPr algn="just"/>
            <a:endParaRPr lang="en-IN" sz="1900" dirty="0" smtClean="0"/>
          </a:p>
          <a:p>
            <a:pPr algn="just"/>
            <a:r>
              <a:rPr lang="en-IN" sz="1900" dirty="0" smtClean="0"/>
              <a:t>file, within a period of </a:t>
            </a:r>
            <a:r>
              <a:rPr lang="en-IN" sz="1900" b="1" dirty="0" smtClean="0"/>
              <a:t>three months from such commencement </a:t>
            </a:r>
            <a:r>
              <a:rPr lang="en-IN" sz="1900" dirty="0" smtClean="0"/>
              <a:t>or from the date on which such payments, are due, with the Registrar </a:t>
            </a:r>
            <a:r>
              <a:rPr lang="en-IN" sz="1900" b="1" dirty="0" smtClean="0"/>
              <a:t>a statement of all the deposits accepted </a:t>
            </a:r>
            <a:r>
              <a:rPr lang="en-IN" sz="1900" dirty="0" smtClean="0"/>
              <a:t>by the Company and sums remaining unpaid on such amount with the interest payable thereon along with the arrangements made for such repayment in </a:t>
            </a:r>
            <a:r>
              <a:rPr lang="en-IN" sz="1900" b="1" dirty="0" smtClean="0"/>
              <a:t>Form </a:t>
            </a:r>
            <a:r>
              <a:rPr lang="en-IN" sz="1900" b="1" dirty="0" smtClean="0"/>
              <a:t>DPT-</a:t>
            </a:r>
            <a:r>
              <a:rPr lang="en-IN" sz="2200" b="1" dirty="0" smtClean="0">
                <a:latin typeface="+mj-lt"/>
              </a:rPr>
              <a:t>4</a:t>
            </a:r>
            <a:r>
              <a:rPr lang="en-IN" sz="1900" dirty="0" smtClean="0"/>
              <a:t>,and</a:t>
            </a:r>
            <a:endParaRPr lang="en-IN" sz="1900" dirty="0" smtClean="0"/>
          </a:p>
          <a:p>
            <a:pPr algn="just">
              <a:buNone/>
            </a:pPr>
            <a:endParaRPr lang="en-IN" sz="1900" dirty="0" smtClean="0"/>
          </a:p>
          <a:p>
            <a:pPr algn="just"/>
            <a:r>
              <a:rPr lang="en-IN" sz="1900" b="1" dirty="0" smtClean="0"/>
              <a:t>Repay within one year from such commencement or from the date on which such payments are due, whichever is earlier, </a:t>
            </a:r>
            <a:r>
              <a:rPr lang="en-IN" sz="1900" dirty="0" smtClean="0"/>
              <a:t>or make an application to the </a:t>
            </a:r>
            <a:r>
              <a:rPr lang="en-IN" sz="1900" b="1" dirty="0" smtClean="0"/>
              <a:t>Tribunal for allowing further time </a:t>
            </a:r>
            <a:r>
              <a:rPr lang="en-IN" sz="1900" dirty="0" smtClean="0"/>
              <a:t>to the Company to repay the deposit.</a:t>
            </a:r>
          </a:p>
          <a:p>
            <a:pPr algn="just"/>
            <a:endParaRPr lang="en-US" sz="1900" dirty="0" smtClean="0"/>
          </a:p>
          <a:p>
            <a:pPr algn="just"/>
            <a:r>
              <a:rPr lang="en-US" sz="1900" dirty="0" smtClean="0"/>
              <a:t>In case of failure to repay the deposit within time, company will be punishable with </a:t>
            </a:r>
            <a:r>
              <a:rPr lang="en-US" sz="1900" b="1" dirty="0" smtClean="0"/>
              <a:t>fine which can be between Rs. 1 Cr. to Rs</a:t>
            </a:r>
            <a:r>
              <a:rPr lang="en-US" sz="1900" b="1" dirty="0" smtClean="0"/>
              <a:t>. 10 </a:t>
            </a:r>
            <a:r>
              <a:rPr lang="en-US" sz="1900" b="1" dirty="0" smtClean="0"/>
              <a:t>Cr. Every officer </a:t>
            </a:r>
            <a:r>
              <a:rPr lang="en-US" sz="1900" dirty="0" smtClean="0"/>
              <a:t>will be punishable with</a:t>
            </a:r>
            <a:r>
              <a:rPr lang="en-US" sz="1900" b="1" dirty="0" smtClean="0"/>
              <a:t> fine of Rs. 25 </a:t>
            </a:r>
            <a:r>
              <a:rPr lang="en-US" sz="1900" b="1" dirty="0" err="1" smtClean="0"/>
              <a:t>Lacs</a:t>
            </a:r>
            <a:r>
              <a:rPr lang="en-US" sz="1900" b="1" dirty="0" smtClean="0"/>
              <a:t> to 2 Cr. </a:t>
            </a:r>
            <a:r>
              <a:rPr lang="en-US" sz="1900" dirty="0" smtClean="0"/>
              <a:t>with</a:t>
            </a:r>
            <a:r>
              <a:rPr lang="en-US" sz="1900" b="1" dirty="0" smtClean="0"/>
              <a:t> </a:t>
            </a:r>
            <a:r>
              <a:rPr lang="en-US" sz="1900" b="1" dirty="0" smtClean="0"/>
              <a:t>imprisonment of 7 years</a:t>
            </a:r>
            <a:endParaRPr lang="en-IN" sz="1900" b="1" dirty="0" smtClean="0"/>
          </a:p>
          <a:p>
            <a:pPr algn="just"/>
            <a:endParaRPr lang="en-IN" sz="1800" dirty="0" smtClean="0"/>
          </a:p>
          <a:p>
            <a:pPr algn="just"/>
            <a:endParaRPr lang="en-IN" sz="1600" b="1" dirty="0" smtClean="0"/>
          </a:p>
          <a:p>
            <a:pPr algn="just"/>
            <a:endParaRPr lang="en-IN"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990600"/>
          </a:xfrm>
        </p:spPr>
        <p:txBody>
          <a:bodyPr>
            <a:normAutofit/>
          </a:bodyPr>
          <a:lstStyle/>
          <a:p>
            <a:r>
              <a:rPr lang="en-US" sz="3200" i="1" dirty="0" smtClean="0">
                <a:solidFill>
                  <a:schemeClr val="tx1"/>
                </a:solidFill>
                <a:latin typeface="+mn-lt"/>
              </a:rPr>
              <a:t>LOAN TO DIRECTOR</a:t>
            </a:r>
            <a:r>
              <a:rPr lang="en-US" sz="2400" dirty="0" smtClean="0"/>
              <a:t/>
            </a:r>
            <a:br>
              <a:rPr lang="en-US" sz="2400" dirty="0" smtClean="0"/>
            </a:br>
            <a:endParaRPr lang="en-IN" sz="2400" dirty="0"/>
          </a:p>
        </p:txBody>
      </p:sp>
      <p:sp>
        <p:nvSpPr>
          <p:cNvPr id="2" name="Content Placeholder 1"/>
          <p:cNvSpPr>
            <a:spLocks noGrp="1"/>
          </p:cNvSpPr>
          <p:nvPr>
            <p:ph idx="1"/>
          </p:nvPr>
        </p:nvSpPr>
        <p:spPr>
          <a:xfrm>
            <a:off x="457200" y="1295400"/>
            <a:ext cx="8229600" cy="5562600"/>
          </a:xfrm>
        </p:spPr>
        <p:txBody>
          <a:bodyPr>
            <a:noAutofit/>
          </a:bodyPr>
          <a:lstStyle/>
          <a:p>
            <a:pPr marL="88900" indent="20638" algn="just">
              <a:buNone/>
            </a:pPr>
            <a:r>
              <a:rPr lang="en-IN" sz="1800" dirty="0" smtClean="0"/>
              <a:t>Section 185 prohibits loan by company , whether public or private, to or guarantee or security for loan taken by:</a:t>
            </a:r>
          </a:p>
          <a:p>
            <a:pPr algn="just"/>
            <a:r>
              <a:rPr lang="en-IN" sz="1800" dirty="0" smtClean="0"/>
              <a:t>Directors </a:t>
            </a:r>
          </a:p>
          <a:p>
            <a:pPr algn="just"/>
            <a:r>
              <a:rPr lang="en-IN" sz="1800" dirty="0" smtClean="0"/>
              <a:t>Director of holding company </a:t>
            </a:r>
          </a:p>
          <a:p>
            <a:pPr algn="just"/>
            <a:r>
              <a:rPr lang="en-IN" sz="1800" dirty="0" smtClean="0"/>
              <a:t>Partners or Relatives of Directors </a:t>
            </a:r>
          </a:p>
          <a:p>
            <a:pPr algn="just"/>
            <a:r>
              <a:rPr lang="en-IN" sz="1800" dirty="0" smtClean="0"/>
              <a:t>Firm in which director or relative of director is partner </a:t>
            </a:r>
          </a:p>
          <a:p>
            <a:pPr algn="just"/>
            <a:r>
              <a:rPr lang="en-IN" sz="1800" dirty="0" smtClean="0"/>
              <a:t>Pvt. Co. in which director (of lending company) is director or member </a:t>
            </a:r>
          </a:p>
          <a:p>
            <a:pPr algn="just"/>
            <a:r>
              <a:rPr lang="en-IN" sz="1800" dirty="0" smtClean="0"/>
              <a:t>Body Corporate in which 25% or more voting power rests with one or more directors (of lending company)</a:t>
            </a:r>
          </a:p>
          <a:p>
            <a:pPr algn="just"/>
            <a:r>
              <a:rPr lang="en-IN" sz="1800" dirty="0" smtClean="0"/>
              <a:t>Body Corporate whose Board act on directions of director/board of lending company.</a:t>
            </a:r>
          </a:p>
          <a:p>
            <a:pPr algn="just"/>
            <a:r>
              <a:rPr lang="en-IN" sz="1800" b="1" dirty="0" smtClean="0"/>
              <a:t>Not covered</a:t>
            </a:r>
            <a:r>
              <a:rPr lang="en-IN" sz="1800" dirty="0" smtClean="0"/>
              <a:t>: </a:t>
            </a:r>
          </a:p>
          <a:p>
            <a:pPr algn="just"/>
            <a:r>
              <a:rPr lang="en-US" sz="1800" dirty="0" smtClean="0"/>
              <a:t>Loan to MD/WTD where the loan is </a:t>
            </a:r>
            <a:r>
              <a:rPr lang="en-US" sz="1800" b="1" dirty="0" smtClean="0"/>
              <a:t>given as a part of the condition of service </a:t>
            </a:r>
            <a:r>
              <a:rPr lang="en-US" sz="1800" dirty="0" smtClean="0"/>
              <a:t>extended by the Company to all its employees or pursuant to any scheme approved by members by a special resolution.</a:t>
            </a:r>
          </a:p>
          <a:p>
            <a:r>
              <a:rPr lang="en-IN" sz="1800" dirty="0" smtClean="0"/>
              <a:t>Loan provided in </a:t>
            </a:r>
            <a:r>
              <a:rPr lang="en-IN" sz="1800" b="1" dirty="0" smtClean="0"/>
              <a:t>ordinary course of business </a:t>
            </a:r>
            <a:r>
              <a:rPr lang="en-IN" sz="1800" dirty="0" smtClean="0"/>
              <a:t>at interest (not less than bank rate)</a:t>
            </a:r>
            <a:br>
              <a:rPr lang="en-IN" sz="1800" dirty="0" smtClean="0"/>
            </a:br>
            <a:r>
              <a:rPr lang="en-IN" sz="1800" dirty="0" smtClean="0"/>
              <a:t/>
            </a:r>
            <a:br>
              <a:rPr lang="en-IN" sz="1800" dirty="0" smtClean="0"/>
            </a:br>
            <a:r>
              <a:rPr lang="en-IN" sz="1800" dirty="0" smtClean="0"/>
              <a:t/>
            </a:r>
            <a:br>
              <a:rPr lang="en-IN" sz="1800" dirty="0" smtClean="0"/>
            </a:br>
            <a:endParaRPr lang="en-IN"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838200"/>
            <a:ext cx="8229600" cy="533400"/>
          </a:xfrm>
        </p:spPr>
        <p:txBody>
          <a:bodyPr>
            <a:normAutofit/>
          </a:bodyPr>
          <a:lstStyle/>
          <a:p>
            <a:r>
              <a:rPr lang="en-US" sz="3200" i="1" dirty="0" smtClean="0">
                <a:solidFill>
                  <a:schemeClr val="tx1"/>
                </a:solidFill>
                <a:latin typeface="+mn-lt"/>
              </a:rPr>
              <a:t>LOAN &amp; INVESTMENT BY COMPANY</a:t>
            </a:r>
            <a:endParaRPr lang="en-IN" sz="3200" i="1" dirty="0">
              <a:solidFill>
                <a:schemeClr val="tx1"/>
              </a:solidFill>
              <a:latin typeface="+mn-lt"/>
            </a:endParaRPr>
          </a:p>
        </p:txBody>
      </p:sp>
      <p:sp>
        <p:nvSpPr>
          <p:cNvPr id="5" name="Content Placeholder 4"/>
          <p:cNvSpPr>
            <a:spLocks noGrp="1"/>
          </p:cNvSpPr>
          <p:nvPr>
            <p:ph idx="1"/>
          </p:nvPr>
        </p:nvSpPr>
        <p:spPr>
          <a:xfrm>
            <a:off x="457200" y="1447800"/>
            <a:ext cx="8229600" cy="4876800"/>
          </a:xfrm>
        </p:spPr>
        <p:txBody>
          <a:bodyPr>
            <a:normAutofit lnSpcReduction="10000"/>
          </a:bodyPr>
          <a:lstStyle/>
          <a:p>
            <a:pPr algn="just"/>
            <a:r>
              <a:rPr lang="en-US" sz="1800" dirty="0" smtClean="0"/>
              <a:t>There can not be investment through more than </a:t>
            </a:r>
            <a:r>
              <a:rPr lang="en-US" sz="1800" b="1" dirty="0" smtClean="0"/>
              <a:t>2 layers of investment </a:t>
            </a:r>
            <a:r>
              <a:rPr lang="en-US" sz="1800" dirty="0" smtClean="0"/>
              <a:t>companies. This means Company A can invest only in Company B and C through the subsidiary routes and can not go beyond this.</a:t>
            </a:r>
          </a:p>
          <a:p>
            <a:r>
              <a:rPr lang="en-US" sz="1800" b="1" u="sng" dirty="0" smtClean="0"/>
              <a:t>Exemptions:</a:t>
            </a:r>
            <a:endParaRPr lang="en-US" sz="1800" dirty="0" smtClean="0"/>
          </a:p>
          <a:p>
            <a:pPr algn="just"/>
            <a:r>
              <a:rPr lang="en-US" sz="1800" dirty="0" smtClean="0"/>
              <a:t>Acquiring any other company incorporated </a:t>
            </a:r>
            <a:r>
              <a:rPr lang="en-US" sz="1800" b="1" dirty="0" smtClean="0"/>
              <a:t>outside India</a:t>
            </a:r>
            <a:r>
              <a:rPr lang="en-US" sz="1800" dirty="0" smtClean="0"/>
              <a:t>. Such Company has investment subsidiary beyond 2 layers as per law of Host country</a:t>
            </a:r>
          </a:p>
          <a:p>
            <a:pPr algn="just"/>
            <a:r>
              <a:rPr lang="en-IN" sz="1800" dirty="0" smtClean="0"/>
              <a:t>A subsidiary company from having any investment subsidiary for the purpose of </a:t>
            </a:r>
            <a:r>
              <a:rPr lang="en-IN" sz="1800" b="1" dirty="0" smtClean="0"/>
              <a:t>meeting of the requirement under any law </a:t>
            </a:r>
            <a:r>
              <a:rPr lang="en-IN" sz="1800" dirty="0" smtClean="0"/>
              <a:t>framed under any law for the time being in force.</a:t>
            </a:r>
          </a:p>
          <a:p>
            <a:pPr algn="just"/>
            <a:endParaRPr lang="en-US" sz="1800" b="1" u="sng" dirty="0" smtClean="0"/>
          </a:p>
          <a:p>
            <a:pPr algn="just"/>
            <a:r>
              <a:rPr lang="en-US" sz="1800" b="1" u="sng" dirty="0" smtClean="0"/>
              <a:t>Limits for Investment &amp; Guarantee:  </a:t>
            </a:r>
            <a:r>
              <a:rPr lang="en-US" sz="1800" dirty="0" smtClean="0"/>
              <a:t>Higher of below:</a:t>
            </a:r>
          </a:p>
          <a:p>
            <a:pPr algn="just"/>
            <a:endParaRPr lang="en-US" sz="1800" b="1" u="sng" dirty="0" smtClean="0"/>
          </a:p>
          <a:p>
            <a:pPr algn="just"/>
            <a:r>
              <a:rPr lang="en-US" sz="1800" dirty="0" smtClean="0"/>
              <a:t>60% of Paid up Capital + Free Reserve + Security Premium OR 100% of Free Reserve + Security Premium</a:t>
            </a:r>
          </a:p>
          <a:p>
            <a:pPr algn="just">
              <a:buNone/>
            </a:pPr>
            <a:endParaRPr lang="en-US" sz="1800" dirty="0" smtClean="0"/>
          </a:p>
          <a:p>
            <a:pPr algn="just"/>
            <a:r>
              <a:rPr lang="en-US" sz="1800" dirty="0" smtClean="0"/>
              <a:t>The above limit can be </a:t>
            </a:r>
            <a:r>
              <a:rPr lang="en-US" sz="1800" b="1" dirty="0" smtClean="0"/>
              <a:t>exceeded with  prior approval </a:t>
            </a:r>
            <a:r>
              <a:rPr lang="en-US" sz="1800" dirty="0" smtClean="0"/>
              <a:t>by means </a:t>
            </a:r>
            <a:r>
              <a:rPr lang="en-US" sz="1800" b="1" dirty="0" smtClean="0"/>
              <a:t>of Special resolution </a:t>
            </a:r>
            <a:r>
              <a:rPr lang="en-US" sz="1800" dirty="0" smtClean="0"/>
              <a:t>passed at AGM</a:t>
            </a:r>
          </a:p>
          <a:p>
            <a:pPr algn="just"/>
            <a:endParaRPr lang="en-IN"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7"/>
            <a:ext cx="8229600" cy="362713"/>
          </a:xfrm>
        </p:spPr>
        <p:txBody>
          <a:bodyPr>
            <a:normAutofit fontScale="90000"/>
          </a:bodyPr>
          <a:lstStyle/>
          <a:p>
            <a:r>
              <a:rPr lang="en-US" sz="2000" b="1" u="sng" dirty="0" smtClean="0">
                <a:solidFill>
                  <a:schemeClr val="tx1"/>
                </a:solidFill>
                <a:latin typeface="+mn-lt"/>
              </a:rPr>
              <a:t/>
            </a:r>
            <a:br>
              <a:rPr lang="en-US" sz="2000" b="1" u="sng" dirty="0" smtClean="0">
                <a:solidFill>
                  <a:schemeClr val="tx1"/>
                </a:solidFill>
                <a:latin typeface="+mn-lt"/>
              </a:rPr>
            </a:br>
            <a:r>
              <a:rPr lang="en-US" sz="2000" b="1" u="sng" dirty="0" smtClean="0">
                <a:solidFill>
                  <a:schemeClr val="tx1"/>
                </a:solidFill>
                <a:latin typeface="+mn-lt"/>
              </a:rPr>
              <a:t/>
            </a:r>
            <a:br>
              <a:rPr lang="en-US" sz="2000" b="1" u="sng" dirty="0" smtClean="0">
                <a:solidFill>
                  <a:schemeClr val="tx1"/>
                </a:solidFill>
                <a:latin typeface="+mn-lt"/>
              </a:rPr>
            </a:br>
            <a:r>
              <a:rPr lang="en-US" sz="2000" b="1" u="sng" dirty="0" smtClean="0">
                <a:solidFill>
                  <a:schemeClr val="tx1"/>
                </a:solidFill>
                <a:latin typeface="+mn-lt"/>
              </a:rPr>
              <a:t/>
            </a:r>
            <a:br>
              <a:rPr lang="en-US" sz="2000" b="1" u="sng" dirty="0" smtClean="0">
                <a:solidFill>
                  <a:schemeClr val="tx1"/>
                </a:solidFill>
                <a:latin typeface="+mn-lt"/>
              </a:rPr>
            </a:br>
            <a:endParaRPr lang="en-IN" sz="2000" b="1" u="sng" dirty="0">
              <a:solidFill>
                <a:schemeClr val="tx1"/>
              </a:solidFill>
              <a:latin typeface="+mn-lt"/>
            </a:endParaRPr>
          </a:p>
        </p:txBody>
      </p:sp>
      <p:sp>
        <p:nvSpPr>
          <p:cNvPr id="3" name="Content Placeholder 2"/>
          <p:cNvSpPr>
            <a:spLocks noGrp="1"/>
          </p:cNvSpPr>
          <p:nvPr>
            <p:ph idx="1"/>
          </p:nvPr>
        </p:nvSpPr>
        <p:spPr>
          <a:xfrm>
            <a:off x="457200" y="990600"/>
            <a:ext cx="8229600" cy="5334000"/>
          </a:xfrm>
        </p:spPr>
        <p:txBody>
          <a:bodyPr>
            <a:normAutofit fontScale="92500" lnSpcReduction="10000"/>
          </a:bodyPr>
          <a:lstStyle/>
          <a:p>
            <a:pPr algn="just">
              <a:buNone/>
            </a:pPr>
            <a:r>
              <a:rPr lang="en-IN" sz="2200" b="1" u="sng" dirty="0" smtClean="0"/>
              <a:t>Approvals of</a:t>
            </a:r>
            <a:r>
              <a:rPr lang="en-IN" sz="2200" u="sng" dirty="0" smtClean="0"/>
              <a:t>  </a:t>
            </a:r>
            <a:r>
              <a:rPr lang="en-IN" sz="2200" b="1" u="sng" dirty="0" smtClean="0"/>
              <a:t>Board and Public Financial Institutional</a:t>
            </a:r>
          </a:p>
          <a:p>
            <a:pPr algn="just"/>
            <a:r>
              <a:rPr lang="en-IN" sz="1900" dirty="0" smtClean="0"/>
              <a:t>Prior approval of the public financial institution shall also be required where any </a:t>
            </a:r>
            <a:r>
              <a:rPr lang="en-IN" sz="1900" b="1" dirty="0" smtClean="0"/>
              <a:t>term loan is subsisting</a:t>
            </a:r>
            <a:r>
              <a:rPr lang="en-IN" sz="1900" dirty="0" smtClean="0"/>
              <a:t>.</a:t>
            </a:r>
          </a:p>
          <a:p>
            <a:pPr algn="just"/>
            <a:r>
              <a:rPr lang="en-US" sz="1900" dirty="0" smtClean="0"/>
              <a:t>Prior  approval of PFI not required where the aggregate of the loans , investment  or security does not exceed the limit of 60% and there is no default in repayment of loan installments or payment of interest thereon  as per the terms and conditions of such loan to the Public Financial Institution</a:t>
            </a:r>
            <a:endParaRPr lang="en-IN" sz="1900" dirty="0" smtClean="0"/>
          </a:p>
          <a:p>
            <a:pPr algn="just"/>
            <a:endParaRPr lang="en-US" sz="1800" dirty="0" smtClean="0"/>
          </a:p>
          <a:p>
            <a:pPr algn="just">
              <a:buNone/>
            </a:pPr>
            <a:r>
              <a:rPr lang="en-US" sz="2200" b="1" u="sng" dirty="0" smtClean="0"/>
              <a:t>Register</a:t>
            </a:r>
          </a:p>
          <a:p>
            <a:pPr algn="just"/>
            <a:r>
              <a:rPr lang="en-IN" sz="1900" dirty="0" smtClean="0"/>
              <a:t>The Company shall must maintain a Register under this section and it shall be kept at the Registered office of the Company which shall be prescribed.</a:t>
            </a:r>
          </a:p>
          <a:p>
            <a:pPr algn="just"/>
            <a:r>
              <a:rPr lang="en-IN" sz="1900" dirty="0" smtClean="0"/>
              <a:t>This register shall be opened for inspection and in case of any member, if demand its extract, the company shall provide them as per prescribed fee.</a:t>
            </a:r>
          </a:p>
          <a:p>
            <a:pPr algn="just">
              <a:buNone/>
            </a:pPr>
            <a:endParaRPr lang="en-IN" sz="1800" u="sng" dirty="0" smtClean="0"/>
          </a:p>
          <a:p>
            <a:pPr algn="just">
              <a:buNone/>
            </a:pPr>
            <a:r>
              <a:rPr lang="en-US" sz="2200" b="1" u="sng" dirty="0" smtClean="0"/>
              <a:t>Disclosure</a:t>
            </a:r>
            <a:endParaRPr lang="en-US" sz="2200" dirty="0" smtClean="0"/>
          </a:p>
          <a:p>
            <a:pPr algn="just"/>
            <a:r>
              <a:rPr lang="en-US" sz="1900" dirty="0" smtClean="0"/>
              <a:t>The </a:t>
            </a:r>
            <a:r>
              <a:rPr lang="en-US" sz="1900" dirty="0" smtClean="0"/>
              <a:t>Company shall disclose in Financial Statement the full particulars of loans given, investment made or guarantee given or security provided.</a:t>
            </a:r>
          </a:p>
          <a:p>
            <a:pPr algn="just"/>
            <a:r>
              <a:rPr lang="en-US" sz="1900" dirty="0" smtClean="0"/>
              <a:t>The Company will also disclose in its Report  about its </a:t>
            </a:r>
            <a:r>
              <a:rPr lang="en-US" sz="1900" dirty="0" smtClean="0"/>
              <a:t>utilization</a:t>
            </a:r>
            <a:endParaRPr lang="en-US" sz="19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533400"/>
          </a:xfrm>
        </p:spPr>
        <p:txBody>
          <a:bodyPr>
            <a:noAutofit/>
          </a:bodyPr>
          <a:lstStyle/>
          <a:p>
            <a:r>
              <a:rPr lang="en-US" sz="3600" i="1" dirty="0" smtClean="0">
                <a:solidFill>
                  <a:schemeClr val="tx1"/>
                </a:solidFill>
              </a:rPr>
              <a:t/>
            </a:r>
            <a:br>
              <a:rPr lang="en-US" sz="3600" i="1" dirty="0" smtClean="0">
                <a:solidFill>
                  <a:schemeClr val="tx1"/>
                </a:solidFill>
              </a:rPr>
            </a:br>
            <a:r>
              <a:rPr lang="en-US" sz="3600" i="1" dirty="0" smtClean="0">
                <a:solidFill>
                  <a:schemeClr val="tx1"/>
                </a:solidFill>
              </a:rPr>
              <a:t/>
            </a:r>
            <a:br>
              <a:rPr lang="en-US" sz="3600" i="1" dirty="0" smtClean="0">
                <a:solidFill>
                  <a:schemeClr val="tx1"/>
                </a:solidFill>
              </a:rPr>
            </a:br>
            <a:r>
              <a:rPr lang="en-US" sz="3600" i="1" dirty="0" smtClean="0">
                <a:solidFill>
                  <a:schemeClr val="tx1"/>
                </a:solidFill>
              </a:rPr>
              <a:t/>
            </a:r>
            <a:br>
              <a:rPr lang="en-US" sz="3600" i="1" dirty="0" smtClean="0">
                <a:solidFill>
                  <a:schemeClr val="tx1"/>
                </a:solidFill>
              </a:rPr>
            </a:br>
            <a:r>
              <a:rPr lang="en-US" sz="3600" i="1" dirty="0" smtClean="0">
                <a:solidFill>
                  <a:schemeClr val="tx1"/>
                </a:solidFill>
              </a:rPr>
              <a:t/>
            </a:r>
            <a:br>
              <a:rPr lang="en-US" sz="3600" i="1" dirty="0" smtClean="0">
                <a:solidFill>
                  <a:schemeClr val="tx1"/>
                </a:solidFill>
              </a:rPr>
            </a:br>
            <a:r>
              <a:rPr lang="en-US" sz="3600" i="1" dirty="0" smtClean="0">
                <a:solidFill>
                  <a:schemeClr val="tx1"/>
                </a:solidFill>
              </a:rPr>
              <a:t/>
            </a:r>
            <a:br>
              <a:rPr lang="en-US" sz="3600" i="1" dirty="0" smtClean="0">
                <a:solidFill>
                  <a:schemeClr val="tx1"/>
                </a:solidFill>
              </a:rPr>
            </a:br>
            <a:r>
              <a:rPr lang="en-US" sz="3600" i="1" dirty="0" smtClean="0">
                <a:solidFill>
                  <a:schemeClr val="tx1"/>
                </a:solidFill>
              </a:rPr>
              <a:t/>
            </a:r>
            <a:br>
              <a:rPr lang="en-US" sz="3600" i="1" dirty="0" smtClean="0">
                <a:solidFill>
                  <a:schemeClr val="tx1"/>
                </a:solidFill>
              </a:rPr>
            </a:br>
            <a:r>
              <a:rPr lang="en-US" sz="3200" dirty="0" smtClean="0">
                <a:solidFill>
                  <a:srgbClr val="00B0F0"/>
                </a:solidFill>
              </a:rPr>
              <a:t/>
            </a:r>
            <a:br>
              <a:rPr lang="en-US" sz="3200" dirty="0" smtClean="0">
                <a:solidFill>
                  <a:srgbClr val="00B0F0"/>
                </a:solidFill>
              </a:rPr>
            </a:br>
            <a:endParaRPr lang="en-IN" sz="3200" dirty="0">
              <a:solidFill>
                <a:srgbClr val="00B0F0"/>
              </a:solidFill>
            </a:endParaRPr>
          </a:p>
        </p:txBody>
      </p:sp>
      <p:sp>
        <p:nvSpPr>
          <p:cNvPr id="4" name="Content Placeholder 3"/>
          <p:cNvSpPr>
            <a:spLocks noGrp="1"/>
          </p:cNvSpPr>
          <p:nvPr>
            <p:ph idx="1"/>
          </p:nvPr>
        </p:nvSpPr>
        <p:spPr>
          <a:xfrm>
            <a:off x="457200" y="1447800"/>
            <a:ext cx="8229600" cy="5181600"/>
          </a:xfrm>
        </p:spPr>
        <p:txBody>
          <a:bodyPr>
            <a:noAutofit/>
          </a:bodyPr>
          <a:lstStyle/>
          <a:p>
            <a:pPr algn="just">
              <a:buNone/>
            </a:pPr>
            <a:r>
              <a:rPr lang="en-US" sz="1800" dirty="0" smtClean="0">
                <a:cs typeface="+mj-cs"/>
              </a:rPr>
              <a:t>As per Clause 2(a) of Companies</a:t>
            </a:r>
            <a:r>
              <a:rPr lang="ar-SA" sz="1800" dirty="0" smtClean="0">
                <a:cs typeface="+mj-cs"/>
              </a:rPr>
              <a:t> </a:t>
            </a:r>
            <a:r>
              <a:rPr lang="en-US" sz="1800" dirty="0" smtClean="0">
                <a:cs typeface="+mj-cs"/>
              </a:rPr>
              <a:t>(Acceptance of Deposits) Rules, 2014</a:t>
            </a:r>
          </a:p>
          <a:p>
            <a:pPr algn="just">
              <a:buNone/>
            </a:pPr>
            <a:r>
              <a:rPr lang="en-US" sz="1800" b="1" u="sng" dirty="0" smtClean="0">
                <a:cs typeface="+mj-cs"/>
              </a:rPr>
              <a:t>“Deposit” includes any receipt of money by way of deposit or loan or in any other form, by a Company, but does not include</a:t>
            </a:r>
            <a:r>
              <a:rPr lang="en-US" sz="1800" dirty="0" smtClean="0">
                <a:cs typeface="+mj-cs"/>
              </a:rPr>
              <a:t>-</a:t>
            </a:r>
          </a:p>
          <a:p>
            <a:pPr algn="just">
              <a:buNone/>
            </a:pPr>
            <a:endParaRPr lang="en-US" sz="1800" dirty="0" smtClean="0">
              <a:cs typeface="+mj-cs"/>
            </a:endParaRPr>
          </a:p>
          <a:p>
            <a:pPr algn="just">
              <a:buNone/>
            </a:pPr>
            <a:r>
              <a:rPr lang="en-US" sz="1800" dirty="0" smtClean="0">
                <a:cs typeface="+mj-cs"/>
              </a:rPr>
              <a:t>	(</a:t>
            </a:r>
            <a:r>
              <a:rPr lang="en-US" sz="1800" dirty="0" err="1" smtClean="0">
                <a:cs typeface="+mj-cs"/>
              </a:rPr>
              <a:t>i</a:t>
            </a:r>
            <a:r>
              <a:rPr lang="en-US" sz="1800" dirty="0" smtClean="0">
                <a:cs typeface="+mj-cs"/>
              </a:rPr>
              <a:t>)	any amount received from </a:t>
            </a:r>
            <a:r>
              <a:rPr lang="en-US" sz="1800" b="1" u="sng" dirty="0" smtClean="0">
                <a:cs typeface="+mj-cs"/>
              </a:rPr>
              <a:t>Central Govt</a:t>
            </a:r>
            <a:r>
              <a:rPr lang="en-US" sz="1800" dirty="0" smtClean="0">
                <a:cs typeface="+mj-cs"/>
              </a:rPr>
              <a:t>.,  State Govt., from other 	sources 	guaranteed by CG/ SG, local authority or statutory authority.</a:t>
            </a:r>
          </a:p>
          <a:p>
            <a:pPr algn="just">
              <a:buNone/>
            </a:pPr>
            <a:endParaRPr lang="en-US" sz="1800" dirty="0" smtClean="0">
              <a:cs typeface="+mj-cs"/>
            </a:endParaRPr>
          </a:p>
          <a:p>
            <a:pPr algn="just">
              <a:buNone/>
            </a:pPr>
            <a:r>
              <a:rPr lang="en-US" sz="1800" dirty="0" smtClean="0">
                <a:cs typeface="+mj-cs"/>
              </a:rPr>
              <a:t>	(ii)	amount received from </a:t>
            </a:r>
            <a:r>
              <a:rPr lang="en-US" sz="1800" b="1" u="sng" dirty="0" smtClean="0">
                <a:cs typeface="+mj-cs"/>
              </a:rPr>
              <a:t>Foreign Govt</a:t>
            </a:r>
            <a:r>
              <a:rPr lang="en-US" sz="1800" dirty="0" smtClean="0">
                <a:cs typeface="+mj-cs"/>
              </a:rPr>
              <a:t>., Foreign Banks, Multilateral 	financial 	institutions, Foreign Collaborations, Foreign Govt. 	owned 	development financial 	institutions, Foreign Bodies 	Corporate, Foreign Citizens, foreign authorities or person 	resident outside 	India  subject to provisions of FEMA, 1999.</a:t>
            </a:r>
          </a:p>
          <a:p>
            <a:pPr algn="just">
              <a:buNone/>
            </a:pPr>
            <a:endParaRPr lang="en-US" sz="1800" dirty="0" smtClean="0">
              <a:cs typeface="+mj-cs"/>
            </a:endParaRPr>
          </a:p>
          <a:p>
            <a:pPr algn="just">
              <a:buNone/>
            </a:pPr>
            <a:r>
              <a:rPr lang="en-US" sz="1800" dirty="0" smtClean="0">
                <a:cs typeface="+mj-cs"/>
              </a:rPr>
              <a:t>	(iii)	Loan or Facility from any </a:t>
            </a:r>
            <a:r>
              <a:rPr lang="en-US" sz="1800" b="1" u="sng" dirty="0" smtClean="0">
                <a:cs typeface="+mj-cs"/>
              </a:rPr>
              <a:t>banking company</a:t>
            </a:r>
            <a:r>
              <a:rPr lang="en-US" sz="1800" dirty="0" smtClean="0">
                <a:cs typeface="+mj-cs"/>
              </a:rPr>
              <a:t> , SBI or its subsidiary 	banks 	or any 	bank 	institution notified by Central Govt. U/S 51 	of Banking Regulations Act, 1949 or cooperative Bank</a:t>
            </a:r>
          </a:p>
          <a:p>
            <a:pPr algn="just">
              <a:buNone/>
            </a:pPr>
            <a:r>
              <a:rPr lang="en-US" sz="1800" dirty="0" smtClean="0">
                <a:cs typeface="+mj-cs"/>
              </a:rPr>
              <a:t>								</a:t>
            </a:r>
            <a:r>
              <a:rPr lang="en-US" sz="1800" i="1" dirty="0" smtClean="0"/>
              <a:t>Continued………..</a:t>
            </a:r>
            <a:r>
              <a:rPr lang="en-US" sz="1800" dirty="0" smtClean="0"/>
              <a:t>	</a:t>
            </a:r>
            <a:r>
              <a:rPr lang="en-US" sz="1800" dirty="0" smtClean="0">
                <a:cs typeface="+mj-cs"/>
              </a:rPr>
              <a:t>		</a:t>
            </a:r>
            <a:r>
              <a:rPr lang="en-US" sz="1800" dirty="0" smtClean="0"/>
              <a:t>						</a:t>
            </a:r>
            <a:r>
              <a:rPr lang="en-US" sz="1600" dirty="0" smtClean="0"/>
              <a:t>							</a:t>
            </a:r>
            <a:endParaRPr lang="en-IN" sz="1600" dirty="0"/>
          </a:p>
        </p:txBody>
      </p:sp>
      <p:sp>
        <p:nvSpPr>
          <p:cNvPr id="5" name="Rectangle 4"/>
          <p:cNvSpPr/>
          <p:nvPr/>
        </p:nvSpPr>
        <p:spPr>
          <a:xfrm>
            <a:off x="381000" y="838200"/>
            <a:ext cx="8001000" cy="584775"/>
          </a:xfrm>
          <a:prstGeom prst="rect">
            <a:avLst/>
          </a:prstGeom>
        </p:spPr>
        <p:txBody>
          <a:bodyPr wrap="square">
            <a:spAutoFit/>
          </a:bodyPr>
          <a:lstStyle/>
          <a:p>
            <a:r>
              <a:rPr lang="en-US" sz="3200" i="1" dirty="0" smtClean="0"/>
              <a:t>DEFINITION OF DEPOSIT</a:t>
            </a:r>
            <a:endParaRPr lang="en-IN"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487362"/>
          </a:xfrm>
        </p:spPr>
        <p:txBody>
          <a:bodyPr>
            <a:normAutofit fontScale="90000"/>
          </a:bodyPr>
          <a:lstStyle/>
          <a:p>
            <a:r>
              <a:rPr lang="en-US" dirty="0" smtClean="0"/>
              <a:t/>
            </a:r>
            <a:br>
              <a:rPr lang="en-US" dirty="0" smtClean="0"/>
            </a:br>
            <a:endParaRPr lang="en-IN" dirty="0"/>
          </a:p>
        </p:txBody>
      </p:sp>
      <p:sp>
        <p:nvSpPr>
          <p:cNvPr id="2" name="Content Placeholder 1"/>
          <p:cNvSpPr>
            <a:spLocks noGrp="1"/>
          </p:cNvSpPr>
          <p:nvPr>
            <p:ph idx="1"/>
          </p:nvPr>
        </p:nvSpPr>
        <p:spPr>
          <a:xfrm>
            <a:off x="457200" y="609600"/>
            <a:ext cx="8229600" cy="5715000"/>
          </a:xfrm>
        </p:spPr>
        <p:txBody>
          <a:bodyPr>
            <a:normAutofit lnSpcReduction="10000"/>
          </a:bodyPr>
          <a:lstStyle/>
          <a:p>
            <a:pPr marL="509778" indent="-400050">
              <a:buNone/>
            </a:pPr>
            <a:endParaRPr lang="en-US" sz="1600" dirty="0" smtClean="0"/>
          </a:p>
          <a:p>
            <a:pPr marL="509778" indent="-400050">
              <a:buNone/>
            </a:pPr>
            <a:endParaRPr lang="en-US" sz="1800" dirty="0" smtClean="0"/>
          </a:p>
          <a:p>
            <a:pPr marL="509778" indent="-400050">
              <a:buNone/>
            </a:pPr>
            <a:r>
              <a:rPr lang="en-US" sz="1800" dirty="0" smtClean="0"/>
              <a:t>(iv)	</a:t>
            </a:r>
            <a:r>
              <a:rPr lang="en-US" sz="1800" b="1" u="sng" dirty="0" smtClean="0"/>
              <a:t>Loan from Public Financial Institutions </a:t>
            </a:r>
            <a:r>
              <a:rPr lang="en-US" sz="1800" dirty="0" smtClean="0"/>
              <a:t>notified by Central Govt., regional financial Institutions or scheduled Bank as defined in RBI Act, 1934</a:t>
            </a:r>
          </a:p>
          <a:p>
            <a:pPr marL="509778" indent="-400050">
              <a:buNone/>
            </a:pPr>
            <a:endParaRPr lang="en-US" sz="1800" dirty="0" smtClean="0"/>
          </a:p>
          <a:p>
            <a:pPr marL="509778" indent="-400050">
              <a:buNone/>
            </a:pPr>
            <a:r>
              <a:rPr lang="en-US" sz="1800" dirty="0" smtClean="0"/>
              <a:t>(v)	</a:t>
            </a:r>
            <a:r>
              <a:rPr lang="en-US" sz="1800" b="1" u="sng" dirty="0" smtClean="0"/>
              <a:t>Issue of Commercial Paper </a:t>
            </a:r>
            <a:r>
              <a:rPr lang="en-US" sz="1800" dirty="0" smtClean="0"/>
              <a:t>or any other instruments issued in accordance with the guidelines or notification issued by RBI</a:t>
            </a:r>
          </a:p>
          <a:p>
            <a:pPr marL="509778" indent="-400050">
              <a:buAutoNum type="romanLcParenBoth" startAt="4"/>
            </a:pPr>
            <a:endParaRPr lang="en-US" sz="1800" dirty="0" smtClean="0"/>
          </a:p>
          <a:p>
            <a:pPr marL="509778" indent="-400050">
              <a:buNone/>
            </a:pPr>
            <a:r>
              <a:rPr lang="en-US" sz="1800" dirty="0" smtClean="0"/>
              <a:t>(vi)	Amount received by a </a:t>
            </a:r>
            <a:r>
              <a:rPr lang="en-US" sz="1800" b="1" u="sng" dirty="0" smtClean="0"/>
              <a:t>Company from any other Company</a:t>
            </a:r>
          </a:p>
          <a:p>
            <a:pPr marL="509778" indent="-400050">
              <a:buAutoNum type="romanLcParenBoth" startAt="4"/>
            </a:pPr>
            <a:endParaRPr lang="en-US" sz="1800" dirty="0" smtClean="0"/>
          </a:p>
          <a:p>
            <a:pPr marL="509778" indent="-400050">
              <a:buNone/>
            </a:pPr>
            <a:r>
              <a:rPr lang="en-US" sz="1800" dirty="0" smtClean="0"/>
              <a:t>(vii)	Amount received towards </a:t>
            </a:r>
            <a:r>
              <a:rPr lang="en-US" sz="1800" b="1" u="sng" dirty="0" smtClean="0"/>
              <a:t>subscription to any securities</a:t>
            </a:r>
            <a:r>
              <a:rPr lang="en-US" sz="1800" dirty="0" smtClean="0"/>
              <a:t>, including share application money or advance towards allotment of securities pending allotment.</a:t>
            </a:r>
          </a:p>
          <a:p>
            <a:pPr marL="509778" indent="-400050" algn="just">
              <a:buNone/>
            </a:pPr>
            <a:r>
              <a:rPr lang="en-US" sz="1800" dirty="0" smtClean="0"/>
              <a:t>	Provided: if the securities against the above money received not issued with in 60 days and such amount is not </a:t>
            </a:r>
            <a:r>
              <a:rPr lang="en-US" sz="1800" b="1" dirty="0" smtClean="0"/>
              <a:t>refunded within 15 days </a:t>
            </a:r>
            <a:r>
              <a:rPr lang="en-US" sz="1800" dirty="0" smtClean="0"/>
              <a:t>from completion of 60 days, such amount shall be treated  as a deposit</a:t>
            </a:r>
          </a:p>
          <a:p>
            <a:pPr marL="509778" indent="-400050" algn="just">
              <a:buNone/>
            </a:pPr>
            <a:endParaRPr lang="en-US" sz="1800" dirty="0" smtClean="0"/>
          </a:p>
          <a:p>
            <a:pPr marL="509778" indent="-400050" algn="just">
              <a:buNone/>
            </a:pPr>
            <a:r>
              <a:rPr lang="en-US" sz="1800" dirty="0" smtClean="0"/>
              <a:t>(viii)Amount received from a person who at the time of receipt was a </a:t>
            </a:r>
            <a:r>
              <a:rPr lang="en-US" sz="1800" b="1" u="sng" dirty="0" smtClean="0"/>
              <a:t>director of the Company</a:t>
            </a:r>
          </a:p>
          <a:p>
            <a:pPr marL="2430018" lvl="8" indent="-400050" algn="r">
              <a:buNone/>
            </a:pPr>
            <a:r>
              <a:rPr lang="en-US" sz="1400" dirty="0" smtClean="0"/>
              <a:t>Continued…………….</a:t>
            </a:r>
          </a:p>
          <a:p>
            <a:pPr marL="2430018" lvl="8" indent="-400050" algn="r">
              <a:buAutoNum type="romanLcParenBoth" startAt="7"/>
            </a:pPr>
            <a:endParaRPr lang="en-IN" sz="500" b="1" u="sng"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258762"/>
          </a:xfrm>
        </p:spPr>
        <p:txBody>
          <a:bodyPr>
            <a:normAutofit fontScale="90000"/>
          </a:bodyPr>
          <a:lstStyle/>
          <a:p>
            <a:r>
              <a:rPr lang="en-US" dirty="0" smtClean="0"/>
              <a:t/>
            </a:r>
            <a:br>
              <a:rPr lang="en-US" dirty="0" smtClean="0"/>
            </a:br>
            <a:endParaRPr lang="en-IN" dirty="0"/>
          </a:p>
        </p:txBody>
      </p:sp>
      <p:sp>
        <p:nvSpPr>
          <p:cNvPr id="2" name="Content Placeholder 1"/>
          <p:cNvSpPr>
            <a:spLocks noGrp="1"/>
          </p:cNvSpPr>
          <p:nvPr>
            <p:ph idx="1"/>
          </p:nvPr>
        </p:nvSpPr>
        <p:spPr>
          <a:xfrm>
            <a:off x="457200" y="381000"/>
            <a:ext cx="8229600" cy="6477000"/>
          </a:xfrm>
        </p:spPr>
        <p:txBody>
          <a:bodyPr>
            <a:noAutofit/>
          </a:bodyPr>
          <a:lstStyle/>
          <a:p>
            <a:pPr marL="88900" indent="0">
              <a:buNone/>
            </a:pPr>
            <a:endParaRPr lang="en-US" sz="1600" dirty="0" smtClean="0"/>
          </a:p>
          <a:p>
            <a:pPr marL="88900" indent="0" algn="just">
              <a:buNone/>
            </a:pPr>
            <a:endParaRPr lang="en-US" sz="1600" dirty="0" smtClean="0"/>
          </a:p>
          <a:p>
            <a:pPr marL="88900" indent="0" algn="just">
              <a:buNone/>
            </a:pPr>
            <a:r>
              <a:rPr lang="en-US" sz="1800" dirty="0" smtClean="0"/>
              <a:t>Provided that the director furnishes to Company a declaration in writing to the effect that the amount is not being given out of funds acquired by him by borrowing or loan or deposit from others</a:t>
            </a:r>
          </a:p>
          <a:p>
            <a:pPr marL="88900" indent="0" algn="just">
              <a:buNone/>
            </a:pPr>
            <a:endParaRPr lang="en-US" sz="1800" dirty="0" smtClean="0"/>
          </a:p>
          <a:p>
            <a:pPr marL="488950" indent="-400050" algn="just">
              <a:buNone/>
            </a:pPr>
            <a:r>
              <a:rPr lang="en-US" sz="1800" dirty="0" smtClean="0"/>
              <a:t>(ix)	Issue of </a:t>
            </a:r>
            <a:r>
              <a:rPr lang="en-US" sz="1800" b="1" u="sng" dirty="0" smtClean="0"/>
              <a:t>Bonds or Debentures secured </a:t>
            </a:r>
            <a:r>
              <a:rPr lang="en-US" sz="1800" dirty="0" smtClean="0"/>
              <a:t>by first charge on any assets excluding intangible assets of the Company &amp; Bonds or debentures compulsorily convertible into shares of the Company</a:t>
            </a:r>
          </a:p>
          <a:p>
            <a:pPr marL="488950" indent="-400050" algn="just">
              <a:buNone/>
            </a:pPr>
            <a:endParaRPr lang="en-US" sz="1800" dirty="0" smtClean="0"/>
          </a:p>
          <a:p>
            <a:pPr marL="488950" indent="-400050" algn="just">
              <a:buNone/>
            </a:pPr>
            <a:r>
              <a:rPr lang="en-US" sz="1800" dirty="0" smtClean="0"/>
              <a:t>(x)	Received </a:t>
            </a:r>
            <a:r>
              <a:rPr lang="en-US" sz="1800" b="1" u="sng" dirty="0" smtClean="0"/>
              <a:t>from a employee </a:t>
            </a:r>
            <a:r>
              <a:rPr lang="en-US" sz="1800" dirty="0" smtClean="0"/>
              <a:t>of the Company not exceeding his salary </a:t>
            </a:r>
            <a:r>
              <a:rPr lang="en-US" sz="1800" b="1" u="sng" dirty="0" smtClean="0"/>
              <a:t>under contract of employment</a:t>
            </a:r>
          </a:p>
          <a:p>
            <a:pPr marL="488950" indent="-400050" algn="just">
              <a:buAutoNum type="romanLcParenBoth" startAt="10"/>
            </a:pPr>
            <a:endParaRPr lang="en-US" sz="1800" dirty="0" smtClean="0"/>
          </a:p>
          <a:p>
            <a:pPr marL="488950" indent="-400050" algn="just">
              <a:buNone/>
            </a:pPr>
            <a:r>
              <a:rPr lang="en-US" sz="1800" dirty="0" smtClean="0"/>
              <a:t>(xi)	</a:t>
            </a:r>
            <a:r>
              <a:rPr lang="en-US" sz="1800" b="1" u="sng" dirty="0" smtClean="0"/>
              <a:t>Non interest bearing amoun</a:t>
            </a:r>
            <a:r>
              <a:rPr lang="en-US" sz="1800" dirty="0" smtClean="0"/>
              <a:t>t received or held in trust</a:t>
            </a:r>
          </a:p>
          <a:p>
            <a:pPr algn="just">
              <a:buNone/>
            </a:pPr>
            <a:endParaRPr lang="en-US" sz="1800" dirty="0" smtClean="0"/>
          </a:p>
          <a:p>
            <a:pPr marL="530225" indent="-420688" algn="just">
              <a:buNone/>
            </a:pPr>
            <a:r>
              <a:rPr lang="en-US" sz="1800" dirty="0" smtClean="0"/>
              <a:t>(xii) Amount received </a:t>
            </a:r>
            <a:r>
              <a:rPr lang="en-US" sz="1800" b="1" u="sng" dirty="0" smtClean="0"/>
              <a:t>in the course of</a:t>
            </a:r>
            <a:r>
              <a:rPr lang="en-US" sz="1800" dirty="0" smtClean="0"/>
              <a:t>, or for the purposes of, the </a:t>
            </a:r>
            <a:r>
              <a:rPr lang="en-US" sz="1800" b="1" u="sng" dirty="0" smtClean="0"/>
              <a:t>business</a:t>
            </a:r>
            <a:r>
              <a:rPr lang="en-US" sz="1800" dirty="0" smtClean="0"/>
              <a:t> of the Company.</a:t>
            </a:r>
          </a:p>
          <a:p>
            <a:pPr algn="just">
              <a:buNone/>
            </a:pPr>
            <a:endParaRPr lang="en-US" sz="1800" dirty="0" smtClean="0"/>
          </a:p>
          <a:p>
            <a:pPr marL="530225" indent="-420688" algn="just">
              <a:buNone/>
            </a:pPr>
            <a:r>
              <a:rPr lang="en-US" sz="1800" dirty="0" smtClean="0"/>
              <a:t>						</a:t>
            </a:r>
            <a:r>
              <a:rPr lang="en-US" sz="1600" dirty="0" smtClean="0"/>
              <a:t>		</a:t>
            </a:r>
          </a:p>
          <a:p>
            <a:pPr>
              <a:buNone/>
            </a:pPr>
            <a:endParaRPr lang="en-US" sz="1600" dirty="0" smtClean="0"/>
          </a:p>
          <a:p>
            <a:pPr>
              <a:buNone/>
            </a:pPr>
            <a:endParaRPr lang="en-IN"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86200" y="381000"/>
            <a:ext cx="8229600" cy="76200"/>
          </a:xfrm>
        </p:spPr>
        <p:txBody>
          <a:bodyPr>
            <a:normAutofit fontScale="90000"/>
          </a:bodyPr>
          <a:lstStyle/>
          <a:p>
            <a:r>
              <a:rPr lang="en-US" dirty="0" smtClean="0"/>
              <a:t/>
            </a:r>
            <a:br>
              <a:rPr lang="en-US" dirty="0" smtClean="0"/>
            </a:br>
            <a:endParaRPr lang="en-IN" dirty="0"/>
          </a:p>
        </p:txBody>
      </p:sp>
      <p:sp>
        <p:nvSpPr>
          <p:cNvPr id="2" name="Content Placeholder 1"/>
          <p:cNvSpPr>
            <a:spLocks noGrp="1"/>
          </p:cNvSpPr>
          <p:nvPr>
            <p:ph idx="1"/>
          </p:nvPr>
        </p:nvSpPr>
        <p:spPr>
          <a:xfrm>
            <a:off x="533400" y="838200"/>
            <a:ext cx="8229600" cy="5715000"/>
          </a:xfrm>
        </p:spPr>
        <p:txBody>
          <a:bodyPr>
            <a:normAutofit lnSpcReduction="10000"/>
          </a:bodyPr>
          <a:lstStyle/>
          <a:p>
            <a:pPr>
              <a:buNone/>
            </a:pPr>
            <a:endParaRPr lang="en-US" dirty="0" smtClean="0"/>
          </a:p>
          <a:p>
            <a:pPr marL="452438" indent="-342900">
              <a:buNone/>
            </a:pPr>
            <a:r>
              <a:rPr lang="en-US" sz="1800" dirty="0" smtClean="0"/>
              <a:t>(xiii) Amount brought in </a:t>
            </a:r>
            <a:r>
              <a:rPr lang="en-US" sz="1800" b="1" u="sng" dirty="0" smtClean="0"/>
              <a:t>by promoters of the Company </a:t>
            </a:r>
            <a:r>
              <a:rPr lang="en-US" sz="1800" dirty="0" smtClean="0"/>
              <a:t>by way of unsecured loan in pursuance of the stipulation of any lending financial institution or a bank subject to fulfillment of following conditions:</a:t>
            </a:r>
          </a:p>
          <a:p>
            <a:pPr marL="452438" indent="-342900">
              <a:buNone/>
            </a:pPr>
            <a:endParaRPr lang="en-US" sz="1800" dirty="0" smtClean="0"/>
          </a:p>
          <a:p>
            <a:pPr marL="452438" indent="-342900">
              <a:buNone/>
            </a:pPr>
            <a:r>
              <a:rPr lang="en-US" sz="1800" dirty="0" smtClean="0"/>
              <a:t>(a) 	The loan is brought in pursuance of the </a:t>
            </a:r>
            <a:r>
              <a:rPr lang="en-US" sz="1800" b="1" u="sng" dirty="0" smtClean="0"/>
              <a:t>stipulation imposed by the lending institutions</a:t>
            </a:r>
            <a:r>
              <a:rPr lang="en-US" sz="1800" dirty="0" smtClean="0"/>
              <a:t> on the promoters to contribute such finance.</a:t>
            </a:r>
          </a:p>
          <a:p>
            <a:pPr marL="452438" indent="-342900">
              <a:buNone/>
            </a:pPr>
            <a:endParaRPr lang="en-US" sz="1800" dirty="0" smtClean="0"/>
          </a:p>
          <a:p>
            <a:pPr marL="442913" indent="-333375">
              <a:buNone/>
            </a:pPr>
            <a:r>
              <a:rPr lang="en-US" sz="1800" dirty="0" smtClean="0"/>
              <a:t>(b)	The loan is provided by the promoters themselves or by their relatives or both</a:t>
            </a:r>
          </a:p>
          <a:p>
            <a:pPr marL="442913" indent="-333375">
              <a:buNone/>
            </a:pPr>
            <a:endParaRPr lang="en-US" sz="1800" dirty="0" smtClean="0"/>
          </a:p>
          <a:p>
            <a:pPr marL="442913" indent="-333375">
              <a:buNone/>
            </a:pPr>
            <a:r>
              <a:rPr lang="en-US" sz="1800" dirty="0" smtClean="0"/>
              <a:t>(c) 	The exemption under this sub clause shall </a:t>
            </a:r>
            <a:r>
              <a:rPr lang="en-US" sz="1800" b="1" u="sng" dirty="0" smtClean="0"/>
              <a:t>be available only till the loans </a:t>
            </a:r>
            <a:r>
              <a:rPr lang="en-US" sz="1800" dirty="0" smtClean="0"/>
              <a:t>of financial institution or bank </a:t>
            </a:r>
            <a:r>
              <a:rPr lang="en-US" sz="1800" b="1" u="sng" dirty="0" smtClean="0"/>
              <a:t>are repaid </a:t>
            </a:r>
            <a:r>
              <a:rPr lang="en-US" sz="1800" dirty="0" smtClean="0"/>
              <a:t>and not thereafter.</a:t>
            </a:r>
          </a:p>
          <a:p>
            <a:pPr marL="442913" indent="-333375">
              <a:buNone/>
            </a:pPr>
            <a:endParaRPr lang="en-US" sz="1800" dirty="0" smtClean="0"/>
          </a:p>
          <a:p>
            <a:pPr>
              <a:buNone/>
              <a:tabLst>
                <a:tab pos="722313" algn="l"/>
              </a:tabLst>
            </a:pPr>
            <a:r>
              <a:rPr lang="en-US" sz="1800" dirty="0" smtClean="0"/>
              <a:t>(xiv)Amount </a:t>
            </a:r>
            <a:r>
              <a:rPr lang="en-US" sz="1800" b="1" u="sng" dirty="0" smtClean="0"/>
              <a:t>accepted by a </a:t>
            </a:r>
            <a:r>
              <a:rPr lang="en-US" sz="1800" b="1" u="sng" dirty="0" err="1" smtClean="0"/>
              <a:t>Nidhi</a:t>
            </a:r>
            <a:r>
              <a:rPr lang="en-US" sz="1800" b="1" u="sng" dirty="0" smtClean="0"/>
              <a:t> company </a:t>
            </a:r>
            <a:r>
              <a:rPr lang="en-US" sz="1800" dirty="0" smtClean="0"/>
              <a:t>in accordance with the rules 	made under section 406 of the Act</a:t>
            </a:r>
          </a:p>
          <a:p>
            <a:pPr>
              <a:buNone/>
            </a:pPr>
            <a:r>
              <a:rPr lang="en-US" sz="1800" dirty="0" smtClean="0"/>
              <a:t> </a:t>
            </a:r>
          </a:p>
          <a:p>
            <a:pPr>
              <a:buNone/>
            </a:pPr>
            <a:endParaRPr lang="en-US" sz="1800" dirty="0" smtClean="0"/>
          </a:p>
          <a:p>
            <a:pPr>
              <a:buNone/>
            </a:pPr>
            <a:r>
              <a:rPr lang="en-US" sz="1800" dirty="0" smtClean="0"/>
              <a:t>	</a:t>
            </a:r>
            <a:endParaRPr lang="en-IN"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1219200"/>
          </a:xfrm>
        </p:spPr>
        <p:txBody>
          <a:bodyPr>
            <a:noAutofit/>
          </a:bodyPr>
          <a:lstStyle/>
          <a:p>
            <a:r>
              <a:rPr lang="en-US" sz="3200" i="1" dirty="0" smtClean="0">
                <a:solidFill>
                  <a:schemeClr val="tx1"/>
                </a:solidFill>
              </a:rPr>
              <a:t>TERMS &amp; CONDITIONSOF ACCEPTANCE OF DEPOSITS</a:t>
            </a:r>
            <a:endParaRPr lang="en-IN" sz="3200" i="1" dirty="0">
              <a:solidFill>
                <a:schemeClr val="tx1"/>
              </a:solidFill>
            </a:endParaRPr>
          </a:p>
        </p:txBody>
      </p:sp>
      <p:sp>
        <p:nvSpPr>
          <p:cNvPr id="2" name="Content Placeholder 1"/>
          <p:cNvSpPr>
            <a:spLocks noGrp="1"/>
          </p:cNvSpPr>
          <p:nvPr>
            <p:ph idx="1"/>
          </p:nvPr>
        </p:nvSpPr>
        <p:spPr>
          <a:xfrm>
            <a:off x="457200" y="1524000"/>
            <a:ext cx="8229600" cy="5029200"/>
          </a:xfrm>
        </p:spPr>
        <p:txBody>
          <a:bodyPr>
            <a:normAutofit lnSpcReduction="10000"/>
          </a:bodyPr>
          <a:lstStyle/>
          <a:p>
            <a:endParaRPr lang="en-US" sz="1600" dirty="0" smtClean="0"/>
          </a:p>
          <a:p>
            <a:pPr algn="just"/>
            <a:r>
              <a:rPr lang="en-US" sz="1800" dirty="0" smtClean="0"/>
              <a:t>No Company shall accept or renew any deposit, whether secured or unsecured, which is </a:t>
            </a:r>
            <a:r>
              <a:rPr lang="en-US" sz="1800" b="1" dirty="0" smtClean="0"/>
              <a:t>repayable on demand </a:t>
            </a:r>
            <a:r>
              <a:rPr lang="en-US" sz="1800" dirty="0" smtClean="0"/>
              <a:t>or upon receiving a notice within a period of </a:t>
            </a:r>
            <a:r>
              <a:rPr lang="en-US" sz="1800" b="1" dirty="0" smtClean="0"/>
              <a:t>less than 6 months or more than 36 months from the date of acceptance </a:t>
            </a:r>
            <a:r>
              <a:rPr lang="en-US" sz="1800" dirty="0" smtClean="0"/>
              <a:t>or renewal of such deposit :</a:t>
            </a:r>
          </a:p>
          <a:p>
            <a:endParaRPr lang="en-US" sz="1800" dirty="0" smtClean="0"/>
          </a:p>
          <a:p>
            <a:pPr algn="just">
              <a:buNone/>
            </a:pPr>
            <a:r>
              <a:rPr lang="en-US" sz="1800" dirty="0" smtClean="0"/>
              <a:t>	Provided that a Company may, for the purpose of meeting any of its </a:t>
            </a:r>
            <a:r>
              <a:rPr lang="en-US" sz="1800" b="1" dirty="0" smtClean="0"/>
              <a:t>short term requirements of the funds, accept </a:t>
            </a:r>
            <a:r>
              <a:rPr lang="en-US" sz="1800" dirty="0" smtClean="0"/>
              <a:t>or renew such </a:t>
            </a:r>
            <a:r>
              <a:rPr lang="en-US" sz="1800" b="1" dirty="0" smtClean="0"/>
              <a:t>deposits for repayment earlier than 6 months</a:t>
            </a:r>
            <a:r>
              <a:rPr lang="en-US" sz="1800" dirty="0" smtClean="0"/>
              <a:t> from the date of deposit or renewal, as the case may be, subject to the condition that-</a:t>
            </a:r>
          </a:p>
          <a:p>
            <a:pPr>
              <a:buNone/>
            </a:pPr>
            <a:r>
              <a:rPr lang="en-US" sz="1800" dirty="0" smtClean="0"/>
              <a:t>	(a)	such deposit </a:t>
            </a:r>
            <a:r>
              <a:rPr lang="en-US" sz="1800" b="1" dirty="0" smtClean="0"/>
              <a:t>shall not exceed  10% </a:t>
            </a:r>
            <a:r>
              <a:rPr lang="en-US" sz="1800" dirty="0" smtClean="0"/>
              <a:t>of the aggregate of paid up capital 	and free 	reserve.</a:t>
            </a:r>
          </a:p>
          <a:p>
            <a:pPr>
              <a:buNone/>
            </a:pPr>
            <a:r>
              <a:rPr lang="en-US" sz="1800" dirty="0" smtClean="0"/>
              <a:t>	(b)	such deposits are </a:t>
            </a:r>
            <a:r>
              <a:rPr lang="en-US" sz="1800" b="1" dirty="0" smtClean="0"/>
              <a:t>repayable not earlier than 3 months </a:t>
            </a:r>
            <a:r>
              <a:rPr lang="en-US" sz="1800" dirty="0" smtClean="0"/>
              <a:t>from the date 	of such deposits or renewal thereof.</a:t>
            </a:r>
          </a:p>
          <a:p>
            <a:endParaRPr lang="en-US" sz="1800" dirty="0" smtClean="0"/>
          </a:p>
          <a:p>
            <a:endParaRPr lang="en-US" sz="1800" dirty="0" smtClean="0"/>
          </a:p>
          <a:p>
            <a:r>
              <a:rPr lang="en-US" sz="1600" b="1" dirty="0" smtClean="0"/>
              <a:t>Note: Free Reserve does not include Share Premium (read sec 2(43) of companies Act 2013)</a:t>
            </a:r>
          </a:p>
          <a:p>
            <a:endParaRPr lang="en-US" sz="1600" b="1" dirty="0" smtClean="0"/>
          </a:p>
          <a:p>
            <a:endParaRPr lang="en-IN"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762000"/>
          </a:xfrm>
        </p:spPr>
        <p:txBody>
          <a:bodyPr>
            <a:noAutofit/>
          </a:bodyPr>
          <a:lstStyle/>
          <a:p>
            <a:r>
              <a:rPr lang="en-US" sz="3200" i="1" dirty="0" smtClean="0">
                <a:solidFill>
                  <a:schemeClr val="tx1"/>
                </a:solidFill>
                <a:latin typeface="+mn-lt"/>
              </a:rPr>
              <a:t>DEPOSITS FROM MEMBER</a:t>
            </a:r>
            <a:endParaRPr lang="en-IN" sz="3200" i="1" dirty="0">
              <a:solidFill>
                <a:schemeClr val="tx1"/>
              </a:solidFill>
              <a:latin typeface="+mn-lt"/>
            </a:endParaRPr>
          </a:p>
        </p:txBody>
      </p:sp>
      <p:sp>
        <p:nvSpPr>
          <p:cNvPr id="2" name="Content Placeholder 1"/>
          <p:cNvSpPr>
            <a:spLocks noGrp="1"/>
          </p:cNvSpPr>
          <p:nvPr>
            <p:ph idx="1"/>
          </p:nvPr>
        </p:nvSpPr>
        <p:spPr>
          <a:xfrm>
            <a:off x="457200" y="1219200"/>
            <a:ext cx="8229600" cy="5410200"/>
          </a:xfrm>
        </p:spPr>
        <p:txBody>
          <a:bodyPr>
            <a:normAutofit lnSpcReduction="10000"/>
          </a:bodyPr>
          <a:lstStyle/>
          <a:p>
            <a:pPr algn="just">
              <a:buNone/>
            </a:pPr>
            <a:endParaRPr lang="en-IN" sz="1600" b="1" dirty="0" smtClean="0"/>
          </a:p>
          <a:p>
            <a:pPr algn="just">
              <a:buNone/>
            </a:pPr>
            <a:r>
              <a:rPr lang="en-US" sz="1800" b="1" dirty="0" smtClean="0"/>
              <a:t>OTHER THAN ELIGIBLE COMPANIES</a:t>
            </a:r>
          </a:p>
          <a:p>
            <a:pPr algn="just"/>
            <a:r>
              <a:rPr lang="en-IN" sz="1800" b="1" u="sng" dirty="0" smtClean="0"/>
              <a:t>From the Members </a:t>
            </a:r>
            <a:r>
              <a:rPr lang="en-IN" sz="1800" dirty="0" smtClean="0"/>
              <a:t>shall </a:t>
            </a:r>
            <a:r>
              <a:rPr lang="en-IN" sz="1800" b="1" dirty="0" smtClean="0"/>
              <a:t>not exceed 25% </a:t>
            </a:r>
            <a:r>
              <a:rPr lang="en-IN" sz="1800" dirty="0" smtClean="0"/>
              <a:t>the aggregate of the paid-up share capital and free reserves of the Company. The 25% limit is to be computed considering such deposits together with the amount of other deposits outstanding as on the date of acceptance or renewal of such deposits</a:t>
            </a:r>
          </a:p>
          <a:p>
            <a:pPr algn="just"/>
            <a:endParaRPr lang="en-US" sz="1800" dirty="0" smtClean="0"/>
          </a:p>
          <a:p>
            <a:pPr marL="88900" indent="20638" algn="just">
              <a:buNone/>
            </a:pPr>
            <a:r>
              <a:rPr lang="en-US" sz="1800" b="1" dirty="0" smtClean="0"/>
              <a:t>ELIGIBLE COMPANIES </a:t>
            </a:r>
            <a:r>
              <a:rPr lang="en-US" sz="1800" dirty="0" smtClean="0"/>
              <a:t>(a Public Company having net worth of 100 cr. Or more Rupees or a turnover of  not less than Rs. 500 cr. And filed a special resolution with ROC before making any invitation to Public for accepting deposits)</a:t>
            </a:r>
          </a:p>
          <a:p>
            <a:pPr algn="just">
              <a:buNone/>
            </a:pPr>
            <a:r>
              <a:rPr lang="en-IN" sz="1800" b="1" dirty="0" smtClean="0"/>
              <a:t>	</a:t>
            </a:r>
            <a:r>
              <a:rPr lang="en-IN" sz="1800" b="1" u="sng" dirty="0" smtClean="0"/>
              <a:t>From the members </a:t>
            </a:r>
            <a:r>
              <a:rPr lang="en-IN" sz="1800" dirty="0" smtClean="0"/>
              <a:t>shall </a:t>
            </a:r>
            <a:r>
              <a:rPr lang="en-IN" sz="1800" b="1" dirty="0" smtClean="0"/>
              <a:t>not exceed 10% of the aggregate of the paid-up share capital and free </a:t>
            </a:r>
            <a:r>
              <a:rPr lang="en-IN" sz="1800" dirty="0" smtClean="0"/>
              <a:t>reserves of the Company. The 10% limit is to be computed considering such deposits together with the amount outstanding from the members on date of acceptance or renewal of such deposits.</a:t>
            </a:r>
          </a:p>
          <a:p>
            <a:pPr algn="just">
              <a:buNone/>
            </a:pPr>
            <a:endParaRPr lang="en-IN" sz="1800" dirty="0" smtClean="0"/>
          </a:p>
          <a:p>
            <a:pPr algn="just">
              <a:buNone/>
            </a:pPr>
            <a:r>
              <a:rPr lang="en-IN" sz="1800" b="1" dirty="0" smtClean="0"/>
              <a:t>    	</a:t>
            </a:r>
            <a:r>
              <a:rPr lang="en-IN" sz="1800" b="1" u="sng" dirty="0" smtClean="0"/>
              <a:t>From the Public </a:t>
            </a:r>
            <a:r>
              <a:rPr lang="en-IN" sz="1800" dirty="0" smtClean="0"/>
              <a:t>shall </a:t>
            </a:r>
            <a:r>
              <a:rPr lang="en-IN" sz="1800" b="1" dirty="0" smtClean="0"/>
              <a:t>not exceed 25% of the aggregate of the paid-up share capital and free </a:t>
            </a:r>
            <a:r>
              <a:rPr lang="en-IN" sz="1800" dirty="0" smtClean="0"/>
              <a:t>reserves of the Company. The 25% limit is to be computed considering such deposits together with the amount outstanding from the Public on date of acceptance or renewal of such deposits.</a:t>
            </a:r>
          </a:p>
          <a:p>
            <a:pPr algn="just">
              <a:buNone/>
            </a:pPr>
            <a:endParaRPr lang="en-US" sz="1800" dirty="0" smtClean="0"/>
          </a:p>
          <a:p>
            <a:pPr algn="just">
              <a:buNone/>
            </a:pPr>
            <a:endParaRPr lang="en-IN"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533400"/>
          </a:xfrm>
        </p:spPr>
        <p:txBody>
          <a:bodyPr>
            <a:normAutofit fontScale="90000"/>
          </a:bodyPr>
          <a:lstStyle/>
          <a:p>
            <a:r>
              <a:rPr lang="en-US" sz="2700" dirty="0" smtClean="0"/>
              <a:t/>
            </a:r>
            <a:br>
              <a:rPr lang="en-US" sz="2700" dirty="0" smtClean="0"/>
            </a:br>
            <a:r>
              <a:rPr lang="en-US" sz="2700" dirty="0" smtClean="0"/>
              <a:t/>
            </a:r>
            <a:br>
              <a:rPr lang="en-US" sz="2700" dirty="0" smtClean="0"/>
            </a:br>
            <a:endParaRPr lang="en-IN" dirty="0"/>
          </a:p>
        </p:txBody>
      </p:sp>
      <p:sp>
        <p:nvSpPr>
          <p:cNvPr id="2" name="Content Placeholder 1"/>
          <p:cNvSpPr>
            <a:spLocks noGrp="1"/>
          </p:cNvSpPr>
          <p:nvPr>
            <p:ph idx="1"/>
          </p:nvPr>
        </p:nvSpPr>
        <p:spPr>
          <a:xfrm>
            <a:off x="457200" y="762000"/>
            <a:ext cx="8229600" cy="5867400"/>
          </a:xfrm>
        </p:spPr>
        <p:txBody>
          <a:bodyPr>
            <a:noAutofit/>
          </a:bodyPr>
          <a:lstStyle/>
          <a:p>
            <a:pPr>
              <a:buNone/>
            </a:pPr>
            <a:r>
              <a:rPr lang="en-US" sz="3200" i="1" dirty="0" smtClean="0"/>
              <a:t>INTEREST &amp; BROKERAGE ON DEPOSITS</a:t>
            </a:r>
            <a:r>
              <a:rPr lang="en-US" sz="1600" dirty="0" smtClean="0"/>
              <a:t/>
            </a:r>
            <a:br>
              <a:rPr lang="en-US" sz="1600" dirty="0" smtClean="0"/>
            </a:br>
            <a:endParaRPr lang="en-US" sz="1600" dirty="0" smtClean="0"/>
          </a:p>
          <a:p>
            <a:pPr algn="just"/>
            <a:r>
              <a:rPr lang="en-IN" sz="1800" dirty="0" smtClean="0"/>
              <a:t>Interest </a:t>
            </a:r>
            <a:r>
              <a:rPr lang="en-IN" sz="1800" dirty="0" smtClean="0"/>
              <a:t>on deposit and payment of brokerage to authorized person shall </a:t>
            </a:r>
            <a:r>
              <a:rPr lang="en-IN" sz="1800" b="1" u="sng" dirty="0" smtClean="0"/>
              <a:t>not exceed the maximum rate prescribed by the Reserve Bank of India.</a:t>
            </a:r>
          </a:p>
          <a:p>
            <a:pPr algn="just"/>
            <a:endParaRPr lang="en-IN" sz="1800" dirty="0" smtClean="0"/>
          </a:p>
          <a:p>
            <a:pPr algn="just"/>
            <a:r>
              <a:rPr lang="en-IN" sz="1800" dirty="0" smtClean="0"/>
              <a:t>If at any time the Depositor request for </a:t>
            </a:r>
            <a:r>
              <a:rPr lang="en-IN" sz="1800" b="1" u="sng" dirty="0" smtClean="0"/>
              <a:t>repayment</a:t>
            </a:r>
            <a:r>
              <a:rPr lang="en-IN" sz="1800" dirty="0" smtClean="0"/>
              <a:t> after expiry of a period of six months from the date of deposit but </a:t>
            </a:r>
            <a:r>
              <a:rPr lang="en-IN" sz="1800" b="1" dirty="0" smtClean="0"/>
              <a:t>before the maturity period, the rate of interest</a:t>
            </a:r>
            <a:r>
              <a:rPr lang="en-IN" sz="1800" dirty="0" smtClean="0"/>
              <a:t> payable by the Company on such deposit </a:t>
            </a:r>
            <a:r>
              <a:rPr lang="en-IN" sz="1800" b="1" u="sng" dirty="0" smtClean="0"/>
              <a:t>shall be reduced by </a:t>
            </a:r>
            <a:r>
              <a:rPr lang="en-IN" sz="1800" b="1" u="sng" dirty="0" smtClean="0"/>
              <a:t>one per cent </a:t>
            </a:r>
            <a:r>
              <a:rPr lang="en-IN" sz="1800" dirty="0" smtClean="0"/>
              <a:t>from the contracted rate.</a:t>
            </a:r>
          </a:p>
          <a:p>
            <a:pPr algn="just"/>
            <a:endParaRPr lang="en-IN" sz="1800" dirty="0" smtClean="0"/>
          </a:p>
          <a:p>
            <a:pPr algn="just"/>
            <a:r>
              <a:rPr lang="en-IN" sz="1800" dirty="0" smtClean="0"/>
              <a:t>Where a Company permits a depositor to renew his deposit, before the expiry of the contract period for availing of a higher rate of interest, the Company shall pay interest to such depositor at the higher rate if such deposit is renewed in accordance with the other provisions of these rules and for a period longer than the unexpired period of the deposit</a:t>
            </a:r>
            <a:r>
              <a:rPr lang="en-IN" sz="1800" dirty="0" smtClean="0"/>
              <a:t>.</a:t>
            </a:r>
          </a:p>
          <a:p>
            <a:pPr algn="just"/>
            <a:endParaRPr lang="en-IN" sz="1800" dirty="0" smtClean="0"/>
          </a:p>
          <a:p>
            <a:pPr algn="just"/>
            <a:r>
              <a:rPr lang="en-IN" sz="1800" dirty="0" smtClean="0"/>
              <a:t>A </a:t>
            </a:r>
            <a:r>
              <a:rPr lang="en-IN" sz="1800" b="1" u="sng" dirty="0" smtClean="0"/>
              <a:t>penal rate of interest of eighteen per cent </a:t>
            </a:r>
            <a:r>
              <a:rPr lang="en-IN" sz="1800" dirty="0" smtClean="0"/>
              <a:t>per annum shall be payable for the overdue period in case of deposits, whether secured or unsecured, matured and claimed but remaining unpaid.</a:t>
            </a:r>
          </a:p>
          <a:p>
            <a:pPr algn="just"/>
            <a:endParaRPr lang="en-IN"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04800"/>
            <a:ext cx="8229600" cy="533400"/>
          </a:xfrm>
        </p:spPr>
        <p:txBody>
          <a:bodyPr>
            <a:normAutofit fontScale="90000"/>
          </a:bodyPr>
          <a:lstStyle/>
          <a:p>
            <a:r>
              <a:rPr lang="en-US" sz="3200" i="1" dirty="0" smtClean="0">
                <a:solidFill>
                  <a:schemeClr val="tx1"/>
                </a:solidFill>
                <a:latin typeface="+mn-lt"/>
              </a:rPr>
              <a:t>FORMS &amp; PARTICULARS OF ADVERTISEMENTS</a:t>
            </a:r>
            <a:endParaRPr lang="en-IN" sz="3200" i="1" dirty="0">
              <a:solidFill>
                <a:schemeClr val="tx1"/>
              </a:solidFill>
              <a:latin typeface="+mn-lt"/>
            </a:endParaRPr>
          </a:p>
        </p:txBody>
      </p:sp>
      <p:sp>
        <p:nvSpPr>
          <p:cNvPr id="2" name="Content Placeholder 1"/>
          <p:cNvSpPr>
            <a:spLocks noGrp="1"/>
          </p:cNvSpPr>
          <p:nvPr>
            <p:ph idx="1"/>
          </p:nvPr>
        </p:nvSpPr>
        <p:spPr>
          <a:xfrm>
            <a:off x="457200" y="914400"/>
            <a:ext cx="8229600" cy="5943600"/>
          </a:xfrm>
        </p:spPr>
        <p:txBody>
          <a:bodyPr>
            <a:normAutofit fontScale="92500" lnSpcReduction="10000"/>
          </a:bodyPr>
          <a:lstStyle/>
          <a:p>
            <a:pPr algn="just"/>
            <a:endParaRPr lang="en-IN" sz="1600" dirty="0" smtClean="0"/>
          </a:p>
          <a:p>
            <a:pPr algn="just"/>
            <a:r>
              <a:rPr lang="en-IN" sz="1900" dirty="0" smtClean="0"/>
              <a:t>Every </a:t>
            </a:r>
            <a:r>
              <a:rPr lang="en-IN" sz="1900" b="1" dirty="0" smtClean="0"/>
              <a:t>Company  intending to invite deposit from its members shall issue </a:t>
            </a:r>
            <a:r>
              <a:rPr lang="en-IN" sz="1900" dirty="0" smtClean="0"/>
              <a:t>a circular to all its members by registered post with acknowledgement due or speed post or by electronic mode or publish the circular in the form of an advertisement in Form No. </a:t>
            </a:r>
            <a:r>
              <a:rPr lang="en-IN" sz="1900" b="1" dirty="0" smtClean="0"/>
              <a:t>DPT-</a:t>
            </a:r>
            <a:r>
              <a:rPr lang="en-IN" sz="1900" b="1" dirty="0" smtClean="0">
                <a:latin typeface="Arial Unicode MS" pitchFamily="34" charset="-128"/>
                <a:ea typeface="Arial Unicode MS" pitchFamily="34" charset="-128"/>
                <a:cs typeface="Arial Unicode MS" pitchFamily="34" charset="-128"/>
              </a:rPr>
              <a:t>1</a:t>
            </a:r>
            <a:r>
              <a:rPr lang="en-IN" sz="1900" b="1" dirty="0" smtClean="0"/>
              <a:t> </a:t>
            </a:r>
            <a:r>
              <a:rPr lang="en-IN" sz="1900" dirty="0" smtClean="0"/>
              <a:t>(English and Vernacular).</a:t>
            </a:r>
          </a:p>
          <a:p>
            <a:pPr algn="just">
              <a:buNone/>
            </a:pPr>
            <a:endParaRPr lang="en-IN" sz="1900" dirty="0" smtClean="0"/>
          </a:p>
          <a:p>
            <a:pPr algn="just"/>
            <a:r>
              <a:rPr lang="en-IN" sz="1900" dirty="0" smtClean="0"/>
              <a:t>the draft Circular/Form of Advertisement should be </a:t>
            </a:r>
            <a:r>
              <a:rPr lang="en-IN" sz="1900" b="1" dirty="0" smtClean="0"/>
              <a:t>approved by Board </a:t>
            </a:r>
            <a:r>
              <a:rPr lang="en-IN" sz="1900" dirty="0" smtClean="0"/>
              <a:t>and must be signed by majority of the directors of the Company.</a:t>
            </a:r>
          </a:p>
          <a:p>
            <a:pPr algn="just">
              <a:buNone/>
            </a:pPr>
            <a:endParaRPr lang="en-IN" sz="1900" dirty="0" smtClean="0"/>
          </a:p>
          <a:p>
            <a:pPr algn="just"/>
            <a:r>
              <a:rPr lang="en-IN" sz="1900" dirty="0" smtClean="0"/>
              <a:t>At least 30 days before issue of Circular/Form of Advertisement, deliver a </a:t>
            </a:r>
            <a:r>
              <a:rPr lang="en-IN" sz="1900" b="1" dirty="0" smtClean="0"/>
              <a:t>copy of Circular/Form of Advertisement </a:t>
            </a:r>
            <a:r>
              <a:rPr lang="en-IN" sz="1900" dirty="0" smtClean="0"/>
              <a:t>approved by Board to </a:t>
            </a:r>
            <a:r>
              <a:rPr lang="en-IN" sz="1900" b="1" dirty="0" smtClean="0"/>
              <a:t>the Registrar </a:t>
            </a:r>
            <a:r>
              <a:rPr lang="en-IN" sz="1900" dirty="0" smtClean="0"/>
              <a:t>of Companies for registration.</a:t>
            </a:r>
          </a:p>
          <a:p>
            <a:pPr algn="just"/>
            <a:endParaRPr lang="en-IN" sz="1900" dirty="0" smtClean="0"/>
          </a:p>
          <a:p>
            <a:pPr algn="just"/>
            <a:r>
              <a:rPr lang="en-IN" sz="1900" dirty="0" smtClean="0"/>
              <a:t>The Circulars/ Form of Advertisement shall be </a:t>
            </a:r>
            <a:r>
              <a:rPr lang="en-IN" sz="1900" b="1" dirty="0" smtClean="0"/>
              <a:t>valid until the expiry of six months from the date of closure of the financial year in which it is issued </a:t>
            </a:r>
            <a:r>
              <a:rPr lang="en-IN" sz="1900" dirty="0" smtClean="0"/>
              <a:t>or until the date on which the financial statement is laid before the Company in general meeting or, where the annual general meeting for any year has not been held, the latest day on which that meeting should have been held in accordance with the provisions of the Act, whichever is earlier.</a:t>
            </a:r>
          </a:p>
          <a:p>
            <a:pPr algn="just"/>
            <a:endParaRPr lang="en-US" sz="1900" dirty="0" smtClean="0"/>
          </a:p>
          <a:p>
            <a:pPr algn="just"/>
            <a:r>
              <a:rPr lang="en-IN" sz="1900" dirty="0" smtClean="0"/>
              <a:t>Effective date of issue of circular shall be the date of dispatch of the circular</a:t>
            </a:r>
            <a:endParaRPr lang="en-IN" sz="19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912</TotalTime>
  <Words>1486</Words>
  <Application>Microsoft Office PowerPoint</Application>
  <PresentationFormat>On-screen Show (4:3)</PresentationFormat>
  <Paragraphs>186</Paragraphs>
  <Slides>19</Slides>
  <Notes>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Flow</vt:lpstr>
      <vt:lpstr>DEPOSITS &amp; LOANS</vt:lpstr>
      <vt:lpstr>       </vt:lpstr>
      <vt:lpstr> </vt:lpstr>
      <vt:lpstr> </vt:lpstr>
      <vt:lpstr> </vt:lpstr>
      <vt:lpstr>TERMS &amp; CONDITIONSOF ACCEPTANCE OF DEPOSITS</vt:lpstr>
      <vt:lpstr>DEPOSITS FROM MEMBER</vt:lpstr>
      <vt:lpstr>  </vt:lpstr>
      <vt:lpstr>FORMS &amp; PARTICULARS OF ADVERTISEMENTS</vt:lpstr>
      <vt:lpstr>FORM OF APPLICATION FOR DEPOSITS AND DEPOSIT RECEIPT TO DEPOSITOR</vt:lpstr>
      <vt:lpstr>DEPOSIT INSURANCE</vt:lpstr>
      <vt:lpstr>CREATION OF SECURITY</vt:lpstr>
      <vt:lpstr>APPOINTMENT OF DEPOSIT TRUSTEES</vt:lpstr>
      <vt:lpstr>CREATION OF DEPOSIT REPAYMENT RESERVE ACCOUNT</vt:lpstr>
      <vt:lpstr>REGISTER OF DEPOSIT &amp; RETURN TO ROC</vt:lpstr>
      <vt:lpstr>REPAYMENT OF DEPOSIT ACCEPTED BEFORE COMMENCEMENT OF THIS ACT</vt:lpstr>
      <vt:lpstr>LOAN TO DIRECTOR </vt:lpstr>
      <vt:lpstr>LOAN &amp; INVESTMENT BY COMPANY</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DEPOSITS</dc:title>
  <dc:creator>USER6</dc:creator>
  <cp:lastModifiedBy>USER6</cp:lastModifiedBy>
  <cp:revision>135</cp:revision>
  <dcterms:created xsi:type="dcterms:W3CDTF">2006-08-16T00:00:00Z</dcterms:created>
  <dcterms:modified xsi:type="dcterms:W3CDTF">2014-04-05T08:48:07Z</dcterms:modified>
</cp:coreProperties>
</file>