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75" r:id="rId2"/>
    <p:sldId id="279" r:id="rId3"/>
    <p:sldId id="280" r:id="rId4"/>
    <p:sldId id="281" r:id="rId5"/>
    <p:sldId id="282" r:id="rId6"/>
    <p:sldId id="276" r:id="rId7"/>
    <p:sldId id="259" r:id="rId8"/>
    <p:sldId id="260" r:id="rId9"/>
    <p:sldId id="261" r:id="rId10"/>
    <p:sldId id="278" r:id="rId11"/>
    <p:sldId id="264" r:id="rId12"/>
    <p:sldId id="265" r:id="rId13"/>
    <p:sldId id="266" r:id="rId14"/>
    <p:sldId id="267"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2FEEA7-A126-4E24-87B2-579BA3F9EA06}" type="datetimeFigureOut">
              <a:rPr lang="en-US" smtClean="0"/>
              <a:pPr/>
              <a:t>17-Jan-15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E9D040-91F7-4F77-B8A2-37AFF3BB83AE}" type="slidenum">
              <a:rPr lang="en-US" smtClean="0"/>
              <a:pPr/>
              <a:t>‹#›</a:t>
            </a:fld>
            <a:endParaRPr 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F0106C-D803-4C3B-A7D8-70A12A9943AF}" type="datetimeFigureOut">
              <a:rPr lang="en-US" smtClean="0"/>
              <a:pPr/>
              <a:t>17-Jan-15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4C06F8-8113-4ACD-82F5-68E6D07EB6B0}" type="slidenum">
              <a:rPr lang="en-US" smtClean="0"/>
              <a:pPr/>
              <a:t>‹#›</a:t>
            </a:fld>
            <a:endParaRPr lang="en-US"/>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4C06F8-8113-4ACD-82F5-68E6D07EB6B0}" type="slidenum">
              <a:rPr lang="en-US" smtClean="0"/>
              <a:pPr/>
              <a:t>8</a:t>
            </a:fld>
            <a:endParaRPr lang="en-US"/>
          </a:p>
        </p:txBody>
      </p:sp>
      <p:sp>
        <p:nvSpPr>
          <p:cNvPr id="5" name="Header Placeholder 4"/>
          <p:cNvSpPr>
            <a:spLocks noGrp="1"/>
          </p:cNvSpPr>
          <p:nvPr>
            <p:ph type="hdr" sz="quarter" idx="1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4C06F8-8113-4ACD-82F5-68E6D07EB6B0}" type="slidenum">
              <a:rPr lang="en-US" smtClean="0"/>
              <a:pPr/>
              <a:t>10</a:t>
            </a:fld>
            <a:endParaRPr lang="en-US"/>
          </a:p>
        </p:txBody>
      </p:sp>
      <p:sp>
        <p:nvSpPr>
          <p:cNvPr id="5" name="Header Placeholder 4"/>
          <p:cNvSpPr>
            <a:spLocks noGrp="1"/>
          </p:cNvSpPr>
          <p:nvPr>
            <p:ph type="hdr" sz="quarter" idx="1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4C06F8-8113-4ACD-82F5-68E6D07EB6B0}" type="slidenum">
              <a:rPr lang="en-US" smtClean="0"/>
              <a:pPr/>
              <a:t>13</a:t>
            </a:fld>
            <a:endParaRPr lang="en-US"/>
          </a:p>
        </p:txBody>
      </p:sp>
      <p:sp>
        <p:nvSpPr>
          <p:cNvPr id="5" name="Header Placeholder 4"/>
          <p:cNvSpPr>
            <a:spLocks noGrp="1"/>
          </p:cNvSpPr>
          <p:nvPr>
            <p:ph type="hdr" sz="quarter" idx="1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17-Jan-15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17-Jan-15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17-Jan-15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17-Jan-15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17-Jan-15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17-Jan-15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17-Jan-15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17-Jan-15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17-Jan-15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17-Jan-15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17-Jan-15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17-Jan-15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p:cNvSpPr/>
          <p:nvPr userDrawn="1"/>
        </p:nvSpPr>
        <p:spPr>
          <a:xfrm>
            <a:off x="7316256" y="6366302"/>
            <a:ext cx="1827744" cy="415498"/>
          </a:xfrm>
          <a:prstGeom prst="rect">
            <a:avLst/>
          </a:prstGeom>
        </p:spPr>
        <p:txBody>
          <a:bodyPr wrap="none">
            <a:spAutoFit/>
          </a:bodyPr>
          <a:lstStyle/>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100" b="1" i="1" u="none" strike="noStrike" kern="1200" cap="none" spc="0" normalizeH="0" baseline="0" noProof="0" dirty="0" smtClean="0">
                <a:ln>
                  <a:noFill/>
                </a:ln>
                <a:solidFill>
                  <a:srgbClr val="0070C0"/>
                </a:solidFill>
                <a:effectLst/>
                <a:uLnTx/>
                <a:uFillTx/>
                <a:latin typeface="Calibri" pitchFamily="34" charset="0"/>
                <a:ea typeface="+mn-ea"/>
                <a:cs typeface="+mn-cs"/>
              </a:rPr>
              <a:t>Lunawat &amp; Co.</a:t>
            </a:r>
            <a:endParaRPr kumimoji="0" lang="en-US" sz="2100" b="0" i="0" u="none" strike="noStrike" kern="1200" cap="none" spc="0" normalizeH="0" baseline="0" noProof="0" dirty="0">
              <a:ln>
                <a:noFill/>
              </a:ln>
              <a:solidFill>
                <a:prstClr val="white"/>
              </a:solidFill>
              <a:effectLst/>
              <a:uLnTx/>
              <a:uFillTx/>
              <a:latin typeface="+mn-lt"/>
              <a:ea typeface="+mn-ea"/>
              <a:cs typeface="+mn-cs"/>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915400" cy="5334000"/>
          </a:xfrm>
        </p:spPr>
        <p:txBody>
          <a:bodyPr>
            <a:normAutofit fontScale="92500" lnSpcReduction="10000"/>
          </a:bodyPr>
          <a:lstStyle/>
          <a:p>
            <a:pPr algn="ctr">
              <a:lnSpc>
                <a:spcPct val="80000"/>
              </a:lnSpc>
              <a:buNone/>
            </a:pPr>
            <a:endParaRPr lang="en-US" sz="3800" b="1" dirty="0" smtClean="0">
              <a:latin typeface="Andalus" pitchFamily="18" charset="-78"/>
              <a:cs typeface="Andalus" pitchFamily="18" charset="-78"/>
            </a:endParaRPr>
          </a:p>
          <a:p>
            <a:pPr algn="ctr">
              <a:lnSpc>
                <a:spcPct val="80000"/>
              </a:lnSpc>
              <a:buNone/>
            </a:pPr>
            <a:r>
              <a:rPr lang="en-US" sz="5100" b="1" dirty="0" smtClean="0">
                <a:latin typeface="Andalus" pitchFamily="18" charset="-78"/>
                <a:cs typeface="Andalus" pitchFamily="18" charset="-78"/>
              </a:rPr>
              <a:t>Presentation on </a:t>
            </a:r>
            <a:br>
              <a:rPr lang="en-US" sz="5100" b="1" dirty="0" smtClean="0">
                <a:latin typeface="Andalus" pitchFamily="18" charset="-78"/>
                <a:cs typeface="Andalus" pitchFamily="18" charset="-78"/>
              </a:rPr>
            </a:br>
            <a:r>
              <a:rPr lang="en-US" sz="5100" b="1" dirty="0" smtClean="0">
                <a:solidFill>
                  <a:srgbClr val="FFFF00"/>
                </a:solidFill>
                <a:latin typeface="Andalus" pitchFamily="18" charset="-78"/>
                <a:cs typeface="Andalus" pitchFamily="18" charset="-78"/>
              </a:rPr>
              <a:t>Place Of Provision Of Service rules ,2012</a:t>
            </a:r>
            <a:r>
              <a:rPr lang="en-US" sz="5100" b="1" dirty="0" smtClean="0">
                <a:latin typeface="Andalus" pitchFamily="18" charset="-78"/>
                <a:cs typeface="Andalus" pitchFamily="18" charset="-78"/>
              </a:rPr>
              <a:t/>
            </a:r>
            <a:br>
              <a:rPr lang="en-US" sz="5100" b="1" dirty="0" smtClean="0">
                <a:latin typeface="Andalus" pitchFamily="18" charset="-78"/>
                <a:cs typeface="Andalus" pitchFamily="18" charset="-78"/>
              </a:rPr>
            </a:br>
            <a:endParaRPr lang="en-US" sz="5100" b="1" dirty="0" smtClean="0">
              <a:latin typeface="Andalus" pitchFamily="18" charset="-78"/>
              <a:cs typeface="Andalus" pitchFamily="18" charset="-78"/>
            </a:endParaRPr>
          </a:p>
          <a:p>
            <a:pPr algn="ctr">
              <a:lnSpc>
                <a:spcPct val="80000"/>
              </a:lnSpc>
              <a:buNone/>
            </a:pPr>
            <a:r>
              <a:rPr lang="en-US" sz="5100" b="1" dirty="0" smtClean="0">
                <a:latin typeface="Andalus" pitchFamily="18" charset="-78"/>
                <a:cs typeface="Andalus" pitchFamily="18" charset="-78"/>
              </a:rPr>
              <a:t>On behalf of</a:t>
            </a:r>
          </a:p>
          <a:p>
            <a:pPr algn="ctr">
              <a:lnSpc>
                <a:spcPct val="80000"/>
              </a:lnSpc>
              <a:buNone/>
            </a:pPr>
            <a:r>
              <a:rPr lang="en-US" sz="5100" b="1" dirty="0" smtClean="0">
                <a:latin typeface="Andalus" pitchFamily="18" charset="-78"/>
                <a:cs typeface="Andalus" pitchFamily="18" charset="-78"/>
              </a:rPr>
              <a:t/>
            </a:r>
            <a:br>
              <a:rPr lang="en-US" sz="5100" b="1" dirty="0" smtClean="0">
                <a:latin typeface="Andalus" pitchFamily="18" charset="-78"/>
                <a:cs typeface="Andalus" pitchFamily="18" charset="-78"/>
              </a:rPr>
            </a:br>
            <a:r>
              <a:rPr lang="en-US" sz="5100" b="1" dirty="0" smtClean="0">
                <a:latin typeface="Andalus" pitchFamily="18" charset="-78"/>
                <a:cs typeface="Andalus" pitchFamily="18" charset="-78"/>
              </a:rPr>
              <a:t>Lunawat &amp; Co.</a:t>
            </a:r>
            <a:br>
              <a:rPr lang="en-US" sz="5100" b="1" dirty="0" smtClean="0">
                <a:latin typeface="Andalus" pitchFamily="18" charset="-78"/>
                <a:cs typeface="Andalus" pitchFamily="18" charset="-78"/>
              </a:rPr>
            </a:br>
            <a:r>
              <a:rPr lang="en-US" sz="5100" b="1" dirty="0" smtClean="0">
                <a:latin typeface="Andalus" pitchFamily="18" charset="-78"/>
                <a:cs typeface="Andalus" pitchFamily="18" charset="-78"/>
              </a:rPr>
              <a:t>Chartered Accountants</a:t>
            </a:r>
          </a:p>
          <a:p>
            <a:pPr algn="ctr">
              <a:lnSpc>
                <a:spcPct val="80000"/>
              </a:lnSpc>
              <a:buNone/>
            </a:pPr>
            <a:endParaRPr lang="en-US" b="1" dirty="0" smtClean="0">
              <a:latin typeface="Andalus" pitchFamily="18" charset="-78"/>
              <a:cs typeface="Andalus" pitchFamily="18" charset="-78"/>
            </a:endParaRPr>
          </a:p>
          <a:p>
            <a:pPr algn="ctr">
              <a:lnSpc>
                <a:spcPct val="80000"/>
              </a:lnSpc>
              <a:buNone/>
            </a:pPr>
            <a:endParaRPr lang="en-US" b="1" dirty="0" smtClean="0">
              <a:latin typeface="Andalus" pitchFamily="18" charset="-78"/>
              <a:cs typeface="Andalus" pitchFamily="18" charset="-78"/>
            </a:endParaRPr>
          </a:p>
          <a:p>
            <a:pPr algn="ctr">
              <a:lnSpc>
                <a:spcPct val="80000"/>
              </a:lnSpc>
              <a:buNone/>
            </a:pPr>
            <a:endParaRPr lang="en-US" b="1" dirty="0" smtClean="0">
              <a:latin typeface="Andalus" pitchFamily="18" charset="-78"/>
              <a:cs typeface="Andalus" pitchFamily="18" charset="-78"/>
            </a:endParaRPr>
          </a:p>
          <a:p>
            <a:pPr algn="r">
              <a:lnSpc>
                <a:spcPct val="80000"/>
              </a:lnSpc>
              <a:buNone/>
            </a:pPr>
            <a:endParaRPr lang="en-US" b="1" i="1" dirty="0" smtClean="0">
              <a:solidFill>
                <a:srgbClr val="0070C0"/>
              </a:solidFill>
              <a:latin typeface="Calibri" pitchFamily="34" charset="0"/>
            </a:endParaRPr>
          </a:p>
          <a:p>
            <a:pPr algn="r">
              <a:lnSpc>
                <a:spcPct val="80000"/>
              </a:lnSpc>
              <a:buNone/>
            </a:pPr>
            <a:endParaRPr lang="en-US" sz="3000" b="1" i="1" dirty="0" smtClean="0">
              <a:solidFill>
                <a:srgbClr val="0070C0"/>
              </a:solidFill>
              <a:latin typeface="Calibri" pitchFamily="34" charset="0"/>
            </a:endParaRPr>
          </a:p>
          <a:p>
            <a:pPr algn="r">
              <a:lnSpc>
                <a:spcPct val="80000"/>
              </a:lnSpc>
              <a:buNone/>
            </a:pPr>
            <a:endParaRPr lang="en-US" sz="3000" b="1" i="1" dirty="0" smtClean="0">
              <a:solidFill>
                <a:srgbClr val="0070C0"/>
              </a:solidFill>
              <a:latin typeface="Calibri" pitchFamily="34" charset="0"/>
            </a:endParaRPr>
          </a:p>
          <a:p>
            <a:pPr algn="r">
              <a:lnSpc>
                <a:spcPct val="80000"/>
              </a:lnSpc>
              <a:buNone/>
            </a:pPr>
            <a:endParaRPr lang="en-US" sz="3000" b="1" i="1" dirty="0" smtClean="0">
              <a:solidFill>
                <a:srgbClr val="0070C0"/>
              </a:solidFill>
              <a:latin typeface="Calibri" pitchFamily="34" charset="0"/>
            </a:endParaRPr>
          </a:p>
          <a:p>
            <a:pPr algn="r">
              <a:lnSpc>
                <a:spcPct val="80000"/>
              </a:lnSpc>
              <a:buNone/>
            </a:pPr>
            <a:endParaRPr lang="en-US" sz="3000" b="1" i="1" dirty="0" smtClean="0">
              <a:solidFill>
                <a:srgbClr val="0070C0"/>
              </a:solidFill>
              <a:latin typeface="Calibri" pitchFamily="34" charset="0"/>
            </a:endParaRPr>
          </a:p>
        </p:txBody>
      </p:sp>
      <p:pic>
        <p:nvPicPr>
          <p:cNvPr id="4" name="Picture 6" descr="CA_logo_icai.jpg"/>
          <p:cNvPicPr>
            <a:picLocks noChangeAspect="1" noChangeArrowheads="1"/>
          </p:cNvPicPr>
          <p:nvPr/>
        </p:nvPicPr>
        <p:blipFill>
          <a:blip r:embed="rId2" cstate="print"/>
          <a:srcRect/>
          <a:stretch>
            <a:fillRect/>
          </a:stretch>
        </p:blipFill>
        <p:spPr bwMode="auto">
          <a:xfrm>
            <a:off x="0" y="0"/>
            <a:ext cx="233680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9" dur="1000" fill="hold"/>
                                        <p:tgtEl>
                                          <p:spTgt spid="3">
                                            <p:txEl>
                                              <p:pRg st="1" end="1"/>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iterate type="lt">
                                    <p:tmPct val="10000"/>
                                  </p:iterate>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iterate type="lt">
                                    <p:tmPct val="10000"/>
                                  </p:iterate>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19" dur="1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le 71"/>
          <p:cNvSpPr>
            <a:spLocks noGrp="1"/>
          </p:cNvSpPr>
          <p:nvPr>
            <p:ph type="title"/>
          </p:nvPr>
        </p:nvSpPr>
        <p:spPr>
          <a:xfrm>
            <a:off x="685800" y="152400"/>
            <a:ext cx="7924800" cy="609600"/>
          </a:xfrm>
        </p:spPr>
        <p:txBody>
          <a:bodyPr>
            <a:normAutofit/>
          </a:bodyPr>
          <a:lstStyle/>
          <a:p>
            <a:r>
              <a:rPr lang="en-US" sz="2800" b="1" u="sng" dirty="0" smtClean="0">
                <a:solidFill>
                  <a:srgbClr val="FFFF00"/>
                </a:solidFill>
              </a:rPr>
              <a:t>Rule 4 – Performance based service</a:t>
            </a:r>
            <a:endParaRPr lang="en-US" sz="2800" b="1" u="sng" dirty="0">
              <a:solidFill>
                <a:srgbClr val="FFFF00"/>
              </a:solidFill>
            </a:endParaRPr>
          </a:p>
        </p:txBody>
      </p:sp>
      <p:sp>
        <p:nvSpPr>
          <p:cNvPr id="3" name="Content Placeholder 2"/>
          <p:cNvSpPr>
            <a:spLocks noGrp="1"/>
          </p:cNvSpPr>
          <p:nvPr>
            <p:ph idx="4294967295"/>
          </p:nvPr>
        </p:nvSpPr>
        <p:spPr>
          <a:xfrm>
            <a:off x="0" y="838200"/>
            <a:ext cx="9144000" cy="5486400"/>
          </a:xfrm>
        </p:spPr>
        <p:txBody>
          <a:bodyPr>
            <a:normAutofit fontScale="70000" lnSpcReduction="20000"/>
          </a:bodyPr>
          <a:lstStyle/>
          <a:p>
            <a:endParaRPr lang="en-US" sz="8800" dirty="0" smtClean="0">
              <a:latin typeface="Andalus" pitchFamily="18" charset="-78"/>
              <a:cs typeface="Andalus" pitchFamily="18" charset="-78"/>
            </a:endParaRPr>
          </a:p>
          <a:p>
            <a:pPr>
              <a:buNone/>
            </a:pPr>
            <a:r>
              <a:rPr lang="en-US" sz="9600" dirty="0" smtClean="0">
                <a:latin typeface="Andalus" pitchFamily="18" charset="-78"/>
                <a:cs typeface="Andalus" pitchFamily="18" charset="-78"/>
              </a:rPr>
              <a:t>	</a:t>
            </a:r>
          </a:p>
          <a:p>
            <a:pPr>
              <a:buNone/>
            </a:pPr>
            <a:r>
              <a:rPr lang="en-US" sz="9600" dirty="0" smtClean="0">
                <a:latin typeface="Andalus" pitchFamily="18" charset="-78"/>
                <a:cs typeface="Andalus" pitchFamily="18" charset="-78"/>
              </a:rPr>
              <a:t>	     	</a:t>
            </a:r>
          </a:p>
          <a:p>
            <a:pPr algn="r">
              <a:buNone/>
            </a:pPr>
            <a:r>
              <a:rPr lang="en-US" sz="10900" dirty="0" smtClean="0">
                <a:latin typeface="Andalus" pitchFamily="18" charset="-78"/>
                <a:cs typeface="Andalus" pitchFamily="18" charset="-78"/>
              </a:rPr>
              <a:t>		</a:t>
            </a:r>
          </a:p>
          <a:p>
            <a:pPr algn="r">
              <a:buNone/>
            </a:pPr>
            <a:r>
              <a:rPr lang="en-US" sz="10900" dirty="0" smtClean="0">
                <a:latin typeface="Andalus" pitchFamily="18" charset="-78"/>
                <a:cs typeface="Andalus" pitchFamily="18" charset="-78"/>
              </a:rPr>
              <a:t> </a:t>
            </a:r>
            <a:endParaRPr lang="en-US" sz="8400" dirty="0" smtClean="0">
              <a:latin typeface="Andalus" pitchFamily="18" charset="-78"/>
              <a:cs typeface="Andalus" pitchFamily="18" charset="-78"/>
            </a:endParaRPr>
          </a:p>
          <a:p>
            <a:endParaRPr lang="en-US" dirty="0"/>
          </a:p>
        </p:txBody>
      </p:sp>
      <p:sp>
        <p:nvSpPr>
          <p:cNvPr id="4" name="Rectangle 3"/>
          <p:cNvSpPr/>
          <p:nvPr/>
        </p:nvSpPr>
        <p:spPr>
          <a:xfrm>
            <a:off x="3733800" y="762000"/>
            <a:ext cx="1752600" cy="5334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Rule-4</a:t>
            </a:r>
            <a:endParaRPr lang="en-US" dirty="0"/>
          </a:p>
        </p:txBody>
      </p:sp>
      <p:cxnSp>
        <p:nvCxnSpPr>
          <p:cNvPr id="6" name="Straight Arrow Connector 5"/>
          <p:cNvCxnSpPr/>
          <p:nvPr/>
        </p:nvCxnSpPr>
        <p:spPr>
          <a:xfrm rot="10800000" flipV="1">
            <a:off x="4267200" y="1295400"/>
            <a:ext cx="3048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572000" y="1295400"/>
            <a:ext cx="3810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28600" y="1600200"/>
            <a:ext cx="4343400" cy="1752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dirty="0" smtClean="0">
                <a:solidFill>
                  <a:schemeClr val="tx1"/>
                </a:solidFill>
                <a:latin typeface="Andalus" pitchFamily="18" charset="-78"/>
                <a:cs typeface="Andalus" pitchFamily="18" charset="-78"/>
              </a:rPr>
              <a:t>Service provided in respect of goods that  are required to be made physically available by the recipient  to the provider of service , It will not cover services where the supply of goods  by  the receiver is not material to the rendering of service.</a:t>
            </a:r>
            <a:r>
              <a:rPr lang="en-US" dirty="0" smtClean="0"/>
              <a:t>	 		</a:t>
            </a:r>
            <a:endParaRPr lang="en-US" dirty="0"/>
          </a:p>
        </p:txBody>
      </p:sp>
      <p:sp>
        <p:nvSpPr>
          <p:cNvPr id="11" name="Rectangle 10"/>
          <p:cNvSpPr/>
          <p:nvPr/>
        </p:nvSpPr>
        <p:spPr>
          <a:xfrm>
            <a:off x="4648200" y="1600200"/>
            <a:ext cx="4267200" cy="1752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Service that are provided to an individual which require the physical presence of the receiver with the provider for provision of the service like cosmetics , beauty treatment.</a:t>
            </a:r>
            <a:r>
              <a:rPr lang="en-US" dirty="0" smtClean="0"/>
              <a:t>		</a:t>
            </a:r>
            <a:endParaRPr lang="en-US" dirty="0"/>
          </a:p>
        </p:txBody>
      </p:sp>
      <p:sp>
        <p:nvSpPr>
          <p:cNvPr id="20" name="Rectangle 19"/>
          <p:cNvSpPr/>
          <p:nvPr/>
        </p:nvSpPr>
        <p:spPr>
          <a:xfrm>
            <a:off x="2590800" y="3810000"/>
            <a:ext cx="4114800" cy="838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POP shall be the location where service are actually performed.</a:t>
            </a:r>
            <a:endParaRPr lang="en-US" dirty="0">
              <a:solidFill>
                <a:schemeClr val="tx1"/>
              </a:solidFill>
              <a:latin typeface="Andalus" pitchFamily="18" charset="-78"/>
              <a:cs typeface="Andalus" pitchFamily="18" charset="-78"/>
            </a:endParaRPr>
          </a:p>
        </p:txBody>
      </p:sp>
      <p:sp>
        <p:nvSpPr>
          <p:cNvPr id="21" name="Rectangle 20"/>
          <p:cNvSpPr/>
          <p:nvPr/>
        </p:nvSpPr>
        <p:spPr>
          <a:xfrm>
            <a:off x="0" y="5029200"/>
            <a:ext cx="3962400" cy="18288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Where the service are provided from a remote location  by way of electronic mean s in respect of goods situated  at some other place, POP shall be the location  where goods are situated not  the place of performance of service.</a:t>
            </a:r>
            <a:endParaRPr lang="en-US" dirty="0">
              <a:solidFill>
                <a:schemeClr val="tx1"/>
              </a:solidFill>
              <a:latin typeface="Andalus" pitchFamily="18" charset="-78"/>
              <a:cs typeface="Andalus" pitchFamily="18" charset="-78"/>
            </a:endParaRPr>
          </a:p>
        </p:txBody>
      </p:sp>
      <p:sp>
        <p:nvSpPr>
          <p:cNvPr id="22" name="Rectangle 21"/>
          <p:cNvSpPr/>
          <p:nvPr/>
        </p:nvSpPr>
        <p:spPr>
          <a:xfrm>
            <a:off x="5334000" y="5029200"/>
            <a:ext cx="3810000" cy="18288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That the sub rule not apply in respect of goods that are  temporarily imported to India for repairs, reconditioning or re-engineering  for re-export.</a:t>
            </a:r>
            <a:endParaRPr lang="en-US" dirty="0">
              <a:solidFill>
                <a:schemeClr val="tx1"/>
              </a:solidFill>
              <a:latin typeface="Andalus" pitchFamily="18" charset="-78"/>
              <a:cs typeface="Andalus" pitchFamily="18" charset="-78"/>
            </a:endParaRPr>
          </a:p>
        </p:txBody>
      </p:sp>
      <p:cxnSp>
        <p:nvCxnSpPr>
          <p:cNvPr id="24" name="Straight Connector 23"/>
          <p:cNvCxnSpPr/>
          <p:nvPr/>
        </p:nvCxnSpPr>
        <p:spPr>
          <a:xfrm>
            <a:off x="1600200" y="4800600"/>
            <a:ext cx="5943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1524794" y="4876006"/>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7468394" y="4876006"/>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2"/>
          </p:cNvCxnSpPr>
          <p:nvPr/>
        </p:nvCxnSpPr>
        <p:spPr>
          <a:xfrm rot="16200000" flipH="1">
            <a:off x="2495550" y="3257550"/>
            <a:ext cx="381000" cy="5715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1" idx="2"/>
          </p:cNvCxnSpPr>
          <p:nvPr/>
        </p:nvCxnSpPr>
        <p:spPr>
          <a:xfrm rot="5400000">
            <a:off x="6324600" y="3276600"/>
            <a:ext cx="381000" cy="533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9" idx="2"/>
          </p:cNvCxnSpPr>
          <p:nvPr/>
        </p:nvCxnSpPr>
        <p:spPr>
          <a:xfrm rot="5400000">
            <a:off x="1543050" y="3943350"/>
            <a:ext cx="1447800" cy="2667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11" idx="2"/>
          </p:cNvCxnSpPr>
          <p:nvPr/>
        </p:nvCxnSpPr>
        <p:spPr>
          <a:xfrm rot="16200000" flipH="1">
            <a:off x="6286500" y="3848100"/>
            <a:ext cx="14478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additive="base">
                                        <p:cTn id="7" dur="500" fill="hold"/>
                                        <p:tgtEl>
                                          <p:spTgt spid="72"/>
                                        </p:tgtEl>
                                        <p:attrNameLst>
                                          <p:attrName>ppt_x</p:attrName>
                                        </p:attrNameLst>
                                      </p:cBhvr>
                                      <p:tavLst>
                                        <p:tav tm="0">
                                          <p:val>
                                            <p:strVal val="#ppt_x"/>
                                          </p:val>
                                        </p:tav>
                                        <p:tav tm="100000">
                                          <p:val>
                                            <p:strVal val="#ppt_x"/>
                                          </p:val>
                                        </p:tav>
                                      </p:tavLst>
                                    </p:anim>
                                    <p:anim calcmode="lin" valueType="num">
                                      <p:cBhvr additive="base">
                                        <p:cTn id="8" dur="500" fill="hold"/>
                                        <p:tgtEl>
                                          <p:spTgt spid="7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2000"/>
                                        <p:tgtEl>
                                          <p:spTgt spid="8"/>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fade">
                                      <p:cBhvr>
                                        <p:cTn id="32" dur="2000"/>
                                        <p:tgtEl>
                                          <p:spTgt spid="32"/>
                                        </p:tgtEl>
                                      </p:cBhvr>
                                    </p:animEffect>
                                  </p:childTnLst>
                                </p:cTn>
                              </p:par>
                              <p:par>
                                <p:cTn id="33" presetID="10" presetClass="entr" presetSubtype="0" fill="hold" nodeType="with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fade">
                                      <p:cBhvr>
                                        <p:cTn id="35" dur="2000"/>
                                        <p:tgtEl>
                                          <p:spTgt spid="3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2000"/>
                                        <p:tgtEl>
                                          <p:spTgt spid="20"/>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44"/>
                                        </p:tgtEl>
                                        <p:attrNameLst>
                                          <p:attrName>style.visibility</p:attrName>
                                        </p:attrNameLst>
                                      </p:cBhvr>
                                      <p:to>
                                        <p:strVal val="visible"/>
                                      </p:to>
                                    </p:set>
                                    <p:animEffect transition="in" filter="fade">
                                      <p:cBhvr>
                                        <p:cTn id="43" dur="2000"/>
                                        <p:tgtEl>
                                          <p:spTgt spid="44"/>
                                        </p:tgtEl>
                                      </p:cBhvr>
                                    </p:animEffect>
                                  </p:childTnLst>
                                </p:cTn>
                              </p:par>
                              <p:par>
                                <p:cTn id="44" presetID="10" presetClass="entr" presetSubtype="0" fill="hold" nodeType="with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fade">
                                      <p:cBhvr>
                                        <p:cTn id="46" dur="2000"/>
                                        <p:tgtEl>
                                          <p:spTgt spid="46"/>
                                        </p:tgtEl>
                                      </p:cBhvr>
                                    </p:animEffect>
                                  </p:childTnLst>
                                </p:cTn>
                              </p:par>
                              <p:par>
                                <p:cTn id="47" presetID="10" presetClass="entr" presetSubtype="0"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fade">
                                      <p:cBhvr>
                                        <p:cTn id="49" dur="2000"/>
                                        <p:tgtEl>
                                          <p:spTgt spid="24"/>
                                        </p:tgtEl>
                                      </p:cBhvr>
                                    </p:animEffect>
                                  </p:childTnLst>
                                </p:cTn>
                              </p:par>
                              <p:par>
                                <p:cTn id="50" presetID="10" presetClass="entr" presetSubtype="0" fill="hold"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fade">
                                      <p:cBhvr>
                                        <p:cTn id="52" dur="2000"/>
                                        <p:tgtEl>
                                          <p:spTgt spid="26"/>
                                        </p:tgtEl>
                                      </p:cBhvr>
                                    </p:animEffect>
                                  </p:childTnLst>
                                </p:cTn>
                              </p:par>
                              <p:par>
                                <p:cTn id="53" presetID="10"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fade">
                                      <p:cBhvr>
                                        <p:cTn id="55" dur="2000"/>
                                        <p:tgtEl>
                                          <p:spTgt spid="28"/>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2000"/>
                                        <p:tgtEl>
                                          <p:spTgt spid="2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4" grpId="0" animBg="1"/>
      <p:bldP spid="9" grpId="0" animBg="1"/>
      <p:bldP spid="11" grpId="0" animBg="1"/>
      <p:bldP spid="20" grpId="0" animBg="1"/>
      <p:bldP spid="21" grpId="0" animBg="1"/>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763000" cy="6096000"/>
          </a:xfrm>
        </p:spPr>
        <p:txBody>
          <a:bodyPr>
            <a:normAutofit fontScale="62500" lnSpcReduction="20000"/>
          </a:bodyPr>
          <a:lstStyle/>
          <a:p>
            <a:pPr marL="576072" indent="-512064" algn="just">
              <a:spcBef>
                <a:spcPts val="400"/>
              </a:spcBef>
              <a:buNone/>
            </a:pPr>
            <a:r>
              <a:rPr lang="en-US" sz="4100" dirty="0" smtClean="0">
                <a:latin typeface="Andalus" pitchFamily="18" charset="-78"/>
                <a:cs typeface="Andalus" pitchFamily="18" charset="-78"/>
              </a:rPr>
              <a:t>    </a:t>
            </a:r>
            <a:r>
              <a:rPr lang="en-US" sz="3800" b="1" u="sng" dirty="0" smtClean="0">
                <a:solidFill>
                  <a:srgbClr val="FFFF00"/>
                </a:solidFill>
                <a:latin typeface="Andalus" pitchFamily="18" charset="-78"/>
                <a:cs typeface="Andalus" pitchFamily="18" charset="-78"/>
              </a:rPr>
              <a:t>Rule 5 - Place of provision of services relating to</a:t>
            </a:r>
          </a:p>
          <a:p>
            <a:pPr marL="576072" indent="-512064" algn="just">
              <a:spcBef>
                <a:spcPts val="400"/>
              </a:spcBef>
              <a:buNone/>
            </a:pPr>
            <a:r>
              <a:rPr lang="en-US" sz="3800" b="1" dirty="0" smtClean="0">
                <a:solidFill>
                  <a:srgbClr val="FFFF00"/>
                </a:solidFill>
                <a:latin typeface="Andalus" pitchFamily="18" charset="-78"/>
                <a:cs typeface="Andalus" pitchFamily="18" charset="-78"/>
              </a:rPr>
              <a:t>    </a:t>
            </a:r>
            <a:r>
              <a:rPr lang="en-US" sz="3800" b="1" u="sng" dirty="0" smtClean="0">
                <a:solidFill>
                  <a:srgbClr val="FFFF00"/>
                </a:solidFill>
                <a:latin typeface="Andalus" pitchFamily="18" charset="-78"/>
                <a:cs typeface="Andalus" pitchFamily="18" charset="-78"/>
              </a:rPr>
              <a:t>immovable property</a:t>
            </a:r>
          </a:p>
          <a:p>
            <a:pPr marL="576072" indent="-512064" algn="just">
              <a:spcBef>
                <a:spcPts val="400"/>
              </a:spcBef>
              <a:buNone/>
            </a:pPr>
            <a:endParaRPr lang="en-US" sz="4100" dirty="0" smtClean="0">
              <a:latin typeface="Andalus" pitchFamily="18" charset="-78"/>
              <a:cs typeface="Andalus" pitchFamily="18" charset="-78"/>
            </a:endParaRPr>
          </a:p>
          <a:p>
            <a:pPr marL="576072" indent="-512064" algn="just">
              <a:spcBef>
                <a:spcPts val="400"/>
              </a:spcBef>
              <a:buNone/>
            </a:pPr>
            <a:r>
              <a:rPr lang="en-US" sz="4100" dirty="0" smtClean="0">
                <a:latin typeface="Andalus" pitchFamily="18" charset="-78"/>
                <a:cs typeface="Andalus" pitchFamily="18" charset="-78"/>
              </a:rPr>
              <a:t>	The place of provision of services provided directly in relation to an immovable property, including:</a:t>
            </a:r>
          </a:p>
          <a:p>
            <a:pPr marL="576072" indent="-512064" algn="just">
              <a:spcBef>
                <a:spcPts val="400"/>
              </a:spcBef>
            </a:pPr>
            <a:r>
              <a:rPr lang="en-US" sz="4100" dirty="0" smtClean="0">
                <a:latin typeface="Andalus" pitchFamily="18" charset="-78"/>
                <a:cs typeface="Andalus" pitchFamily="18" charset="-78"/>
              </a:rPr>
              <a:t>services provided in this regard by experts and estate agents, </a:t>
            </a:r>
          </a:p>
          <a:p>
            <a:pPr marL="576072" indent="-512064" algn="just">
              <a:spcBef>
                <a:spcPts val="400"/>
              </a:spcBef>
            </a:pPr>
            <a:r>
              <a:rPr lang="en-US" sz="4100" dirty="0" smtClean="0">
                <a:latin typeface="Andalus" pitchFamily="18" charset="-78"/>
                <a:cs typeface="Andalus" pitchFamily="18" charset="-78"/>
              </a:rPr>
              <a:t>provision of hotel accommodation by a hotel, inn, guest house, club or camp site, by whatever, name called, </a:t>
            </a:r>
          </a:p>
          <a:p>
            <a:pPr marL="576072" indent="-512064" algn="just">
              <a:spcBef>
                <a:spcPts val="400"/>
              </a:spcBef>
            </a:pPr>
            <a:r>
              <a:rPr lang="en-US" sz="4100" dirty="0" smtClean="0">
                <a:latin typeface="Andalus" pitchFamily="18" charset="-78"/>
                <a:cs typeface="Andalus" pitchFamily="18" charset="-78"/>
              </a:rPr>
              <a:t>grant of rights to use immovable property, services for carrying out or co-ordination of construction work, including architects or interior decorators</a:t>
            </a:r>
            <a:r>
              <a:rPr lang="en-US" sz="4100" b="1" dirty="0" smtClean="0">
                <a:solidFill>
                  <a:srgbClr val="FFFF00"/>
                </a:solidFill>
                <a:latin typeface="Andalus" pitchFamily="18" charset="-78"/>
                <a:cs typeface="Andalus" pitchFamily="18" charset="-78"/>
              </a:rPr>
              <a:t>.</a:t>
            </a:r>
          </a:p>
          <a:p>
            <a:pPr marL="576072" indent="-512064" algn="just">
              <a:spcBef>
                <a:spcPts val="400"/>
              </a:spcBef>
              <a:buNone/>
            </a:pPr>
            <a:endParaRPr lang="en-US" sz="4100" b="1" dirty="0" smtClean="0">
              <a:solidFill>
                <a:srgbClr val="FFFF00"/>
              </a:solidFill>
              <a:latin typeface="Andalus" pitchFamily="18" charset="-78"/>
              <a:cs typeface="Andalus" pitchFamily="18" charset="-78"/>
            </a:endParaRPr>
          </a:p>
          <a:p>
            <a:pPr marL="576072" indent="-512064" algn="just">
              <a:spcBef>
                <a:spcPts val="400"/>
              </a:spcBef>
              <a:buNone/>
            </a:pPr>
            <a:r>
              <a:rPr lang="en-US" sz="4100" b="1" dirty="0" smtClean="0">
                <a:solidFill>
                  <a:srgbClr val="FFFF00"/>
                </a:solidFill>
                <a:latin typeface="Andalus" pitchFamily="18" charset="-78"/>
                <a:cs typeface="Andalus" pitchFamily="18" charset="-78"/>
              </a:rPr>
              <a:t>	shall be the place where the immovable property is located or intended to be located</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0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0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2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763000" cy="6400800"/>
          </a:xfrm>
        </p:spPr>
        <p:txBody>
          <a:bodyPr>
            <a:normAutofit/>
          </a:bodyPr>
          <a:lstStyle/>
          <a:p>
            <a:pPr marL="576072" indent="-512064" algn="just">
              <a:lnSpc>
                <a:spcPct val="80000"/>
              </a:lnSpc>
              <a:spcBef>
                <a:spcPts val="400"/>
              </a:spcBef>
              <a:buNone/>
            </a:pPr>
            <a:r>
              <a:rPr lang="en-US" sz="2800" b="1" u="sng" dirty="0" smtClean="0">
                <a:solidFill>
                  <a:srgbClr val="FFFF00"/>
                </a:solidFill>
                <a:latin typeface="Andalus" pitchFamily="18" charset="-78"/>
                <a:cs typeface="Andalus" pitchFamily="18" charset="-78"/>
              </a:rPr>
              <a:t>   Rule 6 -Place of provision of services relating to events</a:t>
            </a:r>
          </a:p>
          <a:p>
            <a:pPr marL="576072" indent="-512064" algn="just">
              <a:lnSpc>
                <a:spcPct val="80000"/>
              </a:lnSpc>
              <a:spcBef>
                <a:spcPts val="400"/>
              </a:spcBef>
            </a:pPr>
            <a:endParaRPr lang="en-US" sz="2600" dirty="0" smtClean="0">
              <a:latin typeface="Andalus" pitchFamily="18" charset="-78"/>
              <a:cs typeface="Andalus" pitchFamily="18" charset="-78"/>
            </a:endParaRPr>
          </a:p>
          <a:p>
            <a:pPr marL="576072" indent="-512064" algn="just">
              <a:lnSpc>
                <a:spcPct val="80000"/>
              </a:lnSpc>
              <a:spcBef>
                <a:spcPts val="400"/>
              </a:spcBef>
            </a:pPr>
            <a:r>
              <a:rPr lang="en-US" sz="2400" dirty="0" smtClean="0">
                <a:latin typeface="Andalus" pitchFamily="18" charset="-78"/>
                <a:cs typeface="Andalus" pitchFamily="18" charset="-78"/>
              </a:rPr>
              <a:t>The place of provision of services provided by way of admission to, or organization of, a cultural, artistic, sporting, scientific, educational, or entertainment event, or a celebration, conference, fair, exhibition, or similar events, and of services ancillary to such admission</a:t>
            </a:r>
            <a:r>
              <a:rPr lang="en-US" sz="2400" b="1" dirty="0" smtClean="0">
                <a:solidFill>
                  <a:srgbClr val="FFFF00"/>
                </a:solidFill>
                <a:latin typeface="Andalus" pitchFamily="18" charset="-78"/>
                <a:cs typeface="Andalus" pitchFamily="18" charset="-78"/>
              </a:rPr>
              <a:t>, shall be the place where the event is actually held.</a:t>
            </a:r>
          </a:p>
          <a:p>
            <a:pPr marL="576072" indent="-512064" algn="just">
              <a:spcBef>
                <a:spcPts val="400"/>
              </a:spcBef>
            </a:pPr>
            <a:endParaRPr lang="en-US" sz="2400" dirty="0" smtClean="0"/>
          </a:p>
          <a:p>
            <a:pPr marL="576072" indent="-512064" algn="just">
              <a:spcBef>
                <a:spcPts val="400"/>
              </a:spcBef>
            </a:pPr>
            <a:r>
              <a:rPr lang="en-US" sz="2300" b="1" dirty="0" smtClean="0">
                <a:solidFill>
                  <a:schemeClr val="bg1"/>
                </a:solidFill>
                <a:latin typeface="Andalus" pitchFamily="18" charset="-78"/>
                <a:cs typeface="Andalus" pitchFamily="18" charset="-78"/>
              </a:rPr>
              <a:t>EXAMPLE</a:t>
            </a:r>
            <a:r>
              <a:rPr lang="en-US" sz="2400" dirty="0" smtClean="0">
                <a:latin typeface="Andalus" pitchFamily="18" charset="-78"/>
                <a:cs typeface="Andalus" pitchFamily="18" charset="-78"/>
              </a:rPr>
              <a:t>- A management school located in </a:t>
            </a:r>
            <a:r>
              <a:rPr lang="en-US" sz="2400" b="1" dirty="0" smtClean="0">
                <a:solidFill>
                  <a:srgbClr val="FFFF00"/>
                </a:solidFill>
                <a:latin typeface="Andalus" pitchFamily="18" charset="-78"/>
                <a:cs typeface="Andalus" pitchFamily="18" charset="-78"/>
              </a:rPr>
              <a:t>USA</a:t>
            </a:r>
            <a:r>
              <a:rPr lang="en-US" sz="2400" dirty="0" smtClean="0">
                <a:latin typeface="Andalus" pitchFamily="18" charset="-78"/>
                <a:cs typeface="Andalus" pitchFamily="18" charset="-78"/>
              </a:rPr>
              <a:t> intends to organize a road show in </a:t>
            </a:r>
            <a:r>
              <a:rPr lang="en-US" sz="2400" b="1" dirty="0" smtClean="0">
                <a:solidFill>
                  <a:srgbClr val="FFFF00"/>
                </a:solidFill>
                <a:latin typeface="Andalus" pitchFamily="18" charset="-78"/>
                <a:cs typeface="Andalus" pitchFamily="18" charset="-78"/>
              </a:rPr>
              <a:t>Mumbai</a:t>
            </a:r>
            <a:r>
              <a:rPr lang="en-US" sz="2400" dirty="0" smtClean="0">
                <a:latin typeface="Andalus" pitchFamily="18" charset="-78"/>
                <a:cs typeface="Andalus" pitchFamily="18" charset="-78"/>
              </a:rPr>
              <a:t> and </a:t>
            </a:r>
            <a:r>
              <a:rPr lang="en-US" sz="2400" b="1" dirty="0" smtClean="0">
                <a:solidFill>
                  <a:srgbClr val="FFFF00"/>
                </a:solidFill>
                <a:latin typeface="Andalus" pitchFamily="18" charset="-78"/>
                <a:cs typeface="Andalus" pitchFamily="18" charset="-78"/>
              </a:rPr>
              <a:t>New Delhi </a:t>
            </a:r>
            <a:r>
              <a:rPr lang="en-US" sz="2400" dirty="0" smtClean="0">
                <a:latin typeface="Andalus" pitchFamily="18" charset="-78"/>
                <a:cs typeface="Andalus" pitchFamily="18" charset="-78"/>
              </a:rPr>
              <a:t>for prospective students. Any service provided by an event manager, or the right to entry (participation fee for prospective students, Say) will be </a:t>
            </a:r>
            <a:r>
              <a:rPr lang="en-US" sz="2400" b="1" dirty="0" smtClean="0">
                <a:solidFill>
                  <a:srgbClr val="FFFF00"/>
                </a:solidFill>
                <a:latin typeface="Andalus" pitchFamily="18" charset="-78"/>
                <a:cs typeface="Andalus" pitchFamily="18" charset="-78"/>
              </a:rPr>
              <a:t>taxable in India.</a:t>
            </a:r>
          </a:p>
          <a:p>
            <a:pPr algn="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20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610600" cy="6553200"/>
          </a:xfrm>
        </p:spPr>
        <p:txBody>
          <a:bodyPr>
            <a:noAutofit/>
          </a:bodyPr>
          <a:lstStyle/>
          <a:p>
            <a:pPr marL="576072" indent="-512064" algn="just">
              <a:spcBef>
                <a:spcPts val="400"/>
              </a:spcBef>
              <a:buNone/>
            </a:pPr>
            <a:r>
              <a:rPr lang="en-US" sz="2200" dirty="0" smtClean="0">
                <a:latin typeface="Andalus" pitchFamily="18" charset="-78"/>
                <a:cs typeface="Andalus" pitchFamily="18" charset="-78"/>
              </a:rPr>
              <a:t>     </a:t>
            </a:r>
            <a:r>
              <a:rPr lang="en-US" sz="2200" b="1" u="sng" dirty="0" smtClean="0">
                <a:solidFill>
                  <a:srgbClr val="FFFF00"/>
                </a:solidFill>
                <a:latin typeface="Andalus" pitchFamily="18" charset="-78"/>
                <a:cs typeface="Andalus" pitchFamily="18" charset="-78"/>
              </a:rPr>
              <a:t>Rule 7 - Place of provision of services provided at more than one location</a:t>
            </a:r>
          </a:p>
          <a:p>
            <a:pPr marL="576072" indent="-512064" algn="just">
              <a:spcBef>
                <a:spcPts val="400"/>
              </a:spcBef>
              <a:buNone/>
            </a:pPr>
            <a:endParaRPr lang="en-US" sz="2200" b="1" u="sng" dirty="0" smtClean="0">
              <a:solidFill>
                <a:srgbClr val="FFFF00"/>
              </a:solidFill>
              <a:latin typeface="Andalus" pitchFamily="18" charset="-78"/>
              <a:cs typeface="Andalus" pitchFamily="18" charset="-78"/>
            </a:endParaRPr>
          </a:p>
          <a:p>
            <a:pPr marL="576072" indent="-512064" algn="just">
              <a:spcBef>
                <a:spcPts val="400"/>
              </a:spcBef>
            </a:pPr>
            <a:r>
              <a:rPr lang="en-US" sz="2200" dirty="0" smtClean="0">
                <a:latin typeface="Andalus" pitchFamily="18" charset="-78"/>
                <a:cs typeface="Andalus" pitchFamily="18" charset="-78"/>
              </a:rPr>
              <a:t>Where any service referred to in </a:t>
            </a:r>
            <a:r>
              <a:rPr lang="en-US" sz="2200" b="1" dirty="0" smtClean="0">
                <a:solidFill>
                  <a:srgbClr val="FFFF00"/>
                </a:solidFill>
                <a:latin typeface="Andalus" pitchFamily="18" charset="-78"/>
                <a:cs typeface="Andalus" pitchFamily="18" charset="-78"/>
              </a:rPr>
              <a:t>rules 4, 5, or 6 is provided at more than one location</a:t>
            </a:r>
            <a:r>
              <a:rPr lang="en-US" sz="2200" dirty="0" smtClean="0">
                <a:latin typeface="Andalus" pitchFamily="18" charset="-78"/>
                <a:cs typeface="Andalus" pitchFamily="18" charset="-78"/>
              </a:rPr>
              <a:t>, including   </a:t>
            </a:r>
            <a:r>
              <a:rPr lang="en-US" sz="2200" b="1" dirty="0" smtClean="0">
                <a:solidFill>
                  <a:srgbClr val="FFFF00"/>
                </a:solidFill>
                <a:latin typeface="Andalus" pitchFamily="18" charset="-78"/>
                <a:cs typeface="Andalus" pitchFamily="18" charset="-78"/>
              </a:rPr>
              <a:t>a location in the taxable territory</a:t>
            </a:r>
            <a:r>
              <a:rPr lang="en-US" sz="2200" dirty="0" smtClean="0">
                <a:latin typeface="Andalus" pitchFamily="18" charset="-78"/>
                <a:cs typeface="Andalus" pitchFamily="18" charset="-78"/>
              </a:rPr>
              <a:t>, its place of provision </a:t>
            </a:r>
            <a:r>
              <a:rPr lang="en-US" sz="2200" b="1" dirty="0" smtClean="0">
                <a:solidFill>
                  <a:srgbClr val="FFFF00"/>
                </a:solidFill>
                <a:latin typeface="Andalus" pitchFamily="18" charset="-78"/>
                <a:cs typeface="Andalus" pitchFamily="18" charset="-78"/>
              </a:rPr>
              <a:t>shall be the location in the taxable territory where the greatest proportion of the service is provided</a:t>
            </a:r>
          </a:p>
          <a:p>
            <a:pPr marL="576072" indent="-512064" algn="just">
              <a:spcBef>
                <a:spcPts val="400"/>
              </a:spcBef>
            </a:pPr>
            <a:endParaRPr lang="en-US" sz="2200" b="1" dirty="0" smtClean="0">
              <a:solidFill>
                <a:schemeClr val="bg1"/>
              </a:solidFill>
              <a:latin typeface="Andalus" pitchFamily="18" charset="-78"/>
              <a:cs typeface="Andalus" pitchFamily="18" charset="-78"/>
            </a:endParaRPr>
          </a:p>
          <a:p>
            <a:pPr marL="576072" indent="-512064" algn="just">
              <a:spcBef>
                <a:spcPts val="400"/>
              </a:spcBef>
            </a:pPr>
            <a:r>
              <a:rPr lang="en-US" sz="2200" b="1" dirty="0" smtClean="0">
                <a:solidFill>
                  <a:schemeClr val="bg1"/>
                </a:solidFill>
                <a:latin typeface="Andalus" pitchFamily="18" charset="-78"/>
                <a:cs typeface="Andalus" pitchFamily="18" charset="-78"/>
              </a:rPr>
              <a:t>Example-</a:t>
            </a:r>
            <a:r>
              <a:rPr lang="en-US" sz="2200" dirty="0" smtClean="0">
                <a:latin typeface="Andalus" pitchFamily="18" charset="-78"/>
                <a:cs typeface="Andalus" pitchFamily="18" charset="-78"/>
              </a:rPr>
              <a:t> An Indian firm provides a ‘technical inspection and certification service’ for a newly developed product of an overseas (say, for a newly launched motorbike which has to meet emission standards in different states or countries). say ,the testing in carried out in Maharashtra (20%),Kerala (25%) and an international location (say, Colombo 55%).</a:t>
            </a:r>
          </a:p>
          <a:p>
            <a:pPr marL="576072" indent="-512064" algn="just">
              <a:spcBef>
                <a:spcPts val="400"/>
              </a:spcBef>
            </a:pPr>
            <a:r>
              <a:rPr lang="en-US" sz="2200" dirty="0" smtClean="0">
                <a:latin typeface="Andalus" pitchFamily="18" charset="-78"/>
                <a:cs typeface="Andalus" pitchFamily="18" charset="-78"/>
              </a:rPr>
              <a:t>Notwithstanding the fact that the greatest proportion of service is outside the taxable territory, the place of provision will be the place in the taxable territory where the greatest proportion of service is provided, in this case </a:t>
            </a:r>
            <a:r>
              <a:rPr lang="en-US" sz="2200" b="1" dirty="0" smtClean="0">
                <a:solidFill>
                  <a:srgbClr val="FFFF00"/>
                </a:solidFill>
              </a:rPr>
              <a:t>Kerala. </a:t>
            </a:r>
            <a:endParaRPr lang="en-US" sz="2100" dirty="0" smtClean="0"/>
          </a:p>
          <a:p>
            <a:pPr marL="576072" indent="-512064" algn="just">
              <a:spcBef>
                <a:spcPts val="400"/>
              </a:spcBef>
              <a:buNone/>
            </a:pPr>
            <a:r>
              <a:rPr lang="en-US" sz="2100" dirty="0" smtClean="0"/>
              <a:t>	</a:t>
            </a:r>
            <a:endParaRPr lang="en-US" sz="2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20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763000" cy="6553200"/>
          </a:xfrm>
        </p:spPr>
        <p:txBody>
          <a:bodyPr>
            <a:normAutofit fontScale="70000" lnSpcReduction="20000"/>
          </a:bodyPr>
          <a:lstStyle/>
          <a:p>
            <a:pPr marL="576072" indent="-512064" algn="just">
              <a:spcBef>
                <a:spcPts val="400"/>
              </a:spcBef>
              <a:buNone/>
            </a:pPr>
            <a:r>
              <a:rPr lang="en-US" sz="3800" b="1" dirty="0" smtClean="0">
                <a:solidFill>
                  <a:srgbClr val="FFFF00"/>
                </a:solidFill>
                <a:latin typeface="Andalus" pitchFamily="18" charset="-78"/>
                <a:cs typeface="Andalus" pitchFamily="18" charset="-78"/>
              </a:rPr>
              <a:t>     </a:t>
            </a:r>
            <a:r>
              <a:rPr lang="en-US" sz="3800" b="1" u="sng" dirty="0" smtClean="0">
                <a:solidFill>
                  <a:srgbClr val="FFFF00"/>
                </a:solidFill>
                <a:latin typeface="Andalus" pitchFamily="18" charset="-78"/>
                <a:cs typeface="Andalus" pitchFamily="18" charset="-78"/>
              </a:rPr>
              <a:t>Rule 8 -Place of provision of services where provider and </a:t>
            </a:r>
          </a:p>
          <a:p>
            <a:pPr marL="576072" indent="-512064" algn="just">
              <a:spcBef>
                <a:spcPts val="400"/>
              </a:spcBef>
              <a:buNone/>
            </a:pPr>
            <a:r>
              <a:rPr lang="en-US" sz="3800" b="1" dirty="0" smtClean="0">
                <a:solidFill>
                  <a:srgbClr val="FFFF00"/>
                </a:solidFill>
                <a:latin typeface="Andalus" pitchFamily="18" charset="-78"/>
                <a:cs typeface="Andalus" pitchFamily="18" charset="-78"/>
              </a:rPr>
              <a:t>     </a:t>
            </a:r>
            <a:r>
              <a:rPr lang="en-US" sz="3800" b="1" u="sng" dirty="0" smtClean="0">
                <a:solidFill>
                  <a:srgbClr val="FFFF00"/>
                </a:solidFill>
                <a:latin typeface="Andalus" pitchFamily="18" charset="-78"/>
                <a:cs typeface="Andalus" pitchFamily="18" charset="-78"/>
              </a:rPr>
              <a:t>recipient are located in taxable territory</a:t>
            </a:r>
          </a:p>
          <a:p>
            <a:pPr marL="576072" indent="-512064" algn="just">
              <a:spcBef>
                <a:spcPts val="400"/>
              </a:spcBef>
              <a:buNone/>
            </a:pPr>
            <a:endParaRPr lang="en-US" sz="3100" dirty="0" smtClean="0">
              <a:latin typeface="Andalus" pitchFamily="18" charset="-78"/>
              <a:cs typeface="Andalus" pitchFamily="18" charset="-78"/>
            </a:endParaRPr>
          </a:p>
          <a:p>
            <a:pPr marL="576072" indent="-512064" algn="just">
              <a:spcBef>
                <a:spcPts val="400"/>
              </a:spcBef>
            </a:pPr>
            <a:r>
              <a:rPr lang="en-US" sz="3100" dirty="0" smtClean="0">
                <a:latin typeface="Andalus" pitchFamily="18" charset="-78"/>
                <a:cs typeface="Andalus" pitchFamily="18" charset="-78"/>
              </a:rPr>
              <a:t> </a:t>
            </a:r>
            <a:r>
              <a:rPr lang="en-US" sz="3800" dirty="0" smtClean="0">
                <a:latin typeface="Andalus" pitchFamily="18" charset="-78"/>
                <a:cs typeface="Andalus" pitchFamily="18" charset="-78"/>
              </a:rPr>
              <a:t>Place of provision of a service, where the location of the provider of service as well as that of the recipient of service is in the taxable territory, </a:t>
            </a:r>
            <a:r>
              <a:rPr lang="en-US" sz="3800" b="1" dirty="0" smtClean="0">
                <a:solidFill>
                  <a:srgbClr val="FFFF00"/>
                </a:solidFill>
                <a:latin typeface="Andalus" pitchFamily="18" charset="-78"/>
                <a:cs typeface="Andalus" pitchFamily="18" charset="-78"/>
              </a:rPr>
              <a:t>shall be the location of the recipient of service.</a:t>
            </a:r>
          </a:p>
          <a:p>
            <a:pPr marL="576072" indent="-512064" algn="just">
              <a:spcBef>
                <a:spcPts val="400"/>
              </a:spcBef>
              <a:buNone/>
            </a:pPr>
            <a:r>
              <a:rPr lang="en-US" sz="3800" dirty="0" smtClean="0">
                <a:latin typeface="Andalus" pitchFamily="18" charset="-78"/>
                <a:cs typeface="Andalus" pitchFamily="18" charset="-78"/>
              </a:rPr>
              <a:t> </a:t>
            </a:r>
          </a:p>
          <a:p>
            <a:pPr marL="576072" indent="-512064" algn="just">
              <a:spcBef>
                <a:spcPts val="400"/>
              </a:spcBef>
            </a:pPr>
            <a:r>
              <a:rPr lang="en-US" sz="3800" dirty="0" smtClean="0">
                <a:latin typeface="Andalus" pitchFamily="18" charset="-78"/>
                <a:cs typeface="Andalus" pitchFamily="18" charset="-78"/>
              </a:rPr>
              <a:t> </a:t>
            </a:r>
            <a:r>
              <a:rPr lang="en-US" sz="3800" b="1" dirty="0" smtClean="0">
                <a:solidFill>
                  <a:schemeClr val="bg1"/>
                </a:solidFill>
                <a:latin typeface="Andalus" pitchFamily="18" charset="-78"/>
                <a:cs typeface="Andalus" pitchFamily="18" charset="-78"/>
              </a:rPr>
              <a:t>Example</a:t>
            </a:r>
            <a:r>
              <a:rPr lang="en-US" sz="3800" dirty="0" smtClean="0">
                <a:latin typeface="Andalus" pitchFamily="18" charset="-78"/>
                <a:cs typeface="Andalus" pitchFamily="18" charset="-78"/>
              </a:rPr>
              <a:t>- A helicopter of  </a:t>
            </a:r>
            <a:r>
              <a:rPr lang="en-US" sz="3800" b="1" dirty="0" smtClean="0">
                <a:solidFill>
                  <a:srgbClr val="FFFF00"/>
                </a:solidFill>
                <a:latin typeface="Andalus" pitchFamily="18" charset="-78"/>
                <a:cs typeface="Andalus" pitchFamily="18" charset="-78"/>
              </a:rPr>
              <a:t>Pawan Hans ltd.(India based) </a:t>
            </a:r>
            <a:r>
              <a:rPr lang="en-US" sz="3800" dirty="0" smtClean="0">
                <a:latin typeface="Andalus" pitchFamily="18" charset="-78"/>
                <a:cs typeface="Andalus" pitchFamily="18" charset="-78"/>
              </a:rPr>
              <a:t>develops a technical snag in </a:t>
            </a:r>
            <a:r>
              <a:rPr lang="en-US" sz="3800" b="1" dirty="0" smtClean="0">
                <a:solidFill>
                  <a:srgbClr val="FFFF00"/>
                </a:solidFill>
                <a:latin typeface="Andalus" pitchFamily="18" charset="-78"/>
                <a:cs typeface="Andalus" pitchFamily="18" charset="-78"/>
              </a:rPr>
              <a:t>Nepal</a:t>
            </a:r>
            <a:r>
              <a:rPr lang="en-US" sz="3800" dirty="0" smtClean="0">
                <a:latin typeface="Andalus" pitchFamily="18" charset="-78"/>
                <a:cs typeface="Andalus" pitchFamily="18" charset="-78"/>
              </a:rPr>
              <a:t>. say, engineers are deputed by Hindustan Aeronautics ltd, </a:t>
            </a:r>
            <a:r>
              <a:rPr lang="en-US" sz="3800" b="1" dirty="0" smtClean="0">
                <a:solidFill>
                  <a:srgbClr val="FFFF00"/>
                </a:solidFill>
                <a:latin typeface="Andalus" pitchFamily="18" charset="-78"/>
                <a:cs typeface="Andalus" pitchFamily="18" charset="-78"/>
              </a:rPr>
              <a:t>Bangalore</a:t>
            </a:r>
            <a:r>
              <a:rPr lang="en-US" sz="3800" dirty="0" smtClean="0">
                <a:latin typeface="Andalus" pitchFamily="18" charset="-78"/>
                <a:cs typeface="Andalus" pitchFamily="18" charset="-78"/>
              </a:rPr>
              <a:t>, to undertake repairs at the site in </a:t>
            </a:r>
            <a:r>
              <a:rPr lang="en-US" sz="3800" b="1" dirty="0" smtClean="0">
                <a:solidFill>
                  <a:srgbClr val="FFFF00"/>
                </a:solidFill>
                <a:latin typeface="Andalus" pitchFamily="18" charset="-78"/>
                <a:cs typeface="Andalus" pitchFamily="18" charset="-78"/>
              </a:rPr>
              <a:t>Nepal</a:t>
            </a:r>
            <a:r>
              <a:rPr lang="en-US" sz="3800" dirty="0" smtClean="0">
                <a:latin typeface="Andalus" pitchFamily="18" charset="-78"/>
                <a:cs typeface="Andalus" pitchFamily="18" charset="-78"/>
              </a:rPr>
              <a:t>. But for this rule, Rule 4 ,sub-rule(1) would apply in this case ,and the place of provision would be </a:t>
            </a:r>
            <a:r>
              <a:rPr lang="en-US" sz="3800" b="1" dirty="0" smtClean="0">
                <a:solidFill>
                  <a:srgbClr val="FFFF00"/>
                </a:solidFill>
                <a:latin typeface="Andalus" pitchFamily="18" charset="-78"/>
                <a:cs typeface="Andalus" pitchFamily="18" charset="-78"/>
              </a:rPr>
              <a:t>Nepal  i.e. outside the taxable territory</a:t>
            </a:r>
            <a:r>
              <a:rPr lang="en-US" sz="3800" dirty="0" smtClean="0">
                <a:latin typeface="Andalus" pitchFamily="18" charset="-78"/>
                <a:cs typeface="Andalus" pitchFamily="18" charset="-78"/>
              </a:rPr>
              <a:t>. However, by application of </a:t>
            </a:r>
            <a:r>
              <a:rPr lang="en-US" sz="3800" b="1" dirty="0" smtClean="0">
                <a:solidFill>
                  <a:srgbClr val="FFFF00"/>
                </a:solidFill>
                <a:latin typeface="Andalus" pitchFamily="18" charset="-78"/>
                <a:cs typeface="Andalus" pitchFamily="18" charset="-78"/>
              </a:rPr>
              <a:t>Rule-8</a:t>
            </a:r>
            <a:r>
              <a:rPr lang="en-US" sz="3800" dirty="0" smtClean="0">
                <a:latin typeface="Andalus" pitchFamily="18" charset="-78"/>
                <a:cs typeface="Andalus" pitchFamily="18" charset="-78"/>
              </a:rPr>
              <a:t> , since the service provider, as well as the receiver, are located in the taxable territory </a:t>
            </a:r>
            <a:r>
              <a:rPr lang="en-US" sz="3800" b="1" dirty="0" smtClean="0">
                <a:solidFill>
                  <a:srgbClr val="FFFF00"/>
                </a:solidFill>
                <a:latin typeface="Andalus" pitchFamily="18" charset="-78"/>
                <a:cs typeface="Andalus" pitchFamily="18" charset="-78"/>
              </a:rPr>
              <a:t>, the place of provision of this service will be within the taxable territory</a:t>
            </a:r>
            <a:r>
              <a:rPr lang="en-US" sz="3800" dirty="0" smtClean="0">
                <a:latin typeface="Andalus" pitchFamily="18" charset="-78"/>
                <a:cs typeface="Andalus" pitchFamily="18" charset="-78"/>
              </a:rPr>
              <a:t>.  </a:t>
            </a:r>
          </a:p>
          <a:p>
            <a:pPr>
              <a:buNone/>
            </a:pPr>
            <a:endParaRPr lang="en-US" sz="3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686800" cy="6096000"/>
          </a:xfrm>
        </p:spPr>
        <p:txBody>
          <a:bodyPr>
            <a:normAutofit fontScale="85000" lnSpcReduction="20000"/>
          </a:bodyPr>
          <a:lstStyle/>
          <a:p>
            <a:pPr marL="576072" indent="-512064" algn="just">
              <a:spcBef>
                <a:spcPts val="400"/>
              </a:spcBef>
              <a:buNone/>
            </a:pPr>
            <a:r>
              <a:rPr lang="en-US" sz="3100" b="1" u="sng" dirty="0" smtClean="0">
                <a:solidFill>
                  <a:srgbClr val="FFFF00"/>
                </a:solidFill>
                <a:latin typeface="Andalus" pitchFamily="18" charset="-78"/>
                <a:cs typeface="Andalus" pitchFamily="18" charset="-78"/>
              </a:rPr>
              <a:t>Rule10 -Place of provision of goods transportation services </a:t>
            </a:r>
          </a:p>
          <a:p>
            <a:pPr marL="576072" indent="-512064" algn="just">
              <a:spcBef>
                <a:spcPts val="400"/>
              </a:spcBef>
              <a:buNone/>
            </a:pPr>
            <a:r>
              <a:rPr lang="en-US" sz="3100" dirty="0" smtClean="0">
                <a:latin typeface="Andalus" pitchFamily="18" charset="-78"/>
                <a:cs typeface="Andalus" pitchFamily="18" charset="-78"/>
              </a:rPr>
              <a:t>     </a:t>
            </a:r>
          </a:p>
          <a:p>
            <a:pPr marL="576072" indent="-512064" algn="just">
              <a:spcBef>
                <a:spcPts val="400"/>
              </a:spcBef>
              <a:buNone/>
            </a:pPr>
            <a:r>
              <a:rPr lang="en-US" sz="3100" dirty="0" smtClean="0">
                <a:latin typeface="Andalus" pitchFamily="18" charset="-78"/>
                <a:cs typeface="Andalus" pitchFamily="18" charset="-78"/>
              </a:rPr>
              <a:t>      The place of provision of services of transportation of goods, </a:t>
            </a:r>
            <a:r>
              <a:rPr lang="en-US" sz="3100" b="1" dirty="0" smtClean="0">
                <a:solidFill>
                  <a:srgbClr val="FFFF00"/>
                </a:solidFill>
                <a:latin typeface="Andalus" pitchFamily="18" charset="-78"/>
                <a:cs typeface="Andalus" pitchFamily="18" charset="-78"/>
              </a:rPr>
              <a:t>other than by way of mail or courier</a:t>
            </a:r>
            <a:r>
              <a:rPr lang="en-US" sz="3100" dirty="0" smtClean="0">
                <a:latin typeface="Andalus" pitchFamily="18" charset="-78"/>
                <a:cs typeface="Andalus" pitchFamily="18" charset="-78"/>
              </a:rPr>
              <a:t>, shall be the place of </a:t>
            </a:r>
            <a:r>
              <a:rPr lang="en-US" sz="3100" b="1" dirty="0" smtClean="0">
                <a:solidFill>
                  <a:srgbClr val="FFFF00"/>
                </a:solidFill>
                <a:latin typeface="Andalus" pitchFamily="18" charset="-78"/>
                <a:cs typeface="Andalus" pitchFamily="18" charset="-78"/>
              </a:rPr>
              <a:t>destination of the goods:</a:t>
            </a:r>
          </a:p>
          <a:p>
            <a:pPr marL="576072" indent="-512064" algn="just">
              <a:spcBef>
                <a:spcPts val="400"/>
              </a:spcBef>
              <a:buNone/>
            </a:pPr>
            <a:r>
              <a:rPr lang="en-US" sz="3100" dirty="0" smtClean="0">
                <a:latin typeface="Andalus" pitchFamily="18" charset="-78"/>
                <a:cs typeface="Andalus" pitchFamily="18" charset="-78"/>
              </a:rPr>
              <a:t>     Provided that the place of provision of services of goods   transportation agency </a:t>
            </a:r>
            <a:r>
              <a:rPr lang="en-US" sz="3100" b="1" dirty="0" smtClean="0">
                <a:solidFill>
                  <a:srgbClr val="FFFF00"/>
                </a:solidFill>
                <a:latin typeface="Andalus" pitchFamily="18" charset="-78"/>
                <a:cs typeface="Andalus" pitchFamily="18" charset="-78"/>
              </a:rPr>
              <a:t>shall be the location of the person   who is liable to pay tax.</a:t>
            </a:r>
          </a:p>
          <a:p>
            <a:pPr marL="576072" indent="-512064" algn="just">
              <a:spcBef>
                <a:spcPts val="400"/>
              </a:spcBef>
              <a:buNone/>
            </a:pPr>
            <a:endParaRPr lang="en-US" sz="3100" dirty="0" smtClean="0">
              <a:latin typeface="Andalus" pitchFamily="18" charset="-78"/>
              <a:cs typeface="Andalus" pitchFamily="18" charset="-78"/>
            </a:endParaRPr>
          </a:p>
          <a:p>
            <a:pPr marL="576072" indent="-512064" algn="just">
              <a:spcBef>
                <a:spcPts val="400"/>
              </a:spcBef>
              <a:buNone/>
            </a:pPr>
            <a:r>
              <a:rPr lang="en-US" sz="3100" b="1" dirty="0" smtClean="0">
                <a:solidFill>
                  <a:schemeClr val="bg1"/>
                </a:solidFill>
                <a:latin typeface="Andalus" pitchFamily="18" charset="-78"/>
                <a:cs typeface="Andalus" pitchFamily="18" charset="-78"/>
              </a:rPr>
              <a:t>      EXAMPLE</a:t>
            </a:r>
            <a:r>
              <a:rPr lang="en-US" sz="3100" dirty="0" smtClean="0">
                <a:latin typeface="Andalus" pitchFamily="18" charset="-78"/>
                <a:cs typeface="Andalus" pitchFamily="18" charset="-78"/>
              </a:rPr>
              <a:t>- A goods transportation agency ABC located in </a:t>
            </a:r>
            <a:r>
              <a:rPr lang="en-US" sz="3100" b="1" dirty="0" smtClean="0">
                <a:solidFill>
                  <a:srgbClr val="FFFF00"/>
                </a:solidFill>
                <a:latin typeface="Andalus" pitchFamily="18" charset="-78"/>
                <a:cs typeface="Andalus" pitchFamily="18" charset="-78"/>
              </a:rPr>
              <a:t>Delhi</a:t>
            </a:r>
            <a:r>
              <a:rPr lang="en-US" sz="3100" dirty="0" smtClean="0">
                <a:latin typeface="Andalus" pitchFamily="18" charset="-78"/>
                <a:cs typeface="Andalus" pitchFamily="18" charset="-78"/>
              </a:rPr>
              <a:t> transports a consignment of new motorcycles from the factory of xyz in </a:t>
            </a:r>
            <a:r>
              <a:rPr lang="en-US" sz="3100" b="1" dirty="0" smtClean="0">
                <a:solidFill>
                  <a:srgbClr val="FFFF00"/>
                </a:solidFill>
                <a:latin typeface="Andalus" pitchFamily="18" charset="-78"/>
                <a:cs typeface="Andalus" pitchFamily="18" charset="-78"/>
              </a:rPr>
              <a:t>Gurgaon (Haryana) </a:t>
            </a:r>
            <a:r>
              <a:rPr lang="en-US" sz="3100" dirty="0" smtClean="0">
                <a:latin typeface="Andalus" pitchFamily="18" charset="-78"/>
                <a:cs typeface="Andalus" pitchFamily="18" charset="-78"/>
              </a:rPr>
              <a:t>,to the premises of a dealer in </a:t>
            </a:r>
            <a:r>
              <a:rPr lang="en-US" sz="3100" b="1" dirty="0" smtClean="0">
                <a:solidFill>
                  <a:srgbClr val="FFFF00"/>
                </a:solidFill>
                <a:latin typeface="Andalus" pitchFamily="18" charset="-78"/>
                <a:cs typeface="Andalus" pitchFamily="18" charset="-78"/>
              </a:rPr>
              <a:t>Bhopal</a:t>
            </a:r>
            <a:r>
              <a:rPr lang="en-US" sz="3100" dirty="0" smtClean="0">
                <a:latin typeface="Andalus" pitchFamily="18" charset="-78"/>
                <a:cs typeface="Andalus" pitchFamily="18" charset="-78"/>
              </a:rPr>
              <a:t> .say, xyz is a registered assessee and is also the person liable to pay </a:t>
            </a:r>
            <a:r>
              <a:rPr lang="en-US" sz="3100" b="1" dirty="0" smtClean="0">
                <a:solidFill>
                  <a:srgbClr val="FFFF00"/>
                </a:solidFill>
                <a:latin typeface="Andalus" pitchFamily="18" charset="-78"/>
                <a:cs typeface="Andalus" pitchFamily="18" charset="-78"/>
              </a:rPr>
              <a:t>freight</a:t>
            </a:r>
            <a:r>
              <a:rPr lang="en-US" sz="3100" dirty="0" smtClean="0">
                <a:latin typeface="Andalus" pitchFamily="18" charset="-78"/>
                <a:cs typeface="Andalus" pitchFamily="18" charset="-78"/>
              </a:rPr>
              <a:t> and hence person liable to pay tax, in this case. Here, </a:t>
            </a:r>
            <a:r>
              <a:rPr lang="en-US" sz="3100" b="1" dirty="0" smtClean="0">
                <a:solidFill>
                  <a:srgbClr val="FFFF00"/>
                </a:solidFill>
                <a:latin typeface="Andalus" pitchFamily="18" charset="-78"/>
                <a:cs typeface="Andalus" pitchFamily="18" charset="-78"/>
              </a:rPr>
              <a:t>the place of provision of the service of transportation of goods will be the location of xyz i.e. Haryana. </a:t>
            </a:r>
            <a:endParaRPr lang="en-US" sz="2500" dirty="0" smtClean="0"/>
          </a:p>
          <a:p>
            <a:pPr marL="576072" indent="-512064"/>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763000" cy="5943600"/>
          </a:xfrm>
        </p:spPr>
        <p:txBody>
          <a:bodyPr>
            <a:normAutofit/>
          </a:bodyPr>
          <a:lstStyle/>
          <a:p>
            <a:pPr marL="576072" indent="-512064" algn="just">
              <a:lnSpc>
                <a:spcPct val="80000"/>
              </a:lnSpc>
              <a:spcBef>
                <a:spcPts val="400"/>
              </a:spcBef>
              <a:buNone/>
            </a:pPr>
            <a:r>
              <a:rPr lang="en-US" sz="2800" b="1" dirty="0" smtClean="0">
                <a:solidFill>
                  <a:srgbClr val="FFFF00"/>
                </a:solidFill>
                <a:latin typeface="Andalus" pitchFamily="18" charset="-78"/>
                <a:cs typeface="Andalus" pitchFamily="18" charset="-78"/>
              </a:rPr>
              <a:t>    </a:t>
            </a:r>
            <a:r>
              <a:rPr lang="en-US" sz="2800" b="1" u="sng" dirty="0" smtClean="0">
                <a:solidFill>
                  <a:srgbClr val="FFFF00"/>
                </a:solidFill>
                <a:latin typeface="Andalus" pitchFamily="18" charset="-78"/>
                <a:cs typeface="Andalus" pitchFamily="18" charset="-78"/>
              </a:rPr>
              <a:t>Rule 11-Place of provision of passenger service</a:t>
            </a:r>
            <a:r>
              <a:rPr lang="en-US" sz="2800" u="sng" dirty="0" smtClean="0">
                <a:latin typeface="Andalus" pitchFamily="18" charset="-78"/>
                <a:cs typeface="Andalus" pitchFamily="18" charset="-78"/>
              </a:rPr>
              <a:t>.</a:t>
            </a:r>
          </a:p>
          <a:p>
            <a:pPr marL="576072" indent="-512064" algn="just">
              <a:lnSpc>
                <a:spcPct val="80000"/>
              </a:lnSpc>
              <a:spcBef>
                <a:spcPts val="400"/>
              </a:spcBef>
              <a:buNone/>
            </a:pPr>
            <a:endParaRPr lang="en-US" sz="2400" u="sng" dirty="0" smtClean="0">
              <a:latin typeface="Andalus" pitchFamily="18" charset="-78"/>
              <a:cs typeface="Andalus" pitchFamily="18" charset="-78"/>
            </a:endParaRPr>
          </a:p>
          <a:p>
            <a:pPr marL="576072" indent="-512064" algn="just">
              <a:lnSpc>
                <a:spcPct val="80000"/>
              </a:lnSpc>
              <a:spcBef>
                <a:spcPts val="400"/>
              </a:spcBef>
              <a:buNone/>
            </a:pPr>
            <a:r>
              <a:rPr lang="en-US" sz="2400" dirty="0" smtClean="0">
                <a:latin typeface="Andalus" pitchFamily="18" charset="-78"/>
                <a:cs typeface="Andalus" pitchFamily="18" charset="-78"/>
              </a:rPr>
              <a:t>    Place where the passenger </a:t>
            </a:r>
            <a:r>
              <a:rPr lang="en-US" sz="2400" b="1" dirty="0" smtClean="0">
                <a:solidFill>
                  <a:srgbClr val="FFFF00"/>
                </a:solidFill>
                <a:latin typeface="Andalus" pitchFamily="18" charset="-78"/>
                <a:cs typeface="Andalus" pitchFamily="18" charset="-78"/>
              </a:rPr>
              <a:t>embarks</a:t>
            </a:r>
            <a:r>
              <a:rPr lang="en-US" sz="2400" dirty="0" smtClean="0">
                <a:latin typeface="Andalus" pitchFamily="18" charset="-78"/>
                <a:cs typeface="Andalus" pitchFamily="18" charset="-78"/>
              </a:rPr>
              <a:t> on the conveyance for a continuous journey.	</a:t>
            </a:r>
          </a:p>
          <a:p>
            <a:pPr marL="576072" indent="-512064" algn="just">
              <a:spcBef>
                <a:spcPts val="400"/>
              </a:spcBef>
            </a:pPr>
            <a:endParaRPr lang="en-US" dirty="0" smtClean="0"/>
          </a:p>
          <a:p>
            <a:pPr marL="576072" indent="-512064" algn="just">
              <a:spcBef>
                <a:spcPts val="400"/>
              </a:spcBef>
            </a:pPr>
            <a:endParaRPr lang="en-US" dirty="0" smtClean="0"/>
          </a:p>
          <a:p>
            <a:pPr marL="576072" indent="-512064" algn="just">
              <a:spcBef>
                <a:spcPts val="400"/>
              </a:spcBef>
            </a:pPr>
            <a:endParaRPr lang="en-US" dirty="0" smtClean="0"/>
          </a:p>
          <a:p>
            <a:pPr marL="576072" indent="-512064" algn="just">
              <a:spcBef>
                <a:spcPts val="400"/>
              </a:spcBef>
            </a:pPr>
            <a:endParaRPr lang="en-US" dirty="0" smtClean="0"/>
          </a:p>
          <a:p>
            <a:pPr marL="576072" indent="-512064" algn="just">
              <a:spcBef>
                <a:spcPts val="400"/>
              </a:spcBef>
            </a:pPr>
            <a:endParaRPr lang="en-US" dirty="0"/>
          </a:p>
        </p:txBody>
      </p:sp>
      <p:graphicFrame>
        <p:nvGraphicFramePr>
          <p:cNvPr id="4" name="Table 3"/>
          <p:cNvGraphicFramePr>
            <a:graphicFrameLocks noGrp="1"/>
          </p:cNvGraphicFramePr>
          <p:nvPr/>
        </p:nvGraphicFramePr>
        <p:xfrm>
          <a:off x="1371600" y="2819400"/>
          <a:ext cx="5867400" cy="3352800"/>
        </p:xfrm>
        <a:graphic>
          <a:graphicData uri="http://schemas.openxmlformats.org/drawingml/2006/table">
            <a:tbl>
              <a:tblPr firstRow="1" bandRow="1">
                <a:tableStyleId>{5C22544A-7EE6-4342-B048-85BDC9FD1C3A}</a:tableStyleId>
              </a:tblPr>
              <a:tblGrid>
                <a:gridCol w="762000"/>
                <a:gridCol w="1676400"/>
                <a:gridCol w="1219200"/>
                <a:gridCol w="2209800"/>
              </a:tblGrid>
              <a:tr h="1752600">
                <a:tc>
                  <a:txBody>
                    <a:bodyPr/>
                    <a:lstStyle/>
                    <a:p>
                      <a:r>
                        <a:rPr lang="en-US" dirty="0" smtClean="0"/>
                        <a:t>1</a:t>
                      </a:r>
                      <a:endParaRPr lang="en-US" dirty="0"/>
                    </a:p>
                  </a:txBody>
                  <a:tcPr>
                    <a:solidFill>
                      <a:schemeClr val="bg2"/>
                    </a:solidFill>
                  </a:tcPr>
                </a:tc>
                <a:tc>
                  <a:txBody>
                    <a:bodyPr/>
                    <a:lstStyle/>
                    <a:p>
                      <a:pPr marL="0" algn="l" defTabSz="914400" rtl="0" eaLnBrk="1" latinLnBrk="0" hangingPunct="1"/>
                      <a:r>
                        <a:rPr lang="en-US" sz="1800" b="0" kern="1200" dirty="0" smtClean="0">
                          <a:solidFill>
                            <a:schemeClr val="tx1"/>
                          </a:solidFill>
                          <a:latin typeface="Andalus" pitchFamily="18" charset="-78"/>
                          <a:ea typeface="+mn-ea"/>
                          <a:cs typeface="Andalus" pitchFamily="18" charset="-78"/>
                        </a:rPr>
                        <a:t>Delhi-London-New  York-London- New York</a:t>
                      </a:r>
                      <a:endParaRPr lang="en-US" sz="1800" b="0" kern="1200" dirty="0">
                        <a:solidFill>
                          <a:schemeClr val="tx1"/>
                        </a:solidFill>
                        <a:latin typeface="Andalus" pitchFamily="18" charset="-78"/>
                        <a:ea typeface="+mn-ea"/>
                        <a:cs typeface="Andalus" pitchFamily="18" charset="-78"/>
                      </a:endParaRPr>
                    </a:p>
                  </a:txBody>
                  <a:tcPr>
                    <a:solidFill>
                      <a:schemeClr val="bg2"/>
                    </a:solidFill>
                  </a:tcPr>
                </a:tc>
                <a:tc>
                  <a:txBody>
                    <a:bodyPr/>
                    <a:lstStyle/>
                    <a:p>
                      <a:pPr marL="0" algn="l" defTabSz="914400" rtl="0" eaLnBrk="1" latinLnBrk="0" hangingPunct="1"/>
                      <a:r>
                        <a:rPr lang="en-US" sz="1800" b="0" kern="1200" dirty="0" smtClean="0">
                          <a:solidFill>
                            <a:schemeClr val="tx1"/>
                          </a:solidFill>
                          <a:latin typeface="Andalus" pitchFamily="18" charset="-78"/>
                          <a:ea typeface="+mn-ea"/>
                          <a:cs typeface="Andalus" pitchFamily="18" charset="-78"/>
                        </a:rPr>
                        <a:t>Delhi</a:t>
                      </a:r>
                      <a:endParaRPr lang="en-US" sz="1800" b="0" kern="1200" dirty="0">
                        <a:solidFill>
                          <a:schemeClr val="tx1"/>
                        </a:solidFill>
                        <a:latin typeface="Andalus" pitchFamily="18" charset="-78"/>
                        <a:ea typeface="+mn-ea"/>
                        <a:cs typeface="Andalus" pitchFamily="18" charset="-78"/>
                      </a:endParaRPr>
                    </a:p>
                  </a:txBody>
                  <a:tcPr>
                    <a:solidFill>
                      <a:schemeClr val="bg2"/>
                    </a:solidFill>
                  </a:tcPr>
                </a:tc>
                <a:tc>
                  <a:txBody>
                    <a:bodyPr/>
                    <a:lstStyle/>
                    <a:p>
                      <a:pPr marL="0" algn="l" defTabSz="914400" rtl="0" eaLnBrk="1" latinLnBrk="0" hangingPunct="1"/>
                      <a:r>
                        <a:rPr lang="en-US" sz="1800" b="0" kern="1200" dirty="0" smtClean="0">
                          <a:solidFill>
                            <a:schemeClr val="tx1"/>
                          </a:solidFill>
                          <a:latin typeface="Andalus" pitchFamily="18" charset="-78"/>
                          <a:ea typeface="+mn-ea"/>
                          <a:cs typeface="Andalus" pitchFamily="18" charset="-78"/>
                        </a:rPr>
                        <a:t>Yes, New Delhi ,being the place of provision for continuous journey with single ticket return</a:t>
                      </a:r>
                      <a:endParaRPr lang="en-US" sz="1800" b="0" kern="1200" dirty="0">
                        <a:solidFill>
                          <a:schemeClr val="tx1"/>
                        </a:solidFill>
                        <a:latin typeface="Andalus" pitchFamily="18" charset="-78"/>
                        <a:ea typeface="+mn-ea"/>
                        <a:cs typeface="Andalus" pitchFamily="18" charset="-78"/>
                      </a:endParaRPr>
                    </a:p>
                  </a:txBody>
                  <a:tcPr>
                    <a:solidFill>
                      <a:schemeClr val="bg2"/>
                    </a:solidFill>
                  </a:tcPr>
                </a:tc>
              </a:tr>
              <a:tr h="1600200">
                <a:tc>
                  <a:txBody>
                    <a:bodyPr/>
                    <a:lstStyle/>
                    <a:p>
                      <a:pPr marL="0" algn="l" defTabSz="914400" rtl="0" eaLnBrk="1" latinLnBrk="0" hangingPunct="1"/>
                      <a:r>
                        <a:rPr lang="en-US" sz="1800" b="1" kern="1200" dirty="0" smtClean="0">
                          <a:solidFill>
                            <a:schemeClr val="lt1"/>
                          </a:solidFill>
                          <a:latin typeface="+mn-lt"/>
                          <a:ea typeface="+mn-ea"/>
                          <a:cs typeface="+mn-cs"/>
                        </a:rPr>
                        <a:t>2</a:t>
                      </a:r>
                    </a:p>
                  </a:txBody>
                  <a:tcPr>
                    <a:solidFill>
                      <a:schemeClr val="bg2"/>
                    </a:solidFill>
                  </a:tcPr>
                </a:tc>
                <a:tc>
                  <a:txBody>
                    <a:bodyPr/>
                    <a:lstStyle/>
                    <a:p>
                      <a:pPr marL="0" algn="l" defTabSz="914400" rtl="0" eaLnBrk="1" latinLnBrk="0" hangingPunct="1"/>
                      <a:r>
                        <a:rPr lang="en-US" sz="1800" kern="1200" dirty="0" smtClean="0">
                          <a:solidFill>
                            <a:schemeClr val="tx1"/>
                          </a:solidFill>
                          <a:latin typeface="Andalus" pitchFamily="18" charset="-78"/>
                          <a:ea typeface="+mn-ea"/>
                          <a:cs typeface="Andalus" pitchFamily="18" charset="-78"/>
                        </a:rPr>
                        <a:t>New York-London –Delhi</a:t>
                      </a:r>
                    </a:p>
                  </a:txBody>
                  <a:tcPr>
                    <a:solidFill>
                      <a:schemeClr val="bg2"/>
                    </a:solidFill>
                  </a:tcPr>
                </a:tc>
                <a:tc>
                  <a:txBody>
                    <a:bodyPr/>
                    <a:lstStyle/>
                    <a:p>
                      <a:pPr marL="0" algn="l" defTabSz="914400" rtl="0" eaLnBrk="1" latinLnBrk="0" hangingPunct="1"/>
                      <a:r>
                        <a:rPr lang="en-US" sz="1800" b="0" kern="1200" dirty="0" smtClean="0">
                          <a:solidFill>
                            <a:schemeClr val="tx1"/>
                          </a:solidFill>
                          <a:latin typeface="Andalus" pitchFamily="18" charset="-78"/>
                          <a:ea typeface="+mn-ea"/>
                          <a:cs typeface="Andalus" pitchFamily="18" charset="-78"/>
                        </a:rPr>
                        <a:t>New York</a:t>
                      </a:r>
                    </a:p>
                  </a:txBody>
                  <a:tcPr>
                    <a:solidFill>
                      <a:schemeClr val="bg2"/>
                    </a:solidFill>
                  </a:tcPr>
                </a:tc>
                <a:tc>
                  <a:txBody>
                    <a:bodyPr/>
                    <a:lstStyle/>
                    <a:p>
                      <a:pPr marL="0" algn="l" defTabSz="914400" rtl="0" eaLnBrk="1" latinLnBrk="0" hangingPunct="1"/>
                      <a:r>
                        <a:rPr lang="en-US" sz="1800" b="0" kern="1200" dirty="0" smtClean="0">
                          <a:solidFill>
                            <a:schemeClr val="tx1"/>
                          </a:solidFill>
                          <a:latin typeface="Andalus" pitchFamily="18" charset="-78"/>
                          <a:ea typeface="+mn-ea"/>
                          <a:cs typeface="Andalus" pitchFamily="18" charset="-78"/>
                        </a:rPr>
                        <a:t>No, New York , being the place of provision for continuous journey with single ticket return.</a:t>
                      </a:r>
                    </a:p>
                  </a:txBody>
                  <a:tcPr>
                    <a:solidFill>
                      <a:schemeClr val="bg2"/>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686800" cy="6019800"/>
          </a:xfrm>
        </p:spPr>
        <p:txBody>
          <a:bodyPr>
            <a:normAutofit/>
          </a:bodyPr>
          <a:lstStyle/>
          <a:p>
            <a:r>
              <a:rPr lang="en-US" sz="2600" b="1" u="sng" dirty="0" smtClean="0">
                <a:solidFill>
                  <a:srgbClr val="FFFF00"/>
                </a:solidFill>
                <a:latin typeface="Andalus" pitchFamily="18" charset="-78"/>
                <a:cs typeface="Andalus" pitchFamily="18" charset="-78"/>
              </a:rPr>
              <a:t>Rule12- service provided on board on conveyance</a:t>
            </a:r>
          </a:p>
          <a:p>
            <a:endParaRPr lang="en-US" sz="2600" dirty="0" smtClean="0">
              <a:latin typeface="Andalus" pitchFamily="18" charset="-78"/>
              <a:cs typeface="Andalus" pitchFamily="18" charset="-78"/>
            </a:endParaRPr>
          </a:p>
          <a:p>
            <a:r>
              <a:rPr lang="en-US" sz="2600" b="1" dirty="0" smtClean="0">
                <a:solidFill>
                  <a:srgbClr val="FFFF00"/>
                </a:solidFill>
                <a:latin typeface="Andalus" pitchFamily="18" charset="-78"/>
                <a:cs typeface="Andalus" pitchFamily="18" charset="-78"/>
              </a:rPr>
              <a:t>First schedule point of departure </a:t>
            </a:r>
            <a:r>
              <a:rPr lang="en-US" sz="2600" dirty="0" smtClean="0">
                <a:latin typeface="Andalus" pitchFamily="18" charset="-78"/>
                <a:cs typeface="Andalus" pitchFamily="18" charset="-78"/>
              </a:rPr>
              <a:t>of that conveyance of journey.</a:t>
            </a:r>
          </a:p>
          <a:p>
            <a:pPr>
              <a:buNone/>
            </a:pPr>
            <a:endParaRPr lang="en-US" sz="2600" b="1" dirty="0" smtClean="0">
              <a:solidFill>
                <a:schemeClr val="bg1"/>
              </a:solidFill>
              <a:latin typeface="Andalus" pitchFamily="18" charset="-78"/>
              <a:cs typeface="Andalus" pitchFamily="18" charset="-78"/>
            </a:endParaRPr>
          </a:p>
          <a:p>
            <a:r>
              <a:rPr lang="en-US" sz="2600" b="1" dirty="0" smtClean="0">
                <a:solidFill>
                  <a:schemeClr val="bg1"/>
                </a:solidFill>
                <a:latin typeface="Andalus" pitchFamily="18" charset="-78"/>
                <a:cs typeface="Andalus" pitchFamily="18" charset="-78"/>
              </a:rPr>
              <a:t>EXAMPLE</a:t>
            </a:r>
            <a:r>
              <a:rPr lang="en-US" sz="2600" dirty="0" smtClean="0">
                <a:latin typeface="Andalus" pitchFamily="18" charset="-78"/>
                <a:cs typeface="Andalus" pitchFamily="18" charset="-78"/>
              </a:rPr>
              <a:t>-A video game or a movie-on-demand is provided as on-board entertainment during the Kolkata-Delhi leg of a Bangkok-Kolkata-Delhi flight. The place of provision of this service will be Bangkok (outside taxable territory, hence not liable to tax).</a:t>
            </a:r>
          </a:p>
          <a:p>
            <a:pPr algn="r">
              <a:buNone/>
            </a:pPr>
            <a:endParaRPr lang="en-US" b="1" i="1" dirty="0" smtClean="0">
              <a:solidFill>
                <a:srgbClr val="0070C0"/>
              </a:solidFill>
              <a:latin typeface="Calibri" pitchFamily="34" charset="0"/>
            </a:endParaRP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686800" cy="5715000"/>
          </a:xfrm>
        </p:spPr>
        <p:txBody>
          <a:bodyPr>
            <a:normAutofit/>
          </a:bodyPr>
          <a:lstStyle/>
          <a:p>
            <a:r>
              <a:rPr lang="en-US" sz="2400" b="1" u="sng" dirty="0" smtClean="0">
                <a:solidFill>
                  <a:srgbClr val="FFFF00"/>
                </a:solidFill>
                <a:latin typeface="Andalus" pitchFamily="18" charset="-78"/>
                <a:cs typeface="Andalus" pitchFamily="18" charset="-78"/>
              </a:rPr>
              <a:t>Rule13 - To avoid double taxation</a:t>
            </a:r>
          </a:p>
          <a:p>
            <a:endParaRPr lang="en-US" sz="2400" dirty="0" smtClean="0">
              <a:latin typeface="Andalus" pitchFamily="18" charset="-78"/>
              <a:cs typeface="Andalus" pitchFamily="18" charset="-78"/>
            </a:endParaRPr>
          </a:p>
          <a:p>
            <a:endParaRPr lang="en-US" sz="2400" dirty="0" smtClean="0">
              <a:latin typeface="Andalus" pitchFamily="18" charset="-78"/>
              <a:cs typeface="Andalus" pitchFamily="18" charset="-78"/>
            </a:endParaRPr>
          </a:p>
          <a:p>
            <a:r>
              <a:rPr lang="en-US" sz="2400" dirty="0" smtClean="0">
                <a:latin typeface="Andalus" pitchFamily="18" charset="-78"/>
                <a:cs typeface="Andalus" pitchFamily="18" charset="-78"/>
              </a:rPr>
              <a:t>“In order to prevent double taxation or non-taxation of the provision of a service, or for the uniform application of rules, the Central Government shall have the power to notify any description of service or circumstances in which the place of provision shall be the place of effective use and enjoyment of a service.”</a:t>
            </a:r>
          </a:p>
          <a:p>
            <a:endParaRPr lang="en-US" sz="2600" b="1" u="sng" dirty="0" smtClean="0">
              <a:solidFill>
                <a:srgbClr val="FFFF00"/>
              </a:solidFill>
              <a:latin typeface="Andalus" pitchFamily="18" charset="-78"/>
              <a:cs typeface="Andalus" pitchFamily="18" charset="-78"/>
            </a:endParaRPr>
          </a:p>
          <a:p>
            <a:endParaRPr lang="en-US" sz="2600" b="1" u="sng" dirty="0" smtClean="0">
              <a:solidFill>
                <a:srgbClr val="FFFF00"/>
              </a:solidFill>
              <a:latin typeface="Andalus" pitchFamily="18" charset="-78"/>
              <a:cs typeface="Andalus" pitchFamily="18" charset="-78"/>
            </a:endParaRPr>
          </a:p>
          <a:p>
            <a:pPr algn="r">
              <a:buNone/>
            </a:pPr>
            <a:endParaRPr lang="en-US" sz="2100" b="1" i="1" dirty="0" smtClean="0">
              <a:solidFill>
                <a:srgbClr val="0070C0"/>
              </a:solidFill>
              <a:latin typeface="Calibri" pitchFamily="34"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686800" cy="6324600"/>
          </a:xfrm>
        </p:spPr>
        <p:txBody>
          <a:bodyPr>
            <a:normAutofit fontScale="70000" lnSpcReduction="20000"/>
          </a:bodyPr>
          <a:lstStyle/>
          <a:p>
            <a:pPr>
              <a:buNone/>
            </a:pPr>
            <a:r>
              <a:rPr lang="en-US" sz="3400" b="1" dirty="0" smtClean="0">
                <a:solidFill>
                  <a:srgbClr val="FFFF00"/>
                </a:solidFill>
                <a:latin typeface="Andalus" pitchFamily="18" charset="-78"/>
                <a:cs typeface="Andalus" pitchFamily="18" charset="-78"/>
              </a:rPr>
              <a:t>     </a:t>
            </a:r>
            <a:r>
              <a:rPr lang="en-US" sz="3400" b="1" u="sng" dirty="0" smtClean="0">
                <a:solidFill>
                  <a:srgbClr val="FFFF00"/>
                </a:solidFill>
                <a:latin typeface="Andalus" pitchFamily="18" charset="-78"/>
                <a:cs typeface="Andalus" pitchFamily="18" charset="-78"/>
              </a:rPr>
              <a:t>Rule14 – order of application of rules </a:t>
            </a:r>
          </a:p>
          <a:p>
            <a:endParaRPr lang="en-US" sz="3400" dirty="0" smtClean="0">
              <a:latin typeface="Andalus" pitchFamily="18" charset="-78"/>
              <a:cs typeface="Andalus" pitchFamily="18" charset="-78"/>
            </a:endParaRPr>
          </a:p>
          <a:p>
            <a:r>
              <a:rPr lang="en-US" sz="3400" dirty="0" smtClean="0">
                <a:latin typeface="Andalus" pitchFamily="18" charset="-78"/>
                <a:cs typeface="Andalus" pitchFamily="18" charset="-78"/>
              </a:rPr>
              <a:t>Where service falls under more than one rule then the rule which </a:t>
            </a:r>
            <a:r>
              <a:rPr lang="en-US" sz="3400" b="1" dirty="0" smtClean="0">
                <a:solidFill>
                  <a:srgbClr val="FFFF00"/>
                </a:solidFill>
                <a:latin typeface="Andalus" pitchFamily="18" charset="-78"/>
                <a:cs typeface="Andalus" pitchFamily="18" charset="-78"/>
              </a:rPr>
              <a:t>appears latter shall be applicable</a:t>
            </a:r>
            <a:r>
              <a:rPr lang="en-US" sz="3400" dirty="0" smtClean="0">
                <a:latin typeface="Andalus" pitchFamily="18" charset="-78"/>
                <a:cs typeface="Andalus" pitchFamily="18" charset="-78"/>
              </a:rPr>
              <a:t>. </a:t>
            </a:r>
          </a:p>
          <a:p>
            <a:endParaRPr lang="en-US" sz="3400" dirty="0" smtClean="0">
              <a:latin typeface="Andalus" pitchFamily="18" charset="-78"/>
              <a:cs typeface="Andalus" pitchFamily="18" charset="-78"/>
            </a:endParaRPr>
          </a:p>
          <a:p>
            <a:r>
              <a:rPr lang="en-US" sz="3400" dirty="0" smtClean="0">
                <a:latin typeface="Andalus" pitchFamily="18" charset="-78"/>
                <a:cs typeface="Andalus" pitchFamily="18" charset="-78"/>
              </a:rPr>
              <a:t>EXAMPLE-An architect based in Mumbai provides his service to an Indian Hotel Chain (which has business establishment in New Delhi) for its newly acquired property in Dubai. If </a:t>
            </a:r>
            <a:r>
              <a:rPr lang="en-US" sz="3400" b="1" dirty="0" smtClean="0">
                <a:solidFill>
                  <a:srgbClr val="FFFF00"/>
                </a:solidFill>
                <a:latin typeface="Andalus" pitchFamily="18" charset="-78"/>
                <a:cs typeface="Andalus" pitchFamily="18" charset="-78"/>
              </a:rPr>
              <a:t>Rule 5 (Property rule) </a:t>
            </a:r>
            <a:r>
              <a:rPr lang="en-US" sz="3400" dirty="0" smtClean="0">
                <a:latin typeface="Andalus" pitchFamily="18" charset="-78"/>
                <a:cs typeface="Andalus" pitchFamily="18" charset="-78"/>
              </a:rPr>
              <a:t>were to be applied, the place of provision would be the location of the property i.e. Dubai (Outside the taxable territory). With this result, the service would not be taxable in India. Whereas, by application of </a:t>
            </a:r>
            <a:r>
              <a:rPr lang="en-US" sz="3400" b="1" dirty="0" smtClean="0">
                <a:solidFill>
                  <a:srgbClr val="FFFF00"/>
                </a:solidFill>
                <a:latin typeface="Andalus" pitchFamily="18" charset="-78"/>
                <a:cs typeface="Andalus" pitchFamily="18" charset="-78"/>
              </a:rPr>
              <a:t>Rule 8</a:t>
            </a:r>
            <a:r>
              <a:rPr lang="en-US" sz="3400" dirty="0" smtClean="0">
                <a:latin typeface="Andalus" pitchFamily="18" charset="-78"/>
                <a:cs typeface="Andalus" pitchFamily="18" charset="-78"/>
              </a:rPr>
              <a:t>, since both the provider and the receiver are located in taxable territory, the place of provision would be the location of the service receiver i.e. New Delhi .Place of provision being in the taxable territory, the service would be taxable in India. By application of </a:t>
            </a:r>
            <a:r>
              <a:rPr lang="en-US" sz="3400" b="1" dirty="0" smtClean="0">
                <a:solidFill>
                  <a:srgbClr val="FFFF00"/>
                </a:solidFill>
                <a:latin typeface="Andalus" pitchFamily="18" charset="-78"/>
                <a:cs typeface="Andalus" pitchFamily="18" charset="-78"/>
              </a:rPr>
              <a:t>Rule 14</a:t>
            </a:r>
            <a:r>
              <a:rPr lang="en-US" sz="3400" dirty="0" smtClean="0">
                <a:latin typeface="Andalus" pitchFamily="18" charset="-78"/>
                <a:cs typeface="Andalus" pitchFamily="18" charset="-78"/>
              </a:rPr>
              <a:t>, the later of the Rules i.e. Rule8 would be applied to determine the place of provision.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sz="3600" b="1" u="sng" dirty="0" smtClean="0">
                <a:solidFill>
                  <a:srgbClr val="FFFF00"/>
                </a:solidFill>
                <a:latin typeface="Andalus" pitchFamily="18" charset="-78"/>
                <a:ea typeface="+mn-ea"/>
                <a:cs typeface="Andalus" pitchFamily="18" charset="-78"/>
              </a:rPr>
              <a:t>Introduction</a:t>
            </a:r>
            <a:r>
              <a:rPr lang="en-US" b="1" dirty="0" smtClean="0">
                <a:solidFill>
                  <a:srgbClr val="FFFF00"/>
                </a:solidFill>
              </a:rPr>
              <a:t>	</a:t>
            </a:r>
            <a:endParaRPr lang="en-US" b="1" dirty="0">
              <a:solidFill>
                <a:srgbClr val="FFFF00"/>
              </a:solidFill>
            </a:endParaRPr>
          </a:p>
        </p:txBody>
      </p:sp>
      <p:sp>
        <p:nvSpPr>
          <p:cNvPr id="3" name="Content Placeholder 2"/>
          <p:cNvSpPr>
            <a:spLocks noGrp="1"/>
          </p:cNvSpPr>
          <p:nvPr>
            <p:ph idx="1"/>
          </p:nvPr>
        </p:nvSpPr>
        <p:spPr>
          <a:xfrm>
            <a:off x="0" y="838200"/>
            <a:ext cx="9144000" cy="6019800"/>
          </a:xfrm>
        </p:spPr>
        <p:txBody>
          <a:bodyPr/>
          <a:lstStyle/>
          <a:p>
            <a:pPr marL="621792" indent="-512064" algn="just">
              <a:spcBef>
                <a:spcPts val="400"/>
              </a:spcBef>
            </a:pPr>
            <a:r>
              <a:rPr lang="en-US" sz="2800" dirty="0" smtClean="0">
                <a:latin typeface="Andalus" pitchFamily="18" charset="-78"/>
                <a:cs typeface="Andalus" pitchFamily="18" charset="-78"/>
              </a:rPr>
              <a:t>The essence of indirect taxes is that a service should be taxed in the jurisdiction of its consumption.</a:t>
            </a:r>
          </a:p>
          <a:p>
            <a:pPr marL="621792" indent="-512064" algn="just">
              <a:spcBef>
                <a:spcPts val="400"/>
              </a:spcBef>
              <a:buNone/>
            </a:pPr>
            <a:r>
              <a:rPr lang="en-US" sz="2800" dirty="0" smtClean="0">
                <a:latin typeface="Andalus" pitchFamily="18" charset="-78"/>
                <a:cs typeface="Andalus" pitchFamily="18" charset="-78"/>
              </a:rPr>
              <a:t>       In terms of this principle:-</a:t>
            </a:r>
          </a:p>
          <a:p>
            <a:pPr marL="621792" indent="-512064" algn="just">
              <a:spcBef>
                <a:spcPts val="400"/>
              </a:spcBef>
            </a:pPr>
            <a:r>
              <a:rPr lang="en-US" sz="2800" dirty="0" smtClean="0">
                <a:latin typeface="Andalus" pitchFamily="18" charset="-78"/>
                <a:cs typeface="Andalus" pitchFamily="18" charset="-78"/>
              </a:rPr>
              <a:t> A service consumed in </a:t>
            </a:r>
            <a:r>
              <a:rPr lang="en-US" sz="2800" b="1" dirty="0" smtClean="0">
                <a:solidFill>
                  <a:srgbClr val="FFFF00"/>
                </a:solidFill>
                <a:latin typeface="Andalus" pitchFamily="18" charset="-78"/>
                <a:cs typeface="Andalus" pitchFamily="18" charset="-78"/>
              </a:rPr>
              <a:t>Taxable territory </a:t>
            </a:r>
            <a:r>
              <a:rPr lang="en-US" sz="2800" dirty="0" smtClean="0">
                <a:latin typeface="Andalus" pitchFamily="18" charset="-78"/>
                <a:cs typeface="Andalus" pitchFamily="18" charset="-78"/>
              </a:rPr>
              <a:t>is </a:t>
            </a:r>
            <a:r>
              <a:rPr lang="en-US" sz="2800" b="1" dirty="0" smtClean="0">
                <a:solidFill>
                  <a:srgbClr val="FFFF00"/>
                </a:solidFill>
                <a:latin typeface="Andalus" pitchFamily="18" charset="-78"/>
                <a:cs typeface="Andalus" pitchFamily="18" charset="-78"/>
              </a:rPr>
              <a:t>liable to  tax</a:t>
            </a:r>
            <a:r>
              <a:rPr lang="en-US" sz="2800" dirty="0" smtClean="0">
                <a:latin typeface="Andalus" pitchFamily="18" charset="-78"/>
                <a:cs typeface="Andalus" pitchFamily="18" charset="-78"/>
              </a:rPr>
              <a:t> and service consumed in </a:t>
            </a:r>
            <a:r>
              <a:rPr lang="en-US" sz="2800" b="1" dirty="0" smtClean="0">
                <a:solidFill>
                  <a:srgbClr val="FFFF00"/>
                </a:solidFill>
                <a:latin typeface="Andalus" pitchFamily="18" charset="-78"/>
                <a:cs typeface="Andalus" pitchFamily="18" charset="-78"/>
              </a:rPr>
              <a:t>non taxable territory</a:t>
            </a:r>
            <a:r>
              <a:rPr lang="en-US" sz="2800" dirty="0" smtClean="0">
                <a:solidFill>
                  <a:srgbClr val="FFFF00"/>
                </a:solidFill>
                <a:latin typeface="Andalus" pitchFamily="18" charset="-78"/>
                <a:cs typeface="Andalus" pitchFamily="18" charset="-78"/>
              </a:rPr>
              <a:t> </a:t>
            </a:r>
            <a:r>
              <a:rPr lang="en-US" sz="2800" dirty="0" smtClean="0">
                <a:latin typeface="Andalus" pitchFamily="18" charset="-78"/>
                <a:cs typeface="Andalus" pitchFamily="18" charset="-78"/>
              </a:rPr>
              <a:t>is not liable </a:t>
            </a:r>
            <a:r>
              <a:rPr lang="en-US" sz="2800" b="1" dirty="0" smtClean="0">
                <a:solidFill>
                  <a:srgbClr val="FFFF00"/>
                </a:solidFill>
                <a:latin typeface="Andalus" pitchFamily="18" charset="-78"/>
                <a:cs typeface="Andalus" pitchFamily="18" charset="-78"/>
              </a:rPr>
              <a:t>to tax</a:t>
            </a:r>
            <a:r>
              <a:rPr lang="en-US" dirty="0" smtClean="0">
                <a:solidFill>
                  <a:srgbClr val="FFFF00"/>
                </a:solidFill>
              </a:rPr>
              <a:t>.</a:t>
            </a:r>
          </a:p>
          <a:p>
            <a:pPr marL="621792" indent="-512064" algn="just">
              <a:spcBef>
                <a:spcPts val="400"/>
              </a:spcBef>
            </a:pPr>
            <a:r>
              <a:rPr lang="en-US" sz="2800" dirty="0" smtClean="0">
                <a:latin typeface="Andalus" pitchFamily="18" charset="-78"/>
                <a:cs typeface="Andalus" pitchFamily="18" charset="-78"/>
              </a:rPr>
              <a:t>Therefore it is necessary to find out that where a service is consumed/ provided or deemed to have been provided</a:t>
            </a:r>
          </a:p>
          <a:p>
            <a:pPr marL="621792" indent="-512064" algn="just">
              <a:spcBef>
                <a:spcPts val="400"/>
              </a:spcBef>
            </a:pPr>
            <a:r>
              <a:rPr lang="en-US" sz="2800" dirty="0" smtClean="0">
                <a:latin typeface="Andalus" pitchFamily="18" charset="-78"/>
                <a:cs typeface="Andalus" pitchFamily="18" charset="-78"/>
              </a:rPr>
              <a:t>For this purpose govt. </a:t>
            </a:r>
            <a:r>
              <a:rPr lang="en-US" sz="2800" b="1" dirty="0" smtClean="0">
                <a:solidFill>
                  <a:srgbClr val="FFFF00"/>
                </a:solidFill>
                <a:latin typeface="Andalus" pitchFamily="18" charset="-78"/>
                <a:cs typeface="Andalus" pitchFamily="18" charset="-78"/>
              </a:rPr>
              <a:t>introduced sec.66c  of Finance  Act, 1994</a:t>
            </a:r>
            <a:r>
              <a:rPr lang="en-US" sz="2800" dirty="0" smtClean="0">
                <a:latin typeface="Andalus" pitchFamily="18" charset="-78"/>
                <a:cs typeface="Andalus" pitchFamily="18" charset="-78"/>
              </a:rPr>
              <a:t>,this section determines where a service is provided or deemed to have been provided.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686800" cy="5867400"/>
          </a:xfrm>
        </p:spPr>
        <p:txBody>
          <a:bodyPr>
            <a:normAutofit/>
          </a:bodyPr>
          <a:lstStyle/>
          <a:p>
            <a:pPr algn="ctr">
              <a:buNone/>
            </a:pPr>
            <a:endParaRPr lang="en-US" dirty="0" smtClean="0"/>
          </a:p>
          <a:p>
            <a:pPr algn="ctr">
              <a:buNone/>
            </a:pPr>
            <a:endParaRPr lang="en-US" sz="6000" dirty="0" smtClean="0">
              <a:solidFill>
                <a:srgbClr val="FFFF00"/>
              </a:solidFill>
            </a:endParaRPr>
          </a:p>
          <a:p>
            <a:pPr marL="0" algn="ctr">
              <a:buNone/>
            </a:pPr>
            <a:endParaRPr lang="en-US" sz="4400" b="1" dirty="0" smtClean="0">
              <a:solidFill>
                <a:srgbClr val="FFFF00"/>
              </a:solidFill>
              <a:latin typeface="Andalus" pitchFamily="18" charset="-78"/>
              <a:cs typeface="Andalus" pitchFamily="18" charset="-78"/>
            </a:endParaRPr>
          </a:p>
          <a:p>
            <a:pPr marL="0" algn="ctr">
              <a:buNone/>
            </a:pPr>
            <a:r>
              <a:rPr lang="en-US" sz="4400" b="1" dirty="0" smtClean="0">
                <a:solidFill>
                  <a:srgbClr val="FFFF00"/>
                </a:solidFill>
                <a:latin typeface="Andalus" pitchFamily="18" charset="-78"/>
                <a:cs typeface="Andalus" pitchFamily="18" charset="-78"/>
              </a:rPr>
              <a:t>Thank </a:t>
            </a:r>
            <a:r>
              <a:rPr lang="en-US" sz="4400" b="1" dirty="0" smtClean="0">
                <a:solidFill>
                  <a:srgbClr val="FFFF00"/>
                </a:solidFill>
                <a:latin typeface="Andalus" pitchFamily="18" charset="-78"/>
                <a:cs typeface="Andalus" pitchFamily="18" charset="-78"/>
              </a:rPr>
              <a:t>you</a:t>
            </a:r>
          </a:p>
          <a:p>
            <a:pPr marL="0" algn="ctr">
              <a:buNone/>
            </a:pPr>
            <a:r>
              <a:rPr lang="en-US" b="1" dirty="0" smtClean="0">
                <a:solidFill>
                  <a:srgbClr val="FFFF00"/>
                </a:solidFill>
                <a:latin typeface="Andalus" pitchFamily="18" charset="-78"/>
                <a:cs typeface="Andalus" pitchFamily="18" charset="-78"/>
              </a:rPr>
              <a:t>                                           Presented by:-</a:t>
            </a:r>
          </a:p>
          <a:p>
            <a:pPr marL="0" algn="ctr">
              <a:buNone/>
            </a:pPr>
            <a:r>
              <a:rPr lang="en-US" b="1" dirty="0" smtClean="0">
                <a:solidFill>
                  <a:srgbClr val="FFFF00"/>
                </a:solidFill>
                <a:latin typeface="Andalus" pitchFamily="18" charset="-78"/>
                <a:cs typeface="Andalus" pitchFamily="18" charset="-78"/>
              </a:rPr>
              <a:t>                                        </a:t>
            </a:r>
            <a:r>
              <a:rPr lang="en-US" b="1" dirty="0" err="1" smtClean="0">
                <a:solidFill>
                  <a:srgbClr val="FFFF00"/>
                </a:solidFill>
                <a:latin typeface="Andalus" pitchFamily="18" charset="-78"/>
                <a:cs typeface="Andalus" pitchFamily="18" charset="-78"/>
              </a:rPr>
              <a:t>Paras</a:t>
            </a:r>
            <a:r>
              <a:rPr lang="en-US" b="1" dirty="0" smtClean="0">
                <a:solidFill>
                  <a:srgbClr val="FFFF00"/>
                </a:solidFill>
                <a:latin typeface="Andalus" pitchFamily="18" charset="-78"/>
                <a:cs typeface="Andalus" pitchFamily="18" charset="-78"/>
              </a:rPr>
              <a:t> Mehta</a:t>
            </a:r>
            <a:endParaRPr lang="en-US" b="1" dirty="0" smtClean="0">
              <a:solidFill>
                <a:srgbClr val="FFFF00"/>
              </a:solidFill>
              <a:latin typeface="Andalus" pitchFamily="18" charset="-78"/>
              <a:cs typeface="Andalus" pitchFamily="18" charset="-78"/>
            </a:endParaRPr>
          </a:p>
          <a:p>
            <a:pPr marL="0" algn="ctr">
              <a:buNone/>
            </a:pPr>
            <a:r>
              <a:rPr lang="en-US" sz="2100" b="1" i="1" dirty="0" smtClean="0">
                <a:solidFill>
                  <a:srgbClr val="FFFF00"/>
                </a:solidFill>
                <a:latin typeface="Andalus" pitchFamily="18" charset="-78"/>
                <a:cs typeface="Andalus" pitchFamily="18" charset="-78"/>
              </a:rPr>
              <a:t> </a:t>
            </a:r>
            <a:r>
              <a:rPr lang="en-US" sz="2100" b="1" i="1" dirty="0" smtClean="0">
                <a:solidFill>
                  <a:srgbClr val="FFFF00"/>
                </a:solidFill>
                <a:latin typeface="Andalus" pitchFamily="18" charset="-78"/>
                <a:cs typeface="Andalus" pitchFamily="18" charset="-78"/>
              </a:rPr>
              <a:t>                                                                 (</a:t>
            </a:r>
            <a:r>
              <a:rPr lang="en-US" sz="2100" b="1" i="1" dirty="0" smtClean="0">
                <a:solidFill>
                  <a:srgbClr val="FFFF00"/>
                </a:solidFill>
                <a:latin typeface="Calibri" pitchFamily="34" charset="0"/>
              </a:rPr>
              <a:t>paras@lunawat.com)</a:t>
            </a:r>
            <a:endParaRPr lang="en-US" sz="2100" b="1" i="1" dirty="0" smtClean="0">
              <a:solidFill>
                <a:srgbClr val="FFFF00"/>
              </a:solidFill>
              <a:latin typeface="Calibri" pitchFamily="34" charset="0"/>
            </a:endParaRPr>
          </a:p>
          <a:p>
            <a:pPr algn="ctr">
              <a:buNone/>
            </a:pPr>
            <a:endParaRPr lang="en-US" sz="6000" dirty="0">
              <a:solidFill>
                <a:srgbClr val="FFFF00"/>
              </a:solidFill>
            </a:endParaRPr>
          </a:p>
        </p:txBody>
      </p:sp>
      <p:sp>
        <p:nvSpPr>
          <p:cNvPr id="4" name="Smiley Face 3"/>
          <p:cNvSpPr/>
          <p:nvPr/>
        </p:nvSpPr>
        <p:spPr>
          <a:xfrm>
            <a:off x="4098011" y="1645403"/>
            <a:ext cx="1371600" cy="15240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US" sz="3200" b="1" u="sng" dirty="0" smtClean="0">
                <a:solidFill>
                  <a:srgbClr val="FFFF00"/>
                </a:solidFill>
                <a:latin typeface="Andalus" pitchFamily="18" charset="-78"/>
                <a:ea typeface="+mn-ea"/>
                <a:cs typeface="Andalus" pitchFamily="18" charset="-78"/>
              </a:rPr>
              <a:t>Sec 66C</a:t>
            </a:r>
            <a:r>
              <a:rPr lang="en-US" sz="6000" b="1" u="sng" dirty="0" smtClean="0">
                <a:solidFill>
                  <a:srgbClr val="FFFF00"/>
                </a:solidFill>
                <a:latin typeface="Andalus" pitchFamily="18" charset="-78"/>
                <a:ea typeface="+mn-ea"/>
                <a:cs typeface="Andalus" pitchFamily="18" charset="-78"/>
              </a:rPr>
              <a:t>: </a:t>
            </a:r>
            <a:r>
              <a:rPr lang="en-US" sz="3200" b="1" u="sng" dirty="0" smtClean="0">
                <a:solidFill>
                  <a:srgbClr val="FFFF00"/>
                </a:solidFill>
                <a:latin typeface="Andalus" pitchFamily="18" charset="-78"/>
                <a:ea typeface="+mn-ea"/>
                <a:cs typeface="Andalus" pitchFamily="18" charset="-78"/>
              </a:rPr>
              <a:t>Applicability of this rule</a:t>
            </a:r>
            <a:r>
              <a:rPr lang="en-US" sz="3200" b="1" dirty="0" smtClean="0">
                <a:solidFill>
                  <a:srgbClr val="FFFF00"/>
                </a:solidFill>
                <a:latin typeface="Andalus" pitchFamily="18" charset="-78"/>
                <a:ea typeface="+mn-ea"/>
                <a:cs typeface="Andalus" pitchFamily="18" charset="-78"/>
              </a:rPr>
              <a:t>.</a:t>
            </a:r>
          </a:p>
        </p:txBody>
      </p:sp>
      <p:sp>
        <p:nvSpPr>
          <p:cNvPr id="3" name="Content Placeholder 2"/>
          <p:cNvSpPr>
            <a:spLocks noGrp="1"/>
          </p:cNvSpPr>
          <p:nvPr>
            <p:ph idx="1"/>
          </p:nvPr>
        </p:nvSpPr>
        <p:spPr>
          <a:xfrm>
            <a:off x="457200" y="228600"/>
            <a:ext cx="8305800" cy="6019800"/>
          </a:xfrm>
        </p:spPr>
        <p:txBody>
          <a:bodyPr/>
          <a:lstStyle/>
          <a:p>
            <a:pPr>
              <a:buNone/>
            </a:pPr>
            <a:r>
              <a:rPr lang="en-US" dirty="0" smtClean="0"/>
              <a:t>  </a:t>
            </a:r>
          </a:p>
          <a:p>
            <a:pPr>
              <a:buNone/>
            </a:pPr>
            <a:endParaRPr lang="en-US" dirty="0" smtClean="0"/>
          </a:p>
          <a:p>
            <a:endParaRPr lang="en-US" dirty="0"/>
          </a:p>
        </p:txBody>
      </p:sp>
      <p:sp>
        <p:nvSpPr>
          <p:cNvPr id="4" name="Flowchart: Process 3"/>
          <p:cNvSpPr/>
          <p:nvPr/>
        </p:nvSpPr>
        <p:spPr>
          <a:xfrm>
            <a:off x="1066800" y="1447800"/>
            <a:ext cx="6934200" cy="914400"/>
          </a:xfrm>
          <a:prstGeom prst="flowChartProcess">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FF00"/>
                </a:solidFill>
                <a:latin typeface="Andalus" pitchFamily="18" charset="-78"/>
                <a:cs typeface="Andalus" pitchFamily="18" charset="-78"/>
              </a:rPr>
              <a:t>Place of provision,2012</a:t>
            </a:r>
            <a:endParaRPr lang="en-US" sz="3200" b="1" dirty="0">
              <a:solidFill>
                <a:srgbClr val="FFFF00"/>
              </a:solidFill>
              <a:latin typeface="Andalus" pitchFamily="18" charset="-78"/>
              <a:cs typeface="Andalus" pitchFamily="18" charset="-78"/>
            </a:endParaRPr>
          </a:p>
        </p:txBody>
      </p:sp>
      <p:cxnSp>
        <p:nvCxnSpPr>
          <p:cNvPr id="5" name="Straight Arrow Connector 4"/>
          <p:cNvCxnSpPr/>
          <p:nvPr/>
        </p:nvCxnSpPr>
        <p:spPr>
          <a:xfrm rot="10800000" flipV="1">
            <a:off x="1905000" y="2362200"/>
            <a:ext cx="11430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3848894" y="2475706"/>
            <a:ext cx="838200" cy="6111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867400" y="2362200"/>
            <a:ext cx="12192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33400" y="3276600"/>
            <a:ext cx="1981200" cy="1981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Persons who deal in cross-border services</a:t>
            </a:r>
          </a:p>
          <a:p>
            <a:pPr algn="ctr"/>
            <a:endParaRPr lang="en-US" dirty="0">
              <a:ln>
                <a:solidFill>
                  <a:sysClr val="windowText" lastClr="000000"/>
                </a:solidFill>
              </a:ln>
            </a:endParaRPr>
          </a:p>
        </p:txBody>
      </p:sp>
      <p:sp>
        <p:nvSpPr>
          <p:cNvPr id="10" name="Rectangle 9"/>
          <p:cNvSpPr/>
          <p:nvPr/>
        </p:nvSpPr>
        <p:spPr>
          <a:xfrm>
            <a:off x="2590800" y="3276600"/>
            <a:ext cx="1905000" cy="1981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Those who have operations with suppliers or customers in the state of J&amp;K.</a:t>
            </a:r>
            <a:endParaRPr lang="en-US" dirty="0">
              <a:solidFill>
                <a:schemeClr val="tx1"/>
              </a:solidFill>
              <a:latin typeface="Andalus" pitchFamily="18" charset="-78"/>
              <a:cs typeface="Andalus" pitchFamily="18" charset="-78"/>
            </a:endParaRPr>
          </a:p>
        </p:txBody>
      </p:sp>
      <p:sp>
        <p:nvSpPr>
          <p:cNvPr id="11" name="Rectangle 10"/>
          <p:cNvSpPr/>
          <p:nvPr/>
        </p:nvSpPr>
        <p:spPr>
          <a:xfrm>
            <a:off x="4572000" y="3276600"/>
            <a:ext cx="1905000" cy="1981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Service providers operating within India from multiple locations , without having centralized Registration</a:t>
            </a:r>
            <a:r>
              <a:rPr lang="en-US" dirty="0" smtClean="0"/>
              <a:t>.</a:t>
            </a:r>
            <a:endParaRPr lang="en-US" dirty="0"/>
          </a:p>
        </p:txBody>
      </p:sp>
      <p:sp>
        <p:nvSpPr>
          <p:cNvPr id="12" name="Rectangle 11"/>
          <p:cNvSpPr/>
          <p:nvPr/>
        </p:nvSpPr>
        <p:spPr>
          <a:xfrm>
            <a:off x="6553200" y="3276600"/>
            <a:ext cx="2133600" cy="1981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ndalus" pitchFamily="18" charset="-78"/>
                <a:cs typeface="Andalus" pitchFamily="18" charset="-78"/>
              </a:rPr>
              <a:t>For determining services that are wholly consumed within a SEZ.</a:t>
            </a:r>
            <a:endParaRPr lang="en-US" sz="2000" dirty="0">
              <a:solidFill>
                <a:schemeClr val="tx1"/>
              </a:solidFill>
              <a:latin typeface="Andalus" pitchFamily="18" charset="-78"/>
              <a:cs typeface="Andalus" pitchFamily="18" charset="-78"/>
            </a:endParaRPr>
          </a:p>
        </p:txBody>
      </p:sp>
      <p:cxnSp>
        <p:nvCxnSpPr>
          <p:cNvPr id="13" name="Straight Arrow Connector 12"/>
          <p:cNvCxnSpPr/>
          <p:nvPr/>
        </p:nvCxnSpPr>
        <p:spPr>
          <a:xfrm rot="16200000" flipH="1">
            <a:off x="4533900" y="2400300"/>
            <a:ext cx="838200" cy="762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par>
                                <p:cTn id="19" presetID="10"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20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2000"/>
                                        <p:tgtEl>
                                          <p:spTgt spid="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20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20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2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2000"/>
                                        <p:tgtEl>
                                          <p:spTgt spid="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0"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838200"/>
          </a:xfrm>
        </p:spPr>
        <p:txBody>
          <a:bodyPr>
            <a:normAutofit fontScale="90000"/>
          </a:bodyPr>
          <a:lstStyle/>
          <a:p>
            <a:pPr algn="l">
              <a:lnSpc>
                <a:spcPct val="200000"/>
              </a:lnSpc>
              <a:spcBef>
                <a:spcPts val="0"/>
              </a:spcBef>
              <a:defRPr/>
            </a:pPr>
            <a:r>
              <a:rPr lang="en-US" sz="2800" b="1" u="sng" dirty="0" smtClean="0">
                <a:solidFill>
                  <a:srgbClr val="FFFF00"/>
                </a:solidFill>
                <a:latin typeface="Andalus" pitchFamily="18" charset="-78"/>
                <a:cs typeface="Andalus" pitchFamily="18" charset="-78"/>
              </a:rPr>
              <a:t>How location of  service provider or receiver will be determined:-</a:t>
            </a:r>
            <a:br>
              <a:rPr lang="en-US" sz="2800" b="1" u="sng" dirty="0" smtClean="0">
                <a:solidFill>
                  <a:srgbClr val="FFFF00"/>
                </a:solidFill>
                <a:latin typeface="Andalus" pitchFamily="18" charset="-78"/>
                <a:cs typeface="Andalus" pitchFamily="18" charset="-78"/>
              </a:rPr>
            </a:br>
            <a:endParaRPr lang="en-US" sz="2800" b="1" u="sng" dirty="0" smtClean="0">
              <a:solidFill>
                <a:srgbClr val="FFFF00"/>
              </a:solidFill>
              <a:latin typeface="Andalus" pitchFamily="18" charset="-78"/>
              <a:ea typeface="+mn-ea"/>
              <a:cs typeface="Andalus" pitchFamily="18" charset="-78"/>
            </a:endParaRPr>
          </a:p>
        </p:txBody>
      </p:sp>
      <p:sp>
        <p:nvSpPr>
          <p:cNvPr id="15" name="Content Placeholder 14"/>
          <p:cNvSpPr>
            <a:spLocks noGrp="1"/>
          </p:cNvSpPr>
          <p:nvPr>
            <p:ph idx="1"/>
          </p:nvPr>
        </p:nvSpPr>
        <p:spPr>
          <a:xfrm>
            <a:off x="457200" y="990600"/>
            <a:ext cx="8229600" cy="5135563"/>
          </a:xfrm>
        </p:spPr>
        <p:txBody>
          <a:bodyPr/>
          <a:lstStyle/>
          <a:p>
            <a:pPr>
              <a:buNone/>
            </a:pPr>
            <a:r>
              <a:rPr lang="en-US" dirty="0" smtClean="0"/>
              <a:t> </a:t>
            </a:r>
          </a:p>
          <a:p>
            <a:pPr>
              <a:buNone/>
            </a:pPr>
            <a:endParaRPr lang="en-US" dirty="0"/>
          </a:p>
        </p:txBody>
      </p:sp>
      <p:sp>
        <p:nvSpPr>
          <p:cNvPr id="17" name="Rectangle 16"/>
          <p:cNvSpPr/>
          <p:nvPr/>
        </p:nvSpPr>
        <p:spPr>
          <a:xfrm>
            <a:off x="304800" y="1295400"/>
            <a:ext cx="2590800" cy="1524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Whether registered in India (Single or Centralized Registration</a:t>
            </a:r>
            <a:r>
              <a:rPr lang="en-US" dirty="0" smtClean="0"/>
              <a:t>)</a:t>
            </a:r>
            <a:endParaRPr lang="en-US" dirty="0"/>
          </a:p>
        </p:txBody>
      </p:sp>
      <p:cxnSp>
        <p:nvCxnSpPr>
          <p:cNvPr id="19" name="Straight Arrow Connector 18"/>
          <p:cNvCxnSpPr/>
          <p:nvPr/>
        </p:nvCxnSpPr>
        <p:spPr>
          <a:xfrm>
            <a:off x="2895600" y="1981200"/>
            <a:ext cx="3200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6096000" y="1371600"/>
            <a:ext cx="2590800" cy="1524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of India.</a:t>
            </a:r>
            <a:endParaRPr lang="en-US" dirty="0">
              <a:solidFill>
                <a:schemeClr val="tx1"/>
              </a:solidFill>
              <a:latin typeface="Andalus" pitchFamily="18" charset="-78"/>
              <a:cs typeface="Andalus" pitchFamily="18" charset="-78"/>
            </a:endParaRPr>
          </a:p>
        </p:txBody>
      </p:sp>
      <p:cxnSp>
        <p:nvCxnSpPr>
          <p:cNvPr id="23" name="Straight Arrow Connector 22"/>
          <p:cNvCxnSpPr>
            <a:stCxn id="17" idx="2"/>
            <a:endCxn id="24" idx="0"/>
          </p:cNvCxnSpPr>
          <p:nvPr/>
        </p:nvCxnSpPr>
        <p:spPr>
          <a:xfrm rot="5400000">
            <a:off x="1104900" y="3314700"/>
            <a:ext cx="990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04800" y="3810000"/>
            <a:ext cx="2590800" cy="1524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Whether  person has business establishment in India. </a:t>
            </a:r>
            <a:endParaRPr lang="en-US" dirty="0">
              <a:solidFill>
                <a:schemeClr val="tx1"/>
              </a:solidFill>
              <a:latin typeface="Andalus" pitchFamily="18" charset="-78"/>
              <a:cs typeface="Andalus" pitchFamily="18" charset="-78"/>
            </a:endParaRPr>
          </a:p>
        </p:txBody>
      </p:sp>
      <p:sp>
        <p:nvSpPr>
          <p:cNvPr id="29" name="Rectangle 28"/>
          <p:cNvSpPr/>
          <p:nvPr/>
        </p:nvSpPr>
        <p:spPr>
          <a:xfrm>
            <a:off x="3657600" y="4038600"/>
            <a:ext cx="2590800" cy="1143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Whether  person has fixed establishment abroad.</a:t>
            </a:r>
            <a:endParaRPr lang="en-US" dirty="0">
              <a:solidFill>
                <a:schemeClr val="tx1"/>
              </a:solidFill>
              <a:latin typeface="Andalus" pitchFamily="18" charset="-78"/>
              <a:cs typeface="Andalus" pitchFamily="18" charset="-78"/>
            </a:endParaRPr>
          </a:p>
        </p:txBody>
      </p:sp>
      <p:cxnSp>
        <p:nvCxnSpPr>
          <p:cNvPr id="35" name="Straight Connector 34"/>
          <p:cNvCxnSpPr/>
          <p:nvPr/>
        </p:nvCxnSpPr>
        <p:spPr>
          <a:xfrm rot="5400000">
            <a:off x="4495800" y="3810000"/>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4724400" y="3581400"/>
            <a:ext cx="1600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572794" y="54094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800600" y="5638800"/>
            <a:ext cx="1524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324600" y="4876800"/>
            <a:ext cx="2590800" cy="12954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will be  the  business  establishment  </a:t>
            </a:r>
            <a:endParaRPr lang="en-US" dirty="0">
              <a:solidFill>
                <a:schemeClr val="tx1"/>
              </a:solidFill>
              <a:latin typeface="Andalus" pitchFamily="18" charset="-78"/>
              <a:cs typeface="Andalus" pitchFamily="18" charset="-78"/>
            </a:endParaRPr>
          </a:p>
        </p:txBody>
      </p:sp>
      <p:sp>
        <p:nvSpPr>
          <p:cNvPr id="46" name="Rectangle 45"/>
          <p:cNvSpPr/>
          <p:nvPr/>
        </p:nvSpPr>
        <p:spPr>
          <a:xfrm>
            <a:off x="6324600" y="3124200"/>
            <a:ext cx="2590800" cy="1371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will be he establishment  more directly concerned</a:t>
            </a:r>
            <a:r>
              <a:rPr lang="en-US" dirty="0" smtClean="0"/>
              <a:t>.</a:t>
            </a:r>
            <a:endParaRPr lang="en-US" dirty="0"/>
          </a:p>
        </p:txBody>
      </p:sp>
      <p:cxnSp>
        <p:nvCxnSpPr>
          <p:cNvPr id="51" name="Straight Arrow Connector 50"/>
          <p:cNvCxnSpPr>
            <a:stCxn id="24" idx="2"/>
          </p:cNvCxnSpPr>
          <p:nvPr/>
        </p:nvCxnSpPr>
        <p:spPr>
          <a:xfrm rot="5400000">
            <a:off x="1181100" y="5753100"/>
            <a:ext cx="838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2971800" y="4038600"/>
            <a:ext cx="485518" cy="369332"/>
          </a:xfrm>
          <a:prstGeom prst="rect">
            <a:avLst/>
          </a:prstGeom>
          <a:noFill/>
        </p:spPr>
        <p:txBody>
          <a:bodyPr wrap="none" rtlCol="0">
            <a:spAutoFit/>
          </a:bodyPr>
          <a:lstStyle/>
          <a:p>
            <a:r>
              <a:rPr lang="en-US" dirty="0" smtClean="0"/>
              <a:t>Yes</a:t>
            </a:r>
            <a:endParaRPr lang="en-US" dirty="0"/>
          </a:p>
        </p:txBody>
      </p:sp>
      <p:sp>
        <p:nvSpPr>
          <p:cNvPr id="55" name="Rectangle 54"/>
          <p:cNvSpPr/>
          <p:nvPr/>
        </p:nvSpPr>
        <p:spPr>
          <a:xfrm>
            <a:off x="4114800" y="1600200"/>
            <a:ext cx="485518" cy="369332"/>
          </a:xfrm>
          <a:prstGeom prst="rect">
            <a:avLst/>
          </a:prstGeom>
        </p:spPr>
        <p:txBody>
          <a:bodyPr wrap="none">
            <a:spAutoFit/>
          </a:bodyPr>
          <a:lstStyle/>
          <a:p>
            <a:r>
              <a:rPr lang="en-US" dirty="0" smtClean="0"/>
              <a:t>Yes</a:t>
            </a:r>
            <a:endParaRPr lang="en-US" dirty="0"/>
          </a:p>
        </p:txBody>
      </p:sp>
      <p:sp>
        <p:nvSpPr>
          <p:cNvPr id="56" name="Rectangle 55"/>
          <p:cNvSpPr/>
          <p:nvPr/>
        </p:nvSpPr>
        <p:spPr>
          <a:xfrm>
            <a:off x="5257800" y="3200400"/>
            <a:ext cx="485518" cy="369332"/>
          </a:xfrm>
          <a:prstGeom prst="rect">
            <a:avLst/>
          </a:prstGeom>
        </p:spPr>
        <p:txBody>
          <a:bodyPr wrap="none">
            <a:spAutoFit/>
          </a:bodyPr>
          <a:lstStyle/>
          <a:p>
            <a:r>
              <a:rPr lang="en-US" dirty="0" smtClean="0"/>
              <a:t>Yes</a:t>
            </a:r>
            <a:endParaRPr lang="en-US" dirty="0"/>
          </a:p>
        </p:txBody>
      </p:sp>
      <p:sp>
        <p:nvSpPr>
          <p:cNvPr id="57" name="Rectangle 56"/>
          <p:cNvSpPr/>
          <p:nvPr/>
        </p:nvSpPr>
        <p:spPr>
          <a:xfrm>
            <a:off x="5334000" y="5638800"/>
            <a:ext cx="455574" cy="369332"/>
          </a:xfrm>
          <a:prstGeom prst="rect">
            <a:avLst/>
          </a:prstGeom>
        </p:spPr>
        <p:txBody>
          <a:bodyPr wrap="none">
            <a:spAutoFit/>
          </a:bodyPr>
          <a:lstStyle/>
          <a:p>
            <a:r>
              <a:rPr lang="en-US" dirty="0" smtClean="0"/>
              <a:t>No</a:t>
            </a:r>
            <a:endParaRPr lang="en-US" dirty="0"/>
          </a:p>
        </p:txBody>
      </p:sp>
      <p:sp>
        <p:nvSpPr>
          <p:cNvPr id="58" name="TextBox 57"/>
          <p:cNvSpPr txBox="1"/>
          <p:nvPr/>
        </p:nvSpPr>
        <p:spPr>
          <a:xfrm>
            <a:off x="1066800" y="5562600"/>
            <a:ext cx="455574" cy="369332"/>
          </a:xfrm>
          <a:prstGeom prst="rect">
            <a:avLst/>
          </a:prstGeom>
          <a:noFill/>
        </p:spPr>
        <p:txBody>
          <a:bodyPr wrap="none" rtlCol="0">
            <a:spAutoFit/>
          </a:bodyPr>
          <a:lstStyle/>
          <a:p>
            <a:r>
              <a:rPr lang="en-US" dirty="0" smtClean="0"/>
              <a:t>No</a:t>
            </a:r>
            <a:endParaRPr lang="en-US" dirty="0"/>
          </a:p>
        </p:txBody>
      </p:sp>
      <p:sp>
        <p:nvSpPr>
          <p:cNvPr id="59" name="TextBox 58"/>
          <p:cNvSpPr txBox="1"/>
          <p:nvPr/>
        </p:nvSpPr>
        <p:spPr>
          <a:xfrm>
            <a:off x="1143000" y="3124200"/>
            <a:ext cx="455574" cy="369332"/>
          </a:xfrm>
          <a:prstGeom prst="rect">
            <a:avLst/>
          </a:prstGeom>
          <a:noFill/>
        </p:spPr>
        <p:txBody>
          <a:bodyPr wrap="none" rtlCol="0">
            <a:spAutoFit/>
          </a:bodyPr>
          <a:lstStyle/>
          <a:p>
            <a:r>
              <a:rPr lang="en-US" dirty="0" smtClean="0"/>
              <a:t>No</a:t>
            </a:r>
            <a:endParaRPr lang="en-US" dirty="0"/>
          </a:p>
        </p:txBody>
      </p:sp>
      <p:cxnSp>
        <p:nvCxnSpPr>
          <p:cNvPr id="63" name="Straight Arrow Connector 62"/>
          <p:cNvCxnSpPr/>
          <p:nvPr/>
        </p:nvCxnSpPr>
        <p:spPr>
          <a:xfrm>
            <a:off x="2895600" y="4686300"/>
            <a:ext cx="762000" cy="38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000"/>
                                        <p:tgtEl>
                                          <p:spTgt spid="1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fade">
                                      <p:cBhvr>
                                        <p:cTn id="15" dur="2000"/>
                                        <p:tgtEl>
                                          <p:spTgt spid="5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20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2000"/>
                                        <p:tgtEl>
                                          <p:spTgt spid="2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9"/>
                                        </p:tgtEl>
                                        <p:attrNameLst>
                                          <p:attrName>style.visibility</p:attrName>
                                        </p:attrNameLst>
                                      </p:cBhvr>
                                      <p:to>
                                        <p:strVal val="visible"/>
                                      </p:to>
                                    </p:set>
                                    <p:animEffect transition="in" filter="fade">
                                      <p:cBhvr>
                                        <p:cTn id="28" dur="2000"/>
                                        <p:tgtEl>
                                          <p:spTgt spid="5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20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2"/>
                                        </p:tgtEl>
                                        <p:attrNameLst>
                                          <p:attrName>style.visibility</p:attrName>
                                        </p:attrNameLst>
                                      </p:cBhvr>
                                      <p:to>
                                        <p:strVal val="visible"/>
                                      </p:to>
                                    </p:set>
                                    <p:animEffect transition="in" filter="fade">
                                      <p:cBhvr>
                                        <p:cTn id="36" dur="2000"/>
                                        <p:tgtEl>
                                          <p:spTgt spid="5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fade">
                                      <p:cBhvr>
                                        <p:cTn id="39" dur="2000"/>
                                        <p:tgtEl>
                                          <p:spTgt spid="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2000"/>
                                        <p:tgtEl>
                                          <p:spTgt spid="35"/>
                                        </p:tgtEl>
                                      </p:cBhvr>
                                    </p:animEffect>
                                  </p:childTnLst>
                                </p:cTn>
                              </p:par>
                              <p:par>
                                <p:cTn id="45" presetID="10" presetClass="entr" presetSubtype="0" fill="hold" nodeType="with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fade">
                                      <p:cBhvr>
                                        <p:cTn id="47" dur="2000"/>
                                        <p:tgtEl>
                                          <p:spTgt spid="42"/>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56"/>
                                        </p:tgtEl>
                                        <p:attrNameLst>
                                          <p:attrName>style.visibility</p:attrName>
                                        </p:attrNameLst>
                                      </p:cBhvr>
                                      <p:to>
                                        <p:strVal val="visible"/>
                                      </p:to>
                                    </p:set>
                                    <p:animEffect transition="in" filter="fade">
                                      <p:cBhvr>
                                        <p:cTn id="50" dur="2000"/>
                                        <p:tgtEl>
                                          <p:spTgt spid="5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46"/>
                                        </p:tgtEl>
                                        <p:attrNameLst>
                                          <p:attrName>style.visibility</p:attrName>
                                        </p:attrNameLst>
                                      </p:cBhvr>
                                      <p:to>
                                        <p:strVal val="visible"/>
                                      </p:to>
                                    </p:set>
                                    <p:animEffect transition="in" filter="fade">
                                      <p:cBhvr>
                                        <p:cTn id="53" dur="2000"/>
                                        <p:tgtEl>
                                          <p:spTgt spid="4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fade">
                                      <p:cBhvr>
                                        <p:cTn id="58" dur="2000"/>
                                        <p:tgtEl>
                                          <p:spTgt spid="43"/>
                                        </p:tgtEl>
                                      </p:cBhvr>
                                    </p:animEffect>
                                  </p:childTnLst>
                                </p:cTn>
                              </p:par>
                              <p:par>
                                <p:cTn id="59" presetID="10" presetClass="entr" presetSubtype="0" fill="hold" nodeType="withEffect">
                                  <p:stCondLst>
                                    <p:cond delay="0"/>
                                  </p:stCondLst>
                                  <p:childTnLst>
                                    <p:set>
                                      <p:cBhvr>
                                        <p:cTn id="60" dur="1" fill="hold">
                                          <p:stCondLst>
                                            <p:cond delay="0"/>
                                          </p:stCondLst>
                                        </p:cTn>
                                        <p:tgtEl>
                                          <p:spTgt spid="44"/>
                                        </p:tgtEl>
                                        <p:attrNameLst>
                                          <p:attrName>style.visibility</p:attrName>
                                        </p:attrNameLst>
                                      </p:cBhvr>
                                      <p:to>
                                        <p:strVal val="visible"/>
                                      </p:to>
                                    </p:set>
                                    <p:animEffect transition="in" filter="fade">
                                      <p:cBhvr>
                                        <p:cTn id="61" dur="2000"/>
                                        <p:tgtEl>
                                          <p:spTgt spid="44"/>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57"/>
                                        </p:tgtEl>
                                        <p:attrNameLst>
                                          <p:attrName>style.visibility</p:attrName>
                                        </p:attrNameLst>
                                      </p:cBhvr>
                                      <p:to>
                                        <p:strVal val="visible"/>
                                      </p:to>
                                    </p:set>
                                    <p:animEffect transition="in" filter="fade">
                                      <p:cBhvr>
                                        <p:cTn id="64" dur="2000"/>
                                        <p:tgtEl>
                                          <p:spTgt spid="5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5"/>
                                        </p:tgtEl>
                                        <p:attrNameLst>
                                          <p:attrName>style.visibility</p:attrName>
                                        </p:attrNameLst>
                                      </p:cBhvr>
                                      <p:to>
                                        <p:strVal val="visible"/>
                                      </p:to>
                                    </p:set>
                                    <p:animEffect transition="in" filter="fade">
                                      <p:cBhvr>
                                        <p:cTn id="67" dur="2000"/>
                                        <p:tgtEl>
                                          <p:spTgt spid="4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fade">
                                      <p:cBhvr>
                                        <p:cTn id="72" dur="2000"/>
                                        <p:tgtEl>
                                          <p:spTgt spid="5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58"/>
                                        </p:tgtEl>
                                        <p:attrNameLst>
                                          <p:attrName>style.visibility</p:attrName>
                                        </p:attrNameLst>
                                      </p:cBhvr>
                                      <p:to>
                                        <p:strVal val="visible"/>
                                      </p:to>
                                    </p:set>
                                    <p:animEffect transition="in" filter="fade">
                                      <p:cBhvr>
                                        <p:cTn id="75" dur="20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1" grpId="0" animBg="1"/>
      <p:bldP spid="24" grpId="0" animBg="1"/>
      <p:bldP spid="29" grpId="0" animBg="1"/>
      <p:bldP spid="45" grpId="0" animBg="1"/>
      <p:bldP spid="46" grpId="0" animBg="1"/>
      <p:bldP spid="52" grpId="0"/>
      <p:bldP spid="55" grpId="0"/>
      <p:bldP spid="56" grpId="0"/>
      <p:bldP spid="57" grpId="0"/>
      <p:bldP spid="58" grpId="0"/>
      <p:bldP spid="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838200"/>
          </a:xfrm>
        </p:spPr>
        <p:txBody>
          <a:bodyPr>
            <a:normAutofit fontScale="90000"/>
          </a:bodyPr>
          <a:lstStyle/>
          <a:p>
            <a:pPr algn="l">
              <a:lnSpc>
                <a:spcPct val="200000"/>
              </a:lnSpc>
              <a:spcBef>
                <a:spcPts val="0"/>
              </a:spcBef>
              <a:defRPr/>
            </a:pPr>
            <a:r>
              <a:rPr lang="en-US" sz="2800" b="1" u="sng" dirty="0" smtClean="0">
                <a:solidFill>
                  <a:srgbClr val="FFFF00"/>
                </a:solidFill>
                <a:latin typeface="Andalus" pitchFamily="18" charset="-78"/>
                <a:cs typeface="Andalus" pitchFamily="18" charset="-78"/>
              </a:rPr>
              <a:t/>
            </a:r>
            <a:br>
              <a:rPr lang="en-US" sz="2800" b="1" u="sng" dirty="0" smtClean="0">
                <a:solidFill>
                  <a:srgbClr val="FFFF00"/>
                </a:solidFill>
                <a:latin typeface="Andalus" pitchFamily="18" charset="-78"/>
                <a:cs typeface="Andalus" pitchFamily="18" charset="-78"/>
              </a:rPr>
            </a:br>
            <a:endParaRPr lang="en-US" sz="2800" b="1" u="sng" dirty="0" smtClean="0">
              <a:solidFill>
                <a:srgbClr val="FFFF00"/>
              </a:solidFill>
              <a:latin typeface="Andalus" pitchFamily="18" charset="-78"/>
              <a:ea typeface="+mn-ea"/>
              <a:cs typeface="Andalus" pitchFamily="18" charset="-78"/>
            </a:endParaRPr>
          </a:p>
        </p:txBody>
      </p:sp>
      <p:sp>
        <p:nvSpPr>
          <p:cNvPr id="15" name="Content Placeholder 14"/>
          <p:cNvSpPr>
            <a:spLocks noGrp="1"/>
          </p:cNvSpPr>
          <p:nvPr>
            <p:ph idx="1"/>
          </p:nvPr>
        </p:nvSpPr>
        <p:spPr>
          <a:xfrm>
            <a:off x="457200" y="990600"/>
            <a:ext cx="8229600" cy="5135563"/>
          </a:xfrm>
        </p:spPr>
        <p:txBody>
          <a:bodyPr/>
          <a:lstStyle/>
          <a:p>
            <a:pPr>
              <a:buNone/>
            </a:pPr>
            <a:r>
              <a:rPr lang="en-US" dirty="0" smtClean="0"/>
              <a:t> </a:t>
            </a:r>
          </a:p>
          <a:p>
            <a:pPr>
              <a:buNone/>
            </a:pPr>
            <a:endParaRPr lang="en-US" dirty="0"/>
          </a:p>
        </p:txBody>
      </p:sp>
      <p:cxnSp>
        <p:nvCxnSpPr>
          <p:cNvPr id="23" name="Straight Arrow Connector 22"/>
          <p:cNvCxnSpPr>
            <a:endCxn id="24" idx="0"/>
          </p:cNvCxnSpPr>
          <p:nvPr/>
        </p:nvCxnSpPr>
        <p:spPr>
          <a:xfrm rot="5400000">
            <a:off x="1295400" y="762000"/>
            <a:ext cx="1066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533400" y="1295400"/>
            <a:ext cx="2590800" cy="1524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Whether  person has  fixed establishment in India. </a:t>
            </a:r>
            <a:endParaRPr lang="en-US" dirty="0">
              <a:solidFill>
                <a:schemeClr val="tx1"/>
              </a:solidFill>
              <a:latin typeface="Andalus" pitchFamily="18" charset="-78"/>
              <a:cs typeface="Andalus" pitchFamily="18" charset="-78"/>
            </a:endParaRPr>
          </a:p>
        </p:txBody>
      </p:sp>
      <p:cxnSp>
        <p:nvCxnSpPr>
          <p:cNvPr id="26" name="Straight Arrow Connector 25"/>
          <p:cNvCxnSpPr/>
          <p:nvPr/>
        </p:nvCxnSpPr>
        <p:spPr>
          <a:xfrm>
            <a:off x="3124200" y="2362200"/>
            <a:ext cx="533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3657600" y="1981200"/>
            <a:ext cx="2362200" cy="990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Whether  person has fixed establishment abroad.</a:t>
            </a:r>
            <a:endParaRPr lang="en-US" dirty="0">
              <a:solidFill>
                <a:schemeClr val="tx1"/>
              </a:solidFill>
              <a:latin typeface="Andalus" pitchFamily="18" charset="-78"/>
              <a:cs typeface="Andalus" pitchFamily="18" charset="-78"/>
            </a:endParaRPr>
          </a:p>
        </p:txBody>
      </p:sp>
      <p:cxnSp>
        <p:nvCxnSpPr>
          <p:cNvPr id="35" name="Straight Connector 34"/>
          <p:cNvCxnSpPr/>
          <p:nvPr/>
        </p:nvCxnSpPr>
        <p:spPr>
          <a:xfrm rot="5400000">
            <a:off x="4648994" y="16756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4876800" y="1447800"/>
            <a:ext cx="1447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648994" y="3199606"/>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876800" y="3429000"/>
            <a:ext cx="1524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00800" y="2590800"/>
            <a:ext cx="2514600" cy="1219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will be  the  business  establishment  </a:t>
            </a:r>
            <a:endParaRPr lang="en-US" dirty="0">
              <a:solidFill>
                <a:schemeClr val="tx1"/>
              </a:solidFill>
              <a:latin typeface="Andalus" pitchFamily="18" charset="-78"/>
              <a:cs typeface="Andalus" pitchFamily="18" charset="-78"/>
            </a:endParaRPr>
          </a:p>
        </p:txBody>
      </p:sp>
      <p:sp>
        <p:nvSpPr>
          <p:cNvPr id="46" name="Rectangle 45"/>
          <p:cNvSpPr/>
          <p:nvPr/>
        </p:nvSpPr>
        <p:spPr>
          <a:xfrm>
            <a:off x="6324600" y="533400"/>
            <a:ext cx="2590800" cy="12192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will be he establishment  more directly concerned.</a:t>
            </a:r>
            <a:endParaRPr lang="en-US" dirty="0">
              <a:solidFill>
                <a:schemeClr val="tx1"/>
              </a:solidFill>
              <a:latin typeface="Andalus" pitchFamily="18" charset="-78"/>
              <a:cs typeface="Andalus" pitchFamily="18" charset="-78"/>
            </a:endParaRPr>
          </a:p>
        </p:txBody>
      </p:sp>
      <p:cxnSp>
        <p:nvCxnSpPr>
          <p:cNvPr id="51" name="Straight Arrow Connector 50"/>
          <p:cNvCxnSpPr>
            <a:endCxn id="36" idx="0"/>
          </p:cNvCxnSpPr>
          <p:nvPr/>
        </p:nvCxnSpPr>
        <p:spPr>
          <a:xfrm rot="5400000">
            <a:off x="1448594" y="3275806"/>
            <a:ext cx="914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3048000" y="1905000"/>
            <a:ext cx="485518" cy="369332"/>
          </a:xfrm>
          <a:prstGeom prst="rect">
            <a:avLst/>
          </a:prstGeom>
          <a:noFill/>
        </p:spPr>
        <p:txBody>
          <a:bodyPr wrap="none" rtlCol="0">
            <a:spAutoFit/>
          </a:bodyPr>
          <a:lstStyle/>
          <a:p>
            <a:r>
              <a:rPr lang="en-US" dirty="0" smtClean="0"/>
              <a:t>Yes</a:t>
            </a:r>
            <a:endParaRPr lang="en-US" dirty="0"/>
          </a:p>
        </p:txBody>
      </p:sp>
      <p:sp>
        <p:nvSpPr>
          <p:cNvPr id="56" name="Rectangle 55"/>
          <p:cNvSpPr/>
          <p:nvPr/>
        </p:nvSpPr>
        <p:spPr>
          <a:xfrm>
            <a:off x="5562600" y="1447800"/>
            <a:ext cx="485518" cy="369332"/>
          </a:xfrm>
          <a:prstGeom prst="rect">
            <a:avLst/>
          </a:prstGeom>
        </p:spPr>
        <p:txBody>
          <a:bodyPr wrap="none">
            <a:spAutoFit/>
          </a:bodyPr>
          <a:lstStyle/>
          <a:p>
            <a:r>
              <a:rPr lang="en-US" dirty="0" smtClean="0"/>
              <a:t>Yes</a:t>
            </a:r>
            <a:endParaRPr lang="en-US" dirty="0"/>
          </a:p>
        </p:txBody>
      </p:sp>
      <p:sp>
        <p:nvSpPr>
          <p:cNvPr id="57" name="Rectangle 56"/>
          <p:cNvSpPr/>
          <p:nvPr/>
        </p:nvSpPr>
        <p:spPr>
          <a:xfrm>
            <a:off x="5562600" y="3429000"/>
            <a:ext cx="455574" cy="369332"/>
          </a:xfrm>
          <a:prstGeom prst="rect">
            <a:avLst/>
          </a:prstGeom>
        </p:spPr>
        <p:txBody>
          <a:bodyPr wrap="none">
            <a:spAutoFit/>
          </a:bodyPr>
          <a:lstStyle/>
          <a:p>
            <a:r>
              <a:rPr lang="en-US" dirty="0" smtClean="0"/>
              <a:t>No</a:t>
            </a:r>
            <a:endParaRPr lang="en-US" dirty="0"/>
          </a:p>
        </p:txBody>
      </p:sp>
      <p:sp>
        <p:nvSpPr>
          <p:cNvPr id="58" name="TextBox 57"/>
          <p:cNvSpPr txBox="1"/>
          <p:nvPr/>
        </p:nvSpPr>
        <p:spPr>
          <a:xfrm>
            <a:off x="1295400" y="2971800"/>
            <a:ext cx="455574" cy="369332"/>
          </a:xfrm>
          <a:prstGeom prst="rect">
            <a:avLst/>
          </a:prstGeom>
          <a:noFill/>
        </p:spPr>
        <p:txBody>
          <a:bodyPr wrap="none" rtlCol="0">
            <a:spAutoFit/>
          </a:bodyPr>
          <a:lstStyle/>
          <a:p>
            <a:r>
              <a:rPr lang="en-US" dirty="0" smtClean="0"/>
              <a:t>No</a:t>
            </a:r>
            <a:endParaRPr lang="en-US" dirty="0"/>
          </a:p>
        </p:txBody>
      </p:sp>
      <p:sp>
        <p:nvSpPr>
          <p:cNvPr id="59" name="TextBox 58"/>
          <p:cNvSpPr txBox="1"/>
          <p:nvPr/>
        </p:nvSpPr>
        <p:spPr>
          <a:xfrm>
            <a:off x="990600" y="838200"/>
            <a:ext cx="455574" cy="369332"/>
          </a:xfrm>
          <a:prstGeom prst="rect">
            <a:avLst/>
          </a:prstGeom>
          <a:noFill/>
        </p:spPr>
        <p:txBody>
          <a:bodyPr wrap="none" rtlCol="0">
            <a:spAutoFit/>
          </a:bodyPr>
          <a:lstStyle/>
          <a:p>
            <a:r>
              <a:rPr lang="en-US" dirty="0" smtClean="0"/>
              <a:t>No</a:t>
            </a:r>
            <a:endParaRPr lang="en-US" dirty="0"/>
          </a:p>
        </p:txBody>
      </p:sp>
      <p:sp>
        <p:nvSpPr>
          <p:cNvPr id="36" name="Rectangle 35"/>
          <p:cNvSpPr/>
          <p:nvPr/>
        </p:nvSpPr>
        <p:spPr>
          <a:xfrm>
            <a:off x="609600" y="3733800"/>
            <a:ext cx="2590800" cy="1524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Whether  person has his usual place of residence in India.</a:t>
            </a:r>
            <a:endParaRPr lang="en-US" dirty="0">
              <a:solidFill>
                <a:schemeClr val="tx1"/>
              </a:solidFill>
              <a:latin typeface="Andalus" pitchFamily="18" charset="-78"/>
              <a:cs typeface="Andalus" pitchFamily="18" charset="-78"/>
            </a:endParaRPr>
          </a:p>
        </p:txBody>
      </p:sp>
      <p:sp>
        <p:nvSpPr>
          <p:cNvPr id="37" name="Rectangle 36"/>
          <p:cNvSpPr/>
          <p:nvPr/>
        </p:nvSpPr>
        <p:spPr>
          <a:xfrm>
            <a:off x="5867400" y="4114800"/>
            <a:ext cx="2362200" cy="990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in India</a:t>
            </a:r>
            <a:r>
              <a:rPr lang="en-US" dirty="0" smtClean="0"/>
              <a:t>.</a:t>
            </a:r>
            <a:endParaRPr lang="en-US" dirty="0"/>
          </a:p>
        </p:txBody>
      </p:sp>
      <p:cxnSp>
        <p:nvCxnSpPr>
          <p:cNvPr id="48" name="Straight Arrow Connector 47"/>
          <p:cNvCxnSpPr>
            <a:endCxn id="37" idx="1"/>
          </p:cNvCxnSpPr>
          <p:nvPr/>
        </p:nvCxnSpPr>
        <p:spPr>
          <a:xfrm>
            <a:off x="3200400" y="4572000"/>
            <a:ext cx="2667000" cy="38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685800" y="5943600"/>
            <a:ext cx="2590800" cy="609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ndalus" pitchFamily="18" charset="-78"/>
                <a:cs typeface="Andalus" pitchFamily="18" charset="-78"/>
              </a:rPr>
              <a:t>Location is not in India</a:t>
            </a:r>
            <a:r>
              <a:rPr lang="en-US" dirty="0" smtClean="0"/>
              <a:t>.</a:t>
            </a:r>
            <a:endParaRPr lang="en-US" dirty="0"/>
          </a:p>
        </p:txBody>
      </p:sp>
      <p:cxnSp>
        <p:nvCxnSpPr>
          <p:cNvPr id="53" name="Straight Arrow Connector 52"/>
          <p:cNvCxnSpPr>
            <a:stCxn id="36" idx="2"/>
          </p:cNvCxnSpPr>
          <p:nvPr/>
        </p:nvCxnSpPr>
        <p:spPr>
          <a:xfrm rot="5400000">
            <a:off x="1562100" y="5600700"/>
            <a:ext cx="685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4343400" y="4572000"/>
            <a:ext cx="485518" cy="369332"/>
          </a:xfrm>
          <a:prstGeom prst="rect">
            <a:avLst/>
          </a:prstGeom>
        </p:spPr>
        <p:txBody>
          <a:bodyPr wrap="none">
            <a:spAutoFit/>
          </a:bodyPr>
          <a:lstStyle/>
          <a:p>
            <a:r>
              <a:rPr lang="en-US" dirty="0" smtClean="0"/>
              <a:t>Yes</a:t>
            </a:r>
            <a:endParaRPr lang="en-US" dirty="0"/>
          </a:p>
        </p:txBody>
      </p:sp>
      <p:sp>
        <p:nvSpPr>
          <p:cNvPr id="62" name="Rectangle 61"/>
          <p:cNvSpPr/>
          <p:nvPr/>
        </p:nvSpPr>
        <p:spPr>
          <a:xfrm>
            <a:off x="1981200" y="5410200"/>
            <a:ext cx="455574" cy="369332"/>
          </a:xfrm>
          <a:prstGeom prst="rect">
            <a:avLst/>
          </a:prstGeom>
        </p:spPr>
        <p:txBody>
          <a:bodyPr wrap="none">
            <a:spAutoFit/>
          </a:bodyPr>
          <a:lstStyle/>
          <a:p>
            <a:r>
              <a:rPr lang="en-US" dirty="0" smtClean="0"/>
              <a:t>No</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20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fade">
                                      <p:cBhvr>
                                        <p:cTn id="10" dur="2000"/>
                                        <p:tgtEl>
                                          <p:spTgt spid="5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2000"/>
                                        <p:tgtEl>
                                          <p:spTgt spid="2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2000"/>
                                        <p:tgtEl>
                                          <p:spTgt spid="2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animEffect transition="in" filter="fade">
                                      <p:cBhvr>
                                        <p:cTn id="21" dur="2000"/>
                                        <p:tgtEl>
                                          <p:spTgt spid="5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20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2000"/>
                                        <p:tgtEl>
                                          <p:spTgt spid="35"/>
                                        </p:tgtEl>
                                      </p:cBhvr>
                                    </p:animEffect>
                                  </p:childTnLst>
                                </p:cTn>
                              </p:par>
                              <p:par>
                                <p:cTn id="30" presetID="10" presetClass="entr" presetSubtype="0" fill="hold" nodeType="withEffect">
                                  <p:stCondLst>
                                    <p:cond delay="0"/>
                                  </p:stCondLst>
                                  <p:childTnLst>
                                    <p:set>
                                      <p:cBhvr>
                                        <p:cTn id="31" dur="1" fill="hold">
                                          <p:stCondLst>
                                            <p:cond delay="0"/>
                                          </p:stCondLst>
                                        </p:cTn>
                                        <p:tgtEl>
                                          <p:spTgt spid="42"/>
                                        </p:tgtEl>
                                        <p:attrNameLst>
                                          <p:attrName>style.visibility</p:attrName>
                                        </p:attrNameLst>
                                      </p:cBhvr>
                                      <p:to>
                                        <p:strVal val="visible"/>
                                      </p:to>
                                    </p:set>
                                    <p:animEffect transition="in" filter="fade">
                                      <p:cBhvr>
                                        <p:cTn id="32" dur="2000"/>
                                        <p:tgtEl>
                                          <p:spTgt spid="4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6"/>
                                        </p:tgtEl>
                                        <p:attrNameLst>
                                          <p:attrName>style.visibility</p:attrName>
                                        </p:attrNameLst>
                                      </p:cBhvr>
                                      <p:to>
                                        <p:strVal val="visible"/>
                                      </p:to>
                                    </p:set>
                                    <p:animEffect transition="in" filter="fade">
                                      <p:cBhvr>
                                        <p:cTn id="35" dur="2000"/>
                                        <p:tgtEl>
                                          <p:spTgt spid="56"/>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6"/>
                                        </p:tgtEl>
                                        <p:attrNameLst>
                                          <p:attrName>style.visibility</p:attrName>
                                        </p:attrNameLst>
                                      </p:cBhvr>
                                      <p:to>
                                        <p:strVal val="visible"/>
                                      </p:to>
                                    </p:set>
                                    <p:animEffect transition="in" filter="fade">
                                      <p:cBhvr>
                                        <p:cTn id="38" dur="2000"/>
                                        <p:tgtEl>
                                          <p:spTgt spid="4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43"/>
                                        </p:tgtEl>
                                        <p:attrNameLst>
                                          <p:attrName>style.visibility</p:attrName>
                                        </p:attrNameLst>
                                      </p:cBhvr>
                                      <p:to>
                                        <p:strVal val="visible"/>
                                      </p:to>
                                    </p:set>
                                    <p:animEffect transition="in" filter="fade">
                                      <p:cBhvr>
                                        <p:cTn id="43" dur="2000"/>
                                        <p:tgtEl>
                                          <p:spTgt spid="43"/>
                                        </p:tgtEl>
                                      </p:cBhvr>
                                    </p:animEffect>
                                  </p:childTnLst>
                                </p:cTn>
                              </p:par>
                              <p:par>
                                <p:cTn id="44" presetID="10" presetClass="entr" presetSubtype="0" fill="hold" nodeType="with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fade">
                                      <p:cBhvr>
                                        <p:cTn id="46" dur="2000"/>
                                        <p:tgtEl>
                                          <p:spTgt spid="44"/>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7"/>
                                        </p:tgtEl>
                                        <p:attrNameLst>
                                          <p:attrName>style.visibility</p:attrName>
                                        </p:attrNameLst>
                                      </p:cBhvr>
                                      <p:to>
                                        <p:strVal val="visible"/>
                                      </p:to>
                                    </p:set>
                                    <p:animEffect transition="in" filter="fade">
                                      <p:cBhvr>
                                        <p:cTn id="49" dur="2000"/>
                                        <p:tgtEl>
                                          <p:spTgt spid="57"/>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5"/>
                                        </p:tgtEl>
                                        <p:attrNameLst>
                                          <p:attrName>style.visibility</p:attrName>
                                        </p:attrNameLst>
                                      </p:cBhvr>
                                      <p:to>
                                        <p:strVal val="visible"/>
                                      </p:to>
                                    </p:set>
                                    <p:animEffect transition="in" filter="fade">
                                      <p:cBhvr>
                                        <p:cTn id="52" dur="2000"/>
                                        <p:tgtEl>
                                          <p:spTgt spid="4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1"/>
                                        </p:tgtEl>
                                        <p:attrNameLst>
                                          <p:attrName>style.visibility</p:attrName>
                                        </p:attrNameLst>
                                      </p:cBhvr>
                                      <p:to>
                                        <p:strVal val="visible"/>
                                      </p:to>
                                    </p:set>
                                    <p:animEffect transition="in" filter="fade">
                                      <p:cBhvr>
                                        <p:cTn id="57" dur="2000"/>
                                        <p:tgtEl>
                                          <p:spTgt spid="51"/>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8"/>
                                        </p:tgtEl>
                                        <p:attrNameLst>
                                          <p:attrName>style.visibility</p:attrName>
                                        </p:attrNameLst>
                                      </p:cBhvr>
                                      <p:to>
                                        <p:strVal val="visible"/>
                                      </p:to>
                                    </p:set>
                                    <p:animEffect transition="in" filter="fade">
                                      <p:cBhvr>
                                        <p:cTn id="60" dur="2000"/>
                                        <p:tgtEl>
                                          <p:spTgt spid="58"/>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animEffect transition="in" filter="fade">
                                      <p:cBhvr>
                                        <p:cTn id="63" dur="2000"/>
                                        <p:tgtEl>
                                          <p:spTgt spid="36"/>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2000"/>
                                        <p:tgtEl>
                                          <p:spTgt spid="4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fade">
                                      <p:cBhvr>
                                        <p:cTn id="71" dur="2000"/>
                                        <p:tgtEl>
                                          <p:spTgt spid="61"/>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37"/>
                                        </p:tgtEl>
                                        <p:attrNameLst>
                                          <p:attrName>style.visibility</p:attrName>
                                        </p:attrNameLst>
                                      </p:cBhvr>
                                      <p:to>
                                        <p:strVal val="visible"/>
                                      </p:to>
                                    </p:set>
                                    <p:animEffect transition="in" filter="fade">
                                      <p:cBhvr>
                                        <p:cTn id="74" dur="2000"/>
                                        <p:tgtEl>
                                          <p:spTgt spid="37"/>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53"/>
                                        </p:tgtEl>
                                        <p:attrNameLst>
                                          <p:attrName>style.visibility</p:attrName>
                                        </p:attrNameLst>
                                      </p:cBhvr>
                                      <p:to>
                                        <p:strVal val="visible"/>
                                      </p:to>
                                    </p:set>
                                    <p:animEffect transition="in" filter="fade">
                                      <p:cBhvr>
                                        <p:cTn id="79" dur="2000"/>
                                        <p:tgtEl>
                                          <p:spTgt spid="53"/>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62"/>
                                        </p:tgtEl>
                                        <p:attrNameLst>
                                          <p:attrName>style.visibility</p:attrName>
                                        </p:attrNameLst>
                                      </p:cBhvr>
                                      <p:to>
                                        <p:strVal val="visible"/>
                                      </p:to>
                                    </p:set>
                                    <p:animEffect transition="in" filter="fade">
                                      <p:cBhvr>
                                        <p:cTn id="82" dur="2000"/>
                                        <p:tgtEl>
                                          <p:spTgt spid="62"/>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49"/>
                                        </p:tgtEl>
                                        <p:attrNameLst>
                                          <p:attrName>style.visibility</p:attrName>
                                        </p:attrNameLst>
                                      </p:cBhvr>
                                      <p:to>
                                        <p:strVal val="visible"/>
                                      </p:to>
                                    </p:set>
                                    <p:animEffect transition="in" filter="fade">
                                      <p:cBhvr>
                                        <p:cTn id="85" dur="2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9" grpId="0" animBg="1"/>
      <p:bldP spid="45" grpId="0" animBg="1"/>
      <p:bldP spid="46" grpId="0" animBg="1"/>
      <p:bldP spid="52" grpId="0"/>
      <p:bldP spid="56" grpId="0"/>
      <p:bldP spid="57" grpId="0"/>
      <p:bldP spid="58" grpId="0"/>
      <p:bldP spid="59" grpId="0"/>
      <p:bldP spid="36" grpId="0" animBg="1"/>
      <p:bldP spid="37" grpId="0" animBg="1"/>
      <p:bldP spid="49" grpId="0" animBg="1"/>
      <p:bldP spid="61" grpId="0"/>
      <p:bldP spid="6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576072" indent="-512064" algn="just">
              <a:spcBef>
                <a:spcPts val="400"/>
              </a:spcBef>
            </a:pPr>
            <a:r>
              <a:rPr lang="en-US" sz="2800" dirty="0" smtClean="0">
                <a:latin typeface="Andalus" pitchFamily="18" charset="-78"/>
                <a:cs typeface="Andalus" pitchFamily="18" charset="-78"/>
              </a:rPr>
              <a:t>The ‘Place of Provision of Services Rules, 2012’ </a:t>
            </a:r>
            <a:r>
              <a:rPr lang="en-US" sz="2800" b="1" dirty="0" smtClean="0">
                <a:latin typeface="Andalus" pitchFamily="18" charset="-78"/>
                <a:cs typeface="Andalus" pitchFamily="18" charset="-78"/>
              </a:rPr>
              <a:t>has </a:t>
            </a:r>
            <a:r>
              <a:rPr lang="en-US" sz="2800" b="1" dirty="0" smtClean="0">
                <a:solidFill>
                  <a:srgbClr val="FFFF00"/>
                </a:solidFill>
                <a:latin typeface="Andalus" pitchFamily="18" charset="-78"/>
                <a:cs typeface="Andalus" pitchFamily="18" charset="-78"/>
              </a:rPr>
              <a:t>replaced</a:t>
            </a:r>
            <a:r>
              <a:rPr lang="en-US" sz="2800" dirty="0" smtClean="0">
                <a:latin typeface="Andalus" pitchFamily="18" charset="-78"/>
                <a:cs typeface="Andalus" pitchFamily="18" charset="-78"/>
              </a:rPr>
              <a:t> the ‘Export of Services, Rules, 2005’ and ‘Taxation of Services (Provided from outside India and received in India) Rules, 2006. </a:t>
            </a:r>
          </a:p>
          <a:p>
            <a:pPr marL="576072" indent="-512064" algn="just">
              <a:spcBef>
                <a:spcPts val="400"/>
              </a:spcBef>
            </a:pPr>
            <a:endParaRPr lang="en-US" sz="2800" dirty="0" smtClean="0">
              <a:latin typeface="Andalus" pitchFamily="18" charset="-78"/>
              <a:cs typeface="Andalus" pitchFamily="18" charset="-78"/>
            </a:endParaRPr>
          </a:p>
          <a:p>
            <a:pPr marL="576072" indent="-512064" algn="just">
              <a:spcBef>
                <a:spcPts val="400"/>
              </a:spcBef>
            </a:pPr>
            <a:r>
              <a:rPr lang="en-US" sz="2800" dirty="0" smtClean="0">
                <a:latin typeface="Andalus" pitchFamily="18" charset="-78"/>
                <a:cs typeface="Andalus" pitchFamily="18" charset="-78"/>
              </a:rPr>
              <a:t>Place of provision consist of following rules:-</a:t>
            </a:r>
          </a:p>
          <a:p>
            <a:endParaRPr lang="en-US" sz="2800" dirty="0" smtClean="0">
              <a:latin typeface="Andalus" pitchFamily="18" charset="-78"/>
              <a:cs typeface="Andalus" pitchFamily="18" charset="-78"/>
            </a:endParaRP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839200" cy="5715000"/>
          </a:xfrm>
        </p:spPr>
        <p:txBody>
          <a:bodyPr>
            <a:normAutofit/>
          </a:bodyPr>
          <a:lstStyle/>
          <a:p>
            <a:pPr marL="576072" indent="-512064" algn="just">
              <a:lnSpc>
                <a:spcPct val="80000"/>
              </a:lnSpc>
              <a:spcBef>
                <a:spcPts val="400"/>
              </a:spcBef>
              <a:buNone/>
            </a:pPr>
            <a:r>
              <a:rPr lang="en-US" u="sng" dirty="0" smtClean="0">
                <a:solidFill>
                  <a:srgbClr val="FFFF00"/>
                </a:solidFill>
                <a:latin typeface="Andalus" pitchFamily="18" charset="-78"/>
                <a:cs typeface="Andalus" pitchFamily="18" charset="-78"/>
              </a:rPr>
              <a:t>Rule1 -Short title, extent and commencement</a:t>
            </a:r>
          </a:p>
          <a:p>
            <a:pPr marL="576072" indent="-512064" algn="just">
              <a:lnSpc>
                <a:spcPct val="80000"/>
              </a:lnSpc>
              <a:spcBef>
                <a:spcPts val="400"/>
              </a:spcBef>
            </a:pPr>
            <a:endParaRPr lang="en-US" dirty="0" smtClean="0">
              <a:latin typeface="Andalus" pitchFamily="18" charset="-78"/>
              <a:cs typeface="Andalus" pitchFamily="18" charset="-78"/>
            </a:endParaRPr>
          </a:p>
          <a:p>
            <a:pPr marL="576072" indent="-512064" algn="just">
              <a:lnSpc>
                <a:spcPct val="80000"/>
              </a:lnSpc>
              <a:spcBef>
                <a:spcPts val="400"/>
              </a:spcBef>
            </a:pPr>
            <a:r>
              <a:rPr lang="en-US" sz="2500" dirty="0" smtClean="0">
                <a:latin typeface="Andalus" pitchFamily="18" charset="-78"/>
                <a:cs typeface="Andalus" pitchFamily="18" charset="-78"/>
              </a:rPr>
              <a:t>This rule came into force on </a:t>
            </a:r>
            <a:r>
              <a:rPr lang="en-US" sz="2500" b="1" u="sng" dirty="0" smtClean="0">
                <a:solidFill>
                  <a:srgbClr val="FFFF00"/>
                </a:solidFill>
                <a:latin typeface="Andalus" pitchFamily="18" charset="-78"/>
                <a:cs typeface="Andalus" pitchFamily="18" charset="-78"/>
              </a:rPr>
              <a:t>1st day of July, 2012.</a:t>
            </a: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nSpc>
                <a:spcPct val="80000"/>
              </a:lnSpc>
            </a:pPr>
            <a:endParaRPr lang="en-US" sz="2500" b="1" u="sng" dirty="0" smtClean="0">
              <a:solidFill>
                <a:srgbClr val="FFFF00"/>
              </a:solidFill>
              <a:latin typeface="Andalus" pitchFamily="18" charset="-78"/>
              <a:cs typeface="Andalus" pitchFamily="18" charset="-78"/>
            </a:endParaRPr>
          </a:p>
          <a:p>
            <a:pPr algn="r">
              <a:buNone/>
            </a:pPr>
            <a:endParaRPr lang="en-US" sz="2100" b="1" i="1" dirty="0" smtClean="0">
              <a:solidFill>
                <a:srgbClr val="0070C0"/>
              </a:solidFill>
              <a:latin typeface="Calibri" pitchFamily="34" charset="0"/>
            </a:endParaRPr>
          </a:p>
          <a:p>
            <a:pPr algn="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686800" cy="6629400"/>
          </a:xfrm>
        </p:spPr>
        <p:txBody>
          <a:bodyPr>
            <a:normAutofit fontScale="25000" lnSpcReduction="20000"/>
          </a:bodyPr>
          <a:lstStyle/>
          <a:p>
            <a:pPr>
              <a:buNone/>
            </a:pPr>
            <a:r>
              <a:rPr lang="en-US" sz="10000" b="1" u="sng" dirty="0" smtClean="0">
                <a:solidFill>
                  <a:srgbClr val="FFFF00"/>
                </a:solidFill>
                <a:latin typeface="Andalus" pitchFamily="18" charset="-78"/>
                <a:cs typeface="Andalus" pitchFamily="18" charset="-78"/>
              </a:rPr>
              <a:t>Rule 2- Some Important Definitions</a:t>
            </a:r>
          </a:p>
          <a:p>
            <a:pPr>
              <a:buNone/>
            </a:pPr>
            <a:r>
              <a:rPr lang="en-US" sz="10000" dirty="0" smtClean="0">
                <a:latin typeface="Andalus" pitchFamily="18" charset="-78"/>
                <a:cs typeface="Andalus" pitchFamily="18" charset="-78"/>
              </a:rPr>
              <a:t>     </a:t>
            </a:r>
          </a:p>
          <a:p>
            <a:pPr>
              <a:buNone/>
            </a:pPr>
            <a:r>
              <a:rPr lang="en-US" sz="10000" dirty="0" smtClean="0">
                <a:solidFill>
                  <a:srgbClr val="FFFF00"/>
                </a:solidFill>
                <a:latin typeface="Andalus" pitchFamily="18" charset="-78"/>
                <a:cs typeface="Andalus" pitchFamily="18" charset="-78"/>
              </a:rPr>
              <a:t>   “continuous journey” </a:t>
            </a:r>
            <a:r>
              <a:rPr lang="en-US" sz="10000" dirty="0" smtClean="0">
                <a:latin typeface="Andalus" pitchFamily="18" charset="-78"/>
                <a:cs typeface="Andalus" pitchFamily="18" charset="-78"/>
              </a:rPr>
              <a:t>means a journey for which a single or more than one ticket or invoice is issued at the same time, either by one service provider or through one agent acting on behalf of more than one service provider, and which involves no stopover between any of the legs of the journey for which one or more separate tickets or invoices are issued</a:t>
            </a:r>
          </a:p>
          <a:p>
            <a:pPr>
              <a:buNone/>
            </a:pPr>
            <a:endParaRPr lang="en-US" sz="10000" dirty="0" smtClean="0">
              <a:solidFill>
                <a:srgbClr val="FFFF00"/>
              </a:solidFill>
              <a:latin typeface="Andalus" pitchFamily="18" charset="-78"/>
              <a:cs typeface="Andalus" pitchFamily="18" charset="-78"/>
            </a:endParaRPr>
          </a:p>
          <a:p>
            <a:pPr>
              <a:buNone/>
            </a:pPr>
            <a:r>
              <a:rPr lang="en-US" sz="10000" dirty="0" smtClean="0">
                <a:solidFill>
                  <a:srgbClr val="FFFF00"/>
                </a:solidFill>
                <a:latin typeface="Andalus" pitchFamily="18" charset="-78"/>
                <a:cs typeface="Andalus" pitchFamily="18" charset="-78"/>
              </a:rPr>
              <a:t>    “leg of journey” </a:t>
            </a:r>
            <a:r>
              <a:rPr lang="en-US" sz="10000" dirty="0" smtClean="0">
                <a:latin typeface="Andalus" pitchFamily="18" charset="-78"/>
                <a:cs typeface="Andalus" pitchFamily="18" charset="-78"/>
              </a:rPr>
              <a:t>means a part of the journey that begins where passengers embark or disembark the conveyance, or where it is stopped to allow for its servicing ,and ends where it is next stopped for any of those purposes;</a:t>
            </a:r>
          </a:p>
          <a:p>
            <a:pPr>
              <a:buNone/>
            </a:pPr>
            <a:r>
              <a:rPr lang="en-US" sz="10000" dirty="0" smtClean="0">
                <a:latin typeface="Andalus" pitchFamily="18" charset="-78"/>
                <a:cs typeface="Andalus" pitchFamily="18" charset="-78"/>
              </a:rPr>
              <a:t> </a:t>
            </a:r>
          </a:p>
          <a:p>
            <a:pPr>
              <a:buNone/>
            </a:pPr>
            <a:r>
              <a:rPr lang="en-US" sz="10000" dirty="0" smtClean="0">
                <a:latin typeface="Andalus" pitchFamily="18" charset="-78"/>
                <a:cs typeface="Andalus" pitchFamily="18" charset="-78"/>
              </a:rPr>
              <a:t>     </a:t>
            </a:r>
            <a:r>
              <a:rPr lang="en-US" sz="10000" dirty="0" smtClean="0">
                <a:solidFill>
                  <a:srgbClr val="FFFF00"/>
                </a:solidFill>
                <a:latin typeface="Andalus" pitchFamily="18" charset="-78"/>
                <a:cs typeface="Andalus" pitchFamily="18" charset="-78"/>
              </a:rPr>
              <a:t>“online information </a:t>
            </a:r>
            <a:r>
              <a:rPr lang="en-US" sz="10000" dirty="0" smtClean="0">
                <a:latin typeface="Andalus" pitchFamily="18" charset="-78"/>
                <a:cs typeface="Andalus" pitchFamily="18" charset="-78"/>
              </a:rPr>
              <a:t>and database access or retrieval services” means providing data or information, retrievable or otherwise, to any person, in electronic </a:t>
            </a:r>
            <a:r>
              <a:rPr lang="en-US" sz="10400" dirty="0" smtClean="0">
                <a:latin typeface="Andalus" pitchFamily="18" charset="-78"/>
                <a:cs typeface="Andalus" pitchFamily="18" charset="-78"/>
              </a:rPr>
              <a:t>form through a computer network.                                     </a:t>
            </a:r>
          </a:p>
          <a:p>
            <a:pPr algn="r">
              <a:buNone/>
            </a:pPr>
            <a:r>
              <a:rPr lang="en-US" sz="10400" dirty="0" smtClean="0">
                <a:latin typeface="Andalus" pitchFamily="18" charset="-78"/>
                <a:cs typeface="Andalus" pitchFamily="18" charset="-78"/>
              </a:rPr>
              <a:t>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686800" cy="6019800"/>
          </a:xfrm>
        </p:spPr>
        <p:txBody>
          <a:bodyPr/>
          <a:lstStyle/>
          <a:p>
            <a:pPr marL="576072" indent="-512064" algn="just">
              <a:spcBef>
                <a:spcPts val="400"/>
              </a:spcBef>
              <a:buNone/>
            </a:pPr>
            <a:r>
              <a:rPr lang="en-US" sz="2800" b="1" dirty="0" smtClean="0">
                <a:solidFill>
                  <a:srgbClr val="FFFF00"/>
                </a:solidFill>
                <a:latin typeface="Andalus" pitchFamily="18" charset="-78"/>
                <a:cs typeface="Andalus" pitchFamily="18" charset="-78"/>
              </a:rPr>
              <a:t>   </a:t>
            </a:r>
            <a:r>
              <a:rPr lang="en-US" sz="2800" b="1" u="sng" dirty="0" smtClean="0">
                <a:solidFill>
                  <a:srgbClr val="FFFF00"/>
                </a:solidFill>
                <a:latin typeface="Andalus" pitchFamily="18" charset="-78"/>
                <a:cs typeface="Andalus" pitchFamily="18" charset="-78"/>
              </a:rPr>
              <a:t>Rule 3 - Place of provision generally</a:t>
            </a:r>
          </a:p>
          <a:p>
            <a:pPr marL="576072" indent="-512064" algn="just">
              <a:spcBef>
                <a:spcPts val="400"/>
              </a:spcBef>
            </a:pPr>
            <a:endParaRPr lang="en-US" sz="2800" dirty="0" smtClean="0">
              <a:latin typeface="Andalus" pitchFamily="18" charset="-78"/>
              <a:cs typeface="Andalus" pitchFamily="18" charset="-78"/>
            </a:endParaRPr>
          </a:p>
          <a:p>
            <a:pPr marL="576072" indent="-512064" algn="just">
              <a:spcBef>
                <a:spcPts val="400"/>
              </a:spcBef>
            </a:pPr>
            <a:r>
              <a:rPr lang="en-US" sz="2500" dirty="0" smtClean="0">
                <a:latin typeface="Andalus" pitchFamily="18" charset="-78"/>
                <a:cs typeface="Andalus" pitchFamily="18" charset="-78"/>
              </a:rPr>
              <a:t> The place of provision of a service shall be the location of the </a:t>
            </a:r>
            <a:r>
              <a:rPr lang="en-US" sz="2500" b="1" dirty="0" smtClean="0">
                <a:solidFill>
                  <a:srgbClr val="FFFF00"/>
                </a:solidFill>
                <a:latin typeface="Andalus" pitchFamily="18" charset="-78"/>
                <a:cs typeface="Andalus" pitchFamily="18" charset="-78"/>
              </a:rPr>
              <a:t>recipient of service.</a:t>
            </a:r>
            <a:endParaRPr lang="en-US" sz="2500" dirty="0" smtClean="0">
              <a:latin typeface="Andalus" pitchFamily="18" charset="-78"/>
              <a:cs typeface="Andalus" pitchFamily="18" charset="-78"/>
            </a:endParaRPr>
          </a:p>
          <a:p>
            <a:pPr marL="576072" indent="-512064" algn="just">
              <a:spcBef>
                <a:spcPts val="400"/>
              </a:spcBef>
            </a:pPr>
            <a:endParaRPr lang="en-US" sz="2500" dirty="0" smtClean="0">
              <a:latin typeface="Andalus" pitchFamily="18" charset="-78"/>
              <a:cs typeface="Andalus" pitchFamily="18" charset="-78"/>
            </a:endParaRPr>
          </a:p>
          <a:p>
            <a:pPr marL="576072" indent="-512064" algn="just">
              <a:spcBef>
                <a:spcPts val="400"/>
              </a:spcBef>
            </a:pPr>
            <a:r>
              <a:rPr lang="en-US" sz="2500" dirty="0" smtClean="0">
                <a:latin typeface="Andalus" pitchFamily="18" charset="-78"/>
                <a:cs typeface="Andalus" pitchFamily="18" charset="-78"/>
              </a:rPr>
              <a:t>Provided that in case the location of the service receiver is not available in the ordinary course of business, the place of provision shall be the location of the </a:t>
            </a:r>
            <a:r>
              <a:rPr lang="en-US" sz="2500" b="1" dirty="0" smtClean="0">
                <a:solidFill>
                  <a:srgbClr val="FFFF00"/>
                </a:solidFill>
                <a:latin typeface="Andalus" pitchFamily="18" charset="-78"/>
                <a:cs typeface="Andalus" pitchFamily="18" charset="-78"/>
              </a:rPr>
              <a:t>provider of service.</a:t>
            </a:r>
          </a:p>
          <a:p>
            <a:pPr marL="576072" indent="-512064" algn="just">
              <a:spcBef>
                <a:spcPts val="400"/>
              </a:spcBef>
              <a:buNone/>
            </a:pPr>
            <a:r>
              <a:rPr lang="en-US" sz="9600" dirty="0" smtClean="0">
                <a:latin typeface="Andalus" pitchFamily="18" charset="-78"/>
                <a:cs typeface="Andalus" pitchFamily="18" charset="-7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1109</TotalTime>
  <Words>1321</Words>
  <Application>Microsoft Office PowerPoint</Application>
  <PresentationFormat>On-screen Show (4:3)</PresentationFormat>
  <Paragraphs>168</Paragraphs>
  <Slides>20</Slides>
  <Notes>3</Notes>
  <HiddenSlides>1</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Introduction </vt:lpstr>
      <vt:lpstr>Sec 66C: Applicability of this rule.</vt:lpstr>
      <vt:lpstr>How location of  service provider or receiver will be determined:- </vt:lpstr>
      <vt:lpstr> </vt:lpstr>
      <vt:lpstr>Slide 6</vt:lpstr>
      <vt:lpstr>Slide 7</vt:lpstr>
      <vt:lpstr>Slide 8</vt:lpstr>
      <vt:lpstr>Slide 9</vt:lpstr>
      <vt:lpstr>Rule 4 – Performance based service</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Place of provision,2012 </dc:title>
  <dc:creator>Admin</dc:creator>
  <cp:lastModifiedBy>Admin</cp:lastModifiedBy>
  <cp:revision>201</cp:revision>
  <dcterms:created xsi:type="dcterms:W3CDTF">2006-08-16T00:00:00Z</dcterms:created>
  <dcterms:modified xsi:type="dcterms:W3CDTF">2015-01-17T10:52:48Z</dcterms:modified>
</cp:coreProperties>
</file>