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sldIdLst>
    <p:sldId id="256" r:id="rId2"/>
    <p:sldId id="258" r:id="rId3"/>
    <p:sldId id="289" r:id="rId4"/>
    <p:sldId id="257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90" r:id="rId13"/>
    <p:sldId id="266" r:id="rId14"/>
    <p:sldId id="267" r:id="rId15"/>
    <p:sldId id="268" r:id="rId16"/>
    <p:sldId id="269" r:id="rId17"/>
    <p:sldId id="274" r:id="rId18"/>
    <p:sldId id="291" r:id="rId19"/>
    <p:sldId id="275" r:id="rId20"/>
    <p:sldId id="284" r:id="rId21"/>
    <p:sldId id="285" r:id="rId22"/>
    <p:sldId id="288" r:id="rId23"/>
    <p:sldId id="287" r:id="rId24"/>
    <p:sldId id="273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1284" y="-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34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092F07A-1C35-4238-B38B-2A9A4623A62C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74FEEB3-53BD-40CD-A1B0-58DA38DEC03D}">
      <dgm:prSet/>
      <dgm:spPr/>
      <dgm:t>
        <a:bodyPr/>
        <a:lstStyle/>
        <a:p>
          <a:pPr rtl="0"/>
          <a:r>
            <a:rPr lang="en-US" dirty="0" smtClean="0"/>
            <a:t>The organization fails to recognize the extent of the customer interface and its effects.</a:t>
          </a:r>
          <a:endParaRPr lang="en-US" dirty="0"/>
        </a:p>
      </dgm:t>
    </dgm:pt>
    <dgm:pt modelId="{8AB76D67-D46A-49B0-AA29-D0D11213305C}" type="parTrans" cxnId="{EBF9D000-74C0-4915-9B21-B0CE0A833E5C}">
      <dgm:prSet/>
      <dgm:spPr/>
      <dgm:t>
        <a:bodyPr/>
        <a:lstStyle/>
        <a:p>
          <a:endParaRPr lang="en-US"/>
        </a:p>
      </dgm:t>
    </dgm:pt>
    <dgm:pt modelId="{C2E4960B-3EAE-49B6-931D-1ABD5BC0B3A9}" type="sibTrans" cxnId="{EBF9D000-74C0-4915-9B21-B0CE0A833E5C}">
      <dgm:prSet/>
      <dgm:spPr/>
      <dgm:t>
        <a:bodyPr/>
        <a:lstStyle/>
        <a:p>
          <a:endParaRPr lang="en-US"/>
        </a:p>
      </dgm:t>
    </dgm:pt>
    <dgm:pt modelId="{113B26C1-3B02-41A3-86A1-EF7F3E8A667B}">
      <dgm:prSet/>
      <dgm:spPr/>
      <dgm:t>
        <a:bodyPr/>
        <a:lstStyle/>
        <a:p>
          <a:pPr rtl="0"/>
          <a:r>
            <a:rPr lang="en-US" dirty="0" smtClean="0"/>
            <a:t>The organization reacts to transitioning to a new business paradigm with discontent and resistance.</a:t>
          </a:r>
          <a:endParaRPr lang="en-US" dirty="0"/>
        </a:p>
      </dgm:t>
    </dgm:pt>
    <dgm:pt modelId="{9D29C186-BB48-455B-8C84-1D94EC1F541C}" type="parTrans" cxnId="{92B121E0-FB70-48A3-89F6-87D871215AAD}">
      <dgm:prSet/>
      <dgm:spPr/>
      <dgm:t>
        <a:bodyPr/>
        <a:lstStyle/>
        <a:p>
          <a:endParaRPr lang="en-US"/>
        </a:p>
      </dgm:t>
    </dgm:pt>
    <dgm:pt modelId="{A536AF82-390C-42BA-B33F-EAB61E592CBF}" type="sibTrans" cxnId="{92B121E0-FB70-48A3-89F6-87D871215AAD}">
      <dgm:prSet/>
      <dgm:spPr/>
      <dgm:t>
        <a:bodyPr/>
        <a:lstStyle/>
        <a:p>
          <a:endParaRPr lang="en-US"/>
        </a:p>
      </dgm:t>
    </dgm:pt>
    <dgm:pt modelId="{FBA09EC2-5ADE-4292-B7F5-8EAF0116ED27}">
      <dgm:prSet/>
      <dgm:spPr/>
      <dgm:t>
        <a:bodyPr/>
        <a:lstStyle/>
        <a:p>
          <a:pPr rtl="0"/>
          <a:r>
            <a:rPr lang="en-US" dirty="0" smtClean="0"/>
            <a:t>CAs promise the world and fail to point out any tradeoffs that are involved.</a:t>
          </a:r>
          <a:endParaRPr lang="en-US" dirty="0"/>
        </a:p>
      </dgm:t>
    </dgm:pt>
    <dgm:pt modelId="{C70DDF16-B2EB-4267-B72E-9ACD9E6D81A8}" type="parTrans" cxnId="{C3348A9E-EC33-4B14-B0BE-462E4FE46D91}">
      <dgm:prSet/>
      <dgm:spPr/>
      <dgm:t>
        <a:bodyPr/>
        <a:lstStyle/>
        <a:p>
          <a:endParaRPr lang="en-US"/>
        </a:p>
      </dgm:t>
    </dgm:pt>
    <dgm:pt modelId="{F3DAE07E-5E0F-4950-9CCD-38477539726F}" type="sibTrans" cxnId="{C3348A9E-EC33-4B14-B0BE-462E4FE46D91}">
      <dgm:prSet/>
      <dgm:spPr/>
      <dgm:t>
        <a:bodyPr/>
        <a:lstStyle/>
        <a:p>
          <a:endParaRPr lang="en-US"/>
        </a:p>
      </dgm:t>
    </dgm:pt>
    <dgm:pt modelId="{677A6A71-D758-44AE-8FBA-67802B67697C}">
      <dgm:prSet/>
      <dgm:spPr/>
      <dgm:t>
        <a:bodyPr/>
        <a:lstStyle/>
        <a:p>
          <a:pPr rtl="0"/>
          <a:r>
            <a:rPr lang="en-US" dirty="0" smtClean="0"/>
            <a:t>CAs  are insensitive to specialized customer requirements.</a:t>
          </a:r>
          <a:endParaRPr lang="en-US" dirty="0"/>
        </a:p>
      </dgm:t>
    </dgm:pt>
    <dgm:pt modelId="{A2049646-A629-4BA8-86CB-9152BFCF0541}" type="parTrans" cxnId="{6722F690-489A-4909-8FA4-34089646FA0E}">
      <dgm:prSet/>
      <dgm:spPr/>
      <dgm:t>
        <a:bodyPr/>
        <a:lstStyle/>
        <a:p>
          <a:endParaRPr lang="en-US"/>
        </a:p>
      </dgm:t>
    </dgm:pt>
    <dgm:pt modelId="{7525B955-C9FF-40E5-AE2A-969159FD0A39}" type="sibTrans" cxnId="{6722F690-489A-4909-8FA4-34089646FA0E}">
      <dgm:prSet/>
      <dgm:spPr/>
      <dgm:t>
        <a:bodyPr/>
        <a:lstStyle/>
        <a:p>
          <a:endParaRPr lang="en-US"/>
        </a:p>
      </dgm:t>
    </dgm:pt>
    <dgm:pt modelId="{EE5F6000-D112-4B0C-BE7E-41FACF474434}">
      <dgm:prSet/>
      <dgm:spPr/>
      <dgm:t>
        <a:bodyPr/>
        <a:lstStyle/>
        <a:p>
          <a:pPr rtl="0"/>
          <a:r>
            <a:rPr lang="en-US" dirty="0" smtClean="0"/>
            <a:t>Customers fail to recognize benefits properly and see only the loss of flexibility.</a:t>
          </a:r>
          <a:endParaRPr lang="en-US" dirty="0"/>
        </a:p>
      </dgm:t>
    </dgm:pt>
    <dgm:pt modelId="{2811DB9E-680E-40FF-8148-4B59AFA18756}" type="parTrans" cxnId="{6DC53885-3DE9-4A71-A1EB-059860BCAA7F}">
      <dgm:prSet/>
      <dgm:spPr/>
      <dgm:t>
        <a:bodyPr/>
        <a:lstStyle/>
        <a:p>
          <a:endParaRPr lang="en-US"/>
        </a:p>
      </dgm:t>
    </dgm:pt>
    <dgm:pt modelId="{95F58D8A-2193-4BFB-89F0-CD0FB3EC40F3}" type="sibTrans" cxnId="{6DC53885-3DE9-4A71-A1EB-059860BCAA7F}">
      <dgm:prSet/>
      <dgm:spPr/>
      <dgm:t>
        <a:bodyPr/>
        <a:lstStyle/>
        <a:p>
          <a:endParaRPr lang="en-US"/>
        </a:p>
      </dgm:t>
    </dgm:pt>
    <dgm:pt modelId="{4EC99108-4C9A-4D83-A88C-5318E633D153}">
      <dgm:prSet/>
      <dgm:spPr/>
      <dgm:t>
        <a:bodyPr/>
        <a:lstStyle/>
        <a:p>
          <a:pPr rtl="0"/>
          <a:r>
            <a:rPr lang="en-US" dirty="0" smtClean="0"/>
            <a:t>Loud claims- falling short, not delivering what you promised</a:t>
          </a:r>
          <a:endParaRPr lang="en-US" dirty="0"/>
        </a:p>
      </dgm:t>
    </dgm:pt>
    <dgm:pt modelId="{110C31D3-9291-45A0-9B32-6B7BBD99BF13}" type="parTrans" cxnId="{C83FA73F-6D09-4267-8AEE-DD449C27BEB2}">
      <dgm:prSet/>
      <dgm:spPr/>
    </dgm:pt>
    <dgm:pt modelId="{545DD693-661A-4BAA-87E5-D22AA2E55988}" type="sibTrans" cxnId="{C83FA73F-6D09-4267-8AEE-DD449C27BEB2}">
      <dgm:prSet/>
      <dgm:spPr/>
    </dgm:pt>
    <dgm:pt modelId="{8F7FD6EC-C40A-4C92-8D71-420F033083AB}">
      <dgm:prSet/>
      <dgm:spPr/>
      <dgm:t>
        <a:bodyPr/>
        <a:lstStyle/>
        <a:p>
          <a:pPr rtl="0"/>
          <a:r>
            <a:rPr lang="en-US" dirty="0" smtClean="0"/>
            <a:t>Clients value confidentiality- Like doctor – you know something which no one </a:t>
          </a:r>
          <a:r>
            <a:rPr lang="en-US" dirty="0" err="1" smtClean="0"/>
            <a:t>knowns</a:t>
          </a:r>
          <a:endParaRPr lang="en-US" dirty="0"/>
        </a:p>
      </dgm:t>
    </dgm:pt>
    <dgm:pt modelId="{98A4CFFC-A6B7-4479-B4FB-E4446B1EFE5C}" type="parTrans" cxnId="{38E4DC16-FEBF-4964-B95C-B3AEFA1B4C49}">
      <dgm:prSet/>
      <dgm:spPr/>
    </dgm:pt>
    <dgm:pt modelId="{9053D6DA-DEEC-49CA-80C7-A34E7555D368}" type="sibTrans" cxnId="{38E4DC16-FEBF-4964-B95C-B3AEFA1B4C49}">
      <dgm:prSet/>
      <dgm:spPr/>
    </dgm:pt>
    <dgm:pt modelId="{0577A83B-333C-47A0-A615-DF1D440E1760}" type="pres">
      <dgm:prSet presAssocID="{5092F07A-1C35-4238-B38B-2A9A4623A62C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0FBB2B1-0724-4601-8E65-383D9A49A283}" type="pres">
      <dgm:prSet presAssocID="{074FEEB3-53BD-40CD-A1B0-58DA38DEC03D}" presName="circle1" presStyleLbl="node1" presStyleIdx="0" presStyleCnt="7"/>
      <dgm:spPr/>
    </dgm:pt>
    <dgm:pt modelId="{4D3703B4-F3BF-4ED3-B4DE-D10A8A23B7C4}" type="pres">
      <dgm:prSet presAssocID="{074FEEB3-53BD-40CD-A1B0-58DA38DEC03D}" presName="space" presStyleCnt="0"/>
      <dgm:spPr/>
    </dgm:pt>
    <dgm:pt modelId="{D64DF30B-E837-4C50-83C4-E14D3474B33E}" type="pres">
      <dgm:prSet presAssocID="{074FEEB3-53BD-40CD-A1B0-58DA38DEC03D}" presName="rect1" presStyleLbl="alignAcc1" presStyleIdx="0" presStyleCnt="7"/>
      <dgm:spPr/>
      <dgm:t>
        <a:bodyPr/>
        <a:lstStyle/>
        <a:p>
          <a:endParaRPr lang="en-US"/>
        </a:p>
      </dgm:t>
    </dgm:pt>
    <dgm:pt modelId="{1BADF25A-D728-4EE7-9E2F-6EF2C49A0FE8}" type="pres">
      <dgm:prSet presAssocID="{113B26C1-3B02-41A3-86A1-EF7F3E8A667B}" presName="vertSpace2" presStyleLbl="node1" presStyleIdx="0" presStyleCnt="7"/>
      <dgm:spPr/>
    </dgm:pt>
    <dgm:pt modelId="{53ECF603-52F0-456B-A430-E72B5A4C88CE}" type="pres">
      <dgm:prSet presAssocID="{113B26C1-3B02-41A3-86A1-EF7F3E8A667B}" presName="circle2" presStyleLbl="node1" presStyleIdx="1" presStyleCnt="7"/>
      <dgm:spPr/>
    </dgm:pt>
    <dgm:pt modelId="{546636CF-C250-466E-9A2A-E1D644EA4051}" type="pres">
      <dgm:prSet presAssocID="{113B26C1-3B02-41A3-86A1-EF7F3E8A667B}" presName="rect2" presStyleLbl="alignAcc1" presStyleIdx="1" presStyleCnt="7"/>
      <dgm:spPr/>
      <dgm:t>
        <a:bodyPr/>
        <a:lstStyle/>
        <a:p>
          <a:endParaRPr lang="en-US"/>
        </a:p>
      </dgm:t>
    </dgm:pt>
    <dgm:pt modelId="{E90E0E23-6A15-40A1-BCAA-54A335103C1D}" type="pres">
      <dgm:prSet presAssocID="{FBA09EC2-5ADE-4292-B7F5-8EAF0116ED27}" presName="vertSpace3" presStyleLbl="node1" presStyleIdx="1" presStyleCnt="7"/>
      <dgm:spPr/>
    </dgm:pt>
    <dgm:pt modelId="{D9177B36-20B1-4CE0-946D-F8B31BAB7F84}" type="pres">
      <dgm:prSet presAssocID="{FBA09EC2-5ADE-4292-B7F5-8EAF0116ED27}" presName="circle3" presStyleLbl="node1" presStyleIdx="2" presStyleCnt="7"/>
      <dgm:spPr/>
    </dgm:pt>
    <dgm:pt modelId="{329BFA53-37EE-47A4-A8D4-83FBB0656F64}" type="pres">
      <dgm:prSet presAssocID="{FBA09EC2-5ADE-4292-B7F5-8EAF0116ED27}" presName="rect3" presStyleLbl="alignAcc1" presStyleIdx="2" presStyleCnt="7"/>
      <dgm:spPr/>
      <dgm:t>
        <a:bodyPr/>
        <a:lstStyle/>
        <a:p>
          <a:endParaRPr lang="en-US"/>
        </a:p>
      </dgm:t>
    </dgm:pt>
    <dgm:pt modelId="{E49D34B3-C9EE-4BCE-A691-EB48A64C8CFA}" type="pres">
      <dgm:prSet presAssocID="{677A6A71-D758-44AE-8FBA-67802B67697C}" presName="vertSpace4" presStyleLbl="node1" presStyleIdx="2" presStyleCnt="7"/>
      <dgm:spPr/>
    </dgm:pt>
    <dgm:pt modelId="{616DBD7A-0E78-4595-89D3-4B33464616C2}" type="pres">
      <dgm:prSet presAssocID="{677A6A71-D758-44AE-8FBA-67802B67697C}" presName="circle4" presStyleLbl="node1" presStyleIdx="3" presStyleCnt="7"/>
      <dgm:spPr/>
    </dgm:pt>
    <dgm:pt modelId="{975DEDEF-7CB3-4E3E-9AC3-6C5D5A710AA8}" type="pres">
      <dgm:prSet presAssocID="{677A6A71-D758-44AE-8FBA-67802B67697C}" presName="rect4" presStyleLbl="alignAcc1" presStyleIdx="3" presStyleCnt="7"/>
      <dgm:spPr/>
      <dgm:t>
        <a:bodyPr/>
        <a:lstStyle/>
        <a:p>
          <a:endParaRPr lang="en-US"/>
        </a:p>
      </dgm:t>
    </dgm:pt>
    <dgm:pt modelId="{F62497A9-93AB-4E96-A8EF-06D642AE2DC3}" type="pres">
      <dgm:prSet presAssocID="{EE5F6000-D112-4B0C-BE7E-41FACF474434}" presName="vertSpace5" presStyleLbl="node1" presStyleIdx="3" presStyleCnt="7"/>
      <dgm:spPr/>
    </dgm:pt>
    <dgm:pt modelId="{8B83F4D1-5BAB-4A56-B97E-873A75ECC125}" type="pres">
      <dgm:prSet presAssocID="{EE5F6000-D112-4B0C-BE7E-41FACF474434}" presName="circle5" presStyleLbl="node1" presStyleIdx="4" presStyleCnt="7"/>
      <dgm:spPr/>
    </dgm:pt>
    <dgm:pt modelId="{F7E64607-419E-40CE-8CB3-E5344B93E83B}" type="pres">
      <dgm:prSet presAssocID="{EE5F6000-D112-4B0C-BE7E-41FACF474434}" presName="rect5" presStyleLbl="alignAcc1" presStyleIdx="4" presStyleCnt="7"/>
      <dgm:spPr/>
      <dgm:t>
        <a:bodyPr/>
        <a:lstStyle/>
        <a:p>
          <a:endParaRPr lang="en-US"/>
        </a:p>
      </dgm:t>
    </dgm:pt>
    <dgm:pt modelId="{49F2B9DF-42DA-4EC2-AE34-EDC70B1B7C6C}" type="pres">
      <dgm:prSet presAssocID="{4EC99108-4C9A-4D83-A88C-5318E633D153}" presName="vertSpace6" presStyleLbl="node1" presStyleIdx="4" presStyleCnt="7"/>
      <dgm:spPr/>
    </dgm:pt>
    <dgm:pt modelId="{170AAD8B-D284-4506-889C-ED7C4DA40B85}" type="pres">
      <dgm:prSet presAssocID="{4EC99108-4C9A-4D83-A88C-5318E633D153}" presName="circle6" presStyleLbl="node1" presStyleIdx="5" presStyleCnt="7"/>
      <dgm:spPr/>
    </dgm:pt>
    <dgm:pt modelId="{91B3422A-19F6-4345-8E6F-7BD3EA488DFC}" type="pres">
      <dgm:prSet presAssocID="{4EC99108-4C9A-4D83-A88C-5318E633D153}" presName="rect6" presStyleLbl="alignAcc1" presStyleIdx="5" presStyleCnt="7"/>
      <dgm:spPr/>
      <dgm:t>
        <a:bodyPr/>
        <a:lstStyle/>
        <a:p>
          <a:endParaRPr lang="en-US"/>
        </a:p>
      </dgm:t>
    </dgm:pt>
    <dgm:pt modelId="{A66C81A9-69DB-42CD-A112-7E811CD3186D}" type="pres">
      <dgm:prSet presAssocID="{8F7FD6EC-C40A-4C92-8D71-420F033083AB}" presName="vertSpace7" presStyleLbl="node1" presStyleIdx="5" presStyleCnt="7"/>
      <dgm:spPr/>
    </dgm:pt>
    <dgm:pt modelId="{F7EBC5D7-B2FA-4DCD-9FC6-E0EB3CB0C8E9}" type="pres">
      <dgm:prSet presAssocID="{8F7FD6EC-C40A-4C92-8D71-420F033083AB}" presName="circle7" presStyleLbl="node1" presStyleIdx="6" presStyleCnt="7"/>
      <dgm:spPr/>
    </dgm:pt>
    <dgm:pt modelId="{1E7215EA-6880-4F3E-863C-2914A4D3A2E3}" type="pres">
      <dgm:prSet presAssocID="{8F7FD6EC-C40A-4C92-8D71-420F033083AB}" presName="rect7" presStyleLbl="alignAcc1" presStyleIdx="6" presStyleCnt="7"/>
      <dgm:spPr/>
      <dgm:t>
        <a:bodyPr/>
        <a:lstStyle/>
        <a:p>
          <a:endParaRPr lang="en-US"/>
        </a:p>
      </dgm:t>
    </dgm:pt>
    <dgm:pt modelId="{00B69306-7230-4819-95D6-A74999E88A91}" type="pres">
      <dgm:prSet presAssocID="{074FEEB3-53BD-40CD-A1B0-58DA38DEC03D}" presName="rect1ParTxNoCh" presStyleLbl="alignAcc1" presStyleIdx="6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1EE1B1-46F9-493D-91D8-A5601A982E31}" type="pres">
      <dgm:prSet presAssocID="{113B26C1-3B02-41A3-86A1-EF7F3E8A667B}" presName="rect2ParTxNoCh" presStyleLbl="alignAcc1" presStyleIdx="6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601E241-DCD2-4658-ABD7-36EC5837F0F7}" type="pres">
      <dgm:prSet presAssocID="{FBA09EC2-5ADE-4292-B7F5-8EAF0116ED27}" presName="rect3ParTxNoCh" presStyleLbl="alignAcc1" presStyleIdx="6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E3D5C2B-D07A-4EEC-8057-D89CC7B49F25}" type="pres">
      <dgm:prSet presAssocID="{677A6A71-D758-44AE-8FBA-67802B67697C}" presName="rect4ParTxNoCh" presStyleLbl="alignAcc1" presStyleIdx="6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DD8F10F-AB07-4521-9CF3-2159AC07ABB1}" type="pres">
      <dgm:prSet presAssocID="{EE5F6000-D112-4B0C-BE7E-41FACF474434}" presName="rect5ParTxNoCh" presStyleLbl="alignAcc1" presStyleIdx="6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0E45CB1-7292-45E5-8E1B-2A8DDFF59B5F}" type="pres">
      <dgm:prSet presAssocID="{4EC99108-4C9A-4D83-A88C-5318E633D153}" presName="rect6ParTxNoCh" presStyleLbl="alignAcc1" presStyleIdx="6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91FE34D-C518-420C-8A2B-0C6E8845E7C3}" type="pres">
      <dgm:prSet presAssocID="{8F7FD6EC-C40A-4C92-8D71-420F033083AB}" presName="rect7ParTxNoCh" presStyleLbl="alignAcc1" presStyleIdx="6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BA5D7BA-F203-418E-9B25-02EA0ADD54BF}" type="presOf" srcId="{FBA09EC2-5ADE-4292-B7F5-8EAF0116ED27}" destId="{329BFA53-37EE-47A4-A8D4-83FBB0656F64}" srcOrd="0" destOrd="0" presId="urn:microsoft.com/office/officeart/2005/8/layout/target3"/>
    <dgm:cxn modelId="{C83FA73F-6D09-4267-8AEE-DD449C27BEB2}" srcId="{5092F07A-1C35-4238-B38B-2A9A4623A62C}" destId="{4EC99108-4C9A-4D83-A88C-5318E633D153}" srcOrd="5" destOrd="0" parTransId="{110C31D3-9291-45A0-9B32-6B7BBD99BF13}" sibTransId="{545DD693-661A-4BAA-87E5-D22AA2E55988}"/>
    <dgm:cxn modelId="{721865C5-3913-430A-8356-BBB1959BE854}" type="presOf" srcId="{5092F07A-1C35-4238-B38B-2A9A4623A62C}" destId="{0577A83B-333C-47A0-A615-DF1D440E1760}" srcOrd="0" destOrd="0" presId="urn:microsoft.com/office/officeart/2005/8/layout/target3"/>
    <dgm:cxn modelId="{6DC53885-3DE9-4A71-A1EB-059860BCAA7F}" srcId="{5092F07A-1C35-4238-B38B-2A9A4623A62C}" destId="{EE5F6000-D112-4B0C-BE7E-41FACF474434}" srcOrd="4" destOrd="0" parTransId="{2811DB9E-680E-40FF-8148-4B59AFA18756}" sibTransId="{95F58D8A-2193-4BFB-89F0-CD0FB3EC40F3}"/>
    <dgm:cxn modelId="{A31D3C6C-1055-46A4-A8B3-5DF6FDE79F44}" type="presOf" srcId="{4EC99108-4C9A-4D83-A88C-5318E633D153}" destId="{40E45CB1-7292-45E5-8E1B-2A8DDFF59B5F}" srcOrd="1" destOrd="0" presId="urn:microsoft.com/office/officeart/2005/8/layout/target3"/>
    <dgm:cxn modelId="{345D6ABB-8545-4D32-91FC-5D484AC4A778}" type="presOf" srcId="{EE5F6000-D112-4B0C-BE7E-41FACF474434}" destId="{3DD8F10F-AB07-4521-9CF3-2159AC07ABB1}" srcOrd="1" destOrd="0" presId="urn:microsoft.com/office/officeart/2005/8/layout/target3"/>
    <dgm:cxn modelId="{2070978C-A3EB-4ABC-9668-2CE56DD54829}" type="presOf" srcId="{8F7FD6EC-C40A-4C92-8D71-420F033083AB}" destId="{091FE34D-C518-420C-8A2B-0C6E8845E7C3}" srcOrd="1" destOrd="0" presId="urn:microsoft.com/office/officeart/2005/8/layout/target3"/>
    <dgm:cxn modelId="{C3348A9E-EC33-4B14-B0BE-462E4FE46D91}" srcId="{5092F07A-1C35-4238-B38B-2A9A4623A62C}" destId="{FBA09EC2-5ADE-4292-B7F5-8EAF0116ED27}" srcOrd="2" destOrd="0" parTransId="{C70DDF16-B2EB-4267-B72E-9ACD9E6D81A8}" sibTransId="{F3DAE07E-5E0F-4950-9CCD-38477539726F}"/>
    <dgm:cxn modelId="{8EA105B6-9EDB-4EDC-BC54-290C23CEFD05}" type="presOf" srcId="{FBA09EC2-5ADE-4292-B7F5-8EAF0116ED27}" destId="{8601E241-DCD2-4658-ABD7-36EC5837F0F7}" srcOrd="1" destOrd="0" presId="urn:microsoft.com/office/officeart/2005/8/layout/target3"/>
    <dgm:cxn modelId="{EBF9D000-74C0-4915-9B21-B0CE0A833E5C}" srcId="{5092F07A-1C35-4238-B38B-2A9A4623A62C}" destId="{074FEEB3-53BD-40CD-A1B0-58DA38DEC03D}" srcOrd="0" destOrd="0" parTransId="{8AB76D67-D46A-49B0-AA29-D0D11213305C}" sibTransId="{C2E4960B-3EAE-49B6-931D-1ABD5BC0B3A9}"/>
    <dgm:cxn modelId="{B96DE316-33AC-4D86-8FDC-58FA4599264F}" type="presOf" srcId="{EE5F6000-D112-4B0C-BE7E-41FACF474434}" destId="{F7E64607-419E-40CE-8CB3-E5344B93E83B}" srcOrd="0" destOrd="0" presId="urn:microsoft.com/office/officeart/2005/8/layout/target3"/>
    <dgm:cxn modelId="{331361EE-A2F8-4A41-9059-57EB42FC6964}" type="presOf" srcId="{8F7FD6EC-C40A-4C92-8D71-420F033083AB}" destId="{1E7215EA-6880-4F3E-863C-2914A4D3A2E3}" srcOrd="0" destOrd="0" presId="urn:microsoft.com/office/officeart/2005/8/layout/target3"/>
    <dgm:cxn modelId="{6722F690-489A-4909-8FA4-34089646FA0E}" srcId="{5092F07A-1C35-4238-B38B-2A9A4623A62C}" destId="{677A6A71-D758-44AE-8FBA-67802B67697C}" srcOrd="3" destOrd="0" parTransId="{A2049646-A629-4BA8-86CB-9152BFCF0541}" sibTransId="{7525B955-C9FF-40E5-AE2A-969159FD0A39}"/>
    <dgm:cxn modelId="{314BE6E0-B1EE-4BB4-B80E-A4302874A8A1}" type="presOf" srcId="{4EC99108-4C9A-4D83-A88C-5318E633D153}" destId="{91B3422A-19F6-4345-8E6F-7BD3EA488DFC}" srcOrd="0" destOrd="0" presId="urn:microsoft.com/office/officeart/2005/8/layout/target3"/>
    <dgm:cxn modelId="{E3F451CD-9D4C-4C57-9DDB-B601D8E237EE}" type="presOf" srcId="{677A6A71-D758-44AE-8FBA-67802B67697C}" destId="{9E3D5C2B-D07A-4EEC-8057-D89CC7B49F25}" srcOrd="1" destOrd="0" presId="urn:microsoft.com/office/officeart/2005/8/layout/target3"/>
    <dgm:cxn modelId="{8EBA50F2-96E7-4E55-9337-0462AE574868}" type="presOf" srcId="{074FEEB3-53BD-40CD-A1B0-58DA38DEC03D}" destId="{D64DF30B-E837-4C50-83C4-E14D3474B33E}" srcOrd="0" destOrd="0" presId="urn:microsoft.com/office/officeart/2005/8/layout/target3"/>
    <dgm:cxn modelId="{3866F8FF-FDED-4C1B-B345-B803A6886452}" type="presOf" srcId="{113B26C1-3B02-41A3-86A1-EF7F3E8A667B}" destId="{546636CF-C250-466E-9A2A-E1D644EA4051}" srcOrd="0" destOrd="0" presId="urn:microsoft.com/office/officeart/2005/8/layout/target3"/>
    <dgm:cxn modelId="{388E6DDB-3046-45F6-A34F-E57DDF8DD6CA}" type="presOf" srcId="{677A6A71-D758-44AE-8FBA-67802B67697C}" destId="{975DEDEF-7CB3-4E3E-9AC3-6C5D5A710AA8}" srcOrd="0" destOrd="0" presId="urn:microsoft.com/office/officeart/2005/8/layout/target3"/>
    <dgm:cxn modelId="{322F9DD1-7D87-48DE-9333-0C19DD3B2A79}" type="presOf" srcId="{113B26C1-3B02-41A3-86A1-EF7F3E8A667B}" destId="{2A1EE1B1-46F9-493D-91D8-A5601A982E31}" srcOrd="1" destOrd="0" presId="urn:microsoft.com/office/officeart/2005/8/layout/target3"/>
    <dgm:cxn modelId="{92B121E0-FB70-48A3-89F6-87D871215AAD}" srcId="{5092F07A-1C35-4238-B38B-2A9A4623A62C}" destId="{113B26C1-3B02-41A3-86A1-EF7F3E8A667B}" srcOrd="1" destOrd="0" parTransId="{9D29C186-BB48-455B-8C84-1D94EC1F541C}" sibTransId="{A536AF82-390C-42BA-B33F-EAB61E592CBF}"/>
    <dgm:cxn modelId="{F3B83A6B-40E2-48CA-97A9-0C68F1837926}" type="presOf" srcId="{074FEEB3-53BD-40CD-A1B0-58DA38DEC03D}" destId="{00B69306-7230-4819-95D6-A74999E88A91}" srcOrd="1" destOrd="0" presId="urn:microsoft.com/office/officeart/2005/8/layout/target3"/>
    <dgm:cxn modelId="{38E4DC16-FEBF-4964-B95C-B3AEFA1B4C49}" srcId="{5092F07A-1C35-4238-B38B-2A9A4623A62C}" destId="{8F7FD6EC-C40A-4C92-8D71-420F033083AB}" srcOrd="6" destOrd="0" parTransId="{98A4CFFC-A6B7-4479-B4FB-E4446B1EFE5C}" sibTransId="{9053D6DA-DEEC-49CA-80C7-A34E7555D368}"/>
    <dgm:cxn modelId="{4C5F7CDF-AE92-467C-AB47-03E35B3A1D19}" type="presParOf" srcId="{0577A83B-333C-47A0-A615-DF1D440E1760}" destId="{80FBB2B1-0724-4601-8E65-383D9A49A283}" srcOrd="0" destOrd="0" presId="urn:microsoft.com/office/officeart/2005/8/layout/target3"/>
    <dgm:cxn modelId="{67CEF78B-B7D3-4A77-91D6-0EA5AE552B2F}" type="presParOf" srcId="{0577A83B-333C-47A0-A615-DF1D440E1760}" destId="{4D3703B4-F3BF-4ED3-B4DE-D10A8A23B7C4}" srcOrd="1" destOrd="0" presId="urn:microsoft.com/office/officeart/2005/8/layout/target3"/>
    <dgm:cxn modelId="{F6704D5D-9B57-465D-9847-571654B6EE69}" type="presParOf" srcId="{0577A83B-333C-47A0-A615-DF1D440E1760}" destId="{D64DF30B-E837-4C50-83C4-E14D3474B33E}" srcOrd="2" destOrd="0" presId="urn:microsoft.com/office/officeart/2005/8/layout/target3"/>
    <dgm:cxn modelId="{D4BCB14E-8230-4640-AAB2-AB1125F73C6B}" type="presParOf" srcId="{0577A83B-333C-47A0-A615-DF1D440E1760}" destId="{1BADF25A-D728-4EE7-9E2F-6EF2C49A0FE8}" srcOrd="3" destOrd="0" presId="urn:microsoft.com/office/officeart/2005/8/layout/target3"/>
    <dgm:cxn modelId="{05A8F798-6B97-4238-90FC-023BC1D45C2E}" type="presParOf" srcId="{0577A83B-333C-47A0-A615-DF1D440E1760}" destId="{53ECF603-52F0-456B-A430-E72B5A4C88CE}" srcOrd="4" destOrd="0" presId="urn:microsoft.com/office/officeart/2005/8/layout/target3"/>
    <dgm:cxn modelId="{CE81F39B-0A1E-4A2C-A638-F069300DA242}" type="presParOf" srcId="{0577A83B-333C-47A0-A615-DF1D440E1760}" destId="{546636CF-C250-466E-9A2A-E1D644EA4051}" srcOrd="5" destOrd="0" presId="urn:microsoft.com/office/officeart/2005/8/layout/target3"/>
    <dgm:cxn modelId="{468667E9-0475-44E2-A26B-6E0C76355FDB}" type="presParOf" srcId="{0577A83B-333C-47A0-A615-DF1D440E1760}" destId="{E90E0E23-6A15-40A1-BCAA-54A335103C1D}" srcOrd="6" destOrd="0" presId="urn:microsoft.com/office/officeart/2005/8/layout/target3"/>
    <dgm:cxn modelId="{7523B66D-DC91-4E49-8BB7-17D28D3F3963}" type="presParOf" srcId="{0577A83B-333C-47A0-A615-DF1D440E1760}" destId="{D9177B36-20B1-4CE0-946D-F8B31BAB7F84}" srcOrd="7" destOrd="0" presId="urn:microsoft.com/office/officeart/2005/8/layout/target3"/>
    <dgm:cxn modelId="{6D2FD17D-9A32-4E04-9065-12FED4D9A818}" type="presParOf" srcId="{0577A83B-333C-47A0-A615-DF1D440E1760}" destId="{329BFA53-37EE-47A4-A8D4-83FBB0656F64}" srcOrd="8" destOrd="0" presId="urn:microsoft.com/office/officeart/2005/8/layout/target3"/>
    <dgm:cxn modelId="{9C2F3D85-84F9-4883-B1A4-107038871C14}" type="presParOf" srcId="{0577A83B-333C-47A0-A615-DF1D440E1760}" destId="{E49D34B3-C9EE-4BCE-A691-EB48A64C8CFA}" srcOrd="9" destOrd="0" presId="urn:microsoft.com/office/officeart/2005/8/layout/target3"/>
    <dgm:cxn modelId="{C1FBB7D6-D01B-4540-A8EB-24B64E37EB26}" type="presParOf" srcId="{0577A83B-333C-47A0-A615-DF1D440E1760}" destId="{616DBD7A-0E78-4595-89D3-4B33464616C2}" srcOrd="10" destOrd="0" presId="urn:microsoft.com/office/officeart/2005/8/layout/target3"/>
    <dgm:cxn modelId="{466D5FE2-6048-43F4-964D-5DC5EA89D073}" type="presParOf" srcId="{0577A83B-333C-47A0-A615-DF1D440E1760}" destId="{975DEDEF-7CB3-4E3E-9AC3-6C5D5A710AA8}" srcOrd="11" destOrd="0" presId="urn:microsoft.com/office/officeart/2005/8/layout/target3"/>
    <dgm:cxn modelId="{2E8DC464-1024-4E19-8B7A-86AED64C318E}" type="presParOf" srcId="{0577A83B-333C-47A0-A615-DF1D440E1760}" destId="{F62497A9-93AB-4E96-A8EF-06D642AE2DC3}" srcOrd="12" destOrd="0" presId="urn:microsoft.com/office/officeart/2005/8/layout/target3"/>
    <dgm:cxn modelId="{3A8ED7D1-0901-4BAC-AB13-4789B1DB117A}" type="presParOf" srcId="{0577A83B-333C-47A0-A615-DF1D440E1760}" destId="{8B83F4D1-5BAB-4A56-B97E-873A75ECC125}" srcOrd="13" destOrd="0" presId="urn:microsoft.com/office/officeart/2005/8/layout/target3"/>
    <dgm:cxn modelId="{F21C2E44-7BB0-4823-BC68-1C83EFABD111}" type="presParOf" srcId="{0577A83B-333C-47A0-A615-DF1D440E1760}" destId="{F7E64607-419E-40CE-8CB3-E5344B93E83B}" srcOrd="14" destOrd="0" presId="urn:microsoft.com/office/officeart/2005/8/layout/target3"/>
    <dgm:cxn modelId="{D1ECDD6F-6D97-4A51-8B4A-99B766B4FAB8}" type="presParOf" srcId="{0577A83B-333C-47A0-A615-DF1D440E1760}" destId="{49F2B9DF-42DA-4EC2-AE34-EDC70B1B7C6C}" srcOrd="15" destOrd="0" presId="urn:microsoft.com/office/officeart/2005/8/layout/target3"/>
    <dgm:cxn modelId="{316CC8BE-3728-42DA-8E34-C1F795E73110}" type="presParOf" srcId="{0577A83B-333C-47A0-A615-DF1D440E1760}" destId="{170AAD8B-D284-4506-889C-ED7C4DA40B85}" srcOrd="16" destOrd="0" presId="urn:microsoft.com/office/officeart/2005/8/layout/target3"/>
    <dgm:cxn modelId="{0E9B5FE7-E475-434F-8AE2-A43C1EE88F50}" type="presParOf" srcId="{0577A83B-333C-47A0-A615-DF1D440E1760}" destId="{91B3422A-19F6-4345-8E6F-7BD3EA488DFC}" srcOrd="17" destOrd="0" presId="urn:microsoft.com/office/officeart/2005/8/layout/target3"/>
    <dgm:cxn modelId="{103DD273-A048-4DFB-9539-4B18F5C9DD49}" type="presParOf" srcId="{0577A83B-333C-47A0-A615-DF1D440E1760}" destId="{A66C81A9-69DB-42CD-A112-7E811CD3186D}" srcOrd="18" destOrd="0" presId="urn:microsoft.com/office/officeart/2005/8/layout/target3"/>
    <dgm:cxn modelId="{8B4DCBF1-0266-4ED9-9BC1-B14741EB88D5}" type="presParOf" srcId="{0577A83B-333C-47A0-A615-DF1D440E1760}" destId="{F7EBC5D7-B2FA-4DCD-9FC6-E0EB3CB0C8E9}" srcOrd="19" destOrd="0" presId="urn:microsoft.com/office/officeart/2005/8/layout/target3"/>
    <dgm:cxn modelId="{15C30C54-DDC6-4756-872A-7ABB38CFA7D3}" type="presParOf" srcId="{0577A83B-333C-47A0-A615-DF1D440E1760}" destId="{1E7215EA-6880-4F3E-863C-2914A4D3A2E3}" srcOrd="20" destOrd="0" presId="urn:microsoft.com/office/officeart/2005/8/layout/target3"/>
    <dgm:cxn modelId="{4843E250-AB19-47FF-BD50-C3EDDC4DB050}" type="presParOf" srcId="{0577A83B-333C-47A0-A615-DF1D440E1760}" destId="{00B69306-7230-4819-95D6-A74999E88A91}" srcOrd="21" destOrd="0" presId="urn:microsoft.com/office/officeart/2005/8/layout/target3"/>
    <dgm:cxn modelId="{E606E4E5-14D2-47B5-BEC2-E464D8742F5A}" type="presParOf" srcId="{0577A83B-333C-47A0-A615-DF1D440E1760}" destId="{2A1EE1B1-46F9-493D-91D8-A5601A982E31}" srcOrd="22" destOrd="0" presId="urn:microsoft.com/office/officeart/2005/8/layout/target3"/>
    <dgm:cxn modelId="{49AAAB1F-EF74-4B18-B604-E08A6561B3B9}" type="presParOf" srcId="{0577A83B-333C-47A0-A615-DF1D440E1760}" destId="{8601E241-DCD2-4658-ABD7-36EC5837F0F7}" srcOrd="23" destOrd="0" presId="urn:microsoft.com/office/officeart/2005/8/layout/target3"/>
    <dgm:cxn modelId="{1F7DFACE-CF24-4A70-9E26-B0A6D86641D0}" type="presParOf" srcId="{0577A83B-333C-47A0-A615-DF1D440E1760}" destId="{9E3D5C2B-D07A-4EEC-8057-D89CC7B49F25}" srcOrd="24" destOrd="0" presId="urn:microsoft.com/office/officeart/2005/8/layout/target3"/>
    <dgm:cxn modelId="{E577F368-848B-475F-94CC-3D16F3ABB580}" type="presParOf" srcId="{0577A83B-333C-47A0-A615-DF1D440E1760}" destId="{3DD8F10F-AB07-4521-9CF3-2159AC07ABB1}" srcOrd="25" destOrd="0" presId="urn:microsoft.com/office/officeart/2005/8/layout/target3"/>
    <dgm:cxn modelId="{7792F59C-9057-45AD-946F-E11EC3D4AD9D}" type="presParOf" srcId="{0577A83B-333C-47A0-A615-DF1D440E1760}" destId="{40E45CB1-7292-45E5-8E1B-2A8DDFF59B5F}" srcOrd="26" destOrd="0" presId="urn:microsoft.com/office/officeart/2005/8/layout/target3"/>
    <dgm:cxn modelId="{D188A7E2-6503-4F20-95CB-72D6CA4043C8}" type="presParOf" srcId="{0577A83B-333C-47A0-A615-DF1D440E1760}" destId="{091FE34D-C518-420C-8A2B-0C6E8845E7C3}" srcOrd="27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FBB2B1-0724-4601-8E65-383D9A49A283}">
      <dsp:nvSpPr>
        <dsp:cNvPr id="0" name=""/>
        <dsp:cNvSpPr/>
      </dsp:nvSpPr>
      <dsp:spPr>
        <a:xfrm>
          <a:off x="0" y="0"/>
          <a:ext cx="4525963" cy="4525963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64DF30B-E837-4C50-83C4-E14D3474B33E}">
      <dsp:nvSpPr>
        <dsp:cNvPr id="0" name=""/>
        <dsp:cNvSpPr/>
      </dsp:nvSpPr>
      <dsp:spPr>
        <a:xfrm>
          <a:off x="2262981" y="0"/>
          <a:ext cx="5966618" cy="452596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The organization fails to recognize the extent of the customer interface and its effects.</a:t>
          </a:r>
          <a:endParaRPr lang="en-US" sz="1200" kern="1200" dirty="0"/>
        </a:p>
      </dsp:txBody>
      <dsp:txXfrm>
        <a:off x="2262981" y="0"/>
        <a:ext cx="5966618" cy="452595"/>
      </dsp:txXfrm>
    </dsp:sp>
    <dsp:sp modelId="{53ECF603-52F0-456B-A430-E72B5A4C88CE}">
      <dsp:nvSpPr>
        <dsp:cNvPr id="0" name=""/>
        <dsp:cNvSpPr/>
      </dsp:nvSpPr>
      <dsp:spPr>
        <a:xfrm>
          <a:off x="339446" y="452595"/>
          <a:ext cx="3847069" cy="3847069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46636CF-C250-466E-9A2A-E1D644EA4051}">
      <dsp:nvSpPr>
        <dsp:cNvPr id="0" name=""/>
        <dsp:cNvSpPr/>
      </dsp:nvSpPr>
      <dsp:spPr>
        <a:xfrm>
          <a:off x="2262981" y="452595"/>
          <a:ext cx="5966618" cy="384706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The organization reacts to transitioning to a new business paradigm with discontent and resistance.</a:t>
          </a:r>
          <a:endParaRPr lang="en-US" sz="1200" kern="1200" dirty="0"/>
        </a:p>
      </dsp:txBody>
      <dsp:txXfrm>
        <a:off x="2262981" y="452595"/>
        <a:ext cx="5966618" cy="452595"/>
      </dsp:txXfrm>
    </dsp:sp>
    <dsp:sp modelId="{D9177B36-20B1-4CE0-946D-F8B31BAB7F84}">
      <dsp:nvSpPr>
        <dsp:cNvPr id="0" name=""/>
        <dsp:cNvSpPr/>
      </dsp:nvSpPr>
      <dsp:spPr>
        <a:xfrm>
          <a:off x="678893" y="905191"/>
          <a:ext cx="3168175" cy="3168175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9BFA53-37EE-47A4-A8D4-83FBB0656F64}">
      <dsp:nvSpPr>
        <dsp:cNvPr id="0" name=""/>
        <dsp:cNvSpPr/>
      </dsp:nvSpPr>
      <dsp:spPr>
        <a:xfrm>
          <a:off x="2262981" y="905191"/>
          <a:ext cx="5966618" cy="31681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CAs promise the world and fail to point out any tradeoffs that are involved.</a:t>
          </a:r>
          <a:endParaRPr lang="en-US" sz="1200" kern="1200" dirty="0"/>
        </a:p>
      </dsp:txBody>
      <dsp:txXfrm>
        <a:off x="2262981" y="905191"/>
        <a:ext cx="5966618" cy="452595"/>
      </dsp:txXfrm>
    </dsp:sp>
    <dsp:sp modelId="{616DBD7A-0E78-4595-89D3-4B33464616C2}">
      <dsp:nvSpPr>
        <dsp:cNvPr id="0" name=""/>
        <dsp:cNvSpPr/>
      </dsp:nvSpPr>
      <dsp:spPr>
        <a:xfrm>
          <a:off x="1018340" y="1357786"/>
          <a:ext cx="2489281" cy="2489281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5DEDEF-7CB3-4E3E-9AC3-6C5D5A710AA8}">
      <dsp:nvSpPr>
        <dsp:cNvPr id="0" name=""/>
        <dsp:cNvSpPr/>
      </dsp:nvSpPr>
      <dsp:spPr>
        <a:xfrm>
          <a:off x="2262981" y="1357786"/>
          <a:ext cx="5966618" cy="2489281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CAs  are insensitive to specialized customer requirements.</a:t>
          </a:r>
          <a:endParaRPr lang="en-US" sz="1200" kern="1200" dirty="0"/>
        </a:p>
      </dsp:txBody>
      <dsp:txXfrm>
        <a:off x="2262981" y="1357786"/>
        <a:ext cx="5966618" cy="452600"/>
      </dsp:txXfrm>
    </dsp:sp>
    <dsp:sp modelId="{8B83F4D1-5BAB-4A56-B97E-873A75ECC125}">
      <dsp:nvSpPr>
        <dsp:cNvPr id="0" name=""/>
        <dsp:cNvSpPr/>
      </dsp:nvSpPr>
      <dsp:spPr>
        <a:xfrm>
          <a:off x="1357789" y="1810387"/>
          <a:ext cx="1810383" cy="1810383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7E64607-419E-40CE-8CB3-E5344B93E83B}">
      <dsp:nvSpPr>
        <dsp:cNvPr id="0" name=""/>
        <dsp:cNvSpPr/>
      </dsp:nvSpPr>
      <dsp:spPr>
        <a:xfrm>
          <a:off x="2262981" y="1810387"/>
          <a:ext cx="5966618" cy="181038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Customers fail to recognize benefits properly and see only the loss of flexibility.</a:t>
          </a:r>
          <a:endParaRPr lang="en-US" sz="1200" kern="1200" dirty="0"/>
        </a:p>
      </dsp:txBody>
      <dsp:txXfrm>
        <a:off x="2262981" y="1810387"/>
        <a:ext cx="5966618" cy="452595"/>
      </dsp:txXfrm>
    </dsp:sp>
    <dsp:sp modelId="{170AAD8B-D284-4506-889C-ED7C4DA40B85}">
      <dsp:nvSpPr>
        <dsp:cNvPr id="0" name=""/>
        <dsp:cNvSpPr/>
      </dsp:nvSpPr>
      <dsp:spPr>
        <a:xfrm>
          <a:off x="1697236" y="2262982"/>
          <a:ext cx="1131489" cy="1131489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B3422A-19F6-4345-8E6F-7BD3EA488DFC}">
      <dsp:nvSpPr>
        <dsp:cNvPr id="0" name=""/>
        <dsp:cNvSpPr/>
      </dsp:nvSpPr>
      <dsp:spPr>
        <a:xfrm>
          <a:off x="2262981" y="2262982"/>
          <a:ext cx="5966618" cy="113148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Loud claims- falling short, not delivering what you promised</a:t>
          </a:r>
          <a:endParaRPr lang="en-US" sz="1200" kern="1200" dirty="0"/>
        </a:p>
      </dsp:txBody>
      <dsp:txXfrm>
        <a:off x="2262981" y="2262982"/>
        <a:ext cx="5966618" cy="452595"/>
      </dsp:txXfrm>
    </dsp:sp>
    <dsp:sp modelId="{F7EBC5D7-B2FA-4DCD-9FC6-E0EB3CB0C8E9}">
      <dsp:nvSpPr>
        <dsp:cNvPr id="0" name=""/>
        <dsp:cNvSpPr/>
      </dsp:nvSpPr>
      <dsp:spPr>
        <a:xfrm>
          <a:off x="2036683" y="2715578"/>
          <a:ext cx="452595" cy="452595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E7215EA-6880-4F3E-863C-2914A4D3A2E3}">
      <dsp:nvSpPr>
        <dsp:cNvPr id="0" name=""/>
        <dsp:cNvSpPr/>
      </dsp:nvSpPr>
      <dsp:spPr>
        <a:xfrm>
          <a:off x="2262981" y="2715578"/>
          <a:ext cx="5966618" cy="45259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Clients value confidentiality- Like doctor – you know something which no one </a:t>
          </a:r>
          <a:r>
            <a:rPr lang="en-US" sz="1200" kern="1200" dirty="0" err="1" smtClean="0"/>
            <a:t>knowns</a:t>
          </a:r>
          <a:endParaRPr lang="en-US" sz="1200" kern="1200" dirty="0"/>
        </a:p>
      </dsp:txBody>
      <dsp:txXfrm>
        <a:off x="2262981" y="2715578"/>
        <a:ext cx="5966618" cy="45259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6A4C3A-0A85-4A1E-8D57-AC2473DB58D4}" type="datetimeFigureOut">
              <a:rPr lang="en-US" smtClean="0"/>
              <a:t>8/9/2015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442B5C-DEF3-4A9B-93AA-E2C2448BC7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30827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endParaRPr lang="en-US" sz="1000" u="sng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 sz="800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8/9/2015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8/9/2015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8/9/2015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8/9/2015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457200"/>
            <a:ext cx="7848600" cy="1066800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Tax Practice Management </a:t>
            </a:r>
            <a:endParaRPr lang="en-US" dirty="0"/>
          </a:p>
        </p:txBody>
      </p:sp>
      <p:pic>
        <p:nvPicPr>
          <p:cNvPr id="4" name="Picture 2" descr="D:\Gaurav Shah\Files- for presentation\opportunit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3600" y="1828800"/>
            <a:ext cx="4286250" cy="30384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Traditional Areas for CAs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Accounting – Not unless huge </a:t>
            </a:r>
            <a:r>
              <a:rPr lang="en-US" dirty="0" err="1" smtClean="0"/>
              <a:t>nos</a:t>
            </a:r>
            <a:r>
              <a:rPr lang="en-US" dirty="0" smtClean="0"/>
              <a:t> + HR skills</a:t>
            </a:r>
          </a:p>
          <a:p>
            <a:endParaRPr lang="en-US" dirty="0"/>
          </a:p>
          <a:p>
            <a:r>
              <a:rPr lang="en-US" dirty="0" smtClean="0"/>
              <a:t>Tax Audit VAT 240 Audit – Limitation of fees- huge risk.</a:t>
            </a:r>
          </a:p>
          <a:p>
            <a:endParaRPr lang="en-US" dirty="0"/>
          </a:p>
          <a:p>
            <a:r>
              <a:rPr lang="en-US" dirty="0" smtClean="0"/>
              <a:t>Company Audits – Limitation of fees- Huge risk</a:t>
            </a:r>
          </a:p>
          <a:p>
            <a:endParaRPr lang="en-US" dirty="0"/>
          </a:p>
          <a:p>
            <a:r>
              <a:rPr lang="en-US" dirty="0" smtClean="0"/>
              <a:t>Internal Audit – Can be grown into a great compliance exercise covering Regulatory + Tax Compliance + Operational aspects</a:t>
            </a:r>
          </a:p>
          <a:p>
            <a:endParaRPr lang="en-US" dirty="0"/>
          </a:p>
          <a:p>
            <a:r>
              <a:rPr lang="en-US" dirty="0" smtClean="0"/>
              <a:t>Financial Service – Raising of fund from bank/ Fin Inst.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What the Industry / Trade wants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One Stop Shop- Multidisciplinary Vs Specialised Niche Professional Service</a:t>
            </a:r>
          </a:p>
          <a:p>
            <a:r>
              <a:rPr lang="en-US" dirty="0" smtClean="0"/>
              <a:t>End to End – take responsibility for compliance</a:t>
            </a:r>
          </a:p>
          <a:p>
            <a:r>
              <a:rPr lang="en-US" dirty="0" smtClean="0"/>
              <a:t>Business Advice [ confirmation- validation] </a:t>
            </a:r>
          </a:p>
          <a:p>
            <a:r>
              <a:rPr lang="en-US" dirty="0" smtClean="0"/>
              <a:t>Problem To be solved</a:t>
            </a:r>
          </a:p>
          <a:p>
            <a:r>
              <a:rPr lang="en-US" dirty="0" smtClean="0"/>
              <a:t>Reduction in costs/ time to resolve </a:t>
            </a:r>
          </a:p>
          <a:p>
            <a:r>
              <a:rPr lang="en-US" dirty="0" smtClean="0"/>
              <a:t>Ensuring benefits accrue as due</a:t>
            </a:r>
          </a:p>
          <a:p>
            <a:r>
              <a:rPr lang="en-US" dirty="0" smtClean="0"/>
              <a:t>All function by consultant to provide value addition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What the Industry / Trade wants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Saving in resource costs</a:t>
            </a:r>
          </a:p>
          <a:p>
            <a:r>
              <a:rPr lang="en-US" dirty="0" smtClean="0"/>
              <a:t>Optimisation of credits </a:t>
            </a:r>
            <a:r>
              <a:rPr lang="en-US" dirty="0"/>
              <a:t>[ Deferred Tax/ CST/ VAT/ CE/ ST] </a:t>
            </a:r>
            <a:endParaRPr lang="en-US" dirty="0" smtClean="0"/>
          </a:p>
          <a:p>
            <a:r>
              <a:rPr lang="en-US" dirty="0" smtClean="0"/>
              <a:t>Cashing in of Refunds/ Incentives</a:t>
            </a:r>
          </a:p>
          <a:p>
            <a:r>
              <a:rPr lang="en-US" dirty="0" smtClean="0"/>
              <a:t>Governance/ safeguard that things all right</a:t>
            </a:r>
          </a:p>
          <a:p>
            <a:r>
              <a:rPr lang="en-US" dirty="0" smtClean="0"/>
              <a:t>Consistent [ Can a proprietor provide?] </a:t>
            </a:r>
          </a:p>
          <a:p>
            <a:r>
              <a:rPr lang="en-US" dirty="0" smtClean="0"/>
              <a:t>Speedy Solution- Expect you resolve after they have slept over matter</a:t>
            </a:r>
          </a:p>
          <a:p>
            <a:r>
              <a:rPr lang="en-US" dirty="0" smtClean="0"/>
              <a:t>….many more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7283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General Areas of Tax Practice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Registration/ Amendment- procedural</a:t>
            </a:r>
          </a:p>
          <a:p>
            <a:r>
              <a:rPr lang="en-US" dirty="0" smtClean="0"/>
              <a:t>Initial disclosures/ procedures to the dept.</a:t>
            </a:r>
          </a:p>
          <a:p>
            <a:r>
              <a:rPr lang="en-US" dirty="0" smtClean="0"/>
              <a:t>Payment of duty/taxes after verification</a:t>
            </a:r>
          </a:p>
          <a:p>
            <a:r>
              <a:rPr lang="en-US" dirty="0" smtClean="0"/>
              <a:t>Certification under IT [ Deduction, credits] </a:t>
            </a:r>
          </a:p>
          <a:p>
            <a:r>
              <a:rPr lang="en-US" dirty="0" smtClean="0"/>
              <a:t>Periodical return verification and submission</a:t>
            </a:r>
          </a:p>
          <a:p>
            <a:r>
              <a:rPr lang="en-US" dirty="0" smtClean="0"/>
              <a:t>Periodical review of IT/VAT/ CE/CUS/ST</a:t>
            </a:r>
          </a:p>
          <a:p>
            <a:r>
              <a:rPr lang="en-US" dirty="0" smtClean="0"/>
              <a:t>Review of the above before departmental audit</a:t>
            </a:r>
          </a:p>
          <a:p>
            <a:r>
              <a:rPr lang="en-US" dirty="0" smtClean="0"/>
              <a:t>Assistance in dealing with routine letters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Specialized Area of Tax Practice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Providing opinions/clarifications</a:t>
            </a:r>
          </a:p>
          <a:p>
            <a:r>
              <a:rPr lang="en-US" dirty="0" smtClean="0"/>
              <a:t>Transfer Pricing</a:t>
            </a:r>
          </a:p>
          <a:p>
            <a:r>
              <a:rPr lang="en-US" dirty="0" smtClean="0"/>
              <a:t>Transaction Structuring</a:t>
            </a:r>
          </a:p>
          <a:p>
            <a:r>
              <a:rPr lang="en-US" dirty="0" smtClean="0"/>
              <a:t>Impact on the changes-budget, notifications, case laws</a:t>
            </a:r>
          </a:p>
          <a:p>
            <a:r>
              <a:rPr lang="en-US" dirty="0" smtClean="0"/>
              <a:t>Obtaining refunds</a:t>
            </a:r>
          </a:p>
          <a:p>
            <a:r>
              <a:rPr lang="en-US" dirty="0" smtClean="0"/>
              <a:t>Rectification of errors made earlier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Specialized Area of Tax Practice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Reply to the departmental letter</a:t>
            </a:r>
          </a:p>
          <a:p>
            <a:r>
              <a:rPr lang="en-US" dirty="0" smtClean="0"/>
              <a:t>Reply to the Show cause notice</a:t>
            </a:r>
          </a:p>
          <a:p>
            <a:r>
              <a:rPr lang="en-US" dirty="0" smtClean="0"/>
              <a:t>Litigation- Representation before adjudicating authority</a:t>
            </a:r>
          </a:p>
          <a:p>
            <a:r>
              <a:rPr lang="en-US" dirty="0" smtClean="0"/>
              <a:t>Reply and representation at appellate forums</a:t>
            </a:r>
          </a:p>
          <a:p>
            <a:r>
              <a:rPr lang="en-US" dirty="0" smtClean="0"/>
              <a:t>Assistance to lawyers at High Court/Supreme Court</a:t>
            </a:r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Expertise obtained by: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Start by choosing area and persevere [ Demand Vs Supply, Strengths, Strong suits ]</a:t>
            </a:r>
          </a:p>
          <a:p>
            <a:r>
              <a:rPr lang="en-US" dirty="0" smtClean="0"/>
              <a:t>Reading/ discussing subject/ enroll in course</a:t>
            </a:r>
          </a:p>
          <a:p>
            <a:r>
              <a:rPr lang="en-US" dirty="0" smtClean="0"/>
              <a:t>Invest in e-resources + books + online sites</a:t>
            </a:r>
          </a:p>
          <a:p>
            <a:r>
              <a:rPr lang="en-US" dirty="0" smtClean="0"/>
              <a:t>Attending workshops/ seminars</a:t>
            </a:r>
          </a:p>
          <a:p>
            <a:r>
              <a:rPr lang="en-US" dirty="0" smtClean="0"/>
              <a:t>Teaching the Subject to College students/ juniors</a:t>
            </a:r>
          </a:p>
          <a:p>
            <a:r>
              <a:rPr lang="en-US" dirty="0" smtClean="0"/>
              <a:t>Writing articles/books</a:t>
            </a:r>
          </a:p>
          <a:p>
            <a:r>
              <a:rPr lang="en-US" dirty="0" smtClean="0"/>
              <a:t>Being a speaker to other members in the industry/departmental officials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Baby Steps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Proprietorship Vs Partnership Vs LLP * </a:t>
            </a:r>
          </a:p>
          <a:p>
            <a:r>
              <a:rPr lang="en-US" dirty="0" smtClean="0"/>
              <a:t>Friends, Family, Neighbors, Principal, Piggy back on CA (assignments), Start networking with peers</a:t>
            </a:r>
          </a:p>
          <a:p>
            <a:r>
              <a:rPr lang="en-US" dirty="0" smtClean="0"/>
              <a:t>Professional Approach to clients – get needs in writing or communicate back in writing -&gt; get a goods understanding of the client -&gt; deliver a bit more than being paid. [ Initial stages opportunity more important than fees.]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2916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Baby Steps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Be sure you want to practice</a:t>
            </a:r>
          </a:p>
          <a:p>
            <a:r>
              <a:rPr lang="en-US" dirty="0" smtClean="0"/>
              <a:t>Initial stages build rapport and reputation [ Work on your strength]</a:t>
            </a:r>
          </a:p>
          <a:p>
            <a:r>
              <a:rPr lang="en-US" dirty="0"/>
              <a:t>Identify </a:t>
            </a:r>
            <a:r>
              <a:rPr lang="en-US" dirty="0" smtClean="0"/>
              <a:t>mentor – role model</a:t>
            </a:r>
          </a:p>
          <a:p>
            <a:r>
              <a:rPr lang="en-US" dirty="0" smtClean="0"/>
              <a:t>Get into buddy structure – make someone responsible to question you along with authority to do so.</a:t>
            </a:r>
          </a:p>
          <a:p>
            <a:r>
              <a:rPr lang="en-US" dirty="0" smtClean="0"/>
              <a:t>Birds of the same feather flock together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82624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Move to higher level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Own/ shared office – If possible good location</a:t>
            </a:r>
          </a:p>
          <a:p>
            <a:r>
              <a:rPr lang="en-US" dirty="0" smtClean="0"/>
              <a:t>Systematic Operating method</a:t>
            </a:r>
          </a:p>
          <a:p>
            <a:r>
              <a:rPr lang="en-US" dirty="0" smtClean="0"/>
              <a:t>Empathy par ordinary</a:t>
            </a:r>
          </a:p>
          <a:p>
            <a:r>
              <a:rPr lang="en-US" dirty="0" smtClean="0"/>
              <a:t>Use acknowledgment as tool</a:t>
            </a:r>
          </a:p>
          <a:p>
            <a:r>
              <a:rPr lang="en-US" dirty="0" smtClean="0"/>
              <a:t>Hire after careful screening and interviewing – article to wholeheartedly agree with firms philosophy</a:t>
            </a:r>
          </a:p>
          <a:p>
            <a:r>
              <a:rPr lang="en-US" dirty="0" smtClean="0"/>
              <a:t>Train yourself and staff every week</a:t>
            </a:r>
          </a:p>
          <a:p>
            <a:r>
              <a:rPr lang="en-US" dirty="0" smtClean="0"/>
              <a:t>Gain visibility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86793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MYTHS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Simplicity in the legislations will reduce the opportunities in tax practice- Is it getting simpler?</a:t>
            </a:r>
          </a:p>
          <a:p>
            <a:r>
              <a:rPr lang="en-US" dirty="0" smtClean="0"/>
              <a:t>Too many members in practice, and new entrants will not have opportunities- True in case of traditional areas + a generalist</a:t>
            </a:r>
          </a:p>
          <a:p>
            <a:pPr marL="0" indent="0">
              <a:buNone/>
            </a:pPr>
            <a:r>
              <a:rPr lang="en-US" dirty="0" smtClean="0"/>
              <a:t>	Not true for Specialist { FTP, DGFT, Domestic/ 	Intl Transfer pricing for SME, Customs + FEMA , 	Insurance, Environmental audit, CSR consultants + 	Many other new </a:t>
            </a:r>
            <a:r>
              <a:rPr lang="en-US" dirty="0" err="1" smtClean="0"/>
              <a:t>New</a:t>
            </a:r>
            <a:r>
              <a:rPr lang="en-US" dirty="0" smtClean="0"/>
              <a:t> areas opening up?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1000" y="1905000"/>
            <a:ext cx="8229600" cy="452596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2800" dirty="0" smtClean="0">
                <a:latin typeface="Trebuchet MS" pitchFamily="34" charset="0"/>
              </a:rPr>
              <a:t> ..is a process for providing competitive advantage and adding benefits in order to maximize the total value to the customer.</a:t>
            </a:r>
            <a:br>
              <a:rPr lang="en-US" sz="2800" dirty="0" smtClean="0">
                <a:latin typeface="Trebuchet MS" pitchFamily="34" charset="0"/>
              </a:rPr>
            </a:br>
            <a:r>
              <a:rPr lang="en-US" sz="2800" dirty="0" smtClean="0">
                <a:latin typeface="Trebuchet MS" pitchFamily="34" charset="0"/>
              </a:rPr>
              <a:t/>
            </a:r>
            <a:br>
              <a:rPr lang="en-US" sz="2800" dirty="0" smtClean="0">
                <a:latin typeface="Trebuchet MS" pitchFamily="34" charset="0"/>
              </a:rPr>
            </a:br>
            <a:r>
              <a:rPr lang="en-US" sz="2800" dirty="0" smtClean="0">
                <a:latin typeface="Trebuchet MS" pitchFamily="34" charset="0"/>
              </a:rPr>
              <a:t>.. is the commitment to providing value added services to external and internal customers, including attitude knowledge, technical support and quality of service in a timely manner.</a:t>
            </a:r>
            <a:br>
              <a:rPr lang="en-US" sz="2800" dirty="0" smtClean="0">
                <a:latin typeface="Trebuchet MS" pitchFamily="34" charset="0"/>
              </a:rPr>
            </a:br>
            <a:r>
              <a:rPr lang="en-US" sz="2800" dirty="0" smtClean="0">
                <a:latin typeface="Trebuchet MS" pitchFamily="34" charset="0"/>
              </a:rPr>
              <a:t/>
            </a:r>
            <a:br>
              <a:rPr lang="en-US" sz="2800" dirty="0" smtClean="0">
                <a:latin typeface="Trebuchet MS" pitchFamily="34" charset="0"/>
              </a:rPr>
            </a:br>
            <a:endParaRPr lang="en-US" sz="2800" dirty="0">
              <a:latin typeface="Trebuchet MS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609600"/>
            <a:ext cx="76200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Trebuchet MS" pitchFamily="34" charset="0"/>
              </a:rPr>
              <a:t>  </a:t>
            </a:r>
            <a:r>
              <a:rPr lang="en-US" sz="4400" dirty="0" smtClean="0">
                <a:effectLst/>
                <a:latin typeface="Trebuchet MS" pitchFamily="34" charset="0"/>
              </a:rPr>
              <a:t>What is Client Interfacing </a:t>
            </a:r>
            <a:r>
              <a:rPr lang="en-US" dirty="0" smtClean="0">
                <a:latin typeface="Trebuchet MS" pitchFamily="34" charset="0"/>
              </a:rPr>
              <a:t/>
            </a:r>
            <a:br>
              <a:rPr lang="en-US" dirty="0" smtClean="0">
                <a:latin typeface="Trebuchet MS" pitchFamily="34" charset="0"/>
              </a:rPr>
            </a:br>
            <a:endParaRPr lang="en-US" dirty="0">
              <a:latin typeface="Trebuchet MS" pitchFamily="34" charset="0"/>
            </a:endParaRPr>
          </a:p>
        </p:txBody>
      </p:sp>
      <p:pic>
        <p:nvPicPr>
          <p:cNvPr id="4" name="Picture 26" descr="The Institute of Chartered Accountants of India (ICAI) log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24775" y="0"/>
            <a:ext cx="141922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52653221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84985608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Autofit/>
          </a:bodyPr>
          <a:lstStyle/>
          <a:p>
            <a:r>
              <a:rPr lang="en-US" sz="4000" dirty="0" smtClean="0">
                <a:effectLst/>
                <a:latin typeface="Trebuchet MS" pitchFamily="34" charset="0"/>
              </a:rPr>
              <a:t>Practice Risks</a:t>
            </a:r>
            <a:endParaRPr lang="en-US" sz="4000" dirty="0">
              <a:effectLst/>
              <a:latin typeface="Trebuchet MS" pitchFamily="34" charset="0"/>
            </a:endParaRPr>
          </a:p>
        </p:txBody>
      </p:sp>
      <p:pic>
        <p:nvPicPr>
          <p:cNvPr id="4" name="Picture 26" descr="The Institute of Chartered Accountants of India (ICAI) logo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724775" y="0"/>
            <a:ext cx="141922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79899635"/>
      </p:ext>
    </p:extLst>
  </p:cSld>
  <p:clrMapOvr>
    <a:masterClrMapping/>
  </p:clrMapOvr>
  <p:transition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Growth of Practice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Addressable market for services</a:t>
            </a:r>
          </a:p>
          <a:p>
            <a:r>
              <a:rPr lang="en-US" dirty="0" smtClean="0"/>
              <a:t>Positioning oneself</a:t>
            </a:r>
          </a:p>
          <a:p>
            <a:r>
              <a:rPr lang="en-US" dirty="0" smtClean="0"/>
              <a:t>Client Acquisition</a:t>
            </a:r>
          </a:p>
          <a:p>
            <a:r>
              <a:rPr lang="en-US" dirty="0" smtClean="0"/>
              <a:t>Client Retention</a:t>
            </a:r>
          </a:p>
          <a:p>
            <a:r>
              <a:rPr lang="en-US" dirty="0" smtClean="0"/>
              <a:t>Share of Client spend</a:t>
            </a:r>
          </a:p>
          <a:p>
            <a:r>
              <a:rPr lang="en-US" dirty="0" smtClean="0"/>
              <a:t>Client Recommendation</a:t>
            </a:r>
          </a:p>
          <a:p>
            <a:r>
              <a:rPr lang="en-US" dirty="0" smtClean="0"/>
              <a:t>CA Recommendation – Only if no conflict </a:t>
            </a:r>
          </a:p>
          <a:p>
            <a:r>
              <a:rPr lang="en-US" dirty="0" smtClean="0"/>
              <a:t>Balance Between execution + running profession</a:t>
            </a:r>
          </a:p>
          <a:p>
            <a:r>
              <a:rPr lang="en-US" dirty="0" smtClean="0"/>
              <a:t>Continuous learning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81254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en-US" sz="4000" b="1" dirty="0" smtClean="0">
              <a:solidFill>
                <a:srgbClr val="C00000"/>
              </a:solidFill>
              <a:latin typeface="Trebuchet MS" pitchFamily="34" charset="0"/>
            </a:endParaRPr>
          </a:p>
          <a:p>
            <a:pPr>
              <a:buNone/>
            </a:pPr>
            <a:r>
              <a:rPr lang="en-US" sz="4000" b="1" dirty="0" smtClean="0">
                <a:solidFill>
                  <a:srgbClr val="C00000"/>
                </a:solidFill>
                <a:latin typeface="Trebuchet MS" pitchFamily="34" charset="0"/>
              </a:rPr>
              <a:t>“If you do build a great experience, customers tell each other about that. Word of mouth is very powerful.”</a:t>
            </a:r>
            <a:br>
              <a:rPr lang="en-US" sz="4000" b="1" dirty="0" smtClean="0">
                <a:solidFill>
                  <a:srgbClr val="C00000"/>
                </a:solidFill>
                <a:latin typeface="Trebuchet MS" pitchFamily="34" charset="0"/>
              </a:rPr>
            </a:br>
            <a:r>
              <a:rPr lang="en-US" sz="4000" b="1" dirty="0" smtClean="0">
                <a:solidFill>
                  <a:srgbClr val="C00000"/>
                </a:solidFill>
                <a:latin typeface="Trebuchet MS" pitchFamily="34" charset="0"/>
              </a:rPr>
              <a:t>				</a:t>
            </a:r>
            <a:r>
              <a:rPr lang="en-US" sz="2400" b="1" dirty="0" smtClean="0">
                <a:latin typeface="Trebuchet MS" pitchFamily="34" charset="0"/>
              </a:rPr>
              <a:t>Jeff </a:t>
            </a:r>
            <a:r>
              <a:rPr lang="en-US" sz="2400" b="1" dirty="0" err="1" smtClean="0">
                <a:latin typeface="Trebuchet MS" pitchFamily="34" charset="0"/>
              </a:rPr>
              <a:t>Bezos</a:t>
            </a:r>
            <a:r>
              <a:rPr lang="en-US" sz="2400" b="1" dirty="0" smtClean="0">
                <a:latin typeface="Trebuchet MS" pitchFamily="34" charset="0"/>
              </a:rPr>
              <a:t>, CEO Amazon.com</a:t>
            </a:r>
          </a:p>
          <a:p>
            <a:pPr>
              <a:buNone/>
            </a:pPr>
            <a:endParaRPr lang="en-IN" sz="4000" b="1" dirty="0">
              <a:solidFill>
                <a:srgbClr val="C00000"/>
              </a:solidFill>
              <a:latin typeface="Trebuchet MS" pitchFamily="34" charset="0"/>
            </a:endParaRPr>
          </a:p>
        </p:txBody>
      </p:sp>
      <p:pic>
        <p:nvPicPr>
          <p:cNvPr id="6" name="Picture 26" descr="The Institute of Chartered Accountants of India (ICAI) log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24775" y="0"/>
            <a:ext cx="141922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96032118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6400" y="1295400"/>
            <a:ext cx="6096000" cy="3703320"/>
          </a:xfrm>
          <a:solidFill>
            <a:schemeClr val="accent1">
              <a:lumMod val="60000"/>
              <a:lumOff val="40000"/>
            </a:schemeClr>
          </a:solidFill>
        </p:spPr>
        <p:txBody>
          <a:bodyPr/>
          <a:lstStyle/>
          <a:p>
            <a:pPr>
              <a:buNone/>
            </a:pPr>
            <a:r>
              <a:rPr lang="en-US" dirty="0" smtClean="0"/>
              <a:t>Thank You…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dirty="0" smtClean="0"/>
              <a:t>Wish you all an extraordinary joyous life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err="1" smtClean="0"/>
              <a:t>madhukar</a:t>
            </a:r>
            <a:r>
              <a:rPr lang="en-US" dirty="0" smtClean="0"/>
              <a:t> @</a:t>
            </a:r>
            <a:r>
              <a:rPr lang="en-US" smtClean="0"/>
              <a:t>hiregange@com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MYTHS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Practice is monotonous </a:t>
            </a:r>
            <a:r>
              <a:rPr lang="en-US" dirty="0" smtClean="0"/>
              <a:t>– Very </a:t>
            </a:r>
            <a:r>
              <a:rPr lang="en-US" dirty="0" err="1" smtClean="0"/>
              <a:t>very</a:t>
            </a:r>
            <a:r>
              <a:rPr lang="en-US" dirty="0" smtClean="0"/>
              <a:t> invigorating if you love what you do- Mindset – Choose what you like or like what you have chosen - Exercise</a:t>
            </a:r>
            <a:endParaRPr lang="en-US" dirty="0"/>
          </a:p>
          <a:p>
            <a:r>
              <a:rPr lang="en-US" dirty="0" smtClean="0"/>
              <a:t>CA seen as business advisor?- All large corporate now work as SBUs, SPVs, Person in charge responsible.</a:t>
            </a:r>
          </a:p>
          <a:p>
            <a:r>
              <a:rPr lang="en-US" dirty="0" smtClean="0"/>
              <a:t>Less remunerative in the initial stages – Yes- However in long term – self-satisfying, comfortable, eternal commendation, name/ fame 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2884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idx="2"/>
          </p:nvPr>
        </p:nvSpPr>
        <p:spPr>
          <a:xfrm>
            <a:off x="609600" y="990600"/>
            <a:ext cx="4648200" cy="45720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Each generation goes further than the generation preceding it, because it stands on the shoulders of that generation. You will have opportunities beyond anything you've ever known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057400" y="5334000"/>
            <a:ext cx="2743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Ronald Reagan- Former US President</a:t>
            </a:r>
            <a:endParaRPr lang="en-US" dirty="0"/>
          </a:p>
        </p:txBody>
      </p:sp>
      <p:pic>
        <p:nvPicPr>
          <p:cNvPr id="7" name="Picture 6" descr="k291119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91200" y="2209800"/>
            <a:ext cx="2159000" cy="208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IFAC- International Federation of Accountants- Role of a Professional</a:t>
            </a:r>
            <a:endParaRPr lang="en-US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 cstate="print"/>
          <a:srcRect l="11434" t="10336" r="29457" b="11369"/>
          <a:stretch>
            <a:fillRect/>
          </a:stretch>
        </p:blipFill>
        <p:spPr bwMode="auto">
          <a:xfrm>
            <a:off x="1600201" y="1935163"/>
            <a:ext cx="6019800" cy="4770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59131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Creator of Value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876800"/>
          </a:xfrm>
        </p:spPr>
        <p:txBody>
          <a:bodyPr/>
          <a:lstStyle/>
          <a:p>
            <a:endParaRPr lang="en-US" dirty="0" smtClean="0"/>
          </a:p>
          <a:p>
            <a:r>
              <a:rPr lang="en-US" dirty="0" smtClean="0"/>
              <a:t>By taking leadership roles in the design and implementation of strategies, policies, plans, structures, and governance measures that set the course for delivering sustainable value creation. </a:t>
            </a:r>
          </a:p>
          <a:p>
            <a:r>
              <a:rPr lang="en-US" dirty="0" smtClean="0"/>
              <a:t>-&gt; What model? LTU, SEZ, Thru JW – Trader, Service provider or manufacturer</a:t>
            </a:r>
          </a:p>
          <a:p>
            <a:r>
              <a:rPr lang="en-US" dirty="0" smtClean="0"/>
              <a:t>-&gt;  Where located? Tax holiday areas</a:t>
            </a:r>
          </a:p>
          <a:p>
            <a:r>
              <a:rPr lang="en-US" dirty="0" smtClean="0"/>
              <a:t>-&gt;  Tax Optimisation</a:t>
            </a:r>
          </a:p>
          <a:p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1066800" y="5334000"/>
            <a:ext cx="7467600" cy="1066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To start with compliances and move up till you reach here.</a:t>
            </a:r>
            <a:endParaRPr lang="en-US" sz="2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6751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Enabler of Value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953000"/>
          </a:xfrm>
        </p:spPr>
        <p:txBody>
          <a:bodyPr>
            <a:normAutofit/>
          </a:bodyPr>
          <a:lstStyle/>
          <a:p>
            <a:r>
              <a:rPr lang="en-US" dirty="0" smtClean="0"/>
              <a:t>By informing and guiding managerial and operational decision making and implementation of strategy for achieving sustainable value creation, and the planning, monitoring, and improvement of supporting processes. </a:t>
            </a:r>
          </a:p>
          <a:p>
            <a:r>
              <a:rPr lang="en-US" dirty="0" smtClean="0"/>
              <a:t>-&gt; SOP for  tax: Internal control</a:t>
            </a:r>
          </a:p>
          <a:p>
            <a:r>
              <a:rPr lang="en-US" dirty="0" smtClean="0"/>
              <a:t>-&gt; Technology usage</a:t>
            </a:r>
          </a:p>
          <a:p>
            <a:r>
              <a:rPr lang="en-US" dirty="0" smtClean="0"/>
              <a:t>-&gt; Training of employees</a:t>
            </a:r>
          </a:p>
          <a:p>
            <a:r>
              <a:rPr lang="en-US" dirty="0" smtClean="0"/>
              <a:t>-&gt; Hand Holding in Implementation period</a:t>
            </a:r>
          </a:p>
          <a:p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381000" y="5410200"/>
            <a:ext cx="83820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Value Addition is Key – Each SBU/ SPV wants good results- Knowledge of SBU/ SPV Critical</a:t>
            </a:r>
            <a:endParaRPr lang="en-US" sz="2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6751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Preserver of Value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876800"/>
          </a:xfrm>
        </p:spPr>
        <p:txBody>
          <a:bodyPr/>
          <a:lstStyle/>
          <a:p>
            <a:r>
              <a:rPr lang="en-US" dirty="0" smtClean="0"/>
              <a:t>By ensuring the protection of a sustainable value creation strategy against strategic, operational, and financial risks, and ensuring compliance with regulations, standards, and good practices. </a:t>
            </a:r>
          </a:p>
          <a:p>
            <a:r>
              <a:rPr lang="en-US" dirty="0" smtClean="0"/>
              <a:t>-&gt; Internal / operational/ management audit to include Tax [ DT + IDT]</a:t>
            </a:r>
          </a:p>
          <a:p>
            <a:r>
              <a:rPr lang="en-US" dirty="0" smtClean="0"/>
              <a:t>-&gt; Plan for changing laws – New Co law, GST…</a:t>
            </a:r>
          </a:p>
          <a:p>
            <a:r>
              <a:rPr lang="en-US" dirty="0" smtClean="0"/>
              <a:t>-&gt; Disclosure of facts- No surprises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685800" y="5105400"/>
            <a:ext cx="7391400" cy="990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Empathy; Current Global/ Indian Environment;</a:t>
            </a:r>
          </a:p>
          <a:p>
            <a:pPr algn="ctr"/>
            <a:r>
              <a:rPr lang="en-US" sz="2000" dirty="0" smtClean="0"/>
              <a:t>Impact of Law, regulation broadly – to provide specialised advice in area of your specialisation </a:t>
            </a:r>
            <a:endParaRPr lang="en-US" sz="2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19912"/>
          </a:xfrm>
        </p:spPr>
        <p:txBody>
          <a:bodyPr/>
          <a:lstStyle/>
          <a:p>
            <a:r>
              <a:rPr lang="en-US" dirty="0" smtClean="0"/>
              <a:t>Reporter of Value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24400"/>
          </a:xfrm>
        </p:spPr>
        <p:txBody>
          <a:bodyPr/>
          <a:lstStyle/>
          <a:p>
            <a:endParaRPr lang="en-US" dirty="0" smtClean="0"/>
          </a:p>
          <a:p>
            <a:r>
              <a:rPr lang="en-US" dirty="0" smtClean="0"/>
              <a:t>By enabling the transparent communication of the delivery of sustainable value to stakeholders. </a:t>
            </a:r>
          </a:p>
          <a:p>
            <a:r>
              <a:rPr lang="en-US" dirty="0" smtClean="0"/>
              <a:t>-&gt; Credibility of Financial Statements</a:t>
            </a:r>
          </a:p>
          <a:p>
            <a:r>
              <a:rPr lang="en-US" dirty="0" smtClean="0"/>
              <a:t>- &gt; Quarterly reporting</a:t>
            </a:r>
          </a:p>
          <a:p>
            <a:r>
              <a:rPr lang="en-US" dirty="0" smtClean="0"/>
              <a:t>-&gt; Independent  Authentic certification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Statutory/ Income Tax/ Vat 240 Audits, Internal Audit, Certification – TDS, Credits, Refund, Liability…</a:t>
            </a:r>
          </a:p>
          <a:p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990600" y="5486400"/>
            <a:ext cx="7086600" cy="838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Independence + No bias </a:t>
            </a:r>
          </a:p>
          <a:p>
            <a:pPr algn="ctr"/>
            <a:r>
              <a:rPr lang="en-US" sz="2000" dirty="0" smtClean="0"/>
              <a:t>+ Professional </a:t>
            </a:r>
            <a:r>
              <a:rPr lang="en-US" sz="2000" dirty="0" err="1" smtClean="0"/>
              <a:t>Skeptisism</a:t>
            </a:r>
            <a:endParaRPr lang="en-US" sz="20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725</TotalTime>
  <Words>1134</Words>
  <Application>Microsoft Office PowerPoint</Application>
  <PresentationFormat>On-screen Show (4:3)</PresentationFormat>
  <Paragraphs>144</Paragraphs>
  <Slides>24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Flow</vt:lpstr>
      <vt:lpstr>Tax Practice Management </vt:lpstr>
      <vt:lpstr>MYTHS</vt:lpstr>
      <vt:lpstr>MYTHS</vt:lpstr>
      <vt:lpstr>PowerPoint Presentation</vt:lpstr>
      <vt:lpstr>IFAC- International Federation of Accountants- Role of a Professional</vt:lpstr>
      <vt:lpstr>Creator of Value</vt:lpstr>
      <vt:lpstr>Enabler of Value</vt:lpstr>
      <vt:lpstr>Preserver of Value</vt:lpstr>
      <vt:lpstr>Reporter of Value</vt:lpstr>
      <vt:lpstr>Traditional Areas for CAs</vt:lpstr>
      <vt:lpstr>What the Industry / Trade wants</vt:lpstr>
      <vt:lpstr>What the Industry / Trade wants</vt:lpstr>
      <vt:lpstr>General Areas of Tax Practice</vt:lpstr>
      <vt:lpstr>Specialized Area of Tax Practice</vt:lpstr>
      <vt:lpstr>Specialized Area of Tax Practice</vt:lpstr>
      <vt:lpstr>Expertise obtained by:</vt:lpstr>
      <vt:lpstr>Baby Steps</vt:lpstr>
      <vt:lpstr>Baby Steps</vt:lpstr>
      <vt:lpstr>Move to higher level</vt:lpstr>
      <vt:lpstr>  What is Client Interfacing  </vt:lpstr>
      <vt:lpstr>Practice Risks</vt:lpstr>
      <vt:lpstr>Growth of Practice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Opportunities</dc:title>
  <dc:creator>toshiba</dc:creator>
  <cp:lastModifiedBy>Akshay</cp:lastModifiedBy>
  <cp:revision>56</cp:revision>
  <dcterms:created xsi:type="dcterms:W3CDTF">2006-08-16T00:00:00Z</dcterms:created>
  <dcterms:modified xsi:type="dcterms:W3CDTF">2015-08-09T10:49:12Z</dcterms:modified>
</cp:coreProperties>
</file>