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9" r:id="rId2"/>
    <p:sldId id="256" r:id="rId3"/>
    <p:sldId id="257" r:id="rId4"/>
    <p:sldId id="258" r:id="rId5"/>
    <p:sldId id="259" r:id="rId6"/>
    <p:sldId id="260" r:id="rId7"/>
    <p:sldId id="261" r:id="rId8"/>
    <p:sldId id="262" r:id="rId9"/>
    <p:sldId id="263" r:id="rId10"/>
    <p:sldId id="264"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p:scale>
          <a:sx n="70" d="100"/>
          <a:sy n="70" d="100"/>
        </p:scale>
        <p:origin x="-1386"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C1B183-7621-45B4-9A15-DFF1B31A02E7}" type="doc">
      <dgm:prSet loTypeId="urn:microsoft.com/office/officeart/2005/8/layout/bProcess2" loCatId="process" qsTypeId="urn:microsoft.com/office/officeart/2005/8/quickstyle/3d9" qsCatId="3D" csTypeId="urn:microsoft.com/office/officeart/2005/8/colors/accent1_2" csCatId="accent1"/>
      <dgm:spPr/>
      <dgm:t>
        <a:bodyPr/>
        <a:lstStyle/>
        <a:p>
          <a:endParaRPr lang="en-IN"/>
        </a:p>
      </dgm:t>
    </dgm:pt>
    <dgm:pt modelId="{10E67F45-D38D-4C24-B574-DC456F04DE1B}">
      <dgm:prSet/>
      <dgm:spPr/>
      <dgm:t>
        <a:bodyPr anchor="t"/>
        <a:lstStyle/>
        <a:p>
          <a:pPr rtl="0"/>
          <a:r>
            <a:rPr lang="en-IN" dirty="0" smtClean="0"/>
            <a:t>Service Tax Applicability on Outbound Tours</a:t>
          </a:r>
          <a:endParaRPr lang="en-IN" dirty="0"/>
        </a:p>
      </dgm:t>
    </dgm:pt>
    <dgm:pt modelId="{AE7561C7-ED39-4E58-B900-4782F502D772}" type="parTrans" cxnId="{23775794-48ED-4DCE-98C2-1F3B441C87A5}">
      <dgm:prSet/>
      <dgm:spPr/>
      <dgm:t>
        <a:bodyPr/>
        <a:lstStyle/>
        <a:p>
          <a:endParaRPr lang="en-IN"/>
        </a:p>
      </dgm:t>
    </dgm:pt>
    <dgm:pt modelId="{3C6F45C7-E668-4130-B1F9-B7C1FFAF2717}" type="sibTrans" cxnId="{23775794-48ED-4DCE-98C2-1F3B441C87A5}">
      <dgm:prSet/>
      <dgm:spPr/>
      <dgm:t>
        <a:bodyPr/>
        <a:lstStyle/>
        <a:p>
          <a:endParaRPr lang="en-IN"/>
        </a:p>
      </dgm:t>
    </dgm:pt>
    <dgm:pt modelId="{380A1CFF-19FB-4B8F-8438-28CDC9A490A9}" type="pres">
      <dgm:prSet presAssocID="{1FC1B183-7621-45B4-9A15-DFF1B31A02E7}" presName="diagram" presStyleCnt="0">
        <dgm:presLayoutVars>
          <dgm:dir/>
          <dgm:resizeHandles/>
        </dgm:presLayoutVars>
      </dgm:prSet>
      <dgm:spPr/>
    </dgm:pt>
    <dgm:pt modelId="{A05C4C3F-2046-497D-B3F6-C66F2EFC3E30}" type="pres">
      <dgm:prSet presAssocID="{10E67F45-D38D-4C24-B574-DC456F04DE1B}" presName="firstNode" presStyleLbl="node1" presStyleIdx="0" presStyleCnt="1">
        <dgm:presLayoutVars>
          <dgm:bulletEnabled val="1"/>
        </dgm:presLayoutVars>
      </dgm:prSet>
      <dgm:spPr/>
      <dgm:t>
        <a:bodyPr/>
        <a:lstStyle/>
        <a:p>
          <a:endParaRPr lang="en-IN"/>
        </a:p>
      </dgm:t>
    </dgm:pt>
  </dgm:ptLst>
  <dgm:cxnLst>
    <dgm:cxn modelId="{E3AE5543-6996-45D1-A4AE-8F8381570C9A}" type="presOf" srcId="{1FC1B183-7621-45B4-9A15-DFF1B31A02E7}" destId="{380A1CFF-19FB-4B8F-8438-28CDC9A490A9}" srcOrd="0" destOrd="0" presId="urn:microsoft.com/office/officeart/2005/8/layout/bProcess2"/>
    <dgm:cxn modelId="{5487160A-08E2-4EDF-9EA7-5F74048A91C7}" type="presOf" srcId="{10E67F45-D38D-4C24-B574-DC456F04DE1B}" destId="{A05C4C3F-2046-497D-B3F6-C66F2EFC3E30}" srcOrd="0" destOrd="0" presId="urn:microsoft.com/office/officeart/2005/8/layout/bProcess2"/>
    <dgm:cxn modelId="{23775794-48ED-4DCE-98C2-1F3B441C87A5}" srcId="{1FC1B183-7621-45B4-9A15-DFF1B31A02E7}" destId="{10E67F45-D38D-4C24-B574-DC456F04DE1B}" srcOrd="0" destOrd="0" parTransId="{AE7561C7-ED39-4E58-B900-4782F502D772}" sibTransId="{3C6F45C7-E668-4130-B1F9-B7C1FFAF2717}"/>
    <dgm:cxn modelId="{33AE634B-B1D5-4B6C-8C4B-5B74D91BB83D}" type="presParOf" srcId="{380A1CFF-19FB-4B8F-8438-28CDC9A490A9}" destId="{A05C4C3F-2046-497D-B3F6-C66F2EFC3E30}" srcOrd="0" destOrd="0" presId="urn:microsoft.com/office/officeart/2005/8/layout/b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2BD6B4-9733-4B46-B498-6AFAA0316237}" type="doc">
      <dgm:prSet loTypeId="urn:microsoft.com/office/officeart/2005/8/layout/vList3" loCatId="list" qsTypeId="urn:microsoft.com/office/officeart/2005/8/quickstyle/3d6" qsCatId="3D" csTypeId="urn:microsoft.com/office/officeart/2005/8/colors/accent1_4" csCatId="accent1" phldr="1"/>
      <dgm:spPr/>
      <dgm:t>
        <a:bodyPr/>
        <a:lstStyle/>
        <a:p>
          <a:endParaRPr lang="en-IN"/>
        </a:p>
      </dgm:t>
    </dgm:pt>
    <dgm:pt modelId="{4312500D-744E-4D32-B20C-7170125641F2}">
      <dgm:prSet/>
      <dgm:spPr/>
      <dgm:t>
        <a:bodyPr/>
        <a:lstStyle/>
        <a:p>
          <a:pPr algn="l" rtl="0"/>
          <a:r>
            <a:rPr lang="en-IN" b="1" dirty="0" smtClean="0"/>
            <a:t>Now </a:t>
          </a:r>
          <a:r>
            <a:rPr lang="en-IN" b="1" dirty="0" err="1" smtClean="0"/>
            <a:t>w.e.f</a:t>
          </a:r>
          <a:r>
            <a:rPr lang="en-IN" b="1" dirty="0" smtClean="0"/>
            <a:t> 1-7-2012 the following rules have been withdrawn:</a:t>
          </a:r>
          <a:endParaRPr lang="en-IN" b="1" dirty="0"/>
        </a:p>
      </dgm:t>
    </dgm:pt>
    <dgm:pt modelId="{BEFC4F63-7E46-4E96-B215-CAA6410C193F}" type="parTrans" cxnId="{68E28B67-61B8-437D-BD21-5FE6BCEAA1D9}">
      <dgm:prSet/>
      <dgm:spPr/>
      <dgm:t>
        <a:bodyPr/>
        <a:lstStyle/>
        <a:p>
          <a:endParaRPr lang="en-IN"/>
        </a:p>
      </dgm:t>
    </dgm:pt>
    <dgm:pt modelId="{408F34C3-8A9F-4DAB-94C2-05CD83DAE89D}" type="sibTrans" cxnId="{68E28B67-61B8-437D-BD21-5FE6BCEAA1D9}">
      <dgm:prSet/>
      <dgm:spPr/>
      <dgm:t>
        <a:bodyPr/>
        <a:lstStyle/>
        <a:p>
          <a:endParaRPr lang="en-IN"/>
        </a:p>
      </dgm:t>
    </dgm:pt>
    <dgm:pt modelId="{39E0C5CD-B062-41C6-9CE3-7348358F60A8}">
      <dgm:prSet/>
      <dgm:spPr/>
      <dgm:t>
        <a:bodyPr/>
        <a:lstStyle/>
        <a:p>
          <a:pPr algn="l" rtl="0"/>
          <a:r>
            <a:rPr lang="en-IN" b="1" smtClean="0"/>
            <a:t>Export of Service Rules</a:t>
          </a:r>
          <a:endParaRPr lang="en-IN" b="1" dirty="0"/>
        </a:p>
      </dgm:t>
    </dgm:pt>
    <dgm:pt modelId="{81A5FB02-39A6-447D-A037-CA9EB7B5062D}" type="parTrans" cxnId="{8777656A-9F35-4E13-B1A3-FD9DB245CD6A}">
      <dgm:prSet/>
      <dgm:spPr/>
      <dgm:t>
        <a:bodyPr/>
        <a:lstStyle/>
        <a:p>
          <a:endParaRPr lang="en-IN"/>
        </a:p>
      </dgm:t>
    </dgm:pt>
    <dgm:pt modelId="{88520748-EFEC-4EDA-8B1F-D6C46150807F}" type="sibTrans" cxnId="{8777656A-9F35-4E13-B1A3-FD9DB245CD6A}">
      <dgm:prSet/>
      <dgm:spPr/>
      <dgm:t>
        <a:bodyPr/>
        <a:lstStyle/>
        <a:p>
          <a:endParaRPr lang="en-IN"/>
        </a:p>
      </dgm:t>
    </dgm:pt>
    <dgm:pt modelId="{59D26E11-7FD2-4B1B-8A13-21C59448B94C}">
      <dgm:prSet/>
      <dgm:spPr/>
      <dgm:t>
        <a:bodyPr/>
        <a:lstStyle/>
        <a:p>
          <a:pPr algn="l" rtl="0"/>
          <a:r>
            <a:rPr lang="en-IN" b="1" smtClean="0"/>
            <a:t>Import of Service Rules</a:t>
          </a:r>
          <a:endParaRPr lang="en-IN" b="1" dirty="0"/>
        </a:p>
      </dgm:t>
    </dgm:pt>
    <dgm:pt modelId="{9F5E2076-750F-4612-8AC8-981D84CD3BB8}" type="parTrans" cxnId="{A6814983-5457-40A4-8B7E-3059BD89E1F4}">
      <dgm:prSet/>
      <dgm:spPr/>
      <dgm:t>
        <a:bodyPr/>
        <a:lstStyle/>
        <a:p>
          <a:endParaRPr lang="en-IN"/>
        </a:p>
      </dgm:t>
    </dgm:pt>
    <dgm:pt modelId="{1405CA75-5285-437C-B7FA-29C80F6101BF}" type="sibTrans" cxnId="{A6814983-5457-40A4-8B7E-3059BD89E1F4}">
      <dgm:prSet/>
      <dgm:spPr/>
      <dgm:t>
        <a:bodyPr/>
        <a:lstStyle/>
        <a:p>
          <a:endParaRPr lang="en-IN"/>
        </a:p>
      </dgm:t>
    </dgm:pt>
    <dgm:pt modelId="{06F7A6A3-6851-4166-A2FF-0A487F90F284}">
      <dgm:prSet/>
      <dgm:spPr/>
      <dgm:t>
        <a:bodyPr/>
        <a:lstStyle/>
        <a:p>
          <a:pPr algn="l" rtl="0"/>
          <a:endParaRPr lang="en-IN" b="1" dirty="0">
            <a:solidFill>
              <a:schemeClr val="tx1"/>
            </a:solidFill>
          </a:endParaRPr>
        </a:p>
      </dgm:t>
    </dgm:pt>
    <dgm:pt modelId="{AAF68F24-D8DC-4526-93E7-0462514209E2}" type="sibTrans" cxnId="{DD2F581A-A691-40A3-B5FE-9261987574DA}">
      <dgm:prSet/>
      <dgm:spPr/>
      <dgm:t>
        <a:bodyPr/>
        <a:lstStyle/>
        <a:p>
          <a:endParaRPr lang="en-IN"/>
        </a:p>
      </dgm:t>
    </dgm:pt>
    <dgm:pt modelId="{236A96DE-700F-482E-821C-488771C454AF}" type="parTrans" cxnId="{DD2F581A-A691-40A3-B5FE-9261987574DA}">
      <dgm:prSet/>
      <dgm:spPr/>
      <dgm:t>
        <a:bodyPr/>
        <a:lstStyle/>
        <a:p>
          <a:endParaRPr lang="en-IN"/>
        </a:p>
      </dgm:t>
    </dgm:pt>
    <dgm:pt modelId="{0C308A0F-CF95-4E9D-91E2-6F3497C55366}">
      <dgm:prSet/>
      <dgm:spPr/>
      <dgm:t>
        <a:bodyPr/>
        <a:lstStyle/>
        <a:p>
          <a:pPr algn="just" rtl="0"/>
          <a:r>
            <a:rPr lang="en-IN" b="1" dirty="0" smtClean="0"/>
            <a:t>And Replacing these Rules Place of Provision of Service Rules 2012 have come into effect.</a:t>
          </a:r>
          <a:endParaRPr lang="en-IN" b="1" dirty="0"/>
        </a:p>
      </dgm:t>
    </dgm:pt>
    <dgm:pt modelId="{DCACDC4D-EEB6-4F54-BD54-DFE28D0D67E6}" type="sibTrans" cxnId="{E17EB1E3-4053-484A-922A-AFC27A4E784F}">
      <dgm:prSet/>
      <dgm:spPr/>
      <dgm:t>
        <a:bodyPr/>
        <a:lstStyle/>
        <a:p>
          <a:endParaRPr lang="en-IN"/>
        </a:p>
      </dgm:t>
    </dgm:pt>
    <dgm:pt modelId="{E29F3B6D-9F07-4C2C-A08C-9CE0445365C6}" type="parTrans" cxnId="{E17EB1E3-4053-484A-922A-AFC27A4E784F}">
      <dgm:prSet/>
      <dgm:spPr/>
      <dgm:t>
        <a:bodyPr/>
        <a:lstStyle/>
        <a:p>
          <a:endParaRPr lang="en-IN"/>
        </a:p>
      </dgm:t>
    </dgm:pt>
    <dgm:pt modelId="{8420725F-FBB8-4852-AC3A-DDB872343595}" type="pres">
      <dgm:prSet presAssocID="{FC2BD6B4-9733-4B46-B498-6AFAA0316237}" presName="linearFlow" presStyleCnt="0">
        <dgm:presLayoutVars>
          <dgm:dir/>
          <dgm:resizeHandles val="exact"/>
        </dgm:presLayoutVars>
      </dgm:prSet>
      <dgm:spPr/>
      <dgm:t>
        <a:bodyPr/>
        <a:lstStyle/>
        <a:p>
          <a:endParaRPr lang="en-IN"/>
        </a:p>
      </dgm:t>
    </dgm:pt>
    <dgm:pt modelId="{C8B4F7F9-3C3C-4594-BFFE-9DDD4E7FF915}" type="pres">
      <dgm:prSet presAssocID="{4312500D-744E-4D32-B20C-7170125641F2}" presName="composite" presStyleCnt="0"/>
      <dgm:spPr/>
    </dgm:pt>
    <dgm:pt modelId="{BA60ED8C-F516-47B9-BAFE-865E5E488A51}" type="pres">
      <dgm:prSet presAssocID="{4312500D-744E-4D32-B20C-7170125641F2}" presName="imgShp" presStyleLbl="fgImgPlace1" presStyleIdx="0" presStyleCnt="1" custScaleX="105018" custLinFactNeighborX="-18982" custLinFactNeighborY="2339"/>
      <dgm:spPr>
        <a:blipFill rotWithShape="0">
          <a:blip xmlns:r="http://schemas.openxmlformats.org/officeDocument/2006/relationships" r:embed="rId1"/>
          <a:stretch>
            <a:fillRect/>
          </a:stretch>
        </a:blipFill>
      </dgm:spPr>
    </dgm:pt>
    <dgm:pt modelId="{ECBAB96D-9F2A-4608-963A-95F7DFD483BA}" type="pres">
      <dgm:prSet presAssocID="{4312500D-744E-4D32-B20C-7170125641F2}" presName="txShp" presStyleLbl="node1" presStyleIdx="0" presStyleCnt="1" custScaleX="79271" custScaleY="115729" custLinFactNeighborX="5432" custLinFactNeighborY="170">
        <dgm:presLayoutVars>
          <dgm:bulletEnabled val="1"/>
        </dgm:presLayoutVars>
      </dgm:prSet>
      <dgm:spPr/>
      <dgm:t>
        <a:bodyPr/>
        <a:lstStyle/>
        <a:p>
          <a:endParaRPr lang="en-IN"/>
        </a:p>
      </dgm:t>
    </dgm:pt>
  </dgm:ptLst>
  <dgm:cxnLst>
    <dgm:cxn modelId="{85245835-05F3-4180-B46B-4E60DCCF177A}" type="presOf" srcId="{4312500D-744E-4D32-B20C-7170125641F2}" destId="{ECBAB96D-9F2A-4608-963A-95F7DFD483BA}" srcOrd="0" destOrd="0" presId="urn:microsoft.com/office/officeart/2005/8/layout/vList3"/>
    <dgm:cxn modelId="{68E28B67-61B8-437D-BD21-5FE6BCEAA1D9}" srcId="{FC2BD6B4-9733-4B46-B498-6AFAA0316237}" destId="{4312500D-744E-4D32-B20C-7170125641F2}" srcOrd="0" destOrd="0" parTransId="{BEFC4F63-7E46-4E96-B215-CAA6410C193F}" sibTransId="{408F34C3-8A9F-4DAB-94C2-05CD83DAE89D}"/>
    <dgm:cxn modelId="{748CE0A3-6679-4B57-AE2F-93B6B97720A7}" type="presOf" srcId="{59D26E11-7FD2-4B1B-8A13-21C59448B94C}" destId="{ECBAB96D-9F2A-4608-963A-95F7DFD483BA}" srcOrd="0" destOrd="2" presId="urn:microsoft.com/office/officeart/2005/8/layout/vList3"/>
    <dgm:cxn modelId="{ED2786D7-A8F5-42AA-AFB2-6CC3709D1A00}" type="presOf" srcId="{FC2BD6B4-9733-4B46-B498-6AFAA0316237}" destId="{8420725F-FBB8-4852-AC3A-DDB872343595}" srcOrd="0" destOrd="0" presId="urn:microsoft.com/office/officeart/2005/8/layout/vList3"/>
    <dgm:cxn modelId="{145319A5-764D-4C35-AF31-BE4940E2B5DA}" type="presOf" srcId="{06F7A6A3-6851-4166-A2FF-0A487F90F284}" destId="{ECBAB96D-9F2A-4608-963A-95F7DFD483BA}" srcOrd="0" destOrd="3" presId="urn:microsoft.com/office/officeart/2005/8/layout/vList3"/>
    <dgm:cxn modelId="{E17EB1E3-4053-484A-922A-AFC27A4E784F}" srcId="{4312500D-744E-4D32-B20C-7170125641F2}" destId="{0C308A0F-CF95-4E9D-91E2-6F3497C55366}" srcOrd="2" destOrd="0" parTransId="{E29F3B6D-9F07-4C2C-A08C-9CE0445365C6}" sibTransId="{DCACDC4D-EEB6-4F54-BD54-DFE28D0D67E6}"/>
    <dgm:cxn modelId="{DD2F581A-A691-40A3-B5FE-9261987574DA}" srcId="{59D26E11-7FD2-4B1B-8A13-21C59448B94C}" destId="{06F7A6A3-6851-4166-A2FF-0A487F90F284}" srcOrd="0" destOrd="0" parTransId="{236A96DE-700F-482E-821C-488771C454AF}" sibTransId="{AAF68F24-D8DC-4526-93E7-0462514209E2}"/>
    <dgm:cxn modelId="{A6814983-5457-40A4-8B7E-3059BD89E1F4}" srcId="{4312500D-744E-4D32-B20C-7170125641F2}" destId="{59D26E11-7FD2-4B1B-8A13-21C59448B94C}" srcOrd="1" destOrd="0" parTransId="{9F5E2076-750F-4612-8AC8-981D84CD3BB8}" sibTransId="{1405CA75-5285-437C-B7FA-29C80F6101BF}"/>
    <dgm:cxn modelId="{E71D7F22-AC2F-4999-91EC-0BE5C428B52F}" type="presOf" srcId="{39E0C5CD-B062-41C6-9CE3-7348358F60A8}" destId="{ECBAB96D-9F2A-4608-963A-95F7DFD483BA}" srcOrd="0" destOrd="1" presId="urn:microsoft.com/office/officeart/2005/8/layout/vList3"/>
    <dgm:cxn modelId="{082A2D18-1018-4090-A62C-0FF28CEDFA4A}" type="presOf" srcId="{0C308A0F-CF95-4E9D-91E2-6F3497C55366}" destId="{ECBAB96D-9F2A-4608-963A-95F7DFD483BA}" srcOrd="0" destOrd="4" presId="urn:microsoft.com/office/officeart/2005/8/layout/vList3"/>
    <dgm:cxn modelId="{8777656A-9F35-4E13-B1A3-FD9DB245CD6A}" srcId="{4312500D-744E-4D32-B20C-7170125641F2}" destId="{39E0C5CD-B062-41C6-9CE3-7348358F60A8}" srcOrd="0" destOrd="0" parTransId="{81A5FB02-39A6-447D-A037-CA9EB7B5062D}" sibTransId="{88520748-EFEC-4EDA-8B1F-D6C46150807F}"/>
    <dgm:cxn modelId="{5D5D2973-1581-457F-B6D1-B120D4822971}" type="presParOf" srcId="{8420725F-FBB8-4852-AC3A-DDB872343595}" destId="{C8B4F7F9-3C3C-4594-BFFE-9DDD4E7FF915}" srcOrd="0" destOrd="0" presId="urn:microsoft.com/office/officeart/2005/8/layout/vList3"/>
    <dgm:cxn modelId="{A31993A2-C56F-4373-8FC5-4B35D55A9870}" type="presParOf" srcId="{C8B4F7F9-3C3C-4594-BFFE-9DDD4E7FF915}" destId="{BA60ED8C-F516-47B9-BAFE-865E5E488A51}" srcOrd="0" destOrd="0" presId="urn:microsoft.com/office/officeart/2005/8/layout/vList3"/>
    <dgm:cxn modelId="{B67F6491-A8E6-4972-B6D8-29762164D961}" type="presParOf" srcId="{C8B4F7F9-3C3C-4594-BFFE-9DDD4E7FF915}" destId="{ECBAB96D-9F2A-4608-963A-95F7DFD483BA}"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D6A17F-E396-443F-8C5E-DEE30317897F}" type="doc">
      <dgm:prSet loTypeId="urn:microsoft.com/office/officeart/2005/8/layout/hList7" loCatId="list" qsTypeId="urn:microsoft.com/office/officeart/2005/8/quickstyle/simple1" qsCatId="simple" csTypeId="urn:microsoft.com/office/officeart/2005/8/colors/accent1_2" csCatId="accent1"/>
      <dgm:spPr/>
      <dgm:t>
        <a:bodyPr/>
        <a:lstStyle/>
        <a:p>
          <a:endParaRPr lang="en-IN"/>
        </a:p>
      </dgm:t>
    </dgm:pt>
    <dgm:pt modelId="{C29DBD47-D323-438D-B414-4D9FF3C97DE5}">
      <dgm:prSet/>
      <dgm:spPr/>
      <dgm:t>
        <a:bodyPr/>
        <a:lstStyle/>
        <a:p>
          <a:pPr rtl="0"/>
          <a:r>
            <a:rPr lang="en-IN" dirty="0" smtClean="0"/>
            <a:t>Place Of Provision Of Service Rules 2012</a:t>
          </a:r>
          <a:endParaRPr lang="en-IN" dirty="0"/>
        </a:p>
      </dgm:t>
    </dgm:pt>
    <dgm:pt modelId="{3E5A8AF1-03F3-4BFA-A99B-30238EB1002B}" type="parTrans" cxnId="{CED3205C-6D94-4F35-BCD4-716FB4DD3D63}">
      <dgm:prSet/>
      <dgm:spPr/>
      <dgm:t>
        <a:bodyPr/>
        <a:lstStyle/>
        <a:p>
          <a:endParaRPr lang="en-IN"/>
        </a:p>
      </dgm:t>
    </dgm:pt>
    <dgm:pt modelId="{A0FD2C08-9E8A-4A79-9AEB-8B769A840748}" type="sibTrans" cxnId="{CED3205C-6D94-4F35-BCD4-716FB4DD3D63}">
      <dgm:prSet/>
      <dgm:spPr/>
      <dgm:t>
        <a:bodyPr/>
        <a:lstStyle/>
        <a:p>
          <a:endParaRPr lang="en-IN"/>
        </a:p>
      </dgm:t>
    </dgm:pt>
    <dgm:pt modelId="{83D5539A-0153-4A17-8698-26DB5BFC5ED4}" type="pres">
      <dgm:prSet presAssocID="{FDD6A17F-E396-443F-8C5E-DEE30317897F}" presName="Name0" presStyleCnt="0">
        <dgm:presLayoutVars>
          <dgm:dir/>
          <dgm:resizeHandles val="exact"/>
        </dgm:presLayoutVars>
      </dgm:prSet>
      <dgm:spPr/>
      <dgm:t>
        <a:bodyPr/>
        <a:lstStyle/>
        <a:p>
          <a:endParaRPr lang="en-IN"/>
        </a:p>
      </dgm:t>
    </dgm:pt>
    <dgm:pt modelId="{D1D1F030-8113-45C1-B468-032723381BE2}" type="pres">
      <dgm:prSet presAssocID="{FDD6A17F-E396-443F-8C5E-DEE30317897F}" presName="fgShape" presStyleLbl="fgShp" presStyleIdx="0" presStyleCnt="1"/>
      <dgm:spPr/>
    </dgm:pt>
    <dgm:pt modelId="{E48B6977-4CEC-4F44-9F7A-5A600AA0F2BA}" type="pres">
      <dgm:prSet presAssocID="{FDD6A17F-E396-443F-8C5E-DEE30317897F}" presName="linComp" presStyleCnt="0"/>
      <dgm:spPr/>
    </dgm:pt>
    <dgm:pt modelId="{D892FD25-CE4E-45DB-A5B9-725B1C857350}" type="pres">
      <dgm:prSet presAssocID="{C29DBD47-D323-438D-B414-4D9FF3C97DE5}" presName="compNode" presStyleCnt="0"/>
      <dgm:spPr/>
    </dgm:pt>
    <dgm:pt modelId="{EA95BB33-7081-4B90-BCF4-EC10C5164903}" type="pres">
      <dgm:prSet presAssocID="{C29DBD47-D323-438D-B414-4D9FF3C97DE5}" presName="bkgdShape" presStyleLbl="node1" presStyleIdx="0" presStyleCnt="1" custLinFactNeighborX="13043" custLinFactNeighborY="-33333"/>
      <dgm:spPr/>
      <dgm:t>
        <a:bodyPr/>
        <a:lstStyle/>
        <a:p>
          <a:endParaRPr lang="en-IN"/>
        </a:p>
      </dgm:t>
    </dgm:pt>
    <dgm:pt modelId="{B35A989E-7454-49FE-B3DB-B353E229EADD}" type="pres">
      <dgm:prSet presAssocID="{C29DBD47-D323-438D-B414-4D9FF3C97DE5}" presName="nodeTx" presStyleLbl="node1" presStyleIdx="0" presStyleCnt="1">
        <dgm:presLayoutVars>
          <dgm:bulletEnabled val="1"/>
        </dgm:presLayoutVars>
      </dgm:prSet>
      <dgm:spPr/>
      <dgm:t>
        <a:bodyPr/>
        <a:lstStyle/>
        <a:p>
          <a:endParaRPr lang="en-IN"/>
        </a:p>
      </dgm:t>
    </dgm:pt>
    <dgm:pt modelId="{64027BE8-AC7C-4731-9694-C373A767C2D2}" type="pres">
      <dgm:prSet presAssocID="{C29DBD47-D323-438D-B414-4D9FF3C97DE5}" presName="invisiNode" presStyleLbl="node1" presStyleIdx="0" presStyleCnt="1"/>
      <dgm:spPr/>
    </dgm:pt>
    <dgm:pt modelId="{EDD56A53-071F-4438-8754-6E920DBED23D}" type="pres">
      <dgm:prSet presAssocID="{C29DBD47-D323-438D-B414-4D9FF3C97DE5}" presName="imagNode" presStyleLbl="fgImgPlace1" presStyleIdx="0" presStyleCnt="1"/>
      <dgm:spPr/>
    </dgm:pt>
  </dgm:ptLst>
  <dgm:cxnLst>
    <dgm:cxn modelId="{F8D60908-B687-4048-89A4-00FBD710F9FC}" type="presOf" srcId="{FDD6A17F-E396-443F-8C5E-DEE30317897F}" destId="{83D5539A-0153-4A17-8698-26DB5BFC5ED4}" srcOrd="0" destOrd="0" presId="urn:microsoft.com/office/officeart/2005/8/layout/hList7"/>
    <dgm:cxn modelId="{5E711A52-2BED-40E6-A0CC-A1B892C8C3CD}" type="presOf" srcId="{C29DBD47-D323-438D-B414-4D9FF3C97DE5}" destId="{EA95BB33-7081-4B90-BCF4-EC10C5164903}" srcOrd="0" destOrd="0" presId="urn:microsoft.com/office/officeart/2005/8/layout/hList7"/>
    <dgm:cxn modelId="{CED3205C-6D94-4F35-BCD4-716FB4DD3D63}" srcId="{FDD6A17F-E396-443F-8C5E-DEE30317897F}" destId="{C29DBD47-D323-438D-B414-4D9FF3C97DE5}" srcOrd="0" destOrd="0" parTransId="{3E5A8AF1-03F3-4BFA-A99B-30238EB1002B}" sibTransId="{A0FD2C08-9E8A-4A79-9AEB-8B769A840748}"/>
    <dgm:cxn modelId="{9B2B4C1B-8FA3-4CE8-B5A4-7B05CD4A6A8B}" type="presOf" srcId="{C29DBD47-D323-438D-B414-4D9FF3C97DE5}" destId="{B35A989E-7454-49FE-B3DB-B353E229EADD}" srcOrd="1" destOrd="0" presId="urn:microsoft.com/office/officeart/2005/8/layout/hList7"/>
    <dgm:cxn modelId="{24CCD76E-CFA2-4160-AB9A-40C5440BE702}" type="presParOf" srcId="{83D5539A-0153-4A17-8698-26DB5BFC5ED4}" destId="{D1D1F030-8113-45C1-B468-032723381BE2}" srcOrd="0" destOrd="0" presId="urn:microsoft.com/office/officeart/2005/8/layout/hList7"/>
    <dgm:cxn modelId="{937DD339-E3D1-4274-98E1-3ADEA81B4618}" type="presParOf" srcId="{83D5539A-0153-4A17-8698-26DB5BFC5ED4}" destId="{E48B6977-4CEC-4F44-9F7A-5A600AA0F2BA}" srcOrd="1" destOrd="0" presId="urn:microsoft.com/office/officeart/2005/8/layout/hList7"/>
    <dgm:cxn modelId="{A195D602-B133-4A20-985A-88DB8095081B}" type="presParOf" srcId="{E48B6977-4CEC-4F44-9F7A-5A600AA0F2BA}" destId="{D892FD25-CE4E-45DB-A5B9-725B1C857350}" srcOrd="0" destOrd="0" presId="urn:microsoft.com/office/officeart/2005/8/layout/hList7"/>
    <dgm:cxn modelId="{FED0D841-3D0B-4976-9169-61644C44E607}" type="presParOf" srcId="{D892FD25-CE4E-45DB-A5B9-725B1C857350}" destId="{EA95BB33-7081-4B90-BCF4-EC10C5164903}" srcOrd="0" destOrd="0" presId="urn:microsoft.com/office/officeart/2005/8/layout/hList7"/>
    <dgm:cxn modelId="{B8B4F272-2125-4DC2-A270-A70EABF3C157}" type="presParOf" srcId="{D892FD25-CE4E-45DB-A5B9-725B1C857350}" destId="{B35A989E-7454-49FE-B3DB-B353E229EADD}" srcOrd="1" destOrd="0" presId="urn:microsoft.com/office/officeart/2005/8/layout/hList7"/>
    <dgm:cxn modelId="{C5DD25C1-30E6-4B76-A53C-840DF8F11AA5}" type="presParOf" srcId="{D892FD25-CE4E-45DB-A5B9-725B1C857350}" destId="{64027BE8-AC7C-4731-9694-C373A767C2D2}" srcOrd="2" destOrd="0" presId="urn:microsoft.com/office/officeart/2005/8/layout/hList7"/>
    <dgm:cxn modelId="{252672BA-351E-40EA-95D9-FD078C77C1A1}" type="presParOf" srcId="{D892FD25-CE4E-45DB-A5B9-725B1C857350}" destId="{EDD56A53-071F-4438-8754-6E920DBED23D}" srcOrd="3" destOrd="0" presId="urn:microsoft.com/office/officeart/2005/8/layout/hList7"/>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5C4C3F-2046-497D-B3F6-C66F2EFC3E30}">
      <dsp:nvSpPr>
        <dsp:cNvPr id="0" name=""/>
        <dsp:cNvSpPr/>
      </dsp:nvSpPr>
      <dsp:spPr>
        <a:xfrm>
          <a:off x="1527277" y="2942"/>
          <a:ext cx="5308717" cy="5308717"/>
        </a:xfrm>
        <a:prstGeom prst="ellips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6040" tIns="66040" rIns="66040" bIns="66040" numCol="1" spcCol="1270" anchor="t" anchorCtr="0">
          <a:noAutofit/>
          <a:sp3d extrusionH="28000" prstMaterial="matte"/>
        </a:bodyPr>
        <a:lstStyle/>
        <a:p>
          <a:pPr lvl="0" algn="ctr" defTabSz="2311400" rtl="0">
            <a:lnSpc>
              <a:spcPct val="90000"/>
            </a:lnSpc>
            <a:spcBef>
              <a:spcPct val="0"/>
            </a:spcBef>
            <a:spcAft>
              <a:spcPct val="35000"/>
            </a:spcAft>
          </a:pPr>
          <a:r>
            <a:rPr lang="en-IN" sz="5200" kern="1200" dirty="0" smtClean="0"/>
            <a:t>Service Tax Applicability on Outbound Tours</a:t>
          </a:r>
          <a:endParaRPr lang="en-IN" sz="5200" kern="1200" dirty="0"/>
        </a:p>
      </dsp:txBody>
      <dsp:txXfrm>
        <a:off x="1527277" y="2942"/>
        <a:ext cx="5308717" cy="530871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BAB96D-9F2A-4608-963A-95F7DFD483BA}">
      <dsp:nvSpPr>
        <dsp:cNvPr id="0" name=""/>
        <dsp:cNvSpPr/>
      </dsp:nvSpPr>
      <dsp:spPr>
        <a:xfrm rot="10800000">
          <a:off x="3384404" y="1224142"/>
          <a:ext cx="4517141" cy="3322115"/>
        </a:xfrm>
        <a:prstGeom prst="homePlate">
          <a:avLst/>
        </a:prstGeom>
        <a:solidFill>
          <a:schemeClr val="accent1">
            <a:shade val="50000"/>
            <a:hueOff val="0"/>
            <a:satOff val="0"/>
            <a:lumOff val="0"/>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65854" tIns="80010" rIns="149352" bIns="80010" numCol="1" spcCol="1270" anchor="t" anchorCtr="0">
          <a:noAutofit/>
        </a:bodyPr>
        <a:lstStyle/>
        <a:p>
          <a:pPr lvl="0" algn="l" defTabSz="933450" rtl="0">
            <a:lnSpc>
              <a:spcPct val="90000"/>
            </a:lnSpc>
            <a:spcBef>
              <a:spcPct val="0"/>
            </a:spcBef>
            <a:spcAft>
              <a:spcPct val="35000"/>
            </a:spcAft>
          </a:pPr>
          <a:r>
            <a:rPr lang="en-IN" sz="2100" b="1" kern="1200" dirty="0" smtClean="0"/>
            <a:t>Now </a:t>
          </a:r>
          <a:r>
            <a:rPr lang="en-IN" sz="2100" b="1" kern="1200" dirty="0" err="1" smtClean="0"/>
            <a:t>w.e.f</a:t>
          </a:r>
          <a:r>
            <a:rPr lang="en-IN" sz="2100" b="1" kern="1200" dirty="0" smtClean="0"/>
            <a:t> 1-7-2012 the following rules have been withdrawn:</a:t>
          </a:r>
          <a:endParaRPr lang="en-IN" sz="2100" b="1" kern="1200" dirty="0"/>
        </a:p>
        <a:p>
          <a:pPr marL="171450" lvl="1" indent="-171450" algn="l" defTabSz="711200" rtl="0">
            <a:lnSpc>
              <a:spcPct val="90000"/>
            </a:lnSpc>
            <a:spcBef>
              <a:spcPct val="0"/>
            </a:spcBef>
            <a:spcAft>
              <a:spcPct val="15000"/>
            </a:spcAft>
            <a:buChar char="••"/>
          </a:pPr>
          <a:r>
            <a:rPr lang="en-IN" sz="1600" b="1" kern="1200" smtClean="0"/>
            <a:t>Export of Service Rules</a:t>
          </a:r>
          <a:endParaRPr lang="en-IN" sz="1600" b="1" kern="1200" dirty="0"/>
        </a:p>
        <a:p>
          <a:pPr marL="171450" lvl="1" indent="-171450" algn="l" defTabSz="711200" rtl="0">
            <a:lnSpc>
              <a:spcPct val="90000"/>
            </a:lnSpc>
            <a:spcBef>
              <a:spcPct val="0"/>
            </a:spcBef>
            <a:spcAft>
              <a:spcPct val="15000"/>
            </a:spcAft>
            <a:buChar char="••"/>
          </a:pPr>
          <a:r>
            <a:rPr lang="en-IN" sz="1600" b="1" kern="1200" smtClean="0"/>
            <a:t>Import of Service Rules</a:t>
          </a:r>
          <a:endParaRPr lang="en-IN" sz="1600" b="1" kern="1200" dirty="0"/>
        </a:p>
        <a:p>
          <a:pPr marL="342900" lvl="2" indent="-171450" algn="l" defTabSz="711200" rtl="0">
            <a:lnSpc>
              <a:spcPct val="90000"/>
            </a:lnSpc>
            <a:spcBef>
              <a:spcPct val="0"/>
            </a:spcBef>
            <a:spcAft>
              <a:spcPct val="15000"/>
            </a:spcAft>
            <a:buChar char="••"/>
          </a:pPr>
          <a:endParaRPr lang="en-IN" sz="1600" b="1" kern="1200" dirty="0">
            <a:solidFill>
              <a:schemeClr val="tx1"/>
            </a:solidFill>
          </a:endParaRPr>
        </a:p>
        <a:p>
          <a:pPr marL="171450" lvl="1" indent="-171450" algn="just" defTabSz="711200" rtl="0">
            <a:lnSpc>
              <a:spcPct val="90000"/>
            </a:lnSpc>
            <a:spcBef>
              <a:spcPct val="0"/>
            </a:spcBef>
            <a:spcAft>
              <a:spcPct val="15000"/>
            </a:spcAft>
            <a:buChar char="••"/>
          </a:pPr>
          <a:r>
            <a:rPr lang="en-IN" sz="1600" b="1" kern="1200" dirty="0" smtClean="0"/>
            <a:t>And Replacing these Rules Place of Provision of Service Rules 2012 have come into effect.</a:t>
          </a:r>
          <a:endParaRPr lang="en-IN" sz="1600" b="1" kern="1200" dirty="0"/>
        </a:p>
      </dsp:txBody>
      <dsp:txXfrm rot="10800000">
        <a:off x="3384404" y="1224142"/>
        <a:ext cx="4517141" cy="3322115"/>
      </dsp:txXfrm>
    </dsp:sp>
    <dsp:sp modelId="{BA60ED8C-F516-47B9-BAFE-865E5E488A51}">
      <dsp:nvSpPr>
        <dsp:cNvPr id="0" name=""/>
        <dsp:cNvSpPr/>
      </dsp:nvSpPr>
      <dsp:spPr>
        <a:xfrm>
          <a:off x="432043" y="1512163"/>
          <a:ext cx="3014645" cy="2870598"/>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p3d z="50080" prstMaterial="plastic">
          <a:bevelT w="50800" h="50800"/>
          <a:bevelB w="50800" h="50800"/>
        </a:sp3d>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A95BB33-7081-4B90-BCF4-EC10C5164903}">
      <dsp:nvSpPr>
        <dsp:cNvPr id="0" name=""/>
        <dsp:cNvSpPr/>
      </dsp:nvSpPr>
      <dsp:spPr>
        <a:xfrm>
          <a:off x="0" y="0"/>
          <a:ext cx="1656184" cy="1512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en-IN" sz="1300" kern="1200" dirty="0" smtClean="0"/>
            <a:t>Place Of Provision Of Service Rules 2012</a:t>
          </a:r>
          <a:endParaRPr lang="en-IN" sz="1300" kern="1200" dirty="0"/>
        </a:p>
      </dsp:txBody>
      <dsp:txXfrm>
        <a:off x="0" y="604867"/>
        <a:ext cx="1656184" cy="604867"/>
      </dsp:txXfrm>
    </dsp:sp>
    <dsp:sp modelId="{EDD56A53-071F-4438-8754-6E920DBED23D}">
      <dsp:nvSpPr>
        <dsp:cNvPr id="0" name=""/>
        <dsp:cNvSpPr/>
      </dsp:nvSpPr>
      <dsp:spPr>
        <a:xfrm>
          <a:off x="576316" y="90730"/>
          <a:ext cx="503551" cy="50355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D1F030-8113-45C1-B468-032723381BE2}">
      <dsp:nvSpPr>
        <dsp:cNvPr id="0" name=""/>
        <dsp:cNvSpPr/>
      </dsp:nvSpPr>
      <dsp:spPr>
        <a:xfrm>
          <a:off x="66247" y="1209734"/>
          <a:ext cx="1523689" cy="226825"/>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9F0F00-B02D-4CB9-83E7-01AEC06D732B}" type="datetimeFigureOut">
              <a:rPr lang="en-IN" smtClean="0"/>
              <a:pPr/>
              <a:t>27/07/2012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178375-F5FB-4E50-80B7-4C05106D4B8A}"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61BE337-85D4-4AB5-8050-ED63FCADE23A}" type="datetime1">
              <a:rPr lang="en-IN" smtClean="0"/>
              <a:pPr/>
              <a:t>27/07/2012</a:t>
            </a:fld>
            <a:endParaRPr lang="en-IN"/>
          </a:p>
        </p:txBody>
      </p:sp>
      <p:sp>
        <p:nvSpPr>
          <p:cNvPr id="5" name="Footer Placeholder 4"/>
          <p:cNvSpPr>
            <a:spLocks noGrp="1"/>
          </p:cNvSpPr>
          <p:nvPr>
            <p:ph type="ftr" sz="quarter" idx="11"/>
          </p:nvPr>
        </p:nvSpPr>
        <p:spPr/>
        <p:txBody>
          <a:bodyPr/>
          <a:lstStyle/>
          <a:p>
            <a:r>
              <a:rPr lang="en-IN" smtClean="0"/>
              <a:t>Rahul V Gupta &amp; Co.</a:t>
            </a:r>
            <a:endParaRPr lang="en-IN"/>
          </a:p>
        </p:txBody>
      </p:sp>
      <p:sp>
        <p:nvSpPr>
          <p:cNvPr id="6" name="Slide Number Placeholder 5"/>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3D35DB7-FC92-4462-9CF2-3944DECF9C19}" type="datetime1">
              <a:rPr lang="en-IN" smtClean="0"/>
              <a:pPr/>
              <a:t>27/07/2012</a:t>
            </a:fld>
            <a:endParaRPr lang="en-IN"/>
          </a:p>
        </p:txBody>
      </p:sp>
      <p:sp>
        <p:nvSpPr>
          <p:cNvPr id="5" name="Footer Placeholder 4"/>
          <p:cNvSpPr>
            <a:spLocks noGrp="1"/>
          </p:cNvSpPr>
          <p:nvPr>
            <p:ph type="ftr" sz="quarter" idx="11"/>
          </p:nvPr>
        </p:nvSpPr>
        <p:spPr/>
        <p:txBody>
          <a:bodyPr/>
          <a:lstStyle/>
          <a:p>
            <a:r>
              <a:rPr lang="en-IN" smtClean="0"/>
              <a:t>Rahul V Gupta &amp; Co.</a:t>
            </a:r>
            <a:endParaRPr lang="en-IN"/>
          </a:p>
        </p:txBody>
      </p:sp>
      <p:sp>
        <p:nvSpPr>
          <p:cNvPr id="6" name="Slide Number Placeholder 5"/>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0D4B01A-3732-48B4-AFA7-484251558D61}" type="datetime1">
              <a:rPr lang="en-IN" smtClean="0"/>
              <a:pPr/>
              <a:t>27/07/2012</a:t>
            </a:fld>
            <a:endParaRPr lang="en-IN"/>
          </a:p>
        </p:txBody>
      </p:sp>
      <p:sp>
        <p:nvSpPr>
          <p:cNvPr id="5" name="Footer Placeholder 4"/>
          <p:cNvSpPr>
            <a:spLocks noGrp="1"/>
          </p:cNvSpPr>
          <p:nvPr>
            <p:ph type="ftr" sz="quarter" idx="11"/>
          </p:nvPr>
        </p:nvSpPr>
        <p:spPr/>
        <p:txBody>
          <a:bodyPr/>
          <a:lstStyle/>
          <a:p>
            <a:r>
              <a:rPr lang="en-IN" smtClean="0"/>
              <a:t>Rahul V Gupta &amp; Co.</a:t>
            </a:r>
            <a:endParaRPr lang="en-IN"/>
          </a:p>
        </p:txBody>
      </p:sp>
      <p:sp>
        <p:nvSpPr>
          <p:cNvPr id="6" name="Slide Number Placeholder 5"/>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BB3116C-EB99-4178-8D0A-CCE35442257C}" type="datetime1">
              <a:rPr lang="en-IN" smtClean="0"/>
              <a:pPr/>
              <a:t>27/07/2012</a:t>
            </a:fld>
            <a:endParaRPr lang="en-IN"/>
          </a:p>
        </p:txBody>
      </p:sp>
      <p:sp>
        <p:nvSpPr>
          <p:cNvPr id="5" name="Footer Placeholder 4"/>
          <p:cNvSpPr>
            <a:spLocks noGrp="1"/>
          </p:cNvSpPr>
          <p:nvPr>
            <p:ph type="ftr" sz="quarter" idx="11"/>
          </p:nvPr>
        </p:nvSpPr>
        <p:spPr/>
        <p:txBody>
          <a:bodyPr/>
          <a:lstStyle/>
          <a:p>
            <a:r>
              <a:rPr lang="en-IN" smtClean="0"/>
              <a:t>Rahul V Gupta &amp; Co.</a:t>
            </a:r>
            <a:endParaRPr lang="en-IN"/>
          </a:p>
        </p:txBody>
      </p:sp>
      <p:sp>
        <p:nvSpPr>
          <p:cNvPr id="6" name="Slide Number Placeholder 5"/>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A923FF-2FC5-439B-94D8-960604C19365}" type="datetime1">
              <a:rPr lang="en-IN" smtClean="0"/>
              <a:pPr/>
              <a:t>27/07/2012</a:t>
            </a:fld>
            <a:endParaRPr lang="en-IN"/>
          </a:p>
        </p:txBody>
      </p:sp>
      <p:sp>
        <p:nvSpPr>
          <p:cNvPr id="5" name="Footer Placeholder 4"/>
          <p:cNvSpPr>
            <a:spLocks noGrp="1"/>
          </p:cNvSpPr>
          <p:nvPr>
            <p:ph type="ftr" sz="quarter" idx="11"/>
          </p:nvPr>
        </p:nvSpPr>
        <p:spPr/>
        <p:txBody>
          <a:bodyPr/>
          <a:lstStyle/>
          <a:p>
            <a:r>
              <a:rPr lang="en-IN" smtClean="0"/>
              <a:t>Rahul V Gupta &amp; Co.</a:t>
            </a:r>
            <a:endParaRPr lang="en-IN"/>
          </a:p>
        </p:txBody>
      </p:sp>
      <p:sp>
        <p:nvSpPr>
          <p:cNvPr id="6" name="Slide Number Placeholder 5"/>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3EBB488D-59B7-44B8-832F-F1B5EA631898}" type="datetime1">
              <a:rPr lang="en-IN" smtClean="0"/>
              <a:pPr/>
              <a:t>27/07/2012</a:t>
            </a:fld>
            <a:endParaRPr lang="en-IN"/>
          </a:p>
        </p:txBody>
      </p:sp>
      <p:sp>
        <p:nvSpPr>
          <p:cNvPr id="6" name="Footer Placeholder 5"/>
          <p:cNvSpPr>
            <a:spLocks noGrp="1"/>
          </p:cNvSpPr>
          <p:nvPr>
            <p:ph type="ftr" sz="quarter" idx="11"/>
          </p:nvPr>
        </p:nvSpPr>
        <p:spPr/>
        <p:txBody>
          <a:bodyPr/>
          <a:lstStyle/>
          <a:p>
            <a:r>
              <a:rPr lang="en-IN" smtClean="0"/>
              <a:t>Rahul V Gupta &amp; Co.</a:t>
            </a:r>
            <a:endParaRPr lang="en-IN"/>
          </a:p>
        </p:txBody>
      </p:sp>
      <p:sp>
        <p:nvSpPr>
          <p:cNvPr id="7" name="Slide Number Placeholder 6"/>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E9521105-631C-43B3-8750-536BB7F5EF41}" type="datetime1">
              <a:rPr lang="en-IN" smtClean="0"/>
              <a:pPr/>
              <a:t>27/07/2012</a:t>
            </a:fld>
            <a:endParaRPr lang="en-IN"/>
          </a:p>
        </p:txBody>
      </p:sp>
      <p:sp>
        <p:nvSpPr>
          <p:cNvPr id="8" name="Footer Placeholder 7"/>
          <p:cNvSpPr>
            <a:spLocks noGrp="1"/>
          </p:cNvSpPr>
          <p:nvPr>
            <p:ph type="ftr" sz="quarter" idx="11"/>
          </p:nvPr>
        </p:nvSpPr>
        <p:spPr/>
        <p:txBody>
          <a:bodyPr/>
          <a:lstStyle/>
          <a:p>
            <a:r>
              <a:rPr lang="en-IN" smtClean="0"/>
              <a:t>Rahul V Gupta &amp; Co.</a:t>
            </a:r>
            <a:endParaRPr lang="en-IN"/>
          </a:p>
        </p:txBody>
      </p:sp>
      <p:sp>
        <p:nvSpPr>
          <p:cNvPr id="9" name="Slide Number Placeholder 8"/>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812E4A8-FAA4-4B36-B14B-851D1F61357B}" type="datetime1">
              <a:rPr lang="en-IN" smtClean="0"/>
              <a:pPr/>
              <a:t>27/07/2012</a:t>
            </a:fld>
            <a:endParaRPr lang="en-IN"/>
          </a:p>
        </p:txBody>
      </p:sp>
      <p:sp>
        <p:nvSpPr>
          <p:cNvPr id="4" name="Footer Placeholder 3"/>
          <p:cNvSpPr>
            <a:spLocks noGrp="1"/>
          </p:cNvSpPr>
          <p:nvPr>
            <p:ph type="ftr" sz="quarter" idx="11"/>
          </p:nvPr>
        </p:nvSpPr>
        <p:spPr/>
        <p:txBody>
          <a:bodyPr/>
          <a:lstStyle/>
          <a:p>
            <a:r>
              <a:rPr lang="en-IN" smtClean="0"/>
              <a:t>Rahul V Gupta &amp; Co.</a:t>
            </a:r>
            <a:endParaRPr lang="en-IN"/>
          </a:p>
        </p:txBody>
      </p:sp>
      <p:sp>
        <p:nvSpPr>
          <p:cNvPr id="5" name="Slide Number Placeholder 4"/>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8CC633-2D5C-49FC-8391-9ABA922A41FD}" type="datetime1">
              <a:rPr lang="en-IN" smtClean="0"/>
              <a:pPr/>
              <a:t>27/07/2012</a:t>
            </a:fld>
            <a:endParaRPr lang="en-IN"/>
          </a:p>
        </p:txBody>
      </p:sp>
      <p:sp>
        <p:nvSpPr>
          <p:cNvPr id="3" name="Footer Placeholder 2"/>
          <p:cNvSpPr>
            <a:spLocks noGrp="1"/>
          </p:cNvSpPr>
          <p:nvPr>
            <p:ph type="ftr" sz="quarter" idx="11"/>
          </p:nvPr>
        </p:nvSpPr>
        <p:spPr/>
        <p:txBody>
          <a:bodyPr/>
          <a:lstStyle/>
          <a:p>
            <a:r>
              <a:rPr lang="en-IN" smtClean="0"/>
              <a:t>Rahul V Gupta &amp; Co.</a:t>
            </a:r>
            <a:endParaRPr lang="en-IN"/>
          </a:p>
        </p:txBody>
      </p:sp>
      <p:sp>
        <p:nvSpPr>
          <p:cNvPr id="4" name="Slide Number Placeholder 3"/>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463127-3254-45CC-B4E0-CCB04D79FB78}" type="datetime1">
              <a:rPr lang="en-IN" smtClean="0"/>
              <a:pPr/>
              <a:t>27/07/2012</a:t>
            </a:fld>
            <a:endParaRPr lang="en-IN"/>
          </a:p>
        </p:txBody>
      </p:sp>
      <p:sp>
        <p:nvSpPr>
          <p:cNvPr id="6" name="Footer Placeholder 5"/>
          <p:cNvSpPr>
            <a:spLocks noGrp="1"/>
          </p:cNvSpPr>
          <p:nvPr>
            <p:ph type="ftr" sz="quarter" idx="11"/>
          </p:nvPr>
        </p:nvSpPr>
        <p:spPr/>
        <p:txBody>
          <a:bodyPr/>
          <a:lstStyle/>
          <a:p>
            <a:r>
              <a:rPr lang="en-IN" smtClean="0"/>
              <a:t>Rahul V Gupta &amp; Co.</a:t>
            </a:r>
            <a:endParaRPr lang="en-IN"/>
          </a:p>
        </p:txBody>
      </p:sp>
      <p:sp>
        <p:nvSpPr>
          <p:cNvPr id="7" name="Slide Number Placeholder 6"/>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0FF0B3-A7AC-482E-8E15-E69058B67452}" type="datetime1">
              <a:rPr lang="en-IN" smtClean="0"/>
              <a:pPr/>
              <a:t>27/07/2012</a:t>
            </a:fld>
            <a:endParaRPr lang="en-IN"/>
          </a:p>
        </p:txBody>
      </p:sp>
      <p:sp>
        <p:nvSpPr>
          <p:cNvPr id="6" name="Footer Placeholder 5"/>
          <p:cNvSpPr>
            <a:spLocks noGrp="1"/>
          </p:cNvSpPr>
          <p:nvPr>
            <p:ph type="ftr" sz="quarter" idx="11"/>
          </p:nvPr>
        </p:nvSpPr>
        <p:spPr/>
        <p:txBody>
          <a:bodyPr/>
          <a:lstStyle/>
          <a:p>
            <a:r>
              <a:rPr lang="en-IN" smtClean="0"/>
              <a:t>Rahul V Gupta &amp; Co.</a:t>
            </a:r>
            <a:endParaRPr lang="en-IN"/>
          </a:p>
        </p:txBody>
      </p:sp>
      <p:sp>
        <p:nvSpPr>
          <p:cNvPr id="7" name="Slide Number Placeholder 6"/>
          <p:cNvSpPr>
            <a:spLocks noGrp="1"/>
          </p:cNvSpPr>
          <p:nvPr>
            <p:ph type="sldNum" sz="quarter" idx="12"/>
          </p:nvPr>
        </p:nvSpPr>
        <p:spPr/>
        <p:txBody>
          <a:bodyPr/>
          <a:lstStyle/>
          <a:p>
            <a:fld id="{C3B36BA2-4A57-4A57-BB18-C93C6C173084}"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FD736-D152-4F9F-A8B0-C072B534781B}" type="datetime1">
              <a:rPr lang="en-IN" smtClean="0"/>
              <a:pPr/>
              <a:t>27/07/2012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Rahul V Gupta &amp; Co.</a:t>
            </a:r>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B36BA2-4A57-4A57-BB18-C93C6C173084}"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mailto:Rvgupta.co@gmail.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457200" y="274638"/>
          <a:ext cx="8363272" cy="531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smtClean="0">
              <a:solidFill>
                <a:srgbClr val="7030A0"/>
              </a:solidFill>
            </a:endParaRPr>
          </a:p>
          <a:p>
            <a:endParaRPr lang="en-IN" dirty="0"/>
          </a:p>
        </p:txBody>
      </p:sp>
      <p:sp>
        <p:nvSpPr>
          <p:cNvPr id="5" name="Slide Number Placeholder 4"/>
          <p:cNvSpPr>
            <a:spLocks noGrp="1"/>
          </p:cNvSpPr>
          <p:nvPr>
            <p:ph type="sldNum" sz="quarter" idx="12"/>
          </p:nvPr>
        </p:nvSpPr>
        <p:spPr/>
        <p:txBody>
          <a:bodyPr/>
          <a:lstStyle/>
          <a:p>
            <a:fld id="{C3B36BA2-4A57-4A57-BB18-C93C6C173084}" type="slidenum">
              <a:rPr lang="en-IN" smtClean="0"/>
              <a:pPr/>
              <a:t>1</a:t>
            </a:fld>
            <a:endParaRPr lang="en-I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640960" cy="5832648"/>
          </a:xfrm>
        </p:spPr>
        <p:txBody>
          <a:bodyPr>
            <a:noAutofit/>
          </a:bodyPr>
          <a:lstStyle/>
          <a:p>
            <a:pPr algn="just"/>
            <a:r>
              <a:rPr lang="en-IN" sz="2000" b="1" u="sng" dirty="0" smtClean="0">
                <a:solidFill>
                  <a:srgbClr val="7030A0"/>
                </a:solidFill>
              </a:rPr>
              <a:t>PLACE OF PROVISION OF SERVICE RULES 2012:</a:t>
            </a:r>
          </a:p>
          <a:p>
            <a:pPr algn="just"/>
            <a:r>
              <a:rPr lang="en-IN" sz="2000" b="1" dirty="0" smtClean="0">
                <a:solidFill>
                  <a:schemeClr val="tx1"/>
                </a:solidFill>
              </a:rPr>
              <a:t>,,,,,,,,,,, Continued</a:t>
            </a:r>
          </a:p>
          <a:p>
            <a:pPr algn="just"/>
            <a:r>
              <a:rPr lang="en-IN" sz="2000" dirty="0" smtClean="0">
                <a:solidFill>
                  <a:schemeClr val="tx1"/>
                </a:solidFill>
              </a:rPr>
              <a:t>Had Rule 8 not been there an event which has been organised outside India Rule 6 would have become Applicable and in that case since the event has been organised outside India, such an event would have come under the Category of Non Taxable Territory and would have come </a:t>
            </a:r>
            <a:r>
              <a:rPr lang="en-IN" sz="2000" b="1" dirty="0" smtClean="0">
                <a:solidFill>
                  <a:srgbClr val="7030A0"/>
                </a:solidFill>
              </a:rPr>
              <a:t>outside the Service Tax Net</a:t>
            </a:r>
            <a:r>
              <a:rPr lang="en-IN" sz="2000" dirty="0" smtClean="0">
                <a:solidFill>
                  <a:schemeClr val="tx1"/>
                </a:solidFill>
              </a:rPr>
              <a:t>.</a:t>
            </a:r>
          </a:p>
          <a:p>
            <a:pPr algn="just"/>
            <a:endParaRPr lang="en-IN" sz="2000" dirty="0" smtClean="0">
              <a:solidFill>
                <a:schemeClr val="tx1"/>
              </a:solidFill>
            </a:endParaRPr>
          </a:p>
          <a:p>
            <a:pPr algn="just"/>
            <a:r>
              <a:rPr lang="en-IN" sz="2000" dirty="0" smtClean="0">
                <a:solidFill>
                  <a:schemeClr val="tx1"/>
                </a:solidFill>
              </a:rPr>
              <a:t>Now since such a transaction has got covered in the Two rules there comes the Applicability of Rule 14, </a:t>
            </a:r>
          </a:p>
          <a:p>
            <a:pPr algn="just"/>
            <a:endParaRPr lang="en-IN" sz="2000" dirty="0" smtClean="0">
              <a:solidFill>
                <a:schemeClr val="tx1"/>
              </a:solidFill>
            </a:endParaRPr>
          </a:p>
          <a:p>
            <a:pPr algn="just"/>
            <a:r>
              <a:rPr lang="en-IN" sz="2000" dirty="0" smtClean="0">
                <a:solidFill>
                  <a:schemeClr val="tx1"/>
                </a:solidFill>
              </a:rPr>
              <a:t>And Accordingly we will get covered in Rule 8 and hence service tax will be applied and liable for Service Tax Liability.</a:t>
            </a:r>
          </a:p>
          <a:p>
            <a:pPr algn="just"/>
            <a:endParaRPr lang="en-IN" sz="2000" dirty="0" smtClean="0">
              <a:solidFill>
                <a:schemeClr val="tx1"/>
              </a:solidFill>
            </a:endParaRPr>
          </a:p>
          <a:p>
            <a:pPr algn="just"/>
            <a:r>
              <a:rPr lang="en-IN" sz="2000" dirty="0" smtClean="0">
                <a:solidFill>
                  <a:schemeClr val="tx1"/>
                </a:solidFill>
              </a:rPr>
              <a:t>Now with a collective reading of Rule 6 and 8 we can conclude that the Rule 6 will be applied when provided to a Foreigner residing outside India in relation to organising of an event.</a:t>
            </a:r>
          </a:p>
          <a:p>
            <a:pPr algn="just"/>
            <a:endParaRPr lang="en-IN" sz="5500" dirty="0" smtClean="0">
              <a:solidFill>
                <a:schemeClr val="tx1"/>
              </a:solidFill>
            </a:endParaRPr>
          </a:p>
          <a:p>
            <a:pPr algn="just"/>
            <a:endParaRPr lang="en-IN" sz="5500" dirty="0" smtClean="0">
              <a:solidFill>
                <a:schemeClr val="tx1"/>
              </a:solidFill>
            </a:endParaRPr>
          </a:p>
          <a:p>
            <a:pPr algn="just"/>
            <a:endParaRPr lang="en-IN" sz="55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r>
              <a:rPr lang="en-IN" sz="2000" b="1" dirty="0" smtClean="0">
                <a:solidFill>
                  <a:srgbClr val="FF0000"/>
                </a:solidFill>
              </a:rPr>
              <a:t>	</a:t>
            </a:r>
            <a:endParaRPr lang="en-IN" sz="2000" b="1" dirty="0" smtClean="0">
              <a:solidFill>
                <a:schemeClr val="tx1"/>
              </a:solidFill>
            </a:endParaRPr>
          </a:p>
        </p:txBody>
      </p:sp>
      <p:sp>
        <p:nvSpPr>
          <p:cNvPr id="4" name="Slide Number Placeholder 3"/>
          <p:cNvSpPr>
            <a:spLocks noGrp="1"/>
          </p:cNvSpPr>
          <p:nvPr>
            <p:ph type="sldNum" sz="quarter" idx="12"/>
          </p:nvPr>
        </p:nvSpPr>
        <p:spPr/>
        <p:txBody>
          <a:bodyPr/>
          <a:lstStyle/>
          <a:p>
            <a:fld id="{C3B36BA2-4A57-4A57-BB18-C93C6C173084}" type="slidenum">
              <a:rPr lang="en-IN" smtClean="0"/>
              <a:pPr/>
              <a:t>10</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spTree>
  </p:cSld>
  <p:clrMapOvr>
    <a:masterClrMapping/>
  </p:clrMapOvr>
  <p:transition>
    <p:wheel spokes="3"/>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640960" cy="5832648"/>
          </a:xfrm>
        </p:spPr>
        <p:txBody>
          <a:bodyPr>
            <a:normAutofit/>
          </a:bodyPr>
          <a:lstStyle/>
          <a:p>
            <a:pPr algn="just"/>
            <a:r>
              <a:rPr lang="en-IN" sz="2000" b="1" u="sng" dirty="0" smtClean="0">
                <a:solidFill>
                  <a:srgbClr val="7030A0"/>
                </a:solidFill>
              </a:rPr>
              <a:t>PLACE OF PROVISION OF SERVICE RULES 2012:</a:t>
            </a:r>
          </a:p>
          <a:p>
            <a:pPr algn="just"/>
            <a:endParaRPr lang="en-IN" sz="2000" dirty="0" smtClean="0">
              <a:solidFill>
                <a:schemeClr val="tx1"/>
              </a:solidFill>
            </a:endParaRPr>
          </a:p>
          <a:p>
            <a:pPr algn="just"/>
            <a:r>
              <a:rPr lang="en-IN" sz="2000" b="1" i="1" u="sng" dirty="0" smtClean="0">
                <a:solidFill>
                  <a:schemeClr val="tx1"/>
                </a:solidFill>
              </a:rPr>
              <a:t>Rule 9</a:t>
            </a:r>
            <a:r>
              <a:rPr lang="en-IN" sz="2000" b="1" u="sng" dirty="0" smtClean="0">
                <a:solidFill>
                  <a:schemeClr val="tx1"/>
                </a:solidFill>
              </a:rPr>
              <a:t>:</a:t>
            </a:r>
            <a:r>
              <a:rPr lang="en-IN" sz="2000" b="1" dirty="0" smtClean="0">
                <a:solidFill>
                  <a:schemeClr val="tx1"/>
                </a:solidFill>
              </a:rPr>
              <a:t>  </a:t>
            </a:r>
            <a:r>
              <a:rPr lang="en-IN" sz="2000" b="1" i="1" u="sng" dirty="0" smtClean="0">
                <a:solidFill>
                  <a:schemeClr val="tx1"/>
                </a:solidFill>
              </a:rPr>
              <a:t>Specified services:</a:t>
            </a: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r>
              <a:rPr lang="en-IN" sz="2000" dirty="0" smtClean="0">
                <a:solidFill>
                  <a:schemeClr val="tx1"/>
                </a:solidFill>
              </a:rPr>
              <a:t>“</a:t>
            </a:r>
            <a:r>
              <a:rPr lang="en-IN" sz="2000" b="1" dirty="0" smtClean="0">
                <a:solidFill>
                  <a:schemeClr val="tx1"/>
                </a:solidFill>
              </a:rPr>
              <a:t>Intermediary </a:t>
            </a:r>
            <a:r>
              <a:rPr lang="en-IN" sz="2000" dirty="0" smtClean="0">
                <a:solidFill>
                  <a:schemeClr val="tx1"/>
                </a:solidFill>
              </a:rPr>
              <a:t>means who arranges </a:t>
            </a:r>
          </a:p>
          <a:p>
            <a:pPr marL="457200" indent="-457200" algn="just">
              <a:buAutoNum type="alphaLcParenBoth"/>
            </a:pPr>
            <a:r>
              <a:rPr lang="en-IN" sz="2000" dirty="0" smtClean="0">
                <a:solidFill>
                  <a:schemeClr val="tx1"/>
                </a:solidFill>
              </a:rPr>
              <a:t>Supply of Goods</a:t>
            </a:r>
          </a:p>
          <a:p>
            <a:pPr marL="457200" indent="-457200" algn="just">
              <a:buAutoNum type="alphaLcParenBoth"/>
            </a:pPr>
            <a:r>
              <a:rPr lang="en-IN" sz="2000" dirty="0" smtClean="0">
                <a:solidFill>
                  <a:schemeClr val="tx1"/>
                </a:solidFill>
              </a:rPr>
              <a:t> Provision of Services</a:t>
            </a:r>
          </a:p>
          <a:p>
            <a:pPr marL="457200" indent="-457200" algn="just"/>
            <a:r>
              <a:rPr lang="en-IN" sz="2000" dirty="0" smtClean="0">
                <a:solidFill>
                  <a:schemeClr val="tx1"/>
                </a:solidFill>
              </a:rPr>
              <a:t>Without Material Alteration or Further Processing 										</a:t>
            </a:r>
            <a:r>
              <a:rPr lang="en-IN" sz="2000" b="1" dirty="0" smtClean="0">
                <a:solidFill>
                  <a:schemeClr val="tx1"/>
                </a:solidFill>
              </a:rPr>
              <a:t>		......</a:t>
            </a:r>
            <a:r>
              <a:rPr lang="en-IN" sz="2000" b="1" dirty="0" err="1" smtClean="0">
                <a:solidFill>
                  <a:schemeClr val="tx1"/>
                </a:solidFill>
              </a:rPr>
              <a:t>Contd</a:t>
            </a:r>
            <a:endParaRPr lang="en-IN" sz="2000" b="1" dirty="0" smtClean="0">
              <a:solidFill>
                <a:schemeClr val="tx1"/>
              </a:solidFill>
            </a:endParaRPr>
          </a:p>
        </p:txBody>
      </p:sp>
      <p:sp>
        <p:nvSpPr>
          <p:cNvPr id="4" name="Slide Number Placeholder 3"/>
          <p:cNvSpPr>
            <a:spLocks noGrp="1"/>
          </p:cNvSpPr>
          <p:nvPr>
            <p:ph type="sldNum" sz="quarter" idx="12"/>
          </p:nvPr>
        </p:nvSpPr>
        <p:spPr/>
        <p:txBody>
          <a:bodyPr/>
          <a:lstStyle/>
          <a:p>
            <a:fld id="{C3B36BA2-4A57-4A57-BB18-C93C6C173084}" type="slidenum">
              <a:rPr lang="en-IN" smtClean="0"/>
              <a:pPr/>
              <a:t>11</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graphicFrame>
        <p:nvGraphicFramePr>
          <p:cNvPr id="8" name="Table 7"/>
          <p:cNvGraphicFramePr>
            <a:graphicFrameLocks noGrp="1"/>
          </p:cNvGraphicFramePr>
          <p:nvPr/>
        </p:nvGraphicFramePr>
        <p:xfrm>
          <a:off x="1331640" y="1916832"/>
          <a:ext cx="6096000" cy="2103120"/>
        </p:xfrm>
        <a:graphic>
          <a:graphicData uri="http://schemas.openxmlformats.org/drawingml/2006/table">
            <a:tbl>
              <a:tblPr firstRow="1" bandRow="1">
                <a:tableStyleId>{C4B1156A-380E-4F78-BDF5-A606A8083BF9}</a:tableStyleId>
              </a:tblPr>
              <a:tblGrid>
                <a:gridCol w="2032000"/>
                <a:gridCol w="2032000"/>
                <a:gridCol w="2032000"/>
              </a:tblGrid>
              <a:tr h="370840">
                <a:tc>
                  <a:txBody>
                    <a:bodyPr/>
                    <a:lstStyle/>
                    <a:p>
                      <a:r>
                        <a:rPr lang="en-IN" dirty="0" smtClean="0"/>
                        <a:t>Rule </a:t>
                      </a:r>
                      <a:endParaRPr lang="en-IN" dirty="0"/>
                    </a:p>
                  </a:txBody>
                  <a:tcPr/>
                </a:tc>
                <a:tc>
                  <a:txBody>
                    <a:bodyPr/>
                    <a:lstStyle/>
                    <a:p>
                      <a:r>
                        <a:rPr lang="en-IN" dirty="0" smtClean="0"/>
                        <a:t>Outlining</a:t>
                      </a:r>
                      <a:r>
                        <a:rPr lang="en-IN" baseline="0" dirty="0" smtClean="0"/>
                        <a:t> of the Rule</a:t>
                      </a:r>
                      <a:endParaRPr lang="en-IN" dirty="0"/>
                    </a:p>
                  </a:txBody>
                  <a:tcPr/>
                </a:tc>
                <a:tc>
                  <a:txBody>
                    <a:bodyPr/>
                    <a:lstStyle/>
                    <a:p>
                      <a:r>
                        <a:rPr lang="en-IN" dirty="0" smtClean="0"/>
                        <a:t>Place</a:t>
                      </a:r>
                      <a:r>
                        <a:rPr lang="en-IN" baseline="0" dirty="0" smtClean="0"/>
                        <a:t> of Provision of the Rule</a:t>
                      </a:r>
                      <a:endParaRPr lang="en-IN" dirty="0"/>
                    </a:p>
                  </a:txBody>
                  <a:tcPr/>
                </a:tc>
              </a:tr>
              <a:tr h="370840">
                <a:tc>
                  <a:txBody>
                    <a:bodyPr/>
                    <a:lstStyle/>
                    <a:p>
                      <a:r>
                        <a:rPr lang="en-IN" dirty="0" smtClean="0"/>
                        <a:t>Rule 9</a:t>
                      </a:r>
                      <a:endParaRPr lang="en-IN" dirty="0"/>
                    </a:p>
                  </a:txBody>
                  <a:tcPr/>
                </a:tc>
                <a:tc>
                  <a:txBody>
                    <a:bodyPr/>
                    <a:lstStyle/>
                    <a:p>
                      <a:r>
                        <a:rPr lang="en-IN" dirty="0" smtClean="0"/>
                        <a:t>(a).....</a:t>
                      </a:r>
                      <a:br>
                        <a:rPr lang="en-IN" dirty="0" smtClean="0"/>
                      </a:br>
                      <a:r>
                        <a:rPr lang="en-IN" dirty="0" smtClean="0"/>
                        <a:t>(b).....</a:t>
                      </a:r>
                      <a:br>
                        <a:rPr lang="en-IN" dirty="0" smtClean="0"/>
                      </a:br>
                      <a:r>
                        <a:rPr lang="en-IN" dirty="0" smtClean="0"/>
                        <a:t>(c) Intermediary Services</a:t>
                      </a:r>
                      <a:br>
                        <a:rPr lang="en-IN" dirty="0" smtClean="0"/>
                      </a:br>
                      <a:r>
                        <a:rPr lang="en-IN" dirty="0" smtClean="0"/>
                        <a:t>(d).......</a:t>
                      </a:r>
                      <a:endParaRPr lang="en-IN" dirty="0"/>
                    </a:p>
                  </a:txBody>
                  <a:tcPr/>
                </a:tc>
                <a:tc>
                  <a:txBody>
                    <a:bodyPr/>
                    <a:lstStyle/>
                    <a:p>
                      <a:r>
                        <a:rPr lang="en-IN" b="1" dirty="0" smtClean="0">
                          <a:solidFill>
                            <a:srgbClr val="FF0000"/>
                          </a:solidFill>
                        </a:rPr>
                        <a:t>Location of Service</a:t>
                      </a:r>
                      <a:r>
                        <a:rPr lang="en-IN" b="1" baseline="0" dirty="0" smtClean="0">
                          <a:solidFill>
                            <a:srgbClr val="FF0000"/>
                          </a:solidFill>
                        </a:rPr>
                        <a:t> Receiver.</a:t>
                      </a:r>
                      <a:endParaRPr lang="en-IN" b="1" dirty="0">
                        <a:solidFill>
                          <a:srgbClr val="FF0000"/>
                        </a:solidFill>
                      </a:endParaRPr>
                    </a:p>
                  </a:txBody>
                  <a:tcPr/>
                </a:tc>
              </a:tr>
            </a:tbl>
          </a:graphicData>
        </a:graphic>
      </p:graphicFrame>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640960" cy="5832648"/>
          </a:xfrm>
        </p:spPr>
        <p:txBody>
          <a:bodyPr>
            <a:noAutofit/>
          </a:bodyPr>
          <a:lstStyle/>
          <a:p>
            <a:pPr algn="just"/>
            <a:r>
              <a:rPr lang="en-IN" sz="2000" b="1" u="sng" dirty="0" smtClean="0">
                <a:solidFill>
                  <a:srgbClr val="7030A0"/>
                </a:solidFill>
              </a:rPr>
              <a:t>PLACE OF PROVISION OF SERVICE RULES 2012:</a:t>
            </a:r>
          </a:p>
          <a:p>
            <a:pPr algn="just"/>
            <a:r>
              <a:rPr lang="en-IN" sz="2000" b="1" dirty="0" smtClean="0">
                <a:solidFill>
                  <a:schemeClr val="tx1"/>
                </a:solidFill>
              </a:rPr>
              <a:t>,,,,,,,,,,, Continued</a:t>
            </a:r>
          </a:p>
          <a:p>
            <a:pPr algn="just"/>
            <a:r>
              <a:rPr lang="en-IN" sz="2000" dirty="0" smtClean="0">
                <a:solidFill>
                  <a:schemeClr val="tx1"/>
                </a:solidFill>
              </a:rPr>
              <a:t>And there should be Principal Agent Relationship, Any act done by the intermediary on </a:t>
            </a:r>
            <a:r>
              <a:rPr lang="en-IN" sz="2000" b="1" dirty="0" smtClean="0">
                <a:solidFill>
                  <a:schemeClr val="tx1"/>
                </a:solidFill>
              </a:rPr>
              <a:t>Principal to Principal Basis will not be covered in this category</a:t>
            </a:r>
            <a:r>
              <a:rPr lang="en-IN" sz="2000" dirty="0" smtClean="0">
                <a:solidFill>
                  <a:schemeClr val="tx1"/>
                </a:solidFill>
              </a:rPr>
              <a:t>. However a commission agent is excluded by the </a:t>
            </a:r>
            <a:r>
              <a:rPr lang="en-IN" sz="2000" dirty="0" err="1" smtClean="0">
                <a:solidFill>
                  <a:schemeClr val="tx1"/>
                </a:solidFill>
              </a:rPr>
              <a:t>defination</a:t>
            </a:r>
            <a:r>
              <a:rPr lang="en-IN" sz="2000" dirty="0" smtClean="0">
                <a:solidFill>
                  <a:schemeClr val="tx1"/>
                </a:solidFill>
              </a:rPr>
              <a:t>.</a:t>
            </a:r>
          </a:p>
          <a:p>
            <a:pPr algn="just"/>
            <a:r>
              <a:rPr lang="en-IN" sz="2000" dirty="0" smtClean="0">
                <a:solidFill>
                  <a:schemeClr val="tx1"/>
                </a:solidFill>
              </a:rPr>
              <a:t>Following conditions are to be satisfied in order to be covered as an Intermediary:</a:t>
            </a:r>
          </a:p>
          <a:p>
            <a:pPr marL="514350" indent="-514350" algn="just">
              <a:buAutoNum type="romanLcParenBoth"/>
            </a:pPr>
            <a:r>
              <a:rPr lang="en-IN" sz="2000" dirty="0" smtClean="0">
                <a:solidFill>
                  <a:schemeClr val="tx1"/>
                </a:solidFill>
              </a:rPr>
              <a:t>An Intermediary cant alter the nature or value of service.</a:t>
            </a:r>
          </a:p>
          <a:p>
            <a:pPr marL="514350" indent="-514350" algn="just">
              <a:buAutoNum type="romanLcParenBoth"/>
            </a:pPr>
            <a:r>
              <a:rPr lang="en-IN" sz="2000" dirty="0" smtClean="0">
                <a:solidFill>
                  <a:schemeClr val="tx1"/>
                </a:solidFill>
              </a:rPr>
              <a:t>There should be a separation of value.</a:t>
            </a:r>
          </a:p>
          <a:p>
            <a:pPr marL="514350" indent="-514350" algn="just">
              <a:buAutoNum type="romanLcParenBoth"/>
            </a:pPr>
            <a:r>
              <a:rPr lang="en-IN" sz="2000" dirty="0" smtClean="0">
                <a:solidFill>
                  <a:schemeClr val="tx1"/>
                </a:solidFill>
              </a:rPr>
              <a:t>The service provided by intermediary on behalf of the principal is clearly identifiable.</a:t>
            </a:r>
          </a:p>
          <a:p>
            <a:pPr marL="514350" indent="-514350" algn="just"/>
            <a:r>
              <a:rPr lang="en-IN" sz="2000" dirty="0" smtClean="0">
                <a:solidFill>
                  <a:schemeClr val="tx1"/>
                </a:solidFill>
              </a:rPr>
              <a:t>	In accordance with the above guiding principles services provided by the  following persons </a:t>
            </a:r>
            <a:r>
              <a:rPr lang="en-IN" sz="2000" b="1" dirty="0" smtClean="0">
                <a:solidFill>
                  <a:srgbClr val="FF0000"/>
                </a:solidFill>
              </a:rPr>
              <a:t>will qualify as intermediary services:</a:t>
            </a:r>
          </a:p>
          <a:p>
            <a:pPr marL="514350" indent="-514350" algn="just">
              <a:buAutoNum type="romanLcParenBoth"/>
            </a:pPr>
            <a:r>
              <a:rPr lang="en-IN" sz="2000" dirty="0" smtClean="0">
                <a:solidFill>
                  <a:schemeClr val="tx1"/>
                </a:solidFill>
              </a:rPr>
              <a:t>Travel Agent</a:t>
            </a:r>
          </a:p>
          <a:p>
            <a:pPr marL="514350" indent="-514350" algn="just">
              <a:buAutoNum type="romanLcParenBoth"/>
            </a:pPr>
            <a:r>
              <a:rPr lang="en-IN" sz="2000" b="1" dirty="0" smtClean="0">
                <a:solidFill>
                  <a:srgbClr val="FF0000"/>
                </a:solidFill>
              </a:rPr>
              <a:t>Tour Operator</a:t>
            </a:r>
          </a:p>
          <a:p>
            <a:pPr marL="514350" indent="-514350" algn="just">
              <a:buAutoNum type="romanLcParenBoth"/>
            </a:pPr>
            <a:r>
              <a:rPr lang="en-IN" sz="2000" dirty="0" smtClean="0">
                <a:solidFill>
                  <a:schemeClr val="tx1"/>
                </a:solidFill>
              </a:rPr>
              <a:t>Commission Agent for a Service</a:t>
            </a:r>
          </a:p>
          <a:p>
            <a:pPr marL="514350" indent="-514350" algn="just">
              <a:buAutoNum type="romanLcParenBoth"/>
            </a:pPr>
            <a:r>
              <a:rPr lang="en-IN" sz="2000" dirty="0" smtClean="0">
                <a:solidFill>
                  <a:schemeClr val="tx1"/>
                </a:solidFill>
              </a:rPr>
              <a:t>Recovery Agent </a:t>
            </a:r>
          </a:p>
          <a:p>
            <a:pPr algn="just"/>
            <a:endParaRPr lang="en-IN" sz="5500" dirty="0" smtClean="0">
              <a:solidFill>
                <a:schemeClr val="tx1"/>
              </a:solidFill>
            </a:endParaRPr>
          </a:p>
          <a:p>
            <a:pPr algn="just"/>
            <a:endParaRPr lang="en-IN" sz="5500" dirty="0" smtClean="0">
              <a:solidFill>
                <a:schemeClr val="tx1"/>
              </a:solidFill>
            </a:endParaRPr>
          </a:p>
          <a:p>
            <a:pPr algn="just"/>
            <a:endParaRPr lang="en-IN" sz="55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r>
              <a:rPr lang="en-IN" sz="2000" b="1" dirty="0" smtClean="0">
                <a:solidFill>
                  <a:srgbClr val="FF0000"/>
                </a:solidFill>
              </a:rPr>
              <a:t>	</a:t>
            </a:r>
            <a:endParaRPr lang="en-IN" sz="2000" b="1" dirty="0" smtClean="0">
              <a:solidFill>
                <a:schemeClr val="tx1"/>
              </a:solidFill>
            </a:endParaRPr>
          </a:p>
        </p:txBody>
      </p:sp>
      <p:sp>
        <p:nvSpPr>
          <p:cNvPr id="4" name="Slide Number Placeholder 3"/>
          <p:cNvSpPr>
            <a:spLocks noGrp="1"/>
          </p:cNvSpPr>
          <p:nvPr>
            <p:ph type="sldNum" sz="quarter" idx="12"/>
          </p:nvPr>
        </p:nvSpPr>
        <p:spPr/>
        <p:txBody>
          <a:bodyPr/>
          <a:lstStyle/>
          <a:p>
            <a:fld id="{C3B36BA2-4A57-4A57-BB18-C93C6C173084}" type="slidenum">
              <a:rPr lang="en-IN" smtClean="0"/>
              <a:pPr/>
              <a:t>12</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spTree>
  </p:cSld>
  <p:clrMapOvr>
    <a:masterClrMapping/>
  </p:clrMapOvr>
  <p:transition>
    <p:pull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640960" cy="5832648"/>
          </a:xfrm>
        </p:spPr>
        <p:txBody>
          <a:bodyPr>
            <a:noAutofit/>
          </a:bodyPr>
          <a:lstStyle/>
          <a:p>
            <a:pPr algn="just"/>
            <a:r>
              <a:rPr lang="en-IN" sz="2000" b="1" u="sng" dirty="0" smtClean="0">
                <a:solidFill>
                  <a:srgbClr val="7030A0"/>
                </a:solidFill>
              </a:rPr>
              <a:t>PLACE OF PROVISION OF SERVICE RULES 2012:</a:t>
            </a:r>
          </a:p>
          <a:p>
            <a:pPr algn="just"/>
            <a:endParaRPr lang="en-IN" sz="2000" b="1" dirty="0" smtClean="0">
              <a:solidFill>
                <a:schemeClr val="tx1"/>
              </a:solidFill>
            </a:endParaRPr>
          </a:p>
          <a:p>
            <a:pPr algn="just"/>
            <a:r>
              <a:rPr lang="en-IN" sz="2400" b="1" i="1" u="sng" dirty="0" smtClean="0">
                <a:solidFill>
                  <a:schemeClr val="tx1"/>
                </a:solidFill>
              </a:rPr>
              <a:t>Conclusion:</a:t>
            </a:r>
          </a:p>
          <a:p>
            <a:pPr algn="just"/>
            <a:endParaRPr lang="en-IN" sz="2000" dirty="0" smtClean="0">
              <a:solidFill>
                <a:schemeClr val="tx1"/>
              </a:solidFill>
            </a:endParaRPr>
          </a:p>
          <a:p>
            <a:pPr algn="just"/>
            <a:r>
              <a:rPr lang="en-IN" sz="2000" dirty="0" smtClean="0">
                <a:solidFill>
                  <a:schemeClr val="tx1"/>
                </a:solidFill>
              </a:rPr>
              <a:t>By having a collective reading of all the above rules we have come to a conclusion that Applicability of Service Tax on Outbound Tours is inevitable after the Applicability of Place of Provision of Service Rules 2012 </a:t>
            </a:r>
            <a:r>
              <a:rPr lang="en-IN" sz="2000" dirty="0" err="1" smtClean="0">
                <a:solidFill>
                  <a:schemeClr val="tx1"/>
                </a:solidFill>
              </a:rPr>
              <a:t>w.e.f</a:t>
            </a:r>
            <a:r>
              <a:rPr lang="en-IN" sz="2000" dirty="0" smtClean="0">
                <a:solidFill>
                  <a:schemeClr val="tx1"/>
                </a:solidFill>
              </a:rPr>
              <a:t> 1</a:t>
            </a:r>
            <a:r>
              <a:rPr lang="en-IN" sz="2000" baseline="30000" dirty="0" smtClean="0">
                <a:solidFill>
                  <a:schemeClr val="tx1"/>
                </a:solidFill>
              </a:rPr>
              <a:t>st</a:t>
            </a:r>
            <a:r>
              <a:rPr lang="en-IN" sz="2000" dirty="0" smtClean="0">
                <a:solidFill>
                  <a:schemeClr val="tx1"/>
                </a:solidFill>
              </a:rPr>
              <a:t> July 2012.</a:t>
            </a:r>
          </a:p>
          <a:p>
            <a:pPr algn="just"/>
            <a:endParaRPr lang="en-IN" sz="2000" dirty="0" smtClean="0">
              <a:solidFill>
                <a:schemeClr val="tx1"/>
              </a:solidFill>
            </a:endParaRPr>
          </a:p>
          <a:p>
            <a:pPr algn="just"/>
            <a:r>
              <a:rPr lang="en-IN" sz="2000" b="1" i="1" dirty="0" smtClean="0">
                <a:solidFill>
                  <a:srgbClr val="7030A0"/>
                </a:solidFill>
                <a:latin typeface="Garamond" pitchFamily="18" charset="0"/>
              </a:rPr>
              <a:t>For any Queries freely mail us at the below mentioned </a:t>
            </a:r>
            <a:r>
              <a:rPr lang="en-IN" sz="2000" b="1" i="1" dirty="0" smtClean="0">
                <a:solidFill>
                  <a:srgbClr val="7030A0"/>
                </a:solidFill>
                <a:latin typeface="Garamond" pitchFamily="18" charset="0"/>
              </a:rPr>
              <a:t>Address:</a:t>
            </a:r>
            <a:endParaRPr lang="en-IN" sz="2000" dirty="0" smtClean="0">
              <a:solidFill>
                <a:schemeClr val="tx1"/>
              </a:solidFill>
            </a:endParaRPr>
          </a:p>
          <a:p>
            <a:pPr algn="just"/>
            <a:endParaRPr lang="en-IN" sz="2000" dirty="0" smtClean="0">
              <a:solidFill>
                <a:schemeClr val="tx1"/>
              </a:solidFill>
            </a:endParaRPr>
          </a:p>
          <a:p>
            <a:r>
              <a:rPr lang="en-IN" sz="2000" b="1" i="1" dirty="0" smtClean="0">
                <a:solidFill>
                  <a:srgbClr val="7030A0"/>
                </a:solidFill>
                <a:latin typeface="Garamond" pitchFamily="18" charset="0"/>
              </a:rPr>
              <a:t>Thanks &amp; Regards</a:t>
            </a:r>
          </a:p>
          <a:p>
            <a:r>
              <a:rPr lang="en-IN" sz="2000" b="1" i="1" dirty="0" err="1" smtClean="0">
                <a:solidFill>
                  <a:srgbClr val="7030A0"/>
                </a:solidFill>
                <a:latin typeface="Garamond" pitchFamily="18" charset="0"/>
              </a:rPr>
              <a:t>Rahul</a:t>
            </a:r>
            <a:r>
              <a:rPr lang="en-IN" sz="2000" b="1" i="1" dirty="0" smtClean="0">
                <a:solidFill>
                  <a:srgbClr val="7030A0"/>
                </a:solidFill>
                <a:latin typeface="Garamond" pitchFamily="18" charset="0"/>
              </a:rPr>
              <a:t> Gupta</a:t>
            </a:r>
          </a:p>
          <a:p>
            <a:r>
              <a:rPr lang="en-IN" sz="2000" b="1" i="1" dirty="0" smtClean="0">
                <a:solidFill>
                  <a:srgbClr val="7030A0"/>
                </a:solidFill>
                <a:latin typeface="Garamond" pitchFamily="18" charset="0"/>
              </a:rPr>
              <a:t>A.C.A. , B.com(H)</a:t>
            </a:r>
          </a:p>
          <a:p>
            <a:r>
              <a:rPr lang="en-IN" sz="2000" b="1" i="1" dirty="0" smtClean="0">
                <a:solidFill>
                  <a:srgbClr val="7030A0"/>
                </a:solidFill>
                <a:latin typeface="Garamond" pitchFamily="18" charset="0"/>
              </a:rPr>
              <a:t>E: </a:t>
            </a:r>
            <a:r>
              <a:rPr lang="en-IN" sz="2000" b="1" i="1" dirty="0" smtClean="0">
                <a:solidFill>
                  <a:srgbClr val="7030A0"/>
                </a:solidFill>
                <a:latin typeface="Garamond" pitchFamily="18" charset="0"/>
                <a:hlinkClick r:id="rId2"/>
              </a:rPr>
              <a:t>Rvgupta.co@gmail.com</a:t>
            </a:r>
            <a:endParaRPr lang="en-IN" sz="2000" b="1" i="1" dirty="0" smtClean="0">
              <a:solidFill>
                <a:srgbClr val="7030A0"/>
              </a:solidFill>
              <a:latin typeface="Garamond" pitchFamily="18" charset="0"/>
            </a:endParaRPr>
          </a:p>
          <a:p>
            <a:endParaRPr lang="en-IN" sz="2000" b="1" i="1" dirty="0" smtClean="0">
              <a:solidFill>
                <a:srgbClr val="7030A0"/>
              </a:solidFill>
              <a:latin typeface="Garamond" pitchFamily="18" charset="0"/>
            </a:endParaRPr>
          </a:p>
          <a:p>
            <a:pPr algn="just"/>
            <a:endParaRPr lang="en-IN" sz="2000" dirty="0" smtClean="0">
              <a:solidFill>
                <a:schemeClr val="tx1"/>
              </a:solidFill>
            </a:endParaRPr>
          </a:p>
          <a:p>
            <a:pPr algn="just"/>
            <a:endParaRPr lang="en-IN" sz="2400" dirty="0" smtClean="0">
              <a:solidFill>
                <a:schemeClr val="tx1"/>
              </a:solidFill>
            </a:endParaRPr>
          </a:p>
          <a:p>
            <a:pPr algn="just"/>
            <a:endParaRPr lang="en-IN" sz="55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r>
              <a:rPr lang="en-IN" sz="2000" b="1" dirty="0" smtClean="0">
                <a:solidFill>
                  <a:srgbClr val="FF0000"/>
                </a:solidFill>
              </a:rPr>
              <a:t>	</a:t>
            </a:r>
            <a:endParaRPr lang="en-IN" sz="2000" b="1" dirty="0" smtClean="0">
              <a:solidFill>
                <a:schemeClr val="tx1"/>
              </a:solidFill>
            </a:endParaRPr>
          </a:p>
        </p:txBody>
      </p:sp>
      <p:sp>
        <p:nvSpPr>
          <p:cNvPr id="4" name="Slide Number Placeholder 3"/>
          <p:cNvSpPr>
            <a:spLocks noGrp="1"/>
          </p:cNvSpPr>
          <p:nvPr>
            <p:ph type="sldNum" sz="quarter" idx="12"/>
          </p:nvPr>
        </p:nvSpPr>
        <p:spPr/>
        <p:txBody>
          <a:bodyPr/>
          <a:lstStyle/>
          <a:p>
            <a:fld id="{C3B36BA2-4A57-4A57-BB18-C93C6C173084}" type="slidenum">
              <a:rPr lang="en-IN" smtClean="0"/>
              <a:pPr/>
              <a:t>13</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spTree>
  </p:cSld>
  <p:clrMapOvr>
    <a:masterClrMapping/>
  </p:clrMapOvr>
  <p:transition>
    <p:pull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60649"/>
            <a:ext cx="7488832" cy="1152128"/>
          </a:xfrm>
        </p:spPr>
        <p:txBody>
          <a:bodyPr/>
          <a:lstStyle/>
          <a:p>
            <a:r>
              <a:rPr lang="en-IN" dirty="0" smtClean="0">
                <a:solidFill>
                  <a:srgbClr val="7030A0"/>
                </a:solidFill>
              </a:rPr>
              <a:t>Tour Operator Service</a:t>
            </a:r>
            <a:endParaRPr lang="en-IN" dirty="0">
              <a:solidFill>
                <a:srgbClr val="7030A0"/>
              </a:solidFill>
            </a:endParaRPr>
          </a:p>
        </p:txBody>
      </p:sp>
      <p:sp>
        <p:nvSpPr>
          <p:cNvPr id="3" name="Subtitle 2"/>
          <p:cNvSpPr>
            <a:spLocks noGrp="1"/>
          </p:cNvSpPr>
          <p:nvPr>
            <p:ph type="subTitle" idx="1"/>
          </p:nvPr>
        </p:nvSpPr>
        <p:spPr>
          <a:xfrm>
            <a:off x="251520" y="1340768"/>
            <a:ext cx="8640960" cy="4680520"/>
          </a:xfrm>
        </p:spPr>
        <p:txBody>
          <a:bodyPr>
            <a:normAutofit lnSpcReduction="10000"/>
          </a:bodyPr>
          <a:lstStyle/>
          <a:p>
            <a:r>
              <a:rPr lang="en-IN" b="1" dirty="0" smtClean="0">
                <a:solidFill>
                  <a:schemeClr val="tx1"/>
                </a:solidFill>
              </a:rPr>
              <a:t>Basic Concepts about Service Tax:</a:t>
            </a:r>
          </a:p>
          <a:p>
            <a:endParaRPr lang="en-IN" b="1" dirty="0" smtClean="0">
              <a:solidFill>
                <a:schemeClr val="tx1"/>
              </a:solidFill>
            </a:endParaRPr>
          </a:p>
          <a:p>
            <a:pPr marL="514350" indent="-514350" algn="just">
              <a:buAutoNum type="romanLcParenBoth"/>
            </a:pPr>
            <a:r>
              <a:rPr lang="en-IN" sz="2000" dirty="0" smtClean="0">
                <a:solidFill>
                  <a:schemeClr val="tx1"/>
                </a:solidFill>
              </a:rPr>
              <a:t>Service tax is a destination based consumption Tax (As per CBEC Circular No.56/5/2003 dated 25-4-2003)</a:t>
            </a:r>
          </a:p>
          <a:p>
            <a:pPr marL="514350" indent="-514350" algn="just"/>
            <a:endParaRPr lang="en-IN" sz="2000" dirty="0" smtClean="0">
              <a:solidFill>
                <a:schemeClr val="tx1"/>
              </a:solidFill>
            </a:endParaRPr>
          </a:p>
          <a:p>
            <a:pPr marL="514350" indent="-514350" algn="just"/>
            <a:r>
              <a:rPr lang="en-IN" sz="2000" dirty="0" smtClean="0">
                <a:solidFill>
                  <a:schemeClr val="tx1"/>
                </a:solidFill>
              </a:rPr>
              <a:t>(ii)	</a:t>
            </a:r>
            <a:r>
              <a:rPr lang="en-IN" sz="2000" b="1" dirty="0" smtClean="0">
                <a:solidFill>
                  <a:schemeClr val="tx1"/>
                </a:solidFill>
              </a:rPr>
              <a:t>It is applicable to whole of India</a:t>
            </a:r>
            <a:r>
              <a:rPr lang="en-IN" sz="2000" dirty="0" smtClean="0">
                <a:solidFill>
                  <a:schemeClr val="tx1"/>
                </a:solidFill>
              </a:rPr>
              <a:t> Except the State of Jammu and Kashmir (Section 64 of the Finance Act 1994)</a:t>
            </a:r>
          </a:p>
          <a:p>
            <a:pPr marL="514350" indent="-514350" algn="just"/>
            <a:r>
              <a:rPr lang="en-IN" sz="2000" dirty="0" smtClean="0">
                <a:solidFill>
                  <a:schemeClr val="tx1"/>
                </a:solidFill>
              </a:rPr>
              <a:t>	</a:t>
            </a:r>
          </a:p>
          <a:p>
            <a:pPr marL="514350" indent="-514350" algn="just"/>
            <a:r>
              <a:rPr lang="en-IN" sz="2000" dirty="0">
                <a:solidFill>
                  <a:schemeClr val="tx1"/>
                </a:solidFill>
              </a:rPr>
              <a:t>	</a:t>
            </a:r>
            <a:r>
              <a:rPr lang="en-IN" sz="2000" dirty="0" smtClean="0">
                <a:solidFill>
                  <a:schemeClr val="tx1"/>
                </a:solidFill>
              </a:rPr>
              <a:t>After having a Collective reading of both the points we can have a conclusion that if a person from Delhi provides service in Jammu and Kashmir Service Tax will not be levied whereas if a person from Jammu and Kashmir comes to Delhi and provides  Service in Delhi, he will be required to Pay Service tax. This is the Basic Concept of Destination Based Service Tax.</a:t>
            </a:r>
          </a:p>
        </p:txBody>
      </p:sp>
      <p:sp>
        <p:nvSpPr>
          <p:cNvPr id="4" name="Slide Number Placeholder 3"/>
          <p:cNvSpPr>
            <a:spLocks noGrp="1"/>
          </p:cNvSpPr>
          <p:nvPr>
            <p:ph type="sldNum" sz="quarter" idx="12"/>
          </p:nvPr>
        </p:nvSpPr>
        <p:spPr/>
        <p:txBody>
          <a:bodyPr/>
          <a:lstStyle/>
          <a:p>
            <a:fld id="{C3B36BA2-4A57-4A57-BB18-C93C6C173084}" type="slidenum">
              <a:rPr lang="en-IN" smtClean="0"/>
              <a:pPr/>
              <a:t>2</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568952" cy="5760640"/>
          </a:xfrm>
        </p:spPr>
        <p:txBody>
          <a:bodyPr/>
          <a:lstStyle/>
          <a:p>
            <a:pPr algn="just"/>
            <a:r>
              <a:rPr lang="en-IN" sz="2000" dirty="0" smtClean="0">
                <a:solidFill>
                  <a:schemeClr val="tx1"/>
                </a:solidFill>
              </a:rPr>
              <a:t>(iii) Since Service Tax is applicable to whole of India and Service tax is a Destination Based Tax, Therefore if any Indian </a:t>
            </a:r>
            <a:r>
              <a:rPr lang="en-IN" sz="2000" dirty="0" err="1" smtClean="0">
                <a:solidFill>
                  <a:schemeClr val="tx1"/>
                </a:solidFill>
              </a:rPr>
              <a:t>Assessee</a:t>
            </a:r>
            <a:r>
              <a:rPr lang="en-IN" sz="2000" dirty="0" smtClean="0">
                <a:solidFill>
                  <a:schemeClr val="tx1"/>
                </a:solidFill>
              </a:rPr>
              <a:t> Provides services outside India then he will be out of Service Tax Ambit.</a:t>
            </a:r>
          </a:p>
          <a:p>
            <a:pPr algn="just"/>
            <a:endParaRPr lang="en-IN" sz="2000" dirty="0" smtClean="0">
              <a:solidFill>
                <a:schemeClr val="tx1"/>
              </a:solidFill>
            </a:endParaRPr>
          </a:p>
          <a:p>
            <a:pPr algn="just"/>
            <a:r>
              <a:rPr lang="en-IN" sz="2000" dirty="0" smtClean="0">
                <a:solidFill>
                  <a:schemeClr val="tx1"/>
                </a:solidFill>
              </a:rPr>
              <a:t>There is a condition for a service to be treated as export of service that the </a:t>
            </a:r>
            <a:r>
              <a:rPr lang="en-IN" sz="2000" b="1" dirty="0" smtClean="0">
                <a:solidFill>
                  <a:schemeClr val="tx1"/>
                </a:solidFill>
              </a:rPr>
              <a:t>Convertible foreign exchange </a:t>
            </a:r>
            <a:r>
              <a:rPr lang="en-IN" sz="2000" dirty="0" smtClean="0">
                <a:solidFill>
                  <a:schemeClr val="tx1"/>
                </a:solidFill>
              </a:rPr>
              <a:t>should be received in India within the stipulated time period. </a:t>
            </a:r>
          </a:p>
          <a:p>
            <a:pPr algn="just"/>
            <a:endParaRPr lang="en-IN" sz="2000" dirty="0" smtClean="0">
              <a:solidFill>
                <a:schemeClr val="tx1"/>
              </a:solidFill>
            </a:endParaRPr>
          </a:p>
          <a:p>
            <a:pPr algn="just"/>
            <a:r>
              <a:rPr lang="en-IN" sz="2000" dirty="0" smtClean="0">
                <a:solidFill>
                  <a:schemeClr val="tx1"/>
                </a:solidFill>
              </a:rPr>
              <a:t>But the above provision cant made taxable a service which is provided outside India, Even though the Service provider and Service receiver both are in India and the payment is received in Indian Currency, </a:t>
            </a:r>
            <a:r>
              <a:rPr lang="en-IN" sz="2000" b="1" dirty="0" smtClean="0">
                <a:solidFill>
                  <a:schemeClr val="tx1"/>
                </a:solidFill>
              </a:rPr>
              <a:t>so long as service is Provided outside India  no service tax can be levied</a:t>
            </a:r>
            <a:r>
              <a:rPr lang="en-IN" sz="2000" dirty="0" smtClean="0">
                <a:solidFill>
                  <a:schemeClr val="tx1"/>
                </a:solidFill>
              </a:rPr>
              <a:t>. Because Government cant make taxable a service which is out of the charging section (Section 64 of the Finance Act 1994) and the Charging section covers only Services provided in India</a:t>
            </a:r>
          </a:p>
          <a:p>
            <a:pPr algn="just">
              <a:spcBef>
                <a:spcPts val="600"/>
              </a:spcBef>
            </a:pPr>
            <a:r>
              <a:rPr lang="en-IN" sz="2000" b="1" dirty="0" smtClean="0">
                <a:solidFill>
                  <a:srgbClr val="7030A0"/>
                </a:solidFill>
              </a:rPr>
              <a:t>CESTAT Also held the same in the case of </a:t>
            </a:r>
            <a:r>
              <a:rPr lang="en-IN" sz="2000" b="1" dirty="0" err="1" smtClean="0">
                <a:solidFill>
                  <a:srgbClr val="7030A0"/>
                </a:solidFill>
              </a:rPr>
              <a:t>Suprasesh</a:t>
            </a:r>
            <a:r>
              <a:rPr lang="en-IN" sz="2000" b="1" dirty="0" smtClean="0">
                <a:solidFill>
                  <a:srgbClr val="7030A0"/>
                </a:solidFill>
              </a:rPr>
              <a:t> General Insurance v/s CST (2007) 10 STT 22.</a:t>
            </a:r>
          </a:p>
        </p:txBody>
      </p:sp>
      <p:sp>
        <p:nvSpPr>
          <p:cNvPr id="4" name="Slide Number Placeholder 3"/>
          <p:cNvSpPr>
            <a:spLocks noGrp="1"/>
          </p:cNvSpPr>
          <p:nvPr>
            <p:ph type="sldNum" sz="quarter" idx="12"/>
          </p:nvPr>
        </p:nvSpPr>
        <p:spPr/>
        <p:txBody>
          <a:bodyPr/>
          <a:lstStyle/>
          <a:p>
            <a:fld id="{C3B36BA2-4A57-4A57-BB18-C93C6C173084}" type="slidenum">
              <a:rPr lang="en-IN" smtClean="0"/>
              <a:pPr/>
              <a:t>3</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568952" cy="5760640"/>
          </a:xfrm>
        </p:spPr>
        <p:txBody>
          <a:bodyPr numCol="1"/>
          <a:lstStyle/>
          <a:p>
            <a:pPr marL="514350" indent="-514350" algn="just"/>
            <a:r>
              <a:rPr lang="en-IN" sz="2000" b="1" i="1" u="sng" dirty="0" smtClean="0">
                <a:solidFill>
                  <a:schemeClr val="tx1"/>
                </a:solidFill>
              </a:rPr>
              <a:t>Service Tax Position On Overseas Tours:</a:t>
            </a:r>
          </a:p>
          <a:p>
            <a:pPr marL="514350" indent="-514350" algn="just"/>
            <a:endParaRPr lang="en-IN" sz="2000" b="1" i="1" u="sng" dirty="0" smtClean="0">
              <a:solidFill>
                <a:schemeClr val="tx1"/>
              </a:solidFill>
            </a:endParaRPr>
          </a:p>
          <a:p>
            <a:pPr marL="514350" indent="-514350" algn="just"/>
            <a:r>
              <a:rPr lang="en-IN" sz="2000" b="1" i="1" u="sng" dirty="0" smtClean="0">
                <a:solidFill>
                  <a:srgbClr val="7030A0"/>
                </a:solidFill>
              </a:rPr>
              <a:t>CCE PUNE –I TN1/2000 Dated 27-4-2000</a:t>
            </a:r>
            <a:r>
              <a:rPr lang="en-IN" sz="2000" b="1" dirty="0" smtClean="0">
                <a:solidFill>
                  <a:srgbClr val="7030A0"/>
                </a:solidFill>
              </a:rPr>
              <a:t>       </a:t>
            </a:r>
            <a:r>
              <a:rPr lang="en-IN" sz="2000" b="1" i="1" u="sng" dirty="0" smtClean="0">
                <a:solidFill>
                  <a:srgbClr val="7030A0"/>
                </a:solidFill>
              </a:rPr>
              <a:t>Commissioner Of Service Tax Delhi</a:t>
            </a:r>
          </a:p>
        </p:txBody>
      </p:sp>
      <p:sp>
        <p:nvSpPr>
          <p:cNvPr id="4" name="Slide Number Placeholder 3"/>
          <p:cNvSpPr>
            <a:spLocks noGrp="1"/>
          </p:cNvSpPr>
          <p:nvPr>
            <p:ph type="sldNum" sz="quarter" idx="12"/>
          </p:nvPr>
        </p:nvSpPr>
        <p:spPr/>
        <p:txBody>
          <a:bodyPr/>
          <a:lstStyle/>
          <a:p>
            <a:fld id="{C3B36BA2-4A57-4A57-BB18-C93C6C173084}" type="slidenum">
              <a:rPr lang="en-IN" smtClean="0"/>
              <a:pPr/>
              <a:t>4</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sp>
        <p:nvSpPr>
          <p:cNvPr id="14" name="Rectangle 13"/>
          <p:cNvSpPr/>
          <p:nvPr/>
        </p:nvSpPr>
        <p:spPr>
          <a:xfrm>
            <a:off x="467544" y="1700808"/>
            <a:ext cx="3888432" cy="40324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b="1" i="1" u="sng" dirty="0" smtClean="0">
                <a:solidFill>
                  <a:srgbClr val="7030A0"/>
                </a:solidFill>
              </a:rPr>
              <a:t>Clarification:</a:t>
            </a:r>
            <a:r>
              <a:rPr lang="en-IN" b="1" i="1" u="sng" dirty="0" smtClean="0">
                <a:solidFill>
                  <a:schemeClr val="tx1"/>
                </a:solidFill>
              </a:rPr>
              <a:t> </a:t>
            </a:r>
          </a:p>
          <a:p>
            <a:pPr algn="just"/>
            <a:endParaRPr lang="en-IN" b="1" dirty="0" smtClean="0">
              <a:solidFill>
                <a:schemeClr val="tx1"/>
              </a:solidFill>
            </a:endParaRPr>
          </a:p>
          <a:p>
            <a:pPr algn="just"/>
            <a:r>
              <a:rPr lang="en-IN" b="1" dirty="0" smtClean="0">
                <a:solidFill>
                  <a:schemeClr val="tx1"/>
                </a:solidFill>
              </a:rPr>
              <a:t>Service rendered by tour operator in respect of outbound tourism i.e. For tours abroad do not attract service tax. In case of a composite tour, which combines tours within India and outside India, Service Tax will be </a:t>
            </a:r>
            <a:r>
              <a:rPr lang="en-IN" b="1" dirty="0" err="1" smtClean="0">
                <a:solidFill>
                  <a:schemeClr val="tx1"/>
                </a:solidFill>
              </a:rPr>
              <a:t>leviable</a:t>
            </a:r>
            <a:r>
              <a:rPr lang="en-IN" b="1" dirty="0" smtClean="0">
                <a:solidFill>
                  <a:schemeClr val="tx1"/>
                </a:solidFill>
              </a:rPr>
              <a:t> only on services rendered within India.</a:t>
            </a:r>
          </a:p>
          <a:p>
            <a:pPr algn="just"/>
            <a:endParaRPr lang="en-IN" b="1" dirty="0" smtClean="0">
              <a:solidFill>
                <a:schemeClr val="tx1"/>
              </a:solidFill>
            </a:endParaRPr>
          </a:p>
          <a:p>
            <a:pPr algn="just"/>
            <a:r>
              <a:rPr lang="en-IN" b="1" dirty="0" smtClean="0">
                <a:solidFill>
                  <a:srgbClr val="7030A0"/>
                </a:solidFill>
              </a:rPr>
              <a:t>Separate Billing Should be Done. </a:t>
            </a:r>
            <a:endParaRPr lang="en-IN" b="1" dirty="0">
              <a:solidFill>
                <a:srgbClr val="7030A0"/>
              </a:solidFill>
            </a:endParaRPr>
          </a:p>
        </p:txBody>
      </p:sp>
      <p:sp>
        <p:nvSpPr>
          <p:cNvPr id="15" name="Rectangle 14"/>
          <p:cNvSpPr/>
          <p:nvPr/>
        </p:nvSpPr>
        <p:spPr>
          <a:xfrm>
            <a:off x="4860032" y="1700808"/>
            <a:ext cx="3888432" cy="40324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IN" b="1" i="1" u="sng" dirty="0" smtClean="0">
                <a:solidFill>
                  <a:srgbClr val="7030A0"/>
                </a:solidFill>
              </a:rPr>
              <a:t>Clarification:</a:t>
            </a:r>
            <a:r>
              <a:rPr lang="en-IN" b="1" i="1" u="sng" dirty="0" smtClean="0">
                <a:solidFill>
                  <a:schemeClr val="tx1"/>
                </a:solidFill>
              </a:rPr>
              <a:t> </a:t>
            </a:r>
          </a:p>
          <a:p>
            <a:pPr algn="ctr"/>
            <a:endParaRPr lang="en-IN" b="1" i="1" u="sng" dirty="0" smtClean="0">
              <a:solidFill>
                <a:schemeClr val="tx1"/>
              </a:solidFill>
            </a:endParaRPr>
          </a:p>
          <a:p>
            <a:pPr algn="just"/>
            <a:r>
              <a:rPr lang="en-IN" b="1" dirty="0" smtClean="0"/>
              <a:t>Commissioner of Service Tax Delhi at a meeting on Delhi on 22-11-2007 has clarified that Service Tax  is payable on Tour Outside India (Outbound Tourism) w.e.f.10-9-2004</a:t>
            </a:r>
          </a:p>
          <a:p>
            <a:pPr algn="just"/>
            <a:r>
              <a:rPr lang="en-IN" b="1" dirty="0" smtClean="0"/>
              <a:t/>
            </a:r>
            <a:br>
              <a:rPr lang="en-IN" b="1" dirty="0" smtClean="0"/>
            </a:br>
            <a:r>
              <a:rPr lang="en-IN" b="1" dirty="0" smtClean="0"/>
              <a:t>	---Clarification From Website</a:t>
            </a:r>
          </a:p>
          <a:p>
            <a:pPr algn="just"/>
            <a:endParaRPr lang="en-IN" dirty="0" smtClean="0"/>
          </a:p>
          <a:p>
            <a:pPr algn="just"/>
            <a:r>
              <a:rPr lang="en-IN" b="1" dirty="0" smtClean="0">
                <a:solidFill>
                  <a:srgbClr val="7030A0"/>
                </a:solidFill>
              </a:rPr>
              <a:t>According to us this View is Questionable and full of Confusions.</a:t>
            </a:r>
            <a:endParaRPr lang="en-IN" b="1" dirty="0">
              <a:solidFill>
                <a:srgbClr val="7030A0"/>
              </a:solidFill>
            </a:endParaRPr>
          </a:p>
        </p:txBody>
      </p:sp>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568952" cy="5760640"/>
          </a:xfrm>
        </p:spPr>
        <p:txBody>
          <a:bodyPr/>
          <a:lstStyle/>
          <a:p>
            <a:pPr algn="just"/>
            <a:r>
              <a:rPr lang="en-IN" sz="2000" b="1" i="1" u="sng" dirty="0" smtClean="0">
                <a:solidFill>
                  <a:srgbClr val="7030A0"/>
                </a:solidFill>
              </a:rPr>
              <a:t>Our Views:</a:t>
            </a:r>
          </a:p>
          <a:p>
            <a:pPr algn="just"/>
            <a:endParaRPr lang="en-IN" sz="2000" b="1" i="1" u="sng" dirty="0" smtClean="0">
              <a:solidFill>
                <a:schemeClr val="tx1"/>
              </a:solidFill>
            </a:endParaRPr>
          </a:p>
          <a:p>
            <a:pPr algn="just"/>
            <a:r>
              <a:rPr lang="en-IN" sz="2000" b="1" i="1" u="sng" dirty="0" smtClean="0">
                <a:solidFill>
                  <a:schemeClr val="tx1"/>
                </a:solidFill>
              </a:rPr>
              <a:t>For avoiding any litigation we should operate in the following manner:</a:t>
            </a:r>
          </a:p>
          <a:p>
            <a:pPr algn="just"/>
            <a:endParaRPr lang="en-IN" sz="2000" b="1" i="1" u="sng" dirty="0" smtClean="0">
              <a:solidFill>
                <a:srgbClr val="7030A0"/>
              </a:solidFill>
            </a:endParaRPr>
          </a:p>
        </p:txBody>
      </p:sp>
      <p:sp>
        <p:nvSpPr>
          <p:cNvPr id="4" name="Slide Number Placeholder 3"/>
          <p:cNvSpPr>
            <a:spLocks noGrp="1"/>
          </p:cNvSpPr>
          <p:nvPr>
            <p:ph type="sldNum" sz="quarter" idx="12"/>
          </p:nvPr>
        </p:nvSpPr>
        <p:spPr/>
        <p:txBody>
          <a:bodyPr/>
          <a:lstStyle/>
          <a:p>
            <a:fld id="{C3B36BA2-4A57-4A57-BB18-C93C6C173084}" type="slidenum">
              <a:rPr lang="en-IN" smtClean="0"/>
              <a:pPr/>
              <a:t>5</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graphicFrame>
        <p:nvGraphicFramePr>
          <p:cNvPr id="11" name="Table 10"/>
          <p:cNvGraphicFramePr>
            <a:graphicFrameLocks noGrp="1"/>
          </p:cNvGraphicFramePr>
          <p:nvPr/>
        </p:nvGraphicFramePr>
        <p:xfrm>
          <a:off x="1475656" y="2204864"/>
          <a:ext cx="6096000" cy="3200400"/>
        </p:xfrm>
        <a:graphic>
          <a:graphicData uri="http://schemas.openxmlformats.org/drawingml/2006/table">
            <a:tbl>
              <a:tblPr firstRow="1" bandRow="1">
                <a:tableStyleId>{00A15C55-8517-42AA-B614-E9B94910E393}</a:tableStyleId>
              </a:tblPr>
              <a:tblGrid>
                <a:gridCol w="2032000"/>
                <a:gridCol w="2032000"/>
                <a:gridCol w="2032000"/>
              </a:tblGrid>
              <a:tr h="370840">
                <a:tc>
                  <a:txBody>
                    <a:bodyPr/>
                    <a:lstStyle/>
                    <a:p>
                      <a:r>
                        <a:rPr lang="en-IN"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Domestic</a:t>
                      </a:r>
                      <a:r>
                        <a:rPr lang="en-IN" b="1" cap="none" spc="0" baseline="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Tours</a:t>
                      </a:r>
                      <a:endParaRPr lang="en-IN"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txBody>
                  <a:tcPr/>
                </a:tc>
                <a:tc>
                  <a:txBody>
                    <a:bodyPr/>
                    <a:lstStyle/>
                    <a:p>
                      <a:r>
                        <a:rPr lang="en-IN"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Completely Outbound</a:t>
                      </a:r>
                      <a:r>
                        <a:rPr lang="en-IN" b="1" cap="none" spc="0" baseline="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Tours</a:t>
                      </a:r>
                      <a:endParaRPr lang="en-IN"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txBody>
                  <a:tcPr/>
                </a:tc>
                <a:tc>
                  <a:txBody>
                    <a:bodyPr/>
                    <a:lstStyle/>
                    <a:p>
                      <a:r>
                        <a:rPr lang="en-IN"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Tour</a:t>
                      </a:r>
                      <a:r>
                        <a:rPr lang="en-IN" b="1" cap="none" spc="0" baseline="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within India and outside India in a Single Tour</a:t>
                      </a:r>
                      <a:endParaRPr lang="en-IN"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txBody>
                  <a:tcPr/>
                </a:tc>
              </a:tr>
              <a:tr h="370840">
                <a:tc>
                  <a:txBody>
                    <a:bodyPr/>
                    <a:lstStyle/>
                    <a:p>
                      <a:pPr algn="just"/>
                      <a:r>
                        <a:rPr lang="en-IN" dirty="0" smtClean="0"/>
                        <a:t>Pay Service Tax</a:t>
                      </a:r>
                      <a:r>
                        <a:rPr lang="en-IN" baseline="0" dirty="0" smtClean="0"/>
                        <a:t> at Applicable Rates</a:t>
                      </a:r>
                      <a:endParaRPr lang="en-IN" dirty="0"/>
                    </a:p>
                  </a:txBody>
                  <a:tcPr/>
                </a:tc>
                <a:tc>
                  <a:txBody>
                    <a:bodyPr/>
                    <a:lstStyle/>
                    <a:p>
                      <a:r>
                        <a:rPr lang="en-IN" dirty="0" smtClean="0"/>
                        <a:t>No Service</a:t>
                      </a:r>
                      <a:r>
                        <a:rPr lang="en-IN" baseline="0" dirty="0" smtClean="0"/>
                        <a:t> Tax</a:t>
                      </a:r>
                      <a:endParaRPr lang="en-IN" dirty="0"/>
                    </a:p>
                  </a:txBody>
                  <a:tcPr/>
                </a:tc>
                <a:tc>
                  <a:txBody>
                    <a:bodyPr/>
                    <a:lstStyle/>
                    <a:p>
                      <a:pPr algn="just"/>
                      <a:r>
                        <a:rPr lang="en-IN" dirty="0" smtClean="0"/>
                        <a:t>Separate</a:t>
                      </a:r>
                      <a:r>
                        <a:rPr lang="en-IN" baseline="0" dirty="0" smtClean="0"/>
                        <a:t> Billing should be done for the India Part and Outside India to save Service Tax on the Services provided Outside India. </a:t>
                      </a:r>
                      <a:endParaRPr lang="en-IN" dirty="0"/>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251520" y="260648"/>
          <a:ext cx="8568952"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C3B36BA2-4A57-4A57-BB18-C93C6C173084}" type="slidenum">
              <a:rPr lang="en-IN" smtClean="0"/>
              <a:pPr/>
              <a:t>6</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graphicFrame>
        <p:nvGraphicFramePr>
          <p:cNvPr id="8" name="Diagram 7"/>
          <p:cNvGraphicFramePr/>
          <p:nvPr/>
        </p:nvGraphicFramePr>
        <p:xfrm>
          <a:off x="1475656" y="2492896"/>
          <a:ext cx="1656184" cy="15121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p:cNvSpPr/>
          <p:nvPr/>
        </p:nvSpPr>
        <p:spPr>
          <a:xfrm>
            <a:off x="2411760" y="620688"/>
            <a:ext cx="4248472" cy="9361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IN" dirty="0" smtClean="0"/>
              <a:t>Export </a:t>
            </a:r>
            <a:r>
              <a:rPr lang="en-IN" dirty="0" smtClean="0">
                <a:effectLst>
                  <a:outerShdw blurRad="38100" dist="38100" dir="2700000" algn="tl">
                    <a:srgbClr val="000000">
                      <a:alpha val="43137"/>
                    </a:srgbClr>
                  </a:outerShdw>
                </a:effectLst>
              </a:rPr>
              <a:t>and</a:t>
            </a:r>
            <a:r>
              <a:rPr lang="en-IN" dirty="0" smtClean="0"/>
              <a:t> Import </a:t>
            </a:r>
            <a:r>
              <a:rPr lang="en-IN" dirty="0" err="1" smtClean="0"/>
              <a:t>Fundas</a:t>
            </a:r>
            <a:endParaRPr lang="en-IN" dirty="0"/>
          </a:p>
        </p:txBody>
      </p:sp>
    </p:spTree>
  </p:cSld>
  <p:clrMapOvr>
    <a:masterClrMapping/>
  </p:clrMapOvr>
  <p:transition>
    <p:strips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568952" cy="5760640"/>
          </a:xfrm>
        </p:spPr>
        <p:txBody>
          <a:bodyPr/>
          <a:lstStyle/>
          <a:p>
            <a:pPr algn="just"/>
            <a:r>
              <a:rPr lang="en-IN" sz="2000" b="1" u="sng" dirty="0" smtClean="0">
                <a:solidFill>
                  <a:srgbClr val="7030A0"/>
                </a:solidFill>
              </a:rPr>
              <a:t>PLACE OF PROVISION OF SERVICE RULES 2012:</a:t>
            </a:r>
          </a:p>
          <a:p>
            <a:pPr algn="just"/>
            <a:endParaRPr lang="en-IN" sz="2000" dirty="0" smtClean="0">
              <a:solidFill>
                <a:schemeClr val="tx1"/>
              </a:solidFill>
            </a:endParaRPr>
          </a:p>
          <a:p>
            <a:pPr algn="just"/>
            <a:r>
              <a:rPr lang="en-IN" sz="2000" dirty="0" smtClean="0">
                <a:solidFill>
                  <a:schemeClr val="tx1"/>
                </a:solidFill>
              </a:rPr>
              <a:t>There are 14 rules amongst which the Rule 3 is the General rule whereas Rule 4 to 12 are the specific rule.</a:t>
            </a:r>
          </a:p>
          <a:p>
            <a:pPr algn="just"/>
            <a:endParaRPr lang="en-IN" sz="2000" dirty="0" smtClean="0">
              <a:solidFill>
                <a:schemeClr val="tx1"/>
              </a:solidFill>
            </a:endParaRPr>
          </a:p>
          <a:p>
            <a:pPr algn="just"/>
            <a:r>
              <a:rPr lang="en-IN" sz="2000" dirty="0" smtClean="0">
                <a:solidFill>
                  <a:schemeClr val="tx1"/>
                </a:solidFill>
              </a:rPr>
              <a:t>First step is to check the Specific rule and if not covered the </a:t>
            </a:r>
            <a:r>
              <a:rPr lang="en-IN" sz="2000" dirty="0" err="1" smtClean="0">
                <a:solidFill>
                  <a:schemeClr val="tx1"/>
                </a:solidFill>
              </a:rPr>
              <a:t>Assessee</a:t>
            </a:r>
            <a:r>
              <a:rPr lang="en-IN" sz="2000" dirty="0" smtClean="0">
                <a:solidFill>
                  <a:schemeClr val="tx1"/>
                </a:solidFill>
              </a:rPr>
              <a:t> will Automatically get covered in the  </a:t>
            </a:r>
            <a:r>
              <a:rPr lang="en-IN" sz="2000" b="1" dirty="0" smtClean="0">
                <a:solidFill>
                  <a:schemeClr val="tx1"/>
                </a:solidFill>
              </a:rPr>
              <a:t>Basic Rule i.e. Rule3.</a:t>
            </a:r>
          </a:p>
          <a:p>
            <a:pPr algn="just"/>
            <a:endParaRPr lang="en-IN" sz="2000" dirty="0" smtClean="0">
              <a:solidFill>
                <a:schemeClr val="tx1"/>
              </a:solidFill>
            </a:endParaRPr>
          </a:p>
          <a:p>
            <a:pPr algn="just"/>
            <a:r>
              <a:rPr lang="en-IN" sz="2000" b="1" dirty="0" smtClean="0">
                <a:solidFill>
                  <a:srgbClr val="7030A0"/>
                </a:solidFill>
              </a:rPr>
              <a:t>Rule 3 specifies the location of service receiver as the point of Place of Provision of Service Rules 2012.</a:t>
            </a:r>
          </a:p>
          <a:p>
            <a:pPr algn="just"/>
            <a:endParaRPr lang="en-IN" sz="2000" dirty="0" smtClean="0">
              <a:solidFill>
                <a:schemeClr val="tx1"/>
              </a:solidFill>
            </a:endParaRPr>
          </a:p>
          <a:p>
            <a:pPr algn="just"/>
            <a:r>
              <a:rPr lang="en-IN" sz="2000" dirty="0" smtClean="0">
                <a:solidFill>
                  <a:schemeClr val="tx1"/>
                </a:solidFill>
              </a:rPr>
              <a:t>If any </a:t>
            </a:r>
            <a:r>
              <a:rPr lang="en-IN" sz="2000" dirty="0" err="1" smtClean="0">
                <a:solidFill>
                  <a:schemeClr val="tx1"/>
                </a:solidFill>
              </a:rPr>
              <a:t>Assessee</a:t>
            </a:r>
            <a:r>
              <a:rPr lang="en-IN" sz="2000" dirty="0" smtClean="0">
                <a:solidFill>
                  <a:schemeClr val="tx1"/>
                </a:solidFill>
              </a:rPr>
              <a:t> gets covered in more than one of the above rule at the same time then as per </a:t>
            </a:r>
            <a:r>
              <a:rPr lang="en-IN" sz="2000" b="1" dirty="0" smtClean="0">
                <a:solidFill>
                  <a:schemeClr val="tx1"/>
                </a:solidFill>
              </a:rPr>
              <a:t>Rule 14 </a:t>
            </a:r>
            <a:r>
              <a:rPr lang="en-IN" sz="2000" dirty="0" smtClean="0">
                <a:solidFill>
                  <a:schemeClr val="tx1"/>
                </a:solidFill>
              </a:rPr>
              <a:t>he should be assessed in the rule</a:t>
            </a:r>
            <a:r>
              <a:rPr lang="en-IN" sz="2000" b="1" dirty="0" smtClean="0">
                <a:solidFill>
                  <a:schemeClr val="tx1"/>
                </a:solidFill>
              </a:rPr>
              <a:t> which comes later.</a:t>
            </a:r>
          </a:p>
          <a:p>
            <a:pPr algn="just"/>
            <a:endParaRPr lang="en-IN" sz="2000" b="1" dirty="0" smtClean="0">
              <a:solidFill>
                <a:schemeClr val="tx1"/>
              </a:solidFill>
            </a:endParaRPr>
          </a:p>
          <a:p>
            <a:pPr algn="just"/>
            <a:r>
              <a:rPr lang="en-IN" sz="2000" b="1" dirty="0" smtClean="0">
                <a:solidFill>
                  <a:schemeClr val="tx1"/>
                </a:solidFill>
              </a:rPr>
              <a:t>Taxable Territory means whole of India Except the state of Jammu  and Kashmir.</a:t>
            </a:r>
          </a:p>
          <a:p>
            <a:pPr algn="just"/>
            <a:endParaRPr lang="en-IN" sz="2000" b="1" dirty="0" smtClean="0">
              <a:solidFill>
                <a:schemeClr val="tx1"/>
              </a:solidFill>
            </a:endParaRPr>
          </a:p>
        </p:txBody>
      </p:sp>
      <p:sp>
        <p:nvSpPr>
          <p:cNvPr id="4" name="Slide Number Placeholder 3"/>
          <p:cNvSpPr>
            <a:spLocks noGrp="1"/>
          </p:cNvSpPr>
          <p:nvPr>
            <p:ph type="sldNum" sz="quarter" idx="12"/>
          </p:nvPr>
        </p:nvSpPr>
        <p:spPr/>
        <p:txBody>
          <a:bodyPr/>
          <a:lstStyle/>
          <a:p>
            <a:fld id="{C3B36BA2-4A57-4A57-BB18-C93C6C173084}" type="slidenum">
              <a:rPr lang="en-IN" smtClean="0"/>
              <a:pPr/>
              <a:t>7</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spTree>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640960" cy="5832648"/>
          </a:xfrm>
        </p:spPr>
        <p:txBody>
          <a:bodyPr>
            <a:normAutofit fontScale="92500" lnSpcReduction="10000"/>
          </a:bodyPr>
          <a:lstStyle/>
          <a:p>
            <a:pPr algn="just"/>
            <a:r>
              <a:rPr lang="en-IN" sz="2000" b="1" u="sng" dirty="0" smtClean="0">
                <a:solidFill>
                  <a:srgbClr val="7030A0"/>
                </a:solidFill>
              </a:rPr>
              <a:t>PLACE OF PROVISION OF SERVICE RULES 2012:</a:t>
            </a:r>
          </a:p>
          <a:p>
            <a:pPr algn="just"/>
            <a:endParaRPr lang="en-IN" sz="2000" b="1" u="sng" dirty="0" smtClean="0">
              <a:solidFill>
                <a:srgbClr val="7030A0"/>
              </a:solidFill>
            </a:endParaRPr>
          </a:p>
          <a:p>
            <a:pPr algn="just"/>
            <a:r>
              <a:rPr lang="en-IN" sz="2000" dirty="0" smtClean="0">
                <a:solidFill>
                  <a:schemeClr val="tx1"/>
                </a:solidFill>
              </a:rPr>
              <a:t>The Relevant Portion and  Extracts of Relevant Rules from the Point of </a:t>
            </a:r>
            <a:r>
              <a:rPr lang="en-IN" sz="2000" b="1" dirty="0" smtClean="0">
                <a:solidFill>
                  <a:schemeClr val="tx1"/>
                </a:solidFill>
              </a:rPr>
              <a:t>Applicability</a:t>
            </a:r>
            <a:r>
              <a:rPr lang="en-IN" sz="2000" dirty="0" smtClean="0">
                <a:solidFill>
                  <a:schemeClr val="tx1"/>
                </a:solidFill>
              </a:rPr>
              <a:t>  have been Produced hereunder:</a:t>
            </a:r>
          </a:p>
          <a:p>
            <a:pPr algn="just"/>
            <a:endParaRPr lang="en-IN" sz="2000" dirty="0" smtClean="0">
              <a:solidFill>
                <a:schemeClr val="tx1"/>
              </a:solidFill>
            </a:endParaRPr>
          </a:p>
          <a:p>
            <a:pPr algn="just"/>
            <a:r>
              <a:rPr lang="en-IN" sz="2000" b="1" i="1" u="sng" dirty="0" smtClean="0">
                <a:solidFill>
                  <a:schemeClr val="tx1"/>
                </a:solidFill>
              </a:rPr>
              <a:t>Rule 6:</a:t>
            </a:r>
            <a:r>
              <a:rPr lang="en-IN" sz="2000" b="1" i="1" dirty="0" smtClean="0">
                <a:solidFill>
                  <a:schemeClr val="tx1"/>
                </a:solidFill>
              </a:rPr>
              <a:t> </a:t>
            </a:r>
            <a:r>
              <a:rPr lang="en-IN" sz="2000" b="1" i="1" u="sng" dirty="0" smtClean="0">
                <a:solidFill>
                  <a:schemeClr val="tx1"/>
                </a:solidFill>
              </a:rPr>
              <a:t>Taxability in Relation to Events:</a:t>
            </a: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r>
              <a:rPr lang="en-IN" sz="2000" dirty="0" smtClean="0">
                <a:solidFill>
                  <a:schemeClr val="tx1"/>
                </a:solidFill>
              </a:rPr>
              <a:t>The rule Provides that when an event is hosted outside India and for whose performance services are provided outside India then the Services shall be deemed to be provided in the country in which such event has actually taken  place</a:t>
            </a:r>
          </a:p>
        </p:txBody>
      </p:sp>
      <p:sp>
        <p:nvSpPr>
          <p:cNvPr id="4" name="Slide Number Placeholder 3"/>
          <p:cNvSpPr>
            <a:spLocks noGrp="1"/>
          </p:cNvSpPr>
          <p:nvPr>
            <p:ph type="sldNum" sz="quarter" idx="12"/>
          </p:nvPr>
        </p:nvSpPr>
        <p:spPr/>
        <p:txBody>
          <a:bodyPr/>
          <a:lstStyle/>
          <a:p>
            <a:fld id="{C3B36BA2-4A57-4A57-BB18-C93C6C173084}" type="slidenum">
              <a:rPr lang="en-IN" smtClean="0"/>
              <a:pPr/>
              <a:t>8</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graphicFrame>
        <p:nvGraphicFramePr>
          <p:cNvPr id="8" name="Table 7"/>
          <p:cNvGraphicFramePr>
            <a:graphicFrameLocks noGrp="1"/>
          </p:cNvGraphicFramePr>
          <p:nvPr/>
        </p:nvGraphicFramePr>
        <p:xfrm>
          <a:off x="1331640" y="2420888"/>
          <a:ext cx="6096000" cy="2377440"/>
        </p:xfrm>
        <a:graphic>
          <a:graphicData uri="http://schemas.openxmlformats.org/drawingml/2006/table">
            <a:tbl>
              <a:tblPr firstRow="1" bandRow="1">
                <a:tableStyleId>{C4B1156A-380E-4F78-BDF5-A606A8083BF9}</a:tableStyleId>
              </a:tblPr>
              <a:tblGrid>
                <a:gridCol w="2032000"/>
                <a:gridCol w="2032000"/>
                <a:gridCol w="2032000"/>
              </a:tblGrid>
              <a:tr h="370840">
                <a:tc>
                  <a:txBody>
                    <a:bodyPr/>
                    <a:lstStyle/>
                    <a:p>
                      <a:r>
                        <a:rPr lang="en-IN" dirty="0" smtClean="0"/>
                        <a:t>Rule </a:t>
                      </a:r>
                      <a:endParaRPr lang="en-IN" dirty="0"/>
                    </a:p>
                  </a:txBody>
                  <a:tcPr/>
                </a:tc>
                <a:tc>
                  <a:txBody>
                    <a:bodyPr/>
                    <a:lstStyle/>
                    <a:p>
                      <a:r>
                        <a:rPr lang="en-IN" dirty="0" smtClean="0"/>
                        <a:t>Outlining</a:t>
                      </a:r>
                      <a:r>
                        <a:rPr lang="en-IN" baseline="0" dirty="0" smtClean="0"/>
                        <a:t> of the Rule</a:t>
                      </a:r>
                      <a:endParaRPr lang="en-IN" dirty="0"/>
                    </a:p>
                  </a:txBody>
                  <a:tcPr/>
                </a:tc>
                <a:tc>
                  <a:txBody>
                    <a:bodyPr/>
                    <a:lstStyle/>
                    <a:p>
                      <a:r>
                        <a:rPr lang="en-IN" dirty="0" smtClean="0"/>
                        <a:t>Place</a:t>
                      </a:r>
                      <a:r>
                        <a:rPr lang="en-IN" baseline="0" dirty="0" smtClean="0"/>
                        <a:t> of Provision of the Rule</a:t>
                      </a:r>
                      <a:endParaRPr lang="en-IN" dirty="0"/>
                    </a:p>
                  </a:txBody>
                  <a:tcPr/>
                </a:tc>
              </a:tr>
              <a:tr h="370840">
                <a:tc>
                  <a:txBody>
                    <a:bodyPr/>
                    <a:lstStyle/>
                    <a:p>
                      <a:r>
                        <a:rPr lang="en-IN" dirty="0" smtClean="0"/>
                        <a:t>Rule 6</a:t>
                      </a:r>
                      <a:endParaRPr lang="en-IN" dirty="0"/>
                    </a:p>
                  </a:txBody>
                  <a:tcPr/>
                </a:tc>
                <a:tc>
                  <a:txBody>
                    <a:bodyPr/>
                    <a:lstStyle/>
                    <a:p>
                      <a:r>
                        <a:rPr lang="en-IN" dirty="0" smtClean="0"/>
                        <a:t>Services in</a:t>
                      </a:r>
                      <a:r>
                        <a:rPr lang="en-IN" baseline="0" dirty="0" smtClean="0"/>
                        <a:t> Relation to  Organising of an Event</a:t>
                      </a:r>
                      <a:endParaRPr lang="en-IN" dirty="0"/>
                    </a:p>
                  </a:txBody>
                  <a:tcPr/>
                </a:tc>
                <a:tc>
                  <a:txBody>
                    <a:bodyPr/>
                    <a:lstStyle/>
                    <a:p>
                      <a:r>
                        <a:rPr lang="en-IN" dirty="0" smtClean="0"/>
                        <a:t>The Place of</a:t>
                      </a:r>
                      <a:r>
                        <a:rPr lang="en-IN" baseline="0" dirty="0" smtClean="0"/>
                        <a:t> Provision of services shall be the </a:t>
                      </a:r>
                      <a:r>
                        <a:rPr lang="en-IN" b="1" baseline="0" dirty="0" smtClean="0"/>
                        <a:t>place where the Event Actually </a:t>
                      </a:r>
                      <a:r>
                        <a:rPr lang="en-IN" b="1" baseline="0" dirty="0" err="1" smtClean="0"/>
                        <a:t>Tooks</a:t>
                      </a:r>
                      <a:r>
                        <a:rPr lang="en-IN" b="1" baseline="0" dirty="0" smtClean="0"/>
                        <a:t> Place</a:t>
                      </a:r>
                      <a:endParaRPr lang="en-IN" b="1" dirty="0"/>
                    </a:p>
                  </a:txBody>
                  <a:tcPr/>
                </a:tc>
              </a:tr>
            </a:tbl>
          </a:graphicData>
        </a:graphic>
      </p:graphicFrame>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0648"/>
            <a:ext cx="8640960" cy="5832648"/>
          </a:xfrm>
        </p:spPr>
        <p:txBody>
          <a:bodyPr>
            <a:normAutofit/>
          </a:bodyPr>
          <a:lstStyle/>
          <a:p>
            <a:pPr algn="just"/>
            <a:r>
              <a:rPr lang="en-IN" sz="2000" b="1" u="sng" dirty="0" smtClean="0">
                <a:solidFill>
                  <a:srgbClr val="7030A0"/>
                </a:solidFill>
              </a:rPr>
              <a:t>PLACE OF PROVISION OF SERVICE RULES 2012:</a:t>
            </a:r>
          </a:p>
          <a:p>
            <a:pPr algn="just"/>
            <a:endParaRPr lang="en-IN" sz="2000" dirty="0" smtClean="0">
              <a:solidFill>
                <a:schemeClr val="tx1"/>
              </a:solidFill>
            </a:endParaRPr>
          </a:p>
          <a:p>
            <a:pPr algn="just"/>
            <a:r>
              <a:rPr lang="en-IN" sz="2000" b="1" i="1" u="sng" dirty="0" smtClean="0">
                <a:solidFill>
                  <a:schemeClr val="tx1"/>
                </a:solidFill>
              </a:rPr>
              <a:t>Rule 8</a:t>
            </a:r>
            <a:r>
              <a:rPr lang="en-IN" sz="2000" b="1" u="sng" dirty="0" smtClean="0">
                <a:solidFill>
                  <a:schemeClr val="tx1"/>
                </a:solidFill>
              </a:rPr>
              <a:t>:</a:t>
            </a:r>
            <a:r>
              <a:rPr lang="en-IN" sz="2000" b="1" dirty="0" smtClean="0">
                <a:solidFill>
                  <a:schemeClr val="tx1"/>
                </a:solidFill>
              </a:rPr>
              <a:t> </a:t>
            </a:r>
            <a:r>
              <a:rPr lang="en-IN" sz="2000" b="1" u="sng" dirty="0" smtClean="0">
                <a:solidFill>
                  <a:schemeClr val="tx1"/>
                </a:solidFill>
              </a:rPr>
              <a:t>Where Service Provider and Service receiver both are located in the taxable territory:</a:t>
            </a: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endParaRPr lang="en-IN" sz="2000" dirty="0" smtClean="0">
              <a:solidFill>
                <a:schemeClr val="tx1"/>
              </a:solidFill>
            </a:endParaRPr>
          </a:p>
          <a:p>
            <a:pPr algn="just"/>
            <a:r>
              <a:rPr lang="en-IN" sz="2000" b="1" dirty="0" smtClean="0">
                <a:solidFill>
                  <a:srgbClr val="FF0000"/>
                </a:solidFill>
              </a:rPr>
              <a:t>The above rule is applicable in a situation when the services are provided outside India but the Service Provider and Service Receiver are from India. </a:t>
            </a:r>
          </a:p>
          <a:p>
            <a:pPr algn="just"/>
            <a:r>
              <a:rPr lang="en-IN" sz="2000" b="1" dirty="0" smtClean="0">
                <a:solidFill>
                  <a:srgbClr val="FF0000"/>
                </a:solidFill>
              </a:rPr>
              <a:t>							</a:t>
            </a:r>
            <a:r>
              <a:rPr lang="en-IN" sz="2000" b="1" dirty="0" smtClean="0">
                <a:solidFill>
                  <a:schemeClr val="tx1"/>
                </a:solidFill>
              </a:rPr>
              <a:t>,,,,,,,,,,, Continued</a:t>
            </a:r>
          </a:p>
        </p:txBody>
      </p:sp>
      <p:sp>
        <p:nvSpPr>
          <p:cNvPr id="4" name="Slide Number Placeholder 3"/>
          <p:cNvSpPr>
            <a:spLocks noGrp="1"/>
          </p:cNvSpPr>
          <p:nvPr>
            <p:ph type="sldNum" sz="quarter" idx="12"/>
          </p:nvPr>
        </p:nvSpPr>
        <p:spPr/>
        <p:txBody>
          <a:bodyPr/>
          <a:lstStyle/>
          <a:p>
            <a:fld id="{C3B36BA2-4A57-4A57-BB18-C93C6C173084}" type="slidenum">
              <a:rPr lang="en-IN" smtClean="0"/>
              <a:pPr/>
              <a:t>9</a:t>
            </a:fld>
            <a:endParaRPr lang="en-IN"/>
          </a:p>
        </p:txBody>
      </p:sp>
      <p:sp>
        <p:nvSpPr>
          <p:cNvPr id="5" name="Footer Placeholder 4"/>
          <p:cNvSpPr>
            <a:spLocks noGrp="1"/>
          </p:cNvSpPr>
          <p:nvPr>
            <p:ph type="ftr" sz="quarter" idx="11"/>
          </p:nvPr>
        </p:nvSpPr>
        <p:spPr>
          <a:xfrm>
            <a:off x="3124200" y="6237312"/>
            <a:ext cx="3320008" cy="484163"/>
          </a:xfrm>
        </p:spPr>
        <p:txBody>
          <a:bodyPr/>
          <a:lstStyle/>
          <a:p>
            <a:r>
              <a:rPr lang="en-IN" dirty="0" err="1" smtClean="0">
                <a:solidFill>
                  <a:srgbClr val="7030A0"/>
                </a:solidFill>
              </a:rPr>
              <a:t>Rahul</a:t>
            </a:r>
            <a:r>
              <a:rPr lang="en-IN" dirty="0" smtClean="0">
                <a:solidFill>
                  <a:srgbClr val="7030A0"/>
                </a:solidFill>
              </a:rPr>
              <a:t> V Gupta &amp; Co.</a:t>
            </a:r>
            <a:br>
              <a:rPr lang="en-IN" dirty="0" smtClean="0">
                <a:solidFill>
                  <a:srgbClr val="7030A0"/>
                </a:solidFill>
              </a:rPr>
            </a:br>
            <a:r>
              <a:rPr lang="en-IN" dirty="0" smtClean="0">
                <a:solidFill>
                  <a:srgbClr val="7030A0"/>
                </a:solidFill>
              </a:rPr>
              <a:t>Chartered Accountants</a:t>
            </a:r>
            <a:br>
              <a:rPr lang="en-IN" dirty="0" smtClean="0">
                <a:solidFill>
                  <a:srgbClr val="7030A0"/>
                </a:solidFill>
              </a:rPr>
            </a:br>
            <a:endParaRPr lang="en-IN" dirty="0">
              <a:solidFill>
                <a:srgbClr val="7030A0"/>
              </a:solidFill>
            </a:endParaRPr>
          </a:p>
        </p:txBody>
      </p:sp>
      <p:graphicFrame>
        <p:nvGraphicFramePr>
          <p:cNvPr id="8" name="Table 7"/>
          <p:cNvGraphicFramePr>
            <a:graphicFrameLocks noGrp="1"/>
          </p:cNvGraphicFramePr>
          <p:nvPr/>
        </p:nvGraphicFramePr>
        <p:xfrm>
          <a:off x="1331640" y="1916832"/>
          <a:ext cx="6096000" cy="2377440"/>
        </p:xfrm>
        <a:graphic>
          <a:graphicData uri="http://schemas.openxmlformats.org/drawingml/2006/table">
            <a:tbl>
              <a:tblPr firstRow="1" bandRow="1">
                <a:tableStyleId>{C4B1156A-380E-4F78-BDF5-A606A8083BF9}</a:tableStyleId>
              </a:tblPr>
              <a:tblGrid>
                <a:gridCol w="2032000"/>
                <a:gridCol w="2032000"/>
                <a:gridCol w="2032000"/>
              </a:tblGrid>
              <a:tr h="370840">
                <a:tc>
                  <a:txBody>
                    <a:bodyPr/>
                    <a:lstStyle/>
                    <a:p>
                      <a:r>
                        <a:rPr lang="en-IN" dirty="0" smtClean="0"/>
                        <a:t>Rule </a:t>
                      </a:r>
                      <a:endParaRPr lang="en-IN" dirty="0"/>
                    </a:p>
                  </a:txBody>
                  <a:tcPr/>
                </a:tc>
                <a:tc>
                  <a:txBody>
                    <a:bodyPr/>
                    <a:lstStyle/>
                    <a:p>
                      <a:r>
                        <a:rPr lang="en-IN" dirty="0" smtClean="0"/>
                        <a:t>Outlining</a:t>
                      </a:r>
                      <a:r>
                        <a:rPr lang="en-IN" baseline="0" dirty="0" smtClean="0"/>
                        <a:t> of the Rule</a:t>
                      </a:r>
                      <a:endParaRPr lang="en-IN" dirty="0"/>
                    </a:p>
                  </a:txBody>
                  <a:tcPr/>
                </a:tc>
                <a:tc>
                  <a:txBody>
                    <a:bodyPr/>
                    <a:lstStyle/>
                    <a:p>
                      <a:r>
                        <a:rPr lang="en-IN" dirty="0" smtClean="0"/>
                        <a:t>Place</a:t>
                      </a:r>
                      <a:r>
                        <a:rPr lang="en-IN" baseline="0" dirty="0" smtClean="0"/>
                        <a:t> of Provision of the Rule</a:t>
                      </a:r>
                      <a:endParaRPr lang="en-IN" dirty="0"/>
                    </a:p>
                  </a:txBody>
                  <a:tcPr/>
                </a:tc>
              </a:tr>
              <a:tr h="370840">
                <a:tc>
                  <a:txBody>
                    <a:bodyPr/>
                    <a:lstStyle/>
                    <a:p>
                      <a:r>
                        <a:rPr lang="en-IN" dirty="0" smtClean="0"/>
                        <a:t>Rule 8</a:t>
                      </a:r>
                      <a:endParaRPr lang="en-IN" dirty="0"/>
                    </a:p>
                  </a:txBody>
                  <a:tcPr/>
                </a:tc>
                <a:tc>
                  <a:txBody>
                    <a:bodyPr/>
                    <a:lstStyle/>
                    <a:p>
                      <a:r>
                        <a:rPr lang="en-IN" sz="1800" b="0" u="none" dirty="0" smtClean="0">
                          <a:solidFill>
                            <a:schemeClr val="tx1"/>
                          </a:solidFill>
                        </a:rPr>
                        <a:t>Where Service Provider and Service Receiver both are located in the taxable territory</a:t>
                      </a:r>
                      <a:endParaRPr lang="en-IN" dirty="0"/>
                    </a:p>
                  </a:txBody>
                  <a:tcPr/>
                </a:tc>
                <a:tc>
                  <a:txBody>
                    <a:bodyPr/>
                    <a:lstStyle/>
                    <a:p>
                      <a:r>
                        <a:rPr lang="en-IN" b="1" dirty="0" smtClean="0">
                          <a:solidFill>
                            <a:srgbClr val="FF0000"/>
                          </a:solidFill>
                        </a:rPr>
                        <a:t>Location of Service</a:t>
                      </a:r>
                      <a:r>
                        <a:rPr lang="en-IN" b="1" baseline="0" dirty="0" smtClean="0">
                          <a:solidFill>
                            <a:srgbClr val="FF0000"/>
                          </a:solidFill>
                        </a:rPr>
                        <a:t> Receiver.</a:t>
                      </a:r>
                      <a:endParaRPr lang="en-IN" b="1" dirty="0">
                        <a:solidFill>
                          <a:srgbClr val="FF0000"/>
                        </a:solidFill>
                      </a:endParaRPr>
                    </a:p>
                  </a:txBody>
                  <a:tcPr/>
                </a:tc>
              </a:tr>
            </a:tbl>
          </a:graphicData>
        </a:graphic>
      </p:graphicFrame>
    </p:spTree>
  </p:cSld>
  <p:clrMapOvr>
    <a:masterClrMapping/>
  </p:clrMapOvr>
  <p:transition>
    <p:pull dir="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TotalTime>
  <Words>1202</Words>
  <Application>Microsoft Office PowerPoint</Application>
  <PresentationFormat>On-screen Show (4:3)</PresentationFormat>
  <Paragraphs>200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Tour Operator Service</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Rahul</dc:creator>
  <cp:lastModifiedBy>Rahul</cp:lastModifiedBy>
  <cp:revision>71</cp:revision>
  <dcterms:created xsi:type="dcterms:W3CDTF">2012-07-19T07:10:04Z</dcterms:created>
  <dcterms:modified xsi:type="dcterms:W3CDTF">2012-07-27T09:24:18Z</dcterms:modified>
</cp:coreProperties>
</file>