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7"/>
  </p:notesMasterIdLst>
  <p:handoutMasterIdLst>
    <p:handoutMasterId r:id="rId68"/>
  </p:handoutMasterIdLst>
  <p:sldIdLst>
    <p:sldId id="293" r:id="rId2"/>
    <p:sldId id="294" r:id="rId3"/>
    <p:sldId id="295" r:id="rId4"/>
    <p:sldId id="296" r:id="rId5"/>
    <p:sldId id="297" r:id="rId6"/>
    <p:sldId id="298" r:id="rId7"/>
    <p:sldId id="299" r:id="rId8"/>
    <p:sldId id="300" r:id="rId9"/>
    <p:sldId id="301" r:id="rId10"/>
    <p:sldId id="303" r:id="rId11"/>
    <p:sldId id="304" r:id="rId12"/>
    <p:sldId id="305" r:id="rId13"/>
    <p:sldId id="306" r:id="rId14"/>
    <p:sldId id="307" r:id="rId15"/>
    <p:sldId id="308" r:id="rId16"/>
    <p:sldId id="309" r:id="rId17"/>
    <p:sldId id="361" r:id="rId18"/>
    <p:sldId id="362" r:id="rId19"/>
    <p:sldId id="310" r:id="rId20"/>
    <p:sldId id="363" r:id="rId21"/>
    <p:sldId id="311" r:id="rId22"/>
    <p:sldId id="313" r:id="rId23"/>
    <p:sldId id="314" r:id="rId24"/>
    <p:sldId id="315" r:id="rId25"/>
    <p:sldId id="316" r:id="rId26"/>
    <p:sldId id="317" r:id="rId27"/>
    <p:sldId id="318" r:id="rId28"/>
    <p:sldId id="319" r:id="rId29"/>
    <p:sldId id="320" r:id="rId30"/>
    <p:sldId id="321" r:id="rId31"/>
    <p:sldId id="323" r:id="rId32"/>
    <p:sldId id="324" r:id="rId33"/>
    <p:sldId id="325" r:id="rId34"/>
    <p:sldId id="326" r:id="rId35"/>
    <p:sldId id="327" r:id="rId36"/>
    <p:sldId id="328" r:id="rId37"/>
    <p:sldId id="329" r:id="rId38"/>
    <p:sldId id="330" r:id="rId39"/>
    <p:sldId id="332" r:id="rId40"/>
    <p:sldId id="333" r:id="rId41"/>
    <p:sldId id="334" r:id="rId42"/>
    <p:sldId id="335" r:id="rId43"/>
    <p:sldId id="336" r:id="rId44"/>
    <p:sldId id="337" r:id="rId45"/>
    <p:sldId id="338" r:id="rId46"/>
    <p:sldId id="339" r:id="rId47"/>
    <p:sldId id="340" r:id="rId48"/>
    <p:sldId id="342" r:id="rId49"/>
    <p:sldId id="343" r:id="rId50"/>
    <p:sldId id="344" r:id="rId51"/>
    <p:sldId id="345" r:id="rId52"/>
    <p:sldId id="346" r:id="rId53"/>
    <p:sldId id="347" r:id="rId54"/>
    <p:sldId id="348" r:id="rId55"/>
    <p:sldId id="349" r:id="rId56"/>
    <p:sldId id="350" r:id="rId57"/>
    <p:sldId id="351" r:id="rId58"/>
    <p:sldId id="352" r:id="rId59"/>
    <p:sldId id="353" r:id="rId60"/>
    <p:sldId id="354" r:id="rId61"/>
    <p:sldId id="355" r:id="rId62"/>
    <p:sldId id="356" r:id="rId63"/>
    <p:sldId id="357" r:id="rId64"/>
    <p:sldId id="358" r:id="rId65"/>
    <p:sldId id="360" r:id="rId6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5" d="100"/>
          <a:sy n="55" d="100"/>
        </p:scale>
        <p:origin x="-2856"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76A0BB5-FFB2-4C28-BC3B-8B58272A15DB}" type="datetimeFigureOut">
              <a:rPr lang="en-US" smtClean="0"/>
              <a:pPr/>
              <a:t>11/17/2014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Presentation by Keshav Korgaonkar</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9F739E5-7C66-4F72-80F5-226607CCA6D0}" type="slidenum">
              <a:rPr lang="en-US" smtClean="0"/>
              <a:pPr/>
              <a:t>‹#›</a:t>
            </a:fld>
            <a:endParaRPr lang="en-US"/>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713190-E873-45B7-B0C9-D28E483A0073}" type="datetimeFigureOut">
              <a:rPr lang="en-US" smtClean="0"/>
              <a:pPr/>
              <a:t>11/17/2014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Presentation by Keshav Korgaonkar</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C46582-5FB5-46C6-9935-C542B15B9362}" type="slidenum">
              <a:rPr lang="en-US" smtClean="0"/>
              <a:pPr/>
              <a:t>‹#›</a:t>
            </a:fld>
            <a:endParaRPr lang="en-US"/>
          </a:p>
        </p:txBody>
      </p:sp>
    </p:spTree>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r>
              <a:rPr lang="en-US" smtClean="0"/>
              <a:t>Presentation by Keshav Korgaonkar</a:t>
            </a:r>
            <a:endParaRPr lang="en-US"/>
          </a:p>
        </p:txBody>
      </p:sp>
      <p:sp>
        <p:nvSpPr>
          <p:cNvPr id="5" name="Slide Number Placeholder 4"/>
          <p:cNvSpPr>
            <a:spLocks noGrp="1"/>
          </p:cNvSpPr>
          <p:nvPr>
            <p:ph type="sldNum" sz="quarter" idx="11"/>
          </p:nvPr>
        </p:nvSpPr>
        <p:spPr/>
        <p:txBody>
          <a:bodyPr/>
          <a:lstStyle/>
          <a:p>
            <a:fld id="{F5C46582-5FB5-46C6-9935-C542B15B9362}"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r>
              <a:rPr lang="en-US" smtClean="0"/>
              <a:t>Presentation by Keshav Korgaonkar</a:t>
            </a:r>
            <a:endParaRPr lang="en-US"/>
          </a:p>
        </p:txBody>
      </p:sp>
      <p:sp>
        <p:nvSpPr>
          <p:cNvPr id="5" name="Slide Number Placeholder 4"/>
          <p:cNvSpPr>
            <a:spLocks noGrp="1"/>
          </p:cNvSpPr>
          <p:nvPr>
            <p:ph type="sldNum" sz="quarter" idx="11"/>
          </p:nvPr>
        </p:nvSpPr>
        <p:spPr/>
        <p:txBody>
          <a:bodyPr/>
          <a:lstStyle/>
          <a:p>
            <a:fld id="{F5C46582-5FB5-46C6-9935-C542B15B9362}"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r>
              <a:rPr lang="en-US" smtClean="0"/>
              <a:t>Presentation by Keshav Korgaonkar</a:t>
            </a:r>
            <a:endParaRPr lang="en-US"/>
          </a:p>
        </p:txBody>
      </p:sp>
      <p:sp>
        <p:nvSpPr>
          <p:cNvPr id="5" name="Slide Number Placeholder 4"/>
          <p:cNvSpPr>
            <a:spLocks noGrp="1"/>
          </p:cNvSpPr>
          <p:nvPr>
            <p:ph type="sldNum" sz="quarter" idx="11"/>
          </p:nvPr>
        </p:nvSpPr>
        <p:spPr/>
        <p:txBody>
          <a:bodyPr/>
          <a:lstStyle/>
          <a:p>
            <a:fld id="{F5C46582-5FB5-46C6-9935-C542B15B9362}" type="slidenum">
              <a:rPr lang="en-US" smtClean="0"/>
              <a:pPr/>
              <a:t>10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r>
              <a:rPr lang="en-US" smtClean="0"/>
              <a:t>Presentation by Keshav Korgaonkar</a:t>
            </a:r>
            <a:endParaRPr lang="en-US"/>
          </a:p>
        </p:txBody>
      </p:sp>
      <p:sp>
        <p:nvSpPr>
          <p:cNvPr id="5" name="Slide Number Placeholder 4"/>
          <p:cNvSpPr>
            <a:spLocks noGrp="1"/>
          </p:cNvSpPr>
          <p:nvPr>
            <p:ph type="sldNum" sz="quarter" idx="11"/>
          </p:nvPr>
        </p:nvSpPr>
        <p:spPr/>
        <p:txBody>
          <a:bodyPr/>
          <a:lstStyle/>
          <a:p>
            <a:fld id="{F5C46582-5FB5-46C6-9935-C542B15B9362}" type="slidenum">
              <a:rPr lang="en-US" smtClean="0"/>
              <a:pPr/>
              <a:t>22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r>
              <a:rPr lang="en-US" smtClean="0"/>
              <a:t>Presentation by Keshav Korgaonkar</a:t>
            </a:r>
            <a:endParaRPr lang="en-US"/>
          </a:p>
        </p:txBody>
      </p:sp>
      <p:sp>
        <p:nvSpPr>
          <p:cNvPr id="5" name="Slide Number Placeholder 4"/>
          <p:cNvSpPr>
            <a:spLocks noGrp="1"/>
          </p:cNvSpPr>
          <p:nvPr>
            <p:ph type="sldNum" sz="quarter" idx="11"/>
          </p:nvPr>
        </p:nvSpPr>
        <p:spPr/>
        <p:txBody>
          <a:bodyPr/>
          <a:lstStyle/>
          <a:p>
            <a:fld id="{F5C46582-5FB5-46C6-9935-C542B15B9362}" type="slidenum">
              <a:rPr lang="en-US" smtClean="0"/>
              <a:pPr/>
              <a:t>31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r>
              <a:rPr lang="en-US" smtClean="0"/>
              <a:t>Presentation by Keshav Korgaonkar</a:t>
            </a:r>
            <a:endParaRPr lang="en-US"/>
          </a:p>
        </p:txBody>
      </p:sp>
      <p:sp>
        <p:nvSpPr>
          <p:cNvPr id="5" name="Slide Number Placeholder 4"/>
          <p:cNvSpPr>
            <a:spLocks noGrp="1"/>
          </p:cNvSpPr>
          <p:nvPr>
            <p:ph type="sldNum" sz="quarter" idx="11"/>
          </p:nvPr>
        </p:nvSpPr>
        <p:spPr/>
        <p:txBody>
          <a:bodyPr/>
          <a:lstStyle/>
          <a:p>
            <a:fld id="{F5C46582-5FB5-46C6-9935-C542B15B9362}" type="slidenum">
              <a:rPr lang="en-US" smtClean="0"/>
              <a:pPr/>
              <a:t>39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r>
              <a:rPr lang="en-US" smtClean="0"/>
              <a:t>Presentation by Keshav Korgaonkar</a:t>
            </a:r>
            <a:endParaRPr lang="en-US"/>
          </a:p>
        </p:txBody>
      </p:sp>
      <p:sp>
        <p:nvSpPr>
          <p:cNvPr id="5" name="Slide Number Placeholder 4"/>
          <p:cNvSpPr>
            <a:spLocks noGrp="1"/>
          </p:cNvSpPr>
          <p:nvPr>
            <p:ph type="sldNum" sz="quarter" idx="11"/>
          </p:nvPr>
        </p:nvSpPr>
        <p:spPr/>
        <p:txBody>
          <a:bodyPr/>
          <a:lstStyle/>
          <a:p>
            <a:fld id="{F5C46582-5FB5-46C6-9935-C542B15B9362}" type="slidenum">
              <a:rPr lang="en-US" smtClean="0"/>
              <a:pPr/>
              <a:t>48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46B38941-EEC3-4BF9-A287-2FC2911A404C}" type="datetime1">
              <a:rPr lang="en-US" smtClean="0"/>
              <a:t>11/17/2014</a:t>
            </a:fld>
            <a:endParaRPr lang="en-US"/>
          </a:p>
        </p:txBody>
      </p:sp>
      <p:sp>
        <p:nvSpPr>
          <p:cNvPr id="17" name="Footer Placeholder 16"/>
          <p:cNvSpPr>
            <a:spLocks noGrp="1"/>
          </p:cNvSpPr>
          <p:nvPr>
            <p:ph type="ftr" sz="quarter" idx="11"/>
          </p:nvPr>
        </p:nvSpPr>
        <p:spPr/>
        <p:txBody>
          <a:bodyPr/>
          <a:lstStyle/>
          <a:p>
            <a:r>
              <a:rPr lang="en-US" smtClean="0"/>
              <a:t>Cs.deepakpsingh</a:t>
            </a:r>
            <a:endParaRPr lang="en-US"/>
          </a:p>
        </p:txBody>
      </p:sp>
      <p:sp>
        <p:nvSpPr>
          <p:cNvPr id="29" name="Slide Number Placeholder 28"/>
          <p:cNvSpPr>
            <a:spLocks noGrp="1"/>
          </p:cNvSpPr>
          <p:nvPr>
            <p:ph type="sldNum" sz="quarter" idx="12"/>
          </p:nvPr>
        </p:nvSpPr>
        <p:spPr/>
        <p:txBody>
          <a:bodyPr/>
          <a:lstStyle/>
          <a:p>
            <a:fld id="{3917E561-F211-4B42-9146-DD604CA91658}"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transition>
    <p:wedg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093E627-7D95-4521-B998-1F8F85FA9A4C}" type="datetime1">
              <a:rPr lang="en-US" smtClean="0"/>
              <a:t>11/17/2014</a:t>
            </a:fld>
            <a:endParaRPr lang="en-US"/>
          </a:p>
        </p:txBody>
      </p:sp>
      <p:sp>
        <p:nvSpPr>
          <p:cNvPr id="5" name="Footer Placeholder 4"/>
          <p:cNvSpPr>
            <a:spLocks noGrp="1"/>
          </p:cNvSpPr>
          <p:nvPr>
            <p:ph type="ftr" sz="quarter" idx="11"/>
          </p:nvPr>
        </p:nvSpPr>
        <p:spPr/>
        <p:txBody>
          <a:bodyPr/>
          <a:lstStyle/>
          <a:p>
            <a:r>
              <a:rPr lang="en-US" smtClean="0"/>
              <a:t>Cs.deepakpsingh</a:t>
            </a:r>
            <a:endParaRPr lang="en-US"/>
          </a:p>
        </p:txBody>
      </p:sp>
      <p:sp>
        <p:nvSpPr>
          <p:cNvPr id="6" name="Slide Number Placeholder 5"/>
          <p:cNvSpPr>
            <a:spLocks noGrp="1"/>
          </p:cNvSpPr>
          <p:nvPr>
            <p:ph type="sldNum" sz="quarter" idx="12"/>
          </p:nvPr>
        </p:nvSpPr>
        <p:spPr/>
        <p:txBody>
          <a:bodyPr/>
          <a:lstStyle/>
          <a:p>
            <a:fld id="{3917E561-F211-4B42-9146-DD604CA91658}" type="slidenum">
              <a:rPr lang="en-US" smtClean="0"/>
              <a:pPr/>
              <a:t>‹#›</a:t>
            </a:fld>
            <a:endParaRPr lang="en-US"/>
          </a:p>
        </p:txBody>
      </p:sp>
    </p:spTree>
  </p:cSld>
  <p:clrMapOvr>
    <a:masterClrMapping/>
  </p:clrMapOvr>
  <p:transition>
    <p:wedg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6302A90-7324-4EF2-897D-C211B7B46871}" type="datetime1">
              <a:rPr lang="en-US" smtClean="0"/>
              <a:t>11/17/2014</a:t>
            </a:fld>
            <a:endParaRPr lang="en-US"/>
          </a:p>
        </p:txBody>
      </p:sp>
      <p:sp>
        <p:nvSpPr>
          <p:cNvPr id="5" name="Footer Placeholder 4"/>
          <p:cNvSpPr>
            <a:spLocks noGrp="1"/>
          </p:cNvSpPr>
          <p:nvPr>
            <p:ph type="ftr" sz="quarter" idx="11"/>
          </p:nvPr>
        </p:nvSpPr>
        <p:spPr/>
        <p:txBody>
          <a:bodyPr/>
          <a:lstStyle/>
          <a:p>
            <a:r>
              <a:rPr lang="en-US" smtClean="0"/>
              <a:t>Cs.deepakpsingh</a:t>
            </a:r>
            <a:endParaRPr lang="en-US"/>
          </a:p>
        </p:txBody>
      </p:sp>
      <p:sp>
        <p:nvSpPr>
          <p:cNvPr id="6" name="Slide Number Placeholder 5"/>
          <p:cNvSpPr>
            <a:spLocks noGrp="1"/>
          </p:cNvSpPr>
          <p:nvPr>
            <p:ph type="sldNum" sz="quarter" idx="12"/>
          </p:nvPr>
        </p:nvSpPr>
        <p:spPr/>
        <p:txBody>
          <a:bodyPr/>
          <a:lstStyle/>
          <a:p>
            <a:fld id="{3917E561-F211-4B42-9146-DD604CA91658}" type="slidenum">
              <a:rPr lang="en-US" smtClean="0"/>
              <a:pPr/>
              <a:t>‹#›</a:t>
            </a:fld>
            <a:endParaRPr lang="en-US"/>
          </a:p>
        </p:txBody>
      </p:sp>
    </p:spTree>
  </p:cSld>
  <p:clrMapOvr>
    <a:masterClrMapping/>
  </p:clrMapOvr>
  <p:transition>
    <p:wedg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1915209-19BB-4805-A330-E7290914F982}" type="datetime1">
              <a:rPr lang="en-US" smtClean="0"/>
              <a:t>11/17/2014</a:t>
            </a:fld>
            <a:endParaRPr lang="en-US"/>
          </a:p>
        </p:txBody>
      </p:sp>
      <p:sp>
        <p:nvSpPr>
          <p:cNvPr id="5" name="Footer Placeholder 4"/>
          <p:cNvSpPr>
            <a:spLocks noGrp="1"/>
          </p:cNvSpPr>
          <p:nvPr>
            <p:ph type="ftr" sz="quarter" idx="11"/>
          </p:nvPr>
        </p:nvSpPr>
        <p:spPr/>
        <p:txBody>
          <a:bodyPr/>
          <a:lstStyle/>
          <a:p>
            <a:r>
              <a:rPr lang="en-US" smtClean="0"/>
              <a:t>Cs.deepakpsingh</a:t>
            </a:r>
            <a:endParaRPr lang="en-US"/>
          </a:p>
        </p:txBody>
      </p:sp>
      <p:sp>
        <p:nvSpPr>
          <p:cNvPr id="6" name="Slide Number Placeholder 5"/>
          <p:cNvSpPr>
            <a:spLocks noGrp="1"/>
          </p:cNvSpPr>
          <p:nvPr>
            <p:ph type="sldNum" sz="quarter" idx="12"/>
          </p:nvPr>
        </p:nvSpPr>
        <p:spPr/>
        <p:txBody>
          <a:bodyPr/>
          <a:lstStyle/>
          <a:p>
            <a:fld id="{3917E561-F211-4B42-9146-DD604CA91658}" type="slidenum">
              <a:rPr lang="en-US" smtClean="0"/>
              <a:pPr/>
              <a:t>‹#›</a:t>
            </a:fld>
            <a:endParaRPr lang="en-US"/>
          </a:p>
        </p:txBody>
      </p:sp>
    </p:spTree>
  </p:cSld>
  <p:clrMapOvr>
    <a:masterClrMapping/>
  </p:clrMapOvr>
  <p:transition>
    <p:wedg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1509103-AE38-496F-9E89-B7276429B8EC}" type="datetime1">
              <a:rPr lang="en-US" smtClean="0"/>
              <a:t>11/17/2014</a:t>
            </a:fld>
            <a:endParaRPr lang="en-US"/>
          </a:p>
        </p:txBody>
      </p:sp>
      <p:sp>
        <p:nvSpPr>
          <p:cNvPr id="5" name="Footer Placeholder 4"/>
          <p:cNvSpPr>
            <a:spLocks noGrp="1"/>
          </p:cNvSpPr>
          <p:nvPr>
            <p:ph type="ftr" sz="quarter" idx="11"/>
          </p:nvPr>
        </p:nvSpPr>
        <p:spPr/>
        <p:txBody>
          <a:bodyPr/>
          <a:lstStyle/>
          <a:p>
            <a:r>
              <a:rPr lang="en-US" smtClean="0"/>
              <a:t>Cs.deepakpsingh</a:t>
            </a:r>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3917E561-F211-4B42-9146-DD604CA9165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wedg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7156D9B-E1A7-479E-B9B3-5118491F82E3}" type="datetime1">
              <a:rPr lang="en-US" smtClean="0"/>
              <a:t>11/17/2014</a:t>
            </a:fld>
            <a:endParaRPr lang="en-US"/>
          </a:p>
        </p:txBody>
      </p:sp>
      <p:sp>
        <p:nvSpPr>
          <p:cNvPr id="6" name="Footer Placeholder 5"/>
          <p:cNvSpPr>
            <a:spLocks noGrp="1"/>
          </p:cNvSpPr>
          <p:nvPr>
            <p:ph type="ftr" sz="quarter" idx="11"/>
          </p:nvPr>
        </p:nvSpPr>
        <p:spPr/>
        <p:txBody>
          <a:bodyPr/>
          <a:lstStyle/>
          <a:p>
            <a:r>
              <a:rPr lang="en-US" smtClean="0"/>
              <a:t>Cs.deepakpsingh</a:t>
            </a:r>
            <a:endParaRPr lang="en-US"/>
          </a:p>
        </p:txBody>
      </p:sp>
      <p:sp>
        <p:nvSpPr>
          <p:cNvPr id="7" name="Slide Number Placeholder 6"/>
          <p:cNvSpPr>
            <a:spLocks noGrp="1"/>
          </p:cNvSpPr>
          <p:nvPr>
            <p:ph type="sldNum" sz="quarter" idx="12"/>
          </p:nvPr>
        </p:nvSpPr>
        <p:spPr/>
        <p:txBody>
          <a:bodyPr/>
          <a:lstStyle/>
          <a:p>
            <a:fld id="{3917E561-F211-4B42-9146-DD604CA91658}" type="slidenum">
              <a:rPr lang="en-US" smtClean="0"/>
              <a:pPr/>
              <a:t>‹#›</a:t>
            </a:fld>
            <a:endParaRPr lang="en-US"/>
          </a:p>
        </p:txBody>
      </p:sp>
    </p:spTree>
  </p:cSld>
  <p:clrMapOvr>
    <a:masterClrMapping/>
  </p:clrMapOvr>
  <p:transition>
    <p:wedg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F3E920F-BEAC-4B48-8C61-87CFBAC73A67}" type="datetime1">
              <a:rPr lang="en-US" smtClean="0"/>
              <a:t>11/17/2014</a:t>
            </a:fld>
            <a:endParaRPr lang="en-US"/>
          </a:p>
        </p:txBody>
      </p:sp>
      <p:sp>
        <p:nvSpPr>
          <p:cNvPr id="8" name="Footer Placeholder 7"/>
          <p:cNvSpPr>
            <a:spLocks noGrp="1"/>
          </p:cNvSpPr>
          <p:nvPr>
            <p:ph type="ftr" sz="quarter" idx="11"/>
          </p:nvPr>
        </p:nvSpPr>
        <p:spPr/>
        <p:txBody>
          <a:bodyPr/>
          <a:lstStyle/>
          <a:p>
            <a:r>
              <a:rPr lang="en-US" smtClean="0"/>
              <a:t>Cs.deepakpsingh</a:t>
            </a:r>
            <a:endParaRPr lang="en-US"/>
          </a:p>
        </p:txBody>
      </p:sp>
      <p:sp>
        <p:nvSpPr>
          <p:cNvPr id="9" name="Slide Number Placeholder 8"/>
          <p:cNvSpPr>
            <a:spLocks noGrp="1"/>
          </p:cNvSpPr>
          <p:nvPr>
            <p:ph type="sldNum" sz="quarter" idx="12"/>
          </p:nvPr>
        </p:nvSpPr>
        <p:spPr/>
        <p:txBody>
          <a:bodyPr/>
          <a:lstStyle/>
          <a:p>
            <a:fld id="{3917E561-F211-4B42-9146-DD604CA91658}" type="slidenum">
              <a:rPr lang="en-US" smtClean="0"/>
              <a:pPr/>
              <a:t>‹#›</a:t>
            </a:fld>
            <a:endParaRPr lang="en-US"/>
          </a:p>
        </p:txBody>
      </p:sp>
    </p:spTree>
  </p:cSld>
  <p:clrMapOvr>
    <a:masterClrMapping/>
  </p:clrMapOvr>
  <p:transition>
    <p:wedg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EA31B6A-6446-4ADF-835F-3CD8C737AFFD}" type="datetime1">
              <a:rPr lang="en-US" smtClean="0"/>
              <a:t>11/17/2014</a:t>
            </a:fld>
            <a:endParaRPr lang="en-US"/>
          </a:p>
        </p:txBody>
      </p:sp>
      <p:sp>
        <p:nvSpPr>
          <p:cNvPr id="4" name="Footer Placeholder 3"/>
          <p:cNvSpPr>
            <a:spLocks noGrp="1"/>
          </p:cNvSpPr>
          <p:nvPr>
            <p:ph type="ftr" sz="quarter" idx="11"/>
          </p:nvPr>
        </p:nvSpPr>
        <p:spPr/>
        <p:txBody>
          <a:bodyPr/>
          <a:lstStyle/>
          <a:p>
            <a:r>
              <a:rPr lang="en-US" smtClean="0"/>
              <a:t>Cs.deepakpsingh</a:t>
            </a:r>
            <a:endParaRPr lang="en-US"/>
          </a:p>
        </p:txBody>
      </p:sp>
      <p:sp>
        <p:nvSpPr>
          <p:cNvPr id="5" name="Slide Number Placeholder 4"/>
          <p:cNvSpPr>
            <a:spLocks noGrp="1"/>
          </p:cNvSpPr>
          <p:nvPr>
            <p:ph type="sldNum" sz="quarter" idx="12"/>
          </p:nvPr>
        </p:nvSpPr>
        <p:spPr/>
        <p:txBody>
          <a:bodyPr/>
          <a:lstStyle/>
          <a:p>
            <a:fld id="{3917E561-F211-4B42-9146-DD604CA91658}" type="slidenum">
              <a:rPr lang="en-US" smtClean="0"/>
              <a:pPr/>
              <a:t>‹#›</a:t>
            </a:fld>
            <a:endParaRPr lang="en-US"/>
          </a:p>
        </p:txBody>
      </p:sp>
    </p:spTree>
  </p:cSld>
  <p:clrMapOvr>
    <a:masterClrMapping/>
  </p:clrMapOvr>
  <p:transition>
    <p:wedg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225164-BFA9-4BD9-9968-E3B469479884}" type="datetime1">
              <a:rPr lang="en-US" smtClean="0"/>
              <a:t>11/17/2014</a:t>
            </a:fld>
            <a:endParaRPr lang="en-US"/>
          </a:p>
        </p:txBody>
      </p:sp>
      <p:sp>
        <p:nvSpPr>
          <p:cNvPr id="3" name="Footer Placeholder 2"/>
          <p:cNvSpPr>
            <a:spLocks noGrp="1"/>
          </p:cNvSpPr>
          <p:nvPr>
            <p:ph type="ftr" sz="quarter" idx="11"/>
          </p:nvPr>
        </p:nvSpPr>
        <p:spPr/>
        <p:txBody>
          <a:bodyPr/>
          <a:lstStyle/>
          <a:p>
            <a:r>
              <a:rPr lang="en-US" smtClean="0"/>
              <a:t>Cs.deepakpsingh</a:t>
            </a:r>
            <a:endParaRPr lang="en-US"/>
          </a:p>
        </p:txBody>
      </p:sp>
      <p:sp>
        <p:nvSpPr>
          <p:cNvPr id="4" name="Slide Number Placeholder 3"/>
          <p:cNvSpPr>
            <a:spLocks noGrp="1"/>
          </p:cNvSpPr>
          <p:nvPr>
            <p:ph type="sldNum" sz="quarter" idx="12"/>
          </p:nvPr>
        </p:nvSpPr>
        <p:spPr/>
        <p:txBody>
          <a:bodyPr/>
          <a:lstStyle/>
          <a:p>
            <a:fld id="{3917E561-F211-4B42-9146-DD604CA91658}" type="slidenum">
              <a:rPr lang="en-US" smtClean="0"/>
              <a:pPr/>
              <a:t>‹#›</a:t>
            </a:fld>
            <a:endParaRPr lang="en-US"/>
          </a:p>
        </p:txBody>
      </p:sp>
    </p:spTree>
  </p:cSld>
  <p:clrMapOvr>
    <a:masterClrMapping/>
  </p:clrMapOvr>
  <p:transition>
    <p:wedg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00A04BE-B301-4FD6-869C-911AF8DC7B01}" type="datetime1">
              <a:rPr lang="en-US" smtClean="0"/>
              <a:t>11/17/2014</a:t>
            </a:fld>
            <a:endParaRPr lang="en-US"/>
          </a:p>
        </p:txBody>
      </p:sp>
      <p:sp>
        <p:nvSpPr>
          <p:cNvPr id="6" name="Footer Placeholder 5"/>
          <p:cNvSpPr>
            <a:spLocks noGrp="1"/>
          </p:cNvSpPr>
          <p:nvPr>
            <p:ph type="ftr" sz="quarter" idx="11"/>
          </p:nvPr>
        </p:nvSpPr>
        <p:spPr/>
        <p:txBody>
          <a:bodyPr/>
          <a:lstStyle/>
          <a:p>
            <a:r>
              <a:rPr lang="en-US" smtClean="0"/>
              <a:t>Cs.deepakpsingh</a:t>
            </a:r>
            <a:endParaRPr lang="en-US"/>
          </a:p>
        </p:txBody>
      </p:sp>
      <p:sp>
        <p:nvSpPr>
          <p:cNvPr id="7" name="Slide Number Placeholder 6"/>
          <p:cNvSpPr>
            <a:spLocks noGrp="1"/>
          </p:cNvSpPr>
          <p:nvPr>
            <p:ph type="sldNum" sz="quarter" idx="12"/>
          </p:nvPr>
        </p:nvSpPr>
        <p:spPr/>
        <p:txBody>
          <a:bodyPr/>
          <a:lstStyle/>
          <a:p>
            <a:fld id="{3917E561-F211-4B42-9146-DD604CA91658}" type="slidenum">
              <a:rPr lang="en-US" smtClean="0"/>
              <a:pPr/>
              <a:t>‹#›</a:t>
            </a:fld>
            <a:endParaRPr lang="en-US"/>
          </a:p>
        </p:txBody>
      </p:sp>
    </p:spTree>
  </p:cSld>
  <p:clrMapOvr>
    <a:masterClrMapping/>
  </p:clrMapOvr>
  <p:transition>
    <p:wedg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EDC1E27-13A9-4015-8DB4-BB9961714F51}" type="datetime1">
              <a:rPr lang="en-US" smtClean="0"/>
              <a:t>11/17/2014</a:t>
            </a:fld>
            <a:endParaRPr lang="en-US"/>
          </a:p>
        </p:txBody>
      </p:sp>
      <p:sp>
        <p:nvSpPr>
          <p:cNvPr id="6" name="Footer Placeholder 5"/>
          <p:cNvSpPr>
            <a:spLocks noGrp="1"/>
          </p:cNvSpPr>
          <p:nvPr>
            <p:ph type="ftr" sz="quarter" idx="11"/>
          </p:nvPr>
        </p:nvSpPr>
        <p:spPr/>
        <p:txBody>
          <a:bodyPr/>
          <a:lstStyle/>
          <a:p>
            <a:r>
              <a:rPr lang="en-US" smtClean="0"/>
              <a:t>Cs.deepakpsingh</a:t>
            </a:r>
            <a:endParaRPr lang="en-US"/>
          </a:p>
        </p:txBody>
      </p:sp>
      <p:sp>
        <p:nvSpPr>
          <p:cNvPr id="7" name="Slide Number Placeholder 6"/>
          <p:cNvSpPr>
            <a:spLocks noGrp="1"/>
          </p:cNvSpPr>
          <p:nvPr>
            <p:ph type="sldNum" sz="quarter" idx="12"/>
          </p:nvPr>
        </p:nvSpPr>
        <p:spPr/>
        <p:txBody>
          <a:bodyPr/>
          <a:lstStyle/>
          <a:p>
            <a:fld id="{3917E561-F211-4B42-9146-DD604CA91658}" type="slidenum">
              <a:rPr lang="en-US" smtClean="0"/>
              <a:pPr/>
              <a:t>‹#›</a:t>
            </a:fld>
            <a:endParaRPr lang="en-US"/>
          </a:p>
        </p:txBody>
      </p:sp>
    </p:spTree>
  </p:cSld>
  <p:clrMapOvr>
    <a:masterClrMapping/>
  </p:clrMapOvr>
  <p:transition>
    <p:wedg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BAA2A08-9D55-42F8-AAEC-1604CD5FD830}" type="datetime1">
              <a:rPr lang="en-US" smtClean="0"/>
              <a:t>11/17/2014</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r>
              <a:rPr lang="en-US" smtClean="0"/>
              <a:t>Cs.deepakpsingh</a:t>
            </a: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3917E561-F211-4B42-9146-DD604CA91658}"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wedge/>
  </p:transition>
  <p:timing>
    <p:tnLst>
      <p:par>
        <p:cTn id="1" dur="indefinite" restart="never" nodeType="tmRoot"/>
      </p:par>
    </p:tnLst>
  </p:timing>
  <p:hf sldNum="0" hd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1142999"/>
          </a:xfrm>
        </p:spPr>
        <p:txBody>
          <a:bodyPr>
            <a:normAutofit/>
          </a:bodyPr>
          <a:lstStyle/>
          <a:p>
            <a:r>
              <a:rPr lang="en-US" sz="6000" b="1" dirty="0" smtClean="0">
                <a:solidFill>
                  <a:srgbClr val="FF0000"/>
                </a:solidFill>
              </a:rPr>
              <a:t>ENACTMENTS</a:t>
            </a:r>
            <a:endParaRPr lang="en-US" sz="6000" b="1" dirty="0">
              <a:solidFill>
                <a:srgbClr val="FF0000"/>
              </a:solidFill>
            </a:endParaRPr>
          </a:p>
        </p:txBody>
      </p:sp>
      <p:sp>
        <p:nvSpPr>
          <p:cNvPr id="4" name="Footer Placeholder 3"/>
          <p:cNvSpPr>
            <a:spLocks noGrp="1"/>
          </p:cNvSpPr>
          <p:nvPr>
            <p:ph type="ftr" sz="quarter" idx="11"/>
          </p:nvPr>
        </p:nvSpPr>
        <p:spPr/>
        <p:txBody>
          <a:bodyPr/>
          <a:lstStyle/>
          <a:p>
            <a:r>
              <a:rPr lang="en-US" dirty="0" err="1" smtClean="0"/>
              <a:t>Cs.deepakpsingh</a:t>
            </a:r>
            <a:endParaRPr lang="en-US" dirty="0"/>
          </a:p>
        </p:txBody>
      </p:sp>
      <p:sp>
        <p:nvSpPr>
          <p:cNvPr id="3" name="Subtitle 2"/>
          <p:cNvSpPr>
            <a:spLocks noGrp="1"/>
          </p:cNvSpPr>
          <p:nvPr>
            <p:ph type="subTitle" idx="1"/>
          </p:nvPr>
        </p:nvSpPr>
        <p:spPr>
          <a:xfrm>
            <a:off x="228600" y="1295400"/>
            <a:ext cx="8763000" cy="4800600"/>
          </a:xfrm>
        </p:spPr>
        <p:txBody>
          <a:bodyPr>
            <a:normAutofit fontScale="92500"/>
          </a:bodyPr>
          <a:lstStyle/>
          <a:p>
            <a:r>
              <a:rPr lang="en-US" sz="3800" dirty="0" smtClean="0">
                <a:solidFill>
                  <a:schemeClr val="tx1"/>
                </a:solidFill>
              </a:rPr>
              <a:t>Contract Labor Regulation ACT </a:t>
            </a:r>
            <a:r>
              <a:rPr lang="en-US" sz="3800" dirty="0" smtClean="0">
                <a:solidFill>
                  <a:schemeClr val="tx1"/>
                </a:solidFill>
              </a:rPr>
              <a:t>1970</a:t>
            </a:r>
          </a:p>
          <a:p>
            <a:r>
              <a:rPr lang="en-US" sz="3800" dirty="0" smtClean="0">
                <a:solidFill>
                  <a:schemeClr val="tx1"/>
                </a:solidFill>
              </a:rPr>
              <a:t>Employee Provided Fund </a:t>
            </a:r>
            <a:r>
              <a:rPr lang="en-US" sz="3800" dirty="0" smtClean="0">
                <a:solidFill>
                  <a:schemeClr val="tx1"/>
                </a:solidFill>
              </a:rPr>
              <a:t>&amp; </a:t>
            </a:r>
            <a:r>
              <a:rPr lang="en-US" sz="3800" dirty="0" smtClean="0">
                <a:solidFill>
                  <a:schemeClr val="tx1"/>
                </a:solidFill>
              </a:rPr>
              <a:t>Miscellaneous Provisions </a:t>
            </a:r>
            <a:r>
              <a:rPr lang="en-US" sz="3800" dirty="0" smtClean="0">
                <a:solidFill>
                  <a:schemeClr val="tx1"/>
                </a:solidFill>
              </a:rPr>
              <a:t>ACT 1952</a:t>
            </a:r>
          </a:p>
          <a:p>
            <a:r>
              <a:rPr lang="en-US" sz="3800" dirty="0" smtClean="0">
                <a:solidFill>
                  <a:schemeClr val="tx1"/>
                </a:solidFill>
              </a:rPr>
              <a:t>FACTORY ACT 1948</a:t>
            </a:r>
          </a:p>
          <a:p>
            <a:r>
              <a:rPr lang="en-US" sz="3800" dirty="0" smtClean="0">
                <a:solidFill>
                  <a:schemeClr val="tx1"/>
                </a:solidFill>
              </a:rPr>
              <a:t>BOMBAY </a:t>
            </a:r>
            <a:r>
              <a:rPr lang="en-US" sz="3800" dirty="0" smtClean="0">
                <a:solidFill>
                  <a:schemeClr val="tx1"/>
                </a:solidFill>
              </a:rPr>
              <a:t>Shop &amp;Establishment  </a:t>
            </a:r>
            <a:r>
              <a:rPr lang="en-US" sz="3800" dirty="0" smtClean="0">
                <a:solidFill>
                  <a:schemeClr val="tx1"/>
                </a:solidFill>
              </a:rPr>
              <a:t>ACT 1948</a:t>
            </a:r>
          </a:p>
          <a:p>
            <a:r>
              <a:rPr lang="en-US" sz="3800" dirty="0" smtClean="0">
                <a:solidFill>
                  <a:schemeClr val="tx1"/>
                </a:solidFill>
              </a:rPr>
              <a:t>Maternity Benefit </a:t>
            </a:r>
            <a:r>
              <a:rPr lang="en-US" sz="3800" dirty="0" smtClean="0">
                <a:solidFill>
                  <a:schemeClr val="tx1"/>
                </a:solidFill>
              </a:rPr>
              <a:t>ACT 1961</a:t>
            </a:r>
          </a:p>
          <a:p>
            <a:r>
              <a:rPr lang="en-US" sz="3800" dirty="0" smtClean="0">
                <a:solidFill>
                  <a:schemeClr val="tx1"/>
                </a:solidFill>
              </a:rPr>
              <a:t>Employees Compensation </a:t>
            </a:r>
            <a:r>
              <a:rPr lang="en-US" sz="3800" dirty="0" smtClean="0">
                <a:solidFill>
                  <a:schemeClr val="tx1"/>
                </a:solidFill>
              </a:rPr>
              <a:t>ACT 1923</a:t>
            </a:r>
          </a:p>
          <a:p>
            <a:endParaRPr lang="en-US" sz="6000" dirty="0" smtClean="0">
              <a:solidFill>
                <a:srgbClr val="FF0000"/>
              </a:solidFill>
            </a:endParaRPr>
          </a:p>
          <a:p>
            <a:endParaRPr lang="en-US" dirty="0"/>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1"/>
            <a:ext cx="7772400" cy="1371599"/>
          </a:xfrm>
        </p:spPr>
        <p:txBody>
          <a:bodyPr>
            <a:normAutofit/>
          </a:bodyPr>
          <a:lstStyle/>
          <a:p>
            <a:r>
              <a:rPr lang="en-US" sz="6000" b="1" dirty="0" smtClean="0">
                <a:solidFill>
                  <a:srgbClr val="FF0000"/>
                </a:solidFill>
              </a:rPr>
              <a:t>ENACTMENT</a:t>
            </a:r>
            <a:endParaRPr lang="en-US" sz="6000" b="1" dirty="0">
              <a:solidFill>
                <a:srgbClr val="FF0000"/>
              </a:solidFill>
            </a:endParaRPr>
          </a:p>
        </p:txBody>
      </p:sp>
      <p:sp>
        <p:nvSpPr>
          <p:cNvPr id="4" name="Footer Placeholder 3"/>
          <p:cNvSpPr>
            <a:spLocks noGrp="1"/>
          </p:cNvSpPr>
          <p:nvPr>
            <p:ph type="ftr" sz="quarter" idx="11"/>
          </p:nvPr>
        </p:nvSpPr>
        <p:spPr/>
        <p:txBody>
          <a:bodyPr/>
          <a:lstStyle/>
          <a:p>
            <a:r>
              <a:rPr lang="en-US" smtClean="0"/>
              <a:t>Cs.deepakpsingh</a:t>
            </a:r>
            <a:endParaRPr lang="en-US"/>
          </a:p>
        </p:txBody>
      </p:sp>
      <p:sp>
        <p:nvSpPr>
          <p:cNvPr id="3" name="Subtitle 2"/>
          <p:cNvSpPr>
            <a:spLocks noGrp="1"/>
          </p:cNvSpPr>
          <p:nvPr>
            <p:ph type="subTitle" idx="1"/>
          </p:nvPr>
        </p:nvSpPr>
        <p:spPr>
          <a:xfrm>
            <a:off x="0" y="3429000"/>
            <a:ext cx="9144000" cy="1752600"/>
          </a:xfrm>
        </p:spPr>
        <p:txBody>
          <a:bodyPr>
            <a:normAutofit fontScale="70000" lnSpcReduction="20000"/>
          </a:bodyPr>
          <a:lstStyle/>
          <a:p>
            <a:r>
              <a:rPr lang="en-US" sz="6000" dirty="0" smtClean="0">
                <a:solidFill>
                  <a:srgbClr val="FF0000"/>
                </a:solidFill>
              </a:rPr>
              <a:t>Employees Provident Fund  </a:t>
            </a:r>
            <a:r>
              <a:rPr lang="en-US" sz="6000" dirty="0" smtClean="0">
                <a:solidFill>
                  <a:srgbClr val="FF0000"/>
                </a:solidFill>
              </a:rPr>
              <a:t>&amp; </a:t>
            </a:r>
            <a:r>
              <a:rPr lang="en-US" sz="6000" dirty="0" smtClean="0">
                <a:solidFill>
                  <a:srgbClr val="FF0000"/>
                </a:solidFill>
              </a:rPr>
              <a:t>Miscellaneous Provisions </a:t>
            </a:r>
            <a:r>
              <a:rPr lang="en-US" sz="6000" dirty="0" smtClean="0">
                <a:solidFill>
                  <a:srgbClr val="FF0000"/>
                </a:solidFill>
              </a:rPr>
              <a:t>ACT 1952</a:t>
            </a:r>
          </a:p>
          <a:p>
            <a:endParaRPr lang="en-US" sz="6000" dirty="0" smtClean="0">
              <a:solidFill>
                <a:srgbClr val="FF0000"/>
              </a:solidFill>
            </a:endParaRPr>
          </a:p>
          <a:p>
            <a:endParaRPr lang="en-US" dirty="0"/>
          </a:p>
        </p:txBody>
      </p:sp>
    </p:spTree>
  </p:cSld>
  <p:clrMapOvr>
    <a:masterClrMapping/>
  </p:clrMapOvr>
  <p:transition>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772400" cy="1219199"/>
          </a:xfrm>
        </p:spPr>
        <p:txBody>
          <a:bodyPr/>
          <a:lstStyle/>
          <a:p>
            <a:r>
              <a:rPr lang="en-US" dirty="0" smtClean="0">
                <a:solidFill>
                  <a:srgbClr val="FF0000"/>
                </a:solidFill>
              </a:rPr>
              <a:t>OBJECTIVE</a:t>
            </a:r>
            <a:endParaRPr lang="en-US" dirty="0">
              <a:solidFill>
                <a:srgbClr val="FF0000"/>
              </a:solidFill>
            </a:endParaRPr>
          </a:p>
        </p:txBody>
      </p:sp>
      <p:sp>
        <p:nvSpPr>
          <p:cNvPr id="4" name="Footer Placeholder 3"/>
          <p:cNvSpPr>
            <a:spLocks noGrp="1"/>
          </p:cNvSpPr>
          <p:nvPr>
            <p:ph type="ftr" sz="quarter" idx="11"/>
          </p:nvPr>
        </p:nvSpPr>
        <p:spPr/>
        <p:txBody>
          <a:bodyPr/>
          <a:lstStyle/>
          <a:p>
            <a:r>
              <a:rPr lang="en-US" smtClean="0"/>
              <a:t>Cs.deepakpsingh</a:t>
            </a:r>
            <a:endParaRPr lang="en-US"/>
          </a:p>
        </p:txBody>
      </p:sp>
      <p:sp>
        <p:nvSpPr>
          <p:cNvPr id="3" name="Subtitle 2"/>
          <p:cNvSpPr>
            <a:spLocks noGrp="1"/>
          </p:cNvSpPr>
          <p:nvPr>
            <p:ph type="subTitle" idx="1"/>
          </p:nvPr>
        </p:nvSpPr>
        <p:spPr>
          <a:xfrm>
            <a:off x="762000" y="2057400"/>
            <a:ext cx="7467600" cy="3657600"/>
          </a:xfrm>
        </p:spPr>
        <p:txBody>
          <a:bodyPr>
            <a:normAutofit fontScale="85000" lnSpcReduction="10000"/>
          </a:bodyPr>
          <a:lstStyle/>
          <a:p>
            <a:pPr algn="just">
              <a:buFont typeface="Wingdings" pitchFamily="2" charset="2"/>
              <a:buChar char="Ø"/>
            </a:pPr>
            <a:r>
              <a:rPr lang="en-US" dirty="0" smtClean="0">
                <a:solidFill>
                  <a:schemeClr val="tx1"/>
                </a:solidFill>
              </a:rPr>
              <a:t>To provide a kind of social security to Industrial workers. </a:t>
            </a:r>
          </a:p>
          <a:p>
            <a:pPr algn="just">
              <a:buFont typeface="Wingdings" pitchFamily="2" charset="2"/>
              <a:buChar char="Ø"/>
            </a:pPr>
            <a:endParaRPr lang="en-US" dirty="0" smtClean="0">
              <a:solidFill>
                <a:schemeClr val="tx1"/>
              </a:solidFill>
            </a:endParaRPr>
          </a:p>
          <a:p>
            <a:pPr algn="just">
              <a:buFont typeface="Wingdings" pitchFamily="2" charset="2"/>
              <a:buChar char="Ø"/>
            </a:pPr>
            <a:r>
              <a:rPr lang="en-US" dirty="0" smtClean="0">
                <a:solidFill>
                  <a:schemeClr val="tx1"/>
                </a:solidFill>
              </a:rPr>
              <a:t>To provide retirement or old age benefits. </a:t>
            </a:r>
          </a:p>
          <a:p>
            <a:pPr algn="just">
              <a:buFont typeface="Wingdings" pitchFamily="2" charset="2"/>
              <a:buChar char="Ø"/>
            </a:pPr>
            <a:endParaRPr lang="en-US" dirty="0" smtClean="0">
              <a:solidFill>
                <a:schemeClr val="tx1"/>
              </a:solidFill>
            </a:endParaRPr>
          </a:p>
          <a:p>
            <a:pPr algn="just">
              <a:buFont typeface="Wingdings" pitchFamily="2" charset="2"/>
              <a:buChar char="Ø"/>
            </a:pPr>
            <a:r>
              <a:rPr lang="en-US" dirty="0" smtClean="0">
                <a:solidFill>
                  <a:schemeClr val="tx1"/>
                </a:solidFill>
              </a:rPr>
              <a:t>To provides </a:t>
            </a:r>
            <a:r>
              <a:rPr lang="fr-CA" dirty="0" err="1" smtClean="0">
                <a:solidFill>
                  <a:schemeClr val="tx1"/>
                </a:solidFill>
              </a:rPr>
              <a:t>substantial</a:t>
            </a:r>
            <a:r>
              <a:rPr lang="fr-CA" dirty="0" smtClean="0">
                <a:solidFill>
                  <a:schemeClr val="tx1"/>
                </a:solidFill>
              </a:rPr>
              <a:t> </a:t>
            </a:r>
            <a:r>
              <a:rPr lang="fr-CA" dirty="0" err="1" smtClean="0">
                <a:solidFill>
                  <a:schemeClr val="tx1"/>
                </a:solidFill>
              </a:rPr>
              <a:t>security</a:t>
            </a:r>
            <a:r>
              <a:rPr lang="fr-CA" dirty="0" smtClean="0">
                <a:solidFill>
                  <a:schemeClr val="tx1"/>
                </a:solidFill>
              </a:rPr>
              <a:t>, </a:t>
            </a:r>
            <a:r>
              <a:rPr lang="fr-CA" dirty="0" err="1" smtClean="0">
                <a:solidFill>
                  <a:schemeClr val="tx1"/>
                </a:solidFill>
              </a:rPr>
              <a:t>timely</a:t>
            </a:r>
            <a:r>
              <a:rPr lang="fr-CA" dirty="0" smtClean="0">
                <a:solidFill>
                  <a:schemeClr val="tx1"/>
                </a:solidFill>
              </a:rPr>
              <a:t> </a:t>
            </a:r>
            <a:r>
              <a:rPr lang="fr-CA" dirty="0" err="1" smtClean="0">
                <a:solidFill>
                  <a:schemeClr val="tx1"/>
                </a:solidFill>
              </a:rPr>
              <a:t>monetary</a:t>
            </a:r>
            <a:r>
              <a:rPr lang="fr-CA" dirty="0" smtClean="0">
                <a:solidFill>
                  <a:schemeClr val="tx1"/>
                </a:solidFill>
              </a:rPr>
              <a:t> assistance to </a:t>
            </a:r>
            <a:r>
              <a:rPr lang="fr-CA" dirty="0" err="1" smtClean="0">
                <a:solidFill>
                  <a:schemeClr val="tx1"/>
                </a:solidFill>
              </a:rPr>
              <a:t>Employees</a:t>
            </a:r>
            <a:r>
              <a:rPr lang="fr-CA" dirty="0" smtClean="0">
                <a:solidFill>
                  <a:schemeClr val="tx1"/>
                </a:solidFill>
              </a:rPr>
              <a:t> and </a:t>
            </a:r>
            <a:r>
              <a:rPr lang="fr-CA" dirty="0" err="1" smtClean="0">
                <a:solidFill>
                  <a:schemeClr val="tx1"/>
                </a:solidFill>
              </a:rPr>
              <a:t>their</a:t>
            </a:r>
            <a:r>
              <a:rPr lang="fr-CA" dirty="0" smtClean="0">
                <a:solidFill>
                  <a:schemeClr val="tx1"/>
                </a:solidFill>
              </a:rPr>
              <a:t> </a:t>
            </a:r>
            <a:r>
              <a:rPr lang="fr-CA" dirty="0" err="1" smtClean="0">
                <a:solidFill>
                  <a:schemeClr val="tx1"/>
                </a:solidFill>
              </a:rPr>
              <a:t>family</a:t>
            </a:r>
            <a:r>
              <a:rPr lang="fr-CA" dirty="0" smtClean="0">
                <a:solidFill>
                  <a:schemeClr val="tx1"/>
                </a:solidFill>
              </a:rPr>
              <a:t> </a:t>
            </a:r>
            <a:r>
              <a:rPr lang="fr-CA" dirty="0" err="1" smtClean="0">
                <a:solidFill>
                  <a:schemeClr val="tx1"/>
                </a:solidFill>
              </a:rPr>
              <a:t>members</a:t>
            </a:r>
            <a:r>
              <a:rPr lang="fr-CA" dirty="0" smtClean="0">
                <a:solidFill>
                  <a:schemeClr val="tx1"/>
                </a:solidFill>
              </a:rPr>
              <a:t>.</a:t>
            </a:r>
            <a:endParaRPr lang="en-US" dirty="0" smtClean="0">
              <a:solidFill>
                <a:schemeClr val="tx1"/>
              </a:solidFill>
            </a:endParaRPr>
          </a:p>
          <a:p>
            <a:pPr algn="just">
              <a:buFont typeface="Wingdings" pitchFamily="2" charset="2"/>
              <a:buChar char="Ø"/>
            </a:pPr>
            <a:endParaRPr lang="en-US" dirty="0" smtClean="0">
              <a:solidFill>
                <a:schemeClr val="tx1"/>
              </a:solidFill>
            </a:endParaRPr>
          </a:p>
          <a:p>
            <a:pPr algn="just"/>
            <a:r>
              <a:rPr lang="en-US" dirty="0" smtClean="0">
                <a:solidFill>
                  <a:schemeClr val="tx1"/>
                </a:solidFill>
              </a:rPr>
              <a:t> </a:t>
            </a:r>
          </a:p>
          <a:p>
            <a:endParaRPr lang="en-US" dirty="0"/>
          </a:p>
        </p:txBody>
      </p:sp>
    </p:spTree>
  </p:cSld>
  <p:clrMapOvr>
    <a:masterClrMapping/>
  </p:clrMapOvr>
  <p:transition>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rgbClr val="FF0000"/>
                </a:solidFill>
                <a:latin typeface="Times New Roman" pitchFamily="18" charset="0"/>
                <a:cs typeface="Times New Roman" pitchFamily="18" charset="0"/>
              </a:rPr>
              <a:t>APPLICABILITY </a:t>
            </a:r>
            <a:br>
              <a:rPr lang="en-US" b="1" u="sng" dirty="0" smtClean="0">
                <a:solidFill>
                  <a:srgbClr val="FF0000"/>
                </a:solidFill>
                <a:latin typeface="Times New Roman" pitchFamily="18" charset="0"/>
                <a:cs typeface="Times New Roman" pitchFamily="18" charset="0"/>
              </a:rPr>
            </a:br>
            <a:r>
              <a:rPr lang="en-US" b="1" u="sng" dirty="0" smtClean="0">
                <a:solidFill>
                  <a:srgbClr val="FF0000"/>
                </a:solidFill>
                <a:latin typeface="Times New Roman" pitchFamily="18" charset="0"/>
                <a:cs typeface="Times New Roman" pitchFamily="18" charset="0"/>
              </a:rPr>
              <a:t>AND</a:t>
            </a:r>
            <a:br>
              <a:rPr lang="en-US" b="1" u="sng" dirty="0" smtClean="0">
                <a:solidFill>
                  <a:srgbClr val="FF0000"/>
                </a:solidFill>
                <a:latin typeface="Times New Roman" pitchFamily="18" charset="0"/>
                <a:cs typeface="Times New Roman" pitchFamily="18" charset="0"/>
              </a:rPr>
            </a:br>
            <a:r>
              <a:rPr lang="en-US" b="1" u="sng" dirty="0" smtClean="0">
                <a:solidFill>
                  <a:srgbClr val="FF0000"/>
                </a:solidFill>
                <a:latin typeface="Times New Roman" pitchFamily="18" charset="0"/>
                <a:cs typeface="Times New Roman" pitchFamily="18" charset="0"/>
              </a:rPr>
              <a:t>EXTEND</a:t>
            </a:r>
            <a:endParaRPr lang="en-US" dirty="0"/>
          </a:p>
        </p:txBody>
      </p:sp>
      <p:sp>
        <p:nvSpPr>
          <p:cNvPr id="3" name="Content Placeholder 2"/>
          <p:cNvSpPr>
            <a:spLocks noGrp="1"/>
          </p:cNvSpPr>
          <p:nvPr>
            <p:ph idx="1"/>
          </p:nvPr>
        </p:nvSpPr>
        <p:spPr>
          <a:xfrm>
            <a:off x="533400" y="2209800"/>
            <a:ext cx="8153400" cy="3657600"/>
          </a:xfrm>
        </p:spPr>
        <p:txBody>
          <a:bodyPr>
            <a:normAutofit lnSpcReduction="10000"/>
          </a:bodyPr>
          <a:lstStyle/>
          <a:p>
            <a:pPr lvl="0"/>
            <a:r>
              <a:rPr lang="en-US" dirty="0" smtClean="0"/>
              <a:t>To every factory engaged in any industry specified in schedule I to the Act and employees 20 or more persons;</a:t>
            </a:r>
          </a:p>
          <a:p>
            <a:pPr lvl="0">
              <a:buNone/>
            </a:pPr>
            <a:endParaRPr lang="en-US" dirty="0" smtClean="0"/>
          </a:p>
          <a:p>
            <a:pPr lvl="0"/>
            <a:r>
              <a:rPr lang="en-US" dirty="0" smtClean="0"/>
              <a:t>To every other establishment employing 20 or more persons specified by the Central Govt. </a:t>
            </a:r>
          </a:p>
          <a:p>
            <a:pPr lvl="0">
              <a:buNone/>
            </a:pPr>
            <a:endParaRPr lang="en-US" dirty="0" smtClean="0"/>
          </a:p>
          <a:p>
            <a:pPr lvl="0"/>
            <a:r>
              <a:rPr lang="en-US" dirty="0" smtClean="0"/>
              <a:t>Voluntarily</a:t>
            </a:r>
          </a:p>
          <a:p>
            <a:pPr lvl="0">
              <a:buNone/>
            </a:pP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IMPORTANT DEFINITIONS</a:t>
            </a:r>
            <a:endParaRPr lang="en-US" dirty="0">
              <a:solidFill>
                <a:srgbClr val="FF0000"/>
              </a:solidFill>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US" dirty="0" smtClean="0"/>
              <a:t>Basic Wages</a:t>
            </a:r>
          </a:p>
          <a:p>
            <a:pPr>
              <a:buFont typeface="Wingdings" pitchFamily="2" charset="2"/>
              <a:buChar char="Ø"/>
            </a:pPr>
            <a:endParaRPr lang="en-US" dirty="0" smtClean="0"/>
          </a:p>
          <a:p>
            <a:pPr>
              <a:buFont typeface="Wingdings" pitchFamily="2" charset="2"/>
              <a:buChar char="Ø"/>
            </a:pPr>
            <a:r>
              <a:rPr lang="en-US" dirty="0" smtClean="0"/>
              <a:t>Contribution</a:t>
            </a:r>
          </a:p>
          <a:p>
            <a:pPr>
              <a:buFont typeface="Wingdings" pitchFamily="2" charset="2"/>
              <a:buChar char="Ø"/>
            </a:pPr>
            <a:endParaRPr lang="en-US" dirty="0" smtClean="0"/>
          </a:p>
          <a:p>
            <a:pPr>
              <a:buFont typeface="Wingdings" pitchFamily="2" charset="2"/>
              <a:buChar char="Ø"/>
            </a:pPr>
            <a:r>
              <a:rPr lang="en-US" dirty="0" smtClean="0"/>
              <a:t>Employer</a:t>
            </a:r>
          </a:p>
          <a:p>
            <a:pPr>
              <a:buFont typeface="Wingdings" pitchFamily="2" charset="2"/>
              <a:buChar char="Ø"/>
            </a:pPr>
            <a:endParaRPr lang="en-US" dirty="0" smtClean="0"/>
          </a:p>
          <a:p>
            <a:pPr>
              <a:buFont typeface="Wingdings" pitchFamily="2" charset="2"/>
              <a:buChar char="Ø"/>
            </a:pPr>
            <a:r>
              <a:rPr lang="en-US" dirty="0" smtClean="0"/>
              <a:t>Employee</a:t>
            </a:r>
          </a:p>
          <a:p>
            <a:pPr>
              <a:buFont typeface="Wingdings" pitchFamily="2" charset="2"/>
              <a:buChar char="Ø"/>
            </a:pPr>
            <a:endParaRPr lang="en-US" dirty="0" smtClean="0"/>
          </a:p>
          <a:p>
            <a:pPr>
              <a:buFont typeface="Wingdings" pitchFamily="2" charset="2"/>
              <a:buChar char="Ø"/>
            </a:pPr>
            <a:r>
              <a:rPr lang="en-US" dirty="0" smtClean="0"/>
              <a:t>Exempted Employee</a:t>
            </a:r>
          </a:p>
          <a:p>
            <a:pPr>
              <a:buFont typeface="Wingdings" pitchFamily="2" charset="2"/>
              <a:buChar char="Ø"/>
            </a:pPr>
            <a:endParaRPr lang="en-US" dirty="0" smtClean="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WHAT DOES THIS ACT INCLUDES</a:t>
            </a:r>
            <a:endParaRPr lang="en-US" dirty="0">
              <a:solidFill>
                <a:srgbClr val="FF0000"/>
              </a:solidFill>
            </a:endParaRPr>
          </a:p>
        </p:txBody>
      </p:sp>
      <p:sp>
        <p:nvSpPr>
          <p:cNvPr id="3" name="Content Placeholder 2"/>
          <p:cNvSpPr>
            <a:spLocks noGrp="1"/>
          </p:cNvSpPr>
          <p:nvPr>
            <p:ph idx="1"/>
          </p:nvPr>
        </p:nvSpPr>
        <p:spPr>
          <a:xfrm>
            <a:off x="533400" y="1600201"/>
            <a:ext cx="8153400" cy="4038600"/>
          </a:xfrm>
        </p:spPr>
        <p:txBody>
          <a:bodyPr/>
          <a:lstStyle/>
          <a:p>
            <a:pPr>
              <a:buFont typeface="Wingdings" pitchFamily="2" charset="2"/>
              <a:buChar char="Ø"/>
            </a:pPr>
            <a:r>
              <a:rPr lang="en-IN" dirty="0" smtClean="0"/>
              <a:t> Employees’ Provident Fund Scheme</a:t>
            </a:r>
          </a:p>
          <a:p>
            <a:pPr>
              <a:buNone/>
            </a:pPr>
            <a:r>
              <a:rPr lang="en-IN" dirty="0" smtClean="0"/>
              <a:t>         </a:t>
            </a:r>
          </a:p>
          <a:p>
            <a:pPr>
              <a:buFont typeface="Wingdings" pitchFamily="2" charset="2"/>
              <a:buChar char="Ø"/>
            </a:pPr>
            <a:r>
              <a:rPr lang="en-IN" dirty="0" smtClean="0"/>
              <a:t> Employees’ Pension scheme</a:t>
            </a:r>
          </a:p>
          <a:p>
            <a:pPr>
              <a:buNone/>
            </a:pPr>
            <a:r>
              <a:rPr lang="en-IN" dirty="0" smtClean="0"/>
              <a:t>         </a:t>
            </a:r>
          </a:p>
          <a:p>
            <a:pPr>
              <a:buFont typeface="Wingdings" pitchFamily="2" charset="2"/>
              <a:buChar char="Ø"/>
            </a:pPr>
            <a:r>
              <a:rPr lang="en-IN" dirty="0" smtClean="0"/>
              <a:t> Employees’ Deposit-linked Insurance Scheme.</a:t>
            </a:r>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WHAT DOES THIS ACT INCLUDES</a:t>
            </a:r>
            <a:endParaRPr lang="en-US" dirty="0">
              <a:solidFill>
                <a:srgbClr val="FF0000"/>
              </a:solidFill>
            </a:endParaRPr>
          </a:p>
        </p:txBody>
      </p:sp>
      <p:sp>
        <p:nvSpPr>
          <p:cNvPr id="3" name="Content Placeholder 2"/>
          <p:cNvSpPr>
            <a:spLocks noGrp="1"/>
          </p:cNvSpPr>
          <p:nvPr>
            <p:ph idx="1"/>
          </p:nvPr>
        </p:nvSpPr>
        <p:spPr>
          <a:xfrm>
            <a:off x="533400" y="1600201"/>
            <a:ext cx="8153400" cy="4038600"/>
          </a:xfrm>
        </p:spPr>
        <p:txBody>
          <a:bodyPr/>
          <a:lstStyle/>
          <a:p>
            <a:pPr>
              <a:buFont typeface="Wingdings" pitchFamily="2" charset="2"/>
              <a:buChar char="Ø"/>
            </a:pPr>
            <a:r>
              <a:rPr lang="en-IN" dirty="0" smtClean="0"/>
              <a:t> Employees’ Provident Fund Scheme</a:t>
            </a:r>
          </a:p>
          <a:p>
            <a:pPr>
              <a:buNone/>
            </a:pPr>
            <a:r>
              <a:rPr lang="en-IN" dirty="0" smtClean="0"/>
              <a:t>         </a:t>
            </a:r>
          </a:p>
          <a:p>
            <a:pPr>
              <a:buFont typeface="Wingdings" pitchFamily="2" charset="2"/>
              <a:buChar char="Ø"/>
            </a:pPr>
            <a:r>
              <a:rPr lang="en-IN" dirty="0" smtClean="0"/>
              <a:t> Employees’ Pension scheme</a:t>
            </a:r>
          </a:p>
          <a:p>
            <a:pPr>
              <a:buNone/>
            </a:pPr>
            <a:r>
              <a:rPr lang="en-IN" dirty="0" smtClean="0"/>
              <a:t>         </a:t>
            </a:r>
          </a:p>
          <a:p>
            <a:pPr>
              <a:buFont typeface="Wingdings" pitchFamily="2" charset="2"/>
              <a:buChar char="Ø"/>
            </a:pPr>
            <a:r>
              <a:rPr lang="en-IN" dirty="0" smtClean="0"/>
              <a:t> Employees’ Deposit-linked Insurance Scheme.</a:t>
            </a:r>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752600"/>
          </a:xfrm>
        </p:spPr>
        <p:txBody>
          <a:bodyPr>
            <a:normAutofit/>
          </a:bodyPr>
          <a:lstStyle/>
          <a:p>
            <a:r>
              <a:rPr lang="en-US" b="1" u="sng" spc="-150" dirty="0" smtClean="0">
                <a:solidFill>
                  <a:srgbClr val="FF0000"/>
                </a:solidFill>
                <a:latin typeface="Times New Roman" pitchFamily="18" charset="0"/>
                <a:cs typeface="Times New Roman" pitchFamily="18" charset="0"/>
              </a:rPr>
              <a:t>IMPORTANT PROVISIONS </a:t>
            </a:r>
            <a:br>
              <a:rPr lang="en-US" b="1" u="sng" spc="-150" dirty="0" smtClean="0">
                <a:solidFill>
                  <a:srgbClr val="FF0000"/>
                </a:solidFill>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457200" y="1752600"/>
            <a:ext cx="8229600" cy="4373563"/>
          </a:xfrm>
        </p:spPr>
        <p:txBody>
          <a:bodyPr>
            <a:normAutofit/>
          </a:bodyPr>
          <a:lstStyle/>
          <a:p>
            <a:pPr>
              <a:buFont typeface="Wingdings" pitchFamily="2" charset="2"/>
              <a:buChar char="Ø"/>
            </a:pPr>
            <a:r>
              <a:rPr lang="en-US" dirty="0" smtClean="0"/>
              <a:t>Contributions</a:t>
            </a:r>
          </a:p>
          <a:p>
            <a:pPr>
              <a:buFont typeface="Wingdings" pitchFamily="2" charset="2"/>
              <a:buChar char="Ø"/>
            </a:pPr>
            <a:endParaRPr lang="en-US" dirty="0" smtClean="0"/>
          </a:p>
          <a:p>
            <a:pPr>
              <a:buFont typeface="Wingdings" pitchFamily="2" charset="2"/>
              <a:buChar char="Ø"/>
            </a:pPr>
            <a:r>
              <a:rPr lang="en-US" dirty="0" smtClean="0"/>
              <a:t>Section 7A – Determination of Dues</a:t>
            </a:r>
          </a:p>
          <a:p>
            <a:pPr>
              <a:buNone/>
            </a:pPr>
            <a:endParaRPr lang="en-US" dirty="0" smtClean="0"/>
          </a:p>
          <a:p>
            <a:pPr>
              <a:buFont typeface="Wingdings" pitchFamily="2" charset="2"/>
              <a:buChar char="Ø"/>
            </a:pPr>
            <a:r>
              <a:rPr lang="en-US" dirty="0" smtClean="0"/>
              <a:t>Recoveries of Dues</a:t>
            </a:r>
          </a:p>
          <a:p>
            <a:pPr>
              <a:buFont typeface="Wingdings" pitchFamily="2" charset="2"/>
              <a:buChar char="Ø"/>
            </a:pPr>
            <a:endParaRPr lang="en-US" dirty="0" smtClean="0"/>
          </a:p>
          <a:p>
            <a:pPr>
              <a:buFont typeface="Wingdings" pitchFamily="2" charset="2"/>
              <a:buChar char="Ø"/>
            </a:pPr>
            <a:r>
              <a:rPr lang="en-US" dirty="0" smtClean="0"/>
              <a:t>Review of Order / </a:t>
            </a:r>
            <a:r>
              <a:rPr lang="en-US" dirty="0" err="1" smtClean="0"/>
              <a:t>Appealiate</a:t>
            </a:r>
            <a:r>
              <a:rPr lang="en-US" dirty="0" smtClean="0"/>
              <a:t> Tribunal</a:t>
            </a:r>
          </a:p>
          <a:p>
            <a:pPr>
              <a:buNone/>
            </a:pPr>
            <a:endParaRPr lang="en-US" dirty="0" smtClean="0">
              <a:solidFill>
                <a:srgbClr val="002060"/>
              </a:solidFill>
            </a:endParaRPr>
          </a:p>
          <a:p>
            <a:pPr>
              <a:buNone/>
            </a:pPr>
            <a:endParaRPr lang="en-US" dirty="0" smtClean="0">
              <a:solidFill>
                <a:srgbClr val="002060"/>
              </a:solidFill>
            </a:endParaRPr>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spc="-150" dirty="0" smtClean="0">
                <a:solidFill>
                  <a:srgbClr val="FF0000"/>
                </a:solidFill>
                <a:latin typeface="Times New Roman" pitchFamily="18" charset="0"/>
                <a:cs typeface="Times New Roman" pitchFamily="18" charset="0"/>
              </a:rPr>
              <a:t>IMPORTANT PROVISIONS  </a:t>
            </a:r>
            <a:r>
              <a:rPr lang="en-US" sz="2000" b="1" u="sng" spc="-150" dirty="0" smtClean="0">
                <a:solidFill>
                  <a:srgbClr val="FF0000"/>
                </a:solidFill>
                <a:latin typeface="Times New Roman" pitchFamily="18" charset="0"/>
                <a:cs typeface="Times New Roman" pitchFamily="18" charset="0"/>
              </a:rPr>
              <a:t>Cont…..</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dirty="0" smtClean="0"/>
              <a:t>Not to reduce Wages</a:t>
            </a:r>
          </a:p>
          <a:p>
            <a:pPr>
              <a:buFont typeface="Wingdings" pitchFamily="2" charset="2"/>
              <a:buChar char="Ø"/>
            </a:pPr>
            <a:endParaRPr lang="en-US" dirty="0" smtClean="0"/>
          </a:p>
          <a:p>
            <a:pPr>
              <a:buFont typeface="Wingdings" pitchFamily="2" charset="2"/>
              <a:buChar char="Ø"/>
            </a:pPr>
            <a:r>
              <a:rPr lang="en-US" dirty="0" smtClean="0"/>
              <a:t>Interest and damages</a:t>
            </a:r>
          </a:p>
          <a:p>
            <a:pPr>
              <a:buFont typeface="Wingdings" pitchFamily="2" charset="2"/>
              <a:buChar char="Ø"/>
            </a:pPr>
            <a:endParaRPr lang="en-US" dirty="0" smtClean="0"/>
          </a:p>
          <a:p>
            <a:pPr>
              <a:buFont typeface="Wingdings" pitchFamily="2" charset="2"/>
              <a:buChar char="Ø"/>
            </a:pPr>
            <a:r>
              <a:rPr lang="en-US" dirty="0" smtClean="0"/>
              <a:t>Provisions in relation to I / W</a:t>
            </a:r>
          </a:p>
          <a:p>
            <a:endParaRPr lang="en-US" dirty="0" smtClean="0"/>
          </a:p>
          <a:p>
            <a:pPr>
              <a:buFont typeface="Wingdings" pitchFamily="2" charset="2"/>
              <a:buChar char="Ø"/>
            </a:pPr>
            <a:r>
              <a:rPr lang="en-US" dirty="0" smtClean="0"/>
              <a:t>PE liable with penal measures</a:t>
            </a:r>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AS A CA / ACCOUNTANT</a:t>
            </a:r>
            <a:endParaRPr lang="en-US" dirty="0">
              <a:solidFill>
                <a:srgbClr val="FF0000"/>
              </a:solidFill>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US" dirty="0" smtClean="0"/>
              <a:t>Maintain / Ensure proper books of accounts specially </a:t>
            </a:r>
            <a:r>
              <a:rPr lang="en-US" dirty="0" err="1" smtClean="0"/>
              <a:t>labour</a:t>
            </a:r>
            <a:r>
              <a:rPr lang="en-US" dirty="0" smtClean="0"/>
              <a:t> components </a:t>
            </a:r>
          </a:p>
          <a:p>
            <a:pPr>
              <a:buFont typeface="Wingdings" pitchFamily="2" charset="2"/>
              <a:buChar char="Ø"/>
            </a:pPr>
            <a:endParaRPr lang="en-US" dirty="0" smtClean="0"/>
          </a:p>
          <a:p>
            <a:pPr>
              <a:buFont typeface="Wingdings" pitchFamily="2" charset="2"/>
              <a:buChar char="Ø"/>
            </a:pPr>
            <a:r>
              <a:rPr lang="en-US" dirty="0" smtClean="0"/>
              <a:t>Proper heads of Accounts</a:t>
            </a:r>
          </a:p>
          <a:p>
            <a:pPr>
              <a:buFont typeface="Wingdings" pitchFamily="2" charset="2"/>
              <a:buChar char="Ø"/>
            </a:pPr>
            <a:endParaRPr lang="en-US" dirty="0" smtClean="0"/>
          </a:p>
          <a:p>
            <a:pPr>
              <a:buFont typeface="Wingdings" pitchFamily="2" charset="2"/>
              <a:buChar char="Ø"/>
            </a:pPr>
            <a:r>
              <a:rPr lang="en-US" dirty="0" smtClean="0"/>
              <a:t>Ensure compliance on </a:t>
            </a:r>
            <a:r>
              <a:rPr lang="en-US" dirty="0" err="1" smtClean="0"/>
              <a:t>labour</a:t>
            </a:r>
            <a:r>
              <a:rPr lang="en-US" dirty="0" smtClean="0"/>
              <a:t> components</a:t>
            </a:r>
          </a:p>
          <a:p>
            <a:pPr>
              <a:buFont typeface="Wingdings" pitchFamily="2" charset="2"/>
              <a:buChar char="Ø"/>
            </a:pPr>
            <a:endParaRPr lang="en-US" dirty="0" smtClean="0"/>
          </a:p>
          <a:p>
            <a:pPr>
              <a:buFont typeface="Wingdings" pitchFamily="2" charset="2"/>
              <a:buChar char="Ø"/>
            </a:pPr>
            <a:r>
              <a:rPr lang="en-US" dirty="0" smtClean="0"/>
              <a:t>From beginning – no criteria of 8 years as in IT </a:t>
            </a:r>
          </a:p>
          <a:p>
            <a:pPr>
              <a:buFont typeface="Wingdings" pitchFamily="2" charset="2"/>
              <a:buChar char="Ø"/>
            </a:pPr>
            <a:endParaRPr lang="en-US" dirty="0" smtClean="0"/>
          </a:p>
          <a:p>
            <a:pPr>
              <a:buFont typeface="Wingdings" pitchFamily="2" charset="2"/>
              <a:buChar char="Ø"/>
            </a:pPr>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BENEFITS </a:t>
            </a:r>
            <a:endParaRPr lang="en-US" dirty="0">
              <a:solidFill>
                <a:srgbClr val="FF0000"/>
              </a:solidFill>
            </a:endParaRPr>
          </a:p>
        </p:txBody>
      </p:sp>
      <p:sp>
        <p:nvSpPr>
          <p:cNvPr id="3" name="Content Placeholder 2"/>
          <p:cNvSpPr>
            <a:spLocks noGrp="1"/>
          </p:cNvSpPr>
          <p:nvPr>
            <p:ph idx="1"/>
          </p:nvPr>
        </p:nvSpPr>
        <p:spPr/>
        <p:txBody>
          <a:bodyPr/>
          <a:lstStyle/>
          <a:p>
            <a:pPr>
              <a:buFont typeface="Wingdings" pitchFamily="2" charset="2"/>
              <a:buChar char="Ø"/>
            </a:pPr>
            <a:r>
              <a:rPr lang="en-US" dirty="0" smtClean="0"/>
              <a:t>PF WITHDRAWAL / SETTLMENT BOTH SHARES WITH INTEREST BY MEMBER / NOMINEE</a:t>
            </a:r>
          </a:p>
          <a:p>
            <a:pPr>
              <a:buFont typeface="Wingdings" pitchFamily="2" charset="2"/>
              <a:buChar char="Ø"/>
            </a:pPr>
            <a:r>
              <a:rPr lang="en-US" dirty="0" smtClean="0"/>
              <a:t>IT EXEMPTION ON CONTRIBUTION</a:t>
            </a:r>
          </a:p>
          <a:p>
            <a:pPr>
              <a:buFont typeface="Wingdings" pitchFamily="2" charset="2"/>
              <a:buChar char="Ø"/>
            </a:pPr>
            <a:r>
              <a:rPr lang="en-US" dirty="0" smtClean="0"/>
              <a:t>PENSION WITHDRAWAL</a:t>
            </a:r>
          </a:p>
          <a:p>
            <a:pPr>
              <a:buFont typeface="Wingdings" pitchFamily="2" charset="2"/>
              <a:buChar char="Ø"/>
            </a:pPr>
            <a:r>
              <a:rPr lang="en-US" dirty="0" smtClean="0"/>
              <a:t>PENSION – MONTHLY TO MEMBER</a:t>
            </a:r>
            <a:r>
              <a:rPr lang="en-US" smtClean="0"/>
              <a:t>, WIDOW /WIDOWER </a:t>
            </a:r>
            <a:r>
              <a:rPr lang="en-US" dirty="0" smtClean="0"/>
              <a:t>AND CHILDREN</a:t>
            </a:r>
          </a:p>
          <a:p>
            <a:pPr>
              <a:buFont typeface="Wingdings" pitchFamily="2" charset="2"/>
              <a:buChar char="Ø"/>
            </a:pPr>
            <a:r>
              <a:rPr lang="en-US" dirty="0" smtClean="0"/>
              <a:t>PENSION – ORPHAN, PERM DISABILITY</a:t>
            </a:r>
          </a:p>
          <a:p>
            <a:pPr>
              <a:buFont typeface="Wingdings" pitchFamily="2" charset="2"/>
              <a:buChar char="Ø"/>
            </a:pPr>
            <a:r>
              <a:rPr lang="en-US" dirty="0" smtClean="0"/>
              <a:t>INSURANCE U/R EDLI TO NOMINEE</a:t>
            </a:r>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772400" cy="1219199"/>
          </a:xfrm>
        </p:spPr>
        <p:txBody>
          <a:bodyPr>
            <a:normAutofit fontScale="90000"/>
          </a:bodyPr>
          <a:lstStyle/>
          <a:p>
            <a:r>
              <a:rPr lang="en-US" dirty="0" smtClean="0">
                <a:solidFill>
                  <a:srgbClr val="FF0000"/>
                </a:solidFill>
              </a:rPr>
              <a:t>TOPICS</a:t>
            </a:r>
            <a:br>
              <a:rPr lang="en-US" dirty="0" smtClean="0">
                <a:solidFill>
                  <a:srgbClr val="FF0000"/>
                </a:solidFill>
              </a:rPr>
            </a:br>
            <a:endParaRPr lang="en-US" dirty="0">
              <a:solidFill>
                <a:srgbClr val="FF0000"/>
              </a:solidFill>
            </a:endParaRPr>
          </a:p>
        </p:txBody>
      </p:sp>
      <p:sp>
        <p:nvSpPr>
          <p:cNvPr id="4" name="Footer Placeholder 3"/>
          <p:cNvSpPr>
            <a:spLocks noGrp="1"/>
          </p:cNvSpPr>
          <p:nvPr>
            <p:ph type="ftr" sz="quarter" idx="11"/>
          </p:nvPr>
        </p:nvSpPr>
        <p:spPr/>
        <p:txBody>
          <a:bodyPr/>
          <a:lstStyle/>
          <a:p>
            <a:r>
              <a:rPr lang="en-US" smtClean="0"/>
              <a:t>Cs.deepakpsingh</a:t>
            </a:r>
            <a:endParaRPr lang="en-US"/>
          </a:p>
        </p:txBody>
      </p:sp>
      <p:sp>
        <p:nvSpPr>
          <p:cNvPr id="3" name="Subtitle 2"/>
          <p:cNvSpPr>
            <a:spLocks noGrp="1"/>
          </p:cNvSpPr>
          <p:nvPr>
            <p:ph type="subTitle" idx="1"/>
          </p:nvPr>
        </p:nvSpPr>
        <p:spPr>
          <a:xfrm>
            <a:off x="762000" y="1219200"/>
            <a:ext cx="7543800" cy="4953000"/>
          </a:xfrm>
        </p:spPr>
        <p:txBody>
          <a:bodyPr>
            <a:normAutofit fontScale="92500" lnSpcReduction="10000"/>
          </a:bodyPr>
          <a:lstStyle/>
          <a:p>
            <a:pPr algn="just">
              <a:buFont typeface="Wingdings" pitchFamily="2" charset="2"/>
              <a:buChar char="Ø"/>
            </a:pPr>
            <a:r>
              <a:rPr lang="en-US" dirty="0" smtClean="0"/>
              <a:t>OBJECTIVE OF ENACTMENT</a:t>
            </a:r>
          </a:p>
          <a:p>
            <a:pPr algn="just">
              <a:buFont typeface="Wingdings" pitchFamily="2" charset="2"/>
              <a:buChar char="Ø"/>
            </a:pPr>
            <a:endParaRPr lang="en-US" dirty="0" smtClean="0"/>
          </a:p>
          <a:p>
            <a:pPr algn="just">
              <a:buFont typeface="Wingdings" pitchFamily="2" charset="2"/>
              <a:buChar char="Ø"/>
            </a:pPr>
            <a:r>
              <a:rPr lang="en-US" dirty="0" smtClean="0"/>
              <a:t>ITS’ APPLICABILITY AND EXTEND</a:t>
            </a:r>
          </a:p>
          <a:p>
            <a:pPr algn="just">
              <a:buFont typeface="Wingdings" pitchFamily="2" charset="2"/>
              <a:buChar char="Ø"/>
            </a:pPr>
            <a:endParaRPr lang="en-US" dirty="0" smtClean="0"/>
          </a:p>
          <a:p>
            <a:pPr algn="just">
              <a:buFont typeface="Wingdings" pitchFamily="2" charset="2"/>
              <a:buChar char="Ø"/>
            </a:pPr>
            <a:r>
              <a:rPr lang="en-US" dirty="0" smtClean="0"/>
              <a:t>CERTAIN IMPORTANT DEFINATIONS</a:t>
            </a:r>
          </a:p>
          <a:p>
            <a:pPr algn="just">
              <a:buFont typeface="Wingdings" pitchFamily="2" charset="2"/>
              <a:buChar char="Ø"/>
            </a:pPr>
            <a:endParaRPr lang="en-US" dirty="0" smtClean="0"/>
          </a:p>
          <a:p>
            <a:pPr algn="just">
              <a:buFont typeface="Wingdings" pitchFamily="2" charset="2"/>
              <a:buChar char="Ø"/>
            </a:pPr>
            <a:r>
              <a:rPr lang="en-US" dirty="0" smtClean="0"/>
              <a:t>CERTAIN PROVISIONS / BENEFITS ETC.</a:t>
            </a:r>
          </a:p>
          <a:p>
            <a:pPr algn="just">
              <a:buFont typeface="Wingdings" pitchFamily="2" charset="2"/>
              <a:buChar char="Ø"/>
            </a:pPr>
            <a:endParaRPr lang="en-US" dirty="0" smtClean="0"/>
          </a:p>
          <a:p>
            <a:pPr algn="just">
              <a:buFont typeface="Wingdings" pitchFamily="2" charset="2"/>
              <a:buChar char="Ø"/>
            </a:pPr>
            <a:r>
              <a:rPr lang="en-US" dirty="0" smtClean="0"/>
              <a:t>RIGHTS, DUTIES, OBLIGATIONS ETC.</a:t>
            </a:r>
          </a:p>
          <a:p>
            <a:pPr algn="just">
              <a:buFont typeface="Wingdings" pitchFamily="2" charset="2"/>
              <a:buChar char="Ø"/>
            </a:pPr>
            <a:endParaRPr lang="en-US" dirty="0" smtClean="0"/>
          </a:p>
          <a:p>
            <a:pPr algn="just">
              <a:buFont typeface="Wingdings" pitchFamily="2" charset="2"/>
              <a:buChar char="Ø"/>
            </a:pPr>
            <a:r>
              <a:rPr lang="en-US" dirty="0" smtClean="0"/>
              <a:t>PENAL PROVISIONS.</a:t>
            </a:r>
          </a:p>
          <a:p>
            <a:pPr algn="just">
              <a:buFont typeface="Wingdings" pitchFamily="2" charset="2"/>
              <a:buChar char="Ø"/>
            </a:pPr>
            <a:endParaRPr lang="en-US" dirty="0" smtClean="0"/>
          </a:p>
          <a:p>
            <a:pPr algn="just">
              <a:buFont typeface="Wingdings" pitchFamily="2" charset="2"/>
              <a:buChar char="Ø"/>
            </a:pPr>
            <a:endParaRPr lang="en-US" dirty="0"/>
          </a:p>
        </p:txBody>
      </p:sp>
    </p:spTree>
  </p:cSld>
  <p:clrMapOvr>
    <a:masterClrMapping/>
  </p:clrMapOvr>
  <p:transition>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IT ROLL OUT</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a:xfrm>
            <a:off x="533400" y="1143000"/>
            <a:ext cx="8153400" cy="5334000"/>
          </a:xfrm>
        </p:spPr>
        <p:txBody>
          <a:bodyPr>
            <a:normAutofit/>
          </a:bodyPr>
          <a:lstStyle/>
          <a:p>
            <a:pPr>
              <a:buFont typeface="Wingdings" pitchFamily="2" charset="2"/>
              <a:buChar char="Ø"/>
            </a:pPr>
            <a:r>
              <a:rPr lang="en-US" dirty="0" smtClean="0"/>
              <a:t>Employer Portal / Employee Portal</a:t>
            </a:r>
          </a:p>
          <a:p>
            <a:pPr>
              <a:buFont typeface="Wingdings" pitchFamily="2" charset="2"/>
              <a:buChar char="Ø"/>
            </a:pPr>
            <a:endParaRPr lang="en-US" dirty="0" smtClean="0"/>
          </a:p>
          <a:p>
            <a:pPr>
              <a:buFont typeface="Wingdings" pitchFamily="2" charset="2"/>
              <a:buChar char="Ø"/>
            </a:pPr>
            <a:r>
              <a:rPr lang="en-US" dirty="0" smtClean="0"/>
              <a:t>UAN and number portability</a:t>
            </a:r>
          </a:p>
          <a:p>
            <a:pPr>
              <a:buFont typeface="Wingdings" pitchFamily="2" charset="2"/>
              <a:buChar char="Ø"/>
            </a:pPr>
            <a:endParaRPr lang="en-US" dirty="0" smtClean="0"/>
          </a:p>
          <a:p>
            <a:pPr>
              <a:buFont typeface="Wingdings" pitchFamily="2" charset="2"/>
              <a:buChar char="Ø"/>
            </a:pPr>
            <a:r>
              <a:rPr lang="en-US" dirty="0" smtClean="0"/>
              <a:t>KYC upload</a:t>
            </a:r>
          </a:p>
          <a:p>
            <a:pPr>
              <a:buFont typeface="Wingdings" pitchFamily="2" charset="2"/>
              <a:buChar char="Ø"/>
            </a:pPr>
            <a:endParaRPr lang="en-US" dirty="0" smtClean="0"/>
          </a:p>
          <a:p>
            <a:pPr>
              <a:buFont typeface="Wingdings" pitchFamily="2" charset="2"/>
              <a:buChar char="Ø"/>
            </a:pPr>
            <a:r>
              <a:rPr lang="en-US" dirty="0" smtClean="0"/>
              <a:t>Monthly ECR – No other periodical returns</a:t>
            </a:r>
          </a:p>
          <a:p>
            <a:pPr>
              <a:buFont typeface="Wingdings" pitchFamily="2" charset="2"/>
              <a:buChar char="Ø"/>
            </a:pPr>
            <a:endParaRPr lang="en-US" dirty="0" smtClean="0"/>
          </a:p>
          <a:p>
            <a:pPr>
              <a:buFont typeface="Wingdings" pitchFamily="2" charset="2"/>
              <a:buChar char="Ø"/>
            </a:pPr>
            <a:r>
              <a:rPr lang="en-US" dirty="0" smtClean="0"/>
              <a:t>Speedy disposal of Claims</a:t>
            </a:r>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609600"/>
            <a:ext cx="7772400" cy="1470025"/>
          </a:xfrm>
        </p:spPr>
        <p:txBody>
          <a:bodyPr/>
          <a:lstStyle/>
          <a:p>
            <a:r>
              <a:rPr lang="en-US" dirty="0" smtClean="0">
                <a:solidFill>
                  <a:srgbClr val="FF0000"/>
                </a:solidFill>
                <a:latin typeface="Times New Roman" pitchFamily="18" charset="0"/>
                <a:cs typeface="Times New Roman" pitchFamily="18" charset="0"/>
              </a:rPr>
              <a:t>PENALTIES</a:t>
            </a:r>
            <a:br>
              <a:rPr lang="en-US" dirty="0" smtClean="0">
                <a:solidFill>
                  <a:srgbClr val="FF0000"/>
                </a:solidFill>
                <a:latin typeface="Times New Roman" pitchFamily="18" charset="0"/>
                <a:cs typeface="Times New Roman" pitchFamily="18" charset="0"/>
              </a:rPr>
            </a:br>
            <a:endParaRPr lang="en-US" dirty="0">
              <a:solidFill>
                <a:srgbClr val="FF0000"/>
              </a:solidFill>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US" smtClean="0"/>
              <a:t>Cs.deepakpsingh</a:t>
            </a:r>
            <a:endParaRPr lang="en-US"/>
          </a:p>
        </p:txBody>
      </p:sp>
      <p:sp>
        <p:nvSpPr>
          <p:cNvPr id="3" name="Subtitle 2"/>
          <p:cNvSpPr>
            <a:spLocks noGrp="1"/>
          </p:cNvSpPr>
          <p:nvPr>
            <p:ph type="subTitle" idx="1"/>
          </p:nvPr>
        </p:nvSpPr>
        <p:spPr>
          <a:xfrm>
            <a:off x="990600" y="1600200"/>
            <a:ext cx="7620000" cy="4572000"/>
          </a:xfrm>
        </p:spPr>
        <p:txBody>
          <a:bodyPr>
            <a:normAutofit lnSpcReduction="10000"/>
          </a:bodyPr>
          <a:lstStyle/>
          <a:p>
            <a:pPr algn="just">
              <a:buFont typeface="Wingdings" pitchFamily="2" charset="2"/>
              <a:buChar char="Ø"/>
            </a:pPr>
            <a:r>
              <a:rPr lang="en-IN" dirty="0" smtClean="0">
                <a:solidFill>
                  <a:schemeClr val="tx1"/>
                </a:solidFill>
              </a:rPr>
              <a:t>Person avoiding any payment due from him is liable to be punished with imprisonment for a term which may extend to one year or with fine of Rs. 5000 or with both.</a:t>
            </a:r>
          </a:p>
          <a:p>
            <a:pPr algn="just"/>
            <a:endParaRPr lang="en-IN" dirty="0" smtClean="0">
              <a:solidFill>
                <a:schemeClr val="tx1"/>
              </a:solidFill>
            </a:endParaRPr>
          </a:p>
          <a:p>
            <a:pPr algn="just">
              <a:buFont typeface="Wingdings" pitchFamily="2" charset="2"/>
              <a:buChar char="Ø"/>
            </a:pPr>
            <a:r>
              <a:rPr lang="en-IN" dirty="0" smtClean="0">
                <a:solidFill>
                  <a:schemeClr val="tx1"/>
                </a:solidFill>
              </a:rPr>
              <a:t>Contravening the provisions in relation to the payments to be made into the Pension Scheme or making defaults in payment of inspection charges, shall be punishable with imprisonment which may extend to three years</a:t>
            </a:r>
          </a:p>
          <a:p>
            <a:pPr algn="just">
              <a:buFont typeface="Wingdings" pitchFamily="2" charset="2"/>
              <a:buChar char="Ø"/>
            </a:pPr>
            <a:endParaRPr lang="en-IN" dirty="0" smtClean="0">
              <a:solidFill>
                <a:schemeClr val="tx1"/>
              </a:solidFill>
            </a:endParaRPr>
          </a:p>
          <a:p>
            <a:pPr algn="just">
              <a:buFont typeface="Wingdings" pitchFamily="2" charset="2"/>
              <a:buChar char="Ø"/>
            </a:pPr>
            <a:endParaRPr lang="en-IN" dirty="0" smtClean="0">
              <a:solidFill>
                <a:schemeClr val="tx1"/>
              </a:solidFill>
            </a:endParaRPr>
          </a:p>
          <a:p>
            <a:endParaRPr lang="en-US" dirty="0">
              <a:solidFill>
                <a:schemeClr val="tx1"/>
              </a:solidFill>
            </a:endParaRPr>
          </a:p>
        </p:txBody>
      </p:sp>
    </p:spTree>
  </p:cSld>
  <p:clrMapOvr>
    <a:masterClrMapping/>
  </p:clrMapOvr>
  <p:transition>
    <p:wedg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1"/>
            <a:ext cx="7772400" cy="1371599"/>
          </a:xfrm>
        </p:spPr>
        <p:txBody>
          <a:bodyPr>
            <a:normAutofit/>
          </a:bodyPr>
          <a:lstStyle/>
          <a:p>
            <a:r>
              <a:rPr lang="en-US" sz="6000" b="1" dirty="0" smtClean="0">
                <a:solidFill>
                  <a:srgbClr val="FF0000"/>
                </a:solidFill>
              </a:rPr>
              <a:t>ENACTMENT</a:t>
            </a:r>
            <a:endParaRPr lang="en-US" sz="6000" b="1" dirty="0">
              <a:solidFill>
                <a:srgbClr val="FF0000"/>
              </a:solidFill>
            </a:endParaRPr>
          </a:p>
        </p:txBody>
      </p:sp>
      <p:sp>
        <p:nvSpPr>
          <p:cNvPr id="4" name="Footer Placeholder 3"/>
          <p:cNvSpPr>
            <a:spLocks noGrp="1"/>
          </p:cNvSpPr>
          <p:nvPr>
            <p:ph type="ftr" sz="quarter" idx="11"/>
          </p:nvPr>
        </p:nvSpPr>
        <p:spPr/>
        <p:txBody>
          <a:bodyPr/>
          <a:lstStyle/>
          <a:p>
            <a:r>
              <a:rPr lang="en-US" smtClean="0"/>
              <a:t>Cs.deepakpsingh</a:t>
            </a:r>
            <a:endParaRPr lang="en-US"/>
          </a:p>
        </p:txBody>
      </p:sp>
      <p:sp>
        <p:nvSpPr>
          <p:cNvPr id="3" name="Subtitle 2"/>
          <p:cNvSpPr>
            <a:spLocks noGrp="1"/>
          </p:cNvSpPr>
          <p:nvPr>
            <p:ph type="subTitle" idx="1"/>
          </p:nvPr>
        </p:nvSpPr>
        <p:spPr>
          <a:xfrm>
            <a:off x="1371600" y="3429000"/>
            <a:ext cx="6400800" cy="1752600"/>
          </a:xfrm>
        </p:spPr>
        <p:txBody>
          <a:bodyPr>
            <a:normAutofit lnSpcReduction="10000"/>
          </a:bodyPr>
          <a:lstStyle/>
          <a:p>
            <a:r>
              <a:rPr lang="en-US" sz="6000" dirty="0" smtClean="0">
                <a:solidFill>
                  <a:srgbClr val="FF0000"/>
                </a:solidFill>
              </a:rPr>
              <a:t>FACTORIES ACT 1948</a:t>
            </a:r>
          </a:p>
          <a:p>
            <a:endParaRPr lang="en-US" sz="6000" dirty="0" smtClean="0">
              <a:solidFill>
                <a:srgbClr val="FF0000"/>
              </a:solidFill>
            </a:endParaRPr>
          </a:p>
          <a:p>
            <a:endParaRPr lang="en-US" dirty="0"/>
          </a:p>
        </p:txBody>
      </p:sp>
    </p:spTree>
  </p:cSld>
  <p:clrMapOvr>
    <a:masterClrMapping/>
  </p:clrMapOvr>
  <p:transition>
    <p:wedg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772400" cy="1219199"/>
          </a:xfrm>
        </p:spPr>
        <p:txBody>
          <a:bodyPr/>
          <a:lstStyle/>
          <a:p>
            <a:r>
              <a:rPr lang="en-US" dirty="0" smtClean="0">
                <a:solidFill>
                  <a:srgbClr val="FF0000"/>
                </a:solidFill>
              </a:rPr>
              <a:t>OBJECTIVE</a:t>
            </a:r>
            <a:endParaRPr lang="en-US" dirty="0">
              <a:solidFill>
                <a:srgbClr val="FF0000"/>
              </a:solidFill>
            </a:endParaRPr>
          </a:p>
        </p:txBody>
      </p:sp>
      <p:sp>
        <p:nvSpPr>
          <p:cNvPr id="4" name="Footer Placeholder 3"/>
          <p:cNvSpPr>
            <a:spLocks noGrp="1"/>
          </p:cNvSpPr>
          <p:nvPr>
            <p:ph type="ftr" sz="quarter" idx="11"/>
          </p:nvPr>
        </p:nvSpPr>
        <p:spPr/>
        <p:txBody>
          <a:bodyPr/>
          <a:lstStyle/>
          <a:p>
            <a:r>
              <a:rPr lang="en-US" smtClean="0"/>
              <a:t>Cs.deepakpsingh</a:t>
            </a:r>
            <a:endParaRPr lang="en-US"/>
          </a:p>
        </p:txBody>
      </p:sp>
      <p:sp>
        <p:nvSpPr>
          <p:cNvPr id="3" name="Subtitle 2"/>
          <p:cNvSpPr>
            <a:spLocks noGrp="1"/>
          </p:cNvSpPr>
          <p:nvPr>
            <p:ph type="subTitle" idx="1"/>
          </p:nvPr>
        </p:nvSpPr>
        <p:spPr>
          <a:xfrm>
            <a:off x="762000" y="1828800"/>
            <a:ext cx="7543800" cy="3810000"/>
          </a:xfrm>
        </p:spPr>
        <p:txBody>
          <a:bodyPr>
            <a:normAutofit fontScale="92500" lnSpcReduction="10000"/>
          </a:bodyPr>
          <a:lstStyle/>
          <a:p>
            <a:pPr algn="just">
              <a:buFont typeface="Wingdings" pitchFamily="2" charset="2"/>
              <a:buChar char="Ø"/>
            </a:pPr>
            <a:r>
              <a:rPr lang="en-US" dirty="0" smtClean="0">
                <a:solidFill>
                  <a:schemeClr val="tx1"/>
                </a:solidFill>
              </a:rPr>
              <a:t>To regulate the working conditions in factories. It is a social legislation which provides for health, safety, welfare and other aspects of the workers working in factories such as proper working hours, leave and other benefits. </a:t>
            </a:r>
          </a:p>
          <a:p>
            <a:pPr algn="just"/>
            <a:r>
              <a:rPr lang="en-US" dirty="0" smtClean="0">
                <a:solidFill>
                  <a:schemeClr val="tx1"/>
                </a:solidFill>
              </a:rPr>
              <a:t> </a:t>
            </a:r>
          </a:p>
          <a:p>
            <a:pPr algn="just">
              <a:buFont typeface="Wingdings" pitchFamily="2" charset="2"/>
              <a:buChar char="Ø"/>
            </a:pPr>
            <a:r>
              <a:rPr lang="en-US" dirty="0" smtClean="0">
                <a:solidFill>
                  <a:schemeClr val="tx1"/>
                </a:solidFill>
              </a:rPr>
              <a:t>The Act aims at protecting workers employed in factories from unfair exploitation by the employer.</a:t>
            </a:r>
          </a:p>
          <a:p>
            <a:endParaRPr lang="en-US" dirty="0"/>
          </a:p>
        </p:txBody>
      </p:sp>
    </p:spTree>
  </p:cSld>
  <p:clrMapOvr>
    <a:masterClrMapping/>
  </p:clrMapOvr>
  <p:transition>
    <p:wedg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rgbClr val="FF0000"/>
                </a:solidFill>
                <a:latin typeface="Times New Roman" pitchFamily="18" charset="0"/>
                <a:cs typeface="Times New Roman" pitchFamily="18" charset="0"/>
              </a:rPr>
              <a:t>APPLICABILITY </a:t>
            </a:r>
            <a:br>
              <a:rPr lang="en-US" b="1" u="sng" dirty="0" smtClean="0">
                <a:solidFill>
                  <a:srgbClr val="FF0000"/>
                </a:solidFill>
                <a:latin typeface="Times New Roman" pitchFamily="18" charset="0"/>
                <a:cs typeface="Times New Roman" pitchFamily="18" charset="0"/>
              </a:rPr>
            </a:br>
            <a:r>
              <a:rPr lang="en-US" b="1" u="sng" dirty="0" smtClean="0">
                <a:solidFill>
                  <a:srgbClr val="FF0000"/>
                </a:solidFill>
                <a:latin typeface="Times New Roman" pitchFamily="18" charset="0"/>
                <a:cs typeface="Times New Roman" pitchFamily="18" charset="0"/>
              </a:rPr>
              <a:t>AND</a:t>
            </a:r>
            <a:br>
              <a:rPr lang="en-US" b="1" u="sng" dirty="0" smtClean="0">
                <a:solidFill>
                  <a:srgbClr val="FF0000"/>
                </a:solidFill>
                <a:latin typeface="Times New Roman" pitchFamily="18" charset="0"/>
                <a:cs typeface="Times New Roman" pitchFamily="18" charset="0"/>
              </a:rPr>
            </a:br>
            <a:r>
              <a:rPr lang="en-US" b="1" u="sng" dirty="0" smtClean="0">
                <a:solidFill>
                  <a:srgbClr val="FF0000"/>
                </a:solidFill>
                <a:latin typeface="Times New Roman" pitchFamily="18" charset="0"/>
                <a:cs typeface="Times New Roman" pitchFamily="18" charset="0"/>
              </a:rPr>
              <a:t>EXTEND</a:t>
            </a:r>
            <a:endParaRPr lang="en-US" dirty="0"/>
          </a:p>
        </p:txBody>
      </p:sp>
      <p:sp>
        <p:nvSpPr>
          <p:cNvPr id="3" name="Content Placeholder 2"/>
          <p:cNvSpPr>
            <a:spLocks noGrp="1"/>
          </p:cNvSpPr>
          <p:nvPr>
            <p:ph idx="1"/>
          </p:nvPr>
        </p:nvSpPr>
        <p:spPr>
          <a:xfrm>
            <a:off x="457200" y="2209800"/>
            <a:ext cx="8229600" cy="4038600"/>
          </a:xfrm>
        </p:spPr>
        <p:txBody>
          <a:bodyPr>
            <a:normAutofit/>
          </a:bodyPr>
          <a:lstStyle/>
          <a:p>
            <a:pPr>
              <a:buNone/>
            </a:pPr>
            <a:r>
              <a:rPr lang="en-US" dirty="0" smtClean="0"/>
              <a:t>Factory means-</a:t>
            </a:r>
          </a:p>
          <a:p>
            <a:pPr lvl="0"/>
            <a:r>
              <a:rPr lang="en-US" dirty="0" smtClean="0"/>
              <a:t>any premises in which 10 or more workers are working and a manufacturing process is carried on with the aid of power;</a:t>
            </a:r>
          </a:p>
          <a:p>
            <a:pPr lvl="0"/>
            <a:r>
              <a:rPr lang="en-US" dirty="0" smtClean="0"/>
              <a:t>any premises in which 20 or more workers are working and a manufacturing process is carried on without the aid of power.</a:t>
            </a:r>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IMPORTANT DEFINITIONS</a:t>
            </a:r>
            <a:endParaRPr lang="en-US" dirty="0">
              <a:solidFill>
                <a:srgbClr val="FF0000"/>
              </a:solidFill>
            </a:endParaRPr>
          </a:p>
        </p:txBody>
      </p:sp>
      <p:sp>
        <p:nvSpPr>
          <p:cNvPr id="3" name="Content Placeholder 2"/>
          <p:cNvSpPr>
            <a:spLocks noGrp="1"/>
          </p:cNvSpPr>
          <p:nvPr>
            <p:ph idx="1"/>
          </p:nvPr>
        </p:nvSpPr>
        <p:spPr/>
        <p:txBody>
          <a:bodyPr/>
          <a:lstStyle/>
          <a:p>
            <a:pPr>
              <a:buFont typeface="Wingdings" pitchFamily="2" charset="2"/>
              <a:buChar char="Ø"/>
            </a:pPr>
            <a:r>
              <a:rPr lang="en-US" dirty="0" smtClean="0"/>
              <a:t>Factory</a:t>
            </a:r>
          </a:p>
          <a:p>
            <a:pPr>
              <a:buFont typeface="Wingdings" pitchFamily="2" charset="2"/>
              <a:buChar char="Ø"/>
            </a:pPr>
            <a:endParaRPr lang="en-US" dirty="0" smtClean="0"/>
          </a:p>
          <a:p>
            <a:pPr>
              <a:buFont typeface="Wingdings" pitchFamily="2" charset="2"/>
              <a:buChar char="Ø"/>
            </a:pPr>
            <a:r>
              <a:rPr lang="en-US" dirty="0" smtClean="0"/>
              <a:t>Worker</a:t>
            </a:r>
          </a:p>
          <a:p>
            <a:pPr>
              <a:buFont typeface="Wingdings" pitchFamily="2" charset="2"/>
              <a:buChar char="Ø"/>
            </a:pPr>
            <a:endParaRPr lang="en-US" dirty="0" smtClean="0"/>
          </a:p>
          <a:p>
            <a:pPr>
              <a:buFont typeface="Wingdings" pitchFamily="2" charset="2"/>
              <a:buChar char="Ø"/>
            </a:pPr>
            <a:r>
              <a:rPr lang="en-US" dirty="0" smtClean="0"/>
              <a:t>Manufacturing Process</a:t>
            </a:r>
          </a:p>
          <a:p>
            <a:pPr>
              <a:buFont typeface="Wingdings" pitchFamily="2" charset="2"/>
              <a:buChar char="Ø"/>
            </a:pPr>
            <a:endParaRPr lang="en-US" dirty="0" smtClean="0"/>
          </a:p>
          <a:p>
            <a:pPr>
              <a:buFont typeface="Wingdings" pitchFamily="2" charset="2"/>
              <a:buChar char="Ø"/>
            </a:pPr>
            <a:r>
              <a:rPr lang="en-US" dirty="0" smtClean="0"/>
              <a:t>Hazardous Process</a:t>
            </a:r>
          </a:p>
          <a:p>
            <a:pPr>
              <a:buFont typeface="Wingdings" pitchFamily="2" charset="2"/>
              <a:buChar char="Ø"/>
            </a:pPr>
            <a:endParaRPr lang="en-US" dirty="0" smtClean="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IMPORTANT DEFINITIONS  </a:t>
            </a:r>
            <a:r>
              <a:rPr lang="en-US" sz="2000" dirty="0" smtClean="0">
                <a:solidFill>
                  <a:srgbClr val="FF0000"/>
                </a:solidFill>
              </a:rPr>
              <a:t>Cont……</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dirty="0" smtClean="0"/>
              <a:t>Occupier</a:t>
            </a:r>
          </a:p>
          <a:p>
            <a:pPr>
              <a:buFont typeface="Wingdings" pitchFamily="2" charset="2"/>
              <a:buChar char="Ø"/>
            </a:pPr>
            <a:endParaRPr lang="en-US" dirty="0" smtClean="0"/>
          </a:p>
          <a:p>
            <a:pPr>
              <a:buFont typeface="Wingdings" pitchFamily="2" charset="2"/>
              <a:buChar char="Ø"/>
            </a:pPr>
            <a:r>
              <a:rPr lang="en-US" dirty="0" smtClean="0"/>
              <a:t>Manager</a:t>
            </a:r>
          </a:p>
          <a:p>
            <a:pPr>
              <a:buFont typeface="Wingdings" pitchFamily="2" charset="2"/>
              <a:buChar char="Ø"/>
            </a:pPr>
            <a:endParaRPr lang="en-US" dirty="0" smtClean="0"/>
          </a:p>
          <a:p>
            <a:pPr>
              <a:buFont typeface="Wingdings" pitchFamily="2" charset="2"/>
              <a:buChar char="Ø"/>
            </a:pPr>
            <a:r>
              <a:rPr lang="en-US" dirty="0" smtClean="0"/>
              <a:t>Power</a:t>
            </a:r>
          </a:p>
          <a:p>
            <a:pPr>
              <a:buFont typeface="Wingdings" pitchFamily="2" charset="2"/>
              <a:buChar char="Ø"/>
            </a:pPr>
            <a:endParaRPr lang="en-US" dirty="0" smtClean="0"/>
          </a:p>
          <a:p>
            <a:pPr>
              <a:buFont typeface="Wingdings" pitchFamily="2" charset="2"/>
              <a:buChar char="Ø"/>
            </a:pPr>
            <a:r>
              <a:rPr lang="en-US" dirty="0" smtClean="0"/>
              <a:t>Competent Person</a:t>
            </a:r>
          </a:p>
          <a:p>
            <a:pPr>
              <a:buFont typeface="Wingdings" pitchFamily="2" charset="2"/>
              <a:buChar char="Ø"/>
            </a:pPr>
            <a:endParaRPr lang="en-US" dirty="0" smtClean="0"/>
          </a:p>
          <a:p>
            <a:pPr>
              <a:buFont typeface="Wingdings" pitchFamily="2" charset="2"/>
              <a:buChar char="Ø"/>
            </a:pPr>
            <a:r>
              <a:rPr lang="en-US" dirty="0" smtClean="0"/>
              <a:t>Adult, Adolescent, </a:t>
            </a:r>
            <a:r>
              <a:rPr lang="en-US" dirty="0" err="1" smtClean="0"/>
              <a:t>Chiild</a:t>
            </a:r>
            <a:r>
              <a:rPr lang="en-US" dirty="0" smtClean="0"/>
              <a:t> &amp; Young Person</a:t>
            </a:r>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752600"/>
          </a:xfrm>
        </p:spPr>
        <p:txBody>
          <a:bodyPr>
            <a:normAutofit/>
          </a:bodyPr>
          <a:lstStyle/>
          <a:p>
            <a:r>
              <a:rPr lang="en-US" b="1" u="sng" spc="-150" dirty="0" smtClean="0">
                <a:solidFill>
                  <a:srgbClr val="FF0000"/>
                </a:solidFill>
                <a:latin typeface="Times New Roman" pitchFamily="18" charset="0"/>
                <a:cs typeface="Times New Roman" pitchFamily="18" charset="0"/>
              </a:rPr>
              <a:t>PROVISIONS </a:t>
            </a:r>
            <a:br>
              <a:rPr lang="en-US" b="1" u="sng" spc="-150" dirty="0" smtClean="0">
                <a:solidFill>
                  <a:srgbClr val="FF0000"/>
                </a:solidFill>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457200" y="1752600"/>
            <a:ext cx="8229600" cy="4373563"/>
          </a:xfrm>
        </p:spPr>
        <p:txBody>
          <a:bodyPr>
            <a:normAutofit lnSpcReduction="10000"/>
          </a:bodyPr>
          <a:lstStyle/>
          <a:p>
            <a:pPr>
              <a:buFont typeface="Wingdings" pitchFamily="2" charset="2"/>
              <a:buChar char="Ø"/>
            </a:pPr>
            <a:r>
              <a:rPr lang="en-US" dirty="0" smtClean="0"/>
              <a:t>Health Measures</a:t>
            </a:r>
          </a:p>
          <a:p>
            <a:pPr>
              <a:buNone/>
            </a:pPr>
            <a:endParaRPr lang="en-US" dirty="0" smtClean="0"/>
          </a:p>
          <a:p>
            <a:pPr>
              <a:buFont typeface="Wingdings" pitchFamily="2" charset="2"/>
              <a:buChar char="Ø"/>
            </a:pPr>
            <a:r>
              <a:rPr lang="en-US" dirty="0" smtClean="0"/>
              <a:t>Safety Measures</a:t>
            </a:r>
          </a:p>
          <a:p>
            <a:pPr>
              <a:buFont typeface="Wingdings" pitchFamily="2" charset="2"/>
              <a:buChar char="Ø"/>
            </a:pPr>
            <a:endParaRPr lang="en-US" dirty="0" smtClean="0"/>
          </a:p>
          <a:p>
            <a:pPr>
              <a:buFont typeface="Wingdings" pitchFamily="2" charset="2"/>
              <a:buChar char="Ø"/>
            </a:pPr>
            <a:r>
              <a:rPr lang="en-US" dirty="0" smtClean="0"/>
              <a:t>Hazardous Process</a:t>
            </a:r>
          </a:p>
          <a:p>
            <a:pPr>
              <a:buNone/>
            </a:pPr>
            <a:endParaRPr lang="en-US" dirty="0" smtClean="0">
              <a:solidFill>
                <a:srgbClr val="002060"/>
              </a:solidFill>
            </a:endParaRPr>
          </a:p>
          <a:p>
            <a:pPr>
              <a:buFont typeface="Wingdings" pitchFamily="2" charset="2"/>
              <a:buChar char="Ø"/>
            </a:pPr>
            <a:r>
              <a:rPr lang="en-US" dirty="0" smtClean="0"/>
              <a:t>Welfare Measures</a:t>
            </a:r>
          </a:p>
          <a:p>
            <a:pPr>
              <a:buNone/>
            </a:pPr>
            <a:endParaRPr lang="en-US" dirty="0" smtClean="0">
              <a:solidFill>
                <a:srgbClr val="002060"/>
              </a:solidFill>
            </a:endParaRPr>
          </a:p>
          <a:p>
            <a:pPr>
              <a:buFont typeface="Wingdings" pitchFamily="2" charset="2"/>
              <a:buChar char="Ø"/>
            </a:pPr>
            <a:r>
              <a:rPr lang="en-US" dirty="0" smtClean="0"/>
              <a:t>Working Hours</a:t>
            </a:r>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305800" cy="1371600"/>
          </a:xfrm>
        </p:spPr>
        <p:txBody>
          <a:bodyPr>
            <a:normAutofit/>
          </a:bodyPr>
          <a:lstStyle/>
          <a:p>
            <a:r>
              <a:rPr lang="en-US" b="1" u="sng" dirty="0" smtClean="0">
                <a:solidFill>
                  <a:srgbClr val="FF0000"/>
                </a:solidFill>
                <a:latin typeface="Times New Roman" pitchFamily="18" charset="0"/>
                <a:cs typeface="Times New Roman" pitchFamily="18" charset="0"/>
              </a:rPr>
              <a:t>PROVISIONS</a:t>
            </a:r>
            <a:r>
              <a:rPr lang="en-US" u="sng" dirty="0" smtClean="0">
                <a:solidFill>
                  <a:srgbClr val="FF0000"/>
                </a:solidFill>
                <a:latin typeface="Times New Roman" pitchFamily="18" charset="0"/>
                <a:cs typeface="Times New Roman" pitchFamily="18" charset="0"/>
              </a:rPr>
              <a:t>  </a:t>
            </a:r>
            <a:r>
              <a:rPr lang="en-US" sz="2000" u="sng" dirty="0" smtClean="0">
                <a:solidFill>
                  <a:srgbClr val="FF0000"/>
                </a:solidFill>
                <a:latin typeface="Times New Roman" pitchFamily="18" charset="0"/>
                <a:cs typeface="Times New Roman" pitchFamily="18" charset="0"/>
              </a:rPr>
              <a:t>Continue…</a:t>
            </a:r>
            <a:endParaRPr lang="en-US" sz="2000" dirty="0">
              <a:solidFill>
                <a:srgbClr val="FF0000"/>
              </a:solidFill>
            </a:endParaRPr>
          </a:p>
        </p:txBody>
      </p:sp>
      <p:sp>
        <p:nvSpPr>
          <p:cNvPr id="3" name="Content Placeholder 2"/>
          <p:cNvSpPr>
            <a:spLocks noGrp="1"/>
          </p:cNvSpPr>
          <p:nvPr>
            <p:ph idx="1"/>
          </p:nvPr>
        </p:nvSpPr>
        <p:spPr>
          <a:xfrm>
            <a:off x="457200" y="2209800"/>
            <a:ext cx="8229600" cy="3200401"/>
          </a:xfrm>
        </p:spPr>
        <p:txBody>
          <a:bodyPr>
            <a:normAutofit fontScale="92500" lnSpcReduction="10000"/>
          </a:bodyPr>
          <a:lstStyle/>
          <a:p>
            <a:pPr>
              <a:buFont typeface="Wingdings" pitchFamily="2" charset="2"/>
              <a:buChar char="Ø"/>
            </a:pPr>
            <a:r>
              <a:rPr lang="en-US" sz="2800" dirty="0" smtClean="0"/>
              <a:t>Employment of young persons</a:t>
            </a:r>
          </a:p>
          <a:p>
            <a:pPr algn="just">
              <a:buNone/>
            </a:pPr>
            <a:endParaRPr lang="en-US" sz="2800" b="1" dirty="0" smtClean="0">
              <a:solidFill>
                <a:srgbClr val="002060"/>
              </a:solidFill>
              <a:latin typeface="Times New Roman" pitchFamily="18" charset="0"/>
              <a:ea typeface="Arial Unicode MS" pitchFamily="34" charset="-128"/>
              <a:cs typeface="Times New Roman" pitchFamily="18" charset="0"/>
            </a:endParaRPr>
          </a:p>
          <a:p>
            <a:pPr algn="just">
              <a:buFont typeface="Wingdings" pitchFamily="2" charset="2"/>
              <a:buChar char="Ø"/>
            </a:pPr>
            <a:r>
              <a:rPr lang="en-US" sz="2800" dirty="0" smtClean="0"/>
              <a:t>Annual Leave with wages </a:t>
            </a:r>
          </a:p>
          <a:p>
            <a:pPr algn="just">
              <a:buNone/>
            </a:pPr>
            <a:endParaRPr lang="en-US" sz="2800" dirty="0" smtClean="0"/>
          </a:p>
          <a:p>
            <a:pPr algn="just">
              <a:buFont typeface="Wingdings" pitchFamily="2" charset="2"/>
              <a:buChar char="Ø"/>
            </a:pPr>
            <a:r>
              <a:rPr lang="en-US" sz="2800" dirty="0" smtClean="0"/>
              <a:t>Special Provisions</a:t>
            </a:r>
          </a:p>
          <a:p>
            <a:pPr algn="just">
              <a:buFont typeface="Wingdings" pitchFamily="2" charset="2"/>
              <a:buChar char="Ø"/>
            </a:pPr>
            <a:endParaRPr lang="en-US" sz="2800" dirty="0" smtClean="0"/>
          </a:p>
          <a:p>
            <a:pPr algn="just">
              <a:buFont typeface="Wingdings" pitchFamily="2" charset="2"/>
              <a:buChar char="Ø"/>
            </a:pPr>
            <a:r>
              <a:rPr lang="en-US" sz="2800" dirty="0" smtClean="0"/>
              <a:t>Penalties and Procedures</a:t>
            </a:r>
            <a:endParaRPr lang="en-US" sz="2800"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solidFill>
                  <a:srgbClr val="FF0000"/>
                </a:solidFill>
                <a:latin typeface="Times New Roman" pitchFamily="18" charset="0"/>
                <a:cs typeface="Times New Roman" pitchFamily="18" charset="0"/>
              </a:rPr>
              <a:t>THE ACT IS NOW BEING AMENDED</a:t>
            </a:r>
            <a:endParaRPr lang="en-US"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dirty="0" smtClean="0"/>
              <a:t>Number of workers 20 /40 </a:t>
            </a:r>
          </a:p>
          <a:p>
            <a:r>
              <a:rPr lang="en-US" dirty="0" smtClean="0"/>
              <a:t>Amends / Add Def (</a:t>
            </a:r>
            <a:r>
              <a:rPr lang="en-US" dirty="0" err="1" smtClean="0"/>
              <a:t>i</a:t>
            </a:r>
            <a:r>
              <a:rPr lang="en-US" dirty="0" smtClean="0"/>
              <a:t>) hazardous process, (ii) manufacturing process, (iii) occupier, (iv) prescribed, (v) hazardous substance, and (vi) disability.</a:t>
            </a:r>
          </a:p>
          <a:p>
            <a:r>
              <a:rPr lang="en-US" dirty="0" smtClean="0"/>
              <a:t>Compounding of offences</a:t>
            </a:r>
          </a:p>
          <a:p>
            <a:r>
              <a:rPr lang="en-US" dirty="0" smtClean="0"/>
              <a:t>Remove restrictions from working of woman</a:t>
            </a:r>
          </a:p>
          <a:p>
            <a:r>
              <a:rPr lang="en-US" dirty="0" smtClean="0"/>
              <a:t>Increase hours for overtime and paid leave</a:t>
            </a:r>
          </a:p>
          <a:p>
            <a:r>
              <a:rPr lang="en-US" dirty="0" smtClean="0"/>
              <a:t>Raises the penalties</a:t>
            </a:r>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1"/>
            <a:ext cx="7772400" cy="1371599"/>
          </a:xfrm>
        </p:spPr>
        <p:txBody>
          <a:bodyPr>
            <a:normAutofit/>
          </a:bodyPr>
          <a:lstStyle/>
          <a:p>
            <a:r>
              <a:rPr lang="en-US" sz="6000" b="1" dirty="0" smtClean="0">
                <a:solidFill>
                  <a:srgbClr val="FF0000"/>
                </a:solidFill>
              </a:rPr>
              <a:t>ENACTMENT</a:t>
            </a:r>
            <a:endParaRPr lang="en-US" sz="6000" b="1" dirty="0">
              <a:solidFill>
                <a:srgbClr val="FF0000"/>
              </a:solidFill>
            </a:endParaRPr>
          </a:p>
        </p:txBody>
      </p:sp>
      <p:sp>
        <p:nvSpPr>
          <p:cNvPr id="4" name="Footer Placeholder 3"/>
          <p:cNvSpPr>
            <a:spLocks noGrp="1"/>
          </p:cNvSpPr>
          <p:nvPr>
            <p:ph type="ftr" sz="quarter" idx="11"/>
          </p:nvPr>
        </p:nvSpPr>
        <p:spPr/>
        <p:txBody>
          <a:bodyPr/>
          <a:lstStyle/>
          <a:p>
            <a:r>
              <a:rPr lang="en-US" smtClean="0"/>
              <a:t>Cs.deepakpsingh</a:t>
            </a:r>
            <a:endParaRPr lang="en-US"/>
          </a:p>
        </p:txBody>
      </p:sp>
      <p:sp>
        <p:nvSpPr>
          <p:cNvPr id="3" name="Subtitle 2"/>
          <p:cNvSpPr>
            <a:spLocks noGrp="1"/>
          </p:cNvSpPr>
          <p:nvPr>
            <p:ph type="subTitle" idx="1"/>
          </p:nvPr>
        </p:nvSpPr>
        <p:spPr>
          <a:xfrm>
            <a:off x="304800" y="3429000"/>
            <a:ext cx="8686800" cy="1752600"/>
          </a:xfrm>
        </p:spPr>
        <p:txBody>
          <a:bodyPr>
            <a:normAutofit fontScale="92500" lnSpcReduction="10000"/>
          </a:bodyPr>
          <a:lstStyle/>
          <a:p>
            <a:r>
              <a:rPr lang="en-US" sz="6000" dirty="0" smtClean="0"/>
              <a:t>Contract Labor Regulation ACT 1970</a:t>
            </a:r>
          </a:p>
          <a:p>
            <a:endParaRPr lang="en-US" sz="6000" dirty="0" smtClean="0">
              <a:solidFill>
                <a:srgbClr val="FF0000"/>
              </a:solidFill>
            </a:endParaRPr>
          </a:p>
          <a:p>
            <a:endParaRPr lang="en-US" dirty="0"/>
          </a:p>
        </p:txBody>
      </p:sp>
    </p:spTree>
  </p:cSld>
  <p:clrMapOvr>
    <a:masterClrMapping/>
  </p:clrMapOvr>
  <p:transition>
    <p:wedg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solidFill>
                  <a:srgbClr val="FF0000"/>
                </a:solidFill>
                <a:latin typeface="Times New Roman" pitchFamily="18" charset="0"/>
                <a:cs typeface="Times New Roman" pitchFamily="18" charset="0"/>
              </a:rPr>
              <a:t>BIG PLANS FOR SMALL FACTORIES</a:t>
            </a:r>
            <a:endParaRPr lang="en-US" dirty="0"/>
          </a:p>
        </p:txBody>
      </p:sp>
      <p:sp>
        <p:nvSpPr>
          <p:cNvPr id="3" name="Content Placeholder 2"/>
          <p:cNvSpPr>
            <a:spLocks noGrp="1"/>
          </p:cNvSpPr>
          <p:nvPr>
            <p:ph idx="1"/>
          </p:nvPr>
        </p:nvSpPr>
        <p:spPr>
          <a:xfrm>
            <a:off x="457200" y="1828800"/>
            <a:ext cx="8229600" cy="4525963"/>
          </a:xfrm>
        </p:spPr>
        <p:txBody>
          <a:bodyPr>
            <a:normAutofit fontScale="70000" lnSpcReduction="20000"/>
          </a:bodyPr>
          <a:lstStyle/>
          <a:p>
            <a:r>
              <a:rPr lang="en-US" dirty="0" smtClean="0"/>
              <a:t>NAMO IS LOOKING TO ALIGN WORKING CONDITIONS IN SME</a:t>
            </a:r>
          </a:p>
          <a:p>
            <a:pPr>
              <a:buNone/>
            </a:pPr>
            <a:endParaRPr lang="en-US" dirty="0" smtClean="0"/>
          </a:p>
          <a:p>
            <a:r>
              <a:rPr lang="en-US" dirty="0" smtClean="0"/>
              <a:t>PROPOSED SMALL FACTORIES ACT AMENDMENT BILL</a:t>
            </a:r>
          </a:p>
          <a:p>
            <a:pPr>
              <a:buNone/>
            </a:pPr>
            <a:endParaRPr lang="en-US" dirty="0" smtClean="0"/>
          </a:p>
          <a:p>
            <a:r>
              <a:rPr lang="en-US" dirty="0" smtClean="0"/>
              <a:t>REMOVES BAR ON WOMEN OPERATING CERTAIN MACHINES</a:t>
            </a:r>
          </a:p>
          <a:p>
            <a:pPr>
              <a:buNone/>
            </a:pPr>
            <a:endParaRPr lang="en-US" dirty="0" smtClean="0"/>
          </a:p>
          <a:p>
            <a:r>
              <a:rPr lang="en-US" dirty="0" smtClean="0"/>
              <a:t>INCREASES PERMISSIBLE OVERTIME HOURS</a:t>
            </a:r>
          </a:p>
          <a:p>
            <a:pPr>
              <a:buNone/>
            </a:pPr>
            <a:endParaRPr lang="en-US" dirty="0" smtClean="0"/>
          </a:p>
          <a:p>
            <a:r>
              <a:rPr lang="en-US" dirty="0" smtClean="0"/>
              <a:t>REDUCES NUMBER OF COMPLAINCE FORMS</a:t>
            </a:r>
          </a:p>
          <a:p>
            <a:pPr>
              <a:buNone/>
            </a:pPr>
            <a:endParaRPr lang="en-US" dirty="0" smtClean="0"/>
          </a:p>
          <a:p>
            <a:r>
              <a:rPr lang="en-US" dirty="0" smtClean="0"/>
              <a:t>INCREASES LAWS TO EXEMPT FACTORIES FROM MAINTAING REGISTERS AND FILLING RETURNS</a:t>
            </a:r>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1"/>
            <a:ext cx="7772400" cy="1371599"/>
          </a:xfrm>
        </p:spPr>
        <p:txBody>
          <a:bodyPr>
            <a:normAutofit/>
          </a:bodyPr>
          <a:lstStyle/>
          <a:p>
            <a:r>
              <a:rPr lang="en-US" sz="6000" b="1" dirty="0" smtClean="0">
                <a:solidFill>
                  <a:srgbClr val="FF0000"/>
                </a:solidFill>
              </a:rPr>
              <a:t>ENACTMENT</a:t>
            </a:r>
            <a:endParaRPr lang="en-US" sz="6000" b="1" dirty="0">
              <a:solidFill>
                <a:srgbClr val="FF0000"/>
              </a:solidFill>
            </a:endParaRPr>
          </a:p>
        </p:txBody>
      </p:sp>
      <p:sp>
        <p:nvSpPr>
          <p:cNvPr id="4" name="Footer Placeholder 3"/>
          <p:cNvSpPr>
            <a:spLocks noGrp="1"/>
          </p:cNvSpPr>
          <p:nvPr>
            <p:ph type="ftr" sz="quarter" idx="11"/>
          </p:nvPr>
        </p:nvSpPr>
        <p:spPr/>
        <p:txBody>
          <a:bodyPr/>
          <a:lstStyle/>
          <a:p>
            <a:r>
              <a:rPr lang="en-US" smtClean="0"/>
              <a:t>Cs.deepakpsingh</a:t>
            </a:r>
            <a:endParaRPr lang="en-US"/>
          </a:p>
        </p:txBody>
      </p:sp>
      <p:sp>
        <p:nvSpPr>
          <p:cNvPr id="3" name="Subtitle 2"/>
          <p:cNvSpPr>
            <a:spLocks noGrp="1"/>
          </p:cNvSpPr>
          <p:nvPr>
            <p:ph type="subTitle" idx="1"/>
          </p:nvPr>
        </p:nvSpPr>
        <p:spPr>
          <a:xfrm>
            <a:off x="0" y="3429000"/>
            <a:ext cx="8915400" cy="1752600"/>
          </a:xfrm>
        </p:spPr>
        <p:txBody>
          <a:bodyPr>
            <a:normAutofit fontScale="92500" lnSpcReduction="10000"/>
          </a:bodyPr>
          <a:lstStyle/>
          <a:p>
            <a:r>
              <a:rPr lang="en-US" sz="6000" dirty="0" smtClean="0">
                <a:solidFill>
                  <a:srgbClr val="FF0000"/>
                </a:solidFill>
              </a:rPr>
              <a:t>BOMBAY </a:t>
            </a:r>
            <a:r>
              <a:rPr lang="en-US" sz="6000" dirty="0" smtClean="0">
                <a:solidFill>
                  <a:srgbClr val="FF0000"/>
                </a:solidFill>
              </a:rPr>
              <a:t>Shop &amp; Establishment  </a:t>
            </a:r>
            <a:r>
              <a:rPr lang="en-US" sz="6000" dirty="0" smtClean="0">
                <a:solidFill>
                  <a:srgbClr val="FF0000"/>
                </a:solidFill>
              </a:rPr>
              <a:t>ACT 1948</a:t>
            </a:r>
          </a:p>
          <a:p>
            <a:endParaRPr lang="en-US" sz="6000" dirty="0" smtClean="0">
              <a:solidFill>
                <a:srgbClr val="FF0000"/>
              </a:solidFill>
            </a:endParaRPr>
          </a:p>
          <a:p>
            <a:endParaRPr lang="en-US" dirty="0"/>
          </a:p>
        </p:txBody>
      </p:sp>
    </p:spTree>
  </p:cSld>
  <p:clrMapOvr>
    <a:masterClrMapping/>
  </p:clrMapOvr>
  <p:transition>
    <p:wedg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772400" cy="1219199"/>
          </a:xfrm>
        </p:spPr>
        <p:txBody>
          <a:bodyPr>
            <a:normAutofit fontScale="90000"/>
          </a:bodyPr>
          <a:lstStyle/>
          <a:p>
            <a:r>
              <a:rPr lang="en-US" dirty="0" smtClean="0">
                <a:solidFill>
                  <a:srgbClr val="FF0000"/>
                </a:solidFill>
              </a:rPr>
              <a:t>OBJECTIVE</a:t>
            </a:r>
            <a:br>
              <a:rPr lang="en-US" dirty="0" smtClean="0">
                <a:solidFill>
                  <a:srgbClr val="FF0000"/>
                </a:solidFill>
              </a:rPr>
            </a:br>
            <a:endParaRPr lang="en-US" dirty="0">
              <a:solidFill>
                <a:srgbClr val="FF0000"/>
              </a:solidFill>
            </a:endParaRPr>
          </a:p>
        </p:txBody>
      </p:sp>
      <p:sp>
        <p:nvSpPr>
          <p:cNvPr id="4" name="Footer Placeholder 3"/>
          <p:cNvSpPr>
            <a:spLocks noGrp="1"/>
          </p:cNvSpPr>
          <p:nvPr>
            <p:ph type="ftr" sz="quarter" idx="11"/>
          </p:nvPr>
        </p:nvSpPr>
        <p:spPr/>
        <p:txBody>
          <a:bodyPr/>
          <a:lstStyle/>
          <a:p>
            <a:r>
              <a:rPr lang="en-US" smtClean="0"/>
              <a:t>Cs.deepakpsingh</a:t>
            </a:r>
            <a:endParaRPr lang="en-US"/>
          </a:p>
        </p:txBody>
      </p:sp>
      <p:sp>
        <p:nvSpPr>
          <p:cNvPr id="3" name="Subtitle 2"/>
          <p:cNvSpPr>
            <a:spLocks noGrp="1"/>
          </p:cNvSpPr>
          <p:nvPr>
            <p:ph type="subTitle" idx="1"/>
          </p:nvPr>
        </p:nvSpPr>
        <p:spPr>
          <a:xfrm>
            <a:off x="762000" y="1143000"/>
            <a:ext cx="7543800" cy="4876800"/>
          </a:xfrm>
        </p:spPr>
        <p:txBody>
          <a:bodyPr>
            <a:normAutofit fontScale="92500"/>
          </a:bodyPr>
          <a:lstStyle/>
          <a:p>
            <a:pPr algn="just">
              <a:buFont typeface="Wingdings" pitchFamily="2" charset="2"/>
              <a:buChar char="Ø"/>
            </a:pPr>
            <a:r>
              <a:rPr lang="en-US" dirty="0" smtClean="0">
                <a:solidFill>
                  <a:schemeClr val="tx1"/>
                </a:solidFill>
              </a:rPr>
              <a:t>To regulate the condition of work / employment and therefore to secure maximum benefits </a:t>
            </a:r>
          </a:p>
          <a:p>
            <a:pPr algn="just"/>
            <a:endParaRPr lang="en-US" dirty="0" smtClean="0">
              <a:solidFill>
                <a:schemeClr val="tx1"/>
              </a:solidFill>
            </a:endParaRPr>
          </a:p>
          <a:p>
            <a:pPr algn="just">
              <a:buFont typeface="Wingdings" pitchFamily="2" charset="2"/>
              <a:buChar char="Ø"/>
            </a:pPr>
            <a:r>
              <a:rPr lang="en-US" dirty="0" smtClean="0">
                <a:solidFill>
                  <a:schemeClr val="tx1"/>
                </a:solidFill>
              </a:rPr>
              <a:t>to consolidate and amend the law relating to the regulation of conditions of work and employment:</a:t>
            </a:r>
          </a:p>
          <a:p>
            <a:pPr algn="just"/>
            <a:endParaRPr lang="en-US" dirty="0" smtClean="0">
              <a:solidFill>
                <a:schemeClr val="tx1"/>
              </a:solidFill>
            </a:endParaRPr>
          </a:p>
          <a:p>
            <a:pPr algn="just"/>
            <a:r>
              <a:rPr lang="en-US" dirty="0" smtClean="0">
                <a:solidFill>
                  <a:schemeClr val="tx1"/>
                </a:solidFill>
              </a:rPr>
              <a:t>of employees working in Shops, Commercial Establishments, residential hotels, restaurants, eating houses, theatres and other places of public amusement or entertainments.</a:t>
            </a:r>
          </a:p>
          <a:p>
            <a:pPr algn="just"/>
            <a:endParaRPr lang="en-US" dirty="0" smtClean="0">
              <a:solidFill>
                <a:schemeClr val="tx1"/>
              </a:solidFill>
            </a:endParaRPr>
          </a:p>
          <a:p>
            <a:pPr algn="just"/>
            <a:endParaRPr lang="en-US" dirty="0">
              <a:solidFill>
                <a:schemeClr val="tx1"/>
              </a:solidFill>
            </a:endParaRPr>
          </a:p>
        </p:txBody>
      </p:sp>
    </p:spTree>
  </p:cSld>
  <p:clrMapOvr>
    <a:masterClrMapping/>
  </p:clrMapOvr>
  <p:transition>
    <p:wedg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477962"/>
          </a:xfrm>
        </p:spPr>
        <p:txBody>
          <a:bodyPr>
            <a:normAutofit fontScale="90000"/>
          </a:bodyPr>
          <a:lstStyle/>
          <a:p>
            <a:r>
              <a:rPr lang="en-US" b="1" dirty="0" smtClean="0">
                <a:solidFill>
                  <a:srgbClr val="FF0000"/>
                </a:solidFill>
                <a:latin typeface="Times New Roman" pitchFamily="18" charset="0"/>
                <a:cs typeface="Times New Roman" pitchFamily="18" charset="0"/>
              </a:rPr>
              <a:t>APPLICABILITY </a:t>
            </a:r>
            <a:br>
              <a:rPr lang="en-US" b="1" dirty="0" smtClean="0">
                <a:solidFill>
                  <a:srgbClr val="FF0000"/>
                </a:solidFill>
                <a:latin typeface="Times New Roman" pitchFamily="18" charset="0"/>
                <a:cs typeface="Times New Roman" pitchFamily="18" charset="0"/>
              </a:rPr>
            </a:br>
            <a:r>
              <a:rPr lang="en-US" b="1" dirty="0" smtClean="0">
                <a:solidFill>
                  <a:srgbClr val="FF0000"/>
                </a:solidFill>
                <a:latin typeface="Times New Roman" pitchFamily="18" charset="0"/>
                <a:cs typeface="Times New Roman" pitchFamily="18" charset="0"/>
              </a:rPr>
              <a:t>&amp;</a:t>
            </a:r>
            <a:br>
              <a:rPr lang="en-US" b="1" dirty="0" smtClean="0">
                <a:solidFill>
                  <a:srgbClr val="FF0000"/>
                </a:solidFill>
                <a:latin typeface="Times New Roman" pitchFamily="18" charset="0"/>
                <a:cs typeface="Times New Roman" pitchFamily="18" charset="0"/>
              </a:rPr>
            </a:br>
            <a:r>
              <a:rPr lang="en-US" b="1" dirty="0" smtClean="0">
                <a:solidFill>
                  <a:srgbClr val="FF0000"/>
                </a:solidFill>
                <a:latin typeface="Times New Roman" pitchFamily="18" charset="0"/>
                <a:cs typeface="Times New Roman" pitchFamily="18" charset="0"/>
              </a:rPr>
              <a:t>EXTEND</a:t>
            </a:r>
            <a:endParaRPr lang="en-US" dirty="0"/>
          </a:p>
        </p:txBody>
      </p:sp>
      <p:sp>
        <p:nvSpPr>
          <p:cNvPr id="3" name="Content Placeholder 2"/>
          <p:cNvSpPr>
            <a:spLocks noGrp="1"/>
          </p:cNvSpPr>
          <p:nvPr>
            <p:ph idx="1"/>
          </p:nvPr>
        </p:nvSpPr>
        <p:spPr>
          <a:xfrm>
            <a:off x="533400" y="1981200"/>
            <a:ext cx="8153400" cy="4343400"/>
          </a:xfrm>
        </p:spPr>
        <p:txBody>
          <a:bodyPr>
            <a:normAutofit/>
          </a:bodyPr>
          <a:lstStyle/>
          <a:p>
            <a:pPr algn="just">
              <a:buNone/>
            </a:pPr>
            <a:r>
              <a:rPr lang="en-US" dirty="0" smtClean="0"/>
              <a:t>	It applies to all local areas specified in Schedule-I.</a:t>
            </a:r>
          </a:p>
          <a:p>
            <a:pPr algn="just">
              <a:buNone/>
            </a:pPr>
            <a:endParaRPr lang="en-US" dirty="0" smtClean="0"/>
          </a:p>
          <a:p>
            <a:pPr algn="just">
              <a:buNone/>
            </a:pPr>
            <a:r>
              <a:rPr lang="en-US" dirty="0" smtClean="0"/>
              <a:t>	State Government may extend all or any of the provisions to such other local areas.</a:t>
            </a:r>
          </a:p>
          <a:p>
            <a:pPr algn="just">
              <a:buNone/>
            </a:pPr>
            <a:endParaRPr lang="en-US" dirty="0" smtClean="0"/>
          </a:p>
          <a:p>
            <a:pPr algn="just">
              <a:buNone/>
            </a:pPr>
            <a:r>
              <a:rPr lang="en-US" dirty="0" smtClean="0"/>
              <a:t> </a:t>
            </a:r>
          </a:p>
          <a:p>
            <a:pPr>
              <a:buNone/>
            </a:pPr>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IMPORTANT DEFINITIONS</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a:xfrm>
            <a:off x="457200" y="1066800"/>
            <a:ext cx="8229600" cy="4648200"/>
          </a:xfrm>
        </p:spPr>
        <p:txBody>
          <a:bodyPr>
            <a:normAutofit/>
          </a:bodyPr>
          <a:lstStyle/>
          <a:p>
            <a:pPr>
              <a:buFont typeface="Wingdings" pitchFamily="2" charset="2"/>
              <a:buChar char="Ø"/>
            </a:pPr>
            <a:r>
              <a:rPr lang="en-US" dirty="0" smtClean="0"/>
              <a:t>Commercial Establishment</a:t>
            </a:r>
          </a:p>
          <a:p>
            <a:pPr lvl="0">
              <a:buFont typeface="Wingdings" pitchFamily="2" charset="2"/>
              <a:buChar char="Ø"/>
            </a:pPr>
            <a:r>
              <a:rPr lang="en-US" dirty="0" smtClean="0"/>
              <a:t>Establishment</a:t>
            </a:r>
          </a:p>
          <a:p>
            <a:pPr>
              <a:buFont typeface="Wingdings" pitchFamily="2" charset="2"/>
              <a:buChar char="Ø"/>
            </a:pPr>
            <a:r>
              <a:rPr lang="en-US" dirty="0" smtClean="0"/>
              <a:t>Shop</a:t>
            </a:r>
          </a:p>
          <a:p>
            <a:pPr>
              <a:buFont typeface="Wingdings" pitchFamily="2" charset="2"/>
              <a:buChar char="Ø"/>
            </a:pPr>
            <a:r>
              <a:rPr lang="en-US" dirty="0" smtClean="0"/>
              <a:t>Residential Hotel, Restaurant or Eating House</a:t>
            </a:r>
          </a:p>
          <a:p>
            <a:pPr>
              <a:buFont typeface="Wingdings" pitchFamily="2" charset="2"/>
              <a:buChar char="Ø"/>
            </a:pPr>
            <a:r>
              <a:rPr lang="en-US" dirty="0" smtClean="0"/>
              <a:t>Theatre</a:t>
            </a:r>
          </a:p>
          <a:p>
            <a:pPr>
              <a:buFont typeface="Wingdings" pitchFamily="2" charset="2"/>
              <a:buChar char="Ø"/>
            </a:pPr>
            <a:r>
              <a:rPr lang="en-US" dirty="0" smtClean="0"/>
              <a:t>Employee</a:t>
            </a:r>
          </a:p>
          <a:p>
            <a:pPr>
              <a:buFont typeface="Wingdings" pitchFamily="2" charset="2"/>
              <a:buChar char="Ø"/>
            </a:pPr>
            <a:r>
              <a:rPr lang="en-US" dirty="0" smtClean="0"/>
              <a:t>Employer</a:t>
            </a:r>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752600"/>
          </a:xfrm>
        </p:spPr>
        <p:txBody>
          <a:bodyPr>
            <a:normAutofit fontScale="90000"/>
          </a:bodyPr>
          <a:lstStyle/>
          <a:p>
            <a:r>
              <a:rPr lang="en-US" b="1" u="sng" spc="-150" dirty="0" smtClean="0">
                <a:solidFill>
                  <a:srgbClr val="FF0000"/>
                </a:solidFill>
                <a:latin typeface="Times New Roman" pitchFamily="18" charset="0"/>
                <a:cs typeface="Times New Roman" pitchFamily="18" charset="0"/>
              </a:rPr>
              <a:t>PROVISIONS </a:t>
            </a:r>
            <a:br>
              <a:rPr lang="en-US" b="1" u="sng" spc="-150" dirty="0" smtClean="0">
                <a:solidFill>
                  <a:srgbClr val="FF0000"/>
                </a:solidFill>
                <a:latin typeface="Times New Roman" pitchFamily="18" charset="0"/>
                <a:cs typeface="Times New Roman" pitchFamily="18" charset="0"/>
              </a:rPr>
            </a:br>
            <a:r>
              <a:rPr lang="en-US" b="1" u="sng" spc="-150" dirty="0" smtClean="0">
                <a:solidFill>
                  <a:srgbClr val="FF0000"/>
                </a:solidFill>
                <a:latin typeface="Times New Roman" pitchFamily="18" charset="0"/>
                <a:cs typeface="Times New Roman" pitchFamily="18" charset="0"/>
              </a:rPr>
              <a:t/>
            </a:r>
            <a:br>
              <a:rPr lang="en-US" b="1" u="sng" spc="-150" dirty="0" smtClean="0">
                <a:solidFill>
                  <a:srgbClr val="FF0000"/>
                </a:solidFill>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457200" y="1066800"/>
            <a:ext cx="8229600" cy="5029200"/>
          </a:xfrm>
        </p:spPr>
        <p:txBody>
          <a:bodyPr>
            <a:normAutofit/>
          </a:bodyPr>
          <a:lstStyle/>
          <a:p>
            <a:pPr>
              <a:buFont typeface="Wingdings" pitchFamily="2" charset="2"/>
              <a:buChar char="Ø"/>
            </a:pPr>
            <a:r>
              <a:rPr lang="en-US" dirty="0" smtClean="0"/>
              <a:t>Registration of Establishment.</a:t>
            </a:r>
          </a:p>
          <a:p>
            <a:pPr>
              <a:buFont typeface="Wingdings" pitchFamily="2" charset="2"/>
              <a:buChar char="Ø"/>
            </a:pPr>
            <a:r>
              <a:rPr lang="en-US" dirty="0" smtClean="0"/>
              <a:t>Opening &amp; Closing Hours.</a:t>
            </a:r>
          </a:p>
          <a:p>
            <a:pPr>
              <a:buFont typeface="Wingdings" pitchFamily="2" charset="2"/>
              <a:buChar char="Ø"/>
            </a:pPr>
            <a:r>
              <a:rPr lang="en-US" dirty="0" smtClean="0"/>
              <a:t>Prohibition of Hawking.</a:t>
            </a:r>
          </a:p>
          <a:p>
            <a:pPr>
              <a:buFont typeface="Wingdings" pitchFamily="2" charset="2"/>
              <a:buChar char="Ø"/>
            </a:pPr>
            <a:r>
              <a:rPr lang="en-US" dirty="0" smtClean="0"/>
              <a:t>Daily and Weekly Hours, Rest Interval &amp; Spread Hours.</a:t>
            </a:r>
          </a:p>
          <a:p>
            <a:pPr>
              <a:buFont typeface="Wingdings" pitchFamily="2" charset="2"/>
              <a:buChar char="Ø"/>
            </a:pPr>
            <a:r>
              <a:rPr lang="en-US" dirty="0" smtClean="0"/>
              <a:t>Weekly Holiday.</a:t>
            </a:r>
          </a:p>
          <a:p>
            <a:pPr>
              <a:buFont typeface="Wingdings" pitchFamily="2" charset="2"/>
              <a:buChar char="Ø"/>
            </a:pPr>
            <a:r>
              <a:rPr lang="en-US" dirty="0" smtClean="0"/>
              <a:t>Employment of Child, Young Person, Woman.</a:t>
            </a:r>
          </a:p>
          <a:p>
            <a:pPr>
              <a:buFont typeface="Wingdings" pitchFamily="2" charset="2"/>
              <a:buChar char="Ø"/>
            </a:pPr>
            <a:r>
              <a:rPr lang="en-US" dirty="0" smtClean="0"/>
              <a:t>Leave with Pay.</a:t>
            </a:r>
          </a:p>
          <a:p>
            <a:pPr>
              <a:buFont typeface="Wingdings" pitchFamily="2" charset="2"/>
              <a:buChar char="Ø"/>
            </a:pPr>
            <a:r>
              <a:rPr lang="en-US" dirty="0" smtClean="0"/>
              <a:t>Health &amp; </a:t>
            </a:r>
            <a:r>
              <a:rPr lang="en-US" dirty="0" err="1" smtClean="0"/>
              <a:t>Seftey</a:t>
            </a:r>
            <a:endParaRPr lang="en-US" dirty="0" smtClean="0"/>
          </a:p>
          <a:p>
            <a:pPr>
              <a:buFont typeface="Wingdings" pitchFamily="2" charset="2"/>
              <a:buChar char="Ø"/>
            </a:pPr>
            <a:endParaRPr lang="en-US" dirty="0" smtClean="0"/>
          </a:p>
          <a:p>
            <a:pPr>
              <a:buFont typeface="Wingdings" pitchFamily="2" charset="2"/>
              <a:buChar char="Ø"/>
            </a:pPr>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RIGHTS &amp; DUTIES OF EMPLOYER</a:t>
            </a:r>
            <a:r>
              <a:rPr lang="en-US" dirty="0" smtClean="0"/>
              <a:t/>
            </a:r>
            <a:br>
              <a:rPr lang="en-US" dirty="0" smtClean="0"/>
            </a:br>
            <a:endParaRPr lang="en-US" dirty="0"/>
          </a:p>
        </p:txBody>
      </p:sp>
      <p:sp>
        <p:nvSpPr>
          <p:cNvPr id="3" name="Content Placeholder 2"/>
          <p:cNvSpPr>
            <a:spLocks noGrp="1"/>
          </p:cNvSpPr>
          <p:nvPr>
            <p:ph idx="1"/>
          </p:nvPr>
        </p:nvSpPr>
        <p:spPr>
          <a:xfrm>
            <a:off x="457200" y="1143000"/>
            <a:ext cx="8229600" cy="4983163"/>
          </a:xfrm>
        </p:spPr>
        <p:txBody>
          <a:bodyPr>
            <a:normAutofit fontScale="92500" lnSpcReduction="10000"/>
          </a:bodyPr>
          <a:lstStyle/>
          <a:p>
            <a:pPr lvl="0" algn="just"/>
            <a:r>
              <a:rPr lang="en-US" dirty="0" smtClean="0"/>
              <a:t>Display the registration certificate prominently.</a:t>
            </a:r>
          </a:p>
          <a:p>
            <a:pPr lvl="0" algn="just"/>
            <a:r>
              <a:rPr lang="en-US" dirty="0" smtClean="0"/>
              <a:t>Keep a Visitor’s book and it should be made available for officers/ staff from the Municipal corporations, who come to inspect the premises.</a:t>
            </a:r>
          </a:p>
          <a:p>
            <a:pPr lvl="0" algn="just"/>
            <a:r>
              <a:rPr lang="en-US" dirty="0" smtClean="0"/>
              <a:t>Display the signboard of the shop in Marathi / </a:t>
            </a:r>
            <a:r>
              <a:rPr lang="en-US" dirty="0" err="1" smtClean="0"/>
              <a:t>Devnagri</a:t>
            </a:r>
            <a:r>
              <a:rPr lang="en-US" dirty="0" smtClean="0"/>
              <a:t> script.</a:t>
            </a:r>
          </a:p>
          <a:p>
            <a:pPr lvl="0" algn="just"/>
            <a:r>
              <a:rPr lang="en-US" dirty="0" smtClean="0"/>
              <a:t>Keep the shop / Commercial Establishment closed for one day in a week compulsory.</a:t>
            </a:r>
          </a:p>
          <a:p>
            <a:pPr lvl="0" algn="just"/>
            <a:r>
              <a:rPr lang="en-US" dirty="0" smtClean="0"/>
              <a:t>Notice of the holiday to be displayed prominently in the shop / establishment.</a:t>
            </a:r>
          </a:p>
          <a:p>
            <a:pPr lvl="0" algn="just"/>
            <a:r>
              <a:rPr lang="en-US" dirty="0" smtClean="0"/>
              <a:t>No deduction of wages in respect of permanent employees for the weekly off day.</a:t>
            </a:r>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US" dirty="0" smtClean="0">
                <a:solidFill>
                  <a:srgbClr val="FF0000"/>
                </a:solidFill>
              </a:rPr>
              <a:t>RIGHTS &amp; DUTIES OF EMPLOYER</a:t>
            </a:r>
            <a:r>
              <a:rPr lang="en-US" dirty="0" smtClean="0"/>
              <a:t/>
            </a:r>
            <a:br>
              <a:rPr lang="en-US" dirty="0" smtClean="0"/>
            </a:br>
            <a:r>
              <a:rPr lang="en-US" sz="2000" dirty="0" smtClean="0">
                <a:solidFill>
                  <a:srgbClr val="FF0000"/>
                </a:solidFill>
              </a:rPr>
              <a:t>Cont……..</a:t>
            </a:r>
            <a:endParaRPr lang="en-US"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pPr lvl="0" algn="just"/>
            <a:r>
              <a:rPr lang="en-US" dirty="0" smtClean="0"/>
              <a:t>The Shop-owner/Establishment /Employer has to choose the day of the week, for which he wants to keep the shop / establishment closed,  generally Sunday ( being Public holiday under the Negotiable Instrument Act, 1881) or on Monday  or on other day being Zonal weekly off day as fixed by BMC in Mumbai jurisdiction.</a:t>
            </a:r>
          </a:p>
          <a:p>
            <a:pPr lvl="0" algn="just">
              <a:buNone/>
            </a:pPr>
            <a:endParaRPr lang="en-US" dirty="0" smtClean="0"/>
          </a:p>
          <a:p>
            <a:pPr lvl="0" algn="just"/>
            <a:r>
              <a:rPr lang="en-US" dirty="0" smtClean="0"/>
              <a:t>Notify  such closed days at the beginning of the year  to the Inspector and display a notice prominently at conspicuous place in the shop or commercial establishment.</a:t>
            </a:r>
          </a:p>
          <a:p>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PENAL PROVISIONS</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a:xfrm>
            <a:off x="457200" y="838200"/>
            <a:ext cx="8229600" cy="5562600"/>
          </a:xfrm>
        </p:spPr>
        <p:txBody>
          <a:bodyPr>
            <a:normAutofit fontScale="92500"/>
          </a:bodyPr>
          <a:lstStyle/>
          <a:p>
            <a:pPr algn="just"/>
            <a:r>
              <a:rPr lang="en-US" dirty="0" smtClean="0"/>
              <a:t>Hawking before opening and after closing hours of shops, except sale of news papers- Fine Rs1000-5000.</a:t>
            </a:r>
          </a:p>
          <a:p>
            <a:pPr algn="just">
              <a:buNone/>
            </a:pPr>
            <a:endParaRPr lang="en-US" dirty="0" smtClean="0"/>
          </a:p>
          <a:p>
            <a:pPr algn="just"/>
            <a:r>
              <a:rPr lang="en-US" dirty="0" smtClean="0"/>
              <a:t>Employing a person on a day on which shop or commercial establishment remains closed or on the day of leave- Fine Rs.500-5000.</a:t>
            </a:r>
          </a:p>
          <a:p>
            <a:pPr algn="just">
              <a:buNone/>
            </a:pPr>
            <a:endParaRPr lang="en-US" dirty="0" smtClean="0"/>
          </a:p>
          <a:p>
            <a:pPr algn="just"/>
            <a:r>
              <a:rPr lang="en-US" dirty="0" smtClean="0"/>
              <a:t>False entries by employer/ manager in registers etc- Fine Rs.1000-5000.</a:t>
            </a:r>
          </a:p>
          <a:p>
            <a:pPr algn="just">
              <a:buNone/>
            </a:pPr>
            <a:endParaRPr lang="en-US" dirty="0" smtClean="0"/>
          </a:p>
          <a:p>
            <a:pPr algn="just"/>
            <a:r>
              <a:rPr lang="en-US" dirty="0" err="1" smtClean="0"/>
              <a:t>Wilful</a:t>
            </a:r>
            <a:r>
              <a:rPr lang="en-US" dirty="0" smtClean="0"/>
              <a:t> obstruction of Inspector-Fine Rs.1000-5000.</a:t>
            </a:r>
          </a:p>
          <a:p>
            <a:pPr lvl="0" algn="just">
              <a:buNone/>
            </a:pPr>
            <a:endParaRPr lang="en-US" dirty="0" smtClean="0"/>
          </a:p>
          <a:p>
            <a:pPr>
              <a:buNone/>
            </a:pPr>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1"/>
            <a:ext cx="7772400" cy="1371599"/>
          </a:xfrm>
        </p:spPr>
        <p:txBody>
          <a:bodyPr>
            <a:normAutofit/>
          </a:bodyPr>
          <a:lstStyle/>
          <a:p>
            <a:r>
              <a:rPr lang="en-US" sz="6000" b="1" dirty="0" smtClean="0">
                <a:solidFill>
                  <a:srgbClr val="FF0000"/>
                </a:solidFill>
              </a:rPr>
              <a:t>ENACTMENT</a:t>
            </a:r>
            <a:endParaRPr lang="en-US" sz="6000" b="1" dirty="0">
              <a:solidFill>
                <a:srgbClr val="FF0000"/>
              </a:solidFill>
            </a:endParaRPr>
          </a:p>
        </p:txBody>
      </p:sp>
      <p:sp>
        <p:nvSpPr>
          <p:cNvPr id="4" name="Footer Placeholder 3"/>
          <p:cNvSpPr>
            <a:spLocks noGrp="1"/>
          </p:cNvSpPr>
          <p:nvPr>
            <p:ph type="ftr" sz="quarter" idx="11"/>
          </p:nvPr>
        </p:nvSpPr>
        <p:spPr/>
        <p:txBody>
          <a:bodyPr/>
          <a:lstStyle/>
          <a:p>
            <a:r>
              <a:rPr lang="en-US" smtClean="0"/>
              <a:t>Cs.deepakpsingh</a:t>
            </a:r>
            <a:endParaRPr lang="en-US"/>
          </a:p>
        </p:txBody>
      </p:sp>
      <p:sp>
        <p:nvSpPr>
          <p:cNvPr id="3" name="Subtitle 2"/>
          <p:cNvSpPr>
            <a:spLocks noGrp="1"/>
          </p:cNvSpPr>
          <p:nvPr>
            <p:ph type="subTitle" idx="1"/>
          </p:nvPr>
        </p:nvSpPr>
        <p:spPr>
          <a:xfrm>
            <a:off x="0" y="3429000"/>
            <a:ext cx="9144000" cy="1752600"/>
          </a:xfrm>
        </p:spPr>
        <p:txBody>
          <a:bodyPr>
            <a:normAutofit lnSpcReduction="10000"/>
          </a:bodyPr>
          <a:lstStyle/>
          <a:p>
            <a:r>
              <a:rPr lang="en-US" sz="6000" dirty="0" smtClean="0">
                <a:solidFill>
                  <a:srgbClr val="FF0000"/>
                </a:solidFill>
              </a:rPr>
              <a:t>Maternity Benefit </a:t>
            </a:r>
            <a:r>
              <a:rPr lang="en-US" sz="6000" dirty="0" smtClean="0">
                <a:solidFill>
                  <a:srgbClr val="FF0000"/>
                </a:solidFill>
              </a:rPr>
              <a:t>ACT 1961</a:t>
            </a:r>
          </a:p>
          <a:p>
            <a:endParaRPr lang="en-US" sz="6000" dirty="0" smtClean="0">
              <a:solidFill>
                <a:srgbClr val="FF0000"/>
              </a:solidFill>
            </a:endParaRPr>
          </a:p>
          <a:p>
            <a:endParaRPr lang="en-US" dirty="0"/>
          </a:p>
        </p:txBody>
      </p:sp>
    </p:spTree>
  </p:cSld>
  <p:clrMapOvr>
    <a:masterClrMapping/>
  </p:clrMapOvr>
  <p:transition>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772400" cy="1219199"/>
          </a:xfrm>
        </p:spPr>
        <p:txBody>
          <a:bodyPr>
            <a:normAutofit fontScale="90000"/>
          </a:bodyPr>
          <a:lstStyle/>
          <a:p>
            <a:r>
              <a:rPr lang="en-US" dirty="0" smtClean="0">
                <a:solidFill>
                  <a:srgbClr val="FF0000"/>
                </a:solidFill>
              </a:rPr>
              <a:t>OBJECTIVE</a:t>
            </a:r>
            <a:br>
              <a:rPr lang="en-US" dirty="0" smtClean="0">
                <a:solidFill>
                  <a:srgbClr val="FF0000"/>
                </a:solidFill>
              </a:rPr>
            </a:br>
            <a:endParaRPr lang="en-US" dirty="0">
              <a:solidFill>
                <a:srgbClr val="FF0000"/>
              </a:solidFill>
            </a:endParaRPr>
          </a:p>
        </p:txBody>
      </p:sp>
      <p:sp>
        <p:nvSpPr>
          <p:cNvPr id="4" name="Footer Placeholder 3"/>
          <p:cNvSpPr>
            <a:spLocks noGrp="1"/>
          </p:cNvSpPr>
          <p:nvPr>
            <p:ph type="ftr" sz="quarter" idx="11"/>
          </p:nvPr>
        </p:nvSpPr>
        <p:spPr/>
        <p:txBody>
          <a:bodyPr/>
          <a:lstStyle/>
          <a:p>
            <a:r>
              <a:rPr lang="en-US" smtClean="0"/>
              <a:t>Cs.deepakpsingh</a:t>
            </a:r>
            <a:endParaRPr lang="en-US"/>
          </a:p>
        </p:txBody>
      </p:sp>
      <p:sp>
        <p:nvSpPr>
          <p:cNvPr id="3" name="Subtitle 2"/>
          <p:cNvSpPr>
            <a:spLocks noGrp="1"/>
          </p:cNvSpPr>
          <p:nvPr>
            <p:ph type="subTitle" idx="1"/>
          </p:nvPr>
        </p:nvSpPr>
        <p:spPr>
          <a:xfrm>
            <a:off x="762000" y="1219200"/>
            <a:ext cx="7543800" cy="4953000"/>
          </a:xfrm>
        </p:spPr>
        <p:txBody>
          <a:bodyPr>
            <a:normAutofit fontScale="92500" lnSpcReduction="20000"/>
          </a:bodyPr>
          <a:lstStyle/>
          <a:p>
            <a:pPr algn="just">
              <a:buFont typeface="Wingdings" pitchFamily="2" charset="2"/>
              <a:buChar char="Ø"/>
            </a:pPr>
            <a:r>
              <a:rPr lang="en-US" dirty="0" smtClean="0">
                <a:solidFill>
                  <a:schemeClr val="tx1"/>
                </a:solidFill>
              </a:rPr>
              <a:t>Regulating employment of contract </a:t>
            </a:r>
            <a:r>
              <a:rPr lang="en-US" dirty="0" err="1" smtClean="0">
                <a:solidFill>
                  <a:schemeClr val="tx1"/>
                </a:solidFill>
              </a:rPr>
              <a:t>labour</a:t>
            </a:r>
            <a:r>
              <a:rPr lang="en-US" dirty="0" smtClean="0">
                <a:solidFill>
                  <a:schemeClr val="tx1"/>
                </a:solidFill>
              </a:rPr>
              <a:t> so as to place it at par with </a:t>
            </a:r>
            <a:r>
              <a:rPr lang="en-US" dirty="0" err="1" smtClean="0">
                <a:solidFill>
                  <a:schemeClr val="tx1"/>
                </a:solidFill>
              </a:rPr>
              <a:t>labour</a:t>
            </a:r>
            <a:r>
              <a:rPr lang="en-US" dirty="0" smtClean="0">
                <a:solidFill>
                  <a:schemeClr val="tx1"/>
                </a:solidFill>
              </a:rPr>
              <a:t> employed directly, with regard to the working conditions and certain other benefits. </a:t>
            </a:r>
          </a:p>
          <a:p>
            <a:pPr algn="just"/>
            <a:endParaRPr lang="en-US" dirty="0" smtClean="0">
              <a:solidFill>
                <a:schemeClr val="tx1"/>
              </a:solidFill>
            </a:endParaRPr>
          </a:p>
          <a:p>
            <a:pPr algn="just">
              <a:buFont typeface="Wingdings" pitchFamily="2" charset="2"/>
              <a:buChar char="Ø"/>
            </a:pPr>
            <a:r>
              <a:rPr lang="en-US" dirty="0" smtClean="0">
                <a:solidFill>
                  <a:schemeClr val="tx1"/>
                </a:solidFill>
              </a:rPr>
              <a:t>To prohibit the employment of contract </a:t>
            </a:r>
            <a:r>
              <a:rPr lang="en-US" dirty="0" err="1" smtClean="0">
                <a:solidFill>
                  <a:schemeClr val="tx1"/>
                </a:solidFill>
              </a:rPr>
              <a:t>labour</a:t>
            </a:r>
            <a:r>
              <a:rPr lang="en-US" dirty="0" smtClean="0">
                <a:solidFill>
                  <a:schemeClr val="tx1"/>
                </a:solidFill>
              </a:rPr>
              <a:t> and wherever this is not possible, to improve the condition of work of contract </a:t>
            </a:r>
            <a:r>
              <a:rPr lang="en-US" dirty="0" err="1" smtClean="0">
                <a:solidFill>
                  <a:schemeClr val="tx1"/>
                </a:solidFill>
              </a:rPr>
              <a:t>labour</a:t>
            </a:r>
            <a:r>
              <a:rPr lang="en-US" dirty="0" smtClean="0">
                <a:solidFill>
                  <a:schemeClr val="tx1"/>
                </a:solidFill>
              </a:rPr>
              <a:t>. </a:t>
            </a:r>
          </a:p>
          <a:p>
            <a:pPr algn="just"/>
            <a:endParaRPr lang="en-US" dirty="0" smtClean="0">
              <a:solidFill>
                <a:schemeClr val="tx1"/>
              </a:solidFill>
            </a:endParaRPr>
          </a:p>
          <a:p>
            <a:pPr algn="just">
              <a:buFont typeface="Wingdings" pitchFamily="2" charset="2"/>
              <a:buChar char="Ø"/>
            </a:pPr>
            <a:r>
              <a:rPr lang="en-US" dirty="0" smtClean="0">
                <a:solidFill>
                  <a:schemeClr val="tx1"/>
                </a:solidFill>
              </a:rPr>
              <a:t>To provide for health and welfare of contract </a:t>
            </a:r>
            <a:r>
              <a:rPr lang="en-US" dirty="0" err="1" smtClean="0">
                <a:solidFill>
                  <a:schemeClr val="tx1"/>
                </a:solidFill>
              </a:rPr>
              <a:t>labours</a:t>
            </a:r>
            <a:r>
              <a:rPr lang="en-US" dirty="0" smtClean="0">
                <a:solidFill>
                  <a:schemeClr val="tx1"/>
                </a:solidFill>
              </a:rPr>
              <a:t>. The object of the Act is to do away with the abuses of the system of employment contract </a:t>
            </a:r>
            <a:r>
              <a:rPr lang="en-US" dirty="0" err="1" smtClean="0">
                <a:solidFill>
                  <a:schemeClr val="tx1"/>
                </a:solidFill>
              </a:rPr>
              <a:t>labours</a:t>
            </a:r>
            <a:r>
              <a:rPr lang="en-US" dirty="0" smtClean="0">
                <a:solidFill>
                  <a:schemeClr val="tx1"/>
                </a:solidFill>
              </a:rPr>
              <a:t>. </a:t>
            </a:r>
            <a:endParaRPr lang="en-US" dirty="0"/>
          </a:p>
        </p:txBody>
      </p:sp>
    </p:spTree>
  </p:cSld>
  <p:clrMapOvr>
    <a:masterClrMapping/>
  </p:clrMapOvr>
  <p:transition>
    <p:wedg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772400" cy="1219199"/>
          </a:xfrm>
        </p:spPr>
        <p:txBody>
          <a:bodyPr>
            <a:normAutofit fontScale="90000"/>
          </a:bodyPr>
          <a:lstStyle/>
          <a:p>
            <a:r>
              <a:rPr lang="en-US" dirty="0" smtClean="0">
                <a:solidFill>
                  <a:srgbClr val="FF0000"/>
                </a:solidFill>
              </a:rPr>
              <a:t>OBJECTIVE</a:t>
            </a:r>
            <a:br>
              <a:rPr lang="en-US" dirty="0" smtClean="0">
                <a:solidFill>
                  <a:srgbClr val="FF0000"/>
                </a:solidFill>
              </a:rPr>
            </a:br>
            <a:endParaRPr lang="en-US" dirty="0">
              <a:solidFill>
                <a:srgbClr val="FF0000"/>
              </a:solidFill>
            </a:endParaRPr>
          </a:p>
        </p:txBody>
      </p:sp>
      <p:sp>
        <p:nvSpPr>
          <p:cNvPr id="4" name="Footer Placeholder 3"/>
          <p:cNvSpPr>
            <a:spLocks noGrp="1"/>
          </p:cNvSpPr>
          <p:nvPr>
            <p:ph type="ftr" sz="quarter" idx="11"/>
          </p:nvPr>
        </p:nvSpPr>
        <p:spPr/>
        <p:txBody>
          <a:bodyPr/>
          <a:lstStyle/>
          <a:p>
            <a:r>
              <a:rPr lang="en-US" smtClean="0"/>
              <a:t>Cs.deepakpsingh</a:t>
            </a:r>
            <a:endParaRPr lang="en-US"/>
          </a:p>
        </p:txBody>
      </p:sp>
      <p:sp>
        <p:nvSpPr>
          <p:cNvPr id="3" name="Subtitle 2"/>
          <p:cNvSpPr>
            <a:spLocks noGrp="1"/>
          </p:cNvSpPr>
          <p:nvPr>
            <p:ph type="subTitle" idx="1"/>
          </p:nvPr>
        </p:nvSpPr>
        <p:spPr>
          <a:xfrm>
            <a:off x="762000" y="1295400"/>
            <a:ext cx="7543800" cy="5029200"/>
          </a:xfrm>
        </p:spPr>
        <p:txBody>
          <a:bodyPr>
            <a:normAutofit fontScale="92500"/>
          </a:bodyPr>
          <a:lstStyle/>
          <a:p>
            <a:pPr lvl="0" algn="just">
              <a:buFont typeface="Wingdings" pitchFamily="2" charset="2"/>
              <a:buChar char="Ø"/>
            </a:pPr>
            <a:r>
              <a:rPr lang="en-US" dirty="0" smtClean="0">
                <a:solidFill>
                  <a:schemeClr val="tx1"/>
                </a:solidFill>
              </a:rPr>
              <a:t>To regulate the employment of women in certain periods before and after child birth.</a:t>
            </a:r>
          </a:p>
          <a:p>
            <a:pPr algn="just"/>
            <a:r>
              <a:rPr lang="en-US" dirty="0" smtClean="0">
                <a:solidFill>
                  <a:schemeClr val="tx1"/>
                </a:solidFill>
              </a:rPr>
              <a:t> </a:t>
            </a:r>
          </a:p>
          <a:p>
            <a:pPr lvl="0" algn="just">
              <a:buFont typeface="Wingdings" pitchFamily="2" charset="2"/>
              <a:buChar char="Ø"/>
            </a:pPr>
            <a:r>
              <a:rPr lang="en-US" dirty="0" smtClean="0">
                <a:solidFill>
                  <a:schemeClr val="tx1"/>
                </a:solidFill>
              </a:rPr>
              <a:t>To provide for maternity benefits including maternity leave, wages, bonus, nursing breaks etc.</a:t>
            </a:r>
          </a:p>
          <a:p>
            <a:pPr algn="just"/>
            <a:r>
              <a:rPr lang="en-US" dirty="0" smtClean="0">
                <a:solidFill>
                  <a:schemeClr val="tx1"/>
                </a:solidFill>
              </a:rPr>
              <a:t> </a:t>
            </a:r>
          </a:p>
          <a:p>
            <a:pPr lvl="0" algn="just">
              <a:buFont typeface="Wingdings" pitchFamily="2" charset="2"/>
              <a:buChar char="Ø"/>
            </a:pPr>
            <a:r>
              <a:rPr lang="en-US" dirty="0" smtClean="0">
                <a:solidFill>
                  <a:schemeClr val="tx1"/>
                </a:solidFill>
              </a:rPr>
              <a:t>To protect the dignity of motherhood and the dignity of a new person by providing for full and healthy maintenance of both the women and her child at this important time when she is not working.</a:t>
            </a:r>
          </a:p>
          <a:p>
            <a:endParaRPr lang="en-US" dirty="0"/>
          </a:p>
        </p:txBody>
      </p:sp>
    </p:spTree>
  </p:cSld>
  <p:clrMapOvr>
    <a:masterClrMapping/>
  </p:clrMapOvr>
  <p:transition>
    <p:wedg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477962"/>
          </a:xfrm>
        </p:spPr>
        <p:txBody>
          <a:bodyPr>
            <a:normAutofit fontScale="90000"/>
          </a:bodyPr>
          <a:lstStyle/>
          <a:p>
            <a:r>
              <a:rPr lang="en-US" b="1" dirty="0" smtClean="0">
                <a:solidFill>
                  <a:srgbClr val="FF0000"/>
                </a:solidFill>
                <a:latin typeface="Times New Roman" pitchFamily="18" charset="0"/>
                <a:cs typeface="Times New Roman" pitchFamily="18" charset="0"/>
              </a:rPr>
              <a:t>APPLICABILITY </a:t>
            </a:r>
            <a:br>
              <a:rPr lang="en-US" b="1" dirty="0" smtClean="0">
                <a:solidFill>
                  <a:srgbClr val="FF0000"/>
                </a:solidFill>
                <a:latin typeface="Times New Roman" pitchFamily="18" charset="0"/>
                <a:cs typeface="Times New Roman" pitchFamily="18" charset="0"/>
              </a:rPr>
            </a:br>
            <a:r>
              <a:rPr lang="en-US" b="1" dirty="0" smtClean="0">
                <a:solidFill>
                  <a:srgbClr val="FF0000"/>
                </a:solidFill>
                <a:latin typeface="Times New Roman" pitchFamily="18" charset="0"/>
                <a:cs typeface="Times New Roman" pitchFamily="18" charset="0"/>
              </a:rPr>
              <a:t>&amp;</a:t>
            </a:r>
            <a:br>
              <a:rPr lang="en-US" b="1" dirty="0" smtClean="0">
                <a:solidFill>
                  <a:srgbClr val="FF0000"/>
                </a:solidFill>
                <a:latin typeface="Times New Roman" pitchFamily="18" charset="0"/>
                <a:cs typeface="Times New Roman" pitchFamily="18" charset="0"/>
              </a:rPr>
            </a:br>
            <a:r>
              <a:rPr lang="en-US" b="1" dirty="0" smtClean="0">
                <a:solidFill>
                  <a:srgbClr val="FF0000"/>
                </a:solidFill>
                <a:latin typeface="Times New Roman" pitchFamily="18" charset="0"/>
                <a:cs typeface="Times New Roman" pitchFamily="18" charset="0"/>
              </a:rPr>
              <a:t>EXTEND</a:t>
            </a:r>
            <a:endParaRPr lang="en-US" dirty="0"/>
          </a:p>
        </p:txBody>
      </p:sp>
      <p:sp>
        <p:nvSpPr>
          <p:cNvPr id="3" name="Content Placeholder 2"/>
          <p:cNvSpPr>
            <a:spLocks noGrp="1"/>
          </p:cNvSpPr>
          <p:nvPr>
            <p:ph idx="1"/>
          </p:nvPr>
        </p:nvSpPr>
        <p:spPr>
          <a:xfrm>
            <a:off x="533400" y="1981200"/>
            <a:ext cx="8153400" cy="4343400"/>
          </a:xfrm>
        </p:spPr>
        <p:txBody>
          <a:bodyPr>
            <a:normAutofit fontScale="85000" lnSpcReduction="20000"/>
          </a:bodyPr>
          <a:lstStyle/>
          <a:p>
            <a:pPr lvl="0" algn="just"/>
            <a:r>
              <a:rPr lang="en-US" dirty="0" smtClean="0"/>
              <a:t>To every establishment being a factory, mine or plantation, shops and establishments employing 10 or more persons.</a:t>
            </a:r>
          </a:p>
          <a:p>
            <a:pPr algn="just">
              <a:buNone/>
            </a:pPr>
            <a:endParaRPr lang="en-US" dirty="0" smtClean="0"/>
          </a:p>
          <a:p>
            <a:pPr lvl="0" algn="just"/>
            <a:r>
              <a:rPr lang="en-US" dirty="0" smtClean="0"/>
              <a:t>To establishment belonging to Govt. &amp; to every establishment wherein persons are employed for the exhibition of equestrian, acrobatic and other performances.</a:t>
            </a:r>
          </a:p>
          <a:p>
            <a:pPr algn="just">
              <a:buNone/>
            </a:pPr>
            <a:endParaRPr lang="en-US" dirty="0" smtClean="0"/>
          </a:p>
          <a:p>
            <a:pPr lvl="0" algn="just"/>
            <a:r>
              <a:rPr lang="en-US" dirty="0" smtClean="0"/>
              <a:t>Except employees covered under the ESI Act 1948.</a:t>
            </a:r>
          </a:p>
          <a:p>
            <a:pPr algn="just">
              <a:buNone/>
            </a:pPr>
            <a:endParaRPr lang="en-US" dirty="0" smtClean="0"/>
          </a:p>
          <a:p>
            <a:pPr lvl="0" algn="just"/>
            <a:r>
              <a:rPr lang="en-US" dirty="0" smtClean="0"/>
              <a:t>Can be extended to other establishments by the State Governments.</a:t>
            </a:r>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IMPORTANT DEFINITIONS</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a:xfrm>
            <a:off x="457200" y="1066800"/>
            <a:ext cx="8229600" cy="5334000"/>
          </a:xfrm>
        </p:spPr>
        <p:txBody>
          <a:bodyPr>
            <a:normAutofit/>
          </a:bodyPr>
          <a:lstStyle/>
          <a:p>
            <a:pPr>
              <a:buFont typeface="Wingdings" pitchFamily="2" charset="2"/>
              <a:buChar char="Ø"/>
            </a:pPr>
            <a:r>
              <a:rPr lang="en-US" dirty="0" smtClean="0"/>
              <a:t>Appropriate Government</a:t>
            </a:r>
          </a:p>
          <a:p>
            <a:pPr lvl="0">
              <a:buFont typeface="Wingdings" pitchFamily="2" charset="2"/>
              <a:buChar char="Ø"/>
            </a:pPr>
            <a:r>
              <a:rPr lang="en-US" dirty="0" smtClean="0"/>
              <a:t>Child</a:t>
            </a:r>
          </a:p>
          <a:p>
            <a:pPr>
              <a:buFont typeface="Wingdings" pitchFamily="2" charset="2"/>
              <a:buChar char="Ø"/>
            </a:pPr>
            <a:r>
              <a:rPr lang="en-US" dirty="0" smtClean="0"/>
              <a:t>Delivery</a:t>
            </a:r>
          </a:p>
          <a:p>
            <a:pPr>
              <a:buFont typeface="Wingdings" pitchFamily="2" charset="2"/>
              <a:buChar char="Ø"/>
            </a:pPr>
            <a:r>
              <a:rPr lang="en-US" dirty="0" smtClean="0"/>
              <a:t>Employer</a:t>
            </a:r>
          </a:p>
          <a:p>
            <a:pPr>
              <a:buFont typeface="Wingdings" pitchFamily="2" charset="2"/>
              <a:buChar char="Ø"/>
            </a:pPr>
            <a:r>
              <a:rPr lang="en-US" dirty="0" smtClean="0"/>
              <a:t>Establishment</a:t>
            </a:r>
          </a:p>
          <a:p>
            <a:pPr>
              <a:buFont typeface="Wingdings" pitchFamily="2" charset="2"/>
              <a:buChar char="Ø"/>
            </a:pPr>
            <a:r>
              <a:rPr lang="en-US" dirty="0" smtClean="0"/>
              <a:t>Wages</a:t>
            </a:r>
          </a:p>
          <a:p>
            <a:pPr>
              <a:buFont typeface="Wingdings" pitchFamily="2" charset="2"/>
              <a:buChar char="Ø"/>
            </a:pPr>
            <a:r>
              <a:rPr lang="en-US" dirty="0" smtClean="0"/>
              <a:t>Maternity Benefit</a:t>
            </a:r>
          </a:p>
          <a:p>
            <a:pPr>
              <a:buFont typeface="Wingdings" pitchFamily="2" charset="2"/>
              <a:buChar char="Ø"/>
            </a:pPr>
            <a:r>
              <a:rPr lang="en-US" dirty="0" smtClean="0"/>
              <a:t>Women</a:t>
            </a:r>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752600"/>
          </a:xfrm>
        </p:spPr>
        <p:txBody>
          <a:bodyPr>
            <a:normAutofit fontScale="90000"/>
          </a:bodyPr>
          <a:lstStyle/>
          <a:p>
            <a:r>
              <a:rPr lang="en-US" b="1" u="sng" spc="-150" dirty="0" smtClean="0">
                <a:solidFill>
                  <a:srgbClr val="FF0000"/>
                </a:solidFill>
                <a:latin typeface="Times New Roman" pitchFamily="18" charset="0"/>
                <a:cs typeface="Times New Roman" pitchFamily="18" charset="0"/>
              </a:rPr>
              <a:t>PROVISIONS </a:t>
            </a:r>
            <a:br>
              <a:rPr lang="en-US" b="1" u="sng" spc="-150" dirty="0" smtClean="0">
                <a:solidFill>
                  <a:srgbClr val="FF0000"/>
                </a:solidFill>
                <a:latin typeface="Times New Roman" pitchFamily="18" charset="0"/>
                <a:cs typeface="Times New Roman" pitchFamily="18" charset="0"/>
              </a:rPr>
            </a:br>
            <a:r>
              <a:rPr lang="en-US" b="1" u="sng" spc="-150" dirty="0" smtClean="0">
                <a:solidFill>
                  <a:srgbClr val="FF0000"/>
                </a:solidFill>
                <a:latin typeface="Times New Roman" pitchFamily="18" charset="0"/>
                <a:cs typeface="Times New Roman" pitchFamily="18" charset="0"/>
              </a:rPr>
              <a:t/>
            </a:r>
            <a:br>
              <a:rPr lang="en-US" b="1" u="sng" spc="-150" dirty="0" smtClean="0">
                <a:solidFill>
                  <a:srgbClr val="FF0000"/>
                </a:solidFill>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457200" y="1219200"/>
            <a:ext cx="8229600" cy="5181600"/>
          </a:xfrm>
        </p:spPr>
        <p:txBody>
          <a:bodyPr>
            <a:normAutofit fontScale="47500" lnSpcReduction="20000"/>
          </a:bodyPr>
          <a:lstStyle/>
          <a:p>
            <a:pPr>
              <a:buFont typeface="Wingdings" pitchFamily="2" charset="2"/>
              <a:buChar char="Ø"/>
            </a:pPr>
            <a:r>
              <a:rPr lang="en-US" sz="4400" dirty="0" smtClean="0"/>
              <a:t>BENEFITS – Cash Benefit </a:t>
            </a:r>
          </a:p>
          <a:p>
            <a:pPr lvl="0">
              <a:buNone/>
            </a:pPr>
            <a:endParaRPr lang="en-US" sz="4400" dirty="0" smtClean="0"/>
          </a:p>
          <a:p>
            <a:pPr lvl="0">
              <a:buNone/>
            </a:pPr>
            <a:r>
              <a:rPr lang="en-US" sz="4400" dirty="0" smtClean="0"/>
              <a:t>      Leave with </a:t>
            </a:r>
            <a:r>
              <a:rPr lang="en-US" sz="4400" dirty="0" err="1" smtClean="0"/>
              <a:t>avg</a:t>
            </a:r>
            <a:r>
              <a:rPr lang="en-US" sz="4400" dirty="0" smtClean="0"/>
              <a:t> pay for 6 weeks before and after delivery.</a:t>
            </a:r>
          </a:p>
          <a:p>
            <a:pPr lvl="0">
              <a:buNone/>
            </a:pPr>
            <a:r>
              <a:rPr lang="en-US" sz="4400" dirty="0" smtClean="0"/>
              <a:t> </a:t>
            </a:r>
          </a:p>
          <a:p>
            <a:pPr lvl="0">
              <a:buNone/>
            </a:pPr>
            <a:r>
              <a:rPr lang="en-US" sz="4400" dirty="0" smtClean="0"/>
              <a:t>      Medical Bonus of Rs. 3500;</a:t>
            </a:r>
          </a:p>
          <a:p>
            <a:pPr>
              <a:buNone/>
            </a:pPr>
            <a:endParaRPr lang="en-US" sz="4400" dirty="0" smtClean="0"/>
          </a:p>
          <a:p>
            <a:pPr lvl="0">
              <a:buNone/>
            </a:pPr>
            <a:r>
              <a:rPr lang="en-US" sz="4400" dirty="0" smtClean="0"/>
              <a:t>     Additional leave with pay up to 1 month for illness due to  pregnancy, delivery, miscarriage, or premature birth.</a:t>
            </a:r>
          </a:p>
          <a:p>
            <a:pPr>
              <a:buNone/>
            </a:pPr>
            <a:endParaRPr lang="en-US" sz="4400" dirty="0" smtClean="0"/>
          </a:p>
          <a:p>
            <a:pPr lvl="0">
              <a:buNone/>
            </a:pPr>
            <a:r>
              <a:rPr lang="en-US" sz="4400" dirty="0" smtClean="0"/>
              <a:t>     In case of miscarriage, 6 weeks leave with </a:t>
            </a:r>
            <a:r>
              <a:rPr lang="en-US" sz="4400" dirty="0" err="1" smtClean="0"/>
              <a:t>avg</a:t>
            </a:r>
            <a:r>
              <a:rPr lang="en-US" sz="4400" dirty="0" smtClean="0"/>
              <a:t> pay from  the date of miscarriage.</a:t>
            </a:r>
          </a:p>
          <a:p>
            <a:pPr>
              <a:buNone/>
            </a:pPr>
            <a:endParaRPr lang="en-US" sz="4400" dirty="0" smtClean="0"/>
          </a:p>
          <a:p>
            <a:pPr lvl="0">
              <a:buNone/>
            </a:pPr>
            <a:r>
              <a:rPr lang="en-US" sz="4400" dirty="0" smtClean="0"/>
              <a:t>     In case of </a:t>
            </a:r>
            <a:r>
              <a:rPr lang="en-US" sz="4400" dirty="0" err="1" smtClean="0"/>
              <a:t>tubectomy</a:t>
            </a:r>
            <a:r>
              <a:rPr lang="en-US" sz="4400" dirty="0" smtClean="0"/>
              <a:t> operation, 2 weeks Leave with.</a:t>
            </a:r>
          </a:p>
          <a:p>
            <a:pPr>
              <a:buFont typeface="Wingdings" pitchFamily="2" charset="2"/>
              <a:buChar char="Ø"/>
            </a:pPr>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305800" cy="1219200"/>
          </a:xfrm>
        </p:spPr>
        <p:txBody>
          <a:bodyPr>
            <a:normAutofit/>
          </a:bodyPr>
          <a:lstStyle/>
          <a:p>
            <a:r>
              <a:rPr lang="en-US" b="1" u="sng" dirty="0" smtClean="0">
                <a:solidFill>
                  <a:srgbClr val="FF0000"/>
                </a:solidFill>
                <a:latin typeface="Times New Roman" pitchFamily="18" charset="0"/>
                <a:cs typeface="Times New Roman" pitchFamily="18" charset="0"/>
              </a:rPr>
              <a:t>PROVISIONS</a:t>
            </a:r>
            <a:r>
              <a:rPr lang="en-US" u="sng" dirty="0" smtClean="0">
                <a:solidFill>
                  <a:srgbClr val="FF0000"/>
                </a:solidFill>
                <a:latin typeface="Times New Roman" pitchFamily="18" charset="0"/>
                <a:cs typeface="Times New Roman" pitchFamily="18" charset="0"/>
              </a:rPr>
              <a:t>  </a:t>
            </a:r>
            <a:r>
              <a:rPr lang="en-US" sz="2000" u="sng" dirty="0" smtClean="0">
                <a:solidFill>
                  <a:srgbClr val="FF0000"/>
                </a:solidFill>
                <a:latin typeface="Times New Roman" pitchFamily="18" charset="0"/>
                <a:cs typeface="Times New Roman" pitchFamily="18" charset="0"/>
              </a:rPr>
              <a:t>Continue…</a:t>
            </a:r>
            <a:br>
              <a:rPr lang="en-US" sz="2000" u="sng" dirty="0" smtClean="0">
                <a:solidFill>
                  <a:srgbClr val="FF0000"/>
                </a:solidFill>
                <a:latin typeface="Times New Roman" pitchFamily="18" charset="0"/>
                <a:cs typeface="Times New Roman" pitchFamily="18" charset="0"/>
              </a:rPr>
            </a:br>
            <a:endParaRPr lang="en-US" sz="2000" dirty="0">
              <a:solidFill>
                <a:srgbClr val="FF0000"/>
              </a:solidFill>
            </a:endParaRPr>
          </a:p>
        </p:txBody>
      </p:sp>
      <p:sp>
        <p:nvSpPr>
          <p:cNvPr id="3" name="Content Placeholder 2"/>
          <p:cNvSpPr>
            <a:spLocks noGrp="1"/>
          </p:cNvSpPr>
          <p:nvPr>
            <p:ph idx="1"/>
          </p:nvPr>
        </p:nvSpPr>
        <p:spPr>
          <a:xfrm>
            <a:off x="457200" y="1447800"/>
            <a:ext cx="8229600" cy="4876800"/>
          </a:xfrm>
        </p:spPr>
        <p:txBody>
          <a:bodyPr>
            <a:normAutofit fontScale="92500" lnSpcReduction="20000"/>
          </a:bodyPr>
          <a:lstStyle/>
          <a:p>
            <a:pPr>
              <a:buFont typeface="Wingdings" pitchFamily="2" charset="2"/>
              <a:buChar char="Ø"/>
            </a:pPr>
            <a:r>
              <a:rPr lang="en-US" sz="2800" dirty="0" smtClean="0"/>
              <a:t>BENEFITS – Cash Benefit </a:t>
            </a:r>
          </a:p>
          <a:p>
            <a:pPr>
              <a:buNone/>
            </a:pPr>
            <a:endParaRPr lang="en-US" sz="2800" dirty="0" smtClean="0"/>
          </a:p>
          <a:p>
            <a:pPr>
              <a:buNone/>
            </a:pPr>
            <a:r>
              <a:rPr lang="en-US" sz="2800" dirty="0" smtClean="0"/>
              <a:t>     Light work for 10 weeks before expected delivery.</a:t>
            </a:r>
          </a:p>
          <a:p>
            <a:endParaRPr lang="en-US" sz="2800" dirty="0" smtClean="0"/>
          </a:p>
          <a:p>
            <a:pPr lvl="0">
              <a:buNone/>
            </a:pPr>
            <a:r>
              <a:rPr lang="en-US" sz="2800" dirty="0" smtClean="0"/>
              <a:t>     2 nursing breaks of 15 minutes until the child is 15 months old.</a:t>
            </a:r>
          </a:p>
          <a:p>
            <a:endParaRPr lang="en-US" sz="2800" dirty="0" smtClean="0"/>
          </a:p>
          <a:p>
            <a:pPr lvl="0">
              <a:buNone/>
            </a:pPr>
            <a:r>
              <a:rPr lang="en-US" sz="2800" dirty="0" smtClean="0"/>
              <a:t>     No discharge or dismissal while maternity leave.</a:t>
            </a:r>
          </a:p>
          <a:p>
            <a:pPr lvl="0">
              <a:buNone/>
            </a:pPr>
            <a:endParaRPr lang="en-US" sz="2800" dirty="0" smtClean="0"/>
          </a:p>
          <a:p>
            <a:pPr lvl="0">
              <a:buNone/>
            </a:pPr>
            <a:r>
              <a:rPr lang="en-US" sz="2800" dirty="0" smtClean="0"/>
              <a:t>     No change to her disadvantage in any of the conditions  of her employment while on maternity leave.</a:t>
            </a:r>
          </a:p>
          <a:p>
            <a:pPr>
              <a:buNone/>
            </a:pPr>
            <a:endParaRPr lang="en-US" sz="2800" dirty="0" smtClean="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rgbClr val="FF0000"/>
                </a:solidFill>
                <a:latin typeface="Times New Roman" pitchFamily="18" charset="0"/>
                <a:cs typeface="Times New Roman" pitchFamily="18" charset="0"/>
              </a:rPr>
              <a:t>PROVISIONS</a:t>
            </a:r>
            <a:r>
              <a:rPr lang="en-US" u="sng" dirty="0" smtClean="0">
                <a:solidFill>
                  <a:srgbClr val="FF0000"/>
                </a:solidFill>
                <a:latin typeface="Times New Roman" pitchFamily="18" charset="0"/>
                <a:cs typeface="Times New Roman" pitchFamily="18" charset="0"/>
              </a:rPr>
              <a:t>  </a:t>
            </a:r>
            <a:r>
              <a:rPr lang="en-US" sz="2000" u="sng" dirty="0" smtClean="0">
                <a:solidFill>
                  <a:srgbClr val="FF0000"/>
                </a:solidFill>
                <a:latin typeface="Times New Roman" pitchFamily="18" charset="0"/>
                <a:cs typeface="Times New Roman" pitchFamily="18" charset="0"/>
              </a:rPr>
              <a:t>Continue…</a:t>
            </a:r>
            <a:br>
              <a:rPr lang="en-US" sz="2000" u="sng" dirty="0" smtClean="0">
                <a:solidFill>
                  <a:srgbClr val="FF0000"/>
                </a:solidFill>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457200" y="1143000"/>
            <a:ext cx="8229600" cy="5257800"/>
          </a:xfrm>
        </p:spPr>
        <p:txBody>
          <a:bodyPr>
            <a:normAutofit fontScale="92500" lnSpcReduction="20000"/>
          </a:bodyPr>
          <a:lstStyle/>
          <a:p>
            <a:r>
              <a:rPr lang="en-US" b="1" u="sng" dirty="0" smtClean="0"/>
              <a:t>CONDITIONS FOR CLAIMING BENEFIT</a:t>
            </a:r>
            <a:endParaRPr lang="en-US" dirty="0" smtClean="0"/>
          </a:p>
          <a:p>
            <a:pPr>
              <a:buNone/>
            </a:pPr>
            <a:endParaRPr lang="en-US" dirty="0" smtClean="0"/>
          </a:p>
          <a:p>
            <a:pPr lvl="0">
              <a:buNone/>
            </a:pPr>
            <a:r>
              <a:rPr lang="en-US" dirty="0" smtClean="0"/>
              <a:t>	Must actually work for 80 days in 12 months immediately preceding her date of delivery;</a:t>
            </a:r>
          </a:p>
          <a:p>
            <a:pPr>
              <a:buNone/>
            </a:pPr>
            <a:r>
              <a:rPr lang="en-US" dirty="0" smtClean="0"/>
              <a:t> </a:t>
            </a:r>
          </a:p>
          <a:p>
            <a:pPr lvl="0">
              <a:buNone/>
            </a:pPr>
            <a:r>
              <a:rPr lang="en-US" dirty="0" smtClean="0"/>
              <a:t>	Should intimate employer seven weeks before her delivery date about the leave period;</a:t>
            </a:r>
          </a:p>
          <a:p>
            <a:pPr>
              <a:buNone/>
            </a:pPr>
            <a:endParaRPr lang="en-US" dirty="0" smtClean="0"/>
          </a:p>
          <a:p>
            <a:pPr lvl="0">
              <a:buNone/>
            </a:pPr>
            <a:r>
              <a:rPr lang="en-US" dirty="0" smtClean="0"/>
              <a:t>	Can take advance payment for 6 month before delivery;</a:t>
            </a:r>
          </a:p>
          <a:p>
            <a:pPr>
              <a:buNone/>
            </a:pPr>
            <a:endParaRPr lang="en-US" dirty="0" smtClean="0"/>
          </a:p>
          <a:p>
            <a:pPr lvl="0"/>
            <a:r>
              <a:rPr lang="en-US" dirty="0" smtClean="0"/>
              <a:t>Can take payment for 6 week leave after child birth within 48 hours after submitting proof of delivery;</a:t>
            </a:r>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RIGHTS &amp; DUTIES OF EMPLOYER</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lvl="0"/>
            <a:r>
              <a:rPr lang="en-US" dirty="0" smtClean="0"/>
              <a:t>Display an abstract of the provisions of this Act and the rules made </a:t>
            </a:r>
            <a:r>
              <a:rPr lang="en-US" dirty="0" err="1" smtClean="0"/>
              <a:t>thereunder</a:t>
            </a:r>
            <a:r>
              <a:rPr lang="en-US" dirty="0" smtClean="0"/>
              <a:t> in the language or languages of the locality shall be exhibited in a conspicuous </a:t>
            </a:r>
          </a:p>
          <a:p>
            <a:pPr>
              <a:buNone/>
            </a:pPr>
            <a:endParaRPr lang="en-US" dirty="0" smtClean="0"/>
          </a:p>
          <a:p>
            <a:pPr lvl="0"/>
            <a:r>
              <a:rPr lang="en-US" dirty="0" smtClean="0"/>
              <a:t>Maintain such registers, records and muster-rolls and in such manner as may be prescribed under the Maternity Act.</a:t>
            </a:r>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PENAL PROVISIONS</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p:txBody>
          <a:bodyPr>
            <a:normAutofit/>
          </a:bodyPr>
          <a:lstStyle/>
          <a:p>
            <a:pPr lvl="0" algn="just">
              <a:buNone/>
            </a:pPr>
            <a:r>
              <a:rPr lang="en-US" dirty="0" smtClean="0"/>
              <a:t>	If any employer fails to pay any amount of maternity benefit to a woman entitled under this Act or discharges or dismisses such woman during or on account of her absence from work in accordance with the provisions of this Act, the employer shall be punishable with imprisonment which shall not be less than three months but which may extend to one year and with fine which shall not be less than Rs: 2000/-, which may extend to Rs: 5000/-.</a:t>
            </a:r>
          </a:p>
          <a:p>
            <a:pPr>
              <a:buNone/>
            </a:pPr>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1"/>
            <a:ext cx="7772400" cy="1371599"/>
          </a:xfrm>
        </p:spPr>
        <p:txBody>
          <a:bodyPr>
            <a:normAutofit/>
          </a:bodyPr>
          <a:lstStyle/>
          <a:p>
            <a:r>
              <a:rPr lang="en-US" sz="6000" b="1" dirty="0" smtClean="0">
                <a:solidFill>
                  <a:srgbClr val="FF0000"/>
                </a:solidFill>
              </a:rPr>
              <a:t>ENACTMENT</a:t>
            </a:r>
            <a:endParaRPr lang="en-US" sz="6000" b="1" dirty="0">
              <a:solidFill>
                <a:srgbClr val="FF0000"/>
              </a:solidFill>
            </a:endParaRPr>
          </a:p>
        </p:txBody>
      </p:sp>
      <p:sp>
        <p:nvSpPr>
          <p:cNvPr id="4" name="Footer Placeholder 3"/>
          <p:cNvSpPr>
            <a:spLocks noGrp="1"/>
          </p:cNvSpPr>
          <p:nvPr>
            <p:ph type="ftr" sz="quarter" idx="11"/>
          </p:nvPr>
        </p:nvSpPr>
        <p:spPr/>
        <p:txBody>
          <a:bodyPr/>
          <a:lstStyle/>
          <a:p>
            <a:r>
              <a:rPr lang="en-US" smtClean="0"/>
              <a:t>Cs.deepakpsingh</a:t>
            </a:r>
            <a:endParaRPr lang="en-US"/>
          </a:p>
        </p:txBody>
      </p:sp>
      <p:sp>
        <p:nvSpPr>
          <p:cNvPr id="3" name="Subtitle 2"/>
          <p:cNvSpPr>
            <a:spLocks noGrp="1"/>
          </p:cNvSpPr>
          <p:nvPr>
            <p:ph type="subTitle" idx="1"/>
          </p:nvPr>
        </p:nvSpPr>
        <p:spPr>
          <a:xfrm>
            <a:off x="0" y="3429000"/>
            <a:ext cx="9144000" cy="1752600"/>
          </a:xfrm>
        </p:spPr>
        <p:txBody>
          <a:bodyPr>
            <a:normAutofit fontScale="92500" lnSpcReduction="10000"/>
          </a:bodyPr>
          <a:lstStyle/>
          <a:p>
            <a:r>
              <a:rPr lang="en-US" sz="6000" dirty="0" smtClean="0">
                <a:solidFill>
                  <a:srgbClr val="FF0000"/>
                </a:solidFill>
              </a:rPr>
              <a:t>Employees Compensation  </a:t>
            </a:r>
            <a:r>
              <a:rPr lang="en-US" sz="6000" dirty="0" smtClean="0">
                <a:solidFill>
                  <a:srgbClr val="FF0000"/>
                </a:solidFill>
              </a:rPr>
              <a:t>ACT 1948</a:t>
            </a:r>
          </a:p>
          <a:p>
            <a:endParaRPr lang="en-US" sz="6000" dirty="0" smtClean="0">
              <a:solidFill>
                <a:srgbClr val="FF0000"/>
              </a:solidFill>
            </a:endParaRPr>
          </a:p>
          <a:p>
            <a:endParaRPr lang="en-US" dirty="0"/>
          </a:p>
        </p:txBody>
      </p:sp>
    </p:spTree>
  </p:cSld>
  <p:clrMapOvr>
    <a:masterClrMapping/>
  </p:clrMapOvr>
  <p:transition>
    <p:wedg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772400" cy="1219199"/>
          </a:xfrm>
        </p:spPr>
        <p:txBody>
          <a:bodyPr/>
          <a:lstStyle/>
          <a:p>
            <a:r>
              <a:rPr lang="en-US" dirty="0" smtClean="0">
                <a:solidFill>
                  <a:srgbClr val="FF0000"/>
                </a:solidFill>
              </a:rPr>
              <a:t>OBJECTIVE</a:t>
            </a:r>
            <a:endParaRPr lang="en-US" dirty="0">
              <a:solidFill>
                <a:srgbClr val="FF0000"/>
              </a:solidFill>
            </a:endParaRPr>
          </a:p>
        </p:txBody>
      </p:sp>
      <p:sp>
        <p:nvSpPr>
          <p:cNvPr id="4" name="Footer Placeholder 3"/>
          <p:cNvSpPr>
            <a:spLocks noGrp="1"/>
          </p:cNvSpPr>
          <p:nvPr>
            <p:ph type="ftr" sz="quarter" idx="11"/>
          </p:nvPr>
        </p:nvSpPr>
        <p:spPr/>
        <p:txBody>
          <a:bodyPr/>
          <a:lstStyle/>
          <a:p>
            <a:r>
              <a:rPr lang="en-US" smtClean="0"/>
              <a:t>Cs.deepakpsingh</a:t>
            </a:r>
            <a:endParaRPr lang="en-US"/>
          </a:p>
        </p:txBody>
      </p:sp>
      <p:sp>
        <p:nvSpPr>
          <p:cNvPr id="3" name="Subtitle 2"/>
          <p:cNvSpPr>
            <a:spLocks noGrp="1"/>
          </p:cNvSpPr>
          <p:nvPr>
            <p:ph type="subTitle" idx="1"/>
          </p:nvPr>
        </p:nvSpPr>
        <p:spPr>
          <a:xfrm>
            <a:off x="762000" y="1828800"/>
            <a:ext cx="7543800" cy="3810000"/>
          </a:xfrm>
        </p:spPr>
        <p:txBody>
          <a:bodyPr>
            <a:normAutofit lnSpcReduction="10000"/>
          </a:bodyPr>
          <a:lstStyle/>
          <a:p>
            <a:pPr lvl="0" algn="just">
              <a:buFont typeface="Wingdings" pitchFamily="2" charset="2"/>
              <a:buChar char="Ø"/>
            </a:pPr>
            <a:r>
              <a:rPr lang="en-US" dirty="0" smtClean="0">
                <a:solidFill>
                  <a:schemeClr val="tx1"/>
                </a:solidFill>
              </a:rPr>
              <a:t>To provide relief or compensation in case of accidents arising out of and in the course of employment and causing either death or disablement (partial or total) of workmen.</a:t>
            </a:r>
          </a:p>
          <a:p>
            <a:pPr algn="just"/>
            <a:r>
              <a:rPr lang="en-US" dirty="0" smtClean="0">
                <a:solidFill>
                  <a:schemeClr val="tx1"/>
                </a:solidFill>
              </a:rPr>
              <a:t> </a:t>
            </a:r>
          </a:p>
          <a:p>
            <a:pPr lvl="0" algn="just">
              <a:buFont typeface="Wingdings" pitchFamily="2" charset="2"/>
              <a:buChar char="Ø"/>
            </a:pPr>
            <a:r>
              <a:rPr lang="en-US" dirty="0" smtClean="0">
                <a:solidFill>
                  <a:schemeClr val="tx1"/>
                </a:solidFill>
              </a:rPr>
              <a:t>To provide compensation in case of occupational disease caused to an employee arising out of and in the course of employment. </a:t>
            </a:r>
          </a:p>
          <a:p>
            <a:endParaRPr lang="en-US" dirty="0"/>
          </a:p>
        </p:txBody>
      </p: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rgbClr val="FF0000"/>
                </a:solidFill>
                <a:latin typeface="Times New Roman" pitchFamily="18" charset="0"/>
                <a:cs typeface="Times New Roman" pitchFamily="18" charset="0"/>
              </a:rPr>
              <a:t>APPLICABILITY </a:t>
            </a:r>
            <a:br>
              <a:rPr lang="en-US" b="1" u="sng" dirty="0" smtClean="0">
                <a:solidFill>
                  <a:srgbClr val="FF0000"/>
                </a:solidFill>
                <a:latin typeface="Times New Roman" pitchFamily="18" charset="0"/>
                <a:cs typeface="Times New Roman" pitchFamily="18" charset="0"/>
              </a:rPr>
            </a:br>
            <a:r>
              <a:rPr lang="en-US" b="1" u="sng" dirty="0" smtClean="0">
                <a:solidFill>
                  <a:srgbClr val="FF0000"/>
                </a:solidFill>
                <a:latin typeface="Times New Roman" pitchFamily="18" charset="0"/>
                <a:cs typeface="Times New Roman" pitchFamily="18" charset="0"/>
              </a:rPr>
              <a:t>AND</a:t>
            </a:r>
            <a:br>
              <a:rPr lang="en-US" b="1" u="sng" dirty="0" smtClean="0">
                <a:solidFill>
                  <a:srgbClr val="FF0000"/>
                </a:solidFill>
                <a:latin typeface="Times New Roman" pitchFamily="18" charset="0"/>
                <a:cs typeface="Times New Roman" pitchFamily="18" charset="0"/>
              </a:rPr>
            </a:br>
            <a:r>
              <a:rPr lang="en-US" b="1" u="sng" dirty="0" smtClean="0">
                <a:solidFill>
                  <a:srgbClr val="FF0000"/>
                </a:solidFill>
                <a:latin typeface="Times New Roman" pitchFamily="18" charset="0"/>
                <a:cs typeface="Times New Roman" pitchFamily="18" charset="0"/>
              </a:rPr>
              <a:t>EXTEND</a:t>
            </a:r>
            <a:endParaRPr lang="en-US" dirty="0"/>
          </a:p>
        </p:txBody>
      </p:sp>
      <p:sp>
        <p:nvSpPr>
          <p:cNvPr id="3" name="Content Placeholder 2"/>
          <p:cNvSpPr>
            <a:spLocks noGrp="1"/>
          </p:cNvSpPr>
          <p:nvPr>
            <p:ph idx="1"/>
          </p:nvPr>
        </p:nvSpPr>
        <p:spPr>
          <a:xfrm>
            <a:off x="457200" y="2057400"/>
            <a:ext cx="8229600" cy="4191000"/>
          </a:xfrm>
        </p:spPr>
        <p:txBody>
          <a:bodyPr>
            <a:normAutofit/>
          </a:bodyPr>
          <a:lstStyle/>
          <a:p>
            <a:pPr algn="just"/>
            <a:r>
              <a:rPr lang="en-US" dirty="0" smtClean="0"/>
              <a:t>To every establishment/ contractor in which twenty or more workmen are employed or were employed on any day of the preceding twelve months as contract </a:t>
            </a:r>
            <a:r>
              <a:rPr lang="en-US" dirty="0" err="1" smtClean="0"/>
              <a:t>labour</a:t>
            </a:r>
            <a:r>
              <a:rPr lang="en-US" dirty="0" smtClean="0"/>
              <a:t>.</a:t>
            </a:r>
          </a:p>
          <a:p>
            <a:pPr algn="just">
              <a:buNone/>
            </a:pPr>
            <a:endParaRPr lang="en-US" dirty="0" smtClean="0"/>
          </a:p>
          <a:p>
            <a:pPr algn="just"/>
            <a:r>
              <a:rPr lang="en-US" dirty="0" smtClean="0"/>
              <a:t>Not applicable to establishments performing work only of an intermittent or casual nature.</a:t>
            </a:r>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rgbClr val="FF0000"/>
                </a:solidFill>
                <a:latin typeface="Times New Roman" pitchFamily="18" charset="0"/>
                <a:cs typeface="Times New Roman" pitchFamily="18" charset="0"/>
              </a:rPr>
              <a:t>APPLICABILITY </a:t>
            </a:r>
            <a:br>
              <a:rPr lang="en-US" b="1" u="sng" dirty="0" smtClean="0">
                <a:solidFill>
                  <a:srgbClr val="FF0000"/>
                </a:solidFill>
                <a:latin typeface="Times New Roman" pitchFamily="18" charset="0"/>
                <a:cs typeface="Times New Roman" pitchFamily="18" charset="0"/>
              </a:rPr>
            </a:br>
            <a:r>
              <a:rPr lang="en-US" b="1" u="sng" dirty="0" smtClean="0">
                <a:solidFill>
                  <a:srgbClr val="FF0000"/>
                </a:solidFill>
                <a:latin typeface="Times New Roman" pitchFamily="18" charset="0"/>
                <a:cs typeface="Times New Roman" pitchFamily="18" charset="0"/>
              </a:rPr>
              <a:t>AND</a:t>
            </a:r>
            <a:br>
              <a:rPr lang="en-US" b="1" u="sng" dirty="0" smtClean="0">
                <a:solidFill>
                  <a:srgbClr val="FF0000"/>
                </a:solidFill>
                <a:latin typeface="Times New Roman" pitchFamily="18" charset="0"/>
                <a:cs typeface="Times New Roman" pitchFamily="18" charset="0"/>
              </a:rPr>
            </a:br>
            <a:r>
              <a:rPr lang="en-US" b="1" u="sng" dirty="0" smtClean="0">
                <a:solidFill>
                  <a:srgbClr val="FF0000"/>
                </a:solidFill>
                <a:latin typeface="Times New Roman" pitchFamily="18" charset="0"/>
                <a:cs typeface="Times New Roman" pitchFamily="18" charset="0"/>
              </a:rPr>
              <a:t>EXTEND</a:t>
            </a:r>
            <a:endParaRPr lang="en-US" dirty="0"/>
          </a:p>
        </p:txBody>
      </p:sp>
      <p:sp>
        <p:nvSpPr>
          <p:cNvPr id="3" name="Content Placeholder 2"/>
          <p:cNvSpPr>
            <a:spLocks noGrp="1"/>
          </p:cNvSpPr>
          <p:nvPr>
            <p:ph idx="1"/>
          </p:nvPr>
        </p:nvSpPr>
        <p:spPr>
          <a:xfrm>
            <a:off x="457200" y="1981200"/>
            <a:ext cx="8229600" cy="4267200"/>
          </a:xfrm>
        </p:spPr>
        <p:txBody>
          <a:bodyPr>
            <a:normAutofit fontScale="77500" lnSpcReduction="20000"/>
          </a:bodyPr>
          <a:lstStyle/>
          <a:p>
            <a:pPr lvl="0" algn="just"/>
            <a:r>
              <a:rPr lang="en-US" dirty="0" smtClean="0"/>
              <a:t>Factories, mines, plantations, transport establishments, construction work, railways, ships, circuses, &amp; other hazardous occupations &amp; employments specified in Schedule II to the Act.</a:t>
            </a:r>
          </a:p>
          <a:p>
            <a:pPr lvl="0" algn="just"/>
            <a:endParaRPr lang="en-US" dirty="0" smtClean="0"/>
          </a:p>
          <a:p>
            <a:pPr algn="just"/>
            <a:r>
              <a:rPr lang="en-US" dirty="0" smtClean="0"/>
              <a:t>Irrespective of status or salary , direct employment or otherwise. </a:t>
            </a:r>
          </a:p>
          <a:p>
            <a:pPr algn="just"/>
            <a:endParaRPr lang="en-US" dirty="0" smtClean="0"/>
          </a:p>
          <a:p>
            <a:pPr algn="just"/>
            <a:r>
              <a:rPr lang="en-US" dirty="0" smtClean="0"/>
              <a:t>Person recruited to work abroad.</a:t>
            </a:r>
          </a:p>
          <a:p>
            <a:pPr lvl="0" algn="just"/>
            <a:endParaRPr lang="en-US" dirty="0" smtClean="0"/>
          </a:p>
          <a:p>
            <a:pPr lvl="0" algn="just"/>
            <a:r>
              <a:rPr lang="en-US" dirty="0" smtClean="0"/>
              <a:t>The Act does not apply to members of Armed Forces of the Union &amp; workmen who are covered by the ESI Act, 1948.</a:t>
            </a:r>
          </a:p>
          <a:p>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IMPORTANT DEFINITIONS</a:t>
            </a:r>
            <a:endParaRPr lang="en-US" dirty="0">
              <a:solidFill>
                <a:srgbClr val="FF0000"/>
              </a:solidFill>
            </a:endParaRPr>
          </a:p>
        </p:txBody>
      </p:sp>
      <p:sp>
        <p:nvSpPr>
          <p:cNvPr id="3" name="Content Placeholder 2"/>
          <p:cNvSpPr>
            <a:spLocks noGrp="1"/>
          </p:cNvSpPr>
          <p:nvPr>
            <p:ph idx="1"/>
          </p:nvPr>
        </p:nvSpPr>
        <p:spPr/>
        <p:txBody>
          <a:bodyPr/>
          <a:lstStyle/>
          <a:p>
            <a:pPr lvl="0">
              <a:buFont typeface="Wingdings" pitchFamily="2" charset="2"/>
              <a:buChar char="Ø"/>
            </a:pPr>
            <a:r>
              <a:rPr lang="en-US" dirty="0" smtClean="0"/>
              <a:t>Commissioner</a:t>
            </a:r>
          </a:p>
          <a:p>
            <a:pPr>
              <a:buNone/>
            </a:pPr>
            <a:endParaRPr lang="en-US" dirty="0" smtClean="0"/>
          </a:p>
          <a:p>
            <a:pPr lvl="0">
              <a:buFont typeface="Wingdings" pitchFamily="2" charset="2"/>
              <a:buChar char="Ø"/>
            </a:pPr>
            <a:r>
              <a:rPr lang="en-US" dirty="0" smtClean="0"/>
              <a:t>Compensation</a:t>
            </a:r>
          </a:p>
          <a:p>
            <a:pPr>
              <a:buNone/>
            </a:pPr>
            <a:endParaRPr lang="en-US" dirty="0" smtClean="0"/>
          </a:p>
          <a:p>
            <a:pPr lvl="0">
              <a:buFont typeface="Wingdings" pitchFamily="2" charset="2"/>
              <a:buChar char="Ø"/>
            </a:pPr>
            <a:r>
              <a:rPr lang="en-US" dirty="0" smtClean="0"/>
              <a:t>Dependant</a:t>
            </a:r>
          </a:p>
          <a:p>
            <a:pPr>
              <a:buNone/>
            </a:pPr>
            <a:endParaRPr lang="en-US" dirty="0" smtClean="0"/>
          </a:p>
          <a:p>
            <a:pPr>
              <a:buFont typeface="Wingdings" pitchFamily="2" charset="2"/>
              <a:buChar char="Ø"/>
            </a:pPr>
            <a:r>
              <a:rPr lang="en-US" dirty="0" smtClean="0"/>
              <a:t>Employee</a:t>
            </a:r>
          </a:p>
          <a:p>
            <a:pPr>
              <a:buFont typeface="Wingdings" pitchFamily="2" charset="2"/>
              <a:buChar char="Ø"/>
            </a:pPr>
            <a:endParaRPr lang="en-US" dirty="0" smtClean="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IMPORTANT DEFINITIONS  </a:t>
            </a:r>
            <a:r>
              <a:rPr lang="en-US" sz="2000" dirty="0" smtClean="0">
                <a:solidFill>
                  <a:srgbClr val="FF0000"/>
                </a:solidFill>
              </a:rPr>
              <a:t>Cont……</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dirty="0" smtClean="0"/>
              <a:t>Employer</a:t>
            </a:r>
          </a:p>
          <a:p>
            <a:pPr>
              <a:buNone/>
            </a:pPr>
            <a:endParaRPr lang="en-US" dirty="0" smtClean="0"/>
          </a:p>
          <a:p>
            <a:pPr>
              <a:buFont typeface="Wingdings" pitchFamily="2" charset="2"/>
              <a:buChar char="Ø"/>
            </a:pPr>
            <a:r>
              <a:rPr lang="en-US" dirty="0" smtClean="0"/>
              <a:t>Partial Disablement</a:t>
            </a:r>
          </a:p>
          <a:p>
            <a:pPr>
              <a:buNone/>
            </a:pPr>
            <a:endParaRPr lang="en-US" dirty="0" smtClean="0"/>
          </a:p>
          <a:p>
            <a:pPr>
              <a:buFont typeface="Wingdings" pitchFamily="2" charset="2"/>
              <a:buChar char="Ø"/>
            </a:pPr>
            <a:r>
              <a:rPr lang="en-US" dirty="0" smtClean="0"/>
              <a:t>Total Disablement</a:t>
            </a:r>
          </a:p>
          <a:p>
            <a:pPr>
              <a:buNone/>
            </a:pPr>
            <a:endParaRPr lang="en-US" dirty="0" smtClean="0"/>
          </a:p>
          <a:p>
            <a:pPr lvl="0">
              <a:buFont typeface="Wingdings" pitchFamily="2" charset="2"/>
              <a:buChar char="Ø"/>
            </a:pPr>
            <a:r>
              <a:rPr lang="en-US" dirty="0" smtClean="0"/>
              <a:t>Wages</a:t>
            </a:r>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133600"/>
          </a:xfrm>
        </p:spPr>
        <p:txBody>
          <a:bodyPr>
            <a:normAutofit/>
          </a:bodyPr>
          <a:lstStyle/>
          <a:p>
            <a:r>
              <a:rPr lang="en-US" b="1" u="sng" spc="-150" dirty="0" smtClean="0">
                <a:solidFill>
                  <a:srgbClr val="FF0000"/>
                </a:solidFill>
                <a:latin typeface="Times New Roman" pitchFamily="18" charset="0"/>
                <a:cs typeface="Times New Roman" pitchFamily="18" charset="0"/>
              </a:rPr>
              <a:t>PROVISIONS </a:t>
            </a:r>
            <a:br>
              <a:rPr lang="en-US" b="1" u="sng" spc="-150" dirty="0" smtClean="0">
                <a:solidFill>
                  <a:srgbClr val="FF0000"/>
                </a:solidFill>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457200" y="1524000"/>
            <a:ext cx="8229600" cy="4800600"/>
          </a:xfrm>
        </p:spPr>
        <p:txBody>
          <a:bodyPr>
            <a:normAutofit fontScale="92500" lnSpcReduction="20000"/>
          </a:bodyPr>
          <a:lstStyle/>
          <a:p>
            <a:pPr>
              <a:buFont typeface="Wingdings" pitchFamily="2" charset="2"/>
              <a:buChar char="Ø"/>
            </a:pPr>
            <a:r>
              <a:rPr lang="en-US" dirty="0" smtClean="0"/>
              <a:t>Compensation in case of Death</a:t>
            </a:r>
          </a:p>
          <a:p>
            <a:pPr>
              <a:buNone/>
            </a:pPr>
            <a:endParaRPr lang="en-US" dirty="0" smtClean="0"/>
          </a:p>
          <a:p>
            <a:pPr>
              <a:buFont typeface="Wingdings" pitchFamily="2" charset="2"/>
              <a:buChar char="Ø"/>
            </a:pPr>
            <a:r>
              <a:rPr lang="en-US" dirty="0" smtClean="0"/>
              <a:t>Compensation in case of PTD</a:t>
            </a:r>
          </a:p>
          <a:p>
            <a:pPr>
              <a:buFont typeface="Wingdings" pitchFamily="2" charset="2"/>
              <a:buChar char="Ø"/>
            </a:pPr>
            <a:endParaRPr lang="en-US" dirty="0" smtClean="0"/>
          </a:p>
          <a:p>
            <a:pPr>
              <a:buFont typeface="Wingdings" pitchFamily="2" charset="2"/>
              <a:buChar char="Ø"/>
            </a:pPr>
            <a:r>
              <a:rPr lang="en-US" dirty="0" smtClean="0"/>
              <a:t>Compensation in case of PPD</a:t>
            </a:r>
          </a:p>
          <a:p>
            <a:pPr>
              <a:buNone/>
            </a:pPr>
            <a:endParaRPr lang="en-US" dirty="0" smtClean="0">
              <a:solidFill>
                <a:srgbClr val="002060"/>
              </a:solidFill>
            </a:endParaRPr>
          </a:p>
          <a:p>
            <a:pPr>
              <a:buFont typeface="Wingdings" pitchFamily="2" charset="2"/>
              <a:buChar char="Ø"/>
            </a:pPr>
            <a:r>
              <a:rPr lang="en-US" dirty="0" smtClean="0"/>
              <a:t>Compensation in case of TD</a:t>
            </a:r>
          </a:p>
          <a:p>
            <a:pPr>
              <a:buNone/>
            </a:pPr>
            <a:endParaRPr lang="en-US" dirty="0" smtClean="0">
              <a:solidFill>
                <a:srgbClr val="002060"/>
              </a:solidFill>
            </a:endParaRPr>
          </a:p>
          <a:p>
            <a:pPr>
              <a:buFont typeface="Wingdings" pitchFamily="2" charset="2"/>
              <a:buChar char="Ø"/>
            </a:pPr>
            <a:r>
              <a:rPr lang="en-US" dirty="0" smtClean="0"/>
              <a:t>Compensation not liable to pay</a:t>
            </a:r>
          </a:p>
          <a:p>
            <a:pPr>
              <a:buFont typeface="Wingdings" pitchFamily="2" charset="2"/>
              <a:buChar char="Ø"/>
            </a:pPr>
            <a:endParaRPr lang="en-US" dirty="0" smtClean="0"/>
          </a:p>
          <a:p>
            <a:pPr>
              <a:buFont typeface="Wingdings" pitchFamily="2" charset="2"/>
              <a:buChar char="Ø"/>
            </a:pPr>
            <a:r>
              <a:rPr lang="en-US" dirty="0" smtClean="0"/>
              <a:t>Contracting Out</a:t>
            </a:r>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COMPENSATION- EXAPLE 1</a:t>
            </a:r>
            <a:endParaRPr lang="en-US" dirty="0">
              <a:solidFill>
                <a:srgbClr val="FF0000"/>
              </a:solidFill>
            </a:endParaRPr>
          </a:p>
        </p:txBody>
      </p:sp>
      <p:sp>
        <p:nvSpPr>
          <p:cNvPr id="3" name="Content Placeholder 2"/>
          <p:cNvSpPr>
            <a:spLocks noGrp="1"/>
          </p:cNvSpPr>
          <p:nvPr>
            <p:ph idx="1"/>
          </p:nvPr>
        </p:nvSpPr>
        <p:spPr>
          <a:xfrm>
            <a:off x="457200" y="1295400"/>
            <a:ext cx="8229600" cy="4800600"/>
          </a:xfrm>
        </p:spPr>
        <p:txBody>
          <a:bodyPr>
            <a:normAutofit/>
          </a:bodyPr>
          <a:lstStyle/>
          <a:p>
            <a:pPr algn="just">
              <a:buNone/>
            </a:pPr>
            <a:r>
              <a:rPr lang="en-US" dirty="0" smtClean="0"/>
              <a:t>    An employee whose age is 25 years and monthly wage is Rs 5,000/-.</a:t>
            </a:r>
          </a:p>
          <a:p>
            <a:pPr algn="just">
              <a:buNone/>
            </a:pPr>
            <a:endParaRPr lang="en-US" dirty="0" smtClean="0"/>
          </a:p>
          <a:p>
            <a:pPr algn="just">
              <a:buNone/>
            </a:pPr>
            <a:r>
              <a:rPr lang="en-US" dirty="0" smtClean="0"/>
              <a:t>    Wage of employee is Rs. 5,000/- which is less than MW Rate. We suppose MW Rate is Rs. 7,000/-. For the purpose of compensation, his wage is Rs. 7,000/-.</a:t>
            </a:r>
          </a:p>
          <a:p>
            <a:pPr algn="just">
              <a:buNone/>
            </a:pPr>
            <a:endParaRPr lang="en-US" dirty="0" smtClean="0"/>
          </a:p>
          <a:p>
            <a:pPr algn="just">
              <a:buNone/>
            </a:pPr>
            <a:r>
              <a:rPr lang="en-US" dirty="0" smtClean="0"/>
              <a:t>    At age 25 years relevant factor as per Schedule IV is 216.91.</a:t>
            </a:r>
          </a:p>
          <a:p>
            <a:pPr>
              <a:buNone/>
            </a:pP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COMPENSATION- EXAPLE 1  </a:t>
            </a:r>
            <a:r>
              <a:rPr lang="en-US" sz="2000" dirty="0" smtClean="0">
                <a:solidFill>
                  <a:srgbClr val="FF0000"/>
                </a:solidFill>
              </a:rPr>
              <a:t>Cont……</a:t>
            </a:r>
            <a:r>
              <a:rPr lang="en-US" dirty="0" smtClean="0">
                <a:solidFill>
                  <a:srgbClr val="FF0000"/>
                </a:solidFill>
              </a:rPr>
              <a:t/>
            </a:r>
            <a:br>
              <a:rPr lang="en-US" dirty="0" smtClean="0">
                <a:solidFill>
                  <a:srgbClr val="FF0000"/>
                </a:solidFill>
              </a:rPr>
            </a:b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Compensation in case of death:</a:t>
            </a:r>
          </a:p>
          <a:p>
            <a:pPr>
              <a:buNone/>
            </a:pPr>
            <a:r>
              <a:rPr lang="en-US" dirty="0" smtClean="0"/>
              <a:t> </a:t>
            </a:r>
          </a:p>
          <a:p>
            <a:pPr>
              <a:buNone/>
            </a:pPr>
            <a:r>
              <a:rPr lang="en-US" dirty="0" smtClean="0"/>
              <a:t>50% of monthly wages x relevant factor</a:t>
            </a:r>
          </a:p>
          <a:p>
            <a:pPr>
              <a:buNone/>
            </a:pPr>
            <a:r>
              <a:rPr lang="en-US" dirty="0" smtClean="0"/>
              <a:t>=3,500 x 216.91</a:t>
            </a:r>
          </a:p>
          <a:p>
            <a:pPr>
              <a:buNone/>
            </a:pPr>
            <a:r>
              <a:rPr lang="en-US" dirty="0" smtClean="0"/>
              <a:t>=7,59,185.00</a:t>
            </a:r>
          </a:p>
          <a:p>
            <a:pPr>
              <a:buNone/>
            </a:pPr>
            <a:r>
              <a:rPr lang="en-US" dirty="0" smtClean="0"/>
              <a:t> </a:t>
            </a:r>
          </a:p>
          <a:p>
            <a:r>
              <a:rPr lang="en-US" dirty="0" smtClean="0"/>
              <a:t>Compensation in case of Permanent Total Disability:</a:t>
            </a:r>
          </a:p>
          <a:p>
            <a:pPr>
              <a:buNone/>
            </a:pPr>
            <a:r>
              <a:rPr lang="en-US" dirty="0" smtClean="0"/>
              <a:t> </a:t>
            </a:r>
          </a:p>
          <a:p>
            <a:pPr>
              <a:buNone/>
            </a:pPr>
            <a:r>
              <a:rPr lang="en-US" dirty="0" smtClean="0"/>
              <a:t>60% of monthly wages x relevant factor</a:t>
            </a:r>
          </a:p>
          <a:p>
            <a:pPr>
              <a:buNone/>
            </a:pPr>
            <a:r>
              <a:rPr lang="en-US" dirty="0" smtClean="0"/>
              <a:t>=4,200 x 216.91</a:t>
            </a:r>
          </a:p>
          <a:p>
            <a:pPr>
              <a:buNone/>
            </a:pPr>
            <a:r>
              <a:rPr lang="en-US" dirty="0" smtClean="0"/>
              <a:t>=9,11,022.00</a:t>
            </a:r>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COMPENSATION- EXAPLE 1  </a:t>
            </a:r>
            <a:r>
              <a:rPr lang="en-US" sz="2000" dirty="0" smtClean="0">
                <a:solidFill>
                  <a:srgbClr val="FF0000"/>
                </a:solidFill>
              </a:rPr>
              <a:t>Cont……</a:t>
            </a:r>
            <a:r>
              <a:rPr lang="en-US" dirty="0" smtClean="0">
                <a:solidFill>
                  <a:srgbClr val="FF0000"/>
                </a:solidFill>
              </a:rPr>
              <a:t/>
            </a:r>
            <a:br>
              <a:rPr lang="en-US" dirty="0" smtClean="0">
                <a:solidFill>
                  <a:srgbClr val="FF0000"/>
                </a:solidFill>
              </a:rPr>
            </a:br>
            <a:endParaRPr lang="en-US" dirty="0"/>
          </a:p>
        </p:txBody>
      </p:sp>
      <p:sp>
        <p:nvSpPr>
          <p:cNvPr id="3" name="Content Placeholder 2"/>
          <p:cNvSpPr>
            <a:spLocks noGrp="1"/>
          </p:cNvSpPr>
          <p:nvPr>
            <p:ph idx="1"/>
          </p:nvPr>
        </p:nvSpPr>
        <p:spPr>
          <a:xfrm>
            <a:off x="457200" y="1447800"/>
            <a:ext cx="8229600" cy="4678363"/>
          </a:xfrm>
        </p:spPr>
        <p:txBody>
          <a:bodyPr>
            <a:normAutofit fontScale="85000" lnSpcReduction="20000"/>
          </a:bodyPr>
          <a:lstStyle/>
          <a:p>
            <a:r>
              <a:rPr lang="en-US" dirty="0" smtClean="0"/>
              <a:t>Compensation in case of Permanent Partial Disability: (Suppose loss of thumb)</a:t>
            </a:r>
          </a:p>
          <a:p>
            <a:pPr>
              <a:buNone/>
            </a:pPr>
            <a:endParaRPr lang="en-US" dirty="0" smtClean="0"/>
          </a:p>
          <a:p>
            <a:pPr>
              <a:buNone/>
            </a:pPr>
            <a:r>
              <a:rPr lang="en-US" dirty="0" smtClean="0"/>
              <a:t>% (as per Schedule I) of Permanent Total Disability. </a:t>
            </a:r>
          </a:p>
          <a:p>
            <a:pPr>
              <a:buNone/>
            </a:pPr>
            <a:r>
              <a:rPr lang="en-US" dirty="0" smtClean="0"/>
              <a:t>=30/100 x 91,022.00</a:t>
            </a:r>
          </a:p>
          <a:p>
            <a:pPr>
              <a:buNone/>
            </a:pPr>
            <a:r>
              <a:rPr lang="en-US" dirty="0" smtClean="0"/>
              <a:t>=27,307.00</a:t>
            </a:r>
          </a:p>
          <a:p>
            <a:pPr>
              <a:buNone/>
            </a:pPr>
            <a:endParaRPr lang="en-US" dirty="0" smtClean="0"/>
          </a:p>
          <a:p>
            <a:r>
              <a:rPr lang="en-US" dirty="0" smtClean="0"/>
              <a:t>Compensation in case of Permanent Partial Disability:</a:t>
            </a:r>
          </a:p>
          <a:p>
            <a:pPr>
              <a:buNone/>
            </a:pPr>
            <a:endParaRPr lang="en-US" dirty="0" smtClean="0"/>
          </a:p>
          <a:p>
            <a:pPr>
              <a:buNone/>
            </a:pPr>
            <a:r>
              <a:rPr lang="en-US" dirty="0" smtClean="0"/>
              <a:t>25% of monthly wages x 2 (twice in a month)</a:t>
            </a:r>
          </a:p>
          <a:p>
            <a:pPr>
              <a:buNone/>
            </a:pPr>
            <a:r>
              <a:rPr lang="en-US" dirty="0" smtClean="0"/>
              <a:t>=1,750.00 x 2</a:t>
            </a:r>
          </a:p>
          <a:p>
            <a:pPr>
              <a:buNone/>
            </a:pPr>
            <a:r>
              <a:rPr lang="en-US" dirty="0" smtClean="0"/>
              <a:t>=3,500.00 per month </a:t>
            </a:r>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COMPENSATION- EXAPLE 2</a:t>
            </a:r>
            <a:endParaRPr lang="en-US" dirty="0"/>
          </a:p>
        </p:txBody>
      </p:sp>
      <p:sp>
        <p:nvSpPr>
          <p:cNvPr id="3" name="Content Placeholder 2"/>
          <p:cNvSpPr>
            <a:spLocks noGrp="1"/>
          </p:cNvSpPr>
          <p:nvPr>
            <p:ph idx="1"/>
          </p:nvPr>
        </p:nvSpPr>
        <p:spPr>
          <a:xfrm>
            <a:off x="533400" y="1600201"/>
            <a:ext cx="8153400" cy="4343400"/>
          </a:xfrm>
        </p:spPr>
        <p:txBody>
          <a:bodyPr>
            <a:normAutofit/>
          </a:bodyPr>
          <a:lstStyle/>
          <a:p>
            <a:pPr algn="just"/>
            <a:r>
              <a:rPr lang="en-US" dirty="0" smtClean="0"/>
              <a:t>An employee whose age is 35 years and monthly wage is Rs 15,000/-.</a:t>
            </a:r>
          </a:p>
          <a:p>
            <a:pPr algn="just">
              <a:buNone/>
            </a:pPr>
            <a:endParaRPr lang="en-US" dirty="0" smtClean="0"/>
          </a:p>
          <a:p>
            <a:pPr algn="just"/>
            <a:r>
              <a:rPr lang="en-US" dirty="0" smtClean="0"/>
              <a:t>Wage of employee is Rs. 15,000/- which is above ceiling of 8,000/-. For the purpose of compensation, his wage is Rs. 8,000/-.</a:t>
            </a:r>
          </a:p>
          <a:p>
            <a:pPr algn="just">
              <a:buNone/>
            </a:pPr>
            <a:endParaRPr lang="en-US" dirty="0" smtClean="0"/>
          </a:p>
          <a:p>
            <a:pPr algn="just"/>
            <a:r>
              <a:rPr lang="en-US" dirty="0" smtClean="0"/>
              <a:t>At age 35 years relevant factor as per Schedule IV is 197.06.</a:t>
            </a:r>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COMPENSATION- EXAPLE 2  </a:t>
            </a:r>
            <a:r>
              <a:rPr lang="en-US" sz="2000" dirty="0" smtClean="0">
                <a:solidFill>
                  <a:srgbClr val="FF0000"/>
                </a:solidFill>
              </a:rPr>
              <a:t>Cont……</a:t>
            </a:r>
            <a:r>
              <a:rPr lang="en-US" dirty="0" smtClean="0">
                <a:solidFill>
                  <a:srgbClr val="FF0000"/>
                </a:solidFill>
              </a:rPr>
              <a:t/>
            </a:r>
            <a:br>
              <a:rPr lang="en-US" dirty="0" smtClean="0">
                <a:solidFill>
                  <a:srgbClr val="FF0000"/>
                </a:solidFill>
              </a:rPr>
            </a:br>
            <a:endParaRPr lang="en-US" dirty="0"/>
          </a:p>
        </p:txBody>
      </p:sp>
      <p:sp>
        <p:nvSpPr>
          <p:cNvPr id="3" name="Content Placeholder 2"/>
          <p:cNvSpPr>
            <a:spLocks noGrp="1"/>
          </p:cNvSpPr>
          <p:nvPr>
            <p:ph idx="1"/>
          </p:nvPr>
        </p:nvSpPr>
        <p:spPr>
          <a:xfrm>
            <a:off x="533400" y="1447800"/>
            <a:ext cx="8153400" cy="4495801"/>
          </a:xfrm>
        </p:spPr>
        <p:txBody>
          <a:bodyPr>
            <a:normAutofit fontScale="85000" lnSpcReduction="10000"/>
          </a:bodyPr>
          <a:lstStyle/>
          <a:p>
            <a:r>
              <a:rPr lang="en-US" dirty="0" smtClean="0"/>
              <a:t>Compensation in case of death:</a:t>
            </a:r>
          </a:p>
          <a:p>
            <a:pPr>
              <a:buNone/>
            </a:pPr>
            <a:r>
              <a:rPr lang="en-US" dirty="0" smtClean="0"/>
              <a:t> </a:t>
            </a:r>
          </a:p>
          <a:p>
            <a:pPr>
              <a:buNone/>
            </a:pPr>
            <a:r>
              <a:rPr lang="en-US" dirty="0" smtClean="0"/>
              <a:t>50% of monthly wages x relevant factor</a:t>
            </a:r>
          </a:p>
          <a:p>
            <a:pPr>
              <a:buNone/>
            </a:pPr>
            <a:r>
              <a:rPr lang="en-US" dirty="0" smtClean="0"/>
              <a:t>=4,000 x 197.06</a:t>
            </a:r>
          </a:p>
          <a:p>
            <a:pPr>
              <a:buNone/>
            </a:pPr>
            <a:r>
              <a:rPr lang="en-US" dirty="0" smtClean="0"/>
              <a:t>=7,88,240.00</a:t>
            </a:r>
          </a:p>
          <a:p>
            <a:pPr>
              <a:buNone/>
            </a:pPr>
            <a:endParaRPr lang="en-US" dirty="0" smtClean="0"/>
          </a:p>
          <a:p>
            <a:r>
              <a:rPr lang="en-US" dirty="0" smtClean="0"/>
              <a:t>Compensation in case of Permanent Total Disability:</a:t>
            </a:r>
          </a:p>
          <a:p>
            <a:pPr>
              <a:buNone/>
            </a:pPr>
            <a:endParaRPr lang="en-US" dirty="0" smtClean="0"/>
          </a:p>
          <a:p>
            <a:pPr>
              <a:buNone/>
            </a:pPr>
            <a:r>
              <a:rPr lang="en-US" dirty="0" smtClean="0"/>
              <a:t>60% of monthly wages x relevant factor</a:t>
            </a:r>
          </a:p>
          <a:p>
            <a:pPr>
              <a:buNone/>
            </a:pPr>
            <a:r>
              <a:rPr lang="en-US" dirty="0" smtClean="0"/>
              <a:t>=4,800 x 197.06</a:t>
            </a:r>
          </a:p>
          <a:p>
            <a:pPr>
              <a:buNone/>
            </a:pPr>
            <a:r>
              <a:rPr lang="en-US" dirty="0" smtClean="0"/>
              <a:t>=9,45,888.00</a:t>
            </a:r>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COMPENSATION- EXAPLE 2  </a:t>
            </a:r>
            <a:r>
              <a:rPr lang="en-US" sz="2000" dirty="0" smtClean="0">
                <a:solidFill>
                  <a:srgbClr val="FF0000"/>
                </a:solidFill>
              </a:rPr>
              <a:t>Cont……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Compensation in case of Permanent Partial Disability (Suppose loss of thumb)</a:t>
            </a:r>
          </a:p>
          <a:p>
            <a:pPr>
              <a:buNone/>
            </a:pPr>
            <a:r>
              <a:rPr lang="en-US" dirty="0" smtClean="0"/>
              <a:t> </a:t>
            </a:r>
          </a:p>
          <a:p>
            <a:pPr>
              <a:buNone/>
            </a:pPr>
            <a:r>
              <a:rPr lang="en-US" dirty="0" smtClean="0"/>
              <a:t>% (as per Schedule I) of Permanent Total Disability. </a:t>
            </a:r>
          </a:p>
          <a:p>
            <a:pPr>
              <a:buNone/>
            </a:pPr>
            <a:r>
              <a:rPr lang="en-US" dirty="0" smtClean="0"/>
              <a:t>=30/100 x 9,45,888.00</a:t>
            </a:r>
          </a:p>
          <a:p>
            <a:pPr>
              <a:buNone/>
            </a:pPr>
            <a:r>
              <a:rPr lang="en-US" dirty="0" smtClean="0"/>
              <a:t>=2,83,766.00</a:t>
            </a:r>
          </a:p>
          <a:p>
            <a:pPr>
              <a:buNone/>
            </a:pPr>
            <a:endParaRPr lang="en-US" dirty="0" smtClean="0"/>
          </a:p>
          <a:p>
            <a:r>
              <a:rPr lang="en-US" dirty="0" smtClean="0"/>
              <a:t>Compensation in case of Permanent Partial Disability:</a:t>
            </a:r>
          </a:p>
          <a:p>
            <a:pPr>
              <a:buNone/>
            </a:pPr>
            <a:endParaRPr lang="en-US" dirty="0" smtClean="0"/>
          </a:p>
          <a:p>
            <a:pPr>
              <a:buNone/>
            </a:pPr>
            <a:r>
              <a:rPr lang="en-US" dirty="0" smtClean="0"/>
              <a:t>25% of monthly wages x 2 (twice in a month)</a:t>
            </a:r>
          </a:p>
          <a:p>
            <a:pPr>
              <a:buNone/>
            </a:pPr>
            <a:r>
              <a:rPr lang="en-US" dirty="0" smtClean="0"/>
              <a:t>=2,000.00 x 2</a:t>
            </a:r>
          </a:p>
          <a:p>
            <a:pPr>
              <a:buNone/>
            </a:pPr>
            <a:r>
              <a:rPr lang="en-US" dirty="0" smtClean="0"/>
              <a:t>=4,000.00 per month</a:t>
            </a:r>
          </a:p>
          <a:p>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IMPORTANT DEFINITIONS</a:t>
            </a:r>
            <a:endParaRPr lang="en-US" dirty="0">
              <a:solidFill>
                <a:srgbClr val="FF0000"/>
              </a:solidFill>
            </a:endParaRPr>
          </a:p>
        </p:txBody>
      </p:sp>
      <p:sp>
        <p:nvSpPr>
          <p:cNvPr id="3" name="Content Placeholder 2"/>
          <p:cNvSpPr>
            <a:spLocks noGrp="1"/>
          </p:cNvSpPr>
          <p:nvPr>
            <p:ph idx="1"/>
          </p:nvPr>
        </p:nvSpPr>
        <p:spPr>
          <a:xfrm>
            <a:off x="457200" y="1295400"/>
            <a:ext cx="8229600" cy="5105400"/>
          </a:xfrm>
        </p:spPr>
        <p:txBody>
          <a:bodyPr>
            <a:normAutofit/>
          </a:bodyPr>
          <a:lstStyle/>
          <a:p>
            <a:pPr>
              <a:buFont typeface="Wingdings" pitchFamily="2" charset="2"/>
              <a:buChar char="Ø"/>
            </a:pPr>
            <a:r>
              <a:rPr lang="en-US" dirty="0" smtClean="0"/>
              <a:t>Appropriate Government</a:t>
            </a:r>
          </a:p>
          <a:p>
            <a:pPr>
              <a:buNone/>
            </a:pPr>
            <a:endParaRPr lang="en-US" dirty="0" smtClean="0"/>
          </a:p>
          <a:p>
            <a:pPr>
              <a:buFont typeface="Wingdings" pitchFamily="2" charset="2"/>
              <a:buChar char="Ø"/>
            </a:pPr>
            <a:r>
              <a:rPr lang="en-US" dirty="0" smtClean="0"/>
              <a:t>Establishment</a:t>
            </a:r>
          </a:p>
          <a:p>
            <a:pPr>
              <a:buNone/>
            </a:pPr>
            <a:endParaRPr lang="en-US" dirty="0" smtClean="0"/>
          </a:p>
          <a:p>
            <a:pPr>
              <a:buFont typeface="Wingdings" pitchFamily="2" charset="2"/>
              <a:buChar char="Ø"/>
            </a:pPr>
            <a:r>
              <a:rPr lang="en-US" dirty="0" smtClean="0"/>
              <a:t>Principal Employer</a:t>
            </a:r>
          </a:p>
          <a:p>
            <a:pPr>
              <a:buNone/>
            </a:pPr>
            <a:endParaRPr lang="en-US" dirty="0" smtClean="0"/>
          </a:p>
          <a:p>
            <a:pPr>
              <a:buFont typeface="Wingdings" pitchFamily="2" charset="2"/>
              <a:buChar char="Ø"/>
            </a:pPr>
            <a:r>
              <a:rPr lang="en-US" dirty="0" smtClean="0"/>
              <a:t>Contractor</a:t>
            </a:r>
          </a:p>
          <a:p>
            <a:pPr>
              <a:buNone/>
            </a:pPr>
            <a:endParaRPr lang="en-US" dirty="0" smtClean="0"/>
          </a:p>
          <a:p>
            <a:pPr>
              <a:buFont typeface="Wingdings" pitchFamily="2" charset="2"/>
              <a:buChar char="Ø"/>
            </a:pPr>
            <a:r>
              <a:rPr lang="en-US" dirty="0" smtClean="0"/>
              <a:t>Workmen</a:t>
            </a:r>
          </a:p>
          <a:p>
            <a:pPr>
              <a:buFont typeface="Wingdings" pitchFamily="2" charset="2"/>
              <a:buChar char="Ø"/>
            </a:pPr>
            <a:endParaRPr lang="en-US" dirty="0" smtClean="0"/>
          </a:p>
          <a:p>
            <a:pPr>
              <a:buNone/>
            </a:pPr>
            <a:endParaRPr lang="en-US" dirty="0" smtClean="0"/>
          </a:p>
          <a:p>
            <a:pPr>
              <a:buFont typeface="Wingdings" pitchFamily="2" charset="2"/>
              <a:buChar char="Ø"/>
            </a:pPr>
            <a:endParaRPr lang="en-US" dirty="0" smtClean="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COMPENSATION- EXAPLE 3</a:t>
            </a:r>
            <a:br>
              <a:rPr lang="en-US" dirty="0" smtClean="0">
                <a:solidFill>
                  <a:srgbClr val="FF0000"/>
                </a:solidFill>
              </a:rPr>
            </a:br>
            <a:endParaRPr lang="en-US" dirty="0"/>
          </a:p>
        </p:txBody>
      </p:sp>
      <p:sp>
        <p:nvSpPr>
          <p:cNvPr id="3" name="Content Placeholder 2"/>
          <p:cNvSpPr>
            <a:spLocks noGrp="1"/>
          </p:cNvSpPr>
          <p:nvPr>
            <p:ph idx="1"/>
          </p:nvPr>
        </p:nvSpPr>
        <p:spPr>
          <a:xfrm>
            <a:off x="533400" y="1295400"/>
            <a:ext cx="8153400" cy="4648201"/>
          </a:xfrm>
        </p:spPr>
        <p:txBody>
          <a:bodyPr>
            <a:normAutofit fontScale="92500"/>
          </a:bodyPr>
          <a:lstStyle/>
          <a:p>
            <a:pPr>
              <a:buNone/>
            </a:pPr>
            <a:r>
              <a:rPr lang="en-US" dirty="0" smtClean="0"/>
              <a:t>    An employee whose age is 61 years and monthly wage is Rs 2,000/-. Employment is non schedule and no minimum wage applicable.</a:t>
            </a:r>
          </a:p>
          <a:p>
            <a:pPr>
              <a:buNone/>
            </a:pPr>
            <a:endParaRPr lang="en-US" dirty="0" smtClean="0"/>
          </a:p>
          <a:p>
            <a:pPr>
              <a:buNone/>
            </a:pPr>
            <a:r>
              <a:rPr lang="en-US" dirty="0" smtClean="0"/>
              <a:t>    Wage of employee is Rs. 2,000/-. For the purpose of compensation, his wage is Rs. 2,000/-.</a:t>
            </a:r>
          </a:p>
          <a:p>
            <a:pPr>
              <a:buNone/>
            </a:pPr>
            <a:r>
              <a:rPr lang="en-US" dirty="0" smtClean="0"/>
              <a:t> </a:t>
            </a:r>
          </a:p>
          <a:p>
            <a:pPr>
              <a:buNone/>
            </a:pPr>
            <a:r>
              <a:rPr lang="en-US" dirty="0" smtClean="0"/>
              <a:t>    At age 61 years relevant factor as per Schedule IV is 113.77.</a:t>
            </a:r>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COMPENSATION- EXAPLE 3  </a:t>
            </a:r>
            <a:r>
              <a:rPr lang="en-US" sz="2000" dirty="0" smtClean="0">
                <a:solidFill>
                  <a:srgbClr val="FF0000"/>
                </a:solidFill>
              </a:rPr>
              <a:t>Cont……</a:t>
            </a:r>
            <a:endParaRPr lang="en-US" dirty="0"/>
          </a:p>
        </p:txBody>
      </p:sp>
      <p:sp>
        <p:nvSpPr>
          <p:cNvPr id="3" name="Content Placeholder 2"/>
          <p:cNvSpPr>
            <a:spLocks noGrp="1"/>
          </p:cNvSpPr>
          <p:nvPr>
            <p:ph idx="1"/>
          </p:nvPr>
        </p:nvSpPr>
        <p:spPr>
          <a:xfrm>
            <a:off x="457200" y="1219200"/>
            <a:ext cx="8458200" cy="5029199"/>
          </a:xfrm>
        </p:spPr>
        <p:txBody>
          <a:bodyPr>
            <a:normAutofit fontScale="85000" lnSpcReduction="20000"/>
          </a:bodyPr>
          <a:lstStyle/>
          <a:p>
            <a:r>
              <a:rPr lang="en-US" dirty="0" smtClean="0"/>
              <a:t>Compensation in case of death:</a:t>
            </a:r>
          </a:p>
          <a:p>
            <a:pPr>
              <a:buNone/>
            </a:pPr>
            <a:r>
              <a:rPr lang="en-US" dirty="0" smtClean="0"/>
              <a:t> </a:t>
            </a:r>
          </a:p>
          <a:p>
            <a:pPr>
              <a:buNone/>
            </a:pPr>
            <a:r>
              <a:rPr lang="en-US" dirty="0" smtClean="0"/>
              <a:t>50% of monthly wages x relevant factor</a:t>
            </a:r>
          </a:p>
          <a:p>
            <a:pPr>
              <a:buNone/>
            </a:pPr>
            <a:r>
              <a:rPr lang="en-US" dirty="0" smtClean="0"/>
              <a:t>=1,000 x 113.77</a:t>
            </a:r>
          </a:p>
          <a:p>
            <a:pPr>
              <a:buNone/>
            </a:pPr>
            <a:r>
              <a:rPr lang="en-US" dirty="0" smtClean="0"/>
              <a:t>=1,13,770.00 </a:t>
            </a:r>
          </a:p>
          <a:p>
            <a:pPr>
              <a:buNone/>
            </a:pPr>
            <a:r>
              <a:rPr lang="en-US" dirty="0" smtClean="0"/>
              <a:t>(But minimum 1,20,000.00 is payable).</a:t>
            </a:r>
          </a:p>
          <a:p>
            <a:pPr>
              <a:buNone/>
            </a:pPr>
            <a:endParaRPr lang="en-US" dirty="0" smtClean="0"/>
          </a:p>
          <a:p>
            <a:r>
              <a:rPr lang="en-US" dirty="0" smtClean="0"/>
              <a:t>Compensation in case of Permanent Total Disability:</a:t>
            </a:r>
          </a:p>
          <a:p>
            <a:pPr>
              <a:buNone/>
            </a:pPr>
            <a:r>
              <a:rPr lang="en-US" dirty="0" smtClean="0"/>
              <a:t> </a:t>
            </a:r>
          </a:p>
          <a:p>
            <a:pPr>
              <a:buNone/>
            </a:pPr>
            <a:r>
              <a:rPr lang="en-US" dirty="0" smtClean="0"/>
              <a:t>60% of monthly wages x relevant factor</a:t>
            </a:r>
          </a:p>
          <a:p>
            <a:pPr>
              <a:buNone/>
            </a:pPr>
            <a:r>
              <a:rPr lang="en-US" dirty="0" smtClean="0"/>
              <a:t>=1,200 x 113.77</a:t>
            </a:r>
          </a:p>
          <a:p>
            <a:pPr>
              <a:buNone/>
            </a:pPr>
            <a:r>
              <a:rPr lang="en-US" dirty="0" smtClean="0"/>
              <a:t>=1,36,524.00</a:t>
            </a:r>
          </a:p>
          <a:p>
            <a:pPr>
              <a:buNone/>
            </a:pPr>
            <a:r>
              <a:rPr lang="en-US" dirty="0" smtClean="0"/>
              <a:t>(But minimum 1,40,000.00 is payable).</a:t>
            </a:r>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COMPENSATION- EXAPLE 3  </a:t>
            </a:r>
            <a:r>
              <a:rPr lang="en-US" sz="2000" dirty="0" smtClean="0">
                <a:solidFill>
                  <a:srgbClr val="FF0000"/>
                </a:solidFill>
              </a:rPr>
              <a:t>Cont……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Compensation in case of Permanent Partial Disability (Suppose loss of thumb)</a:t>
            </a:r>
          </a:p>
          <a:p>
            <a:pPr>
              <a:buNone/>
            </a:pPr>
            <a:r>
              <a:rPr lang="en-US" dirty="0" smtClean="0"/>
              <a:t> </a:t>
            </a:r>
          </a:p>
          <a:p>
            <a:pPr>
              <a:buNone/>
            </a:pPr>
            <a:r>
              <a:rPr lang="en-US" dirty="0" smtClean="0"/>
              <a:t>% (as per Schedule I) of Permanent Total Disability. </a:t>
            </a:r>
          </a:p>
          <a:p>
            <a:pPr>
              <a:buNone/>
            </a:pPr>
            <a:r>
              <a:rPr lang="en-US" dirty="0" smtClean="0"/>
              <a:t>=30/100 x 1,40,000.00</a:t>
            </a:r>
          </a:p>
          <a:p>
            <a:pPr>
              <a:buNone/>
            </a:pPr>
            <a:r>
              <a:rPr lang="en-US" dirty="0" smtClean="0"/>
              <a:t>=42,000.00</a:t>
            </a:r>
          </a:p>
          <a:p>
            <a:pPr>
              <a:buNone/>
            </a:pPr>
            <a:endParaRPr lang="en-US" dirty="0" smtClean="0"/>
          </a:p>
          <a:p>
            <a:r>
              <a:rPr lang="en-US" dirty="0" smtClean="0"/>
              <a:t>Compensation in case of Permanent Partial Disability:</a:t>
            </a:r>
          </a:p>
          <a:p>
            <a:pPr>
              <a:buNone/>
            </a:pPr>
            <a:endParaRPr lang="en-US" dirty="0" smtClean="0"/>
          </a:p>
          <a:p>
            <a:pPr>
              <a:buNone/>
            </a:pPr>
            <a:r>
              <a:rPr lang="en-US" dirty="0" smtClean="0"/>
              <a:t>25% of monthly wages x 2 (twice in a month)</a:t>
            </a:r>
          </a:p>
          <a:p>
            <a:pPr>
              <a:buNone/>
            </a:pPr>
            <a:r>
              <a:rPr lang="en-US" dirty="0" smtClean="0"/>
              <a:t>=500.00 x 2</a:t>
            </a:r>
          </a:p>
          <a:p>
            <a:pPr>
              <a:buNone/>
            </a:pPr>
            <a:r>
              <a:rPr lang="en-US" dirty="0" smtClean="0"/>
              <a:t>=1,000.00 per month</a:t>
            </a:r>
          </a:p>
          <a:p>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RIGHTS &amp; DUTIES OF EMPLOYER</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a:xfrm>
            <a:off x="533400" y="1447801"/>
            <a:ext cx="8153400" cy="4419600"/>
          </a:xfrm>
        </p:spPr>
        <p:txBody>
          <a:bodyPr>
            <a:normAutofit fontScale="85000" lnSpcReduction="10000"/>
          </a:bodyPr>
          <a:lstStyle/>
          <a:p>
            <a:pPr lvl="0"/>
            <a:r>
              <a:rPr lang="en-US" dirty="0" smtClean="0"/>
              <a:t>Maintain a notice book in prescribed form of claim</a:t>
            </a:r>
          </a:p>
          <a:p>
            <a:pPr>
              <a:buNone/>
            </a:pPr>
            <a:endParaRPr lang="en-US" dirty="0" smtClean="0"/>
          </a:p>
          <a:p>
            <a:pPr lvl="0"/>
            <a:r>
              <a:rPr lang="en-US" dirty="0" smtClean="0"/>
              <a:t>Submit a statement regarding fatal accident to commissioner </a:t>
            </a:r>
          </a:p>
          <a:p>
            <a:pPr>
              <a:buNone/>
            </a:pPr>
            <a:endParaRPr lang="en-US" dirty="0" smtClean="0"/>
          </a:p>
          <a:p>
            <a:pPr lvl="0"/>
            <a:r>
              <a:rPr lang="en-US" dirty="0" smtClean="0"/>
              <a:t>Submit a report of fatal accident and serious bodily injury to commissioner</a:t>
            </a:r>
          </a:p>
          <a:p>
            <a:pPr>
              <a:buNone/>
            </a:pPr>
            <a:endParaRPr lang="en-US" dirty="0" smtClean="0"/>
          </a:p>
          <a:p>
            <a:pPr lvl="0"/>
            <a:r>
              <a:rPr lang="en-US" dirty="0" smtClean="0"/>
              <a:t>Submit return as to compensation to commissioner</a:t>
            </a:r>
          </a:p>
          <a:p>
            <a:pPr>
              <a:buNone/>
            </a:pPr>
            <a:endParaRPr lang="en-US" dirty="0" smtClean="0"/>
          </a:p>
          <a:p>
            <a:pPr lvl="0"/>
            <a:r>
              <a:rPr lang="en-US" dirty="0" smtClean="0"/>
              <a:t>Payment of compensation</a:t>
            </a:r>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PENAL PROVISION</a:t>
            </a:r>
            <a:br>
              <a:rPr lang="en-US"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a:xfrm>
            <a:off x="609600" y="2209799"/>
            <a:ext cx="8077200" cy="3352801"/>
          </a:xfrm>
        </p:spPr>
        <p:txBody>
          <a:bodyPr/>
          <a:lstStyle/>
          <a:p>
            <a:pPr lvl="0"/>
            <a:r>
              <a:rPr lang="en-US" dirty="0" smtClean="0"/>
              <a:t>In default of duties by employer, punishment with fine up to Rs. 5000.</a:t>
            </a:r>
          </a:p>
          <a:p>
            <a:pPr>
              <a:buNone/>
            </a:pPr>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b="1" dirty="0" smtClean="0">
                <a:solidFill>
                  <a:srgbClr val="FF0000"/>
                </a:solidFill>
              </a:rPr>
              <a:t>THANK YOU ALL</a:t>
            </a:r>
            <a:endParaRPr lang="en-US" sz="6000" b="1" dirty="0">
              <a:solidFill>
                <a:srgbClr val="FF0000"/>
              </a:solidFill>
            </a:endParaRPr>
          </a:p>
        </p:txBody>
      </p:sp>
      <p:sp>
        <p:nvSpPr>
          <p:cNvPr id="4" name="Footer Placeholder 3"/>
          <p:cNvSpPr>
            <a:spLocks noGrp="1"/>
          </p:cNvSpPr>
          <p:nvPr>
            <p:ph type="ftr" sz="quarter" idx="11"/>
          </p:nvPr>
        </p:nvSpPr>
        <p:spPr/>
        <p:txBody>
          <a:bodyPr/>
          <a:lstStyle/>
          <a:p>
            <a:r>
              <a:rPr lang="en-US" smtClean="0"/>
              <a:t>Cs.deepakpsingh</a:t>
            </a:r>
            <a:endParaRPr lang="en-US"/>
          </a:p>
        </p:txBody>
      </p:sp>
      <p:sp>
        <p:nvSpPr>
          <p:cNvPr id="3" name="Subtitle 2"/>
          <p:cNvSpPr>
            <a:spLocks noGrp="1"/>
          </p:cNvSpPr>
          <p:nvPr>
            <p:ph type="subTitle" idx="1"/>
          </p:nvPr>
        </p:nvSpPr>
        <p:spPr/>
        <p:txBody>
          <a:bodyPr>
            <a:normAutofit/>
          </a:bodyPr>
          <a:lstStyle/>
          <a:p>
            <a:r>
              <a:rPr lang="en-US" sz="6000" b="1" dirty="0" smtClean="0">
                <a:solidFill>
                  <a:srgbClr val="00B0F0"/>
                </a:solidFill>
                <a:latin typeface="+mj-lt"/>
                <a:ea typeface="+mj-ea"/>
                <a:cs typeface="+mj-cs"/>
              </a:rPr>
              <a:t>I LOVE YOU ALL</a:t>
            </a:r>
          </a:p>
        </p:txBody>
      </p:sp>
    </p:spTree>
  </p:cSld>
  <p:clrMapOvr>
    <a:masterClrMapping/>
  </p:clrMapOvr>
  <p:transition>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752600"/>
          </a:xfrm>
        </p:spPr>
        <p:txBody>
          <a:bodyPr>
            <a:normAutofit fontScale="90000"/>
          </a:bodyPr>
          <a:lstStyle/>
          <a:p>
            <a:r>
              <a:rPr lang="en-US" b="1" u="sng" spc="-150" dirty="0" smtClean="0">
                <a:solidFill>
                  <a:srgbClr val="FF0000"/>
                </a:solidFill>
                <a:latin typeface="Times New Roman" pitchFamily="18" charset="0"/>
                <a:cs typeface="Times New Roman" pitchFamily="18" charset="0"/>
              </a:rPr>
              <a:t>PROVISIONS </a:t>
            </a:r>
            <a:br>
              <a:rPr lang="en-US" b="1" u="sng" spc="-150" dirty="0" smtClean="0">
                <a:solidFill>
                  <a:srgbClr val="FF0000"/>
                </a:solidFill>
                <a:latin typeface="Times New Roman" pitchFamily="18" charset="0"/>
                <a:cs typeface="Times New Roman" pitchFamily="18" charset="0"/>
              </a:rPr>
            </a:br>
            <a:r>
              <a:rPr lang="en-US" b="1" u="sng" spc="-150" dirty="0" smtClean="0">
                <a:solidFill>
                  <a:srgbClr val="FF0000"/>
                </a:solidFill>
                <a:latin typeface="Times New Roman" pitchFamily="18" charset="0"/>
                <a:cs typeface="Times New Roman" pitchFamily="18" charset="0"/>
              </a:rPr>
              <a:t/>
            </a:r>
            <a:br>
              <a:rPr lang="en-US" b="1" u="sng" spc="-150" dirty="0" smtClean="0">
                <a:solidFill>
                  <a:srgbClr val="FF0000"/>
                </a:solidFill>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457200" y="1295400"/>
            <a:ext cx="8229600" cy="4876800"/>
          </a:xfrm>
        </p:spPr>
        <p:txBody>
          <a:bodyPr>
            <a:normAutofit lnSpcReduction="10000"/>
          </a:bodyPr>
          <a:lstStyle/>
          <a:p>
            <a:pPr>
              <a:buFont typeface="Wingdings" pitchFamily="2" charset="2"/>
              <a:buChar char="Ø"/>
            </a:pPr>
            <a:r>
              <a:rPr lang="en-US" dirty="0" smtClean="0"/>
              <a:t>Registration of Establishment by PE</a:t>
            </a:r>
          </a:p>
          <a:p>
            <a:pPr>
              <a:buNone/>
            </a:pPr>
            <a:endParaRPr lang="en-US" dirty="0" smtClean="0"/>
          </a:p>
          <a:p>
            <a:pPr>
              <a:buFont typeface="Wingdings" pitchFamily="2" charset="2"/>
              <a:buChar char="Ø"/>
            </a:pPr>
            <a:r>
              <a:rPr lang="en-US" dirty="0" err="1" smtClean="0"/>
              <a:t>Labour</a:t>
            </a:r>
            <a:r>
              <a:rPr lang="en-US" dirty="0" smtClean="0"/>
              <a:t> </a:t>
            </a:r>
            <a:r>
              <a:rPr lang="en-US" dirty="0" err="1" smtClean="0"/>
              <a:t>Licence</a:t>
            </a:r>
            <a:r>
              <a:rPr lang="en-US" dirty="0" smtClean="0"/>
              <a:t> by Contractor</a:t>
            </a:r>
          </a:p>
          <a:p>
            <a:pPr>
              <a:buFont typeface="Wingdings" pitchFamily="2" charset="2"/>
              <a:buChar char="Ø"/>
            </a:pPr>
            <a:endParaRPr lang="en-US" dirty="0" smtClean="0"/>
          </a:p>
          <a:p>
            <a:pPr>
              <a:buFont typeface="Wingdings" pitchFamily="2" charset="2"/>
              <a:buChar char="Ø"/>
            </a:pPr>
            <a:r>
              <a:rPr lang="en-US" dirty="0" smtClean="0"/>
              <a:t>Welfare and Health of Contract </a:t>
            </a:r>
            <a:r>
              <a:rPr lang="en-US" dirty="0" err="1" smtClean="0"/>
              <a:t>Labour</a:t>
            </a:r>
            <a:endParaRPr lang="en-US" dirty="0" smtClean="0"/>
          </a:p>
          <a:p>
            <a:pPr>
              <a:buNone/>
            </a:pPr>
            <a:endParaRPr lang="en-US" dirty="0" smtClean="0">
              <a:solidFill>
                <a:srgbClr val="002060"/>
              </a:solidFill>
            </a:endParaRPr>
          </a:p>
          <a:p>
            <a:pPr>
              <a:buFont typeface="Wingdings" pitchFamily="2" charset="2"/>
              <a:buChar char="Ø"/>
            </a:pPr>
            <a:r>
              <a:rPr lang="en-US" dirty="0" smtClean="0"/>
              <a:t>Wages</a:t>
            </a:r>
          </a:p>
          <a:p>
            <a:pPr>
              <a:buNone/>
            </a:pPr>
            <a:endParaRPr lang="en-US" dirty="0" smtClean="0">
              <a:solidFill>
                <a:srgbClr val="002060"/>
              </a:solidFill>
            </a:endParaRPr>
          </a:p>
          <a:p>
            <a:pPr>
              <a:buFont typeface="Wingdings" pitchFamily="2" charset="2"/>
              <a:buChar char="Ø"/>
            </a:pPr>
            <a:r>
              <a:rPr lang="en-US" dirty="0" smtClean="0"/>
              <a:t>Maintenance of  Registers, Notices, submission of Return</a:t>
            </a:r>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163762"/>
          </a:xfrm>
        </p:spPr>
        <p:txBody>
          <a:bodyPr>
            <a:normAutofit fontScale="90000"/>
          </a:bodyPr>
          <a:lstStyle/>
          <a:p>
            <a:r>
              <a:rPr lang="en-US" dirty="0" smtClean="0">
                <a:solidFill>
                  <a:srgbClr val="FF0000"/>
                </a:solidFill>
              </a:rPr>
              <a:t>RIGHTS, DUTIES &amp; OBLIGATIONS</a:t>
            </a:r>
            <a:br>
              <a:rPr lang="en-US" dirty="0" smtClean="0">
                <a:solidFill>
                  <a:srgbClr val="FF0000"/>
                </a:solidFill>
              </a:rPr>
            </a:br>
            <a:r>
              <a:rPr lang="en-US" dirty="0" smtClean="0"/>
              <a:t/>
            </a:r>
            <a:br>
              <a:rPr lang="en-US" dirty="0" smtClean="0"/>
            </a:br>
            <a:endParaRPr lang="en-US" dirty="0"/>
          </a:p>
        </p:txBody>
      </p:sp>
      <p:sp>
        <p:nvSpPr>
          <p:cNvPr id="3" name="Content Placeholder 2"/>
          <p:cNvSpPr>
            <a:spLocks noGrp="1"/>
          </p:cNvSpPr>
          <p:nvPr>
            <p:ph idx="1"/>
          </p:nvPr>
        </p:nvSpPr>
        <p:spPr>
          <a:xfrm>
            <a:off x="457200" y="1981201"/>
            <a:ext cx="8229600" cy="3505200"/>
          </a:xfrm>
        </p:spPr>
        <p:txBody>
          <a:bodyPr/>
          <a:lstStyle/>
          <a:p>
            <a:pPr>
              <a:buFont typeface="Wingdings" pitchFamily="2" charset="2"/>
              <a:buChar char="Ø"/>
            </a:pPr>
            <a:r>
              <a:rPr lang="en-US" dirty="0" smtClean="0"/>
              <a:t>Rights, duties &amp; obligations by PE</a:t>
            </a:r>
          </a:p>
          <a:p>
            <a:pPr>
              <a:buFont typeface="Wingdings" pitchFamily="2" charset="2"/>
              <a:buChar char="Ø"/>
            </a:pPr>
            <a:endParaRPr lang="en-US" dirty="0" smtClean="0"/>
          </a:p>
          <a:p>
            <a:pPr>
              <a:buFont typeface="Wingdings" pitchFamily="2" charset="2"/>
              <a:buChar char="Ø"/>
            </a:pPr>
            <a:r>
              <a:rPr lang="en-US" dirty="0" smtClean="0"/>
              <a:t>Rights, duties &amp; obligations by Contractors</a:t>
            </a:r>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PENAL PROVISIONS</a:t>
            </a:r>
            <a:br>
              <a:rPr lang="en-US" dirty="0" smtClean="0">
                <a:solidFill>
                  <a:srgbClr val="FF0000"/>
                </a:solidFill>
              </a:rPr>
            </a:br>
            <a:endParaRPr lang="en-US" dirty="0"/>
          </a:p>
        </p:txBody>
      </p:sp>
      <p:sp>
        <p:nvSpPr>
          <p:cNvPr id="3" name="Content Placeholder 2"/>
          <p:cNvSpPr>
            <a:spLocks noGrp="1"/>
          </p:cNvSpPr>
          <p:nvPr>
            <p:ph idx="1"/>
          </p:nvPr>
        </p:nvSpPr>
        <p:spPr>
          <a:xfrm>
            <a:off x="457200" y="838200"/>
            <a:ext cx="8229600" cy="5287963"/>
          </a:xfrm>
        </p:spPr>
        <p:txBody>
          <a:bodyPr>
            <a:normAutofit/>
          </a:bodyPr>
          <a:lstStyle/>
          <a:p>
            <a:pPr>
              <a:buFont typeface="Wingdings" pitchFamily="2" charset="2"/>
              <a:buChar char="Ø"/>
            </a:pPr>
            <a:r>
              <a:rPr lang="en-US" dirty="0" smtClean="0"/>
              <a:t>For obstructing inspector or failing to produce registers : 3 months’ imprisonment or fine up to Rs.500 or both.</a:t>
            </a:r>
          </a:p>
          <a:p>
            <a:pPr>
              <a:buFont typeface="Wingdings" pitchFamily="2" charset="2"/>
              <a:buChar char="Ø"/>
            </a:pPr>
            <a:endParaRPr lang="en-US" dirty="0" smtClean="0"/>
          </a:p>
          <a:p>
            <a:pPr>
              <a:buFont typeface="Wingdings" pitchFamily="2" charset="2"/>
              <a:buChar char="Ø"/>
            </a:pPr>
            <a:r>
              <a:rPr lang="en-US" dirty="0" smtClean="0"/>
              <a:t>For violation of  provisions of Act or Rules : 3 months’ imprisonment or fine up to Rs.1000 or both.</a:t>
            </a:r>
          </a:p>
          <a:p>
            <a:pPr>
              <a:buFont typeface="Wingdings" pitchFamily="2" charset="2"/>
              <a:buChar char="Ø"/>
            </a:pPr>
            <a:endParaRPr lang="en-US" dirty="0" smtClean="0"/>
          </a:p>
          <a:p>
            <a:pPr>
              <a:buFont typeface="Wingdings" pitchFamily="2" charset="2"/>
              <a:buChar char="Ø"/>
            </a:pPr>
            <a:r>
              <a:rPr lang="en-US" dirty="0" smtClean="0"/>
              <a:t>For continuing Contravention : Rs. 100 per day.</a:t>
            </a:r>
            <a:endParaRPr lang="en-US" dirty="0"/>
          </a:p>
        </p:txBody>
      </p:sp>
      <p:sp>
        <p:nvSpPr>
          <p:cNvPr id="4" name="Footer Placeholder 3"/>
          <p:cNvSpPr>
            <a:spLocks noGrp="1"/>
          </p:cNvSpPr>
          <p:nvPr>
            <p:ph type="ftr" sz="quarter" idx="11"/>
          </p:nvPr>
        </p:nvSpPr>
        <p:spPr/>
        <p:txBody>
          <a:bodyPr/>
          <a:lstStyle/>
          <a:p>
            <a:r>
              <a:rPr lang="en-US" smtClean="0"/>
              <a:t>Cs.deepakpsingh</a:t>
            </a:r>
            <a:endParaRPr lang="en-US"/>
          </a:p>
        </p:txBody>
      </p:sp>
    </p:spTree>
  </p:cSld>
  <p:clrMapOvr>
    <a:masterClrMapping/>
  </p:clrMapOvr>
  <p:transition>
    <p:wedg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1010</TotalTime>
  <Words>2166</Words>
  <Application>Microsoft Office PowerPoint</Application>
  <PresentationFormat>On-screen Show (4:3)</PresentationFormat>
  <Paragraphs>560</Paragraphs>
  <Slides>65</Slides>
  <Notes>7</Notes>
  <HiddenSlides>0</HiddenSlides>
  <MMClips>0</MMClips>
  <ScaleCrop>false</ScaleCrop>
  <HeadingPairs>
    <vt:vector size="4" baseType="variant">
      <vt:variant>
        <vt:lpstr>Theme</vt:lpstr>
      </vt:variant>
      <vt:variant>
        <vt:i4>1</vt:i4>
      </vt:variant>
      <vt:variant>
        <vt:lpstr>Slide Titles</vt:lpstr>
      </vt:variant>
      <vt:variant>
        <vt:i4>65</vt:i4>
      </vt:variant>
    </vt:vector>
  </HeadingPairs>
  <TitlesOfParts>
    <vt:vector size="66" baseType="lpstr">
      <vt:lpstr>Apex</vt:lpstr>
      <vt:lpstr>ENACTMENTS</vt:lpstr>
      <vt:lpstr>TOPICS </vt:lpstr>
      <vt:lpstr>ENACTMENT</vt:lpstr>
      <vt:lpstr>OBJECTIVE </vt:lpstr>
      <vt:lpstr>APPLICABILITY  AND EXTEND</vt:lpstr>
      <vt:lpstr>IMPORTANT DEFINITIONS</vt:lpstr>
      <vt:lpstr>PROVISIONS   </vt:lpstr>
      <vt:lpstr>RIGHTS, DUTIES &amp; OBLIGATIONS  </vt:lpstr>
      <vt:lpstr>PENAL PROVISIONS </vt:lpstr>
      <vt:lpstr>ENACTMENT</vt:lpstr>
      <vt:lpstr>OBJECTIVE</vt:lpstr>
      <vt:lpstr>APPLICABILITY  AND EXTEND</vt:lpstr>
      <vt:lpstr>IMPORTANT DEFINITIONS</vt:lpstr>
      <vt:lpstr>WHAT DOES THIS ACT INCLUDES</vt:lpstr>
      <vt:lpstr>WHAT DOES THIS ACT INCLUDES</vt:lpstr>
      <vt:lpstr>IMPORTANT PROVISIONS  </vt:lpstr>
      <vt:lpstr>IMPORTANT PROVISIONS  Cont…..</vt:lpstr>
      <vt:lpstr>AS A CA / ACCOUNTANT</vt:lpstr>
      <vt:lpstr>BENEFITS </vt:lpstr>
      <vt:lpstr>IT ROLL OUT </vt:lpstr>
      <vt:lpstr>PENALTIES </vt:lpstr>
      <vt:lpstr>ENACTMENT</vt:lpstr>
      <vt:lpstr>OBJECTIVE</vt:lpstr>
      <vt:lpstr>APPLICABILITY  AND EXTEND</vt:lpstr>
      <vt:lpstr>IMPORTANT DEFINITIONS</vt:lpstr>
      <vt:lpstr>IMPORTANT DEFINITIONS  Cont……</vt:lpstr>
      <vt:lpstr>PROVISIONS  </vt:lpstr>
      <vt:lpstr>PROVISIONS  Continue…</vt:lpstr>
      <vt:lpstr>THE ACT IS NOW BEING AMENDED</vt:lpstr>
      <vt:lpstr>BIG PLANS FOR SMALL FACTORIES</vt:lpstr>
      <vt:lpstr>ENACTMENT</vt:lpstr>
      <vt:lpstr>OBJECTIVE </vt:lpstr>
      <vt:lpstr>APPLICABILITY  &amp; EXTEND</vt:lpstr>
      <vt:lpstr>IMPORTANT DEFINITIONS </vt:lpstr>
      <vt:lpstr>PROVISIONS   </vt:lpstr>
      <vt:lpstr>RIGHTS &amp; DUTIES OF EMPLOYER </vt:lpstr>
      <vt:lpstr>RIGHTS &amp; DUTIES OF EMPLOYER Cont……..</vt:lpstr>
      <vt:lpstr>PENAL PROVISIONS </vt:lpstr>
      <vt:lpstr>ENACTMENT</vt:lpstr>
      <vt:lpstr>OBJECTIVE </vt:lpstr>
      <vt:lpstr>APPLICABILITY  &amp; EXTEND</vt:lpstr>
      <vt:lpstr>IMPORTANT DEFINITIONS </vt:lpstr>
      <vt:lpstr>PROVISIONS   </vt:lpstr>
      <vt:lpstr>PROVISIONS  Continue… </vt:lpstr>
      <vt:lpstr>PROVISIONS  Continue… </vt:lpstr>
      <vt:lpstr>RIGHTS &amp; DUTIES OF EMPLOYER </vt:lpstr>
      <vt:lpstr>PENAL PROVISIONS </vt:lpstr>
      <vt:lpstr>ENACTMENT</vt:lpstr>
      <vt:lpstr>OBJECTIVE</vt:lpstr>
      <vt:lpstr>APPLICABILITY  AND EXTEND</vt:lpstr>
      <vt:lpstr>IMPORTANT DEFINITIONS</vt:lpstr>
      <vt:lpstr>IMPORTANT DEFINITIONS  Cont……</vt:lpstr>
      <vt:lpstr>PROVISIONS  </vt:lpstr>
      <vt:lpstr>COMPENSATION- EXAPLE 1</vt:lpstr>
      <vt:lpstr>COMPENSATION- EXAPLE 1  Cont…… </vt:lpstr>
      <vt:lpstr>COMPENSATION- EXAPLE 1  Cont…… </vt:lpstr>
      <vt:lpstr>COMPENSATION- EXAPLE 2</vt:lpstr>
      <vt:lpstr>COMPENSATION- EXAPLE 2  Cont…… </vt:lpstr>
      <vt:lpstr>COMPENSATION- EXAPLE 2  Cont……</vt:lpstr>
      <vt:lpstr>COMPENSATION- EXAPLE 3 </vt:lpstr>
      <vt:lpstr>COMPENSATION- EXAPLE 3  Cont……</vt:lpstr>
      <vt:lpstr>COMPENSATION- EXAPLE 3  Cont……</vt:lpstr>
      <vt:lpstr>RIGHTS &amp; DUTIES OF EMPLOYER </vt:lpstr>
      <vt:lpstr>PENAL PROVISION </vt:lpstr>
      <vt:lpstr>THANK YOU ALL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BY  KESHAV KORGAONKAR  ON</dc:title>
  <dc:creator>ADMIN</dc:creator>
  <cp:lastModifiedBy>acc12</cp:lastModifiedBy>
  <cp:revision>121</cp:revision>
  <dcterms:created xsi:type="dcterms:W3CDTF">2014-03-14T05:36:16Z</dcterms:created>
  <dcterms:modified xsi:type="dcterms:W3CDTF">2014-11-17T09:46:15Z</dcterms:modified>
</cp:coreProperties>
</file>