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2"/>
  </p:sldMasterIdLst>
  <p:notesMasterIdLst>
    <p:notesMasterId r:id="rId29"/>
  </p:notesMasterIdLst>
  <p:handoutMasterIdLst>
    <p:handoutMasterId r:id="rId30"/>
  </p:handoutMasterIdLst>
  <p:sldIdLst>
    <p:sldId id="256" r:id="rId3"/>
    <p:sldId id="417" r:id="rId4"/>
    <p:sldId id="507" r:id="rId5"/>
    <p:sldId id="481" r:id="rId6"/>
    <p:sldId id="484" r:id="rId7"/>
    <p:sldId id="487" r:id="rId8"/>
    <p:sldId id="485" r:id="rId9"/>
    <p:sldId id="488" r:id="rId10"/>
    <p:sldId id="489" r:id="rId11"/>
    <p:sldId id="494" r:id="rId12"/>
    <p:sldId id="490" r:id="rId13"/>
    <p:sldId id="491" r:id="rId14"/>
    <p:sldId id="492" r:id="rId15"/>
    <p:sldId id="493" r:id="rId16"/>
    <p:sldId id="503" r:id="rId17"/>
    <p:sldId id="504" r:id="rId18"/>
    <p:sldId id="495" r:id="rId19"/>
    <p:sldId id="496" r:id="rId20"/>
    <p:sldId id="498" r:id="rId21"/>
    <p:sldId id="497" r:id="rId22"/>
    <p:sldId id="505" r:id="rId23"/>
    <p:sldId id="506" r:id="rId24"/>
    <p:sldId id="499" r:id="rId25"/>
    <p:sldId id="502" r:id="rId26"/>
    <p:sldId id="462" r:id="rId27"/>
    <p:sldId id="271"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8080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588" autoAdjust="0"/>
    <p:restoredTop sz="94624" autoAdjust="0"/>
  </p:normalViewPr>
  <p:slideViewPr>
    <p:cSldViewPr>
      <p:cViewPr>
        <p:scale>
          <a:sx n="66" d="100"/>
          <a:sy n="66" d="100"/>
        </p:scale>
        <p:origin x="-2142" y="-258"/>
      </p:cViewPr>
      <p:guideLst>
        <p:guide orient="horz" pos="2160"/>
        <p:guide pos="2880"/>
      </p:guideLst>
    </p:cSldViewPr>
  </p:slideViewPr>
  <p:outlineViewPr>
    <p:cViewPr>
      <p:scale>
        <a:sx n="33" d="100"/>
        <a:sy n="33" d="100"/>
      </p:scale>
      <p:origin x="0" y="307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86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9A9FF4B-7B6F-4FCE-9448-A6E10EAF51A5}" type="datetimeFigureOut">
              <a:rPr lang="en-IN"/>
              <a:pPr>
                <a:defRPr/>
              </a:pPr>
              <a:t>06-02-2014</a:t>
            </a:fld>
            <a:endParaRPr lang="en-I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EEDAC2D-5691-4C35-A7BA-AF7247050796}" type="slidenum">
              <a:rPr lang="en-IN"/>
              <a:pPr>
                <a:defRPr/>
              </a:pPr>
              <a:t>‹#›</a:t>
            </a:fld>
            <a:endParaRPr lang="en-I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F4AE0B6-C999-426F-8E96-29048126BA7B}" type="datetimeFigureOut">
              <a:rPr lang="en-US"/>
              <a:pPr>
                <a:defRPr/>
              </a:pPr>
              <a:t>06/02/2014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E5B81DB-A29C-422B-A6AF-0E3A6C6B33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059E1E-3D98-4140-A3B5-97A7F20CD257}" type="slidenum">
              <a:rPr lang="en-US" smtClean="0"/>
              <a:pPr fontAlgn="base">
                <a:spcBef>
                  <a:spcPct val="0"/>
                </a:spcBef>
                <a:spcAft>
                  <a:spcPct val="0"/>
                </a:spcAft>
                <a:defRPr/>
              </a:pPr>
              <a:t>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gradFill flip="none" rotWithShape="1">
          <a:gsLst>
            <a:gs pos="0">
              <a:schemeClr val="bg1"/>
            </a:gs>
            <a:gs pos="25000">
              <a:schemeClr val="bg1"/>
            </a:gs>
            <a:gs pos="100000">
              <a:schemeClr val="bg1">
                <a:lumMod val="75000"/>
                <a:lumOff val="25000"/>
              </a:schemeClr>
            </a:gs>
          </a:gsLst>
          <a:path path="circle">
            <a:fillToRect l="10000" t="110000" r="10000" b="100000"/>
          </a:path>
          <a:tileRect/>
        </a:gradFill>
        <a:effectLst/>
      </p:bgPr>
    </p:bg>
    <p:spTree>
      <p:nvGrpSpPr>
        <p:cNvPr id="1" name=""/>
        <p:cNvGrpSpPr/>
        <p:nvPr/>
      </p:nvGrpSpPr>
      <p:grpSpPr>
        <a:xfrm>
          <a:off x="0" y="0"/>
          <a:ext cx="0" cy="0"/>
          <a:chOff x="0" y="0"/>
          <a:chExt cx="0" cy="0"/>
        </a:xfrm>
      </p:grpSpPr>
      <p:sp>
        <p:nvSpPr>
          <p:cNvPr id="4" name="Rectangle 3"/>
          <p:cNvSpPr/>
          <p:nvPr userDrawn="1"/>
        </p:nvSpPr>
        <p:spPr>
          <a:xfrm>
            <a:off x="2563975" y="5517558"/>
            <a:ext cx="6596270" cy="1354297"/>
          </a:xfrm>
          <a:prstGeom prst="rect">
            <a:avLst/>
          </a:prstGeom>
          <a:gradFill flip="none" rotWithShape="1">
            <a:gsLst>
              <a:gs pos="13000">
                <a:schemeClr val="bg2">
                  <a:lumMod val="50000"/>
                  <a:lumOff val="50000"/>
                </a:schemeClr>
              </a:gs>
              <a:gs pos="43000">
                <a:schemeClr val="tx1">
                  <a:lumMod val="85000"/>
                </a:schemeClr>
              </a:gs>
              <a:gs pos="66000">
                <a:schemeClr val="tx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pic>
        <p:nvPicPr>
          <p:cNvPr id="5" name="Picture 18" descr="Mamta Logo.jpg"/>
          <p:cNvPicPr>
            <a:picLocks noChangeAspect="1"/>
          </p:cNvPicPr>
          <p:nvPr userDrawn="1"/>
        </p:nvPicPr>
        <p:blipFill>
          <a:blip r:embed="rId3" cstate="print"/>
          <a:srcRect/>
          <a:stretch>
            <a:fillRect/>
          </a:stretch>
        </p:blipFill>
        <p:spPr bwMode="auto">
          <a:xfrm>
            <a:off x="0" y="5516563"/>
            <a:ext cx="2749550" cy="1341437"/>
          </a:xfrm>
          <a:prstGeom prst="rect">
            <a:avLst/>
          </a:prstGeom>
          <a:noFill/>
          <a:ln w="9525">
            <a:noFill/>
            <a:miter lim="800000"/>
            <a:headEnd/>
            <a:tailEnd/>
          </a:ln>
        </p:spPr>
      </p:pic>
      <p:pic>
        <p:nvPicPr>
          <p:cNvPr id="6" name="Picture 19" descr="about-the-organizationbg.png"/>
          <p:cNvPicPr>
            <a:picLocks noChangeAspect="1"/>
          </p:cNvPicPr>
          <p:nvPr userDrawn="1"/>
        </p:nvPicPr>
        <p:blipFill>
          <a:blip r:embed="rId4" cstate="print"/>
          <a:srcRect/>
          <a:stretch>
            <a:fillRect/>
          </a:stretch>
        </p:blipFill>
        <p:spPr bwMode="auto">
          <a:xfrm>
            <a:off x="5076825" y="5545138"/>
            <a:ext cx="4103688" cy="1339850"/>
          </a:xfrm>
          <a:prstGeom prst="rect">
            <a:avLst/>
          </a:prstGeom>
          <a:noFill/>
          <a:ln w="9525">
            <a:noFill/>
            <a:miter lim="800000"/>
            <a:headEnd/>
            <a:tailEnd/>
          </a:ln>
        </p:spPr>
      </p:pic>
      <p:sp>
        <p:nvSpPr>
          <p:cNvPr id="7" name="TextBox 6"/>
          <p:cNvSpPr txBox="1"/>
          <p:nvPr userDrawn="1"/>
        </p:nvSpPr>
        <p:spPr>
          <a:xfrm>
            <a:off x="3814763" y="5657850"/>
            <a:ext cx="5329237" cy="1200150"/>
          </a:xfrm>
          <a:prstGeom prst="rect">
            <a:avLst/>
          </a:prstGeom>
          <a:noFill/>
        </p:spPr>
        <p:txBody>
          <a:bodyPr>
            <a:spAutoFit/>
          </a:bodyPr>
          <a:lstStyle/>
          <a:p>
            <a:pPr algn="r" fontAlgn="auto">
              <a:spcBef>
                <a:spcPts val="0"/>
              </a:spcBef>
              <a:spcAft>
                <a:spcPts val="0"/>
              </a:spcAft>
              <a:defRPr/>
            </a:pPr>
            <a:r>
              <a:rPr lang="en-US" sz="1200" i="1">
                <a:solidFill>
                  <a:schemeClr val="bg1">
                    <a:lumMod val="75000"/>
                  </a:schemeClr>
                </a:solidFill>
                <a:latin typeface="Arial Unicode MS" pitchFamily="34" charset="-128"/>
                <a:ea typeface="Arial Unicode MS" pitchFamily="34" charset="-128"/>
                <a:cs typeface="Arial Unicode MS" pitchFamily="34" charset="-128"/>
              </a:rPr>
              <a:t>Room No.6, 4</a:t>
            </a:r>
            <a:r>
              <a:rPr lang="en-US" sz="1200" i="1" baseline="30000">
                <a:solidFill>
                  <a:schemeClr val="bg1">
                    <a:lumMod val="75000"/>
                  </a:schemeClr>
                </a:solidFill>
                <a:latin typeface="Arial Unicode MS" pitchFamily="34" charset="-128"/>
                <a:ea typeface="Arial Unicode MS" pitchFamily="34" charset="-128"/>
                <a:cs typeface="Arial Unicode MS" pitchFamily="34" charset="-128"/>
              </a:rPr>
              <a:t>th</a:t>
            </a:r>
            <a:r>
              <a:rPr lang="en-US" sz="1200" i="1">
                <a:solidFill>
                  <a:schemeClr val="bg1">
                    <a:lumMod val="75000"/>
                  </a:schemeClr>
                </a:solidFill>
                <a:latin typeface="Arial Unicode MS" pitchFamily="34" charset="-128"/>
                <a:ea typeface="Arial Unicode MS" pitchFamily="34" charset="-128"/>
                <a:cs typeface="Arial Unicode MS" pitchFamily="34" charset="-128"/>
              </a:rPr>
              <a:t> Floor, Commerce House</a:t>
            </a:r>
          </a:p>
          <a:p>
            <a:pPr algn="r" fontAlgn="auto">
              <a:spcBef>
                <a:spcPts val="0"/>
              </a:spcBef>
              <a:spcAft>
                <a:spcPts val="0"/>
              </a:spcAft>
              <a:defRPr/>
            </a:pPr>
            <a:r>
              <a:rPr lang="en-US" sz="1200" i="1">
                <a:solidFill>
                  <a:schemeClr val="bg1">
                    <a:lumMod val="75000"/>
                  </a:schemeClr>
                </a:solidFill>
                <a:latin typeface="Arial Unicode MS" pitchFamily="34" charset="-128"/>
                <a:ea typeface="Arial Unicode MS" pitchFamily="34" charset="-128"/>
                <a:cs typeface="Arial Unicode MS" pitchFamily="34" charset="-128"/>
              </a:rPr>
              <a:t>2A, </a:t>
            </a:r>
            <a:r>
              <a:rPr lang="en-US" sz="1200" i="1" err="1">
                <a:solidFill>
                  <a:schemeClr val="bg1">
                    <a:lumMod val="75000"/>
                  </a:schemeClr>
                </a:solidFill>
                <a:latin typeface="Arial Unicode MS" pitchFamily="34" charset="-128"/>
                <a:ea typeface="Arial Unicode MS" pitchFamily="34" charset="-128"/>
                <a:cs typeface="Arial Unicode MS" pitchFamily="34" charset="-128"/>
              </a:rPr>
              <a:t>Ganesh</a:t>
            </a:r>
            <a:r>
              <a:rPr lang="en-US" sz="1200" i="1">
                <a:solidFill>
                  <a:schemeClr val="bg1">
                    <a:lumMod val="75000"/>
                  </a:schemeClr>
                </a:solidFill>
                <a:latin typeface="Arial Unicode MS" pitchFamily="34" charset="-128"/>
                <a:ea typeface="Arial Unicode MS" pitchFamily="34" charset="-128"/>
                <a:cs typeface="Arial Unicode MS" pitchFamily="34" charset="-128"/>
              </a:rPr>
              <a:t> Chandra Avenue, Kolkata  700013</a:t>
            </a:r>
          </a:p>
          <a:p>
            <a:pPr algn="r" fontAlgn="auto">
              <a:spcBef>
                <a:spcPts val="0"/>
              </a:spcBef>
              <a:spcAft>
                <a:spcPts val="0"/>
              </a:spcAft>
              <a:defRPr/>
            </a:pPr>
            <a:endParaRPr lang="en-US" sz="1200" i="1">
              <a:solidFill>
                <a:schemeClr val="bg1">
                  <a:lumMod val="75000"/>
                </a:schemeClr>
              </a:solidFill>
              <a:latin typeface="Arial Unicode MS" pitchFamily="34" charset="-128"/>
              <a:ea typeface="Arial Unicode MS" pitchFamily="34" charset="-128"/>
              <a:cs typeface="Arial Unicode MS" pitchFamily="34" charset="-128"/>
            </a:endParaRPr>
          </a:p>
          <a:p>
            <a:pPr algn="r" fontAlgn="auto">
              <a:spcBef>
                <a:spcPts val="0"/>
              </a:spcBef>
              <a:spcAft>
                <a:spcPts val="0"/>
              </a:spcAft>
              <a:defRPr/>
            </a:pPr>
            <a:r>
              <a:rPr lang="en-US" sz="1200" i="1">
                <a:solidFill>
                  <a:schemeClr val="bg1"/>
                </a:solidFill>
                <a:latin typeface="Arial Unicode MS" pitchFamily="34" charset="-128"/>
                <a:ea typeface="Arial Unicode MS" pitchFamily="34" charset="-128"/>
                <a:cs typeface="Arial Unicode MS" pitchFamily="34" charset="-128"/>
              </a:rPr>
              <a:t>Connect me @ : (033) 3028 8955-57; (033) 3002 5630-33; 98310 99551</a:t>
            </a:r>
          </a:p>
          <a:p>
            <a:pPr algn="r" fontAlgn="auto">
              <a:spcBef>
                <a:spcPts val="0"/>
              </a:spcBef>
              <a:spcAft>
                <a:spcPts val="0"/>
              </a:spcAft>
              <a:defRPr/>
            </a:pPr>
            <a:r>
              <a:rPr lang="en-US" sz="1200" i="1">
                <a:solidFill>
                  <a:schemeClr val="bg1"/>
                </a:solidFill>
                <a:latin typeface="Arial Unicode MS" pitchFamily="34" charset="-128"/>
                <a:ea typeface="Arial Unicode MS" pitchFamily="34" charset="-128"/>
                <a:cs typeface="Arial Unicode MS" pitchFamily="34" charset="-128"/>
              </a:rPr>
              <a:t>mamtab@mamtabinani.com</a:t>
            </a:r>
          </a:p>
          <a:p>
            <a:pPr algn="r" fontAlgn="auto">
              <a:spcBef>
                <a:spcPts val="0"/>
              </a:spcBef>
              <a:spcAft>
                <a:spcPts val="0"/>
              </a:spcAft>
              <a:defRPr/>
            </a:pPr>
            <a:r>
              <a:rPr lang="en-US" sz="1200" i="1">
                <a:solidFill>
                  <a:schemeClr val="bg1"/>
                </a:solidFill>
                <a:latin typeface="Arial Unicode MS" pitchFamily="34" charset="-128"/>
                <a:ea typeface="Arial Unicode MS" pitchFamily="34" charset="-128"/>
                <a:cs typeface="Arial Unicode MS" pitchFamily="34" charset="-128"/>
              </a:rPr>
              <a:t>Visit me @ : www.mamtabinani.com</a:t>
            </a:r>
            <a:endParaRPr lang="en-IN" sz="1200">
              <a:latin typeface="+mn-lt"/>
              <a:cs typeface="+mn-cs"/>
            </a:endParaRPr>
          </a:p>
        </p:txBody>
      </p:sp>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rgbClr val="FF0000"/>
                </a:solidFill>
                <a:effectLst>
                  <a:outerShdw blurRad="38100" dist="25400" dir="5400000" algn="tl" rotWithShape="0">
                    <a:srgbClr val="000000">
                      <a:alpha val="43000"/>
                    </a:srgbClr>
                  </a:outerShdw>
                </a:effectLst>
                <a:latin typeface="+mj-lt"/>
                <a:ea typeface="+mj-ea"/>
                <a:cs typeface="+mj-cs"/>
              </a:defRPr>
            </a:lvl1pPr>
          </a:lstStyle>
          <a:p>
            <a:r>
              <a:rPr lang="en-US" dirty="0" smtClean="0"/>
              <a:t>Click to edit Master title style</a:t>
            </a:r>
            <a:endParaRPr lang="en-IN" dirty="0"/>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IN"/>
          </a:p>
        </p:txBody>
      </p:sp>
      <p:sp>
        <p:nvSpPr>
          <p:cNvPr id="8" name="Date Placeholder 29"/>
          <p:cNvSpPr>
            <a:spLocks noGrp="1"/>
          </p:cNvSpPr>
          <p:nvPr>
            <p:ph type="dt" sz="half" idx="10"/>
          </p:nvPr>
        </p:nvSpPr>
        <p:spPr/>
        <p:txBody>
          <a:bodyPr/>
          <a:lstStyle>
            <a:lvl1pPr>
              <a:defRPr/>
            </a:lvl1pPr>
          </a:lstStyle>
          <a:p>
            <a:pPr>
              <a:defRPr/>
            </a:pPr>
            <a:fld id="{19E2FF3A-DEF0-47C2-BC52-AABE67A6A0E1}" type="datetimeFigureOut">
              <a:rPr lang="en-IN"/>
              <a:pPr>
                <a:defRPr/>
              </a:pPr>
              <a:t>06-02-2014</a:t>
            </a:fld>
            <a:endParaRPr lang="en-IN"/>
          </a:p>
        </p:txBody>
      </p:sp>
      <p:sp>
        <p:nvSpPr>
          <p:cNvPr id="10" name="Footer Placeholder 18"/>
          <p:cNvSpPr>
            <a:spLocks noGrp="1"/>
          </p:cNvSpPr>
          <p:nvPr>
            <p:ph type="ftr" sz="quarter" idx="11"/>
          </p:nvPr>
        </p:nvSpPr>
        <p:spPr/>
        <p:txBody>
          <a:bodyPr/>
          <a:lstStyle>
            <a:lvl1pPr>
              <a:defRPr/>
            </a:lvl1pPr>
          </a:lstStyle>
          <a:p>
            <a:pPr>
              <a:defRPr/>
            </a:pPr>
            <a:endParaRPr lang="en-IN"/>
          </a:p>
        </p:txBody>
      </p:sp>
      <p:sp>
        <p:nvSpPr>
          <p:cNvPr id="11" name="Slide Number Placeholder 26"/>
          <p:cNvSpPr>
            <a:spLocks noGrp="1"/>
          </p:cNvSpPr>
          <p:nvPr>
            <p:ph type="sldNum" sz="quarter" idx="12"/>
          </p:nvPr>
        </p:nvSpPr>
        <p:spPr/>
        <p:txBody>
          <a:bodyPr/>
          <a:lstStyle>
            <a:lvl1pPr>
              <a:defRPr/>
            </a:lvl1pPr>
          </a:lstStyle>
          <a:p>
            <a:pPr>
              <a:defRPr/>
            </a:pPr>
            <a:fld id="{AF0727E0-C79C-4A84-B4DA-701F6C46FB19}" type="slidenum">
              <a:rPr lang="en-IN"/>
              <a:pPr>
                <a:defRPr/>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9"/>
          <p:cNvSpPr>
            <a:spLocks noGrp="1"/>
          </p:cNvSpPr>
          <p:nvPr>
            <p:ph type="dt" sz="half" idx="10"/>
          </p:nvPr>
        </p:nvSpPr>
        <p:spPr/>
        <p:txBody>
          <a:bodyPr/>
          <a:lstStyle>
            <a:lvl1pPr>
              <a:defRPr/>
            </a:lvl1pPr>
          </a:lstStyle>
          <a:p>
            <a:pPr>
              <a:defRPr/>
            </a:pPr>
            <a:fld id="{94938155-BDA6-4237-A369-6A573C3CFA5B}" type="datetimeFigureOut">
              <a:rPr lang="en-IN"/>
              <a:pPr>
                <a:defRPr/>
              </a:pPr>
              <a:t>06-02-2014</a:t>
            </a:fld>
            <a:endParaRPr lang="en-IN"/>
          </a:p>
        </p:txBody>
      </p:sp>
      <p:sp>
        <p:nvSpPr>
          <p:cNvPr id="5" name="Footer Placeholder 21"/>
          <p:cNvSpPr>
            <a:spLocks noGrp="1"/>
          </p:cNvSpPr>
          <p:nvPr>
            <p:ph type="ftr" sz="quarter" idx="11"/>
          </p:nvPr>
        </p:nvSpPr>
        <p:spPr/>
        <p:txBody>
          <a:bodyPr/>
          <a:lstStyle>
            <a:lvl1pPr>
              <a:defRPr/>
            </a:lvl1pPr>
          </a:lstStyle>
          <a:p>
            <a:pPr>
              <a:defRPr/>
            </a:pPr>
            <a:endParaRPr lang="en-IN"/>
          </a:p>
        </p:txBody>
      </p:sp>
      <p:sp>
        <p:nvSpPr>
          <p:cNvPr id="6" name="Slide Number Placeholder 17"/>
          <p:cNvSpPr>
            <a:spLocks noGrp="1"/>
          </p:cNvSpPr>
          <p:nvPr>
            <p:ph type="sldNum" sz="quarter" idx="12"/>
          </p:nvPr>
        </p:nvSpPr>
        <p:spPr/>
        <p:txBody>
          <a:bodyPr/>
          <a:lstStyle>
            <a:lvl1pPr>
              <a:defRPr/>
            </a:lvl1pPr>
          </a:lstStyle>
          <a:p>
            <a:pPr>
              <a:defRPr/>
            </a:pPr>
            <a:fld id="{3D529285-746A-41CD-BB68-AD2FF4478622}" type="slidenum">
              <a:rPr lang="en-IN"/>
              <a:pPr>
                <a:defRPr/>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9"/>
          <p:cNvSpPr>
            <a:spLocks noGrp="1"/>
          </p:cNvSpPr>
          <p:nvPr>
            <p:ph type="dt" sz="half" idx="10"/>
          </p:nvPr>
        </p:nvSpPr>
        <p:spPr/>
        <p:txBody>
          <a:bodyPr/>
          <a:lstStyle>
            <a:lvl1pPr>
              <a:defRPr/>
            </a:lvl1pPr>
          </a:lstStyle>
          <a:p>
            <a:pPr>
              <a:defRPr/>
            </a:pPr>
            <a:fld id="{ACA7D500-A686-43E5-9D5A-35FF8AE1F6E0}" type="datetimeFigureOut">
              <a:rPr lang="en-IN"/>
              <a:pPr>
                <a:defRPr/>
              </a:pPr>
              <a:t>06-02-2014</a:t>
            </a:fld>
            <a:endParaRPr lang="en-IN"/>
          </a:p>
        </p:txBody>
      </p:sp>
      <p:sp>
        <p:nvSpPr>
          <p:cNvPr id="5" name="Footer Placeholder 21"/>
          <p:cNvSpPr>
            <a:spLocks noGrp="1"/>
          </p:cNvSpPr>
          <p:nvPr>
            <p:ph type="ftr" sz="quarter" idx="11"/>
          </p:nvPr>
        </p:nvSpPr>
        <p:spPr/>
        <p:txBody>
          <a:bodyPr/>
          <a:lstStyle>
            <a:lvl1pPr>
              <a:defRPr/>
            </a:lvl1pPr>
          </a:lstStyle>
          <a:p>
            <a:pPr>
              <a:defRPr/>
            </a:pPr>
            <a:endParaRPr lang="en-IN"/>
          </a:p>
        </p:txBody>
      </p:sp>
      <p:sp>
        <p:nvSpPr>
          <p:cNvPr id="6" name="Slide Number Placeholder 17"/>
          <p:cNvSpPr>
            <a:spLocks noGrp="1"/>
          </p:cNvSpPr>
          <p:nvPr>
            <p:ph type="sldNum" sz="quarter" idx="12"/>
          </p:nvPr>
        </p:nvSpPr>
        <p:spPr/>
        <p:txBody>
          <a:bodyPr/>
          <a:lstStyle>
            <a:lvl1pPr>
              <a:defRPr/>
            </a:lvl1pPr>
          </a:lstStyle>
          <a:p>
            <a:pPr>
              <a:defRPr/>
            </a:pPr>
            <a:fld id="{605F8758-B6FA-470D-9DCF-7FE00CAD4DB4}" type="slidenum">
              <a:rPr lang="en-IN"/>
              <a:pPr>
                <a:defRPr/>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0000"/>
                </a:solidFill>
              </a:defRPr>
            </a:lvl1pPr>
          </a:lstStyle>
          <a:p>
            <a:r>
              <a:rPr lang="en-US" dirty="0" smtClean="0"/>
              <a:t>Click to edit Master title style</a:t>
            </a:r>
            <a:endParaRPr lang="en-IN" dirty="0"/>
          </a:p>
        </p:txBody>
      </p:sp>
      <p:sp>
        <p:nvSpPr>
          <p:cNvPr id="3" name="Content Placeholder 2"/>
          <p:cNvSpPr>
            <a:spLocks noGrp="1"/>
          </p:cNvSpPr>
          <p:nvPr>
            <p:ph idx="1"/>
          </p:nvPr>
        </p:nvSpPr>
        <p:spPr/>
        <p:txBody>
          <a:bodyPr/>
          <a:lstStyle>
            <a:lvl1pPr>
              <a:buClr>
                <a:srgbClr val="C00000"/>
              </a:buClr>
              <a:buSzPct val="150000"/>
              <a:buFont typeface="Arial" pitchFamily="34" charset="0"/>
              <a:buChar char="•"/>
              <a:defRPr/>
            </a:lvl1pPr>
            <a:lvl2pPr>
              <a:buClr>
                <a:schemeClr val="accent3">
                  <a:lumMod val="50000"/>
                  <a:lumOff val="50000"/>
                </a:schemeClr>
              </a:buClr>
              <a:buSzPct val="150000"/>
              <a:buFont typeface="Arial" pitchFamily="34" charset="0"/>
              <a:buChar char="•"/>
              <a:defRPr/>
            </a:lvl2pPr>
            <a:lvl3pPr>
              <a:buClr>
                <a:schemeClr val="accent6">
                  <a:lumMod val="25000"/>
                </a:schemeClr>
              </a:buClr>
              <a:buSzPct val="150000"/>
              <a:buFont typeface="Arial" pitchFamily="34" charset="0"/>
              <a:buChar char="•"/>
              <a:defRPr/>
            </a:lvl3pPr>
            <a:lvl4pPr>
              <a:buClr>
                <a:schemeClr val="accent6">
                  <a:lumMod val="25000"/>
                </a:schemeClr>
              </a:buClr>
              <a:buSzPct val="150000"/>
              <a:buFont typeface="Arial" pitchFamily="34" charset="0"/>
              <a:buChar char="•"/>
              <a:defRPr/>
            </a:lvl4pPr>
            <a:lvl5pPr>
              <a:buClr>
                <a:schemeClr val="accent3">
                  <a:lumMod val="50000"/>
                  <a:lumOff val="50000"/>
                </a:schemeClr>
              </a:buClr>
              <a:buSzPct val="15000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Date Placeholder 9"/>
          <p:cNvSpPr>
            <a:spLocks noGrp="1"/>
          </p:cNvSpPr>
          <p:nvPr>
            <p:ph type="dt" sz="half" idx="10"/>
          </p:nvPr>
        </p:nvSpPr>
        <p:spPr/>
        <p:txBody>
          <a:bodyPr/>
          <a:lstStyle>
            <a:lvl1pPr>
              <a:defRPr/>
            </a:lvl1pPr>
          </a:lstStyle>
          <a:p>
            <a:pPr>
              <a:defRPr/>
            </a:pPr>
            <a:fld id="{677718B8-02EA-4D29-AC02-0B6AD464880B}" type="datetimeFigureOut">
              <a:rPr lang="en-IN"/>
              <a:pPr>
                <a:defRPr/>
              </a:pPr>
              <a:t>06-02-2014</a:t>
            </a:fld>
            <a:endParaRPr lang="en-IN"/>
          </a:p>
        </p:txBody>
      </p:sp>
      <p:sp>
        <p:nvSpPr>
          <p:cNvPr id="5" name="Footer Placeholder 21"/>
          <p:cNvSpPr>
            <a:spLocks noGrp="1"/>
          </p:cNvSpPr>
          <p:nvPr>
            <p:ph type="ftr" sz="quarter" idx="11"/>
          </p:nvPr>
        </p:nvSpPr>
        <p:spPr/>
        <p:txBody>
          <a:bodyPr/>
          <a:lstStyle>
            <a:lvl1pPr>
              <a:defRPr/>
            </a:lvl1pPr>
          </a:lstStyle>
          <a:p>
            <a:pPr>
              <a:defRPr/>
            </a:pPr>
            <a:endParaRPr lang="en-IN"/>
          </a:p>
        </p:txBody>
      </p:sp>
      <p:sp>
        <p:nvSpPr>
          <p:cNvPr id="6" name="Slide Number Placeholder 17"/>
          <p:cNvSpPr>
            <a:spLocks noGrp="1"/>
          </p:cNvSpPr>
          <p:nvPr>
            <p:ph type="sldNum" sz="quarter" idx="12"/>
          </p:nvPr>
        </p:nvSpPr>
        <p:spPr/>
        <p:txBody>
          <a:bodyPr/>
          <a:lstStyle>
            <a:lvl1pPr>
              <a:defRPr/>
            </a:lvl1pPr>
          </a:lstStyle>
          <a:p>
            <a:pPr>
              <a:defRPr/>
            </a:pPr>
            <a:fld id="{3369D7C7-FFAA-4422-A93F-CC7E77D564B3}" type="slidenum">
              <a:rPr lang="en-IN"/>
              <a:pPr>
                <a:defRPr/>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rgbClr val="FF0000"/>
                </a:solidFill>
                <a:effectLst>
                  <a:outerShdw blurRad="38100" dist="25400" dir="5400000" algn="tl" rotWithShape="0">
                    <a:srgbClr val="000000">
                      <a:alpha val="43000"/>
                    </a:srgbClr>
                  </a:outerShdw>
                </a:effectLst>
                <a:latin typeface="+mj-lt"/>
                <a:ea typeface="+mj-ea"/>
                <a:cs typeface="+mj-cs"/>
              </a:defRPr>
            </a:lvl1pPr>
          </a:lstStyle>
          <a:p>
            <a:r>
              <a:rPr lang="en-US" dirty="0" smtClean="0"/>
              <a:t>Click to edit Master title style</a:t>
            </a:r>
            <a:endParaRPr lang="en-IN" dirty="0"/>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0A21BA8-F53D-4898-8991-DF2B9AE0DBD4}" type="datetimeFigureOut">
              <a:rPr lang="en-IN"/>
              <a:pPr>
                <a:defRPr/>
              </a:pPr>
              <a:t>06-02-2014</a:t>
            </a:fld>
            <a:endParaRPr lang="en-IN"/>
          </a:p>
        </p:txBody>
      </p:sp>
      <p:sp>
        <p:nvSpPr>
          <p:cNvPr id="5" name="Footer Placeholder 4"/>
          <p:cNvSpPr>
            <a:spLocks noGrp="1"/>
          </p:cNvSpPr>
          <p:nvPr>
            <p:ph type="ftr" sz="quarter" idx="11"/>
          </p:nvPr>
        </p:nvSpPr>
        <p:spPr/>
        <p:txBody>
          <a:bodyPr/>
          <a:lstStyle>
            <a:lvl1pPr>
              <a:defRPr/>
            </a:lvl1pPr>
          </a:lstStyle>
          <a:p>
            <a:pPr>
              <a:defRPr/>
            </a:pPr>
            <a:endParaRPr lang="en-IN"/>
          </a:p>
        </p:txBody>
      </p:sp>
      <p:sp>
        <p:nvSpPr>
          <p:cNvPr id="6" name="Slide Number Placeholder 5"/>
          <p:cNvSpPr>
            <a:spLocks noGrp="1"/>
          </p:cNvSpPr>
          <p:nvPr>
            <p:ph type="sldNum" sz="quarter" idx="12"/>
          </p:nvPr>
        </p:nvSpPr>
        <p:spPr/>
        <p:txBody>
          <a:bodyPr/>
          <a:lstStyle>
            <a:lvl1pPr>
              <a:defRPr/>
            </a:lvl1pPr>
          </a:lstStyle>
          <a:p>
            <a:pPr>
              <a:defRPr/>
            </a:pPr>
            <a:fld id="{A1901122-EDED-4669-A422-00108C455767}" type="slidenum">
              <a:rPr lang="en-IN"/>
              <a:pPr>
                <a:defRPr/>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9"/>
          <p:cNvSpPr>
            <a:spLocks noGrp="1"/>
          </p:cNvSpPr>
          <p:nvPr>
            <p:ph type="dt" sz="half" idx="10"/>
          </p:nvPr>
        </p:nvSpPr>
        <p:spPr/>
        <p:txBody>
          <a:bodyPr/>
          <a:lstStyle>
            <a:lvl1pPr>
              <a:defRPr/>
            </a:lvl1pPr>
          </a:lstStyle>
          <a:p>
            <a:pPr>
              <a:defRPr/>
            </a:pPr>
            <a:fld id="{286741A4-EA2C-468A-9A17-19E7F584D4C4}" type="datetimeFigureOut">
              <a:rPr lang="en-IN"/>
              <a:pPr>
                <a:defRPr/>
              </a:pPr>
              <a:t>06-02-2014</a:t>
            </a:fld>
            <a:endParaRPr lang="en-IN"/>
          </a:p>
        </p:txBody>
      </p:sp>
      <p:sp>
        <p:nvSpPr>
          <p:cNvPr id="6" name="Footer Placeholder 21"/>
          <p:cNvSpPr>
            <a:spLocks noGrp="1"/>
          </p:cNvSpPr>
          <p:nvPr>
            <p:ph type="ftr" sz="quarter" idx="11"/>
          </p:nvPr>
        </p:nvSpPr>
        <p:spPr/>
        <p:txBody>
          <a:bodyPr/>
          <a:lstStyle>
            <a:lvl1pPr>
              <a:defRPr/>
            </a:lvl1pPr>
          </a:lstStyle>
          <a:p>
            <a:pPr>
              <a:defRPr/>
            </a:pPr>
            <a:endParaRPr lang="en-IN"/>
          </a:p>
        </p:txBody>
      </p:sp>
      <p:sp>
        <p:nvSpPr>
          <p:cNvPr id="7" name="Slide Number Placeholder 17"/>
          <p:cNvSpPr>
            <a:spLocks noGrp="1"/>
          </p:cNvSpPr>
          <p:nvPr>
            <p:ph type="sldNum" sz="quarter" idx="12"/>
          </p:nvPr>
        </p:nvSpPr>
        <p:spPr/>
        <p:txBody>
          <a:bodyPr/>
          <a:lstStyle>
            <a:lvl1pPr>
              <a:defRPr/>
            </a:lvl1pPr>
          </a:lstStyle>
          <a:p>
            <a:pPr>
              <a:defRPr/>
            </a:pPr>
            <a:fld id="{88BE1BB4-8F64-41A5-BC25-AB2C11B4006D}" type="slidenum">
              <a:rPr lang="en-IN"/>
              <a:pPr>
                <a:defRPr/>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9"/>
          <p:cNvSpPr>
            <a:spLocks noGrp="1"/>
          </p:cNvSpPr>
          <p:nvPr>
            <p:ph type="dt" sz="half" idx="10"/>
          </p:nvPr>
        </p:nvSpPr>
        <p:spPr/>
        <p:txBody>
          <a:bodyPr/>
          <a:lstStyle>
            <a:lvl1pPr>
              <a:defRPr/>
            </a:lvl1pPr>
          </a:lstStyle>
          <a:p>
            <a:pPr>
              <a:defRPr/>
            </a:pPr>
            <a:fld id="{172AA128-150D-4B18-B8E4-E3DBD9FAF356}" type="datetimeFigureOut">
              <a:rPr lang="en-IN"/>
              <a:pPr>
                <a:defRPr/>
              </a:pPr>
              <a:t>06-02-2014</a:t>
            </a:fld>
            <a:endParaRPr lang="en-IN"/>
          </a:p>
        </p:txBody>
      </p:sp>
      <p:sp>
        <p:nvSpPr>
          <p:cNvPr id="8" name="Footer Placeholder 21"/>
          <p:cNvSpPr>
            <a:spLocks noGrp="1"/>
          </p:cNvSpPr>
          <p:nvPr>
            <p:ph type="ftr" sz="quarter" idx="11"/>
          </p:nvPr>
        </p:nvSpPr>
        <p:spPr/>
        <p:txBody>
          <a:bodyPr/>
          <a:lstStyle>
            <a:lvl1pPr>
              <a:defRPr/>
            </a:lvl1pPr>
          </a:lstStyle>
          <a:p>
            <a:pPr>
              <a:defRPr/>
            </a:pPr>
            <a:endParaRPr lang="en-IN"/>
          </a:p>
        </p:txBody>
      </p:sp>
      <p:sp>
        <p:nvSpPr>
          <p:cNvPr id="9" name="Slide Number Placeholder 17"/>
          <p:cNvSpPr>
            <a:spLocks noGrp="1"/>
          </p:cNvSpPr>
          <p:nvPr>
            <p:ph type="sldNum" sz="quarter" idx="12"/>
          </p:nvPr>
        </p:nvSpPr>
        <p:spPr/>
        <p:txBody>
          <a:bodyPr/>
          <a:lstStyle>
            <a:lvl1pPr>
              <a:defRPr/>
            </a:lvl1pPr>
          </a:lstStyle>
          <a:p>
            <a:pPr>
              <a:defRPr/>
            </a:pPr>
            <a:fld id="{7DD2C52C-FBEB-4CFC-A6C0-B39E731E0D6E}" type="slidenum">
              <a:rPr lang="en-IN"/>
              <a:pPr>
                <a:defRPr/>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IN"/>
          </a:p>
        </p:txBody>
      </p:sp>
      <p:sp>
        <p:nvSpPr>
          <p:cNvPr id="3" name="Date Placeholder 9"/>
          <p:cNvSpPr>
            <a:spLocks noGrp="1"/>
          </p:cNvSpPr>
          <p:nvPr>
            <p:ph type="dt" sz="half" idx="10"/>
          </p:nvPr>
        </p:nvSpPr>
        <p:spPr/>
        <p:txBody>
          <a:bodyPr/>
          <a:lstStyle>
            <a:lvl1pPr>
              <a:defRPr/>
            </a:lvl1pPr>
          </a:lstStyle>
          <a:p>
            <a:pPr>
              <a:defRPr/>
            </a:pPr>
            <a:fld id="{6D0824AA-3034-4F3F-996E-3136DB2F8A81}" type="datetimeFigureOut">
              <a:rPr lang="en-IN"/>
              <a:pPr>
                <a:defRPr/>
              </a:pPr>
              <a:t>06-02-2014</a:t>
            </a:fld>
            <a:endParaRPr lang="en-IN"/>
          </a:p>
        </p:txBody>
      </p:sp>
      <p:sp>
        <p:nvSpPr>
          <p:cNvPr id="4" name="Footer Placeholder 21"/>
          <p:cNvSpPr>
            <a:spLocks noGrp="1"/>
          </p:cNvSpPr>
          <p:nvPr>
            <p:ph type="ftr" sz="quarter" idx="11"/>
          </p:nvPr>
        </p:nvSpPr>
        <p:spPr/>
        <p:txBody>
          <a:bodyPr/>
          <a:lstStyle>
            <a:lvl1pPr>
              <a:defRPr/>
            </a:lvl1pPr>
          </a:lstStyle>
          <a:p>
            <a:pPr>
              <a:defRPr/>
            </a:pPr>
            <a:endParaRPr lang="en-IN"/>
          </a:p>
        </p:txBody>
      </p:sp>
      <p:sp>
        <p:nvSpPr>
          <p:cNvPr id="5" name="Slide Number Placeholder 17"/>
          <p:cNvSpPr>
            <a:spLocks noGrp="1"/>
          </p:cNvSpPr>
          <p:nvPr>
            <p:ph type="sldNum" sz="quarter" idx="12"/>
          </p:nvPr>
        </p:nvSpPr>
        <p:spPr/>
        <p:txBody>
          <a:bodyPr/>
          <a:lstStyle>
            <a:lvl1pPr>
              <a:defRPr/>
            </a:lvl1pPr>
          </a:lstStyle>
          <a:p>
            <a:pPr>
              <a:defRPr/>
            </a:pPr>
            <a:fld id="{82A31688-A8C6-426D-9693-9478689EA4E1}" type="slidenum">
              <a:rPr lang="en-IN"/>
              <a:pPr>
                <a:defRPr/>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BF9D714-C85C-4C4F-9C06-603D3695E69D}" type="datetimeFigureOut">
              <a:rPr lang="en-IN"/>
              <a:pPr>
                <a:defRPr/>
              </a:pPr>
              <a:t>06-02-2014</a:t>
            </a:fld>
            <a:endParaRPr lang="en-IN"/>
          </a:p>
        </p:txBody>
      </p:sp>
      <p:sp>
        <p:nvSpPr>
          <p:cNvPr id="3" name="Footer Placeholder 21"/>
          <p:cNvSpPr>
            <a:spLocks noGrp="1"/>
          </p:cNvSpPr>
          <p:nvPr>
            <p:ph type="ftr" sz="quarter" idx="11"/>
          </p:nvPr>
        </p:nvSpPr>
        <p:spPr/>
        <p:txBody>
          <a:bodyPr/>
          <a:lstStyle>
            <a:lvl1pPr>
              <a:defRPr/>
            </a:lvl1pPr>
          </a:lstStyle>
          <a:p>
            <a:pPr>
              <a:defRPr/>
            </a:pPr>
            <a:endParaRPr lang="en-IN"/>
          </a:p>
        </p:txBody>
      </p:sp>
      <p:sp>
        <p:nvSpPr>
          <p:cNvPr id="4" name="Slide Number Placeholder 17"/>
          <p:cNvSpPr>
            <a:spLocks noGrp="1"/>
          </p:cNvSpPr>
          <p:nvPr>
            <p:ph type="sldNum" sz="quarter" idx="12"/>
          </p:nvPr>
        </p:nvSpPr>
        <p:spPr/>
        <p:txBody>
          <a:bodyPr/>
          <a:lstStyle>
            <a:lvl1pPr>
              <a:defRPr/>
            </a:lvl1pPr>
          </a:lstStyle>
          <a:p>
            <a:pPr>
              <a:defRPr/>
            </a:pPr>
            <a:fld id="{DFE01FF3-84B3-48E0-9625-4501E556EA00}" type="slidenum">
              <a:rPr lang="en-IN"/>
              <a:pPr>
                <a:defRPr/>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IN"/>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9"/>
          <p:cNvSpPr>
            <a:spLocks noGrp="1"/>
          </p:cNvSpPr>
          <p:nvPr>
            <p:ph type="dt" sz="half" idx="10"/>
          </p:nvPr>
        </p:nvSpPr>
        <p:spPr/>
        <p:txBody>
          <a:bodyPr/>
          <a:lstStyle>
            <a:lvl1pPr>
              <a:defRPr/>
            </a:lvl1pPr>
          </a:lstStyle>
          <a:p>
            <a:pPr>
              <a:defRPr/>
            </a:pPr>
            <a:fld id="{C215E1D7-01B2-4E4F-A0EB-130D3ABFD3D0}" type="datetimeFigureOut">
              <a:rPr lang="en-IN"/>
              <a:pPr>
                <a:defRPr/>
              </a:pPr>
              <a:t>06-02-2014</a:t>
            </a:fld>
            <a:endParaRPr lang="en-IN"/>
          </a:p>
        </p:txBody>
      </p:sp>
      <p:sp>
        <p:nvSpPr>
          <p:cNvPr id="6" name="Footer Placeholder 21"/>
          <p:cNvSpPr>
            <a:spLocks noGrp="1"/>
          </p:cNvSpPr>
          <p:nvPr>
            <p:ph type="ftr" sz="quarter" idx="11"/>
          </p:nvPr>
        </p:nvSpPr>
        <p:spPr/>
        <p:txBody>
          <a:bodyPr/>
          <a:lstStyle>
            <a:lvl1pPr>
              <a:defRPr/>
            </a:lvl1pPr>
          </a:lstStyle>
          <a:p>
            <a:pPr>
              <a:defRPr/>
            </a:pPr>
            <a:endParaRPr lang="en-IN"/>
          </a:p>
        </p:txBody>
      </p:sp>
      <p:sp>
        <p:nvSpPr>
          <p:cNvPr id="7" name="Slide Number Placeholder 17"/>
          <p:cNvSpPr>
            <a:spLocks noGrp="1"/>
          </p:cNvSpPr>
          <p:nvPr>
            <p:ph type="sldNum" sz="quarter" idx="12"/>
          </p:nvPr>
        </p:nvSpPr>
        <p:spPr/>
        <p:txBody>
          <a:bodyPr/>
          <a:lstStyle>
            <a:lvl1pPr>
              <a:defRPr/>
            </a:lvl1pPr>
          </a:lstStyle>
          <a:p>
            <a:pPr>
              <a:defRPr/>
            </a:pPr>
            <a:fld id="{C6C8E064-1765-4785-A1BA-FA19F58B7AA6}" type="slidenum">
              <a:rPr lang="en-IN"/>
              <a:pPr>
                <a:defRPr/>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IN"/>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IN" noProof="0"/>
          </a:p>
        </p:txBody>
      </p:sp>
      <p:sp>
        <p:nvSpPr>
          <p:cNvPr id="9" name="Date Placeholder 4"/>
          <p:cNvSpPr>
            <a:spLocks noGrp="1"/>
          </p:cNvSpPr>
          <p:nvPr>
            <p:ph type="dt" sz="half" idx="10"/>
          </p:nvPr>
        </p:nvSpPr>
        <p:spPr/>
        <p:txBody>
          <a:bodyPr/>
          <a:lstStyle>
            <a:lvl1pPr>
              <a:defRPr/>
            </a:lvl1pPr>
          </a:lstStyle>
          <a:p>
            <a:pPr>
              <a:defRPr/>
            </a:pPr>
            <a:fld id="{4080F264-8556-4E36-93D1-F5CEB2145AA2}" type="datetimeFigureOut">
              <a:rPr lang="en-IN"/>
              <a:pPr>
                <a:defRPr/>
              </a:pPr>
              <a:t>06-02-2014</a:t>
            </a:fld>
            <a:endParaRPr lang="en-IN"/>
          </a:p>
        </p:txBody>
      </p:sp>
      <p:sp>
        <p:nvSpPr>
          <p:cNvPr id="10" name="Footer Placeholder 5"/>
          <p:cNvSpPr>
            <a:spLocks noGrp="1"/>
          </p:cNvSpPr>
          <p:nvPr>
            <p:ph type="ftr" sz="quarter" idx="11"/>
          </p:nvPr>
        </p:nvSpPr>
        <p:spPr/>
        <p:txBody>
          <a:bodyPr/>
          <a:lstStyle>
            <a:lvl1pPr>
              <a:defRPr/>
            </a:lvl1pPr>
          </a:lstStyle>
          <a:p>
            <a:pPr>
              <a:defRPr/>
            </a:pPr>
            <a:endParaRPr lang="en-IN"/>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B2DC077C-F812-4143-ABBE-DD8222D78115}" type="slidenum">
              <a:rPr lang="en-IN"/>
              <a:pPr>
                <a:defRPr/>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65000"/>
                <a:lumOff val="35000"/>
              </a:schemeClr>
            </a:gs>
            <a:gs pos="25000">
              <a:schemeClr val="bg1">
                <a:lumMod val="75000"/>
                <a:lumOff val="25000"/>
              </a:schemeClr>
            </a:gs>
            <a:gs pos="100000">
              <a:srgbClr val="080808"/>
            </a:gs>
          </a:gsLst>
          <a:path path="circle">
            <a:fillToRect l="10000" t="110000" r="10000" b="100000"/>
          </a:path>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tx1"/>
              </a:gs>
              <a:gs pos="100000">
                <a:schemeClr val="tx1">
                  <a:lumMod val="75000"/>
                  <a:lumOff val="2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tx1">
                  <a:lumMod val="65000"/>
                  <a:lumOff val="35000"/>
                </a:schemeClr>
              </a:gs>
              <a:gs pos="80000">
                <a:schemeClr val="tx1">
                  <a:lumMod val="65000"/>
                  <a:lumOff val="3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endParaRPr lang="en-IN" smtClean="0"/>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smtClean="0"/>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128621AB-2050-4232-8772-87B659E0F8EA}" type="datetimeFigureOut">
              <a:rPr lang="en-IN"/>
              <a:pPr>
                <a:defRPr/>
              </a:pPr>
              <a:t>06-02-2014</a:t>
            </a:fld>
            <a:endParaRPr lang="en-IN"/>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IN"/>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03FD8DAE-692D-4E66-9996-9085E4746F49}" type="slidenum">
              <a:rPr lang="en-IN"/>
              <a:pPr>
                <a:defRPr/>
              </a:pPr>
              <a:t>‹#›</a:t>
            </a:fld>
            <a:endParaRPr lang="en-IN"/>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85"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solidFill>
                <a:schemeClr val="tx1">
                  <a:lumMod val="95000"/>
                  <a:lumOff val="5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283" y="289747"/>
              <a:ext cx="9175786" cy="52988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solidFill>
                <a:schemeClr val="tx1">
                  <a:lumMod val="95000"/>
                  <a:lumOff val="5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
        <p:nvSpPr>
          <p:cNvPr id="14" name="Freeform 13"/>
          <p:cNvSpPr/>
          <p:nvPr/>
        </p:nvSpPr>
        <p:spPr>
          <a:xfrm>
            <a:off x="-9525" y="4868863"/>
            <a:ext cx="9153525" cy="2012950"/>
          </a:xfrm>
          <a:custGeom>
            <a:avLst/>
            <a:gdLst>
              <a:gd name="connsiteX0" fmla="*/ 0 w 9154274"/>
              <a:gd name="connsiteY0" fmla="*/ 1202077 h 2476072"/>
              <a:gd name="connsiteX1" fmla="*/ 3996647 w 9154274"/>
              <a:gd name="connsiteY1" fmla="*/ 1890445 h 2476072"/>
              <a:gd name="connsiteX2" fmla="*/ 6832314 w 9154274"/>
              <a:gd name="connsiteY2" fmla="*/ 1510301 h 2476072"/>
              <a:gd name="connsiteX3" fmla="*/ 9154274 w 9154274"/>
              <a:gd name="connsiteY3" fmla="*/ 0 h 2476072"/>
              <a:gd name="connsiteX4" fmla="*/ 9154274 w 9154274"/>
              <a:gd name="connsiteY4" fmla="*/ 2476072 h 2476072"/>
              <a:gd name="connsiteX5" fmla="*/ 0 w 9154274"/>
              <a:gd name="connsiteY5" fmla="*/ 2455524 h 2476072"/>
              <a:gd name="connsiteX6" fmla="*/ 0 w 9154274"/>
              <a:gd name="connsiteY6" fmla="*/ 1202077 h 2476072"/>
              <a:gd name="connsiteX0" fmla="*/ 0 w 9154274"/>
              <a:gd name="connsiteY0" fmla="*/ 1202077 h 2476072"/>
              <a:gd name="connsiteX1" fmla="*/ 3996647 w 9154274"/>
              <a:gd name="connsiteY1" fmla="*/ 1890445 h 2476072"/>
              <a:gd name="connsiteX2" fmla="*/ 6832314 w 9154274"/>
              <a:gd name="connsiteY2" fmla="*/ 1510301 h 2476072"/>
              <a:gd name="connsiteX3" fmla="*/ 9154274 w 9154274"/>
              <a:gd name="connsiteY3" fmla="*/ 0 h 2476072"/>
              <a:gd name="connsiteX4" fmla="*/ 9154274 w 9154274"/>
              <a:gd name="connsiteY4" fmla="*/ 2476072 h 2476072"/>
              <a:gd name="connsiteX5" fmla="*/ 0 w 9154274"/>
              <a:gd name="connsiteY5" fmla="*/ 2455524 h 2476072"/>
              <a:gd name="connsiteX6" fmla="*/ 0 w 9154274"/>
              <a:gd name="connsiteY6" fmla="*/ 1202077 h 2476072"/>
              <a:gd name="connsiteX0" fmla="*/ 0 w 9154274"/>
              <a:gd name="connsiteY0" fmla="*/ 1202077 h 2476072"/>
              <a:gd name="connsiteX1" fmla="*/ 3996647 w 9154274"/>
              <a:gd name="connsiteY1" fmla="*/ 1890445 h 2476072"/>
              <a:gd name="connsiteX2" fmla="*/ 6832314 w 9154274"/>
              <a:gd name="connsiteY2" fmla="*/ 1510301 h 2476072"/>
              <a:gd name="connsiteX3" fmla="*/ 9154274 w 9154274"/>
              <a:gd name="connsiteY3" fmla="*/ 0 h 2476072"/>
              <a:gd name="connsiteX4" fmla="*/ 9154274 w 9154274"/>
              <a:gd name="connsiteY4" fmla="*/ 2476072 h 2476072"/>
              <a:gd name="connsiteX5" fmla="*/ 0 w 9154274"/>
              <a:gd name="connsiteY5" fmla="*/ 2455524 h 2476072"/>
              <a:gd name="connsiteX6" fmla="*/ 0 w 9154274"/>
              <a:gd name="connsiteY6" fmla="*/ 1202077 h 2476072"/>
              <a:gd name="connsiteX0" fmla="*/ 0 w 9154274"/>
              <a:gd name="connsiteY0" fmla="*/ 1202077 h 2476072"/>
              <a:gd name="connsiteX1" fmla="*/ 3996647 w 9154274"/>
              <a:gd name="connsiteY1" fmla="*/ 1890445 h 2476072"/>
              <a:gd name="connsiteX2" fmla="*/ 6832314 w 9154274"/>
              <a:gd name="connsiteY2" fmla="*/ 1510301 h 2476072"/>
              <a:gd name="connsiteX3" fmla="*/ 9154274 w 9154274"/>
              <a:gd name="connsiteY3" fmla="*/ 0 h 2476072"/>
              <a:gd name="connsiteX4" fmla="*/ 9154274 w 9154274"/>
              <a:gd name="connsiteY4" fmla="*/ 2476072 h 2476072"/>
              <a:gd name="connsiteX5" fmla="*/ 0 w 9154274"/>
              <a:gd name="connsiteY5" fmla="*/ 2455524 h 2476072"/>
              <a:gd name="connsiteX6" fmla="*/ 0 w 9154274"/>
              <a:gd name="connsiteY6" fmla="*/ 1202077 h 2476072"/>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 name="connsiteX0" fmla="*/ 12324 w 9166598"/>
              <a:gd name="connsiteY0" fmla="*/ 1202077 h 3995891"/>
              <a:gd name="connsiteX1" fmla="*/ 4008971 w 9166598"/>
              <a:gd name="connsiteY1" fmla="*/ 1890445 h 3995891"/>
              <a:gd name="connsiteX2" fmla="*/ 9166598 w 9166598"/>
              <a:gd name="connsiteY2" fmla="*/ 0 h 3995891"/>
              <a:gd name="connsiteX3" fmla="*/ 9166598 w 9166598"/>
              <a:gd name="connsiteY3" fmla="*/ 2476072 h 3995891"/>
              <a:gd name="connsiteX4" fmla="*/ 12324 w 9166598"/>
              <a:gd name="connsiteY4" fmla="*/ 2455524 h 3995891"/>
              <a:gd name="connsiteX5" fmla="*/ 12324 w 9166598"/>
              <a:gd name="connsiteY5" fmla="*/ 1202077 h 3995891"/>
              <a:gd name="connsiteX0" fmla="*/ 12324 w 9166598"/>
              <a:gd name="connsiteY0" fmla="*/ 1202077 h 3995891"/>
              <a:gd name="connsiteX1" fmla="*/ 4008971 w 9166598"/>
              <a:gd name="connsiteY1" fmla="*/ 1890445 h 3995891"/>
              <a:gd name="connsiteX2" fmla="*/ 9166598 w 9166598"/>
              <a:gd name="connsiteY2" fmla="*/ 0 h 3995891"/>
              <a:gd name="connsiteX3" fmla="*/ 9166598 w 9166598"/>
              <a:gd name="connsiteY3" fmla="*/ 2476072 h 3995891"/>
              <a:gd name="connsiteX4" fmla="*/ 12324 w 9166598"/>
              <a:gd name="connsiteY4" fmla="*/ 2455524 h 3995891"/>
              <a:gd name="connsiteX5" fmla="*/ 12324 w 9166598"/>
              <a:gd name="connsiteY5" fmla="*/ 1202077 h 3995891"/>
              <a:gd name="connsiteX0" fmla="*/ 12324 w 9166598"/>
              <a:gd name="connsiteY0" fmla="*/ 1202077 h 3995891"/>
              <a:gd name="connsiteX1" fmla="*/ 4008971 w 9166598"/>
              <a:gd name="connsiteY1" fmla="*/ 1890445 h 3995891"/>
              <a:gd name="connsiteX2" fmla="*/ 9166598 w 9166598"/>
              <a:gd name="connsiteY2" fmla="*/ 0 h 3995891"/>
              <a:gd name="connsiteX3" fmla="*/ 9166598 w 9166598"/>
              <a:gd name="connsiteY3" fmla="*/ 2476072 h 3995891"/>
              <a:gd name="connsiteX4" fmla="*/ 12324 w 9166598"/>
              <a:gd name="connsiteY4" fmla="*/ 2455524 h 3995891"/>
              <a:gd name="connsiteX5" fmla="*/ 12324 w 9166598"/>
              <a:gd name="connsiteY5" fmla="*/ 1202077 h 3995891"/>
              <a:gd name="connsiteX0" fmla="*/ 0 w 9154274"/>
              <a:gd name="connsiteY0" fmla="*/ 1202077 h 3049861"/>
              <a:gd name="connsiteX1" fmla="*/ 3996647 w 9154274"/>
              <a:gd name="connsiteY1" fmla="*/ 1890445 h 3049861"/>
              <a:gd name="connsiteX2" fmla="*/ 9154274 w 9154274"/>
              <a:gd name="connsiteY2" fmla="*/ 0 h 3049861"/>
              <a:gd name="connsiteX3" fmla="*/ 9154274 w 9154274"/>
              <a:gd name="connsiteY3" fmla="*/ 2476072 h 3049861"/>
              <a:gd name="connsiteX4" fmla="*/ 0 w 9154274"/>
              <a:gd name="connsiteY4" fmla="*/ 2455524 h 3049861"/>
              <a:gd name="connsiteX5" fmla="*/ 0 w 9154274"/>
              <a:gd name="connsiteY5" fmla="*/ 1202077 h 3049861"/>
              <a:gd name="connsiteX0" fmla="*/ 0 w 9154274"/>
              <a:gd name="connsiteY0" fmla="*/ 1202077 h 3049861"/>
              <a:gd name="connsiteX1" fmla="*/ 3996647 w 9154274"/>
              <a:gd name="connsiteY1" fmla="*/ 1890445 h 3049861"/>
              <a:gd name="connsiteX2" fmla="*/ 9154274 w 9154274"/>
              <a:gd name="connsiteY2" fmla="*/ 0 h 3049861"/>
              <a:gd name="connsiteX3" fmla="*/ 9154274 w 9154274"/>
              <a:gd name="connsiteY3" fmla="*/ 2476072 h 3049861"/>
              <a:gd name="connsiteX4" fmla="*/ 0 w 9154274"/>
              <a:gd name="connsiteY4" fmla="*/ 2455524 h 3049861"/>
              <a:gd name="connsiteX5" fmla="*/ 0 w 9154274"/>
              <a:gd name="connsiteY5" fmla="*/ 1202077 h 3049861"/>
              <a:gd name="connsiteX0" fmla="*/ 0 w 9154274"/>
              <a:gd name="connsiteY0" fmla="*/ 1202077 h 2885326"/>
              <a:gd name="connsiteX1" fmla="*/ 3996647 w 9154274"/>
              <a:gd name="connsiteY1" fmla="*/ 1890445 h 2885326"/>
              <a:gd name="connsiteX2" fmla="*/ 9154274 w 9154274"/>
              <a:gd name="connsiteY2" fmla="*/ 0 h 2885326"/>
              <a:gd name="connsiteX3" fmla="*/ 9154274 w 9154274"/>
              <a:gd name="connsiteY3" fmla="*/ 2476072 h 2885326"/>
              <a:gd name="connsiteX4" fmla="*/ 0 w 9154274"/>
              <a:gd name="connsiteY4" fmla="*/ 2455524 h 2885326"/>
              <a:gd name="connsiteX5" fmla="*/ 0 w 9154274"/>
              <a:gd name="connsiteY5" fmla="*/ 1202077 h 2885326"/>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 name="connsiteX0" fmla="*/ 0 w 9154274"/>
              <a:gd name="connsiteY0" fmla="*/ 1202077 h 2476072"/>
              <a:gd name="connsiteX1" fmla="*/ 3996647 w 9154274"/>
              <a:gd name="connsiteY1" fmla="*/ 1890445 h 2476072"/>
              <a:gd name="connsiteX2" fmla="*/ 9154274 w 9154274"/>
              <a:gd name="connsiteY2" fmla="*/ 0 h 2476072"/>
              <a:gd name="connsiteX3" fmla="*/ 9154274 w 9154274"/>
              <a:gd name="connsiteY3" fmla="*/ 2476072 h 2476072"/>
              <a:gd name="connsiteX4" fmla="*/ 0 w 9154274"/>
              <a:gd name="connsiteY4" fmla="*/ 2455524 h 2476072"/>
              <a:gd name="connsiteX5" fmla="*/ 0 w 9154274"/>
              <a:gd name="connsiteY5" fmla="*/ 1202077 h 247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4274" h="2476072">
                <a:moveTo>
                  <a:pt x="0" y="1202077"/>
                </a:moveTo>
                <a:cubicBezTo>
                  <a:pt x="875016" y="1451225"/>
                  <a:pt x="2273156" y="1880171"/>
                  <a:pt x="3996647" y="1890445"/>
                </a:cubicBezTo>
                <a:cubicBezTo>
                  <a:pt x="7798941" y="1960652"/>
                  <a:pt x="8793822" y="505146"/>
                  <a:pt x="9154274" y="0"/>
                </a:cubicBezTo>
                <a:lnTo>
                  <a:pt x="9154274" y="2476072"/>
                </a:lnTo>
                <a:lnTo>
                  <a:pt x="0" y="2455524"/>
                </a:lnTo>
                <a:cubicBezTo>
                  <a:pt x="3425" y="2027434"/>
                  <a:pt x="6849" y="1599344"/>
                  <a:pt x="0" y="1202077"/>
                </a:cubicBezTo>
                <a:close/>
              </a:path>
            </a:pathLst>
          </a:custGeom>
          <a:gradFill>
            <a:gsLst>
              <a:gs pos="0">
                <a:schemeClr val="tx1">
                  <a:lumMod val="75000"/>
                  <a:lumOff val="25000"/>
                </a:schemeClr>
              </a:gs>
              <a:gs pos="50000">
                <a:schemeClr val="bg1"/>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35" name="Picture 14" descr="birds2.png"/>
          <p:cNvPicPr>
            <a:picLocks noChangeAspect="1"/>
          </p:cNvPicPr>
          <p:nvPr/>
        </p:nvPicPr>
        <p:blipFill>
          <a:blip r:embed="rId13" cstate="print"/>
          <a:srcRect/>
          <a:stretch>
            <a:fillRect/>
          </a:stretch>
        </p:blipFill>
        <p:spPr bwMode="auto">
          <a:xfrm>
            <a:off x="7524750" y="5661025"/>
            <a:ext cx="1619250" cy="1196975"/>
          </a:xfrm>
          <a:prstGeom prst="rect">
            <a:avLst/>
          </a:prstGeom>
          <a:noFill/>
          <a:ln w="9525">
            <a:noFill/>
            <a:miter lim="800000"/>
            <a:headEnd/>
            <a:tailEnd/>
          </a:ln>
        </p:spPr>
      </p:pic>
      <p:pic>
        <p:nvPicPr>
          <p:cNvPr id="1036" name="Picture 16" descr="Mamta Logo.jpg"/>
          <p:cNvPicPr>
            <a:picLocks noChangeAspect="1"/>
          </p:cNvPicPr>
          <p:nvPr userDrawn="1"/>
        </p:nvPicPr>
        <p:blipFill>
          <a:blip r:embed="rId14" cstate="print"/>
          <a:srcRect/>
          <a:stretch>
            <a:fillRect/>
          </a:stretch>
        </p:blipFill>
        <p:spPr bwMode="auto">
          <a:xfrm>
            <a:off x="-4763" y="5711825"/>
            <a:ext cx="2749551" cy="11731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85" r:id="rId1"/>
    <p:sldLayoutId id="2147484277" r:id="rId2"/>
    <p:sldLayoutId id="2147484286" r:id="rId3"/>
    <p:sldLayoutId id="2147484278" r:id="rId4"/>
    <p:sldLayoutId id="2147484279" r:id="rId5"/>
    <p:sldLayoutId id="2147484280" r:id="rId6"/>
    <p:sldLayoutId id="2147484281" r:id="rId7"/>
    <p:sldLayoutId id="2147484282" r:id="rId8"/>
    <p:sldLayoutId id="2147484287" r:id="rId9"/>
    <p:sldLayoutId id="2147484283" r:id="rId10"/>
    <p:sldLayoutId id="2147484284" r:id="rId11"/>
  </p:sldLayoutIdLst>
  <p:txStyles>
    <p:titleStyle>
      <a:lvl1pPr algn="ctr" rtl="0" eaLnBrk="0" fontAlgn="base" hangingPunct="0">
        <a:spcBef>
          <a:spcPct val="0"/>
        </a:spcBef>
        <a:spcAft>
          <a:spcPct val="0"/>
        </a:spcAft>
        <a:defRPr sz="5000" kern="1200">
          <a:solidFill>
            <a:srgbClr val="FF0000"/>
          </a:solidFill>
          <a:latin typeface="+mj-lt"/>
          <a:ea typeface="+mj-ea"/>
          <a:cs typeface="+mj-cs"/>
        </a:defRPr>
      </a:lvl1pPr>
      <a:lvl2pPr algn="ctr" rtl="0" eaLnBrk="0" fontAlgn="base" hangingPunct="0">
        <a:spcBef>
          <a:spcPct val="0"/>
        </a:spcBef>
        <a:spcAft>
          <a:spcPct val="0"/>
        </a:spcAft>
        <a:defRPr sz="5000">
          <a:solidFill>
            <a:srgbClr val="FF0000"/>
          </a:solidFill>
          <a:latin typeface="Calibri" pitchFamily="34" charset="0"/>
        </a:defRPr>
      </a:lvl2pPr>
      <a:lvl3pPr algn="ctr" rtl="0" eaLnBrk="0" fontAlgn="base" hangingPunct="0">
        <a:spcBef>
          <a:spcPct val="0"/>
        </a:spcBef>
        <a:spcAft>
          <a:spcPct val="0"/>
        </a:spcAft>
        <a:defRPr sz="5000">
          <a:solidFill>
            <a:srgbClr val="FF0000"/>
          </a:solidFill>
          <a:latin typeface="Calibri" pitchFamily="34" charset="0"/>
        </a:defRPr>
      </a:lvl3pPr>
      <a:lvl4pPr algn="ctr" rtl="0" eaLnBrk="0" fontAlgn="base" hangingPunct="0">
        <a:spcBef>
          <a:spcPct val="0"/>
        </a:spcBef>
        <a:spcAft>
          <a:spcPct val="0"/>
        </a:spcAft>
        <a:defRPr sz="5000">
          <a:solidFill>
            <a:srgbClr val="FF0000"/>
          </a:solidFill>
          <a:latin typeface="Calibri" pitchFamily="34" charset="0"/>
        </a:defRPr>
      </a:lvl4pPr>
      <a:lvl5pPr algn="ctr" rtl="0" eaLnBrk="0" fontAlgn="base" hangingPunct="0">
        <a:spcBef>
          <a:spcPct val="0"/>
        </a:spcBef>
        <a:spcAft>
          <a:spcPct val="0"/>
        </a:spcAft>
        <a:defRPr sz="5000">
          <a:solidFill>
            <a:srgbClr val="FF0000"/>
          </a:solidFill>
          <a:latin typeface="Calibri" pitchFamily="34" charset="0"/>
        </a:defRPr>
      </a:lvl5pPr>
      <a:lvl6pPr marL="457200" algn="ctr" rtl="0" fontAlgn="base">
        <a:spcBef>
          <a:spcPct val="0"/>
        </a:spcBef>
        <a:spcAft>
          <a:spcPct val="0"/>
        </a:spcAft>
        <a:defRPr sz="5000">
          <a:solidFill>
            <a:srgbClr val="FF0000"/>
          </a:solidFill>
          <a:latin typeface="Calibri" pitchFamily="34" charset="0"/>
        </a:defRPr>
      </a:lvl6pPr>
      <a:lvl7pPr marL="914400" algn="ctr" rtl="0" fontAlgn="base">
        <a:spcBef>
          <a:spcPct val="0"/>
        </a:spcBef>
        <a:spcAft>
          <a:spcPct val="0"/>
        </a:spcAft>
        <a:defRPr sz="5000">
          <a:solidFill>
            <a:srgbClr val="FF0000"/>
          </a:solidFill>
          <a:latin typeface="Calibri" pitchFamily="34" charset="0"/>
        </a:defRPr>
      </a:lvl7pPr>
      <a:lvl8pPr marL="1371600" algn="ctr" rtl="0" fontAlgn="base">
        <a:spcBef>
          <a:spcPct val="0"/>
        </a:spcBef>
        <a:spcAft>
          <a:spcPct val="0"/>
        </a:spcAft>
        <a:defRPr sz="5000">
          <a:solidFill>
            <a:srgbClr val="FF0000"/>
          </a:solidFill>
          <a:latin typeface="Calibri" pitchFamily="34" charset="0"/>
        </a:defRPr>
      </a:lvl8pPr>
      <a:lvl9pPr marL="1828800" algn="ctr" rtl="0" fontAlgn="base">
        <a:spcBef>
          <a:spcPct val="0"/>
        </a:spcBef>
        <a:spcAft>
          <a:spcPct val="0"/>
        </a:spcAft>
        <a:defRPr sz="5000">
          <a:solidFill>
            <a:srgbClr val="FF0000"/>
          </a:solidFill>
          <a:latin typeface="Calibri" pitchFamily="34" charset="0"/>
        </a:defRPr>
      </a:lvl9pPr>
    </p:titleStyle>
    <p:bodyStyle>
      <a:lvl1pPr marL="273050" indent="-273050" algn="l" rtl="0" eaLnBrk="0" fontAlgn="base" hangingPunct="0">
        <a:spcBef>
          <a:spcPct val="20000"/>
        </a:spcBef>
        <a:spcAft>
          <a:spcPct val="0"/>
        </a:spcAft>
        <a:buClr>
          <a:srgbClr val="4D0000"/>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4D0000"/>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FF2929"/>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mtab@mamtabinani.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10"/>
          <p:cNvSpPr>
            <a:spLocks noGrp="1"/>
          </p:cNvSpPr>
          <p:nvPr>
            <p:ph type="subTitle" idx="1"/>
          </p:nvPr>
        </p:nvSpPr>
        <p:spPr>
          <a:xfrm>
            <a:off x="683568" y="642938"/>
            <a:ext cx="8062913" cy="3929062"/>
          </a:xfrm>
        </p:spPr>
        <p:txBody>
          <a:bodyPr/>
          <a:lstStyle/>
          <a:p>
            <a:pPr marR="0" eaLnBrk="1" hangingPunct="1">
              <a:lnSpc>
                <a:spcPct val="80000"/>
              </a:lnSpc>
            </a:pPr>
            <a:r>
              <a:rPr lang="en-US" sz="4600" dirty="0" smtClean="0">
                <a:solidFill>
                  <a:srgbClr val="FF0000"/>
                </a:solidFill>
                <a:latin typeface="Bodoni MT" pitchFamily="18" charset="0"/>
                <a:cs typeface="Times New Roman" pitchFamily="18" charset="0"/>
              </a:rPr>
              <a:t>Companies </a:t>
            </a:r>
            <a:r>
              <a:rPr lang="en-US" sz="4600" dirty="0" smtClean="0">
                <a:solidFill>
                  <a:srgbClr val="FF0000"/>
                </a:solidFill>
                <a:latin typeface="Bodoni MT" pitchFamily="18" charset="0"/>
                <a:cs typeface="Times New Roman" pitchFamily="18" charset="0"/>
              </a:rPr>
              <a:t>Act, 2013</a:t>
            </a:r>
            <a:r>
              <a:rPr lang="en-US" sz="4600" dirty="0" smtClean="0">
                <a:solidFill>
                  <a:schemeClr val="bg1"/>
                </a:solidFill>
                <a:latin typeface="Bodoni MT" pitchFamily="18" charset="0"/>
                <a:cs typeface="Times New Roman" pitchFamily="18" charset="0"/>
              </a:rPr>
              <a:t/>
            </a:r>
            <a:br>
              <a:rPr lang="en-US" sz="4600" dirty="0" smtClean="0">
                <a:solidFill>
                  <a:schemeClr val="bg1"/>
                </a:solidFill>
                <a:latin typeface="Bodoni MT" pitchFamily="18" charset="0"/>
                <a:cs typeface="Times New Roman" pitchFamily="18" charset="0"/>
              </a:rPr>
            </a:br>
            <a:endParaRPr lang="en-US" sz="4600" dirty="0" smtClean="0">
              <a:solidFill>
                <a:schemeClr val="bg1"/>
              </a:solidFill>
              <a:latin typeface="Bodoni MT" pitchFamily="18" charset="0"/>
            </a:endParaRPr>
          </a:p>
          <a:p>
            <a:pPr marR="0" eaLnBrk="1" hangingPunct="1">
              <a:lnSpc>
                <a:spcPct val="80000"/>
              </a:lnSpc>
            </a:pPr>
            <a:r>
              <a:rPr lang="en-US" sz="2800" dirty="0" smtClean="0"/>
              <a:t>By  CS Mamta Binani</a:t>
            </a:r>
          </a:p>
          <a:p>
            <a:pPr marR="0" eaLnBrk="1" hangingPunct="1">
              <a:lnSpc>
                <a:spcPct val="80000"/>
              </a:lnSpc>
            </a:pPr>
            <a:r>
              <a:rPr lang="en-US" sz="2800" dirty="0" smtClean="0"/>
              <a:t>Past Chairperson (Year 2010), EIRC of ICSI</a:t>
            </a:r>
          </a:p>
          <a:p>
            <a:pPr marR="0" eaLnBrk="1" hangingPunct="1">
              <a:lnSpc>
                <a:spcPct val="80000"/>
              </a:lnSpc>
            </a:pPr>
            <a:r>
              <a:rPr lang="en-US" sz="2800" dirty="0" smtClean="0"/>
              <a:t>Practising Company Secretary</a:t>
            </a:r>
          </a:p>
          <a:p>
            <a:pPr marR="0" eaLnBrk="1" hangingPunct="1">
              <a:lnSpc>
                <a:spcPct val="80000"/>
              </a:lnSpc>
            </a:pPr>
            <a:r>
              <a:rPr lang="en-US" sz="2800" dirty="0" smtClean="0">
                <a:hlinkClick r:id="rId3"/>
              </a:rPr>
              <a:t>mamtab@mamtabinani.com</a:t>
            </a:r>
            <a:endParaRPr lang="en-US" sz="2800" dirty="0" smtClean="0"/>
          </a:p>
          <a:p>
            <a:pPr marR="0" eaLnBrk="1" hangingPunct="1">
              <a:lnSpc>
                <a:spcPct val="80000"/>
              </a:lnSpc>
            </a:pPr>
            <a:endParaRPr lang="en-US" sz="3600" dirty="0" smtClean="0"/>
          </a:p>
          <a:p>
            <a:pPr marR="0" eaLnBrk="1" hangingPunct="1">
              <a:lnSpc>
                <a:spcPct val="80000"/>
              </a:lnSpc>
            </a:pPr>
            <a:r>
              <a:rPr lang="en-US" sz="3600" dirty="0" smtClean="0"/>
              <a:t>SECTION 186</a:t>
            </a:r>
          </a:p>
          <a:p>
            <a:pPr marR="0" eaLnBrk="1" hangingPunct="1">
              <a:lnSpc>
                <a:spcPct val="80000"/>
              </a:lnSpc>
            </a:pPr>
            <a:r>
              <a:rPr lang="en-US" sz="3600" dirty="0" smtClean="0"/>
              <a:t>Under chapter XII</a:t>
            </a:r>
            <a:endParaRPr lang="en-US" sz="3600" dirty="0" smtClean="0"/>
          </a:p>
          <a:p>
            <a:pPr marR="0" eaLnBrk="1" hangingPunct="1">
              <a:lnSpc>
                <a:spcPct val="80000"/>
              </a:lnSpc>
            </a:pPr>
            <a:endParaRPr lang="en-US" sz="2800" dirty="0" smtClean="0"/>
          </a:p>
          <a:p>
            <a:pPr marR="0" eaLnBrk="1" hangingPunct="1">
              <a:lnSpc>
                <a:spcPct val="80000"/>
              </a:lnSpc>
            </a:pPr>
            <a:endParaRPr lang="en-US" sz="2800" dirty="0" smtClean="0"/>
          </a:p>
          <a:p>
            <a:pPr marR="0" eaLnBrk="1" hangingPunct="1">
              <a:lnSpc>
                <a:spcPct val="80000"/>
              </a:lnSpc>
            </a:pPr>
            <a:endParaRPr lang="en-US" sz="28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764704"/>
            <a:ext cx="8229600" cy="5357850"/>
          </a:xfrm>
        </p:spPr>
        <p:txBody>
          <a:bodyPr/>
          <a:lstStyle/>
          <a:p>
            <a:pPr algn="just">
              <a:buNone/>
            </a:pPr>
            <a:r>
              <a:rPr lang="en-US" sz="2800" dirty="0" smtClean="0"/>
              <a:t>   </a:t>
            </a:r>
            <a:r>
              <a:rPr lang="en-US" sz="3200" u="sng" dirty="0" smtClean="0"/>
              <a:t>Prior </a:t>
            </a:r>
            <a:r>
              <a:rPr lang="en-US" sz="3200" u="sng" dirty="0" smtClean="0"/>
              <a:t>approval of a </a:t>
            </a:r>
            <a:r>
              <a:rPr lang="en-US" sz="3200" u="sng" dirty="0" smtClean="0"/>
              <a:t>PFI </a:t>
            </a:r>
            <a:r>
              <a:rPr lang="en-US" sz="3200" u="sng" dirty="0" smtClean="0"/>
              <a:t>shall not be </a:t>
            </a:r>
            <a:r>
              <a:rPr lang="en-US" sz="3200" u="sng" dirty="0" smtClean="0"/>
              <a:t>required</a:t>
            </a:r>
            <a:r>
              <a:rPr lang="en-US" sz="3200" dirty="0" smtClean="0"/>
              <a:t>:</a:t>
            </a:r>
          </a:p>
          <a:p>
            <a:pPr algn="just">
              <a:buNone/>
            </a:pPr>
            <a:r>
              <a:rPr lang="en-US" sz="3200" dirty="0" smtClean="0"/>
              <a:t>   </a:t>
            </a:r>
            <a:r>
              <a:rPr lang="en-US" sz="3200" dirty="0" err="1" smtClean="0"/>
              <a:t>i</a:t>
            </a:r>
            <a:r>
              <a:rPr lang="en-US" sz="3200" dirty="0" smtClean="0"/>
              <a:t>. </a:t>
            </a:r>
            <a:r>
              <a:rPr lang="en-US" sz="3200" dirty="0" smtClean="0"/>
              <a:t>where </a:t>
            </a:r>
            <a:r>
              <a:rPr lang="en-US" sz="3200" dirty="0" smtClean="0"/>
              <a:t>the aggregate of the loans and investments </a:t>
            </a:r>
            <a:r>
              <a:rPr lang="en-US" sz="3200" dirty="0" smtClean="0"/>
              <a:t>made </a:t>
            </a:r>
            <a:r>
              <a:rPr lang="en-US" sz="3200" dirty="0" smtClean="0"/>
              <a:t>along with </a:t>
            </a:r>
            <a:r>
              <a:rPr lang="en-US" sz="3200" dirty="0" smtClean="0"/>
              <a:t>the proposed ones </a:t>
            </a:r>
            <a:r>
              <a:rPr lang="en-US" sz="3200" u="sng" dirty="0" smtClean="0"/>
              <a:t>does </a:t>
            </a:r>
            <a:r>
              <a:rPr lang="en-US" sz="3200" u="sng" dirty="0" smtClean="0"/>
              <a:t>not exceed the limit</a:t>
            </a:r>
            <a:r>
              <a:rPr lang="en-US" sz="3200" dirty="0" smtClean="0"/>
              <a:t> as specified in sub-section (2</a:t>
            </a:r>
            <a:r>
              <a:rPr lang="en-US" sz="3200" dirty="0" smtClean="0"/>
              <a:t>); </a:t>
            </a:r>
            <a:r>
              <a:rPr lang="en-US" sz="3200" dirty="0" smtClean="0"/>
              <a:t>and </a:t>
            </a:r>
            <a:endParaRPr lang="en-US" sz="3200" dirty="0" smtClean="0"/>
          </a:p>
          <a:p>
            <a:pPr algn="just">
              <a:buNone/>
            </a:pPr>
            <a:endParaRPr lang="en-US" sz="3200" dirty="0" smtClean="0"/>
          </a:p>
          <a:p>
            <a:pPr algn="just">
              <a:buNone/>
            </a:pPr>
            <a:r>
              <a:rPr lang="en-US" sz="3200" dirty="0" smtClean="0"/>
              <a:t>   ii. </a:t>
            </a:r>
            <a:r>
              <a:rPr lang="en-US" sz="3200" dirty="0" smtClean="0"/>
              <a:t>i</a:t>
            </a:r>
            <a:r>
              <a:rPr lang="en-US" sz="3200" dirty="0" smtClean="0"/>
              <a:t>f there </a:t>
            </a:r>
            <a:r>
              <a:rPr lang="en-US" sz="3200" dirty="0" smtClean="0"/>
              <a:t>is </a:t>
            </a:r>
            <a:r>
              <a:rPr lang="en-US" sz="3200" u="sng" dirty="0" smtClean="0"/>
              <a:t>no default</a:t>
            </a:r>
            <a:r>
              <a:rPr lang="en-US" sz="3200" dirty="0" smtClean="0"/>
              <a:t> in repayment of loan installments or payment of interest </a:t>
            </a:r>
            <a:r>
              <a:rPr lang="en-US" sz="3200" dirty="0" smtClean="0"/>
              <a:t>thereon</a:t>
            </a:r>
            <a:endParaRPr lang="en-US" sz="3200" u="sng" dirty="0"/>
          </a:p>
        </p:txBody>
      </p:sp>
      <p:sp>
        <p:nvSpPr>
          <p:cNvPr id="4" name="TextBox 3"/>
          <p:cNvSpPr txBox="1"/>
          <p:nvPr/>
        </p:nvSpPr>
        <p:spPr>
          <a:xfrm>
            <a:off x="2143108" y="571480"/>
            <a:ext cx="184731" cy="369332"/>
          </a:xfrm>
          <a:prstGeom prst="rect">
            <a:avLst/>
          </a:prstGeom>
          <a:noFill/>
        </p:spPr>
        <p:txBody>
          <a:bodyPr wrap="none" rtlCol="0">
            <a:spAutoFit/>
          </a:bodyPr>
          <a:lstStyle/>
          <a:p>
            <a:endParaRPr lang="en-US" dirty="0"/>
          </a:p>
        </p:txBody>
      </p:sp>
      <p:sp>
        <p:nvSpPr>
          <p:cNvPr id="5" name="Title 1"/>
          <p:cNvSpPr>
            <a:spLocks noGrp="1"/>
          </p:cNvSpPr>
          <p:nvPr>
            <p:ph type="title"/>
          </p:nvPr>
        </p:nvSpPr>
        <p:spPr>
          <a:xfrm>
            <a:off x="500034" y="0"/>
            <a:ext cx="8229600" cy="785834"/>
          </a:xfrm>
        </p:spPr>
        <p:txBody>
          <a:bodyPr/>
          <a:lstStyle/>
          <a:p>
            <a:r>
              <a:rPr lang="en-US" sz="4400" dirty="0" err="1" smtClean="0">
                <a:latin typeface="+mn-lt"/>
              </a:rPr>
              <a:t>Contd</a:t>
            </a:r>
            <a:r>
              <a:rPr lang="en-US" sz="4400" dirty="0" smtClean="0">
                <a:latin typeface="+mn-lt"/>
              </a:rPr>
              <a:t>…. </a:t>
            </a:r>
            <a:r>
              <a:rPr lang="en-US" sz="3200" b="1" dirty="0" smtClean="0">
                <a:latin typeface="+mn-lt"/>
              </a:rPr>
              <a:t>Section </a:t>
            </a:r>
            <a:r>
              <a:rPr lang="en-US" sz="3200" b="1" dirty="0" smtClean="0">
                <a:solidFill>
                  <a:schemeClr val="accent1"/>
                </a:solidFill>
                <a:latin typeface="+mn-lt"/>
              </a:rPr>
              <a:t>186 </a:t>
            </a:r>
            <a:r>
              <a:rPr lang="en-US" sz="3200" b="1" dirty="0" smtClean="0">
                <a:latin typeface="+mn-lt"/>
              </a:rPr>
              <a:t>(5)</a:t>
            </a:r>
            <a:endParaRPr lang="en-US" sz="3200" b="1" dirty="0">
              <a:latin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(6)</a:t>
            </a:r>
            <a:endParaRPr lang="en-US" dirty="0">
              <a:latin typeface="+mn-lt"/>
            </a:endParaRPr>
          </a:p>
        </p:txBody>
      </p:sp>
      <p:sp>
        <p:nvSpPr>
          <p:cNvPr id="3" name="Content Placeholder 2"/>
          <p:cNvSpPr>
            <a:spLocks noGrp="1"/>
          </p:cNvSpPr>
          <p:nvPr>
            <p:ph idx="1"/>
          </p:nvPr>
        </p:nvSpPr>
        <p:spPr>
          <a:xfrm>
            <a:off x="428596" y="1214422"/>
            <a:ext cx="8229600" cy="4389437"/>
          </a:xfrm>
        </p:spPr>
        <p:txBody>
          <a:bodyPr/>
          <a:lstStyle/>
          <a:p>
            <a:pPr algn="just">
              <a:buNone/>
            </a:pPr>
            <a:r>
              <a:rPr lang="en-US" sz="3200" dirty="0" smtClean="0"/>
              <a:t>   No </a:t>
            </a:r>
            <a:r>
              <a:rPr lang="en-US" sz="3200" dirty="0" smtClean="0"/>
              <a:t>company, which is registered under section 12 of the Securities and Exchange Board of India Act, 1992 and covered under such class or classes of companies as may be prescribed, shall take inter-corporate loan or deposits exceeding the prescribed limit and such company shall furnish in its financial statement the details of the loan or deposits.</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(7)</a:t>
            </a:r>
            <a:endParaRPr lang="en-US" dirty="0">
              <a:latin typeface="+mn-lt"/>
            </a:endParaRPr>
          </a:p>
        </p:txBody>
      </p:sp>
      <p:sp>
        <p:nvSpPr>
          <p:cNvPr id="3" name="Content Placeholder 2"/>
          <p:cNvSpPr>
            <a:spLocks noGrp="1"/>
          </p:cNvSpPr>
          <p:nvPr>
            <p:ph idx="1"/>
          </p:nvPr>
        </p:nvSpPr>
        <p:spPr>
          <a:xfrm>
            <a:off x="428596" y="2000240"/>
            <a:ext cx="8229600" cy="4389437"/>
          </a:xfrm>
        </p:spPr>
        <p:txBody>
          <a:bodyPr/>
          <a:lstStyle/>
          <a:p>
            <a:pPr algn="just">
              <a:buNone/>
            </a:pPr>
            <a:r>
              <a:rPr lang="en-US" sz="3200" dirty="0" smtClean="0"/>
              <a:t>   No </a:t>
            </a:r>
            <a:r>
              <a:rPr lang="en-US" sz="3200" dirty="0" smtClean="0"/>
              <a:t>loan shall be given under this section at a rate of </a:t>
            </a:r>
            <a:r>
              <a:rPr lang="en-US" sz="3200" dirty="0" smtClean="0"/>
              <a:t>interest:</a:t>
            </a:r>
          </a:p>
          <a:p>
            <a:pPr algn="just">
              <a:buNone/>
            </a:pPr>
            <a:r>
              <a:rPr lang="en-US" sz="3200" dirty="0" smtClean="0"/>
              <a:t> </a:t>
            </a:r>
            <a:r>
              <a:rPr lang="en-US" sz="3200" dirty="0" smtClean="0"/>
              <a:t>  </a:t>
            </a:r>
            <a:r>
              <a:rPr lang="en-US" sz="3200" dirty="0" err="1" smtClean="0"/>
              <a:t>i</a:t>
            </a:r>
            <a:r>
              <a:rPr lang="en-US" sz="3200" dirty="0" smtClean="0"/>
              <a:t>.</a:t>
            </a:r>
            <a:r>
              <a:rPr lang="en-US" sz="3200" dirty="0" smtClean="0"/>
              <a:t> </a:t>
            </a:r>
            <a:r>
              <a:rPr lang="en-US" sz="3200" dirty="0" smtClean="0"/>
              <a:t>lower than the prevailing yield of </a:t>
            </a:r>
            <a:r>
              <a:rPr lang="en-US" sz="3200" dirty="0" smtClean="0"/>
              <a:t>1 year</a:t>
            </a:r>
            <a:r>
              <a:rPr lang="en-US" sz="3200" dirty="0" smtClean="0"/>
              <a:t>, </a:t>
            </a:r>
            <a:r>
              <a:rPr lang="en-US" sz="3200" dirty="0" smtClean="0"/>
              <a:t>3</a:t>
            </a:r>
            <a:r>
              <a:rPr lang="en-US" sz="3200" dirty="0" smtClean="0"/>
              <a:t> </a:t>
            </a:r>
            <a:r>
              <a:rPr lang="en-US" sz="3200" dirty="0" smtClean="0"/>
              <a:t>year, </a:t>
            </a:r>
            <a:r>
              <a:rPr lang="en-US" sz="3200" dirty="0" smtClean="0"/>
              <a:t>5</a:t>
            </a:r>
            <a:r>
              <a:rPr lang="en-US" sz="3200" dirty="0" smtClean="0"/>
              <a:t> </a:t>
            </a:r>
            <a:r>
              <a:rPr lang="en-US" sz="3200" dirty="0" smtClean="0"/>
              <a:t>year or </a:t>
            </a:r>
            <a:r>
              <a:rPr lang="en-US" sz="3200" dirty="0" smtClean="0"/>
              <a:t>10</a:t>
            </a:r>
            <a:r>
              <a:rPr lang="en-US" sz="3200" dirty="0" smtClean="0"/>
              <a:t> </a:t>
            </a:r>
            <a:r>
              <a:rPr lang="en-US" sz="3200" dirty="0" smtClean="0"/>
              <a:t>year Government Security closest to the tenor of the </a:t>
            </a:r>
            <a:r>
              <a:rPr lang="en-US" sz="3200" dirty="0" smtClean="0"/>
              <a:t>loan</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85800"/>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(8)</a:t>
            </a:r>
            <a:br>
              <a:rPr lang="en-US" sz="5400" dirty="0" smtClean="0">
                <a:latin typeface="+mn-lt"/>
              </a:rPr>
            </a:br>
            <a:r>
              <a:rPr lang="en-US" sz="5400" b="1" i="1" dirty="0" smtClean="0"/>
              <a:t> </a:t>
            </a:r>
            <a:r>
              <a:rPr lang="en-US" sz="3200" b="1" i="1" u="sng" dirty="0" smtClean="0"/>
              <a:t>NEW</a:t>
            </a:r>
            <a:endParaRPr lang="en-US" sz="3200" dirty="0">
              <a:latin typeface="+mn-lt"/>
            </a:endParaRPr>
          </a:p>
        </p:txBody>
      </p:sp>
      <p:sp>
        <p:nvSpPr>
          <p:cNvPr id="3" name="Content Placeholder 2"/>
          <p:cNvSpPr>
            <a:spLocks noGrp="1"/>
          </p:cNvSpPr>
          <p:nvPr>
            <p:ph idx="1"/>
          </p:nvPr>
        </p:nvSpPr>
        <p:spPr>
          <a:xfrm>
            <a:off x="500034" y="1412776"/>
            <a:ext cx="8229600" cy="4389437"/>
          </a:xfrm>
        </p:spPr>
        <p:txBody>
          <a:bodyPr/>
          <a:lstStyle/>
          <a:p>
            <a:pPr algn="just">
              <a:buNone/>
            </a:pPr>
            <a:r>
              <a:rPr lang="en-US" sz="3600" dirty="0" smtClean="0"/>
              <a:t>  </a:t>
            </a:r>
            <a:r>
              <a:rPr lang="en-US" sz="3400" dirty="0" smtClean="0"/>
              <a:t>No loan/</a:t>
            </a:r>
            <a:r>
              <a:rPr lang="en-US" sz="3400" dirty="0" smtClean="0"/>
              <a:t>investment etc. can be made if:</a:t>
            </a:r>
          </a:p>
          <a:p>
            <a:pPr algn="just">
              <a:buNone/>
            </a:pPr>
            <a:r>
              <a:rPr lang="en-US" sz="3400" dirty="0" smtClean="0"/>
              <a:t> </a:t>
            </a:r>
            <a:r>
              <a:rPr lang="en-US" sz="3400" dirty="0" smtClean="0"/>
              <a:t> </a:t>
            </a:r>
            <a:r>
              <a:rPr lang="en-US" sz="3400" dirty="0" err="1" smtClean="0"/>
              <a:t>i</a:t>
            </a:r>
            <a:r>
              <a:rPr lang="en-US" sz="3400" dirty="0" smtClean="0"/>
              <a:t>.  It is </a:t>
            </a:r>
            <a:r>
              <a:rPr lang="en-US" sz="3400" dirty="0" smtClean="0"/>
              <a:t>in default in </a:t>
            </a:r>
            <a:r>
              <a:rPr lang="en-US" sz="3400" dirty="0" smtClean="0"/>
              <a:t>repayment </a:t>
            </a:r>
            <a:r>
              <a:rPr lang="en-US" sz="3400" dirty="0" smtClean="0"/>
              <a:t>of any deposits accepted before or after the commencement of this </a:t>
            </a:r>
            <a:r>
              <a:rPr lang="en-US" sz="3400" dirty="0" smtClean="0"/>
              <a:t>Act; or</a:t>
            </a:r>
          </a:p>
          <a:p>
            <a:pPr algn="just">
              <a:buNone/>
            </a:pPr>
            <a:r>
              <a:rPr lang="en-US" sz="3400" dirty="0" smtClean="0"/>
              <a:t> </a:t>
            </a:r>
            <a:r>
              <a:rPr lang="en-US" sz="3400" dirty="0" smtClean="0"/>
              <a:t> ii.</a:t>
            </a:r>
            <a:r>
              <a:rPr lang="en-US" sz="3400" dirty="0" smtClean="0"/>
              <a:t> Has defaulted in </a:t>
            </a:r>
            <a:r>
              <a:rPr lang="en-US" sz="3400" dirty="0" smtClean="0"/>
              <a:t>payment of interest </a:t>
            </a:r>
            <a:r>
              <a:rPr lang="en-US" sz="3400" dirty="0" smtClean="0"/>
              <a:t>thereon;</a:t>
            </a:r>
          </a:p>
          <a:p>
            <a:pPr algn="just">
              <a:buNone/>
            </a:pPr>
            <a:r>
              <a:rPr lang="en-US" sz="3400" dirty="0" smtClean="0"/>
              <a:t>  Till the defaults are subsisting</a:t>
            </a:r>
            <a:r>
              <a:rPr lang="en-US" sz="3400" dirty="0" smtClean="0"/>
              <a:t> </a:t>
            </a:r>
            <a:endParaRPr lang="en-US" sz="3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76"/>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(9)</a:t>
            </a:r>
            <a:endParaRPr lang="en-US" dirty="0">
              <a:latin typeface="+mn-lt"/>
            </a:endParaRPr>
          </a:p>
        </p:txBody>
      </p:sp>
      <p:sp>
        <p:nvSpPr>
          <p:cNvPr id="3" name="Content Placeholder 2"/>
          <p:cNvSpPr>
            <a:spLocks noGrp="1"/>
          </p:cNvSpPr>
          <p:nvPr>
            <p:ph idx="1"/>
          </p:nvPr>
        </p:nvSpPr>
        <p:spPr>
          <a:xfrm>
            <a:off x="428596" y="714356"/>
            <a:ext cx="8229600" cy="4389437"/>
          </a:xfrm>
        </p:spPr>
        <p:txBody>
          <a:bodyPr/>
          <a:lstStyle/>
          <a:p>
            <a:pPr algn="just">
              <a:buNone/>
            </a:pPr>
            <a:r>
              <a:rPr lang="en-US" sz="3200" u="sng" dirty="0" smtClean="0"/>
              <a:t>Maintenance of Register</a:t>
            </a:r>
            <a:r>
              <a:rPr lang="en-US" sz="3200" dirty="0" smtClean="0"/>
              <a:t>:</a:t>
            </a:r>
            <a:endParaRPr lang="en-US" sz="3200" dirty="0" smtClean="0"/>
          </a:p>
          <a:p>
            <a:pPr algn="just">
              <a:buNone/>
            </a:pPr>
            <a:r>
              <a:rPr lang="en-US" sz="3200" dirty="0" smtClean="0"/>
              <a:t>Every </a:t>
            </a:r>
            <a:r>
              <a:rPr lang="en-US" sz="3200" dirty="0" smtClean="0"/>
              <a:t>company-</a:t>
            </a:r>
          </a:p>
          <a:p>
            <a:pPr algn="just">
              <a:buFont typeface="Wingdings" pitchFamily="2" charset="2"/>
              <a:buChar char="ü"/>
            </a:pPr>
            <a:r>
              <a:rPr lang="en-US" sz="3200" dirty="0" smtClean="0"/>
              <a:t> giving loan </a:t>
            </a:r>
          </a:p>
          <a:p>
            <a:pPr algn="just">
              <a:buFont typeface="Wingdings" pitchFamily="2" charset="2"/>
              <a:buChar char="ü"/>
            </a:pPr>
            <a:r>
              <a:rPr lang="en-US" sz="3200" dirty="0" smtClean="0"/>
              <a:t>giving a guarantee </a:t>
            </a:r>
          </a:p>
          <a:p>
            <a:pPr algn="just">
              <a:buFont typeface="Wingdings" pitchFamily="2" charset="2"/>
              <a:buChar char="ü"/>
            </a:pPr>
            <a:r>
              <a:rPr lang="en-US" sz="3200" dirty="0" smtClean="0"/>
              <a:t>providing security </a:t>
            </a:r>
          </a:p>
          <a:p>
            <a:pPr algn="just">
              <a:buFont typeface="Wingdings" pitchFamily="2" charset="2"/>
              <a:buChar char="ü"/>
            </a:pPr>
            <a:r>
              <a:rPr lang="en-US" sz="3200" dirty="0" smtClean="0"/>
              <a:t>making an acquisition </a:t>
            </a:r>
          </a:p>
          <a:p>
            <a:pPr algn="just">
              <a:buNone/>
            </a:pPr>
            <a:r>
              <a:rPr lang="en-US" sz="3200" dirty="0" smtClean="0"/>
              <a:t>   to </a:t>
            </a:r>
            <a:r>
              <a:rPr lang="en-US" sz="3200" u="sng" dirty="0" smtClean="0"/>
              <a:t>keep </a:t>
            </a:r>
            <a:r>
              <a:rPr lang="en-US" sz="3200" u="sng" dirty="0" smtClean="0"/>
              <a:t>a register</a:t>
            </a:r>
            <a:r>
              <a:rPr lang="en-US" sz="3200" dirty="0" smtClean="0"/>
              <a:t> (in form 12.2) which shall contain such particulars of loans and guarantees given, securities provided and acquisitions </a:t>
            </a:r>
            <a:r>
              <a:rPr lang="en-US" sz="3200" dirty="0" smtClean="0"/>
              <a:t>made</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900"/>
            <a:ext cx="8229600" cy="1143000"/>
          </a:xfrm>
        </p:spPr>
        <p:txBody>
          <a:bodyPr/>
          <a:lstStyle/>
          <a:p>
            <a:r>
              <a:rPr lang="en-US" sz="5400" dirty="0" smtClean="0">
                <a:latin typeface="+mn-lt"/>
              </a:rPr>
              <a:t>Draft Rules</a:t>
            </a:r>
            <a:endParaRPr lang="en-US" dirty="0">
              <a:latin typeface="+mn-lt"/>
            </a:endParaRPr>
          </a:p>
        </p:txBody>
      </p:sp>
      <p:sp>
        <p:nvSpPr>
          <p:cNvPr id="3" name="Content Placeholder 2"/>
          <p:cNvSpPr>
            <a:spLocks noGrp="1"/>
          </p:cNvSpPr>
          <p:nvPr>
            <p:ph idx="1"/>
          </p:nvPr>
        </p:nvSpPr>
        <p:spPr>
          <a:xfrm>
            <a:off x="428596" y="983779"/>
            <a:ext cx="8229600" cy="4389437"/>
          </a:xfrm>
        </p:spPr>
        <p:txBody>
          <a:bodyPr/>
          <a:lstStyle/>
          <a:p>
            <a:pPr algn="just">
              <a:buNone/>
            </a:pPr>
            <a:r>
              <a:rPr lang="en-US" sz="3000" u="sng" dirty="0" smtClean="0"/>
              <a:t>As per draft rules:</a:t>
            </a:r>
          </a:p>
          <a:p>
            <a:pPr algn="just">
              <a:buFont typeface="Wingdings" pitchFamily="2" charset="2"/>
              <a:buChar char="Ø"/>
            </a:pPr>
            <a:r>
              <a:rPr lang="en-US" sz="3000" dirty="0" smtClean="0"/>
              <a:t>Entries </a:t>
            </a:r>
            <a:r>
              <a:rPr lang="en-US" sz="3000" dirty="0" smtClean="0"/>
              <a:t>in the register </a:t>
            </a:r>
            <a:r>
              <a:rPr lang="en-US" sz="3000" dirty="0" smtClean="0"/>
              <a:t>to be made </a:t>
            </a:r>
            <a:r>
              <a:rPr lang="en-US" sz="3000" dirty="0" smtClean="0"/>
              <a:t>chronologically in respect of each such transaction </a:t>
            </a:r>
            <a:r>
              <a:rPr lang="en-US" sz="3000" u="sng" dirty="0" smtClean="0"/>
              <a:t>within </a:t>
            </a:r>
            <a:r>
              <a:rPr lang="en-US" sz="3000" u="sng" dirty="0" smtClean="0"/>
              <a:t>7 </a:t>
            </a:r>
            <a:r>
              <a:rPr lang="en-US" sz="3000" u="sng" dirty="0" smtClean="0"/>
              <a:t>days</a:t>
            </a:r>
            <a:r>
              <a:rPr lang="en-US" sz="3000" dirty="0" smtClean="0"/>
              <a:t> </a:t>
            </a:r>
            <a:r>
              <a:rPr lang="en-US" sz="3000" dirty="0" smtClean="0"/>
              <a:t>of </a:t>
            </a:r>
            <a:r>
              <a:rPr lang="en-US" sz="3000" dirty="0" smtClean="0"/>
              <a:t>the event date</a:t>
            </a:r>
          </a:p>
          <a:p>
            <a:pPr algn="just">
              <a:buFont typeface="Wingdings" pitchFamily="2" charset="2"/>
              <a:buChar char="Ø"/>
            </a:pPr>
            <a:r>
              <a:rPr lang="en-US" sz="3000" dirty="0" smtClean="0"/>
              <a:t> </a:t>
            </a:r>
            <a:r>
              <a:rPr lang="en-US" sz="3000" dirty="0" smtClean="0"/>
              <a:t>The register shall be </a:t>
            </a:r>
            <a:r>
              <a:rPr lang="en-US" sz="3000" u="sng" dirty="0" smtClean="0"/>
              <a:t>kept</a:t>
            </a:r>
            <a:r>
              <a:rPr lang="en-US" sz="3000" dirty="0" smtClean="0"/>
              <a:t> at the </a:t>
            </a:r>
            <a:r>
              <a:rPr lang="en-US" sz="3000" u="sng" dirty="0" smtClean="0"/>
              <a:t>registered office</a:t>
            </a:r>
            <a:r>
              <a:rPr lang="en-US" sz="3000" dirty="0" smtClean="0"/>
              <a:t> of the company. </a:t>
            </a:r>
            <a:endParaRPr lang="en-US" sz="3000" dirty="0" smtClean="0"/>
          </a:p>
          <a:p>
            <a:pPr algn="just">
              <a:buFont typeface="Wingdings" pitchFamily="2" charset="2"/>
              <a:buChar char="Ø"/>
            </a:pPr>
            <a:r>
              <a:rPr lang="en-US" sz="3000" dirty="0" smtClean="0"/>
              <a:t>The </a:t>
            </a:r>
            <a:r>
              <a:rPr lang="en-US" sz="3000" dirty="0" smtClean="0"/>
              <a:t>register shall be </a:t>
            </a:r>
            <a:r>
              <a:rPr lang="en-US" sz="3000" u="sng" dirty="0" smtClean="0"/>
              <a:t>preserved </a:t>
            </a:r>
            <a:r>
              <a:rPr lang="en-US" sz="3000" u="sng" dirty="0" smtClean="0"/>
              <a:t>permanently</a:t>
            </a:r>
          </a:p>
          <a:p>
            <a:pPr algn="just">
              <a:buFont typeface="Wingdings" pitchFamily="2" charset="2"/>
              <a:buChar char="Ø"/>
            </a:pPr>
            <a:r>
              <a:rPr lang="en-US" sz="3000" dirty="0" smtClean="0"/>
              <a:t>The register shall </a:t>
            </a:r>
            <a:r>
              <a:rPr lang="en-US" sz="3000" dirty="0" smtClean="0"/>
              <a:t>be kept in the </a:t>
            </a:r>
            <a:r>
              <a:rPr lang="en-US" sz="3000" u="sng" dirty="0" smtClean="0"/>
              <a:t>custody</a:t>
            </a:r>
            <a:r>
              <a:rPr lang="en-US" sz="3000" dirty="0" smtClean="0"/>
              <a:t> of the secretary of the company or any other person authorized by the Board for the purpose.</a:t>
            </a:r>
          </a:p>
          <a:p>
            <a:pPr algn="just">
              <a:buNone/>
            </a:pPr>
            <a:endParaRPr 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143000"/>
          </a:xfrm>
        </p:spPr>
        <p:txBody>
          <a:bodyPr/>
          <a:lstStyle/>
          <a:p>
            <a:r>
              <a:rPr lang="en-US" sz="4800" dirty="0" smtClean="0">
                <a:latin typeface="+mn-lt"/>
              </a:rPr>
              <a:t>Draft Rules</a:t>
            </a:r>
            <a:endParaRPr lang="en-US" sz="4800" dirty="0">
              <a:latin typeface="+mn-lt"/>
            </a:endParaRPr>
          </a:p>
        </p:txBody>
      </p:sp>
      <p:sp>
        <p:nvSpPr>
          <p:cNvPr id="3" name="Content Placeholder 2"/>
          <p:cNvSpPr>
            <a:spLocks noGrp="1"/>
          </p:cNvSpPr>
          <p:nvPr>
            <p:ph idx="1"/>
          </p:nvPr>
        </p:nvSpPr>
        <p:spPr>
          <a:xfrm>
            <a:off x="428596" y="1857364"/>
            <a:ext cx="8229600" cy="4389437"/>
          </a:xfrm>
        </p:spPr>
        <p:txBody>
          <a:bodyPr/>
          <a:lstStyle/>
          <a:p>
            <a:pPr algn="just">
              <a:buNone/>
            </a:pPr>
            <a:r>
              <a:rPr lang="en-US" sz="3200" u="sng" dirty="0" smtClean="0"/>
              <a:t>As per draft rules:</a:t>
            </a:r>
          </a:p>
          <a:p>
            <a:pPr algn="just">
              <a:buFont typeface="Wingdings" pitchFamily="2" charset="2"/>
              <a:buChar char="Ø"/>
            </a:pPr>
            <a:r>
              <a:rPr lang="en-US" sz="3200" dirty="0" smtClean="0"/>
              <a:t>Entries </a:t>
            </a:r>
            <a:r>
              <a:rPr lang="en-US" sz="3200" dirty="0" smtClean="0"/>
              <a:t>in the register shall be </a:t>
            </a:r>
            <a:r>
              <a:rPr lang="en-US" sz="3200" u="sng" dirty="0" smtClean="0"/>
              <a:t>authenticated</a:t>
            </a:r>
            <a:r>
              <a:rPr lang="en-US" sz="3200" dirty="0" smtClean="0"/>
              <a:t> by the secretary of the company or by any other person authorized by the Board for the </a:t>
            </a:r>
            <a:r>
              <a:rPr lang="en-US" sz="3200" dirty="0" smtClean="0"/>
              <a:t>purpose</a:t>
            </a:r>
            <a:endParaRPr lang="en-US"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338"/>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(10)</a:t>
            </a:r>
            <a:endParaRPr lang="en-US" dirty="0">
              <a:latin typeface="+mn-lt"/>
            </a:endParaRPr>
          </a:p>
        </p:txBody>
      </p:sp>
      <p:sp>
        <p:nvSpPr>
          <p:cNvPr id="3" name="Content Placeholder 2"/>
          <p:cNvSpPr>
            <a:spLocks noGrp="1"/>
          </p:cNvSpPr>
          <p:nvPr>
            <p:ph idx="1"/>
          </p:nvPr>
        </p:nvSpPr>
        <p:spPr>
          <a:xfrm>
            <a:off x="428596" y="1214422"/>
            <a:ext cx="8229600" cy="4389437"/>
          </a:xfrm>
        </p:spPr>
        <p:txBody>
          <a:bodyPr/>
          <a:lstStyle/>
          <a:p>
            <a:pPr algn="just">
              <a:buNone/>
            </a:pPr>
            <a:r>
              <a:rPr lang="en-US" sz="2800" dirty="0" smtClean="0"/>
              <a:t>The </a:t>
            </a:r>
            <a:r>
              <a:rPr lang="en-US" sz="2800" dirty="0" smtClean="0"/>
              <a:t> said register</a:t>
            </a:r>
            <a:r>
              <a:rPr lang="en-US" sz="2800" dirty="0" smtClean="0"/>
              <a:t>:</a:t>
            </a:r>
            <a:endParaRPr lang="en-US" sz="2800" dirty="0" smtClean="0"/>
          </a:p>
          <a:p>
            <a:pPr algn="just">
              <a:buNone/>
            </a:pPr>
            <a:r>
              <a:rPr lang="en-US" sz="2800" dirty="0" smtClean="0"/>
              <a:t>(a)   shall </a:t>
            </a:r>
            <a:r>
              <a:rPr lang="en-US" sz="2800" dirty="0" smtClean="0"/>
              <a:t>be </a:t>
            </a:r>
            <a:r>
              <a:rPr lang="en-US" sz="2800" u="sng" dirty="0" smtClean="0"/>
              <a:t>open to inspection</a:t>
            </a:r>
            <a:r>
              <a:rPr lang="en-US" sz="2800" dirty="0" smtClean="0"/>
              <a:t> at such office; and </a:t>
            </a:r>
            <a:endParaRPr lang="en-US" sz="2800" dirty="0" smtClean="0"/>
          </a:p>
          <a:p>
            <a:pPr algn="just">
              <a:buNone/>
            </a:pPr>
            <a:r>
              <a:rPr lang="en-US" sz="2800" dirty="0" smtClean="0"/>
              <a:t>(</a:t>
            </a:r>
            <a:r>
              <a:rPr lang="en-US" sz="2800" dirty="0" smtClean="0"/>
              <a:t>b) </a:t>
            </a:r>
            <a:r>
              <a:rPr lang="en-US" sz="2800" u="sng" dirty="0" smtClean="0"/>
              <a:t>extracts</a:t>
            </a:r>
            <a:r>
              <a:rPr lang="en-US" sz="2800" dirty="0" smtClean="0"/>
              <a:t> may be taken there from by any </a:t>
            </a:r>
            <a:r>
              <a:rPr lang="en-US" sz="2800" u="sng" dirty="0" smtClean="0"/>
              <a:t>member</a:t>
            </a:r>
            <a:r>
              <a:rPr lang="en-US" sz="2800" dirty="0" smtClean="0"/>
              <a:t>;</a:t>
            </a:r>
            <a:r>
              <a:rPr lang="en-US" sz="2800" dirty="0" smtClean="0"/>
              <a:t> </a:t>
            </a:r>
            <a:r>
              <a:rPr lang="en-US" sz="2800" dirty="0" smtClean="0"/>
              <a:t>and </a:t>
            </a:r>
            <a:endParaRPr lang="en-US" sz="2800" dirty="0" smtClean="0"/>
          </a:p>
          <a:p>
            <a:pPr algn="just">
              <a:buNone/>
            </a:pPr>
            <a:r>
              <a:rPr lang="en-US" sz="2800" dirty="0" smtClean="0"/>
              <a:t>(c)    </a:t>
            </a:r>
            <a:r>
              <a:rPr lang="en-US" sz="2800" u="sng" dirty="0" smtClean="0"/>
              <a:t>copies</a:t>
            </a:r>
            <a:r>
              <a:rPr lang="en-US" sz="2800" dirty="0" smtClean="0"/>
              <a:t> </a:t>
            </a:r>
            <a:r>
              <a:rPr lang="en-US" sz="2800" dirty="0" smtClean="0"/>
              <a:t>thereof may be furnished to any member of the company on </a:t>
            </a:r>
            <a:r>
              <a:rPr lang="en-US" sz="2800" u="sng" dirty="0" smtClean="0"/>
              <a:t>payment of such fees</a:t>
            </a:r>
            <a:r>
              <a:rPr lang="en-US" sz="2800" dirty="0" smtClean="0"/>
              <a:t> as may be prescribed in the Articles of the </a:t>
            </a:r>
            <a:r>
              <a:rPr lang="en-US" sz="2800" dirty="0" smtClean="0"/>
              <a:t>company </a:t>
            </a:r>
          </a:p>
          <a:p>
            <a:pPr algn="just">
              <a:buNone/>
            </a:pPr>
            <a:r>
              <a:rPr lang="en-US" sz="2800" dirty="0" smtClean="0"/>
              <a:t>   (which </a:t>
            </a:r>
            <a:r>
              <a:rPr lang="en-US" sz="2800" dirty="0" smtClean="0"/>
              <a:t>shall not exceed </a:t>
            </a:r>
            <a:r>
              <a:rPr lang="en-US" sz="2800" dirty="0" smtClean="0"/>
              <a:t>Rs.10 for </a:t>
            </a:r>
            <a:r>
              <a:rPr lang="en-US" sz="2800" dirty="0" smtClean="0"/>
              <a:t>each </a:t>
            </a:r>
            <a:r>
              <a:rPr lang="en-US" sz="2800" dirty="0" smtClean="0"/>
              <a:t>page)</a:t>
            </a:r>
            <a:endParaRPr 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87424"/>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(11)</a:t>
            </a:r>
            <a:endParaRPr lang="en-US" dirty="0">
              <a:latin typeface="+mn-lt"/>
            </a:endParaRPr>
          </a:p>
        </p:txBody>
      </p:sp>
      <p:sp>
        <p:nvSpPr>
          <p:cNvPr id="3" name="Content Placeholder 2"/>
          <p:cNvSpPr>
            <a:spLocks noGrp="1"/>
          </p:cNvSpPr>
          <p:nvPr>
            <p:ph idx="1"/>
          </p:nvPr>
        </p:nvSpPr>
        <p:spPr>
          <a:xfrm>
            <a:off x="428596" y="692696"/>
            <a:ext cx="8229600" cy="4389437"/>
          </a:xfrm>
        </p:spPr>
        <p:txBody>
          <a:bodyPr/>
          <a:lstStyle/>
          <a:p>
            <a:pPr algn="just">
              <a:buNone/>
            </a:pPr>
            <a:r>
              <a:rPr lang="en-US" sz="3200" dirty="0" smtClean="0"/>
              <a:t>  Nothing </a:t>
            </a:r>
            <a:r>
              <a:rPr lang="en-US" sz="3200" dirty="0" smtClean="0"/>
              <a:t>contained in this section, except sub-section (1), shall apply—</a:t>
            </a:r>
          </a:p>
          <a:p>
            <a:pPr algn="just">
              <a:buNone/>
            </a:pPr>
            <a:r>
              <a:rPr lang="en-US" sz="3200" dirty="0" smtClean="0"/>
              <a:t> </a:t>
            </a:r>
            <a:r>
              <a:rPr lang="en-US" sz="3200" dirty="0" smtClean="0"/>
              <a:t> </a:t>
            </a:r>
            <a:r>
              <a:rPr lang="en-US" sz="3200" u="sng" dirty="0" smtClean="0"/>
              <a:t>T</a:t>
            </a:r>
            <a:r>
              <a:rPr lang="en-US" sz="3200" u="sng" dirty="0" smtClean="0"/>
              <a:t>o </a:t>
            </a:r>
            <a:r>
              <a:rPr lang="en-US" sz="3200" u="sng" dirty="0" smtClean="0"/>
              <a:t>a </a:t>
            </a:r>
            <a:r>
              <a:rPr lang="en-US" sz="3200" u="sng" dirty="0" smtClean="0"/>
              <a:t>loan/guarantee/security made by</a:t>
            </a:r>
            <a:r>
              <a:rPr lang="en-US" sz="3200" dirty="0" smtClean="0"/>
              <a:t>: </a:t>
            </a:r>
          </a:p>
          <a:p>
            <a:pPr algn="just">
              <a:buNone/>
            </a:pPr>
            <a:r>
              <a:rPr lang="en-US" sz="3200" dirty="0" smtClean="0"/>
              <a:t> </a:t>
            </a:r>
            <a:r>
              <a:rPr lang="en-US" sz="3200" dirty="0" smtClean="0"/>
              <a:t> </a:t>
            </a:r>
            <a:r>
              <a:rPr lang="en-US" sz="3200" dirty="0" smtClean="0"/>
              <a:t> </a:t>
            </a:r>
            <a:r>
              <a:rPr lang="en-US" sz="3200" dirty="0" err="1" smtClean="0"/>
              <a:t>i</a:t>
            </a:r>
            <a:r>
              <a:rPr lang="en-US" sz="3200" dirty="0" smtClean="0"/>
              <a:t>.   </a:t>
            </a:r>
            <a:r>
              <a:rPr lang="en-US" sz="3200" dirty="0" smtClean="0"/>
              <a:t>a </a:t>
            </a:r>
            <a:r>
              <a:rPr lang="en-US" sz="3200" dirty="0" smtClean="0"/>
              <a:t>banking </a:t>
            </a:r>
            <a:r>
              <a:rPr lang="en-US" sz="3200" dirty="0" smtClean="0"/>
              <a:t>company; </a:t>
            </a:r>
            <a:r>
              <a:rPr lang="en-US" sz="3200" dirty="0" smtClean="0"/>
              <a:t>or </a:t>
            </a:r>
            <a:endParaRPr lang="en-US" sz="3200" dirty="0" smtClean="0"/>
          </a:p>
          <a:p>
            <a:pPr algn="just">
              <a:buNone/>
            </a:pPr>
            <a:r>
              <a:rPr lang="en-US" sz="3200" dirty="0" smtClean="0"/>
              <a:t> </a:t>
            </a:r>
            <a:r>
              <a:rPr lang="en-US" sz="3200" dirty="0" smtClean="0"/>
              <a:t> ii.   </a:t>
            </a:r>
            <a:r>
              <a:rPr lang="en-US" sz="3200" dirty="0" smtClean="0"/>
              <a:t>an </a:t>
            </a:r>
            <a:r>
              <a:rPr lang="en-US" sz="3200" dirty="0" smtClean="0"/>
              <a:t>insurance </a:t>
            </a:r>
            <a:r>
              <a:rPr lang="en-US" sz="3200" dirty="0" smtClean="0"/>
              <a:t>company; </a:t>
            </a:r>
            <a:r>
              <a:rPr lang="en-US" sz="3200" dirty="0" smtClean="0"/>
              <a:t>or </a:t>
            </a:r>
            <a:endParaRPr lang="en-US" sz="3200" dirty="0" smtClean="0"/>
          </a:p>
          <a:p>
            <a:pPr algn="just">
              <a:buNone/>
            </a:pPr>
            <a:r>
              <a:rPr lang="en-US" sz="3200" dirty="0" smtClean="0"/>
              <a:t> </a:t>
            </a:r>
            <a:r>
              <a:rPr lang="en-US" sz="3200" dirty="0" smtClean="0"/>
              <a:t>iii.   </a:t>
            </a:r>
            <a:r>
              <a:rPr lang="en-US" sz="3200" dirty="0" smtClean="0"/>
              <a:t>a </a:t>
            </a:r>
            <a:r>
              <a:rPr lang="en-US" sz="3200" dirty="0" smtClean="0"/>
              <a:t>housing finance company </a:t>
            </a:r>
            <a:endParaRPr lang="en-US" sz="3200" dirty="0" smtClean="0"/>
          </a:p>
          <a:p>
            <a:pPr algn="just">
              <a:buNone/>
            </a:pPr>
            <a:r>
              <a:rPr lang="en-US" sz="3200" dirty="0" smtClean="0"/>
              <a:t>   in </a:t>
            </a:r>
            <a:r>
              <a:rPr lang="en-US" sz="3200" dirty="0" smtClean="0"/>
              <a:t>the ordinary course of its </a:t>
            </a:r>
            <a:r>
              <a:rPr lang="en-US" sz="3200" dirty="0" smtClean="0"/>
              <a:t>business; </a:t>
            </a:r>
            <a:r>
              <a:rPr lang="en-US" sz="3200" dirty="0" smtClean="0"/>
              <a:t>or </a:t>
            </a:r>
            <a:endParaRPr lang="en-US" sz="3200" dirty="0" smtClean="0"/>
          </a:p>
          <a:p>
            <a:pPr algn="just">
              <a:buNone/>
            </a:pPr>
            <a:r>
              <a:rPr lang="en-US" sz="3200" dirty="0" smtClean="0"/>
              <a:t> </a:t>
            </a:r>
            <a:r>
              <a:rPr lang="en-US" sz="3200" dirty="0" smtClean="0"/>
              <a:t>  </a:t>
            </a:r>
            <a:r>
              <a:rPr lang="en-US" sz="3200" dirty="0" smtClean="0"/>
              <a:t>a </a:t>
            </a:r>
            <a:r>
              <a:rPr lang="en-US" sz="3200" dirty="0" smtClean="0"/>
              <a:t>company engaged in the business of financing of companies or of providing infrastructural facilities;</a:t>
            </a:r>
            <a:endParaRPr lang="en-US"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43408"/>
            <a:ext cx="8229600" cy="1143000"/>
          </a:xfrm>
        </p:spPr>
        <p:txBody>
          <a:bodyPr/>
          <a:lstStyle/>
          <a:p>
            <a:r>
              <a:rPr lang="en-US" sz="5400" dirty="0" err="1" smtClean="0">
                <a:latin typeface="+mn-lt"/>
              </a:rPr>
              <a:t>c</a:t>
            </a:r>
            <a:r>
              <a:rPr lang="en-US" sz="5400" dirty="0" err="1" smtClean="0">
                <a:latin typeface="+mn-lt"/>
              </a:rPr>
              <a:t>ontd</a:t>
            </a:r>
            <a:r>
              <a:rPr lang="en-US" sz="5400" dirty="0" smtClean="0">
                <a:latin typeface="+mn-lt"/>
              </a:rPr>
              <a:t>….</a:t>
            </a:r>
            <a:r>
              <a:rPr lang="en-US" sz="5400" i="1" dirty="0" smtClean="0">
                <a:latin typeface="+mn-lt"/>
              </a:rPr>
              <a:t>section </a:t>
            </a:r>
            <a:r>
              <a:rPr lang="en-US" sz="5400" dirty="0" smtClean="0">
                <a:solidFill>
                  <a:schemeClr val="accent1"/>
                </a:solidFill>
                <a:latin typeface="+mn-lt"/>
              </a:rPr>
              <a:t>186 </a:t>
            </a:r>
            <a:r>
              <a:rPr lang="en-US" sz="5400" dirty="0" smtClean="0">
                <a:latin typeface="+mn-lt"/>
              </a:rPr>
              <a:t>(11)</a:t>
            </a:r>
            <a:endParaRPr lang="en-US" dirty="0">
              <a:latin typeface="+mn-lt"/>
            </a:endParaRPr>
          </a:p>
        </p:txBody>
      </p:sp>
      <p:sp>
        <p:nvSpPr>
          <p:cNvPr id="3" name="Content Placeholder 2"/>
          <p:cNvSpPr>
            <a:spLocks noGrp="1"/>
          </p:cNvSpPr>
          <p:nvPr>
            <p:ph idx="1"/>
          </p:nvPr>
        </p:nvSpPr>
        <p:spPr>
          <a:xfrm>
            <a:off x="428596" y="928670"/>
            <a:ext cx="8229600" cy="4389437"/>
          </a:xfrm>
        </p:spPr>
        <p:txBody>
          <a:bodyPr/>
          <a:lstStyle/>
          <a:p>
            <a:pPr algn="just">
              <a:buNone/>
            </a:pPr>
            <a:r>
              <a:rPr lang="en-US" sz="2800" u="sng" dirty="0" smtClean="0"/>
              <a:t>Nothing shall apply to</a:t>
            </a:r>
            <a:r>
              <a:rPr lang="en-US" sz="2800" u="sng" dirty="0" smtClean="0"/>
              <a:t> </a:t>
            </a:r>
            <a:r>
              <a:rPr lang="en-US" sz="2800" u="sng" dirty="0" smtClean="0"/>
              <a:t>any </a:t>
            </a:r>
            <a:r>
              <a:rPr lang="en-US" sz="2800" u="sng" dirty="0" smtClean="0"/>
              <a:t>acquisition</a:t>
            </a:r>
            <a:r>
              <a:rPr lang="en-US" dirty="0" smtClean="0"/>
              <a:t>:</a:t>
            </a:r>
            <a:endParaRPr lang="en-US" dirty="0" smtClean="0"/>
          </a:p>
          <a:p>
            <a:pPr algn="just">
              <a:buNone/>
            </a:pPr>
            <a:r>
              <a:rPr lang="en-US" dirty="0" smtClean="0"/>
              <a:t>(</a:t>
            </a:r>
            <a:r>
              <a:rPr lang="en-US" dirty="0" err="1" smtClean="0"/>
              <a:t>i</a:t>
            </a:r>
            <a:r>
              <a:rPr lang="en-US" dirty="0" smtClean="0"/>
              <a:t>) </a:t>
            </a:r>
            <a:r>
              <a:rPr lang="en-US" dirty="0" smtClean="0"/>
              <a:t>m</a:t>
            </a:r>
            <a:r>
              <a:rPr lang="en-US" dirty="0" smtClean="0"/>
              <a:t>ade by </a:t>
            </a:r>
            <a:r>
              <a:rPr lang="en-US" sz="2800" dirty="0" smtClean="0"/>
              <a:t>a NBFC registered under </a:t>
            </a:r>
            <a:r>
              <a:rPr lang="en-US" sz="2800" dirty="0" smtClean="0"/>
              <a:t>Chapter IIIB of the Reserve Bank of India Act, 1934 and whose principal business is acquisition of securities:</a:t>
            </a:r>
          </a:p>
          <a:p>
            <a:pPr algn="just">
              <a:buNone/>
            </a:pPr>
            <a:r>
              <a:rPr lang="en-US" sz="2800" dirty="0" smtClean="0"/>
              <a:t>   Provided </a:t>
            </a:r>
            <a:r>
              <a:rPr lang="en-US" sz="2800" dirty="0" smtClean="0"/>
              <a:t>that exemption to non-banking financial company shall be in respect of its investment and lending activities;</a:t>
            </a:r>
          </a:p>
          <a:p>
            <a:pPr algn="just">
              <a:buNone/>
            </a:pPr>
            <a:r>
              <a:rPr lang="en-US" sz="2800" dirty="0" smtClean="0"/>
              <a:t>(ii) made by a company whose principal business is the acquisition of securities;</a:t>
            </a:r>
          </a:p>
          <a:p>
            <a:pPr algn="just">
              <a:buNone/>
            </a:pPr>
            <a:r>
              <a:rPr lang="en-US" sz="2800" dirty="0" smtClean="0"/>
              <a:t>(iii) of shares allotted in pursuance of clause (a) of </a:t>
            </a:r>
            <a:r>
              <a:rPr lang="en-US" sz="2800" dirty="0" smtClean="0"/>
              <a:t>section 62(1).</a:t>
            </a: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7158" y="2357430"/>
            <a:ext cx="8572560" cy="1828800"/>
          </a:xfrm>
        </p:spPr>
        <p:txBody>
          <a:bodyPr>
            <a:normAutofit fontScale="90000"/>
          </a:bodyPr>
          <a:lstStyle/>
          <a:p>
            <a:pPr algn="ctr">
              <a:defRPr/>
            </a:pPr>
            <a:r>
              <a:rPr lang="en-US" sz="4400" dirty="0" smtClean="0">
                <a:latin typeface="+mn-lt"/>
              </a:rPr>
              <a:t>Section 186 </a:t>
            </a:r>
            <a:r>
              <a:rPr lang="en-US" sz="6000" dirty="0" smtClean="0"/>
              <a:t/>
            </a:r>
            <a:br>
              <a:rPr lang="en-US" sz="6000" dirty="0" smtClean="0"/>
            </a:br>
            <a:r>
              <a:rPr lang="en-US" dirty="0" smtClean="0">
                <a:latin typeface="+mn-lt"/>
              </a:rPr>
              <a:t>LOAN AND INVESTMENT BY COMPANY</a:t>
            </a:r>
            <a:br>
              <a:rPr lang="en-US" dirty="0" smtClean="0">
                <a:latin typeface="+mn-lt"/>
              </a:rPr>
            </a:br>
            <a:r>
              <a:rPr lang="en-US" sz="3600" i="1" dirty="0" smtClean="0"/>
              <a:t>(Corresponding Section)</a:t>
            </a:r>
            <a:r>
              <a:rPr lang="en-US" sz="6000" i="1" dirty="0" smtClean="0"/>
              <a:t/>
            </a:r>
            <a:br>
              <a:rPr lang="en-US" sz="6000" i="1" dirty="0" smtClean="0"/>
            </a:br>
            <a:r>
              <a:rPr lang="en-US" sz="4000" i="1" dirty="0" smtClean="0"/>
              <a:t>(372 A- Inter-corporate Loans &amp; Investments)</a:t>
            </a:r>
            <a:endParaRPr lang="en-US" sz="4000" dirty="0">
              <a:latin typeface="+mn-lt"/>
            </a:endParaRPr>
          </a:p>
        </p:txBody>
      </p:sp>
      <p:sp>
        <p:nvSpPr>
          <p:cNvPr id="6147" name="Subtitle 2"/>
          <p:cNvSpPr>
            <a:spLocks noGrp="1"/>
          </p:cNvSpPr>
          <p:nvPr>
            <p:ph type="subTitle" idx="1"/>
          </p:nvPr>
        </p:nvSpPr>
        <p:spPr>
          <a:xfrm>
            <a:off x="571472" y="4429132"/>
            <a:ext cx="7854950" cy="466716"/>
          </a:xfrm>
        </p:spPr>
        <p:txBody>
          <a:bodyPr/>
          <a:lstStyle/>
          <a:p>
            <a:pPr marR="0" algn="ctr"/>
            <a:r>
              <a:rPr lang="en-US" sz="3600" dirty="0" smtClean="0"/>
              <a:t>UNDER THE COMPANIES ACT, 2013</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(12)</a:t>
            </a:r>
            <a:endParaRPr lang="en-US" dirty="0">
              <a:latin typeface="+mn-lt"/>
            </a:endParaRPr>
          </a:p>
        </p:txBody>
      </p:sp>
      <p:sp>
        <p:nvSpPr>
          <p:cNvPr id="3" name="Content Placeholder 2"/>
          <p:cNvSpPr>
            <a:spLocks noGrp="1"/>
          </p:cNvSpPr>
          <p:nvPr>
            <p:ph idx="1"/>
          </p:nvPr>
        </p:nvSpPr>
        <p:spPr>
          <a:xfrm>
            <a:off x="500034" y="2468563"/>
            <a:ext cx="8229600" cy="4389437"/>
          </a:xfrm>
        </p:spPr>
        <p:txBody>
          <a:bodyPr/>
          <a:lstStyle/>
          <a:p>
            <a:pPr algn="just">
              <a:buNone/>
            </a:pPr>
            <a:r>
              <a:rPr lang="en-US" sz="3600" dirty="0" smtClean="0"/>
              <a:t>  The </a:t>
            </a:r>
            <a:r>
              <a:rPr lang="en-US" sz="3600" dirty="0" smtClean="0"/>
              <a:t>Central Government may make rules for the purposes of this section.</a:t>
            </a:r>
            <a:endParaRPr 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err="1" smtClean="0">
                <a:latin typeface="+mn-lt"/>
              </a:rPr>
              <a:t>Contd</a:t>
            </a:r>
            <a:r>
              <a:rPr lang="en-US" sz="5400" dirty="0" smtClean="0">
                <a:latin typeface="+mn-lt"/>
              </a:rPr>
              <a:t>….</a:t>
            </a:r>
            <a:r>
              <a:rPr lang="en-US" sz="5400" i="1" dirty="0" smtClean="0">
                <a:latin typeface="+mn-lt"/>
              </a:rPr>
              <a:t>section </a:t>
            </a:r>
            <a:r>
              <a:rPr lang="en-US" sz="5400" dirty="0" smtClean="0">
                <a:solidFill>
                  <a:schemeClr val="accent1"/>
                </a:solidFill>
                <a:latin typeface="+mn-lt"/>
              </a:rPr>
              <a:t>186 </a:t>
            </a:r>
            <a:r>
              <a:rPr lang="en-US" sz="5400" dirty="0" smtClean="0">
                <a:latin typeface="+mn-lt"/>
              </a:rPr>
              <a:t>(12)</a:t>
            </a:r>
            <a:endParaRPr lang="en-US" dirty="0">
              <a:latin typeface="+mn-lt"/>
            </a:endParaRPr>
          </a:p>
        </p:txBody>
      </p:sp>
      <p:sp>
        <p:nvSpPr>
          <p:cNvPr id="3" name="Content Placeholder 2"/>
          <p:cNvSpPr>
            <a:spLocks noGrp="1"/>
          </p:cNvSpPr>
          <p:nvPr>
            <p:ph idx="1"/>
          </p:nvPr>
        </p:nvSpPr>
        <p:spPr>
          <a:xfrm>
            <a:off x="428596" y="1214422"/>
            <a:ext cx="8229600" cy="4389437"/>
          </a:xfrm>
        </p:spPr>
        <p:txBody>
          <a:bodyPr/>
          <a:lstStyle/>
          <a:p>
            <a:pPr algn="just">
              <a:buFont typeface="Wingdings" pitchFamily="2" charset="2"/>
              <a:buChar char="ü"/>
            </a:pPr>
            <a:r>
              <a:rPr lang="en-US" sz="2800" dirty="0" smtClean="0"/>
              <a:t>For the purpose of sub-section (12) of section 186, where the aggregate of the loans and investment so far made, the amount for which guarantee or security so far provided to or in all other bodies corporate along with the investment, loan, guarantee or security proposed to be made or given by the Board, </a:t>
            </a:r>
            <a:r>
              <a:rPr lang="en-US" sz="2800" u="sng" dirty="0" smtClean="0"/>
              <a:t>exceed the limits prescribed under section 186</a:t>
            </a:r>
            <a:r>
              <a:rPr lang="en-US" sz="2800" dirty="0" smtClean="0"/>
              <a:t>, no investment or loan shall be made or guarantee shall be given or security shall be provided unless previously authorized by a </a:t>
            </a:r>
            <a:r>
              <a:rPr lang="en-US" sz="2800" u="sng" dirty="0" smtClean="0"/>
              <a:t>special resolution passed in a general meeting</a:t>
            </a:r>
            <a:r>
              <a:rPr lang="en-US" sz="2800" dirty="0" smtClean="0"/>
              <a:t>.</a:t>
            </a:r>
            <a:endParaRPr lang="en-US"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143000"/>
          </a:xfrm>
        </p:spPr>
        <p:txBody>
          <a:bodyPr/>
          <a:lstStyle/>
          <a:p>
            <a:r>
              <a:rPr lang="en-US" sz="5400" dirty="0" err="1" smtClean="0">
                <a:latin typeface="+mn-lt"/>
              </a:rPr>
              <a:t>Contd</a:t>
            </a:r>
            <a:r>
              <a:rPr lang="en-US" sz="5400" dirty="0" smtClean="0">
                <a:latin typeface="+mn-lt"/>
              </a:rPr>
              <a:t>….</a:t>
            </a:r>
            <a:r>
              <a:rPr lang="en-US" sz="5400" i="1" dirty="0" smtClean="0">
                <a:latin typeface="+mn-lt"/>
              </a:rPr>
              <a:t>section </a:t>
            </a:r>
            <a:r>
              <a:rPr lang="en-US" sz="5400" dirty="0" smtClean="0">
                <a:solidFill>
                  <a:schemeClr val="accent1"/>
                </a:solidFill>
                <a:latin typeface="+mn-lt"/>
              </a:rPr>
              <a:t>186 </a:t>
            </a:r>
            <a:r>
              <a:rPr lang="en-US" sz="5400" dirty="0" smtClean="0">
                <a:latin typeface="+mn-lt"/>
              </a:rPr>
              <a:t>(12)</a:t>
            </a:r>
            <a:endParaRPr lang="en-US" dirty="0">
              <a:latin typeface="+mn-lt"/>
            </a:endParaRPr>
          </a:p>
        </p:txBody>
      </p:sp>
      <p:sp>
        <p:nvSpPr>
          <p:cNvPr id="3" name="Content Placeholder 2"/>
          <p:cNvSpPr>
            <a:spLocks noGrp="1"/>
          </p:cNvSpPr>
          <p:nvPr>
            <p:ph idx="1"/>
          </p:nvPr>
        </p:nvSpPr>
        <p:spPr>
          <a:xfrm>
            <a:off x="428596" y="1643050"/>
            <a:ext cx="8229600" cy="4389437"/>
          </a:xfrm>
        </p:spPr>
        <p:txBody>
          <a:bodyPr/>
          <a:lstStyle/>
          <a:p>
            <a:pPr algn="just">
              <a:buFont typeface="Wingdings" pitchFamily="2" charset="2"/>
              <a:buChar char="ü"/>
            </a:pPr>
            <a:r>
              <a:rPr lang="en-US" dirty="0" smtClean="0"/>
              <a:t> </a:t>
            </a:r>
            <a:r>
              <a:rPr lang="en-US" sz="2800" dirty="0" smtClean="0"/>
              <a:t>A </a:t>
            </a:r>
            <a:r>
              <a:rPr lang="en-US" sz="2800" u="sng" dirty="0" smtClean="0"/>
              <a:t>resolution</a:t>
            </a:r>
            <a:r>
              <a:rPr lang="en-US" sz="2800" dirty="0" smtClean="0"/>
              <a:t> passed at a general meeting in terms of subsection (3) of section 186 to give guarantee </a:t>
            </a:r>
            <a:r>
              <a:rPr lang="en-US" sz="2800" u="sng" dirty="0" smtClean="0"/>
              <a:t>may specify the total amount up to which the Board of Directors is authorized to give guarantee</a:t>
            </a:r>
            <a:r>
              <a:rPr lang="en-US" sz="2800" dirty="0" smtClean="0"/>
              <a:t>;</a:t>
            </a:r>
          </a:p>
          <a:p>
            <a:pPr algn="just">
              <a:buNone/>
            </a:pPr>
            <a:r>
              <a:rPr lang="en-US" sz="2800" dirty="0" smtClean="0"/>
              <a:t>   Provided, that the company shall </a:t>
            </a:r>
            <a:r>
              <a:rPr lang="en-US" sz="2800" u="sng" dirty="0" smtClean="0"/>
              <a:t>disclose</a:t>
            </a:r>
            <a:r>
              <a:rPr lang="en-US" sz="2800" dirty="0" smtClean="0"/>
              <a:t> to the members in the financial statement the full particulars of the guarantee given and the purpose for which the guarantee is proposed to be utilized by the recipient of the guarantee.</a:t>
            </a:r>
          </a:p>
          <a:p>
            <a:pPr algn="just">
              <a:buNone/>
            </a:pP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(13)</a:t>
            </a:r>
            <a:endParaRPr lang="en-US" dirty="0">
              <a:latin typeface="+mn-lt"/>
            </a:endParaRPr>
          </a:p>
        </p:txBody>
      </p:sp>
      <p:sp>
        <p:nvSpPr>
          <p:cNvPr id="3" name="Content Placeholder 2"/>
          <p:cNvSpPr>
            <a:spLocks noGrp="1"/>
          </p:cNvSpPr>
          <p:nvPr>
            <p:ph idx="1"/>
          </p:nvPr>
        </p:nvSpPr>
        <p:spPr>
          <a:xfrm>
            <a:off x="428596" y="1214422"/>
            <a:ext cx="8229600" cy="4389437"/>
          </a:xfrm>
        </p:spPr>
        <p:txBody>
          <a:bodyPr/>
          <a:lstStyle/>
          <a:p>
            <a:pPr algn="just">
              <a:buNone/>
            </a:pPr>
            <a:r>
              <a:rPr lang="en-US" sz="3000" u="sng" dirty="0" smtClean="0"/>
              <a:t>Contravention:</a:t>
            </a:r>
            <a:r>
              <a:rPr lang="en-US" sz="3000" dirty="0" smtClean="0"/>
              <a:t>   </a:t>
            </a:r>
          </a:p>
          <a:p>
            <a:pPr algn="just">
              <a:buNone/>
            </a:pPr>
            <a:r>
              <a:rPr lang="en-US" sz="3000" dirty="0" smtClean="0"/>
              <a:t>   If company contravenes: </a:t>
            </a:r>
          </a:p>
          <a:p>
            <a:pPr algn="just">
              <a:buNone/>
            </a:pPr>
            <a:r>
              <a:rPr lang="en-US" sz="3000" dirty="0" smtClean="0"/>
              <a:t> </a:t>
            </a:r>
            <a:r>
              <a:rPr lang="en-US" sz="3000" dirty="0" smtClean="0"/>
              <a:t>  </a:t>
            </a:r>
            <a:r>
              <a:rPr lang="en-US" sz="3000" u="sng" dirty="0" smtClean="0"/>
              <a:t>Company</a:t>
            </a:r>
            <a:r>
              <a:rPr lang="en-US" sz="3000" dirty="0" smtClean="0"/>
              <a:t> </a:t>
            </a:r>
            <a:r>
              <a:rPr lang="en-US" sz="3000" dirty="0" smtClean="0"/>
              <a:t>shall be punishable with fine </a:t>
            </a:r>
            <a:r>
              <a:rPr lang="en-US" sz="3000" dirty="0" smtClean="0"/>
              <a:t>(not less </a:t>
            </a:r>
            <a:r>
              <a:rPr lang="en-US" sz="3000" dirty="0" smtClean="0"/>
              <a:t>than </a:t>
            </a:r>
            <a:r>
              <a:rPr lang="en-US" sz="3000" dirty="0" smtClean="0"/>
              <a:t>Rs.25000 but </a:t>
            </a:r>
            <a:r>
              <a:rPr lang="en-US" sz="3000" dirty="0" smtClean="0"/>
              <a:t>which may extend to </a:t>
            </a:r>
            <a:r>
              <a:rPr lang="en-US" sz="3000" dirty="0" smtClean="0"/>
              <a:t>Rs.5 </a:t>
            </a:r>
            <a:r>
              <a:rPr lang="en-US" sz="3000" dirty="0" err="1" smtClean="0"/>
              <a:t>lakhs</a:t>
            </a:r>
            <a:r>
              <a:rPr lang="en-US" sz="3000" dirty="0" smtClean="0"/>
              <a:t>)</a:t>
            </a:r>
          </a:p>
          <a:p>
            <a:pPr algn="just">
              <a:buNone/>
            </a:pPr>
            <a:r>
              <a:rPr lang="en-US" sz="3000" dirty="0" smtClean="0"/>
              <a:t>   </a:t>
            </a:r>
            <a:r>
              <a:rPr lang="en-US" sz="3000" u="sng" dirty="0" smtClean="0"/>
              <a:t>Every </a:t>
            </a:r>
            <a:r>
              <a:rPr lang="en-US" sz="3000" u="sng" dirty="0" smtClean="0"/>
              <a:t>officer of the company who is in default </a:t>
            </a:r>
            <a:r>
              <a:rPr lang="en-US" sz="3000" dirty="0" smtClean="0"/>
              <a:t>shall be punishable with imprisonment for a term which may extend to </a:t>
            </a:r>
            <a:r>
              <a:rPr lang="en-US" sz="3000" dirty="0" smtClean="0"/>
              <a:t>2 </a:t>
            </a:r>
            <a:r>
              <a:rPr lang="en-US" sz="3000" dirty="0" smtClean="0"/>
              <a:t>years and with fine </a:t>
            </a:r>
            <a:r>
              <a:rPr lang="en-US" sz="3000" dirty="0" smtClean="0"/>
              <a:t>not less </a:t>
            </a:r>
            <a:r>
              <a:rPr lang="en-US" sz="3000" dirty="0" smtClean="0"/>
              <a:t>than </a:t>
            </a:r>
            <a:r>
              <a:rPr lang="en-US" sz="3000" dirty="0" smtClean="0"/>
              <a:t>Rs.25000 </a:t>
            </a:r>
            <a:r>
              <a:rPr lang="en-US" sz="3000" dirty="0" smtClean="0"/>
              <a:t>but which </a:t>
            </a:r>
            <a:r>
              <a:rPr lang="en-US" sz="3000" u="sng" dirty="0" smtClean="0"/>
              <a:t>may extend to </a:t>
            </a:r>
            <a:r>
              <a:rPr lang="en-US" sz="3000" u="sng" dirty="0" smtClean="0"/>
              <a:t>Rs.1 </a:t>
            </a:r>
            <a:r>
              <a:rPr lang="en-US" sz="3000" u="sng" dirty="0" err="1" smtClean="0"/>
              <a:t>lakh</a:t>
            </a:r>
            <a:endParaRPr lang="en-US" sz="3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err="1" smtClean="0">
                <a:latin typeface="+mn-lt"/>
              </a:rPr>
              <a:t>Contd</a:t>
            </a:r>
            <a:r>
              <a:rPr lang="en-US" sz="5400" dirty="0" smtClean="0">
                <a:latin typeface="+mn-lt"/>
              </a:rPr>
              <a:t>….</a:t>
            </a:r>
            <a:r>
              <a:rPr lang="en-US" sz="5400" i="1" dirty="0" smtClean="0">
                <a:latin typeface="+mn-lt"/>
              </a:rPr>
              <a:t>section </a:t>
            </a:r>
            <a:r>
              <a:rPr lang="en-US" sz="5400" dirty="0" smtClean="0">
                <a:solidFill>
                  <a:schemeClr val="accent1"/>
                </a:solidFill>
                <a:latin typeface="+mn-lt"/>
              </a:rPr>
              <a:t>186 </a:t>
            </a:r>
            <a:r>
              <a:rPr lang="en-US" sz="5400" dirty="0" smtClean="0">
                <a:latin typeface="+mn-lt"/>
              </a:rPr>
              <a:t>(13)</a:t>
            </a:r>
            <a:endParaRPr lang="en-US" dirty="0">
              <a:latin typeface="+mn-lt"/>
            </a:endParaRPr>
          </a:p>
        </p:txBody>
      </p:sp>
      <p:sp>
        <p:nvSpPr>
          <p:cNvPr id="3" name="Content Placeholder 2"/>
          <p:cNvSpPr>
            <a:spLocks noGrp="1"/>
          </p:cNvSpPr>
          <p:nvPr>
            <p:ph idx="1"/>
          </p:nvPr>
        </p:nvSpPr>
        <p:spPr>
          <a:xfrm>
            <a:off x="428596" y="1357298"/>
            <a:ext cx="8229600" cy="4389437"/>
          </a:xfrm>
        </p:spPr>
        <p:txBody>
          <a:bodyPr/>
          <a:lstStyle/>
          <a:p>
            <a:pPr algn="just">
              <a:buNone/>
            </a:pPr>
            <a:r>
              <a:rPr lang="en-US" sz="3200" dirty="0" smtClean="0"/>
              <a:t>  Explanation-For </a:t>
            </a:r>
            <a:r>
              <a:rPr lang="en-US" sz="3200" dirty="0" smtClean="0"/>
              <a:t>the purposes of this </a:t>
            </a:r>
            <a:r>
              <a:rPr lang="en-US" sz="3200" dirty="0" smtClean="0"/>
              <a:t>section:</a:t>
            </a:r>
            <a:endParaRPr lang="en-US" sz="3200" dirty="0" smtClean="0"/>
          </a:p>
          <a:p>
            <a:pPr algn="just">
              <a:buNone/>
            </a:pPr>
            <a:r>
              <a:rPr lang="en-US" sz="3200" dirty="0" smtClean="0"/>
              <a:t>(a) the </a:t>
            </a:r>
            <a:r>
              <a:rPr lang="en-US" sz="3200" dirty="0" smtClean="0"/>
              <a:t>expression “investment company” means a company whose principal business is the acquisition of shares, debentures or other securities</a:t>
            </a:r>
            <a:r>
              <a:rPr lang="en-US" sz="3200" dirty="0" smtClean="0"/>
              <a:t>;</a:t>
            </a:r>
          </a:p>
          <a:p>
            <a:pPr algn="just">
              <a:buNone/>
            </a:pPr>
            <a:endParaRPr lang="en-US" sz="3200" dirty="0" smtClean="0"/>
          </a:p>
          <a:p>
            <a:pPr algn="just">
              <a:buNone/>
            </a:pPr>
            <a:r>
              <a:rPr lang="en-US" sz="3200" dirty="0" smtClean="0"/>
              <a:t>(b) the expression “infrastructure facilities” means the facilities specified in Schedule VI.</a:t>
            </a:r>
            <a:endParaRPr lang="en-US" sz="3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8"/>
            <a:ext cx="8229600" cy="1143000"/>
          </a:xfrm>
        </p:spPr>
        <p:txBody>
          <a:bodyPr/>
          <a:lstStyle/>
          <a:p>
            <a:r>
              <a:rPr lang="en-US" smtClean="0"/>
              <a:t>For sake of clarity</a:t>
            </a:r>
            <a:endParaRPr lang="en-US"/>
          </a:p>
        </p:txBody>
      </p:sp>
      <p:sp>
        <p:nvSpPr>
          <p:cNvPr id="3" name="Content Placeholder 2"/>
          <p:cNvSpPr>
            <a:spLocks noGrp="1"/>
          </p:cNvSpPr>
          <p:nvPr>
            <p:ph idx="1"/>
          </p:nvPr>
        </p:nvSpPr>
        <p:spPr>
          <a:xfrm>
            <a:off x="457200" y="2182835"/>
            <a:ext cx="8229600" cy="4389437"/>
          </a:xfrm>
        </p:spPr>
        <p:txBody>
          <a:bodyPr/>
          <a:lstStyle/>
          <a:p>
            <a:pPr algn="just">
              <a:buNone/>
            </a:pPr>
            <a:r>
              <a:rPr lang="en-US" sz="2800" dirty="0" smtClean="0"/>
              <a:t>   This PPT covers the actual provisions envisaged in the new law. As, it is quite important to first know the letter of law.</a:t>
            </a:r>
            <a:endParaRPr 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descr="C:\Users\Ayesha Hazra\AppData\Local\Microsoft\Windows\Temporary Internet Files\Content.IE5\BKKC8P6P\MC900105218[1].wmf"/>
          <p:cNvPicPr>
            <a:picLocks noChangeAspect="1" noChangeArrowheads="1"/>
          </p:cNvPicPr>
          <p:nvPr/>
        </p:nvPicPr>
        <p:blipFill>
          <a:blip r:embed="rId2" cstate="print"/>
          <a:srcRect/>
          <a:stretch>
            <a:fillRect/>
          </a:stretch>
        </p:blipFill>
        <p:spPr bwMode="auto">
          <a:xfrm>
            <a:off x="3276600" y="1773238"/>
            <a:ext cx="2376488"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(1)</a:t>
            </a:r>
            <a:br>
              <a:rPr lang="en-US" sz="5400" dirty="0" smtClean="0">
                <a:latin typeface="+mn-lt"/>
              </a:rPr>
            </a:br>
            <a:r>
              <a:rPr lang="en-US" sz="2800" i="1" u="sng" dirty="0" smtClean="0">
                <a:latin typeface="+mn-lt"/>
              </a:rPr>
              <a:t>NEW</a:t>
            </a:r>
            <a:endParaRPr lang="en-US" sz="2800" i="1" u="sng" dirty="0">
              <a:latin typeface="+mn-lt"/>
            </a:endParaRPr>
          </a:p>
        </p:txBody>
      </p:sp>
      <p:sp>
        <p:nvSpPr>
          <p:cNvPr id="3" name="Content Placeholder 2"/>
          <p:cNvSpPr>
            <a:spLocks noGrp="1"/>
          </p:cNvSpPr>
          <p:nvPr>
            <p:ph idx="1"/>
          </p:nvPr>
        </p:nvSpPr>
        <p:spPr>
          <a:xfrm>
            <a:off x="500034" y="1714488"/>
            <a:ext cx="8229600" cy="4389437"/>
          </a:xfrm>
        </p:spPr>
        <p:txBody>
          <a:bodyPr/>
          <a:lstStyle/>
          <a:p>
            <a:pPr algn="just">
              <a:buNone/>
            </a:pPr>
            <a:r>
              <a:rPr lang="en-US" sz="3200" dirty="0" smtClean="0"/>
              <a:t>   A </a:t>
            </a:r>
            <a:r>
              <a:rPr lang="en-US" sz="3200" dirty="0" smtClean="0"/>
              <a:t>company </a:t>
            </a:r>
            <a:r>
              <a:rPr lang="en-US" sz="3200" dirty="0" smtClean="0"/>
              <a:t>shall </a:t>
            </a:r>
            <a:r>
              <a:rPr lang="en-US" sz="3200" u="sng" dirty="0" smtClean="0"/>
              <a:t>make investment </a:t>
            </a:r>
            <a:r>
              <a:rPr lang="en-US" sz="3200" u="sng" dirty="0" smtClean="0"/>
              <a:t>through:</a:t>
            </a:r>
          </a:p>
          <a:p>
            <a:pPr algn="just">
              <a:buNone/>
            </a:pPr>
            <a:r>
              <a:rPr lang="en-US" sz="3200" dirty="0" smtClean="0"/>
              <a:t> </a:t>
            </a:r>
            <a:r>
              <a:rPr lang="en-US" sz="3200" dirty="0" smtClean="0"/>
              <a:t> </a:t>
            </a:r>
            <a:endParaRPr lang="en-US" sz="3200" dirty="0" smtClean="0"/>
          </a:p>
          <a:p>
            <a:pPr algn="just">
              <a:buNone/>
            </a:pPr>
            <a:r>
              <a:rPr lang="en-US" sz="3200" dirty="0" smtClean="0"/>
              <a:t>   </a:t>
            </a:r>
            <a:r>
              <a:rPr lang="en-US" sz="3200" u="sng" dirty="0" smtClean="0"/>
              <a:t>Not </a:t>
            </a:r>
            <a:r>
              <a:rPr lang="en-US" sz="3200" u="sng" dirty="0" smtClean="0"/>
              <a:t>more than </a:t>
            </a:r>
            <a:r>
              <a:rPr lang="en-US" sz="3200" u="sng" dirty="0" smtClean="0"/>
              <a:t>2</a:t>
            </a:r>
            <a:r>
              <a:rPr lang="en-US" sz="3200" u="sng" dirty="0" smtClean="0"/>
              <a:t> </a:t>
            </a:r>
            <a:r>
              <a:rPr lang="en-US" sz="3200" u="sng" dirty="0" smtClean="0"/>
              <a:t>layers of </a:t>
            </a:r>
            <a:r>
              <a:rPr lang="en-US" sz="3200" u="sng" dirty="0" smtClean="0"/>
              <a:t>investment companies</a:t>
            </a:r>
            <a:r>
              <a:rPr lang="en-US" sz="3200" dirty="0" smtClean="0"/>
              <a:t>.</a:t>
            </a:r>
            <a:endParaRPr lang="en-US" sz="3200" dirty="0" smtClean="0"/>
          </a:p>
          <a:p>
            <a:pPr algn="just">
              <a:buNone/>
            </a:pPr>
            <a:r>
              <a:rPr lang="en-US" sz="3200" dirty="0" smtClean="0"/>
              <a:t>   </a:t>
            </a:r>
            <a:r>
              <a:rPr lang="en-US" sz="3200" dirty="0" smtClean="0"/>
              <a:t>(unless otherwise prescribed)</a:t>
            </a:r>
            <a:endParaRPr lang="en-US" sz="3200" dirty="0" smtClean="0"/>
          </a:p>
          <a:p>
            <a:pPr algn="just">
              <a:buNone/>
            </a:pPr>
            <a:endParaRPr lang="en-US" sz="3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928670"/>
            <a:ext cx="8229600" cy="5357850"/>
          </a:xfrm>
        </p:spPr>
        <p:txBody>
          <a:bodyPr/>
          <a:lstStyle/>
          <a:p>
            <a:pPr algn="just">
              <a:buNone/>
            </a:pPr>
            <a:r>
              <a:rPr lang="en-US" sz="2800" u="sng" dirty="0" smtClean="0"/>
              <a:t>Exceptions:</a:t>
            </a:r>
          </a:p>
          <a:p>
            <a:pPr algn="just">
              <a:buNone/>
            </a:pPr>
            <a:r>
              <a:rPr lang="en-US" sz="2800" dirty="0" smtClean="0">
                <a:solidFill>
                  <a:schemeClr val="accent1"/>
                </a:solidFill>
              </a:rPr>
              <a:t>(</a:t>
            </a:r>
            <a:r>
              <a:rPr lang="en-US" sz="2800" dirty="0" err="1" smtClean="0">
                <a:solidFill>
                  <a:schemeClr val="accent1"/>
                </a:solidFill>
              </a:rPr>
              <a:t>i</a:t>
            </a:r>
            <a:r>
              <a:rPr lang="en-US" sz="2800" dirty="0" smtClean="0">
                <a:solidFill>
                  <a:schemeClr val="accent1"/>
                </a:solidFill>
              </a:rPr>
              <a:t>) </a:t>
            </a:r>
            <a:r>
              <a:rPr lang="en-US" sz="2800" dirty="0" smtClean="0"/>
              <a:t>a </a:t>
            </a:r>
            <a:r>
              <a:rPr lang="en-US" sz="2800" dirty="0" smtClean="0"/>
              <a:t>company from acquiring any other company incorporated in a country outside India if such other company has investment subsidiaries beyond two layers as per the laws of such country</a:t>
            </a:r>
            <a:r>
              <a:rPr lang="en-US" sz="2800" dirty="0" smtClean="0"/>
              <a:t>;</a:t>
            </a:r>
          </a:p>
          <a:p>
            <a:pPr algn="just">
              <a:buNone/>
            </a:pPr>
            <a:endParaRPr lang="en-US" sz="2800" dirty="0" smtClean="0"/>
          </a:p>
          <a:p>
            <a:pPr algn="just">
              <a:buNone/>
            </a:pPr>
            <a:r>
              <a:rPr lang="en-US" sz="2800" dirty="0" smtClean="0">
                <a:solidFill>
                  <a:schemeClr val="accent1"/>
                </a:solidFill>
              </a:rPr>
              <a:t>(ii) </a:t>
            </a:r>
            <a:r>
              <a:rPr lang="en-US" sz="2800" dirty="0" smtClean="0"/>
              <a:t>a subsidiary company from having any investment subsidiary for the purposes of meeting the requirements under any law or under any rule or regulation framed under any law for the time being in force.</a:t>
            </a:r>
            <a:endParaRPr lang="en-US" sz="2800" u="sng" dirty="0"/>
          </a:p>
        </p:txBody>
      </p:sp>
      <p:sp>
        <p:nvSpPr>
          <p:cNvPr id="4" name="TextBox 3"/>
          <p:cNvSpPr txBox="1"/>
          <p:nvPr/>
        </p:nvSpPr>
        <p:spPr>
          <a:xfrm>
            <a:off x="2143108" y="571480"/>
            <a:ext cx="184731" cy="369332"/>
          </a:xfrm>
          <a:prstGeom prst="rect">
            <a:avLst/>
          </a:prstGeom>
          <a:noFill/>
        </p:spPr>
        <p:txBody>
          <a:bodyPr wrap="none" rtlCol="0">
            <a:spAutoFit/>
          </a:bodyPr>
          <a:lstStyle/>
          <a:p>
            <a:endParaRPr lang="en-US" dirty="0"/>
          </a:p>
        </p:txBody>
      </p:sp>
      <p:sp>
        <p:nvSpPr>
          <p:cNvPr id="5" name="Title 1"/>
          <p:cNvSpPr>
            <a:spLocks noGrp="1"/>
          </p:cNvSpPr>
          <p:nvPr>
            <p:ph type="title"/>
          </p:nvPr>
        </p:nvSpPr>
        <p:spPr>
          <a:xfrm>
            <a:off x="500034" y="0"/>
            <a:ext cx="8229600" cy="785834"/>
          </a:xfrm>
        </p:spPr>
        <p:txBody>
          <a:bodyPr/>
          <a:lstStyle/>
          <a:p>
            <a:r>
              <a:rPr lang="en-US" sz="4400" dirty="0" err="1" smtClean="0">
                <a:latin typeface="+mn-lt"/>
              </a:rPr>
              <a:t>c</a:t>
            </a:r>
            <a:r>
              <a:rPr lang="en-US" sz="4400" dirty="0" err="1" smtClean="0">
                <a:latin typeface="+mn-lt"/>
              </a:rPr>
              <a:t>ontd</a:t>
            </a:r>
            <a:r>
              <a:rPr lang="en-US" sz="4400" dirty="0" smtClean="0">
                <a:latin typeface="+mn-lt"/>
              </a:rPr>
              <a:t>…. </a:t>
            </a:r>
            <a:r>
              <a:rPr lang="en-US" sz="3200" b="1" dirty="0" smtClean="0">
                <a:latin typeface="+mn-lt"/>
              </a:rPr>
              <a:t>Section </a:t>
            </a:r>
            <a:r>
              <a:rPr lang="en-US" sz="3200" b="1" dirty="0" smtClean="0">
                <a:solidFill>
                  <a:schemeClr val="accent1"/>
                </a:solidFill>
                <a:latin typeface="+mn-lt"/>
              </a:rPr>
              <a:t>186 </a:t>
            </a:r>
            <a:r>
              <a:rPr lang="en-US" sz="3200" b="1" dirty="0" smtClean="0">
                <a:latin typeface="+mn-lt"/>
              </a:rPr>
              <a:t>(1)</a:t>
            </a:r>
            <a:endParaRPr lang="en-US" sz="3200" b="1" dirty="0">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smtClean="0"/>
              <a:t>Section </a:t>
            </a:r>
            <a:r>
              <a:rPr lang="en-US" sz="5400" dirty="0" smtClean="0">
                <a:solidFill>
                  <a:schemeClr val="accent1"/>
                </a:solidFill>
              </a:rPr>
              <a:t>186 </a:t>
            </a:r>
            <a:r>
              <a:rPr lang="en-US" sz="5400" dirty="0" smtClean="0"/>
              <a:t>(2)</a:t>
            </a:r>
            <a:endParaRPr lang="en-US" dirty="0"/>
          </a:p>
        </p:txBody>
      </p:sp>
      <p:sp>
        <p:nvSpPr>
          <p:cNvPr id="3" name="Content Placeholder 2"/>
          <p:cNvSpPr>
            <a:spLocks noGrp="1"/>
          </p:cNvSpPr>
          <p:nvPr>
            <p:ph idx="1"/>
          </p:nvPr>
        </p:nvSpPr>
        <p:spPr>
          <a:xfrm>
            <a:off x="428596" y="1196752"/>
            <a:ext cx="8229600" cy="4389437"/>
          </a:xfrm>
        </p:spPr>
        <p:txBody>
          <a:bodyPr/>
          <a:lstStyle/>
          <a:p>
            <a:pPr algn="just">
              <a:buNone/>
            </a:pPr>
            <a:r>
              <a:rPr lang="en-US" sz="3200" dirty="0" smtClean="0"/>
              <a:t>No company shall </a:t>
            </a:r>
            <a:r>
              <a:rPr lang="en-US" sz="3200" u="sng" dirty="0" smtClean="0"/>
              <a:t>directly or indirectly</a:t>
            </a:r>
            <a:r>
              <a:rPr lang="en-US" sz="3200" dirty="0" smtClean="0"/>
              <a:t> —</a:t>
            </a:r>
          </a:p>
          <a:p>
            <a:pPr algn="just">
              <a:buNone/>
            </a:pPr>
            <a:r>
              <a:rPr lang="en-US" sz="3200" dirty="0" smtClean="0"/>
              <a:t>(a) give </a:t>
            </a:r>
            <a:r>
              <a:rPr lang="en-US" sz="3200" u="sng" dirty="0" smtClean="0"/>
              <a:t>any loan to any person or other body </a:t>
            </a:r>
            <a:r>
              <a:rPr lang="en-US" sz="3200" u="sng" dirty="0" smtClean="0"/>
              <a:t>  corporate</a:t>
            </a:r>
            <a:r>
              <a:rPr lang="en-US" sz="3200" dirty="0" smtClean="0"/>
              <a:t>;</a:t>
            </a:r>
          </a:p>
          <a:p>
            <a:pPr algn="just">
              <a:buNone/>
            </a:pPr>
            <a:r>
              <a:rPr lang="en-US" sz="3200" dirty="0" smtClean="0"/>
              <a:t>(b) give any </a:t>
            </a:r>
            <a:r>
              <a:rPr lang="en-US" sz="3200" u="sng" dirty="0" smtClean="0"/>
              <a:t>guarantee</a:t>
            </a:r>
            <a:r>
              <a:rPr lang="en-US" sz="3200" dirty="0" smtClean="0"/>
              <a:t> or provide </a:t>
            </a:r>
            <a:r>
              <a:rPr lang="en-US" sz="3200" u="sng" dirty="0" smtClean="0"/>
              <a:t>security</a:t>
            </a:r>
            <a:r>
              <a:rPr lang="en-US" sz="3200" dirty="0" smtClean="0"/>
              <a:t> in connection with a loan to any other </a:t>
            </a:r>
            <a:r>
              <a:rPr lang="en-US" sz="3200" u="sng" dirty="0" smtClean="0"/>
              <a:t>body corporate or person</a:t>
            </a:r>
            <a:r>
              <a:rPr lang="en-US" sz="3200" dirty="0" smtClean="0"/>
              <a:t>; and</a:t>
            </a:r>
          </a:p>
          <a:p>
            <a:pPr algn="just">
              <a:buNone/>
            </a:pPr>
            <a:r>
              <a:rPr lang="en-US" sz="3200" dirty="0" smtClean="0"/>
              <a:t>(c) acquire by way of </a:t>
            </a:r>
            <a:r>
              <a:rPr lang="en-US" sz="3200" u="sng" dirty="0" smtClean="0"/>
              <a:t>subscription</a:t>
            </a:r>
            <a:r>
              <a:rPr lang="en-US" sz="3200" dirty="0" smtClean="0"/>
              <a:t>, purchase or otherwise, the </a:t>
            </a:r>
            <a:r>
              <a:rPr lang="en-US" sz="3200" u="sng" dirty="0" smtClean="0"/>
              <a:t>securities of any other body </a:t>
            </a:r>
            <a:r>
              <a:rPr lang="en-US" sz="3200" u="sng" dirty="0" smtClean="0"/>
              <a:t>corporate</a:t>
            </a: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err="1" smtClean="0">
                <a:latin typeface="+mn-lt"/>
              </a:rPr>
              <a:t>c</a:t>
            </a:r>
            <a:r>
              <a:rPr lang="en-US" sz="5400" dirty="0" err="1" smtClean="0">
                <a:latin typeface="+mn-lt"/>
              </a:rPr>
              <a:t>ontd</a:t>
            </a:r>
            <a:r>
              <a:rPr lang="en-US" sz="5400" dirty="0" smtClean="0">
                <a:latin typeface="+mn-lt"/>
              </a:rPr>
              <a:t>….</a:t>
            </a:r>
            <a:r>
              <a:rPr lang="en-US" sz="5400" i="1" dirty="0" smtClean="0">
                <a:latin typeface="+mn-lt"/>
              </a:rPr>
              <a:t>section </a:t>
            </a:r>
            <a:r>
              <a:rPr lang="en-US" sz="5400" dirty="0" smtClean="0">
                <a:solidFill>
                  <a:schemeClr val="accent1"/>
                </a:solidFill>
                <a:latin typeface="+mn-lt"/>
              </a:rPr>
              <a:t>186 </a:t>
            </a:r>
            <a:r>
              <a:rPr lang="en-US" sz="5400" dirty="0" smtClean="0">
                <a:latin typeface="+mn-lt"/>
              </a:rPr>
              <a:t>(2)</a:t>
            </a:r>
            <a:endParaRPr lang="en-US" dirty="0">
              <a:latin typeface="+mn-lt"/>
            </a:endParaRPr>
          </a:p>
        </p:txBody>
      </p:sp>
      <p:sp>
        <p:nvSpPr>
          <p:cNvPr id="3" name="Content Placeholder 2"/>
          <p:cNvSpPr>
            <a:spLocks noGrp="1"/>
          </p:cNvSpPr>
          <p:nvPr>
            <p:ph idx="1"/>
          </p:nvPr>
        </p:nvSpPr>
        <p:spPr>
          <a:xfrm>
            <a:off x="428596" y="1285860"/>
            <a:ext cx="8229600" cy="4389437"/>
          </a:xfrm>
        </p:spPr>
        <p:txBody>
          <a:bodyPr/>
          <a:lstStyle/>
          <a:p>
            <a:pPr algn="just">
              <a:buNone/>
            </a:pPr>
            <a:r>
              <a:rPr lang="en-US" sz="3600" dirty="0" smtClean="0"/>
              <a:t>  </a:t>
            </a:r>
            <a:r>
              <a:rPr lang="en-US" sz="3600" u="sng" dirty="0" smtClean="0"/>
              <a:t>e</a:t>
            </a:r>
            <a:r>
              <a:rPr lang="en-US" sz="3600" u="sng" dirty="0" smtClean="0"/>
              <a:t>xceeding</a:t>
            </a:r>
            <a:r>
              <a:rPr lang="en-US" sz="3600" dirty="0" smtClean="0"/>
              <a:t>:</a:t>
            </a:r>
          </a:p>
          <a:p>
            <a:pPr algn="just">
              <a:buNone/>
            </a:pPr>
            <a:r>
              <a:rPr lang="en-US" sz="3600" dirty="0" smtClean="0"/>
              <a:t> </a:t>
            </a:r>
            <a:r>
              <a:rPr lang="en-US" sz="3600" dirty="0" smtClean="0"/>
              <a:t> </a:t>
            </a:r>
            <a:r>
              <a:rPr lang="en-US" sz="3600" dirty="0" err="1" smtClean="0"/>
              <a:t>i</a:t>
            </a:r>
            <a:r>
              <a:rPr lang="en-US" sz="3600" dirty="0" smtClean="0"/>
              <a:t>.   </a:t>
            </a:r>
            <a:r>
              <a:rPr lang="en-US" sz="3600" u="sng" dirty="0" smtClean="0"/>
              <a:t>60%</a:t>
            </a:r>
            <a:r>
              <a:rPr lang="en-US" sz="3600" dirty="0" smtClean="0"/>
              <a:t> of </a:t>
            </a:r>
            <a:r>
              <a:rPr lang="en-US" sz="3600" dirty="0" smtClean="0"/>
              <a:t>its paid-up share capital, free reserves and securities premium </a:t>
            </a:r>
            <a:r>
              <a:rPr lang="en-US" sz="3600" dirty="0" smtClean="0"/>
              <a:t>account; </a:t>
            </a:r>
            <a:r>
              <a:rPr lang="en-US" sz="3600" dirty="0" smtClean="0"/>
              <a:t>or </a:t>
            </a:r>
            <a:endParaRPr lang="en-US" sz="3600" dirty="0" smtClean="0"/>
          </a:p>
          <a:p>
            <a:pPr algn="just">
              <a:buNone/>
            </a:pPr>
            <a:r>
              <a:rPr lang="en-US" sz="3600" dirty="0" smtClean="0"/>
              <a:t> </a:t>
            </a:r>
            <a:r>
              <a:rPr lang="en-US" sz="3600" dirty="0" smtClean="0"/>
              <a:t> ii. </a:t>
            </a:r>
            <a:r>
              <a:rPr lang="en-US" sz="3600" u="sng" dirty="0" smtClean="0"/>
              <a:t>100%</a:t>
            </a:r>
            <a:r>
              <a:rPr lang="en-US" sz="3600" dirty="0" smtClean="0"/>
              <a:t> </a:t>
            </a:r>
            <a:r>
              <a:rPr lang="en-US" sz="3600" dirty="0" smtClean="0"/>
              <a:t>of its free reserves and securities premium </a:t>
            </a:r>
            <a:r>
              <a:rPr lang="en-US" sz="3600" dirty="0" smtClean="0"/>
              <a:t>account; </a:t>
            </a:r>
          </a:p>
          <a:p>
            <a:pPr algn="just">
              <a:buNone/>
            </a:pPr>
            <a:r>
              <a:rPr lang="en-US" sz="3600" dirty="0" smtClean="0"/>
              <a:t> </a:t>
            </a:r>
            <a:r>
              <a:rPr lang="en-US" sz="3600" dirty="0" smtClean="0"/>
              <a:t> </a:t>
            </a:r>
            <a:r>
              <a:rPr lang="en-US" sz="3600" u="sng" dirty="0" smtClean="0"/>
              <a:t>whichever </a:t>
            </a:r>
            <a:r>
              <a:rPr lang="en-US" sz="3600" u="sng" dirty="0" smtClean="0"/>
              <a:t>is </a:t>
            </a:r>
            <a:r>
              <a:rPr lang="en-US" sz="3600" u="sng" dirty="0" smtClean="0"/>
              <a:t>more</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(3)</a:t>
            </a:r>
            <a:endParaRPr lang="en-US" dirty="0">
              <a:latin typeface="+mn-lt"/>
            </a:endParaRPr>
          </a:p>
        </p:txBody>
      </p:sp>
      <p:sp>
        <p:nvSpPr>
          <p:cNvPr id="3" name="Content Placeholder 2"/>
          <p:cNvSpPr>
            <a:spLocks noGrp="1"/>
          </p:cNvSpPr>
          <p:nvPr>
            <p:ph idx="1"/>
          </p:nvPr>
        </p:nvSpPr>
        <p:spPr>
          <a:xfrm>
            <a:off x="428596" y="1785926"/>
            <a:ext cx="8229600" cy="4389437"/>
          </a:xfrm>
        </p:spPr>
        <p:txBody>
          <a:bodyPr/>
          <a:lstStyle/>
          <a:p>
            <a:pPr algn="just">
              <a:buNone/>
            </a:pPr>
            <a:r>
              <a:rPr lang="en-US" sz="3200" dirty="0" smtClean="0"/>
              <a:t>   If exceeds </a:t>
            </a:r>
            <a:r>
              <a:rPr lang="en-US" sz="3200" dirty="0" smtClean="0"/>
              <a:t>the limits </a:t>
            </a:r>
            <a:r>
              <a:rPr lang="en-US" sz="3200" dirty="0" smtClean="0"/>
              <a:t>specified, </a:t>
            </a:r>
            <a:r>
              <a:rPr lang="en-US" sz="3200" u="sng" dirty="0" smtClean="0"/>
              <a:t>prior approval</a:t>
            </a:r>
            <a:r>
              <a:rPr lang="en-US" sz="3200" dirty="0" smtClean="0"/>
              <a:t> by means of </a:t>
            </a:r>
            <a:r>
              <a:rPr lang="en-US" sz="3200" dirty="0" smtClean="0"/>
              <a:t>a:</a:t>
            </a:r>
          </a:p>
          <a:p>
            <a:pPr algn="just">
              <a:buNone/>
            </a:pPr>
            <a:r>
              <a:rPr lang="en-US" sz="3200" dirty="0" smtClean="0"/>
              <a:t> </a:t>
            </a:r>
            <a:r>
              <a:rPr lang="en-US" sz="3200" dirty="0" smtClean="0"/>
              <a:t> </a:t>
            </a:r>
            <a:r>
              <a:rPr lang="en-US" sz="3200" dirty="0" smtClean="0"/>
              <a:t> </a:t>
            </a:r>
            <a:r>
              <a:rPr lang="en-US" sz="3200" dirty="0" err="1" smtClean="0"/>
              <a:t>i</a:t>
            </a:r>
            <a:r>
              <a:rPr lang="en-US" sz="3200" dirty="0" smtClean="0"/>
              <a:t>.   </a:t>
            </a:r>
            <a:r>
              <a:rPr lang="en-US" sz="3200" dirty="0" smtClean="0"/>
              <a:t>special </a:t>
            </a:r>
            <a:r>
              <a:rPr lang="en-US" sz="3200" dirty="0" smtClean="0"/>
              <a:t>resolution </a:t>
            </a:r>
            <a:endParaRPr lang="en-US" sz="3200" dirty="0" smtClean="0"/>
          </a:p>
          <a:p>
            <a:pPr algn="just">
              <a:buNone/>
            </a:pPr>
            <a:r>
              <a:rPr lang="en-US" sz="3200" dirty="0" smtClean="0"/>
              <a:t> </a:t>
            </a:r>
            <a:r>
              <a:rPr lang="en-US" sz="3200" dirty="0" smtClean="0"/>
              <a:t> ii. </a:t>
            </a:r>
            <a:r>
              <a:rPr lang="en-US" sz="3200" dirty="0" smtClean="0"/>
              <a:t>passed </a:t>
            </a:r>
            <a:r>
              <a:rPr lang="en-US" sz="3200" dirty="0" smtClean="0"/>
              <a:t>at a general meeting shall be necessary.</a:t>
            </a:r>
            <a:endParaRPr 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(4)</a:t>
            </a:r>
            <a:br>
              <a:rPr lang="en-US" sz="5400" dirty="0" smtClean="0">
                <a:latin typeface="+mn-lt"/>
              </a:rPr>
            </a:br>
            <a:r>
              <a:rPr lang="en-US" sz="2400" b="1" i="1" u="sng" dirty="0" smtClean="0">
                <a:latin typeface="+mn-lt"/>
              </a:rPr>
              <a:t>NEW</a:t>
            </a:r>
            <a:endParaRPr lang="en-US" sz="2400" b="1" i="1" u="sng" dirty="0">
              <a:latin typeface="+mn-lt"/>
            </a:endParaRPr>
          </a:p>
        </p:txBody>
      </p:sp>
      <p:sp>
        <p:nvSpPr>
          <p:cNvPr id="3" name="Content Placeholder 2"/>
          <p:cNvSpPr>
            <a:spLocks noGrp="1"/>
          </p:cNvSpPr>
          <p:nvPr>
            <p:ph idx="1"/>
          </p:nvPr>
        </p:nvSpPr>
        <p:spPr>
          <a:xfrm>
            <a:off x="323528" y="1571612"/>
            <a:ext cx="8229600" cy="4389437"/>
          </a:xfrm>
        </p:spPr>
        <p:txBody>
          <a:bodyPr/>
          <a:lstStyle/>
          <a:p>
            <a:pPr algn="just">
              <a:buNone/>
            </a:pPr>
            <a:r>
              <a:rPr lang="en-US" sz="3200" u="sng" dirty="0" smtClean="0"/>
              <a:t>Disclosure requirements:</a:t>
            </a:r>
          </a:p>
          <a:p>
            <a:pPr algn="just">
              <a:buNone/>
            </a:pPr>
            <a:r>
              <a:rPr lang="en-US" sz="3200" dirty="0" smtClean="0"/>
              <a:t>  The </a:t>
            </a:r>
            <a:r>
              <a:rPr lang="en-US" sz="3200" dirty="0" smtClean="0"/>
              <a:t>company </a:t>
            </a:r>
            <a:r>
              <a:rPr lang="en-US" sz="3200" dirty="0" smtClean="0"/>
              <a:t>to disclose </a:t>
            </a:r>
            <a:r>
              <a:rPr lang="en-US" sz="3200" dirty="0" smtClean="0"/>
              <a:t>to the </a:t>
            </a:r>
            <a:r>
              <a:rPr lang="en-US" sz="3200" dirty="0" smtClean="0"/>
              <a:t>members:</a:t>
            </a:r>
          </a:p>
          <a:p>
            <a:pPr algn="just">
              <a:buNone/>
            </a:pPr>
            <a:r>
              <a:rPr lang="en-US" sz="3200" dirty="0" smtClean="0"/>
              <a:t> </a:t>
            </a:r>
            <a:r>
              <a:rPr lang="en-US" sz="3200" dirty="0" smtClean="0"/>
              <a:t> </a:t>
            </a:r>
            <a:r>
              <a:rPr lang="en-US" sz="3200" dirty="0" err="1" smtClean="0"/>
              <a:t>i</a:t>
            </a:r>
            <a:r>
              <a:rPr lang="en-US" sz="3200" dirty="0" smtClean="0"/>
              <a:t>. </a:t>
            </a:r>
            <a:r>
              <a:rPr lang="en-US" sz="3200" dirty="0" smtClean="0"/>
              <a:t> </a:t>
            </a:r>
            <a:r>
              <a:rPr lang="en-US" sz="3200" dirty="0" smtClean="0"/>
              <a:t>     </a:t>
            </a:r>
            <a:r>
              <a:rPr lang="en-US" sz="3200" dirty="0" smtClean="0"/>
              <a:t>in </a:t>
            </a:r>
            <a:r>
              <a:rPr lang="en-US" sz="3200" dirty="0" smtClean="0"/>
              <a:t>the financial statement </a:t>
            </a:r>
            <a:endParaRPr lang="en-US" sz="3200" dirty="0" smtClean="0"/>
          </a:p>
          <a:p>
            <a:pPr algn="just">
              <a:buNone/>
            </a:pPr>
            <a:r>
              <a:rPr lang="en-US" sz="3200" dirty="0" smtClean="0"/>
              <a:t> </a:t>
            </a:r>
            <a:r>
              <a:rPr lang="en-US" sz="3200" dirty="0" smtClean="0"/>
              <a:t>ii. </a:t>
            </a:r>
            <a:r>
              <a:rPr lang="en-US" sz="3200" dirty="0" smtClean="0"/>
              <a:t>the </a:t>
            </a:r>
            <a:r>
              <a:rPr lang="en-US" sz="3200" u="sng" dirty="0" smtClean="0"/>
              <a:t>full particulars</a:t>
            </a:r>
            <a:r>
              <a:rPr lang="en-US" sz="3200" dirty="0" smtClean="0"/>
              <a:t> of the </a:t>
            </a:r>
            <a:r>
              <a:rPr lang="en-US" sz="3200" dirty="0" smtClean="0"/>
              <a:t>loans/investments/guarantee/security and</a:t>
            </a:r>
          </a:p>
          <a:p>
            <a:pPr algn="just">
              <a:buNone/>
            </a:pPr>
            <a:r>
              <a:rPr lang="en-US" sz="3200" dirty="0" smtClean="0"/>
              <a:t>iii.   </a:t>
            </a:r>
            <a:r>
              <a:rPr lang="en-US" sz="3200" dirty="0" smtClean="0"/>
              <a:t>the </a:t>
            </a:r>
            <a:r>
              <a:rPr lang="en-US" sz="3200" u="sng" dirty="0" smtClean="0"/>
              <a:t>purpose</a:t>
            </a:r>
            <a:r>
              <a:rPr lang="en-US" sz="3200" dirty="0" smtClean="0"/>
              <a:t> for which the </a:t>
            </a:r>
            <a:r>
              <a:rPr lang="en-US" sz="3200" dirty="0" smtClean="0"/>
              <a:t>same is proposed </a:t>
            </a:r>
            <a:r>
              <a:rPr lang="en-US" sz="3200" dirty="0" smtClean="0"/>
              <a:t>to be utilized by the recipient of </a:t>
            </a:r>
            <a:r>
              <a:rPr lang="en-US" sz="3200" dirty="0" smtClean="0"/>
              <a:t>it.</a:t>
            </a:r>
            <a:endParaRPr 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sz="5400" dirty="0" smtClean="0">
                <a:latin typeface="+mn-lt"/>
              </a:rPr>
              <a:t>Section </a:t>
            </a:r>
            <a:r>
              <a:rPr lang="en-US" sz="5400" dirty="0" smtClean="0">
                <a:solidFill>
                  <a:schemeClr val="accent1"/>
                </a:solidFill>
                <a:latin typeface="+mn-lt"/>
              </a:rPr>
              <a:t>186 </a:t>
            </a:r>
            <a:r>
              <a:rPr lang="en-US" sz="5400" dirty="0" smtClean="0">
                <a:latin typeface="+mn-lt"/>
              </a:rPr>
              <a:t>(5)</a:t>
            </a:r>
            <a:endParaRPr lang="en-US" dirty="0">
              <a:latin typeface="+mn-lt"/>
            </a:endParaRPr>
          </a:p>
        </p:txBody>
      </p:sp>
      <p:sp>
        <p:nvSpPr>
          <p:cNvPr id="3" name="Content Placeholder 2"/>
          <p:cNvSpPr>
            <a:spLocks noGrp="1"/>
          </p:cNvSpPr>
          <p:nvPr>
            <p:ph idx="1"/>
          </p:nvPr>
        </p:nvSpPr>
        <p:spPr>
          <a:xfrm>
            <a:off x="428596" y="1214422"/>
            <a:ext cx="8229600" cy="4389437"/>
          </a:xfrm>
        </p:spPr>
        <p:txBody>
          <a:bodyPr/>
          <a:lstStyle/>
          <a:p>
            <a:pPr algn="just">
              <a:buNone/>
            </a:pPr>
            <a:r>
              <a:rPr lang="en-US" sz="3200" dirty="0" smtClean="0"/>
              <a:t>   No </a:t>
            </a:r>
            <a:r>
              <a:rPr lang="en-US" sz="3200" dirty="0" smtClean="0"/>
              <a:t>investment </a:t>
            </a:r>
            <a:r>
              <a:rPr lang="en-US" sz="3200" dirty="0" smtClean="0"/>
              <a:t>or </a:t>
            </a:r>
            <a:r>
              <a:rPr lang="en-US" sz="3200" dirty="0" smtClean="0"/>
              <a:t>loan </a:t>
            </a:r>
            <a:r>
              <a:rPr lang="en-US" sz="3200" dirty="0" smtClean="0"/>
              <a:t>etc. to be made:</a:t>
            </a:r>
          </a:p>
          <a:p>
            <a:pPr algn="just">
              <a:buNone/>
            </a:pPr>
            <a:r>
              <a:rPr lang="en-US" sz="3200" dirty="0" smtClean="0"/>
              <a:t> </a:t>
            </a:r>
            <a:r>
              <a:rPr lang="en-US" sz="3200" dirty="0" smtClean="0"/>
              <a:t>  </a:t>
            </a:r>
            <a:r>
              <a:rPr lang="en-US" sz="3200" dirty="0" err="1" smtClean="0"/>
              <a:t>i</a:t>
            </a:r>
            <a:r>
              <a:rPr lang="en-US" sz="3200" dirty="0" smtClean="0"/>
              <a:t>.  </a:t>
            </a:r>
            <a:r>
              <a:rPr lang="en-US" sz="3200" dirty="0" smtClean="0"/>
              <a:t>unless </a:t>
            </a:r>
            <a:r>
              <a:rPr lang="en-US" sz="3200" dirty="0" smtClean="0"/>
              <a:t>the resolution sanctioning it is passed at a </a:t>
            </a:r>
            <a:r>
              <a:rPr lang="en-US" sz="3200" u="sng" dirty="0" smtClean="0"/>
              <a:t>meeting of the Board </a:t>
            </a:r>
            <a:endParaRPr lang="en-US" sz="3200" u="sng" dirty="0" smtClean="0"/>
          </a:p>
          <a:p>
            <a:pPr algn="just">
              <a:buNone/>
            </a:pPr>
            <a:r>
              <a:rPr lang="en-US" sz="3200" dirty="0" smtClean="0"/>
              <a:t> </a:t>
            </a:r>
            <a:r>
              <a:rPr lang="en-US" sz="3200" dirty="0" smtClean="0"/>
              <a:t>  ii. </a:t>
            </a:r>
            <a:r>
              <a:rPr lang="en-US" sz="3200" dirty="0" smtClean="0"/>
              <a:t>with </a:t>
            </a:r>
            <a:r>
              <a:rPr lang="en-US" sz="3200" dirty="0" smtClean="0"/>
              <a:t>the </a:t>
            </a:r>
            <a:r>
              <a:rPr lang="en-US" sz="3200" u="sng" dirty="0" smtClean="0"/>
              <a:t>consent of all the directors </a:t>
            </a:r>
            <a:r>
              <a:rPr lang="en-US" sz="3200" dirty="0" smtClean="0"/>
              <a:t>present at the meeting and </a:t>
            </a:r>
            <a:endParaRPr lang="en-US" sz="3200" dirty="0" smtClean="0"/>
          </a:p>
          <a:p>
            <a:pPr algn="just">
              <a:buNone/>
            </a:pPr>
            <a:r>
              <a:rPr lang="en-US" sz="3200" dirty="0" smtClean="0"/>
              <a:t> </a:t>
            </a:r>
            <a:r>
              <a:rPr lang="en-US" sz="3200" dirty="0" smtClean="0"/>
              <a:t>  iii.  </a:t>
            </a:r>
            <a:r>
              <a:rPr lang="en-US" sz="3200" dirty="0" smtClean="0"/>
              <a:t>the </a:t>
            </a:r>
            <a:r>
              <a:rPr lang="en-US" sz="3200" u="sng" dirty="0" smtClean="0"/>
              <a:t>prior approval of the public financial institution</a:t>
            </a:r>
            <a:r>
              <a:rPr lang="en-US" sz="3200" dirty="0" smtClean="0"/>
              <a:t> concerned where any term loan is </a:t>
            </a:r>
            <a:r>
              <a:rPr lang="en-US" sz="3200" dirty="0" smtClean="0"/>
              <a:t>subsisting</a:t>
            </a:r>
            <a:endParaRPr lang="en-US"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3">
  <a:themeElements>
    <a:clrScheme name="Mamta BinaniSample3">
      <a:dk1>
        <a:sysClr val="windowText" lastClr="000000"/>
      </a:dk1>
      <a:lt1>
        <a:sysClr val="window" lastClr="FFFFFF"/>
      </a:lt1>
      <a:dk2>
        <a:srgbClr val="000000"/>
      </a:dk2>
      <a:lt2>
        <a:srgbClr val="F8F8F8"/>
      </a:lt2>
      <a:accent1>
        <a:srgbClr val="FF2929"/>
      </a:accent1>
      <a:accent2>
        <a:srgbClr val="600000"/>
      </a:accent2>
      <a:accent3>
        <a:srgbClr val="4D0000"/>
      </a:accent3>
      <a:accent4>
        <a:srgbClr val="FF2929"/>
      </a:accent4>
      <a:accent5>
        <a:srgbClr val="FF5757"/>
      </a:accent5>
      <a:accent6>
        <a:srgbClr val="FF9B9B"/>
      </a:accent6>
      <a:hlink>
        <a:srgbClr val="7F7F7F"/>
      </a:hlink>
      <a:folHlink>
        <a:srgbClr val="919191"/>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mta BinaniSample3">
    <a:dk1>
      <a:sysClr val="windowText" lastClr="000000"/>
    </a:dk1>
    <a:lt1>
      <a:sysClr val="window" lastClr="FFFFFF"/>
    </a:lt1>
    <a:dk2>
      <a:srgbClr val="000000"/>
    </a:dk2>
    <a:lt2>
      <a:srgbClr val="F8F8F8"/>
    </a:lt2>
    <a:accent1>
      <a:srgbClr val="FF2929"/>
    </a:accent1>
    <a:accent2>
      <a:srgbClr val="600000"/>
    </a:accent2>
    <a:accent3>
      <a:srgbClr val="4D0000"/>
    </a:accent3>
    <a:accent4>
      <a:srgbClr val="FF2929"/>
    </a:accent4>
    <a:accent5>
      <a:srgbClr val="FF5757"/>
    </a:accent5>
    <a:accent6>
      <a:srgbClr val="FF9B9B"/>
    </a:accent6>
    <a:hlink>
      <a:srgbClr val="7F7F7F"/>
    </a:hlink>
    <a:folHlink>
      <a:srgbClr val="919191"/>
    </a:folHlink>
  </a:clrScheme>
</a:themeOverride>
</file>

<file path=ppt/theme/themeOverride2.xml><?xml version="1.0" encoding="utf-8"?>
<a:themeOverride xmlns:a="http://schemas.openxmlformats.org/drawingml/2006/main">
  <a:clrScheme name="Mamta BinaniSample3">
    <a:dk1>
      <a:sysClr val="windowText" lastClr="000000"/>
    </a:dk1>
    <a:lt1>
      <a:sysClr val="window" lastClr="FFFFFF"/>
    </a:lt1>
    <a:dk2>
      <a:srgbClr val="000000"/>
    </a:dk2>
    <a:lt2>
      <a:srgbClr val="F8F8F8"/>
    </a:lt2>
    <a:accent1>
      <a:srgbClr val="FF2929"/>
    </a:accent1>
    <a:accent2>
      <a:srgbClr val="600000"/>
    </a:accent2>
    <a:accent3>
      <a:srgbClr val="4D0000"/>
    </a:accent3>
    <a:accent4>
      <a:srgbClr val="FF2929"/>
    </a:accent4>
    <a:accent5>
      <a:srgbClr val="FF5757"/>
    </a:accent5>
    <a:accent6>
      <a:srgbClr val="FF9B9B"/>
    </a:accent6>
    <a:hlink>
      <a:srgbClr val="7F7F7F"/>
    </a:hlink>
    <a:folHlink>
      <a:srgbClr val="919191"/>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73ECBAE-6072-4B7E-9DF1-73E5840BA3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4592</TotalTime>
  <Words>1404</Words>
  <Application>Microsoft Office PowerPoint</Application>
  <PresentationFormat>On-screen Show (4:3)</PresentationFormat>
  <Paragraphs>118</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Sample3</vt:lpstr>
      <vt:lpstr>Slide 1</vt:lpstr>
      <vt:lpstr>Section 186  LOAN AND INVESTMENT BY COMPANY (Corresponding Section) (372 A- Inter-corporate Loans &amp; Investments)</vt:lpstr>
      <vt:lpstr>Section 186 (1) NEW</vt:lpstr>
      <vt:lpstr>contd…. Section 186 (1)</vt:lpstr>
      <vt:lpstr>Section 186 (2)</vt:lpstr>
      <vt:lpstr>contd….section 186 (2)</vt:lpstr>
      <vt:lpstr>Section 186 (3)</vt:lpstr>
      <vt:lpstr>Section 186 (4) NEW</vt:lpstr>
      <vt:lpstr>Section 186 (5)</vt:lpstr>
      <vt:lpstr>Contd…. Section 186 (5)</vt:lpstr>
      <vt:lpstr>Section 186 (6)</vt:lpstr>
      <vt:lpstr>Section 186 (7)</vt:lpstr>
      <vt:lpstr>Section 186 (8)  NEW</vt:lpstr>
      <vt:lpstr>Section 186 (9)</vt:lpstr>
      <vt:lpstr>Draft Rules</vt:lpstr>
      <vt:lpstr>Draft Rules</vt:lpstr>
      <vt:lpstr>Section 186 (10)</vt:lpstr>
      <vt:lpstr>Section 186 (11)</vt:lpstr>
      <vt:lpstr>contd….section 186 (11)</vt:lpstr>
      <vt:lpstr>Section 186 (12)</vt:lpstr>
      <vt:lpstr>Contd….section 186 (12)</vt:lpstr>
      <vt:lpstr>Contd….section 186 (12)</vt:lpstr>
      <vt:lpstr>Section 186 (13)</vt:lpstr>
      <vt:lpstr>Contd….section 186 (13)</vt:lpstr>
      <vt:lpstr>For sake of clarity</vt:lpstr>
      <vt:lpstr>Slide 26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VW_MCS</dc:creator>
  <cp:lastModifiedBy>MAMTA</cp:lastModifiedBy>
  <cp:revision>659</cp:revision>
  <dcterms:created xsi:type="dcterms:W3CDTF">2011-12-26T11:06:34Z</dcterms:created>
  <dcterms:modified xsi:type="dcterms:W3CDTF">2014-02-06T17:55:26Z</dcterms:modified>
  <cp:version/>
</cp:coreProperties>
</file>