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8"/>
  </p:notesMasterIdLst>
  <p:sldIdLst>
    <p:sldId id="273"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322" r:id="rId49"/>
    <p:sldId id="323" r:id="rId50"/>
    <p:sldId id="324" r:id="rId51"/>
    <p:sldId id="325" r:id="rId52"/>
    <p:sldId id="326" r:id="rId53"/>
    <p:sldId id="327" r:id="rId54"/>
    <p:sldId id="328" r:id="rId55"/>
    <p:sldId id="329" r:id="rId56"/>
    <p:sldId id="330" r:id="rId57"/>
  </p:sldIdLst>
  <p:sldSz cx="9144000" cy="6858000" type="screen4x3"/>
  <p:notesSz cx="6858000" cy="9144000"/>
  <p:defaultTextStyle>
    <a:defPPr>
      <a:defRPr lang="en-US"/>
    </a:defPPr>
    <a:lvl1pPr algn="just" rtl="0" fontAlgn="base">
      <a:spcBef>
        <a:spcPct val="50000"/>
      </a:spcBef>
      <a:spcAft>
        <a:spcPct val="0"/>
      </a:spcAft>
      <a:defRPr sz="2400" kern="1200">
        <a:solidFill>
          <a:schemeClr val="tx1"/>
        </a:solidFill>
        <a:latin typeface="Arial" charset="0"/>
        <a:ea typeface="+mn-ea"/>
        <a:cs typeface="Arial" charset="0"/>
      </a:defRPr>
    </a:lvl1pPr>
    <a:lvl2pPr marL="457200" algn="just" rtl="0" fontAlgn="base">
      <a:spcBef>
        <a:spcPct val="50000"/>
      </a:spcBef>
      <a:spcAft>
        <a:spcPct val="0"/>
      </a:spcAft>
      <a:defRPr sz="2400" kern="1200">
        <a:solidFill>
          <a:schemeClr val="tx1"/>
        </a:solidFill>
        <a:latin typeface="Arial" charset="0"/>
        <a:ea typeface="+mn-ea"/>
        <a:cs typeface="Arial" charset="0"/>
      </a:defRPr>
    </a:lvl2pPr>
    <a:lvl3pPr marL="914400" algn="just" rtl="0" fontAlgn="base">
      <a:spcBef>
        <a:spcPct val="50000"/>
      </a:spcBef>
      <a:spcAft>
        <a:spcPct val="0"/>
      </a:spcAft>
      <a:defRPr sz="2400" kern="1200">
        <a:solidFill>
          <a:schemeClr val="tx1"/>
        </a:solidFill>
        <a:latin typeface="Arial" charset="0"/>
        <a:ea typeface="+mn-ea"/>
        <a:cs typeface="Arial" charset="0"/>
      </a:defRPr>
    </a:lvl3pPr>
    <a:lvl4pPr marL="1371600" algn="just" rtl="0" fontAlgn="base">
      <a:spcBef>
        <a:spcPct val="50000"/>
      </a:spcBef>
      <a:spcAft>
        <a:spcPct val="0"/>
      </a:spcAft>
      <a:defRPr sz="2400" kern="1200">
        <a:solidFill>
          <a:schemeClr val="tx1"/>
        </a:solidFill>
        <a:latin typeface="Arial" charset="0"/>
        <a:ea typeface="+mn-ea"/>
        <a:cs typeface="Arial" charset="0"/>
      </a:defRPr>
    </a:lvl4pPr>
    <a:lvl5pPr marL="1828800" algn="just"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45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852"/>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200"/>
            </a:lvl1pPr>
          </a:lstStyle>
          <a:p>
            <a:endParaRPr lang="en-US"/>
          </a:p>
        </p:txBody>
      </p:sp>
      <p:sp>
        <p:nvSpPr>
          <p:cNvPr id="368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lvl1pPr>
          </a:lstStyle>
          <a:p>
            <a:endParaRPr lang="en-US"/>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68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defRPr sz="1200"/>
            </a:lvl1pPr>
          </a:lstStyle>
          <a:p>
            <a:endParaRPr lang="en-US"/>
          </a:p>
        </p:txBody>
      </p:sp>
      <p:sp>
        <p:nvSpPr>
          <p:cNvPr id="368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lvl1pPr>
          </a:lstStyle>
          <a:p>
            <a:fld id="{3C07CD53-DE06-430F-B7C2-AE4847F642E9}"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Rot="1" noChangeArrowheads="1"/>
          </p:cNvSpPr>
          <p:nvPr>
            <p:ph type="ctrTitle"/>
          </p:nvPr>
        </p:nvSpPr>
        <p:spPr>
          <a:xfrm>
            <a:off x="3962400" y="1066800"/>
            <a:ext cx="4648200" cy="1981200"/>
          </a:xfrm>
        </p:spPr>
        <p:txBody>
          <a:bodyPr/>
          <a:lstStyle>
            <a:lvl1pPr>
              <a:defRPr sz="2000"/>
            </a:lvl1pPr>
          </a:lstStyle>
          <a:p>
            <a:r>
              <a:rPr lang="en-US"/>
              <a:t>Click to edit Master title style</a:t>
            </a:r>
          </a:p>
        </p:txBody>
      </p:sp>
      <p:sp>
        <p:nvSpPr>
          <p:cNvPr id="15363" name="Rectangle 3"/>
          <p:cNvSpPr>
            <a:spLocks noGrp="1" noRot="1" noChangeArrowheads="1"/>
          </p:cNvSpPr>
          <p:nvPr>
            <p:ph type="subTitle" idx="1"/>
          </p:nvPr>
        </p:nvSpPr>
        <p:spPr>
          <a:xfrm>
            <a:off x="3962400" y="3657600"/>
            <a:ext cx="4572000" cy="1676400"/>
          </a:xfrm>
        </p:spPr>
        <p:txBody>
          <a:bodyPr/>
          <a:lstStyle>
            <a:lvl1pPr marL="0" indent="0" algn="ctr">
              <a:buFont typeface="Wingdings" pitchFamily="2" charset="2"/>
              <a:buNone/>
              <a:defRPr sz="1600"/>
            </a:lvl1pPr>
          </a:lstStyle>
          <a:p>
            <a:r>
              <a:rPr lang="en-US"/>
              <a:t>Click to edit Master subtitle style</a:t>
            </a:r>
          </a:p>
        </p:txBody>
      </p:sp>
      <p:sp>
        <p:nvSpPr>
          <p:cNvPr id="15364" name="Rectangle 4"/>
          <p:cNvSpPr>
            <a:spLocks noGrp="1" noChangeArrowheads="1"/>
          </p:cNvSpPr>
          <p:nvPr>
            <p:ph type="dt" sz="half" idx="2"/>
          </p:nvPr>
        </p:nvSpPr>
        <p:spPr>
          <a:xfrm>
            <a:off x="301625" y="6076950"/>
            <a:ext cx="2289175" cy="476250"/>
          </a:xfrm>
        </p:spPr>
        <p:txBody>
          <a:bodyPr/>
          <a:lstStyle>
            <a:lvl1pPr>
              <a:defRPr/>
            </a:lvl1pPr>
          </a:lstStyle>
          <a:p>
            <a:endParaRPr lang="en-US"/>
          </a:p>
        </p:txBody>
      </p:sp>
      <p:sp>
        <p:nvSpPr>
          <p:cNvPr id="15365" name="Rectangle 5"/>
          <p:cNvSpPr>
            <a:spLocks noGrp="1" noChangeArrowheads="1"/>
          </p:cNvSpPr>
          <p:nvPr>
            <p:ph type="ftr" sz="quarter" idx="3"/>
          </p:nvPr>
        </p:nvSpPr>
        <p:spPr>
          <a:xfrm>
            <a:off x="3124200" y="6076950"/>
            <a:ext cx="2895600" cy="476250"/>
          </a:xfrm>
        </p:spPr>
        <p:txBody>
          <a:bodyPr/>
          <a:lstStyle>
            <a:lvl1pPr>
              <a:defRPr/>
            </a:lvl1pPr>
          </a:lstStyle>
          <a:p>
            <a:endParaRPr lang="en-US"/>
          </a:p>
        </p:txBody>
      </p:sp>
      <p:sp>
        <p:nvSpPr>
          <p:cNvPr id="15366" name="Rectangle 6"/>
          <p:cNvSpPr>
            <a:spLocks noGrp="1" noChangeArrowheads="1"/>
          </p:cNvSpPr>
          <p:nvPr>
            <p:ph type="sldNum" sz="quarter" idx="4"/>
          </p:nvPr>
        </p:nvSpPr>
        <p:spPr>
          <a:xfrm>
            <a:off x="6553200" y="6076950"/>
            <a:ext cx="2289175" cy="476250"/>
          </a:xfrm>
        </p:spPr>
        <p:txBody>
          <a:bodyPr/>
          <a:lstStyle>
            <a:lvl1pPr>
              <a:defRPr/>
            </a:lvl1pPr>
          </a:lstStyle>
          <a:p>
            <a:fld id="{E4F3955B-24B4-4188-961B-829C7CBB9222}" type="slidenum">
              <a:rPr lang="en-US"/>
              <a:pPr/>
              <a:t>‹#›</a:t>
            </a:fld>
            <a:endParaRPr lang="en-US"/>
          </a:p>
        </p:txBody>
      </p:sp>
    </p:spTree>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18D32FE-5D38-475B-95CB-AD4744B5CE61}" type="slidenum">
              <a:rPr lang="en-US"/>
              <a:pPr/>
              <a:t>‹#›</a:t>
            </a:fld>
            <a:endParaRPr lang="en-US"/>
          </a:p>
        </p:txBody>
      </p:sp>
    </p:spTree>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0363" y="685800"/>
            <a:ext cx="2135187"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685800"/>
            <a:ext cx="6256338"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B8B8C70-07DF-4F25-8762-6E147857BDF4}" type="slidenum">
              <a:rPr lang="en-US"/>
              <a:pPr/>
              <a:t>‹#›</a:t>
            </a:fld>
            <a:endParaRPr lang="en-US"/>
          </a:p>
        </p:txBody>
      </p:sp>
    </p:spTree>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F6A042-BD01-4DF3-8458-57A382F5110D}" type="slidenum">
              <a:rPr lang="en-US"/>
              <a:pPr/>
              <a:t>‹#›</a:t>
            </a:fld>
            <a:endParaRPr lang="en-US"/>
          </a:p>
        </p:txBody>
      </p:sp>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7F27B13-3970-406A-890C-095FADA2E783}" type="slidenum">
              <a:rPr lang="en-US"/>
              <a:pPr/>
              <a:t>‹#›</a:t>
            </a:fld>
            <a:endParaRPr lang="en-US"/>
          </a:p>
        </p:txBody>
      </p:sp>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981200"/>
            <a:ext cx="4194175"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1375" y="1981200"/>
            <a:ext cx="4194175"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A04769F-3060-465B-853B-CAE1D87F9642}" type="slidenum">
              <a:rPr lang="en-US"/>
              <a:pPr/>
              <a:t>‹#›</a:t>
            </a:fld>
            <a:endParaRPr lang="en-US"/>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619B4B4-37D4-46E8-B72C-CFD854CFDD3C}" type="slidenum">
              <a:rPr lang="en-US"/>
              <a:pPr/>
              <a:t>‹#›</a:t>
            </a:fld>
            <a:endParaRPr lang="en-US"/>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DFC323D-11E7-466F-81EE-57C943B86C06}" type="slidenum">
              <a:rPr lang="en-US"/>
              <a:pPr/>
              <a:t>‹#›</a:t>
            </a:fld>
            <a:endParaRPr lang="en-US"/>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4B5076C-A4B9-41D8-AAEA-EA9CAECEE80E}" type="slidenum">
              <a:rPr lang="en-US"/>
              <a:pPr/>
              <a:t>‹#›</a:t>
            </a:fld>
            <a:endParaRPr lang="en-US"/>
          </a:p>
        </p:txBody>
      </p:sp>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BB2A8FE-C83D-4941-A57B-A4BF20F50723}" type="slidenum">
              <a:rPr lang="en-US"/>
              <a:pPr/>
              <a:t>‹#›</a:t>
            </a:fld>
            <a:endParaRPr lang="en-US"/>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9F6124D-EB9B-460A-AC80-A6E03EBAC770}" type="slidenum">
              <a:rPr lang="en-US"/>
              <a:pPr/>
              <a:t>‹#›</a:t>
            </a:fld>
            <a:endParaRPr lang="en-US"/>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bwMode="auto">
          <a:xfrm>
            <a:off x="301625" y="6858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Rot="1" noChangeArrowheads="1"/>
          </p:cNvSpPr>
          <p:nvPr>
            <p:ph type="body" idx="1"/>
          </p:nvPr>
        </p:nvSpPr>
        <p:spPr bwMode="auto">
          <a:xfrm>
            <a:off x="304800" y="1981200"/>
            <a:ext cx="854075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0" name="Rectangle 4"/>
          <p:cNvSpPr>
            <a:spLocks noGrp="1" noChangeArrowheads="1"/>
          </p:cNvSpPr>
          <p:nvPr>
            <p:ph type="dt" sz="half" idx="2"/>
          </p:nvPr>
        </p:nvSpPr>
        <p:spPr bwMode="auto">
          <a:xfrm>
            <a:off x="301625" y="6019800"/>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vl1pPr>
          </a:lstStyle>
          <a:p>
            <a:endParaRPr lang="en-US"/>
          </a:p>
        </p:txBody>
      </p:sp>
      <p:sp>
        <p:nvSpPr>
          <p:cNvPr id="14341" name="Rectangle 5"/>
          <p:cNvSpPr>
            <a:spLocks noGrp="1" noChangeArrowheads="1"/>
          </p:cNvSpPr>
          <p:nvPr>
            <p:ph type="ftr" sz="quarter" idx="3"/>
          </p:nvPr>
        </p:nvSpPr>
        <p:spPr bwMode="auto">
          <a:xfrm>
            <a:off x="3124200" y="601980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lvl1pPr>
          </a:lstStyle>
          <a:p>
            <a:endParaRPr lang="en-US"/>
          </a:p>
        </p:txBody>
      </p:sp>
      <p:sp>
        <p:nvSpPr>
          <p:cNvPr id="14342" name="Rectangle 6"/>
          <p:cNvSpPr>
            <a:spLocks noGrp="1" noChangeArrowheads="1"/>
          </p:cNvSpPr>
          <p:nvPr>
            <p:ph type="sldNum" sz="quarter" idx="4"/>
          </p:nvPr>
        </p:nvSpPr>
        <p:spPr bwMode="auto">
          <a:xfrm>
            <a:off x="6553200" y="6019800"/>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vl1pPr>
          </a:lstStyle>
          <a:p>
            <a:fld id="{4EDDC1B6-26D9-4DDC-A6E2-12F1BEC2685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random/>
  </p:transition>
  <p:txStyles>
    <p:title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cs typeface="Arial" charset="0"/>
        </a:defRPr>
      </a:lvl2pPr>
      <a:lvl3pPr algn="ctr" rtl="0" fontAlgn="base">
        <a:spcBef>
          <a:spcPct val="0"/>
        </a:spcBef>
        <a:spcAft>
          <a:spcPct val="0"/>
        </a:spcAft>
        <a:defRPr sz="3200">
          <a:solidFill>
            <a:schemeClr val="tx2"/>
          </a:solidFill>
          <a:latin typeface="Arial" charset="0"/>
          <a:cs typeface="Arial" charset="0"/>
        </a:defRPr>
      </a:lvl3pPr>
      <a:lvl4pPr algn="ctr" rtl="0" fontAlgn="base">
        <a:spcBef>
          <a:spcPct val="0"/>
        </a:spcBef>
        <a:spcAft>
          <a:spcPct val="0"/>
        </a:spcAft>
        <a:defRPr sz="3200">
          <a:solidFill>
            <a:schemeClr val="tx2"/>
          </a:solidFill>
          <a:latin typeface="Arial" charset="0"/>
          <a:cs typeface="Arial" charset="0"/>
        </a:defRPr>
      </a:lvl4pPr>
      <a:lvl5pPr algn="ctr" rtl="0" fontAlgn="base">
        <a:spcBef>
          <a:spcPct val="0"/>
        </a:spcBef>
        <a:spcAft>
          <a:spcPct val="0"/>
        </a:spcAft>
        <a:defRPr sz="3200">
          <a:solidFill>
            <a:schemeClr val="tx2"/>
          </a:solidFill>
          <a:latin typeface="Arial" charset="0"/>
          <a:cs typeface="Arial" charset="0"/>
        </a:defRPr>
      </a:lvl5pPr>
      <a:lvl6pPr marL="457200" algn="ctr" rtl="0" fontAlgn="base">
        <a:spcBef>
          <a:spcPct val="0"/>
        </a:spcBef>
        <a:spcAft>
          <a:spcPct val="0"/>
        </a:spcAft>
        <a:defRPr sz="3200">
          <a:solidFill>
            <a:schemeClr val="tx2"/>
          </a:solidFill>
          <a:latin typeface="Arial" charset="0"/>
          <a:cs typeface="Arial" charset="0"/>
        </a:defRPr>
      </a:lvl6pPr>
      <a:lvl7pPr marL="914400" algn="ctr" rtl="0" fontAlgn="base">
        <a:spcBef>
          <a:spcPct val="0"/>
        </a:spcBef>
        <a:spcAft>
          <a:spcPct val="0"/>
        </a:spcAft>
        <a:defRPr sz="3200">
          <a:solidFill>
            <a:schemeClr val="tx2"/>
          </a:solidFill>
          <a:latin typeface="Arial" charset="0"/>
          <a:cs typeface="Arial" charset="0"/>
        </a:defRPr>
      </a:lvl7pPr>
      <a:lvl8pPr marL="1371600" algn="ctr" rtl="0" fontAlgn="base">
        <a:spcBef>
          <a:spcPct val="0"/>
        </a:spcBef>
        <a:spcAft>
          <a:spcPct val="0"/>
        </a:spcAft>
        <a:defRPr sz="3200">
          <a:solidFill>
            <a:schemeClr val="tx2"/>
          </a:solidFill>
          <a:latin typeface="Arial" charset="0"/>
          <a:cs typeface="Arial" charset="0"/>
        </a:defRPr>
      </a:lvl8pPr>
      <a:lvl9pPr marL="1828800" algn="ctr" rtl="0" fontAlgn="base">
        <a:spcBef>
          <a:spcPct val="0"/>
        </a:spcBef>
        <a:spcAft>
          <a:spcPct val="0"/>
        </a:spcAft>
        <a:defRPr sz="3200">
          <a:solidFill>
            <a:schemeClr val="tx2"/>
          </a:solidFill>
          <a:latin typeface="Arial" charset="0"/>
          <a:cs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v"/>
        <a:defRPr sz="20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5000"/>
        <a:buFont typeface="Wingdings" pitchFamily="2" charset="2"/>
        <a:buChar char=""/>
        <a:defRPr sz="2000">
          <a:solidFill>
            <a:schemeClr val="tx1"/>
          </a:solidFill>
          <a:latin typeface="+mn-lt"/>
          <a:cs typeface="+mn-cs"/>
        </a:defRPr>
      </a:lvl2pPr>
      <a:lvl3pPr marL="1143000" indent="-228600" algn="l" rtl="0" fontAlgn="base">
        <a:spcBef>
          <a:spcPct val="20000"/>
        </a:spcBef>
        <a:spcAft>
          <a:spcPct val="0"/>
        </a:spcAft>
        <a:buClr>
          <a:schemeClr val="hlink"/>
        </a:buClr>
        <a:buSzPct val="80000"/>
        <a:buFont typeface="Wingdings" pitchFamily="2" charset="2"/>
        <a:buChar char="v"/>
        <a:defRPr sz="2400">
          <a:solidFill>
            <a:schemeClr val="tx1"/>
          </a:solidFill>
          <a:latin typeface="+mn-lt"/>
          <a:cs typeface="+mn-cs"/>
        </a:defRPr>
      </a:lvl3pPr>
      <a:lvl4pPr marL="1600200" indent="-228600" algn="l" rtl="0" fontAlgn="base">
        <a:spcBef>
          <a:spcPct val="20000"/>
        </a:spcBef>
        <a:spcAft>
          <a:spcPct val="0"/>
        </a:spcAft>
        <a:buClr>
          <a:schemeClr val="accent2"/>
        </a:buClr>
        <a:buSzPct val="90000"/>
        <a:buFont typeface="Wingdings" pitchFamily="2" charset="2"/>
        <a:buChar char=""/>
        <a:defRPr sz="2000">
          <a:solidFill>
            <a:schemeClr val="tx1"/>
          </a:solidFill>
          <a:latin typeface="+mn-lt"/>
          <a:cs typeface="+mn-cs"/>
        </a:defRPr>
      </a:lvl4pPr>
      <a:lvl5pPr marL="20574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cs typeface="+mn-cs"/>
        </a:defRPr>
      </a:lvl5pPr>
      <a:lvl6pPr marL="25146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cs typeface="+mn-cs"/>
        </a:defRPr>
      </a:lvl6pPr>
      <a:lvl7pPr marL="29718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cs typeface="+mn-cs"/>
        </a:defRPr>
      </a:lvl7pPr>
      <a:lvl8pPr marL="34290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cs typeface="+mn-cs"/>
        </a:defRPr>
      </a:lvl8pPr>
      <a:lvl9pPr marL="3886200" indent="-228600" algn="l" rtl="0" fontAlgn="base">
        <a:spcBef>
          <a:spcPct val="20000"/>
        </a:spcBef>
        <a:spcAft>
          <a:spcPct val="0"/>
        </a:spcAft>
        <a:buClr>
          <a:schemeClr val="hlink"/>
        </a:buClr>
        <a:buSzPct val="85000"/>
        <a:buFont typeface="Wingdings" pitchFamily="2" charset="2"/>
        <a:buChar char="v"/>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www.riskglossary.com/articles/investment_management.htm" TargetMode="External"/><Relationship Id="rId3" Type="http://schemas.openxmlformats.org/officeDocument/2006/relationships/hyperlink" Target="http://www.riskglossary.com/articles/security.htm" TargetMode="External"/><Relationship Id="rId7" Type="http://schemas.openxmlformats.org/officeDocument/2006/relationships/hyperlink" Target="http://www.riskglossary.com/articles/off_balance_sheet_finance.htm" TargetMode="External"/><Relationship Id="rId2" Type="http://schemas.openxmlformats.org/officeDocument/2006/relationships/hyperlink" Target="http://www.riskglossary.com/articles/securitization.htm" TargetMode="External"/><Relationship Id="rId1" Type="http://schemas.openxmlformats.org/officeDocument/2006/relationships/slideLayout" Target="../slideLayouts/slideLayout2.xml"/><Relationship Id="rId6" Type="http://schemas.openxmlformats.org/officeDocument/2006/relationships/hyperlink" Target="http://www.riskglossary.com/articles/credit_risk.htm" TargetMode="External"/><Relationship Id="rId5" Type="http://schemas.openxmlformats.org/officeDocument/2006/relationships/hyperlink" Target="http://www.riskglossary.com/articles/common_stock.htm" TargetMode="External"/><Relationship Id="rId4" Type="http://schemas.openxmlformats.org/officeDocument/2006/relationships/hyperlink" Target="http://www.riskglossary.com/articles/senior_subordinated.ht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investopedia.com/terms/b/buyside.asp" TargetMode="External"/><Relationship Id="rId2" Type="http://schemas.openxmlformats.org/officeDocument/2006/relationships/hyperlink" Target="http://www.investopedia.com/terms/s/sellside.asp"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ctrTitle"/>
          </p:nvPr>
        </p:nvSpPr>
        <p:spPr>
          <a:xfrm>
            <a:off x="755650" y="620713"/>
            <a:ext cx="7772400" cy="1470025"/>
          </a:xfrm>
        </p:spPr>
        <p:txBody>
          <a:bodyPr/>
          <a:lstStyle/>
          <a:p>
            <a:r>
              <a:rPr lang="en-US" altLang="zh-CN">
                <a:solidFill>
                  <a:schemeClr val="hlink"/>
                </a:solidFill>
                <a:ea typeface="SimSun" pitchFamily="2" charset="-122"/>
              </a:rPr>
              <a:t>			</a:t>
            </a:r>
            <a:r>
              <a:rPr lang="en-US" sz="3200">
                <a:solidFill>
                  <a:schemeClr val="hlink"/>
                </a:solidFill>
              </a:rPr>
              <a:t>The Business of 				Investment banking</a:t>
            </a:r>
          </a:p>
        </p:txBody>
      </p:sp>
      <p:sp>
        <p:nvSpPr>
          <p:cNvPr id="33795" name="Rectangle 3"/>
          <p:cNvSpPr>
            <a:spLocks noGrp="1" noRot="1" noChangeArrowheads="1"/>
          </p:cNvSpPr>
          <p:nvPr>
            <p:ph type="subTitle" idx="1"/>
          </p:nvPr>
        </p:nvSpPr>
        <p:spPr/>
        <p:txBody>
          <a:bodyPr/>
          <a:lstStyle/>
          <a:p>
            <a:r>
              <a:rPr lang="en-US" sz="2400" dirty="0" smtClean="0"/>
              <a:t>BY </a:t>
            </a:r>
          </a:p>
          <a:p>
            <a:r>
              <a:rPr lang="en-US" sz="2400" dirty="0" smtClean="0"/>
              <a:t>CA  </a:t>
            </a:r>
          </a:p>
          <a:p>
            <a:r>
              <a:rPr lang="en-US" sz="2400" dirty="0" smtClean="0"/>
              <a:t>SAYANTAN BASU</a:t>
            </a:r>
            <a:endParaRPr lang="en-US" sz="2400" dirty="0"/>
          </a:p>
        </p:txBody>
      </p:sp>
    </p:spTree>
    <p:custDataLst>
      <p:tags r:id="rId1"/>
    </p:custDataLst>
  </p:cSld>
  <p:clrMapOvr>
    <a:masterClrMapping/>
  </p:clrMapOvr>
  <p:transition spd="med">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Rot="1" noChangeArrowheads="1"/>
          </p:cNvSpPr>
          <p:nvPr>
            <p:ph type="body" idx="1"/>
          </p:nvPr>
        </p:nvSpPr>
        <p:spPr>
          <a:xfrm>
            <a:off x="381000" y="0"/>
            <a:ext cx="8382000" cy="6858000"/>
          </a:xfrm>
        </p:spPr>
        <p:txBody>
          <a:bodyPr/>
          <a:lstStyle/>
          <a:p>
            <a:r>
              <a:rPr lang="en-US"/>
              <a:t>Even with the establishment of the Federal Reserve, financial power, and residual political power, was concentrated in Wall Street. </a:t>
            </a:r>
          </a:p>
          <a:p>
            <a:r>
              <a:rPr lang="en-US"/>
              <a:t>When the First World War broke out, America became a global lender.</a:t>
            </a:r>
          </a:p>
          <a:p>
            <a:r>
              <a:rPr lang="en-US"/>
              <a:t>World War II  saved the banking industry from complete destruction. </a:t>
            </a:r>
          </a:p>
          <a:p>
            <a:r>
              <a:rPr lang="en-US"/>
              <a:t>For the banks and the Federal Reserve, the war required financial maneuvers using billions of dollars.</a:t>
            </a:r>
          </a:p>
          <a:p>
            <a:r>
              <a:rPr lang="en-US"/>
              <a:t> Companies were created with huge credit needs that in turn spurred banks into mergers to meet the new needs. </a:t>
            </a:r>
          </a:p>
          <a:p>
            <a:r>
              <a:rPr lang="en-US"/>
              <a:t>These huge banks spanned global markets. </a:t>
            </a:r>
          </a:p>
          <a:p>
            <a:r>
              <a:rPr lang="en-US"/>
              <a:t>Domestic banking in the United States finally reached a  point where, with the advent of deposit insurance and mortgages, an individual had reasonable access to credit.</a:t>
            </a:r>
          </a:p>
          <a:p>
            <a:r>
              <a:rPr lang="en-US"/>
              <a:t>The US replaced London as the center of the financial world by the end of the war. </a:t>
            </a:r>
          </a:p>
          <a:p>
            <a:endParaRPr lang="en-US"/>
          </a:p>
          <a:p>
            <a:endParaRPr lang="en-US"/>
          </a:p>
        </p:txBody>
      </p:sp>
    </p:spTree>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a:xfrm>
            <a:off x="228600" y="152400"/>
            <a:ext cx="8540750" cy="1143000"/>
          </a:xfrm>
        </p:spPr>
        <p:txBody>
          <a:bodyPr/>
          <a:lstStyle/>
          <a:p>
            <a:r>
              <a:rPr lang="en-US"/>
              <a:t>Glass Steagall and the rise of investment banking</a:t>
            </a:r>
          </a:p>
        </p:txBody>
      </p:sp>
      <p:sp>
        <p:nvSpPr>
          <p:cNvPr id="48131" name="Rectangle 3"/>
          <p:cNvSpPr>
            <a:spLocks noGrp="1" noRot="1" noChangeArrowheads="1"/>
          </p:cNvSpPr>
          <p:nvPr>
            <p:ph type="body" idx="1"/>
          </p:nvPr>
        </p:nvSpPr>
        <p:spPr>
          <a:xfrm>
            <a:off x="533400" y="1295400"/>
            <a:ext cx="7927975" cy="6019800"/>
          </a:xfrm>
        </p:spPr>
        <p:txBody>
          <a:bodyPr/>
          <a:lstStyle/>
          <a:p>
            <a:r>
              <a:rPr lang="en-US"/>
              <a:t>By 1929, private banks and chartered commercial banks were combining  commercial banking with the securities business.</a:t>
            </a:r>
          </a:p>
          <a:p>
            <a:r>
              <a:rPr lang="en-US"/>
              <a:t>Meanwhile, the government insisted that all debtor nations must pay back their war loans before any American institution would extend them further credit.</a:t>
            </a:r>
          </a:p>
          <a:p>
            <a:r>
              <a:rPr lang="en-US"/>
              <a:t>This slowed down world trade and caused many countries to become hostile toward American goods. </a:t>
            </a:r>
          </a:p>
          <a:p>
            <a:r>
              <a:rPr lang="en-US"/>
              <a:t>When the stock market crashed on  Black Tuesday in 1929, the already sluggish world economy was knocked out.</a:t>
            </a:r>
          </a:p>
          <a:p>
            <a:r>
              <a:rPr lang="en-US"/>
              <a:t>The Federal Reserve couldn't contain the crash.</a:t>
            </a:r>
          </a:p>
          <a:p>
            <a:r>
              <a:rPr lang="en-US"/>
              <a:t>After the crash, the United States entered a major recession, and approximately 10,000 banks failed between 1930 and 1933.</a:t>
            </a:r>
          </a:p>
          <a:p>
            <a:r>
              <a:rPr lang="en-US"/>
              <a:t>The U.S. government realised that financial markets needed to be more closely regulated in order to protect the financial interests of the common man. </a:t>
            </a:r>
            <a:br>
              <a:rPr lang="en-US"/>
            </a:br>
            <a:endParaRPr lang="en-US"/>
          </a:p>
          <a:p>
            <a:pPr>
              <a:buFont typeface="Wingdings" pitchFamily="2" charset="2"/>
              <a:buNone/>
            </a:pPr>
            <a:r>
              <a:rPr lang="en-US"/>
              <a:t/>
            </a:r>
            <a:br>
              <a:rPr lang="en-US"/>
            </a:br>
            <a:endParaRPr lang="en-US"/>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Rot="1" noChangeArrowheads="1"/>
          </p:cNvSpPr>
          <p:nvPr>
            <p:ph type="body" idx="1"/>
          </p:nvPr>
        </p:nvSpPr>
        <p:spPr>
          <a:xfrm>
            <a:off x="698500" y="609600"/>
            <a:ext cx="7839075" cy="5400675"/>
          </a:xfrm>
        </p:spPr>
        <p:txBody>
          <a:bodyPr/>
          <a:lstStyle/>
          <a:p>
            <a:r>
              <a:rPr lang="en-US"/>
              <a:t>This resulted in the separation of investment banking from commercial banking  through the 1933 Glass Steagall Act.</a:t>
            </a:r>
          </a:p>
          <a:p>
            <a:r>
              <a:rPr lang="en-US"/>
              <a:t>A clear line was drawn between being a bank and being an investor.  </a:t>
            </a:r>
          </a:p>
          <a:p>
            <a:r>
              <a:rPr lang="en-US"/>
              <a:t>Banks could no longer speculate  with deposits. </a:t>
            </a:r>
          </a:p>
          <a:p>
            <a:r>
              <a:rPr lang="en-US"/>
              <a:t>Commercial banks were required to divest themselves of existing securities operations.</a:t>
            </a:r>
          </a:p>
          <a:p>
            <a:r>
              <a:rPr lang="en-US"/>
              <a:t>Private banks wishing to engage in securities business (to be investment banks) were to divest themselves of their commercial banking affiliates</a:t>
            </a:r>
            <a:r>
              <a:rPr lang="en-US" b="1"/>
              <a:t>.</a:t>
            </a:r>
            <a:endParaRPr lang="en-US"/>
          </a:p>
          <a:p>
            <a:r>
              <a:rPr lang="en-US"/>
              <a:t> FDIC (Deposit insurance) regulations were enacted to convince the public it was safe to come back.</a:t>
            </a:r>
          </a:p>
          <a:p>
            <a:r>
              <a:rPr lang="en-US"/>
              <a:t>The firms on the investment banking side of this separation - such as Morgan Stanley, Goldman Sachs, Lehman Brothers and First Boston - went on to take a prominent role in the underwriting of corporate America during the postwar period. </a:t>
            </a:r>
          </a:p>
          <a:p>
            <a:endParaRPr lang="en-US"/>
          </a:p>
          <a:p>
            <a:endParaRPr lang="en-US"/>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a:xfrm>
            <a:off x="228600" y="457200"/>
            <a:ext cx="8540750" cy="762000"/>
          </a:xfrm>
        </p:spPr>
        <p:txBody>
          <a:bodyPr/>
          <a:lstStyle/>
          <a:p>
            <a:r>
              <a:rPr lang="en-US"/>
              <a:t>IB continues to flourish</a:t>
            </a:r>
          </a:p>
        </p:txBody>
      </p:sp>
      <p:sp>
        <p:nvSpPr>
          <p:cNvPr id="50179" name="Rectangle 3"/>
          <p:cNvSpPr>
            <a:spLocks noGrp="1" noRot="1" noChangeArrowheads="1"/>
          </p:cNvSpPr>
          <p:nvPr>
            <p:ph type="body" idx="1"/>
          </p:nvPr>
        </p:nvSpPr>
        <p:spPr>
          <a:xfrm>
            <a:off x="685800" y="1600200"/>
            <a:ext cx="7839075" cy="4937125"/>
          </a:xfrm>
        </p:spPr>
        <p:txBody>
          <a:bodyPr/>
          <a:lstStyle/>
          <a:p>
            <a:r>
              <a:rPr lang="en-US"/>
              <a:t>The separation of commercial banking from the securities business was not complete, however.</a:t>
            </a:r>
          </a:p>
          <a:p>
            <a:r>
              <a:rPr lang="en-US"/>
              <a:t>The Glass-Steagall restrictions applied only to corporate securities. </a:t>
            </a:r>
          </a:p>
          <a:p>
            <a:r>
              <a:rPr lang="en-US"/>
              <a:t>Subsidiaries of bank holding companies were always allowed to deal in Treasury securities and to underwrite municipal bonds.</a:t>
            </a:r>
          </a:p>
          <a:p>
            <a:r>
              <a:rPr lang="en-US"/>
              <a:t>Moreover, Glass-Steagall related only to publicly traded securities. </a:t>
            </a:r>
          </a:p>
          <a:p>
            <a:r>
              <a:rPr lang="en-US"/>
              <a:t>Banks were quite active in the private placement market.</a:t>
            </a:r>
          </a:p>
          <a:p>
            <a:r>
              <a:rPr lang="en-US"/>
              <a:t>Finally, the Glass-Steagall Act did not apply outside the US.</a:t>
            </a:r>
          </a:p>
          <a:p>
            <a:r>
              <a:rPr lang="en-US"/>
              <a:t>American commercial banks engaged in the securities business overseas and U.S. securities firms (investment banks) had overseas subsidiaries engaged in commercial banking.</a:t>
            </a:r>
          </a:p>
          <a:p>
            <a:endParaRPr lang="en-US"/>
          </a:p>
        </p:txBody>
      </p:sp>
    </p:spTree>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Rot="1" noChangeArrowheads="1"/>
          </p:cNvSpPr>
          <p:nvPr>
            <p:ph type="body" idx="1"/>
          </p:nvPr>
        </p:nvSpPr>
        <p:spPr>
          <a:xfrm>
            <a:off x="304800" y="457200"/>
            <a:ext cx="8540750" cy="5410200"/>
          </a:xfrm>
        </p:spPr>
        <p:txBody>
          <a:bodyPr/>
          <a:lstStyle/>
          <a:p>
            <a:r>
              <a:rPr lang="en-US"/>
              <a:t>Between 1963 and 1987, banks challenged restrictions on their municipal bond underwriting activities, commercial paper underwriting activities, discount brokerage activities, and advising activities, including open and closed end mutual funds, the underwriting of mortgage-backed securities, and selling annuities.</a:t>
            </a:r>
          </a:p>
          <a:p>
            <a:r>
              <a:rPr lang="en-US"/>
              <a:t> In most cases, the courts eventually permitted these activities for commercial banks.</a:t>
            </a:r>
          </a:p>
          <a:p>
            <a:r>
              <a:rPr lang="en-US"/>
              <a:t>With this onslaught, and the de facto erosion of the Glass- Steagall Act by legal interpretation, the Federal Reserve Board in April 1987 allowed commercial bank holding companies such as J.P. Morgan &amp; Company to establish separate securities affiliates as investment banks.</a:t>
            </a:r>
          </a:p>
          <a:p>
            <a:r>
              <a:rPr lang="en-US"/>
              <a:t>In 1986, the Fed ruled that brokerage subsidiaries of bank holding companies could sell mutual funds.</a:t>
            </a:r>
          </a:p>
          <a:p>
            <a:r>
              <a:rPr lang="en-US"/>
              <a:t>Deregulation of underwriting services happened in 1989.</a:t>
            </a:r>
          </a:p>
          <a:p>
            <a:r>
              <a:rPr lang="en-US"/>
              <a:t>Banks could undertake debt underwriting provided they had capital and necessary management capabilities.</a:t>
            </a:r>
          </a:p>
          <a:p>
            <a:r>
              <a:rPr lang="en-US"/>
              <a:t>A ceiling was, however, imposed on debt underwriting.</a:t>
            </a:r>
          </a:p>
          <a:p>
            <a:endParaRPr lang="en-US"/>
          </a:p>
          <a:p>
            <a:endParaRPr lang="en-US"/>
          </a:p>
        </p:txBody>
      </p:sp>
    </p:spTree>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a:xfrm>
            <a:off x="228600" y="304800"/>
            <a:ext cx="8540750" cy="838200"/>
          </a:xfrm>
        </p:spPr>
        <p:txBody>
          <a:bodyPr/>
          <a:lstStyle/>
          <a:p>
            <a:r>
              <a:rPr lang="en-US"/>
              <a:t>Using affiliates</a:t>
            </a:r>
          </a:p>
        </p:txBody>
      </p:sp>
      <p:sp>
        <p:nvSpPr>
          <p:cNvPr id="52227" name="Rectangle 3"/>
          <p:cNvSpPr>
            <a:spLocks noGrp="1" noRot="1" noChangeArrowheads="1"/>
          </p:cNvSpPr>
          <p:nvPr>
            <p:ph type="body" idx="1"/>
          </p:nvPr>
        </p:nvSpPr>
        <p:spPr>
          <a:xfrm>
            <a:off x="698500" y="1143000"/>
            <a:ext cx="7839075" cy="4867275"/>
          </a:xfrm>
        </p:spPr>
        <p:txBody>
          <a:bodyPr/>
          <a:lstStyle/>
          <a:p>
            <a:r>
              <a:rPr lang="en-US"/>
              <a:t>Through affiliates, commercial banks began to do  commercial paper underwriting, mortgage-backed securities underwriting, and municipal revenue bond underwriting.</a:t>
            </a:r>
          </a:p>
          <a:p>
            <a:r>
              <a:rPr lang="en-US"/>
              <a:t>These affiliates did not violate the Glass-Steagall Act, since the revenue generated from securities underwriting activities amounted to less than 5 percent (increased later to 10 percent and then 25 percent) of the total revenues generated.</a:t>
            </a:r>
          </a:p>
          <a:p>
            <a:r>
              <a:rPr lang="en-US"/>
              <a:t>In 1995, the Supreme Court ruled that national banks could issue annuities.</a:t>
            </a:r>
          </a:p>
          <a:p>
            <a:r>
              <a:rPr lang="en-US"/>
              <a:t>Significant changes occurred in 1997 as the Federal Reserve and the Office of the Comptroller of the Currency (OCC) took actions to expand bank holding companies' permitted activities.</a:t>
            </a:r>
          </a:p>
          <a:p>
            <a:r>
              <a:rPr lang="en-US"/>
              <a:t>The Federal Reserve allowed commercial banks to acquire directly existing investment banks rather than establish completely new investment banking subsidiaries</a:t>
            </a:r>
            <a:r>
              <a:rPr lang="en-US" b="1"/>
              <a:t>.</a:t>
            </a:r>
            <a:endParaRPr lang="en-US"/>
          </a:p>
          <a:p>
            <a:endParaRPr lang="en-US"/>
          </a:p>
        </p:txBody>
      </p:sp>
    </p:spTree>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p:txBody>
          <a:bodyPr/>
          <a:lstStyle/>
          <a:p>
            <a:r>
              <a:rPr lang="en-US"/>
              <a:t>Mergers and acquisitions</a:t>
            </a:r>
          </a:p>
        </p:txBody>
      </p:sp>
      <p:sp>
        <p:nvSpPr>
          <p:cNvPr id="53251" name="Rectangle 3"/>
          <p:cNvSpPr>
            <a:spLocks noGrp="1" noRot="1" noChangeArrowheads="1"/>
          </p:cNvSpPr>
          <p:nvPr>
            <p:ph type="body" idx="1"/>
          </p:nvPr>
        </p:nvSpPr>
        <p:spPr/>
        <p:txBody>
          <a:bodyPr/>
          <a:lstStyle/>
          <a:p>
            <a:endParaRPr lang="en-US" b="1"/>
          </a:p>
          <a:p>
            <a:r>
              <a:rPr lang="en-US"/>
              <a:t>In 1998, Citicorp – Travellers merger was allowed.</a:t>
            </a:r>
          </a:p>
          <a:p>
            <a:r>
              <a:rPr lang="en-US"/>
              <a:t>More mergers and acquisitions between commercial and investment banks took place between  1997 and  2000.</a:t>
            </a:r>
          </a:p>
          <a:p>
            <a:r>
              <a:rPr lang="en-US"/>
              <a:t>One motivation for these acquisitions was the desire to establish a presence in the securities business .</a:t>
            </a:r>
          </a:p>
          <a:p>
            <a:r>
              <a:rPr lang="en-US"/>
              <a:t>Another motivation was the opportunity to expand business lines, taking advantage of economies of scale and scope to reduce overall costs and merge the customer bases of the respective commercial and investment banks involved in the acquisition.</a:t>
            </a:r>
          </a:p>
          <a:p>
            <a:endParaRPr lang="en-US"/>
          </a:p>
          <a:p>
            <a:endParaRPr lang="en-US"/>
          </a:p>
          <a:p>
            <a:endParaRPr lang="en-US"/>
          </a:p>
        </p:txBody>
      </p:sp>
    </p:spTree>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p:nvPr>
        </p:nvSpPr>
        <p:spPr>
          <a:xfrm>
            <a:off x="304800" y="0"/>
            <a:ext cx="8540750" cy="1143000"/>
          </a:xfrm>
        </p:spPr>
        <p:txBody>
          <a:bodyPr/>
          <a:lstStyle/>
          <a:p>
            <a:r>
              <a:rPr lang="en-US" b="1"/>
              <a:t>The Mega  mergers</a:t>
            </a:r>
          </a:p>
        </p:txBody>
      </p:sp>
      <p:sp>
        <p:nvSpPr>
          <p:cNvPr id="54275" name="Rectangle 3"/>
          <p:cNvSpPr>
            <a:spLocks noGrp="1" noRot="1" noChangeArrowheads="1"/>
          </p:cNvSpPr>
          <p:nvPr>
            <p:ph type="body" idx="1"/>
          </p:nvPr>
        </p:nvSpPr>
        <p:spPr>
          <a:xfrm>
            <a:off x="685800" y="1676400"/>
            <a:ext cx="7839075" cy="4937125"/>
          </a:xfrm>
        </p:spPr>
        <p:txBody>
          <a:bodyPr/>
          <a:lstStyle/>
          <a:p>
            <a:endParaRPr lang="en-US" b="1"/>
          </a:p>
          <a:p>
            <a:r>
              <a:rPr lang="en-US"/>
              <a:t>Chase Manhattan/Chemical, 1996 for $ 11.36 billion</a:t>
            </a:r>
          </a:p>
          <a:p>
            <a:r>
              <a:rPr lang="en-US"/>
              <a:t>Bankers Trust's April 1997 acquisition of Alex Brown for $1.7 billion.</a:t>
            </a:r>
          </a:p>
          <a:p>
            <a:r>
              <a:rPr lang="en-US"/>
              <a:t>Citicorp's $83 billion merger with Travelers Group (which owned Smith Barney and Salomon Brothers) in April 1998.</a:t>
            </a:r>
          </a:p>
          <a:p>
            <a:r>
              <a:rPr lang="en-US"/>
              <a:t>Bank America/Nations Bank, for $66.62 billion in 1998.</a:t>
            </a:r>
          </a:p>
          <a:p>
            <a:r>
              <a:rPr lang="en-US"/>
              <a:t>Deutsche Bank's $9.7 billion purchase of Banker's Trust in 1999.</a:t>
            </a:r>
          </a:p>
          <a:p>
            <a:r>
              <a:rPr lang="en-US"/>
              <a:t>UBS's $12.0 billion purchase of Paine Webber in 2000.</a:t>
            </a:r>
          </a:p>
          <a:p>
            <a:r>
              <a:rPr lang="en-US"/>
              <a:t>Credit Suisse First Boston's purchase of Donaldson Lufkin Jenrette for $11.5 billion in 2000.</a:t>
            </a:r>
          </a:p>
          <a:p>
            <a:r>
              <a:rPr lang="en-US"/>
              <a:t>JP Morgan/Chase for $33.5 billion in 2000</a:t>
            </a:r>
          </a:p>
          <a:p>
            <a:endParaRPr lang="en-US"/>
          </a:p>
        </p:txBody>
      </p:sp>
    </p:spTree>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p:txBody>
          <a:bodyPr/>
          <a:lstStyle/>
          <a:p>
            <a:r>
              <a:rPr lang="en-US" b="1"/>
              <a:t>Financial Services Modernization Act</a:t>
            </a:r>
            <a:br>
              <a:rPr lang="en-US" b="1"/>
            </a:br>
            <a:endParaRPr lang="en-US" b="1"/>
          </a:p>
        </p:txBody>
      </p:sp>
      <p:sp>
        <p:nvSpPr>
          <p:cNvPr id="55299" name="Rectangle 3"/>
          <p:cNvSpPr>
            <a:spLocks noGrp="1" noRot="1" noChangeArrowheads="1"/>
          </p:cNvSpPr>
          <p:nvPr>
            <p:ph type="body" idx="1"/>
          </p:nvPr>
        </p:nvSpPr>
        <p:spPr/>
        <p:txBody>
          <a:bodyPr/>
          <a:lstStyle/>
          <a:p>
            <a:r>
              <a:rPr lang="en-US"/>
              <a:t>Finally, in 1999, the U.S. Congress passed the Financial Services Modernization Act (Gramm-Leach_Blilely), which removed the barriers between commercial banking and investment banking.</a:t>
            </a:r>
          </a:p>
          <a:p>
            <a:r>
              <a:rPr lang="en-US"/>
              <a:t>The bill, probably  the biggest change in the regulation of financial institutions in nearly 70 years, allowed for the creation of a "financial services holding company" that could engage in banking activities </a:t>
            </a:r>
            <a:r>
              <a:rPr lang="en-US" i="1"/>
              <a:t>and </a:t>
            </a:r>
            <a:r>
              <a:rPr lang="en-US"/>
              <a:t>securities underwriting.</a:t>
            </a:r>
          </a:p>
          <a:p>
            <a:r>
              <a:rPr lang="en-US"/>
              <a:t>The Financial Services Modernization Act opened the door for the creation of full-service financial institutions in the United States similar to those that existed in the United States pre-1933 and that exist in many other countries today.</a:t>
            </a:r>
          </a:p>
          <a:p>
            <a:endParaRPr lang="en-US"/>
          </a:p>
          <a:p>
            <a:endParaRPr lang="en-US"/>
          </a:p>
          <a:p>
            <a:endParaRPr lang="en-US"/>
          </a:p>
        </p:txBody>
      </p:sp>
    </p:spTree>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endParaRPr lang="en-US"/>
          </a:p>
        </p:txBody>
      </p:sp>
      <p:sp>
        <p:nvSpPr>
          <p:cNvPr id="56323" name="Rectangle 3"/>
          <p:cNvSpPr>
            <a:spLocks noGrp="1" noRot="1" noChangeArrowheads="1"/>
          </p:cNvSpPr>
          <p:nvPr>
            <p:ph type="body" idx="1"/>
          </p:nvPr>
        </p:nvSpPr>
        <p:spPr/>
        <p:txBody>
          <a:bodyPr/>
          <a:lstStyle/>
          <a:p>
            <a:r>
              <a:rPr lang="en-US"/>
              <a:t>The act has created two new frameworks under which banks can engage in new types of financial activity or integrate with other types of financial company.</a:t>
            </a:r>
          </a:p>
          <a:p>
            <a:r>
              <a:rPr lang="en-US"/>
              <a:t>A "financial holding company" (FHC) can conduct new activities through a holding company affiliate of the bank regulated by the Federal Reserve Board.</a:t>
            </a:r>
          </a:p>
          <a:p>
            <a:r>
              <a:rPr lang="en-US"/>
              <a:t>A "financial subsidiary" permits new activities to be conducted through a subsidiary of the bank regulated by that bank's normal regulator.</a:t>
            </a:r>
          </a:p>
          <a:p>
            <a:r>
              <a:rPr lang="en-US"/>
              <a:t> For example, to engage in the securities business or in insurance, a bank can set up, or purchase, a securities firm or an insurance company.</a:t>
            </a:r>
          </a:p>
          <a:p>
            <a:endParaRPr lang="en-US"/>
          </a:p>
        </p:txBody>
      </p:sp>
    </p:spTree>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304800" y="0"/>
            <a:ext cx="8540750" cy="914400"/>
          </a:xfrm>
        </p:spPr>
        <p:txBody>
          <a:bodyPr/>
          <a:lstStyle/>
          <a:p>
            <a:r>
              <a:rPr lang="en-US"/>
              <a:t>History</a:t>
            </a:r>
          </a:p>
        </p:txBody>
      </p:sp>
      <p:sp>
        <p:nvSpPr>
          <p:cNvPr id="38915" name="Rectangle 3"/>
          <p:cNvSpPr>
            <a:spLocks noGrp="1" noRot="1" noChangeArrowheads="1"/>
          </p:cNvSpPr>
          <p:nvPr>
            <p:ph type="body" idx="1"/>
          </p:nvPr>
        </p:nvSpPr>
        <p:spPr>
          <a:xfrm>
            <a:off x="304800" y="762000"/>
            <a:ext cx="8534400" cy="6096000"/>
          </a:xfrm>
        </p:spPr>
        <p:txBody>
          <a:bodyPr/>
          <a:lstStyle/>
          <a:p>
            <a:r>
              <a:rPr lang="en-US"/>
              <a:t>Banks have been around since the first currencies were minted .</a:t>
            </a:r>
          </a:p>
          <a:p>
            <a:r>
              <a:rPr lang="en-US"/>
              <a:t>Coins could be stored more easily than other commodities.</a:t>
            </a:r>
          </a:p>
          <a:p>
            <a:r>
              <a:rPr lang="en-US"/>
              <a:t>These coins, however, needed to be kept in a safe place. </a:t>
            </a:r>
          </a:p>
          <a:p>
            <a:r>
              <a:rPr lang="en-US"/>
              <a:t>Ancient homes didn't have the benefit of a steel safe.</a:t>
            </a:r>
          </a:p>
          <a:p>
            <a:r>
              <a:rPr lang="en-US"/>
              <a:t>So most wealthy people held accounts at their temples.</a:t>
            </a:r>
          </a:p>
          <a:p>
            <a:r>
              <a:rPr lang="en-US"/>
              <a:t>Most temples were also the financial centers of their cities.</a:t>
            </a:r>
          </a:p>
          <a:p>
            <a:r>
              <a:rPr lang="en-US"/>
              <a:t>That is why  they were ransacked during wars.</a:t>
            </a:r>
          </a:p>
          <a:p>
            <a:r>
              <a:rPr lang="en-US"/>
              <a:t>Gradually there emerged a class of wealthy merchants that took to lending these coins, with interest to people in need. </a:t>
            </a:r>
          </a:p>
          <a:p>
            <a:r>
              <a:rPr lang="en-US"/>
              <a:t>Temples generally handled large loans as well as loans to various sovereigns, and these new money lenders took up the rest.</a:t>
            </a:r>
          </a:p>
          <a:p>
            <a:r>
              <a:rPr lang="en-US"/>
              <a:t>The Romans took banking out of the temples and formalized it within distinct buildings. </a:t>
            </a:r>
            <a:br>
              <a:rPr lang="en-US"/>
            </a:br>
            <a:r>
              <a:rPr lang="en-US"/>
              <a:t> </a:t>
            </a:r>
          </a:p>
        </p:txBody>
      </p:sp>
    </p:spTree>
  </p:cSld>
  <p:clrMapOvr>
    <a:masterClrMapping/>
  </p:clrMapOvr>
  <p:transition spd="med">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lstStyle/>
          <a:p>
            <a:endParaRPr lang="en-US"/>
          </a:p>
        </p:txBody>
      </p:sp>
      <p:sp>
        <p:nvSpPr>
          <p:cNvPr id="57347" name="Rectangle 3"/>
          <p:cNvSpPr>
            <a:spLocks noGrp="1" noRot="1" noChangeArrowheads="1"/>
          </p:cNvSpPr>
          <p:nvPr>
            <p:ph type="body" idx="1"/>
          </p:nvPr>
        </p:nvSpPr>
        <p:spPr/>
        <p:txBody>
          <a:bodyPr/>
          <a:lstStyle/>
          <a:p>
            <a:r>
              <a:rPr lang="en-US"/>
              <a:t>An FHC  may engage in any type of financial activity and even, in some circumstances, in non financial activities. </a:t>
            </a:r>
          </a:p>
          <a:p>
            <a:r>
              <a:rPr lang="en-US"/>
              <a:t>Explicitly permitted are securities activities, insurance, and equity investment in financial and non financial companies. </a:t>
            </a:r>
          </a:p>
          <a:p>
            <a:r>
              <a:rPr lang="en-US"/>
              <a:t>The FHC does not need to ask permission to do any of these things: it merely has to inform its regulator, the Fed, after the fact.</a:t>
            </a:r>
          </a:p>
          <a:p>
            <a:r>
              <a:rPr lang="en-US"/>
              <a:t>Financial subsidiaries of banks are more restricted. </a:t>
            </a:r>
          </a:p>
          <a:p>
            <a:r>
              <a:rPr lang="en-US"/>
              <a:t>They may not, for example, engage in underwriting insurance, in real estate development, or in equity investment.</a:t>
            </a:r>
          </a:p>
          <a:p>
            <a:endParaRPr lang="en-US"/>
          </a:p>
        </p:txBody>
      </p:sp>
    </p:spTree>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a:xfrm>
            <a:off x="304800" y="152400"/>
            <a:ext cx="8540750" cy="838200"/>
          </a:xfrm>
        </p:spPr>
        <p:txBody>
          <a:bodyPr/>
          <a:lstStyle/>
          <a:p>
            <a:r>
              <a:rPr lang="en-US"/>
              <a:t>Summing up</a:t>
            </a:r>
          </a:p>
        </p:txBody>
      </p:sp>
      <p:sp>
        <p:nvSpPr>
          <p:cNvPr id="58371" name="Rectangle 3"/>
          <p:cNvSpPr>
            <a:spLocks noGrp="1" noRot="1" noChangeArrowheads="1"/>
          </p:cNvSpPr>
          <p:nvPr>
            <p:ph type="body" idx="1"/>
          </p:nvPr>
        </p:nvSpPr>
        <p:spPr>
          <a:xfrm>
            <a:off x="685800" y="1600200"/>
            <a:ext cx="7839075" cy="5715000"/>
          </a:xfrm>
        </p:spPr>
        <p:txBody>
          <a:bodyPr/>
          <a:lstStyle/>
          <a:p>
            <a:r>
              <a:rPr lang="en-US" altLang="zh-CN">
                <a:ea typeface="SimSun" pitchFamily="2" charset="-122"/>
              </a:rPr>
              <a:t>Four big structural changes have threatened to make earlier models of commercial banking obsolete: </a:t>
            </a:r>
          </a:p>
          <a:p>
            <a:r>
              <a:rPr lang="en-US" altLang="zh-CN">
                <a:ea typeface="SimSun" pitchFamily="2" charset="-122"/>
              </a:rPr>
              <a:t>First, the growth of the capital markets, gathering pace through the 1980s; this has led to disintermediation.</a:t>
            </a:r>
          </a:p>
          <a:p>
            <a:r>
              <a:rPr lang="en-US" altLang="zh-CN">
                <a:ea typeface="SimSun" pitchFamily="2" charset="-122"/>
              </a:rPr>
              <a:t>Second, the arrival over the same period of powerful new information technologies. </a:t>
            </a:r>
          </a:p>
          <a:p>
            <a:r>
              <a:rPr lang="en-US" altLang="zh-CN">
                <a:ea typeface="SimSun" pitchFamily="2" charset="-122"/>
              </a:rPr>
              <a:t>Third, the deregulation of interstate banking by the Riegle-Neal act of 1994. </a:t>
            </a:r>
          </a:p>
          <a:p>
            <a:r>
              <a:rPr lang="en-US" altLang="zh-CN">
                <a:ea typeface="SimSun" pitchFamily="2" charset="-122"/>
              </a:rPr>
              <a:t>This resulted in elimination of restrictions on interstate bank mergers</a:t>
            </a:r>
          </a:p>
          <a:p>
            <a:r>
              <a:rPr lang="en-US" altLang="zh-CN">
                <a:ea typeface="SimSun" pitchFamily="2" charset="-122"/>
              </a:rPr>
              <a:t>Commercial banks  were allowed to open branches countrywide.</a:t>
            </a:r>
          </a:p>
          <a:p>
            <a:r>
              <a:rPr lang="en-US" altLang="zh-CN">
                <a:ea typeface="SimSun" pitchFamily="2" charset="-122"/>
              </a:rPr>
              <a:t>Fourth, the removal of barriers between banks, insurance companies and securities companies by the Gramm-Leach-Bliley act of 1999, allowing the formation of diversified financial groups. </a:t>
            </a:r>
          </a:p>
        </p:txBody>
      </p:sp>
    </p:spTree>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Rot="1" noChangeArrowheads="1"/>
          </p:cNvSpPr>
          <p:nvPr>
            <p:ph type="body" idx="1"/>
          </p:nvPr>
        </p:nvSpPr>
        <p:spPr>
          <a:xfrm>
            <a:off x="698500" y="381000"/>
            <a:ext cx="7839075" cy="5867400"/>
          </a:xfrm>
        </p:spPr>
        <p:txBody>
          <a:bodyPr/>
          <a:lstStyle/>
          <a:p>
            <a:r>
              <a:rPr lang="en-US"/>
              <a:t>As a result of the easing of regulatory barriers in the United States, beginning with the barriers to branching within states, there has been a considerable consolidation of the banking industry.</a:t>
            </a:r>
          </a:p>
          <a:p>
            <a:r>
              <a:rPr lang="en-US"/>
              <a:t>In the period 1991-1998, there were 5,686 mergers and acquisitions involving banks; the total value of these transactions was $589 billion.</a:t>
            </a:r>
          </a:p>
          <a:p>
            <a:r>
              <a:rPr lang="en-US"/>
              <a:t>Between 1980 and 1999 the number of commercial banks fell by over 40% from 14,406 to 8,505.</a:t>
            </a:r>
          </a:p>
          <a:p>
            <a:r>
              <a:rPr lang="en-US"/>
              <a:t>Since Riegle-Neal, multibank holding companies have been restructuring, consolidating 90% of their subsidiary banks into single-branch networks.</a:t>
            </a:r>
          </a:p>
          <a:p>
            <a:r>
              <a:rPr lang="en-US" altLang="zh-CN">
                <a:ea typeface="SimSun" pitchFamily="2" charset="-122"/>
              </a:rPr>
              <a:t>There was  a wave of big mergers among American banks from the mid-1990s onward. </a:t>
            </a:r>
          </a:p>
          <a:p>
            <a:r>
              <a:rPr lang="en-US" altLang="zh-CN">
                <a:ea typeface="SimSun" pitchFamily="2" charset="-122"/>
              </a:rPr>
              <a:t> Only now (2006), after 30 years of structural change, during which the total number of bank holding companies and thrifts (or mortgage companies) has halved, has the pace of consolidation slowed. </a:t>
            </a:r>
            <a:endParaRPr lang="en-US">
              <a:ea typeface="SimSun" pitchFamily="2" charset="-122"/>
            </a:endParaRPr>
          </a:p>
          <a:p>
            <a:endParaRPr lang="en-US"/>
          </a:p>
          <a:p>
            <a:endParaRPr lang="en-US"/>
          </a:p>
        </p:txBody>
      </p:sp>
    </p:spTree>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304800" y="228600"/>
            <a:ext cx="8540750" cy="1143000"/>
          </a:xfrm>
        </p:spPr>
        <p:txBody>
          <a:bodyPr/>
          <a:lstStyle/>
          <a:p>
            <a:r>
              <a:rPr lang="en-US"/>
              <a:t>A decade of deals</a:t>
            </a:r>
          </a:p>
        </p:txBody>
      </p:sp>
      <p:sp>
        <p:nvSpPr>
          <p:cNvPr id="60419" name="Rectangle 3"/>
          <p:cNvSpPr>
            <a:spLocks noGrp="1" noRot="1" noChangeArrowheads="1"/>
          </p:cNvSpPr>
          <p:nvPr>
            <p:ph type="body" idx="1"/>
          </p:nvPr>
        </p:nvSpPr>
        <p:spPr/>
        <p:txBody>
          <a:bodyPr/>
          <a:lstStyle/>
          <a:p>
            <a:endParaRPr lang="en-US"/>
          </a:p>
        </p:txBody>
      </p:sp>
      <p:pic>
        <p:nvPicPr>
          <p:cNvPr id="60420" name="Picture 4" descr=" "/>
          <p:cNvPicPr>
            <a:picLocks noChangeAspect="1" noChangeArrowheads="1"/>
          </p:cNvPicPr>
          <p:nvPr/>
        </p:nvPicPr>
        <p:blipFill>
          <a:blip r:embed="rId2"/>
          <a:srcRect/>
          <a:stretch>
            <a:fillRect/>
          </a:stretch>
        </p:blipFill>
        <p:spPr bwMode="auto">
          <a:xfrm>
            <a:off x="1731963" y="1766888"/>
            <a:ext cx="5403850" cy="3878262"/>
          </a:xfrm>
          <a:prstGeom prst="rect">
            <a:avLst/>
          </a:prstGeom>
          <a:noFill/>
        </p:spPr>
      </p:pic>
    </p:spTree>
  </p:cSld>
  <p:clrMapOvr>
    <a:masterClrMapping/>
  </p:clrMapOvr>
  <p:transition spd="med">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p:nvPr>
        </p:nvSpPr>
        <p:spPr>
          <a:xfrm>
            <a:off x="228600" y="457200"/>
            <a:ext cx="8540750" cy="1143000"/>
          </a:xfrm>
        </p:spPr>
        <p:txBody>
          <a:bodyPr/>
          <a:lstStyle/>
          <a:p>
            <a:r>
              <a:rPr lang="en-US"/>
              <a:t>Blurring lines</a:t>
            </a:r>
          </a:p>
        </p:txBody>
      </p:sp>
      <p:sp>
        <p:nvSpPr>
          <p:cNvPr id="61443" name="Rectangle 3"/>
          <p:cNvSpPr>
            <a:spLocks noGrp="1" noRot="1" noChangeArrowheads="1"/>
          </p:cNvSpPr>
          <p:nvPr>
            <p:ph type="body" idx="1"/>
          </p:nvPr>
        </p:nvSpPr>
        <p:spPr/>
        <p:txBody>
          <a:bodyPr/>
          <a:lstStyle/>
          <a:p>
            <a:r>
              <a:rPr lang="en-US" altLang="zh-CN">
                <a:ea typeface="SimSun" pitchFamily="2" charset="-122"/>
              </a:rPr>
              <a:t>Each of the big banks at the top of the industry has its own distinctive mix of businesses; </a:t>
            </a:r>
          </a:p>
          <a:p>
            <a:r>
              <a:rPr lang="en-US" altLang="zh-CN">
                <a:ea typeface="SimSun" pitchFamily="2" charset="-122"/>
              </a:rPr>
              <a:t>All have moved away from the traditional banking strategy of holding assets on the balance sheet. </a:t>
            </a:r>
          </a:p>
          <a:p>
            <a:r>
              <a:rPr lang="en-US" altLang="zh-CN">
                <a:ea typeface="SimSun" pitchFamily="2" charset="-122"/>
              </a:rPr>
              <a:t>They securitise loans and sell them on in the capital markets, or syndicate them to other banks.</a:t>
            </a:r>
          </a:p>
          <a:p>
            <a:r>
              <a:rPr lang="en-US" altLang="zh-CN">
                <a:ea typeface="SimSun" pitchFamily="2" charset="-122"/>
              </a:rPr>
              <a:t>This is blurring the distinction between bank as lender and bank as trader.</a:t>
            </a:r>
          </a:p>
          <a:p>
            <a:r>
              <a:rPr lang="en-US"/>
              <a:t>.</a:t>
            </a:r>
          </a:p>
        </p:txBody>
      </p:sp>
    </p:spTree>
  </p:cSld>
  <p:clrMapOvr>
    <a:masterClrMapping/>
  </p:clrMapOvr>
  <p:transition spd="med">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p:nvPr>
        </p:nvSpPr>
        <p:spPr/>
        <p:txBody>
          <a:bodyPr/>
          <a:lstStyle/>
          <a:p>
            <a:r>
              <a:rPr lang="en-US"/>
              <a:t>Securitisation</a:t>
            </a:r>
          </a:p>
        </p:txBody>
      </p:sp>
      <p:sp>
        <p:nvSpPr>
          <p:cNvPr id="62467" name="Rectangle 3"/>
          <p:cNvSpPr>
            <a:spLocks noGrp="1" noRot="1" noChangeArrowheads="1"/>
          </p:cNvSpPr>
          <p:nvPr>
            <p:ph type="body" idx="1"/>
          </p:nvPr>
        </p:nvSpPr>
        <p:spPr/>
        <p:txBody>
          <a:bodyPr/>
          <a:lstStyle/>
          <a:p>
            <a:r>
              <a:rPr lang="en-US"/>
              <a:t>Process by  which individual assets that are difficult to trade on their own are aggregated into securities that can be traded in financial markets.</a:t>
            </a:r>
          </a:p>
          <a:p>
            <a:r>
              <a:rPr lang="en-US"/>
              <a:t>First the asset is created.</a:t>
            </a:r>
          </a:p>
          <a:p>
            <a:r>
              <a:rPr lang="en-US"/>
              <a:t>An  investment bank sets up a trust.</a:t>
            </a:r>
          </a:p>
          <a:p>
            <a:r>
              <a:rPr lang="en-US"/>
              <a:t>The trust owns the assets being securitised.</a:t>
            </a:r>
          </a:p>
          <a:p>
            <a:r>
              <a:rPr lang="en-US"/>
              <a:t>Usually each trust is related to a single pool of assets.</a:t>
            </a:r>
          </a:p>
          <a:p>
            <a:r>
              <a:rPr lang="en-US"/>
              <a:t>The trust will purchase the pool of assets from the firm that  created them </a:t>
            </a:r>
          </a:p>
          <a:p>
            <a:r>
              <a:rPr lang="en-US"/>
              <a:t>The trust will raise money by selling asset backed securities.</a:t>
            </a:r>
          </a:p>
          <a:p>
            <a:r>
              <a:rPr lang="en-US"/>
              <a:t>The owners of the securities receive the income generated by the trust.</a:t>
            </a:r>
          </a:p>
          <a:p>
            <a:r>
              <a:rPr lang="en-US"/>
              <a:t>The diversity of assets underlying an asset backed security provides safety to investors.</a:t>
            </a:r>
          </a:p>
        </p:txBody>
      </p:sp>
    </p:spTree>
  </p:cSld>
  <p:clrMapOvr>
    <a:masterClrMapping/>
  </p:clrMapOvr>
  <p:transition spd="med">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p:txBody>
          <a:bodyPr/>
          <a:lstStyle/>
          <a:p>
            <a:r>
              <a:rPr lang="en-US"/>
              <a:t>Benefits of securitisation</a:t>
            </a:r>
          </a:p>
        </p:txBody>
      </p:sp>
      <p:sp>
        <p:nvSpPr>
          <p:cNvPr id="63491" name="Rectangle 3"/>
          <p:cNvSpPr>
            <a:spLocks noGrp="1" noRot="1" noChangeArrowheads="1"/>
          </p:cNvSpPr>
          <p:nvPr>
            <p:ph type="body" idx="1"/>
          </p:nvPr>
        </p:nvSpPr>
        <p:spPr/>
        <p:txBody>
          <a:bodyPr/>
          <a:lstStyle/>
          <a:p>
            <a:r>
              <a:rPr lang="en-US"/>
              <a:t>Specialisation and focus.</a:t>
            </a:r>
          </a:p>
          <a:p>
            <a:r>
              <a:rPr lang="en-US"/>
              <a:t>Risk profile </a:t>
            </a:r>
          </a:p>
          <a:p>
            <a:r>
              <a:rPr lang="en-US"/>
              <a:t>Capital requirement</a:t>
            </a:r>
          </a:p>
          <a:p>
            <a:r>
              <a:rPr lang="en-US"/>
              <a:t>Trading and liquidity</a:t>
            </a:r>
          </a:p>
        </p:txBody>
      </p:sp>
    </p:spTree>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r>
              <a:rPr lang="en-US"/>
              <a:t>Fixed income, currencies and commodities</a:t>
            </a:r>
          </a:p>
        </p:txBody>
      </p:sp>
      <p:sp>
        <p:nvSpPr>
          <p:cNvPr id="64515" name="Rectangle 3"/>
          <p:cNvSpPr>
            <a:spLocks noGrp="1" noRot="1" noChangeArrowheads="1"/>
          </p:cNvSpPr>
          <p:nvPr>
            <p:ph type="body" idx="1"/>
          </p:nvPr>
        </p:nvSpPr>
        <p:spPr/>
        <p:txBody>
          <a:bodyPr/>
          <a:lstStyle/>
          <a:p>
            <a:r>
              <a:rPr lang="en-US"/>
              <a:t>For the five big Wall Street firms (Goldman Sachs, Morgan Stanley, Merrill Lynch, Lehman Brothers and Bear Stearns) taken together, FICC, fixed income, currencies and commodities. revenues have quadrupled since the start of this decade.</a:t>
            </a:r>
          </a:p>
          <a:p>
            <a:r>
              <a:rPr lang="en-US"/>
              <a:t>FICC encompasses a range of assets, from American subprime mortgages to Japanese yen, copper futures to catastrophe insurance, General Motors bonds to Zambian debt. S</a:t>
            </a:r>
          </a:p>
          <a:p>
            <a:r>
              <a:rPr lang="en-US"/>
              <a:t>Some of the fastest growth has been in tried-and-tested asset-backed securities such as commercial and residential mortgages, which have soared since 2000 whereas straight company debt issuance has stagnated .</a:t>
            </a:r>
          </a:p>
          <a:p>
            <a:r>
              <a:rPr lang="en-US"/>
              <a:t> But the most profitable area has been the growth of derivative and structured credit products, such as CDOs. </a:t>
            </a:r>
          </a:p>
        </p:txBody>
      </p:sp>
    </p:spTree>
  </p:cSld>
  <p:clrMapOvr>
    <a:masterClrMapping/>
  </p:clrMapOvr>
  <p:transition spd="med">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endParaRPr lang="en-US"/>
          </a:p>
        </p:txBody>
      </p:sp>
      <p:sp>
        <p:nvSpPr>
          <p:cNvPr id="65539" name="Rectangle 3"/>
          <p:cNvSpPr>
            <a:spLocks noGrp="1" noRot="1" noChangeArrowheads="1"/>
          </p:cNvSpPr>
          <p:nvPr>
            <p:ph type="body" idx="1"/>
          </p:nvPr>
        </p:nvSpPr>
        <p:spPr/>
        <p:txBody>
          <a:bodyPr/>
          <a:lstStyle/>
          <a:p>
            <a:r>
              <a:rPr lang="en-US"/>
              <a:t>These have enabled banks to separate credit risk from interest rates and trade that risk among those who want to hold it and those who don't. </a:t>
            </a:r>
          </a:p>
          <a:p>
            <a:r>
              <a:rPr lang="en-US"/>
              <a:t>This process has freed credit risk from the underlying bonds, leading to an explosion of secondary-market activity. </a:t>
            </a:r>
          </a:p>
          <a:p>
            <a:r>
              <a:rPr lang="en-US"/>
              <a:t>The cornerstone of the new market is the CDS, a form of insurance contract linked to underlying debt that protects the buyer in case of default. </a:t>
            </a:r>
          </a:p>
          <a:p>
            <a:r>
              <a:rPr lang="en-US"/>
              <a:t>The market has almost doubled in size every year for the past five years, reaching $20 trillion in notional amounts outstanding in  June 2006.</a:t>
            </a:r>
          </a:p>
          <a:p>
            <a:r>
              <a:rPr lang="en-US"/>
              <a:t> That makes it far bigger than the underlying debt markets.</a:t>
            </a:r>
          </a:p>
          <a:p>
            <a:r>
              <a:rPr lang="en-US"/>
              <a:t> </a:t>
            </a:r>
          </a:p>
        </p:txBody>
      </p:sp>
    </p:spTree>
  </p:cSld>
  <p:clrMapOvr>
    <a:masterClrMapping/>
  </p:clrMapOvr>
  <p:transition spd="med">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p:txBody>
          <a:bodyPr/>
          <a:lstStyle/>
          <a:p>
            <a:endParaRPr lang="en-US"/>
          </a:p>
        </p:txBody>
      </p:sp>
      <p:sp>
        <p:nvSpPr>
          <p:cNvPr id="66563" name="Rectangle 3"/>
          <p:cNvSpPr>
            <a:spLocks noGrp="1" noRot="1" noChangeArrowheads="1"/>
          </p:cNvSpPr>
          <p:nvPr>
            <p:ph type="body" idx="1"/>
          </p:nvPr>
        </p:nvSpPr>
        <p:spPr/>
        <p:txBody>
          <a:bodyPr/>
          <a:lstStyle/>
          <a:p>
            <a:r>
              <a:rPr lang="en-US"/>
              <a:t>Investment bankers have found ways of bundling indexes of CDSs together and slicing them into tranches, based on riskiness and return. </a:t>
            </a:r>
          </a:p>
          <a:p>
            <a:r>
              <a:rPr lang="en-US"/>
              <a:t>The most toxic tranche lies at the bottom where risks and returns are high. </a:t>
            </a:r>
          </a:p>
          <a:p>
            <a:r>
              <a:rPr lang="en-US"/>
              <a:t>At the top, the risks and returns are much smaller—unless there is a systemic failure.</a:t>
            </a:r>
          </a:p>
          <a:p>
            <a:endParaRPr lang="en-US"/>
          </a:p>
        </p:txBody>
      </p:sp>
    </p:spTree>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Rot="1" noChangeArrowheads="1"/>
          </p:cNvSpPr>
          <p:nvPr>
            <p:ph type="body" idx="1"/>
          </p:nvPr>
        </p:nvSpPr>
        <p:spPr>
          <a:xfrm>
            <a:off x="304800" y="0"/>
            <a:ext cx="8493125" cy="6858000"/>
          </a:xfrm>
        </p:spPr>
        <p:txBody>
          <a:bodyPr/>
          <a:lstStyle/>
          <a:p>
            <a:r>
              <a:rPr lang="en-US"/>
              <a:t>Julius Caesar allowed bankers to confiscate land in lieu of loan payments. </a:t>
            </a:r>
          </a:p>
          <a:p>
            <a:r>
              <a:rPr lang="en-US"/>
              <a:t>This was a monumental shift of power in the relationship of creditor and debtors.</a:t>
            </a:r>
          </a:p>
          <a:p>
            <a:r>
              <a:rPr lang="en-US"/>
              <a:t>Landed noblemen were untouchable through most of history.</a:t>
            </a:r>
          </a:p>
          <a:p>
            <a:r>
              <a:rPr lang="en-US"/>
              <a:t>They passed debts off to descendants until either the creditor's or debtor's lineage died out.</a:t>
            </a:r>
          </a:p>
          <a:p>
            <a:r>
              <a:rPr lang="en-US"/>
              <a:t>The Roman Empire eventually crumbled, but some of its banking institutions lived on .</a:t>
            </a:r>
          </a:p>
          <a:p>
            <a:r>
              <a:rPr lang="en-US"/>
              <a:t>Eventually, the various monarchs that reigned over Europe noted the strengths of banking institutions. </a:t>
            </a:r>
          </a:p>
          <a:p>
            <a:r>
              <a:rPr lang="en-US"/>
              <a:t>Royal powers began to take loans to make up for hard times at the royal treasury - often on the king's terms. </a:t>
            </a:r>
          </a:p>
          <a:p>
            <a:r>
              <a:rPr lang="en-US"/>
              <a:t>This easy finance led kings into unnecessary extravagances, costly wars and an arms race with neighboring kingdoms that led to crushing debt. </a:t>
            </a:r>
          </a:p>
        </p:txBody>
      </p:sp>
    </p:spTree>
  </p:cSld>
  <p:clrMapOvr>
    <a:masterClrMapping/>
  </p:clrMapOvr>
  <p:transition spd="med">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a:xfrm>
            <a:off x="304800" y="304800"/>
            <a:ext cx="8540750" cy="838200"/>
          </a:xfrm>
        </p:spPr>
        <p:txBody>
          <a:bodyPr/>
          <a:lstStyle/>
          <a:p>
            <a:r>
              <a:rPr lang="en-US"/>
              <a:t>The rise of CDOs</a:t>
            </a:r>
          </a:p>
        </p:txBody>
      </p:sp>
      <p:sp>
        <p:nvSpPr>
          <p:cNvPr id="67587" name="Rectangle 3"/>
          <p:cNvSpPr>
            <a:spLocks noGrp="1" noRot="1" noChangeArrowheads="1"/>
          </p:cNvSpPr>
          <p:nvPr>
            <p:ph type="body" idx="1"/>
          </p:nvPr>
        </p:nvSpPr>
        <p:spPr>
          <a:xfrm>
            <a:off x="685800" y="1447800"/>
            <a:ext cx="7839075" cy="4937125"/>
          </a:xfrm>
        </p:spPr>
        <p:txBody>
          <a:bodyPr/>
          <a:lstStyle/>
          <a:p>
            <a:r>
              <a:rPr lang="en-US"/>
              <a:t>CDOs grew out of the market for asset-backed securities which took off in the 1970s and encompassed mortgages, credit-card receivables, car loans and even recording royalties. </a:t>
            </a:r>
          </a:p>
          <a:p>
            <a:r>
              <a:rPr lang="en-US"/>
              <a:t>The structured CDO is a more complex variation, bundling bonds, loans and CDSs into securities that are sold in tranches. </a:t>
            </a:r>
          </a:p>
          <a:p>
            <a:r>
              <a:rPr lang="en-US"/>
              <a:t>According to the Bond Market Association, $489 billion-worth of CDOs were issued in 2006, twice the level in 2005. </a:t>
            </a:r>
          </a:p>
          <a:p>
            <a:r>
              <a:rPr lang="en-US"/>
              <a:t>One-third were based on high-yield loans and are known as collateralised loan obligations (CLOs). </a:t>
            </a:r>
          </a:p>
          <a:p>
            <a:r>
              <a:rPr lang="en-US"/>
              <a:t>The rest involved mortgage-backed securities, CDSs and even other CDOs</a:t>
            </a:r>
          </a:p>
        </p:txBody>
      </p:sp>
    </p:spTree>
  </p:cSld>
  <p:clrMapOvr>
    <a:masterClrMapping/>
  </p:clrMapOvr>
  <p:transition spd="med">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rrowheads="1"/>
          </p:cNvSpPr>
          <p:nvPr>
            <p:ph type="title"/>
          </p:nvPr>
        </p:nvSpPr>
        <p:spPr>
          <a:xfrm>
            <a:off x="304800" y="381000"/>
            <a:ext cx="8540750" cy="1143000"/>
          </a:xfrm>
        </p:spPr>
        <p:txBody>
          <a:bodyPr/>
          <a:lstStyle/>
          <a:p>
            <a:r>
              <a:rPr lang="en-US" b="1"/>
              <a:t>Understanding CDOs</a:t>
            </a:r>
          </a:p>
        </p:txBody>
      </p:sp>
      <p:sp>
        <p:nvSpPr>
          <p:cNvPr id="68611" name="Rectangle 3"/>
          <p:cNvSpPr>
            <a:spLocks noGrp="1" noRot="1" noChangeArrowheads="1"/>
          </p:cNvSpPr>
          <p:nvPr>
            <p:ph type="body" idx="1"/>
          </p:nvPr>
        </p:nvSpPr>
        <p:spPr>
          <a:xfrm>
            <a:off x="304800" y="1524000"/>
            <a:ext cx="8540750" cy="4800600"/>
          </a:xfrm>
        </p:spPr>
        <p:txBody>
          <a:bodyPr/>
          <a:lstStyle/>
          <a:p>
            <a:r>
              <a:rPr lang="en-US"/>
              <a:t>CDO is an investment-grade security backed by a pool of bonds, loans and other assets. </a:t>
            </a:r>
          </a:p>
          <a:p>
            <a:r>
              <a:rPr lang="en-US"/>
              <a:t>CDOs do not specialize in one type of debt but are often non-mortgage loans or bonds.</a:t>
            </a:r>
          </a:p>
          <a:p>
            <a:r>
              <a:rPr lang="en-US"/>
              <a:t> CDOs  represent different types of debt and credit risk.</a:t>
            </a:r>
          </a:p>
          <a:p>
            <a:r>
              <a:rPr lang="en-US"/>
              <a:t>These different types of debt are often referred to as 'tranches' or 'slices'.</a:t>
            </a:r>
          </a:p>
          <a:p>
            <a:r>
              <a:rPr lang="en-US"/>
              <a:t>Each slice has a different maturity and risk associated with it. </a:t>
            </a:r>
          </a:p>
          <a:p>
            <a:r>
              <a:rPr lang="en-US"/>
              <a:t>The higher the risk, the more the CDO pays.</a:t>
            </a:r>
          </a:p>
          <a:p>
            <a:r>
              <a:rPr lang="en-US"/>
              <a:t>CDOs are similar in structure to a collateralized mortgage obligation (CMO) or collateralized bond obligation (CBO),</a:t>
            </a:r>
          </a:p>
          <a:p>
            <a:r>
              <a:rPr lang="en-US"/>
              <a:t> A CDO may be called a </a:t>
            </a:r>
            <a:r>
              <a:rPr lang="en-US" b="1"/>
              <a:t>collateralized loan obligation</a:t>
            </a:r>
            <a:r>
              <a:rPr lang="en-US"/>
              <a:t> (CLO) or </a:t>
            </a:r>
            <a:r>
              <a:rPr lang="en-US" b="1"/>
              <a:t>collateralized bond obligation</a:t>
            </a:r>
            <a:r>
              <a:rPr lang="en-US"/>
              <a:t> (CBO) if it holds only loans or bonds respectively. </a:t>
            </a:r>
          </a:p>
        </p:txBody>
      </p:sp>
    </p:spTree>
  </p:cSld>
  <p:clrMapOvr>
    <a:masterClrMapping/>
  </p:clrMapOvr>
  <p:transition spd="med">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rrowheads="1"/>
          </p:cNvSpPr>
          <p:nvPr>
            <p:ph type="body" idx="1"/>
          </p:nvPr>
        </p:nvSpPr>
        <p:spPr>
          <a:xfrm>
            <a:off x="207963" y="609600"/>
            <a:ext cx="8936037" cy="6248400"/>
          </a:xfrm>
        </p:spPr>
        <p:txBody>
          <a:bodyPr/>
          <a:lstStyle/>
          <a:p>
            <a:r>
              <a:rPr lang="en-US"/>
              <a:t>Multiple </a:t>
            </a:r>
            <a:r>
              <a:rPr lang="en-US">
                <a:hlinkClick r:id="rId2"/>
              </a:rPr>
              <a:t>tranches</a:t>
            </a:r>
            <a:r>
              <a:rPr lang="en-US"/>
              <a:t> of </a:t>
            </a:r>
            <a:r>
              <a:rPr lang="en-US">
                <a:hlinkClick r:id="rId3"/>
              </a:rPr>
              <a:t>securities</a:t>
            </a:r>
            <a:r>
              <a:rPr lang="en-US"/>
              <a:t> are issued by the CDO, offering investors various maturity and credit risk characteristics. </a:t>
            </a:r>
          </a:p>
          <a:p>
            <a:r>
              <a:rPr lang="en-US"/>
              <a:t>Tranches are categorized as </a:t>
            </a:r>
            <a:r>
              <a:rPr lang="en-US">
                <a:hlinkClick r:id="rId4"/>
              </a:rPr>
              <a:t>senior</a:t>
            </a:r>
            <a:r>
              <a:rPr lang="en-US"/>
              <a:t>, </a:t>
            </a:r>
            <a:r>
              <a:rPr lang="en-US">
                <a:hlinkClick r:id="rId4"/>
              </a:rPr>
              <a:t>mezzanine</a:t>
            </a:r>
            <a:r>
              <a:rPr lang="en-US"/>
              <a:t>, and </a:t>
            </a:r>
            <a:r>
              <a:rPr lang="en-US">
                <a:hlinkClick r:id="rId4"/>
              </a:rPr>
              <a:t>subordinated</a:t>
            </a:r>
            <a:r>
              <a:rPr lang="en-US"/>
              <a:t>/</a:t>
            </a:r>
            <a:r>
              <a:rPr lang="en-US">
                <a:hlinkClick r:id="rId5"/>
              </a:rPr>
              <a:t>equity</a:t>
            </a:r>
            <a:r>
              <a:rPr lang="en-US"/>
              <a:t>, according to their degree of credit risk.</a:t>
            </a:r>
          </a:p>
          <a:p>
            <a:r>
              <a:rPr lang="en-US"/>
              <a:t> If there are defaults or the CDO's collateral otherwise underperforms, scheduled payments to senior tranches take precedence over those of mezzanine tranches, and scheduled payments to mezzanine tranches take precedence over those to subordinated/equity tranches. </a:t>
            </a:r>
          </a:p>
          <a:p>
            <a:r>
              <a:rPr lang="en-US"/>
              <a:t>Senior and mezzanine tranches are typically </a:t>
            </a:r>
            <a:r>
              <a:rPr lang="en-US">
                <a:hlinkClick r:id="rId6"/>
              </a:rPr>
              <a:t>rated</a:t>
            </a:r>
            <a:r>
              <a:rPr lang="en-US"/>
              <a:t> by agencies.</a:t>
            </a:r>
          </a:p>
          <a:p>
            <a:r>
              <a:rPr lang="en-US"/>
              <a:t>The ratings reflect both the </a:t>
            </a:r>
            <a:r>
              <a:rPr lang="en-US">
                <a:hlinkClick r:id="rId6"/>
              </a:rPr>
              <a:t>credit quality</a:t>
            </a:r>
            <a:r>
              <a:rPr lang="en-US"/>
              <a:t> of underlying collateral as well as how much protection a given tranch is afforded by  the subordinate tranches. </a:t>
            </a:r>
          </a:p>
          <a:p>
            <a:r>
              <a:rPr lang="en-US"/>
              <a:t>A CDO has a sponsoring organization, which establishes a </a:t>
            </a:r>
            <a:r>
              <a:rPr lang="en-US">
                <a:hlinkClick r:id="rId7"/>
              </a:rPr>
              <a:t>special purpose vehicle</a:t>
            </a:r>
            <a:r>
              <a:rPr lang="en-US"/>
              <a:t> to hold collateral and issue securities. Sponsors can include banks, other financial institutions or </a:t>
            </a:r>
            <a:r>
              <a:rPr lang="en-US">
                <a:hlinkClick r:id="rId8"/>
              </a:rPr>
              <a:t>investment managers</a:t>
            </a:r>
            <a:r>
              <a:rPr lang="en-US"/>
              <a:t>. </a:t>
            </a:r>
          </a:p>
          <a:p>
            <a:r>
              <a:rPr lang="en-US"/>
              <a:t>Expenses associated with running the special purpose vehicle are subtracted from cash flows to investors. </a:t>
            </a:r>
          </a:p>
          <a:p>
            <a:r>
              <a:rPr lang="en-US"/>
              <a:t>Often, the sponsoring organization retains the most subordinate equity tranch of a CDO. </a:t>
            </a:r>
          </a:p>
          <a:p>
            <a:endParaRPr lang="en-US"/>
          </a:p>
        </p:txBody>
      </p:sp>
    </p:spTree>
  </p:cSld>
  <p:clrMapOvr>
    <a:masterClrMapping/>
  </p:clrMapOvr>
  <p:transition spd="med">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p:txBody>
          <a:bodyPr/>
          <a:lstStyle/>
          <a:p>
            <a:r>
              <a:rPr lang="en-US"/>
              <a:t>New structured products</a:t>
            </a:r>
          </a:p>
        </p:txBody>
      </p:sp>
      <p:sp>
        <p:nvSpPr>
          <p:cNvPr id="70659" name="Rectangle 3"/>
          <p:cNvSpPr>
            <a:spLocks noGrp="1" noRot="1" noChangeArrowheads="1"/>
          </p:cNvSpPr>
          <p:nvPr>
            <p:ph type="body" idx="1"/>
          </p:nvPr>
        </p:nvSpPr>
        <p:spPr/>
        <p:txBody>
          <a:bodyPr/>
          <a:lstStyle/>
          <a:p>
            <a:r>
              <a:rPr lang="en-US"/>
              <a:t>Investment bankers are offering structured products, in various  ways for their clients to manage risks. </a:t>
            </a:r>
          </a:p>
          <a:p>
            <a:r>
              <a:rPr lang="en-US"/>
              <a:t>Some are working on risk-transfer instruments that deal with weather, freight, emissions, mortality and longevity.</a:t>
            </a:r>
          </a:p>
          <a:p>
            <a:r>
              <a:rPr lang="en-US"/>
              <a:t>The most immediate opportunities, though, may be in asset classes—such as property derivatives—that have already proven successful in America but are still emerging in Europe and barely exist in developing countries.</a:t>
            </a:r>
          </a:p>
          <a:p>
            <a:endParaRPr lang="en-US"/>
          </a:p>
        </p:txBody>
      </p:sp>
    </p:spTree>
  </p:cSld>
  <p:clrMapOvr>
    <a:masterClrMapping/>
  </p:clrMapOvr>
  <p:transition spd="med">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p:nvPr>
        </p:nvSpPr>
        <p:spPr/>
        <p:txBody>
          <a:bodyPr/>
          <a:lstStyle/>
          <a:p>
            <a:r>
              <a:rPr lang="en-US"/>
              <a:t>Basle 2 and CDOs</a:t>
            </a:r>
          </a:p>
        </p:txBody>
      </p:sp>
      <p:sp>
        <p:nvSpPr>
          <p:cNvPr id="71683" name="Rectangle 3"/>
          <p:cNvSpPr>
            <a:spLocks noGrp="1" noRot="1" noChangeArrowheads="1"/>
          </p:cNvSpPr>
          <p:nvPr>
            <p:ph type="body" idx="1"/>
          </p:nvPr>
        </p:nvSpPr>
        <p:spPr/>
        <p:txBody>
          <a:bodyPr/>
          <a:lstStyle/>
          <a:p>
            <a:r>
              <a:rPr lang="en-US"/>
              <a:t>Demand for CDOs was probably  stimulated by the approaching implementation of the Basel 2 capital accord, which encourages banks to swap risky loans on their books for CDO tranches to avoid high capital charges. </a:t>
            </a:r>
          </a:p>
          <a:p>
            <a:r>
              <a:rPr lang="en-US"/>
              <a:t>Banks have been increasingly willing  to sell loans into the capital markets in order to diversify their portfolios. </a:t>
            </a:r>
          </a:p>
          <a:p>
            <a:r>
              <a:rPr lang="en-US"/>
              <a:t>Some 78% of senior secured loans in America have now been sold in this way, compared with 29% in 1995.</a:t>
            </a:r>
          </a:p>
          <a:p>
            <a:r>
              <a:rPr lang="en-US"/>
              <a:t> In Europe 53% are now securitised, up from 12% in 1999, still leaving considerable room for expansion. </a:t>
            </a:r>
          </a:p>
        </p:txBody>
      </p:sp>
    </p:spTree>
  </p:cSld>
  <p:clrMapOvr>
    <a:masterClrMapping/>
  </p:clrMapOvr>
  <p:transition spd="med">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a:xfrm>
            <a:off x="228600" y="228600"/>
            <a:ext cx="8540750" cy="762000"/>
          </a:xfrm>
        </p:spPr>
        <p:txBody>
          <a:bodyPr/>
          <a:lstStyle/>
          <a:p>
            <a:r>
              <a:rPr lang="en-US" b="1"/>
              <a:t>Collateralised Mortgage Obligation</a:t>
            </a:r>
            <a:r>
              <a:rPr lang="en-US"/>
              <a:t>:</a:t>
            </a:r>
          </a:p>
        </p:txBody>
      </p:sp>
      <p:sp>
        <p:nvSpPr>
          <p:cNvPr id="72707" name="Rectangle 3"/>
          <p:cNvSpPr>
            <a:spLocks noGrp="1" noRot="1" noChangeArrowheads="1"/>
          </p:cNvSpPr>
          <p:nvPr>
            <p:ph type="body" idx="1"/>
          </p:nvPr>
        </p:nvSpPr>
        <p:spPr>
          <a:xfrm>
            <a:off x="609600" y="914400"/>
            <a:ext cx="8067675" cy="6470650"/>
          </a:xfrm>
        </p:spPr>
        <p:txBody>
          <a:bodyPr/>
          <a:lstStyle/>
          <a:p>
            <a:r>
              <a:rPr lang="en-US"/>
              <a:t>A type of mortgage-backed security that creates separate pools of pass-through rates for different classes of bondholders with varying maturities, called tranches. </a:t>
            </a:r>
          </a:p>
          <a:p>
            <a:r>
              <a:rPr lang="en-US"/>
              <a:t>The repayments from the pool of pass-through securities are used to retire the bonds in the order specified by the bonds' prospectus. </a:t>
            </a:r>
          </a:p>
          <a:p>
            <a:r>
              <a:rPr lang="en-US"/>
              <a:t>Here is an example how a very simple CMO works.</a:t>
            </a:r>
          </a:p>
          <a:p>
            <a:r>
              <a:rPr lang="en-US"/>
              <a:t>The investors in the CMO are divided up into three classes : A, B, C. </a:t>
            </a:r>
          </a:p>
          <a:p>
            <a:r>
              <a:rPr lang="en-US"/>
              <a:t>Each class differs in the order they receive principal payments, but receives interest payments as long as it is not completely paid off. </a:t>
            </a:r>
          </a:p>
          <a:p>
            <a:r>
              <a:rPr lang="en-US"/>
              <a:t>Class A investors are paid out first with prepayments and repayments until they are paid off. </a:t>
            </a:r>
          </a:p>
          <a:p>
            <a:r>
              <a:rPr lang="en-US"/>
              <a:t>Then class B investors are paid off, followed by class C investors.</a:t>
            </a:r>
          </a:p>
          <a:p>
            <a:r>
              <a:rPr lang="en-US"/>
              <a:t> Class A investors bear most of the prepayment risk, while class C investors bear the least.</a:t>
            </a:r>
          </a:p>
          <a:p>
            <a:r>
              <a:rPr lang="en-US"/>
              <a:t>CMOs have traditionally  offered low returns because they are very low risk and are sometimes backed by government securities.</a:t>
            </a:r>
          </a:p>
        </p:txBody>
      </p:sp>
    </p:spTree>
  </p:cSld>
  <p:clrMapOvr>
    <a:masterClrMapping/>
  </p:clrMapOvr>
  <p:transition spd="med">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a:xfrm>
            <a:off x="304800" y="0"/>
            <a:ext cx="8540750" cy="914400"/>
          </a:xfrm>
        </p:spPr>
        <p:txBody>
          <a:bodyPr/>
          <a:lstStyle/>
          <a:p>
            <a:r>
              <a:rPr lang="en-US"/>
              <a:t>Asset backed commercial paper</a:t>
            </a:r>
          </a:p>
        </p:txBody>
      </p:sp>
      <p:sp>
        <p:nvSpPr>
          <p:cNvPr id="73731" name="Rectangle 3"/>
          <p:cNvSpPr>
            <a:spLocks noGrp="1" noRot="1" noChangeArrowheads="1"/>
          </p:cNvSpPr>
          <p:nvPr>
            <p:ph type="body" idx="1"/>
          </p:nvPr>
        </p:nvSpPr>
        <p:spPr>
          <a:xfrm>
            <a:off x="762000" y="914400"/>
            <a:ext cx="7839075" cy="5791200"/>
          </a:xfrm>
        </p:spPr>
        <p:txBody>
          <a:bodyPr/>
          <a:lstStyle/>
          <a:p>
            <a:r>
              <a:rPr lang="en-US"/>
              <a:t>A short-term investment vehicle with a maturity that is typically between 90 and 180 days. </a:t>
            </a:r>
          </a:p>
          <a:p>
            <a:r>
              <a:rPr lang="en-US"/>
              <a:t>The security itself is typically issued by a bank or other financial institution. </a:t>
            </a:r>
          </a:p>
          <a:p>
            <a:r>
              <a:rPr lang="en-US"/>
              <a:t>The notes are backed by physical assets such as trade receivables, and are generally used for short-term financing needs. </a:t>
            </a:r>
          </a:p>
          <a:p>
            <a:r>
              <a:rPr lang="en-US"/>
              <a:t>A company or group of companies looking for liquidity may sell receivables to a bank or other conduit, which, in turn, will issue them to its investors as commercial paper. </a:t>
            </a:r>
          </a:p>
          <a:p>
            <a:r>
              <a:rPr lang="en-US"/>
              <a:t>The commercial paper is backed by the expected cash inflows from the receivables. </a:t>
            </a:r>
          </a:p>
          <a:p>
            <a:r>
              <a:rPr lang="en-US"/>
              <a:t>As the receivables are collected, the originators are expected to pass the funds to the bank or conduit, which then passes these funds on to the note holders. </a:t>
            </a:r>
          </a:p>
        </p:txBody>
      </p:sp>
    </p:spTree>
  </p:cSld>
  <p:clrMapOvr>
    <a:masterClrMapping/>
  </p:clrMapOvr>
  <p:transition spd="med">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rrowheads="1"/>
          </p:cNvSpPr>
          <p:nvPr>
            <p:ph type="title"/>
          </p:nvPr>
        </p:nvSpPr>
        <p:spPr>
          <a:xfrm>
            <a:off x="228600" y="304800"/>
            <a:ext cx="8540750" cy="609600"/>
          </a:xfrm>
        </p:spPr>
        <p:txBody>
          <a:bodyPr/>
          <a:lstStyle/>
          <a:p>
            <a:r>
              <a:rPr lang="en-US"/>
              <a:t>Risk and capital</a:t>
            </a:r>
          </a:p>
        </p:txBody>
      </p:sp>
      <p:sp>
        <p:nvSpPr>
          <p:cNvPr id="74755" name="Rectangle 3"/>
          <p:cNvSpPr>
            <a:spLocks noGrp="1" noRot="1" noChangeArrowheads="1"/>
          </p:cNvSpPr>
          <p:nvPr>
            <p:ph type="body" idx="1"/>
          </p:nvPr>
        </p:nvSpPr>
        <p:spPr>
          <a:xfrm>
            <a:off x="685800" y="990600"/>
            <a:ext cx="7839075" cy="5867400"/>
          </a:xfrm>
        </p:spPr>
        <p:txBody>
          <a:bodyPr/>
          <a:lstStyle/>
          <a:p>
            <a:r>
              <a:rPr lang="en-US"/>
              <a:t>The biggest Investment  banks have been investing hundreds of millions of dollars a year in technologies to measure risk and stress-test it. </a:t>
            </a:r>
          </a:p>
          <a:p>
            <a:r>
              <a:rPr lang="en-US"/>
              <a:t>Regulators who scrutinise the banks' risk-weighted capital seemed happy till a few months back ( early 2007).</a:t>
            </a:r>
          </a:p>
          <a:p>
            <a:r>
              <a:rPr lang="en-US"/>
              <a:t>But it is becoming clear that capital is only one line of defence. </a:t>
            </a:r>
          </a:p>
          <a:p>
            <a:r>
              <a:rPr lang="en-US"/>
              <a:t>The banks' ability to cope with liquidity crises and credit crunches is harder to gauge. </a:t>
            </a:r>
          </a:p>
          <a:p>
            <a:r>
              <a:rPr lang="en-US"/>
              <a:t>Taking risks and managing them is an investment bank's core business. </a:t>
            </a:r>
          </a:p>
          <a:p>
            <a:r>
              <a:rPr lang="en-US"/>
              <a:t>But  new risks are almost invariably taken  before there is a good way to measure them.</a:t>
            </a:r>
          </a:p>
          <a:p>
            <a:r>
              <a:rPr lang="en-US"/>
              <a:t>Ultimately, business and credit cycles tend to reveal which risks are excessive.</a:t>
            </a:r>
          </a:p>
          <a:p>
            <a:r>
              <a:rPr lang="en-US"/>
              <a:t>We are certainly seeing this today.</a:t>
            </a:r>
          </a:p>
        </p:txBody>
      </p:sp>
    </p:spTree>
  </p:cSld>
  <p:clrMapOvr>
    <a:masterClrMapping/>
  </p:clrMapOvr>
  <p:transition spd="med">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rrowheads="1"/>
          </p:cNvSpPr>
          <p:nvPr>
            <p:ph type="title"/>
          </p:nvPr>
        </p:nvSpPr>
        <p:spPr>
          <a:xfrm>
            <a:off x="304800" y="304800"/>
            <a:ext cx="8540750" cy="1143000"/>
          </a:xfrm>
        </p:spPr>
        <p:txBody>
          <a:bodyPr/>
          <a:lstStyle/>
          <a:p>
            <a:r>
              <a:rPr lang="en-US"/>
              <a:t>Investment banking revenue by activity</a:t>
            </a:r>
          </a:p>
        </p:txBody>
      </p:sp>
      <p:sp>
        <p:nvSpPr>
          <p:cNvPr id="75779" name="Rectangle 3"/>
          <p:cNvSpPr>
            <a:spLocks noGrp="1" noRot="1" noChangeArrowheads="1"/>
          </p:cNvSpPr>
          <p:nvPr>
            <p:ph type="body" idx="1"/>
          </p:nvPr>
        </p:nvSpPr>
        <p:spPr>
          <a:xfrm>
            <a:off x="685800" y="1295400"/>
            <a:ext cx="7839075" cy="4867275"/>
          </a:xfrm>
        </p:spPr>
        <p:txBody>
          <a:bodyPr/>
          <a:lstStyle/>
          <a:p>
            <a:endParaRPr lang="en-US"/>
          </a:p>
        </p:txBody>
      </p:sp>
      <p:pic>
        <p:nvPicPr>
          <p:cNvPr id="75780" name="Picture 4" descr=" "/>
          <p:cNvPicPr>
            <a:picLocks noChangeAspect="1" noChangeArrowheads="1"/>
          </p:cNvPicPr>
          <p:nvPr/>
        </p:nvPicPr>
        <p:blipFill>
          <a:blip r:embed="rId2"/>
          <a:srcRect/>
          <a:stretch>
            <a:fillRect/>
          </a:stretch>
        </p:blipFill>
        <p:spPr bwMode="auto">
          <a:xfrm>
            <a:off x="1870075" y="1420813"/>
            <a:ext cx="5749925" cy="4251325"/>
          </a:xfrm>
          <a:prstGeom prst="rect">
            <a:avLst/>
          </a:prstGeom>
          <a:noFill/>
        </p:spPr>
      </p:pic>
    </p:spTree>
  </p:cSld>
  <p:clrMapOvr>
    <a:masterClrMapping/>
  </p:clrMapOvr>
  <p:transition spd="med">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p:txBody>
          <a:bodyPr/>
          <a:lstStyle/>
          <a:p>
            <a:r>
              <a:rPr lang="en-US"/>
              <a:t>The top investment banks by assets</a:t>
            </a:r>
          </a:p>
        </p:txBody>
      </p:sp>
      <p:sp>
        <p:nvSpPr>
          <p:cNvPr id="76803" name="Rectangle 3"/>
          <p:cNvSpPr>
            <a:spLocks noGrp="1" noRot="1" noChangeArrowheads="1"/>
          </p:cNvSpPr>
          <p:nvPr>
            <p:ph type="body" idx="1"/>
          </p:nvPr>
        </p:nvSpPr>
        <p:spPr/>
        <p:txBody>
          <a:bodyPr/>
          <a:lstStyle/>
          <a:p>
            <a:endParaRPr lang="en-US"/>
          </a:p>
        </p:txBody>
      </p:sp>
      <p:pic>
        <p:nvPicPr>
          <p:cNvPr id="76804" name="Picture 4" descr=" "/>
          <p:cNvPicPr>
            <a:picLocks noChangeAspect="1" noChangeArrowheads="1"/>
          </p:cNvPicPr>
          <p:nvPr/>
        </p:nvPicPr>
        <p:blipFill>
          <a:blip r:embed="rId2"/>
          <a:srcRect/>
          <a:stretch>
            <a:fillRect/>
          </a:stretch>
        </p:blipFill>
        <p:spPr bwMode="auto">
          <a:xfrm>
            <a:off x="1039813" y="2043113"/>
            <a:ext cx="6510337" cy="3463925"/>
          </a:xfrm>
          <a:prstGeom prst="rect">
            <a:avLst/>
          </a:prstGeom>
          <a:noFill/>
        </p:spPr>
      </p:pic>
    </p:spTree>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304800" y="152400"/>
            <a:ext cx="8540750" cy="762000"/>
          </a:xfrm>
        </p:spPr>
        <p:txBody>
          <a:bodyPr/>
          <a:lstStyle/>
          <a:p>
            <a:r>
              <a:rPr lang="en-US"/>
              <a:t>Banking in USA</a:t>
            </a:r>
          </a:p>
        </p:txBody>
      </p:sp>
      <p:sp>
        <p:nvSpPr>
          <p:cNvPr id="40963" name="Rectangle 3"/>
          <p:cNvSpPr>
            <a:spLocks noGrp="1" noRot="1" noChangeArrowheads="1"/>
          </p:cNvSpPr>
          <p:nvPr>
            <p:ph type="body" idx="1"/>
          </p:nvPr>
        </p:nvSpPr>
        <p:spPr>
          <a:xfrm>
            <a:off x="685800" y="1066800"/>
            <a:ext cx="7839075" cy="6010275"/>
          </a:xfrm>
        </p:spPr>
        <p:txBody>
          <a:bodyPr/>
          <a:lstStyle/>
          <a:p>
            <a:r>
              <a:rPr lang="en-US"/>
              <a:t>In the early years of the nation, the average life for an American bank was five years, after which most bank notes from the defaulted banks became worthless. </a:t>
            </a:r>
          </a:p>
          <a:p>
            <a:r>
              <a:rPr lang="en-US"/>
              <a:t>These state-chartered banks could  only issue bank notes against gold and silver coins they had in reserve. </a:t>
            </a:r>
          </a:p>
          <a:p>
            <a:r>
              <a:rPr lang="en-US"/>
              <a:t>Alexander Hamilton, the Secretary of the Treasury, established a national bank that would accept member bank notes at par, thus floating banks through difficult times. </a:t>
            </a:r>
          </a:p>
          <a:p>
            <a:r>
              <a:rPr lang="en-US"/>
              <a:t>This national bank created a uniform national currency and set up a system by which national banks backed their notes by purchasing Treasury securities - thus creating a liquid market. </a:t>
            </a:r>
          </a:p>
          <a:p>
            <a:r>
              <a:rPr lang="en-US"/>
              <a:t>Through the imposition of taxes on the relatively lawless state banks, the national banks pushed out the competition. </a:t>
            </a:r>
          </a:p>
        </p:txBody>
      </p:sp>
    </p:spTree>
  </p:cSld>
  <p:clrMapOvr>
    <a:masterClrMapping/>
  </p:clrMapOvr>
  <p:transition spd="med">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a:xfrm>
            <a:off x="304800" y="228600"/>
            <a:ext cx="8540750" cy="1143000"/>
          </a:xfrm>
        </p:spPr>
        <p:txBody>
          <a:bodyPr/>
          <a:lstStyle/>
          <a:p>
            <a:r>
              <a:rPr lang="en-US"/>
              <a:t>Revenues of investment banks by region</a:t>
            </a:r>
          </a:p>
        </p:txBody>
      </p:sp>
      <p:sp>
        <p:nvSpPr>
          <p:cNvPr id="77827" name="Rectangle 3"/>
          <p:cNvSpPr>
            <a:spLocks noGrp="1" noRot="1" noChangeArrowheads="1"/>
          </p:cNvSpPr>
          <p:nvPr>
            <p:ph type="body" idx="1"/>
          </p:nvPr>
        </p:nvSpPr>
        <p:spPr/>
        <p:txBody>
          <a:bodyPr/>
          <a:lstStyle/>
          <a:p>
            <a:endParaRPr lang="en-US"/>
          </a:p>
        </p:txBody>
      </p:sp>
      <p:pic>
        <p:nvPicPr>
          <p:cNvPr id="77828" name="Picture 4" descr=" "/>
          <p:cNvPicPr>
            <a:picLocks noChangeAspect="1" noChangeArrowheads="1"/>
          </p:cNvPicPr>
          <p:nvPr/>
        </p:nvPicPr>
        <p:blipFill>
          <a:blip r:embed="rId2"/>
          <a:srcRect/>
          <a:stretch>
            <a:fillRect/>
          </a:stretch>
        </p:blipFill>
        <p:spPr bwMode="auto">
          <a:xfrm>
            <a:off x="1524000" y="1766888"/>
            <a:ext cx="5749925" cy="3810000"/>
          </a:xfrm>
          <a:prstGeom prst="rect">
            <a:avLst/>
          </a:prstGeom>
          <a:noFill/>
        </p:spPr>
      </p:pic>
    </p:spTree>
  </p:cSld>
  <p:clrMapOvr>
    <a:masterClrMapping/>
  </p:clrMapOvr>
  <p:transition spd="med">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a:xfrm>
            <a:off x="228600" y="228600"/>
            <a:ext cx="8540750" cy="1143000"/>
          </a:xfrm>
        </p:spPr>
        <p:txBody>
          <a:bodyPr/>
          <a:lstStyle/>
          <a:p>
            <a:r>
              <a:rPr lang="en-US"/>
              <a:t>Return on equity</a:t>
            </a:r>
          </a:p>
        </p:txBody>
      </p:sp>
      <p:sp>
        <p:nvSpPr>
          <p:cNvPr id="78851" name="Rectangle 3"/>
          <p:cNvSpPr>
            <a:spLocks noGrp="1" noRot="1" noChangeArrowheads="1"/>
          </p:cNvSpPr>
          <p:nvPr>
            <p:ph type="body" idx="1"/>
          </p:nvPr>
        </p:nvSpPr>
        <p:spPr>
          <a:xfrm>
            <a:off x="304800" y="1447800"/>
            <a:ext cx="8540750" cy="4419600"/>
          </a:xfrm>
        </p:spPr>
        <p:txBody>
          <a:bodyPr/>
          <a:lstStyle/>
          <a:p>
            <a:endParaRPr lang="en-US"/>
          </a:p>
        </p:txBody>
      </p:sp>
      <p:pic>
        <p:nvPicPr>
          <p:cNvPr id="78852" name="Picture 4" descr=" "/>
          <p:cNvPicPr>
            <a:picLocks noChangeAspect="1" noChangeArrowheads="1"/>
          </p:cNvPicPr>
          <p:nvPr/>
        </p:nvPicPr>
        <p:blipFill>
          <a:blip r:embed="rId2"/>
          <a:srcRect/>
          <a:stretch>
            <a:fillRect/>
          </a:stretch>
        </p:blipFill>
        <p:spPr bwMode="auto">
          <a:xfrm>
            <a:off x="1295400" y="2043113"/>
            <a:ext cx="6629400" cy="3367087"/>
          </a:xfrm>
          <a:prstGeom prst="rect">
            <a:avLst/>
          </a:prstGeom>
          <a:noFill/>
        </p:spPr>
      </p:pic>
    </p:spTree>
  </p:cSld>
  <p:clrMapOvr>
    <a:masterClrMapping/>
  </p:clrMapOvr>
  <p:transition spd="med">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a:xfrm>
            <a:off x="0" y="304800"/>
            <a:ext cx="8540750" cy="914400"/>
          </a:xfrm>
        </p:spPr>
        <p:txBody>
          <a:bodyPr/>
          <a:lstStyle/>
          <a:p>
            <a:r>
              <a:rPr lang="en-US"/>
              <a:t>Debt and equity markets</a:t>
            </a:r>
          </a:p>
        </p:txBody>
      </p:sp>
      <p:sp>
        <p:nvSpPr>
          <p:cNvPr id="79875" name="Rectangle 3"/>
          <p:cNvSpPr>
            <a:spLocks noGrp="1" noRot="1" noChangeArrowheads="1"/>
          </p:cNvSpPr>
          <p:nvPr>
            <p:ph type="body" idx="1"/>
          </p:nvPr>
        </p:nvSpPr>
        <p:spPr/>
        <p:txBody>
          <a:bodyPr/>
          <a:lstStyle/>
          <a:p>
            <a:endParaRPr lang="en-US"/>
          </a:p>
        </p:txBody>
      </p:sp>
      <p:pic>
        <p:nvPicPr>
          <p:cNvPr id="79876" name="Picture 4" descr=" "/>
          <p:cNvPicPr>
            <a:picLocks noChangeAspect="1" noChangeArrowheads="1"/>
          </p:cNvPicPr>
          <p:nvPr/>
        </p:nvPicPr>
        <p:blipFill>
          <a:blip r:embed="rId2"/>
          <a:srcRect/>
          <a:stretch>
            <a:fillRect/>
          </a:stretch>
        </p:blipFill>
        <p:spPr bwMode="auto">
          <a:xfrm>
            <a:off x="914400" y="1524000"/>
            <a:ext cx="6705600" cy="3844925"/>
          </a:xfrm>
          <a:prstGeom prst="rect">
            <a:avLst/>
          </a:prstGeom>
          <a:noFill/>
        </p:spPr>
      </p:pic>
    </p:spTree>
  </p:cSld>
  <p:clrMapOvr>
    <a:masterClrMapping/>
  </p:clrMapOvr>
  <p:transition spd="med">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rrowheads="1"/>
          </p:cNvSpPr>
          <p:nvPr>
            <p:ph type="title"/>
          </p:nvPr>
        </p:nvSpPr>
        <p:spPr>
          <a:xfrm>
            <a:off x="304800" y="228600"/>
            <a:ext cx="8540750" cy="838200"/>
          </a:xfrm>
        </p:spPr>
        <p:txBody>
          <a:bodyPr/>
          <a:lstStyle/>
          <a:p>
            <a:r>
              <a:rPr lang="en-US"/>
              <a:t>Major financial centres</a:t>
            </a:r>
          </a:p>
        </p:txBody>
      </p:sp>
      <p:sp>
        <p:nvSpPr>
          <p:cNvPr id="80899" name="Rectangle 3"/>
          <p:cNvSpPr>
            <a:spLocks noGrp="1" noRot="1" noChangeArrowheads="1"/>
          </p:cNvSpPr>
          <p:nvPr>
            <p:ph type="body" idx="1"/>
          </p:nvPr>
        </p:nvSpPr>
        <p:spPr>
          <a:xfrm>
            <a:off x="304800" y="1295400"/>
            <a:ext cx="8588375" cy="5776913"/>
          </a:xfrm>
        </p:spPr>
        <p:txBody>
          <a:bodyPr/>
          <a:lstStyle/>
          <a:p>
            <a:endParaRPr lang="en-US"/>
          </a:p>
        </p:txBody>
      </p:sp>
      <p:pic>
        <p:nvPicPr>
          <p:cNvPr id="80900" name="Picture 4" descr=" "/>
          <p:cNvPicPr>
            <a:picLocks noChangeAspect="1" noChangeArrowheads="1"/>
          </p:cNvPicPr>
          <p:nvPr/>
        </p:nvPicPr>
        <p:blipFill>
          <a:blip r:embed="rId2"/>
          <a:srcRect/>
          <a:stretch>
            <a:fillRect/>
          </a:stretch>
        </p:blipFill>
        <p:spPr bwMode="auto">
          <a:xfrm>
            <a:off x="762000" y="1766888"/>
            <a:ext cx="7412038" cy="4086225"/>
          </a:xfrm>
          <a:prstGeom prst="rect">
            <a:avLst/>
          </a:prstGeom>
          <a:noFill/>
        </p:spPr>
      </p:pic>
    </p:spTree>
  </p:cSld>
  <p:clrMapOvr>
    <a:masterClrMapping/>
  </p:clrMapOvr>
  <p:transition spd="med">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p:txBody>
          <a:bodyPr/>
          <a:lstStyle/>
          <a:p>
            <a:r>
              <a:rPr lang="en-US"/>
              <a:t>The Indian scenario</a:t>
            </a:r>
          </a:p>
        </p:txBody>
      </p:sp>
      <p:sp>
        <p:nvSpPr>
          <p:cNvPr id="81923" name="Rectangle 3"/>
          <p:cNvSpPr>
            <a:spLocks noGrp="1" noRot="1" noChangeArrowheads="1"/>
          </p:cNvSpPr>
          <p:nvPr>
            <p:ph type="body" idx="1"/>
          </p:nvPr>
        </p:nvSpPr>
        <p:spPr/>
        <p:txBody>
          <a:bodyPr/>
          <a:lstStyle/>
          <a:p>
            <a:endParaRPr lang="en-US"/>
          </a:p>
        </p:txBody>
      </p:sp>
      <p:pic>
        <p:nvPicPr>
          <p:cNvPr id="81924" name="Picture 4" descr=" "/>
          <p:cNvPicPr>
            <a:picLocks noChangeAspect="1" noChangeArrowheads="1"/>
          </p:cNvPicPr>
          <p:nvPr/>
        </p:nvPicPr>
        <p:blipFill>
          <a:blip r:embed="rId2"/>
          <a:srcRect/>
          <a:stretch>
            <a:fillRect/>
          </a:stretch>
        </p:blipFill>
        <p:spPr bwMode="auto">
          <a:xfrm>
            <a:off x="1219200" y="1835150"/>
            <a:ext cx="6096000" cy="3395663"/>
          </a:xfrm>
          <a:prstGeom prst="rect">
            <a:avLst/>
          </a:prstGeom>
          <a:noFill/>
        </p:spPr>
      </p:pic>
    </p:spTree>
  </p:cSld>
  <p:clrMapOvr>
    <a:masterClrMapping/>
  </p:clrMapOvr>
  <p:transition spd="med">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rrowheads="1"/>
          </p:cNvSpPr>
          <p:nvPr>
            <p:ph type="title"/>
          </p:nvPr>
        </p:nvSpPr>
        <p:spPr/>
        <p:txBody>
          <a:bodyPr/>
          <a:lstStyle/>
          <a:p>
            <a:r>
              <a:rPr lang="en-US"/>
              <a:t>Investment banking activities</a:t>
            </a:r>
          </a:p>
        </p:txBody>
      </p:sp>
      <p:sp>
        <p:nvSpPr>
          <p:cNvPr id="82947" name="Rectangle 3"/>
          <p:cNvSpPr>
            <a:spLocks noGrp="1" noRot="1" noChangeArrowheads="1"/>
          </p:cNvSpPr>
          <p:nvPr>
            <p:ph type="body" idx="1"/>
          </p:nvPr>
        </p:nvSpPr>
        <p:spPr/>
        <p:txBody>
          <a:bodyPr/>
          <a:lstStyle/>
          <a:p>
            <a:r>
              <a:rPr lang="en-US"/>
              <a:t>Underwriting</a:t>
            </a:r>
          </a:p>
          <a:p>
            <a:r>
              <a:rPr lang="en-US"/>
              <a:t>Acting as an intermediary between an issuer of securities and the investing public</a:t>
            </a:r>
          </a:p>
          <a:p>
            <a:r>
              <a:rPr lang="en-US"/>
              <a:t>Facilitating mergers and other corporate reorganizations</a:t>
            </a:r>
          </a:p>
          <a:p>
            <a:r>
              <a:rPr lang="en-US"/>
              <a:t>Broker for institutional clients. </a:t>
            </a:r>
          </a:p>
          <a:p>
            <a:endParaRPr lang="en-US"/>
          </a:p>
        </p:txBody>
      </p:sp>
    </p:spTree>
  </p:cSld>
  <p:clrMapOvr>
    <a:masterClrMapping/>
  </p:clrMapOvr>
  <p:transition spd="med">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rrowheads="1"/>
          </p:cNvSpPr>
          <p:nvPr>
            <p:ph type="title"/>
          </p:nvPr>
        </p:nvSpPr>
        <p:spPr/>
        <p:txBody>
          <a:bodyPr/>
          <a:lstStyle/>
          <a:p>
            <a:r>
              <a:rPr lang="en-US"/>
              <a:t>What is merchant banking?</a:t>
            </a:r>
          </a:p>
        </p:txBody>
      </p:sp>
      <p:sp>
        <p:nvSpPr>
          <p:cNvPr id="83971" name="Rectangle 3"/>
          <p:cNvSpPr>
            <a:spLocks noGrp="1" noRot="1" noChangeArrowheads="1"/>
          </p:cNvSpPr>
          <p:nvPr>
            <p:ph type="body" idx="1"/>
          </p:nvPr>
        </p:nvSpPr>
        <p:spPr/>
        <p:txBody>
          <a:bodyPr/>
          <a:lstStyle/>
          <a:p>
            <a:r>
              <a:rPr lang="en-US"/>
              <a:t>The term "merchant bank" came back into vogue in the late 1970s with the nascent private equity business of firms like Kohlberg, Kravis &amp; Roberts (KKR). </a:t>
            </a:r>
          </a:p>
          <a:p>
            <a:r>
              <a:rPr lang="en-US"/>
              <a:t>Merchant banking in its modern context refers to using one's own equity (often accompanied by external debt financing) in a private transaction, as opposed to underwriting a public issue.</a:t>
            </a:r>
          </a:p>
          <a:p>
            <a:endParaRPr lang="en-US"/>
          </a:p>
        </p:txBody>
      </p:sp>
    </p:spTree>
  </p:cSld>
  <p:clrMapOvr>
    <a:masterClrMapping/>
  </p:clrMapOvr>
  <p:transition spd="med">
    <p:rand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rrowheads="1"/>
          </p:cNvSpPr>
          <p:nvPr>
            <p:ph type="title"/>
          </p:nvPr>
        </p:nvSpPr>
        <p:spPr>
          <a:xfrm>
            <a:off x="228600" y="0"/>
            <a:ext cx="8540750" cy="990600"/>
          </a:xfrm>
        </p:spPr>
        <p:txBody>
          <a:bodyPr/>
          <a:lstStyle/>
          <a:p>
            <a:r>
              <a:rPr lang="en-US"/>
              <a:t>Bulge bracket Investment banks</a:t>
            </a:r>
          </a:p>
        </p:txBody>
      </p:sp>
      <p:sp>
        <p:nvSpPr>
          <p:cNvPr id="84995" name="Rectangle 3"/>
          <p:cNvSpPr>
            <a:spLocks noGrp="1" noRot="1" noChangeArrowheads="1"/>
          </p:cNvSpPr>
          <p:nvPr>
            <p:ph type="body" idx="1"/>
          </p:nvPr>
        </p:nvSpPr>
        <p:spPr>
          <a:xfrm>
            <a:off x="762000" y="1219200"/>
            <a:ext cx="7839075" cy="5338763"/>
          </a:xfrm>
        </p:spPr>
        <p:txBody>
          <a:bodyPr/>
          <a:lstStyle/>
          <a:p>
            <a:r>
              <a:rPr lang="en-US"/>
              <a:t>The group of firms in an underwriting syndicate who sold the largest amount of the issue. </a:t>
            </a:r>
          </a:p>
          <a:p>
            <a:r>
              <a:rPr lang="en-US" b="1">
                <a:solidFill>
                  <a:srgbClr val="FF7F17"/>
                </a:solidFill>
              </a:rPr>
              <a:t>Tombstone</a:t>
            </a:r>
            <a:r>
              <a:rPr lang="en-US"/>
              <a:t> is a  written advertisement placed by investment bankers in a public offering of a security. </a:t>
            </a:r>
          </a:p>
          <a:p>
            <a:r>
              <a:rPr lang="en-US"/>
              <a:t>It gives basic details about the issue and, in order of importance, the underwriting groups involved in the deal. </a:t>
            </a:r>
          </a:p>
          <a:p>
            <a:r>
              <a:rPr lang="en-US"/>
              <a:t>This advertisement gets its name from its black border and heavy black print. </a:t>
            </a:r>
          </a:p>
          <a:p>
            <a:r>
              <a:rPr lang="en-US"/>
              <a:t>The tombstone provides investors with basic information, usually directing prospective investors to where they can find a red herring/prospectus.</a:t>
            </a:r>
          </a:p>
          <a:p>
            <a:r>
              <a:rPr lang="en-US"/>
              <a:t>In practice, the tombstone is sometimes made after the issue has been sold. </a:t>
            </a:r>
          </a:p>
          <a:p>
            <a:r>
              <a:rPr lang="en-US"/>
              <a:t>The </a:t>
            </a:r>
            <a:r>
              <a:rPr lang="en-US" b="1">
                <a:solidFill>
                  <a:srgbClr val="FF7F17"/>
                </a:solidFill>
              </a:rPr>
              <a:t>bulge bracket</a:t>
            </a:r>
            <a:r>
              <a:rPr lang="en-US"/>
              <a:t> is usually the first group listed on the tombstone. </a:t>
            </a:r>
          </a:p>
          <a:p>
            <a:endParaRPr lang="en-US"/>
          </a:p>
        </p:txBody>
      </p:sp>
    </p:spTree>
  </p:cSld>
  <p:clrMapOvr>
    <a:masterClrMapping/>
  </p:clrMapOvr>
  <p:transition spd="med">
    <p:rand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a:xfrm>
            <a:off x="228600" y="304800"/>
            <a:ext cx="8540750" cy="685800"/>
          </a:xfrm>
        </p:spPr>
        <p:txBody>
          <a:bodyPr/>
          <a:lstStyle/>
          <a:p>
            <a:r>
              <a:rPr lang="en-US"/>
              <a:t>Gun jumping</a:t>
            </a:r>
          </a:p>
        </p:txBody>
      </p:sp>
      <p:sp>
        <p:nvSpPr>
          <p:cNvPr id="86019" name="Rectangle 3"/>
          <p:cNvSpPr>
            <a:spLocks noGrp="1" noRot="1" noChangeArrowheads="1"/>
          </p:cNvSpPr>
          <p:nvPr>
            <p:ph type="body" idx="1"/>
          </p:nvPr>
        </p:nvSpPr>
        <p:spPr>
          <a:xfrm>
            <a:off x="304800" y="1447800"/>
            <a:ext cx="8540750" cy="4419600"/>
          </a:xfrm>
        </p:spPr>
        <p:txBody>
          <a:bodyPr/>
          <a:lstStyle/>
          <a:p>
            <a:r>
              <a:rPr lang="en-US"/>
              <a:t>The illegal practice of soliciting orders to buy a new issue before registration of the initial public offering (IPO) has been approved by the Securities and Exchange Commission (SEC).</a:t>
            </a:r>
          </a:p>
          <a:p>
            <a:r>
              <a:rPr lang="en-US"/>
              <a:t> Trading securities on the basis of information that has not yet been disclosed to the public. </a:t>
            </a:r>
          </a:p>
          <a:p>
            <a:r>
              <a:rPr lang="en-US"/>
              <a:t>The theory behind gun jumping is that investors should make decisions based on the full disclosure in the prospectus, not on the information disseminated by the company that has not been approved by the SEC.</a:t>
            </a:r>
          </a:p>
          <a:p>
            <a:r>
              <a:rPr lang="en-US"/>
              <a:t> If a company is found guilty of "jumping the gun", the IPO will be delayed. </a:t>
            </a:r>
          </a:p>
        </p:txBody>
      </p:sp>
    </p:spTree>
  </p:cSld>
  <p:clrMapOvr>
    <a:masterClrMapping/>
  </p:clrMapOvr>
  <p:transition spd="med">
    <p:rand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a:xfrm>
            <a:off x="228600" y="0"/>
            <a:ext cx="8540750" cy="914400"/>
          </a:xfrm>
        </p:spPr>
        <p:txBody>
          <a:bodyPr/>
          <a:lstStyle/>
          <a:p>
            <a:r>
              <a:rPr lang="en-US"/>
              <a:t>Prospectus</a:t>
            </a:r>
          </a:p>
        </p:txBody>
      </p:sp>
      <p:sp>
        <p:nvSpPr>
          <p:cNvPr id="87043" name="Rectangle 3"/>
          <p:cNvSpPr>
            <a:spLocks noGrp="1" noRot="1" noChangeArrowheads="1"/>
          </p:cNvSpPr>
          <p:nvPr>
            <p:ph type="body" idx="1"/>
          </p:nvPr>
        </p:nvSpPr>
        <p:spPr>
          <a:xfrm>
            <a:off x="485775" y="1143000"/>
            <a:ext cx="8658225" cy="5935663"/>
          </a:xfrm>
        </p:spPr>
        <p:txBody>
          <a:bodyPr/>
          <a:lstStyle/>
          <a:p>
            <a:r>
              <a:rPr lang="en-US"/>
              <a:t>A formal legal document, which is required by and filed with the Securities and Exchange Commission, that provides details about an investment offering for sale to the public.</a:t>
            </a:r>
          </a:p>
          <a:p>
            <a:r>
              <a:rPr lang="en-US"/>
              <a:t> A prospectus should contain the facts that an investor needs to make an informed investment decision.</a:t>
            </a:r>
          </a:p>
          <a:p>
            <a:r>
              <a:rPr lang="en-US"/>
              <a:t>Also known as an "offer document". </a:t>
            </a:r>
          </a:p>
          <a:p>
            <a:r>
              <a:rPr lang="en-US"/>
              <a:t>There are two types of prospectuses for stocks and bonds: </a:t>
            </a:r>
            <a:r>
              <a:rPr lang="en-US">
                <a:solidFill>
                  <a:srgbClr val="FF7F17"/>
                </a:solidFill>
              </a:rPr>
              <a:t>preliminary</a:t>
            </a:r>
            <a:r>
              <a:rPr lang="en-US"/>
              <a:t> and </a:t>
            </a:r>
            <a:r>
              <a:rPr lang="en-US">
                <a:solidFill>
                  <a:srgbClr val="FF7F17"/>
                </a:solidFill>
              </a:rPr>
              <a:t>final</a:t>
            </a:r>
            <a:r>
              <a:rPr lang="en-US"/>
              <a:t>. </a:t>
            </a:r>
          </a:p>
          <a:p>
            <a:r>
              <a:rPr lang="en-US"/>
              <a:t>The preliminary prospectus is the first offering document provided by a securities issuer and includes most of the details of the business and transaction in question.</a:t>
            </a:r>
          </a:p>
          <a:p>
            <a:r>
              <a:rPr lang="en-US"/>
              <a:t> Some lettering on the front cover is printed in red, which results in the use of the nickname "red herring" for this document. </a:t>
            </a:r>
          </a:p>
          <a:p>
            <a:r>
              <a:rPr lang="en-US"/>
              <a:t>A passage in red states the company is not attempting to sell its shares before the registration is approved by the SEC.</a:t>
            </a:r>
          </a:p>
          <a:p>
            <a:r>
              <a:rPr lang="en-US"/>
              <a:t>There is no price or issue size stated in the red herring.</a:t>
            </a:r>
          </a:p>
          <a:p>
            <a:endParaRPr lang="en-US"/>
          </a:p>
        </p:txBody>
      </p:sp>
    </p:spTree>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a:xfrm>
            <a:off x="304800" y="228600"/>
            <a:ext cx="8540750" cy="1143000"/>
          </a:xfrm>
        </p:spPr>
        <p:txBody>
          <a:bodyPr/>
          <a:lstStyle/>
          <a:p>
            <a:endParaRPr lang="en-US"/>
          </a:p>
        </p:txBody>
      </p:sp>
      <p:sp>
        <p:nvSpPr>
          <p:cNvPr id="41987" name="Rectangle 3"/>
          <p:cNvSpPr>
            <a:spLocks noGrp="1" noRot="1" noChangeArrowheads="1"/>
          </p:cNvSpPr>
          <p:nvPr>
            <p:ph type="body" idx="1"/>
          </p:nvPr>
        </p:nvSpPr>
        <p:spPr>
          <a:xfrm>
            <a:off x="304800" y="1524000"/>
            <a:ext cx="8540750" cy="4343400"/>
          </a:xfrm>
        </p:spPr>
        <p:txBody>
          <a:bodyPr/>
          <a:lstStyle/>
          <a:p>
            <a:r>
              <a:rPr lang="en-US"/>
              <a:t>The financial engines during the 18th and 19th centuries were European merchant banks, such as Hope &amp; Co., Baring Brothers and Morgan Grenfell. </a:t>
            </a:r>
          </a:p>
          <a:p>
            <a:r>
              <a:rPr lang="en-US"/>
              <a:t>The merchant banking model then crossed the Atlantic and served as the inspiration for the financial firms founded by prominent families in the United States.</a:t>
            </a:r>
          </a:p>
          <a:p>
            <a:r>
              <a:rPr lang="en-US"/>
              <a:t> The structure and activities of early U.S. firms such as JP Morgan &amp; Co. and Dillon Read and Drexel &amp; Co. reflected those of their European counterparts.</a:t>
            </a:r>
          </a:p>
          <a:p>
            <a:r>
              <a:rPr lang="en-US"/>
              <a:t>These included financing new business opportunities through raising and deploying investment capital.</a:t>
            </a:r>
          </a:p>
        </p:txBody>
      </p:sp>
    </p:spTree>
  </p:cSld>
  <p:clrMapOvr>
    <a:masterClrMapping/>
  </p:clrMapOvr>
  <p:transition spd="med">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rrowheads="1"/>
          </p:cNvSpPr>
          <p:nvPr>
            <p:ph type="title"/>
          </p:nvPr>
        </p:nvSpPr>
        <p:spPr/>
        <p:txBody>
          <a:bodyPr/>
          <a:lstStyle/>
          <a:p>
            <a:endParaRPr lang="en-US"/>
          </a:p>
        </p:txBody>
      </p:sp>
      <p:sp>
        <p:nvSpPr>
          <p:cNvPr id="88067" name="Rectangle 3"/>
          <p:cNvSpPr>
            <a:spLocks noGrp="1" noRot="1" noChangeArrowheads="1"/>
          </p:cNvSpPr>
          <p:nvPr>
            <p:ph type="body" idx="1"/>
          </p:nvPr>
        </p:nvSpPr>
        <p:spPr/>
        <p:txBody>
          <a:bodyPr/>
          <a:lstStyle/>
          <a:p>
            <a:r>
              <a:rPr lang="en-US"/>
              <a:t>The Red Herring  is sometimes updated several times before being called the </a:t>
            </a:r>
            <a:r>
              <a:rPr lang="en-US">
                <a:solidFill>
                  <a:srgbClr val="FF7F17"/>
                </a:solidFill>
              </a:rPr>
              <a:t>final prospectus</a:t>
            </a:r>
            <a:r>
              <a:rPr lang="en-US"/>
              <a:t>. </a:t>
            </a:r>
          </a:p>
          <a:p>
            <a:r>
              <a:rPr lang="en-US"/>
              <a:t>The final prospectus is printed after the deal has been made effective and can be offered for sale, and supersedes the preliminary prospectus.</a:t>
            </a:r>
          </a:p>
          <a:p>
            <a:r>
              <a:rPr lang="en-US"/>
              <a:t> It contains such details as the exact number of shares/certificates issued and the precise offering price.</a:t>
            </a:r>
          </a:p>
          <a:p>
            <a:r>
              <a:rPr lang="en-US"/>
              <a:t>In the case of mutual funds, which, apart from their initial share offering, continuously offer shares for sale to the public, the prospectus used is a final prospectus.</a:t>
            </a:r>
          </a:p>
          <a:p>
            <a:r>
              <a:rPr lang="en-US"/>
              <a:t> A fund prospectus contains details on its objectives, investment strategies, risks, performance, distribution policy, fees and expenses, and fund management. </a:t>
            </a:r>
          </a:p>
          <a:p>
            <a:endParaRPr lang="en-US"/>
          </a:p>
        </p:txBody>
      </p:sp>
    </p:spTree>
  </p:cSld>
  <p:clrMapOvr>
    <a:masterClrMapping/>
  </p:clrMapOvr>
  <p:transition spd="med">
    <p:rand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type="title"/>
          </p:nvPr>
        </p:nvSpPr>
        <p:spPr/>
        <p:txBody>
          <a:bodyPr/>
          <a:lstStyle/>
          <a:p>
            <a:r>
              <a:rPr lang="en-US"/>
              <a:t>Underwriting</a:t>
            </a:r>
          </a:p>
        </p:txBody>
      </p:sp>
      <p:sp>
        <p:nvSpPr>
          <p:cNvPr id="89091" name="Rectangle 3"/>
          <p:cNvSpPr>
            <a:spLocks noGrp="1" noRot="1" noChangeArrowheads="1"/>
          </p:cNvSpPr>
          <p:nvPr>
            <p:ph type="body" idx="1"/>
          </p:nvPr>
        </p:nvSpPr>
        <p:spPr/>
        <p:txBody>
          <a:bodyPr/>
          <a:lstStyle/>
          <a:p>
            <a:r>
              <a:rPr lang="en-US"/>
              <a:t>The process by which investment bankers raise investment capital from investors on behalf of corporations and governments that are issuing securities (both equity and debt).</a:t>
            </a:r>
          </a:p>
          <a:p>
            <a:r>
              <a:rPr lang="en-US"/>
              <a:t>The word "underwriter" came from the practice of having each risk-taker write his or her name under the total amount of risk that he or she was willing to accept at a specified premium.</a:t>
            </a:r>
          </a:p>
          <a:p>
            <a:r>
              <a:rPr lang="en-US"/>
              <a:t> In a way, this is still true today.</a:t>
            </a:r>
          </a:p>
          <a:p>
            <a:r>
              <a:rPr lang="en-US"/>
              <a:t>New issues are usually brought to market by an underwriting syndicate in which each firm takes the responsibility (and risk) of selling its specific allotment. </a:t>
            </a:r>
          </a:p>
        </p:txBody>
      </p:sp>
    </p:spTree>
  </p:cSld>
  <p:clrMapOvr>
    <a:masterClrMapping/>
  </p:clrMapOvr>
  <p:transition spd="med">
    <p:rand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rrowheads="1"/>
          </p:cNvSpPr>
          <p:nvPr>
            <p:ph type="title"/>
          </p:nvPr>
        </p:nvSpPr>
        <p:spPr>
          <a:xfrm>
            <a:off x="304800" y="152400"/>
            <a:ext cx="8540750" cy="914400"/>
          </a:xfrm>
        </p:spPr>
        <p:txBody>
          <a:bodyPr/>
          <a:lstStyle/>
          <a:p>
            <a:r>
              <a:rPr lang="en-US"/>
              <a:t>Greenshoe</a:t>
            </a:r>
          </a:p>
        </p:txBody>
      </p:sp>
      <p:sp>
        <p:nvSpPr>
          <p:cNvPr id="90115" name="Rectangle 3"/>
          <p:cNvSpPr>
            <a:spLocks noGrp="1" noRot="1" noChangeArrowheads="1"/>
          </p:cNvSpPr>
          <p:nvPr>
            <p:ph type="body" idx="1"/>
          </p:nvPr>
        </p:nvSpPr>
        <p:spPr>
          <a:xfrm>
            <a:off x="762000" y="1447800"/>
            <a:ext cx="7839075" cy="4876800"/>
          </a:xfrm>
        </p:spPr>
        <p:txBody>
          <a:bodyPr/>
          <a:lstStyle/>
          <a:p>
            <a:r>
              <a:rPr lang="en-US"/>
              <a:t>A provision contained in an underwriting agreement that gives the underwriter the right to sell investors more shares than originally planned by the issuer.</a:t>
            </a:r>
          </a:p>
          <a:p>
            <a:r>
              <a:rPr lang="en-US"/>
              <a:t> Legally referred to as an over-allotment option.</a:t>
            </a:r>
          </a:p>
          <a:p>
            <a:r>
              <a:rPr lang="en-US"/>
              <a:t>Greenshoe options typically allow underwriters to sell up to 15% more shares than the original number set by the issuer, if demand conditions warrant such action.</a:t>
            </a:r>
          </a:p>
          <a:p>
            <a:r>
              <a:rPr lang="en-US"/>
              <a:t>The Green Shoe Company was the first to issue this type of option. </a:t>
            </a:r>
          </a:p>
        </p:txBody>
      </p:sp>
    </p:spTree>
  </p:cSld>
  <p:clrMapOvr>
    <a:masterClrMapping/>
  </p:clrMapOvr>
  <p:transition spd="med">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a:xfrm>
            <a:off x="304800" y="533400"/>
            <a:ext cx="8540750" cy="762000"/>
          </a:xfrm>
        </p:spPr>
        <p:txBody>
          <a:bodyPr/>
          <a:lstStyle/>
          <a:p>
            <a:r>
              <a:rPr lang="en-US"/>
              <a:t>IPO Lock up</a:t>
            </a:r>
          </a:p>
        </p:txBody>
      </p:sp>
      <p:sp>
        <p:nvSpPr>
          <p:cNvPr id="91139" name="Rectangle 3"/>
          <p:cNvSpPr>
            <a:spLocks noGrp="1" noRot="1" noChangeArrowheads="1"/>
          </p:cNvSpPr>
          <p:nvPr>
            <p:ph type="body" idx="1"/>
          </p:nvPr>
        </p:nvSpPr>
        <p:spPr>
          <a:xfrm>
            <a:off x="685800" y="1447800"/>
            <a:ext cx="7839075" cy="5005388"/>
          </a:xfrm>
        </p:spPr>
        <p:txBody>
          <a:bodyPr/>
          <a:lstStyle/>
          <a:p>
            <a:r>
              <a:rPr lang="en-US"/>
              <a:t>A contractual caveat referring to a period of time after a company has initially gone public, usually between 90 to 180 days. </a:t>
            </a:r>
          </a:p>
          <a:p>
            <a:r>
              <a:rPr lang="en-US"/>
              <a:t>During these initial days of trading, company insiders or those holding majority stakes in the company cannot sell any of their shares.</a:t>
            </a:r>
          </a:p>
          <a:p>
            <a:r>
              <a:rPr lang="en-US"/>
              <a:t>An IPO lock-up is also done so that the market is not flooded with too much supply of a company's stock too quickly. </a:t>
            </a:r>
          </a:p>
          <a:p>
            <a:r>
              <a:rPr lang="en-US"/>
              <a:t>A single large shareholder trying to unload all of his holdings in the first week of trading could send the stock downward, to the detriment of all shareholders.</a:t>
            </a:r>
          </a:p>
          <a:p>
            <a:r>
              <a:rPr lang="en-US"/>
              <a:t>Empirical evidence suggests that after the end of the lock-up period, stock prices experience a permanent drop of about 1-3%. </a:t>
            </a:r>
            <a:br>
              <a:rPr lang="en-US"/>
            </a:br>
            <a:endParaRPr lang="en-US"/>
          </a:p>
        </p:txBody>
      </p:sp>
    </p:spTree>
  </p:cSld>
  <p:clrMapOvr>
    <a:masterClrMapping/>
  </p:clrMapOvr>
  <p:transition spd="med">
    <p:rand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rrowheads="1"/>
          </p:cNvSpPr>
          <p:nvPr>
            <p:ph type="title"/>
          </p:nvPr>
        </p:nvSpPr>
        <p:spPr/>
        <p:txBody>
          <a:bodyPr/>
          <a:lstStyle/>
          <a:p>
            <a:r>
              <a:rPr lang="en-US"/>
              <a:t>Book building</a:t>
            </a:r>
          </a:p>
        </p:txBody>
      </p:sp>
      <p:sp>
        <p:nvSpPr>
          <p:cNvPr id="92163" name="Rectangle 3"/>
          <p:cNvSpPr>
            <a:spLocks noGrp="1" noRot="1" noChangeArrowheads="1"/>
          </p:cNvSpPr>
          <p:nvPr>
            <p:ph type="body" idx="1"/>
          </p:nvPr>
        </p:nvSpPr>
        <p:spPr/>
        <p:txBody>
          <a:bodyPr/>
          <a:lstStyle/>
          <a:p>
            <a:r>
              <a:rPr lang="en-US"/>
              <a:t>Book building is the process by which an underwriter attempts to determine at what price to offer an IPO based on demand from institutional investors. </a:t>
            </a:r>
          </a:p>
          <a:p>
            <a:r>
              <a:rPr lang="en-US"/>
              <a:t>An underwriter "builds a book" by accepting orders from fund managers indicating the number of shares they desire and the price they are willing to pay. </a:t>
            </a:r>
          </a:p>
          <a:p>
            <a:r>
              <a:rPr lang="en-US">
                <a:solidFill>
                  <a:schemeClr val="bg2"/>
                </a:solidFill>
              </a:rPr>
              <a:t>Book runner</a:t>
            </a:r>
            <a:r>
              <a:rPr lang="en-US"/>
              <a:t> is the managing or lead underwriter who maintains the books of securities sold for a new issue.</a:t>
            </a:r>
          </a:p>
          <a:p>
            <a:r>
              <a:rPr lang="en-US"/>
              <a:t>In other words, this person is the underwriter who "runs" the books. </a:t>
            </a:r>
          </a:p>
          <a:p>
            <a:r>
              <a:rPr lang="en-US"/>
              <a:t>Often the book runner is given credit for the total size of the deal.  </a:t>
            </a:r>
          </a:p>
        </p:txBody>
      </p:sp>
    </p:spTree>
  </p:cSld>
  <p:clrMapOvr>
    <a:masterClrMapping/>
  </p:clrMapOvr>
  <p:transition spd="med">
    <p:rand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p:txBody>
          <a:bodyPr/>
          <a:lstStyle/>
          <a:p>
            <a:r>
              <a:rPr lang="en-US"/>
              <a:t>Buy and sell side</a:t>
            </a:r>
          </a:p>
        </p:txBody>
      </p:sp>
      <p:sp>
        <p:nvSpPr>
          <p:cNvPr id="93187" name="Rectangle 3"/>
          <p:cNvSpPr>
            <a:spLocks noGrp="1" noRot="1" noChangeArrowheads="1"/>
          </p:cNvSpPr>
          <p:nvPr>
            <p:ph type="body" idx="1"/>
          </p:nvPr>
        </p:nvSpPr>
        <p:spPr/>
        <p:txBody>
          <a:bodyPr/>
          <a:lstStyle/>
          <a:p>
            <a:r>
              <a:rPr lang="en-US"/>
              <a:t>The investment banks represent the "</a:t>
            </a:r>
            <a:r>
              <a:rPr lang="en-US">
                <a:hlinkClick r:id="rId2"/>
              </a:rPr>
              <a:t>sell side</a:t>
            </a:r>
            <a:r>
              <a:rPr lang="en-US"/>
              <a:t>" (as they are mainly in the business of selling securities to investors), while mutual funds, advisors and others make up the "</a:t>
            </a:r>
            <a:r>
              <a:rPr lang="en-US">
                <a:hlinkClick r:id="rId3"/>
              </a:rPr>
              <a:t>buy side</a:t>
            </a:r>
            <a:r>
              <a:rPr lang="en-US"/>
              <a:t>". </a:t>
            </a:r>
            <a:br>
              <a:rPr lang="en-US"/>
            </a:br>
            <a:r>
              <a:rPr lang="en-US"/>
              <a:t/>
            </a:r>
            <a:br>
              <a:rPr lang="en-US"/>
            </a:br>
            <a:endParaRPr lang="en-US"/>
          </a:p>
        </p:txBody>
      </p:sp>
    </p:spTree>
  </p:cSld>
  <p:clrMapOvr>
    <a:masterClrMapping/>
  </p:clrMapOvr>
  <p:transition spd="med">
    <p:random/>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p:txBody>
          <a:bodyPr/>
          <a:lstStyle/>
          <a:p>
            <a:r>
              <a:rPr lang="en-US"/>
              <a:t>End of Presentation</a:t>
            </a:r>
          </a:p>
        </p:txBody>
      </p:sp>
      <p:sp>
        <p:nvSpPr>
          <p:cNvPr id="111619" name="Rectangle 3"/>
          <p:cNvSpPr>
            <a:spLocks noGrp="1" noRot="1" noChangeArrowheads="1"/>
          </p:cNvSpPr>
          <p:nvPr>
            <p:ph type="body" idx="1"/>
          </p:nvPr>
        </p:nvSpPr>
        <p:spPr/>
        <p:txBody>
          <a:bodyPr/>
          <a:lstStyle/>
          <a:p>
            <a:endParaRPr lang="en-US"/>
          </a:p>
        </p:txBody>
      </p:sp>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Rot="1" noChangeArrowheads="1"/>
          </p:cNvSpPr>
          <p:nvPr>
            <p:ph type="body" idx="1"/>
          </p:nvPr>
        </p:nvSpPr>
        <p:spPr>
          <a:xfrm>
            <a:off x="381000" y="533400"/>
            <a:ext cx="8196263" cy="5826125"/>
          </a:xfrm>
        </p:spPr>
        <p:txBody>
          <a:bodyPr/>
          <a:lstStyle/>
          <a:p>
            <a:r>
              <a:rPr lang="en-US"/>
              <a:t>J.P. Morgan and Company emerged at the head of the merchant banks during the late 1800s.</a:t>
            </a:r>
          </a:p>
          <a:p>
            <a:r>
              <a:rPr lang="en-US"/>
              <a:t> It was connected directly to London, then the financial center of the world, and had considerable political clout in the United States. </a:t>
            </a:r>
          </a:p>
          <a:p>
            <a:r>
              <a:rPr lang="en-US"/>
              <a:t>Morgan played  a key role in the creation of U.S. Steel, AT&amp;T and International Harvester, and other monopolies  through the revolutionary use of trusts and a disdain for the Sherman  Anti trust Act.</a:t>
            </a:r>
          </a:p>
          <a:p>
            <a:r>
              <a:rPr lang="en-US"/>
              <a:t>Although the dawn of the 1900s had well-established merchant banks, it was difficult for the average American to get loans from them. </a:t>
            </a:r>
          </a:p>
          <a:p>
            <a:r>
              <a:rPr lang="en-US"/>
              <a:t>Racism was also widespread.</a:t>
            </a:r>
          </a:p>
          <a:p>
            <a:r>
              <a:rPr lang="en-US"/>
              <a:t>Even though the Jewish and Anglo-American bankers had to work together on large issues, their customers were split along clear class and race lines. </a:t>
            </a:r>
          </a:p>
          <a:p>
            <a:r>
              <a:rPr lang="en-US"/>
              <a:t>These banks left consumer loans to the lesser banks that were still failing at an alarming rate.</a:t>
            </a:r>
            <a:br>
              <a:rPr lang="en-US"/>
            </a:br>
            <a:r>
              <a:rPr lang="en-US"/>
              <a:t/>
            </a:r>
            <a:br>
              <a:rPr lang="en-US"/>
            </a:br>
            <a:endParaRPr lang="en-US"/>
          </a:p>
        </p:txBody>
      </p:sp>
    </p:spTree>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304800" y="0"/>
            <a:ext cx="8540750" cy="838200"/>
          </a:xfrm>
        </p:spPr>
        <p:txBody>
          <a:bodyPr/>
          <a:lstStyle/>
          <a:p>
            <a:endParaRPr lang="en-US"/>
          </a:p>
        </p:txBody>
      </p:sp>
      <p:sp>
        <p:nvSpPr>
          <p:cNvPr id="44035" name="Rectangle 3"/>
          <p:cNvSpPr>
            <a:spLocks noGrp="1" noRot="1" noChangeArrowheads="1"/>
          </p:cNvSpPr>
          <p:nvPr>
            <p:ph type="body" idx="1"/>
          </p:nvPr>
        </p:nvSpPr>
        <p:spPr>
          <a:xfrm>
            <a:off x="381000" y="1066800"/>
            <a:ext cx="8610600" cy="5486400"/>
          </a:xfrm>
        </p:spPr>
        <p:txBody>
          <a:bodyPr/>
          <a:lstStyle/>
          <a:p>
            <a:r>
              <a:rPr lang="en-US"/>
              <a:t>Meanwhile, early legislation, such as the 1863 National Bank Act, prohibited nationally chartered commercial banks from engaging in corporate securities activities such as underwriting and distributing of corporate bonds and equities.</a:t>
            </a:r>
          </a:p>
          <a:p>
            <a:r>
              <a:rPr lang="en-US"/>
              <a:t>In the l880s, private banks in the United States became closely involved in the financing of railroads and then, from the l890s, in the financing of the new industrial companies.</a:t>
            </a:r>
          </a:p>
          <a:p>
            <a:r>
              <a:rPr lang="en-US"/>
              <a:t>As the United States industrialized, the demand for corporate finance increased</a:t>
            </a:r>
          </a:p>
          <a:p>
            <a:r>
              <a:rPr lang="en-US"/>
              <a:t>The largest banks found ways around this restriction by establishing state-chartered affiliates to do the underwriting. </a:t>
            </a:r>
          </a:p>
          <a:p>
            <a:r>
              <a:rPr lang="en-US"/>
              <a:t>In 1927, the Comptroller of the Currency formally recognized such affiliates as legitimate banking activities.</a:t>
            </a:r>
          </a:p>
          <a:p>
            <a:endParaRPr lang="en-US"/>
          </a:p>
        </p:txBody>
      </p:sp>
    </p:spTree>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a:xfrm>
            <a:off x="304800" y="228600"/>
            <a:ext cx="8540750" cy="762000"/>
          </a:xfrm>
        </p:spPr>
        <p:txBody>
          <a:bodyPr/>
          <a:lstStyle/>
          <a:p>
            <a:r>
              <a:rPr lang="en-US"/>
              <a:t>Two Models</a:t>
            </a:r>
          </a:p>
        </p:txBody>
      </p:sp>
      <p:sp>
        <p:nvSpPr>
          <p:cNvPr id="45059" name="Rectangle 3"/>
          <p:cNvSpPr>
            <a:spLocks noGrp="1" noRot="1" noChangeArrowheads="1"/>
          </p:cNvSpPr>
          <p:nvPr>
            <p:ph type="body" idx="1"/>
          </p:nvPr>
        </p:nvSpPr>
        <p:spPr>
          <a:xfrm>
            <a:off x="304800" y="1281113"/>
            <a:ext cx="8534400" cy="5126037"/>
          </a:xfrm>
        </p:spPr>
        <p:txBody>
          <a:bodyPr/>
          <a:lstStyle/>
          <a:p>
            <a:r>
              <a:rPr lang="en-US"/>
              <a:t>Over time, two somewhat distinct banking  models evolved. </a:t>
            </a:r>
          </a:p>
          <a:p>
            <a:r>
              <a:rPr lang="en-US"/>
              <a:t>The old </a:t>
            </a:r>
            <a:r>
              <a:rPr lang="en-US" b="1"/>
              <a:t>merchant banking</a:t>
            </a:r>
            <a:r>
              <a:rPr lang="en-US"/>
              <a:t> model was largely a private affair conducted among the privileged members of the clubby world of old European wealth. </a:t>
            </a:r>
          </a:p>
          <a:p>
            <a:r>
              <a:rPr lang="en-US"/>
              <a:t>The merchant bank typically put up sizable amounts of its own (family-owned) capital along with that of other private interests that came into the deals as limited liability partners. </a:t>
            </a:r>
          </a:p>
          <a:p>
            <a:r>
              <a:rPr lang="en-US"/>
              <a:t>Over the 19th century, a new model came into popular use, particularly in the U.S. </a:t>
            </a:r>
          </a:p>
          <a:p>
            <a:r>
              <a:rPr lang="en-US"/>
              <a:t>Firms seeking to raise capital would issue securities to third-party investors, who would then have the ability to trade these securities in organized securities exchanges. </a:t>
            </a:r>
          </a:p>
          <a:p>
            <a:r>
              <a:rPr lang="en-US"/>
              <a:t>The role of the financial firm was that of underwriter - representing the issuer to the investing public, obtaining interest from investors and facilitating the details of the issuance. </a:t>
            </a:r>
          </a:p>
          <a:p>
            <a:r>
              <a:rPr lang="en-US"/>
              <a:t>Firms engaged in this business became known as </a:t>
            </a:r>
            <a:r>
              <a:rPr lang="en-US" b="1"/>
              <a:t>investment banks.</a:t>
            </a:r>
            <a:endParaRPr lang="en-US"/>
          </a:p>
        </p:txBody>
      </p:sp>
    </p:spTree>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a:xfrm>
            <a:off x="484188" y="0"/>
            <a:ext cx="7867650" cy="855663"/>
          </a:xfrm>
        </p:spPr>
        <p:txBody>
          <a:bodyPr/>
          <a:lstStyle/>
          <a:p>
            <a:r>
              <a:rPr lang="en-US" b="1"/>
              <a:t>The Panic of 1907</a:t>
            </a:r>
            <a:br>
              <a:rPr lang="en-US" b="1"/>
            </a:br>
            <a:endParaRPr lang="en-US" b="1"/>
          </a:p>
        </p:txBody>
      </p:sp>
      <p:sp>
        <p:nvSpPr>
          <p:cNvPr id="46083" name="Rectangle 3"/>
          <p:cNvSpPr>
            <a:spLocks noGrp="1" noRot="1" noChangeArrowheads="1"/>
          </p:cNvSpPr>
          <p:nvPr>
            <p:ph type="body" idx="1"/>
          </p:nvPr>
        </p:nvSpPr>
        <p:spPr>
          <a:xfrm>
            <a:off x="415925" y="838200"/>
            <a:ext cx="7839075" cy="5486400"/>
          </a:xfrm>
        </p:spPr>
        <p:txBody>
          <a:bodyPr/>
          <a:lstStyle/>
          <a:p>
            <a:r>
              <a:rPr lang="en-US"/>
              <a:t>The collapse in shares of a copper trust set off a panic that had people rushing to pull their money out of banks and investments. </a:t>
            </a:r>
          </a:p>
          <a:p>
            <a:r>
              <a:rPr lang="en-US"/>
              <a:t>This caused shares to plummet. </a:t>
            </a:r>
          </a:p>
          <a:p>
            <a:r>
              <a:rPr lang="en-US"/>
              <a:t>In the absence of  a central bank, the task of calming people fell on J.P. Morgan .</a:t>
            </a:r>
          </a:p>
          <a:p>
            <a:r>
              <a:rPr lang="en-US"/>
              <a:t>He tried to stop the panic by using his considerable clout to gather all the major players on Wall Street to maneuver the credit and capital they controlled.</a:t>
            </a:r>
          </a:p>
          <a:p>
            <a:r>
              <a:rPr lang="en-US"/>
              <a:t>But J.P. Morgan was disliked by much of America for being one of the robber barons along with Carnegie and Rockefeller.</a:t>
            </a:r>
          </a:p>
          <a:p>
            <a:r>
              <a:rPr lang="en-US"/>
              <a:t>The government decided to form the Federal Reserve Bank, in 1913. </a:t>
            </a:r>
          </a:p>
          <a:p>
            <a:r>
              <a:rPr lang="en-US"/>
              <a:t/>
            </a:r>
            <a:br>
              <a:rPr lang="en-US"/>
            </a:br>
            <a:r>
              <a:rPr lang="en-US"/>
              <a:t/>
            </a:r>
            <a:br>
              <a:rPr lang="en-US"/>
            </a:br>
            <a:endParaRPr lang="en-US"/>
          </a:p>
        </p:txBody>
      </p:sp>
    </p:spTree>
  </p:cSld>
  <p:clrMapOvr>
    <a:masterClrMapping/>
  </p:clrMapOvr>
  <p:transition spd="med">
    <p:random/>
  </p:transition>
</p:sld>
</file>

<file path=ppt/tags/tag1.xml><?xml version="1.0" encoding="utf-8"?>
<p:tagLst xmlns:a="http://schemas.openxmlformats.org/drawingml/2006/main" xmlns:r="http://schemas.openxmlformats.org/officeDocument/2006/relationships" xmlns:p="http://schemas.openxmlformats.org/presentationml/2006/main">
  <p:tag name="SLIDE_TYPE" val="BODY"/>
</p:tagLst>
</file>

<file path=ppt/theme/theme1.xml><?xml version="1.0" encoding="utf-8"?>
<a:theme xmlns:a="http://schemas.openxmlformats.org/drawingml/2006/main" name="Strategy and structure">
  <a:themeElements>
    <a:clrScheme name="Strategy and structure 1">
      <a:dk1>
        <a:srgbClr val="0033CC"/>
      </a:dk1>
      <a:lt1>
        <a:srgbClr val="FFFFFF"/>
      </a:lt1>
      <a:dk2>
        <a:srgbClr val="007572"/>
      </a:dk2>
      <a:lt2>
        <a:srgbClr val="C0C0C0"/>
      </a:lt2>
      <a:accent1>
        <a:srgbClr val="CCECFF"/>
      </a:accent1>
      <a:accent2>
        <a:srgbClr val="3399FF"/>
      </a:accent2>
      <a:accent3>
        <a:srgbClr val="FFFFFF"/>
      </a:accent3>
      <a:accent4>
        <a:srgbClr val="002AAE"/>
      </a:accent4>
      <a:accent5>
        <a:srgbClr val="E2F4FF"/>
      </a:accent5>
      <a:accent6>
        <a:srgbClr val="2D8AE7"/>
      </a:accent6>
      <a:hlink>
        <a:srgbClr val="CC0066"/>
      </a:hlink>
      <a:folHlink>
        <a:srgbClr val="7D7DA9"/>
      </a:folHlink>
    </a:clrScheme>
    <a:fontScheme name="Strategy and structur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just"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just"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Strategy and structure 1">
        <a:dk1>
          <a:srgbClr val="0033CC"/>
        </a:dk1>
        <a:lt1>
          <a:srgbClr val="FFFFFF"/>
        </a:lt1>
        <a:dk2>
          <a:srgbClr val="007572"/>
        </a:dk2>
        <a:lt2>
          <a:srgbClr val="C0C0C0"/>
        </a:lt2>
        <a:accent1>
          <a:srgbClr val="CCECFF"/>
        </a:accent1>
        <a:accent2>
          <a:srgbClr val="3399FF"/>
        </a:accent2>
        <a:accent3>
          <a:srgbClr val="FFFFFF"/>
        </a:accent3>
        <a:accent4>
          <a:srgbClr val="002AAE"/>
        </a:accent4>
        <a:accent5>
          <a:srgbClr val="E2F4FF"/>
        </a:accent5>
        <a:accent6>
          <a:srgbClr val="2D8AE7"/>
        </a:accent6>
        <a:hlink>
          <a:srgbClr val="CC0066"/>
        </a:hlink>
        <a:folHlink>
          <a:srgbClr val="7D7DA9"/>
        </a:folHlink>
      </a:clrScheme>
      <a:clrMap bg1="lt1" tx1="dk1" bg2="lt2" tx2="dk2" accent1="accent1" accent2="accent2" accent3="accent3" accent4="accent4" accent5="accent5" accent6="accent6" hlink="hlink" folHlink="folHlink"/>
    </a:extraClrScheme>
    <a:extraClrScheme>
      <a:clrScheme name="Strategy and structure 2">
        <a:dk1>
          <a:srgbClr val="007A77"/>
        </a:dk1>
        <a:lt1>
          <a:srgbClr val="EFF6EE"/>
        </a:lt1>
        <a:dk2>
          <a:srgbClr val="0066CC"/>
        </a:dk2>
        <a:lt2>
          <a:srgbClr val="C0C0C0"/>
        </a:lt2>
        <a:accent1>
          <a:srgbClr val="E7EEE6"/>
        </a:accent1>
        <a:accent2>
          <a:srgbClr val="FF9933"/>
        </a:accent2>
        <a:accent3>
          <a:srgbClr val="F6FAF5"/>
        </a:accent3>
        <a:accent4>
          <a:srgbClr val="006765"/>
        </a:accent4>
        <a:accent5>
          <a:srgbClr val="F1F5F0"/>
        </a:accent5>
        <a:accent6>
          <a:srgbClr val="E78A2D"/>
        </a:accent6>
        <a:hlink>
          <a:srgbClr val="636395"/>
        </a:hlink>
        <a:folHlink>
          <a:srgbClr val="CC3300"/>
        </a:folHlink>
      </a:clrScheme>
      <a:clrMap bg1="lt1" tx1="dk1" bg2="lt2" tx2="dk2" accent1="accent1" accent2="accent2" accent3="accent3" accent4="accent4" accent5="accent5" accent6="accent6" hlink="hlink" folHlink="folHlink"/>
    </a:extraClrScheme>
    <a:extraClrScheme>
      <a:clrScheme name="Strategy and structure 3">
        <a:dk1>
          <a:srgbClr val="000000"/>
        </a:dk1>
        <a:lt1>
          <a:srgbClr val="CCFFCC"/>
        </a:lt1>
        <a:dk2>
          <a:srgbClr val="E88A00"/>
        </a:dk2>
        <a:lt2>
          <a:srgbClr val="C0C0C0"/>
        </a:lt2>
        <a:accent1>
          <a:srgbClr val="CCECFF"/>
        </a:accent1>
        <a:accent2>
          <a:srgbClr val="336600"/>
        </a:accent2>
        <a:accent3>
          <a:srgbClr val="E2FFE2"/>
        </a:accent3>
        <a:accent4>
          <a:srgbClr val="000000"/>
        </a:accent4>
        <a:accent5>
          <a:srgbClr val="E2F4FF"/>
        </a:accent5>
        <a:accent6>
          <a:srgbClr val="2D5C00"/>
        </a:accent6>
        <a:hlink>
          <a:srgbClr val="3333CC"/>
        </a:hlink>
        <a:folHlink>
          <a:srgbClr val="3399FF"/>
        </a:folHlink>
      </a:clrScheme>
      <a:clrMap bg1="lt1" tx1="dk1" bg2="lt2" tx2="dk2" accent1="accent1" accent2="accent2" accent3="accent3" accent4="accent4" accent5="accent5" accent6="accent6" hlink="hlink" folHlink="folHlink"/>
    </a:extraClrScheme>
    <a:extraClrScheme>
      <a:clrScheme name="Strategy and structure 4">
        <a:dk1>
          <a:srgbClr val="000000"/>
        </a:dk1>
        <a:lt1>
          <a:srgbClr val="FFFFCC"/>
        </a:lt1>
        <a:dk2>
          <a:srgbClr val="CC3300"/>
        </a:dk2>
        <a:lt2>
          <a:srgbClr val="C0C0C0"/>
        </a:lt2>
        <a:accent1>
          <a:srgbClr val="FFFFCC"/>
        </a:accent1>
        <a:accent2>
          <a:srgbClr val="339933"/>
        </a:accent2>
        <a:accent3>
          <a:srgbClr val="FFFFE2"/>
        </a:accent3>
        <a:accent4>
          <a:srgbClr val="000000"/>
        </a:accent4>
        <a:accent5>
          <a:srgbClr val="FFFFE2"/>
        </a:accent5>
        <a:accent6>
          <a:srgbClr val="2D8A2D"/>
        </a:accent6>
        <a:hlink>
          <a:srgbClr val="0066FF"/>
        </a:hlink>
        <a:folHlink>
          <a:srgbClr val="6F6F9F"/>
        </a:folHlink>
      </a:clrScheme>
      <a:clrMap bg1="lt1" tx1="dk1" bg2="lt2" tx2="dk2" accent1="accent1" accent2="accent2" accent3="accent3" accent4="accent4" accent5="accent5" accent6="accent6" hlink="hlink" folHlink="folHlink"/>
    </a:extraClrScheme>
    <a:extraClrScheme>
      <a:clrScheme name="Strategy and structure 5">
        <a:dk1>
          <a:srgbClr val="636395"/>
        </a:dk1>
        <a:lt1>
          <a:srgbClr val="FFE2C5"/>
        </a:lt1>
        <a:dk2>
          <a:srgbClr val="000000"/>
        </a:dk2>
        <a:lt2>
          <a:srgbClr val="C0C0C0"/>
        </a:lt2>
        <a:accent1>
          <a:srgbClr val="FFE1E1"/>
        </a:accent1>
        <a:accent2>
          <a:srgbClr val="FF9933"/>
        </a:accent2>
        <a:accent3>
          <a:srgbClr val="FFEEDF"/>
        </a:accent3>
        <a:accent4>
          <a:srgbClr val="53537E"/>
        </a:accent4>
        <a:accent5>
          <a:srgbClr val="FFEEEE"/>
        </a:accent5>
        <a:accent6>
          <a:srgbClr val="E78A2D"/>
        </a:accent6>
        <a:hlink>
          <a:srgbClr val="008080"/>
        </a:hlink>
        <a:folHlink>
          <a:srgbClr val="3399FF"/>
        </a:folHlink>
      </a:clrScheme>
      <a:clrMap bg1="lt1" tx1="dk1" bg2="lt2" tx2="dk2" accent1="accent1" accent2="accent2" accent3="accent3" accent4="accent4" accent5="accent5" accent6="accent6" hlink="hlink" folHlink="folHlink"/>
    </a:extraClrScheme>
    <a:extraClrScheme>
      <a:clrScheme name="Strategy and structure 6">
        <a:dk1>
          <a:srgbClr val="626292"/>
        </a:dk1>
        <a:lt1>
          <a:srgbClr val="CCECFF"/>
        </a:lt1>
        <a:dk2>
          <a:srgbClr val="3333CC"/>
        </a:dk2>
        <a:lt2>
          <a:srgbClr val="C0C0C0"/>
        </a:lt2>
        <a:accent1>
          <a:srgbClr val="D9F1FF"/>
        </a:accent1>
        <a:accent2>
          <a:srgbClr val="FF9900"/>
        </a:accent2>
        <a:accent3>
          <a:srgbClr val="E2F4FF"/>
        </a:accent3>
        <a:accent4>
          <a:srgbClr val="53537C"/>
        </a:accent4>
        <a:accent5>
          <a:srgbClr val="E9F7FF"/>
        </a:accent5>
        <a:accent6>
          <a:srgbClr val="E78A00"/>
        </a:accent6>
        <a:hlink>
          <a:srgbClr val="CC0066"/>
        </a:hlink>
        <a:folHlink>
          <a:srgbClr val="009999"/>
        </a:folHlink>
      </a:clrScheme>
      <a:clrMap bg1="lt1" tx1="dk1" bg2="lt2" tx2="dk2" accent1="accent1" accent2="accent2" accent3="accent3" accent4="accent4" accent5="accent5" accent6="accent6" hlink="hlink" folHlink="folHlink"/>
    </a:extraClrScheme>
    <a:extraClrScheme>
      <a:clrScheme name="Strategy and structure 7">
        <a:dk1>
          <a:srgbClr val="0066CC"/>
        </a:dk1>
        <a:lt1>
          <a:srgbClr val="FFE1E1"/>
        </a:lt1>
        <a:dk2>
          <a:srgbClr val="006600"/>
        </a:dk2>
        <a:lt2>
          <a:srgbClr val="C0C0C0"/>
        </a:lt2>
        <a:accent1>
          <a:srgbClr val="FFFFCC"/>
        </a:accent1>
        <a:accent2>
          <a:srgbClr val="009999"/>
        </a:accent2>
        <a:accent3>
          <a:srgbClr val="FFEEEE"/>
        </a:accent3>
        <a:accent4>
          <a:srgbClr val="0056AE"/>
        </a:accent4>
        <a:accent5>
          <a:srgbClr val="FFFFE2"/>
        </a:accent5>
        <a:accent6>
          <a:srgbClr val="008A8A"/>
        </a:accent6>
        <a:hlink>
          <a:srgbClr val="EC0000"/>
        </a:hlink>
        <a:folHlink>
          <a:srgbClr val="0099FF"/>
        </a:folHlink>
      </a:clrScheme>
      <a:clrMap bg1="lt1" tx1="dk1" bg2="lt2" tx2="dk2" accent1="accent1" accent2="accent2" accent3="accent3" accent4="accent4" accent5="accent5" accent6="accent6" hlink="hlink" folHlink="folHlink"/>
    </a:extraClrScheme>
    <a:extraClrScheme>
      <a:clrScheme name="Strategy and structure 8">
        <a:dk1>
          <a:srgbClr val="292929"/>
        </a:dk1>
        <a:lt1>
          <a:srgbClr val="DDDDDD"/>
        </a:lt1>
        <a:dk2>
          <a:srgbClr val="0066CC"/>
        </a:dk2>
        <a:lt2>
          <a:srgbClr val="B2B2B2"/>
        </a:lt2>
        <a:accent1>
          <a:srgbClr val="CACADC"/>
        </a:accent1>
        <a:accent2>
          <a:srgbClr val="FFCC00"/>
        </a:accent2>
        <a:accent3>
          <a:srgbClr val="EBEBEB"/>
        </a:accent3>
        <a:accent4>
          <a:srgbClr val="212121"/>
        </a:accent4>
        <a:accent5>
          <a:srgbClr val="E1E1EB"/>
        </a:accent5>
        <a:accent6>
          <a:srgbClr val="E7B900"/>
        </a:accent6>
        <a:hlink>
          <a:srgbClr val="008080"/>
        </a:hlink>
        <a:folHlink>
          <a:srgbClr val="7D7DA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Strategy and structure</Template>
  <TotalTime>41</TotalTime>
  <Words>3677</Words>
  <Application>Microsoft Office PowerPoint</Application>
  <PresentationFormat>On-screen Show (4:3)</PresentationFormat>
  <Paragraphs>312</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Strategy and structure</vt:lpstr>
      <vt:lpstr>   The Business of     Investment banking</vt:lpstr>
      <vt:lpstr>History</vt:lpstr>
      <vt:lpstr>Slide 3</vt:lpstr>
      <vt:lpstr>Banking in USA</vt:lpstr>
      <vt:lpstr>Slide 5</vt:lpstr>
      <vt:lpstr>Slide 6</vt:lpstr>
      <vt:lpstr>Slide 7</vt:lpstr>
      <vt:lpstr>Two Models</vt:lpstr>
      <vt:lpstr>The Panic of 1907 </vt:lpstr>
      <vt:lpstr>Slide 10</vt:lpstr>
      <vt:lpstr>Glass Steagall and the rise of investment banking</vt:lpstr>
      <vt:lpstr>Slide 12</vt:lpstr>
      <vt:lpstr>IB continues to flourish</vt:lpstr>
      <vt:lpstr>Slide 14</vt:lpstr>
      <vt:lpstr>Using affiliates</vt:lpstr>
      <vt:lpstr>Mergers and acquisitions</vt:lpstr>
      <vt:lpstr>The Mega  mergers</vt:lpstr>
      <vt:lpstr>Financial Services Modernization Act </vt:lpstr>
      <vt:lpstr>Slide 19</vt:lpstr>
      <vt:lpstr>Slide 20</vt:lpstr>
      <vt:lpstr>Summing up</vt:lpstr>
      <vt:lpstr>Slide 22</vt:lpstr>
      <vt:lpstr>A decade of deals</vt:lpstr>
      <vt:lpstr>Blurring lines</vt:lpstr>
      <vt:lpstr>Securitisation</vt:lpstr>
      <vt:lpstr>Benefits of securitisation</vt:lpstr>
      <vt:lpstr>Fixed income, currencies and commodities</vt:lpstr>
      <vt:lpstr>Slide 28</vt:lpstr>
      <vt:lpstr>Slide 29</vt:lpstr>
      <vt:lpstr>The rise of CDOs</vt:lpstr>
      <vt:lpstr>Understanding CDOs</vt:lpstr>
      <vt:lpstr>Slide 32</vt:lpstr>
      <vt:lpstr>New structured products</vt:lpstr>
      <vt:lpstr>Basle 2 and CDOs</vt:lpstr>
      <vt:lpstr>Collateralised Mortgage Obligation:</vt:lpstr>
      <vt:lpstr>Asset backed commercial paper</vt:lpstr>
      <vt:lpstr>Risk and capital</vt:lpstr>
      <vt:lpstr>Investment banking revenue by activity</vt:lpstr>
      <vt:lpstr>The top investment banks by assets</vt:lpstr>
      <vt:lpstr>Revenues of investment banks by region</vt:lpstr>
      <vt:lpstr>Return on equity</vt:lpstr>
      <vt:lpstr>Debt and equity markets</vt:lpstr>
      <vt:lpstr>Major financial centres</vt:lpstr>
      <vt:lpstr>The Indian scenario</vt:lpstr>
      <vt:lpstr>Investment banking activities</vt:lpstr>
      <vt:lpstr>What is merchant banking?</vt:lpstr>
      <vt:lpstr>Bulge bracket Investment banks</vt:lpstr>
      <vt:lpstr>Gun jumping</vt:lpstr>
      <vt:lpstr>Prospectus</vt:lpstr>
      <vt:lpstr>Slide 50</vt:lpstr>
      <vt:lpstr>Underwriting</vt:lpstr>
      <vt:lpstr>Greenshoe</vt:lpstr>
      <vt:lpstr>IPO Lock up</vt:lpstr>
      <vt:lpstr>Book building</vt:lpstr>
      <vt:lpstr>Buy and sell side</vt:lpstr>
      <vt:lpstr>End of Presentation</vt:lpstr>
    </vt:vector>
  </TitlesOfParts>
  <Company>UBS AG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Business of     Investment banking</dc:title>
  <dc:creator>vedpurav</dc:creator>
  <cp:lastModifiedBy>user</cp:lastModifiedBy>
  <cp:revision>8</cp:revision>
  <dcterms:created xsi:type="dcterms:W3CDTF">2008-02-09T09:40:05Z</dcterms:created>
  <dcterms:modified xsi:type="dcterms:W3CDTF">2012-10-09T13:33:33Z</dcterms:modified>
</cp:coreProperties>
</file>