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258" r:id="rId2"/>
    <p:sldId id="257" r:id="rId3"/>
    <p:sldId id="263" r:id="rId4"/>
    <p:sldId id="264" r:id="rId5"/>
    <p:sldId id="271" r:id="rId6"/>
    <p:sldId id="266" r:id="rId7"/>
    <p:sldId id="265" r:id="rId8"/>
    <p:sldId id="267" r:id="rId9"/>
    <p:sldId id="268" r:id="rId10"/>
    <p:sldId id="269" r:id="rId11"/>
    <p:sldId id="270" r:id="rId12"/>
    <p:sldId id="275" r:id="rId13"/>
    <p:sldId id="272" r:id="rId14"/>
    <p:sldId id="273" r:id="rId15"/>
    <p:sldId id="274"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96" autoAdjust="0"/>
    <p:restoredTop sz="94660"/>
  </p:normalViewPr>
  <p:slideViewPr>
    <p:cSldViewPr>
      <p:cViewPr varScale="1">
        <p:scale>
          <a:sx n="88" d="100"/>
          <a:sy n="88" d="100"/>
        </p:scale>
        <p:origin x="-147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3246"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997559-1873-40FB-97A1-FE36497108A5}" type="doc">
      <dgm:prSet loTypeId="urn:microsoft.com/office/officeart/2005/8/layout/arrow4" loCatId="process" qsTypeId="urn:microsoft.com/office/officeart/2005/8/quickstyle/simple2" qsCatId="simple" csTypeId="urn:microsoft.com/office/officeart/2005/8/colors/accent2_4" csCatId="accent2" phldr="1"/>
      <dgm:spPr/>
      <dgm:t>
        <a:bodyPr/>
        <a:lstStyle/>
        <a:p>
          <a:endParaRPr lang="en-US"/>
        </a:p>
      </dgm:t>
    </dgm:pt>
    <dgm:pt modelId="{138501A1-A463-4907-8A01-F57EFB741A5E}">
      <dgm:prSet phldrT="[Text]" custT="1"/>
      <dgm:spPr/>
      <dgm:t>
        <a:bodyPr/>
        <a:lstStyle/>
        <a:p>
          <a:r>
            <a:rPr lang="en-US" sz="2000" dirty="0" smtClean="0"/>
            <a:t>Date on which the order in question was communicated.</a:t>
          </a:r>
          <a:endParaRPr lang="en-US" sz="2000" dirty="0"/>
        </a:p>
      </dgm:t>
    </dgm:pt>
    <dgm:pt modelId="{EA398CA4-2883-48D0-A646-7E8DC9D107DE}" type="parTrans" cxnId="{009AC83A-52BA-4D1A-885B-E173B6C11C17}">
      <dgm:prSet/>
      <dgm:spPr/>
      <dgm:t>
        <a:bodyPr/>
        <a:lstStyle/>
        <a:p>
          <a:endParaRPr lang="en-US"/>
        </a:p>
      </dgm:t>
    </dgm:pt>
    <dgm:pt modelId="{A1E15DBC-C5AD-49D9-9751-5C73B8E21CCA}" type="sibTrans" cxnId="{009AC83A-52BA-4D1A-885B-E173B6C11C17}">
      <dgm:prSet/>
      <dgm:spPr/>
      <dgm:t>
        <a:bodyPr/>
        <a:lstStyle/>
        <a:p>
          <a:endParaRPr lang="en-US"/>
        </a:p>
      </dgm:t>
    </dgm:pt>
    <dgm:pt modelId="{A3F543FC-38A8-4B5E-99F5-8549C2802D69}">
      <dgm:prSet phldrT="[Text]" custT="1"/>
      <dgm:spPr/>
      <dgm:t>
        <a:bodyPr/>
        <a:lstStyle/>
        <a:p>
          <a:r>
            <a:rPr lang="en-US" sz="2000" dirty="0" smtClean="0"/>
            <a:t>Date on which he otherwise came to know of it.</a:t>
          </a:r>
          <a:endParaRPr lang="en-US" sz="2000" dirty="0"/>
        </a:p>
      </dgm:t>
    </dgm:pt>
    <dgm:pt modelId="{F0CFA866-DC0C-4099-B9DB-A353284970E7}" type="parTrans" cxnId="{D8B07E6E-C451-47A4-B350-B7B9F16B2259}">
      <dgm:prSet/>
      <dgm:spPr/>
      <dgm:t>
        <a:bodyPr/>
        <a:lstStyle/>
        <a:p>
          <a:endParaRPr lang="en-US"/>
        </a:p>
      </dgm:t>
    </dgm:pt>
    <dgm:pt modelId="{2EF7445D-79F9-443F-891E-79B0BA458026}" type="sibTrans" cxnId="{D8B07E6E-C451-47A4-B350-B7B9F16B2259}">
      <dgm:prSet/>
      <dgm:spPr/>
      <dgm:t>
        <a:bodyPr/>
        <a:lstStyle/>
        <a:p>
          <a:endParaRPr lang="en-US"/>
        </a:p>
      </dgm:t>
    </dgm:pt>
    <dgm:pt modelId="{0D6B888C-A4F6-4D8F-8BD0-41087FC8AE2C}" type="pres">
      <dgm:prSet presAssocID="{5F997559-1873-40FB-97A1-FE36497108A5}" presName="compositeShape" presStyleCnt="0">
        <dgm:presLayoutVars>
          <dgm:chMax val="2"/>
          <dgm:dir/>
          <dgm:resizeHandles val="exact"/>
        </dgm:presLayoutVars>
      </dgm:prSet>
      <dgm:spPr/>
      <dgm:t>
        <a:bodyPr/>
        <a:lstStyle/>
        <a:p>
          <a:endParaRPr lang="en-US"/>
        </a:p>
      </dgm:t>
    </dgm:pt>
    <dgm:pt modelId="{73C7EE39-6846-405F-A406-9621E4339D5A}" type="pres">
      <dgm:prSet presAssocID="{138501A1-A463-4907-8A01-F57EFB741A5E}" presName="upArrow" presStyleLbl="node1" presStyleIdx="0" presStyleCnt="2"/>
      <dgm:spPr/>
    </dgm:pt>
    <dgm:pt modelId="{85F19215-AA8A-438C-93C9-F0A3BF2291BD}" type="pres">
      <dgm:prSet presAssocID="{138501A1-A463-4907-8A01-F57EFB741A5E}" presName="upArrowText" presStyleLbl="revTx" presStyleIdx="0" presStyleCnt="2">
        <dgm:presLayoutVars>
          <dgm:chMax val="0"/>
          <dgm:bulletEnabled val="1"/>
        </dgm:presLayoutVars>
      </dgm:prSet>
      <dgm:spPr/>
      <dgm:t>
        <a:bodyPr/>
        <a:lstStyle/>
        <a:p>
          <a:endParaRPr lang="en-US"/>
        </a:p>
      </dgm:t>
    </dgm:pt>
    <dgm:pt modelId="{A7297133-BE93-4824-9675-A3AD04F60348}" type="pres">
      <dgm:prSet presAssocID="{A3F543FC-38A8-4B5E-99F5-8549C2802D69}" presName="downArrow" presStyleLbl="node1" presStyleIdx="1" presStyleCnt="2"/>
      <dgm:spPr/>
    </dgm:pt>
    <dgm:pt modelId="{0E2DDCF7-1E56-4044-AE6C-DFEE9F7A49FE}" type="pres">
      <dgm:prSet presAssocID="{A3F543FC-38A8-4B5E-99F5-8549C2802D69}" presName="downArrowText" presStyleLbl="revTx" presStyleIdx="1" presStyleCnt="2">
        <dgm:presLayoutVars>
          <dgm:chMax val="0"/>
          <dgm:bulletEnabled val="1"/>
        </dgm:presLayoutVars>
      </dgm:prSet>
      <dgm:spPr/>
      <dgm:t>
        <a:bodyPr/>
        <a:lstStyle/>
        <a:p>
          <a:endParaRPr lang="en-US"/>
        </a:p>
      </dgm:t>
    </dgm:pt>
  </dgm:ptLst>
  <dgm:cxnLst>
    <dgm:cxn modelId="{F74F4040-8C86-4E5F-B24F-A4FAB1BBC0FF}" type="presOf" srcId="{A3F543FC-38A8-4B5E-99F5-8549C2802D69}" destId="{0E2DDCF7-1E56-4044-AE6C-DFEE9F7A49FE}" srcOrd="0" destOrd="0" presId="urn:microsoft.com/office/officeart/2005/8/layout/arrow4"/>
    <dgm:cxn modelId="{58A6D7BB-5CC6-454B-A8A5-D1D0091A060D}" type="presOf" srcId="{5F997559-1873-40FB-97A1-FE36497108A5}" destId="{0D6B888C-A4F6-4D8F-8BD0-41087FC8AE2C}" srcOrd="0" destOrd="0" presId="urn:microsoft.com/office/officeart/2005/8/layout/arrow4"/>
    <dgm:cxn modelId="{9575656E-EE02-4ECE-A84D-E47C642D4EC2}" type="presOf" srcId="{138501A1-A463-4907-8A01-F57EFB741A5E}" destId="{85F19215-AA8A-438C-93C9-F0A3BF2291BD}" srcOrd="0" destOrd="0" presId="urn:microsoft.com/office/officeart/2005/8/layout/arrow4"/>
    <dgm:cxn modelId="{D8B07E6E-C451-47A4-B350-B7B9F16B2259}" srcId="{5F997559-1873-40FB-97A1-FE36497108A5}" destId="{A3F543FC-38A8-4B5E-99F5-8549C2802D69}" srcOrd="1" destOrd="0" parTransId="{F0CFA866-DC0C-4099-B9DB-A353284970E7}" sibTransId="{2EF7445D-79F9-443F-891E-79B0BA458026}"/>
    <dgm:cxn modelId="{009AC83A-52BA-4D1A-885B-E173B6C11C17}" srcId="{5F997559-1873-40FB-97A1-FE36497108A5}" destId="{138501A1-A463-4907-8A01-F57EFB741A5E}" srcOrd="0" destOrd="0" parTransId="{EA398CA4-2883-48D0-A646-7E8DC9D107DE}" sibTransId="{A1E15DBC-C5AD-49D9-9751-5C73B8E21CCA}"/>
    <dgm:cxn modelId="{DD15EE7E-CB54-4DFF-8EFD-5F35AD8C522E}" type="presParOf" srcId="{0D6B888C-A4F6-4D8F-8BD0-41087FC8AE2C}" destId="{73C7EE39-6846-405F-A406-9621E4339D5A}" srcOrd="0" destOrd="0" presId="urn:microsoft.com/office/officeart/2005/8/layout/arrow4"/>
    <dgm:cxn modelId="{6B1AF6DA-54F6-4FD1-BC07-69D2864E760A}" type="presParOf" srcId="{0D6B888C-A4F6-4D8F-8BD0-41087FC8AE2C}" destId="{85F19215-AA8A-438C-93C9-F0A3BF2291BD}" srcOrd="1" destOrd="0" presId="urn:microsoft.com/office/officeart/2005/8/layout/arrow4"/>
    <dgm:cxn modelId="{FEBDF827-2B1E-499D-9D7B-46E4A57FC4DD}" type="presParOf" srcId="{0D6B888C-A4F6-4D8F-8BD0-41087FC8AE2C}" destId="{A7297133-BE93-4824-9675-A3AD04F60348}" srcOrd="2" destOrd="0" presId="urn:microsoft.com/office/officeart/2005/8/layout/arrow4"/>
    <dgm:cxn modelId="{614835EF-FBA5-47AC-A1D1-7C8691A50637}" type="presParOf" srcId="{0D6B888C-A4F6-4D8F-8BD0-41087FC8AE2C}" destId="{0E2DDCF7-1E56-4044-AE6C-DFEE9F7A49FE}" srcOrd="3" destOrd="0" presId="urn:microsoft.com/office/officeart/2005/8/layout/arrow4"/>
  </dgm:cxnLst>
  <dgm:bg/>
  <dgm:whole/>
</dgm:dataModel>
</file>

<file path=ppt/diagrams/data2.xml><?xml version="1.0" encoding="utf-8"?>
<dgm:dataModel xmlns:dgm="http://schemas.openxmlformats.org/drawingml/2006/diagram" xmlns:a="http://schemas.openxmlformats.org/drawingml/2006/main">
  <dgm:ptLst>
    <dgm:pt modelId="{113C301D-D614-40BD-9172-2339C8024587}"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16A0E402-8CAC-407B-8FBB-E267DFEE7A05}">
      <dgm:prSet phldrT="[Text]" custT="1"/>
      <dgm:spPr/>
      <dgm:t>
        <a:bodyPr/>
        <a:lstStyle/>
        <a:p>
          <a:r>
            <a:rPr lang="en-US" sz="2400" dirty="0" smtClean="0"/>
            <a:t>Orders  appealable to Deputy Commissioner(Appeals) or Appellate Assistant Commissioner</a:t>
          </a:r>
          <a:endParaRPr lang="en-US" sz="2400" dirty="0"/>
        </a:p>
      </dgm:t>
    </dgm:pt>
    <dgm:pt modelId="{93663174-228E-4F5B-AC69-64642F2DAF97}" type="parTrans" cxnId="{B267C629-F714-4F1C-901F-09A8965FF10A}">
      <dgm:prSet/>
      <dgm:spPr/>
      <dgm:t>
        <a:bodyPr/>
        <a:lstStyle/>
        <a:p>
          <a:endParaRPr lang="en-US"/>
        </a:p>
      </dgm:t>
    </dgm:pt>
    <dgm:pt modelId="{8D11B983-CF1A-47AB-B85C-C66C953E1509}" type="sibTrans" cxnId="{B267C629-F714-4F1C-901F-09A8965FF10A}">
      <dgm:prSet/>
      <dgm:spPr/>
      <dgm:t>
        <a:bodyPr/>
        <a:lstStyle/>
        <a:p>
          <a:endParaRPr lang="en-US"/>
        </a:p>
      </dgm:t>
    </dgm:pt>
    <dgm:pt modelId="{5C1454E5-5AF4-4419-9985-1A6AA1AF8173}">
      <dgm:prSet phldrT="[Text]" custT="1"/>
      <dgm:spPr/>
      <dgm:t>
        <a:bodyPr/>
        <a:lstStyle/>
        <a:p>
          <a:r>
            <a:rPr lang="en-US" sz="2400" dirty="0" smtClean="0"/>
            <a:t>Can be appealed only after the expiry of the period of limitation for filing appeals against such orders.</a:t>
          </a:r>
          <a:endParaRPr lang="en-US" sz="2400" dirty="0"/>
        </a:p>
      </dgm:t>
    </dgm:pt>
    <dgm:pt modelId="{8A7CC0E7-77A3-4336-A58F-B490A19CD701}" type="parTrans" cxnId="{1CFA0C8D-1B0D-41C7-8A55-BAE5260BB87F}">
      <dgm:prSet/>
      <dgm:spPr/>
      <dgm:t>
        <a:bodyPr/>
        <a:lstStyle/>
        <a:p>
          <a:endParaRPr lang="en-US"/>
        </a:p>
      </dgm:t>
    </dgm:pt>
    <dgm:pt modelId="{AE75F359-C27D-47A0-9CF4-6130BD930B8D}" type="sibTrans" cxnId="{1CFA0C8D-1B0D-41C7-8A55-BAE5260BB87F}">
      <dgm:prSet/>
      <dgm:spPr/>
      <dgm:t>
        <a:bodyPr/>
        <a:lstStyle/>
        <a:p>
          <a:endParaRPr lang="en-US"/>
        </a:p>
      </dgm:t>
    </dgm:pt>
    <dgm:pt modelId="{C5A5F872-C35D-448D-B5D5-AE7218EDDDBF}">
      <dgm:prSet phldrT="[Text]" custT="1"/>
      <dgm:spPr/>
      <dgm:t>
        <a:bodyPr/>
        <a:lstStyle/>
        <a:p>
          <a:r>
            <a:rPr lang="en-US" sz="2400" dirty="0" smtClean="0"/>
            <a:t>Orders appealable to Commissioner(Appeals) or Appellate Tribunal</a:t>
          </a:r>
          <a:endParaRPr lang="en-US" sz="2400" dirty="0"/>
        </a:p>
      </dgm:t>
    </dgm:pt>
    <dgm:pt modelId="{08ADED49-AAF6-49A9-91A8-20C601A82D7D}" type="parTrans" cxnId="{9DEA806C-0EE2-42EF-A06A-743D4707E1F3}">
      <dgm:prSet/>
      <dgm:spPr/>
      <dgm:t>
        <a:bodyPr/>
        <a:lstStyle/>
        <a:p>
          <a:endParaRPr lang="en-US"/>
        </a:p>
      </dgm:t>
    </dgm:pt>
    <dgm:pt modelId="{D9B69F27-2CBD-4C7B-AE83-0A6B2F3A53BA}" type="sibTrans" cxnId="{9DEA806C-0EE2-42EF-A06A-743D4707E1F3}">
      <dgm:prSet/>
      <dgm:spPr/>
      <dgm:t>
        <a:bodyPr/>
        <a:lstStyle/>
        <a:p>
          <a:endParaRPr lang="en-US"/>
        </a:p>
      </dgm:t>
    </dgm:pt>
    <dgm:pt modelId="{1191787E-D146-4539-91F4-F7875ADB6665}">
      <dgm:prSet phldrT="[Text]" custT="1"/>
      <dgm:spPr/>
      <dgm:t>
        <a:bodyPr/>
        <a:lstStyle/>
        <a:p>
          <a:r>
            <a:rPr lang="en-US" sz="2000" dirty="0" smtClean="0"/>
            <a:t>Can be appealed even before expiry of period provided that the assessee has waived his right of appeal, the fact of which should be specifically averred in the revision application.</a:t>
          </a:r>
          <a:endParaRPr lang="en-US" sz="2000" dirty="0"/>
        </a:p>
      </dgm:t>
    </dgm:pt>
    <dgm:pt modelId="{E905D3B7-0A00-493F-8443-BB2BD14EB35D}" type="parTrans" cxnId="{D272D8D5-50A7-4C5C-8D4D-7761C619BDB1}">
      <dgm:prSet/>
      <dgm:spPr/>
      <dgm:t>
        <a:bodyPr/>
        <a:lstStyle/>
        <a:p>
          <a:endParaRPr lang="en-US"/>
        </a:p>
      </dgm:t>
    </dgm:pt>
    <dgm:pt modelId="{B1AAEAA3-BC05-4BC0-9EBE-9DBD8EC340BA}" type="sibTrans" cxnId="{D272D8D5-50A7-4C5C-8D4D-7761C619BDB1}">
      <dgm:prSet/>
      <dgm:spPr/>
      <dgm:t>
        <a:bodyPr/>
        <a:lstStyle/>
        <a:p>
          <a:endParaRPr lang="en-US"/>
        </a:p>
      </dgm:t>
    </dgm:pt>
    <dgm:pt modelId="{ECDF143E-673F-49D4-A7DF-EE3758A12C39}" type="pres">
      <dgm:prSet presAssocID="{113C301D-D614-40BD-9172-2339C8024587}" presName="Name0" presStyleCnt="0">
        <dgm:presLayoutVars>
          <dgm:dir/>
          <dgm:animLvl val="lvl"/>
          <dgm:resizeHandles/>
        </dgm:presLayoutVars>
      </dgm:prSet>
      <dgm:spPr/>
      <dgm:t>
        <a:bodyPr/>
        <a:lstStyle/>
        <a:p>
          <a:endParaRPr lang="en-US"/>
        </a:p>
      </dgm:t>
    </dgm:pt>
    <dgm:pt modelId="{C37BA781-7B6B-4035-8A0F-27E7D42B8CB0}" type="pres">
      <dgm:prSet presAssocID="{16A0E402-8CAC-407B-8FBB-E267DFEE7A05}" presName="linNode" presStyleCnt="0"/>
      <dgm:spPr/>
    </dgm:pt>
    <dgm:pt modelId="{38270A30-94A2-4DD9-A076-1018B701418E}" type="pres">
      <dgm:prSet presAssocID="{16A0E402-8CAC-407B-8FBB-E267DFEE7A05}" presName="parentShp" presStyleLbl="node1" presStyleIdx="0" presStyleCnt="2">
        <dgm:presLayoutVars>
          <dgm:bulletEnabled val="1"/>
        </dgm:presLayoutVars>
      </dgm:prSet>
      <dgm:spPr/>
      <dgm:t>
        <a:bodyPr/>
        <a:lstStyle/>
        <a:p>
          <a:endParaRPr lang="en-US"/>
        </a:p>
      </dgm:t>
    </dgm:pt>
    <dgm:pt modelId="{2B86E291-7833-4E4E-A77C-007E6AF08E04}" type="pres">
      <dgm:prSet presAssocID="{16A0E402-8CAC-407B-8FBB-E267DFEE7A05}" presName="childShp" presStyleLbl="bgAccFollowNode1" presStyleIdx="0" presStyleCnt="2">
        <dgm:presLayoutVars>
          <dgm:bulletEnabled val="1"/>
        </dgm:presLayoutVars>
      </dgm:prSet>
      <dgm:spPr/>
      <dgm:t>
        <a:bodyPr/>
        <a:lstStyle/>
        <a:p>
          <a:endParaRPr lang="en-US"/>
        </a:p>
      </dgm:t>
    </dgm:pt>
    <dgm:pt modelId="{9A563F48-620B-403C-A717-3940A30B5F57}" type="pres">
      <dgm:prSet presAssocID="{8D11B983-CF1A-47AB-B85C-C66C953E1509}" presName="spacing" presStyleCnt="0"/>
      <dgm:spPr/>
    </dgm:pt>
    <dgm:pt modelId="{4FA64D55-428B-4B49-BECC-1D70139B6476}" type="pres">
      <dgm:prSet presAssocID="{C5A5F872-C35D-448D-B5D5-AE7218EDDDBF}" presName="linNode" presStyleCnt="0"/>
      <dgm:spPr/>
    </dgm:pt>
    <dgm:pt modelId="{69EEA323-6CEE-4DB2-8729-F20E5A7ECAB9}" type="pres">
      <dgm:prSet presAssocID="{C5A5F872-C35D-448D-B5D5-AE7218EDDDBF}" presName="parentShp" presStyleLbl="node1" presStyleIdx="1" presStyleCnt="2">
        <dgm:presLayoutVars>
          <dgm:bulletEnabled val="1"/>
        </dgm:presLayoutVars>
      </dgm:prSet>
      <dgm:spPr/>
      <dgm:t>
        <a:bodyPr/>
        <a:lstStyle/>
        <a:p>
          <a:endParaRPr lang="en-US"/>
        </a:p>
      </dgm:t>
    </dgm:pt>
    <dgm:pt modelId="{6738779E-3D23-4BB9-B0B6-27120BD96360}" type="pres">
      <dgm:prSet presAssocID="{C5A5F872-C35D-448D-B5D5-AE7218EDDDBF}" presName="childShp" presStyleLbl="bgAccFollowNode1" presStyleIdx="1" presStyleCnt="2">
        <dgm:presLayoutVars>
          <dgm:bulletEnabled val="1"/>
        </dgm:presLayoutVars>
      </dgm:prSet>
      <dgm:spPr/>
      <dgm:t>
        <a:bodyPr/>
        <a:lstStyle/>
        <a:p>
          <a:endParaRPr lang="en-US"/>
        </a:p>
      </dgm:t>
    </dgm:pt>
  </dgm:ptLst>
  <dgm:cxnLst>
    <dgm:cxn modelId="{9EEC0AFB-9DD1-4BD2-8DD8-D2BEF8906B70}" type="presOf" srcId="{1191787E-D146-4539-91F4-F7875ADB6665}" destId="{6738779E-3D23-4BB9-B0B6-27120BD96360}" srcOrd="0" destOrd="0" presId="urn:microsoft.com/office/officeart/2005/8/layout/vList6"/>
    <dgm:cxn modelId="{9DEA806C-0EE2-42EF-A06A-743D4707E1F3}" srcId="{113C301D-D614-40BD-9172-2339C8024587}" destId="{C5A5F872-C35D-448D-B5D5-AE7218EDDDBF}" srcOrd="1" destOrd="0" parTransId="{08ADED49-AAF6-49A9-91A8-20C601A82D7D}" sibTransId="{D9B69F27-2CBD-4C7B-AE83-0A6B2F3A53BA}"/>
    <dgm:cxn modelId="{1CFA0C8D-1B0D-41C7-8A55-BAE5260BB87F}" srcId="{16A0E402-8CAC-407B-8FBB-E267DFEE7A05}" destId="{5C1454E5-5AF4-4419-9985-1A6AA1AF8173}" srcOrd="0" destOrd="0" parTransId="{8A7CC0E7-77A3-4336-A58F-B490A19CD701}" sibTransId="{AE75F359-C27D-47A0-9CF4-6130BD930B8D}"/>
    <dgm:cxn modelId="{3A366A0A-4C8B-4BB2-B535-AA83829A5790}" type="presOf" srcId="{5C1454E5-5AF4-4419-9985-1A6AA1AF8173}" destId="{2B86E291-7833-4E4E-A77C-007E6AF08E04}" srcOrd="0" destOrd="0" presId="urn:microsoft.com/office/officeart/2005/8/layout/vList6"/>
    <dgm:cxn modelId="{593E7CC6-BC58-4367-9CE3-41317A2A3C62}" type="presOf" srcId="{113C301D-D614-40BD-9172-2339C8024587}" destId="{ECDF143E-673F-49D4-A7DF-EE3758A12C39}" srcOrd="0" destOrd="0" presId="urn:microsoft.com/office/officeart/2005/8/layout/vList6"/>
    <dgm:cxn modelId="{055D3C67-0A74-4DE7-AF4E-5C41A02F4304}" type="presOf" srcId="{16A0E402-8CAC-407B-8FBB-E267DFEE7A05}" destId="{38270A30-94A2-4DD9-A076-1018B701418E}" srcOrd="0" destOrd="0" presId="urn:microsoft.com/office/officeart/2005/8/layout/vList6"/>
    <dgm:cxn modelId="{D272D8D5-50A7-4C5C-8D4D-7761C619BDB1}" srcId="{C5A5F872-C35D-448D-B5D5-AE7218EDDDBF}" destId="{1191787E-D146-4539-91F4-F7875ADB6665}" srcOrd="0" destOrd="0" parTransId="{E905D3B7-0A00-493F-8443-BB2BD14EB35D}" sibTransId="{B1AAEAA3-BC05-4BC0-9EBE-9DBD8EC340BA}"/>
    <dgm:cxn modelId="{772A332F-1F59-42E4-B295-0B1A4C00DA42}" type="presOf" srcId="{C5A5F872-C35D-448D-B5D5-AE7218EDDDBF}" destId="{69EEA323-6CEE-4DB2-8729-F20E5A7ECAB9}" srcOrd="0" destOrd="0" presId="urn:microsoft.com/office/officeart/2005/8/layout/vList6"/>
    <dgm:cxn modelId="{B267C629-F714-4F1C-901F-09A8965FF10A}" srcId="{113C301D-D614-40BD-9172-2339C8024587}" destId="{16A0E402-8CAC-407B-8FBB-E267DFEE7A05}" srcOrd="0" destOrd="0" parTransId="{93663174-228E-4F5B-AC69-64642F2DAF97}" sibTransId="{8D11B983-CF1A-47AB-B85C-C66C953E1509}"/>
    <dgm:cxn modelId="{9A17ED93-9D3A-43F5-9549-49AA3F13898A}" type="presParOf" srcId="{ECDF143E-673F-49D4-A7DF-EE3758A12C39}" destId="{C37BA781-7B6B-4035-8A0F-27E7D42B8CB0}" srcOrd="0" destOrd="0" presId="urn:microsoft.com/office/officeart/2005/8/layout/vList6"/>
    <dgm:cxn modelId="{BE00D4DF-1CCE-4564-AE2C-FA0792B452D6}" type="presParOf" srcId="{C37BA781-7B6B-4035-8A0F-27E7D42B8CB0}" destId="{38270A30-94A2-4DD9-A076-1018B701418E}" srcOrd="0" destOrd="0" presId="urn:microsoft.com/office/officeart/2005/8/layout/vList6"/>
    <dgm:cxn modelId="{5EA46954-1E26-45E5-B766-1507A4C1CFEA}" type="presParOf" srcId="{C37BA781-7B6B-4035-8A0F-27E7D42B8CB0}" destId="{2B86E291-7833-4E4E-A77C-007E6AF08E04}" srcOrd="1" destOrd="0" presId="urn:microsoft.com/office/officeart/2005/8/layout/vList6"/>
    <dgm:cxn modelId="{A31DA3BF-A28E-4825-8730-68644E9A272E}" type="presParOf" srcId="{ECDF143E-673F-49D4-A7DF-EE3758A12C39}" destId="{9A563F48-620B-403C-A717-3940A30B5F57}" srcOrd="1" destOrd="0" presId="urn:microsoft.com/office/officeart/2005/8/layout/vList6"/>
    <dgm:cxn modelId="{E0DBE9C3-6A82-43E0-B04A-7BC2E0CCFD9A}" type="presParOf" srcId="{ECDF143E-673F-49D4-A7DF-EE3758A12C39}" destId="{4FA64D55-428B-4B49-BECC-1D70139B6476}" srcOrd="2" destOrd="0" presId="urn:microsoft.com/office/officeart/2005/8/layout/vList6"/>
    <dgm:cxn modelId="{AAC8308A-D050-46BD-9BE2-31BA303FCFF8}" type="presParOf" srcId="{4FA64D55-428B-4B49-BECC-1D70139B6476}" destId="{69EEA323-6CEE-4DB2-8729-F20E5A7ECAB9}" srcOrd="0" destOrd="0" presId="urn:microsoft.com/office/officeart/2005/8/layout/vList6"/>
    <dgm:cxn modelId="{6FF1A7ED-0BB7-4ADD-B3E5-57C1F13CEB05}" type="presParOf" srcId="{4FA64D55-428B-4B49-BECC-1D70139B6476}" destId="{6738779E-3D23-4BB9-B0B6-27120BD96360}" srcOrd="1" destOrd="0" presId="urn:microsoft.com/office/officeart/2005/8/layout/vList6"/>
  </dgm:cxnLst>
  <dgm:bg/>
  <dgm:whole/>
</dgm:dataModel>
</file>

<file path=ppt/diagrams/layout1.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A0EC68-F1CC-42D7-A077-2A1727EABE47}" type="datetimeFigureOut">
              <a:rPr lang="en-US" smtClean="0"/>
              <a:pPr/>
              <a:t>2/28/2014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8D8D9C-00DA-496C-B367-EF15C5EC0E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8D8D9C-00DA-496C-B367-EF15C5EC0EF5}"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8D8D9C-00DA-496C-B367-EF15C5EC0EF5}"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8D8D9C-00DA-496C-B367-EF15C5EC0EF5}"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prstGeom prst="rect">
            <a:avLst/>
          </a:prstGeo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20ECFD9-FDF9-4405-B168-E79710CA87E0}" type="datetimeFigureOut">
              <a:rPr lang="en-US" smtClean="0"/>
              <a:pPr/>
              <a:t>2/28/2014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ECF2BFE-94E1-4321-BBF3-045E157EC16E}"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7"/>
            <a:ext cx="2212848" cy="1582621"/>
          </a:xfrm>
          <a:prstGeom prst="rect">
            <a:avLst/>
          </a:prstGeo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20ECFD9-FDF9-4405-B168-E79710CA87E0}" type="datetimeFigureOut">
              <a:rPr lang="en-US" smtClean="0"/>
              <a:pPr/>
              <a:t>2/28/2014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1"/>
            <a:ext cx="609600" cy="365125"/>
          </a:xfrm>
        </p:spPr>
        <p:txBody>
          <a:bodyPr/>
          <a:lstStyle/>
          <a:p>
            <a:fld id="{DECF2BFE-94E1-4321-BBF3-045E157EC16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1" y="6219826"/>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0ECFD9-FDF9-4405-B168-E79710CA87E0}" type="datetimeFigureOut">
              <a:rPr lang="en-US" smtClean="0"/>
              <a:pPr/>
              <a:t>2/28/2014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F2BFE-94E1-4321-BBF3-045E157EC16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a:prstGeom prst="rect">
            <a:avLst/>
          </a:prstGeo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2"/>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0ECFD9-FDF9-4405-B168-E79710CA87E0}" type="datetimeFigureOut">
              <a:rPr lang="en-US" smtClean="0"/>
              <a:pPr/>
              <a:t>2/28/2014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F2BFE-94E1-4321-BBF3-045E157EC16E}"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p:txBody>
          <a:bodyPr/>
          <a:lstStyle/>
          <a:p>
            <a:fld id="{E20ECFD9-FDF9-4405-B168-E79710CA87E0}" type="datetimeFigureOut">
              <a:rPr lang="en-US" smtClean="0"/>
              <a:pPr/>
              <a:t>2/28/2014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F2BFE-94E1-4321-BBF3-045E157EC16E}" type="slidenum">
              <a:rPr lang="en-US" smtClean="0"/>
              <a:pPr/>
              <a:t>‹#›</a:t>
            </a:fld>
            <a:endParaRPr lang="en-US"/>
          </a:p>
        </p:txBody>
      </p:sp>
      <p:sp>
        <p:nvSpPr>
          <p:cNvPr id="7" name="Title 1"/>
          <p:cNvSpPr>
            <a:spLocks noGrp="1"/>
          </p:cNvSpPr>
          <p:nvPr>
            <p:ph type="title"/>
          </p:nvPr>
        </p:nvSpPr>
        <p:spPr>
          <a:xfrm>
            <a:off x="457200" y="704088"/>
            <a:ext cx="8229600" cy="1143000"/>
          </a:xfrm>
          <a:prstGeom prst="rect">
            <a:avLst/>
          </a:prstGeom>
        </p:spPr>
        <p:txBody>
          <a:bodyPr/>
          <a:lstStyle/>
          <a:p>
            <a:r>
              <a:rPr lang="en-US" dirty="0"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dy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20ECFD9-FDF9-4405-B168-E79710CA87E0}" type="datetimeFigureOut">
              <a:rPr lang="en-US" smtClean="0"/>
              <a:pPr/>
              <a:t>2/28/2014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CF2BFE-94E1-4321-BBF3-045E157EC16E}" type="slidenum">
              <a:rPr lang="en-US" smtClean="0"/>
              <a:pPr/>
              <a:t>‹#›</a:t>
            </a:fld>
            <a:endParaRPr lang="en-US"/>
          </a:p>
        </p:txBody>
      </p:sp>
      <p:sp>
        <p:nvSpPr>
          <p:cNvPr id="6" name="Content Placeholder 2"/>
          <p:cNvSpPr>
            <a:spLocks noGrp="1"/>
          </p:cNvSpPr>
          <p:nvPr>
            <p:ph idx="1"/>
          </p:nvPr>
        </p:nvSpPr>
        <p:spPr>
          <a:xfrm>
            <a:off x="457200" y="1935480"/>
            <a:ext cx="8229600" cy="4389120"/>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prstGeom prst="rect">
            <a:avLst/>
          </a:prstGeo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20ECFD9-FDF9-4405-B168-E79710CA87E0}" type="datetimeFigureOut">
              <a:rPr lang="en-US" smtClean="0"/>
              <a:pPr/>
              <a:t>2/28/2014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F2BFE-94E1-4321-BBF3-045E157EC16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20ECFD9-FDF9-4405-B168-E79710CA87E0}" type="datetimeFigureOut">
              <a:rPr lang="en-US" smtClean="0"/>
              <a:pPr/>
              <a:t>2/28/2014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F2BFE-94E1-4321-BBF3-045E157EC16E}"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20ECFD9-FDF9-4405-B168-E79710CA87E0}" type="datetimeFigureOut">
              <a:rPr lang="en-US" smtClean="0"/>
              <a:pPr/>
              <a:t>2/28/2014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CF2BFE-94E1-4321-BBF3-045E157EC16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a:prstGeom prst="rect">
            <a:avLst/>
          </a:prstGeo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20ECFD9-FDF9-4405-B168-E79710CA87E0}" type="datetimeFigureOut">
              <a:rPr lang="en-US" smtClean="0"/>
              <a:pPr/>
              <a:t>2/28/2014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CF2BFE-94E1-4321-BBF3-045E157EC16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0ECFD9-FDF9-4405-B168-E79710CA87E0}" type="datetimeFigureOut">
              <a:rPr lang="en-US" smtClean="0"/>
              <a:pPr/>
              <a:t>2/28/2014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CF2BFE-94E1-4321-BBF3-045E157EC16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a:prstGeom prst="rect">
            <a:avLst/>
          </a:prstGeo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20ECFD9-FDF9-4405-B168-E79710CA87E0}" type="datetimeFigureOut">
              <a:rPr lang="en-US" smtClean="0"/>
              <a:pPr/>
              <a:t>2/28/2014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F2BFE-94E1-4321-BBF3-045E157EC16E}" type="slidenum">
              <a:rPr lang="en-US" smtClean="0"/>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1"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1"/>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20ECFD9-FDF9-4405-B168-E79710CA87E0}" type="datetimeFigureOut">
              <a:rPr lang="en-US" smtClean="0"/>
              <a:pPr/>
              <a:t>2/28/2014</a:t>
            </a:fld>
            <a:endParaRPr lang="en-US"/>
          </a:p>
        </p:txBody>
      </p:sp>
      <p:sp>
        <p:nvSpPr>
          <p:cNvPr id="22" name="Footer Placeholder 21"/>
          <p:cNvSpPr>
            <a:spLocks noGrp="1"/>
          </p:cNvSpPr>
          <p:nvPr>
            <p:ph type="ftr" sz="quarter" idx="3"/>
          </p:nvPr>
        </p:nvSpPr>
        <p:spPr>
          <a:xfrm>
            <a:off x="2667000" y="6356351"/>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1"/>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ECF2BFE-94E1-4321-BBF3-045E157EC16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9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sz="3600" b="1" dirty="0" smtClean="0">
                <a:ln w="11430"/>
                <a:solidFill>
                  <a:srgbClr val="002060"/>
                </a:solidFill>
                <a:effectLst>
                  <a:outerShdw blurRad="80000" dist="40000" dir="5040000" algn="tl">
                    <a:srgbClr val="000000">
                      <a:alpha val="30000"/>
                    </a:srgbClr>
                  </a:outerShdw>
                </a:effectLst>
              </a:rPr>
              <a:t>SECTION 264</a:t>
            </a:r>
            <a:endParaRPr lang="en-US" sz="3600" b="1" dirty="0">
              <a:ln w="11430"/>
              <a:solidFill>
                <a:srgbClr val="002060"/>
              </a:solidFill>
              <a:effectLst>
                <a:outerShdw blurRad="80000" dist="40000" dir="5040000" algn="tl">
                  <a:srgbClr val="000000">
                    <a:alpha val="30000"/>
                  </a:srgbClr>
                </a:outerShdw>
              </a:effectLst>
            </a:endParaRPr>
          </a:p>
        </p:txBody>
      </p:sp>
      <p:sp>
        <p:nvSpPr>
          <p:cNvPr id="4" name="Title 3"/>
          <p:cNvSpPr>
            <a:spLocks noGrp="1"/>
          </p:cNvSpPr>
          <p:nvPr>
            <p:ph type="ctrTitle"/>
          </p:nvPr>
        </p:nvSpPr>
        <p:spPr/>
        <p:txBody>
          <a:bodyPr>
            <a:normAutofit/>
          </a:bodyPr>
          <a:lstStyle/>
          <a:p>
            <a:r>
              <a:rPr lang="en-US" sz="6600" dirty="0" smtClean="0">
                <a:solidFill>
                  <a:schemeClr val="tx2">
                    <a:lumMod val="75000"/>
                  </a:schemeClr>
                </a:solidFill>
              </a:rPr>
              <a:t>INCOME TAX</a:t>
            </a:r>
            <a:endParaRPr lang="en-US" sz="6600" dirty="0">
              <a:solidFill>
                <a:schemeClr val="tx2">
                  <a:lumMod val="75000"/>
                </a:schemeClr>
              </a:solidFill>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8" presetClass="entr" presetSubtype="0" accel="50000" fill="hold" grpId="0" nodeType="clickEffect">
                                  <p:stCondLst>
                                    <p:cond delay="0"/>
                                  </p:stCondLst>
                                  <p:iterate type="lt">
                                    <p:tmPct val="50000"/>
                                  </p:iterate>
                                  <p:childTnLst>
                                    <p:set>
                                      <p:cBhvr>
                                        <p:cTn id="14" dur="1" fill="hold">
                                          <p:stCondLst>
                                            <p:cond delay="0"/>
                                          </p:stCondLst>
                                        </p:cTn>
                                        <p:tgtEl>
                                          <p:spTgt spid="3">
                                            <p:txEl>
                                              <p:pRg st="0" end="0"/>
                                            </p:txEl>
                                          </p:spTgt>
                                        </p:tgtEl>
                                        <p:attrNameLst>
                                          <p:attrName>style.visibility</p:attrName>
                                        </p:attrNameLst>
                                      </p:cBhvr>
                                      <p:to>
                                        <p:strVal val="visible"/>
                                      </p:to>
                                    </p:set>
                                    <p:set>
                                      <p:cBhvr>
                                        <p:cTn id="15" dur="455" fill="hold">
                                          <p:stCondLst>
                                            <p:cond delay="0"/>
                                          </p:stCondLst>
                                        </p:cTn>
                                        <p:tgtEl>
                                          <p:spTgt spid="3">
                                            <p:txEl>
                                              <p:pRg st="0" end="0"/>
                                            </p:txEl>
                                          </p:spTgt>
                                        </p:tgtEl>
                                        <p:attrNameLst>
                                          <p:attrName>style.rotation</p:attrName>
                                        </p:attrNameLst>
                                      </p:cBhvr>
                                      <p:to>
                                        <p:strVal val="-45.0"/>
                                      </p:to>
                                    </p:set>
                                    <p:anim calcmode="lin" valueType="num">
                                      <p:cBhvr>
                                        <p:cTn id="16" dur="455" fill="hold">
                                          <p:stCondLst>
                                            <p:cond delay="455"/>
                                          </p:stCondLst>
                                        </p:cTn>
                                        <p:tgtEl>
                                          <p:spTgt spid="3">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17" dur="455" fill="hold">
                                          <p:stCondLst>
                                            <p:cond delay="0"/>
                                          </p:stCondLst>
                                        </p:cTn>
                                        <p:tgtEl>
                                          <p:spTgt spid="3">
                                            <p:txEl>
                                              <p:pRg st="0" end="0"/>
                                            </p:txEl>
                                          </p:spTgt>
                                        </p:tgtEl>
                                        <p:attrNameLst>
                                          <p:attrName>ppt_y</p:attrName>
                                        </p:attrNameLst>
                                      </p:cBhvr>
                                      <p:tavLst>
                                        <p:tav tm="0">
                                          <p:val>
                                            <p:strVal val="#ppt_y-1"/>
                                          </p:val>
                                        </p:tav>
                                        <p:tav tm="100000">
                                          <p:val>
                                            <p:strVal val="#ppt_y-(0.354*#ppt_w-0.172*#ppt_h)"/>
                                          </p:val>
                                        </p:tav>
                                      </p:tavLst>
                                    </p:anim>
                                    <p:anim calcmode="lin" valueType="num">
                                      <p:cBhvr>
                                        <p:cTn id="18" dur="156" decel="50000" autoRev="1" fill="hold">
                                          <p:stCondLst>
                                            <p:cond delay="455"/>
                                          </p:stCondLst>
                                        </p:cTn>
                                        <p:tgtEl>
                                          <p:spTgt spid="3">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9" dur="136" fill="hold">
                                          <p:stCondLst>
                                            <p:cond delay="864"/>
                                          </p:stCondLst>
                                        </p:cTn>
                                        <p:tgtEl>
                                          <p:spTgt spid="3">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2362200"/>
            <a:ext cx="8229600" cy="3124200"/>
          </a:xfrm>
        </p:spPr>
        <p:txBody>
          <a:bodyPr/>
          <a:lstStyle/>
          <a:p>
            <a:r>
              <a:rPr lang="en-US" dirty="0" smtClean="0"/>
              <a:t>No revision where the order has been made the subject of an appeal to the Commissioner(Appeals) or to the Appellate Tribunal.</a:t>
            </a:r>
          </a:p>
          <a:p>
            <a:r>
              <a:rPr lang="en-US" dirty="0" smtClean="0"/>
              <a:t>However revision is possible if conditions u/s 264(4)(a) is satisfied.</a:t>
            </a:r>
            <a:endParaRPr lang="en-US" dirty="0"/>
          </a:p>
        </p:txBody>
      </p:sp>
      <p:sp>
        <p:nvSpPr>
          <p:cNvPr id="3" name="Title 2"/>
          <p:cNvSpPr>
            <a:spLocks noGrp="1"/>
          </p:cNvSpPr>
          <p:nvPr>
            <p:ph type="title"/>
          </p:nvPr>
        </p:nvSpPr>
        <p:spPr/>
        <p:txBody>
          <a:bodyPr/>
          <a:lstStyle/>
          <a:p>
            <a:r>
              <a:rPr lang="en-US" sz="4000" dirty="0" smtClean="0"/>
              <a:t>PROHIBITION UNDER SECTION 264(4)(c)</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1000"/>
                                        <p:tgtEl>
                                          <p:spTgt spid="2">
                                            <p:txEl>
                                              <p:pRg st="0" end="0"/>
                                            </p:txEl>
                                          </p:spTgt>
                                        </p:tgtEl>
                                      </p:cBhvr>
                                    </p:animEffect>
                                    <p:anim calcmode="lin" valueType="num">
                                      <p:cBhvr>
                                        <p:cTn id="1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1000"/>
                                        <p:tgtEl>
                                          <p:spTgt spid="2">
                                            <p:txEl>
                                              <p:pRg st="1" end="1"/>
                                            </p:txEl>
                                          </p:spTgt>
                                        </p:tgtEl>
                                      </p:cBhvr>
                                    </p:animEffect>
                                    <p:anim calcmode="lin" valueType="num">
                                      <p:cBhvr>
                                        <p:cTn id="2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2">
                                            <p:txEl>
                                              <p:pRg st="1" end="1"/>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2">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dirty="0" smtClean="0"/>
              <a:t>SECTION 264(4)(a)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2667000" y="1371600"/>
            <a:ext cx="3886200" cy="4572000"/>
          </a:xfrm>
          <a:prstGeom prst="verticalScroll">
            <a:avLst/>
          </a:prstGeom>
          <a:solidFill>
            <a:schemeClr val="accent1">
              <a:lumMod val="50000"/>
            </a:schemeClr>
          </a:solidFill>
          <a:effectLst>
            <a:glow rad="63500">
              <a:schemeClr val="accent1">
                <a:satMod val="175000"/>
                <a:alpha val="40000"/>
              </a:schemeClr>
            </a:glow>
            <a:outerShdw blurRad="57150" dist="38100" dir="5400000" algn="ctr" rotWithShape="0">
              <a:schemeClr val="accent1">
                <a:shade val="9000"/>
                <a:satMod val="105000"/>
                <a:alpha val="48000"/>
              </a:schemeClr>
            </a:outerShdw>
          </a:effectLst>
        </p:spPr>
        <p:style>
          <a:lnRef idx="3">
            <a:schemeClr val="lt1"/>
          </a:lnRef>
          <a:fillRef idx="1">
            <a:schemeClr val="accent1"/>
          </a:fillRef>
          <a:effectRef idx="1">
            <a:schemeClr val="accent1"/>
          </a:effectRef>
          <a:fontRef idx="minor">
            <a:schemeClr val="lt1"/>
          </a:fontRef>
        </p:style>
        <p:txBody>
          <a:bodyPr rtlCol="0" anchor="ctr"/>
          <a:lstStyle/>
          <a:p>
            <a:pPr algn="ctr"/>
            <a:r>
              <a:rPr lang="en-US" sz="2400" dirty="0" smtClean="0"/>
              <a:t>Application for revision should be filed within one year from the above mentioned periods.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by="(-#ppt_w*2)" calcmode="lin" valueType="num">
                                      <p:cBhvr rctx="PPT">
                                        <p:cTn id="7" dur="500" autoRev="1" fill="hold">
                                          <p:stCondLst>
                                            <p:cond delay="0"/>
                                          </p:stCondLst>
                                        </p:cTn>
                                        <p:tgtEl>
                                          <p:spTgt spid="4"/>
                                        </p:tgtEl>
                                        <p:attrNameLst>
                                          <p:attrName>ppt_w</p:attrName>
                                        </p:attrNameLst>
                                      </p:cBhvr>
                                    </p:anim>
                                    <p:anim by="(#ppt_w*0.50)" calcmode="lin" valueType="num">
                                      <p:cBhvr>
                                        <p:cTn id="8" dur="500" decel="50000" autoRev="1" fill="hold">
                                          <p:stCondLst>
                                            <p:cond delay="0"/>
                                          </p:stCondLst>
                                        </p:cTn>
                                        <p:tgtEl>
                                          <p:spTgt spid="4"/>
                                        </p:tgtEl>
                                        <p:attrNameLst>
                                          <p:attrName>ppt_x</p:attrName>
                                        </p:attrNameLst>
                                      </p:cBhvr>
                                    </p:anim>
                                    <p:anim from="(-#ppt_h/2)" to="(#ppt_y)" calcmode="lin" valueType="num">
                                      <p:cBhvr>
                                        <p:cTn id="9" dur="1000" fill="hold">
                                          <p:stCondLst>
                                            <p:cond delay="0"/>
                                          </p:stCondLst>
                                        </p:cTn>
                                        <p:tgtEl>
                                          <p:spTgt spid="4"/>
                                        </p:tgtEl>
                                        <p:attrNameLst>
                                          <p:attrName>ppt_y</p:attrName>
                                        </p:attrNameLst>
                                      </p:cBhvr>
                                    </p:anim>
                                    <p:animRot by="21600000">
                                      <p:cBhvr>
                                        <p:cTn id="10" dur="1000"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We cannot revise a show cause notice as a notice is only a prelude to the order to be passed and not the order itself. As such a notice does not have any power of in itself.</a:t>
            </a:r>
            <a:endParaRPr lang="en-US" dirty="0"/>
          </a:p>
        </p:txBody>
      </p:sp>
      <p:sp>
        <p:nvSpPr>
          <p:cNvPr id="3" name="Title 2"/>
          <p:cNvSpPr>
            <a:spLocks noGrp="1"/>
          </p:cNvSpPr>
          <p:nvPr>
            <p:ph type="title"/>
          </p:nvPr>
        </p:nvSpPr>
        <p:spPr/>
        <p:txBody>
          <a:bodyPr/>
          <a:lstStyle/>
          <a:p>
            <a:r>
              <a:rPr lang="en-US" sz="3600" dirty="0" smtClean="0"/>
              <a:t>NO REVISION OF SHOW CAUSE NOTICE</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05"/>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 calcmode="lin" valueType="num">
                                      <p:cBhvr>
                                        <p:cTn id="9" dur="500" fill="hold"/>
                                        <p:tgtEl>
                                          <p:spTgt spid="3"/>
                                        </p:tgtEl>
                                        <p:attrNameLst>
                                          <p:attrName>ppt_x</p:attrName>
                                        </p:attrNameLst>
                                      </p:cBhvr>
                                      <p:tavLst>
                                        <p:tav tm="0">
                                          <p:val>
                                            <p:strVal val="#ppt_x-.2"/>
                                          </p:val>
                                        </p:tav>
                                        <p:tav tm="100000">
                                          <p:val>
                                            <p:strVal val="#ppt_x"/>
                                          </p:val>
                                        </p:tav>
                                      </p:tavLst>
                                    </p:anim>
                                    <p:anim calcmode="lin" valueType="num">
                                      <p:cBhvr>
                                        <p:cTn id="10" dur="500" fill="hold"/>
                                        <p:tgtEl>
                                          <p:spTgt spid="3"/>
                                        </p:tgtEl>
                                        <p:attrNameLst>
                                          <p:attrName>ppt_y</p:attrName>
                                        </p:attrNameLst>
                                      </p:cBhvr>
                                      <p:tavLst>
                                        <p:tav tm="0">
                                          <p:val>
                                            <p:strVal val="#ppt_y"/>
                                          </p:val>
                                        </p:tav>
                                        <p:tav tm="100000">
                                          <p:val>
                                            <p:strVal val="#ppt_y"/>
                                          </p:val>
                                        </p:tav>
                                      </p:tavLst>
                                    </p:anim>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7" presetClass="entr" presetSubtype="10" fill="hold"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 calcmode="lin" valueType="num">
                                      <p:cBhvr>
                                        <p:cTn id="16"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   THUS SECTION 264 ALLOWS ANY ASSESSEE TO REVISE ANY ORDER NOT COVERED UNDER SECTION 263 IF IT IS SEEN THAT THE ORDER IS PREJUDICIAL TO INTEREST OF THE ASSESSEE.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800" decel="100000"/>
                                        <p:tgtEl>
                                          <p:spTgt spid="2">
                                            <p:txEl>
                                              <p:pRg st="0" end="0"/>
                                            </p:txEl>
                                          </p:spTgt>
                                        </p:tgtEl>
                                      </p:cBhvr>
                                    </p:animEffect>
                                    <p:anim calcmode="lin" valueType="num">
                                      <p:cBhvr>
                                        <p:cTn id="8" dur="800" decel="100000" fill="hold"/>
                                        <p:tgtEl>
                                          <p:spTgt spid="2">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jpg"/>
          <p:cNvPicPr>
            <a:picLocks noChangeAspect="1"/>
          </p:cNvPicPr>
          <p:nvPr/>
        </p:nvPicPr>
        <p:blipFill>
          <a:blip r:embed="rId2"/>
          <a:stretch>
            <a:fillRect/>
          </a:stretch>
        </p:blipFill>
        <p:spPr>
          <a:xfrm>
            <a:off x="1676400" y="1447800"/>
            <a:ext cx="5486400" cy="4038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981201"/>
            <a:ext cx="7239000" cy="2616101"/>
          </a:xfrm>
          <a:prstGeom prst="rect">
            <a:avLst/>
          </a:prstGeom>
        </p:spPr>
        <p:txBody>
          <a:bodyPr wrap="square">
            <a:spAutoFit/>
          </a:bodyPr>
          <a:lstStyle/>
          <a:p>
            <a:pPr algn="ctr"/>
            <a:r>
              <a:rPr lang="en-US" sz="6000" b="1" cap="none" spc="0" dirty="0" smtClean="0">
                <a:ln w="24500" cmpd="dbl">
                  <a:solidFill>
                    <a:schemeClr val="tx1"/>
                  </a:solidFill>
                  <a:prstDash val="solid"/>
                  <a:miter lim="800000"/>
                </a:ln>
                <a:solidFill>
                  <a:schemeClr val="tx1">
                    <a:lumMod val="95000"/>
                    <a:lumOff val="5000"/>
                  </a:schemeClr>
                </a:solidFill>
                <a:effectLst>
                  <a:outerShdw blurRad="38100" dist="38100" dir="7020000" algn="tl">
                    <a:srgbClr val="000000">
                      <a:alpha val="35000"/>
                    </a:srgbClr>
                  </a:outerShdw>
                </a:effectLst>
              </a:rPr>
              <a:t>REVISION     </a:t>
            </a:r>
          </a:p>
          <a:p>
            <a:pPr algn="ctr"/>
            <a:r>
              <a:rPr lang="en-US" sz="4400" b="1" cap="none" spc="0" dirty="0" smtClean="0">
                <a:ln w="24500" cmpd="dbl">
                  <a:solidFill>
                    <a:schemeClr val="tx1"/>
                  </a:solidFill>
                  <a:prstDash val="solid"/>
                  <a:miter lim="800000"/>
                </a:ln>
                <a:solidFill>
                  <a:schemeClr val="tx1">
                    <a:lumMod val="95000"/>
                    <a:lumOff val="5000"/>
                  </a:schemeClr>
                </a:solidFill>
                <a:effectLst>
                  <a:outerShdw blurRad="38100" dist="38100" dir="7020000" algn="tl">
                    <a:srgbClr val="000000">
                      <a:alpha val="35000"/>
                    </a:srgbClr>
                  </a:outerShdw>
                </a:effectLst>
              </a:rPr>
              <a:t>OF OTHER</a:t>
            </a:r>
            <a:endParaRPr lang="en-US" sz="5400" b="1" cap="none" spc="0" dirty="0" smtClean="0">
              <a:ln w="24500" cmpd="dbl">
                <a:solidFill>
                  <a:schemeClr val="tx1"/>
                </a:solidFill>
                <a:prstDash val="solid"/>
                <a:miter lim="800000"/>
              </a:ln>
              <a:solidFill>
                <a:schemeClr val="tx1">
                  <a:lumMod val="95000"/>
                  <a:lumOff val="5000"/>
                </a:schemeClr>
              </a:solidFill>
              <a:effectLst>
                <a:outerShdw blurRad="38100" dist="38100" dir="7020000" algn="tl">
                  <a:srgbClr val="000000">
                    <a:alpha val="35000"/>
                  </a:srgbClr>
                </a:outerShdw>
              </a:effectLst>
            </a:endParaRPr>
          </a:p>
          <a:p>
            <a:pPr algn="ctr"/>
            <a:r>
              <a:rPr lang="en-US" sz="6000" b="1" cap="none" spc="0" dirty="0" smtClean="0">
                <a:ln w="24500" cmpd="dbl">
                  <a:solidFill>
                    <a:schemeClr val="tx1"/>
                  </a:solidFill>
                  <a:prstDash val="solid"/>
                  <a:miter lim="800000"/>
                </a:ln>
                <a:solidFill>
                  <a:schemeClr val="tx1">
                    <a:lumMod val="95000"/>
                    <a:lumOff val="5000"/>
                  </a:schemeClr>
                </a:solidFill>
                <a:effectLst>
                  <a:outerShdw blurRad="38100" dist="38100" dir="7020000" algn="tl">
                    <a:srgbClr val="000000">
                      <a:alpha val="35000"/>
                    </a:srgbClr>
                  </a:outerShdw>
                </a:effectLst>
              </a:rPr>
              <a:t>ORDERS</a:t>
            </a:r>
            <a:endParaRPr lang="en-US" sz="6000" b="1" cap="none" spc="0" dirty="0">
              <a:ln w="24500" cmpd="dbl">
                <a:solidFill>
                  <a:schemeClr val="tx1"/>
                </a:solidFill>
                <a:prstDash val="solid"/>
                <a:miter lim="800000"/>
              </a:ln>
              <a:solidFill>
                <a:schemeClr val="tx1">
                  <a:lumMod val="95000"/>
                  <a:lumOff val="5000"/>
                </a:schemeClr>
              </a:solidFill>
              <a:effectLst>
                <a:outerShdw blurRad="38100" dist="38100" dir="7020000" algn="tl">
                  <a:srgbClr val="000000">
                    <a:alpha val="3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1143000"/>
          </a:xfrm>
          <a:prstGeom prst="rect">
            <a:avLst/>
          </a:prstGeom>
        </p:spPr>
        <p:txBody>
          <a:bodyPr>
            <a:normAutofit/>
          </a:bodyPr>
          <a:lstStyle/>
          <a:p>
            <a:r>
              <a:rPr lang="en-US" dirty="0" smtClean="0"/>
              <a:t>APPLICABILITY</a:t>
            </a:r>
            <a:endParaRPr lang="en-US" dirty="0"/>
          </a:p>
        </p:txBody>
      </p:sp>
      <p:sp>
        <p:nvSpPr>
          <p:cNvPr id="3" name="Content Placeholder 2"/>
          <p:cNvSpPr>
            <a:spLocks noGrp="1"/>
          </p:cNvSpPr>
          <p:nvPr>
            <p:ph idx="1"/>
          </p:nvPr>
        </p:nvSpPr>
        <p:spPr>
          <a:xfrm>
            <a:off x="457200" y="2590800"/>
            <a:ext cx="8229600" cy="3733800"/>
          </a:xfrm>
        </p:spPr>
        <p:txBody>
          <a:bodyPr/>
          <a:lstStyle/>
          <a:p>
            <a:r>
              <a:rPr lang="en-US" dirty="0" smtClean="0"/>
              <a:t>Applicable to all such orders that are not covered under section 263.</a:t>
            </a:r>
          </a:p>
          <a:p>
            <a:r>
              <a:rPr lang="en-US" dirty="0" smtClean="0"/>
              <a:t>Not more than one year should have passed from the date of order.</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This would mean that no orders covered under section 263 will be revised under section 264. Similarly if a year has passed </a:t>
            </a:r>
            <a:r>
              <a:rPr lang="en-US" u="sng" dirty="0" smtClean="0"/>
              <a:t>from the date of order</a:t>
            </a:r>
            <a:r>
              <a:rPr lang="en-US" dirty="0" smtClean="0"/>
              <a:t>, the revision order under section 264 cannot be brought </a:t>
            </a:r>
            <a:r>
              <a:rPr lang="en-US" smtClean="0"/>
              <a:t>into </a:t>
            </a:r>
            <a:r>
              <a:rPr lang="en-US" smtClean="0"/>
              <a:t>action, </a:t>
            </a:r>
            <a:r>
              <a:rPr lang="en-US" dirty="0" smtClean="0"/>
              <a:t>neither by the Commissioner of Income Tax suo motu nor by an application for revision by the assessee.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Arial" pitchFamily="34" charset="0"/>
              <a:buChar char="•"/>
            </a:pPr>
            <a:r>
              <a:rPr lang="en-US" dirty="0" smtClean="0"/>
              <a:t>Every application for revision under this section filed by the assessee should be accompanied by a fee of Rs.500.</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981200"/>
            <a:ext cx="8229600" cy="4389120"/>
          </a:xfrm>
        </p:spPr>
        <p:txBody>
          <a:bodyPr/>
          <a:lstStyle/>
          <a:p>
            <a:pPr>
              <a:buNone/>
            </a:pPr>
            <a:r>
              <a:rPr lang="en-US" dirty="0" smtClean="0"/>
              <a:t>“ DATE OF ORDER” means the </a:t>
            </a:r>
          </a:p>
          <a:p>
            <a:pPr>
              <a:buFont typeface="Wingdings" pitchFamily="2" charset="2"/>
              <a:buChar char="Ø"/>
            </a:pPr>
            <a:endParaRPr lang="en-US" dirty="0"/>
          </a:p>
        </p:txBody>
      </p:sp>
      <p:sp>
        <p:nvSpPr>
          <p:cNvPr id="3" name="Title 2"/>
          <p:cNvSpPr>
            <a:spLocks noGrp="1"/>
          </p:cNvSpPr>
          <p:nvPr>
            <p:ph type="title"/>
          </p:nvPr>
        </p:nvSpPr>
        <p:spPr/>
        <p:txBody>
          <a:bodyPr/>
          <a:lstStyle/>
          <a:p>
            <a:r>
              <a:rPr lang="en-US" sz="4000" dirty="0" smtClean="0"/>
              <a:t>WHAT IS MEANT BY “DATE OF ORDER”</a:t>
            </a:r>
            <a:endParaRPr lang="en-US" dirty="0"/>
          </a:p>
        </p:txBody>
      </p:sp>
      <p:graphicFrame>
        <p:nvGraphicFramePr>
          <p:cNvPr id="4" name="Diagram 3"/>
          <p:cNvGraphicFramePr/>
          <p:nvPr/>
        </p:nvGraphicFramePr>
        <p:xfrm>
          <a:off x="1143000" y="2514600"/>
          <a:ext cx="6781800"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581400" y="3962400"/>
            <a:ext cx="914399" cy="584775"/>
          </a:xfrm>
          <a:prstGeom prst="rect">
            <a:avLst/>
          </a:prstGeom>
          <a:noFill/>
        </p:spPr>
        <p:txBody>
          <a:bodyPr wrap="square" lIns="91440" tIns="45720" rIns="91440" bIns="45720">
            <a:spAutoFit/>
          </a:bodyPr>
          <a:lstStyle/>
          <a:p>
            <a:pPr algn="ctr"/>
            <a:r>
              <a:rPr lang="en-US" sz="3200" b="0" cap="none" spc="0" dirty="0" smtClean="0">
                <a:ln w="18415" cmpd="sng">
                  <a:solidFill>
                    <a:schemeClr val="tx1"/>
                  </a:solidFill>
                  <a:prstDash val="solid"/>
                </a:ln>
                <a:solidFill>
                  <a:schemeClr val="tx1">
                    <a:lumMod val="95000"/>
                    <a:lumOff val="5000"/>
                  </a:schemeClr>
                </a:solidFill>
                <a:effectLst>
                  <a:outerShdw blurRad="63500" dir="3600000" algn="tl" rotWithShape="0">
                    <a:srgbClr val="000000">
                      <a:alpha val="70000"/>
                    </a:srgbClr>
                  </a:outerShdw>
                </a:effectLst>
              </a:rPr>
              <a:t>OR</a:t>
            </a:r>
            <a:endParaRPr lang="en-US" sz="4000" b="0" cap="none" spc="0" dirty="0">
              <a:ln w="18415" cmpd="sng">
                <a:solidFill>
                  <a:schemeClr val="tx1"/>
                </a:solidFill>
                <a:prstDash val="solid"/>
              </a:ln>
              <a:solidFill>
                <a:schemeClr val="tx1">
                  <a:lumMod val="95000"/>
                  <a:lumOff val="5000"/>
                </a:schemeClr>
              </a:solidFill>
              <a:effectLst>
                <a:outerShdw blurRad="63500" dir="3600000" algn="tl" rotWithShape="0">
                  <a:srgbClr val="000000">
                    <a:alpha val="70000"/>
                  </a:srgbClr>
                </a:outerShdw>
              </a:effectLst>
            </a:endParaRPr>
          </a:p>
        </p:txBody>
      </p:sp>
      <p:sp>
        <p:nvSpPr>
          <p:cNvPr id="6" name="Wave 5"/>
          <p:cNvSpPr/>
          <p:nvPr/>
        </p:nvSpPr>
        <p:spPr>
          <a:xfrm>
            <a:off x="3581400" y="6096000"/>
            <a:ext cx="5334000" cy="6096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WHICHEVER IS EARLIER</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54" presetClass="entr" presetSubtype="0" accel="10000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p:cTn id="15" dur="500" fill="hold"/>
                                        <p:tgtEl>
                                          <p:spTgt spid="2">
                                            <p:txEl>
                                              <p:pRg st="0" end="0"/>
                                            </p:txEl>
                                          </p:spTgt>
                                        </p:tgtEl>
                                        <p:attrNameLst>
                                          <p:attrName>ppt_w</p:attrName>
                                        </p:attrNameLst>
                                      </p:cBhvr>
                                      <p:tavLst>
                                        <p:tav tm="0">
                                          <p:val>
                                            <p:strVal val="#ppt_w*0.05"/>
                                          </p:val>
                                        </p:tav>
                                        <p:tav tm="100000">
                                          <p:val>
                                            <p:strVal val="#ppt_w"/>
                                          </p:val>
                                        </p:tav>
                                      </p:tavLst>
                                    </p:anim>
                                    <p:anim calcmode="lin" valueType="num">
                                      <p:cBhvr>
                                        <p:cTn id="16" dur="500" fill="hold"/>
                                        <p:tgtEl>
                                          <p:spTgt spid="2">
                                            <p:txEl>
                                              <p:pRg st="0" end="0"/>
                                            </p:txEl>
                                          </p:spTgt>
                                        </p:tgtEl>
                                        <p:attrNameLst>
                                          <p:attrName>ppt_h</p:attrName>
                                        </p:attrNameLst>
                                      </p:cBhvr>
                                      <p:tavLst>
                                        <p:tav tm="0">
                                          <p:val>
                                            <p:strVal val="#ppt_h"/>
                                          </p:val>
                                        </p:tav>
                                        <p:tav tm="100000">
                                          <p:val>
                                            <p:strVal val="#ppt_h"/>
                                          </p:val>
                                        </p:tav>
                                      </p:tavLst>
                                    </p:anim>
                                    <p:anim calcmode="lin" valueType="num">
                                      <p:cBhvr>
                                        <p:cTn id="17" dur="5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18" dur="500" fill="hold"/>
                                        <p:tgtEl>
                                          <p:spTgt spid="2">
                                            <p:txEl>
                                              <p:pRg st="0" end="0"/>
                                            </p:txEl>
                                          </p:spTgt>
                                        </p:tgtEl>
                                        <p:attrNameLst>
                                          <p:attrName>ppt_y</p:attrName>
                                        </p:attrNameLst>
                                      </p:cBhvr>
                                      <p:tavLst>
                                        <p:tav tm="0">
                                          <p:val>
                                            <p:strVal val="#ppt_y"/>
                                          </p:val>
                                        </p:tav>
                                        <p:tav tm="100000">
                                          <p:val>
                                            <p:strVal val="#ppt_y"/>
                                          </p:val>
                                        </p:tav>
                                      </p:tavLst>
                                    </p:anim>
                                    <p:animEffect transition="in" filter="fade">
                                      <p:cBhvr>
                                        <p:cTn id="19" dur="5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Scale>
                                      <p:cBhvr>
                                        <p:cTn id="24"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4"/>
                                        </p:tgtEl>
                                        <p:attrNameLst>
                                          <p:attrName>ppt_x</p:attrName>
                                          <p:attrName>ppt_y</p:attrName>
                                        </p:attrNameLst>
                                      </p:cBhvr>
                                    </p:animMotion>
                                    <p:animEffect transition="in" filter="fade">
                                      <p:cBhvr>
                                        <p:cTn id="26" dur="10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1000" fill="hold"/>
                                        <p:tgtEl>
                                          <p:spTgt spid="5"/>
                                        </p:tgtEl>
                                        <p:attrNameLst>
                                          <p:attrName>ppt_w</p:attrName>
                                        </p:attrNameLst>
                                      </p:cBhvr>
                                      <p:tavLst>
                                        <p:tav tm="0">
                                          <p:val>
                                            <p:strVal val="#ppt_w+.3"/>
                                          </p:val>
                                        </p:tav>
                                        <p:tav tm="100000">
                                          <p:val>
                                            <p:strVal val="#ppt_w"/>
                                          </p:val>
                                        </p:tav>
                                      </p:tavLst>
                                    </p:anim>
                                    <p:anim calcmode="lin" valueType="num">
                                      <p:cBhvr>
                                        <p:cTn id="32" dur="1000" fill="hold"/>
                                        <p:tgtEl>
                                          <p:spTgt spid="5"/>
                                        </p:tgtEl>
                                        <p:attrNameLst>
                                          <p:attrName>ppt_h</p:attrName>
                                        </p:attrNameLst>
                                      </p:cBhvr>
                                      <p:tavLst>
                                        <p:tav tm="0">
                                          <p:val>
                                            <p:strVal val="#ppt_h"/>
                                          </p:val>
                                        </p:tav>
                                        <p:tav tm="100000">
                                          <p:val>
                                            <p:strVal val="#ppt_h"/>
                                          </p:val>
                                        </p:tav>
                                      </p:tavLst>
                                    </p:anim>
                                    <p:animEffect transition="in" filter="fade">
                                      <p:cBhvr>
                                        <p:cTn id="33" dur="10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AsOne/>
      </p:bldGraphic>
      <p:bldP spid="5"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514600"/>
            <a:ext cx="8229600" cy="3810000"/>
          </a:xfrm>
        </p:spPr>
        <p:txBody>
          <a:bodyPr/>
          <a:lstStyle/>
          <a:p>
            <a:r>
              <a:rPr lang="en-US" dirty="0" smtClean="0"/>
              <a:t>A proceeding under section 264 is thought of by the Legislature only to meet the situation faced by an aggrieved assessee who is unable to approach the Appellate authorities for relief &amp; has no other alternative remedy.</a:t>
            </a:r>
            <a:endParaRPr lang="en-US" dirty="0"/>
          </a:p>
        </p:txBody>
      </p:sp>
      <p:sp>
        <p:nvSpPr>
          <p:cNvPr id="3" name="Title 2"/>
          <p:cNvSpPr>
            <a:spLocks noGrp="1"/>
          </p:cNvSpPr>
          <p:nvPr>
            <p:ph type="title"/>
          </p:nvPr>
        </p:nvSpPr>
        <p:spPr>
          <a:xfrm>
            <a:off x="457200" y="533400"/>
            <a:ext cx="8229600" cy="1219200"/>
          </a:xfrm>
        </p:spPr>
        <p:txBody>
          <a:bodyPr/>
          <a:lstStyle/>
          <a:p>
            <a:r>
              <a:rPr lang="en-US" sz="4000" dirty="0" smtClean="0"/>
              <a:t>NATURE OF PROCEEDING UNDER SECTION 264</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1000"/>
                                        <p:tgtEl>
                                          <p:spTgt spid="2">
                                            <p:txEl>
                                              <p:pRg st="0" end="0"/>
                                            </p:txEl>
                                          </p:spTgt>
                                        </p:tgtEl>
                                      </p:cBhvr>
                                    </p:animEffect>
                                    <p:anim calcmode="lin" valueType="num">
                                      <p:cBhvr>
                                        <p:cTn id="1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81200"/>
            <a:ext cx="8229600" cy="4343400"/>
          </a:xfrm>
        </p:spPr>
        <p:txBody>
          <a:bodyPr/>
          <a:lstStyle/>
          <a:p>
            <a:pPr>
              <a:buFont typeface="Wingdings" pitchFamily="2" charset="2"/>
              <a:buChar char="Ø"/>
            </a:pPr>
            <a:endParaRPr lang="en-US" dirty="0" smtClean="0"/>
          </a:p>
          <a:p>
            <a:pPr>
              <a:buFont typeface="Wingdings" pitchFamily="2" charset="2"/>
              <a:buChar char="Ø"/>
            </a:pPr>
            <a:r>
              <a:rPr lang="en-US" dirty="0" smtClean="0"/>
              <a:t>Almost all types of orders are covered under section 263 which are passed by the Assessing Officers. The revision of order is made u/s 263 by the CIT at his own discretion &amp; belief which are considered by him as erroneous &amp; resulting in a loss to the revenue.</a:t>
            </a:r>
          </a:p>
          <a:p>
            <a:pPr>
              <a:buNone/>
            </a:pPr>
            <a:endParaRPr lang="en-US" dirty="0" smtClean="0"/>
          </a:p>
          <a:p>
            <a:pPr>
              <a:buFont typeface="Wingdings" pitchFamily="2" charset="2"/>
              <a:buChar char="Ø"/>
            </a:pPr>
            <a:r>
              <a:rPr lang="en-US" dirty="0" smtClean="0"/>
              <a:t>Here the purpose is to control the leakage of revenue.</a:t>
            </a:r>
          </a:p>
        </p:txBody>
      </p:sp>
      <p:sp>
        <p:nvSpPr>
          <p:cNvPr id="3" name="Title 2"/>
          <p:cNvSpPr>
            <a:spLocks noGrp="1"/>
          </p:cNvSpPr>
          <p:nvPr>
            <p:ph type="title"/>
          </p:nvPr>
        </p:nvSpPr>
        <p:spPr/>
        <p:txBody>
          <a:bodyPr/>
          <a:lstStyle/>
          <a:p>
            <a:r>
              <a:rPr lang="en-US" dirty="0" smtClean="0"/>
              <a:t>SCOPE OF SECTION 264</a:t>
            </a:r>
            <a:br>
              <a:rPr lang="en-US" dirty="0" smtClean="0"/>
            </a:b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05"/>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 calcmode="lin" valueType="num">
                                      <p:cBhvr>
                                        <p:cTn id="9" dur="500" fill="hold"/>
                                        <p:tgtEl>
                                          <p:spTgt spid="3"/>
                                        </p:tgtEl>
                                        <p:attrNameLst>
                                          <p:attrName>ppt_x</p:attrName>
                                        </p:attrNameLst>
                                      </p:cBhvr>
                                      <p:tavLst>
                                        <p:tav tm="0">
                                          <p:val>
                                            <p:strVal val="#ppt_x-.2"/>
                                          </p:val>
                                        </p:tav>
                                        <p:tav tm="100000">
                                          <p:val>
                                            <p:strVal val="#ppt_x"/>
                                          </p:val>
                                        </p:tav>
                                      </p:tavLst>
                                    </p:anim>
                                    <p:anim calcmode="lin" valueType="num">
                                      <p:cBhvr>
                                        <p:cTn id="10" dur="500" fill="hold"/>
                                        <p:tgtEl>
                                          <p:spTgt spid="3"/>
                                        </p:tgtEl>
                                        <p:attrNameLst>
                                          <p:attrName>ppt_y</p:attrName>
                                        </p:attrNameLst>
                                      </p:cBhvr>
                                      <p:tavLst>
                                        <p:tav tm="0">
                                          <p:val>
                                            <p:strVal val="#ppt_y"/>
                                          </p:val>
                                        </p:tav>
                                        <p:tav tm="100000">
                                          <p:val>
                                            <p:strVal val="#ppt_y"/>
                                          </p:val>
                                        </p:tav>
                                      </p:tavLst>
                                    </p:anim>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52" presetClass="entr" presetSubtype="0" fill="hold"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Scale>
                                      <p:cBhvr>
                                        <p:cTn id="16" dur="1000" decel="50000" fill="hold">
                                          <p:stCondLst>
                                            <p:cond delay="0"/>
                                          </p:stCondLst>
                                        </p:cTn>
                                        <p:tgtEl>
                                          <p:spTgt spid="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2">
                                            <p:txEl>
                                              <p:pRg st="1" end="1"/>
                                            </p:txEl>
                                          </p:spTgt>
                                        </p:tgtEl>
                                        <p:attrNameLst>
                                          <p:attrName>ppt_x</p:attrName>
                                          <p:attrName>ppt_y</p:attrName>
                                        </p:attrNameLst>
                                      </p:cBhvr>
                                    </p:animMotion>
                                    <p:animEffect transition="in" filter="fade">
                                      <p:cBhvr>
                                        <p:cTn id="18" dur="10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2"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Scale>
                                      <p:cBhvr>
                                        <p:cTn id="23" dur="1000" decel="50000" fill="hold">
                                          <p:stCondLst>
                                            <p:cond delay="0"/>
                                          </p:stCondLst>
                                        </p:cTn>
                                        <p:tgtEl>
                                          <p:spTgt spid="2">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2">
                                            <p:txEl>
                                              <p:pRg st="3" end="3"/>
                                            </p:txEl>
                                          </p:spTgt>
                                        </p:tgtEl>
                                        <p:attrNameLst>
                                          <p:attrName>ppt_x</p:attrName>
                                          <p:attrName>ppt_y</p:attrName>
                                        </p:attrNameLst>
                                      </p:cBhvr>
                                    </p:animMotion>
                                    <p:animEffect transition="in" filter="fade">
                                      <p:cBhvr>
                                        <p:cTn id="25" dur="1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Ø"/>
            </a:pPr>
            <a:endParaRPr lang="en-US" dirty="0" smtClean="0"/>
          </a:p>
          <a:p>
            <a:pPr>
              <a:buFont typeface="Wingdings" pitchFamily="2" charset="2"/>
              <a:buChar char="Ø"/>
            </a:pPr>
            <a:r>
              <a:rPr lang="en-US" dirty="0" smtClean="0"/>
              <a:t>Whereas u/s 264 the “other” orders are revised by the CIT either at his own motion or at the request of the assessee even if the revision may result into the loss of revenue.</a:t>
            </a:r>
          </a:p>
          <a:p>
            <a:pPr>
              <a:buNone/>
            </a:pPr>
            <a:endParaRPr lang="en-US" dirty="0" smtClean="0"/>
          </a:p>
          <a:p>
            <a:pPr>
              <a:buFont typeface="Wingdings" pitchFamily="2" charset="2"/>
              <a:buChar char="Ø"/>
            </a:pPr>
            <a:r>
              <a:rPr lang="en-US" dirty="0" smtClean="0"/>
              <a:t>Here the purpose is to collect tax in a manner which is just &amp; lawful.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Scale>
                                      <p:cBhvr>
                                        <p:cTn id="7" dur="1000" decel="50000" fill="hold">
                                          <p:stCondLst>
                                            <p:cond delay="0"/>
                                          </p:stCondLst>
                                        </p:cTn>
                                        <p:tgtEl>
                                          <p:spTgt spid="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xEl>
                                              <p:pRg st="1" end="1"/>
                                            </p:txEl>
                                          </p:spTgt>
                                        </p:tgtEl>
                                        <p:attrNameLst>
                                          <p:attrName>ppt_x</p:attrName>
                                          <p:attrName>ppt_y</p:attrName>
                                        </p:attrNameLst>
                                      </p:cBhvr>
                                    </p:animMotion>
                                    <p:animEffect transition="in" filter="fade">
                                      <p:cBhvr>
                                        <p:cTn id="9" dur="10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4" presetClass="entr" presetSubtype="0" accel="100000"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 calcmode="lin" valueType="num">
                                      <p:cBhvr>
                                        <p:cTn id="14" dur="500" fill="hold"/>
                                        <p:tgtEl>
                                          <p:spTgt spid="2">
                                            <p:txEl>
                                              <p:pRg st="3" end="3"/>
                                            </p:txEl>
                                          </p:spTgt>
                                        </p:tgtEl>
                                        <p:attrNameLst>
                                          <p:attrName>ppt_w</p:attrName>
                                        </p:attrNameLst>
                                      </p:cBhvr>
                                      <p:tavLst>
                                        <p:tav tm="0">
                                          <p:val>
                                            <p:strVal val="#ppt_w*0.05"/>
                                          </p:val>
                                        </p:tav>
                                        <p:tav tm="100000">
                                          <p:val>
                                            <p:strVal val="#ppt_w"/>
                                          </p:val>
                                        </p:tav>
                                      </p:tavLst>
                                    </p:anim>
                                    <p:anim calcmode="lin" valueType="num">
                                      <p:cBhvr>
                                        <p:cTn id="15" dur="500" fill="hold"/>
                                        <p:tgtEl>
                                          <p:spTgt spid="2">
                                            <p:txEl>
                                              <p:pRg st="3" end="3"/>
                                            </p:txEl>
                                          </p:spTgt>
                                        </p:tgtEl>
                                        <p:attrNameLst>
                                          <p:attrName>ppt_h</p:attrName>
                                        </p:attrNameLst>
                                      </p:cBhvr>
                                      <p:tavLst>
                                        <p:tav tm="0">
                                          <p:val>
                                            <p:strVal val="#ppt_h"/>
                                          </p:val>
                                        </p:tav>
                                        <p:tav tm="100000">
                                          <p:val>
                                            <p:strVal val="#ppt_h"/>
                                          </p:val>
                                        </p:tav>
                                      </p:tavLst>
                                    </p:anim>
                                    <p:anim calcmode="lin" valueType="num">
                                      <p:cBhvr>
                                        <p:cTn id="16" dur="5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17" dur="500" fill="hold"/>
                                        <p:tgtEl>
                                          <p:spTgt spid="2">
                                            <p:txEl>
                                              <p:pRg st="3" end="3"/>
                                            </p:txEl>
                                          </p:spTgt>
                                        </p:tgtEl>
                                        <p:attrNameLst>
                                          <p:attrName>ppt_y</p:attrName>
                                        </p:attrNameLst>
                                      </p:cBhvr>
                                      <p:tavLst>
                                        <p:tav tm="0">
                                          <p:val>
                                            <p:strVal val="#ppt_y"/>
                                          </p:val>
                                        </p:tav>
                                        <p:tav tm="100000">
                                          <p:val>
                                            <p:strVal val="#ppt_y"/>
                                          </p:val>
                                        </p:tav>
                                      </p:tavLst>
                                    </p:anim>
                                    <p:animEffect transition="in" filter="fade">
                                      <p:cBhvr>
                                        <p:cTn id="18"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rishna">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130</TotalTime>
  <Words>532</Words>
  <Application>Microsoft Office PowerPoint</Application>
  <PresentationFormat>On-screen Show (4:3)</PresentationFormat>
  <Paragraphs>42</Paragraphs>
  <Slides>15</Slides>
  <Notes>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krishna</vt:lpstr>
      <vt:lpstr>INCOME TAX</vt:lpstr>
      <vt:lpstr>Slide 2</vt:lpstr>
      <vt:lpstr>APPLICABILITY</vt:lpstr>
      <vt:lpstr>Slide 4</vt:lpstr>
      <vt:lpstr>Slide 5</vt:lpstr>
      <vt:lpstr>WHAT IS MEANT BY “DATE OF ORDER”</vt:lpstr>
      <vt:lpstr>NATURE OF PROCEEDING UNDER SECTION 264</vt:lpstr>
      <vt:lpstr>SCOPE OF SECTION 264 </vt:lpstr>
      <vt:lpstr>Slide 9</vt:lpstr>
      <vt:lpstr>PROHIBITION UNDER SECTION 264(4)(c)</vt:lpstr>
      <vt:lpstr>SECTION 264(4)(a)</vt:lpstr>
      <vt:lpstr>Slide 12</vt:lpstr>
      <vt:lpstr>NO REVISION OF SHOW CAUSE NOTICE</vt:lpstr>
      <vt:lpstr>Slide 14</vt:lpstr>
      <vt:lpstr>Slide 15</vt:lpstr>
    </vt:vector>
  </TitlesOfParts>
  <Company>p 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pc</cp:lastModifiedBy>
  <cp:revision>16</cp:revision>
  <dcterms:created xsi:type="dcterms:W3CDTF">2014-02-26T12:51:06Z</dcterms:created>
  <dcterms:modified xsi:type="dcterms:W3CDTF">2014-02-28T01:55:05Z</dcterms:modified>
</cp:coreProperties>
</file>