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85" r:id="rId6"/>
    <p:sldId id="262" r:id="rId7"/>
    <p:sldId id="268" r:id="rId8"/>
    <p:sldId id="267" r:id="rId9"/>
    <p:sldId id="265" r:id="rId10"/>
    <p:sldId id="266" r:id="rId11"/>
    <p:sldId id="263" r:id="rId12"/>
    <p:sldId id="264" r:id="rId13"/>
    <p:sldId id="261" r:id="rId14"/>
    <p:sldId id="260" r:id="rId15"/>
    <p:sldId id="275" r:id="rId16"/>
    <p:sldId id="274" r:id="rId17"/>
    <p:sldId id="273" r:id="rId18"/>
    <p:sldId id="272" r:id="rId19"/>
    <p:sldId id="271" r:id="rId20"/>
    <p:sldId id="270" r:id="rId21"/>
    <p:sldId id="284" r:id="rId22"/>
    <p:sldId id="283" r:id="rId23"/>
    <p:sldId id="282"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3/3/2018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3/3/2018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3/3/2018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3/3/2018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3/3/2018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630017"/>
            <a:ext cx="9448800" cy="848140"/>
          </a:xfrm>
        </p:spPr>
        <p:txBody>
          <a:bodyPr>
            <a:normAutofit fontScale="90000"/>
          </a:bodyPr>
          <a:lstStyle/>
          <a:p>
            <a:pPr algn="ctr"/>
            <a:r>
              <a:rPr lang="en-US" b="1" i="1" kern="1500" spc="150" dirty="0">
                <a:latin typeface="Bodoni MT" panose="02070603080606020203" pitchFamily="18" charset="0"/>
              </a:rPr>
              <a:t>WELCOME</a:t>
            </a:r>
            <a:endParaRPr lang="en-GB" b="1" i="1" kern="1500" spc="150" dirty="0">
              <a:latin typeface="Bodoni MT" panose="02070603080606020203" pitchFamily="18" charset="0"/>
            </a:endParaRPr>
          </a:p>
        </p:txBody>
      </p:sp>
      <p:sp>
        <p:nvSpPr>
          <p:cNvPr id="3" name="Subtitle 2"/>
          <p:cNvSpPr>
            <a:spLocks noGrp="1"/>
          </p:cNvSpPr>
          <p:nvPr>
            <p:ph type="subTitle" idx="1"/>
          </p:nvPr>
        </p:nvSpPr>
        <p:spPr>
          <a:xfrm>
            <a:off x="1371599" y="2478158"/>
            <a:ext cx="6984609" cy="3479018"/>
          </a:xfrm>
        </p:spPr>
        <p:txBody>
          <a:bodyPr/>
          <a:lstStyle/>
          <a:p>
            <a:pPr algn="ctr"/>
            <a:endParaRPr lang="en-US" dirty="0">
              <a:latin typeface="Bodoni MT" panose="02070603080606020203" pitchFamily="18" charset="0"/>
            </a:endParaRPr>
          </a:p>
          <a:p>
            <a:pPr algn="ctr"/>
            <a:r>
              <a:rPr lang="en-US" sz="3000" dirty="0">
                <a:latin typeface="Brush Script MT" panose="03060802040406070304" pitchFamily="66" charset="0"/>
              </a:rPr>
              <a:t>Presented By, </a:t>
            </a:r>
          </a:p>
          <a:p>
            <a:pPr algn="ctr"/>
            <a:r>
              <a:rPr lang="en-US" dirty="0">
                <a:latin typeface="Bodoni MT" panose="02070603080606020203" pitchFamily="18" charset="0"/>
              </a:rPr>
              <a:t>RAM PRAKASH GAUTAM </a:t>
            </a:r>
          </a:p>
          <a:p>
            <a:pPr algn="ctr"/>
            <a:r>
              <a:rPr lang="en-US" dirty="0">
                <a:latin typeface="Bodoni MT" panose="02070603080606020203" pitchFamily="18" charset="0"/>
              </a:rPr>
              <a:t>(MANAGER ACCOUNTS &amp; TAXATION)</a:t>
            </a:r>
          </a:p>
          <a:p>
            <a:pPr algn="ctr"/>
            <a:r>
              <a:rPr lang="en-US" dirty="0">
                <a:latin typeface="Bodoni MT" panose="02070603080606020203" pitchFamily="18" charset="0"/>
              </a:rPr>
              <a:t>9873377726</a:t>
            </a:r>
          </a:p>
          <a:p>
            <a:pPr algn="ctr"/>
            <a:r>
              <a:rPr lang="en-US" dirty="0">
                <a:latin typeface="Bodoni MT" panose="02070603080606020203" pitchFamily="18" charset="0"/>
              </a:rPr>
              <a:t>ram83prakash@gmail.com</a:t>
            </a:r>
            <a:endParaRPr lang="en-GB" dirty="0">
              <a:latin typeface="Bodoni MT" panose="02070603080606020203" pitchFamily="18" charset="0"/>
            </a:endParaRPr>
          </a:p>
          <a:p>
            <a:pPr algn="ctr"/>
            <a:endParaRPr lang="en-GB" dirty="0">
              <a:latin typeface="Bodoni MT" panose="02070603080606020203" pitchFamily="18" charset="0"/>
            </a:endParaRPr>
          </a:p>
        </p:txBody>
      </p:sp>
      <p:pic>
        <p:nvPicPr>
          <p:cNvPr id="4" name="Picture 3"/>
          <p:cNvPicPr>
            <a:picLocks noChangeAspect="1"/>
          </p:cNvPicPr>
          <p:nvPr/>
        </p:nvPicPr>
        <p:blipFill>
          <a:blip r:embed="rId2"/>
          <a:stretch>
            <a:fillRect/>
          </a:stretch>
        </p:blipFill>
        <p:spPr>
          <a:xfrm>
            <a:off x="8743070" y="2478157"/>
            <a:ext cx="2609264" cy="3479018"/>
          </a:xfrm>
          <a:prstGeom prst="rect">
            <a:avLst/>
          </a:prstGeom>
        </p:spPr>
      </p:pic>
    </p:spTree>
    <p:extLst>
      <p:ext uri="{BB962C8B-B14F-4D97-AF65-F5344CB8AC3E}">
        <p14:creationId xmlns:p14="http://schemas.microsoft.com/office/powerpoint/2010/main" val="1136127708"/>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4373"/>
            <a:ext cx="10820400" cy="1293028"/>
          </a:xfrm>
        </p:spPr>
        <p:txBody>
          <a:bodyPr>
            <a:normAutofit/>
          </a:bodyPr>
          <a:lstStyle/>
          <a:p>
            <a:pPr algn="ctr"/>
            <a:r>
              <a:rPr lang="en-US" dirty="0"/>
              <a:t>SECTION 194B / 194BB</a:t>
            </a:r>
            <a:br>
              <a:rPr lang="en-US" dirty="0"/>
            </a:br>
            <a:r>
              <a:rPr lang="en-US" dirty="0"/>
              <a:t>WINNING FROM LOTTERY / HORCE RACE</a:t>
            </a:r>
            <a:endParaRPr lang="en-GB" dirty="0"/>
          </a:p>
        </p:txBody>
      </p:sp>
      <p:sp>
        <p:nvSpPr>
          <p:cNvPr id="3" name="Content Placeholder 2"/>
          <p:cNvSpPr>
            <a:spLocks noGrp="1"/>
          </p:cNvSpPr>
          <p:nvPr>
            <p:ph idx="1"/>
          </p:nvPr>
        </p:nvSpPr>
        <p:spPr>
          <a:xfrm>
            <a:off x="685800" y="3127513"/>
            <a:ext cx="10820400" cy="3091172"/>
          </a:xfrm>
        </p:spPr>
        <p:txBody>
          <a:bodyPr/>
          <a:lstStyle/>
          <a:p>
            <a:r>
              <a:rPr lang="en-US" dirty="0"/>
              <a:t>Any body Deductor </a:t>
            </a:r>
          </a:p>
          <a:p>
            <a:r>
              <a:rPr lang="en-US" dirty="0"/>
              <a:t>Any body Deductee</a:t>
            </a:r>
          </a:p>
          <a:p>
            <a:r>
              <a:rPr lang="en-US" dirty="0"/>
              <a:t>TDS rate @ 30% , same no PAN</a:t>
            </a:r>
          </a:p>
          <a:p>
            <a:r>
              <a:rPr lang="en-US" dirty="0"/>
              <a:t>When Payment will made</a:t>
            </a:r>
            <a:endParaRPr lang="en-GB" dirty="0"/>
          </a:p>
        </p:txBody>
      </p:sp>
    </p:spTree>
    <p:extLst>
      <p:ext uri="{BB962C8B-B14F-4D97-AF65-F5344CB8AC3E}">
        <p14:creationId xmlns:p14="http://schemas.microsoft.com/office/powerpoint/2010/main" val="21504092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SECTION 194 C</a:t>
            </a:r>
            <a:br>
              <a:rPr lang="en-US" dirty="0"/>
            </a:br>
            <a:r>
              <a:rPr lang="en-US" dirty="0"/>
              <a:t>CONTRACTOR &amp; SUBCONTRACTOR</a:t>
            </a:r>
            <a:endParaRPr lang="en-GB" dirty="0"/>
          </a:p>
        </p:txBody>
      </p:sp>
      <p:sp>
        <p:nvSpPr>
          <p:cNvPr id="3" name="Content Placeholder 2"/>
          <p:cNvSpPr>
            <a:spLocks noGrp="1"/>
          </p:cNvSpPr>
          <p:nvPr>
            <p:ph idx="1"/>
          </p:nvPr>
        </p:nvSpPr>
        <p:spPr>
          <a:xfrm>
            <a:off x="685800" y="2928730"/>
            <a:ext cx="10820400" cy="3289955"/>
          </a:xfrm>
        </p:spPr>
        <p:txBody>
          <a:bodyPr/>
          <a:lstStyle/>
          <a:p>
            <a:r>
              <a:rPr lang="en-US" dirty="0"/>
              <a:t>Credit or Payment whichever is earlier</a:t>
            </a:r>
          </a:p>
          <a:p>
            <a:r>
              <a:rPr lang="en-US" dirty="0"/>
              <a:t>For Particular Contract </a:t>
            </a:r>
            <a:r>
              <a:rPr lang="en-US" dirty="0" err="1"/>
              <a:t>Rs</a:t>
            </a:r>
            <a:r>
              <a:rPr lang="en-US" dirty="0"/>
              <a:t>. 30000/-</a:t>
            </a:r>
          </a:p>
          <a:p>
            <a:r>
              <a:rPr lang="en-US" dirty="0"/>
              <a:t>Total Contract during the F/Y exceed </a:t>
            </a:r>
            <a:r>
              <a:rPr lang="en-US" dirty="0" err="1"/>
              <a:t>Rs</a:t>
            </a:r>
            <a:r>
              <a:rPr lang="en-US" dirty="0"/>
              <a:t>. 100000.00</a:t>
            </a:r>
          </a:p>
          <a:p>
            <a:r>
              <a:rPr lang="en-US" dirty="0"/>
              <a:t>Rate for Individual &amp; HUF 1%</a:t>
            </a:r>
          </a:p>
          <a:p>
            <a:r>
              <a:rPr lang="en-US" dirty="0"/>
              <a:t>Rate for Other 2%</a:t>
            </a:r>
          </a:p>
          <a:p>
            <a:r>
              <a:rPr lang="en-US" dirty="0"/>
              <a:t>No PAN 20%</a:t>
            </a:r>
            <a:endParaRPr lang="en-GB" dirty="0"/>
          </a:p>
        </p:txBody>
      </p:sp>
    </p:spTree>
    <p:extLst>
      <p:ext uri="{BB962C8B-B14F-4D97-AF65-F5344CB8AC3E}">
        <p14:creationId xmlns:p14="http://schemas.microsoft.com/office/powerpoint/2010/main" val="5098831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SECTION 194 D</a:t>
            </a:r>
            <a:br>
              <a:rPr lang="en-US" dirty="0"/>
            </a:br>
            <a:r>
              <a:rPr lang="en-US" dirty="0"/>
              <a:t>INSURANCE COMMISSION</a:t>
            </a:r>
            <a:endParaRPr lang="en-GB" dirty="0"/>
          </a:p>
        </p:txBody>
      </p:sp>
      <p:sp>
        <p:nvSpPr>
          <p:cNvPr id="3" name="Content Placeholder 2"/>
          <p:cNvSpPr>
            <a:spLocks noGrp="1"/>
          </p:cNvSpPr>
          <p:nvPr>
            <p:ph idx="1"/>
          </p:nvPr>
        </p:nvSpPr>
        <p:spPr>
          <a:xfrm>
            <a:off x="685800" y="3074504"/>
            <a:ext cx="10820400" cy="3144181"/>
          </a:xfrm>
        </p:spPr>
        <p:txBody>
          <a:bodyPr/>
          <a:lstStyle/>
          <a:p>
            <a:r>
              <a:rPr lang="en-US" dirty="0"/>
              <a:t>Deductor Insurance Company</a:t>
            </a:r>
          </a:p>
          <a:p>
            <a:r>
              <a:rPr lang="en-US" dirty="0"/>
              <a:t>At the time of Credit or Payment whichever is earlier</a:t>
            </a:r>
          </a:p>
          <a:p>
            <a:r>
              <a:rPr lang="en-US" dirty="0"/>
              <a:t>Amount exceed </a:t>
            </a:r>
            <a:r>
              <a:rPr lang="en-US" dirty="0" err="1"/>
              <a:t>Rs</a:t>
            </a:r>
            <a:r>
              <a:rPr lang="en-US" dirty="0"/>
              <a:t> 15000/-</a:t>
            </a:r>
          </a:p>
          <a:p>
            <a:r>
              <a:rPr lang="en-US" dirty="0"/>
              <a:t>Rate @ 5%</a:t>
            </a:r>
          </a:p>
          <a:p>
            <a:r>
              <a:rPr lang="en-US" dirty="0"/>
              <a:t>Form 15G - 15H allowed. </a:t>
            </a:r>
          </a:p>
          <a:p>
            <a:endParaRPr lang="en-GB" dirty="0"/>
          </a:p>
        </p:txBody>
      </p:sp>
    </p:spTree>
    <p:extLst>
      <p:ext uri="{BB962C8B-B14F-4D97-AF65-F5344CB8AC3E}">
        <p14:creationId xmlns:p14="http://schemas.microsoft.com/office/powerpoint/2010/main" val="35791532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9270"/>
            <a:ext cx="10820400" cy="2345634"/>
          </a:xfrm>
        </p:spPr>
        <p:txBody>
          <a:bodyPr>
            <a:normAutofit/>
          </a:bodyPr>
          <a:lstStyle/>
          <a:p>
            <a:pPr algn="ctr"/>
            <a:r>
              <a:rPr lang="en-US" dirty="0"/>
              <a:t>SECTION 194 Da</a:t>
            </a:r>
            <a:br>
              <a:rPr lang="en-US" dirty="0"/>
            </a:br>
            <a:r>
              <a:rPr lang="en-US" dirty="0"/>
              <a:t>Payment under life insurance policy</a:t>
            </a:r>
            <a:br>
              <a:rPr lang="en-US" dirty="0"/>
            </a:br>
            <a:r>
              <a:rPr lang="en-US" dirty="0"/>
              <a:t>(including Bonus)</a:t>
            </a:r>
            <a:br>
              <a:rPr lang="en-US" dirty="0"/>
            </a:br>
            <a:endParaRPr lang="en-GB" dirty="0"/>
          </a:p>
        </p:txBody>
      </p:sp>
      <p:sp>
        <p:nvSpPr>
          <p:cNvPr id="3" name="Content Placeholder 2"/>
          <p:cNvSpPr>
            <a:spLocks noGrp="1"/>
          </p:cNvSpPr>
          <p:nvPr>
            <p:ph idx="1"/>
          </p:nvPr>
        </p:nvSpPr>
        <p:spPr>
          <a:xfrm>
            <a:off x="685800" y="2822713"/>
            <a:ext cx="10820400" cy="3395972"/>
          </a:xfrm>
        </p:spPr>
        <p:txBody>
          <a:bodyPr/>
          <a:lstStyle/>
          <a:p>
            <a:r>
              <a:rPr lang="en-US" dirty="0"/>
              <a:t>Rate 1% </a:t>
            </a:r>
          </a:p>
          <a:p>
            <a:endParaRPr lang="en-US" dirty="0"/>
          </a:p>
          <a:p>
            <a:r>
              <a:rPr lang="en-US" dirty="0"/>
              <a:t>Limit </a:t>
            </a:r>
            <a:r>
              <a:rPr lang="en-US" dirty="0" err="1"/>
              <a:t>Rs</a:t>
            </a:r>
            <a:r>
              <a:rPr lang="en-US" dirty="0"/>
              <a:t>. 100000.00</a:t>
            </a:r>
          </a:p>
          <a:p>
            <a:endParaRPr lang="en-US" dirty="0"/>
          </a:p>
          <a:p>
            <a:r>
              <a:rPr lang="en-US" dirty="0"/>
              <a:t>At the time of payment</a:t>
            </a:r>
          </a:p>
          <a:p>
            <a:endParaRPr lang="en-US" dirty="0"/>
          </a:p>
          <a:p>
            <a:r>
              <a:rPr lang="en-US" dirty="0"/>
              <a:t>** no deduction on payment on death of deductee.</a:t>
            </a:r>
          </a:p>
          <a:p>
            <a:endParaRPr lang="en-US" dirty="0"/>
          </a:p>
        </p:txBody>
      </p:sp>
    </p:spTree>
    <p:extLst>
      <p:ext uri="{BB962C8B-B14F-4D97-AF65-F5344CB8AC3E}">
        <p14:creationId xmlns:p14="http://schemas.microsoft.com/office/powerpoint/2010/main" val="1914678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087" y="764373"/>
            <a:ext cx="10976113" cy="1293028"/>
          </a:xfrm>
        </p:spPr>
        <p:txBody>
          <a:bodyPr>
            <a:normAutofit fontScale="90000"/>
          </a:bodyPr>
          <a:lstStyle/>
          <a:p>
            <a:pPr algn="ctr"/>
            <a:r>
              <a:rPr lang="en-GB" dirty="0"/>
              <a:t>SECTION 194E</a:t>
            </a:r>
            <a:br>
              <a:rPr lang="en-GB" dirty="0"/>
            </a:br>
            <a:r>
              <a:rPr lang="en-GB" dirty="0"/>
              <a:t>Non-Resident Sportsmen or Sports Association</a:t>
            </a:r>
          </a:p>
        </p:txBody>
      </p:sp>
      <p:sp>
        <p:nvSpPr>
          <p:cNvPr id="3" name="Content Placeholder 2"/>
          <p:cNvSpPr>
            <a:spLocks noGrp="1"/>
          </p:cNvSpPr>
          <p:nvPr>
            <p:ph idx="1"/>
          </p:nvPr>
        </p:nvSpPr>
        <p:spPr>
          <a:xfrm>
            <a:off x="685800" y="3405809"/>
            <a:ext cx="10820400" cy="2812876"/>
          </a:xfrm>
        </p:spPr>
        <p:txBody>
          <a:bodyPr/>
          <a:lstStyle/>
          <a:p>
            <a:r>
              <a:rPr lang="en-US" dirty="0"/>
              <a:t>At the time of credit or payment, whichever is earlier</a:t>
            </a:r>
          </a:p>
          <a:p>
            <a:endParaRPr lang="en-US" dirty="0"/>
          </a:p>
          <a:p>
            <a:endParaRPr lang="en-US" dirty="0"/>
          </a:p>
          <a:p>
            <a:r>
              <a:rPr lang="en-US" dirty="0"/>
              <a:t>Rate 20%</a:t>
            </a:r>
            <a:endParaRPr lang="en-GB" dirty="0"/>
          </a:p>
        </p:txBody>
      </p:sp>
    </p:spTree>
    <p:extLst>
      <p:ext uri="{BB962C8B-B14F-4D97-AF65-F5344CB8AC3E}">
        <p14:creationId xmlns:p14="http://schemas.microsoft.com/office/powerpoint/2010/main" val="451423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35005525"/>
              </p:ext>
            </p:extLst>
          </p:nvPr>
        </p:nvGraphicFramePr>
        <p:xfrm>
          <a:off x="450574" y="728869"/>
          <a:ext cx="10880034" cy="5643966"/>
        </p:xfrm>
        <a:graphic>
          <a:graphicData uri="http://schemas.openxmlformats.org/drawingml/2006/table">
            <a:tbl>
              <a:tblPr>
                <a:tableStyleId>{5C22544A-7EE6-4342-B048-85BDC9FD1C3A}</a:tableStyleId>
              </a:tblPr>
              <a:tblGrid>
                <a:gridCol w="1775791">
                  <a:extLst>
                    <a:ext uri="{9D8B030D-6E8A-4147-A177-3AD203B41FA5}">
                      <a16:colId xmlns:a16="http://schemas.microsoft.com/office/drawing/2014/main" val="3954974885"/>
                    </a:ext>
                  </a:extLst>
                </a:gridCol>
                <a:gridCol w="3662077">
                  <a:extLst>
                    <a:ext uri="{9D8B030D-6E8A-4147-A177-3AD203B41FA5}">
                      <a16:colId xmlns:a16="http://schemas.microsoft.com/office/drawing/2014/main" val="891652749"/>
                    </a:ext>
                  </a:extLst>
                </a:gridCol>
                <a:gridCol w="3560358">
                  <a:extLst>
                    <a:ext uri="{9D8B030D-6E8A-4147-A177-3AD203B41FA5}">
                      <a16:colId xmlns:a16="http://schemas.microsoft.com/office/drawing/2014/main" val="4161291740"/>
                    </a:ext>
                  </a:extLst>
                </a:gridCol>
                <a:gridCol w="1881808">
                  <a:extLst>
                    <a:ext uri="{9D8B030D-6E8A-4147-A177-3AD203B41FA5}">
                      <a16:colId xmlns:a16="http://schemas.microsoft.com/office/drawing/2014/main" val="1747355249"/>
                    </a:ext>
                  </a:extLst>
                </a:gridCol>
              </a:tblGrid>
              <a:tr h="466725">
                <a:tc>
                  <a:txBody>
                    <a:bodyPr/>
                    <a:lstStyle/>
                    <a:p>
                      <a:pPr algn="ctr" fontAlgn="b"/>
                      <a:r>
                        <a:rPr lang="en-GB" sz="3000" b="1" u="none" strike="noStrike" dirty="0">
                          <a:solidFill>
                            <a:schemeClr val="accent2">
                              <a:lumMod val="75000"/>
                            </a:schemeClr>
                          </a:solidFill>
                          <a:effectLst/>
                        </a:rPr>
                        <a:t>U/S </a:t>
                      </a:r>
                      <a:endParaRPr lang="en-GB" sz="3000" b="1" i="0" u="none" strike="noStrike" dirty="0">
                        <a:solidFill>
                          <a:schemeClr val="accent2">
                            <a:lumMod val="75000"/>
                          </a:schemeClr>
                        </a:solidFill>
                        <a:effectLst/>
                        <a:latin typeface="Calibri" panose="020F0502020204030204" pitchFamily="34" charset="0"/>
                      </a:endParaRPr>
                    </a:p>
                  </a:txBody>
                  <a:tcPr marL="9525" marR="9525" marT="9525" marB="0" anchor="b"/>
                </a:tc>
                <a:tc>
                  <a:txBody>
                    <a:bodyPr/>
                    <a:lstStyle/>
                    <a:p>
                      <a:pPr algn="ctr" fontAlgn="b"/>
                      <a:r>
                        <a:rPr lang="en-GB" sz="3000" b="1" u="none" strike="noStrike" dirty="0">
                          <a:solidFill>
                            <a:schemeClr val="accent2">
                              <a:lumMod val="75000"/>
                            </a:schemeClr>
                          </a:solidFill>
                          <a:effectLst/>
                        </a:rPr>
                        <a:t>CONDITIONS</a:t>
                      </a:r>
                      <a:endParaRPr lang="en-GB" sz="3000" b="1" i="0" u="none" strike="noStrike" dirty="0">
                        <a:solidFill>
                          <a:schemeClr val="accent2">
                            <a:lumMod val="75000"/>
                          </a:schemeClr>
                        </a:solidFill>
                        <a:effectLst/>
                        <a:latin typeface="Calibri" panose="020F0502020204030204" pitchFamily="34" charset="0"/>
                      </a:endParaRPr>
                    </a:p>
                  </a:txBody>
                  <a:tcPr marL="9525" marR="9525" marT="9525" marB="0" anchor="b"/>
                </a:tc>
                <a:tc>
                  <a:txBody>
                    <a:bodyPr/>
                    <a:lstStyle/>
                    <a:p>
                      <a:pPr algn="ctr" fontAlgn="b"/>
                      <a:r>
                        <a:rPr lang="en-GB" sz="3000" b="1" u="none" strike="noStrike" dirty="0">
                          <a:solidFill>
                            <a:schemeClr val="accent2">
                              <a:lumMod val="75000"/>
                            </a:schemeClr>
                          </a:solidFill>
                          <a:effectLst/>
                        </a:rPr>
                        <a:t>LIMIT </a:t>
                      </a:r>
                      <a:endParaRPr lang="en-GB" sz="3000" b="1" i="0" u="none" strike="noStrike" dirty="0">
                        <a:solidFill>
                          <a:schemeClr val="accent2">
                            <a:lumMod val="75000"/>
                          </a:schemeClr>
                        </a:solidFill>
                        <a:effectLst/>
                        <a:latin typeface="Calibri" panose="020F0502020204030204" pitchFamily="34" charset="0"/>
                      </a:endParaRPr>
                    </a:p>
                  </a:txBody>
                  <a:tcPr marL="9525" marR="9525" marT="9525" marB="0" anchor="b"/>
                </a:tc>
                <a:tc>
                  <a:txBody>
                    <a:bodyPr/>
                    <a:lstStyle/>
                    <a:p>
                      <a:pPr algn="ctr" fontAlgn="b"/>
                      <a:r>
                        <a:rPr lang="en-GB" sz="3000" b="1" u="none" strike="noStrike" dirty="0">
                          <a:solidFill>
                            <a:schemeClr val="accent2">
                              <a:lumMod val="75000"/>
                            </a:schemeClr>
                          </a:solidFill>
                          <a:effectLst/>
                        </a:rPr>
                        <a:t>RATE</a:t>
                      </a:r>
                      <a:endParaRPr lang="en-GB" sz="3000" b="1" i="0" u="none" strike="noStrike" dirty="0">
                        <a:solidFill>
                          <a:schemeClr val="accent2">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30702334"/>
                  </a:ext>
                </a:extLst>
              </a:tr>
              <a:tr h="1847531">
                <a:tc>
                  <a:txBody>
                    <a:bodyPr/>
                    <a:lstStyle/>
                    <a:p>
                      <a:pPr algn="l" fontAlgn="t"/>
                      <a:r>
                        <a:rPr lang="en-GB" sz="2000" u="none" strike="noStrike" dirty="0">
                          <a:effectLst/>
                        </a:rPr>
                        <a:t>194EE</a:t>
                      </a:r>
                      <a:endParaRPr lang="en-GB" sz="2000" b="0" i="0" u="none" strike="noStrike" dirty="0">
                        <a:solidFill>
                          <a:srgbClr val="444444"/>
                        </a:solidFill>
                        <a:effectLst/>
                        <a:latin typeface="Arial" panose="020B0604020202020204" pitchFamily="34" charset="0"/>
                      </a:endParaRPr>
                    </a:p>
                  </a:txBody>
                  <a:tcPr marL="9525" marR="9525" marT="9525" marB="0"/>
                </a:tc>
                <a:tc>
                  <a:txBody>
                    <a:bodyPr/>
                    <a:lstStyle/>
                    <a:p>
                      <a:pPr algn="l" fontAlgn="t"/>
                      <a:r>
                        <a:rPr lang="en-US" sz="2000" u="none" strike="noStrike">
                          <a:effectLst/>
                        </a:rPr>
                        <a:t>Payment in respect of deposit under National Savings scheme (NSS)</a:t>
                      </a:r>
                      <a:endParaRPr lang="en-US" sz="2000" b="0" i="0" u="none" strike="noStrike">
                        <a:solidFill>
                          <a:srgbClr val="444444"/>
                        </a:solidFill>
                        <a:effectLst/>
                        <a:latin typeface="Arial" panose="020B0604020202020204" pitchFamily="34" charset="0"/>
                      </a:endParaRPr>
                    </a:p>
                  </a:txBody>
                  <a:tcPr marL="9525" marR="9525" marT="9525" marB="0"/>
                </a:tc>
                <a:tc>
                  <a:txBody>
                    <a:bodyPr/>
                    <a:lstStyle/>
                    <a:p>
                      <a:pPr algn="l" fontAlgn="t"/>
                      <a:r>
                        <a:rPr lang="en-US" sz="2000" u="none" strike="noStrike">
                          <a:effectLst/>
                        </a:rPr>
                        <a:t>At the time of credit or payment, whichever is earlier when the amount exceeds Rs. 2500/-</a:t>
                      </a:r>
                      <a:endParaRPr lang="en-US" sz="2000" b="0" i="0" u="none" strike="noStrike">
                        <a:solidFill>
                          <a:srgbClr val="444444"/>
                        </a:solidFill>
                        <a:effectLst/>
                        <a:latin typeface="Arial" panose="020B0604020202020204" pitchFamily="34" charset="0"/>
                      </a:endParaRPr>
                    </a:p>
                  </a:txBody>
                  <a:tcPr marL="9525" marR="9525" marT="9525" marB="0"/>
                </a:tc>
                <a:tc>
                  <a:txBody>
                    <a:bodyPr/>
                    <a:lstStyle/>
                    <a:p>
                      <a:pPr algn="ctr" fontAlgn="t"/>
                      <a:r>
                        <a:rPr lang="en-GB" sz="2000" u="none" strike="noStrike" dirty="0">
                          <a:effectLst/>
                        </a:rPr>
                        <a:t>10%</a:t>
                      </a:r>
                      <a:endParaRPr lang="en-GB" sz="2000" b="0" i="0" u="none" strike="noStrike" dirty="0">
                        <a:solidFill>
                          <a:srgbClr val="444444"/>
                        </a:solidFill>
                        <a:effectLst/>
                        <a:latin typeface="Arial" panose="020B0604020202020204" pitchFamily="34" charset="0"/>
                      </a:endParaRPr>
                    </a:p>
                  </a:txBody>
                  <a:tcPr marL="9525" marR="9525" marT="9525" marB="0"/>
                </a:tc>
                <a:extLst>
                  <a:ext uri="{0D108BD9-81ED-4DB2-BD59-A6C34878D82A}">
                    <a16:rowId xmlns:a16="http://schemas.microsoft.com/office/drawing/2014/main" val="1563055664"/>
                  </a:ext>
                </a:extLst>
              </a:tr>
              <a:tr h="1482178">
                <a:tc>
                  <a:txBody>
                    <a:bodyPr/>
                    <a:lstStyle/>
                    <a:p>
                      <a:pPr algn="l" fontAlgn="t"/>
                      <a:r>
                        <a:rPr lang="en-GB" sz="2000" u="none" strike="noStrike">
                          <a:effectLst/>
                        </a:rPr>
                        <a:t>194F</a:t>
                      </a:r>
                      <a:endParaRPr lang="en-GB" sz="2000" b="0" i="0" u="none" strike="noStrike">
                        <a:solidFill>
                          <a:srgbClr val="444444"/>
                        </a:solidFill>
                        <a:effectLst/>
                        <a:latin typeface="Arial" panose="020B0604020202020204" pitchFamily="34" charset="0"/>
                      </a:endParaRPr>
                    </a:p>
                  </a:txBody>
                  <a:tcPr marL="9525" marR="9525" marT="9525" marB="0"/>
                </a:tc>
                <a:tc>
                  <a:txBody>
                    <a:bodyPr/>
                    <a:lstStyle/>
                    <a:p>
                      <a:pPr algn="l" fontAlgn="t"/>
                      <a:r>
                        <a:rPr lang="en-US" sz="2000" u="none" strike="noStrike" dirty="0">
                          <a:effectLst/>
                        </a:rPr>
                        <a:t>Payment on account of repurchase of unit by Mutual Fund or Unit Trust of India</a:t>
                      </a:r>
                      <a:endParaRPr lang="en-US" sz="2000" b="0" i="0" u="none" strike="noStrike" dirty="0">
                        <a:solidFill>
                          <a:srgbClr val="444444"/>
                        </a:solidFill>
                        <a:effectLst/>
                        <a:latin typeface="Arial" panose="020B0604020202020204" pitchFamily="34" charset="0"/>
                      </a:endParaRPr>
                    </a:p>
                  </a:txBody>
                  <a:tcPr marL="9525" marR="9525" marT="9525" marB="0"/>
                </a:tc>
                <a:tc>
                  <a:txBody>
                    <a:bodyPr/>
                    <a:lstStyle/>
                    <a:p>
                      <a:pPr algn="l" fontAlgn="t"/>
                      <a:r>
                        <a:rPr lang="en-US" sz="2000" u="none" strike="noStrike" dirty="0">
                          <a:effectLst/>
                        </a:rPr>
                        <a:t>At the time of credit or payment, whichever is earlier</a:t>
                      </a:r>
                      <a:endParaRPr lang="en-US" sz="2000" b="0" i="0" u="none" strike="noStrike" dirty="0">
                        <a:solidFill>
                          <a:srgbClr val="444444"/>
                        </a:solidFill>
                        <a:effectLst/>
                        <a:latin typeface="Arial" panose="020B0604020202020204" pitchFamily="34" charset="0"/>
                      </a:endParaRPr>
                    </a:p>
                  </a:txBody>
                  <a:tcPr marL="9525" marR="9525" marT="9525" marB="0"/>
                </a:tc>
                <a:tc>
                  <a:txBody>
                    <a:bodyPr/>
                    <a:lstStyle/>
                    <a:p>
                      <a:pPr algn="ctr" fontAlgn="t"/>
                      <a:r>
                        <a:rPr lang="en-GB" sz="2000" u="none" strike="noStrike">
                          <a:effectLst/>
                        </a:rPr>
                        <a:t>20%</a:t>
                      </a:r>
                      <a:endParaRPr lang="en-GB" sz="2000" b="0" i="0" u="none" strike="noStrike">
                        <a:solidFill>
                          <a:srgbClr val="444444"/>
                        </a:solidFill>
                        <a:effectLst/>
                        <a:latin typeface="Arial" panose="020B0604020202020204" pitchFamily="34" charset="0"/>
                      </a:endParaRPr>
                    </a:p>
                  </a:txBody>
                  <a:tcPr marL="9525" marR="9525" marT="9525" marB="0"/>
                </a:tc>
                <a:extLst>
                  <a:ext uri="{0D108BD9-81ED-4DB2-BD59-A6C34878D82A}">
                    <a16:rowId xmlns:a16="http://schemas.microsoft.com/office/drawing/2014/main" val="150990147"/>
                  </a:ext>
                </a:extLst>
              </a:tr>
              <a:tr h="386114">
                <a:tc rowSpan="2">
                  <a:txBody>
                    <a:bodyPr/>
                    <a:lstStyle/>
                    <a:p>
                      <a:pPr algn="l" fontAlgn="t"/>
                      <a:r>
                        <a:rPr lang="en-GB" sz="2000" u="none" strike="noStrike" dirty="0">
                          <a:effectLst/>
                        </a:rPr>
                        <a:t>194G</a:t>
                      </a:r>
                      <a:endParaRPr lang="en-GB" sz="2000" b="0" i="0" u="none" strike="noStrike" dirty="0">
                        <a:solidFill>
                          <a:srgbClr val="444444"/>
                        </a:solidFill>
                        <a:effectLst/>
                        <a:latin typeface="Arial" panose="020B0604020202020204" pitchFamily="34" charset="0"/>
                      </a:endParaRPr>
                    </a:p>
                  </a:txBody>
                  <a:tcPr marL="9525" marR="9525" marT="9525" marB="0"/>
                </a:tc>
                <a:tc rowSpan="2">
                  <a:txBody>
                    <a:bodyPr/>
                    <a:lstStyle/>
                    <a:p>
                      <a:pPr algn="l" fontAlgn="t"/>
                      <a:r>
                        <a:rPr lang="en-US" sz="2000" u="none" strike="noStrike">
                          <a:effectLst/>
                        </a:rPr>
                        <a:t>Commission on sale of lottery tickets</a:t>
                      </a:r>
                      <a:endParaRPr lang="en-US" sz="2000" b="0" i="0" u="none" strike="noStrike">
                        <a:solidFill>
                          <a:srgbClr val="444444"/>
                        </a:solidFill>
                        <a:effectLst/>
                        <a:latin typeface="Arial" panose="020B0604020202020204" pitchFamily="34" charset="0"/>
                      </a:endParaRPr>
                    </a:p>
                  </a:txBody>
                  <a:tcPr marL="9525" marR="9525" marT="9525" marB="0"/>
                </a:tc>
                <a:tc rowSpan="2">
                  <a:txBody>
                    <a:bodyPr/>
                    <a:lstStyle/>
                    <a:p>
                      <a:pPr algn="l" fontAlgn="t"/>
                      <a:r>
                        <a:rPr lang="en-US" sz="2000" u="none" strike="noStrike">
                          <a:effectLst/>
                        </a:rPr>
                        <a:t>At the time of credit or payment, whichever is earlier when the amount exceeds Rs. 15000</a:t>
                      </a:r>
                      <a:endParaRPr lang="en-US" sz="2000" b="0" i="0" u="none" strike="noStrike">
                        <a:solidFill>
                          <a:srgbClr val="444444"/>
                        </a:solidFill>
                        <a:effectLst/>
                        <a:latin typeface="Arial" panose="020B0604020202020204" pitchFamily="34" charset="0"/>
                      </a:endParaRPr>
                    </a:p>
                  </a:txBody>
                  <a:tcPr marL="9525" marR="9525" marT="9525" marB="0"/>
                </a:tc>
                <a:tc>
                  <a:txBody>
                    <a:bodyPr/>
                    <a:lstStyle/>
                    <a:p>
                      <a:pPr algn="ctr" fontAlgn="ctr"/>
                      <a:r>
                        <a:rPr lang="en-GB" sz="2000" u="none" strike="noStrike">
                          <a:effectLst/>
                        </a:rPr>
                        <a:t>5%</a:t>
                      </a:r>
                      <a:endParaRPr lang="en-GB" sz="2000" b="0" i="0" u="none" strike="noStrike">
                        <a:solidFill>
                          <a:srgbClr val="475055"/>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711940873"/>
                  </a:ext>
                </a:extLst>
              </a:tr>
              <a:tr h="1461418">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just" fontAlgn="ctr"/>
                      <a:r>
                        <a:rPr lang="en-GB" sz="2000" u="none" strike="noStrike" dirty="0">
                          <a:effectLst/>
                        </a:rPr>
                        <a:t>(20%  NO PAN)</a:t>
                      </a:r>
                      <a:endParaRPr lang="en-GB" sz="2000" b="0" i="0" u="none" strike="noStrike" dirty="0">
                        <a:solidFill>
                          <a:srgbClr val="475055"/>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000674402"/>
                  </a:ext>
                </a:extLst>
              </a:tr>
            </a:tbl>
          </a:graphicData>
        </a:graphic>
      </p:graphicFrame>
    </p:spTree>
    <p:extLst>
      <p:ext uri="{BB962C8B-B14F-4D97-AF65-F5344CB8AC3E}">
        <p14:creationId xmlns:p14="http://schemas.microsoft.com/office/powerpoint/2010/main" val="729089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SECTION 194 H</a:t>
            </a:r>
            <a:br>
              <a:rPr lang="en-US" dirty="0"/>
            </a:br>
            <a:r>
              <a:rPr lang="en-US" dirty="0"/>
              <a:t>TDS ON COMMISSION</a:t>
            </a:r>
            <a:endParaRPr lang="en-GB" dirty="0"/>
          </a:p>
        </p:txBody>
      </p:sp>
      <p:sp>
        <p:nvSpPr>
          <p:cNvPr id="3" name="Content Placeholder 2"/>
          <p:cNvSpPr>
            <a:spLocks noGrp="1"/>
          </p:cNvSpPr>
          <p:nvPr>
            <p:ph idx="1"/>
          </p:nvPr>
        </p:nvSpPr>
        <p:spPr>
          <a:xfrm>
            <a:off x="685800" y="3233530"/>
            <a:ext cx="10820400" cy="2985155"/>
          </a:xfrm>
        </p:spPr>
        <p:txBody>
          <a:bodyPr/>
          <a:lstStyle/>
          <a:p>
            <a:r>
              <a:rPr lang="en-US" dirty="0"/>
              <a:t>@ 5% No PAN @ 20%</a:t>
            </a:r>
          </a:p>
          <a:p>
            <a:endParaRPr lang="en-US" dirty="0"/>
          </a:p>
          <a:p>
            <a:r>
              <a:rPr lang="en-US" dirty="0"/>
              <a:t>Amount exceed </a:t>
            </a:r>
            <a:r>
              <a:rPr lang="en-US" dirty="0" err="1"/>
              <a:t>Rs</a:t>
            </a:r>
            <a:r>
              <a:rPr lang="en-US" dirty="0"/>
              <a:t>. 15000/- in f/y </a:t>
            </a:r>
          </a:p>
          <a:p>
            <a:endParaRPr lang="en-US" dirty="0"/>
          </a:p>
          <a:p>
            <a:r>
              <a:rPr lang="en-US" dirty="0"/>
              <a:t>Credit or payment whichever is earlier</a:t>
            </a:r>
          </a:p>
          <a:p>
            <a:endParaRPr lang="en-GB" dirty="0"/>
          </a:p>
        </p:txBody>
      </p:sp>
    </p:spTree>
    <p:extLst>
      <p:ext uri="{BB962C8B-B14F-4D97-AF65-F5344CB8AC3E}">
        <p14:creationId xmlns:p14="http://schemas.microsoft.com/office/powerpoint/2010/main" val="2899918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078" y="764373"/>
            <a:ext cx="11029122" cy="1293028"/>
          </a:xfrm>
        </p:spPr>
        <p:txBody>
          <a:bodyPr/>
          <a:lstStyle/>
          <a:p>
            <a:pPr algn="ctr"/>
            <a:r>
              <a:rPr lang="en-US" dirty="0"/>
              <a:t>SECTION 194 I</a:t>
            </a:r>
            <a:br>
              <a:rPr lang="en-US" dirty="0"/>
            </a:br>
            <a:r>
              <a:rPr lang="en-US" dirty="0"/>
              <a:t>TDS ON RENT</a:t>
            </a:r>
            <a:endParaRPr lang="en-GB" dirty="0"/>
          </a:p>
        </p:txBody>
      </p:sp>
      <p:sp>
        <p:nvSpPr>
          <p:cNvPr id="3" name="Content Placeholder 2"/>
          <p:cNvSpPr>
            <a:spLocks noGrp="1"/>
          </p:cNvSpPr>
          <p:nvPr>
            <p:ph idx="1"/>
          </p:nvPr>
        </p:nvSpPr>
        <p:spPr/>
        <p:txBody>
          <a:bodyPr/>
          <a:lstStyle/>
          <a:p>
            <a:r>
              <a:rPr lang="en-US" dirty="0"/>
              <a:t>Deductor except **Individual / HUF </a:t>
            </a:r>
          </a:p>
          <a:p>
            <a:r>
              <a:rPr lang="en-US" dirty="0"/>
              <a:t>** Individual / HUF IF sales/ gross receipt exceed </a:t>
            </a:r>
            <a:r>
              <a:rPr lang="en-US" dirty="0" err="1"/>
              <a:t>Rs</a:t>
            </a:r>
            <a:r>
              <a:rPr lang="en-US" dirty="0"/>
              <a:t>. 1 cr. / 50 lakh </a:t>
            </a:r>
          </a:p>
          <a:p>
            <a:r>
              <a:rPr lang="en-US" dirty="0"/>
              <a:t>Limit amount </a:t>
            </a:r>
            <a:r>
              <a:rPr lang="en-US" dirty="0" err="1"/>
              <a:t>Rs</a:t>
            </a:r>
            <a:r>
              <a:rPr lang="en-US" dirty="0"/>
              <a:t>. 180000/-</a:t>
            </a:r>
          </a:p>
          <a:p>
            <a:r>
              <a:rPr lang="en-US" dirty="0"/>
              <a:t>Rate @ 10% for land, building ,furniture.</a:t>
            </a:r>
          </a:p>
          <a:p>
            <a:r>
              <a:rPr lang="en-US" dirty="0"/>
              <a:t>Rate @ 2% for Plant &amp; Machinery / Equipment </a:t>
            </a:r>
          </a:p>
          <a:p>
            <a:endParaRPr lang="en-US" dirty="0"/>
          </a:p>
          <a:p>
            <a:r>
              <a:rPr lang="en-US" dirty="0"/>
              <a:t>20% if no PAN	</a:t>
            </a:r>
            <a:endParaRPr lang="en-GB" dirty="0"/>
          </a:p>
        </p:txBody>
      </p:sp>
    </p:spTree>
    <p:extLst>
      <p:ext uri="{BB962C8B-B14F-4D97-AF65-F5344CB8AC3E}">
        <p14:creationId xmlns:p14="http://schemas.microsoft.com/office/powerpoint/2010/main" val="2075143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557" y="764373"/>
            <a:ext cx="11161643" cy="1293028"/>
          </a:xfrm>
        </p:spPr>
        <p:txBody>
          <a:bodyPr>
            <a:normAutofit/>
          </a:bodyPr>
          <a:lstStyle/>
          <a:p>
            <a:pPr algn="ctr"/>
            <a:r>
              <a:rPr lang="en-US" dirty="0"/>
              <a:t>SECTION 194 I A</a:t>
            </a:r>
            <a:br>
              <a:rPr lang="en-US" dirty="0"/>
            </a:br>
            <a:r>
              <a:rPr lang="en-US" dirty="0"/>
              <a:t>TDS ON payment of immovable property</a:t>
            </a:r>
            <a:endParaRPr lang="en-GB" dirty="0"/>
          </a:p>
        </p:txBody>
      </p:sp>
      <p:sp>
        <p:nvSpPr>
          <p:cNvPr id="3" name="Content Placeholder 2"/>
          <p:cNvSpPr>
            <a:spLocks noGrp="1"/>
          </p:cNvSpPr>
          <p:nvPr>
            <p:ph idx="1"/>
          </p:nvPr>
        </p:nvSpPr>
        <p:spPr>
          <a:xfrm>
            <a:off x="685800" y="3339548"/>
            <a:ext cx="10820400" cy="2879137"/>
          </a:xfrm>
        </p:spPr>
        <p:txBody>
          <a:bodyPr/>
          <a:lstStyle/>
          <a:p>
            <a:r>
              <a:rPr lang="en-US" dirty="0"/>
              <a:t>Land Payment exceed </a:t>
            </a:r>
            <a:r>
              <a:rPr lang="en-US" dirty="0" err="1"/>
              <a:t>Rs</a:t>
            </a:r>
            <a:r>
              <a:rPr lang="en-US" dirty="0"/>
              <a:t>. 50 Lakh</a:t>
            </a:r>
          </a:p>
          <a:p>
            <a:r>
              <a:rPr lang="en-US" dirty="0"/>
              <a:t>Rate 1% no PAN case 20%</a:t>
            </a:r>
          </a:p>
          <a:p>
            <a:r>
              <a:rPr lang="en-US" dirty="0"/>
              <a:t>** agriculture Land not covered. *** TAN no require to be deposit under PAN</a:t>
            </a:r>
            <a:endParaRPr lang="en-GB" dirty="0"/>
          </a:p>
        </p:txBody>
      </p:sp>
    </p:spTree>
    <p:extLst>
      <p:ext uri="{BB962C8B-B14F-4D97-AF65-F5344CB8AC3E}">
        <p14:creationId xmlns:p14="http://schemas.microsoft.com/office/powerpoint/2010/main" val="1956939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4373"/>
            <a:ext cx="10820400" cy="1293028"/>
          </a:xfrm>
        </p:spPr>
        <p:txBody>
          <a:bodyPr>
            <a:normAutofit fontScale="90000"/>
          </a:bodyPr>
          <a:lstStyle/>
          <a:p>
            <a:pPr algn="ctr"/>
            <a:r>
              <a:rPr lang="en-US" dirty="0"/>
              <a:t>SECTION 194 I B</a:t>
            </a:r>
            <a:br>
              <a:rPr lang="en-US" dirty="0"/>
            </a:br>
            <a:r>
              <a:rPr lang="en-US" dirty="0"/>
              <a:t>RENT PAYBALE NOT COVERED U/S 194I </a:t>
            </a:r>
            <a:r>
              <a:rPr lang="en-US" dirty="0" err="1"/>
              <a:t>w.e.f</a:t>
            </a:r>
            <a:r>
              <a:rPr lang="en-US" dirty="0"/>
              <a:t>. 01/06/2017</a:t>
            </a:r>
            <a:endParaRPr lang="en-GB" dirty="0"/>
          </a:p>
        </p:txBody>
      </p:sp>
      <p:sp>
        <p:nvSpPr>
          <p:cNvPr id="3" name="Content Placeholder 2"/>
          <p:cNvSpPr>
            <a:spLocks noGrp="1"/>
          </p:cNvSpPr>
          <p:nvPr>
            <p:ph idx="1"/>
          </p:nvPr>
        </p:nvSpPr>
        <p:spPr>
          <a:xfrm>
            <a:off x="685800" y="3180522"/>
            <a:ext cx="10820400" cy="3038163"/>
          </a:xfrm>
        </p:spPr>
        <p:txBody>
          <a:bodyPr/>
          <a:lstStyle/>
          <a:p>
            <a:r>
              <a:rPr lang="en-US" dirty="0"/>
              <a:t>Payable by an individual or HUF</a:t>
            </a:r>
          </a:p>
          <a:p>
            <a:r>
              <a:rPr lang="en-US" dirty="0"/>
              <a:t>Credit should be any mode cash/</a:t>
            </a:r>
            <a:r>
              <a:rPr lang="en-US" dirty="0" err="1"/>
              <a:t>cheque</a:t>
            </a:r>
            <a:r>
              <a:rPr lang="en-US" dirty="0"/>
              <a:t>/</a:t>
            </a:r>
            <a:r>
              <a:rPr lang="en-US" dirty="0" err="1"/>
              <a:t>trf</a:t>
            </a:r>
            <a:r>
              <a:rPr lang="en-US" dirty="0"/>
              <a:t>./ DD</a:t>
            </a:r>
          </a:p>
          <a:p>
            <a:r>
              <a:rPr lang="en-US" dirty="0"/>
              <a:t>Limit </a:t>
            </a:r>
            <a:r>
              <a:rPr lang="en-US" dirty="0" err="1"/>
              <a:t>Rs</a:t>
            </a:r>
            <a:r>
              <a:rPr lang="en-US" dirty="0"/>
              <a:t>. 50000/-p.m. </a:t>
            </a:r>
          </a:p>
          <a:p>
            <a:r>
              <a:rPr lang="en-US" dirty="0"/>
              <a:t>@ 5%</a:t>
            </a:r>
          </a:p>
          <a:p>
            <a:endParaRPr lang="en-GB" dirty="0"/>
          </a:p>
        </p:txBody>
      </p:sp>
    </p:spTree>
    <p:extLst>
      <p:ext uri="{BB962C8B-B14F-4D97-AF65-F5344CB8AC3E}">
        <p14:creationId xmlns:p14="http://schemas.microsoft.com/office/powerpoint/2010/main" val="2384827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algn="ctr"/>
            <a:endParaRPr lang="en-US" dirty="0"/>
          </a:p>
          <a:p>
            <a:pPr marL="0" indent="0" algn="ctr">
              <a:buNone/>
            </a:pPr>
            <a:endParaRPr lang="en-US" dirty="0"/>
          </a:p>
          <a:p>
            <a:pPr marL="0" indent="0" algn="ctr">
              <a:buNone/>
            </a:pPr>
            <a:r>
              <a:rPr lang="en-US" sz="4000" dirty="0"/>
              <a:t>TAX DEDUCTED AT SOURCE (TDS)</a:t>
            </a:r>
            <a:endParaRPr lang="en-GB" sz="4000" dirty="0"/>
          </a:p>
        </p:txBody>
      </p:sp>
    </p:spTree>
    <p:extLst>
      <p:ext uri="{BB962C8B-B14F-4D97-AF65-F5344CB8AC3E}">
        <p14:creationId xmlns:p14="http://schemas.microsoft.com/office/powerpoint/2010/main" val="8718203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4373"/>
            <a:ext cx="10820400" cy="1293028"/>
          </a:xfrm>
        </p:spPr>
        <p:txBody>
          <a:bodyPr>
            <a:normAutofit/>
          </a:bodyPr>
          <a:lstStyle/>
          <a:p>
            <a:pPr algn="ctr"/>
            <a:r>
              <a:rPr lang="en-US" dirty="0"/>
              <a:t>SECTION 194 J</a:t>
            </a:r>
            <a:br>
              <a:rPr lang="en-US" dirty="0"/>
            </a:br>
            <a:r>
              <a:rPr lang="en-US" dirty="0"/>
              <a:t>PROFESSIONAL / TECHNICAL FEES</a:t>
            </a:r>
            <a:endParaRPr lang="en-GB" dirty="0"/>
          </a:p>
        </p:txBody>
      </p:sp>
      <p:sp>
        <p:nvSpPr>
          <p:cNvPr id="3" name="Content Placeholder 2"/>
          <p:cNvSpPr>
            <a:spLocks noGrp="1"/>
          </p:cNvSpPr>
          <p:nvPr>
            <p:ph idx="1"/>
          </p:nvPr>
        </p:nvSpPr>
        <p:spPr>
          <a:xfrm>
            <a:off x="685800" y="2544417"/>
            <a:ext cx="10820400" cy="3674268"/>
          </a:xfrm>
        </p:spPr>
        <p:txBody>
          <a:bodyPr/>
          <a:lstStyle/>
          <a:p>
            <a:r>
              <a:rPr lang="en-GB" dirty="0"/>
              <a:t>Fee for professional services ** Profession (u/s 44AA)</a:t>
            </a:r>
          </a:p>
          <a:p>
            <a:r>
              <a:rPr lang="en-GB" dirty="0"/>
              <a:t>Fee for technical services</a:t>
            </a:r>
          </a:p>
          <a:p>
            <a:r>
              <a:rPr lang="en-GB" dirty="0"/>
              <a:t>Royalty</a:t>
            </a:r>
          </a:p>
          <a:p>
            <a:r>
              <a:rPr lang="en-US" dirty="0"/>
              <a:t>Remuneration/fee/commission to a director </a:t>
            </a:r>
          </a:p>
          <a:p>
            <a:r>
              <a:rPr lang="en-US" dirty="0"/>
              <a:t>Limit </a:t>
            </a:r>
            <a:r>
              <a:rPr lang="en-US" dirty="0" err="1"/>
              <a:t>Rs</a:t>
            </a:r>
            <a:r>
              <a:rPr lang="en-US" dirty="0"/>
              <a:t> 30000.00</a:t>
            </a:r>
          </a:p>
          <a:p>
            <a:r>
              <a:rPr lang="en-US" dirty="0"/>
              <a:t>Rate 10%</a:t>
            </a:r>
          </a:p>
          <a:p>
            <a:r>
              <a:rPr lang="en-US" dirty="0"/>
              <a:t>2% in case of payments received or credited to a payee, being a person engaged only in the business of operation of call center </a:t>
            </a:r>
            <a:r>
              <a:rPr lang="en-US" dirty="0" err="1"/>
              <a:t>wef</a:t>
            </a:r>
            <a:r>
              <a:rPr lang="en-US" dirty="0"/>
              <a:t> 01.06.2017.</a:t>
            </a:r>
            <a:endParaRPr lang="en-GB" dirty="0"/>
          </a:p>
        </p:txBody>
      </p:sp>
    </p:spTree>
    <p:extLst>
      <p:ext uri="{BB962C8B-B14F-4D97-AF65-F5344CB8AC3E}">
        <p14:creationId xmlns:p14="http://schemas.microsoft.com/office/powerpoint/2010/main" val="3247798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SECTION 194 LA</a:t>
            </a:r>
            <a:br>
              <a:rPr lang="en-US" dirty="0"/>
            </a:br>
            <a:r>
              <a:rPr lang="en-US" dirty="0"/>
              <a:t>transfer of immovable property </a:t>
            </a:r>
            <a:endParaRPr lang="en-GB" dirty="0"/>
          </a:p>
        </p:txBody>
      </p:sp>
      <p:sp>
        <p:nvSpPr>
          <p:cNvPr id="3" name="Content Placeholder 2"/>
          <p:cNvSpPr>
            <a:spLocks noGrp="1"/>
          </p:cNvSpPr>
          <p:nvPr>
            <p:ph idx="1"/>
          </p:nvPr>
        </p:nvSpPr>
        <p:spPr>
          <a:xfrm>
            <a:off x="685800" y="2057402"/>
            <a:ext cx="10820400" cy="4161284"/>
          </a:xfrm>
        </p:spPr>
        <p:txBody>
          <a:bodyPr>
            <a:normAutofit fontScale="92500"/>
          </a:bodyPr>
          <a:lstStyle/>
          <a:p>
            <a:r>
              <a:rPr lang="en-US" dirty="0"/>
              <a:t>Transfer of immovable property (Other then Agricultural)</a:t>
            </a:r>
          </a:p>
          <a:p>
            <a:endParaRPr lang="en-US" dirty="0"/>
          </a:p>
          <a:p>
            <a:r>
              <a:rPr lang="en-US" dirty="0"/>
              <a:t>Limit </a:t>
            </a:r>
            <a:r>
              <a:rPr lang="en-US" dirty="0" err="1"/>
              <a:t>Rs</a:t>
            </a:r>
            <a:r>
              <a:rPr lang="en-US" dirty="0"/>
              <a:t>. 250000/-</a:t>
            </a:r>
          </a:p>
          <a:p>
            <a:endParaRPr lang="en-US" dirty="0"/>
          </a:p>
          <a:p>
            <a:r>
              <a:rPr lang="en-US" dirty="0"/>
              <a:t>@ 10%</a:t>
            </a:r>
          </a:p>
          <a:p>
            <a:pPr marL="0" indent="0">
              <a:buNone/>
            </a:pPr>
            <a:endParaRPr lang="en-US" dirty="0"/>
          </a:p>
          <a:p>
            <a:r>
              <a:rPr lang="en-US" dirty="0">
                <a:latin typeface="Arial Narrow" panose="020B0606020202030204" pitchFamily="34" charset="0"/>
              </a:rPr>
              <a:t>NOTE :- The Central Government has enacted a new law namely Right to Fair Compensation and Transparency in Land Acquisition, Rehabilitation and Resettlement Act, 2013, (‘RFCTLARR Act’) on 26th September, 2013 which came into force on 1</a:t>
            </a:r>
            <a:r>
              <a:rPr lang="en-US" baseline="30000" dirty="0">
                <a:latin typeface="Arial Narrow" panose="020B0606020202030204" pitchFamily="34" charset="0"/>
              </a:rPr>
              <a:t>st </a:t>
            </a:r>
            <a:r>
              <a:rPr lang="en-US" dirty="0">
                <a:latin typeface="Arial Narrow" panose="020B0606020202030204" pitchFamily="34" charset="0"/>
              </a:rPr>
              <a:t>January, 2014. Section 96 of the RFCTLARR Act </a:t>
            </a:r>
            <a:r>
              <a:rPr lang="en-US" i="1" dirty="0">
                <a:latin typeface="Arial Narrow" panose="020B0606020202030204" pitchFamily="34" charset="0"/>
              </a:rPr>
              <a:t>inter-alia, </a:t>
            </a:r>
            <a:r>
              <a:rPr lang="en-US" dirty="0">
                <a:latin typeface="Arial Narrow" panose="020B0606020202030204" pitchFamily="34" charset="0"/>
              </a:rPr>
              <a:t>provides that income-tax shall not be levied on award or agreement made subject to limitations mentioned in section 46 of the said Act. Therefore, compensation received for compulsory acquisition of land under the RFCTLARR Act (except those made under section 46 of RFTCLARR Act), is exempted from the levy of income-tax.</a:t>
            </a:r>
            <a:endParaRPr lang="en-GB" dirty="0">
              <a:latin typeface="Arial Narrow" panose="020B0606020202030204" pitchFamily="34" charset="0"/>
            </a:endParaRPr>
          </a:p>
        </p:txBody>
      </p:sp>
    </p:spTree>
    <p:extLst>
      <p:ext uri="{BB962C8B-B14F-4D97-AF65-F5344CB8AC3E}">
        <p14:creationId xmlns:p14="http://schemas.microsoft.com/office/powerpoint/2010/main" val="582745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61649690"/>
              </p:ext>
            </p:extLst>
          </p:nvPr>
        </p:nvGraphicFramePr>
        <p:xfrm>
          <a:off x="278297" y="92765"/>
          <a:ext cx="11582399" cy="6674261"/>
        </p:xfrm>
        <a:graphic>
          <a:graphicData uri="http://schemas.openxmlformats.org/drawingml/2006/table">
            <a:tbl>
              <a:tblPr>
                <a:tableStyleId>{5C22544A-7EE6-4342-B048-85BDC9FD1C3A}</a:tableStyleId>
              </a:tblPr>
              <a:tblGrid>
                <a:gridCol w="1696277">
                  <a:extLst>
                    <a:ext uri="{9D8B030D-6E8A-4147-A177-3AD203B41FA5}">
                      <a16:colId xmlns:a16="http://schemas.microsoft.com/office/drawing/2014/main" val="2832545559"/>
                    </a:ext>
                  </a:extLst>
                </a:gridCol>
                <a:gridCol w="5029960">
                  <a:extLst>
                    <a:ext uri="{9D8B030D-6E8A-4147-A177-3AD203B41FA5}">
                      <a16:colId xmlns:a16="http://schemas.microsoft.com/office/drawing/2014/main" val="391540259"/>
                    </a:ext>
                  </a:extLst>
                </a:gridCol>
                <a:gridCol w="3226144">
                  <a:extLst>
                    <a:ext uri="{9D8B030D-6E8A-4147-A177-3AD203B41FA5}">
                      <a16:colId xmlns:a16="http://schemas.microsoft.com/office/drawing/2014/main" val="975121312"/>
                    </a:ext>
                  </a:extLst>
                </a:gridCol>
                <a:gridCol w="1630018">
                  <a:extLst>
                    <a:ext uri="{9D8B030D-6E8A-4147-A177-3AD203B41FA5}">
                      <a16:colId xmlns:a16="http://schemas.microsoft.com/office/drawing/2014/main" val="441008139"/>
                    </a:ext>
                  </a:extLst>
                </a:gridCol>
              </a:tblGrid>
              <a:tr h="279624">
                <a:tc>
                  <a:txBody>
                    <a:bodyPr/>
                    <a:lstStyle/>
                    <a:p>
                      <a:pPr algn="ctr" rtl="0" fontAlgn="b"/>
                      <a:r>
                        <a:rPr lang="en-GB" b="1" dirty="0"/>
                        <a:t>U/S </a:t>
                      </a:r>
                    </a:p>
                  </a:txBody>
                  <a:tcPr marL="4872" marR="4872" marT="4872" marB="0" anchor="b">
                    <a:solidFill>
                      <a:schemeClr val="accent5"/>
                    </a:solidFill>
                  </a:tcPr>
                </a:tc>
                <a:tc>
                  <a:txBody>
                    <a:bodyPr/>
                    <a:lstStyle/>
                    <a:p>
                      <a:pPr algn="ctr" rtl="0" fontAlgn="b"/>
                      <a:r>
                        <a:rPr lang="en-GB" b="1" dirty="0"/>
                        <a:t>CONDITIONS</a:t>
                      </a:r>
                    </a:p>
                  </a:txBody>
                  <a:tcPr marL="4872" marR="4872" marT="4872" marB="0" anchor="b">
                    <a:solidFill>
                      <a:schemeClr val="accent5"/>
                    </a:solidFill>
                  </a:tcPr>
                </a:tc>
                <a:tc>
                  <a:txBody>
                    <a:bodyPr/>
                    <a:lstStyle/>
                    <a:p>
                      <a:pPr algn="ctr" rtl="0" fontAlgn="b"/>
                      <a:r>
                        <a:rPr lang="en-GB" b="1" dirty="0"/>
                        <a:t>LIMIT </a:t>
                      </a:r>
                    </a:p>
                  </a:txBody>
                  <a:tcPr marL="4872" marR="4872" marT="4872" marB="0" anchor="b">
                    <a:solidFill>
                      <a:schemeClr val="accent5"/>
                    </a:solidFill>
                  </a:tcPr>
                </a:tc>
                <a:tc>
                  <a:txBody>
                    <a:bodyPr/>
                    <a:lstStyle/>
                    <a:p>
                      <a:pPr algn="ctr" rtl="0" fontAlgn="b"/>
                      <a:r>
                        <a:rPr lang="en-GB" b="1" dirty="0"/>
                        <a:t>RATE</a:t>
                      </a:r>
                    </a:p>
                  </a:txBody>
                  <a:tcPr marL="4872" marR="4872" marT="4872" marB="0" anchor="b">
                    <a:solidFill>
                      <a:schemeClr val="accent5"/>
                    </a:solidFill>
                  </a:tcPr>
                </a:tc>
                <a:extLst>
                  <a:ext uri="{0D108BD9-81ED-4DB2-BD59-A6C34878D82A}">
                    <a16:rowId xmlns:a16="http://schemas.microsoft.com/office/drawing/2014/main" val="2181300275"/>
                  </a:ext>
                </a:extLst>
              </a:tr>
              <a:tr h="417237">
                <a:tc>
                  <a:txBody>
                    <a:bodyPr/>
                    <a:lstStyle/>
                    <a:p>
                      <a:pPr algn="l" fontAlgn="ctr"/>
                      <a:r>
                        <a:rPr lang="en-GB" sz="1400" u="none" strike="noStrike">
                          <a:effectLst/>
                        </a:rPr>
                        <a:t>194LB</a:t>
                      </a:r>
                      <a:endParaRPr lang="en-GB" sz="1400" b="0" i="0" u="none" strike="noStrike">
                        <a:solidFill>
                          <a:srgbClr val="000000"/>
                        </a:solidFill>
                        <a:effectLst/>
                        <a:latin typeface="Calibri" panose="020F0502020204030204" pitchFamily="34" charset="0"/>
                      </a:endParaRPr>
                    </a:p>
                  </a:txBody>
                  <a:tcPr marL="4872" marR="4872" marT="4872" marB="0" anchor="ctr"/>
                </a:tc>
                <a:tc>
                  <a:txBody>
                    <a:bodyPr/>
                    <a:lstStyle/>
                    <a:p>
                      <a:pPr algn="l" fontAlgn="ctr"/>
                      <a:r>
                        <a:rPr lang="en-US" sz="1300" u="none" strike="noStrike" dirty="0">
                          <a:effectLst/>
                        </a:rPr>
                        <a:t>Payment of interest on infrastructure debt fund to non-resident or foreign company</a:t>
                      </a:r>
                      <a:endParaRPr lang="en-US" sz="13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300" u="none" strike="noStrike" dirty="0">
                          <a:effectLst/>
                        </a:rPr>
                        <a:t>At the time of credit or payment whichever is earlier</a:t>
                      </a:r>
                      <a:endParaRPr lang="en-US" sz="13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r" fontAlgn="ctr"/>
                      <a:r>
                        <a:rPr lang="en-GB" sz="1600" u="none" strike="noStrike" dirty="0">
                          <a:effectLst/>
                        </a:rPr>
                        <a:t>5%</a:t>
                      </a:r>
                      <a:endParaRPr lang="en-GB" sz="16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3955660614"/>
                  </a:ext>
                </a:extLst>
              </a:tr>
              <a:tr h="623656">
                <a:tc rowSpan="2">
                  <a:txBody>
                    <a:bodyPr/>
                    <a:lstStyle/>
                    <a:p>
                      <a:pPr algn="l" fontAlgn="ctr"/>
                      <a:r>
                        <a:rPr lang="en-GB" sz="1400" u="none" strike="noStrike" dirty="0">
                          <a:effectLst/>
                        </a:rPr>
                        <a:t>Sec 194LBC</a:t>
                      </a:r>
                      <a:endParaRPr lang="en-GB" sz="1400" b="0" i="0" u="none" strike="noStrike" dirty="0">
                        <a:solidFill>
                          <a:srgbClr val="000000"/>
                        </a:solidFill>
                        <a:effectLst/>
                        <a:latin typeface="Calibri" panose="020F0502020204030204" pitchFamily="34" charset="0"/>
                      </a:endParaRPr>
                    </a:p>
                  </a:txBody>
                  <a:tcPr marL="4872" marR="4872" marT="4872" marB="0" anchor="ctr"/>
                </a:tc>
                <a:tc rowSpan="2">
                  <a:txBody>
                    <a:bodyPr/>
                    <a:lstStyle/>
                    <a:p>
                      <a:pPr algn="l" fontAlgn="ctr"/>
                      <a:r>
                        <a:rPr lang="en-US" sz="1500" u="none" strike="noStrike" dirty="0">
                          <a:effectLst/>
                        </a:rPr>
                        <a:t>Income in respect of investment in securitization trust. (From 01.06.2016)</a:t>
                      </a:r>
                      <a:endParaRPr lang="en-US" sz="15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300" u="none" strike="noStrike" dirty="0">
                          <a:effectLst/>
                        </a:rPr>
                        <a:t>25% For Residents individual or HUFs and 30% For other Residents</a:t>
                      </a:r>
                      <a:endParaRPr lang="en-US" sz="1300" b="0" i="0" u="none" strike="noStrike" dirty="0">
                        <a:solidFill>
                          <a:srgbClr val="000000"/>
                        </a:solidFill>
                        <a:effectLst/>
                        <a:latin typeface="Calibri" panose="020F0502020204030204" pitchFamily="34" charset="0"/>
                      </a:endParaRPr>
                    </a:p>
                  </a:txBody>
                  <a:tcPr marL="4872" marR="4872" marT="4872" marB="0" anchor="ctr"/>
                </a:tc>
                <a:tc rowSpan="2">
                  <a:txBody>
                    <a:bodyPr/>
                    <a:lstStyle/>
                    <a:p>
                      <a:pPr algn="l" fontAlgn="ctr"/>
                      <a:r>
                        <a:rPr lang="en-GB" sz="1200" u="none" strike="noStrike">
                          <a:effectLst/>
                        </a:rPr>
                        <a:t> </a:t>
                      </a:r>
                      <a:endParaRPr lang="en-GB" sz="1200" b="0" i="0" u="none" strike="noStrike">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2636168427"/>
                  </a:ext>
                </a:extLst>
              </a:tr>
              <a:tr h="487890">
                <a:tc vMerge="1">
                  <a:txBody>
                    <a:bodyPr/>
                    <a:lstStyle/>
                    <a:p>
                      <a:endParaRPr lang="en-GB"/>
                    </a:p>
                  </a:txBody>
                  <a:tcPr/>
                </a:tc>
                <a:tc vMerge="1">
                  <a:txBody>
                    <a:bodyPr/>
                    <a:lstStyle/>
                    <a:p>
                      <a:endParaRPr lang="en-GB"/>
                    </a:p>
                  </a:txBody>
                  <a:tcPr/>
                </a:tc>
                <a:tc>
                  <a:txBody>
                    <a:bodyPr/>
                    <a:lstStyle/>
                    <a:p>
                      <a:pPr algn="l" fontAlgn="ctr"/>
                      <a:r>
                        <a:rPr lang="en-US" sz="1200" u="none" strike="noStrike" dirty="0">
                          <a:effectLst/>
                        </a:rPr>
                        <a:t>40% For Non Residents Companies and 30% For Non Residents other than Company</a:t>
                      </a:r>
                      <a:endParaRPr lang="en-US" sz="1200" b="0" i="0" u="none" strike="noStrike" dirty="0">
                        <a:solidFill>
                          <a:srgbClr val="000000"/>
                        </a:solidFill>
                        <a:effectLst/>
                        <a:latin typeface="Calibri" panose="020F0502020204030204" pitchFamily="34" charset="0"/>
                      </a:endParaRPr>
                    </a:p>
                  </a:txBody>
                  <a:tcPr marL="4872" marR="4872" marT="4872" marB="0" anchor="ctr"/>
                </a:tc>
                <a:tc vMerge="1">
                  <a:txBody>
                    <a:bodyPr/>
                    <a:lstStyle/>
                    <a:p>
                      <a:endParaRPr lang="en-GB"/>
                    </a:p>
                  </a:txBody>
                  <a:tcPr/>
                </a:tc>
                <a:extLst>
                  <a:ext uri="{0D108BD9-81ED-4DB2-BD59-A6C34878D82A}">
                    <a16:rowId xmlns:a16="http://schemas.microsoft.com/office/drawing/2014/main" val="4145272118"/>
                  </a:ext>
                </a:extLst>
              </a:tr>
              <a:tr h="431592">
                <a:tc>
                  <a:txBody>
                    <a:bodyPr/>
                    <a:lstStyle/>
                    <a:p>
                      <a:pPr algn="l" fontAlgn="ctr"/>
                      <a:r>
                        <a:rPr lang="en-GB" sz="1400" u="none" strike="noStrike">
                          <a:effectLst/>
                        </a:rPr>
                        <a:t>194LBA</a:t>
                      </a:r>
                      <a:endParaRPr lang="en-GB" sz="1400" b="0" i="0" u="none" strike="noStrike">
                        <a:solidFill>
                          <a:srgbClr val="000000"/>
                        </a:solidFill>
                        <a:effectLst/>
                        <a:latin typeface="Calibri" panose="020F0502020204030204" pitchFamily="34" charset="0"/>
                      </a:endParaRPr>
                    </a:p>
                  </a:txBody>
                  <a:tcPr marL="4872" marR="4872" marT="4872" marB="0" anchor="ctr"/>
                </a:tc>
                <a:tc>
                  <a:txBody>
                    <a:bodyPr/>
                    <a:lstStyle/>
                    <a:p>
                      <a:pPr algn="l" fontAlgn="ctr"/>
                      <a:r>
                        <a:rPr lang="en-US" sz="1300" u="none" strike="noStrike" dirty="0">
                          <a:effectLst/>
                        </a:rPr>
                        <a:t>Certain income from units of a business trust(applicable from 01.10.2014</a:t>
                      </a:r>
                      <a:endParaRPr lang="en-US" sz="13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400" u="none" strike="noStrike" dirty="0">
                          <a:effectLst/>
                        </a:rPr>
                        <a:t>At the time of credit or payment whichever is earlier</a:t>
                      </a:r>
                      <a:endParaRPr lang="en-US"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r" fontAlgn="ctr"/>
                      <a:r>
                        <a:rPr lang="en-GB" sz="1600" u="none" strike="noStrike" dirty="0">
                          <a:effectLst/>
                        </a:rPr>
                        <a:t>10%</a:t>
                      </a:r>
                      <a:endParaRPr lang="en-GB" sz="16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2364270588"/>
                  </a:ext>
                </a:extLst>
              </a:tr>
              <a:tr h="623656">
                <a:tc>
                  <a:txBody>
                    <a:bodyPr/>
                    <a:lstStyle/>
                    <a:p>
                      <a:pPr algn="l" fontAlgn="ctr"/>
                      <a:r>
                        <a:rPr lang="en-GB" sz="1400" u="none" strike="noStrike">
                          <a:effectLst/>
                        </a:rPr>
                        <a:t>194LBA</a:t>
                      </a:r>
                      <a:endParaRPr lang="en-GB" sz="1400" b="0" i="0" u="none" strike="noStrike">
                        <a:solidFill>
                          <a:srgbClr val="000000"/>
                        </a:solidFill>
                        <a:effectLst/>
                        <a:latin typeface="Calibri" panose="020F0502020204030204" pitchFamily="34" charset="0"/>
                      </a:endParaRPr>
                    </a:p>
                  </a:txBody>
                  <a:tcPr marL="4872" marR="4872" marT="4872" marB="0" anchor="ctr"/>
                </a:tc>
                <a:tc>
                  <a:txBody>
                    <a:bodyPr/>
                    <a:lstStyle/>
                    <a:p>
                      <a:pPr algn="l" fontAlgn="ctr"/>
                      <a:r>
                        <a:rPr lang="en-US" sz="1400" u="none" strike="noStrike" dirty="0">
                          <a:effectLst/>
                        </a:rPr>
                        <a:t>194LBA – Certain income from units of a business trust to non-resident (applicable from 01.10.2014)</a:t>
                      </a:r>
                      <a:endParaRPr lang="en-US"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300" u="none" strike="noStrike" dirty="0">
                          <a:effectLst/>
                        </a:rPr>
                        <a:t>At the time of credit or payment whichever is earlier</a:t>
                      </a:r>
                      <a:endParaRPr lang="en-US" sz="13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r" fontAlgn="ctr"/>
                      <a:r>
                        <a:rPr lang="en-GB" sz="1600" u="none" strike="noStrike" dirty="0">
                          <a:effectLst/>
                        </a:rPr>
                        <a:t>5%</a:t>
                      </a:r>
                      <a:endParaRPr lang="en-GB" sz="16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556792840"/>
                  </a:ext>
                </a:extLst>
              </a:tr>
              <a:tr h="830074">
                <a:tc>
                  <a:txBody>
                    <a:bodyPr/>
                    <a:lstStyle/>
                    <a:p>
                      <a:pPr algn="l" fontAlgn="ctr"/>
                      <a:r>
                        <a:rPr lang="en-GB" sz="1400" u="none" strike="noStrike">
                          <a:effectLst/>
                        </a:rPr>
                        <a:t>194LBB (See note-10)</a:t>
                      </a:r>
                      <a:endParaRPr lang="en-GB" sz="1400" b="0" i="0" u="none" strike="noStrike">
                        <a:solidFill>
                          <a:srgbClr val="000000"/>
                        </a:solidFill>
                        <a:effectLst/>
                        <a:latin typeface="Calibri" panose="020F0502020204030204" pitchFamily="34" charset="0"/>
                      </a:endParaRPr>
                    </a:p>
                  </a:txBody>
                  <a:tcPr marL="4872" marR="4872" marT="4872" marB="0" anchor="ctr"/>
                </a:tc>
                <a:tc>
                  <a:txBody>
                    <a:bodyPr/>
                    <a:lstStyle/>
                    <a:p>
                      <a:pPr algn="l" fontAlgn="ctr"/>
                      <a:r>
                        <a:rPr lang="en-US" sz="1400" u="none" strike="noStrike" dirty="0">
                          <a:effectLst/>
                        </a:rPr>
                        <a:t>Investment fund paying an income to a unit holder [other than income which is exempt under Section 10(23FBB)] shall deduct tax therefrom</a:t>
                      </a:r>
                      <a:endParaRPr lang="en-US"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300" u="none" strike="noStrike" dirty="0">
                          <a:effectLst/>
                        </a:rPr>
                        <a:t>At the time of credit or payment whichever is earlier</a:t>
                      </a:r>
                      <a:endParaRPr lang="en-US" sz="13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r" fontAlgn="ctr"/>
                      <a:r>
                        <a:rPr lang="en-GB" sz="1600" u="none" strike="noStrike" dirty="0">
                          <a:effectLst/>
                        </a:rPr>
                        <a:t>10%</a:t>
                      </a:r>
                      <a:endParaRPr lang="en-GB" sz="16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2122073478"/>
                  </a:ext>
                </a:extLst>
              </a:tr>
              <a:tr h="218232">
                <a:tc rowSpan="3">
                  <a:txBody>
                    <a:bodyPr/>
                    <a:lstStyle/>
                    <a:p>
                      <a:pPr algn="l" fontAlgn="ctr"/>
                      <a:r>
                        <a:rPr lang="en-GB" sz="1400" u="none" strike="noStrike" dirty="0">
                          <a:effectLst/>
                        </a:rPr>
                        <a:t>194LC</a:t>
                      </a:r>
                      <a:endParaRPr lang="en-GB" sz="1400" b="0" i="0" u="none" strike="noStrike" dirty="0">
                        <a:solidFill>
                          <a:srgbClr val="000000"/>
                        </a:solidFill>
                        <a:effectLst/>
                        <a:latin typeface="Calibri" panose="020F0502020204030204" pitchFamily="34" charset="0"/>
                      </a:endParaRPr>
                    </a:p>
                  </a:txBody>
                  <a:tcPr marL="4872" marR="4872" marT="4872" marB="0" anchor="ctr"/>
                </a:tc>
                <a:tc rowSpan="3">
                  <a:txBody>
                    <a:bodyPr/>
                    <a:lstStyle/>
                    <a:p>
                      <a:pPr algn="l" fontAlgn="ctr"/>
                      <a:r>
                        <a:rPr lang="en-US" sz="1500" u="none" strike="noStrike" dirty="0">
                          <a:effectLst/>
                        </a:rPr>
                        <a:t>Payment of interest by an Indian Company or a business trust in respect of money borrowed in foreign currency under a loan agreement or by way of issue of long-term bonds (including long-term infrastructure bond)</a:t>
                      </a:r>
                      <a:endParaRPr lang="en-US" sz="1500" b="0" i="0" u="none" strike="noStrike" dirty="0">
                        <a:solidFill>
                          <a:srgbClr val="000000"/>
                        </a:solidFill>
                        <a:effectLst/>
                        <a:latin typeface="Calibri" panose="020F0502020204030204" pitchFamily="34" charset="0"/>
                      </a:endParaRPr>
                    </a:p>
                  </a:txBody>
                  <a:tcPr marL="4872" marR="4872" marT="4872" marB="0" anchor="ctr"/>
                </a:tc>
                <a:tc rowSpan="3">
                  <a:txBody>
                    <a:bodyPr/>
                    <a:lstStyle/>
                    <a:p>
                      <a:pPr algn="l" fontAlgn="ctr"/>
                      <a:r>
                        <a:rPr lang="en-US" sz="1400" u="none" strike="noStrike" dirty="0">
                          <a:effectLst/>
                        </a:rPr>
                        <a:t>At the time of credit or payment whichever is earlier</a:t>
                      </a:r>
                      <a:endParaRPr lang="en-US"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1323974183"/>
                  </a:ext>
                </a:extLst>
              </a:tr>
              <a:tr h="623656">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ctr"/>
                      <a:r>
                        <a:rPr lang="en-US" sz="1200" u="none" strike="noStrike" dirty="0">
                          <a:effectLst/>
                        </a:rPr>
                        <a:t>Concessional rate of five per cent TDS on interest</a:t>
                      </a:r>
                      <a:endParaRPr lang="en-US" sz="12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2046718495"/>
                  </a:ext>
                </a:extLst>
              </a:tr>
              <a:tr h="1102152">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ctr"/>
                      <a:r>
                        <a:rPr lang="en-US" sz="1200" u="none" strike="noStrike" dirty="0">
                          <a:effectLst/>
                        </a:rPr>
                        <a:t>payment under this section will now be available in respect of borrowings made before the 1st July, 2020.</a:t>
                      </a:r>
                      <a:endParaRPr lang="en-US" sz="12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1080298453"/>
                  </a:ext>
                </a:extLst>
              </a:tr>
              <a:tr h="1036492">
                <a:tc>
                  <a:txBody>
                    <a:bodyPr/>
                    <a:lstStyle/>
                    <a:p>
                      <a:pPr algn="l" fontAlgn="ctr"/>
                      <a:r>
                        <a:rPr lang="en-GB" sz="1400" u="none" strike="noStrike" dirty="0">
                          <a:effectLst/>
                        </a:rPr>
                        <a:t>194LD (See note-9)</a:t>
                      </a:r>
                      <a:endParaRPr lang="en-GB"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400" u="none" strike="noStrike" dirty="0">
                          <a:effectLst/>
                        </a:rPr>
                        <a:t>Payment of interest on rupee denominated bond of an Indian Company or Government securities to a Foreign Institutional Investor or a Qualified Foreign Investor</a:t>
                      </a:r>
                      <a:endParaRPr lang="en-US"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l" fontAlgn="ctr"/>
                      <a:r>
                        <a:rPr lang="en-US" sz="1400" u="none" strike="noStrike" dirty="0">
                          <a:effectLst/>
                        </a:rPr>
                        <a:t>At the time of credit or payment whichever is earlier</a:t>
                      </a:r>
                      <a:endParaRPr lang="en-US" sz="1400" b="0" i="0" u="none" strike="noStrike" dirty="0">
                        <a:solidFill>
                          <a:srgbClr val="000000"/>
                        </a:solidFill>
                        <a:effectLst/>
                        <a:latin typeface="Calibri" panose="020F0502020204030204" pitchFamily="34" charset="0"/>
                      </a:endParaRPr>
                    </a:p>
                  </a:txBody>
                  <a:tcPr marL="4872" marR="4872" marT="4872" marB="0" anchor="ctr"/>
                </a:tc>
                <a:tc>
                  <a:txBody>
                    <a:bodyPr/>
                    <a:lstStyle/>
                    <a:p>
                      <a:pPr algn="r" fontAlgn="ctr"/>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4872" marR="4872" marT="4872" marB="0" anchor="ctr"/>
                </a:tc>
                <a:extLst>
                  <a:ext uri="{0D108BD9-81ED-4DB2-BD59-A6C34878D82A}">
                    <a16:rowId xmlns:a16="http://schemas.microsoft.com/office/drawing/2014/main" val="2459012313"/>
                  </a:ext>
                </a:extLst>
              </a:tr>
            </a:tbl>
          </a:graphicData>
        </a:graphic>
      </p:graphicFrame>
    </p:spTree>
    <p:extLst>
      <p:ext uri="{BB962C8B-B14F-4D97-AF65-F5344CB8AC3E}">
        <p14:creationId xmlns:p14="http://schemas.microsoft.com/office/powerpoint/2010/main" val="2285656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75974290"/>
              </p:ext>
            </p:extLst>
          </p:nvPr>
        </p:nvGraphicFramePr>
        <p:xfrm>
          <a:off x="490330" y="92765"/>
          <a:ext cx="11052313" cy="6568553"/>
        </p:xfrm>
        <a:graphic>
          <a:graphicData uri="http://schemas.openxmlformats.org/drawingml/2006/table">
            <a:tbl>
              <a:tblPr>
                <a:tableStyleId>{5C22544A-7EE6-4342-B048-85BDC9FD1C3A}</a:tableStyleId>
              </a:tblPr>
              <a:tblGrid>
                <a:gridCol w="2093843">
                  <a:extLst>
                    <a:ext uri="{9D8B030D-6E8A-4147-A177-3AD203B41FA5}">
                      <a16:colId xmlns:a16="http://schemas.microsoft.com/office/drawing/2014/main" val="3616141797"/>
                    </a:ext>
                  </a:extLst>
                </a:gridCol>
                <a:gridCol w="3975653">
                  <a:extLst>
                    <a:ext uri="{9D8B030D-6E8A-4147-A177-3AD203B41FA5}">
                      <a16:colId xmlns:a16="http://schemas.microsoft.com/office/drawing/2014/main" val="1308331739"/>
                    </a:ext>
                  </a:extLst>
                </a:gridCol>
                <a:gridCol w="2888974">
                  <a:extLst>
                    <a:ext uri="{9D8B030D-6E8A-4147-A177-3AD203B41FA5}">
                      <a16:colId xmlns:a16="http://schemas.microsoft.com/office/drawing/2014/main" val="1481419756"/>
                    </a:ext>
                  </a:extLst>
                </a:gridCol>
                <a:gridCol w="2093843">
                  <a:extLst>
                    <a:ext uri="{9D8B030D-6E8A-4147-A177-3AD203B41FA5}">
                      <a16:colId xmlns:a16="http://schemas.microsoft.com/office/drawing/2014/main" val="1389097959"/>
                    </a:ext>
                  </a:extLst>
                </a:gridCol>
              </a:tblGrid>
              <a:tr h="253365">
                <a:tc>
                  <a:txBody>
                    <a:bodyPr/>
                    <a:lstStyle/>
                    <a:p>
                      <a:pPr algn="ctr" rtl="0" fontAlgn="b"/>
                      <a:r>
                        <a:rPr lang="en-GB" sz="1600" b="1" i="1" u="none" strike="noStrike" dirty="0">
                          <a:effectLst/>
                        </a:rPr>
                        <a:t>U/S </a:t>
                      </a:r>
                      <a:endParaRPr lang="en-GB" sz="1600" b="1" i="1" u="none" strike="noStrike" dirty="0">
                        <a:solidFill>
                          <a:srgbClr val="D15E01"/>
                        </a:solidFill>
                        <a:effectLst/>
                        <a:latin typeface="Century Gothic" panose="020B0502020202020204" pitchFamily="34" charset="0"/>
                      </a:endParaRPr>
                    </a:p>
                  </a:txBody>
                  <a:tcPr marL="9525" marR="9525" marT="9525" marB="0" anchor="b">
                    <a:solidFill>
                      <a:schemeClr val="accent3">
                        <a:lumMod val="75000"/>
                      </a:schemeClr>
                    </a:solidFill>
                  </a:tcPr>
                </a:tc>
                <a:tc>
                  <a:txBody>
                    <a:bodyPr/>
                    <a:lstStyle/>
                    <a:p>
                      <a:pPr algn="ctr" rtl="0" fontAlgn="b"/>
                      <a:r>
                        <a:rPr lang="en-GB" sz="1600" b="1" i="1" u="none" strike="noStrike" dirty="0">
                          <a:effectLst/>
                        </a:rPr>
                        <a:t>CONDITIONS</a:t>
                      </a:r>
                      <a:endParaRPr lang="en-GB" sz="1600" b="1" i="1" u="none" strike="noStrike" dirty="0">
                        <a:solidFill>
                          <a:srgbClr val="D15E01"/>
                        </a:solidFill>
                        <a:effectLst/>
                        <a:latin typeface="Century Gothic" panose="020B0502020202020204" pitchFamily="34" charset="0"/>
                      </a:endParaRPr>
                    </a:p>
                  </a:txBody>
                  <a:tcPr marL="9525" marR="9525" marT="9525" marB="0" anchor="b">
                    <a:solidFill>
                      <a:schemeClr val="accent3">
                        <a:lumMod val="75000"/>
                      </a:schemeClr>
                    </a:solidFill>
                  </a:tcPr>
                </a:tc>
                <a:tc>
                  <a:txBody>
                    <a:bodyPr/>
                    <a:lstStyle/>
                    <a:p>
                      <a:pPr algn="ctr" rtl="0" fontAlgn="b"/>
                      <a:r>
                        <a:rPr lang="en-GB" sz="1600" b="1" i="1" u="none" strike="noStrike" dirty="0">
                          <a:effectLst/>
                        </a:rPr>
                        <a:t>LIMIT </a:t>
                      </a:r>
                      <a:endParaRPr lang="en-GB" sz="1600" b="1" i="1" u="none" strike="noStrike" dirty="0">
                        <a:solidFill>
                          <a:srgbClr val="D15E01"/>
                        </a:solidFill>
                        <a:effectLst/>
                        <a:latin typeface="Century Gothic" panose="020B0502020202020204" pitchFamily="34" charset="0"/>
                      </a:endParaRPr>
                    </a:p>
                  </a:txBody>
                  <a:tcPr marL="9525" marR="9525" marT="9525" marB="0" anchor="b">
                    <a:solidFill>
                      <a:schemeClr val="accent3">
                        <a:lumMod val="75000"/>
                      </a:schemeClr>
                    </a:solidFill>
                  </a:tcPr>
                </a:tc>
                <a:tc>
                  <a:txBody>
                    <a:bodyPr/>
                    <a:lstStyle/>
                    <a:p>
                      <a:pPr algn="ctr" rtl="0" fontAlgn="b"/>
                      <a:r>
                        <a:rPr lang="en-GB" sz="1600" b="1" i="1" u="none" strike="noStrike" dirty="0">
                          <a:effectLst/>
                        </a:rPr>
                        <a:t>RATE</a:t>
                      </a:r>
                      <a:endParaRPr lang="en-GB" sz="1600" b="1" i="1" u="none" strike="noStrike" dirty="0">
                        <a:solidFill>
                          <a:srgbClr val="D15E01"/>
                        </a:solidFill>
                        <a:effectLst/>
                        <a:latin typeface="Century Gothic" panose="020B0502020202020204" pitchFamily="34" charset="0"/>
                      </a:endParaRPr>
                    </a:p>
                  </a:txBody>
                  <a:tcPr marL="9525" marR="9525" marT="9525" marB="0" anchor="b">
                    <a:solidFill>
                      <a:schemeClr val="accent3">
                        <a:lumMod val="75000"/>
                      </a:schemeClr>
                    </a:solidFill>
                  </a:tcPr>
                </a:tc>
                <a:extLst>
                  <a:ext uri="{0D108BD9-81ED-4DB2-BD59-A6C34878D82A}">
                    <a16:rowId xmlns:a16="http://schemas.microsoft.com/office/drawing/2014/main" val="3071601288"/>
                  </a:ext>
                </a:extLst>
              </a:tr>
              <a:tr h="923925">
                <a:tc>
                  <a:txBody>
                    <a:bodyPr/>
                    <a:lstStyle/>
                    <a:p>
                      <a:pPr algn="l" fontAlgn="ctr"/>
                      <a:r>
                        <a:rPr lang="en-GB" sz="2000" u="none" strike="noStrike" dirty="0">
                          <a:effectLst/>
                        </a:rPr>
                        <a:t>195</a:t>
                      </a:r>
                      <a:endParaRPr lang="en-GB"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GB" sz="2000" u="none" strike="noStrike" dirty="0">
                          <a:effectLst/>
                        </a:rPr>
                        <a:t>Other Sums</a:t>
                      </a:r>
                      <a:endParaRPr lang="en-GB"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2000" u="none" strike="noStrike" dirty="0">
                          <a:effectLst/>
                        </a:rPr>
                        <a:t>At the time of credit or payment whichever is earlier</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GB" sz="2000" u="none" strike="noStrike" dirty="0">
                          <a:effectLst/>
                        </a:rPr>
                        <a:t>Average rates as applicable</a:t>
                      </a:r>
                      <a:endParaRPr lang="en-GB"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3607052"/>
                  </a:ext>
                </a:extLst>
              </a:tr>
              <a:tr h="923925">
                <a:tc>
                  <a:txBody>
                    <a:bodyPr/>
                    <a:lstStyle/>
                    <a:p>
                      <a:pPr algn="l" fontAlgn="ctr"/>
                      <a:r>
                        <a:rPr lang="en-GB" sz="2000" u="none" strike="noStrike">
                          <a:effectLst/>
                        </a:rPr>
                        <a:t>196A</a:t>
                      </a:r>
                      <a:endParaRPr lang="en-GB" sz="20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2000" u="none" strike="noStrike" dirty="0">
                          <a:effectLst/>
                        </a:rPr>
                        <a:t>Foreign comp unit holder of Mutual Fund</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2000" u="none" strike="noStrike" dirty="0">
                          <a:effectLst/>
                        </a:rPr>
                        <a:t>At the time of credit or payment whichever is earlier</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2000" u="none" strike="noStrike" dirty="0">
                          <a:effectLst/>
                        </a:rPr>
                        <a:t>10 % In case of a Company</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44282740"/>
                  </a:ext>
                </a:extLst>
              </a:tr>
              <a:tr h="1228725">
                <a:tc>
                  <a:txBody>
                    <a:bodyPr/>
                    <a:lstStyle/>
                    <a:p>
                      <a:pPr algn="l" fontAlgn="ctr"/>
                      <a:r>
                        <a:rPr lang="en-GB" sz="2000" u="none" strike="noStrike">
                          <a:effectLst/>
                        </a:rPr>
                        <a:t>196B –</a:t>
                      </a:r>
                      <a:endParaRPr lang="en-GB" sz="20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2000" u="none" strike="noStrike" dirty="0">
                          <a:effectLst/>
                        </a:rPr>
                        <a:t>Income from units (including long-term capital gain on transfer of such units) to an offshore fund</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2000" u="none" strike="noStrike">
                          <a:effectLst/>
                        </a:rPr>
                        <a:t>At the time of credit or payment whichever is earlier</a:t>
                      </a:r>
                      <a:endParaRPr lang="en-US" sz="20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GB" sz="2000" u="none" strike="noStrike">
                          <a:effectLst/>
                        </a:rPr>
                        <a:t>10%</a:t>
                      </a:r>
                      <a:endParaRPr lang="en-GB" sz="2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68914309"/>
                  </a:ext>
                </a:extLst>
              </a:tr>
              <a:tr h="435066">
                <a:tc rowSpan="2">
                  <a:txBody>
                    <a:bodyPr/>
                    <a:lstStyle/>
                    <a:p>
                      <a:pPr algn="l" fontAlgn="ctr"/>
                      <a:r>
                        <a:rPr lang="en-GB" sz="2000" u="none" strike="noStrike">
                          <a:effectLst/>
                        </a:rPr>
                        <a:t>196C</a:t>
                      </a:r>
                      <a:endParaRPr lang="en-GB" sz="2000" b="0" i="0" u="none" strike="noStrike">
                        <a:solidFill>
                          <a:srgbClr val="000000"/>
                        </a:solidFill>
                        <a:effectLst/>
                        <a:latin typeface="Calibri" panose="020F0502020204030204" pitchFamily="34" charset="0"/>
                      </a:endParaRPr>
                    </a:p>
                  </a:txBody>
                  <a:tcPr marL="9525" marR="9525" marT="9525" marB="0" anchor="ctr"/>
                </a:tc>
                <a:tc rowSpan="2">
                  <a:txBody>
                    <a:bodyPr/>
                    <a:lstStyle/>
                    <a:p>
                      <a:pPr algn="l" fontAlgn="ctr"/>
                      <a:r>
                        <a:rPr lang="en-US" sz="2000" u="none" strike="noStrike" dirty="0">
                          <a:effectLst/>
                        </a:rPr>
                        <a:t>Income from foreign currency bonds or *GDR  (including long-term capital gains tax on transfer of such bonds) (not being dividend)</a:t>
                      </a:r>
                    </a:p>
                    <a:p>
                      <a:pPr algn="l" fontAlgn="ctr"/>
                      <a:r>
                        <a:rPr lang="en-US" sz="2000" b="0" i="0" u="none" strike="noStrike" dirty="0">
                          <a:solidFill>
                            <a:srgbClr val="000000"/>
                          </a:solidFill>
                          <a:effectLst/>
                          <a:latin typeface="Calibri" panose="020F0502020204030204" pitchFamily="34" charset="0"/>
                        </a:rPr>
                        <a:t>*</a:t>
                      </a:r>
                      <a:r>
                        <a:rPr lang="en-GB" sz="1800" b="0" i="0" kern="1200" dirty="0">
                          <a:solidFill>
                            <a:schemeClr val="dk1"/>
                          </a:solidFill>
                          <a:effectLst/>
                          <a:latin typeface="+mn-lt"/>
                          <a:ea typeface="+mn-ea"/>
                          <a:cs typeface="+mn-cs"/>
                        </a:rPr>
                        <a:t>Global depository receipt</a:t>
                      </a:r>
                      <a:endParaRPr lang="en-US" sz="2000" b="0" i="0"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l" fontAlgn="ctr"/>
                      <a:r>
                        <a:rPr lang="en-US" sz="2000" u="none" strike="noStrike" dirty="0">
                          <a:effectLst/>
                        </a:rPr>
                        <a:t>At the time of credit or payment whichever is earlier</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GB" sz="2000" u="none" strike="noStrike">
                          <a:effectLst/>
                        </a:rPr>
                        <a:t>10%</a:t>
                      </a:r>
                      <a:endParaRPr lang="en-GB" sz="2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69110337"/>
                  </a:ext>
                </a:extLst>
              </a:tr>
              <a:tr h="1403259">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ctr"/>
                      <a:r>
                        <a:rPr lang="en-US" sz="2000" u="none" strike="noStrike">
                          <a:effectLst/>
                        </a:rPr>
                        <a:t>(20% if no Valid PAN)</a:t>
                      </a:r>
                      <a:endParaRPr lang="en-US" sz="2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34451261"/>
                  </a:ext>
                </a:extLst>
              </a:tr>
              <a:tr h="314325">
                <a:tc rowSpan="2">
                  <a:txBody>
                    <a:bodyPr/>
                    <a:lstStyle/>
                    <a:p>
                      <a:pPr algn="l" fontAlgn="ctr"/>
                      <a:r>
                        <a:rPr lang="en-GB" sz="2000" u="none" strike="noStrike" dirty="0">
                          <a:effectLst/>
                        </a:rPr>
                        <a:t>196D</a:t>
                      </a:r>
                      <a:endParaRPr lang="en-GB" sz="2000" b="0" i="0"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l" fontAlgn="ctr"/>
                      <a:r>
                        <a:rPr lang="en-US" sz="2000" u="none" strike="noStrike" dirty="0">
                          <a:effectLst/>
                        </a:rPr>
                        <a:t>Income of *FIIs from securities</a:t>
                      </a:r>
                    </a:p>
                    <a:p>
                      <a:pPr algn="l" fontAlgn="ctr"/>
                      <a:endParaRPr lang="en-US" sz="2000" u="none" strike="noStrike" dirty="0">
                        <a:effectLst/>
                      </a:endParaRPr>
                    </a:p>
                    <a:p>
                      <a:pPr algn="l" fontAlgn="ctr"/>
                      <a:r>
                        <a:rPr lang="en-US" sz="2000" b="0" i="0" u="none" strike="noStrike" dirty="0">
                          <a:solidFill>
                            <a:srgbClr val="000000"/>
                          </a:solidFill>
                          <a:effectLst/>
                          <a:latin typeface="Calibri" panose="020F0502020204030204" pitchFamily="34" charset="0"/>
                        </a:rPr>
                        <a:t>*</a:t>
                      </a:r>
                      <a:r>
                        <a:rPr lang="en-US" sz="1800" b="0" i="0" kern="1200" dirty="0">
                          <a:solidFill>
                            <a:schemeClr val="dk1"/>
                          </a:solidFill>
                          <a:effectLst/>
                          <a:latin typeface="+mn-lt"/>
                          <a:ea typeface="+mn-ea"/>
                          <a:cs typeface="+mn-cs"/>
                        </a:rPr>
                        <a:t>FOREIGN INSTITUTIONAL INVESTORS FROM SECURITIES</a:t>
                      </a:r>
                      <a:endParaRPr lang="en-US" sz="2000" b="0" i="0" u="none" strike="noStrike" dirty="0">
                        <a:solidFill>
                          <a:srgbClr val="000000"/>
                        </a:solidFill>
                        <a:effectLst/>
                        <a:latin typeface="Calibri" panose="020F0502020204030204" pitchFamily="34" charset="0"/>
                      </a:endParaRPr>
                    </a:p>
                  </a:txBody>
                  <a:tcPr marL="9525" marR="9525" marT="9525" marB="0" anchor="ctr"/>
                </a:tc>
                <a:tc rowSpan="2">
                  <a:txBody>
                    <a:bodyPr/>
                    <a:lstStyle/>
                    <a:p>
                      <a:pPr algn="l" fontAlgn="ctr"/>
                      <a:r>
                        <a:rPr lang="en-US" sz="2000" u="none" strike="noStrike">
                          <a:effectLst/>
                        </a:rPr>
                        <a:t>At the time of credit or payment whichever is earlier</a:t>
                      </a:r>
                      <a:endParaRPr lang="en-US" sz="20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GB" sz="2000" u="none" strike="noStrike">
                          <a:effectLst/>
                        </a:rPr>
                        <a:t>20%</a:t>
                      </a:r>
                      <a:endParaRPr lang="en-GB" sz="2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25735973"/>
                  </a:ext>
                </a:extLst>
              </a:tr>
              <a:tr h="1085963">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ctr"/>
                      <a:r>
                        <a:rPr lang="en-US" sz="2000" u="none" strike="noStrike" dirty="0">
                          <a:effectLst/>
                        </a:rPr>
                        <a:t>(20% if no Valid PAN)</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23735734"/>
                  </a:ext>
                </a:extLst>
              </a:tr>
            </a:tbl>
          </a:graphicData>
        </a:graphic>
      </p:graphicFrame>
    </p:spTree>
    <p:extLst>
      <p:ext uri="{BB962C8B-B14F-4D97-AF65-F5344CB8AC3E}">
        <p14:creationId xmlns:p14="http://schemas.microsoft.com/office/powerpoint/2010/main" val="318082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20837" y="1266092"/>
            <a:ext cx="8806375" cy="4535427"/>
          </a:xfrm>
        </p:spPr>
      </p:pic>
    </p:spTree>
    <p:extLst>
      <p:ext uri="{BB962C8B-B14F-4D97-AF65-F5344CB8AC3E}">
        <p14:creationId xmlns:p14="http://schemas.microsoft.com/office/powerpoint/2010/main" val="380886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4373"/>
            <a:ext cx="10820400" cy="1293028"/>
          </a:xfrm>
        </p:spPr>
        <p:txBody>
          <a:bodyPr>
            <a:normAutofit/>
          </a:bodyPr>
          <a:lstStyle/>
          <a:p>
            <a:pPr algn="l"/>
            <a:r>
              <a:rPr lang="en-US" dirty="0"/>
              <a:t>TDS is deducted on the following</a:t>
            </a:r>
            <a:br>
              <a:rPr lang="en-US" dirty="0"/>
            </a:br>
            <a:r>
              <a:rPr lang="en-US" dirty="0"/>
              <a:t>types of payments:-</a:t>
            </a:r>
            <a:endParaRPr lang="en-GB" dirty="0"/>
          </a:p>
        </p:txBody>
      </p:sp>
      <p:sp>
        <p:nvSpPr>
          <p:cNvPr id="3" name="Content Placeholder 2"/>
          <p:cNvSpPr>
            <a:spLocks noGrp="1"/>
          </p:cNvSpPr>
          <p:nvPr>
            <p:ph idx="1"/>
          </p:nvPr>
        </p:nvSpPr>
        <p:spPr/>
        <p:txBody>
          <a:bodyPr/>
          <a:lstStyle/>
          <a:p>
            <a:endParaRPr lang="en-US" dirty="0"/>
          </a:p>
          <a:p>
            <a:endParaRPr lang="en-US" dirty="0"/>
          </a:p>
          <a:p>
            <a:r>
              <a:rPr lang="en-US" dirty="0"/>
              <a:t>Salaries</a:t>
            </a:r>
          </a:p>
          <a:p>
            <a:r>
              <a:rPr lang="en-US" dirty="0"/>
              <a:t>Interest payments by banks</a:t>
            </a:r>
          </a:p>
          <a:p>
            <a:r>
              <a:rPr lang="en-US" dirty="0"/>
              <a:t>Commission payments</a:t>
            </a:r>
          </a:p>
          <a:p>
            <a:r>
              <a:rPr lang="en-US" dirty="0"/>
              <a:t>Rent payments</a:t>
            </a:r>
          </a:p>
          <a:p>
            <a:r>
              <a:rPr lang="en-US" dirty="0"/>
              <a:t>Consultation fees</a:t>
            </a:r>
          </a:p>
          <a:p>
            <a:r>
              <a:rPr lang="en-US" dirty="0"/>
              <a:t>Professional fees</a:t>
            </a:r>
          </a:p>
          <a:p>
            <a:endParaRPr lang="en-GB" dirty="0"/>
          </a:p>
        </p:txBody>
      </p:sp>
    </p:spTree>
    <p:extLst>
      <p:ext uri="{BB962C8B-B14F-4D97-AF65-F5344CB8AC3E}">
        <p14:creationId xmlns:p14="http://schemas.microsoft.com/office/powerpoint/2010/main" val="3165495102"/>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SECTION 192</a:t>
            </a:r>
            <a:br>
              <a:rPr lang="en-US" dirty="0"/>
            </a:br>
            <a:r>
              <a:rPr lang="en-US" dirty="0"/>
              <a:t>TDS ON SALARY</a:t>
            </a:r>
            <a:br>
              <a:rPr lang="en-US" dirty="0"/>
            </a:br>
            <a:endParaRPr lang="en-GB" dirty="0"/>
          </a:p>
        </p:txBody>
      </p:sp>
      <p:sp>
        <p:nvSpPr>
          <p:cNvPr id="3" name="Content Placeholder 2"/>
          <p:cNvSpPr>
            <a:spLocks noGrp="1"/>
          </p:cNvSpPr>
          <p:nvPr>
            <p:ph idx="1"/>
          </p:nvPr>
        </p:nvSpPr>
        <p:spPr/>
        <p:txBody>
          <a:bodyPr/>
          <a:lstStyle/>
          <a:p>
            <a:endParaRPr lang="en-US" dirty="0"/>
          </a:p>
          <a:p>
            <a:endParaRPr lang="en-US" dirty="0"/>
          </a:p>
          <a:p>
            <a:r>
              <a:rPr lang="en-US" dirty="0"/>
              <a:t>Deductor will be Employeer</a:t>
            </a:r>
          </a:p>
          <a:p>
            <a:r>
              <a:rPr lang="en-US" dirty="0"/>
              <a:t>Deductee will be Employee (Individual)</a:t>
            </a:r>
          </a:p>
          <a:p>
            <a:r>
              <a:rPr lang="en-US" dirty="0"/>
              <a:t>Rate will be applicable as per slab rate</a:t>
            </a:r>
          </a:p>
          <a:p>
            <a:r>
              <a:rPr lang="en-US" dirty="0"/>
              <a:t>If PAN not available rate will be 30%</a:t>
            </a:r>
          </a:p>
          <a:p>
            <a:pPr marL="0" indent="0">
              <a:buNone/>
            </a:pPr>
            <a:r>
              <a:rPr lang="en-US" dirty="0"/>
              <a:t> </a:t>
            </a:r>
          </a:p>
          <a:p>
            <a:pPr marL="0" indent="0">
              <a:buNone/>
            </a:pPr>
            <a:endParaRPr lang="en-US" dirty="0"/>
          </a:p>
          <a:p>
            <a:pPr marL="0" indent="0">
              <a:buNone/>
            </a:pPr>
            <a:endParaRPr lang="en-GB" dirty="0"/>
          </a:p>
        </p:txBody>
      </p:sp>
    </p:spTree>
    <p:extLst>
      <p:ext uri="{BB962C8B-B14F-4D97-AF65-F5344CB8AC3E}">
        <p14:creationId xmlns:p14="http://schemas.microsoft.com/office/powerpoint/2010/main" val="371960313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18741644"/>
              </p:ext>
            </p:extLst>
          </p:nvPr>
        </p:nvGraphicFramePr>
        <p:xfrm>
          <a:off x="172278" y="235376"/>
          <a:ext cx="11569148" cy="6569919"/>
        </p:xfrm>
        <a:graphic>
          <a:graphicData uri="http://schemas.openxmlformats.org/drawingml/2006/table">
            <a:tbl>
              <a:tblPr>
                <a:tableStyleId>{5C22544A-7EE6-4342-B048-85BDC9FD1C3A}</a:tableStyleId>
              </a:tblPr>
              <a:tblGrid>
                <a:gridCol w="2313830">
                  <a:extLst>
                    <a:ext uri="{9D8B030D-6E8A-4147-A177-3AD203B41FA5}">
                      <a16:colId xmlns:a16="http://schemas.microsoft.com/office/drawing/2014/main" val="2416756161"/>
                    </a:ext>
                  </a:extLst>
                </a:gridCol>
                <a:gridCol w="2313830">
                  <a:extLst>
                    <a:ext uri="{9D8B030D-6E8A-4147-A177-3AD203B41FA5}">
                      <a16:colId xmlns:a16="http://schemas.microsoft.com/office/drawing/2014/main" val="1939129959"/>
                    </a:ext>
                  </a:extLst>
                </a:gridCol>
                <a:gridCol w="3470744">
                  <a:extLst>
                    <a:ext uri="{9D8B030D-6E8A-4147-A177-3AD203B41FA5}">
                      <a16:colId xmlns:a16="http://schemas.microsoft.com/office/drawing/2014/main" val="597660867"/>
                    </a:ext>
                  </a:extLst>
                </a:gridCol>
                <a:gridCol w="3470744">
                  <a:extLst>
                    <a:ext uri="{9D8B030D-6E8A-4147-A177-3AD203B41FA5}">
                      <a16:colId xmlns:a16="http://schemas.microsoft.com/office/drawing/2014/main" val="3967132512"/>
                    </a:ext>
                  </a:extLst>
                </a:gridCol>
              </a:tblGrid>
              <a:tr h="314325">
                <a:tc gridSpan="4">
                  <a:txBody>
                    <a:bodyPr/>
                    <a:lstStyle/>
                    <a:p>
                      <a:pPr algn="ctr" fontAlgn="b"/>
                      <a:r>
                        <a:rPr lang="en-GB" sz="2000" b="1" u="none" strike="noStrike" dirty="0">
                          <a:effectLst/>
                        </a:rPr>
                        <a:t>INDIVIDUAL </a:t>
                      </a:r>
                      <a:endParaRPr lang="en-GB" sz="2000" b="1"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58750097"/>
                  </a:ext>
                </a:extLst>
              </a:tr>
              <a:tr h="299085">
                <a:tc gridSpan="2">
                  <a:txBody>
                    <a:bodyPr/>
                    <a:lstStyle/>
                    <a:p>
                      <a:pPr algn="ctr" fontAlgn="ctr"/>
                      <a:r>
                        <a:rPr lang="en-GB" sz="1900" b="1" u="none" strike="noStrike" dirty="0">
                          <a:effectLst/>
                        </a:rPr>
                        <a:t>Taxable income</a:t>
                      </a:r>
                      <a:endParaRPr lang="en-GB" sz="1900" b="1" i="0" u="none" strike="noStrike" dirty="0">
                        <a:solidFill>
                          <a:srgbClr val="525252"/>
                        </a:solidFill>
                        <a:effectLst/>
                        <a:latin typeface="Georgia" panose="02040502050405020303" pitchFamily="18" charset="0"/>
                      </a:endParaRPr>
                    </a:p>
                  </a:txBody>
                  <a:tcPr marL="9525" marR="9525" marT="9525" marB="0" anchor="ctr">
                    <a:solidFill>
                      <a:schemeClr val="accent1">
                        <a:lumMod val="40000"/>
                        <a:lumOff val="60000"/>
                      </a:schemeClr>
                    </a:solidFill>
                  </a:tcPr>
                </a:tc>
                <a:tc hMerge="1">
                  <a:txBody>
                    <a:bodyPr/>
                    <a:lstStyle/>
                    <a:p>
                      <a:endParaRPr lang="en-GB"/>
                    </a:p>
                  </a:txBody>
                  <a:tcPr/>
                </a:tc>
                <a:tc gridSpan="2">
                  <a:txBody>
                    <a:bodyPr/>
                    <a:lstStyle/>
                    <a:p>
                      <a:pPr algn="ctr" fontAlgn="ctr"/>
                      <a:r>
                        <a:rPr lang="en-GB" sz="1900" b="1" u="none" strike="noStrike" dirty="0">
                          <a:effectLst/>
                        </a:rPr>
                        <a:t>Tax Rate</a:t>
                      </a:r>
                      <a:endParaRPr lang="en-GB" sz="1900" b="1" i="0" u="none" strike="noStrike" dirty="0">
                        <a:solidFill>
                          <a:srgbClr val="525252"/>
                        </a:solidFill>
                        <a:effectLst/>
                        <a:latin typeface="Georgia" panose="02040502050405020303" pitchFamily="18" charset="0"/>
                      </a:endParaRPr>
                    </a:p>
                  </a:txBody>
                  <a:tcPr marL="9525" marR="9525" marT="9525" marB="0" anchor="ctr">
                    <a:solidFill>
                      <a:schemeClr val="accent1">
                        <a:lumMod val="40000"/>
                        <a:lumOff val="60000"/>
                      </a:schemeClr>
                    </a:solidFill>
                  </a:tcPr>
                </a:tc>
                <a:tc hMerge="1">
                  <a:txBody>
                    <a:bodyPr/>
                    <a:lstStyle/>
                    <a:p>
                      <a:endParaRPr lang="en-GB"/>
                    </a:p>
                  </a:txBody>
                  <a:tcPr/>
                </a:tc>
                <a:extLst>
                  <a:ext uri="{0D108BD9-81ED-4DB2-BD59-A6C34878D82A}">
                    <a16:rowId xmlns:a16="http://schemas.microsoft.com/office/drawing/2014/main" val="2024411850"/>
                  </a:ext>
                </a:extLst>
              </a:tr>
              <a:tr h="283845">
                <a:tc gridSpan="2">
                  <a:txBody>
                    <a:bodyPr/>
                    <a:lstStyle/>
                    <a:p>
                      <a:pPr algn="ctr" fontAlgn="ctr"/>
                      <a:r>
                        <a:rPr lang="en-GB" sz="1800" u="none" strike="noStrike" dirty="0">
                          <a:effectLst/>
                        </a:rPr>
                        <a:t>Up to </a:t>
                      </a:r>
                      <a:r>
                        <a:rPr lang="en-GB" sz="1800" u="none" strike="noStrike" dirty="0" err="1">
                          <a:effectLst/>
                        </a:rPr>
                        <a:t>Rs</a:t>
                      </a:r>
                      <a:r>
                        <a:rPr lang="en-GB" sz="1800" u="none" strike="noStrike" dirty="0">
                          <a:effectLst/>
                        </a:rPr>
                        <a:t>. 2,50,000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dirty="0">
                          <a:effectLst/>
                        </a:rPr>
                        <a:t>Nil</a:t>
                      </a:r>
                      <a:endParaRPr lang="en-GB" sz="1800" b="0" i="1"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2492734982"/>
                  </a:ext>
                </a:extLst>
              </a:tr>
              <a:tr h="524788">
                <a:tc gridSpan="2">
                  <a:txBody>
                    <a:bodyPr/>
                    <a:lstStyle/>
                    <a:p>
                      <a:pPr algn="ctr" fontAlgn="ctr"/>
                      <a:r>
                        <a:rPr lang="en-US" sz="1800" u="none" strike="noStrike" dirty="0" err="1">
                          <a:effectLst/>
                        </a:rPr>
                        <a:t>Rs</a:t>
                      </a:r>
                      <a:r>
                        <a:rPr lang="en-US" sz="1800" u="none" strike="noStrike" dirty="0">
                          <a:effectLst/>
                        </a:rPr>
                        <a:t>. 2,50,000 to </a:t>
                      </a:r>
                      <a:r>
                        <a:rPr lang="en-US" sz="1800" u="none" strike="noStrike" dirty="0" err="1">
                          <a:effectLst/>
                        </a:rPr>
                        <a:t>Rs</a:t>
                      </a:r>
                      <a:r>
                        <a:rPr lang="en-US" sz="1800" u="none" strike="noStrike" dirty="0">
                          <a:effectLst/>
                        </a:rPr>
                        <a:t>. 5,00,000</a:t>
                      </a:r>
                      <a:endParaRPr lang="en-US"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a:effectLst/>
                        </a:rPr>
                        <a:t>5%</a:t>
                      </a:r>
                      <a:endParaRPr lang="en-GB" sz="1800" b="0" i="0" u="none" strike="noStrike">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3713025386"/>
                  </a:ext>
                </a:extLst>
              </a:tr>
              <a:tr h="524788">
                <a:tc gridSpan="2">
                  <a:txBody>
                    <a:bodyPr/>
                    <a:lstStyle/>
                    <a:p>
                      <a:pPr algn="ctr" fontAlgn="ctr"/>
                      <a:r>
                        <a:rPr lang="en-US" sz="1800" u="none" strike="noStrike" dirty="0" err="1">
                          <a:effectLst/>
                        </a:rPr>
                        <a:t>Rs</a:t>
                      </a:r>
                      <a:r>
                        <a:rPr lang="en-US" sz="1800" u="none" strike="noStrike" dirty="0">
                          <a:effectLst/>
                        </a:rPr>
                        <a:t>. 5,00,000 to </a:t>
                      </a:r>
                      <a:r>
                        <a:rPr lang="en-US" sz="1800" u="none" strike="noStrike" dirty="0" err="1">
                          <a:effectLst/>
                        </a:rPr>
                        <a:t>Rs</a:t>
                      </a:r>
                      <a:r>
                        <a:rPr lang="en-US" sz="1800" u="none" strike="noStrike" dirty="0">
                          <a:effectLst/>
                        </a:rPr>
                        <a:t>. 10,00,000</a:t>
                      </a:r>
                      <a:endParaRPr lang="en-US"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a:effectLst/>
                        </a:rPr>
                        <a:t>20%</a:t>
                      </a:r>
                      <a:endParaRPr lang="en-GB" sz="1800" b="0" i="0" u="none" strike="noStrike">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3470672329"/>
                  </a:ext>
                </a:extLst>
              </a:tr>
              <a:tr h="283845">
                <a:tc gridSpan="2">
                  <a:txBody>
                    <a:bodyPr/>
                    <a:lstStyle/>
                    <a:p>
                      <a:pPr algn="ctr" fontAlgn="ctr"/>
                      <a:r>
                        <a:rPr lang="en-GB" sz="1800" u="none" strike="noStrike" dirty="0">
                          <a:effectLst/>
                        </a:rPr>
                        <a:t>Above </a:t>
                      </a:r>
                      <a:r>
                        <a:rPr lang="en-GB" sz="1800" u="none" strike="noStrike" dirty="0" err="1">
                          <a:effectLst/>
                        </a:rPr>
                        <a:t>Rs</a:t>
                      </a:r>
                      <a:r>
                        <a:rPr lang="en-GB" sz="1800" u="none" strike="noStrike" dirty="0">
                          <a:effectLst/>
                        </a:rPr>
                        <a:t>. 10,00,000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dirty="0">
                          <a:effectLst/>
                        </a:rPr>
                        <a:t>30%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2247303798"/>
                  </a:ext>
                </a:extLst>
              </a:tr>
              <a:tr h="177165">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32647999"/>
                  </a:ext>
                </a:extLst>
              </a:tr>
              <a:tr h="314325">
                <a:tc gridSpan="4">
                  <a:txBody>
                    <a:bodyPr/>
                    <a:lstStyle/>
                    <a:p>
                      <a:pPr algn="ctr" fontAlgn="b"/>
                      <a:r>
                        <a:rPr lang="en-US" sz="2000" b="1" u="none" strike="noStrike" dirty="0">
                          <a:effectLst/>
                        </a:rPr>
                        <a:t>SENIOR CITIZENS , AGE &gt;60 YRS &lt; 80 YEARS</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49384458"/>
                  </a:ext>
                </a:extLst>
              </a:tr>
              <a:tr h="283845">
                <a:tc gridSpan="2">
                  <a:txBody>
                    <a:bodyPr/>
                    <a:lstStyle/>
                    <a:p>
                      <a:pPr algn="ctr" fontAlgn="ctr"/>
                      <a:endParaRPr lang="en-GB" sz="1800" b="1"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endParaRPr lang="en-GB" sz="1800" b="1"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2689065311"/>
                  </a:ext>
                </a:extLst>
              </a:tr>
              <a:tr h="283845">
                <a:tc gridSpan="2">
                  <a:txBody>
                    <a:bodyPr/>
                    <a:lstStyle/>
                    <a:p>
                      <a:pPr algn="ctr" fontAlgn="ctr"/>
                      <a:r>
                        <a:rPr lang="en-GB" sz="1800" u="none" strike="noStrike" dirty="0">
                          <a:effectLst/>
                        </a:rPr>
                        <a:t>Up to </a:t>
                      </a:r>
                      <a:r>
                        <a:rPr lang="en-GB" sz="1800" u="none" strike="noStrike" dirty="0" err="1">
                          <a:effectLst/>
                        </a:rPr>
                        <a:t>Rs</a:t>
                      </a:r>
                      <a:r>
                        <a:rPr lang="en-GB" sz="1800" u="none" strike="noStrike" dirty="0">
                          <a:effectLst/>
                        </a:rPr>
                        <a:t>. 3,00,000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a:effectLst/>
                        </a:rPr>
                        <a:t>Nil</a:t>
                      </a:r>
                      <a:endParaRPr lang="en-GB" sz="1800" b="0" i="1" u="none" strike="noStrike">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830895104"/>
                  </a:ext>
                </a:extLst>
              </a:tr>
              <a:tr h="524788">
                <a:tc gridSpan="2">
                  <a:txBody>
                    <a:bodyPr/>
                    <a:lstStyle/>
                    <a:p>
                      <a:pPr algn="ctr" fontAlgn="ctr"/>
                      <a:r>
                        <a:rPr lang="en-GB" sz="1800" u="none" strike="noStrike" dirty="0" err="1">
                          <a:effectLst/>
                        </a:rPr>
                        <a:t>Rs</a:t>
                      </a:r>
                      <a:r>
                        <a:rPr lang="en-GB" sz="1800" u="none" strike="noStrike" dirty="0">
                          <a:effectLst/>
                        </a:rPr>
                        <a:t>. 3,00,000 - </a:t>
                      </a:r>
                      <a:r>
                        <a:rPr lang="en-GB" sz="1800" u="none" strike="noStrike" dirty="0" err="1">
                          <a:effectLst/>
                        </a:rPr>
                        <a:t>Rs</a:t>
                      </a:r>
                      <a:r>
                        <a:rPr lang="en-GB" sz="1800" u="none" strike="noStrike" dirty="0">
                          <a:effectLst/>
                        </a:rPr>
                        <a:t>. 5,00,000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dirty="0">
                          <a:effectLst/>
                        </a:rPr>
                        <a:t>5%</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2476358269"/>
                  </a:ext>
                </a:extLst>
              </a:tr>
              <a:tr h="524788">
                <a:tc gridSpan="2">
                  <a:txBody>
                    <a:bodyPr/>
                    <a:lstStyle/>
                    <a:p>
                      <a:pPr algn="ctr" fontAlgn="ctr"/>
                      <a:r>
                        <a:rPr lang="en-GB" sz="1800" u="none" strike="noStrike" dirty="0" err="1">
                          <a:effectLst/>
                        </a:rPr>
                        <a:t>Rs</a:t>
                      </a:r>
                      <a:r>
                        <a:rPr lang="en-GB" sz="1800" u="none" strike="noStrike" dirty="0">
                          <a:effectLst/>
                        </a:rPr>
                        <a:t>. 5,00,000 - </a:t>
                      </a:r>
                      <a:r>
                        <a:rPr lang="en-GB" sz="1800" u="none" strike="noStrike" dirty="0" err="1">
                          <a:effectLst/>
                        </a:rPr>
                        <a:t>Rs</a:t>
                      </a:r>
                      <a:r>
                        <a:rPr lang="en-GB" sz="1800" u="none" strike="noStrike" dirty="0">
                          <a:effectLst/>
                        </a:rPr>
                        <a:t>. 10,00,000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dirty="0">
                          <a:effectLst/>
                        </a:rPr>
                        <a:t>20%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2270208217"/>
                  </a:ext>
                </a:extLst>
              </a:tr>
              <a:tr h="283845">
                <a:tc gridSpan="2">
                  <a:txBody>
                    <a:bodyPr/>
                    <a:lstStyle/>
                    <a:p>
                      <a:pPr algn="ctr" fontAlgn="ctr"/>
                      <a:r>
                        <a:rPr lang="en-GB" sz="1800" u="none" strike="noStrike">
                          <a:effectLst/>
                        </a:rPr>
                        <a:t>Above Rs. 10,00,000</a:t>
                      </a:r>
                      <a:endParaRPr lang="en-GB" sz="1800" b="0" i="0" u="none" strike="noStrike">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dirty="0">
                          <a:effectLst/>
                        </a:rPr>
                        <a:t>30%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2289450958"/>
                  </a:ext>
                </a:extLst>
              </a:tr>
              <a:tr h="255994">
                <a:tc gridSpan="2">
                  <a:txBody>
                    <a:bodyPr/>
                    <a:lstStyle/>
                    <a:p>
                      <a:pPr algn="l" fontAlgn="b"/>
                      <a:endParaRPr lang="en-GB" sz="1100" b="0"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GB"/>
                    </a:p>
                  </a:txBody>
                  <a:tcPr/>
                </a:tc>
                <a:tc gridSpan="2">
                  <a:txBody>
                    <a:bodyPr/>
                    <a:lstStyle/>
                    <a:p>
                      <a:pPr algn="l" fontAlgn="b"/>
                      <a:endParaRPr lang="en-GB" sz="1100" b="0"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GB"/>
                    </a:p>
                  </a:txBody>
                  <a:tcPr/>
                </a:tc>
                <a:extLst>
                  <a:ext uri="{0D108BD9-81ED-4DB2-BD59-A6C34878D82A}">
                    <a16:rowId xmlns:a16="http://schemas.microsoft.com/office/drawing/2014/main" val="2071087895"/>
                  </a:ext>
                </a:extLst>
              </a:tr>
              <a:tr h="314325">
                <a:tc gridSpan="4">
                  <a:txBody>
                    <a:bodyPr/>
                    <a:lstStyle/>
                    <a:p>
                      <a:pPr algn="ctr" fontAlgn="b"/>
                      <a:r>
                        <a:rPr lang="en-US" sz="2000" b="1" u="none" strike="noStrike" dirty="0">
                          <a:effectLst/>
                        </a:rPr>
                        <a:t>SUPER SENIOR CITIZENS , AGE &gt;= 80YRS </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47802694"/>
                  </a:ext>
                </a:extLst>
              </a:tr>
              <a:tr h="283845">
                <a:tc gridSpan="2">
                  <a:txBody>
                    <a:bodyPr/>
                    <a:lstStyle/>
                    <a:p>
                      <a:pPr algn="ctr" fontAlgn="ctr"/>
                      <a:endParaRPr lang="en-GB" sz="1800" b="1"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endParaRPr lang="en-GB" sz="1800" b="1"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1889192669"/>
                  </a:ext>
                </a:extLst>
              </a:tr>
              <a:tr h="283845">
                <a:tc gridSpan="2">
                  <a:txBody>
                    <a:bodyPr/>
                    <a:lstStyle/>
                    <a:p>
                      <a:pPr algn="ctr" fontAlgn="ctr"/>
                      <a:r>
                        <a:rPr lang="en-GB" sz="1800" u="none" strike="noStrike" dirty="0">
                          <a:effectLst/>
                        </a:rPr>
                        <a:t>Up to </a:t>
                      </a:r>
                      <a:r>
                        <a:rPr lang="en-GB" sz="1800" u="none" strike="noStrike" dirty="0" err="1">
                          <a:effectLst/>
                        </a:rPr>
                        <a:t>Rs</a:t>
                      </a:r>
                      <a:r>
                        <a:rPr lang="en-GB" sz="1800" u="none" strike="noStrike" dirty="0">
                          <a:effectLst/>
                        </a:rPr>
                        <a:t>. 5,00,000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a:effectLst/>
                        </a:rPr>
                        <a:t>Nil</a:t>
                      </a:r>
                      <a:endParaRPr lang="en-GB" sz="1800" b="0" i="1" u="none" strike="noStrike">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1853879121"/>
                  </a:ext>
                </a:extLst>
              </a:tr>
              <a:tr h="524788">
                <a:tc gridSpan="2">
                  <a:txBody>
                    <a:bodyPr/>
                    <a:lstStyle/>
                    <a:p>
                      <a:pPr algn="ctr" fontAlgn="ctr"/>
                      <a:r>
                        <a:rPr lang="en-GB" sz="1800" u="none" strike="noStrike" dirty="0" err="1">
                          <a:effectLst/>
                        </a:rPr>
                        <a:t>Rs</a:t>
                      </a:r>
                      <a:r>
                        <a:rPr lang="en-GB" sz="1800" u="none" strike="noStrike" dirty="0">
                          <a:effectLst/>
                        </a:rPr>
                        <a:t>. 5,00,000 - </a:t>
                      </a:r>
                      <a:r>
                        <a:rPr lang="en-GB" sz="1800" u="none" strike="noStrike" dirty="0" err="1">
                          <a:effectLst/>
                        </a:rPr>
                        <a:t>Rs</a:t>
                      </a:r>
                      <a:r>
                        <a:rPr lang="en-GB" sz="1800" u="none" strike="noStrike" dirty="0">
                          <a:effectLst/>
                        </a:rPr>
                        <a:t>. 10,00,000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a:effectLst/>
                        </a:rPr>
                        <a:t>20%</a:t>
                      </a:r>
                      <a:endParaRPr lang="en-GB" sz="1800" b="0" i="0" u="none" strike="noStrike">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1932338681"/>
                  </a:ext>
                </a:extLst>
              </a:tr>
              <a:tr h="283845">
                <a:tc gridSpan="2">
                  <a:txBody>
                    <a:bodyPr/>
                    <a:lstStyle/>
                    <a:p>
                      <a:pPr algn="ctr" fontAlgn="ctr"/>
                      <a:r>
                        <a:rPr lang="en-GB" sz="1800" u="none" strike="noStrike" dirty="0">
                          <a:effectLst/>
                        </a:rPr>
                        <a:t>Above </a:t>
                      </a:r>
                      <a:r>
                        <a:rPr lang="en-GB" sz="1800" u="none" strike="noStrike" dirty="0" err="1">
                          <a:effectLst/>
                        </a:rPr>
                        <a:t>Rs</a:t>
                      </a:r>
                      <a:r>
                        <a:rPr lang="en-GB" sz="1800" u="none" strike="noStrike" dirty="0">
                          <a:effectLst/>
                        </a:rPr>
                        <a:t>. 10,00,000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tc gridSpan="2">
                  <a:txBody>
                    <a:bodyPr/>
                    <a:lstStyle/>
                    <a:p>
                      <a:pPr algn="ctr" fontAlgn="ctr"/>
                      <a:r>
                        <a:rPr lang="en-GB" sz="1800" u="none" strike="noStrike" dirty="0">
                          <a:effectLst/>
                        </a:rPr>
                        <a:t>30%</a:t>
                      </a:r>
                      <a:endParaRPr lang="en-GB" sz="1800" b="0" i="0" u="none" strike="noStrike" dirty="0">
                        <a:solidFill>
                          <a:srgbClr val="525252"/>
                        </a:solidFill>
                        <a:effectLst/>
                        <a:latin typeface="Georgia" panose="02040502050405020303" pitchFamily="18" charset="0"/>
                      </a:endParaRPr>
                    </a:p>
                  </a:txBody>
                  <a:tcPr marL="9525" marR="9525" marT="9525" marB="0" anchor="ctr"/>
                </a:tc>
                <a:tc hMerge="1">
                  <a:txBody>
                    <a:bodyPr/>
                    <a:lstStyle/>
                    <a:p>
                      <a:endParaRPr lang="en-GB"/>
                    </a:p>
                  </a:txBody>
                  <a:tcPr/>
                </a:tc>
                <a:extLst>
                  <a:ext uri="{0D108BD9-81ED-4DB2-BD59-A6C34878D82A}">
                    <a16:rowId xmlns:a16="http://schemas.microsoft.com/office/drawing/2014/main" val="3486161439"/>
                  </a:ext>
                </a:extLst>
              </a:tr>
            </a:tbl>
          </a:graphicData>
        </a:graphic>
      </p:graphicFrame>
    </p:spTree>
    <p:extLst>
      <p:ext uri="{BB962C8B-B14F-4D97-AF65-F5344CB8AC3E}">
        <p14:creationId xmlns:p14="http://schemas.microsoft.com/office/powerpoint/2010/main" val="1059104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SECTION 192A</a:t>
            </a:r>
            <a:br>
              <a:rPr lang="en-US" dirty="0"/>
            </a:br>
            <a:r>
              <a:rPr lang="en-US" dirty="0"/>
              <a:t>WITHDRAWAL FROM EPF </a:t>
            </a:r>
            <a:endParaRPr lang="en-GB" dirty="0"/>
          </a:p>
        </p:txBody>
      </p:sp>
      <p:sp>
        <p:nvSpPr>
          <p:cNvPr id="3" name="Content Placeholder 2"/>
          <p:cNvSpPr>
            <a:spLocks noGrp="1"/>
          </p:cNvSpPr>
          <p:nvPr>
            <p:ph idx="1"/>
          </p:nvPr>
        </p:nvSpPr>
        <p:spPr/>
        <p:txBody>
          <a:bodyPr/>
          <a:lstStyle/>
          <a:p>
            <a:r>
              <a:rPr lang="en-US" dirty="0"/>
              <a:t>Premature withdrawal from EPF</a:t>
            </a:r>
          </a:p>
          <a:p>
            <a:r>
              <a:rPr lang="en-US" dirty="0"/>
              <a:t>Deductor EPFO</a:t>
            </a:r>
          </a:p>
          <a:p>
            <a:r>
              <a:rPr lang="en-US" dirty="0"/>
              <a:t>TDS rate 10%</a:t>
            </a:r>
          </a:p>
          <a:p>
            <a:r>
              <a:rPr lang="en-US" dirty="0"/>
              <a:t>Limit </a:t>
            </a:r>
            <a:r>
              <a:rPr lang="en-US" dirty="0" err="1"/>
              <a:t>rs</a:t>
            </a:r>
            <a:r>
              <a:rPr lang="en-US" dirty="0"/>
              <a:t> 50000/-</a:t>
            </a:r>
          </a:p>
          <a:p>
            <a:r>
              <a:rPr lang="en-US" dirty="0"/>
              <a:t>TDS will be applicable , withdrawn before 5 years of contribution. </a:t>
            </a:r>
          </a:p>
          <a:p>
            <a:r>
              <a:rPr lang="en-US" dirty="0"/>
              <a:t>If PAN not available rate will be 30%</a:t>
            </a:r>
          </a:p>
          <a:p>
            <a:pPr marL="0" indent="0">
              <a:buNone/>
            </a:pPr>
            <a:r>
              <a:rPr lang="en-US" dirty="0"/>
              <a:t> </a:t>
            </a:r>
          </a:p>
        </p:txBody>
      </p:sp>
    </p:spTree>
    <p:extLst>
      <p:ext uri="{BB962C8B-B14F-4D97-AF65-F5344CB8AC3E}">
        <p14:creationId xmlns:p14="http://schemas.microsoft.com/office/powerpoint/2010/main" val="181320737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SECTION 193</a:t>
            </a:r>
            <a:br>
              <a:rPr lang="en-US" dirty="0"/>
            </a:br>
            <a:r>
              <a:rPr lang="en-US" dirty="0"/>
              <a:t>INTEREST ON SECURITIES</a:t>
            </a:r>
            <a:br>
              <a:rPr lang="en-US" dirty="0"/>
            </a:br>
            <a:endParaRPr lang="en-GB" dirty="0"/>
          </a:p>
        </p:txBody>
      </p:sp>
      <p:sp>
        <p:nvSpPr>
          <p:cNvPr id="3" name="Content Placeholder 2"/>
          <p:cNvSpPr>
            <a:spLocks noGrp="1"/>
          </p:cNvSpPr>
          <p:nvPr>
            <p:ph idx="1"/>
          </p:nvPr>
        </p:nvSpPr>
        <p:spPr>
          <a:xfrm>
            <a:off x="685800" y="1921566"/>
            <a:ext cx="10820400" cy="4297120"/>
          </a:xfrm>
        </p:spPr>
        <p:txBody>
          <a:bodyPr/>
          <a:lstStyle/>
          <a:p>
            <a:r>
              <a:rPr lang="en-US" dirty="0"/>
              <a:t>Rate applicable 10%</a:t>
            </a:r>
          </a:p>
          <a:p>
            <a:endParaRPr lang="en-US" dirty="0"/>
          </a:p>
          <a:p>
            <a:r>
              <a:rPr lang="en-US" dirty="0"/>
              <a:t>Govt. Security limit </a:t>
            </a:r>
            <a:r>
              <a:rPr lang="en-US" dirty="0" err="1"/>
              <a:t>Rs</a:t>
            </a:r>
            <a:r>
              <a:rPr lang="en-US" dirty="0"/>
              <a:t> 10000/- </a:t>
            </a:r>
          </a:p>
          <a:p>
            <a:endParaRPr lang="en-US" dirty="0"/>
          </a:p>
          <a:p>
            <a:r>
              <a:rPr lang="en-US" dirty="0"/>
              <a:t>Debenture </a:t>
            </a:r>
            <a:r>
              <a:rPr lang="en-US" dirty="0" err="1"/>
              <a:t>Rs</a:t>
            </a:r>
            <a:r>
              <a:rPr lang="en-US" dirty="0"/>
              <a:t> 5000/-</a:t>
            </a:r>
          </a:p>
          <a:p>
            <a:endParaRPr lang="en-US" dirty="0"/>
          </a:p>
          <a:p>
            <a:r>
              <a:rPr lang="en-US" dirty="0"/>
              <a:t>Credit or Payment whichever is earlier</a:t>
            </a:r>
          </a:p>
          <a:p>
            <a:endParaRPr lang="en-US" dirty="0"/>
          </a:p>
          <a:p>
            <a:r>
              <a:rPr lang="en-US" dirty="0"/>
              <a:t>In absent of PAN rate will be 20%</a:t>
            </a:r>
          </a:p>
          <a:p>
            <a:endParaRPr lang="en-GB" dirty="0"/>
          </a:p>
        </p:txBody>
      </p:sp>
    </p:spTree>
    <p:extLst>
      <p:ext uri="{BB962C8B-B14F-4D97-AF65-F5344CB8AC3E}">
        <p14:creationId xmlns:p14="http://schemas.microsoft.com/office/powerpoint/2010/main" val="31059733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4373"/>
            <a:ext cx="10820400" cy="1293028"/>
          </a:xfrm>
        </p:spPr>
        <p:txBody>
          <a:bodyPr/>
          <a:lstStyle/>
          <a:p>
            <a:pPr algn="ctr"/>
            <a:r>
              <a:rPr lang="en-US" dirty="0"/>
              <a:t>SECTION 194</a:t>
            </a:r>
            <a:br>
              <a:rPr lang="en-US" dirty="0"/>
            </a:br>
            <a:r>
              <a:rPr lang="en-US" dirty="0"/>
              <a:t>DIVIDEND </a:t>
            </a:r>
            <a:endParaRPr lang="en-GB" dirty="0"/>
          </a:p>
        </p:txBody>
      </p:sp>
      <p:sp>
        <p:nvSpPr>
          <p:cNvPr id="3" name="Content Placeholder 2"/>
          <p:cNvSpPr>
            <a:spLocks noGrp="1"/>
          </p:cNvSpPr>
          <p:nvPr>
            <p:ph idx="1"/>
          </p:nvPr>
        </p:nvSpPr>
        <p:spPr>
          <a:xfrm>
            <a:off x="685800" y="2690191"/>
            <a:ext cx="10820400" cy="3528494"/>
          </a:xfrm>
        </p:spPr>
        <p:txBody>
          <a:bodyPr/>
          <a:lstStyle/>
          <a:p>
            <a:r>
              <a:rPr lang="en-US" dirty="0"/>
              <a:t>Deductor – Indian company / Company making payment in India.</a:t>
            </a:r>
          </a:p>
          <a:p>
            <a:r>
              <a:rPr lang="en-US" dirty="0"/>
              <a:t>Rate 10%  no PAN 	20%</a:t>
            </a:r>
          </a:p>
          <a:p>
            <a:r>
              <a:rPr lang="en-US" dirty="0"/>
              <a:t>Limit RS 2500/-</a:t>
            </a:r>
          </a:p>
          <a:p>
            <a:r>
              <a:rPr lang="en-US" dirty="0"/>
              <a:t>** No </a:t>
            </a:r>
            <a:r>
              <a:rPr lang="en-US" dirty="0" err="1"/>
              <a:t>tds</a:t>
            </a:r>
            <a:r>
              <a:rPr lang="en-US" dirty="0"/>
              <a:t> applied u/s 115 –o(1A)</a:t>
            </a:r>
          </a:p>
          <a:p>
            <a:r>
              <a:rPr lang="en-US" dirty="0"/>
              <a:t>Section 115-O of the Income Tax Act relates to tax on distributed profits of domestic companies. Dividend received by the shareholders referred to in section 115-O is exempt in the hands of shareholders but shall be paid within </a:t>
            </a:r>
            <a:r>
              <a:rPr lang="en-US" b="1" i="1" u="sng" dirty="0"/>
              <a:t>14 days </a:t>
            </a:r>
            <a:r>
              <a:rPr lang="en-US" dirty="0"/>
              <a:t>from the date of </a:t>
            </a:r>
            <a:r>
              <a:rPr lang="en-GB" dirty="0"/>
              <a:t>Distribution or Declaration or </a:t>
            </a:r>
            <a:r>
              <a:rPr lang="en-US" dirty="0"/>
              <a:t>Payment of any dividend whichever is the earliest.</a:t>
            </a:r>
          </a:p>
          <a:p>
            <a:pPr marL="0" indent="0">
              <a:buNone/>
            </a:pPr>
            <a:endParaRPr lang="en-GB" dirty="0"/>
          </a:p>
        </p:txBody>
      </p:sp>
    </p:spTree>
    <p:extLst>
      <p:ext uri="{BB962C8B-B14F-4D97-AF65-F5344CB8AC3E}">
        <p14:creationId xmlns:p14="http://schemas.microsoft.com/office/powerpoint/2010/main" val="6374334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SECTION 194</a:t>
            </a:r>
            <a:br>
              <a:rPr lang="en-US" dirty="0"/>
            </a:br>
            <a:r>
              <a:rPr lang="en-US" dirty="0"/>
              <a:t>INTEREST OTHER THEN SECURITIES</a:t>
            </a:r>
            <a:endParaRPr lang="en-GB" dirty="0"/>
          </a:p>
        </p:txBody>
      </p:sp>
      <p:sp>
        <p:nvSpPr>
          <p:cNvPr id="3" name="Content Placeholder 2"/>
          <p:cNvSpPr>
            <a:spLocks noGrp="1"/>
          </p:cNvSpPr>
          <p:nvPr>
            <p:ph idx="1"/>
          </p:nvPr>
        </p:nvSpPr>
        <p:spPr>
          <a:xfrm>
            <a:off x="685800" y="3127513"/>
            <a:ext cx="10820400" cy="3091172"/>
          </a:xfrm>
        </p:spPr>
        <p:txBody>
          <a:bodyPr/>
          <a:lstStyle/>
          <a:p>
            <a:r>
              <a:rPr lang="en-US" dirty="0"/>
              <a:t>Deductor can be anybody other then INDIVIDUAL / HUF</a:t>
            </a:r>
          </a:p>
          <a:p>
            <a:endParaRPr lang="en-US" dirty="0"/>
          </a:p>
          <a:p>
            <a:r>
              <a:rPr lang="en-US" dirty="0"/>
              <a:t>Rate 10% </a:t>
            </a:r>
          </a:p>
          <a:p>
            <a:endParaRPr lang="en-US" dirty="0"/>
          </a:p>
          <a:p>
            <a:r>
              <a:rPr lang="en-US" dirty="0"/>
              <a:t>Limit </a:t>
            </a:r>
            <a:r>
              <a:rPr lang="en-US" dirty="0" err="1"/>
              <a:t>Rs</a:t>
            </a:r>
            <a:r>
              <a:rPr lang="en-US" dirty="0"/>
              <a:t>. 10000/- for Bank , for other </a:t>
            </a:r>
            <a:r>
              <a:rPr lang="en-US" dirty="0" err="1"/>
              <a:t>Rs</a:t>
            </a:r>
            <a:r>
              <a:rPr lang="en-US" dirty="0"/>
              <a:t> 5000/-</a:t>
            </a:r>
            <a:endParaRPr lang="en-GB" dirty="0"/>
          </a:p>
        </p:txBody>
      </p:sp>
    </p:spTree>
    <p:extLst>
      <p:ext uri="{BB962C8B-B14F-4D97-AF65-F5344CB8AC3E}">
        <p14:creationId xmlns:p14="http://schemas.microsoft.com/office/powerpoint/2010/main" val="32597313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363</TotalTime>
  <Words>1267</Words>
  <Application>Microsoft Office PowerPoint</Application>
  <PresentationFormat>Widescreen</PresentationFormat>
  <Paragraphs>235</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Arial Narrow</vt:lpstr>
      <vt:lpstr>Bodoni MT</vt:lpstr>
      <vt:lpstr>Brush Script MT</vt:lpstr>
      <vt:lpstr>Calibri</vt:lpstr>
      <vt:lpstr>Century Gothic</vt:lpstr>
      <vt:lpstr>Georgia</vt:lpstr>
      <vt:lpstr>Vapor Trail</vt:lpstr>
      <vt:lpstr>WELCOME</vt:lpstr>
      <vt:lpstr>PowerPoint Presentation</vt:lpstr>
      <vt:lpstr>TDS is deducted on the following types of payments:-</vt:lpstr>
      <vt:lpstr>SECTION 192 TDS ON SALARY </vt:lpstr>
      <vt:lpstr>PowerPoint Presentation</vt:lpstr>
      <vt:lpstr>SECTION 192A WITHDRAWAL FROM EPF </vt:lpstr>
      <vt:lpstr>SECTION 193 INTEREST ON SECURITIES </vt:lpstr>
      <vt:lpstr>SECTION 194 DIVIDEND </vt:lpstr>
      <vt:lpstr>SECTION 194 INTEREST OTHER THEN SECURITIES</vt:lpstr>
      <vt:lpstr>SECTION 194B / 194BB WINNING FROM LOTTERY / HORCE RACE</vt:lpstr>
      <vt:lpstr>SECTION 194 C CONTRACTOR &amp; SUBCONTRACTOR</vt:lpstr>
      <vt:lpstr>SECTION 194 D INSURANCE COMMISSION</vt:lpstr>
      <vt:lpstr>SECTION 194 Da Payment under life insurance policy (including Bonus) </vt:lpstr>
      <vt:lpstr>SECTION 194E Non-Resident Sportsmen or Sports Association</vt:lpstr>
      <vt:lpstr>PowerPoint Presentation</vt:lpstr>
      <vt:lpstr>SECTION 194 H TDS ON COMMISSION</vt:lpstr>
      <vt:lpstr>SECTION 194 I TDS ON RENT</vt:lpstr>
      <vt:lpstr>SECTION 194 I A TDS ON payment of immovable property</vt:lpstr>
      <vt:lpstr>SECTION 194 I B RENT PAYBALE NOT COVERED U/S 194I w.e.f. 01/06/2017</vt:lpstr>
      <vt:lpstr>SECTION 194 J PROFESSIONAL / TECHNICAL FEES</vt:lpstr>
      <vt:lpstr>SECTION 194 LA transfer of immovable property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dc:creator>
  <cp:lastModifiedBy>Ram</cp:lastModifiedBy>
  <cp:revision>39</cp:revision>
  <dcterms:created xsi:type="dcterms:W3CDTF">2018-03-01T10:59:06Z</dcterms:created>
  <dcterms:modified xsi:type="dcterms:W3CDTF">2018-03-03T14:32:52Z</dcterms:modified>
</cp:coreProperties>
</file>