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Lst>
  <p:notesMasterIdLst>
    <p:notesMasterId r:id="rId64"/>
  </p:notesMasterIdLst>
  <p:sldIdLst>
    <p:sldId id="257" r:id="rId4"/>
    <p:sldId id="269" r:id="rId5"/>
    <p:sldId id="332" r:id="rId6"/>
    <p:sldId id="270" r:id="rId7"/>
    <p:sldId id="366" r:id="rId8"/>
    <p:sldId id="299" r:id="rId9"/>
    <p:sldId id="353" r:id="rId10"/>
    <p:sldId id="360" r:id="rId11"/>
    <p:sldId id="277" r:id="rId12"/>
    <p:sldId id="304" r:id="rId13"/>
    <p:sldId id="278" r:id="rId14"/>
    <p:sldId id="300" r:id="rId15"/>
    <p:sldId id="280" r:id="rId16"/>
    <p:sldId id="281" r:id="rId17"/>
    <p:sldId id="279" r:id="rId18"/>
    <p:sldId id="282" r:id="rId19"/>
    <p:sldId id="354" r:id="rId20"/>
    <p:sldId id="361" r:id="rId21"/>
    <p:sldId id="365" r:id="rId22"/>
    <p:sldId id="363" r:id="rId23"/>
    <p:sldId id="355" r:id="rId24"/>
    <p:sldId id="356" r:id="rId25"/>
    <p:sldId id="357" r:id="rId26"/>
    <p:sldId id="358" r:id="rId27"/>
    <p:sldId id="359" r:id="rId28"/>
    <p:sldId id="283" r:id="rId29"/>
    <p:sldId id="311" r:id="rId30"/>
    <p:sldId id="312" r:id="rId31"/>
    <p:sldId id="313" r:id="rId32"/>
    <p:sldId id="316" r:id="rId33"/>
    <p:sldId id="326" r:id="rId34"/>
    <p:sldId id="327" r:id="rId35"/>
    <p:sldId id="339" r:id="rId36"/>
    <p:sldId id="328" r:id="rId37"/>
    <p:sldId id="323" r:id="rId38"/>
    <p:sldId id="324" r:id="rId39"/>
    <p:sldId id="284" r:id="rId40"/>
    <p:sldId id="333" r:id="rId41"/>
    <p:sldId id="334" r:id="rId42"/>
    <p:sldId id="335" r:id="rId43"/>
    <p:sldId id="336" r:id="rId44"/>
    <p:sldId id="338" r:id="rId45"/>
    <p:sldId id="329" r:id="rId46"/>
    <p:sldId id="296" r:id="rId47"/>
    <p:sldId id="298" r:id="rId48"/>
    <p:sldId id="297" r:id="rId49"/>
    <p:sldId id="340" r:id="rId50"/>
    <p:sldId id="330" r:id="rId51"/>
    <p:sldId id="341" r:id="rId52"/>
    <p:sldId id="342" r:id="rId53"/>
    <p:sldId id="343" r:id="rId54"/>
    <p:sldId id="344" r:id="rId55"/>
    <p:sldId id="345" r:id="rId56"/>
    <p:sldId id="331" r:id="rId57"/>
    <p:sldId id="352" r:id="rId58"/>
    <p:sldId id="369" r:id="rId59"/>
    <p:sldId id="367" r:id="rId60"/>
    <p:sldId id="362" r:id="rId61"/>
    <p:sldId id="364" r:id="rId62"/>
    <p:sldId id="368" r:id="rId63"/>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A5FBC6-4FB5-41DE-B6DB-9B8055444461}"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IN"/>
        </a:p>
      </dgm:t>
    </dgm:pt>
    <dgm:pt modelId="{B866527E-FAAD-4D4F-8EC8-8A2F2315069A}">
      <dgm:prSet phldrT="[Text]" custT="1"/>
      <dgm:spPr>
        <a:solidFill>
          <a:schemeClr val="accent1">
            <a:lumMod val="40000"/>
            <a:lumOff val="60000"/>
          </a:schemeClr>
        </a:solidFill>
      </dgm:spPr>
      <dgm:t>
        <a:bodyPr/>
        <a:lstStyle/>
        <a:p>
          <a:pPr algn="ctr"/>
          <a:r>
            <a:rPr lang="en-IN" sz="2400" b="1" dirty="0" smtClean="0">
              <a:solidFill>
                <a:schemeClr val="tx2">
                  <a:lumMod val="50000"/>
                </a:schemeClr>
              </a:solidFill>
            </a:rPr>
            <a:t>Direct Tax</a:t>
          </a:r>
          <a:endParaRPr lang="en-IN" sz="2400" b="1" dirty="0">
            <a:solidFill>
              <a:schemeClr val="tx2">
                <a:lumMod val="50000"/>
              </a:schemeClr>
            </a:solidFill>
          </a:endParaRPr>
        </a:p>
      </dgm:t>
    </dgm:pt>
    <dgm:pt modelId="{04B19E3D-2DB5-4888-9B07-D792268EDC12}" type="parTrans" cxnId="{7CDECA9E-F744-4119-B2DA-B1DED1DF59BC}">
      <dgm:prSet/>
      <dgm:spPr/>
      <dgm:t>
        <a:bodyPr/>
        <a:lstStyle/>
        <a:p>
          <a:endParaRPr lang="en-IN"/>
        </a:p>
      </dgm:t>
    </dgm:pt>
    <dgm:pt modelId="{D8DAC9AB-01E6-4B63-A9E1-5C5B91A954EB}" type="sibTrans" cxnId="{7CDECA9E-F744-4119-B2DA-B1DED1DF59BC}">
      <dgm:prSet/>
      <dgm:spPr/>
      <dgm:t>
        <a:bodyPr/>
        <a:lstStyle/>
        <a:p>
          <a:endParaRPr lang="en-IN"/>
        </a:p>
      </dgm:t>
    </dgm:pt>
    <dgm:pt modelId="{AD36F4F3-7B56-453D-A661-7E04884B3C3D}">
      <dgm:prSet phldrT="[Text]" custT="1"/>
      <dgm:spPr>
        <a:solidFill>
          <a:schemeClr val="accent1">
            <a:lumMod val="60000"/>
            <a:lumOff val="40000"/>
          </a:schemeClr>
        </a:solidFill>
      </dgm:spPr>
      <dgm:t>
        <a:bodyPr/>
        <a:lstStyle/>
        <a:p>
          <a:r>
            <a:rPr lang="en-IN" sz="1600" dirty="0" smtClean="0">
              <a:solidFill>
                <a:schemeClr val="tx2">
                  <a:lumMod val="50000"/>
                </a:schemeClr>
              </a:solidFill>
            </a:rPr>
            <a:t>Income Tax</a:t>
          </a:r>
          <a:endParaRPr lang="en-IN" sz="1600" dirty="0">
            <a:solidFill>
              <a:schemeClr val="tx2">
                <a:lumMod val="50000"/>
              </a:schemeClr>
            </a:solidFill>
          </a:endParaRPr>
        </a:p>
      </dgm:t>
    </dgm:pt>
    <dgm:pt modelId="{A6F449F6-9D51-45E5-A5F2-6EE6CB14CB32}" type="parTrans" cxnId="{BA3997CC-7F35-4176-87F2-AB59475EFD7A}">
      <dgm:prSet/>
      <dgm:spPr/>
      <dgm:t>
        <a:bodyPr/>
        <a:lstStyle/>
        <a:p>
          <a:endParaRPr lang="en-IN"/>
        </a:p>
      </dgm:t>
    </dgm:pt>
    <dgm:pt modelId="{F5EBE063-5F2A-41CB-82EF-9F3AF2250352}" type="sibTrans" cxnId="{BA3997CC-7F35-4176-87F2-AB59475EFD7A}">
      <dgm:prSet/>
      <dgm:spPr/>
      <dgm:t>
        <a:bodyPr/>
        <a:lstStyle/>
        <a:p>
          <a:endParaRPr lang="en-IN"/>
        </a:p>
      </dgm:t>
    </dgm:pt>
    <dgm:pt modelId="{B5FCE600-9D8E-44F8-9E4E-098B77D2501C}">
      <dgm:prSet phldrT="[Text]" custT="1"/>
      <dgm:spPr>
        <a:solidFill>
          <a:schemeClr val="accent1">
            <a:lumMod val="60000"/>
            <a:lumOff val="40000"/>
          </a:schemeClr>
        </a:solidFill>
      </dgm:spPr>
      <dgm:t>
        <a:bodyPr/>
        <a:lstStyle/>
        <a:p>
          <a:r>
            <a:rPr lang="en-IN" sz="1600" b="0" dirty="0" smtClean="0">
              <a:solidFill>
                <a:schemeClr val="tx2">
                  <a:lumMod val="50000"/>
                </a:schemeClr>
              </a:solidFill>
            </a:rPr>
            <a:t>Wealth Tax</a:t>
          </a:r>
          <a:endParaRPr lang="en-IN" sz="1600" b="0" dirty="0">
            <a:solidFill>
              <a:schemeClr val="tx2">
                <a:lumMod val="50000"/>
              </a:schemeClr>
            </a:solidFill>
          </a:endParaRPr>
        </a:p>
      </dgm:t>
    </dgm:pt>
    <dgm:pt modelId="{239CD38F-F7A7-43B6-96C0-889B0E87DCC2}" type="parTrans" cxnId="{006CC7F1-4EED-4617-8A41-64B4B38A3815}">
      <dgm:prSet/>
      <dgm:spPr/>
      <dgm:t>
        <a:bodyPr/>
        <a:lstStyle/>
        <a:p>
          <a:endParaRPr lang="en-IN"/>
        </a:p>
      </dgm:t>
    </dgm:pt>
    <dgm:pt modelId="{868FB224-63F2-4A5A-87DC-082B219E17A3}" type="sibTrans" cxnId="{006CC7F1-4EED-4617-8A41-64B4B38A3815}">
      <dgm:prSet/>
      <dgm:spPr/>
      <dgm:t>
        <a:bodyPr/>
        <a:lstStyle/>
        <a:p>
          <a:endParaRPr lang="en-IN"/>
        </a:p>
      </dgm:t>
    </dgm:pt>
    <dgm:pt modelId="{5EFAD406-9644-4F82-A0B6-8F6614399D7A}">
      <dgm:prSet phldrT="[Text]" custT="1"/>
      <dgm:spPr>
        <a:solidFill>
          <a:schemeClr val="accent1">
            <a:lumMod val="60000"/>
            <a:lumOff val="40000"/>
          </a:schemeClr>
        </a:solidFill>
      </dgm:spPr>
      <dgm:t>
        <a:bodyPr/>
        <a:lstStyle/>
        <a:p>
          <a:r>
            <a:rPr lang="en-IN" sz="1600" dirty="0" smtClean="0">
              <a:solidFill>
                <a:schemeClr val="tx2">
                  <a:lumMod val="50000"/>
                </a:schemeClr>
              </a:solidFill>
            </a:rPr>
            <a:t>Securities Transaction Tax</a:t>
          </a:r>
          <a:endParaRPr lang="en-IN" sz="1600" dirty="0">
            <a:solidFill>
              <a:schemeClr val="tx2">
                <a:lumMod val="50000"/>
              </a:schemeClr>
            </a:solidFill>
          </a:endParaRPr>
        </a:p>
      </dgm:t>
    </dgm:pt>
    <dgm:pt modelId="{5B08C5FF-E23D-4035-B3EF-FCD0A840C6AE}" type="parTrans" cxnId="{34C67774-CF0B-4F2A-9802-C67CD9C3ED7D}">
      <dgm:prSet/>
      <dgm:spPr/>
      <dgm:t>
        <a:bodyPr/>
        <a:lstStyle/>
        <a:p>
          <a:endParaRPr lang="en-IN"/>
        </a:p>
      </dgm:t>
    </dgm:pt>
    <dgm:pt modelId="{396D44E5-4EF2-4C2D-9E17-A75310BE1133}" type="sibTrans" cxnId="{34C67774-CF0B-4F2A-9802-C67CD9C3ED7D}">
      <dgm:prSet/>
      <dgm:spPr/>
      <dgm:t>
        <a:bodyPr/>
        <a:lstStyle/>
        <a:p>
          <a:endParaRPr lang="en-IN"/>
        </a:p>
      </dgm:t>
    </dgm:pt>
    <dgm:pt modelId="{A94A0044-9490-428F-BE60-FD2102D551A8}">
      <dgm:prSet phldrT="[Text]" custT="1"/>
      <dgm:spPr>
        <a:solidFill>
          <a:schemeClr val="accent1">
            <a:lumMod val="60000"/>
            <a:lumOff val="40000"/>
          </a:schemeClr>
        </a:solidFill>
      </dgm:spPr>
      <dgm:t>
        <a:bodyPr/>
        <a:lstStyle/>
        <a:p>
          <a:r>
            <a:rPr lang="en-IN" sz="1600" dirty="0" smtClean="0">
              <a:solidFill>
                <a:schemeClr val="tx2">
                  <a:lumMod val="50000"/>
                </a:schemeClr>
              </a:solidFill>
            </a:rPr>
            <a:t>Dividend Distribution Tax</a:t>
          </a:r>
          <a:endParaRPr lang="en-IN" sz="1600" dirty="0">
            <a:solidFill>
              <a:schemeClr val="tx2">
                <a:lumMod val="50000"/>
              </a:schemeClr>
            </a:solidFill>
          </a:endParaRPr>
        </a:p>
      </dgm:t>
    </dgm:pt>
    <dgm:pt modelId="{C85978CC-3783-4454-8B39-B676D403AFDA}" type="parTrans" cxnId="{27812BE0-4207-4D5C-AE69-9177D22FA200}">
      <dgm:prSet/>
      <dgm:spPr/>
      <dgm:t>
        <a:bodyPr/>
        <a:lstStyle/>
        <a:p>
          <a:endParaRPr lang="en-IN"/>
        </a:p>
      </dgm:t>
    </dgm:pt>
    <dgm:pt modelId="{2A7A5781-3967-458E-BD3B-6F41AC88C835}" type="sibTrans" cxnId="{27812BE0-4207-4D5C-AE69-9177D22FA200}">
      <dgm:prSet/>
      <dgm:spPr/>
      <dgm:t>
        <a:bodyPr/>
        <a:lstStyle/>
        <a:p>
          <a:endParaRPr lang="en-IN"/>
        </a:p>
      </dgm:t>
    </dgm:pt>
    <dgm:pt modelId="{0AF13269-4213-4413-82B6-21D11C7EA0CC}">
      <dgm:prSet phldrT="[Text]" custT="1"/>
      <dgm:spPr>
        <a:solidFill>
          <a:schemeClr val="accent1">
            <a:lumMod val="60000"/>
            <a:lumOff val="40000"/>
          </a:schemeClr>
        </a:solidFill>
      </dgm:spPr>
      <dgm:t>
        <a:bodyPr/>
        <a:lstStyle/>
        <a:p>
          <a:r>
            <a:rPr lang="en-IN" sz="1600" dirty="0" smtClean="0">
              <a:solidFill>
                <a:schemeClr val="tx2">
                  <a:lumMod val="50000"/>
                </a:schemeClr>
              </a:solidFill>
            </a:rPr>
            <a:t>Commodities Transaction tax</a:t>
          </a:r>
          <a:endParaRPr lang="en-IN" sz="1600" dirty="0">
            <a:solidFill>
              <a:schemeClr val="tx2">
                <a:lumMod val="50000"/>
              </a:schemeClr>
            </a:solidFill>
          </a:endParaRPr>
        </a:p>
      </dgm:t>
    </dgm:pt>
    <dgm:pt modelId="{9E715B1E-5B74-4D42-9C6E-BF29C986A604}" type="parTrans" cxnId="{E962298C-ED32-41B6-B117-4AF6DF058BA8}">
      <dgm:prSet/>
      <dgm:spPr/>
      <dgm:t>
        <a:bodyPr/>
        <a:lstStyle/>
        <a:p>
          <a:endParaRPr lang="en-IN"/>
        </a:p>
      </dgm:t>
    </dgm:pt>
    <dgm:pt modelId="{25CB28E7-440B-4719-B5A6-F358575CBBB2}" type="sibTrans" cxnId="{E962298C-ED32-41B6-B117-4AF6DF058BA8}">
      <dgm:prSet/>
      <dgm:spPr/>
      <dgm:t>
        <a:bodyPr/>
        <a:lstStyle/>
        <a:p>
          <a:endParaRPr lang="en-IN"/>
        </a:p>
      </dgm:t>
    </dgm:pt>
    <dgm:pt modelId="{7814896E-4E44-4980-BC69-4203C677FE49}">
      <dgm:prSet phldrT="[Text]" custT="1"/>
      <dgm:spPr>
        <a:solidFill>
          <a:schemeClr val="accent1">
            <a:lumMod val="60000"/>
            <a:lumOff val="40000"/>
          </a:schemeClr>
        </a:solidFill>
      </dgm:spPr>
      <dgm:t>
        <a:bodyPr/>
        <a:lstStyle/>
        <a:p>
          <a:r>
            <a:rPr lang="en-IN" sz="1400" b="0" dirty="0" smtClean="0">
              <a:solidFill>
                <a:schemeClr val="tx2">
                  <a:lumMod val="50000"/>
                </a:schemeClr>
              </a:solidFill>
            </a:rPr>
            <a:t>BLACK MONEY &amp; IMPOSITION OF TAX ACT, 2015</a:t>
          </a:r>
          <a:r>
            <a:rPr lang="en-IN" sz="1400" b="1" dirty="0" smtClean="0">
              <a:solidFill>
                <a:schemeClr val="tx2">
                  <a:lumMod val="50000"/>
                </a:schemeClr>
              </a:solidFill>
            </a:rPr>
            <a:t>#</a:t>
          </a:r>
        </a:p>
        <a:p>
          <a:endParaRPr lang="en-IN" sz="800" b="0" dirty="0">
            <a:solidFill>
              <a:schemeClr val="tx2">
                <a:lumMod val="50000"/>
              </a:schemeClr>
            </a:solidFill>
          </a:endParaRPr>
        </a:p>
      </dgm:t>
    </dgm:pt>
    <dgm:pt modelId="{72048A78-20FE-490B-9714-B39571FCBBD1}" type="parTrans" cxnId="{156056F7-E0E2-41DF-AF2F-090E9D8A0FBC}">
      <dgm:prSet/>
      <dgm:spPr/>
      <dgm:t>
        <a:bodyPr/>
        <a:lstStyle/>
        <a:p>
          <a:endParaRPr lang="en-IN"/>
        </a:p>
      </dgm:t>
    </dgm:pt>
    <dgm:pt modelId="{32E7CE01-53FB-4869-9A7A-1029723C5AA5}" type="sibTrans" cxnId="{156056F7-E0E2-41DF-AF2F-090E9D8A0FBC}">
      <dgm:prSet/>
      <dgm:spPr/>
      <dgm:t>
        <a:bodyPr/>
        <a:lstStyle/>
        <a:p>
          <a:endParaRPr lang="en-IN"/>
        </a:p>
      </dgm:t>
    </dgm:pt>
    <dgm:pt modelId="{7C0B200E-9572-44D7-80D9-0A0EA07A32DF}" type="pres">
      <dgm:prSet presAssocID="{71A5FBC6-4FB5-41DE-B6DB-9B8055444461}" presName="cycle" presStyleCnt="0">
        <dgm:presLayoutVars>
          <dgm:chMax val="1"/>
          <dgm:dir/>
          <dgm:animLvl val="ctr"/>
          <dgm:resizeHandles val="exact"/>
        </dgm:presLayoutVars>
      </dgm:prSet>
      <dgm:spPr/>
      <dgm:t>
        <a:bodyPr/>
        <a:lstStyle/>
        <a:p>
          <a:endParaRPr lang="en-IN"/>
        </a:p>
      </dgm:t>
    </dgm:pt>
    <dgm:pt modelId="{E4813503-B85B-4943-BBAD-B9A2E4554EFA}" type="pres">
      <dgm:prSet presAssocID="{B866527E-FAAD-4D4F-8EC8-8A2F2315069A}" presName="centerShape" presStyleLbl="node0" presStyleIdx="0" presStyleCnt="1"/>
      <dgm:spPr/>
      <dgm:t>
        <a:bodyPr/>
        <a:lstStyle/>
        <a:p>
          <a:endParaRPr lang="en-IN"/>
        </a:p>
      </dgm:t>
    </dgm:pt>
    <dgm:pt modelId="{86298CCC-B16C-4CC0-9B78-69594859719B}" type="pres">
      <dgm:prSet presAssocID="{A6F449F6-9D51-45E5-A5F2-6EE6CB14CB32}" presName="Name9" presStyleLbl="parChTrans1D2" presStyleIdx="0" presStyleCnt="6"/>
      <dgm:spPr/>
      <dgm:t>
        <a:bodyPr/>
        <a:lstStyle/>
        <a:p>
          <a:endParaRPr lang="en-IN"/>
        </a:p>
      </dgm:t>
    </dgm:pt>
    <dgm:pt modelId="{2EFAC2EF-B8D3-4B2F-87DB-3EEF3535CACA}" type="pres">
      <dgm:prSet presAssocID="{A6F449F6-9D51-45E5-A5F2-6EE6CB14CB32}" presName="connTx" presStyleLbl="parChTrans1D2" presStyleIdx="0" presStyleCnt="6"/>
      <dgm:spPr/>
      <dgm:t>
        <a:bodyPr/>
        <a:lstStyle/>
        <a:p>
          <a:endParaRPr lang="en-IN"/>
        </a:p>
      </dgm:t>
    </dgm:pt>
    <dgm:pt modelId="{B2B3366B-28EF-49A7-8EBF-2C44AF01F618}" type="pres">
      <dgm:prSet presAssocID="{AD36F4F3-7B56-453D-A661-7E04884B3C3D}" presName="node" presStyleLbl="node1" presStyleIdx="0" presStyleCnt="6" custScaleX="127952" custScaleY="97885" custRadScaleRad="102732" custRadScaleInc="2464">
        <dgm:presLayoutVars>
          <dgm:bulletEnabled val="1"/>
        </dgm:presLayoutVars>
      </dgm:prSet>
      <dgm:spPr/>
      <dgm:t>
        <a:bodyPr/>
        <a:lstStyle/>
        <a:p>
          <a:endParaRPr lang="en-IN"/>
        </a:p>
      </dgm:t>
    </dgm:pt>
    <dgm:pt modelId="{87FF6591-32FC-442A-A3DC-510E2CC0DE48}" type="pres">
      <dgm:prSet presAssocID="{239CD38F-F7A7-43B6-96C0-889B0E87DCC2}" presName="Name9" presStyleLbl="parChTrans1D2" presStyleIdx="1" presStyleCnt="6"/>
      <dgm:spPr/>
      <dgm:t>
        <a:bodyPr/>
        <a:lstStyle/>
        <a:p>
          <a:endParaRPr lang="en-IN"/>
        </a:p>
      </dgm:t>
    </dgm:pt>
    <dgm:pt modelId="{E6FF2197-4C31-47EA-BC25-CA85330FDBA3}" type="pres">
      <dgm:prSet presAssocID="{239CD38F-F7A7-43B6-96C0-889B0E87DCC2}" presName="connTx" presStyleLbl="parChTrans1D2" presStyleIdx="1" presStyleCnt="6"/>
      <dgm:spPr/>
      <dgm:t>
        <a:bodyPr/>
        <a:lstStyle/>
        <a:p>
          <a:endParaRPr lang="en-IN"/>
        </a:p>
      </dgm:t>
    </dgm:pt>
    <dgm:pt modelId="{B993872D-EBD3-4EAD-916A-3136872C4580}" type="pres">
      <dgm:prSet presAssocID="{B5FCE600-9D8E-44F8-9E4E-098B77D2501C}" presName="node" presStyleLbl="node1" presStyleIdx="1" presStyleCnt="6" custScaleX="132716">
        <dgm:presLayoutVars>
          <dgm:bulletEnabled val="1"/>
        </dgm:presLayoutVars>
      </dgm:prSet>
      <dgm:spPr/>
      <dgm:t>
        <a:bodyPr/>
        <a:lstStyle/>
        <a:p>
          <a:endParaRPr lang="en-IN"/>
        </a:p>
      </dgm:t>
    </dgm:pt>
    <dgm:pt modelId="{6B97241D-C92A-4854-A012-01D9C0FB08FC}" type="pres">
      <dgm:prSet presAssocID="{72048A78-20FE-490B-9714-B39571FCBBD1}" presName="Name9" presStyleLbl="parChTrans1D2" presStyleIdx="2" presStyleCnt="6"/>
      <dgm:spPr/>
      <dgm:t>
        <a:bodyPr/>
        <a:lstStyle/>
        <a:p>
          <a:endParaRPr lang="en-IN"/>
        </a:p>
      </dgm:t>
    </dgm:pt>
    <dgm:pt modelId="{2CDD591B-BEAE-4FCA-B0F0-365FC20E525B}" type="pres">
      <dgm:prSet presAssocID="{72048A78-20FE-490B-9714-B39571FCBBD1}" presName="connTx" presStyleLbl="parChTrans1D2" presStyleIdx="2" presStyleCnt="6"/>
      <dgm:spPr/>
      <dgm:t>
        <a:bodyPr/>
        <a:lstStyle/>
        <a:p>
          <a:endParaRPr lang="en-IN"/>
        </a:p>
      </dgm:t>
    </dgm:pt>
    <dgm:pt modelId="{14D8212B-0FE5-47BA-83C7-66FDF683A528}" type="pres">
      <dgm:prSet presAssocID="{7814896E-4E44-4980-BC69-4203C677FE49}" presName="node" presStyleLbl="node1" presStyleIdx="2" presStyleCnt="6" custScaleX="132716">
        <dgm:presLayoutVars>
          <dgm:bulletEnabled val="1"/>
        </dgm:presLayoutVars>
      </dgm:prSet>
      <dgm:spPr/>
      <dgm:t>
        <a:bodyPr/>
        <a:lstStyle/>
        <a:p>
          <a:endParaRPr lang="en-IN"/>
        </a:p>
      </dgm:t>
    </dgm:pt>
    <dgm:pt modelId="{3985093B-8590-4E55-BE1E-F1F4B78E893D}" type="pres">
      <dgm:prSet presAssocID="{9E715B1E-5B74-4D42-9C6E-BF29C986A604}" presName="Name9" presStyleLbl="parChTrans1D2" presStyleIdx="3" presStyleCnt="6"/>
      <dgm:spPr/>
      <dgm:t>
        <a:bodyPr/>
        <a:lstStyle/>
        <a:p>
          <a:endParaRPr lang="en-IN"/>
        </a:p>
      </dgm:t>
    </dgm:pt>
    <dgm:pt modelId="{2C51E662-C547-4B5E-90E1-C153802075AD}" type="pres">
      <dgm:prSet presAssocID="{9E715B1E-5B74-4D42-9C6E-BF29C986A604}" presName="connTx" presStyleLbl="parChTrans1D2" presStyleIdx="3" presStyleCnt="6"/>
      <dgm:spPr/>
      <dgm:t>
        <a:bodyPr/>
        <a:lstStyle/>
        <a:p>
          <a:endParaRPr lang="en-IN"/>
        </a:p>
      </dgm:t>
    </dgm:pt>
    <dgm:pt modelId="{D14379A0-0591-4BEA-8CB5-68500325BE95}" type="pres">
      <dgm:prSet presAssocID="{0AF13269-4213-4413-82B6-21D11C7EA0CC}" presName="node" presStyleLbl="node1" presStyleIdx="3" presStyleCnt="6" custScaleX="135524" custScaleY="90944">
        <dgm:presLayoutVars>
          <dgm:bulletEnabled val="1"/>
        </dgm:presLayoutVars>
      </dgm:prSet>
      <dgm:spPr/>
      <dgm:t>
        <a:bodyPr/>
        <a:lstStyle/>
        <a:p>
          <a:endParaRPr lang="en-IN"/>
        </a:p>
      </dgm:t>
    </dgm:pt>
    <dgm:pt modelId="{3C51F836-F4FF-4381-BC81-1B2517E35567}" type="pres">
      <dgm:prSet presAssocID="{5B08C5FF-E23D-4035-B3EF-FCD0A840C6AE}" presName="Name9" presStyleLbl="parChTrans1D2" presStyleIdx="4" presStyleCnt="6"/>
      <dgm:spPr/>
      <dgm:t>
        <a:bodyPr/>
        <a:lstStyle/>
        <a:p>
          <a:endParaRPr lang="en-IN"/>
        </a:p>
      </dgm:t>
    </dgm:pt>
    <dgm:pt modelId="{A5843266-CEC8-41AC-8FE9-4343F781B30C}" type="pres">
      <dgm:prSet presAssocID="{5B08C5FF-E23D-4035-B3EF-FCD0A840C6AE}" presName="connTx" presStyleLbl="parChTrans1D2" presStyleIdx="4" presStyleCnt="6"/>
      <dgm:spPr/>
      <dgm:t>
        <a:bodyPr/>
        <a:lstStyle/>
        <a:p>
          <a:endParaRPr lang="en-IN"/>
        </a:p>
      </dgm:t>
    </dgm:pt>
    <dgm:pt modelId="{651B24F7-5BDB-4DF3-B474-E43A49BDF03E}" type="pres">
      <dgm:prSet presAssocID="{5EFAD406-9644-4F82-A0B6-8F6614399D7A}" presName="node" presStyleLbl="node1" presStyleIdx="4" presStyleCnt="6" custScaleX="136657">
        <dgm:presLayoutVars>
          <dgm:bulletEnabled val="1"/>
        </dgm:presLayoutVars>
      </dgm:prSet>
      <dgm:spPr/>
      <dgm:t>
        <a:bodyPr/>
        <a:lstStyle/>
        <a:p>
          <a:endParaRPr lang="en-IN"/>
        </a:p>
      </dgm:t>
    </dgm:pt>
    <dgm:pt modelId="{EC74B9DC-7A71-46E7-B994-4AB7C4D45525}" type="pres">
      <dgm:prSet presAssocID="{C85978CC-3783-4454-8B39-B676D403AFDA}" presName="Name9" presStyleLbl="parChTrans1D2" presStyleIdx="5" presStyleCnt="6"/>
      <dgm:spPr/>
      <dgm:t>
        <a:bodyPr/>
        <a:lstStyle/>
        <a:p>
          <a:endParaRPr lang="en-IN"/>
        </a:p>
      </dgm:t>
    </dgm:pt>
    <dgm:pt modelId="{274634C6-E7B8-4524-A758-1CD548CE3CA7}" type="pres">
      <dgm:prSet presAssocID="{C85978CC-3783-4454-8B39-B676D403AFDA}" presName="connTx" presStyleLbl="parChTrans1D2" presStyleIdx="5" presStyleCnt="6"/>
      <dgm:spPr/>
      <dgm:t>
        <a:bodyPr/>
        <a:lstStyle/>
        <a:p>
          <a:endParaRPr lang="en-IN"/>
        </a:p>
      </dgm:t>
    </dgm:pt>
    <dgm:pt modelId="{FFCE55DB-00D1-4182-9EC6-4997430B6526}" type="pres">
      <dgm:prSet presAssocID="{A94A0044-9490-428F-BE60-FD2102D551A8}" presName="node" presStyleLbl="node1" presStyleIdx="5" presStyleCnt="6" custScaleX="126556" custScaleY="95591">
        <dgm:presLayoutVars>
          <dgm:bulletEnabled val="1"/>
        </dgm:presLayoutVars>
      </dgm:prSet>
      <dgm:spPr/>
      <dgm:t>
        <a:bodyPr/>
        <a:lstStyle/>
        <a:p>
          <a:endParaRPr lang="en-IN"/>
        </a:p>
      </dgm:t>
    </dgm:pt>
  </dgm:ptLst>
  <dgm:cxnLst>
    <dgm:cxn modelId="{BF7D2901-136B-4E8E-A715-DD33F7DF6542}" type="presOf" srcId="{B5FCE600-9D8E-44F8-9E4E-098B77D2501C}" destId="{B993872D-EBD3-4EAD-916A-3136872C4580}" srcOrd="0" destOrd="0" presId="urn:microsoft.com/office/officeart/2005/8/layout/radial1"/>
    <dgm:cxn modelId="{7CDECA9E-F744-4119-B2DA-B1DED1DF59BC}" srcId="{71A5FBC6-4FB5-41DE-B6DB-9B8055444461}" destId="{B866527E-FAAD-4D4F-8EC8-8A2F2315069A}" srcOrd="0" destOrd="0" parTransId="{04B19E3D-2DB5-4888-9B07-D792268EDC12}" sibTransId="{D8DAC9AB-01E6-4B63-A9E1-5C5B91A954EB}"/>
    <dgm:cxn modelId="{636DE9BD-581F-4075-B183-20E1DA92C8D5}" type="presOf" srcId="{72048A78-20FE-490B-9714-B39571FCBBD1}" destId="{2CDD591B-BEAE-4FCA-B0F0-365FC20E525B}" srcOrd="1" destOrd="0" presId="urn:microsoft.com/office/officeart/2005/8/layout/radial1"/>
    <dgm:cxn modelId="{E962298C-ED32-41B6-B117-4AF6DF058BA8}" srcId="{B866527E-FAAD-4D4F-8EC8-8A2F2315069A}" destId="{0AF13269-4213-4413-82B6-21D11C7EA0CC}" srcOrd="3" destOrd="0" parTransId="{9E715B1E-5B74-4D42-9C6E-BF29C986A604}" sibTransId="{25CB28E7-440B-4719-B5A6-F358575CBBB2}"/>
    <dgm:cxn modelId="{76849D16-E85B-4221-BDFB-34B8D80EF45F}" type="presOf" srcId="{71A5FBC6-4FB5-41DE-B6DB-9B8055444461}" destId="{7C0B200E-9572-44D7-80D9-0A0EA07A32DF}" srcOrd="0" destOrd="0" presId="urn:microsoft.com/office/officeart/2005/8/layout/radial1"/>
    <dgm:cxn modelId="{F02BBF82-420C-45C9-8EF3-BF976F5488C4}" type="presOf" srcId="{C85978CC-3783-4454-8B39-B676D403AFDA}" destId="{EC74B9DC-7A71-46E7-B994-4AB7C4D45525}" srcOrd="0" destOrd="0" presId="urn:microsoft.com/office/officeart/2005/8/layout/radial1"/>
    <dgm:cxn modelId="{60060224-AE68-4BFA-93D8-35351FFA974E}" type="presOf" srcId="{A94A0044-9490-428F-BE60-FD2102D551A8}" destId="{FFCE55DB-00D1-4182-9EC6-4997430B6526}" srcOrd="0" destOrd="0" presId="urn:microsoft.com/office/officeart/2005/8/layout/radial1"/>
    <dgm:cxn modelId="{C4E47EAA-EC9C-42F5-8343-8FBEF7C76B30}" type="presOf" srcId="{B866527E-FAAD-4D4F-8EC8-8A2F2315069A}" destId="{E4813503-B85B-4943-BBAD-B9A2E4554EFA}" srcOrd="0" destOrd="0" presId="urn:microsoft.com/office/officeart/2005/8/layout/radial1"/>
    <dgm:cxn modelId="{49B6AF52-C432-498B-999A-D38661679856}" type="presOf" srcId="{5EFAD406-9644-4F82-A0B6-8F6614399D7A}" destId="{651B24F7-5BDB-4DF3-B474-E43A49BDF03E}" srcOrd="0" destOrd="0" presId="urn:microsoft.com/office/officeart/2005/8/layout/radial1"/>
    <dgm:cxn modelId="{006CC7F1-4EED-4617-8A41-64B4B38A3815}" srcId="{B866527E-FAAD-4D4F-8EC8-8A2F2315069A}" destId="{B5FCE600-9D8E-44F8-9E4E-098B77D2501C}" srcOrd="1" destOrd="0" parTransId="{239CD38F-F7A7-43B6-96C0-889B0E87DCC2}" sibTransId="{868FB224-63F2-4A5A-87DC-082B219E17A3}"/>
    <dgm:cxn modelId="{3B8F4C57-7ACD-4701-8490-783B0C2DDB72}" type="presOf" srcId="{7814896E-4E44-4980-BC69-4203C677FE49}" destId="{14D8212B-0FE5-47BA-83C7-66FDF683A528}" srcOrd="0" destOrd="0" presId="urn:microsoft.com/office/officeart/2005/8/layout/radial1"/>
    <dgm:cxn modelId="{DF5EECF3-C1F5-4848-89DB-C41645A08CA8}" type="presOf" srcId="{0AF13269-4213-4413-82B6-21D11C7EA0CC}" destId="{D14379A0-0591-4BEA-8CB5-68500325BE95}" srcOrd="0" destOrd="0" presId="urn:microsoft.com/office/officeart/2005/8/layout/radial1"/>
    <dgm:cxn modelId="{27812BE0-4207-4D5C-AE69-9177D22FA200}" srcId="{B866527E-FAAD-4D4F-8EC8-8A2F2315069A}" destId="{A94A0044-9490-428F-BE60-FD2102D551A8}" srcOrd="5" destOrd="0" parTransId="{C85978CC-3783-4454-8B39-B676D403AFDA}" sibTransId="{2A7A5781-3967-458E-BD3B-6F41AC88C835}"/>
    <dgm:cxn modelId="{3935FD25-50B7-4D4D-98CC-F22048365732}" type="presOf" srcId="{5B08C5FF-E23D-4035-B3EF-FCD0A840C6AE}" destId="{A5843266-CEC8-41AC-8FE9-4343F781B30C}" srcOrd="1" destOrd="0" presId="urn:microsoft.com/office/officeart/2005/8/layout/radial1"/>
    <dgm:cxn modelId="{34C67774-CF0B-4F2A-9802-C67CD9C3ED7D}" srcId="{B866527E-FAAD-4D4F-8EC8-8A2F2315069A}" destId="{5EFAD406-9644-4F82-A0B6-8F6614399D7A}" srcOrd="4" destOrd="0" parTransId="{5B08C5FF-E23D-4035-B3EF-FCD0A840C6AE}" sibTransId="{396D44E5-4EF2-4C2D-9E17-A75310BE1133}"/>
    <dgm:cxn modelId="{6A59BC62-341B-41AE-9FDC-FA78D527D615}" type="presOf" srcId="{72048A78-20FE-490B-9714-B39571FCBBD1}" destId="{6B97241D-C92A-4854-A012-01D9C0FB08FC}" srcOrd="0" destOrd="0" presId="urn:microsoft.com/office/officeart/2005/8/layout/radial1"/>
    <dgm:cxn modelId="{7FD98A95-B659-47A5-912A-5D7C2B040030}" type="presOf" srcId="{AD36F4F3-7B56-453D-A661-7E04884B3C3D}" destId="{B2B3366B-28EF-49A7-8EBF-2C44AF01F618}" srcOrd="0" destOrd="0" presId="urn:microsoft.com/office/officeart/2005/8/layout/radial1"/>
    <dgm:cxn modelId="{CE3C881F-9770-44A3-A9C2-D5CCE7A62005}" type="presOf" srcId="{C85978CC-3783-4454-8B39-B676D403AFDA}" destId="{274634C6-E7B8-4524-A758-1CD548CE3CA7}" srcOrd="1" destOrd="0" presId="urn:microsoft.com/office/officeart/2005/8/layout/radial1"/>
    <dgm:cxn modelId="{5813A1F4-CCE6-4E10-B43E-EE1289124599}" type="presOf" srcId="{239CD38F-F7A7-43B6-96C0-889B0E87DCC2}" destId="{87FF6591-32FC-442A-A3DC-510E2CC0DE48}" srcOrd="0" destOrd="0" presId="urn:microsoft.com/office/officeart/2005/8/layout/radial1"/>
    <dgm:cxn modelId="{B5ADBBE5-39A3-4B7B-8B4B-9166EF2DDDC1}" type="presOf" srcId="{5B08C5FF-E23D-4035-B3EF-FCD0A840C6AE}" destId="{3C51F836-F4FF-4381-BC81-1B2517E35567}" srcOrd="0" destOrd="0" presId="urn:microsoft.com/office/officeart/2005/8/layout/radial1"/>
    <dgm:cxn modelId="{0E45810C-4FF9-455B-AF1C-415A1939DA5D}" type="presOf" srcId="{9E715B1E-5B74-4D42-9C6E-BF29C986A604}" destId="{3985093B-8590-4E55-BE1E-F1F4B78E893D}" srcOrd="0" destOrd="0" presId="urn:microsoft.com/office/officeart/2005/8/layout/radial1"/>
    <dgm:cxn modelId="{BA3997CC-7F35-4176-87F2-AB59475EFD7A}" srcId="{B866527E-FAAD-4D4F-8EC8-8A2F2315069A}" destId="{AD36F4F3-7B56-453D-A661-7E04884B3C3D}" srcOrd="0" destOrd="0" parTransId="{A6F449F6-9D51-45E5-A5F2-6EE6CB14CB32}" sibTransId="{F5EBE063-5F2A-41CB-82EF-9F3AF2250352}"/>
    <dgm:cxn modelId="{0B73A4B9-39DC-4C82-AC43-CC10FFDA6DA7}" type="presOf" srcId="{A6F449F6-9D51-45E5-A5F2-6EE6CB14CB32}" destId="{86298CCC-B16C-4CC0-9B78-69594859719B}" srcOrd="0" destOrd="0" presId="urn:microsoft.com/office/officeart/2005/8/layout/radial1"/>
    <dgm:cxn modelId="{156056F7-E0E2-41DF-AF2F-090E9D8A0FBC}" srcId="{B866527E-FAAD-4D4F-8EC8-8A2F2315069A}" destId="{7814896E-4E44-4980-BC69-4203C677FE49}" srcOrd="2" destOrd="0" parTransId="{72048A78-20FE-490B-9714-B39571FCBBD1}" sibTransId="{32E7CE01-53FB-4869-9A7A-1029723C5AA5}"/>
    <dgm:cxn modelId="{1EB62172-7050-4EA2-8C59-FB316B1CFDEA}" type="presOf" srcId="{9E715B1E-5B74-4D42-9C6E-BF29C986A604}" destId="{2C51E662-C547-4B5E-90E1-C153802075AD}" srcOrd="1" destOrd="0" presId="urn:microsoft.com/office/officeart/2005/8/layout/radial1"/>
    <dgm:cxn modelId="{06446E66-4315-419B-9E51-327F264AD2DE}" type="presOf" srcId="{239CD38F-F7A7-43B6-96C0-889B0E87DCC2}" destId="{E6FF2197-4C31-47EA-BC25-CA85330FDBA3}" srcOrd="1" destOrd="0" presId="urn:microsoft.com/office/officeart/2005/8/layout/radial1"/>
    <dgm:cxn modelId="{1EA86DED-3E3B-4EFA-ACFD-2F31AE718D88}" type="presOf" srcId="{A6F449F6-9D51-45E5-A5F2-6EE6CB14CB32}" destId="{2EFAC2EF-B8D3-4B2F-87DB-3EEF3535CACA}" srcOrd="1" destOrd="0" presId="urn:microsoft.com/office/officeart/2005/8/layout/radial1"/>
    <dgm:cxn modelId="{C084AC4E-03F2-4D36-B89F-7A44604E9712}" type="presParOf" srcId="{7C0B200E-9572-44D7-80D9-0A0EA07A32DF}" destId="{E4813503-B85B-4943-BBAD-B9A2E4554EFA}" srcOrd="0" destOrd="0" presId="urn:microsoft.com/office/officeart/2005/8/layout/radial1"/>
    <dgm:cxn modelId="{37F0D449-1F54-4F5E-AD1A-38F774BA4AD9}" type="presParOf" srcId="{7C0B200E-9572-44D7-80D9-0A0EA07A32DF}" destId="{86298CCC-B16C-4CC0-9B78-69594859719B}" srcOrd="1" destOrd="0" presId="urn:microsoft.com/office/officeart/2005/8/layout/radial1"/>
    <dgm:cxn modelId="{697296C5-D7F9-4C38-A107-0D87E5259BB5}" type="presParOf" srcId="{86298CCC-B16C-4CC0-9B78-69594859719B}" destId="{2EFAC2EF-B8D3-4B2F-87DB-3EEF3535CACA}" srcOrd="0" destOrd="0" presId="urn:microsoft.com/office/officeart/2005/8/layout/radial1"/>
    <dgm:cxn modelId="{A6B39253-FE41-456F-94B0-F70FCB28F01C}" type="presParOf" srcId="{7C0B200E-9572-44D7-80D9-0A0EA07A32DF}" destId="{B2B3366B-28EF-49A7-8EBF-2C44AF01F618}" srcOrd="2" destOrd="0" presId="urn:microsoft.com/office/officeart/2005/8/layout/radial1"/>
    <dgm:cxn modelId="{E9E55033-CD5F-4E94-BA24-272E572BA0DF}" type="presParOf" srcId="{7C0B200E-9572-44D7-80D9-0A0EA07A32DF}" destId="{87FF6591-32FC-442A-A3DC-510E2CC0DE48}" srcOrd="3" destOrd="0" presId="urn:microsoft.com/office/officeart/2005/8/layout/radial1"/>
    <dgm:cxn modelId="{CCC441C8-723E-42E0-A8A7-EA018A129752}" type="presParOf" srcId="{87FF6591-32FC-442A-A3DC-510E2CC0DE48}" destId="{E6FF2197-4C31-47EA-BC25-CA85330FDBA3}" srcOrd="0" destOrd="0" presId="urn:microsoft.com/office/officeart/2005/8/layout/radial1"/>
    <dgm:cxn modelId="{A0DF9364-852D-4A89-B22F-6C9723BF64CE}" type="presParOf" srcId="{7C0B200E-9572-44D7-80D9-0A0EA07A32DF}" destId="{B993872D-EBD3-4EAD-916A-3136872C4580}" srcOrd="4" destOrd="0" presId="urn:microsoft.com/office/officeart/2005/8/layout/radial1"/>
    <dgm:cxn modelId="{0EB1A15C-2799-4987-AE9F-C625C5757750}" type="presParOf" srcId="{7C0B200E-9572-44D7-80D9-0A0EA07A32DF}" destId="{6B97241D-C92A-4854-A012-01D9C0FB08FC}" srcOrd="5" destOrd="0" presId="urn:microsoft.com/office/officeart/2005/8/layout/radial1"/>
    <dgm:cxn modelId="{F5F1A20D-978F-4153-A87C-6C2C992C7484}" type="presParOf" srcId="{6B97241D-C92A-4854-A012-01D9C0FB08FC}" destId="{2CDD591B-BEAE-4FCA-B0F0-365FC20E525B}" srcOrd="0" destOrd="0" presId="urn:microsoft.com/office/officeart/2005/8/layout/radial1"/>
    <dgm:cxn modelId="{BE19008F-E6A3-42A4-87C3-DB74DA484DAC}" type="presParOf" srcId="{7C0B200E-9572-44D7-80D9-0A0EA07A32DF}" destId="{14D8212B-0FE5-47BA-83C7-66FDF683A528}" srcOrd="6" destOrd="0" presId="urn:microsoft.com/office/officeart/2005/8/layout/radial1"/>
    <dgm:cxn modelId="{BF0BF124-8F8D-4DE7-A635-9B6FD3E4BFB6}" type="presParOf" srcId="{7C0B200E-9572-44D7-80D9-0A0EA07A32DF}" destId="{3985093B-8590-4E55-BE1E-F1F4B78E893D}" srcOrd="7" destOrd="0" presId="urn:microsoft.com/office/officeart/2005/8/layout/radial1"/>
    <dgm:cxn modelId="{BA400287-5659-4A0A-91B4-45FFDBD0569D}" type="presParOf" srcId="{3985093B-8590-4E55-BE1E-F1F4B78E893D}" destId="{2C51E662-C547-4B5E-90E1-C153802075AD}" srcOrd="0" destOrd="0" presId="urn:microsoft.com/office/officeart/2005/8/layout/radial1"/>
    <dgm:cxn modelId="{76D67BC4-A52F-440A-B7AA-F94701689F90}" type="presParOf" srcId="{7C0B200E-9572-44D7-80D9-0A0EA07A32DF}" destId="{D14379A0-0591-4BEA-8CB5-68500325BE95}" srcOrd="8" destOrd="0" presId="urn:microsoft.com/office/officeart/2005/8/layout/radial1"/>
    <dgm:cxn modelId="{45521C01-22BC-4039-A95A-DD4A5E9B9F5E}" type="presParOf" srcId="{7C0B200E-9572-44D7-80D9-0A0EA07A32DF}" destId="{3C51F836-F4FF-4381-BC81-1B2517E35567}" srcOrd="9" destOrd="0" presId="urn:microsoft.com/office/officeart/2005/8/layout/radial1"/>
    <dgm:cxn modelId="{288B37A9-4BA9-4E14-B6CE-853AC43E0002}" type="presParOf" srcId="{3C51F836-F4FF-4381-BC81-1B2517E35567}" destId="{A5843266-CEC8-41AC-8FE9-4343F781B30C}" srcOrd="0" destOrd="0" presId="urn:microsoft.com/office/officeart/2005/8/layout/radial1"/>
    <dgm:cxn modelId="{015E2B9A-C00D-4490-8BEE-2F100F403296}" type="presParOf" srcId="{7C0B200E-9572-44D7-80D9-0A0EA07A32DF}" destId="{651B24F7-5BDB-4DF3-B474-E43A49BDF03E}" srcOrd="10" destOrd="0" presId="urn:microsoft.com/office/officeart/2005/8/layout/radial1"/>
    <dgm:cxn modelId="{A557A061-5129-4AA6-B364-A6FEB5BFB5C8}" type="presParOf" srcId="{7C0B200E-9572-44D7-80D9-0A0EA07A32DF}" destId="{EC74B9DC-7A71-46E7-B994-4AB7C4D45525}" srcOrd="11" destOrd="0" presId="urn:microsoft.com/office/officeart/2005/8/layout/radial1"/>
    <dgm:cxn modelId="{A57B7E38-49BB-4518-A6C5-D4D45D9A7E2A}" type="presParOf" srcId="{EC74B9DC-7A71-46E7-B994-4AB7C4D45525}" destId="{274634C6-E7B8-4524-A758-1CD548CE3CA7}" srcOrd="0" destOrd="0" presId="urn:microsoft.com/office/officeart/2005/8/layout/radial1"/>
    <dgm:cxn modelId="{B8EF3AE6-2D8A-4A87-8F56-C85421EA9B75}" type="presParOf" srcId="{7C0B200E-9572-44D7-80D9-0A0EA07A32DF}" destId="{FFCE55DB-00D1-4182-9EC6-4997430B6526}"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13503-B85B-4943-BBAD-B9A2E4554EFA}">
      <dsp:nvSpPr>
        <dsp:cNvPr id="0" name=""/>
        <dsp:cNvSpPr/>
      </dsp:nvSpPr>
      <dsp:spPr>
        <a:xfrm>
          <a:off x="2378860" y="1559543"/>
          <a:ext cx="1169988" cy="1169988"/>
        </a:xfrm>
        <a:prstGeom prst="ellipse">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IN" sz="2400" b="1" kern="1200" dirty="0" smtClean="0">
              <a:solidFill>
                <a:schemeClr val="tx2">
                  <a:lumMod val="50000"/>
                </a:schemeClr>
              </a:solidFill>
            </a:rPr>
            <a:t>Direct Tax</a:t>
          </a:r>
          <a:endParaRPr lang="en-IN" sz="2400" b="1" kern="1200" dirty="0">
            <a:solidFill>
              <a:schemeClr val="tx2">
                <a:lumMod val="50000"/>
              </a:schemeClr>
            </a:solidFill>
          </a:endParaRPr>
        </a:p>
      </dsp:txBody>
      <dsp:txXfrm>
        <a:off x="2550201" y="1730884"/>
        <a:ext cx="827306" cy="827306"/>
      </dsp:txXfrm>
    </dsp:sp>
    <dsp:sp modelId="{86298CCC-B16C-4CC0-9B78-69594859719B}">
      <dsp:nvSpPr>
        <dsp:cNvPr id="0" name=""/>
        <dsp:cNvSpPr/>
      </dsp:nvSpPr>
      <dsp:spPr>
        <a:xfrm rot="16244352">
          <a:off x="2770613" y="1338363"/>
          <a:ext cx="406825" cy="35666"/>
        </a:xfrm>
        <a:custGeom>
          <a:avLst/>
          <a:gdLst/>
          <a:ahLst/>
          <a:cxnLst/>
          <a:rect l="0" t="0" r="0" b="0"/>
          <a:pathLst>
            <a:path>
              <a:moveTo>
                <a:pt x="0" y="17833"/>
              </a:moveTo>
              <a:lnTo>
                <a:pt x="406825" y="178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a:off x="2963856" y="1346026"/>
        <a:ext cx="20341" cy="20341"/>
      </dsp:txXfrm>
    </dsp:sp>
    <dsp:sp modelId="{B2B3366B-28EF-49A7-8EBF-2C44AF01F618}">
      <dsp:nvSpPr>
        <dsp:cNvPr id="0" name=""/>
        <dsp:cNvSpPr/>
      </dsp:nvSpPr>
      <dsp:spPr>
        <a:xfrm>
          <a:off x="2235526" y="7585"/>
          <a:ext cx="1497024" cy="1145243"/>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smtClean="0">
              <a:solidFill>
                <a:schemeClr val="tx2">
                  <a:lumMod val="50000"/>
                </a:schemeClr>
              </a:solidFill>
            </a:rPr>
            <a:t>Income Tax</a:t>
          </a:r>
          <a:endParaRPr lang="en-IN" sz="1600" kern="1200" dirty="0">
            <a:solidFill>
              <a:schemeClr val="tx2">
                <a:lumMod val="50000"/>
              </a:schemeClr>
            </a:solidFill>
          </a:endParaRPr>
        </a:p>
      </dsp:txBody>
      <dsp:txXfrm>
        <a:off x="2454760" y="175302"/>
        <a:ext cx="1058556" cy="809809"/>
      </dsp:txXfrm>
    </dsp:sp>
    <dsp:sp modelId="{87FF6591-32FC-442A-A3DC-510E2CC0DE48}">
      <dsp:nvSpPr>
        <dsp:cNvPr id="0" name=""/>
        <dsp:cNvSpPr/>
      </dsp:nvSpPr>
      <dsp:spPr>
        <a:xfrm rot="19800000">
          <a:off x="3455319" y="1777643"/>
          <a:ext cx="226256" cy="35666"/>
        </a:xfrm>
        <a:custGeom>
          <a:avLst/>
          <a:gdLst/>
          <a:ahLst/>
          <a:cxnLst/>
          <a:rect l="0" t="0" r="0" b="0"/>
          <a:pathLst>
            <a:path>
              <a:moveTo>
                <a:pt x="0" y="17833"/>
              </a:moveTo>
              <a:lnTo>
                <a:pt x="226256" y="178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a:off x="3562790" y="1789820"/>
        <a:ext cx="11312" cy="11312"/>
      </dsp:txXfrm>
    </dsp:sp>
    <dsp:sp modelId="{B993872D-EBD3-4EAD-916A-3136872C4580}">
      <dsp:nvSpPr>
        <dsp:cNvPr id="0" name=""/>
        <dsp:cNvSpPr/>
      </dsp:nvSpPr>
      <dsp:spPr>
        <a:xfrm>
          <a:off x="3506306" y="798115"/>
          <a:ext cx="1552762" cy="1169988"/>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b="0" kern="1200" dirty="0" smtClean="0">
              <a:solidFill>
                <a:schemeClr val="tx2">
                  <a:lumMod val="50000"/>
                </a:schemeClr>
              </a:solidFill>
            </a:rPr>
            <a:t>Wealth Tax</a:t>
          </a:r>
          <a:endParaRPr lang="en-IN" sz="1600" b="0" kern="1200" dirty="0">
            <a:solidFill>
              <a:schemeClr val="tx2">
                <a:lumMod val="50000"/>
              </a:schemeClr>
            </a:solidFill>
          </a:endParaRPr>
        </a:p>
      </dsp:txBody>
      <dsp:txXfrm>
        <a:off x="3733703" y="969456"/>
        <a:ext cx="1097968" cy="827306"/>
      </dsp:txXfrm>
    </dsp:sp>
    <dsp:sp modelId="{6B97241D-C92A-4854-A012-01D9C0FB08FC}">
      <dsp:nvSpPr>
        <dsp:cNvPr id="0" name=""/>
        <dsp:cNvSpPr/>
      </dsp:nvSpPr>
      <dsp:spPr>
        <a:xfrm rot="1800000">
          <a:off x="3455319" y="2475766"/>
          <a:ext cx="226256" cy="35666"/>
        </a:xfrm>
        <a:custGeom>
          <a:avLst/>
          <a:gdLst/>
          <a:ahLst/>
          <a:cxnLst/>
          <a:rect l="0" t="0" r="0" b="0"/>
          <a:pathLst>
            <a:path>
              <a:moveTo>
                <a:pt x="0" y="17833"/>
              </a:moveTo>
              <a:lnTo>
                <a:pt x="226256" y="178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a:off x="3562790" y="2487943"/>
        <a:ext cx="11312" cy="11312"/>
      </dsp:txXfrm>
    </dsp:sp>
    <dsp:sp modelId="{14D8212B-0FE5-47BA-83C7-66FDF683A528}">
      <dsp:nvSpPr>
        <dsp:cNvPr id="0" name=""/>
        <dsp:cNvSpPr/>
      </dsp:nvSpPr>
      <dsp:spPr>
        <a:xfrm>
          <a:off x="3506306" y="2320972"/>
          <a:ext cx="1552762" cy="1169988"/>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IN" sz="1400" b="0" kern="1200" dirty="0" smtClean="0">
              <a:solidFill>
                <a:schemeClr val="tx2">
                  <a:lumMod val="50000"/>
                </a:schemeClr>
              </a:solidFill>
            </a:rPr>
            <a:t>BLACK MONEY &amp; IMPOSITION OF TAX ACT, 2015</a:t>
          </a:r>
          <a:r>
            <a:rPr lang="en-IN" sz="1400" b="1" kern="1200" dirty="0" smtClean="0">
              <a:solidFill>
                <a:schemeClr val="tx2">
                  <a:lumMod val="50000"/>
                </a:schemeClr>
              </a:solidFill>
            </a:rPr>
            <a:t>#</a:t>
          </a:r>
        </a:p>
        <a:p>
          <a:pPr lvl="0" algn="ctr" defTabSz="622300">
            <a:lnSpc>
              <a:spcPct val="90000"/>
            </a:lnSpc>
            <a:spcBef>
              <a:spcPct val="0"/>
            </a:spcBef>
            <a:spcAft>
              <a:spcPct val="35000"/>
            </a:spcAft>
          </a:pPr>
          <a:endParaRPr lang="en-IN" sz="800" b="0" kern="1200" dirty="0">
            <a:solidFill>
              <a:schemeClr val="tx2">
                <a:lumMod val="50000"/>
              </a:schemeClr>
            </a:solidFill>
          </a:endParaRPr>
        </a:p>
      </dsp:txBody>
      <dsp:txXfrm>
        <a:off x="3733703" y="2492313"/>
        <a:ext cx="1097968" cy="827306"/>
      </dsp:txXfrm>
    </dsp:sp>
    <dsp:sp modelId="{3985093B-8590-4E55-BE1E-F1F4B78E893D}">
      <dsp:nvSpPr>
        <dsp:cNvPr id="0" name=""/>
        <dsp:cNvSpPr/>
      </dsp:nvSpPr>
      <dsp:spPr>
        <a:xfrm rot="5400000">
          <a:off x="2760932" y="2914621"/>
          <a:ext cx="405845" cy="35666"/>
        </a:xfrm>
        <a:custGeom>
          <a:avLst/>
          <a:gdLst/>
          <a:ahLst/>
          <a:cxnLst/>
          <a:rect l="0" t="0" r="0" b="0"/>
          <a:pathLst>
            <a:path>
              <a:moveTo>
                <a:pt x="0" y="17833"/>
              </a:moveTo>
              <a:lnTo>
                <a:pt x="405845" y="178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a:off x="2953709" y="2922309"/>
        <a:ext cx="20292" cy="20292"/>
      </dsp:txXfrm>
    </dsp:sp>
    <dsp:sp modelId="{D14379A0-0591-4BEA-8CB5-68500325BE95}">
      <dsp:nvSpPr>
        <dsp:cNvPr id="0" name=""/>
        <dsp:cNvSpPr/>
      </dsp:nvSpPr>
      <dsp:spPr>
        <a:xfrm>
          <a:off x="2171047" y="3135377"/>
          <a:ext cx="1585615" cy="1064034"/>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smtClean="0">
              <a:solidFill>
                <a:schemeClr val="tx2">
                  <a:lumMod val="50000"/>
                </a:schemeClr>
              </a:solidFill>
            </a:rPr>
            <a:t>Commodities Transaction tax</a:t>
          </a:r>
          <a:endParaRPr lang="en-IN" sz="1600" kern="1200" dirty="0">
            <a:solidFill>
              <a:schemeClr val="tx2">
                <a:lumMod val="50000"/>
              </a:schemeClr>
            </a:solidFill>
          </a:endParaRPr>
        </a:p>
      </dsp:txBody>
      <dsp:txXfrm>
        <a:off x="2403255" y="3291201"/>
        <a:ext cx="1121199" cy="752386"/>
      </dsp:txXfrm>
    </dsp:sp>
    <dsp:sp modelId="{3C51F836-F4FF-4381-BC81-1B2517E35567}">
      <dsp:nvSpPr>
        <dsp:cNvPr id="0" name=""/>
        <dsp:cNvSpPr/>
      </dsp:nvSpPr>
      <dsp:spPr>
        <a:xfrm rot="9000000">
          <a:off x="2258354" y="2472492"/>
          <a:ext cx="213159" cy="35666"/>
        </a:xfrm>
        <a:custGeom>
          <a:avLst/>
          <a:gdLst/>
          <a:ahLst/>
          <a:cxnLst/>
          <a:rect l="0" t="0" r="0" b="0"/>
          <a:pathLst>
            <a:path>
              <a:moveTo>
                <a:pt x="0" y="17833"/>
              </a:moveTo>
              <a:lnTo>
                <a:pt x="213159" y="178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10800000">
        <a:off x="2359605" y="2484996"/>
        <a:ext cx="10657" cy="10657"/>
      </dsp:txXfrm>
    </dsp:sp>
    <dsp:sp modelId="{651B24F7-5BDB-4DF3-B474-E43A49BDF03E}">
      <dsp:nvSpPr>
        <dsp:cNvPr id="0" name=""/>
        <dsp:cNvSpPr/>
      </dsp:nvSpPr>
      <dsp:spPr>
        <a:xfrm>
          <a:off x="845586" y="2320972"/>
          <a:ext cx="1598871" cy="1169988"/>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smtClean="0">
              <a:solidFill>
                <a:schemeClr val="tx2">
                  <a:lumMod val="50000"/>
                </a:schemeClr>
              </a:solidFill>
            </a:rPr>
            <a:t>Securities Transaction Tax</a:t>
          </a:r>
          <a:endParaRPr lang="en-IN" sz="1600" kern="1200" dirty="0">
            <a:solidFill>
              <a:schemeClr val="tx2">
                <a:lumMod val="50000"/>
              </a:schemeClr>
            </a:solidFill>
          </a:endParaRPr>
        </a:p>
      </dsp:txBody>
      <dsp:txXfrm>
        <a:off x="1079735" y="2492313"/>
        <a:ext cx="1130573" cy="827306"/>
      </dsp:txXfrm>
    </dsp:sp>
    <dsp:sp modelId="{EC74B9DC-7A71-46E7-B994-4AB7C4D45525}">
      <dsp:nvSpPr>
        <dsp:cNvPr id="0" name=""/>
        <dsp:cNvSpPr/>
      </dsp:nvSpPr>
      <dsp:spPr>
        <a:xfrm rot="12600000">
          <a:off x="2215888" y="1769539"/>
          <a:ext cx="258674" cy="35666"/>
        </a:xfrm>
        <a:custGeom>
          <a:avLst/>
          <a:gdLst/>
          <a:ahLst/>
          <a:cxnLst/>
          <a:rect l="0" t="0" r="0" b="0"/>
          <a:pathLst>
            <a:path>
              <a:moveTo>
                <a:pt x="0" y="17833"/>
              </a:moveTo>
              <a:lnTo>
                <a:pt x="258674" y="178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10800000">
        <a:off x="2338759" y="1780905"/>
        <a:ext cx="12933" cy="12933"/>
      </dsp:txXfrm>
    </dsp:sp>
    <dsp:sp modelId="{FFCE55DB-00D1-4182-9EC6-4997430B6526}">
      <dsp:nvSpPr>
        <dsp:cNvPr id="0" name=""/>
        <dsp:cNvSpPr/>
      </dsp:nvSpPr>
      <dsp:spPr>
        <a:xfrm>
          <a:off x="904677" y="823907"/>
          <a:ext cx="1480691" cy="1118404"/>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smtClean="0">
              <a:solidFill>
                <a:schemeClr val="tx2">
                  <a:lumMod val="50000"/>
                </a:schemeClr>
              </a:solidFill>
            </a:rPr>
            <a:t>Dividend Distribution Tax</a:t>
          </a:r>
          <a:endParaRPr lang="en-IN" sz="1600" kern="1200" dirty="0">
            <a:solidFill>
              <a:schemeClr val="tx2">
                <a:lumMod val="50000"/>
              </a:schemeClr>
            </a:solidFill>
          </a:endParaRPr>
        </a:p>
      </dsp:txBody>
      <dsp:txXfrm>
        <a:off x="1121519" y="987693"/>
        <a:ext cx="1047007" cy="790832"/>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US" dirty="0"/>
          </a:p>
        </p:txBody>
      </p:sp>
      <p:sp>
        <p:nvSpPr>
          <p:cNvPr id="3" name="Date Placehold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D499C1BB-0018-4F91-BF83-7408753661FD}" type="datetimeFigureOut">
              <a:rPr lang="en-US" smtClean="0"/>
              <a:t>9/24/2015</a:t>
            </a:fld>
            <a:endParaRPr lang="en-US" dirty="0"/>
          </a:p>
        </p:txBody>
      </p:sp>
      <p:sp>
        <p:nvSpPr>
          <p:cNvPr id="4" name="Slide Image Placeholder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en-US" dirty="0"/>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75" tIns="49538" rIns="99075" bIns="4953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F87CD2B5-3E30-4A7D-A75B-223A7BDDAE6F}" type="slidenum">
              <a:rPr lang="en-US" smtClean="0"/>
              <a:t>‹#›</a:t>
            </a:fld>
            <a:endParaRPr lang="en-US" dirty="0"/>
          </a:p>
        </p:txBody>
      </p:sp>
    </p:spTree>
    <p:extLst>
      <p:ext uri="{BB962C8B-B14F-4D97-AF65-F5344CB8AC3E}">
        <p14:creationId xmlns:p14="http://schemas.microsoft.com/office/powerpoint/2010/main" val="1834553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9/24/2015 8:56 PM</a:t>
            </a:fld>
            <a:endParaRPr lang="en-US" dirty="0"/>
          </a:p>
        </p:txBody>
      </p:sp>
      <p:sp>
        <p:nvSpPr>
          <p:cNvPr id="6" name="Footer Placeholder 5"/>
          <p:cNvSpPr>
            <a:spLocks noGrp="1"/>
          </p:cNvSpPr>
          <p:nvPr>
            <p:ph type="ftr" sz="quarter" idx="12"/>
          </p:nvPr>
        </p:nvSpPr>
        <p:spPr>
          <a:xfrm>
            <a:off x="0" y="9721106"/>
            <a:ext cx="6393657" cy="511731"/>
          </a:xfr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393656" y="9721106"/>
            <a:ext cx="708762" cy="511731"/>
          </a:xfrm>
        </p:spPr>
        <p:txBody>
          <a:bodyPr/>
          <a:lstStyle/>
          <a:p>
            <a:fld id="{EC87E0CF-87F6-4B58-B8B8-DCAB2DAAF3C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10</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11</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12</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13</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14</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15</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16</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17</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18</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19</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2</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20</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21</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22</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23</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24</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25</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26</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844">
              <a:defRPr>
                <a:solidFill>
                  <a:schemeClr val="tx1"/>
                </a:solidFill>
                <a:latin typeface="Tahoma" pitchFamily="34" charset="0"/>
              </a:defRPr>
            </a:lvl1pPr>
            <a:lvl2pPr marL="761436" indent="-292860" defTabSz="990844">
              <a:defRPr>
                <a:solidFill>
                  <a:schemeClr val="tx1"/>
                </a:solidFill>
                <a:latin typeface="Tahoma" pitchFamily="34" charset="0"/>
              </a:defRPr>
            </a:lvl2pPr>
            <a:lvl3pPr marL="1171441" indent="-234288" defTabSz="990844">
              <a:defRPr>
                <a:solidFill>
                  <a:schemeClr val="tx1"/>
                </a:solidFill>
                <a:latin typeface="Tahoma" pitchFamily="34" charset="0"/>
              </a:defRPr>
            </a:lvl3pPr>
            <a:lvl4pPr marL="1640017" indent="-234288" defTabSz="990844">
              <a:defRPr>
                <a:solidFill>
                  <a:schemeClr val="tx1"/>
                </a:solidFill>
                <a:latin typeface="Tahoma" pitchFamily="34" charset="0"/>
              </a:defRPr>
            </a:lvl4pPr>
            <a:lvl5pPr marL="2108594" indent="-234288" defTabSz="990844">
              <a:defRPr>
                <a:solidFill>
                  <a:schemeClr val="tx1"/>
                </a:solidFill>
                <a:latin typeface="Tahoma" pitchFamily="34" charset="0"/>
              </a:defRPr>
            </a:lvl5pPr>
            <a:lvl6pPr marL="2577170" indent="-234288" defTabSz="990844" eaLnBrk="0" fontAlgn="base" hangingPunct="0">
              <a:spcBef>
                <a:spcPct val="0"/>
              </a:spcBef>
              <a:spcAft>
                <a:spcPct val="0"/>
              </a:spcAft>
              <a:defRPr>
                <a:solidFill>
                  <a:schemeClr val="tx1"/>
                </a:solidFill>
                <a:latin typeface="Tahoma" pitchFamily="34" charset="0"/>
              </a:defRPr>
            </a:lvl6pPr>
            <a:lvl7pPr marL="3045747" indent="-234288" defTabSz="990844" eaLnBrk="0" fontAlgn="base" hangingPunct="0">
              <a:spcBef>
                <a:spcPct val="0"/>
              </a:spcBef>
              <a:spcAft>
                <a:spcPct val="0"/>
              </a:spcAft>
              <a:defRPr>
                <a:solidFill>
                  <a:schemeClr val="tx1"/>
                </a:solidFill>
                <a:latin typeface="Tahoma" pitchFamily="34" charset="0"/>
              </a:defRPr>
            </a:lvl7pPr>
            <a:lvl8pPr marL="3514322" indent="-234288" defTabSz="990844" eaLnBrk="0" fontAlgn="base" hangingPunct="0">
              <a:spcBef>
                <a:spcPct val="0"/>
              </a:spcBef>
              <a:spcAft>
                <a:spcPct val="0"/>
              </a:spcAft>
              <a:defRPr>
                <a:solidFill>
                  <a:schemeClr val="tx1"/>
                </a:solidFill>
                <a:latin typeface="Tahoma" pitchFamily="34" charset="0"/>
              </a:defRPr>
            </a:lvl8pPr>
            <a:lvl9pPr marL="3982899" indent="-234288" defTabSz="990844" eaLnBrk="0" fontAlgn="base" hangingPunct="0">
              <a:spcBef>
                <a:spcPct val="0"/>
              </a:spcBef>
              <a:spcAft>
                <a:spcPct val="0"/>
              </a:spcAft>
              <a:defRPr>
                <a:solidFill>
                  <a:schemeClr val="tx1"/>
                </a:solidFill>
                <a:latin typeface="Tahoma" pitchFamily="34" charset="0"/>
              </a:defRPr>
            </a:lvl9pPr>
          </a:lstStyle>
          <a:p>
            <a:fld id="{9917A70D-010B-4A79-9037-1730EFE98B27}" type="slidenum">
              <a:rPr lang="en-US" altLang="en-US" smtClean="0">
                <a:latin typeface="Arial" charset="0"/>
              </a:rPr>
              <a:pPr/>
              <a:t>27</a:t>
            </a:fld>
            <a:endParaRPr lang="en-US" altLang="en-US" smtClean="0">
              <a:latin typeface="Arial" charset="0"/>
            </a:endParaRPr>
          </a:p>
        </p:txBody>
      </p:sp>
      <p:sp>
        <p:nvSpPr>
          <p:cNvPr id="171011" name="Rectangle 2"/>
          <p:cNvSpPr>
            <a:spLocks noGrp="1" noRot="1" noChangeAspect="1" noChangeArrowheads="1" noTextEdit="1"/>
          </p:cNvSpPr>
          <p:nvPr>
            <p:ph type="sldImg"/>
          </p:nvPr>
        </p:nvSpPr>
        <p:spPr>
          <a:xfrm>
            <a:off x="963613" y="728663"/>
            <a:ext cx="5183187" cy="3887787"/>
          </a:xfrm>
          <a:ln/>
        </p:spPr>
      </p:sp>
      <p:sp>
        <p:nvSpPr>
          <p:cNvPr id="171012" name="Rectangle 3"/>
          <p:cNvSpPr>
            <a:spLocks noGrp="1" noChangeArrowheads="1"/>
          </p:cNvSpPr>
          <p:nvPr>
            <p:ph type="body" idx="1"/>
          </p:nvPr>
        </p:nvSpPr>
        <p:spPr>
          <a:xfrm>
            <a:off x="946592" y="4860088"/>
            <a:ext cx="5217047" cy="46180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844">
              <a:defRPr>
                <a:solidFill>
                  <a:schemeClr val="tx1"/>
                </a:solidFill>
                <a:latin typeface="Tahoma" pitchFamily="34" charset="0"/>
              </a:defRPr>
            </a:lvl1pPr>
            <a:lvl2pPr marL="761436" indent="-292860" defTabSz="990844">
              <a:defRPr>
                <a:solidFill>
                  <a:schemeClr val="tx1"/>
                </a:solidFill>
                <a:latin typeface="Tahoma" pitchFamily="34" charset="0"/>
              </a:defRPr>
            </a:lvl2pPr>
            <a:lvl3pPr marL="1171441" indent="-234288" defTabSz="990844">
              <a:defRPr>
                <a:solidFill>
                  <a:schemeClr val="tx1"/>
                </a:solidFill>
                <a:latin typeface="Tahoma" pitchFamily="34" charset="0"/>
              </a:defRPr>
            </a:lvl3pPr>
            <a:lvl4pPr marL="1640017" indent="-234288" defTabSz="990844">
              <a:defRPr>
                <a:solidFill>
                  <a:schemeClr val="tx1"/>
                </a:solidFill>
                <a:latin typeface="Tahoma" pitchFamily="34" charset="0"/>
              </a:defRPr>
            </a:lvl4pPr>
            <a:lvl5pPr marL="2108594" indent="-234288" defTabSz="990844">
              <a:defRPr>
                <a:solidFill>
                  <a:schemeClr val="tx1"/>
                </a:solidFill>
                <a:latin typeface="Tahoma" pitchFamily="34" charset="0"/>
              </a:defRPr>
            </a:lvl5pPr>
            <a:lvl6pPr marL="2577170" indent="-234288" defTabSz="990844" eaLnBrk="0" fontAlgn="base" hangingPunct="0">
              <a:spcBef>
                <a:spcPct val="0"/>
              </a:spcBef>
              <a:spcAft>
                <a:spcPct val="0"/>
              </a:spcAft>
              <a:defRPr>
                <a:solidFill>
                  <a:schemeClr val="tx1"/>
                </a:solidFill>
                <a:latin typeface="Tahoma" pitchFamily="34" charset="0"/>
              </a:defRPr>
            </a:lvl6pPr>
            <a:lvl7pPr marL="3045747" indent="-234288" defTabSz="990844" eaLnBrk="0" fontAlgn="base" hangingPunct="0">
              <a:spcBef>
                <a:spcPct val="0"/>
              </a:spcBef>
              <a:spcAft>
                <a:spcPct val="0"/>
              </a:spcAft>
              <a:defRPr>
                <a:solidFill>
                  <a:schemeClr val="tx1"/>
                </a:solidFill>
                <a:latin typeface="Tahoma" pitchFamily="34" charset="0"/>
              </a:defRPr>
            </a:lvl7pPr>
            <a:lvl8pPr marL="3514322" indent="-234288" defTabSz="990844" eaLnBrk="0" fontAlgn="base" hangingPunct="0">
              <a:spcBef>
                <a:spcPct val="0"/>
              </a:spcBef>
              <a:spcAft>
                <a:spcPct val="0"/>
              </a:spcAft>
              <a:defRPr>
                <a:solidFill>
                  <a:schemeClr val="tx1"/>
                </a:solidFill>
                <a:latin typeface="Tahoma" pitchFamily="34" charset="0"/>
              </a:defRPr>
            </a:lvl8pPr>
            <a:lvl9pPr marL="3982899" indent="-234288" defTabSz="990844" eaLnBrk="0" fontAlgn="base" hangingPunct="0">
              <a:spcBef>
                <a:spcPct val="0"/>
              </a:spcBef>
              <a:spcAft>
                <a:spcPct val="0"/>
              </a:spcAft>
              <a:defRPr>
                <a:solidFill>
                  <a:schemeClr val="tx1"/>
                </a:solidFill>
                <a:latin typeface="Tahoma" pitchFamily="34" charset="0"/>
              </a:defRPr>
            </a:lvl9pPr>
          </a:lstStyle>
          <a:p>
            <a:fld id="{A4DB4094-C14A-408F-A964-6E625D08C5BF}" type="slidenum">
              <a:rPr lang="en-US" altLang="en-US" smtClean="0">
                <a:latin typeface="Arial" charset="0"/>
              </a:rPr>
              <a:pPr/>
              <a:t>28</a:t>
            </a:fld>
            <a:endParaRPr lang="en-US" altLang="en-US" smtClean="0">
              <a:latin typeface="Arial" charset="0"/>
            </a:endParaRPr>
          </a:p>
        </p:txBody>
      </p:sp>
      <p:sp>
        <p:nvSpPr>
          <p:cNvPr id="172035" name="Rectangle 2"/>
          <p:cNvSpPr>
            <a:spLocks noGrp="1" noRot="1" noChangeAspect="1" noChangeArrowheads="1" noTextEdit="1"/>
          </p:cNvSpPr>
          <p:nvPr>
            <p:ph type="sldImg"/>
          </p:nvPr>
        </p:nvSpPr>
        <p:spPr>
          <a:xfrm>
            <a:off x="963613" y="728663"/>
            <a:ext cx="5183187" cy="3887787"/>
          </a:xfrm>
          <a:ln/>
        </p:spPr>
      </p:sp>
      <p:sp>
        <p:nvSpPr>
          <p:cNvPr id="172036" name="Rectangle 3"/>
          <p:cNvSpPr>
            <a:spLocks noGrp="1" noChangeArrowheads="1"/>
          </p:cNvSpPr>
          <p:nvPr>
            <p:ph type="body" idx="1"/>
          </p:nvPr>
        </p:nvSpPr>
        <p:spPr>
          <a:xfrm>
            <a:off x="946592" y="4860088"/>
            <a:ext cx="5217047" cy="46180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844">
              <a:defRPr>
                <a:solidFill>
                  <a:schemeClr val="tx1"/>
                </a:solidFill>
                <a:latin typeface="Tahoma" pitchFamily="34" charset="0"/>
              </a:defRPr>
            </a:lvl1pPr>
            <a:lvl2pPr marL="761436" indent="-292860" defTabSz="990844">
              <a:defRPr>
                <a:solidFill>
                  <a:schemeClr val="tx1"/>
                </a:solidFill>
                <a:latin typeface="Tahoma" pitchFamily="34" charset="0"/>
              </a:defRPr>
            </a:lvl2pPr>
            <a:lvl3pPr marL="1171441" indent="-234288" defTabSz="990844">
              <a:defRPr>
                <a:solidFill>
                  <a:schemeClr val="tx1"/>
                </a:solidFill>
                <a:latin typeface="Tahoma" pitchFamily="34" charset="0"/>
              </a:defRPr>
            </a:lvl3pPr>
            <a:lvl4pPr marL="1640017" indent="-234288" defTabSz="990844">
              <a:defRPr>
                <a:solidFill>
                  <a:schemeClr val="tx1"/>
                </a:solidFill>
                <a:latin typeface="Tahoma" pitchFamily="34" charset="0"/>
              </a:defRPr>
            </a:lvl4pPr>
            <a:lvl5pPr marL="2108594" indent="-234288" defTabSz="990844">
              <a:defRPr>
                <a:solidFill>
                  <a:schemeClr val="tx1"/>
                </a:solidFill>
                <a:latin typeface="Tahoma" pitchFamily="34" charset="0"/>
              </a:defRPr>
            </a:lvl5pPr>
            <a:lvl6pPr marL="2577170" indent="-234288" defTabSz="990844" eaLnBrk="0" fontAlgn="base" hangingPunct="0">
              <a:spcBef>
                <a:spcPct val="0"/>
              </a:spcBef>
              <a:spcAft>
                <a:spcPct val="0"/>
              </a:spcAft>
              <a:defRPr>
                <a:solidFill>
                  <a:schemeClr val="tx1"/>
                </a:solidFill>
                <a:latin typeface="Tahoma" pitchFamily="34" charset="0"/>
              </a:defRPr>
            </a:lvl6pPr>
            <a:lvl7pPr marL="3045747" indent="-234288" defTabSz="990844" eaLnBrk="0" fontAlgn="base" hangingPunct="0">
              <a:spcBef>
                <a:spcPct val="0"/>
              </a:spcBef>
              <a:spcAft>
                <a:spcPct val="0"/>
              </a:spcAft>
              <a:defRPr>
                <a:solidFill>
                  <a:schemeClr val="tx1"/>
                </a:solidFill>
                <a:latin typeface="Tahoma" pitchFamily="34" charset="0"/>
              </a:defRPr>
            </a:lvl7pPr>
            <a:lvl8pPr marL="3514322" indent="-234288" defTabSz="990844" eaLnBrk="0" fontAlgn="base" hangingPunct="0">
              <a:spcBef>
                <a:spcPct val="0"/>
              </a:spcBef>
              <a:spcAft>
                <a:spcPct val="0"/>
              </a:spcAft>
              <a:defRPr>
                <a:solidFill>
                  <a:schemeClr val="tx1"/>
                </a:solidFill>
                <a:latin typeface="Tahoma" pitchFamily="34" charset="0"/>
              </a:defRPr>
            </a:lvl8pPr>
            <a:lvl9pPr marL="3982899" indent="-234288" defTabSz="990844" eaLnBrk="0" fontAlgn="base" hangingPunct="0">
              <a:spcBef>
                <a:spcPct val="0"/>
              </a:spcBef>
              <a:spcAft>
                <a:spcPct val="0"/>
              </a:spcAft>
              <a:defRPr>
                <a:solidFill>
                  <a:schemeClr val="tx1"/>
                </a:solidFill>
                <a:latin typeface="Tahoma" pitchFamily="34" charset="0"/>
              </a:defRPr>
            </a:lvl9pPr>
          </a:lstStyle>
          <a:p>
            <a:fld id="{E9B15A17-729E-4E7D-B4B3-BFACE96A2CCF}" type="slidenum">
              <a:rPr lang="en-US" altLang="en-US" smtClean="0">
                <a:latin typeface="Arial" charset="0"/>
              </a:rPr>
              <a:pPr/>
              <a:t>29</a:t>
            </a:fld>
            <a:endParaRPr lang="en-US" altLang="en-US" smtClean="0">
              <a:latin typeface="Arial" charset="0"/>
            </a:endParaRPr>
          </a:p>
        </p:txBody>
      </p:sp>
      <p:sp>
        <p:nvSpPr>
          <p:cNvPr id="173059" name="Rectangle 2"/>
          <p:cNvSpPr>
            <a:spLocks noGrp="1" noRot="1" noChangeAspect="1" noChangeArrowheads="1" noTextEdit="1"/>
          </p:cNvSpPr>
          <p:nvPr>
            <p:ph type="sldImg"/>
          </p:nvPr>
        </p:nvSpPr>
        <p:spPr>
          <a:xfrm>
            <a:off x="963613" y="728663"/>
            <a:ext cx="5183187" cy="3887787"/>
          </a:xfrm>
          <a:ln/>
        </p:spPr>
      </p:sp>
      <p:sp>
        <p:nvSpPr>
          <p:cNvPr id="173060" name="Rectangle 3"/>
          <p:cNvSpPr>
            <a:spLocks noGrp="1" noChangeArrowheads="1"/>
          </p:cNvSpPr>
          <p:nvPr>
            <p:ph type="body" idx="1"/>
          </p:nvPr>
        </p:nvSpPr>
        <p:spPr>
          <a:xfrm>
            <a:off x="946592" y="4860088"/>
            <a:ext cx="5217047" cy="46180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844">
              <a:defRPr>
                <a:solidFill>
                  <a:schemeClr val="tx1"/>
                </a:solidFill>
                <a:latin typeface="Tahoma" pitchFamily="34" charset="0"/>
              </a:defRPr>
            </a:lvl1pPr>
            <a:lvl2pPr marL="761436" indent="-292860" defTabSz="990844">
              <a:defRPr>
                <a:solidFill>
                  <a:schemeClr val="tx1"/>
                </a:solidFill>
                <a:latin typeface="Tahoma" pitchFamily="34" charset="0"/>
              </a:defRPr>
            </a:lvl2pPr>
            <a:lvl3pPr marL="1171441" indent="-234288" defTabSz="990844">
              <a:defRPr>
                <a:solidFill>
                  <a:schemeClr val="tx1"/>
                </a:solidFill>
                <a:latin typeface="Tahoma" pitchFamily="34" charset="0"/>
              </a:defRPr>
            </a:lvl3pPr>
            <a:lvl4pPr marL="1640017" indent="-234288" defTabSz="990844">
              <a:defRPr>
                <a:solidFill>
                  <a:schemeClr val="tx1"/>
                </a:solidFill>
                <a:latin typeface="Tahoma" pitchFamily="34" charset="0"/>
              </a:defRPr>
            </a:lvl4pPr>
            <a:lvl5pPr marL="2108594" indent="-234288" defTabSz="990844">
              <a:defRPr>
                <a:solidFill>
                  <a:schemeClr val="tx1"/>
                </a:solidFill>
                <a:latin typeface="Tahoma" pitchFamily="34" charset="0"/>
              </a:defRPr>
            </a:lvl5pPr>
            <a:lvl6pPr marL="2577170" indent="-234288" defTabSz="990844" eaLnBrk="0" fontAlgn="base" hangingPunct="0">
              <a:spcBef>
                <a:spcPct val="0"/>
              </a:spcBef>
              <a:spcAft>
                <a:spcPct val="0"/>
              </a:spcAft>
              <a:defRPr>
                <a:solidFill>
                  <a:schemeClr val="tx1"/>
                </a:solidFill>
                <a:latin typeface="Tahoma" pitchFamily="34" charset="0"/>
              </a:defRPr>
            </a:lvl6pPr>
            <a:lvl7pPr marL="3045747" indent="-234288" defTabSz="990844" eaLnBrk="0" fontAlgn="base" hangingPunct="0">
              <a:spcBef>
                <a:spcPct val="0"/>
              </a:spcBef>
              <a:spcAft>
                <a:spcPct val="0"/>
              </a:spcAft>
              <a:defRPr>
                <a:solidFill>
                  <a:schemeClr val="tx1"/>
                </a:solidFill>
                <a:latin typeface="Tahoma" pitchFamily="34" charset="0"/>
              </a:defRPr>
            </a:lvl7pPr>
            <a:lvl8pPr marL="3514322" indent="-234288" defTabSz="990844" eaLnBrk="0" fontAlgn="base" hangingPunct="0">
              <a:spcBef>
                <a:spcPct val="0"/>
              </a:spcBef>
              <a:spcAft>
                <a:spcPct val="0"/>
              </a:spcAft>
              <a:defRPr>
                <a:solidFill>
                  <a:schemeClr val="tx1"/>
                </a:solidFill>
                <a:latin typeface="Tahoma" pitchFamily="34" charset="0"/>
              </a:defRPr>
            </a:lvl8pPr>
            <a:lvl9pPr marL="3982899" indent="-234288" defTabSz="990844" eaLnBrk="0" fontAlgn="base" hangingPunct="0">
              <a:spcBef>
                <a:spcPct val="0"/>
              </a:spcBef>
              <a:spcAft>
                <a:spcPct val="0"/>
              </a:spcAft>
              <a:defRPr>
                <a:solidFill>
                  <a:schemeClr val="tx1"/>
                </a:solidFill>
                <a:latin typeface="Tahoma" pitchFamily="34" charset="0"/>
              </a:defRPr>
            </a:lvl9pPr>
          </a:lstStyle>
          <a:p>
            <a:fld id="{579D5435-B896-4A99-864C-49D692613977}" type="slidenum">
              <a:rPr lang="en-US" altLang="en-US" smtClean="0">
                <a:latin typeface="Arial" charset="0"/>
              </a:rPr>
              <a:pPr/>
              <a:t>3</a:t>
            </a:fld>
            <a:endParaRPr lang="en-US" altLang="en-US" smtClean="0">
              <a:latin typeface="Arial" charset="0"/>
            </a:endParaRPr>
          </a:p>
        </p:txBody>
      </p:sp>
      <p:sp>
        <p:nvSpPr>
          <p:cNvPr id="131075" name="Rectangle 2"/>
          <p:cNvSpPr>
            <a:spLocks noGrp="1" noRot="1" noChangeAspect="1" noChangeArrowheads="1" noTextEdit="1"/>
          </p:cNvSpPr>
          <p:nvPr>
            <p:ph type="sldImg"/>
          </p:nvPr>
        </p:nvSpPr>
        <p:spPr>
          <a:xfrm>
            <a:off x="996950" y="768350"/>
            <a:ext cx="5113338" cy="3835400"/>
          </a:xfrm>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844">
              <a:defRPr>
                <a:solidFill>
                  <a:schemeClr val="tx1"/>
                </a:solidFill>
                <a:latin typeface="Tahoma" pitchFamily="34" charset="0"/>
              </a:defRPr>
            </a:lvl1pPr>
            <a:lvl2pPr marL="761436" indent="-292860" defTabSz="990844">
              <a:defRPr>
                <a:solidFill>
                  <a:schemeClr val="tx1"/>
                </a:solidFill>
                <a:latin typeface="Tahoma" pitchFamily="34" charset="0"/>
              </a:defRPr>
            </a:lvl2pPr>
            <a:lvl3pPr marL="1171441" indent="-234288" defTabSz="990844">
              <a:defRPr>
                <a:solidFill>
                  <a:schemeClr val="tx1"/>
                </a:solidFill>
                <a:latin typeface="Tahoma" pitchFamily="34" charset="0"/>
              </a:defRPr>
            </a:lvl3pPr>
            <a:lvl4pPr marL="1640017" indent="-234288" defTabSz="990844">
              <a:defRPr>
                <a:solidFill>
                  <a:schemeClr val="tx1"/>
                </a:solidFill>
                <a:latin typeface="Tahoma" pitchFamily="34" charset="0"/>
              </a:defRPr>
            </a:lvl4pPr>
            <a:lvl5pPr marL="2108594" indent="-234288" defTabSz="990844">
              <a:defRPr>
                <a:solidFill>
                  <a:schemeClr val="tx1"/>
                </a:solidFill>
                <a:latin typeface="Tahoma" pitchFamily="34" charset="0"/>
              </a:defRPr>
            </a:lvl5pPr>
            <a:lvl6pPr marL="2577170" indent="-234288" defTabSz="990844" eaLnBrk="0" fontAlgn="base" hangingPunct="0">
              <a:spcBef>
                <a:spcPct val="0"/>
              </a:spcBef>
              <a:spcAft>
                <a:spcPct val="0"/>
              </a:spcAft>
              <a:defRPr>
                <a:solidFill>
                  <a:schemeClr val="tx1"/>
                </a:solidFill>
                <a:latin typeface="Tahoma" pitchFamily="34" charset="0"/>
              </a:defRPr>
            </a:lvl6pPr>
            <a:lvl7pPr marL="3045747" indent="-234288" defTabSz="990844" eaLnBrk="0" fontAlgn="base" hangingPunct="0">
              <a:spcBef>
                <a:spcPct val="0"/>
              </a:spcBef>
              <a:spcAft>
                <a:spcPct val="0"/>
              </a:spcAft>
              <a:defRPr>
                <a:solidFill>
                  <a:schemeClr val="tx1"/>
                </a:solidFill>
                <a:latin typeface="Tahoma" pitchFamily="34" charset="0"/>
              </a:defRPr>
            </a:lvl7pPr>
            <a:lvl8pPr marL="3514322" indent="-234288" defTabSz="990844" eaLnBrk="0" fontAlgn="base" hangingPunct="0">
              <a:spcBef>
                <a:spcPct val="0"/>
              </a:spcBef>
              <a:spcAft>
                <a:spcPct val="0"/>
              </a:spcAft>
              <a:defRPr>
                <a:solidFill>
                  <a:schemeClr val="tx1"/>
                </a:solidFill>
                <a:latin typeface="Tahoma" pitchFamily="34" charset="0"/>
              </a:defRPr>
            </a:lvl8pPr>
            <a:lvl9pPr marL="3982899" indent="-234288" defTabSz="990844" eaLnBrk="0" fontAlgn="base" hangingPunct="0">
              <a:spcBef>
                <a:spcPct val="0"/>
              </a:spcBef>
              <a:spcAft>
                <a:spcPct val="0"/>
              </a:spcAft>
              <a:defRPr>
                <a:solidFill>
                  <a:schemeClr val="tx1"/>
                </a:solidFill>
                <a:latin typeface="Tahoma" pitchFamily="34" charset="0"/>
              </a:defRPr>
            </a:lvl9pPr>
          </a:lstStyle>
          <a:p>
            <a:fld id="{3C648B4A-B7B3-4A33-9684-F8F967FFA903}" type="slidenum">
              <a:rPr lang="en-US" altLang="en-US" smtClean="0">
                <a:latin typeface="Arial" charset="0"/>
              </a:rPr>
              <a:pPr/>
              <a:t>30</a:t>
            </a:fld>
            <a:endParaRPr lang="en-US" altLang="en-US" smtClean="0">
              <a:latin typeface="Arial" charset="0"/>
            </a:endParaRPr>
          </a:p>
        </p:txBody>
      </p:sp>
      <p:sp>
        <p:nvSpPr>
          <p:cNvPr id="176131" name="Rectangle 2"/>
          <p:cNvSpPr>
            <a:spLocks noGrp="1" noRot="1" noChangeAspect="1" noChangeArrowheads="1" noTextEdit="1"/>
          </p:cNvSpPr>
          <p:nvPr>
            <p:ph type="sldImg"/>
          </p:nvPr>
        </p:nvSpPr>
        <p:spPr>
          <a:xfrm>
            <a:off x="963613" y="728663"/>
            <a:ext cx="5183187" cy="3887787"/>
          </a:xfrm>
          <a:ln/>
        </p:spPr>
      </p:sp>
      <p:sp>
        <p:nvSpPr>
          <p:cNvPr id="176132" name="Rectangle 3"/>
          <p:cNvSpPr>
            <a:spLocks noGrp="1" noChangeArrowheads="1"/>
          </p:cNvSpPr>
          <p:nvPr>
            <p:ph type="body" idx="1"/>
          </p:nvPr>
        </p:nvSpPr>
        <p:spPr>
          <a:xfrm>
            <a:off x="946592" y="4860088"/>
            <a:ext cx="5217047" cy="46180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31</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32</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33</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34</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844">
              <a:defRPr>
                <a:solidFill>
                  <a:schemeClr val="tx1"/>
                </a:solidFill>
                <a:latin typeface="Tahoma" pitchFamily="34" charset="0"/>
              </a:defRPr>
            </a:lvl1pPr>
            <a:lvl2pPr marL="761436" indent="-292860" defTabSz="990844">
              <a:defRPr>
                <a:solidFill>
                  <a:schemeClr val="tx1"/>
                </a:solidFill>
                <a:latin typeface="Tahoma" pitchFamily="34" charset="0"/>
              </a:defRPr>
            </a:lvl2pPr>
            <a:lvl3pPr marL="1171441" indent="-234288" defTabSz="990844">
              <a:defRPr>
                <a:solidFill>
                  <a:schemeClr val="tx1"/>
                </a:solidFill>
                <a:latin typeface="Tahoma" pitchFamily="34" charset="0"/>
              </a:defRPr>
            </a:lvl3pPr>
            <a:lvl4pPr marL="1640017" indent="-234288" defTabSz="990844">
              <a:defRPr>
                <a:solidFill>
                  <a:schemeClr val="tx1"/>
                </a:solidFill>
                <a:latin typeface="Tahoma" pitchFamily="34" charset="0"/>
              </a:defRPr>
            </a:lvl4pPr>
            <a:lvl5pPr marL="2108594" indent="-234288" defTabSz="990844">
              <a:defRPr>
                <a:solidFill>
                  <a:schemeClr val="tx1"/>
                </a:solidFill>
                <a:latin typeface="Tahoma" pitchFamily="34" charset="0"/>
              </a:defRPr>
            </a:lvl5pPr>
            <a:lvl6pPr marL="2577170" indent="-234288" defTabSz="990844" eaLnBrk="0" fontAlgn="base" hangingPunct="0">
              <a:spcBef>
                <a:spcPct val="0"/>
              </a:spcBef>
              <a:spcAft>
                <a:spcPct val="0"/>
              </a:spcAft>
              <a:defRPr>
                <a:solidFill>
                  <a:schemeClr val="tx1"/>
                </a:solidFill>
                <a:latin typeface="Tahoma" pitchFamily="34" charset="0"/>
              </a:defRPr>
            </a:lvl6pPr>
            <a:lvl7pPr marL="3045747" indent="-234288" defTabSz="990844" eaLnBrk="0" fontAlgn="base" hangingPunct="0">
              <a:spcBef>
                <a:spcPct val="0"/>
              </a:spcBef>
              <a:spcAft>
                <a:spcPct val="0"/>
              </a:spcAft>
              <a:defRPr>
                <a:solidFill>
                  <a:schemeClr val="tx1"/>
                </a:solidFill>
                <a:latin typeface="Tahoma" pitchFamily="34" charset="0"/>
              </a:defRPr>
            </a:lvl7pPr>
            <a:lvl8pPr marL="3514322" indent="-234288" defTabSz="990844" eaLnBrk="0" fontAlgn="base" hangingPunct="0">
              <a:spcBef>
                <a:spcPct val="0"/>
              </a:spcBef>
              <a:spcAft>
                <a:spcPct val="0"/>
              </a:spcAft>
              <a:defRPr>
                <a:solidFill>
                  <a:schemeClr val="tx1"/>
                </a:solidFill>
                <a:latin typeface="Tahoma" pitchFamily="34" charset="0"/>
              </a:defRPr>
            </a:lvl8pPr>
            <a:lvl9pPr marL="3982899" indent="-234288" defTabSz="990844" eaLnBrk="0" fontAlgn="base" hangingPunct="0">
              <a:spcBef>
                <a:spcPct val="0"/>
              </a:spcBef>
              <a:spcAft>
                <a:spcPct val="0"/>
              </a:spcAft>
              <a:defRPr>
                <a:solidFill>
                  <a:schemeClr val="tx1"/>
                </a:solidFill>
                <a:latin typeface="Tahoma" pitchFamily="34" charset="0"/>
              </a:defRPr>
            </a:lvl9pPr>
          </a:lstStyle>
          <a:p>
            <a:fld id="{5803D951-0430-42A0-B50A-B673DAA6301A}" type="slidenum">
              <a:rPr lang="en-US" altLang="en-US" smtClean="0">
                <a:latin typeface="Arial" charset="0"/>
              </a:rPr>
              <a:pPr/>
              <a:t>35</a:t>
            </a:fld>
            <a:endParaRPr lang="en-US" altLang="en-US" smtClean="0">
              <a:latin typeface="Arial" charset="0"/>
            </a:endParaRPr>
          </a:p>
        </p:txBody>
      </p:sp>
      <p:sp>
        <p:nvSpPr>
          <p:cNvPr id="183299" name="Rectangle 2"/>
          <p:cNvSpPr>
            <a:spLocks noGrp="1" noRot="1" noChangeAspect="1" noChangeArrowheads="1" noTextEdit="1"/>
          </p:cNvSpPr>
          <p:nvPr>
            <p:ph type="sldImg"/>
          </p:nvPr>
        </p:nvSpPr>
        <p:spPr>
          <a:xfrm>
            <a:off x="963613" y="728663"/>
            <a:ext cx="5183187" cy="3887787"/>
          </a:xfrm>
          <a:ln/>
        </p:spPr>
      </p:sp>
      <p:sp>
        <p:nvSpPr>
          <p:cNvPr id="183300" name="Rectangle 3"/>
          <p:cNvSpPr>
            <a:spLocks noGrp="1" noChangeArrowheads="1"/>
          </p:cNvSpPr>
          <p:nvPr>
            <p:ph type="body" idx="1"/>
          </p:nvPr>
        </p:nvSpPr>
        <p:spPr>
          <a:xfrm>
            <a:off x="946592" y="4860088"/>
            <a:ext cx="5217047" cy="46180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844">
              <a:defRPr>
                <a:solidFill>
                  <a:schemeClr val="tx1"/>
                </a:solidFill>
                <a:latin typeface="Tahoma" pitchFamily="34" charset="0"/>
              </a:defRPr>
            </a:lvl1pPr>
            <a:lvl2pPr marL="761436" indent="-292860" defTabSz="990844">
              <a:defRPr>
                <a:solidFill>
                  <a:schemeClr val="tx1"/>
                </a:solidFill>
                <a:latin typeface="Tahoma" pitchFamily="34" charset="0"/>
              </a:defRPr>
            </a:lvl2pPr>
            <a:lvl3pPr marL="1171441" indent="-234288" defTabSz="990844">
              <a:defRPr>
                <a:solidFill>
                  <a:schemeClr val="tx1"/>
                </a:solidFill>
                <a:latin typeface="Tahoma" pitchFamily="34" charset="0"/>
              </a:defRPr>
            </a:lvl3pPr>
            <a:lvl4pPr marL="1640017" indent="-234288" defTabSz="990844">
              <a:defRPr>
                <a:solidFill>
                  <a:schemeClr val="tx1"/>
                </a:solidFill>
                <a:latin typeface="Tahoma" pitchFamily="34" charset="0"/>
              </a:defRPr>
            </a:lvl4pPr>
            <a:lvl5pPr marL="2108594" indent="-234288" defTabSz="990844">
              <a:defRPr>
                <a:solidFill>
                  <a:schemeClr val="tx1"/>
                </a:solidFill>
                <a:latin typeface="Tahoma" pitchFamily="34" charset="0"/>
              </a:defRPr>
            </a:lvl5pPr>
            <a:lvl6pPr marL="2577170" indent="-234288" defTabSz="990844" eaLnBrk="0" fontAlgn="base" hangingPunct="0">
              <a:spcBef>
                <a:spcPct val="0"/>
              </a:spcBef>
              <a:spcAft>
                <a:spcPct val="0"/>
              </a:spcAft>
              <a:defRPr>
                <a:solidFill>
                  <a:schemeClr val="tx1"/>
                </a:solidFill>
                <a:latin typeface="Tahoma" pitchFamily="34" charset="0"/>
              </a:defRPr>
            </a:lvl6pPr>
            <a:lvl7pPr marL="3045747" indent="-234288" defTabSz="990844" eaLnBrk="0" fontAlgn="base" hangingPunct="0">
              <a:spcBef>
                <a:spcPct val="0"/>
              </a:spcBef>
              <a:spcAft>
                <a:spcPct val="0"/>
              </a:spcAft>
              <a:defRPr>
                <a:solidFill>
                  <a:schemeClr val="tx1"/>
                </a:solidFill>
                <a:latin typeface="Tahoma" pitchFamily="34" charset="0"/>
              </a:defRPr>
            </a:lvl7pPr>
            <a:lvl8pPr marL="3514322" indent="-234288" defTabSz="990844" eaLnBrk="0" fontAlgn="base" hangingPunct="0">
              <a:spcBef>
                <a:spcPct val="0"/>
              </a:spcBef>
              <a:spcAft>
                <a:spcPct val="0"/>
              </a:spcAft>
              <a:defRPr>
                <a:solidFill>
                  <a:schemeClr val="tx1"/>
                </a:solidFill>
                <a:latin typeface="Tahoma" pitchFamily="34" charset="0"/>
              </a:defRPr>
            </a:lvl8pPr>
            <a:lvl9pPr marL="3982899" indent="-234288" defTabSz="990844" eaLnBrk="0" fontAlgn="base" hangingPunct="0">
              <a:spcBef>
                <a:spcPct val="0"/>
              </a:spcBef>
              <a:spcAft>
                <a:spcPct val="0"/>
              </a:spcAft>
              <a:defRPr>
                <a:solidFill>
                  <a:schemeClr val="tx1"/>
                </a:solidFill>
                <a:latin typeface="Tahoma" pitchFamily="34" charset="0"/>
              </a:defRPr>
            </a:lvl9pPr>
          </a:lstStyle>
          <a:p>
            <a:fld id="{11DA482E-866C-4E45-9FC4-0188A21CFDDD}" type="slidenum">
              <a:rPr lang="en-US" altLang="en-US" smtClean="0">
                <a:latin typeface="Arial" charset="0"/>
              </a:rPr>
              <a:pPr/>
              <a:t>36</a:t>
            </a:fld>
            <a:endParaRPr lang="en-US" altLang="en-US" smtClean="0">
              <a:latin typeface="Arial" charset="0"/>
            </a:endParaRPr>
          </a:p>
        </p:txBody>
      </p:sp>
      <p:sp>
        <p:nvSpPr>
          <p:cNvPr id="184323" name="Rectangle 2"/>
          <p:cNvSpPr>
            <a:spLocks noGrp="1" noRot="1" noChangeAspect="1" noChangeArrowheads="1" noTextEdit="1"/>
          </p:cNvSpPr>
          <p:nvPr>
            <p:ph type="sldImg"/>
          </p:nvPr>
        </p:nvSpPr>
        <p:spPr>
          <a:xfrm>
            <a:off x="963613" y="728663"/>
            <a:ext cx="5183187" cy="3887787"/>
          </a:xfrm>
          <a:ln/>
        </p:spPr>
      </p:sp>
      <p:sp>
        <p:nvSpPr>
          <p:cNvPr id="184324" name="Rectangle 3"/>
          <p:cNvSpPr>
            <a:spLocks noGrp="1" noChangeArrowheads="1"/>
          </p:cNvSpPr>
          <p:nvPr>
            <p:ph type="body" idx="1"/>
          </p:nvPr>
        </p:nvSpPr>
        <p:spPr>
          <a:xfrm>
            <a:off x="946592" y="4860088"/>
            <a:ext cx="5217047" cy="46180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37</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38</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39</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40</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41</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42</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43</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44</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45</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46</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47</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48</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49</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50</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51</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52</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53</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54</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55</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56</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57</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58</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59</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6</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9/24/2015 8:56 PM</a:t>
            </a:fld>
            <a:endParaRPr lang="en-US" dirty="0"/>
          </a:p>
        </p:txBody>
      </p:sp>
      <p:sp>
        <p:nvSpPr>
          <p:cNvPr id="6" name="Footer Placeholder 5"/>
          <p:cNvSpPr>
            <a:spLocks noGrp="1"/>
          </p:cNvSpPr>
          <p:nvPr>
            <p:ph type="ftr" sz="quarter" idx="12"/>
          </p:nvPr>
        </p:nvSpPr>
        <p:spPr>
          <a:xfrm>
            <a:off x="0" y="9721106"/>
            <a:ext cx="6393657" cy="511731"/>
          </a:xfr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393656" y="9721106"/>
            <a:ext cx="708762" cy="511731"/>
          </a:xfrm>
        </p:spPr>
        <p:txBody>
          <a:bodyPr/>
          <a:lstStyle/>
          <a:p>
            <a:fld id="{EC87E0CF-87F6-4B58-B8B8-DCAB2DAAF3CA}" type="slidenum">
              <a:rPr lang="en-US" smtClean="0"/>
              <a:pPr/>
              <a:t>60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7</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8</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r">
              <a:defRPr sz="1100" b="1">
                <a:solidFill>
                  <a:schemeClr val="bg1"/>
                </a:solidFill>
                <a:latin typeface="Arial" panose="020B0604020202020204" pitchFamily="34" charset="0"/>
              </a:defRPr>
            </a:lvl1pPr>
            <a:lvl2pPr marL="804986" indent="-309610" algn="r">
              <a:defRPr sz="1100" b="1">
                <a:solidFill>
                  <a:schemeClr val="bg1"/>
                </a:solidFill>
                <a:latin typeface="Arial" panose="020B0604020202020204" pitchFamily="34" charset="0"/>
              </a:defRPr>
            </a:lvl2pPr>
            <a:lvl3pPr marL="1238441" indent="-247688" algn="r">
              <a:defRPr sz="1100" b="1">
                <a:solidFill>
                  <a:schemeClr val="bg1"/>
                </a:solidFill>
                <a:latin typeface="Arial" panose="020B0604020202020204" pitchFamily="34" charset="0"/>
              </a:defRPr>
            </a:lvl3pPr>
            <a:lvl4pPr marL="1733817" indent="-247688" algn="r">
              <a:defRPr sz="1100" b="1">
                <a:solidFill>
                  <a:schemeClr val="bg1"/>
                </a:solidFill>
                <a:latin typeface="Arial" panose="020B0604020202020204" pitchFamily="34" charset="0"/>
              </a:defRPr>
            </a:lvl4pPr>
            <a:lvl5pPr marL="2229193" indent="-247688" algn="r">
              <a:defRPr sz="1100" b="1">
                <a:solidFill>
                  <a:schemeClr val="bg1"/>
                </a:solidFill>
                <a:latin typeface="Arial" panose="020B0604020202020204" pitchFamily="34" charset="0"/>
              </a:defRPr>
            </a:lvl5pPr>
            <a:lvl6pPr marL="2724569" indent="-247688" algn="r" eaLnBrk="0" fontAlgn="base" hangingPunct="0">
              <a:spcBef>
                <a:spcPct val="0"/>
              </a:spcBef>
              <a:spcAft>
                <a:spcPct val="0"/>
              </a:spcAft>
              <a:defRPr sz="1100" b="1">
                <a:solidFill>
                  <a:schemeClr val="bg1"/>
                </a:solidFill>
                <a:latin typeface="Arial" panose="020B0604020202020204" pitchFamily="34" charset="0"/>
              </a:defRPr>
            </a:lvl6pPr>
            <a:lvl7pPr marL="3219945" indent="-247688" algn="r" eaLnBrk="0" fontAlgn="base" hangingPunct="0">
              <a:spcBef>
                <a:spcPct val="0"/>
              </a:spcBef>
              <a:spcAft>
                <a:spcPct val="0"/>
              </a:spcAft>
              <a:defRPr sz="1100" b="1">
                <a:solidFill>
                  <a:schemeClr val="bg1"/>
                </a:solidFill>
                <a:latin typeface="Arial" panose="020B0604020202020204" pitchFamily="34" charset="0"/>
              </a:defRPr>
            </a:lvl7pPr>
            <a:lvl8pPr marL="3715322" indent="-247688" algn="r" eaLnBrk="0" fontAlgn="base" hangingPunct="0">
              <a:spcBef>
                <a:spcPct val="0"/>
              </a:spcBef>
              <a:spcAft>
                <a:spcPct val="0"/>
              </a:spcAft>
              <a:defRPr sz="1100" b="1">
                <a:solidFill>
                  <a:schemeClr val="bg1"/>
                </a:solidFill>
                <a:latin typeface="Arial" panose="020B0604020202020204" pitchFamily="34" charset="0"/>
              </a:defRPr>
            </a:lvl8pPr>
            <a:lvl9pPr marL="4210698" indent="-247688" algn="r" eaLnBrk="0" fontAlgn="base" hangingPunct="0">
              <a:spcBef>
                <a:spcPct val="0"/>
              </a:spcBef>
              <a:spcAft>
                <a:spcPct val="0"/>
              </a:spcAft>
              <a:defRPr sz="1100" b="1">
                <a:solidFill>
                  <a:schemeClr val="bg1"/>
                </a:solidFill>
                <a:latin typeface="Arial" panose="020B0604020202020204" pitchFamily="34" charset="0"/>
              </a:defRPr>
            </a:lvl9pPr>
          </a:lstStyle>
          <a:p>
            <a:fld id="{0A53C477-038F-4BB3-ABF6-9AC96926A5C7}" type="slidenum">
              <a:rPr lang="en-GB" altLang="en-US" sz="1300" b="0">
                <a:solidFill>
                  <a:schemeClr val="tx1"/>
                </a:solidFill>
              </a:rPr>
              <a:pPr/>
              <a:t>9</a:t>
            </a:fld>
            <a:endParaRPr lang="en-GB" altLang="en-US" sz="1300" b="0" dirty="0">
              <a:solidFill>
                <a:schemeClr val="tx1"/>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533328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rgbClr val="FFFFFF"/>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rgbClr val="FFFFFF"/>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722313" y="1905000"/>
            <a:ext cx="8040688" cy="220980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5"/>
          <a:srcRect/>
          <a:stretch>
            <a:fillRect/>
          </a:stretch>
        </p:blipFill>
        <p:spPr bwMode="auto">
          <a:xfrm>
            <a:off x="-15875" y="6007100"/>
            <a:ext cx="9159875" cy="849313"/>
          </a:xfrm>
          <a:prstGeom prst="rect">
            <a:avLst/>
          </a:prstGeom>
          <a:noFill/>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8" Type="http://schemas.openxmlformats.org/officeDocument/2006/relationships/hyperlink" Target="https://www.tdscpc.gov.in/" TargetMode="External"/><Relationship Id="rId13" Type="http://schemas.openxmlformats.org/officeDocument/2006/relationships/hyperlink" Target="https://www.rbi.org.in/home.aspx" TargetMode="External"/><Relationship Id="rId3" Type="http://schemas.openxmlformats.org/officeDocument/2006/relationships/image" Target="../media/image3.png"/><Relationship Id="rId7" Type="http://schemas.openxmlformats.org/officeDocument/2006/relationships/hyperlink" Target="https://www.tin-nsdl.com/" TargetMode="External"/><Relationship Id="rId12" Type="http://schemas.openxmlformats.org/officeDocument/2006/relationships/hyperlink" Target="http://www.mca.gov.in/" TargetMode="External"/><Relationship Id="rId2" Type="http://schemas.openxmlformats.org/officeDocument/2006/relationships/notesSlide" Target="../notesSlides/notesSlide57.xml"/><Relationship Id="rId1" Type="http://schemas.openxmlformats.org/officeDocument/2006/relationships/slideLayout" Target="../slideLayouts/slideLayout4.xml"/><Relationship Id="rId6" Type="http://schemas.openxmlformats.org/officeDocument/2006/relationships/hyperlink" Target="http://www.incometaxindiaefiling.gov.in/" TargetMode="External"/><Relationship Id="rId11" Type="http://schemas.openxmlformats.org/officeDocument/2006/relationships/hyperlink" Target="http://itat.nic.in/" TargetMode="External"/><Relationship Id="rId5" Type="http://schemas.openxmlformats.org/officeDocument/2006/relationships/hyperlink" Target="http://www.incometaxindia.gov.in/" TargetMode="External"/><Relationship Id="rId15" Type="http://schemas.openxmlformats.org/officeDocument/2006/relationships/hyperlink" Target="http://supremecourtofindia.nic.in/" TargetMode="External"/><Relationship Id="rId10" Type="http://schemas.openxmlformats.org/officeDocument/2006/relationships/hyperlink" Target="http://www.indiabudget.nic.in/" TargetMode="External"/><Relationship Id="rId4" Type="http://schemas.openxmlformats.org/officeDocument/2006/relationships/image" Target="../media/image4.png"/><Relationship Id="rId9" Type="http://schemas.openxmlformats.org/officeDocument/2006/relationships/hyperlink" Target="http://www.itscindia.gov.in/" TargetMode="External"/><Relationship Id="rId14" Type="http://schemas.openxmlformats.org/officeDocument/2006/relationships/hyperlink" Target="http://www.sebi.gov.in/sebiweb/"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12776"/>
          </a:xfrm>
          <a:blipFill>
            <a:blip r:embed="rId3"/>
            <a:tile tx="0" ty="0" sx="100000" sy="100000" flip="none" algn="tl"/>
          </a:blipFill>
        </p:spPr>
        <p:txBody>
          <a:bodyPr anchor="ctr" anchorCtr="1">
            <a:noAutofit/>
          </a:bodyPr>
          <a:lstStyle/>
          <a:p>
            <a:pPr algn="ctr"/>
            <a:r>
              <a:rPr lang="en-US" dirty="0" smtClean="0">
                <a:solidFill>
                  <a:schemeClr val="bg1"/>
                </a:solidFill>
                <a:latin typeface="Arial" panose="020B0604020202020204" pitchFamily="34" charset="0"/>
                <a:cs typeface="Arial" panose="020B0604020202020204" pitchFamily="34" charset="0"/>
              </a:rPr>
              <a:t>DIRECT TAXATION</a:t>
            </a:r>
            <a:endParaRPr lang="en-US" dirty="0">
              <a:solidFill>
                <a:schemeClr val="bg1"/>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6482" y="5733256"/>
            <a:ext cx="9144000" cy="1124744"/>
          </a:xfrm>
          <a:blipFill>
            <a:blip r:embed="rId3"/>
            <a:tile tx="0" ty="0" sx="100000" sy="100000" flip="none" algn="tl"/>
          </a:blipFill>
        </p:spPr>
        <p:txBody>
          <a:bodyPr>
            <a:normAutofit/>
          </a:bodyPr>
          <a:lstStyle/>
          <a:p>
            <a:pPr marL="900113"/>
            <a:r>
              <a:rPr lang="en-US" sz="2400" dirty="0" smtClean="0">
                <a:solidFill>
                  <a:schemeClr val="bg1"/>
                </a:solidFill>
                <a:latin typeface="Arial" panose="020B0604020202020204" pitchFamily="34" charset="0"/>
                <a:cs typeface="Arial" panose="020B0604020202020204" pitchFamily="34" charset="0"/>
              </a:rPr>
              <a:t>	CA M. </a:t>
            </a:r>
            <a:r>
              <a:rPr lang="en-US" sz="2400" dirty="0">
                <a:solidFill>
                  <a:schemeClr val="bg1"/>
                </a:solidFill>
                <a:latin typeface="Arial" panose="020B0604020202020204" pitchFamily="34" charset="0"/>
                <a:cs typeface="Arial" panose="020B0604020202020204" pitchFamily="34" charset="0"/>
              </a:rPr>
              <a:t>Ram </a:t>
            </a:r>
            <a:r>
              <a:rPr lang="en-US" sz="2400" dirty="0" smtClean="0">
                <a:solidFill>
                  <a:schemeClr val="bg1"/>
                </a:solidFill>
                <a:latin typeface="Arial" panose="020B0604020202020204" pitchFamily="34" charset="0"/>
                <a:cs typeface="Arial" panose="020B0604020202020204" pitchFamily="34" charset="0"/>
              </a:rPr>
              <a:t>Pavan Kumar </a:t>
            </a:r>
            <a:r>
              <a:rPr lang="en-US" sz="1200" dirty="0" smtClean="0">
                <a:solidFill>
                  <a:schemeClr val="bg1"/>
                </a:solidFill>
                <a:latin typeface="Arial" panose="020B0604020202020204" pitchFamily="34" charset="0"/>
                <a:cs typeface="Arial" panose="020B0604020202020204" pitchFamily="34" charset="0"/>
              </a:rPr>
              <a:t>B.Com., LLB; FCA., ACS.; AICWA</a:t>
            </a:r>
          </a:p>
          <a:p>
            <a:pPr marL="900113"/>
            <a:r>
              <a:rPr lang="en-US" sz="1600" dirty="0" smtClean="0">
                <a:solidFill>
                  <a:schemeClr val="bg1"/>
                </a:solidFill>
                <a:latin typeface="Arial" panose="020B0604020202020204" pitchFamily="34" charset="0"/>
                <a:cs typeface="Arial" panose="020B0604020202020204" pitchFamily="34" charset="0"/>
              </a:rPr>
              <a:t>	Partner</a:t>
            </a:r>
          </a:p>
          <a:p>
            <a:pPr marL="900113"/>
            <a:r>
              <a:rPr lang="en-US" sz="1600" dirty="0" smtClean="0">
                <a:solidFill>
                  <a:schemeClr val="bg1"/>
                </a:solidFill>
                <a:latin typeface="Arial" panose="020B0604020202020204" pitchFamily="34" charset="0"/>
                <a:cs typeface="Arial" panose="020B0604020202020204" pitchFamily="34" charset="0"/>
              </a:rPr>
              <a:t>	SSGRP &amp; Associates, Chartered Accountants</a:t>
            </a:r>
          </a:p>
          <a:p>
            <a:pPr marL="900113"/>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RamPavanKumarM</a:t>
            </a:r>
            <a:r>
              <a:rPr lang="en-US" sz="1600" dirty="0">
                <a:solidFill>
                  <a:schemeClr val="bg1"/>
                </a:solidFill>
                <a:latin typeface="Arial" panose="020B0604020202020204" pitchFamily="34" charset="0"/>
                <a:cs typeface="Arial" panose="020B0604020202020204" pitchFamily="34" charset="0"/>
              </a:rPr>
              <a:t>; rampavankumar@yahoo.com</a:t>
            </a:r>
          </a:p>
          <a:p>
            <a:pPr marL="900113"/>
            <a:endParaRPr lang="en-US" sz="1600" dirty="0" smtClean="0">
              <a:solidFill>
                <a:schemeClr val="bg1"/>
              </a:solidFill>
              <a:latin typeface="Arial" panose="020B0604020202020204" pitchFamily="34" charset="0"/>
              <a:cs typeface="Arial" panose="020B0604020202020204"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0" y="0"/>
            <a:ext cx="9144000" cy="836712"/>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ctr" anchorCtr="0">
            <a:no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IN" altLang="en-US" b="1" dirty="0" smtClean="0">
                <a:solidFill>
                  <a:schemeClr val="tx2">
                    <a:lumMod val="50000"/>
                  </a:schemeClr>
                </a:solidFill>
              </a:rPr>
              <a:t>Residency in India and Tax incidence - Illustration.</a:t>
            </a:r>
          </a:p>
        </p:txBody>
      </p:sp>
      <p:sp>
        <p:nvSpPr>
          <p:cNvPr id="5" name="Rectangle 3"/>
          <p:cNvSpPr txBox="1">
            <a:spLocks noChangeArrowheads="1"/>
          </p:cNvSpPr>
          <p:nvPr/>
        </p:nvSpPr>
        <p:spPr>
          <a:xfrm>
            <a:off x="857250" y="962970"/>
            <a:ext cx="7429500" cy="4807470"/>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IN" altLang="en-US" b="1" i="1" u="sng" dirty="0" smtClean="0">
                <a:solidFill>
                  <a:schemeClr val="tx2">
                    <a:lumMod val="75000"/>
                  </a:schemeClr>
                </a:solidFill>
              </a:rPr>
              <a:t>Illustration 1</a:t>
            </a:r>
            <a:r>
              <a:rPr lang="en-IN" altLang="en-US" b="1" dirty="0" smtClean="0">
                <a:solidFill>
                  <a:schemeClr val="tx2">
                    <a:lumMod val="75000"/>
                  </a:schemeClr>
                </a:solidFill>
              </a:rPr>
              <a:t>:</a:t>
            </a:r>
          </a:p>
          <a:p>
            <a:pPr marL="0" indent="0" algn="just">
              <a:buNone/>
            </a:pPr>
            <a:r>
              <a:rPr lang="en-IN" altLang="en-US" sz="1800" b="1" dirty="0" smtClean="0">
                <a:solidFill>
                  <a:schemeClr val="tx2">
                    <a:lumMod val="75000"/>
                  </a:schemeClr>
                </a:solidFill>
              </a:rPr>
              <a:t>ABC </a:t>
            </a:r>
            <a:r>
              <a:rPr lang="en-IN" altLang="en-US" sz="1800" b="1" dirty="0">
                <a:solidFill>
                  <a:schemeClr val="tx2">
                    <a:lumMod val="75000"/>
                  </a:schemeClr>
                </a:solidFill>
              </a:rPr>
              <a:t>Ltd. is a company registered in India under the Companies Act, </a:t>
            </a:r>
            <a:r>
              <a:rPr lang="en-IN" altLang="en-US" sz="1800" b="1" dirty="0" smtClean="0">
                <a:solidFill>
                  <a:schemeClr val="tx2">
                    <a:lumMod val="75000"/>
                  </a:schemeClr>
                </a:solidFill>
              </a:rPr>
              <a:t>2013. </a:t>
            </a:r>
            <a:r>
              <a:rPr lang="en-IN" altLang="en-US" sz="1800" b="1" dirty="0">
                <a:solidFill>
                  <a:schemeClr val="tx2">
                    <a:lumMod val="75000"/>
                  </a:schemeClr>
                </a:solidFill>
              </a:rPr>
              <a:t>All its business activities </a:t>
            </a:r>
            <a:r>
              <a:rPr lang="en-IN" altLang="en-US" sz="1800" b="1" dirty="0" smtClean="0">
                <a:solidFill>
                  <a:schemeClr val="tx2">
                    <a:lumMod val="75000"/>
                  </a:schemeClr>
                </a:solidFill>
              </a:rPr>
              <a:t>are conducted </a:t>
            </a:r>
            <a:r>
              <a:rPr lang="en-IN" altLang="en-US" sz="1800" b="1" dirty="0">
                <a:solidFill>
                  <a:schemeClr val="tx2">
                    <a:lumMod val="75000"/>
                  </a:schemeClr>
                </a:solidFill>
              </a:rPr>
              <a:t>outside India during relevant previous </a:t>
            </a:r>
            <a:r>
              <a:rPr lang="en-IN" altLang="en-US" sz="1800" b="1" dirty="0" smtClean="0">
                <a:solidFill>
                  <a:schemeClr val="tx2">
                    <a:lumMod val="75000"/>
                  </a:schemeClr>
                </a:solidFill>
              </a:rPr>
              <a:t>year 2014-15. </a:t>
            </a:r>
            <a:r>
              <a:rPr lang="en-IN" altLang="en-US" sz="1800" b="1" dirty="0">
                <a:solidFill>
                  <a:schemeClr val="tx2">
                    <a:lumMod val="75000"/>
                  </a:schemeClr>
                </a:solidFill>
              </a:rPr>
              <a:t>Further, all the meetings of the Board of directors </a:t>
            </a:r>
            <a:r>
              <a:rPr lang="en-IN" altLang="en-US" sz="1800" b="1" dirty="0" smtClean="0">
                <a:solidFill>
                  <a:schemeClr val="tx2">
                    <a:lumMod val="75000"/>
                  </a:schemeClr>
                </a:solidFill>
              </a:rPr>
              <a:t>are held </a:t>
            </a:r>
            <a:r>
              <a:rPr lang="en-IN" altLang="en-US" sz="1800" b="1" dirty="0">
                <a:solidFill>
                  <a:schemeClr val="tx2">
                    <a:lumMod val="75000"/>
                  </a:schemeClr>
                </a:solidFill>
              </a:rPr>
              <a:t>outside India. Determine the residential status of </a:t>
            </a:r>
            <a:r>
              <a:rPr lang="en-IN" altLang="en-US" sz="1800" b="1" dirty="0" smtClean="0">
                <a:solidFill>
                  <a:schemeClr val="tx2">
                    <a:lumMod val="75000"/>
                  </a:schemeClr>
                </a:solidFill>
              </a:rPr>
              <a:t>ABC </a:t>
            </a:r>
            <a:r>
              <a:rPr lang="en-IN" altLang="en-US" sz="1800" b="1" dirty="0">
                <a:solidFill>
                  <a:schemeClr val="tx2">
                    <a:lumMod val="75000"/>
                  </a:schemeClr>
                </a:solidFill>
              </a:rPr>
              <a:t>Ltd. for the AY </a:t>
            </a:r>
            <a:r>
              <a:rPr lang="en-IN" altLang="en-US" sz="1800" b="1" dirty="0" smtClean="0">
                <a:solidFill>
                  <a:schemeClr val="tx2">
                    <a:lumMod val="75000"/>
                  </a:schemeClr>
                </a:solidFill>
              </a:rPr>
              <a:t>2015-16.</a:t>
            </a:r>
          </a:p>
          <a:p>
            <a:pPr algn="just"/>
            <a:r>
              <a:rPr lang="en-IN" altLang="en-US" sz="1800" b="1" dirty="0">
                <a:solidFill>
                  <a:schemeClr val="tx2">
                    <a:lumMod val="75000"/>
                  </a:schemeClr>
                </a:solidFill>
              </a:rPr>
              <a:t>Solution</a:t>
            </a:r>
            <a:r>
              <a:rPr lang="en-IN" altLang="en-US" sz="1800" dirty="0">
                <a:solidFill>
                  <a:schemeClr val="tx2">
                    <a:lumMod val="75000"/>
                  </a:schemeClr>
                </a:solidFill>
              </a:rPr>
              <a:t>: </a:t>
            </a:r>
            <a:r>
              <a:rPr lang="en-IN" altLang="en-US" sz="1800" dirty="0" smtClean="0">
                <a:solidFill>
                  <a:schemeClr val="tx2">
                    <a:lumMod val="75000"/>
                  </a:schemeClr>
                </a:solidFill>
              </a:rPr>
              <a:t>ABC </a:t>
            </a:r>
            <a:r>
              <a:rPr lang="en-IN" altLang="en-US" sz="1800" dirty="0">
                <a:solidFill>
                  <a:schemeClr val="tx2">
                    <a:lumMod val="75000"/>
                  </a:schemeClr>
                </a:solidFill>
              </a:rPr>
              <a:t>Ltd. is an Indian company as it is registered under the Companies Act, 2013 and is therefore Resident in India as Indian companies are always resident in India</a:t>
            </a:r>
            <a:r>
              <a:rPr lang="en-IN" altLang="en-US" sz="1800" dirty="0" smtClean="0">
                <a:solidFill>
                  <a:schemeClr val="tx2">
                    <a:lumMod val="75000"/>
                  </a:schemeClr>
                </a:solidFill>
              </a:rPr>
              <a:t>.</a:t>
            </a:r>
            <a:endParaRPr lang="en-IN" altLang="en-US" sz="1800" dirty="0">
              <a:solidFill>
                <a:schemeClr val="tx2">
                  <a:lumMod val="75000"/>
                </a:schemeClr>
              </a:solidFill>
            </a:endParaRPr>
          </a:p>
          <a:p>
            <a:pPr marL="0" indent="0">
              <a:buNone/>
            </a:pPr>
            <a:r>
              <a:rPr lang="en-IN" altLang="en-US" b="1" i="1" u="sng" dirty="0">
                <a:solidFill>
                  <a:schemeClr val="tx2">
                    <a:lumMod val="75000"/>
                  </a:schemeClr>
                </a:solidFill>
              </a:rPr>
              <a:t>Illustration </a:t>
            </a:r>
            <a:r>
              <a:rPr lang="en-IN" altLang="en-US" b="1" i="1" u="sng" dirty="0" smtClean="0">
                <a:solidFill>
                  <a:schemeClr val="tx2">
                    <a:lumMod val="75000"/>
                  </a:schemeClr>
                </a:solidFill>
              </a:rPr>
              <a:t>2:</a:t>
            </a:r>
            <a:endParaRPr lang="en-IN" altLang="en-US" b="1" i="1" u="sng" dirty="0">
              <a:solidFill>
                <a:schemeClr val="tx2">
                  <a:lumMod val="75000"/>
                </a:schemeClr>
              </a:solidFill>
            </a:endParaRPr>
          </a:p>
          <a:p>
            <a:pPr marL="0" indent="0" algn="just">
              <a:buNone/>
            </a:pPr>
            <a:r>
              <a:rPr lang="en-IN" altLang="en-US" sz="1800" b="1" dirty="0" smtClean="0">
                <a:solidFill>
                  <a:schemeClr val="tx2">
                    <a:lumMod val="75000"/>
                  </a:schemeClr>
                </a:solidFill>
              </a:rPr>
              <a:t>ABC </a:t>
            </a:r>
            <a:r>
              <a:rPr lang="en-IN" altLang="en-US" sz="1800" b="1" dirty="0">
                <a:solidFill>
                  <a:schemeClr val="tx2">
                    <a:lumMod val="75000"/>
                  </a:schemeClr>
                </a:solidFill>
              </a:rPr>
              <a:t>Inc. a company incorporated in USA, is carrying out certain business activities in India. </a:t>
            </a:r>
            <a:r>
              <a:rPr lang="en-IN" altLang="en-US" sz="1800" b="1" dirty="0" smtClean="0">
                <a:solidFill>
                  <a:schemeClr val="tx2">
                    <a:lumMod val="75000"/>
                  </a:schemeClr>
                </a:solidFill>
              </a:rPr>
              <a:t>During the financial year 2014-15 all </a:t>
            </a:r>
            <a:r>
              <a:rPr lang="en-IN" altLang="en-US" sz="1800" b="1" dirty="0">
                <a:solidFill>
                  <a:schemeClr val="tx2">
                    <a:lumMod val="75000"/>
                  </a:schemeClr>
                </a:solidFill>
              </a:rPr>
              <a:t>its </a:t>
            </a:r>
            <a:r>
              <a:rPr lang="en-IN" altLang="en-US" sz="1800" b="1" dirty="0" smtClean="0">
                <a:solidFill>
                  <a:schemeClr val="tx2">
                    <a:lumMod val="75000"/>
                  </a:schemeClr>
                </a:solidFill>
              </a:rPr>
              <a:t>decisions are </a:t>
            </a:r>
            <a:r>
              <a:rPr lang="en-IN" altLang="en-US" sz="1800" b="1" dirty="0">
                <a:solidFill>
                  <a:schemeClr val="tx2">
                    <a:lumMod val="75000"/>
                  </a:schemeClr>
                </a:solidFill>
              </a:rPr>
              <a:t>taken in India except one decision which has been taken outside India. Determine the residential </a:t>
            </a:r>
            <a:r>
              <a:rPr lang="en-IN" altLang="en-US" sz="1800" b="1" dirty="0" smtClean="0">
                <a:solidFill>
                  <a:schemeClr val="tx2">
                    <a:lumMod val="75000"/>
                  </a:schemeClr>
                </a:solidFill>
              </a:rPr>
              <a:t>status of ABC </a:t>
            </a:r>
            <a:r>
              <a:rPr lang="en-IN" altLang="en-US" sz="1800" b="1" dirty="0">
                <a:solidFill>
                  <a:schemeClr val="tx2">
                    <a:lumMod val="75000"/>
                  </a:schemeClr>
                </a:solidFill>
              </a:rPr>
              <a:t>Inc. for the AY </a:t>
            </a:r>
            <a:r>
              <a:rPr lang="en-IN" altLang="en-US" sz="1800" b="1" dirty="0" smtClean="0">
                <a:solidFill>
                  <a:schemeClr val="tx2">
                    <a:lumMod val="75000"/>
                  </a:schemeClr>
                </a:solidFill>
              </a:rPr>
              <a:t>2015-16.</a:t>
            </a:r>
          </a:p>
          <a:p>
            <a:pPr algn="just"/>
            <a:r>
              <a:rPr lang="en-IN" altLang="en-US" sz="1800" b="1" dirty="0" smtClean="0">
                <a:solidFill>
                  <a:schemeClr val="tx2">
                    <a:lumMod val="75000"/>
                  </a:schemeClr>
                </a:solidFill>
              </a:rPr>
              <a:t>Solution:</a:t>
            </a:r>
            <a:r>
              <a:rPr lang="en-IN" altLang="en-US" sz="1800" dirty="0" smtClean="0">
                <a:solidFill>
                  <a:schemeClr val="tx2">
                    <a:lumMod val="75000"/>
                  </a:schemeClr>
                </a:solidFill>
              </a:rPr>
              <a:t> ABC Inc. is resident in India as </a:t>
            </a:r>
            <a:r>
              <a:rPr lang="en-IN" altLang="en-US" sz="1800" dirty="0">
                <a:solidFill>
                  <a:schemeClr val="tx2">
                    <a:lumMod val="75000"/>
                  </a:schemeClr>
                </a:solidFill>
              </a:rPr>
              <a:t>key management and </a:t>
            </a:r>
            <a:r>
              <a:rPr lang="en-IN" altLang="en-US" sz="1800" dirty="0" smtClean="0">
                <a:solidFill>
                  <a:schemeClr val="tx2">
                    <a:lumMod val="75000"/>
                  </a:schemeClr>
                </a:solidFill>
              </a:rPr>
              <a:t>commercial decisions made in India.</a:t>
            </a:r>
          </a:p>
          <a:p>
            <a:pPr marL="0" indent="0" algn="just">
              <a:buNone/>
            </a:pPr>
            <a:r>
              <a:rPr lang="en-IN" altLang="en-US" sz="1800" dirty="0" smtClean="0">
                <a:solidFill>
                  <a:schemeClr val="tx2">
                    <a:lumMod val="75000"/>
                  </a:schemeClr>
                </a:solidFill>
                <a:sym typeface="Wingdings" panose="05000000000000000000" pitchFamily="2" charset="2"/>
              </a:rPr>
              <a:t>As per amendment to Section 6 in 2015</a:t>
            </a:r>
            <a:endParaRPr lang="en-IN" altLang="en-US" sz="1800" dirty="0">
              <a:solidFill>
                <a:schemeClr val="tx2">
                  <a:lumMod val="75000"/>
                </a:schemeClr>
              </a:solidFill>
            </a:endParaRPr>
          </a:p>
        </p:txBody>
      </p:sp>
    </p:spTree>
    <p:extLst>
      <p:ext uri="{BB962C8B-B14F-4D97-AF65-F5344CB8AC3E}">
        <p14:creationId xmlns:p14="http://schemas.microsoft.com/office/powerpoint/2010/main" val="122561841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a:xfrm>
            <a:off x="0" y="0"/>
            <a:ext cx="9144000" cy="836712"/>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ctr" anchorCtr="0">
            <a:no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IN" altLang="en-US" sz="4800" dirty="0" smtClean="0">
                <a:solidFill>
                  <a:schemeClr val="tx2">
                    <a:lumMod val="50000"/>
                  </a:schemeClr>
                </a:solidFill>
              </a:rPr>
              <a:t>Tax rates at a glance</a:t>
            </a:r>
          </a:p>
        </p:txBody>
      </p:sp>
      <p:graphicFrame>
        <p:nvGraphicFramePr>
          <p:cNvPr id="4" name="Table 3"/>
          <p:cNvGraphicFramePr>
            <a:graphicFrameLocks noGrp="1"/>
          </p:cNvGraphicFramePr>
          <p:nvPr>
            <p:extLst>
              <p:ext uri="{D42A27DB-BD31-4B8C-83A1-F6EECF244321}">
                <p14:modId xmlns:p14="http://schemas.microsoft.com/office/powerpoint/2010/main" val="1806820703"/>
              </p:ext>
            </p:extLst>
          </p:nvPr>
        </p:nvGraphicFramePr>
        <p:xfrm>
          <a:off x="539552" y="1196752"/>
          <a:ext cx="7632848" cy="2595880"/>
        </p:xfrm>
        <a:graphic>
          <a:graphicData uri="http://schemas.openxmlformats.org/drawingml/2006/table">
            <a:tbl>
              <a:tblPr firstRow="1" bandRow="1">
                <a:tableStyleId>{5C22544A-7EE6-4342-B048-85BDC9FD1C3A}</a:tableStyleId>
              </a:tblPr>
              <a:tblGrid>
                <a:gridCol w="3816424"/>
                <a:gridCol w="3816424"/>
              </a:tblGrid>
              <a:tr h="370840">
                <a:tc gridSpan="2">
                  <a:txBody>
                    <a:bodyPr/>
                    <a:lstStyle/>
                    <a:p>
                      <a:pPr marL="0" indent="0">
                        <a:buNone/>
                      </a:pPr>
                      <a:r>
                        <a:rPr lang="en-IN" sz="1800" b="1" dirty="0" smtClean="0">
                          <a:solidFill>
                            <a:schemeClr val="tx2">
                              <a:lumMod val="50000"/>
                            </a:schemeClr>
                          </a:solidFill>
                        </a:rPr>
                        <a:t>There are two types of tax rates, that are normal and special</a:t>
                      </a:r>
                    </a:p>
                  </a:txBody>
                  <a:tcPr>
                    <a:solidFill>
                      <a:schemeClr val="tx2">
                        <a:lumMod val="40000"/>
                        <a:lumOff val="60000"/>
                      </a:schemeClr>
                    </a:solidFill>
                  </a:tcPr>
                </a:tc>
                <a:tc hMerge="1">
                  <a:txBody>
                    <a:bodyPr/>
                    <a:lstStyle/>
                    <a:p>
                      <a:endParaRPr lang="en-IN" dirty="0"/>
                    </a:p>
                  </a:txBody>
                  <a:tcPr>
                    <a:solidFill>
                      <a:schemeClr val="tx2">
                        <a:lumMod val="60000"/>
                        <a:lumOff val="40000"/>
                      </a:schemeClr>
                    </a:solidFill>
                  </a:tcPr>
                </a:tc>
              </a:tr>
              <a:tr h="370840">
                <a:tc>
                  <a:txBody>
                    <a:bodyPr/>
                    <a:lstStyle/>
                    <a:p>
                      <a:r>
                        <a:rPr lang="en-IN" sz="2000" b="1" dirty="0" smtClean="0">
                          <a:solidFill>
                            <a:schemeClr val="tx2">
                              <a:lumMod val="50000"/>
                            </a:schemeClr>
                          </a:solidFill>
                        </a:rPr>
                        <a:t>Normal tax rate</a:t>
                      </a:r>
                      <a:endParaRPr lang="en-IN" sz="2000" b="1" dirty="0">
                        <a:solidFill>
                          <a:schemeClr val="tx2">
                            <a:lumMod val="50000"/>
                          </a:schemeClr>
                        </a:solidFill>
                      </a:endParaRPr>
                    </a:p>
                  </a:txBody>
                  <a:tcPr>
                    <a:solidFill>
                      <a:schemeClr val="accent2">
                        <a:lumMod val="40000"/>
                        <a:lumOff val="60000"/>
                      </a:schemeClr>
                    </a:solidFill>
                  </a:tcPr>
                </a:tc>
                <a:tc>
                  <a:txBody>
                    <a:bodyPr/>
                    <a:lstStyle/>
                    <a:p>
                      <a:r>
                        <a:rPr lang="en-IN" sz="2000" b="1" dirty="0" smtClean="0">
                          <a:solidFill>
                            <a:schemeClr val="tx2">
                              <a:lumMod val="50000"/>
                            </a:schemeClr>
                          </a:solidFill>
                        </a:rPr>
                        <a:t>Special tax rate</a:t>
                      </a:r>
                      <a:endParaRPr lang="en-IN" sz="2000" b="1" dirty="0">
                        <a:solidFill>
                          <a:schemeClr val="tx2">
                            <a:lumMod val="50000"/>
                          </a:schemeClr>
                        </a:solidFill>
                      </a:endParaRPr>
                    </a:p>
                  </a:txBody>
                  <a:tcPr>
                    <a:solidFill>
                      <a:schemeClr val="accent2">
                        <a:lumMod val="40000"/>
                        <a:lumOff val="60000"/>
                      </a:schemeClr>
                    </a:solidFill>
                  </a:tcPr>
                </a:tc>
              </a:tr>
              <a:tr h="370840">
                <a:tc>
                  <a:txBody>
                    <a:bodyPr/>
                    <a:lstStyle/>
                    <a:p>
                      <a:pPr algn="just"/>
                      <a:r>
                        <a:rPr lang="en-IN" dirty="0" smtClean="0">
                          <a:solidFill>
                            <a:schemeClr val="tx2">
                              <a:lumMod val="50000"/>
                            </a:schemeClr>
                          </a:solidFill>
                        </a:rPr>
                        <a:t>Applicable</a:t>
                      </a:r>
                      <a:r>
                        <a:rPr lang="en-IN" baseline="0" dirty="0" smtClean="0">
                          <a:solidFill>
                            <a:schemeClr val="tx2">
                              <a:lumMod val="50000"/>
                            </a:schemeClr>
                          </a:solidFill>
                        </a:rPr>
                        <a:t> to different tax payers</a:t>
                      </a:r>
                      <a:endParaRPr lang="en-IN" dirty="0">
                        <a:solidFill>
                          <a:schemeClr val="tx2">
                            <a:lumMod val="50000"/>
                          </a:schemeClr>
                        </a:solidFill>
                      </a:endParaRPr>
                    </a:p>
                  </a:txBody>
                  <a:tcPr>
                    <a:solidFill>
                      <a:schemeClr val="accent2">
                        <a:lumMod val="40000"/>
                        <a:lumOff val="60000"/>
                      </a:schemeClr>
                    </a:solidFill>
                  </a:tcPr>
                </a:tc>
                <a:tc>
                  <a:txBody>
                    <a:bodyPr/>
                    <a:lstStyle/>
                    <a:p>
                      <a:pPr algn="just"/>
                      <a:r>
                        <a:rPr lang="en-IN" dirty="0" smtClean="0">
                          <a:solidFill>
                            <a:schemeClr val="tx2">
                              <a:lumMod val="50000"/>
                            </a:schemeClr>
                          </a:solidFill>
                        </a:rPr>
                        <a:t>Special tax rates applicable to special incomes such</a:t>
                      </a:r>
                      <a:r>
                        <a:rPr lang="en-IN" baseline="0" dirty="0" smtClean="0">
                          <a:solidFill>
                            <a:schemeClr val="tx2">
                              <a:lumMod val="50000"/>
                            </a:schemeClr>
                          </a:solidFill>
                        </a:rPr>
                        <a:t> as </a:t>
                      </a:r>
                      <a:r>
                        <a:rPr lang="en-IN" dirty="0" smtClean="0">
                          <a:solidFill>
                            <a:schemeClr val="tx2">
                              <a:lumMod val="50000"/>
                            </a:schemeClr>
                          </a:solidFill>
                        </a:rPr>
                        <a:t>long term capital gains, winnings from lottery, etc.</a:t>
                      </a:r>
                      <a:endParaRPr lang="en-IN" dirty="0">
                        <a:solidFill>
                          <a:schemeClr val="tx2">
                            <a:lumMod val="50000"/>
                          </a:schemeClr>
                        </a:solidFill>
                      </a:endParaRPr>
                    </a:p>
                  </a:txBody>
                  <a:tcPr>
                    <a:solidFill>
                      <a:schemeClr val="accent2">
                        <a:lumMod val="40000"/>
                        <a:lumOff val="60000"/>
                      </a:schemeClr>
                    </a:solidFill>
                  </a:tcPr>
                </a:tc>
              </a:tr>
              <a:tr h="370840">
                <a:tc>
                  <a:txBody>
                    <a:bodyPr/>
                    <a:lstStyle/>
                    <a:p>
                      <a:pPr algn="just"/>
                      <a:r>
                        <a:rPr lang="en-IN" dirty="0" smtClean="0">
                          <a:solidFill>
                            <a:schemeClr val="tx2">
                              <a:lumMod val="50000"/>
                            </a:schemeClr>
                          </a:solidFill>
                        </a:rPr>
                        <a:t>The normal tax rates applicable to a resident individual will depend on the age of the individual.</a:t>
                      </a:r>
                      <a:endParaRPr lang="en-IN" dirty="0">
                        <a:solidFill>
                          <a:schemeClr val="tx2">
                            <a:lumMod val="50000"/>
                          </a:schemeClr>
                        </a:solidFill>
                      </a:endParaRPr>
                    </a:p>
                  </a:txBody>
                  <a:tcPr>
                    <a:solidFill>
                      <a:schemeClr val="accent2">
                        <a:lumMod val="40000"/>
                        <a:lumOff val="60000"/>
                      </a:schemeClr>
                    </a:solidFill>
                  </a:tcPr>
                </a:tc>
                <a:tc>
                  <a:txBody>
                    <a:bodyPr/>
                    <a:lstStyle/>
                    <a:p>
                      <a:pPr algn="just"/>
                      <a:r>
                        <a:rPr lang="en-IN" dirty="0" smtClean="0">
                          <a:solidFill>
                            <a:schemeClr val="tx2">
                              <a:lumMod val="50000"/>
                            </a:schemeClr>
                          </a:solidFill>
                        </a:rPr>
                        <a:t>In case of a non-resident individual the tax rates will be same irrespective of his age.</a:t>
                      </a:r>
                      <a:endParaRPr lang="en-IN" dirty="0">
                        <a:solidFill>
                          <a:schemeClr val="tx2">
                            <a:lumMod val="50000"/>
                          </a:schemeClr>
                        </a:solidFill>
                      </a:endParaRPr>
                    </a:p>
                  </a:txBody>
                  <a:tcPr>
                    <a:solidFill>
                      <a:schemeClr val="accent2">
                        <a:lumMod val="40000"/>
                        <a:lumOff val="60000"/>
                      </a:schemeClr>
                    </a:solidFill>
                  </a:tcPr>
                </a:tc>
              </a:tr>
            </a:tbl>
          </a:graphicData>
        </a:graphic>
      </p:graphicFrame>
    </p:spTree>
    <p:extLst>
      <p:ext uri="{BB962C8B-B14F-4D97-AF65-F5344CB8AC3E}">
        <p14:creationId xmlns:p14="http://schemas.microsoft.com/office/powerpoint/2010/main" val="298603406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1209214240"/>
              </p:ext>
            </p:extLst>
          </p:nvPr>
        </p:nvGraphicFramePr>
        <p:xfrm>
          <a:off x="539552" y="1412776"/>
          <a:ext cx="7848872" cy="3495040"/>
        </p:xfrm>
        <a:graphic>
          <a:graphicData uri="http://schemas.openxmlformats.org/drawingml/2006/table">
            <a:tbl>
              <a:tblPr firstRow="1" bandRow="1">
                <a:tableStyleId>{5C22544A-7EE6-4342-B048-85BDC9FD1C3A}</a:tableStyleId>
              </a:tblPr>
              <a:tblGrid>
                <a:gridCol w="3888432"/>
                <a:gridCol w="3960440"/>
              </a:tblGrid>
              <a:tr h="370840">
                <a:tc gridSpan="2">
                  <a:txBody>
                    <a:bodyPr/>
                    <a:lstStyle/>
                    <a:p>
                      <a:r>
                        <a:rPr lang="en-IN" dirty="0" smtClean="0">
                          <a:solidFill>
                            <a:schemeClr val="tx2">
                              <a:lumMod val="50000"/>
                            </a:schemeClr>
                          </a:solidFill>
                        </a:rPr>
                        <a:t>CORPORATE TAX RATE</a:t>
                      </a:r>
                      <a:endParaRPr lang="en-IN" dirty="0">
                        <a:solidFill>
                          <a:schemeClr val="tx2">
                            <a:lumMod val="50000"/>
                          </a:schemeClr>
                        </a:solidFill>
                      </a:endParaRPr>
                    </a:p>
                  </a:txBody>
                  <a:tcPr>
                    <a:solidFill>
                      <a:schemeClr val="tx2">
                        <a:lumMod val="60000"/>
                        <a:lumOff val="40000"/>
                      </a:schemeClr>
                    </a:solidFill>
                  </a:tcPr>
                </a:tc>
                <a:tc hMerge="1">
                  <a:txBody>
                    <a:bodyPr/>
                    <a:lstStyle/>
                    <a:p>
                      <a:endParaRPr lang="en-IN" dirty="0"/>
                    </a:p>
                  </a:txBody>
                  <a:tcPr>
                    <a:gradFill flip="none" rotWithShape="1">
                      <a:gsLst>
                        <a:gs pos="0">
                          <a:srgbClr val="DDEBCF">
                            <a:alpha val="45000"/>
                          </a:srgbClr>
                        </a:gs>
                        <a:gs pos="0">
                          <a:srgbClr val="9CB86E">
                            <a:lumMod val="58000"/>
                          </a:srgbClr>
                        </a:gs>
                        <a:gs pos="100000">
                          <a:srgbClr val="156B13"/>
                        </a:gs>
                      </a:gsLst>
                      <a:lin ang="16200000" scaled="1"/>
                      <a:tileRect/>
                    </a:gradFill>
                  </a:tcPr>
                </a:tc>
              </a:tr>
              <a:tr h="370840">
                <a:tc>
                  <a:txBody>
                    <a:bodyPr/>
                    <a:lstStyle/>
                    <a:p>
                      <a:r>
                        <a:rPr lang="en-IN" b="1" dirty="0" smtClean="0">
                          <a:solidFill>
                            <a:schemeClr val="tx2">
                              <a:lumMod val="50000"/>
                            </a:schemeClr>
                          </a:solidFill>
                        </a:rPr>
                        <a:t>Resident companies</a:t>
                      </a:r>
                      <a:endParaRPr lang="en-IN" b="1" dirty="0">
                        <a:solidFill>
                          <a:schemeClr val="tx2">
                            <a:lumMod val="50000"/>
                          </a:schemeClr>
                        </a:solidFill>
                      </a:endParaRPr>
                    </a:p>
                  </a:txBody>
                  <a:tcPr>
                    <a:solidFill>
                      <a:schemeClr val="tx2">
                        <a:lumMod val="40000"/>
                        <a:lumOff val="60000"/>
                      </a:schemeClr>
                    </a:solidFill>
                  </a:tcPr>
                </a:tc>
                <a:tc>
                  <a:txBody>
                    <a:bodyPr/>
                    <a:lstStyle/>
                    <a:p>
                      <a:r>
                        <a:rPr lang="en-IN" b="1" dirty="0" smtClean="0">
                          <a:solidFill>
                            <a:schemeClr val="tx2">
                              <a:lumMod val="50000"/>
                            </a:schemeClr>
                          </a:solidFill>
                        </a:rPr>
                        <a:t>non-resident companies  &amp; branches</a:t>
                      </a:r>
                      <a:endParaRPr lang="en-IN" b="1" dirty="0">
                        <a:solidFill>
                          <a:schemeClr val="tx2">
                            <a:lumMod val="50000"/>
                          </a:schemeClr>
                        </a:solidFill>
                      </a:endParaRPr>
                    </a:p>
                  </a:txBody>
                  <a:tcPr>
                    <a:solidFill>
                      <a:schemeClr val="tx2">
                        <a:lumMod val="40000"/>
                        <a:lumOff val="60000"/>
                      </a:schemeClr>
                    </a:solidFill>
                  </a:tcPr>
                </a:tc>
              </a:tr>
              <a:tr h="370840">
                <a:tc>
                  <a:txBody>
                    <a:bodyPr/>
                    <a:lstStyle/>
                    <a:p>
                      <a:r>
                        <a:rPr lang="en-IN" dirty="0" smtClean="0">
                          <a:solidFill>
                            <a:schemeClr val="tx2">
                              <a:lumMod val="50000"/>
                            </a:schemeClr>
                          </a:solidFill>
                        </a:rPr>
                        <a:t>Basic tax 30%</a:t>
                      </a:r>
                      <a:endParaRPr lang="en-IN" dirty="0">
                        <a:solidFill>
                          <a:schemeClr val="tx2">
                            <a:lumMod val="50000"/>
                          </a:schemeClr>
                        </a:solidFill>
                      </a:endParaRPr>
                    </a:p>
                  </a:txBody>
                  <a:tcPr>
                    <a:solidFill>
                      <a:schemeClr val="accent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Basic tax</a:t>
                      </a:r>
                      <a:r>
                        <a:rPr lang="en-IN" baseline="0" dirty="0" smtClean="0">
                          <a:solidFill>
                            <a:schemeClr val="tx2">
                              <a:lumMod val="50000"/>
                            </a:schemeClr>
                          </a:solidFill>
                        </a:rPr>
                        <a:t> </a:t>
                      </a:r>
                      <a:r>
                        <a:rPr lang="en-IN" dirty="0" smtClean="0">
                          <a:solidFill>
                            <a:schemeClr val="tx2">
                              <a:lumMod val="50000"/>
                            </a:schemeClr>
                          </a:solidFill>
                        </a:rPr>
                        <a:t>40%</a:t>
                      </a:r>
                      <a:endParaRPr lang="en-IN" dirty="0">
                        <a:solidFill>
                          <a:schemeClr val="tx2">
                            <a:lumMod val="50000"/>
                          </a:schemeClr>
                        </a:solidFill>
                      </a:endParaRPr>
                    </a:p>
                  </a:txBody>
                  <a:tcPr>
                    <a:solidFill>
                      <a:schemeClr val="accent2">
                        <a:lumMod val="40000"/>
                        <a:lumOff val="60000"/>
                      </a:schemeClr>
                    </a:solidFill>
                  </a:tcPr>
                </a:tc>
              </a:tr>
              <a:tr h="370840">
                <a:tc>
                  <a:txBody>
                    <a:bodyPr/>
                    <a:lstStyle/>
                    <a:p>
                      <a:pPr algn="just"/>
                      <a:r>
                        <a:rPr lang="en-IN" dirty="0" smtClean="0">
                          <a:solidFill>
                            <a:schemeClr val="tx2">
                              <a:lumMod val="50000"/>
                            </a:schemeClr>
                          </a:solidFill>
                        </a:rPr>
                        <a:t>Plus surcharge @ 7% for companies having</a:t>
                      </a:r>
                      <a:r>
                        <a:rPr lang="en-IN" baseline="0" dirty="0" smtClean="0">
                          <a:solidFill>
                            <a:schemeClr val="tx2">
                              <a:lumMod val="50000"/>
                            </a:schemeClr>
                          </a:solidFill>
                        </a:rPr>
                        <a:t> income exceeding ₹10 million but less than or equal to 100 million;</a:t>
                      </a:r>
                    </a:p>
                    <a:p>
                      <a:pPr algn="just"/>
                      <a:endParaRPr lang="en-IN" baseline="0" dirty="0" smtClean="0">
                        <a:solidFill>
                          <a:schemeClr val="tx2">
                            <a:lumMod val="50000"/>
                          </a:schemeClr>
                        </a:solidFill>
                      </a:endParaRPr>
                    </a:p>
                    <a:p>
                      <a:pPr algn="just"/>
                      <a:r>
                        <a:rPr lang="en-IN" baseline="0" dirty="0" smtClean="0">
                          <a:solidFill>
                            <a:schemeClr val="tx2">
                              <a:lumMod val="50000"/>
                            </a:schemeClr>
                          </a:solidFill>
                        </a:rPr>
                        <a:t>12% for companies having income exceeding ₹100 million.</a:t>
                      </a:r>
                    </a:p>
                    <a:p>
                      <a:endParaRPr lang="en-IN" dirty="0">
                        <a:solidFill>
                          <a:schemeClr val="tx2">
                            <a:lumMod val="50000"/>
                          </a:schemeClr>
                        </a:solidFill>
                      </a:endParaRPr>
                    </a:p>
                  </a:txBody>
                  <a:tcPr>
                    <a:solidFill>
                      <a:schemeClr val="accent2">
                        <a:lumMod val="40000"/>
                        <a:lumOff val="60000"/>
                      </a:schemeClr>
                    </a:solidFill>
                  </a:tcPr>
                </a:tc>
                <a:tc>
                  <a:txBody>
                    <a:bodyPr/>
                    <a:lstStyle/>
                    <a:p>
                      <a:pPr algn="just"/>
                      <a:r>
                        <a:rPr lang="en-IN" dirty="0" smtClean="0">
                          <a:solidFill>
                            <a:schemeClr val="tx2">
                              <a:lumMod val="50000"/>
                            </a:schemeClr>
                          </a:solidFill>
                        </a:rPr>
                        <a:t>Plus surcharge @ 2% for companies having</a:t>
                      </a:r>
                      <a:r>
                        <a:rPr lang="en-IN" baseline="0" dirty="0" smtClean="0">
                          <a:solidFill>
                            <a:schemeClr val="tx2">
                              <a:lumMod val="50000"/>
                            </a:schemeClr>
                          </a:solidFill>
                        </a:rPr>
                        <a:t> income exceeding ₹10 million but less than or equal to 100 million;</a:t>
                      </a:r>
                    </a:p>
                    <a:p>
                      <a:pPr algn="just"/>
                      <a:endParaRPr lang="en-IN" baseline="0" dirty="0" smtClean="0">
                        <a:solidFill>
                          <a:schemeClr val="tx2">
                            <a:lumMod val="50000"/>
                          </a:schemeClr>
                        </a:solidFill>
                      </a:endParaRPr>
                    </a:p>
                    <a:p>
                      <a:pPr algn="just"/>
                      <a:r>
                        <a:rPr lang="en-IN" baseline="0" dirty="0" smtClean="0">
                          <a:solidFill>
                            <a:schemeClr val="tx2">
                              <a:lumMod val="50000"/>
                            </a:schemeClr>
                          </a:solidFill>
                        </a:rPr>
                        <a:t>5% for companies having income exceeding ₹100 million.</a:t>
                      </a:r>
                    </a:p>
                    <a:p>
                      <a:endParaRPr lang="en-IN" dirty="0">
                        <a:solidFill>
                          <a:schemeClr val="tx2">
                            <a:lumMod val="50000"/>
                          </a:schemeClr>
                        </a:solidFill>
                      </a:endParaRPr>
                    </a:p>
                  </a:txBody>
                  <a:tcPr>
                    <a:solidFill>
                      <a:schemeClr val="accent2">
                        <a:lumMod val="40000"/>
                        <a:lumOff val="60000"/>
                      </a:schemeClr>
                    </a:solidFill>
                  </a:tcPr>
                </a:tc>
              </a:tr>
              <a:tr h="370840">
                <a:tc>
                  <a:txBody>
                    <a:bodyPr/>
                    <a:lstStyle/>
                    <a:p>
                      <a:r>
                        <a:rPr lang="en-IN" dirty="0" smtClean="0">
                          <a:solidFill>
                            <a:schemeClr val="tx2">
                              <a:lumMod val="50000"/>
                            </a:schemeClr>
                          </a:solidFill>
                        </a:rPr>
                        <a:t>Cess @ 3%</a:t>
                      </a:r>
                      <a:endParaRPr lang="en-IN" dirty="0">
                        <a:solidFill>
                          <a:schemeClr val="tx2">
                            <a:lumMod val="50000"/>
                          </a:schemeClr>
                        </a:solidFill>
                      </a:endParaRPr>
                    </a:p>
                  </a:txBody>
                  <a:tcPr>
                    <a:solidFill>
                      <a:schemeClr val="accent2">
                        <a:lumMod val="40000"/>
                        <a:lumOff val="6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Cess @ 3%</a:t>
                      </a:r>
                    </a:p>
                  </a:txBody>
                  <a:tcPr>
                    <a:solidFill>
                      <a:schemeClr val="accent2">
                        <a:lumMod val="40000"/>
                        <a:lumOff val="60000"/>
                      </a:schemeClr>
                    </a:solidFill>
                  </a:tcPr>
                </a:tc>
              </a:tr>
            </a:tbl>
          </a:graphicData>
        </a:graphic>
      </p:graphicFrame>
      <p:sp>
        <p:nvSpPr>
          <p:cNvPr id="7" name="Rectangle 3"/>
          <p:cNvSpPr txBox="1">
            <a:spLocks noChangeArrowheads="1"/>
          </p:cNvSpPr>
          <p:nvPr/>
        </p:nvSpPr>
        <p:spPr>
          <a:xfrm>
            <a:off x="0" y="0"/>
            <a:ext cx="9144000" cy="836712"/>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ctr" anchorCtr="0">
            <a:no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IN" altLang="en-US" sz="4800" dirty="0" smtClean="0">
                <a:solidFill>
                  <a:schemeClr val="tx2">
                    <a:lumMod val="50000"/>
                  </a:schemeClr>
                </a:solidFill>
              </a:rPr>
              <a:t>Tax rates at a glance</a:t>
            </a:r>
          </a:p>
        </p:txBody>
      </p:sp>
      <p:sp>
        <p:nvSpPr>
          <p:cNvPr id="2" name="TextBox 1"/>
          <p:cNvSpPr txBox="1"/>
          <p:nvPr/>
        </p:nvSpPr>
        <p:spPr>
          <a:xfrm>
            <a:off x="7992848" y="404664"/>
            <a:ext cx="1133872" cy="461665"/>
          </a:xfrm>
          <a:prstGeom prst="rect">
            <a:avLst/>
          </a:prstGeom>
          <a:noFill/>
        </p:spPr>
        <p:txBody>
          <a:bodyPr wrap="square" rtlCol="0">
            <a:spAutoFit/>
          </a:bodyPr>
          <a:lstStyle/>
          <a:p>
            <a:r>
              <a:rPr lang="en-IN" sz="2400" dirty="0" err="1" smtClean="0">
                <a:solidFill>
                  <a:schemeClr val="tx2">
                    <a:lumMod val="50000"/>
                  </a:schemeClr>
                </a:solidFill>
              </a:rPr>
              <a:t>Contd</a:t>
            </a:r>
            <a:r>
              <a:rPr lang="en-IN" sz="2400" dirty="0" smtClean="0">
                <a:solidFill>
                  <a:schemeClr val="tx2">
                    <a:lumMod val="50000"/>
                  </a:schemeClr>
                </a:solidFill>
              </a:rPr>
              <a:t>…</a:t>
            </a:r>
            <a:endParaRPr lang="en-IN" sz="2400" dirty="0">
              <a:solidFill>
                <a:schemeClr val="tx2">
                  <a:lumMod val="50000"/>
                </a:schemeClr>
              </a:solidFill>
            </a:endParaRPr>
          </a:p>
        </p:txBody>
      </p:sp>
    </p:spTree>
    <p:extLst>
      <p:ext uri="{BB962C8B-B14F-4D97-AF65-F5344CB8AC3E}">
        <p14:creationId xmlns:p14="http://schemas.microsoft.com/office/powerpoint/2010/main" val="300956317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204985056"/>
              </p:ext>
            </p:extLst>
          </p:nvPr>
        </p:nvGraphicFramePr>
        <p:xfrm>
          <a:off x="395536" y="980728"/>
          <a:ext cx="8352928" cy="4942840"/>
        </p:xfrm>
        <a:graphic>
          <a:graphicData uri="http://schemas.openxmlformats.org/drawingml/2006/table">
            <a:tbl>
              <a:tblPr firstRow="1" bandRow="1">
                <a:tableStyleId>{5C22544A-7EE6-4342-B048-85BDC9FD1C3A}</a:tableStyleId>
              </a:tblPr>
              <a:tblGrid>
                <a:gridCol w="3456384"/>
                <a:gridCol w="4896544"/>
              </a:tblGrid>
              <a:tr h="370840">
                <a:tc gridSpan="2">
                  <a:txBody>
                    <a:bodyPr/>
                    <a:lstStyle/>
                    <a:p>
                      <a:r>
                        <a:rPr lang="en-IN" dirty="0" smtClean="0">
                          <a:solidFill>
                            <a:schemeClr val="tx2">
                              <a:lumMod val="50000"/>
                            </a:schemeClr>
                          </a:solidFill>
                        </a:rPr>
                        <a:t>Miscellaneous</a:t>
                      </a:r>
                      <a:endParaRPr lang="en-IN" dirty="0">
                        <a:solidFill>
                          <a:schemeClr val="tx2">
                            <a:lumMod val="50000"/>
                          </a:schemeClr>
                        </a:solidFill>
                      </a:endParaRPr>
                    </a:p>
                  </a:txBody>
                  <a:tcPr>
                    <a:solidFill>
                      <a:schemeClr val="accent2">
                        <a:lumMod val="60000"/>
                        <a:lumOff val="40000"/>
                      </a:schemeClr>
                    </a:solidFill>
                  </a:tcPr>
                </a:tc>
                <a:tc hMerge="1">
                  <a:txBody>
                    <a:bodyPr/>
                    <a:lstStyle/>
                    <a:p>
                      <a:endParaRPr lang="en-IN" dirty="0"/>
                    </a:p>
                  </a:txBody>
                  <a:tcPr>
                    <a:gradFill flip="none" rotWithShape="1">
                      <a:gsLst>
                        <a:gs pos="0">
                          <a:srgbClr val="DDEBCF">
                            <a:alpha val="45000"/>
                          </a:srgbClr>
                        </a:gs>
                        <a:gs pos="0">
                          <a:srgbClr val="9CB86E">
                            <a:lumMod val="58000"/>
                          </a:srgbClr>
                        </a:gs>
                        <a:gs pos="100000">
                          <a:srgbClr val="156B13"/>
                        </a:gs>
                      </a:gsLst>
                      <a:lin ang="16200000" scaled="1"/>
                      <a:tileRect/>
                    </a:gradFill>
                  </a:tcPr>
                </a:tc>
              </a:tr>
              <a:tr h="370840">
                <a:tc>
                  <a:txBody>
                    <a:bodyPr/>
                    <a:lstStyle/>
                    <a:p>
                      <a:pPr algn="just"/>
                      <a:r>
                        <a:rPr lang="en-IN" dirty="0" smtClean="0">
                          <a:solidFill>
                            <a:schemeClr val="tx2">
                              <a:lumMod val="50000"/>
                            </a:schemeClr>
                          </a:solidFill>
                        </a:rPr>
                        <a:t>Minimum</a:t>
                      </a:r>
                      <a:r>
                        <a:rPr lang="en-IN" baseline="0" dirty="0" smtClean="0">
                          <a:solidFill>
                            <a:schemeClr val="tx2">
                              <a:lumMod val="50000"/>
                            </a:schemeClr>
                          </a:solidFill>
                        </a:rPr>
                        <a:t> alternate tax (MAT)</a:t>
                      </a:r>
                      <a:endParaRPr lang="en-IN" dirty="0">
                        <a:solidFill>
                          <a:schemeClr val="tx2">
                            <a:lumMod val="50000"/>
                          </a:schemeClr>
                        </a:solidFill>
                      </a:endParaRPr>
                    </a:p>
                  </a:txBody>
                  <a:tcPr>
                    <a:solidFill>
                      <a:schemeClr val="accent2">
                        <a:lumMod val="40000"/>
                        <a:lumOff val="60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18.50% plus the surcharge and cess applicable to companies</a:t>
                      </a:r>
                    </a:p>
                  </a:txBody>
                  <a:tcPr>
                    <a:solidFill>
                      <a:schemeClr val="accent2">
                        <a:lumMod val="40000"/>
                        <a:lumOff val="60000"/>
                      </a:schemeClr>
                    </a:solidFill>
                  </a:tcPr>
                </a:tc>
              </a:tr>
              <a:tr h="370840">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baseline="0" dirty="0" smtClean="0">
                          <a:solidFill>
                            <a:schemeClr val="tx2">
                              <a:lumMod val="50000"/>
                            </a:schemeClr>
                          </a:solidFill>
                        </a:rPr>
                        <a:t>Alternate </a:t>
                      </a:r>
                      <a:r>
                        <a:rPr lang="en-IN" dirty="0" smtClean="0">
                          <a:solidFill>
                            <a:schemeClr val="tx2">
                              <a:lumMod val="50000"/>
                            </a:schemeClr>
                          </a:solidFill>
                        </a:rPr>
                        <a:t>minimum</a:t>
                      </a:r>
                      <a:r>
                        <a:rPr lang="en-IN" baseline="0" dirty="0" smtClean="0">
                          <a:solidFill>
                            <a:schemeClr val="tx2">
                              <a:lumMod val="50000"/>
                            </a:schemeClr>
                          </a:solidFill>
                        </a:rPr>
                        <a:t> tax (MAT)</a:t>
                      </a:r>
                    </a:p>
                    <a:p>
                      <a:pPr algn="just"/>
                      <a:r>
                        <a:rPr lang="en-IN" baseline="0" dirty="0" smtClean="0">
                          <a:solidFill>
                            <a:schemeClr val="tx2">
                              <a:lumMod val="50000"/>
                            </a:schemeClr>
                          </a:solidFill>
                        </a:rPr>
                        <a:t>12% for companies having income exceeding ₹100 million.</a:t>
                      </a:r>
                    </a:p>
                  </a:txBody>
                  <a:tcPr>
                    <a:solidFill>
                      <a:schemeClr val="accent2">
                        <a:lumMod val="40000"/>
                        <a:lumOff val="60000"/>
                      </a:schemeClr>
                    </a:solidFill>
                  </a:tcPr>
                </a:tc>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18.50% plus the surcharge and cess applicable to persons other than companies</a:t>
                      </a:r>
                      <a:r>
                        <a:rPr lang="en-IN" baseline="0" dirty="0" smtClean="0">
                          <a:solidFill>
                            <a:schemeClr val="tx2">
                              <a:lumMod val="50000"/>
                            </a:schemeClr>
                          </a:solidFill>
                        </a:rPr>
                        <a:t>;</a:t>
                      </a:r>
                    </a:p>
                    <a:p>
                      <a:pPr algn="just"/>
                      <a:endParaRPr lang="en-IN" baseline="0" dirty="0" smtClean="0">
                        <a:solidFill>
                          <a:schemeClr val="tx2">
                            <a:lumMod val="50000"/>
                          </a:schemeClr>
                        </a:solidFill>
                      </a:endParaRPr>
                    </a:p>
                  </a:txBody>
                  <a:tcPr>
                    <a:solidFill>
                      <a:schemeClr val="accent2">
                        <a:lumMod val="40000"/>
                        <a:lumOff val="60000"/>
                      </a:schemeClr>
                    </a:solidFill>
                  </a:tcPr>
                </a:tc>
              </a:tr>
              <a:tr h="370840">
                <a:tc>
                  <a:txBody>
                    <a:bodyPr/>
                    <a:lstStyle/>
                    <a:p>
                      <a:pPr algn="just"/>
                      <a:r>
                        <a:rPr lang="en-IN" dirty="0" smtClean="0">
                          <a:solidFill>
                            <a:schemeClr val="tx2">
                              <a:lumMod val="50000"/>
                            </a:schemeClr>
                          </a:solidFill>
                        </a:rPr>
                        <a:t>Capital gains</a:t>
                      </a:r>
                      <a:endParaRPr lang="en-IN" dirty="0">
                        <a:solidFill>
                          <a:schemeClr val="tx2">
                            <a:lumMod val="50000"/>
                          </a:schemeClr>
                        </a:solidFill>
                      </a:endParaRPr>
                    </a:p>
                  </a:txBody>
                  <a:tcPr>
                    <a:solidFill>
                      <a:schemeClr val="accent2">
                        <a:lumMod val="40000"/>
                        <a:lumOff val="60000"/>
                      </a:schemeClr>
                    </a:solidFill>
                  </a:tcPr>
                </a:tc>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10% to 40% plus</a:t>
                      </a:r>
                      <a:r>
                        <a:rPr lang="en-IN" baseline="0" dirty="0" smtClean="0">
                          <a:solidFill>
                            <a:schemeClr val="tx2">
                              <a:lumMod val="50000"/>
                            </a:schemeClr>
                          </a:solidFill>
                        </a:rPr>
                        <a:t> surcharge and cess; exempt in certain cases.</a:t>
                      </a:r>
                      <a:endParaRPr lang="en-IN" dirty="0" smtClean="0">
                        <a:solidFill>
                          <a:schemeClr val="tx2">
                            <a:lumMod val="50000"/>
                          </a:schemeClr>
                        </a:solidFill>
                      </a:endParaRPr>
                    </a:p>
                  </a:txBody>
                  <a:tcPr>
                    <a:solidFill>
                      <a:schemeClr val="accent2">
                        <a:lumMod val="40000"/>
                        <a:lumOff val="60000"/>
                      </a:schemeClr>
                    </a:solidFill>
                  </a:tcPr>
                </a:tc>
              </a:tr>
              <a:tr h="370840">
                <a:tc>
                  <a:txBody>
                    <a:bodyPr/>
                    <a:lstStyle/>
                    <a:p>
                      <a:pPr algn="just"/>
                      <a:r>
                        <a:rPr lang="en-IN" dirty="0" smtClean="0">
                          <a:solidFill>
                            <a:schemeClr val="tx2">
                              <a:lumMod val="50000"/>
                            </a:schemeClr>
                          </a:solidFill>
                        </a:rPr>
                        <a:t>Dividend distribution</a:t>
                      </a:r>
                      <a:r>
                        <a:rPr lang="en-IN" baseline="0" dirty="0" smtClean="0">
                          <a:solidFill>
                            <a:schemeClr val="tx2">
                              <a:lumMod val="50000"/>
                            </a:schemeClr>
                          </a:solidFill>
                        </a:rPr>
                        <a:t> tax (DDT)</a:t>
                      </a:r>
                      <a:endParaRPr lang="en-IN" dirty="0">
                        <a:solidFill>
                          <a:schemeClr val="tx2">
                            <a:lumMod val="50000"/>
                          </a:schemeClr>
                        </a:solidFill>
                      </a:endParaRPr>
                    </a:p>
                  </a:txBody>
                  <a:tcPr>
                    <a:solidFill>
                      <a:schemeClr val="accent2">
                        <a:lumMod val="40000"/>
                        <a:lumOff val="60000"/>
                      </a:schemeClr>
                    </a:solidFill>
                  </a:tcPr>
                </a:tc>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15% plus</a:t>
                      </a:r>
                      <a:r>
                        <a:rPr lang="en-IN" baseline="0" dirty="0" smtClean="0">
                          <a:solidFill>
                            <a:schemeClr val="tx2">
                              <a:lumMod val="50000"/>
                            </a:schemeClr>
                          </a:solidFill>
                        </a:rPr>
                        <a:t> surcharge @ 12% (increased from 10% </a:t>
                      </a:r>
                      <a:r>
                        <a:rPr lang="en-IN" baseline="0" dirty="0" err="1" smtClean="0">
                          <a:solidFill>
                            <a:schemeClr val="tx2">
                              <a:lumMod val="50000"/>
                            </a:schemeClr>
                          </a:solidFill>
                        </a:rPr>
                        <a:t>w.e.f</a:t>
                      </a:r>
                      <a:r>
                        <a:rPr lang="en-IN" baseline="0" dirty="0" smtClean="0">
                          <a:solidFill>
                            <a:schemeClr val="tx2">
                              <a:lumMod val="50000"/>
                            </a:schemeClr>
                          </a:solidFill>
                        </a:rPr>
                        <a:t>. 01-04-2015) and cess 3%.</a:t>
                      </a:r>
                    </a:p>
                    <a:p>
                      <a:pPr marL="0" marR="0" indent="0" algn="just" defTabSz="914363" rtl="0" eaLnBrk="1" fontAlgn="auto" latinLnBrk="0" hangingPunct="1">
                        <a:lnSpc>
                          <a:spcPct val="100000"/>
                        </a:lnSpc>
                        <a:spcBef>
                          <a:spcPts val="0"/>
                        </a:spcBef>
                        <a:spcAft>
                          <a:spcPts val="0"/>
                        </a:spcAft>
                        <a:buClrTx/>
                        <a:buSzTx/>
                        <a:buFontTx/>
                        <a:buNone/>
                        <a:tabLst/>
                        <a:defRPr/>
                      </a:pPr>
                      <a:r>
                        <a:rPr lang="en-IN" baseline="0" dirty="0" smtClean="0">
                          <a:solidFill>
                            <a:schemeClr val="tx2">
                              <a:lumMod val="50000"/>
                            </a:schemeClr>
                          </a:solidFill>
                        </a:rPr>
                        <a:t>Note: From 01-10-2014 DDT payable must be grossed up and calculated. The effective rate is 20.3576% (increased from 19.9941% </a:t>
                      </a:r>
                      <a:r>
                        <a:rPr lang="en-IN" baseline="0" dirty="0" err="1" smtClean="0">
                          <a:solidFill>
                            <a:schemeClr val="tx2">
                              <a:lumMod val="50000"/>
                            </a:schemeClr>
                          </a:solidFill>
                        </a:rPr>
                        <a:t>w.e.f</a:t>
                      </a:r>
                      <a:r>
                        <a:rPr lang="en-IN" baseline="0" dirty="0" smtClean="0">
                          <a:solidFill>
                            <a:schemeClr val="tx2">
                              <a:lumMod val="50000"/>
                            </a:schemeClr>
                          </a:solidFill>
                        </a:rPr>
                        <a:t> 01-10-2015)</a:t>
                      </a:r>
                      <a:endParaRPr lang="en-IN" dirty="0" smtClean="0">
                        <a:solidFill>
                          <a:schemeClr val="tx2">
                            <a:lumMod val="50000"/>
                          </a:schemeClr>
                        </a:solidFill>
                      </a:endParaRPr>
                    </a:p>
                  </a:txBody>
                  <a:tcPr>
                    <a:solidFill>
                      <a:schemeClr val="accent2">
                        <a:lumMod val="40000"/>
                        <a:lumOff val="60000"/>
                      </a:schemeClr>
                    </a:solidFill>
                  </a:tcPr>
                </a:tc>
              </a:tr>
              <a:tr h="370840">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Distributed</a:t>
                      </a:r>
                      <a:r>
                        <a:rPr lang="en-IN" baseline="0" dirty="0" smtClean="0">
                          <a:solidFill>
                            <a:schemeClr val="tx2">
                              <a:lumMod val="50000"/>
                            </a:schemeClr>
                          </a:solidFill>
                        </a:rPr>
                        <a:t> income</a:t>
                      </a:r>
                      <a:r>
                        <a:rPr lang="en-IN" dirty="0" smtClean="0">
                          <a:solidFill>
                            <a:schemeClr val="tx2">
                              <a:lumMod val="50000"/>
                            </a:schemeClr>
                          </a:solidFill>
                        </a:rPr>
                        <a:t> on buy-back shares</a:t>
                      </a:r>
                    </a:p>
                  </a:txBody>
                  <a:tcPr>
                    <a:solidFill>
                      <a:schemeClr val="accent2">
                        <a:lumMod val="40000"/>
                        <a:lumOff val="60000"/>
                      </a:schemeClr>
                    </a:solidFill>
                  </a:tcPr>
                </a:tc>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20% plus</a:t>
                      </a:r>
                      <a:r>
                        <a:rPr lang="en-IN" baseline="0" dirty="0" smtClean="0">
                          <a:solidFill>
                            <a:schemeClr val="tx2">
                              <a:lumMod val="50000"/>
                            </a:schemeClr>
                          </a:solidFill>
                        </a:rPr>
                        <a:t> surcharge and cess</a:t>
                      </a:r>
                      <a:endParaRPr lang="en-IN" dirty="0" smtClean="0">
                        <a:solidFill>
                          <a:schemeClr val="tx2">
                            <a:lumMod val="50000"/>
                          </a:schemeClr>
                        </a:solidFill>
                      </a:endParaRPr>
                    </a:p>
                  </a:txBody>
                  <a:tcPr>
                    <a:solidFill>
                      <a:schemeClr val="accent2">
                        <a:lumMod val="40000"/>
                        <a:lumOff val="60000"/>
                      </a:schemeClr>
                    </a:solidFill>
                  </a:tcPr>
                </a:tc>
              </a:tr>
            </a:tbl>
          </a:graphicData>
        </a:graphic>
      </p:graphicFrame>
      <p:sp>
        <p:nvSpPr>
          <p:cNvPr id="7" name="Rectangle 3"/>
          <p:cNvSpPr txBox="1">
            <a:spLocks noChangeArrowheads="1"/>
          </p:cNvSpPr>
          <p:nvPr/>
        </p:nvSpPr>
        <p:spPr>
          <a:xfrm>
            <a:off x="0" y="0"/>
            <a:ext cx="9144000" cy="836712"/>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ctr" anchorCtr="0">
            <a:no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IN" altLang="en-US" sz="4800" dirty="0" smtClean="0">
                <a:solidFill>
                  <a:schemeClr val="tx2">
                    <a:lumMod val="50000"/>
                  </a:schemeClr>
                </a:solidFill>
              </a:rPr>
              <a:t>Tax rates at a glance</a:t>
            </a:r>
          </a:p>
        </p:txBody>
      </p:sp>
      <p:sp>
        <p:nvSpPr>
          <p:cNvPr id="9" name="TextBox 8"/>
          <p:cNvSpPr txBox="1"/>
          <p:nvPr/>
        </p:nvSpPr>
        <p:spPr>
          <a:xfrm>
            <a:off x="7992848" y="404664"/>
            <a:ext cx="1133872" cy="461665"/>
          </a:xfrm>
          <a:prstGeom prst="rect">
            <a:avLst/>
          </a:prstGeom>
          <a:noFill/>
        </p:spPr>
        <p:txBody>
          <a:bodyPr wrap="square" rtlCol="0">
            <a:spAutoFit/>
          </a:bodyPr>
          <a:lstStyle/>
          <a:p>
            <a:r>
              <a:rPr lang="en-IN" sz="2400" dirty="0" err="1" smtClean="0">
                <a:solidFill>
                  <a:schemeClr val="tx2">
                    <a:lumMod val="50000"/>
                  </a:schemeClr>
                </a:solidFill>
              </a:rPr>
              <a:t>Contd</a:t>
            </a:r>
            <a:r>
              <a:rPr lang="en-IN" sz="2400" dirty="0" smtClean="0">
                <a:solidFill>
                  <a:schemeClr val="tx2">
                    <a:lumMod val="50000"/>
                  </a:schemeClr>
                </a:solidFill>
              </a:rPr>
              <a:t>…</a:t>
            </a:r>
            <a:endParaRPr lang="en-IN" sz="2400" dirty="0">
              <a:solidFill>
                <a:schemeClr val="tx2">
                  <a:lumMod val="50000"/>
                </a:schemeClr>
              </a:solidFill>
            </a:endParaRPr>
          </a:p>
        </p:txBody>
      </p:sp>
    </p:spTree>
    <p:extLst>
      <p:ext uri="{BB962C8B-B14F-4D97-AF65-F5344CB8AC3E}">
        <p14:creationId xmlns:p14="http://schemas.microsoft.com/office/powerpoint/2010/main" val="141485348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3695801079"/>
              </p:ext>
            </p:extLst>
          </p:nvPr>
        </p:nvGraphicFramePr>
        <p:xfrm>
          <a:off x="539552" y="1412776"/>
          <a:ext cx="7848872" cy="2839720"/>
        </p:xfrm>
        <a:graphic>
          <a:graphicData uri="http://schemas.openxmlformats.org/drawingml/2006/table">
            <a:tbl>
              <a:tblPr firstRow="1" bandRow="1">
                <a:tableStyleId>{5C22544A-7EE6-4342-B048-85BDC9FD1C3A}</a:tableStyleId>
              </a:tblPr>
              <a:tblGrid>
                <a:gridCol w="3888432"/>
                <a:gridCol w="3960440"/>
              </a:tblGrid>
              <a:tr h="370840">
                <a:tc gridSpan="2">
                  <a:txBody>
                    <a:bodyPr/>
                    <a:lstStyle/>
                    <a:p>
                      <a:r>
                        <a:rPr lang="en-IN" dirty="0" smtClean="0">
                          <a:solidFill>
                            <a:schemeClr val="tx2">
                              <a:lumMod val="50000"/>
                            </a:schemeClr>
                          </a:solidFill>
                        </a:rPr>
                        <a:t>Withholding tax rates</a:t>
                      </a:r>
                      <a:endParaRPr lang="en-IN" dirty="0">
                        <a:solidFill>
                          <a:schemeClr val="tx2">
                            <a:lumMod val="50000"/>
                          </a:schemeClr>
                        </a:solidFill>
                      </a:endParaRPr>
                    </a:p>
                  </a:txBody>
                  <a:tcPr>
                    <a:solidFill>
                      <a:schemeClr val="tx2">
                        <a:lumMod val="40000"/>
                        <a:lumOff val="60000"/>
                      </a:schemeClr>
                    </a:solidFill>
                  </a:tcPr>
                </a:tc>
                <a:tc hMerge="1">
                  <a:txBody>
                    <a:bodyPr/>
                    <a:lstStyle/>
                    <a:p>
                      <a:endParaRPr lang="en-IN" dirty="0"/>
                    </a:p>
                  </a:txBody>
                  <a:tcPr>
                    <a:gradFill flip="none" rotWithShape="1">
                      <a:gsLst>
                        <a:gs pos="0">
                          <a:srgbClr val="DDEBCF">
                            <a:alpha val="45000"/>
                          </a:srgbClr>
                        </a:gs>
                        <a:gs pos="0">
                          <a:srgbClr val="9CB86E">
                            <a:lumMod val="58000"/>
                          </a:srgbClr>
                        </a:gs>
                        <a:gs pos="100000">
                          <a:srgbClr val="156B13"/>
                        </a:gs>
                      </a:gsLst>
                      <a:lin ang="16200000" scaled="1"/>
                      <a:tileRect/>
                    </a:gradFill>
                  </a:tcPr>
                </a:tc>
              </a:tr>
              <a:tr h="370840">
                <a:tc>
                  <a:txBody>
                    <a:bodyPr/>
                    <a:lstStyle/>
                    <a:p>
                      <a:r>
                        <a:rPr lang="en-IN" dirty="0" smtClean="0">
                          <a:solidFill>
                            <a:schemeClr val="tx2">
                              <a:lumMod val="50000"/>
                            </a:schemeClr>
                          </a:solidFill>
                        </a:rPr>
                        <a:t>Dividends</a:t>
                      </a:r>
                      <a:endParaRPr lang="en-IN" dirty="0">
                        <a:solidFill>
                          <a:schemeClr val="tx2">
                            <a:lumMod val="50000"/>
                          </a:schemeClr>
                        </a:solidFill>
                      </a:endParaRPr>
                    </a:p>
                  </a:txBody>
                  <a:tcPr>
                    <a:solidFill>
                      <a:schemeClr val="accent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No</a:t>
                      </a:r>
                    </a:p>
                    <a:p>
                      <a:endParaRPr lang="en-IN" dirty="0">
                        <a:solidFill>
                          <a:schemeClr val="tx2">
                            <a:lumMod val="50000"/>
                          </a:schemeClr>
                        </a:solidFill>
                      </a:endParaRPr>
                    </a:p>
                  </a:txBody>
                  <a:tcPr>
                    <a:solidFill>
                      <a:schemeClr val="accent2">
                        <a:lumMod val="40000"/>
                        <a:lumOff val="60000"/>
                      </a:schemeClr>
                    </a:solidFill>
                  </a:tcPr>
                </a:tc>
              </a:tr>
              <a:tr h="370840">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baseline="0" dirty="0" smtClean="0">
                          <a:solidFill>
                            <a:schemeClr val="tx2">
                              <a:lumMod val="50000"/>
                            </a:schemeClr>
                          </a:solidFill>
                        </a:rPr>
                        <a:t>Interest</a:t>
                      </a:r>
                    </a:p>
                    <a:p>
                      <a:endParaRPr lang="en-IN" dirty="0">
                        <a:solidFill>
                          <a:schemeClr val="tx2">
                            <a:lumMod val="50000"/>
                          </a:schemeClr>
                        </a:solidFill>
                      </a:endParaRPr>
                    </a:p>
                  </a:txBody>
                  <a:tcPr>
                    <a:solidFill>
                      <a:schemeClr val="accent2">
                        <a:lumMod val="40000"/>
                        <a:lumOff val="60000"/>
                      </a:schemeClr>
                    </a:solidFill>
                  </a:tcPr>
                </a:tc>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10% for residents;</a:t>
                      </a:r>
                    </a:p>
                    <a:p>
                      <a:pPr marL="0" marR="0" indent="0" algn="just" defTabSz="914363" rtl="0" eaLnBrk="1" fontAlgn="auto" latinLnBrk="0" hangingPunct="1">
                        <a:lnSpc>
                          <a:spcPct val="100000"/>
                        </a:lnSpc>
                        <a:spcBef>
                          <a:spcPts val="0"/>
                        </a:spcBef>
                        <a:spcAft>
                          <a:spcPts val="0"/>
                        </a:spcAft>
                        <a:buClrTx/>
                        <a:buSzTx/>
                        <a:buFontTx/>
                        <a:buNone/>
                        <a:tabLst/>
                        <a:defRPr/>
                      </a:pPr>
                      <a:r>
                        <a:rPr lang="en-IN" baseline="0" dirty="0" smtClean="0">
                          <a:solidFill>
                            <a:schemeClr val="tx2">
                              <a:lumMod val="50000"/>
                            </a:schemeClr>
                          </a:solidFill>
                        </a:rPr>
                        <a:t>5% or 10% or 15 or 20% for non-residents Plus surcharges and cess.</a:t>
                      </a:r>
                    </a:p>
                    <a:p>
                      <a:pPr algn="just"/>
                      <a:endParaRPr lang="en-IN" baseline="0" dirty="0" smtClean="0">
                        <a:solidFill>
                          <a:schemeClr val="tx2">
                            <a:lumMod val="50000"/>
                          </a:schemeClr>
                        </a:solidFill>
                      </a:endParaRPr>
                    </a:p>
                  </a:txBody>
                  <a:tcPr>
                    <a:solidFill>
                      <a:schemeClr val="accent2">
                        <a:lumMod val="40000"/>
                        <a:lumOff val="60000"/>
                      </a:schemeClr>
                    </a:solidFill>
                  </a:tcPr>
                </a:tc>
              </a:tr>
              <a:tr h="370840">
                <a:tc>
                  <a:txBody>
                    <a:bodyPr/>
                    <a:lstStyle/>
                    <a:p>
                      <a:r>
                        <a:rPr lang="en-IN" dirty="0" smtClean="0">
                          <a:solidFill>
                            <a:schemeClr val="tx2">
                              <a:lumMod val="50000"/>
                            </a:schemeClr>
                          </a:solidFill>
                        </a:rPr>
                        <a:t>Royalties &amp; fees for technical services</a:t>
                      </a:r>
                      <a:endParaRPr lang="en-IN" dirty="0">
                        <a:solidFill>
                          <a:schemeClr val="tx2">
                            <a:lumMod val="50000"/>
                          </a:schemeClr>
                        </a:solidFill>
                      </a:endParaRPr>
                    </a:p>
                  </a:txBody>
                  <a:tcPr>
                    <a:solidFill>
                      <a:schemeClr val="accent2">
                        <a:lumMod val="40000"/>
                        <a:lumOff val="6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50000"/>
                            </a:schemeClr>
                          </a:solidFill>
                        </a:rPr>
                        <a:t>10% </a:t>
                      </a:r>
                      <a:r>
                        <a:rPr lang="en-IN" baseline="0" dirty="0" smtClean="0">
                          <a:solidFill>
                            <a:schemeClr val="tx2">
                              <a:lumMod val="50000"/>
                            </a:schemeClr>
                          </a:solidFill>
                        </a:rPr>
                        <a:t>plus surcharges and cess.</a:t>
                      </a:r>
                    </a:p>
                    <a:p>
                      <a:pPr marL="0" marR="0" indent="0" algn="l" defTabSz="914363" rtl="0" eaLnBrk="1" fontAlgn="auto" latinLnBrk="0" hangingPunct="1">
                        <a:lnSpc>
                          <a:spcPct val="100000"/>
                        </a:lnSpc>
                        <a:spcBef>
                          <a:spcPts val="0"/>
                        </a:spcBef>
                        <a:spcAft>
                          <a:spcPts val="0"/>
                        </a:spcAft>
                        <a:buClrTx/>
                        <a:buSzTx/>
                        <a:buFontTx/>
                        <a:buNone/>
                        <a:tabLst/>
                        <a:defRPr/>
                      </a:pPr>
                      <a:endParaRPr lang="en-IN" dirty="0" smtClean="0">
                        <a:solidFill>
                          <a:schemeClr val="tx2">
                            <a:lumMod val="50000"/>
                          </a:schemeClr>
                        </a:solidFill>
                      </a:endParaRPr>
                    </a:p>
                  </a:txBody>
                  <a:tcPr>
                    <a:solidFill>
                      <a:schemeClr val="accent2">
                        <a:lumMod val="40000"/>
                        <a:lumOff val="60000"/>
                      </a:schemeClr>
                    </a:solidFill>
                  </a:tcPr>
                </a:tc>
              </a:tr>
            </a:tbl>
          </a:graphicData>
        </a:graphic>
      </p:graphicFrame>
      <p:sp>
        <p:nvSpPr>
          <p:cNvPr id="7" name="Rectangle 3"/>
          <p:cNvSpPr txBox="1">
            <a:spLocks noChangeArrowheads="1"/>
          </p:cNvSpPr>
          <p:nvPr/>
        </p:nvSpPr>
        <p:spPr>
          <a:xfrm>
            <a:off x="0" y="0"/>
            <a:ext cx="9144000" cy="836712"/>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ctr" anchorCtr="0">
            <a:no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IN" altLang="en-US" sz="4800" dirty="0" smtClean="0">
                <a:solidFill>
                  <a:schemeClr val="tx2">
                    <a:lumMod val="50000"/>
                  </a:schemeClr>
                </a:solidFill>
              </a:rPr>
              <a:t>Tax rates at a glance</a:t>
            </a:r>
          </a:p>
        </p:txBody>
      </p:sp>
      <p:sp>
        <p:nvSpPr>
          <p:cNvPr id="9" name="TextBox 8"/>
          <p:cNvSpPr txBox="1"/>
          <p:nvPr/>
        </p:nvSpPr>
        <p:spPr>
          <a:xfrm>
            <a:off x="7992848" y="404664"/>
            <a:ext cx="1133872" cy="461665"/>
          </a:xfrm>
          <a:prstGeom prst="rect">
            <a:avLst/>
          </a:prstGeom>
          <a:noFill/>
        </p:spPr>
        <p:txBody>
          <a:bodyPr wrap="square" rtlCol="0">
            <a:spAutoFit/>
          </a:bodyPr>
          <a:lstStyle/>
          <a:p>
            <a:r>
              <a:rPr lang="en-IN" sz="2400" dirty="0" err="1" smtClean="0">
                <a:solidFill>
                  <a:schemeClr val="tx2">
                    <a:lumMod val="50000"/>
                  </a:schemeClr>
                </a:solidFill>
              </a:rPr>
              <a:t>Contd</a:t>
            </a:r>
            <a:r>
              <a:rPr lang="en-IN" sz="2400" dirty="0" smtClean="0">
                <a:solidFill>
                  <a:schemeClr val="tx2">
                    <a:lumMod val="50000"/>
                  </a:schemeClr>
                </a:solidFill>
              </a:rPr>
              <a:t>…</a:t>
            </a:r>
            <a:endParaRPr lang="en-IN" sz="2400" dirty="0">
              <a:solidFill>
                <a:schemeClr val="tx2">
                  <a:lumMod val="50000"/>
                </a:schemeClr>
              </a:solidFill>
            </a:endParaRPr>
          </a:p>
        </p:txBody>
      </p:sp>
    </p:spTree>
    <p:extLst>
      <p:ext uri="{BB962C8B-B14F-4D97-AF65-F5344CB8AC3E}">
        <p14:creationId xmlns:p14="http://schemas.microsoft.com/office/powerpoint/2010/main" val="1127349018"/>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831125"/>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Income	</a:t>
            </a:r>
            <a:endParaRPr lang="en-US" altLang="en-US" dirty="0" smtClean="0"/>
          </a:p>
        </p:txBody>
      </p:sp>
      <p:sp>
        <p:nvSpPr>
          <p:cNvPr id="3" name="TextBox 2"/>
          <p:cNvSpPr txBox="1"/>
          <p:nvPr/>
        </p:nvSpPr>
        <p:spPr>
          <a:xfrm>
            <a:off x="379911" y="1196752"/>
            <a:ext cx="8064896" cy="4524315"/>
          </a:xfrm>
          <a:prstGeom prst="rect">
            <a:avLst/>
          </a:prstGeom>
          <a:noFill/>
        </p:spPr>
        <p:txBody>
          <a:bodyPr wrap="square" rtlCol="0">
            <a:spAutoFit/>
          </a:bodyPr>
          <a:lstStyle/>
          <a:p>
            <a:pPr algn="just"/>
            <a:r>
              <a:rPr lang="en-IN" b="1" dirty="0" smtClean="0">
                <a:solidFill>
                  <a:schemeClr val="tx2">
                    <a:lumMod val="50000"/>
                  </a:schemeClr>
                </a:solidFill>
              </a:rPr>
              <a:t>Income cannot be taxed twice </a:t>
            </a:r>
            <a:r>
              <a:rPr lang="en-IN" dirty="0" smtClean="0">
                <a:solidFill>
                  <a:schemeClr val="tx2">
                    <a:lumMod val="50000"/>
                  </a:schemeClr>
                </a:solidFill>
              </a:rPr>
              <a:t>i.e. if charged to tax accrual basis it cannot taxed again on receipt basis</a:t>
            </a:r>
            <a:r>
              <a:rPr lang="en-IN" b="1" dirty="0" smtClean="0">
                <a:solidFill>
                  <a:schemeClr val="tx2">
                    <a:lumMod val="50000"/>
                  </a:schemeClr>
                </a:solidFill>
              </a:rPr>
              <a:t>;</a:t>
            </a:r>
          </a:p>
          <a:p>
            <a:endParaRPr lang="en-IN" b="1" dirty="0" smtClean="0">
              <a:solidFill>
                <a:schemeClr val="tx2">
                  <a:lumMod val="50000"/>
                </a:schemeClr>
              </a:solidFill>
            </a:endParaRPr>
          </a:p>
          <a:p>
            <a:r>
              <a:rPr lang="en-IN" b="1" dirty="0" smtClean="0">
                <a:solidFill>
                  <a:schemeClr val="tx2">
                    <a:lumMod val="50000"/>
                  </a:schemeClr>
                </a:solidFill>
              </a:rPr>
              <a:t>Income should be real and not fictional: </a:t>
            </a:r>
          </a:p>
          <a:p>
            <a:pPr marL="285750" indent="-285750" algn="just">
              <a:buFontTx/>
              <a:buChar char="-"/>
            </a:pPr>
            <a:r>
              <a:rPr lang="en-IN" dirty="0" smtClean="0">
                <a:solidFill>
                  <a:schemeClr val="tx2">
                    <a:lumMod val="50000"/>
                  </a:schemeClr>
                </a:solidFill>
              </a:rPr>
              <a:t>A person cannot make a profit of trading with himself;</a:t>
            </a:r>
          </a:p>
          <a:p>
            <a:pPr marL="285750" indent="-285750" algn="just">
              <a:buFontTx/>
              <a:buChar char="-"/>
            </a:pPr>
            <a:r>
              <a:rPr lang="en-IN" dirty="0" smtClean="0">
                <a:solidFill>
                  <a:schemeClr val="tx2">
                    <a:lumMod val="50000"/>
                  </a:schemeClr>
                </a:solidFill>
              </a:rPr>
              <a:t>Similarly income does not arise in transaction between head office and branch office, even if goods are invoiced at a price higher than the cost price;</a:t>
            </a:r>
          </a:p>
          <a:p>
            <a:pPr marL="285750" indent="-285750" algn="just">
              <a:buFontTx/>
              <a:buChar char="-"/>
            </a:pPr>
            <a:r>
              <a:rPr lang="en-IN" dirty="0" smtClean="0">
                <a:solidFill>
                  <a:schemeClr val="tx2">
                    <a:lumMod val="50000"/>
                  </a:schemeClr>
                </a:solidFill>
              </a:rPr>
              <a:t>Likewise, income does not accrue or arise at the time of revaluation of assets.</a:t>
            </a:r>
          </a:p>
          <a:p>
            <a:pPr algn="just"/>
            <a:endParaRPr lang="en-IN" b="1" dirty="0" smtClean="0">
              <a:solidFill>
                <a:schemeClr val="tx2">
                  <a:lumMod val="50000"/>
                </a:schemeClr>
              </a:solidFill>
            </a:endParaRPr>
          </a:p>
          <a:p>
            <a:pPr algn="just"/>
            <a:r>
              <a:rPr lang="en-IN" b="1" dirty="0" smtClean="0">
                <a:solidFill>
                  <a:schemeClr val="tx2">
                    <a:lumMod val="50000"/>
                  </a:schemeClr>
                </a:solidFill>
              </a:rPr>
              <a:t>There is no deferred income </a:t>
            </a:r>
            <a:r>
              <a:rPr lang="en-IN" dirty="0" smtClean="0">
                <a:solidFill>
                  <a:schemeClr val="tx2">
                    <a:lumMod val="50000"/>
                  </a:schemeClr>
                </a:solidFill>
              </a:rPr>
              <a:t>concept in income tax Act. [Sterling Holiday India Ltd. v CIT (2008)111 ITD 116 (Chennai)];</a:t>
            </a:r>
          </a:p>
          <a:p>
            <a:pPr algn="just"/>
            <a:endParaRPr lang="en-IN" b="1" dirty="0" smtClean="0">
              <a:solidFill>
                <a:schemeClr val="tx2">
                  <a:lumMod val="50000"/>
                </a:schemeClr>
              </a:solidFill>
            </a:endParaRPr>
          </a:p>
          <a:p>
            <a:pPr algn="just"/>
            <a:r>
              <a:rPr lang="en-IN" b="1" dirty="0" smtClean="0">
                <a:solidFill>
                  <a:schemeClr val="tx2">
                    <a:lumMod val="50000"/>
                  </a:schemeClr>
                </a:solidFill>
              </a:rPr>
              <a:t>Revenue Receipt v Capital Receipt: </a:t>
            </a:r>
            <a:r>
              <a:rPr lang="en-IN" dirty="0" smtClean="0">
                <a:solidFill>
                  <a:schemeClr val="tx2">
                    <a:lumMod val="50000"/>
                  </a:schemeClr>
                </a:solidFill>
              </a:rPr>
              <a:t>A revenue receipt is taxable as income, unless it expressly exempt under the Act. On the other hand, a capital receipt is generally exempt from tax, unless it is expressly taxable under section 45;</a:t>
            </a:r>
            <a:endParaRPr lang="en-IN" dirty="0">
              <a:solidFill>
                <a:schemeClr val="tx2">
                  <a:lumMod val="50000"/>
                </a:schemeClr>
              </a:solidFill>
            </a:endParaRPr>
          </a:p>
          <a:p>
            <a:pPr algn="just"/>
            <a:endParaRPr lang="en-IN" b="1" dirty="0" smtClean="0">
              <a:solidFill>
                <a:schemeClr val="tx2">
                  <a:lumMod val="50000"/>
                </a:schemeClr>
              </a:solidFill>
            </a:endParaRPr>
          </a:p>
        </p:txBody>
      </p:sp>
    </p:spTree>
    <p:extLst>
      <p:ext uri="{BB962C8B-B14F-4D97-AF65-F5344CB8AC3E}">
        <p14:creationId xmlns:p14="http://schemas.microsoft.com/office/powerpoint/2010/main" val="88554426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747961"/>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Income …. Contd.	</a:t>
            </a:r>
            <a:endParaRPr lang="en-US" altLang="en-US" dirty="0" smtClean="0"/>
          </a:p>
        </p:txBody>
      </p:sp>
      <p:sp>
        <p:nvSpPr>
          <p:cNvPr id="3" name="TextBox 2"/>
          <p:cNvSpPr txBox="1"/>
          <p:nvPr/>
        </p:nvSpPr>
        <p:spPr>
          <a:xfrm>
            <a:off x="395536" y="1340768"/>
            <a:ext cx="8064896" cy="2031325"/>
          </a:xfrm>
          <a:prstGeom prst="rect">
            <a:avLst/>
          </a:prstGeom>
          <a:noFill/>
        </p:spPr>
        <p:txBody>
          <a:bodyPr wrap="square" rtlCol="0">
            <a:spAutoFit/>
          </a:bodyPr>
          <a:lstStyle/>
          <a:p>
            <a:pPr algn="just"/>
            <a:r>
              <a:rPr lang="en-IN" b="1" dirty="0" smtClean="0">
                <a:solidFill>
                  <a:schemeClr val="tx2">
                    <a:lumMod val="50000"/>
                  </a:schemeClr>
                </a:solidFill>
              </a:rPr>
              <a:t>Death compensation: </a:t>
            </a:r>
            <a:r>
              <a:rPr lang="en-IN" dirty="0">
                <a:solidFill>
                  <a:schemeClr val="tx2">
                    <a:lumMod val="50000"/>
                  </a:schemeClr>
                </a:solidFill>
              </a:rPr>
              <a:t>In Geeta Jethani &amp; </a:t>
            </a:r>
            <a:r>
              <a:rPr lang="en-IN" dirty="0" smtClean="0">
                <a:solidFill>
                  <a:schemeClr val="tx2">
                    <a:lumMod val="50000"/>
                  </a:schemeClr>
                </a:solidFill>
              </a:rPr>
              <a:t>others </a:t>
            </a:r>
            <a:r>
              <a:rPr lang="en-IN" i="1" dirty="0" smtClean="0">
                <a:solidFill>
                  <a:schemeClr val="tx2">
                    <a:lumMod val="50000"/>
                  </a:schemeClr>
                </a:solidFill>
              </a:rPr>
              <a:t>V.</a:t>
            </a:r>
            <a:r>
              <a:rPr lang="en-IN" dirty="0" smtClean="0">
                <a:solidFill>
                  <a:schemeClr val="tx2">
                    <a:lumMod val="50000"/>
                  </a:schemeClr>
                </a:solidFill>
              </a:rPr>
              <a:t> </a:t>
            </a:r>
            <a:r>
              <a:rPr lang="en-IN" dirty="0">
                <a:solidFill>
                  <a:schemeClr val="tx2">
                    <a:lumMod val="50000"/>
                  </a:schemeClr>
                </a:solidFill>
              </a:rPr>
              <a:t>Airport Authority of India &amp; </a:t>
            </a:r>
            <a:r>
              <a:rPr lang="en-IN" dirty="0" smtClean="0">
                <a:solidFill>
                  <a:schemeClr val="tx2">
                    <a:lumMod val="50000"/>
                  </a:schemeClr>
                </a:solidFill>
              </a:rPr>
              <a:t>others, </a:t>
            </a:r>
            <a:r>
              <a:rPr lang="en-IN" dirty="0">
                <a:solidFill>
                  <a:schemeClr val="tx2">
                    <a:lumMod val="50000"/>
                  </a:schemeClr>
                </a:solidFill>
              </a:rPr>
              <a:t>it was held by The National Consumer Disputes Redressal Commission (NCDRC), </a:t>
            </a:r>
            <a:r>
              <a:rPr lang="en-IN" dirty="0" smtClean="0">
                <a:solidFill>
                  <a:schemeClr val="tx2">
                    <a:lumMod val="50000"/>
                  </a:schemeClr>
                </a:solidFill>
              </a:rPr>
              <a:t>that the </a:t>
            </a:r>
            <a:r>
              <a:rPr lang="en-IN" dirty="0">
                <a:solidFill>
                  <a:schemeClr val="tx2">
                    <a:lumMod val="50000"/>
                  </a:schemeClr>
                </a:solidFill>
              </a:rPr>
              <a:t>compensation is by way of damages. The damages paid for the death of a person cannot be equated with income as such. Consequently, the opposite party (AAI) is directed to pay the TDS amount along with interest of 9 per cent per annum," the bench presided by Justice J M Malik said.;</a:t>
            </a:r>
            <a:endParaRPr lang="en-IN" dirty="0" smtClean="0">
              <a:solidFill>
                <a:schemeClr val="tx2">
                  <a:lumMod val="50000"/>
                </a:schemeClr>
              </a:solidFill>
            </a:endParaRPr>
          </a:p>
          <a:p>
            <a:endParaRPr lang="en-IN" b="1" dirty="0" smtClean="0">
              <a:solidFill>
                <a:schemeClr val="tx2">
                  <a:lumMod val="50000"/>
                </a:schemeClr>
              </a:solidFill>
            </a:endParaRPr>
          </a:p>
        </p:txBody>
      </p:sp>
    </p:spTree>
    <p:extLst>
      <p:ext uri="{BB962C8B-B14F-4D97-AF65-F5344CB8AC3E}">
        <p14:creationId xmlns:p14="http://schemas.microsoft.com/office/powerpoint/2010/main" val="3885896449"/>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solidFill>
                  <a:schemeClr val="tx2">
                    <a:lumMod val="50000"/>
                  </a:schemeClr>
                </a:solidFill>
              </a:rPr>
              <a:t>Recent global tax trends</a:t>
            </a:r>
            <a:endParaRPr lang="en-US" altLang="en-US" dirty="0" smtClean="0">
              <a:solidFill>
                <a:schemeClr val="tx2">
                  <a:lumMod val="50000"/>
                </a:schemeClr>
              </a:solidFill>
            </a:endParaRPr>
          </a:p>
        </p:txBody>
      </p:sp>
      <p:sp>
        <p:nvSpPr>
          <p:cNvPr id="5" name="Rectangle 3"/>
          <p:cNvSpPr txBox="1">
            <a:spLocks noChangeArrowheads="1"/>
          </p:cNvSpPr>
          <p:nvPr/>
        </p:nvSpPr>
        <p:spPr>
          <a:xfrm>
            <a:off x="320059" y="836712"/>
            <a:ext cx="8712968" cy="4031873"/>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Wold is moving to BEPS: </a:t>
            </a:r>
          </a:p>
          <a:p>
            <a:pPr marL="741363" lvl="2"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Alignment of taxable income to economic </a:t>
            </a:r>
            <a:r>
              <a:rPr lang="en-IN" altLang="en-US" sz="2000" dirty="0">
                <a:solidFill>
                  <a:schemeClr val="tx2">
                    <a:lumMod val="75000"/>
                  </a:schemeClr>
                </a:solidFill>
                <a:latin typeface="Arial" panose="020B0604020202020204" pitchFamily="34" charset="0"/>
                <a:cs typeface="Arial" panose="020B0604020202020204" pitchFamily="34" charset="0"/>
              </a:rPr>
              <a:t>activities and value creation, rather than about increasing overall tax burden;</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endParaRPr lang="en-IN" altLang="en-US" sz="24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New emerging tax trends:</a:t>
            </a:r>
          </a:p>
          <a:p>
            <a:pPr marL="741363" lvl="2" algn="just">
              <a:lnSpc>
                <a:spcPct val="100000"/>
              </a:lnSpc>
              <a:spcBef>
                <a:spcPts val="0"/>
              </a:spcBef>
              <a:spcAft>
                <a:spcPts val="600"/>
              </a:spcAft>
            </a:pPr>
            <a:r>
              <a:rPr lang="en-IN" altLang="en-US" sz="1800" dirty="0" smtClean="0">
                <a:solidFill>
                  <a:schemeClr val="tx2">
                    <a:lumMod val="75000"/>
                  </a:schemeClr>
                </a:solidFill>
                <a:latin typeface="Arial" panose="020B0604020202020204" pitchFamily="34" charset="0"/>
                <a:cs typeface="Arial" panose="020B0604020202020204" pitchFamily="34" charset="0"/>
              </a:rPr>
              <a:t>New Indirect Transfer Tax Rules in China;</a:t>
            </a:r>
          </a:p>
          <a:p>
            <a:pPr marL="741363" lvl="2" algn="just">
              <a:lnSpc>
                <a:spcPct val="100000"/>
              </a:lnSpc>
              <a:spcBef>
                <a:spcPts val="0"/>
              </a:spcBef>
              <a:spcAft>
                <a:spcPts val="600"/>
              </a:spcAft>
            </a:pPr>
            <a:r>
              <a:rPr lang="en-IN" altLang="en-US" sz="1800" dirty="0" smtClean="0">
                <a:solidFill>
                  <a:schemeClr val="tx2">
                    <a:lumMod val="75000"/>
                  </a:schemeClr>
                </a:solidFill>
                <a:latin typeface="Arial" panose="020B0604020202020204" pitchFamily="34" charset="0"/>
                <a:cs typeface="Arial" panose="020B0604020202020204" pitchFamily="34" charset="0"/>
              </a:rPr>
              <a:t>Diverted Profits Tax in the UK</a:t>
            </a:r>
          </a:p>
          <a:p>
            <a:pPr marL="741363" lvl="2" algn="just">
              <a:lnSpc>
                <a:spcPct val="100000"/>
              </a:lnSpc>
              <a:spcBef>
                <a:spcPts val="0"/>
              </a:spcBef>
              <a:spcAft>
                <a:spcPts val="600"/>
              </a:spcAft>
            </a:pPr>
            <a:r>
              <a:rPr lang="en-IN" altLang="en-US" sz="1800" dirty="0" smtClean="0">
                <a:solidFill>
                  <a:schemeClr val="tx2">
                    <a:lumMod val="75000"/>
                  </a:schemeClr>
                </a:solidFill>
                <a:latin typeface="Arial" panose="020B0604020202020204" pitchFamily="34" charset="0"/>
                <a:cs typeface="Arial" panose="020B0604020202020204" pitchFamily="34" charset="0"/>
              </a:rPr>
              <a:t>There is a tax on the money which is kept outside the US;</a:t>
            </a:r>
          </a:p>
          <a:p>
            <a:pPr marL="396875" lvl="1" algn="just">
              <a:lnSpc>
                <a:spcPct val="100000"/>
              </a:lnSpc>
              <a:spcBef>
                <a:spcPts val="0"/>
              </a:spcBef>
              <a:spcAft>
                <a:spcPts val="600"/>
              </a:spcAft>
            </a:pPr>
            <a:endParaRPr lang="en-IN" altLang="en-US" sz="24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Countries are targeting to increase their share of taxes.</a:t>
            </a:r>
            <a:endParaRPr lang="en-IN" altLang="en-US" sz="24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252560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815222"/>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solidFill>
                  <a:schemeClr val="tx2">
                    <a:lumMod val="50000"/>
                  </a:schemeClr>
                </a:solidFill>
              </a:rPr>
              <a:t>Recent domestic tax trends</a:t>
            </a:r>
            <a:endParaRPr lang="en-US" altLang="en-US" dirty="0" smtClean="0">
              <a:solidFill>
                <a:schemeClr val="tx2">
                  <a:lumMod val="50000"/>
                </a:schemeClr>
              </a:solidFill>
            </a:endParaRPr>
          </a:p>
        </p:txBody>
      </p:sp>
      <p:sp>
        <p:nvSpPr>
          <p:cNvPr id="5" name="Rectangle 3"/>
          <p:cNvSpPr txBox="1">
            <a:spLocks noChangeArrowheads="1"/>
          </p:cNvSpPr>
          <p:nvPr/>
        </p:nvSpPr>
        <p:spPr>
          <a:xfrm>
            <a:off x="246319" y="836712"/>
            <a:ext cx="8712968" cy="4780796"/>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600"/>
              </a:spcBef>
              <a:spcAft>
                <a:spcPts val="10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Attempt to transform: business friendly &amp; stable </a:t>
            </a:r>
            <a:r>
              <a:rPr lang="en-IN" altLang="en-US" sz="2400" dirty="0">
                <a:solidFill>
                  <a:schemeClr val="tx2">
                    <a:lumMod val="75000"/>
                  </a:schemeClr>
                </a:solidFill>
                <a:latin typeface="Arial" panose="020B0604020202020204" pitchFamily="34" charset="0"/>
                <a:cs typeface="Arial" panose="020B0604020202020204" pitchFamily="34" charset="0"/>
              </a:rPr>
              <a:t>tax regime</a:t>
            </a:r>
            <a:r>
              <a:rPr lang="en-IN" altLang="en-US" sz="2400" dirty="0" smtClean="0">
                <a:solidFill>
                  <a:schemeClr val="tx2">
                    <a:lumMod val="75000"/>
                  </a:schemeClr>
                </a:solidFill>
                <a:latin typeface="Arial" panose="020B0604020202020204" pitchFamily="34" charset="0"/>
                <a:cs typeface="Arial" panose="020B0604020202020204" pitchFamily="34" charset="0"/>
              </a:rPr>
              <a:t>;</a:t>
            </a:r>
            <a:endParaRPr lang="en-IN" altLang="en-US" sz="2400" dirty="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600"/>
              </a:spcBef>
              <a:spcAft>
                <a:spcPts val="10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Widening of </a:t>
            </a:r>
            <a:r>
              <a:rPr lang="en-IN" altLang="en-US" sz="2400" dirty="0">
                <a:solidFill>
                  <a:schemeClr val="tx2">
                    <a:lumMod val="75000"/>
                  </a:schemeClr>
                </a:solidFill>
                <a:latin typeface="Arial" panose="020B0604020202020204" pitchFamily="34" charset="0"/>
                <a:cs typeface="Arial" panose="020B0604020202020204" pitchFamily="34" charset="0"/>
              </a:rPr>
              <a:t>tax </a:t>
            </a:r>
            <a:r>
              <a:rPr lang="en-IN" altLang="en-US" sz="2400" dirty="0" smtClean="0">
                <a:solidFill>
                  <a:schemeClr val="tx2">
                    <a:lumMod val="75000"/>
                  </a:schemeClr>
                </a:solidFill>
                <a:latin typeface="Arial" panose="020B0604020202020204" pitchFamily="34" charset="0"/>
                <a:cs typeface="Arial" panose="020B0604020202020204" pitchFamily="34" charset="0"/>
              </a:rPr>
              <a:t>base: </a:t>
            </a:r>
          </a:p>
          <a:p>
            <a:pPr marL="741363" lvl="2" algn="just">
              <a:lnSpc>
                <a:spcPct val="100000"/>
              </a:lnSpc>
              <a:spcBef>
                <a:spcPts val="600"/>
              </a:spcBef>
              <a:spcAft>
                <a:spcPts val="1000"/>
              </a:spcAft>
            </a:pPr>
            <a:r>
              <a:rPr lang="en-IN" altLang="en-US" sz="1800" dirty="0" smtClean="0">
                <a:solidFill>
                  <a:schemeClr val="tx2">
                    <a:lumMod val="75000"/>
                  </a:schemeClr>
                </a:solidFill>
                <a:latin typeface="Arial" panose="020B0604020202020204" pitchFamily="34" charset="0"/>
                <a:cs typeface="Arial" panose="020B0604020202020204" pitchFamily="34" charset="0"/>
              </a:rPr>
              <a:t>tax collection / GDP </a:t>
            </a:r>
            <a:r>
              <a:rPr lang="en-IN" altLang="en-US" sz="1800" dirty="0">
                <a:solidFill>
                  <a:schemeClr val="tx2">
                    <a:lumMod val="75000"/>
                  </a:schemeClr>
                </a:solidFill>
                <a:latin typeface="Arial" panose="020B0604020202020204" pitchFamily="34" charset="0"/>
                <a:cs typeface="Arial" panose="020B0604020202020204" pitchFamily="34" charset="0"/>
              </a:rPr>
              <a:t>ratio</a:t>
            </a:r>
            <a:r>
              <a:rPr lang="en-IN" altLang="en-US" sz="1800" dirty="0" smtClean="0">
                <a:solidFill>
                  <a:schemeClr val="tx2">
                    <a:lumMod val="75000"/>
                  </a:schemeClr>
                </a:solidFill>
                <a:latin typeface="Arial" panose="020B0604020202020204" pitchFamily="34" charset="0"/>
                <a:cs typeface="Arial" panose="020B0604020202020204" pitchFamily="34" charset="0"/>
              </a:rPr>
              <a:t> from 10.8 (2012) to 17.7;</a:t>
            </a:r>
            <a:endParaRPr lang="en-IN" altLang="en-US" sz="1800" dirty="0">
              <a:solidFill>
                <a:schemeClr val="tx2">
                  <a:lumMod val="75000"/>
                </a:schemeClr>
              </a:solidFill>
              <a:latin typeface="Arial" panose="020B0604020202020204" pitchFamily="34" charset="0"/>
              <a:cs typeface="Arial" panose="020B0604020202020204" pitchFamily="34" charset="0"/>
            </a:endParaRPr>
          </a:p>
          <a:p>
            <a:pPr marL="741363" lvl="2" algn="just">
              <a:lnSpc>
                <a:spcPct val="100000"/>
              </a:lnSpc>
              <a:spcBef>
                <a:spcPts val="600"/>
              </a:spcBef>
              <a:spcAft>
                <a:spcPts val="1000"/>
              </a:spcAft>
            </a:pPr>
            <a:r>
              <a:rPr lang="en-IN" altLang="en-US" sz="1800" dirty="0" smtClean="0">
                <a:solidFill>
                  <a:schemeClr val="tx2">
                    <a:lumMod val="75000"/>
                  </a:schemeClr>
                </a:solidFill>
                <a:latin typeface="Arial" panose="020B0604020202020204" pitchFamily="34" charset="0"/>
                <a:cs typeface="Arial" panose="020B0604020202020204" pitchFamily="34" charset="0"/>
              </a:rPr>
              <a:t>Move to unearth the black money: held overseas as well as domestic;</a:t>
            </a:r>
          </a:p>
          <a:p>
            <a:pPr marL="396875" lvl="1" algn="just">
              <a:lnSpc>
                <a:spcPct val="100000"/>
              </a:lnSpc>
              <a:spcBef>
                <a:spcPts val="600"/>
              </a:spcBef>
              <a:spcAft>
                <a:spcPts val="10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Govt. not to contest HC </a:t>
            </a:r>
            <a:r>
              <a:rPr lang="en-IN" altLang="en-US" sz="2400" dirty="0">
                <a:solidFill>
                  <a:schemeClr val="tx2">
                    <a:lumMod val="75000"/>
                  </a:schemeClr>
                </a:solidFill>
                <a:latin typeface="Arial" panose="020B0604020202020204" pitchFamily="34" charset="0"/>
                <a:cs typeface="Arial" panose="020B0604020202020204" pitchFamily="34" charset="0"/>
              </a:rPr>
              <a:t>orders </a:t>
            </a:r>
            <a:r>
              <a:rPr lang="en-IN" altLang="en-US" sz="2400" dirty="0" smtClean="0">
                <a:solidFill>
                  <a:schemeClr val="tx2">
                    <a:lumMod val="75000"/>
                  </a:schemeClr>
                </a:solidFill>
                <a:latin typeface="Arial" panose="020B0604020202020204" pitchFamily="34" charset="0"/>
                <a:cs typeface="Arial" panose="020B0604020202020204" pitchFamily="34" charset="0"/>
              </a:rPr>
              <a:t>favouring Vodafone </a:t>
            </a:r>
            <a:r>
              <a:rPr lang="en-IN" altLang="en-US" sz="2400" dirty="0">
                <a:solidFill>
                  <a:schemeClr val="tx2">
                    <a:lumMod val="75000"/>
                  </a:schemeClr>
                </a:solidFill>
                <a:latin typeface="Arial" panose="020B0604020202020204" pitchFamily="34" charset="0"/>
                <a:cs typeface="Arial" panose="020B0604020202020204" pitchFamily="34" charset="0"/>
              </a:rPr>
              <a:t>and </a:t>
            </a:r>
            <a:r>
              <a:rPr lang="en-IN" altLang="en-US" sz="2400" dirty="0" smtClean="0">
                <a:solidFill>
                  <a:schemeClr val="tx2">
                    <a:lumMod val="75000"/>
                  </a:schemeClr>
                </a:solidFill>
                <a:latin typeface="Arial" panose="020B0604020202020204" pitchFamily="34" charset="0"/>
                <a:cs typeface="Arial" panose="020B0604020202020204" pitchFamily="34" charset="0"/>
              </a:rPr>
              <a:t>Shell;</a:t>
            </a:r>
          </a:p>
          <a:p>
            <a:pPr marL="396875" lvl="1" algn="just">
              <a:lnSpc>
                <a:spcPct val="100000"/>
              </a:lnSpc>
              <a:spcBef>
                <a:spcPts val="600"/>
              </a:spcBef>
              <a:spcAft>
                <a:spcPts val="10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Team strengthening of  AAR, DRP and ITAT</a:t>
            </a:r>
            <a:endParaRPr lang="en-IN" altLang="en-US" sz="2400" dirty="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600"/>
              </a:spcBef>
              <a:spcAft>
                <a:spcPts val="10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Focus on job creation &amp; entrepreneurship </a:t>
            </a:r>
            <a:r>
              <a:rPr lang="en-IN" altLang="en-US" sz="2400" b="1" i="1" dirty="0" smtClean="0">
                <a:solidFill>
                  <a:schemeClr val="tx2">
                    <a:lumMod val="75000"/>
                  </a:schemeClr>
                </a:solidFill>
                <a:latin typeface="Arial" panose="020B0604020202020204" pitchFamily="34" charset="0"/>
                <a:cs typeface="Arial" panose="020B0604020202020204" pitchFamily="34" charset="0"/>
              </a:rPr>
              <a:t>[Sec. 80JJAA]</a:t>
            </a:r>
            <a:r>
              <a:rPr lang="en-IN" altLang="en-US" sz="2400" dirty="0" smtClean="0">
                <a:solidFill>
                  <a:schemeClr val="tx2">
                    <a:lumMod val="75000"/>
                  </a:schemeClr>
                </a:solidFill>
                <a:latin typeface="Arial" panose="020B0604020202020204" pitchFamily="34" charset="0"/>
                <a:cs typeface="Arial" panose="020B0604020202020204" pitchFamily="34" charset="0"/>
              </a:rPr>
              <a:t>;</a:t>
            </a:r>
          </a:p>
          <a:p>
            <a:pPr marL="396875" lvl="1" algn="just">
              <a:lnSpc>
                <a:spcPct val="100000"/>
              </a:lnSpc>
              <a:spcBef>
                <a:spcPts val="600"/>
              </a:spcBef>
              <a:spcAft>
                <a:spcPts val="1000"/>
              </a:spcAft>
            </a:pPr>
            <a:r>
              <a:rPr lang="en-IN" altLang="en-US" sz="2400" dirty="0">
                <a:solidFill>
                  <a:schemeClr val="tx2">
                    <a:lumMod val="75000"/>
                  </a:schemeClr>
                </a:solidFill>
                <a:latin typeface="Arial" panose="020B0604020202020204" pitchFamily="34" charset="0"/>
                <a:cs typeface="Arial" panose="020B0604020202020204" pitchFamily="34" charset="0"/>
              </a:rPr>
              <a:t>Road map to low corporate taxes from 30% - 25% in 4 years; </a:t>
            </a:r>
          </a:p>
          <a:p>
            <a:pPr marL="396875" lvl="1" algn="just">
              <a:lnSpc>
                <a:spcPct val="100000"/>
              </a:lnSpc>
              <a:spcBef>
                <a:spcPts val="600"/>
              </a:spcBef>
              <a:spcAft>
                <a:spcPts val="1000"/>
              </a:spcAft>
            </a:pPr>
            <a:r>
              <a:rPr lang="en-IN" altLang="en-US" sz="2400" dirty="0">
                <a:solidFill>
                  <a:schemeClr val="tx2">
                    <a:lumMod val="75000"/>
                  </a:schemeClr>
                </a:solidFill>
                <a:latin typeface="Arial" panose="020B0604020202020204" pitchFamily="34" charset="0"/>
                <a:cs typeface="Arial" panose="020B0604020202020204" pitchFamily="34" charset="0"/>
              </a:rPr>
              <a:t>The exemptions and deductions will be phased out</a:t>
            </a:r>
            <a:r>
              <a:rPr lang="en-IN" altLang="en-US" sz="2400" dirty="0" smtClean="0">
                <a:solidFill>
                  <a:schemeClr val="tx2">
                    <a:lumMod val="75000"/>
                  </a:schemeClr>
                </a:solidFill>
                <a:latin typeface="Arial" panose="020B0604020202020204" pitchFamily="34" charset="0"/>
                <a:cs typeface="Arial" panose="020B0604020202020204" pitchFamily="34" charset="0"/>
              </a:rPr>
              <a:t>;</a:t>
            </a:r>
            <a:endParaRPr lang="en-IN" altLang="en-US" sz="24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828109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815222"/>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solidFill>
                  <a:schemeClr val="tx2">
                    <a:lumMod val="50000"/>
                  </a:schemeClr>
                </a:solidFill>
              </a:rPr>
              <a:t>Recent domestic tax trends</a:t>
            </a:r>
            <a:endParaRPr lang="en-US" altLang="en-US" dirty="0" smtClean="0">
              <a:solidFill>
                <a:schemeClr val="tx2">
                  <a:lumMod val="50000"/>
                </a:schemeClr>
              </a:solidFill>
            </a:endParaRPr>
          </a:p>
        </p:txBody>
      </p:sp>
      <p:sp>
        <p:nvSpPr>
          <p:cNvPr id="5" name="Rectangle 3"/>
          <p:cNvSpPr txBox="1">
            <a:spLocks noChangeArrowheads="1"/>
          </p:cNvSpPr>
          <p:nvPr/>
        </p:nvSpPr>
        <p:spPr>
          <a:xfrm>
            <a:off x="246319" y="968335"/>
            <a:ext cx="8712968" cy="3406061"/>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600"/>
              </a:spcBef>
              <a:spcAft>
                <a:spcPts val="10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GAAR deferred to align with BEPS project;</a:t>
            </a:r>
          </a:p>
          <a:p>
            <a:pPr marL="396875" lvl="1" algn="just">
              <a:lnSpc>
                <a:spcPct val="100000"/>
              </a:lnSpc>
              <a:spcBef>
                <a:spcPts val="600"/>
              </a:spcBef>
              <a:spcAft>
                <a:spcPts val="1000"/>
              </a:spcAft>
            </a:pPr>
            <a:r>
              <a:rPr lang="en-IN" altLang="en-US" sz="2400" dirty="0">
                <a:solidFill>
                  <a:schemeClr val="tx2">
                    <a:lumMod val="75000"/>
                  </a:schemeClr>
                </a:solidFill>
                <a:latin typeface="Arial" panose="020B0604020202020204" pitchFamily="34" charset="0"/>
                <a:cs typeface="Arial" panose="020B0604020202020204" pitchFamily="34" charset="0"/>
              </a:rPr>
              <a:t>Investment from 01-04-2017 covered under </a:t>
            </a:r>
            <a:r>
              <a:rPr lang="en-IN" altLang="en-US" sz="2400" dirty="0" smtClean="0">
                <a:solidFill>
                  <a:schemeClr val="tx2">
                    <a:lumMod val="75000"/>
                  </a:schemeClr>
                </a:solidFill>
                <a:latin typeface="Arial" panose="020B0604020202020204" pitchFamily="34" charset="0"/>
                <a:cs typeface="Arial" panose="020B0604020202020204" pitchFamily="34" charset="0"/>
              </a:rPr>
              <a:t>GAAR;</a:t>
            </a:r>
          </a:p>
          <a:p>
            <a:pPr marL="396875" lvl="1" algn="just">
              <a:lnSpc>
                <a:spcPct val="100000"/>
              </a:lnSpc>
              <a:spcBef>
                <a:spcPts val="600"/>
              </a:spcBef>
              <a:spcAft>
                <a:spcPts val="10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Non-applicability of MAT on FIIs </a:t>
            </a:r>
            <a:r>
              <a:rPr lang="en-IN" altLang="en-US" sz="2400" dirty="0" err="1" smtClean="0">
                <a:solidFill>
                  <a:schemeClr val="tx2">
                    <a:lumMod val="75000"/>
                  </a:schemeClr>
                </a:solidFill>
                <a:latin typeface="Arial" panose="020B0604020202020204" pitchFamily="34" charset="0"/>
                <a:cs typeface="Arial" panose="020B0604020202020204" pitchFamily="34" charset="0"/>
              </a:rPr>
              <a:t>w.e.f</a:t>
            </a:r>
            <a:r>
              <a:rPr lang="en-IN" altLang="en-US" sz="2400" dirty="0" smtClean="0">
                <a:solidFill>
                  <a:schemeClr val="tx2">
                    <a:lumMod val="75000"/>
                  </a:schemeClr>
                </a:solidFill>
                <a:latin typeface="Arial" panose="020B0604020202020204" pitchFamily="34" charset="0"/>
                <a:cs typeface="Arial" panose="020B0604020202020204" pitchFamily="34" charset="0"/>
              </a:rPr>
              <a:t>. 01-04-2015;</a:t>
            </a:r>
          </a:p>
          <a:p>
            <a:pPr marL="396875" lvl="1" algn="just">
              <a:lnSpc>
                <a:spcPct val="100000"/>
              </a:lnSpc>
              <a:spcBef>
                <a:spcPts val="600"/>
              </a:spcBef>
              <a:spcAft>
                <a:spcPts val="1000"/>
              </a:spcAft>
            </a:pPr>
            <a:r>
              <a:rPr lang="en-IN" altLang="en-US" sz="2400" b="1" dirty="0" smtClean="0">
                <a:solidFill>
                  <a:schemeClr val="tx2">
                    <a:lumMod val="75000"/>
                  </a:schemeClr>
                </a:solidFill>
                <a:latin typeface="Arial" panose="020B0604020202020204" pitchFamily="34" charset="0"/>
                <a:cs typeface="Arial" panose="020B0604020202020204" pitchFamily="34" charset="0"/>
              </a:rPr>
              <a:t>MAT on FIIs</a:t>
            </a:r>
            <a:r>
              <a:rPr lang="en-IN" altLang="en-US" sz="2400" dirty="0" smtClean="0">
                <a:solidFill>
                  <a:schemeClr val="tx2">
                    <a:lumMod val="75000"/>
                  </a:schemeClr>
                </a:solidFill>
                <a:latin typeface="Arial" panose="020B0604020202020204" pitchFamily="34" charset="0"/>
                <a:cs typeface="Arial" panose="020B0604020202020204" pitchFamily="34" charset="0"/>
              </a:rPr>
              <a:t>: FM stated to amend IT law retrospectively i.e. pre-April 2015;</a:t>
            </a:r>
          </a:p>
          <a:p>
            <a:pPr marL="396875" lvl="1" algn="just">
              <a:lnSpc>
                <a:spcPct val="100000"/>
              </a:lnSpc>
              <a:spcBef>
                <a:spcPts val="600"/>
              </a:spcBef>
              <a:spcAft>
                <a:spcPts val="10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Clarification on Indirect transfers through </a:t>
            </a:r>
            <a:r>
              <a:rPr lang="en-IN" altLang="en-US" sz="2400" dirty="0" err="1" smtClean="0">
                <a:solidFill>
                  <a:schemeClr val="tx2">
                    <a:lumMod val="75000"/>
                  </a:schemeClr>
                </a:solidFill>
                <a:latin typeface="Arial" panose="020B0604020202020204" pitchFamily="34" charset="0"/>
                <a:cs typeface="Arial" panose="020B0604020202020204" pitchFamily="34" charset="0"/>
              </a:rPr>
              <a:t>Expl</a:t>
            </a:r>
            <a:r>
              <a:rPr lang="en-IN" altLang="en-US" sz="2400" dirty="0" smtClean="0">
                <a:solidFill>
                  <a:schemeClr val="tx2">
                    <a:lumMod val="75000"/>
                  </a:schemeClr>
                </a:solidFill>
                <a:latin typeface="Arial" panose="020B0604020202020204" pitchFamily="34" charset="0"/>
                <a:cs typeface="Arial" panose="020B0604020202020204" pitchFamily="34" charset="0"/>
              </a:rPr>
              <a:t>. 6 &amp; 7 to section 9(1) [circular 4/2015].</a:t>
            </a:r>
          </a:p>
        </p:txBody>
      </p:sp>
      <p:sp>
        <p:nvSpPr>
          <p:cNvPr id="4" name="TextBox 3"/>
          <p:cNvSpPr txBox="1"/>
          <p:nvPr/>
        </p:nvSpPr>
        <p:spPr>
          <a:xfrm>
            <a:off x="7992848" y="404664"/>
            <a:ext cx="1133872" cy="461665"/>
          </a:xfrm>
          <a:prstGeom prst="rect">
            <a:avLst/>
          </a:prstGeom>
          <a:noFill/>
        </p:spPr>
        <p:txBody>
          <a:bodyPr wrap="square" rtlCol="0">
            <a:spAutoFit/>
          </a:bodyPr>
          <a:lstStyle/>
          <a:p>
            <a:r>
              <a:rPr lang="en-IN" sz="2400" dirty="0" err="1" smtClean="0">
                <a:solidFill>
                  <a:schemeClr val="tx2">
                    <a:lumMod val="50000"/>
                  </a:schemeClr>
                </a:solidFill>
              </a:rPr>
              <a:t>Contd</a:t>
            </a:r>
            <a:r>
              <a:rPr lang="en-IN" sz="2400" dirty="0" smtClean="0">
                <a:solidFill>
                  <a:schemeClr val="tx2">
                    <a:lumMod val="50000"/>
                  </a:schemeClr>
                </a:solidFill>
              </a:rPr>
              <a:t>…</a:t>
            </a:r>
            <a:endParaRPr lang="en-IN" sz="2400" dirty="0">
              <a:solidFill>
                <a:schemeClr val="tx2">
                  <a:lumMod val="50000"/>
                </a:schemeClr>
              </a:solidFill>
            </a:endParaRPr>
          </a:p>
        </p:txBody>
      </p:sp>
    </p:spTree>
    <p:extLst>
      <p:ext uri="{BB962C8B-B14F-4D97-AF65-F5344CB8AC3E}">
        <p14:creationId xmlns:p14="http://schemas.microsoft.com/office/powerpoint/2010/main" val="206552738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381000" y="1124744"/>
            <a:ext cx="8763000" cy="3382464"/>
          </a:xfrm>
        </p:spPr>
        <p:txBody>
          <a:bodyPr/>
          <a:lstStyle/>
          <a:p>
            <a:pPr marL="0" indent="0" eaLnBrk="1" hangingPunct="1">
              <a:buNone/>
            </a:pPr>
            <a:r>
              <a:rPr lang="en-GB" altLang="en-US" dirty="0" smtClean="0">
                <a:solidFill>
                  <a:schemeClr val="tx2">
                    <a:lumMod val="75000"/>
                  </a:schemeClr>
                </a:solidFill>
                <a:latin typeface="Arial" panose="020B0604020202020204" pitchFamily="34" charset="0"/>
                <a:cs typeface="Arial" panose="020B0604020202020204" pitchFamily="34" charset="0"/>
              </a:rPr>
              <a:t>Income Tax</a:t>
            </a:r>
          </a:p>
          <a:p>
            <a:pPr lvl="1" eaLnBrk="1" hangingPunct="1">
              <a:spcBef>
                <a:spcPts val="600"/>
              </a:spcBef>
              <a:spcAft>
                <a:spcPts val="1200"/>
              </a:spcAft>
            </a:pPr>
            <a:r>
              <a:rPr lang="en-GB" altLang="en-US" dirty="0" smtClean="0">
                <a:solidFill>
                  <a:schemeClr val="tx2">
                    <a:lumMod val="75000"/>
                  </a:schemeClr>
                </a:solidFill>
                <a:latin typeface="Arial" panose="020B0604020202020204" pitchFamily="34" charset="0"/>
                <a:cs typeface="Arial" panose="020B0604020202020204" pitchFamily="34" charset="0"/>
              </a:rPr>
              <a:t>Introduction</a:t>
            </a:r>
          </a:p>
          <a:p>
            <a:pPr lvl="1" eaLnBrk="1" hangingPunct="1">
              <a:spcBef>
                <a:spcPts val="600"/>
              </a:spcBef>
              <a:spcAft>
                <a:spcPts val="1200"/>
              </a:spcAft>
            </a:pPr>
            <a:r>
              <a:rPr lang="en-GB" altLang="en-US" dirty="0" smtClean="0">
                <a:solidFill>
                  <a:schemeClr val="tx2">
                    <a:lumMod val="75000"/>
                  </a:schemeClr>
                </a:solidFill>
                <a:latin typeface="Arial" panose="020B0604020202020204" pitchFamily="34" charset="0"/>
                <a:cs typeface="Arial" panose="020B0604020202020204" pitchFamily="34" charset="0"/>
              </a:rPr>
              <a:t>Tax Trends</a:t>
            </a:r>
          </a:p>
          <a:p>
            <a:pPr lvl="1" eaLnBrk="1" hangingPunct="1">
              <a:spcBef>
                <a:spcPts val="600"/>
              </a:spcBef>
              <a:spcAft>
                <a:spcPts val="1200"/>
              </a:spcAft>
            </a:pPr>
            <a:r>
              <a:rPr lang="en-GB" altLang="en-US" dirty="0" smtClean="0">
                <a:solidFill>
                  <a:schemeClr val="tx2">
                    <a:lumMod val="75000"/>
                  </a:schemeClr>
                </a:solidFill>
                <a:latin typeface="Arial" panose="020B0604020202020204" pitchFamily="34" charset="0"/>
                <a:cs typeface="Arial" panose="020B0604020202020204" pitchFamily="34" charset="0"/>
              </a:rPr>
              <a:t>Heads of income</a:t>
            </a:r>
          </a:p>
          <a:p>
            <a:pPr lvl="1" eaLnBrk="1" hangingPunct="1">
              <a:spcBef>
                <a:spcPts val="600"/>
              </a:spcBef>
              <a:spcAft>
                <a:spcPts val="1200"/>
              </a:spcAft>
            </a:pPr>
            <a:r>
              <a:rPr lang="en-GB" altLang="en-US" dirty="0" smtClean="0">
                <a:solidFill>
                  <a:schemeClr val="tx2">
                    <a:lumMod val="75000"/>
                  </a:schemeClr>
                </a:solidFill>
                <a:latin typeface="Arial" panose="020B0604020202020204" pitchFamily="34" charset="0"/>
                <a:cs typeface="Arial" panose="020B0604020202020204" pitchFamily="34" charset="0"/>
              </a:rPr>
              <a:t>Exemptions / deductions</a:t>
            </a:r>
          </a:p>
          <a:p>
            <a:pPr lvl="1" eaLnBrk="1" hangingPunct="1">
              <a:spcBef>
                <a:spcPts val="600"/>
              </a:spcBef>
              <a:spcAft>
                <a:spcPts val="1200"/>
              </a:spcAft>
            </a:pPr>
            <a:r>
              <a:rPr lang="en-US" altLang="en-US" dirty="0" smtClean="0">
                <a:solidFill>
                  <a:schemeClr val="tx2">
                    <a:lumMod val="75000"/>
                  </a:schemeClr>
                </a:solidFill>
                <a:latin typeface="Arial" panose="020B0604020202020204" pitchFamily="34" charset="0"/>
                <a:cs typeface="Arial" panose="020B0604020202020204" pitchFamily="34" charset="0"/>
              </a:rPr>
              <a:t>Miscellaneous</a:t>
            </a:r>
          </a:p>
        </p:txBody>
      </p:sp>
      <p:sp>
        <p:nvSpPr>
          <p:cNvPr id="6" name="Rectangle 2"/>
          <p:cNvSpPr>
            <a:spLocks noGrp="1" noChangeArrowheads="1"/>
          </p:cNvSpPr>
          <p:nvPr>
            <p:ph type="title"/>
          </p:nvPr>
        </p:nvSpPr>
        <p:spPr>
          <a:xfrm>
            <a:off x="0" y="0"/>
            <a:ext cx="9144000" cy="664797"/>
          </a:xfrm>
          <a:gradFill>
            <a:gsLst>
              <a:gs pos="0">
                <a:srgbClr val="03D4A8"/>
              </a:gs>
              <a:gs pos="25000">
                <a:srgbClr val="21D6E0"/>
              </a:gs>
              <a:gs pos="75000">
                <a:srgbClr val="0087E6"/>
              </a:gs>
              <a:gs pos="100000">
                <a:srgbClr val="005CBF"/>
              </a:gs>
            </a:gsLst>
            <a:lin ang="5400000" scaled="0"/>
          </a:gradFill>
        </p:spPr>
        <p:txBody>
          <a:bodyPr/>
          <a:lstStyle/>
          <a:p>
            <a:r>
              <a:rPr lang="en-US" altLang="en-US" dirty="0">
                <a:solidFill>
                  <a:schemeClr val="tx2">
                    <a:lumMod val="50000"/>
                  </a:schemeClr>
                </a:solidFill>
                <a:latin typeface="Arial" panose="020B0604020202020204" pitchFamily="34" charset="0"/>
                <a:cs typeface="Arial" panose="020B0604020202020204" pitchFamily="34" charset="0"/>
              </a:rPr>
              <a:t>Session overview</a:t>
            </a:r>
          </a:p>
        </p:txBody>
      </p:sp>
    </p:spTree>
    <p:extLst>
      <p:ext uri="{BB962C8B-B14F-4D97-AF65-F5344CB8AC3E}">
        <p14:creationId xmlns:p14="http://schemas.microsoft.com/office/powerpoint/2010/main" val="144502370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0060"/>
            <a:ext cx="9144000" cy="7478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sz="5400" dirty="0" smtClean="0">
                <a:solidFill>
                  <a:schemeClr val="tx2">
                    <a:lumMod val="50000"/>
                  </a:schemeClr>
                </a:solidFill>
              </a:rPr>
              <a:t>Challenges</a:t>
            </a:r>
            <a:endParaRPr lang="en-US" altLang="en-US" sz="5400" dirty="0" smtClean="0">
              <a:solidFill>
                <a:schemeClr val="tx2">
                  <a:lumMod val="50000"/>
                </a:schemeClr>
              </a:solidFill>
            </a:endParaRPr>
          </a:p>
        </p:txBody>
      </p:sp>
      <p:sp>
        <p:nvSpPr>
          <p:cNvPr id="5" name="Rectangle 3"/>
          <p:cNvSpPr txBox="1">
            <a:spLocks noChangeArrowheads="1"/>
          </p:cNvSpPr>
          <p:nvPr/>
        </p:nvSpPr>
        <p:spPr>
          <a:xfrm>
            <a:off x="275815" y="836712"/>
            <a:ext cx="8712968" cy="1261884"/>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Only 14 APAs signed vs. 400+ applications filed till July 2015;</a:t>
            </a:r>
          </a:p>
          <a:p>
            <a:pPr marL="396875" lvl="1" algn="just">
              <a:lnSpc>
                <a:spcPct val="100000"/>
              </a:lnSpc>
              <a:spcBef>
                <a:spcPts val="0"/>
              </a:spcBef>
              <a:spcAft>
                <a:spcPts val="600"/>
              </a:spcAft>
            </a:pPr>
            <a:endParaRPr lang="en-IN" altLang="en-US" sz="24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Disposal of tax disputes worth ₹4.50 lakh crores;</a:t>
            </a:r>
          </a:p>
        </p:txBody>
      </p:sp>
    </p:spTree>
    <p:extLst>
      <p:ext uri="{BB962C8B-B14F-4D97-AF65-F5344CB8AC3E}">
        <p14:creationId xmlns:p14="http://schemas.microsoft.com/office/powerpoint/2010/main" val="606916127"/>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solidFill>
                  <a:schemeClr val="tx2">
                    <a:lumMod val="50000"/>
                  </a:schemeClr>
                </a:solidFill>
              </a:rPr>
              <a:t>New law to deal with black money</a:t>
            </a:r>
            <a:endParaRPr lang="en-US" altLang="en-US" dirty="0" smtClean="0">
              <a:solidFill>
                <a:schemeClr val="tx2">
                  <a:lumMod val="50000"/>
                </a:schemeClr>
              </a:solidFill>
            </a:endParaRPr>
          </a:p>
        </p:txBody>
      </p:sp>
      <p:sp>
        <p:nvSpPr>
          <p:cNvPr id="5" name="Rectangle 3"/>
          <p:cNvSpPr txBox="1">
            <a:spLocks noChangeArrowheads="1"/>
          </p:cNvSpPr>
          <p:nvPr/>
        </p:nvSpPr>
        <p:spPr>
          <a:xfrm>
            <a:off x="275815" y="836712"/>
            <a:ext cx="8712968" cy="5232202"/>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12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Black </a:t>
            </a:r>
            <a:r>
              <a:rPr lang="en-IN" altLang="en-US" sz="2400" dirty="0">
                <a:solidFill>
                  <a:schemeClr val="tx2">
                    <a:lumMod val="75000"/>
                  </a:schemeClr>
                </a:solidFill>
                <a:latin typeface="Arial" panose="020B0604020202020204" pitchFamily="34" charset="0"/>
                <a:cs typeface="Arial" panose="020B0604020202020204" pitchFamily="34" charset="0"/>
              </a:rPr>
              <a:t>Money (Undisclosed Foreign Income And Assets) And Imposition Of Tax Act, 2015</a:t>
            </a:r>
          </a:p>
          <a:p>
            <a:pPr marL="396875" lvl="1" algn="just">
              <a:lnSpc>
                <a:spcPct val="100000"/>
              </a:lnSpc>
              <a:spcBef>
                <a:spcPts val="12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Undisclosed foreign income &amp; asset taxable @30% u/s 3;</a:t>
            </a:r>
          </a:p>
          <a:p>
            <a:pPr marL="396875" lvl="1" algn="just">
              <a:lnSpc>
                <a:spcPct val="100000"/>
              </a:lnSpc>
              <a:spcBef>
                <a:spcPts val="12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Will full evasion of tax: rigorous imprisonment up to 10 years, a penalty @300% of tax &amp; no Settlement Commission route;</a:t>
            </a:r>
          </a:p>
          <a:p>
            <a:pPr marL="396875" lvl="1" algn="just">
              <a:lnSpc>
                <a:spcPct val="100000"/>
              </a:lnSpc>
              <a:spcBef>
                <a:spcPts val="12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All </a:t>
            </a:r>
            <a:r>
              <a:rPr lang="en-IN" altLang="en-US" sz="2400" dirty="0" err="1" smtClean="0">
                <a:solidFill>
                  <a:schemeClr val="tx2">
                    <a:lumMod val="75000"/>
                  </a:schemeClr>
                </a:solidFill>
                <a:latin typeface="Arial" panose="020B0604020202020204" pitchFamily="34" charset="0"/>
                <a:cs typeface="Arial" panose="020B0604020202020204" pitchFamily="34" charset="0"/>
              </a:rPr>
              <a:t>assessees</a:t>
            </a:r>
            <a:r>
              <a:rPr lang="en-IN" altLang="en-US" sz="2400" dirty="0" smtClean="0">
                <a:solidFill>
                  <a:schemeClr val="tx2">
                    <a:lumMod val="75000"/>
                  </a:schemeClr>
                </a:solidFill>
                <a:latin typeface="Arial" panose="020B0604020202020204" pitchFamily="34" charset="0"/>
                <a:cs typeface="Arial" panose="020B0604020202020204" pitchFamily="34" charset="0"/>
              </a:rPr>
              <a:t> liable for prosecution and penalty;</a:t>
            </a:r>
          </a:p>
          <a:p>
            <a:pPr marL="396875" lvl="1" algn="just">
              <a:lnSpc>
                <a:spcPct val="100000"/>
              </a:lnSpc>
              <a:spcBef>
                <a:spcPts val="12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Holder of foreign asset to file returns, irrespective of taxable income;</a:t>
            </a:r>
          </a:p>
          <a:p>
            <a:pPr marL="396875" lvl="1" algn="just">
              <a:lnSpc>
                <a:spcPct val="100000"/>
              </a:lnSpc>
              <a:spcBef>
                <a:spcPts val="12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Non-filing / filing of return with inadequate disclosures – rigorous imprisonment up to 7 years;</a:t>
            </a:r>
          </a:p>
        </p:txBody>
      </p:sp>
    </p:spTree>
    <p:extLst>
      <p:ext uri="{BB962C8B-B14F-4D97-AF65-F5344CB8AC3E}">
        <p14:creationId xmlns:p14="http://schemas.microsoft.com/office/powerpoint/2010/main" val="191579725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solidFill>
                  <a:schemeClr val="tx2">
                    <a:lumMod val="50000"/>
                  </a:schemeClr>
                </a:solidFill>
              </a:rPr>
              <a:t>Domestic black money</a:t>
            </a:r>
            <a:endParaRPr lang="en-US" altLang="en-US" dirty="0" smtClean="0">
              <a:solidFill>
                <a:schemeClr val="tx2">
                  <a:lumMod val="50000"/>
                </a:schemeClr>
              </a:solidFill>
            </a:endParaRPr>
          </a:p>
        </p:txBody>
      </p:sp>
      <p:sp>
        <p:nvSpPr>
          <p:cNvPr id="5" name="Rectangle 3"/>
          <p:cNvSpPr txBox="1">
            <a:spLocks noChangeArrowheads="1"/>
          </p:cNvSpPr>
          <p:nvPr/>
        </p:nvSpPr>
        <p:spPr>
          <a:xfrm>
            <a:off x="275815" y="836712"/>
            <a:ext cx="8712968" cy="2616101"/>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Any sum paid / received &gt; ₹20,000 towards sale / purchase of immovable property should be only through banking channels, else penalty shall be payable [Sec. 269SS &amp; 269T];</a:t>
            </a:r>
          </a:p>
          <a:p>
            <a:pPr marL="0" lvl="1" indent="0" algn="just">
              <a:lnSpc>
                <a:spcPct val="100000"/>
              </a:lnSpc>
              <a:spcBef>
                <a:spcPts val="0"/>
              </a:spcBef>
              <a:spcAft>
                <a:spcPts val="600"/>
              </a:spcAft>
              <a:buNone/>
            </a:pP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rPr>
              <a:t>The unexplained credits, money, investment, expenditure, etc., which has been deemed as income under section 68, 69, 69A, 69B, 69C or 69D, are chargeable @ 30% (plus surcharge and cess as applicable). [Sec. 115BBE</a:t>
            </a:r>
            <a:r>
              <a:rPr lang="en-IN" altLang="en-US" sz="2000" dirty="0" smtClean="0">
                <a:solidFill>
                  <a:schemeClr val="tx2">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7736097"/>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solidFill>
                  <a:schemeClr val="tx2">
                    <a:lumMod val="50000"/>
                  </a:schemeClr>
                </a:solidFill>
              </a:rPr>
              <a:t>Corporate Tax</a:t>
            </a:r>
            <a:endParaRPr lang="en-US" altLang="en-US" dirty="0" smtClean="0">
              <a:solidFill>
                <a:schemeClr val="tx2">
                  <a:lumMod val="50000"/>
                </a:schemeClr>
              </a:solidFill>
            </a:endParaRPr>
          </a:p>
        </p:txBody>
      </p:sp>
      <p:sp>
        <p:nvSpPr>
          <p:cNvPr id="5" name="Rectangle 3"/>
          <p:cNvSpPr txBox="1">
            <a:spLocks noChangeArrowheads="1"/>
          </p:cNvSpPr>
          <p:nvPr/>
        </p:nvSpPr>
        <p:spPr>
          <a:xfrm>
            <a:off x="275815" y="836712"/>
            <a:ext cx="8712968" cy="4616648"/>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Residential status of the company to be determined based on the POEM during any time of the Financial Year;</a:t>
            </a:r>
          </a:p>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Tax rate on royalty and FTS in case of non-residents is reduced from 25% to 10%;</a:t>
            </a:r>
          </a:p>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Deduction u/s 80JJAA: No. of employees condition reduced from 100 to 50;</a:t>
            </a:r>
          </a:p>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Incentives for investment in backward areas of Andhra Pradesh &amp; Telangana, Bihar and West Bengal;</a:t>
            </a:r>
          </a:p>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Order of the AO deemed to be erroneous and prejudicial to the revenue in certain circumstances [Sec. 263];</a:t>
            </a:r>
          </a:p>
        </p:txBody>
      </p:sp>
    </p:spTree>
    <p:extLst>
      <p:ext uri="{BB962C8B-B14F-4D97-AF65-F5344CB8AC3E}">
        <p14:creationId xmlns:p14="http://schemas.microsoft.com/office/powerpoint/2010/main" val="3982656030"/>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solidFill>
                  <a:schemeClr val="tx2">
                    <a:lumMod val="50000"/>
                  </a:schemeClr>
                </a:solidFill>
              </a:rPr>
              <a:t>Private Equity</a:t>
            </a:r>
            <a:endParaRPr lang="en-US" altLang="en-US" dirty="0" smtClean="0">
              <a:solidFill>
                <a:schemeClr val="tx2">
                  <a:lumMod val="50000"/>
                </a:schemeClr>
              </a:solidFill>
            </a:endParaRPr>
          </a:p>
        </p:txBody>
      </p:sp>
      <p:sp>
        <p:nvSpPr>
          <p:cNvPr id="5" name="Rectangle 3"/>
          <p:cNvSpPr txBox="1">
            <a:spLocks noChangeArrowheads="1"/>
          </p:cNvSpPr>
          <p:nvPr/>
        </p:nvSpPr>
        <p:spPr>
          <a:xfrm>
            <a:off x="275815" y="959817"/>
            <a:ext cx="8712968" cy="4001095"/>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Tax pass through is available for AIFs Category I &amp; II except business income i.e. pass through is available for capital gains &amp; interest income;</a:t>
            </a: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rPr>
              <a:t>Fund Managers in India not to constitute business connection of offshore </a:t>
            </a:r>
            <a:r>
              <a:rPr lang="en-IN" altLang="en-US" sz="2000" dirty="0" smtClean="0">
                <a:solidFill>
                  <a:schemeClr val="tx2">
                    <a:lumMod val="75000"/>
                  </a:schemeClr>
                </a:solidFill>
                <a:latin typeface="Arial" panose="020B0604020202020204" pitchFamily="34" charset="0"/>
                <a:cs typeface="Arial" panose="020B0604020202020204" pitchFamily="34" charset="0"/>
              </a:rPr>
              <a:t>funds [New Sec. 9A inserted];</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Rental income of REIT taxable in the hands of the investors; 10% TDS is applicable while payment to resident investors </a:t>
            </a:r>
            <a:r>
              <a:rPr lang="en-IN" altLang="en-US" sz="2000" b="1" dirty="0" smtClean="0">
                <a:solidFill>
                  <a:schemeClr val="tx2">
                    <a:lumMod val="75000"/>
                  </a:schemeClr>
                </a:solidFill>
                <a:latin typeface="Arial" panose="020B0604020202020204" pitchFamily="34" charset="0"/>
                <a:cs typeface="Arial" panose="020B0604020202020204" pitchFamily="34" charset="0"/>
              </a:rPr>
              <a:t>[Sec. 194LBB]</a:t>
            </a:r>
            <a:r>
              <a:rPr lang="en-IN" altLang="en-US" sz="2000" dirty="0" smtClean="0">
                <a:solidFill>
                  <a:schemeClr val="tx2">
                    <a:lumMod val="75000"/>
                  </a:schemeClr>
                </a:solidFill>
                <a:latin typeface="Arial" panose="020B0604020202020204" pitchFamily="34" charset="0"/>
                <a:cs typeface="Arial" panose="020B0604020202020204" pitchFamily="34" charset="0"/>
              </a:rPr>
              <a:t>; No TDS u/s 194I from rent payment to REITs;</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Tax withholding @ 5% applicable to FIIs on rupee bonds extended up to 30-06-2017 </a:t>
            </a:r>
            <a:r>
              <a:rPr lang="en-IN" altLang="en-US" sz="2000" b="1" dirty="0" smtClean="0">
                <a:solidFill>
                  <a:schemeClr val="tx2">
                    <a:lumMod val="75000"/>
                  </a:schemeClr>
                </a:solidFill>
                <a:latin typeface="Arial" panose="020B0604020202020204" pitchFamily="34" charset="0"/>
                <a:cs typeface="Arial" panose="020B0604020202020204" pitchFamily="34" charset="0"/>
              </a:rPr>
              <a:t>[Sec. 194LD]</a:t>
            </a:r>
            <a:r>
              <a:rPr lang="en-IN" altLang="en-US" sz="2000" dirty="0" smtClean="0">
                <a:solidFill>
                  <a:schemeClr val="tx2">
                    <a:lumMod val="75000"/>
                  </a:schemeClr>
                </a:solidFill>
                <a:latin typeface="Arial" panose="020B0604020202020204" pitchFamily="34" charset="0"/>
                <a:cs typeface="Arial" panose="020B0604020202020204" pitchFamily="34" charset="0"/>
              </a:rPr>
              <a:t>;</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Interest payable by an Indian Branch of a foreign bank to its HO or other branch deemed to accrue or arise in India and shall subject to TDS </a:t>
            </a:r>
            <a:r>
              <a:rPr lang="en-IN" altLang="en-US" sz="2000" b="1" dirty="0" smtClean="0">
                <a:solidFill>
                  <a:schemeClr val="tx2">
                    <a:lumMod val="75000"/>
                  </a:schemeClr>
                </a:solidFill>
                <a:latin typeface="Arial" panose="020B0604020202020204" pitchFamily="34" charset="0"/>
                <a:cs typeface="Arial" panose="020B0604020202020204" pitchFamily="34" charset="0"/>
              </a:rPr>
              <a:t>[Sec. 194A]</a:t>
            </a:r>
            <a:r>
              <a:rPr lang="en-IN" altLang="en-US" sz="2000" dirty="0" smtClean="0">
                <a:solidFill>
                  <a:schemeClr val="tx2">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51418408"/>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solidFill>
                  <a:schemeClr val="tx2">
                    <a:lumMod val="50000"/>
                  </a:schemeClr>
                </a:solidFill>
              </a:rPr>
              <a:t>Transfer pricing</a:t>
            </a:r>
            <a:endParaRPr lang="en-US" altLang="en-US" dirty="0" smtClean="0">
              <a:solidFill>
                <a:schemeClr val="tx2">
                  <a:lumMod val="50000"/>
                </a:schemeClr>
              </a:solidFill>
            </a:endParaRPr>
          </a:p>
        </p:txBody>
      </p:sp>
      <p:sp>
        <p:nvSpPr>
          <p:cNvPr id="5" name="Rectangle 3"/>
          <p:cNvSpPr txBox="1">
            <a:spLocks noChangeArrowheads="1"/>
          </p:cNvSpPr>
          <p:nvPr/>
        </p:nvSpPr>
        <p:spPr>
          <a:xfrm>
            <a:off x="275815" y="862255"/>
            <a:ext cx="8712968" cy="2369880"/>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Domestic Transfer pricing (TP) exemption threshold enhanced to ₹20 crores;</a:t>
            </a:r>
          </a:p>
          <a:p>
            <a:pPr marL="396875" lvl="1" algn="just">
              <a:lnSpc>
                <a:spcPct val="100000"/>
              </a:lnSpc>
              <a:spcBef>
                <a:spcPts val="0"/>
              </a:spcBef>
              <a:spcAft>
                <a:spcPts val="600"/>
              </a:spcAft>
            </a:pPr>
            <a:endParaRPr lang="en-IN" altLang="en-US" sz="24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BEPS covers anti abuse clauses to prevent tax avoidance and aggressive tax planning by corporates groups – GAAR deferred to align with BEPS;</a:t>
            </a:r>
          </a:p>
        </p:txBody>
      </p:sp>
    </p:spTree>
    <p:extLst>
      <p:ext uri="{BB962C8B-B14F-4D97-AF65-F5344CB8AC3E}">
        <p14:creationId xmlns:p14="http://schemas.microsoft.com/office/powerpoint/2010/main" val="85356709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
            <a:ext cx="9144000" cy="750754"/>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Heads of income 	</a:t>
            </a:r>
            <a:endParaRPr lang="en-US" altLang="en-US" dirty="0" smtClean="0"/>
          </a:p>
        </p:txBody>
      </p:sp>
      <p:graphicFrame>
        <p:nvGraphicFramePr>
          <p:cNvPr id="6" name="Table 5"/>
          <p:cNvGraphicFramePr>
            <a:graphicFrameLocks noGrp="1"/>
          </p:cNvGraphicFramePr>
          <p:nvPr>
            <p:extLst>
              <p:ext uri="{D42A27DB-BD31-4B8C-83A1-F6EECF244321}">
                <p14:modId xmlns:p14="http://schemas.microsoft.com/office/powerpoint/2010/main" val="3781596367"/>
              </p:ext>
            </p:extLst>
          </p:nvPr>
        </p:nvGraphicFramePr>
        <p:xfrm>
          <a:off x="611560" y="1700808"/>
          <a:ext cx="8280920" cy="2377440"/>
        </p:xfrm>
        <a:graphic>
          <a:graphicData uri="http://schemas.openxmlformats.org/drawingml/2006/table">
            <a:tbl>
              <a:tblPr firstRow="1" bandRow="1">
                <a:tableStyleId>{5C22544A-7EE6-4342-B048-85BDC9FD1C3A}</a:tableStyleId>
              </a:tblPr>
              <a:tblGrid>
                <a:gridCol w="1800200"/>
                <a:gridCol w="6480720"/>
              </a:tblGrid>
              <a:tr h="370840">
                <a:tc>
                  <a:txBody>
                    <a:bodyPr/>
                    <a:lstStyle/>
                    <a:p>
                      <a:r>
                        <a:rPr lang="en-IN" sz="2000" dirty="0" smtClean="0">
                          <a:solidFill>
                            <a:schemeClr val="tx2">
                              <a:lumMod val="50000"/>
                            </a:schemeClr>
                          </a:solidFill>
                        </a:rPr>
                        <a:t>Section/(s)</a:t>
                      </a:r>
                      <a:endParaRPr lang="en-IN" sz="2000" dirty="0">
                        <a:solidFill>
                          <a:schemeClr val="tx2">
                            <a:lumMod val="50000"/>
                          </a:schemeClr>
                        </a:solidFill>
                      </a:endParaRPr>
                    </a:p>
                  </a:txBody>
                  <a:tcPr>
                    <a:solidFill>
                      <a:schemeClr val="accent2">
                        <a:lumMod val="75000"/>
                      </a:schemeClr>
                    </a:solidFill>
                  </a:tcPr>
                </a:tc>
                <a:tc>
                  <a:txBody>
                    <a:bodyPr/>
                    <a:lstStyle/>
                    <a:p>
                      <a:r>
                        <a:rPr lang="en-IN" sz="2000" dirty="0" smtClean="0">
                          <a:solidFill>
                            <a:schemeClr val="tx2">
                              <a:lumMod val="50000"/>
                            </a:schemeClr>
                          </a:solidFill>
                        </a:rPr>
                        <a:t>Description</a:t>
                      </a:r>
                      <a:endParaRPr lang="en-IN" sz="2000" dirty="0">
                        <a:solidFill>
                          <a:schemeClr val="tx2">
                            <a:lumMod val="50000"/>
                          </a:schemeClr>
                        </a:solidFill>
                      </a:endParaRPr>
                    </a:p>
                  </a:txBody>
                  <a:tcPr>
                    <a:solidFill>
                      <a:schemeClr val="accent2">
                        <a:lumMod val="75000"/>
                      </a:schemeClr>
                    </a:solidFill>
                  </a:tcPr>
                </a:tc>
              </a:tr>
              <a:tr h="370840">
                <a:tc>
                  <a:txBody>
                    <a:bodyPr/>
                    <a:lstStyle/>
                    <a:p>
                      <a:r>
                        <a:rPr lang="en-IN" sz="2000" dirty="0" smtClean="0"/>
                        <a:t>15 – 17</a:t>
                      </a:r>
                      <a:endParaRPr lang="en-IN" sz="2000" dirty="0"/>
                    </a:p>
                  </a:txBody>
                  <a:tcPr>
                    <a:solidFill>
                      <a:schemeClr val="accent2">
                        <a:lumMod val="60000"/>
                        <a:lumOff val="40000"/>
                      </a:schemeClr>
                    </a:solidFill>
                  </a:tcPr>
                </a:tc>
                <a:tc>
                  <a:txBody>
                    <a:bodyPr/>
                    <a:lstStyle/>
                    <a:p>
                      <a:r>
                        <a:rPr lang="en-IN" sz="2000" dirty="0" smtClean="0"/>
                        <a:t>Salaries</a:t>
                      </a:r>
                      <a:endParaRPr lang="en-IN" sz="2000" dirty="0"/>
                    </a:p>
                  </a:txBody>
                  <a:tcPr>
                    <a:solidFill>
                      <a:schemeClr val="accent2">
                        <a:lumMod val="60000"/>
                        <a:lumOff val="40000"/>
                      </a:schemeClr>
                    </a:solidFill>
                  </a:tcPr>
                </a:tc>
              </a:tr>
              <a:tr h="370840">
                <a:tc>
                  <a:txBody>
                    <a:bodyPr/>
                    <a:lstStyle/>
                    <a:p>
                      <a:r>
                        <a:rPr lang="en-IN" sz="2000" dirty="0" smtClean="0"/>
                        <a:t>22 – 27</a:t>
                      </a:r>
                      <a:endParaRPr lang="en-IN" sz="2000" dirty="0"/>
                    </a:p>
                  </a:txBody>
                  <a:tcPr>
                    <a:solidFill>
                      <a:schemeClr val="accent2">
                        <a:lumMod val="60000"/>
                        <a:lumOff val="40000"/>
                      </a:schemeClr>
                    </a:solidFill>
                  </a:tcPr>
                </a:tc>
                <a:tc>
                  <a:txBody>
                    <a:bodyPr/>
                    <a:lstStyle/>
                    <a:p>
                      <a:r>
                        <a:rPr lang="en-IN" sz="2000" dirty="0" smtClean="0"/>
                        <a:t>House property</a:t>
                      </a:r>
                      <a:endParaRPr lang="en-IN" sz="2000" dirty="0"/>
                    </a:p>
                  </a:txBody>
                  <a:tcPr>
                    <a:solidFill>
                      <a:schemeClr val="accent2">
                        <a:lumMod val="60000"/>
                        <a:lumOff val="40000"/>
                      </a:schemeClr>
                    </a:solidFill>
                  </a:tcPr>
                </a:tc>
              </a:tr>
              <a:tr h="370840">
                <a:tc>
                  <a:txBody>
                    <a:bodyPr/>
                    <a:lstStyle/>
                    <a:p>
                      <a:r>
                        <a:rPr lang="en-IN" sz="2000" dirty="0" smtClean="0"/>
                        <a:t>28 – 44</a:t>
                      </a:r>
                      <a:endParaRPr lang="en-IN" sz="2000" dirty="0"/>
                    </a:p>
                  </a:txBody>
                  <a:tcPr>
                    <a:solidFill>
                      <a:schemeClr val="accent2">
                        <a:lumMod val="60000"/>
                        <a:lumOff val="40000"/>
                      </a:schemeClr>
                    </a:solidFill>
                  </a:tcPr>
                </a:tc>
                <a:tc>
                  <a:txBody>
                    <a:bodyPr/>
                    <a:lstStyle/>
                    <a:p>
                      <a:r>
                        <a:rPr lang="en-IN" sz="2000" dirty="0" smtClean="0"/>
                        <a:t>Business</a:t>
                      </a:r>
                      <a:r>
                        <a:rPr lang="en-IN" sz="2000" baseline="0" dirty="0" smtClean="0"/>
                        <a:t> or profession</a:t>
                      </a:r>
                      <a:endParaRPr lang="en-IN" sz="2000" dirty="0"/>
                    </a:p>
                  </a:txBody>
                  <a:tcPr>
                    <a:solidFill>
                      <a:schemeClr val="accent2">
                        <a:lumMod val="60000"/>
                        <a:lumOff val="40000"/>
                      </a:schemeClr>
                    </a:solidFill>
                  </a:tcPr>
                </a:tc>
              </a:tr>
              <a:tr h="370840">
                <a:tc>
                  <a:txBody>
                    <a:bodyPr/>
                    <a:lstStyle/>
                    <a:p>
                      <a:r>
                        <a:rPr lang="en-IN" sz="2000" dirty="0" smtClean="0"/>
                        <a:t>45 – 55</a:t>
                      </a:r>
                      <a:endParaRPr lang="en-IN" sz="2000" dirty="0"/>
                    </a:p>
                  </a:txBody>
                  <a:tcPr>
                    <a:solidFill>
                      <a:schemeClr val="accent2">
                        <a:lumMod val="60000"/>
                        <a:lumOff val="40000"/>
                      </a:schemeClr>
                    </a:solidFill>
                  </a:tcPr>
                </a:tc>
                <a:tc>
                  <a:txBody>
                    <a:bodyPr/>
                    <a:lstStyle/>
                    <a:p>
                      <a:r>
                        <a:rPr lang="en-IN" sz="2000" dirty="0" smtClean="0"/>
                        <a:t>Capital</a:t>
                      </a:r>
                      <a:r>
                        <a:rPr lang="en-IN" sz="2000" baseline="0" dirty="0" smtClean="0"/>
                        <a:t> gains</a:t>
                      </a:r>
                      <a:endParaRPr lang="en-IN" sz="2000" dirty="0"/>
                    </a:p>
                  </a:txBody>
                  <a:tcPr>
                    <a:solidFill>
                      <a:schemeClr val="accent2">
                        <a:lumMod val="60000"/>
                        <a:lumOff val="40000"/>
                      </a:schemeClr>
                    </a:solidFill>
                  </a:tcPr>
                </a:tc>
              </a:tr>
              <a:tr h="370840">
                <a:tc>
                  <a:txBody>
                    <a:bodyPr/>
                    <a:lstStyle/>
                    <a:p>
                      <a:r>
                        <a:rPr lang="en-IN" sz="2000" dirty="0" smtClean="0"/>
                        <a:t>56 – 59</a:t>
                      </a:r>
                      <a:endParaRPr lang="en-IN" sz="2000" dirty="0"/>
                    </a:p>
                  </a:txBody>
                  <a:tcPr>
                    <a:solidFill>
                      <a:schemeClr val="accent2">
                        <a:lumMod val="60000"/>
                        <a:lumOff val="40000"/>
                      </a:schemeClr>
                    </a:solidFill>
                  </a:tcPr>
                </a:tc>
                <a:tc>
                  <a:txBody>
                    <a:bodyPr/>
                    <a:lstStyle/>
                    <a:p>
                      <a:r>
                        <a:rPr lang="en-IN" sz="2000" dirty="0" smtClean="0"/>
                        <a:t>Income from other sources</a:t>
                      </a:r>
                      <a:endParaRPr lang="en-IN" sz="2000" dirty="0"/>
                    </a:p>
                  </a:txBody>
                  <a:tcPr>
                    <a:solidFill>
                      <a:schemeClr val="accent2">
                        <a:lumMod val="60000"/>
                        <a:lumOff val="40000"/>
                      </a:schemeClr>
                    </a:solidFill>
                  </a:tcPr>
                </a:tc>
              </a:tr>
            </a:tbl>
          </a:graphicData>
        </a:graphic>
      </p:graphicFrame>
    </p:spTree>
    <p:extLst>
      <p:ext uri="{BB962C8B-B14F-4D97-AF65-F5344CB8AC3E}">
        <p14:creationId xmlns:p14="http://schemas.microsoft.com/office/powerpoint/2010/main" val="1068703042"/>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body" idx="1"/>
          </p:nvPr>
        </p:nvSpPr>
        <p:spPr>
          <a:xfrm>
            <a:off x="394891" y="764704"/>
            <a:ext cx="8382000" cy="2268313"/>
          </a:xfrm>
        </p:spPr>
        <p:txBody>
          <a:bodyPr/>
          <a:lstStyle/>
          <a:p>
            <a:pPr marL="457200" indent="-457200" algn="just">
              <a:defRPr/>
            </a:pPr>
            <a:r>
              <a:rPr lang="en-US" sz="2200" dirty="0">
                <a:solidFill>
                  <a:schemeClr val="tx2">
                    <a:lumMod val="75000"/>
                  </a:schemeClr>
                </a:solidFill>
              </a:rPr>
              <a:t>The books of account determines the net Income according to the method of accounting </a:t>
            </a:r>
            <a:r>
              <a:rPr lang="en-US" sz="2200" dirty="0" smtClean="0">
                <a:solidFill>
                  <a:schemeClr val="tx2">
                    <a:lumMod val="75000"/>
                  </a:schemeClr>
                </a:solidFill>
              </a:rPr>
              <a:t>followed;</a:t>
            </a:r>
          </a:p>
          <a:p>
            <a:pPr marL="457200" indent="-457200" algn="just">
              <a:defRPr/>
            </a:pPr>
            <a:endParaRPr lang="en-US" sz="2200" dirty="0" smtClean="0">
              <a:solidFill>
                <a:schemeClr val="tx2">
                  <a:lumMod val="75000"/>
                </a:schemeClr>
              </a:solidFill>
            </a:endParaRPr>
          </a:p>
          <a:p>
            <a:pPr marL="457200" indent="-457200" algn="just">
              <a:defRPr/>
            </a:pPr>
            <a:r>
              <a:rPr lang="en-IN" sz="2200" dirty="0" smtClean="0">
                <a:solidFill>
                  <a:schemeClr val="tx2">
                    <a:lumMod val="75000"/>
                  </a:schemeClr>
                </a:solidFill>
              </a:rPr>
              <a:t>All </a:t>
            </a:r>
            <a:r>
              <a:rPr lang="en-IN" sz="2200" dirty="0" err="1" smtClean="0">
                <a:solidFill>
                  <a:schemeClr val="tx2">
                    <a:lumMod val="75000"/>
                  </a:schemeClr>
                </a:solidFill>
              </a:rPr>
              <a:t>assessees</a:t>
            </a:r>
            <a:r>
              <a:rPr lang="en-IN" sz="2200" dirty="0" smtClean="0">
                <a:solidFill>
                  <a:schemeClr val="tx2">
                    <a:lumMod val="75000"/>
                  </a:schemeClr>
                </a:solidFill>
              </a:rPr>
              <a:t>, following the mercantile system of accounting, for computing income-tax under the heads “business / profession” or “other sources” required to follow the standards notified by </a:t>
            </a:r>
            <a:r>
              <a:rPr lang="en-IN" sz="2200" dirty="0">
                <a:solidFill>
                  <a:schemeClr val="tx2">
                    <a:lumMod val="75000"/>
                  </a:schemeClr>
                </a:solidFill>
              </a:rPr>
              <a:t>CBDT with effect from AY </a:t>
            </a:r>
            <a:r>
              <a:rPr lang="en-IN" sz="2200" dirty="0" smtClean="0">
                <a:solidFill>
                  <a:schemeClr val="tx2">
                    <a:lumMod val="75000"/>
                  </a:schemeClr>
                </a:solidFill>
              </a:rPr>
              <a:t>2016-17.</a:t>
            </a:r>
            <a:endParaRPr lang="en-IN" sz="2000" dirty="0" smtClean="0">
              <a:solidFill>
                <a:schemeClr val="tx2">
                  <a:lumMod val="75000"/>
                </a:schemeClr>
              </a:solidFill>
            </a:endParaRPr>
          </a:p>
        </p:txBody>
      </p:sp>
      <p:sp>
        <p:nvSpPr>
          <p:cNvPr id="4" name="Rectangle 2"/>
          <p:cNvSpPr txBox="1">
            <a:spLocks noChangeArrowheads="1"/>
          </p:cNvSpPr>
          <p:nvPr/>
        </p:nvSpPr>
        <p:spPr>
          <a:xfrm>
            <a:off x="13891" y="0"/>
            <a:ext cx="9144000" cy="664797"/>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dirty="0" smtClean="0"/>
              <a:t>Business </a:t>
            </a:r>
            <a:r>
              <a:rPr lang="en-US" dirty="0"/>
              <a:t>Income</a:t>
            </a:r>
            <a:endParaRPr lang="en-IN" altLang="en-US" dirty="0"/>
          </a:p>
        </p:txBody>
      </p:sp>
    </p:spTree>
    <p:extLst>
      <p:ext uri="{BB962C8B-B14F-4D97-AF65-F5344CB8AC3E}">
        <p14:creationId xmlns:p14="http://schemas.microsoft.com/office/powerpoint/2010/main" val="2546019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3907">
                                            <p:txEl>
                                              <p:pRg st="0" end="0"/>
                                            </p:txEl>
                                          </p:spTgt>
                                        </p:tgtEl>
                                        <p:attrNameLst>
                                          <p:attrName>style.visibility</p:attrName>
                                        </p:attrNameLst>
                                      </p:cBhvr>
                                      <p:to>
                                        <p:strVal val="visible"/>
                                      </p:to>
                                    </p:set>
                                    <p:animEffect transition="in" filter="barn(inVertical)">
                                      <p:cBhvr>
                                        <p:cTn id="7" dur="500"/>
                                        <p:tgtEl>
                                          <p:spTgt spid="1239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3907">
                                            <p:txEl>
                                              <p:pRg st="2" end="2"/>
                                            </p:txEl>
                                          </p:spTgt>
                                        </p:tgtEl>
                                        <p:attrNameLst>
                                          <p:attrName>style.visibility</p:attrName>
                                        </p:attrNameLst>
                                      </p:cBhvr>
                                      <p:to>
                                        <p:strVal val="visible"/>
                                      </p:to>
                                    </p:set>
                                    <p:animEffect transition="in" filter="barn(inVertical)">
                                      <p:cBhvr>
                                        <p:cTn id="12" dur="500"/>
                                        <p:tgtEl>
                                          <p:spTgt spid="1239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3891" y="0"/>
            <a:ext cx="9144000" cy="498598"/>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pPr algn="just"/>
            <a:r>
              <a:rPr lang="en-US" sz="3600" dirty="0" smtClean="0"/>
              <a:t>Profit reconciliation</a:t>
            </a:r>
            <a:endParaRPr lang="en-IN" altLang="en-US" sz="3600" dirty="0"/>
          </a:p>
        </p:txBody>
      </p:sp>
      <p:graphicFrame>
        <p:nvGraphicFramePr>
          <p:cNvPr id="2" name="Table 1"/>
          <p:cNvGraphicFramePr>
            <a:graphicFrameLocks noGrp="1"/>
          </p:cNvGraphicFramePr>
          <p:nvPr>
            <p:extLst>
              <p:ext uri="{D42A27DB-BD31-4B8C-83A1-F6EECF244321}">
                <p14:modId xmlns:p14="http://schemas.microsoft.com/office/powerpoint/2010/main" val="3301320372"/>
              </p:ext>
            </p:extLst>
          </p:nvPr>
        </p:nvGraphicFramePr>
        <p:xfrm>
          <a:off x="540000" y="692696"/>
          <a:ext cx="7992888" cy="5029621"/>
        </p:xfrm>
        <a:graphic>
          <a:graphicData uri="http://schemas.openxmlformats.org/drawingml/2006/table">
            <a:tbl>
              <a:tblPr firstRow="1" bandRow="1">
                <a:tableStyleId>{5C22544A-7EE6-4342-B048-85BDC9FD1C3A}</a:tableStyleId>
              </a:tblPr>
              <a:tblGrid>
                <a:gridCol w="648072"/>
                <a:gridCol w="5544616"/>
                <a:gridCol w="936104"/>
                <a:gridCol w="864096"/>
              </a:tblGrid>
              <a:tr h="549061">
                <a:tc gridSpan="2">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b="1" dirty="0" smtClean="0">
                          <a:solidFill>
                            <a:schemeClr val="tx2">
                              <a:lumMod val="75000"/>
                            </a:schemeClr>
                          </a:solidFill>
                          <a:latin typeface="Rupee Foradian" panose="020B0603030804020204" pitchFamily="34" charset="0"/>
                        </a:rPr>
                        <a:t>Profits and gains of business or profession</a:t>
                      </a:r>
                    </a:p>
                  </a:txBody>
                  <a:tcPr>
                    <a:solidFill>
                      <a:schemeClr val="accent2">
                        <a:lumMod val="60000"/>
                        <a:lumOff val="40000"/>
                      </a:schemeClr>
                    </a:solidFill>
                  </a:tcPr>
                </a:tc>
                <a:tc hMerge="1">
                  <a:txBody>
                    <a:bodyPr/>
                    <a:lstStyle/>
                    <a:p>
                      <a:pPr algn="just"/>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gridSpan="2">
                  <a:txBody>
                    <a:bodyPr/>
                    <a:lstStyle/>
                    <a:p>
                      <a:pPr algn="ctr"/>
                      <a:r>
                        <a:rPr lang="en-IN" dirty="0" smtClean="0">
                          <a:solidFill>
                            <a:schemeClr val="tx2">
                              <a:lumMod val="75000"/>
                            </a:schemeClr>
                          </a:solidFill>
                          <a:latin typeface="Rupee Foradian" panose="020B0603030804020204" pitchFamily="34" charset="0"/>
                        </a:rPr>
                        <a:t>Amount in `</a:t>
                      </a:r>
                      <a:endParaRPr lang="en-IN" dirty="0">
                        <a:solidFill>
                          <a:schemeClr val="tx2">
                            <a:lumMod val="75000"/>
                          </a:schemeClr>
                        </a:solidFill>
                        <a:latin typeface="Rupee Foradian" panose="020B0603030804020204" pitchFamily="34" charset="0"/>
                      </a:endParaRPr>
                    </a:p>
                  </a:txBody>
                  <a:tcPr>
                    <a:solidFill>
                      <a:schemeClr val="accent2">
                        <a:lumMod val="60000"/>
                        <a:lumOff val="40000"/>
                      </a:schemeClr>
                    </a:solidFill>
                  </a:tcPr>
                </a:tc>
                <a:tc hMerge="1">
                  <a:txBody>
                    <a:bodyPr/>
                    <a:lstStyle/>
                    <a:p>
                      <a:pPr algn="ct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r>
              <a:tr h="549061">
                <a:tc>
                  <a:txBody>
                    <a:bodyPr/>
                    <a:lstStyle/>
                    <a:p>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just"/>
                      <a:r>
                        <a:rPr lang="en-IN" dirty="0" smtClean="0">
                          <a:solidFill>
                            <a:schemeClr val="tx2">
                              <a:lumMod val="75000"/>
                            </a:schemeClr>
                          </a:solidFill>
                          <a:latin typeface="Rupee Foradian" panose="020B0603030804020204" pitchFamily="34" charset="0"/>
                        </a:rPr>
                        <a:t>Net Profit as per Profit &amp; Loss Account</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marL="0" marR="0" indent="0" algn="r" defTabSz="914363" rtl="0" eaLnBrk="1" fontAlgn="auto" latinLnBrk="0" hangingPunct="1">
                        <a:lnSpc>
                          <a:spcPct val="100000"/>
                        </a:lnSpc>
                        <a:spcBef>
                          <a:spcPts val="0"/>
                        </a:spcBef>
                        <a:spcAft>
                          <a:spcPts val="0"/>
                        </a:spcAft>
                        <a:buClrTx/>
                        <a:buSzTx/>
                        <a:buFontTx/>
                        <a:buNone/>
                        <a:tabLst/>
                        <a:defRPr/>
                      </a:pPr>
                      <a:endParaRPr lang="en-IN" dirty="0" smtClean="0">
                        <a:solidFill>
                          <a:schemeClr val="tx2">
                            <a:lumMod val="75000"/>
                          </a:schemeClr>
                        </a:solidFill>
                        <a:latin typeface="Rupee Foradian" panose="020B0603030804020204" pitchFamily="34" charset="0"/>
                      </a:endParaRPr>
                    </a:p>
                    <a:p>
                      <a:pPr algn="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ctr"/>
                      <a:r>
                        <a:rPr lang="en-IN" dirty="0" smtClean="0">
                          <a:solidFill>
                            <a:schemeClr val="tx2">
                              <a:lumMod val="75000"/>
                            </a:schemeClr>
                          </a:solidFill>
                          <a:latin typeface="Rupee Foradian" panose="020B0603030804020204" pitchFamily="34" charset="0"/>
                        </a:rPr>
                        <a:t>……</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r>
              <a:tr h="549061">
                <a:tc>
                  <a:txBody>
                    <a:bodyPr/>
                    <a:lstStyle/>
                    <a:p>
                      <a:r>
                        <a:rPr lang="en-IN" dirty="0" smtClean="0">
                          <a:solidFill>
                            <a:schemeClr val="tx2">
                              <a:lumMod val="75000"/>
                            </a:schemeClr>
                          </a:solidFill>
                          <a:latin typeface="Rupee Foradian" panose="020B0603030804020204" pitchFamily="34" charset="0"/>
                        </a:rPr>
                        <a:t>(+)</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just"/>
                      <a:r>
                        <a:rPr lang="en-IN" dirty="0" smtClean="0">
                          <a:solidFill>
                            <a:schemeClr val="tx2">
                              <a:lumMod val="75000"/>
                            </a:schemeClr>
                          </a:solidFill>
                          <a:latin typeface="Rupee Foradian" panose="020B0603030804020204" pitchFamily="34" charset="0"/>
                        </a:rPr>
                        <a:t>Amounts</a:t>
                      </a:r>
                      <a:r>
                        <a:rPr lang="en-IN" baseline="0" dirty="0" smtClean="0">
                          <a:solidFill>
                            <a:schemeClr val="tx2">
                              <a:lumMod val="75000"/>
                            </a:schemeClr>
                          </a:solidFill>
                          <a:latin typeface="Rupee Foradian" panose="020B0603030804020204" pitchFamily="34" charset="0"/>
                        </a:rPr>
                        <a:t> debited to P&amp;L A/c but are not allowable as deductions under the Act</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r"/>
                      <a:r>
                        <a:rPr lang="en-IN" dirty="0" smtClean="0">
                          <a:solidFill>
                            <a:schemeClr val="tx2">
                              <a:lumMod val="75000"/>
                            </a:schemeClr>
                          </a:solidFill>
                          <a:latin typeface="Rupee Foradian" panose="020B0603030804020204" pitchFamily="34" charset="0"/>
                        </a:rPr>
                        <a:t>……</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just"/>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r>
              <a:tr h="549061">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75000"/>
                            </a:schemeClr>
                          </a:solidFill>
                          <a:latin typeface="Rupee Foradian" panose="020B0603030804020204" pitchFamily="34" charset="0"/>
                        </a:rPr>
                        <a:t>(+)</a:t>
                      </a:r>
                    </a:p>
                  </a:txBody>
                  <a:tcPr>
                    <a:solidFill>
                      <a:schemeClr val="accent2">
                        <a:lumMod val="20000"/>
                        <a:lumOff val="80000"/>
                      </a:schemeClr>
                    </a:solidFill>
                  </a:tcPr>
                </a:tc>
                <a:tc>
                  <a:txBody>
                    <a:bodyPr/>
                    <a:lstStyle/>
                    <a:p>
                      <a:pPr algn="just"/>
                      <a:r>
                        <a:rPr lang="en-IN" dirty="0" smtClean="0">
                          <a:solidFill>
                            <a:schemeClr val="tx2">
                              <a:lumMod val="75000"/>
                            </a:schemeClr>
                          </a:solidFill>
                          <a:latin typeface="Rupee Foradian" panose="020B0603030804020204" pitchFamily="34" charset="0"/>
                        </a:rPr>
                        <a:t>I</a:t>
                      </a:r>
                      <a:r>
                        <a:rPr lang="en-IN" baseline="0" dirty="0" smtClean="0">
                          <a:solidFill>
                            <a:schemeClr val="tx2">
                              <a:lumMod val="75000"/>
                            </a:schemeClr>
                          </a:solidFill>
                          <a:latin typeface="Rupee Foradian" panose="020B0603030804020204" pitchFamily="34" charset="0"/>
                        </a:rPr>
                        <a:t>tems not credited to P&amp;L A/c but are taxable under this head</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marL="0" marR="0" indent="0" algn="r"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75000"/>
                            </a:schemeClr>
                          </a:solidFill>
                          <a:latin typeface="Rupee Foradian" panose="020B0603030804020204" pitchFamily="34" charset="0"/>
                        </a:rPr>
                        <a:t>……</a:t>
                      </a:r>
                    </a:p>
                    <a:p>
                      <a:pPr algn="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just"/>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r>
              <a:tr h="549061">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75000"/>
                            </a:schemeClr>
                          </a:solidFill>
                          <a:latin typeface="Rupee Foradian" panose="020B0603030804020204" pitchFamily="34" charset="0"/>
                        </a:rPr>
                        <a:t>(-)</a:t>
                      </a:r>
                    </a:p>
                  </a:txBody>
                  <a:tcPr>
                    <a:solidFill>
                      <a:schemeClr val="accent2">
                        <a:lumMod val="20000"/>
                        <a:lumOff val="80000"/>
                      </a:schemeClr>
                    </a:solidFill>
                  </a:tcPr>
                </a:tc>
                <a:tc>
                  <a:txBody>
                    <a:bodyPr/>
                    <a:lstStyle/>
                    <a:p>
                      <a:pPr algn="just"/>
                      <a:r>
                        <a:rPr lang="en-IN" dirty="0" smtClean="0">
                          <a:solidFill>
                            <a:schemeClr val="tx2">
                              <a:lumMod val="75000"/>
                            </a:schemeClr>
                          </a:solidFill>
                          <a:latin typeface="Rupee Foradian" panose="020B0603030804020204" pitchFamily="34" charset="0"/>
                        </a:rPr>
                        <a:t>Expenses</a:t>
                      </a:r>
                      <a:r>
                        <a:rPr lang="en-IN" baseline="0" dirty="0" smtClean="0">
                          <a:solidFill>
                            <a:schemeClr val="tx2">
                              <a:lumMod val="75000"/>
                            </a:schemeClr>
                          </a:solidFill>
                          <a:latin typeface="Rupee Foradian" panose="020B0603030804020204" pitchFamily="34" charset="0"/>
                        </a:rPr>
                        <a:t> not debited to P&amp;L A/c but are allowable as deductions under the Act</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marL="0" marR="0" indent="0" algn="r"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75000"/>
                            </a:schemeClr>
                          </a:solidFill>
                          <a:latin typeface="Rupee Foradian" panose="020B0603030804020204" pitchFamily="34" charset="0"/>
                        </a:rPr>
                        <a:t>……</a:t>
                      </a:r>
                    </a:p>
                    <a:p>
                      <a:pPr algn="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just"/>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r>
              <a:tr h="549061">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75000"/>
                            </a:schemeClr>
                          </a:solidFill>
                          <a:latin typeface="Rupee Foradian" panose="020B0603030804020204" pitchFamily="34" charset="0"/>
                        </a:rPr>
                        <a:t>(-)</a:t>
                      </a:r>
                    </a:p>
                  </a:txBody>
                  <a:tcPr>
                    <a:solidFill>
                      <a:schemeClr val="accent2">
                        <a:lumMod val="20000"/>
                        <a:lumOff val="80000"/>
                      </a:schemeClr>
                    </a:solidFill>
                  </a:tcPr>
                </a:tc>
                <a:tc>
                  <a:txBody>
                    <a:bodyPr/>
                    <a:lstStyle/>
                    <a:p>
                      <a:pPr algn="just"/>
                      <a:r>
                        <a:rPr lang="en-IN" dirty="0" smtClean="0">
                          <a:solidFill>
                            <a:schemeClr val="tx2">
                              <a:lumMod val="75000"/>
                            </a:schemeClr>
                          </a:solidFill>
                          <a:latin typeface="Rupee Foradian" panose="020B0603030804020204" pitchFamily="34" charset="0"/>
                        </a:rPr>
                        <a:t>Incomes credited</a:t>
                      </a:r>
                      <a:r>
                        <a:rPr lang="en-IN" baseline="0" dirty="0" smtClean="0">
                          <a:solidFill>
                            <a:schemeClr val="tx2">
                              <a:lumMod val="75000"/>
                            </a:schemeClr>
                          </a:solidFill>
                          <a:latin typeface="Rupee Foradian" panose="020B0603030804020204" pitchFamily="34" charset="0"/>
                        </a:rPr>
                        <a:t> to P&amp;L Ac/c but are exempt under sections  10 to 13A</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marL="0" marR="0" indent="0" algn="r"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75000"/>
                            </a:schemeClr>
                          </a:solidFill>
                          <a:latin typeface="Rupee Foradian" panose="020B0603030804020204" pitchFamily="34" charset="0"/>
                        </a:rPr>
                        <a:t>……</a:t>
                      </a:r>
                    </a:p>
                    <a:p>
                      <a:pPr algn="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just"/>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r>
              <a:tr h="549061">
                <a:tc>
                  <a:txBody>
                    <a:bodyPr/>
                    <a:lstStyle/>
                    <a:p>
                      <a:r>
                        <a:rPr lang="en-IN" dirty="0" smtClean="0">
                          <a:solidFill>
                            <a:schemeClr val="tx2">
                              <a:lumMod val="75000"/>
                            </a:schemeClr>
                          </a:solidFill>
                          <a:latin typeface="Rupee Foradian" panose="020B0603030804020204" pitchFamily="34" charset="0"/>
                        </a:rPr>
                        <a:t>(-)</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75000"/>
                            </a:schemeClr>
                          </a:solidFill>
                          <a:latin typeface="Rupee Foradian" panose="020B0603030804020204" pitchFamily="34" charset="0"/>
                        </a:rPr>
                        <a:t>Incomes credited</a:t>
                      </a:r>
                      <a:r>
                        <a:rPr lang="en-IN" baseline="0" dirty="0" smtClean="0">
                          <a:solidFill>
                            <a:schemeClr val="tx2">
                              <a:lumMod val="75000"/>
                            </a:schemeClr>
                          </a:solidFill>
                          <a:latin typeface="Rupee Foradian" panose="020B0603030804020204" pitchFamily="34" charset="0"/>
                        </a:rPr>
                        <a:t> to P&amp;L Ac/c but are taxable under other heads of income</a:t>
                      </a:r>
                      <a:endParaRPr lang="en-IN" dirty="0" smtClean="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marL="0" marR="0" indent="0" algn="r" defTabSz="914363" rtl="0" eaLnBrk="1" fontAlgn="auto" latinLnBrk="0" hangingPunct="1">
                        <a:lnSpc>
                          <a:spcPct val="100000"/>
                        </a:lnSpc>
                        <a:spcBef>
                          <a:spcPts val="0"/>
                        </a:spcBef>
                        <a:spcAft>
                          <a:spcPts val="0"/>
                        </a:spcAft>
                        <a:buClrTx/>
                        <a:buSzTx/>
                        <a:buFontTx/>
                        <a:buNone/>
                        <a:tabLst/>
                        <a:defRPr/>
                      </a:pPr>
                      <a:r>
                        <a:rPr lang="en-IN" dirty="0" smtClean="0">
                          <a:solidFill>
                            <a:schemeClr val="tx2">
                              <a:lumMod val="75000"/>
                            </a:schemeClr>
                          </a:solidFill>
                          <a:latin typeface="Rupee Foradian" panose="020B0603030804020204" pitchFamily="34" charset="0"/>
                        </a:rPr>
                        <a:t>……</a:t>
                      </a:r>
                    </a:p>
                    <a:p>
                      <a:pPr algn="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r"/>
                      <a:r>
                        <a:rPr lang="en-IN" dirty="0" smtClean="0">
                          <a:solidFill>
                            <a:schemeClr val="tx2">
                              <a:lumMod val="75000"/>
                            </a:schemeClr>
                          </a:solidFill>
                          <a:latin typeface="Rupee Foradian" panose="020B0603030804020204" pitchFamily="34" charset="0"/>
                        </a:rPr>
                        <a:t>……</a:t>
                      </a: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r>
              <a:tr h="549061">
                <a:tc>
                  <a:txBody>
                    <a:bodyPr/>
                    <a:lstStyle/>
                    <a:p>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marL="0" marR="0" indent="0" algn="just" defTabSz="914363" rtl="0" eaLnBrk="1" fontAlgn="auto" latinLnBrk="0" hangingPunct="1">
                        <a:lnSpc>
                          <a:spcPct val="100000"/>
                        </a:lnSpc>
                        <a:spcBef>
                          <a:spcPts val="0"/>
                        </a:spcBef>
                        <a:spcAft>
                          <a:spcPts val="0"/>
                        </a:spcAft>
                        <a:buClrTx/>
                        <a:buSzTx/>
                        <a:buFontTx/>
                        <a:buNone/>
                        <a:tabLst/>
                        <a:defRPr/>
                      </a:pPr>
                      <a:r>
                        <a:rPr lang="en-IN" b="1" dirty="0" smtClean="0">
                          <a:solidFill>
                            <a:schemeClr val="tx2">
                              <a:lumMod val="75000"/>
                            </a:schemeClr>
                          </a:solidFill>
                          <a:latin typeface="Rupee Foradian" panose="020B0603030804020204" pitchFamily="34" charset="0"/>
                        </a:rPr>
                        <a:t>Taxable Income under the</a:t>
                      </a:r>
                      <a:r>
                        <a:rPr lang="en-IN" b="1" baseline="0" dirty="0" smtClean="0">
                          <a:solidFill>
                            <a:schemeClr val="tx2">
                              <a:lumMod val="75000"/>
                            </a:schemeClr>
                          </a:solidFill>
                          <a:latin typeface="Rupee Foradian" panose="020B0603030804020204" pitchFamily="34" charset="0"/>
                        </a:rPr>
                        <a:t> head business / profession</a:t>
                      </a:r>
                      <a:endParaRPr lang="en-IN" b="1" dirty="0" smtClean="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c>
                  <a:txBody>
                    <a:bodyPr/>
                    <a:lstStyle/>
                    <a:p>
                      <a:pPr algn="r"/>
                      <a:endParaRPr lang="en-IN" dirty="0">
                        <a:solidFill>
                          <a:schemeClr val="tx2">
                            <a:lumMod val="75000"/>
                          </a:schemeClr>
                        </a:solidFill>
                        <a:latin typeface="Rupee Foradian" panose="020B0603030804020204" pitchFamily="34" charset="0"/>
                      </a:endParaRPr>
                    </a:p>
                  </a:txBody>
                  <a:tcPr>
                    <a:solidFill>
                      <a:schemeClr val="accent2">
                        <a:lumMod val="20000"/>
                        <a:lumOff val="80000"/>
                      </a:schemeClr>
                    </a:solidFill>
                  </a:tcPr>
                </a:tc>
              </a:tr>
            </a:tbl>
          </a:graphicData>
        </a:graphic>
      </p:graphicFrame>
    </p:spTree>
    <p:extLst>
      <p:ext uri="{BB962C8B-B14F-4D97-AF65-F5344CB8AC3E}">
        <p14:creationId xmlns:p14="http://schemas.microsoft.com/office/powerpoint/2010/main" val="4061729504"/>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8600" y="0"/>
            <a:ext cx="9144000" cy="498598"/>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600" dirty="0" smtClean="0"/>
              <a:t>Expenditure</a:t>
            </a:r>
            <a:endParaRPr lang="en-IN" altLang="en-US" sz="3600" dirty="0"/>
          </a:p>
        </p:txBody>
      </p:sp>
      <p:graphicFrame>
        <p:nvGraphicFramePr>
          <p:cNvPr id="6" name="Table 5"/>
          <p:cNvGraphicFramePr>
            <a:graphicFrameLocks noGrp="1"/>
          </p:cNvGraphicFramePr>
          <p:nvPr>
            <p:extLst>
              <p:ext uri="{D42A27DB-BD31-4B8C-83A1-F6EECF244321}">
                <p14:modId xmlns:p14="http://schemas.microsoft.com/office/powerpoint/2010/main" val="2961322794"/>
              </p:ext>
            </p:extLst>
          </p:nvPr>
        </p:nvGraphicFramePr>
        <p:xfrm>
          <a:off x="395984" y="1268760"/>
          <a:ext cx="8280920" cy="1188720"/>
        </p:xfrm>
        <a:graphic>
          <a:graphicData uri="http://schemas.openxmlformats.org/drawingml/2006/table">
            <a:tbl>
              <a:tblPr firstRow="1" bandRow="1">
                <a:tableStyleId>{5C22544A-7EE6-4342-B048-85BDC9FD1C3A}</a:tableStyleId>
              </a:tblPr>
              <a:tblGrid>
                <a:gridCol w="1800200"/>
                <a:gridCol w="6480720"/>
              </a:tblGrid>
              <a:tr h="370840">
                <a:tc>
                  <a:txBody>
                    <a:bodyPr/>
                    <a:lstStyle/>
                    <a:p>
                      <a:r>
                        <a:rPr lang="en-IN" sz="2000" dirty="0" smtClean="0">
                          <a:solidFill>
                            <a:schemeClr val="tx2">
                              <a:lumMod val="50000"/>
                            </a:schemeClr>
                          </a:solidFill>
                        </a:rPr>
                        <a:t>Section/(s)</a:t>
                      </a:r>
                      <a:endParaRPr lang="en-IN" sz="2000" dirty="0">
                        <a:solidFill>
                          <a:schemeClr val="tx2">
                            <a:lumMod val="50000"/>
                          </a:schemeClr>
                        </a:solidFill>
                      </a:endParaRPr>
                    </a:p>
                  </a:txBody>
                  <a:tcPr>
                    <a:solidFill>
                      <a:schemeClr val="accent2">
                        <a:lumMod val="75000"/>
                      </a:schemeClr>
                    </a:solidFill>
                  </a:tcPr>
                </a:tc>
                <a:tc>
                  <a:txBody>
                    <a:bodyPr/>
                    <a:lstStyle/>
                    <a:p>
                      <a:r>
                        <a:rPr lang="en-IN" sz="2000" dirty="0" smtClean="0">
                          <a:solidFill>
                            <a:schemeClr val="tx2">
                              <a:lumMod val="50000"/>
                            </a:schemeClr>
                          </a:solidFill>
                        </a:rPr>
                        <a:t>Particulars</a:t>
                      </a:r>
                      <a:endParaRPr lang="en-IN" sz="2000" dirty="0">
                        <a:solidFill>
                          <a:schemeClr val="tx2">
                            <a:lumMod val="50000"/>
                          </a:schemeClr>
                        </a:solidFill>
                      </a:endParaRPr>
                    </a:p>
                  </a:txBody>
                  <a:tcPr>
                    <a:solidFill>
                      <a:schemeClr val="accent2">
                        <a:lumMod val="75000"/>
                      </a:schemeClr>
                    </a:solidFill>
                  </a:tcPr>
                </a:tc>
              </a:tr>
              <a:tr h="370840">
                <a:tc>
                  <a:txBody>
                    <a:bodyPr/>
                    <a:lstStyle/>
                    <a:p>
                      <a:r>
                        <a:rPr lang="en-IN" sz="2000" dirty="0" smtClean="0">
                          <a:solidFill>
                            <a:schemeClr val="tx2">
                              <a:lumMod val="50000"/>
                            </a:schemeClr>
                          </a:solidFill>
                        </a:rPr>
                        <a:t>30 – 38</a:t>
                      </a:r>
                      <a:endParaRPr lang="en-IN" sz="2000" dirty="0">
                        <a:solidFill>
                          <a:schemeClr val="tx2">
                            <a:lumMod val="50000"/>
                          </a:schemeClr>
                        </a:solidFill>
                      </a:endParaRPr>
                    </a:p>
                  </a:txBody>
                  <a:tcPr>
                    <a:solidFill>
                      <a:schemeClr val="accent2">
                        <a:lumMod val="60000"/>
                        <a:lumOff val="40000"/>
                      </a:schemeClr>
                    </a:solidFill>
                  </a:tcPr>
                </a:tc>
                <a:tc>
                  <a:txBody>
                    <a:bodyPr/>
                    <a:lstStyle/>
                    <a:p>
                      <a:r>
                        <a:rPr lang="en-IN" sz="2000" dirty="0" smtClean="0">
                          <a:solidFill>
                            <a:schemeClr val="tx2">
                              <a:lumMod val="50000"/>
                            </a:schemeClr>
                          </a:solidFill>
                        </a:rPr>
                        <a:t>Deductions expressly allowed</a:t>
                      </a:r>
                      <a:r>
                        <a:rPr lang="en-IN" sz="2000" baseline="0" dirty="0" smtClean="0">
                          <a:solidFill>
                            <a:schemeClr val="tx2">
                              <a:lumMod val="50000"/>
                            </a:schemeClr>
                          </a:solidFill>
                        </a:rPr>
                        <a:t> against </a:t>
                      </a:r>
                      <a:r>
                        <a:rPr lang="en-IN" sz="2000" dirty="0" smtClean="0">
                          <a:solidFill>
                            <a:schemeClr val="tx2">
                              <a:lumMod val="50000"/>
                            </a:schemeClr>
                          </a:solidFill>
                        </a:rPr>
                        <a:t>expenses</a:t>
                      </a:r>
                      <a:r>
                        <a:rPr lang="en-IN" sz="2000" baseline="0" dirty="0" smtClean="0">
                          <a:solidFill>
                            <a:schemeClr val="tx2">
                              <a:lumMod val="50000"/>
                            </a:schemeClr>
                          </a:solidFill>
                        </a:rPr>
                        <a:t> / allowances</a:t>
                      </a:r>
                      <a:endParaRPr lang="en-IN" sz="2000" dirty="0">
                        <a:solidFill>
                          <a:schemeClr val="tx2">
                            <a:lumMod val="50000"/>
                          </a:schemeClr>
                        </a:solidFill>
                      </a:endParaRPr>
                    </a:p>
                  </a:txBody>
                  <a:tcPr>
                    <a:solidFill>
                      <a:schemeClr val="accent2">
                        <a:lumMod val="60000"/>
                        <a:lumOff val="40000"/>
                      </a:schemeClr>
                    </a:solidFill>
                  </a:tcPr>
                </a:tc>
              </a:tr>
              <a:tr h="370840">
                <a:tc>
                  <a:txBody>
                    <a:bodyPr/>
                    <a:lstStyle/>
                    <a:p>
                      <a:r>
                        <a:rPr lang="en-IN" sz="2000" dirty="0" smtClean="0">
                          <a:solidFill>
                            <a:schemeClr val="tx2">
                              <a:lumMod val="50000"/>
                            </a:schemeClr>
                          </a:solidFill>
                        </a:rPr>
                        <a:t>40,  40A &amp; 43B</a:t>
                      </a:r>
                      <a:endParaRPr lang="en-IN" sz="2000" dirty="0">
                        <a:solidFill>
                          <a:schemeClr val="tx2">
                            <a:lumMod val="50000"/>
                          </a:schemeClr>
                        </a:solidFill>
                      </a:endParaRPr>
                    </a:p>
                  </a:txBody>
                  <a:tcPr>
                    <a:solidFill>
                      <a:schemeClr val="accent2">
                        <a:lumMod val="60000"/>
                        <a:lumOff val="40000"/>
                      </a:schemeClr>
                    </a:solidFill>
                  </a:tcPr>
                </a:tc>
                <a:tc>
                  <a:txBody>
                    <a:bodyPr/>
                    <a:lstStyle/>
                    <a:p>
                      <a:r>
                        <a:rPr lang="en-IN" sz="2000" dirty="0" smtClean="0">
                          <a:solidFill>
                            <a:schemeClr val="tx2">
                              <a:lumMod val="50000"/>
                            </a:schemeClr>
                          </a:solidFill>
                        </a:rPr>
                        <a:t>Expenses not deductible</a:t>
                      </a:r>
                      <a:endParaRPr lang="en-IN" sz="2000" dirty="0">
                        <a:solidFill>
                          <a:schemeClr val="tx2">
                            <a:lumMod val="50000"/>
                          </a:schemeClr>
                        </a:solidFill>
                      </a:endParaRPr>
                    </a:p>
                  </a:txBody>
                  <a:tcPr>
                    <a:solidFill>
                      <a:schemeClr val="accent2">
                        <a:lumMod val="60000"/>
                        <a:lumOff val="40000"/>
                      </a:schemeClr>
                    </a:solidFill>
                  </a:tcPr>
                </a:tc>
              </a:tr>
            </a:tbl>
          </a:graphicData>
        </a:graphic>
      </p:graphicFrame>
    </p:spTree>
    <p:extLst>
      <p:ext uri="{BB962C8B-B14F-4D97-AF65-F5344CB8AC3E}">
        <p14:creationId xmlns:p14="http://schemas.microsoft.com/office/powerpoint/2010/main" val="101808824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4" name="Rectangle 18"/>
          <p:cNvSpPr>
            <a:spLocks noGrp="1" noChangeArrowheads="1"/>
          </p:cNvSpPr>
          <p:nvPr>
            <p:ph type="title"/>
          </p:nvPr>
        </p:nvSpPr>
        <p:spPr>
          <a:xfrm>
            <a:off x="1763688" y="116632"/>
            <a:ext cx="7056759" cy="664797"/>
          </a:xfrm>
        </p:spPr>
        <p:txBody>
          <a:bodyPr/>
          <a:lstStyle/>
          <a:p>
            <a:pPr algn="r" eaLnBrk="1" hangingPunct="1">
              <a:defRPr/>
            </a:pPr>
            <a:r>
              <a:rPr lang="en-US" smtClean="0"/>
              <a:t>Direct Tax</a:t>
            </a:r>
            <a:endParaRPr lang="en-US" dirty="0" smtClean="0"/>
          </a:p>
        </p:txBody>
      </p:sp>
      <p:graphicFrame>
        <p:nvGraphicFramePr>
          <p:cNvPr id="11" name="Diagram 10"/>
          <p:cNvGraphicFramePr/>
          <p:nvPr>
            <p:extLst>
              <p:ext uri="{D42A27DB-BD31-4B8C-83A1-F6EECF244321}">
                <p14:modId xmlns:p14="http://schemas.microsoft.com/office/powerpoint/2010/main" val="3582091668"/>
              </p:ext>
            </p:extLst>
          </p:nvPr>
        </p:nvGraphicFramePr>
        <p:xfrm>
          <a:off x="432845" y="332656"/>
          <a:ext cx="5904656"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501306" y="4509120"/>
            <a:ext cx="8208912" cy="1538883"/>
          </a:xfrm>
          <a:prstGeom prst="rect">
            <a:avLst/>
          </a:prstGeom>
          <a:noFill/>
        </p:spPr>
        <p:txBody>
          <a:bodyPr wrap="square" rtlCol="0">
            <a:spAutoFit/>
          </a:bodyPr>
          <a:lstStyle/>
          <a:p>
            <a:pPr lvl="0" algn="just"/>
            <a:r>
              <a:rPr lang="en-IN" sz="2000" dirty="0" smtClean="0">
                <a:solidFill>
                  <a:schemeClr val="tx2">
                    <a:lumMod val="50000"/>
                  </a:schemeClr>
                </a:solidFill>
              </a:rPr>
              <a:t>#Black Money (Undisclosed Foreign Income And Assets) And Imposition Of Tax Act, 2015</a:t>
            </a:r>
          </a:p>
          <a:p>
            <a:endParaRPr lang="en-IN" b="1" dirty="0" smtClean="0">
              <a:solidFill>
                <a:schemeClr val="tx2">
                  <a:lumMod val="50000"/>
                </a:schemeClr>
              </a:solidFill>
              <a:sym typeface="Wingdings" panose="05000000000000000000" pitchFamily="2" charset="2"/>
            </a:endParaRPr>
          </a:p>
          <a:p>
            <a:r>
              <a:rPr lang="en-IN" b="1" dirty="0" smtClean="0">
                <a:solidFill>
                  <a:schemeClr val="tx2">
                    <a:lumMod val="50000"/>
                  </a:schemeClr>
                </a:solidFill>
                <a:sym typeface="Wingdings" panose="05000000000000000000" pitchFamily="2" charset="2"/>
              </a:rPr>
              <a:t> </a:t>
            </a:r>
            <a:r>
              <a:rPr lang="en-IN" b="1" dirty="0">
                <a:solidFill>
                  <a:schemeClr val="tx2">
                    <a:lumMod val="50000"/>
                  </a:schemeClr>
                </a:solidFill>
                <a:sym typeface="Wingdings" panose="05000000000000000000" pitchFamily="2" charset="2"/>
              </a:rPr>
              <a:t>Wealth-tax replaced with additional surcharge of </a:t>
            </a:r>
            <a:r>
              <a:rPr lang="en-IN" b="1" dirty="0" smtClean="0">
                <a:solidFill>
                  <a:schemeClr val="tx2">
                    <a:lumMod val="50000"/>
                  </a:schemeClr>
                </a:solidFill>
                <a:sym typeface="Wingdings" panose="05000000000000000000" pitchFamily="2" charset="2"/>
              </a:rPr>
              <a:t>2% </a:t>
            </a:r>
            <a:r>
              <a:rPr lang="en-IN" b="1" dirty="0">
                <a:solidFill>
                  <a:schemeClr val="tx2">
                    <a:lumMod val="50000"/>
                  </a:schemeClr>
                </a:solidFill>
                <a:sym typeface="Wingdings" panose="05000000000000000000" pitchFamily="2" charset="2"/>
              </a:rPr>
              <a:t>on super rich with a </a:t>
            </a:r>
            <a:r>
              <a:rPr lang="en-IN" b="1" dirty="0" smtClean="0">
                <a:solidFill>
                  <a:schemeClr val="tx2">
                    <a:lumMod val="50000"/>
                  </a:schemeClr>
                </a:solidFill>
                <a:sym typeface="Wingdings" panose="05000000000000000000" pitchFamily="2" charset="2"/>
              </a:rPr>
              <a:t>taxable income </a:t>
            </a:r>
            <a:r>
              <a:rPr lang="en-IN" b="1" dirty="0">
                <a:solidFill>
                  <a:schemeClr val="tx2">
                    <a:lumMod val="50000"/>
                  </a:schemeClr>
                </a:solidFill>
                <a:sym typeface="Wingdings" panose="05000000000000000000" pitchFamily="2" charset="2"/>
              </a:rPr>
              <a:t>of over </a:t>
            </a:r>
            <a:r>
              <a:rPr lang="en-IN" b="1" dirty="0" smtClean="0">
                <a:solidFill>
                  <a:schemeClr val="tx2">
                    <a:lumMod val="50000"/>
                  </a:schemeClr>
                </a:solidFill>
                <a:latin typeface="Rupee Foradian" panose="020B0603030804020204" pitchFamily="34" charset="0"/>
                <a:sym typeface="Wingdings" panose="05000000000000000000" pitchFamily="2" charset="2"/>
              </a:rPr>
              <a:t>`</a:t>
            </a:r>
            <a:r>
              <a:rPr lang="en-IN" b="1" dirty="0" smtClean="0">
                <a:solidFill>
                  <a:schemeClr val="tx2">
                    <a:lumMod val="50000"/>
                  </a:schemeClr>
                </a:solidFill>
                <a:sym typeface="Wingdings" panose="05000000000000000000" pitchFamily="2" charset="2"/>
              </a:rPr>
              <a:t>1 </a:t>
            </a:r>
            <a:r>
              <a:rPr lang="en-IN" b="1" dirty="0">
                <a:solidFill>
                  <a:schemeClr val="tx2">
                    <a:lumMod val="50000"/>
                  </a:schemeClr>
                </a:solidFill>
                <a:sym typeface="Wingdings" panose="05000000000000000000" pitchFamily="2" charset="2"/>
              </a:rPr>
              <a:t>crore annually</a:t>
            </a:r>
            <a:r>
              <a:rPr lang="en-IN" b="1" dirty="0" smtClean="0">
                <a:solidFill>
                  <a:schemeClr val="tx2">
                    <a:lumMod val="50000"/>
                  </a:schemeClr>
                </a:solidFill>
                <a:sym typeface="Wingdings" panose="05000000000000000000" pitchFamily="2" charset="2"/>
              </a:rPr>
              <a:t>.</a:t>
            </a:r>
            <a:endParaRPr lang="en-IN" b="1" dirty="0">
              <a:solidFill>
                <a:schemeClr val="tx2">
                  <a:lumMod val="50000"/>
                </a:schemeClr>
              </a:solidFill>
            </a:endParaRPr>
          </a:p>
        </p:txBody>
      </p:sp>
    </p:spTree>
    <p:extLst>
      <p:ext uri="{BB962C8B-B14F-4D97-AF65-F5344CB8AC3E}">
        <p14:creationId xmlns:p14="http://schemas.microsoft.com/office/powerpoint/2010/main" val="1701817335"/>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0" y="3797"/>
            <a:ext cx="9144000" cy="498598"/>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600" dirty="0"/>
              <a:t>Amounts not deductible</a:t>
            </a:r>
            <a:endParaRPr lang="en-IN" altLang="en-US" sz="3600" dirty="0"/>
          </a:p>
        </p:txBody>
      </p:sp>
      <p:graphicFrame>
        <p:nvGraphicFramePr>
          <p:cNvPr id="6" name="Table 5"/>
          <p:cNvGraphicFramePr>
            <a:graphicFrameLocks noGrp="1"/>
          </p:cNvGraphicFramePr>
          <p:nvPr>
            <p:extLst>
              <p:ext uri="{D42A27DB-BD31-4B8C-83A1-F6EECF244321}">
                <p14:modId xmlns:p14="http://schemas.microsoft.com/office/powerpoint/2010/main" val="1926696816"/>
              </p:ext>
            </p:extLst>
          </p:nvPr>
        </p:nvGraphicFramePr>
        <p:xfrm>
          <a:off x="395984" y="620688"/>
          <a:ext cx="8280920" cy="5262880"/>
        </p:xfrm>
        <a:graphic>
          <a:graphicData uri="http://schemas.openxmlformats.org/drawingml/2006/table">
            <a:tbl>
              <a:tblPr firstRow="1" bandRow="1">
                <a:tableStyleId>{5C22544A-7EE6-4342-B048-85BDC9FD1C3A}</a:tableStyleId>
              </a:tblPr>
              <a:tblGrid>
                <a:gridCol w="1295696"/>
                <a:gridCol w="6985224"/>
              </a:tblGrid>
              <a:tr h="370840">
                <a:tc>
                  <a:txBody>
                    <a:bodyPr/>
                    <a:lstStyle/>
                    <a:p>
                      <a:r>
                        <a:rPr lang="en-IN" sz="1800" dirty="0" smtClean="0">
                          <a:solidFill>
                            <a:schemeClr val="tx2">
                              <a:lumMod val="50000"/>
                            </a:schemeClr>
                          </a:solidFill>
                        </a:rPr>
                        <a:t>Section/(s)</a:t>
                      </a:r>
                      <a:endParaRPr lang="en-IN" sz="1800" dirty="0">
                        <a:solidFill>
                          <a:schemeClr val="tx2">
                            <a:lumMod val="50000"/>
                          </a:schemeClr>
                        </a:solidFill>
                      </a:endParaRPr>
                    </a:p>
                  </a:txBody>
                  <a:tcPr>
                    <a:solidFill>
                      <a:schemeClr val="accent2">
                        <a:lumMod val="75000"/>
                      </a:schemeClr>
                    </a:solidFill>
                  </a:tcPr>
                </a:tc>
                <a:tc>
                  <a:txBody>
                    <a:bodyPr/>
                    <a:lstStyle/>
                    <a:p>
                      <a:r>
                        <a:rPr lang="en-IN" sz="1800" dirty="0" smtClean="0">
                          <a:solidFill>
                            <a:schemeClr val="tx2">
                              <a:lumMod val="50000"/>
                            </a:schemeClr>
                          </a:solidFill>
                        </a:rPr>
                        <a:t>Particulars</a:t>
                      </a:r>
                      <a:endParaRPr lang="en-IN" sz="1800" dirty="0">
                        <a:solidFill>
                          <a:schemeClr val="tx2">
                            <a:lumMod val="50000"/>
                          </a:schemeClr>
                        </a:solidFill>
                      </a:endParaRPr>
                    </a:p>
                  </a:txBody>
                  <a:tcPr>
                    <a:solidFill>
                      <a:schemeClr val="accent2">
                        <a:lumMod val="75000"/>
                      </a:schemeClr>
                    </a:solidFill>
                  </a:tcPr>
                </a:tc>
              </a:tr>
              <a:tr h="370840">
                <a:tc>
                  <a:txBody>
                    <a:bodyPr/>
                    <a:lstStyle/>
                    <a:p>
                      <a:r>
                        <a:rPr lang="en-IN" sz="1800" dirty="0" smtClean="0"/>
                        <a:t>40(a)(</a:t>
                      </a:r>
                      <a:r>
                        <a:rPr lang="en-IN" sz="1800" dirty="0" err="1" smtClean="0"/>
                        <a:t>i</a:t>
                      </a:r>
                      <a:r>
                        <a:rPr lang="en-IN" sz="1800" dirty="0" smtClean="0"/>
                        <a:t>)</a:t>
                      </a:r>
                      <a:endParaRPr lang="en-IN" sz="1800" dirty="0"/>
                    </a:p>
                  </a:txBody>
                  <a:tcPr>
                    <a:solidFill>
                      <a:schemeClr val="accent2">
                        <a:lumMod val="60000"/>
                        <a:lumOff val="40000"/>
                      </a:schemeClr>
                    </a:solidFill>
                  </a:tcPr>
                </a:tc>
                <a:tc>
                  <a:txBody>
                    <a:bodyPr/>
                    <a:lstStyle/>
                    <a:p>
                      <a:pPr algn="just"/>
                      <a:r>
                        <a:rPr lang="en-IN" sz="1800" dirty="0" smtClean="0"/>
                        <a:t>Payment to non-resident towards interest,</a:t>
                      </a:r>
                      <a:r>
                        <a:rPr lang="en-IN" sz="1800" baseline="0" dirty="0" smtClean="0"/>
                        <a:t> royalty, fees for technical services without deduction / deposit of TDS is disallowed fully but allowed in the year of payment;</a:t>
                      </a:r>
                      <a:endParaRPr lang="en-IN" sz="1800"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40(a)(</a:t>
                      </a:r>
                      <a:r>
                        <a:rPr lang="en-IN" sz="1800" dirty="0" err="1" smtClean="0"/>
                        <a:t>ia</a:t>
                      </a:r>
                      <a:r>
                        <a:rPr lang="en-IN" sz="1800" dirty="0" smtClean="0"/>
                        <a:t>)</a:t>
                      </a:r>
                    </a:p>
                  </a:txBody>
                  <a:tcPr>
                    <a:solidFill>
                      <a:schemeClr val="accent2">
                        <a:lumMod val="60000"/>
                        <a:lumOff val="40000"/>
                      </a:schemeClr>
                    </a:solidFill>
                  </a:tcPr>
                </a:tc>
                <a:tc>
                  <a:txBody>
                    <a:bodyPr/>
                    <a:lstStyle/>
                    <a:p>
                      <a:pPr algn="just"/>
                      <a:r>
                        <a:rPr lang="en-IN" sz="1800" dirty="0" smtClean="0"/>
                        <a:t>Expenses subject</a:t>
                      </a:r>
                      <a:r>
                        <a:rPr lang="en-IN" sz="1800" baseline="0" dirty="0" smtClean="0"/>
                        <a:t> to TDS u/s Chapter XII-B payable to a resident, paid without deduction of tax (TDS) – </a:t>
                      </a:r>
                      <a:r>
                        <a:rPr lang="en-IN" sz="1800" b="1" i="1" baseline="0" dirty="0" smtClean="0"/>
                        <a:t>30% disallowance (WEF FY 2014-15)</a:t>
                      </a:r>
                      <a:endParaRPr lang="en-IN" sz="1800" b="1" i="1"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40(a)(ii)</a:t>
                      </a:r>
                    </a:p>
                  </a:txBody>
                  <a:tcPr>
                    <a:solidFill>
                      <a:schemeClr val="accent2">
                        <a:lumMod val="60000"/>
                        <a:lumOff val="40000"/>
                      </a:schemeClr>
                    </a:solidFill>
                  </a:tcPr>
                </a:tc>
                <a:tc>
                  <a:txBody>
                    <a:bodyPr/>
                    <a:lstStyle/>
                    <a:p>
                      <a:r>
                        <a:rPr lang="en-IN" sz="1800" dirty="0" smtClean="0"/>
                        <a:t>Income Tax</a:t>
                      </a:r>
                      <a:endParaRPr lang="en-IN" sz="1800"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40(a)(</a:t>
                      </a:r>
                      <a:r>
                        <a:rPr lang="en-IN" sz="1800" dirty="0" err="1" smtClean="0"/>
                        <a:t>iia</a:t>
                      </a:r>
                      <a:r>
                        <a:rPr lang="en-IN" sz="1800" dirty="0" smtClean="0"/>
                        <a:t>)</a:t>
                      </a:r>
                    </a:p>
                  </a:txBody>
                  <a:tcPr>
                    <a:solidFill>
                      <a:schemeClr val="accent2">
                        <a:lumMod val="60000"/>
                        <a:lumOff val="40000"/>
                      </a:schemeClr>
                    </a:solidFill>
                  </a:tcPr>
                </a:tc>
                <a:tc>
                  <a:txBody>
                    <a:bodyPr/>
                    <a:lstStyle/>
                    <a:p>
                      <a:r>
                        <a:rPr lang="en-IN" sz="1800" dirty="0" smtClean="0"/>
                        <a:t>Wealth Tax</a:t>
                      </a:r>
                      <a:endParaRPr lang="en-IN" sz="1800"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40(a)(iii)</a:t>
                      </a:r>
                    </a:p>
                  </a:txBody>
                  <a:tcPr>
                    <a:solidFill>
                      <a:schemeClr val="accent2">
                        <a:lumMod val="60000"/>
                        <a:lumOff val="40000"/>
                      </a:schemeClr>
                    </a:solidFill>
                  </a:tcPr>
                </a:tc>
                <a:tc>
                  <a:txBody>
                    <a:bodyPr/>
                    <a:lstStyle/>
                    <a:p>
                      <a:pPr algn="just"/>
                      <a:r>
                        <a:rPr lang="en-IN" sz="1800" dirty="0" smtClean="0"/>
                        <a:t>Payment</a:t>
                      </a:r>
                      <a:r>
                        <a:rPr lang="en-IN" sz="1800" baseline="0" dirty="0" smtClean="0"/>
                        <a:t> of salary to a non-resident without deduction / deposit of TDS</a:t>
                      </a:r>
                      <a:endParaRPr lang="en-IN" sz="1800"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40(a)(v)</a:t>
                      </a:r>
                    </a:p>
                  </a:txBody>
                  <a:tcPr>
                    <a:solidFill>
                      <a:schemeClr val="accent2">
                        <a:lumMod val="60000"/>
                        <a:lumOff val="40000"/>
                      </a:schemeClr>
                    </a:solidFill>
                  </a:tcPr>
                </a:tc>
                <a:tc>
                  <a:txBody>
                    <a:bodyPr/>
                    <a:lstStyle/>
                    <a:p>
                      <a:pPr algn="just"/>
                      <a:r>
                        <a:rPr lang="en-IN" sz="1800" dirty="0" smtClean="0"/>
                        <a:t>Tax on perquisites</a:t>
                      </a:r>
                      <a:endParaRPr lang="en-IN" sz="1800"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40A(2)</a:t>
                      </a:r>
                    </a:p>
                  </a:txBody>
                  <a:tcPr>
                    <a:solidFill>
                      <a:schemeClr val="accent2">
                        <a:lumMod val="60000"/>
                        <a:lumOff val="40000"/>
                      </a:schemeClr>
                    </a:solidFill>
                  </a:tcPr>
                </a:tc>
                <a:tc>
                  <a:txBody>
                    <a:bodyPr/>
                    <a:lstStyle/>
                    <a:p>
                      <a:pPr algn="just"/>
                      <a:r>
                        <a:rPr lang="en-IN" sz="1800" dirty="0" smtClean="0"/>
                        <a:t>Payments to relative</a:t>
                      </a:r>
                      <a:endParaRPr lang="en-IN" sz="1800"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40A(3)</a:t>
                      </a:r>
                    </a:p>
                  </a:txBody>
                  <a:tcPr>
                    <a:solidFill>
                      <a:schemeClr val="accent2">
                        <a:lumMod val="60000"/>
                        <a:lumOff val="40000"/>
                      </a:schemeClr>
                    </a:solidFill>
                  </a:tcPr>
                </a:tc>
                <a:tc>
                  <a:txBody>
                    <a:bodyPr/>
                    <a:lstStyle/>
                    <a:p>
                      <a:pPr algn="just"/>
                      <a:r>
                        <a:rPr lang="en-IN" sz="1800" dirty="0" smtClean="0"/>
                        <a:t>Payments exceeding</a:t>
                      </a:r>
                      <a:r>
                        <a:rPr lang="en-IN" sz="1800" baseline="0" dirty="0" smtClean="0"/>
                        <a:t> ₹20,000 (₹35,000 goods carriages) in cash;</a:t>
                      </a:r>
                      <a:endParaRPr lang="en-IN" sz="1800"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40A(7)</a:t>
                      </a:r>
                    </a:p>
                  </a:txBody>
                  <a:tcPr>
                    <a:solidFill>
                      <a:schemeClr val="accent2">
                        <a:lumMod val="60000"/>
                        <a:lumOff val="40000"/>
                      </a:schemeClr>
                    </a:solidFill>
                  </a:tcPr>
                </a:tc>
                <a:tc>
                  <a:txBody>
                    <a:bodyPr/>
                    <a:lstStyle/>
                    <a:p>
                      <a:pPr algn="just"/>
                      <a:r>
                        <a:rPr lang="en-IN" sz="1800" dirty="0" smtClean="0"/>
                        <a:t>Provision for gratuity fund is not deductible</a:t>
                      </a:r>
                      <a:r>
                        <a:rPr lang="en-IN" sz="1800" baseline="0" dirty="0" smtClean="0"/>
                        <a:t> except approved fund;</a:t>
                      </a:r>
                      <a:endParaRPr lang="en-IN" sz="1800"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40A(9)</a:t>
                      </a:r>
                    </a:p>
                  </a:txBody>
                  <a:tcPr>
                    <a:solidFill>
                      <a:schemeClr val="accent2">
                        <a:lumMod val="60000"/>
                        <a:lumOff val="40000"/>
                      </a:schemeClr>
                    </a:solidFill>
                  </a:tcPr>
                </a:tc>
                <a:tc>
                  <a:txBody>
                    <a:bodyPr/>
                    <a:lstStyle/>
                    <a:p>
                      <a:pPr algn="just"/>
                      <a:r>
                        <a:rPr lang="en-IN" sz="1800" dirty="0" smtClean="0"/>
                        <a:t>Contribution to non-statutory funds</a:t>
                      </a:r>
                      <a:endParaRPr lang="en-IN" sz="1800" dirty="0"/>
                    </a:p>
                  </a:txBody>
                  <a:tcPr>
                    <a:solidFill>
                      <a:schemeClr val="accent2">
                        <a:lumMod val="60000"/>
                        <a:lumOff val="4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1800" dirty="0" smtClean="0"/>
                        <a:t>43B</a:t>
                      </a:r>
                    </a:p>
                  </a:txBody>
                  <a:tcPr>
                    <a:solidFill>
                      <a:schemeClr val="accent2">
                        <a:lumMod val="60000"/>
                        <a:lumOff val="40000"/>
                      </a:schemeClr>
                    </a:solidFill>
                  </a:tcPr>
                </a:tc>
                <a:tc>
                  <a:txBody>
                    <a:bodyPr/>
                    <a:lstStyle/>
                    <a:p>
                      <a:pPr algn="just"/>
                      <a:r>
                        <a:rPr lang="en-IN" sz="1800" dirty="0" smtClean="0"/>
                        <a:t>Disallowance</a:t>
                      </a:r>
                      <a:r>
                        <a:rPr lang="en-IN" sz="1800" baseline="0" dirty="0" smtClean="0"/>
                        <a:t> of unpaid liability</a:t>
                      </a:r>
                    </a:p>
                  </a:txBody>
                  <a:tcPr>
                    <a:solidFill>
                      <a:schemeClr val="accent2">
                        <a:lumMod val="60000"/>
                        <a:lumOff val="40000"/>
                      </a:schemeClr>
                    </a:solidFill>
                  </a:tcPr>
                </a:tc>
              </a:tr>
            </a:tbl>
          </a:graphicData>
        </a:graphic>
      </p:graphicFrame>
    </p:spTree>
    <p:extLst>
      <p:ext uri="{BB962C8B-B14F-4D97-AF65-F5344CB8AC3E}">
        <p14:creationId xmlns:p14="http://schemas.microsoft.com/office/powerpoint/2010/main" val="3253723214"/>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275815" y="689931"/>
            <a:ext cx="8712968" cy="3939540"/>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600"/>
              </a:spcBef>
              <a:spcAft>
                <a:spcPts val="600"/>
              </a:spcAft>
            </a:pPr>
            <a:r>
              <a:rPr lang="en-IN" altLang="en-US" sz="2400" dirty="0" smtClean="0">
                <a:solidFill>
                  <a:schemeClr val="tx2">
                    <a:lumMod val="75000"/>
                  </a:schemeClr>
                </a:solidFill>
              </a:rPr>
              <a:t>Depreciation </a:t>
            </a:r>
            <a:r>
              <a:rPr lang="en-IN" altLang="en-US" sz="2400" dirty="0">
                <a:solidFill>
                  <a:schemeClr val="tx2">
                    <a:lumMod val="75000"/>
                  </a:schemeClr>
                </a:solidFill>
              </a:rPr>
              <a:t>is to be calculated on block of </a:t>
            </a:r>
            <a:r>
              <a:rPr lang="en-IN" altLang="en-US" sz="2400" dirty="0" smtClean="0">
                <a:solidFill>
                  <a:schemeClr val="tx2">
                    <a:lumMod val="75000"/>
                  </a:schemeClr>
                </a:solidFill>
              </a:rPr>
              <a:t>assets [Sec. 2(11)];</a:t>
            </a:r>
          </a:p>
          <a:p>
            <a:pPr marL="396875" lvl="1" algn="just">
              <a:lnSpc>
                <a:spcPct val="100000"/>
              </a:lnSpc>
              <a:spcBef>
                <a:spcPts val="600"/>
              </a:spcBef>
              <a:spcAft>
                <a:spcPts val="600"/>
              </a:spcAft>
            </a:pPr>
            <a:r>
              <a:rPr lang="en-IN" altLang="en-US" sz="2400" dirty="0" smtClean="0">
                <a:solidFill>
                  <a:schemeClr val="tx2">
                    <a:lumMod val="75000"/>
                  </a:schemeClr>
                </a:solidFill>
              </a:rPr>
              <a:t>Depreciation shall calculated on WDV method [Sec. 43(6)];</a:t>
            </a:r>
            <a:endParaRPr lang="en-IN" altLang="en-US" sz="2400" dirty="0">
              <a:solidFill>
                <a:schemeClr val="tx2">
                  <a:lumMod val="75000"/>
                </a:schemeClr>
              </a:solidFill>
            </a:endParaRPr>
          </a:p>
          <a:p>
            <a:pPr marL="396875" lvl="1" algn="just">
              <a:lnSpc>
                <a:spcPct val="100000"/>
              </a:lnSpc>
              <a:spcBef>
                <a:spcPts val="600"/>
              </a:spcBef>
              <a:spcAft>
                <a:spcPts val="600"/>
              </a:spcAft>
            </a:pPr>
            <a:r>
              <a:rPr lang="en-IN" altLang="en-US" sz="2400" dirty="0" smtClean="0">
                <a:solidFill>
                  <a:schemeClr val="tx2">
                    <a:lumMod val="75000"/>
                  </a:schemeClr>
                </a:solidFill>
              </a:rPr>
              <a:t>SLM is </a:t>
            </a:r>
            <a:r>
              <a:rPr lang="en-IN" altLang="en-US" sz="2400" dirty="0">
                <a:solidFill>
                  <a:schemeClr val="tx2">
                    <a:lumMod val="75000"/>
                  </a:schemeClr>
                </a:solidFill>
              </a:rPr>
              <a:t>optional </a:t>
            </a:r>
            <a:r>
              <a:rPr lang="en-IN" altLang="en-US" sz="2400" dirty="0" smtClean="0">
                <a:solidFill>
                  <a:schemeClr val="tx2">
                    <a:lumMod val="75000"/>
                  </a:schemeClr>
                </a:solidFill>
              </a:rPr>
              <a:t>for power generation and/or distribution </a:t>
            </a:r>
            <a:r>
              <a:rPr lang="en-IN" altLang="en-US" sz="2400" dirty="0">
                <a:solidFill>
                  <a:schemeClr val="tx2">
                    <a:lumMod val="75000"/>
                  </a:schemeClr>
                </a:solidFill>
              </a:rPr>
              <a:t>units [Sec. </a:t>
            </a:r>
            <a:r>
              <a:rPr lang="en-IN" altLang="en-US" sz="2400" dirty="0" smtClean="0">
                <a:solidFill>
                  <a:schemeClr val="tx2">
                    <a:lumMod val="75000"/>
                  </a:schemeClr>
                </a:solidFill>
              </a:rPr>
              <a:t>32(1)];</a:t>
            </a:r>
            <a:endParaRPr lang="en-IN" altLang="en-US" sz="2400" dirty="0">
              <a:solidFill>
                <a:schemeClr val="tx2">
                  <a:lumMod val="75000"/>
                </a:schemeClr>
              </a:solidFill>
            </a:endParaRPr>
          </a:p>
          <a:p>
            <a:pPr marL="396875" lvl="1" algn="just">
              <a:lnSpc>
                <a:spcPct val="100000"/>
              </a:lnSpc>
              <a:spcBef>
                <a:spcPts val="600"/>
              </a:spcBef>
              <a:spcAft>
                <a:spcPts val="600"/>
              </a:spcAft>
            </a:pPr>
            <a:r>
              <a:rPr lang="en-IN" altLang="en-US" sz="2400" dirty="0" smtClean="0">
                <a:solidFill>
                  <a:schemeClr val="tx2">
                    <a:lumMod val="75000"/>
                  </a:schemeClr>
                </a:solidFill>
              </a:rPr>
              <a:t>Actual cost is base, i.e. the purchase price plus capital additions, including certain installation </a:t>
            </a:r>
            <a:r>
              <a:rPr lang="en-IN" altLang="en-US" sz="2400" dirty="0">
                <a:solidFill>
                  <a:schemeClr val="tx2">
                    <a:lumMod val="75000"/>
                  </a:schemeClr>
                </a:solidFill>
              </a:rPr>
              <a:t>expenses [Sec. </a:t>
            </a:r>
            <a:r>
              <a:rPr lang="en-IN" altLang="en-US" sz="2400" dirty="0" smtClean="0">
                <a:solidFill>
                  <a:schemeClr val="tx2">
                    <a:lumMod val="75000"/>
                  </a:schemeClr>
                </a:solidFill>
              </a:rPr>
              <a:t>43(1)];</a:t>
            </a:r>
            <a:endParaRPr lang="en-IN" altLang="en-US" sz="2400" dirty="0">
              <a:solidFill>
                <a:schemeClr val="tx2">
                  <a:lumMod val="75000"/>
                </a:schemeClr>
              </a:solidFill>
            </a:endParaRPr>
          </a:p>
          <a:p>
            <a:pPr marL="396875" lvl="1" algn="just">
              <a:lnSpc>
                <a:spcPct val="100000"/>
              </a:lnSpc>
              <a:spcBef>
                <a:spcPts val="600"/>
              </a:spcBef>
              <a:spcAft>
                <a:spcPts val="600"/>
              </a:spcAft>
            </a:pPr>
            <a:r>
              <a:rPr lang="en-IN" altLang="en-US" sz="2400" dirty="0" smtClean="0">
                <a:solidFill>
                  <a:schemeClr val="tx2">
                    <a:lumMod val="75000"/>
                  </a:schemeClr>
                </a:solidFill>
              </a:rPr>
              <a:t>If an assets is sold, discarded, demolished or destroyed, depreciation base is to be reduced to the extent of the amount realised upon the sale, if </a:t>
            </a:r>
            <a:r>
              <a:rPr lang="en-IN" altLang="en-US" sz="2400" dirty="0">
                <a:solidFill>
                  <a:schemeClr val="tx2">
                    <a:lumMod val="75000"/>
                  </a:schemeClr>
                </a:solidFill>
              </a:rPr>
              <a:t>any [Sec. </a:t>
            </a:r>
            <a:r>
              <a:rPr lang="en-IN" altLang="en-US" sz="2400" dirty="0" smtClean="0">
                <a:solidFill>
                  <a:schemeClr val="tx2">
                    <a:lumMod val="75000"/>
                  </a:schemeClr>
                </a:solidFill>
              </a:rPr>
              <a:t>32(1)];</a:t>
            </a:r>
          </a:p>
        </p:txBody>
      </p:sp>
      <p:sp>
        <p:nvSpPr>
          <p:cNvPr id="6" name="Rectangle 2"/>
          <p:cNvSpPr txBox="1">
            <a:spLocks noChangeArrowheads="1"/>
          </p:cNvSpPr>
          <p:nvPr/>
        </p:nvSpPr>
        <p:spPr>
          <a:xfrm>
            <a:off x="0" y="3797"/>
            <a:ext cx="9144000" cy="498598"/>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600" dirty="0" smtClean="0"/>
              <a:t>Depreciation</a:t>
            </a:r>
            <a:endParaRPr lang="en-IN" altLang="en-US" sz="3600" dirty="0"/>
          </a:p>
        </p:txBody>
      </p:sp>
    </p:spTree>
    <p:extLst>
      <p:ext uri="{BB962C8B-B14F-4D97-AF65-F5344CB8AC3E}">
        <p14:creationId xmlns:p14="http://schemas.microsoft.com/office/powerpoint/2010/main" val="29041250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260130" y="692696"/>
            <a:ext cx="8712968" cy="5115246"/>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spcBef>
                <a:spcPts val="600"/>
              </a:spcBef>
              <a:spcAft>
                <a:spcPts val="600"/>
              </a:spcAft>
            </a:pPr>
            <a:r>
              <a:rPr lang="en-IN" altLang="en-US" sz="2400" dirty="0" smtClean="0">
                <a:solidFill>
                  <a:schemeClr val="tx2">
                    <a:lumMod val="75000"/>
                  </a:schemeClr>
                </a:solidFill>
              </a:rPr>
              <a:t>Capital assets purchased for in-house scientific research are eligible for weighted deduction shall be treated separately [Section 35(2AB)];</a:t>
            </a:r>
          </a:p>
          <a:p>
            <a:pPr marL="396875" lvl="1" algn="just">
              <a:spcBef>
                <a:spcPts val="600"/>
              </a:spcBef>
              <a:spcAft>
                <a:spcPts val="600"/>
              </a:spcAft>
            </a:pPr>
            <a:r>
              <a:rPr lang="en-IN" altLang="en-US" sz="2400" dirty="0" smtClean="0">
                <a:solidFill>
                  <a:schemeClr val="tx2">
                    <a:lumMod val="75000"/>
                  </a:schemeClr>
                </a:solidFill>
              </a:rPr>
              <a:t>Preliminary outlays for project or feasibility reports (limited to 5% of the cost of the project or capital employed) may be amortized over a period of five years from the commencement of the business [Sec. 35D];</a:t>
            </a:r>
            <a:endParaRPr lang="en-IN" altLang="en-US" sz="2400" dirty="0">
              <a:solidFill>
                <a:schemeClr val="tx2">
                  <a:lumMod val="75000"/>
                </a:schemeClr>
              </a:solidFill>
            </a:endParaRPr>
          </a:p>
          <a:p>
            <a:pPr marL="396875" lvl="1" algn="just">
              <a:spcBef>
                <a:spcPts val="600"/>
              </a:spcBef>
              <a:spcAft>
                <a:spcPts val="600"/>
              </a:spcAft>
            </a:pPr>
            <a:r>
              <a:rPr lang="en-IN" altLang="en-US" sz="2400" dirty="0" smtClean="0">
                <a:solidFill>
                  <a:schemeClr val="tx2">
                    <a:lumMod val="75000"/>
                  </a:schemeClr>
                </a:solidFill>
              </a:rPr>
              <a:t>For succession in business and amalgamation of companies, depreciation is allowed to the predecessor and the successor, or the amalgamating and amalgamated company, based on the number of days each used the assets </a:t>
            </a:r>
            <a:r>
              <a:rPr lang="en-IN" altLang="en-US" sz="2400" i="1" dirty="0" smtClean="0">
                <a:solidFill>
                  <a:schemeClr val="tx2">
                    <a:lumMod val="75000"/>
                  </a:schemeClr>
                </a:solidFill>
              </a:rPr>
              <a:t>[proviso to Sec. 32(1)]</a:t>
            </a:r>
            <a:r>
              <a:rPr lang="en-IN" altLang="en-US" sz="2400" dirty="0" smtClean="0">
                <a:solidFill>
                  <a:schemeClr val="tx2">
                    <a:lumMod val="75000"/>
                  </a:schemeClr>
                </a:solidFill>
              </a:rPr>
              <a:t>;</a:t>
            </a:r>
            <a:endParaRPr lang="en-IN" altLang="en-US" sz="2400" dirty="0">
              <a:solidFill>
                <a:schemeClr val="tx2">
                  <a:lumMod val="75000"/>
                </a:schemeClr>
              </a:solidFill>
            </a:endParaRPr>
          </a:p>
          <a:p>
            <a:pPr marL="396875" lvl="1" algn="just">
              <a:spcBef>
                <a:spcPts val="600"/>
              </a:spcBef>
              <a:spcAft>
                <a:spcPts val="600"/>
              </a:spcAft>
            </a:pPr>
            <a:r>
              <a:rPr lang="en-IN" altLang="en-US" sz="2400" dirty="0" smtClean="0">
                <a:solidFill>
                  <a:schemeClr val="tx2">
                    <a:lumMod val="75000"/>
                  </a:schemeClr>
                </a:solidFill>
              </a:rPr>
              <a:t>If the asset has been sold and leased-back, the actual cost for computing the depreciation allowance is the written down value to the seller at the time of </a:t>
            </a:r>
            <a:r>
              <a:rPr lang="en-IN" altLang="en-US" sz="2400" dirty="0">
                <a:solidFill>
                  <a:schemeClr val="tx2">
                    <a:lumMod val="75000"/>
                  </a:schemeClr>
                </a:solidFill>
              </a:rPr>
              <a:t>transfer [Explanation </a:t>
            </a:r>
            <a:r>
              <a:rPr lang="en-IN" altLang="en-US" sz="2400" dirty="0" smtClean="0">
                <a:solidFill>
                  <a:schemeClr val="tx2">
                    <a:lumMod val="75000"/>
                  </a:schemeClr>
                </a:solidFill>
              </a:rPr>
              <a:t>4A to Sec. 43(1)].</a:t>
            </a:r>
          </a:p>
        </p:txBody>
      </p:sp>
      <p:sp>
        <p:nvSpPr>
          <p:cNvPr id="7" name="Rectangle 2"/>
          <p:cNvSpPr txBox="1">
            <a:spLocks noChangeArrowheads="1"/>
          </p:cNvSpPr>
          <p:nvPr/>
        </p:nvSpPr>
        <p:spPr>
          <a:xfrm>
            <a:off x="0" y="3797"/>
            <a:ext cx="9144000" cy="498598"/>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600" dirty="0" smtClean="0"/>
              <a:t>Depreciation … Contd.</a:t>
            </a:r>
            <a:endParaRPr lang="en-IN" altLang="en-US" sz="3600" dirty="0"/>
          </a:p>
        </p:txBody>
      </p:sp>
    </p:spTree>
    <p:extLst>
      <p:ext uri="{BB962C8B-B14F-4D97-AF65-F5344CB8AC3E}">
        <p14:creationId xmlns:p14="http://schemas.microsoft.com/office/powerpoint/2010/main" val="35203151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p:cNvGraphicFramePr>
            <a:graphicFrameLocks noGrp="1"/>
          </p:cNvGraphicFramePr>
          <p:nvPr>
            <p:ph idx="1"/>
            <p:extLst>
              <p:ext uri="{D42A27DB-BD31-4B8C-83A1-F6EECF244321}">
                <p14:modId xmlns:p14="http://schemas.microsoft.com/office/powerpoint/2010/main" val="1856146788"/>
              </p:ext>
            </p:extLst>
          </p:nvPr>
        </p:nvGraphicFramePr>
        <p:xfrm>
          <a:off x="683568" y="1052736"/>
          <a:ext cx="7596336" cy="3322320"/>
        </p:xfrm>
        <a:graphic>
          <a:graphicData uri="http://schemas.openxmlformats.org/drawingml/2006/table">
            <a:tbl>
              <a:tblPr firstRow="1" bandRow="1">
                <a:tableStyleId>{5C22544A-7EE6-4342-B048-85BDC9FD1C3A}</a:tableStyleId>
              </a:tblPr>
              <a:tblGrid>
                <a:gridCol w="6012608"/>
                <a:gridCol w="1583728"/>
              </a:tblGrid>
              <a:tr h="370840">
                <a:tc gridSpan="2">
                  <a:txBody>
                    <a:bodyPr/>
                    <a:lstStyle/>
                    <a:p>
                      <a:pPr marL="0" lvl="1" indent="0"/>
                      <a:r>
                        <a:rPr lang="en-IN" altLang="en-US" sz="3200" b="1" dirty="0" smtClean="0">
                          <a:solidFill>
                            <a:schemeClr val="tx2">
                              <a:lumMod val="50000"/>
                            </a:schemeClr>
                          </a:solidFill>
                        </a:rPr>
                        <a:t>Depreciation Rates</a:t>
                      </a:r>
                      <a:r>
                        <a:rPr lang="en-IN" altLang="en-US" sz="3200" dirty="0" smtClean="0">
                          <a:solidFill>
                            <a:schemeClr val="tx2">
                              <a:lumMod val="50000"/>
                            </a:schemeClr>
                          </a:solidFill>
                        </a:rPr>
                        <a:t>:</a:t>
                      </a:r>
                    </a:p>
                  </a:txBody>
                  <a:tcPr>
                    <a:gradFill flip="none" rotWithShape="1">
                      <a:gsLst>
                        <a:gs pos="0">
                          <a:srgbClr val="DDEBCF">
                            <a:alpha val="45000"/>
                          </a:srgbClr>
                        </a:gs>
                        <a:gs pos="0">
                          <a:srgbClr val="9CB86E">
                            <a:lumMod val="58000"/>
                          </a:srgbClr>
                        </a:gs>
                        <a:gs pos="100000">
                          <a:srgbClr val="156B13"/>
                        </a:gs>
                      </a:gsLst>
                      <a:lin ang="16200000" scaled="1"/>
                      <a:tileRect/>
                    </a:gradFill>
                  </a:tcPr>
                </a:tc>
                <a:tc hMerge="1">
                  <a:txBody>
                    <a:bodyPr/>
                    <a:lstStyle/>
                    <a:p>
                      <a:endParaRPr lang="en-IN" dirty="0"/>
                    </a:p>
                  </a:txBody>
                  <a:tcPr>
                    <a:gradFill flip="none" rotWithShape="1">
                      <a:gsLst>
                        <a:gs pos="0">
                          <a:srgbClr val="DDEBCF">
                            <a:alpha val="45000"/>
                          </a:srgbClr>
                        </a:gs>
                        <a:gs pos="0">
                          <a:srgbClr val="9CB86E">
                            <a:lumMod val="58000"/>
                          </a:srgbClr>
                        </a:gs>
                        <a:gs pos="100000">
                          <a:srgbClr val="156B13"/>
                        </a:gs>
                      </a:gsLst>
                      <a:lin ang="16200000" scaled="1"/>
                      <a:tileRect/>
                    </a:gradFill>
                  </a:tcPr>
                </a:tc>
              </a:tr>
              <a:tr h="370840">
                <a:tc>
                  <a:txBody>
                    <a:bodyPr/>
                    <a:lstStyle/>
                    <a:p>
                      <a:r>
                        <a:rPr lang="en-IN" sz="2400" dirty="0" smtClean="0">
                          <a:solidFill>
                            <a:schemeClr val="tx2">
                              <a:lumMod val="50000"/>
                            </a:schemeClr>
                          </a:solidFill>
                        </a:rPr>
                        <a:t>Plant, machinery &amp; motor cars (general rate)</a:t>
                      </a:r>
                      <a:endParaRPr lang="en-IN" sz="2400" dirty="0">
                        <a:solidFill>
                          <a:schemeClr val="tx2">
                            <a:lumMod val="50000"/>
                          </a:schemeClr>
                        </a:solidFill>
                      </a:endParaRPr>
                    </a:p>
                  </a:txBody>
                  <a:tcPr>
                    <a:solidFill>
                      <a:schemeClr val="accent2">
                        <a:lumMod val="40000"/>
                        <a:lumOff val="60000"/>
                      </a:schemeClr>
                    </a:solidFill>
                  </a:tcPr>
                </a:tc>
                <a:tc>
                  <a:txBody>
                    <a:bodyPr/>
                    <a:lstStyle/>
                    <a:p>
                      <a:pPr algn="r"/>
                      <a:r>
                        <a:rPr lang="en-IN" sz="2400" dirty="0" smtClean="0">
                          <a:solidFill>
                            <a:schemeClr val="tx2">
                              <a:lumMod val="50000"/>
                            </a:schemeClr>
                          </a:solidFill>
                        </a:rPr>
                        <a:t>15%</a:t>
                      </a:r>
                      <a:endParaRPr lang="en-IN" sz="2400" dirty="0">
                        <a:solidFill>
                          <a:schemeClr val="tx2">
                            <a:lumMod val="50000"/>
                          </a:schemeClr>
                        </a:solidFill>
                      </a:endParaRPr>
                    </a:p>
                  </a:txBody>
                  <a:tcPr>
                    <a:solidFill>
                      <a:schemeClr val="accent2">
                        <a:lumMod val="40000"/>
                        <a:lumOff val="60000"/>
                      </a:schemeClr>
                    </a:solidFill>
                  </a:tcPr>
                </a:tc>
              </a:tr>
              <a:tr h="370840">
                <a:tc>
                  <a:txBody>
                    <a:bodyPr/>
                    <a:lstStyle/>
                    <a:p>
                      <a:r>
                        <a:rPr lang="en-IN" sz="2400" dirty="0" smtClean="0">
                          <a:solidFill>
                            <a:schemeClr val="tx2">
                              <a:lumMod val="50000"/>
                            </a:schemeClr>
                          </a:solidFill>
                        </a:rPr>
                        <a:t>Factory buildings</a:t>
                      </a:r>
                      <a:endParaRPr lang="en-IN" sz="2400" dirty="0">
                        <a:solidFill>
                          <a:schemeClr val="tx2">
                            <a:lumMod val="50000"/>
                          </a:schemeClr>
                        </a:solidFill>
                      </a:endParaRPr>
                    </a:p>
                  </a:txBody>
                  <a:tcPr>
                    <a:solidFill>
                      <a:schemeClr val="accent2">
                        <a:lumMod val="40000"/>
                        <a:lumOff val="60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2400" dirty="0" smtClean="0">
                          <a:solidFill>
                            <a:schemeClr val="tx2">
                              <a:lumMod val="50000"/>
                            </a:schemeClr>
                          </a:solidFill>
                        </a:rPr>
                        <a:t>10%</a:t>
                      </a:r>
                    </a:p>
                  </a:txBody>
                  <a:tcPr>
                    <a:solidFill>
                      <a:schemeClr val="accent2">
                        <a:lumMod val="40000"/>
                        <a:lumOff val="60000"/>
                      </a:schemeClr>
                    </a:solidFill>
                  </a:tcPr>
                </a:tc>
              </a:tr>
              <a:tr h="370840">
                <a:tc>
                  <a:txBody>
                    <a:bodyPr/>
                    <a:lstStyle/>
                    <a:p>
                      <a:pPr algn="just"/>
                      <a:r>
                        <a:rPr lang="en-IN" sz="2400" dirty="0" smtClean="0">
                          <a:solidFill>
                            <a:schemeClr val="tx2">
                              <a:lumMod val="50000"/>
                            </a:schemeClr>
                          </a:solidFill>
                        </a:rPr>
                        <a:t>Furniture</a:t>
                      </a:r>
                      <a:r>
                        <a:rPr lang="en-IN" sz="2400" baseline="0" dirty="0" smtClean="0">
                          <a:solidFill>
                            <a:schemeClr val="tx2">
                              <a:lumMod val="50000"/>
                            </a:schemeClr>
                          </a:solidFill>
                        </a:rPr>
                        <a:t> and fittings</a:t>
                      </a:r>
                    </a:p>
                  </a:txBody>
                  <a:tcPr>
                    <a:solidFill>
                      <a:schemeClr val="accent2">
                        <a:lumMod val="40000"/>
                        <a:lumOff val="60000"/>
                      </a:schemeClr>
                    </a:solidFill>
                  </a:tcPr>
                </a:tc>
                <a:tc>
                  <a:txBody>
                    <a:bodyPr/>
                    <a:lstStyle/>
                    <a:p>
                      <a:pPr algn="r"/>
                      <a:r>
                        <a:rPr lang="en-IN" sz="2400" dirty="0" smtClean="0">
                          <a:solidFill>
                            <a:schemeClr val="tx2">
                              <a:lumMod val="50000"/>
                            </a:schemeClr>
                          </a:solidFill>
                        </a:rPr>
                        <a:t>10%</a:t>
                      </a:r>
                      <a:endParaRPr lang="en-IN" sz="2400" baseline="0" dirty="0" smtClean="0">
                        <a:solidFill>
                          <a:schemeClr val="tx2">
                            <a:lumMod val="50000"/>
                          </a:schemeClr>
                        </a:solidFill>
                      </a:endParaRPr>
                    </a:p>
                  </a:txBody>
                  <a:tcPr>
                    <a:solidFill>
                      <a:schemeClr val="accent2">
                        <a:lumMod val="40000"/>
                        <a:lumOff val="60000"/>
                      </a:schemeClr>
                    </a:solidFill>
                  </a:tcPr>
                </a:tc>
              </a:tr>
              <a:tr h="370840">
                <a:tc>
                  <a:txBody>
                    <a:bodyPr/>
                    <a:lstStyle/>
                    <a:p>
                      <a:r>
                        <a:rPr lang="en-IN" sz="2400" dirty="0" smtClean="0">
                          <a:solidFill>
                            <a:schemeClr val="tx2">
                              <a:lumMod val="50000"/>
                            </a:schemeClr>
                          </a:solidFill>
                        </a:rPr>
                        <a:t>Computers and software</a:t>
                      </a:r>
                      <a:endParaRPr lang="en-IN" sz="2400" dirty="0">
                        <a:solidFill>
                          <a:schemeClr val="tx2">
                            <a:lumMod val="50000"/>
                          </a:schemeClr>
                        </a:solidFill>
                      </a:endParaRPr>
                    </a:p>
                  </a:txBody>
                  <a:tcPr>
                    <a:solidFill>
                      <a:schemeClr val="accent2">
                        <a:lumMod val="40000"/>
                        <a:lumOff val="60000"/>
                      </a:schemeClr>
                    </a:solidFill>
                  </a:tcPr>
                </a:tc>
                <a:tc>
                  <a:txBody>
                    <a:bodyPr/>
                    <a:lstStyle/>
                    <a:p>
                      <a:pPr marL="0" marR="0" indent="0" algn="r" defTabSz="914363" rtl="0" eaLnBrk="1" fontAlgn="auto" latinLnBrk="0" hangingPunct="1">
                        <a:lnSpc>
                          <a:spcPct val="100000"/>
                        </a:lnSpc>
                        <a:spcBef>
                          <a:spcPts val="0"/>
                        </a:spcBef>
                        <a:spcAft>
                          <a:spcPts val="0"/>
                        </a:spcAft>
                        <a:buClrTx/>
                        <a:buSzTx/>
                        <a:buFontTx/>
                        <a:buNone/>
                        <a:tabLst/>
                        <a:defRPr/>
                      </a:pPr>
                      <a:r>
                        <a:rPr lang="en-IN" sz="2400" dirty="0" smtClean="0">
                          <a:solidFill>
                            <a:schemeClr val="tx2">
                              <a:lumMod val="50000"/>
                            </a:schemeClr>
                          </a:solidFill>
                        </a:rPr>
                        <a:t>60%</a:t>
                      </a:r>
                    </a:p>
                  </a:txBody>
                  <a:tcPr>
                    <a:solidFill>
                      <a:schemeClr val="accent2">
                        <a:lumMod val="40000"/>
                        <a:lumOff val="60000"/>
                      </a:schemeClr>
                    </a:solidFill>
                  </a:tcPr>
                </a:tc>
              </a:tr>
              <a:tr h="370840">
                <a:tc>
                  <a:txBody>
                    <a:bodyPr/>
                    <a:lstStyle/>
                    <a:p>
                      <a:r>
                        <a:rPr lang="en-IN" sz="2400" dirty="0" smtClean="0">
                          <a:solidFill>
                            <a:schemeClr val="tx2">
                              <a:lumMod val="50000"/>
                            </a:schemeClr>
                          </a:solidFill>
                        </a:rPr>
                        <a:t>Specified</a:t>
                      </a:r>
                      <a:r>
                        <a:rPr lang="en-IN" sz="2400" baseline="0" dirty="0" smtClean="0">
                          <a:solidFill>
                            <a:schemeClr val="tx2">
                              <a:lumMod val="50000"/>
                            </a:schemeClr>
                          </a:solidFill>
                        </a:rPr>
                        <a:t> energy saving devices</a:t>
                      </a:r>
                      <a:endParaRPr lang="en-IN" sz="2400" dirty="0">
                        <a:solidFill>
                          <a:schemeClr val="tx2">
                            <a:lumMod val="50000"/>
                          </a:schemeClr>
                        </a:solidFill>
                      </a:endParaRPr>
                    </a:p>
                  </a:txBody>
                  <a:tcPr>
                    <a:solidFill>
                      <a:schemeClr val="accent2">
                        <a:lumMod val="40000"/>
                        <a:lumOff val="60000"/>
                      </a:schemeClr>
                    </a:solidFill>
                  </a:tcPr>
                </a:tc>
                <a:tc>
                  <a:txBody>
                    <a:bodyPr/>
                    <a:lstStyle/>
                    <a:p>
                      <a:pPr marL="0" marR="0" indent="0" algn="r" defTabSz="914363" rtl="0" eaLnBrk="1" fontAlgn="auto" latinLnBrk="0" hangingPunct="1">
                        <a:lnSpc>
                          <a:spcPct val="100000"/>
                        </a:lnSpc>
                        <a:spcBef>
                          <a:spcPts val="0"/>
                        </a:spcBef>
                        <a:spcAft>
                          <a:spcPts val="0"/>
                        </a:spcAft>
                        <a:buClrTx/>
                        <a:buSzTx/>
                        <a:buFontTx/>
                        <a:buNone/>
                        <a:tabLst/>
                        <a:defRPr/>
                      </a:pPr>
                      <a:r>
                        <a:rPr lang="en-IN" sz="2400" dirty="0" smtClean="0">
                          <a:solidFill>
                            <a:schemeClr val="tx2">
                              <a:lumMod val="50000"/>
                            </a:schemeClr>
                          </a:solidFill>
                        </a:rPr>
                        <a:t>80%</a:t>
                      </a:r>
                    </a:p>
                  </a:txBody>
                  <a:tcPr>
                    <a:solidFill>
                      <a:schemeClr val="accent2">
                        <a:lumMod val="40000"/>
                        <a:lumOff val="60000"/>
                      </a:schemeClr>
                    </a:solidFill>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IN" sz="2400" dirty="0" smtClean="0">
                          <a:solidFill>
                            <a:schemeClr val="tx2">
                              <a:lumMod val="50000"/>
                            </a:schemeClr>
                          </a:solidFill>
                        </a:rPr>
                        <a:t>Specified</a:t>
                      </a:r>
                      <a:r>
                        <a:rPr lang="en-IN" sz="2400" baseline="0" dirty="0" smtClean="0">
                          <a:solidFill>
                            <a:schemeClr val="tx2">
                              <a:lumMod val="50000"/>
                            </a:schemeClr>
                          </a:solidFill>
                        </a:rPr>
                        <a:t> environment protection equipment</a:t>
                      </a:r>
                      <a:endParaRPr lang="en-IN" sz="2400" dirty="0" smtClean="0">
                        <a:solidFill>
                          <a:schemeClr val="tx2">
                            <a:lumMod val="50000"/>
                          </a:schemeClr>
                        </a:solidFill>
                      </a:endParaRPr>
                    </a:p>
                  </a:txBody>
                  <a:tcPr>
                    <a:solidFill>
                      <a:schemeClr val="accent2">
                        <a:lumMod val="40000"/>
                        <a:lumOff val="60000"/>
                      </a:schemeClr>
                    </a:solidFill>
                  </a:tcPr>
                </a:tc>
                <a:tc>
                  <a:txBody>
                    <a:bodyPr/>
                    <a:lstStyle/>
                    <a:p>
                      <a:pPr marL="0" marR="0" indent="0" algn="r" defTabSz="914363" rtl="0" eaLnBrk="1" fontAlgn="auto" latinLnBrk="0" hangingPunct="1">
                        <a:lnSpc>
                          <a:spcPct val="100000"/>
                        </a:lnSpc>
                        <a:spcBef>
                          <a:spcPts val="0"/>
                        </a:spcBef>
                        <a:spcAft>
                          <a:spcPts val="0"/>
                        </a:spcAft>
                        <a:buClrTx/>
                        <a:buSzTx/>
                        <a:buFontTx/>
                        <a:buNone/>
                        <a:tabLst/>
                        <a:defRPr/>
                      </a:pPr>
                      <a:r>
                        <a:rPr lang="en-IN" sz="2400" dirty="0" smtClean="0">
                          <a:solidFill>
                            <a:schemeClr val="tx2">
                              <a:lumMod val="50000"/>
                            </a:schemeClr>
                          </a:solidFill>
                        </a:rPr>
                        <a:t>100%</a:t>
                      </a:r>
                    </a:p>
                  </a:txBody>
                  <a:tcPr>
                    <a:solidFill>
                      <a:schemeClr val="accent2">
                        <a:lumMod val="40000"/>
                        <a:lumOff val="60000"/>
                      </a:schemeClr>
                    </a:solidFill>
                  </a:tcPr>
                </a:tc>
              </a:tr>
            </a:tbl>
          </a:graphicData>
        </a:graphic>
      </p:graphicFrame>
      <p:sp>
        <p:nvSpPr>
          <p:cNvPr id="6" name="Rectangle 2"/>
          <p:cNvSpPr txBox="1">
            <a:spLocks noChangeArrowheads="1"/>
          </p:cNvSpPr>
          <p:nvPr/>
        </p:nvSpPr>
        <p:spPr>
          <a:xfrm>
            <a:off x="0" y="-27384"/>
            <a:ext cx="9144000" cy="609398"/>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4400" dirty="0" smtClean="0"/>
              <a:t>Depreciation … Contd.</a:t>
            </a:r>
            <a:endParaRPr lang="en-IN" altLang="en-US" sz="4400" dirty="0"/>
          </a:p>
        </p:txBody>
      </p:sp>
    </p:spTree>
    <p:extLst>
      <p:ext uri="{BB962C8B-B14F-4D97-AF65-F5344CB8AC3E}">
        <p14:creationId xmlns:p14="http://schemas.microsoft.com/office/powerpoint/2010/main" val="3524404651"/>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976" y="692696"/>
            <a:ext cx="8424936" cy="5324535"/>
          </a:xfrm>
          <a:prstGeom prst="rect">
            <a:avLst/>
          </a:prstGeom>
          <a:noFill/>
        </p:spPr>
        <p:txBody>
          <a:bodyPr wrap="square" rtlCol="0">
            <a:spAutoFit/>
          </a:bodyPr>
          <a:lstStyle/>
          <a:p>
            <a:pPr marL="342900" indent="-342900" algn="just">
              <a:buFontTx/>
              <a:buAutoNum type="arabicPeriod"/>
            </a:pPr>
            <a:r>
              <a:rPr lang="en-IN" sz="2000" dirty="0">
                <a:solidFill>
                  <a:schemeClr val="tx2">
                    <a:lumMod val="50000"/>
                  </a:schemeClr>
                </a:solidFill>
              </a:rPr>
              <a:t>Depreciation is calculated at 50% of the normal rates if an asset is used for less than 180 days  in the first year </a:t>
            </a:r>
            <a:r>
              <a:rPr lang="en-IN" sz="2000" b="1" i="1" dirty="0">
                <a:solidFill>
                  <a:schemeClr val="tx2">
                    <a:lumMod val="50000"/>
                  </a:schemeClr>
                </a:solidFill>
              </a:rPr>
              <a:t>[proviso to Sec. 32(1)(ii</a:t>
            </a:r>
            <a:r>
              <a:rPr lang="en-IN" sz="2000" b="1" i="1" dirty="0" smtClean="0">
                <a:solidFill>
                  <a:schemeClr val="tx2">
                    <a:lumMod val="50000"/>
                  </a:schemeClr>
                </a:solidFill>
              </a:rPr>
              <a:t>)]</a:t>
            </a:r>
            <a:r>
              <a:rPr lang="en-IN" sz="2000" dirty="0" smtClean="0">
                <a:solidFill>
                  <a:schemeClr val="tx2">
                    <a:lumMod val="50000"/>
                  </a:schemeClr>
                </a:solidFill>
              </a:rPr>
              <a:t>;</a:t>
            </a:r>
            <a:endParaRPr lang="en-IN" sz="2000" dirty="0">
              <a:solidFill>
                <a:schemeClr val="tx2">
                  <a:lumMod val="50000"/>
                </a:schemeClr>
              </a:solidFill>
            </a:endParaRPr>
          </a:p>
          <a:p>
            <a:pPr marL="342900" indent="-342900" algn="just">
              <a:buAutoNum type="arabicPeriod"/>
            </a:pPr>
            <a:r>
              <a:rPr lang="en-IN" sz="2000" dirty="0" smtClean="0">
                <a:solidFill>
                  <a:schemeClr val="tx2">
                    <a:lumMod val="50000"/>
                  </a:schemeClr>
                </a:solidFill>
              </a:rPr>
              <a:t>20% additional depreciation on new P&amp;M acquired on or after April 1, 2005 on actual cost </a:t>
            </a:r>
            <a:r>
              <a:rPr lang="en-IN" sz="2000" b="1" i="1" dirty="0" smtClean="0">
                <a:solidFill>
                  <a:schemeClr val="tx2">
                    <a:lumMod val="50000"/>
                  </a:schemeClr>
                </a:solidFill>
              </a:rPr>
              <a:t>[Sec. 32(</a:t>
            </a:r>
            <a:r>
              <a:rPr lang="en-IN" sz="2000" b="1" i="1" dirty="0" err="1" smtClean="0">
                <a:solidFill>
                  <a:schemeClr val="tx2">
                    <a:lumMod val="50000"/>
                  </a:schemeClr>
                </a:solidFill>
              </a:rPr>
              <a:t>iia</a:t>
            </a:r>
            <a:r>
              <a:rPr lang="en-IN" sz="2000" b="1" i="1" dirty="0" smtClean="0">
                <a:solidFill>
                  <a:schemeClr val="tx2">
                    <a:lumMod val="50000"/>
                  </a:schemeClr>
                </a:solidFill>
              </a:rPr>
              <a:t>)]</a:t>
            </a:r>
            <a:r>
              <a:rPr lang="en-IN" sz="2000" dirty="0" smtClean="0">
                <a:solidFill>
                  <a:schemeClr val="tx2">
                    <a:lumMod val="50000"/>
                  </a:schemeClr>
                </a:solidFill>
              </a:rPr>
              <a:t>;</a:t>
            </a:r>
          </a:p>
          <a:p>
            <a:pPr marL="342900" indent="-342900" algn="just">
              <a:buAutoNum type="arabicPeriod"/>
            </a:pPr>
            <a:r>
              <a:rPr lang="en-IN" sz="2000" dirty="0">
                <a:solidFill>
                  <a:schemeClr val="tx2">
                    <a:lumMod val="50000"/>
                  </a:schemeClr>
                </a:solidFill>
              </a:rPr>
              <a:t>20% additional </a:t>
            </a:r>
            <a:r>
              <a:rPr lang="en-IN" sz="2000" dirty="0" smtClean="0">
                <a:solidFill>
                  <a:schemeClr val="tx2">
                    <a:lumMod val="50000"/>
                  </a:schemeClr>
                </a:solidFill>
              </a:rPr>
              <a:t>depreciation extended to power sector </a:t>
            </a:r>
            <a:r>
              <a:rPr lang="en-IN" sz="2000" dirty="0" err="1" smtClean="0">
                <a:solidFill>
                  <a:schemeClr val="tx2">
                    <a:lumMod val="50000"/>
                  </a:schemeClr>
                </a:solidFill>
              </a:rPr>
              <a:t>wef</a:t>
            </a:r>
            <a:r>
              <a:rPr lang="en-IN" sz="2000" dirty="0" smtClean="0">
                <a:solidFill>
                  <a:schemeClr val="tx2">
                    <a:lumMod val="50000"/>
                  </a:schemeClr>
                </a:solidFill>
              </a:rPr>
              <a:t> FY2012-13;</a:t>
            </a:r>
          </a:p>
          <a:p>
            <a:pPr marL="342900" indent="-342900" algn="just">
              <a:buAutoNum type="arabicPeriod"/>
            </a:pPr>
            <a:r>
              <a:rPr lang="en-IN" sz="2000" dirty="0" smtClean="0">
                <a:solidFill>
                  <a:schemeClr val="tx2">
                    <a:lumMod val="50000"/>
                  </a:schemeClr>
                </a:solidFill>
              </a:rPr>
              <a:t>Additional depreciation is 35% instead 20% for new units commences on or after 01-04-2015 in notified backward areas of states of AP, Telangana, Bihar, </a:t>
            </a:r>
            <a:r>
              <a:rPr lang="en-IN" sz="2000" dirty="0">
                <a:solidFill>
                  <a:schemeClr val="tx2">
                    <a:lumMod val="50000"/>
                  </a:schemeClr>
                </a:solidFill>
              </a:rPr>
              <a:t>and WB </a:t>
            </a:r>
            <a:r>
              <a:rPr lang="en-IN" sz="2000" b="1" i="1" dirty="0" smtClean="0">
                <a:solidFill>
                  <a:schemeClr val="tx2">
                    <a:lumMod val="50000"/>
                  </a:schemeClr>
                </a:solidFill>
              </a:rPr>
              <a:t>[first proviso </a:t>
            </a:r>
            <a:r>
              <a:rPr lang="en-IN" sz="2000" b="1" i="1" dirty="0">
                <a:solidFill>
                  <a:schemeClr val="tx2">
                    <a:lumMod val="50000"/>
                  </a:schemeClr>
                </a:solidFill>
              </a:rPr>
              <a:t>to </a:t>
            </a:r>
            <a:r>
              <a:rPr lang="en-IN" sz="2000" b="1" i="1" dirty="0" smtClean="0">
                <a:solidFill>
                  <a:schemeClr val="tx2">
                    <a:lumMod val="50000"/>
                  </a:schemeClr>
                </a:solidFill>
              </a:rPr>
              <a:t>Sec. </a:t>
            </a:r>
            <a:r>
              <a:rPr lang="en-IN" sz="2000" b="1" i="1" dirty="0">
                <a:solidFill>
                  <a:schemeClr val="tx2">
                    <a:lumMod val="50000"/>
                  </a:schemeClr>
                </a:solidFill>
              </a:rPr>
              <a:t>32(1</a:t>
            </a:r>
            <a:r>
              <a:rPr lang="en-IN" sz="2000" b="1" i="1" dirty="0" smtClean="0">
                <a:solidFill>
                  <a:schemeClr val="tx2">
                    <a:lumMod val="50000"/>
                  </a:schemeClr>
                </a:solidFill>
              </a:rPr>
              <a:t>)(</a:t>
            </a:r>
            <a:r>
              <a:rPr lang="en-IN" sz="2000" b="1" i="1" dirty="0" err="1" smtClean="0">
                <a:solidFill>
                  <a:schemeClr val="tx2">
                    <a:lumMod val="50000"/>
                  </a:schemeClr>
                </a:solidFill>
              </a:rPr>
              <a:t>iia</a:t>
            </a:r>
            <a:r>
              <a:rPr lang="en-IN" sz="2000" b="1" i="1" dirty="0" smtClean="0">
                <a:solidFill>
                  <a:schemeClr val="tx2">
                    <a:lumMod val="50000"/>
                  </a:schemeClr>
                </a:solidFill>
              </a:rPr>
              <a:t>)]</a:t>
            </a:r>
            <a:r>
              <a:rPr lang="en-IN" sz="2000" dirty="0" smtClean="0">
                <a:solidFill>
                  <a:schemeClr val="tx2">
                    <a:lumMod val="50000"/>
                  </a:schemeClr>
                </a:solidFill>
              </a:rPr>
              <a:t>;</a:t>
            </a:r>
          </a:p>
          <a:p>
            <a:pPr marL="342900" indent="-342900" algn="just">
              <a:buAutoNum type="arabicPeriod"/>
            </a:pPr>
            <a:r>
              <a:rPr lang="en-IN" sz="2000" dirty="0" smtClean="0">
                <a:solidFill>
                  <a:schemeClr val="tx2">
                    <a:lumMod val="50000"/>
                  </a:schemeClr>
                </a:solidFill>
              </a:rPr>
              <a:t>The </a:t>
            </a:r>
            <a:r>
              <a:rPr lang="en-IN" sz="2000" dirty="0">
                <a:solidFill>
                  <a:schemeClr val="tx2">
                    <a:lumMod val="50000"/>
                  </a:schemeClr>
                </a:solidFill>
              </a:rPr>
              <a:t>balance 50% of the additional depreciation on new plant or machinery acquired and used for less than 180 days </a:t>
            </a:r>
            <a:r>
              <a:rPr lang="en-IN" sz="2000" dirty="0" smtClean="0">
                <a:solidFill>
                  <a:schemeClr val="tx2">
                    <a:lumMod val="50000"/>
                  </a:schemeClr>
                </a:solidFill>
              </a:rPr>
              <a:t>which has </a:t>
            </a:r>
            <a:r>
              <a:rPr lang="en-IN" sz="2000" dirty="0">
                <a:solidFill>
                  <a:schemeClr val="tx2">
                    <a:lumMod val="50000"/>
                  </a:schemeClr>
                </a:solidFill>
              </a:rPr>
              <a:t>not been allowed in the year of acquisition and installation of such plant or machinery, shall be allowed in the </a:t>
            </a:r>
            <a:r>
              <a:rPr lang="en-IN" sz="2000" dirty="0" smtClean="0">
                <a:solidFill>
                  <a:schemeClr val="tx2">
                    <a:lumMod val="50000"/>
                  </a:schemeClr>
                </a:solidFill>
              </a:rPr>
              <a:t>immediately succeeding </a:t>
            </a:r>
            <a:r>
              <a:rPr lang="en-IN" sz="2000" dirty="0">
                <a:solidFill>
                  <a:schemeClr val="tx2">
                    <a:lumMod val="50000"/>
                  </a:schemeClr>
                </a:solidFill>
              </a:rPr>
              <a:t>previous </a:t>
            </a:r>
            <a:r>
              <a:rPr lang="en-IN" sz="2000" dirty="0" smtClean="0">
                <a:solidFill>
                  <a:schemeClr val="tx2">
                    <a:lumMod val="50000"/>
                  </a:schemeClr>
                </a:solidFill>
              </a:rPr>
              <a:t>year </a:t>
            </a:r>
            <a:r>
              <a:rPr lang="en-IN" sz="2000" b="1" i="1" dirty="0" smtClean="0">
                <a:solidFill>
                  <a:schemeClr val="tx2">
                    <a:lumMod val="50000"/>
                  </a:schemeClr>
                </a:solidFill>
              </a:rPr>
              <a:t>[second </a:t>
            </a:r>
            <a:r>
              <a:rPr lang="en-IN" sz="2000" b="1" i="1" dirty="0">
                <a:solidFill>
                  <a:schemeClr val="tx2">
                    <a:lumMod val="50000"/>
                  </a:schemeClr>
                </a:solidFill>
              </a:rPr>
              <a:t>proviso to Sec. 32(1)(</a:t>
            </a:r>
            <a:r>
              <a:rPr lang="en-IN" sz="2000" b="1" i="1" dirty="0" smtClean="0">
                <a:solidFill>
                  <a:schemeClr val="tx2">
                    <a:lumMod val="50000"/>
                  </a:schemeClr>
                </a:solidFill>
              </a:rPr>
              <a:t>ii)]</a:t>
            </a:r>
            <a:r>
              <a:rPr lang="en-IN" sz="2000" dirty="0" smtClean="0">
                <a:solidFill>
                  <a:schemeClr val="tx2">
                    <a:lumMod val="50000"/>
                  </a:schemeClr>
                </a:solidFill>
              </a:rPr>
              <a:t>;</a:t>
            </a:r>
          </a:p>
          <a:p>
            <a:pPr marL="342900" indent="-342900" algn="just">
              <a:buAutoNum type="arabicPeriod"/>
            </a:pPr>
            <a:r>
              <a:rPr lang="en-IN" sz="2000" dirty="0" smtClean="0">
                <a:solidFill>
                  <a:schemeClr val="tx2">
                    <a:lumMod val="50000"/>
                  </a:schemeClr>
                </a:solidFill>
              </a:rPr>
              <a:t>Depreciation is allowed @ 100% for buildings acquired after Sep 1, 2002 for installing plant or machinery forming part of water supply projects or water treatment systems put to use as infrastructural facilities u/s 80-IA (4)(</a:t>
            </a:r>
            <a:r>
              <a:rPr lang="en-IN" sz="2000" dirty="0" err="1" smtClean="0">
                <a:solidFill>
                  <a:schemeClr val="tx2">
                    <a:lumMod val="50000"/>
                  </a:schemeClr>
                </a:solidFill>
              </a:rPr>
              <a:t>i</a:t>
            </a:r>
            <a:r>
              <a:rPr lang="en-IN" sz="2000" dirty="0" smtClean="0">
                <a:solidFill>
                  <a:schemeClr val="tx2">
                    <a:lumMod val="50000"/>
                  </a:schemeClr>
                </a:solidFill>
              </a:rPr>
              <a:t>) </a:t>
            </a:r>
            <a:r>
              <a:rPr lang="en-IN" sz="2000" b="1" i="1" dirty="0" smtClean="0">
                <a:solidFill>
                  <a:schemeClr val="tx2">
                    <a:lumMod val="50000"/>
                  </a:schemeClr>
                </a:solidFill>
              </a:rPr>
              <a:t>[App I of IT Rules]</a:t>
            </a:r>
            <a:r>
              <a:rPr lang="en-IN" sz="2000" dirty="0" smtClean="0">
                <a:solidFill>
                  <a:schemeClr val="tx2">
                    <a:lumMod val="50000"/>
                  </a:schemeClr>
                </a:solidFill>
              </a:rPr>
              <a:t>.</a:t>
            </a:r>
          </a:p>
        </p:txBody>
      </p:sp>
      <p:sp>
        <p:nvSpPr>
          <p:cNvPr id="5" name="Rectangle 2"/>
          <p:cNvSpPr txBox="1">
            <a:spLocks noChangeArrowheads="1"/>
          </p:cNvSpPr>
          <p:nvPr/>
        </p:nvSpPr>
        <p:spPr>
          <a:xfrm>
            <a:off x="0" y="-27384"/>
            <a:ext cx="9144000" cy="609398"/>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4400" dirty="0" smtClean="0"/>
              <a:t>Depreciation … Contd.</a:t>
            </a:r>
            <a:endParaRPr lang="en-IN" altLang="en-US" sz="4400" dirty="0"/>
          </a:p>
        </p:txBody>
      </p:sp>
    </p:spTree>
    <p:extLst>
      <p:ext uri="{BB962C8B-B14F-4D97-AF65-F5344CB8AC3E}">
        <p14:creationId xmlns:p14="http://schemas.microsoft.com/office/powerpoint/2010/main" val="2366836308"/>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0" y="3797"/>
            <a:ext cx="9144000" cy="498598"/>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600" dirty="0" smtClean="0"/>
              <a:t>Depreciation  statement  (WDV method) - Illustration</a:t>
            </a:r>
            <a:endParaRPr lang="en-IN" altLang="en-US" sz="3600" dirty="0"/>
          </a:p>
        </p:txBody>
      </p:sp>
      <p:graphicFrame>
        <p:nvGraphicFramePr>
          <p:cNvPr id="3" name="Table 2"/>
          <p:cNvGraphicFramePr>
            <a:graphicFrameLocks noGrp="1"/>
          </p:cNvGraphicFramePr>
          <p:nvPr>
            <p:extLst>
              <p:ext uri="{D42A27DB-BD31-4B8C-83A1-F6EECF244321}">
                <p14:modId xmlns:p14="http://schemas.microsoft.com/office/powerpoint/2010/main" val="1247828309"/>
              </p:ext>
            </p:extLst>
          </p:nvPr>
        </p:nvGraphicFramePr>
        <p:xfrm>
          <a:off x="251517" y="836712"/>
          <a:ext cx="8712972" cy="4485112"/>
        </p:xfrm>
        <a:graphic>
          <a:graphicData uri="http://schemas.openxmlformats.org/drawingml/2006/table">
            <a:tbl>
              <a:tblPr>
                <a:tableStyleId>{5C22544A-7EE6-4342-B048-85BDC9FD1C3A}</a:tableStyleId>
              </a:tblPr>
              <a:tblGrid>
                <a:gridCol w="1745656"/>
                <a:gridCol w="501406"/>
                <a:gridCol w="746883"/>
                <a:gridCol w="624145"/>
                <a:gridCol w="624145"/>
                <a:gridCol w="589966"/>
                <a:gridCol w="1025109"/>
                <a:gridCol w="616969"/>
                <a:gridCol w="750925"/>
                <a:gridCol w="653401"/>
                <a:gridCol w="834367"/>
              </a:tblGrid>
              <a:tr h="249536">
                <a:tc rowSpan="2">
                  <a:txBody>
                    <a:bodyPr/>
                    <a:lstStyle/>
                    <a:p>
                      <a:pPr algn="ctr" fontAlgn="t"/>
                      <a:r>
                        <a:rPr lang="en-IN" sz="1600" b="1" u="none" strike="noStrike" dirty="0" smtClean="0">
                          <a:effectLst/>
                        </a:rPr>
                        <a:t>Name of the Asset</a:t>
                      </a:r>
                      <a:endParaRPr lang="en-IN" sz="1600" b="1" i="0" u="none" strike="noStrike" dirty="0">
                        <a:solidFill>
                          <a:srgbClr val="000000"/>
                        </a:solidFill>
                        <a:effectLst/>
                        <a:latin typeface="Arial"/>
                      </a:endParaRPr>
                    </a:p>
                  </a:txBody>
                  <a:tcPr marL="8439" marR="8439" marT="8439" marB="0">
                    <a:solidFill>
                      <a:schemeClr val="accent2">
                        <a:lumMod val="60000"/>
                        <a:lumOff val="40000"/>
                      </a:schemeClr>
                    </a:solidFill>
                  </a:tcPr>
                </a:tc>
                <a:tc rowSpan="2">
                  <a:txBody>
                    <a:bodyPr/>
                    <a:lstStyle/>
                    <a:p>
                      <a:pPr algn="ctr" fontAlgn="t"/>
                      <a:r>
                        <a:rPr lang="en-IN" sz="1600" b="1" u="none" strike="noStrike" dirty="0">
                          <a:effectLst/>
                        </a:rPr>
                        <a:t>Rate</a:t>
                      </a:r>
                      <a:endParaRPr lang="en-IN" sz="1600" b="1" i="0" u="none" strike="noStrike" dirty="0">
                        <a:solidFill>
                          <a:srgbClr val="000000"/>
                        </a:solidFill>
                        <a:effectLst/>
                        <a:latin typeface="Arial"/>
                      </a:endParaRPr>
                    </a:p>
                  </a:txBody>
                  <a:tcPr marL="8439" marR="8439" marT="8439" marB="0">
                    <a:solidFill>
                      <a:schemeClr val="accent2">
                        <a:lumMod val="60000"/>
                        <a:lumOff val="40000"/>
                      </a:schemeClr>
                    </a:solidFill>
                  </a:tcPr>
                </a:tc>
                <a:tc rowSpan="2">
                  <a:txBody>
                    <a:bodyPr/>
                    <a:lstStyle/>
                    <a:p>
                      <a:pPr algn="ctr" fontAlgn="t"/>
                      <a:r>
                        <a:rPr lang="en-IN" sz="1600" b="1" u="none" strike="noStrike" dirty="0" smtClean="0">
                          <a:effectLst/>
                        </a:rPr>
                        <a:t>Op. </a:t>
                      </a:r>
                      <a:r>
                        <a:rPr lang="en-IN" sz="1600" b="1" u="none" strike="noStrike" dirty="0">
                          <a:effectLst/>
                        </a:rPr>
                        <a:t>WDV</a:t>
                      </a:r>
                      <a:endParaRPr lang="en-IN" sz="1600" b="1" i="0" u="none" strike="noStrike" dirty="0">
                        <a:solidFill>
                          <a:srgbClr val="000000"/>
                        </a:solidFill>
                        <a:effectLst/>
                        <a:latin typeface="Arial"/>
                      </a:endParaRPr>
                    </a:p>
                  </a:txBody>
                  <a:tcPr marL="8439" marR="8439" marT="8439" marB="0">
                    <a:solidFill>
                      <a:schemeClr val="accent2">
                        <a:lumMod val="60000"/>
                        <a:lumOff val="40000"/>
                      </a:schemeClr>
                    </a:solidFill>
                  </a:tcPr>
                </a:tc>
                <a:tc gridSpan="2">
                  <a:txBody>
                    <a:bodyPr/>
                    <a:lstStyle/>
                    <a:p>
                      <a:pPr algn="ctr" fontAlgn="b"/>
                      <a:r>
                        <a:rPr lang="en-IN" sz="1600" b="1" u="none" strike="noStrike" dirty="0">
                          <a:effectLst/>
                        </a:rPr>
                        <a:t>Additions</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hMerge="1">
                  <a:txBody>
                    <a:bodyPr/>
                    <a:lstStyle/>
                    <a:p>
                      <a:endParaRPr lang="en-IN"/>
                    </a:p>
                  </a:txBody>
                  <a:tcPr/>
                </a:tc>
                <a:tc rowSpan="2">
                  <a:txBody>
                    <a:bodyPr/>
                    <a:lstStyle/>
                    <a:p>
                      <a:pPr algn="ctr" fontAlgn="t"/>
                      <a:r>
                        <a:rPr lang="en-IN" sz="1600" b="1" i="0" u="none" strike="noStrike" dirty="0" smtClean="0">
                          <a:solidFill>
                            <a:srgbClr val="000000"/>
                          </a:solidFill>
                          <a:effectLst/>
                          <a:latin typeface="Arial"/>
                        </a:rPr>
                        <a:t>Sale</a:t>
                      </a:r>
                      <a:endParaRPr lang="en-IN" sz="1600" b="1" i="0" u="none" strike="noStrike" dirty="0">
                        <a:solidFill>
                          <a:srgbClr val="000000"/>
                        </a:solidFill>
                        <a:effectLst/>
                        <a:latin typeface="Arial"/>
                      </a:endParaRPr>
                    </a:p>
                  </a:txBody>
                  <a:tcPr marL="8439" marR="8439" marT="8439" marB="0">
                    <a:solidFill>
                      <a:schemeClr val="accent2">
                        <a:lumMod val="60000"/>
                        <a:lumOff val="40000"/>
                      </a:schemeClr>
                    </a:solidFill>
                  </a:tcPr>
                </a:tc>
                <a:tc rowSpan="2">
                  <a:txBody>
                    <a:bodyPr/>
                    <a:lstStyle/>
                    <a:p>
                      <a:pPr algn="ctr" fontAlgn="t"/>
                      <a:r>
                        <a:rPr lang="en-IN" sz="1600" b="1" u="none" strike="noStrike" dirty="0">
                          <a:effectLst/>
                        </a:rPr>
                        <a:t>As </a:t>
                      </a:r>
                      <a:r>
                        <a:rPr lang="en-IN" sz="1600" b="1" u="none" strike="noStrike" dirty="0" smtClean="0">
                          <a:effectLst/>
                        </a:rPr>
                        <a:t>on 31.03.15</a:t>
                      </a:r>
                      <a:endParaRPr lang="en-IN" sz="1600" b="1" i="0" u="none" strike="noStrike" dirty="0">
                        <a:solidFill>
                          <a:srgbClr val="000000"/>
                        </a:solidFill>
                        <a:effectLst/>
                        <a:latin typeface="Arial"/>
                      </a:endParaRPr>
                    </a:p>
                  </a:txBody>
                  <a:tcPr marL="8439" marR="8439" marT="8439" marB="0">
                    <a:solidFill>
                      <a:schemeClr val="accent2">
                        <a:lumMod val="60000"/>
                        <a:lumOff val="40000"/>
                      </a:schemeClr>
                    </a:solidFill>
                  </a:tcPr>
                </a:tc>
                <a:tc gridSpan="2">
                  <a:txBody>
                    <a:bodyPr/>
                    <a:lstStyle/>
                    <a:p>
                      <a:pPr algn="ctr" fontAlgn="b"/>
                      <a:r>
                        <a:rPr lang="en-IN" sz="1600" b="1" u="none" strike="noStrike" dirty="0" smtClean="0">
                          <a:effectLst/>
                        </a:rPr>
                        <a:t>Depreciation</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hMerge="1">
                  <a:txBody>
                    <a:bodyPr/>
                    <a:lstStyle/>
                    <a:p>
                      <a:endParaRPr lang="en-IN"/>
                    </a:p>
                  </a:txBody>
                  <a:tcPr/>
                </a:tc>
                <a:tc rowSpan="2">
                  <a:txBody>
                    <a:bodyPr/>
                    <a:lstStyle/>
                    <a:p>
                      <a:pPr algn="ctr" fontAlgn="t"/>
                      <a:r>
                        <a:rPr lang="en-IN" sz="1600" b="1" u="none" strike="noStrike" dirty="0" err="1" smtClean="0">
                          <a:effectLst/>
                        </a:rPr>
                        <a:t>Depn</a:t>
                      </a:r>
                      <a:r>
                        <a:rPr lang="en-IN" sz="1600" b="1" u="none" strike="noStrike" dirty="0" smtClean="0">
                          <a:effectLst/>
                        </a:rPr>
                        <a:t>. for </a:t>
                      </a:r>
                      <a:r>
                        <a:rPr lang="en-IN" sz="1600" b="1" u="none" strike="noStrike" dirty="0">
                          <a:effectLst/>
                        </a:rPr>
                        <a:t>the year</a:t>
                      </a:r>
                      <a:endParaRPr lang="en-IN" sz="1600" b="1" i="0" u="none" strike="noStrike" dirty="0">
                        <a:solidFill>
                          <a:srgbClr val="000000"/>
                        </a:solidFill>
                        <a:effectLst/>
                        <a:latin typeface="Arial"/>
                      </a:endParaRPr>
                    </a:p>
                  </a:txBody>
                  <a:tcPr marL="8439" marR="8439" marT="8439" marB="0">
                    <a:solidFill>
                      <a:schemeClr val="accent2">
                        <a:lumMod val="60000"/>
                        <a:lumOff val="40000"/>
                      </a:schemeClr>
                    </a:solidFill>
                  </a:tcPr>
                </a:tc>
                <a:tc rowSpan="2">
                  <a:txBody>
                    <a:bodyPr/>
                    <a:lstStyle/>
                    <a:p>
                      <a:pPr algn="ctr" fontAlgn="t"/>
                      <a:r>
                        <a:rPr lang="en-IN" sz="1600" b="1" u="none" strike="noStrike" dirty="0">
                          <a:effectLst/>
                        </a:rPr>
                        <a:t>WDV as on </a:t>
                      </a:r>
                      <a:r>
                        <a:rPr lang="en-IN" sz="1600" b="1" u="none" strike="noStrike" dirty="0" smtClean="0">
                          <a:effectLst/>
                        </a:rPr>
                        <a:t>31.03.15</a:t>
                      </a:r>
                      <a:endParaRPr lang="en-IN" sz="1600" b="1" i="0" u="none" strike="noStrike" dirty="0">
                        <a:solidFill>
                          <a:srgbClr val="000000"/>
                        </a:solidFill>
                        <a:effectLst/>
                        <a:latin typeface="Arial"/>
                      </a:endParaRPr>
                    </a:p>
                  </a:txBody>
                  <a:tcPr marL="8439" marR="8439" marT="8439" marB="0">
                    <a:solidFill>
                      <a:schemeClr val="accent2">
                        <a:lumMod val="60000"/>
                        <a:lumOff val="40000"/>
                      </a:schemeClr>
                    </a:solidFill>
                  </a:tcPr>
                </a:tc>
              </a:tr>
              <a:tr h="411733">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l" fontAlgn="b"/>
                      <a:r>
                        <a:rPr lang="en-IN" sz="1600" b="1" u="none" strike="noStrike" dirty="0">
                          <a:effectLst/>
                        </a:rPr>
                        <a:t>&gt;180 days</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l" fontAlgn="b"/>
                      <a:r>
                        <a:rPr lang="en-IN" sz="1600" b="1" u="none" strike="noStrike" dirty="0">
                          <a:effectLst/>
                        </a:rPr>
                        <a:t>&lt;180 days</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vMerge="1">
                  <a:txBody>
                    <a:bodyPr/>
                    <a:lstStyle/>
                    <a:p>
                      <a:endParaRPr lang="en-IN"/>
                    </a:p>
                  </a:txBody>
                  <a:tcPr/>
                </a:tc>
                <a:tc vMerge="1">
                  <a:txBody>
                    <a:bodyPr/>
                    <a:lstStyle/>
                    <a:p>
                      <a:endParaRPr lang="en-IN"/>
                    </a:p>
                  </a:txBody>
                  <a:tcPr/>
                </a:tc>
                <a:tc>
                  <a:txBody>
                    <a:bodyPr/>
                    <a:lstStyle/>
                    <a:p>
                      <a:pPr algn="l" fontAlgn="b"/>
                      <a:r>
                        <a:rPr lang="en-IN" sz="1600" b="1" u="none" strike="noStrike" dirty="0">
                          <a:effectLst/>
                        </a:rPr>
                        <a:t>&gt;180 days</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l" fontAlgn="b"/>
                      <a:r>
                        <a:rPr lang="en-IN" sz="1600" b="1" u="none" strike="noStrike" dirty="0">
                          <a:effectLst/>
                        </a:rPr>
                        <a:t>&lt;180 days</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vMerge="1">
                  <a:txBody>
                    <a:bodyPr/>
                    <a:lstStyle/>
                    <a:p>
                      <a:endParaRPr lang="en-IN"/>
                    </a:p>
                  </a:txBody>
                  <a:tcPr/>
                </a:tc>
                <a:tc vMerge="1">
                  <a:txBody>
                    <a:bodyPr/>
                    <a:lstStyle/>
                    <a:p>
                      <a:endParaRPr lang="en-IN"/>
                    </a:p>
                  </a:txBody>
                  <a:tcPr/>
                </a:tc>
              </a:tr>
              <a:tr h="249536">
                <a:tc>
                  <a:txBody>
                    <a:bodyPr/>
                    <a:lstStyle/>
                    <a:p>
                      <a:pPr algn="ctr" fontAlgn="b"/>
                      <a:endParaRPr lang="en-IN" sz="1600" b="1"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6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marL="0" marR="0" indent="0" algn="ctr" defTabSz="914363" rtl="0" eaLnBrk="1" fontAlgn="b" latinLnBrk="0" hangingPunct="1">
                        <a:lnSpc>
                          <a:spcPct val="100000"/>
                        </a:lnSpc>
                        <a:spcBef>
                          <a:spcPts val="0"/>
                        </a:spcBef>
                        <a:spcAft>
                          <a:spcPts val="0"/>
                        </a:spcAft>
                        <a:buClrTx/>
                        <a:buSzTx/>
                        <a:buFontTx/>
                        <a:buNone/>
                        <a:tabLst/>
                        <a:defRPr/>
                      </a:pPr>
                      <a:r>
                        <a:rPr lang="en-IN" sz="1600" b="1" i="0" u="none" strike="noStrike" dirty="0" smtClean="0">
                          <a:solidFill>
                            <a:srgbClr val="000000"/>
                          </a:solidFill>
                          <a:effectLst/>
                          <a:latin typeface="Arial"/>
                        </a:rPr>
                        <a:t>(A)</a:t>
                      </a:r>
                    </a:p>
                  </a:txBody>
                  <a:tcPr marL="8439" marR="8439" marT="8439" marB="0" anchor="b">
                    <a:solidFill>
                      <a:schemeClr val="accent2">
                        <a:lumMod val="40000"/>
                        <a:lumOff val="60000"/>
                      </a:schemeClr>
                    </a:solidFill>
                  </a:tcPr>
                </a:tc>
                <a:tc>
                  <a:txBody>
                    <a:bodyPr/>
                    <a:lstStyle/>
                    <a:p>
                      <a:pPr algn="ctr" fontAlgn="b"/>
                      <a:r>
                        <a:rPr lang="en-IN" sz="1600" b="1" i="0" u="none" strike="noStrike" dirty="0" smtClean="0">
                          <a:solidFill>
                            <a:srgbClr val="000000"/>
                          </a:solidFill>
                          <a:effectLst/>
                          <a:latin typeface="Arial"/>
                        </a:rPr>
                        <a:t>(B)</a:t>
                      </a:r>
                      <a:endParaRPr lang="en-IN" sz="1600" b="1"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marL="0" marR="0" indent="0" algn="ctr" defTabSz="914363" rtl="0" eaLnBrk="1" fontAlgn="b" latinLnBrk="0" hangingPunct="1">
                        <a:lnSpc>
                          <a:spcPct val="100000"/>
                        </a:lnSpc>
                        <a:spcBef>
                          <a:spcPts val="0"/>
                        </a:spcBef>
                        <a:spcAft>
                          <a:spcPts val="0"/>
                        </a:spcAft>
                        <a:buClrTx/>
                        <a:buSzTx/>
                        <a:buFontTx/>
                        <a:buNone/>
                        <a:tabLst/>
                        <a:defRPr/>
                      </a:pPr>
                      <a:r>
                        <a:rPr lang="en-IN" sz="1600" b="1" i="0" u="none" strike="noStrike" dirty="0" smtClean="0">
                          <a:solidFill>
                            <a:srgbClr val="000000"/>
                          </a:solidFill>
                          <a:effectLst/>
                          <a:latin typeface="Arial"/>
                        </a:rPr>
                        <a:t>(C)</a:t>
                      </a:r>
                    </a:p>
                  </a:txBody>
                  <a:tcPr marL="8439" marR="8439" marT="8439" marB="0" anchor="b">
                    <a:solidFill>
                      <a:schemeClr val="accent2">
                        <a:lumMod val="40000"/>
                        <a:lumOff val="60000"/>
                      </a:schemeClr>
                    </a:solidFill>
                  </a:tcPr>
                </a:tc>
                <a:tc>
                  <a:txBody>
                    <a:bodyPr/>
                    <a:lstStyle/>
                    <a:p>
                      <a:pPr algn="ctr" fontAlgn="b"/>
                      <a:r>
                        <a:rPr lang="en-IN" sz="1600" b="1" i="0" u="none" strike="noStrike" dirty="0" smtClean="0">
                          <a:solidFill>
                            <a:srgbClr val="000000"/>
                          </a:solidFill>
                          <a:effectLst/>
                          <a:latin typeface="Arial"/>
                        </a:rPr>
                        <a:t>(D)</a:t>
                      </a:r>
                      <a:endParaRPr lang="en-IN" sz="1600" b="1"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marL="0" marR="0" indent="0" algn="ctr" defTabSz="914363" rtl="0" eaLnBrk="1" fontAlgn="b" latinLnBrk="0" hangingPunct="1">
                        <a:lnSpc>
                          <a:spcPct val="100000"/>
                        </a:lnSpc>
                        <a:spcBef>
                          <a:spcPts val="0"/>
                        </a:spcBef>
                        <a:spcAft>
                          <a:spcPts val="0"/>
                        </a:spcAft>
                        <a:buClrTx/>
                        <a:buSzTx/>
                        <a:buFontTx/>
                        <a:buNone/>
                        <a:tabLst/>
                        <a:defRPr/>
                      </a:pPr>
                      <a:r>
                        <a:rPr lang="en-IN" sz="1600" b="1" i="0" u="none" strike="noStrike" dirty="0" smtClean="0">
                          <a:solidFill>
                            <a:srgbClr val="000000"/>
                          </a:solidFill>
                          <a:effectLst/>
                          <a:latin typeface="Arial"/>
                        </a:rPr>
                        <a:t>(E)</a:t>
                      </a:r>
                    </a:p>
                  </a:txBody>
                  <a:tcPr marL="8439" marR="8439" marT="8439" marB="0" anchor="b">
                    <a:solidFill>
                      <a:schemeClr val="accent2">
                        <a:lumMod val="40000"/>
                        <a:lumOff val="60000"/>
                      </a:schemeClr>
                    </a:solidFill>
                  </a:tcPr>
                </a:tc>
                <a:tc>
                  <a:txBody>
                    <a:bodyPr/>
                    <a:lstStyle/>
                    <a:p>
                      <a:pPr algn="r" fontAlgn="b"/>
                      <a:endParaRPr lang="en-IN" sz="16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6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6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600" b="1" i="0" u="none" strike="noStrike" dirty="0">
                        <a:solidFill>
                          <a:srgbClr val="000000"/>
                        </a:solidFill>
                        <a:effectLst/>
                        <a:latin typeface="Arial"/>
                      </a:endParaRPr>
                    </a:p>
                  </a:txBody>
                  <a:tcPr marL="8439" marR="8439" marT="8439" marB="0" anchor="b">
                    <a:solidFill>
                      <a:schemeClr val="accent2">
                        <a:lumMod val="40000"/>
                        <a:lumOff val="60000"/>
                      </a:schemeClr>
                    </a:solidFill>
                  </a:tcPr>
                </a:tc>
              </a:tr>
              <a:tr h="249536">
                <a:tc>
                  <a:txBody>
                    <a:bodyPr/>
                    <a:lstStyle/>
                    <a:p>
                      <a:pPr algn="l" fontAlgn="b"/>
                      <a:r>
                        <a:rPr lang="en-IN" sz="1400" u="none" strike="noStrike" dirty="0">
                          <a:effectLst/>
                        </a:rPr>
                        <a:t>Residential buildings</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5%</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50,000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50,000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2,500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2,500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47,500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r>
              <a:tr h="249536">
                <a:tc>
                  <a:txBody>
                    <a:bodyPr/>
                    <a:lstStyle/>
                    <a:p>
                      <a:pPr algn="l" fontAlgn="b"/>
                      <a:r>
                        <a:rPr lang="en-IN" sz="1400" u="none" strike="noStrike" dirty="0">
                          <a:effectLst/>
                        </a:rPr>
                        <a:t>Factory buildings</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10%</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75,000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10,000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85,000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8,500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8,500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76,500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r>
              <a:tr h="249536">
                <a:tc>
                  <a:txBody>
                    <a:bodyPr/>
                    <a:lstStyle/>
                    <a:p>
                      <a:pPr algn="l" fontAlgn="b"/>
                      <a:r>
                        <a:rPr lang="en-IN" sz="1400" u="none" strike="noStrike" dirty="0">
                          <a:effectLst/>
                        </a:rPr>
                        <a:t>Water project buildings</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100%</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80,000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r>
              <a:tr h="249536">
                <a:tc>
                  <a:txBody>
                    <a:bodyPr/>
                    <a:lstStyle/>
                    <a:p>
                      <a:pPr algn="l"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l"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r>
              <a:tr h="249536">
                <a:tc>
                  <a:txBody>
                    <a:bodyPr/>
                    <a:lstStyle/>
                    <a:p>
                      <a:pPr algn="l" fontAlgn="b"/>
                      <a:r>
                        <a:rPr lang="en-IN" sz="1400" u="none" strike="noStrike" dirty="0">
                          <a:effectLst/>
                        </a:rPr>
                        <a:t>Furniture &amp; </a:t>
                      </a:r>
                      <a:r>
                        <a:rPr lang="en-IN" sz="1400" u="none" strike="noStrike" dirty="0" smtClean="0">
                          <a:effectLst/>
                        </a:rPr>
                        <a:t>Fixture</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10%</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30,000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5,000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35,000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3,000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250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3,250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smtClean="0">
                          <a:effectLst/>
                        </a:rPr>
                        <a:t>31,750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r>
              <a:tr h="249536">
                <a:tc>
                  <a:txBody>
                    <a:bodyPr/>
                    <a:lstStyle/>
                    <a:p>
                      <a:pPr algn="l"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l"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400" u="none" strike="noStrike" dirty="0">
                          <a:effectLst/>
                        </a:rPr>
                        <a:t> </a:t>
                      </a:r>
                      <a:endParaRPr lang="en-IN" sz="14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r>
              <a:tr h="249536">
                <a:tc>
                  <a:txBody>
                    <a:bodyPr/>
                    <a:lstStyle/>
                    <a:p>
                      <a:pPr algn="l" fontAlgn="b"/>
                      <a:r>
                        <a:rPr lang="en-IN" sz="1400" u="none" strike="noStrike" dirty="0">
                          <a:effectLst/>
                        </a:rPr>
                        <a:t>General Plant &amp; Machinery</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15%</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25,000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50,000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75,000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3,750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3,750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7,500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67,500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r>
              <a:tr h="249536">
                <a:tc>
                  <a:txBody>
                    <a:bodyPr/>
                    <a:lstStyle/>
                    <a:p>
                      <a:pPr algn="l" fontAlgn="b"/>
                      <a:r>
                        <a:rPr lang="en-IN" sz="1400" u="none" strike="noStrike" dirty="0">
                          <a:effectLst/>
                        </a:rPr>
                        <a:t>Vehicles</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15%</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40,000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40,000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6,000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6,000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a:effectLst/>
                        </a:rPr>
                        <a:t>      34,000 </a:t>
                      </a:r>
                      <a:endParaRPr lang="en-IN" sz="1400" b="0" i="0" u="none" strike="noStrike">
                        <a:solidFill>
                          <a:srgbClr val="000000"/>
                        </a:solidFill>
                        <a:effectLst/>
                        <a:latin typeface="Arial"/>
                      </a:endParaRPr>
                    </a:p>
                  </a:txBody>
                  <a:tcPr marL="8439" marR="8439" marT="8439" marB="0" anchor="b">
                    <a:solidFill>
                      <a:schemeClr val="accent2">
                        <a:lumMod val="40000"/>
                        <a:lumOff val="60000"/>
                      </a:schemeClr>
                    </a:solidFill>
                  </a:tcPr>
                </a:tc>
              </a:tr>
              <a:tr h="249536">
                <a:tc>
                  <a:txBody>
                    <a:bodyPr/>
                    <a:lstStyle/>
                    <a:p>
                      <a:pPr algn="l" fontAlgn="b"/>
                      <a:r>
                        <a:rPr lang="en-IN" sz="1400" u="none" strike="noStrike" dirty="0">
                          <a:effectLst/>
                        </a:rPr>
                        <a:t>Transport Vehicles</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30%</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70,000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70,000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21,000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21,000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c>
                  <a:txBody>
                    <a:bodyPr/>
                    <a:lstStyle/>
                    <a:p>
                      <a:pPr algn="r" fontAlgn="b"/>
                      <a:r>
                        <a:rPr lang="en-IN" sz="1400" u="none" strike="noStrike" dirty="0">
                          <a:effectLst/>
                        </a:rPr>
                        <a:t>      49,000 </a:t>
                      </a:r>
                      <a:endParaRPr lang="en-IN" sz="1400" b="0" i="0" u="none" strike="noStrike" dirty="0">
                        <a:solidFill>
                          <a:srgbClr val="000000"/>
                        </a:solidFill>
                        <a:effectLst/>
                        <a:latin typeface="Arial"/>
                      </a:endParaRPr>
                    </a:p>
                  </a:txBody>
                  <a:tcPr marL="8439" marR="8439" marT="8439" marB="0" anchor="b">
                    <a:solidFill>
                      <a:schemeClr val="accent2">
                        <a:lumMod val="40000"/>
                        <a:lumOff val="60000"/>
                      </a:schemeClr>
                    </a:solidFill>
                  </a:tcPr>
                </a:tc>
              </a:tr>
              <a:tr h="249536">
                <a:tc>
                  <a:txBody>
                    <a:bodyPr/>
                    <a:lstStyle/>
                    <a:p>
                      <a:pPr algn="l" fontAlgn="b"/>
                      <a:r>
                        <a:rPr lang="en-IN" sz="1600" u="none" strike="noStrike" dirty="0">
                          <a:effectLst/>
                        </a:rPr>
                        <a:t>           </a:t>
                      </a:r>
                      <a:endParaRPr lang="en-IN" sz="1600" b="0"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l" fontAlgn="b"/>
                      <a:r>
                        <a:rPr lang="en-IN" sz="1600" b="1" u="none" strike="noStrike" dirty="0">
                          <a:effectLst/>
                        </a:rPr>
                        <a:t> </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600" b="1" u="none" strike="noStrike" dirty="0" smtClean="0">
                          <a:effectLst/>
                        </a:rPr>
                        <a:t>3,70,000 </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600" b="1" u="none" strike="noStrike" dirty="0">
                          <a:effectLst/>
                        </a:rPr>
                        <a:t> </a:t>
                      </a:r>
                      <a:r>
                        <a:rPr lang="en-IN" sz="1600" b="1" u="none" strike="noStrike" dirty="0" smtClean="0">
                          <a:effectLst/>
                        </a:rPr>
                        <a:t>10,000 </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600" b="1" u="none" strike="noStrike" dirty="0" smtClean="0">
                          <a:effectLst/>
                        </a:rPr>
                        <a:t>55,000 </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600" b="1" u="none" strike="noStrike" dirty="0" smtClean="0">
                          <a:effectLst/>
                        </a:rPr>
                        <a:t>3,55,000 </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600" b="1" u="none" strike="noStrike" dirty="0" smtClean="0">
                          <a:effectLst/>
                        </a:rPr>
                        <a:t>44,750 </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600" b="1" u="none" strike="noStrike" dirty="0">
                          <a:effectLst/>
                        </a:rPr>
                        <a:t>         4,000 </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600" b="1" u="none" strike="noStrike" dirty="0" smtClean="0">
                          <a:effectLst/>
                        </a:rPr>
                        <a:t>48,750 </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c>
                  <a:txBody>
                    <a:bodyPr/>
                    <a:lstStyle/>
                    <a:p>
                      <a:pPr algn="r" fontAlgn="b"/>
                      <a:r>
                        <a:rPr lang="en-IN" sz="1600" b="1" u="none" strike="noStrike" dirty="0" smtClean="0">
                          <a:effectLst/>
                        </a:rPr>
                        <a:t>3,06,250 </a:t>
                      </a:r>
                      <a:endParaRPr lang="en-IN" sz="1600" b="1" i="0" u="none" strike="noStrike" dirty="0">
                        <a:solidFill>
                          <a:srgbClr val="000000"/>
                        </a:solidFill>
                        <a:effectLst/>
                        <a:latin typeface="Arial"/>
                      </a:endParaRPr>
                    </a:p>
                  </a:txBody>
                  <a:tcPr marL="8439" marR="8439" marT="8439" marB="0" anchor="b">
                    <a:solidFill>
                      <a:schemeClr val="accent2">
                        <a:lumMod val="60000"/>
                        <a:lumOff val="40000"/>
                      </a:schemeClr>
                    </a:solidFill>
                  </a:tcPr>
                </a:tc>
              </a:tr>
            </a:tbl>
          </a:graphicData>
        </a:graphic>
      </p:graphicFrame>
    </p:spTree>
    <p:extLst>
      <p:ext uri="{BB962C8B-B14F-4D97-AF65-F5344CB8AC3E}">
        <p14:creationId xmlns:p14="http://schemas.microsoft.com/office/powerpoint/2010/main" val="2758095634"/>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3"/>
          <p:cNvSpPr>
            <a:spLocks noGrp="1" noChangeArrowheads="1"/>
          </p:cNvSpPr>
          <p:nvPr>
            <p:ph type="body" idx="1"/>
          </p:nvPr>
        </p:nvSpPr>
        <p:spPr>
          <a:xfrm>
            <a:off x="381000" y="836712"/>
            <a:ext cx="8382000" cy="4364272"/>
          </a:xfrm>
        </p:spPr>
        <p:txBody>
          <a:bodyPr/>
          <a:lstStyle/>
          <a:p>
            <a:pPr marL="0" indent="0" eaLnBrk="1" hangingPunct="1">
              <a:lnSpc>
                <a:spcPct val="80000"/>
              </a:lnSpc>
              <a:buNone/>
              <a:defRPr/>
            </a:pPr>
            <a:r>
              <a:rPr lang="en-US" sz="2400" b="1" dirty="0" smtClean="0">
                <a:solidFill>
                  <a:schemeClr val="tx2">
                    <a:lumMod val="50000"/>
                  </a:schemeClr>
                </a:solidFill>
              </a:rPr>
              <a:t>After sale of an asset</a:t>
            </a:r>
            <a:r>
              <a:rPr lang="en-US" sz="2400" dirty="0" smtClean="0">
                <a:solidFill>
                  <a:schemeClr val="tx2">
                    <a:lumMod val="50000"/>
                  </a:schemeClr>
                </a:solidFill>
              </a:rPr>
              <a:t>: </a:t>
            </a:r>
          </a:p>
          <a:p>
            <a:pPr marL="457200" indent="-457200" eaLnBrk="1" hangingPunct="1">
              <a:lnSpc>
                <a:spcPct val="80000"/>
              </a:lnSpc>
              <a:defRPr/>
            </a:pPr>
            <a:r>
              <a:rPr lang="en-US" sz="2400" dirty="0" smtClean="0">
                <a:solidFill>
                  <a:schemeClr val="tx2">
                    <a:lumMod val="50000"/>
                  </a:schemeClr>
                </a:solidFill>
              </a:rPr>
              <a:t>if closing WDV of the block is negative:</a:t>
            </a:r>
            <a:endParaRPr lang="en-US" sz="2400" dirty="0">
              <a:solidFill>
                <a:schemeClr val="tx2">
                  <a:lumMod val="50000"/>
                </a:schemeClr>
              </a:solidFill>
            </a:endParaRPr>
          </a:p>
          <a:p>
            <a:pPr marL="974725" lvl="1" indent="-457200">
              <a:lnSpc>
                <a:spcPct val="80000"/>
              </a:lnSpc>
              <a:defRPr/>
            </a:pPr>
            <a:r>
              <a:rPr lang="en-US" sz="2000" dirty="0" smtClean="0">
                <a:solidFill>
                  <a:schemeClr val="tx2">
                    <a:lumMod val="50000"/>
                  </a:schemeClr>
                </a:solidFill>
              </a:rPr>
              <a:t>Treat the amount as short term capital gains (STCG) </a:t>
            </a:r>
            <a:r>
              <a:rPr lang="en-US" sz="2000" b="1" i="1" dirty="0" smtClean="0">
                <a:solidFill>
                  <a:schemeClr val="tx2">
                    <a:lumMod val="50000"/>
                  </a:schemeClr>
                </a:solidFill>
              </a:rPr>
              <a:t>[Sec. 50]</a:t>
            </a:r>
            <a:r>
              <a:rPr lang="en-US" sz="2000" dirty="0" smtClean="0">
                <a:solidFill>
                  <a:schemeClr val="tx2">
                    <a:lumMod val="50000"/>
                  </a:schemeClr>
                </a:solidFill>
              </a:rPr>
              <a:t>;</a:t>
            </a:r>
          </a:p>
          <a:p>
            <a:pPr marL="571500" lvl="1" indent="0" eaLnBrk="1" hangingPunct="1">
              <a:lnSpc>
                <a:spcPct val="80000"/>
              </a:lnSpc>
              <a:buNone/>
              <a:defRPr/>
            </a:pPr>
            <a:endParaRPr lang="en-US" sz="2000" dirty="0" smtClean="0">
              <a:solidFill>
                <a:schemeClr val="tx2">
                  <a:lumMod val="50000"/>
                </a:schemeClr>
              </a:solidFill>
            </a:endParaRPr>
          </a:p>
          <a:p>
            <a:pPr marL="457200" indent="-457200" eaLnBrk="1" hangingPunct="1">
              <a:lnSpc>
                <a:spcPct val="80000"/>
              </a:lnSpc>
              <a:defRPr/>
            </a:pPr>
            <a:r>
              <a:rPr lang="en-US" sz="2400" dirty="0" smtClean="0">
                <a:solidFill>
                  <a:schemeClr val="tx2">
                    <a:lumMod val="50000"/>
                  </a:schemeClr>
                </a:solidFill>
              </a:rPr>
              <a:t>If closing WDV is positive but there are no assets in the block</a:t>
            </a:r>
          </a:p>
          <a:p>
            <a:pPr marL="1027113" lvl="1" indent="-455613" eaLnBrk="1" hangingPunct="1">
              <a:lnSpc>
                <a:spcPct val="80000"/>
              </a:lnSpc>
              <a:defRPr/>
            </a:pPr>
            <a:r>
              <a:rPr lang="en-US" sz="2000" dirty="0" smtClean="0">
                <a:solidFill>
                  <a:schemeClr val="tx2">
                    <a:lumMod val="50000"/>
                  </a:schemeClr>
                </a:solidFill>
              </a:rPr>
              <a:t>Treat the amount as short term capital loss;</a:t>
            </a:r>
          </a:p>
          <a:p>
            <a:pPr marL="1027113" lvl="1" indent="-455613" eaLnBrk="1" hangingPunct="1">
              <a:lnSpc>
                <a:spcPct val="80000"/>
              </a:lnSpc>
              <a:defRPr/>
            </a:pPr>
            <a:r>
              <a:rPr lang="en-US" sz="2000" dirty="0" smtClean="0">
                <a:solidFill>
                  <a:schemeClr val="tx2">
                    <a:lumMod val="50000"/>
                  </a:schemeClr>
                </a:solidFill>
              </a:rPr>
              <a:t>No Depreciation will be available even though the WDV is positive.</a:t>
            </a:r>
          </a:p>
          <a:p>
            <a:pPr marL="457200" indent="-457200">
              <a:defRPr/>
            </a:pPr>
            <a:r>
              <a:rPr lang="en-US" sz="2400" dirty="0">
                <a:solidFill>
                  <a:schemeClr val="tx2">
                    <a:lumMod val="50000"/>
                  </a:schemeClr>
                </a:solidFill>
              </a:rPr>
              <a:t>If </a:t>
            </a:r>
            <a:r>
              <a:rPr lang="en-US" sz="2400" dirty="0" smtClean="0">
                <a:solidFill>
                  <a:schemeClr val="tx2">
                    <a:lumMod val="50000"/>
                  </a:schemeClr>
                </a:solidFill>
              </a:rPr>
              <a:t>closing </a:t>
            </a:r>
            <a:r>
              <a:rPr lang="en-US" sz="2400" dirty="0">
                <a:solidFill>
                  <a:schemeClr val="tx2">
                    <a:lumMod val="50000"/>
                  </a:schemeClr>
                </a:solidFill>
              </a:rPr>
              <a:t>WDV is positive and there are assets in the block</a:t>
            </a:r>
          </a:p>
          <a:p>
            <a:pPr marL="1027113" lvl="1" indent="-455613">
              <a:defRPr/>
            </a:pPr>
            <a:r>
              <a:rPr lang="en-US" sz="2000" dirty="0">
                <a:solidFill>
                  <a:schemeClr val="tx2">
                    <a:lumMod val="50000"/>
                  </a:schemeClr>
                </a:solidFill>
              </a:rPr>
              <a:t>Do not calculate profit or loss but provide depreciation on </a:t>
            </a:r>
            <a:r>
              <a:rPr lang="en-US" sz="2000" dirty="0" smtClean="0">
                <a:solidFill>
                  <a:schemeClr val="tx2">
                    <a:lumMod val="50000"/>
                  </a:schemeClr>
                </a:solidFill>
              </a:rPr>
              <a:t>(E)</a:t>
            </a:r>
            <a:endParaRPr lang="en-US" sz="2000" dirty="0">
              <a:solidFill>
                <a:schemeClr val="tx2">
                  <a:lumMod val="50000"/>
                </a:schemeClr>
              </a:solidFill>
            </a:endParaRPr>
          </a:p>
          <a:p>
            <a:pPr marL="1027113" lvl="1" indent="-455613">
              <a:defRPr/>
            </a:pPr>
            <a:r>
              <a:rPr lang="en-US" sz="2000" dirty="0">
                <a:solidFill>
                  <a:schemeClr val="tx2">
                    <a:lumMod val="50000"/>
                  </a:schemeClr>
                </a:solidFill>
              </a:rPr>
              <a:t>If </a:t>
            </a:r>
            <a:r>
              <a:rPr lang="en-US" sz="2000" dirty="0" smtClean="0">
                <a:solidFill>
                  <a:schemeClr val="tx2">
                    <a:lumMod val="50000"/>
                  </a:schemeClr>
                </a:solidFill>
              </a:rPr>
              <a:t>E </a:t>
            </a:r>
            <a:r>
              <a:rPr lang="en-US" sz="2000" dirty="0">
                <a:solidFill>
                  <a:schemeClr val="tx2">
                    <a:lumMod val="50000"/>
                  </a:schemeClr>
                </a:solidFill>
              </a:rPr>
              <a:t>&gt; </a:t>
            </a:r>
            <a:r>
              <a:rPr lang="en-US" sz="2000" dirty="0" smtClean="0">
                <a:solidFill>
                  <a:schemeClr val="tx2">
                    <a:lumMod val="50000"/>
                  </a:schemeClr>
                </a:solidFill>
              </a:rPr>
              <a:t>C</a:t>
            </a:r>
            <a:endParaRPr lang="en-US" sz="2000" dirty="0">
              <a:solidFill>
                <a:schemeClr val="tx2">
                  <a:lumMod val="50000"/>
                </a:schemeClr>
              </a:solidFill>
            </a:endParaRPr>
          </a:p>
          <a:p>
            <a:pPr marL="1370013" lvl="2">
              <a:defRPr/>
            </a:pPr>
            <a:r>
              <a:rPr lang="en-US" sz="2000" dirty="0">
                <a:solidFill>
                  <a:schemeClr val="tx2">
                    <a:lumMod val="50000"/>
                  </a:schemeClr>
                </a:solidFill>
              </a:rPr>
              <a:t>Depreciation = Rate of </a:t>
            </a:r>
            <a:r>
              <a:rPr lang="en-US" sz="2000" dirty="0" err="1">
                <a:solidFill>
                  <a:schemeClr val="tx2">
                    <a:lumMod val="50000"/>
                  </a:schemeClr>
                </a:solidFill>
              </a:rPr>
              <a:t>depn</a:t>
            </a:r>
            <a:r>
              <a:rPr lang="en-US" sz="2000" dirty="0">
                <a:solidFill>
                  <a:schemeClr val="tx2">
                    <a:lumMod val="50000"/>
                  </a:schemeClr>
                </a:solidFill>
              </a:rPr>
              <a:t>. x </a:t>
            </a:r>
            <a:r>
              <a:rPr lang="en-US" sz="2000" dirty="0" smtClean="0">
                <a:solidFill>
                  <a:schemeClr val="tx2">
                    <a:lumMod val="50000"/>
                  </a:schemeClr>
                </a:solidFill>
              </a:rPr>
              <a:t>[(A+B-D) </a:t>
            </a:r>
            <a:r>
              <a:rPr lang="en-US" sz="2000" dirty="0">
                <a:solidFill>
                  <a:schemeClr val="tx2">
                    <a:lumMod val="50000"/>
                  </a:schemeClr>
                </a:solidFill>
              </a:rPr>
              <a:t>+ 50</a:t>
            </a:r>
            <a:r>
              <a:rPr lang="en-US" sz="2000" dirty="0" smtClean="0">
                <a:solidFill>
                  <a:schemeClr val="tx2">
                    <a:lumMod val="50000"/>
                  </a:schemeClr>
                </a:solidFill>
              </a:rPr>
              <a:t>% C]</a:t>
            </a:r>
            <a:endParaRPr lang="en-US" sz="2000" dirty="0">
              <a:solidFill>
                <a:schemeClr val="tx2">
                  <a:lumMod val="50000"/>
                </a:schemeClr>
              </a:solidFill>
            </a:endParaRPr>
          </a:p>
          <a:p>
            <a:pPr marL="1027113" lvl="1" indent="-455613">
              <a:defRPr/>
            </a:pPr>
            <a:r>
              <a:rPr lang="en-US" sz="2000" dirty="0">
                <a:solidFill>
                  <a:schemeClr val="tx2">
                    <a:lumMod val="50000"/>
                  </a:schemeClr>
                </a:solidFill>
              </a:rPr>
              <a:t>If </a:t>
            </a:r>
            <a:r>
              <a:rPr lang="en-US" sz="2000" dirty="0" smtClean="0">
                <a:solidFill>
                  <a:schemeClr val="tx2">
                    <a:lumMod val="50000"/>
                  </a:schemeClr>
                </a:solidFill>
              </a:rPr>
              <a:t>E </a:t>
            </a:r>
            <a:r>
              <a:rPr lang="en-US" sz="2000" dirty="0">
                <a:solidFill>
                  <a:schemeClr val="tx2">
                    <a:lumMod val="50000"/>
                  </a:schemeClr>
                </a:solidFill>
              </a:rPr>
              <a:t>&lt; </a:t>
            </a:r>
            <a:r>
              <a:rPr lang="en-US" sz="2000" dirty="0" smtClean="0">
                <a:solidFill>
                  <a:schemeClr val="tx2">
                    <a:lumMod val="50000"/>
                  </a:schemeClr>
                </a:solidFill>
              </a:rPr>
              <a:t>C</a:t>
            </a:r>
            <a:endParaRPr lang="en-US" sz="2000" dirty="0">
              <a:solidFill>
                <a:schemeClr val="tx2">
                  <a:lumMod val="50000"/>
                </a:schemeClr>
              </a:solidFill>
            </a:endParaRPr>
          </a:p>
          <a:p>
            <a:pPr marL="1370013" lvl="2">
              <a:defRPr/>
            </a:pPr>
            <a:r>
              <a:rPr lang="en-US" sz="2000" dirty="0">
                <a:solidFill>
                  <a:schemeClr val="tx2">
                    <a:lumMod val="50000"/>
                  </a:schemeClr>
                </a:solidFill>
              </a:rPr>
              <a:t>Depreciation = Rate of </a:t>
            </a:r>
            <a:r>
              <a:rPr lang="en-US" sz="2000" dirty="0" err="1">
                <a:solidFill>
                  <a:schemeClr val="tx2">
                    <a:lumMod val="50000"/>
                  </a:schemeClr>
                </a:solidFill>
              </a:rPr>
              <a:t>depn</a:t>
            </a:r>
            <a:r>
              <a:rPr lang="en-US" sz="2000" dirty="0">
                <a:solidFill>
                  <a:schemeClr val="tx2">
                    <a:lumMod val="50000"/>
                  </a:schemeClr>
                </a:solidFill>
              </a:rPr>
              <a:t>. x 50%  </a:t>
            </a:r>
            <a:r>
              <a:rPr lang="en-US" sz="2000" dirty="0" smtClean="0">
                <a:solidFill>
                  <a:schemeClr val="tx2">
                    <a:lumMod val="50000"/>
                  </a:schemeClr>
                </a:solidFill>
              </a:rPr>
              <a:t>E</a:t>
            </a:r>
            <a:r>
              <a:rPr lang="en-US" sz="2000" dirty="0">
                <a:solidFill>
                  <a:schemeClr val="tx2">
                    <a:lumMod val="50000"/>
                  </a:schemeClr>
                </a:solidFill>
              </a:rPr>
              <a:t>.</a:t>
            </a:r>
          </a:p>
        </p:txBody>
      </p:sp>
      <p:sp>
        <p:nvSpPr>
          <p:cNvPr id="5" name="Rectangle 2"/>
          <p:cNvSpPr txBox="1">
            <a:spLocks noChangeArrowheads="1"/>
          </p:cNvSpPr>
          <p:nvPr/>
        </p:nvSpPr>
        <p:spPr>
          <a:xfrm>
            <a:off x="0" y="3797"/>
            <a:ext cx="9144000" cy="498598"/>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600" dirty="0" smtClean="0"/>
              <a:t>Depreciation  statement  … Contd.</a:t>
            </a:r>
            <a:endParaRPr lang="en-IN" altLang="en-US" sz="3600" dirty="0"/>
          </a:p>
        </p:txBody>
      </p:sp>
    </p:spTree>
    <p:extLst>
      <p:ext uri="{BB962C8B-B14F-4D97-AF65-F5344CB8AC3E}">
        <p14:creationId xmlns:p14="http://schemas.microsoft.com/office/powerpoint/2010/main" val="2271079415"/>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r>
              <a:rPr lang="en-IN" altLang="en-US" dirty="0" smtClean="0"/>
              <a:t>Business / </a:t>
            </a:r>
            <a:r>
              <a:rPr lang="en-IN" altLang="en-US" dirty="0"/>
              <a:t>Profession </a:t>
            </a:r>
            <a:r>
              <a:rPr lang="en-IN" altLang="en-US" dirty="0" smtClean="0"/>
              <a:t>- certain </a:t>
            </a:r>
            <a:r>
              <a:rPr lang="en-IN" altLang="en-US" dirty="0"/>
              <a:t>issues</a:t>
            </a:r>
            <a:r>
              <a:rPr lang="en-IN" altLang="en-US" dirty="0" smtClean="0"/>
              <a:t>:</a:t>
            </a:r>
            <a:endParaRPr lang="en-US" altLang="en-US" dirty="0" smtClean="0"/>
          </a:p>
        </p:txBody>
      </p:sp>
      <p:sp>
        <p:nvSpPr>
          <p:cNvPr id="5" name="Rectangle 3"/>
          <p:cNvSpPr txBox="1">
            <a:spLocks noChangeArrowheads="1"/>
          </p:cNvSpPr>
          <p:nvPr/>
        </p:nvSpPr>
        <p:spPr>
          <a:xfrm>
            <a:off x="356705" y="1124744"/>
            <a:ext cx="8583488" cy="553998"/>
          </a:xfrm>
          <a:prstGeom prst="rect">
            <a:avLst/>
          </a:prstGeom>
          <a:solidFill>
            <a:schemeClr val="accent2">
              <a:lumMod val="60000"/>
              <a:lumOff val="40000"/>
            </a:schemeClr>
          </a:solidFill>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4013" indent="-354013" algn="just">
              <a:tabLst>
                <a:tab pos="354013" algn="l"/>
              </a:tabLst>
            </a:pPr>
            <a:r>
              <a:rPr lang="en-IN" altLang="en-US" sz="2000" dirty="0" smtClean="0">
                <a:solidFill>
                  <a:schemeClr val="tx2">
                    <a:lumMod val="75000"/>
                  </a:schemeClr>
                </a:solidFill>
              </a:rPr>
              <a:t>Interest on funds borrowed for expansion of an existing business /  profession is not allowed as deduction [Proviso to Sec. 36(1)(iii)];</a:t>
            </a:r>
          </a:p>
        </p:txBody>
      </p:sp>
      <p:sp>
        <p:nvSpPr>
          <p:cNvPr id="6" name="Rounded Rectangular Callout 5"/>
          <p:cNvSpPr/>
          <p:nvPr/>
        </p:nvSpPr>
        <p:spPr bwMode="auto">
          <a:xfrm>
            <a:off x="611560" y="2132856"/>
            <a:ext cx="3360978" cy="1224136"/>
          </a:xfrm>
          <a:prstGeom prst="wedgeRoundRectCallout">
            <a:avLst>
              <a:gd name="adj1" fmla="val -3209"/>
              <a:gd name="adj2" fmla="val -65014"/>
              <a:gd name="adj3" fmla="val 16667"/>
            </a:avLst>
          </a:prstGeom>
          <a:solidFill>
            <a:schemeClr val="accent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just" defTabSz="914099" fontAlgn="base">
              <a:spcBef>
                <a:spcPct val="0"/>
              </a:spcBef>
              <a:spcAft>
                <a:spcPct val="0"/>
              </a:spcAft>
            </a:pPr>
            <a:r>
              <a:rPr lang="en-IN" altLang="en-US" sz="1600" dirty="0" smtClean="0">
                <a:solidFill>
                  <a:schemeClr val="tx2">
                    <a:lumMod val="75000"/>
                  </a:schemeClr>
                </a:solidFill>
              </a:rPr>
              <a:t>Instead </a:t>
            </a:r>
            <a:r>
              <a:rPr lang="en-IN" altLang="en-US" sz="1600" dirty="0">
                <a:solidFill>
                  <a:schemeClr val="tx2">
                    <a:lumMod val="75000"/>
                  </a:schemeClr>
                </a:solidFill>
              </a:rPr>
              <a:t>it must be capitalized with the cost of the asset and is eligible for depreciation;</a:t>
            </a:r>
            <a:endParaRPr lang="en-IN" sz="1600" b="1" dirty="0" smtClean="0">
              <a:solidFill>
                <a:schemeClr val="tx1"/>
              </a:solidFill>
              <a:latin typeface="Segoe" pitchFamily="34" charset="0"/>
            </a:endParaRPr>
          </a:p>
        </p:txBody>
      </p:sp>
    </p:spTree>
    <p:extLst>
      <p:ext uri="{BB962C8B-B14F-4D97-AF65-F5344CB8AC3E}">
        <p14:creationId xmlns:p14="http://schemas.microsoft.com/office/powerpoint/2010/main" val="2928823971"/>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r>
              <a:rPr lang="en-IN" altLang="en-US" dirty="0" smtClean="0"/>
              <a:t>Business / </a:t>
            </a:r>
            <a:r>
              <a:rPr lang="en-IN" altLang="en-US" dirty="0"/>
              <a:t>Profession </a:t>
            </a:r>
            <a:r>
              <a:rPr lang="en-IN" altLang="en-US" dirty="0" smtClean="0"/>
              <a:t>- certain </a:t>
            </a:r>
            <a:r>
              <a:rPr lang="en-IN" altLang="en-US" dirty="0"/>
              <a:t>issues</a:t>
            </a:r>
            <a:r>
              <a:rPr lang="en-IN" altLang="en-US" dirty="0" smtClean="0"/>
              <a:t>:</a:t>
            </a:r>
            <a:endParaRPr lang="en-US" altLang="en-US" dirty="0" smtClean="0"/>
          </a:p>
        </p:txBody>
      </p:sp>
      <p:sp>
        <p:nvSpPr>
          <p:cNvPr id="5" name="Rectangle 3"/>
          <p:cNvSpPr txBox="1">
            <a:spLocks noChangeArrowheads="1"/>
          </p:cNvSpPr>
          <p:nvPr/>
        </p:nvSpPr>
        <p:spPr>
          <a:xfrm>
            <a:off x="356705" y="1124744"/>
            <a:ext cx="8583488" cy="553998"/>
          </a:xfrm>
          <a:prstGeom prst="rect">
            <a:avLst/>
          </a:prstGeom>
          <a:solidFill>
            <a:schemeClr val="accent2">
              <a:lumMod val="60000"/>
              <a:lumOff val="40000"/>
            </a:schemeClr>
          </a:solidFill>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4013" indent="-354013" algn="just">
              <a:tabLst>
                <a:tab pos="354013" algn="l"/>
              </a:tabLst>
            </a:pPr>
            <a:r>
              <a:rPr lang="en-IN" altLang="en-US" sz="2000" dirty="0" smtClean="0">
                <a:solidFill>
                  <a:schemeClr val="tx2">
                    <a:lumMod val="75000"/>
                  </a:schemeClr>
                </a:solidFill>
              </a:rPr>
              <a:t>Fee paid to ROC for increase of authorised share capital is not allowed u/s 37 but deductible u/s 35D in 5 years; </a:t>
            </a:r>
          </a:p>
        </p:txBody>
      </p:sp>
      <p:sp>
        <p:nvSpPr>
          <p:cNvPr id="6" name="Rounded Rectangular Callout 5"/>
          <p:cNvSpPr/>
          <p:nvPr/>
        </p:nvSpPr>
        <p:spPr bwMode="auto">
          <a:xfrm>
            <a:off x="251520" y="2204864"/>
            <a:ext cx="2880320" cy="1008112"/>
          </a:xfrm>
          <a:prstGeom prst="wedgeRoundRectCallout">
            <a:avLst>
              <a:gd name="adj1" fmla="val -3209"/>
              <a:gd name="adj2" fmla="val -65014"/>
              <a:gd name="adj3" fmla="val 16667"/>
            </a:avLst>
          </a:prstGeom>
          <a:solidFill>
            <a:schemeClr val="accent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just" defTabSz="914099" fontAlgn="base">
              <a:spcBef>
                <a:spcPct val="0"/>
              </a:spcBef>
              <a:spcAft>
                <a:spcPct val="0"/>
              </a:spcAft>
            </a:pPr>
            <a:r>
              <a:rPr lang="en-IN" altLang="en-US" sz="1600" dirty="0" smtClean="0">
                <a:solidFill>
                  <a:schemeClr val="tx2">
                    <a:lumMod val="75000"/>
                  </a:schemeClr>
                </a:solidFill>
              </a:rPr>
              <a:t>As per EAC </a:t>
            </a:r>
            <a:r>
              <a:rPr lang="en-IN" altLang="en-US" sz="1600" dirty="0">
                <a:solidFill>
                  <a:schemeClr val="tx2">
                    <a:lumMod val="75000"/>
                  </a:schemeClr>
                </a:solidFill>
              </a:rPr>
              <a:t>of ICAI such amount shall </a:t>
            </a:r>
            <a:r>
              <a:rPr lang="en-IN" altLang="en-US" sz="1600" dirty="0" smtClean="0">
                <a:solidFill>
                  <a:schemeClr val="tx2">
                    <a:lumMod val="75000"/>
                  </a:schemeClr>
                </a:solidFill>
              </a:rPr>
              <a:t>be expensed during the year.</a:t>
            </a:r>
            <a:endParaRPr lang="en-IN" sz="1600" b="1" dirty="0" smtClean="0">
              <a:solidFill>
                <a:schemeClr val="tx1"/>
              </a:solidFill>
              <a:latin typeface="Segoe" pitchFamily="34" charset="0"/>
            </a:endParaRPr>
          </a:p>
        </p:txBody>
      </p:sp>
    </p:spTree>
    <p:extLst>
      <p:ext uri="{BB962C8B-B14F-4D97-AF65-F5344CB8AC3E}">
        <p14:creationId xmlns:p14="http://schemas.microsoft.com/office/powerpoint/2010/main" val="2451769494"/>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r>
              <a:rPr lang="en-IN" altLang="en-US" dirty="0" smtClean="0"/>
              <a:t>Business / </a:t>
            </a:r>
            <a:r>
              <a:rPr lang="en-IN" altLang="en-US" dirty="0"/>
              <a:t>Profession </a:t>
            </a:r>
            <a:r>
              <a:rPr lang="en-IN" altLang="en-US" dirty="0" smtClean="0"/>
              <a:t>- certain </a:t>
            </a:r>
            <a:r>
              <a:rPr lang="en-IN" altLang="en-US" dirty="0"/>
              <a:t>issues</a:t>
            </a:r>
            <a:r>
              <a:rPr lang="en-IN" altLang="en-US" dirty="0" smtClean="0"/>
              <a:t>:</a:t>
            </a:r>
            <a:endParaRPr lang="en-US" altLang="en-US" dirty="0" smtClean="0"/>
          </a:p>
        </p:txBody>
      </p:sp>
      <p:sp>
        <p:nvSpPr>
          <p:cNvPr id="5" name="Rectangle 3"/>
          <p:cNvSpPr txBox="1">
            <a:spLocks noChangeArrowheads="1"/>
          </p:cNvSpPr>
          <p:nvPr/>
        </p:nvSpPr>
        <p:spPr>
          <a:xfrm>
            <a:off x="356705" y="1124744"/>
            <a:ext cx="8583488" cy="830997"/>
          </a:xfrm>
          <a:prstGeom prst="rect">
            <a:avLst/>
          </a:prstGeom>
          <a:solidFill>
            <a:schemeClr val="accent2">
              <a:lumMod val="60000"/>
              <a:lumOff val="40000"/>
            </a:schemeClr>
          </a:solidFill>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4013" indent="-354013" algn="just">
              <a:tabLst>
                <a:tab pos="354013" algn="l"/>
              </a:tabLst>
            </a:pPr>
            <a:r>
              <a:rPr lang="en-IN" altLang="en-US" sz="2000" dirty="0" smtClean="0">
                <a:solidFill>
                  <a:schemeClr val="tx2">
                    <a:lumMod val="75000"/>
                  </a:schemeClr>
                </a:solidFill>
              </a:rPr>
              <a:t>Expenditure </a:t>
            </a:r>
            <a:r>
              <a:rPr lang="en-IN" altLang="en-US" sz="2000" dirty="0">
                <a:solidFill>
                  <a:schemeClr val="tx2">
                    <a:lumMod val="75000"/>
                  </a:schemeClr>
                </a:solidFill>
              </a:rPr>
              <a:t>on </a:t>
            </a:r>
            <a:r>
              <a:rPr lang="en-IN" altLang="en-US" sz="2000" dirty="0" smtClean="0">
                <a:solidFill>
                  <a:schemeClr val="tx2">
                    <a:lumMod val="75000"/>
                  </a:schemeClr>
                </a:solidFill>
              </a:rPr>
              <a:t>in-house scientific </a:t>
            </a:r>
            <a:r>
              <a:rPr lang="en-IN" altLang="en-US" sz="2000" dirty="0">
                <a:solidFill>
                  <a:schemeClr val="tx2">
                    <a:lumMod val="75000"/>
                  </a:schemeClr>
                </a:solidFill>
              </a:rPr>
              <a:t>research </a:t>
            </a:r>
            <a:r>
              <a:rPr lang="en-IN" altLang="en-US" sz="2000" dirty="0" smtClean="0">
                <a:solidFill>
                  <a:schemeClr val="tx2">
                    <a:lumMod val="75000"/>
                  </a:schemeClr>
                </a:solidFill>
              </a:rPr>
              <a:t>facility (other than </a:t>
            </a:r>
            <a:r>
              <a:rPr lang="en-IN" altLang="en-US" sz="2000" dirty="0">
                <a:solidFill>
                  <a:schemeClr val="tx2">
                    <a:lumMod val="75000"/>
                  </a:schemeClr>
                </a:solidFill>
              </a:rPr>
              <a:t>cost of </a:t>
            </a:r>
            <a:r>
              <a:rPr lang="en-IN" altLang="en-US" sz="2000" dirty="0" smtClean="0">
                <a:solidFill>
                  <a:schemeClr val="tx2">
                    <a:lumMod val="75000"/>
                  </a:schemeClr>
                </a:solidFill>
              </a:rPr>
              <a:t>land </a:t>
            </a:r>
            <a:r>
              <a:rPr lang="en-IN" altLang="en-US" sz="2000" dirty="0">
                <a:solidFill>
                  <a:schemeClr val="tx2">
                    <a:lumMod val="75000"/>
                  </a:schemeClr>
                </a:solidFill>
              </a:rPr>
              <a:t>or building) </a:t>
            </a:r>
            <a:r>
              <a:rPr lang="en-IN" altLang="en-US" sz="2000" dirty="0" smtClean="0">
                <a:solidFill>
                  <a:schemeClr val="tx2">
                    <a:lumMod val="75000"/>
                  </a:schemeClr>
                </a:solidFill>
              </a:rPr>
              <a:t>as </a:t>
            </a:r>
            <a:r>
              <a:rPr lang="en-IN" altLang="en-US" sz="2000" dirty="0">
                <a:solidFill>
                  <a:schemeClr val="tx2">
                    <a:lumMod val="75000"/>
                  </a:schemeClr>
                </a:solidFill>
              </a:rPr>
              <a:t>approved by the prescribed authority (DSIR), </a:t>
            </a:r>
            <a:r>
              <a:rPr lang="en-IN" altLang="en-US" sz="2000" dirty="0" smtClean="0">
                <a:solidFill>
                  <a:schemeClr val="tx2">
                    <a:lumMod val="75000"/>
                  </a:schemeClr>
                </a:solidFill>
              </a:rPr>
              <a:t>a weighted deduction </a:t>
            </a:r>
            <a:r>
              <a:rPr lang="en-IN" altLang="en-US" sz="2000" dirty="0">
                <a:solidFill>
                  <a:schemeClr val="tx2">
                    <a:lumMod val="75000"/>
                  </a:schemeClr>
                </a:solidFill>
              </a:rPr>
              <a:t>of </a:t>
            </a:r>
            <a:r>
              <a:rPr lang="en-IN" altLang="en-US" sz="2000" dirty="0" smtClean="0">
                <a:solidFill>
                  <a:schemeClr val="tx2">
                    <a:lumMod val="75000"/>
                  </a:schemeClr>
                </a:solidFill>
              </a:rPr>
              <a:t>200% of </a:t>
            </a:r>
            <a:r>
              <a:rPr lang="en-IN" altLang="en-US" sz="2000" dirty="0">
                <a:solidFill>
                  <a:schemeClr val="tx2">
                    <a:lumMod val="75000"/>
                  </a:schemeClr>
                </a:solidFill>
              </a:rPr>
              <a:t>the </a:t>
            </a:r>
            <a:r>
              <a:rPr lang="en-IN" altLang="en-US" sz="2000" dirty="0" smtClean="0">
                <a:solidFill>
                  <a:schemeClr val="tx2">
                    <a:lumMod val="75000"/>
                  </a:schemeClr>
                </a:solidFill>
              </a:rPr>
              <a:t>expenditure is available [Sec. 35(2AB)].</a:t>
            </a:r>
          </a:p>
        </p:txBody>
      </p:sp>
      <p:sp>
        <p:nvSpPr>
          <p:cNvPr id="6" name="Rounded Rectangular Callout 5"/>
          <p:cNvSpPr/>
          <p:nvPr/>
        </p:nvSpPr>
        <p:spPr bwMode="auto">
          <a:xfrm>
            <a:off x="539552" y="2640390"/>
            <a:ext cx="3096344" cy="2232248"/>
          </a:xfrm>
          <a:prstGeom prst="wedgeRoundRectCallout">
            <a:avLst>
              <a:gd name="adj1" fmla="val -3209"/>
              <a:gd name="adj2" fmla="val -65014"/>
              <a:gd name="adj3" fmla="val 16667"/>
            </a:avLst>
          </a:prstGeom>
          <a:solidFill>
            <a:schemeClr val="accent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just" defTabSz="914099" fontAlgn="base">
              <a:spcBef>
                <a:spcPct val="0"/>
              </a:spcBef>
              <a:spcAft>
                <a:spcPct val="0"/>
              </a:spcAft>
            </a:pPr>
            <a:r>
              <a:rPr lang="en-IN" altLang="en-US" sz="1600" b="1" dirty="0">
                <a:solidFill>
                  <a:schemeClr val="tx2">
                    <a:lumMod val="75000"/>
                  </a:schemeClr>
                </a:solidFill>
              </a:rPr>
              <a:t>Expenditure incurred on clinical drug trial, obtaining approval from any regulatory authority under any Central, State or Provincial Act and filing an application for a patent under the Patents Act, 1970 shall be excluded.</a:t>
            </a:r>
            <a:endParaRPr lang="en-IN" sz="1600" b="1" dirty="0" smtClean="0">
              <a:solidFill>
                <a:schemeClr val="tx1"/>
              </a:solidFill>
              <a:latin typeface="Segoe" pitchFamily="34" charset="0"/>
            </a:endParaRPr>
          </a:p>
        </p:txBody>
      </p:sp>
    </p:spTree>
    <p:extLst>
      <p:ext uri="{BB962C8B-B14F-4D97-AF65-F5344CB8AC3E}">
        <p14:creationId xmlns:p14="http://schemas.microsoft.com/office/powerpoint/2010/main" val="223250789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64797"/>
          </a:xfrm>
          <a:gradFill>
            <a:gsLst>
              <a:gs pos="0">
                <a:srgbClr val="03D4A8"/>
              </a:gs>
              <a:gs pos="25000">
                <a:srgbClr val="21D6E0"/>
              </a:gs>
              <a:gs pos="75000">
                <a:srgbClr val="0087E6"/>
              </a:gs>
              <a:gs pos="100000">
                <a:srgbClr val="005CBF"/>
              </a:gs>
            </a:gsLst>
            <a:lin ang="5400000" scaled="0"/>
          </a:gradFill>
        </p:spPr>
        <p:txBody>
          <a:bodyPr/>
          <a:lstStyle/>
          <a:p>
            <a:pPr eaLnBrk="1" hangingPunct="1"/>
            <a:r>
              <a:rPr lang="en-GB" altLang="en-US" dirty="0" smtClean="0">
                <a:solidFill>
                  <a:schemeClr val="tx2">
                    <a:lumMod val="50000"/>
                  </a:schemeClr>
                </a:solidFill>
                <a:latin typeface="Arial" panose="020B0604020202020204" pitchFamily="34" charset="0"/>
                <a:cs typeface="Arial" panose="020B0604020202020204" pitchFamily="34" charset="0"/>
              </a:rPr>
              <a:t>Income Tax Law</a:t>
            </a:r>
            <a:endParaRPr lang="en-US" altLang="en-US" dirty="0" smtClean="0">
              <a:solidFill>
                <a:schemeClr val="tx2">
                  <a:lumMod val="50000"/>
                </a:schemeClr>
              </a:solidFill>
              <a:latin typeface="Arial" panose="020B0604020202020204" pitchFamily="34" charset="0"/>
              <a:cs typeface="Arial" panose="020B0604020202020204" pitchFamily="34" charset="0"/>
            </a:endParaRPr>
          </a:p>
        </p:txBody>
      </p:sp>
      <p:sp>
        <p:nvSpPr>
          <p:cNvPr id="6147" name="Rectangle 3"/>
          <p:cNvSpPr>
            <a:spLocks noGrp="1" noChangeArrowheads="1"/>
          </p:cNvSpPr>
          <p:nvPr>
            <p:ph type="body" idx="1"/>
          </p:nvPr>
        </p:nvSpPr>
        <p:spPr>
          <a:xfrm>
            <a:off x="395536" y="836712"/>
            <a:ext cx="8382000" cy="4431983"/>
          </a:xfrm>
        </p:spPr>
        <p:txBody>
          <a:bodyPr/>
          <a:lstStyle/>
          <a:p>
            <a:pPr marL="0" indent="0" eaLnBrk="1" hangingPunct="1">
              <a:buNone/>
            </a:pPr>
            <a:r>
              <a:rPr lang="en-GB" altLang="en-US" dirty="0" smtClean="0">
                <a:solidFill>
                  <a:schemeClr val="tx2">
                    <a:lumMod val="75000"/>
                  </a:schemeClr>
                </a:solidFill>
                <a:latin typeface="Arial" panose="020B0604020202020204" pitchFamily="34" charset="0"/>
                <a:cs typeface="Arial" panose="020B0604020202020204" pitchFamily="34" charset="0"/>
              </a:rPr>
              <a:t>Income Tax Law comprises of:</a:t>
            </a:r>
          </a:p>
          <a:p>
            <a:pPr>
              <a:spcBef>
                <a:spcPts val="60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Income Tax Act, 1961</a:t>
            </a:r>
          </a:p>
          <a:p>
            <a:pPr>
              <a:spcBef>
                <a:spcPts val="60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Income Tax Rules, 1962</a:t>
            </a:r>
          </a:p>
          <a:p>
            <a:pPr>
              <a:spcBef>
                <a:spcPts val="60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Notifications  &amp; Circulars issued by CBDT</a:t>
            </a:r>
          </a:p>
          <a:p>
            <a:pPr>
              <a:spcBef>
                <a:spcPts val="60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Annual </a:t>
            </a:r>
            <a:r>
              <a:rPr lang="en-IN" altLang="en-US" sz="2400" dirty="0">
                <a:solidFill>
                  <a:schemeClr val="tx2">
                    <a:lumMod val="75000"/>
                  </a:schemeClr>
                </a:solidFill>
                <a:latin typeface="Arial" panose="020B0604020202020204" pitchFamily="34" charset="0"/>
                <a:cs typeface="Arial" panose="020B0604020202020204" pitchFamily="34" charset="0"/>
              </a:rPr>
              <a:t>Finance </a:t>
            </a:r>
            <a:r>
              <a:rPr lang="en-IN" altLang="en-US" sz="2400" dirty="0" smtClean="0">
                <a:solidFill>
                  <a:schemeClr val="tx2">
                    <a:lumMod val="75000"/>
                  </a:schemeClr>
                </a:solidFill>
                <a:latin typeface="Arial" panose="020B0604020202020204" pitchFamily="34" charset="0"/>
                <a:cs typeface="Arial" panose="020B0604020202020204" pitchFamily="34" charset="0"/>
              </a:rPr>
              <a:t>Acts (contains rates of income tax); and</a:t>
            </a:r>
          </a:p>
          <a:p>
            <a:pPr>
              <a:spcBef>
                <a:spcPts val="600"/>
              </a:spcBef>
              <a:spcAft>
                <a:spcPts val="6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Judicial </a:t>
            </a:r>
            <a:r>
              <a:rPr lang="en-IN" altLang="en-US" sz="2400" dirty="0">
                <a:solidFill>
                  <a:schemeClr val="tx2">
                    <a:lumMod val="75000"/>
                  </a:schemeClr>
                </a:solidFill>
                <a:latin typeface="Arial" panose="020B0604020202020204" pitchFamily="34" charset="0"/>
                <a:cs typeface="Arial" panose="020B0604020202020204" pitchFamily="34" charset="0"/>
              </a:rPr>
              <a:t>pronouncements by Supreme Court and </a:t>
            </a:r>
            <a:r>
              <a:rPr lang="en-IN" altLang="en-US" sz="2400" dirty="0" smtClean="0">
                <a:solidFill>
                  <a:schemeClr val="tx2">
                    <a:lumMod val="75000"/>
                  </a:schemeClr>
                </a:solidFill>
                <a:latin typeface="Arial" panose="020B0604020202020204" pitchFamily="34" charset="0"/>
                <a:cs typeface="Arial" panose="020B0604020202020204" pitchFamily="34" charset="0"/>
              </a:rPr>
              <a:t>High Courts.</a:t>
            </a:r>
          </a:p>
          <a:p>
            <a:pPr marL="0" indent="0" algn="just">
              <a:spcBef>
                <a:spcPts val="600"/>
              </a:spcBef>
              <a:spcAft>
                <a:spcPts val="600"/>
              </a:spcAft>
              <a:buNone/>
            </a:pPr>
            <a:endParaRPr lang="en-US" altLang="en-US" sz="2400" b="1" i="1" dirty="0" smtClean="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endParaRPr>
          </a:p>
          <a:p>
            <a:pPr marL="0" indent="0" algn="just">
              <a:buNone/>
            </a:pPr>
            <a:r>
              <a:rPr lang="en-US" altLang="en-US" sz="2400" b="1" i="1" dirty="0" smtClean="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a:t>
            </a:r>
            <a:r>
              <a:rPr lang="en-US" altLang="en-US" sz="2400" i="1" dirty="0" smtClean="0">
                <a:solidFill>
                  <a:schemeClr val="tx2">
                    <a:lumMod val="75000"/>
                  </a:schemeClr>
                </a:solidFill>
                <a:latin typeface="Arial" panose="020B0604020202020204" pitchFamily="34" charset="0"/>
                <a:cs typeface="Arial" panose="020B0604020202020204" pitchFamily="34" charset="0"/>
              </a:rPr>
              <a:t> </a:t>
            </a:r>
            <a:r>
              <a:rPr lang="en-IN" altLang="en-US" sz="2400" i="1" dirty="0">
                <a:solidFill>
                  <a:schemeClr val="tx2">
                    <a:lumMod val="75000"/>
                  </a:schemeClr>
                </a:solidFill>
                <a:latin typeface="Arial" panose="020B0604020202020204" pitchFamily="34" charset="0"/>
                <a:cs typeface="Arial" panose="020B0604020202020204" pitchFamily="34" charset="0"/>
              </a:rPr>
              <a:t>the Income-Tax Act, 1961 </a:t>
            </a:r>
            <a:r>
              <a:rPr lang="en-IN" altLang="en-US" sz="2400" i="1" dirty="0" smtClean="0">
                <a:solidFill>
                  <a:schemeClr val="tx2">
                    <a:lumMod val="75000"/>
                  </a:schemeClr>
                </a:solidFill>
                <a:latin typeface="Arial" panose="020B0604020202020204" pitchFamily="34" charset="0"/>
                <a:cs typeface="Arial" panose="020B0604020202020204" pitchFamily="34" charset="0"/>
              </a:rPr>
              <a:t>empowers </a:t>
            </a:r>
            <a:r>
              <a:rPr lang="en-IN" altLang="en-US" sz="2400" i="1" dirty="0">
                <a:solidFill>
                  <a:schemeClr val="tx2">
                    <a:lumMod val="75000"/>
                  </a:schemeClr>
                </a:solidFill>
                <a:latin typeface="Arial" panose="020B0604020202020204" pitchFamily="34" charset="0"/>
                <a:cs typeface="Arial" panose="020B0604020202020204" pitchFamily="34" charset="0"/>
              </a:rPr>
              <a:t>the </a:t>
            </a:r>
            <a:r>
              <a:rPr lang="en-IN" altLang="en-US" sz="2400" i="1" dirty="0" smtClean="0">
                <a:solidFill>
                  <a:schemeClr val="tx2">
                    <a:lumMod val="75000"/>
                  </a:schemeClr>
                </a:solidFill>
                <a:latin typeface="Arial" panose="020B0604020202020204" pitchFamily="34" charset="0"/>
                <a:cs typeface="Arial" panose="020B0604020202020204" pitchFamily="34" charset="0"/>
              </a:rPr>
              <a:t>CBDT </a:t>
            </a:r>
            <a:r>
              <a:rPr lang="en-IN" altLang="en-US" sz="2400" i="1" dirty="0">
                <a:solidFill>
                  <a:schemeClr val="tx2">
                    <a:lumMod val="75000"/>
                  </a:schemeClr>
                </a:solidFill>
                <a:latin typeface="Arial" panose="020B0604020202020204" pitchFamily="34" charset="0"/>
                <a:cs typeface="Arial" panose="020B0604020202020204" pitchFamily="34" charset="0"/>
              </a:rPr>
              <a:t>to formulate rules </a:t>
            </a:r>
            <a:r>
              <a:rPr lang="en-IN" altLang="en-US" sz="2400" i="1" dirty="0" smtClean="0">
                <a:solidFill>
                  <a:schemeClr val="tx2">
                    <a:lumMod val="75000"/>
                  </a:schemeClr>
                </a:solidFill>
                <a:latin typeface="Arial" panose="020B0604020202020204" pitchFamily="34" charset="0"/>
                <a:cs typeface="Arial" panose="020B0604020202020204" pitchFamily="34" charset="0"/>
              </a:rPr>
              <a:t>for </a:t>
            </a:r>
            <a:r>
              <a:rPr lang="en-IN" altLang="en-US" sz="2400" i="1" dirty="0">
                <a:solidFill>
                  <a:schemeClr val="tx2">
                    <a:lumMod val="75000"/>
                  </a:schemeClr>
                </a:solidFill>
                <a:latin typeface="Arial" panose="020B0604020202020204" pitchFamily="34" charset="0"/>
                <a:cs typeface="Arial" panose="020B0604020202020204" pitchFamily="34" charset="0"/>
              </a:rPr>
              <a:t>implementing the provisions of </a:t>
            </a:r>
            <a:r>
              <a:rPr lang="en-IN" altLang="en-US" sz="2400" i="1" dirty="0" smtClean="0">
                <a:solidFill>
                  <a:schemeClr val="tx2">
                    <a:lumMod val="75000"/>
                  </a:schemeClr>
                </a:solidFill>
                <a:latin typeface="Arial" panose="020B0604020202020204" pitchFamily="34" charset="0"/>
                <a:cs typeface="Arial" panose="020B0604020202020204" pitchFamily="34" charset="0"/>
              </a:rPr>
              <a:t>the Act</a:t>
            </a:r>
            <a:r>
              <a:rPr lang="en-IN" altLang="en-US" sz="2400" i="1" dirty="0">
                <a:solidFill>
                  <a:schemeClr val="tx2">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28982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arn(inVertical)">
                                      <p:cBhvr>
                                        <p:cTn id="7" dur="500"/>
                                        <p:tgtEl>
                                          <p:spTgt spid="6147">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147">
                                            <p:txEl>
                                              <p:pRg st="7" end="7"/>
                                            </p:txEl>
                                          </p:spTgt>
                                        </p:tgtEl>
                                        <p:attrNameLst>
                                          <p:attrName>style.visibility</p:attrName>
                                        </p:attrNameLst>
                                      </p:cBhvr>
                                      <p:to>
                                        <p:strVal val="visible"/>
                                      </p:to>
                                    </p:set>
                                    <p:animEffect transition="in" filter="barn(inVertical)">
                                      <p:cBhvr>
                                        <p:cTn id="10" dur="500"/>
                                        <p:tgtEl>
                                          <p:spTgt spid="6147">
                                            <p:txEl>
                                              <p:pRg st="7" end="7"/>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Effect transition="in" filter="barn(inVertical)">
                                      <p:cBhvr>
                                        <p:cTn id="13" dur="500"/>
                                        <p:tgtEl>
                                          <p:spTgt spid="6147">
                                            <p:txEl>
                                              <p:pRg st="1" end="1"/>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6147">
                                            <p:txEl>
                                              <p:pRg st="2" end="2"/>
                                            </p:txEl>
                                          </p:spTgt>
                                        </p:tgtEl>
                                        <p:attrNameLst>
                                          <p:attrName>style.visibility</p:attrName>
                                        </p:attrNameLst>
                                      </p:cBhvr>
                                      <p:to>
                                        <p:strVal val="visible"/>
                                      </p:to>
                                    </p:set>
                                    <p:animEffect transition="in" filter="barn(inVertical)">
                                      <p:cBhvr>
                                        <p:cTn id="16" dur="500"/>
                                        <p:tgtEl>
                                          <p:spTgt spid="6147">
                                            <p:txEl>
                                              <p:pRg st="2" end="2"/>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animEffect transition="in" filter="barn(inVertical)">
                                      <p:cBhvr>
                                        <p:cTn id="19" dur="500"/>
                                        <p:tgtEl>
                                          <p:spTgt spid="6147">
                                            <p:txEl>
                                              <p:pRg st="3" end="3"/>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6147">
                                            <p:txEl>
                                              <p:pRg st="4" end="4"/>
                                            </p:txEl>
                                          </p:spTgt>
                                        </p:tgtEl>
                                        <p:attrNameLst>
                                          <p:attrName>style.visibility</p:attrName>
                                        </p:attrNameLst>
                                      </p:cBhvr>
                                      <p:to>
                                        <p:strVal val="visible"/>
                                      </p:to>
                                    </p:set>
                                    <p:animEffect transition="in" filter="barn(inVertical)">
                                      <p:cBhvr>
                                        <p:cTn id="22" dur="500"/>
                                        <p:tgtEl>
                                          <p:spTgt spid="6147">
                                            <p:txEl>
                                              <p:pRg st="4" end="4"/>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6147">
                                            <p:txEl>
                                              <p:pRg st="5" end="5"/>
                                            </p:txEl>
                                          </p:spTgt>
                                        </p:tgtEl>
                                        <p:attrNameLst>
                                          <p:attrName>style.visibility</p:attrName>
                                        </p:attrNameLst>
                                      </p:cBhvr>
                                      <p:to>
                                        <p:strVal val="visible"/>
                                      </p:to>
                                    </p:set>
                                    <p:animEffect transition="in" filter="barn(inVertical)">
                                      <p:cBhvr>
                                        <p:cTn id="25" dur="500"/>
                                        <p:tgtEl>
                                          <p:spTgt spid="61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275815" y="908720"/>
            <a:ext cx="8712968" cy="4875181"/>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r>
              <a:rPr lang="en-IN" altLang="en-US" sz="2400" dirty="0" smtClean="0">
                <a:solidFill>
                  <a:schemeClr val="tx2">
                    <a:lumMod val="75000"/>
                  </a:schemeClr>
                </a:solidFill>
              </a:rPr>
              <a:t>Deduction of 100% of profits for a specified period are available, subject to certain conditions, for certain business activities (e.g. generation / distribution of power, development of SEZ, manufacture or production of eligible articles, collection and processing or treatment of biodegradable waste etc. </a:t>
            </a:r>
            <a:r>
              <a:rPr lang="en-IN" altLang="en-US" sz="2400" b="1" i="1" dirty="0" smtClean="0">
                <a:solidFill>
                  <a:schemeClr val="tx2">
                    <a:lumMod val="75000"/>
                  </a:schemeClr>
                </a:solidFill>
              </a:rPr>
              <a:t>[Sec. 80-IA];</a:t>
            </a:r>
            <a:endParaRPr lang="en-IN" altLang="en-US" sz="2400" b="1" i="1" dirty="0">
              <a:solidFill>
                <a:schemeClr val="tx2">
                  <a:lumMod val="75000"/>
                </a:schemeClr>
              </a:solidFill>
            </a:endParaRPr>
          </a:p>
          <a:p>
            <a:pPr marL="396875" lvl="1" algn="just"/>
            <a:r>
              <a:rPr lang="en-IN" altLang="en-US" sz="2400" dirty="0" smtClean="0">
                <a:solidFill>
                  <a:schemeClr val="tx2">
                    <a:lumMod val="75000"/>
                  </a:schemeClr>
                </a:solidFill>
              </a:rPr>
              <a:t>A company engaged in the manufacturing of goods in a factory and that employs new regular workers (50) may qualify for a deduction of 30% of additional wages paid to new regular workers in the year of employment and in the following 2 years </a:t>
            </a:r>
            <a:r>
              <a:rPr lang="en-IN" altLang="en-US" sz="2400" b="1" i="1" dirty="0">
                <a:solidFill>
                  <a:schemeClr val="tx2">
                    <a:lumMod val="75000"/>
                  </a:schemeClr>
                </a:solidFill>
              </a:rPr>
              <a:t>[Sec. </a:t>
            </a:r>
            <a:r>
              <a:rPr lang="en-IN" altLang="en-US" sz="2400" b="1" i="1" dirty="0" smtClean="0">
                <a:solidFill>
                  <a:schemeClr val="tx2">
                    <a:lumMod val="75000"/>
                  </a:schemeClr>
                </a:solidFill>
              </a:rPr>
              <a:t>80JJAA</a:t>
            </a:r>
            <a:r>
              <a:rPr lang="en-IN" altLang="en-US" sz="2400" b="1" i="1" dirty="0">
                <a:solidFill>
                  <a:schemeClr val="tx2">
                    <a:lumMod val="75000"/>
                  </a:schemeClr>
                </a:solidFill>
              </a:rPr>
              <a:t>]</a:t>
            </a:r>
            <a:r>
              <a:rPr lang="en-IN" altLang="en-US" sz="2400" dirty="0" smtClean="0">
                <a:solidFill>
                  <a:schemeClr val="tx2">
                    <a:lumMod val="75000"/>
                  </a:schemeClr>
                </a:solidFill>
              </a:rPr>
              <a:t>;</a:t>
            </a:r>
          </a:p>
          <a:p>
            <a:pPr marL="396875" lvl="1" algn="just"/>
            <a:r>
              <a:rPr lang="en-IN" altLang="en-US" sz="2400" dirty="0" smtClean="0">
                <a:solidFill>
                  <a:schemeClr val="tx2">
                    <a:lumMod val="75000"/>
                  </a:schemeClr>
                </a:solidFill>
              </a:rPr>
              <a:t>Interest, royalties and fees for technical services paid outside India to overseas affiliates or in India to non-residents may be deducted, provided tax is withheld </a:t>
            </a:r>
            <a:r>
              <a:rPr lang="en-IN" altLang="en-US" sz="2400" b="1" i="1" dirty="0" smtClean="0">
                <a:solidFill>
                  <a:schemeClr val="tx2">
                    <a:lumMod val="75000"/>
                  </a:schemeClr>
                </a:solidFill>
              </a:rPr>
              <a:t>[Sec</a:t>
            </a:r>
            <a:r>
              <a:rPr lang="en-IN" altLang="en-US" sz="2400" b="1" i="1" dirty="0">
                <a:solidFill>
                  <a:schemeClr val="tx2">
                    <a:lumMod val="75000"/>
                  </a:schemeClr>
                </a:solidFill>
              </a:rPr>
              <a:t>. </a:t>
            </a:r>
            <a:r>
              <a:rPr lang="en-IN" altLang="en-US" sz="2400" b="1" i="1" dirty="0" smtClean="0">
                <a:solidFill>
                  <a:schemeClr val="tx2">
                    <a:lumMod val="75000"/>
                  </a:schemeClr>
                </a:solidFill>
              </a:rPr>
              <a:t>40(a)(</a:t>
            </a:r>
            <a:r>
              <a:rPr lang="en-IN" altLang="en-US" sz="2400" b="1" i="1" dirty="0" err="1" smtClean="0">
                <a:solidFill>
                  <a:schemeClr val="tx2">
                    <a:lumMod val="75000"/>
                  </a:schemeClr>
                </a:solidFill>
              </a:rPr>
              <a:t>i</a:t>
            </a:r>
            <a:r>
              <a:rPr lang="en-IN" altLang="en-US" sz="2400" b="1" i="1" dirty="0" smtClean="0">
                <a:solidFill>
                  <a:schemeClr val="tx2">
                    <a:lumMod val="75000"/>
                  </a:schemeClr>
                </a:solidFill>
              </a:rPr>
              <a:t>)]</a:t>
            </a:r>
            <a:r>
              <a:rPr lang="en-IN" altLang="en-US" sz="2400" dirty="0" smtClean="0">
                <a:solidFill>
                  <a:schemeClr val="tx2">
                    <a:lumMod val="75000"/>
                  </a:schemeClr>
                </a:solidFill>
              </a:rPr>
              <a:t>; </a:t>
            </a:r>
          </a:p>
          <a:p>
            <a:pPr marL="741363" lvl="2" algn="just"/>
            <a:r>
              <a:rPr lang="en-IN" altLang="en-US" sz="2000" dirty="0" smtClean="0">
                <a:solidFill>
                  <a:schemeClr val="tx2">
                    <a:lumMod val="75000"/>
                  </a:schemeClr>
                </a:solidFill>
              </a:rPr>
              <a:t>Rate of </a:t>
            </a:r>
            <a:r>
              <a:rPr lang="en-IN" altLang="en-US" sz="2000" dirty="0">
                <a:solidFill>
                  <a:schemeClr val="tx2">
                    <a:lumMod val="75000"/>
                  </a:schemeClr>
                </a:solidFill>
              </a:rPr>
              <a:t>tax </a:t>
            </a:r>
            <a:r>
              <a:rPr lang="en-IN" altLang="en-US" sz="2000" dirty="0" smtClean="0">
                <a:solidFill>
                  <a:schemeClr val="tx2">
                    <a:lumMod val="75000"/>
                  </a:schemeClr>
                </a:solidFill>
              </a:rPr>
              <a:t>on royalties </a:t>
            </a:r>
            <a:r>
              <a:rPr lang="en-IN" altLang="en-US" sz="2000" dirty="0">
                <a:solidFill>
                  <a:schemeClr val="tx2">
                    <a:lumMod val="75000"/>
                  </a:schemeClr>
                </a:solidFill>
              </a:rPr>
              <a:t>and fees for technical services reduced </a:t>
            </a:r>
            <a:r>
              <a:rPr lang="en-IN" altLang="en-US" sz="2000" dirty="0" smtClean="0">
                <a:solidFill>
                  <a:schemeClr val="tx2">
                    <a:lumMod val="75000"/>
                  </a:schemeClr>
                </a:solidFill>
              </a:rPr>
              <a:t>from 25% to 10% </a:t>
            </a:r>
            <a:r>
              <a:rPr lang="en-IN" altLang="en-US" sz="2000" b="1" i="1" dirty="0">
                <a:solidFill>
                  <a:schemeClr val="tx2">
                    <a:lumMod val="75000"/>
                  </a:schemeClr>
                </a:solidFill>
              </a:rPr>
              <a:t>[Sec. </a:t>
            </a:r>
            <a:r>
              <a:rPr lang="en-IN" altLang="en-US" sz="2000" b="1" i="1" dirty="0" smtClean="0">
                <a:solidFill>
                  <a:schemeClr val="tx2">
                    <a:lumMod val="75000"/>
                  </a:schemeClr>
                </a:solidFill>
              </a:rPr>
              <a:t>115A];</a:t>
            </a:r>
            <a:endParaRPr lang="en-IN" altLang="en-US" sz="2000" dirty="0" smtClean="0">
              <a:solidFill>
                <a:schemeClr val="tx2">
                  <a:lumMod val="75000"/>
                </a:schemeClr>
              </a:solidFill>
            </a:endParaRPr>
          </a:p>
        </p:txBody>
      </p:sp>
      <p:sp>
        <p:nvSpPr>
          <p:cNvPr id="6"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r>
              <a:rPr lang="en-IN" altLang="en-US" dirty="0" smtClean="0"/>
              <a:t>Certain business deductions</a:t>
            </a:r>
            <a:endParaRPr lang="en-US" altLang="en-US" dirty="0" smtClean="0"/>
          </a:p>
        </p:txBody>
      </p:sp>
    </p:spTree>
    <p:extLst>
      <p:ext uri="{BB962C8B-B14F-4D97-AF65-F5344CB8AC3E}">
        <p14:creationId xmlns:p14="http://schemas.microsoft.com/office/powerpoint/2010/main" val="4158275193"/>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275815" y="1004090"/>
            <a:ext cx="8712968" cy="3360920"/>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41363" lvl="2" algn="just"/>
            <a:r>
              <a:rPr lang="en-IN" altLang="en-US" dirty="0" smtClean="0">
                <a:solidFill>
                  <a:schemeClr val="tx2">
                    <a:lumMod val="75000"/>
                  </a:schemeClr>
                </a:solidFill>
              </a:rPr>
              <a:t>Payments to employees under voluntary retirement schemes may be deducted over five years </a:t>
            </a:r>
            <a:r>
              <a:rPr lang="en-IN" altLang="en-US" b="1" i="1" dirty="0">
                <a:solidFill>
                  <a:schemeClr val="tx2">
                    <a:lumMod val="75000"/>
                  </a:schemeClr>
                </a:solidFill>
              </a:rPr>
              <a:t>[Sec. </a:t>
            </a:r>
            <a:r>
              <a:rPr lang="en-IN" altLang="en-US" b="1" i="1" dirty="0" smtClean="0">
                <a:solidFill>
                  <a:schemeClr val="tx2">
                    <a:lumMod val="75000"/>
                  </a:schemeClr>
                </a:solidFill>
              </a:rPr>
              <a:t>35DDA]</a:t>
            </a:r>
            <a:r>
              <a:rPr lang="en-IN" altLang="en-US" dirty="0" smtClean="0">
                <a:solidFill>
                  <a:schemeClr val="tx2">
                    <a:lumMod val="75000"/>
                  </a:schemeClr>
                </a:solidFill>
              </a:rPr>
              <a:t>;</a:t>
            </a:r>
          </a:p>
          <a:p>
            <a:pPr marL="741363" lvl="2" algn="just"/>
            <a:r>
              <a:rPr lang="en-IN" altLang="en-US" dirty="0" smtClean="0">
                <a:solidFill>
                  <a:schemeClr val="tx2">
                    <a:lumMod val="75000"/>
                  </a:schemeClr>
                </a:solidFill>
              </a:rPr>
              <a:t>Securities transaction tax paid may be deducted </a:t>
            </a:r>
            <a:r>
              <a:rPr lang="en-IN" altLang="en-US" b="1" i="1" dirty="0" smtClean="0">
                <a:solidFill>
                  <a:schemeClr val="tx2">
                    <a:lumMod val="75000"/>
                  </a:schemeClr>
                </a:solidFill>
              </a:rPr>
              <a:t>[Not covered u/s 40(a)]</a:t>
            </a:r>
            <a:r>
              <a:rPr lang="en-IN" altLang="en-US" dirty="0" smtClean="0">
                <a:solidFill>
                  <a:schemeClr val="tx2">
                    <a:lumMod val="75000"/>
                  </a:schemeClr>
                </a:solidFill>
              </a:rPr>
              <a:t>;</a:t>
            </a:r>
          </a:p>
          <a:p>
            <a:pPr marL="741363" lvl="2" algn="just"/>
            <a:r>
              <a:rPr lang="en-IN" altLang="en-US" dirty="0" smtClean="0">
                <a:solidFill>
                  <a:schemeClr val="tx2">
                    <a:lumMod val="75000"/>
                  </a:schemeClr>
                </a:solidFill>
              </a:rPr>
              <a:t>Business losses may set off against incomes;</a:t>
            </a:r>
          </a:p>
          <a:p>
            <a:pPr marL="741363" lvl="2" algn="just"/>
            <a:r>
              <a:rPr lang="en-IN" altLang="en-US" dirty="0" smtClean="0">
                <a:solidFill>
                  <a:schemeClr val="tx2">
                    <a:lumMod val="75000"/>
                  </a:schemeClr>
                </a:solidFill>
              </a:rPr>
              <a:t>No deduction available on general reserve for bad debts;</a:t>
            </a:r>
          </a:p>
          <a:p>
            <a:pPr marL="741363" lvl="2" algn="just"/>
            <a:r>
              <a:rPr lang="en-IN" altLang="en-US" dirty="0" smtClean="0">
                <a:solidFill>
                  <a:schemeClr val="tx2">
                    <a:lumMod val="75000"/>
                  </a:schemeClr>
                </a:solidFill>
              </a:rPr>
              <a:t>Specific debts when written off will be allowed as deduction;</a:t>
            </a:r>
          </a:p>
          <a:p>
            <a:pPr marL="741363" lvl="2" algn="just"/>
            <a:r>
              <a:rPr lang="en-IN" altLang="en-US" dirty="0" smtClean="0">
                <a:solidFill>
                  <a:schemeClr val="tx2">
                    <a:lumMod val="75000"/>
                  </a:schemeClr>
                </a:solidFill>
              </a:rPr>
              <a:t>No deduction is allowed for expenditure incurred on income that is not taxable </a:t>
            </a:r>
            <a:r>
              <a:rPr lang="en-IN" altLang="en-US" b="1" i="1" dirty="0" smtClean="0">
                <a:solidFill>
                  <a:schemeClr val="tx2">
                    <a:lumMod val="75000"/>
                  </a:schemeClr>
                </a:solidFill>
              </a:rPr>
              <a:t>[Sec. 14A]</a:t>
            </a:r>
            <a:r>
              <a:rPr lang="en-IN" altLang="en-US" dirty="0" smtClean="0">
                <a:solidFill>
                  <a:schemeClr val="tx2">
                    <a:lumMod val="75000"/>
                  </a:schemeClr>
                </a:solidFill>
              </a:rPr>
              <a:t>;</a:t>
            </a:r>
          </a:p>
        </p:txBody>
      </p:sp>
      <p:sp>
        <p:nvSpPr>
          <p:cNvPr id="6"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r>
              <a:rPr lang="en-IN" altLang="en-US" dirty="0"/>
              <a:t>Certain business deductions</a:t>
            </a:r>
            <a:endParaRPr lang="en-US" altLang="en-US" dirty="0" smtClean="0"/>
          </a:p>
        </p:txBody>
      </p:sp>
    </p:spTree>
    <p:extLst>
      <p:ext uri="{BB962C8B-B14F-4D97-AF65-F5344CB8AC3E}">
        <p14:creationId xmlns:p14="http://schemas.microsoft.com/office/powerpoint/2010/main" val="3676006595"/>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r>
              <a:rPr lang="en-IN" altLang="en-US" dirty="0"/>
              <a:t>Certain business deductions</a:t>
            </a:r>
            <a:endParaRPr lang="en-US" altLang="en-US" dirty="0" smtClean="0"/>
          </a:p>
        </p:txBody>
      </p:sp>
      <p:sp>
        <p:nvSpPr>
          <p:cNvPr id="5" name="Rectangle 3"/>
          <p:cNvSpPr txBox="1">
            <a:spLocks noChangeArrowheads="1"/>
          </p:cNvSpPr>
          <p:nvPr/>
        </p:nvSpPr>
        <p:spPr>
          <a:xfrm>
            <a:off x="275815" y="1004090"/>
            <a:ext cx="8712968" cy="4228850"/>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r>
              <a:rPr lang="en-IN" altLang="en-US" sz="2400" dirty="0">
                <a:solidFill>
                  <a:schemeClr val="tx2">
                    <a:lumMod val="75000"/>
                  </a:schemeClr>
                </a:solidFill>
              </a:rPr>
              <a:t>No deduction is allowed for payments incurred for purposes that are an offense or prohibited by law </a:t>
            </a:r>
            <a:r>
              <a:rPr lang="en-IN" altLang="en-US" sz="2400" b="1" i="1" dirty="0">
                <a:solidFill>
                  <a:schemeClr val="tx2">
                    <a:lumMod val="75000"/>
                  </a:schemeClr>
                </a:solidFill>
              </a:rPr>
              <a:t>[</a:t>
            </a:r>
            <a:r>
              <a:rPr lang="en-IN" altLang="en-US" sz="2400" b="1" i="1" dirty="0" err="1">
                <a:solidFill>
                  <a:schemeClr val="tx2">
                    <a:lumMod val="75000"/>
                  </a:schemeClr>
                </a:solidFill>
              </a:rPr>
              <a:t>Expl</a:t>
            </a:r>
            <a:r>
              <a:rPr lang="en-IN" altLang="en-US" sz="2400" b="1" i="1" dirty="0">
                <a:solidFill>
                  <a:schemeClr val="tx2">
                    <a:lumMod val="75000"/>
                  </a:schemeClr>
                </a:solidFill>
              </a:rPr>
              <a:t>. 1 to Sec. 37(1</a:t>
            </a:r>
            <a:r>
              <a:rPr lang="en-IN" altLang="en-US" sz="2400" b="1" i="1" dirty="0" smtClean="0">
                <a:solidFill>
                  <a:schemeClr val="tx2">
                    <a:lumMod val="75000"/>
                  </a:schemeClr>
                </a:solidFill>
              </a:rPr>
              <a:t>)]</a:t>
            </a:r>
            <a:r>
              <a:rPr lang="en-IN" altLang="en-US" sz="2400" dirty="0" smtClean="0">
                <a:solidFill>
                  <a:schemeClr val="tx2">
                    <a:lumMod val="75000"/>
                  </a:schemeClr>
                </a:solidFill>
              </a:rPr>
              <a:t>;</a:t>
            </a:r>
          </a:p>
          <a:p>
            <a:pPr marL="396875" lvl="1" algn="just"/>
            <a:r>
              <a:rPr lang="en-IN" altLang="en-US" sz="2400" dirty="0" smtClean="0">
                <a:solidFill>
                  <a:schemeClr val="tx2">
                    <a:lumMod val="75000"/>
                  </a:schemeClr>
                </a:solidFill>
              </a:rPr>
              <a:t>No deduction is allowed for expenses incurred for corporate social responsibility </a:t>
            </a:r>
            <a:r>
              <a:rPr lang="en-IN" altLang="en-US" sz="2400" b="1" i="1" dirty="0" smtClean="0">
                <a:solidFill>
                  <a:schemeClr val="tx2">
                    <a:lumMod val="75000"/>
                  </a:schemeClr>
                </a:solidFill>
              </a:rPr>
              <a:t>[</a:t>
            </a:r>
            <a:r>
              <a:rPr lang="en-IN" altLang="en-US" sz="2400" b="1" i="1" dirty="0" err="1" smtClean="0">
                <a:solidFill>
                  <a:schemeClr val="tx2">
                    <a:lumMod val="75000"/>
                  </a:schemeClr>
                </a:solidFill>
              </a:rPr>
              <a:t>Expl</a:t>
            </a:r>
            <a:r>
              <a:rPr lang="en-IN" altLang="en-US" sz="2400" b="1" i="1" dirty="0">
                <a:solidFill>
                  <a:schemeClr val="tx2">
                    <a:lumMod val="75000"/>
                  </a:schemeClr>
                </a:solidFill>
              </a:rPr>
              <a:t>. </a:t>
            </a:r>
            <a:r>
              <a:rPr lang="en-IN" altLang="en-US" sz="2400" b="1" i="1" dirty="0" smtClean="0">
                <a:solidFill>
                  <a:schemeClr val="tx2">
                    <a:lumMod val="75000"/>
                  </a:schemeClr>
                </a:solidFill>
              </a:rPr>
              <a:t>2 </a:t>
            </a:r>
            <a:r>
              <a:rPr lang="en-IN" altLang="en-US" sz="2400" b="1" i="1" dirty="0">
                <a:solidFill>
                  <a:schemeClr val="tx2">
                    <a:lumMod val="75000"/>
                  </a:schemeClr>
                </a:solidFill>
              </a:rPr>
              <a:t>to Sec. 37(1)]</a:t>
            </a:r>
            <a:r>
              <a:rPr lang="en-IN" altLang="en-US" sz="2400" dirty="0" smtClean="0">
                <a:solidFill>
                  <a:schemeClr val="tx2">
                    <a:lumMod val="75000"/>
                  </a:schemeClr>
                </a:solidFill>
              </a:rPr>
              <a:t>;</a:t>
            </a:r>
          </a:p>
          <a:p>
            <a:pPr marL="396875" lvl="1" algn="just"/>
            <a:endParaRPr lang="en-IN" altLang="en-US" sz="2000" dirty="0" smtClean="0">
              <a:solidFill>
                <a:schemeClr val="tx2">
                  <a:lumMod val="75000"/>
                </a:schemeClr>
              </a:solidFill>
            </a:endParaRPr>
          </a:p>
          <a:p>
            <a:pPr marL="396875" lvl="1" algn="just"/>
            <a:endParaRPr lang="en-IN" altLang="en-US" sz="2000" dirty="0" smtClean="0">
              <a:solidFill>
                <a:schemeClr val="tx2">
                  <a:lumMod val="75000"/>
                </a:schemeClr>
              </a:solidFill>
            </a:endParaRPr>
          </a:p>
          <a:p>
            <a:pPr marL="396875" lvl="1" algn="just"/>
            <a:endParaRPr lang="en-IN" altLang="en-US" sz="2000" dirty="0">
              <a:solidFill>
                <a:schemeClr val="tx2">
                  <a:lumMod val="75000"/>
                </a:schemeClr>
              </a:solidFill>
            </a:endParaRPr>
          </a:p>
          <a:p>
            <a:pPr marL="396875" lvl="1" algn="just"/>
            <a:r>
              <a:rPr lang="en-IN" altLang="en-US" sz="2400" dirty="0" smtClean="0">
                <a:solidFill>
                  <a:schemeClr val="tx2">
                    <a:lumMod val="75000"/>
                  </a:schemeClr>
                </a:solidFill>
              </a:rPr>
              <a:t>No deduction for advertisement </a:t>
            </a:r>
            <a:r>
              <a:rPr lang="en-IN" altLang="en-US" sz="2400" dirty="0">
                <a:solidFill>
                  <a:schemeClr val="tx2">
                    <a:lumMod val="75000"/>
                  </a:schemeClr>
                </a:solidFill>
              </a:rPr>
              <a:t>in any souvenir, brochure, tract, pamphlet or the like published by a political </a:t>
            </a:r>
            <a:r>
              <a:rPr lang="en-IN" altLang="en-US" sz="2400" dirty="0" smtClean="0">
                <a:solidFill>
                  <a:schemeClr val="tx2">
                    <a:lumMod val="75000"/>
                  </a:schemeClr>
                </a:solidFill>
              </a:rPr>
              <a:t>party </a:t>
            </a:r>
            <a:r>
              <a:rPr lang="en-IN" altLang="en-US" sz="2400" b="1" i="1" dirty="0" smtClean="0">
                <a:solidFill>
                  <a:schemeClr val="tx2">
                    <a:lumMod val="75000"/>
                  </a:schemeClr>
                </a:solidFill>
              </a:rPr>
              <a:t>[</a:t>
            </a:r>
            <a:r>
              <a:rPr lang="en-IN" altLang="en-US" sz="2400" b="1" i="1" dirty="0">
                <a:solidFill>
                  <a:schemeClr val="tx2">
                    <a:lumMod val="75000"/>
                  </a:schemeClr>
                </a:solidFill>
              </a:rPr>
              <a:t>Sec. </a:t>
            </a:r>
            <a:r>
              <a:rPr lang="en-IN" altLang="en-US" sz="2400" b="1" i="1" dirty="0" smtClean="0">
                <a:solidFill>
                  <a:schemeClr val="tx2">
                    <a:lumMod val="75000"/>
                  </a:schemeClr>
                </a:solidFill>
              </a:rPr>
              <a:t>37(2B)].</a:t>
            </a:r>
            <a:endParaRPr lang="en-IN" altLang="en-US" sz="2400" dirty="0" smtClean="0">
              <a:solidFill>
                <a:schemeClr val="tx2">
                  <a:lumMod val="75000"/>
                </a:schemeClr>
              </a:solidFill>
            </a:endParaRPr>
          </a:p>
          <a:p>
            <a:pPr marL="396875" lvl="1" algn="just"/>
            <a:r>
              <a:rPr lang="en-IN" altLang="en-US" sz="2400" dirty="0" smtClean="0">
                <a:solidFill>
                  <a:schemeClr val="tx2">
                    <a:lumMod val="75000"/>
                  </a:schemeClr>
                </a:solidFill>
              </a:rPr>
              <a:t>Amounts contributed to a charitable organisation are deductible to the extent of 50% of the contribution, or 100% of the contribution if the company has positive taxable income [</a:t>
            </a:r>
            <a:r>
              <a:rPr lang="en-IN" altLang="en-US" sz="2400" b="1" i="1" dirty="0" smtClean="0">
                <a:solidFill>
                  <a:schemeClr val="tx2">
                    <a:lumMod val="75000"/>
                  </a:schemeClr>
                </a:solidFill>
              </a:rPr>
              <a:t>Sec</a:t>
            </a:r>
            <a:r>
              <a:rPr lang="en-IN" altLang="en-US" sz="2400" b="1" i="1" dirty="0">
                <a:solidFill>
                  <a:schemeClr val="tx2">
                    <a:lumMod val="75000"/>
                  </a:schemeClr>
                </a:solidFill>
              </a:rPr>
              <a:t>. </a:t>
            </a:r>
            <a:r>
              <a:rPr lang="en-IN" altLang="en-US" sz="2400" b="1" i="1" dirty="0" smtClean="0">
                <a:solidFill>
                  <a:schemeClr val="tx2">
                    <a:lumMod val="75000"/>
                  </a:schemeClr>
                </a:solidFill>
              </a:rPr>
              <a:t>80G]</a:t>
            </a:r>
            <a:r>
              <a:rPr lang="en-IN" altLang="en-US" sz="2400" dirty="0" smtClean="0">
                <a:solidFill>
                  <a:schemeClr val="tx2">
                    <a:lumMod val="75000"/>
                  </a:schemeClr>
                </a:solidFill>
              </a:rPr>
              <a:t>. </a:t>
            </a:r>
          </a:p>
        </p:txBody>
      </p:sp>
      <p:sp>
        <p:nvSpPr>
          <p:cNvPr id="2" name="Rectangular Callout 1"/>
          <p:cNvSpPr/>
          <p:nvPr/>
        </p:nvSpPr>
        <p:spPr bwMode="auto">
          <a:xfrm>
            <a:off x="5204546" y="2348880"/>
            <a:ext cx="3808572" cy="943209"/>
          </a:xfrm>
          <a:prstGeom prst="wedgeRectCallout">
            <a:avLst>
              <a:gd name="adj1" fmla="val -15202"/>
              <a:gd name="adj2" fmla="val -70711"/>
            </a:avLst>
          </a:prstGeom>
          <a:solidFill>
            <a:schemeClr val="accent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just" defTabSz="914099" fontAlgn="base">
              <a:spcBef>
                <a:spcPct val="0"/>
              </a:spcBef>
              <a:spcAft>
                <a:spcPct val="0"/>
              </a:spcAft>
            </a:pPr>
            <a:r>
              <a:rPr lang="en-IN" altLang="en-US" sz="1600" dirty="0" smtClean="0">
                <a:solidFill>
                  <a:schemeClr val="tx2">
                    <a:lumMod val="75000"/>
                  </a:schemeClr>
                </a:solidFill>
              </a:rPr>
              <a:t>It is </a:t>
            </a:r>
            <a:r>
              <a:rPr lang="en-IN" altLang="en-US" sz="1600" dirty="0">
                <a:solidFill>
                  <a:schemeClr val="tx2">
                    <a:lumMod val="75000"/>
                  </a:schemeClr>
                </a:solidFill>
              </a:rPr>
              <a:t>application of income and is not incurred wholly and exclusively for the purposes of carrying on </a:t>
            </a:r>
            <a:r>
              <a:rPr lang="en-IN" altLang="en-US" sz="1600" dirty="0" smtClean="0">
                <a:solidFill>
                  <a:schemeClr val="tx2">
                    <a:lumMod val="75000"/>
                  </a:schemeClr>
                </a:solidFill>
              </a:rPr>
              <a:t>business.</a:t>
            </a:r>
            <a:endParaRPr lang="en-IN" dirty="0" smtClean="0">
              <a:solidFill>
                <a:schemeClr val="tx1"/>
              </a:solidFill>
              <a:latin typeface="Segoe" pitchFamily="34" charset="0"/>
            </a:endParaRPr>
          </a:p>
        </p:txBody>
      </p:sp>
    </p:spTree>
    <p:extLst>
      <p:ext uri="{BB962C8B-B14F-4D97-AF65-F5344CB8AC3E}">
        <p14:creationId xmlns:p14="http://schemas.microsoft.com/office/powerpoint/2010/main" val="3185082698"/>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r>
              <a:rPr lang="en-IN" altLang="en-US" dirty="0" smtClean="0"/>
              <a:t>Business / Profession </a:t>
            </a:r>
            <a:r>
              <a:rPr lang="en-IN" altLang="en-US" dirty="0"/>
              <a:t>- Losses</a:t>
            </a:r>
            <a:endParaRPr lang="en-US" altLang="en-US" dirty="0" smtClean="0"/>
          </a:p>
        </p:txBody>
      </p:sp>
      <p:sp>
        <p:nvSpPr>
          <p:cNvPr id="5" name="Rectangle 3"/>
          <p:cNvSpPr txBox="1">
            <a:spLocks noChangeArrowheads="1"/>
          </p:cNvSpPr>
          <p:nvPr/>
        </p:nvSpPr>
        <p:spPr>
          <a:xfrm>
            <a:off x="275815" y="1004090"/>
            <a:ext cx="8712968" cy="4682307"/>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spcBef>
                <a:spcPts val="1000"/>
              </a:spcBef>
              <a:spcAft>
                <a:spcPts val="1000"/>
              </a:spcAft>
            </a:pPr>
            <a:r>
              <a:rPr lang="en-IN" altLang="en-US" sz="2400" dirty="0" smtClean="0">
                <a:solidFill>
                  <a:schemeClr val="tx2">
                    <a:lumMod val="75000"/>
                  </a:schemeClr>
                </a:solidFill>
              </a:rPr>
              <a:t>Losses arising from business operations in an assessment year may be set off against income from any source in that year except salaries;</a:t>
            </a:r>
          </a:p>
          <a:p>
            <a:pPr marL="396875" lvl="1" algn="just">
              <a:spcBef>
                <a:spcPts val="1000"/>
              </a:spcBef>
              <a:spcAft>
                <a:spcPts val="1000"/>
              </a:spcAft>
            </a:pPr>
            <a:r>
              <a:rPr lang="en-IN" altLang="en-US" sz="2400" dirty="0" smtClean="0">
                <a:solidFill>
                  <a:schemeClr val="tx2">
                    <a:lumMod val="75000"/>
                  </a:schemeClr>
                </a:solidFill>
              </a:rPr>
              <a:t>A business loss may be carried forward and set off against future business profits in the next eight assessment years;</a:t>
            </a:r>
          </a:p>
          <a:p>
            <a:pPr marL="396875" lvl="1" algn="just">
              <a:spcBef>
                <a:spcPts val="1000"/>
              </a:spcBef>
              <a:spcAft>
                <a:spcPts val="1000"/>
              </a:spcAft>
            </a:pPr>
            <a:r>
              <a:rPr lang="en-IN" altLang="en-US" sz="2400" dirty="0" smtClean="0">
                <a:solidFill>
                  <a:schemeClr val="tx2">
                    <a:lumMod val="75000"/>
                  </a:schemeClr>
                </a:solidFill>
              </a:rPr>
              <a:t>Closely held companies must satisfy a 51% “continuity of ownership” test to qualify for a business loss carry forward;</a:t>
            </a:r>
          </a:p>
          <a:p>
            <a:pPr marL="396875" lvl="1" algn="just">
              <a:spcBef>
                <a:spcPts val="1000"/>
              </a:spcBef>
              <a:spcAft>
                <a:spcPts val="1000"/>
              </a:spcAft>
            </a:pPr>
            <a:r>
              <a:rPr lang="en-IN" altLang="en-US" sz="2400" dirty="0" smtClean="0">
                <a:solidFill>
                  <a:schemeClr val="tx2">
                    <a:lumMod val="75000"/>
                  </a:schemeClr>
                </a:solidFill>
              </a:rPr>
              <a:t>Losses may be carried forward only if the return of income filed within due date;</a:t>
            </a:r>
          </a:p>
          <a:p>
            <a:pPr marL="396875" lvl="1" algn="just">
              <a:spcBef>
                <a:spcPts val="1000"/>
              </a:spcBef>
              <a:spcAft>
                <a:spcPts val="1000"/>
              </a:spcAft>
            </a:pPr>
            <a:r>
              <a:rPr lang="en-IN" altLang="en-US" sz="2400" dirty="0" smtClean="0">
                <a:solidFill>
                  <a:schemeClr val="tx2">
                    <a:lumMod val="75000"/>
                  </a:schemeClr>
                </a:solidFill>
              </a:rPr>
              <a:t>Unabsorbed depreciated can be carried forward indefinitely, even if return of income is not filed within the due date;</a:t>
            </a:r>
          </a:p>
        </p:txBody>
      </p:sp>
    </p:spTree>
    <p:extLst>
      <p:ext uri="{BB962C8B-B14F-4D97-AF65-F5344CB8AC3E}">
        <p14:creationId xmlns:p14="http://schemas.microsoft.com/office/powerpoint/2010/main" val="390494460"/>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House property</a:t>
            </a:r>
            <a:endParaRPr lang="en-US" altLang="en-US" dirty="0" smtClean="0"/>
          </a:p>
        </p:txBody>
      </p:sp>
      <p:sp>
        <p:nvSpPr>
          <p:cNvPr id="4" name="TextBox 3"/>
          <p:cNvSpPr txBox="1"/>
          <p:nvPr/>
        </p:nvSpPr>
        <p:spPr>
          <a:xfrm>
            <a:off x="301824" y="1336700"/>
            <a:ext cx="8424936" cy="2385268"/>
          </a:xfrm>
          <a:prstGeom prst="rect">
            <a:avLst/>
          </a:prstGeom>
          <a:noFill/>
        </p:spPr>
        <p:txBody>
          <a:bodyPr wrap="square" rtlCol="0">
            <a:spAutoFit/>
          </a:bodyPr>
          <a:lstStyle/>
          <a:p>
            <a:pPr algn="just">
              <a:spcAft>
                <a:spcPts val="600"/>
              </a:spcAft>
            </a:pPr>
            <a:r>
              <a:rPr lang="en-IN" sz="2400" dirty="0" smtClean="0">
                <a:solidFill>
                  <a:schemeClr val="tx2">
                    <a:lumMod val="75000"/>
                  </a:schemeClr>
                </a:solidFill>
              </a:rPr>
              <a:t>Income from letting out of property that is derived by a company in the business of letting out property or by a company that holds as an investment property (refer AS 13</a:t>
            </a:r>
            <a:r>
              <a:rPr lang="en-IN" sz="2400" dirty="0">
                <a:solidFill>
                  <a:schemeClr val="tx2">
                    <a:lumMod val="75000"/>
                  </a:schemeClr>
                </a:solidFill>
              </a:rPr>
              <a:t>) is </a:t>
            </a:r>
            <a:r>
              <a:rPr lang="en-IN" sz="2400" dirty="0" smtClean="0">
                <a:solidFill>
                  <a:schemeClr val="tx2">
                    <a:lumMod val="75000"/>
                  </a:schemeClr>
                </a:solidFill>
              </a:rPr>
              <a:t>chargeable under the head </a:t>
            </a:r>
            <a:r>
              <a:rPr lang="en-IN" sz="2400" dirty="0">
                <a:solidFill>
                  <a:schemeClr val="tx2">
                    <a:lumMod val="75000"/>
                  </a:schemeClr>
                </a:solidFill>
              </a:rPr>
              <a:t>income from house </a:t>
            </a:r>
            <a:r>
              <a:rPr lang="en-IN" sz="2400" dirty="0" smtClean="0">
                <a:solidFill>
                  <a:schemeClr val="tx2">
                    <a:lumMod val="75000"/>
                  </a:schemeClr>
                </a:solidFill>
              </a:rPr>
              <a:t>property.</a:t>
            </a:r>
          </a:p>
          <a:p>
            <a:pPr algn="just">
              <a:spcAft>
                <a:spcPts val="600"/>
              </a:spcAft>
            </a:pPr>
            <a:r>
              <a:rPr lang="en-IN" sz="2400" dirty="0" smtClean="0">
                <a:solidFill>
                  <a:schemeClr val="tx2">
                    <a:lumMod val="75000"/>
                  </a:schemeClr>
                </a:solidFill>
              </a:rPr>
              <a:t>A deduction of 30% on annual value and a deduction for interest paid on loan obtained for acquiring the property are available.</a:t>
            </a:r>
          </a:p>
        </p:txBody>
      </p:sp>
    </p:spTree>
    <p:extLst>
      <p:ext uri="{BB962C8B-B14F-4D97-AF65-F5344CB8AC3E}">
        <p14:creationId xmlns:p14="http://schemas.microsoft.com/office/powerpoint/2010/main" val="4192139566"/>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latin typeface="Arial" panose="020B0604020202020204" pitchFamily="34" charset="0"/>
                <a:cs typeface="Arial" panose="020B0604020202020204" pitchFamily="34" charset="0"/>
              </a:rPr>
              <a:t>Capital gains</a:t>
            </a:r>
            <a:endParaRPr lang="en-US" altLang="en-US" dirty="0" smtClean="0">
              <a:latin typeface="Arial" panose="020B0604020202020204" pitchFamily="34" charset="0"/>
              <a:cs typeface="Arial" panose="020B0604020202020204" pitchFamily="34" charset="0"/>
            </a:endParaRPr>
          </a:p>
        </p:txBody>
      </p:sp>
      <p:sp>
        <p:nvSpPr>
          <p:cNvPr id="5" name="Rectangle 3"/>
          <p:cNvSpPr txBox="1">
            <a:spLocks noChangeArrowheads="1"/>
          </p:cNvSpPr>
          <p:nvPr/>
        </p:nvSpPr>
        <p:spPr>
          <a:xfrm>
            <a:off x="275815" y="764704"/>
            <a:ext cx="8712968" cy="5355312"/>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Gains derived from the sale of capital assets are subject to capital gains tax;</a:t>
            </a:r>
          </a:p>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Gains may be long term or short term;</a:t>
            </a:r>
          </a:p>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Gains are considered long term if the assets are held for more than 36 months. 12 months in case of shares (excluding unlisted shares), securities/ bonds and units of mutual funds;</a:t>
            </a:r>
          </a:p>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Short term capital gains on listed shares and units of an equity oriented mutual fund where STT is paid are taxed @ 15%+ applicable surcharge and cess;</a:t>
            </a:r>
          </a:p>
          <a:p>
            <a:pPr marL="396875" lvl="1" algn="just">
              <a:lnSpc>
                <a:spcPct val="100000"/>
              </a:lnSpc>
              <a:spcBef>
                <a:spcPts val="600"/>
              </a:spcBef>
              <a:spcAft>
                <a:spcPts val="1200"/>
              </a:spcAft>
            </a:pPr>
            <a:r>
              <a:rPr lang="en-IN" altLang="en-US" sz="2400" dirty="0" smtClean="0">
                <a:solidFill>
                  <a:schemeClr val="tx2">
                    <a:lumMod val="75000"/>
                  </a:schemeClr>
                </a:solidFill>
                <a:latin typeface="Arial" panose="020B0604020202020204" pitchFamily="34" charset="0"/>
                <a:cs typeface="Arial" panose="020B0604020202020204" pitchFamily="34" charset="0"/>
              </a:rPr>
              <a:t>Long term capital gains where STT paid are exempt [Sec. 10(38)];</a:t>
            </a:r>
          </a:p>
        </p:txBody>
      </p:sp>
    </p:spTree>
    <p:extLst>
      <p:ext uri="{BB962C8B-B14F-4D97-AF65-F5344CB8AC3E}">
        <p14:creationId xmlns:p14="http://schemas.microsoft.com/office/powerpoint/2010/main" val="3992179068"/>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Other sources</a:t>
            </a:r>
            <a:endParaRPr lang="en-US" altLang="en-US" dirty="0" smtClean="0"/>
          </a:p>
        </p:txBody>
      </p:sp>
      <p:sp>
        <p:nvSpPr>
          <p:cNvPr id="4" name="TextBox 3"/>
          <p:cNvSpPr txBox="1"/>
          <p:nvPr/>
        </p:nvSpPr>
        <p:spPr>
          <a:xfrm>
            <a:off x="301824" y="908720"/>
            <a:ext cx="8424936" cy="5201424"/>
          </a:xfrm>
          <a:prstGeom prst="rect">
            <a:avLst/>
          </a:prstGeom>
          <a:noFill/>
        </p:spPr>
        <p:txBody>
          <a:bodyPr wrap="square" rtlCol="0">
            <a:spAutoFit/>
          </a:bodyPr>
          <a:lstStyle/>
          <a:p>
            <a:pPr algn="just">
              <a:spcAft>
                <a:spcPts val="600"/>
              </a:spcAft>
            </a:pPr>
            <a:r>
              <a:rPr lang="en-IN" sz="2400" dirty="0" smtClean="0">
                <a:solidFill>
                  <a:schemeClr val="tx2">
                    <a:lumMod val="75000"/>
                  </a:schemeClr>
                </a:solidFill>
              </a:rPr>
              <a:t>“Other income” is the residuary category under which income is taxable if not chargeable under any other specified head of income. The expense wholly or exclusively incurred for the purpose of earning the income are deductible.</a:t>
            </a:r>
          </a:p>
          <a:p>
            <a:pPr algn="just">
              <a:spcAft>
                <a:spcPts val="600"/>
              </a:spcAft>
            </a:pPr>
            <a:endParaRPr lang="en-IN" sz="2400" dirty="0" smtClean="0">
              <a:solidFill>
                <a:schemeClr val="tx2">
                  <a:lumMod val="75000"/>
                </a:schemeClr>
              </a:solidFill>
            </a:endParaRPr>
          </a:p>
          <a:p>
            <a:pPr algn="just">
              <a:spcAft>
                <a:spcPts val="600"/>
              </a:spcAft>
            </a:pPr>
            <a:r>
              <a:rPr lang="en-IN" sz="2400" dirty="0" smtClean="0">
                <a:solidFill>
                  <a:schemeClr val="tx2">
                    <a:lumMod val="75000"/>
                  </a:schemeClr>
                </a:solidFill>
              </a:rPr>
              <a:t>Incomes such as dividends, interest, income from assets let on hire are taxable under this head if not chargeable as business income. </a:t>
            </a:r>
          </a:p>
          <a:p>
            <a:pPr algn="just">
              <a:spcAft>
                <a:spcPts val="600"/>
              </a:spcAft>
            </a:pPr>
            <a:endParaRPr lang="en-IN" sz="2400" dirty="0" smtClean="0">
              <a:solidFill>
                <a:schemeClr val="tx2">
                  <a:lumMod val="75000"/>
                </a:schemeClr>
              </a:solidFill>
            </a:endParaRPr>
          </a:p>
          <a:p>
            <a:pPr algn="just">
              <a:spcAft>
                <a:spcPts val="600"/>
              </a:spcAft>
            </a:pPr>
            <a:r>
              <a:rPr lang="en-IN" sz="2400" dirty="0" smtClean="0">
                <a:solidFill>
                  <a:schemeClr val="tx2">
                    <a:lumMod val="75000"/>
                  </a:schemeClr>
                </a:solidFill>
              </a:rPr>
              <a:t>Advance received for transfer of a capital asset subsequently forfeited are taxable now. Consideration received by a closely held company (other than a VCU or VCC or other specified company) for issue of shares in excess of the fair market value of the shares also taxable under this head.</a:t>
            </a:r>
          </a:p>
        </p:txBody>
      </p:sp>
    </p:spTree>
    <p:extLst>
      <p:ext uri="{BB962C8B-B14F-4D97-AF65-F5344CB8AC3E}">
        <p14:creationId xmlns:p14="http://schemas.microsoft.com/office/powerpoint/2010/main" val="370583308"/>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r>
              <a:rPr lang="en-IN" altLang="en-US" dirty="0"/>
              <a:t>Incentives </a:t>
            </a:r>
            <a:r>
              <a:rPr lang="en-IN" altLang="en-US" dirty="0" smtClean="0"/>
              <a:t>to AP </a:t>
            </a:r>
            <a:r>
              <a:rPr lang="en-IN" altLang="en-US" dirty="0"/>
              <a:t>and </a:t>
            </a:r>
            <a:r>
              <a:rPr lang="en-IN" altLang="en-US" dirty="0" smtClean="0"/>
              <a:t>Telangana</a:t>
            </a:r>
            <a:endParaRPr lang="en-US" altLang="en-US" dirty="0" smtClean="0"/>
          </a:p>
        </p:txBody>
      </p:sp>
      <p:sp>
        <p:nvSpPr>
          <p:cNvPr id="4" name="TextBox 3"/>
          <p:cNvSpPr txBox="1"/>
          <p:nvPr/>
        </p:nvSpPr>
        <p:spPr>
          <a:xfrm>
            <a:off x="301824" y="764704"/>
            <a:ext cx="8424936" cy="1569660"/>
          </a:xfrm>
          <a:prstGeom prst="rect">
            <a:avLst/>
          </a:prstGeom>
          <a:noFill/>
        </p:spPr>
        <p:txBody>
          <a:bodyPr wrap="square" rtlCol="0">
            <a:spAutoFit/>
          </a:bodyPr>
          <a:lstStyle/>
          <a:p>
            <a:pPr marL="396875" lvl="1" indent="-396875" algn="just" defTabSz="914363">
              <a:spcAft>
                <a:spcPts val="600"/>
              </a:spcAft>
              <a:buBlip>
                <a:blip r:embed="rId3"/>
              </a:buBlip>
            </a:pPr>
            <a:r>
              <a:rPr lang="en-IN" sz="2400" dirty="0">
                <a:solidFill>
                  <a:schemeClr val="tx2">
                    <a:lumMod val="75000"/>
                  </a:schemeClr>
                </a:solidFill>
                <a:latin typeface="Arial" panose="020B0604020202020204" pitchFamily="34" charset="0"/>
                <a:cs typeface="Arial" panose="020B0604020202020204" pitchFamily="34" charset="0"/>
              </a:rPr>
              <a:t>A new </a:t>
            </a:r>
            <a:r>
              <a:rPr lang="en-IN" sz="2400" dirty="0" smtClean="0">
                <a:solidFill>
                  <a:schemeClr val="tx2">
                    <a:lumMod val="75000"/>
                  </a:schemeClr>
                </a:solidFill>
                <a:latin typeface="Arial" panose="020B0604020202020204" pitchFamily="34" charset="0"/>
                <a:cs typeface="Arial" panose="020B0604020202020204" pitchFamily="34" charset="0"/>
              </a:rPr>
              <a:t>Sec. </a:t>
            </a:r>
            <a:r>
              <a:rPr lang="en-IN" sz="2400" dirty="0">
                <a:solidFill>
                  <a:schemeClr val="tx2">
                    <a:lumMod val="75000"/>
                  </a:schemeClr>
                </a:solidFill>
                <a:latin typeface="Arial" panose="020B0604020202020204" pitchFamily="34" charset="0"/>
                <a:cs typeface="Arial" panose="020B0604020202020204" pitchFamily="34" charset="0"/>
              </a:rPr>
              <a:t>32AD </a:t>
            </a:r>
            <a:r>
              <a:rPr lang="en-IN" sz="2400" dirty="0" smtClean="0">
                <a:solidFill>
                  <a:schemeClr val="tx2">
                    <a:lumMod val="75000"/>
                  </a:schemeClr>
                </a:solidFill>
                <a:latin typeface="Arial" panose="020B0604020202020204" pitchFamily="34" charset="0"/>
                <a:cs typeface="Arial" panose="020B0604020202020204" pitchFamily="34" charset="0"/>
              </a:rPr>
              <a:t>inserted </a:t>
            </a:r>
            <a:r>
              <a:rPr lang="en-IN" sz="2400" dirty="0">
                <a:solidFill>
                  <a:schemeClr val="tx2">
                    <a:lumMod val="75000"/>
                  </a:schemeClr>
                </a:solidFill>
                <a:latin typeface="Arial" panose="020B0604020202020204" pitchFamily="34" charset="0"/>
                <a:cs typeface="Arial" panose="020B0604020202020204" pitchFamily="34" charset="0"/>
              </a:rPr>
              <a:t>to provide for an additional investment allowance </a:t>
            </a:r>
            <a:r>
              <a:rPr lang="en-IN" sz="2400" dirty="0" smtClean="0">
                <a:solidFill>
                  <a:schemeClr val="tx2">
                    <a:lumMod val="75000"/>
                  </a:schemeClr>
                </a:solidFill>
                <a:latin typeface="Arial" panose="020B0604020202020204" pitchFamily="34" charset="0"/>
                <a:cs typeface="Arial" panose="020B0604020202020204" pitchFamily="34" charset="0"/>
              </a:rPr>
              <a:t>of </a:t>
            </a:r>
            <a:r>
              <a:rPr lang="en-IN" sz="2400" dirty="0">
                <a:solidFill>
                  <a:schemeClr val="tx2">
                    <a:lumMod val="75000"/>
                  </a:schemeClr>
                </a:solidFill>
                <a:latin typeface="Arial" panose="020B0604020202020204" pitchFamily="34" charset="0"/>
                <a:cs typeface="Arial" panose="020B0604020202020204" pitchFamily="34" charset="0"/>
              </a:rPr>
              <a:t>15% of the </a:t>
            </a:r>
            <a:r>
              <a:rPr lang="en-IN" sz="2400" dirty="0" smtClean="0">
                <a:solidFill>
                  <a:schemeClr val="tx2">
                    <a:lumMod val="75000"/>
                  </a:schemeClr>
                </a:solidFill>
                <a:latin typeface="Arial" panose="020B0604020202020204" pitchFamily="34" charset="0"/>
                <a:cs typeface="Arial" panose="020B0604020202020204" pitchFamily="34" charset="0"/>
              </a:rPr>
              <a:t>actual cost </a:t>
            </a:r>
            <a:r>
              <a:rPr lang="en-IN" sz="2400" dirty="0">
                <a:solidFill>
                  <a:schemeClr val="tx2">
                    <a:lumMod val="75000"/>
                  </a:schemeClr>
                </a:solidFill>
                <a:latin typeface="Arial" panose="020B0604020202020204" pitchFamily="34" charset="0"/>
                <a:cs typeface="Arial" panose="020B0604020202020204" pitchFamily="34" charset="0"/>
              </a:rPr>
              <a:t>of new </a:t>
            </a:r>
            <a:r>
              <a:rPr lang="en-IN" sz="2400" dirty="0" smtClean="0">
                <a:solidFill>
                  <a:schemeClr val="tx2">
                    <a:lumMod val="75000"/>
                  </a:schemeClr>
                </a:solidFill>
                <a:latin typeface="Arial" panose="020B0604020202020204" pitchFamily="34" charset="0"/>
                <a:cs typeface="Arial" panose="020B0604020202020204" pitchFamily="34" charset="0"/>
              </a:rPr>
              <a:t>asset (P&amp;M) </a:t>
            </a:r>
            <a:r>
              <a:rPr lang="en-IN" sz="2400" dirty="0">
                <a:solidFill>
                  <a:schemeClr val="tx2">
                    <a:lumMod val="75000"/>
                  </a:schemeClr>
                </a:solidFill>
                <a:latin typeface="Arial" panose="020B0604020202020204" pitchFamily="34" charset="0"/>
                <a:cs typeface="Arial" panose="020B0604020202020204" pitchFamily="34" charset="0"/>
              </a:rPr>
              <a:t>acquired and </a:t>
            </a:r>
            <a:r>
              <a:rPr lang="en-IN" sz="2400" dirty="0" smtClean="0">
                <a:solidFill>
                  <a:schemeClr val="tx2">
                    <a:lumMod val="75000"/>
                  </a:schemeClr>
                </a:solidFill>
                <a:latin typeface="Arial" panose="020B0604020202020204" pitchFamily="34" charset="0"/>
                <a:cs typeface="Arial" panose="020B0604020202020204" pitchFamily="34" charset="0"/>
              </a:rPr>
              <a:t>installed in notified </a:t>
            </a:r>
            <a:r>
              <a:rPr lang="en-IN" sz="2400" dirty="0">
                <a:solidFill>
                  <a:schemeClr val="tx2">
                    <a:lumMod val="75000"/>
                  </a:schemeClr>
                </a:solidFill>
                <a:latin typeface="Arial" panose="020B0604020202020204" pitchFamily="34" charset="0"/>
                <a:cs typeface="Arial" panose="020B0604020202020204" pitchFamily="34" charset="0"/>
              </a:rPr>
              <a:t>backward areas of states of AP, Telangana, Bihar, and WB</a:t>
            </a:r>
            <a:r>
              <a:rPr lang="en-IN" sz="2400" dirty="0" smtClean="0">
                <a:solidFill>
                  <a:schemeClr val="tx2">
                    <a:lumMod val="75000"/>
                  </a:schemeClr>
                </a:solidFill>
                <a:latin typeface="Arial" panose="020B0604020202020204" pitchFamily="34" charset="0"/>
                <a:cs typeface="Arial" panose="020B0604020202020204" pitchFamily="34" charset="0"/>
              </a:rPr>
              <a:t>;</a:t>
            </a:r>
          </a:p>
        </p:txBody>
      </p:sp>
      <p:sp>
        <p:nvSpPr>
          <p:cNvPr id="5" name="Rounded Rectangular Callout 4"/>
          <p:cNvSpPr/>
          <p:nvPr/>
        </p:nvSpPr>
        <p:spPr bwMode="auto">
          <a:xfrm>
            <a:off x="539551" y="2492896"/>
            <a:ext cx="3952179" cy="1141670"/>
          </a:xfrm>
          <a:prstGeom prst="wedgeRoundRectCallout">
            <a:avLst>
              <a:gd name="adj1" fmla="val -3209"/>
              <a:gd name="adj2" fmla="val -65014"/>
              <a:gd name="adj3" fmla="val 16667"/>
            </a:avLst>
          </a:prstGeom>
          <a:solidFill>
            <a:schemeClr val="accent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just" defTabSz="914099" fontAlgn="base">
              <a:spcBef>
                <a:spcPct val="0"/>
              </a:spcBef>
              <a:spcAft>
                <a:spcPct val="0"/>
              </a:spcAft>
            </a:pPr>
            <a:r>
              <a:rPr lang="en-IN" sz="1600" dirty="0">
                <a:solidFill>
                  <a:schemeClr val="tx2">
                    <a:lumMod val="75000"/>
                  </a:schemeClr>
                </a:solidFill>
                <a:latin typeface="Arial" panose="020B0604020202020204" pitchFamily="34" charset="0"/>
                <a:cs typeface="Arial" panose="020B0604020202020204" pitchFamily="34" charset="0"/>
              </a:rPr>
              <a:t>This deduction shall be available over and above the existing deduction available under section 32AC of the Act.</a:t>
            </a:r>
            <a:endParaRPr lang="en-IN" sz="1600" b="1" dirty="0" smtClean="0">
              <a:solidFill>
                <a:schemeClr val="tx1"/>
              </a:solidFill>
              <a:latin typeface="Segoe" pitchFamily="34" charset="0"/>
            </a:endParaRPr>
          </a:p>
        </p:txBody>
      </p:sp>
      <p:sp>
        <p:nvSpPr>
          <p:cNvPr id="6" name="TextBox 5"/>
          <p:cNvSpPr txBox="1"/>
          <p:nvPr/>
        </p:nvSpPr>
        <p:spPr>
          <a:xfrm>
            <a:off x="301864" y="4005064"/>
            <a:ext cx="8424936" cy="1569660"/>
          </a:xfrm>
          <a:prstGeom prst="rect">
            <a:avLst/>
          </a:prstGeom>
          <a:noFill/>
        </p:spPr>
        <p:txBody>
          <a:bodyPr wrap="square" rtlCol="0">
            <a:spAutoFit/>
          </a:bodyPr>
          <a:lstStyle/>
          <a:p>
            <a:pPr marL="396875" lvl="1" indent="-396875" algn="just" defTabSz="914363">
              <a:spcAft>
                <a:spcPts val="600"/>
              </a:spcAft>
              <a:buBlip>
                <a:blip r:embed="rId3"/>
              </a:buBlip>
            </a:pPr>
            <a:r>
              <a:rPr lang="en-IN" sz="2400" dirty="0" smtClean="0">
                <a:solidFill>
                  <a:schemeClr val="tx2">
                    <a:lumMod val="75000"/>
                  </a:schemeClr>
                </a:solidFill>
                <a:latin typeface="Arial" panose="020B0604020202020204" pitchFamily="34" charset="0"/>
                <a:cs typeface="Arial" panose="020B0604020202020204" pitchFamily="34" charset="0"/>
              </a:rPr>
              <a:t>Additional depreciation of 35% instead 20% for new units commences on or after 01-04-2015 in notified backward areas of states of AP, Telangana, Bihar, and WB </a:t>
            </a:r>
            <a:r>
              <a:rPr lang="en-IN" sz="2400" b="1" i="1" dirty="0" smtClean="0">
                <a:solidFill>
                  <a:schemeClr val="tx2">
                    <a:lumMod val="75000"/>
                  </a:schemeClr>
                </a:solidFill>
                <a:latin typeface="Arial" panose="020B0604020202020204" pitchFamily="34" charset="0"/>
                <a:cs typeface="Arial" panose="020B0604020202020204" pitchFamily="34" charset="0"/>
              </a:rPr>
              <a:t>[first proviso to Sec. 32(1)(</a:t>
            </a:r>
            <a:r>
              <a:rPr lang="en-IN" sz="2400" b="1" i="1" dirty="0" err="1" smtClean="0">
                <a:solidFill>
                  <a:schemeClr val="tx2">
                    <a:lumMod val="75000"/>
                  </a:schemeClr>
                </a:solidFill>
                <a:latin typeface="Arial" panose="020B0604020202020204" pitchFamily="34" charset="0"/>
                <a:cs typeface="Arial" panose="020B0604020202020204" pitchFamily="34" charset="0"/>
              </a:rPr>
              <a:t>iia</a:t>
            </a:r>
            <a:r>
              <a:rPr lang="en-IN" sz="2400" b="1" i="1" dirty="0" smtClean="0">
                <a:solidFill>
                  <a:schemeClr val="tx2">
                    <a:lumMod val="75000"/>
                  </a:schemeClr>
                </a:solidFill>
                <a:latin typeface="Arial" panose="020B0604020202020204" pitchFamily="34" charset="0"/>
                <a:cs typeface="Arial" panose="020B0604020202020204" pitchFamily="34" charset="0"/>
              </a:rPr>
              <a:t>)]</a:t>
            </a:r>
            <a:r>
              <a:rPr lang="en-IN" sz="2400" dirty="0" smtClean="0">
                <a:solidFill>
                  <a:schemeClr val="tx2">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0164854"/>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Double taxation relief</a:t>
            </a:r>
            <a:endParaRPr lang="en-US" altLang="en-US" dirty="0" smtClean="0"/>
          </a:p>
        </p:txBody>
      </p:sp>
      <p:sp>
        <p:nvSpPr>
          <p:cNvPr id="5" name="Rectangle 3"/>
          <p:cNvSpPr txBox="1">
            <a:spLocks noChangeArrowheads="1"/>
          </p:cNvSpPr>
          <p:nvPr/>
        </p:nvSpPr>
        <p:spPr>
          <a:xfrm>
            <a:off x="275815" y="1004090"/>
            <a:ext cx="8712968" cy="4154984"/>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A resident </a:t>
            </a:r>
            <a:r>
              <a:rPr lang="en-IN" altLang="en-US" sz="2000" dirty="0" err="1" smtClean="0">
                <a:solidFill>
                  <a:schemeClr val="tx2">
                    <a:lumMod val="75000"/>
                  </a:schemeClr>
                </a:solidFill>
                <a:latin typeface="Arial" panose="020B0604020202020204" pitchFamily="34" charset="0"/>
                <a:cs typeface="Arial" panose="020B0604020202020204" pitchFamily="34" charset="0"/>
              </a:rPr>
              <a:t>assessee</a:t>
            </a:r>
            <a:r>
              <a:rPr lang="en-IN" altLang="en-US" sz="2000" dirty="0" smtClean="0">
                <a:solidFill>
                  <a:schemeClr val="tx2">
                    <a:lumMod val="75000"/>
                  </a:schemeClr>
                </a:solidFill>
                <a:latin typeface="Arial" panose="020B0604020202020204" pitchFamily="34" charset="0"/>
                <a:cs typeface="Arial" panose="020B0604020202020204" pitchFamily="34" charset="0"/>
              </a:rPr>
              <a:t> that receives income from non-tax treaty country is eligible for a credit for the foreign income tax paid;</a:t>
            </a:r>
          </a:p>
          <a:p>
            <a:pPr marL="396875" lvl="1" algn="just">
              <a:lnSpc>
                <a:spcPct val="100000"/>
              </a:lnSpc>
              <a:spcBef>
                <a:spcPts val="0"/>
              </a:spcBef>
              <a:spcAft>
                <a:spcPts val="600"/>
              </a:spcAft>
            </a:pP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The credit is granted on a country by country basis and is limited to lower of income received from foreign country concerned and foreign tax paid on that income;</a:t>
            </a:r>
          </a:p>
          <a:p>
            <a:pPr marL="396875" lvl="1" algn="just">
              <a:lnSpc>
                <a:spcPct val="100000"/>
              </a:lnSpc>
              <a:spcBef>
                <a:spcPts val="0"/>
              </a:spcBef>
              <a:spcAft>
                <a:spcPts val="600"/>
              </a:spcAft>
            </a:pP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In case of treaty countries, grants relief by credit method or by a combination of credit and exemption method;</a:t>
            </a:r>
          </a:p>
          <a:p>
            <a:pPr marL="396875" lvl="1" algn="just">
              <a:lnSpc>
                <a:spcPct val="100000"/>
              </a:lnSpc>
              <a:spcBef>
                <a:spcPts val="0"/>
              </a:spcBef>
              <a:spcAft>
                <a:spcPts val="600"/>
              </a:spcAft>
            </a:pP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A non-resident tax payer is required to furnish a TRC from the authorities in its country of residence along with a new Form 10F.</a:t>
            </a:r>
          </a:p>
        </p:txBody>
      </p:sp>
    </p:spTree>
    <p:extLst>
      <p:ext uri="{BB962C8B-B14F-4D97-AF65-F5344CB8AC3E}">
        <p14:creationId xmlns:p14="http://schemas.microsoft.com/office/powerpoint/2010/main" val="1191679234"/>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Other points to remember</a:t>
            </a:r>
            <a:endParaRPr lang="en-US" altLang="en-US" dirty="0" smtClean="0"/>
          </a:p>
        </p:txBody>
      </p:sp>
      <p:sp>
        <p:nvSpPr>
          <p:cNvPr id="5" name="Rectangle 3"/>
          <p:cNvSpPr txBox="1">
            <a:spLocks noChangeArrowheads="1"/>
          </p:cNvSpPr>
          <p:nvPr/>
        </p:nvSpPr>
        <p:spPr>
          <a:xfrm>
            <a:off x="275815" y="1004090"/>
            <a:ext cx="8712968" cy="4847481"/>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rPr>
              <a:t>Section 92BA amended to rise the aggregate of specified transactions to ₹ 20 crores (from ₹5 crores) to fall under ‘specified domestic transaction’;</a:t>
            </a: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rPr>
              <a:t>Abolition of levy of wealth-tax under Wealth-tax Act, </a:t>
            </a:r>
            <a:r>
              <a:rPr lang="en-IN" altLang="en-US" sz="2000" dirty="0" smtClean="0">
                <a:solidFill>
                  <a:schemeClr val="tx2">
                    <a:lumMod val="75000"/>
                  </a:schemeClr>
                </a:solidFill>
                <a:latin typeface="Arial" panose="020B0604020202020204" pitchFamily="34" charset="0"/>
                <a:cs typeface="Arial" panose="020B0604020202020204" pitchFamily="34" charset="0"/>
              </a:rPr>
              <a:t>1957;</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PAN and TAN can be applied for a new company being incorporated vide Form INC 7;</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Obtaining TAN u/s </a:t>
            </a:r>
            <a:r>
              <a:rPr lang="en-IN" altLang="en-US" sz="2000" dirty="0">
                <a:solidFill>
                  <a:schemeClr val="tx2">
                    <a:lumMod val="75000"/>
                  </a:schemeClr>
                </a:solidFill>
                <a:latin typeface="Arial" panose="020B0604020202020204" pitchFamily="34" charset="0"/>
                <a:cs typeface="Arial" panose="020B0604020202020204" pitchFamily="34" charset="0"/>
              </a:rPr>
              <a:t>203A of the Act shall not apply to the notified </a:t>
            </a:r>
            <a:r>
              <a:rPr lang="en-IN" altLang="en-US" sz="2000" dirty="0" err="1">
                <a:solidFill>
                  <a:schemeClr val="tx2">
                    <a:lumMod val="75000"/>
                  </a:schemeClr>
                </a:solidFill>
                <a:latin typeface="Arial" panose="020B0604020202020204" pitchFamily="34" charset="0"/>
                <a:cs typeface="Arial" panose="020B0604020202020204" pitchFamily="34" charset="0"/>
              </a:rPr>
              <a:t>deductors</a:t>
            </a:r>
            <a:r>
              <a:rPr lang="en-IN" altLang="en-US" sz="2000" dirty="0">
                <a:solidFill>
                  <a:schemeClr val="tx2">
                    <a:lumMod val="75000"/>
                  </a:schemeClr>
                </a:solidFill>
                <a:latin typeface="Arial" panose="020B0604020202020204" pitchFamily="34" charset="0"/>
                <a:cs typeface="Arial" panose="020B0604020202020204" pitchFamily="34" charset="0"/>
              </a:rPr>
              <a:t> or </a:t>
            </a:r>
            <a:r>
              <a:rPr lang="en-IN" altLang="en-US" sz="2000" dirty="0" smtClean="0">
                <a:solidFill>
                  <a:schemeClr val="tx2">
                    <a:lumMod val="75000"/>
                  </a:schemeClr>
                </a:solidFill>
                <a:latin typeface="Arial" panose="020B0604020202020204" pitchFamily="34" charset="0"/>
                <a:cs typeface="Arial" panose="020B0604020202020204" pitchFamily="34" charset="0"/>
              </a:rPr>
              <a:t>collectors (Sec. 194-IA &amp; 195 for individuals &amp; HUF);</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100% </a:t>
            </a:r>
            <a:r>
              <a:rPr lang="en-IN" altLang="en-US" sz="2000" dirty="0">
                <a:solidFill>
                  <a:schemeClr val="tx2">
                    <a:lumMod val="75000"/>
                  </a:schemeClr>
                </a:solidFill>
                <a:latin typeface="Arial" panose="020B0604020202020204" pitchFamily="34" charset="0"/>
                <a:cs typeface="Arial" panose="020B0604020202020204" pitchFamily="34" charset="0"/>
              </a:rPr>
              <a:t>deduction for National Fund for Control of Drug </a:t>
            </a:r>
            <a:r>
              <a:rPr lang="en-IN" altLang="en-US" sz="2000" dirty="0" smtClean="0">
                <a:solidFill>
                  <a:schemeClr val="tx2">
                    <a:lumMod val="75000"/>
                  </a:schemeClr>
                </a:solidFill>
                <a:latin typeface="Arial" panose="020B0604020202020204" pitchFamily="34" charset="0"/>
                <a:cs typeface="Arial" panose="020B0604020202020204" pitchFamily="34" charset="0"/>
              </a:rPr>
              <a:t>Abuse u/s 80G;</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100</a:t>
            </a:r>
            <a:r>
              <a:rPr lang="en-IN" altLang="en-US" sz="2000" dirty="0">
                <a:solidFill>
                  <a:schemeClr val="tx2">
                    <a:lumMod val="75000"/>
                  </a:schemeClr>
                </a:solidFill>
                <a:latin typeface="Arial" panose="020B0604020202020204" pitchFamily="34" charset="0"/>
                <a:cs typeface="Arial" panose="020B0604020202020204" pitchFamily="34" charset="0"/>
              </a:rPr>
              <a:t>% deduction for </a:t>
            </a:r>
            <a:r>
              <a:rPr lang="en-IN" altLang="en-US" sz="2000" dirty="0" err="1">
                <a:solidFill>
                  <a:schemeClr val="tx2">
                    <a:lumMod val="75000"/>
                  </a:schemeClr>
                </a:solidFill>
                <a:latin typeface="Arial" panose="020B0604020202020204" pitchFamily="34" charset="0"/>
                <a:cs typeface="Arial" panose="020B0604020202020204" pitchFamily="34" charset="0"/>
              </a:rPr>
              <a:t>Swachh</a:t>
            </a:r>
            <a:r>
              <a:rPr lang="en-IN" altLang="en-US" sz="2000" dirty="0">
                <a:solidFill>
                  <a:schemeClr val="tx2">
                    <a:lumMod val="75000"/>
                  </a:schemeClr>
                </a:solidFill>
                <a:latin typeface="Arial" panose="020B0604020202020204" pitchFamily="34" charset="0"/>
                <a:cs typeface="Arial" panose="020B0604020202020204" pitchFamily="34" charset="0"/>
              </a:rPr>
              <a:t> Bharat </a:t>
            </a:r>
            <a:r>
              <a:rPr lang="en-IN" altLang="en-US" sz="2000" dirty="0" err="1">
                <a:solidFill>
                  <a:schemeClr val="tx2">
                    <a:lumMod val="75000"/>
                  </a:schemeClr>
                </a:solidFill>
                <a:latin typeface="Arial" panose="020B0604020202020204" pitchFamily="34" charset="0"/>
                <a:cs typeface="Arial" panose="020B0604020202020204" pitchFamily="34" charset="0"/>
              </a:rPr>
              <a:t>Kosh</a:t>
            </a:r>
            <a:r>
              <a:rPr lang="en-IN" altLang="en-US" sz="2000" dirty="0">
                <a:solidFill>
                  <a:schemeClr val="tx2">
                    <a:lumMod val="75000"/>
                  </a:schemeClr>
                </a:solidFill>
                <a:latin typeface="Arial" panose="020B0604020202020204" pitchFamily="34" charset="0"/>
                <a:cs typeface="Arial" panose="020B0604020202020204" pitchFamily="34" charset="0"/>
              </a:rPr>
              <a:t> </a:t>
            </a:r>
            <a:r>
              <a:rPr lang="en-IN" altLang="en-US" sz="2000" dirty="0" smtClean="0">
                <a:solidFill>
                  <a:schemeClr val="tx2">
                    <a:lumMod val="75000"/>
                  </a:schemeClr>
                </a:solidFill>
                <a:latin typeface="Arial" panose="020B0604020202020204" pitchFamily="34" charset="0"/>
                <a:cs typeface="Arial" panose="020B0604020202020204" pitchFamily="34" charset="0"/>
              </a:rPr>
              <a:t>&amp; </a:t>
            </a:r>
            <a:r>
              <a:rPr lang="en-IN" altLang="en-US" sz="2000" dirty="0">
                <a:solidFill>
                  <a:schemeClr val="tx2">
                    <a:lumMod val="75000"/>
                  </a:schemeClr>
                </a:solidFill>
                <a:latin typeface="Arial" panose="020B0604020202020204" pitchFamily="34" charset="0"/>
                <a:cs typeface="Arial" panose="020B0604020202020204" pitchFamily="34" charset="0"/>
              </a:rPr>
              <a:t>Clean Ganga </a:t>
            </a:r>
            <a:r>
              <a:rPr lang="en-IN" altLang="en-US" sz="2000" dirty="0" smtClean="0">
                <a:solidFill>
                  <a:schemeClr val="tx2">
                    <a:lumMod val="75000"/>
                  </a:schemeClr>
                </a:solidFill>
                <a:latin typeface="Arial" panose="020B0604020202020204" pitchFamily="34" charset="0"/>
                <a:cs typeface="Arial" panose="020B0604020202020204" pitchFamily="34" charset="0"/>
              </a:rPr>
              <a:t>Fund u/s 80G;</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Amount of share </a:t>
            </a:r>
            <a:r>
              <a:rPr lang="en-IN" altLang="en-US" sz="2000" dirty="0">
                <a:solidFill>
                  <a:schemeClr val="tx2">
                    <a:lumMod val="75000"/>
                  </a:schemeClr>
                </a:solidFill>
                <a:latin typeface="Arial" panose="020B0604020202020204" pitchFamily="34" charset="0"/>
                <a:cs typeface="Arial" panose="020B0604020202020204" pitchFamily="34" charset="0"/>
              </a:rPr>
              <a:t>of the </a:t>
            </a:r>
            <a:r>
              <a:rPr lang="en-IN" altLang="en-US" sz="2000" dirty="0" err="1" smtClean="0">
                <a:solidFill>
                  <a:schemeClr val="tx2">
                    <a:lumMod val="75000"/>
                  </a:schemeClr>
                </a:solidFill>
                <a:latin typeface="Arial" panose="020B0604020202020204" pitchFamily="34" charset="0"/>
                <a:cs typeface="Arial" panose="020B0604020202020204" pitchFamily="34" charset="0"/>
              </a:rPr>
              <a:t>assessee</a:t>
            </a:r>
            <a:r>
              <a:rPr lang="en-IN" altLang="en-US" sz="2000" dirty="0" smtClean="0">
                <a:solidFill>
                  <a:schemeClr val="tx2">
                    <a:lumMod val="75000"/>
                  </a:schemeClr>
                </a:solidFill>
                <a:latin typeface="Arial" panose="020B0604020202020204" pitchFamily="34" charset="0"/>
                <a:cs typeface="Arial" panose="020B0604020202020204" pitchFamily="34" charset="0"/>
              </a:rPr>
              <a:t> ‘company’ in an AOP </a:t>
            </a:r>
            <a:r>
              <a:rPr lang="en-IN" altLang="en-US" sz="2000" dirty="0">
                <a:solidFill>
                  <a:schemeClr val="tx2">
                    <a:lumMod val="75000"/>
                  </a:schemeClr>
                </a:solidFill>
                <a:latin typeface="Arial" panose="020B0604020202020204" pitchFamily="34" charset="0"/>
                <a:cs typeface="Arial" panose="020B0604020202020204" pitchFamily="34" charset="0"/>
              </a:rPr>
              <a:t>or </a:t>
            </a:r>
            <a:r>
              <a:rPr lang="en-IN" altLang="en-US" sz="2000" dirty="0" smtClean="0">
                <a:solidFill>
                  <a:schemeClr val="tx2">
                    <a:lumMod val="75000"/>
                  </a:schemeClr>
                </a:solidFill>
                <a:latin typeface="Arial" panose="020B0604020202020204" pitchFamily="34" charset="0"/>
                <a:cs typeface="Arial" panose="020B0604020202020204" pitchFamily="34" charset="0"/>
              </a:rPr>
              <a:t>BOI, </a:t>
            </a:r>
            <a:r>
              <a:rPr lang="en-IN" altLang="en-US" sz="2000" dirty="0">
                <a:solidFill>
                  <a:schemeClr val="tx2">
                    <a:lumMod val="75000"/>
                  </a:schemeClr>
                </a:solidFill>
                <a:latin typeface="Arial" panose="020B0604020202020204" pitchFamily="34" charset="0"/>
                <a:cs typeface="Arial" panose="020B0604020202020204" pitchFamily="34" charset="0"/>
              </a:rPr>
              <a:t>on which no income-tax is payable </a:t>
            </a:r>
            <a:r>
              <a:rPr lang="en-IN" altLang="en-US" sz="2000" dirty="0" smtClean="0">
                <a:solidFill>
                  <a:schemeClr val="tx2">
                    <a:lumMod val="75000"/>
                  </a:schemeClr>
                </a:solidFill>
                <a:latin typeface="Arial" panose="020B0604020202020204" pitchFamily="34" charset="0"/>
                <a:cs typeface="Arial" panose="020B0604020202020204" pitchFamily="34" charset="0"/>
              </a:rPr>
              <a:t>u/s </a:t>
            </a:r>
            <a:r>
              <a:rPr lang="en-IN" altLang="en-US" sz="2000" dirty="0">
                <a:solidFill>
                  <a:schemeClr val="tx2">
                    <a:lumMod val="75000"/>
                  </a:schemeClr>
                </a:solidFill>
                <a:latin typeface="Arial" panose="020B0604020202020204" pitchFamily="34" charset="0"/>
                <a:cs typeface="Arial" panose="020B0604020202020204" pitchFamily="34" charset="0"/>
              </a:rPr>
              <a:t>86</a:t>
            </a:r>
            <a:r>
              <a:rPr lang="en-IN" altLang="en-US" sz="2000" dirty="0" smtClean="0">
                <a:solidFill>
                  <a:schemeClr val="tx2">
                    <a:lumMod val="75000"/>
                  </a:schemeClr>
                </a:solidFill>
                <a:latin typeface="Arial" panose="020B0604020202020204" pitchFamily="34" charset="0"/>
                <a:cs typeface="Arial" panose="020B0604020202020204" pitchFamily="34" charset="0"/>
              </a:rPr>
              <a:t>, if </a:t>
            </a:r>
            <a:r>
              <a:rPr lang="en-IN" altLang="en-US" sz="2000" dirty="0">
                <a:solidFill>
                  <a:schemeClr val="tx2">
                    <a:lumMod val="75000"/>
                  </a:schemeClr>
                </a:solidFill>
                <a:latin typeface="Arial" panose="020B0604020202020204" pitchFamily="34" charset="0"/>
                <a:cs typeface="Arial" panose="020B0604020202020204" pitchFamily="34" charset="0"/>
              </a:rPr>
              <a:t>such amount is credited to </a:t>
            </a:r>
            <a:r>
              <a:rPr lang="en-IN" altLang="en-US" sz="2000" dirty="0" smtClean="0">
                <a:solidFill>
                  <a:schemeClr val="tx2">
                    <a:lumMod val="75000"/>
                  </a:schemeClr>
                </a:solidFill>
                <a:latin typeface="Arial" panose="020B0604020202020204" pitchFamily="34" charset="0"/>
                <a:cs typeface="Arial" panose="020B0604020202020204" pitchFamily="34" charset="0"/>
              </a:rPr>
              <a:t>P&amp;L a/c shall excluded while computing book profits u/s 115JB;</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Only transporters falls u/s 44AE after submission declaration &amp; copy of PAN are subject Nil rate of TDS u/s 194C;</a:t>
            </a:r>
          </a:p>
        </p:txBody>
      </p:sp>
    </p:spTree>
    <p:extLst>
      <p:ext uri="{BB962C8B-B14F-4D97-AF65-F5344CB8AC3E}">
        <p14:creationId xmlns:p14="http://schemas.microsoft.com/office/powerpoint/2010/main" val="21182876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64797"/>
          </a:xfrm>
          <a:gradFill>
            <a:gsLst>
              <a:gs pos="0">
                <a:srgbClr val="03D4A8"/>
              </a:gs>
              <a:gs pos="25000">
                <a:srgbClr val="21D6E0"/>
              </a:gs>
              <a:gs pos="75000">
                <a:srgbClr val="0087E6"/>
              </a:gs>
              <a:gs pos="100000">
                <a:srgbClr val="005CBF"/>
              </a:gs>
            </a:gsLst>
            <a:lin ang="5400000" scaled="0"/>
          </a:gradFill>
        </p:spPr>
        <p:txBody>
          <a:bodyPr/>
          <a:lstStyle/>
          <a:p>
            <a:pPr eaLnBrk="1" hangingPunct="1"/>
            <a:r>
              <a:rPr lang="en-GB" altLang="en-US" dirty="0" smtClean="0">
                <a:solidFill>
                  <a:schemeClr val="tx2">
                    <a:lumMod val="50000"/>
                  </a:schemeClr>
                </a:solidFill>
                <a:latin typeface="Arial" panose="020B0604020202020204" pitchFamily="34" charset="0"/>
                <a:cs typeface="Arial" panose="020B0604020202020204" pitchFamily="34" charset="0"/>
              </a:rPr>
              <a:t>Income Tax Law - Interpretation</a:t>
            </a:r>
            <a:endParaRPr lang="en-US" altLang="en-US" dirty="0" smtClean="0">
              <a:solidFill>
                <a:schemeClr val="tx2">
                  <a:lumMod val="50000"/>
                </a:schemeClr>
              </a:solidFill>
              <a:latin typeface="Arial" panose="020B0604020202020204" pitchFamily="34" charset="0"/>
              <a:cs typeface="Arial" panose="020B0604020202020204" pitchFamily="34" charset="0"/>
            </a:endParaRPr>
          </a:p>
        </p:txBody>
      </p:sp>
      <p:sp>
        <p:nvSpPr>
          <p:cNvPr id="6147" name="Rectangle 3"/>
          <p:cNvSpPr>
            <a:spLocks noGrp="1" noChangeArrowheads="1"/>
          </p:cNvSpPr>
          <p:nvPr>
            <p:ph type="body" idx="1"/>
          </p:nvPr>
        </p:nvSpPr>
        <p:spPr>
          <a:xfrm>
            <a:off x="395536" y="836712"/>
            <a:ext cx="8382000" cy="4370427"/>
          </a:xfrm>
        </p:spPr>
        <p:txBody>
          <a:bodyPr/>
          <a:lstStyle/>
          <a:p>
            <a:pPr algn="just">
              <a:spcBef>
                <a:spcPts val="600"/>
              </a:spcBef>
              <a:spcAft>
                <a:spcPts val="600"/>
              </a:spcAft>
            </a:pPr>
            <a:r>
              <a:rPr lang="en-IN" altLang="en-US" sz="2000" b="1" i="1" dirty="0" smtClean="0">
                <a:solidFill>
                  <a:schemeClr val="tx2">
                    <a:lumMod val="75000"/>
                  </a:schemeClr>
                </a:solidFill>
                <a:latin typeface="Arial" panose="020B0604020202020204" pitchFamily="34" charset="0"/>
                <a:cs typeface="Arial" panose="020B0604020202020204" pitchFamily="34" charset="0"/>
              </a:rPr>
              <a:t>Inclusive </a:t>
            </a:r>
            <a:r>
              <a:rPr lang="en-IN" altLang="en-US" sz="2000" b="1" i="1" dirty="0">
                <a:solidFill>
                  <a:schemeClr val="tx2">
                    <a:lumMod val="75000"/>
                  </a:schemeClr>
                </a:solidFill>
                <a:latin typeface="Arial" panose="020B0604020202020204" pitchFamily="34" charset="0"/>
                <a:cs typeface="Arial" panose="020B0604020202020204" pitchFamily="34" charset="0"/>
              </a:rPr>
              <a:t>definition</a:t>
            </a:r>
            <a:r>
              <a:rPr lang="en-IN" altLang="en-US" sz="2000" i="1" dirty="0">
                <a:solidFill>
                  <a:schemeClr val="tx2">
                    <a:lumMod val="75000"/>
                  </a:schemeClr>
                </a:solidFill>
                <a:latin typeface="Arial" panose="020B0604020202020204" pitchFamily="34" charset="0"/>
                <a:cs typeface="Arial" panose="020B0604020202020204" pitchFamily="34" charset="0"/>
              </a:rPr>
              <a:t>: ‘Previous Year’ definition u/s 3 uses the word ‘means’ </a:t>
            </a:r>
            <a:r>
              <a:rPr lang="en-IN" altLang="en-US" sz="2000" i="1" dirty="0" smtClean="0">
                <a:solidFill>
                  <a:schemeClr val="tx2">
                    <a:lumMod val="75000"/>
                  </a:schemeClr>
                </a:solidFill>
                <a:latin typeface="Arial" panose="020B0604020202020204" pitchFamily="34" charset="0"/>
                <a:cs typeface="Arial" panose="020B0604020202020204" pitchFamily="34" charset="0"/>
              </a:rPr>
              <a:t>. Here the definition is restrictive, exhaustive and inclusive;</a:t>
            </a:r>
          </a:p>
          <a:p>
            <a:pPr algn="just">
              <a:spcBef>
                <a:spcPts val="600"/>
              </a:spcBef>
              <a:spcAft>
                <a:spcPts val="600"/>
              </a:spcAft>
            </a:pPr>
            <a:r>
              <a:rPr lang="en-IN" altLang="en-US" sz="2000" b="1" i="1" dirty="0" smtClean="0">
                <a:solidFill>
                  <a:schemeClr val="tx2">
                    <a:lumMod val="75000"/>
                  </a:schemeClr>
                </a:solidFill>
                <a:latin typeface="Arial" panose="020B0604020202020204" pitchFamily="34" charset="0"/>
                <a:cs typeface="Arial" panose="020B0604020202020204" pitchFamily="34" charset="0"/>
              </a:rPr>
              <a:t>Extensive definition</a:t>
            </a:r>
            <a:r>
              <a:rPr lang="en-IN" altLang="en-US" sz="2000" i="1" dirty="0" smtClean="0">
                <a:solidFill>
                  <a:schemeClr val="tx2">
                    <a:lumMod val="75000"/>
                  </a:schemeClr>
                </a:solidFill>
                <a:latin typeface="Arial" panose="020B0604020202020204" pitchFamily="34" charset="0"/>
                <a:cs typeface="Arial" panose="020B0604020202020204" pitchFamily="34" charset="0"/>
              </a:rPr>
              <a:t>: ‘Income’  definition u/s 2(24) uses the word ‘includes’ that means it covers extensively;</a:t>
            </a:r>
          </a:p>
          <a:p>
            <a:pPr algn="just">
              <a:spcBef>
                <a:spcPts val="600"/>
              </a:spcBef>
              <a:spcAft>
                <a:spcPts val="600"/>
              </a:spcAft>
            </a:pPr>
            <a:r>
              <a:rPr lang="en-IN" altLang="en-US" sz="2000" b="1" i="1" dirty="0" smtClean="0">
                <a:solidFill>
                  <a:schemeClr val="tx2">
                    <a:lumMod val="75000"/>
                  </a:schemeClr>
                </a:solidFill>
                <a:latin typeface="Arial" panose="020B0604020202020204" pitchFamily="34" charset="0"/>
                <a:cs typeface="Arial" panose="020B0604020202020204" pitchFamily="34" charset="0"/>
              </a:rPr>
              <a:t>Proviso</a:t>
            </a:r>
            <a:r>
              <a:rPr lang="en-IN" altLang="en-US" sz="2000" i="1" dirty="0" smtClean="0">
                <a:solidFill>
                  <a:schemeClr val="tx2">
                    <a:lumMod val="75000"/>
                  </a:schemeClr>
                </a:solidFill>
                <a:latin typeface="Arial" panose="020B0604020202020204" pitchFamily="34" charset="0"/>
                <a:cs typeface="Arial" panose="020B0604020202020204" pitchFamily="34" charset="0"/>
              </a:rPr>
              <a:t> is a clause which is appended to a provision making some condition, stipulation, exception or limitation;</a:t>
            </a:r>
          </a:p>
          <a:p>
            <a:pPr algn="just">
              <a:spcBef>
                <a:spcPts val="600"/>
              </a:spcBef>
              <a:spcAft>
                <a:spcPts val="600"/>
              </a:spcAft>
            </a:pPr>
            <a:r>
              <a:rPr lang="en-IN" altLang="en-US" sz="2000" b="1" i="1" dirty="0" smtClean="0">
                <a:solidFill>
                  <a:schemeClr val="tx2">
                    <a:lumMod val="75000"/>
                  </a:schemeClr>
                </a:solidFill>
                <a:latin typeface="Arial" panose="020B0604020202020204" pitchFamily="34" charset="0"/>
                <a:cs typeface="Arial" panose="020B0604020202020204" pitchFamily="34" charset="0"/>
              </a:rPr>
              <a:t>Explanations</a:t>
            </a:r>
            <a:r>
              <a:rPr lang="en-IN" altLang="en-US" sz="2000" i="1" dirty="0" smtClean="0">
                <a:solidFill>
                  <a:schemeClr val="tx2">
                    <a:lumMod val="75000"/>
                  </a:schemeClr>
                </a:solidFill>
                <a:latin typeface="Arial" panose="020B0604020202020204" pitchFamily="34" charset="0"/>
                <a:cs typeface="Arial" panose="020B0604020202020204" pitchFamily="34" charset="0"/>
              </a:rPr>
              <a:t> are added to a provision to make clear the implication of the provision;</a:t>
            </a:r>
          </a:p>
          <a:p>
            <a:pPr algn="just">
              <a:spcBef>
                <a:spcPts val="600"/>
              </a:spcBef>
              <a:spcAft>
                <a:spcPts val="600"/>
              </a:spcAft>
            </a:pPr>
            <a:r>
              <a:rPr lang="en-IN" altLang="en-US" sz="2000" b="1" i="1" dirty="0" smtClean="0">
                <a:solidFill>
                  <a:schemeClr val="tx2">
                    <a:lumMod val="75000"/>
                  </a:schemeClr>
                </a:solidFill>
                <a:latin typeface="Arial" panose="020B0604020202020204" pitchFamily="34" charset="0"/>
                <a:cs typeface="Arial" panose="020B0604020202020204" pitchFamily="34" charset="0"/>
              </a:rPr>
              <a:t>Schedules </a:t>
            </a:r>
            <a:r>
              <a:rPr lang="en-IN" altLang="en-US" sz="2000" i="1" dirty="0" smtClean="0">
                <a:solidFill>
                  <a:schemeClr val="tx2">
                    <a:lumMod val="75000"/>
                  </a:schemeClr>
                </a:solidFill>
                <a:latin typeface="Arial" panose="020B0604020202020204" pitchFamily="34" charset="0"/>
                <a:cs typeface="Arial" panose="020B0604020202020204" pitchFamily="34" charset="0"/>
              </a:rPr>
              <a:t>are appended to a statute and form part of it. The division of law into sections and schedules is a mere matter of convenience. Inconsistency between them, the sections shall prevail.</a:t>
            </a:r>
          </a:p>
          <a:p>
            <a:pPr algn="just">
              <a:spcBef>
                <a:spcPts val="600"/>
              </a:spcBef>
              <a:spcAft>
                <a:spcPts val="600"/>
              </a:spcAft>
            </a:pPr>
            <a:r>
              <a:rPr lang="en-IN" altLang="en-US" sz="2000" b="1" i="1" dirty="0" smtClean="0">
                <a:solidFill>
                  <a:schemeClr val="tx2">
                    <a:lumMod val="75000"/>
                  </a:schemeClr>
                </a:solidFill>
                <a:latin typeface="Arial" panose="020B0604020202020204" pitchFamily="34" charset="0"/>
                <a:cs typeface="Arial" panose="020B0604020202020204" pitchFamily="34" charset="0"/>
              </a:rPr>
              <a:t>Circulars, Notifications</a:t>
            </a:r>
            <a:r>
              <a:rPr lang="en-IN" altLang="en-US" sz="2000" i="1" dirty="0" smtClean="0">
                <a:solidFill>
                  <a:schemeClr val="tx2">
                    <a:lumMod val="75000"/>
                  </a:schemeClr>
                </a:solidFill>
                <a:latin typeface="Arial" panose="020B0604020202020204" pitchFamily="34" charset="0"/>
                <a:cs typeface="Arial" panose="020B0604020202020204" pitchFamily="34" charset="0"/>
              </a:rPr>
              <a:t> have considered by courts unless they do not go against the spirit of statute under which they are issued;</a:t>
            </a:r>
          </a:p>
        </p:txBody>
      </p:sp>
    </p:spTree>
    <p:extLst>
      <p:ext uri="{BB962C8B-B14F-4D97-AF65-F5344CB8AC3E}">
        <p14:creationId xmlns:p14="http://schemas.microsoft.com/office/powerpoint/2010/main" val="5573050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arn(inVertical)">
                                      <p:cBhvr>
                                        <p:cTn id="7" dur="5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barn(inVertical)">
                                      <p:cBhvr>
                                        <p:cTn id="12" dur="500"/>
                                        <p:tgtEl>
                                          <p:spTgt spid="6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barn(inVertical)">
                                      <p:cBhvr>
                                        <p:cTn id="17" dur="500"/>
                                        <p:tgtEl>
                                          <p:spTgt spid="6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barn(inVertical)">
                                      <p:cBhvr>
                                        <p:cTn id="22" dur="500"/>
                                        <p:tgtEl>
                                          <p:spTgt spid="61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147">
                                            <p:txEl>
                                              <p:pRg st="4" end="4"/>
                                            </p:txEl>
                                          </p:spTgt>
                                        </p:tgtEl>
                                        <p:attrNameLst>
                                          <p:attrName>style.visibility</p:attrName>
                                        </p:attrNameLst>
                                      </p:cBhvr>
                                      <p:to>
                                        <p:strVal val="visible"/>
                                      </p:to>
                                    </p:set>
                                    <p:animEffect transition="in" filter="barn(inVertical)">
                                      <p:cBhvr>
                                        <p:cTn id="27" dur="500"/>
                                        <p:tgtEl>
                                          <p:spTgt spid="61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147">
                                            <p:txEl>
                                              <p:pRg st="5" end="5"/>
                                            </p:txEl>
                                          </p:spTgt>
                                        </p:tgtEl>
                                        <p:attrNameLst>
                                          <p:attrName>style.visibility</p:attrName>
                                        </p:attrNameLst>
                                      </p:cBhvr>
                                      <p:to>
                                        <p:strVal val="visible"/>
                                      </p:to>
                                    </p:set>
                                    <p:animEffect transition="in" filter="barn(inVertical)">
                                      <p:cBhvr>
                                        <p:cTn id="32" dur="500"/>
                                        <p:tgtEl>
                                          <p:spTgt spid="61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Other points to remember…Contd.</a:t>
            </a:r>
            <a:endParaRPr lang="en-US" altLang="en-US" dirty="0" smtClean="0"/>
          </a:p>
        </p:txBody>
      </p:sp>
      <p:sp>
        <p:nvSpPr>
          <p:cNvPr id="5" name="Rectangle 3"/>
          <p:cNvSpPr txBox="1">
            <a:spLocks noChangeArrowheads="1"/>
          </p:cNvSpPr>
          <p:nvPr/>
        </p:nvSpPr>
        <p:spPr>
          <a:xfrm>
            <a:off x="275815" y="1004090"/>
            <a:ext cx="8712968" cy="1308050"/>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A new section </a:t>
            </a:r>
            <a:r>
              <a:rPr lang="en-IN" altLang="en-US" sz="2000" dirty="0">
                <a:solidFill>
                  <a:schemeClr val="tx2">
                    <a:lumMod val="75000"/>
                  </a:schemeClr>
                </a:solidFill>
                <a:latin typeface="Arial" panose="020B0604020202020204" pitchFamily="34" charset="0"/>
                <a:cs typeface="Arial" panose="020B0604020202020204" pitchFamily="34" charset="0"/>
              </a:rPr>
              <a:t>192A inserted </a:t>
            </a:r>
            <a:r>
              <a:rPr lang="en-IN" altLang="en-US" sz="2000" dirty="0" smtClean="0">
                <a:solidFill>
                  <a:schemeClr val="tx2">
                    <a:lumMod val="75000"/>
                  </a:schemeClr>
                </a:solidFill>
                <a:latin typeface="Arial" panose="020B0604020202020204" pitchFamily="34" charset="0"/>
                <a:cs typeface="Arial" panose="020B0604020202020204" pitchFamily="34" charset="0"/>
              </a:rPr>
              <a:t>for a deduction </a:t>
            </a:r>
            <a:r>
              <a:rPr lang="en-IN" altLang="en-US" sz="2000" dirty="0">
                <a:solidFill>
                  <a:schemeClr val="tx2">
                    <a:lumMod val="75000"/>
                  </a:schemeClr>
                </a:solidFill>
                <a:latin typeface="Arial" panose="020B0604020202020204" pitchFamily="34" charset="0"/>
                <a:cs typeface="Arial" panose="020B0604020202020204" pitchFamily="34" charset="0"/>
              </a:rPr>
              <a:t>of tax at the rate of 10% on pre-mature </a:t>
            </a:r>
            <a:r>
              <a:rPr lang="en-IN" altLang="en-US" sz="2000" dirty="0" smtClean="0">
                <a:solidFill>
                  <a:schemeClr val="tx2">
                    <a:lumMod val="75000"/>
                  </a:schemeClr>
                </a:solidFill>
                <a:latin typeface="Arial" panose="020B0604020202020204" pitchFamily="34" charset="0"/>
                <a:cs typeface="Arial" panose="020B0604020202020204" pitchFamily="34" charset="0"/>
              </a:rPr>
              <a:t>withdrawal from EPFS if payment exceeds ₹30,000;</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A self-declaration </a:t>
            </a:r>
            <a:r>
              <a:rPr lang="en-IN" altLang="en-US" sz="2000" dirty="0">
                <a:solidFill>
                  <a:schemeClr val="tx2">
                    <a:lumMod val="75000"/>
                  </a:schemeClr>
                </a:solidFill>
                <a:latin typeface="Arial" panose="020B0604020202020204" pitchFamily="34" charset="0"/>
                <a:cs typeface="Arial" panose="020B0604020202020204" pitchFamily="34" charset="0"/>
              </a:rPr>
              <a:t>for non-deduction of tax </a:t>
            </a:r>
            <a:r>
              <a:rPr lang="en-IN" altLang="en-US" sz="2000" dirty="0" smtClean="0">
                <a:solidFill>
                  <a:schemeClr val="tx2">
                    <a:lumMod val="75000"/>
                  </a:schemeClr>
                </a:solidFill>
                <a:latin typeface="Arial" panose="020B0604020202020204" pitchFamily="34" charset="0"/>
                <a:cs typeface="Arial" panose="020B0604020202020204" pitchFamily="34" charset="0"/>
              </a:rPr>
              <a:t>u/s </a:t>
            </a:r>
            <a:r>
              <a:rPr lang="en-IN" altLang="en-US" sz="2000" dirty="0">
                <a:solidFill>
                  <a:schemeClr val="tx2">
                    <a:lumMod val="75000"/>
                  </a:schemeClr>
                </a:solidFill>
                <a:latin typeface="Arial" panose="020B0604020202020204" pitchFamily="34" charset="0"/>
                <a:cs typeface="Arial" panose="020B0604020202020204" pitchFamily="34" charset="0"/>
              </a:rPr>
              <a:t>197A of the Act </a:t>
            </a:r>
            <a:r>
              <a:rPr lang="en-IN" altLang="en-US" sz="2000" dirty="0" smtClean="0">
                <a:solidFill>
                  <a:schemeClr val="tx2">
                    <a:lumMod val="75000"/>
                  </a:schemeClr>
                </a:solidFill>
                <a:latin typeface="Arial" panose="020B0604020202020204" pitchFamily="34" charset="0"/>
                <a:cs typeface="Arial" panose="020B0604020202020204" pitchFamily="34" charset="0"/>
              </a:rPr>
              <a:t>may be filed </a:t>
            </a:r>
            <a:r>
              <a:rPr lang="en-IN" altLang="en-US" sz="2000" dirty="0">
                <a:solidFill>
                  <a:schemeClr val="tx2">
                    <a:lumMod val="75000"/>
                  </a:schemeClr>
                </a:solidFill>
                <a:latin typeface="Arial" panose="020B0604020202020204" pitchFamily="34" charset="0"/>
                <a:cs typeface="Arial" panose="020B0604020202020204" pitchFamily="34" charset="0"/>
              </a:rPr>
              <a:t>i.e. an employee can give a declaration in Form No. </a:t>
            </a:r>
            <a:r>
              <a:rPr lang="en-IN" altLang="en-US" sz="2000" dirty="0" smtClean="0">
                <a:solidFill>
                  <a:schemeClr val="tx2">
                    <a:lumMod val="75000"/>
                  </a:schemeClr>
                </a:solidFill>
                <a:latin typeface="Arial" panose="020B0604020202020204" pitchFamily="34" charset="0"/>
                <a:cs typeface="Arial" panose="020B0604020202020204" pitchFamily="34" charset="0"/>
              </a:rPr>
              <a:t>15G;</a:t>
            </a:r>
          </a:p>
        </p:txBody>
      </p:sp>
      <p:sp>
        <p:nvSpPr>
          <p:cNvPr id="4" name="Rounded Rectangular Callout 3"/>
          <p:cNvSpPr/>
          <p:nvPr/>
        </p:nvSpPr>
        <p:spPr bwMode="auto">
          <a:xfrm>
            <a:off x="539551" y="2492896"/>
            <a:ext cx="3952179" cy="1141670"/>
          </a:xfrm>
          <a:prstGeom prst="wedgeRoundRectCallout">
            <a:avLst>
              <a:gd name="adj1" fmla="val -3209"/>
              <a:gd name="adj2" fmla="val -65014"/>
              <a:gd name="adj3" fmla="val 16667"/>
            </a:avLst>
          </a:prstGeom>
          <a:solidFill>
            <a:schemeClr val="accent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just" defTabSz="914099" fontAlgn="base">
              <a:spcBef>
                <a:spcPct val="0"/>
              </a:spcBef>
              <a:spcAft>
                <a:spcPct val="0"/>
              </a:spcAft>
            </a:pPr>
            <a:r>
              <a:rPr lang="en-IN" sz="1600" dirty="0" smtClean="0">
                <a:solidFill>
                  <a:schemeClr val="tx2">
                    <a:lumMod val="75000"/>
                  </a:schemeClr>
                </a:solidFill>
                <a:latin typeface="Arial" panose="020B0604020202020204" pitchFamily="34" charset="0"/>
                <a:cs typeface="Arial" panose="020B0604020202020204" pitchFamily="34" charset="0"/>
              </a:rPr>
              <a:t>Employees at higher slab rates i.e. 20% or 30% may request new employer to deduct the balance tax.</a:t>
            </a:r>
            <a:endParaRPr lang="en-IN" sz="1600" b="1" dirty="0" smtClean="0">
              <a:solidFill>
                <a:schemeClr val="tx1"/>
              </a:solidFill>
              <a:latin typeface="Segoe" pitchFamily="34" charset="0"/>
            </a:endParaRPr>
          </a:p>
        </p:txBody>
      </p:sp>
      <p:sp>
        <p:nvSpPr>
          <p:cNvPr id="2" name="Rectangle 1"/>
          <p:cNvSpPr/>
          <p:nvPr/>
        </p:nvSpPr>
        <p:spPr>
          <a:xfrm>
            <a:off x="179511" y="4005064"/>
            <a:ext cx="8809271" cy="1708160"/>
          </a:xfrm>
          <a:prstGeom prst="rect">
            <a:avLst/>
          </a:prstGeom>
        </p:spPr>
        <p:txBody>
          <a:bodyPr wrap="square">
            <a:spAutoFit/>
          </a:bodyPr>
          <a:lstStyle/>
          <a:p>
            <a:pPr marL="396875" lvl="1" indent="-396875" algn="just" defTabSz="914363">
              <a:spcAft>
                <a:spcPts val="600"/>
              </a:spcAft>
              <a:buBlip>
                <a:blip r:embed="rId4"/>
              </a:buBlip>
            </a:pPr>
            <a:r>
              <a:rPr lang="en-IN" sz="2000" dirty="0" smtClean="0">
                <a:solidFill>
                  <a:schemeClr val="tx2">
                    <a:lumMod val="75000"/>
                  </a:schemeClr>
                </a:solidFill>
                <a:latin typeface="Arial" panose="020B0604020202020204" pitchFamily="34" charset="0"/>
                <a:cs typeface="Arial" panose="020B0604020202020204" pitchFamily="34" charset="0"/>
              </a:rPr>
              <a:t>In case of Non-resident company, if its </a:t>
            </a:r>
            <a:r>
              <a:rPr lang="en-IN" sz="2000" dirty="0">
                <a:solidFill>
                  <a:schemeClr val="tx2">
                    <a:lumMod val="75000"/>
                  </a:schemeClr>
                </a:solidFill>
                <a:latin typeface="Arial" panose="020B0604020202020204" pitchFamily="34" charset="0"/>
                <a:cs typeface="Arial" panose="020B0604020202020204" pitchFamily="34" charset="0"/>
              </a:rPr>
              <a:t>place of effective </a:t>
            </a:r>
            <a:r>
              <a:rPr lang="en-IN" sz="2000" dirty="0" smtClean="0">
                <a:solidFill>
                  <a:schemeClr val="tx2">
                    <a:lumMod val="75000"/>
                  </a:schemeClr>
                </a:solidFill>
                <a:latin typeface="Arial" panose="020B0604020202020204" pitchFamily="34" charset="0"/>
                <a:cs typeface="Arial" panose="020B0604020202020204" pitchFamily="34" charset="0"/>
              </a:rPr>
              <a:t>management (POEM), </a:t>
            </a:r>
            <a:r>
              <a:rPr lang="en-IN" sz="2000" dirty="0">
                <a:solidFill>
                  <a:schemeClr val="tx2">
                    <a:lumMod val="75000"/>
                  </a:schemeClr>
                </a:solidFill>
                <a:latin typeface="Arial" panose="020B0604020202020204" pitchFamily="34" charset="0"/>
                <a:cs typeface="Arial" panose="020B0604020202020204" pitchFamily="34" charset="0"/>
              </a:rPr>
              <a:t>at any time in that year, is in India </a:t>
            </a:r>
            <a:r>
              <a:rPr lang="en-IN" sz="2000" dirty="0" smtClean="0">
                <a:solidFill>
                  <a:schemeClr val="tx2">
                    <a:lumMod val="75000"/>
                  </a:schemeClr>
                </a:solidFill>
                <a:latin typeface="Arial" panose="020B0604020202020204" pitchFamily="34" charset="0"/>
                <a:cs typeface="Arial" panose="020B0604020202020204" pitchFamily="34" charset="0"/>
              </a:rPr>
              <a:t>it is said to be resident [Sec. 6(3) </a:t>
            </a:r>
            <a:r>
              <a:rPr lang="en-IN" sz="2000" dirty="0" err="1" smtClean="0">
                <a:solidFill>
                  <a:schemeClr val="tx2">
                    <a:lumMod val="75000"/>
                  </a:schemeClr>
                </a:solidFill>
                <a:latin typeface="Arial" panose="020B0604020202020204" pitchFamily="34" charset="0"/>
                <a:cs typeface="Arial" panose="020B0604020202020204" pitchFamily="34" charset="0"/>
              </a:rPr>
              <a:t>wef</a:t>
            </a:r>
            <a:r>
              <a:rPr lang="en-IN" sz="2000" dirty="0" smtClean="0">
                <a:solidFill>
                  <a:schemeClr val="tx2">
                    <a:lumMod val="75000"/>
                  </a:schemeClr>
                </a:solidFill>
                <a:latin typeface="Arial" panose="020B0604020202020204" pitchFamily="34" charset="0"/>
                <a:cs typeface="Arial" panose="020B0604020202020204" pitchFamily="34" charset="0"/>
              </a:rPr>
              <a:t> 2015-16];</a:t>
            </a:r>
          </a:p>
          <a:p>
            <a:pPr marL="396875" lvl="1" indent="-396875" algn="just" defTabSz="914363">
              <a:spcAft>
                <a:spcPts val="600"/>
              </a:spcAft>
              <a:buBlip>
                <a:blip r:embed="rId4"/>
              </a:buBlip>
            </a:pPr>
            <a:r>
              <a:rPr lang="en-IN" sz="2000" dirty="0">
                <a:solidFill>
                  <a:schemeClr val="tx2">
                    <a:lumMod val="75000"/>
                  </a:schemeClr>
                </a:solidFill>
                <a:latin typeface="Arial" panose="020B0604020202020204" pitchFamily="34" charset="0"/>
                <a:cs typeface="Arial" panose="020B0604020202020204" pitchFamily="34" charset="0"/>
              </a:rPr>
              <a:t>Certain </a:t>
            </a:r>
            <a:r>
              <a:rPr lang="en-IN" sz="2000" dirty="0" smtClean="0">
                <a:solidFill>
                  <a:schemeClr val="tx2">
                    <a:lumMod val="75000"/>
                  </a:schemeClr>
                </a:solidFill>
                <a:latin typeface="Arial" panose="020B0604020202020204" pitchFamily="34" charset="0"/>
                <a:cs typeface="Arial" panose="020B0604020202020204" pitchFamily="34" charset="0"/>
              </a:rPr>
              <a:t>CAs </a:t>
            </a:r>
            <a:r>
              <a:rPr lang="en-IN" sz="2000" dirty="0">
                <a:solidFill>
                  <a:schemeClr val="tx2">
                    <a:lumMod val="75000"/>
                  </a:schemeClr>
                </a:solidFill>
                <a:latin typeface="Arial" panose="020B0604020202020204" pitchFamily="34" charset="0"/>
                <a:cs typeface="Arial" panose="020B0604020202020204" pitchFamily="34" charset="0"/>
              </a:rPr>
              <a:t>not to give reports/certificates (To ensure the independence of </a:t>
            </a:r>
            <a:r>
              <a:rPr lang="en-IN" sz="2000" dirty="0" smtClean="0">
                <a:solidFill>
                  <a:schemeClr val="tx2">
                    <a:lumMod val="75000"/>
                  </a:schemeClr>
                </a:solidFill>
                <a:latin typeface="Arial" panose="020B0604020202020204" pitchFamily="34" charset="0"/>
                <a:cs typeface="Arial" panose="020B0604020202020204" pitchFamily="34" charset="0"/>
              </a:rPr>
              <a:t>auditor); </a:t>
            </a:r>
            <a:endParaRPr lang="en-IN"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7195897"/>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Other points to remember…Contd.</a:t>
            </a:r>
            <a:endParaRPr lang="en-US" altLang="en-US" dirty="0" smtClean="0"/>
          </a:p>
        </p:txBody>
      </p:sp>
      <p:sp>
        <p:nvSpPr>
          <p:cNvPr id="5" name="Rectangle 3"/>
          <p:cNvSpPr txBox="1">
            <a:spLocks noChangeArrowheads="1"/>
          </p:cNvSpPr>
          <p:nvPr/>
        </p:nvSpPr>
        <p:spPr>
          <a:xfrm>
            <a:off x="275815" y="836712"/>
            <a:ext cx="8712968" cy="4693593"/>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Grossing up of tax on computation of DDT u/s 115-O and 115-R (</a:t>
            </a:r>
            <a:r>
              <a:rPr lang="en-IN" altLang="en-US" sz="2000" dirty="0" err="1" smtClean="0">
                <a:solidFill>
                  <a:schemeClr val="tx2">
                    <a:lumMod val="75000"/>
                  </a:schemeClr>
                </a:solidFill>
                <a:latin typeface="Arial" panose="020B0604020202020204" pitchFamily="34" charset="0"/>
                <a:cs typeface="Arial" panose="020B0604020202020204" pitchFamily="34" charset="0"/>
              </a:rPr>
              <a:t>wef</a:t>
            </a:r>
            <a:r>
              <a:rPr lang="en-IN" altLang="en-US" sz="2000" dirty="0" smtClean="0">
                <a:solidFill>
                  <a:schemeClr val="tx2">
                    <a:lumMod val="75000"/>
                  </a:schemeClr>
                </a:solidFill>
                <a:latin typeface="Arial" panose="020B0604020202020204" pitchFamily="34" charset="0"/>
                <a:cs typeface="Arial" panose="020B0604020202020204" pitchFamily="34" charset="0"/>
              </a:rPr>
              <a:t> 2014-15);</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Extension of the </a:t>
            </a:r>
            <a:r>
              <a:rPr lang="en-IN" altLang="en-US" sz="2000" dirty="0">
                <a:solidFill>
                  <a:schemeClr val="tx2">
                    <a:lumMod val="75000"/>
                  </a:schemeClr>
                </a:solidFill>
                <a:latin typeface="Arial" panose="020B0604020202020204" pitchFamily="34" charset="0"/>
                <a:cs typeface="Arial" panose="020B0604020202020204" pitchFamily="34" charset="0"/>
              </a:rPr>
              <a:t>deduction available </a:t>
            </a:r>
            <a:r>
              <a:rPr lang="en-IN" altLang="en-US" sz="2000" dirty="0" smtClean="0">
                <a:solidFill>
                  <a:schemeClr val="tx2">
                    <a:lumMod val="75000"/>
                  </a:schemeClr>
                </a:solidFill>
                <a:latin typeface="Arial" panose="020B0604020202020204" pitchFamily="34" charset="0"/>
                <a:cs typeface="Arial" panose="020B0604020202020204" pitchFamily="34" charset="0"/>
              </a:rPr>
              <a:t>u/s </a:t>
            </a:r>
            <a:r>
              <a:rPr lang="en-IN" altLang="en-US" sz="2000" dirty="0">
                <a:solidFill>
                  <a:schemeClr val="tx2">
                    <a:lumMod val="75000"/>
                  </a:schemeClr>
                </a:solidFill>
                <a:latin typeface="Arial" panose="020B0604020202020204" pitchFamily="34" charset="0"/>
                <a:cs typeface="Arial" panose="020B0604020202020204" pitchFamily="34" charset="0"/>
              </a:rPr>
              <a:t>32AC of the Act for investment made in </a:t>
            </a:r>
            <a:r>
              <a:rPr lang="en-IN" altLang="en-US" sz="2000" dirty="0" smtClean="0">
                <a:solidFill>
                  <a:schemeClr val="tx2">
                    <a:lumMod val="75000"/>
                  </a:schemeClr>
                </a:solidFill>
                <a:latin typeface="Arial" panose="020B0604020202020204" pitchFamily="34" charset="0"/>
                <a:cs typeface="Arial" panose="020B0604020202020204" pitchFamily="34" charset="0"/>
              </a:rPr>
              <a:t>P&amp;M </a:t>
            </a:r>
            <a:r>
              <a:rPr lang="en-IN" altLang="en-US" sz="2000" dirty="0">
                <a:solidFill>
                  <a:schemeClr val="tx2">
                    <a:lumMod val="75000"/>
                  </a:schemeClr>
                </a:solidFill>
                <a:latin typeface="Arial" panose="020B0604020202020204" pitchFamily="34" charset="0"/>
                <a:cs typeface="Arial" panose="020B0604020202020204" pitchFamily="34" charset="0"/>
              </a:rPr>
              <a:t>up to </a:t>
            </a:r>
            <a:r>
              <a:rPr lang="en-IN" altLang="en-US" sz="2000" dirty="0" smtClean="0">
                <a:solidFill>
                  <a:schemeClr val="tx2">
                    <a:lumMod val="75000"/>
                  </a:schemeClr>
                </a:solidFill>
                <a:latin typeface="Arial" panose="020B0604020202020204" pitchFamily="34" charset="0"/>
                <a:cs typeface="Arial" panose="020B0604020202020204" pitchFamily="34" charset="0"/>
              </a:rPr>
              <a:t>31.03.2017;</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To </a:t>
            </a:r>
            <a:r>
              <a:rPr lang="en-IN" altLang="en-US" sz="2000" dirty="0">
                <a:solidFill>
                  <a:schemeClr val="tx2">
                    <a:lumMod val="75000"/>
                  </a:schemeClr>
                </a:solidFill>
                <a:latin typeface="Arial" panose="020B0604020202020204" pitchFamily="34" charset="0"/>
                <a:cs typeface="Arial" panose="020B0604020202020204" pitchFamily="34" charset="0"/>
              </a:rPr>
              <a:t>make medium size investments </a:t>
            </a:r>
            <a:r>
              <a:rPr lang="en-IN" altLang="en-US" sz="2000" dirty="0" smtClean="0">
                <a:solidFill>
                  <a:schemeClr val="tx2">
                    <a:lumMod val="75000"/>
                  </a:schemeClr>
                </a:solidFill>
                <a:latin typeface="Arial" panose="020B0604020202020204" pitchFamily="34" charset="0"/>
                <a:cs typeface="Arial" panose="020B0604020202020204" pitchFamily="34" charset="0"/>
              </a:rPr>
              <a:t>in P&amp;M, </a:t>
            </a:r>
            <a:r>
              <a:rPr lang="en-IN" altLang="en-US" sz="2000" dirty="0">
                <a:solidFill>
                  <a:schemeClr val="tx2">
                    <a:lumMod val="75000"/>
                  </a:schemeClr>
                </a:solidFill>
                <a:latin typeface="Arial" panose="020B0604020202020204" pitchFamily="34" charset="0"/>
                <a:cs typeface="Arial" panose="020B0604020202020204" pitchFamily="34" charset="0"/>
              </a:rPr>
              <a:t>eligible for </a:t>
            </a:r>
            <a:r>
              <a:rPr lang="en-IN" altLang="en-US" sz="2000" dirty="0" smtClean="0">
                <a:solidFill>
                  <a:schemeClr val="tx2">
                    <a:lumMod val="75000"/>
                  </a:schemeClr>
                </a:solidFill>
                <a:latin typeface="Arial" panose="020B0604020202020204" pitchFamily="34" charset="0"/>
                <a:cs typeface="Arial" panose="020B0604020202020204" pitchFamily="34" charset="0"/>
              </a:rPr>
              <a:t>deduction u/s </a:t>
            </a:r>
            <a:r>
              <a:rPr lang="en-IN" altLang="en-US" sz="2000" dirty="0">
                <a:solidFill>
                  <a:schemeClr val="tx2">
                    <a:lumMod val="75000"/>
                  </a:schemeClr>
                </a:solidFill>
                <a:latin typeface="Arial" panose="020B0604020202020204" pitchFamily="34" charset="0"/>
                <a:cs typeface="Arial" panose="020B0604020202020204" pitchFamily="34" charset="0"/>
              </a:rPr>
              <a:t>32AC of the </a:t>
            </a:r>
            <a:r>
              <a:rPr lang="en-IN" altLang="en-US" sz="2000" dirty="0" smtClean="0">
                <a:solidFill>
                  <a:schemeClr val="tx2">
                    <a:lumMod val="75000"/>
                  </a:schemeClr>
                </a:solidFill>
                <a:latin typeface="Arial" panose="020B0604020202020204" pitchFamily="34" charset="0"/>
                <a:cs typeface="Arial" panose="020B0604020202020204" pitchFamily="34" charset="0"/>
              </a:rPr>
              <a:t>Act, it is allowed, if </a:t>
            </a:r>
            <a:r>
              <a:rPr lang="en-IN" altLang="en-US" sz="2000" dirty="0">
                <a:solidFill>
                  <a:schemeClr val="tx2">
                    <a:lumMod val="75000"/>
                  </a:schemeClr>
                </a:solidFill>
                <a:latin typeface="Arial" panose="020B0604020202020204" pitchFamily="34" charset="0"/>
                <a:cs typeface="Arial" panose="020B0604020202020204" pitchFamily="34" charset="0"/>
              </a:rPr>
              <a:t>the </a:t>
            </a:r>
            <a:r>
              <a:rPr lang="en-IN" altLang="en-US" sz="2000" dirty="0" smtClean="0">
                <a:solidFill>
                  <a:schemeClr val="tx2">
                    <a:lumMod val="75000"/>
                  </a:schemeClr>
                </a:solidFill>
                <a:latin typeface="Arial" panose="020B0604020202020204" pitchFamily="34" charset="0"/>
                <a:cs typeface="Arial" panose="020B0604020202020204" pitchFamily="34" charset="0"/>
              </a:rPr>
              <a:t>‘</a:t>
            </a:r>
            <a:r>
              <a:rPr lang="en-IN" altLang="en-US" sz="2000" b="1" dirty="0" smtClean="0">
                <a:solidFill>
                  <a:schemeClr val="tx2">
                    <a:lumMod val="75000"/>
                  </a:schemeClr>
                </a:solidFill>
                <a:latin typeface="Arial" panose="020B0604020202020204" pitchFamily="34" charset="0"/>
                <a:cs typeface="Arial" panose="020B0604020202020204" pitchFamily="34" charset="0"/>
              </a:rPr>
              <a:t>company</a:t>
            </a:r>
            <a:r>
              <a:rPr lang="en-IN" altLang="en-US" sz="2000" dirty="0" smtClean="0">
                <a:solidFill>
                  <a:schemeClr val="tx2">
                    <a:lumMod val="75000"/>
                  </a:schemeClr>
                </a:solidFill>
                <a:latin typeface="Arial" panose="020B0604020202020204" pitchFamily="34" charset="0"/>
                <a:cs typeface="Arial" panose="020B0604020202020204" pitchFamily="34" charset="0"/>
              </a:rPr>
              <a:t>’ </a:t>
            </a:r>
            <a:r>
              <a:rPr lang="en-IN" altLang="en-US" sz="2000" dirty="0">
                <a:solidFill>
                  <a:schemeClr val="tx2">
                    <a:lumMod val="75000"/>
                  </a:schemeClr>
                </a:solidFill>
                <a:latin typeface="Arial" panose="020B0604020202020204" pitchFamily="34" charset="0"/>
                <a:cs typeface="Arial" panose="020B0604020202020204" pitchFamily="34" charset="0"/>
              </a:rPr>
              <a:t>on or after 1st April, 2014 invests more than </a:t>
            </a:r>
            <a:r>
              <a:rPr lang="en-IN" altLang="en-US" sz="2000" dirty="0" smtClean="0">
                <a:solidFill>
                  <a:schemeClr val="tx2">
                    <a:lumMod val="75000"/>
                  </a:schemeClr>
                </a:solidFill>
                <a:latin typeface="Arial" panose="020B0604020202020204" pitchFamily="34" charset="0"/>
                <a:cs typeface="Arial" panose="020B0604020202020204" pitchFamily="34" charset="0"/>
              </a:rPr>
              <a:t>₹25 </a:t>
            </a:r>
            <a:r>
              <a:rPr lang="en-IN" altLang="en-US" sz="2000" dirty="0">
                <a:solidFill>
                  <a:schemeClr val="tx2">
                    <a:lumMod val="75000"/>
                  </a:schemeClr>
                </a:solidFill>
                <a:latin typeface="Arial" panose="020B0604020202020204" pitchFamily="34" charset="0"/>
                <a:cs typeface="Arial" panose="020B0604020202020204" pitchFamily="34" charset="0"/>
              </a:rPr>
              <a:t>crore in </a:t>
            </a:r>
            <a:r>
              <a:rPr lang="en-IN" altLang="en-US" sz="2000" dirty="0" smtClean="0">
                <a:solidFill>
                  <a:schemeClr val="tx2">
                    <a:lumMod val="75000"/>
                  </a:schemeClr>
                </a:solidFill>
                <a:latin typeface="Arial" panose="020B0604020202020204" pitchFamily="34" charset="0"/>
                <a:cs typeface="Arial" panose="020B0604020202020204" pitchFamily="34" charset="0"/>
              </a:rPr>
              <a:t>P&amp;M </a:t>
            </a:r>
            <a:r>
              <a:rPr lang="en-IN" altLang="en-US" sz="2000" dirty="0">
                <a:solidFill>
                  <a:schemeClr val="tx2">
                    <a:lumMod val="75000"/>
                  </a:schemeClr>
                </a:solidFill>
                <a:latin typeface="Arial" panose="020B0604020202020204" pitchFamily="34" charset="0"/>
                <a:cs typeface="Arial" panose="020B0604020202020204" pitchFamily="34" charset="0"/>
              </a:rPr>
              <a:t>in a previous </a:t>
            </a:r>
            <a:r>
              <a:rPr lang="en-IN" altLang="en-US" sz="2000" dirty="0" smtClean="0">
                <a:solidFill>
                  <a:schemeClr val="tx2">
                    <a:lumMod val="75000"/>
                  </a:schemeClr>
                </a:solidFill>
                <a:latin typeface="Arial" panose="020B0604020202020204" pitchFamily="34" charset="0"/>
                <a:cs typeface="Arial" panose="020B0604020202020204" pitchFamily="34" charset="0"/>
              </a:rPr>
              <a:t>year;</a:t>
            </a: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rPr>
              <a:t>Extension of the sunset date under section 80-IA for the power </a:t>
            </a:r>
            <a:r>
              <a:rPr lang="en-IN" altLang="en-US" sz="2000" dirty="0" smtClean="0">
                <a:solidFill>
                  <a:schemeClr val="tx2">
                    <a:lumMod val="75000"/>
                  </a:schemeClr>
                </a:solidFill>
                <a:latin typeface="Arial" panose="020B0604020202020204" pitchFamily="34" charset="0"/>
                <a:cs typeface="Arial" panose="020B0604020202020204" pitchFamily="34" charset="0"/>
              </a:rPr>
              <a:t>sector up to 31-03-2017 (i.e. till the end of 12</a:t>
            </a:r>
            <a:r>
              <a:rPr lang="en-IN" altLang="en-US" sz="2000" baseline="30000" dirty="0" smtClean="0">
                <a:solidFill>
                  <a:schemeClr val="tx2">
                    <a:lumMod val="75000"/>
                  </a:schemeClr>
                </a:solidFill>
                <a:latin typeface="Arial" panose="020B0604020202020204" pitchFamily="34" charset="0"/>
                <a:cs typeface="Arial" panose="020B0604020202020204" pitchFamily="34" charset="0"/>
              </a:rPr>
              <a:t>th</a:t>
            </a:r>
            <a:r>
              <a:rPr lang="en-IN" altLang="en-US" sz="2000" dirty="0" smtClean="0">
                <a:solidFill>
                  <a:schemeClr val="tx2">
                    <a:lumMod val="75000"/>
                  </a:schemeClr>
                </a:solidFill>
                <a:latin typeface="Arial" panose="020B0604020202020204" pitchFamily="34" charset="0"/>
                <a:cs typeface="Arial" panose="020B0604020202020204" pitchFamily="34" charset="0"/>
              </a:rPr>
              <a:t> five year plan);</a:t>
            </a: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rPr>
              <a:t>Sum received </a:t>
            </a:r>
            <a:r>
              <a:rPr lang="en-IN" altLang="en-US" sz="2000" dirty="0" smtClean="0">
                <a:solidFill>
                  <a:schemeClr val="tx2">
                    <a:lumMod val="75000"/>
                  </a:schemeClr>
                </a:solidFill>
                <a:latin typeface="Arial" panose="020B0604020202020204" pitchFamily="34" charset="0"/>
                <a:cs typeface="Arial" panose="020B0604020202020204" pitchFamily="34" charset="0"/>
              </a:rPr>
              <a:t>towards advance </a:t>
            </a:r>
            <a:r>
              <a:rPr lang="en-IN" altLang="en-US" sz="2000" dirty="0">
                <a:solidFill>
                  <a:schemeClr val="tx2">
                    <a:lumMod val="75000"/>
                  </a:schemeClr>
                </a:solidFill>
                <a:latin typeface="Arial" panose="020B0604020202020204" pitchFamily="34" charset="0"/>
                <a:cs typeface="Arial" panose="020B0604020202020204" pitchFamily="34" charset="0"/>
              </a:rPr>
              <a:t>for transfer of a capital </a:t>
            </a:r>
            <a:r>
              <a:rPr lang="en-IN" altLang="en-US" sz="2000" dirty="0" smtClean="0">
                <a:solidFill>
                  <a:schemeClr val="tx2">
                    <a:lumMod val="75000"/>
                  </a:schemeClr>
                </a:solidFill>
                <a:latin typeface="Arial" panose="020B0604020202020204" pitchFamily="34" charset="0"/>
                <a:cs typeface="Arial" panose="020B0604020202020204" pitchFamily="34" charset="0"/>
              </a:rPr>
              <a:t>asset is taxable, if the same was forfeited [Sec. 56(2)(ix)];</a:t>
            </a: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Cash cannot be accepted / repaid (&gt; </a:t>
            </a:r>
            <a:r>
              <a:rPr lang="en-IN" altLang="en-US" sz="2000" dirty="0" smtClean="0">
                <a:solidFill>
                  <a:schemeClr val="tx2">
                    <a:lumMod val="75000"/>
                  </a:schemeClr>
                </a:solidFill>
                <a:latin typeface="Rupee Foradian" panose="020B0603030804020204" pitchFamily="34" charset="0"/>
                <a:cs typeface="Arial" panose="020B0604020202020204" pitchFamily="34" charset="0"/>
              </a:rPr>
              <a:t>`</a:t>
            </a:r>
            <a:r>
              <a:rPr lang="en-IN" altLang="en-US" sz="2000" dirty="0" smtClean="0">
                <a:solidFill>
                  <a:schemeClr val="tx2">
                    <a:lumMod val="75000"/>
                  </a:schemeClr>
                </a:solidFill>
                <a:latin typeface="Arial" panose="020B0604020202020204" pitchFamily="34" charset="0"/>
                <a:cs typeface="Arial" panose="020B0604020202020204" pitchFamily="34" charset="0"/>
              </a:rPr>
              <a:t>20,000) in relation </a:t>
            </a:r>
            <a:r>
              <a:rPr lang="en-IN" altLang="en-US" sz="2000" dirty="0">
                <a:solidFill>
                  <a:schemeClr val="tx2">
                    <a:lumMod val="75000"/>
                  </a:schemeClr>
                </a:solidFill>
                <a:latin typeface="Arial" panose="020B0604020202020204" pitchFamily="34" charset="0"/>
                <a:cs typeface="Arial" panose="020B0604020202020204" pitchFamily="34" charset="0"/>
              </a:rPr>
              <a:t>transfer of an immovable property, whether or not the transfer takes </a:t>
            </a:r>
            <a:r>
              <a:rPr lang="en-IN" altLang="en-US" sz="2000" dirty="0" smtClean="0">
                <a:solidFill>
                  <a:schemeClr val="tx2">
                    <a:lumMod val="75000"/>
                  </a:schemeClr>
                </a:solidFill>
                <a:latin typeface="Arial" panose="020B0604020202020204" pitchFamily="34" charset="0"/>
                <a:cs typeface="Arial" panose="020B0604020202020204" pitchFamily="34" charset="0"/>
              </a:rPr>
              <a:t>place [Sec. 269SS/ 269T];</a:t>
            </a:r>
          </a:p>
        </p:txBody>
      </p:sp>
    </p:spTree>
    <p:extLst>
      <p:ext uri="{BB962C8B-B14F-4D97-AF65-F5344CB8AC3E}">
        <p14:creationId xmlns:p14="http://schemas.microsoft.com/office/powerpoint/2010/main" val="1281248876"/>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Other points to remember…Contd.</a:t>
            </a:r>
            <a:endParaRPr lang="en-US" altLang="en-US" dirty="0" smtClean="0"/>
          </a:p>
        </p:txBody>
      </p:sp>
      <p:sp>
        <p:nvSpPr>
          <p:cNvPr id="5" name="Rectangle 3"/>
          <p:cNvSpPr txBox="1">
            <a:spLocks noChangeArrowheads="1"/>
          </p:cNvSpPr>
          <p:nvPr/>
        </p:nvSpPr>
        <p:spPr>
          <a:xfrm>
            <a:off x="275815" y="836712"/>
            <a:ext cx="8712968" cy="2308324"/>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Exemptions u/s 54 &amp; 54F are </a:t>
            </a:r>
            <a:r>
              <a:rPr lang="en-IN" altLang="en-US" sz="2000" dirty="0">
                <a:solidFill>
                  <a:schemeClr val="tx2">
                    <a:lumMod val="75000"/>
                  </a:schemeClr>
                </a:solidFill>
                <a:latin typeface="Arial" panose="020B0604020202020204" pitchFamily="34" charset="0"/>
                <a:cs typeface="Arial" panose="020B0604020202020204" pitchFamily="34" charset="0"/>
              </a:rPr>
              <a:t>available if the </a:t>
            </a:r>
            <a:r>
              <a:rPr lang="en-IN" altLang="en-US" sz="2000" dirty="0" smtClean="0">
                <a:solidFill>
                  <a:schemeClr val="tx2">
                    <a:lumMod val="75000"/>
                  </a:schemeClr>
                </a:solidFill>
                <a:latin typeface="Arial" panose="020B0604020202020204" pitchFamily="34" charset="0"/>
                <a:cs typeface="Arial" panose="020B0604020202020204" pitchFamily="34" charset="0"/>
              </a:rPr>
              <a:t>investment is </a:t>
            </a:r>
            <a:r>
              <a:rPr lang="en-IN" altLang="en-US" sz="2000" dirty="0">
                <a:solidFill>
                  <a:schemeClr val="tx2">
                    <a:lumMod val="75000"/>
                  </a:schemeClr>
                </a:solidFill>
                <a:latin typeface="Arial" panose="020B0604020202020204" pitchFamily="34" charset="0"/>
                <a:cs typeface="Arial" panose="020B0604020202020204" pitchFamily="34" charset="0"/>
              </a:rPr>
              <a:t>made in one residential house situated in </a:t>
            </a:r>
            <a:r>
              <a:rPr lang="en-IN" altLang="en-US" sz="2000" dirty="0" smtClean="0">
                <a:solidFill>
                  <a:schemeClr val="tx2">
                    <a:lumMod val="75000"/>
                  </a:schemeClr>
                </a:solidFill>
                <a:latin typeface="Arial" panose="020B0604020202020204" pitchFamily="34" charset="0"/>
                <a:cs typeface="Arial" panose="020B0604020202020204" pitchFamily="34" charset="0"/>
              </a:rPr>
              <a:t>‘</a:t>
            </a:r>
            <a:r>
              <a:rPr lang="en-IN" altLang="en-US" sz="2000" i="1" dirty="0" smtClean="0">
                <a:solidFill>
                  <a:schemeClr val="tx2">
                    <a:lumMod val="75000"/>
                  </a:schemeClr>
                </a:solidFill>
                <a:latin typeface="Arial" panose="020B0604020202020204" pitchFamily="34" charset="0"/>
                <a:cs typeface="Arial" panose="020B0604020202020204" pitchFamily="34" charset="0"/>
              </a:rPr>
              <a:t>India’;</a:t>
            </a:r>
          </a:p>
          <a:p>
            <a:pPr marL="396875" lvl="1" algn="just">
              <a:lnSpc>
                <a:spcPct val="100000"/>
              </a:lnSpc>
              <a:spcBef>
                <a:spcPts val="0"/>
              </a:spcBef>
              <a:spcAft>
                <a:spcPts val="600"/>
              </a:spcAft>
            </a:pPr>
            <a:endParaRPr lang="en-IN" altLang="en-US" sz="2000" i="1"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The </a:t>
            </a:r>
            <a:r>
              <a:rPr lang="en-IN" altLang="en-US" sz="2000" dirty="0">
                <a:solidFill>
                  <a:schemeClr val="tx2">
                    <a:lumMod val="75000"/>
                  </a:schemeClr>
                </a:solidFill>
                <a:latin typeface="Arial" panose="020B0604020202020204" pitchFamily="34" charset="0"/>
                <a:cs typeface="Arial" panose="020B0604020202020204" pitchFamily="34" charset="0"/>
              </a:rPr>
              <a:t>unexplained credits, money, investment, expenditure, etc., which has been deemed as income under section 68, </a:t>
            </a:r>
            <a:r>
              <a:rPr lang="en-IN" altLang="en-US" sz="2000" dirty="0" smtClean="0">
                <a:solidFill>
                  <a:schemeClr val="tx2">
                    <a:lumMod val="75000"/>
                  </a:schemeClr>
                </a:solidFill>
                <a:latin typeface="Arial" panose="020B0604020202020204" pitchFamily="34" charset="0"/>
                <a:cs typeface="Arial" panose="020B0604020202020204" pitchFamily="34" charset="0"/>
              </a:rPr>
              <a:t>69</a:t>
            </a:r>
            <a:r>
              <a:rPr lang="en-IN" altLang="en-US" sz="2000" dirty="0">
                <a:solidFill>
                  <a:schemeClr val="tx2">
                    <a:lumMod val="75000"/>
                  </a:schemeClr>
                </a:solidFill>
                <a:latin typeface="Arial" panose="020B0604020202020204" pitchFamily="34" charset="0"/>
                <a:cs typeface="Arial" panose="020B0604020202020204" pitchFamily="34" charset="0"/>
              </a:rPr>
              <a:t>, </a:t>
            </a:r>
            <a:r>
              <a:rPr lang="en-IN" altLang="en-US" sz="2000" dirty="0" smtClean="0">
                <a:solidFill>
                  <a:schemeClr val="tx2">
                    <a:lumMod val="75000"/>
                  </a:schemeClr>
                </a:solidFill>
                <a:latin typeface="Arial" panose="020B0604020202020204" pitchFamily="34" charset="0"/>
                <a:cs typeface="Arial" panose="020B0604020202020204" pitchFamily="34" charset="0"/>
              </a:rPr>
              <a:t>69A</a:t>
            </a:r>
            <a:r>
              <a:rPr lang="en-IN" altLang="en-US" sz="2000" dirty="0">
                <a:solidFill>
                  <a:schemeClr val="tx2">
                    <a:lumMod val="75000"/>
                  </a:schemeClr>
                </a:solidFill>
                <a:latin typeface="Arial" panose="020B0604020202020204" pitchFamily="34" charset="0"/>
                <a:cs typeface="Arial" panose="020B0604020202020204" pitchFamily="34" charset="0"/>
              </a:rPr>
              <a:t>, </a:t>
            </a:r>
            <a:r>
              <a:rPr lang="en-IN" altLang="en-US" sz="2000" dirty="0" smtClean="0">
                <a:solidFill>
                  <a:schemeClr val="tx2">
                    <a:lumMod val="75000"/>
                  </a:schemeClr>
                </a:solidFill>
                <a:latin typeface="Arial" panose="020B0604020202020204" pitchFamily="34" charset="0"/>
                <a:cs typeface="Arial" panose="020B0604020202020204" pitchFamily="34" charset="0"/>
              </a:rPr>
              <a:t>69B</a:t>
            </a:r>
            <a:r>
              <a:rPr lang="en-IN" altLang="en-US" sz="2000" dirty="0">
                <a:solidFill>
                  <a:schemeClr val="tx2">
                    <a:lumMod val="75000"/>
                  </a:schemeClr>
                </a:solidFill>
                <a:latin typeface="Arial" panose="020B0604020202020204" pitchFamily="34" charset="0"/>
                <a:cs typeface="Arial" panose="020B0604020202020204" pitchFamily="34" charset="0"/>
              </a:rPr>
              <a:t>, </a:t>
            </a:r>
            <a:r>
              <a:rPr lang="en-IN" altLang="en-US" sz="2000" dirty="0" smtClean="0">
                <a:solidFill>
                  <a:schemeClr val="tx2">
                    <a:lumMod val="75000"/>
                  </a:schemeClr>
                </a:solidFill>
                <a:latin typeface="Arial" panose="020B0604020202020204" pitchFamily="34" charset="0"/>
                <a:cs typeface="Arial" panose="020B0604020202020204" pitchFamily="34" charset="0"/>
              </a:rPr>
              <a:t>69C </a:t>
            </a:r>
            <a:r>
              <a:rPr lang="en-IN" altLang="en-US" sz="2000" dirty="0">
                <a:solidFill>
                  <a:schemeClr val="tx2">
                    <a:lumMod val="75000"/>
                  </a:schemeClr>
                </a:solidFill>
                <a:latin typeface="Arial" panose="020B0604020202020204" pitchFamily="34" charset="0"/>
                <a:cs typeface="Arial" panose="020B0604020202020204" pitchFamily="34" charset="0"/>
              </a:rPr>
              <a:t>or </a:t>
            </a:r>
            <a:r>
              <a:rPr lang="en-IN" altLang="en-US" sz="2000" dirty="0" smtClean="0">
                <a:solidFill>
                  <a:schemeClr val="tx2">
                    <a:lumMod val="75000"/>
                  </a:schemeClr>
                </a:solidFill>
                <a:latin typeface="Arial" panose="020B0604020202020204" pitchFamily="34" charset="0"/>
                <a:cs typeface="Arial" panose="020B0604020202020204" pitchFamily="34" charset="0"/>
              </a:rPr>
              <a:t>69D</a:t>
            </a:r>
            <a:r>
              <a:rPr lang="en-IN" altLang="en-US" sz="2000" dirty="0">
                <a:solidFill>
                  <a:schemeClr val="tx2">
                    <a:lumMod val="75000"/>
                  </a:schemeClr>
                </a:solidFill>
                <a:latin typeface="Arial" panose="020B0604020202020204" pitchFamily="34" charset="0"/>
                <a:cs typeface="Arial" panose="020B0604020202020204" pitchFamily="34" charset="0"/>
              </a:rPr>
              <a:t>, </a:t>
            </a:r>
            <a:r>
              <a:rPr lang="en-IN" altLang="en-US" sz="2000" dirty="0" smtClean="0">
                <a:solidFill>
                  <a:schemeClr val="tx2">
                    <a:lumMod val="75000"/>
                  </a:schemeClr>
                </a:solidFill>
                <a:latin typeface="Arial" panose="020B0604020202020204" pitchFamily="34" charset="0"/>
                <a:cs typeface="Arial" panose="020B0604020202020204" pitchFamily="34" charset="0"/>
              </a:rPr>
              <a:t>are chargeable @ </a:t>
            </a:r>
            <a:r>
              <a:rPr lang="en-IN" altLang="en-US" sz="2000" dirty="0">
                <a:solidFill>
                  <a:schemeClr val="tx2">
                    <a:lumMod val="75000"/>
                  </a:schemeClr>
                </a:solidFill>
                <a:latin typeface="Arial" panose="020B0604020202020204" pitchFamily="34" charset="0"/>
                <a:cs typeface="Arial" panose="020B0604020202020204" pitchFamily="34" charset="0"/>
              </a:rPr>
              <a:t>30% (plus surcharge and cess as applicable</a:t>
            </a:r>
            <a:r>
              <a:rPr lang="en-IN" altLang="en-US" sz="2000" dirty="0" smtClean="0">
                <a:solidFill>
                  <a:schemeClr val="tx2">
                    <a:lumMod val="75000"/>
                  </a:schemeClr>
                </a:solidFill>
                <a:latin typeface="Arial" panose="020B0604020202020204" pitchFamily="34" charset="0"/>
                <a:cs typeface="Arial" panose="020B0604020202020204" pitchFamily="34" charset="0"/>
              </a:rPr>
              <a:t>). [Sec. 115BBE];</a:t>
            </a:r>
          </a:p>
        </p:txBody>
      </p:sp>
      <p:sp>
        <p:nvSpPr>
          <p:cNvPr id="2" name="Rectangular Callout 1"/>
          <p:cNvSpPr/>
          <p:nvPr/>
        </p:nvSpPr>
        <p:spPr bwMode="auto">
          <a:xfrm>
            <a:off x="776403" y="3357849"/>
            <a:ext cx="5760640" cy="1008112"/>
          </a:xfrm>
          <a:prstGeom prst="wedgeRectCallout">
            <a:avLst>
              <a:gd name="adj1" fmla="val -10766"/>
              <a:gd name="adj2" fmla="val -67704"/>
            </a:avLst>
          </a:prstGeom>
          <a:solidFill>
            <a:schemeClr val="accent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just" defTabSz="914099" fontAlgn="base">
              <a:spcBef>
                <a:spcPct val="0"/>
              </a:spcBef>
              <a:spcAft>
                <a:spcPct val="0"/>
              </a:spcAft>
            </a:pPr>
            <a:r>
              <a:rPr lang="en-IN" altLang="en-US" sz="2000" dirty="0">
                <a:solidFill>
                  <a:schemeClr val="tx2">
                    <a:lumMod val="75000"/>
                  </a:schemeClr>
                </a:solidFill>
                <a:latin typeface="Arial" panose="020B0604020202020204" pitchFamily="34" charset="0"/>
                <a:cs typeface="Arial" panose="020B0604020202020204" pitchFamily="34" charset="0"/>
              </a:rPr>
              <a:t>In order to curb the practice of taking advantage of basic exemption </a:t>
            </a:r>
            <a:r>
              <a:rPr lang="en-IN" altLang="en-US" sz="2000" dirty="0" smtClean="0">
                <a:solidFill>
                  <a:schemeClr val="tx2">
                    <a:lumMod val="75000"/>
                  </a:schemeClr>
                </a:solidFill>
                <a:latin typeface="Arial" panose="020B0604020202020204" pitchFamily="34" charset="0"/>
                <a:cs typeface="Arial" panose="020B0604020202020204" pitchFamily="34" charset="0"/>
              </a:rPr>
              <a:t>limit this amendment was brought </a:t>
            </a:r>
            <a:r>
              <a:rPr lang="en-IN" altLang="en-US" sz="2000" dirty="0" err="1" smtClean="0">
                <a:solidFill>
                  <a:schemeClr val="tx2">
                    <a:lumMod val="75000"/>
                  </a:schemeClr>
                </a:solidFill>
                <a:latin typeface="Arial" panose="020B0604020202020204" pitchFamily="34" charset="0"/>
                <a:cs typeface="Arial" panose="020B0604020202020204" pitchFamily="34" charset="0"/>
              </a:rPr>
              <a:t>wef</a:t>
            </a:r>
            <a:r>
              <a:rPr lang="en-IN" altLang="en-US" sz="2000" dirty="0" smtClean="0">
                <a:solidFill>
                  <a:schemeClr val="tx2">
                    <a:lumMod val="75000"/>
                  </a:schemeClr>
                </a:solidFill>
                <a:latin typeface="Arial" panose="020B0604020202020204" pitchFamily="34" charset="0"/>
                <a:cs typeface="Arial" panose="020B0604020202020204" pitchFamily="34" charset="0"/>
              </a:rPr>
              <a:t> FY2012-13</a:t>
            </a:r>
            <a:endParaRPr lang="en-IN" sz="2000" dirty="0" smtClean="0">
              <a:solidFill>
                <a:schemeClr val="tx1"/>
              </a:solidFill>
              <a:latin typeface="Segoe" pitchFamily="34" charset="0"/>
            </a:endParaRPr>
          </a:p>
        </p:txBody>
      </p:sp>
    </p:spTree>
    <p:extLst>
      <p:ext uri="{BB962C8B-B14F-4D97-AF65-F5344CB8AC3E}">
        <p14:creationId xmlns:p14="http://schemas.microsoft.com/office/powerpoint/2010/main" val="2159286873"/>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Other points to remember…Contd.</a:t>
            </a:r>
            <a:endParaRPr lang="en-US" altLang="en-US" dirty="0" smtClean="0"/>
          </a:p>
        </p:txBody>
      </p:sp>
      <p:sp>
        <p:nvSpPr>
          <p:cNvPr id="6" name="Rectangle 3"/>
          <p:cNvSpPr txBox="1">
            <a:spLocks noChangeArrowheads="1"/>
          </p:cNvSpPr>
          <p:nvPr/>
        </p:nvSpPr>
        <p:spPr>
          <a:xfrm>
            <a:off x="275815" y="980728"/>
            <a:ext cx="8712968" cy="3385542"/>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Share issue money received in excess of fair market value is taxable in case of closely held companies [Sec. 56(2)(</a:t>
            </a:r>
            <a:r>
              <a:rPr lang="en-IN" altLang="en-US" sz="2000" dirty="0" err="1" smtClean="0">
                <a:solidFill>
                  <a:schemeClr val="tx2">
                    <a:lumMod val="75000"/>
                  </a:schemeClr>
                </a:solidFill>
                <a:latin typeface="Arial" panose="020B0604020202020204" pitchFamily="34" charset="0"/>
                <a:cs typeface="Arial" panose="020B0604020202020204" pitchFamily="34" charset="0"/>
              </a:rPr>
              <a:t>viib</a:t>
            </a:r>
            <a:r>
              <a:rPr lang="en-IN" altLang="en-US" sz="2000" dirty="0" smtClean="0">
                <a:solidFill>
                  <a:schemeClr val="tx2">
                    <a:lumMod val="75000"/>
                  </a:schemeClr>
                </a:solidFill>
                <a:latin typeface="Arial" panose="020B0604020202020204" pitchFamily="34" charset="0"/>
                <a:cs typeface="Arial" panose="020B0604020202020204" pitchFamily="34" charset="0"/>
              </a:rPr>
              <a:t>)];</a:t>
            </a:r>
          </a:p>
          <a:p>
            <a:pPr marL="396875" lvl="1" algn="just">
              <a:lnSpc>
                <a:spcPct val="100000"/>
              </a:lnSpc>
              <a:spcBef>
                <a:spcPts val="0"/>
              </a:spcBef>
              <a:spcAft>
                <a:spcPts val="600"/>
              </a:spcAft>
            </a:pP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Weighted </a:t>
            </a:r>
            <a:r>
              <a:rPr lang="en-IN" altLang="en-US" sz="2000" dirty="0">
                <a:solidFill>
                  <a:schemeClr val="tx2">
                    <a:lumMod val="75000"/>
                  </a:schemeClr>
                </a:solidFill>
                <a:latin typeface="Arial" panose="020B0604020202020204" pitchFamily="34" charset="0"/>
                <a:cs typeface="Arial" panose="020B0604020202020204" pitchFamily="34" charset="0"/>
              </a:rPr>
              <a:t>deduction of 150% of the expenditure (not in the nature of cost of any land or </a:t>
            </a:r>
            <a:r>
              <a:rPr lang="en-IN" altLang="en-US" sz="2000" dirty="0" smtClean="0">
                <a:solidFill>
                  <a:schemeClr val="tx2">
                    <a:lumMod val="75000"/>
                  </a:schemeClr>
                </a:solidFill>
                <a:latin typeface="Arial" panose="020B0604020202020204" pitchFamily="34" charset="0"/>
                <a:cs typeface="Arial" panose="020B0604020202020204" pitchFamily="34" charset="0"/>
              </a:rPr>
              <a:t>building) incurred </a:t>
            </a:r>
            <a:r>
              <a:rPr lang="en-IN" altLang="en-US" sz="2000" dirty="0">
                <a:solidFill>
                  <a:schemeClr val="tx2">
                    <a:lumMod val="75000"/>
                  </a:schemeClr>
                </a:solidFill>
                <a:latin typeface="Arial" panose="020B0604020202020204" pitchFamily="34" charset="0"/>
                <a:cs typeface="Arial" panose="020B0604020202020204" pitchFamily="34" charset="0"/>
              </a:rPr>
              <a:t>on agricultural extension </a:t>
            </a:r>
            <a:r>
              <a:rPr lang="en-IN" altLang="en-US" sz="2000" dirty="0" smtClean="0">
                <a:solidFill>
                  <a:schemeClr val="tx2">
                    <a:lumMod val="75000"/>
                  </a:schemeClr>
                </a:solidFill>
                <a:latin typeface="Arial" panose="020B0604020202020204" pitchFamily="34" charset="0"/>
                <a:cs typeface="Arial" panose="020B0604020202020204" pitchFamily="34" charset="0"/>
              </a:rPr>
              <a:t>project is available [Sec. 35CCC read with rule 6AAD];</a:t>
            </a:r>
          </a:p>
          <a:p>
            <a:pPr marL="396875" lvl="1" algn="just">
              <a:lnSpc>
                <a:spcPct val="100000"/>
              </a:lnSpc>
              <a:spcBef>
                <a:spcPts val="0"/>
              </a:spcBef>
              <a:spcAft>
                <a:spcPts val="600"/>
              </a:spcAft>
            </a:pP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Weighted </a:t>
            </a:r>
            <a:r>
              <a:rPr lang="en-IN" altLang="en-US" sz="2000" dirty="0">
                <a:solidFill>
                  <a:schemeClr val="tx2">
                    <a:lumMod val="75000"/>
                  </a:schemeClr>
                </a:solidFill>
                <a:latin typeface="Arial" panose="020B0604020202020204" pitchFamily="34" charset="0"/>
                <a:cs typeface="Arial" panose="020B0604020202020204" pitchFamily="34" charset="0"/>
              </a:rPr>
              <a:t>deduction of 150% of expenses (not being expenditure in the </a:t>
            </a:r>
            <a:r>
              <a:rPr lang="en-IN" altLang="en-US" sz="2000" dirty="0" smtClean="0">
                <a:solidFill>
                  <a:schemeClr val="tx2">
                    <a:lumMod val="75000"/>
                  </a:schemeClr>
                </a:solidFill>
                <a:latin typeface="Arial" panose="020B0604020202020204" pitchFamily="34" charset="0"/>
                <a:cs typeface="Arial" panose="020B0604020202020204" pitchFamily="34" charset="0"/>
              </a:rPr>
              <a:t>nature of </a:t>
            </a:r>
            <a:r>
              <a:rPr lang="en-IN" altLang="en-US" sz="2000" dirty="0">
                <a:solidFill>
                  <a:schemeClr val="tx2">
                    <a:lumMod val="75000"/>
                  </a:schemeClr>
                </a:solidFill>
                <a:latin typeface="Arial" panose="020B0604020202020204" pitchFamily="34" charset="0"/>
                <a:cs typeface="Arial" panose="020B0604020202020204" pitchFamily="34" charset="0"/>
              </a:rPr>
              <a:t>cost of any land or building) incurred on skill development </a:t>
            </a:r>
            <a:r>
              <a:rPr lang="en-IN" altLang="en-US" sz="2000" dirty="0" smtClean="0">
                <a:solidFill>
                  <a:schemeClr val="tx2">
                    <a:lumMod val="75000"/>
                  </a:schemeClr>
                </a:solidFill>
                <a:latin typeface="Arial" panose="020B0604020202020204" pitchFamily="34" charset="0"/>
                <a:cs typeface="Arial" panose="020B0604020202020204" pitchFamily="34" charset="0"/>
              </a:rPr>
              <a:t>project</a:t>
            </a:r>
            <a:r>
              <a:rPr lang="en-IN" altLang="en-US" sz="2000" dirty="0">
                <a:solidFill>
                  <a:schemeClr val="tx2">
                    <a:lumMod val="75000"/>
                  </a:schemeClr>
                </a:solidFill>
                <a:latin typeface="Arial" panose="020B0604020202020204" pitchFamily="34" charset="0"/>
                <a:cs typeface="Arial" panose="020B0604020202020204" pitchFamily="34" charset="0"/>
              </a:rPr>
              <a:t> </a:t>
            </a:r>
            <a:r>
              <a:rPr lang="en-IN" altLang="en-US" sz="2000" smtClean="0">
                <a:solidFill>
                  <a:schemeClr val="tx2">
                    <a:lumMod val="75000"/>
                  </a:schemeClr>
                </a:solidFill>
                <a:latin typeface="Arial" panose="020B0604020202020204" pitchFamily="34" charset="0"/>
                <a:cs typeface="Arial" panose="020B0604020202020204" pitchFamily="34" charset="0"/>
              </a:rPr>
              <a:t>is available [Sec</a:t>
            </a:r>
            <a:r>
              <a:rPr lang="en-IN" altLang="en-US" sz="2000" dirty="0">
                <a:solidFill>
                  <a:schemeClr val="tx2">
                    <a:lumMod val="75000"/>
                  </a:schemeClr>
                </a:solidFill>
                <a:latin typeface="Arial" panose="020B0604020202020204" pitchFamily="34" charset="0"/>
                <a:cs typeface="Arial" panose="020B0604020202020204" pitchFamily="34" charset="0"/>
              </a:rPr>
              <a:t>. </a:t>
            </a:r>
            <a:r>
              <a:rPr lang="en-IN" altLang="en-US" sz="2000" dirty="0" smtClean="0">
                <a:solidFill>
                  <a:schemeClr val="tx2">
                    <a:lumMod val="75000"/>
                  </a:schemeClr>
                </a:solidFill>
                <a:latin typeface="Arial" panose="020B0604020202020204" pitchFamily="34" charset="0"/>
                <a:cs typeface="Arial" panose="020B0604020202020204" pitchFamily="34" charset="0"/>
              </a:rPr>
              <a:t>35CCD </a:t>
            </a:r>
            <a:r>
              <a:rPr lang="en-IN" altLang="en-US" sz="2000" dirty="0">
                <a:solidFill>
                  <a:schemeClr val="tx2">
                    <a:lumMod val="75000"/>
                  </a:schemeClr>
                </a:solidFill>
                <a:latin typeface="Arial" panose="020B0604020202020204" pitchFamily="34" charset="0"/>
                <a:cs typeface="Arial" panose="020B0604020202020204" pitchFamily="34" charset="0"/>
              </a:rPr>
              <a:t>read with rule </a:t>
            </a:r>
            <a:r>
              <a:rPr lang="en-IN" altLang="en-US" sz="2000" dirty="0" smtClean="0">
                <a:solidFill>
                  <a:schemeClr val="tx2">
                    <a:lumMod val="75000"/>
                  </a:schemeClr>
                </a:solidFill>
                <a:latin typeface="Arial" panose="020B0604020202020204" pitchFamily="34" charset="0"/>
                <a:cs typeface="Arial" panose="020B0604020202020204" pitchFamily="34" charset="0"/>
              </a:rPr>
              <a:t>6AAF &amp; 6AAG];</a:t>
            </a:r>
          </a:p>
        </p:txBody>
      </p:sp>
      <p:sp>
        <p:nvSpPr>
          <p:cNvPr id="7" name="Rectangular Callout 6"/>
          <p:cNvSpPr/>
          <p:nvPr/>
        </p:nvSpPr>
        <p:spPr bwMode="auto">
          <a:xfrm>
            <a:off x="600240" y="4725144"/>
            <a:ext cx="2160239" cy="629494"/>
          </a:xfrm>
          <a:prstGeom prst="wedgeRectCallout">
            <a:avLst>
              <a:gd name="adj1" fmla="val -10766"/>
              <a:gd name="adj2" fmla="val -67704"/>
            </a:avLst>
          </a:prstGeom>
          <a:solidFill>
            <a:schemeClr val="accent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just" defTabSz="914099" fontAlgn="base">
              <a:spcBef>
                <a:spcPct val="0"/>
              </a:spcBef>
              <a:spcAft>
                <a:spcPct val="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Applicable only to companies</a:t>
            </a:r>
            <a:endParaRPr lang="en-IN" sz="2000" dirty="0" smtClean="0">
              <a:solidFill>
                <a:schemeClr val="tx1"/>
              </a:solidFill>
              <a:latin typeface="Segoe" pitchFamily="34" charset="0"/>
            </a:endParaRPr>
          </a:p>
        </p:txBody>
      </p:sp>
    </p:spTree>
    <p:extLst>
      <p:ext uri="{BB962C8B-B14F-4D97-AF65-F5344CB8AC3E}">
        <p14:creationId xmlns:p14="http://schemas.microsoft.com/office/powerpoint/2010/main" val="2348222093"/>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General anti avoidance rule (GAAR)</a:t>
            </a:r>
            <a:endParaRPr lang="en-US" altLang="en-US" dirty="0" smtClean="0"/>
          </a:p>
        </p:txBody>
      </p:sp>
      <p:sp>
        <p:nvSpPr>
          <p:cNvPr id="5" name="Rectangle 3"/>
          <p:cNvSpPr txBox="1">
            <a:spLocks noChangeArrowheads="1"/>
          </p:cNvSpPr>
          <p:nvPr/>
        </p:nvSpPr>
        <p:spPr>
          <a:xfrm>
            <a:off x="275815" y="836712"/>
            <a:ext cx="8712968" cy="5078313"/>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Till date India does not have a GAAR;</a:t>
            </a:r>
          </a:p>
          <a:p>
            <a:pPr marL="396875" lvl="1" algn="just">
              <a:lnSpc>
                <a:spcPct val="100000"/>
              </a:lnSpc>
              <a:spcBef>
                <a:spcPts val="0"/>
              </a:spcBef>
              <a:spcAft>
                <a:spcPts val="600"/>
              </a:spcAft>
            </a:pP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The GAAR provisions deferred till 01-04-2017 instead from 01-04-2015;</a:t>
            </a:r>
          </a:p>
          <a:p>
            <a:pPr marL="396875" lvl="1" algn="just">
              <a:lnSpc>
                <a:spcPct val="100000"/>
              </a:lnSpc>
              <a:spcBef>
                <a:spcPts val="0"/>
              </a:spcBef>
              <a:spcAft>
                <a:spcPts val="600"/>
              </a:spcAft>
            </a:pP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The GAAR empowers the tax authorities to declare an arrangement an impermissible avoidance agreement if it was entered into with the main purpose of obtaining a tax benefit; and</a:t>
            </a:r>
          </a:p>
          <a:p>
            <a:pPr marL="741363" lvl="2" algn="just">
              <a:lnSpc>
                <a:spcPct val="100000"/>
              </a:lnSpc>
              <a:spcBef>
                <a:spcPts val="0"/>
              </a:spcBef>
              <a:spcAft>
                <a:spcPts val="600"/>
              </a:spcAft>
            </a:pPr>
            <a:r>
              <a:rPr lang="en-IN" altLang="en-US" sz="1600" dirty="0" smtClean="0">
                <a:solidFill>
                  <a:schemeClr val="tx2">
                    <a:lumMod val="75000"/>
                  </a:schemeClr>
                </a:solidFill>
                <a:latin typeface="Arial" panose="020B0604020202020204" pitchFamily="34" charset="0"/>
                <a:cs typeface="Arial" panose="020B0604020202020204" pitchFamily="34" charset="0"/>
              </a:rPr>
              <a:t>It creates rights or obligations that normally would not be created between the persons dealing at arm’s length;</a:t>
            </a:r>
          </a:p>
          <a:p>
            <a:pPr marL="741363" lvl="2" algn="just">
              <a:lnSpc>
                <a:spcPct val="100000"/>
              </a:lnSpc>
              <a:spcBef>
                <a:spcPts val="0"/>
              </a:spcBef>
              <a:spcAft>
                <a:spcPts val="600"/>
              </a:spcAft>
            </a:pPr>
            <a:r>
              <a:rPr lang="en-IN" altLang="en-US" sz="1600" dirty="0" smtClean="0">
                <a:solidFill>
                  <a:schemeClr val="tx2">
                    <a:lumMod val="75000"/>
                  </a:schemeClr>
                </a:solidFill>
                <a:latin typeface="Arial" panose="020B0604020202020204" pitchFamily="34" charset="0"/>
                <a:cs typeface="Arial" panose="020B0604020202020204" pitchFamily="34" charset="0"/>
              </a:rPr>
              <a:t>It results, directly or indirectly, in misuse or abuse of Income Tax Act;</a:t>
            </a:r>
          </a:p>
          <a:p>
            <a:pPr marL="741363" lvl="2" algn="just">
              <a:lnSpc>
                <a:spcPct val="100000"/>
              </a:lnSpc>
              <a:spcBef>
                <a:spcPts val="0"/>
              </a:spcBef>
              <a:spcAft>
                <a:spcPts val="600"/>
              </a:spcAft>
            </a:pPr>
            <a:r>
              <a:rPr lang="en-IN" altLang="en-US" sz="1600" dirty="0" smtClean="0">
                <a:solidFill>
                  <a:schemeClr val="tx2">
                    <a:lumMod val="75000"/>
                  </a:schemeClr>
                </a:solidFill>
                <a:latin typeface="Arial" panose="020B0604020202020204" pitchFamily="34" charset="0"/>
                <a:cs typeface="Arial" panose="020B0604020202020204" pitchFamily="34" charset="0"/>
              </a:rPr>
              <a:t>It lacks commercial substance or is deemed to lack commercial substance; and</a:t>
            </a:r>
          </a:p>
          <a:p>
            <a:pPr marL="741363" lvl="2" algn="just">
              <a:lnSpc>
                <a:spcPct val="100000"/>
              </a:lnSpc>
              <a:spcBef>
                <a:spcPts val="0"/>
              </a:spcBef>
              <a:spcAft>
                <a:spcPts val="600"/>
              </a:spcAft>
            </a:pPr>
            <a:r>
              <a:rPr lang="en-IN" altLang="en-US" sz="1600" dirty="0" smtClean="0">
                <a:solidFill>
                  <a:schemeClr val="tx2">
                    <a:lumMod val="75000"/>
                  </a:schemeClr>
                </a:solidFill>
                <a:latin typeface="Arial" panose="020B0604020202020204" pitchFamily="34" charset="0"/>
                <a:cs typeface="Arial" panose="020B0604020202020204" pitchFamily="34" charset="0"/>
              </a:rPr>
              <a:t>It is carried out in a manner that would not be used for </a:t>
            </a:r>
            <a:r>
              <a:rPr lang="en-IN" altLang="en-US" sz="1600" i="1" dirty="0" smtClean="0">
                <a:solidFill>
                  <a:schemeClr val="tx2">
                    <a:lumMod val="75000"/>
                  </a:schemeClr>
                </a:solidFill>
                <a:latin typeface="Arial" panose="020B0604020202020204" pitchFamily="34" charset="0"/>
                <a:cs typeface="Arial" panose="020B0604020202020204" pitchFamily="34" charset="0"/>
              </a:rPr>
              <a:t>bona fide </a:t>
            </a:r>
            <a:r>
              <a:rPr lang="en-IN" altLang="en-US" sz="1600" dirty="0" smtClean="0">
                <a:solidFill>
                  <a:schemeClr val="tx2">
                    <a:lumMod val="75000"/>
                  </a:schemeClr>
                </a:solidFill>
                <a:latin typeface="Arial" panose="020B0604020202020204" pitchFamily="34" charset="0"/>
                <a:cs typeface="Arial" panose="020B0604020202020204" pitchFamily="34" charset="0"/>
              </a:rPr>
              <a:t>purposes.</a:t>
            </a:r>
            <a:endParaRPr lang="en-IN" altLang="en-US" sz="1600" dirty="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rPr>
              <a:t>Once GAAR is invoked, tax treaty benefits may be denied for the arrangement.</a:t>
            </a:r>
          </a:p>
        </p:txBody>
      </p:sp>
    </p:spTree>
    <p:extLst>
      <p:ext uri="{BB962C8B-B14F-4D97-AF65-F5344CB8AC3E}">
        <p14:creationId xmlns:p14="http://schemas.microsoft.com/office/powerpoint/2010/main" val="1472698953"/>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64797"/>
          </a:xfrm>
          <a:gradFill>
            <a:gsLst>
              <a:gs pos="0">
                <a:srgbClr val="03D4A8"/>
              </a:gs>
              <a:gs pos="25000">
                <a:srgbClr val="21D6E0"/>
              </a:gs>
              <a:gs pos="75000">
                <a:srgbClr val="0087E6"/>
              </a:gs>
              <a:gs pos="100000">
                <a:srgbClr val="005CBF"/>
              </a:gs>
            </a:gsLst>
            <a:lin ang="5400000" scaled="0"/>
          </a:gradFill>
        </p:spPr>
        <p:txBody>
          <a:bodyPr/>
          <a:lstStyle/>
          <a:p>
            <a:pPr eaLnBrk="1" hangingPunct="1"/>
            <a:r>
              <a:rPr lang="en-IN" altLang="en-US" dirty="0" smtClean="0"/>
              <a:t>Classification of head of “</a:t>
            </a:r>
            <a:r>
              <a:rPr lang="en-IN" altLang="en-US" b="1" dirty="0" smtClean="0"/>
              <a:t>Income</a:t>
            </a:r>
            <a:r>
              <a:rPr lang="en-IN" altLang="en-US" dirty="0" smtClean="0"/>
              <a:t> </a:t>
            </a:r>
            <a:r>
              <a:rPr lang="en-IN" altLang="en-US" b="1" dirty="0" smtClean="0"/>
              <a:t>Tax”</a:t>
            </a:r>
            <a:endParaRPr lang="en-US" altLang="en-US" b="1" dirty="0" smtClean="0"/>
          </a:p>
        </p:txBody>
      </p:sp>
      <p:sp>
        <p:nvSpPr>
          <p:cNvPr id="6147" name="Rectangle 3"/>
          <p:cNvSpPr>
            <a:spLocks noGrp="1" noChangeArrowheads="1"/>
          </p:cNvSpPr>
          <p:nvPr>
            <p:ph type="body" idx="1"/>
          </p:nvPr>
        </p:nvSpPr>
        <p:spPr>
          <a:xfrm>
            <a:off x="179512" y="980728"/>
            <a:ext cx="8568952" cy="3804118"/>
          </a:xfrm>
        </p:spPr>
        <p:txBody>
          <a:bodyPr/>
          <a:lstStyle/>
          <a:p>
            <a:pPr algn="just">
              <a:spcBef>
                <a:spcPts val="600"/>
              </a:spcBef>
              <a:spcAft>
                <a:spcPts val="600"/>
              </a:spcAft>
            </a:pPr>
            <a:r>
              <a:rPr lang="en-IN" sz="2400" dirty="0" smtClean="0">
                <a:solidFill>
                  <a:schemeClr val="tx2">
                    <a:lumMod val="75000"/>
                  </a:schemeClr>
                </a:solidFill>
                <a:latin typeface="Arial" panose="020B0604020202020204" pitchFamily="34" charset="0"/>
                <a:cs typeface="Arial" panose="020B0604020202020204" pitchFamily="34" charset="0"/>
              </a:rPr>
              <a:t>Income </a:t>
            </a:r>
            <a:r>
              <a:rPr lang="en-IN" sz="2400" dirty="0">
                <a:solidFill>
                  <a:schemeClr val="tx2">
                    <a:lumMod val="75000"/>
                  </a:schemeClr>
                </a:solidFill>
                <a:latin typeface="Arial" panose="020B0604020202020204" pitchFamily="34" charset="0"/>
                <a:cs typeface="Arial" panose="020B0604020202020204" pitchFamily="34" charset="0"/>
              </a:rPr>
              <a:t>tax </a:t>
            </a:r>
            <a:r>
              <a:rPr lang="en-IN" sz="2400" dirty="0" smtClean="0">
                <a:solidFill>
                  <a:schemeClr val="tx2">
                    <a:lumMod val="75000"/>
                  </a:schemeClr>
                </a:solidFill>
                <a:latin typeface="Arial" panose="020B0604020202020204" pitchFamily="34" charset="0"/>
                <a:cs typeface="Arial" panose="020B0604020202020204" pitchFamily="34" charset="0"/>
              </a:rPr>
              <a:t>collection is </a:t>
            </a:r>
            <a:r>
              <a:rPr lang="en-IN" sz="2400" dirty="0">
                <a:solidFill>
                  <a:schemeClr val="tx2">
                    <a:lumMod val="75000"/>
                  </a:schemeClr>
                </a:solidFill>
                <a:latin typeface="Arial" panose="020B0604020202020204" pitchFamily="34" charset="0"/>
                <a:cs typeface="Arial" panose="020B0604020202020204" pitchFamily="34" charset="0"/>
              </a:rPr>
              <a:t>classified </a:t>
            </a:r>
            <a:r>
              <a:rPr lang="en-IN" sz="2400" dirty="0" smtClean="0">
                <a:solidFill>
                  <a:schemeClr val="tx2">
                    <a:lumMod val="75000"/>
                  </a:schemeClr>
                </a:solidFill>
                <a:latin typeface="Arial" panose="020B0604020202020204" pitchFamily="34" charset="0"/>
                <a:cs typeface="Arial" panose="020B0604020202020204" pitchFamily="34" charset="0"/>
              </a:rPr>
              <a:t>into two heads:</a:t>
            </a:r>
            <a:endParaRPr lang="en-IN" sz="2400" dirty="0">
              <a:solidFill>
                <a:schemeClr val="tx2">
                  <a:lumMod val="75000"/>
                </a:schemeClr>
              </a:solidFill>
              <a:latin typeface="Arial" panose="020B0604020202020204" pitchFamily="34" charset="0"/>
              <a:cs typeface="Arial" panose="020B0604020202020204" pitchFamily="34" charset="0"/>
            </a:endParaRPr>
          </a:p>
          <a:p>
            <a:pPr lvl="1" algn="just">
              <a:spcBef>
                <a:spcPts val="600"/>
              </a:spcBef>
              <a:spcAft>
                <a:spcPts val="600"/>
              </a:spcAft>
            </a:pPr>
            <a:r>
              <a:rPr lang="en-IN" sz="2000" dirty="0">
                <a:solidFill>
                  <a:schemeClr val="tx2">
                    <a:lumMod val="75000"/>
                  </a:schemeClr>
                </a:solidFill>
                <a:latin typeface="Arial" panose="020B0604020202020204" pitchFamily="34" charset="0"/>
                <a:cs typeface="Arial" panose="020B0604020202020204" pitchFamily="34" charset="0"/>
              </a:rPr>
              <a:t>1. </a:t>
            </a:r>
            <a:r>
              <a:rPr lang="en-IN" sz="2000" dirty="0" smtClean="0">
                <a:solidFill>
                  <a:schemeClr val="tx2">
                    <a:lumMod val="75000"/>
                  </a:schemeClr>
                </a:solidFill>
                <a:latin typeface="Arial" panose="020B0604020202020204" pitchFamily="34" charset="0"/>
                <a:cs typeface="Arial" panose="020B0604020202020204" pitchFamily="34" charset="0"/>
              </a:rPr>
              <a:t>Corporate Tax; </a:t>
            </a:r>
            <a:r>
              <a:rPr lang="en-IN" sz="2000" dirty="0">
                <a:solidFill>
                  <a:schemeClr val="tx2">
                    <a:lumMod val="75000"/>
                  </a:schemeClr>
                </a:solidFill>
                <a:latin typeface="Arial" panose="020B0604020202020204" pitchFamily="34" charset="0"/>
                <a:cs typeface="Arial" panose="020B0604020202020204" pitchFamily="34" charset="0"/>
              </a:rPr>
              <a:t>and</a:t>
            </a:r>
          </a:p>
          <a:p>
            <a:pPr lvl="1" algn="just">
              <a:spcBef>
                <a:spcPts val="600"/>
              </a:spcBef>
              <a:spcAft>
                <a:spcPts val="600"/>
              </a:spcAft>
            </a:pPr>
            <a:r>
              <a:rPr lang="en-IN" sz="2000" dirty="0" smtClean="0">
                <a:solidFill>
                  <a:schemeClr val="tx2">
                    <a:lumMod val="75000"/>
                  </a:schemeClr>
                </a:solidFill>
                <a:latin typeface="Arial" panose="020B0604020202020204" pitchFamily="34" charset="0"/>
                <a:cs typeface="Arial" panose="020B0604020202020204" pitchFamily="34" charset="0"/>
              </a:rPr>
              <a:t>2. Non-Corporate tax</a:t>
            </a:r>
            <a:endParaRPr lang="en-IN" sz="2000" dirty="0">
              <a:solidFill>
                <a:schemeClr val="tx2">
                  <a:lumMod val="75000"/>
                </a:schemeClr>
              </a:solidFill>
              <a:latin typeface="Arial" panose="020B0604020202020204" pitchFamily="34" charset="0"/>
              <a:cs typeface="Arial" panose="020B0604020202020204" pitchFamily="34" charset="0"/>
            </a:endParaRPr>
          </a:p>
          <a:p>
            <a:pPr algn="just">
              <a:spcBef>
                <a:spcPts val="600"/>
              </a:spcBef>
              <a:spcAft>
                <a:spcPts val="600"/>
              </a:spcAft>
            </a:pPr>
            <a:r>
              <a:rPr lang="en-IN" sz="2400" dirty="0" smtClean="0">
                <a:solidFill>
                  <a:schemeClr val="tx2">
                    <a:lumMod val="75000"/>
                  </a:schemeClr>
                </a:solidFill>
                <a:latin typeface="Arial" panose="020B0604020202020204" pitchFamily="34" charset="0"/>
                <a:cs typeface="Arial" panose="020B0604020202020204" pitchFamily="34" charset="0"/>
              </a:rPr>
              <a:t>Non-corporate </a:t>
            </a:r>
            <a:r>
              <a:rPr lang="en-IN" sz="2400" dirty="0">
                <a:solidFill>
                  <a:schemeClr val="tx2">
                    <a:lumMod val="75000"/>
                  </a:schemeClr>
                </a:solidFill>
                <a:latin typeface="Arial" panose="020B0604020202020204" pitchFamily="34" charset="0"/>
                <a:cs typeface="Arial" panose="020B0604020202020204" pitchFamily="34" charset="0"/>
              </a:rPr>
              <a:t>tax revenue is shared by central and state governments. </a:t>
            </a:r>
          </a:p>
          <a:p>
            <a:pPr algn="just">
              <a:spcBef>
                <a:spcPts val="600"/>
              </a:spcBef>
              <a:spcAft>
                <a:spcPts val="600"/>
              </a:spcAft>
            </a:pPr>
            <a:r>
              <a:rPr lang="en-IN" sz="2400" dirty="0">
                <a:solidFill>
                  <a:schemeClr val="tx2">
                    <a:lumMod val="75000"/>
                  </a:schemeClr>
                </a:solidFill>
                <a:latin typeface="Arial" panose="020B0604020202020204" pitchFamily="34" charset="0"/>
                <a:cs typeface="Arial" panose="020B0604020202020204" pitchFamily="34" charset="0"/>
              </a:rPr>
              <a:t>Corporation tax is not divisible with States [Article 270(4)(a)].</a:t>
            </a:r>
          </a:p>
          <a:p>
            <a:pPr marL="0" indent="0" algn="just">
              <a:spcBef>
                <a:spcPts val="600"/>
              </a:spcBef>
              <a:spcAft>
                <a:spcPts val="600"/>
              </a:spcAft>
              <a:buNone/>
            </a:pPr>
            <a:endParaRPr lang="en-IN" sz="2400" dirty="0" smtClean="0">
              <a:solidFill>
                <a:schemeClr val="tx2">
                  <a:lumMod val="75000"/>
                </a:schemeClr>
              </a:solidFill>
              <a:latin typeface="Arial" panose="020B0604020202020204" pitchFamily="34" charset="0"/>
              <a:cs typeface="Arial" panose="020B0604020202020204" pitchFamily="34" charset="0"/>
            </a:endParaRPr>
          </a:p>
          <a:p>
            <a:pPr marL="0" indent="0" algn="just">
              <a:spcBef>
                <a:spcPts val="600"/>
              </a:spcBef>
              <a:spcAft>
                <a:spcPts val="600"/>
              </a:spcAft>
              <a:buNone/>
            </a:pPr>
            <a:r>
              <a:rPr lang="en-IN" altLang="en-US" sz="2400" b="1" dirty="0" smtClean="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a:t>
            </a:r>
            <a:r>
              <a:rPr lang="en-IN" altLang="en-US" sz="2400" b="1" i="1" dirty="0" smtClean="0">
                <a:solidFill>
                  <a:schemeClr val="tx2">
                    <a:lumMod val="75000"/>
                  </a:schemeClr>
                </a:solidFill>
                <a:latin typeface="Arial" panose="020B0604020202020204" pitchFamily="34" charset="0"/>
                <a:cs typeface="Arial" panose="020B0604020202020204" pitchFamily="34" charset="0"/>
              </a:rPr>
              <a:t>Fill separate TDS challans for corporate </a:t>
            </a:r>
            <a:r>
              <a:rPr lang="en-IN" altLang="en-US" sz="2400" b="1" i="1" dirty="0" err="1" smtClean="0">
                <a:solidFill>
                  <a:schemeClr val="tx2">
                    <a:lumMod val="75000"/>
                  </a:schemeClr>
                </a:solidFill>
                <a:latin typeface="Arial" panose="020B0604020202020204" pitchFamily="34" charset="0"/>
                <a:cs typeface="Arial" panose="020B0604020202020204" pitchFamily="34" charset="0"/>
              </a:rPr>
              <a:t>deductees</a:t>
            </a:r>
            <a:r>
              <a:rPr lang="en-IN" altLang="en-US" sz="2400" b="1" i="1" dirty="0" smtClean="0">
                <a:solidFill>
                  <a:schemeClr val="tx2">
                    <a:lumMod val="75000"/>
                  </a:schemeClr>
                </a:solidFill>
                <a:latin typeface="Arial" panose="020B0604020202020204" pitchFamily="34" charset="0"/>
                <a:cs typeface="Arial" panose="020B0604020202020204" pitchFamily="34" charset="0"/>
              </a:rPr>
              <a:t> and non-corporate </a:t>
            </a:r>
            <a:r>
              <a:rPr lang="en-IN" altLang="en-US" sz="2400" b="1" i="1" dirty="0" err="1" smtClean="0">
                <a:solidFill>
                  <a:schemeClr val="tx2">
                    <a:lumMod val="75000"/>
                  </a:schemeClr>
                </a:solidFill>
                <a:latin typeface="Arial" panose="020B0604020202020204" pitchFamily="34" charset="0"/>
                <a:cs typeface="Arial" panose="020B0604020202020204" pitchFamily="34" charset="0"/>
              </a:rPr>
              <a:t>deductees</a:t>
            </a:r>
            <a:r>
              <a:rPr lang="en-IN" altLang="en-US" sz="2400" b="1" i="1" dirty="0" smtClean="0">
                <a:solidFill>
                  <a:schemeClr val="tx2">
                    <a:lumMod val="75000"/>
                  </a:schemeClr>
                </a:solidFill>
                <a:latin typeface="Arial" panose="020B0604020202020204" pitchFamily="34" charset="0"/>
                <a:cs typeface="Arial" panose="020B0604020202020204" pitchFamily="34" charset="0"/>
              </a:rPr>
              <a:t>.</a:t>
            </a:r>
            <a:endParaRPr lang="en-US" altLang="en-US" sz="2400" b="1" i="1"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89424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arn(inVertical)">
                                      <p:cBhvr>
                                        <p:cTn id="7" dur="500"/>
                                        <p:tgtEl>
                                          <p:spTgt spid="6147">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147">
                                            <p:txEl>
                                              <p:pRg st="1" end="1"/>
                                            </p:txEl>
                                          </p:spTgt>
                                        </p:tgtEl>
                                        <p:attrNameLst>
                                          <p:attrName>style.visibility</p:attrName>
                                        </p:attrNameLst>
                                      </p:cBhvr>
                                      <p:to>
                                        <p:strVal val="visible"/>
                                      </p:to>
                                    </p:set>
                                    <p:animEffect transition="in" filter="barn(inVertical)">
                                      <p:cBhvr>
                                        <p:cTn id="10" dur="500"/>
                                        <p:tgtEl>
                                          <p:spTgt spid="6147">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6147">
                                            <p:txEl>
                                              <p:pRg st="2" end="2"/>
                                            </p:txEl>
                                          </p:spTgt>
                                        </p:tgtEl>
                                        <p:attrNameLst>
                                          <p:attrName>style.visibility</p:attrName>
                                        </p:attrNameLst>
                                      </p:cBhvr>
                                      <p:to>
                                        <p:strVal val="visible"/>
                                      </p:to>
                                    </p:set>
                                    <p:animEffect transition="in" filter="barn(inVertical)">
                                      <p:cBhvr>
                                        <p:cTn id="13" dur="500"/>
                                        <p:tgtEl>
                                          <p:spTgt spid="6147">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6147">
                                            <p:txEl>
                                              <p:pRg st="3" end="3"/>
                                            </p:txEl>
                                          </p:spTgt>
                                        </p:tgtEl>
                                        <p:attrNameLst>
                                          <p:attrName>style.visibility</p:attrName>
                                        </p:attrNameLst>
                                      </p:cBhvr>
                                      <p:to>
                                        <p:strVal val="visible"/>
                                      </p:to>
                                    </p:set>
                                    <p:animEffect transition="in" filter="barn(inVertical)">
                                      <p:cBhvr>
                                        <p:cTn id="16" dur="500"/>
                                        <p:tgtEl>
                                          <p:spTgt spid="6147">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6147">
                                            <p:txEl>
                                              <p:pRg st="4" end="4"/>
                                            </p:txEl>
                                          </p:spTgt>
                                        </p:tgtEl>
                                        <p:attrNameLst>
                                          <p:attrName>style.visibility</p:attrName>
                                        </p:attrNameLst>
                                      </p:cBhvr>
                                      <p:to>
                                        <p:strVal val="visible"/>
                                      </p:to>
                                    </p:set>
                                    <p:animEffect transition="in" filter="barn(inVertical)">
                                      <p:cBhvr>
                                        <p:cTn id="19" dur="500"/>
                                        <p:tgtEl>
                                          <p:spTgt spid="6147">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6147">
                                            <p:txEl>
                                              <p:pRg st="6" end="6"/>
                                            </p:txEl>
                                          </p:spTgt>
                                        </p:tgtEl>
                                        <p:attrNameLst>
                                          <p:attrName>style.visibility</p:attrName>
                                        </p:attrNameLst>
                                      </p:cBhvr>
                                      <p:to>
                                        <p:strVal val="visible"/>
                                      </p:to>
                                    </p:set>
                                    <p:animEffect transition="in" filter="barn(inVertical)">
                                      <p:cBhvr>
                                        <p:cTn id="22" dur="500"/>
                                        <p:tgtEl>
                                          <p:spTgt spid="61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64797"/>
          </a:xfrm>
          <a:gradFill>
            <a:gsLst>
              <a:gs pos="0">
                <a:srgbClr val="03D4A8"/>
              </a:gs>
              <a:gs pos="25000">
                <a:srgbClr val="21D6E0"/>
              </a:gs>
              <a:gs pos="75000">
                <a:srgbClr val="0087E6"/>
              </a:gs>
              <a:gs pos="100000">
                <a:srgbClr val="005CBF"/>
              </a:gs>
            </a:gsLst>
            <a:lin ang="5400000" scaled="0"/>
          </a:gradFill>
        </p:spPr>
        <p:txBody>
          <a:bodyPr/>
          <a:lstStyle/>
          <a:p>
            <a:pPr eaLnBrk="1" hangingPunct="1"/>
            <a:r>
              <a:rPr lang="en-IN" altLang="en-US" dirty="0" smtClean="0"/>
              <a:t>Goods &amp; Service Tax (GST)</a:t>
            </a:r>
            <a:endParaRPr lang="en-US" altLang="en-US" b="1" dirty="0" smtClean="0"/>
          </a:p>
        </p:txBody>
      </p:sp>
      <p:sp>
        <p:nvSpPr>
          <p:cNvPr id="6147" name="Rectangle 3"/>
          <p:cNvSpPr>
            <a:spLocks noGrp="1" noChangeArrowheads="1"/>
          </p:cNvSpPr>
          <p:nvPr>
            <p:ph type="body" idx="1"/>
          </p:nvPr>
        </p:nvSpPr>
        <p:spPr>
          <a:xfrm>
            <a:off x="179512" y="980728"/>
            <a:ext cx="8568952" cy="4610493"/>
          </a:xfrm>
        </p:spPr>
        <p:txBody>
          <a:bodyPr/>
          <a:lstStyle/>
          <a:p>
            <a:pPr algn="just">
              <a:spcBef>
                <a:spcPts val="600"/>
              </a:spcBef>
              <a:spcAft>
                <a:spcPts val="600"/>
              </a:spcAft>
            </a:pPr>
            <a:r>
              <a:rPr lang="en-IN" sz="2400" dirty="0" smtClean="0">
                <a:solidFill>
                  <a:schemeClr val="tx2">
                    <a:lumMod val="75000"/>
                  </a:schemeClr>
                </a:solidFill>
                <a:latin typeface="Arial" panose="020B0604020202020204" pitchFamily="34" charset="0"/>
                <a:cs typeface="Arial" panose="020B0604020202020204" pitchFamily="34" charset="0"/>
              </a:rPr>
              <a:t>Salient Features</a:t>
            </a:r>
          </a:p>
          <a:p>
            <a:pPr lvl="1" algn="just">
              <a:spcBef>
                <a:spcPts val="600"/>
              </a:spcBef>
              <a:spcAft>
                <a:spcPts val="600"/>
              </a:spcAft>
            </a:pPr>
            <a:r>
              <a:rPr lang="en-IN" sz="2000" dirty="0" smtClean="0">
                <a:solidFill>
                  <a:schemeClr val="tx2">
                    <a:lumMod val="75000"/>
                  </a:schemeClr>
                </a:solidFill>
                <a:latin typeface="Arial" panose="020B0604020202020204" pitchFamily="34" charset="0"/>
                <a:cs typeface="Arial" panose="020B0604020202020204" pitchFamily="34" charset="0"/>
              </a:rPr>
              <a:t>Subsumes most of the indirect taxes except customs duty;</a:t>
            </a:r>
          </a:p>
          <a:p>
            <a:pPr lvl="1" algn="just">
              <a:spcBef>
                <a:spcPts val="600"/>
              </a:spcBef>
              <a:spcAft>
                <a:spcPts val="600"/>
              </a:spcAft>
            </a:pPr>
            <a:r>
              <a:rPr lang="en-IN" sz="2000" dirty="0" smtClean="0">
                <a:solidFill>
                  <a:schemeClr val="tx2">
                    <a:lumMod val="75000"/>
                  </a:schemeClr>
                </a:solidFill>
                <a:latin typeface="Arial" panose="020B0604020202020204" pitchFamily="34" charset="0"/>
                <a:cs typeface="Arial" panose="020B0604020202020204" pitchFamily="34" charset="0"/>
              </a:rPr>
              <a:t>The final consumer will bear only GST charged by last dealer with set off benefits at all the previous stages;</a:t>
            </a:r>
          </a:p>
          <a:p>
            <a:pPr lvl="1" algn="just">
              <a:spcBef>
                <a:spcPts val="600"/>
              </a:spcBef>
              <a:spcAft>
                <a:spcPts val="600"/>
              </a:spcAft>
            </a:pPr>
            <a:r>
              <a:rPr lang="en-IN" sz="2000" dirty="0" smtClean="0">
                <a:solidFill>
                  <a:schemeClr val="tx2">
                    <a:lumMod val="75000"/>
                  </a:schemeClr>
                </a:solidFill>
                <a:latin typeface="Arial" panose="020B0604020202020204" pitchFamily="34" charset="0"/>
                <a:cs typeface="Arial" panose="020B0604020202020204" pitchFamily="34" charset="0"/>
              </a:rPr>
              <a:t>Petroleum products, alcohol for human consumption, tobacco kept outside GST purview;</a:t>
            </a:r>
          </a:p>
          <a:p>
            <a:pPr lvl="1" algn="just">
              <a:spcBef>
                <a:spcPts val="600"/>
              </a:spcBef>
              <a:spcAft>
                <a:spcPts val="600"/>
              </a:spcAft>
            </a:pPr>
            <a:r>
              <a:rPr lang="en-IN" sz="2000" dirty="0" smtClean="0">
                <a:solidFill>
                  <a:schemeClr val="tx2">
                    <a:lumMod val="75000"/>
                  </a:schemeClr>
                </a:solidFill>
                <a:latin typeface="Arial" panose="020B0604020202020204" pitchFamily="34" charset="0"/>
                <a:cs typeface="Arial" panose="020B0604020202020204" pitchFamily="34" charset="0"/>
              </a:rPr>
              <a:t>Two components: Central and State GST;</a:t>
            </a:r>
          </a:p>
          <a:p>
            <a:pPr lvl="1" algn="just">
              <a:spcBef>
                <a:spcPts val="600"/>
              </a:spcBef>
              <a:spcAft>
                <a:spcPts val="600"/>
              </a:spcAft>
            </a:pPr>
            <a:r>
              <a:rPr lang="en-IN" sz="2000" dirty="0" smtClean="0">
                <a:solidFill>
                  <a:schemeClr val="tx2">
                    <a:lumMod val="75000"/>
                  </a:schemeClr>
                </a:solidFill>
                <a:latin typeface="Arial" panose="020B0604020202020204" pitchFamily="34" charset="0"/>
                <a:cs typeface="Arial" panose="020B0604020202020204" pitchFamily="34" charset="0"/>
              </a:rPr>
              <a:t>Central GST levied is divisible between and Centre and the State;</a:t>
            </a:r>
          </a:p>
          <a:p>
            <a:pPr lvl="1" algn="just">
              <a:spcBef>
                <a:spcPts val="600"/>
              </a:spcBef>
              <a:spcAft>
                <a:spcPts val="600"/>
              </a:spcAft>
            </a:pPr>
            <a:r>
              <a:rPr lang="en-IN" sz="2000" dirty="0" smtClean="0">
                <a:solidFill>
                  <a:schemeClr val="tx2">
                    <a:lumMod val="75000"/>
                  </a:schemeClr>
                </a:solidFill>
                <a:latin typeface="Arial" panose="020B0604020202020204" pitchFamily="34" charset="0"/>
                <a:cs typeface="Arial" panose="020B0604020202020204" pitchFamily="34" charset="0"/>
              </a:rPr>
              <a:t>An additional tax not exceeding 1% on inter state trade for two years;</a:t>
            </a:r>
          </a:p>
          <a:p>
            <a:pPr lvl="1" algn="just">
              <a:spcBef>
                <a:spcPts val="600"/>
              </a:spcBef>
              <a:spcAft>
                <a:spcPts val="600"/>
              </a:spcAft>
            </a:pPr>
            <a:r>
              <a:rPr lang="en-IN" sz="2000" dirty="0" smtClean="0">
                <a:solidFill>
                  <a:schemeClr val="tx2">
                    <a:lumMod val="75000"/>
                  </a:schemeClr>
                </a:solidFill>
                <a:latin typeface="Arial" panose="020B0604020202020204" pitchFamily="34" charset="0"/>
                <a:cs typeface="Arial" panose="020B0604020202020204" pitchFamily="34" charset="0"/>
              </a:rPr>
              <a:t>Going to implement from 01-04-2016;</a:t>
            </a:r>
          </a:p>
          <a:p>
            <a:pPr lvl="1" algn="just">
              <a:spcBef>
                <a:spcPts val="600"/>
              </a:spcBef>
              <a:spcAft>
                <a:spcPts val="600"/>
              </a:spcAft>
            </a:pPr>
            <a:r>
              <a:rPr lang="en-IN" sz="2000" dirty="0" smtClean="0">
                <a:solidFill>
                  <a:schemeClr val="tx2">
                    <a:lumMod val="75000"/>
                  </a:schemeClr>
                </a:solidFill>
                <a:latin typeface="Arial" panose="020B0604020202020204" pitchFamily="34" charset="0"/>
                <a:cs typeface="Arial" panose="020B0604020202020204" pitchFamily="34" charset="0"/>
              </a:rPr>
              <a:t>New service tax rate under GST would be 16%.</a:t>
            </a:r>
          </a:p>
        </p:txBody>
      </p:sp>
    </p:spTree>
    <p:extLst>
      <p:ext uri="{BB962C8B-B14F-4D97-AF65-F5344CB8AC3E}">
        <p14:creationId xmlns:p14="http://schemas.microsoft.com/office/powerpoint/2010/main" val="40224443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7">
                                            <p:txEl>
                                              <p:pRg st="1" end="1"/>
                                            </p:txEl>
                                          </p:spTgt>
                                        </p:tgtEl>
                                        <p:attrNameLst>
                                          <p:attrName>style.visibility</p:attrName>
                                        </p:attrNameLst>
                                      </p:cBhvr>
                                      <p:to>
                                        <p:strVal val="visible"/>
                                      </p:to>
                                    </p:set>
                                    <p:animEffect transition="in" filter="barn(inVertical)">
                                      <p:cBhvr>
                                        <p:cTn id="7" dur="500"/>
                                        <p:tgtEl>
                                          <p:spTgt spid="614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147">
                                            <p:txEl>
                                              <p:pRg st="2" end="2"/>
                                            </p:txEl>
                                          </p:spTgt>
                                        </p:tgtEl>
                                        <p:attrNameLst>
                                          <p:attrName>style.visibility</p:attrName>
                                        </p:attrNameLst>
                                      </p:cBhvr>
                                      <p:to>
                                        <p:strVal val="visible"/>
                                      </p:to>
                                    </p:set>
                                    <p:animEffect transition="in" filter="barn(inVertical)">
                                      <p:cBhvr>
                                        <p:cTn id="12" dur="500"/>
                                        <p:tgtEl>
                                          <p:spTgt spid="614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147">
                                            <p:txEl>
                                              <p:pRg st="3" end="3"/>
                                            </p:txEl>
                                          </p:spTgt>
                                        </p:tgtEl>
                                        <p:attrNameLst>
                                          <p:attrName>style.visibility</p:attrName>
                                        </p:attrNameLst>
                                      </p:cBhvr>
                                      <p:to>
                                        <p:strVal val="visible"/>
                                      </p:to>
                                    </p:set>
                                    <p:animEffect transition="in" filter="barn(inVertical)">
                                      <p:cBhvr>
                                        <p:cTn id="17" dur="500"/>
                                        <p:tgtEl>
                                          <p:spTgt spid="614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147">
                                            <p:txEl>
                                              <p:pRg st="4" end="4"/>
                                            </p:txEl>
                                          </p:spTgt>
                                        </p:tgtEl>
                                        <p:attrNameLst>
                                          <p:attrName>style.visibility</p:attrName>
                                        </p:attrNameLst>
                                      </p:cBhvr>
                                      <p:to>
                                        <p:strVal val="visible"/>
                                      </p:to>
                                    </p:set>
                                    <p:animEffect transition="in" filter="barn(inVertical)">
                                      <p:cBhvr>
                                        <p:cTn id="22" dur="500"/>
                                        <p:tgtEl>
                                          <p:spTgt spid="614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animEffect transition="in" filter="barn(inVertical)">
                                      <p:cBhvr>
                                        <p:cTn id="27" dur="500"/>
                                        <p:tgtEl>
                                          <p:spTgt spid="614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147">
                                            <p:txEl>
                                              <p:pRg st="6" end="6"/>
                                            </p:txEl>
                                          </p:spTgt>
                                        </p:tgtEl>
                                        <p:attrNameLst>
                                          <p:attrName>style.visibility</p:attrName>
                                        </p:attrNameLst>
                                      </p:cBhvr>
                                      <p:to>
                                        <p:strVal val="visible"/>
                                      </p:to>
                                    </p:set>
                                    <p:animEffect transition="in" filter="barn(inVertical)">
                                      <p:cBhvr>
                                        <p:cTn id="32" dur="500"/>
                                        <p:tgtEl>
                                          <p:spTgt spid="614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147">
                                            <p:txEl>
                                              <p:pRg st="7" end="7"/>
                                            </p:txEl>
                                          </p:spTgt>
                                        </p:tgtEl>
                                        <p:attrNameLst>
                                          <p:attrName>style.visibility</p:attrName>
                                        </p:attrNameLst>
                                      </p:cBhvr>
                                      <p:to>
                                        <p:strVal val="visible"/>
                                      </p:to>
                                    </p:set>
                                    <p:animEffect transition="in" filter="barn(inVertical)">
                                      <p:cBhvr>
                                        <p:cTn id="37" dur="500"/>
                                        <p:tgtEl>
                                          <p:spTgt spid="614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6147">
                                            <p:txEl>
                                              <p:pRg st="8" end="8"/>
                                            </p:txEl>
                                          </p:spTgt>
                                        </p:tgtEl>
                                        <p:attrNameLst>
                                          <p:attrName>style.visibility</p:attrName>
                                        </p:attrNameLst>
                                      </p:cBhvr>
                                      <p:to>
                                        <p:strVal val="visible"/>
                                      </p:to>
                                    </p:set>
                                    <p:animEffect transition="in" filter="barn(inVertical)">
                                      <p:cBhvr>
                                        <p:cTn id="42" dur="500"/>
                                        <p:tgtEl>
                                          <p:spTgt spid="6147">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6147">
                                            <p:txEl>
                                              <p:pRg st="0" end="0"/>
                                            </p:txEl>
                                          </p:spTgt>
                                        </p:tgtEl>
                                        <p:attrNameLst>
                                          <p:attrName>style.visibility</p:attrName>
                                        </p:attrNameLst>
                                      </p:cBhvr>
                                      <p:to>
                                        <p:strVal val="visible"/>
                                      </p:to>
                                    </p:set>
                                    <p:animEffect transition="in" filter="barn(inVertical)">
                                      <p:cBhvr>
                                        <p:cTn id="47" dur="500"/>
                                        <p:tgtEl>
                                          <p:spTgt spid="61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21490"/>
            <a:ext cx="9144000" cy="664797"/>
          </a:xfrm>
          <a:gradFill>
            <a:gsLst>
              <a:gs pos="0">
                <a:srgbClr val="03D4A8"/>
              </a:gs>
              <a:gs pos="25000">
                <a:srgbClr val="21D6E0"/>
              </a:gs>
              <a:gs pos="75000">
                <a:srgbClr val="0087E6"/>
              </a:gs>
              <a:gs pos="100000">
                <a:srgbClr val="005CBF"/>
              </a:gs>
            </a:gsLst>
            <a:lin ang="5400000" scaled="0"/>
          </a:gradFill>
        </p:spPr>
        <p:txBody>
          <a:bodyPr anchor="ctr" anchorCtr="1"/>
          <a:lstStyle/>
          <a:p>
            <a:pPr eaLnBrk="1" hangingPunct="1"/>
            <a:r>
              <a:rPr lang="en-IN" altLang="en-US" dirty="0" smtClean="0"/>
              <a:t>Important URLs</a:t>
            </a:r>
            <a:endParaRPr lang="en-US" altLang="en-US" dirty="0" smtClean="0"/>
          </a:p>
        </p:txBody>
      </p:sp>
      <p:sp>
        <p:nvSpPr>
          <p:cNvPr id="5" name="Rectangle 3"/>
          <p:cNvSpPr txBox="1">
            <a:spLocks noChangeArrowheads="1"/>
          </p:cNvSpPr>
          <p:nvPr/>
        </p:nvSpPr>
        <p:spPr>
          <a:xfrm>
            <a:off x="275815" y="836712"/>
            <a:ext cx="8712968" cy="4154984"/>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5"/>
              </a:rPr>
              <a:t>www.incometaxindia.gov.in</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6"/>
              </a:rPr>
              <a:t>www.incometaxindiaefiling.gov.in</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hlinkClick r:id="rId7"/>
              </a:rPr>
              <a:t>https://www.tin-nsdl.com</a:t>
            </a: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7"/>
              </a:rPr>
              <a:t>/</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hlinkClick r:id="rId8"/>
              </a:rPr>
              <a:t>https://</a:t>
            </a: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8"/>
              </a:rPr>
              <a:t>www.tdscpc.gov.in/</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hlinkClick r:id="rId9"/>
              </a:rPr>
              <a:t>http://www.itscindia.gov.in</a:t>
            </a: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9"/>
              </a:rPr>
              <a:t>/</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hlinkClick r:id="rId10"/>
              </a:rPr>
              <a:t>http://www.indiabudget.nic.in</a:t>
            </a: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10"/>
              </a:rPr>
              <a:t>/</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hlinkClick r:id="rId11"/>
              </a:rPr>
              <a:t>http://itat.nic.in</a:t>
            </a: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11"/>
              </a:rPr>
              <a:t>/</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hlinkClick r:id="rId12"/>
              </a:rPr>
              <a:t>http://www.mca.gov.in</a:t>
            </a: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12"/>
              </a:rPr>
              <a:t>/</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hlinkClick r:id="rId13"/>
              </a:rPr>
              <a:t>https://</a:t>
            </a: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13"/>
              </a:rPr>
              <a:t>www.rbi.org.in/home.aspx</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hlinkClick r:id="rId14"/>
              </a:rPr>
              <a:t>http://www.sebi.gov.in/sebiweb</a:t>
            </a: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14"/>
              </a:rPr>
              <a:t>/</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a:p>
            <a:pPr marL="396875" lvl="1" algn="just">
              <a:lnSpc>
                <a:spcPct val="100000"/>
              </a:lnSpc>
              <a:spcBef>
                <a:spcPts val="0"/>
              </a:spcBef>
              <a:spcAft>
                <a:spcPts val="600"/>
              </a:spcAft>
            </a:pPr>
            <a:r>
              <a:rPr lang="en-IN" altLang="en-US" sz="2000" dirty="0">
                <a:solidFill>
                  <a:schemeClr val="tx2">
                    <a:lumMod val="75000"/>
                  </a:schemeClr>
                </a:solidFill>
                <a:latin typeface="Arial" panose="020B0604020202020204" pitchFamily="34" charset="0"/>
                <a:cs typeface="Arial" panose="020B0604020202020204" pitchFamily="34" charset="0"/>
                <a:hlinkClick r:id="rId15"/>
              </a:rPr>
              <a:t>http://supremecourtofindia.nic.in</a:t>
            </a:r>
            <a:r>
              <a:rPr lang="en-IN" altLang="en-US" sz="2000" dirty="0" smtClean="0">
                <a:solidFill>
                  <a:schemeClr val="tx2">
                    <a:lumMod val="75000"/>
                  </a:schemeClr>
                </a:solidFill>
                <a:latin typeface="Arial" panose="020B0604020202020204" pitchFamily="34" charset="0"/>
                <a:cs typeface="Arial" panose="020B0604020202020204" pitchFamily="34" charset="0"/>
                <a:hlinkClick r:id="rId15"/>
              </a:rPr>
              <a:t>/</a:t>
            </a:r>
            <a:endParaRPr lang="en-IN" altLang="en-US" sz="2000" dirty="0" smtClean="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4226479"/>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64797"/>
          </a:xfrm>
          <a:gradFill>
            <a:gsLst>
              <a:gs pos="0">
                <a:srgbClr val="03D4A8"/>
              </a:gs>
              <a:gs pos="25000">
                <a:srgbClr val="21D6E0"/>
              </a:gs>
              <a:gs pos="75000">
                <a:srgbClr val="0087E6"/>
              </a:gs>
              <a:gs pos="100000">
                <a:srgbClr val="005CBF"/>
              </a:gs>
            </a:gsLst>
            <a:lin ang="5400000" scaled="0"/>
          </a:gradFill>
        </p:spPr>
        <p:txBody>
          <a:bodyPr/>
          <a:lstStyle/>
          <a:p>
            <a:pPr eaLnBrk="1" hangingPunct="1"/>
            <a:r>
              <a:rPr lang="en-GB" altLang="en-US" dirty="0" smtClean="0">
                <a:solidFill>
                  <a:schemeClr val="tx2">
                    <a:lumMod val="50000"/>
                  </a:schemeClr>
                </a:solidFill>
              </a:rPr>
              <a:t>Catchwords</a:t>
            </a:r>
            <a:endParaRPr lang="en-US" altLang="en-US" dirty="0" smtClean="0">
              <a:solidFill>
                <a:schemeClr val="tx2">
                  <a:lumMod val="50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274109421"/>
              </p:ext>
            </p:extLst>
          </p:nvPr>
        </p:nvGraphicFramePr>
        <p:xfrm>
          <a:off x="467544" y="836712"/>
          <a:ext cx="7920880" cy="4678755"/>
        </p:xfrm>
        <a:graphic>
          <a:graphicData uri="http://schemas.openxmlformats.org/drawingml/2006/table">
            <a:tbl>
              <a:tblPr>
                <a:tableStyleId>{5C22544A-7EE6-4342-B048-85BDC9FD1C3A}</a:tableStyleId>
              </a:tblPr>
              <a:tblGrid>
                <a:gridCol w="1105240"/>
                <a:gridCol w="6815640"/>
              </a:tblGrid>
              <a:tr h="249628">
                <a:tc>
                  <a:txBody>
                    <a:bodyPr/>
                    <a:lstStyle/>
                    <a:p>
                      <a:pPr algn="l" fontAlgn="b"/>
                      <a:r>
                        <a:rPr lang="en-IN" sz="2000" u="none" strike="noStrike" dirty="0">
                          <a:solidFill>
                            <a:schemeClr val="tx2">
                              <a:lumMod val="50000"/>
                            </a:schemeClr>
                          </a:solidFill>
                          <a:effectLst/>
                        </a:rPr>
                        <a:t>AAR</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Authority for Advance Rulings</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dirty="0">
                          <a:solidFill>
                            <a:schemeClr val="tx2">
                              <a:lumMod val="50000"/>
                            </a:schemeClr>
                          </a:solidFill>
                          <a:effectLst/>
                        </a:rPr>
                        <a:t>ADR</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Alternative Dispute Resolution</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dirty="0">
                          <a:solidFill>
                            <a:schemeClr val="tx2">
                              <a:lumMod val="50000"/>
                            </a:schemeClr>
                          </a:solidFill>
                          <a:effectLst/>
                        </a:rPr>
                        <a:t>AIF</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Alternative Investment Fund</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dirty="0">
                          <a:solidFill>
                            <a:schemeClr val="tx2">
                              <a:lumMod val="50000"/>
                            </a:schemeClr>
                          </a:solidFill>
                          <a:effectLst/>
                        </a:rPr>
                        <a:t>AMT</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Alternate Minimum Tax</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a:solidFill>
                            <a:schemeClr val="tx2">
                              <a:lumMod val="50000"/>
                            </a:schemeClr>
                          </a:solidFill>
                          <a:effectLst/>
                        </a:rPr>
                        <a:t>APA</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Advance Pricing Agreements</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dirty="0">
                          <a:solidFill>
                            <a:schemeClr val="tx2">
                              <a:lumMod val="50000"/>
                            </a:schemeClr>
                          </a:solidFill>
                          <a:effectLst/>
                        </a:rPr>
                        <a:t>BEPS</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Base Erosion and Profit Shifting</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a:solidFill>
                            <a:schemeClr val="tx2">
                              <a:lumMod val="50000"/>
                            </a:schemeClr>
                          </a:solidFill>
                          <a:effectLst/>
                        </a:rPr>
                        <a:t>CBDT</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Central Board of Direct Taxation</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a:solidFill>
                            <a:schemeClr val="tx2">
                              <a:lumMod val="50000"/>
                            </a:schemeClr>
                          </a:solidFill>
                          <a:effectLst/>
                        </a:rPr>
                        <a:t>DRP</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Dispute Resolution Panel</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a:solidFill>
                            <a:schemeClr val="tx2">
                              <a:lumMod val="50000"/>
                            </a:schemeClr>
                          </a:solidFill>
                          <a:effectLst/>
                        </a:rPr>
                        <a:t>DTAA</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Double Taxation Avoidance Agreements</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a:solidFill>
                            <a:schemeClr val="tx2">
                              <a:lumMod val="50000"/>
                            </a:schemeClr>
                          </a:solidFill>
                          <a:effectLst/>
                        </a:rPr>
                        <a:t>FTS</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Fees for technical services</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dirty="0">
                          <a:solidFill>
                            <a:schemeClr val="tx2">
                              <a:lumMod val="50000"/>
                            </a:schemeClr>
                          </a:solidFill>
                          <a:effectLst/>
                        </a:rPr>
                        <a:t>GAAR</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General Anti Avoidance Rules</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a:solidFill>
                            <a:schemeClr val="tx2">
                              <a:lumMod val="50000"/>
                            </a:schemeClr>
                          </a:solidFill>
                          <a:effectLst/>
                        </a:rPr>
                        <a:t>ITAT</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Income-tax Appellate Tribunal</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a:solidFill>
                            <a:schemeClr val="tx2">
                              <a:lumMod val="50000"/>
                            </a:schemeClr>
                          </a:solidFill>
                          <a:effectLst/>
                        </a:rPr>
                        <a:t>ITSC</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Income Tax Settlement Commission</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a:solidFill>
                            <a:schemeClr val="tx2">
                              <a:lumMod val="50000"/>
                            </a:schemeClr>
                          </a:solidFill>
                          <a:effectLst/>
                        </a:rPr>
                        <a:t>MAP</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Mutual Agreement Procedures</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r h="249628">
                <a:tc>
                  <a:txBody>
                    <a:bodyPr/>
                    <a:lstStyle/>
                    <a:p>
                      <a:pPr algn="l" fontAlgn="b"/>
                      <a:r>
                        <a:rPr lang="en-IN" sz="2000" u="none" strike="noStrike">
                          <a:solidFill>
                            <a:schemeClr val="tx2">
                              <a:lumMod val="50000"/>
                            </a:schemeClr>
                          </a:solidFill>
                          <a:effectLst/>
                        </a:rPr>
                        <a:t>MAT</a:t>
                      </a:r>
                      <a:endParaRPr lang="en-IN" sz="2000" b="0" i="0" u="none" strike="noStrike">
                        <a:solidFill>
                          <a:schemeClr val="tx2">
                            <a:lumMod val="50000"/>
                          </a:schemeClr>
                        </a:solidFill>
                        <a:effectLst/>
                        <a:latin typeface="Calibri"/>
                      </a:endParaRPr>
                    </a:p>
                  </a:txBody>
                  <a:tcPr marL="7117" marR="7117" marT="7117"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Minimum Alternate Tax</a:t>
                      </a:r>
                      <a:endParaRPr lang="en-IN" sz="2000" b="0" i="0" u="none" strike="noStrike" dirty="0">
                        <a:solidFill>
                          <a:schemeClr val="tx2">
                            <a:lumMod val="50000"/>
                          </a:schemeClr>
                        </a:solidFill>
                        <a:effectLst/>
                        <a:latin typeface="Calibri"/>
                      </a:endParaRPr>
                    </a:p>
                  </a:txBody>
                  <a:tcPr marL="7117" marR="7117" marT="7117" marB="0" anchor="b">
                    <a:solidFill>
                      <a:schemeClr val="accent2">
                        <a:lumMod val="40000"/>
                        <a:lumOff val="60000"/>
                      </a:schemeClr>
                    </a:solidFill>
                  </a:tcPr>
                </a:tc>
              </a:tr>
            </a:tbl>
          </a:graphicData>
        </a:graphic>
      </p:graphicFrame>
    </p:spTree>
    <p:extLst>
      <p:ext uri="{BB962C8B-B14F-4D97-AF65-F5344CB8AC3E}">
        <p14:creationId xmlns:p14="http://schemas.microsoft.com/office/powerpoint/2010/main" val="2868473361"/>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64797"/>
          </a:xfrm>
          <a:gradFill>
            <a:gsLst>
              <a:gs pos="0">
                <a:srgbClr val="03D4A8"/>
              </a:gs>
              <a:gs pos="25000">
                <a:srgbClr val="21D6E0"/>
              </a:gs>
              <a:gs pos="75000">
                <a:srgbClr val="0087E6"/>
              </a:gs>
              <a:gs pos="100000">
                <a:srgbClr val="005CBF"/>
              </a:gs>
            </a:gsLst>
            <a:lin ang="5400000" scaled="0"/>
          </a:gradFill>
        </p:spPr>
        <p:txBody>
          <a:bodyPr/>
          <a:lstStyle/>
          <a:p>
            <a:pPr eaLnBrk="1" hangingPunct="1"/>
            <a:r>
              <a:rPr lang="en-GB" altLang="en-US" dirty="0" smtClean="0">
                <a:solidFill>
                  <a:schemeClr val="tx2">
                    <a:lumMod val="50000"/>
                  </a:schemeClr>
                </a:solidFill>
              </a:rPr>
              <a:t>Catchwords</a:t>
            </a:r>
            <a:endParaRPr lang="en-US" altLang="en-US" dirty="0" smtClean="0">
              <a:solidFill>
                <a:schemeClr val="tx2">
                  <a:lumMod val="50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489054189"/>
              </p:ext>
            </p:extLst>
          </p:nvPr>
        </p:nvGraphicFramePr>
        <p:xfrm>
          <a:off x="611560" y="836712"/>
          <a:ext cx="7560840" cy="4069156"/>
        </p:xfrm>
        <a:graphic>
          <a:graphicData uri="http://schemas.openxmlformats.org/drawingml/2006/table">
            <a:tbl>
              <a:tblPr firstRow="1" bandRow="1">
                <a:tableStyleId>{5C22544A-7EE6-4342-B048-85BDC9FD1C3A}</a:tableStyleId>
              </a:tblPr>
              <a:tblGrid>
                <a:gridCol w="1055001"/>
                <a:gridCol w="6505839"/>
              </a:tblGrid>
              <a:tr h="260336">
                <a:tc>
                  <a:txBody>
                    <a:bodyPr/>
                    <a:lstStyle/>
                    <a:p>
                      <a:pPr algn="l" fontAlgn="b"/>
                      <a:r>
                        <a:rPr lang="en-IN" sz="2000" b="0" u="none" strike="noStrike" dirty="0">
                          <a:solidFill>
                            <a:schemeClr val="tx2">
                              <a:lumMod val="50000"/>
                            </a:schemeClr>
                          </a:solidFill>
                          <a:effectLst/>
                        </a:rPr>
                        <a:t>OECD</a:t>
                      </a:r>
                      <a:endParaRPr lang="en-IN" sz="2000" b="0" i="0" u="none" strike="noStrike" dirty="0">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b="0" u="none" strike="noStrike" dirty="0">
                          <a:solidFill>
                            <a:schemeClr val="tx2">
                              <a:lumMod val="50000"/>
                            </a:schemeClr>
                          </a:solidFill>
                          <a:effectLst/>
                        </a:rPr>
                        <a:t>Organisation of Economic Cooperation and Development</a:t>
                      </a:r>
                      <a:endParaRPr lang="en-IN" sz="2000" b="0" i="0" u="none" strike="noStrike" dirty="0">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dirty="0">
                          <a:solidFill>
                            <a:schemeClr val="tx2">
                              <a:lumMod val="50000"/>
                            </a:schemeClr>
                          </a:solidFill>
                          <a:effectLst/>
                        </a:rPr>
                        <a:t>PAN</a:t>
                      </a:r>
                      <a:endParaRPr lang="en-IN" sz="2000" b="0" i="0" u="none" strike="noStrike" dirty="0">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Permanent Account Number</a:t>
                      </a:r>
                      <a:endParaRPr lang="en-IN" sz="2000" b="0" i="0" u="none" strike="noStrike" dirty="0">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PE</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Permanent Establishment</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POEM</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Place of Effective Management</a:t>
                      </a:r>
                      <a:endParaRPr lang="en-IN" sz="2000" b="0" i="0" u="none" strike="noStrike" dirty="0">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REIT</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Real Estate Investment Trusts</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SPV</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Special Purpose Vehicle</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TAN</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Tax Deduction Account Number</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TARC</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Tax Administration Reform Commission</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dirty="0">
                          <a:solidFill>
                            <a:schemeClr val="tx2">
                              <a:lumMod val="50000"/>
                            </a:schemeClr>
                          </a:solidFill>
                          <a:effectLst/>
                        </a:rPr>
                        <a:t>TCS</a:t>
                      </a:r>
                      <a:endParaRPr lang="en-IN" sz="2000" b="0" i="0" u="none" strike="noStrike" dirty="0">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Tax Collection at Source</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TP</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Transfer Pricing</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VCC</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Venture Capital Company</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VCF</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a:solidFill>
                            <a:schemeClr val="tx2">
                              <a:lumMod val="50000"/>
                            </a:schemeClr>
                          </a:solidFill>
                          <a:effectLst/>
                        </a:rPr>
                        <a:t>Venture Capital Fund</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r>
              <a:tr h="260336">
                <a:tc>
                  <a:txBody>
                    <a:bodyPr/>
                    <a:lstStyle/>
                    <a:p>
                      <a:pPr algn="l" fontAlgn="b"/>
                      <a:r>
                        <a:rPr lang="en-IN" sz="2000" u="none" strike="noStrike">
                          <a:solidFill>
                            <a:schemeClr val="tx2">
                              <a:lumMod val="50000"/>
                            </a:schemeClr>
                          </a:solidFill>
                          <a:effectLst/>
                        </a:rPr>
                        <a:t>VCU</a:t>
                      </a:r>
                      <a:endParaRPr lang="en-IN" sz="2000" b="0" i="0" u="none" strike="noStrike">
                        <a:solidFill>
                          <a:schemeClr val="tx2">
                            <a:lumMod val="50000"/>
                          </a:schemeClr>
                        </a:solidFill>
                        <a:effectLst/>
                        <a:latin typeface="Calibri"/>
                      </a:endParaRPr>
                    </a:p>
                  </a:txBody>
                  <a:tcPr marL="8212" marR="8212" marT="8212" marB="0" anchor="b">
                    <a:solidFill>
                      <a:schemeClr val="accent2">
                        <a:lumMod val="40000"/>
                        <a:lumOff val="60000"/>
                      </a:schemeClr>
                    </a:solidFill>
                  </a:tcPr>
                </a:tc>
                <a:tc>
                  <a:txBody>
                    <a:bodyPr/>
                    <a:lstStyle/>
                    <a:p>
                      <a:pPr algn="l" fontAlgn="b"/>
                      <a:r>
                        <a:rPr lang="en-IN" sz="2000" u="none" strike="noStrike" dirty="0">
                          <a:solidFill>
                            <a:schemeClr val="tx2">
                              <a:lumMod val="50000"/>
                            </a:schemeClr>
                          </a:solidFill>
                          <a:effectLst/>
                        </a:rPr>
                        <a:t>Venture Capital Undertaking</a:t>
                      </a:r>
                      <a:endParaRPr lang="en-IN" sz="2000" b="0" i="0" u="none" strike="noStrike" dirty="0">
                        <a:solidFill>
                          <a:schemeClr val="tx2">
                            <a:lumMod val="50000"/>
                          </a:schemeClr>
                        </a:solidFill>
                        <a:effectLst/>
                        <a:latin typeface="Calibri"/>
                      </a:endParaRPr>
                    </a:p>
                  </a:txBody>
                  <a:tcPr marL="8212" marR="8212" marT="8212" marB="0" anchor="b">
                    <a:solidFill>
                      <a:schemeClr val="accent2">
                        <a:lumMod val="40000"/>
                        <a:lumOff val="60000"/>
                      </a:schemeClr>
                    </a:solidFill>
                  </a:tcPr>
                </a:tc>
              </a:tr>
            </a:tbl>
          </a:graphicData>
        </a:graphic>
      </p:graphicFrame>
    </p:spTree>
    <p:extLst>
      <p:ext uri="{BB962C8B-B14F-4D97-AF65-F5344CB8AC3E}">
        <p14:creationId xmlns:p14="http://schemas.microsoft.com/office/powerpoint/2010/main" val="412979989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64797"/>
          </a:xfrm>
          <a:gradFill>
            <a:gsLst>
              <a:gs pos="0">
                <a:srgbClr val="03D4A8"/>
              </a:gs>
              <a:gs pos="25000">
                <a:srgbClr val="21D6E0"/>
              </a:gs>
              <a:gs pos="75000">
                <a:srgbClr val="0087E6"/>
              </a:gs>
              <a:gs pos="100000">
                <a:srgbClr val="005CBF"/>
              </a:gs>
            </a:gsLst>
            <a:lin ang="5400000" scaled="0"/>
          </a:gradFill>
        </p:spPr>
        <p:txBody>
          <a:bodyPr/>
          <a:lstStyle/>
          <a:p>
            <a:pPr eaLnBrk="1" hangingPunct="1"/>
            <a:r>
              <a:rPr lang="en-GB" altLang="en-US" dirty="0" smtClean="0">
                <a:solidFill>
                  <a:schemeClr val="tx2">
                    <a:lumMod val="50000"/>
                  </a:schemeClr>
                </a:solidFill>
              </a:rPr>
              <a:t>Tax Law – Prospective v. Retrospective</a:t>
            </a:r>
            <a:endParaRPr lang="en-US" altLang="en-US" dirty="0" smtClean="0">
              <a:solidFill>
                <a:schemeClr val="tx2">
                  <a:lumMod val="50000"/>
                </a:schemeClr>
              </a:solidFill>
            </a:endParaRPr>
          </a:p>
        </p:txBody>
      </p:sp>
      <p:sp>
        <p:nvSpPr>
          <p:cNvPr id="6147" name="Rectangle 3"/>
          <p:cNvSpPr>
            <a:spLocks noGrp="1" noChangeArrowheads="1"/>
          </p:cNvSpPr>
          <p:nvPr>
            <p:ph type="body" idx="1"/>
          </p:nvPr>
        </p:nvSpPr>
        <p:spPr>
          <a:xfrm>
            <a:off x="381000" y="776815"/>
            <a:ext cx="8382000" cy="4524315"/>
          </a:xfrm>
        </p:spPr>
        <p:txBody>
          <a:bodyPr/>
          <a:lstStyle/>
          <a:p>
            <a:pPr algn="just">
              <a:spcBef>
                <a:spcPts val="600"/>
              </a:spcBef>
              <a:spcAft>
                <a:spcPts val="600"/>
              </a:spcAft>
            </a:pPr>
            <a:r>
              <a:rPr lang="en-US" altLang="en-US" sz="2400" dirty="0" smtClean="0">
                <a:solidFill>
                  <a:schemeClr val="tx2">
                    <a:lumMod val="75000"/>
                  </a:schemeClr>
                </a:solidFill>
              </a:rPr>
              <a:t>Article 20 of the Constitution </a:t>
            </a:r>
            <a:r>
              <a:rPr lang="en-IN" altLang="en-US" sz="2400" dirty="0" smtClean="0">
                <a:solidFill>
                  <a:schemeClr val="tx2">
                    <a:lumMod val="75000"/>
                  </a:schemeClr>
                </a:solidFill>
              </a:rPr>
              <a:t>guarantees </a:t>
            </a:r>
            <a:r>
              <a:rPr lang="en-IN" altLang="en-US" sz="2400" dirty="0">
                <a:solidFill>
                  <a:schemeClr val="tx2">
                    <a:lumMod val="75000"/>
                  </a:schemeClr>
                </a:solidFill>
              </a:rPr>
              <a:t>rights against </a:t>
            </a:r>
            <a:r>
              <a:rPr lang="en-IN" altLang="en-US" sz="2400" i="1" dirty="0">
                <a:solidFill>
                  <a:schemeClr val="tx2">
                    <a:lumMod val="75000"/>
                  </a:schemeClr>
                </a:solidFill>
              </a:rPr>
              <a:t>ex-post facto</a:t>
            </a:r>
            <a:r>
              <a:rPr lang="en-IN" altLang="en-US" sz="2400" dirty="0">
                <a:solidFill>
                  <a:schemeClr val="tx2">
                    <a:lumMod val="75000"/>
                  </a:schemeClr>
                </a:solidFill>
              </a:rPr>
              <a:t> </a:t>
            </a:r>
            <a:r>
              <a:rPr lang="en-IN" altLang="en-US" sz="2400" dirty="0" smtClean="0">
                <a:solidFill>
                  <a:schemeClr val="tx2">
                    <a:lumMod val="75000"/>
                  </a:schemeClr>
                </a:solidFill>
              </a:rPr>
              <a:t>laws;</a:t>
            </a:r>
          </a:p>
          <a:p>
            <a:pPr algn="just">
              <a:spcBef>
                <a:spcPts val="600"/>
              </a:spcBef>
              <a:spcAft>
                <a:spcPts val="600"/>
              </a:spcAft>
            </a:pPr>
            <a:endParaRPr lang="en-IN" altLang="en-US" sz="2400" dirty="0" smtClean="0">
              <a:solidFill>
                <a:schemeClr val="tx2">
                  <a:lumMod val="75000"/>
                </a:schemeClr>
              </a:solidFill>
            </a:endParaRPr>
          </a:p>
          <a:p>
            <a:pPr algn="just">
              <a:spcBef>
                <a:spcPts val="600"/>
              </a:spcBef>
              <a:spcAft>
                <a:spcPts val="600"/>
              </a:spcAft>
            </a:pPr>
            <a:r>
              <a:rPr lang="en-IN" altLang="en-US" sz="2400" dirty="0" smtClean="0">
                <a:solidFill>
                  <a:schemeClr val="tx2">
                    <a:lumMod val="75000"/>
                  </a:schemeClr>
                </a:solidFill>
              </a:rPr>
              <a:t>Except </a:t>
            </a:r>
            <a:r>
              <a:rPr lang="en-IN" altLang="en-US" sz="2400" dirty="0">
                <a:solidFill>
                  <a:schemeClr val="tx2">
                    <a:lumMod val="75000"/>
                  </a:schemeClr>
                </a:solidFill>
              </a:rPr>
              <a:t>levy of </a:t>
            </a:r>
            <a:r>
              <a:rPr lang="en-IN" altLang="en-US" sz="2400" dirty="0" smtClean="0">
                <a:solidFill>
                  <a:schemeClr val="tx2">
                    <a:lumMod val="75000"/>
                  </a:schemeClr>
                </a:solidFill>
              </a:rPr>
              <a:t>a penalty</a:t>
            </a:r>
            <a:r>
              <a:rPr lang="en-US" altLang="en-US" sz="2400" dirty="0" smtClean="0">
                <a:solidFill>
                  <a:schemeClr val="tx2">
                    <a:lumMod val="75000"/>
                  </a:schemeClr>
                </a:solidFill>
              </a:rPr>
              <a:t>, it</a:t>
            </a:r>
            <a:r>
              <a:rPr lang="en-IN" altLang="en-US" sz="2400" dirty="0" smtClean="0">
                <a:solidFill>
                  <a:schemeClr val="tx2">
                    <a:lumMod val="75000"/>
                  </a:schemeClr>
                </a:solidFill>
              </a:rPr>
              <a:t> </a:t>
            </a:r>
            <a:r>
              <a:rPr lang="en-IN" altLang="en-US" sz="2400" dirty="0">
                <a:solidFill>
                  <a:schemeClr val="tx2">
                    <a:lumMod val="75000"/>
                  </a:schemeClr>
                </a:solidFill>
              </a:rPr>
              <a:t>does not prohibit a civil liability </a:t>
            </a:r>
            <a:r>
              <a:rPr lang="en-IN" altLang="en-US" sz="2400" dirty="0" smtClean="0">
                <a:solidFill>
                  <a:schemeClr val="tx2">
                    <a:lumMod val="75000"/>
                  </a:schemeClr>
                </a:solidFill>
              </a:rPr>
              <a:t>retrospectively;</a:t>
            </a:r>
            <a:endParaRPr lang="en-IN" altLang="en-US" sz="2400" dirty="0">
              <a:solidFill>
                <a:schemeClr val="tx2">
                  <a:lumMod val="75000"/>
                </a:schemeClr>
              </a:solidFill>
            </a:endParaRPr>
          </a:p>
          <a:p>
            <a:pPr algn="just">
              <a:spcBef>
                <a:spcPts val="600"/>
              </a:spcBef>
              <a:spcAft>
                <a:spcPts val="600"/>
              </a:spcAft>
            </a:pPr>
            <a:endParaRPr lang="en-IN" altLang="en-US" sz="2400" dirty="0" smtClean="0">
              <a:solidFill>
                <a:schemeClr val="tx2">
                  <a:lumMod val="75000"/>
                </a:schemeClr>
              </a:solidFill>
            </a:endParaRPr>
          </a:p>
          <a:p>
            <a:pPr algn="just">
              <a:spcBef>
                <a:spcPts val="600"/>
              </a:spcBef>
              <a:spcAft>
                <a:spcPts val="600"/>
              </a:spcAft>
            </a:pPr>
            <a:r>
              <a:rPr lang="en-IN" altLang="en-US" sz="2400" dirty="0" smtClean="0">
                <a:solidFill>
                  <a:schemeClr val="tx2">
                    <a:lumMod val="75000"/>
                  </a:schemeClr>
                </a:solidFill>
              </a:rPr>
              <a:t>Whether a new tax can be levied with retrospective effect?</a:t>
            </a:r>
          </a:p>
          <a:p>
            <a:pPr algn="just">
              <a:spcBef>
                <a:spcPts val="600"/>
              </a:spcBef>
              <a:spcAft>
                <a:spcPts val="600"/>
              </a:spcAft>
            </a:pPr>
            <a:endParaRPr lang="en-IN" altLang="en-US" sz="2000" b="1" i="1" dirty="0" smtClean="0">
              <a:solidFill>
                <a:schemeClr val="tx2">
                  <a:lumMod val="75000"/>
                </a:schemeClr>
              </a:solidFill>
            </a:endParaRPr>
          </a:p>
          <a:p>
            <a:pPr algn="just">
              <a:spcBef>
                <a:spcPts val="600"/>
              </a:spcBef>
              <a:spcAft>
                <a:spcPts val="600"/>
              </a:spcAft>
            </a:pPr>
            <a:r>
              <a:rPr lang="en-IN" altLang="en-US" sz="2400" b="1" i="1" dirty="0" smtClean="0">
                <a:solidFill>
                  <a:schemeClr val="tx2">
                    <a:lumMod val="75000"/>
                  </a:schemeClr>
                </a:solidFill>
              </a:rPr>
              <a:t>No. However, clarificatory </a:t>
            </a:r>
            <a:r>
              <a:rPr lang="en-IN" altLang="en-US" sz="2400" b="1" i="1" dirty="0">
                <a:solidFill>
                  <a:schemeClr val="tx2">
                    <a:lumMod val="75000"/>
                  </a:schemeClr>
                </a:solidFill>
              </a:rPr>
              <a:t>amendments in law can be made with retrospective effect, which have this effect of additional tax </a:t>
            </a:r>
            <a:r>
              <a:rPr lang="en-IN" altLang="en-US" sz="2400" b="1" i="1" dirty="0" smtClean="0">
                <a:solidFill>
                  <a:schemeClr val="tx2">
                    <a:lumMod val="75000"/>
                  </a:schemeClr>
                </a:solidFill>
              </a:rPr>
              <a:t>liability.</a:t>
            </a:r>
          </a:p>
        </p:txBody>
      </p:sp>
    </p:spTree>
    <p:extLst>
      <p:ext uri="{BB962C8B-B14F-4D97-AF65-F5344CB8AC3E}">
        <p14:creationId xmlns:p14="http://schemas.microsoft.com/office/powerpoint/2010/main" val="16814611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arn(inVertical)">
                                      <p:cBhvr>
                                        <p:cTn id="7" dur="5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147">
                                            <p:txEl>
                                              <p:pRg st="2" end="2"/>
                                            </p:txEl>
                                          </p:spTgt>
                                        </p:tgtEl>
                                        <p:attrNameLst>
                                          <p:attrName>style.visibility</p:attrName>
                                        </p:attrNameLst>
                                      </p:cBhvr>
                                      <p:to>
                                        <p:strVal val="visible"/>
                                      </p:to>
                                    </p:set>
                                    <p:animEffect transition="in" filter="barn(inVertical)">
                                      <p:cBhvr>
                                        <p:cTn id="12" dur="500"/>
                                        <p:tgtEl>
                                          <p:spTgt spid="614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147">
                                            <p:txEl>
                                              <p:pRg st="4" end="4"/>
                                            </p:txEl>
                                          </p:spTgt>
                                        </p:tgtEl>
                                        <p:attrNameLst>
                                          <p:attrName>style.visibility</p:attrName>
                                        </p:attrNameLst>
                                      </p:cBhvr>
                                      <p:to>
                                        <p:strVal val="visible"/>
                                      </p:to>
                                    </p:set>
                                    <p:animEffect transition="in" filter="barn(inVertical)">
                                      <p:cBhvr>
                                        <p:cTn id="17" dur="500"/>
                                        <p:tgtEl>
                                          <p:spTgt spid="614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147">
                                            <p:txEl>
                                              <p:pRg st="6" end="6"/>
                                            </p:txEl>
                                          </p:spTgt>
                                        </p:tgtEl>
                                        <p:attrNameLst>
                                          <p:attrName>style.visibility</p:attrName>
                                        </p:attrNameLst>
                                      </p:cBhvr>
                                      <p:to>
                                        <p:strVal val="visible"/>
                                      </p:to>
                                    </p:set>
                                    <p:animEffect transition="in" filter="barn(inVertical)">
                                      <p:cBhvr>
                                        <p:cTn id="22" dur="500"/>
                                        <p:tgtEl>
                                          <p:spTgt spid="61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12776"/>
          </a:xfrm>
          <a:blipFill>
            <a:blip r:embed="rId3"/>
            <a:tile tx="0" ty="0" sx="100000" sy="100000" flip="none" algn="tl"/>
          </a:blipFill>
        </p:spPr>
        <p:txBody>
          <a:bodyPr anchor="ctr" anchorCtr="1">
            <a:noAutofit/>
          </a:bodyPr>
          <a:lstStyle/>
          <a:p>
            <a:pPr algn="ctr"/>
            <a:r>
              <a:rPr lang="en-US" dirty="0" smtClean="0">
                <a:solidFill>
                  <a:schemeClr val="bg1"/>
                </a:solidFill>
                <a:latin typeface="Arial" panose="020B0604020202020204" pitchFamily="34" charset="0"/>
                <a:cs typeface="Arial" panose="020B0604020202020204" pitchFamily="34" charset="0"/>
              </a:rPr>
              <a:t>DIRECT TAXATION</a:t>
            </a:r>
            <a:endParaRPr lang="en-US" dirty="0">
              <a:solidFill>
                <a:schemeClr val="bg1"/>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6482" y="5733256"/>
            <a:ext cx="9144000" cy="1124744"/>
          </a:xfrm>
          <a:blipFill>
            <a:blip r:embed="rId3"/>
            <a:tile tx="0" ty="0" sx="100000" sy="100000" flip="none" algn="tl"/>
          </a:blipFill>
        </p:spPr>
        <p:txBody>
          <a:bodyPr>
            <a:normAutofit/>
          </a:bodyPr>
          <a:lstStyle/>
          <a:p>
            <a:pPr marL="900113"/>
            <a:r>
              <a:rPr lang="en-US" sz="2400" dirty="0" smtClean="0">
                <a:solidFill>
                  <a:schemeClr val="bg1"/>
                </a:solidFill>
                <a:latin typeface="Arial" panose="020B0604020202020204" pitchFamily="34" charset="0"/>
                <a:cs typeface="Arial" panose="020B0604020202020204" pitchFamily="34" charset="0"/>
              </a:rPr>
              <a:t>	CA M. </a:t>
            </a:r>
            <a:r>
              <a:rPr lang="en-US" sz="2400" dirty="0">
                <a:solidFill>
                  <a:schemeClr val="bg1"/>
                </a:solidFill>
                <a:latin typeface="Arial" panose="020B0604020202020204" pitchFamily="34" charset="0"/>
                <a:cs typeface="Arial" panose="020B0604020202020204" pitchFamily="34" charset="0"/>
              </a:rPr>
              <a:t>Ram </a:t>
            </a:r>
            <a:r>
              <a:rPr lang="en-US" sz="2400" dirty="0" smtClean="0">
                <a:solidFill>
                  <a:schemeClr val="bg1"/>
                </a:solidFill>
                <a:latin typeface="Arial" panose="020B0604020202020204" pitchFamily="34" charset="0"/>
                <a:cs typeface="Arial" panose="020B0604020202020204" pitchFamily="34" charset="0"/>
              </a:rPr>
              <a:t>Pavan Kumar </a:t>
            </a:r>
            <a:r>
              <a:rPr lang="en-US" sz="1200" dirty="0" smtClean="0">
                <a:solidFill>
                  <a:schemeClr val="bg1"/>
                </a:solidFill>
                <a:latin typeface="Arial" panose="020B0604020202020204" pitchFamily="34" charset="0"/>
                <a:cs typeface="Arial" panose="020B0604020202020204" pitchFamily="34" charset="0"/>
              </a:rPr>
              <a:t>B.Com., LLB; FCA., ACS.; AICWA</a:t>
            </a:r>
          </a:p>
          <a:p>
            <a:pPr marL="900113"/>
            <a:r>
              <a:rPr lang="en-US" sz="1600" dirty="0" smtClean="0">
                <a:solidFill>
                  <a:schemeClr val="bg1"/>
                </a:solidFill>
                <a:latin typeface="Arial" panose="020B0604020202020204" pitchFamily="34" charset="0"/>
                <a:cs typeface="Arial" panose="020B0604020202020204" pitchFamily="34" charset="0"/>
              </a:rPr>
              <a:t>	Partner</a:t>
            </a:r>
          </a:p>
          <a:p>
            <a:pPr marL="900113"/>
            <a:r>
              <a:rPr lang="en-US" sz="1600" dirty="0" smtClean="0">
                <a:solidFill>
                  <a:schemeClr val="bg1"/>
                </a:solidFill>
                <a:latin typeface="Arial" panose="020B0604020202020204" pitchFamily="34" charset="0"/>
                <a:cs typeface="Arial" panose="020B0604020202020204" pitchFamily="34" charset="0"/>
              </a:rPr>
              <a:t>	SSGRP &amp; Associates, Chartered Accountants</a:t>
            </a:r>
          </a:p>
          <a:p>
            <a:pPr marL="900113"/>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RamPavanKumarM</a:t>
            </a:r>
            <a:r>
              <a:rPr lang="en-US" sz="1600" dirty="0">
                <a:solidFill>
                  <a:schemeClr val="bg1"/>
                </a:solidFill>
                <a:latin typeface="Arial" panose="020B0604020202020204" pitchFamily="34" charset="0"/>
                <a:cs typeface="Arial" panose="020B0604020202020204" pitchFamily="34" charset="0"/>
              </a:rPr>
              <a:t>; rampavankumar@yahoo.com</a:t>
            </a:r>
          </a:p>
          <a:p>
            <a:pPr marL="900113"/>
            <a:endParaRPr lang="en-US" sz="1600" dirty="0" smtClean="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899592" y="2852936"/>
            <a:ext cx="6912768" cy="646331"/>
          </a:xfrm>
          <a:prstGeom prst="rect">
            <a:avLst/>
          </a:prstGeom>
          <a:noFill/>
          <a:effectLst/>
        </p:spPr>
        <p:txBody>
          <a:bodyPr wrap="square" rtlCol="0">
            <a:spAutoFit/>
          </a:bodyPr>
          <a:lstStyle/>
          <a:p>
            <a:pPr algn="ctr"/>
            <a:r>
              <a:rPr lang="en-IN" sz="3600" b="1" dirty="0" smtClean="0">
                <a:solidFill>
                  <a:schemeClr val="tx2"/>
                </a:solidFill>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415986598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664797"/>
          </a:xfrm>
          <a:gradFill>
            <a:gsLst>
              <a:gs pos="0">
                <a:srgbClr val="03D4A8"/>
              </a:gs>
              <a:gs pos="25000">
                <a:srgbClr val="21D6E0"/>
              </a:gs>
              <a:gs pos="75000">
                <a:srgbClr val="0087E6"/>
              </a:gs>
              <a:gs pos="100000">
                <a:srgbClr val="005CBF"/>
              </a:gs>
            </a:gsLst>
            <a:lin ang="5400000" scaled="0"/>
          </a:gradFill>
        </p:spPr>
        <p:txBody>
          <a:bodyPr/>
          <a:lstStyle/>
          <a:p>
            <a:pPr eaLnBrk="1" hangingPunct="1"/>
            <a:r>
              <a:rPr lang="en-GB" altLang="en-US" dirty="0" smtClean="0">
                <a:solidFill>
                  <a:schemeClr val="tx2">
                    <a:lumMod val="50000"/>
                  </a:schemeClr>
                </a:solidFill>
              </a:rPr>
              <a:t>Retrospective Amendment - Example</a:t>
            </a:r>
            <a:endParaRPr lang="en-US" altLang="en-US" dirty="0" smtClean="0">
              <a:solidFill>
                <a:schemeClr val="tx2">
                  <a:lumMod val="50000"/>
                </a:schemeClr>
              </a:solidFill>
            </a:endParaRPr>
          </a:p>
        </p:txBody>
      </p:sp>
      <p:sp>
        <p:nvSpPr>
          <p:cNvPr id="6147" name="Rectangle 3"/>
          <p:cNvSpPr>
            <a:spLocks noGrp="1" noChangeArrowheads="1"/>
          </p:cNvSpPr>
          <p:nvPr>
            <p:ph type="body" idx="1"/>
          </p:nvPr>
        </p:nvSpPr>
        <p:spPr>
          <a:xfrm>
            <a:off x="323528" y="908720"/>
            <a:ext cx="8382000" cy="3323987"/>
          </a:xfrm>
        </p:spPr>
        <p:txBody>
          <a:bodyPr/>
          <a:lstStyle/>
          <a:p>
            <a:pPr marL="0" indent="0" algn="just">
              <a:buNone/>
            </a:pPr>
            <a:r>
              <a:rPr lang="en-IN" altLang="en-US" sz="2400" dirty="0" smtClean="0">
                <a:solidFill>
                  <a:schemeClr val="tx2">
                    <a:lumMod val="75000"/>
                  </a:schemeClr>
                </a:solidFill>
              </a:rPr>
              <a:t>Service </a:t>
            </a:r>
            <a:r>
              <a:rPr lang="en-IN" altLang="en-US" sz="2400" dirty="0">
                <a:solidFill>
                  <a:schemeClr val="tx2">
                    <a:lumMod val="75000"/>
                  </a:schemeClr>
                </a:solidFill>
              </a:rPr>
              <a:t>tax was levied on 'commercial training or coaching' in 2003. This covered courses run by 'commercial training or coaching institutes' except courses leading to a recognised degree or certificate. Many decisions and orders of the Tribunal set aside demands of service tax on non-recognised courses offered by registered charitable societies, on the ground that there was no profit motive and </a:t>
            </a:r>
            <a:r>
              <a:rPr lang="en-IN" altLang="en-US" sz="2400" dirty="0" smtClean="0">
                <a:solidFill>
                  <a:schemeClr val="tx2">
                    <a:lumMod val="75000"/>
                  </a:schemeClr>
                </a:solidFill>
              </a:rPr>
              <a:t>therefore </a:t>
            </a:r>
            <a:r>
              <a:rPr lang="en-IN" altLang="en-US" sz="2400" dirty="0">
                <a:solidFill>
                  <a:schemeClr val="tx2">
                    <a:lumMod val="75000"/>
                  </a:schemeClr>
                </a:solidFill>
              </a:rPr>
              <a:t>these were not 'commercial'. The law was amended retrospectively in </a:t>
            </a:r>
            <a:r>
              <a:rPr lang="en-IN" altLang="en-US" sz="2400" dirty="0" smtClean="0">
                <a:solidFill>
                  <a:schemeClr val="tx2">
                    <a:lumMod val="75000"/>
                  </a:schemeClr>
                </a:solidFill>
              </a:rPr>
              <a:t>2011 </a:t>
            </a:r>
            <a:r>
              <a:rPr lang="en-IN" altLang="en-US" sz="2400" dirty="0">
                <a:solidFill>
                  <a:schemeClr val="tx2">
                    <a:lumMod val="75000"/>
                  </a:schemeClr>
                </a:solidFill>
              </a:rPr>
              <a:t>to say that any course run for a fee is considered commercial. This brought all the disputed cases under the purview of the tax.</a:t>
            </a:r>
            <a:endParaRPr lang="en-IN" altLang="en-US" sz="2400" dirty="0" smtClean="0">
              <a:solidFill>
                <a:schemeClr val="tx2">
                  <a:lumMod val="75000"/>
                </a:schemeClr>
              </a:solidFill>
            </a:endParaRPr>
          </a:p>
        </p:txBody>
      </p:sp>
    </p:spTree>
    <p:extLst>
      <p:ext uri="{BB962C8B-B14F-4D97-AF65-F5344CB8AC3E}">
        <p14:creationId xmlns:p14="http://schemas.microsoft.com/office/powerpoint/2010/main" val="37474944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1000"/>
                                        <p:tgtEl>
                                          <p:spTgt spid="6147">
                                            <p:txEl>
                                              <p:pRg st="0" end="0"/>
                                            </p:txEl>
                                          </p:spTgt>
                                        </p:tgtEl>
                                      </p:cBhvr>
                                    </p:animEffect>
                                    <p:anim calcmode="lin" valueType="num">
                                      <p:cBhvr>
                                        <p:cTn id="8" dur="1000" fill="hold"/>
                                        <p:tgtEl>
                                          <p:spTgt spid="614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14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1"/>
            <a:ext cx="9144000" cy="664797"/>
          </a:xfrm>
          <a:gradFill>
            <a:gsLst>
              <a:gs pos="0">
                <a:srgbClr val="03D4A8"/>
              </a:gs>
              <a:gs pos="25000">
                <a:srgbClr val="21D6E0"/>
              </a:gs>
              <a:gs pos="75000">
                <a:srgbClr val="0087E6"/>
              </a:gs>
              <a:gs pos="100000">
                <a:srgbClr val="005CBF"/>
              </a:gs>
            </a:gsLst>
            <a:lin ang="5400000" scaled="0"/>
          </a:gradFill>
        </p:spPr>
        <p:txBody>
          <a:bodyPr/>
          <a:lstStyle/>
          <a:p>
            <a:pPr eaLnBrk="1" hangingPunct="1"/>
            <a:r>
              <a:rPr lang="en-IN" altLang="en-US" dirty="0" smtClean="0">
                <a:solidFill>
                  <a:schemeClr val="tx2">
                    <a:lumMod val="50000"/>
                  </a:schemeClr>
                </a:solidFill>
              </a:rPr>
              <a:t>Incidence </a:t>
            </a:r>
            <a:r>
              <a:rPr lang="en-IN" altLang="en-US" dirty="0">
                <a:solidFill>
                  <a:schemeClr val="tx2">
                    <a:lumMod val="50000"/>
                  </a:schemeClr>
                </a:solidFill>
              </a:rPr>
              <a:t>of </a:t>
            </a:r>
            <a:r>
              <a:rPr lang="en-IN" altLang="en-US" dirty="0" smtClean="0">
                <a:solidFill>
                  <a:schemeClr val="tx2">
                    <a:lumMod val="50000"/>
                  </a:schemeClr>
                </a:solidFill>
              </a:rPr>
              <a:t>Tax</a:t>
            </a:r>
            <a:endParaRPr lang="en-US" altLang="en-US" dirty="0" smtClean="0">
              <a:solidFill>
                <a:schemeClr val="tx2">
                  <a:lumMod val="50000"/>
                </a:schemeClr>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376043606"/>
              </p:ext>
            </p:extLst>
          </p:nvPr>
        </p:nvGraphicFramePr>
        <p:xfrm>
          <a:off x="323528" y="908720"/>
          <a:ext cx="8568952" cy="2960833"/>
        </p:xfrm>
        <a:graphic>
          <a:graphicData uri="http://schemas.openxmlformats.org/drawingml/2006/table">
            <a:tbl>
              <a:tblPr firstRow="1" bandRow="1">
                <a:tableStyleId>{5C22544A-7EE6-4342-B048-85BDC9FD1C3A}</a:tableStyleId>
              </a:tblPr>
              <a:tblGrid>
                <a:gridCol w="2363849"/>
                <a:gridCol w="6205103"/>
              </a:tblGrid>
              <a:tr h="426004">
                <a:tc gridSpan="2">
                  <a:txBody>
                    <a:bodyPr/>
                    <a:lstStyle/>
                    <a:p>
                      <a:pPr marL="0" indent="0">
                        <a:buNone/>
                      </a:pPr>
                      <a:r>
                        <a:rPr lang="en-IN" sz="2400" b="1" dirty="0" smtClean="0">
                          <a:solidFill>
                            <a:schemeClr val="tx2">
                              <a:lumMod val="50000"/>
                            </a:schemeClr>
                          </a:solidFill>
                        </a:rPr>
                        <a:t>Residential status of companies</a:t>
                      </a:r>
                    </a:p>
                  </a:txBody>
                  <a:tcPr>
                    <a:solidFill>
                      <a:schemeClr val="tx2">
                        <a:lumMod val="40000"/>
                        <a:lumOff val="60000"/>
                      </a:schemeClr>
                    </a:solidFill>
                  </a:tcPr>
                </a:tc>
                <a:tc hMerge="1">
                  <a:txBody>
                    <a:bodyPr/>
                    <a:lstStyle/>
                    <a:p>
                      <a:endParaRPr lang="en-IN" dirty="0"/>
                    </a:p>
                  </a:txBody>
                  <a:tcPr>
                    <a:solidFill>
                      <a:schemeClr val="tx2">
                        <a:lumMod val="60000"/>
                        <a:lumOff val="40000"/>
                      </a:schemeClr>
                    </a:solidFill>
                  </a:tcPr>
                </a:tc>
              </a:tr>
              <a:tr h="455182">
                <a:tc>
                  <a:txBody>
                    <a:bodyPr/>
                    <a:lstStyle/>
                    <a:p>
                      <a:r>
                        <a:rPr lang="en-IN" sz="2400" b="0" dirty="0" smtClean="0">
                          <a:solidFill>
                            <a:schemeClr val="tx2">
                              <a:lumMod val="50000"/>
                            </a:schemeClr>
                          </a:solidFill>
                        </a:rPr>
                        <a:t>Indian company</a:t>
                      </a:r>
                      <a:endParaRPr lang="en-IN" sz="2400" b="0" dirty="0">
                        <a:solidFill>
                          <a:schemeClr val="tx2">
                            <a:lumMod val="50000"/>
                          </a:schemeClr>
                        </a:solidFill>
                      </a:endParaRPr>
                    </a:p>
                  </a:txBody>
                  <a:tcPr>
                    <a:solidFill>
                      <a:schemeClr val="accent2">
                        <a:lumMod val="40000"/>
                        <a:lumOff val="60000"/>
                      </a:schemeClr>
                    </a:solidFill>
                  </a:tcPr>
                </a:tc>
                <a:tc>
                  <a:txBody>
                    <a:bodyPr/>
                    <a:lstStyle/>
                    <a:p>
                      <a:r>
                        <a:rPr lang="en-IN" sz="2400" b="0" dirty="0" smtClean="0">
                          <a:solidFill>
                            <a:schemeClr val="tx2">
                              <a:lumMod val="50000"/>
                            </a:schemeClr>
                          </a:solidFill>
                        </a:rPr>
                        <a:t>Always resident in India</a:t>
                      </a:r>
                    </a:p>
                    <a:p>
                      <a:endParaRPr lang="en-IN" sz="2400" b="0" dirty="0">
                        <a:solidFill>
                          <a:schemeClr val="tx2">
                            <a:lumMod val="50000"/>
                          </a:schemeClr>
                        </a:solidFill>
                      </a:endParaRPr>
                    </a:p>
                  </a:txBody>
                  <a:tcPr>
                    <a:solidFill>
                      <a:schemeClr val="accent2">
                        <a:lumMod val="40000"/>
                        <a:lumOff val="60000"/>
                      </a:schemeClr>
                    </a:solidFill>
                  </a:tcPr>
                </a:tc>
              </a:tr>
              <a:tr h="1680673">
                <a:tc>
                  <a:txBody>
                    <a:bodyPr/>
                    <a:lstStyle/>
                    <a:p>
                      <a:pPr algn="just"/>
                      <a:r>
                        <a:rPr lang="en-IN" sz="2400" dirty="0" smtClean="0">
                          <a:solidFill>
                            <a:schemeClr val="tx2">
                              <a:lumMod val="50000"/>
                            </a:schemeClr>
                          </a:solidFill>
                        </a:rPr>
                        <a:t>Foreign company</a:t>
                      </a:r>
                      <a:endParaRPr lang="en-IN" sz="2400" dirty="0">
                        <a:solidFill>
                          <a:schemeClr val="tx2">
                            <a:lumMod val="50000"/>
                          </a:schemeClr>
                        </a:solidFill>
                      </a:endParaRPr>
                    </a:p>
                  </a:txBody>
                  <a:tcPr>
                    <a:solidFill>
                      <a:schemeClr val="accent2">
                        <a:lumMod val="40000"/>
                        <a:lumOff val="60000"/>
                      </a:schemeClr>
                    </a:solidFill>
                  </a:tcPr>
                </a:tc>
                <a:tc>
                  <a:txBody>
                    <a:bodyPr/>
                    <a:lstStyle/>
                    <a:p>
                      <a:pPr algn="just"/>
                      <a:r>
                        <a:rPr lang="en-IN" sz="2400" dirty="0" smtClean="0">
                          <a:solidFill>
                            <a:schemeClr val="tx2">
                              <a:lumMod val="50000"/>
                            </a:schemeClr>
                          </a:solidFill>
                        </a:rPr>
                        <a:t>Residential</a:t>
                      </a:r>
                      <a:r>
                        <a:rPr lang="en-IN" sz="2400" baseline="0" dirty="0" smtClean="0">
                          <a:solidFill>
                            <a:schemeClr val="tx2">
                              <a:lumMod val="50000"/>
                            </a:schemeClr>
                          </a:solidFill>
                        </a:rPr>
                        <a:t> status of a foreign company depends upon place of effective management (POEM) say, where meetings of Board of Directors are held of its business affairs.</a:t>
                      </a:r>
                      <a:endParaRPr lang="en-IN" sz="2400" dirty="0">
                        <a:solidFill>
                          <a:schemeClr val="tx2">
                            <a:lumMod val="50000"/>
                          </a:schemeClr>
                        </a:solidFill>
                      </a:endParaRPr>
                    </a:p>
                  </a:txBody>
                  <a:tcPr>
                    <a:solidFill>
                      <a:schemeClr val="accent2">
                        <a:lumMod val="40000"/>
                        <a:lumOff val="60000"/>
                      </a:schemeClr>
                    </a:solidFill>
                  </a:tcPr>
                </a:tc>
              </a:tr>
            </a:tbl>
          </a:graphicData>
        </a:graphic>
      </p:graphicFrame>
    </p:spTree>
    <p:extLst>
      <p:ext uri="{BB962C8B-B14F-4D97-AF65-F5344CB8AC3E}">
        <p14:creationId xmlns:p14="http://schemas.microsoft.com/office/powerpoint/2010/main" val="101105674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53924364"/>
              </p:ext>
            </p:extLst>
          </p:nvPr>
        </p:nvGraphicFramePr>
        <p:xfrm>
          <a:off x="575556" y="1340768"/>
          <a:ext cx="7992888" cy="2545571"/>
        </p:xfrm>
        <a:graphic>
          <a:graphicData uri="http://schemas.openxmlformats.org/drawingml/2006/table">
            <a:tbl>
              <a:tblPr firstRow="1" firstCol="1" lastRow="1" lastCol="1" bandRow="1" bandCol="1">
                <a:tableStyleId>{5C22544A-7EE6-4342-B048-85BDC9FD1C3A}</a:tableStyleId>
              </a:tblPr>
              <a:tblGrid>
                <a:gridCol w="2664296"/>
                <a:gridCol w="2664296"/>
                <a:gridCol w="2664296"/>
              </a:tblGrid>
              <a:tr h="504056">
                <a:tc gridSpan="3">
                  <a:txBody>
                    <a:bodyPr/>
                    <a:lstStyle/>
                    <a:p>
                      <a:pPr marL="0" marR="0" indent="0" algn="just" defTabSz="914363" rtl="0" eaLnBrk="1" fontAlgn="auto" latinLnBrk="0" hangingPunct="1">
                        <a:lnSpc>
                          <a:spcPct val="100000"/>
                        </a:lnSpc>
                        <a:spcBef>
                          <a:spcPts val="0"/>
                        </a:spcBef>
                        <a:spcAft>
                          <a:spcPts val="600"/>
                        </a:spcAft>
                        <a:buClrTx/>
                        <a:buSzTx/>
                        <a:buFontTx/>
                        <a:buNone/>
                        <a:tabLst/>
                        <a:defRPr/>
                      </a:pPr>
                      <a:r>
                        <a:rPr lang="en-US" sz="2400" dirty="0" smtClean="0">
                          <a:solidFill>
                            <a:schemeClr val="tx2">
                              <a:lumMod val="75000"/>
                            </a:schemeClr>
                          </a:solidFill>
                        </a:rPr>
                        <a:t>Taxability</a:t>
                      </a:r>
                      <a:r>
                        <a:rPr lang="en-US" sz="2400" baseline="0" dirty="0" smtClean="0">
                          <a:solidFill>
                            <a:schemeClr val="tx2">
                              <a:lumMod val="75000"/>
                            </a:schemeClr>
                          </a:solidFill>
                        </a:rPr>
                        <a:t> of income based on residential status </a:t>
                      </a:r>
                      <a:r>
                        <a:rPr lang="en-US" sz="2400" dirty="0" smtClean="0">
                          <a:solidFill>
                            <a:schemeClr val="tx2">
                              <a:lumMod val="75000"/>
                            </a:schemeClr>
                          </a:solidFill>
                        </a:rPr>
                        <a:t>of companies</a:t>
                      </a:r>
                      <a:endParaRPr lang="en-US" altLang="en-US" sz="2400" dirty="0" smtClean="0">
                        <a:solidFill>
                          <a:schemeClr val="tx2">
                            <a:lumMod val="75000"/>
                          </a:schemeClr>
                        </a:solidFill>
                      </a:endParaRPr>
                    </a:p>
                  </a:txBody>
                  <a:tcPr marL="68580" marR="68580" marT="0" marB="0">
                    <a:solidFill>
                      <a:schemeClr val="tx2">
                        <a:lumMod val="40000"/>
                        <a:lumOff val="60000"/>
                      </a:schemeClr>
                    </a:solidFill>
                  </a:tcPr>
                </a:tc>
                <a:tc hMerge="1">
                  <a:txBody>
                    <a:bodyPr/>
                    <a:lstStyle/>
                    <a:p>
                      <a:pPr algn="just">
                        <a:spcAft>
                          <a:spcPts val="600"/>
                        </a:spcAft>
                      </a:pPr>
                      <a:endParaRPr lang="en-IN" sz="2000" b="1" dirty="0">
                        <a:solidFill>
                          <a:schemeClr val="tx1"/>
                        </a:solidFill>
                        <a:effectLst/>
                        <a:latin typeface="Times New Roman"/>
                        <a:ea typeface="Times New Roman"/>
                      </a:endParaRPr>
                    </a:p>
                  </a:txBody>
                  <a:tcPr marL="68580" marR="68580" marT="0" marB="0">
                    <a:solidFill>
                      <a:schemeClr val="accent2">
                        <a:lumMod val="40000"/>
                        <a:lumOff val="60000"/>
                      </a:schemeClr>
                    </a:solidFill>
                  </a:tcPr>
                </a:tc>
                <a:tc hMerge="1">
                  <a:txBody>
                    <a:bodyPr/>
                    <a:lstStyle/>
                    <a:p>
                      <a:pPr algn="just">
                        <a:spcAft>
                          <a:spcPts val="600"/>
                        </a:spcAft>
                      </a:pPr>
                      <a:endParaRPr lang="en-IN" sz="2000" b="1" dirty="0">
                        <a:solidFill>
                          <a:schemeClr val="tx1"/>
                        </a:solidFill>
                        <a:effectLst/>
                        <a:latin typeface="Times New Roman"/>
                        <a:ea typeface="Times New Roman"/>
                      </a:endParaRPr>
                    </a:p>
                  </a:txBody>
                  <a:tcPr marL="68580" marR="68580" marT="0" marB="0">
                    <a:solidFill>
                      <a:schemeClr val="accent2">
                        <a:lumMod val="40000"/>
                        <a:lumOff val="60000"/>
                      </a:schemeClr>
                    </a:solidFill>
                  </a:tcPr>
                </a:tc>
              </a:tr>
              <a:tr h="471623">
                <a:tc>
                  <a:txBody>
                    <a:bodyPr/>
                    <a:lstStyle/>
                    <a:p>
                      <a:pPr algn="just">
                        <a:spcAft>
                          <a:spcPts val="600"/>
                        </a:spcAft>
                      </a:pPr>
                      <a:r>
                        <a:rPr lang="en-US" sz="2400" b="1" dirty="0" smtClean="0">
                          <a:solidFill>
                            <a:schemeClr val="tx2">
                              <a:lumMod val="75000"/>
                            </a:schemeClr>
                          </a:solidFill>
                          <a:effectLst/>
                        </a:rPr>
                        <a:t>Type of Income</a:t>
                      </a:r>
                      <a:endParaRPr lang="en-IN" sz="2400" b="1" dirty="0">
                        <a:solidFill>
                          <a:schemeClr val="tx2">
                            <a:lumMod val="75000"/>
                          </a:schemeClr>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just">
                        <a:spcAft>
                          <a:spcPts val="600"/>
                        </a:spcAft>
                      </a:pPr>
                      <a:r>
                        <a:rPr lang="en-US" sz="2400" b="1" dirty="0">
                          <a:solidFill>
                            <a:schemeClr val="tx2">
                              <a:lumMod val="75000"/>
                            </a:schemeClr>
                          </a:solidFill>
                          <a:effectLst/>
                        </a:rPr>
                        <a:t>Resident</a:t>
                      </a:r>
                      <a:endParaRPr lang="en-IN" sz="2400" b="1" dirty="0">
                        <a:solidFill>
                          <a:schemeClr val="tx2">
                            <a:lumMod val="75000"/>
                          </a:schemeClr>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just">
                        <a:spcAft>
                          <a:spcPts val="600"/>
                        </a:spcAft>
                      </a:pPr>
                      <a:r>
                        <a:rPr lang="en-US" sz="2400" b="1" dirty="0">
                          <a:solidFill>
                            <a:schemeClr val="tx2">
                              <a:lumMod val="75000"/>
                            </a:schemeClr>
                          </a:solidFill>
                          <a:effectLst/>
                        </a:rPr>
                        <a:t>Non-resident</a:t>
                      </a:r>
                      <a:endParaRPr lang="en-IN" sz="2400" b="1" dirty="0">
                        <a:solidFill>
                          <a:schemeClr val="tx2">
                            <a:lumMod val="75000"/>
                          </a:schemeClr>
                        </a:solidFill>
                        <a:effectLst/>
                        <a:latin typeface="Times New Roman"/>
                        <a:ea typeface="Times New Roman"/>
                      </a:endParaRPr>
                    </a:p>
                  </a:txBody>
                  <a:tcPr marL="68580" marR="68580" marT="0" marB="0">
                    <a:solidFill>
                      <a:schemeClr val="accent2">
                        <a:lumMod val="40000"/>
                        <a:lumOff val="60000"/>
                      </a:schemeClr>
                    </a:solidFill>
                  </a:tcPr>
                </a:tc>
              </a:tr>
              <a:tr h="784946">
                <a:tc>
                  <a:txBody>
                    <a:bodyPr/>
                    <a:lstStyle/>
                    <a:p>
                      <a:pPr algn="just">
                        <a:spcAft>
                          <a:spcPts val="600"/>
                        </a:spcAft>
                      </a:pPr>
                      <a:r>
                        <a:rPr lang="en-US" sz="2400" b="0" dirty="0">
                          <a:solidFill>
                            <a:schemeClr val="tx2">
                              <a:lumMod val="75000"/>
                            </a:schemeClr>
                          </a:solidFill>
                          <a:effectLst/>
                        </a:rPr>
                        <a:t>Indian Income</a:t>
                      </a:r>
                      <a:endParaRPr lang="en-IN" sz="2400" b="0" dirty="0">
                        <a:solidFill>
                          <a:schemeClr val="tx2">
                            <a:lumMod val="75000"/>
                          </a:schemeClr>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just">
                        <a:spcAft>
                          <a:spcPts val="600"/>
                        </a:spcAft>
                      </a:pPr>
                      <a:r>
                        <a:rPr lang="en-US" sz="2400" b="0" dirty="0">
                          <a:solidFill>
                            <a:schemeClr val="tx2">
                              <a:lumMod val="75000"/>
                            </a:schemeClr>
                          </a:solidFill>
                          <a:effectLst/>
                        </a:rPr>
                        <a:t>Taxable</a:t>
                      </a:r>
                      <a:endParaRPr lang="en-IN" sz="2400" b="0" dirty="0">
                        <a:solidFill>
                          <a:schemeClr val="tx2">
                            <a:lumMod val="75000"/>
                          </a:schemeClr>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just">
                        <a:spcAft>
                          <a:spcPts val="600"/>
                        </a:spcAft>
                      </a:pPr>
                      <a:r>
                        <a:rPr lang="en-US" sz="2400" b="0" dirty="0">
                          <a:solidFill>
                            <a:schemeClr val="tx2">
                              <a:lumMod val="75000"/>
                            </a:schemeClr>
                          </a:solidFill>
                          <a:effectLst/>
                        </a:rPr>
                        <a:t>Taxable</a:t>
                      </a:r>
                      <a:endParaRPr lang="en-IN" sz="2400" b="0" dirty="0">
                        <a:solidFill>
                          <a:schemeClr val="tx2">
                            <a:lumMod val="75000"/>
                          </a:schemeClr>
                        </a:solidFill>
                        <a:effectLst/>
                        <a:latin typeface="Times New Roman"/>
                        <a:ea typeface="Times New Roman"/>
                      </a:endParaRPr>
                    </a:p>
                  </a:txBody>
                  <a:tcPr marL="68580" marR="68580" marT="0" marB="0">
                    <a:solidFill>
                      <a:schemeClr val="accent2">
                        <a:lumMod val="40000"/>
                        <a:lumOff val="60000"/>
                      </a:schemeClr>
                    </a:solidFill>
                  </a:tcPr>
                </a:tc>
              </a:tr>
              <a:tr h="784946">
                <a:tc>
                  <a:txBody>
                    <a:bodyPr/>
                    <a:lstStyle/>
                    <a:p>
                      <a:pPr algn="just">
                        <a:spcAft>
                          <a:spcPts val="600"/>
                        </a:spcAft>
                      </a:pPr>
                      <a:r>
                        <a:rPr lang="en-US" sz="2400" b="0" dirty="0">
                          <a:solidFill>
                            <a:schemeClr val="tx2">
                              <a:lumMod val="75000"/>
                            </a:schemeClr>
                          </a:solidFill>
                          <a:effectLst/>
                        </a:rPr>
                        <a:t>Foreign Income</a:t>
                      </a:r>
                      <a:endParaRPr lang="en-IN" sz="2400" b="0" dirty="0">
                        <a:solidFill>
                          <a:schemeClr val="tx2">
                            <a:lumMod val="75000"/>
                          </a:schemeClr>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just">
                        <a:spcAft>
                          <a:spcPts val="600"/>
                        </a:spcAft>
                      </a:pPr>
                      <a:r>
                        <a:rPr lang="en-US" sz="2400" b="0" dirty="0">
                          <a:solidFill>
                            <a:schemeClr val="tx2">
                              <a:lumMod val="75000"/>
                            </a:schemeClr>
                          </a:solidFill>
                          <a:effectLst/>
                        </a:rPr>
                        <a:t>Taxable</a:t>
                      </a:r>
                      <a:endParaRPr lang="en-IN" sz="2400" b="0" dirty="0">
                        <a:solidFill>
                          <a:schemeClr val="tx2">
                            <a:lumMod val="75000"/>
                          </a:schemeClr>
                        </a:solidFill>
                        <a:effectLst/>
                        <a:latin typeface="Times New Roman"/>
                        <a:ea typeface="Times New Roman"/>
                      </a:endParaRPr>
                    </a:p>
                  </a:txBody>
                  <a:tcPr marL="68580" marR="68580" marT="0" marB="0">
                    <a:solidFill>
                      <a:schemeClr val="accent2">
                        <a:lumMod val="40000"/>
                        <a:lumOff val="60000"/>
                      </a:schemeClr>
                    </a:solidFill>
                  </a:tcPr>
                </a:tc>
                <a:tc>
                  <a:txBody>
                    <a:bodyPr/>
                    <a:lstStyle/>
                    <a:p>
                      <a:pPr algn="just">
                        <a:spcAft>
                          <a:spcPts val="600"/>
                        </a:spcAft>
                      </a:pPr>
                      <a:r>
                        <a:rPr lang="en-US" sz="2400" b="0" dirty="0">
                          <a:solidFill>
                            <a:schemeClr val="tx2">
                              <a:lumMod val="75000"/>
                            </a:schemeClr>
                          </a:solidFill>
                          <a:effectLst/>
                        </a:rPr>
                        <a:t>Not taxable</a:t>
                      </a:r>
                      <a:endParaRPr lang="en-IN" sz="2400" b="0" dirty="0">
                        <a:solidFill>
                          <a:schemeClr val="tx2">
                            <a:lumMod val="75000"/>
                          </a:schemeClr>
                        </a:solidFill>
                        <a:effectLst/>
                        <a:latin typeface="Times New Roman"/>
                        <a:ea typeface="Times New Roman"/>
                      </a:endParaRPr>
                    </a:p>
                  </a:txBody>
                  <a:tcPr marL="68580" marR="68580" marT="0" marB="0">
                    <a:solidFill>
                      <a:schemeClr val="accent2">
                        <a:lumMod val="40000"/>
                        <a:lumOff val="60000"/>
                      </a:schemeClr>
                    </a:solidFill>
                  </a:tcPr>
                </a:tc>
              </a:tr>
            </a:tbl>
          </a:graphicData>
        </a:graphic>
      </p:graphicFrame>
      <p:sp>
        <p:nvSpPr>
          <p:cNvPr id="8" name="Rectangle 3"/>
          <p:cNvSpPr txBox="1">
            <a:spLocks noChangeArrowheads="1"/>
          </p:cNvSpPr>
          <p:nvPr/>
        </p:nvSpPr>
        <p:spPr>
          <a:xfrm>
            <a:off x="0" y="0"/>
            <a:ext cx="9144000" cy="836712"/>
          </a:xfrm>
          <a:prstGeom prst="rect">
            <a:avLst/>
          </a:prstGeom>
          <a:gradFill>
            <a:gsLst>
              <a:gs pos="0">
                <a:srgbClr val="03D4A8"/>
              </a:gs>
              <a:gs pos="25000">
                <a:srgbClr val="21D6E0"/>
              </a:gs>
              <a:gs pos="75000">
                <a:srgbClr val="0087E6"/>
              </a:gs>
              <a:gs pos="100000">
                <a:srgbClr val="005CBF"/>
              </a:gs>
            </a:gsLst>
            <a:lin ang="5400000" scaled="0"/>
          </a:gradFill>
        </p:spPr>
        <p:txBody>
          <a:bodyPr vert="horz" wrap="square" lIns="0" tIns="0" rIns="0" bIns="0" rtlCol="0" anchor="ctr" anchorCtr="0">
            <a:no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IN" altLang="en-US" sz="4800" b="1" dirty="0" smtClean="0">
                <a:solidFill>
                  <a:schemeClr val="tx2">
                    <a:lumMod val="50000"/>
                  </a:schemeClr>
                </a:solidFill>
              </a:rPr>
              <a:t>Taxability of Income</a:t>
            </a:r>
          </a:p>
        </p:txBody>
      </p:sp>
    </p:spTree>
    <p:extLst>
      <p:ext uri="{BB962C8B-B14F-4D97-AF65-F5344CB8AC3E}">
        <p14:creationId xmlns:p14="http://schemas.microsoft.com/office/powerpoint/2010/main" val="306044286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Light_with Blue Bar Segoe Templat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9F2D80D-E46C-4045-8458-3B3FECFDBF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1_Light_with Blue Bar Segoe Template</Template>
  <TotalTime>9065</TotalTime>
  <Words>5866</Words>
  <Application>Microsoft Office PowerPoint</Application>
  <PresentationFormat>On-screen Show (4:3)</PresentationFormat>
  <Paragraphs>698</Paragraphs>
  <Slides>60</Slides>
  <Notes>60</Notes>
  <HiddenSlides>0</HiddenSlides>
  <MMClips>0</MMClips>
  <ScaleCrop>false</ScaleCrop>
  <HeadingPairs>
    <vt:vector size="4" baseType="variant">
      <vt:variant>
        <vt:lpstr>Theme</vt:lpstr>
      </vt:variant>
      <vt:variant>
        <vt:i4>2</vt:i4>
      </vt:variant>
      <vt:variant>
        <vt:lpstr>Slide Titles</vt:lpstr>
      </vt:variant>
      <vt:variant>
        <vt:i4>60</vt:i4>
      </vt:variant>
    </vt:vector>
  </HeadingPairs>
  <TitlesOfParts>
    <vt:vector size="62" baseType="lpstr">
      <vt:lpstr>1_Light_with Blue Bar Segoe Template</vt:lpstr>
      <vt:lpstr>White with Courier font for code slides</vt:lpstr>
      <vt:lpstr>DIRECT TAXATION</vt:lpstr>
      <vt:lpstr>Session overview</vt:lpstr>
      <vt:lpstr>Direct Tax</vt:lpstr>
      <vt:lpstr>Income Tax Law</vt:lpstr>
      <vt:lpstr>Income Tax Law - Interpretation</vt:lpstr>
      <vt:lpstr>Tax Law – Prospective v. Retrospective</vt:lpstr>
      <vt:lpstr>Retrospective Amendment - Example</vt:lpstr>
      <vt:lpstr>Incidence of Tax</vt:lpstr>
      <vt:lpstr>PowerPoint Presentation</vt:lpstr>
      <vt:lpstr>PowerPoint Presentation</vt:lpstr>
      <vt:lpstr>PowerPoint Presentation</vt:lpstr>
      <vt:lpstr>PowerPoint Presentation</vt:lpstr>
      <vt:lpstr>PowerPoint Presentation</vt:lpstr>
      <vt:lpstr>PowerPoint Presentation</vt:lpstr>
      <vt:lpstr>Income </vt:lpstr>
      <vt:lpstr>Income …. Contd. </vt:lpstr>
      <vt:lpstr>Recent global tax trends</vt:lpstr>
      <vt:lpstr>Recent domestic tax trends</vt:lpstr>
      <vt:lpstr>Recent domestic tax trends</vt:lpstr>
      <vt:lpstr>Challenges</vt:lpstr>
      <vt:lpstr>New law to deal with black money</vt:lpstr>
      <vt:lpstr>Domestic black money</vt:lpstr>
      <vt:lpstr>Corporate Tax</vt:lpstr>
      <vt:lpstr>Private Equity</vt:lpstr>
      <vt:lpstr>Transfer pricing</vt:lpstr>
      <vt:lpstr>Heads of income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Business / Profession - certain issues:</vt:lpstr>
      <vt:lpstr>Business / Profession - certain issues:</vt:lpstr>
      <vt:lpstr>Business / Profession - certain issues:</vt:lpstr>
      <vt:lpstr>Certain business deductions</vt:lpstr>
      <vt:lpstr>Certain business deductions</vt:lpstr>
      <vt:lpstr>Certain business deductions</vt:lpstr>
      <vt:lpstr>Business / Profession - Losses</vt:lpstr>
      <vt:lpstr>House property</vt:lpstr>
      <vt:lpstr>Capital gains</vt:lpstr>
      <vt:lpstr>Other sources</vt:lpstr>
      <vt:lpstr>Incentives to AP and Telangana</vt:lpstr>
      <vt:lpstr>Double taxation relief</vt:lpstr>
      <vt:lpstr>Other points to remember</vt:lpstr>
      <vt:lpstr>Other points to remember…Contd.</vt:lpstr>
      <vt:lpstr>Other points to remember…Contd.</vt:lpstr>
      <vt:lpstr>Other points to remember…Contd.</vt:lpstr>
      <vt:lpstr>Other points to remember…Contd.</vt:lpstr>
      <vt:lpstr>General anti avoidance rule (GAAR)</vt:lpstr>
      <vt:lpstr>Classification of head of “Income Tax”</vt:lpstr>
      <vt:lpstr>Goods &amp; Service Tax (GST)</vt:lpstr>
      <vt:lpstr>Important URLs</vt:lpstr>
      <vt:lpstr>Catchwords</vt:lpstr>
      <vt:lpstr>Catchwords</vt:lpstr>
      <vt:lpstr>DIRECT TAXATION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DIRECT TAXATION</dc:title>
  <dc:creator>RAM PAVAN KUMAR</dc:creator>
  <cp:lastModifiedBy>RAM PAVAN KUMAR</cp:lastModifiedBy>
  <cp:revision>631</cp:revision>
  <cp:lastPrinted>2015-09-21T17:09:02Z</cp:lastPrinted>
  <dcterms:created xsi:type="dcterms:W3CDTF">2015-09-10T07:11:58Z</dcterms:created>
  <dcterms:modified xsi:type="dcterms:W3CDTF">2015-09-24T15:26:23Z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TC102867629990</vt:lpwstr>
  </property>
</Properties>
</file>