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12">
  <p:sldMasterIdLst>
    <p:sldMasterId id="2147483897" r:id="rId1"/>
  </p:sldMasterIdLst>
  <p:notesMasterIdLst>
    <p:notesMasterId r:id="rId11"/>
  </p:notesMasterIdLst>
  <p:handoutMasterIdLst>
    <p:handoutMasterId r:id="rId12"/>
  </p:handoutMasterIdLst>
  <p:sldIdLst>
    <p:sldId id="256" r:id="rId2"/>
    <p:sldId id="276" r:id="rId3"/>
    <p:sldId id="267" r:id="rId4"/>
    <p:sldId id="268" r:id="rId5"/>
    <p:sldId id="269" r:id="rId6"/>
    <p:sldId id="273" r:id="rId7"/>
    <p:sldId id="274" r:id="rId8"/>
    <p:sldId id="275" r:id="rId9"/>
    <p:sldId id="265" r:id="rId10"/>
  </p:sldIdLst>
  <p:sldSz cx="9144000" cy="6858000" type="screen4x3"/>
  <p:notesSz cx="7313613" cy="9599613"/>
  <p:defaultTextStyle>
    <a:defPPr>
      <a:defRPr lang="en-US"/>
    </a:defPPr>
    <a:lvl1pPr algn="l" rtl="0" eaLnBrk="0" fontAlgn="base" hangingPunct="0">
      <a:spcBef>
        <a:spcPct val="0"/>
      </a:spcBef>
      <a:spcAft>
        <a:spcPct val="0"/>
      </a:spcAft>
      <a:defRPr kern="1200">
        <a:solidFill>
          <a:schemeClr val="tx1"/>
        </a:solidFill>
        <a:latin typeface="Verdana" pitchFamily="34" charset="0"/>
        <a:ea typeface="+mn-ea"/>
        <a:cs typeface="+mn-cs"/>
      </a:defRPr>
    </a:lvl1pPr>
    <a:lvl2pPr marL="457200" algn="l" rtl="0" eaLnBrk="0" fontAlgn="base" hangingPunct="0">
      <a:spcBef>
        <a:spcPct val="0"/>
      </a:spcBef>
      <a:spcAft>
        <a:spcPct val="0"/>
      </a:spcAft>
      <a:defRPr kern="1200">
        <a:solidFill>
          <a:schemeClr val="tx1"/>
        </a:solidFill>
        <a:latin typeface="Verdana" pitchFamily="34" charset="0"/>
        <a:ea typeface="+mn-ea"/>
        <a:cs typeface="+mn-cs"/>
      </a:defRPr>
    </a:lvl2pPr>
    <a:lvl3pPr marL="914400" algn="l" rtl="0" eaLnBrk="0" fontAlgn="base" hangingPunct="0">
      <a:spcBef>
        <a:spcPct val="0"/>
      </a:spcBef>
      <a:spcAft>
        <a:spcPct val="0"/>
      </a:spcAft>
      <a:defRPr kern="1200">
        <a:solidFill>
          <a:schemeClr val="tx1"/>
        </a:solidFill>
        <a:latin typeface="Verdana" pitchFamily="34" charset="0"/>
        <a:ea typeface="+mn-ea"/>
        <a:cs typeface="+mn-cs"/>
      </a:defRPr>
    </a:lvl3pPr>
    <a:lvl4pPr marL="1371600" algn="l" rtl="0" eaLnBrk="0" fontAlgn="base" hangingPunct="0">
      <a:spcBef>
        <a:spcPct val="0"/>
      </a:spcBef>
      <a:spcAft>
        <a:spcPct val="0"/>
      </a:spcAft>
      <a:defRPr kern="1200">
        <a:solidFill>
          <a:schemeClr val="tx1"/>
        </a:solidFill>
        <a:latin typeface="Verdana" pitchFamily="34" charset="0"/>
        <a:ea typeface="+mn-ea"/>
        <a:cs typeface="+mn-cs"/>
      </a:defRPr>
    </a:lvl4pPr>
    <a:lvl5pPr marL="1828800" algn="l" rtl="0" eaLnBrk="0" fontAlgn="base" hangingPunct="0">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showPr>
  <p:clrMru>
    <a:srgbClr val="CCFF66"/>
    <a:srgbClr val="FFFF99"/>
    <a:srgbClr val="00CC00"/>
    <a:srgbClr val="FFCCCC"/>
    <a:srgbClr val="0000FF"/>
    <a:srgbClr val="003300"/>
    <a:srgbClr val="660033"/>
    <a:srgbClr val="9900FF"/>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3579" autoAdjust="0"/>
    <p:restoredTop sz="94660"/>
  </p:normalViewPr>
  <p:slideViewPr>
    <p:cSldViewPr>
      <p:cViewPr>
        <p:scale>
          <a:sx n="66" d="100"/>
          <a:sy n="66" d="100"/>
        </p:scale>
        <p:origin x="-1776" y="-54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93633925" cy="9363392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02" name="Rectangle 2"/>
          <p:cNvSpPr>
            <a:spLocks noGrp="1" noChangeArrowheads="1"/>
          </p:cNvSpPr>
          <p:nvPr>
            <p:ph type="hdr" sz="quarter"/>
          </p:nvPr>
        </p:nvSpPr>
        <p:spPr bwMode="auto">
          <a:xfrm>
            <a:off x="0" y="0"/>
            <a:ext cx="3168650" cy="479425"/>
          </a:xfrm>
          <a:prstGeom prst="rect">
            <a:avLst/>
          </a:prstGeom>
          <a:noFill/>
          <a:ln w="9525">
            <a:noFill/>
            <a:miter lim="800000"/>
            <a:headEnd/>
            <a:tailEnd/>
          </a:ln>
          <a:effectLst/>
        </p:spPr>
        <p:txBody>
          <a:bodyPr vert="horz" wrap="square" lIns="96643" tIns="48321" rIns="96643" bIns="48321" numCol="1" anchor="t" anchorCtr="0" compatLnSpc="1">
            <a:prstTxWarp prst="textNoShape">
              <a:avLst/>
            </a:prstTxWarp>
          </a:bodyPr>
          <a:lstStyle>
            <a:lvl1pPr defTabSz="966788">
              <a:defRPr sz="1300"/>
            </a:lvl1pPr>
          </a:lstStyle>
          <a:p>
            <a:pPr>
              <a:defRPr/>
            </a:pPr>
            <a:r>
              <a:rPr lang="en-US"/>
              <a:t>MOHAN AGAGRWAL &amp; ASSOCIATES</a:t>
            </a:r>
          </a:p>
        </p:txBody>
      </p:sp>
      <p:sp>
        <p:nvSpPr>
          <p:cNvPr id="51203" name="Rectangle 3"/>
          <p:cNvSpPr>
            <a:spLocks noGrp="1" noChangeArrowheads="1"/>
          </p:cNvSpPr>
          <p:nvPr>
            <p:ph type="dt" sz="quarter" idx="1"/>
          </p:nvPr>
        </p:nvSpPr>
        <p:spPr bwMode="auto">
          <a:xfrm>
            <a:off x="4143375" y="0"/>
            <a:ext cx="3168650" cy="479425"/>
          </a:xfrm>
          <a:prstGeom prst="rect">
            <a:avLst/>
          </a:prstGeom>
          <a:noFill/>
          <a:ln w="9525">
            <a:noFill/>
            <a:miter lim="800000"/>
            <a:headEnd/>
            <a:tailEnd/>
          </a:ln>
          <a:effectLst/>
        </p:spPr>
        <p:txBody>
          <a:bodyPr vert="horz" wrap="square" lIns="96643" tIns="48321" rIns="96643" bIns="48321" numCol="1" anchor="t" anchorCtr="0" compatLnSpc="1">
            <a:prstTxWarp prst="textNoShape">
              <a:avLst/>
            </a:prstTxWarp>
          </a:bodyPr>
          <a:lstStyle>
            <a:lvl1pPr algn="r" defTabSz="966788">
              <a:defRPr sz="1300"/>
            </a:lvl1pPr>
          </a:lstStyle>
          <a:p>
            <a:pPr>
              <a:defRPr/>
            </a:pPr>
            <a:fld id="{496DD1BC-B7F6-451B-A2BA-04FCEC296C46}" type="datetime1">
              <a:rPr lang="en-US"/>
              <a:pPr>
                <a:defRPr/>
              </a:pPr>
              <a:t>4/22/2011</a:t>
            </a:fld>
            <a:endParaRPr lang="en-US"/>
          </a:p>
        </p:txBody>
      </p:sp>
      <p:sp>
        <p:nvSpPr>
          <p:cNvPr id="51204" name="Rectangle 4"/>
          <p:cNvSpPr>
            <a:spLocks noGrp="1" noChangeArrowheads="1"/>
          </p:cNvSpPr>
          <p:nvPr>
            <p:ph type="ftr" sz="quarter" idx="2"/>
          </p:nvPr>
        </p:nvSpPr>
        <p:spPr bwMode="auto">
          <a:xfrm>
            <a:off x="0" y="9118600"/>
            <a:ext cx="3168650" cy="479425"/>
          </a:xfrm>
          <a:prstGeom prst="rect">
            <a:avLst/>
          </a:prstGeom>
          <a:noFill/>
          <a:ln w="9525">
            <a:noFill/>
            <a:miter lim="800000"/>
            <a:headEnd/>
            <a:tailEnd/>
          </a:ln>
          <a:effectLst/>
        </p:spPr>
        <p:txBody>
          <a:bodyPr vert="horz" wrap="square" lIns="96643" tIns="48321" rIns="96643" bIns="48321" numCol="1" anchor="b" anchorCtr="0" compatLnSpc="1">
            <a:prstTxWarp prst="textNoShape">
              <a:avLst/>
            </a:prstTxWarp>
          </a:bodyPr>
          <a:lstStyle>
            <a:lvl1pPr defTabSz="966788">
              <a:defRPr sz="1300"/>
            </a:lvl1pPr>
          </a:lstStyle>
          <a:p>
            <a:pPr>
              <a:defRPr/>
            </a:pPr>
            <a:r>
              <a:rPr lang="en-US"/>
              <a:t>Chartered Acountants</a:t>
            </a:r>
          </a:p>
        </p:txBody>
      </p:sp>
      <p:sp>
        <p:nvSpPr>
          <p:cNvPr id="51205" name="Rectangle 5"/>
          <p:cNvSpPr>
            <a:spLocks noGrp="1" noChangeArrowheads="1"/>
          </p:cNvSpPr>
          <p:nvPr>
            <p:ph type="sldNum" sz="quarter" idx="3"/>
          </p:nvPr>
        </p:nvSpPr>
        <p:spPr bwMode="auto">
          <a:xfrm>
            <a:off x="4143375" y="9118600"/>
            <a:ext cx="3168650" cy="479425"/>
          </a:xfrm>
          <a:prstGeom prst="rect">
            <a:avLst/>
          </a:prstGeom>
          <a:noFill/>
          <a:ln w="9525">
            <a:noFill/>
            <a:miter lim="800000"/>
            <a:headEnd/>
            <a:tailEnd/>
          </a:ln>
          <a:effectLst/>
        </p:spPr>
        <p:txBody>
          <a:bodyPr vert="horz" wrap="square" lIns="96643" tIns="48321" rIns="96643" bIns="48321" numCol="1" anchor="b" anchorCtr="0" compatLnSpc="1">
            <a:prstTxWarp prst="textNoShape">
              <a:avLst/>
            </a:prstTxWarp>
          </a:bodyPr>
          <a:lstStyle>
            <a:lvl1pPr algn="r" defTabSz="966788">
              <a:defRPr sz="1300"/>
            </a:lvl1pPr>
          </a:lstStyle>
          <a:p>
            <a:pPr>
              <a:defRPr/>
            </a:pPr>
            <a:fld id="{224C4043-A0DB-453B-B160-788E3FD0A623}"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4610" name="Rectangle 2"/>
          <p:cNvSpPr>
            <a:spLocks noGrp="1" noChangeArrowheads="1"/>
          </p:cNvSpPr>
          <p:nvPr>
            <p:ph type="hdr" sz="quarter"/>
          </p:nvPr>
        </p:nvSpPr>
        <p:spPr bwMode="auto">
          <a:xfrm>
            <a:off x="0" y="0"/>
            <a:ext cx="3168650" cy="479425"/>
          </a:xfrm>
          <a:prstGeom prst="rect">
            <a:avLst/>
          </a:prstGeom>
          <a:noFill/>
          <a:ln w="9525">
            <a:noFill/>
            <a:miter lim="800000"/>
            <a:headEnd/>
            <a:tailEnd/>
          </a:ln>
        </p:spPr>
        <p:txBody>
          <a:bodyPr vert="horz" wrap="square" lIns="96643" tIns="48321" rIns="96643" bIns="48321" numCol="1" anchor="t" anchorCtr="0" compatLnSpc="1">
            <a:prstTxWarp prst="textNoShape">
              <a:avLst/>
            </a:prstTxWarp>
          </a:bodyPr>
          <a:lstStyle>
            <a:lvl1pPr defTabSz="966788" eaLnBrk="1" hangingPunct="1">
              <a:defRPr sz="1300">
                <a:latin typeface="Arial" charset="0"/>
              </a:defRPr>
            </a:lvl1pPr>
          </a:lstStyle>
          <a:p>
            <a:pPr>
              <a:defRPr/>
            </a:pPr>
            <a:r>
              <a:rPr lang="en-US"/>
              <a:t>MOHAN AGAGRWAL &amp; ASSOCIATES</a:t>
            </a:r>
          </a:p>
        </p:txBody>
      </p:sp>
      <p:sp>
        <p:nvSpPr>
          <p:cNvPr id="324611" name="Rectangle 3"/>
          <p:cNvSpPr>
            <a:spLocks noGrp="1" noChangeArrowheads="1"/>
          </p:cNvSpPr>
          <p:nvPr>
            <p:ph type="dt" idx="1"/>
          </p:nvPr>
        </p:nvSpPr>
        <p:spPr bwMode="auto">
          <a:xfrm>
            <a:off x="4143375" y="0"/>
            <a:ext cx="3168650" cy="479425"/>
          </a:xfrm>
          <a:prstGeom prst="rect">
            <a:avLst/>
          </a:prstGeom>
          <a:noFill/>
          <a:ln w="9525">
            <a:noFill/>
            <a:miter lim="800000"/>
            <a:headEnd/>
            <a:tailEnd/>
          </a:ln>
        </p:spPr>
        <p:txBody>
          <a:bodyPr vert="horz" wrap="square" lIns="96643" tIns="48321" rIns="96643" bIns="48321" numCol="1" anchor="t" anchorCtr="0" compatLnSpc="1">
            <a:prstTxWarp prst="textNoShape">
              <a:avLst/>
            </a:prstTxWarp>
          </a:bodyPr>
          <a:lstStyle>
            <a:lvl1pPr algn="r" defTabSz="966788" eaLnBrk="1" hangingPunct="1">
              <a:defRPr sz="1300">
                <a:latin typeface="Arial" charset="0"/>
              </a:defRPr>
            </a:lvl1pPr>
          </a:lstStyle>
          <a:p>
            <a:pPr>
              <a:defRPr/>
            </a:pPr>
            <a:fld id="{FC63FDB2-BB31-4C1A-8F84-CAFC38AA57A1}" type="datetime1">
              <a:rPr lang="en-US"/>
              <a:pPr>
                <a:defRPr/>
              </a:pPr>
              <a:t>4/22/2011</a:t>
            </a:fld>
            <a:endParaRPr lang="en-US"/>
          </a:p>
        </p:txBody>
      </p:sp>
      <p:sp>
        <p:nvSpPr>
          <p:cNvPr id="34820" name="Rectangle 4"/>
          <p:cNvSpPr>
            <a:spLocks noGrp="1" noRot="1" noChangeAspect="1" noChangeArrowheads="1" noTextEdit="1"/>
          </p:cNvSpPr>
          <p:nvPr>
            <p:ph type="sldImg" idx="2"/>
          </p:nvPr>
        </p:nvSpPr>
        <p:spPr bwMode="auto">
          <a:xfrm>
            <a:off x="1257300" y="720725"/>
            <a:ext cx="4799013" cy="3598863"/>
          </a:xfrm>
          <a:prstGeom prst="rect">
            <a:avLst/>
          </a:prstGeom>
          <a:noFill/>
          <a:ln w="9525">
            <a:solidFill>
              <a:srgbClr val="000000"/>
            </a:solidFill>
            <a:miter lim="800000"/>
            <a:headEnd/>
            <a:tailEnd/>
          </a:ln>
        </p:spPr>
      </p:sp>
      <p:sp>
        <p:nvSpPr>
          <p:cNvPr id="324613" name="Rectangle 5"/>
          <p:cNvSpPr>
            <a:spLocks noGrp="1" noChangeArrowheads="1"/>
          </p:cNvSpPr>
          <p:nvPr>
            <p:ph type="body" sz="quarter" idx="3"/>
          </p:nvPr>
        </p:nvSpPr>
        <p:spPr bwMode="auto">
          <a:xfrm>
            <a:off x="731838" y="4559300"/>
            <a:ext cx="5849937" cy="4319588"/>
          </a:xfrm>
          <a:prstGeom prst="rect">
            <a:avLst/>
          </a:prstGeom>
          <a:noFill/>
          <a:ln w="9525">
            <a:noFill/>
            <a:miter lim="800000"/>
            <a:headEnd/>
            <a:tailEnd/>
          </a:ln>
        </p:spPr>
        <p:txBody>
          <a:bodyPr vert="horz" wrap="square" lIns="96643" tIns="48321" rIns="96643" bIns="48321"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24614" name="Rectangle 6"/>
          <p:cNvSpPr>
            <a:spLocks noGrp="1" noChangeArrowheads="1"/>
          </p:cNvSpPr>
          <p:nvPr>
            <p:ph type="ftr" sz="quarter" idx="4"/>
          </p:nvPr>
        </p:nvSpPr>
        <p:spPr bwMode="auto">
          <a:xfrm>
            <a:off x="0" y="9118600"/>
            <a:ext cx="3168650" cy="479425"/>
          </a:xfrm>
          <a:prstGeom prst="rect">
            <a:avLst/>
          </a:prstGeom>
          <a:noFill/>
          <a:ln w="9525">
            <a:noFill/>
            <a:miter lim="800000"/>
            <a:headEnd/>
            <a:tailEnd/>
          </a:ln>
        </p:spPr>
        <p:txBody>
          <a:bodyPr vert="horz" wrap="square" lIns="96643" tIns="48321" rIns="96643" bIns="48321" numCol="1" anchor="b" anchorCtr="0" compatLnSpc="1">
            <a:prstTxWarp prst="textNoShape">
              <a:avLst/>
            </a:prstTxWarp>
          </a:bodyPr>
          <a:lstStyle>
            <a:lvl1pPr defTabSz="966788" eaLnBrk="1" hangingPunct="1">
              <a:defRPr sz="1300">
                <a:latin typeface="Arial" charset="0"/>
              </a:defRPr>
            </a:lvl1pPr>
          </a:lstStyle>
          <a:p>
            <a:pPr>
              <a:defRPr/>
            </a:pPr>
            <a:r>
              <a:rPr lang="en-US"/>
              <a:t>Chartered Acountants</a:t>
            </a:r>
          </a:p>
        </p:txBody>
      </p:sp>
      <p:sp>
        <p:nvSpPr>
          <p:cNvPr id="324615" name="Rectangle 7"/>
          <p:cNvSpPr>
            <a:spLocks noGrp="1" noChangeArrowheads="1"/>
          </p:cNvSpPr>
          <p:nvPr>
            <p:ph type="sldNum" sz="quarter" idx="5"/>
          </p:nvPr>
        </p:nvSpPr>
        <p:spPr bwMode="auto">
          <a:xfrm>
            <a:off x="4143375" y="9118600"/>
            <a:ext cx="3168650" cy="479425"/>
          </a:xfrm>
          <a:prstGeom prst="rect">
            <a:avLst/>
          </a:prstGeom>
          <a:noFill/>
          <a:ln w="9525">
            <a:noFill/>
            <a:miter lim="800000"/>
            <a:headEnd/>
            <a:tailEnd/>
          </a:ln>
        </p:spPr>
        <p:txBody>
          <a:bodyPr vert="horz" wrap="square" lIns="96643" tIns="48321" rIns="96643" bIns="48321" numCol="1" anchor="b" anchorCtr="0" compatLnSpc="1">
            <a:prstTxWarp prst="textNoShape">
              <a:avLst/>
            </a:prstTxWarp>
          </a:bodyPr>
          <a:lstStyle>
            <a:lvl1pPr algn="r" defTabSz="966788" eaLnBrk="1" hangingPunct="1">
              <a:defRPr sz="1300">
                <a:latin typeface="Arial" charset="0"/>
              </a:defRPr>
            </a:lvl1pPr>
          </a:lstStyle>
          <a:p>
            <a:pPr>
              <a:defRPr/>
            </a:pPr>
            <a:fld id="{6AFCAA8E-3387-41E1-B463-B2C1D38D9CD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
          <p:cNvSpPr>
            <a:spLocks noGrp="1" noChangeArrowheads="1"/>
          </p:cNvSpPr>
          <p:nvPr>
            <p:ph type="ftr" sz="quarter" idx="10"/>
          </p:nvPr>
        </p:nvSpPr>
        <p:spPr>
          <a:ln/>
        </p:spPr>
        <p:txBody>
          <a:bodyPr/>
          <a:lstStyle>
            <a:lvl1pPr>
              <a:defRPr/>
            </a:lvl1pPr>
          </a:lstStyle>
          <a:p>
            <a:pPr>
              <a:defRPr/>
            </a:pPr>
            <a:r>
              <a:rPr lang="en-US"/>
              <a:t>MOHAN AGGARWAL &amp; ASSOCIATES  Chartered Accountants</a:t>
            </a:r>
          </a:p>
        </p:txBody>
      </p:sp>
      <p:sp>
        <p:nvSpPr>
          <p:cNvPr id="5" name="Rectangle 8"/>
          <p:cNvSpPr>
            <a:spLocks noGrp="1" noChangeArrowheads="1"/>
          </p:cNvSpPr>
          <p:nvPr>
            <p:ph type="sldNum" sz="quarter" idx="11"/>
          </p:nvPr>
        </p:nvSpPr>
        <p:spPr>
          <a:ln/>
        </p:spPr>
        <p:txBody>
          <a:bodyPr/>
          <a:lstStyle>
            <a:lvl1pPr>
              <a:defRPr/>
            </a:lvl1pPr>
          </a:lstStyle>
          <a:p>
            <a:pPr>
              <a:defRPr/>
            </a:pPr>
            <a:fld id="{6A9DB664-1C95-43DB-96E4-4121D10460D7}" type="slidenum">
              <a:rPr lang="en-US"/>
              <a:pPr>
                <a:defRPr/>
              </a:pPr>
              <a:t>‹#›</a:t>
            </a:fld>
            <a:endParaRPr lang="en-US"/>
          </a:p>
        </p:txBody>
      </p:sp>
    </p:spTree>
  </p:cSld>
  <p:clrMapOvr>
    <a:masterClrMapping/>
  </p:clrMapOvr>
  <p:transition advTm="5000">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304800"/>
            <a:ext cx="2001837" cy="5715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66738" y="304800"/>
            <a:ext cx="585470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
          <p:cNvSpPr>
            <a:spLocks noGrp="1" noChangeArrowheads="1"/>
          </p:cNvSpPr>
          <p:nvPr>
            <p:ph type="ftr" sz="quarter" idx="10"/>
          </p:nvPr>
        </p:nvSpPr>
        <p:spPr>
          <a:ln/>
        </p:spPr>
        <p:txBody>
          <a:bodyPr/>
          <a:lstStyle>
            <a:lvl1pPr>
              <a:defRPr/>
            </a:lvl1pPr>
          </a:lstStyle>
          <a:p>
            <a:pPr>
              <a:defRPr/>
            </a:pPr>
            <a:r>
              <a:rPr lang="en-US"/>
              <a:t>MOHAN AGGARWAL &amp; ASSOCIATES  Chartered Accountants</a:t>
            </a:r>
          </a:p>
        </p:txBody>
      </p:sp>
      <p:sp>
        <p:nvSpPr>
          <p:cNvPr id="5" name="Rectangle 8"/>
          <p:cNvSpPr>
            <a:spLocks noGrp="1" noChangeArrowheads="1"/>
          </p:cNvSpPr>
          <p:nvPr>
            <p:ph type="sldNum" sz="quarter" idx="11"/>
          </p:nvPr>
        </p:nvSpPr>
        <p:spPr>
          <a:ln/>
        </p:spPr>
        <p:txBody>
          <a:bodyPr/>
          <a:lstStyle>
            <a:lvl1pPr>
              <a:defRPr/>
            </a:lvl1pPr>
          </a:lstStyle>
          <a:p>
            <a:pPr>
              <a:defRPr/>
            </a:pPr>
            <a:fld id="{462E247B-0A78-4A67-B009-6BC322E1C1D9}" type="slidenum">
              <a:rPr lang="en-US"/>
              <a:pPr>
                <a:defRPr/>
              </a:pPr>
              <a:t>‹#›</a:t>
            </a:fld>
            <a:endParaRPr lang="en-US"/>
          </a:p>
        </p:txBody>
      </p:sp>
    </p:spTree>
  </p:cSld>
  <p:clrMapOvr>
    <a:masterClrMapping/>
  </p:clrMapOvr>
  <p:transition advTm="5000">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574675" y="304800"/>
            <a:ext cx="8001000" cy="1216025"/>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566738" y="1752600"/>
            <a:ext cx="8001000" cy="4267200"/>
          </a:xfrm>
        </p:spPr>
        <p:txBody>
          <a:bodyPr/>
          <a:lstStyle/>
          <a:p>
            <a:pPr lvl="0"/>
            <a:endParaRPr lang="en-US" noProof="0"/>
          </a:p>
        </p:txBody>
      </p:sp>
      <p:sp>
        <p:nvSpPr>
          <p:cNvPr id="4" name="Rectangle 7"/>
          <p:cNvSpPr>
            <a:spLocks noGrp="1" noChangeArrowheads="1"/>
          </p:cNvSpPr>
          <p:nvPr>
            <p:ph type="ftr" sz="quarter" idx="10"/>
          </p:nvPr>
        </p:nvSpPr>
        <p:spPr>
          <a:ln/>
        </p:spPr>
        <p:txBody>
          <a:bodyPr/>
          <a:lstStyle>
            <a:lvl1pPr>
              <a:defRPr/>
            </a:lvl1pPr>
          </a:lstStyle>
          <a:p>
            <a:pPr>
              <a:defRPr/>
            </a:pPr>
            <a:r>
              <a:rPr lang="en-US"/>
              <a:t>MOHAN AGGARWAL &amp; ASSOCIATES  Chartered Accountants</a:t>
            </a:r>
          </a:p>
        </p:txBody>
      </p:sp>
      <p:sp>
        <p:nvSpPr>
          <p:cNvPr id="5" name="Rectangle 8"/>
          <p:cNvSpPr>
            <a:spLocks noGrp="1" noChangeArrowheads="1"/>
          </p:cNvSpPr>
          <p:nvPr>
            <p:ph type="sldNum" sz="quarter" idx="11"/>
          </p:nvPr>
        </p:nvSpPr>
        <p:spPr>
          <a:ln/>
        </p:spPr>
        <p:txBody>
          <a:bodyPr/>
          <a:lstStyle>
            <a:lvl1pPr>
              <a:defRPr/>
            </a:lvl1pPr>
          </a:lstStyle>
          <a:p>
            <a:pPr>
              <a:defRPr/>
            </a:pPr>
            <a:fld id="{2DBA0EE6-912D-4156-81F2-C84C9530FCB7}" type="slidenum">
              <a:rPr lang="en-US"/>
              <a:pPr>
                <a:defRPr/>
              </a:pPr>
              <a:t>‹#›</a:t>
            </a:fld>
            <a:endParaRPr lang="en-US"/>
          </a:p>
        </p:txBody>
      </p:sp>
    </p:spTree>
  </p:cSld>
  <p:clrMapOvr>
    <a:masterClrMapping/>
  </p:clrMapOvr>
  <p:transition advTm="5000">
    <p:dissolv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574675" y="304800"/>
            <a:ext cx="8001000" cy="12160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66738" y="1752600"/>
            <a:ext cx="8001000" cy="205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66738" y="3962400"/>
            <a:ext cx="8001000" cy="205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ftr" sz="quarter" idx="10"/>
          </p:nvPr>
        </p:nvSpPr>
        <p:spPr>
          <a:ln/>
        </p:spPr>
        <p:txBody>
          <a:bodyPr/>
          <a:lstStyle>
            <a:lvl1pPr>
              <a:defRPr/>
            </a:lvl1pPr>
          </a:lstStyle>
          <a:p>
            <a:pPr>
              <a:defRPr/>
            </a:pPr>
            <a:r>
              <a:rPr lang="en-US"/>
              <a:t>MOHAN AGGARWAL &amp; ASSOCIATES  Chartered Accountants</a:t>
            </a:r>
          </a:p>
        </p:txBody>
      </p:sp>
      <p:sp>
        <p:nvSpPr>
          <p:cNvPr id="6" name="Rectangle 8"/>
          <p:cNvSpPr>
            <a:spLocks noGrp="1" noChangeArrowheads="1"/>
          </p:cNvSpPr>
          <p:nvPr>
            <p:ph type="sldNum" sz="quarter" idx="11"/>
          </p:nvPr>
        </p:nvSpPr>
        <p:spPr>
          <a:ln/>
        </p:spPr>
        <p:txBody>
          <a:bodyPr/>
          <a:lstStyle>
            <a:lvl1pPr>
              <a:defRPr/>
            </a:lvl1pPr>
          </a:lstStyle>
          <a:p>
            <a:pPr>
              <a:defRPr/>
            </a:pPr>
            <a:fld id="{9A71C0B7-5B28-4681-94E7-AD2C893523C1}" type="slidenum">
              <a:rPr lang="en-US"/>
              <a:pPr>
                <a:defRPr/>
              </a:pPr>
              <a:t>‹#›</a:t>
            </a:fld>
            <a:endParaRPr lang="en-US"/>
          </a:p>
        </p:txBody>
      </p:sp>
    </p:spTree>
  </p:cSld>
  <p:clrMapOvr>
    <a:masterClrMapping/>
  </p:clrMapOvr>
  <p:transition advTm="5000">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7"/>
          <p:cNvSpPr>
            <a:spLocks noGrp="1" noChangeArrowheads="1"/>
          </p:cNvSpPr>
          <p:nvPr>
            <p:ph type="ftr" sz="quarter" idx="10"/>
          </p:nvPr>
        </p:nvSpPr>
        <p:spPr>
          <a:ln/>
        </p:spPr>
        <p:txBody>
          <a:bodyPr/>
          <a:lstStyle>
            <a:lvl1pPr>
              <a:defRPr/>
            </a:lvl1pPr>
          </a:lstStyle>
          <a:p>
            <a:pPr>
              <a:defRPr/>
            </a:pPr>
            <a:r>
              <a:rPr lang="en-US"/>
              <a:t>MOHAN AGGARWAL &amp; ASSOCIATES  Chartered Accountants</a:t>
            </a:r>
          </a:p>
        </p:txBody>
      </p:sp>
      <p:sp>
        <p:nvSpPr>
          <p:cNvPr id="5" name="Rectangle 8"/>
          <p:cNvSpPr>
            <a:spLocks noGrp="1" noChangeArrowheads="1"/>
          </p:cNvSpPr>
          <p:nvPr>
            <p:ph type="sldNum" sz="quarter" idx="11"/>
          </p:nvPr>
        </p:nvSpPr>
        <p:spPr>
          <a:ln/>
        </p:spPr>
        <p:txBody>
          <a:bodyPr/>
          <a:lstStyle>
            <a:lvl1pPr>
              <a:defRPr/>
            </a:lvl1pPr>
          </a:lstStyle>
          <a:p>
            <a:pPr>
              <a:defRPr/>
            </a:pPr>
            <a:fld id="{2C2E6CF7-5C7B-42C2-93E8-9533938CF007}" type="slidenum">
              <a:rPr lang="en-US"/>
              <a:pPr>
                <a:defRPr/>
              </a:pPr>
              <a:t>‹#›</a:t>
            </a:fld>
            <a:endParaRPr lang="en-US"/>
          </a:p>
        </p:txBody>
      </p:sp>
    </p:spTree>
  </p:cSld>
  <p:clrMapOvr>
    <a:masterClrMapping/>
  </p:clrMapOvr>
  <p:transition advTm="5000">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667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34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ftr" sz="quarter" idx="10"/>
          </p:nvPr>
        </p:nvSpPr>
        <p:spPr>
          <a:ln/>
        </p:spPr>
        <p:txBody>
          <a:bodyPr/>
          <a:lstStyle>
            <a:lvl1pPr>
              <a:defRPr/>
            </a:lvl1pPr>
          </a:lstStyle>
          <a:p>
            <a:pPr>
              <a:defRPr/>
            </a:pPr>
            <a:r>
              <a:rPr lang="en-US"/>
              <a:t>MOHAN AGGARWAL &amp; ASSOCIATES  Chartered Accountants</a:t>
            </a:r>
          </a:p>
        </p:txBody>
      </p:sp>
      <p:sp>
        <p:nvSpPr>
          <p:cNvPr id="6" name="Rectangle 8"/>
          <p:cNvSpPr>
            <a:spLocks noGrp="1" noChangeArrowheads="1"/>
          </p:cNvSpPr>
          <p:nvPr>
            <p:ph type="sldNum" sz="quarter" idx="11"/>
          </p:nvPr>
        </p:nvSpPr>
        <p:spPr>
          <a:ln/>
        </p:spPr>
        <p:txBody>
          <a:bodyPr/>
          <a:lstStyle>
            <a:lvl1pPr>
              <a:defRPr/>
            </a:lvl1pPr>
          </a:lstStyle>
          <a:p>
            <a:pPr>
              <a:defRPr/>
            </a:pPr>
            <a:fld id="{45B19E41-EA3B-4DF8-9BBB-1ADCF207DC4C}" type="slidenum">
              <a:rPr lang="en-US"/>
              <a:pPr>
                <a:defRPr/>
              </a:pPr>
              <a:t>‹#›</a:t>
            </a:fld>
            <a:endParaRPr lang="en-US"/>
          </a:p>
        </p:txBody>
      </p:sp>
    </p:spTree>
  </p:cSld>
  <p:clrMapOvr>
    <a:masterClrMapping/>
  </p:clrMapOvr>
  <p:transition advTm="5000">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7"/>
          <p:cNvSpPr>
            <a:spLocks noGrp="1" noChangeArrowheads="1"/>
          </p:cNvSpPr>
          <p:nvPr>
            <p:ph type="ftr" sz="quarter" idx="10"/>
          </p:nvPr>
        </p:nvSpPr>
        <p:spPr>
          <a:ln/>
        </p:spPr>
        <p:txBody>
          <a:bodyPr/>
          <a:lstStyle>
            <a:lvl1pPr>
              <a:defRPr/>
            </a:lvl1pPr>
          </a:lstStyle>
          <a:p>
            <a:pPr>
              <a:defRPr/>
            </a:pPr>
            <a:r>
              <a:rPr lang="en-US"/>
              <a:t>MOHAN AGGARWAL &amp; ASSOCIATES  Chartered Accountants</a:t>
            </a:r>
          </a:p>
        </p:txBody>
      </p:sp>
      <p:sp>
        <p:nvSpPr>
          <p:cNvPr id="8" name="Rectangle 8"/>
          <p:cNvSpPr>
            <a:spLocks noGrp="1" noChangeArrowheads="1"/>
          </p:cNvSpPr>
          <p:nvPr>
            <p:ph type="sldNum" sz="quarter" idx="11"/>
          </p:nvPr>
        </p:nvSpPr>
        <p:spPr>
          <a:ln/>
        </p:spPr>
        <p:txBody>
          <a:bodyPr/>
          <a:lstStyle>
            <a:lvl1pPr>
              <a:defRPr/>
            </a:lvl1pPr>
          </a:lstStyle>
          <a:p>
            <a:pPr>
              <a:defRPr/>
            </a:pPr>
            <a:fld id="{980B5B3A-B3A3-4DAF-85D6-7650A48991D7}" type="slidenum">
              <a:rPr lang="en-US"/>
              <a:pPr>
                <a:defRPr/>
              </a:pPr>
              <a:t>‹#›</a:t>
            </a:fld>
            <a:endParaRPr lang="en-US"/>
          </a:p>
        </p:txBody>
      </p:sp>
    </p:spTree>
  </p:cSld>
  <p:clrMapOvr>
    <a:masterClrMapping/>
  </p:clrMapOvr>
  <p:transition advTm="5000">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7"/>
          <p:cNvSpPr>
            <a:spLocks noGrp="1" noChangeArrowheads="1"/>
          </p:cNvSpPr>
          <p:nvPr>
            <p:ph type="ftr" sz="quarter" idx="10"/>
          </p:nvPr>
        </p:nvSpPr>
        <p:spPr>
          <a:ln/>
        </p:spPr>
        <p:txBody>
          <a:bodyPr/>
          <a:lstStyle>
            <a:lvl1pPr>
              <a:defRPr/>
            </a:lvl1pPr>
          </a:lstStyle>
          <a:p>
            <a:pPr>
              <a:defRPr/>
            </a:pPr>
            <a:r>
              <a:rPr lang="en-US"/>
              <a:t>MOHAN AGGARWAL &amp; ASSOCIATES  Chartered Accountants</a:t>
            </a:r>
          </a:p>
        </p:txBody>
      </p:sp>
      <p:sp>
        <p:nvSpPr>
          <p:cNvPr id="4" name="Rectangle 8"/>
          <p:cNvSpPr>
            <a:spLocks noGrp="1" noChangeArrowheads="1"/>
          </p:cNvSpPr>
          <p:nvPr>
            <p:ph type="sldNum" sz="quarter" idx="11"/>
          </p:nvPr>
        </p:nvSpPr>
        <p:spPr>
          <a:ln/>
        </p:spPr>
        <p:txBody>
          <a:bodyPr/>
          <a:lstStyle>
            <a:lvl1pPr>
              <a:defRPr/>
            </a:lvl1pPr>
          </a:lstStyle>
          <a:p>
            <a:pPr>
              <a:defRPr/>
            </a:pPr>
            <a:fld id="{902053FF-ACAF-4355-84BE-40BC4785F2C6}" type="slidenum">
              <a:rPr lang="en-US"/>
              <a:pPr>
                <a:defRPr/>
              </a:pPr>
              <a:t>‹#›</a:t>
            </a:fld>
            <a:endParaRPr lang="en-US"/>
          </a:p>
        </p:txBody>
      </p:sp>
    </p:spTree>
  </p:cSld>
  <p:clrMapOvr>
    <a:masterClrMapping/>
  </p:clrMapOvr>
  <p:transition advTm="5000">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7"/>
          <p:cNvSpPr>
            <a:spLocks noGrp="1" noChangeArrowheads="1"/>
          </p:cNvSpPr>
          <p:nvPr>
            <p:ph type="ftr" sz="quarter" idx="10"/>
          </p:nvPr>
        </p:nvSpPr>
        <p:spPr>
          <a:ln/>
        </p:spPr>
        <p:txBody>
          <a:bodyPr/>
          <a:lstStyle>
            <a:lvl1pPr>
              <a:defRPr/>
            </a:lvl1pPr>
          </a:lstStyle>
          <a:p>
            <a:pPr>
              <a:defRPr/>
            </a:pPr>
            <a:r>
              <a:rPr lang="en-US"/>
              <a:t>MOHAN AGGARWAL &amp; ASSOCIATES  Chartered Accountants</a:t>
            </a:r>
          </a:p>
        </p:txBody>
      </p:sp>
      <p:sp>
        <p:nvSpPr>
          <p:cNvPr id="3" name="Rectangle 8"/>
          <p:cNvSpPr>
            <a:spLocks noGrp="1" noChangeArrowheads="1"/>
          </p:cNvSpPr>
          <p:nvPr>
            <p:ph type="sldNum" sz="quarter" idx="11"/>
          </p:nvPr>
        </p:nvSpPr>
        <p:spPr>
          <a:ln/>
        </p:spPr>
        <p:txBody>
          <a:bodyPr/>
          <a:lstStyle>
            <a:lvl1pPr>
              <a:defRPr/>
            </a:lvl1pPr>
          </a:lstStyle>
          <a:p>
            <a:pPr>
              <a:defRPr/>
            </a:pPr>
            <a:fld id="{0FE3BDEC-DB91-49AA-9C8A-53D0596FD51F}" type="slidenum">
              <a:rPr lang="en-US"/>
              <a:pPr>
                <a:defRPr/>
              </a:pPr>
              <a:t>‹#›</a:t>
            </a:fld>
            <a:endParaRPr lang="en-US"/>
          </a:p>
        </p:txBody>
      </p:sp>
    </p:spTree>
  </p:cSld>
  <p:clrMapOvr>
    <a:masterClrMapping/>
  </p:clrMapOvr>
  <p:transition advTm="5000">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7"/>
          <p:cNvSpPr>
            <a:spLocks noGrp="1" noChangeArrowheads="1"/>
          </p:cNvSpPr>
          <p:nvPr>
            <p:ph type="ftr" sz="quarter" idx="10"/>
          </p:nvPr>
        </p:nvSpPr>
        <p:spPr>
          <a:ln/>
        </p:spPr>
        <p:txBody>
          <a:bodyPr/>
          <a:lstStyle>
            <a:lvl1pPr>
              <a:defRPr/>
            </a:lvl1pPr>
          </a:lstStyle>
          <a:p>
            <a:pPr>
              <a:defRPr/>
            </a:pPr>
            <a:r>
              <a:rPr lang="en-US"/>
              <a:t>MOHAN AGGARWAL &amp; ASSOCIATES  Chartered Accountants</a:t>
            </a:r>
          </a:p>
        </p:txBody>
      </p:sp>
      <p:sp>
        <p:nvSpPr>
          <p:cNvPr id="6" name="Rectangle 8"/>
          <p:cNvSpPr>
            <a:spLocks noGrp="1" noChangeArrowheads="1"/>
          </p:cNvSpPr>
          <p:nvPr>
            <p:ph type="sldNum" sz="quarter" idx="11"/>
          </p:nvPr>
        </p:nvSpPr>
        <p:spPr>
          <a:ln/>
        </p:spPr>
        <p:txBody>
          <a:bodyPr/>
          <a:lstStyle>
            <a:lvl1pPr>
              <a:defRPr/>
            </a:lvl1pPr>
          </a:lstStyle>
          <a:p>
            <a:pPr>
              <a:defRPr/>
            </a:pPr>
            <a:fld id="{8C7B3FD5-E24D-40A0-B4E0-773C173AE559}" type="slidenum">
              <a:rPr lang="en-US"/>
              <a:pPr>
                <a:defRPr/>
              </a:pPr>
              <a:t>‹#›</a:t>
            </a:fld>
            <a:endParaRPr lang="en-US"/>
          </a:p>
        </p:txBody>
      </p:sp>
    </p:spTree>
  </p:cSld>
  <p:clrMapOvr>
    <a:masterClrMapping/>
  </p:clrMapOvr>
  <p:transition advTm="5000">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7"/>
          <p:cNvSpPr>
            <a:spLocks noGrp="1" noChangeArrowheads="1"/>
          </p:cNvSpPr>
          <p:nvPr>
            <p:ph type="ftr" sz="quarter" idx="10"/>
          </p:nvPr>
        </p:nvSpPr>
        <p:spPr>
          <a:ln/>
        </p:spPr>
        <p:txBody>
          <a:bodyPr/>
          <a:lstStyle>
            <a:lvl1pPr>
              <a:defRPr/>
            </a:lvl1pPr>
          </a:lstStyle>
          <a:p>
            <a:pPr>
              <a:defRPr/>
            </a:pPr>
            <a:r>
              <a:rPr lang="en-US"/>
              <a:t>MOHAN AGGARWAL &amp; ASSOCIATES  Chartered Accountants</a:t>
            </a:r>
          </a:p>
        </p:txBody>
      </p:sp>
      <p:sp>
        <p:nvSpPr>
          <p:cNvPr id="6" name="Rectangle 8"/>
          <p:cNvSpPr>
            <a:spLocks noGrp="1" noChangeArrowheads="1"/>
          </p:cNvSpPr>
          <p:nvPr>
            <p:ph type="sldNum" sz="quarter" idx="11"/>
          </p:nvPr>
        </p:nvSpPr>
        <p:spPr>
          <a:ln/>
        </p:spPr>
        <p:txBody>
          <a:bodyPr/>
          <a:lstStyle>
            <a:lvl1pPr>
              <a:defRPr/>
            </a:lvl1pPr>
          </a:lstStyle>
          <a:p>
            <a:pPr>
              <a:defRPr/>
            </a:pPr>
            <a:fld id="{2C729A3B-BD0D-444E-A8EB-20182A077917}" type="slidenum">
              <a:rPr lang="en-US"/>
              <a:pPr>
                <a:defRPr/>
              </a:pPr>
              <a:t>‹#›</a:t>
            </a:fld>
            <a:endParaRPr lang="en-US"/>
          </a:p>
        </p:txBody>
      </p:sp>
    </p:spTree>
  </p:cSld>
  <p:clrMapOvr>
    <a:masterClrMapping/>
  </p:clrMapOvr>
  <p:transition advTm="5000">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
          <p:cNvSpPr>
            <a:spLocks noGrp="1" noChangeArrowheads="1"/>
          </p:cNvSpPr>
          <p:nvPr>
            <p:ph type="ftr" sz="quarter" idx="10"/>
          </p:nvPr>
        </p:nvSpPr>
        <p:spPr>
          <a:ln/>
        </p:spPr>
        <p:txBody>
          <a:bodyPr/>
          <a:lstStyle>
            <a:lvl1pPr>
              <a:defRPr/>
            </a:lvl1pPr>
          </a:lstStyle>
          <a:p>
            <a:pPr>
              <a:defRPr/>
            </a:pPr>
            <a:r>
              <a:rPr lang="en-US"/>
              <a:t>MOHAN AGGARWAL &amp; ASSOCIATES  Chartered Accountants</a:t>
            </a:r>
          </a:p>
        </p:txBody>
      </p:sp>
      <p:sp>
        <p:nvSpPr>
          <p:cNvPr id="5" name="Rectangle 8"/>
          <p:cNvSpPr>
            <a:spLocks noGrp="1" noChangeArrowheads="1"/>
          </p:cNvSpPr>
          <p:nvPr>
            <p:ph type="sldNum" sz="quarter" idx="11"/>
          </p:nvPr>
        </p:nvSpPr>
        <p:spPr>
          <a:ln/>
        </p:spPr>
        <p:txBody>
          <a:bodyPr/>
          <a:lstStyle>
            <a:lvl1pPr>
              <a:defRPr/>
            </a:lvl1pPr>
          </a:lstStyle>
          <a:p>
            <a:pPr>
              <a:defRPr/>
            </a:pPr>
            <a:fld id="{87CC1DDB-57B1-4B4F-8A20-D2FB2A97DAAD}" type="slidenum">
              <a:rPr lang="en-US"/>
              <a:pPr>
                <a:defRPr/>
              </a:pPr>
              <a:t>‹#›</a:t>
            </a:fld>
            <a:endParaRPr lang="en-US"/>
          </a:p>
        </p:txBody>
      </p:sp>
    </p:spTree>
  </p:cSld>
  <p:clrMapOvr>
    <a:masterClrMapping/>
  </p:clrMapOvr>
  <p:transition advTm="5000">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ltHorz">
          <a:fgClr>
            <a:srgbClr val="CCFF66"/>
          </a:fgClr>
          <a:bgClr>
            <a:schemeClr val="bg1"/>
          </a:bgClr>
        </a:patt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74675" y="304800"/>
            <a:ext cx="8001000" cy="121602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566738" y="1752600"/>
            <a:ext cx="8001000" cy="426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06180" name="AutoShape 4"/>
          <p:cNvSpPr>
            <a:spLocks noChangeArrowheads="1"/>
          </p:cNvSpPr>
          <p:nvPr userDrawn="1"/>
        </p:nvSpPr>
        <p:spPr bwMode="auto">
          <a:xfrm>
            <a:off x="609600" y="1566863"/>
            <a:ext cx="7958138" cy="109537"/>
          </a:xfrm>
          <a:custGeom>
            <a:avLst/>
            <a:gdLst>
              <a:gd name="G0" fmla="+- 585 0 0"/>
            </a:gdLst>
            <a:ahLst/>
            <a:cxnLst>
              <a:cxn ang="0">
                <a:pos x="0" y="0"/>
              </a:cxn>
              <a:cxn ang="0">
                <a:pos x="585" y="0"/>
              </a:cxn>
              <a:cxn ang="0">
                <a:pos x="585" y="1000"/>
              </a:cxn>
              <a:cxn ang="0">
                <a:pos x="0" y="1000"/>
              </a:cxn>
              <a:cxn ang="0">
                <a:pos x="0" y="0"/>
              </a:cxn>
              <a:cxn ang="0">
                <a:pos x="1000" y="0"/>
              </a:cxn>
            </a:cxnLst>
            <a:rect l="0" t="0" r="r" b="b"/>
            <a:pathLst>
              <a:path w="1000" h="1000" stroke="0">
                <a:moveTo>
                  <a:pt x="0" y="0"/>
                </a:moveTo>
                <a:lnTo>
                  <a:pt x="585" y="0"/>
                </a:lnTo>
                <a:lnTo>
                  <a:pt x="585" y="1000"/>
                </a:lnTo>
                <a:lnTo>
                  <a:pt x="0" y="1000"/>
                </a:lnTo>
                <a:close/>
              </a:path>
              <a:path w="1000" h="1000">
                <a:moveTo>
                  <a:pt x="0" y="0"/>
                </a:moveTo>
                <a:lnTo>
                  <a:pt x="1000" y="0"/>
                </a:lnTo>
              </a:path>
            </a:pathLst>
          </a:custGeom>
          <a:solidFill>
            <a:schemeClr val="accent2"/>
          </a:solidFill>
          <a:ln w="9525">
            <a:solidFill>
              <a:schemeClr val="accent2"/>
            </a:solidFill>
            <a:round/>
            <a:headEnd/>
            <a:tailEnd/>
          </a:ln>
        </p:spPr>
        <p:txBody>
          <a:bodyPr/>
          <a:lstStyle/>
          <a:p>
            <a:pPr eaLnBrk="1" hangingPunct="1">
              <a:defRPr/>
            </a:pPr>
            <a:endParaRPr lang="en-US" sz="2400">
              <a:latin typeface="Times New Roman" pitchFamily="18" charset="0"/>
            </a:endParaRPr>
          </a:p>
        </p:txBody>
      </p:sp>
      <p:sp>
        <p:nvSpPr>
          <p:cNvPr id="306181" name="Line 5"/>
          <p:cNvSpPr>
            <a:spLocks noChangeShapeType="1"/>
          </p:cNvSpPr>
          <p:nvPr userDrawn="1"/>
        </p:nvSpPr>
        <p:spPr bwMode="auto">
          <a:xfrm flipV="1">
            <a:off x="609600" y="6172200"/>
            <a:ext cx="7924800" cy="0"/>
          </a:xfrm>
          <a:prstGeom prst="line">
            <a:avLst/>
          </a:prstGeom>
          <a:noFill/>
          <a:ln w="3175">
            <a:solidFill>
              <a:schemeClr val="accent2"/>
            </a:solidFill>
            <a:round/>
            <a:headEnd/>
            <a:tailEnd/>
          </a:ln>
          <a:effectLst/>
        </p:spPr>
        <p:txBody>
          <a:bodyPr/>
          <a:lstStyle/>
          <a:p>
            <a:pPr>
              <a:defRPr/>
            </a:pPr>
            <a:endParaRPr lang="en-US"/>
          </a:p>
        </p:txBody>
      </p:sp>
      <p:sp>
        <p:nvSpPr>
          <p:cNvPr id="306183" name="Rectangle 7"/>
          <p:cNvSpPr>
            <a:spLocks noGrp="1" noChangeArrowheads="1"/>
          </p:cNvSpPr>
          <p:nvPr>
            <p:ph type="ftr" sz="quarter" idx="3"/>
          </p:nvPr>
        </p:nvSpPr>
        <p:spPr bwMode="auto">
          <a:xfrm>
            <a:off x="731838" y="6245225"/>
            <a:ext cx="411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b="1"/>
            </a:lvl1pPr>
          </a:lstStyle>
          <a:p>
            <a:pPr>
              <a:defRPr/>
            </a:pPr>
            <a:r>
              <a:rPr lang="en-US"/>
              <a:t>MOHAN AGGARWAL &amp; ASSOCIATES  Chartered Accountants</a:t>
            </a:r>
          </a:p>
        </p:txBody>
      </p:sp>
      <p:sp>
        <p:nvSpPr>
          <p:cNvPr id="306184" name="Rectangle 8"/>
          <p:cNvSpPr>
            <a:spLocks noGrp="1" noChangeArrowheads="1"/>
          </p:cNvSpPr>
          <p:nvPr>
            <p:ph type="sldNum" sz="quarter" idx="4"/>
          </p:nvPr>
        </p:nvSpPr>
        <p:spPr bwMode="auto">
          <a:xfrm>
            <a:off x="6553200" y="624522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fld id="{C191EE79-1DA2-4A08-88A5-48E9AFF710E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909" r:id="rId1"/>
    <p:sldLayoutId id="2147483908" r:id="rId2"/>
    <p:sldLayoutId id="2147483907" r:id="rId3"/>
    <p:sldLayoutId id="2147483906" r:id="rId4"/>
    <p:sldLayoutId id="2147483905" r:id="rId5"/>
    <p:sldLayoutId id="2147483904" r:id="rId6"/>
    <p:sldLayoutId id="2147483903" r:id="rId7"/>
    <p:sldLayoutId id="2147483902" r:id="rId8"/>
    <p:sldLayoutId id="2147483901" r:id="rId9"/>
    <p:sldLayoutId id="2147483900" r:id="rId10"/>
    <p:sldLayoutId id="2147483899" r:id="rId11"/>
    <p:sldLayoutId id="2147483898" r:id="rId12"/>
  </p:sldLayoutIdLst>
  <p:transition advTm="5000">
    <p:dissolve/>
  </p:transition>
  <p:timing>
    <p:tnLst>
      <p:par>
        <p:cTn id="1" dur="indefinite" restart="never" nodeType="tmRoot"/>
      </p:par>
    </p:tnLst>
  </p:timing>
  <p:hf hdr="0" dt="0"/>
  <p:txStyles>
    <p:titleStyle>
      <a:lvl1pPr algn="l" rtl="0" eaLnBrk="0" fontAlgn="base" hangingPunct="0">
        <a:lnSpc>
          <a:spcPct val="150000"/>
        </a:lnSpc>
        <a:spcBef>
          <a:spcPct val="0"/>
        </a:spcBef>
        <a:spcAft>
          <a:spcPct val="0"/>
        </a:spcAft>
        <a:defRPr sz="3800">
          <a:solidFill>
            <a:schemeClr val="tx2"/>
          </a:solidFill>
          <a:latin typeface="Times New Roman" pitchFamily="18" charset="0"/>
          <a:ea typeface="+mj-ea"/>
          <a:cs typeface="+mj-cs"/>
        </a:defRPr>
      </a:lvl1pPr>
      <a:lvl2pPr algn="l" rtl="0" eaLnBrk="0" fontAlgn="base" hangingPunct="0">
        <a:lnSpc>
          <a:spcPct val="150000"/>
        </a:lnSpc>
        <a:spcBef>
          <a:spcPct val="0"/>
        </a:spcBef>
        <a:spcAft>
          <a:spcPct val="0"/>
        </a:spcAft>
        <a:defRPr sz="3800">
          <a:solidFill>
            <a:schemeClr val="tx2"/>
          </a:solidFill>
          <a:latin typeface="Times New Roman" pitchFamily="18" charset="0"/>
        </a:defRPr>
      </a:lvl2pPr>
      <a:lvl3pPr algn="l" rtl="0" eaLnBrk="0" fontAlgn="base" hangingPunct="0">
        <a:lnSpc>
          <a:spcPct val="150000"/>
        </a:lnSpc>
        <a:spcBef>
          <a:spcPct val="0"/>
        </a:spcBef>
        <a:spcAft>
          <a:spcPct val="0"/>
        </a:spcAft>
        <a:defRPr sz="3800">
          <a:solidFill>
            <a:schemeClr val="tx2"/>
          </a:solidFill>
          <a:latin typeface="Times New Roman" pitchFamily="18" charset="0"/>
        </a:defRPr>
      </a:lvl3pPr>
      <a:lvl4pPr algn="l" rtl="0" eaLnBrk="0" fontAlgn="base" hangingPunct="0">
        <a:lnSpc>
          <a:spcPct val="150000"/>
        </a:lnSpc>
        <a:spcBef>
          <a:spcPct val="0"/>
        </a:spcBef>
        <a:spcAft>
          <a:spcPct val="0"/>
        </a:spcAft>
        <a:defRPr sz="3800">
          <a:solidFill>
            <a:schemeClr val="tx2"/>
          </a:solidFill>
          <a:latin typeface="Times New Roman" pitchFamily="18" charset="0"/>
        </a:defRPr>
      </a:lvl4pPr>
      <a:lvl5pPr algn="l" rtl="0" eaLnBrk="0" fontAlgn="base" hangingPunct="0">
        <a:lnSpc>
          <a:spcPct val="150000"/>
        </a:lnSpc>
        <a:spcBef>
          <a:spcPct val="0"/>
        </a:spcBef>
        <a:spcAft>
          <a:spcPct val="0"/>
        </a:spcAft>
        <a:defRPr sz="3800">
          <a:solidFill>
            <a:schemeClr val="tx2"/>
          </a:solidFill>
          <a:latin typeface="Times New Roman" pitchFamily="18"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p:titleStyle>
    <p:bodyStyle>
      <a:lvl1pPr marL="469900" indent="-469900" algn="l" rtl="0" eaLnBrk="0" fontAlgn="base" hangingPunct="0">
        <a:lnSpc>
          <a:spcPct val="150000"/>
        </a:lnSpc>
        <a:spcBef>
          <a:spcPct val="0"/>
        </a:spcBef>
        <a:spcAft>
          <a:spcPct val="0"/>
        </a:spcAft>
        <a:buClr>
          <a:schemeClr val="accent2"/>
        </a:buClr>
        <a:buFont typeface="Wingdings" pitchFamily="2" charset="2"/>
        <a:buChar char="o"/>
        <a:defRPr sz="3000">
          <a:solidFill>
            <a:schemeClr val="tx1"/>
          </a:solidFill>
          <a:latin typeface="+mn-lt"/>
          <a:ea typeface="+mn-ea"/>
          <a:cs typeface="+mn-cs"/>
        </a:defRPr>
      </a:lvl1pPr>
      <a:lvl2pPr marL="908050" indent="-436563" algn="l" rtl="0" eaLnBrk="0" fontAlgn="base" hangingPunct="0">
        <a:lnSpc>
          <a:spcPct val="150000"/>
        </a:lnSpc>
        <a:spcBef>
          <a:spcPct val="0"/>
        </a:spcBef>
        <a:spcAft>
          <a:spcPct val="0"/>
        </a:spcAft>
        <a:buClr>
          <a:schemeClr val="accent2"/>
        </a:buClr>
        <a:buFont typeface="Wingdings" pitchFamily="2" charset="2"/>
        <a:buChar char="n"/>
        <a:defRPr sz="2600" b="1">
          <a:solidFill>
            <a:srgbClr val="003300"/>
          </a:solidFill>
          <a:latin typeface="+mn-lt"/>
        </a:defRPr>
      </a:lvl2pPr>
      <a:lvl3pPr marL="1304925" indent="-395288" algn="l" rtl="0" eaLnBrk="0" fontAlgn="base" hangingPunct="0">
        <a:lnSpc>
          <a:spcPct val="150000"/>
        </a:lnSpc>
        <a:spcBef>
          <a:spcPct val="0"/>
        </a:spcBef>
        <a:spcAft>
          <a:spcPct val="0"/>
        </a:spcAft>
        <a:buClr>
          <a:schemeClr val="accent2"/>
        </a:buClr>
        <a:buFont typeface="Wingdings" pitchFamily="2" charset="2"/>
        <a:buChar char="o"/>
        <a:defRPr sz="2300">
          <a:solidFill>
            <a:schemeClr val="tx1"/>
          </a:solidFill>
          <a:latin typeface="+mn-lt"/>
        </a:defRPr>
      </a:lvl3pPr>
      <a:lvl4pPr marL="1693863" indent="-387350" algn="l" rtl="0" eaLnBrk="0" fontAlgn="base" hangingPunct="0">
        <a:lnSpc>
          <a:spcPct val="150000"/>
        </a:lnSpc>
        <a:spcBef>
          <a:spcPct val="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lnSpc>
          <a:spcPct val="150000"/>
        </a:lnSpc>
        <a:spcBef>
          <a:spcPct val="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hyperlink" Target="mailto:rajat.mohan@icai.org" TargetMode="Externa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7"/>
          <p:cNvSpPr>
            <a:spLocks noGrp="1" noChangeArrowheads="1"/>
          </p:cNvSpPr>
          <p:nvPr>
            <p:ph type="ftr" sz="quarter" idx="10"/>
          </p:nvPr>
        </p:nvSpPr>
        <p:spPr>
          <a:noFill/>
        </p:spPr>
        <p:txBody>
          <a:bodyPr/>
          <a:lstStyle/>
          <a:p>
            <a:r>
              <a:rPr lang="en-US" dirty="0" smtClean="0"/>
              <a:t>CA. </a:t>
            </a:r>
            <a:r>
              <a:rPr lang="en-US" dirty="0" err="1" smtClean="0"/>
              <a:t>Rajat</a:t>
            </a:r>
            <a:r>
              <a:rPr lang="en-US" dirty="0" smtClean="0"/>
              <a:t> Mohan</a:t>
            </a:r>
          </a:p>
          <a:p>
            <a:r>
              <a:rPr lang="en-US" dirty="0" err="1" smtClean="0"/>
              <a:t>B.Com</a:t>
            </a:r>
            <a:r>
              <a:rPr lang="en-US" dirty="0" smtClean="0"/>
              <a:t>(H),ACA, ACS, DISA</a:t>
            </a:r>
          </a:p>
        </p:txBody>
      </p:sp>
      <p:sp>
        <p:nvSpPr>
          <p:cNvPr id="2051" name="Rectangle 8"/>
          <p:cNvSpPr>
            <a:spLocks noGrp="1" noChangeArrowheads="1"/>
          </p:cNvSpPr>
          <p:nvPr>
            <p:ph type="sldNum" sz="quarter" idx="11"/>
          </p:nvPr>
        </p:nvSpPr>
        <p:spPr>
          <a:noFill/>
        </p:spPr>
        <p:txBody>
          <a:bodyPr/>
          <a:lstStyle/>
          <a:p>
            <a:fld id="{3835CFF1-C11F-496F-AC95-A7EC9342C7EE}" type="slidenum">
              <a:rPr lang="en-US" smtClean="0"/>
              <a:pPr/>
              <a:t>1</a:t>
            </a:fld>
            <a:endParaRPr lang="en-US" smtClean="0"/>
          </a:p>
        </p:txBody>
      </p:sp>
      <p:sp>
        <p:nvSpPr>
          <p:cNvPr id="5122" name="Rectangle 2"/>
          <p:cNvSpPr>
            <a:spLocks noGrp="1" noChangeArrowheads="1"/>
          </p:cNvSpPr>
          <p:nvPr>
            <p:ph type="ctrTitle" idx="4294967295"/>
          </p:nvPr>
        </p:nvSpPr>
        <p:spPr>
          <a:xfrm>
            <a:off x="244475" y="206375"/>
            <a:ext cx="8655049" cy="1371600"/>
          </a:xfrm>
        </p:spPr>
        <p:txBody>
          <a:bodyPr anchor="ctr" anchorCtr="0"/>
          <a:lstStyle/>
          <a:p>
            <a:pPr algn="ctr" eaLnBrk="1" hangingPunct="1">
              <a:lnSpc>
                <a:spcPct val="100000"/>
              </a:lnSpc>
              <a:defRPr/>
            </a:pPr>
            <a:r>
              <a:rPr lang="en-US" sz="4800" u="sng" dirty="0" smtClean="0">
                <a:solidFill>
                  <a:schemeClr val="tx1"/>
                </a:solidFill>
                <a:effectLst>
                  <a:outerShdw blurRad="38100" dist="38100" dir="2700000" algn="tl">
                    <a:srgbClr val="C0C0C0"/>
                  </a:outerShdw>
                </a:effectLst>
              </a:rPr>
              <a:t>Tax Planning through Investments</a:t>
            </a:r>
            <a:endParaRPr lang="en-US" sz="5400" b="1" u="sng" dirty="0" smtClean="0">
              <a:solidFill>
                <a:schemeClr val="tx1"/>
              </a:solidFill>
              <a:effectLst>
                <a:outerShdw blurRad="38100" dist="38100" dir="2700000" algn="tl">
                  <a:srgbClr val="C0C0C0"/>
                </a:outerShdw>
              </a:effectLst>
            </a:endParaRPr>
          </a:p>
        </p:txBody>
      </p:sp>
      <p:sp>
        <p:nvSpPr>
          <p:cNvPr id="6" name="Rectangle 5"/>
          <p:cNvSpPr/>
          <p:nvPr/>
        </p:nvSpPr>
        <p:spPr>
          <a:xfrm>
            <a:off x="704850" y="1679575"/>
            <a:ext cx="7918450" cy="769441"/>
          </a:xfrm>
          <a:prstGeom prst="rect">
            <a:avLst/>
          </a:prstGeom>
        </p:spPr>
        <p:txBody>
          <a:bodyPr wrap="square">
            <a:spAutoFit/>
          </a:bodyPr>
          <a:lstStyle/>
          <a:p>
            <a:pPr marL="857250" indent="-857250"/>
            <a:r>
              <a:rPr lang="en-US" sz="4400" b="1" dirty="0" smtClean="0">
                <a:effectLst>
                  <a:outerShdw blurRad="38100" dist="38100" dir="2700000" algn="tl">
                    <a:srgbClr val="000000">
                      <a:alpha val="43137"/>
                    </a:srgbClr>
                  </a:outerShdw>
                </a:effectLst>
              </a:rPr>
              <a:t>     </a:t>
            </a:r>
            <a:endParaRPr lang="en-US" sz="4400" dirty="0" smtClean="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2289" name="Rectangle 1"/>
          <p:cNvSpPr>
            <a:spLocks noChangeArrowheads="1"/>
          </p:cNvSpPr>
          <p:nvPr/>
        </p:nvSpPr>
        <p:spPr bwMode="auto">
          <a:xfrm>
            <a:off x="704850" y="1679576"/>
            <a:ext cx="7734300"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eaLnBrk="1" hangingPunct="1"/>
            <a:r>
              <a:rPr lang="en-US" sz="4000" b="1" dirty="0" smtClean="0">
                <a:latin typeface="Arial" pitchFamily="34" charset="0"/>
                <a:ea typeface="Times New Roman" pitchFamily="18" charset="0"/>
              </a:rPr>
              <a:t> </a:t>
            </a:r>
            <a:r>
              <a:rPr lang="en-US" sz="4000" b="1" dirty="0" smtClean="0">
                <a:solidFill>
                  <a:srgbClr val="0070C0"/>
                </a:solidFill>
                <a:latin typeface="Arial" pitchFamily="34" charset="0"/>
                <a:ea typeface="Times New Roman" pitchFamily="18" charset="0"/>
              </a:rPr>
              <a:t>SECTION  115F</a:t>
            </a:r>
          </a:p>
          <a:p>
            <a:pPr marL="857250" indent="-857250" algn="ctr"/>
            <a:r>
              <a:rPr lang="en-US" sz="4000" b="1" dirty="0" smtClean="0">
                <a:solidFill>
                  <a:schemeClr val="tx2"/>
                </a:solidFill>
                <a:latin typeface="Arial" pitchFamily="34" charset="0"/>
                <a:cs typeface="Arial" pitchFamily="34" charset="0"/>
              </a:rPr>
              <a:t> </a:t>
            </a:r>
            <a:r>
              <a:rPr lang="en-US" sz="4000" b="1" dirty="0" smtClean="0">
                <a:solidFill>
                  <a:schemeClr val="tx2"/>
                </a:solidFill>
                <a:effectLst>
                  <a:outerShdw blurRad="38100" dist="38100" dir="2700000" algn="tl">
                    <a:srgbClr val="000000">
                      <a:alpha val="43137"/>
                    </a:srgbClr>
                  </a:outerShdw>
                </a:effectLst>
                <a:latin typeface="Arial" pitchFamily="34" charset="0"/>
                <a:cs typeface="Arial" pitchFamily="34" charset="0"/>
              </a:rPr>
              <a:t>Exemption from </a:t>
            </a:r>
          </a:p>
          <a:p>
            <a:pPr marL="857250" indent="-857250" algn="ctr"/>
            <a:r>
              <a:rPr lang="en-US" sz="4000" b="1" dirty="0" smtClean="0">
                <a:solidFill>
                  <a:schemeClr val="tx2"/>
                </a:solidFill>
                <a:effectLst>
                  <a:outerShdw blurRad="38100" dist="38100" dir="2700000" algn="tl">
                    <a:srgbClr val="000000">
                      <a:alpha val="43137"/>
                    </a:srgbClr>
                  </a:outerShdw>
                </a:effectLst>
                <a:latin typeface="Arial" pitchFamily="34" charset="0"/>
                <a:cs typeface="Arial" pitchFamily="34" charset="0"/>
              </a:rPr>
              <a:t>           capital gain on</a:t>
            </a:r>
          </a:p>
          <a:p>
            <a:pPr marL="857250" indent="-857250" algn="ctr"/>
            <a:r>
              <a:rPr lang="en-US" sz="4000" b="1" dirty="0" smtClean="0">
                <a:effectLst>
                  <a:outerShdw blurRad="38100" dist="38100" dir="2700000" algn="tl">
                    <a:srgbClr val="000000">
                      <a:alpha val="43137"/>
                    </a:srgbClr>
                  </a:outerShdw>
                </a:effectLst>
                <a:latin typeface="Arial" pitchFamily="34" charset="0"/>
                <a:cs typeface="Arial" pitchFamily="34" charset="0"/>
              </a:rPr>
              <a:t>       transfer of foreign    exchange assets</a:t>
            </a:r>
          </a:p>
          <a:p>
            <a:pPr marL="857250" indent="-857250" algn="ctr"/>
            <a:endParaRPr lang="en-US" sz="4000" dirty="0" smtClean="0"/>
          </a:p>
          <a:p>
            <a:pPr lvl="0" algn="ctr" eaLnBrk="1" hangingPunct="1"/>
            <a:endParaRPr kumimoji="0" lang="en-US" sz="4000" b="0" i="0" u="none" strike="noStrike" cap="none" normalizeH="0" baseline="0" dirty="0" smtClean="0">
              <a:ln>
                <a:noFill/>
              </a:ln>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ransition advTm="5000">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smtClean="0"/>
              <a:t>MOHAN AGGARWAL &amp; ASSOCIATES  Chartered Accountants</a:t>
            </a:r>
            <a:endParaRPr lang="en-US"/>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2</a:t>
            </a:fld>
            <a:endParaRPr lang="en-US"/>
          </a:p>
        </p:txBody>
      </p:sp>
      <p:pic>
        <p:nvPicPr>
          <p:cNvPr id="4" name="Picture 3" descr="2499Tax palnning.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transition advTm="5000">
    <p:dissolv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smtClean="0"/>
              <a:t>MOHAN AGGARWAL &amp; ASSOCIATES  Chartered Accountants</a:t>
            </a:r>
            <a:endParaRPr lang="en-US"/>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3</a:t>
            </a:fld>
            <a:endParaRPr lang="en-US"/>
          </a:p>
        </p:txBody>
      </p:sp>
      <p:sp>
        <p:nvSpPr>
          <p:cNvPr id="7169" name="Rectangle 1"/>
          <p:cNvSpPr>
            <a:spLocks noChangeArrowheads="1"/>
          </p:cNvSpPr>
          <p:nvPr/>
        </p:nvSpPr>
        <p:spPr bwMode="auto">
          <a:xfrm>
            <a:off x="612775" y="1035050"/>
            <a:ext cx="7777257"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70C0"/>
                </a:solidFill>
                <a:effectLst/>
                <a:latin typeface="Arial" pitchFamily="34" charset="0"/>
                <a:ea typeface="Times New Roman" pitchFamily="18" charset="0"/>
              </a:rPr>
              <a:t> </a:t>
            </a:r>
            <a:r>
              <a:rPr kumimoji="0" lang="en-US" sz="2800" b="1" i="0" u="none" strike="noStrike" cap="none" normalizeH="0" baseline="0" dirty="0" smtClean="0">
                <a:ln>
                  <a:noFill/>
                </a:ln>
                <a:solidFill>
                  <a:srgbClr val="0070C0"/>
                </a:solidFill>
                <a:effectLst/>
                <a:latin typeface="Arial" pitchFamily="34" charset="0"/>
                <a:ea typeface="Times New Roman" pitchFamily="18" charset="0"/>
              </a:rPr>
              <a:t>(A).</a:t>
            </a:r>
            <a:r>
              <a:rPr kumimoji="0" lang="en-US" sz="2800" b="1" i="0" u="none" strike="noStrike" cap="none" normalizeH="0" dirty="0" smtClean="0">
                <a:ln>
                  <a:noFill/>
                </a:ln>
                <a:solidFill>
                  <a:srgbClr val="0070C0"/>
                </a:solidFill>
                <a:effectLst/>
                <a:latin typeface="Arial" pitchFamily="34" charset="0"/>
                <a:ea typeface="Times New Roman" pitchFamily="18" charset="0"/>
              </a:rPr>
              <a:t>  </a:t>
            </a:r>
            <a:r>
              <a:rPr kumimoji="0" lang="en-US" sz="2800" b="1" i="0" u="none" strike="noStrike" cap="none" normalizeH="0" baseline="0" dirty="0" smtClean="0">
                <a:ln>
                  <a:noFill/>
                </a:ln>
                <a:solidFill>
                  <a:srgbClr val="0070C0"/>
                </a:solidFill>
                <a:effectLst/>
                <a:latin typeface="Arial" pitchFamily="34" charset="0"/>
                <a:ea typeface="Times New Roman" pitchFamily="18" charset="0"/>
              </a:rPr>
              <a:t>TAXPAYER CATEGORY- SECTION  115F</a:t>
            </a:r>
            <a:endParaRPr kumimoji="0" lang="en-US" sz="2800" b="1" i="0" u="none" strike="noStrike" cap="none" normalizeH="0" baseline="0" dirty="0" smtClean="0">
              <a:ln>
                <a:noFill/>
              </a:ln>
              <a:solidFill>
                <a:srgbClr val="0070C0"/>
              </a:solidFill>
              <a:effectLst/>
              <a:latin typeface="Arial" pitchFamily="34" charset="0"/>
            </a:endParaRPr>
          </a:p>
        </p:txBody>
      </p:sp>
      <p:sp>
        <p:nvSpPr>
          <p:cNvPr id="7170" name="Rectangle 2"/>
          <p:cNvSpPr>
            <a:spLocks noChangeArrowheads="1"/>
          </p:cNvSpPr>
          <p:nvPr/>
        </p:nvSpPr>
        <p:spPr bwMode="auto">
          <a:xfrm>
            <a:off x="612775" y="1863724"/>
            <a:ext cx="8010525" cy="12618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228600" algn="just" eaLnBrk="1" hangingPunct="1"/>
            <a:r>
              <a:rPr kumimoji="0" lang="en-US"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This exemption is available to</a:t>
            </a:r>
            <a:r>
              <a:rPr kumimoji="0" lang="en-US" sz="2400" b="0" i="0" u="none" strike="noStrike" cap="none" normalizeH="0" dirty="0" smtClean="0">
                <a:ln>
                  <a:noFill/>
                </a:ln>
                <a:solidFill>
                  <a:schemeClr val="tx1"/>
                </a:solidFill>
                <a:effectLst/>
                <a:latin typeface="Arial" pitchFamily="34" charset="0"/>
                <a:ea typeface="Times New Roman" pitchFamily="18" charset="0"/>
                <a:cs typeface="Arial" pitchFamily="34" charset="0"/>
              </a:rPr>
              <a:t> </a:t>
            </a:r>
            <a:r>
              <a:rPr kumimoji="0" lang="en-US"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taxpayers</a:t>
            </a:r>
            <a:r>
              <a:rPr lang="en-US" sz="2400" dirty="0" smtClean="0">
                <a:latin typeface="Arial" pitchFamily="34" charset="0"/>
                <a:cs typeface="Arial" pitchFamily="34" charset="0"/>
              </a:rPr>
              <a:t>, being a Non-Resident Indian</a:t>
            </a:r>
          </a:p>
          <a:p>
            <a:pPr marL="0" marR="0" lvl="0" indent="228600" algn="just"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Arial" pitchFamily="34" charset="0"/>
            </a:endParaRPr>
          </a:p>
        </p:txBody>
      </p:sp>
    </p:spTree>
  </p:cSld>
  <p:clrMapOvr>
    <a:masterClrMapping/>
  </p:clrMapOvr>
  <p:transition advTm="5000">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smtClean="0"/>
              <a:t>MOHAN AGGARWAL &amp; ASSOCIATES  Chartered Accountants</a:t>
            </a:r>
            <a:endParaRPr lang="en-US"/>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4</a:t>
            </a:fld>
            <a:endParaRPr lang="en-US"/>
          </a:p>
        </p:txBody>
      </p:sp>
      <p:sp>
        <p:nvSpPr>
          <p:cNvPr id="6145" name="Rectangle 1"/>
          <p:cNvSpPr>
            <a:spLocks noChangeArrowheads="1"/>
          </p:cNvSpPr>
          <p:nvPr/>
        </p:nvSpPr>
        <p:spPr bwMode="auto">
          <a:xfrm>
            <a:off x="520700" y="1035050"/>
            <a:ext cx="7426325"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286000" algn="l"/>
              </a:tabLst>
            </a:pPr>
            <a:r>
              <a:rPr kumimoji="0" lang="en-US" sz="2800" b="1" i="0" u="none" strike="noStrike" cap="none" normalizeH="0" baseline="0" dirty="0" smtClean="0">
                <a:ln>
                  <a:noFill/>
                </a:ln>
                <a:solidFill>
                  <a:srgbClr val="0070C0"/>
                </a:solidFill>
                <a:effectLst/>
                <a:latin typeface="Arial" pitchFamily="34" charset="0"/>
                <a:ea typeface="Times New Roman" pitchFamily="18" charset="0"/>
              </a:rPr>
              <a:t> (B).</a:t>
            </a:r>
            <a:r>
              <a:rPr kumimoji="0" lang="en-US" sz="2800" b="1" i="0" u="none" strike="noStrike" cap="none" normalizeH="0" dirty="0" smtClean="0">
                <a:ln>
                  <a:noFill/>
                </a:ln>
                <a:solidFill>
                  <a:srgbClr val="0070C0"/>
                </a:solidFill>
                <a:effectLst/>
                <a:latin typeface="Arial" pitchFamily="34" charset="0"/>
                <a:ea typeface="Times New Roman" pitchFamily="18" charset="0"/>
              </a:rPr>
              <a:t> </a:t>
            </a:r>
            <a:r>
              <a:rPr kumimoji="0" lang="en-US" sz="2800" b="1" i="0" u="none" strike="noStrike" cap="none" normalizeH="0" baseline="0" dirty="0" smtClean="0">
                <a:ln>
                  <a:noFill/>
                </a:ln>
                <a:solidFill>
                  <a:srgbClr val="0070C0"/>
                </a:solidFill>
                <a:effectLst/>
                <a:latin typeface="Arial" pitchFamily="34" charset="0"/>
                <a:ea typeface="Times New Roman" pitchFamily="18" charset="0"/>
              </a:rPr>
              <a:t>CONDITIONS - SECTION 115F</a:t>
            </a:r>
          </a:p>
          <a:p>
            <a:pPr marL="0" marR="0" lvl="0" indent="0" algn="just" defTabSz="914400" rtl="0" eaLnBrk="1" fontAlgn="base" latinLnBrk="0" hangingPunct="1">
              <a:lnSpc>
                <a:spcPct val="100000"/>
              </a:lnSpc>
              <a:spcBef>
                <a:spcPct val="0"/>
              </a:spcBef>
              <a:spcAft>
                <a:spcPct val="0"/>
              </a:spcAft>
              <a:buClrTx/>
              <a:buSzTx/>
              <a:buFontTx/>
              <a:buNone/>
              <a:tabLst>
                <a:tab pos="-2286000" algn="l"/>
              </a:tabLst>
            </a:pPr>
            <a:endParaRPr kumimoji="0" lang="en-US" sz="2800" b="1" i="0" u="none" strike="noStrike" cap="none" normalizeH="0" baseline="0" dirty="0" smtClean="0">
              <a:ln>
                <a:noFill/>
              </a:ln>
              <a:solidFill>
                <a:srgbClr val="0070C0"/>
              </a:solidFill>
              <a:effectLst/>
              <a:latin typeface="Arial" pitchFamily="34" charset="0"/>
            </a:endParaRPr>
          </a:p>
        </p:txBody>
      </p:sp>
      <p:sp>
        <p:nvSpPr>
          <p:cNvPr id="6146" name="Rectangle 2"/>
          <p:cNvSpPr>
            <a:spLocks noChangeArrowheads="1"/>
          </p:cNvSpPr>
          <p:nvPr/>
        </p:nvSpPr>
        <p:spPr bwMode="auto">
          <a:xfrm>
            <a:off x="520700" y="1771650"/>
            <a:ext cx="8102600"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n-US" sz="2400" b="1" i="1" dirty="0" smtClean="0">
                <a:latin typeface="Arial" pitchFamily="34" charset="0"/>
                <a:cs typeface="Arial" pitchFamily="34" charset="0"/>
              </a:rPr>
              <a:t>1. Original asset transferred criteria</a:t>
            </a:r>
            <a:r>
              <a:rPr lang="en-US" sz="2400" b="1" dirty="0" smtClean="0">
                <a:latin typeface="Arial" pitchFamily="34" charset="0"/>
                <a:cs typeface="Arial" pitchFamily="34" charset="0"/>
              </a:rPr>
              <a:t> — </a:t>
            </a:r>
            <a:r>
              <a:rPr lang="en-US" sz="2400" dirty="0" smtClean="0">
                <a:latin typeface="Arial" pitchFamily="34" charset="0"/>
                <a:cs typeface="Arial" pitchFamily="34" charset="0"/>
              </a:rPr>
              <a:t>Long term capital gains arise from transfer of foreign exchange asset.</a:t>
            </a:r>
          </a:p>
          <a:p>
            <a:endParaRPr lang="en-US" sz="2400" b="1" i="1" dirty="0" smtClean="0">
              <a:latin typeface="Arial" pitchFamily="34" charset="0"/>
              <a:cs typeface="Arial" pitchFamily="34" charset="0"/>
            </a:endParaRPr>
          </a:p>
          <a:p>
            <a:r>
              <a:rPr lang="en-US" sz="2400" b="1" i="1" dirty="0" smtClean="0">
                <a:latin typeface="Arial" pitchFamily="34" charset="0"/>
                <a:cs typeface="Arial" pitchFamily="34" charset="0"/>
              </a:rPr>
              <a:t>2</a:t>
            </a:r>
            <a:r>
              <a:rPr lang="en-US" sz="2400" i="1" dirty="0" smtClean="0">
                <a:latin typeface="Arial" pitchFamily="34" charset="0"/>
                <a:cs typeface="Arial" pitchFamily="34" charset="0"/>
              </a:rPr>
              <a:t>.</a:t>
            </a:r>
            <a:r>
              <a:rPr lang="en-US" sz="2400" dirty="0" smtClean="0">
                <a:latin typeface="Arial" pitchFamily="34" charset="0"/>
                <a:cs typeface="Arial" pitchFamily="34" charset="0"/>
              </a:rPr>
              <a:t> The </a:t>
            </a:r>
            <a:r>
              <a:rPr lang="en-US" sz="2400" dirty="0" err="1" smtClean="0">
                <a:latin typeface="Arial" pitchFamily="34" charset="0"/>
                <a:cs typeface="Arial" pitchFamily="34" charset="0"/>
              </a:rPr>
              <a:t>assessee</a:t>
            </a:r>
            <a:r>
              <a:rPr lang="en-US" sz="2400" dirty="0" smtClean="0">
                <a:latin typeface="Arial" pitchFamily="34" charset="0"/>
                <a:cs typeface="Arial" pitchFamily="34" charset="0"/>
              </a:rPr>
              <a:t> has, within a period of 6 months after the date of such transfer, invested the whole or any part of the net consideration.</a:t>
            </a:r>
          </a:p>
          <a:p>
            <a:endParaRPr lang="en-US" sz="2400" b="1" i="1" dirty="0" smtClean="0">
              <a:latin typeface="Arial" pitchFamily="34" charset="0"/>
              <a:cs typeface="Arial" pitchFamily="34" charset="0"/>
            </a:endParaRPr>
          </a:p>
          <a:p>
            <a:r>
              <a:rPr lang="en-US" sz="2400" b="1" i="1" dirty="0" smtClean="0">
                <a:latin typeface="Arial" pitchFamily="34" charset="0"/>
                <a:cs typeface="Arial" pitchFamily="34" charset="0"/>
              </a:rPr>
              <a:t>3. New asset acquired criteria</a:t>
            </a:r>
            <a:r>
              <a:rPr lang="en-US" sz="2400" b="1" dirty="0" smtClean="0">
                <a:latin typeface="Arial" pitchFamily="34" charset="0"/>
                <a:cs typeface="Arial" pitchFamily="34" charset="0"/>
              </a:rPr>
              <a:t> — </a:t>
            </a:r>
            <a:r>
              <a:rPr lang="en-US" sz="2400" dirty="0" smtClean="0">
                <a:latin typeface="Arial" pitchFamily="34" charset="0"/>
                <a:cs typeface="Arial" pitchFamily="34" charset="0"/>
              </a:rPr>
              <a:t>Investment is to be made in any specified asset, or in any savings certificates referred to in section 10 (4B)</a:t>
            </a:r>
          </a:p>
          <a:p>
            <a:r>
              <a:rPr lang="en-US" sz="2400" dirty="0" smtClean="0">
                <a:latin typeface="Arial" pitchFamily="34" charset="0"/>
                <a:cs typeface="Arial" pitchFamily="34" charset="0"/>
              </a:rPr>
              <a:t>	</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advTm="5000">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smtClean="0"/>
              <a:t>MOHAN AGGARWAL &amp; ASSOCIATES  Chartered Accountants</a:t>
            </a:r>
            <a:endParaRPr lang="en-US"/>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5</a:t>
            </a:fld>
            <a:endParaRPr lang="en-US"/>
          </a:p>
        </p:txBody>
      </p:sp>
      <p:sp>
        <p:nvSpPr>
          <p:cNvPr id="6" name="Rectangle 5"/>
          <p:cNvSpPr/>
          <p:nvPr/>
        </p:nvSpPr>
        <p:spPr>
          <a:xfrm>
            <a:off x="612775" y="1035050"/>
            <a:ext cx="7273925" cy="584775"/>
          </a:xfrm>
          <a:prstGeom prst="rect">
            <a:avLst/>
          </a:prstGeom>
        </p:spPr>
        <p:txBody>
          <a:bodyPr wrap="square">
            <a:spAutoFit/>
          </a:bodyPr>
          <a:lstStyle/>
          <a:p>
            <a:r>
              <a:rPr lang="en-US" sz="3200" b="1" dirty="0" smtClean="0">
                <a:solidFill>
                  <a:srgbClr val="0070C0"/>
                </a:solidFill>
                <a:latin typeface="Arial" pitchFamily="34" charset="0"/>
                <a:ea typeface="Times New Roman" pitchFamily="18" charset="0"/>
              </a:rPr>
              <a:t>(B). CONDITIONS SECTION 115F</a:t>
            </a:r>
            <a:endParaRPr lang="en-US" sz="3200" dirty="0"/>
          </a:p>
        </p:txBody>
      </p:sp>
      <p:sp>
        <p:nvSpPr>
          <p:cNvPr id="37889" name="Rectangle 1"/>
          <p:cNvSpPr>
            <a:spLocks noChangeArrowheads="1"/>
          </p:cNvSpPr>
          <p:nvPr/>
        </p:nvSpPr>
        <p:spPr bwMode="auto">
          <a:xfrm>
            <a:off x="520700" y="1771650"/>
            <a:ext cx="810260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8600" algn="l" defTabSz="914400" rtl="0" eaLnBrk="1" fontAlgn="base" latinLnBrk="0" hangingPunct="1">
              <a:lnSpc>
                <a:spcPct val="100000"/>
              </a:lnSpc>
              <a:spcBef>
                <a:spcPct val="0"/>
              </a:spcBef>
              <a:spcAft>
                <a:spcPct val="0"/>
              </a:spcAft>
              <a:buClrTx/>
              <a:buSzTx/>
              <a:buFontTx/>
              <a:buNone/>
              <a:tabLst/>
            </a:pPr>
            <a:r>
              <a:rPr kumimoji="0" lang="en-US" sz="2000" b="1" i="1" u="none" strike="noStrike" cap="none" normalizeH="0" baseline="0" dirty="0" smtClean="0">
                <a:ln>
                  <a:noFill/>
                </a:ln>
                <a:solidFill>
                  <a:schemeClr val="tx1"/>
                </a:solidFill>
                <a:effectLst/>
                <a:latin typeface="Arial" pitchFamily="34" charset="0"/>
                <a:ea typeface="Times New Roman" pitchFamily="18" charset="0"/>
              </a:rPr>
              <a:t>4. Non-transfer of new asset for 3 years criteria</a:t>
            </a:r>
            <a:r>
              <a:rPr kumimoji="0" lang="en-US" sz="2000" b="1" i="0" u="none" strike="noStrike" cap="none" normalizeH="0" baseline="0" dirty="0" smtClean="0">
                <a:ln>
                  <a:noFill/>
                </a:ln>
                <a:solidFill>
                  <a:schemeClr val="tx1"/>
                </a:solidFill>
                <a:effectLst/>
                <a:latin typeface="Arial" pitchFamily="34" charset="0"/>
                <a:ea typeface="Times New Roman" pitchFamily="18" charset="0"/>
              </a:rPr>
              <a:t> —</a:t>
            </a: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The new specified asset shall neither be transferred nor be converted into money for a period of 3 years from the date of its acquisition. </a:t>
            </a:r>
          </a:p>
          <a:p>
            <a:pPr marL="0" marR="0" lvl="0" indent="22860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ea typeface="Times New Roman" pitchFamily="18" charset="0"/>
              </a:rPr>
              <a:t>However if such asset is transferred or converted into money, within a period of 3 years from the date of its acquisition, the amount of capital gain exempted under this section shall deemed to be long term capital gains of the previous year in which the new specified asset is transferred or converted into money</a:t>
            </a:r>
            <a:r>
              <a:rPr kumimoji="0" lang="en-US" sz="2000" b="0" i="0" u="none" strike="noStrike" cap="none" normalizeH="0" baseline="0" dirty="0" smtClean="0">
                <a:ln>
                  <a:noFill/>
                </a:ln>
                <a:solidFill>
                  <a:schemeClr val="tx1"/>
                </a:solidFill>
                <a:effectLst/>
                <a:latin typeface="Arial" pitchFamily="34" charset="0"/>
              </a:rPr>
              <a:t> </a:t>
            </a:r>
          </a:p>
        </p:txBody>
      </p:sp>
    </p:spTree>
  </p:cSld>
  <p:clrMapOvr>
    <a:masterClrMapping/>
  </p:clrMapOvr>
  <p:transition advTm="5000">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smtClean="0"/>
              <a:t>MOHAN AGGARWAL &amp; ASSOCIATES  Chartered Accountants</a:t>
            </a:r>
            <a:endParaRPr lang="en-US"/>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6</a:t>
            </a:fld>
            <a:endParaRPr lang="en-US"/>
          </a:p>
        </p:txBody>
      </p:sp>
      <p:sp>
        <p:nvSpPr>
          <p:cNvPr id="1025" name="Rectangle 1"/>
          <p:cNvSpPr>
            <a:spLocks noChangeArrowheads="1"/>
          </p:cNvSpPr>
          <p:nvPr/>
        </p:nvSpPr>
        <p:spPr bwMode="auto">
          <a:xfrm>
            <a:off x="520700" y="1679575"/>
            <a:ext cx="8194675" cy="34778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342900" algn="r"/>
              </a:tabLst>
            </a:pPr>
            <a:r>
              <a:rPr kumimoji="0" lang="en-US"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lang="en-US" sz="2000" b="1" dirty="0" smtClean="0">
                <a:latin typeface="Arial" pitchFamily="34" charset="0"/>
                <a:cs typeface="Arial" pitchFamily="34" charset="0"/>
              </a:rPr>
              <a:t>(</a:t>
            </a:r>
            <a:r>
              <a:rPr lang="en-US" sz="2000" b="1" dirty="0" err="1" smtClean="0">
                <a:latin typeface="Arial" pitchFamily="34" charset="0"/>
                <a:cs typeface="Arial" pitchFamily="34" charset="0"/>
              </a:rPr>
              <a:t>i</a:t>
            </a:r>
            <a:r>
              <a:rPr lang="en-US" sz="2000" b="1" dirty="0" smtClean="0">
                <a:latin typeface="Arial" pitchFamily="34" charset="0"/>
                <a:cs typeface="Arial" pitchFamily="34" charset="0"/>
              </a:rPr>
              <a:t>) 	</a:t>
            </a:r>
            <a:r>
              <a:rPr lang="en-US" sz="2000" b="1" i="1" dirty="0" smtClean="0">
                <a:latin typeface="Arial" pitchFamily="34" charset="0"/>
                <a:cs typeface="Arial" pitchFamily="34" charset="0"/>
              </a:rPr>
              <a:t>If the cost of the new asset is not less than the net consideration in respect of the original asset</a:t>
            </a:r>
            <a:r>
              <a:rPr lang="en-US" sz="2000" b="1" dirty="0" smtClean="0">
                <a:latin typeface="Arial" pitchFamily="34" charset="0"/>
                <a:cs typeface="Arial" pitchFamily="34" charset="0"/>
              </a:rPr>
              <a:t> - </a:t>
            </a:r>
            <a:r>
              <a:rPr lang="en-US" sz="2000" dirty="0" smtClean="0">
                <a:latin typeface="Arial" pitchFamily="34" charset="0"/>
                <a:cs typeface="Arial" pitchFamily="34" charset="0"/>
              </a:rPr>
              <a:t>The whole of such capital gain shall be exempt;</a:t>
            </a:r>
          </a:p>
          <a:p>
            <a:pPr marL="0" marR="0" lvl="0" indent="0" algn="just" defTabSz="914400" rtl="0" eaLnBrk="1" fontAlgn="base" latinLnBrk="0" hangingPunct="1">
              <a:lnSpc>
                <a:spcPct val="100000"/>
              </a:lnSpc>
              <a:spcBef>
                <a:spcPct val="0"/>
              </a:spcBef>
              <a:spcAft>
                <a:spcPct val="0"/>
              </a:spcAft>
              <a:buClrTx/>
              <a:buSzTx/>
              <a:buFontTx/>
              <a:buNone/>
              <a:tabLst>
                <a:tab pos="342900" algn="r"/>
              </a:tabLst>
            </a:pPr>
            <a:endParaRPr lang="en-US" sz="2000" dirty="0" smtClean="0">
              <a:latin typeface="Arial" pitchFamily="34"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tab pos="342900" algn="r"/>
              </a:tabLst>
            </a:pPr>
            <a:endParaRPr lang="en-US" sz="2000" dirty="0" smtClean="0">
              <a:latin typeface="Arial" pitchFamily="34" charset="0"/>
              <a:cs typeface="Arial" pitchFamily="34" charset="0"/>
            </a:endParaRPr>
          </a:p>
          <a:p>
            <a:r>
              <a:rPr lang="en-US" sz="2000" b="1" dirty="0" smtClean="0">
                <a:latin typeface="Arial" pitchFamily="34" charset="0"/>
                <a:cs typeface="Arial" pitchFamily="34" charset="0"/>
              </a:rPr>
              <a:t>(ii)	</a:t>
            </a:r>
            <a:r>
              <a:rPr lang="en-US" sz="2000" b="1" i="1" dirty="0" smtClean="0">
                <a:latin typeface="Arial" pitchFamily="34" charset="0"/>
                <a:cs typeface="Arial" pitchFamily="34" charset="0"/>
              </a:rPr>
              <a:t>If the cost of the new asset is less than the net consideration in respect of the original asset,</a:t>
            </a:r>
            <a:r>
              <a:rPr lang="en-US" sz="2000" b="1" dirty="0" smtClean="0">
                <a:latin typeface="Arial" pitchFamily="34" charset="0"/>
                <a:cs typeface="Arial" pitchFamily="34" charset="0"/>
              </a:rPr>
              <a:t> - </a:t>
            </a:r>
            <a:r>
              <a:rPr lang="en-US" sz="2000" dirty="0" smtClean="0">
                <a:latin typeface="Arial" pitchFamily="34" charset="0"/>
                <a:cs typeface="Arial" pitchFamily="34" charset="0"/>
              </a:rPr>
              <a:t>So much of the capital gain as bears to the whole of the capital gain the same proportion as the cost of the new asset bears to the net consideration, shall be exempt.</a:t>
            </a:r>
          </a:p>
          <a:p>
            <a:r>
              <a:rPr lang="en-US" sz="2000" dirty="0" smtClean="0"/>
              <a:t>	</a:t>
            </a:r>
            <a:endParaRPr kumimoji="0" lang="en-US" sz="2000" b="0" i="0" u="none" strike="noStrike" cap="none" normalizeH="0" baseline="0" dirty="0" smtClean="0">
              <a:ln>
                <a:noFill/>
              </a:ln>
              <a:solidFill>
                <a:schemeClr val="tx1"/>
              </a:solidFill>
              <a:effectLst/>
              <a:latin typeface="Arial" pitchFamily="34" charset="0"/>
            </a:endParaRPr>
          </a:p>
        </p:txBody>
      </p:sp>
      <p:sp>
        <p:nvSpPr>
          <p:cNvPr id="5" name="Rectangle 4"/>
          <p:cNvSpPr/>
          <p:nvPr/>
        </p:nvSpPr>
        <p:spPr>
          <a:xfrm>
            <a:off x="612775" y="1035050"/>
            <a:ext cx="7918450" cy="523220"/>
          </a:xfrm>
          <a:prstGeom prst="rect">
            <a:avLst/>
          </a:prstGeom>
        </p:spPr>
        <p:txBody>
          <a:bodyPr wrap="square">
            <a:spAutoFit/>
          </a:bodyPr>
          <a:lstStyle/>
          <a:p>
            <a:r>
              <a:rPr lang="en-US" sz="2800" b="1" dirty="0" smtClean="0">
                <a:solidFill>
                  <a:srgbClr val="0070C0"/>
                </a:solidFill>
                <a:latin typeface="Arial" pitchFamily="34" charset="0"/>
                <a:ea typeface="Times New Roman" pitchFamily="18" charset="0"/>
              </a:rPr>
              <a:t>(C).AMOUNT OF EXEMPTION- SECTION 115F</a:t>
            </a:r>
            <a:endParaRPr lang="en-US" sz="2800" b="1" dirty="0">
              <a:solidFill>
                <a:srgbClr val="0070C0"/>
              </a:solidFill>
            </a:endParaRPr>
          </a:p>
        </p:txBody>
      </p:sp>
    </p:spTree>
  </p:cSld>
  <p:clrMapOvr>
    <a:masterClrMapping/>
  </p:clrMapOvr>
  <p:transition advTm="5000">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smtClean="0"/>
              <a:t>MOHAN AGGARWAL &amp; ASSOCIATES  Chartered Accountants</a:t>
            </a:r>
            <a:endParaRPr lang="en-US"/>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7</a:t>
            </a:fld>
            <a:endParaRPr lang="en-US"/>
          </a:p>
        </p:txBody>
      </p:sp>
      <p:sp>
        <p:nvSpPr>
          <p:cNvPr id="5" name="Rectangle 4"/>
          <p:cNvSpPr/>
          <p:nvPr/>
        </p:nvSpPr>
        <p:spPr>
          <a:xfrm>
            <a:off x="520700" y="758825"/>
            <a:ext cx="8010525" cy="830997"/>
          </a:xfrm>
          <a:prstGeom prst="rect">
            <a:avLst/>
          </a:prstGeom>
        </p:spPr>
        <p:txBody>
          <a:bodyPr wrap="square">
            <a:spAutoFit/>
          </a:bodyPr>
          <a:lstStyle/>
          <a:p>
            <a:pPr lvl="0" eaLnBrk="1" hangingPunct="1">
              <a:tabLst>
                <a:tab pos="342900" algn="r"/>
              </a:tabLst>
            </a:pPr>
            <a:r>
              <a:rPr lang="en-US" sz="2400" b="1" dirty="0" smtClean="0">
                <a:solidFill>
                  <a:srgbClr val="0070C0"/>
                </a:solidFill>
                <a:latin typeface="Arial" pitchFamily="34" charset="0"/>
                <a:ea typeface="Times New Roman" pitchFamily="18" charset="0"/>
              </a:rPr>
              <a:t>(D).FORMULA FOR CALCULATING EXEMPTION SECTION 115F</a:t>
            </a:r>
            <a:endParaRPr lang="en-US" sz="2400" b="1" dirty="0" smtClean="0">
              <a:solidFill>
                <a:srgbClr val="0070C0"/>
              </a:solidFill>
              <a:latin typeface="Arial" pitchFamily="34" charset="0"/>
            </a:endParaRPr>
          </a:p>
        </p:txBody>
      </p:sp>
      <p:sp>
        <p:nvSpPr>
          <p:cNvPr id="7" name="Rectangle 6"/>
          <p:cNvSpPr/>
          <p:nvPr/>
        </p:nvSpPr>
        <p:spPr>
          <a:xfrm>
            <a:off x="520700" y="1955800"/>
            <a:ext cx="8102600" cy="523220"/>
          </a:xfrm>
          <a:prstGeom prst="rect">
            <a:avLst/>
          </a:prstGeom>
        </p:spPr>
        <p:txBody>
          <a:bodyPr wrap="square">
            <a:spAutoFit/>
          </a:bodyPr>
          <a:lstStyle/>
          <a:p>
            <a:pPr lvl="0" indent="228600" algn="just" eaLnBrk="1" hangingPunct="1"/>
            <a:r>
              <a:rPr lang="en-US" sz="1400" b="1" dirty="0" smtClean="0">
                <a:latin typeface="Arial" pitchFamily="34" charset="0"/>
                <a:ea typeface="Times New Roman" pitchFamily="18" charset="0"/>
              </a:rPr>
              <a:t>EXEMPTION </a:t>
            </a:r>
            <a:r>
              <a:rPr lang="en-US" sz="1400" dirty="0" smtClean="0">
                <a:latin typeface="Arial" pitchFamily="34" charset="0"/>
                <a:ea typeface="Times New Roman" pitchFamily="18" charset="0"/>
              </a:rPr>
              <a:t>= </a:t>
            </a:r>
            <a:r>
              <a:rPr lang="en-US" sz="1400" u="sng" dirty="0" smtClean="0">
                <a:latin typeface="Arial" pitchFamily="34" charset="0"/>
                <a:ea typeface="Times New Roman" pitchFamily="18" charset="0"/>
              </a:rPr>
              <a:t>Capital Gains on sale of foreign exchange Asset x cost of new specified assets</a:t>
            </a:r>
            <a:endParaRPr lang="en-US" sz="1400" dirty="0" smtClean="0">
              <a:latin typeface="Arial" pitchFamily="34" charset="0"/>
            </a:endParaRPr>
          </a:p>
          <a:p>
            <a:pPr lvl="0" indent="228600" algn="just"/>
            <a:r>
              <a:rPr lang="en-US" sz="1400" dirty="0" smtClean="0">
                <a:latin typeface="Arial" pitchFamily="34" charset="0"/>
                <a:ea typeface="Times New Roman" pitchFamily="18" charset="0"/>
              </a:rPr>
              <a:t>				Net Consideration</a:t>
            </a:r>
            <a:endParaRPr lang="en-US" sz="1400" dirty="0" smtClean="0">
              <a:latin typeface="Arial" pitchFamily="34" charset="0"/>
            </a:endParaRPr>
          </a:p>
        </p:txBody>
      </p:sp>
    </p:spTree>
  </p:cSld>
  <p:clrMapOvr>
    <a:masterClrMapping/>
  </p:clrMapOvr>
  <p:transition advTm="5000">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smtClean="0"/>
              <a:t>MOHAN AGGARWAL &amp; ASSOCIATES  Chartered Accountants</a:t>
            </a:r>
            <a:endParaRPr lang="en-US"/>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8</a:t>
            </a:fld>
            <a:endParaRPr lang="en-US"/>
          </a:p>
        </p:txBody>
      </p:sp>
      <p:sp>
        <p:nvSpPr>
          <p:cNvPr id="59393" name="Rectangle 1"/>
          <p:cNvSpPr>
            <a:spLocks noChangeArrowheads="1"/>
          </p:cNvSpPr>
          <p:nvPr/>
        </p:nvSpPr>
        <p:spPr bwMode="auto">
          <a:xfrm>
            <a:off x="428625" y="1587501"/>
            <a:ext cx="8194675" cy="34778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8600" algn="just" defTabSz="914400" rtl="0" eaLnBrk="1" fontAlgn="base" latinLnBrk="0" hangingPunct="1">
              <a:lnSpc>
                <a:spcPct val="100000"/>
              </a:lnSpc>
              <a:spcBef>
                <a:spcPct val="0"/>
              </a:spcBef>
              <a:spcAft>
                <a:spcPct val="0"/>
              </a:spcAft>
              <a:buClrTx/>
              <a:buSzTx/>
              <a:buFontTx/>
              <a:buNone/>
              <a:tabLst>
                <a:tab pos="342900" algn="r"/>
              </a:tabLst>
            </a:pPr>
            <a:r>
              <a:rPr kumimoji="0" lang="en-US" sz="2000" b="1" i="0" u="none" strike="noStrike" cap="none" normalizeH="0" baseline="0" dirty="0" smtClean="0">
                <a:ln>
                  <a:noFill/>
                </a:ln>
                <a:solidFill>
                  <a:schemeClr val="tx1"/>
                </a:solidFill>
                <a:effectLst/>
                <a:latin typeface="Arial" pitchFamily="34" charset="0"/>
                <a:ea typeface="Times New Roman" pitchFamily="18" charset="0"/>
              </a:rPr>
              <a:t>‘Specified asset’ </a:t>
            </a:r>
            <a:r>
              <a:rPr kumimoji="0" lang="en-US" sz="2000" b="0" i="0" u="none" strike="noStrike" cap="none" normalizeH="0" baseline="0" dirty="0" smtClean="0">
                <a:ln>
                  <a:noFill/>
                </a:ln>
                <a:solidFill>
                  <a:schemeClr val="tx1"/>
                </a:solidFill>
                <a:effectLst/>
                <a:latin typeface="Arial" pitchFamily="34" charset="0"/>
                <a:ea typeface="Times New Roman" pitchFamily="18" charset="0"/>
              </a:rPr>
              <a:t>means any of the following assets, namely:</a:t>
            </a:r>
          </a:p>
          <a:p>
            <a:pPr marL="0" marR="0" lvl="0" indent="228600" algn="just" defTabSz="914400" rtl="0" eaLnBrk="1" fontAlgn="base" latinLnBrk="0" hangingPunct="1">
              <a:lnSpc>
                <a:spcPct val="100000"/>
              </a:lnSpc>
              <a:spcBef>
                <a:spcPct val="0"/>
              </a:spcBef>
              <a:spcAft>
                <a:spcPct val="0"/>
              </a:spcAft>
              <a:buClrTx/>
              <a:buSzTx/>
              <a:buFontTx/>
              <a:buNone/>
              <a:tabLst>
                <a:tab pos="342900" algn="r"/>
              </a:tabLst>
            </a:pPr>
            <a:endParaRPr kumimoji="0" lang="en-US" sz="20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342900" algn="r"/>
              </a:tabLst>
            </a:pP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a:t>
            </a:r>
            <a:r>
              <a:rPr kumimoji="0" lang="en-US" sz="2000" b="0" i="1" u="none" strike="noStrike" cap="none" normalizeH="0" baseline="0" dirty="0" err="1" smtClean="0">
                <a:ln>
                  <a:noFill/>
                </a:ln>
                <a:solidFill>
                  <a:schemeClr val="tx1"/>
                </a:solidFill>
                <a:effectLst/>
                <a:latin typeface="Arial" pitchFamily="34" charset="0"/>
                <a:ea typeface="Times New Roman" pitchFamily="18" charset="0"/>
              </a:rPr>
              <a:t>i</a:t>
            </a: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Shares in an Indian company;</a:t>
            </a:r>
          </a:p>
          <a:p>
            <a:pPr marL="0" marR="0" lvl="0" indent="0" algn="just" defTabSz="914400" rtl="0" eaLnBrk="0" fontAlgn="base" latinLnBrk="0" hangingPunct="0">
              <a:lnSpc>
                <a:spcPct val="100000"/>
              </a:lnSpc>
              <a:spcBef>
                <a:spcPct val="0"/>
              </a:spcBef>
              <a:spcAft>
                <a:spcPct val="0"/>
              </a:spcAft>
              <a:buClrTx/>
              <a:buSzTx/>
              <a:buFontTx/>
              <a:buNone/>
              <a:tabLst>
                <a:tab pos="342900" algn="r"/>
              </a:tabLst>
            </a:pP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a:t>
            </a:r>
            <a:r>
              <a:rPr kumimoji="0" lang="en-US" sz="2000" b="0" i="1" u="none" strike="noStrike" cap="none" normalizeH="0" baseline="0" dirty="0" smtClean="0">
                <a:ln>
                  <a:noFill/>
                </a:ln>
                <a:solidFill>
                  <a:schemeClr val="tx1"/>
                </a:solidFill>
                <a:effectLst/>
                <a:latin typeface="Arial" pitchFamily="34" charset="0"/>
                <a:ea typeface="Times New Roman" pitchFamily="18" charset="0"/>
              </a:rPr>
              <a:t>ii</a:t>
            </a: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Debentures issued by an Indian company which is not a private company as defined in the Companies Act, 1956;</a:t>
            </a:r>
            <a:endParaRPr kumimoji="0" lang="en-US" sz="20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342900" algn="r"/>
              </a:tabLst>
            </a:pP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a:t>
            </a:r>
            <a:r>
              <a:rPr kumimoji="0" lang="en-US" sz="2000" b="0" i="1" u="none" strike="noStrike" cap="none" normalizeH="0" baseline="0" dirty="0" smtClean="0">
                <a:ln>
                  <a:noFill/>
                </a:ln>
                <a:solidFill>
                  <a:schemeClr val="tx1"/>
                </a:solidFill>
                <a:effectLst/>
                <a:latin typeface="Arial" pitchFamily="34" charset="0"/>
                <a:ea typeface="Times New Roman" pitchFamily="18" charset="0"/>
              </a:rPr>
              <a:t>iii</a:t>
            </a: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Deposits with an Indian company which is not a private company as defined in the Companies Act, 1956;</a:t>
            </a:r>
            <a:endParaRPr kumimoji="0" lang="en-US" sz="20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342900" algn="r"/>
              </a:tabLst>
            </a:pP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a:t>
            </a:r>
            <a:r>
              <a:rPr kumimoji="0" lang="en-US" sz="2000" b="0" i="1" u="none" strike="noStrike" cap="none" normalizeH="0" baseline="0" dirty="0" smtClean="0">
                <a:ln>
                  <a:noFill/>
                </a:ln>
                <a:solidFill>
                  <a:schemeClr val="tx1"/>
                </a:solidFill>
                <a:effectLst/>
                <a:latin typeface="Arial" pitchFamily="34" charset="0"/>
                <a:ea typeface="Times New Roman" pitchFamily="18" charset="0"/>
              </a:rPr>
              <a:t>iv</a:t>
            </a: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Any security of the Central Government as defined in clause (</a:t>
            </a:r>
            <a:r>
              <a:rPr kumimoji="0" lang="en-US" sz="2000" b="0" i="1" u="none" strike="noStrike" cap="none" normalizeH="0" baseline="0" dirty="0" smtClean="0">
                <a:ln>
                  <a:noFill/>
                </a:ln>
                <a:solidFill>
                  <a:schemeClr val="tx1"/>
                </a:solidFill>
                <a:effectLst/>
                <a:latin typeface="Arial" pitchFamily="34" charset="0"/>
                <a:ea typeface="Times New Roman" pitchFamily="18" charset="0"/>
              </a:rPr>
              <a:t>2</a:t>
            </a: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of section 2 of the Public Debt Act, 1944;</a:t>
            </a:r>
            <a:endParaRPr kumimoji="0" lang="en-US" sz="20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342900" algn="r"/>
              </a:tabLst>
            </a:pP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a:t>
            </a:r>
            <a:r>
              <a:rPr kumimoji="0" lang="en-US" sz="2000" b="0" i="1" u="none" strike="noStrike" cap="none" normalizeH="0" baseline="0" dirty="0" smtClean="0">
                <a:ln>
                  <a:noFill/>
                </a:ln>
                <a:solidFill>
                  <a:schemeClr val="tx1"/>
                </a:solidFill>
                <a:effectLst/>
                <a:latin typeface="Arial" pitchFamily="34" charset="0"/>
                <a:ea typeface="Times New Roman" pitchFamily="18" charset="0"/>
              </a:rPr>
              <a:t>v</a:t>
            </a: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Such other assets as the Central Government may specify in this behalf by notification in the Official Gazette.</a:t>
            </a:r>
            <a:endParaRPr kumimoji="0" lang="en-US" sz="2000" b="0" i="0" u="none" strike="noStrike" cap="none" normalizeH="0" baseline="0" dirty="0" smtClean="0">
              <a:ln>
                <a:noFill/>
              </a:ln>
              <a:solidFill>
                <a:schemeClr val="tx1"/>
              </a:solidFill>
              <a:effectLst/>
              <a:latin typeface="Arial" pitchFamily="34" charset="0"/>
            </a:endParaRPr>
          </a:p>
        </p:txBody>
      </p:sp>
      <p:sp>
        <p:nvSpPr>
          <p:cNvPr id="59394" name="Rectangle 2"/>
          <p:cNvSpPr>
            <a:spLocks noChangeArrowheads="1"/>
          </p:cNvSpPr>
          <p:nvPr/>
        </p:nvSpPr>
        <p:spPr bwMode="auto">
          <a:xfrm>
            <a:off x="1165225" y="1035050"/>
            <a:ext cx="7058025"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171700" algn="l"/>
              </a:tabLst>
            </a:pPr>
            <a:r>
              <a:rPr kumimoji="0" lang="en-US" sz="2800" b="1" i="0" u="none" strike="noStrike" cap="none" normalizeH="0" baseline="0" dirty="0" smtClean="0">
                <a:ln>
                  <a:noFill/>
                </a:ln>
                <a:solidFill>
                  <a:srgbClr val="0070C0"/>
                </a:solidFill>
                <a:effectLst/>
                <a:latin typeface="Arial" pitchFamily="34" charset="0"/>
                <a:ea typeface="Times New Roman" pitchFamily="18" charset="0"/>
              </a:rPr>
              <a:t>(E).	MEANING-  SECTION 115F</a:t>
            </a:r>
            <a:endParaRPr kumimoji="0" lang="en-US" sz="2800" b="1" i="0" u="none" strike="noStrike" cap="none" normalizeH="0" baseline="0" dirty="0" smtClean="0">
              <a:ln>
                <a:noFill/>
              </a:ln>
              <a:solidFill>
                <a:srgbClr val="0070C0"/>
              </a:solidFill>
              <a:effectLst/>
              <a:latin typeface="Arial" pitchFamily="34" charset="0"/>
            </a:endParaRPr>
          </a:p>
        </p:txBody>
      </p:sp>
    </p:spTree>
  </p:cSld>
  <p:clrMapOvr>
    <a:masterClrMapping/>
  </p:clrMapOvr>
  <p:transition advTm="5000">
    <p:dissolve/>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3795" name="Slide Number Placeholder 5"/>
          <p:cNvSpPr>
            <a:spLocks noGrp="1"/>
          </p:cNvSpPr>
          <p:nvPr>
            <p:ph type="sldNum" sz="quarter" idx="11"/>
          </p:nvPr>
        </p:nvSpPr>
        <p:spPr/>
        <p:style>
          <a:lnRef idx="2">
            <a:schemeClr val="dk1">
              <a:shade val="50000"/>
            </a:schemeClr>
          </a:lnRef>
          <a:fillRef idx="1">
            <a:schemeClr val="dk1"/>
          </a:fillRef>
          <a:effectRef idx="0">
            <a:schemeClr val="dk1"/>
          </a:effectRef>
          <a:fontRef idx="minor">
            <a:schemeClr val="lt1"/>
          </a:fontRef>
        </p:style>
        <p:txBody>
          <a:bodyPr/>
          <a:lstStyle/>
          <a:p>
            <a:fld id="{2BF39EC7-0A3C-4B08-80DB-186782C90ABC}" type="slidenum">
              <a:rPr lang="en-US" smtClean="0"/>
              <a:pPr/>
              <a:t>9</a:t>
            </a:fld>
            <a:endParaRPr lang="en-US" dirty="0" smtClean="0"/>
          </a:p>
        </p:txBody>
      </p:sp>
      <p:sp>
        <p:nvSpPr>
          <p:cNvPr id="33796" name="Rectangle 15"/>
          <p:cNvSpPr>
            <a:spLocks noGrp="1" noChangeArrowheads="1"/>
          </p:cNvSpPr>
          <p:nvPr>
            <p:ph type="title"/>
          </p:nvPr>
        </p:nvSpPr>
        <p:spPr>
          <a:xfrm>
            <a:off x="549275" y="503238"/>
            <a:ext cx="8001000" cy="838200"/>
          </a:xfrm>
        </p:spPr>
        <p:style>
          <a:lnRef idx="2">
            <a:schemeClr val="dk1">
              <a:shade val="50000"/>
            </a:schemeClr>
          </a:lnRef>
          <a:fillRef idx="1">
            <a:schemeClr val="dk1"/>
          </a:fillRef>
          <a:effectRef idx="0">
            <a:schemeClr val="dk1"/>
          </a:effectRef>
          <a:fontRef idx="minor">
            <a:schemeClr val="lt1"/>
          </a:fontRef>
        </p:style>
        <p:txBody>
          <a:bodyPr/>
          <a:lstStyle/>
          <a:p>
            <a:pPr algn="ctr"/>
            <a:r>
              <a:rPr lang="en-US" sz="5400" u="sng" dirty="0" smtClean="0">
                <a:solidFill>
                  <a:srgbClr val="00B0F0"/>
                </a:solidFill>
                <a:latin typeface="Arial" charset="0"/>
              </a:rPr>
              <a:t>THANK</a:t>
            </a:r>
            <a:r>
              <a:rPr lang="en-US" sz="5600" u="sng" dirty="0" smtClean="0">
                <a:solidFill>
                  <a:srgbClr val="00B0F0"/>
                </a:solidFill>
              </a:rPr>
              <a:t> </a:t>
            </a:r>
            <a:r>
              <a:rPr lang="en-US" sz="5400" u="sng" dirty="0" smtClean="0">
                <a:solidFill>
                  <a:srgbClr val="00B0F0"/>
                </a:solidFill>
                <a:latin typeface="Arial" charset="0"/>
              </a:rPr>
              <a:t>YOU</a:t>
            </a:r>
          </a:p>
        </p:txBody>
      </p:sp>
      <p:sp>
        <p:nvSpPr>
          <p:cNvPr id="33797" name="Rectangle 16"/>
          <p:cNvSpPr>
            <a:spLocks noGrp="1" noChangeArrowheads="1"/>
          </p:cNvSpPr>
          <p:nvPr>
            <p:ph type="body" sz="half" idx="1"/>
          </p:nvPr>
        </p:nvSpPr>
        <p:spPr>
          <a:xfrm>
            <a:off x="704850" y="1679575"/>
            <a:ext cx="8001000" cy="4419601"/>
          </a:xfrm>
        </p:spPr>
        <p:style>
          <a:lnRef idx="2">
            <a:schemeClr val="dk1">
              <a:shade val="50000"/>
            </a:schemeClr>
          </a:lnRef>
          <a:fillRef idx="1">
            <a:schemeClr val="dk1"/>
          </a:fillRef>
          <a:effectRef idx="0">
            <a:schemeClr val="dk1"/>
          </a:effectRef>
          <a:fontRef idx="minor">
            <a:schemeClr val="lt1"/>
          </a:fontRef>
        </p:style>
        <p:txBody>
          <a:bodyPr/>
          <a:lstStyle/>
          <a:p>
            <a:pPr marL="0" indent="0">
              <a:lnSpc>
                <a:spcPct val="100000"/>
              </a:lnSpc>
              <a:buFont typeface="Wingdings" pitchFamily="2" charset="2"/>
              <a:buNone/>
            </a:pPr>
            <a:r>
              <a:rPr lang="en-US" sz="2100" dirty="0" smtClean="0">
                <a:solidFill>
                  <a:schemeClr val="bg1"/>
                </a:solidFill>
              </a:rPr>
              <a:t>	</a:t>
            </a:r>
            <a:r>
              <a:rPr lang="en-US" sz="2100" dirty="0" smtClean="0">
                <a:solidFill>
                  <a:schemeClr val="accent2"/>
                </a:solidFill>
              </a:rPr>
              <a:t>Your comments and suggestions are of utmost importance and are always welcomed.</a:t>
            </a:r>
          </a:p>
          <a:p>
            <a:pPr marL="0" indent="0">
              <a:lnSpc>
                <a:spcPct val="100000"/>
              </a:lnSpc>
              <a:buFont typeface="Wingdings" pitchFamily="2" charset="2"/>
              <a:buNone/>
            </a:pPr>
            <a:endParaRPr lang="en-US" sz="1700" i="1" dirty="0" smtClean="0">
              <a:solidFill>
                <a:schemeClr val="accent2"/>
              </a:solidFill>
            </a:endParaRPr>
          </a:p>
          <a:p>
            <a:pPr marL="0" indent="0">
              <a:lnSpc>
                <a:spcPct val="100000"/>
              </a:lnSpc>
              <a:buFont typeface="Wingdings" pitchFamily="2" charset="2"/>
              <a:buNone/>
            </a:pPr>
            <a:r>
              <a:rPr lang="en-US" sz="2800" b="1" dirty="0" smtClean="0">
                <a:solidFill>
                  <a:schemeClr val="bg1"/>
                </a:solidFill>
                <a:latin typeface="Times New Roman" pitchFamily="18" charset="0"/>
              </a:rPr>
              <a:t>CA. </a:t>
            </a:r>
            <a:r>
              <a:rPr lang="en-US" sz="2800" b="1" dirty="0" err="1" smtClean="0">
                <a:solidFill>
                  <a:schemeClr val="bg1"/>
                </a:solidFill>
                <a:latin typeface="Times New Roman" pitchFamily="18" charset="0"/>
              </a:rPr>
              <a:t>Rajat</a:t>
            </a:r>
            <a:r>
              <a:rPr lang="en-US" sz="2800" b="1" dirty="0" smtClean="0">
                <a:solidFill>
                  <a:schemeClr val="bg1"/>
                </a:solidFill>
                <a:latin typeface="Times New Roman" pitchFamily="18" charset="0"/>
              </a:rPr>
              <a:t> Mohan </a:t>
            </a:r>
            <a:endParaRPr lang="en-US" sz="2000" b="1" dirty="0" smtClean="0">
              <a:solidFill>
                <a:schemeClr val="bg1"/>
              </a:solidFill>
              <a:latin typeface="Times New Roman" pitchFamily="18" charset="0"/>
            </a:endParaRPr>
          </a:p>
          <a:p>
            <a:pPr marL="0" indent="0">
              <a:lnSpc>
                <a:spcPct val="100000"/>
              </a:lnSpc>
              <a:buFont typeface="Wingdings" pitchFamily="2" charset="2"/>
              <a:buNone/>
            </a:pPr>
            <a:r>
              <a:rPr lang="en-US" sz="2800" dirty="0" err="1" smtClean="0">
                <a:solidFill>
                  <a:schemeClr val="bg1"/>
                </a:solidFill>
                <a:latin typeface="Batang" pitchFamily="18" charset="-127"/>
              </a:rPr>
              <a:t>B.Com</a:t>
            </a:r>
            <a:r>
              <a:rPr lang="en-US" sz="2800" dirty="0" smtClean="0">
                <a:solidFill>
                  <a:schemeClr val="bg1"/>
                </a:solidFill>
                <a:latin typeface="Batang" pitchFamily="18" charset="-127"/>
              </a:rPr>
              <a:t>(H), ACA, ACS, DISA</a:t>
            </a:r>
          </a:p>
          <a:p>
            <a:pPr marL="0" indent="0">
              <a:lnSpc>
                <a:spcPct val="100000"/>
              </a:lnSpc>
              <a:buNone/>
            </a:pPr>
            <a:endParaRPr lang="en-US" sz="2400" b="1" dirty="0" smtClean="0"/>
          </a:p>
          <a:p>
            <a:pPr marL="0" indent="0">
              <a:lnSpc>
                <a:spcPct val="100000"/>
              </a:lnSpc>
              <a:buNone/>
            </a:pPr>
            <a:r>
              <a:rPr lang="en-US" sz="1200" b="1" dirty="0" smtClean="0">
                <a:solidFill>
                  <a:schemeClr val="bg1"/>
                </a:solidFill>
                <a:latin typeface="Times New Roman" pitchFamily="18" charset="0"/>
                <a:cs typeface="Times New Roman" pitchFamily="18" charset="0"/>
              </a:rPr>
              <a:t>MOHAN AGGARWAL &amp; ASSOCIATES</a:t>
            </a:r>
          </a:p>
          <a:p>
            <a:pPr marL="0" indent="0">
              <a:lnSpc>
                <a:spcPct val="100000"/>
              </a:lnSpc>
              <a:buNone/>
            </a:pPr>
            <a:r>
              <a:rPr lang="en-US" sz="1200" b="1" dirty="0" smtClean="0">
                <a:solidFill>
                  <a:schemeClr val="bg1"/>
                </a:solidFill>
                <a:latin typeface="Times New Roman" pitchFamily="18" charset="0"/>
                <a:cs typeface="Times New Roman" pitchFamily="18" charset="0"/>
              </a:rPr>
              <a:t>Chartered Accountants</a:t>
            </a:r>
          </a:p>
          <a:p>
            <a:pPr marL="0" indent="0">
              <a:lnSpc>
                <a:spcPct val="100000"/>
              </a:lnSpc>
              <a:buNone/>
            </a:pPr>
            <a:r>
              <a:rPr lang="en-US" sz="1400" dirty="0" smtClean="0">
                <a:solidFill>
                  <a:schemeClr val="bg1"/>
                </a:solidFill>
                <a:latin typeface="Batang" pitchFamily="18" charset="-127"/>
              </a:rPr>
              <a:t>Head Office</a:t>
            </a:r>
          </a:p>
          <a:p>
            <a:pPr marL="0" indent="0">
              <a:lnSpc>
                <a:spcPct val="100000"/>
              </a:lnSpc>
              <a:buNone/>
            </a:pPr>
            <a:r>
              <a:rPr lang="en-US" sz="1100" dirty="0" smtClean="0">
                <a:solidFill>
                  <a:schemeClr val="bg1"/>
                </a:solidFill>
                <a:latin typeface="Batang" pitchFamily="18" charset="-127"/>
              </a:rPr>
              <a:t>F-31 D.B. Gupta Market, Karol </a:t>
            </a:r>
            <a:r>
              <a:rPr lang="en-US" sz="1100" dirty="0" err="1" smtClean="0">
                <a:solidFill>
                  <a:schemeClr val="bg1"/>
                </a:solidFill>
                <a:latin typeface="Batang" pitchFamily="18" charset="-127"/>
              </a:rPr>
              <a:t>Bagh</a:t>
            </a:r>
            <a:r>
              <a:rPr lang="en-US" sz="1100" dirty="0" smtClean="0">
                <a:solidFill>
                  <a:schemeClr val="bg1"/>
                </a:solidFill>
                <a:latin typeface="Batang" pitchFamily="18" charset="-127"/>
              </a:rPr>
              <a:t>, New Delhi-110005</a:t>
            </a:r>
          </a:p>
          <a:p>
            <a:pPr marL="0" indent="0">
              <a:lnSpc>
                <a:spcPct val="100000"/>
              </a:lnSpc>
              <a:buNone/>
            </a:pPr>
            <a:r>
              <a:rPr lang="en-US" sz="1100" dirty="0" smtClean="0">
                <a:solidFill>
                  <a:schemeClr val="bg1"/>
                </a:solidFill>
                <a:latin typeface="Batang" pitchFamily="18" charset="-127"/>
              </a:rPr>
              <a:t>Office Phone: 011-23672609 / 23535809</a:t>
            </a:r>
          </a:p>
          <a:p>
            <a:pPr marL="0" indent="0">
              <a:lnSpc>
                <a:spcPct val="100000"/>
              </a:lnSpc>
              <a:buNone/>
            </a:pPr>
            <a:r>
              <a:rPr lang="en-US" sz="1400" dirty="0" smtClean="0">
                <a:solidFill>
                  <a:schemeClr val="bg1"/>
                </a:solidFill>
                <a:latin typeface="Batang" pitchFamily="18" charset="-127"/>
              </a:rPr>
              <a:t>Branch Office</a:t>
            </a:r>
          </a:p>
          <a:p>
            <a:pPr marL="0" indent="0">
              <a:lnSpc>
                <a:spcPct val="100000"/>
              </a:lnSpc>
              <a:buNone/>
            </a:pPr>
            <a:r>
              <a:rPr lang="en-US" sz="1100" dirty="0" smtClean="0">
                <a:solidFill>
                  <a:schemeClr val="bg1"/>
                </a:solidFill>
                <a:latin typeface="Batang" pitchFamily="18" charset="-127"/>
              </a:rPr>
              <a:t>18A, </a:t>
            </a:r>
            <a:r>
              <a:rPr lang="en-US" sz="1100" dirty="0" err="1" smtClean="0">
                <a:solidFill>
                  <a:schemeClr val="bg1"/>
                </a:solidFill>
                <a:latin typeface="Batang" pitchFamily="18" charset="-127"/>
              </a:rPr>
              <a:t>IInd</a:t>
            </a:r>
            <a:r>
              <a:rPr lang="en-US" sz="1100" dirty="0" smtClean="0">
                <a:solidFill>
                  <a:schemeClr val="bg1"/>
                </a:solidFill>
                <a:latin typeface="Batang" pitchFamily="18" charset="-127"/>
              </a:rPr>
              <a:t> Floor, North Avenue Road, West Punjabi </a:t>
            </a:r>
            <a:r>
              <a:rPr lang="en-US" sz="1100" dirty="0" err="1" smtClean="0">
                <a:solidFill>
                  <a:schemeClr val="bg1"/>
                </a:solidFill>
                <a:latin typeface="Batang" pitchFamily="18" charset="-127"/>
              </a:rPr>
              <a:t>Bagh</a:t>
            </a:r>
            <a:r>
              <a:rPr lang="en-US" sz="1100" dirty="0" smtClean="0">
                <a:solidFill>
                  <a:schemeClr val="bg1"/>
                </a:solidFill>
                <a:latin typeface="Batang" pitchFamily="18" charset="-127"/>
              </a:rPr>
              <a:t>, New Delhi-110026</a:t>
            </a:r>
          </a:p>
          <a:p>
            <a:pPr marL="0" indent="0">
              <a:lnSpc>
                <a:spcPct val="100000"/>
              </a:lnSpc>
              <a:buNone/>
            </a:pPr>
            <a:r>
              <a:rPr lang="en-US" sz="1100" dirty="0" smtClean="0">
                <a:solidFill>
                  <a:schemeClr val="bg1"/>
                </a:solidFill>
                <a:latin typeface="Batang" pitchFamily="18" charset="-127"/>
              </a:rPr>
              <a:t>office Phone</a:t>
            </a:r>
            <a:r>
              <a:rPr lang="en-US" sz="1100" smtClean="0">
                <a:solidFill>
                  <a:schemeClr val="bg1"/>
                </a:solidFill>
                <a:latin typeface="Batang" pitchFamily="18" charset="-127"/>
              </a:rPr>
              <a:t>: 011-47322696/97</a:t>
            </a:r>
            <a:endParaRPr lang="en-US" sz="1100" dirty="0" smtClean="0">
              <a:solidFill>
                <a:schemeClr val="bg1"/>
              </a:solidFill>
              <a:latin typeface="Batang" pitchFamily="18" charset="-127"/>
            </a:endParaRPr>
          </a:p>
          <a:p>
            <a:pPr marL="0" indent="0">
              <a:lnSpc>
                <a:spcPct val="100000"/>
              </a:lnSpc>
              <a:buFont typeface="Wingdings" pitchFamily="2" charset="2"/>
              <a:buNone/>
            </a:pPr>
            <a:endParaRPr lang="en-US" sz="1400" dirty="0" smtClean="0">
              <a:solidFill>
                <a:schemeClr val="bg1"/>
              </a:solidFill>
              <a:latin typeface="Batang" pitchFamily="18" charset="-127"/>
            </a:endParaRPr>
          </a:p>
          <a:p>
            <a:pPr marL="0" indent="0">
              <a:lnSpc>
                <a:spcPct val="100000"/>
              </a:lnSpc>
              <a:buFont typeface="Wingdings" pitchFamily="2" charset="2"/>
              <a:buNone/>
            </a:pPr>
            <a:r>
              <a:rPr lang="en-US" sz="1400" dirty="0" smtClean="0">
                <a:solidFill>
                  <a:schemeClr val="bg1"/>
                </a:solidFill>
                <a:latin typeface="Batang" pitchFamily="18" charset="-127"/>
              </a:rPr>
              <a:t>Website: </a:t>
            </a:r>
            <a:r>
              <a:rPr lang="en-US" sz="1400" dirty="0" smtClean="0">
                <a:solidFill>
                  <a:schemeClr val="hlink"/>
                </a:solidFill>
                <a:latin typeface="Batang" pitchFamily="18" charset="-127"/>
              </a:rPr>
              <a:t>www.delhicamohan.com</a:t>
            </a:r>
          </a:p>
          <a:p>
            <a:pPr marL="0" indent="0">
              <a:lnSpc>
                <a:spcPct val="100000"/>
              </a:lnSpc>
              <a:buFont typeface="Wingdings" pitchFamily="2" charset="2"/>
              <a:buNone/>
            </a:pPr>
            <a:r>
              <a:rPr lang="en-US" sz="1400" dirty="0" smtClean="0">
                <a:solidFill>
                  <a:schemeClr val="bg1"/>
                </a:solidFill>
                <a:latin typeface="Batang" pitchFamily="18" charset="-127"/>
              </a:rPr>
              <a:t>E-mail: </a:t>
            </a:r>
            <a:r>
              <a:rPr lang="en-US" sz="1400" dirty="0" smtClean="0">
                <a:solidFill>
                  <a:schemeClr val="bg1"/>
                </a:solidFill>
                <a:latin typeface="Batang" pitchFamily="18" charset="-127"/>
                <a:hlinkClick r:id="rId2"/>
              </a:rPr>
              <a:t>rajat.mohan@icai.org</a:t>
            </a:r>
            <a:endParaRPr lang="en-US" sz="1400" dirty="0" smtClean="0">
              <a:solidFill>
                <a:schemeClr val="bg1"/>
              </a:solidFill>
              <a:latin typeface="Batang" pitchFamily="18" charset="-127"/>
            </a:endParaRPr>
          </a:p>
        </p:txBody>
      </p:sp>
    </p:spTree>
  </p:cSld>
  <p:clrMapOvr>
    <a:masterClrMapping/>
  </p:clrMapOvr>
  <p:transition advTm="5000">
    <p:dissolve/>
  </p:transition>
  <p:timing>
    <p:tnLst>
      <p:par>
        <p:cTn id="1" dur="indefinite" restart="never" nodeType="tmRoot"/>
      </p:par>
    </p:tnLst>
  </p:timing>
</p:sld>
</file>

<file path=ppt/theme/theme1.xml><?xml version="1.0" encoding="utf-8"?>
<a:theme xmlns:a="http://schemas.openxmlformats.org/drawingml/2006/main" name="Profile">
  <a:themeElements>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Profil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Profile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Profile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Profile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Profile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Profile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rofile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Profile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Profile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1961</TotalTime>
  <Words>297</Words>
  <Application>Microsoft PowerPoint</Application>
  <PresentationFormat>On-screen Show (4:3)</PresentationFormat>
  <Paragraphs>70</Paragraphs>
  <Slides>9</Slides>
  <Notes>1</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Profile</vt:lpstr>
      <vt:lpstr>Tax Planning through Investments</vt:lpstr>
      <vt:lpstr>Slide 2</vt:lpstr>
      <vt:lpstr>Slide 3</vt:lpstr>
      <vt:lpstr>Slide 4</vt:lpstr>
      <vt:lpstr>Slide 5</vt:lpstr>
      <vt:lpstr>Slide 6</vt:lpstr>
      <vt:lpstr>Slide 7</vt:lpstr>
      <vt:lpstr>Slide 8</vt:lpstr>
      <vt:lpstr>THANK YOU</vt:lpstr>
    </vt:vector>
  </TitlesOfParts>
  <Company>Mohan Aggarwal &amp; Associates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GST presentation</dc:title>
  <dc:subject>GST presentation</dc:subject>
  <dc:creator>CA Rajat Mohan</dc:creator>
  <cp:keywords>GST</cp:keywords>
  <cp:lastModifiedBy>RAJAT</cp:lastModifiedBy>
  <cp:revision>228</cp:revision>
  <cp:lastPrinted>1601-01-01T00:00:00Z</cp:lastPrinted>
  <dcterms:created xsi:type="dcterms:W3CDTF">1601-01-01T00:00:00Z</dcterms:created>
  <dcterms:modified xsi:type="dcterms:W3CDTF">2011-04-22T06:52:53Z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y fmtid="{D5CDD505-2E9C-101B-9397-08002B2CF9AE}" pid="3" name="Checked by">
    <vt:lpwstr>MOhan Aggarwal &amp; Associates</vt:lpwstr>
  </property>
</Properties>
</file>