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23"/>
  </p:notesMasterIdLst>
  <p:sldIdLst>
    <p:sldId id="268" r:id="rId2"/>
    <p:sldId id="269" r:id="rId3"/>
    <p:sldId id="280" r:id="rId4"/>
    <p:sldId id="272" r:id="rId5"/>
    <p:sldId id="274" r:id="rId6"/>
    <p:sldId id="275" r:id="rId7"/>
    <p:sldId id="257" r:id="rId8"/>
    <p:sldId id="267" r:id="rId9"/>
    <p:sldId id="258" r:id="rId10"/>
    <p:sldId id="263" r:id="rId11"/>
    <p:sldId id="259" r:id="rId12"/>
    <p:sldId id="266" r:id="rId13"/>
    <p:sldId id="261" r:id="rId14"/>
    <p:sldId id="262" r:id="rId15"/>
    <p:sldId id="264" r:id="rId16"/>
    <p:sldId id="265" r:id="rId17"/>
    <p:sldId id="276" r:id="rId18"/>
    <p:sldId id="279" r:id="rId19"/>
    <p:sldId id="278" r:id="rId20"/>
    <p:sldId id="270" r:id="rId21"/>
    <p:sldId id="281"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0021"/>
    <a:srgbClr val="006699"/>
    <a:srgbClr val="0000CC"/>
    <a:srgbClr val="003399"/>
    <a:srgbClr val="336699"/>
    <a:srgbClr val="FFFFFF"/>
    <a:srgbClr val="3366CC"/>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957" autoAdjust="0"/>
  </p:normalViewPr>
  <p:slideViewPr>
    <p:cSldViewPr snapToGrid="0">
      <p:cViewPr varScale="1">
        <p:scale>
          <a:sx n="68" d="100"/>
          <a:sy n="68" d="100"/>
        </p:scale>
        <p:origin x="79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9531D9-A45A-4DD7-B091-BE054C905986}" type="datetimeFigureOut">
              <a:rPr lang="en-US" smtClean="0"/>
              <a:t>30/04/2020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D1D34E-C472-4AAF-8F8C-15ACF899411A}" type="slidenum">
              <a:rPr lang="en-US" smtClean="0"/>
              <a:t>‹#›</a:t>
            </a:fld>
            <a:endParaRPr lang="en-US"/>
          </a:p>
        </p:txBody>
      </p:sp>
    </p:spTree>
    <p:extLst>
      <p:ext uri="{BB962C8B-B14F-4D97-AF65-F5344CB8AC3E}">
        <p14:creationId xmlns:p14="http://schemas.microsoft.com/office/powerpoint/2010/main" val="328963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DA3BB-E897-44E7-99B6-65C171F37ED9}" type="slidenum">
              <a:rPr kumimoji="0" lang="en-IN"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IN"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94942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DA3BB-E897-44E7-99B6-65C171F37ED9}" type="slidenum">
              <a:rPr kumimoji="0" lang="en-IN"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IN"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8203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DA3BB-E897-44E7-99B6-65C171F37ED9}" type="slidenum">
              <a:rPr kumimoji="0" lang="en-IN"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IN"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44565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DA3BB-E897-44E7-99B6-65C171F37ED9}" type="slidenum">
              <a:rPr kumimoji="0" lang="en-IN"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IN"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97522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DA3BB-E897-44E7-99B6-65C171F37ED9}" type="slidenum">
              <a:rPr kumimoji="0" lang="en-IN"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IN"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94311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DA3BB-E897-44E7-99B6-65C171F37ED9}" type="slidenum">
              <a:rPr kumimoji="0" lang="en-IN"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IN"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40469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DA3BB-E897-44E7-99B6-65C171F37ED9}" type="slidenum">
              <a:rPr kumimoji="0" lang="en-IN"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IN"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25790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DA3BB-E897-44E7-99B6-65C171F37ED9}" type="slidenum">
              <a:rPr kumimoji="0" lang="en-IN"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IN"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462390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DA3BB-E897-44E7-99B6-65C171F37ED9}" type="slidenum">
              <a:rPr kumimoji="0" lang="en-IN"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IN"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573297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DA3BB-E897-44E7-99B6-65C171F37ED9}" type="slidenum">
              <a:rPr kumimoji="0" lang="en-IN"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IN"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154664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Rectangle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Title 7"/>
          <p:cNvSpPr>
            <a:spLocks noGrp="1"/>
          </p:cNvSpPr>
          <p:nvPr>
            <p:ph type="ctrTitle"/>
          </p:nvPr>
        </p:nvSpPr>
        <p:spPr>
          <a:xfrm>
            <a:off x="3149600" y="4038600"/>
            <a:ext cx="8636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01600" y="6068699"/>
            <a:ext cx="2743200" cy="685800"/>
          </a:xfrm>
        </p:spPr>
        <p:txBody>
          <a:bodyPr>
            <a:noAutofit/>
          </a:bodyPr>
          <a:lstStyle>
            <a:lvl1pPr algn="ctr">
              <a:defRPr sz="2000">
                <a:solidFill>
                  <a:srgbClr val="FFFFFF"/>
                </a:solidFill>
              </a:defRPr>
            </a:lvl1pPr>
          </a:lstStyle>
          <a:p>
            <a:fld id="{58AE991D-6A65-4F9F-977B-27371720CC84}" type="datetime1">
              <a:rPr lang="en-US" smtClean="0"/>
              <a:pPr/>
              <a:t>30/04/2020</a:t>
            </a:fld>
            <a:endParaRPr lang="en-US"/>
          </a:p>
        </p:txBody>
      </p:sp>
      <p:sp>
        <p:nvSpPr>
          <p:cNvPr id="17" name="Footer Placeholder 16"/>
          <p:cNvSpPr>
            <a:spLocks noGrp="1"/>
          </p:cNvSpPr>
          <p:nvPr>
            <p:ph type="ftr" sz="quarter" idx="11"/>
          </p:nvPr>
        </p:nvSpPr>
        <p:spPr>
          <a:xfrm>
            <a:off x="2780524" y="236539"/>
            <a:ext cx="78232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82192434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690EBA-85CB-4E59-8FCF-B7306BFAFB45}" type="datetime1">
              <a:rPr lang="en-US" smtClean="0"/>
              <a:pPr/>
              <a:t>30/04/2020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90015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609601"/>
            <a:ext cx="27432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609600"/>
            <a:ext cx="74168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8737600" y="6248403"/>
            <a:ext cx="2946400" cy="365125"/>
          </a:xfrm>
        </p:spPr>
        <p:txBody>
          <a:bodyPr/>
          <a:lstStyle/>
          <a:p>
            <a:fld id="{067380C0-2BE9-45FE-92B8-6F5DD13A6549}" type="datetime1">
              <a:rPr lang="en-US" smtClean="0"/>
              <a:pPr/>
              <a:t>30/04/2020</a:t>
            </a:fld>
            <a:endParaRPr lang="en-US"/>
          </a:p>
        </p:txBody>
      </p:sp>
      <p:sp>
        <p:nvSpPr>
          <p:cNvPr id="5" name="Footer Placeholder 4"/>
          <p:cNvSpPr>
            <a:spLocks noGrp="1"/>
          </p:cNvSpPr>
          <p:nvPr>
            <p:ph type="ftr" sz="quarter" idx="11"/>
          </p:nvPr>
        </p:nvSpPr>
        <p:spPr>
          <a:xfrm>
            <a:off x="609602" y="6248208"/>
            <a:ext cx="7431311" cy="365125"/>
          </a:xfrm>
        </p:spPr>
        <p:txBody>
          <a:bodyPr/>
          <a:lstStyle/>
          <a:p>
            <a:endParaRPr lang="en-US"/>
          </a:p>
        </p:txBody>
      </p:sp>
      <p:sp>
        <p:nvSpPr>
          <p:cNvPr id="7" name="Rectangle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8" name="Rectangle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9" name="Rectangle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6" name="Slide Number Placeholder 5"/>
          <p:cNvSpPr>
            <a:spLocks noGrp="1"/>
          </p:cNvSpPr>
          <p:nvPr>
            <p:ph type="sldNum" sz="quarter" idx="12"/>
          </p:nvPr>
        </p:nvSpPr>
        <p:spPr>
          <a:xfrm rot="5400000">
            <a:off x="8075084" y="103716"/>
            <a:ext cx="533400" cy="325968"/>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97824629"/>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228600"/>
            <a:ext cx="108712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4A3FBA79-148D-4E0F-9540-B154B2E9BAFC}" type="datetime1">
              <a:rPr lang="en-US" smtClean="0"/>
              <a:pPr/>
              <a:t>30/04/2020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816864" y="1600200"/>
            <a:ext cx="108712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4165466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828801" y="2743200"/>
            <a:ext cx="9497484"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Rectangle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Rectangle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 name="Title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0E42DDEC-6E90-45EF-9400-E3008C01E741}" type="datetime1">
              <a:rPr lang="en-US" smtClean="0"/>
              <a:pPr/>
              <a:t>30/04/2020</a:t>
            </a:fld>
            <a:endParaRPr lang="en-US"/>
          </a:p>
        </p:txBody>
      </p:sp>
      <p:sp>
        <p:nvSpPr>
          <p:cNvPr id="13" name="Slide Number Placeholder 12"/>
          <p:cNvSpPr>
            <a:spLocks noGrp="1"/>
          </p:cNvSpPr>
          <p:nvPr>
            <p:ph type="sldNum" sz="quarter" idx="11"/>
          </p:nvPr>
        </p:nvSpPr>
        <p:spPr>
          <a:xfrm>
            <a:off x="0" y="1752600"/>
            <a:ext cx="1727200" cy="701676"/>
          </a:xfrm>
        </p:spPr>
        <p:txBody>
          <a:bodyPr>
            <a:noAutofit/>
          </a:bodyPr>
          <a:lstStyle>
            <a:lvl1pPr>
              <a:defRPr sz="2400">
                <a:solidFill>
                  <a:srgbClr val="FFFFFF"/>
                </a:solidFill>
              </a:defRPr>
            </a:lvl1pPr>
          </a:lstStyle>
          <a:p>
            <a:fld id="{B6F15528-21DE-4FAA-801E-634DDDAF4B2B}"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234566986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812800" y="1589567"/>
            <a:ext cx="5181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6459868" y="1589567"/>
            <a:ext cx="5181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253D6505-7CA0-4A14-8733-9707BAEB777F}" type="datetime1">
              <a:rPr lang="en-US" smtClean="0"/>
              <a:pPr/>
              <a:t>30/04/2020</a:t>
            </a:fld>
            <a:endParaRPr lang="en-US"/>
          </a:p>
        </p:txBody>
      </p:sp>
      <p:sp>
        <p:nvSpPr>
          <p:cNvPr id="10" name="Slide Number Placeholder 9"/>
          <p:cNvSpPr>
            <a:spLocks noGrp="1"/>
          </p:cNvSpPr>
          <p:nvPr>
            <p:ph type="sldNum" sz="quarter" idx="16"/>
          </p:nvPr>
        </p:nvSpPr>
        <p:spPr/>
        <p:txBody>
          <a:bodyPr rtlCol="0"/>
          <a:lstStyle/>
          <a:p>
            <a:fld id="{B6F15528-21DE-4FAA-801E-634DDDAF4B2B}"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extLst>
      <p:ext uri="{BB962C8B-B14F-4D97-AF65-F5344CB8AC3E}">
        <p14:creationId xmlns:p14="http://schemas.microsoft.com/office/powerpoint/2010/main" val="471460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11200" y="273050"/>
            <a:ext cx="108712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812800" y="2438400"/>
            <a:ext cx="51816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6400800" y="2438400"/>
            <a:ext cx="51816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12694D4C-7CAD-4C0E-A478-E50FE7AB7E6A}" type="datetime1">
              <a:rPr lang="en-US" smtClean="0"/>
              <a:pPr/>
              <a:t>30/04/2020</a:t>
            </a:fld>
            <a:endParaRPr lang="en-US"/>
          </a:p>
        </p:txBody>
      </p:sp>
      <p:sp>
        <p:nvSpPr>
          <p:cNvPr id="12" name="Slide Number Placeholder 11"/>
          <p:cNvSpPr>
            <a:spLocks noGrp="1"/>
          </p:cNvSpPr>
          <p:nvPr>
            <p:ph type="sldNum" sz="quarter" idx="16"/>
          </p:nvPr>
        </p:nvSpPr>
        <p:spPr/>
        <p:txBody>
          <a:bodyPr rtlCol="0"/>
          <a:lstStyle/>
          <a:p>
            <a:fld id="{B6F15528-21DE-4FAA-801E-634DDDAF4B2B}"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122974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59A18AA-0865-497F-9152-DAF42A0E91C7}" type="datetime1">
              <a:rPr lang="en-US" smtClean="0"/>
              <a:pPr/>
              <a:t>30/04/2020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827528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1CE89E-25E6-4B22-8F6A-E683FA858FC4}" type="datetime1">
              <a:rPr lang="en-US" smtClean="0"/>
              <a:pPr/>
              <a:t>30/04/2020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711200" cy="381000"/>
          </a:xfrm>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849492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273050"/>
            <a:ext cx="107696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6B53EB21-0134-41E8-971D-E4A117907517}" type="datetime1">
              <a:rPr lang="en-US" smtClean="0"/>
              <a:pPr/>
              <a:t>30/04/2020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
        <p:nvSpPr>
          <p:cNvPr id="3" name="Text Placeholder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3149600" y="1752600"/>
            <a:ext cx="85344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2732668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Rectangle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 name="Title 1"/>
          <p:cNvSpPr>
            <a:spLocks noGrp="1"/>
          </p:cNvSpPr>
          <p:nvPr>
            <p:ph type="title"/>
          </p:nvPr>
        </p:nvSpPr>
        <p:spPr>
          <a:xfrm>
            <a:off x="2133600" y="4648200"/>
            <a:ext cx="97536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Date Placeholder 11"/>
          <p:cNvSpPr>
            <a:spLocks noGrp="1"/>
          </p:cNvSpPr>
          <p:nvPr>
            <p:ph type="dt" sz="half" idx="10"/>
          </p:nvPr>
        </p:nvSpPr>
        <p:spPr>
          <a:xfrm>
            <a:off x="8331200" y="6248401"/>
            <a:ext cx="3556000" cy="365125"/>
          </a:xfrm>
        </p:spPr>
        <p:txBody>
          <a:bodyPr rtlCol="0"/>
          <a:lstStyle/>
          <a:p>
            <a:fld id="{DA546E64-0F0B-4B86-AE54-12D029ADE483}" type="datetime1">
              <a:rPr lang="en-US" smtClean="0"/>
              <a:pPr/>
              <a:t>30/04/2020</a:t>
            </a:fld>
            <a:endParaRPr lang="en-US"/>
          </a:p>
        </p:txBody>
      </p:sp>
      <p:sp>
        <p:nvSpPr>
          <p:cNvPr id="13" name="Slide Number Placeholder 12"/>
          <p:cNvSpPr>
            <a:spLocks noGrp="1"/>
          </p:cNvSpPr>
          <p:nvPr>
            <p:ph type="sldNum" sz="quarter" idx="11"/>
          </p:nvPr>
        </p:nvSpPr>
        <p:spPr>
          <a:xfrm>
            <a:off x="0" y="4667249"/>
            <a:ext cx="1930400" cy="663578"/>
          </a:xfrm>
        </p:spPr>
        <p:txBody>
          <a:bodyPr rtlCol="0"/>
          <a:lstStyle>
            <a:lvl1pPr>
              <a:defRPr sz="2800"/>
            </a:lvl1pPr>
          </a:lstStyle>
          <a:p>
            <a:fld id="{B6F15528-21DE-4FAA-801E-634DDDAF4B2B}" type="slidenum">
              <a:rPr lang="en-US" smtClean="0"/>
              <a:pPr/>
              <a:t>‹#›</a:t>
            </a:fld>
            <a:endParaRPr lang="en-US"/>
          </a:p>
        </p:txBody>
      </p:sp>
      <p:sp>
        <p:nvSpPr>
          <p:cNvPr id="14" name="Footer Placeholder 13"/>
          <p:cNvSpPr>
            <a:spLocks noGrp="1"/>
          </p:cNvSpPr>
          <p:nvPr>
            <p:ph type="ftr" sz="quarter" idx="12"/>
          </p:nvPr>
        </p:nvSpPr>
        <p:spPr>
          <a:xfrm>
            <a:off x="2133600" y="6248207"/>
            <a:ext cx="6096000" cy="365125"/>
          </a:xfrm>
        </p:spPr>
        <p:txBody>
          <a:bodyPr rtlCol="0"/>
          <a:lstStyle/>
          <a:p>
            <a:endParaRPr lang="en-US"/>
          </a:p>
        </p:txBody>
      </p:sp>
      <p:sp>
        <p:nvSpPr>
          <p:cNvPr id="3" name="Picture Placeholder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extLst>
      <p:ext uri="{BB962C8B-B14F-4D97-AF65-F5344CB8AC3E}">
        <p14:creationId xmlns:p14="http://schemas.microsoft.com/office/powerpoint/2010/main" val="254165621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812800" y="228600"/>
            <a:ext cx="108712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8128000" y="6248401"/>
            <a:ext cx="3556000" cy="365125"/>
          </a:xfrm>
          <a:prstGeom prst="rect">
            <a:avLst/>
          </a:prstGeom>
        </p:spPr>
        <p:txBody>
          <a:bodyPr vert="horz" anchor="ctr" anchorCtr="0"/>
          <a:lstStyle>
            <a:lvl1pPr algn="l" eaLnBrk="1" latinLnBrk="0" hangingPunct="1">
              <a:defRPr kumimoji="0" sz="1400">
                <a:solidFill>
                  <a:schemeClr val="tx2"/>
                </a:solidFill>
              </a:defRPr>
            </a:lvl1pPr>
          </a:lstStyle>
          <a:p>
            <a:fld id="{78FDAC21-3432-47CF-BE42-6DDCB4750239}" type="datetime1">
              <a:rPr lang="en-US" smtClean="0"/>
              <a:pPr/>
              <a:t>30/04/2020</a:t>
            </a:fld>
            <a:endParaRPr lang="en-US"/>
          </a:p>
        </p:txBody>
      </p:sp>
      <p:sp>
        <p:nvSpPr>
          <p:cNvPr id="3" name="Footer Placeholder 2"/>
          <p:cNvSpPr>
            <a:spLocks noGrp="1"/>
          </p:cNvSpPr>
          <p:nvPr>
            <p:ph type="ftr" sz="quarter" idx="3"/>
          </p:nvPr>
        </p:nvSpPr>
        <p:spPr>
          <a:xfrm>
            <a:off x="812801" y="6248207"/>
            <a:ext cx="7228111"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Rectangle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Rectangle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3" name="Slide Number Placeholder 22"/>
          <p:cNvSpPr>
            <a:spLocks noGrp="1"/>
          </p:cNvSpPr>
          <p:nvPr>
            <p:ph type="sldNum" sz="quarter" idx="4"/>
          </p:nvPr>
        </p:nvSpPr>
        <p:spPr>
          <a:xfrm>
            <a:off x="0" y="1272222"/>
            <a:ext cx="7112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97769437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hf sldNum="0" hd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524000" y="6248400"/>
            <a:ext cx="2209800" cy="304800"/>
          </a:xfrm>
          <a:prstGeom prst="rect">
            <a:avLst/>
          </a:prstGeom>
        </p:spPr>
        <p:txBody>
          <a:bodyPr vert="horz" anchor="t">
            <a:noAutofit/>
          </a:bodyPr>
          <a:lstStyle/>
          <a:p>
            <a:pPr algn="r" defTabSz="914400">
              <a:spcBef>
                <a:spcPts val="700"/>
              </a:spcBef>
              <a:buClr>
                <a:srgbClr val="C0504D"/>
              </a:buClr>
              <a:buSzPct val="60000"/>
              <a:defRPr/>
            </a:pPr>
            <a:endParaRPr lang="en-IN" sz="1500" dirty="0">
              <a:solidFill>
                <a:srgbClr val="FFFFFF"/>
              </a:solidFill>
              <a:latin typeface="Calibri" pitchFamily="34" charset="0"/>
              <a:cs typeface="Calibri" pitchFamily="34" charset="0"/>
            </a:endParaRPr>
          </a:p>
        </p:txBody>
      </p:sp>
      <p:sp>
        <p:nvSpPr>
          <p:cNvPr id="6" name="Title 1"/>
          <p:cNvSpPr>
            <a:spLocks noGrp="1"/>
          </p:cNvSpPr>
          <p:nvPr>
            <p:ph type="ctrTitle"/>
          </p:nvPr>
        </p:nvSpPr>
        <p:spPr>
          <a:xfrm>
            <a:off x="3810000" y="1752600"/>
            <a:ext cx="7162800" cy="1828800"/>
          </a:xfrm>
        </p:spPr>
        <p:txBody>
          <a:bodyPr>
            <a:normAutofit/>
          </a:bodyPr>
          <a:lstStyle/>
          <a:p>
            <a:pPr lvl="0"/>
            <a:r>
              <a:rPr lang="en-IN" sz="4800" dirty="0"/>
              <a:t>Borrowings</a:t>
            </a:r>
          </a:p>
        </p:txBody>
      </p:sp>
    </p:spTree>
    <p:extLst>
      <p:ext uri="{BB962C8B-B14F-4D97-AF65-F5344CB8AC3E}">
        <p14:creationId xmlns:p14="http://schemas.microsoft.com/office/powerpoint/2010/main" val="41346663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057" y="2654863"/>
            <a:ext cx="10925502" cy="1525252"/>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199" y="5990896"/>
            <a:ext cx="10862442" cy="867104"/>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0262" y="4225158"/>
            <a:ext cx="10941270" cy="1813034"/>
          </a:xfrm>
          <a:prstGeom prst="rect">
            <a:avLst/>
          </a:prstGeom>
        </p:spPr>
      </p:pic>
      <p:sp>
        <p:nvSpPr>
          <p:cNvPr id="3" name="Rounded Rectangle 2"/>
          <p:cNvSpPr/>
          <p:nvPr/>
        </p:nvSpPr>
        <p:spPr>
          <a:xfrm>
            <a:off x="4068755" y="1516743"/>
            <a:ext cx="2144110" cy="40990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a:latin typeface="Calibri" panose="020F0502020204030204" pitchFamily="34" charset="0"/>
              </a:rPr>
              <a:t>5. Rate of Interest</a:t>
            </a:r>
            <a:endParaRPr lang="en-US" sz="2000" b="1" dirty="0"/>
          </a:p>
        </p:txBody>
      </p:sp>
      <p:cxnSp>
        <p:nvCxnSpPr>
          <p:cNvPr id="21" name="Elbow Connector 20"/>
          <p:cNvCxnSpPr/>
          <p:nvPr/>
        </p:nvCxnSpPr>
        <p:spPr>
          <a:xfrm rot="16200000" flipH="1">
            <a:off x="4517449" y="1951671"/>
            <a:ext cx="525515" cy="525515"/>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22" name="Elbow Connector 21"/>
          <p:cNvCxnSpPr/>
          <p:nvPr/>
        </p:nvCxnSpPr>
        <p:spPr>
          <a:xfrm rot="5400000">
            <a:off x="5027074" y="1933280"/>
            <a:ext cx="562304" cy="557052"/>
          </a:xfrm>
          <a:prstGeom prst="bentConnector3">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2504715" y="2307771"/>
            <a:ext cx="5628290" cy="302297"/>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b="1" dirty="0">
                <a:latin typeface="Calibri" panose="020F0502020204030204" pitchFamily="34" charset="0"/>
              </a:rPr>
              <a:t>iv.</a:t>
            </a:r>
            <a:r>
              <a:rPr lang="en-US" sz="2000" dirty="0">
                <a:latin typeface="Calibri" panose="020F0502020204030204" pitchFamily="34" charset="0"/>
              </a:rPr>
              <a:t> </a:t>
            </a:r>
            <a:r>
              <a:rPr lang="en-US" sz="2000" b="1" dirty="0" smtClean="0">
                <a:latin typeface="Calibri" panose="020F0502020204030204" pitchFamily="34" charset="0"/>
              </a:rPr>
              <a:t>Sample </a:t>
            </a:r>
            <a:r>
              <a:rPr lang="en-US" sz="2000" b="1" dirty="0">
                <a:latin typeface="Calibri" panose="020F0502020204030204" pitchFamily="34" charset="0"/>
              </a:rPr>
              <a:t>clause</a:t>
            </a:r>
            <a:r>
              <a:rPr lang="en-US" sz="2000" b="1" dirty="0" smtClean="0">
                <a:latin typeface="Calibri" panose="020F0502020204030204" pitchFamily="34" charset="0"/>
              </a:rPr>
              <a:t> </a:t>
            </a:r>
            <a:r>
              <a:rPr lang="en-US" sz="2000" b="1" dirty="0">
                <a:latin typeface="Calibri" panose="020F0502020204030204" pitchFamily="34" charset="0"/>
              </a:rPr>
              <a:t>of Rate of </a:t>
            </a:r>
            <a:r>
              <a:rPr lang="en-US" sz="2000" b="1" dirty="0" smtClean="0">
                <a:latin typeface="Calibri" panose="020F0502020204030204" pitchFamily="34" charset="0"/>
              </a:rPr>
              <a:t>Interest:</a:t>
            </a:r>
            <a:endParaRPr lang="en-US" sz="2000" b="1" dirty="0">
              <a:latin typeface="Calibri" panose="020F0502020204030204" pitchFamily="34" charset="0"/>
            </a:endParaRPr>
          </a:p>
        </p:txBody>
      </p:sp>
      <p:sp>
        <p:nvSpPr>
          <p:cNvPr id="12" name="Title 1"/>
          <p:cNvSpPr>
            <a:spLocks noGrp="1"/>
          </p:cNvSpPr>
          <p:nvPr>
            <p:ph type="title"/>
          </p:nvPr>
        </p:nvSpPr>
        <p:spPr>
          <a:xfrm>
            <a:off x="0" y="518885"/>
            <a:ext cx="10871200" cy="279400"/>
          </a:xfrm>
        </p:spPr>
        <p:txBody>
          <a:bodyPr>
            <a:normAutofit fontScale="90000"/>
          </a:bodyPr>
          <a:lstStyle/>
          <a:p>
            <a:pPr algn="l"/>
            <a:r>
              <a:rPr lang="en-US" sz="3000" dirty="0" smtClean="0">
                <a:latin typeface="Calibri" panose="020F0502020204030204" pitchFamily="34" charset="0"/>
              </a:rPr>
              <a:t>Loan Agreements : Key terms</a:t>
            </a:r>
            <a:endParaRPr lang="en-US" sz="3000" dirty="0">
              <a:latin typeface="Calibri" panose="020F0502020204030204" pitchFamily="34" charset="0"/>
            </a:endParaRPr>
          </a:p>
        </p:txBody>
      </p:sp>
    </p:spTree>
    <p:extLst>
      <p:ext uri="{BB962C8B-B14F-4D97-AF65-F5344CB8AC3E}">
        <p14:creationId xmlns:p14="http://schemas.microsoft.com/office/powerpoint/2010/main" val="27289409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8178" y="5360275"/>
            <a:ext cx="8403020" cy="1040523"/>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118" y="3909849"/>
            <a:ext cx="8434552" cy="1261240"/>
          </a:xfrm>
          <a:prstGeom prst="rect">
            <a:avLst/>
          </a:prstGeom>
        </p:spPr>
      </p:pic>
      <p:sp>
        <p:nvSpPr>
          <p:cNvPr id="15" name="Rounded Rectangle 14"/>
          <p:cNvSpPr/>
          <p:nvPr/>
        </p:nvSpPr>
        <p:spPr>
          <a:xfrm>
            <a:off x="3090042" y="1538514"/>
            <a:ext cx="4146330" cy="44143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anose="020F0502020204030204" pitchFamily="34" charset="0"/>
              </a:rPr>
              <a:t>6. </a:t>
            </a:r>
            <a:r>
              <a:rPr lang="en-US" sz="2000" b="1" dirty="0">
                <a:latin typeface="Calibri" panose="020F0502020204030204" pitchFamily="34" charset="0"/>
              </a:rPr>
              <a:t>Penal </a:t>
            </a:r>
            <a:r>
              <a:rPr lang="en-US" sz="2000" b="1" dirty="0" smtClean="0">
                <a:latin typeface="Calibri" panose="020F0502020204030204" pitchFamily="34" charset="0"/>
              </a:rPr>
              <a:t>Interest</a:t>
            </a:r>
            <a:endParaRPr lang="en-US" sz="2000" b="1" dirty="0"/>
          </a:p>
        </p:txBody>
      </p:sp>
      <p:sp>
        <p:nvSpPr>
          <p:cNvPr id="16" name="Rectangle 15"/>
          <p:cNvSpPr/>
          <p:nvPr/>
        </p:nvSpPr>
        <p:spPr>
          <a:xfrm>
            <a:off x="1215194" y="1981198"/>
            <a:ext cx="8355725" cy="1182415"/>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just"/>
            <a:r>
              <a:rPr lang="en-US" sz="2000" dirty="0">
                <a:latin typeface="Calibri" panose="020F0502020204030204" pitchFamily="34" charset="0"/>
              </a:rPr>
              <a:t>This clause increases the interest rate that is payable on amounts which are</a:t>
            </a:r>
            <a:r>
              <a:rPr lang="en-US" sz="2000" b="1" dirty="0">
                <a:latin typeface="Calibri" panose="020F0502020204030204" pitchFamily="34" charset="0"/>
              </a:rPr>
              <a:t> </a:t>
            </a:r>
            <a:r>
              <a:rPr lang="en-US" sz="2000" dirty="0">
                <a:latin typeface="Calibri" panose="020F0502020204030204" pitchFamily="34" charset="0"/>
              </a:rPr>
              <a:t>not paid when they fall due. Check that the penal interest has been considered in the financial statements in case of default in repayment of any amount as stated in the said loan</a:t>
            </a:r>
            <a:r>
              <a:rPr lang="en-US" sz="2000" b="1" dirty="0">
                <a:latin typeface="Calibri" panose="020F0502020204030204" pitchFamily="34" charset="0"/>
              </a:rPr>
              <a:t> </a:t>
            </a:r>
            <a:r>
              <a:rPr lang="en-US" sz="2000" dirty="0">
                <a:latin typeface="Calibri" panose="020F0502020204030204" pitchFamily="34" charset="0"/>
              </a:rPr>
              <a:t>agreement</a:t>
            </a:r>
            <a:r>
              <a:rPr lang="en-US" sz="2000" dirty="0" smtClean="0">
                <a:latin typeface="Calibri" panose="020F0502020204030204" pitchFamily="34" charset="0"/>
              </a:rPr>
              <a:t>.</a:t>
            </a:r>
          </a:p>
        </p:txBody>
      </p:sp>
      <p:sp>
        <p:nvSpPr>
          <p:cNvPr id="17" name="Rounded Rectangle 16"/>
          <p:cNvSpPr/>
          <p:nvPr/>
        </p:nvSpPr>
        <p:spPr>
          <a:xfrm>
            <a:off x="3126577" y="3396343"/>
            <a:ext cx="3970910" cy="380876"/>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anose="020F0502020204030204" pitchFamily="34" charset="0"/>
              </a:rPr>
              <a:t>Sample clause of Penal interest</a:t>
            </a:r>
            <a:endParaRPr lang="en-US" sz="2000" b="1" dirty="0"/>
          </a:p>
        </p:txBody>
      </p:sp>
      <p:sp>
        <p:nvSpPr>
          <p:cNvPr id="10" name="Title 1"/>
          <p:cNvSpPr>
            <a:spLocks noGrp="1"/>
          </p:cNvSpPr>
          <p:nvPr>
            <p:ph type="title"/>
          </p:nvPr>
        </p:nvSpPr>
        <p:spPr>
          <a:xfrm>
            <a:off x="0" y="518885"/>
            <a:ext cx="10871200" cy="279400"/>
          </a:xfrm>
        </p:spPr>
        <p:txBody>
          <a:bodyPr>
            <a:normAutofit fontScale="90000"/>
          </a:bodyPr>
          <a:lstStyle/>
          <a:p>
            <a:pPr algn="l"/>
            <a:r>
              <a:rPr lang="en-US" sz="3000" dirty="0" smtClean="0">
                <a:latin typeface="Calibri" panose="020F0502020204030204" pitchFamily="34" charset="0"/>
              </a:rPr>
              <a:t>Loan Agreements : Key terms</a:t>
            </a:r>
            <a:endParaRPr lang="en-US" sz="3000" dirty="0">
              <a:latin typeface="Calibri" panose="020F0502020204030204" pitchFamily="34" charset="0"/>
            </a:endParaRPr>
          </a:p>
        </p:txBody>
      </p:sp>
    </p:spTree>
    <p:extLst>
      <p:ext uri="{BB962C8B-B14F-4D97-AF65-F5344CB8AC3E}">
        <p14:creationId xmlns:p14="http://schemas.microsoft.com/office/powerpoint/2010/main" val="1203230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6637" y="5985302"/>
            <a:ext cx="7189078" cy="398123"/>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6358" y="6434431"/>
            <a:ext cx="7157546" cy="270097"/>
          </a:xfrm>
          <a:prstGeom prst="rect">
            <a:avLst/>
          </a:prstGeom>
        </p:spPr>
      </p:pic>
      <p:sp>
        <p:nvSpPr>
          <p:cNvPr id="22" name="Rectangle 21"/>
          <p:cNvSpPr/>
          <p:nvPr/>
        </p:nvSpPr>
        <p:spPr>
          <a:xfrm>
            <a:off x="2741949" y="1891360"/>
            <a:ext cx="4477407" cy="504497"/>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just"/>
            <a:r>
              <a:rPr lang="en-US" sz="2000" dirty="0">
                <a:latin typeface="Calibri" panose="020F0502020204030204" pitchFamily="34" charset="0"/>
              </a:rPr>
              <a:t>check the date of repayment of Loan for </a:t>
            </a:r>
            <a:r>
              <a:rPr lang="en-US" sz="2000" dirty="0" smtClean="0">
                <a:latin typeface="Calibri" panose="020F0502020204030204" pitchFamily="34" charset="0"/>
              </a:rPr>
              <a:t>classification purpose</a:t>
            </a:r>
            <a:endParaRPr lang="en-US" sz="2000" b="1" dirty="0">
              <a:latin typeface="Calibri" panose="020F0502020204030204" pitchFamily="34" charset="0"/>
            </a:endParaRPr>
          </a:p>
        </p:txBody>
      </p:sp>
      <p:sp>
        <p:nvSpPr>
          <p:cNvPr id="23" name="Rounded Rectangle 22"/>
          <p:cNvSpPr/>
          <p:nvPr/>
        </p:nvSpPr>
        <p:spPr>
          <a:xfrm>
            <a:off x="1511736" y="1518243"/>
            <a:ext cx="7394028" cy="35735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anose="020F0502020204030204" pitchFamily="34" charset="0"/>
              </a:rPr>
              <a:t>7. </a:t>
            </a:r>
            <a:r>
              <a:rPr lang="en-US" sz="2000" b="1" dirty="0">
                <a:latin typeface="Calibri" panose="020F0502020204030204" pitchFamily="34" charset="0"/>
              </a:rPr>
              <a:t>Repayment of Loan</a:t>
            </a:r>
            <a:endParaRPr lang="en-US" sz="2000" b="1" dirty="0"/>
          </a:p>
        </p:txBody>
      </p:sp>
      <p:sp>
        <p:nvSpPr>
          <p:cNvPr id="24" name="Rounded Rectangle 23"/>
          <p:cNvSpPr/>
          <p:nvPr/>
        </p:nvSpPr>
        <p:spPr>
          <a:xfrm>
            <a:off x="0" y="5892800"/>
            <a:ext cx="2349062" cy="853341"/>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anose="020F0502020204030204" pitchFamily="34" charset="0"/>
              </a:rPr>
              <a:t>Sample clause of  Repayment</a:t>
            </a:r>
            <a:endParaRPr lang="en-US" sz="2000" b="1" dirty="0"/>
          </a:p>
        </p:txBody>
      </p:sp>
      <p:cxnSp>
        <p:nvCxnSpPr>
          <p:cNvPr id="13" name="Elbow Connector 12"/>
          <p:cNvCxnSpPr/>
          <p:nvPr/>
        </p:nvCxnSpPr>
        <p:spPr>
          <a:xfrm rot="16200000" flipH="1">
            <a:off x="2075667" y="1928271"/>
            <a:ext cx="536027" cy="520263"/>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8" name="Elbow Connector 17"/>
          <p:cNvCxnSpPr/>
          <p:nvPr/>
        </p:nvCxnSpPr>
        <p:spPr>
          <a:xfrm rot="5400000">
            <a:off x="7374698" y="1917699"/>
            <a:ext cx="567561" cy="512385"/>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20" name="Round Diagonal Corner Rectangle 19"/>
          <p:cNvSpPr/>
          <p:nvPr/>
        </p:nvSpPr>
        <p:spPr>
          <a:xfrm>
            <a:off x="662152" y="2457670"/>
            <a:ext cx="4445876" cy="882868"/>
          </a:xfrm>
          <a:prstGeom prst="round2Diag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b="1" dirty="0" smtClean="0">
                <a:latin typeface="Calibri" panose="020F0502020204030204" pitchFamily="34" charset="0"/>
              </a:rPr>
              <a:t>i.</a:t>
            </a:r>
            <a:r>
              <a:rPr lang="en-US" sz="2000" dirty="0" smtClean="0">
                <a:latin typeface="Calibri" panose="020F0502020204030204" pitchFamily="34" charset="0"/>
              </a:rPr>
              <a:t> Falls within 12 months from the reporting date</a:t>
            </a:r>
            <a:endParaRPr lang="en-US" sz="2000" dirty="0">
              <a:latin typeface="Calibri" panose="020F0502020204030204" pitchFamily="34" charset="0"/>
            </a:endParaRPr>
          </a:p>
        </p:txBody>
      </p:sp>
      <p:sp>
        <p:nvSpPr>
          <p:cNvPr id="21" name="Round Diagonal Corner Rectangle 20"/>
          <p:cNvSpPr/>
          <p:nvPr/>
        </p:nvSpPr>
        <p:spPr>
          <a:xfrm>
            <a:off x="5312979" y="2473436"/>
            <a:ext cx="4225159" cy="882868"/>
          </a:xfrm>
          <a:prstGeom prst="round2Diag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b="1" dirty="0" smtClean="0">
                <a:latin typeface="Calibri" panose="020F0502020204030204" pitchFamily="34" charset="0"/>
              </a:rPr>
              <a:t>ii. </a:t>
            </a:r>
            <a:r>
              <a:rPr lang="en-US" sz="2000" dirty="0" smtClean="0">
                <a:latin typeface="Calibri" panose="020F0502020204030204" pitchFamily="34" charset="0"/>
              </a:rPr>
              <a:t>In case of breach of terms of loan agreement (refer point no. 8 “Events of Default”)</a:t>
            </a:r>
            <a:endParaRPr lang="en-US" sz="2000" dirty="0">
              <a:latin typeface="Calibri" panose="020F0502020204030204" pitchFamily="34" charset="0"/>
            </a:endParaRPr>
          </a:p>
        </p:txBody>
      </p:sp>
      <p:sp>
        <p:nvSpPr>
          <p:cNvPr id="19" name="Down Arrow 18"/>
          <p:cNvSpPr/>
          <p:nvPr/>
        </p:nvSpPr>
        <p:spPr>
          <a:xfrm>
            <a:off x="908643" y="3338286"/>
            <a:ext cx="1513489" cy="966146"/>
          </a:xfrm>
          <a:prstGeom prst="downArrow">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dirty="0" smtClean="0">
                <a:latin typeface="Calibri" panose="020F0502020204030204" pitchFamily="34" charset="0"/>
              </a:rPr>
              <a:t>Yes</a:t>
            </a:r>
            <a:endParaRPr lang="en-US" sz="2000" dirty="0">
              <a:latin typeface="Calibri" panose="020F0502020204030204" pitchFamily="34" charset="0"/>
            </a:endParaRPr>
          </a:p>
        </p:txBody>
      </p:sp>
      <p:sp>
        <p:nvSpPr>
          <p:cNvPr id="25" name="Down Arrow 24"/>
          <p:cNvSpPr/>
          <p:nvPr/>
        </p:nvSpPr>
        <p:spPr>
          <a:xfrm>
            <a:off x="3574769" y="3351048"/>
            <a:ext cx="1424150" cy="978408"/>
          </a:xfrm>
          <a:prstGeom prst="downArrow">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dirty="0" smtClean="0">
                <a:latin typeface="Calibri" panose="020F0502020204030204" pitchFamily="34" charset="0"/>
              </a:rPr>
              <a:t>No</a:t>
            </a:r>
            <a:endParaRPr lang="en-US" sz="2000" dirty="0">
              <a:latin typeface="Calibri" panose="020F0502020204030204" pitchFamily="34" charset="0"/>
            </a:endParaRPr>
          </a:p>
        </p:txBody>
      </p:sp>
      <p:sp>
        <p:nvSpPr>
          <p:cNvPr id="26" name="Cube 25"/>
          <p:cNvSpPr/>
          <p:nvPr/>
        </p:nvSpPr>
        <p:spPr>
          <a:xfrm>
            <a:off x="238986" y="4318001"/>
            <a:ext cx="2493159" cy="1466194"/>
          </a:xfrm>
          <a:prstGeom prst="cube">
            <a:avLst/>
          </a:prstGeom>
          <a:ln>
            <a:solidFill>
              <a:schemeClr val="accent1"/>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dirty="0" smtClean="0">
                <a:latin typeface="Calibri" panose="020F0502020204030204" pitchFamily="34" charset="0"/>
              </a:rPr>
              <a:t>Classify under Current borrowings</a:t>
            </a:r>
            <a:endParaRPr lang="en-US" sz="2000" dirty="0">
              <a:latin typeface="Calibri" panose="020F0502020204030204" pitchFamily="34" charset="0"/>
            </a:endParaRPr>
          </a:p>
        </p:txBody>
      </p:sp>
      <p:sp>
        <p:nvSpPr>
          <p:cNvPr id="27" name="Cube 26"/>
          <p:cNvSpPr/>
          <p:nvPr/>
        </p:nvSpPr>
        <p:spPr>
          <a:xfrm>
            <a:off x="2947901" y="4343024"/>
            <a:ext cx="2493159" cy="1466194"/>
          </a:xfrm>
          <a:prstGeom prst="cube">
            <a:avLst/>
          </a:prstGeom>
          <a:ln>
            <a:solidFill>
              <a:schemeClr val="accent1"/>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dirty="0" smtClean="0">
                <a:latin typeface="Calibri" panose="020F0502020204030204" pitchFamily="34" charset="0"/>
              </a:rPr>
              <a:t>Classify under Non Current borrowings</a:t>
            </a:r>
            <a:endParaRPr lang="en-US" sz="2000" dirty="0">
              <a:latin typeface="Calibri" panose="020F0502020204030204" pitchFamily="34" charset="0"/>
            </a:endParaRPr>
          </a:p>
        </p:txBody>
      </p:sp>
      <p:sp>
        <p:nvSpPr>
          <p:cNvPr id="28" name="Cube 27"/>
          <p:cNvSpPr/>
          <p:nvPr/>
        </p:nvSpPr>
        <p:spPr>
          <a:xfrm>
            <a:off x="6175827" y="3332531"/>
            <a:ext cx="2493159" cy="1466194"/>
          </a:xfrm>
          <a:prstGeom prst="cube">
            <a:avLst/>
          </a:prstGeom>
          <a:ln>
            <a:solidFill>
              <a:schemeClr val="accent1"/>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dirty="0" smtClean="0">
                <a:latin typeface="Calibri" panose="020F0502020204030204" pitchFamily="34" charset="0"/>
              </a:rPr>
              <a:t>Classify as Current maturities of long term borrowings</a:t>
            </a:r>
            <a:endParaRPr lang="en-US" sz="2000" dirty="0">
              <a:latin typeface="Calibri" panose="020F0502020204030204" pitchFamily="34" charset="0"/>
            </a:endParaRPr>
          </a:p>
        </p:txBody>
      </p:sp>
      <p:sp>
        <p:nvSpPr>
          <p:cNvPr id="29" name="Title 1"/>
          <p:cNvSpPr>
            <a:spLocks noGrp="1"/>
          </p:cNvSpPr>
          <p:nvPr>
            <p:ph type="title"/>
          </p:nvPr>
        </p:nvSpPr>
        <p:spPr>
          <a:xfrm>
            <a:off x="0" y="518885"/>
            <a:ext cx="10871200" cy="279400"/>
          </a:xfrm>
        </p:spPr>
        <p:txBody>
          <a:bodyPr>
            <a:normAutofit fontScale="90000"/>
          </a:bodyPr>
          <a:lstStyle/>
          <a:p>
            <a:pPr algn="l"/>
            <a:r>
              <a:rPr lang="en-US" sz="3000" dirty="0" smtClean="0">
                <a:latin typeface="Calibri" panose="020F0502020204030204" pitchFamily="34" charset="0"/>
              </a:rPr>
              <a:t>Loan Agreements : Key terms</a:t>
            </a:r>
            <a:endParaRPr lang="en-US" sz="3000" dirty="0">
              <a:latin typeface="Calibri" panose="020F0502020204030204" pitchFamily="34" charset="0"/>
            </a:endParaRPr>
          </a:p>
        </p:txBody>
      </p:sp>
    </p:spTree>
    <p:extLst>
      <p:ext uri="{BB962C8B-B14F-4D97-AF65-F5344CB8AC3E}">
        <p14:creationId xmlns:p14="http://schemas.microsoft.com/office/powerpoint/2010/main" val="3780366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196948" y="2805534"/>
            <a:ext cx="2326747" cy="914400"/>
          </a:xfrm>
          <a:prstGeom prst="round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b="1" dirty="0" smtClean="0">
                <a:latin typeface="Calibri" panose="020F0502020204030204" pitchFamily="34" charset="0"/>
              </a:rPr>
              <a:t>A. Cross Default</a:t>
            </a:r>
            <a:endParaRPr lang="en-US" sz="2000" b="1" dirty="0">
              <a:latin typeface="Calibri" panose="020F0502020204030204" pitchFamily="34" charset="0"/>
            </a:endParaRPr>
          </a:p>
        </p:txBody>
      </p:sp>
      <p:sp>
        <p:nvSpPr>
          <p:cNvPr id="11" name="Rounded Rectangle 10"/>
          <p:cNvSpPr/>
          <p:nvPr/>
        </p:nvSpPr>
        <p:spPr>
          <a:xfrm>
            <a:off x="174634" y="3829808"/>
            <a:ext cx="2317532" cy="772510"/>
          </a:xfrm>
          <a:prstGeom prst="round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b="1" dirty="0" smtClean="0">
                <a:latin typeface="Calibri" panose="020F0502020204030204" pitchFamily="34" charset="0"/>
              </a:rPr>
              <a:t>B. Breach of Loan Agreement</a:t>
            </a:r>
            <a:endParaRPr lang="en-US" sz="2000" b="1" dirty="0">
              <a:latin typeface="Calibri" panose="020F0502020204030204" pitchFamily="34" charset="0"/>
            </a:endParaRPr>
          </a:p>
        </p:txBody>
      </p:sp>
      <p:sp>
        <p:nvSpPr>
          <p:cNvPr id="12" name="Rounded Rectangle 11"/>
          <p:cNvSpPr/>
          <p:nvPr/>
        </p:nvSpPr>
        <p:spPr>
          <a:xfrm>
            <a:off x="185305" y="4717447"/>
            <a:ext cx="2317531" cy="783021"/>
          </a:xfrm>
          <a:prstGeom prst="round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b="1" dirty="0" smtClean="0">
                <a:latin typeface="Calibri" panose="020F0502020204030204" pitchFamily="34" charset="0"/>
              </a:rPr>
              <a:t>C. Non-Payment</a:t>
            </a:r>
            <a:endParaRPr lang="en-US" sz="2000" b="1" dirty="0">
              <a:latin typeface="Calibri" panose="020F0502020204030204" pitchFamily="34" charset="0"/>
            </a:endParaRPr>
          </a:p>
        </p:txBody>
      </p:sp>
      <p:sp>
        <p:nvSpPr>
          <p:cNvPr id="13" name="Rounded Rectangle 12"/>
          <p:cNvSpPr/>
          <p:nvPr/>
        </p:nvSpPr>
        <p:spPr>
          <a:xfrm>
            <a:off x="134614" y="5650848"/>
            <a:ext cx="2364828" cy="804041"/>
          </a:xfrm>
          <a:prstGeom prst="round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b="1" dirty="0" smtClean="0">
                <a:latin typeface="Calibri" panose="020F0502020204030204" pitchFamily="34" charset="0"/>
              </a:rPr>
              <a:t>D. Insolvency</a:t>
            </a:r>
            <a:endParaRPr lang="en-US" sz="2000" b="1" dirty="0">
              <a:latin typeface="Calibri" panose="020F0502020204030204" pitchFamily="34" charset="0"/>
            </a:endParaRPr>
          </a:p>
        </p:txBody>
      </p:sp>
      <p:sp>
        <p:nvSpPr>
          <p:cNvPr id="9" name="Rectangle 8"/>
          <p:cNvSpPr/>
          <p:nvPr/>
        </p:nvSpPr>
        <p:spPr>
          <a:xfrm>
            <a:off x="2639632" y="2821301"/>
            <a:ext cx="6794939" cy="914399"/>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just"/>
            <a:r>
              <a:rPr lang="en-US" sz="2000" dirty="0">
                <a:latin typeface="Calibri" panose="020F0502020204030204" pitchFamily="34" charset="0"/>
              </a:rPr>
              <a:t>Where default under any other on-demand facilities provided by the lender to the borrower will automatically cause a default under this loan </a:t>
            </a:r>
            <a:r>
              <a:rPr lang="en-US" sz="2000" dirty="0" smtClean="0">
                <a:latin typeface="Calibri" panose="020F0502020204030204" pitchFamily="34" charset="0"/>
              </a:rPr>
              <a:t>agreement</a:t>
            </a:r>
            <a:endParaRPr lang="en-US" sz="2000" dirty="0">
              <a:latin typeface="Calibri" panose="020F0502020204030204" pitchFamily="34" charset="0"/>
            </a:endParaRPr>
          </a:p>
        </p:txBody>
      </p:sp>
      <p:sp>
        <p:nvSpPr>
          <p:cNvPr id="14" name="Rectangle 13"/>
          <p:cNvSpPr/>
          <p:nvPr/>
        </p:nvSpPr>
        <p:spPr>
          <a:xfrm>
            <a:off x="2636237" y="3870152"/>
            <a:ext cx="6842236" cy="746235"/>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just"/>
            <a:r>
              <a:rPr lang="en-US" sz="2000" dirty="0">
                <a:latin typeface="Calibri" panose="020F0502020204030204" pitchFamily="34" charset="0"/>
              </a:rPr>
              <a:t>where any breach of a term of the loan agreement will automatically cause a </a:t>
            </a:r>
            <a:r>
              <a:rPr lang="en-US" sz="2000" dirty="0" smtClean="0">
                <a:latin typeface="Calibri" panose="020F0502020204030204" pitchFamily="34" charset="0"/>
              </a:rPr>
              <a:t>default</a:t>
            </a:r>
            <a:endParaRPr lang="en-US" sz="2000" dirty="0">
              <a:latin typeface="Calibri" panose="020F0502020204030204" pitchFamily="34" charset="0"/>
            </a:endParaRPr>
          </a:p>
        </p:txBody>
      </p:sp>
      <p:sp>
        <p:nvSpPr>
          <p:cNvPr id="15" name="Rectangle 14"/>
          <p:cNvSpPr/>
          <p:nvPr/>
        </p:nvSpPr>
        <p:spPr>
          <a:xfrm>
            <a:off x="2587244" y="5700004"/>
            <a:ext cx="6952592" cy="735723"/>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just"/>
            <a:r>
              <a:rPr lang="en-US" sz="2000" dirty="0" smtClean="0">
                <a:latin typeface="Calibri" panose="020F0502020204030204" pitchFamily="34" charset="0"/>
              </a:rPr>
              <a:t>where </a:t>
            </a:r>
            <a:r>
              <a:rPr lang="en-US" sz="2000" dirty="0">
                <a:latin typeface="Calibri" panose="020F0502020204030204" pitchFamily="34" charset="0"/>
              </a:rPr>
              <a:t>the borrower going into insolvency is an event of default</a:t>
            </a:r>
          </a:p>
        </p:txBody>
      </p:sp>
      <p:sp>
        <p:nvSpPr>
          <p:cNvPr id="16" name="Rectangle 15"/>
          <p:cNvSpPr/>
          <p:nvPr/>
        </p:nvSpPr>
        <p:spPr>
          <a:xfrm>
            <a:off x="2590639" y="4726261"/>
            <a:ext cx="6857999" cy="740978"/>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just"/>
            <a:r>
              <a:rPr lang="en-US" sz="2000" dirty="0">
                <a:latin typeface="Calibri" panose="020F0502020204030204" pitchFamily="34" charset="0"/>
              </a:rPr>
              <a:t>where any non-payment of interest or capital automatically triggers a default</a:t>
            </a:r>
          </a:p>
        </p:txBody>
      </p:sp>
      <p:sp>
        <p:nvSpPr>
          <p:cNvPr id="19" name="Rounded Rectangle 18"/>
          <p:cNvSpPr/>
          <p:nvPr/>
        </p:nvSpPr>
        <p:spPr>
          <a:xfrm>
            <a:off x="2929718" y="1589649"/>
            <a:ext cx="3373821" cy="382011"/>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anose="020F0502020204030204" pitchFamily="34" charset="0"/>
              </a:rPr>
              <a:t>8. </a:t>
            </a:r>
            <a:r>
              <a:rPr lang="en-US" sz="2000" b="1" dirty="0">
                <a:latin typeface="Calibri" panose="020F0502020204030204" pitchFamily="34" charset="0"/>
              </a:rPr>
              <a:t>Events of Default</a:t>
            </a:r>
            <a:endParaRPr lang="en-US" sz="2000" b="1" dirty="0"/>
          </a:p>
        </p:txBody>
      </p:sp>
      <p:sp>
        <p:nvSpPr>
          <p:cNvPr id="20" name="Down Arrow 19"/>
          <p:cNvSpPr/>
          <p:nvPr/>
        </p:nvSpPr>
        <p:spPr>
          <a:xfrm>
            <a:off x="1258573" y="1998098"/>
            <a:ext cx="6653048" cy="819807"/>
          </a:xfrm>
          <a:prstGeom prst="downArrow">
            <a:avLst>
              <a:gd name="adj1" fmla="val 50000"/>
              <a:gd name="adj2" fmla="val 53223"/>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just"/>
            <a:r>
              <a:rPr lang="en-US" dirty="0">
                <a:latin typeface="Calibri" panose="020F0502020204030204" pitchFamily="34" charset="0"/>
              </a:rPr>
              <a:t>The major events of default that you should look out for are</a:t>
            </a:r>
            <a:r>
              <a:rPr lang="en-US" dirty="0" smtClean="0">
                <a:latin typeface="Calibri" panose="020F0502020204030204" pitchFamily="34" charset="0"/>
              </a:rPr>
              <a:t>:</a:t>
            </a:r>
            <a:endParaRPr lang="en-US" dirty="0">
              <a:latin typeface="Calibri" panose="020F0502020204030204" pitchFamily="34" charset="0"/>
            </a:endParaRPr>
          </a:p>
        </p:txBody>
      </p:sp>
      <p:sp>
        <p:nvSpPr>
          <p:cNvPr id="18" name="Title 1"/>
          <p:cNvSpPr>
            <a:spLocks noGrp="1"/>
          </p:cNvSpPr>
          <p:nvPr>
            <p:ph type="title"/>
          </p:nvPr>
        </p:nvSpPr>
        <p:spPr>
          <a:xfrm>
            <a:off x="0" y="518885"/>
            <a:ext cx="10871200" cy="279400"/>
          </a:xfrm>
        </p:spPr>
        <p:txBody>
          <a:bodyPr>
            <a:normAutofit fontScale="90000"/>
          </a:bodyPr>
          <a:lstStyle/>
          <a:p>
            <a:pPr algn="l"/>
            <a:r>
              <a:rPr lang="en-US" sz="3000" dirty="0" smtClean="0">
                <a:latin typeface="Calibri" panose="020F0502020204030204" pitchFamily="34" charset="0"/>
              </a:rPr>
              <a:t>Loan Agreements : Key terms</a:t>
            </a:r>
            <a:endParaRPr lang="en-US" sz="3000" dirty="0">
              <a:latin typeface="Calibri" panose="020F0502020204030204" pitchFamily="34" charset="0"/>
            </a:endParaRPr>
          </a:p>
        </p:txBody>
      </p:sp>
    </p:spTree>
    <p:extLst>
      <p:ext uri="{BB962C8B-B14F-4D97-AF65-F5344CB8AC3E}">
        <p14:creationId xmlns:p14="http://schemas.microsoft.com/office/powerpoint/2010/main" val="3897700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436" y="2250831"/>
            <a:ext cx="9475076" cy="1139968"/>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434" y="3390314"/>
            <a:ext cx="9443545" cy="3467686"/>
          </a:xfrm>
          <a:prstGeom prst="rect">
            <a:avLst/>
          </a:prstGeom>
        </p:spPr>
      </p:pic>
      <p:sp>
        <p:nvSpPr>
          <p:cNvPr id="18" name="Rounded Rectangle 17"/>
          <p:cNvSpPr/>
          <p:nvPr/>
        </p:nvSpPr>
        <p:spPr>
          <a:xfrm>
            <a:off x="3042259" y="1575581"/>
            <a:ext cx="3373821" cy="269469"/>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anose="020F0502020204030204" pitchFamily="34" charset="0"/>
              </a:rPr>
              <a:t>8. </a:t>
            </a:r>
            <a:r>
              <a:rPr lang="en-US" sz="2000" b="1" dirty="0">
                <a:latin typeface="Calibri" panose="020F0502020204030204" pitchFamily="34" charset="0"/>
              </a:rPr>
              <a:t>Events of Default</a:t>
            </a:r>
            <a:endParaRPr lang="en-US" sz="2000" b="1" dirty="0"/>
          </a:p>
        </p:txBody>
      </p:sp>
      <p:sp>
        <p:nvSpPr>
          <p:cNvPr id="19" name="Rounded Rectangle 18"/>
          <p:cNvSpPr/>
          <p:nvPr/>
        </p:nvSpPr>
        <p:spPr>
          <a:xfrm>
            <a:off x="3609818" y="1885071"/>
            <a:ext cx="2144110" cy="30851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anose="020F0502020204030204" pitchFamily="34" charset="0"/>
              </a:rPr>
              <a:t>Sample </a:t>
            </a:r>
            <a:r>
              <a:rPr lang="en-US" sz="2000" b="1" dirty="0">
                <a:latin typeface="Calibri" panose="020F0502020204030204" pitchFamily="34" charset="0"/>
              </a:rPr>
              <a:t>clause</a:t>
            </a:r>
            <a:endParaRPr lang="en-US" sz="2000" b="1" dirty="0"/>
          </a:p>
        </p:txBody>
      </p:sp>
      <p:sp>
        <p:nvSpPr>
          <p:cNvPr id="9" name="Title 1"/>
          <p:cNvSpPr>
            <a:spLocks noGrp="1"/>
          </p:cNvSpPr>
          <p:nvPr>
            <p:ph type="title"/>
          </p:nvPr>
        </p:nvSpPr>
        <p:spPr>
          <a:xfrm>
            <a:off x="0" y="518885"/>
            <a:ext cx="10871200" cy="279400"/>
          </a:xfrm>
        </p:spPr>
        <p:txBody>
          <a:bodyPr>
            <a:normAutofit fontScale="90000"/>
          </a:bodyPr>
          <a:lstStyle/>
          <a:p>
            <a:pPr algn="l"/>
            <a:r>
              <a:rPr lang="en-US" sz="3000" dirty="0" smtClean="0">
                <a:latin typeface="Calibri" panose="020F0502020204030204" pitchFamily="34" charset="0"/>
              </a:rPr>
              <a:t>Loan Agreements : Key terms</a:t>
            </a:r>
            <a:endParaRPr lang="en-US" sz="3000" dirty="0">
              <a:latin typeface="Calibri" panose="020F0502020204030204" pitchFamily="34" charset="0"/>
            </a:endParaRPr>
          </a:p>
        </p:txBody>
      </p:sp>
    </p:spTree>
    <p:extLst>
      <p:ext uri="{BB962C8B-B14F-4D97-AF65-F5344CB8AC3E}">
        <p14:creationId xmlns:p14="http://schemas.microsoft.com/office/powerpoint/2010/main" val="19034646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663851" y="1548903"/>
            <a:ext cx="2286000" cy="364303"/>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anose="020F0502020204030204" pitchFamily="34" charset="0"/>
              </a:rPr>
              <a:t>9. Security</a:t>
            </a:r>
            <a:endParaRPr lang="en-US" sz="2000" b="1" dirty="0"/>
          </a:p>
        </p:txBody>
      </p:sp>
      <p:sp>
        <p:nvSpPr>
          <p:cNvPr id="2" name="Rectangle 1"/>
          <p:cNvSpPr/>
          <p:nvPr/>
        </p:nvSpPr>
        <p:spPr>
          <a:xfrm>
            <a:off x="2965615" y="1589650"/>
            <a:ext cx="6101255" cy="302212"/>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just"/>
            <a:r>
              <a:rPr lang="en-US" sz="2000" dirty="0" smtClean="0">
                <a:latin typeface="Calibri" panose="020F0502020204030204" pitchFamily="34" charset="0"/>
              </a:rPr>
              <a:t>Check whether loan is secured or unsecured</a:t>
            </a:r>
            <a:endParaRPr lang="en-US" sz="2000" dirty="0">
              <a:latin typeface="Calibri" panose="020F0502020204030204" pitchFamily="34" charset="0"/>
            </a:endParaRPr>
          </a:p>
        </p:txBody>
      </p:sp>
      <p:cxnSp>
        <p:nvCxnSpPr>
          <p:cNvPr id="7" name="Elbow Connector 6"/>
          <p:cNvCxnSpPr/>
          <p:nvPr/>
        </p:nvCxnSpPr>
        <p:spPr>
          <a:xfrm rot="16200000" flipH="1">
            <a:off x="3343748" y="1875371"/>
            <a:ext cx="535541" cy="498674"/>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6903439" y="2194559"/>
            <a:ext cx="2286000" cy="27682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anose="020F0502020204030204" pitchFamily="34" charset="0"/>
              </a:rPr>
              <a:t>If Unsecured</a:t>
            </a:r>
            <a:endParaRPr lang="en-US" sz="2000" b="1" dirty="0"/>
          </a:p>
        </p:txBody>
      </p:sp>
      <p:sp>
        <p:nvSpPr>
          <p:cNvPr id="15" name="Rounded Rectangle 14"/>
          <p:cNvSpPr/>
          <p:nvPr/>
        </p:nvSpPr>
        <p:spPr>
          <a:xfrm>
            <a:off x="1991548" y="2166425"/>
            <a:ext cx="2716924" cy="29631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anose="020F0502020204030204" pitchFamily="34" charset="0"/>
              </a:rPr>
              <a:t>If Secured</a:t>
            </a:r>
            <a:endParaRPr lang="en-US" sz="2000" b="1" dirty="0"/>
          </a:p>
        </p:txBody>
      </p:sp>
      <p:cxnSp>
        <p:nvCxnSpPr>
          <p:cNvPr id="20" name="Elbow Connector 19"/>
          <p:cNvCxnSpPr>
            <a:endCxn id="14" idx="0"/>
          </p:cNvCxnSpPr>
          <p:nvPr/>
        </p:nvCxnSpPr>
        <p:spPr>
          <a:xfrm rot="5400000">
            <a:off x="8039548" y="1877897"/>
            <a:ext cx="323553" cy="309770"/>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rot="16200000" flipH="1">
            <a:off x="4550899" y="2539218"/>
            <a:ext cx="478302" cy="351692"/>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25" name="Elbow Connector 24"/>
          <p:cNvCxnSpPr/>
          <p:nvPr/>
        </p:nvCxnSpPr>
        <p:spPr>
          <a:xfrm rot="5400000">
            <a:off x="6565978" y="2494837"/>
            <a:ext cx="528993" cy="519289"/>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26" name="Elbow Connector 25"/>
          <p:cNvCxnSpPr/>
          <p:nvPr/>
        </p:nvCxnSpPr>
        <p:spPr>
          <a:xfrm rot="16200000" flipH="1">
            <a:off x="9024789" y="2496652"/>
            <a:ext cx="520022" cy="506683"/>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27" name="Elbow Connector 26"/>
          <p:cNvCxnSpPr/>
          <p:nvPr/>
        </p:nvCxnSpPr>
        <p:spPr>
          <a:xfrm rot="5400000" flipH="1" flipV="1">
            <a:off x="1885070" y="2602524"/>
            <a:ext cx="492370" cy="267286"/>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sp>
        <p:nvSpPr>
          <p:cNvPr id="41" name="Round Diagonal Corner Rectangle 40"/>
          <p:cNvSpPr/>
          <p:nvPr/>
        </p:nvSpPr>
        <p:spPr>
          <a:xfrm>
            <a:off x="0" y="2853560"/>
            <a:ext cx="2695903" cy="882868"/>
          </a:xfrm>
          <a:prstGeom prst="round2Diag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b="1" dirty="0" smtClean="0">
                <a:latin typeface="Calibri" panose="020F0502020204030204" pitchFamily="34" charset="0"/>
              </a:rPr>
              <a:t>1.</a:t>
            </a:r>
            <a:r>
              <a:rPr lang="en-US" sz="2000" dirty="0" smtClean="0">
                <a:latin typeface="Calibri" panose="020F0502020204030204" pitchFamily="34" charset="0"/>
              </a:rPr>
              <a:t> Check the value of security in w.r.t. amount of loan</a:t>
            </a:r>
            <a:endParaRPr lang="en-US" sz="2000" dirty="0">
              <a:latin typeface="Calibri" panose="020F0502020204030204" pitchFamily="34" charset="0"/>
            </a:endParaRPr>
          </a:p>
        </p:txBody>
      </p:sp>
      <p:sp>
        <p:nvSpPr>
          <p:cNvPr id="45" name="Round Diagonal Corner Rectangle 44"/>
          <p:cNvSpPr/>
          <p:nvPr/>
        </p:nvSpPr>
        <p:spPr>
          <a:xfrm>
            <a:off x="5591502" y="2832538"/>
            <a:ext cx="2307021" cy="683172"/>
          </a:xfrm>
          <a:prstGeom prst="round2Diag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b="1" dirty="0" smtClean="0">
                <a:latin typeface="Calibri" panose="020F0502020204030204" pitchFamily="34" charset="0"/>
              </a:rPr>
              <a:t>1.</a:t>
            </a:r>
            <a:r>
              <a:rPr lang="en-US" sz="2000" dirty="0" smtClean="0">
                <a:latin typeface="Calibri" panose="020F0502020204030204" pitchFamily="34" charset="0"/>
              </a:rPr>
              <a:t> No charge will be created</a:t>
            </a:r>
            <a:endParaRPr lang="en-US" sz="2000" dirty="0">
              <a:latin typeface="Calibri" panose="020F0502020204030204" pitchFamily="34" charset="0"/>
            </a:endParaRPr>
          </a:p>
        </p:txBody>
      </p:sp>
      <p:sp>
        <p:nvSpPr>
          <p:cNvPr id="46" name="Round Diagonal Corner Rectangle 45"/>
          <p:cNvSpPr/>
          <p:nvPr/>
        </p:nvSpPr>
        <p:spPr>
          <a:xfrm>
            <a:off x="2774731" y="2811518"/>
            <a:ext cx="2601310" cy="719958"/>
          </a:xfrm>
          <a:prstGeom prst="round2Diag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b="1" dirty="0" smtClean="0">
                <a:latin typeface="Calibri" panose="020F0502020204030204" pitchFamily="34" charset="0"/>
              </a:rPr>
              <a:t>2.</a:t>
            </a:r>
            <a:r>
              <a:rPr lang="en-US" sz="2000" dirty="0" smtClean="0">
                <a:latin typeface="Calibri" panose="020F0502020204030204" pitchFamily="34" charset="0"/>
              </a:rPr>
              <a:t> Charge to be created at MCA Portal</a:t>
            </a:r>
            <a:endParaRPr lang="en-US" sz="2000" dirty="0">
              <a:latin typeface="Calibri" panose="020F0502020204030204" pitchFamily="34" charset="0"/>
            </a:endParaRPr>
          </a:p>
        </p:txBody>
      </p:sp>
      <p:sp>
        <p:nvSpPr>
          <p:cNvPr id="47" name="Round Diagonal Corner Rectangle 46"/>
          <p:cNvSpPr/>
          <p:nvPr/>
        </p:nvSpPr>
        <p:spPr>
          <a:xfrm>
            <a:off x="8040414" y="2822028"/>
            <a:ext cx="2743200" cy="693682"/>
          </a:xfrm>
          <a:prstGeom prst="round2Diag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b="1" dirty="0" smtClean="0">
                <a:latin typeface="Calibri" panose="020F0502020204030204" pitchFamily="34" charset="0"/>
              </a:rPr>
              <a:t>2.</a:t>
            </a:r>
            <a:r>
              <a:rPr lang="en-US" sz="2000" dirty="0" smtClean="0">
                <a:latin typeface="Calibri" panose="020F0502020204030204" pitchFamily="34" charset="0"/>
              </a:rPr>
              <a:t> Check other points of recoverability of Loan</a:t>
            </a:r>
            <a:endParaRPr lang="en-US" sz="2000" dirty="0">
              <a:latin typeface="Calibri" panose="020F0502020204030204" pitchFamily="34" charset="0"/>
            </a:endParaRPr>
          </a:p>
        </p:txBody>
      </p:sp>
      <p:sp>
        <p:nvSpPr>
          <p:cNvPr id="48" name="Cube 47"/>
          <p:cNvSpPr/>
          <p:nvPr/>
        </p:nvSpPr>
        <p:spPr>
          <a:xfrm>
            <a:off x="2490952" y="3815254"/>
            <a:ext cx="2099021" cy="1702677"/>
          </a:xfrm>
          <a:prstGeom prst="cube">
            <a:avLst/>
          </a:prstGeom>
          <a:ln>
            <a:solidFill>
              <a:schemeClr val="accent1"/>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b="1" dirty="0" smtClean="0">
                <a:latin typeface="Calibri" panose="020F0502020204030204" pitchFamily="34" charset="0"/>
              </a:rPr>
              <a:t>i.</a:t>
            </a:r>
            <a:r>
              <a:rPr lang="en-US" sz="2000" dirty="0" smtClean="0">
                <a:latin typeface="Calibri" panose="020F0502020204030204" pitchFamily="34" charset="0"/>
              </a:rPr>
              <a:t> Obtain Form CHG-1 from Client</a:t>
            </a:r>
            <a:endParaRPr lang="en-US" sz="2000" dirty="0">
              <a:latin typeface="Calibri" panose="020F0502020204030204" pitchFamily="34" charset="0"/>
            </a:endParaRPr>
          </a:p>
        </p:txBody>
      </p:sp>
      <p:sp>
        <p:nvSpPr>
          <p:cNvPr id="49" name="Cube 48"/>
          <p:cNvSpPr/>
          <p:nvPr/>
        </p:nvSpPr>
        <p:spPr>
          <a:xfrm>
            <a:off x="4225159" y="3841529"/>
            <a:ext cx="2219890" cy="1597573"/>
          </a:xfrm>
          <a:prstGeom prst="cube">
            <a:avLst/>
          </a:prstGeom>
          <a:ln>
            <a:solidFill>
              <a:schemeClr val="accent1"/>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b="1" dirty="0" smtClean="0">
                <a:latin typeface="Calibri" panose="020F0502020204030204" pitchFamily="34" charset="0"/>
              </a:rPr>
              <a:t>ii.</a:t>
            </a:r>
            <a:r>
              <a:rPr lang="en-US" sz="2000" dirty="0" smtClean="0">
                <a:latin typeface="Calibri" panose="020F0502020204030204" pitchFamily="34" charset="0"/>
              </a:rPr>
              <a:t> Check the MCA Portal to cross verify the charges</a:t>
            </a:r>
            <a:endParaRPr lang="en-US" sz="2000" dirty="0">
              <a:latin typeface="Calibri" panose="020F0502020204030204" pitchFamily="34" charset="0"/>
            </a:endParaRPr>
          </a:p>
        </p:txBody>
      </p:sp>
      <p:cxnSp>
        <p:nvCxnSpPr>
          <p:cNvPr id="50" name="Elbow Connector 49"/>
          <p:cNvCxnSpPr/>
          <p:nvPr/>
        </p:nvCxnSpPr>
        <p:spPr>
          <a:xfrm rot="5400000">
            <a:off x="2735317" y="3534106"/>
            <a:ext cx="688431" cy="683171"/>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52" name="Elbow Connector 51"/>
          <p:cNvCxnSpPr/>
          <p:nvPr/>
        </p:nvCxnSpPr>
        <p:spPr>
          <a:xfrm rot="16200000" flipH="1">
            <a:off x="4784837" y="3633955"/>
            <a:ext cx="646383" cy="441430"/>
          </a:xfrm>
          <a:prstGeom prst="bentConnector3">
            <a:avLst/>
          </a:prstGeom>
        </p:spPr>
        <p:style>
          <a:lnRef idx="1">
            <a:schemeClr val="accent1"/>
          </a:lnRef>
          <a:fillRef idx="0">
            <a:schemeClr val="accent1"/>
          </a:fillRef>
          <a:effectRef idx="0">
            <a:schemeClr val="accent1"/>
          </a:effectRef>
          <a:fontRef idx="minor">
            <a:schemeClr val="tx1"/>
          </a:fontRef>
        </p:style>
      </p:cxnSp>
      <p:pic>
        <p:nvPicPr>
          <p:cNvPr id="57" name="Picture 5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9102" y="5657850"/>
            <a:ext cx="6752897" cy="1200150"/>
          </a:xfrm>
          <a:prstGeom prst="rect">
            <a:avLst/>
          </a:prstGeom>
        </p:spPr>
      </p:pic>
      <p:sp>
        <p:nvSpPr>
          <p:cNvPr id="58" name="Rounded Rectangle 57"/>
          <p:cNvSpPr/>
          <p:nvPr/>
        </p:nvSpPr>
        <p:spPr>
          <a:xfrm>
            <a:off x="3563007" y="5596760"/>
            <a:ext cx="1876096" cy="126124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anose="020F0502020204030204" pitchFamily="34" charset="0"/>
              </a:rPr>
              <a:t>Sample clause of Security</a:t>
            </a:r>
            <a:endParaRPr lang="en-US" sz="2000" b="1" dirty="0"/>
          </a:p>
        </p:txBody>
      </p:sp>
      <p:sp>
        <p:nvSpPr>
          <p:cNvPr id="62" name="Rectangle 61"/>
          <p:cNvSpPr/>
          <p:nvPr/>
        </p:nvSpPr>
        <p:spPr>
          <a:xfrm>
            <a:off x="0" y="4162097"/>
            <a:ext cx="2412124" cy="2695903"/>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just"/>
            <a:r>
              <a:rPr lang="en-US" sz="2000" dirty="0">
                <a:latin typeface="Calibri" panose="020F0502020204030204" pitchFamily="34" charset="0"/>
              </a:rPr>
              <a:t>In case value of the security falls below the amount of loan outstanding, examine whether loan is classified as secured only to the extent of market value of </a:t>
            </a:r>
            <a:r>
              <a:rPr lang="en-US" sz="2000" dirty="0" smtClean="0">
                <a:latin typeface="Calibri" panose="020F0502020204030204" pitchFamily="34" charset="0"/>
              </a:rPr>
              <a:t>security</a:t>
            </a:r>
            <a:endParaRPr lang="en-US" sz="2000" dirty="0">
              <a:latin typeface="Calibri" panose="020F0502020204030204" pitchFamily="34" charset="0"/>
            </a:endParaRPr>
          </a:p>
        </p:txBody>
      </p:sp>
      <p:sp>
        <p:nvSpPr>
          <p:cNvPr id="64" name="Down Arrow 63"/>
          <p:cNvSpPr/>
          <p:nvPr/>
        </p:nvSpPr>
        <p:spPr>
          <a:xfrm>
            <a:off x="1040524" y="3736428"/>
            <a:ext cx="484632" cy="425669"/>
          </a:xfrm>
          <a:prstGeom prst="downArrow">
            <a:avLst/>
          </a:prstGeom>
          <a:ln>
            <a:solidFill>
              <a:schemeClr val="accent1"/>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8" name="Title 1"/>
          <p:cNvSpPr>
            <a:spLocks noGrp="1"/>
          </p:cNvSpPr>
          <p:nvPr>
            <p:ph type="title"/>
          </p:nvPr>
        </p:nvSpPr>
        <p:spPr>
          <a:xfrm>
            <a:off x="0" y="518885"/>
            <a:ext cx="10871200" cy="279400"/>
          </a:xfrm>
        </p:spPr>
        <p:txBody>
          <a:bodyPr>
            <a:normAutofit fontScale="90000"/>
          </a:bodyPr>
          <a:lstStyle/>
          <a:p>
            <a:pPr algn="l"/>
            <a:r>
              <a:rPr lang="en-US" sz="3000" dirty="0" smtClean="0">
                <a:latin typeface="Calibri" panose="020F0502020204030204" pitchFamily="34" charset="0"/>
              </a:rPr>
              <a:t>Loan Agreements : Key terms</a:t>
            </a:r>
            <a:endParaRPr lang="en-US" sz="3000" dirty="0">
              <a:latin typeface="Calibri" panose="020F0502020204030204" pitchFamily="34" charset="0"/>
            </a:endParaRPr>
          </a:p>
        </p:txBody>
      </p:sp>
    </p:spTree>
    <p:extLst>
      <p:ext uri="{BB962C8B-B14F-4D97-AF65-F5344CB8AC3E}">
        <p14:creationId xmlns:p14="http://schemas.microsoft.com/office/powerpoint/2010/main" val="1340861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3512073" y="1598866"/>
            <a:ext cx="2286000" cy="384679"/>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anose="020F0502020204030204" pitchFamily="34" charset="0"/>
              </a:rPr>
              <a:t>9. Security</a:t>
            </a:r>
            <a:endParaRPr lang="en-US" sz="2000" b="1" dirty="0"/>
          </a:p>
        </p:txBody>
      </p:sp>
      <p:sp>
        <p:nvSpPr>
          <p:cNvPr id="19" name="Rounded Rectangle 18"/>
          <p:cNvSpPr/>
          <p:nvPr/>
        </p:nvSpPr>
        <p:spPr>
          <a:xfrm>
            <a:off x="0" y="2475913"/>
            <a:ext cx="3878317" cy="1505243"/>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anose="020F0502020204030204" pitchFamily="34" charset="0"/>
              </a:rPr>
              <a:t>MCA Portal for verifying the creation, registration and modification of charge</a:t>
            </a:r>
            <a:endParaRPr lang="en-US" sz="2000" b="1" dirty="0"/>
          </a:p>
        </p:txBody>
      </p:sp>
      <p:pic>
        <p:nvPicPr>
          <p:cNvPr id="56" name="Picture 5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9304" y="2194560"/>
            <a:ext cx="8312696" cy="1973600"/>
          </a:xfrm>
          <a:prstGeom prst="rect">
            <a:avLst/>
          </a:prstGeom>
        </p:spPr>
      </p:pic>
      <p:pic>
        <p:nvPicPr>
          <p:cNvPr id="23" name="Picture 2"/>
          <p:cNvPicPr>
            <a:picLocks noChangeAspect="1" noChangeArrowheads="1"/>
          </p:cNvPicPr>
          <p:nvPr/>
        </p:nvPicPr>
        <p:blipFill>
          <a:blip r:embed="rId3" cstate="print"/>
          <a:stretch>
            <a:fillRect/>
          </a:stretch>
        </p:blipFill>
        <p:spPr bwMode="auto">
          <a:xfrm>
            <a:off x="3941380" y="4332849"/>
            <a:ext cx="8250620" cy="2525151"/>
          </a:xfrm>
          <a:prstGeom prst="rect">
            <a:avLst/>
          </a:prstGeom>
          <a:noFill/>
          <a:ln w="57150">
            <a:solidFill>
              <a:schemeClr val="tx2"/>
            </a:solidFill>
            <a:miter lim="800000"/>
            <a:headEnd/>
            <a:tailEnd/>
          </a:ln>
          <a:effectLst/>
        </p:spPr>
      </p:pic>
      <p:sp>
        <p:nvSpPr>
          <p:cNvPr id="28" name="Rounded Rectangle 27"/>
          <p:cNvSpPr/>
          <p:nvPr/>
        </p:nvSpPr>
        <p:spPr>
          <a:xfrm>
            <a:off x="0" y="4303986"/>
            <a:ext cx="3878317" cy="229376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anose="020F0502020204030204" pitchFamily="34" charset="0"/>
              </a:rPr>
              <a:t>Form CHG-1 for creation, registering and modification of charge</a:t>
            </a:r>
            <a:endParaRPr lang="en-US" sz="2000" b="1" dirty="0"/>
          </a:p>
        </p:txBody>
      </p:sp>
      <p:sp>
        <p:nvSpPr>
          <p:cNvPr id="10" name="Title 1"/>
          <p:cNvSpPr>
            <a:spLocks noGrp="1"/>
          </p:cNvSpPr>
          <p:nvPr>
            <p:ph type="title"/>
          </p:nvPr>
        </p:nvSpPr>
        <p:spPr>
          <a:xfrm>
            <a:off x="0" y="518885"/>
            <a:ext cx="10871200" cy="279400"/>
          </a:xfrm>
        </p:spPr>
        <p:txBody>
          <a:bodyPr>
            <a:normAutofit fontScale="90000"/>
          </a:bodyPr>
          <a:lstStyle/>
          <a:p>
            <a:pPr algn="l"/>
            <a:r>
              <a:rPr lang="en-US" sz="3000" dirty="0" smtClean="0">
                <a:latin typeface="Calibri" panose="020F0502020204030204" pitchFamily="34" charset="0"/>
              </a:rPr>
              <a:t>Loan Agreements : Key terms</a:t>
            </a:r>
            <a:endParaRPr lang="en-US" sz="3000" dirty="0">
              <a:latin typeface="Calibri" panose="020F0502020204030204" pitchFamily="34" charset="0"/>
            </a:endParaRPr>
          </a:p>
        </p:txBody>
      </p:sp>
    </p:spTree>
    <p:extLst>
      <p:ext uri="{BB962C8B-B14F-4D97-AF65-F5344CB8AC3E}">
        <p14:creationId xmlns:p14="http://schemas.microsoft.com/office/powerpoint/2010/main" val="940861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478301"/>
            <a:ext cx="7772400" cy="390060"/>
          </a:xfrm>
          <a:prstGeom prst="rect">
            <a:avLst/>
          </a:prstGeom>
        </p:spPr>
        <p:txBody>
          <a:bodyPr vert="horz" anchor="ctr">
            <a:normAutofit lnSpcReduction="10000"/>
          </a:bodyPr>
          <a:lstStyle/>
          <a:p>
            <a:pPr defTabSz="914400">
              <a:spcBef>
                <a:spcPct val="0"/>
              </a:spcBef>
              <a:defRPr/>
            </a:pPr>
            <a:r>
              <a:rPr lang="en-IN" sz="2000" b="1" dirty="0" smtClean="0">
                <a:solidFill>
                  <a:srgbClr val="1F497D"/>
                </a:solidFill>
                <a:latin typeface="Calibri" pitchFamily="34" charset="0"/>
                <a:cs typeface="Calibri" pitchFamily="34" charset="0"/>
              </a:rPr>
              <a:t>Statutory Compliance</a:t>
            </a:r>
            <a:endParaRPr lang="en-IN" sz="2000" b="1" dirty="0">
              <a:solidFill>
                <a:srgbClr val="1F497D"/>
              </a:solidFill>
              <a:latin typeface="Calibri" pitchFamily="34" charset="0"/>
              <a:cs typeface="Calibri" pitchFamily="34" charset="0"/>
            </a:endParaRPr>
          </a:p>
        </p:txBody>
      </p:sp>
      <p:sp>
        <p:nvSpPr>
          <p:cNvPr id="11" name="Rounded Rectangle 10"/>
          <p:cNvSpPr/>
          <p:nvPr/>
        </p:nvSpPr>
        <p:spPr>
          <a:xfrm>
            <a:off x="0" y="1591107"/>
            <a:ext cx="12192000" cy="308031"/>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anose="020F0502020204030204" pitchFamily="34" charset="0"/>
              </a:rPr>
              <a:t>1. Compliance with CARO</a:t>
            </a:r>
            <a:endParaRPr lang="en-US" sz="2000" b="1" dirty="0"/>
          </a:p>
        </p:txBody>
      </p:sp>
      <p:cxnSp>
        <p:nvCxnSpPr>
          <p:cNvPr id="13" name="Elbow Connector 12"/>
          <p:cNvCxnSpPr/>
          <p:nvPr/>
        </p:nvCxnSpPr>
        <p:spPr>
          <a:xfrm rot="16200000" flipH="1">
            <a:off x="5231844" y="1998060"/>
            <a:ext cx="407965" cy="267285"/>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19" name="Cube 18"/>
          <p:cNvSpPr/>
          <p:nvPr/>
        </p:nvSpPr>
        <p:spPr>
          <a:xfrm>
            <a:off x="4568875" y="2095306"/>
            <a:ext cx="1659988" cy="591624"/>
          </a:xfrm>
          <a:prstGeom prst="cube">
            <a:avLst/>
          </a:prstGeom>
          <a:ln>
            <a:solidFill>
              <a:schemeClr val="accent1"/>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dirty="0" smtClean="0">
                <a:latin typeface="Calibri" panose="020F0502020204030204" pitchFamily="34" charset="0"/>
              </a:rPr>
              <a:t>CARO, 2016</a:t>
            </a:r>
            <a:endParaRPr lang="en-US" sz="2000" dirty="0">
              <a:latin typeface="Calibri" panose="020F0502020204030204" pitchFamily="34" charset="0"/>
            </a:endParaRPr>
          </a:p>
        </p:txBody>
      </p:sp>
      <p:sp>
        <p:nvSpPr>
          <p:cNvPr id="26" name="Round Diagonal Corner Rectangle 25"/>
          <p:cNvSpPr/>
          <p:nvPr/>
        </p:nvSpPr>
        <p:spPr>
          <a:xfrm>
            <a:off x="1422400" y="2699657"/>
            <a:ext cx="10450286" cy="2017486"/>
          </a:xfrm>
          <a:prstGeom prst="round2Diag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US" sz="2000" dirty="0">
                <a:latin typeface="Calibri" panose="020F0502020204030204" pitchFamily="34" charset="0"/>
              </a:rPr>
              <a:t>whether the company has </a:t>
            </a:r>
            <a:r>
              <a:rPr lang="en-US" sz="2000" dirty="0" smtClean="0">
                <a:latin typeface="Calibri" panose="020F0502020204030204" pitchFamily="34" charset="0"/>
              </a:rPr>
              <a:t>defaulted in repayment of </a:t>
            </a:r>
            <a:r>
              <a:rPr lang="en-US" sz="2000" dirty="0">
                <a:latin typeface="Calibri" panose="020F0502020204030204" pitchFamily="34" charset="0"/>
              </a:rPr>
              <a:t>loans or </a:t>
            </a:r>
            <a:r>
              <a:rPr lang="en-US" sz="2000" dirty="0" smtClean="0">
                <a:latin typeface="Calibri" panose="020F0502020204030204" pitchFamily="34" charset="0"/>
              </a:rPr>
              <a:t>borrowing </a:t>
            </a:r>
            <a:r>
              <a:rPr lang="en-US" sz="2000" b="1" dirty="0" smtClean="0">
                <a:latin typeface="Calibri" panose="020F0502020204030204" pitchFamily="34" charset="0"/>
              </a:rPr>
              <a:t>to </a:t>
            </a:r>
            <a:r>
              <a:rPr lang="en-US" sz="2000" b="1" dirty="0">
                <a:latin typeface="Calibri" panose="020F0502020204030204" pitchFamily="34" charset="0"/>
              </a:rPr>
              <a:t>a financial institution, </a:t>
            </a:r>
            <a:r>
              <a:rPr lang="en-US" sz="2000" b="1" dirty="0" smtClean="0">
                <a:latin typeface="Calibri" panose="020F0502020204030204" pitchFamily="34" charset="0"/>
              </a:rPr>
              <a:t>bank, Government </a:t>
            </a:r>
            <a:r>
              <a:rPr lang="en-US" sz="2000" b="1" dirty="0">
                <a:latin typeface="Calibri" panose="020F0502020204030204" pitchFamily="34" charset="0"/>
              </a:rPr>
              <a:t>or dues to </a:t>
            </a:r>
            <a:r>
              <a:rPr lang="en-US" sz="2000" b="1" dirty="0" smtClean="0">
                <a:latin typeface="Calibri" panose="020F0502020204030204" pitchFamily="34" charset="0"/>
              </a:rPr>
              <a:t>debenture holders</a:t>
            </a:r>
            <a:r>
              <a:rPr lang="en-US" sz="2000" dirty="0">
                <a:latin typeface="Calibri" panose="020F0502020204030204" pitchFamily="34" charset="0"/>
              </a:rPr>
              <a:t>? If yes, the period and </a:t>
            </a:r>
            <a:r>
              <a:rPr lang="en-US" sz="2000" dirty="0" smtClean="0">
                <a:latin typeface="Calibri" panose="020F0502020204030204" pitchFamily="34" charset="0"/>
              </a:rPr>
              <a:t>the amount </a:t>
            </a:r>
            <a:r>
              <a:rPr lang="en-US" sz="2000" dirty="0">
                <a:latin typeface="Calibri" panose="020F0502020204030204" pitchFamily="34" charset="0"/>
              </a:rPr>
              <a:t>of default to be reported (</a:t>
            </a:r>
            <a:r>
              <a:rPr lang="en-US" sz="2000" dirty="0" smtClean="0">
                <a:latin typeface="Calibri" panose="020F0502020204030204" pitchFamily="34" charset="0"/>
              </a:rPr>
              <a:t>in case </a:t>
            </a:r>
            <a:r>
              <a:rPr lang="en-US" sz="2000" dirty="0">
                <a:latin typeface="Calibri" panose="020F0502020204030204" pitchFamily="34" charset="0"/>
              </a:rPr>
              <a:t>of defaults to banks, </a:t>
            </a:r>
            <a:r>
              <a:rPr lang="en-US" sz="2000" dirty="0" smtClean="0">
                <a:latin typeface="Calibri" panose="020F0502020204030204" pitchFamily="34" charset="0"/>
              </a:rPr>
              <a:t>financial institutions</a:t>
            </a:r>
            <a:r>
              <a:rPr lang="en-US" sz="2000" dirty="0">
                <a:latin typeface="Calibri" panose="020F0502020204030204" pitchFamily="34" charset="0"/>
              </a:rPr>
              <a:t>, and Government, </a:t>
            </a:r>
            <a:r>
              <a:rPr lang="en-US" sz="2000" dirty="0" smtClean="0">
                <a:latin typeface="Calibri" panose="020F0502020204030204" pitchFamily="34" charset="0"/>
              </a:rPr>
              <a:t>lender wise </a:t>
            </a:r>
            <a:r>
              <a:rPr lang="en-US" sz="2000" dirty="0">
                <a:latin typeface="Calibri" panose="020F0502020204030204" pitchFamily="34" charset="0"/>
              </a:rPr>
              <a:t>details to be provided).</a:t>
            </a:r>
          </a:p>
        </p:txBody>
      </p:sp>
      <p:sp>
        <p:nvSpPr>
          <p:cNvPr id="27" name="Round Diagonal Corner Rectangle 26"/>
          <p:cNvSpPr/>
          <p:nvPr/>
        </p:nvSpPr>
        <p:spPr>
          <a:xfrm>
            <a:off x="1335314" y="4840514"/>
            <a:ext cx="10566399" cy="2017486"/>
          </a:xfrm>
          <a:prstGeom prst="round2Diag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2000" dirty="0" smtClean="0">
                <a:latin typeface="Calibri" panose="020F0502020204030204" pitchFamily="34" charset="0"/>
              </a:rPr>
              <a:t>a) </a:t>
            </a:r>
            <a:r>
              <a:rPr lang="en-US" sz="2000" dirty="0">
                <a:latin typeface="Calibri" panose="020F0502020204030204" pitchFamily="34" charset="0"/>
              </a:rPr>
              <a:t>whether moneys raised by way </a:t>
            </a:r>
            <a:r>
              <a:rPr lang="en-US" sz="2000" dirty="0" smtClean="0">
                <a:latin typeface="Calibri" panose="020F0502020204030204" pitchFamily="34" charset="0"/>
              </a:rPr>
              <a:t>of initial </a:t>
            </a:r>
            <a:r>
              <a:rPr lang="en-US" sz="2000" dirty="0">
                <a:latin typeface="Calibri" panose="020F0502020204030204" pitchFamily="34" charset="0"/>
              </a:rPr>
              <a:t>public offer or further </a:t>
            </a:r>
            <a:r>
              <a:rPr lang="en-US" sz="2000" dirty="0" smtClean="0">
                <a:latin typeface="Calibri" panose="020F0502020204030204" pitchFamily="34" charset="0"/>
              </a:rPr>
              <a:t>public offer </a:t>
            </a:r>
            <a:r>
              <a:rPr lang="en-US" sz="2000" dirty="0">
                <a:latin typeface="Calibri" panose="020F0502020204030204" pitchFamily="34" charset="0"/>
              </a:rPr>
              <a:t>(including debt </a:t>
            </a:r>
            <a:r>
              <a:rPr lang="en-US" sz="2000" dirty="0" smtClean="0">
                <a:latin typeface="Calibri" panose="020F0502020204030204" pitchFamily="34" charset="0"/>
              </a:rPr>
              <a:t>instruments) </a:t>
            </a:r>
            <a:r>
              <a:rPr lang="en-US" sz="2000" b="1" dirty="0" smtClean="0">
                <a:latin typeface="Calibri" panose="020F0502020204030204" pitchFamily="34" charset="0"/>
              </a:rPr>
              <a:t>and </a:t>
            </a:r>
            <a:r>
              <a:rPr lang="en-US" sz="2000" b="1" dirty="0">
                <a:latin typeface="Calibri" panose="020F0502020204030204" pitchFamily="34" charset="0"/>
              </a:rPr>
              <a:t>term loans </a:t>
            </a:r>
            <a:r>
              <a:rPr lang="en-US" sz="2000" dirty="0">
                <a:latin typeface="Calibri" panose="020F0502020204030204" pitchFamily="34" charset="0"/>
              </a:rPr>
              <a:t>were applied for </a:t>
            </a:r>
            <a:r>
              <a:rPr lang="en-US" sz="2000" dirty="0" smtClean="0">
                <a:latin typeface="Calibri" panose="020F0502020204030204" pitchFamily="34" charset="0"/>
              </a:rPr>
              <a:t>the purposes </a:t>
            </a:r>
            <a:r>
              <a:rPr lang="en-US" sz="2000" dirty="0">
                <a:latin typeface="Calibri" panose="020F0502020204030204" pitchFamily="34" charset="0"/>
              </a:rPr>
              <a:t>for which those are </a:t>
            </a:r>
            <a:r>
              <a:rPr lang="en-US" sz="2000" dirty="0" smtClean="0">
                <a:latin typeface="Calibri" panose="020F0502020204030204" pitchFamily="34" charset="0"/>
              </a:rPr>
              <a:t>raised. If </a:t>
            </a:r>
            <a:r>
              <a:rPr lang="en-US" sz="2000" dirty="0">
                <a:latin typeface="Calibri" panose="020F0502020204030204" pitchFamily="34" charset="0"/>
              </a:rPr>
              <a:t>not, the details together </a:t>
            </a:r>
            <a:r>
              <a:rPr lang="en-US" sz="2000" dirty="0" smtClean="0">
                <a:latin typeface="Calibri" panose="020F0502020204030204" pitchFamily="34" charset="0"/>
              </a:rPr>
              <a:t>with delays or </a:t>
            </a:r>
            <a:r>
              <a:rPr lang="en-US" sz="2000" dirty="0">
                <a:latin typeface="Calibri" panose="020F0502020204030204" pitchFamily="34" charset="0"/>
              </a:rPr>
              <a:t>default and </a:t>
            </a:r>
            <a:r>
              <a:rPr lang="en-US" sz="2000" dirty="0" smtClean="0">
                <a:latin typeface="Calibri" panose="020F0502020204030204" pitchFamily="34" charset="0"/>
              </a:rPr>
              <a:t>subsequent rectification</a:t>
            </a:r>
            <a:r>
              <a:rPr lang="en-US" sz="2000" dirty="0">
                <a:latin typeface="Calibri" panose="020F0502020204030204" pitchFamily="34" charset="0"/>
              </a:rPr>
              <a:t>, if any, as may be</a:t>
            </a:r>
          </a:p>
          <a:p>
            <a:r>
              <a:rPr lang="en-US" sz="2000" dirty="0">
                <a:latin typeface="Calibri" panose="020F0502020204030204" pitchFamily="34" charset="0"/>
              </a:rPr>
              <a:t>applicable, be reported;</a:t>
            </a:r>
          </a:p>
        </p:txBody>
      </p:sp>
      <p:sp>
        <p:nvSpPr>
          <p:cNvPr id="28" name="Right Arrow 27"/>
          <p:cNvSpPr/>
          <p:nvPr/>
        </p:nvSpPr>
        <p:spPr>
          <a:xfrm>
            <a:off x="0" y="3309257"/>
            <a:ext cx="1407886" cy="638628"/>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smtClean="0">
                <a:latin typeface="Calibri" panose="020F0502020204030204" pitchFamily="34" charset="0"/>
              </a:rPr>
              <a:t>Clause viii</a:t>
            </a:r>
            <a:endParaRPr lang="en-US" sz="2000" b="1" dirty="0">
              <a:latin typeface="Calibri" panose="020F0502020204030204" pitchFamily="34" charset="0"/>
            </a:endParaRPr>
          </a:p>
        </p:txBody>
      </p:sp>
      <p:sp>
        <p:nvSpPr>
          <p:cNvPr id="29" name="Right Arrow 28"/>
          <p:cNvSpPr/>
          <p:nvPr/>
        </p:nvSpPr>
        <p:spPr>
          <a:xfrm>
            <a:off x="0" y="5377542"/>
            <a:ext cx="1349829" cy="638628"/>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smtClean="0">
                <a:latin typeface="Calibri" panose="020F0502020204030204" pitchFamily="34" charset="0"/>
              </a:rPr>
              <a:t>Clause ix</a:t>
            </a:r>
            <a:endParaRPr lang="en-US" sz="2000" b="1" dirty="0">
              <a:latin typeface="Calibri" panose="020F0502020204030204" pitchFamily="34" charset="0"/>
            </a:endParaRPr>
          </a:p>
        </p:txBody>
      </p:sp>
    </p:spTree>
    <p:extLst>
      <p:ext uri="{BB962C8B-B14F-4D97-AF65-F5344CB8AC3E}">
        <p14:creationId xmlns:p14="http://schemas.microsoft.com/office/powerpoint/2010/main" val="42771539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478301"/>
            <a:ext cx="7772400" cy="390060"/>
          </a:xfrm>
          <a:prstGeom prst="rect">
            <a:avLst/>
          </a:prstGeom>
        </p:spPr>
        <p:txBody>
          <a:bodyPr vert="horz" anchor="ctr">
            <a:normAutofit lnSpcReduction="10000"/>
          </a:bodyPr>
          <a:lstStyle/>
          <a:p>
            <a:pPr defTabSz="914400">
              <a:spcBef>
                <a:spcPct val="0"/>
              </a:spcBef>
              <a:defRPr/>
            </a:pPr>
            <a:r>
              <a:rPr lang="en-IN" sz="2000" b="1" dirty="0" smtClean="0">
                <a:solidFill>
                  <a:srgbClr val="1F497D"/>
                </a:solidFill>
                <a:latin typeface="Calibri" pitchFamily="34" charset="0"/>
                <a:cs typeface="Calibri" pitchFamily="34" charset="0"/>
              </a:rPr>
              <a:t>Statutory Compliance</a:t>
            </a:r>
            <a:endParaRPr lang="en-IN" sz="2000" b="1" dirty="0">
              <a:solidFill>
                <a:srgbClr val="1F497D"/>
              </a:solidFill>
              <a:latin typeface="Calibri" pitchFamily="34" charset="0"/>
              <a:cs typeface="Calibri" pitchFamily="34" charset="0"/>
            </a:endParaRPr>
          </a:p>
        </p:txBody>
      </p:sp>
      <p:sp>
        <p:nvSpPr>
          <p:cNvPr id="11" name="Rounded Rectangle 10"/>
          <p:cNvSpPr/>
          <p:nvPr/>
        </p:nvSpPr>
        <p:spPr>
          <a:xfrm>
            <a:off x="0" y="1591107"/>
            <a:ext cx="12192000" cy="308031"/>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anose="020F0502020204030204" pitchFamily="34" charset="0"/>
              </a:rPr>
              <a:t>1. Compliance with CARO</a:t>
            </a:r>
            <a:endParaRPr lang="en-US" sz="2000" b="1" dirty="0"/>
          </a:p>
        </p:txBody>
      </p:sp>
      <p:cxnSp>
        <p:nvCxnSpPr>
          <p:cNvPr id="13" name="Elbow Connector 12"/>
          <p:cNvCxnSpPr/>
          <p:nvPr/>
        </p:nvCxnSpPr>
        <p:spPr>
          <a:xfrm rot="16200000" flipH="1">
            <a:off x="5231844" y="1998060"/>
            <a:ext cx="407965" cy="267285"/>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26" name="Round Diagonal Corner Rectangle 25"/>
          <p:cNvSpPr/>
          <p:nvPr/>
        </p:nvSpPr>
        <p:spPr>
          <a:xfrm>
            <a:off x="609600" y="2612571"/>
            <a:ext cx="11582400" cy="3570514"/>
          </a:xfrm>
          <a:prstGeom prst="round2Diag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1200" b="1" dirty="0"/>
              <a:t>(a</a:t>
            </a:r>
            <a:r>
              <a:rPr lang="en-US" sz="1200" b="1" dirty="0">
                <a:latin typeface="Calibri" panose="020F0502020204030204" pitchFamily="34" charset="0"/>
              </a:rPr>
              <a:t>) </a:t>
            </a:r>
            <a:r>
              <a:rPr lang="en-US" sz="1400" dirty="0">
                <a:latin typeface="Calibri" panose="020F0502020204030204" pitchFamily="34" charset="0"/>
              </a:rPr>
              <a:t>whether the company has defaulted </a:t>
            </a:r>
            <a:r>
              <a:rPr lang="en-US" sz="1400" dirty="0" smtClean="0">
                <a:latin typeface="Calibri" panose="020F0502020204030204" pitchFamily="34" charset="0"/>
              </a:rPr>
              <a:t>in repayment </a:t>
            </a:r>
            <a:r>
              <a:rPr lang="en-US" sz="1400" dirty="0">
                <a:latin typeface="Calibri" panose="020F0502020204030204" pitchFamily="34" charset="0"/>
              </a:rPr>
              <a:t>of loans or other borrowings or </a:t>
            </a:r>
            <a:r>
              <a:rPr lang="en-US" sz="1400" dirty="0" smtClean="0">
                <a:latin typeface="Calibri" panose="020F0502020204030204" pitchFamily="34" charset="0"/>
              </a:rPr>
              <a:t>in the </a:t>
            </a:r>
            <a:r>
              <a:rPr lang="en-US" sz="1400" dirty="0">
                <a:latin typeface="Calibri" panose="020F0502020204030204" pitchFamily="34" charset="0"/>
              </a:rPr>
              <a:t>payment of </a:t>
            </a:r>
            <a:r>
              <a:rPr lang="en-US" sz="1400" dirty="0" smtClean="0">
                <a:latin typeface="Calibri" panose="020F0502020204030204" pitchFamily="34" charset="0"/>
              </a:rPr>
              <a:t>interest thereon </a:t>
            </a:r>
            <a:r>
              <a:rPr lang="en-US" sz="1400" dirty="0">
                <a:latin typeface="Calibri" panose="020F0502020204030204" pitchFamily="34" charset="0"/>
              </a:rPr>
              <a:t>to </a:t>
            </a:r>
            <a:r>
              <a:rPr lang="en-US" sz="1400" b="1" dirty="0" smtClean="0">
                <a:latin typeface="Calibri" panose="020F0502020204030204" pitchFamily="34" charset="0"/>
              </a:rPr>
              <a:t>any lender</a:t>
            </a:r>
            <a:r>
              <a:rPr lang="en-US" sz="1400" dirty="0">
                <a:latin typeface="Calibri" panose="020F0502020204030204" pitchFamily="34" charset="0"/>
              </a:rPr>
              <a:t>, if yes, the period and the amount </a:t>
            </a:r>
            <a:r>
              <a:rPr lang="en-US" sz="1400" dirty="0" smtClean="0">
                <a:latin typeface="Calibri" panose="020F0502020204030204" pitchFamily="34" charset="0"/>
              </a:rPr>
              <a:t>of default </a:t>
            </a:r>
            <a:r>
              <a:rPr lang="en-US" sz="1400" dirty="0">
                <a:latin typeface="Calibri" panose="020F0502020204030204" pitchFamily="34" charset="0"/>
              </a:rPr>
              <a:t>to be reported as per the </a:t>
            </a:r>
            <a:r>
              <a:rPr lang="en-US" sz="1400" dirty="0" smtClean="0">
                <a:latin typeface="Calibri" panose="020F0502020204030204" pitchFamily="34" charset="0"/>
              </a:rPr>
              <a:t>prescribed format </a:t>
            </a:r>
            <a:r>
              <a:rPr lang="en-US" sz="1400" dirty="0">
                <a:latin typeface="Calibri" panose="020F0502020204030204" pitchFamily="34" charset="0"/>
              </a:rPr>
              <a:t>which includes</a:t>
            </a:r>
            <a:r>
              <a:rPr lang="en-US" sz="1400" dirty="0" smtClean="0">
                <a:latin typeface="Calibri" panose="020F0502020204030204" pitchFamily="34" charset="0"/>
              </a:rPr>
              <a:t>:</a:t>
            </a:r>
            <a:endParaRPr lang="en-US" sz="1400" dirty="0">
              <a:latin typeface="Calibri" panose="020F0502020204030204" pitchFamily="34" charset="0"/>
            </a:endParaRPr>
          </a:p>
          <a:p>
            <a:endParaRPr lang="en-US" sz="1400" dirty="0" smtClean="0">
              <a:latin typeface="Calibri" panose="020F0502020204030204" pitchFamily="34" charset="0"/>
            </a:endParaRPr>
          </a:p>
          <a:p>
            <a:endParaRPr lang="en-US" sz="1400" dirty="0">
              <a:latin typeface="Calibri" panose="020F0502020204030204" pitchFamily="34" charset="0"/>
            </a:endParaRPr>
          </a:p>
          <a:p>
            <a:endParaRPr lang="en-US" sz="1400" dirty="0" smtClean="0">
              <a:latin typeface="Calibri" panose="020F0502020204030204" pitchFamily="34" charset="0"/>
            </a:endParaRPr>
          </a:p>
          <a:p>
            <a:endParaRPr lang="en-US" sz="1400" dirty="0">
              <a:latin typeface="Calibri" panose="020F0502020204030204" pitchFamily="34" charset="0"/>
            </a:endParaRPr>
          </a:p>
          <a:p>
            <a:endParaRPr lang="en-US" sz="1400" dirty="0" smtClean="0">
              <a:latin typeface="Calibri" panose="020F0502020204030204" pitchFamily="34" charset="0"/>
            </a:endParaRPr>
          </a:p>
          <a:p>
            <a:endParaRPr lang="en-US" sz="1400" dirty="0">
              <a:latin typeface="Calibri" panose="020F0502020204030204" pitchFamily="34" charset="0"/>
            </a:endParaRPr>
          </a:p>
          <a:p>
            <a:r>
              <a:rPr lang="en-US" sz="1400" b="1" dirty="0" smtClean="0">
                <a:latin typeface="Calibri" panose="020F0502020204030204" pitchFamily="34" charset="0"/>
              </a:rPr>
              <a:t>(</a:t>
            </a:r>
            <a:r>
              <a:rPr lang="en-US" sz="1400" b="1" dirty="0">
                <a:latin typeface="Calibri" panose="020F0502020204030204" pitchFamily="34" charset="0"/>
              </a:rPr>
              <a:t>b)</a:t>
            </a:r>
            <a:r>
              <a:rPr lang="en-US" sz="1400" dirty="0">
                <a:latin typeface="Calibri" panose="020F0502020204030204" pitchFamily="34" charset="0"/>
              </a:rPr>
              <a:t> whether the company is a declared </a:t>
            </a:r>
            <a:r>
              <a:rPr lang="en-US" sz="1400" dirty="0" err="1">
                <a:latin typeface="Calibri" panose="020F0502020204030204" pitchFamily="34" charset="0"/>
              </a:rPr>
              <a:t>wilful</a:t>
            </a:r>
            <a:r>
              <a:rPr lang="en-US" sz="1400" dirty="0">
                <a:latin typeface="Calibri" panose="020F0502020204030204" pitchFamily="34" charset="0"/>
              </a:rPr>
              <a:t> defaulter by any bank or financial institution or other </a:t>
            </a:r>
            <a:r>
              <a:rPr lang="en-US" sz="1400" dirty="0" smtClean="0">
                <a:latin typeface="Calibri" panose="020F0502020204030204" pitchFamily="34" charset="0"/>
              </a:rPr>
              <a:t>lender</a:t>
            </a:r>
          </a:p>
          <a:p>
            <a:r>
              <a:rPr lang="en-US" sz="1400" b="1" dirty="0">
                <a:latin typeface="Calibri" panose="020F0502020204030204" pitchFamily="34" charset="0"/>
              </a:rPr>
              <a:t>(c)</a:t>
            </a:r>
            <a:r>
              <a:rPr lang="en-US" sz="1400" dirty="0">
                <a:latin typeface="Calibri" panose="020F0502020204030204" pitchFamily="34" charset="0"/>
              </a:rPr>
              <a:t> whether term loans were applied for the purpose for which the loans were obtained; if not, the amount of loan so diverted and the purpose for which it is used may be reported</a:t>
            </a:r>
            <a:r>
              <a:rPr lang="en-US" sz="1400" dirty="0" smtClean="0">
                <a:latin typeface="Calibri" panose="020F0502020204030204" pitchFamily="34" charset="0"/>
              </a:rPr>
              <a:t>;</a:t>
            </a:r>
          </a:p>
          <a:p>
            <a:r>
              <a:rPr lang="en-US" sz="1400" b="1" dirty="0">
                <a:latin typeface="Calibri" panose="020F0502020204030204" pitchFamily="34" charset="0"/>
              </a:rPr>
              <a:t>(d)</a:t>
            </a:r>
            <a:r>
              <a:rPr lang="en-US" sz="1400" dirty="0">
                <a:latin typeface="Calibri" panose="020F0502020204030204" pitchFamily="34" charset="0"/>
              </a:rPr>
              <a:t> whether funds raised on short term basis have been </a:t>
            </a:r>
            <a:r>
              <a:rPr lang="en-US" sz="1400" dirty="0" err="1">
                <a:latin typeface="Calibri" panose="020F0502020204030204" pitchFamily="34" charset="0"/>
              </a:rPr>
              <a:t>utilised</a:t>
            </a:r>
            <a:r>
              <a:rPr lang="en-US" sz="1400" dirty="0">
                <a:latin typeface="Calibri" panose="020F0502020204030204" pitchFamily="34" charset="0"/>
              </a:rPr>
              <a:t> for long term purposes, if yes, the nature and amount to be indicated</a:t>
            </a:r>
            <a:r>
              <a:rPr lang="en-US" sz="1400" dirty="0" smtClean="0">
                <a:latin typeface="Calibri" panose="020F0502020204030204" pitchFamily="34" charset="0"/>
              </a:rPr>
              <a:t>;</a:t>
            </a:r>
          </a:p>
          <a:p>
            <a:r>
              <a:rPr lang="en-US" sz="1400" b="1" dirty="0">
                <a:latin typeface="Calibri" panose="020F0502020204030204" pitchFamily="34" charset="0"/>
              </a:rPr>
              <a:t>(e)</a:t>
            </a:r>
            <a:r>
              <a:rPr lang="en-US" sz="1400" dirty="0">
                <a:latin typeface="Calibri" panose="020F0502020204030204" pitchFamily="34" charset="0"/>
              </a:rPr>
              <a:t> whether the company has taken any funds from any entity or person on account of or to meet the obligations of its subsidiaries, associates or joint ventures, if so, details thereof with nature of such transactions and the amount in each </a:t>
            </a:r>
            <a:r>
              <a:rPr lang="en-US" sz="1400" dirty="0" smtClean="0">
                <a:latin typeface="Calibri" panose="020F0502020204030204" pitchFamily="34" charset="0"/>
              </a:rPr>
              <a:t>case</a:t>
            </a:r>
          </a:p>
          <a:p>
            <a:r>
              <a:rPr lang="en-US" sz="1400" b="1" dirty="0">
                <a:latin typeface="Calibri" panose="020F0502020204030204" pitchFamily="34" charset="0"/>
              </a:rPr>
              <a:t>(f)</a:t>
            </a:r>
            <a:r>
              <a:rPr lang="en-US" sz="1400" dirty="0">
                <a:latin typeface="Calibri" panose="020F0502020204030204" pitchFamily="34" charset="0"/>
              </a:rPr>
              <a:t> whether the company has raised loans during the year on the pledge of securities held in its subsidiaries, joint ventures or associate companies, if so, give details thereof and also report if the company has defaulted in repayment of such loans raised;</a:t>
            </a:r>
          </a:p>
        </p:txBody>
      </p:sp>
      <p:sp>
        <p:nvSpPr>
          <p:cNvPr id="27" name="Round Diagonal Corner Rectangle 26"/>
          <p:cNvSpPr/>
          <p:nvPr/>
        </p:nvSpPr>
        <p:spPr>
          <a:xfrm>
            <a:off x="624114" y="6212114"/>
            <a:ext cx="11379200" cy="544286"/>
          </a:xfrm>
          <a:prstGeom prst="round2Diag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1200" dirty="0"/>
              <a:t>(a) </a:t>
            </a:r>
            <a:r>
              <a:rPr lang="en-US" sz="1200" dirty="0">
                <a:latin typeface="Calibri" panose="020F0502020204030204" pitchFamily="34" charset="0"/>
              </a:rPr>
              <a:t>whether moneys raised by way of initial public offer or further public offer (including debt instruments) during the year were applied for the purposes for which those are raised, if not, the details together with delays or default and subsequent rectification, if any, as may be applicable, be reported;</a:t>
            </a:r>
          </a:p>
        </p:txBody>
      </p:sp>
      <p:sp>
        <p:nvSpPr>
          <p:cNvPr id="28" name="Right Arrow 27"/>
          <p:cNvSpPr/>
          <p:nvPr/>
        </p:nvSpPr>
        <p:spPr>
          <a:xfrm>
            <a:off x="-638629" y="3570515"/>
            <a:ext cx="1277257" cy="638628"/>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smtClean="0">
                <a:latin typeface="Calibri" panose="020F0502020204030204" pitchFamily="34" charset="0"/>
              </a:rPr>
              <a:t>Clause ix</a:t>
            </a:r>
            <a:endParaRPr lang="en-US" sz="2000" b="1" dirty="0">
              <a:latin typeface="Calibri" panose="020F0502020204030204" pitchFamily="34" charset="0"/>
            </a:endParaRPr>
          </a:p>
        </p:txBody>
      </p:sp>
      <p:sp>
        <p:nvSpPr>
          <p:cNvPr id="29" name="Right Arrow 28"/>
          <p:cNvSpPr/>
          <p:nvPr/>
        </p:nvSpPr>
        <p:spPr>
          <a:xfrm>
            <a:off x="-616857" y="6219372"/>
            <a:ext cx="1233714" cy="638628"/>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smtClean="0">
                <a:latin typeface="Calibri" panose="020F0502020204030204" pitchFamily="34" charset="0"/>
              </a:rPr>
              <a:t>Clause x</a:t>
            </a:r>
            <a:endParaRPr lang="en-US" sz="2000" b="1" dirty="0">
              <a:latin typeface="Calibri" panose="020F050202020403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708540709"/>
              </p:ext>
            </p:extLst>
          </p:nvPr>
        </p:nvGraphicFramePr>
        <p:xfrm>
          <a:off x="769255" y="3146697"/>
          <a:ext cx="11176001" cy="1097280"/>
        </p:xfrm>
        <a:graphic>
          <a:graphicData uri="http://schemas.openxmlformats.org/drawingml/2006/table">
            <a:tbl>
              <a:tblPr firstRow="1" bandRow="1">
                <a:tableStyleId>{5C22544A-7EE6-4342-B048-85BDC9FD1C3A}</a:tableStyleId>
              </a:tblPr>
              <a:tblGrid>
                <a:gridCol w="2339879">
                  <a:extLst>
                    <a:ext uri="{9D8B030D-6E8A-4147-A177-3AD203B41FA5}">
                      <a16:colId xmlns:a16="http://schemas.microsoft.com/office/drawing/2014/main" val="3973407661"/>
                    </a:ext>
                  </a:extLst>
                </a:gridCol>
                <a:gridCol w="3817697">
                  <a:extLst>
                    <a:ext uri="{9D8B030D-6E8A-4147-A177-3AD203B41FA5}">
                      <a16:colId xmlns:a16="http://schemas.microsoft.com/office/drawing/2014/main" val="1117135706"/>
                    </a:ext>
                  </a:extLst>
                </a:gridCol>
                <a:gridCol w="1600970">
                  <a:extLst>
                    <a:ext uri="{9D8B030D-6E8A-4147-A177-3AD203B41FA5}">
                      <a16:colId xmlns:a16="http://schemas.microsoft.com/office/drawing/2014/main" val="3225375832"/>
                    </a:ext>
                  </a:extLst>
                </a:gridCol>
                <a:gridCol w="1370942">
                  <a:extLst>
                    <a:ext uri="{9D8B030D-6E8A-4147-A177-3AD203B41FA5}">
                      <a16:colId xmlns:a16="http://schemas.microsoft.com/office/drawing/2014/main" val="2067195991"/>
                    </a:ext>
                  </a:extLst>
                </a:gridCol>
                <a:gridCol w="1291771">
                  <a:extLst>
                    <a:ext uri="{9D8B030D-6E8A-4147-A177-3AD203B41FA5}">
                      <a16:colId xmlns:a16="http://schemas.microsoft.com/office/drawing/2014/main" val="2381499269"/>
                    </a:ext>
                  </a:extLst>
                </a:gridCol>
                <a:gridCol w="754742">
                  <a:extLst>
                    <a:ext uri="{9D8B030D-6E8A-4147-A177-3AD203B41FA5}">
                      <a16:colId xmlns:a16="http://schemas.microsoft.com/office/drawing/2014/main" val="2994390735"/>
                    </a:ext>
                  </a:extLst>
                </a:gridCol>
              </a:tblGrid>
              <a:tr h="6096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Calibri" panose="020F0502020204030204" pitchFamily="34" charset="0"/>
                        </a:rPr>
                        <a:t>Nature of borrowing, including debt securities</a:t>
                      </a:r>
                    </a:p>
                  </a:txBody>
                  <a:tcPr/>
                </a:tc>
                <a:tc>
                  <a:txBody>
                    <a:bodyPr/>
                    <a:lstStyle/>
                    <a:p>
                      <a:r>
                        <a:rPr lang="en-US" sz="1200" dirty="0" smtClean="0">
                          <a:latin typeface="Calibri" panose="020F0502020204030204" pitchFamily="34" charset="0"/>
                        </a:rPr>
                        <a:t>Name of lender </a:t>
                      </a:r>
                      <a:endParaRPr lang="en-US"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Calibri" panose="020F0502020204030204" pitchFamily="34" charset="0"/>
                        </a:rPr>
                        <a:t>Amount not paid on due date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Calibri" panose="020F0502020204030204" pitchFamily="34" charset="0"/>
                        </a:rPr>
                        <a:t>Whether principal or interest</a:t>
                      </a:r>
                    </a:p>
                    <a:p>
                      <a:endParaRPr lang="en-US"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Calibri" panose="020F0502020204030204" pitchFamily="34" charset="0"/>
                        </a:rPr>
                        <a:t>No. of days delay or unpaid</a:t>
                      </a:r>
                    </a:p>
                    <a:p>
                      <a:endParaRPr lang="en-US" sz="1200" dirty="0"/>
                    </a:p>
                  </a:txBody>
                  <a:tcPr/>
                </a:tc>
                <a:tc>
                  <a:txBody>
                    <a:bodyPr/>
                    <a:lstStyle/>
                    <a:p>
                      <a:r>
                        <a:rPr lang="en-US" sz="1200" dirty="0" smtClean="0"/>
                        <a:t>Remarks,</a:t>
                      </a:r>
                      <a:r>
                        <a:rPr lang="en-US" sz="1200" baseline="0" dirty="0" smtClean="0"/>
                        <a:t> if any</a:t>
                      </a:r>
                      <a:endParaRPr lang="en-US" sz="1200" dirty="0"/>
                    </a:p>
                  </a:txBody>
                  <a:tcPr/>
                </a:tc>
                <a:extLst>
                  <a:ext uri="{0D108BD9-81ED-4DB2-BD59-A6C34878D82A}">
                    <a16:rowId xmlns:a16="http://schemas.microsoft.com/office/drawing/2014/main" val="2740455103"/>
                  </a:ext>
                </a:extLst>
              </a:tr>
              <a:tr h="454298">
                <a:tc>
                  <a:txBody>
                    <a:bodyPr/>
                    <a:lstStyle/>
                    <a:p>
                      <a:endParaRPr lang="en-US" sz="1200" dirty="0"/>
                    </a:p>
                  </a:txBody>
                  <a:tcPr/>
                </a:tc>
                <a:tc>
                  <a:txBody>
                    <a:bodyPr/>
                    <a:lstStyle/>
                    <a:p>
                      <a:r>
                        <a:rPr lang="en-US" sz="1200" dirty="0" smtClean="0">
                          <a:latin typeface="Calibri" panose="020F0502020204030204" pitchFamily="34" charset="0"/>
                        </a:rPr>
                        <a:t>lender wise details to be provided in case of defaults to </a:t>
                      </a:r>
                      <a:r>
                        <a:rPr kumimoji="0" lang="en-US" sz="1200" kern="1200" dirty="0" smtClean="0">
                          <a:solidFill>
                            <a:schemeClr val="dk1"/>
                          </a:solidFill>
                          <a:latin typeface="Calibri" panose="020F0502020204030204" pitchFamily="34" charset="0"/>
                          <a:ea typeface="+mn-ea"/>
                          <a:cs typeface="+mn-cs"/>
                        </a:rPr>
                        <a:t>banks, financial institutions and Government</a:t>
                      </a:r>
                      <a:endParaRPr kumimoji="0" lang="en-US" sz="1200" kern="1200" dirty="0">
                        <a:solidFill>
                          <a:schemeClr val="dk1"/>
                        </a:solidFill>
                        <a:latin typeface="Calibri" panose="020F0502020204030204" pitchFamily="34" charset="0"/>
                        <a:ea typeface="+mn-ea"/>
                        <a:cs typeface="+mn-cs"/>
                      </a:endParaRPr>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extLst>
                  <a:ext uri="{0D108BD9-81ED-4DB2-BD59-A6C34878D82A}">
                    <a16:rowId xmlns:a16="http://schemas.microsoft.com/office/drawing/2014/main" val="3879178416"/>
                  </a:ext>
                </a:extLst>
              </a:tr>
            </a:tbl>
          </a:graphicData>
        </a:graphic>
      </p:graphicFrame>
      <p:sp>
        <p:nvSpPr>
          <p:cNvPr id="12" name="Cube 11"/>
          <p:cNvSpPr/>
          <p:nvPr/>
        </p:nvSpPr>
        <p:spPr>
          <a:xfrm>
            <a:off x="4568875" y="2095306"/>
            <a:ext cx="1659988" cy="473723"/>
          </a:xfrm>
          <a:prstGeom prst="cube">
            <a:avLst/>
          </a:prstGeom>
          <a:ln>
            <a:solidFill>
              <a:schemeClr val="accent1"/>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dirty="0" smtClean="0">
                <a:latin typeface="Calibri" panose="020F0502020204030204" pitchFamily="34" charset="0"/>
              </a:rPr>
              <a:t>CARO, 2020</a:t>
            </a:r>
            <a:endParaRPr lang="en-US" sz="2000" dirty="0">
              <a:latin typeface="Calibri" panose="020F0502020204030204" pitchFamily="34" charset="0"/>
            </a:endParaRPr>
          </a:p>
        </p:txBody>
      </p:sp>
    </p:spTree>
    <p:extLst>
      <p:ext uri="{BB962C8B-B14F-4D97-AF65-F5344CB8AC3E}">
        <p14:creationId xmlns:p14="http://schemas.microsoft.com/office/powerpoint/2010/main" val="17712068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478301"/>
            <a:ext cx="7772400" cy="390060"/>
          </a:xfrm>
          <a:prstGeom prst="rect">
            <a:avLst/>
          </a:prstGeom>
        </p:spPr>
        <p:txBody>
          <a:bodyPr vert="horz" anchor="ctr">
            <a:normAutofit lnSpcReduction="10000"/>
          </a:bodyPr>
          <a:lstStyle/>
          <a:p>
            <a:pPr defTabSz="914400">
              <a:spcBef>
                <a:spcPct val="0"/>
              </a:spcBef>
              <a:defRPr/>
            </a:pPr>
            <a:r>
              <a:rPr lang="en-IN" sz="2000" b="1" dirty="0" smtClean="0">
                <a:solidFill>
                  <a:srgbClr val="1F497D"/>
                </a:solidFill>
                <a:latin typeface="Calibri" pitchFamily="34" charset="0"/>
                <a:cs typeface="Calibri" pitchFamily="34" charset="0"/>
              </a:rPr>
              <a:t>Statutory Compliance</a:t>
            </a:r>
            <a:endParaRPr lang="en-IN" sz="2000" b="1" dirty="0">
              <a:solidFill>
                <a:srgbClr val="1F497D"/>
              </a:solidFill>
              <a:latin typeface="Calibri" pitchFamily="34" charset="0"/>
              <a:cs typeface="Calibri" pitchFamily="34" charset="0"/>
            </a:endParaRPr>
          </a:p>
        </p:txBody>
      </p:sp>
      <p:sp>
        <p:nvSpPr>
          <p:cNvPr id="11" name="Rounded Rectangle 10"/>
          <p:cNvSpPr/>
          <p:nvPr/>
        </p:nvSpPr>
        <p:spPr>
          <a:xfrm>
            <a:off x="0" y="1591107"/>
            <a:ext cx="12192000" cy="308031"/>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anose="020F0502020204030204" pitchFamily="34" charset="0"/>
              </a:rPr>
              <a:t>2. </a:t>
            </a:r>
            <a:r>
              <a:rPr lang="en-US" sz="2000" b="1" dirty="0">
                <a:latin typeface="Calibri" panose="020F0502020204030204" pitchFamily="34" charset="0"/>
              </a:rPr>
              <a:t>Compliance with Companies Act, 2013</a:t>
            </a:r>
            <a:endParaRPr lang="en-US" sz="2000" b="1" dirty="0"/>
          </a:p>
        </p:txBody>
      </p:sp>
      <p:cxnSp>
        <p:nvCxnSpPr>
          <p:cNvPr id="13" name="Elbow Connector 12"/>
          <p:cNvCxnSpPr/>
          <p:nvPr/>
        </p:nvCxnSpPr>
        <p:spPr>
          <a:xfrm rot="16200000" flipH="1">
            <a:off x="4883501" y="1998059"/>
            <a:ext cx="407965" cy="267285"/>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19" name="Cube 18"/>
          <p:cNvSpPr/>
          <p:nvPr/>
        </p:nvSpPr>
        <p:spPr>
          <a:xfrm>
            <a:off x="3959275" y="2153365"/>
            <a:ext cx="2296382" cy="591624"/>
          </a:xfrm>
          <a:prstGeom prst="cube">
            <a:avLst/>
          </a:prstGeom>
          <a:ln>
            <a:solidFill>
              <a:schemeClr val="accent1"/>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dirty="0" smtClean="0">
                <a:latin typeface="Calibri" panose="020F0502020204030204" pitchFamily="34" charset="0"/>
              </a:rPr>
              <a:t>Section 180(1)(c)</a:t>
            </a:r>
            <a:endParaRPr lang="en-US" sz="2000" dirty="0">
              <a:latin typeface="Calibri" panose="020F0502020204030204" pitchFamily="34" charset="0"/>
            </a:endParaRPr>
          </a:p>
        </p:txBody>
      </p:sp>
      <p:sp>
        <p:nvSpPr>
          <p:cNvPr id="26" name="Round Diagonal Corner Rectangle 25"/>
          <p:cNvSpPr/>
          <p:nvPr/>
        </p:nvSpPr>
        <p:spPr>
          <a:xfrm>
            <a:off x="0" y="2743200"/>
            <a:ext cx="11988799" cy="4114800"/>
          </a:xfrm>
          <a:prstGeom prst="round2Diag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US" dirty="0" smtClean="0">
                <a:latin typeface="Calibri" panose="020F0502020204030204" pitchFamily="34" charset="0"/>
              </a:rPr>
              <a:t>Board of Directors, need the consent of the Company </a:t>
            </a:r>
            <a:r>
              <a:rPr lang="en-US" b="1" dirty="0" smtClean="0">
                <a:latin typeface="Calibri" panose="020F0502020204030204" pitchFamily="34" charset="0"/>
              </a:rPr>
              <a:t>by Special Resolution</a:t>
            </a:r>
            <a:r>
              <a:rPr lang="en-US" dirty="0" smtClean="0">
                <a:latin typeface="Calibri" panose="020F0502020204030204" pitchFamily="34" charset="0"/>
              </a:rPr>
              <a:t>,:</a:t>
            </a:r>
          </a:p>
          <a:p>
            <a:pPr algn="just"/>
            <a:r>
              <a:rPr lang="en-US" dirty="0" smtClean="0">
                <a:latin typeface="Calibri" panose="020F0502020204030204" pitchFamily="34" charset="0"/>
              </a:rPr>
              <a:t>to </a:t>
            </a:r>
            <a:r>
              <a:rPr lang="en-US" dirty="0">
                <a:latin typeface="Calibri" panose="020F0502020204030204" pitchFamily="34" charset="0"/>
              </a:rPr>
              <a:t>borrow money, where the money to be borrowed, </a:t>
            </a:r>
            <a:r>
              <a:rPr lang="en-US" dirty="0" smtClean="0">
                <a:latin typeface="Calibri" panose="020F0502020204030204" pitchFamily="34" charset="0"/>
              </a:rPr>
              <a:t>together with </a:t>
            </a:r>
            <a:r>
              <a:rPr lang="en-US" dirty="0">
                <a:latin typeface="Calibri" panose="020F0502020204030204" pitchFamily="34" charset="0"/>
              </a:rPr>
              <a:t>the </a:t>
            </a:r>
            <a:r>
              <a:rPr lang="en-US" dirty="0" smtClean="0">
                <a:latin typeface="Calibri" panose="020F0502020204030204" pitchFamily="34" charset="0"/>
              </a:rPr>
              <a:t>money already </a:t>
            </a:r>
            <a:r>
              <a:rPr lang="en-US" dirty="0">
                <a:latin typeface="Calibri" panose="020F0502020204030204" pitchFamily="34" charset="0"/>
              </a:rPr>
              <a:t>borrowed by the company will exceed aggregate of its paid-up share </a:t>
            </a:r>
            <a:r>
              <a:rPr lang="en-US" dirty="0" smtClean="0">
                <a:latin typeface="Calibri" panose="020F0502020204030204" pitchFamily="34" charset="0"/>
              </a:rPr>
              <a:t>capital and </a:t>
            </a:r>
            <a:r>
              <a:rPr lang="en-US" dirty="0">
                <a:latin typeface="Calibri" panose="020F0502020204030204" pitchFamily="34" charset="0"/>
              </a:rPr>
              <a:t>free reserves, apart from temporary loans obtained from the </a:t>
            </a:r>
            <a:r>
              <a:rPr lang="en-US" dirty="0" smtClean="0">
                <a:latin typeface="Calibri" panose="020F0502020204030204" pitchFamily="34" charset="0"/>
              </a:rPr>
              <a:t>company’s bankers in the </a:t>
            </a:r>
            <a:r>
              <a:rPr lang="en-US" dirty="0">
                <a:latin typeface="Calibri" panose="020F0502020204030204" pitchFamily="34" charset="0"/>
              </a:rPr>
              <a:t>ordinary course of business</a:t>
            </a:r>
            <a:r>
              <a:rPr lang="en-US" dirty="0" smtClean="0">
                <a:latin typeface="Calibri" panose="020F0502020204030204" pitchFamily="34" charset="0"/>
              </a:rPr>
              <a:t>:</a:t>
            </a:r>
          </a:p>
          <a:p>
            <a:pPr algn="just"/>
            <a:endParaRPr lang="en-US" dirty="0">
              <a:latin typeface="Calibri" panose="020F0502020204030204" pitchFamily="34" charset="0"/>
            </a:endParaRPr>
          </a:p>
          <a:p>
            <a:r>
              <a:rPr lang="en-US" dirty="0">
                <a:latin typeface="Calibri" panose="020F0502020204030204" pitchFamily="34" charset="0"/>
              </a:rPr>
              <a:t>“temporary </a:t>
            </a:r>
            <a:r>
              <a:rPr lang="en-US" dirty="0" smtClean="0">
                <a:latin typeface="Calibri" panose="020F0502020204030204" pitchFamily="34" charset="0"/>
              </a:rPr>
              <a:t>loans” means </a:t>
            </a:r>
            <a:r>
              <a:rPr lang="en-US" dirty="0">
                <a:latin typeface="Calibri" panose="020F0502020204030204" pitchFamily="34" charset="0"/>
              </a:rPr>
              <a:t>loans repayable on demand or within six months from the date of the loan </a:t>
            </a:r>
            <a:r>
              <a:rPr lang="en-US" dirty="0" smtClean="0">
                <a:latin typeface="Calibri" panose="020F0502020204030204" pitchFamily="34" charset="0"/>
              </a:rPr>
              <a:t>such as </a:t>
            </a:r>
            <a:r>
              <a:rPr lang="en-US" dirty="0">
                <a:latin typeface="Calibri" panose="020F0502020204030204" pitchFamily="34" charset="0"/>
              </a:rPr>
              <a:t>short-term, cash credit arrangements, the discounting of bills and the issue of </a:t>
            </a:r>
            <a:r>
              <a:rPr lang="en-US" dirty="0" smtClean="0">
                <a:latin typeface="Calibri" panose="020F0502020204030204" pitchFamily="34" charset="0"/>
              </a:rPr>
              <a:t>other short-term </a:t>
            </a:r>
            <a:r>
              <a:rPr lang="en-US" dirty="0">
                <a:latin typeface="Calibri" panose="020F0502020204030204" pitchFamily="34" charset="0"/>
              </a:rPr>
              <a:t>loans of a seasonal character, but does </a:t>
            </a:r>
            <a:r>
              <a:rPr lang="en-US" dirty="0" smtClean="0">
                <a:latin typeface="Calibri" panose="020F0502020204030204" pitchFamily="34" charset="0"/>
              </a:rPr>
              <a:t>not include </a:t>
            </a:r>
            <a:r>
              <a:rPr lang="en-US" dirty="0">
                <a:latin typeface="Calibri" panose="020F0502020204030204" pitchFamily="34" charset="0"/>
              </a:rPr>
              <a:t>loans raised for </a:t>
            </a:r>
            <a:r>
              <a:rPr lang="en-US" dirty="0" smtClean="0">
                <a:latin typeface="Calibri" panose="020F0502020204030204" pitchFamily="34" charset="0"/>
              </a:rPr>
              <a:t>the purpose </a:t>
            </a:r>
            <a:r>
              <a:rPr lang="en-US" dirty="0">
                <a:latin typeface="Calibri" panose="020F0502020204030204" pitchFamily="34" charset="0"/>
              </a:rPr>
              <a:t>of financial expenditure of a capital nature</a:t>
            </a:r>
            <a:r>
              <a:rPr lang="en-US" dirty="0" smtClean="0">
                <a:latin typeface="Calibri" panose="020F0502020204030204" pitchFamily="34" charset="0"/>
              </a:rPr>
              <a:t>;</a:t>
            </a:r>
          </a:p>
          <a:p>
            <a:endParaRPr lang="en-US" dirty="0">
              <a:latin typeface="Calibri" panose="020F0502020204030204" pitchFamily="34" charset="0"/>
            </a:endParaRPr>
          </a:p>
          <a:p>
            <a:r>
              <a:rPr lang="en-US" dirty="0">
                <a:latin typeface="Calibri" panose="020F0502020204030204" pitchFamily="34" charset="0"/>
              </a:rPr>
              <a:t>Provided that the acceptance by a banking company, in the ordinary course </a:t>
            </a:r>
            <a:r>
              <a:rPr lang="en-US" dirty="0" smtClean="0">
                <a:latin typeface="Calibri" panose="020F0502020204030204" pitchFamily="34" charset="0"/>
              </a:rPr>
              <a:t>of its </a:t>
            </a:r>
            <a:r>
              <a:rPr lang="en-US" dirty="0">
                <a:latin typeface="Calibri" panose="020F0502020204030204" pitchFamily="34" charset="0"/>
              </a:rPr>
              <a:t>business, of deposits of money from the public, repayable on demand or </a:t>
            </a:r>
            <a:r>
              <a:rPr lang="en-US" dirty="0" smtClean="0">
                <a:latin typeface="Calibri" panose="020F0502020204030204" pitchFamily="34" charset="0"/>
              </a:rPr>
              <a:t>otherwise, and </a:t>
            </a:r>
            <a:r>
              <a:rPr lang="en-US" dirty="0">
                <a:latin typeface="Calibri" panose="020F0502020204030204" pitchFamily="34" charset="0"/>
              </a:rPr>
              <a:t>withdrawable by cheque, draft, order or otherwise, shall not be deemed to be </a:t>
            </a:r>
            <a:r>
              <a:rPr lang="en-US" dirty="0" smtClean="0">
                <a:latin typeface="Calibri" panose="020F0502020204030204" pitchFamily="34" charset="0"/>
              </a:rPr>
              <a:t>a borrowing </a:t>
            </a:r>
            <a:r>
              <a:rPr lang="en-US" dirty="0">
                <a:latin typeface="Calibri" panose="020F0502020204030204" pitchFamily="34" charset="0"/>
              </a:rPr>
              <a:t>of monies by the banking company within the meaning of this clause</a:t>
            </a:r>
            <a:r>
              <a:rPr lang="en-US" dirty="0" smtClean="0">
                <a:latin typeface="Calibri" panose="020F0502020204030204" pitchFamily="34" charset="0"/>
              </a:rPr>
              <a:t>.</a:t>
            </a:r>
            <a:endParaRPr lang="en-US" sz="1400" dirty="0" smtClean="0">
              <a:latin typeface="Calibri" panose="020F0502020204030204" pitchFamily="34" charset="0"/>
            </a:endParaRPr>
          </a:p>
          <a:p>
            <a:endParaRPr lang="en-US" dirty="0">
              <a:latin typeface="Calibri" panose="020F0502020204030204" pitchFamily="34" charset="0"/>
            </a:endParaRPr>
          </a:p>
        </p:txBody>
      </p:sp>
    </p:spTree>
    <p:extLst>
      <p:ext uri="{BB962C8B-B14F-4D97-AF65-F5344CB8AC3E}">
        <p14:creationId xmlns:p14="http://schemas.microsoft.com/office/powerpoint/2010/main" val="19917699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190172" y="1343893"/>
            <a:ext cx="9040837" cy="5085042"/>
          </a:xfrm>
        </p:spPr>
        <p:txBody>
          <a:bodyPr>
            <a:noAutofit/>
          </a:bodyPr>
          <a:lstStyle/>
          <a:p>
            <a:pPr marL="365760" lvl="1" indent="0" algn="just">
              <a:buNone/>
            </a:pPr>
            <a:endParaRPr lang="en-US" sz="1350" b="1" dirty="0" smtClean="0">
              <a:latin typeface="Calibri" pitchFamily="34" charset="0"/>
              <a:cs typeface="Calibri" pitchFamily="34" charset="0"/>
            </a:endParaRPr>
          </a:p>
          <a:p>
            <a:pPr marL="365760" lvl="1" indent="0" algn="just">
              <a:buNone/>
            </a:pPr>
            <a:endParaRPr lang="en-US" sz="1350" b="1" dirty="0">
              <a:latin typeface="Calibri" pitchFamily="34" charset="0"/>
              <a:cs typeface="Calibri" pitchFamily="34" charset="0"/>
            </a:endParaRPr>
          </a:p>
          <a:p>
            <a:pPr lvl="1" algn="just">
              <a:buFont typeface="Wingdings" panose="05000000000000000000" pitchFamily="2" charset="2"/>
              <a:buChar char="q"/>
            </a:pPr>
            <a:r>
              <a:rPr lang="en-US" sz="2000" b="1" dirty="0" smtClean="0">
                <a:latin typeface="Calibri" pitchFamily="34" charset="0"/>
                <a:cs typeface="Calibri" pitchFamily="34" charset="0"/>
              </a:rPr>
              <a:t>Executive </a:t>
            </a:r>
            <a:r>
              <a:rPr lang="en-US" sz="2000" b="1" dirty="0">
                <a:latin typeface="Calibri" pitchFamily="34" charset="0"/>
                <a:cs typeface="Calibri" pitchFamily="34" charset="0"/>
              </a:rPr>
              <a:t>Summary of Presentation</a:t>
            </a:r>
            <a:endParaRPr lang="en-US" sz="2000" dirty="0">
              <a:latin typeface="Calibri" pitchFamily="34" charset="0"/>
              <a:cs typeface="Calibri" pitchFamily="34" charset="0"/>
            </a:endParaRPr>
          </a:p>
          <a:p>
            <a:pPr lvl="1" algn="just">
              <a:buFont typeface="Wingdings" panose="05000000000000000000" pitchFamily="2" charset="2"/>
              <a:buChar char="Ø"/>
            </a:pPr>
            <a:r>
              <a:rPr lang="en-US" sz="2000" dirty="0" smtClean="0">
                <a:latin typeface="Calibri" pitchFamily="34" charset="0"/>
                <a:cs typeface="Calibri" pitchFamily="34" charset="0"/>
              </a:rPr>
              <a:t>Objective</a:t>
            </a:r>
          </a:p>
          <a:p>
            <a:pPr lvl="1" algn="just">
              <a:buFont typeface="Wingdings" panose="05000000000000000000" pitchFamily="2" charset="2"/>
              <a:buChar char="Ø"/>
            </a:pPr>
            <a:r>
              <a:rPr lang="en-US" sz="2000" dirty="0" smtClean="0">
                <a:latin typeface="Calibri" pitchFamily="34" charset="0"/>
                <a:cs typeface="Calibri" pitchFamily="34" charset="0"/>
              </a:rPr>
              <a:t>Documents to be collected from Client</a:t>
            </a:r>
          </a:p>
          <a:p>
            <a:pPr lvl="1" algn="just">
              <a:buFont typeface="Wingdings" panose="05000000000000000000" pitchFamily="2" charset="2"/>
              <a:buChar char="Ø"/>
            </a:pPr>
            <a:r>
              <a:rPr lang="en-US" sz="2000" dirty="0" smtClean="0">
                <a:latin typeface="Calibri" pitchFamily="34" charset="0"/>
                <a:cs typeface="Calibri" pitchFamily="34" charset="0"/>
              </a:rPr>
              <a:t>Points to be checked</a:t>
            </a:r>
          </a:p>
          <a:p>
            <a:pPr lvl="1" algn="just">
              <a:buFont typeface="Wingdings" panose="05000000000000000000" pitchFamily="2" charset="2"/>
              <a:buChar char="Ø"/>
            </a:pPr>
            <a:r>
              <a:rPr lang="en-US" sz="2000" dirty="0" smtClean="0">
                <a:latin typeface="Calibri" pitchFamily="34" charset="0"/>
                <a:cs typeface="Calibri" pitchFamily="34" charset="0"/>
              </a:rPr>
              <a:t>Common Errors found</a:t>
            </a:r>
          </a:p>
          <a:p>
            <a:pPr lvl="1" algn="just">
              <a:buFont typeface="Wingdings" panose="05000000000000000000" pitchFamily="2" charset="2"/>
              <a:buChar char="Ø"/>
            </a:pPr>
            <a:r>
              <a:rPr lang="en-US" sz="2000" dirty="0" smtClean="0">
                <a:latin typeface="Calibri" pitchFamily="34" charset="0"/>
                <a:cs typeface="Calibri" pitchFamily="34" charset="0"/>
              </a:rPr>
              <a:t>Loan Agreements : Key terms</a:t>
            </a:r>
          </a:p>
          <a:p>
            <a:pPr lvl="1" algn="just">
              <a:buFont typeface="Wingdings" panose="05000000000000000000" pitchFamily="2" charset="2"/>
              <a:buChar char="Ø"/>
            </a:pPr>
            <a:r>
              <a:rPr lang="en-US" sz="2000" dirty="0" smtClean="0">
                <a:latin typeface="Calibri" pitchFamily="34" charset="0"/>
                <a:cs typeface="Calibri" pitchFamily="34" charset="0"/>
              </a:rPr>
              <a:t>Statutory Compliance</a:t>
            </a:r>
          </a:p>
          <a:p>
            <a:pPr marL="365760" lvl="1" indent="0" algn="just">
              <a:buNone/>
            </a:pPr>
            <a:r>
              <a:rPr lang="en-US" sz="2000" dirty="0" smtClean="0">
                <a:latin typeface="Calibri" pitchFamily="34" charset="0"/>
                <a:cs typeface="Calibri" pitchFamily="34" charset="0"/>
              </a:rPr>
              <a:t>           i) </a:t>
            </a:r>
            <a:r>
              <a:rPr lang="en-US" sz="2000" dirty="0">
                <a:latin typeface="Calibri" pitchFamily="34" charset="0"/>
                <a:cs typeface="Calibri" pitchFamily="34" charset="0"/>
              </a:rPr>
              <a:t>CARO, 2016 and CARO, 2020</a:t>
            </a:r>
            <a:r>
              <a:rPr lang="en-US" sz="2000" dirty="0" smtClean="0">
                <a:latin typeface="Calibri" pitchFamily="34" charset="0"/>
                <a:cs typeface="Calibri" pitchFamily="34" charset="0"/>
              </a:rPr>
              <a:t> </a:t>
            </a:r>
          </a:p>
          <a:p>
            <a:pPr marL="365760" lvl="1" indent="0" algn="just">
              <a:buNone/>
            </a:pPr>
            <a:r>
              <a:rPr lang="en-US" sz="2000" dirty="0" smtClean="0">
                <a:latin typeface="Calibri" pitchFamily="34" charset="0"/>
                <a:cs typeface="Calibri" pitchFamily="34" charset="0"/>
              </a:rPr>
              <a:t>          ii) </a:t>
            </a:r>
            <a:r>
              <a:rPr lang="en-US" sz="2000" dirty="0">
                <a:latin typeface="Calibri" pitchFamily="34" charset="0"/>
                <a:cs typeface="Calibri" pitchFamily="34" charset="0"/>
              </a:rPr>
              <a:t>Companies Act, </a:t>
            </a:r>
            <a:r>
              <a:rPr lang="en-US" sz="2000" dirty="0" smtClean="0">
                <a:latin typeface="Calibri" pitchFamily="34" charset="0"/>
                <a:cs typeface="Calibri" pitchFamily="34" charset="0"/>
              </a:rPr>
              <a:t>2013</a:t>
            </a:r>
          </a:p>
          <a:p>
            <a:pPr lvl="1" algn="just">
              <a:buFont typeface="Wingdings" panose="05000000000000000000" pitchFamily="2" charset="2"/>
              <a:buChar char="Ø"/>
            </a:pPr>
            <a:r>
              <a:rPr lang="en-US" sz="2000" dirty="0" smtClean="0">
                <a:latin typeface="Calibri" pitchFamily="34" charset="0"/>
                <a:cs typeface="Calibri" pitchFamily="34" charset="0"/>
              </a:rPr>
              <a:t>Finance Cost</a:t>
            </a:r>
          </a:p>
          <a:p>
            <a:pPr lvl="1" algn="just">
              <a:buFont typeface="Wingdings" panose="05000000000000000000" pitchFamily="2" charset="2"/>
              <a:buChar char="Ø"/>
            </a:pPr>
            <a:r>
              <a:rPr lang="en-US" sz="2000" dirty="0" smtClean="0">
                <a:latin typeface="Calibri" pitchFamily="34" charset="0"/>
                <a:cs typeface="Calibri" pitchFamily="34" charset="0"/>
              </a:rPr>
              <a:t>Disclosure in Financial Statements</a:t>
            </a:r>
          </a:p>
          <a:p>
            <a:pPr marL="365760" lvl="1" indent="0" algn="just">
              <a:buNone/>
            </a:pPr>
            <a:endParaRPr lang="en-US" sz="2000" dirty="0" smtClean="0">
              <a:latin typeface="Calibri" pitchFamily="34" charset="0"/>
              <a:cs typeface="Calibri" pitchFamily="34" charset="0"/>
            </a:endParaRPr>
          </a:p>
          <a:p>
            <a:pPr marL="365760" lvl="1" indent="0" algn="just">
              <a:buNone/>
            </a:pPr>
            <a:endParaRPr lang="en-US" sz="1350"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algn="just"/>
            <a:endParaRPr lang="en-US" sz="1350" dirty="0">
              <a:latin typeface="Calibri" pitchFamily="34" charset="0"/>
              <a:cs typeface="Calibri" pitchFamily="34" charset="0"/>
            </a:endParaRPr>
          </a:p>
          <a:p>
            <a:pPr algn="just"/>
            <a:endParaRPr lang="en-US" sz="1350" dirty="0">
              <a:latin typeface="Calibri" pitchFamily="34" charset="0"/>
              <a:cs typeface="Calibri" pitchFamily="34" charset="0"/>
            </a:endParaRPr>
          </a:p>
          <a:p>
            <a:pPr algn="just"/>
            <a:endParaRPr lang="en-US" sz="1350" dirty="0">
              <a:latin typeface="Calibri" pitchFamily="34" charset="0"/>
              <a:cs typeface="Calibri" pitchFamily="34" charset="0"/>
            </a:endParaRPr>
          </a:p>
        </p:txBody>
      </p:sp>
      <p:sp>
        <p:nvSpPr>
          <p:cNvPr id="5" name="Title 1"/>
          <p:cNvSpPr txBox="1">
            <a:spLocks/>
          </p:cNvSpPr>
          <p:nvPr/>
        </p:nvSpPr>
        <p:spPr>
          <a:xfrm>
            <a:off x="0" y="393895"/>
            <a:ext cx="7772400" cy="390378"/>
          </a:xfrm>
          <a:prstGeom prst="rect">
            <a:avLst/>
          </a:prstGeom>
        </p:spPr>
        <p:txBody>
          <a:bodyPr vert="horz" anchor="ctr">
            <a:normAutofit lnSpcReduction="10000"/>
          </a:bodyPr>
          <a:lstStyle/>
          <a:p>
            <a:pPr defTabSz="914400">
              <a:spcBef>
                <a:spcPct val="0"/>
              </a:spcBef>
              <a:defRPr/>
            </a:pPr>
            <a:r>
              <a:rPr lang="en-IN" sz="2000" b="1" dirty="0">
                <a:solidFill>
                  <a:srgbClr val="1F497D"/>
                </a:solidFill>
                <a:latin typeface="Calibri" pitchFamily="34" charset="0"/>
                <a:cs typeface="Calibri" pitchFamily="34" charset="0"/>
              </a:rPr>
              <a:t>Borrowings</a:t>
            </a:r>
          </a:p>
        </p:txBody>
      </p:sp>
    </p:spTree>
    <p:extLst>
      <p:ext uri="{BB962C8B-B14F-4D97-AF65-F5344CB8AC3E}">
        <p14:creationId xmlns:p14="http://schemas.microsoft.com/office/powerpoint/2010/main" val="14705358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52600" y="1666836"/>
            <a:ext cx="8534400" cy="5572164"/>
          </a:xfrm>
        </p:spPr>
        <p:txBody>
          <a:bodyPr>
            <a:noAutofit/>
          </a:bodyPr>
          <a:lstStyle/>
          <a:p>
            <a:pPr algn="just"/>
            <a:r>
              <a:rPr lang="en-US" sz="2000" b="1" dirty="0" smtClean="0">
                <a:latin typeface="Calibri" pitchFamily="34" charset="0"/>
              </a:rPr>
              <a:t>Finance Cost</a:t>
            </a:r>
            <a:endParaRPr lang="en-US" sz="2000" b="1" dirty="0">
              <a:latin typeface="Calibri" pitchFamily="34" charset="0"/>
            </a:endParaRPr>
          </a:p>
          <a:p>
            <a:pPr marL="622300" indent="-260350" algn="just">
              <a:buFont typeface="Arial" pitchFamily="34" charset="0"/>
              <a:buChar char="•"/>
            </a:pPr>
            <a:r>
              <a:rPr lang="en-IN" sz="2000" dirty="0" smtClean="0">
                <a:latin typeface="Calibri" pitchFamily="34" charset="0"/>
                <a:cs typeface="Calibri" pitchFamily="34" charset="0"/>
              </a:rPr>
              <a:t>Re-compute the Interest expenses for the year as per the terms of the Loan agreement</a:t>
            </a:r>
            <a:r>
              <a:rPr lang="en-IN" sz="2000" dirty="0" smtClean="0">
                <a:latin typeface="Calibri" pitchFamily="34" charset="0"/>
                <a:cs typeface="Calibri" pitchFamily="34" charset="0"/>
              </a:rPr>
              <a:t>.</a:t>
            </a:r>
          </a:p>
          <a:p>
            <a:pPr marL="622300" indent="-260350" algn="just">
              <a:buFont typeface="Arial" pitchFamily="34" charset="0"/>
              <a:buChar char="•"/>
            </a:pPr>
            <a:r>
              <a:rPr lang="en-IN" sz="2000" dirty="0" smtClean="0">
                <a:latin typeface="Calibri" pitchFamily="34" charset="0"/>
                <a:cs typeface="Calibri" pitchFamily="34" charset="0"/>
              </a:rPr>
              <a:t>Re-compute the interest accrued for the year</a:t>
            </a:r>
            <a:endParaRPr lang="en-IN" sz="2000" dirty="0" smtClean="0">
              <a:latin typeface="Calibri" pitchFamily="34" charset="0"/>
              <a:cs typeface="Calibri" pitchFamily="34" charset="0"/>
            </a:endParaRPr>
          </a:p>
          <a:p>
            <a:pPr marL="622300" indent="-260350" algn="just">
              <a:buFont typeface="Arial" pitchFamily="34" charset="0"/>
              <a:buChar char="•"/>
            </a:pPr>
            <a:r>
              <a:rPr lang="en-US" sz="2000" dirty="0" smtClean="0">
                <a:latin typeface="Calibri" pitchFamily="34" charset="0"/>
                <a:cs typeface="Calibri" pitchFamily="34" charset="0"/>
              </a:rPr>
              <a:t>Match the </a:t>
            </a:r>
            <a:r>
              <a:rPr lang="en-US" sz="2000" dirty="0" smtClean="0">
                <a:latin typeface="Calibri" pitchFamily="34" charset="0"/>
                <a:cs typeface="Calibri" pitchFamily="34" charset="0"/>
              </a:rPr>
              <a:t>re-computed </a:t>
            </a:r>
            <a:r>
              <a:rPr lang="en-US" sz="2000" dirty="0" smtClean="0">
                <a:latin typeface="Calibri" pitchFamily="34" charset="0"/>
                <a:cs typeface="Calibri" pitchFamily="34" charset="0"/>
              </a:rPr>
              <a:t>interest </a:t>
            </a:r>
            <a:r>
              <a:rPr lang="en-US" sz="2000" dirty="0">
                <a:latin typeface="Calibri" pitchFamily="34" charset="0"/>
                <a:cs typeface="Calibri" pitchFamily="34" charset="0"/>
              </a:rPr>
              <a:t>on loan </a:t>
            </a:r>
            <a:r>
              <a:rPr lang="en-US" sz="2000" dirty="0" smtClean="0">
                <a:latin typeface="Calibri" pitchFamily="34" charset="0"/>
                <a:cs typeface="Calibri" pitchFamily="34" charset="0"/>
              </a:rPr>
              <a:t>with </a:t>
            </a:r>
            <a:r>
              <a:rPr lang="en-US" sz="2000" dirty="0">
                <a:latin typeface="Calibri" pitchFamily="34" charset="0"/>
                <a:cs typeface="Calibri" pitchFamily="34" charset="0"/>
              </a:rPr>
              <a:t>financial </a:t>
            </a:r>
            <a:r>
              <a:rPr lang="en-US" sz="2000" dirty="0" smtClean="0">
                <a:latin typeface="Calibri" pitchFamily="34" charset="0"/>
                <a:cs typeface="Calibri" pitchFamily="34" charset="0"/>
              </a:rPr>
              <a:t>statement</a:t>
            </a:r>
            <a:endParaRPr lang="en-IN" sz="2000" dirty="0" smtClean="0">
              <a:latin typeface="Calibri" pitchFamily="34" charset="0"/>
              <a:cs typeface="Calibri" pitchFamily="34" charset="0"/>
            </a:endParaRPr>
          </a:p>
          <a:p>
            <a:pPr marL="622300" indent="-260350" algn="just">
              <a:buFont typeface="Arial" pitchFamily="34" charset="0"/>
              <a:buChar char="•"/>
            </a:pPr>
            <a:r>
              <a:rPr lang="en-IN" sz="2000" dirty="0" smtClean="0">
                <a:latin typeface="Calibri" pitchFamily="34" charset="0"/>
                <a:cs typeface="Calibri" pitchFamily="34" charset="0"/>
              </a:rPr>
              <a:t>Analyse the current year interest expenses with the previous year interest expenses and document the reason of variation</a:t>
            </a:r>
          </a:p>
          <a:p>
            <a:pPr marL="622300" indent="-260350" algn="just">
              <a:buFont typeface="Arial" pitchFamily="34" charset="0"/>
              <a:buChar char="•"/>
            </a:pPr>
            <a:r>
              <a:rPr lang="en-IN" sz="2000" dirty="0">
                <a:latin typeface="Calibri" pitchFamily="34" charset="0"/>
                <a:cs typeface="Calibri" pitchFamily="34" charset="0"/>
              </a:rPr>
              <a:t>Upfront fees paid has been amortisation over the loan period</a:t>
            </a:r>
            <a:endParaRPr lang="en-US" sz="2000" dirty="0">
              <a:latin typeface="Calibri" pitchFamily="34" charset="0"/>
              <a:cs typeface="Calibri" pitchFamily="34" charset="0"/>
            </a:endParaRPr>
          </a:p>
          <a:p>
            <a:pPr marL="622300" indent="-260350" algn="just">
              <a:buFont typeface="Arial" pitchFamily="34" charset="0"/>
              <a:buChar char="•"/>
            </a:pPr>
            <a:endParaRPr lang="en-IN" sz="2000" dirty="0" smtClean="0">
              <a:latin typeface="Calibri" pitchFamily="34" charset="0"/>
              <a:cs typeface="Calibri" pitchFamily="34" charset="0"/>
            </a:endParaRPr>
          </a:p>
          <a:p>
            <a:pPr marL="622300" indent="-260350" algn="just">
              <a:buFont typeface="Arial" pitchFamily="34" charset="0"/>
              <a:buChar char="•"/>
            </a:pPr>
            <a:endParaRPr lang="en-US" sz="200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algn="just"/>
            <a:endParaRPr lang="en-US" sz="1350" dirty="0">
              <a:latin typeface="Calibri" pitchFamily="34" charset="0"/>
              <a:cs typeface="Calibri" pitchFamily="34" charset="0"/>
            </a:endParaRPr>
          </a:p>
          <a:p>
            <a:pPr algn="just"/>
            <a:endParaRPr lang="en-US" sz="1350" dirty="0">
              <a:latin typeface="Calibri" pitchFamily="34" charset="0"/>
              <a:cs typeface="Calibri" pitchFamily="34" charset="0"/>
            </a:endParaRPr>
          </a:p>
          <a:p>
            <a:pPr algn="just"/>
            <a:endParaRPr lang="en-US" sz="1350" dirty="0">
              <a:latin typeface="Calibri" pitchFamily="34" charset="0"/>
              <a:cs typeface="Calibri" pitchFamily="34" charset="0"/>
            </a:endParaRPr>
          </a:p>
        </p:txBody>
      </p:sp>
      <p:sp>
        <p:nvSpPr>
          <p:cNvPr id="5" name="Title 1"/>
          <p:cNvSpPr txBox="1">
            <a:spLocks/>
          </p:cNvSpPr>
          <p:nvPr/>
        </p:nvSpPr>
        <p:spPr>
          <a:xfrm>
            <a:off x="0" y="397412"/>
            <a:ext cx="7772400" cy="639762"/>
          </a:xfrm>
          <a:prstGeom prst="rect">
            <a:avLst/>
          </a:prstGeom>
        </p:spPr>
        <p:txBody>
          <a:bodyPr vert="horz" anchor="ctr">
            <a:normAutofit/>
          </a:bodyPr>
          <a:lstStyle/>
          <a:p>
            <a:pPr defTabSz="914400">
              <a:spcBef>
                <a:spcPct val="0"/>
              </a:spcBef>
              <a:defRPr/>
            </a:pPr>
            <a:r>
              <a:rPr lang="en-IN" sz="2000" b="1" dirty="0">
                <a:solidFill>
                  <a:srgbClr val="1F497D"/>
                </a:solidFill>
                <a:latin typeface="Calibri" pitchFamily="34" charset="0"/>
                <a:cs typeface="Calibri" pitchFamily="34" charset="0"/>
              </a:rPr>
              <a:t>Borrowings</a:t>
            </a:r>
          </a:p>
        </p:txBody>
      </p:sp>
    </p:spTree>
    <p:extLst>
      <p:ext uri="{BB962C8B-B14F-4D97-AF65-F5344CB8AC3E}">
        <p14:creationId xmlns:p14="http://schemas.microsoft.com/office/powerpoint/2010/main" val="1557907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872197" y="1666836"/>
            <a:ext cx="10592972" cy="5572164"/>
          </a:xfrm>
        </p:spPr>
        <p:txBody>
          <a:bodyPr>
            <a:noAutofit/>
          </a:bodyPr>
          <a:lstStyle/>
          <a:p>
            <a:pPr algn="just"/>
            <a:r>
              <a:rPr lang="en-US" sz="2000" b="1" dirty="0">
                <a:latin typeface="Calibri" pitchFamily="34" charset="0"/>
              </a:rPr>
              <a:t>Disclosure in financial statement</a:t>
            </a:r>
          </a:p>
          <a:p>
            <a:pPr marL="622300" indent="-260350" algn="just">
              <a:buFont typeface="Arial" pitchFamily="34" charset="0"/>
              <a:buChar char="•"/>
            </a:pPr>
            <a:r>
              <a:rPr lang="en-IN" sz="2000" dirty="0">
                <a:latin typeface="Calibri" pitchFamily="34" charset="0"/>
                <a:cs typeface="Calibri" pitchFamily="34" charset="0"/>
              </a:rPr>
              <a:t>Classification into Long term borrowing and short term borrowing</a:t>
            </a:r>
          </a:p>
          <a:p>
            <a:pPr marL="622300" indent="-260350" algn="just">
              <a:buFont typeface="Arial" pitchFamily="34" charset="0"/>
              <a:buChar char="•"/>
            </a:pPr>
            <a:r>
              <a:rPr lang="en-IN" sz="2000" dirty="0">
                <a:latin typeface="Calibri" pitchFamily="34" charset="0"/>
                <a:cs typeface="Calibri" pitchFamily="34" charset="0"/>
              </a:rPr>
              <a:t>Current maturities of long-term debt – i.e. dues within next 12 months to be disclosed as current liability </a:t>
            </a:r>
          </a:p>
          <a:p>
            <a:pPr marL="622300" indent="-260350" algn="just">
              <a:buFont typeface="Arial" pitchFamily="34" charset="0"/>
              <a:buChar char="•"/>
            </a:pPr>
            <a:r>
              <a:rPr lang="en-IN" sz="2000" dirty="0">
                <a:latin typeface="Calibri" pitchFamily="34" charset="0"/>
                <a:cs typeface="Calibri" pitchFamily="34" charset="0"/>
              </a:rPr>
              <a:t>Borrowings shall further be sub-classified as secured and unsecured</a:t>
            </a:r>
          </a:p>
          <a:p>
            <a:pPr marL="622300" indent="-260350" algn="just">
              <a:buFont typeface="Arial" pitchFamily="34" charset="0"/>
              <a:buChar char="•"/>
            </a:pPr>
            <a:r>
              <a:rPr lang="en-IN" sz="2000" dirty="0">
                <a:latin typeface="Calibri" pitchFamily="34" charset="0"/>
                <a:cs typeface="Calibri" pitchFamily="34" charset="0"/>
              </a:rPr>
              <a:t>Nature of security shall be specified separately in each case.</a:t>
            </a:r>
          </a:p>
          <a:p>
            <a:pPr marL="622300" indent="-260350" algn="just">
              <a:buFont typeface="Arial" pitchFamily="34" charset="0"/>
              <a:buChar char="•"/>
            </a:pPr>
            <a:r>
              <a:rPr lang="en-IN" sz="2000" dirty="0">
                <a:latin typeface="Calibri" pitchFamily="34" charset="0"/>
                <a:cs typeface="Calibri" pitchFamily="34" charset="0"/>
              </a:rPr>
              <a:t>Where loans have been guaranteed by directors or others, the aggregate amount of such loans under each head shall be disclosed.</a:t>
            </a:r>
          </a:p>
          <a:p>
            <a:pPr marL="622300" indent="-260350" algn="just">
              <a:buFont typeface="Arial" pitchFamily="34" charset="0"/>
              <a:buChar char="•"/>
            </a:pPr>
            <a:r>
              <a:rPr lang="en-IN" sz="2000" dirty="0">
                <a:latin typeface="Calibri" pitchFamily="34" charset="0"/>
                <a:cs typeface="Calibri" pitchFamily="34" charset="0"/>
              </a:rPr>
              <a:t>Terms of repayment of term loans and other loans shall be stated.</a:t>
            </a:r>
          </a:p>
          <a:p>
            <a:pPr marL="622300" indent="-260350" algn="just">
              <a:buFont typeface="Arial" pitchFamily="34" charset="0"/>
              <a:buChar char="•"/>
            </a:pPr>
            <a:r>
              <a:rPr lang="en-IN" sz="2000" dirty="0">
                <a:latin typeface="Calibri" pitchFamily="34" charset="0"/>
                <a:cs typeface="Calibri" pitchFamily="34" charset="0"/>
              </a:rPr>
              <a:t>Period and amount of continuing default as on the balance sheet date in repayment of loans and interest, shall be specified separately in each case.</a:t>
            </a:r>
          </a:p>
          <a:p>
            <a:pPr lvl="1" algn="just">
              <a:buNone/>
            </a:pPr>
            <a:endParaRPr lang="en-US" sz="200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algn="just"/>
            <a:endParaRPr lang="en-US" sz="1350" dirty="0">
              <a:latin typeface="Calibri" pitchFamily="34" charset="0"/>
              <a:cs typeface="Calibri" pitchFamily="34" charset="0"/>
            </a:endParaRPr>
          </a:p>
          <a:p>
            <a:pPr algn="just"/>
            <a:endParaRPr lang="en-US" sz="1350" dirty="0">
              <a:latin typeface="Calibri" pitchFamily="34" charset="0"/>
              <a:cs typeface="Calibri" pitchFamily="34" charset="0"/>
            </a:endParaRPr>
          </a:p>
          <a:p>
            <a:pPr algn="just"/>
            <a:endParaRPr lang="en-US" sz="1350" dirty="0">
              <a:latin typeface="Calibri" pitchFamily="34" charset="0"/>
              <a:cs typeface="Calibri" pitchFamily="34" charset="0"/>
            </a:endParaRPr>
          </a:p>
        </p:txBody>
      </p:sp>
      <p:sp>
        <p:nvSpPr>
          <p:cNvPr id="5" name="Title 1"/>
          <p:cNvSpPr txBox="1">
            <a:spLocks/>
          </p:cNvSpPr>
          <p:nvPr/>
        </p:nvSpPr>
        <p:spPr>
          <a:xfrm>
            <a:off x="0" y="397412"/>
            <a:ext cx="7772400" cy="639762"/>
          </a:xfrm>
          <a:prstGeom prst="rect">
            <a:avLst/>
          </a:prstGeom>
        </p:spPr>
        <p:txBody>
          <a:bodyPr vert="horz" anchor="ctr">
            <a:normAutofit/>
          </a:bodyPr>
          <a:lstStyle/>
          <a:p>
            <a:pPr defTabSz="914400">
              <a:spcBef>
                <a:spcPct val="0"/>
              </a:spcBef>
              <a:defRPr/>
            </a:pPr>
            <a:r>
              <a:rPr lang="en-IN" sz="2000" b="1" dirty="0">
                <a:solidFill>
                  <a:srgbClr val="1F497D"/>
                </a:solidFill>
                <a:latin typeface="Calibri" pitchFamily="34" charset="0"/>
                <a:cs typeface="Calibri" pitchFamily="34" charset="0"/>
              </a:rPr>
              <a:t>Borrowings</a:t>
            </a:r>
          </a:p>
        </p:txBody>
      </p:sp>
    </p:spTree>
    <p:extLst>
      <p:ext uri="{BB962C8B-B14F-4D97-AF65-F5344CB8AC3E}">
        <p14:creationId xmlns:p14="http://schemas.microsoft.com/office/powerpoint/2010/main" val="30044412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0" y="1571612"/>
            <a:ext cx="9144000" cy="5572164"/>
          </a:xfrm>
        </p:spPr>
        <p:txBody>
          <a:bodyPr>
            <a:noAutofit/>
          </a:bodyPr>
          <a:lstStyle/>
          <a:p>
            <a:pPr algn="just"/>
            <a:r>
              <a:rPr lang="en-US" sz="2000" b="1" dirty="0">
                <a:latin typeface="Calibri" pitchFamily="34" charset="0"/>
                <a:cs typeface="Calibri" pitchFamily="34" charset="0"/>
              </a:rPr>
              <a:t>Objective: </a:t>
            </a:r>
            <a:r>
              <a:rPr lang="en-US" sz="2000" dirty="0">
                <a:latin typeface="Calibri" pitchFamily="34" charset="0"/>
                <a:cs typeface="Calibri" pitchFamily="34" charset="0"/>
              </a:rPr>
              <a:t>To ensure</a:t>
            </a:r>
            <a:endParaRPr lang="en-IN" sz="2000" dirty="0">
              <a:latin typeface="Calibri" pitchFamily="34" charset="0"/>
              <a:cs typeface="Calibri" pitchFamily="34" charset="0"/>
            </a:endParaRPr>
          </a:p>
          <a:p>
            <a:pPr lvl="1" algn="just">
              <a:buFont typeface="Wingdings" pitchFamily="2" charset="2"/>
              <a:buChar char="Ø"/>
            </a:pPr>
            <a:r>
              <a:rPr lang="en-IN" sz="2000" dirty="0">
                <a:latin typeface="Calibri" pitchFamily="34" charset="0"/>
                <a:cs typeface="Calibri" pitchFamily="34" charset="0"/>
              </a:rPr>
              <a:t>Compliance with Companies Act, 2013 (180(1)(c</a:t>
            </a:r>
            <a:r>
              <a:rPr lang="en-IN" sz="2000" dirty="0" smtClean="0">
                <a:latin typeface="Calibri" pitchFamily="34" charset="0"/>
                <a:cs typeface="Calibri" pitchFamily="34" charset="0"/>
              </a:rPr>
              <a:t>))</a:t>
            </a:r>
          </a:p>
          <a:p>
            <a:pPr lvl="1" algn="just">
              <a:buFont typeface="Wingdings" pitchFamily="2" charset="2"/>
              <a:buChar char="Ø"/>
            </a:pPr>
            <a:r>
              <a:rPr lang="en-IN" sz="2000" dirty="0" smtClean="0">
                <a:latin typeface="Calibri" pitchFamily="34" charset="0"/>
                <a:cs typeface="Calibri" pitchFamily="34" charset="0"/>
              </a:rPr>
              <a:t>Compliance with the terms of loan agreement</a:t>
            </a:r>
            <a:endParaRPr lang="en-IN" sz="2000" dirty="0">
              <a:latin typeface="Calibri" pitchFamily="34" charset="0"/>
              <a:cs typeface="Calibri" pitchFamily="34" charset="0"/>
            </a:endParaRPr>
          </a:p>
          <a:p>
            <a:pPr lvl="1" algn="just">
              <a:buFont typeface="Wingdings" pitchFamily="2" charset="2"/>
              <a:buChar char="Ø"/>
            </a:pPr>
            <a:r>
              <a:rPr lang="en-IN" sz="2000" dirty="0">
                <a:latin typeface="Calibri" pitchFamily="34" charset="0"/>
                <a:cs typeface="Calibri" pitchFamily="34" charset="0"/>
              </a:rPr>
              <a:t>Interest Expenses has been correctly recorded</a:t>
            </a:r>
          </a:p>
          <a:p>
            <a:pPr lvl="1" algn="just">
              <a:buFont typeface="Wingdings" pitchFamily="2" charset="2"/>
              <a:buChar char="Ø"/>
            </a:pPr>
            <a:r>
              <a:rPr lang="en-IN" sz="2000" dirty="0">
                <a:latin typeface="Calibri" pitchFamily="34" charset="0"/>
                <a:cs typeface="Calibri" pitchFamily="34" charset="0"/>
              </a:rPr>
              <a:t>Loan amount has been correctly disclosed</a:t>
            </a:r>
          </a:p>
          <a:p>
            <a:pPr lvl="1" algn="just">
              <a:buFont typeface="Wingdings" pitchFamily="2" charset="2"/>
              <a:buChar char="Ø"/>
            </a:pPr>
            <a:r>
              <a:rPr lang="en-IN" sz="2000" dirty="0">
                <a:latin typeface="Calibri" pitchFamily="34" charset="0"/>
                <a:cs typeface="Calibri" pitchFamily="34" charset="0"/>
              </a:rPr>
              <a:t>Disclosures in the financial statement</a:t>
            </a:r>
          </a:p>
          <a:p>
            <a:pPr lvl="1" algn="just">
              <a:buFont typeface="Wingdings" pitchFamily="2" charset="2"/>
              <a:buChar char="Ø"/>
            </a:pPr>
            <a:r>
              <a:rPr lang="en-IN" sz="2000" dirty="0">
                <a:latin typeface="Calibri" pitchFamily="34" charset="0"/>
                <a:cs typeface="Calibri" pitchFamily="34" charset="0"/>
              </a:rPr>
              <a:t>CARO Reporting</a:t>
            </a:r>
            <a:endParaRPr lang="en-US" sz="2000" dirty="0">
              <a:latin typeface="Calibri" pitchFamily="34" charset="0"/>
              <a:cs typeface="Calibri" pitchFamily="34" charset="0"/>
            </a:endParaRPr>
          </a:p>
          <a:p>
            <a:pPr lvl="1" algn="just">
              <a:buNone/>
            </a:pPr>
            <a:endParaRPr lang="en-US" sz="1350" b="1"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algn="just"/>
            <a:endParaRPr lang="en-US" sz="1350" dirty="0">
              <a:latin typeface="Calibri" pitchFamily="34" charset="0"/>
              <a:cs typeface="Calibri" pitchFamily="34" charset="0"/>
            </a:endParaRPr>
          </a:p>
          <a:p>
            <a:pPr algn="just"/>
            <a:endParaRPr lang="en-US" sz="1350" dirty="0">
              <a:latin typeface="Calibri" pitchFamily="34" charset="0"/>
              <a:cs typeface="Calibri" pitchFamily="34" charset="0"/>
            </a:endParaRPr>
          </a:p>
          <a:p>
            <a:pPr algn="just"/>
            <a:endParaRPr lang="en-US" sz="1350" dirty="0">
              <a:latin typeface="Calibri" pitchFamily="34" charset="0"/>
              <a:cs typeface="Calibri" pitchFamily="34" charset="0"/>
            </a:endParaRPr>
          </a:p>
        </p:txBody>
      </p:sp>
      <p:sp>
        <p:nvSpPr>
          <p:cNvPr id="5" name="Title 1"/>
          <p:cNvSpPr txBox="1">
            <a:spLocks/>
          </p:cNvSpPr>
          <p:nvPr/>
        </p:nvSpPr>
        <p:spPr>
          <a:xfrm>
            <a:off x="0" y="270803"/>
            <a:ext cx="7772400" cy="639762"/>
          </a:xfrm>
          <a:prstGeom prst="rect">
            <a:avLst/>
          </a:prstGeom>
        </p:spPr>
        <p:txBody>
          <a:bodyPr vert="horz" anchor="ctr">
            <a:normAutofit/>
          </a:bodyPr>
          <a:lstStyle/>
          <a:p>
            <a:pPr defTabSz="914400">
              <a:spcBef>
                <a:spcPct val="0"/>
              </a:spcBef>
              <a:defRPr/>
            </a:pPr>
            <a:r>
              <a:rPr lang="en-IN" sz="2000" b="1" dirty="0">
                <a:solidFill>
                  <a:srgbClr val="1F497D"/>
                </a:solidFill>
                <a:latin typeface="Calibri" pitchFamily="34" charset="0"/>
                <a:cs typeface="Calibri" pitchFamily="34" charset="0"/>
              </a:rPr>
              <a:t>Borrowings</a:t>
            </a:r>
          </a:p>
        </p:txBody>
      </p:sp>
    </p:spTree>
    <p:extLst>
      <p:ext uri="{BB962C8B-B14F-4D97-AF65-F5344CB8AC3E}">
        <p14:creationId xmlns:p14="http://schemas.microsoft.com/office/powerpoint/2010/main" val="7957593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0" y="1571612"/>
            <a:ext cx="9144000" cy="5572164"/>
          </a:xfrm>
        </p:spPr>
        <p:txBody>
          <a:bodyPr>
            <a:noAutofit/>
          </a:bodyPr>
          <a:lstStyle/>
          <a:p>
            <a:pPr algn="just"/>
            <a:r>
              <a:rPr lang="en-IN" sz="2000" b="1" dirty="0">
                <a:latin typeface="Calibri" pitchFamily="34" charset="0"/>
              </a:rPr>
              <a:t>Document</a:t>
            </a:r>
            <a:endParaRPr lang="en-US" sz="2000" b="1" dirty="0">
              <a:latin typeface="Calibri" pitchFamily="34" charset="0"/>
              <a:cs typeface="Calibri" pitchFamily="34" charset="0"/>
            </a:endParaRPr>
          </a:p>
          <a:p>
            <a:pPr lvl="1" algn="just">
              <a:buFont typeface="Wingdings" pitchFamily="2" charset="2"/>
              <a:buChar char="Ø"/>
            </a:pPr>
            <a:r>
              <a:rPr lang="en-IN" sz="2000" dirty="0">
                <a:latin typeface="Calibri" pitchFamily="34" charset="0"/>
                <a:cs typeface="Calibri" pitchFamily="34" charset="0"/>
              </a:rPr>
              <a:t>Minutes of Board meeting/shareholder’s meeting</a:t>
            </a:r>
          </a:p>
          <a:p>
            <a:pPr lvl="1" algn="just">
              <a:buFont typeface="Wingdings" pitchFamily="2" charset="2"/>
              <a:buChar char="Ø"/>
            </a:pPr>
            <a:r>
              <a:rPr lang="en-IN" sz="2000" dirty="0">
                <a:latin typeface="Calibri" pitchFamily="34" charset="0"/>
                <a:cs typeface="Calibri" pitchFamily="34" charset="0"/>
              </a:rPr>
              <a:t>Loan agreements for new loan taken during the period</a:t>
            </a:r>
          </a:p>
          <a:p>
            <a:pPr lvl="1" algn="just">
              <a:buFont typeface="Wingdings" pitchFamily="2" charset="2"/>
              <a:buChar char="Ø"/>
            </a:pPr>
            <a:r>
              <a:rPr lang="en-IN" sz="2000" dirty="0">
                <a:latin typeface="Calibri" pitchFamily="34" charset="0"/>
                <a:cs typeface="Calibri" pitchFamily="34" charset="0"/>
              </a:rPr>
              <a:t>Register of Charge and Form CHG-1 filed during the period.</a:t>
            </a:r>
            <a:endParaRPr lang="en-US" sz="2000" dirty="0">
              <a:latin typeface="Calibri" pitchFamily="34" charset="0"/>
              <a:cs typeface="Calibri" pitchFamily="34" charset="0"/>
            </a:endParaRPr>
          </a:p>
          <a:p>
            <a:pPr lvl="1" algn="just">
              <a:buFont typeface="Wingdings" pitchFamily="2" charset="2"/>
              <a:buChar char="Ø"/>
            </a:pPr>
            <a:r>
              <a:rPr lang="en-US" sz="2000" dirty="0">
                <a:latin typeface="Calibri" pitchFamily="34" charset="0"/>
                <a:cs typeface="Calibri" pitchFamily="34" charset="0"/>
              </a:rPr>
              <a:t>Interest working</a:t>
            </a:r>
          </a:p>
          <a:p>
            <a:pPr lvl="1" algn="just">
              <a:buFont typeface="Wingdings" pitchFamily="2" charset="2"/>
              <a:buChar char="Ø"/>
            </a:pPr>
            <a:r>
              <a:rPr lang="en-US" sz="2000" dirty="0">
                <a:latin typeface="Calibri" pitchFamily="34" charset="0"/>
                <a:cs typeface="Calibri" pitchFamily="34" charset="0"/>
                <a:hlinkClick r:id="" action="ppaction://noaction"/>
              </a:rPr>
              <a:t>Direct Balance Confirmation (through letter/mail)</a:t>
            </a:r>
            <a:endParaRPr lang="en-US" sz="2000" dirty="0">
              <a:latin typeface="Calibri" pitchFamily="34" charset="0"/>
              <a:cs typeface="Calibri" pitchFamily="34" charset="0"/>
            </a:endParaRPr>
          </a:p>
          <a:p>
            <a:pPr lvl="1" algn="just">
              <a:buFont typeface="Wingdings" pitchFamily="2" charset="2"/>
              <a:buChar char="Ø"/>
            </a:pPr>
            <a:r>
              <a:rPr lang="en-US" sz="2000" dirty="0">
                <a:latin typeface="Calibri" pitchFamily="34" charset="0"/>
                <a:cs typeface="Calibri" pitchFamily="34" charset="0"/>
              </a:rPr>
              <a:t>Minutes of meeting with lenders</a:t>
            </a:r>
          </a:p>
          <a:p>
            <a:pPr lvl="1" algn="just">
              <a:buFont typeface="Wingdings" pitchFamily="2" charset="2"/>
              <a:buChar char="Ø"/>
            </a:pPr>
            <a:r>
              <a:rPr lang="en-US" sz="2000" dirty="0">
                <a:latin typeface="Calibri" pitchFamily="34" charset="0"/>
                <a:cs typeface="Calibri" pitchFamily="34" charset="0"/>
              </a:rPr>
              <a:t>Document relating to Interest rate change </a:t>
            </a:r>
          </a:p>
          <a:p>
            <a:pPr lvl="1" algn="just">
              <a:buFont typeface="Wingdings" pitchFamily="2" charset="2"/>
              <a:buChar char="Ø"/>
            </a:pPr>
            <a:r>
              <a:rPr lang="en-US" sz="2000" dirty="0">
                <a:latin typeface="Calibri" pitchFamily="34" charset="0"/>
                <a:cs typeface="Calibri" pitchFamily="34" charset="0"/>
              </a:rPr>
              <a:t>No dues certificate (if loan fully repaid)</a:t>
            </a:r>
          </a:p>
          <a:p>
            <a:pPr algn="just"/>
            <a:endParaRPr lang="en-US" sz="1350" b="1"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algn="just"/>
            <a:endParaRPr lang="en-US" sz="1350" dirty="0">
              <a:latin typeface="Calibri" pitchFamily="34" charset="0"/>
              <a:cs typeface="Calibri" pitchFamily="34" charset="0"/>
            </a:endParaRPr>
          </a:p>
          <a:p>
            <a:pPr algn="just"/>
            <a:endParaRPr lang="en-US" sz="1350" dirty="0">
              <a:latin typeface="Calibri" pitchFamily="34" charset="0"/>
              <a:cs typeface="Calibri" pitchFamily="34" charset="0"/>
            </a:endParaRPr>
          </a:p>
          <a:p>
            <a:pPr algn="just"/>
            <a:endParaRPr lang="en-US" sz="1350" dirty="0">
              <a:latin typeface="Calibri" pitchFamily="34" charset="0"/>
              <a:cs typeface="Calibri" pitchFamily="34" charset="0"/>
            </a:endParaRPr>
          </a:p>
        </p:txBody>
      </p:sp>
      <p:sp>
        <p:nvSpPr>
          <p:cNvPr id="5" name="Title 1"/>
          <p:cNvSpPr txBox="1">
            <a:spLocks/>
          </p:cNvSpPr>
          <p:nvPr/>
        </p:nvSpPr>
        <p:spPr>
          <a:xfrm>
            <a:off x="0" y="284870"/>
            <a:ext cx="7772400" cy="639762"/>
          </a:xfrm>
          <a:prstGeom prst="rect">
            <a:avLst/>
          </a:prstGeom>
        </p:spPr>
        <p:txBody>
          <a:bodyPr vert="horz" anchor="ctr">
            <a:normAutofit/>
          </a:bodyPr>
          <a:lstStyle/>
          <a:p>
            <a:pPr defTabSz="914400">
              <a:spcBef>
                <a:spcPct val="0"/>
              </a:spcBef>
              <a:defRPr/>
            </a:pPr>
            <a:r>
              <a:rPr lang="en-IN" sz="2000" b="1" dirty="0">
                <a:solidFill>
                  <a:srgbClr val="1F497D"/>
                </a:solidFill>
                <a:latin typeface="Calibri" pitchFamily="34" charset="0"/>
                <a:cs typeface="Calibri" pitchFamily="34" charset="0"/>
              </a:rPr>
              <a:t>Borrowings</a:t>
            </a:r>
          </a:p>
        </p:txBody>
      </p:sp>
    </p:spTree>
    <p:extLst>
      <p:ext uri="{BB962C8B-B14F-4D97-AF65-F5344CB8AC3E}">
        <p14:creationId xmlns:p14="http://schemas.microsoft.com/office/powerpoint/2010/main" val="16021763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1547446"/>
            <a:ext cx="12351433" cy="5310554"/>
          </a:xfrm>
        </p:spPr>
        <p:txBody>
          <a:bodyPr>
            <a:noAutofit/>
          </a:bodyPr>
          <a:lstStyle/>
          <a:p>
            <a:pPr algn="just"/>
            <a:r>
              <a:rPr lang="en-US" sz="1900" b="1" dirty="0">
                <a:latin typeface="Calibri" pitchFamily="34" charset="0"/>
                <a:cs typeface="Calibri" pitchFamily="34" charset="0"/>
              </a:rPr>
              <a:t>Point to be checked </a:t>
            </a:r>
            <a:endParaRPr lang="en-US" sz="1900" dirty="0">
              <a:latin typeface="Calibri" pitchFamily="34" charset="0"/>
              <a:cs typeface="Calibri" pitchFamily="34" charset="0"/>
            </a:endParaRPr>
          </a:p>
          <a:p>
            <a:pPr lvl="1" algn="just">
              <a:buFont typeface="Wingdings" pitchFamily="2" charset="2"/>
              <a:buChar char="Ø"/>
            </a:pPr>
            <a:r>
              <a:rPr lang="en-IN" sz="1900" dirty="0" smtClean="0">
                <a:latin typeface="Calibri" pitchFamily="34" charset="0"/>
                <a:cs typeface="Calibri" pitchFamily="34" charset="0"/>
              </a:rPr>
              <a:t>Whether </a:t>
            </a:r>
            <a:r>
              <a:rPr lang="en-IN" sz="1900" dirty="0">
                <a:latin typeface="Calibri" pitchFamily="34" charset="0"/>
                <a:cs typeface="Calibri" pitchFamily="34" charset="0"/>
              </a:rPr>
              <a:t>interest accrued but not due has been accounted for.</a:t>
            </a:r>
          </a:p>
          <a:p>
            <a:pPr lvl="1" algn="just">
              <a:buFont typeface="Wingdings" pitchFamily="2" charset="2"/>
              <a:buChar char="Ø"/>
            </a:pPr>
            <a:r>
              <a:rPr lang="en-US" sz="1900" dirty="0" smtClean="0">
                <a:latin typeface="Calibri" pitchFamily="34" charset="0"/>
                <a:cs typeface="Calibri" pitchFamily="34" charset="0"/>
              </a:rPr>
              <a:t>Whether </a:t>
            </a:r>
            <a:r>
              <a:rPr lang="en-US" sz="1900" dirty="0">
                <a:latin typeface="Calibri" pitchFamily="34" charset="0"/>
                <a:cs typeface="Calibri" pitchFamily="34" charset="0"/>
              </a:rPr>
              <a:t>shareholder’s approval has been taken for Loan if it together with loan already taken is in excess of paid up share capital and free reserve (Section 180(1)(c))</a:t>
            </a:r>
          </a:p>
          <a:p>
            <a:pPr lvl="1" algn="just">
              <a:buFont typeface="Wingdings" pitchFamily="2" charset="2"/>
              <a:buChar char="Ø"/>
            </a:pPr>
            <a:r>
              <a:rPr lang="en-US" sz="1900" dirty="0">
                <a:latin typeface="Calibri" pitchFamily="34" charset="0"/>
                <a:cs typeface="Calibri" pitchFamily="34" charset="0"/>
              </a:rPr>
              <a:t>Read the terms of loan agreement and ensure adequate disclosure in the financial statement</a:t>
            </a:r>
          </a:p>
          <a:p>
            <a:pPr lvl="1" algn="just">
              <a:buFont typeface="Wingdings" pitchFamily="2" charset="2"/>
              <a:buChar char="Ø"/>
            </a:pPr>
            <a:r>
              <a:rPr lang="en-IN" sz="1900" dirty="0">
                <a:latin typeface="Calibri" pitchFamily="34" charset="0"/>
                <a:cs typeface="Calibri" pitchFamily="34" charset="0"/>
              </a:rPr>
              <a:t>Check whether charge has been created for the same with ROC (Form CHG-1).</a:t>
            </a:r>
            <a:endParaRPr lang="en-US" sz="1900" dirty="0">
              <a:latin typeface="Calibri" pitchFamily="34" charset="0"/>
              <a:cs typeface="Calibri" pitchFamily="34" charset="0"/>
            </a:endParaRPr>
          </a:p>
          <a:p>
            <a:pPr lvl="1" algn="just">
              <a:buFont typeface="Wingdings" pitchFamily="2" charset="2"/>
              <a:buChar char="Ø"/>
            </a:pPr>
            <a:r>
              <a:rPr lang="en-IN" sz="1900" dirty="0">
                <a:latin typeface="Calibri" pitchFamily="34" charset="0"/>
                <a:cs typeface="Calibri" pitchFamily="34" charset="0"/>
              </a:rPr>
              <a:t>Whether any amount is overdue for repayment as at reporting date- needs to be reported in financial statement.</a:t>
            </a:r>
          </a:p>
          <a:p>
            <a:pPr lvl="1" algn="just">
              <a:buFont typeface="Wingdings" pitchFamily="2" charset="2"/>
              <a:buChar char="Ø"/>
            </a:pPr>
            <a:r>
              <a:rPr lang="en-US" sz="1900" dirty="0">
                <a:latin typeface="Calibri" pitchFamily="34" charset="0"/>
                <a:cs typeface="Calibri" pitchFamily="34" charset="0"/>
              </a:rPr>
              <a:t>Whether Loan installment is paid as per the repayment schedule- if not to be reported in CARO</a:t>
            </a:r>
          </a:p>
          <a:p>
            <a:pPr lvl="1" algn="just">
              <a:buFont typeface="Wingdings" pitchFamily="2" charset="2"/>
              <a:buChar char="Ø"/>
            </a:pPr>
            <a:r>
              <a:rPr lang="en-US" sz="1900" dirty="0">
                <a:latin typeface="Calibri" pitchFamily="34" charset="0"/>
                <a:cs typeface="Calibri" pitchFamily="34" charset="0"/>
              </a:rPr>
              <a:t>Whether loan has been </a:t>
            </a:r>
            <a:r>
              <a:rPr lang="en-US" sz="1900" dirty="0" err="1">
                <a:latin typeface="Calibri" pitchFamily="34" charset="0"/>
                <a:cs typeface="Calibri" pitchFamily="34" charset="0"/>
              </a:rPr>
              <a:t>utilised</a:t>
            </a:r>
            <a:r>
              <a:rPr lang="en-US" sz="1900" dirty="0">
                <a:latin typeface="Calibri" pitchFamily="34" charset="0"/>
                <a:cs typeface="Calibri" pitchFamily="34" charset="0"/>
              </a:rPr>
              <a:t> for the purpose for which it was obtained- if not to be reported in CARO</a:t>
            </a:r>
          </a:p>
          <a:p>
            <a:pPr lvl="1" algn="just">
              <a:buFont typeface="Wingdings" pitchFamily="2" charset="2"/>
              <a:buChar char="Ø"/>
            </a:pPr>
            <a:r>
              <a:rPr lang="en-US" sz="1900" dirty="0">
                <a:latin typeface="Calibri" pitchFamily="34" charset="0"/>
                <a:cs typeface="Calibri" pitchFamily="34" charset="0"/>
              </a:rPr>
              <a:t>In case of debenture, debenture redemption reserve has been created (Rule  18(7) of </a:t>
            </a:r>
            <a:r>
              <a:rPr lang="en-IN" sz="1900" dirty="0">
                <a:latin typeface="Calibri" pitchFamily="34" charset="0"/>
                <a:cs typeface="Calibri" pitchFamily="34" charset="0"/>
              </a:rPr>
              <a:t>Companies (Share Capital and Debentures) Rules, 2014 </a:t>
            </a:r>
          </a:p>
          <a:p>
            <a:pPr lvl="1" algn="just">
              <a:buFont typeface="Wingdings" pitchFamily="2" charset="2"/>
              <a:buChar char="Ø"/>
            </a:pPr>
            <a:r>
              <a:rPr lang="en-IN" sz="1900" dirty="0">
                <a:latin typeface="Calibri" pitchFamily="34" charset="0"/>
                <a:cs typeface="Calibri" pitchFamily="34" charset="0"/>
              </a:rPr>
              <a:t>In case of debenture invest or deposit on or before the 30th day of April in each year  </a:t>
            </a:r>
            <a:r>
              <a:rPr lang="en-IN" sz="1900" dirty="0" err="1">
                <a:latin typeface="Calibri" pitchFamily="34" charset="0"/>
                <a:cs typeface="Calibri" pitchFamily="34" charset="0"/>
              </a:rPr>
              <a:t>atleast</a:t>
            </a:r>
            <a:r>
              <a:rPr lang="en-IN" sz="1900" dirty="0">
                <a:latin typeface="Calibri" pitchFamily="34" charset="0"/>
                <a:cs typeface="Calibri" pitchFamily="34" charset="0"/>
              </a:rPr>
              <a:t> 15% of the amount of its debentures maturing during the year ending on the 31st day of March of the next year </a:t>
            </a:r>
            <a:r>
              <a:rPr lang="en-US" sz="1900" dirty="0">
                <a:latin typeface="Calibri" pitchFamily="34" charset="0"/>
                <a:cs typeface="Calibri" pitchFamily="34" charset="0"/>
              </a:rPr>
              <a:t>(Rule  18(7) of </a:t>
            </a:r>
            <a:r>
              <a:rPr lang="en-IN" sz="1900" dirty="0">
                <a:latin typeface="Calibri" pitchFamily="34" charset="0"/>
                <a:cs typeface="Calibri" pitchFamily="34" charset="0"/>
              </a:rPr>
              <a:t>Companies (Share Capital and Debentures) Rules, 2014</a:t>
            </a:r>
          </a:p>
          <a:p>
            <a:pPr lvl="1" algn="just">
              <a:buFont typeface="Wingdings" pitchFamily="2" charset="2"/>
              <a:buChar char="Ø"/>
            </a:pPr>
            <a:r>
              <a:rPr lang="en-US" sz="1900" dirty="0">
                <a:latin typeface="Calibri" pitchFamily="34" charset="0"/>
                <a:cs typeface="Calibri" pitchFamily="34" charset="0"/>
              </a:rPr>
              <a:t>Balance confirmation process</a:t>
            </a:r>
          </a:p>
          <a:p>
            <a:pPr lvl="1" algn="just">
              <a:buNone/>
            </a:pPr>
            <a:endParaRPr lang="en-US" sz="1900"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algn="just"/>
            <a:endParaRPr lang="en-US" sz="1350" dirty="0">
              <a:latin typeface="Calibri" pitchFamily="34" charset="0"/>
              <a:cs typeface="Calibri" pitchFamily="34" charset="0"/>
            </a:endParaRPr>
          </a:p>
          <a:p>
            <a:pPr algn="just"/>
            <a:endParaRPr lang="en-US" sz="1350" dirty="0">
              <a:latin typeface="Calibri" pitchFamily="34" charset="0"/>
              <a:cs typeface="Calibri" pitchFamily="34" charset="0"/>
            </a:endParaRPr>
          </a:p>
          <a:p>
            <a:pPr algn="just"/>
            <a:endParaRPr lang="en-US" sz="1350" dirty="0">
              <a:latin typeface="Calibri" pitchFamily="34" charset="0"/>
              <a:cs typeface="Calibri" pitchFamily="34" charset="0"/>
            </a:endParaRPr>
          </a:p>
        </p:txBody>
      </p:sp>
      <p:sp>
        <p:nvSpPr>
          <p:cNvPr id="5" name="Title 1"/>
          <p:cNvSpPr txBox="1">
            <a:spLocks/>
          </p:cNvSpPr>
          <p:nvPr/>
        </p:nvSpPr>
        <p:spPr>
          <a:xfrm>
            <a:off x="0" y="256735"/>
            <a:ext cx="7772400" cy="639762"/>
          </a:xfrm>
          <a:prstGeom prst="rect">
            <a:avLst/>
          </a:prstGeom>
        </p:spPr>
        <p:txBody>
          <a:bodyPr vert="horz" anchor="ctr">
            <a:normAutofit/>
          </a:bodyPr>
          <a:lstStyle/>
          <a:p>
            <a:pPr defTabSz="914400">
              <a:spcBef>
                <a:spcPct val="0"/>
              </a:spcBef>
              <a:defRPr/>
            </a:pPr>
            <a:r>
              <a:rPr lang="en-IN" sz="2000" b="1" dirty="0">
                <a:solidFill>
                  <a:srgbClr val="1F497D"/>
                </a:solidFill>
                <a:latin typeface="Calibri" pitchFamily="34" charset="0"/>
                <a:cs typeface="Calibri" pitchFamily="34" charset="0"/>
              </a:rPr>
              <a:t>Borrowings</a:t>
            </a:r>
          </a:p>
        </p:txBody>
      </p:sp>
    </p:spTree>
    <p:extLst>
      <p:ext uri="{BB962C8B-B14F-4D97-AF65-F5344CB8AC3E}">
        <p14:creationId xmlns:p14="http://schemas.microsoft.com/office/powerpoint/2010/main" val="33892364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133600" y="1571612"/>
            <a:ext cx="8229600" cy="4295788"/>
          </a:xfrm>
        </p:spPr>
        <p:txBody>
          <a:bodyPr>
            <a:noAutofit/>
          </a:bodyPr>
          <a:lstStyle/>
          <a:p>
            <a:pPr algn="just"/>
            <a:r>
              <a:rPr lang="en-US" sz="2000" b="1" dirty="0">
                <a:latin typeface="Calibri" pitchFamily="34" charset="0"/>
                <a:cs typeface="Calibri" pitchFamily="34" charset="0"/>
              </a:rPr>
              <a:t>Common errors found</a:t>
            </a:r>
            <a:endParaRPr lang="en-US" sz="2000" dirty="0">
              <a:latin typeface="Calibri" pitchFamily="34" charset="0"/>
              <a:cs typeface="Calibri" pitchFamily="34" charset="0"/>
            </a:endParaRPr>
          </a:p>
          <a:p>
            <a:pPr lvl="1" algn="just">
              <a:buFont typeface="Wingdings" pitchFamily="2" charset="2"/>
              <a:buChar char="Ø"/>
            </a:pPr>
            <a:r>
              <a:rPr lang="en-US" sz="2000" dirty="0">
                <a:latin typeface="Calibri" pitchFamily="34" charset="0"/>
                <a:cs typeface="Calibri" pitchFamily="34" charset="0"/>
              </a:rPr>
              <a:t>Delay in repayment </a:t>
            </a:r>
          </a:p>
          <a:p>
            <a:pPr lvl="1" algn="just">
              <a:buFont typeface="Wingdings" pitchFamily="2" charset="2"/>
              <a:buChar char="Ø"/>
            </a:pPr>
            <a:r>
              <a:rPr lang="en-US" sz="2000" dirty="0">
                <a:latin typeface="Calibri" pitchFamily="34" charset="0"/>
                <a:cs typeface="Calibri" pitchFamily="34" charset="0"/>
              </a:rPr>
              <a:t>Error in classification of long term or short term</a:t>
            </a:r>
          </a:p>
          <a:p>
            <a:pPr lvl="1" algn="just">
              <a:buFont typeface="Wingdings" pitchFamily="2" charset="2"/>
              <a:buChar char="Ø"/>
            </a:pPr>
            <a:r>
              <a:rPr lang="en-US" sz="2000" dirty="0">
                <a:latin typeface="Calibri" pitchFamily="34" charset="0"/>
                <a:cs typeface="Calibri" pitchFamily="34" charset="0"/>
              </a:rPr>
              <a:t>Error in measurement of current maturities of long term debt</a:t>
            </a:r>
          </a:p>
          <a:p>
            <a:pPr lvl="1" algn="just">
              <a:buFont typeface="Wingdings" pitchFamily="2" charset="2"/>
              <a:buChar char="Ø"/>
            </a:pPr>
            <a:r>
              <a:rPr lang="en-US" sz="2000" dirty="0">
                <a:latin typeface="Calibri" pitchFamily="34" charset="0"/>
                <a:cs typeface="Calibri" pitchFamily="34" charset="0"/>
              </a:rPr>
              <a:t>Under/overbooking of Interest</a:t>
            </a:r>
          </a:p>
          <a:p>
            <a:pPr lvl="1" algn="just">
              <a:buFont typeface="Wingdings" pitchFamily="2" charset="2"/>
              <a:buChar char="Ø"/>
            </a:pPr>
            <a:r>
              <a:rPr lang="en-US" sz="2000" dirty="0">
                <a:latin typeface="Calibri" pitchFamily="34" charset="0"/>
                <a:cs typeface="Calibri" pitchFamily="34" charset="0"/>
              </a:rPr>
              <a:t>Non matching of loan confirmation with book balance (due to penal interest/timing of recording).</a:t>
            </a:r>
          </a:p>
          <a:p>
            <a:pPr lvl="1" algn="just">
              <a:buFont typeface="Wingdings" pitchFamily="2" charset="2"/>
              <a:buChar char="Ø"/>
            </a:pPr>
            <a:r>
              <a:rPr lang="en-US" sz="2000" dirty="0">
                <a:latin typeface="Calibri" pitchFamily="34" charset="0"/>
                <a:cs typeface="Calibri" pitchFamily="34" charset="0"/>
              </a:rPr>
              <a:t>Non deduction of TDS on interest paid to non financial institution</a:t>
            </a:r>
          </a:p>
          <a:p>
            <a:pPr lvl="1" algn="just">
              <a:buFont typeface="Wingdings" pitchFamily="2" charset="2"/>
              <a:buChar char="Ø"/>
            </a:pPr>
            <a:endParaRPr lang="en-US" sz="2000" dirty="0">
              <a:latin typeface="Calibri" pitchFamily="34" charset="0"/>
              <a:cs typeface="Calibri" pitchFamily="34" charset="0"/>
            </a:endParaRPr>
          </a:p>
          <a:p>
            <a:pPr lvl="1" algn="just">
              <a:buNone/>
            </a:pPr>
            <a:endParaRPr lang="en-US" sz="200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endParaRPr lang="en-US" sz="1350" dirty="0">
              <a:latin typeface="Calibri" pitchFamily="34" charset="0"/>
              <a:cs typeface="Calibri" pitchFamily="34" charset="0"/>
            </a:endParaRPr>
          </a:p>
          <a:p>
            <a:pPr lvl="1" algn="just">
              <a:buNone/>
            </a:pPr>
            <a:endParaRPr lang="en-US" sz="1350" dirty="0">
              <a:latin typeface="Calibri" pitchFamily="34" charset="0"/>
              <a:cs typeface="Calibri" pitchFamily="34" charset="0"/>
            </a:endParaRPr>
          </a:p>
          <a:p>
            <a:pPr algn="just"/>
            <a:endParaRPr lang="en-US" sz="1350" dirty="0">
              <a:latin typeface="Calibri" pitchFamily="34" charset="0"/>
              <a:cs typeface="Calibri" pitchFamily="34" charset="0"/>
            </a:endParaRPr>
          </a:p>
          <a:p>
            <a:pPr algn="just"/>
            <a:endParaRPr lang="en-US" sz="1350" dirty="0">
              <a:latin typeface="Calibri" pitchFamily="34" charset="0"/>
              <a:cs typeface="Calibri" pitchFamily="34" charset="0"/>
            </a:endParaRPr>
          </a:p>
          <a:p>
            <a:pPr algn="just"/>
            <a:endParaRPr lang="en-US" sz="1350" dirty="0">
              <a:latin typeface="Calibri" pitchFamily="34" charset="0"/>
              <a:cs typeface="Calibri" pitchFamily="34" charset="0"/>
            </a:endParaRPr>
          </a:p>
        </p:txBody>
      </p:sp>
      <p:sp>
        <p:nvSpPr>
          <p:cNvPr id="5" name="Title 1"/>
          <p:cNvSpPr txBox="1">
            <a:spLocks/>
          </p:cNvSpPr>
          <p:nvPr/>
        </p:nvSpPr>
        <p:spPr>
          <a:xfrm>
            <a:off x="0" y="369277"/>
            <a:ext cx="7772400" cy="639762"/>
          </a:xfrm>
          <a:prstGeom prst="rect">
            <a:avLst/>
          </a:prstGeom>
        </p:spPr>
        <p:txBody>
          <a:bodyPr vert="horz" anchor="ctr">
            <a:normAutofit/>
          </a:bodyPr>
          <a:lstStyle/>
          <a:p>
            <a:pPr defTabSz="914400">
              <a:spcBef>
                <a:spcPct val="0"/>
              </a:spcBef>
              <a:defRPr/>
            </a:pPr>
            <a:r>
              <a:rPr lang="en-IN" sz="2000" b="1" dirty="0">
                <a:solidFill>
                  <a:srgbClr val="1F497D"/>
                </a:solidFill>
                <a:latin typeface="Calibri" pitchFamily="34" charset="0"/>
                <a:cs typeface="Calibri" pitchFamily="34" charset="0"/>
              </a:rPr>
              <a:t>Borrowings</a:t>
            </a:r>
          </a:p>
        </p:txBody>
      </p:sp>
    </p:spTree>
    <p:extLst>
      <p:ext uri="{BB962C8B-B14F-4D97-AF65-F5344CB8AC3E}">
        <p14:creationId xmlns:p14="http://schemas.microsoft.com/office/powerpoint/2010/main" val="19010045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3712"/>
            <a:ext cx="10871200" cy="424543"/>
          </a:xfrm>
        </p:spPr>
        <p:txBody>
          <a:bodyPr>
            <a:normAutofit fontScale="90000"/>
          </a:bodyPr>
          <a:lstStyle/>
          <a:p>
            <a:pPr algn="l"/>
            <a:r>
              <a:rPr lang="en-US" sz="3000" dirty="0" smtClean="0">
                <a:latin typeface="Calibri" panose="020F0502020204030204" pitchFamily="34" charset="0"/>
              </a:rPr>
              <a:t>Loan Agreements : Key terms</a:t>
            </a:r>
            <a:endParaRPr lang="en-US" sz="3000" dirty="0">
              <a:latin typeface="Calibri" panose="020F0502020204030204" pitchFamily="34"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7432" y="5439105"/>
            <a:ext cx="7358883" cy="362607"/>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1374" y="5852619"/>
            <a:ext cx="7418005" cy="264373"/>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73820" y="6148552"/>
            <a:ext cx="7457089" cy="346841"/>
          </a:xfrm>
          <a:prstGeom prst="rect">
            <a:avLst/>
          </a:prstGeom>
        </p:spPr>
      </p:pic>
      <p:sp>
        <p:nvSpPr>
          <p:cNvPr id="9" name="Flowchart: Alternate Process 8"/>
          <p:cNvSpPr/>
          <p:nvPr/>
        </p:nvSpPr>
        <p:spPr>
          <a:xfrm>
            <a:off x="2032055" y="1631852"/>
            <a:ext cx="1371599" cy="1392702"/>
          </a:xfrm>
          <a:prstGeom prst="flowChartAlternateProcess">
            <a:avLst/>
          </a:prstGeom>
          <a:ln>
            <a:solidFill>
              <a:schemeClr val="accent1"/>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b="1" dirty="0" smtClean="0">
                <a:latin typeface="Calibri" panose="020F0502020204030204" pitchFamily="34" charset="0"/>
              </a:rPr>
              <a:t>i. </a:t>
            </a:r>
            <a:r>
              <a:rPr lang="en-US" dirty="0" smtClean="0">
                <a:latin typeface="Calibri" panose="020F0502020204030204" pitchFamily="34" charset="0"/>
              </a:rPr>
              <a:t>Acquisition of PPE</a:t>
            </a:r>
            <a:endParaRPr lang="en-US" dirty="0">
              <a:latin typeface="Calibri" panose="020F0502020204030204" pitchFamily="34" charset="0"/>
            </a:endParaRPr>
          </a:p>
        </p:txBody>
      </p:sp>
      <p:sp>
        <p:nvSpPr>
          <p:cNvPr id="10" name="Flowchart: Alternate Process 9"/>
          <p:cNvSpPr/>
          <p:nvPr/>
        </p:nvSpPr>
        <p:spPr>
          <a:xfrm>
            <a:off x="3489761" y="1631853"/>
            <a:ext cx="1560541" cy="1372330"/>
          </a:xfrm>
          <a:prstGeom prst="flowChartAlternateProcess">
            <a:avLst/>
          </a:prstGeom>
          <a:ln>
            <a:solidFill>
              <a:schemeClr val="accent1"/>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b="1" dirty="0" smtClean="0">
                <a:latin typeface="Calibri" panose="020F0502020204030204" pitchFamily="34" charset="0"/>
              </a:rPr>
              <a:t>ii. </a:t>
            </a:r>
            <a:r>
              <a:rPr lang="en-US" dirty="0" smtClean="0">
                <a:latin typeface="Calibri" panose="020F0502020204030204" pitchFamily="34" charset="0"/>
              </a:rPr>
              <a:t>Project </a:t>
            </a:r>
            <a:r>
              <a:rPr lang="en-US" dirty="0">
                <a:latin typeface="Calibri" panose="020F0502020204030204" pitchFamily="34" charset="0"/>
              </a:rPr>
              <a:t>development related expenses</a:t>
            </a:r>
            <a:endParaRPr lang="en-US" dirty="0"/>
          </a:p>
        </p:txBody>
      </p:sp>
      <p:sp>
        <p:nvSpPr>
          <p:cNvPr id="11" name="Flowchart: Alternate Process 10"/>
          <p:cNvSpPr/>
          <p:nvPr/>
        </p:nvSpPr>
        <p:spPr>
          <a:xfrm>
            <a:off x="5110214" y="1645920"/>
            <a:ext cx="2092444" cy="1322363"/>
          </a:xfrm>
          <a:prstGeom prst="flowChartAlternateProcess">
            <a:avLst/>
          </a:prstGeom>
          <a:ln>
            <a:solidFill>
              <a:schemeClr val="accent1"/>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b="1" dirty="0" smtClean="0">
                <a:latin typeface="Calibri" panose="020F0502020204030204" pitchFamily="34" charset="0"/>
              </a:rPr>
              <a:t>iii.</a:t>
            </a:r>
            <a:r>
              <a:rPr lang="en-US" dirty="0" smtClean="0">
                <a:latin typeface="Calibri" panose="020F0502020204030204" pitchFamily="34" charset="0"/>
              </a:rPr>
              <a:t> Long </a:t>
            </a:r>
            <a:r>
              <a:rPr lang="en-US" dirty="0">
                <a:latin typeface="Calibri" panose="020F0502020204030204" pitchFamily="34" charset="0"/>
              </a:rPr>
              <a:t>term/Short term working capital requirement</a:t>
            </a:r>
            <a:endParaRPr lang="en-US" dirty="0"/>
          </a:p>
        </p:txBody>
      </p:sp>
      <p:sp>
        <p:nvSpPr>
          <p:cNvPr id="12" name="Flowchart: Alternate Process 11"/>
          <p:cNvSpPr/>
          <p:nvPr/>
        </p:nvSpPr>
        <p:spPr>
          <a:xfrm>
            <a:off x="7244861" y="1634033"/>
            <a:ext cx="2347366" cy="1320181"/>
          </a:xfrm>
          <a:prstGeom prst="flowChartAlternateProcess">
            <a:avLst/>
          </a:prstGeom>
          <a:ln>
            <a:solidFill>
              <a:schemeClr val="accent1"/>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b="1" dirty="0" smtClean="0">
                <a:latin typeface="Calibri" panose="020F0502020204030204" pitchFamily="34" charset="0"/>
              </a:rPr>
              <a:t>iv.</a:t>
            </a:r>
            <a:r>
              <a:rPr lang="en-US" dirty="0" smtClean="0">
                <a:latin typeface="Calibri" panose="020F0502020204030204" pitchFamily="34" charset="0"/>
              </a:rPr>
              <a:t> Onward </a:t>
            </a:r>
            <a:r>
              <a:rPr lang="en-US" dirty="0">
                <a:latin typeface="Calibri" panose="020F0502020204030204" pitchFamily="34" charset="0"/>
              </a:rPr>
              <a:t>lending to subsidiaries/associate Companies</a:t>
            </a:r>
            <a:endParaRPr lang="en-US" dirty="0"/>
          </a:p>
        </p:txBody>
      </p:sp>
      <p:sp>
        <p:nvSpPr>
          <p:cNvPr id="13" name="Flowchart: Alternate Process 12"/>
          <p:cNvSpPr/>
          <p:nvPr/>
        </p:nvSpPr>
        <p:spPr>
          <a:xfrm>
            <a:off x="9650194" y="1604204"/>
            <a:ext cx="2419886" cy="1350011"/>
          </a:xfrm>
          <a:prstGeom prst="flowChartAlternateProcess">
            <a:avLst/>
          </a:prstGeom>
          <a:ln>
            <a:solidFill>
              <a:schemeClr val="accent1"/>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b="1" dirty="0" smtClean="0">
                <a:latin typeface="Calibri" panose="020F0502020204030204" pitchFamily="34" charset="0"/>
              </a:rPr>
              <a:t>v.</a:t>
            </a:r>
            <a:r>
              <a:rPr lang="en-US" dirty="0" smtClean="0">
                <a:latin typeface="Calibri" panose="020F0502020204030204" pitchFamily="34" charset="0"/>
              </a:rPr>
              <a:t> </a:t>
            </a:r>
            <a:r>
              <a:rPr lang="en-US" dirty="0">
                <a:latin typeface="Calibri" panose="020F0502020204030204" pitchFamily="34" charset="0"/>
              </a:rPr>
              <a:t>Investment in subsidiaries/group/associate Companies</a:t>
            </a:r>
            <a:endParaRPr lang="en-US" dirty="0"/>
          </a:p>
        </p:txBody>
      </p:sp>
      <p:sp>
        <p:nvSpPr>
          <p:cNvPr id="14" name="Rounded Rectangle 13"/>
          <p:cNvSpPr/>
          <p:nvPr/>
        </p:nvSpPr>
        <p:spPr>
          <a:xfrm>
            <a:off x="0" y="1553024"/>
            <a:ext cx="1986455" cy="1457461"/>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b="1" dirty="0" smtClean="0">
                <a:latin typeface="Calibri" panose="020F0502020204030204" pitchFamily="34" charset="0"/>
              </a:rPr>
              <a:t>1. Purpose </a:t>
            </a:r>
            <a:r>
              <a:rPr lang="en-US" sz="2000" b="1" dirty="0">
                <a:latin typeface="Calibri" panose="020F0502020204030204" pitchFamily="34" charset="0"/>
              </a:rPr>
              <a:t>of Loan </a:t>
            </a:r>
            <a:r>
              <a:rPr lang="en-US" sz="2000" b="1" dirty="0" smtClean="0">
                <a:latin typeface="Calibri" panose="020F0502020204030204" pitchFamily="34" charset="0"/>
              </a:rPr>
              <a:t>Agreement (Inclusive list)</a:t>
            </a:r>
            <a:endParaRPr lang="en-US" sz="2000" b="1" dirty="0"/>
          </a:p>
        </p:txBody>
      </p:sp>
      <p:sp>
        <p:nvSpPr>
          <p:cNvPr id="19" name="Rounded Rectangle 18"/>
          <p:cNvSpPr/>
          <p:nvPr/>
        </p:nvSpPr>
        <p:spPr>
          <a:xfrm>
            <a:off x="0" y="3250365"/>
            <a:ext cx="3401337" cy="662153"/>
          </a:xfrm>
          <a:prstGeom prst="roundRect">
            <a:avLst/>
          </a:prstGeom>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2000" b="1" dirty="0" smtClean="0">
                <a:latin typeface="Calibri" panose="020F0502020204030204" pitchFamily="34" charset="0"/>
              </a:rPr>
              <a:t>2. Date </a:t>
            </a:r>
            <a:r>
              <a:rPr lang="en-US" sz="2000" b="1" dirty="0">
                <a:latin typeface="Calibri" panose="020F0502020204030204" pitchFamily="34" charset="0"/>
              </a:rPr>
              <a:t>of Loan agreement and disbursement</a:t>
            </a:r>
            <a:endParaRPr lang="en-US" sz="2000" dirty="0"/>
          </a:p>
        </p:txBody>
      </p:sp>
      <p:sp>
        <p:nvSpPr>
          <p:cNvPr id="20" name="Rectangle 19"/>
          <p:cNvSpPr/>
          <p:nvPr/>
        </p:nvSpPr>
        <p:spPr>
          <a:xfrm>
            <a:off x="3452648" y="3236297"/>
            <a:ext cx="7362497" cy="693683"/>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dirty="0">
                <a:latin typeface="Calibri" panose="020F0502020204030204" pitchFamily="34" charset="0"/>
              </a:rPr>
              <a:t>check the date of disbursement of loan to identify the </a:t>
            </a:r>
            <a:r>
              <a:rPr lang="en-US" dirty="0">
                <a:latin typeface="Calibri" panose="020F0502020204030204" pitchFamily="34" charset="0"/>
              </a:rPr>
              <a:t>period of Loan</a:t>
            </a:r>
            <a:r>
              <a:rPr lang="en-US" dirty="0" smtClean="0">
                <a:latin typeface="Calibri" panose="020F0502020204030204" pitchFamily="34" charset="0"/>
              </a:rPr>
              <a:t>.</a:t>
            </a:r>
            <a:endParaRPr lang="en-US" b="1" dirty="0">
              <a:latin typeface="Calibri" panose="020F0502020204030204" pitchFamily="34" charset="0"/>
            </a:endParaRPr>
          </a:p>
        </p:txBody>
      </p:sp>
      <p:sp>
        <p:nvSpPr>
          <p:cNvPr id="21" name="Rounded Rectangle 20"/>
          <p:cNvSpPr/>
          <p:nvPr/>
        </p:nvSpPr>
        <p:spPr>
          <a:xfrm>
            <a:off x="0" y="4183132"/>
            <a:ext cx="3373821" cy="735710"/>
          </a:xfrm>
          <a:prstGeom prst="round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anose="020F0502020204030204" pitchFamily="34" charset="0"/>
              </a:rPr>
              <a:t>3. </a:t>
            </a:r>
            <a:r>
              <a:rPr lang="en-US" sz="2000" b="1" dirty="0">
                <a:latin typeface="Calibri" panose="020F0502020204030204" pitchFamily="34" charset="0"/>
              </a:rPr>
              <a:t>Period of Loan (Tenure)</a:t>
            </a:r>
            <a:endParaRPr lang="en-US" sz="2000" dirty="0"/>
          </a:p>
        </p:txBody>
      </p:sp>
      <p:sp>
        <p:nvSpPr>
          <p:cNvPr id="22" name="Rectangle 21"/>
          <p:cNvSpPr/>
          <p:nvPr/>
        </p:nvSpPr>
        <p:spPr>
          <a:xfrm>
            <a:off x="3452647" y="4225160"/>
            <a:ext cx="7362498" cy="646386"/>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just"/>
            <a:r>
              <a:rPr lang="en-US" sz="2000" dirty="0">
                <a:latin typeface="Calibri" panose="020F0502020204030204" pitchFamily="34" charset="0"/>
              </a:rPr>
              <a:t>check the period of loan to verify whether the loan agreement has </a:t>
            </a:r>
            <a:r>
              <a:rPr lang="en-US" sz="2000" dirty="0" smtClean="0">
                <a:latin typeface="Calibri" panose="020F0502020204030204" pitchFamily="34" charset="0"/>
              </a:rPr>
              <a:t>not been </a:t>
            </a:r>
            <a:r>
              <a:rPr lang="en-US" sz="2000" dirty="0">
                <a:latin typeface="Calibri" panose="020F0502020204030204" pitchFamily="34" charset="0"/>
              </a:rPr>
              <a:t>expired during the audit period</a:t>
            </a:r>
            <a:endParaRPr lang="en-US" b="1" dirty="0">
              <a:latin typeface="Calibri" panose="020F0502020204030204" pitchFamily="34" charset="0"/>
            </a:endParaRPr>
          </a:p>
        </p:txBody>
      </p:sp>
      <p:sp>
        <p:nvSpPr>
          <p:cNvPr id="24" name="Rounded Rectangle 23"/>
          <p:cNvSpPr/>
          <p:nvPr/>
        </p:nvSpPr>
        <p:spPr>
          <a:xfrm>
            <a:off x="1150882" y="5439105"/>
            <a:ext cx="2049517" cy="1072054"/>
          </a:xfrm>
          <a:prstGeom prst="round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anose="020F0502020204030204" pitchFamily="34" charset="0"/>
              </a:rPr>
              <a:t>Sample clause</a:t>
            </a:r>
            <a:endParaRPr lang="en-US" sz="2000" b="1" dirty="0">
              <a:latin typeface="Calibri" panose="020F0502020204030204" pitchFamily="34" charset="0"/>
            </a:endParaRPr>
          </a:p>
        </p:txBody>
      </p:sp>
    </p:spTree>
    <p:extLst>
      <p:ext uri="{BB962C8B-B14F-4D97-AF65-F5344CB8AC3E}">
        <p14:creationId xmlns:p14="http://schemas.microsoft.com/office/powerpoint/2010/main" val="1807794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18885"/>
            <a:ext cx="10871200" cy="279400"/>
          </a:xfrm>
        </p:spPr>
        <p:txBody>
          <a:bodyPr>
            <a:normAutofit fontScale="90000"/>
          </a:bodyPr>
          <a:lstStyle/>
          <a:p>
            <a:pPr algn="l"/>
            <a:r>
              <a:rPr lang="en-US" sz="3000" dirty="0" smtClean="0">
                <a:latin typeface="Calibri" panose="020F0502020204030204" pitchFamily="34" charset="0"/>
              </a:rPr>
              <a:t>Loan Agreements : Key terms</a:t>
            </a:r>
            <a:endParaRPr lang="en-US" sz="3000" dirty="0">
              <a:latin typeface="Calibri" panose="020F0502020204030204" pitchFamily="34" charset="0"/>
            </a:endParaRPr>
          </a:p>
        </p:txBody>
      </p:sp>
      <p:sp>
        <p:nvSpPr>
          <p:cNvPr id="23" name="Rounded Rectangle 22"/>
          <p:cNvSpPr/>
          <p:nvPr/>
        </p:nvSpPr>
        <p:spPr>
          <a:xfrm>
            <a:off x="508001" y="1603079"/>
            <a:ext cx="10668000" cy="327321"/>
          </a:xfrm>
          <a:prstGeom prst="roundRect">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b="1" dirty="0" smtClean="0">
                <a:latin typeface="Calibri" panose="020F0502020204030204" pitchFamily="34" charset="0"/>
              </a:rPr>
              <a:t>4. Loan Agreement expired </a:t>
            </a:r>
            <a:endParaRPr lang="en-US" sz="2000" dirty="0">
              <a:latin typeface="Calibri" panose="020F0502020204030204" pitchFamily="34" charset="0"/>
            </a:endParaRPr>
          </a:p>
        </p:txBody>
      </p:sp>
      <p:cxnSp>
        <p:nvCxnSpPr>
          <p:cNvPr id="26" name="Elbow Connector 25"/>
          <p:cNvCxnSpPr/>
          <p:nvPr/>
        </p:nvCxnSpPr>
        <p:spPr>
          <a:xfrm rot="5400000">
            <a:off x="1698172" y="2583550"/>
            <a:ext cx="435430" cy="435427"/>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27" name="Elbow Connector 26"/>
          <p:cNvCxnSpPr/>
          <p:nvPr/>
        </p:nvCxnSpPr>
        <p:spPr>
          <a:xfrm rot="16200000" flipH="1">
            <a:off x="7691949" y="2526114"/>
            <a:ext cx="520008" cy="489731"/>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sp>
        <p:nvSpPr>
          <p:cNvPr id="28" name="Round Diagonal Corner Rectangle 27"/>
          <p:cNvSpPr/>
          <p:nvPr/>
        </p:nvSpPr>
        <p:spPr>
          <a:xfrm>
            <a:off x="630621" y="2249715"/>
            <a:ext cx="8970579" cy="359604"/>
          </a:xfrm>
          <a:prstGeom prst="round2Diag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dirty="0" smtClean="0">
                <a:latin typeface="Calibri" panose="020F0502020204030204" pitchFamily="34" charset="0"/>
              </a:rPr>
              <a:t> Obtain </a:t>
            </a:r>
            <a:r>
              <a:rPr lang="en-US" sz="2000" dirty="0">
                <a:latin typeface="Calibri" panose="020F0502020204030204" pitchFamily="34" charset="0"/>
              </a:rPr>
              <a:t>a rollover document (document for extension of loan period)</a:t>
            </a:r>
          </a:p>
        </p:txBody>
      </p:sp>
      <p:sp>
        <p:nvSpPr>
          <p:cNvPr id="16" name="Down Arrow 15"/>
          <p:cNvSpPr/>
          <p:nvPr/>
        </p:nvSpPr>
        <p:spPr>
          <a:xfrm>
            <a:off x="5256171" y="1944916"/>
            <a:ext cx="484632" cy="304799"/>
          </a:xfrm>
          <a:prstGeom prst="downArrow">
            <a:avLst/>
          </a:prstGeom>
          <a:solidFill>
            <a:schemeClr val="bg1"/>
          </a:solidFill>
          <a:ln>
            <a:solidFill>
              <a:schemeClr val="accent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9" name="Round Diagonal Corner Rectangle 28"/>
          <p:cNvSpPr/>
          <p:nvPr/>
        </p:nvSpPr>
        <p:spPr>
          <a:xfrm>
            <a:off x="783022" y="3003205"/>
            <a:ext cx="2464675" cy="536028"/>
          </a:xfrm>
          <a:prstGeom prst="round2Diag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just"/>
            <a:r>
              <a:rPr lang="en-US" sz="2000" dirty="0" smtClean="0">
                <a:latin typeface="Calibri" panose="020F0502020204030204" pitchFamily="34" charset="0"/>
              </a:rPr>
              <a:t>If provided by Client</a:t>
            </a:r>
            <a:endParaRPr lang="en-US" sz="2000" dirty="0">
              <a:latin typeface="Calibri" panose="020F0502020204030204" pitchFamily="34" charset="0"/>
            </a:endParaRPr>
          </a:p>
        </p:txBody>
      </p:sp>
      <p:sp>
        <p:nvSpPr>
          <p:cNvPr id="30" name="Round Diagonal Corner Rectangle 29"/>
          <p:cNvSpPr/>
          <p:nvPr/>
        </p:nvSpPr>
        <p:spPr>
          <a:xfrm>
            <a:off x="6273425" y="2871578"/>
            <a:ext cx="3547242" cy="578067"/>
          </a:xfrm>
          <a:prstGeom prst="round2Diag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just"/>
            <a:r>
              <a:rPr lang="en-US" sz="2000" dirty="0" smtClean="0">
                <a:latin typeface="Calibri" panose="020F0502020204030204" pitchFamily="34" charset="0"/>
              </a:rPr>
              <a:t>If not provided by Client</a:t>
            </a:r>
            <a:endParaRPr lang="en-US" sz="2000" dirty="0">
              <a:latin typeface="Calibri" panose="020F0502020204030204" pitchFamily="34" charset="0"/>
            </a:endParaRPr>
          </a:p>
        </p:txBody>
      </p:sp>
      <p:sp>
        <p:nvSpPr>
          <p:cNvPr id="17" name="Down Arrow 16"/>
          <p:cNvSpPr/>
          <p:nvPr/>
        </p:nvSpPr>
        <p:spPr>
          <a:xfrm>
            <a:off x="-275770" y="3541486"/>
            <a:ext cx="4491420" cy="2525486"/>
          </a:xfrm>
          <a:prstGeom prst="downArrow">
            <a:avLst/>
          </a:prstGeom>
          <a:ln>
            <a:solidFill>
              <a:schemeClr val="accent1"/>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dirty="0" smtClean="0">
                <a:latin typeface="Calibri" panose="020F0502020204030204" pitchFamily="34" charset="0"/>
              </a:rPr>
              <a:t>Check the due date in rollover document and classify accordingly as Current or Non-Current</a:t>
            </a:r>
            <a:endParaRPr lang="en-US" sz="2000" dirty="0">
              <a:latin typeface="Calibri" panose="020F0502020204030204" pitchFamily="34" charset="0"/>
            </a:endParaRPr>
          </a:p>
        </p:txBody>
      </p:sp>
      <p:sp>
        <p:nvSpPr>
          <p:cNvPr id="31" name="Down Arrow 30"/>
          <p:cNvSpPr/>
          <p:nvPr/>
        </p:nvSpPr>
        <p:spPr>
          <a:xfrm>
            <a:off x="4727153" y="3464160"/>
            <a:ext cx="6731875" cy="1529255"/>
          </a:xfrm>
          <a:prstGeom prst="downArrow">
            <a:avLst/>
          </a:prstGeom>
          <a:ln>
            <a:solidFill>
              <a:schemeClr val="accent1"/>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dirty="0" smtClean="0">
                <a:latin typeface="Calibri" panose="020F0502020204030204" pitchFamily="34" charset="0"/>
              </a:rPr>
              <a:t>It means repayment of principle and interest deemed to be due from the due date of expired agreement</a:t>
            </a:r>
            <a:endParaRPr lang="en-US" sz="2000" dirty="0">
              <a:latin typeface="Calibri" panose="020F0502020204030204" pitchFamily="34" charset="0"/>
            </a:endParaRPr>
          </a:p>
        </p:txBody>
      </p:sp>
      <p:sp>
        <p:nvSpPr>
          <p:cNvPr id="35" name="Down Arrow 34"/>
          <p:cNvSpPr/>
          <p:nvPr/>
        </p:nvSpPr>
        <p:spPr>
          <a:xfrm>
            <a:off x="2632841" y="5001923"/>
            <a:ext cx="11398469" cy="2066534"/>
          </a:xfrm>
          <a:prstGeom prst="downArrow">
            <a:avLst/>
          </a:prstGeom>
          <a:ln>
            <a:solidFill>
              <a:schemeClr val="accent1"/>
            </a:solidFill>
          </a:ln>
        </p:spPr>
        <p:style>
          <a:lnRef idx="2">
            <a:schemeClr val="accent4"/>
          </a:lnRef>
          <a:fillRef idx="1">
            <a:schemeClr val="lt1"/>
          </a:fillRef>
          <a:effectRef idx="0">
            <a:schemeClr val="accent4"/>
          </a:effectRef>
          <a:fontRef idx="minor">
            <a:schemeClr val="dk1"/>
          </a:fontRef>
        </p:style>
        <p:txBody>
          <a:bodyPr rtlCol="0" anchor="ctr"/>
          <a:lstStyle/>
          <a:p>
            <a:pPr marL="457200" indent="-457200" algn="just">
              <a:buAutoNum type="arabicPeriod"/>
            </a:pPr>
            <a:endParaRPr lang="en-US" sz="2000" dirty="0" smtClean="0">
              <a:latin typeface="Calibri" panose="020F0502020204030204" pitchFamily="34" charset="0"/>
            </a:endParaRPr>
          </a:p>
          <a:p>
            <a:pPr marL="457200" indent="-457200" algn="just">
              <a:buFontTx/>
              <a:buAutoNum type="arabicPeriod"/>
            </a:pPr>
            <a:endParaRPr lang="en-US" sz="2000" dirty="0" smtClean="0">
              <a:latin typeface="Calibri" panose="020F0502020204030204" pitchFamily="34" charset="0"/>
            </a:endParaRPr>
          </a:p>
          <a:p>
            <a:pPr marL="457200" indent="-457200" algn="just">
              <a:buFontTx/>
              <a:buAutoNum type="arabicPeriod"/>
            </a:pPr>
            <a:r>
              <a:rPr lang="en-US" sz="2000" dirty="0" smtClean="0">
                <a:latin typeface="Calibri" panose="020F0502020204030204" pitchFamily="34" charset="0"/>
              </a:rPr>
              <a:t>Classify </a:t>
            </a:r>
            <a:r>
              <a:rPr lang="en-US" sz="2000" dirty="0">
                <a:latin typeface="Calibri" panose="020F0502020204030204" pitchFamily="34" charset="0"/>
              </a:rPr>
              <a:t>it as Current</a:t>
            </a:r>
          </a:p>
          <a:p>
            <a:pPr marL="274320" indent="-274320" algn="just">
              <a:buAutoNum type="arabicPeriod"/>
            </a:pPr>
            <a:endParaRPr lang="en-US" sz="2000" dirty="0">
              <a:latin typeface="Calibri" panose="020F0502020204030204" pitchFamily="34" charset="0"/>
            </a:endParaRPr>
          </a:p>
          <a:p>
            <a:pPr marL="457200" indent="-457200" algn="just">
              <a:buAutoNum type="arabicPeriod"/>
            </a:pPr>
            <a:r>
              <a:rPr lang="en-US" sz="2000" dirty="0" smtClean="0">
                <a:latin typeface="Calibri" panose="020F0502020204030204" pitchFamily="34" charset="0"/>
              </a:rPr>
              <a:t>Disclosure for default in repayment of principal and payment of interest (Period of default &amp; amount of default)</a:t>
            </a:r>
          </a:p>
          <a:p>
            <a:pPr marL="457200" indent="-457200" algn="just">
              <a:buAutoNum type="arabicPeriod"/>
            </a:pPr>
            <a:endParaRPr lang="en-US" sz="2000" dirty="0">
              <a:latin typeface="Calibri" panose="020F0502020204030204" pitchFamily="34" charset="0"/>
            </a:endParaRPr>
          </a:p>
        </p:txBody>
      </p:sp>
    </p:spTree>
    <p:extLst>
      <p:ext uri="{BB962C8B-B14F-4D97-AF65-F5344CB8AC3E}">
        <p14:creationId xmlns:p14="http://schemas.microsoft.com/office/powerpoint/2010/main" val="1660366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155306" y="1676723"/>
            <a:ext cx="2144110" cy="53602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a:latin typeface="Calibri" panose="020F0502020204030204" pitchFamily="34" charset="0"/>
              </a:rPr>
              <a:t>5. Rate of Interest</a:t>
            </a:r>
            <a:endParaRPr lang="en-US" sz="2000" b="1" dirty="0"/>
          </a:p>
        </p:txBody>
      </p:sp>
      <p:cxnSp>
        <p:nvCxnSpPr>
          <p:cNvPr id="10" name="Elbow Connector 9"/>
          <p:cNvCxnSpPr/>
          <p:nvPr/>
        </p:nvCxnSpPr>
        <p:spPr>
          <a:xfrm rot="5400000">
            <a:off x="4079271" y="2467787"/>
            <a:ext cx="709447" cy="315315"/>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4" name="Elbow Connector 13"/>
          <p:cNvCxnSpPr/>
          <p:nvPr/>
        </p:nvCxnSpPr>
        <p:spPr>
          <a:xfrm rot="16200000" flipH="1">
            <a:off x="5823903" y="2476034"/>
            <a:ext cx="671368" cy="249095"/>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793369" y="2967798"/>
            <a:ext cx="4146331" cy="1371600"/>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just"/>
            <a:r>
              <a:rPr lang="en-US" sz="2000" b="1" dirty="0">
                <a:latin typeface="Calibri" panose="020F0502020204030204" pitchFamily="34" charset="0"/>
              </a:rPr>
              <a:t> i.</a:t>
            </a:r>
            <a:r>
              <a:rPr lang="en-US" sz="2000" dirty="0">
                <a:latin typeface="Calibri" panose="020F0502020204030204" pitchFamily="34" charset="0"/>
              </a:rPr>
              <a:t> Fixed interest rate – which will not change during the course of loan (i.e. 12% fixed)</a:t>
            </a:r>
            <a:endParaRPr lang="en-US" sz="2000" dirty="0"/>
          </a:p>
        </p:txBody>
      </p:sp>
      <p:sp>
        <p:nvSpPr>
          <p:cNvPr id="20" name="Rectangle 19"/>
          <p:cNvSpPr/>
          <p:nvPr/>
        </p:nvSpPr>
        <p:spPr>
          <a:xfrm>
            <a:off x="5481306" y="2960846"/>
            <a:ext cx="4351283" cy="1361089"/>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just"/>
            <a:r>
              <a:rPr lang="en-US" sz="2000" b="1" dirty="0" smtClean="0">
                <a:latin typeface="Calibri" panose="020F0502020204030204" pitchFamily="34" charset="0"/>
              </a:rPr>
              <a:t>ii</a:t>
            </a:r>
            <a:r>
              <a:rPr lang="en-US" sz="2000" b="1" dirty="0">
                <a:latin typeface="Calibri" panose="020F0502020204030204" pitchFamily="34" charset="0"/>
              </a:rPr>
              <a:t>.</a:t>
            </a:r>
            <a:r>
              <a:rPr lang="en-US" sz="2000" dirty="0">
                <a:latin typeface="Calibri" panose="020F0502020204030204" pitchFamily="34" charset="0"/>
              </a:rPr>
              <a:t> Floating interest rate – based on interest rate margin added to benchmark rate</a:t>
            </a:r>
          </a:p>
        </p:txBody>
      </p:sp>
      <p:cxnSp>
        <p:nvCxnSpPr>
          <p:cNvPr id="21" name="Elbow Connector 20"/>
          <p:cNvCxnSpPr/>
          <p:nvPr/>
        </p:nvCxnSpPr>
        <p:spPr>
          <a:xfrm rot="16200000" flipH="1">
            <a:off x="4637691" y="4419156"/>
            <a:ext cx="557052" cy="446690"/>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22" name="Elbow Connector 21"/>
          <p:cNvCxnSpPr/>
          <p:nvPr/>
        </p:nvCxnSpPr>
        <p:spPr>
          <a:xfrm rot="5400000">
            <a:off x="5166767" y="4331516"/>
            <a:ext cx="593834" cy="588584"/>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726913" y="4919164"/>
            <a:ext cx="9222828" cy="935421"/>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just"/>
            <a:r>
              <a:rPr lang="en-US" sz="2000" b="1" dirty="0">
                <a:latin typeface="Calibri" panose="020F0502020204030204" pitchFamily="34" charset="0"/>
              </a:rPr>
              <a:t>iii. </a:t>
            </a:r>
            <a:r>
              <a:rPr lang="en-US" sz="2000" dirty="0">
                <a:latin typeface="Calibri" panose="020F0502020204030204" pitchFamily="34" charset="0"/>
              </a:rPr>
              <a:t>Interest may be Simple interest or Compound interest payable quarterly or half-yearly or</a:t>
            </a:r>
            <a:r>
              <a:rPr lang="en-US" sz="2000" b="1" dirty="0">
                <a:latin typeface="Calibri" panose="020F0502020204030204" pitchFamily="34" charset="0"/>
              </a:rPr>
              <a:t> </a:t>
            </a:r>
            <a:r>
              <a:rPr lang="en-US" sz="2000" dirty="0">
                <a:latin typeface="Calibri" panose="020F0502020204030204" pitchFamily="34" charset="0"/>
              </a:rPr>
              <a:t>annually</a:t>
            </a:r>
            <a:endParaRPr lang="en-US" sz="2000" dirty="0"/>
          </a:p>
        </p:txBody>
      </p:sp>
      <p:sp>
        <p:nvSpPr>
          <p:cNvPr id="15" name="Title 1"/>
          <p:cNvSpPr>
            <a:spLocks noGrp="1"/>
          </p:cNvSpPr>
          <p:nvPr>
            <p:ph type="title"/>
          </p:nvPr>
        </p:nvSpPr>
        <p:spPr>
          <a:xfrm>
            <a:off x="0" y="518885"/>
            <a:ext cx="10871200" cy="279400"/>
          </a:xfrm>
        </p:spPr>
        <p:txBody>
          <a:bodyPr>
            <a:normAutofit fontScale="90000"/>
          </a:bodyPr>
          <a:lstStyle/>
          <a:p>
            <a:pPr algn="l"/>
            <a:r>
              <a:rPr lang="en-US" sz="3000" dirty="0" smtClean="0">
                <a:latin typeface="Calibri" panose="020F0502020204030204" pitchFamily="34" charset="0"/>
              </a:rPr>
              <a:t>Loan Agreements : Key terms</a:t>
            </a:r>
            <a:endParaRPr lang="en-US" sz="3000" dirty="0">
              <a:latin typeface="Calibri" panose="020F0502020204030204" pitchFamily="34" charset="0"/>
            </a:endParaRPr>
          </a:p>
        </p:txBody>
      </p:sp>
    </p:spTree>
    <p:extLst>
      <p:ext uri="{BB962C8B-B14F-4D97-AF65-F5344CB8AC3E}">
        <p14:creationId xmlns:p14="http://schemas.microsoft.com/office/powerpoint/2010/main" val="163017116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1323</TotalTime>
  <Words>1955</Words>
  <Application>Microsoft Office PowerPoint</Application>
  <PresentationFormat>Widescreen</PresentationFormat>
  <Paragraphs>294</Paragraphs>
  <Slides>21</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Tw Cen MT</vt:lpstr>
      <vt:lpstr>Wingdings</vt:lpstr>
      <vt:lpstr>Wingdings 2</vt:lpstr>
      <vt:lpstr>Median</vt:lpstr>
      <vt:lpstr>Borrowings</vt:lpstr>
      <vt:lpstr>PowerPoint Presentation</vt:lpstr>
      <vt:lpstr>PowerPoint Presentation</vt:lpstr>
      <vt:lpstr>PowerPoint Presentation</vt:lpstr>
      <vt:lpstr>PowerPoint Presentation</vt:lpstr>
      <vt:lpstr>PowerPoint Presentation</vt:lpstr>
      <vt:lpstr>Loan Agreements : Key terms</vt:lpstr>
      <vt:lpstr>Loan Agreements : Key terms</vt:lpstr>
      <vt:lpstr>Loan Agreements : Key terms</vt:lpstr>
      <vt:lpstr>Loan Agreements : Key terms</vt:lpstr>
      <vt:lpstr>Loan Agreements : Key terms</vt:lpstr>
      <vt:lpstr>Loan Agreements : Key terms</vt:lpstr>
      <vt:lpstr>Loan Agreements : Key terms</vt:lpstr>
      <vt:lpstr>Loan Agreements : Key terms</vt:lpstr>
      <vt:lpstr>Loan Agreements : Key terms</vt:lpstr>
      <vt:lpstr>Loan Agreements : Key terms</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Loan Agreements</dc:title>
  <dc:creator>LLCA-LT-32</dc:creator>
  <cp:lastModifiedBy>LLCA-LT-32</cp:lastModifiedBy>
  <cp:revision>65</cp:revision>
  <dcterms:created xsi:type="dcterms:W3CDTF">2020-04-29T06:03:23Z</dcterms:created>
  <dcterms:modified xsi:type="dcterms:W3CDTF">2020-04-30T11:02:05Z</dcterms:modified>
</cp:coreProperties>
</file>