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83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7E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17" autoAdjust="0"/>
    <p:restoredTop sz="94737" autoAdjust="0"/>
  </p:normalViewPr>
  <p:slideViewPr>
    <p:cSldViewPr>
      <p:cViewPr varScale="1">
        <p:scale>
          <a:sx n="71" d="100"/>
          <a:sy n="71" d="100"/>
        </p:scale>
        <p:origin x="-4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7BDF3-E548-42EF-954A-99DFF358A9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E4D8F-CB0B-448B-92EA-5A8EBA1A1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E4D8F-CB0B-448B-92EA-5A8EBA1A156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C7921A2-1F7F-4EC8-9499-7918CB0DB37B}" type="datetimeFigureOut">
              <a:rPr lang="en-US" smtClean="0"/>
              <a:pPr/>
              <a:t>17/11/2011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2ACA8ED-385B-4BF8-8EB4-7C058ED9E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ingTMintoCompany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0" y="838200"/>
            <a:ext cx="5105400" cy="914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Dear All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Today topic 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is……..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>
                <a:latin typeface="Garamond" pitchFamily="18" charset="0"/>
              </a:rPr>
              <a:t>DIN Form-I</a:t>
            </a:r>
          </a:p>
          <a:p>
            <a:pPr lvl="0">
              <a:buNone/>
            </a:pPr>
            <a:endParaRPr lang="en-US" dirty="0" smtClean="0">
              <a:latin typeface="Garamond" pitchFamily="18" charset="0"/>
            </a:endParaRPr>
          </a:p>
          <a:p>
            <a:pPr lvl="0"/>
            <a:r>
              <a:rPr lang="en-US" dirty="0" smtClean="0">
                <a:latin typeface="Garamond" pitchFamily="18" charset="0"/>
              </a:rPr>
              <a:t>Proof of identity</a:t>
            </a:r>
          </a:p>
          <a:p>
            <a:pPr lvl="0"/>
            <a:endParaRPr lang="en-US" dirty="0" smtClean="0">
              <a:latin typeface="Garamond" pitchFamily="18" charset="0"/>
            </a:endParaRPr>
          </a:p>
          <a:p>
            <a:pPr lvl="0"/>
            <a:r>
              <a:rPr lang="en-US" dirty="0" smtClean="0">
                <a:latin typeface="Garamond" pitchFamily="18" charset="0"/>
              </a:rPr>
              <a:t>Proof of residence</a:t>
            </a:r>
          </a:p>
          <a:p>
            <a:pPr lvl="0">
              <a:buNone/>
            </a:pPr>
            <a:endParaRPr lang="en-US" dirty="0" smtClean="0">
              <a:latin typeface="Garamond" pitchFamily="18" charset="0"/>
            </a:endParaRPr>
          </a:p>
          <a:p>
            <a:pPr lvl="0"/>
            <a:r>
              <a:rPr lang="en-US" dirty="0" smtClean="0">
                <a:latin typeface="Garamond" pitchFamily="18" charset="0"/>
              </a:rPr>
              <a:t>Verification Annaxure-1.</a:t>
            </a:r>
          </a:p>
          <a:p>
            <a:pPr lvl="0">
              <a:buNone/>
            </a:pPr>
            <a:endParaRPr lang="en-US" dirty="0" smtClean="0">
              <a:latin typeface="Garamond" pitchFamily="18" charset="0"/>
            </a:endParaRPr>
          </a:p>
          <a:p>
            <a:r>
              <a:rPr lang="en-US" dirty="0" smtClean="0">
                <a:latin typeface="Garamond" pitchFamily="18" charset="0"/>
              </a:rPr>
              <a:t>All copy proofs shall be certified an approved authority along with his seal must be clearly indicated. ( Mandatory in case of NRI)</a:t>
            </a:r>
          </a:p>
          <a:p>
            <a:pPr lvl="0">
              <a:buNone/>
            </a:pPr>
            <a:endParaRPr lang="en-US" dirty="0" smtClean="0">
              <a:latin typeface="Garamond" pitchFamily="18" charset="0"/>
            </a:endParaRPr>
          </a:p>
          <a:p>
            <a:pPr lvl="0"/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/>
          </a:bodyPr>
          <a:lstStyle/>
          <a:p>
            <a:r>
              <a:rPr lang="en-US" sz="4000" u="sng" dirty="0" smtClean="0">
                <a:latin typeface="Baskerville Old Face" pitchFamily="18" charset="0"/>
              </a:rPr>
              <a:t>Document Required for DIN</a:t>
            </a:r>
            <a:r>
              <a:rPr lang="en-US" sz="4000" dirty="0" smtClean="0">
                <a:latin typeface="Baskerville Old Face" pitchFamily="18" charset="0"/>
              </a:rPr>
              <a:t>:-</a:t>
            </a:r>
            <a:endParaRPr lang="en-US" sz="4000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326" b="16326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533400" y="533400"/>
            <a:ext cx="8001000" cy="838200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 smtClean="0">
                <a:solidFill>
                  <a:srgbClr val="FFC000"/>
                </a:solidFill>
              </a:rPr>
              <a:t>DIN is a unique number. There is a fixed fee of Rs 100  and it can only be paid through online mode</a:t>
            </a:r>
            <a:endParaRPr lang="en-US" sz="2200" b="1" dirty="0">
              <a:solidFill>
                <a:srgbClr val="FFC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>
                <a:latin typeface="Garamond" pitchFamily="18" charset="0"/>
              </a:rPr>
              <a:t>Class 1</a:t>
            </a:r>
            <a:r>
              <a:rPr lang="en-US" dirty="0" smtClean="0">
                <a:latin typeface="Garamond" pitchFamily="18" charset="0"/>
              </a:rPr>
              <a:t>: These certificates do not hold any legal validity as the validation process is based only on a valid e-mail ID and involves no direct verification. </a:t>
            </a:r>
          </a:p>
          <a:p>
            <a:endParaRPr lang="en-US" dirty="0" smtClean="0">
              <a:latin typeface="Garamond" pitchFamily="18" charset="0"/>
            </a:endParaRPr>
          </a:p>
          <a:p>
            <a:r>
              <a:rPr lang="en-US" b="1" dirty="0" smtClean="0">
                <a:latin typeface="Garamond" pitchFamily="18" charset="0"/>
              </a:rPr>
              <a:t>Class 2</a:t>
            </a:r>
            <a:r>
              <a:rPr lang="en-US" dirty="0" smtClean="0">
                <a:latin typeface="Garamond" pitchFamily="18" charset="0"/>
              </a:rPr>
              <a:t>: Here, the identity of a person is verified against a trusted, pre-verified database.</a:t>
            </a:r>
          </a:p>
          <a:p>
            <a:endParaRPr lang="en-US" dirty="0" smtClean="0">
              <a:latin typeface="Garamond" pitchFamily="18" charset="0"/>
            </a:endParaRPr>
          </a:p>
          <a:p>
            <a:r>
              <a:rPr lang="en-US" b="1" dirty="0" smtClean="0">
                <a:latin typeface="Garamond" pitchFamily="18" charset="0"/>
              </a:rPr>
              <a:t>Class 3</a:t>
            </a:r>
            <a:r>
              <a:rPr lang="en-US" dirty="0" smtClean="0">
                <a:latin typeface="Garamond" pitchFamily="18" charset="0"/>
              </a:rPr>
              <a:t>: This is the highest level where the person needs to present himself or herself in front of a Registration Authority (RA) and prove his/ her identity.</a:t>
            </a:r>
          </a:p>
          <a:p>
            <a:pPr>
              <a:buNone/>
            </a:pPr>
            <a:endParaRPr lang="en-US" dirty="0" smtClean="0">
              <a:latin typeface="Garamond" pitchFamily="18" charset="0"/>
            </a:endParaRPr>
          </a:p>
          <a:p>
            <a:pPr algn="ctr">
              <a:buNone/>
            </a:pPr>
            <a:r>
              <a:rPr lang="en-US" b="1" dirty="0" smtClean="0">
                <a:latin typeface="Garamond" pitchFamily="18" charset="0"/>
              </a:rPr>
              <a:t>For</a:t>
            </a:r>
            <a:r>
              <a:rPr lang="en-US" b="1" dirty="0" smtClean="0">
                <a:latin typeface="Garamond" pitchFamily="18" charset="0"/>
              </a:rPr>
              <a:t> </a:t>
            </a:r>
            <a:r>
              <a:rPr lang="en-US" b="1" dirty="0" smtClean="0">
                <a:latin typeface="Garamond" pitchFamily="18" charset="0"/>
              </a:rPr>
              <a:t>MCA </a:t>
            </a:r>
            <a:r>
              <a:rPr lang="en-US" b="1" dirty="0" smtClean="0">
                <a:latin typeface="Garamond" pitchFamily="18" charset="0"/>
              </a:rPr>
              <a:t>related work’s </a:t>
            </a:r>
            <a:r>
              <a:rPr lang="en-US" b="1" dirty="0" smtClean="0">
                <a:latin typeface="Garamond" pitchFamily="18" charset="0"/>
              </a:rPr>
              <a:t>used </a:t>
            </a:r>
            <a:r>
              <a:rPr lang="en-US" b="1" dirty="0" smtClean="0">
                <a:latin typeface="Garamond" pitchFamily="18" charset="0"/>
              </a:rPr>
              <a:t>only class II &amp; III type of DSC.  </a:t>
            </a:r>
            <a:endParaRPr lang="en-US" b="1" dirty="0">
              <a:latin typeface="Garamond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r>
              <a:rPr lang="en-US" u="sng" dirty="0" smtClean="0">
                <a:latin typeface="Baskerville Old Face" pitchFamily="18" charset="0"/>
              </a:rPr>
              <a:t>Types of Digital Signature Certificates</a:t>
            </a:r>
            <a:r>
              <a:rPr lang="en-US" dirty="0" smtClean="0">
                <a:latin typeface="Baskerville Old Face" pitchFamily="18" charset="0"/>
              </a:rPr>
              <a:t>:-</a:t>
            </a:r>
            <a:endParaRPr lang="en-US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2300" dirty="0" smtClean="0">
              <a:latin typeface="Garamond" pitchFamily="18" charset="0"/>
            </a:endParaRPr>
          </a:p>
          <a:p>
            <a:r>
              <a:rPr lang="en-US" sz="2200" dirty="0" smtClean="0">
                <a:latin typeface="Garamond" pitchFamily="18" charset="0"/>
              </a:rPr>
              <a:t>Application </a:t>
            </a:r>
            <a:r>
              <a:rPr lang="en-US" sz="2200" dirty="0" smtClean="0">
                <a:latin typeface="Garamond" pitchFamily="18" charset="0"/>
              </a:rPr>
              <a:t>Form duly filled </a:t>
            </a:r>
            <a:r>
              <a:rPr lang="en-US" sz="2200" dirty="0" smtClean="0">
                <a:latin typeface="Garamond" pitchFamily="18" charset="0"/>
              </a:rPr>
              <a:t>in,</a:t>
            </a:r>
          </a:p>
          <a:p>
            <a:r>
              <a:rPr lang="en-US" sz="2200" dirty="0" smtClean="0">
                <a:latin typeface="Garamond" pitchFamily="18" charset="0"/>
              </a:rPr>
              <a:t>Photograph of Applicant ( Must be pasted on form with Cross Signature </a:t>
            </a:r>
            <a:r>
              <a:rPr lang="en-US" sz="2200" dirty="0" smtClean="0">
                <a:latin typeface="Garamond" pitchFamily="18" charset="0"/>
              </a:rPr>
              <a:t>),</a:t>
            </a:r>
          </a:p>
          <a:p>
            <a:r>
              <a:rPr lang="en-US" sz="2200" dirty="0" smtClean="0">
                <a:latin typeface="Garamond" pitchFamily="18" charset="0"/>
              </a:rPr>
              <a:t>Duly </a:t>
            </a:r>
            <a:r>
              <a:rPr lang="en-US" sz="2200" dirty="0" smtClean="0">
                <a:latin typeface="Garamond" pitchFamily="18" charset="0"/>
              </a:rPr>
              <a:t>Attested Photocopy of anyone of </a:t>
            </a:r>
            <a:r>
              <a:rPr lang="en-US" sz="2200" dirty="0" smtClean="0">
                <a:latin typeface="Garamond" pitchFamily="18" charset="0"/>
              </a:rPr>
              <a:t>PASSPORT/ DRIVING LICENCE/ PANCARD/ GOVT. ISSUED ID CARD as </a:t>
            </a:r>
            <a:r>
              <a:rPr lang="en-US" sz="2200" dirty="0" smtClean="0">
                <a:latin typeface="Garamond" pitchFamily="18" charset="0"/>
              </a:rPr>
              <a:t>ID Proof of Applicant ,</a:t>
            </a:r>
            <a:endParaRPr lang="en-US" sz="2200" dirty="0" smtClean="0">
              <a:latin typeface="Garamond" pitchFamily="18" charset="0"/>
            </a:endParaRPr>
          </a:p>
          <a:p>
            <a:r>
              <a:rPr lang="en-US" sz="2200" dirty="0" smtClean="0">
                <a:latin typeface="Garamond" pitchFamily="18" charset="0"/>
              </a:rPr>
              <a:t>Self Attested copy of any one of the latest bill of WATER / ELECTRICITY / POWER / TELEPHONE / CREDIT CARD  or VOTER'S ID CARD / DRIVING LICENSE/PASSPORT in the applicant's name for address confirmation</a:t>
            </a:r>
            <a:r>
              <a:rPr lang="en-US" sz="2200" dirty="0" smtClean="0">
                <a:latin typeface="Garamond" pitchFamily="18" charset="0"/>
              </a:rPr>
              <a:t>. (</a:t>
            </a:r>
            <a:r>
              <a:rPr lang="en-US" sz="2200" dirty="0" smtClean="0">
                <a:latin typeface="Garamond" pitchFamily="18" charset="0"/>
              </a:rPr>
              <a:t>as Proof of residence</a:t>
            </a:r>
            <a:r>
              <a:rPr lang="en-US" sz="2200" dirty="0" smtClean="0">
                <a:latin typeface="Garamond" pitchFamily="18" charset="0"/>
              </a:rPr>
              <a:t>),</a:t>
            </a:r>
          </a:p>
          <a:p>
            <a:r>
              <a:rPr lang="en-US" sz="2200" dirty="0" smtClean="0">
                <a:latin typeface="Garamond" pitchFamily="18" charset="0"/>
              </a:rPr>
              <a:t>Declaration Letter (Format Attached </a:t>
            </a:r>
            <a:r>
              <a:rPr lang="en-US" sz="2200" dirty="0" smtClean="0">
                <a:latin typeface="Garamond" pitchFamily="18" charset="0"/>
              </a:rPr>
              <a:t>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u="sng" dirty="0" smtClean="0">
                <a:latin typeface="Baskerville Old Face" pitchFamily="18" charset="0"/>
              </a:rPr>
              <a:t>Document Required for DSC</a:t>
            </a:r>
            <a:r>
              <a:rPr lang="en-US" sz="4400" dirty="0" smtClean="0">
                <a:latin typeface="Baskerville Old Face" pitchFamily="18" charset="0"/>
              </a:rPr>
              <a:t>:-</a:t>
            </a:r>
            <a:endParaRPr lang="en-US" sz="4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304800" y="457200"/>
            <a:ext cx="8458200" cy="990600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smtClean="0">
                <a:solidFill>
                  <a:srgbClr val="FFC000"/>
                </a:solidFill>
              </a:rPr>
              <a:t>Digital Signature certificate (DSC) are the digital equivalent (that is electronic format) of physical or paper certificates </a:t>
            </a:r>
            <a:endParaRPr lang="en-US" sz="2200" dirty="0" smtClean="0">
              <a:solidFill>
                <a:srgbClr val="FFC00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326" b="16326"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33400" y="2895600"/>
            <a:ext cx="3962400" cy="228599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MEMORANDUM</a:t>
            </a:r>
          </a:p>
          <a:p>
            <a:pPr algn="ctr">
              <a:buNone/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 algn="ctr">
              <a:buNone/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ASSOCIATION </a:t>
            </a:r>
          </a:p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495800" y="4419600"/>
            <a:ext cx="4343400" cy="2133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3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ARTICLES</a:t>
            </a:r>
          </a:p>
          <a:p>
            <a:pPr algn="ctr">
              <a:buNone/>
            </a:pPr>
            <a:r>
              <a:rPr lang="en-US" sz="33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</a:p>
          <a:p>
            <a:pPr algn="ctr">
              <a:buNone/>
            </a:pPr>
            <a:r>
              <a:rPr lang="en-US" sz="33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ASSOCIATION </a:t>
            </a:r>
            <a:endParaRPr lang="en-US" sz="33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algn="ctr"/>
            <a:r>
              <a:rPr lang="en-US" i="1" u="sng" dirty="0" smtClean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STEPS  Involved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1600201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Algerian" pitchFamily="82" charset="0"/>
              </a:rPr>
              <a:t>4.Preparation of Draft </a:t>
            </a:r>
          </a:p>
          <a:p>
            <a:pPr algn="ctr"/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118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>
                <a:latin typeface="Garamond" pitchFamily="18" charset="0"/>
              </a:rPr>
              <a:t>This Document is constitution of a company. This is divided into five clauses.</a:t>
            </a:r>
            <a:r>
              <a:rPr lang="en-US" sz="1700" dirty="0" smtClean="0">
                <a:latin typeface="Garamond" pitchFamily="18" charset="0"/>
              </a:rPr>
              <a:t>- </a:t>
            </a:r>
          </a:p>
          <a:p>
            <a:pPr>
              <a:buNone/>
            </a:pPr>
            <a:endParaRPr lang="en-US" sz="1700" dirty="0" smtClean="0">
              <a:latin typeface="Garamond" pitchFamily="18" charset="0"/>
            </a:endParaRPr>
          </a:p>
          <a:p>
            <a:r>
              <a:rPr lang="en-US" sz="1700" dirty="0" smtClean="0">
                <a:latin typeface="Garamond" pitchFamily="18" charset="0"/>
              </a:rPr>
              <a:t>Name clause,</a:t>
            </a:r>
          </a:p>
          <a:p>
            <a:endParaRPr lang="en-US" sz="1700" dirty="0" smtClean="0">
              <a:latin typeface="Garamond" pitchFamily="18" charset="0"/>
            </a:endParaRPr>
          </a:p>
          <a:p>
            <a:r>
              <a:rPr lang="en-US" sz="1700" dirty="0" smtClean="0">
                <a:latin typeface="Garamond" pitchFamily="18" charset="0"/>
              </a:rPr>
              <a:t>Registered Office clause,</a:t>
            </a:r>
          </a:p>
          <a:p>
            <a:endParaRPr lang="en-US" sz="1700" dirty="0" smtClean="0">
              <a:latin typeface="Garamond" pitchFamily="18" charset="0"/>
            </a:endParaRPr>
          </a:p>
          <a:p>
            <a:r>
              <a:rPr lang="en-US" sz="1700" dirty="0" smtClean="0">
                <a:latin typeface="Garamond" pitchFamily="18" charset="0"/>
              </a:rPr>
              <a:t>Object clause-</a:t>
            </a:r>
          </a:p>
          <a:p>
            <a:pPr>
              <a:buNone/>
            </a:pPr>
            <a:r>
              <a:rPr lang="en-US" sz="1700" dirty="0" smtClean="0">
                <a:latin typeface="Garamond" pitchFamily="18" charset="0"/>
              </a:rPr>
              <a:t>      - Main objects</a:t>
            </a:r>
          </a:p>
          <a:p>
            <a:pPr>
              <a:buNone/>
            </a:pPr>
            <a:r>
              <a:rPr lang="en-US" sz="1700" dirty="0" smtClean="0">
                <a:latin typeface="Garamond" pitchFamily="18" charset="0"/>
              </a:rPr>
              <a:t>      - Other objects</a:t>
            </a:r>
          </a:p>
          <a:p>
            <a:pPr>
              <a:buNone/>
            </a:pPr>
            <a:endParaRPr lang="en-US" sz="1700" dirty="0" smtClean="0">
              <a:latin typeface="Garamond" pitchFamily="18" charset="0"/>
            </a:endParaRPr>
          </a:p>
          <a:p>
            <a:r>
              <a:rPr lang="en-US" sz="1700" dirty="0" smtClean="0">
                <a:latin typeface="Garamond" pitchFamily="18" charset="0"/>
              </a:rPr>
              <a:t>Liability clause</a:t>
            </a:r>
          </a:p>
          <a:p>
            <a:pPr>
              <a:buNone/>
            </a:pPr>
            <a:endParaRPr lang="en-US" sz="1700" dirty="0" smtClean="0">
              <a:latin typeface="Garamond" pitchFamily="18" charset="0"/>
            </a:endParaRPr>
          </a:p>
          <a:p>
            <a:r>
              <a:rPr lang="en-US" sz="1700" dirty="0" smtClean="0">
                <a:latin typeface="Garamond" pitchFamily="18" charset="0"/>
              </a:rPr>
              <a:t>Capital clause</a:t>
            </a:r>
          </a:p>
          <a:p>
            <a:pPr>
              <a:buNone/>
            </a:pPr>
            <a:endParaRPr lang="en-US" sz="1700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sz="1700" dirty="0" smtClean="0">
                <a:latin typeface="Garamond" pitchFamily="18" charset="0"/>
              </a:rPr>
              <a:t>Subscription.</a:t>
            </a:r>
          </a:p>
          <a:p>
            <a:endParaRPr lang="en-US" sz="17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latin typeface="Baskerville Old Face" pitchFamily="18" charset="0"/>
              </a:rPr>
              <a:t>MEMORANDUM OF ASSOCIATION</a:t>
            </a:r>
            <a:r>
              <a:rPr lang="en-US" sz="3200" dirty="0" smtClean="0">
                <a:latin typeface="Baskerville Old Face" pitchFamily="18" charset="0"/>
              </a:rPr>
              <a:t>:-</a:t>
            </a:r>
            <a:endParaRPr lang="en-US" sz="3200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latin typeface="Baskerville Old Face" pitchFamily="18" charset="0"/>
              </a:rPr>
              <a:t>ARTICLES OF ASSOCIATION:-</a:t>
            </a:r>
            <a:endParaRPr lang="en-US" sz="3600" u="sng" dirty="0">
              <a:latin typeface="Baskerville Old Face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743200"/>
            <a:ext cx="3962400" cy="26669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Garamond" pitchFamily="18" charset="0"/>
              </a:rPr>
              <a:t>Share Capital &amp; Variation of Right.</a:t>
            </a:r>
          </a:p>
          <a:p>
            <a:r>
              <a:rPr lang="en-US" dirty="0" smtClean="0">
                <a:latin typeface="Garamond" pitchFamily="18" charset="0"/>
              </a:rPr>
              <a:t>Lien of company on share.</a:t>
            </a:r>
          </a:p>
          <a:p>
            <a:r>
              <a:rPr lang="en-US" dirty="0" smtClean="0">
                <a:latin typeface="Garamond" pitchFamily="18" charset="0"/>
              </a:rPr>
              <a:t>Calls on shares.</a:t>
            </a:r>
          </a:p>
          <a:p>
            <a:r>
              <a:rPr lang="en-US" dirty="0" smtClean="0">
                <a:latin typeface="Garamond" pitchFamily="18" charset="0"/>
              </a:rPr>
              <a:t>Share Certificate.</a:t>
            </a:r>
          </a:p>
          <a:p>
            <a:r>
              <a:rPr lang="en-US" dirty="0" smtClean="0">
                <a:latin typeface="Garamond" pitchFamily="18" charset="0"/>
              </a:rPr>
              <a:t>Transfer of Share </a:t>
            </a:r>
          </a:p>
          <a:p>
            <a:r>
              <a:rPr lang="en-US" dirty="0" smtClean="0">
                <a:latin typeface="Garamond" pitchFamily="18" charset="0"/>
              </a:rPr>
              <a:t>Transmission of share</a:t>
            </a:r>
          </a:p>
          <a:p>
            <a:r>
              <a:rPr lang="en-US" dirty="0" smtClean="0">
                <a:latin typeface="Garamond" pitchFamily="18" charset="0"/>
              </a:rPr>
              <a:t>Forfeiture of share</a:t>
            </a:r>
          </a:p>
          <a:p>
            <a:r>
              <a:rPr lang="en-US" sz="2600" dirty="0" smtClean="0">
                <a:latin typeface="Garamond" pitchFamily="18" charset="0"/>
              </a:rPr>
              <a:t>Board of Director Power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743201"/>
            <a:ext cx="4041775" cy="2667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Garamond" pitchFamily="18" charset="0"/>
              </a:rPr>
              <a:t>Share warrants.</a:t>
            </a:r>
          </a:p>
          <a:p>
            <a:r>
              <a:rPr lang="en-US" sz="2800" dirty="0" smtClean="0">
                <a:latin typeface="Garamond" pitchFamily="18" charset="0"/>
              </a:rPr>
              <a:t>Alteration</a:t>
            </a:r>
            <a:r>
              <a:rPr lang="en-US" dirty="0" smtClean="0">
                <a:latin typeface="Garamond" pitchFamily="18" charset="0"/>
              </a:rPr>
              <a:t> of share capital </a:t>
            </a:r>
          </a:p>
          <a:p>
            <a:r>
              <a:rPr lang="en-US" dirty="0" smtClean="0">
                <a:latin typeface="Garamond" pitchFamily="18" charset="0"/>
              </a:rPr>
              <a:t>General meeting</a:t>
            </a:r>
          </a:p>
          <a:p>
            <a:r>
              <a:rPr lang="en-US" dirty="0" smtClean="0">
                <a:latin typeface="Garamond" pitchFamily="18" charset="0"/>
              </a:rPr>
              <a:t>Voting Power of member</a:t>
            </a:r>
          </a:p>
          <a:p>
            <a:r>
              <a:rPr lang="en-US" dirty="0" smtClean="0">
                <a:latin typeface="Garamond" pitchFamily="18" charset="0"/>
              </a:rPr>
              <a:t>Manager or Secretary</a:t>
            </a:r>
          </a:p>
          <a:p>
            <a:r>
              <a:rPr lang="en-US" dirty="0" smtClean="0">
                <a:latin typeface="Garamond" pitchFamily="18" charset="0"/>
              </a:rPr>
              <a:t>Accounts</a:t>
            </a:r>
          </a:p>
          <a:p>
            <a:r>
              <a:rPr lang="en-US" dirty="0" smtClean="0">
                <a:latin typeface="Garamond" pitchFamily="18" charset="0"/>
              </a:rPr>
              <a:t>Winding up.</a:t>
            </a:r>
          </a:p>
          <a:p>
            <a:r>
              <a:rPr lang="en-US" dirty="0" smtClean="0">
                <a:latin typeface="Garamond" pitchFamily="18" charset="0"/>
              </a:rPr>
              <a:t>Indemnity.</a:t>
            </a:r>
          </a:p>
          <a:p>
            <a:r>
              <a:rPr lang="en-US" dirty="0" smtClean="0">
                <a:latin typeface="Garamond" pitchFamily="18" charset="0"/>
              </a:rPr>
              <a:t>Etc.</a:t>
            </a:r>
          </a:p>
          <a:p>
            <a:endParaRPr lang="en-US" sz="1200" dirty="0" smtClean="0"/>
          </a:p>
          <a:p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16764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Garamond" pitchFamily="18" charset="0"/>
              </a:rPr>
              <a:t>The AOA contains regulation relating to the internal Management. The important clauses contained in this document are:-  </a:t>
            </a:r>
            <a:endParaRPr lang="en-US" sz="20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b="1" i="1" dirty="0" smtClean="0">
                <a:solidFill>
                  <a:srgbClr val="0070C0"/>
                </a:solidFill>
              </a:rPr>
              <a:t>   </a:t>
            </a:r>
            <a:r>
              <a:rPr lang="en-US" sz="3500" b="1" i="1" dirty="0" smtClean="0">
                <a:solidFill>
                  <a:srgbClr val="0070C0"/>
                </a:solidFill>
                <a:latin typeface="Algerian" pitchFamily="82" charset="0"/>
              </a:rPr>
              <a:t>5.Done various work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>
                <a:latin typeface="Garamond" pitchFamily="18" charset="0"/>
              </a:rPr>
              <a:t>Vetting of MOA &amp; AOA,</a:t>
            </a:r>
          </a:p>
          <a:p>
            <a:pPr>
              <a:buNone/>
            </a:pPr>
            <a:endParaRPr lang="en-US" dirty="0" smtClean="0">
              <a:latin typeface="Garamond" pitchFamily="18" charset="0"/>
            </a:endParaRPr>
          </a:p>
          <a:p>
            <a:r>
              <a:rPr lang="en-US" dirty="0" smtClean="0">
                <a:latin typeface="Garamond" pitchFamily="18" charset="0"/>
              </a:rPr>
              <a:t>Printing of MOA &amp; AOA,</a:t>
            </a:r>
          </a:p>
          <a:p>
            <a:pPr>
              <a:buNone/>
            </a:pPr>
            <a:endParaRPr lang="en-US" dirty="0" smtClean="0">
              <a:latin typeface="Garamond" pitchFamily="18" charset="0"/>
            </a:endParaRPr>
          </a:p>
          <a:p>
            <a:r>
              <a:rPr lang="en-US" dirty="0" smtClean="0">
                <a:latin typeface="Garamond" pitchFamily="18" charset="0"/>
              </a:rPr>
              <a:t>Stamping of MOA &amp; AOA,</a:t>
            </a:r>
          </a:p>
          <a:p>
            <a:pPr>
              <a:buNone/>
            </a:pPr>
            <a:endParaRPr lang="en-US" dirty="0" smtClean="0">
              <a:latin typeface="Garamond" pitchFamily="18" charset="0"/>
            </a:endParaRPr>
          </a:p>
          <a:p>
            <a:r>
              <a:rPr lang="en-US" dirty="0" smtClean="0">
                <a:latin typeface="Garamond" pitchFamily="18" charset="0"/>
              </a:rPr>
              <a:t>Signing of MOA &amp; </a:t>
            </a:r>
            <a:r>
              <a:rPr lang="en-US" dirty="0" smtClean="0">
                <a:latin typeface="Garamond" pitchFamily="18" charset="0"/>
              </a:rPr>
              <a:t>AOA</a:t>
            </a:r>
            <a:r>
              <a:rPr lang="en-US" dirty="0" smtClean="0">
                <a:latin typeface="Garamond" pitchFamily="18" charset="0"/>
              </a:rPr>
              <a:t>,</a:t>
            </a:r>
            <a:endParaRPr lang="en-US" dirty="0" smtClean="0">
              <a:latin typeface="Garamond" pitchFamily="18" charset="0"/>
            </a:endParaRPr>
          </a:p>
          <a:p>
            <a:endParaRPr lang="en-US" dirty="0" smtClean="0">
              <a:latin typeface="Garamond" pitchFamily="18" charset="0"/>
            </a:endParaRPr>
          </a:p>
          <a:p>
            <a:r>
              <a:rPr lang="en-US" dirty="0" smtClean="0">
                <a:latin typeface="Garamond" pitchFamily="18" charset="0"/>
              </a:rPr>
              <a:t>Power of Attorney.</a:t>
            </a:r>
            <a:endParaRPr lang="en-US" dirty="0" smtClean="0">
              <a:latin typeface="Garamond" pitchFamily="18" charset="0"/>
            </a:endParaRPr>
          </a:p>
          <a:p>
            <a:endParaRPr lang="en-US" dirty="0" smtClean="0">
              <a:latin typeface="Garamond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u="sng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STEPS  Involved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sz="2400" b="1" i="1" dirty="0" smtClean="0">
              <a:latin typeface="Baskerville Old Face" pitchFamily="18" charset="0"/>
            </a:endParaRPr>
          </a:p>
          <a:p>
            <a:pPr>
              <a:buNone/>
            </a:pPr>
            <a:endParaRPr lang="en-US" sz="2400" b="1" i="1" dirty="0" smtClean="0">
              <a:latin typeface="Baskerville Old Face" pitchFamily="18" charset="0"/>
            </a:endParaRPr>
          </a:p>
          <a:p>
            <a:pPr>
              <a:buNone/>
            </a:pPr>
            <a:r>
              <a:rPr lang="en-US" sz="2400" b="1" i="1" dirty="0" smtClean="0">
                <a:latin typeface="Baskerville Old Face" pitchFamily="18" charset="0"/>
              </a:rPr>
              <a:t>  </a:t>
            </a:r>
            <a:r>
              <a:rPr lang="en-US" b="1" i="1" dirty="0" smtClean="0">
                <a:latin typeface="Baskerville Old Face" pitchFamily="18" charset="0"/>
              </a:rPr>
              <a:t>6.Prepare other document required to be filed to ROC</a:t>
            </a:r>
            <a:r>
              <a:rPr lang="en-US" b="1" dirty="0" smtClean="0">
                <a:latin typeface="Baskerville Old Face" pitchFamily="18" charset="0"/>
              </a:rPr>
              <a:t>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>
                <a:latin typeface="Garamond" pitchFamily="18" charset="0"/>
              </a:rPr>
              <a:t>Other Document Include:-</a:t>
            </a:r>
          </a:p>
          <a:p>
            <a:pPr>
              <a:buNone/>
            </a:pPr>
            <a:r>
              <a:rPr lang="en-US" dirty="0" smtClean="0">
                <a:latin typeface="Garamond" pitchFamily="18" charset="0"/>
              </a:rPr>
              <a:t>            </a:t>
            </a:r>
            <a:br>
              <a:rPr lang="en-US" dirty="0" smtClean="0">
                <a:latin typeface="Garamond" pitchFamily="18" charset="0"/>
              </a:rPr>
            </a:br>
            <a:endParaRPr lang="en-US" b="1" dirty="0" smtClean="0">
              <a:latin typeface="Garamond" pitchFamily="18" charset="0"/>
            </a:endParaRPr>
          </a:p>
          <a:p>
            <a:pPr>
              <a:buNone/>
            </a:pPr>
            <a:endParaRPr lang="en-US" dirty="0" smtClean="0">
              <a:latin typeface="Garamond" pitchFamily="18" charset="0"/>
            </a:endParaRPr>
          </a:p>
          <a:p>
            <a:pPr>
              <a:buNone/>
            </a:pPr>
            <a:endParaRPr lang="en-US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u="sng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STEPS  Involved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mpany-formation-par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2" y="0"/>
            <a:ext cx="908581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90601"/>
            <a:ext cx="7924800" cy="15239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81000"/>
            <a:ext cx="57150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Harlow Solid Italic" pitchFamily="82" charset="0"/>
              </a:rPr>
              <a:t>Incorporation </a:t>
            </a:r>
            <a:br>
              <a:rPr lang="en-US" sz="4800" b="1" dirty="0" smtClean="0">
                <a:solidFill>
                  <a:srgbClr val="FF0000"/>
                </a:solidFill>
                <a:latin typeface="Harlow Solid Italic" pitchFamily="82" charset="0"/>
              </a:rPr>
            </a:br>
            <a:r>
              <a:rPr lang="en-US" sz="4800" b="1" dirty="0" smtClean="0">
                <a:solidFill>
                  <a:srgbClr val="FF0000"/>
                </a:solidFill>
                <a:latin typeface="Harlow Solid Italic" pitchFamily="82" charset="0"/>
              </a:rPr>
              <a:t>of</a:t>
            </a:r>
          </a:p>
          <a:p>
            <a:r>
              <a:rPr lang="en-US" sz="4800" b="1" dirty="0" smtClean="0">
                <a:solidFill>
                  <a:srgbClr val="FF0000"/>
                </a:solidFill>
                <a:latin typeface="Harlow Solid Italic" pitchFamily="82" charset="0"/>
              </a:rPr>
              <a:t>Company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326" b="16326"/>
          <a:stretch>
            <a:fillRect/>
          </a:stretch>
        </p:blipFill>
        <p:spPr bwMode="auto">
          <a:xfrm>
            <a:off x="0" y="1295400"/>
            <a:ext cx="9144000" cy="537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0" y="304800"/>
            <a:ext cx="9144000" cy="10668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e-Form 1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:- Statutory declaration that all legal requirements in connection with incorporation are complied with.</a:t>
            </a:r>
            <a:endParaRPr lang="en-US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326" b="16326"/>
          <a:stretch>
            <a:fillRect/>
          </a:stretch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304800" y="457200"/>
            <a:ext cx="8534400" cy="648232"/>
          </a:xfrm>
        </p:spPr>
        <p:txBody>
          <a:bodyPr/>
          <a:lstStyle/>
          <a:p>
            <a:pPr algn="ctr"/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e-Form 18</a:t>
            </a:r>
            <a:r>
              <a:rPr lang="en-US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:- Full address of registered office</a:t>
            </a:r>
            <a:r>
              <a:rPr lang="en-US" dirty="0" smtClean="0">
                <a:latin typeface="Garamond" pitchFamily="18" charset="0"/>
              </a:rPr>
              <a:t>. </a:t>
            </a:r>
            <a:endParaRPr lang="en-US" dirty="0">
              <a:latin typeface="Garamond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326" b="16326"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228600" y="381000"/>
            <a:ext cx="8458200" cy="8382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e-Form 32</a:t>
            </a:r>
            <a:r>
              <a:rPr lang="en-US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:- Composition &amp; Consent of Director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066799"/>
          </a:xfrm>
        </p:spPr>
        <p:txBody>
          <a:bodyPr/>
          <a:lstStyle/>
          <a:p>
            <a:pPr algn="ctr"/>
            <a:r>
              <a:rPr lang="en-US" i="1" u="sng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STEPS  Involved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67000"/>
            <a:ext cx="7772400" cy="1199704"/>
          </a:xfrm>
        </p:spPr>
        <p:txBody>
          <a:bodyPr>
            <a:normAutofit/>
          </a:bodyPr>
          <a:lstStyle/>
          <a:p>
            <a:pPr algn="l"/>
            <a:r>
              <a:rPr lang="en-US" sz="32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lgerian" pitchFamily="82" charset="0"/>
              </a:rPr>
              <a:t>7.Payment to Registration fees </a:t>
            </a:r>
            <a:endParaRPr lang="en-US" sz="3200" b="1" i="1" dirty="0">
              <a:solidFill>
                <a:schemeClr val="accent4">
                  <a:lumMod val="60000"/>
                  <a:lumOff val="40000"/>
                </a:schemeClr>
              </a:solidFill>
              <a:latin typeface="Algerian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36576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Garamond" pitchFamily="18" charset="0"/>
              </a:rPr>
              <a:t>The Quantum of registration fee has been prescribed in Schedule X to Companies Ac</a:t>
            </a:r>
            <a:r>
              <a:rPr lang="en-US" b="1" i="1" dirty="0" smtClean="0">
                <a:latin typeface="Garamond" pitchFamily="18" charset="0"/>
              </a:rPr>
              <a:t>t. </a:t>
            </a:r>
            <a:endParaRPr lang="en-US" b="1" i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8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skerville Old Face" pitchFamily="18" charset="0"/>
              </a:rPr>
              <a:t>8. Certificate of Incorporation (section 33 and 34) </a:t>
            </a:r>
          </a:p>
          <a:p>
            <a:pPr>
              <a:buNone/>
            </a:pPr>
            <a:endParaRPr lang="en-US" sz="2800" dirty="0" smtClean="0">
              <a:solidFill>
                <a:schemeClr val="accent6">
                  <a:lumMod val="60000"/>
                  <a:lumOff val="40000"/>
                </a:schemeClr>
              </a:solidFill>
              <a:latin typeface="Baskerville Old Face" pitchFamily="18" charset="0"/>
            </a:endParaRPr>
          </a:p>
          <a:p>
            <a:pPr>
              <a:buNone/>
            </a:pPr>
            <a:endParaRPr lang="en-US" sz="2800" dirty="0" smtClean="0">
              <a:solidFill>
                <a:schemeClr val="accent6">
                  <a:lumMod val="60000"/>
                  <a:lumOff val="40000"/>
                </a:schemeClr>
              </a:solidFill>
              <a:latin typeface="Baskerville Old Face" pitchFamily="18" charset="0"/>
            </a:endParaRPr>
          </a:p>
          <a:p>
            <a:pPr algn="ctr">
              <a:buNone/>
            </a:pPr>
            <a:r>
              <a:rPr lang="en-US" sz="2400" b="1" dirty="0" smtClean="0">
                <a:latin typeface="Garamond" pitchFamily="18" charset="0"/>
              </a:rPr>
              <a:t>Registrar normally issue certificate of incorporation within 7 days of the receipt of documents. This document are know as.</a:t>
            </a:r>
          </a:p>
          <a:p>
            <a:pPr algn="ctr">
              <a:buNone/>
            </a:pPr>
            <a:r>
              <a:rPr lang="en-US" sz="2400" b="1" dirty="0" smtClean="0">
                <a:latin typeface="Garamond" pitchFamily="18" charset="0"/>
              </a:rPr>
              <a:t> Birth Certificate of Company</a:t>
            </a:r>
          </a:p>
          <a:p>
            <a:pPr>
              <a:buNone/>
            </a:pPr>
            <a:endParaRPr lang="en-US" sz="2800" dirty="0">
              <a:solidFill>
                <a:schemeClr val="accent6">
                  <a:lumMod val="60000"/>
                  <a:lumOff val="4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/>
            <a:r>
              <a:rPr lang="en-US" i="1" u="sng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STEPS  Involved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36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Baskerville Old Face" pitchFamily="18" charset="0"/>
              </a:rPr>
              <a:t>9. Commencement of Business 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pPr algn="ctr">
              <a:buNone/>
            </a:pPr>
            <a:r>
              <a:rPr lang="en-US" sz="2400" dirty="0" smtClean="0">
                <a:latin typeface="Garamond" pitchFamily="18" charset="0"/>
              </a:rPr>
              <a:t>    A Private limited company and a company not having share capital may commence its business activities from the date of its incorporation. However, a public Limited Company having share capital is required to take certificate of commencement of business before it can commence business.</a:t>
            </a:r>
          </a:p>
          <a:p>
            <a:pPr>
              <a:buNone/>
            </a:pPr>
            <a:r>
              <a:rPr lang="en-US" sz="1600" dirty="0" smtClean="0"/>
              <a:t> </a:t>
            </a:r>
            <a:endParaRPr lang="en-US" sz="1600" dirty="0">
              <a:solidFill>
                <a:schemeClr val="accent5">
                  <a:lumMod val="60000"/>
                  <a:lumOff val="4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algn="ctr"/>
            <a:r>
              <a:rPr lang="en-US" i="1" u="sng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STEPS  Involved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47800"/>
            <a:ext cx="8113776" cy="2209800"/>
          </a:xfrm>
        </p:spPr>
        <p:txBody>
          <a:bodyPr>
            <a:noAutofit/>
          </a:bodyPr>
          <a:lstStyle/>
          <a:p>
            <a:pPr algn="ctr"/>
            <a:r>
              <a:rPr lang="en-US" sz="9600" i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Informal Roman" pitchFamily="66" charset="0"/>
              </a:rPr>
              <a:t>Thanks</a:t>
            </a:r>
            <a:r>
              <a:rPr lang="en-US" sz="11500" i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Informal Roman" pitchFamily="66" charset="0"/>
              </a:rPr>
              <a:t> to ALL</a:t>
            </a:r>
            <a:endParaRPr lang="en-US" sz="11500" i="1" dirty="0">
              <a:solidFill>
                <a:schemeClr val="bg2">
                  <a:lumMod val="40000"/>
                  <a:lumOff val="60000"/>
                </a:schemeClr>
              </a:solidFill>
              <a:latin typeface="Informal Roman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0" y="4495800"/>
            <a:ext cx="5486400" cy="145488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Created by:-</a:t>
            </a:r>
          </a:p>
          <a:p>
            <a:r>
              <a:rPr lang="en-US" dirty="0" smtClean="0">
                <a:latin typeface="Harlow Solid Italic" pitchFamily="82" charset="0"/>
              </a:rPr>
              <a:t>   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Harlow Solid Italic" pitchFamily="82" charset="0"/>
              </a:rPr>
              <a:t>Shubham Shrivastava</a:t>
            </a:r>
          </a:p>
          <a:p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Harlow Solid Italic" pitchFamily="82" charset="0"/>
              </a:rPr>
              <a:t>From S Lohia &amp; Associates</a:t>
            </a:r>
          </a:p>
          <a:p>
            <a:endParaRPr lang="en-US" sz="3600" dirty="0" smtClean="0">
              <a:solidFill>
                <a:schemeClr val="tx2">
                  <a:lumMod val="50000"/>
                </a:schemeClr>
              </a:solidFill>
              <a:latin typeface="Harlow Solid Italic" pitchFamily="82" charset="0"/>
            </a:endParaRPr>
          </a:p>
          <a:p>
            <a:endParaRPr lang="en-US" sz="3600" dirty="0" smtClean="0">
              <a:solidFill>
                <a:schemeClr val="tx2">
                  <a:lumMod val="50000"/>
                </a:schemeClr>
              </a:solidFill>
              <a:latin typeface="Harlow Solid Itali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6600" b="1" dirty="0" smtClean="0">
                <a:latin typeface="Copperplate Gothic Bold" pitchFamily="34" charset="0"/>
              </a:rPr>
              <a:t>AS </a:t>
            </a:r>
            <a:endParaRPr lang="en-US" sz="6600" b="1" dirty="0">
              <a:latin typeface="Copperplate Gothic Bold" pitchFamily="34" charset="0"/>
            </a:endParaRPr>
          </a:p>
          <a:p>
            <a:pPr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Harlow Solid Italic" pitchFamily="82" charset="0"/>
              </a:rPr>
              <a:t>Indian Company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latin typeface="Informal Roman" pitchFamily="66" charset="0"/>
              </a:rPr>
              <a:t>                                   </a:t>
            </a:r>
            <a:r>
              <a:rPr lang="en-US" sz="4000" b="1" dirty="0" smtClean="0">
                <a:solidFill>
                  <a:srgbClr val="C00000"/>
                </a:solidFill>
                <a:latin typeface="Informal Roman" pitchFamily="66" charset="0"/>
              </a:rPr>
              <a:t>Foreign Company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         </a:t>
            </a: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Involved</a:t>
            </a:r>
          </a:p>
          <a:p>
            <a:pPr>
              <a:buNone/>
            </a:pP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 </a:t>
            </a: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                   Various </a:t>
            </a:r>
          </a:p>
          <a:p>
            <a:pPr>
              <a:buNone/>
            </a:pPr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 </a:t>
            </a: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                          Step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Garamond" pitchFamily="18" charset="0"/>
              </a:rPr>
              <a:t>Incorporation</a:t>
            </a:r>
            <a:br>
              <a:rPr lang="en-US" b="1" dirty="0" smtClean="0">
                <a:solidFill>
                  <a:srgbClr val="FF0000"/>
                </a:solidFill>
                <a:latin typeface="Garamond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Garamond" pitchFamily="18" charset="0"/>
              </a:rPr>
              <a:t>of</a:t>
            </a:r>
            <a:br>
              <a:rPr lang="en-US" b="1" dirty="0" smtClean="0">
                <a:solidFill>
                  <a:srgbClr val="FF0000"/>
                </a:solidFill>
                <a:latin typeface="Garamond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Garamond" pitchFamily="18" charset="0"/>
              </a:rPr>
              <a:t>Company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83291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3000" b="1" dirty="0" smtClean="0">
                <a:latin typeface="Algerian" pitchFamily="82" charset="0"/>
              </a:rPr>
              <a:t>1. Selection of type of company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>
                <a:latin typeface="Garamond" pitchFamily="18" charset="0"/>
              </a:rPr>
              <a:t>Promoter to be decided the form of company as:</a:t>
            </a:r>
          </a:p>
          <a:p>
            <a:pPr>
              <a:buNone/>
            </a:pPr>
            <a:endParaRPr lang="en-US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dirty="0" smtClean="0">
                <a:latin typeface="Garamond" pitchFamily="18" charset="0"/>
              </a:rPr>
              <a:t>  Private Limited</a:t>
            </a:r>
          </a:p>
          <a:p>
            <a:pPr>
              <a:buNone/>
            </a:pPr>
            <a:endParaRPr lang="en-US" dirty="0" smtClean="0">
              <a:latin typeface="Garamond" pitchFamily="18" charset="0"/>
            </a:endParaRPr>
          </a:p>
          <a:p>
            <a:pPr>
              <a:buNone/>
            </a:pPr>
            <a:r>
              <a:rPr lang="en-US" dirty="0" smtClean="0">
                <a:latin typeface="Garamond" pitchFamily="18" charset="0"/>
              </a:rPr>
              <a:t>  Public Limited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u="sng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STEPS  Involved</a:t>
            </a:r>
            <a:endParaRPr lang="en-US" i="1" u="sng" dirty="0">
              <a:solidFill>
                <a:schemeClr val="bg2">
                  <a:lumMod val="50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latin typeface="Algerian" pitchFamily="82" charset="0"/>
            </a:endParaRPr>
          </a:p>
          <a:p>
            <a:pPr>
              <a:buNone/>
            </a:pPr>
            <a:r>
              <a:rPr lang="en-US" sz="3000" b="1" dirty="0" smtClean="0">
                <a:latin typeface="Algerian" pitchFamily="82" charset="0"/>
              </a:rPr>
              <a:t>2. Selection of Company Name</a:t>
            </a:r>
          </a:p>
          <a:p>
            <a:pPr>
              <a:buNone/>
            </a:pPr>
            <a:endParaRPr lang="en-US" dirty="0" smtClean="0">
              <a:latin typeface="Algerian" pitchFamily="82" charset="0"/>
            </a:endParaRPr>
          </a:p>
          <a:p>
            <a:pPr>
              <a:buNone/>
            </a:pPr>
            <a:endParaRPr lang="en-US" dirty="0" smtClean="0">
              <a:latin typeface="Algerian" pitchFamily="82" charset="0"/>
            </a:endParaRPr>
          </a:p>
          <a:p>
            <a:pPr>
              <a:buNone/>
            </a:pPr>
            <a:r>
              <a:rPr lang="en-US" sz="3200" dirty="0" smtClean="0">
                <a:latin typeface="Garamond" pitchFamily="18" charset="0"/>
              </a:rPr>
              <a:t>  </a:t>
            </a:r>
            <a:r>
              <a:rPr lang="en-US" sz="3200" b="1" dirty="0" smtClean="0">
                <a:latin typeface="Garamond" pitchFamily="18" charset="0"/>
              </a:rPr>
              <a:t>(a)</a:t>
            </a:r>
            <a:r>
              <a:rPr lang="en-US" sz="3200" dirty="0" smtClean="0">
                <a:latin typeface="Garamond" pitchFamily="18" charset="0"/>
              </a:rPr>
              <a:t> Applying for ascertaining the availability of the selected Name.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u="sng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STEPS  Involved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326" b="16326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609600" y="381000"/>
            <a:ext cx="7848600" cy="9906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</a:rPr>
              <a:t>Application for Availability of Name to be file in Form 1A along with fee of Rs. 500 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sz="3000" b="1" dirty="0" smtClean="0">
                <a:latin typeface="Algerian" pitchFamily="82" charset="0"/>
              </a:rPr>
              <a:t>2. Selection of Company Name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sz="3200" dirty="0" smtClean="0">
                <a:latin typeface="Garamond" pitchFamily="18" charset="0"/>
              </a:rPr>
              <a:t>(b) Approval of the name.</a:t>
            </a:r>
          </a:p>
          <a:p>
            <a:pPr>
              <a:buNone/>
            </a:pPr>
            <a:r>
              <a:rPr lang="en-US" sz="3200" dirty="0" smtClean="0">
                <a:latin typeface="Garamond" pitchFamily="18" charset="0"/>
              </a:rPr>
              <a:t>        </a:t>
            </a:r>
          </a:p>
          <a:p>
            <a:pPr algn="just">
              <a:buNone/>
            </a:pPr>
            <a:r>
              <a:rPr lang="en-US" sz="3200" dirty="0" smtClean="0">
                <a:latin typeface="Garamond" pitchFamily="18" charset="0"/>
              </a:rPr>
              <a:t>   Registrar shall intimate whether the Name is available or </a:t>
            </a:r>
            <a:r>
              <a:rPr lang="en-US" sz="3200" dirty="0" smtClean="0">
                <a:latin typeface="Garamond" pitchFamily="18" charset="0"/>
              </a:rPr>
              <a:t>not in 7 day’s. </a:t>
            </a:r>
            <a:r>
              <a:rPr lang="en-US" sz="3200" dirty="0" smtClean="0">
                <a:latin typeface="Garamond" pitchFamily="18" charset="0"/>
              </a:rPr>
              <a:t>The confirmation of the name available shall be valid for a period of </a:t>
            </a:r>
            <a:r>
              <a:rPr lang="en-US" sz="3200" dirty="0" smtClean="0">
                <a:latin typeface="Garamond" pitchFamily="18" charset="0"/>
              </a:rPr>
              <a:t>60 day’s.</a:t>
            </a:r>
            <a:endParaRPr lang="en-US" sz="3200" dirty="0" smtClean="0">
              <a:latin typeface="Garamond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u="sng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STEPS  Involved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2743200"/>
            <a:ext cx="4038600" cy="3264091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8000" b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DIN</a:t>
            </a:r>
            <a:r>
              <a:rPr lang="en-US" dirty="0" smtClean="0"/>
              <a:t>	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2743200"/>
            <a:ext cx="4038600" cy="3264091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8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DSC</a:t>
            </a:r>
            <a:endParaRPr lang="en-US" sz="80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/>
          <a:lstStyle/>
          <a:p>
            <a:pPr algn="ctr"/>
            <a:r>
              <a:rPr lang="en-US" i="1" u="sng" dirty="0" smtClean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STEPS  Involved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19812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  <a:latin typeface="Algerian" pitchFamily="82" charset="0"/>
              </a:rPr>
              <a:t>3.Requirement for having </a:t>
            </a:r>
            <a:endParaRPr lang="en-US" sz="3600" dirty="0">
              <a:solidFill>
                <a:srgbClr val="FFFF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495</TotalTime>
  <Words>745</Words>
  <Application>Microsoft Office PowerPoint</Application>
  <PresentationFormat>On-screen Show (4:3)</PresentationFormat>
  <Paragraphs>181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Concourse</vt:lpstr>
      <vt:lpstr>Dear All  Today topic  is…….. </vt:lpstr>
      <vt:lpstr> </vt:lpstr>
      <vt:lpstr>         </vt:lpstr>
      <vt:lpstr>Incorporation of Company  </vt:lpstr>
      <vt:lpstr>STEPS  Involved</vt:lpstr>
      <vt:lpstr>STEPS  Involved</vt:lpstr>
      <vt:lpstr>Slide 7</vt:lpstr>
      <vt:lpstr>STEPS  Involved</vt:lpstr>
      <vt:lpstr>STEPS  Involved</vt:lpstr>
      <vt:lpstr>Document Required for DIN:-</vt:lpstr>
      <vt:lpstr>Slide 11</vt:lpstr>
      <vt:lpstr>Types of Digital Signature Certificates:-</vt:lpstr>
      <vt:lpstr>Document Required for DSC:-</vt:lpstr>
      <vt:lpstr>Slide 14</vt:lpstr>
      <vt:lpstr>STEPS  Involved</vt:lpstr>
      <vt:lpstr>MEMORANDUM OF ASSOCIATION:-</vt:lpstr>
      <vt:lpstr>ARTICLES OF ASSOCIATION:-</vt:lpstr>
      <vt:lpstr>STEPS  Involved</vt:lpstr>
      <vt:lpstr>STEPS  Involved</vt:lpstr>
      <vt:lpstr>Slide 20</vt:lpstr>
      <vt:lpstr>Slide 21</vt:lpstr>
      <vt:lpstr>Slide 22</vt:lpstr>
      <vt:lpstr>STEPS  Involved</vt:lpstr>
      <vt:lpstr>STEPS  Involved</vt:lpstr>
      <vt:lpstr>STEPS  Involved</vt:lpstr>
      <vt:lpstr>Thanks to ALL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INCORPORATION  OF  COMPANY </dc:title>
  <dc:creator>PC-3</dc:creator>
  <cp:lastModifiedBy>PC-3</cp:lastModifiedBy>
  <cp:revision>56</cp:revision>
  <dcterms:created xsi:type="dcterms:W3CDTF">2011-11-16T05:50:45Z</dcterms:created>
  <dcterms:modified xsi:type="dcterms:W3CDTF">2011-11-17T06:17:00Z</dcterms:modified>
</cp:coreProperties>
</file>