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61" r:id="rId3"/>
    <p:sldId id="259" r:id="rId4"/>
    <p:sldId id="260" r:id="rId5"/>
    <p:sldId id="262" r:id="rId6"/>
    <p:sldId id="263" r:id="rId7"/>
    <p:sldId id="264" r:id="rId8"/>
    <p:sldId id="267" r:id="rId9"/>
    <p:sldId id="257" r:id="rId10"/>
    <p:sldId id="268" r:id="rId11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9CDA"/>
    <a:srgbClr val="4871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Himanshu Bahl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647C3-DB34-4289-901A-7954A881A291}" type="datetimeFigureOut">
              <a:rPr lang="en-US" smtClean="0"/>
              <a:pPr/>
              <a:t>5/24/2014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C601E-9BBC-4295-A84D-6C7CEEE04E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Himanshu Bahl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063CB-A87F-46BF-86A8-C5FFBD80B3AF}" type="datetimeFigureOut">
              <a:rPr lang="en-US" smtClean="0"/>
              <a:pPr/>
              <a:t>5/24/2014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035BF-1C1B-49E6-B1A1-9690A8FACF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Himanshu Bahl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35BF-1C1B-49E6-B1A1-9690A8FACFC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035BF-1C1B-49E6-B1A1-9690A8FACFC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Himanshu Bahl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7C967-53CC-4A12-B2B1-433B13F2383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4EFD6-C3E5-4EFF-ABF0-F91385918D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0A0AF-94AE-454F-8327-11ECDDE23AF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1259C-B101-4852-B711-5F18491514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2CC8F-8A96-4838-9E78-3AF22F21644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F5629-B53A-4A31-85E5-A1A600C3F74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A4CC1-FD00-45FB-B8FB-DDD6160C32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C349A-DFF4-4FAD-8AF2-20438ECD58E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7533-9CB3-4A9C-B922-C0ABFFCC59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7AC0E-B8A8-45AD-8AA4-89112E5225F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E8B50-E541-4AB4-8526-CDA6D300951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smtClean="0"/>
              <a:t>24/05/2014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712F92-5C90-4A2E-BD49-1F3C7A913DA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inanceformulas.net/Equity_Multiplier.html" TargetMode="External"/><Relationship Id="rId13" Type="http://schemas.openxmlformats.org/officeDocument/2006/relationships/hyperlink" Target="http://en.wikipedia.org/wiki/Leverage_(finance)" TargetMode="External"/><Relationship Id="rId3" Type="http://schemas.openxmlformats.org/officeDocument/2006/relationships/hyperlink" Target="http://icwai.org/studies/Fin_Managt.aspx" TargetMode="External"/><Relationship Id="rId7" Type="http://schemas.openxmlformats.org/officeDocument/2006/relationships/hyperlink" Target="http://en.wikipedia.org/wiki/DuPont_analysis" TargetMode="External"/><Relationship Id="rId12" Type="http://schemas.openxmlformats.org/officeDocument/2006/relationships/hyperlink" Target="http://en.wikipedia.org/wiki/Earnings_before_interest_and_taxe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vestopedia.com/terms/r/returnonequity.asp" TargetMode="External"/><Relationship Id="rId11" Type="http://schemas.openxmlformats.org/officeDocument/2006/relationships/hyperlink" Target="http://www.slideshare.net/VinitKhushalani/du-pont-analysis-19013960" TargetMode="External"/><Relationship Id="rId5" Type="http://schemas.openxmlformats.org/officeDocument/2006/relationships/hyperlink" Target="http://www.investopedia.com/terms/e/equitymultiplier.asp" TargetMode="External"/><Relationship Id="rId10" Type="http://schemas.openxmlformats.org/officeDocument/2006/relationships/hyperlink" Target="http://www.slideshare.net/jennna/du-pont-analysis" TargetMode="External"/><Relationship Id="rId4" Type="http://schemas.openxmlformats.org/officeDocument/2006/relationships/hyperlink" Target="http://financenmoney.in/roi-and-the-du-pont-analysis/" TargetMode="External"/><Relationship Id="rId9" Type="http://schemas.openxmlformats.org/officeDocument/2006/relationships/hyperlink" Target="http://www.slideshare.net/rivalheart20/du-pont-present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85800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 bwMode="auto">
          <a:xfrm>
            <a:off x="3505200" y="1676400"/>
            <a:ext cx="4953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871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 PONT ANALYSIS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 bwMode="auto">
          <a:xfrm>
            <a:off x="3352800" y="2362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CA" b="0" i="0" u="none" strike="noStrike" kern="1200" cap="none" spc="0" normalizeH="0" baseline="0" noProof="0" dirty="0" smtClean="0">
                <a:ln>
                  <a:noFill/>
                </a:ln>
                <a:solidFill>
                  <a:srgbClr val="48719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Himanshu Bahl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381001" y="457200"/>
            <a:ext cx="8305800" cy="6248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CA" sz="2500" dirty="0" err="1" smtClean="0"/>
              <a:t>Also</a:t>
            </a:r>
            <a:r>
              <a:rPr lang="fr-CA" sz="2500" dirty="0" smtClean="0"/>
              <a:t> </a:t>
            </a:r>
            <a:r>
              <a:rPr lang="fr-CA" sz="2500" dirty="0" err="1" smtClean="0"/>
              <a:t>known</a:t>
            </a:r>
            <a:r>
              <a:rPr lang="fr-CA" sz="2500" dirty="0" smtClean="0"/>
              <a:t> as </a:t>
            </a:r>
          </a:p>
          <a:p>
            <a:pPr marL="2228850" lvl="4" indent="-514350">
              <a:buFont typeface="+mj-lt"/>
              <a:buAutoNum type="alphaLcParenR"/>
            </a:pPr>
            <a:r>
              <a:rPr lang="fr-CA" dirty="0" smtClean="0"/>
              <a:t>Du Pont </a:t>
            </a:r>
            <a:r>
              <a:rPr lang="fr-CA" dirty="0" err="1" smtClean="0"/>
              <a:t>Identity</a:t>
            </a:r>
            <a:endParaRPr lang="fr-CA" dirty="0" smtClean="0"/>
          </a:p>
          <a:p>
            <a:pPr marL="2228850" lvl="4" indent="-514350">
              <a:buFont typeface="+mj-lt"/>
              <a:buAutoNum type="alphaLcParenR"/>
            </a:pPr>
            <a:r>
              <a:rPr lang="fr-CA" dirty="0" smtClean="0"/>
              <a:t>Du Pont </a:t>
            </a:r>
            <a:r>
              <a:rPr lang="fr-CA" dirty="0" err="1" smtClean="0"/>
              <a:t>Equation</a:t>
            </a:r>
            <a:endParaRPr lang="fr-CA" dirty="0" smtClean="0"/>
          </a:p>
          <a:p>
            <a:pPr marL="2228850" lvl="4" indent="-514350">
              <a:buFont typeface="+mj-lt"/>
              <a:buAutoNum type="alphaLcParenR"/>
            </a:pPr>
            <a:r>
              <a:rPr lang="fr-CA" dirty="0" smtClean="0"/>
              <a:t>Du Pont Model</a:t>
            </a:r>
          </a:p>
          <a:p>
            <a:pPr marL="2228850" lvl="4" indent="-514350">
              <a:buFont typeface="+mj-lt"/>
              <a:buAutoNum type="alphaLcParenR"/>
            </a:pPr>
            <a:r>
              <a:rPr lang="fr-CA" dirty="0" smtClean="0"/>
              <a:t>Du Pont </a:t>
            </a:r>
            <a:r>
              <a:rPr lang="fr-CA" dirty="0" err="1" smtClean="0"/>
              <a:t>Method</a:t>
            </a:r>
            <a:endParaRPr lang="fr-CA" dirty="0" smtClean="0"/>
          </a:p>
          <a:p>
            <a:pPr marL="457200" lvl="4" indent="-457200">
              <a:buFont typeface="+mj-lt"/>
              <a:buAutoNum type="arabicPeriod" startAt="2"/>
            </a:pPr>
            <a:r>
              <a:rPr lang="fr-CA" sz="2500" dirty="0" err="1" smtClean="0"/>
              <a:t>Pioneered</a:t>
            </a:r>
            <a:r>
              <a:rPr lang="fr-CA" sz="2500" dirty="0" smtClean="0"/>
              <a:t> by DU PONT </a:t>
            </a:r>
            <a:r>
              <a:rPr lang="fr-CA" sz="2500" dirty="0" err="1" smtClean="0"/>
              <a:t>Company</a:t>
            </a:r>
            <a:r>
              <a:rPr lang="fr-CA" sz="2500" dirty="0" smtClean="0"/>
              <a:t> of United States</a:t>
            </a:r>
          </a:p>
          <a:p>
            <a:pPr marL="457200" lvl="4" indent="-457200">
              <a:buFont typeface="+mj-lt"/>
              <a:buAutoNum type="arabicPeriod" startAt="2"/>
            </a:pPr>
            <a:r>
              <a:rPr lang="fr-CA" sz="2500" dirty="0" smtClean="0"/>
              <a:t>It </a:t>
            </a:r>
            <a:r>
              <a:rPr lang="fr-CA" sz="2500" dirty="0" err="1" smtClean="0"/>
              <a:t>is</a:t>
            </a:r>
            <a:r>
              <a:rPr lang="fr-CA" sz="2500" dirty="0" smtClean="0"/>
              <a:t> a system of </a:t>
            </a:r>
            <a:r>
              <a:rPr lang="fr-CA" sz="2500" dirty="0" err="1" smtClean="0"/>
              <a:t>financial</a:t>
            </a:r>
            <a:r>
              <a:rPr lang="fr-CA" sz="2500" dirty="0" smtClean="0"/>
              <a:t> </a:t>
            </a:r>
            <a:r>
              <a:rPr lang="fr-CA" sz="2500" dirty="0" err="1" smtClean="0"/>
              <a:t>analysis</a:t>
            </a:r>
            <a:r>
              <a:rPr lang="fr-CA" sz="2500" dirty="0" smtClean="0"/>
              <a:t> </a:t>
            </a:r>
            <a:r>
              <a:rPr lang="fr-CA" sz="2500" dirty="0" err="1" smtClean="0"/>
              <a:t>which</a:t>
            </a:r>
            <a:r>
              <a:rPr lang="fr-CA" sz="2500" dirty="0" smtClean="0"/>
              <a:t> </a:t>
            </a:r>
            <a:r>
              <a:rPr lang="fr-CA" sz="2500" dirty="0" err="1" smtClean="0"/>
              <a:t>received</a:t>
            </a:r>
            <a:r>
              <a:rPr lang="fr-CA" sz="2500" dirty="0" smtClean="0"/>
              <a:t> </a:t>
            </a:r>
            <a:r>
              <a:rPr lang="fr-CA" sz="2500" dirty="0" err="1" smtClean="0"/>
              <a:t>wide</a:t>
            </a:r>
            <a:r>
              <a:rPr lang="fr-CA" sz="2500" dirty="0" smtClean="0"/>
              <a:t> </a:t>
            </a:r>
            <a:r>
              <a:rPr lang="fr-CA" sz="2500" dirty="0" err="1" smtClean="0"/>
              <a:t>spread</a:t>
            </a:r>
            <a:r>
              <a:rPr lang="fr-CA" sz="2500" dirty="0" smtClean="0"/>
              <a:t> recognition and </a:t>
            </a:r>
            <a:r>
              <a:rPr lang="fr-CA" sz="2500" dirty="0" err="1" smtClean="0"/>
              <a:t>acceptance</a:t>
            </a:r>
            <a:endParaRPr lang="fr-CA" sz="2500" dirty="0" smtClean="0"/>
          </a:p>
          <a:p>
            <a:pPr marL="457200" lvl="4" indent="-457200">
              <a:buFont typeface="+mj-lt"/>
              <a:buAutoNum type="arabicPeriod" startAt="2"/>
            </a:pPr>
            <a:r>
              <a:rPr lang="fr-CA" sz="2500" dirty="0" smtClean="0"/>
              <a:t>It </a:t>
            </a:r>
            <a:r>
              <a:rPr lang="fr-CA" sz="2500" dirty="0" err="1" smtClean="0"/>
              <a:t>was</a:t>
            </a:r>
            <a:r>
              <a:rPr lang="fr-CA" sz="2500" dirty="0" smtClean="0"/>
              <a:t> </a:t>
            </a:r>
            <a:r>
              <a:rPr lang="fr-CA" sz="2500" dirty="0" err="1" smtClean="0"/>
              <a:t>developed</a:t>
            </a:r>
            <a:r>
              <a:rPr lang="fr-CA" sz="2500" dirty="0" smtClean="0"/>
              <a:t> by DU PONT </a:t>
            </a:r>
            <a:r>
              <a:rPr lang="fr-CA" sz="2500" dirty="0" err="1" smtClean="0"/>
              <a:t>company</a:t>
            </a:r>
            <a:r>
              <a:rPr lang="fr-CA" sz="2500" dirty="0" smtClean="0"/>
              <a:t> for </a:t>
            </a:r>
            <a:r>
              <a:rPr lang="fr-CA" sz="2500" dirty="0" err="1" smtClean="0"/>
              <a:t>analyzing</a:t>
            </a:r>
            <a:r>
              <a:rPr lang="fr-CA" sz="2500" dirty="0" smtClean="0"/>
              <a:t> and </a:t>
            </a:r>
            <a:r>
              <a:rPr lang="fr-CA" sz="2500" dirty="0" err="1" smtClean="0"/>
              <a:t>controlling</a:t>
            </a:r>
            <a:r>
              <a:rPr lang="fr-CA" sz="2500" dirty="0" smtClean="0"/>
              <a:t> </a:t>
            </a:r>
            <a:r>
              <a:rPr lang="fr-CA" sz="2500" dirty="0" err="1" smtClean="0"/>
              <a:t>financial</a:t>
            </a:r>
            <a:r>
              <a:rPr lang="fr-CA" sz="2500" dirty="0" smtClean="0"/>
              <a:t> performance</a:t>
            </a:r>
          </a:p>
          <a:p>
            <a:pPr marL="457200" lvl="4" indent="-457200">
              <a:buFont typeface="+mj-lt"/>
              <a:buAutoNum type="arabicPeriod" startAt="2"/>
            </a:pPr>
            <a:r>
              <a:rPr lang="fr-CA" sz="2500" dirty="0" smtClean="0"/>
              <a:t>It </a:t>
            </a:r>
            <a:r>
              <a:rPr lang="fr-CA" sz="2500" dirty="0" err="1" smtClean="0"/>
              <a:t>is</a:t>
            </a:r>
            <a:r>
              <a:rPr lang="fr-CA" sz="2500" dirty="0" smtClean="0"/>
              <a:t> an expression </a:t>
            </a:r>
            <a:r>
              <a:rPr lang="fr-CA" sz="2500" dirty="0" err="1" smtClean="0"/>
              <a:t>which</a:t>
            </a:r>
            <a:r>
              <a:rPr lang="fr-CA" sz="2500" dirty="0" smtClean="0"/>
              <a:t> breaks Return on </a:t>
            </a:r>
            <a:r>
              <a:rPr lang="fr-CA" sz="2500" dirty="0" err="1" smtClean="0"/>
              <a:t>Equity</a:t>
            </a:r>
            <a:r>
              <a:rPr lang="fr-CA" sz="2500" dirty="0" smtClean="0"/>
              <a:t> </a:t>
            </a:r>
            <a:r>
              <a:rPr lang="fr-CA" sz="2500" dirty="0" err="1" smtClean="0"/>
              <a:t>into</a:t>
            </a:r>
            <a:r>
              <a:rPr lang="fr-CA" sz="2500" dirty="0" smtClean="0"/>
              <a:t> </a:t>
            </a:r>
            <a:r>
              <a:rPr lang="fr-CA" sz="2500" dirty="0" err="1" smtClean="0"/>
              <a:t>three</a:t>
            </a:r>
            <a:r>
              <a:rPr lang="fr-CA" sz="2500" dirty="0" smtClean="0"/>
              <a:t> parts :</a:t>
            </a:r>
          </a:p>
          <a:p>
            <a:pPr marL="1719263" lvl="4" indent="504825">
              <a:buFont typeface="+mj-lt"/>
              <a:buAutoNum type="alphaLcParenR"/>
            </a:pPr>
            <a:r>
              <a:rPr lang="fr-CA" dirty="0" err="1" smtClean="0"/>
              <a:t>Profitability</a:t>
            </a:r>
            <a:r>
              <a:rPr lang="fr-CA" dirty="0" smtClean="0"/>
              <a:t> (</a:t>
            </a:r>
            <a:r>
              <a:rPr lang="fr-CA" dirty="0" err="1" smtClean="0"/>
              <a:t>Measured</a:t>
            </a:r>
            <a:r>
              <a:rPr lang="fr-CA" dirty="0" smtClean="0"/>
              <a:t> by </a:t>
            </a:r>
            <a:r>
              <a:rPr lang="fr-CA" b="1" dirty="0" smtClean="0"/>
              <a:t>Profit </a:t>
            </a:r>
            <a:r>
              <a:rPr lang="fr-CA" b="1" dirty="0" err="1" smtClean="0"/>
              <a:t>Margin</a:t>
            </a:r>
            <a:r>
              <a:rPr lang="fr-CA" dirty="0" smtClean="0"/>
              <a:t>)</a:t>
            </a:r>
          </a:p>
          <a:p>
            <a:pPr marL="1719263" lvl="4" indent="504825">
              <a:buFont typeface="+mj-lt"/>
              <a:buAutoNum type="alphaLcParenR"/>
            </a:pPr>
            <a:r>
              <a:rPr lang="fr-CA" dirty="0" smtClean="0"/>
              <a:t>Operating </a:t>
            </a:r>
            <a:r>
              <a:rPr lang="fr-CA" dirty="0" err="1" smtClean="0"/>
              <a:t>Efficiency</a:t>
            </a:r>
            <a:r>
              <a:rPr lang="fr-CA" dirty="0" smtClean="0"/>
              <a:t> (</a:t>
            </a:r>
            <a:r>
              <a:rPr lang="fr-CA" dirty="0" err="1" smtClean="0"/>
              <a:t>Measured</a:t>
            </a:r>
            <a:r>
              <a:rPr lang="fr-CA" dirty="0" smtClean="0"/>
              <a:t> by </a:t>
            </a:r>
            <a:r>
              <a:rPr lang="fr-CA" b="1" dirty="0" err="1" smtClean="0"/>
              <a:t>Asset</a:t>
            </a:r>
            <a:r>
              <a:rPr lang="fr-CA" b="1" dirty="0" smtClean="0"/>
              <a:t> Turnover</a:t>
            </a:r>
            <a:r>
              <a:rPr lang="fr-CA" dirty="0" smtClean="0"/>
              <a:t>)</a:t>
            </a:r>
          </a:p>
          <a:p>
            <a:pPr marL="1719263" lvl="4" indent="504825">
              <a:buFont typeface="+mj-lt"/>
              <a:buAutoNum type="alphaLcParenR"/>
            </a:pPr>
            <a:r>
              <a:rPr lang="fr-CA" dirty="0" smtClean="0"/>
              <a:t>Financial </a:t>
            </a:r>
            <a:r>
              <a:rPr lang="fr-CA" dirty="0" err="1" smtClean="0"/>
              <a:t>Leverage</a:t>
            </a:r>
            <a:r>
              <a:rPr lang="fr-CA" dirty="0" smtClean="0"/>
              <a:t> (</a:t>
            </a:r>
            <a:r>
              <a:rPr lang="fr-CA" dirty="0" err="1" smtClean="0"/>
              <a:t>Measured</a:t>
            </a:r>
            <a:r>
              <a:rPr lang="fr-CA" dirty="0" smtClean="0"/>
              <a:t> by </a:t>
            </a:r>
            <a:r>
              <a:rPr lang="fr-CA" b="1" dirty="0" err="1" smtClean="0"/>
              <a:t>Equity</a:t>
            </a:r>
            <a:r>
              <a:rPr lang="fr-CA" b="1" dirty="0" smtClean="0"/>
              <a:t> Multiplier</a:t>
            </a:r>
            <a:r>
              <a:rPr lang="fr-CA" dirty="0" smtClean="0"/>
              <a:t>)</a:t>
            </a:r>
          </a:p>
          <a:p>
            <a:pPr marL="395288" lvl="4" indent="-395288">
              <a:buFont typeface="Arial" pitchFamily="34" charset="0"/>
              <a:buChar char="•"/>
            </a:pPr>
            <a:endParaRPr lang="fr-CA" sz="3000" dirty="0" smtClean="0"/>
          </a:p>
          <a:p>
            <a:pPr marL="395288" lvl="4" indent="-395288">
              <a:buFont typeface="Arial" pitchFamily="34" charset="0"/>
              <a:buChar char="•"/>
            </a:pPr>
            <a:endParaRPr lang="fr-CA" sz="3200" dirty="0" smtClean="0"/>
          </a:p>
          <a:p>
            <a:pPr marL="395288" lvl="4" indent="-395288">
              <a:buNone/>
            </a:pPr>
            <a:endParaRPr lang="fr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fr-CA" dirty="0" smtClean="0">
                <a:solidFill>
                  <a:srgbClr val="487196"/>
                </a:solidFill>
              </a:rPr>
              <a:t>Profit </a:t>
            </a:r>
            <a:r>
              <a:rPr lang="fr-CA" dirty="0" err="1" smtClean="0">
                <a:solidFill>
                  <a:srgbClr val="487196"/>
                </a:solidFill>
              </a:rPr>
              <a:t>Margin</a:t>
            </a:r>
            <a:endParaRPr lang="fr-CA" dirty="0" smtClean="0">
              <a:solidFill>
                <a:srgbClr val="487196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9600" y="1563469"/>
            <a:ext cx="2971800" cy="646331"/>
            <a:chOff x="1600200" y="1981200"/>
            <a:chExt cx="2971800" cy="646331"/>
          </a:xfrm>
        </p:grpSpPr>
        <p:sp>
          <p:nvSpPr>
            <p:cNvPr id="6" name="TextBox 5"/>
            <p:cNvSpPr txBox="1"/>
            <p:nvPr/>
          </p:nvSpPr>
          <p:spPr>
            <a:xfrm>
              <a:off x="1600200" y="1981200"/>
              <a:ext cx="2971800" cy="646331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CA" dirty="0" smtClean="0">
                  <a:solidFill>
                    <a:srgbClr val="487196"/>
                  </a:solidFill>
                </a:rPr>
                <a:t>Profit </a:t>
              </a:r>
              <a:r>
                <a:rPr lang="fr-CA" dirty="0" err="1" smtClean="0">
                  <a:solidFill>
                    <a:srgbClr val="487196"/>
                  </a:solidFill>
                </a:rPr>
                <a:t>Margin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   Net Profit </a:t>
              </a:r>
            </a:p>
            <a:p>
              <a:r>
                <a:rPr lang="fr-CA" dirty="0" smtClean="0">
                  <a:solidFill>
                    <a:srgbClr val="487196"/>
                  </a:solidFill>
                </a:rPr>
                <a:t>		Sales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200400" y="2286000"/>
              <a:ext cx="1143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4876800" y="1563469"/>
            <a:ext cx="3352800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Net Profit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Net Sales – Total </a:t>
            </a:r>
            <a:r>
              <a:rPr lang="fr-CA" dirty="0" err="1" smtClean="0">
                <a:solidFill>
                  <a:srgbClr val="487196"/>
                </a:solidFill>
              </a:rPr>
              <a:t>Cost</a:t>
            </a:r>
            <a:endParaRPr lang="fr-CA" dirty="0" smtClean="0">
              <a:solidFill>
                <a:srgbClr val="487196"/>
              </a:solidFill>
            </a:endParaRPr>
          </a:p>
          <a:p>
            <a:endParaRPr lang="fr-CA" dirty="0" smtClean="0">
              <a:solidFill>
                <a:srgbClr val="487196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029200" y="3733800"/>
            <a:ext cx="3352800" cy="1477328"/>
            <a:chOff x="2819400" y="3581400"/>
            <a:chExt cx="3352800" cy="1477328"/>
          </a:xfrm>
        </p:grpSpPr>
        <p:sp>
          <p:nvSpPr>
            <p:cNvPr id="20" name="TextBox 19"/>
            <p:cNvSpPr txBox="1"/>
            <p:nvPr/>
          </p:nvSpPr>
          <p:spPr>
            <a:xfrm>
              <a:off x="2819400" y="3581400"/>
              <a:ext cx="3352800" cy="147732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fr-CA" dirty="0" err="1" smtClean="0">
                  <a:solidFill>
                    <a:srgbClr val="487196"/>
                  </a:solidFill>
                </a:rPr>
                <a:t>Cost</a:t>
              </a:r>
              <a:r>
                <a:rPr lang="fr-CA" dirty="0" smtClean="0">
                  <a:solidFill>
                    <a:srgbClr val="487196"/>
                  </a:solidFill>
                </a:rPr>
                <a:t> of </a:t>
              </a:r>
              <a:r>
                <a:rPr lang="fr-CA" dirty="0" err="1" smtClean="0">
                  <a:solidFill>
                    <a:srgbClr val="487196"/>
                  </a:solidFill>
                </a:rPr>
                <a:t>Goods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err="1" smtClean="0">
                  <a:solidFill>
                    <a:srgbClr val="487196"/>
                  </a:solidFill>
                </a:rPr>
                <a:t>Sold</a:t>
              </a:r>
              <a:r>
                <a:rPr lang="fr-CA" dirty="0" smtClean="0">
                  <a:solidFill>
                    <a:srgbClr val="487196"/>
                  </a:solidFill>
                </a:rPr>
                <a:t>	   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smtClean="0">
                  <a:solidFill>
                    <a:srgbClr val="487196"/>
                  </a:solidFill>
                </a:rPr>
                <a:t>Operating </a:t>
              </a:r>
              <a:r>
                <a:rPr lang="fr-CA" dirty="0" err="1" smtClean="0">
                  <a:solidFill>
                    <a:srgbClr val="487196"/>
                  </a:solidFill>
                </a:rPr>
                <a:t>Expenses</a:t>
              </a:r>
              <a:r>
                <a:rPr lang="fr-CA" dirty="0" smtClean="0">
                  <a:solidFill>
                    <a:srgbClr val="487196"/>
                  </a:solidFill>
                </a:rPr>
                <a:t>   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err="1" smtClean="0">
                  <a:solidFill>
                    <a:srgbClr val="487196"/>
                  </a:solidFill>
                </a:rPr>
                <a:t>Interest</a:t>
              </a:r>
              <a:r>
                <a:rPr lang="fr-CA" dirty="0" smtClean="0">
                  <a:solidFill>
                    <a:srgbClr val="487196"/>
                  </a:solidFill>
                </a:rPr>
                <a:t> and Taxes	   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smtClean="0">
                  <a:solidFill>
                    <a:srgbClr val="487196"/>
                  </a:solidFill>
                </a:rPr>
                <a:t>Total </a:t>
              </a:r>
              <a:r>
                <a:rPr lang="fr-CA" dirty="0" err="1" smtClean="0">
                  <a:solidFill>
                    <a:srgbClr val="487196"/>
                  </a:solidFill>
                </a:rPr>
                <a:t>Cost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smtClean="0">
                  <a:solidFill>
                    <a:schemeClr val="tx1"/>
                  </a:solidFill>
                </a:rPr>
                <a:t>	        = 	</a:t>
              </a:r>
              <a:r>
                <a:rPr lang="fr-CA" dirty="0" smtClean="0">
                  <a:solidFill>
                    <a:srgbClr val="487196"/>
                  </a:solidFill>
                </a:rPr>
                <a:t>xxx</a:t>
              </a:r>
            </a:p>
            <a:p>
              <a:endParaRPr lang="fr-CA" dirty="0" smtClean="0">
                <a:solidFill>
                  <a:srgbClr val="487196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5562600" y="4495800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562600" y="4724400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562600" y="4799012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5" name="Elbow Connector 34"/>
          <p:cNvCxnSpPr>
            <a:endCxn id="20" idx="0"/>
          </p:cNvCxnSpPr>
          <p:nvPr/>
        </p:nvCxnSpPr>
        <p:spPr>
          <a:xfrm rot="5400000">
            <a:off x="6172200" y="2362200"/>
            <a:ext cx="1905000" cy="838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endCxn id="11" idx="1"/>
          </p:cNvCxnSpPr>
          <p:nvPr/>
        </p:nvCxnSpPr>
        <p:spPr>
          <a:xfrm>
            <a:off x="3352800" y="1752600"/>
            <a:ext cx="1524000" cy="13403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fr-CA" dirty="0" err="1" smtClean="0">
                <a:solidFill>
                  <a:srgbClr val="487196"/>
                </a:solidFill>
              </a:rPr>
              <a:t>Asset</a:t>
            </a:r>
            <a:r>
              <a:rPr lang="fr-CA" dirty="0" smtClean="0">
                <a:solidFill>
                  <a:srgbClr val="487196"/>
                </a:solidFill>
              </a:rPr>
              <a:t> Turnover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09600" y="1563469"/>
            <a:ext cx="3429000" cy="923330"/>
            <a:chOff x="1600200" y="1981200"/>
            <a:chExt cx="297180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1600200" y="1981200"/>
              <a:ext cx="2971800" cy="92333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CA" dirty="0" err="1" smtClean="0">
                  <a:solidFill>
                    <a:srgbClr val="487196"/>
                  </a:solidFill>
                </a:rPr>
                <a:t>Asset</a:t>
              </a:r>
              <a:r>
                <a:rPr lang="fr-CA" dirty="0" smtClean="0">
                  <a:solidFill>
                    <a:srgbClr val="487196"/>
                  </a:solidFill>
                </a:rPr>
                <a:t> Turnover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       Net Sales</a:t>
              </a:r>
            </a:p>
            <a:p>
              <a:r>
                <a:rPr lang="fr-CA" dirty="0" smtClean="0">
                  <a:solidFill>
                    <a:srgbClr val="487196"/>
                  </a:solidFill>
                </a:rPr>
                <a:t>		Total </a:t>
              </a:r>
              <a:r>
                <a:rPr lang="fr-CA" dirty="0" err="1" smtClean="0">
                  <a:solidFill>
                    <a:srgbClr val="487196"/>
                  </a:solidFill>
                </a:rPr>
                <a:t>Assets</a:t>
              </a:r>
              <a:endParaRPr lang="fr-CA" dirty="0" smtClean="0">
                <a:solidFill>
                  <a:srgbClr val="487196"/>
                </a:solidFill>
              </a:endParaRPr>
            </a:p>
            <a:p>
              <a:endParaRPr lang="fr-CA" dirty="0" smtClean="0">
                <a:solidFill>
                  <a:srgbClr val="487196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3200400" y="2286000"/>
              <a:ext cx="11430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3581400" y="2706469"/>
            <a:ext cx="5029200" cy="6771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Total </a:t>
            </a:r>
            <a:r>
              <a:rPr lang="fr-CA" dirty="0" err="1" smtClean="0">
                <a:solidFill>
                  <a:srgbClr val="487196"/>
                </a:solidFill>
              </a:rPr>
              <a:t>Assets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err="1" smtClean="0">
                <a:solidFill>
                  <a:srgbClr val="487196"/>
                </a:solidFill>
              </a:rPr>
              <a:t>Current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err="1" smtClean="0">
                <a:solidFill>
                  <a:srgbClr val="487196"/>
                </a:solidFill>
              </a:rPr>
              <a:t>Assets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sz="2000" dirty="0" smtClean="0">
                <a:solidFill>
                  <a:schemeClr val="tx1"/>
                </a:solidFill>
              </a:rPr>
              <a:t>+ </a:t>
            </a:r>
            <a:r>
              <a:rPr lang="fr-CA" sz="2000" dirty="0" err="1" smtClean="0">
                <a:solidFill>
                  <a:srgbClr val="487196"/>
                </a:solidFill>
              </a:rPr>
              <a:t>Fixed</a:t>
            </a:r>
            <a:r>
              <a:rPr lang="fr-CA" sz="2000" dirty="0" smtClean="0">
                <a:solidFill>
                  <a:srgbClr val="487196"/>
                </a:solidFill>
              </a:rPr>
              <a:t> </a:t>
            </a:r>
            <a:r>
              <a:rPr lang="fr-CA" sz="2000" dirty="0" err="1" smtClean="0">
                <a:solidFill>
                  <a:srgbClr val="487196"/>
                </a:solidFill>
              </a:rPr>
              <a:t>Assets</a:t>
            </a:r>
            <a:endParaRPr lang="fr-CA" sz="2000" dirty="0" smtClean="0">
              <a:solidFill>
                <a:schemeClr val="tx1"/>
              </a:solidFill>
            </a:endParaRPr>
          </a:p>
          <a:p>
            <a:endParaRPr lang="fr-CA" dirty="0" smtClean="0">
              <a:solidFill>
                <a:srgbClr val="487196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352800" y="4953000"/>
            <a:ext cx="3352800" cy="1477328"/>
            <a:chOff x="2819400" y="3581400"/>
            <a:chExt cx="3352800" cy="1477328"/>
          </a:xfrm>
        </p:grpSpPr>
        <p:sp>
          <p:nvSpPr>
            <p:cNvPr id="19" name="TextBox 18"/>
            <p:cNvSpPr txBox="1"/>
            <p:nvPr/>
          </p:nvSpPr>
          <p:spPr>
            <a:xfrm>
              <a:off x="2819400" y="3581400"/>
              <a:ext cx="3352800" cy="147732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r>
                <a:rPr lang="fr-CA" dirty="0" err="1" smtClean="0">
                  <a:solidFill>
                    <a:srgbClr val="487196"/>
                  </a:solidFill>
                </a:rPr>
                <a:t>Inventory</a:t>
              </a:r>
              <a:r>
                <a:rPr lang="fr-CA" dirty="0" smtClean="0">
                  <a:solidFill>
                    <a:srgbClr val="487196"/>
                  </a:solidFill>
                </a:rPr>
                <a:t>        	      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err="1" smtClean="0">
                  <a:solidFill>
                    <a:srgbClr val="487196"/>
                  </a:solidFill>
                </a:rPr>
                <a:t>Accounts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err="1" smtClean="0">
                  <a:solidFill>
                    <a:srgbClr val="487196"/>
                  </a:solidFill>
                </a:rPr>
                <a:t>Receivables</a:t>
              </a:r>
              <a:r>
                <a:rPr lang="fr-CA" dirty="0" smtClean="0">
                  <a:solidFill>
                    <a:srgbClr val="487196"/>
                  </a:solidFill>
                </a:rPr>
                <a:t>   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smtClean="0">
                  <a:solidFill>
                    <a:srgbClr val="487196"/>
                  </a:solidFill>
                </a:rPr>
                <a:t>Cash and Bank Balance    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	xxx</a:t>
              </a:r>
            </a:p>
            <a:p>
              <a:r>
                <a:rPr lang="fr-CA" dirty="0" err="1" smtClean="0">
                  <a:solidFill>
                    <a:srgbClr val="487196"/>
                  </a:solidFill>
                </a:rPr>
                <a:t>Current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err="1" smtClean="0">
                  <a:solidFill>
                    <a:srgbClr val="487196"/>
                  </a:solidFill>
                </a:rPr>
                <a:t>Assets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smtClean="0">
                  <a:solidFill>
                    <a:schemeClr val="tx1"/>
                  </a:solidFill>
                </a:rPr>
                <a:t>	           = 	</a:t>
              </a:r>
              <a:r>
                <a:rPr lang="fr-CA" dirty="0" smtClean="0">
                  <a:solidFill>
                    <a:srgbClr val="487196"/>
                  </a:solidFill>
                </a:rPr>
                <a:t>xxx</a:t>
              </a:r>
            </a:p>
            <a:p>
              <a:endParaRPr lang="fr-CA" dirty="0" smtClean="0">
                <a:solidFill>
                  <a:srgbClr val="487196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562600" y="4495800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562600" y="4724400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562600" y="4799012"/>
              <a:ext cx="4572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7" name="Elbow Connector 26"/>
          <p:cNvCxnSpPr>
            <a:endCxn id="19" idx="0"/>
          </p:cNvCxnSpPr>
          <p:nvPr/>
        </p:nvCxnSpPr>
        <p:spPr>
          <a:xfrm rot="5400000">
            <a:off x="4495800" y="3581400"/>
            <a:ext cx="1905000" cy="838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hape 32"/>
          <p:cNvCxnSpPr>
            <a:endCxn id="17" idx="1"/>
          </p:cNvCxnSpPr>
          <p:nvPr/>
        </p:nvCxnSpPr>
        <p:spPr>
          <a:xfrm rot="16200000" flipH="1">
            <a:off x="2820888" y="2284511"/>
            <a:ext cx="835224" cy="68579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r>
              <a:rPr lang="fr-CA" dirty="0" smtClean="0">
                <a:solidFill>
                  <a:srgbClr val="487196"/>
                </a:solidFill>
              </a:rPr>
              <a:t> Multiplier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362200" y="1600200"/>
            <a:ext cx="4267200" cy="923330"/>
            <a:chOff x="609600" y="1563469"/>
            <a:chExt cx="4267200" cy="923330"/>
          </a:xfrm>
        </p:grpSpPr>
        <p:sp>
          <p:nvSpPr>
            <p:cNvPr id="4" name="TextBox 3"/>
            <p:cNvSpPr txBox="1"/>
            <p:nvPr/>
          </p:nvSpPr>
          <p:spPr>
            <a:xfrm>
              <a:off x="609600" y="1563469"/>
              <a:ext cx="4267200" cy="92333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CA" dirty="0" err="1" smtClean="0">
                  <a:solidFill>
                    <a:srgbClr val="487196"/>
                  </a:solidFill>
                </a:rPr>
                <a:t>Equity</a:t>
              </a:r>
              <a:r>
                <a:rPr lang="fr-CA" dirty="0" smtClean="0">
                  <a:solidFill>
                    <a:srgbClr val="487196"/>
                  </a:solidFill>
                </a:rPr>
                <a:t> Multiplier </a:t>
              </a:r>
              <a:r>
                <a:rPr lang="fr-CA" dirty="0" smtClean="0">
                  <a:solidFill>
                    <a:schemeClr val="tx1"/>
                  </a:solidFill>
                </a:rPr>
                <a:t>= </a:t>
              </a:r>
              <a:r>
                <a:rPr lang="fr-CA" dirty="0" smtClean="0">
                  <a:solidFill>
                    <a:srgbClr val="487196"/>
                  </a:solidFill>
                </a:rPr>
                <a:t>             </a:t>
              </a:r>
              <a:r>
                <a:rPr lang="fr-CA" dirty="0" err="1" smtClean="0">
                  <a:solidFill>
                    <a:srgbClr val="487196"/>
                  </a:solidFill>
                </a:rPr>
                <a:t>Assets</a:t>
              </a:r>
              <a:endParaRPr lang="fr-CA" dirty="0" smtClean="0">
                <a:solidFill>
                  <a:srgbClr val="487196"/>
                </a:solidFill>
              </a:endParaRPr>
            </a:p>
            <a:p>
              <a:r>
                <a:rPr lang="fr-CA" dirty="0" smtClean="0">
                  <a:solidFill>
                    <a:srgbClr val="487196"/>
                  </a:solidFill>
                </a:rPr>
                <a:t>		</a:t>
              </a:r>
              <a:r>
                <a:rPr lang="fr-CA" dirty="0" err="1" smtClean="0">
                  <a:solidFill>
                    <a:srgbClr val="487196"/>
                  </a:solidFill>
                </a:rPr>
                <a:t>Shareholder’s</a:t>
              </a:r>
              <a:r>
                <a:rPr lang="fr-CA" dirty="0" smtClean="0">
                  <a:solidFill>
                    <a:srgbClr val="487196"/>
                  </a:solidFill>
                </a:rPr>
                <a:t> </a:t>
              </a:r>
              <a:r>
                <a:rPr lang="fr-CA" dirty="0" err="1" smtClean="0">
                  <a:solidFill>
                    <a:srgbClr val="487196"/>
                  </a:solidFill>
                </a:rPr>
                <a:t>Equity</a:t>
              </a:r>
              <a:endParaRPr lang="fr-CA" dirty="0" smtClean="0">
                <a:solidFill>
                  <a:srgbClr val="487196"/>
                </a:solidFill>
              </a:endParaRPr>
            </a:p>
            <a:p>
              <a:endParaRPr lang="fr-CA" dirty="0" smtClean="0">
                <a:solidFill>
                  <a:srgbClr val="487196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2438400" y="1903412"/>
              <a:ext cx="2133600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endParaRPr lang="fr-CA" dirty="0" smtClean="0">
              <a:solidFill>
                <a:srgbClr val="48719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00201"/>
            <a:ext cx="7924800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Net Profit </a:t>
            </a:r>
            <a:r>
              <a:rPr lang="fr-CA" dirty="0" err="1" smtClean="0">
                <a:solidFill>
                  <a:srgbClr val="487196"/>
                </a:solidFill>
              </a:rPr>
              <a:t>Margin</a:t>
            </a:r>
            <a:r>
              <a:rPr lang="fr-CA" dirty="0" smtClean="0">
                <a:solidFill>
                  <a:schemeClr val="tx1"/>
                </a:solidFill>
              </a:rPr>
              <a:t> X </a:t>
            </a:r>
            <a:r>
              <a:rPr lang="fr-CA" dirty="0" err="1" smtClean="0">
                <a:solidFill>
                  <a:srgbClr val="487196"/>
                </a:solidFill>
              </a:rPr>
              <a:t>Asset</a:t>
            </a:r>
            <a:r>
              <a:rPr lang="fr-CA" dirty="0" smtClean="0">
                <a:solidFill>
                  <a:srgbClr val="487196"/>
                </a:solidFill>
              </a:rPr>
              <a:t> Turnover </a:t>
            </a:r>
            <a:r>
              <a:rPr lang="fr-CA" dirty="0" smtClean="0">
                <a:solidFill>
                  <a:schemeClr val="tx1"/>
                </a:solidFill>
              </a:rPr>
              <a:t>X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r>
              <a:rPr lang="fr-CA" dirty="0" smtClean="0">
                <a:solidFill>
                  <a:srgbClr val="487196"/>
                </a:solidFill>
              </a:rPr>
              <a:t> Multiplier</a:t>
            </a:r>
          </a:p>
          <a:p>
            <a:endParaRPr lang="fr-CA" dirty="0" smtClean="0">
              <a:solidFill>
                <a:srgbClr val="48719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706469"/>
            <a:ext cx="7924800" cy="646331"/>
          </a:xfrm>
          <a:custGeom>
            <a:avLst/>
            <a:gdLst>
              <a:gd name="connsiteX0" fmla="*/ 0 w 7924800"/>
              <a:gd name="connsiteY0" fmla="*/ 0 h 646331"/>
              <a:gd name="connsiteX1" fmla="*/ 7924800 w 7924800"/>
              <a:gd name="connsiteY1" fmla="*/ 0 h 646331"/>
              <a:gd name="connsiteX2" fmla="*/ 7924800 w 7924800"/>
              <a:gd name="connsiteY2" fmla="*/ 646331 h 646331"/>
              <a:gd name="connsiteX3" fmla="*/ 0 w 7924800"/>
              <a:gd name="connsiteY3" fmla="*/ 646331 h 646331"/>
              <a:gd name="connsiteX4" fmla="*/ 0 w 792480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4800" h="646331">
                <a:moveTo>
                  <a:pt x="0" y="0"/>
                </a:moveTo>
                <a:lnTo>
                  <a:pt x="7924800" y="0"/>
                </a:lnTo>
                <a:lnTo>
                  <a:pt x="7924800" y="646331"/>
                </a:lnTo>
                <a:lnTo>
                  <a:pt x="0" y="646331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Net Profit  </a:t>
            </a:r>
            <a:r>
              <a:rPr lang="fr-CA" dirty="0" smtClean="0">
                <a:solidFill>
                  <a:schemeClr val="tx1"/>
                </a:solidFill>
              </a:rPr>
              <a:t>         </a:t>
            </a:r>
            <a:r>
              <a:rPr lang="fr-CA" dirty="0" smtClean="0">
                <a:solidFill>
                  <a:srgbClr val="487196"/>
                </a:solidFill>
              </a:rPr>
              <a:t>Sales      </a:t>
            </a:r>
            <a:r>
              <a:rPr lang="fr-CA" dirty="0" smtClean="0">
                <a:solidFill>
                  <a:schemeClr val="tx1"/>
                </a:solidFill>
              </a:rPr>
              <a:t>                   </a:t>
            </a:r>
            <a:r>
              <a:rPr lang="fr-CA" dirty="0" err="1" smtClean="0">
                <a:solidFill>
                  <a:srgbClr val="487196"/>
                </a:solidFill>
              </a:rPr>
              <a:t>Assets</a:t>
            </a:r>
            <a:endParaRPr lang="fr-CA" dirty="0" smtClean="0">
              <a:solidFill>
                <a:srgbClr val="487196"/>
              </a:solidFill>
            </a:endParaRPr>
          </a:p>
          <a:p>
            <a:r>
              <a:rPr lang="fr-CA" dirty="0" smtClean="0">
                <a:solidFill>
                  <a:srgbClr val="487196"/>
                </a:solidFill>
              </a:rPr>
              <a:t>		   Sales 	         </a:t>
            </a:r>
            <a:r>
              <a:rPr lang="fr-CA" dirty="0" err="1" smtClean="0">
                <a:solidFill>
                  <a:srgbClr val="487196"/>
                </a:solidFill>
              </a:rPr>
              <a:t>Assets</a:t>
            </a:r>
            <a:r>
              <a:rPr lang="fr-CA" dirty="0" smtClean="0">
                <a:solidFill>
                  <a:srgbClr val="487196"/>
                </a:solidFill>
              </a:rPr>
              <a:t>           </a:t>
            </a:r>
            <a:r>
              <a:rPr lang="fr-CA" dirty="0" err="1" smtClean="0">
                <a:solidFill>
                  <a:srgbClr val="487196"/>
                </a:solidFill>
              </a:rPr>
              <a:t>Shareholder’s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endParaRPr lang="fr-CA" dirty="0" smtClean="0">
              <a:solidFill>
                <a:srgbClr val="487196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286000" y="3048000"/>
            <a:ext cx="990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657600" y="3048000"/>
            <a:ext cx="762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800600" y="3048000"/>
            <a:ext cx="2133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3429000" y="2895600"/>
            <a:ext cx="152400" cy="304800"/>
            <a:chOff x="3733800" y="4419600"/>
            <a:chExt cx="533400" cy="457200"/>
          </a:xfrm>
        </p:grpSpPr>
        <p:cxnSp>
          <p:nvCxnSpPr>
            <p:cNvPr id="46" name="Straight Connector 45"/>
            <p:cNvCxnSpPr/>
            <p:nvPr/>
          </p:nvCxnSpPr>
          <p:spPr>
            <a:xfrm rot="10800000" flipV="1">
              <a:off x="3733800" y="4419600"/>
              <a:ext cx="53340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733800" y="4419600"/>
              <a:ext cx="53340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4495800" y="2895600"/>
            <a:ext cx="152400" cy="304800"/>
            <a:chOff x="3733800" y="4419600"/>
            <a:chExt cx="533400" cy="457200"/>
          </a:xfrm>
        </p:grpSpPr>
        <p:cxnSp>
          <p:nvCxnSpPr>
            <p:cNvPr id="49" name="Straight Connector 48"/>
            <p:cNvCxnSpPr/>
            <p:nvPr/>
          </p:nvCxnSpPr>
          <p:spPr>
            <a:xfrm rot="10800000" flipV="1">
              <a:off x="3733800" y="4419600"/>
              <a:ext cx="53340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3733800" y="4419600"/>
              <a:ext cx="53340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457200" y="3849469"/>
            <a:ext cx="7924800" cy="92333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  Net Profit (or Profit </a:t>
            </a:r>
            <a:r>
              <a:rPr lang="fr-CA" dirty="0" err="1" smtClean="0">
                <a:solidFill>
                  <a:srgbClr val="487196"/>
                </a:solidFill>
              </a:rPr>
              <a:t>after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err="1" smtClean="0">
                <a:solidFill>
                  <a:srgbClr val="487196"/>
                </a:solidFill>
              </a:rPr>
              <a:t>Tax</a:t>
            </a:r>
            <a:r>
              <a:rPr lang="fr-CA" dirty="0" smtClean="0">
                <a:solidFill>
                  <a:srgbClr val="487196"/>
                </a:solidFill>
              </a:rPr>
              <a:t>)</a:t>
            </a:r>
          </a:p>
          <a:p>
            <a:r>
              <a:rPr lang="fr-CA" dirty="0" smtClean="0">
                <a:solidFill>
                  <a:srgbClr val="487196"/>
                </a:solidFill>
              </a:rPr>
              <a:t>		        </a:t>
            </a:r>
            <a:r>
              <a:rPr lang="fr-CA" dirty="0" err="1" smtClean="0">
                <a:solidFill>
                  <a:srgbClr val="487196"/>
                </a:solidFill>
              </a:rPr>
              <a:t>Shareholder’s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err="1" smtClean="0">
                <a:solidFill>
                  <a:srgbClr val="487196"/>
                </a:solidFill>
              </a:rPr>
              <a:t>Equity</a:t>
            </a:r>
            <a:endParaRPr lang="fr-CA" dirty="0" smtClean="0">
              <a:solidFill>
                <a:srgbClr val="487196"/>
              </a:solidFill>
            </a:endParaRPr>
          </a:p>
          <a:p>
            <a:endParaRPr lang="fr-CA" dirty="0" smtClean="0">
              <a:solidFill>
                <a:srgbClr val="487196"/>
              </a:solidFill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2286000" y="4189412"/>
            <a:ext cx="29718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381001" y="457200"/>
            <a:ext cx="8305800" cy="6248400"/>
          </a:xfrm>
        </p:spPr>
        <p:txBody>
          <a:bodyPr/>
          <a:lstStyle/>
          <a:p>
            <a:pPr marL="514350" lvl="4" indent="-514350">
              <a:buFont typeface="+mj-lt"/>
              <a:buAutoNum type="arabicPeriod" startAt="6"/>
            </a:pPr>
            <a:r>
              <a:rPr lang="fr-CA" sz="3000" dirty="0" err="1" smtClean="0"/>
              <a:t>Helps</a:t>
            </a:r>
            <a:r>
              <a:rPr lang="fr-CA" sz="3000" dirty="0" smtClean="0"/>
              <a:t> in </a:t>
            </a:r>
            <a:r>
              <a:rPr lang="fr-CA" sz="3000" dirty="0" err="1" smtClean="0"/>
              <a:t>understanding</a:t>
            </a:r>
            <a:r>
              <a:rPr lang="fr-CA" sz="3000" dirty="0" smtClean="0"/>
              <a:t> How the net Return on </a:t>
            </a:r>
            <a:r>
              <a:rPr lang="fr-CA" sz="3000" dirty="0" err="1" smtClean="0"/>
              <a:t>Investment</a:t>
            </a:r>
            <a:r>
              <a:rPr lang="fr-CA" sz="3000" dirty="0" smtClean="0"/>
              <a:t> </a:t>
            </a:r>
            <a:r>
              <a:rPr lang="fr-CA" sz="3000" dirty="0" err="1" smtClean="0"/>
              <a:t>is</a:t>
            </a:r>
            <a:r>
              <a:rPr lang="fr-CA" sz="3000" dirty="0" smtClean="0"/>
              <a:t> </a:t>
            </a:r>
            <a:r>
              <a:rPr lang="fr-CA" sz="3000" dirty="0" err="1" smtClean="0"/>
              <a:t>influenced</a:t>
            </a:r>
            <a:r>
              <a:rPr lang="fr-CA" sz="3000" dirty="0" smtClean="0"/>
              <a:t> by the Net </a:t>
            </a:r>
            <a:r>
              <a:rPr lang="fr-CA" sz="3000" dirty="0" err="1" smtClean="0"/>
              <a:t>Proft</a:t>
            </a:r>
            <a:r>
              <a:rPr lang="fr-CA" sz="3000" dirty="0" smtClean="0"/>
              <a:t> </a:t>
            </a:r>
            <a:r>
              <a:rPr lang="fr-CA" sz="3000" dirty="0" err="1" smtClean="0"/>
              <a:t>Margin</a:t>
            </a:r>
            <a:r>
              <a:rPr lang="fr-CA" sz="3000" dirty="0" smtClean="0"/>
              <a:t> and Total </a:t>
            </a:r>
            <a:r>
              <a:rPr lang="fr-CA" sz="3000" dirty="0" err="1" smtClean="0"/>
              <a:t>Asset</a:t>
            </a:r>
            <a:r>
              <a:rPr lang="fr-CA" sz="3000" dirty="0" smtClean="0"/>
              <a:t> Turnover Ratio</a:t>
            </a:r>
          </a:p>
          <a:p>
            <a:pPr marL="514350" lvl="4" indent="-514350">
              <a:buFont typeface="+mj-lt"/>
              <a:buAutoNum type="arabicPeriod" startAt="6"/>
            </a:pPr>
            <a:endParaRPr lang="fr-CA" sz="3000" dirty="0" smtClean="0"/>
          </a:p>
          <a:p>
            <a:pPr marL="395288" lvl="4" indent="-395288">
              <a:buFont typeface="Arial" pitchFamily="34" charset="0"/>
              <a:buChar char="•"/>
            </a:pPr>
            <a:endParaRPr lang="fr-CA" sz="3200" dirty="0" smtClean="0"/>
          </a:p>
          <a:p>
            <a:pPr marL="395288" lvl="4" indent="-395288">
              <a:buNone/>
            </a:pPr>
            <a:endParaRPr lang="fr-CA" dirty="0" smtClean="0"/>
          </a:p>
        </p:txBody>
      </p:sp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/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Investment</a:t>
            </a:r>
            <a:endParaRPr lang="fr-CA" dirty="0" smtClean="0">
              <a:solidFill>
                <a:srgbClr val="48719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3276600"/>
            <a:ext cx="6019800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rgbClr val="487196"/>
                </a:solidFill>
              </a:rPr>
              <a:t>Return on </a:t>
            </a:r>
            <a:r>
              <a:rPr lang="fr-CA" dirty="0" err="1" smtClean="0">
                <a:solidFill>
                  <a:srgbClr val="487196"/>
                </a:solidFill>
              </a:rPr>
              <a:t>Investment</a:t>
            </a:r>
            <a:r>
              <a:rPr lang="fr-CA" dirty="0" smtClean="0">
                <a:solidFill>
                  <a:srgbClr val="487196"/>
                </a:solidFill>
              </a:rPr>
              <a:t> </a:t>
            </a:r>
            <a:r>
              <a:rPr lang="fr-CA" dirty="0" smtClean="0">
                <a:solidFill>
                  <a:schemeClr val="tx1"/>
                </a:solidFill>
              </a:rPr>
              <a:t>=</a:t>
            </a:r>
            <a:r>
              <a:rPr lang="fr-CA" dirty="0" smtClean="0">
                <a:solidFill>
                  <a:srgbClr val="487196"/>
                </a:solidFill>
              </a:rPr>
              <a:t> Net Profit </a:t>
            </a:r>
            <a:r>
              <a:rPr lang="fr-CA" dirty="0" err="1" smtClean="0">
                <a:solidFill>
                  <a:srgbClr val="487196"/>
                </a:solidFill>
              </a:rPr>
              <a:t>Margin</a:t>
            </a:r>
            <a:r>
              <a:rPr lang="fr-CA" dirty="0" smtClean="0">
                <a:solidFill>
                  <a:schemeClr val="tx1"/>
                </a:solidFill>
              </a:rPr>
              <a:t> X </a:t>
            </a:r>
            <a:r>
              <a:rPr lang="fr-CA" dirty="0" err="1" smtClean="0">
                <a:solidFill>
                  <a:srgbClr val="487196"/>
                </a:solidFill>
              </a:rPr>
              <a:t>Asset</a:t>
            </a:r>
            <a:r>
              <a:rPr lang="fr-CA" dirty="0" smtClean="0">
                <a:solidFill>
                  <a:srgbClr val="487196"/>
                </a:solidFill>
              </a:rPr>
              <a:t> Turnover</a:t>
            </a:r>
          </a:p>
          <a:p>
            <a:endParaRPr lang="fr-CA" dirty="0" smtClean="0">
              <a:solidFill>
                <a:srgbClr val="48719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ntitl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990600"/>
            <a:ext cx="6553200" cy="5867400"/>
          </a:xfrm>
          <a:prstGeom prst="rect">
            <a:avLst/>
          </a:prstGeom>
        </p:spPr>
      </p:pic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38400" y="76200"/>
            <a:ext cx="6400800" cy="838200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CA" dirty="0" smtClean="0"/>
              <a:t>DU PONT CHART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981200" y="228600"/>
            <a:ext cx="6705600" cy="4953000"/>
          </a:xfrm>
        </p:spPr>
        <p:txBody>
          <a:bodyPr/>
          <a:lstStyle/>
          <a:p>
            <a:pPr marL="514350" lvl="4" indent="-514350">
              <a:buNone/>
            </a:pPr>
            <a:endParaRPr lang="fr-CA" sz="3000" dirty="0" smtClean="0"/>
          </a:p>
          <a:p>
            <a:pPr marL="395288" lvl="4" indent="-395288">
              <a:buFont typeface="Arial" pitchFamily="34" charset="0"/>
              <a:buChar char="•"/>
            </a:pPr>
            <a:endParaRPr lang="fr-CA" sz="3200" dirty="0" smtClean="0"/>
          </a:p>
          <a:p>
            <a:pPr marL="395288" lvl="4" indent="-395288">
              <a:buNone/>
            </a:pPr>
            <a:endParaRPr lang="fr-CA" dirty="0" smtClean="0"/>
          </a:p>
        </p:txBody>
      </p:sp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 rot="16200000">
            <a:off x="-2133600" y="2819400"/>
            <a:ext cx="6019800" cy="1143000"/>
          </a:xfrm>
        </p:spPr>
        <p:txBody>
          <a:bodyPr/>
          <a:lstStyle/>
          <a:p>
            <a:r>
              <a:rPr lang="fr-CA" dirty="0" err="1" smtClean="0">
                <a:solidFill>
                  <a:srgbClr val="487196"/>
                </a:solidFill>
              </a:rPr>
              <a:t>Refrences</a:t>
            </a:r>
            <a:endParaRPr lang="fr-CA" dirty="0" smtClean="0">
              <a:solidFill>
                <a:srgbClr val="487196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2057400" y="304800"/>
            <a:ext cx="6934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7338" indent="-287338">
              <a:buFont typeface="Arial" pitchFamily="34" charset="0"/>
              <a:buChar char="•"/>
            </a:pPr>
            <a:r>
              <a:rPr lang="fr-CA" dirty="0" smtClean="0">
                <a:latin typeface="+mn-lt"/>
              </a:rPr>
              <a:t>  </a:t>
            </a:r>
            <a:r>
              <a:rPr lang="fr-CA" dirty="0" smtClean="0">
                <a:latin typeface="+mn-lt"/>
                <a:hlinkClick r:id="rId3"/>
              </a:rPr>
              <a:t>http://icwai.org/studies/Fin_Managt.aspx</a:t>
            </a:r>
            <a:endParaRPr kumimoji="0" lang="fr-CA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4"/>
              </a:rPr>
              <a:t>http://financenmoney.in/roi-and-the-du-pont-analysis/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5"/>
              </a:rPr>
              <a:t>http://www.investopedia.com/terms/e/equitymultiplier.asp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6"/>
              </a:rPr>
              <a:t>http://www.investopedia.com/terms/r/returnonequity.asp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7"/>
              </a:rPr>
              <a:t>http://en.wikipedia.org/wiki/DuPont_analysis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8"/>
              </a:rPr>
              <a:t>http://www.financeformulas.net/Equity_Multiplier.html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9"/>
              </a:rPr>
              <a:t>http://www.slideshare.net/rivalheart20/du-pont-presentation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9"/>
              </a:rPr>
              <a:t>http://www.slideshare.net/rivalheart20/du-pont-presentation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10"/>
              </a:rPr>
              <a:t>http://www.slideshare.net/jennna/du-pont-analysis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11"/>
              </a:rPr>
              <a:t>http://www.slideshare.net/VinitKhushalani/du-pont-analysis-19013960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12"/>
              </a:rPr>
              <a:t>http://en.wikipedia.org/wiki/Earnings_before_interest_and_taxes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r>
              <a:rPr lang="fr-CA" dirty="0" smtClean="0">
                <a:latin typeface="+mn-lt"/>
                <a:hlinkClick r:id="rId13"/>
              </a:rPr>
              <a:t>http://en.wikipedia.org/wiki/Leverage_%28finance%29</a:t>
            </a:r>
            <a:endParaRPr lang="fr-CA" dirty="0" smtClean="0">
              <a:latin typeface="+mn-lt"/>
            </a:endParaRPr>
          </a:p>
          <a:p>
            <a:pPr marL="395288" lvl="4" indent="-395288">
              <a:spcBef>
                <a:spcPct val="20000"/>
              </a:spcBef>
              <a:buFont typeface="Arial" pitchFamily="34" charset="0"/>
              <a:buChar char="•"/>
            </a:pPr>
            <a:endParaRPr kumimoji="0" lang="fr-CA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68375" marR="0" lvl="4" indent="-9683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38069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EC0E926-91D0-4194-B732-C67CA073D6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TS010380698</Template>
  <TotalTime>115</TotalTime>
  <Words>252</Words>
  <Application>Microsoft Office PowerPoint</Application>
  <PresentationFormat>On-screen Show (4:3)</PresentationFormat>
  <Paragraphs>63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TS010380698</vt:lpstr>
      <vt:lpstr>Slide 1</vt:lpstr>
      <vt:lpstr>Slide 2</vt:lpstr>
      <vt:lpstr>Profit Margin</vt:lpstr>
      <vt:lpstr>Asset Turnover</vt:lpstr>
      <vt:lpstr>Equity Multiplier</vt:lpstr>
      <vt:lpstr>Return on Equity</vt:lpstr>
      <vt:lpstr>Return on Investment</vt:lpstr>
      <vt:lpstr>DU PONT CHART</vt:lpstr>
      <vt:lpstr>Refrences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CHANGE_ME</dc:creator>
  <cp:keywords/>
  <cp:lastModifiedBy>CHANGE_ME</cp:lastModifiedBy>
  <cp:revision>27</cp:revision>
  <dcterms:created xsi:type="dcterms:W3CDTF">2014-05-24T13:18:09Z</dcterms:created>
  <dcterms:modified xsi:type="dcterms:W3CDTF">2014-05-24T15:28:08Z</dcterms:modified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TC103806989990</vt:lpwstr>
  </property>
</Properties>
</file>