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7" r:id="rId2"/>
    <p:sldId id="256" r:id="rId3"/>
    <p:sldId id="257" r:id="rId4"/>
    <p:sldId id="258" r:id="rId5"/>
    <p:sldId id="259" r:id="rId6"/>
    <p:sldId id="260" r:id="rId7"/>
    <p:sldId id="261" r:id="rId8"/>
    <p:sldId id="262" r:id="rId9"/>
    <p:sldId id="263" r:id="rId10"/>
    <p:sldId id="264" r:id="rId11"/>
    <p:sldId id="265" r:id="rId12"/>
    <p:sldId id="266" r:id="rId13"/>
    <p:sldId id="267" r:id="rId14"/>
    <p:sldId id="269" r:id="rId15"/>
    <p:sldId id="268" r:id="rId16"/>
    <p:sldId id="270" r:id="rId17"/>
    <p:sldId id="276" r:id="rId18"/>
    <p:sldId id="271" r:id="rId19"/>
    <p:sldId id="272" r:id="rId20"/>
    <p:sldId id="273" r:id="rId21"/>
    <p:sldId id="274" r:id="rId22"/>
    <p:sldId id="27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620"/>
    <p:restoredTop sz="94660"/>
  </p:normalViewPr>
  <p:slideViewPr>
    <p:cSldViewPr>
      <p:cViewPr varScale="1">
        <p:scale>
          <a:sx n="74" d="100"/>
          <a:sy n="74" d="100"/>
        </p:scale>
        <p:origin x="-738"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66781B24-16AC-4271-83C2-F2C6D18DC4F6}" type="datetimeFigureOut">
              <a:rPr lang="en-US" smtClean="0"/>
              <a:pPr/>
              <a:t>10/14/2012</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8BBCB014-3AB1-4AFE-B409-C7AA00CF7623}"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6781B24-16AC-4271-83C2-F2C6D18DC4F6}" type="datetimeFigureOut">
              <a:rPr lang="en-US" smtClean="0"/>
              <a:pPr/>
              <a:t>10/14/2012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BBCB014-3AB1-4AFE-B409-C7AA00CF76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6781B24-16AC-4271-83C2-F2C6D18DC4F6}" type="datetimeFigureOut">
              <a:rPr lang="en-US" smtClean="0"/>
              <a:pPr/>
              <a:t>10/14/2012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BBCB014-3AB1-4AFE-B409-C7AA00CF76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6781B24-16AC-4271-83C2-F2C6D18DC4F6}" type="datetimeFigureOut">
              <a:rPr lang="en-US" smtClean="0"/>
              <a:pPr/>
              <a:t>10/14/2012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BBCB014-3AB1-4AFE-B409-C7AA00CF76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6781B24-16AC-4271-83C2-F2C6D18DC4F6}" type="datetimeFigureOut">
              <a:rPr lang="en-US" smtClean="0"/>
              <a:pPr/>
              <a:t>10/14/2012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BBCB014-3AB1-4AFE-B409-C7AA00CF7623}" type="slidenum">
              <a:rPr lang="en-US" smtClean="0"/>
              <a:pPr/>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6781B24-16AC-4271-83C2-F2C6D18DC4F6}" type="datetimeFigureOut">
              <a:rPr lang="en-US" smtClean="0"/>
              <a:pPr/>
              <a:t>10/14/2012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BBCB014-3AB1-4AFE-B409-C7AA00CF76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6781B24-16AC-4271-83C2-F2C6D18DC4F6}" type="datetimeFigureOut">
              <a:rPr lang="en-US" smtClean="0"/>
              <a:pPr/>
              <a:t>10/14/2012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BBCB014-3AB1-4AFE-B409-C7AA00CF7623}"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6781B24-16AC-4271-83C2-F2C6D18DC4F6}" type="datetimeFigureOut">
              <a:rPr lang="en-US" smtClean="0"/>
              <a:pPr/>
              <a:t>10/14/2012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BBCB014-3AB1-4AFE-B409-C7AA00CF76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6781B24-16AC-4271-83C2-F2C6D18DC4F6}" type="datetimeFigureOut">
              <a:rPr lang="en-US" smtClean="0"/>
              <a:pPr/>
              <a:t>10/14/2012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BBCB014-3AB1-4AFE-B409-C7AA00CF76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6781B24-16AC-4271-83C2-F2C6D18DC4F6}" type="datetimeFigureOut">
              <a:rPr lang="en-US" smtClean="0"/>
              <a:pPr/>
              <a:t>10/14/2012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BBCB014-3AB1-4AFE-B409-C7AA00CF76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66781B24-16AC-4271-83C2-F2C6D18DC4F6}" type="datetimeFigureOut">
              <a:rPr lang="en-US" smtClean="0"/>
              <a:pPr/>
              <a:t>10/14/2012</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8BBCB014-3AB1-4AFE-B409-C7AA00CF762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66781B24-16AC-4271-83C2-F2C6D18DC4F6}" type="datetimeFigureOut">
              <a:rPr lang="en-US" smtClean="0"/>
              <a:pPr/>
              <a:t>10/14/2012</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8BBCB014-3AB1-4AFE-B409-C7AA00CF76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COMPANY  MEETINGS </a:t>
            </a:r>
            <a:endParaRPr lang="en-US" dirty="0"/>
          </a:p>
        </p:txBody>
      </p:sp>
      <p:sp>
        <p:nvSpPr>
          <p:cNvPr id="3" name="Content Placeholder 2"/>
          <p:cNvSpPr>
            <a:spLocks noGrp="1"/>
          </p:cNvSpPr>
          <p:nvPr>
            <p:ph idx="1"/>
          </p:nvPr>
        </p:nvSpPr>
        <p:spPr>
          <a:xfrm>
            <a:off x="457200" y="5181600"/>
            <a:ext cx="8229600" cy="944563"/>
          </a:xfrm>
        </p:spPr>
        <p:txBody>
          <a:bodyPr/>
          <a:lstStyle/>
          <a:p>
            <a:r>
              <a:rPr lang="en-US" dirty="0" smtClean="0"/>
              <a:t>BY  CA. SAYANTAN  BASU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US" dirty="0" smtClean="0"/>
              <a:t>The AGM must be held on a working day during business hours at the registered office of the company or at some other place within the city, town or village in which the registered office of the company is situated. The Central Government may, however, exempt any class of companies from the above provisions. If any day is declared by the Central government to be a public holiday after the issue of the notice convening such meeting, such a day will be treated as a working day.</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dirty="0" smtClean="0"/>
              <a:t>In case of default in holding an annual general meeting, the following are the consequences :-</a:t>
            </a:r>
          </a:p>
          <a:p>
            <a:r>
              <a:rPr lang="en-US" dirty="0" smtClean="0"/>
              <a:t>Any member of the company may apply to the Company Law Board. The Company Law Board may call, or direct the calling of the meeting.</a:t>
            </a:r>
          </a:p>
          <a:p>
            <a:r>
              <a:rPr lang="en-US" dirty="0" smtClean="0"/>
              <a:t>Fine which may extend to Rs. 5,000 on the company and every officer of the company who is in default may be levied and for continuing default, a further fine of Rs. 250 per day during which the default continues may be levied.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Business to be Transacted at Annual General Meeting</a:t>
            </a:r>
            <a:r>
              <a:rPr lang="en-US" dirty="0" smtClean="0"/>
              <a:t> :</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At every AGM, the following matters must be discussed and decided. Since such matters are discussed at every AGM, they are known as ordinary business. All other matters and business to be discussed at the AGM are special business.</a:t>
            </a:r>
          </a:p>
          <a:p>
            <a:r>
              <a:rPr lang="en-US" dirty="0" smtClean="0"/>
              <a:t>The following matters constitute ordinary business at an AGM :-</a:t>
            </a:r>
          </a:p>
          <a:p>
            <a:r>
              <a:rPr lang="en-US" dirty="0" smtClean="0"/>
              <a:t>Consideration of annual accounts, director’s report and the auditor’s report </a:t>
            </a:r>
          </a:p>
          <a:p>
            <a:r>
              <a:rPr lang="en-US" dirty="0" smtClean="0"/>
              <a:t>Declaration of dividend </a:t>
            </a:r>
          </a:p>
          <a:p>
            <a:r>
              <a:rPr lang="en-US" dirty="0" smtClean="0"/>
              <a:t>Appointment of directors in the place of those retiring </a:t>
            </a:r>
          </a:p>
          <a:p>
            <a:r>
              <a:rPr lang="en-US" dirty="0" smtClean="0"/>
              <a:t>Appointment of and the fixing of the remuneration of the statutory auditors. </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 Extraordinary General Meeting  ( Sec 168 )</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Every general meeting (i.e. meeting of members of the company) other than the statutory meeting and the annual general meeting or any adjournment thereof, is an extraordinary general meeting.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Such meeting is usually called by the Board of Directors for some urgent business which cannot wait to be decided till the next AGM. Every business transacted at such a meeting is special business. An explanatory statement of the special business must also accompany the notice calling the meeting. </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en-US" dirty="0" smtClean="0"/>
              <a:t>The Articles of Association of a Company may contain provisions for convening an extraordinary general meeting. </a:t>
            </a:r>
            <a:r>
              <a:rPr lang="en-US" dirty="0" err="1" smtClean="0"/>
              <a:t>Eg</a:t>
            </a:r>
            <a:r>
              <a:rPr lang="en-US" dirty="0" smtClean="0"/>
              <a:t>. It may provide that "the board may, whenever it thinks fit, call an extraordinary general meeting" or it may provide that "if at any time there are not within India, directors capable of acting who are sufficient in number to form a quorum, any director or any two members of the company may call an extraordinary general meeting".</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A meeting cannot be held unless a proper notice has been given to all persons entitled to attend the meeting at the proper time, containing the necessary information. A notice convening a general meeting must be given at least 21 clear days prior to the date of meeting. </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Requisites of a Valid Meetings</a:t>
            </a:r>
            <a:r>
              <a:rPr lang="en-US" dirty="0" smtClean="0"/>
              <a:t> </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It must be properly convened. The persons calling the meeting must be </a:t>
            </a:r>
            <a:r>
              <a:rPr lang="en-US" dirty="0" err="1" smtClean="0"/>
              <a:t>authorised</a:t>
            </a:r>
            <a:r>
              <a:rPr lang="en-US" dirty="0" smtClean="0"/>
              <a:t> to do so. </a:t>
            </a:r>
          </a:p>
          <a:p>
            <a:r>
              <a:rPr lang="en-US" b="1" u="sng" dirty="0" smtClean="0">
                <a:solidFill>
                  <a:srgbClr val="FF0000"/>
                </a:solidFill>
              </a:rPr>
              <a:t>Proper and adequate notice </a:t>
            </a:r>
            <a:r>
              <a:rPr lang="en-US" dirty="0" smtClean="0"/>
              <a:t>must have been given to all those entitled to attend. </a:t>
            </a:r>
          </a:p>
          <a:p>
            <a:pPr algn="just"/>
            <a:r>
              <a:rPr lang="en-US" dirty="0" smtClean="0"/>
              <a:t>The meeting must be </a:t>
            </a:r>
            <a:r>
              <a:rPr lang="en-US" b="1" u="sng" dirty="0" smtClean="0">
                <a:solidFill>
                  <a:srgbClr val="FF0000"/>
                </a:solidFill>
              </a:rPr>
              <a:t>legally constituted</a:t>
            </a:r>
            <a:r>
              <a:rPr lang="en-US" dirty="0" smtClean="0"/>
              <a:t>. There must be a chairperson. </a:t>
            </a:r>
          </a:p>
          <a:p>
            <a:pPr algn="just"/>
            <a:r>
              <a:rPr lang="en-US" dirty="0" smtClean="0"/>
              <a:t>The rules of </a:t>
            </a:r>
            <a:r>
              <a:rPr lang="en-US" b="1" u="sng" dirty="0" smtClean="0">
                <a:solidFill>
                  <a:srgbClr val="FF0000"/>
                </a:solidFill>
              </a:rPr>
              <a:t>quorum</a:t>
            </a:r>
            <a:r>
              <a:rPr lang="en-US" dirty="0" smtClean="0"/>
              <a:t> must be maintained and the provisions of the Companies Act, 1956 and the articles must be complied with. </a:t>
            </a:r>
          </a:p>
          <a:p>
            <a:pPr algn="just"/>
            <a:r>
              <a:rPr lang="en-US" dirty="0" smtClean="0"/>
              <a:t>The business at the meeting must be validly transacted.. The meeting must be conducted in accordance with the regulations governing the meetings. </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Chairman of the meeting</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chairman is the head of the meeting. Generally, the chairman of the Board of Directors is the Chairman of the meeting. Unless the articles otherwise provide, the members present in person at the meeting elect one of themselves to be the chairman thereof on a show of the hands. If there is no Chairman or he is not present within 15 minutes after the appointed time of the meeting or is unwilling to act as chairman of the meeting, the directors present may elect one among themselves to be the chairman of the meeting. </a:t>
            </a:r>
            <a:br>
              <a:rPr lang="en-US" dirty="0" smtClean="0"/>
            </a:b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Duties of the chairman</a:t>
            </a:r>
            <a:r>
              <a:rPr lang="en-US" dirty="0" smtClean="0"/>
              <a:t/>
            </a:r>
            <a:br>
              <a:rPr lang="en-US" dirty="0" smtClean="0"/>
            </a:br>
            <a:endParaRPr lang="en-US" dirty="0"/>
          </a:p>
        </p:txBody>
      </p:sp>
      <p:sp>
        <p:nvSpPr>
          <p:cNvPr id="3" name="Content Placeholder 2"/>
          <p:cNvSpPr>
            <a:spLocks noGrp="1"/>
          </p:cNvSpPr>
          <p:nvPr>
            <p:ph idx="1"/>
          </p:nvPr>
        </p:nvSpPr>
        <p:spPr/>
        <p:txBody>
          <a:bodyPr>
            <a:normAutofit lnSpcReduction="10000"/>
          </a:bodyPr>
          <a:lstStyle/>
          <a:p>
            <a:r>
              <a:rPr lang="en-US" dirty="0" smtClean="0"/>
              <a:t>Without a chairman, a meeting is incomplete. The chairman is the regulator of the meeting. His duties include the following :-</a:t>
            </a:r>
            <a:endParaRPr lang="en-US" dirty="0"/>
          </a:p>
          <a:p>
            <a:r>
              <a:rPr lang="en-US" dirty="0" smtClean="0"/>
              <a:t>He must ensure that the meeting is properly convened and constituted i.e. that proper notice has been given, that the required quorum is present, etc. </a:t>
            </a:r>
          </a:p>
          <a:p>
            <a:r>
              <a:rPr lang="en-US" dirty="0" smtClean="0"/>
              <a:t>He must ensure that the provisions of the act and the articles in regard to the meeting and its procedures are observed. </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Types of Meetings</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He must ensure that business is taken in the order set out in agenda and no business which is not mentioned in the agenda is taken up unless agreed to by the members. </a:t>
            </a:r>
          </a:p>
          <a:p>
            <a:r>
              <a:rPr lang="en-US" dirty="0" smtClean="0"/>
              <a:t>He must impartially regulate the proceedings of the meeting and maintain discipline at the meeting.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just"/>
            <a:r>
              <a:rPr lang="en-US" dirty="0" smtClean="0"/>
              <a:t>He may exercise his powers of adjournment of the meeting, should he in good faith feel that such a step is necessary. The chairman has the power to adjourn the meeting in case of indiscipline at the meeting. A chairman however does not have the power to stop or adjourn the meeting at his own will and pleasure. If he adjourns the meeting prematurely, the members present may decide to continue the meeting and elect another chairman and proceed with the business for which it was convened. </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MEETINGS </a:t>
            </a:r>
            <a:endParaRPr lang="en-US" dirty="0"/>
          </a:p>
        </p:txBody>
      </p:sp>
      <p:sp>
        <p:nvSpPr>
          <p:cNvPr id="3" name="Content Placeholder 2"/>
          <p:cNvSpPr>
            <a:spLocks noGrp="1"/>
          </p:cNvSpPr>
          <p:nvPr>
            <p:ph idx="1"/>
          </p:nvPr>
        </p:nvSpPr>
        <p:spPr/>
        <p:txBody>
          <a:bodyPr/>
          <a:lstStyle/>
          <a:p>
            <a:r>
              <a:rPr lang="en-US" dirty="0" smtClean="0"/>
              <a:t>THANK   YOU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Statutory Meeting Sec 165  </a:t>
            </a:r>
            <a:endParaRPr lang="en-US" dirty="0"/>
          </a:p>
        </p:txBody>
      </p:sp>
      <p:sp>
        <p:nvSpPr>
          <p:cNvPr id="3" name="Content Placeholder 2"/>
          <p:cNvSpPr>
            <a:spLocks noGrp="1"/>
          </p:cNvSpPr>
          <p:nvPr>
            <p:ph idx="1"/>
          </p:nvPr>
        </p:nvSpPr>
        <p:spPr/>
        <p:txBody>
          <a:bodyPr>
            <a:normAutofit fontScale="92500" lnSpcReduction="20000"/>
          </a:bodyPr>
          <a:lstStyle/>
          <a:p>
            <a:pPr algn="just">
              <a:buNone/>
            </a:pPr>
            <a:r>
              <a:rPr lang="en-US" dirty="0" smtClean="0"/>
              <a:t>   A public company </a:t>
            </a:r>
            <a:r>
              <a:rPr lang="en-US" u="sng" dirty="0" smtClean="0"/>
              <a:t>limited by shares </a:t>
            </a:r>
            <a:r>
              <a:rPr lang="en-US" dirty="0" smtClean="0"/>
              <a:t>or a </a:t>
            </a:r>
            <a:r>
              <a:rPr lang="en-US" u="sng" dirty="0" smtClean="0"/>
              <a:t>guarantee</a:t>
            </a:r>
            <a:r>
              <a:rPr lang="en-US" dirty="0" smtClean="0"/>
              <a:t> is required to hold a statutory meeting. </a:t>
            </a:r>
          </a:p>
          <a:p>
            <a:pPr algn="just">
              <a:buNone/>
            </a:pPr>
            <a:endParaRPr lang="en-US" dirty="0"/>
          </a:p>
          <a:p>
            <a:pPr algn="just"/>
            <a:r>
              <a:rPr lang="en-US" dirty="0" smtClean="0"/>
              <a:t>Statutory meeting is held only once in the lifetime of the company. </a:t>
            </a:r>
          </a:p>
          <a:p>
            <a:pPr algn="just"/>
            <a:r>
              <a:rPr lang="en-US" dirty="0" smtClean="0"/>
              <a:t>Such a meeting must be held within a period of not less than one month or within a period not more than six months from the date on which it is entitled to commence business i.e. it obtains certificate of commencement of business. </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idx="1"/>
          </p:nvPr>
        </p:nvSpPr>
        <p:spPr/>
        <p:txBody>
          <a:bodyPr/>
          <a:lstStyle/>
          <a:p>
            <a:r>
              <a:rPr lang="en-US" dirty="0" smtClean="0"/>
              <a:t>The purpose of the meeting is to enable members to know all important matters pertaining to the formation of the company and its initial life history.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Notice Period</a:t>
            </a:r>
            <a:endParaRPr lang="en-US" dirty="0"/>
          </a:p>
        </p:txBody>
      </p:sp>
      <p:sp>
        <p:nvSpPr>
          <p:cNvPr id="3" name="Content Placeholder 2"/>
          <p:cNvSpPr>
            <a:spLocks noGrp="1"/>
          </p:cNvSpPr>
          <p:nvPr>
            <p:ph idx="1"/>
          </p:nvPr>
        </p:nvSpPr>
        <p:spPr/>
        <p:txBody>
          <a:bodyPr/>
          <a:lstStyle/>
          <a:p>
            <a:r>
              <a:rPr lang="en-US" dirty="0" smtClean="0"/>
              <a:t>A notice of at least 21 days before the meeting must be given to members unless consent is accorded to a shorter notice by members.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smtClean="0"/>
              <a:t>The </a:t>
            </a:r>
            <a:r>
              <a:rPr lang="en-US" u="sng" dirty="0" smtClean="0">
                <a:solidFill>
                  <a:srgbClr val="FF0000"/>
                </a:solidFill>
              </a:rPr>
              <a:t>Board of Directors </a:t>
            </a:r>
            <a:r>
              <a:rPr lang="en-US" dirty="0" smtClean="0"/>
              <a:t>must prepare and send to every member a report called the "Statutory Report" at least 21 days before the day on which the meeting is to be held. </a:t>
            </a:r>
          </a:p>
          <a:p>
            <a:pPr algn="just"/>
            <a:r>
              <a:rPr lang="en-US" dirty="0" smtClean="0"/>
              <a:t>The report should be certified as correct by at least two directors, one of whom must be the managing director, where there is one, and must also be certified as correct by the auditors of the company.</a:t>
            </a:r>
          </a:p>
          <a:p>
            <a:pPr algn="just"/>
            <a:r>
              <a:rPr lang="en-US" dirty="0" smtClean="0"/>
              <a:t> A certified copy of the report must be sent to the Registrar for registration immediately after copies have been sent to the members of the company.</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Breach</a:t>
            </a:r>
            <a:endParaRPr lang="en-US" dirty="0"/>
          </a:p>
        </p:txBody>
      </p:sp>
      <p:sp>
        <p:nvSpPr>
          <p:cNvPr id="3" name="Content Placeholder 2"/>
          <p:cNvSpPr>
            <a:spLocks noGrp="1"/>
          </p:cNvSpPr>
          <p:nvPr>
            <p:ph idx="1"/>
          </p:nvPr>
        </p:nvSpPr>
        <p:spPr/>
        <p:txBody>
          <a:bodyPr>
            <a:normAutofit fontScale="92500"/>
          </a:bodyPr>
          <a:lstStyle/>
          <a:p>
            <a:pPr algn="just"/>
            <a:r>
              <a:rPr lang="en-US" dirty="0" smtClean="0"/>
              <a:t>If default is made in complying with the above provisions, every director or other officer of the company who is in default shall be punishable with fine </a:t>
            </a:r>
            <a:r>
              <a:rPr lang="en-US" dirty="0" err="1" smtClean="0"/>
              <a:t>upto</a:t>
            </a:r>
            <a:r>
              <a:rPr lang="en-US" dirty="0" smtClean="0"/>
              <a:t> Rs. 500. The Registrar or a contributory may file a petition for the winding up of the company if default is made in delivering the statutory report to the Registrar or in holding the statutory meeting on or after 14 days after the last date on which the statutory meeting ought to have been held.</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B. Annual General Meeting  (Sec 166 ) </a:t>
            </a:r>
            <a:r>
              <a:rPr lang="en-US" dirty="0" smtClean="0"/>
              <a:t/>
            </a:r>
            <a:br>
              <a:rPr lang="en-US" dirty="0" smtClean="0"/>
            </a:br>
            <a:endParaRPr lang="en-US" dirty="0"/>
          </a:p>
        </p:txBody>
      </p:sp>
      <p:sp>
        <p:nvSpPr>
          <p:cNvPr id="3" name="Content Placeholder 2"/>
          <p:cNvSpPr>
            <a:spLocks noGrp="1"/>
          </p:cNvSpPr>
          <p:nvPr>
            <p:ph idx="1"/>
          </p:nvPr>
        </p:nvSpPr>
        <p:spPr/>
        <p:txBody>
          <a:bodyPr>
            <a:normAutofit lnSpcReduction="10000"/>
          </a:bodyPr>
          <a:lstStyle/>
          <a:p>
            <a:r>
              <a:rPr lang="en-US" dirty="0" smtClean="0"/>
              <a:t>Must be held by every type of company, public or private, limited by shares or by guarantee, with or without share capital or unlimited company, once a year.</a:t>
            </a:r>
          </a:p>
          <a:p>
            <a:r>
              <a:rPr lang="en-US" dirty="0" smtClean="0"/>
              <a:t>Every company must in each year hold an annual general meeting. Not more than 15 months must elapse between two annual general meetings. However, a company may hold its first annual general meeting within 18 months from the date of its incorporation</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normAutofit fontScale="77500" lnSpcReduction="20000"/>
          </a:bodyPr>
          <a:lstStyle/>
          <a:p>
            <a:pPr algn="just"/>
            <a:r>
              <a:rPr lang="en-US" b="1" u="sng" dirty="0" smtClean="0">
                <a:solidFill>
                  <a:srgbClr val="FF0000"/>
                </a:solidFill>
              </a:rPr>
              <a:t>A notice of at least 21 days before the meeting </a:t>
            </a:r>
            <a:r>
              <a:rPr lang="en-US" dirty="0" smtClean="0"/>
              <a:t>must be given to members. The notice must state that the meeting is an annual general meeting. The time, date and place of the meeting must be mentioned in the notice. The notice of the meeting must be accompanied by a copy of the annual accounts of the company, director’s report on the position of the company for the year and auditor’s report on the accounts. Companies having share capital should also state in the notice that a member is entitled to attend and vote at the meeting and is also entitled to appoint proxies in his absence. A proxy need not be a member of that company. A proxy form should be enclosed with the notice. The proxy forms are required to be submitted to the company at least 48 hours before the meeting.</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168</TotalTime>
  <Words>1529</Words>
  <Application>Microsoft Office PowerPoint</Application>
  <PresentationFormat>On-screen Show (4:3)</PresentationFormat>
  <Paragraphs>56</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Metro</vt:lpstr>
      <vt:lpstr>COMPANY  MEETINGS </vt:lpstr>
      <vt:lpstr>Types of Meetings</vt:lpstr>
      <vt:lpstr>Statutory Meeting Sec 165  </vt:lpstr>
      <vt:lpstr>Purpose</vt:lpstr>
      <vt:lpstr>Notice Period</vt:lpstr>
      <vt:lpstr>Contents</vt:lpstr>
      <vt:lpstr>Breach</vt:lpstr>
      <vt:lpstr>B. Annual General Meeting  (Sec 166 )  </vt:lpstr>
      <vt:lpstr>Contents</vt:lpstr>
      <vt:lpstr>Slide 10</vt:lpstr>
      <vt:lpstr>Slide 11</vt:lpstr>
      <vt:lpstr>Business to be Transacted at Annual General Meeting :</vt:lpstr>
      <vt:lpstr>C. Extraordinary General Meeting  ( Sec 168 ) </vt:lpstr>
      <vt:lpstr>Slide 14</vt:lpstr>
      <vt:lpstr>Slide 15</vt:lpstr>
      <vt:lpstr>Slide 16</vt:lpstr>
      <vt:lpstr>Requisites of a Valid Meetings </vt:lpstr>
      <vt:lpstr>Chairman of the meeting</vt:lpstr>
      <vt:lpstr>Duties of the chairman </vt:lpstr>
      <vt:lpstr>Slide 20</vt:lpstr>
      <vt:lpstr>Slide 21</vt:lpstr>
      <vt:lpstr>MEETINGS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Types of Resolutions</dc:title>
  <dc:creator>Nikhil Jawle</dc:creator>
  <cp:lastModifiedBy>ICA</cp:lastModifiedBy>
  <cp:revision>16</cp:revision>
  <dcterms:created xsi:type="dcterms:W3CDTF">2011-02-26T00:29:07Z</dcterms:created>
  <dcterms:modified xsi:type="dcterms:W3CDTF">2012-10-15T00:01:26Z</dcterms:modified>
</cp:coreProperties>
</file>