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33"/>
  </p:notesMasterIdLst>
  <p:sldIdLst>
    <p:sldId id="256" r:id="rId2"/>
    <p:sldId id="257" r:id="rId3"/>
    <p:sldId id="258" r:id="rId4"/>
    <p:sldId id="289"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7" r:id="rId23"/>
    <p:sldId id="278" r:id="rId24"/>
    <p:sldId id="279" r:id="rId25"/>
    <p:sldId id="280" r:id="rId26"/>
    <p:sldId id="281" r:id="rId27"/>
    <p:sldId id="282" r:id="rId28"/>
    <p:sldId id="284" r:id="rId29"/>
    <p:sldId id="290" r:id="rId30"/>
    <p:sldId id="285" r:id="rId31"/>
    <p:sldId id="287"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76628" autoAdjust="0"/>
  </p:normalViewPr>
  <p:slideViewPr>
    <p:cSldViewPr>
      <p:cViewPr varScale="1">
        <p:scale>
          <a:sx n="59" d="100"/>
          <a:sy n="59" d="100"/>
        </p:scale>
        <p:origin x="-1464"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5BCCD8-F4F1-4D38-8AAE-6AD1ADB64602}" type="datetimeFigureOut">
              <a:rPr lang="en-US" smtClean="0"/>
              <a:pPr/>
              <a:t>4/11/2012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3D1D13-4822-4D53-92DD-AE49E48B86C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3D1D13-4822-4D53-92DD-AE49E48B86C6}"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3D1D13-4822-4D53-92DD-AE49E48B86C6}"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3D1D13-4822-4D53-92DD-AE49E48B86C6}"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31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3D1D13-4822-4D53-92DD-AE49E48B86C6}"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43D1D13-4822-4D53-92DD-AE49E48B86C6}"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3D1D13-4822-4D53-92DD-AE49E48B86C6}"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4/11/2012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4/11/2012</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4/11/2012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4/11/2012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4/11/2012</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4/11/2012</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4/11/2012</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4/11/2012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2743200"/>
            <a:ext cx="5257800" cy="1546225"/>
          </a:xfrm>
        </p:spPr>
        <p:txBody>
          <a:bodyPr>
            <a:normAutofit/>
          </a:bodyPr>
          <a:lstStyle/>
          <a:p>
            <a:r>
              <a:rPr lang="en-US" dirty="0" smtClean="0">
                <a:solidFill>
                  <a:schemeClr val="tx1"/>
                </a:solidFill>
                <a:latin typeface="Bauhaus 93" pitchFamily="82" charset="0"/>
              </a:rPr>
              <a:t>SERVICE TAX</a:t>
            </a:r>
            <a:endParaRPr lang="en-US" dirty="0">
              <a:solidFill>
                <a:schemeClr val="tx1"/>
              </a:solidFill>
              <a:latin typeface="Bauhaus 93" pitchFamily="82" charset="0"/>
            </a:endParaRPr>
          </a:p>
        </p:txBody>
      </p:sp>
      <p:sp>
        <p:nvSpPr>
          <p:cNvPr id="3" name="Subtitle 2"/>
          <p:cNvSpPr>
            <a:spLocks noGrp="1"/>
          </p:cNvSpPr>
          <p:nvPr>
            <p:ph type="subTitle" idx="1"/>
          </p:nvPr>
        </p:nvSpPr>
        <p:spPr>
          <a:xfrm>
            <a:off x="457200" y="5334000"/>
            <a:ext cx="8382000" cy="1371600"/>
          </a:xfrm>
        </p:spPr>
        <p:txBody>
          <a:bodyPr>
            <a:normAutofit/>
          </a:bodyPr>
          <a:lstStyle/>
          <a:p>
            <a:r>
              <a:rPr lang="en-US" dirty="0" smtClean="0"/>
              <a:t>  </a:t>
            </a:r>
          </a:p>
          <a:p>
            <a:endParaRPr lang="en-US" dirty="0" smtClean="0"/>
          </a:p>
          <a:p>
            <a:r>
              <a:rPr lang="en-US" sz="1600" dirty="0" smtClean="0"/>
              <a:t>   </a:t>
            </a:r>
            <a:r>
              <a:rPr lang="en-US" sz="1600" i="1" dirty="0" smtClean="0">
                <a:solidFill>
                  <a:srgbClr val="FF0000"/>
                </a:solidFill>
                <a:effectLst>
                  <a:outerShdw blurRad="38100" dist="38100" dir="2700000" algn="tl">
                    <a:srgbClr val="000000">
                      <a:alpha val="43137"/>
                    </a:srgbClr>
                  </a:outerShdw>
                </a:effectLst>
              </a:rPr>
              <a:t>BY – S.RAMANAND AIYAR &amp; CO., CHARTERED ACCOUNTANTS</a:t>
            </a:r>
            <a:endParaRPr lang="en-US" sz="1600" i="1" dirty="0">
              <a:solidFill>
                <a:srgbClr val="FF0000"/>
              </a:solidFill>
              <a:effectLst>
                <a:outerShdw blurRad="38100" dist="38100" dir="2700000" algn="tl">
                  <a:srgbClr val="000000">
                    <a:alpha val="43137"/>
                  </a:srgbClr>
                </a:outerShdw>
              </a:effectLst>
            </a:endParaRPr>
          </a:p>
        </p:txBody>
      </p:sp>
      <p:graphicFrame>
        <p:nvGraphicFramePr>
          <p:cNvPr id="4" name="Table 3"/>
          <p:cNvGraphicFramePr>
            <a:graphicFrameLocks noGrp="1"/>
          </p:cNvGraphicFramePr>
          <p:nvPr/>
        </p:nvGraphicFramePr>
        <p:xfrm>
          <a:off x="228600" y="137160"/>
          <a:ext cx="8686800" cy="3139440"/>
        </p:xfrm>
        <a:graphic>
          <a:graphicData uri="http://schemas.openxmlformats.org/drawingml/2006/table">
            <a:tbl>
              <a:tblPr firstRow="1" bandRow="1">
                <a:tableStyleId>{5C22544A-7EE6-4342-B048-85BDC9FD1C3A}</a:tableStyleId>
              </a:tblPr>
              <a:tblGrid>
                <a:gridCol w="8686800"/>
              </a:tblGrid>
              <a:tr h="1981200">
                <a:tc>
                  <a:txBody>
                    <a:bodyPr/>
                    <a:lstStyle/>
                    <a:p>
                      <a:r>
                        <a:rPr lang="en-US" sz="2000" dirty="0" smtClean="0"/>
                        <a:t>The budget is indicating towards  long term vision of Government. Negative List, Declared List, Place of taxation  rules</a:t>
                      </a:r>
                      <a:r>
                        <a:rPr lang="en-US" sz="2000" baseline="0" dirty="0" smtClean="0"/>
                        <a:t> </a:t>
                      </a:r>
                      <a:r>
                        <a:rPr lang="en-US" sz="2000" dirty="0" smtClean="0"/>
                        <a:t>will change the whole Indirect taxes regime &amp; a hard move of government towards collection of more taxes.</a:t>
                      </a:r>
                    </a:p>
                    <a:p>
                      <a:r>
                        <a:rPr lang="en-US" sz="2000" dirty="0" smtClean="0"/>
                        <a:t>Foundation stone of GST has been laid by Introducing GST Operational Network and</a:t>
                      </a:r>
                      <a:r>
                        <a:rPr lang="en-US" sz="2000" baseline="0" dirty="0" smtClean="0"/>
                        <a:t> </a:t>
                      </a:r>
                      <a:r>
                        <a:rPr lang="en-US" sz="2000" dirty="0" smtClean="0"/>
                        <a:t>Single Number &amp; return  for Service tax &amp; Central Excise. Increased rate of Service tax &amp; excise duty will burden the pockets of common man. </a:t>
                      </a:r>
                    </a:p>
                    <a:p>
                      <a:r>
                        <a:rPr lang="en-US" sz="2000" baseline="0" dirty="0" smtClean="0"/>
                        <a:t>From the Government point of view it is a looking forward budget.</a:t>
                      </a:r>
                      <a:endParaRPr lang="en-US" sz="2000" dirty="0"/>
                    </a:p>
                  </a:txBody>
                  <a:tcPr/>
                </a:tc>
              </a:tr>
            </a:tbl>
          </a:graphicData>
        </a:graphic>
      </p:graphicFrame>
      <p:pic>
        <p:nvPicPr>
          <p:cNvPr id="1026" name="Picture 2"/>
          <p:cNvPicPr>
            <a:picLocks noChangeAspect="1" noChangeArrowheads="1"/>
          </p:cNvPicPr>
          <p:nvPr/>
        </p:nvPicPr>
        <p:blipFill>
          <a:blip r:embed="rId3" cstate="print"/>
          <a:srcRect/>
          <a:stretch>
            <a:fillRect/>
          </a:stretch>
        </p:blipFill>
        <p:spPr bwMode="auto">
          <a:xfrm>
            <a:off x="6629400" y="3276600"/>
            <a:ext cx="2286000" cy="2362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CENVAT CREDIT RULES</a:t>
            </a:r>
            <a:endParaRPr lang="en-US" dirty="0"/>
          </a:p>
        </p:txBody>
      </p:sp>
      <p:sp>
        <p:nvSpPr>
          <p:cNvPr id="3" name="Content Placeholder 2"/>
          <p:cNvSpPr>
            <a:spLocks noGrp="1"/>
          </p:cNvSpPr>
          <p:nvPr>
            <p:ph sz="quarter" idx="1"/>
          </p:nvPr>
        </p:nvSpPr>
        <p:spPr/>
        <p:txBody>
          <a:bodyPr/>
          <a:lstStyle/>
          <a:p>
            <a:pPr>
              <a:buNone/>
            </a:pPr>
            <a:r>
              <a:rPr lang="en-US" dirty="0" smtClean="0"/>
              <a:t>    </a:t>
            </a:r>
            <a:r>
              <a:rPr lang="en-US" u="sng" dirty="0" smtClean="0">
                <a:latin typeface="Antique Olive" pitchFamily="34" charset="0"/>
              </a:rPr>
              <a:t>RULE 5</a:t>
            </a:r>
          </a:p>
          <a:p>
            <a:pPr>
              <a:buFont typeface="Wingdings" pitchFamily="2" charset="2"/>
              <a:buChar char="v"/>
            </a:pPr>
            <a:r>
              <a:rPr lang="en-US" sz="2000" dirty="0" smtClean="0"/>
              <a:t>Simplified scheme of refunds introduced – substituting entire rule 5of CCR,2004.</a:t>
            </a:r>
          </a:p>
          <a:p>
            <a:pPr>
              <a:buFont typeface="Wingdings" pitchFamily="2" charset="2"/>
              <a:buChar char="v"/>
            </a:pPr>
            <a:r>
              <a:rPr lang="en-US" sz="2000" dirty="0" smtClean="0"/>
              <a:t>The new scheme does not require the kind of correlation that is needed at present between exports and input services used in such exports.</a:t>
            </a:r>
          </a:p>
          <a:p>
            <a:pPr>
              <a:buFont typeface="Wingdings" pitchFamily="2" charset="2"/>
              <a:buChar char="v"/>
            </a:pPr>
            <a:r>
              <a:rPr lang="en-US" sz="2000" dirty="0" smtClean="0"/>
              <a:t> Duties or taxes paid on any goods or services that qualify as inputs or input services will be entitled to be refunded in the ratio of the export turnover to total turnover in line with Circular No. 868/6/2008-CE dated 09.05.2008</a:t>
            </a:r>
          </a:p>
          <a:p>
            <a:pPr>
              <a:buNone/>
            </a:pPr>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52401"/>
            <a:ext cx="8229600" cy="2362200"/>
          </a:xfrm>
        </p:spPr>
        <p:txBody>
          <a:bodyPr/>
          <a:lstStyle/>
          <a:p>
            <a:pPr>
              <a:buNone/>
            </a:pPr>
            <a:r>
              <a:rPr lang="en-US" sz="1600" b="1" u="sng" dirty="0" smtClean="0"/>
              <a:t>CENVAT Credit on Motor vehicles</a:t>
            </a:r>
            <a:endParaRPr lang="en-US" sz="1600" b="1" dirty="0" smtClean="0"/>
          </a:p>
          <a:p>
            <a:pPr>
              <a:buFont typeface="Wingdings" pitchFamily="2" charset="2"/>
              <a:buChar char="q"/>
            </a:pPr>
            <a:r>
              <a:rPr lang="en-US" sz="1800" b="1" u="sng" dirty="0" smtClean="0"/>
              <a:t>As a Capital Goods</a:t>
            </a:r>
            <a:endParaRPr lang="en-US" sz="1800" b="1" dirty="0" smtClean="0"/>
          </a:p>
          <a:p>
            <a:r>
              <a:rPr lang="en-US" sz="1800" dirty="0" smtClean="0"/>
              <a:t>Presently credit on all motor vehicles is not available except to a few specified service providers. This is being </a:t>
            </a:r>
            <a:r>
              <a:rPr lang="en-US" sz="1800" dirty="0" err="1" smtClean="0"/>
              <a:t>liberalised</a:t>
            </a:r>
            <a:r>
              <a:rPr lang="en-US" sz="1800" dirty="0" smtClean="0"/>
              <a:t> and credit on all the motor vehicles to al the service providers shall now be allowed </a:t>
            </a:r>
            <a:r>
              <a:rPr lang="en-US" sz="1800" u="sng" dirty="0" smtClean="0"/>
              <a:t>except</a:t>
            </a:r>
            <a:r>
              <a:rPr lang="en-US" sz="1800" dirty="0" smtClean="0"/>
              <a:t> for following:</a:t>
            </a:r>
          </a:p>
          <a:p>
            <a:endParaRPr lang="en-US" dirty="0"/>
          </a:p>
        </p:txBody>
      </p:sp>
      <p:graphicFrame>
        <p:nvGraphicFramePr>
          <p:cNvPr id="4" name="Table 3"/>
          <p:cNvGraphicFramePr>
            <a:graphicFrameLocks noGrp="1"/>
          </p:cNvGraphicFramePr>
          <p:nvPr/>
        </p:nvGraphicFramePr>
        <p:xfrm>
          <a:off x="304800" y="2133600"/>
          <a:ext cx="8534400" cy="4368115"/>
        </p:xfrm>
        <a:graphic>
          <a:graphicData uri="http://schemas.openxmlformats.org/drawingml/2006/table">
            <a:tbl>
              <a:tblPr firstRow="1" bandRow="1">
                <a:tableStyleId>{073A0DAA-6AF3-43AB-8588-CEC1D06C72B9}</a:tableStyleId>
              </a:tblPr>
              <a:tblGrid>
                <a:gridCol w="1109472"/>
                <a:gridCol w="2218944"/>
                <a:gridCol w="5205984"/>
              </a:tblGrid>
              <a:tr h="476347">
                <a:tc>
                  <a:txBody>
                    <a:bodyPr/>
                    <a:lstStyle/>
                    <a:p>
                      <a:r>
                        <a:rPr lang="en-US" dirty="0" smtClean="0"/>
                        <a:t>Sr. No.</a:t>
                      </a:r>
                      <a:endParaRPr lang="en-US" dirty="0"/>
                    </a:p>
                  </a:txBody>
                  <a:tcPr/>
                </a:tc>
                <a:tc>
                  <a:txBody>
                    <a:bodyPr/>
                    <a:lstStyle/>
                    <a:p>
                      <a:r>
                        <a:rPr lang="en-US" dirty="0" smtClean="0"/>
                        <a:t>Tariff</a:t>
                      </a:r>
                      <a:r>
                        <a:rPr lang="en-US" baseline="0" dirty="0" smtClean="0"/>
                        <a:t> Heading</a:t>
                      </a:r>
                      <a:endParaRPr lang="en-US" dirty="0"/>
                    </a:p>
                  </a:txBody>
                  <a:tcPr/>
                </a:tc>
                <a:tc>
                  <a:txBody>
                    <a:bodyPr/>
                    <a:lstStyle/>
                    <a:p>
                      <a:r>
                        <a:rPr lang="en-US" sz="1800" kern="1200" dirty="0" smtClean="0"/>
                        <a:t>Description of Motor Vehicle</a:t>
                      </a:r>
                      <a:endParaRPr lang="en-US" dirty="0"/>
                    </a:p>
                  </a:txBody>
                  <a:tcPr/>
                </a:tc>
              </a:tr>
              <a:tr h="672221">
                <a:tc>
                  <a:txBody>
                    <a:bodyPr/>
                    <a:lstStyle/>
                    <a:p>
                      <a:r>
                        <a:rPr lang="en-US" dirty="0" smtClean="0"/>
                        <a:t>1</a:t>
                      </a:r>
                      <a:endParaRPr lang="en-US" dirty="0"/>
                    </a:p>
                  </a:txBody>
                  <a:tcPr/>
                </a:tc>
                <a:tc>
                  <a:txBody>
                    <a:bodyPr/>
                    <a:lstStyle/>
                    <a:p>
                      <a:r>
                        <a:rPr lang="en-US" dirty="0" smtClean="0"/>
                        <a:t>8702</a:t>
                      </a:r>
                      <a:endParaRPr lang="en-US" dirty="0"/>
                    </a:p>
                  </a:txBody>
                  <a:tcPr/>
                </a:tc>
                <a:tc>
                  <a:txBody>
                    <a:bodyPr/>
                    <a:lstStyle/>
                    <a:p>
                      <a:r>
                        <a:rPr lang="en-US" sz="1800" kern="1200" dirty="0" smtClean="0"/>
                        <a:t>Motor Vehicles for the transport of ten or more persons, including driver</a:t>
                      </a:r>
                      <a:endParaRPr lang="en-US" dirty="0"/>
                    </a:p>
                  </a:txBody>
                  <a:tcPr/>
                </a:tc>
              </a:tr>
              <a:tr h="960316">
                <a:tc>
                  <a:txBody>
                    <a:bodyPr/>
                    <a:lstStyle/>
                    <a:p>
                      <a:r>
                        <a:rPr lang="en-US" dirty="0" smtClean="0"/>
                        <a:t>2</a:t>
                      </a:r>
                      <a:endParaRPr lang="en-US" dirty="0"/>
                    </a:p>
                  </a:txBody>
                  <a:tcPr/>
                </a:tc>
                <a:tc>
                  <a:txBody>
                    <a:bodyPr/>
                    <a:lstStyle/>
                    <a:p>
                      <a:r>
                        <a:rPr lang="en-US" dirty="0" smtClean="0"/>
                        <a:t>8703</a:t>
                      </a:r>
                      <a:endParaRPr lang="en-US" dirty="0"/>
                    </a:p>
                  </a:txBody>
                  <a:tcPr/>
                </a:tc>
                <a:tc>
                  <a:txBody>
                    <a:bodyPr/>
                    <a:lstStyle/>
                    <a:p>
                      <a:r>
                        <a:rPr lang="en-US" sz="1800" kern="1200" dirty="0" smtClean="0"/>
                        <a:t>Motor Cars and other motor vehicles principally designed for the transport of persons including station wagons and racing cars</a:t>
                      </a:r>
                      <a:endParaRPr lang="en-US" dirty="0"/>
                    </a:p>
                  </a:txBody>
                  <a:tcPr/>
                </a:tc>
              </a:tr>
              <a:tr h="476347">
                <a:tc>
                  <a:txBody>
                    <a:bodyPr/>
                    <a:lstStyle/>
                    <a:p>
                      <a:r>
                        <a:rPr lang="en-US" dirty="0" smtClean="0"/>
                        <a:t>3</a:t>
                      </a:r>
                      <a:endParaRPr lang="en-US" dirty="0"/>
                    </a:p>
                  </a:txBody>
                  <a:tcPr/>
                </a:tc>
                <a:tc>
                  <a:txBody>
                    <a:bodyPr/>
                    <a:lstStyle/>
                    <a:p>
                      <a:r>
                        <a:rPr lang="en-US" dirty="0" smtClean="0"/>
                        <a:t>8704</a:t>
                      </a:r>
                      <a:endParaRPr lang="en-US" dirty="0"/>
                    </a:p>
                  </a:txBody>
                  <a:tcPr/>
                </a:tc>
                <a:tc>
                  <a:txBody>
                    <a:bodyPr/>
                    <a:lstStyle/>
                    <a:p>
                      <a:r>
                        <a:rPr lang="en-US" sz="1800" kern="1200" dirty="0" smtClean="0"/>
                        <a:t>Motor Vehicles for transport of goods</a:t>
                      </a:r>
                      <a:endParaRPr lang="en-US" dirty="0"/>
                    </a:p>
                  </a:txBody>
                  <a:tcPr/>
                </a:tc>
              </a:tr>
              <a:tr h="672221">
                <a:tc>
                  <a:txBody>
                    <a:bodyPr/>
                    <a:lstStyle/>
                    <a:p>
                      <a:r>
                        <a:rPr lang="en-US" dirty="0" smtClean="0"/>
                        <a:t>4</a:t>
                      </a:r>
                      <a:endParaRPr lang="en-US" dirty="0"/>
                    </a:p>
                  </a:txBody>
                  <a:tcPr/>
                </a:tc>
                <a:tc>
                  <a:txBody>
                    <a:bodyPr/>
                    <a:lstStyle/>
                    <a:p>
                      <a:r>
                        <a:rPr lang="en-US" dirty="0" smtClean="0"/>
                        <a:t>8711</a:t>
                      </a:r>
                      <a:endParaRPr lang="en-US" dirty="0"/>
                    </a:p>
                  </a:txBody>
                  <a:tcPr/>
                </a:tc>
                <a:tc>
                  <a:txBody>
                    <a:bodyPr/>
                    <a:lstStyle/>
                    <a:p>
                      <a:r>
                        <a:rPr lang="en-US" sz="1800" kern="1200" dirty="0" smtClean="0"/>
                        <a:t>Motor Cycles (including mopeds) and cycles fitted with an auxiliary motor, with or without side-cars</a:t>
                      </a:r>
                      <a:endParaRPr lang="en-US" dirty="0"/>
                    </a:p>
                  </a:txBody>
                  <a:tcPr/>
                </a:tc>
              </a:tr>
              <a:tr h="476347">
                <a:tc>
                  <a:txBody>
                    <a:bodyPr/>
                    <a:lstStyle/>
                    <a:p>
                      <a:r>
                        <a:rPr lang="en-US" dirty="0" smtClean="0"/>
                        <a:t>5</a:t>
                      </a:r>
                      <a:endParaRPr lang="en-US" dirty="0"/>
                    </a:p>
                  </a:txBody>
                  <a:tcPr/>
                </a:tc>
                <a:tc>
                  <a:txBody>
                    <a:bodyPr/>
                    <a:lstStyle/>
                    <a:p>
                      <a:endParaRPr lang="en-US" dirty="0"/>
                    </a:p>
                  </a:txBody>
                  <a:tcPr/>
                </a:tc>
                <a:tc>
                  <a:txBody>
                    <a:bodyPr/>
                    <a:lstStyle/>
                    <a:p>
                      <a:r>
                        <a:rPr lang="en-US" sz="1800" kern="1200" dirty="0" smtClean="0"/>
                        <a:t>Chassis of all the Motor Vehicle prescribed above</a:t>
                      </a:r>
                      <a:endParaRPr lang="en-US"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153400" cy="6092952"/>
          </a:xfrm>
        </p:spPr>
        <p:txBody>
          <a:bodyPr>
            <a:normAutofit fontScale="55000" lnSpcReduction="20000"/>
          </a:bodyPr>
          <a:lstStyle/>
          <a:p>
            <a:pPr>
              <a:buFont typeface="Wingdings" pitchFamily="2" charset="2"/>
              <a:buChar char="q"/>
            </a:pPr>
            <a:r>
              <a:rPr lang="en-US" sz="3600" b="1" u="sng" dirty="0" smtClean="0"/>
              <a:t>As an  Input Services</a:t>
            </a:r>
            <a:endParaRPr lang="en-US" sz="3600" dirty="0" smtClean="0"/>
          </a:p>
          <a:p>
            <a:pPr>
              <a:buFont typeface="Wingdings" pitchFamily="2" charset="2"/>
              <a:buChar char="§"/>
            </a:pPr>
            <a:r>
              <a:rPr lang="en-US" sz="2900" dirty="0" smtClean="0"/>
              <a:t>Till date only following input services related to motor vehicle were allowed as CENVAT Credit and that too only to the specified service provider, namely:</a:t>
            </a:r>
          </a:p>
          <a:p>
            <a:pPr lvl="2">
              <a:buNone/>
            </a:pPr>
            <a:endParaRPr lang="en-US" dirty="0" smtClean="0"/>
          </a:p>
          <a:p>
            <a:pPr marL="1485900" lvl="2" indent="-571500">
              <a:buFont typeface="+mj-lt"/>
              <a:buAutoNum type="romanLcPeriod"/>
            </a:pPr>
            <a:r>
              <a:rPr lang="en-US" sz="3400" dirty="0" smtClean="0"/>
              <a:t>General Insurance Service</a:t>
            </a:r>
          </a:p>
          <a:p>
            <a:pPr marL="1485900" lvl="2" indent="-571500">
              <a:buFont typeface="+mj-lt"/>
              <a:buAutoNum type="romanLcPeriod"/>
            </a:pPr>
            <a:r>
              <a:rPr lang="en-US" sz="3400" dirty="0" smtClean="0"/>
              <a:t>Rent-a-Cab</a:t>
            </a:r>
          </a:p>
          <a:p>
            <a:pPr marL="1485900" lvl="2" indent="-571500">
              <a:buFont typeface="+mj-lt"/>
              <a:buAutoNum type="romanLcPeriod"/>
            </a:pPr>
            <a:r>
              <a:rPr lang="en-US" sz="3400" dirty="0" err="1" smtClean="0"/>
              <a:t>Authorised</a:t>
            </a:r>
            <a:r>
              <a:rPr lang="en-US" sz="3400" dirty="0" smtClean="0"/>
              <a:t> Service Station Service</a:t>
            </a:r>
          </a:p>
          <a:p>
            <a:pPr marL="1485900" lvl="2" indent="-571500">
              <a:buFont typeface="+mj-lt"/>
              <a:buAutoNum type="romanLcPeriod"/>
            </a:pPr>
            <a:r>
              <a:rPr lang="en-US" sz="3400" dirty="0" smtClean="0"/>
              <a:t>Right to use of tangible goods Services</a:t>
            </a:r>
          </a:p>
          <a:p>
            <a:pPr>
              <a:buNone/>
            </a:pPr>
            <a:endParaRPr lang="en-US" dirty="0" smtClean="0"/>
          </a:p>
          <a:p>
            <a:r>
              <a:rPr lang="en-US" sz="2900" dirty="0" smtClean="0"/>
              <a:t>However, now the credit of service tax on services related to motor vehicle will be allowed to all the service providers except as mentioned above, of following input services, namely:</a:t>
            </a:r>
          </a:p>
          <a:p>
            <a:pPr marL="1428750" lvl="2" indent="-514350">
              <a:buFont typeface="+mj-lt"/>
              <a:buAutoNum type="romanLcPeriod"/>
            </a:pPr>
            <a:r>
              <a:rPr lang="en-US" sz="3300" dirty="0" smtClean="0"/>
              <a:t>  Hiring</a:t>
            </a:r>
          </a:p>
          <a:p>
            <a:pPr marL="1485900" lvl="2" indent="-571500">
              <a:buFont typeface="+mj-lt"/>
              <a:buAutoNum type="romanLcPeriod"/>
            </a:pPr>
            <a:r>
              <a:rPr lang="en-US" sz="3300" dirty="0" smtClean="0"/>
              <a:t>Insurance</a:t>
            </a:r>
          </a:p>
          <a:p>
            <a:pPr marL="1485900" lvl="2" indent="-571500">
              <a:buFont typeface="+mj-lt"/>
              <a:buAutoNum type="romanLcPeriod"/>
            </a:pPr>
            <a:r>
              <a:rPr lang="en-US" sz="3300" dirty="0" smtClean="0"/>
              <a:t>Repair of Motor Vehicle</a:t>
            </a:r>
            <a:endParaRPr lang="en-US" sz="2900" dirty="0" smtClean="0"/>
          </a:p>
          <a:p>
            <a:pPr>
              <a:buNone/>
            </a:pPr>
            <a:endParaRPr lang="en-US" dirty="0" smtClean="0"/>
          </a:p>
          <a:p>
            <a:r>
              <a:rPr lang="en-US" sz="2900" dirty="0" smtClean="0"/>
              <a:t>Following credits in respect of vehicles will also be allowed:</a:t>
            </a:r>
          </a:p>
          <a:p>
            <a:pPr marL="1485900" lvl="2" indent="-571500">
              <a:buFont typeface="+mj-lt"/>
              <a:buAutoNum type="romanLcPeriod"/>
            </a:pPr>
            <a:r>
              <a:rPr lang="en-US" sz="3300" dirty="0" smtClean="0"/>
              <a:t>Insurance to motor insurance companies (as re-insurance and third party insurance) and manufacturers (as in-transit insurance);</a:t>
            </a:r>
          </a:p>
          <a:p>
            <a:pPr marL="1485900" lvl="2" indent="-571500">
              <a:buFont typeface="+mj-lt"/>
              <a:buAutoNum type="romanLcPeriod"/>
            </a:pPr>
            <a:r>
              <a:rPr lang="en-US" sz="3300" dirty="0" smtClean="0"/>
              <a:t> Repair of vehicles to manufacturers in respect of motor vehicles manufactured by them and to insurance companies in respect of motor vehicles insured /re-insured by them.</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457200"/>
            <a:ext cx="8305800" cy="6016752"/>
          </a:xfrm>
        </p:spPr>
        <p:txBody>
          <a:bodyPr>
            <a:normAutofit fontScale="70000" lnSpcReduction="20000"/>
          </a:bodyPr>
          <a:lstStyle/>
          <a:p>
            <a:pPr>
              <a:buNone/>
            </a:pPr>
            <a:r>
              <a:rPr lang="en-US" sz="4400" b="1" u="sng" dirty="0" smtClean="0"/>
              <a:t>TIME WHEN CENVAT COULD BE TAKEN</a:t>
            </a:r>
            <a:endParaRPr lang="en-US" sz="4400" dirty="0" smtClean="0"/>
          </a:p>
          <a:p>
            <a:r>
              <a:rPr lang="en-US" dirty="0" smtClean="0"/>
              <a:t>Presently credit on inputs and Capital Goods can be taken only after they are brought to the premises of the service provider. </a:t>
            </a:r>
          </a:p>
          <a:p>
            <a:r>
              <a:rPr lang="en-US" dirty="0" smtClean="0"/>
              <a:t>Sub-rules 4(1) and 4(2) have been amended to allow credit without bringing them into premises subject to due documentation regarding their delivery and location.</a:t>
            </a:r>
          </a:p>
          <a:p>
            <a:r>
              <a:rPr lang="en-US" dirty="0" smtClean="0"/>
              <a:t> Interest on loans, advances will now be an exempt service. This will require reversal of credits used for earning such income. </a:t>
            </a:r>
          </a:p>
          <a:p>
            <a:r>
              <a:rPr lang="en-US" dirty="0" smtClean="0"/>
              <a:t>Banking and financial sector -  </a:t>
            </a:r>
          </a:p>
          <a:p>
            <a:pPr marL="1371600" lvl="2" indent="-571500">
              <a:buFont typeface="+mj-lt"/>
              <a:buAutoNum type="romanLcPeriod"/>
            </a:pPr>
            <a:r>
              <a:rPr lang="en-US" sz="2900" dirty="0" smtClean="0"/>
              <a:t> Current provision -  Reverse credits up to 50% in rule 6(3D). </a:t>
            </a:r>
          </a:p>
          <a:p>
            <a:pPr marL="1371600" lvl="2" indent="-571500">
              <a:buFont typeface="+mj-lt"/>
              <a:buAutoNum type="romanLcPeriod"/>
            </a:pPr>
            <a:r>
              <a:rPr lang="en-US" sz="2900" dirty="0" smtClean="0"/>
              <a:t> Proposal to change this formula to actual basis, the value of service being net interest i.e. interest earned less interest paid on deposits, subject to a minimum of 50% of interest paid on deposits. </a:t>
            </a:r>
          </a:p>
          <a:p>
            <a:pPr marL="1371600" lvl="2" indent="-571500">
              <a:buFont typeface="+mj-lt"/>
              <a:buAutoNum type="romanLcPeriod"/>
            </a:pPr>
            <a:r>
              <a:rPr lang="en-US" sz="2900" dirty="0" smtClean="0"/>
              <a:t>For the non-financial sector it is being proposed that they may reverse credits on gross interest </a:t>
            </a:r>
          </a:p>
          <a:p>
            <a:r>
              <a:rPr lang="en-US" dirty="0" smtClean="0"/>
              <a:t> Rule 9(1)(e) is being amended to allow </a:t>
            </a:r>
            <a:r>
              <a:rPr lang="en-US" dirty="0" err="1" smtClean="0"/>
              <a:t>availment</a:t>
            </a:r>
            <a:r>
              <a:rPr lang="en-US" dirty="0" smtClean="0"/>
              <a:t> of credit on the tax payment in case of payment of service tax by all service receivers on reverse charge.</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8229600" cy="6169152"/>
          </a:xfrm>
          <a:effectLst>
            <a:outerShdw blurRad="76200" dir="13500000" sy="23000" kx="1200000" algn="br" rotWithShape="0">
              <a:prstClr val="black">
                <a:alpha val="20000"/>
              </a:prstClr>
            </a:outerShdw>
          </a:effectLst>
        </p:spPr>
        <p:txBody>
          <a:bodyPr anchor="t">
            <a:normAutofit/>
          </a:bodyPr>
          <a:lstStyle/>
          <a:p>
            <a:pPr>
              <a:buNone/>
            </a:pPr>
            <a:r>
              <a:rPr lang="en-US" b="1" u="sng" dirty="0" smtClean="0"/>
              <a:t>RULE 7 – INPUT SERVICE DISTRIBUTOR</a:t>
            </a:r>
          </a:p>
          <a:p>
            <a:pPr>
              <a:buFont typeface="Wingdings" pitchFamily="2" charset="2"/>
              <a:buChar char="ü"/>
            </a:pPr>
            <a:r>
              <a:rPr lang="en-US" sz="2200" u="sng" dirty="0" smtClean="0"/>
              <a:t>Direct Relation </a:t>
            </a:r>
            <a:r>
              <a:rPr lang="en-US" sz="2200" dirty="0" smtClean="0"/>
              <a:t>-  Credit of service tax attributable to service used wholly in a unit shall be distributed only to that unit </a:t>
            </a:r>
          </a:p>
          <a:p>
            <a:pPr>
              <a:buFont typeface="Wingdings" pitchFamily="2" charset="2"/>
              <a:buChar char="ü"/>
            </a:pPr>
            <a:r>
              <a:rPr lang="en-US" sz="2200" u="sng" dirty="0" smtClean="0"/>
              <a:t>Proportionate basis</a:t>
            </a:r>
            <a:r>
              <a:rPr lang="en-US" sz="2200" dirty="0" smtClean="0"/>
              <a:t> - Credit of service tax attributable to service used in more than one unit shall be distributed pro rata on the basis of the turnover of the concerned unit to the sum total of the turnover of all the units to which the service relates.</a:t>
            </a:r>
          </a:p>
          <a:p>
            <a:pPr>
              <a:buNone/>
            </a:pPr>
            <a:r>
              <a:rPr lang="en-US" b="1" u="sng" dirty="0" smtClean="0"/>
              <a:t>EXAMPLE</a:t>
            </a:r>
          </a:p>
          <a:p>
            <a:pPr>
              <a:buNone/>
            </a:pPr>
            <a:r>
              <a:rPr lang="en-US" sz="2200" dirty="0" smtClean="0"/>
              <a:t>     Services by way of advertisement-</a:t>
            </a:r>
          </a:p>
          <a:p>
            <a:pPr lvl="0">
              <a:buNone/>
            </a:pPr>
            <a:r>
              <a:rPr lang="en-US" sz="2200" dirty="0" smtClean="0"/>
              <a:t>    If the advertisement is for a product or service provided from only one unit, the said credit shall be distributed only to that unit; </a:t>
            </a:r>
          </a:p>
          <a:p>
            <a:pPr lvl="0">
              <a:buNone/>
            </a:pPr>
            <a:r>
              <a:rPr lang="en-US" sz="2200" dirty="0" smtClean="0"/>
              <a:t>    If its for two units, the said credit shall be distributed only to those two units, in proportion to the respective turnovers;</a:t>
            </a:r>
          </a:p>
          <a:p>
            <a:pPr lvl="0">
              <a:buNone/>
            </a:pPr>
            <a:endParaRPr lang="en-US"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304800"/>
            <a:ext cx="8534400" cy="6553200"/>
          </a:xfrm>
        </p:spPr>
        <p:txBody>
          <a:bodyPr>
            <a:normAutofit fontScale="25000" lnSpcReduction="20000"/>
          </a:bodyPr>
          <a:lstStyle/>
          <a:p>
            <a:pPr>
              <a:buNone/>
            </a:pPr>
            <a:r>
              <a:rPr lang="en-US" sz="5600" b="1" u="sng" dirty="0" smtClean="0"/>
              <a:t>RULE </a:t>
            </a:r>
            <a:r>
              <a:rPr lang="en-US" sz="5600" b="1" u="sng" dirty="0" smtClean="0"/>
              <a:t>3(5) </a:t>
            </a:r>
          </a:p>
          <a:p>
            <a:pPr>
              <a:buNone/>
            </a:pPr>
            <a:r>
              <a:rPr lang="en-US" sz="5600" dirty="0" smtClean="0"/>
              <a:t>      Rule 3(5) and 3(5A) are being amended to prescribe that in case the capital goods on which </a:t>
            </a:r>
            <a:r>
              <a:rPr lang="en-US" sz="5600" dirty="0" err="1" smtClean="0"/>
              <a:t>Cenvat</a:t>
            </a:r>
            <a:r>
              <a:rPr lang="en-US" sz="5600" dirty="0" smtClean="0"/>
              <a:t> credit has been taken are cleared after being used then the amount payable shall be either the amount calculated  on the basis of </a:t>
            </a:r>
          </a:p>
          <a:p>
            <a:pPr marL="400050" indent="-400050">
              <a:buFont typeface="+mj-lt"/>
              <a:buAutoNum type="romanLcPeriod"/>
            </a:pPr>
            <a:r>
              <a:rPr lang="en-US" sz="5600" dirty="0" smtClean="0"/>
              <a:t>        </a:t>
            </a:r>
            <a:r>
              <a:rPr lang="en-US" sz="5600" dirty="0" err="1" smtClean="0"/>
              <a:t>Cenvat</a:t>
            </a:r>
            <a:r>
              <a:rPr lang="en-US" sz="5600" dirty="0" smtClean="0"/>
              <a:t> credit taken at the time of receipt reduced by a prescribed percentage</a:t>
            </a:r>
          </a:p>
          <a:p>
            <a:pPr marL="400050" indent="-400050">
              <a:buFont typeface="+mj-lt"/>
              <a:buAutoNum type="romanLcPeriod"/>
            </a:pPr>
            <a:r>
              <a:rPr lang="en-US" sz="5600" dirty="0" smtClean="0"/>
              <a:t>         Duty on transaction value</a:t>
            </a:r>
          </a:p>
          <a:p>
            <a:pPr>
              <a:buNone/>
            </a:pPr>
            <a:r>
              <a:rPr lang="en-US" sz="5600" b="1" dirty="0" smtClean="0"/>
              <a:t> whichever is higher</a:t>
            </a:r>
          </a:p>
          <a:p>
            <a:pPr>
              <a:buNone/>
            </a:pPr>
            <a:r>
              <a:rPr lang="en-US" sz="5600" b="1" u="sng" dirty="0" smtClean="0"/>
              <a:t>RULE 6(3) </a:t>
            </a:r>
            <a:endParaRPr lang="en-US" sz="5600" dirty="0" smtClean="0"/>
          </a:p>
          <a:p>
            <a:pPr>
              <a:buNone/>
            </a:pPr>
            <a:r>
              <a:rPr lang="en-US" sz="5600" dirty="0" smtClean="0"/>
              <a:t>      Rate for </a:t>
            </a:r>
            <a:r>
              <a:rPr lang="en-US" sz="5600" dirty="0" err="1" smtClean="0"/>
              <a:t>Cenvat</a:t>
            </a:r>
            <a:r>
              <a:rPr lang="en-US" sz="5600" dirty="0" smtClean="0"/>
              <a:t> reversal for exempt services has been revised likewise from 5% to 6% .</a:t>
            </a:r>
          </a:p>
          <a:p>
            <a:pPr>
              <a:buNone/>
            </a:pPr>
            <a:r>
              <a:rPr lang="en-US" sz="5600" b="1" u="sng" dirty="0" smtClean="0"/>
              <a:t>RULE 14</a:t>
            </a:r>
            <a:endParaRPr lang="en-US" sz="5600" dirty="0" smtClean="0"/>
          </a:p>
          <a:p>
            <a:pPr>
              <a:buNone/>
            </a:pPr>
            <a:r>
              <a:rPr lang="en-US" sz="5600" dirty="0" smtClean="0"/>
              <a:t>      Rule 14 is being amended to substitute the word “or” with “and” so that interest is not     payable on credit wrongly taken unless the same is utilized.</a:t>
            </a:r>
          </a:p>
          <a:p>
            <a:pPr>
              <a:buNone/>
            </a:pPr>
            <a:r>
              <a:rPr lang="en-US" sz="5600" b="1" u="sng" dirty="0" smtClean="0"/>
              <a:t>RULE 6(3) </a:t>
            </a:r>
            <a:endParaRPr lang="en-US" sz="5600" b="1" u="sng" dirty="0" smtClean="0"/>
          </a:p>
          <a:p>
            <a:pPr>
              <a:buNone/>
            </a:pPr>
            <a:endParaRPr lang="en-US" sz="5600" b="1" u="sng" dirty="0" smtClean="0"/>
          </a:p>
          <a:p>
            <a:r>
              <a:rPr lang="en-US" sz="5600" dirty="0" smtClean="0"/>
              <a:t>Interest on loans and advances will now be an exempt income. This will require reversal of credits used for earning such income. Specified provisions have been proposed for such reversal </a:t>
            </a:r>
            <a:endParaRPr lang="en-US" sz="5600" dirty="0" smtClean="0"/>
          </a:p>
          <a:p>
            <a:pPr>
              <a:buNone/>
            </a:pPr>
            <a:endParaRPr lang="en-US" sz="5600" b="1" u="sng" dirty="0" smtClean="0"/>
          </a:p>
          <a:p>
            <a:pPr>
              <a:buNone/>
            </a:pPr>
            <a:r>
              <a:rPr lang="en-US" sz="5600" b="1" dirty="0" smtClean="0"/>
              <a:t>     For valuation purpose, interest on loan is excluded. So the following interest is not relevant for reversals of CENVAT Credit</a:t>
            </a:r>
            <a:endParaRPr lang="en-US" sz="5600" dirty="0" smtClean="0"/>
          </a:p>
          <a:p>
            <a:r>
              <a:rPr lang="en-US" sz="5600" dirty="0" smtClean="0"/>
              <a:t>Interest on</a:t>
            </a:r>
            <a:br>
              <a:rPr lang="en-US" sz="5600" dirty="0" smtClean="0"/>
            </a:br>
            <a:r>
              <a:rPr lang="en-US" sz="5600" dirty="0" smtClean="0"/>
              <a:t>(a) Deposits; and</a:t>
            </a:r>
            <a:br>
              <a:rPr lang="en-US" sz="5600" dirty="0" smtClean="0"/>
            </a:br>
            <a:r>
              <a:rPr lang="en-US" sz="5600" dirty="0" smtClean="0"/>
              <a:t>(b) Delayed Payment of any consideration for the provisions made (services/goods)</a:t>
            </a:r>
          </a:p>
          <a:p>
            <a:pPr>
              <a:buNone/>
            </a:pPr>
            <a:endParaRPr lang="en-US" sz="5600" dirty="0" smtClean="0"/>
          </a:p>
          <a:p>
            <a:pPr>
              <a:buNone/>
            </a:pPr>
            <a:r>
              <a:rPr lang="en-US" sz="5600" b="1" dirty="0" smtClean="0"/>
              <a:t>     Other </a:t>
            </a:r>
            <a:r>
              <a:rPr lang="en-US" sz="5600" b="1" dirty="0" smtClean="0"/>
              <a:t>Interest</a:t>
            </a:r>
          </a:p>
          <a:p>
            <a:r>
              <a:rPr lang="en-US" sz="5600" dirty="0" smtClean="0"/>
              <a:t>This is relevant for reversal of CENVAT Credit under Rule 6(3) of CENVAT Credit Rules, 2004</a:t>
            </a:r>
            <a:r>
              <a:rPr lang="en-US" sz="5600" dirty="0" smtClean="0"/>
              <a:t>.</a:t>
            </a:r>
          </a:p>
          <a:p>
            <a:endParaRPr lang="en-US" sz="5600" dirty="0" smtClean="0"/>
          </a:p>
          <a:p>
            <a:pPr>
              <a:buNone/>
            </a:pPr>
            <a:endParaRPr lang="en-US" sz="17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Retrospective changes:-</a:t>
            </a:r>
            <a:r>
              <a:rPr lang="en-US" dirty="0" smtClean="0"/>
              <a:t/>
            </a:r>
            <a:br>
              <a:rPr lang="en-US" dirty="0" smtClean="0"/>
            </a:br>
            <a:endParaRPr lang="en-US" dirty="0"/>
          </a:p>
        </p:txBody>
      </p:sp>
      <p:sp>
        <p:nvSpPr>
          <p:cNvPr id="3" name="Content Placeholder 2"/>
          <p:cNvSpPr>
            <a:spLocks noGrp="1"/>
          </p:cNvSpPr>
          <p:nvPr>
            <p:ph sz="quarter" idx="1"/>
          </p:nvPr>
        </p:nvSpPr>
        <p:spPr>
          <a:xfrm>
            <a:off x="457200" y="1219200"/>
            <a:ext cx="8305800" cy="5254752"/>
          </a:xfrm>
        </p:spPr>
        <p:txBody>
          <a:bodyPr>
            <a:normAutofit fontScale="85000" lnSpcReduction="10000"/>
          </a:bodyPr>
          <a:lstStyle/>
          <a:p>
            <a:r>
              <a:rPr lang="en-US" b="1" dirty="0" smtClean="0"/>
              <a:t> Rule 6(6A) 0f CCR Rules </a:t>
            </a:r>
            <a:r>
              <a:rPr lang="en-US" dirty="0" smtClean="0"/>
              <a:t>will is being given effect from </a:t>
            </a:r>
            <a:r>
              <a:rPr lang="en-US" b="1" dirty="0" smtClean="0"/>
              <a:t>February 10, 2006. </a:t>
            </a:r>
            <a:r>
              <a:rPr lang="en-US" dirty="0" smtClean="0"/>
              <a:t>For neutralize the investigations or demands for reversal of credits in respect of services provided to SEZs for the past.</a:t>
            </a:r>
          </a:p>
          <a:p>
            <a:r>
              <a:rPr lang="en-US" dirty="0" smtClean="0"/>
              <a:t>Exemption provided for the setting up of common facilities for treatment and recycling of effluents and solid wastes  - Notification 42/2011-ST dated 25th July, 2011 shall be made applicable effective </a:t>
            </a:r>
            <a:r>
              <a:rPr lang="en-US" b="1" dirty="0" smtClean="0"/>
              <a:t>June 16, 2005.</a:t>
            </a:r>
          </a:p>
          <a:p>
            <a:r>
              <a:rPr lang="en-US" dirty="0" smtClean="0"/>
              <a:t>Repair of roads has been exempted from service tax by Notification 24/2009-ST dated 27th July, 2009. By virtue of power under section 97, exemption relating to roads is extended for the earlier period commencing </a:t>
            </a:r>
            <a:r>
              <a:rPr lang="en-US" b="1" dirty="0" smtClean="0"/>
              <a:t>from June 16, 2005.</a:t>
            </a:r>
          </a:p>
          <a:p>
            <a:r>
              <a:rPr lang="en-US" dirty="0" smtClean="0"/>
              <a:t>Service tax exemption has also been granted with retrospective effect on management, maintenance or repair service in relation to non-commercial Government buildings </a:t>
            </a:r>
            <a:r>
              <a:rPr lang="en-US" b="1" dirty="0" smtClean="0"/>
              <a:t>from 16th June, 2005 </a:t>
            </a:r>
            <a:r>
              <a:rPr lang="en-US" dirty="0" smtClean="0"/>
              <a:t>till the coming into force of the negative list when such repair will be exempted by the new mega notification</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04800"/>
            <a:ext cx="7467600" cy="4873752"/>
          </a:xfrm>
        </p:spPr>
        <p:txBody>
          <a:bodyPr/>
          <a:lstStyle/>
          <a:p>
            <a:r>
              <a:rPr lang="en-US" b="1" u="sng" dirty="0" smtClean="0"/>
              <a:t>Small Service Provider</a:t>
            </a:r>
            <a:endParaRPr lang="en-US" b="1" u="sng" dirty="0" smtClean="0"/>
          </a:p>
          <a:p>
            <a:pPr>
              <a:buNone/>
            </a:pPr>
            <a:r>
              <a:rPr lang="en-US" sz="1800" b="1" dirty="0" smtClean="0"/>
              <a:t>    EXEMPTION </a:t>
            </a:r>
            <a:r>
              <a:rPr lang="en-US" sz="1800" b="1" dirty="0" smtClean="0"/>
              <a:t>IS AVAILABLE – BASED ON </a:t>
            </a:r>
            <a:r>
              <a:rPr lang="en-US" sz="1800" b="1" dirty="0" smtClean="0"/>
              <a:t>INVOICES INSTEAD OF RECEIPTS</a:t>
            </a:r>
            <a:endParaRPr lang="en-US" sz="1800" b="1" dirty="0" smtClean="0"/>
          </a:p>
          <a:p>
            <a:pPr>
              <a:buNone/>
            </a:pPr>
            <a:endParaRPr lang="en-US" sz="1800" b="1" dirty="0" smtClean="0"/>
          </a:p>
          <a:p>
            <a:pPr>
              <a:buFont typeface="Wingdings" pitchFamily="2" charset="2"/>
              <a:buChar char="q"/>
            </a:pPr>
            <a:r>
              <a:rPr lang="en-US" sz="1800" b="1" u="sng" dirty="0" smtClean="0"/>
              <a:t>SERVICE TAX </a:t>
            </a:r>
            <a:r>
              <a:rPr lang="en-US" sz="1800" b="1" u="sng" dirty="0" smtClean="0"/>
              <a:t>RETURN - PROPOSALS</a:t>
            </a:r>
            <a:endParaRPr lang="en-US" sz="1800" b="1" u="sng" dirty="0" smtClean="0"/>
          </a:p>
          <a:p>
            <a:pPr>
              <a:buNone/>
            </a:pPr>
            <a:endParaRPr lang="en-US" sz="1800" b="1" dirty="0" smtClean="0"/>
          </a:p>
          <a:p>
            <a:pPr>
              <a:buNone/>
            </a:pPr>
            <a:endParaRPr lang="en-US" dirty="0"/>
          </a:p>
        </p:txBody>
      </p:sp>
      <p:graphicFrame>
        <p:nvGraphicFramePr>
          <p:cNvPr id="4" name="Table 3"/>
          <p:cNvGraphicFramePr>
            <a:graphicFrameLocks noGrp="1"/>
          </p:cNvGraphicFramePr>
          <p:nvPr/>
        </p:nvGraphicFramePr>
        <p:xfrm>
          <a:off x="457200" y="2514600"/>
          <a:ext cx="8382000" cy="4049593"/>
        </p:xfrm>
        <a:graphic>
          <a:graphicData uri="http://schemas.openxmlformats.org/drawingml/2006/table">
            <a:tbl>
              <a:tblPr firstRow="1" bandRow="1">
                <a:tableStyleId>{073A0DAA-6AF3-43AB-8588-CEC1D06C72B9}</a:tableStyleId>
              </a:tblPr>
              <a:tblGrid>
                <a:gridCol w="2794000"/>
                <a:gridCol w="2794000"/>
                <a:gridCol w="2794000"/>
              </a:tblGrid>
              <a:tr h="753509">
                <a:tc gridSpan="2">
                  <a:txBody>
                    <a:bodyPr/>
                    <a:lstStyle/>
                    <a:p>
                      <a:r>
                        <a:rPr lang="en-US" dirty="0" smtClean="0"/>
                        <a:t>                  QUARTERLY </a:t>
                      </a:r>
                      <a:r>
                        <a:rPr lang="en-US" dirty="0" smtClean="0"/>
                        <a:t>RETURN</a:t>
                      </a:r>
                      <a:endParaRPr lang="en-US" dirty="0"/>
                    </a:p>
                  </a:txBody>
                  <a:tcPr/>
                </a:tc>
                <a:tc hMerge="1">
                  <a:txBody>
                    <a:bodyPr/>
                    <a:lstStyle/>
                    <a:p>
                      <a:endParaRPr lang="en-US" dirty="0"/>
                    </a:p>
                  </a:txBody>
                  <a:tcPr/>
                </a:tc>
                <a:tc>
                  <a:txBody>
                    <a:bodyPr/>
                    <a:lstStyle/>
                    <a:p>
                      <a:r>
                        <a:rPr lang="en-US" dirty="0" smtClean="0"/>
                        <a:t>MONTHLY RETURN</a:t>
                      </a:r>
                      <a:endParaRPr lang="en-US" dirty="0"/>
                    </a:p>
                  </a:txBody>
                  <a:tcPr/>
                </a:tc>
              </a:tr>
              <a:tr h="3296084">
                <a:tc>
                  <a:txBody>
                    <a:bodyPr/>
                    <a:lstStyle/>
                    <a:p>
                      <a:r>
                        <a:rPr lang="en-US" sz="1800" b="1" kern="1200" dirty="0" smtClean="0"/>
                        <a:t>Individual/Firm/LLP assessee</a:t>
                      </a:r>
                      <a:r>
                        <a:rPr lang="en-US" sz="1800" kern="1200" dirty="0" smtClean="0"/>
                        <a:t/>
                      </a:r>
                      <a:br>
                        <a:rPr lang="en-US" sz="1800" kern="1200" dirty="0" smtClean="0"/>
                      </a:br>
                      <a:endParaRPr lang="en-US" sz="1800" kern="1200" dirty="0" smtClean="0"/>
                    </a:p>
                    <a:p>
                      <a:endParaRPr lang="en-US" sz="1800" kern="1200" dirty="0" smtClean="0"/>
                    </a:p>
                    <a:p>
                      <a:r>
                        <a:rPr lang="en-US" sz="1800" kern="1200" dirty="0" smtClean="0"/>
                        <a:t>Any amount of tax liability in immediately preceding financial year</a:t>
                      </a:r>
                      <a:endParaRPr lang="en-US" dirty="0"/>
                    </a:p>
                  </a:txBody>
                  <a:tcPr/>
                </a:tc>
                <a:tc>
                  <a:txBody>
                    <a:bodyPr/>
                    <a:lstStyle/>
                    <a:p>
                      <a:r>
                        <a:rPr lang="en-US" sz="1800" b="1" kern="1200" dirty="0" smtClean="0"/>
                        <a:t>Assesses other than Individual/Firm/LLP </a:t>
                      </a:r>
                      <a:br>
                        <a:rPr lang="en-US" sz="1800" b="1" kern="1200" dirty="0" smtClean="0"/>
                      </a:br>
                      <a:endParaRPr lang="en-US" sz="1800" b="1" kern="1200" dirty="0" smtClean="0"/>
                    </a:p>
                    <a:p>
                      <a:endParaRPr lang="en-US" sz="1800" kern="1200" dirty="0" smtClean="0"/>
                    </a:p>
                    <a:p>
                      <a:r>
                        <a:rPr lang="en-US" sz="1800" kern="1200" dirty="0" smtClean="0"/>
                        <a:t>Tax liability less than 25 lakhs in immediately preceding financial year</a:t>
                      </a:r>
                      <a:endParaRPr lang="en-US" dirty="0"/>
                    </a:p>
                  </a:txBody>
                  <a:tcPr/>
                </a:tc>
                <a:tc>
                  <a:txBody>
                    <a:bodyPr/>
                    <a:lstStyle/>
                    <a:p>
                      <a:r>
                        <a:rPr lang="en-US" sz="1800" b="1" kern="1200" dirty="0" smtClean="0"/>
                        <a:t>Assesses other than Individual/Firm/LLP </a:t>
                      </a:r>
                      <a:br>
                        <a:rPr lang="en-US" sz="1800" b="1" kern="1200" dirty="0" smtClean="0"/>
                      </a:br>
                      <a:endParaRPr lang="en-US" sz="1800" b="1" kern="1200" dirty="0" smtClean="0"/>
                    </a:p>
                    <a:p>
                      <a:endParaRPr lang="en-US" sz="1800" kern="1200" dirty="0" smtClean="0"/>
                    </a:p>
                    <a:p>
                      <a:r>
                        <a:rPr lang="en-US" sz="1800" kern="1200" dirty="0" smtClean="0"/>
                        <a:t>Tax liability more than 25 lakhs in immediately preceding financial year</a:t>
                      </a:r>
                      <a:endParaRPr lang="en-US"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a:bodyPr>
          <a:lstStyle/>
          <a:p>
            <a:r>
              <a:rPr lang="en-US" dirty="0" smtClean="0"/>
              <a:t>APPEALS</a:t>
            </a:r>
            <a:endParaRPr lang="en-US" dirty="0"/>
          </a:p>
        </p:txBody>
      </p:sp>
      <p:sp>
        <p:nvSpPr>
          <p:cNvPr id="3" name="Content Placeholder 2"/>
          <p:cNvSpPr>
            <a:spLocks noGrp="1"/>
          </p:cNvSpPr>
          <p:nvPr>
            <p:ph sz="quarter" idx="1"/>
          </p:nvPr>
        </p:nvSpPr>
        <p:spPr>
          <a:xfrm>
            <a:off x="0" y="838200"/>
            <a:ext cx="9144000" cy="6019800"/>
          </a:xfrm>
        </p:spPr>
        <p:txBody>
          <a:bodyPr>
            <a:normAutofit fontScale="47500" lnSpcReduction="20000"/>
          </a:bodyPr>
          <a:lstStyle/>
          <a:p>
            <a:pPr>
              <a:buNone/>
            </a:pPr>
            <a:r>
              <a:rPr lang="en-US" sz="4000" b="1" u="sng" dirty="0" smtClean="0"/>
              <a:t>Revision in period of filing of appeal*</a:t>
            </a:r>
          </a:p>
          <a:p>
            <a:endParaRPr lang="en-US" b="1" u="sng" dirty="0" smtClean="0"/>
          </a:p>
          <a:p>
            <a:endParaRPr lang="en-US" b="1" u="sng"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sz="3000" b="1" i="1" dirty="0" smtClean="0"/>
              <a:t>* Revised period is applicable only for the decisions or orders passed after the date on which Finance Bill, 2012 </a:t>
            </a:r>
            <a:endParaRPr lang="en-US" b="1" i="1" dirty="0" smtClean="0"/>
          </a:p>
          <a:p>
            <a:endParaRPr lang="en-US" sz="4500" b="1" u="sng" dirty="0" smtClean="0"/>
          </a:p>
          <a:p>
            <a:r>
              <a:rPr lang="en-US" sz="4500" b="1" u="sng" dirty="0" smtClean="0"/>
              <a:t>Provisions related to Revision of Order passed by Commissioner (Appeal) </a:t>
            </a:r>
            <a:r>
              <a:rPr lang="en-US" dirty="0" smtClean="0"/>
              <a:t/>
            </a:r>
            <a:br>
              <a:rPr lang="en-US" dirty="0" smtClean="0"/>
            </a:br>
            <a:r>
              <a:rPr lang="en-US" dirty="0" smtClean="0"/>
              <a:t/>
            </a:r>
            <a:br>
              <a:rPr lang="en-US" dirty="0" smtClean="0"/>
            </a:br>
            <a:r>
              <a:rPr lang="en-US" sz="2900" dirty="0" smtClean="0"/>
              <a:t>In line with Section 35EE of the Central Excise Act, 1944; introduced vide Section 83 of the Finance Act, 1994 to Service Tax laws; a person (including department) may prefer a revision application to Central Government.</a:t>
            </a:r>
            <a:br>
              <a:rPr lang="en-US" sz="2900" dirty="0" smtClean="0"/>
            </a:br>
            <a:r>
              <a:rPr lang="en-US" sz="2900" dirty="0" smtClean="0"/>
              <a:t/>
            </a:r>
            <a:br>
              <a:rPr lang="en-US" sz="2900" dirty="0" smtClean="0"/>
            </a:br>
            <a:r>
              <a:rPr lang="en-US" sz="2900" dirty="0" smtClean="0"/>
              <a:t>The provisions of time limit, specified situations, fee etc would remain identical to Section 35EE of the Central Excise Act, 1944. </a:t>
            </a:r>
            <a:br>
              <a:rPr lang="en-US" sz="2900" dirty="0" smtClean="0"/>
            </a:br>
            <a:endParaRPr lang="en-US" sz="2900" dirty="0"/>
          </a:p>
        </p:txBody>
      </p:sp>
      <p:graphicFrame>
        <p:nvGraphicFramePr>
          <p:cNvPr id="4" name="Table 3"/>
          <p:cNvGraphicFramePr>
            <a:graphicFrameLocks noGrp="1"/>
          </p:cNvGraphicFramePr>
          <p:nvPr/>
        </p:nvGraphicFramePr>
        <p:xfrm>
          <a:off x="228600" y="1371599"/>
          <a:ext cx="8610600" cy="2286000"/>
        </p:xfrm>
        <a:graphic>
          <a:graphicData uri="http://schemas.openxmlformats.org/drawingml/2006/table">
            <a:tbl>
              <a:tblPr firstRow="1" bandRow="1">
                <a:tableStyleId>{073A0DAA-6AF3-43AB-8588-CEC1D06C72B9}</a:tableStyleId>
              </a:tblPr>
              <a:tblGrid>
                <a:gridCol w="5410200"/>
                <a:gridCol w="1828800"/>
                <a:gridCol w="1371600"/>
              </a:tblGrid>
              <a:tr h="363794">
                <a:tc>
                  <a:txBody>
                    <a:bodyPr/>
                    <a:lstStyle/>
                    <a:p>
                      <a:r>
                        <a:rPr lang="en-US" dirty="0" smtClean="0"/>
                        <a:t>APPEALS</a:t>
                      </a:r>
                      <a:endParaRPr lang="en-US" dirty="0"/>
                    </a:p>
                  </a:txBody>
                  <a:tcPr/>
                </a:tc>
                <a:tc>
                  <a:txBody>
                    <a:bodyPr/>
                    <a:lstStyle/>
                    <a:p>
                      <a:r>
                        <a:rPr lang="en-US" dirty="0" smtClean="0"/>
                        <a:t>PROPOSED</a:t>
                      </a:r>
                      <a:endParaRPr lang="en-US" dirty="0"/>
                    </a:p>
                  </a:txBody>
                  <a:tcPr/>
                </a:tc>
                <a:tc>
                  <a:txBody>
                    <a:bodyPr/>
                    <a:lstStyle/>
                    <a:p>
                      <a:r>
                        <a:rPr lang="en-US" dirty="0" smtClean="0"/>
                        <a:t>EARLIER</a:t>
                      </a:r>
                      <a:endParaRPr lang="en-US" dirty="0"/>
                    </a:p>
                  </a:txBody>
                  <a:tcPr/>
                </a:tc>
              </a:tr>
              <a:tr h="701041">
                <a:tc>
                  <a:txBody>
                    <a:bodyPr/>
                    <a:lstStyle/>
                    <a:p>
                      <a:r>
                        <a:rPr lang="en-US" u="sng" dirty="0" smtClean="0"/>
                        <a:t>Commissioner (Appeals) (</a:t>
                      </a:r>
                      <a:r>
                        <a:rPr lang="en-US" u="none" dirty="0" smtClean="0"/>
                        <a:t>A</a:t>
                      </a:r>
                      <a:r>
                        <a:rPr lang="en-US" dirty="0" smtClean="0"/>
                        <a:t>ssessee appeal as well as departmental appeal)</a:t>
                      </a:r>
                      <a:br>
                        <a:rPr lang="en-US" dirty="0" smtClean="0"/>
                      </a:br>
                      <a:endParaRPr lang="en-US" dirty="0"/>
                    </a:p>
                  </a:txBody>
                  <a:tcPr/>
                </a:tc>
                <a:tc>
                  <a:txBody>
                    <a:bodyPr/>
                    <a:lstStyle/>
                    <a:p>
                      <a:r>
                        <a:rPr lang="en-US" dirty="0" smtClean="0"/>
                        <a:t> 3 months</a:t>
                      </a:r>
                      <a:endParaRPr lang="en-US" dirty="0"/>
                    </a:p>
                  </a:txBody>
                  <a:tcPr/>
                </a:tc>
                <a:tc>
                  <a:txBody>
                    <a:bodyPr/>
                    <a:lstStyle/>
                    <a:p>
                      <a:r>
                        <a:rPr lang="en-US" dirty="0" smtClean="0"/>
                        <a:t>2 months</a:t>
                      </a:r>
                      <a:endParaRPr lang="en-US" dirty="0"/>
                    </a:p>
                  </a:txBody>
                  <a:tcPr/>
                </a:tc>
              </a:tr>
              <a:tr h="609600">
                <a:tc>
                  <a:txBody>
                    <a:bodyPr/>
                    <a:lstStyle/>
                    <a:p>
                      <a:r>
                        <a:rPr lang="en-US" u="sng" dirty="0" smtClean="0"/>
                        <a:t>Appellate Tribunal</a:t>
                      </a:r>
                    </a:p>
                    <a:p>
                      <a:pPr marL="0" marR="0" indent="0" algn="l" defTabSz="914400" rtl="0" eaLnBrk="1" fontAlgn="auto" latinLnBrk="0" hangingPunct="1">
                        <a:lnSpc>
                          <a:spcPct val="100000"/>
                        </a:lnSpc>
                        <a:spcBef>
                          <a:spcPts val="0"/>
                        </a:spcBef>
                        <a:spcAft>
                          <a:spcPts val="0"/>
                        </a:spcAft>
                        <a:buClrTx/>
                        <a:buSzTx/>
                        <a:buFontTx/>
                        <a:buNone/>
                        <a:tabLst/>
                        <a:defRPr/>
                      </a:pPr>
                      <a:r>
                        <a:rPr lang="en-US" u="sng" dirty="0" smtClean="0"/>
                        <a:t>(</a:t>
                      </a:r>
                      <a:r>
                        <a:rPr lang="en-US" dirty="0" smtClean="0"/>
                        <a:t>In case of assessee appeal)</a:t>
                      </a:r>
                      <a:endParaRPr lang="en-US" dirty="0"/>
                    </a:p>
                  </a:txBody>
                  <a:tcPr/>
                </a:tc>
                <a:tc>
                  <a:txBody>
                    <a:bodyPr/>
                    <a:lstStyle/>
                    <a:p>
                      <a:r>
                        <a:rPr lang="en-US" dirty="0" smtClean="0"/>
                        <a:t>3 months</a:t>
                      </a:r>
                      <a:endParaRPr lang="en-US" dirty="0"/>
                    </a:p>
                  </a:txBody>
                  <a:tcPr/>
                </a:tc>
                <a:tc>
                  <a:txBody>
                    <a:bodyPr/>
                    <a:lstStyle/>
                    <a:p>
                      <a:r>
                        <a:rPr lang="en-US" dirty="0" smtClean="0"/>
                        <a:t>3 months</a:t>
                      </a:r>
                      <a:endParaRPr lang="en-US" dirty="0"/>
                    </a:p>
                  </a:txBody>
                  <a:tcPr/>
                </a:tc>
              </a:tr>
              <a:tr h="3637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u="sng" dirty="0" smtClean="0"/>
                        <a:t>Departmental Appeal</a:t>
                      </a:r>
                      <a:endParaRPr lang="en-US" dirty="0"/>
                    </a:p>
                  </a:txBody>
                  <a:tcPr/>
                </a:tc>
                <a:tc>
                  <a:txBody>
                    <a:bodyPr/>
                    <a:lstStyle/>
                    <a:p>
                      <a:r>
                        <a:rPr lang="en-US" dirty="0" smtClean="0"/>
                        <a:t>4 months</a:t>
                      </a:r>
                      <a:endParaRPr lang="en-US" dirty="0"/>
                    </a:p>
                  </a:txBody>
                  <a:tcPr/>
                </a:tc>
                <a:tc>
                  <a:txBody>
                    <a:bodyPr/>
                    <a:lstStyle/>
                    <a:p>
                      <a:r>
                        <a:rPr lang="en-US" dirty="0" smtClean="0"/>
                        <a:t>  3 months</a:t>
                      </a:r>
                      <a:endParaRPr lang="en-US"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fontScale="90000"/>
          </a:bodyPr>
          <a:lstStyle/>
          <a:p>
            <a:r>
              <a:rPr lang="en-US" dirty="0" smtClean="0"/>
              <a:t>RELIEF TO SERVICE PROVIDERS – RENTING OF IMMOVABLE PROPERTY</a:t>
            </a:r>
            <a:endParaRPr lang="en-US" dirty="0"/>
          </a:p>
        </p:txBody>
      </p:sp>
      <p:sp>
        <p:nvSpPr>
          <p:cNvPr id="3" name="Content Placeholder 2"/>
          <p:cNvSpPr>
            <a:spLocks noGrp="1"/>
          </p:cNvSpPr>
          <p:nvPr>
            <p:ph sz="quarter" idx="1"/>
          </p:nvPr>
        </p:nvSpPr>
        <p:spPr/>
        <p:txBody>
          <a:bodyPr>
            <a:normAutofit/>
          </a:bodyPr>
          <a:lstStyle/>
          <a:p>
            <a:pPr>
              <a:buNone/>
            </a:pPr>
            <a:r>
              <a:rPr lang="en-US" b="1" dirty="0" smtClean="0"/>
              <a:t>    Penalty waiver for renting of immovable property service:-</a:t>
            </a:r>
            <a:endParaRPr lang="en-US" dirty="0" smtClean="0"/>
          </a:p>
          <a:p>
            <a:r>
              <a:rPr lang="en-US" dirty="0" smtClean="0"/>
              <a:t>Penalty </a:t>
            </a:r>
            <a:r>
              <a:rPr lang="en-US" dirty="0" smtClean="0"/>
              <a:t>would be waived for those taxpayers </a:t>
            </a:r>
            <a:r>
              <a:rPr lang="en-US" dirty="0" smtClean="0"/>
              <a:t>    who </a:t>
            </a:r>
            <a:r>
              <a:rPr lang="en-US" dirty="0" smtClean="0"/>
              <a:t>pay the service tax due on the renting of immovable property service (as on the sixth day of March, 2012), in full along with interest within six months. </a:t>
            </a:r>
            <a:endParaRPr lang="en-US" dirty="0" smtClean="0"/>
          </a:p>
          <a:p>
            <a:pPr>
              <a:buNone/>
            </a:pPr>
            <a:endParaRPr lang="en-US" dirty="0" smtClean="0"/>
          </a:p>
          <a:p>
            <a:r>
              <a:rPr lang="en-US" dirty="0" smtClean="0"/>
              <a:t> Section </a:t>
            </a:r>
            <a:r>
              <a:rPr lang="en-US" dirty="0" smtClean="0"/>
              <a:t>80A is being introduced for this purpose. In case of failure to do so regular provisions will apply.</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plaque">
            <a:avLst/>
          </a:prstGeom>
          <a:ln>
            <a:solidFill>
              <a:srgbClr val="7030A0"/>
            </a:solidFill>
          </a:ln>
          <a:effectLst>
            <a:outerShdw blurRad="40000" dist="20000" dir="5400000" rotWithShape="0">
              <a:srgbClr val="000000">
                <a:alpha val="38000"/>
              </a:srgbClr>
            </a:outerShdw>
            <a:reflection blurRad="6350" stA="50000" endA="300" endPos="55000" dir="5400000" sy="-100000" algn="bl" rotWithShape="0"/>
          </a:effectLst>
        </p:spPr>
        <p:style>
          <a:lnRef idx="3">
            <a:schemeClr val="lt1"/>
          </a:lnRef>
          <a:fillRef idx="1">
            <a:schemeClr val="accent4"/>
          </a:fillRef>
          <a:effectRef idx="1">
            <a:schemeClr val="accent4"/>
          </a:effectRef>
          <a:fontRef idx="minor">
            <a:schemeClr val="lt1"/>
          </a:fontRef>
        </p:style>
        <p:txBody>
          <a:bodyPr>
            <a:normAutofit/>
          </a:bodyPr>
          <a:lstStyle/>
          <a:p>
            <a:r>
              <a:rPr lang="en-US" b="1" cap="all" dirty="0" smtClean="0">
                <a:ln w="9000" cmpd="sng">
                  <a:solidFill>
                    <a:schemeClr val="accent4">
                      <a:shade val="50000"/>
                      <a:satMod val="120000"/>
                    </a:schemeClr>
                  </a:solidFill>
                  <a:prstDash val="solid"/>
                </a:ln>
                <a:solidFill>
                  <a:schemeClr val="bg1"/>
                </a:solidFill>
                <a:effectLst/>
              </a:rPr>
              <a:t>HIGHLIGHTS</a:t>
            </a:r>
            <a:endParaRPr lang="en-US" b="1" cap="all" dirty="0">
              <a:ln w="9000" cmpd="sng">
                <a:solidFill>
                  <a:schemeClr val="accent4">
                    <a:shade val="50000"/>
                    <a:satMod val="120000"/>
                  </a:schemeClr>
                </a:solidFill>
                <a:prstDash val="solid"/>
              </a:ln>
              <a:solidFill>
                <a:schemeClr val="bg1"/>
              </a:solidFill>
              <a:effectLst/>
            </a:endParaRPr>
          </a:p>
        </p:txBody>
      </p:sp>
      <p:sp>
        <p:nvSpPr>
          <p:cNvPr id="3" name="Content Placeholder 2"/>
          <p:cNvSpPr>
            <a:spLocks noGrp="1"/>
          </p:cNvSpPr>
          <p:nvPr>
            <p:ph sz="quarter" idx="1"/>
          </p:nvPr>
        </p:nvSpPr>
        <p:spPr>
          <a:xfrm>
            <a:off x="76200" y="1600200"/>
            <a:ext cx="8915400" cy="5029200"/>
          </a:xfrm>
          <a:prstGeom prst="bracketPair">
            <a:avLst/>
          </a:prstGeom>
        </p:spPr>
        <p:style>
          <a:lnRef idx="3">
            <a:schemeClr val="accent5"/>
          </a:lnRef>
          <a:fillRef idx="0">
            <a:schemeClr val="accent5"/>
          </a:fillRef>
          <a:effectRef idx="2">
            <a:schemeClr val="accent5"/>
          </a:effectRef>
          <a:fontRef idx="minor">
            <a:schemeClr val="tx1"/>
          </a:fontRef>
        </p:style>
        <p:txBody>
          <a:bodyPr>
            <a:normAutofit fontScale="77500" lnSpcReduction="20000"/>
            <a:scene3d>
              <a:camera prst="orthographicFront"/>
              <a:lightRig rig="soft" dir="t">
                <a:rot lat="0" lon="0" rev="10800000"/>
              </a:lightRig>
            </a:scene3d>
            <a:sp3d>
              <a:bevelT w="27940" h="12700"/>
              <a:contourClr>
                <a:srgbClr val="DDDDDD"/>
              </a:contourClr>
            </a:sp3d>
          </a:bodyPr>
          <a:lstStyle/>
          <a:p>
            <a:pPr>
              <a:lnSpc>
                <a:spcPct val="150000"/>
              </a:lnSpc>
            </a:pPr>
            <a:r>
              <a:rPr lang="en-US" sz="2800" b="1" dirty="0" smtClean="0">
                <a:ln w="10541" cmpd="sng">
                  <a:solidFill>
                    <a:schemeClr val="tx1"/>
                  </a:solidFill>
                  <a:prstDash val="solid"/>
                </a:ln>
              </a:rPr>
              <a:t>Rate of service tax           :  Increased from 10% to 12%  </a:t>
            </a:r>
          </a:p>
          <a:p>
            <a:pPr>
              <a:lnSpc>
                <a:spcPct val="150000"/>
              </a:lnSpc>
            </a:pPr>
            <a:r>
              <a:rPr lang="en-US" sz="2800" b="1" dirty="0" smtClean="0">
                <a:ln w="10541" cmpd="sng">
                  <a:solidFill>
                    <a:schemeClr val="tx1"/>
                  </a:solidFill>
                  <a:prstDash val="solid"/>
                </a:ln>
              </a:rPr>
              <a:t>Estimated additional revenue	 :	18,660 crore</a:t>
            </a:r>
          </a:p>
          <a:p>
            <a:pPr>
              <a:lnSpc>
                <a:spcPct val="150000"/>
              </a:lnSpc>
            </a:pPr>
            <a:r>
              <a:rPr lang="en-US" sz="2800" b="1" dirty="0" smtClean="0">
                <a:ln w="10541" cmpd="sng">
                  <a:solidFill>
                    <a:schemeClr val="tx1"/>
                  </a:solidFill>
                  <a:prstDash val="solid"/>
                </a:ln>
              </a:rPr>
              <a:t>Negative list of services, declared list of services</a:t>
            </a:r>
          </a:p>
          <a:p>
            <a:pPr>
              <a:lnSpc>
                <a:spcPct val="150000"/>
              </a:lnSpc>
            </a:pPr>
            <a:r>
              <a:rPr lang="en-US" sz="2800" b="1" dirty="0" smtClean="0">
                <a:ln w="10541" cmpd="sng">
                  <a:solidFill>
                    <a:schemeClr val="tx1"/>
                  </a:solidFill>
                  <a:prstDash val="solid"/>
                </a:ln>
              </a:rPr>
              <a:t>Place of taxation rules </a:t>
            </a:r>
          </a:p>
          <a:p>
            <a:pPr>
              <a:lnSpc>
                <a:spcPct val="150000"/>
              </a:lnSpc>
            </a:pPr>
            <a:r>
              <a:rPr lang="en-US" sz="2800" b="1" dirty="0" smtClean="0">
                <a:ln w="10541" cmpd="sng">
                  <a:solidFill>
                    <a:schemeClr val="tx1"/>
                  </a:solidFill>
                  <a:prstDash val="solid"/>
                </a:ln>
              </a:rPr>
              <a:t>Single form of service tax and excise duty return – EST 1</a:t>
            </a:r>
          </a:p>
          <a:p>
            <a:pPr>
              <a:lnSpc>
                <a:spcPct val="150000"/>
              </a:lnSpc>
            </a:pPr>
            <a:r>
              <a:rPr lang="en-US" sz="2800" b="1" dirty="0" smtClean="0">
                <a:ln w="10541" cmpd="sng">
                  <a:solidFill>
                    <a:schemeClr val="tx1"/>
                  </a:solidFill>
                  <a:prstDash val="solid"/>
                </a:ln>
              </a:rPr>
              <a:t>Point of taxation rules now simplified to check malpractices</a:t>
            </a:r>
            <a:r>
              <a:rPr lang="en-US" sz="2800" b="1" dirty="0" smtClean="0">
                <a:ln w="10541" cmpd="sng">
                  <a:solidFill>
                    <a:schemeClr val="tx1"/>
                  </a:solidFill>
                  <a:prstDash val="solid"/>
                </a:ln>
              </a:rPr>
              <a:t>.</a:t>
            </a:r>
          </a:p>
          <a:p>
            <a:pPr>
              <a:lnSpc>
                <a:spcPct val="150000"/>
              </a:lnSpc>
            </a:pPr>
            <a:r>
              <a:rPr lang="en-US" sz="2800" b="1" dirty="0" smtClean="0">
                <a:ln w="10541" cmpd="sng">
                  <a:solidFill>
                    <a:schemeClr val="tx1"/>
                  </a:solidFill>
                  <a:prstDash val="solid"/>
                </a:ln>
              </a:rPr>
              <a:t>Changes in Reverse Charge Mechanism</a:t>
            </a:r>
            <a:endParaRPr lang="en-US" sz="2800" b="1" dirty="0" smtClean="0">
              <a:ln w="10541" cmpd="sng">
                <a:solidFill>
                  <a:schemeClr val="tx1"/>
                </a:solidFill>
                <a:prstDash val="solid"/>
              </a:ln>
            </a:endParaRPr>
          </a:p>
          <a:p>
            <a:pPr>
              <a:lnSpc>
                <a:spcPct val="150000"/>
              </a:lnSpc>
            </a:pPr>
            <a:endParaRPr lang="en-US" b="1" spc="150" dirty="0" smtClean="0">
              <a:ln w="11430"/>
              <a:solidFill>
                <a:srgbClr val="F8F8F8"/>
              </a:solidFill>
              <a:effectLst>
                <a:outerShdw blurRad="25400" algn="tl" rotWithShape="0">
                  <a:srgbClr val="000000">
                    <a:alpha val="43000"/>
                  </a:srgbClr>
                </a:outerShdw>
              </a:effectLst>
            </a:endParaRPr>
          </a:p>
          <a:p>
            <a:endParaRPr lang="en-US" b="1" spc="150" dirty="0">
              <a:ln w="11430"/>
              <a:solidFill>
                <a:srgbClr val="F8F8F8"/>
              </a:solidFill>
              <a:effectLst>
                <a:outerShdw blurRad="25400" algn="tl" rotWithShape="0">
                  <a:srgbClr val="000000">
                    <a:alpha val="43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en-US" dirty="0" smtClean="0"/>
              <a:t>POINT OF TAXATION RULES</a:t>
            </a:r>
            <a:endParaRPr lang="en-US" dirty="0"/>
          </a:p>
        </p:txBody>
      </p:sp>
      <p:sp>
        <p:nvSpPr>
          <p:cNvPr id="3" name="Content Placeholder 2"/>
          <p:cNvSpPr>
            <a:spLocks noGrp="1"/>
          </p:cNvSpPr>
          <p:nvPr>
            <p:ph sz="quarter" idx="1"/>
          </p:nvPr>
        </p:nvSpPr>
        <p:spPr>
          <a:xfrm>
            <a:off x="381000" y="1143000"/>
            <a:ext cx="8305800" cy="5440363"/>
          </a:xfrm>
        </p:spPr>
        <p:txBody>
          <a:bodyPr>
            <a:normAutofit fontScale="92500" lnSpcReduction="10000"/>
          </a:bodyPr>
          <a:lstStyle/>
          <a:p>
            <a:endParaRPr lang="en-US" sz="2400" dirty="0" smtClean="0"/>
          </a:p>
          <a:p>
            <a:r>
              <a:rPr lang="en-US" sz="2400" b="1" dirty="0" smtClean="0"/>
              <a:t>Time period of issue of invoices is changed.</a:t>
            </a:r>
          </a:p>
          <a:p>
            <a:pPr>
              <a:buNone/>
            </a:pPr>
            <a:r>
              <a:rPr lang="en-US" sz="2000" dirty="0" smtClean="0"/>
              <a:t>For Banking &amp; Financial Institution  	- 	45 Days</a:t>
            </a:r>
          </a:p>
          <a:p>
            <a:pPr>
              <a:buNone/>
            </a:pPr>
            <a:r>
              <a:rPr lang="en-US" sz="2000" dirty="0" smtClean="0"/>
              <a:t>For others                                            	- 	30 Days</a:t>
            </a:r>
            <a:endParaRPr lang="en-US" sz="2400" dirty="0" smtClean="0"/>
          </a:p>
          <a:p>
            <a:pPr>
              <a:buNone/>
            </a:pPr>
            <a:endParaRPr lang="en-US" sz="2000" dirty="0" smtClean="0"/>
          </a:p>
          <a:p>
            <a:pPr>
              <a:buNone/>
            </a:pPr>
            <a:r>
              <a:rPr lang="en-US" sz="2000" b="1" dirty="0" smtClean="0"/>
              <a:t>Point </a:t>
            </a:r>
            <a:r>
              <a:rPr lang="en-US" sz="2000" b="1" dirty="0" smtClean="0"/>
              <a:t>of </a:t>
            </a:r>
            <a:r>
              <a:rPr lang="en-US" sz="2000" b="1" dirty="0" smtClean="0"/>
              <a:t>Taxation is the </a:t>
            </a:r>
            <a:r>
              <a:rPr lang="en-US" sz="2000" b="1" dirty="0" smtClean="0"/>
              <a:t>Date of </a:t>
            </a:r>
            <a:r>
              <a:rPr lang="en-US" sz="2000" b="1" dirty="0" smtClean="0"/>
              <a:t>Payment for the following </a:t>
            </a:r>
            <a:r>
              <a:rPr lang="en-US" sz="2000" dirty="0" smtClean="0"/>
              <a:t>: - </a:t>
            </a:r>
            <a:endParaRPr lang="en-US" sz="2400" dirty="0" smtClean="0"/>
          </a:p>
          <a:p>
            <a:r>
              <a:rPr lang="en-US" sz="2400" dirty="0" smtClean="0"/>
              <a:t>Export of Services</a:t>
            </a:r>
          </a:p>
          <a:p>
            <a:endParaRPr lang="en-US" sz="2400" dirty="0" smtClean="0"/>
          </a:p>
          <a:p>
            <a:r>
              <a:rPr lang="en-US" sz="2400" dirty="0" smtClean="0"/>
              <a:t>Individual / HUF having turnover less than 50 </a:t>
            </a:r>
            <a:r>
              <a:rPr lang="en-US" sz="2400" dirty="0" err="1" smtClean="0"/>
              <a:t>lacs</a:t>
            </a:r>
            <a:r>
              <a:rPr lang="en-US" sz="2400" dirty="0" smtClean="0"/>
              <a:t> in previous year. (irrespective of Services)</a:t>
            </a:r>
          </a:p>
          <a:p>
            <a:endParaRPr lang="en-US" sz="2400" dirty="0" smtClean="0"/>
          </a:p>
          <a:p>
            <a:r>
              <a:rPr lang="en-US" sz="2400" dirty="0" smtClean="0"/>
              <a:t>Exemption to Eight Services (Withdrawn)</a:t>
            </a:r>
          </a:p>
          <a:p>
            <a:endParaRPr lang="en-US" sz="2400" dirty="0" smtClean="0"/>
          </a:p>
          <a:p>
            <a:pPr>
              <a:buNone/>
            </a:pPr>
            <a:r>
              <a:rPr lang="en-US" sz="2400" i="1" u="sng" dirty="0" smtClean="0"/>
              <a:t>Exporters – Period extended by RBI is included in the period for deferment of tax.</a:t>
            </a:r>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19200"/>
            <a:ext cx="8229600" cy="5257800"/>
          </a:xfrm>
        </p:spPr>
        <p:txBody>
          <a:bodyPr>
            <a:normAutofit/>
          </a:bodyPr>
          <a:lstStyle/>
          <a:p>
            <a:r>
              <a:rPr lang="en-US" sz="2000" dirty="0" smtClean="0"/>
              <a:t>Continuous Supply of service now include recurrent nature of service &amp; obligation of payment time to time or periodically</a:t>
            </a:r>
          </a:p>
          <a:p>
            <a:pPr>
              <a:buNone/>
            </a:pPr>
            <a:r>
              <a:rPr lang="en-US" sz="2000" dirty="0" smtClean="0"/>
              <a:t>.</a:t>
            </a:r>
          </a:p>
          <a:p>
            <a:r>
              <a:rPr lang="en-US" sz="2000" dirty="0" smtClean="0"/>
              <a:t>Option to the assessee to determine the point of taxation in</a:t>
            </a:r>
          </a:p>
          <a:p>
            <a:pPr>
              <a:buNone/>
            </a:pPr>
            <a:r>
              <a:rPr lang="en-US" sz="2000" i="1" spc="-150" dirty="0" smtClean="0"/>
              <a:t>            </a:t>
            </a:r>
            <a:r>
              <a:rPr lang="en-US" sz="2000" i="1" spc="-150" dirty="0" smtClean="0">
                <a:solidFill>
                  <a:srgbClr val="0070C0"/>
                </a:solidFill>
              </a:rPr>
              <a:t>Amount received – Invoice raised &lt; Rs.1,000</a:t>
            </a:r>
          </a:p>
          <a:p>
            <a:pPr>
              <a:buNone/>
            </a:pPr>
            <a:r>
              <a:rPr lang="en-US" sz="2000" dirty="0" smtClean="0"/>
              <a:t>    POT will be raising of invoice or completion of service rather than payment</a:t>
            </a:r>
          </a:p>
          <a:p>
            <a:pPr>
              <a:buNone/>
            </a:pPr>
            <a:endParaRPr lang="en-US" sz="2000" dirty="0" smtClean="0"/>
          </a:p>
          <a:p>
            <a:r>
              <a:rPr lang="en-US" sz="2000" dirty="0" smtClean="0"/>
              <a:t>Residual rule  - Best judgment rule</a:t>
            </a:r>
          </a:p>
          <a:p>
            <a:pPr>
              <a:buNone/>
            </a:pPr>
            <a:r>
              <a:rPr lang="en-US" sz="2000" dirty="0" smtClean="0"/>
              <a:t>     For handle situations where the tax-payer is unable to furnish one or more of the details needed i.e. date of payment or date of invoice or both to determine POT.</a:t>
            </a:r>
          </a:p>
          <a:p>
            <a:pPr>
              <a:buNone/>
            </a:pPr>
            <a:endParaRPr lang="en-US" sz="2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90600"/>
            <a:ext cx="8686800" cy="381000"/>
          </a:xfrm>
        </p:spPr>
        <p:txBody>
          <a:bodyPr>
            <a:normAutofit fontScale="90000"/>
          </a:bodyPr>
          <a:lstStyle/>
          <a:p>
            <a:r>
              <a:rPr lang="en-US" sz="2200" cap="none" dirty="0" smtClean="0">
                <a:ln w="18415" cmpd="sng">
                  <a:solidFill>
                    <a:schemeClr val="tx1"/>
                  </a:solidFill>
                  <a:prstDash val="solid"/>
                </a:ln>
                <a:solidFill>
                  <a:schemeClr val="tx1"/>
                </a:solidFill>
                <a:effectLst>
                  <a:outerShdw blurRad="63500" dir="3600000" algn="tl" rotWithShape="0">
                    <a:srgbClr val="000000">
                      <a:alpha val="70000"/>
                    </a:srgbClr>
                  </a:outerShdw>
                </a:effectLst>
              </a:rPr>
              <a:t>DETERMINATION OF RATE OF TAX IN CASE OF CHANGE IN EFFECTIVE RATE OF TAX </a:t>
            </a:r>
            <a:r>
              <a:rPr lang="en-US" b="1" dirty="0" smtClean="0"/>
              <a:t/>
            </a:r>
            <a:br>
              <a:rPr lang="en-US" b="1" dirty="0" smtClean="0"/>
            </a:br>
            <a:endParaRPr lang="en-US" dirty="0"/>
          </a:p>
        </p:txBody>
      </p:sp>
      <p:sp>
        <p:nvSpPr>
          <p:cNvPr id="3" name="Content Placeholder 2"/>
          <p:cNvSpPr>
            <a:spLocks noGrp="1"/>
          </p:cNvSpPr>
          <p:nvPr>
            <p:ph sz="quarter" idx="1"/>
          </p:nvPr>
        </p:nvSpPr>
        <p:spPr>
          <a:xfrm>
            <a:off x="381000" y="990600"/>
            <a:ext cx="8229600" cy="5440363"/>
          </a:xfrm>
        </p:spPr>
        <p:txBody>
          <a:bodyPr>
            <a:normAutofit fontScale="62500" lnSpcReduction="20000"/>
          </a:bodyPr>
          <a:lstStyle/>
          <a:p>
            <a:pPr>
              <a:buNone/>
            </a:pPr>
            <a:endParaRPr lang="en-US" b="1" dirty="0" smtClean="0"/>
          </a:p>
          <a:p>
            <a:pPr>
              <a:buNone/>
            </a:pPr>
            <a:r>
              <a:rPr lang="en-US" sz="2600" b="1" dirty="0" smtClean="0"/>
              <a:t>To determine POT, following three events are considered:</a:t>
            </a:r>
          </a:p>
          <a:p>
            <a:pPr>
              <a:buNone/>
            </a:pPr>
            <a:endParaRPr lang="en-US" sz="2600" b="1" dirty="0" smtClean="0"/>
          </a:p>
          <a:p>
            <a:pPr>
              <a:buNone/>
            </a:pPr>
            <a:r>
              <a:rPr lang="en-US" sz="2600" b="1" dirty="0" smtClean="0"/>
              <a:t>(</a:t>
            </a:r>
            <a:r>
              <a:rPr lang="en-US" sz="2600" b="1" dirty="0" err="1" smtClean="0"/>
              <a:t>i</a:t>
            </a:r>
            <a:r>
              <a:rPr lang="en-US" sz="2600" b="1" dirty="0" smtClean="0"/>
              <a:t>) Date on which taxable services have been provided;</a:t>
            </a:r>
          </a:p>
          <a:p>
            <a:pPr>
              <a:buNone/>
            </a:pPr>
            <a:r>
              <a:rPr lang="en-US" sz="2600" b="1" dirty="0" smtClean="0"/>
              <a:t>(ii) Date of issue of invoice;</a:t>
            </a:r>
          </a:p>
          <a:p>
            <a:pPr>
              <a:buNone/>
            </a:pPr>
            <a:r>
              <a:rPr lang="en-US" sz="2600" b="1" dirty="0" smtClean="0"/>
              <a:t>(iii) Date of receipt of payment</a:t>
            </a:r>
            <a:endParaRPr lang="en-US" sz="2600" dirty="0" smtClean="0"/>
          </a:p>
          <a:p>
            <a:pPr>
              <a:buNone/>
            </a:pPr>
            <a:endParaRPr lang="en-US" sz="2600" dirty="0" smtClean="0"/>
          </a:p>
          <a:p>
            <a:pPr>
              <a:buNone/>
            </a:pPr>
            <a:r>
              <a:rPr lang="en-US" sz="2600" b="1" i="1" dirty="0" smtClean="0"/>
              <a:t>Applicable rate of tax would be:</a:t>
            </a:r>
          </a:p>
          <a:p>
            <a:pPr>
              <a:buNone/>
            </a:pPr>
            <a:endParaRPr lang="en-US" sz="2600" b="1" i="1" dirty="0" smtClean="0"/>
          </a:p>
          <a:p>
            <a:pPr marL="571500" indent="-571500">
              <a:buAutoNum type="romanLcParenBoth"/>
            </a:pPr>
            <a:r>
              <a:rPr lang="en-US" sz="2600" b="1" dirty="0" smtClean="0"/>
              <a:t>10.30%: </a:t>
            </a:r>
          </a:p>
          <a:p>
            <a:pPr marL="571500" indent="-571500">
              <a:buNone/>
            </a:pPr>
            <a:r>
              <a:rPr lang="en-US" sz="2600" dirty="0" smtClean="0"/>
              <a:t>If two out of the three events given above took place prior to 31.03.2012.</a:t>
            </a:r>
          </a:p>
          <a:p>
            <a:pPr marL="571500" indent="-571500">
              <a:buNone/>
            </a:pPr>
            <a:endParaRPr lang="en-US" sz="2600" dirty="0" smtClean="0"/>
          </a:p>
          <a:p>
            <a:pPr>
              <a:buNone/>
            </a:pPr>
            <a:r>
              <a:rPr lang="en-US" sz="2600" b="1" dirty="0" smtClean="0"/>
              <a:t>(ii)         12.36 %:  </a:t>
            </a:r>
          </a:p>
          <a:p>
            <a:pPr>
              <a:buNone/>
            </a:pPr>
            <a:r>
              <a:rPr lang="en-US" sz="2600" dirty="0" smtClean="0"/>
              <a:t>If two out of the three events given took place on or after 31.03.2012</a:t>
            </a:r>
          </a:p>
          <a:p>
            <a:pPr>
              <a:buNone/>
            </a:pPr>
            <a:r>
              <a:rPr lang="en-US" sz="2600" dirty="0" smtClean="0"/>
              <a:t>   </a:t>
            </a:r>
          </a:p>
          <a:p>
            <a:pPr>
              <a:buNone/>
            </a:pPr>
            <a:r>
              <a:rPr lang="en-US" sz="2600" b="1" i="1" dirty="0" smtClean="0"/>
              <a:t>In  short we can say that if any of two steps mentioned above took place after 31</a:t>
            </a:r>
            <a:r>
              <a:rPr lang="en-US" sz="2600" b="1" i="1" baseline="30000" dirty="0" smtClean="0"/>
              <a:t>st</a:t>
            </a:r>
            <a:r>
              <a:rPr lang="en-US" sz="2600" b="1" i="1" dirty="0" smtClean="0"/>
              <a:t> March,2012 than the applicable rate would be 12.36%.</a:t>
            </a:r>
          </a:p>
          <a:p>
            <a:pPr>
              <a:buNone/>
            </a:pPr>
            <a:endParaRPr lang="en-US" sz="2600" b="1" i="1" dirty="0" smtClean="0"/>
          </a:p>
          <a:p>
            <a:pPr>
              <a:buNone/>
            </a:pPr>
            <a:r>
              <a:rPr lang="en-US" sz="2600" dirty="0" smtClean="0"/>
              <a:t>Note : - As per Rule 2A of Point of Taxation Rules, 2011, ‘date of payment’ means the date when  </a:t>
            </a:r>
            <a:r>
              <a:rPr lang="en-US" sz="2600" dirty="0" smtClean="0"/>
              <a:t>payment </a:t>
            </a:r>
            <a:r>
              <a:rPr lang="en-US" sz="2600" dirty="0" smtClean="0"/>
              <a:t>credited in bank account</a:t>
            </a:r>
            <a:endParaRPr lang="en-US" sz="26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smtClean="0"/>
              <a:t>Proposed increase in taxable portion in </a:t>
            </a:r>
            <a:r>
              <a:rPr lang="en-US" dirty="0" smtClean="0"/>
              <a:t>Notification </a:t>
            </a:r>
            <a:r>
              <a:rPr lang="en-US" dirty="0" smtClean="0"/>
              <a:t>1 / 2006</a:t>
            </a:r>
            <a:endParaRPr lang="en-US" dirty="0"/>
          </a:p>
        </p:txBody>
      </p:sp>
      <p:graphicFrame>
        <p:nvGraphicFramePr>
          <p:cNvPr id="4" name="Content Placeholder 3"/>
          <p:cNvGraphicFramePr>
            <a:graphicFrameLocks noGrp="1"/>
          </p:cNvGraphicFramePr>
          <p:nvPr>
            <p:ph sz="quarter" idx="1"/>
          </p:nvPr>
        </p:nvGraphicFramePr>
        <p:xfrm>
          <a:off x="228600" y="895408"/>
          <a:ext cx="8686800" cy="5981290"/>
        </p:xfrm>
        <a:graphic>
          <a:graphicData uri="http://schemas.openxmlformats.org/drawingml/2006/table">
            <a:tbl>
              <a:tblPr firstRow="1" bandRow="1">
                <a:tableStyleId>{073A0DAA-6AF3-43AB-8588-CEC1D06C72B9}</a:tableStyleId>
              </a:tblPr>
              <a:tblGrid>
                <a:gridCol w="804334"/>
                <a:gridCol w="2670386"/>
                <a:gridCol w="1737360"/>
                <a:gridCol w="1737360"/>
                <a:gridCol w="1737360"/>
              </a:tblGrid>
              <a:tr h="566755">
                <a:tc>
                  <a:txBody>
                    <a:bodyPr/>
                    <a:lstStyle/>
                    <a:p>
                      <a:pPr marL="0" marR="0">
                        <a:lnSpc>
                          <a:spcPct val="115000"/>
                        </a:lnSpc>
                        <a:spcBef>
                          <a:spcPts val="0"/>
                        </a:spcBef>
                        <a:spcAft>
                          <a:spcPts val="1000"/>
                        </a:spcAft>
                      </a:pPr>
                      <a:r>
                        <a:rPr lang="en-US" sz="1400" dirty="0" smtClean="0"/>
                        <a:t>Sr. No</a:t>
                      </a:r>
                      <a:r>
                        <a:rPr lang="en-US" sz="1400" dirty="0"/>
                        <a:t>.</a:t>
                      </a:r>
                      <a:endParaRPr lang="en-US" sz="14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400" dirty="0"/>
                        <a:t>Service</a:t>
                      </a:r>
                      <a:endParaRPr lang="en-US" sz="14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400" dirty="0" smtClean="0"/>
                        <a:t>Proposed taxable portion</a:t>
                      </a:r>
                      <a:endParaRPr lang="en-US" sz="14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400"/>
                        <a:t>Existing taxable portion</a:t>
                      </a:r>
                      <a:endParaRPr lang="en-US" sz="140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400" dirty="0" err="1"/>
                        <a:t>Cenvat</a:t>
                      </a:r>
                      <a:r>
                        <a:rPr lang="en-US" sz="1400" dirty="0"/>
                        <a:t> credits</a:t>
                      </a:r>
                      <a:endParaRPr lang="en-US" sz="1400" dirty="0">
                        <a:latin typeface="Calibri"/>
                        <a:ea typeface="Times New Roman"/>
                        <a:cs typeface="Times New Roman"/>
                      </a:endParaRPr>
                    </a:p>
                  </a:txBody>
                  <a:tcPr marL="57150" marR="57150" marT="57150" marB="57150" anchor="ctr"/>
                </a:tc>
              </a:tr>
              <a:tr h="501085">
                <a:tc>
                  <a:txBody>
                    <a:bodyPr/>
                    <a:lstStyle/>
                    <a:p>
                      <a:pPr marL="0" marR="0">
                        <a:lnSpc>
                          <a:spcPct val="115000"/>
                        </a:lnSpc>
                        <a:spcBef>
                          <a:spcPts val="0"/>
                        </a:spcBef>
                        <a:spcAft>
                          <a:spcPts val="1000"/>
                        </a:spcAft>
                      </a:pPr>
                      <a:r>
                        <a:rPr lang="en-US" sz="1200"/>
                        <a:t>1</a:t>
                      </a:r>
                      <a:endParaRPr lang="en-US" sz="110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Convention center or </a:t>
                      </a:r>
                      <a:r>
                        <a:rPr lang="en-US" sz="1200" b="1" dirty="0" smtClean="0"/>
                        <a:t> Outdoor catering</a:t>
                      </a:r>
                      <a:endParaRPr lang="en-US" sz="1100" b="1"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70%</a:t>
                      </a:r>
                      <a:endParaRPr lang="en-US" sz="1100" b="1"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60%</a:t>
                      </a:r>
                      <a:endParaRPr lang="en-US" sz="1100" b="1" dirty="0">
                        <a:latin typeface="Calibri"/>
                        <a:ea typeface="Times New Roman"/>
                        <a:cs typeface="Times New Roman"/>
                      </a:endParaRPr>
                    </a:p>
                  </a:txBody>
                  <a:tcPr marL="57150" marR="57150" marT="57150" marB="57150" anchor="ctr"/>
                </a:tc>
                <a:tc rowSpan="2">
                  <a:txBody>
                    <a:bodyPr/>
                    <a:lstStyle/>
                    <a:p>
                      <a:pPr marL="0" marR="0">
                        <a:lnSpc>
                          <a:spcPct val="115000"/>
                        </a:lnSpc>
                        <a:spcBef>
                          <a:spcPts val="0"/>
                        </a:spcBef>
                        <a:spcAft>
                          <a:spcPts val="1000"/>
                        </a:spcAft>
                      </a:pPr>
                      <a:r>
                        <a:rPr lang="en-US" sz="1200" b="1" dirty="0"/>
                        <a:t>All credits, except on inputs, of chapter 1 to 22, will now be available.</a:t>
                      </a:r>
                      <a:endParaRPr lang="en-US" sz="1100" b="1" dirty="0">
                        <a:latin typeface="Calibri"/>
                        <a:ea typeface="Times New Roman"/>
                        <a:cs typeface="Times New Roman"/>
                      </a:endParaRPr>
                    </a:p>
                  </a:txBody>
                  <a:tcPr marL="57150" marR="57150" marT="57150" marB="57150" anchor="ctr"/>
                </a:tc>
              </a:tr>
              <a:tr h="463473">
                <a:tc>
                  <a:txBody>
                    <a:bodyPr/>
                    <a:lstStyle/>
                    <a:p>
                      <a:pPr marL="0" marR="0">
                        <a:lnSpc>
                          <a:spcPct val="115000"/>
                        </a:lnSpc>
                        <a:spcBef>
                          <a:spcPts val="0"/>
                        </a:spcBef>
                        <a:spcAft>
                          <a:spcPts val="1000"/>
                        </a:spcAft>
                      </a:pPr>
                      <a:r>
                        <a:rPr lang="en-US" sz="1200"/>
                        <a:t>2</a:t>
                      </a:r>
                      <a:endParaRPr lang="en-US" sz="110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err="1"/>
                        <a:t>Pandal</a:t>
                      </a:r>
                      <a:r>
                        <a:rPr lang="en-US" sz="1200" b="1" dirty="0"/>
                        <a:t> or </a:t>
                      </a:r>
                      <a:r>
                        <a:rPr lang="en-US" sz="1200" b="1" dirty="0" err="1"/>
                        <a:t>Shamiana</a:t>
                      </a:r>
                      <a:r>
                        <a:rPr lang="en-US" sz="1200" b="1" dirty="0"/>
                        <a:t> with catering</a:t>
                      </a:r>
                      <a:endParaRPr lang="en-US" sz="1100" b="1"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70%</a:t>
                      </a:r>
                      <a:endParaRPr lang="en-US" sz="1100" b="1"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70%</a:t>
                      </a:r>
                      <a:endParaRPr lang="en-US" sz="1100" b="1">
                        <a:latin typeface="Calibri"/>
                        <a:ea typeface="Times New Roman"/>
                        <a:cs typeface="Times New Roman"/>
                      </a:endParaRPr>
                    </a:p>
                  </a:txBody>
                  <a:tcPr marL="57150" marR="57150" marT="57150" marB="57150" anchor="ctr"/>
                </a:tc>
                <a:tc vMerge="1">
                  <a:txBody>
                    <a:bodyPr/>
                    <a:lstStyle/>
                    <a:p>
                      <a:endParaRPr lang="en-US"/>
                    </a:p>
                  </a:txBody>
                  <a:tcPr/>
                </a:tc>
              </a:tr>
              <a:tr h="501085">
                <a:tc>
                  <a:txBody>
                    <a:bodyPr/>
                    <a:lstStyle/>
                    <a:p>
                      <a:pPr marL="0" marR="0">
                        <a:lnSpc>
                          <a:spcPct val="115000"/>
                        </a:lnSpc>
                        <a:spcBef>
                          <a:spcPts val="0"/>
                        </a:spcBef>
                        <a:spcAft>
                          <a:spcPts val="1000"/>
                        </a:spcAft>
                      </a:pPr>
                      <a:r>
                        <a:rPr lang="en-US" sz="1200"/>
                        <a:t>3</a:t>
                      </a:r>
                      <a:endParaRPr lang="en-US" sz="110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Coastal shipping</a:t>
                      </a:r>
                      <a:endParaRPr lang="en-US" sz="1100" b="1"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50%</a:t>
                      </a:r>
                      <a:endParaRPr lang="en-US" sz="1100" b="1"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75%</a:t>
                      </a:r>
                      <a:endParaRPr lang="en-US" sz="1100" b="1">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No credits as at </a:t>
                      </a:r>
                      <a:br>
                        <a:rPr lang="en-US" sz="1200" b="1"/>
                      </a:br>
                      <a:r>
                        <a:rPr lang="en-US" sz="1200" b="1"/>
                        <a:t>Present</a:t>
                      </a:r>
                      <a:endParaRPr lang="en-US" sz="1100" b="1">
                        <a:latin typeface="Calibri"/>
                        <a:ea typeface="Times New Roman"/>
                        <a:cs typeface="Times New Roman"/>
                      </a:endParaRPr>
                    </a:p>
                  </a:txBody>
                  <a:tcPr marL="57150" marR="57150" marT="57150" marB="57150" anchor="ctr"/>
                </a:tc>
              </a:tr>
              <a:tr h="501085">
                <a:tc>
                  <a:txBody>
                    <a:bodyPr/>
                    <a:lstStyle/>
                    <a:p>
                      <a:pPr marL="0" marR="0">
                        <a:lnSpc>
                          <a:spcPct val="115000"/>
                        </a:lnSpc>
                        <a:spcBef>
                          <a:spcPts val="0"/>
                        </a:spcBef>
                        <a:spcAft>
                          <a:spcPts val="1000"/>
                        </a:spcAft>
                      </a:pPr>
                      <a:r>
                        <a:rPr lang="en-US" sz="1200"/>
                        <a:t>4</a:t>
                      </a:r>
                      <a:endParaRPr lang="en-US" sz="110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Accommodation in hotel etc.</a:t>
                      </a:r>
                      <a:endParaRPr lang="en-US" sz="1100" b="1"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60%</a:t>
                      </a:r>
                      <a:endParaRPr lang="en-US" sz="1100" b="1"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50%</a:t>
                      </a:r>
                      <a:endParaRPr lang="en-US" sz="1100" b="1">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Credits on input services allowed</a:t>
                      </a:r>
                      <a:endParaRPr lang="en-US" sz="1100" b="1">
                        <a:latin typeface="Calibri"/>
                        <a:ea typeface="Times New Roman"/>
                        <a:cs typeface="Times New Roman"/>
                      </a:endParaRPr>
                    </a:p>
                  </a:txBody>
                  <a:tcPr marL="57150" marR="57150" marT="57150" marB="57150" anchor="ctr"/>
                </a:tc>
              </a:tr>
              <a:tr h="501085">
                <a:tc>
                  <a:txBody>
                    <a:bodyPr/>
                    <a:lstStyle/>
                    <a:p>
                      <a:pPr marL="0" marR="0">
                        <a:lnSpc>
                          <a:spcPct val="115000"/>
                        </a:lnSpc>
                        <a:spcBef>
                          <a:spcPts val="0"/>
                        </a:spcBef>
                        <a:spcAft>
                          <a:spcPts val="1000"/>
                        </a:spcAft>
                      </a:pPr>
                      <a:r>
                        <a:rPr lang="en-US" sz="1200"/>
                        <a:t>5</a:t>
                      </a:r>
                      <a:endParaRPr lang="en-US" sz="110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Railways: goods</a:t>
                      </a:r>
                      <a:endParaRPr lang="en-US" sz="1100" b="1">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30%</a:t>
                      </a:r>
                      <a:endParaRPr lang="en-US" sz="1100" b="1">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30%</a:t>
                      </a:r>
                      <a:endParaRPr lang="en-US" sz="1100" b="1">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All credits will be allowed</a:t>
                      </a:r>
                      <a:endParaRPr lang="en-US" sz="1100" b="1">
                        <a:latin typeface="Calibri"/>
                        <a:ea typeface="Times New Roman"/>
                        <a:cs typeface="Times New Roman"/>
                      </a:endParaRPr>
                    </a:p>
                  </a:txBody>
                  <a:tcPr marL="57150" marR="57150" marT="57150" marB="57150" anchor="ctr"/>
                </a:tc>
              </a:tr>
              <a:tr h="501085">
                <a:tc>
                  <a:txBody>
                    <a:bodyPr/>
                    <a:lstStyle/>
                    <a:p>
                      <a:pPr marL="0" marR="0">
                        <a:lnSpc>
                          <a:spcPct val="115000"/>
                        </a:lnSpc>
                        <a:spcBef>
                          <a:spcPts val="0"/>
                        </a:spcBef>
                        <a:spcAft>
                          <a:spcPts val="1000"/>
                        </a:spcAft>
                      </a:pPr>
                      <a:r>
                        <a:rPr lang="en-US" sz="1200"/>
                        <a:t>6</a:t>
                      </a:r>
                      <a:endParaRPr lang="en-US" sz="110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Railways: passengers</a:t>
                      </a:r>
                      <a:endParaRPr lang="en-US" sz="1100" b="1">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30%</a:t>
                      </a:r>
                      <a:endParaRPr lang="en-US" sz="1100" b="1">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New levy</a:t>
                      </a:r>
                      <a:endParaRPr lang="en-US" sz="1100" b="1">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All credits will be allowed</a:t>
                      </a:r>
                      <a:endParaRPr lang="en-US" sz="1100" b="1">
                        <a:latin typeface="Calibri"/>
                        <a:ea typeface="Times New Roman"/>
                        <a:cs typeface="Times New Roman"/>
                      </a:endParaRPr>
                    </a:p>
                  </a:txBody>
                  <a:tcPr marL="57150" marR="57150" marT="57150" marB="57150" anchor="ctr"/>
                </a:tc>
              </a:tr>
              <a:tr h="1211170">
                <a:tc>
                  <a:txBody>
                    <a:bodyPr/>
                    <a:lstStyle/>
                    <a:p>
                      <a:pPr marL="0" marR="0">
                        <a:lnSpc>
                          <a:spcPct val="115000"/>
                        </a:lnSpc>
                        <a:spcBef>
                          <a:spcPts val="0"/>
                        </a:spcBef>
                        <a:spcAft>
                          <a:spcPts val="1000"/>
                        </a:spcAft>
                      </a:pPr>
                      <a:r>
                        <a:rPr lang="en-US" sz="1200"/>
                        <a:t>7</a:t>
                      </a:r>
                      <a:endParaRPr lang="en-US" sz="110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Service portion in the supply of food or any other article of human consumption or drink at a restaurant</a:t>
                      </a:r>
                      <a:endParaRPr lang="en-US" sz="1100" b="1"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40%</a:t>
                      </a:r>
                      <a:endParaRPr lang="en-US" sz="1100" b="1">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30%</a:t>
                      </a:r>
                      <a:endParaRPr lang="en-US" sz="1100" b="1"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All credits, except on inputs, of chapter 1 to 22, will now be available.</a:t>
                      </a:r>
                      <a:endParaRPr lang="en-US" sz="1100" b="1">
                        <a:latin typeface="Calibri"/>
                        <a:ea typeface="Times New Roman"/>
                        <a:cs typeface="Times New Roman"/>
                      </a:endParaRPr>
                    </a:p>
                  </a:txBody>
                  <a:tcPr marL="57150" marR="57150" marT="57150" marB="57150" anchor="ctr"/>
                </a:tc>
              </a:tr>
              <a:tr h="895101">
                <a:tc>
                  <a:txBody>
                    <a:bodyPr/>
                    <a:lstStyle/>
                    <a:p>
                      <a:pPr marL="0" marR="0">
                        <a:lnSpc>
                          <a:spcPct val="115000"/>
                        </a:lnSpc>
                        <a:spcBef>
                          <a:spcPts val="0"/>
                        </a:spcBef>
                        <a:spcAft>
                          <a:spcPts val="1000"/>
                        </a:spcAft>
                      </a:pPr>
                      <a:r>
                        <a:rPr lang="en-US" sz="1200"/>
                        <a:t>8</a:t>
                      </a:r>
                      <a:endParaRPr lang="en-US" sz="110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outdoor catering</a:t>
                      </a:r>
                      <a:endParaRPr lang="en-US" sz="1100" b="1">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60%</a:t>
                      </a:r>
                      <a:endParaRPr lang="en-US" sz="1100" b="1"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a:t>50%</a:t>
                      </a:r>
                      <a:endParaRPr lang="en-US" sz="1100" b="1">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200" b="1" dirty="0"/>
                        <a:t>All credits, except on inputs, of chapter 1 to 22, will now be available.</a:t>
                      </a:r>
                      <a:endParaRPr lang="en-US" sz="1100" b="1" dirty="0">
                        <a:latin typeface="Calibri"/>
                        <a:ea typeface="Times New Roman"/>
                        <a:cs typeface="Times New Roman"/>
                      </a:endParaRPr>
                    </a:p>
                  </a:txBody>
                  <a:tcPr marL="57150" marR="57150" marT="57150" marB="57150" anchor="ct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in Provision</a:t>
            </a:r>
            <a:endParaRPr lang="en-US" dirty="0"/>
          </a:p>
        </p:txBody>
      </p:sp>
      <p:sp>
        <p:nvSpPr>
          <p:cNvPr id="3" name="Content Placeholder 2"/>
          <p:cNvSpPr>
            <a:spLocks noGrp="1"/>
          </p:cNvSpPr>
          <p:nvPr>
            <p:ph sz="quarter" idx="1"/>
          </p:nvPr>
        </p:nvSpPr>
        <p:spPr/>
        <p:txBody>
          <a:bodyPr>
            <a:normAutofit fontScale="92500"/>
          </a:bodyPr>
          <a:lstStyle/>
          <a:p>
            <a:r>
              <a:rPr lang="en-US" sz="2200" dirty="0" smtClean="0"/>
              <a:t>Period for issue of demands in normal situations is being raised from 12 months to 18 months</a:t>
            </a:r>
          </a:p>
          <a:p>
            <a:r>
              <a:rPr lang="en-US" sz="2200" dirty="0" smtClean="0"/>
              <a:t>A new sub-section (1A) has been inserted, where Central Excise Officer may serve, subsequent to any notice or notices served under that sub-section, a statement, containing the details of service tax </a:t>
            </a:r>
          </a:p>
          <a:p>
            <a:pPr marL="571500" indent="-571500">
              <a:buFont typeface="+mj-lt"/>
              <a:buAutoNum type="romanLcPeriod"/>
            </a:pPr>
            <a:r>
              <a:rPr lang="en-US" sz="2200" dirty="0" smtClean="0"/>
              <a:t>not levied or paid or </a:t>
            </a:r>
          </a:p>
          <a:p>
            <a:pPr marL="571500" indent="-571500">
              <a:buFont typeface="+mj-lt"/>
              <a:buAutoNum type="romanLcPeriod"/>
            </a:pPr>
            <a:r>
              <a:rPr lang="en-US" sz="2200" dirty="0" smtClean="0"/>
              <a:t>short levied or short paid or </a:t>
            </a:r>
          </a:p>
          <a:p>
            <a:pPr marL="571500" indent="-571500">
              <a:buFont typeface="+mj-lt"/>
              <a:buAutoNum type="romanLcPeriod"/>
            </a:pPr>
            <a:r>
              <a:rPr lang="en-US" sz="2200" dirty="0" smtClean="0"/>
              <a:t>erroneously refunded </a:t>
            </a:r>
          </a:p>
          <a:p>
            <a:pPr>
              <a:buNone/>
            </a:pPr>
            <a:r>
              <a:rPr lang="en-US" sz="2200" dirty="0" smtClean="0"/>
              <a:t>    </a:t>
            </a:r>
            <a:r>
              <a:rPr lang="en-US" sz="2200" dirty="0" smtClean="0"/>
              <a:t>for </a:t>
            </a:r>
            <a:r>
              <a:rPr lang="en-US" sz="2200" dirty="0" smtClean="0"/>
              <a:t>the subsequent period, on the person chargeable to service tax. </a:t>
            </a:r>
          </a:p>
          <a:p>
            <a:pPr>
              <a:buNone/>
            </a:pPr>
            <a:r>
              <a:rPr lang="en-US" sz="2200" dirty="0" smtClean="0"/>
              <a:t>    </a:t>
            </a:r>
            <a:r>
              <a:rPr lang="en-US" sz="2200" dirty="0" smtClean="0"/>
              <a:t>Service </a:t>
            </a:r>
            <a:r>
              <a:rPr lang="en-US" sz="2200" dirty="0" smtClean="0"/>
              <a:t>of such statement shall be treated as service of notice on such person, provided that the grounds relied in subsequent period should be same as of earlier notice.</a:t>
            </a:r>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sz="3200" dirty="0" smtClean="0">
                <a:solidFill>
                  <a:schemeClr val="accent5">
                    <a:lumMod val="75000"/>
                  </a:schemeClr>
                </a:solidFill>
              </a:rPr>
              <a:t>CHANGES IN REVERSE CHARGE MECHANISM</a:t>
            </a:r>
            <a:endParaRPr lang="en-US" sz="3200" dirty="0">
              <a:solidFill>
                <a:schemeClr val="accent5">
                  <a:lumMod val="75000"/>
                </a:schemeClr>
              </a:solidFill>
            </a:endParaRPr>
          </a:p>
        </p:txBody>
      </p:sp>
      <p:sp>
        <p:nvSpPr>
          <p:cNvPr id="3" name="Content Placeholder 2"/>
          <p:cNvSpPr>
            <a:spLocks noGrp="1"/>
          </p:cNvSpPr>
          <p:nvPr>
            <p:ph sz="quarter" idx="1"/>
          </p:nvPr>
        </p:nvSpPr>
        <p:spPr>
          <a:xfrm>
            <a:off x="457200" y="1066800"/>
            <a:ext cx="8229600" cy="5791200"/>
          </a:xfrm>
        </p:spPr>
        <p:txBody>
          <a:bodyPr>
            <a:normAutofit/>
          </a:bodyPr>
          <a:lstStyle/>
          <a:p>
            <a:pPr marL="571500" indent="-571500">
              <a:buFont typeface="+mj-lt"/>
              <a:buAutoNum type="romanUcPeriod"/>
            </a:pPr>
            <a:r>
              <a:rPr lang="en-US" sz="2000" dirty="0" smtClean="0"/>
              <a:t>New term Taxable Territory has been introduced.</a:t>
            </a:r>
          </a:p>
          <a:p>
            <a:pPr marL="571500" indent="-571500">
              <a:buFont typeface="+mj-lt"/>
              <a:buAutoNum type="romanUcPeriod"/>
            </a:pPr>
            <a:r>
              <a:rPr lang="en-US" sz="2000" dirty="0" smtClean="0"/>
              <a:t>“Taxable Territory”-Only service provided in the taxable territory will be liable to Service Tax.</a:t>
            </a:r>
          </a:p>
          <a:p>
            <a:pPr marL="571500" indent="-571500">
              <a:buFont typeface="+mj-lt"/>
              <a:buAutoNum type="romanUcPeriod"/>
            </a:pPr>
            <a:r>
              <a:rPr lang="en-US" sz="2000" dirty="0" smtClean="0"/>
              <a:t> Any service provided in the state of J&amp; K will not be liable to Service Tax.</a:t>
            </a:r>
          </a:p>
          <a:p>
            <a:pPr marL="571500" indent="-571500">
              <a:buFont typeface="+mj-lt"/>
              <a:buAutoNum type="romanUcPeriod"/>
            </a:pPr>
            <a:r>
              <a:rPr lang="en-US" sz="2000" dirty="0" smtClean="0"/>
              <a:t> Newly proposed Place of Supply Rules, 2012 shall determine whether the Service is being provided in the state of J &amp; K.</a:t>
            </a:r>
          </a:p>
          <a:p>
            <a:pPr marL="571500" indent="-571500">
              <a:buFont typeface="+mj-lt"/>
              <a:buAutoNum type="romanUcPeriod"/>
            </a:pPr>
            <a:r>
              <a:rPr lang="en-US" sz="2000" dirty="0" smtClean="0"/>
              <a:t>Service is provided from the state of J &amp; K in the taxable territory, in such case the service receiver located in the taxable territory shall be liable to make the payment of service tax.</a:t>
            </a:r>
          </a:p>
          <a:p>
            <a:pPr marL="571500" indent="-571500">
              <a:buFont typeface="+mj-lt"/>
              <a:buAutoNum type="romanUcPeriod"/>
            </a:pPr>
            <a:r>
              <a:rPr lang="en-US" sz="2000" dirty="0" smtClean="0"/>
              <a:t>To give effect to this new reverse charge mechanism, a proviso has been added to the subsection (2) of the section 68.</a:t>
            </a:r>
          </a:p>
          <a:p>
            <a:pPr marL="571500" indent="-571500">
              <a:buFont typeface="+mj-lt"/>
              <a:buAutoNum type="romanUcPeriod"/>
            </a:pPr>
            <a:r>
              <a:rPr lang="en-US" sz="2000" dirty="0" smtClean="0"/>
              <a:t> Both the service provider and receiver will be considered as person liable to make the payment of service tax.</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915400" cy="1676400"/>
          </a:xfrm>
        </p:spPr>
        <p:txBody>
          <a:bodyPr>
            <a:normAutofit fontScale="90000"/>
          </a:bodyPr>
          <a:lstStyle/>
          <a:p>
            <a:r>
              <a:rPr lang="en-US" sz="3200" dirty="0" smtClean="0">
                <a:solidFill>
                  <a:schemeClr val="accent4">
                    <a:lumMod val="75000"/>
                  </a:schemeClr>
                </a:solidFill>
              </a:rPr>
              <a:t/>
            </a:r>
            <a:br>
              <a:rPr lang="en-US" sz="3200" dirty="0" smtClean="0">
                <a:solidFill>
                  <a:schemeClr val="accent4">
                    <a:lumMod val="75000"/>
                  </a:schemeClr>
                </a:solidFill>
              </a:rPr>
            </a:br>
            <a:r>
              <a:rPr lang="en-US" sz="3200" dirty="0" smtClean="0">
                <a:solidFill>
                  <a:schemeClr val="accent4">
                    <a:lumMod val="75000"/>
                  </a:schemeClr>
                </a:solidFill>
              </a:rPr>
              <a:t/>
            </a:r>
            <a:br>
              <a:rPr lang="en-US" sz="3200" dirty="0" smtClean="0">
                <a:solidFill>
                  <a:schemeClr val="accent4">
                    <a:lumMod val="75000"/>
                  </a:schemeClr>
                </a:solidFill>
              </a:rPr>
            </a:br>
            <a:r>
              <a:rPr lang="en-US" sz="3200" dirty="0" smtClean="0">
                <a:solidFill>
                  <a:schemeClr val="accent4">
                    <a:lumMod val="75000"/>
                  </a:schemeClr>
                </a:solidFill>
              </a:rPr>
              <a:t/>
            </a:r>
            <a:br>
              <a:rPr lang="en-US" sz="3200" dirty="0" smtClean="0">
                <a:solidFill>
                  <a:schemeClr val="accent4">
                    <a:lumMod val="75000"/>
                  </a:schemeClr>
                </a:solidFill>
              </a:rPr>
            </a:br>
            <a:r>
              <a:rPr lang="en-US" sz="2000" dirty="0" smtClean="0"/>
              <a:t/>
            </a:r>
            <a:br>
              <a:rPr lang="en-US" sz="2000" dirty="0" smtClean="0"/>
            </a:br>
            <a:r>
              <a:rPr lang="en-US" sz="2000" dirty="0" smtClean="0">
                <a:solidFill>
                  <a:schemeClr val="accent4">
                    <a:lumMod val="75000"/>
                  </a:schemeClr>
                </a:solidFill>
              </a:rPr>
              <a:t/>
            </a:r>
            <a:br>
              <a:rPr lang="en-US" sz="2000" dirty="0" smtClean="0">
                <a:solidFill>
                  <a:schemeClr val="accent4">
                    <a:lumMod val="75000"/>
                  </a:schemeClr>
                </a:solidFill>
              </a:rPr>
            </a:br>
            <a:endParaRPr lang="en-US" sz="2000" dirty="0">
              <a:solidFill>
                <a:schemeClr val="accent4">
                  <a:lumMod val="75000"/>
                </a:schemeClr>
              </a:solidFill>
            </a:endParaRPr>
          </a:p>
        </p:txBody>
      </p:sp>
      <p:graphicFrame>
        <p:nvGraphicFramePr>
          <p:cNvPr id="4" name="Content Placeholder 3"/>
          <p:cNvGraphicFramePr>
            <a:graphicFrameLocks noGrp="1"/>
          </p:cNvGraphicFramePr>
          <p:nvPr>
            <p:ph sz="quarter" idx="1"/>
          </p:nvPr>
        </p:nvGraphicFramePr>
        <p:xfrm>
          <a:off x="228600" y="1781317"/>
          <a:ext cx="8915400" cy="5153152"/>
        </p:xfrm>
        <a:graphic>
          <a:graphicData uri="http://schemas.openxmlformats.org/drawingml/2006/table">
            <a:tbl>
              <a:tblPr firstRow="1" bandRow="1">
                <a:tableStyleId>{5C22544A-7EE6-4342-B048-85BDC9FD1C3A}</a:tableStyleId>
              </a:tblPr>
              <a:tblGrid>
                <a:gridCol w="573160"/>
                <a:gridCol w="4842949"/>
                <a:gridCol w="1441891"/>
                <a:gridCol w="2057400"/>
              </a:tblGrid>
              <a:tr h="1195310">
                <a:tc>
                  <a:txBody>
                    <a:bodyPr/>
                    <a:lstStyle/>
                    <a:p>
                      <a:pPr marL="0" marR="0">
                        <a:lnSpc>
                          <a:spcPct val="115000"/>
                        </a:lnSpc>
                        <a:spcBef>
                          <a:spcPts val="0"/>
                        </a:spcBef>
                        <a:spcAft>
                          <a:spcPts val="1000"/>
                        </a:spcAft>
                      </a:pPr>
                      <a:r>
                        <a:rPr lang="en-US" sz="1600" dirty="0" smtClean="0">
                          <a:solidFill>
                            <a:srgbClr val="222222"/>
                          </a:solidFill>
                          <a:latin typeface="Trebuchet MS"/>
                          <a:ea typeface="Times New Roman"/>
                          <a:cs typeface="Arial"/>
                        </a:rPr>
                        <a:t>Sr</a:t>
                      </a:r>
                      <a:r>
                        <a:rPr lang="en-US" sz="1600" dirty="0" smtClean="0">
                          <a:solidFill>
                            <a:srgbClr val="222222"/>
                          </a:solidFill>
                          <a:latin typeface="Trebuchet MS"/>
                          <a:ea typeface="Times New Roman"/>
                          <a:cs typeface="Arial"/>
                        </a:rPr>
                        <a:t>.</a:t>
                      </a:r>
                      <a:endParaRPr lang="en-US" sz="1600" smtClean="0">
                        <a:solidFill>
                          <a:srgbClr val="222222"/>
                        </a:solidFill>
                        <a:latin typeface="Trebuchet MS"/>
                        <a:ea typeface="Times New Roman"/>
                        <a:cs typeface="Arial"/>
                      </a:endParaRPr>
                    </a:p>
                    <a:p>
                      <a:pPr marL="0" marR="0">
                        <a:lnSpc>
                          <a:spcPct val="115000"/>
                        </a:lnSpc>
                        <a:spcBef>
                          <a:spcPts val="0"/>
                        </a:spcBef>
                        <a:spcAft>
                          <a:spcPts val="1000"/>
                        </a:spcAft>
                      </a:pPr>
                      <a:r>
                        <a:rPr lang="en-US" sz="1600" smtClean="0">
                          <a:solidFill>
                            <a:srgbClr val="222222"/>
                          </a:solidFill>
                          <a:latin typeface="Trebuchet MS"/>
                          <a:ea typeface="Times New Roman"/>
                          <a:cs typeface="Arial"/>
                        </a:rPr>
                        <a:t>No</a:t>
                      </a:r>
                      <a:endParaRPr lang="en-US" sz="16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600" dirty="0">
                          <a:solidFill>
                            <a:srgbClr val="222222"/>
                          </a:solidFill>
                          <a:latin typeface="Trebuchet MS"/>
                          <a:ea typeface="Times New Roman"/>
                          <a:cs typeface="Arial"/>
                        </a:rPr>
                        <a:t>Description of Service</a:t>
                      </a:r>
                      <a:endParaRPr lang="en-US" sz="16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600" dirty="0">
                          <a:solidFill>
                            <a:srgbClr val="222222"/>
                          </a:solidFill>
                          <a:latin typeface="Trebuchet MS"/>
                          <a:ea typeface="Times New Roman"/>
                          <a:cs typeface="Arial"/>
                        </a:rPr>
                        <a:t>Service Recipient (Body Corporate)</a:t>
                      </a:r>
                      <a:endParaRPr lang="en-US" sz="16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1600" dirty="0">
                          <a:solidFill>
                            <a:srgbClr val="222222"/>
                          </a:solidFill>
                          <a:latin typeface="Trebuchet MS"/>
                          <a:ea typeface="Times New Roman"/>
                          <a:cs typeface="Arial"/>
                        </a:rPr>
                        <a:t>Service Provider (Individual, Firm, LLP)</a:t>
                      </a:r>
                      <a:endParaRPr lang="en-US" sz="1600" dirty="0">
                        <a:latin typeface="Calibri"/>
                        <a:ea typeface="Times New Roman"/>
                        <a:cs typeface="Times New Roman"/>
                      </a:endParaRPr>
                    </a:p>
                  </a:txBody>
                  <a:tcPr marL="57150" marR="57150" marT="57150" marB="57150" anchor="ctr"/>
                </a:tc>
              </a:tr>
              <a:tr h="1715410">
                <a:tc>
                  <a:txBody>
                    <a:bodyPr/>
                    <a:lstStyle/>
                    <a:p>
                      <a:pPr marL="0" marR="0">
                        <a:lnSpc>
                          <a:spcPct val="115000"/>
                        </a:lnSpc>
                        <a:spcBef>
                          <a:spcPts val="0"/>
                        </a:spcBef>
                        <a:spcAft>
                          <a:spcPts val="1000"/>
                        </a:spcAft>
                      </a:pPr>
                      <a:r>
                        <a:rPr lang="en-US" sz="2000" dirty="0">
                          <a:solidFill>
                            <a:srgbClr val="222222"/>
                          </a:solidFill>
                          <a:latin typeface="Trebuchet MS"/>
                          <a:ea typeface="Times New Roman"/>
                          <a:cs typeface="Arial"/>
                        </a:rPr>
                        <a:t>1</a:t>
                      </a:r>
                      <a:endParaRPr lang="en-US" sz="20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2000" dirty="0">
                          <a:solidFill>
                            <a:srgbClr val="222222"/>
                          </a:solidFill>
                          <a:latin typeface="Trebuchet MS"/>
                          <a:ea typeface="Times New Roman"/>
                          <a:cs typeface="Arial"/>
                        </a:rPr>
                        <a:t>Hiring of Motor vehicles designed to carry passenger</a:t>
                      </a:r>
                      <a:endParaRPr lang="en-US" sz="2000" dirty="0">
                        <a:latin typeface="Calibri"/>
                        <a:ea typeface="Times New Roman"/>
                        <a:cs typeface="Times New Roman"/>
                      </a:endParaRPr>
                    </a:p>
                    <a:p>
                      <a:pPr marL="0" marR="0">
                        <a:lnSpc>
                          <a:spcPct val="115000"/>
                        </a:lnSpc>
                        <a:spcBef>
                          <a:spcPts val="0"/>
                        </a:spcBef>
                        <a:spcAft>
                          <a:spcPts val="1000"/>
                        </a:spcAft>
                      </a:pPr>
                      <a:r>
                        <a:rPr lang="en-US" sz="2000" dirty="0">
                          <a:solidFill>
                            <a:srgbClr val="222222"/>
                          </a:solidFill>
                          <a:latin typeface="Trebuchet MS"/>
                          <a:ea typeface="Times New Roman"/>
                          <a:cs typeface="Arial"/>
                        </a:rPr>
                        <a:t>(a)with abatement</a:t>
                      </a:r>
                      <a:endParaRPr lang="en-US" sz="2000" dirty="0">
                        <a:latin typeface="Calibri"/>
                        <a:ea typeface="Times New Roman"/>
                        <a:cs typeface="Times New Roman"/>
                      </a:endParaRPr>
                    </a:p>
                    <a:p>
                      <a:pPr marL="0" marR="0">
                        <a:lnSpc>
                          <a:spcPct val="115000"/>
                        </a:lnSpc>
                        <a:spcBef>
                          <a:spcPts val="0"/>
                        </a:spcBef>
                        <a:spcAft>
                          <a:spcPts val="1000"/>
                        </a:spcAft>
                      </a:pPr>
                      <a:r>
                        <a:rPr lang="en-US" sz="2000" dirty="0">
                          <a:solidFill>
                            <a:srgbClr val="222222"/>
                          </a:solidFill>
                          <a:latin typeface="Trebuchet MS"/>
                          <a:ea typeface="Times New Roman"/>
                          <a:cs typeface="Arial"/>
                        </a:rPr>
                        <a:t>(b)without abatement</a:t>
                      </a:r>
                      <a:endParaRPr lang="en-US" sz="20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2000" dirty="0">
                          <a:solidFill>
                            <a:srgbClr val="222222"/>
                          </a:solidFill>
                          <a:latin typeface="Arial"/>
                          <a:ea typeface="Times New Roman"/>
                          <a:cs typeface="Times New Roman"/>
                        </a:rPr>
                        <a:t> </a:t>
                      </a:r>
                      <a:endParaRPr lang="en-US" sz="2000" dirty="0">
                        <a:latin typeface="Calibri"/>
                        <a:ea typeface="Times New Roman"/>
                        <a:cs typeface="Times New Roman"/>
                      </a:endParaRPr>
                    </a:p>
                    <a:p>
                      <a:pPr marL="0" marR="0">
                        <a:lnSpc>
                          <a:spcPct val="115000"/>
                        </a:lnSpc>
                        <a:spcBef>
                          <a:spcPts val="0"/>
                        </a:spcBef>
                        <a:spcAft>
                          <a:spcPts val="1000"/>
                        </a:spcAft>
                      </a:pPr>
                      <a:r>
                        <a:rPr lang="en-US" sz="2000" dirty="0">
                          <a:solidFill>
                            <a:srgbClr val="222222"/>
                          </a:solidFill>
                          <a:latin typeface="Trebuchet MS"/>
                          <a:ea typeface="Times New Roman"/>
                          <a:cs typeface="Arial"/>
                        </a:rPr>
                        <a:t>100%</a:t>
                      </a:r>
                      <a:endParaRPr lang="en-US" sz="2000" dirty="0">
                        <a:latin typeface="Calibri"/>
                        <a:ea typeface="Times New Roman"/>
                        <a:cs typeface="Times New Roman"/>
                      </a:endParaRPr>
                    </a:p>
                    <a:p>
                      <a:pPr marL="0" marR="0">
                        <a:lnSpc>
                          <a:spcPct val="115000"/>
                        </a:lnSpc>
                        <a:spcBef>
                          <a:spcPts val="0"/>
                        </a:spcBef>
                        <a:spcAft>
                          <a:spcPts val="1000"/>
                        </a:spcAft>
                      </a:pPr>
                      <a:r>
                        <a:rPr lang="en-US" sz="2000" dirty="0">
                          <a:solidFill>
                            <a:srgbClr val="222222"/>
                          </a:solidFill>
                          <a:latin typeface="Trebuchet MS"/>
                          <a:ea typeface="Times New Roman"/>
                          <a:cs typeface="Arial"/>
                        </a:rPr>
                        <a:t> 40%</a:t>
                      </a:r>
                      <a:endParaRPr lang="en-US" sz="20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2000" dirty="0">
                          <a:solidFill>
                            <a:srgbClr val="222222"/>
                          </a:solidFill>
                          <a:latin typeface="Arial"/>
                          <a:ea typeface="Times New Roman"/>
                          <a:cs typeface="Times New Roman"/>
                        </a:rPr>
                        <a:t> </a:t>
                      </a:r>
                      <a:endParaRPr lang="en-US" sz="2000" dirty="0">
                        <a:latin typeface="Calibri"/>
                        <a:ea typeface="Times New Roman"/>
                        <a:cs typeface="Times New Roman"/>
                      </a:endParaRPr>
                    </a:p>
                    <a:p>
                      <a:pPr marL="0" marR="0">
                        <a:lnSpc>
                          <a:spcPct val="115000"/>
                        </a:lnSpc>
                        <a:spcBef>
                          <a:spcPts val="0"/>
                        </a:spcBef>
                        <a:spcAft>
                          <a:spcPts val="1000"/>
                        </a:spcAft>
                      </a:pPr>
                      <a:r>
                        <a:rPr lang="en-US" sz="2000" dirty="0">
                          <a:solidFill>
                            <a:srgbClr val="222222"/>
                          </a:solidFill>
                          <a:latin typeface="Trebuchet MS"/>
                          <a:ea typeface="Times New Roman"/>
                          <a:cs typeface="Arial"/>
                        </a:rPr>
                        <a:t>NIL</a:t>
                      </a:r>
                      <a:endParaRPr lang="en-US" sz="2000" dirty="0">
                        <a:latin typeface="Calibri"/>
                        <a:ea typeface="Times New Roman"/>
                        <a:cs typeface="Times New Roman"/>
                      </a:endParaRPr>
                    </a:p>
                    <a:p>
                      <a:pPr marL="0" marR="0">
                        <a:lnSpc>
                          <a:spcPct val="115000"/>
                        </a:lnSpc>
                        <a:spcBef>
                          <a:spcPts val="0"/>
                        </a:spcBef>
                        <a:spcAft>
                          <a:spcPts val="1000"/>
                        </a:spcAft>
                      </a:pPr>
                      <a:r>
                        <a:rPr lang="en-US" sz="2000" dirty="0">
                          <a:solidFill>
                            <a:srgbClr val="222222"/>
                          </a:solidFill>
                          <a:latin typeface="Trebuchet MS"/>
                          <a:ea typeface="Times New Roman"/>
                          <a:cs typeface="Arial"/>
                        </a:rPr>
                        <a:t>60%</a:t>
                      </a:r>
                      <a:endParaRPr lang="en-US" sz="2000" dirty="0">
                        <a:latin typeface="Calibri"/>
                        <a:ea typeface="Times New Roman"/>
                        <a:cs typeface="Times New Roman"/>
                      </a:endParaRPr>
                    </a:p>
                  </a:txBody>
                  <a:tcPr marL="57150" marR="57150" marT="57150" marB="57150" anchor="ctr"/>
                </a:tc>
              </a:tr>
              <a:tr h="690942">
                <a:tc>
                  <a:txBody>
                    <a:bodyPr/>
                    <a:lstStyle/>
                    <a:p>
                      <a:pPr marL="0" marR="0">
                        <a:lnSpc>
                          <a:spcPct val="115000"/>
                        </a:lnSpc>
                        <a:spcBef>
                          <a:spcPts val="0"/>
                        </a:spcBef>
                        <a:spcAft>
                          <a:spcPts val="1000"/>
                        </a:spcAft>
                      </a:pPr>
                      <a:r>
                        <a:rPr lang="en-US" sz="2000" dirty="0">
                          <a:solidFill>
                            <a:srgbClr val="222222"/>
                          </a:solidFill>
                          <a:latin typeface="Trebuchet MS"/>
                          <a:ea typeface="Times New Roman"/>
                          <a:cs typeface="Arial"/>
                        </a:rPr>
                        <a:t>2</a:t>
                      </a:r>
                      <a:endParaRPr lang="en-US" sz="20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2000" dirty="0">
                          <a:solidFill>
                            <a:srgbClr val="222222"/>
                          </a:solidFill>
                          <a:latin typeface="Trebuchet MS"/>
                          <a:ea typeface="Times New Roman"/>
                          <a:cs typeface="Arial"/>
                        </a:rPr>
                        <a:t>Supply of manpower for any purpose</a:t>
                      </a:r>
                      <a:endParaRPr lang="en-US" sz="20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2000" dirty="0">
                          <a:solidFill>
                            <a:srgbClr val="222222"/>
                          </a:solidFill>
                          <a:latin typeface="Trebuchet MS"/>
                          <a:ea typeface="Times New Roman"/>
                          <a:cs typeface="Arial"/>
                        </a:rPr>
                        <a:t>75%</a:t>
                      </a:r>
                      <a:endParaRPr lang="en-US" sz="20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2000" dirty="0">
                          <a:solidFill>
                            <a:srgbClr val="222222"/>
                          </a:solidFill>
                          <a:latin typeface="Trebuchet MS"/>
                          <a:ea typeface="Times New Roman"/>
                          <a:cs typeface="Arial"/>
                        </a:rPr>
                        <a:t>25%</a:t>
                      </a:r>
                      <a:endParaRPr lang="en-US" sz="2000" dirty="0">
                        <a:latin typeface="Calibri"/>
                        <a:ea typeface="Times New Roman"/>
                        <a:cs typeface="Times New Roman"/>
                      </a:endParaRPr>
                    </a:p>
                  </a:txBody>
                  <a:tcPr marL="57150" marR="57150" marT="57150" marB="57150" anchor="ctr"/>
                </a:tc>
              </a:tr>
              <a:tr h="440802">
                <a:tc>
                  <a:txBody>
                    <a:bodyPr/>
                    <a:lstStyle/>
                    <a:p>
                      <a:pPr marL="0" marR="0">
                        <a:lnSpc>
                          <a:spcPct val="115000"/>
                        </a:lnSpc>
                        <a:spcBef>
                          <a:spcPts val="0"/>
                        </a:spcBef>
                        <a:spcAft>
                          <a:spcPts val="1000"/>
                        </a:spcAft>
                      </a:pPr>
                      <a:r>
                        <a:rPr lang="en-US" sz="2000" dirty="0">
                          <a:solidFill>
                            <a:srgbClr val="222222"/>
                          </a:solidFill>
                          <a:latin typeface="Trebuchet MS"/>
                          <a:ea typeface="Times New Roman"/>
                          <a:cs typeface="Arial"/>
                        </a:rPr>
                        <a:t>3</a:t>
                      </a:r>
                      <a:endParaRPr lang="en-US" sz="20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2000" dirty="0">
                          <a:solidFill>
                            <a:srgbClr val="222222"/>
                          </a:solidFill>
                          <a:latin typeface="Trebuchet MS"/>
                          <a:ea typeface="Times New Roman"/>
                          <a:cs typeface="Arial"/>
                        </a:rPr>
                        <a:t>Works contract service</a:t>
                      </a:r>
                      <a:endParaRPr lang="en-US" sz="20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2000" dirty="0">
                          <a:solidFill>
                            <a:srgbClr val="222222"/>
                          </a:solidFill>
                          <a:latin typeface="Trebuchet MS"/>
                          <a:ea typeface="Times New Roman"/>
                          <a:cs typeface="Arial"/>
                        </a:rPr>
                        <a:t>50%</a:t>
                      </a:r>
                      <a:endParaRPr lang="en-US" sz="20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2000" dirty="0">
                          <a:solidFill>
                            <a:srgbClr val="222222"/>
                          </a:solidFill>
                          <a:latin typeface="Trebuchet MS"/>
                          <a:ea typeface="Times New Roman"/>
                          <a:cs typeface="Arial"/>
                        </a:rPr>
                        <a:t>50</a:t>
                      </a:r>
                      <a:r>
                        <a:rPr lang="en-US" sz="2000" dirty="0" smtClean="0">
                          <a:solidFill>
                            <a:srgbClr val="222222"/>
                          </a:solidFill>
                          <a:latin typeface="Trebuchet MS"/>
                          <a:ea typeface="Times New Roman"/>
                          <a:cs typeface="Arial"/>
                        </a:rPr>
                        <a:t>%</a:t>
                      </a:r>
                    </a:p>
                  </a:txBody>
                  <a:tcPr marL="57150" marR="57150" marT="57150" marB="57150" anchor="ctr"/>
                </a:tc>
              </a:tr>
              <a:tr h="1034219">
                <a:tc>
                  <a:txBody>
                    <a:bodyPr/>
                    <a:lstStyle/>
                    <a:p>
                      <a:pPr marL="0" marR="0">
                        <a:lnSpc>
                          <a:spcPct val="115000"/>
                        </a:lnSpc>
                        <a:spcBef>
                          <a:spcPts val="0"/>
                        </a:spcBef>
                        <a:spcAft>
                          <a:spcPts val="1000"/>
                        </a:spcAft>
                      </a:pPr>
                      <a:r>
                        <a:rPr lang="en-US" sz="2000" dirty="0" smtClean="0">
                          <a:latin typeface="Calibri"/>
                          <a:ea typeface="Times New Roman"/>
                          <a:cs typeface="Times New Roman"/>
                        </a:rPr>
                        <a:t>4.</a:t>
                      </a:r>
                      <a:endParaRPr lang="en-US" sz="2000" dirty="0">
                        <a:latin typeface="Calibri"/>
                        <a:ea typeface="Times New Roman"/>
                        <a:cs typeface="Times New Roman"/>
                      </a:endParaRPr>
                    </a:p>
                  </a:txBody>
                  <a:tcPr marL="57150" marR="57150" marT="57150" marB="57150" anchor="ctr"/>
                </a:tc>
                <a:tc>
                  <a:txBody>
                    <a:bodyPr/>
                    <a:lstStyle/>
                    <a:p>
                      <a:r>
                        <a:rPr kumimoji="0" lang="en-US" sz="2000" b="0" i="0" kern="1200" dirty="0" smtClean="0">
                          <a:solidFill>
                            <a:schemeClr val="dk1"/>
                          </a:solidFill>
                          <a:latin typeface="+mn-lt"/>
                          <a:ea typeface="+mn-ea"/>
                          <a:cs typeface="+mn-cs"/>
                        </a:rPr>
                        <a:t>services  provided  by individual advocate to business entity</a:t>
                      </a:r>
                    </a:p>
                    <a:p>
                      <a:pPr marL="0" marR="0">
                        <a:lnSpc>
                          <a:spcPct val="115000"/>
                        </a:lnSpc>
                        <a:spcBef>
                          <a:spcPts val="0"/>
                        </a:spcBef>
                        <a:spcAft>
                          <a:spcPts val="1000"/>
                        </a:spcAft>
                      </a:pPr>
                      <a:endParaRPr lang="en-US" sz="20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2000" dirty="0" smtClean="0">
                          <a:latin typeface="Calibri"/>
                          <a:ea typeface="Times New Roman"/>
                          <a:cs typeface="Times New Roman"/>
                        </a:rPr>
                        <a:t>100</a:t>
                      </a:r>
                      <a:endParaRPr lang="en-US" sz="2000" dirty="0">
                        <a:latin typeface="Calibri"/>
                        <a:ea typeface="Times New Roman"/>
                        <a:cs typeface="Times New Roman"/>
                      </a:endParaRPr>
                    </a:p>
                  </a:txBody>
                  <a:tcPr marL="57150" marR="57150" marT="57150" marB="57150" anchor="ctr"/>
                </a:tc>
                <a:tc>
                  <a:txBody>
                    <a:bodyPr/>
                    <a:lstStyle/>
                    <a:p>
                      <a:pPr marL="0" marR="0">
                        <a:lnSpc>
                          <a:spcPct val="115000"/>
                        </a:lnSpc>
                        <a:spcBef>
                          <a:spcPts val="0"/>
                        </a:spcBef>
                        <a:spcAft>
                          <a:spcPts val="1000"/>
                        </a:spcAft>
                      </a:pPr>
                      <a:r>
                        <a:rPr lang="en-US" sz="2000" dirty="0" smtClean="0">
                          <a:solidFill>
                            <a:srgbClr val="222222"/>
                          </a:solidFill>
                          <a:latin typeface="Trebuchet MS"/>
                          <a:ea typeface="Times New Roman"/>
                          <a:cs typeface="Arial"/>
                        </a:rPr>
                        <a:t>-</a:t>
                      </a:r>
                      <a:endParaRPr lang="en-US" sz="2000" dirty="0" smtClean="0">
                        <a:solidFill>
                          <a:srgbClr val="222222"/>
                        </a:solidFill>
                        <a:latin typeface="Trebuchet MS"/>
                        <a:ea typeface="Times New Roman"/>
                        <a:cs typeface="Arial"/>
                      </a:endParaRPr>
                    </a:p>
                  </a:txBody>
                  <a:tcPr marL="57150" marR="57150" marT="57150" marB="57150" anchor="ctr"/>
                </a:tc>
              </a:tr>
            </a:tbl>
          </a:graphicData>
        </a:graphic>
      </p:graphicFrame>
      <p:sp>
        <p:nvSpPr>
          <p:cNvPr id="5" name="Rectangle 4"/>
          <p:cNvSpPr/>
          <p:nvPr/>
        </p:nvSpPr>
        <p:spPr>
          <a:xfrm>
            <a:off x="304800" y="152400"/>
            <a:ext cx="8229600" cy="1508105"/>
          </a:xfrm>
          <a:prstGeom prst="rect">
            <a:avLst/>
          </a:prstGeom>
        </p:spPr>
        <p:txBody>
          <a:bodyPr wrap="square">
            <a:spAutoFit/>
          </a:bodyPr>
          <a:lstStyle/>
          <a:p>
            <a:r>
              <a:rPr lang="en-US" sz="2800" dirty="0" smtClean="0">
                <a:solidFill>
                  <a:schemeClr val="accent4">
                    <a:lumMod val="75000"/>
                  </a:schemeClr>
                </a:solidFill>
              </a:rPr>
              <a:t>New Services Covered under Reverse Charge Mechanism</a:t>
            </a:r>
            <a:r>
              <a:rPr lang="en-US" sz="2400" dirty="0" smtClean="0"/>
              <a:t/>
            </a:r>
            <a:br>
              <a:rPr lang="en-US" sz="2400" dirty="0" smtClean="0"/>
            </a:br>
            <a:r>
              <a:rPr lang="en-US" dirty="0" smtClean="0"/>
              <a:t>In the cases below  both the service provider and service receiver will be considered as persons liable to pay the tax on a predetermined percentage</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3600" b="1" dirty="0" smtClean="0"/>
              <a:t>Other Changes </a:t>
            </a:r>
            <a:r>
              <a:rPr lang="en-US" dirty="0" smtClean="0"/>
              <a:t/>
            </a:r>
            <a:br>
              <a:rPr lang="en-US" dirty="0" smtClean="0"/>
            </a:br>
            <a:endParaRPr lang="en-US" dirty="0"/>
          </a:p>
        </p:txBody>
      </p:sp>
      <p:sp>
        <p:nvSpPr>
          <p:cNvPr id="3" name="Content Placeholder 2"/>
          <p:cNvSpPr>
            <a:spLocks noGrp="1"/>
          </p:cNvSpPr>
          <p:nvPr>
            <p:ph sz="quarter" idx="1"/>
          </p:nvPr>
        </p:nvSpPr>
        <p:spPr>
          <a:xfrm>
            <a:off x="228600" y="609600"/>
            <a:ext cx="8915400" cy="6019800"/>
          </a:xfrm>
        </p:spPr>
        <p:txBody>
          <a:bodyPr>
            <a:normAutofit fontScale="40000" lnSpcReduction="20000"/>
          </a:bodyPr>
          <a:lstStyle/>
          <a:p>
            <a:pPr>
              <a:buFont typeface="Wingdings" pitchFamily="2" charset="2"/>
              <a:buChar char="§"/>
            </a:pPr>
            <a:r>
              <a:rPr lang="en-US" sz="4000" dirty="0" smtClean="0"/>
              <a:t> </a:t>
            </a:r>
            <a:r>
              <a:rPr lang="en-US" sz="4300" dirty="0" smtClean="0"/>
              <a:t>Rule 7 has been proposed to be deleted. Presently it provides provisions for determination of valuation of taxable services provided from outside India.</a:t>
            </a:r>
          </a:p>
          <a:p>
            <a:pPr>
              <a:buFont typeface="Wingdings" pitchFamily="2" charset="2"/>
              <a:buChar char="§"/>
            </a:pPr>
            <a:endParaRPr lang="en-US" sz="4300" dirty="0" smtClean="0"/>
          </a:p>
          <a:p>
            <a:pPr>
              <a:buFont typeface="Wingdings" pitchFamily="2" charset="2"/>
              <a:buChar char="§"/>
            </a:pPr>
            <a:r>
              <a:rPr lang="en-US" sz="4300" dirty="0" smtClean="0"/>
              <a:t>Section 67A is being inserted to prescribe the relevant date for the application of rate of exchange, valuation or rate of service tax. In lieu thereof Rule 5B of Service Tax Rules has been proposed to be deleted.</a:t>
            </a:r>
            <a:endParaRPr lang="en-US" sz="4000" dirty="0" smtClean="0"/>
          </a:p>
          <a:p>
            <a:pPr>
              <a:buFont typeface="Wingdings" pitchFamily="2" charset="2"/>
              <a:buChar char="§"/>
            </a:pPr>
            <a:endParaRPr lang="en-US" sz="4000" dirty="0" smtClean="0"/>
          </a:p>
          <a:p>
            <a:pPr>
              <a:buFont typeface="Wingdings" pitchFamily="2" charset="2"/>
              <a:buChar char="§"/>
            </a:pPr>
            <a:r>
              <a:rPr lang="en-US" sz="4000" dirty="0" smtClean="0"/>
              <a:t>It is proposed to introduce Special Audit Provisions separately under the Finance Act, 1994 to give comprehensive powers for such audit relevant for service tax purposes. Presently the same are made available and applicable through the Central Excise Act </a:t>
            </a:r>
          </a:p>
          <a:p>
            <a:pPr>
              <a:buFont typeface="Wingdings" pitchFamily="2" charset="2"/>
              <a:buChar char="§"/>
            </a:pPr>
            <a:endParaRPr lang="en-US" sz="4000" dirty="0" smtClean="0"/>
          </a:p>
          <a:p>
            <a:pPr>
              <a:buFont typeface="Wingdings" pitchFamily="2" charset="2"/>
              <a:buChar char="§"/>
            </a:pPr>
            <a:r>
              <a:rPr lang="en-US" sz="4000" dirty="0" smtClean="0"/>
              <a:t>To encourage quick settlement of disputes and save the business from the worries of prosecution in certain situations, new  provisions relating to Settlement Commission under Central Excise Act are made applicable to Service Tax. </a:t>
            </a:r>
          </a:p>
          <a:p>
            <a:pPr>
              <a:buFont typeface="Wingdings" pitchFamily="2" charset="2"/>
              <a:buChar char="§"/>
            </a:pPr>
            <a:endParaRPr lang="en-US" sz="4000" dirty="0" smtClean="0"/>
          </a:p>
          <a:p>
            <a:pPr>
              <a:buFont typeface="Wingdings" pitchFamily="2" charset="2"/>
              <a:buChar char="§"/>
            </a:pPr>
            <a:r>
              <a:rPr lang="en-US" sz="4000" dirty="0" smtClean="0"/>
              <a:t>At present in service tax, appeals against the order of Commissioner (Appeals) lie before the Tribunal; whereas in Central Excise, a revision mechanism is available to hear certain specified matters. It is proposed to introduce revision mechanism for service tax, to the extent applicable </a:t>
            </a:r>
          </a:p>
          <a:p>
            <a:pPr>
              <a:buFont typeface="Wingdings" pitchFamily="2" charset="2"/>
              <a:buChar char="§"/>
            </a:pPr>
            <a:endParaRPr lang="en-US" sz="4000" dirty="0" smtClean="0"/>
          </a:p>
          <a:p>
            <a:pPr>
              <a:buFont typeface="Wingdings" pitchFamily="2" charset="2"/>
              <a:buChar char="§"/>
            </a:pPr>
            <a:r>
              <a:rPr lang="en-US" sz="4000" dirty="0" smtClean="0"/>
              <a:t>Prosecution for non-issue of invoice within time specified would be invoked only if the same is done knowingly with the intent to evade payment of service tax </a:t>
            </a:r>
            <a:endParaRPr lang="en-US" sz="4300" dirty="0" smtClean="0"/>
          </a:p>
          <a:p>
            <a:pPr>
              <a:buFont typeface="Wingdings" pitchFamily="2" charset="2"/>
              <a:buChar char="§"/>
            </a:pPr>
            <a:r>
              <a:rPr lang="en-US" sz="4300" dirty="0" smtClean="0"/>
              <a:t> Provisions relating to Settlement Commission are being brought in the Service Tax by adding sections 31, 32 and 32A to 32P of the Central Excise Act in section 83.</a:t>
            </a:r>
          </a:p>
          <a:p>
            <a:pPr>
              <a:buFont typeface="Wingdings" pitchFamily="2" charset="2"/>
              <a:buChar char="§"/>
            </a:pPr>
            <a:endParaRPr lang="en-US" sz="4300" dirty="0" smtClean="0"/>
          </a:p>
          <a:p>
            <a:endParaRPr lang="en-US" sz="43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411162"/>
          </a:xfrm>
        </p:spPr>
        <p:txBody>
          <a:bodyPr>
            <a:noAutofit/>
          </a:bodyPr>
          <a:lstStyle/>
          <a:p>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800" dirty="0" smtClean="0"/>
              <a:t>Declared Service</a:t>
            </a:r>
            <a:r>
              <a:rPr lang="en-US" sz="2000" dirty="0" smtClean="0"/>
              <a:t/>
            </a:r>
            <a:br>
              <a:rPr lang="en-US" sz="2000" dirty="0" smtClean="0"/>
            </a:br>
            <a:r>
              <a:rPr lang="en-US" sz="1800" dirty="0" smtClean="0"/>
              <a:t>Declared Service’ has been defined vide Section 66E as an activity carried out by a person for another for consideration and specified in section 66E of the Act. The following nine activities have been specified in section 66E</a:t>
            </a:r>
            <a:r>
              <a:rPr lang="en-US" sz="1800" b="1" dirty="0" smtClean="0"/>
              <a:t>:</a:t>
            </a:r>
            <a:endParaRPr lang="en-US" sz="1800" dirty="0"/>
          </a:p>
        </p:txBody>
      </p:sp>
      <p:graphicFrame>
        <p:nvGraphicFramePr>
          <p:cNvPr id="4" name="Content Placeholder 3"/>
          <p:cNvGraphicFramePr>
            <a:graphicFrameLocks noGrp="1"/>
          </p:cNvGraphicFramePr>
          <p:nvPr>
            <p:ph sz="quarter" idx="1"/>
          </p:nvPr>
        </p:nvGraphicFramePr>
        <p:xfrm>
          <a:off x="381000" y="2057400"/>
          <a:ext cx="8382000" cy="3840480"/>
        </p:xfrm>
        <a:graphic>
          <a:graphicData uri="http://schemas.openxmlformats.org/drawingml/2006/table">
            <a:tbl>
              <a:tblPr firstRow="1" bandRow="1">
                <a:tableStyleId>{073A0DAA-6AF3-43AB-8588-CEC1D06C72B9}</a:tableStyleId>
              </a:tblPr>
              <a:tblGrid>
                <a:gridCol w="5473959"/>
                <a:gridCol w="2908041"/>
              </a:tblGrid>
              <a:tr h="357254">
                <a:tc>
                  <a:txBody>
                    <a:bodyPr/>
                    <a:lstStyle/>
                    <a:p>
                      <a:r>
                        <a:rPr lang="en-US" dirty="0" smtClean="0"/>
                        <a:t>Declared Service</a:t>
                      </a:r>
                      <a:endParaRPr lang="en-US" dirty="0"/>
                    </a:p>
                  </a:txBody>
                  <a:tcPr/>
                </a:tc>
                <a:tc>
                  <a:txBody>
                    <a:bodyPr/>
                    <a:lstStyle/>
                    <a:p>
                      <a:r>
                        <a:rPr lang="en-US" dirty="0" smtClean="0"/>
                        <a:t>Previously Taxable under </a:t>
                      </a:r>
                      <a:endParaRPr lang="en-US" dirty="0"/>
                    </a:p>
                  </a:txBody>
                  <a:tcPr/>
                </a:tc>
              </a:tr>
              <a:tr h="5656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t>Renting of Immovable property;</a:t>
                      </a:r>
                    </a:p>
                    <a:p>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t>Renting of Immovable property;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i="1" kern="1200" dirty="0" smtClean="0">
                        <a:solidFill>
                          <a:schemeClr val="accent5">
                            <a:lumMod val="75000"/>
                          </a:schemeClr>
                        </a:solidFill>
                        <a:latin typeface="+mn-lt"/>
                        <a:ea typeface="+mn-ea"/>
                        <a:cs typeface="+mn-cs"/>
                      </a:endParaRPr>
                    </a:p>
                  </a:txBody>
                  <a:tcPr/>
                </a:tc>
              </a:tr>
              <a:tr h="1280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t>Construction of a complex, building, civil structure or a part thereof, including a complex or building intended for sale to a buyer, wholly or partly, except Where the entire consideration is received after issuance of certificate of Completion by a competent authority;</a:t>
                      </a:r>
                    </a:p>
                    <a:p>
                      <a:pPr marL="0" algn="l" defTabSz="914400" rtl="0" eaLnBrk="1" latinLnBrk="0" hangingPunct="1"/>
                      <a:endParaRPr lang="en-US" sz="1600" i="1" kern="1200" dirty="0" smtClean="0">
                        <a:solidFill>
                          <a:schemeClr val="accent5">
                            <a:lumMod val="75000"/>
                          </a:schemeClr>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t>Construction of Residential / Commercial Complex</a:t>
                      </a:r>
                      <a:endParaRPr lang="en-US" sz="1600" i="1" kern="1200" dirty="0" smtClean="0">
                        <a:solidFill>
                          <a:schemeClr val="accent5">
                            <a:lumMod val="75000"/>
                          </a:schemeClr>
                        </a:solidFill>
                        <a:latin typeface="+mn-lt"/>
                        <a:ea typeface="+mn-ea"/>
                        <a:cs typeface="+mn-cs"/>
                      </a:endParaRPr>
                    </a:p>
                  </a:txBody>
                  <a:tcPr/>
                </a:tc>
              </a:tr>
              <a:tr h="8038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t>Temporary transfer or permitting the use or enjoyment of any intellectual property right;</a:t>
                      </a:r>
                    </a:p>
                    <a:p>
                      <a:pPr marL="0" algn="l" defTabSz="914400" rtl="0" eaLnBrk="1" latinLnBrk="0" hangingPunct="1"/>
                      <a:endParaRPr lang="en-US" sz="1600" i="1" kern="1200" dirty="0" smtClean="0">
                        <a:solidFill>
                          <a:schemeClr val="accent5">
                            <a:lumMod val="75000"/>
                          </a:schemeClr>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t>Intellectual Property Service</a:t>
                      </a:r>
                      <a:endParaRPr lang="en-US" sz="1600" i="1" kern="1200" dirty="0" smtClean="0">
                        <a:solidFill>
                          <a:schemeClr val="accent5">
                            <a:lumMod val="75000"/>
                          </a:schemeClr>
                        </a:solidFill>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838200"/>
          <a:ext cx="8458200" cy="5638800"/>
        </p:xfrm>
        <a:graphic>
          <a:graphicData uri="http://schemas.openxmlformats.org/drawingml/2006/table">
            <a:tbl>
              <a:tblPr firstRow="1" bandRow="1">
                <a:tableStyleId>{073A0DAA-6AF3-43AB-8588-CEC1D06C72B9}</a:tableStyleId>
              </a:tblPr>
              <a:tblGrid>
                <a:gridCol w="4800600"/>
                <a:gridCol w="3657600"/>
              </a:tblGrid>
              <a:tr h="699830">
                <a:tc>
                  <a:txBody>
                    <a:bodyPr/>
                    <a:lstStyle/>
                    <a:p>
                      <a:pPr marL="0" algn="l" defTabSz="914400" rtl="0" eaLnBrk="1" latinLnBrk="0" hangingPunct="1"/>
                      <a:endParaRPr lang="en-US" sz="1600" i="1" kern="1200" dirty="0" smtClean="0">
                        <a:solidFill>
                          <a:schemeClr val="accent5">
                            <a:lumMod val="75000"/>
                          </a:schemeClr>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i="1" kern="1200" dirty="0" smtClean="0">
                        <a:solidFill>
                          <a:schemeClr val="accent5">
                            <a:lumMod val="75000"/>
                          </a:schemeClr>
                        </a:solidFill>
                        <a:latin typeface="+mn-lt"/>
                        <a:ea typeface="+mn-ea"/>
                        <a:cs typeface="+mn-cs"/>
                      </a:endParaRPr>
                    </a:p>
                  </a:txBody>
                  <a:tcPr/>
                </a:tc>
              </a:tr>
              <a:tr h="14748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t>Development, design, programming, customization, adaptation, up gradation, enhancement, implementation of information technology software;</a:t>
                      </a:r>
                    </a:p>
                    <a:p>
                      <a:pPr marL="0" algn="l" defTabSz="914400" rtl="0" eaLnBrk="1" latinLnBrk="0" hangingPunct="1"/>
                      <a:endParaRPr lang="en-US" sz="1600" i="1" kern="1200" dirty="0" smtClean="0">
                        <a:solidFill>
                          <a:schemeClr val="accent5">
                            <a:lumMod val="75000"/>
                          </a:schemeClr>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t>Information Technology Software Services</a:t>
                      </a:r>
                      <a:endParaRPr lang="en-US" sz="1600" i="1" kern="1200" dirty="0" smtClean="0">
                        <a:solidFill>
                          <a:schemeClr val="accent5">
                            <a:lumMod val="75000"/>
                          </a:schemeClr>
                        </a:solidFill>
                        <a:latin typeface="+mn-lt"/>
                        <a:ea typeface="+mn-ea"/>
                        <a:cs typeface="+mn-cs"/>
                      </a:endParaRPr>
                    </a:p>
                  </a:txBody>
                  <a:tcPr/>
                </a:tc>
              </a:tr>
              <a:tr h="34641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smtClean="0"/>
                        <a:t>Agreeing to the obligation to refrain from an act, or to tolerate an act or a situation, or to do an act;</a:t>
                      </a:r>
                    </a:p>
                    <a:p>
                      <a:pPr marL="0" algn="l" defTabSz="914400" rtl="0" eaLnBrk="1" latinLnBrk="0" hangingPunct="1"/>
                      <a:endParaRPr lang="en-US" sz="1400" b="1" i="1" kern="1200" dirty="0" smtClean="0">
                        <a:solidFill>
                          <a:schemeClr val="accent5">
                            <a:lumMod val="75000"/>
                          </a:schemeClr>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smtClean="0"/>
                        <a:t>If the above activities are carried out by a person for another for consideration it would amount to provision of service. Most of these services are presently also being taxed except in so far as Sl. No.5 is concerned. It is clarified that they are amply covered by the definition of service but have been declared with a view to remove any ambiguity for the purpose of uniform application of law all over the country.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i="1" kern="1200" dirty="0" smtClean="0">
                        <a:solidFill>
                          <a:schemeClr val="accent5">
                            <a:lumMod val="75000"/>
                          </a:schemeClr>
                        </a:solidFill>
                        <a:latin typeface="+mn-lt"/>
                        <a:ea typeface="+mn-ea"/>
                        <a:cs typeface="+mn-cs"/>
                      </a:endParaRPr>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dk1"/>
          </a:lnRef>
          <a:fillRef idx="3">
            <a:schemeClr val="dk1"/>
          </a:fillRef>
          <a:effectRef idx="3">
            <a:schemeClr val="dk1"/>
          </a:effectRef>
          <a:fontRef idx="minor">
            <a:schemeClr val="lt1"/>
          </a:fontRef>
        </p:style>
        <p:txBody>
          <a:bodyPr>
            <a:normAutofit/>
          </a:bodyPr>
          <a:lstStyle/>
          <a:p>
            <a:r>
              <a:rPr lang="en-US" i="1" dirty="0" smtClean="0"/>
              <a:t>NEGATIVE LIST OF SERVICES</a:t>
            </a:r>
            <a:endParaRPr lang="en-US" i="1" dirty="0"/>
          </a:p>
        </p:txBody>
      </p:sp>
      <p:sp>
        <p:nvSpPr>
          <p:cNvPr id="3" name="Content Placeholder 2"/>
          <p:cNvSpPr>
            <a:spLocks noGrp="1"/>
          </p:cNvSpPr>
          <p:nvPr>
            <p:ph sz="quarter" idx="1"/>
          </p:nvPr>
        </p:nvSpPr>
        <p:spPr>
          <a:xfrm>
            <a:off x="228600" y="1600200"/>
            <a:ext cx="8610600" cy="5029200"/>
          </a:xfrm>
          <a:prstGeom prst="bracketPair">
            <a:avLst/>
          </a:prstGeom>
        </p:spPr>
        <p:style>
          <a:lnRef idx="2">
            <a:schemeClr val="dk1"/>
          </a:lnRef>
          <a:fillRef idx="0">
            <a:schemeClr val="dk1"/>
          </a:fillRef>
          <a:effectRef idx="1">
            <a:schemeClr val="dk1"/>
          </a:effectRef>
          <a:fontRef idx="minor">
            <a:schemeClr val="tx1"/>
          </a:fontRef>
        </p:style>
        <p:txBody>
          <a:bodyPr>
            <a:noAutofit/>
          </a:bodyPr>
          <a:lstStyle/>
          <a:p>
            <a:pPr>
              <a:buFont typeface="Wingdings" pitchFamily="2" charset="2"/>
              <a:buChar char="Ø"/>
            </a:pPr>
            <a:r>
              <a:rPr lang="en-US" sz="2000" dirty="0" smtClean="0"/>
              <a:t>Negative LIST OF SERVICES INTRODUCED – NEW SECTIONS 65B,66B TO 66F.</a:t>
            </a:r>
          </a:p>
          <a:p>
            <a:pPr>
              <a:buFont typeface="Wingdings" pitchFamily="2" charset="2"/>
              <a:buChar char="Ø"/>
            </a:pPr>
            <a:endParaRPr lang="en-US" sz="2000" dirty="0" smtClean="0"/>
          </a:p>
          <a:p>
            <a:pPr>
              <a:buFont typeface="Wingdings" pitchFamily="2" charset="2"/>
              <a:buChar char="Ø"/>
            </a:pPr>
            <a:r>
              <a:rPr lang="en-US" sz="2000" dirty="0" smtClean="0"/>
              <a:t>Come into effect from date when the bill notified by president</a:t>
            </a:r>
          </a:p>
          <a:p>
            <a:pPr>
              <a:buFont typeface="Wingdings" pitchFamily="2" charset="2"/>
              <a:buChar char="Ø"/>
            </a:pPr>
            <a:endParaRPr lang="en-US" sz="2000" dirty="0" smtClean="0"/>
          </a:p>
          <a:p>
            <a:pPr>
              <a:buFont typeface="Wingdings" pitchFamily="2" charset="2"/>
              <a:buChar char="Ø"/>
            </a:pPr>
            <a:r>
              <a:rPr lang="en-US" sz="2000" dirty="0" smtClean="0"/>
              <a:t>Guidance paper will be issued by govt for clarifications in negative list.</a:t>
            </a:r>
          </a:p>
          <a:p>
            <a:pPr>
              <a:buFont typeface="Wingdings" pitchFamily="2" charset="2"/>
              <a:buChar char="Ø"/>
            </a:pPr>
            <a:endParaRPr lang="en-US" sz="2000" dirty="0" smtClean="0"/>
          </a:p>
          <a:p>
            <a:pPr>
              <a:buFont typeface="Wingdings" pitchFamily="2" charset="2"/>
              <a:buChar char="Ø"/>
            </a:pPr>
            <a:r>
              <a:rPr lang="en-US" sz="2000" dirty="0" smtClean="0"/>
              <a:t>Place of provisions rules will be notified for determine taxing jurisdiction of services.</a:t>
            </a:r>
          </a:p>
          <a:p>
            <a:pPr>
              <a:buFont typeface="Wingdings" pitchFamily="2" charset="2"/>
              <a:buChar char="Ø"/>
            </a:pPr>
            <a:endParaRPr lang="en-US" sz="2000" dirty="0" smtClean="0"/>
          </a:p>
          <a:p>
            <a:pPr>
              <a:buFont typeface="Wingdings" pitchFamily="2" charset="2"/>
              <a:buChar char="Ø"/>
            </a:pPr>
            <a:r>
              <a:rPr lang="en-US" sz="2000" dirty="0" smtClean="0"/>
              <a:t>This place of provision rules replaces export of services and import of services. </a:t>
            </a:r>
            <a:r>
              <a:rPr lang="en-US" sz="2800" dirty="0" smtClean="0"/>
              <a:t>	</a:t>
            </a:r>
            <a:endParaRPr lang="en-US"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533400" y="990600"/>
          <a:ext cx="8229600" cy="5528679"/>
        </p:xfrm>
        <a:graphic>
          <a:graphicData uri="http://schemas.openxmlformats.org/drawingml/2006/table">
            <a:tbl>
              <a:tblPr firstRow="1" bandRow="1">
                <a:tableStyleId>{073A0DAA-6AF3-43AB-8588-CEC1D06C72B9}</a:tableStyleId>
              </a:tblPr>
              <a:tblGrid>
                <a:gridCol w="5486400"/>
                <a:gridCol w="2743200"/>
              </a:tblGrid>
              <a:tr h="365759">
                <a:tc>
                  <a:txBody>
                    <a:bodyPr/>
                    <a:lstStyle/>
                    <a:p>
                      <a:endParaRPr lang="en-US" dirty="0"/>
                    </a:p>
                  </a:txBody>
                  <a:tcPr/>
                </a:tc>
                <a:tc>
                  <a:txBody>
                    <a:bodyPr/>
                    <a:lstStyle/>
                    <a:p>
                      <a:endParaRPr lang="en-US" dirty="0"/>
                    </a:p>
                  </a:txBody>
                  <a:tcPr/>
                </a:tc>
              </a:tr>
              <a:tr h="1118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Activities in relation to delivery of goods on hire purchase or any system of payment by installments;</a:t>
                      </a:r>
                    </a:p>
                    <a:p>
                      <a:endParaRPr lang="en-US" dirty="0"/>
                    </a:p>
                  </a:txBody>
                  <a:tcPr/>
                </a:tc>
                <a:tc>
                  <a:txBody>
                    <a:bodyPr/>
                    <a:lstStyle/>
                    <a:p>
                      <a:endParaRPr lang="en-US" dirty="0"/>
                    </a:p>
                  </a:txBody>
                  <a:tcPr/>
                </a:tc>
              </a:tr>
              <a:tr h="8603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Service portion in execution of a works contract;</a:t>
                      </a:r>
                    </a:p>
                    <a:p>
                      <a:endParaRPr lang="en-US" dirty="0"/>
                    </a:p>
                  </a:txBody>
                  <a:tcPr/>
                </a:tc>
                <a:tc>
                  <a:txBody>
                    <a:bodyPr/>
                    <a:lstStyle/>
                    <a:p>
                      <a:r>
                        <a:rPr lang="en-US" dirty="0" smtClean="0"/>
                        <a:t>Work Contract Service</a:t>
                      </a:r>
                      <a:endParaRPr lang="en-US" dirty="0"/>
                    </a:p>
                  </a:txBody>
                  <a:tcPr/>
                </a:tc>
              </a:tr>
              <a:tr h="16346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Service portion in an activity wherein goods, being food or any other article of human consumption or any drink (whether or not intoxicating) is supplied in any manner as part of the activity.</a:t>
                      </a:r>
                    </a:p>
                    <a:p>
                      <a:endParaRPr lang="en-US" dirty="0"/>
                    </a:p>
                  </a:txBody>
                  <a:tcPr/>
                </a:tc>
                <a:tc>
                  <a:txBody>
                    <a:bodyPr/>
                    <a:lstStyle/>
                    <a:p>
                      <a:r>
                        <a:rPr lang="en-US" dirty="0" smtClean="0"/>
                        <a:t>Outdoor Catering / Restaurant</a:t>
                      </a:r>
                      <a:r>
                        <a:rPr lang="en-US" baseline="0" dirty="0" smtClean="0"/>
                        <a:t> Service</a:t>
                      </a:r>
                      <a:endParaRPr lang="en-US" dirty="0"/>
                    </a:p>
                  </a:txBody>
                  <a:tcPr/>
                </a:tc>
              </a:tr>
              <a:tr h="13765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t>Transfer of goods by way of hiring, leasing, licensing or any such manner without transfer of right to use such goods;</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Supply</a:t>
                      </a:r>
                      <a:r>
                        <a:rPr lang="en-US" baseline="0" dirty="0" smtClean="0"/>
                        <a:t> of tangible goods for use</a:t>
                      </a:r>
                      <a:endParaRPr lang="en-US" dirty="0" smtClean="0"/>
                    </a:p>
                    <a:p>
                      <a:endParaRPr lang="en-US" dirty="0"/>
                    </a:p>
                  </a:txBody>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endParaRPr lang="en-US" dirty="0" smtClean="0"/>
          </a:p>
          <a:p>
            <a:endParaRPr lang="en-US" dirty="0" smtClean="0"/>
          </a:p>
          <a:p>
            <a:endParaRPr lang="en-US" dirty="0" smtClean="0"/>
          </a:p>
          <a:p>
            <a:pPr>
              <a:buNone/>
            </a:pPr>
            <a:r>
              <a:rPr lang="en-US" sz="4800" dirty="0" smtClean="0"/>
              <a:t>              </a:t>
            </a:r>
            <a:r>
              <a:rPr lang="en-US" sz="4800" i="1" dirty="0" smtClean="0">
                <a:solidFill>
                  <a:srgbClr val="FF0000"/>
                </a:solidFill>
              </a:rPr>
              <a:t> </a:t>
            </a:r>
            <a:r>
              <a:rPr lang="en-US" sz="7200" i="1" dirty="0" smtClean="0">
                <a:solidFill>
                  <a:srgbClr val="FF0000"/>
                </a:solidFill>
              </a:rPr>
              <a:t>THANKS</a:t>
            </a:r>
            <a:endParaRPr lang="en-US" sz="7200" i="1"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15400" cy="1143000"/>
          </a:xfrm>
        </p:spPr>
        <p:style>
          <a:lnRef idx="2">
            <a:schemeClr val="accent6"/>
          </a:lnRef>
          <a:fillRef idx="1">
            <a:schemeClr val="lt1"/>
          </a:fillRef>
          <a:effectRef idx="0">
            <a:schemeClr val="accent6"/>
          </a:effectRef>
          <a:fontRef idx="minor">
            <a:schemeClr val="dk1"/>
          </a:fontRef>
        </p:style>
        <p:txBody>
          <a:bodyPr>
            <a:normAutofit/>
          </a:bodyPr>
          <a:lstStyle/>
          <a:p>
            <a:r>
              <a:rPr lang="en-US" sz="2800" b="1" i="1" cap="none"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NEGATIVE LIST OF SERVICES COVERS SPECIFIED 17 SERVICES</a:t>
            </a:r>
            <a:endParaRPr lang="en-US" sz="2800" b="1" cap="none"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Content Placeholder 2"/>
          <p:cNvSpPr>
            <a:spLocks noGrp="1"/>
          </p:cNvSpPr>
          <p:nvPr>
            <p:ph sz="quarter" idx="1"/>
          </p:nvPr>
        </p:nvSpPr>
        <p:spPr>
          <a:xfrm>
            <a:off x="152400" y="1295400"/>
            <a:ext cx="8915400" cy="5562600"/>
          </a:xfrm>
        </p:spPr>
        <p:style>
          <a:lnRef idx="2">
            <a:schemeClr val="dk1">
              <a:shade val="50000"/>
            </a:schemeClr>
          </a:lnRef>
          <a:fillRef idx="1">
            <a:schemeClr val="dk1"/>
          </a:fillRef>
          <a:effectRef idx="0">
            <a:schemeClr val="dk1"/>
          </a:effectRef>
          <a:fontRef idx="minor">
            <a:schemeClr val="lt1"/>
          </a:fontRef>
        </p:style>
        <p:txBody>
          <a:bodyPr>
            <a:normAutofit fontScale="70000" lnSpcReduction="20000"/>
          </a:bodyPr>
          <a:lstStyle/>
          <a:p>
            <a:pPr>
              <a:buNone/>
            </a:pPr>
            <a:r>
              <a:rPr lang="en-US" dirty="0" smtClean="0"/>
              <a:t> </a:t>
            </a:r>
            <a:endParaRPr lang="en-US" i="1" u="sng" dirty="0" smtClean="0"/>
          </a:p>
          <a:p>
            <a:pPr>
              <a:buFont typeface="Wingdings" pitchFamily="2" charset="2"/>
              <a:buChar char="Ø"/>
            </a:pPr>
            <a:r>
              <a:rPr lang="en-US" dirty="0" smtClean="0"/>
              <a:t>Services provided by Government or local authority </a:t>
            </a:r>
          </a:p>
          <a:p>
            <a:pPr>
              <a:buFont typeface="Wingdings" pitchFamily="2" charset="2"/>
              <a:buChar char="Ø"/>
            </a:pPr>
            <a:r>
              <a:rPr lang="en-US" dirty="0" smtClean="0"/>
              <a:t>Services provided by Reserve Bank of India </a:t>
            </a:r>
          </a:p>
          <a:p>
            <a:pPr>
              <a:buFont typeface="Wingdings" pitchFamily="2" charset="2"/>
              <a:buChar char="Ø"/>
            </a:pPr>
            <a:r>
              <a:rPr lang="en-US" dirty="0" smtClean="0"/>
              <a:t>Services by a foreign diplomatic mission located in India </a:t>
            </a:r>
          </a:p>
          <a:p>
            <a:pPr>
              <a:buFont typeface="Wingdings" pitchFamily="2" charset="2"/>
              <a:buChar char="Ø"/>
            </a:pPr>
            <a:r>
              <a:rPr lang="en-US" dirty="0" smtClean="0"/>
              <a:t>Services relating to agriculture </a:t>
            </a:r>
          </a:p>
          <a:p>
            <a:pPr>
              <a:buFont typeface="Wingdings" pitchFamily="2" charset="2"/>
              <a:buChar char="Ø"/>
            </a:pPr>
            <a:r>
              <a:rPr lang="en-US" dirty="0" smtClean="0"/>
              <a:t>Trading of goods </a:t>
            </a:r>
          </a:p>
          <a:p>
            <a:pPr>
              <a:buFont typeface="Wingdings" pitchFamily="2" charset="2"/>
              <a:buChar char="Ø"/>
            </a:pPr>
            <a:r>
              <a:rPr lang="en-US" dirty="0" smtClean="0"/>
              <a:t>Processes amounting to manufacture or production of goods </a:t>
            </a:r>
          </a:p>
          <a:p>
            <a:pPr>
              <a:buFont typeface="Wingdings" pitchFamily="2" charset="2"/>
              <a:buChar char="Ø"/>
            </a:pPr>
            <a:r>
              <a:rPr lang="en-US" dirty="0" smtClean="0"/>
              <a:t>Selling of space or time slots for advertisements other than advertisements broadcast by radio or television </a:t>
            </a:r>
          </a:p>
          <a:p>
            <a:pPr>
              <a:buFont typeface="Wingdings" pitchFamily="2" charset="2"/>
              <a:buChar char="Ø"/>
            </a:pPr>
            <a:r>
              <a:rPr lang="en-US" dirty="0" smtClean="0"/>
              <a:t>Access to a road or a bridge on payment of toll charges </a:t>
            </a:r>
          </a:p>
          <a:p>
            <a:pPr>
              <a:buFont typeface="Wingdings" pitchFamily="2" charset="2"/>
              <a:buChar char="Ø"/>
            </a:pPr>
            <a:r>
              <a:rPr lang="en-US" dirty="0" smtClean="0"/>
              <a:t>Betting, gambling or lottery </a:t>
            </a:r>
          </a:p>
          <a:p>
            <a:pPr>
              <a:buFont typeface="Wingdings" pitchFamily="2" charset="2"/>
              <a:buChar char="Ø"/>
            </a:pPr>
            <a:r>
              <a:rPr lang="en-US" dirty="0" smtClean="0"/>
              <a:t>Entry to Entertainment Events and Access to Amusement Facilities </a:t>
            </a:r>
          </a:p>
          <a:p>
            <a:pPr>
              <a:buFont typeface="Wingdings" pitchFamily="2" charset="2"/>
              <a:buChar char="Ø"/>
            </a:pPr>
            <a:r>
              <a:rPr lang="en-US" dirty="0" smtClean="0"/>
              <a:t>Transmission or distribution of electricity </a:t>
            </a:r>
          </a:p>
          <a:p>
            <a:pPr>
              <a:buFont typeface="Wingdings" pitchFamily="2" charset="2"/>
              <a:buChar char="Ø"/>
            </a:pPr>
            <a:r>
              <a:rPr lang="en-US" dirty="0" smtClean="0"/>
              <a:t>Specified services relating to education </a:t>
            </a:r>
          </a:p>
          <a:p>
            <a:pPr>
              <a:buFont typeface="Wingdings" pitchFamily="2" charset="2"/>
              <a:buChar char="Ø"/>
            </a:pPr>
            <a:r>
              <a:rPr lang="en-US" dirty="0" smtClean="0"/>
              <a:t>Services by way of renting of residential dwelling for use as residence </a:t>
            </a:r>
          </a:p>
          <a:p>
            <a:pPr>
              <a:buFont typeface="Wingdings" pitchFamily="2" charset="2"/>
              <a:buChar char="Ø"/>
            </a:pPr>
            <a:r>
              <a:rPr lang="en-US" dirty="0" smtClean="0"/>
              <a:t>Financial sector </a:t>
            </a:r>
          </a:p>
          <a:p>
            <a:pPr>
              <a:buFont typeface="Wingdings" pitchFamily="2" charset="2"/>
              <a:buChar char="Ø"/>
            </a:pPr>
            <a:r>
              <a:rPr lang="en-US" dirty="0" smtClean="0"/>
              <a:t>Service relating to transportation of passengers </a:t>
            </a:r>
          </a:p>
          <a:p>
            <a:pPr>
              <a:buFont typeface="Wingdings" pitchFamily="2" charset="2"/>
              <a:buChar char="Ø"/>
            </a:pPr>
            <a:r>
              <a:rPr lang="en-US" dirty="0" smtClean="0"/>
              <a:t>Service relating to transportation of goods </a:t>
            </a:r>
          </a:p>
          <a:p>
            <a:pPr>
              <a:buFont typeface="Wingdings" pitchFamily="2" charset="2"/>
              <a:buChar char="Ø"/>
            </a:pPr>
            <a:r>
              <a:rPr lang="en-US" dirty="0" smtClean="0"/>
              <a:t>Funeral, burial, crematorium or mortuary services including transportation of the deceased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b="1" cap="none" dirty="0" smtClean="0">
                <a:ln w="10541" cmpd="sng">
                  <a:solidFill>
                    <a:schemeClr val="tx1"/>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SERVICE TAX RULES, 1994</a:t>
            </a:r>
            <a:endParaRPr lang="en-US" b="1" cap="none" dirty="0">
              <a:ln w="10541" cmpd="sng">
                <a:solidFill>
                  <a:schemeClr val="tx1"/>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3" name="Content Placeholder 2"/>
          <p:cNvSpPr>
            <a:spLocks noGrp="1"/>
          </p:cNvSpPr>
          <p:nvPr>
            <p:ph sz="quarter" idx="1"/>
          </p:nvPr>
        </p:nvSpPr>
        <p:spPr>
          <a:xfrm>
            <a:off x="228600" y="685800"/>
            <a:ext cx="8686800" cy="5867400"/>
          </a:xfrm>
        </p:spPr>
        <p:txBody>
          <a:bodyPr/>
          <a:lstStyle/>
          <a:p>
            <a:pPr>
              <a:buNone/>
            </a:pPr>
            <a:r>
              <a:rPr lang="en-US" sz="2000" b="1" i="1" u="sng" dirty="0" smtClean="0"/>
              <a:t>Rule 6(7A)(ii)  Life Insurance</a:t>
            </a:r>
          </a:p>
          <a:p>
            <a:pPr>
              <a:buNone/>
            </a:pPr>
            <a:endParaRPr lang="en-US" sz="2000" u="sng" dirty="0" smtClean="0"/>
          </a:p>
          <a:p>
            <a:pPr>
              <a:buNone/>
            </a:pPr>
            <a:endParaRPr lang="en-US" sz="2000" u="sng" dirty="0" smtClean="0"/>
          </a:p>
          <a:p>
            <a:pPr>
              <a:buNone/>
            </a:pPr>
            <a:endParaRPr lang="en-US" sz="2000" u="sng" dirty="0" smtClean="0"/>
          </a:p>
          <a:p>
            <a:pPr>
              <a:buNone/>
            </a:pPr>
            <a:endParaRPr lang="en-US" sz="2000" u="sng" dirty="0" smtClean="0"/>
          </a:p>
          <a:p>
            <a:pPr>
              <a:buNone/>
            </a:pPr>
            <a:endParaRPr lang="en-US" sz="2000" u="sng" dirty="0" smtClean="0"/>
          </a:p>
          <a:p>
            <a:pPr>
              <a:buNone/>
            </a:pPr>
            <a:endParaRPr lang="en-US" sz="2000" u="sng" dirty="0" smtClean="0"/>
          </a:p>
          <a:p>
            <a:pPr>
              <a:buNone/>
            </a:pPr>
            <a:r>
              <a:rPr lang="en-US" sz="2000" b="1" i="1" u="sng" dirty="0" smtClean="0"/>
              <a:t>Rule 6(7B) - Money Changing </a:t>
            </a:r>
          </a:p>
          <a:p>
            <a:pPr>
              <a:buNone/>
            </a:pPr>
            <a:endParaRPr lang="en-US" sz="2000" u="sng" dirty="0" smtClean="0"/>
          </a:p>
          <a:p>
            <a:pPr>
              <a:buNone/>
            </a:pPr>
            <a:endParaRPr lang="en-US" sz="2000" u="sng" dirty="0" smtClean="0"/>
          </a:p>
          <a:p>
            <a:pPr>
              <a:buNone/>
            </a:pPr>
            <a:endParaRPr lang="en-US" sz="2000" u="sng" dirty="0" smtClean="0"/>
          </a:p>
          <a:p>
            <a:pPr>
              <a:buNone/>
            </a:pPr>
            <a:endParaRPr lang="en-US" sz="2000" u="sng" dirty="0" smtClean="0"/>
          </a:p>
          <a:p>
            <a:endParaRPr lang="en-US" sz="2000" b="1" u="sng" dirty="0" smtClean="0"/>
          </a:p>
        </p:txBody>
      </p:sp>
      <p:graphicFrame>
        <p:nvGraphicFramePr>
          <p:cNvPr id="5" name="Table 4"/>
          <p:cNvGraphicFramePr>
            <a:graphicFrameLocks noGrp="1"/>
          </p:cNvGraphicFramePr>
          <p:nvPr/>
        </p:nvGraphicFramePr>
        <p:xfrm>
          <a:off x="228600" y="1295400"/>
          <a:ext cx="8382000" cy="1808590"/>
        </p:xfrm>
        <a:graphic>
          <a:graphicData uri="http://schemas.openxmlformats.org/drawingml/2006/table">
            <a:tbl>
              <a:tblPr firstRow="1" bandRow="1">
                <a:tableStyleId>{073A0DAA-6AF3-43AB-8588-CEC1D06C72B9}</a:tableStyleId>
              </a:tblPr>
              <a:tblGrid>
                <a:gridCol w="4648200"/>
                <a:gridCol w="1828800"/>
                <a:gridCol w="1905000"/>
              </a:tblGrid>
              <a:tr h="528430">
                <a:tc>
                  <a:txBody>
                    <a:bodyPr/>
                    <a:lstStyle/>
                    <a:p>
                      <a:r>
                        <a:rPr lang="en-US" sz="1800" kern="1200" dirty="0" smtClean="0"/>
                        <a:t>Gross Amount of Premium Charged</a:t>
                      </a:r>
                      <a:endParaRPr lang="en-US" dirty="0"/>
                    </a:p>
                  </a:txBody>
                  <a:tcPr/>
                </a:tc>
                <a:tc>
                  <a:txBody>
                    <a:bodyPr/>
                    <a:lstStyle/>
                    <a:p>
                      <a:r>
                        <a:rPr lang="en-US" sz="1800" kern="1200" dirty="0" smtClean="0"/>
                        <a:t>New Rate</a:t>
                      </a:r>
                      <a:endParaRPr lang="en-US" dirty="0"/>
                    </a:p>
                  </a:txBody>
                  <a:tcPr/>
                </a:tc>
                <a:tc>
                  <a:txBody>
                    <a:bodyPr/>
                    <a:lstStyle/>
                    <a:p>
                      <a:r>
                        <a:rPr lang="en-US" sz="1800" kern="1200" dirty="0" smtClean="0"/>
                        <a:t>Old Rate</a:t>
                      </a:r>
                      <a:endParaRPr lang="en-US" dirty="0"/>
                    </a:p>
                  </a:txBody>
                  <a:tcPr/>
                </a:tc>
              </a:tr>
              <a:tr h="573985">
                <a:tc>
                  <a:txBody>
                    <a:bodyPr/>
                    <a:lstStyle/>
                    <a:p>
                      <a:r>
                        <a:rPr lang="en-US" sz="1800" kern="1200" dirty="0" smtClean="0"/>
                        <a:t>1st year</a:t>
                      </a:r>
                      <a:endParaRPr lang="en-US" dirty="0"/>
                    </a:p>
                  </a:txBody>
                  <a:tcPr/>
                </a:tc>
                <a:tc>
                  <a:txBody>
                    <a:bodyPr/>
                    <a:lstStyle/>
                    <a:p>
                      <a:r>
                        <a:rPr lang="en-US" dirty="0" smtClean="0"/>
                        <a:t>3%</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1.5%</a:t>
                      </a:r>
                    </a:p>
                    <a:p>
                      <a:endParaRPr lang="en-US" dirty="0"/>
                    </a:p>
                  </a:txBody>
                  <a:tcPr/>
                </a:tc>
              </a:tr>
              <a:tr h="573985">
                <a:tc>
                  <a:txBody>
                    <a:bodyPr/>
                    <a:lstStyle/>
                    <a:p>
                      <a:r>
                        <a:rPr lang="en-US" sz="1800" kern="1200" dirty="0" smtClean="0"/>
                        <a:t>Subsequent Years</a:t>
                      </a:r>
                      <a:endParaRPr lang="en-US" dirty="0"/>
                    </a:p>
                  </a:txBody>
                  <a:tcPr/>
                </a:tc>
                <a:tc>
                  <a:txBody>
                    <a:bodyPr/>
                    <a:lstStyle/>
                    <a:p>
                      <a:r>
                        <a:rPr lang="en-US" dirty="0" smtClean="0"/>
                        <a:t>1.5%</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1.5%</a:t>
                      </a:r>
                    </a:p>
                    <a:p>
                      <a:endParaRPr lang="en-US" dirty="0"/>
                    </a:p>
                  </a:txBody>
                  <a:tcPr/>
                </a:tc>
              </a:tr>
            </a:tbl>
          </a:graphicData>
        </a:graphic>
      </p:graphicFrame>
      <p:graphicFrame>
        <p:nvGraphicFramePr>
          <p:cNvPr id="8" name="Table 7"/>
          <p:cNvGraphicFramePr>
            <a:graphicFrameLocks noGrp="1"/>
          </p:cNvGraphicFramePr>
          <p:nvPr/>
        </p:nvGraphicFramePr>
        <p:xfrm>
          <a:off x="228600" y="3886199"/>
          <a:ext cx="8686800" cy="2895601"/>
        </p:xfrm>
        <a:graphic>
          <a:graphicData uri="http://schemas.openxmlformats.org/drawingml/2006/table">
            <a:tbl>
              <a:tblPr firstRow="1" bandRow="1">
                <a:tableStyleId>{073A0DAA-6AF3-43AB-8588-CEC1D06C72B9}</a:tableStyleId>
              </a:tblPr>
              <a:tblGrid>
                <a:gridCol w="3810000"/>
                <a:gridCol w="2362200"/>
                <a:gridCol w="2514600"/>
              </a:tblGrid>
              <a:tr h="587418">
                <a:tc>
                  <a:txBody>
                    <a:bodyPr/>
                    <a:lstStyle/>
                    <a:p>
                      <a:r>
                        <a:rPr lang="en-US" sz="1800" kern="1200" dirty="0" smtClean="0"/>
                        <a:t>Gross Amount of Currency Exchanged</a:t>
                      </a:r>
                      <a:endParaRPr lang="en-US" dirty="0"/>
                    </a:p>
                  </a:txBody>
                  <a:tcPr/>
                </a:tc>
                <a:tc>
                  <a:txBody>
                    <a:bodyPr/>
                    <a:lstStyle/>
                    <a:p>
                      <a:r>
                        <a:rPr lang="en-US" sz="1800" kern="1200" dirty="0" smtClean="0"/>
                        <a:t>New Rate</a:t>
                      </a:r>
                      <a:endParaRPr lang="en-US" dirty="0"/>
                    </a:p>
                  </a:txBody>
                  <a:tcPr/>
                </a:tc>
                <a:tc>
                  <a:txBody>
                    <a:bodyPr/>
                    <a:lstStyle/>
                    <a:p>
                      <a:r>
                        <a:rPr lang="en-US" sz="1800" kern="1200" dirty="0" smtClean="0"/>
                        <a:t>Old Rate</a:t>
                      </a:r>
                      <a:endParaRPr lang="en-US" dirty="0"/>
                    </a:p>
                  </a:txBody>
                  <a:tcPr/>
                </a:tc>
              </a:tr>
              <a:tr h="587418">
                <a:tc>
                  <a:txBody>
                    <a:bodyPr/>
                    <a:lstStyle/>
                    <a:p>
                      <a:r>
                        <a:rPr lang="en-US" sz="1800" kern="1200" dirty="0" err="1" smtClean="0"/>
                        <a:t>Upto</a:t>
                      </a:r>
                      <a:r>
                        <a:rPr lang="en-US" sz="1800" kern="1200" dirty="0" smtClean="0"/>
                        <a:t> Rs. 1,00,000</a:t>
                      </a:r>
                      <a:endParaRPr lang="en-US" dirty="0"/>
                    </a:p>
                  </a:txBody>
                  <a:tcPr/>
                </a:tc>
                <a:tc>
                  <a:txBody>
                    <a:bodyPr/>
                    <a:lstStyle/>
                    <a:p>
                      <a:r>
                        <a:rPr lang="en-US" sz="1800" kern="1200" dirty="0" smtClean="0"/>
                        <a:t>0.12% subject to minimum of Rs. 30</a:t>
                      </a:r>
                      <a:endParaRPr lang="en-US" dirty="0"/>
                    </a:p>
                  </a:txBody>
                  <a:tcPr/>
                </a:tc>
                <a:tc>
                  <a:txBody>
                    <a:bodyPr/>
                    <a:lstStyle/>
                    <a:p>
                      <a:r>
                        <a:rPr lang="en-US" sz="1800" kern="1200" dirty="0" smtClean="0"/>
                        <a:t>0.10 subject to minimum of Rs. 25</a:t>
                      </a:r>
                      <a:endParaRPr lang="en-US" dirty="0"/>
                    </a:p>
                  </a:txBody>
                  <a:tcPr/>
                </a:tc>
              </a:tr>
              <a:tr h="701041">
                <a:tc>
                  <a:txBody>
                    <a:bodyPr/>
                    <a:lstStyle/>
                    <a:p>
                      <a:r>
                        <a:rPr lang="en-US" sz="1800" kern="1200" dirty="0" smtClean="0"/>
                        <a:t>For an amount exceeding Rs. 1,00,000 and </a:t>
                      </a:r>
                      <a:r>
                        <a:rPr lang="en-US" sz="1800" kern="1200" dirty="0" err="1" smtClean="0"/>
                        <a:t>upto</a:t>
                      </a:r>
                      <a:r>
                        <a:rPr lang="en-US" sz="1800" kern="1200" dirty="0" smtClean="0"/>
                        <a:t> Rs. 10,00,000</a:t>
                      </a:r>
                      <a:endParaRPr lang="en-US" dirty="0"/>
                    </a:p>
                  </a:txBody>
                  <a:tcPr/>
                </a:tc>
                <a:tc>
                  <a:txBody>
                    <a:bodyPr/>
                    <a:lstStyle/>
                    <a:p>
                      <a:r>
                        <a:rPr lang="en-US" sz="1800" kern="1200" dirty="0" smtClean="0"/>
                        <a:t>Rs. 120 and 0.06%</a:t>
                      </a:r>
                      <a:endParaRPr lang="en-US" dirty="0"/>
                    </a:p>
                  </a:txBody>
                  <a:tcPr/>
                </a:tc>
                <a:tc>
                  <a:txBody>
                    <a:bodyPr/>
                    <a:lstStyle/>
                    <a:p>
                      <a:r>
                        <a:rPr lang="en-US" sz="1800" kern="1200" dirty="0" smtClean="0"/>
                        <a:t>Rs. 100 and 0.05%</a:t>
                      </a:r>
                      <a:endParaRPr lang="en-US" dirty="0"/>
                    </a:p>
                  </a:txBody>
                  <a:tcPr/>
                </a:tc>
              </a:tr>
              <a:tr h="652998">
                <a:tc>
                  <a:txBody>
                    <a:bodyPr/>
                    <a:lstStyle/>
                    <a:p>
                      <a:r>
                        <a:rPr lang="en-US" sz="1800" kern="1200" dirty="0" smtClean="0"/>
                        <a:t>For an amount exceeding Rs. 10,00,000</a:t>
                      </a:r>
                      <a:endParaRPr lang="en-US" dirty="0"/>
                    </a:p>
                  </a:txBody>
                  <a:tcPr/>
                </a:tc>
                <a:tc>
                  <a:txBody>
                    <a:bodyPr/>
                    <a:lstStyle/>
                    <a:p>
                      <a:r>
                        <a:rPr lang="en-US" sz="1800" kern="1200" dirty="0" smtClean="0"/>
                        <a:t>Rs. 660 and 0.012% subject to maximum </a:t>
                      </a:r>
                      <a:endParaRPr lang="en-US" dirty="0"/>
                    </a:p>
                  </a:txBody>
                  <a:tcPr/>
                </a:tc>
                <a:tc>
                  <a:txBody>
                    <a:bodyPr/>
                    <a:lstStyle/>
                    <a:p>
                      <a:r>
                        <a:rPr lang="en-US" sz="1800" kern="1200" dirty="0" smtClean="0"/>
                        <a:t>Rs. 550 and 0.01% subject to maximum of Rs. 5,000</a:t>
                      </a:r>
                      <a:endParaRPr lang="en-US"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000" u="sng" dirty="0" smtClean="0"/>
              <a:t>Rule 6(7C</a:t>
            </a:r>
            <a:r>
              <a:rPr lang="en-US" sz="2200" u="sng" dirty="0" smtClean="0"/>
              <a:t>) Distributor or Selling Agent of Lotteries</a:t>
            </a:r>
            <a:endParaRPr lang="en-US" sz="2200" dirty="0"/>
          </a:p>
        </p:txBody>
      </p:sp>
      <p:graphicFrame>
        <p:nvGraphicFramePr>
          <p:cNvPr id="4" name="Content Placeholder 3"/>
          <p:cNvGraphicFramePr>
            <a:graphicFrameLocks noGrp="1"/>
          </p:cNvGraphicFramePr>
          <p:nvPr>
            <p:ph sz="quarter" idx="1"/>
          </p:nvPr>
        </p:nvGraphicFramePr>
        <p:xfrm>
          <a:off x="228599" y="1143000"/>
          <a:ext cx="8610601" cy="4663440"/>
        </p:xfrm>
        <a:graphic>
          <a:graphicData uri="http://schemas.openxmlformats.org/drawingml/2006/table">
            <a:tbl>
              <a:tblPr firstRow="1" bandRow="1">
                <a:tableStyleId>{8EC20E35-A176-4012-BC5E-935CFFF8708E}</a:tableStyleId>
              </a:tblPr>
              <a:tblGrid>
                <a:gridCol w="3124201"/>
                <a:gridCol w="2743200"/>
                <a:gridCol w="2743200"/>
              </a:tblGrid>
              <a:tr h="320766">
                <a:tc>
                  <a:txBody>
                    <a:bodyPr/>
                    <a:lstStyle/>
                    <a:p>
                      <a:r>
                        <a:rPr lang="en-US" dirty="0" smtClean="0"/>
                        <a:t> </a:t>
                      </a:r>
                      <a:r>
                        <a:rPr lang="en-US" sz="1800" kern="1200" dirty="0" smtClean="0"/>
                        <a:t>Guaranteed Prize Payout</a:t>
                      </a:r>
                      <a:endParaRPr lang="en-US" dirty="0"/>
                    </a:p>
                  </a:txBody>
                  <a:tcPr/>
                </a:tc>
                <a:tc>
                  <a:txBody>
                    <a:bodyPr/>
                    <a:lstStyle/>
                    <a:p>
                      <a:r>
                        <a:rPr lang="en-US" sz="1800" kern="1200" dirty="0" smtClean="0"/>
                        <a:t>New Rate</a:t>
                      </a:r>
                      <a:endParaRPr lang="en-US" dirty="0"/>
                    </a:p>
                  </a:txBody>
                  <a:tcPr/>
                </a:tc>
                <a:tc>
                  <a:txBody>
                    <a:bodyPr/>
                    <a:lstStyle/>
                    <a:p>
                      <a:r>
                        <a:rPr lang="en-US" sz="1800" kern="1200" dirty="0" smtClean="0"/>
                        <a:t>Old Rate</a:t>
                      </a:r>
                      <a:endParaRPr lang="en-US" dirty="0"/>
                    </a:p>
                  </a:txBody>
                  <a:tcPr/>
                </a:tc>
              </a:tr>
              <a:tr h="1523637">
                <a:tc>
                  <a:txBody>
                    <a:bodyPr/>
                    <a:lstStyle/>
                    <a:p>
                      <a:r>
                        <a:rPr lang="en-US" sz="1800" kern="1200" dirty="0" smtClean="0"/>
                        <a:t>More than 80%</a:t>
                      </a:r>
                      <a:endParaRPr lang="en-US" dirty="0"/>
                    </a:p>
                  </a:txBody>
                  <a:tcPr/>
                </a:tc>
                <a:tc>
                  <a:txBody>
                    <a:bodyPr/>
                    <a:lstStyle/>
                    <a:p>
                      <a:r>
                        <a:rPr lang="en-US" sz="1800" kern="1200" dirty="0" smtClean="0"/>
                        <a:t>Rs. 7,000/- on every Rs. 10 </a:t>
                      </a:r>
                      <a:r>
                        <a:rPr lang="en-US" sz="1800" kern="1200" dirty="0" err="1" smtClean="0"/>
                        <a:t>Lakh</a:t>
                      </a:r>
                      <a:r>
                        <a:rPr lang="en-US" sz="1800" kern="1200" dirty="0" smtClean="0"/>
                        <a:t> (or part of Rs. 10 </a:t>
                      </a:r>
                      <a:r>
                        <a:rPr lang="en-US" sz="1800" kern="1200" dirty="0" err="1" smtClean="0"/>
                        <a:t>Lakh</a:t>
                      </a:r>
                      <a:r>
                        <a:rPr lang="en-US" sz="1800" kern="1200" dirty="0" smtClean="0"/>
                        <a:t>) of aggregate face value of lottery tickets printed by the </a:t>
                      </a:r>
                      <a:r>
                        <a:rPr lang="en-US" sz="1800" kern="1200" dirty="0" err="1" smtClean="0"/>
                        <a:t>organising</a:t>
                      </a:r>
                      <a:r>
                        <a:rPr lang="en-US" sz="1800" kern="1200" dirty="0" smtClean="0"/>
                        <a:t> State for a draw</a:t>
                      </a:r>
                      <a:endParaRPr lang="en-US" dirty="0"/>
                    </a:p>
                  </a:txBody>
                  <a:tcPr/>
                </a:tc>
                <a:tc>
                  <a:txBody>
                    <a:bodyPr/>
                    <a:lstStyle/>
                    <a:p>
                      <a:r>
                        <a:rPr lang="en-US" sz="1800" kern="1200" dirty="0" smtClean="0"/>
                        <a:t>Rs. 6,000/- on every Rs. 10 </a:t>
                      </a:r>
                      <a:r>
                        <a:rPr lang="en-US" sz="1800" kern="1200" dirty="0" err="1" smtClean="0"/>
                        <a:t>Lakh</a:t>
                      </a:r>
                      <a:r>
                        <a:rPr lang="en-US" sz="1800" kern="1200" dirty="0" smtClean="0"/>
                        <a:t> (or part of Rs. 10 </a:t>
                      </a:r>
                      <a:r>
                        <a:rPr lang="en-US" sz="1800" kern="1200" dirty="0" err="1" smtClean="0"/>
                        <a:t>Lakh</a:t>
                      </a:r>
                      <a:r>
                        <a:rPr lang="en-US" sz="1800" kern="1200" dirty="0" smtClean="0"/>
                        <a:t>) of aggregate face value of lottery tickets printed by the </a:t>
                      </a:r>
                      <a:r>
                        <a:rPr lang="en-US" sz="1800" kern="1200" dirty="0" err="1" smtClean="0"/>
                        <a:t>organising</a:t>
                      </a:r>
                      <a:r>
                        <a:rPr lang="en-US" sz="1800" kern="1200" dirty="0" smtClean="0"/>
                        <a:t> State for a draw</a:t>
                      </a:r>
                      <a:endParaRPr lang="en-US" dirty="0"/>
                    </a:p>
                  </a:txBody>
                  <a:tcPr/>
                </a:tc>
              </a:tr>
              <a:tr h="1523637">
                <a:tc>
                  <a:txBody>
                    <a:bodyPr/>
                    <a:lstStyle/>
                    <a:p>
                      <a:r>
                        <a:rPr lang="en-US" sz="1800" kern="1200" dirty="0" smtClean="0"/>
                        <a:t>Less than 80%</a:t>
                      </a:r>
                      <a:endParaRPr lang="en-US" dirty="0"/>
                    </a:p>
                  </a:txBody>
                  <a:tcPr/>
                </a:tc>
                <a:tc>
                  <a:txBody>
                    <a:bodyPr/>
                    <a:lstStyle/>
                    <a:p>
                      <a:r>
                        <a:rPr lang="en-US" sz="1800" kern="1200" dirty="0" smtClean="0"/>
                        <a:t>Rs. 11,000/- on every Rs. 10 </a:t>
                      </a:r>
                      <a:r>
                        <a:rPr lang="en-US" sz="1800" kern="1200" dirty="0" err="1" smtClean="0"/>
                        <a:t>Lakh</a:t>
                      </a:r>
                      <a:r>
                        <a:rPr lang="en-US" sz="1800" kern="1200" dirty="0" smtClean="0"/>
                        <a:t> (or part of Rs. 10 </a:t>
                      </a:r>
                      <a:r>
                        <a:rPr lang="en-US" sz="1800" kern="1200" dirty="0" err="1" smtClean="0"/>
                        <a:t>Lakh</a:t>
                      </a:r>
                      <a:r>
                        <a:rPr lang="en-US" sz="1800" kern="1200" dirty="0" smtClean="0"/>
                        <a:t>) of aggregate face value of lottery tickets printed by the </a:t>
                      </a:r>
                      <a:r>
                        <a:rPr lang="en-US" sz="1800" kern="1200" dirty="0" err="1" smtClean="0"/>
                        <a:t>organising</a:t>
                      </a:r>
                      <a:r>
                        <a:rPr lang="en-US" sz="1800" kern="1200" dirty="0" smtClean="0"/>
                        <a:t> State for a draw</a:t>
                      </a:r>
                      <a:endParaRPr lang="en-US" dirty="0"/>
                    </a:p>
                  </a:txBody>
                  <a:tcPr/>
                </a:tc>
                <a:tc>
                  <a:txBody>
                    <a:bodyPr/>
                    <a:lstStyle/>
                    <a:p>
                      <a:r>
                        <a:rPr lang="en-US" sz="1800" kern="1200" dirty="0" smtClean="0"/>
                        <a:t>Rs. 9,000/- on every Rs. 10 </a:t>
                      </a:r>
                      <a:r>
                        <a:rPr lang="en-US" sz="1800" kern="1200" dirty="0" err="1" smtClean="0"/>
                        <a:t>Lakh</a:t>
                      </a:r>
                      <a:r>
                        <a:rPr lang="en-US" sz="1800" kern="1200" dirty="0" smtClean="0"/>
                        <a:t> (or part of Rs. 10 </a:t>
                      </a:r>
                      <a:r>
                        <a:rPr lang="en-US" sz="1800" kern="1200" dirty="0" err="1" smtClean="0"/>
                        <a:t>Lakh</a:t>
                      </a:r>
                      <a:r>
                        <a:rPr lang="en-US" sz="1800" kern="1200" dirty="0" smtClean="0"/>
                        <a:t>) of aggregate face value of lottery tickets printed by the </a:t>
                      </a:r>
                      <a:r>
                        <a:rPr lang="en-US" sz="1800" kern="1200" dirty="0" err="1" smtClean="0"/>
                        <a:t>organising</a:t>
                      </a:r>
                      <a:r>
                        <a:rPr lang="en-US" sz="1800" kern="1200" dirty="0" smtClean="0"/>
                        <a:t> State for a draw</a:t>
                      </a:r>
                      <a:endParaRPr lang="en-US" dirty="0"/>
                    </a:p>
                  </a:txBody>
                  <a:tcPr/>
                </a:tc>
              </a:tr>
            </a:tbl>
          </a:graphicData>
        </a:graphic>
      </p:graphicFrame>
      <p:sp>
        <p:nvSpPr>
          <p:cNvPr id="6" name="Title 1"/>
          <p:cNvSpPr txBox="1">
            <a:spLocks/>
          </p:cNvSpPr>
          <p:nvPr/>
        </p:nvSpPr>
        <p:spPr>
          <a:xfrm>
            <a:off x="304800" y="5715000"/>
            <a:ext cx="8229600" cy="715962"/>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sng" strike="noStrike" kern="1200" cap="none" spc="0" normalizeH="0" baseline="0" noProof="0" dirty="0" smtClean="0">
                <a:ln>
                  <a:noFill/>
                </a:ln>
                <a:solidFill>
                  <a:schemeClr val="tx1"/>
                </a:solidFill>
                <a:effectLst/>
                <a:uLnTx/>
                <a:uFillTx/>
                <a:latin typeface="+mj-lt"/>
                <a:ea typeface="+mj-ea"/>
                <a:cs typeface="+mj-cs"/>
              </a:rPr>
              <a:t>Rate of Work</a:t>
            </a:r>
            <a:r>
              <a:rPr kumimoji="0" lang="en-US" sz="2000" b="0" i="0" u="sng" strike="noStrike" kern="1200" cap="none" spc="0" normalizeH="0" noProof="0" dirty="0" smtClean="0">
                <a:ln>
                  <a:noFill/>
                </a:ln>
                <a:solidFill>
                  <a:schemeClr val="tx1"/>
                </a:solidFill>
                <a:effectLst/>
                <a:uLnTx/>
                <a:uFillTx/>
                <a:latin typeface="+mj-lt"/>
                <a:ea typeface="+mj-ea"/>
                <a:cs typeface="+mj-cs"/>
              </a:rPr>
              <a:t> Contract Service is increased from 4% to 4.8% (plus </a:t>
            </a:r>
            <a:r>
              <a:rPr kumimoji="0" lang="en-US" sz="2000" b="0" i="0" u="sng" strike="noStrike" kern="1200" cap="none" spc="0" normalizeH="0" noProof="0" dirty="0" err="1" smtClean="0">
                <a:ln>
                  <a:noFill/>
                </a:ln>
                <a:solidFill>
                  <a:schemeClr val="tx1"/>
                </a:solidFill>
                <a:effectLst/>
                <a:uLnTx/>
                <a:uFillTx/>
                <a:latin typeface="+mj-lt"/>
                <a:ea typeface="+mj-ea"/>
                <a:cs typeface="+mj-cs"/>
              </a:rPr>
              <a:t>cess</a:t>
            </a:r>
            <a:r>
              <a:rPr kumimoji="0" lang="en-US" sz="2000" b="0" i="0" u="sng" strike="noStrike" kern="1200" cap="none" spc="0" normalizeH="0" noProof="0" dirty="0" smtClean="0">
                <a:ln>
                  <a:noFill/>
                </a:ln>
                <a:solidFill>
                  <a:schemeClr val="tx1"/>
                </a:solidFill>
                <a:effectLst/>
                <a:uLnTx/>
                <a:uFillTx/>
                <a:latin typeface="+mj-lt"/>
                <a:ea typeface="+mj-ea"/>
                <a:cs typeface="+mj-cs"/>
              </a:rPr>
              <a:t>)</a:t>
            </a:r>
            <a:endParaRPr kumimoji="0" lang="en-US" sz="22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525000" cy="7620000"/>
          </a:xfrm>
          <a:prstGeom prst="round2DiagRect">
            <a:avLst/>
          </a:prstGeom>
        </p:spPr>
        <p:style>
          <a:lnRef idx="2">
            <a:schemeClr val="accent1"/>
          </a:lnRef>
          <a:fillRef idx="1">
            <a:schemeClr val="lt1"/>
          </a:fillRef>
          <a:effectRef idx="0">
            <a:schemeClr val="accent1"/>
          </a:effectRef>
          <a:fontRef idx="minor">
            <a:schemeClr val="dk1"/>
          </a:fontRef>
        </p:style>
        <p:txBody>
          <a:bodyPr anchor="ctr">
            <a:normAutofit/>
            <a:scene3d>
              <a:camera prst="orthographicFront"/>
              <a:lightRig rig="threePt" dir="t"/>
            </a:scene3d>
            <a:sp3d prstMaterial="flat"/>
          </a:bodyPr>
          <a:lstStyle/>
          <a:p>
            <a:pPr>
              <a:buNone/>
            </a:pPr>
            <a:r>
              <a:rPr lang="en-US" b="1" u="sng" dirty="0" smtClean="0"/>
              <a:t>Transport of passengers embarking in India for domestic and international journey by air :</a:t>
            </a:r>
            <a:endParaRPr lang="en-US" b="1" dirty="0" smtClean="0"/>
          </a:p>
          <a:p>
            <a:r>
              <a:rPr lang="en-US" dirty="0" smtClean="0"/>
              <a:t>Dual </a:t>
            </a:r>
            <a:r>
              <a:rPr lang="en-US" dirty="0" smtClean="0"/>
              <a:t>rate structure of maximum service tax of Rs. 150 &amp;750 being replaced by an ad valorem rate of twelve per cent with abatement of sixty per cent.</a:t>
            </a:r>
          </a:p>
          <a:p>
            <a:r>
              <a:rPr lang="en-US" dirty="0" smtClean="0"/>
              <a:t>Credit on inputs and capital goods is not allowed. Therefore, </a:t>
            </a:r>
            <a:r>
              <a:rPr lang="en-US" dirty="0" err="1" smtClean="0"/>
              <a:t>w.e.f</a:t>
            </a:r>
            <a:r>
              <a:rPr lang="en-US" dirty="0" smtClean="0"/>
              <a:t>. effective rate of tax on journey by air would be 4.8% subject to </a:t>
            </a:r>
            <a:r>
              <a:rPr lang="en-US" dirty="0" err="1" smtClean="0"/>
              <a:t>availment</a:t>
            </a:r>
            <a:r>
              <a:rPr lang="en-US" dirty="0" smtClean="0"/>
              <a:t> of abatement. </a:t>
            </a:r>
          </a:p>
          <a:p>
            <a:pPr>
              <a:buNone/>
            </a:pPr>
            <a:r>
              <a:rPr lang="en-US" b="1" u="sng" dirty="0" smtClean="0"/>
              <a:t>Changes </a:t>
            </a:r>
            <a:r>
              <a:rPr lang="en-US" b="1" u="sng" dirty="0" smtClean="0"/>
              <a:t>in taxable portion</a:t>
            </a:r>
          </a:p>
          <a:p>
            <a:pPr>
              <a:buNone/>
            </a:pPr>
            <a:r>
              <a:rPr lang="en-US" sz="2800" dirty="0" smtClean="0"/>
              <a:t>	</a:t>
            </a:r>
            <a:endParaRPr lang="en-US" dirty="0"/>
          </a:p>
        </p:txBody>
      </p:sp>
      <p:sp>
        <p:nvSpPr>
          <p:cNvPr id="5" name="Pentagon 4"/>
          <p:cNvSpPr/>
          <p:nvPr/>
        </p:nvSpPr>
        <p:spPr>
          <a:xfrm>
            <a:off x="4648200" y="4953000"/>
            <a:ext cx="1752600" cy="484632"/>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p:cNvGraphicFramePr>
            <a:graphicFrameLocks noGrp="1"/>
          </p:cNvGraphicFramePr>
          <p:nvPr/>
        </p:nvGraphicFramePr>
        <p:xfrm>
          <a:off x="304801" y="5486401"/>
          <a:ext cx="8839201" cy="1920240"/>
        </p:xfrm>
        <a:graphic>
          <a:graphicData uri="http://schemas.openxmlformats.org/drawingml/2006/table">
            <a:tbl>
              <a:tblPr firstRow="1" bandRow="1">
                <a:tableStyleId>{5C22544A-7EE6-4342-B048-85BDC9FD1C3A}</a:tableStyleId>
              </a:tblPr>
              <a:tblGrid>
                <a:gridCol w="2209800"/>
                <a:gridCol w="1019909"/>
                <a:gridCol w="1430961"/>
                <a:gridCol w="4178531"/>
              </a:tblGrid>
              <a:tr h="871225">
                <a:tc>
                  <a:txBody>
                    <a:bodyPr/>
                    <a:lstStyle/>
                    <a:p>
                      <a:endParaRPr lang="en-US" dirty="0"/>
                    </a:p>
                  </a:txBody>
                  <a:tcPr/>
                </a:tc>
                <a:tc>
                  <a:txBody>
                    <a:bodyPr/>
                    <a:lstStyle/>
                    <a:p>
                      <a:r>
                        <a:rPr lang="en-US" dirty="0" smtClean="0"/>
                        <a:t>Old  %age</a:t>
                      </a:r>
                      <a:endParaRPr lang="en-US" dirty="0"/>
                    </a:p>
                  </a:txBody>
                  <a:tcPr/>
                </a:tc>
                <a:tc>
                  <a:txBody>
                    <a:bodyPr/>
                    <a:lstStyle/>
                    <a:p>
                      <a:r>
                        <a:rPr lang="en-US" dirty="0" smtClean="0"/>
                        <a:t>Proposed</a:t>
                      </a:r>
                      <a:r>
                        <a:rPr lang="en-US" baseline="0" dirty="0" smtClean="0"/>
                        <a:t> %age</a:t>
                      </a:r>
                      <a:endParaRPr lang="en-US" dirty="0"/>
                    </a:p>
                  </a:txBody>
                  <a:tcPr/>
                </a:tc>
                <a:tc>
                  <a:txBody>
                    <a:bodyPr/>
                    <a:lstStyle/>
                    <a:p>
                      <a:r>
                        <a:rPr kumimoji="0" lang="en-US" sz="1800" b="1" kern="1200" dirty="0" smtClean="0">
                          <a:solidFill>
                            <a:schemeClr val="lt1"/>
                          </a:solidFill>
                          <a:latin typeface="+mn-lt"/>
                          <a:ea typeface="+mn-ea"/>
                          <a:cs typeface="+mn-cs"/>
                        </a:rPr>
                        <a:t>CENVAT Credit availability of input services capital goods and inputs (except chapter 1 to 22)</a:t>
                      </a:r>
                      <a:endParaRPr lang="en-US" dirty="0"/>
                    </a:p>
                  </a:txBody>
                  <a:tcPr/>
                </a:tc>
              </a:tr>
              <a:tr h="609365">
                <a:tc>
                  <a:txBody>
                    <a:bodyPr/>
                    <a:lstStyle/>
                    <a:p>
                      <a:r>
                        <a:rPr lang="en-US" sz="1800" dirty="0" smtClean="0"/>
                        <a:t>Restaurant Service</a:t>
                      </a:r>
                      <a:endParaRPr lang="en-US" dirty="0"/>
                    </a:p>
                  </a:txBody>
                  <a:tcPr/>
                </a:tc>
                <a:tc>
                  <a:txBody>
                    <a:bodyPr/>
                    <a:lstStyle/>
                    <a:p>
                      <a:r>
                        <a:rPr lang="en-US" sz="1800" dirty="0" smtClean="0"/>
                        <a:t>30% </a:t>
                      </a:r>
                      <a:endParaRPr lang="en-US" dirty="0"/>
                    </a:p>
                  </a:txBody>
                  <a:tcPr/>
                </a:tc>
                <a:tc>
                  <a:txBody>
                    <a:bodyPr/>
                    <a:lstStyle/>
                    <a:p>
                      <a:r>
                        <a:rPr lang="en-US" sz="1800" dirty="0" smtClean="0"/>
                        <a:t>40%</a:t>
                      </a:r>
                      <a:endParaRPr lang="en-US" dirty="0"/>
                    </a:p>
                  </a:txBody>
                  <a:tcPr/>
                </a:tc>
                <a:tc>
                  <a:txBody>
                    <a:bodyPr/>
                    <a:lstStyle/>
                    <a:p>
                      <a:r>
                        <a:rPr lang="en-US" dirty="0" smtClean="0"/>
                        <a:t>YES</a:t>
                      </a:r>
                      <a:endParaRPr lang="en-US" dirty="0"/>
                    </a:p>
                  </a:txBody>
                  <a:tcPr/>
                </a:tc>
              </a:tr>
              <a:tr h="348209">
                <a:tc>
                  <a:txBody>
                    <a:bodyPr/>
                    <a:lstStyle/>
                    <a:p>
                      <a:r>
                        <a:rPr lang="en-US" sz="1800" dirty="0" smtClean="0"/>
                        <a:t>Outdoor Catering </a:t>
                      </a:r>
                      <a:endParaRPr lang="en-US" dirty="0"/>
                    </a:p>
                  </a:txBody>
                  <a:tcPr/>
                </a:tc>
                <a:tc>
                  <a:txBody>
                    <a:bodyPr/>
                    <a:lstStyle/>
                    <a:p>
                      <a:r>
                        <a:rPr lang="en-US" sz="1800" dirty="0" smtClean="0"/>
                        <a:t>50% </a:t>
                      </a:r>
                      <a:endParaRPr lang="en-US" dirty="0"/>
                    </a:p>
                  </a:txBody>
                  <a:tcPr/>
                </a:tc>
                <a:tc>
                  <a:txBody>
                    <a:bodyPr/>
                    <a:lstStyle/>
                    <a:p>
                      <a:r>
                        <a:rPr lang="en-US" sz="1800" dirty="0" smtClean="0"/>
                        <a:t>60%</a:t>
                      </a:r>
                      <a:endParaRPr lang="en-US" dirty="0"/>
                    </a:p>
                  </a:txBody>
                  <a:tcPr/>
                </a:tc>
                <a:tc>
                  <a:txBody>
                    <a:bodyPr/>
                    <a:lstStyle/>
                    <a:p>
                      <a:r>
                        <a:rPr lang="en-US" dirty="0" smtClean="0"/>
                        <a:t>YES</a:t>
                      </a:r>
                      <a:endParaRPr lang="en-US"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dirty="0" smtClean="0"/>
              <a:t>Service Tax Valuation Rules</a:t>
            </a:r>
            <a:endParaRPr lang="en-US" dirty="0"/>
          </a:p>
        </p:txBody>
      </p:sp>
      <p:sp>
        <p:nvSpPr>
          <p:cNvPr id="3" name="Content Placeholder 2"/>
          <p:cNvSpPr>
            <a:spLocks noGrp="1"/>
          </p:cNvSpPr>
          <p:nvPr>
            <p:ph sz="quarter" idx="1"/>
          </p:nvPr>
        </p:nvSpPr>
        <p:spPr>
          <a:xfrm>
            <a:off x="304800" y="1341437"/>
            <a:ext cx="8382000" cy="5211763"/>
          </a:xfrm>
        </p:spPr>
        <p:txBody>
          <a:bodyPr>
            <a:normAutofit fontScale="55000" lnSpcReduction="20000"/>
          </a:bodyPr>
          <a:lstStyle/>
          <a:p>
            <a:pPr>
              <a:buNone/>
            </a:pPr>
            <a:r>
              <a:rPr lang="en-US" sz="2900" b="1" u="sng" dirty="0" smtClean="0"/>
              <a:t>Works Contract (Composition Scheme for Payment of Service Tax) Rules, 2007:-</a:t>
            </a:r>
          </a:p>
          <a:p>
            <a:pPr>
              <a:buNone/>
            </a:pPr>
            <a:endParaRPr lang="en-US" sz="2000" dirty="0" smtClean="0"/>
          </a:p>
          <a:p>
            <a:pPr>
              <a:buNone/>
            </a:pPr>
            <a:r>
              <a:rPr lang="en-US" sz="2600" dirty="0" smtClean="0"/>
              <a:t>In case value of goods cannot be determined, gross value for service tax purpose would be:</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endParaRPr lang="en-US" sz="2600" b="1" dirty="0" smtClean="0"/>
          </a:p>
          <a:p>
            <a:endParaRPr lang="en-US" sz="2600" b="1" dirty="0" smtClean="0"/>
          </a:p>
          <a:p>
            <a:r>
              <a:rPr lang="en-US" sz="2600" b="1" dirty="0" smtClean="0"/>
              <a:t>For this purpose </a:t>
            </a:r>
            <a:r>
              <a:rPr lang="en-US" sz="2600" dirty="0" smtClean="0"/>
              <a:t>the total amount will be gross amount plus the value of any material supplied under the same contract or any other contract.</a:t>
            </a:r>
            <a:br>
              <a:rPr lang="en-US" sz="2600" dirty="0" smtClean="0"/>
            </a:br>
            <a:endParaRPr lang="en-US" sz="2600" dirty="0" smtClean="0"/>
          </a:p>
          <a:p>
            <a:r>
              <a:rPr lang="en-US" sz="2600" dirty="0" smtClean="0"/>
              <a:t>CENVAT Credit on input services and capital goods will be allowed in all three cases.</a:t>
            </a:r>
            <a:r>
              <a:rPr lang="en-US" sz="2000" dirty="0" smtClean="0"/>
              <a:t/>
            </a:r>
            <a:br>
              <a:rPr lang="en-US" sz="2000" dirty="0" smtClean="0"/>
            </a:br>
            <a:r>
              <a:rPr lang="en-US" sz="2000" dirty="0" smtClean="0"/>
              <a:t/>
            </a:r>
            <a:br>
              <a:rPr lang="en-US" sz="2000" dirty="0" smtClean="0"/>
            </a:br>
            <a:endParaRPr lang="en-US" sz="2000" dirty="0"/>
          </a:p>
        </p:txBody>
      </p:sp>
      <p:graphicFrame>
        <p:nvGraphicFramePr>
          <p:cNvPr id="5" name="Table 4"/>
          <p:cNvGraphicFramePr>
            <a:graphicFrameLocks noGrp="1"/>
          </p:cNvGraphicFramePr>
          <p:nvPr/>
        </p:nvGraphicFramePr>
        <p:xfrm>
          <a:off x="228600" y="2438400"/>
          <a:ext cx="8534400" cy="2286000"/>
        </p:xfrm>
        <a:graphic>
          <a:graphicData uri="http://schemas.openxmlformats.org/drawingml/2006/table">
            <a:tbl>
              <a:tblPr firstRow="1" bandRow="1">
                <a:tableStyleId>{073A0DAA-6AF3-43AB-8588-CEC1D06C72B9}</a:tableStyleId>
              </a:tblPr>
              <a:tblGrid>
                <a:gridCol w="4267200"/>
                <a:gridCol w="4267200"/>
              </a:tblGrid>
              <a:tr h="326614">
                <a:tc>
                  <a:txBody>
                    <a:bodyPr/>
                    <a:lstStyle/>
                    <a:p>
                      <a:r>
                        <a:rPr lang="en-US" dirty="0" smtClean="0"/>
                        <a:t>Particulars</a:t>
                      </a:r>
                      <a:endParaRPr lang="en-US" dirty="0"/>
                    </a:p>
                  </a:txBody>
                  <a:tcPr/>
                </a:tc>
                <a:tc>
                  <a:txBody>
                    <a:bodyPr/>
                    <a:lstStyle/>
                    <a:p>
                      <a:r>
                        <a:rPr lang="en-US" dirty="0" smtClean="0"/>
                        <a:t>%age of Total Amount</a:t>
                      </a:r>
                      <a:endParaRPr lang="en-US" dirty="0"/>
                    </a:p>
                  </a:txBody>
                  <a:tcPr/>
                </a:tc>
              </a:tr>
              <a:tr h="326614">
                <a:tc>
                  <a:txBody>
                    <a:bodyPr/>
                    <a:lstStyle/>
                    <a:p>
                      <a:r>
                        <a:rPr lang="en-US" sz="1800" dirty="0" smtClean="0"/>
                        <a:t>Original work </a:t>
                      </a:r>
                      <a:endParaRPr lang="en-US" b="0" dirty="0"/>
                    </a:p>
                  </a:txBody>
                  <a:tcPr/>
                </a:tc>
                <a:tc>
                  <a:txBody>
                    <a:bodyPr/>
                    <a:lstStyle/>
                    <a:p>
                      <a:r>
                        <a:rPr lang="en-US" sz="1800" dirty="0" smtClean="0"/>
                        <a:t>40%</a:t>
                      </a:r>
                      <a:endParaRPr lang="en-US" dirty="0"/>
                    </a:p>
                  </a:txBody>
                  <a:tcPr/>
                </a:tc>
              </a:tr>
              <a:tr h="326614">
                <a:tc>
                  <a:txBody>
                    <a:bodyPr/>
                    <a:lstStyle/>
                    <a:p>
                      <a:r>
                        <a:rPr lang="en-US" sz="1800" dirty="0" smtClean="0"/>
                        <a:t>Otherwise</a:t>
                      </a:r>
                      <a:endParaRPr lang="en-US" b="0" dirty="0"/>
                    </a:p>
                  </a:txBody>
                  <a:tcPr/>
                </a:tc>
                <a:tc>
                  <a:txBody>
                    <a:bodyPr/>
                    <a:lstStyle/>
                    <a:p>
                      <a:r>
                        <a:rPr lang="en-US" sz="1800" dirty="0" smtClean="0"/>
                        <a:t>60%</a:t>
                      </a:r>
                      <a:endParaRPr lang="en-US" dirty="0"/>
                    </a:p>
                  </a:txBody>
                  <a:tcPr/>
                </a:tc>
              </a:tr>
              <a:tr h="1077559">
                <a:tc>
                  <a:txBody>
                    <a:bodyPr/>
                    <a:lstStyle/>
                    <a:p>
                      <a:r>
                        <a:rPr lang="en-US" sz="1800" dirty="0" smtClean="0"/>
                        <a:t>contracts involving construction of complex or building for sale where any part of the consideration is received before the completion of the building:</a:t>
                      </a:r>
                      <a:endParaRPr lang="en-US" dirty="0"/>
                    </a:p>
                  </a:txBody>
                  <a:tcPr/>
                </a:tc>
                <a:tc>
                  <a:txBody>
                    <a:bodyPr/>
                    <a:lstStyle/>
                    <a:p>
                      <a:r>
                        <a:rPr lang="en-US" sz="1800" dirty="0" smtClean="0"/>
                        <a:t> 25%</a:t>
                      </a:r>
                      <a:endParaRPr lang="en-US"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304800"/>
            <a:ext cx="8229600" cy="5486400"/>
          </a:xfrm>
        </p:spPr>
        <p:txBody>
          <a:bodyPr>
            <a:normAutofit/>
          </a:bodyPr>
          <a:lstStyle/>
          <a:p>
            <a:pPr>
              <a:buNone/>
            </a:pPr>
            <a:endParaRPr lang="en-US" sz="1800" dirty="0" smtClean="0"/>
          </a:p>
          <a:p>
            <a:pPr>
              <a:buNone/>
            </a:pPr>
            <a:r>
              <a:rPr lang="en-US" sz="2000" b="1" u="sng" dirty="0" smtClean="0"/>
              <a:t>RULE 3</a:t>
            </a:r>
          </a:p>
          <a:p>
            <a:pPr>
              <a:buNone/>
            </a:pPr>
            <a:r>
              <a:rPr lang="en-US" sz="1800" dirty="0" smtClean="0"/>
              <a:t>Prescribed manner in Rule 3 is only applicable where valuation is not ascertainable.</a:t>
            </a:r>
          </a:p>
          <a:p>
            <a:pPr>
              <a:buNone/>
            </a:pPr>
            <a:r>
              <a:rPr lang="en-US" sz="1800" dirty="0" smtClean="0"/>
              <a:t>It is not applicable in situations where consideration is not received wholly or partly in money. As this is fully covered in act.</a:t>
            </a:r>
          </a:p>
          <a:p>
            <a:pPr>
              <a:buNone/>
            </a:pPr>
            <a:r>
              <a:rPr lang="en-US" sz="2000" b="1" u="sng" dirty="0" smtClean="0"/>
              <a:t>RULE 6</a:t>
            </a:r>
          </a:p>
          <a:p>
            <a:pPr>
              <a:buNone/>
            </a:pPr>
            <a:endParaRPr lang="en-US" dirty="0" smtClean="0"/>
          </a:p>
        </p:txBody>
      </p:sp>
      <p:graphicFrame>
        <p:nvGraphicFramePr>
          <p:cNvPr id="4" name="Table 3"/>
          <p:cNvGraphicFramePr>
            <a:graphicFrameLocks noGrp="1"/>
          </p:cNvGraphicFramePr>
          <p:nvPr/>
        </p:nvGraphicFramePr>
        <p:xfrm>
          <a:off x="381000" y="2971800"/>
          <a:ext cx="8458200" cy="3806862"/>
        </p:xfrm>
        <a:graphic>
          <a:graphicData uri="http://schemas.openxmlformats.org/drawingml/2006/table">
            <a:tbl>
              <a:tblPr firstRow="1" bandRow="1">
                <a:tableStyleId>{073A0DAA-6AF3-43AB-8588-CEC1D06C72B9}</a:tableStyleId>
              </a:tblPr>
              <a:tblGrid>
                <a:gridCol w="4154906"/>
                <a:gridCol w="4303294"/>
              </a:tblGrid>
              <a:tr h="428513">
                <a:tc>
                  <a:txBody>
                    <a:bodyPr/>
                    <a:lstStyle/>
                    <a:p>
                      <a:r>
                        <a:rPr lang="en-US" dirty="0" smtClean="0"/>
                        <a:t>PARTICULARS</a:t>
                      </a:r>
                      <a:endParaRPr lang="en-US" dirty="0"/>
                    </a:p>
                  </a:txBody>
                  <a:tcPr/>
                </a:tc>
                <a:tc>
                  <a:txBody>
                    <a:bodyPr/>
                    <a:lstStyle/>
                    <a:p>
                      <a:r>
                        <a:rPr lang="en-US" dirty="0" smtClean="0"/>
                        <a:t>CHANGES</a:t>
                      </a:r>
                      <a:endParaRPr lang="en-US" dirty="0"/>
                    </a:p>
                  </a:txBody>
                  <a:tcPr/>
                </a:tc>
              </a:tr>
              <a:tr h="1071282">
                <a:tc>
                  <a:txBody>
                    <a:bodyPr/>
                    <a:lstStyle/>
                    <a:p>
                      <a:r>
                        <a:rPr lang="en-US" sz="1800" dirty="0" smtClean="0"/>
                        <a:t>Demurrage charges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Paid beyond the period originally contracted included in taxable value.</a:t>
                      </a:r>
                    </a:p>
                    <a:p>
                      <a:endParaRPr lang="en-US" dirty="0"/>
                    </a:p>
                  </a:txBody>
                  <a:tcPr/>
                </a:tc>
              </a:tr>
              <a:tr h="749898">
                <a:tc>
                  <a:txBody>
                    <a:bodyPr/>
                    <a:lstStyle/>
                    <a:p>
                      <a:r>
                        <a:rPr lang="en-US" sz="1800" dirty="0" smtClean="0"/>
                        <a:t>Accidental damages due to unforeseen actions </a:t>
                      </a:r>
                      <a:endParaRPr lang="en-US" dirty="0"/>
                    </a:p>
                  </a:txBody>
                  <a:tcPr/>
                </a:tc>
                <a:tc>
                  <a:txBody>
                    <a:bodyPr/>
                    <a:lstStyle/>
                    <a:p>
                      <a:r>
                        <a:rPr lang="en-US" sz="1800" dirty="0" smtClean="0"/>
                        <a:t>Unrelated</a:t>
                      </a:r>
                      <a:r>
                        <a:rPr lang="en-US" sz="1800" baseline="0" dirty="0" smtClean="0"/>
                        <a:t> </a:t>
                      </a:r>
                      <a:r>
                        <a:rPr lang="en-US" sz="1800" dirty="0" smtClean="0"/>
                        <a:t>to the provision of service will be excluded from the value of service</a:t>
                      </a:r>
                      <a:endParaRPr lang="en-US" dirty="0"/>
                    </a:p>
                  </a:txBody>
                  <a:tcPr/>
                </a:tc>
              </a:tr>
              <a:tr h="13926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Interest on loan has been substituted with (a) Interest on Deposits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 ( b) Interest on delayed payments</a:t>
                      </a:r>
                    </a:p>
                    <a:p>
                      <a:endParaRPr lang="en-US" dirty="0"/>
                    </a:p>
                  </a:txBody>
                  <a:tcPr/>
                </a:tc>
                <a:tc>
                  <a:txBody>
                    <a:bodyPr/>
                    <a:lstStyle/>
                    <a:p>
                      <a:r>
                        <a:rPr lang="en-US" sz="1800" dirty="0" smtClean="0"/>
                        <a:t>Interest on loans will now be an exempt income rather than an exclusion from value.</a:t>
                      </a:r>
                      <a:endParaRPr lang="en-US" dirty="0"/>
                    </a:p>
                  </a:txBody>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678</TotalTime>
  <Words>3552</Words>
  <Application>Microsoft Office PowerPoint</Application>
  <PresentationFormat>On-screen Show (4:3)</PresentationFormat>
  <Paragraphs>476</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Oriel</vt:lpstr>
      <vt:lpstr>SERVICE TAX</vt:lpstr>
      <vt:lpstr>HIGHLIGHTS</vt:lpstr>
      <vt:lpstr>NEGATIVE LIST OF SERVICES</vt:lpstr>
      <vt:lpstr>NEGATIVE LIST OF SERVICES COVERS SPECIFIED 17 SERVICES</vt:lpstr>
      <vt:lpstr>SERVICE TAX RULES, 1994</vt:lpstr>
      <vt:lpstr>Rule 6(7C) Distributor or Selling Agent of Lotteries</vt:lpstr>
      <vt:lpstr>Slide 7</vt:lpstr>
      <vt:lpstr>Service Tax Valuation Rules</vt:lpstr>
      <vt:lpstr>Slide 9</vt:lpstr>
      <vt:lpstr>CENVAT CREDIT RULES</vt:lpstr>
      <vt:lpstr>Slide 11</vt:lpstr>
      <vt:lpstr>Slide 12</vt:lpstr>
      <vt:lpstr>Slide 13</vt:lpstr>
      <vt:lpstr>Slide 14</vt:lpstr>
      <vt:lpstr>Slide 15</vt:lpstr>
      <vt:lpstr>Retrospective changes:- </vt:lpstr>
      <vt:lpstr>Slide 17</vt:lpstr>
      <vt:lpstr>APPEALS</vt:lpstr>
      <vt:lpstr>RELIEF TO SERVICE PROVIDERS – RENTING OF IMMOVABLE PROPERTY</vt:lpstr>
      <vt:lpstr>POINT OF TAXATION RULES</vt:lpstr>
      <vt:lpstr>Slide 21</vt:lpstr>
      <vt:lpstr>DETERMINATION OF RATE OF TAX IN CASE OF CHANGE IN EFFECTIVE RATE OF TAX  </vt:lpstr>
      <vt:lpstr>Proposed increase in taxable portion in Notification 1 / 2006</vt:lpstr>
      <vt:lpstr>Changes in Provision</vt:lpstr>
      <vt:lpstr>CHANGES IN REVERSE CHARGE MECHANISM</vt:lpstr>
      <vt:lpstr>     </vt:lpstr>
      <vt:lpstr>Other Changes  </vt:lpstr>
      <vt:lpstr>   Declared Service Declared Service’ has been defined vide Section 66E as an activity carried out by a person for another for consideration and specified in section 66E of the Act. The following nine activities have been specified in section 66E:</vt:lpstr>
      <vt:lpstr>Slide 29</vt:lpstr>
      <vt:lpstr>Slide 30</vt:lpstr>
      <vt:lpstr>Slide 31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TAX</dc:title>
  <dc:creator/>
  <cp:lastModifiedBy>Ramanand Aiyer</cp:lastModifiedBy>
  <cp:revision>162</cp:revision>
  <dcterms:created xsi:type="dcterms:W3CDTF">2006-08-16T00:00:00Z</dcterms:created>
  <dcterms:modified xsi:type="dcterms:W3CDTF">2012-04-11T08:18:33Z</dcterms:modified>
</cp:coreProperties>
</file>