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88" r:id="rId1"/>
  </p:sldMasterIdLst>
  <p:notesMasterIdLst>
    <p:notesMasterId r:id="rId67"/>
  </p:notesMasterIdLst>
  <p:sldIdLst>
    <p:sldId id="267" r:id="rId2"/>
    <p:sldId id="268" r:id="rId3"/>
    <p:sldId id="313" r:id="rId4"/>
    <p:sldId id="312" r:id="rId5"/>
    <p:sldId id="314" r:id="rId6"/>
    <p:sldId id="273" r:id="rId7"/>
    <p:sldId id="315" r:id="rId8"/>
    <p:sldId id="270" r:id="rId9"/>
    <p:sldId id="316" r:id="rId10"/>
    <p:sldId id="317" r:id="rId11"/>
    <p:sldId id="271" r:id="rId12"/>
    <p:sldId id="275" r:id="rId13"/>
    <p:sldId id="276" r:id="rId14"/>
    <p:sldId id="277" r:id="rId15"/>
    <p:sldId id="318" r:id="rId16"/>
    <p:sldId id="279" r:id="rId17"/>
    <p:sldId id="319" r:id="rId18"/>
    <p:sldId id="278" r:id="rId19"/>
    <p:sldId id="320" r:id="rId20"/>
    <p:sldId id="321" r:id="rId21"/>
    <p:sldId id="280" r:id="rId22"/>
    <p:sldId id="274" r:id="rId23"/>
    <p:sldId id="287" r:id="rId24"/>
    <p:sldId id="282" r:id="rId25"/>
    <p:sldId id="284" r:id="rId26"/>
    <p:sldId id="285" r:id="rId27"/>
    <p:sldId id="322" r:id="rId28"/>
    <p:sldId id="323" r:id="rId29"/>
    <p:sldId id="286" r:id="rId30"/>
    <p:sldId id="288" r:id="rId31"/>
    <p:sldId id="289" r:id="rId32"/>
    <p:sldId id="324" r:id="rId33"/>
    <p:sldId id="325" r:id="rId34"/>
    <p:sldId id="290" r:id="rId35"/>
    <p:sldId id="293" r:id="rId36"/>
    <p:sldId id="294" r:id="rId37"/>
    <p:sldId id="326" r:id="rId38"/>
    <p:sldId id="295" r:id="rId39"/>
    <p:sldId id="297" r:id="rId40"/>
    <p:sldId id="298" r:id="rId41"/>
    <p:sldId id="296" r:id="rId42"/>
    <p:sldId id="327" r:id="rId43"/>
    <p:sldId id="299" r:id="rId44"/>
    <p:sldId id="328" r:id="rId45"/>
    <p:sldId id="300" r:id="rId46"/>
    <p:sldId id="329" r:id="rId47"/>
    <p:sldId id="301" r:id="rId48"/>
    <p:sldId id="302" r:id="rId49"/>
    <p:sldId id="303" r:id="rId50"/>
    <p:sldId id="332" r:id="rId51"/>
    <p:sldId id="330" r:id="rId52"/>
    <p:sldId id="331" r:id="rId53"/>
    <p:sldId id="333" r:id="rId54"/>
    <p:sldId id="281" r:id="rId55"/>
    <p:sldId id="306" r:id="rId56"/>
    <p:sldId id="305" r:id="rId57"/>
    <p:sldId id="307" r:id="rId58"/>
    <p:sldId id="308" r:id="rId59"/>
    <p:sldId id="311" r:id="rId60"/>
    <p:sldId id="334" r:id="rId61"/>
    <p:sldId id="310" r:id="rId62"/>
    <p:sldId id="335" r:id="rId63"/>
    <p:sldId id="309" r:id="rId64"/>
    <p:sldId id="336" r:id="rId65"/>
    <p:sldId id="337" r:id="rId6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Full" cryptAlgorithmClass="hash" cryptAlgorithmType="typeAny" cryptAlgorithmSid="4" spinCount="100000" saltData="TnynlD/M0dvgFQMScFjJcw==" hashData="+QQ9Yel/tYrmaWJGgGSf5o291B0="/>
  <p:extLst>
    <p:ext uri="{521415D9-36F7-43E2-AB2F-B90AF26B5E84}">
      <p14:sectionLst xmlns:p14="http://schemas.microsoft.com/office/powerpoint/2010/main">
        <p14:section name="Untitled Section" id="{F1CCF8FE-EDA0-41C2-9198-22F80A11973D}">
          <p14:sldIdLst>
            <p14:sldId id="267"/>
            <p14:sldId id="268"/>
            <p14:sldId id="313"/>
            <p14:sldId id="312"/>
            <p14:sldId id="314"/>
            <p14:sldId id="273"/>
            <p14:sldId id="315"/>
            <p14:sldId id="270"/>
            <p14:sldId id="316"/>
            <p14:sldId id="317"/>
            <p14:sldId id="271"/>
            <p14:sldId id="275"/>
            <p14:sldId id="276"/>
            <p14:sldId id="277"/>
            <p14:sldId id="318"/>
            <p14:sldId id="279"/>
            <p14:sldId id="319"/>
            <p14:sldId id="278"/>
            <p14:sldId id="320"/>
            <p14:sldId id="321"/>
            <p14:sldId id="280"/>
            <p14:sldId id="274"/>
            <p14:sldId id="287"/>
            <p14:sldId id="282"/>
            <p14:sldId id="284"/>
            <p14:sldId id="285"/>
            <p14:sldId id="322"/>
            <p14:sldId id="323"/>
            <p14:sldId id="286"/>
            <p14:sldId id="288"/>
            <p14:sldId id="289"/>
            <p14:sldId id="324"/>
            <p14:sldId id="325"/>
            <p14:sldId id="290"/>
            <p14:sldId id="293"/>
            <p14:sldId id="294"/>
            <p14:sldId id="326"/>
            <p14:sldId id="295"/>
            <p14:sldId id="297"/>
            <p14:sldId id="298"/>
            <p14:sldId id="296"/>
            <p14:sldId id="327"/>
            <p14:sldId id="299"/>
            <p14:sldId id="328"/>
            <p14:sldId id="300"/>
            <p14:sldId id="329"/>
            <p14:sldId id="301"/>
            <p14:sldId id="302"/>
            <p14:sldId id="303"/>
            <p14:sldId id="332"/>
            <p14:sldId id="330"/>
            <p14:sldId id="331"/>
            <p14:sldId id="333"/>
            <p14:sldId id="281"/>
            <p14:sldId id="306"/>
            <p14:sldId id="305"/>
            <p14:sldId id="307"/>
            <p14:sldId id="308"/>
            <p14:sldId id="311"/>
            <p14:sldId id="334"/>
            <p14:sldId id="310"/>
            <p14:sldId id="335"/>
            <p14:sldId id="309"/>
            <p14:sldId id="336"/>
            <p14:sldId id="337"/>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92" autoAdjust="0"/>
  </p:normalViewPr>
  <p:slideViewPr>
    <p:cSldViewPr>
      <p:cViewPr varScale="1">
        <p:scale>
          <a:sx n="101" d="100"/>
          <a:sy n="101" d="100"/>
        </p:scale>
        <p:origin x="-180" y="-84"/>
      </p:cViewPr>
      <p:guideLst>
        <p:guide orient="horz" pos="2160"/>
        <p:guide pos="2880"/>
      </p:guideLst>
    </p:cSldViewPr>
  </p:slideViewPr>
  <p:outlineViewPr>
    <p:cViewPr>
      <p:scale>
        <a:sx n="33" d="100"/>
        <a:sy n="33" d="100"/>
      </p:scale>
      <p:origin x="0" y="297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8FD5B2C-E08B-46EE-8DF9-920EEC39A3F4}" type="datetimeFigureOut">
              <a:rPr lang="en-US" smtClean="0"/>
              <a:t>5/23/2014</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7B521B6-B796-4722-8D5E-CFC234F90CFD}" type="slidenum">
              <a:rPr lang="en-US" smtClean="0"/>
              <a:t>‹#›</a:t>
            </a:fld>
            <a:endParaRPr lang="en-US" dirty="0"/>
          </a:p>
        </p:txBody>
      </p:sp>
    </p:spTree>
    <p:extLst>
      <p:ext uri="{BB962C8B-B14F-4D97-AF65-F5344CB8AC3E}">
        <p14:creationId xmlns:p14="http://schemas.microsoft.com/office/powerpoint/2010/main" val="35034699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5/23/2014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5/23/2014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5/23/2014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5/23/2014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5/23/2014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pPr/>
              <a:t>5/23/2014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5/23/2014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5/23/2014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5/23/2014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en-US" smtClean="0"/>
              <a:t>Click to edit Master title style</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5/23/2014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
        <p:nvSpPr>
          <p:cNvPr id="9" name="Content Placeholder 8"/>
          <p:cNvSpPr>
            <a:spLocks noGrp="1"/>
          </p:cNvSpPr>
          <p:nvPr>
            <p:ph sz="quarter" idx="13"/>
          </p:nvPr>
        </p:nvSpPr>
        <p:spPr>
          <a:xfrm>
            <a:off x="304800" y="381000"/>
            <a:ext cx="7772400" cy="494284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en-US" smtClean="0"/>
              <a:t>Click to edit Master title style</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1D8BD707-D9CF-40AE-B4C6-C98DA3205C09}" type="datetimeFigureOut">
              <a:rPr lang="en-US" smtClean="0"/>
              <a:pPr/>
              <a:t>5/23/2014</a:t>
            </a:fld>
            <a:endParaRPr lang="en-US" dirty="0"/>
          </a:p>
        </p:txBody>
      </p:sp>
      <p:sp>
        <p:nvSpPr>
          <p:cNvPr id="9" name="Slide Number Placeholder 8"/>
          <p:cNvSpPr>
            <a:spLocks noGrp="1"/>
          </p:cNvSpPr>
          <p:nvPr>
            <p:ph type="sldNum" sz="quarter" idx="11"/>
          </p:nvPr>
        </p:nvSpPr>
        <p:spPr/>
        <p:txBody>
          <a:bodyPr/>
          <a:lstStyle/>
          <a:p>
            <a:fld id="{B6F15528-21DE-4FAA-801E-634DDDAF4B2B}" type="slidenum">
              <a:rPr lang="en-US" smtClean="0"/>
              <a:pPr/>
              <a:t>‹#›</a:t>
            </a:fld>
            <a:endParaRPr lang="en-US" dirty="0"/>
          </a:p>
        </p:txBody>
      </p:sp>
      <p:sp>
        <p:nvSpPr>
          <p:cNvPr id="10" name="Footer Placeholder 9"/>
          <p:cNvSpPr>
            <a:spLocks noGrp="1"/>
          </p:cNvSpPr>
          <p:nvPr>
            <p:ph type="ftr" sz="quarter" idx="12"/>
          </p:nvPr>
        </p:nvSpPr>
        <p:spPr/>
        <p:txBody>
          <a:bodyPr/>
          <a:lstStyle/>
          <a:p>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B6F15528-21DE-4FAA-801E-634DDDAF4B2B}" type="slidenum">
              <a:rPr lang="en-US" smtClean="0"/>
              <a:pPr/>
              <a:t>‹#›</a:t>
            </a:fld>
            <a:endParaRPr lang="en-US" dirty="0"/>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en-US" dirty="0"/>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1D8BD707-D9CF-40AE-B4C6-C98DA3205C09}" type="datetimeFigureOut">
              <a:rPr lang="en-US" smtClean="0"/>
              <a:pPr/>
              <a:t>5/23/2014</a:t>
            </a:fld>
            <a:endParaRPr lang="en-US" dirty="0"/>
          </a:p>
        </p:txBody>
      </p:sp>
    </p:spTree>
  </p:cSld>
  <p:clrMap bg1="lt1" tx1="dk1" bg2="lt2" tx2="dk2" accent1="accent1" accent2="accent2" accent3="accent3" accent4="accent4" accent5="accent5" accent6="accent6" hlink="hlink" folHlink="folHlink"/>
  <p:sldLayoutIdLst>
    <p:sldLayoutId id="2147483889" r:id="rId1"/>
    <p:sldLayoutId id="2147483890" r:id="rId2"/>
    <p:sldLayoutId id="2147483891" r:id="rId3"/>
    <p:sldLayoutId id="2147483892" r:id="rId4"/>
    <p:sldLayoutId id="2147483893" r:id="rId5"/>
    <p:sldLayoutId id="2147483894" r:id="rId6"/>
    <p:sldLayoutId id="2147483895" r:id="rId7"/>
    <p:sldLayoutId id="2147483896" r:id="rId8"/>
    <p:sldLayoutId id="2147483897" r:id="rId9"/>
    <p:sldLayoutId id="2147483898" r:id="rId10"/>
    <p:sldLayoutId id="2147483899"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2313" y="3657600"/>
            <a:ext cx="7431087" cy="2362200"/>
          </a:xfrm>
        </p:spPr>
        <p:txBody>
          <a:bodyPr>
            <a:normAutofit/>
          </a:bodyPr>
          <a:lstStyle/>
          <a:p>
            <a:pPr algn="r"/>
            <a:r>
              <a:rPr lang="en-US" sz="2700" dirty="0" smtClean="0"/>
              <a:t>Dharmesh J Shah</a:t>
            </a:r>
            <a:br>
              <a:rPr lang="en-US" sz="2700" dirty="0" smtClean="0"/>
            </a:br>
            <a:r>
              <a:rPr lang="en-US" sz="2700" dirty="0" smtClean="0"/>
              <a:t>B.COM., L.L.B., A.C.S.</a:t>
            </a:r>
            <a:br>
              <a:rPr lang="en-US" sz="2700" dirty="0" smtClean="0"/>
            </a:br>
            <a:r>
              <a:rPr lang="en-US" sz="2700" dirty="0" smtClean="0"/>
              <a:t>+91 - 94095 59159</a:t>
            </a:r>
            <a:br>
              <a:rPr lang="en-US" sz="2700" dirty="0" smtClean="0"/>
            </a:br>
            <a:r>
              <a:rPr lang="en-US" sz="2700" dirty="0" smtClean="0"/>
              <a:t>csdharmesh@gmail.com</a:t>
            </a:r>
            <a:r>
              <a:rPr lang="en-US" dirty="0" smtClean="0"/>
              <a:t/>
            </a:r>
            <a:br>
              <a:rPr lang="en-US" dirty="0" smtClean="0"/>
            </a:br>
            <a:endParaRPr lang="en-US" dirty="0"/>
          </a:p>
        </p:txBody>
      </p:sp>
      <p:sp>
        <p:nvSpPr>
          <p:cNvPr id="3" name="Text Placeholder 2"/>
          <p:cNvSpPr>
            <a:spLocks noGrp="1"/>
          </p:cNvSpPr>
          <p:nvPr>
            <p:ph type="body" idx="1"/>
          </p:nvPr>
        </p:nvSpPr>
        <p:spPr>
          <a:xfrm>
            <a:off x="722313" y="1066801"/>
            <a:ext cx="7772400" cy="1295400"/>
          </a:xfrm>
        </p:spPr>
        <p:txBody>
          <a:bodyPr>
            <a:normAutofit fontScale="92500" lnSpcReduction="10000"/>
          </a:bodyPr>
          <a:lstStyle/>
          <a:p>
            <a:pPr algn="ctr"/>
            <a:r>
              <a:rPr lang="en-US" sz="4000" cap="all" dirty="0" smtClean="0">
                <a:solidFill>
                  <a:schemeClr val="tx1"/>
                </a:solidFill>
                <a:ea typeface="+mj-ea"/>
                <a:cs typeface="+mj-cs"/>
              </a:rPr>
              <a:t>MEETINGS OF Board &amp; its powers</a:t>
            </a:r>
          </a:p>
          <a:p>
            <a:pPr algn="ctr"/>
            <a:r>
              <a:rPr lang="en-US" sz="4000" cap="all" dirty="0" smtClean="0">
                <a:solidFill>
                  <a:schemeClr val="tx1"/>
                </a:solidFill>
                <a:ea typeface="+mj-ea"/>
                <a:cs typeface="+mj-cs"/>
              </a:rPr>
              <a:t>(</a:t>
            </a:r>
            <a:r>
              <a:rPr lang="en-US" sz="4000" cap="all" dirty="0">
                <a:solidFill>
                  <a:schemeClr val="tx1"/>
                </a:solidFill>
                <a:ea typeface="+mj-ea"/>
                <a:cs typeface="+mj-cs"/>
              </a:rPr>
              <a:t>Section </a:t>
            </a:r>
            <a:r>
              <a:rPr lang="en-US" sz="4000" cap="all" dirty="0" smtClean="0">
                <a:solidFill>
                  <a:schemeClr val="tx1"/>
                </a:solidFill>
                <a:ea typeface="+mj-ea"/>
                <a:cs typeface="+mj-cs"/>
              </a:rPr>
              <a:t>173 to 195)</a:t>
            </a:r>
            <a:endParaRPr lang="en-US" sz="4000" cap="all" dirty="0">
              <a:solidFill>
                <a:schemeClr val="tx1"/>
              </a:solidFill>
              <a:ea typeface="+mj-ea"/>
              <a:cs typeface="+mj-cs"/>
            </a:endParaRPr>
          </a:p>
        </p:txBody>
      </p:sp>
    </p:spTree>
    <p:extLst>
      <p:ext uri="{BB962C8B-B14F-4D97-AF65-F5344CB8AC3E}">
        <p14:creationId xmlns:p14="http://schemas.microsoft.com/office/powerpoint/2010/main" val="16863764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74638"/>
            <a:ext cx="7620000" cy="944562"/>
          </a:xfrm>
        </p:spPr>
        <p:txBody>
          <a:bodyPr/>
          <a:lstStyle/>
          <a:p>
            <a:r>
              <a:rPr lang="en-US" sz="4000" dirty="0" smtClean="0"/>
              <a:t>VIDEO CONFERENCING</a:t>
            </a:r>
            <a:endParaRPr lang="en-US" sz="4000" dirty="0"/>
          </a:p>
        </p:txBody>
      </p:sp>
      <p:sp>
        <p:nvSpPr>
          <p:cNvPr id="5" name="Content Placeholder 4"/>
          <p:cNvSpPr>
            <a:spLocks noGrp="1"/>
          </p:cNvSpPr>
          <p:nvPr>
            <p:ph idx="1"/>
          </p:nvPr>
        </p:nvSpPr>
        <p:spPr>
          <a:xfrm>
            <a:off x="457200" y="1219200"/>
            <a:ext cx="7620000" cy="5334000"/>
          </a:xfrm>
        </p:spPr>
        <p:txBody>
          <a:bodyPr>
            <a:normAutofit fontScale="25000" lnSpcReduction="20000"/>
          </a:bodyPr>
          <a:lstStyle/>
          <a:p>
            <a:pPr marL="114300" indent="0">
              <a:buNone/>
            </a:pPr>
            <a:r>
              <a:rPr lang="en-US" sz="8800" b="1" dirty="0" smtClean="0"/>
              <a:t>    ROLL</a:t>
            </a:r>
          </a:p>
          <a:p>
            <a:r>
              <a:rPr lang="en-US" sz="8800" dirty="0"/>
              <a:t>After the roll call, the Chairperson or </a:t>
            </a:r>
            <a:r>
              <a:rPr lang="en-US" sz="8800" dirty="0" smtClean="0"/>
              <a:t>CS </a:t>
            </a:r>
            <a:r>
              <a:rPr lang="en-US" sz="8800" dirty="0"/>
              <a:t>shall inform the Board about the names of persons other than the directors who are present for the said meeting at the request or with the permission of the Chairperson and confirm that the required quorum is complete</a:t>
            </a:r>
            <a:r>
              <a:rPr lang="en-US" sz="8800" dirty="0" smtClean="0"/>
              <a:t>.</a:t>
            </a:r>
          </a:p>
          <a:p>
            <a:endParaRPr lang="en-US" sz="8800" dirty="0" smtClean="0"/>
          </a:p>
          <a:p>
            <a:pPr marL="114300" indent="0">
              <a:buNone/>
            </a:pPr>
            <a:r>
              <a:rPr lang="en-US" sz="8800" b="1" dirty="0" smtClean="0"/>
              <a:t>    STATUTORY </a:t>
            </a:r>
            <a:r>
              <a:rPr lang="en-US" sz="8800" b="1" dirty="0"/>
              <a:t>REGISTERS</a:t>
            </a:r>
          </a:p>
          <a:p>
            <a:r>
              <a:rPr lang="en-US" sz="8800" dirty="0"/>
              <a:t>Statutory registers required </a:t>
            </a:r>
            <a:r>
              <a:rPr lang="en-US" sz="8800" dirty="0" smtClean="0"/>
              <a:t>to be placed in Board </a:t>
            </a:r>
            <a:r>
              <a:rPr lang="en-US" sz="8800" dirty="0"/>
              <a:t>Meeting &amp; which require sign. of Director participating thru Video Conferencing shall be deemed to be signed on consent for the same &amp; recording such in minutes.</a:t>
            </a:r>
          </a:p>
          <a:p>
            <a:endParaRPr lang="en-US" sz="8800" dirty="0"/>
          </a:p>
          <a:p>
            <a:pPr marL="114300" indent="0">
              <a:buNone/>
            </a:pPr>
            <a:r>
              <a:rPr lang="en-US" sz="8800" dirty="0"/>
              <a:t>    </a:t>
            </a:r>
            <a:r>
              <a:rPr lang="en-US" sz="8800" b="1" dirty="0"/>
              <a:t>MOTION</a:t>
            </a:r>
          </a:p>
          <a:p>
            <a:r>
              <a:rPr lang="en-US" sz="8800" dirty="0"/>
              <a:t>If a motion is objected to and there is a need to put it to vote, the Chairperson shall call the roll and note the vote of each director who shall identify himself while casting his vote. </a:t>
            </a:r>
          </a:p>
          <a:p>
            <a:r>
              <a:rPr lang="en-US" sz="2400" dirty="0" smtClean="0"/>
              <a:t> </a:t>
            </a:r>
            <a:endParaRPr lang="en-US" sz="2600" dirty="0"/>
          </a:p>
        </p:txBody>
      </p:sp>
    </p:spTree>
    <p:extLst>
      <p:ext uri="{BB962C8B-B14F-4D97-AF65-F5344CB8AC3E}">
        <p14:creationId xmlns:p14="http://schemas.microsoft.com/office/powerpoint/2010/main" val="42200605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4000" dirty="0"/>
              <a:t>VIDEO CONFERENCING</a:t>
            </a:r>
          </a:p>
        </p:txBody>
      </p:sp>
      <p:sp>
        <p:nvSpPr>
          <p:cNvPr id="5" name="Content Placeholder 4"/>
          <p:cNvSpPr>
            <a:spLocks noGrp="1"/>
          </p:cNvSpPr>
          <p:nvPr>
            <p:ph idx="1"/>
          </p:nvPr>
        </p:nvSpPr>
        <p:spPr/>
        <p:txBody>
          <a:bodyPr>
            <a:normAutofit/>
          </a:bodyPr>
          <a:lstStyle/>
          <a:p>
            <a:pPr marL="114300" indent="0">
              <a:buNone/>
            </a:pPr>
            <a:r>
              <a:rPr lang="en-US" b="1" dirty="0" smtClean="0"/>
              <a:t>MATTERS NOT TO BE DEALT WITH IN A MEETING THROUGH VIDEO CONFERENCING OR OTHER AUDIO VISUAL MEANS: </a:t>
            </a:r>
          </a:p>
          <a:p>
            <a:endParaRPr lang="en-US" dirty="0"/>
          </a:p>
          <a:p>
            <a:pPr marL="571500" indent="-457200">
              <a:buFont typeface="+mj-lt"/>
              <a:buAutoNum type="arabicParenR"/>
            </a:pPr>
            <a:r>
              <a:rPr lang="en-US" dirty="0" smtClean="0"/>
              <a:t>the </a:t>
            </a:r>
            <a:r>
              <a:rPr lang="en-US" dirty="0"/>
              <a:t>approval of the annual financial statements; </a:t>
            </a:r>
          </a:p>
          <a:p>
            <a:pPr marL="571500" indent="-457200">
              <a:buFont typeface="+mj-lt"/>
              <a:buAutoNum type="arabicParenR"/>
            </a:pPr>
            <a:r>
              <a:rPr lang="en-US" dirty="0" smtClean="0"/>
              <a:t>the </a:t>
            </a:r>
            <a:r>
              <a:rPr lang="en-US" dirty="0"/>
              <a:t>approval of the Board’s report; </a:t>
            </a:r>
          </a:p>
          <a:p>
            <a:pPr marL="571500" indent="-457200">
              <a:buFont typeface="+mj-lt"/>
              <a:buAutoNum type="arabicParenR"/>
            </a:pPr>
            <a:r>
              <a:rPr lang="en-US" dirty="0" smtClean="0"/>
              <a:t>the </a:t>
            </a:r>
            <a:r>
              <a:rPr lang="en-US" dirty="0"/>
              <a:t>approval of the prospectus; </a:t>
            </a:r>
          </a:p>
          <a:p>
            <a:pPr marL="571500" indent="-457200">
              <a:buFont typeface="+mj-lt"/>
              <a:buAutoNum type="arabicParenR"/>
            </a:pPr>
            <a:r>
              <a:rPr lang="en-US" dirty="0" smtClean="0"/>
              <a:t>the </a:t>
            </a:r>
            <a:r>
              <a:rPr lang="en-US" dirty="0"/>
              <a:t>Audit Committee Meetings for consideration of accounts; and </a:t>
            </a:r>
          </a:p>
          <a:p>
            <a:pPr marL="571500" indent="-457200">
              <a:buFont typeface="+mj-lt"/>
              <a:buAutoNum type="arabicParenR"/>
            </a:pPr>
            <a:r>
              <a:rPr lang="en-US" dirty="0" smtClean="0"/>
              <a:t>the </a:t>
            </a:r>
            <a:r>
              <a:rPr lang="en-US" dirty="0"/>
              <a:t>approval of the matter relating to amalgamation, merger, demerger, acquisition and takeover. </a:t>
            </a:r>
          </a:p>
          <a:p>
            <a:endParaRPr lang="en-US" dirty="0"/>
          </a:p>
        </p:txBody>
      </p:sp>
    </p:spTree>
    <p:extLst>
      <p:ext uri="{BB962C8B-B14F-4D97-AF65-F5344CB8AC3E}">
        <p14:creationId xmlns:p14="http://schemas.microsoft.com/office/powerpoint/2010/main" val="26163757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304800"/>
            <a:ext cx="7772400" cy="1143000"/>
          </a:xfrm>
        </p:spPr>
        <p:txBody>
          <a:bodyPr/>
          <a:lstStyle/>
          <a:p>
            <a:r>
              <a:rPr lang="en-US" sz="4000" dirty="0" smtClean="0"/>
              <a:t>RESOLUTION BY CIRCULATION</a:t>
            </a:r>
            <a:endParaRPr lang="en-US" sz="4000" dirty="0"/>
          </a:p>
        </p:txBody>
      </p:sp>
      <p:sp>
        <p:nvSpPr>
          <p:cNvPr id="5" name="Content Placeholder 4"/>
          <p:cNvSpPr>
            <a:spLocks noGrp="1"/>
          </p:cNvSpPr>
          <p:nvPr>
            <p:ph idx="1"/>
          </p:nvPr>
        </p:nvSpPr>
        <p:spPr/>
        <p:txBody>
          <a:bodyPr>
            <a:normAutofit/>
          </a:bodyPr>
          <a:lstStyle/>
          <a:p>
            <a:r>
              <a:rPr lang="en-US" dirty="0" smtClean="0"/>
              <a:t>No resolution shall be deemed to be passed by Board or Committee by circulation unless the same has been circulated in draft to all directors or members of the Committee &amp; approved by majority of them, who are entitled to vote.</a:t>
            </a:r>
          </a:p>
          <a:p>
            <a:endParaRPr lang="en-US" dirty="0" smtClean="0"/>
          </a:p>
          <a:p>
            <a:r>
              <a:rPr lang="en-US" dirty="0" smtClean="0"/>
              <a:t>Where 1/3 of total no. of directors</a:t>
            </a:r>
            <a:r>
              <a:rPr lang="en-US" dirty="0"/>
              <a:t> require that any resolution under circulation must be decided </a:t>
            </a:r>
            <a:r>
              <a:rPr lang="en-US" dirty="0" smtClean="0"/>
              <a:t>at a </a:t>
            </a:r>
            <a:r>
              <a:rPr lang="en-US" dirty="0"/>
              <a:t>meeting, the chairperson shall put the resolution to be decided at a meeting of the Board</a:t>
            </a:r>
            <a:r>
              <a:rPr lang="en-US" dirty="0" smtClean="0"/>
              <a:t>.</a:t>
            </a:r>
          </a:p>
          <a:p>
            <a:endParaRPr lang="en-US" dirty="0"/>
          </a:p>
          <a:p>
            <a:r>
              <a:rPr lang="en-US" dirty="0" smtClean="0"/>
              <a:t>A resolution passed by circulation shall </a:t>
            </a:r>
            <a:r>
              <a:rPr lang="en-US" dirty="0"/>
              <a:t>be noted at </a:t>
            </a:r>
            <a:r>
              <a:rPr lang="en-US" dirty="0" smtClean="0"/>
              <a:t>next/subsequent meeting </a:t>
            </a:r>
            <a:r>
              <a:rPr lang="en-US" dirty="0"/>
              <a:t>of </a:t>
            </a:r>
            <a:r>
              <a:rPr lang="en-US" dirty="0" smtClean="0"/>
              <a:t>the Board </a:t>
            </a:r>
            <a:r>
              <a:rPr lang="en-US" dirty="0"/>
              <a:t>or the committee </a:t>
            </a:r>
            <a:r>
              <a:rPr lang="en-US" dirty="0" smtClean="0"/>
              <a:t>and </a:t>
            </a:r>
            <a:r>
              <a:rPr lang="en-US" dirty="0"/>
              <a:t>made part of the minutes of </a:t>
            </a:r>
            <a:r>
              <a:rPr lang="en-US" dirty="0" smtClean="0"/>
              <a:t>such meeting</a:t>
            </a:r>
            <a:r>
              <a:rPr lang="en-US" dirty="0"/>
              <a:t>.</a:t>
            </a:r>
          </a:p>
        </p:txBody>
      </p:sp>
    </p:spTree>
    <p:extLst>
      <p:ext uri="{BB962C8B-B14F-4D97-AF65-F5344CB8AC3E}">
        <p14:creationId xmlns:p14="http://schemas.microsoft.com/office/powerpoint/2010/main" val="33382066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4000" dirty="0" smtClean="0"/>
              <a:t>MINUTES</a:t>
            </a:r>
            <a:endParaRPr lang="en-US" sz="4000" dirty="0"/>
          </a:p>
        </p:txBody>
      </p:sp>
      <p:sp>
        <p:nvSpPr>
          <p:cNvPr id="5" name="Content Placeholder 4"/>
          <p:cNvSpPr>
            <a:spLocks noGrp="1"/>
          </p:cNvSpPr>
          <p:nvPr>
            <p:ph idx="1"/>
          </p:nvPr>
        </p:nvSpPr>
        <p:spPr/>
        <p:txBody>
          <a:bodyPr>
            <a:normAutofit lnSpcReduction="10000"/>
          </a:bodyPr>
          <a:lstStyle/>
          <a:p>
            <a:r>
              <a:rPr lang="en-US" dirty="0" smtClean="0"/>
              <a:t>The </a:t>
            </a:r>
            <a:r>
              <a:rPr lang="en-US" dirty="0"/>
              <a:t>draft minutes of the meeting shall be circulated among all the directors within 15 days of the meeting </a:t>
            </a:r>
            <a:r>
              <a:rPr lang="en-US" dirty="0" smtClean="0"/>
              <a:t>either: </a:t>
            </a:r>
          </a:p>
          <a:p>
            <a:endParaRPr lang="en-US" dirty="0" smtClean="0"/>
          </a:p>
          <a:p>
            <a:pPr marL="571500" indent="-457200">
              <a:buFont typeface="+mj-lt"/>
              <a:buAutoNum type="arabicParenR"/>
            </a:pPr>
            <a:r>
              <a:rPr lang="en-US" dirty="0" smtClean="0"/>
              <a:t>in </a:t>
            </a:r>
            <a:r>
              <a:rPr lang="en-US" dirty="0"/>
              <a:t>writing or </a:t>
            </a:r>
            <a:endParaRPr lang="en-US" dirty="0" smtClean="0"/>
          </a:p>
          <a:p>
            <a:pPr marL="571500" indent="-457200">
              <a:buFont typeface="+mj-lt"/>
              <a:buAutoNum type="arabicParenR"/>
            </a:pPr>
            <a:r>
              <a:rPr lang="en-US" dirty="0" smtClean="0"/>
              <a:t>in </a:t>
            </a:r>
            <a:r>
              <a:rPr lang="en-US" dirty="0"/>
              <a:t>electronic mode </a:t>
            </a:r>
            <a:endParaRPr lang="en-US" dirty="0" smtClean="0"/>
          </a:p>
          <a:p>
            <a:pPr marL="114300" indent="0">
              <a:buNone/>
            </a:pPr>
            <a:r>
              <a:rPr lang="en-US" dirty="0" smtClean="0"/>
              <a:t>    as </a:t>
            </a:r>
            <a:r>
              <a:rPr lang="en-US" dirty="0"/>
              <a:t>decided by Board</a:t>
            </a:r>
            <a:r>
              <a:rPr lang="en-US" dirty="0" smtClean="0"/>
              <a:t>.</a:t>
            </a:r>
          </a:p>
          <a:p>
            <a:pPr marL="114300" indent="0">
              <a:buNone/>
            </a:pPr>
            <a:endParaRPr lang="en-US" dirty="0" smtClean="0"/>
          </a:p>
          <a:p>
            <a:r>
              <a:rPr lang="en-US" dirty="0"/>
              <a:t>Every director who attended the </a:t>
            </a:r>
            <a:r>
              <a:rPr lang="en-US" dirty="0" smtClean="0"/>
              <a:t>meeting </a:t>
            </a:r>
            <a:r>
              <a:rPr lang="en-US" dirty="0"/>
              <a:t>shall confirm or give his comments in writing, about the accuracy of recording of the proceedings of </a:t>
            </a:r>
            <a:r>
              <a:rPr lang="en-US" dirty="0" smtClean="0"/>
              <a:t>the meeting </a:t>
            </a:r>
            <a:r>
              <a:rPr lang="en-US" dirty="0"/>
              <a:t>in the draft minutes, within </a:t>
            </a:r>
            <a:r>
              <a:rPr lang="en-US" dirty="0" smtClean="0"/>
              <a:t>7 </a:t>
            </a:r>
            <a:r>
              <a:rPr lang="en-US" dirty="0"/>
              <a:t>days or some reasonable time as decided by the Board, after receipt of the draft minutes failing which his approval shall be presumed. </a:t>
            </a:r>
          </a:p>
        </p:txBody>
      </p:sp>
    </p:spTree>
    <p:extLst>
      <p:ext uri="{BB962C8B-B14F-4D97-AF65-F5344CB8AC3E}">
        <p14:creationId xmlns:p14="http://schemas.microsoft.com/office/powerpoint/2010/main" val="40346275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AUDIT COMMITTEE</a:t>
            </a:r>
            <a:endParaRPr lang="en-US" sz="4000" dirty="0"/>
          </a:p>
        </p:txBody>
      </p:sp>
      <p:sp>
        <p:nvSpPr>
          <p:cNvPr id="3" name="Content Placeholder 2"/>
          <p:cNvSpPr>
            <a:spLocks noGrp="1"/>
          </p:cNvSpPr>
          <p:nvPr>
            <p:ph idx="1"/>
          </p:nvPr>
        </p:nvSpPr>
        <p:spPr/>
        <p:txBody>
          <a:bodyPr/>
          <a:lstStyle/>
          <a:p>
            <a:r>
              <a:rPr lang="en-US" dirty="0" smtClean="0"/>
              <a:t>To be formed by </a:t>
            </a:r>
          </a:p>
          <a:p>
            <a:pPr marL="571500" indent="-457200">
              <a:buFont typeface="+mj-lt"/>
              <a:buAutoNum type="arabicParenR"/>
            </a:pPr>
            <a:r>
              <a:rPr lang="en-US" dirty="0" smtClean="0"/>
              <a:t>Every Listed Company</a:t>
            </a:r>
          </a:p>
          <a:p>
            <a:pPr marL="114300" indent="0">
              <a:buNone/>
            </a:pPr>
            <a:r>
              <a:rPr lang="en-US" dirty="0" smtClean="0"/>
              <a:t>All </a:t>
            </a:r>
            <a:r>
              <a:rPr lang="en-US" dirty="0"/>
              <a:t>public </a:t>
            </a:r>
            <a:r>
              <a:rPr lang="en-US" dirty="0" smtClean="0"/>
              <a:t>companies:</a:t>
            </a:r>
          </a:p>
          <a:p>
            <a:pPr marL="571500" indent="-457200">
              <a:buFont typeface="+mj-lt"/>
              <a:buAutoNum type="arabicParenR" startAt="2"/>
            </a:pPr>
            <a:r>
              <a:rPr lang="en-US" dirty="0" smtClean="0"/>
              <a:t>having paid </a:t>
            </a:r>
            <a:r>
              <a:rPr lang="en-US" dirty="0"/>
              <a:t>up capital of </a:t>
            </a:r>
            <a:r>
              <a:rPr lang="en-US" dirty="0" smtClean="0"/>
              <a:t>Rs. 10 crores or </a:t>
            </a:r>
            <a:r>
              <a:rPr lang="en-US" dirty="0"/>
              <a:t>more; </a:t>
            </a:r>
          </a:p>
          <a:p>
            <a:pPr marL="571500" indent="-457200">
              <a:buFont typeface="+mj-lt"/>
              <a:buAutoNum type="arabicParenR" startAt="2"/>
            </a:pPr>
            <a:r>
              <a:rPr lang="en-US" dirty="0" smtClean="0"/>
              <a:t>having </a:t>
            </a:r>
            <a:r>
              <a:rPr lang="en-US" dirty="0"/>
              <a:t>turnover of </a:t>
            </a:r>
            <a:r>
              <a:rPr lang="en-US" dirty="0" smtClean="0"/>
              <a:t>Rs. 100 crores or </a:t>
            </a:r>
            <a:r>
              <a:rPr lang="en-US" dirty="0"/>
              <a:t>more; </a:t>
            </a:r>
          </a:p>
          <a:p>
            <a:pPr marL="571500" indent="-457200">
              <a:buFont typeface="+mj-lt"/>
              <a:buAutoNum type="arabicParenR" startAt="2"/>
            </a:pPr>
            <a:r>
              <a:rPr lang="en-US" dirty="0" smtClean="0"/>
              <a:t>having </a:t>
            </a:r>
            <a:r>
              <a:rPr lang="en-US" dirty="0"/>
              <a:t>in aggregate, outstanding loans or borrowings or debentures or deposits exceeding </a:t>
            </a:r>
            <a:r>
              <a:rPr lang="en-US" dirty="0" smtClean="0"/>
              <a:t>Rs. 50 crores or </a:t>
            </a:r>
            <a:r>
              <a:rPr lang="en-US" dirty="0"/>
              <a:t>more</a:t>
            </a:r>
            <a:r>
              <a:rPr lang="en-US" dirty="0" smtClean="0"/>
              <a:t>.</a:t>
            </a:r>
          </a:p>
          <a:p>
            <a:pPr marL="571500" indent="-457200">
              <a:buFont typeface="+mj-lt"/>
              <a:buAutoNum type="arabicParenR" startAt="2"/>
            </a:pPr>
            <a:endParaRPr lang="en-US" dirty="0"/>
          </a:p>
          <a:p>
            <a:r>
              <a:rPr lang="en-US" dirty="0" smtClean="0"/>
              <a:t>Shall consist of minimum 3 directors </a:t>
            </a:r>
          </a:p>
          <a:p>
            <a:endParaRPr lang="en-US" dirty="0" smtClean="0"/>
          </a:p>
          <a:p>
            <a:r>
              <a:rPr lang="en-US" dirty="0" smtClean="0"/>
              <a:t>Independent Directors shall form a majority in Audit Committee.</a:t>
            </a:r>
          </a:p>
          <a:p>
            <a:endParaRPr lang="en-US" dirty="0"/>
          </a:p>
        </p:txBody>
      </p:sp>
    </p:spTree>
    <p:extLst>
      <p:ext uri="{BB962C8B-B14F-4D97-AF65-F5344CB8AC3E}">
        <p14:creationId xmlns:p14="http://schemas.microsoft.com/office/powerpoint/2010/main" val="133880399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620000" cy="639762"/>
          </a:xfrm>
        </p:spPr>
        <p:txBody>
          <a:bodyPr/>
          <a:lstStyle/>
          <a:p>
            <a:r>
              <a:rPr lang="en-US" sz="4000" dirty="0" smtClean="0"/>
              <a:t>AUDIT COMMITTEE</a:t>
            </a:r>
            <a:endParaRPr lang="en-US" sz="4000" dirty="0"/>
          </a:p>
        </p:txBody>
      </p:sp>
      <p:sp>
        <p:nvSpPr>
          <p:cNvPr id="3" name="Content Placeholder 2"/>
          <p:cNvSpPr>
            <a:spLocks noGrp="1"/>
          </p:cNvSpPr>
          <p:nvPr>
            <p:ph idx="1"/>
          </p:nvPr>
        </p:nvSpPr>
        <p:spPr>
          <a:xfrm>
            <a:off x="457200" y="990600"/>
            <a:ext cx="7620000" cy="5562600"/>
          </a:xfrm>
        </p:spPr>
        <p:txBody>
          <a:bodyPr>
            <a:normAutofit fontScale="25000" lnSpcReduction="20000"/>
          </a:bodyPr>
          <a:lstStyle/>
          <a:p>
            <a:pPr marL="571500" indent="-457200">
              <a:buFont typeface="+mj-lt"/>
              <a:buAutoNum type="arabicParenR"/>
            </a:pPr>
            <a:r>
              <a:rPr lang="en-US" sz="8000" dirty="0" smtClean="0"/>
              <a:t>AC may </a:t>
            </a:r>
            <a:r>
              <a:rPr lang="en-US" sz="8000" dirty="0"/>
              <a:t>call for the comments of the auditors about </a:t>
            </a:r>
            <a:r>
              <a:rPr lang="en-US" sz="8000" dirty="0" smtClean="0"/>
              <a:t>internal control </a:t>
            </a:r>
            <a:r>
              <a:rPr lang="en-US" sz="8000" dirty="0"/>
              <a:t>systems, the scope of audit, including the observations of the auditors and review </a:t>
            </a:r>
            <a:r>
              <a:rPr lang="en-US" sz="8000" dirty="0" smtClean="0"/>
              <a:t>of financial </a:t>
            </a:r>
            <a:r>
              <a:rPr lang="en-US" sz="8000" dirty="0"/>
              <a:t>statement before their submission to the Board and may also discuss any </a:t>
            </a:r>
            <a:r>
              <a:rPr lang="en-US" sz="8000" dirty="0" smtClean="0"/>
              <a:t>related issues </a:t>
            </a:r>
            <a:r>
              <a:rPr lang="en-US" sz="8000" dirty="0"/>
              <a:t>with the internal and statutory auditors and the management of the company</a:t>
            </a:r>
            <a:r>
              <a:rPr lang="en-US" sz="8000" dirty="0" smtClean="0"/>
              <a:t>.</a:t>
            </a:r>
          </a:p>
          <a:p>
            <a:pPr marL="571500" indent="-457200">
              <a:buFont typeface="+mj-lt"/>
              <a:buAutoNum type="arabicParenR"/>
            </a:pPr>
            <a:endParaRPr lang="en-US" sz="8000" dirty="0"/>
          </a:p>
          <a:p>
            <a:pPr marL="571500" indent="-457200">
              <a:buFont typeface="+mj-lt"/>
              <a:buAutoNum type="arabicParenR"/>
            </a:pPr>
            <a:r>
              <a:rPr lang="en-US" sz="8000" dirty="0" smtClean="0"/>
              <a:t>AC shall </a:t>
            </a:r>
            <a:r>
              <a:rPr lang="en-US" sz="8000" dirty="0"/>
              <a:t>have authority to investigate into any matter in </a:t>
            </a:r>
            <a:r>
              <a:rPr lang="en-US" sz="8000" dirty="0" smtClean="0"/>
              <a:t>relation to </a:t>
            </a:r>
            <a:r>
              <a:rPr lang="en-US" sz="8000" dirty="0"/>
              <a:t>the items specified in </a:t>
            </a:r>
            <a:r>
              <a:rPr lang="en-US" sz="8000" dirty="0" smtClean="0"/>
              <a:t>Section 177 (</a:t>
            </a:r>
            <a:r>
              <a:rPr lang="en-US" sz="8000" i="1" dirty="0"/>
              <a:t>4</a:t>
            </a:r>
            <a:r>
              <a:rPr lang="en-US" sz="8000" dirty="0"/>
              <a:t>) or referred to it by the Board and for this </a:t>
            </a:r>
            <a:r>
              <a:rPr lang="en-US" sz="8000" dirty="0" smtClean="0"/>
              <a:t>purpose shall </a:t>
            </a:r>
            <a:r>
              <a:rPr lang="en-US" sz="8000" dirty="0"/>
              <a:t>have power to obtain professional advice from external sources and have full access </a:t>
            </a:r>
            <a:r>
              <a:rPr lang="en-US" sz="8000" dirty="0" smtClean="0"/>
              <a:t>to information </a:t>
            </a:r>
            <a:r>
              <a:rPr lang="en-US" sz="8000" dirty="0"/>
              <a:t>contained in the records of the company</a:t>
            </a:r>
            <a:r>
              <a:rPr lang="en-US" sz="8000" dirty="0" smtClean="0"/>
              <a:t>.</a:t>
            </a:r>
          </a:p>
          <a:p>
            <a:pPr marL="571500" indent="-457200">
              <a:buFont typeface="+mj-lt"/>
              <a:buAutoNum type="arabicParenR"/>
            </a:pPr>
            <a:endParaRPr lang="en-US" sz="8000" dirty="0"/>
          </a:p>
          <a:p>
            <a:pPr marL="571500" indent="-457200">
              <a:buFont typeface="+mj-lt"/>
              <a:buAutoNum type="arabicParenR"/>
            </a:pPr>
            <a:r>
              <a:rPr lang="en-US" sz="8000" dirty="0" smtClean="0"/>
              <a:t>The </a:t>
            </a:r>
            <a:r>
              <a:rPr lang="en-US" sz="8000" dirty="0"/>
              <a:t>auditors of a company and </a:t>
            </a:r>
            <a:r>
              <a:rPr lang="en-US" sz="8000" dirty="0" smtClean="0"/>
              <a:t>KMP shall </a:t>
            </a:r>
            <a:r>
              <a:rPr lang="en-US" sz="8000" dirty="0"/>
              <a:t>have a right </a:t>
            </a:r>
            <a:r>
              <a:rPr lang="en-US" sz="8000" dirty="0" smtClean="0"/>
              <a:t>to be </a:t>
            </a:r>
            <a:r>
              <a:rPr lang="en-US" sz="8000" dirty="0"/>
              <a:t>heard in the meetings of the </a:t>
            </a:r>
            <a:r>
              <a:rPr lang="en-US" sz="8000" dirty="0" smtClean="0"/>
              <a:t>AC when </a:t>
            </a:r>
            <a:r>
              <a:rPr lang="en-US" sz="8000" dirty="0"/>
              <a:t>it considers the auditor’s report </a:t>
            </a:r>
            <a:r>
              <a:rPr lang="en-US" sz="8000" dirty="0" smtClean="0"/>
              <a:t>but shall </a:t>
            </a:r>
            <a:r>
              <a:rPr lang="en-US" sz="8000" dirty="0"/>
              <a:t>not have the right to vote</a:t>
            </a:r>
            <a:r>
              <a:rPr lang="en-US" sz="8000" dirty="0" smtClean="0"/>
              <a:t>.</a:t>
            </a:r>
          </a:p>
          <a:p>
            <a:pPr marL="571500" indent="-457200">
              <a:buFont typeface="+mj-lt"/>
              <a:buAutoNum type="arabicParenR"/>
            </a:pPr>
            <a:endParaRPr lang="en-US" sz="8000" dirty="0"/>
          </a:p>
          <a:p>
            <a:pPr marL="571500" indent="-457200">
              <a:buFont typeface="+mj-lt"/>
              <a:buAutoNum type="arabicParenR"/>
            </a:pPr>
            <a:r>
              <a:rPr lang="en-US" sz="8000" dirty="0" smtClean="0"/>
              <a:t>The </a:t>
            </a:r>
            <a:r>
              <a:rPr lang="en-US" sz="8000" dirty="0"/>
              <a:t>Board’s report </a:t>
            </a:r>
            <a:r>
              <a:rPr lang="en-US" sz="8000" dirty="0" smtClean="0"/>
              <a:t>u/s Section 134(3) shall </a:t>
            </a:r>
            <a:r>
              <a:rPr lang="en-US" sz="8000" dirty="0"/>
              <a:t>disclose </a:t>
            </a:r>
            <a:r>
              <a:rPr lang="en-US" sz="8000" dirty="0" smtClean="0"/>
              <a:t>the composition </a:t>
            </a:r>
            <a:r>
              <a:rPr lang="en-US" sz="8000" dirty="0"/>
              <a:t>of an </a:t>
            </a:r>
            <a:r>
              <a:rPr lang="en-US" sz="8000" dirty="0" smtClean="0"/>
              <a:t>AC and </a:t>
            </a:r>
            <a:r>
              <a:rPr lang="en-US" sz="8000" dirty="0"/>
              <a:t>where the Board had not accepted </a:t>
            </a:r>
            <a:r>
              <a:rPr lang="en-US" sz="8000" dirty="0" smtClean="0"/>
              <a:t>any recommendation </a:t>
            </a:r>
            <a:r>
              <a:rPr lang="en-US" sz="8000" dirty="0"/>
              <a:t>of the </a:t>
            </a:r>
            <a:r>
              <a:rPr lang="en-US" sz="8000" dirty="0" smtClean="0"/>
              <a:t>AC, </a:t>
            </a:r>
            <a:r>
              <a:rPr lang="en-US" sz="8000" dirty="0"/>
              <a:t>the same shall be disclosed in such report </a:t>
            </a:r>
            <a:r>
              <a:rPr lang="en-US" sz="8000" dirty="0" smtClean="0"/>
              <a:t>along with </a:t>
            </a:r>
            <a:r>
              <a:rPr lang="en-US" sz="8000" dirty="0"/>
              <a:t>the reasons therefor</a:t>
            </a:r>
            <a:r>
              <a:rPr lang="en-US" sz="8000" dirty="0" smtClean="0"/>
              <a:t>.</a:t>
            </a:r>
          </a:p>
          <a:p>
            <a:endParaRPr lang="en-US" dirty="0"/>
          </a:p>
        </p:txBody>
      </p:sp>
    </p:spTree>
    <p:extLst>
      <p:ext uri="{BB962C8B-B14F-4D97-AF65-F5344CB8AC3E}">
        <p14:creationId xmlns:p14="http://schemas.microsoft.com/office/powerpoint/2010/main" val="217930099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VIGIL MECHANISM</a:t>
            </a:r>
            <a:endParaRPr lang="en-US" sz="4000" dirty="0"/>
          </a:p>
        </p:txBody>
      </p:sp>
      <p:sp>
        <p:nvSpPr>
          <p:cNvPr id="3" name="Content Placeholder 2"/>
          <p:cNvSpPr>
            <a:spLocks noGrp="1"/>
          </p:cNvSpPr>
          <p:nvPr>
            <p:ph idx="1"/>
          </p:nvPr>
        </p:nvSpPr>
        <p:spPr/>
        <p:txBody>
          <a:bodyPr>
            <a:normAutofit/>
          </a:bodyPr>
          <a:lstStyle/>
          <a:p>
            <a:r>
              <a:rPr lang="en-US" dirty="0" smtClean="0"/>
              <a:t>To be formed by: </a:t>
            </a:r>
          </a:p>
          <a:p>
            <a:pPr marL="571500" indent="-457200">
              <a:buFont typeface="+mj-lt"/>
              <a:buAutoNum type="arabicParenR"/>
            </a:pPr>
            <a:r>
              <a:rPr lang="en-US" dirty="0" smtClean="0"/>
              <a:t>Every Listed Company</a:t>
            </a:r>
          </a:p>
          <a:p>
            <a:pPr marL="571500" indent="-457200">
              <a:buFont typeface="+mj-lt"/>
              <a:buAutoNum type="arabicParenR" startAt="2"/>
            </a:pPr>
            <a:r>
              <a:rPr lang="en-US" dirty="0"/>
              <a:t>Companies which accept deposits from the public </a:t>
            </a:r>
            <a:endParaRPr lang="en-US" dirty="0" smtClean="0"/>
          </a:p>
          <a:p>
            <a:pPr marL="571500" indent="-457200">
              <a:buFont typeface="+mj-lt"/>
              <a:buAutoNum type="arabicParenR" startAt="2"/>
            </a:pPr>
            <a:r>
              <a:rPr lang="en-US" dirty="0"/>
              <a:t>Companies which have borrowed money from banks and public financial institutions in excess of </a:t>
            </a:r>
            <a:r>
              <a:rPr lang="en-US" dirty="0" smtClean="0"/>
              <a:t>Rs. 50 crores</a:t>
            </a:r>
            <a:endParaRPr lang="en-US" dirty="0"/>
          </a:p>
          <a:p>
            <a:pPr marL="571500" indent="-457200">
              <a:buFont typeface="+mj-lt"/>
              <a:buAutoNum type="arabicParenR" startAt="2"/>
            </a:pPr>
            <a:endParaRPr lang="en-US" dirty="0" smtClean="0"/>
          </a:p>
          <a:p>
            <a:r>
              <a:rPr lang="en-US" dirty="0"/>
              <a:t>The vigil mechanism </a:t>
            </a:r>
            <a:r>
              <a:rPr lang="en-US" dirty="0" smtClean="0"/>
              <a:t>shall </a:t>
            </a:r>
            <a:r>
              <a:rPr lang="en-US" dirty="0"/>
              <a:t>provide for adequate </a:t>
            </a:r>
            <a:r>
              <a:rPr lang="en-US" dirty="0" smtClean="0"/>
              <a:t>safeguards against victimization </a:t>
            </a:r>
            <a:r>
              <a:rPr lang="en-US" dirty="0"/>
              <a:t>of persons who use such </a:t>
            </a:r>
            <a:r>
              <a:rPr lang="en-US" dirty="0" smtClean="0"/>
              <a:t>mechanism </a:t>
            </a:r>
            <a:r>
              <a:rPr lang="en-US" dirty="0"/>
              <a:t>and make </a:t>
            </a:r>
            <a:r>
              <a:rPr lang="en-US" dirty="0" smtClean="0"/>
              <a:t>provision </a:t>
            </a:r>
            <a:r>
              <a:rPr lang="en-US" dirty="0"/>
              <a:t>for </a:t>
            </a:r>
            <a:r>
              <a:rPr lang="en-US" dirty="0" smtClean="0"/>
              <a:t>direct access </a:t>
            </a:r>
            <a:r>
              <a:rPr lang="en-US" dirty="0"/>
              <a:t>to the chairperson of the Audit Committee or nominated director </a:t>
            </a:r>
            <a:r>
              <a:rPr lang="en-US" dirty="0" smtClean="0"/>
              <a:t>in </a:t>
            </a:r>
            <a:r>
              <a:rPr lang="en-US" dirty="0"/>
              <a:t>appropriate or exceptional </a:t>
            </a:r>
            <a:r>
              <a:rPr lang="en-US" dirty="0" smtClean="0"/>
              <a:t>cases</a:t>
            </a:r>
          </a:p>
          <a:p>
            <a:endParaRPr lang="en-US" dirty="0"/>
          </a:p>
          <a:p>
            <a:endParaRPr lang="en-US" dirty="0"/>
          </a:p>
        </p:txBody>
      </p:sp>
    </p:spTree>
    <p:extLst>
      <p:ext uri="{BB962C8B-B14F-4D97-AF65-F5344CB8AC3E}">
        <p14:creationId xmlns:p14="http://schemas.microsoft.com/office/powerpoint/2010/main" val="345615324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VIGIL MECHANISM</a:t>
            </a:r>
            <a:endParaRPr lang="en-US" sz="4000" dirty="0"/>
          </a:p>
        </p:txBody>
      </p:sp>
      <p:sp>
        <p:nvSpPr>
          <p:cNvPr id="3" name="Content Placeholder 2"/>
          <p:cNvSpPr>
            <a:spLocks noGrp="1"/>
          </p:cNvSpPr>
          <p:nvPr>
            <p:ph idx="1"/>
          </p:nvPr>
        </p:nvSpPr>
        <p:spPr/>
        <p:txBody>
          <a:bodyPr>
            <a:normAutofit/>
          </a:bodyPr>
          <a:lstStyle/>
          <a:p>
            <a:r>
              <a:rPr lang="en-US" dirty="0"/>
              <a:t>Audit Committee </a:t>
            </a:r>
            <a:r>
              <a:rPr lang="en-US" dirty="0" smtClean="0"/>
              <a:t>, if any or nominated director shall oversee the vigil mechanism through the committee &amp; members of the committee having conflicting interests, they will abstain from dealing such cases.</a:t>
            </a:r>
          </a:p>
          <a:p>
            <a:endParaRPr lang="en-US" dirty="0" smtClean="0"/>
          </a:p>
          <a:p>
            <a:r>
              <a:rPr lang="en-US" dirty="0" smtClean="0"/>
              <a:t>Details of establishment of such mechanism will be disclosed by the Company on its website &amp; in the Board Report. </a:t>
            </a:r>
          </a:p>
          <a:p>
            <a:endParaRPr lang="en-US" dirty="0"/>
          </a:p>
        </p:txBody>
      </p:sp>
    </p:spTree>
    <p:extLst>
      <p:ext uri="{BB962C8B-B14F-4D97-AF65-F5344CB8AC3E}">
        <p14:creationId xmlns:p14="http://schemas.microsoft.com/office/powerpoint/2010/main" val="280458659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NOMINATION AND REMUNERATION COMMITTEE</a:t>
            </a:r>
            <a:endParaRPr lang="en-US" sz="4000" dirty="0"/>
          </a:p>
        </p:txBody>
      </p:sp>
      <p:sp>
        <p:nvSpPr>
          <p:cNvPr id="3" name="Content Placeholder 2"/>
          <p:cNvSpPr>
            <a:spLocks noGrp="1"/>
          </p:cNvSpPr>
          <p:nvPr>
            <p:ph idx="1"/>
          </p:nvPr>
        </p:nvSpPr>
        <p:spPr>
          <a:xfrm>
            <a:off x="457200" y="1524000"/>
            <a:ext cx="7620000" cy="4876800"/>
          </a:xfrm>
        </p:spPr>
        <p:txBody>
          <a:bodyPr>
            <a:normAutofit fontScale="47500" lnSpcReduction="20000"/>
          </a:bodyPr>
          <a:lstStyle/>
          <a:p>
            <a:endParaRPr lang="en-US" sz="3800" dirty="0" smtClean="0"/>
          </a:p>
          <a:p>
            <a:r>
              <a:rPr lang="en-US" sz="5000" dirty="0" smtClean="0"/>
              <a:t>To be formed by </a:t>
            </a:r>
          </a:p>
          <a:p>
            <a:pPr marL="571500" indent="-457200">
              <a:buFont typeface="+mj-lt"/>
              <a:buAutoNum type="arabicParenR"/>
            </a:pPr>
            <a:r>
              <a:rPr lang="en-US" sz="5000" dirty="0" smtClean="0"/>
              <a:t>Every Listed Company</a:t>
            </a:r>
          </a:p>
          <a:p>
            <a:pPr marL="571500" indent="-457200">
              <a:buFont typeface="+mj-lt"/>
              <a:buAutoNum type="arabicParenR"/>
            </a:pPr>
            <a:endParaRPr lang="en-US" sz="5000" dirty="0" smtClean="0"/>
          </a:p>
          <a:p>
            <a:pPr marL="114300" indent="0">
              <a:buNone/>
            </a:pPr>
            <a:r>
              <a:rPr lang="en-US" sz="5000" dirty="0" smtClean="0"/>
              <a:t>All public companies:</a:t>
            </a:r>
          </a:p>
          <a:p>
            <a:pPr marL="571500" indent="-457200">
              <a:buFont typeface="+mj-lt"/>
              <a:buAutoNum type="arabicParenR" startAt="2"/>
            </a:pPr>
            <a:r>
              <a:rPr lang="en-US" sz="5000" dirty="0" smtClean="0"/>
              <a:t>having paid up capital of Rs. 10 crores or more; </a:t>
            </a:r>
          </a:p>
          <a:p>
            <a:pPr marL="571500" indent="-457200">
              <a:buFont typeface="+mj-lt"/>
              <a:buAutoNum type="arabicParenR" startAt="2"/>
            </a:pPr>
            <a:r>
              <a:rPr lang="en-US" sz="5000" dirty="0" smtClean="0"/>
              <a:t>having turnover of Rs. 100 crores or more; </a:t>
            </a:r>
          </a:p>
          <a:p>
            <a:pPr marL="571500" indent="-457200">
              <a:buFont typeface="+mj-lt"/>
              <a:buAutoNum type="arabicParenR" startAt="2"/>
            </a:pPr>
            <a:r>
              <a:rPr lang="en-US" sz="5000" dirty="0" smtClean="0"/>
              <a:t>having in aggregate, outstanding loans or borrowings or debentures or deposits exceeding Rs. 50 crores or more.</a:t>
            </a:r>
          </a:p>
          <a:p>
            <a:pPr marL="114300" indent="0">
              <a:buNone/>
            </a:pPr>
            <a:endParaRPr lang="en-US" sz="5000" dirty="0" smtClean="0"/>
          </a:p>
          <a:p>
            <a:r>
              <a:rPr lang="en-US" sz="5000" dirty="0" smtClean="0"/>
              <a:t>Shall consist of 3 or more non-executive directors out of which at least one half shall be Independent Directors. </a:t>
            </a:r>
          </a:p>
          <a:p>
            <a:endParaRPr lang="en-US" sz="5000" dirty="0"/>
          </a:p>
          <a:p>
            <a:endParaRPr lang="en-US" sz="4300" dirty="0"/>
          </a:p>
          <a:p>
            <a:endParaRPr lang="en-US" dirty="0"/>
          </a:p>
          <a:p>
            <a:endParaRPr lang="en-US" dirty="0"/>
          </a:p>
        </p:txBody>
      </p:sp>
    </p:spTree>
    <p:extLst>
      <p:ext uri="{BB962C8B-B14F-4D97-AF65-F5344CB8AC3E}">
        <p14:creationId xmlns:p14="http://schemas.microsoft.com/office/powerpoint/2010/main" val="337597040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NOMINATION AND REMUNERATION COMMITTEE</a:t>
            </a:r>
            <a:endParaRPr lang="en-US" sz="4000" dirty="0"/>
          </a:p>
        </p:txBody>
      </p:sp>
      <p:sp>
        <p:nvSpPr>
          <p:cNvPr id="3" name="Content Placeholder 2"/>
          <p:cNvSpPr>
            <a:spLocks noGrp="1"/>
          </p:cNvSpPr>
          <p:nvPr>
            <p:ph idx="1"/>
          </p:nvPr>
        </p:nvSpPr>
        <p:spPr/>
        <p:txBody>
          <a:bodyPr>
            <a:normAutofit fontScale="40000" lnSpcReduction="20000"/>
          </a:bodyPr>
          <a:lstStyle/>
          <a:p>
            <a:endParaRPr lang="en-US" sz="3800" dirty="0" smtClean="0"/>
          </a:p>
          <a:p>
            <a:r>
              <a:rPr lang="en-US" sz="5500" dirty="0"/>
              <a:t>Such Committee </a:t>
            </a:r>
            <a:r>
              <a:rPr lang="en-US" sz="5500" dirty="0" smtClean="0"/>
              <a:t>shall: </a:t>
            </a:r>
          </a:p>
          <a:p>
            <a:endParaRPr lang="en-US" sz="5500" dirty="0" smtClean="0"/>
          </a:p>
          <a:p>
            <a:pPr marL="631825" indent="-517525">
              <a:buFont typeface="+mj-lt"/>
              <a:buAutoNum type="arabicParenR"/>
            </a:pPr>
            <a:r>
              <a:rPr lang="en-US" sz="5500" dirty="0" smtClean="0"/>
              <a:t>identify </a:t>
            </a:r>
            <a:r>
              <a:rPr lang="en-US" sz="5500" dirty="0"/>
              <a:t>persons who are qualified to become directors and who may be appointed in senior management in accordance with the criteria laid down, recommend to the Board their appointment and removal and shall carry out evaluation of every director’s performance</a:t>
            </a:r>
            <a:r>
              <a:rPr lang="en-US" sz="5500" dirty="0" smtClean="0"/>
              <a:t>.</a:t>
            </a:r>
          </a:p>
          <a:p>
            <a:pPr marL="631825" indent="-517525">
              <a:buFont typeface="+mj-lt"/>
              <a:buAutoNum type="arabicParenR"/>
            </a:pPr>
            <a:endParaRPr lang="en-US" sz="5500" dirty="0" smtClean="0"/>
          </a:p>
          <a:p>
            <a:pPr marL="631825" indent="-517525">
              <a:buFont typeface="+mj-lt"/>
              <a:buAutoNum type="arabicParenR"/>
            </a:pPr>
            <a:r>
              <a:rPr lang="en-US" sz="5500" dirty="0" smtClean="0"/>
              <a:t>formulate </a:t>
            </a:r>
            <a:r>
              <a:rPr lang="en-US" sz="5500" dirty="0"/>
              <a:t>the criteria </a:t>
            </a:r>
            <a:r>
              <a:rPr lang="en-US" sz="5500" dirty="0" smtClean="0"/>
              <a:t>for determining </a:t>
            </a:r>
            <a:r>
              <a:rPr lang="en-US" sz="5500" dirty="0"/>
              <a:t>qualifications, positive attributes and independence of a director and </a:t>
            </a:r>
            <a:r>
              <a:rPr lang="en-US" sz="5500" dirty="0" smtClean="0"/>
              <a:t>recommend to </a:t>
            </a:r>
            <a:r>
              <a:rPr lang="en-US" sz="5500" dirty="0"/>
              <a:t>the Board a policy, relating to the remuneration for the directors, </a:t>
            </a:r>
            <a:r>
              <a:rPr lang="en-US" sz="5500" dirty="0" smtClean="0"/>
              <a:t>KMP and </a:t>
            </a:r>
            <a:r>
              <a:rPr lang="en-US" sz="5500" dirty="0"/>
              <a:t>other employees</a:t>
            </a:r>
            <a:r>
              <a:rPr lang="en-US" sz="5500" dirty="0" smtClean="0"/>
              <a:t>.</a:t>
            </a:r>
          </a:p>
          <a:p>
            <a:pPr marL="631825" indent="-517525">
              <a:buFont typeface="+mj-lt"/>
              <a:buAutoNum type="arabicParenR"/>
            </a:pPr>
            <a:endParaRPr lang="en-US" sz="5500" dirty="0"/>
          </a:p>
          <a:p>
            <a:r>
              <a:rPr lang="en-US" sz="5500" dirty="0"/>
              <a:t>Policy  as </a:t>
            </a:r>
            <a:r>
              <a:rPr lang="en-US" sz="5500" dirty="0" smtClean="0"/>
              <a:t>mentioned </a:t>
            </a:r>
            <a:r>
              <a:rPr lang="en-US" sz="5500" dirty="0"/>
              <a:t>in (2) shall be disclosed in the Board's report</a:t>
            </a:r>
          </a:p>
          <a:p>
            <a:endParaRPr lang="en-US" dirty="0"/>
          </a:p>
          <a:p>
            <a:endParaRPr lang="en-US" dirty="0"/>
          </a:p>
        </p:txBody>
      </p:sp>
    </p:spTree>
    <p:extLst>
      <p:ext uri="{BB962C8B-B14F-4D97-AF65-F5344CB8AC3E}">
        <p14:creationId xmlns:p14="http://schemas.microsoft.com/office/powerpoint/2010/main" val="94860975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4000" dirty="0" smtClean="0"/>
              <a:t>FREQUENCY OF MEETINGS </a:t>
            </a:r>
            <a:endParaRPr lang="en-US" sz="4000" dirty="0"/>
          </a:p>
        </p:txBody>
      </p:sp>
      <p:sp>
        <p:nvSpPr>
          <p:cNvPr id="5" name="Content Placeholder 4"/>
          <p:cNvSpPr>
            <a:spLocks noGrp="1"/>
          </p:cNvSpPr>
          <p:nvPr>
            <p:ph idx="1"/>
          </p:nvPr>
        </p:nvSpPr>
        <p:spPr>
          <a:xfrm>
            <a:off x="381000" y="1600200"/>
            <a:ext cx="7696200" cy="4800600"/>
          </a:xfrm>
        </p:spPr>
        <p:txBody>
          <a:bodyPr>
            <a:normAutofit/>
          </a:bodyPr>
          <a:lstStyle/>
          <a:p>
            <a:pPr marL="114300" indent="0">
              <a:buNone/>
            </a:pPr>
            <a:r>
              <a:rPr lang="en-US" dirty="0" smtClean="0"/>
              <a:t>    </a:t>
            </a:r>
            <a:r>
              <a:rPr lang="en-US" b="1" dirty="0" smtClean="0"/>
              <a:t>FIRST BOARD MEETING </a:t>
            </a:r>
          </a:p>
          <a:p>
            <a:r>
              <a:rPr lang="en-US" dirty="0" smtClean="0"/>
              <a:t>to be held within 30 days of incorporation.</a:t>
            </a:r>
          </a:p>
          <a:p>
            <a:endParaRPr lang="en-US" dirty="0" smtClean="0"/>
          </a:p>
          <a:p>
            <a:pPr marL="114300" indent="0">
              <a:buNone/>
            </a:pPr>
            <a:r>
              <a:rPr lang="en-US" dirty="0" smtClean="0"/>
              <a:t>    </a:t>
            </a:r>
            <a:r>
              <a:rPr lang="en-US" b="1" dirty="0" smtClean="0"/>
              <a:t>NO. OF BOARD MEETINGS</a:t>
            </a:r>
          </a:p>
          <a:p>
            <a:r>
              <a:rPr lang="en-US" dirty="0" smtClean="0"/>
              <a:t>Public </a:t>
            </a:r>
            <a:r>
              <a:rPr lang="en-US" dirty="0"/>
              <a:t>&amp; Private Companies - Minimum </a:t>
            </a:r>
            <a:r>
              <a:rPr lang="en-US" dirty="0" smtClean="0"/>
              <a:t>4 Board Meetings to be conducted in a year such that not more than 120 days shall elapse between 2 meetings.</a:t>
            </a:r>
          </a:p>
          <a:p>
            <a:endParaRPr lang="en-US" dirty="0" smtClean="0"/>
          </a:p>
          <a:p>
            <a:r>
              <a:rPr lang="en-US" dirty="0"/>
              <a:t>OPC, Small &amp; Dormant Companies – Minimum one meeting in each half of calendar year &amp; gap between two meetings should </a:t>
            </a:r>
            <a:r>
              <a:rPr lang="en-US" dirty="0" smtClean="0"/>
              <a:t>not </a:t>
            </a:r>
            <a:r>
              <a:rPr lang="en-US" dirty="0"/>
              <a:t>be less than 90 days</a:t>
            </a:r>
            <a:r>
              <a:rPr lang="en-US" dirty="0" smtClean="0"/>
              <a:t>. (This clause &amp; quorum clause N.A. to OPC having only one director)</a:t>
            </a:r>
            <a:endParaRPr lang="en-US" dirty="0"/>
          </a:p>
          <a:p>
            <a:endParaRPr lang="en-US" dirty="0" smtClean="0"/>
          </a:p>
          <a:p>
            <a:endParaRPr lang="en-US" dirty="0"/>
          </a:p>
        </p:txBody>
      </p:sp>
    </p:spTree>
    <p:extLst>
      <p:ext uri="{BB962C8B-B14F-4D97-AF65-F5344CB8AC3E}">
        <p14:creationId xmlns:p14="http://schemas.microsoft.com/office/powerpoint/2010/main" val="28652121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NOMINATION AND REMUNERATION COMMITTEE</a:t>
            </a:r>
            <a:endParaRPr lang="en-US" sz="4000" dirty="0"/>
          </a:p>
        </p:txBody>
      </p:sp>
      <p:sp>
        <p:nvSpPr>
          <p:cNvPr id="3" name="Content Placeholder 2"/>
          <p:cNvSpPr>
            <a:spLocks noGrp="1"/>
          </p:cNvSpPr>
          <p:nvPr>
            <p:ph idx="1"/>
          </p:nvPr>
        </p:nvSpPr>
        <p:spPr/>
        <p:txBody>
          <a:bodyPr>
            <a:normAutofit/>
          </a:bodyPr>
          <a:lstStyle/>
          <a:p>
            <a:r>
              <a:rPr lang="en-US" sz="2600" dirty="0"/>
              <a:t>Chairman of the Committee or person authorized by him shall attend AGM.</a:t>
            </a:r>
          </a:p>
          <a:p>
            <a:endParaRPr lang="en-US" sz="2600" dirty="0" smtClean="0"/>
          </a:p>
          <a:p>
            <a:r>
              <a:rPr lang="en-US" sz="2600" dirty="0" smtClean="0"/>
              <a:t>Chairperson of the Company may be appointed as member of such Committee but shall not be appointed as Chairman of such committee.</a:t>
            </a:r>
          </a:p>
          <a:p>
            <a:endParaRPr lang="en-US" sz="4300" dirty="0" smtClean="0"/>
          </a:p>
          <a:p>
            <a:endParaRPr lang="en-US" dirty="0"/>
          </a:p>
          <a:p>
            <a:endParaRPr lang="en-US" dirty="0"/>
          </a:p>
        </p:txBody>
      </p:sp>
    </p:spTree>
    <p:extLst>
      <p:ext uri="{BB962C8B-B14F-4D97-AF65-F5344CB8AC3E}">
        <p14:creationId xmlns:p14="http://schemas.microsoft.com/office/powerpoint/2010/main" val="102943133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STAKEHOLDERS RELATIONSHIP COMMITTEE</a:t>
            </a:r>
            <a:endParaRPr lang="en-US" sz="4000" dirty="0"/>
          </a:p>
        </p:txBody>
      </p:sp>
      <p:sp>
        <p:nvSpPr>
          <p:cNvPr id="3" name="Content Placeholder 2"/>
          <p:cNvSpPr>
            <a:spLocks noGrp="1"/>
          </p:cNvSpPr>
          <p:nvPr>
            <p:ph idx="1"/>
          </p:nvPr>
        </p:nvSpPr>
        <p:spPr/>
        <p:txBody>
          <a:bodyPr>
            <a:normAutofit/>
          </a:bodyPr>
          <a:lstStyle/>
          <a:p>
            <a:r>
              <a:rPr lang="en-US" dirty="0" smtClean="0"/>
              <a:t>A company having more than 1000 shareholders, debenture-holder, deposit folders &amp; any other security holder at any time during FY shall form such Committee.</a:t>
            </a:r>
          </a:p>
          <a:p>
            <a:endParaRPr lang="en-US" dirty="0"/>
          </a:p>
          <a:p>
            <a:r>
              <a:rPr lang="en-US" dirty="0" smtClean="0"/>
              <a:t>Non-executive director shall be chairperson and consist such members as may be decided by Board.</a:t>
            </a:r>
          </a:p>
          <a:p>
            <a:endParaRPr lang="en-US" dirty="0" smtClean="0"/>
          </a:p>
          <a:p>
            <a:r>
              <a:rPr lang="en-US" dirty="0" smtClean="0"/>
              <a:t>Chairman </a:t>
            </a:r>
            <a:r>
              <a:rPr lang="en-US" dirty="0"/>
              <a:t>of </a:t>
            </a:r>
            <a:r>
              <a:rPr lang="en-US" dirty="0" smtClean="0"/>
              <a:t>the </a:t>
            </a:r>
            <a:r>
              <a:rPr lang="en-US" dirty="0"/>
              <a:t>Committee or </a:t>
            </a:r>
            <a:r>
              <a:rPr lang="en-US" dirty="0" smtClean="0"/>
              <a:t>person authorized by him shall </a:t>
            </a:r>
            <a:r>
              <a:rPr lang="en-US" dirty="0"/>
              <a:t>attend AGM</a:t>
            </a:r>
            <a:r>
              <a:rPr lang="en-US" dirty="0" smtClean="0"/>
              <a:t>.</a:t>
            </a:r>
          </a:p>
          <a:p>
            <a:endParaRPr lang="en-US" dirty="0"/>
          </a:p>
          <a:p>
            <a:r>
              <a:rPr lang="en-US" dirty="0" smtClean="0"/>
              <a:t>Such committee </a:t>
            </a:r>
            <a:r>
              <a:rPr lang="en-US" dirty="0"/>
              <a:t>shall consider and resolve the </a:t>
            </a:r>
            <a:r>
              <a:rPr lang="en-US" dirty="0" smtClean="0"/>
              <a:t>grievances of </a:t>
            </a:r>
            <a:r>
              <a:rPr lang="en-US" dirty="0"/>
              <a:t>security holders of the company</a:t>
            </a:r>
          </a:p>
          <a:p>
            <a:endParaRPr lang="en-US" dirty="0"/>
          </a:p>
        </p:txBody>
      </p:sp>
    </p:spTree>
    <p:extLst>
      <p:ext uri="{BB962C8B-B14F-4D97-AF65-F5344CB8AC3E}">
        <p14:creationId xmlns:p14="http://schemas.microsoft.com/office/powerpoint/2010/main" val="349599301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76200"/>
            <a:ext cx="7620000" cy="838200"/>
          </a:xfrm>
        </p:spPr>
        <p:txBody>
          <a:bodyPr/>
          <a:lstStyle/>
          <a:p>
            <a:r>
              <a:rPr lang="en-US" sz="4000" dirty="0" smtClean="0"/>
              <a:t>POWERS OF BOARD</a:t>
            </a:r>
            <a:r>
              <a:rPr lang="en-US" dirty="0" smtClean="0"/>
              <a:t>	</a:t>
            </a:r>
            <a:endParaRPr lang="en-US" dirty="0"/>
          </a:p>
        </p:txBody>
      </p:sp>
      <p:sp>
        <p:nvSpPr>
          <p:cNvPr id="5" name="Content Placeholder 4"/>
          <p:cNvSpPr>
            <a:spLocks noGrp="1"/>
          </p:cNvSpPr>
          <p:nvPr>
            <p:ph idx="1"/>
          </p:nvPr>
        </p:nvSpPr>
        <p:spPr>
          <a:xfrm>
            <a:off x="457200" y="914400"/>
            <a:ext cx="7620000" cy="5791200"/>
          </a:xfrm>
        </p:spPr>
        <p:txBody>
          <a:bodyPr>
            <a:noAutofit/>
          </a:bodyPr>
          <a:lstStyle/>
          <a:p>
            <a:r>
              <a:rPr lang="en-US" sz="1850" dirty="0" smtClean="0"/>
              <a:t>Board shall </a:t>
            </a:r>
            <a:r>
              <a:rPr lang="en-US" sz="1850" dirty="0"/>
              <a:t>be entitled to exercise all </a:t>
            </a:r>
            <a:r>
              <a:rPr lang="en-US" sz="1850" dirty="0" smtClean="0"/>
              <a:t>such powers</a:t>
            </a:r>
            <a:r>
              <a:rPr lang="en-US" sz="1850" dirty="0"/>
              <a:t>, and to do all such acts and things, as the company is </a:t>
            </a:r>
            <a:r>
              <a:rPr lang="en-US" sz="1850" dirty="0" smtClean="0"/>
              <a:t>authorized </a:t>
            </a:r>
            <a:r>
              <a:rPr lang="en-US" sz="1850" dirty="0"/>
              <a:t>to exercise and </a:t>
            </a:r>
            <a:r>
              <a:rPr lang="en-US" sz="1850" dirty="0" smtClean="0"/>
              <a:t>do.</a:t>
            </a:r>
          </a:p>
          <a:p>
            <a:endParaRPr lang="en-US" sz="1850" dirty="0" smtClean="0"/>
          </a:p>
          <a:p>
            <a:r>
              <a:rPr lang="en-US" sz="1850" dirty="0" smtClean="0"/>
              <a:t>Board </a:t>
            </a:r>
            <a:r>
              <a:rPr lang="en-US" sz="1850" dirty="0"/>
              <a:t>shall not exercise any power or do any act or </a:t>
            </a:r>
            <a:r>
              <a:rPr lang="en-US" sz="1850" dirty="0" smtClean="0"/>
              <a:t>thing which </a:t>
            </a:r>
            <a:r>
              <a:rPr lang="en-US" sz="1850" dirty="0"/>
              <a:t>is directed or required, whether under this Act or by the memorandum or articles of </a:t>
            </a:r>
            <a:r>
              <a:rPr lang="en-US" sz="1850" dirty="0" smtClean="0"/>
              <a:t>the company </a:t>
            </a:r>
            <a:r>
              <a:rPr lang="en-US" sz="1850" dirty="0"/>
              <a:t>or otherwise, to be exercised or done by the company in general </a:t>
            </a:r>
            <a:r>
              <a:rPr lang="en-US" sz="1850" dirty="0" smtClean="0"/>
              <a:t>meeting.</a:t>
            </a:r>
          </a:p>
          <a:p>
            <a:endParaRPr lang="en-US" sz="1850" dirty="0" smtClean="0"/>
          </a:p>
          <a:p>
            <a:r>
              <a:rPr lang="en-US" sz="1850" dirty="0" smtClean="0"/>
              <a:t>Following powers are to be exercised only by means of resolution passed at Board Meeting:</a:t>
            </a:r>
          </a:p>
          <a:p>
            <a:pPr marL="571500" indent="-457200">
              <a:buFont typeface="+mj-lt"/>
              <a:buAutoNum type="alphaLcParenR"/>
            </a:pPr>
            <a:r>
              <a:rPr lang="en-US" sz="1850" dirty="0" smtClean="0"/>
              <a:t>to </a:t>
            </a:r>
            <a:r>
              <a:rPr lang="en-US" sz="1850" dirty="0"/>
              <a:t>make calls on shareholders in respect of money unpaid on their shares;</a:t>
            </a:r>
          </a:p>
          <a:p>
            <a:pPr marL="571500" indent="-457200">
              <a:buFont typeface="+mj-lt"/>
              <a:buAutoNum type="alphaLcParenR"/>
            </a:pPr>
            <a:r>
              <a:rPr lang="en-US" sz="1850" dirty="0" smtClean="0"/>
              <a:t>to </a:t>
            </a:r>
            <a:r>
              <a:rPr lang="en-US" sz="1850" dirty="0" smtClean="0"/>
              <a:t>authorize </a:t>
            </a:r>
            <a:r>
              <a:rPr lang="en-US" sz="1850" dirty="0"/>
              <a:t>buy-back of securities </a:t>
            </a:r>
            <a:r>
              <a:rPr lang="en-US" sz="1850" dirty="0" smtClean="0"/>
              <a:t>u/s 68</a:t>
            </a:r>
            <a:r>
              <a:rPr lang="en-US" sz="1850" dirty="0"/>
              <a:t>;</a:t>
            </a:r>
          </a:p>
          <a:p>
            <a:pPr marL="571500" indent="-457200">
              <a:buFont typeface="+mj-lt"/>
              <a:buAutoNum type="alphaLcParenR"/>
            </a:pPr>
            <a:r>
              <a:rPr lang="en-US" sz="1850" dirty="0" smtClean="0"/>
              <a:t>to </a:t>
            </a:r>
            <a:r>
              <a:rPr lang="en-US" sz="1850" dirty="0"/>
              <a:t>issue securities, including debentures, whether in or outside India;</a:t>
            </a:r>
          </a:p>
          <a:p>
            <a:pPr marL="571500" indent="-457200">
              <a:buFont typeface="+mj-lt"/>
              <a:buAutoNum type="alphaLcParenR"/>
            </a:pPr>
            <a:r>
              <a:rPr lang="en-US" sz="1850" dirty="0" smtClean="0"/>
              <a:t>to </a:t>
            </a:r>
            <a:r>
              <a:rPr lang="en-US" sz="1850" dirty="0"/>
              <a:t>borrow monies;</a:t>
            </a:r>
          </a:p>
          <a:p>
            <a:pPr marL="571500" indent="-457200">
              <a:buFont typeface="+mj-lt"/>
              <a:buAutoNum type="alphaLcParenR"/>
            </a:pPr>
            <a:r>
              <a:rPr lang="en-US" sz="1850" dirty="0" smtClean="0"/>
              <a:t>to </a:t>
            </a:r>
            <a:r>
              <a:rPr lang="en-US" sz="1850" dirty="0"/>
              <a:t>invest the funds of the company;</a:t>
            </a:r>
          </a:p>
          <a:p>
            <a:pPr marL="571500" indent="-457200">
              <a:buFont typeface="+mj-lt"/>
              <a:buAutoNum type="alphaLcParenR"/>
            </a:pPr>
            <a:r>
              <a:rPr lang="en-US" sz="1850" dirty="0" smtClean="0"/>
              <a:t>to </a:t>
            </a:r>
            <a:r>
              <a:rPr lang="en-US" sz="1850" dirty="0"/>
              <a:t>grant loans or give guarantee or provide security in respect of loans;</a:t>
            </a:r>
          </a:p>
          <a:p>
            <a:pPr marL="571500" indent="-457200">
              <a:buFont typeface="+mj-lt"/>
              <a:buAutoNum type="alphaLcParenR"/>
            </a:pPr>
            <a:r>
              <a:rPr lang="en-US" sz="1850" dirty="0" smtClean="0"/>
              <a:t>to </a:t>
            </a:r>
            <a:r>
              <a:rPr lang="en-US" sz="1850" dirty="0"/>
              <a:t>approve financial statement and the Board’s report</a:t>
            </a:r>
            <a:r>
              <a:rPr lang="en-US" sz="1850" dirty="0" smtClean="0"/>
              <a:t>;</a:t>
            </a:r>
            <a:endParaRPr lang="en-US" sz="1850" dirty="0"/>
          </a:p>
        </p:txBody>
      </p:sp>
    </p:spTree>
    <p:extLst>
      <p:ext uri="{BB962C8B-B14F-4D97-AF65-F5344CB8AC3E}">
        <p14:creationId xmlns:p14="http://schemas.microsoft.com/office/powerpoint/2010/main" val="36143303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4000" dirty="0" smtClean="0"/>
              <a:t>POWERS OF BOARD</a:t>
            </a:r>
            <a:r>
              <a:rPr lang="en-US" dirty="0" smtClean="0"/>
              <a:t>	</a:t>
            </a:r>
            <a:endParaRPr lang="en-US" dirty="0"/>
          </a:p>
        </p:txBody>
      </p:sp>
      <p:sp>
        <p:nvSpPr>
          <p:cNvPr id="5" name="Content Placeholder 4"/>
          <p:cNvSpPr>
            <a:spLocks noGrp="1"/>
          </p:cNvSpPr>
          <p:nvPr>
            <p:ph idx="1"/>
          </p:nvPr>
        </p:nvSpPr>
        <p:spPr>
          <a:xfrm>
            <a:off x="457200" y="1371600"/>
            <a:ext cx="7620000" cy="5029200"/>
          </a:xfrm>
        </p:spPr>
        <p:txBody>
          <a:bodyPr>
            <a:normAutofit fontScale="25000" lnSpcReduction="20000"/>
          </a:bodyPr>
          <a:lstStyle/>
          <a:p>
            <a:pPr marL="574675" indent="-460375">
              <a:buFont typeface="+mj-lt"/>
              <a:buAutoNum type="alphaLcParenR" startAt="8"/>
            </a:pPr>
            <a:r>
              <a:rPr lang="en-US" sz="7200" dirty="0"/>
              <a:t>to diversify the business of the company;</a:t>
            </a:r>
          </a:p>
          <a:p>
            <a:pPr marL="571500" indent="-457200">
              <a:buFont typeface="+mj-lt"/>
              <a:buAutoNum type="alphaLcParenR" startAt="8"/>
            </a:pPr>
            <a:r>
              <a:rPr lang="en-US" sz="7200" dirty="0"/>
              <a:t>to approve amalgamation, merger or reconstruction;</a:t>
            </a:r>
          </a:p>
          <a:p>
            <a:pPr marL="574675" indent="-460375">
              <a:buFont typeface="+mj-lt"/>
              <a:buAutoNum type="alphaLcParenR" startAt="10"/>
            </a:pPr>
            <a:r>
              <a:rPr lang="en-US" sz="7200" dirty="0" smtClean="0"/>
              <a:t>to </a:t>
            </a:r>
            <a:r>
              <a:rPr lang="en-US" sz="7200" dirty="0"/>
              <a:t>take over a company or acquire a controlling or substantial stake in another company;</a:t>
            </a:r>
          </a:p>
          <a:p>
            <a:pPr marL="574675" indent="-460375">
              <a:buFont typeface="+mj-lt"/>
              <a:buAutoNum type="alphaLcParenR" startAt="11"/>
            </a:pPr>
            <a:r>
              <a:rPr lang="en-US" sz="7200" dirty="0" smtClean="0"/>
              <a:t>to </a:t>
            </a:r>
            <a:r>
              <a:rPr lang="en-US" sz="7200" dirty="0"/>
              <a:t>make political contributions </a:t>
            </a:r>
          </a:p>
          <a:p>
            <a:pPr marL="571500" indent="-457200">
              <a:buFont typeface="+mj-lt"/>
              <a:buAutoNum type="alphaLcParenR" startAt="11"/>
            </a:pPr>
            <a:r>
              <a:rPr lang="en-US" sz="7200" dirty="0" smtClean="0"/>
              <a:t>to appoint or remove KMP; </a:t>
            </a:r>
          </a:p>
          <a:p>
            <a:pPr marL="571500" indent="-457200">
              <a:buFont typeface="+mj-lt"/>
              <a:buAutoNum type="alphaLcParenR" startAt="11"/>
            </a:pPr>
            <a:r>
              <a:rPr lang="en-US" sz="7200" dirty="0" smtClean="0"/>
              <a:t>to take note of appointment(s) or removal(s) of one level below KMP</a:t>
            </a:r>
          </a:p>
          <a:p>
            <a:pPr marL="571500" indent="-457200">
              <a:buFont typeface="+mj-lt"/>
              <a:buAutoNum type="alphaLcParenR" startAt="11"/>
            </a:pPr>
            <a:r>
              <a:rPr lang="en-US" sz="7200" dirty="0" smtClean="0"/>
              <a:t>to appoint internal auditors and secretarial auditor; </a:t>
            </a:r>
          </a:p>
          <a:p>
            <a:pPr marL="571500" indent="-457200">
              <a:buFont typeface="+mj-lt"/>
              <a:buAutoNum type="alphaLcParenR" startAt="11"/>
            </a:pPr>
            <a:r>
              <a:rPr lang="en-US" sz="7200" dirty="0" smtClean="0"/>
              <a:t>to take note of the disclosure of director’s interest &amp; shareholding; </a:t>
            </a:r>
          </a:p>
          <a:p>
            <a:pPr marL="571500" indent="-457200">
              <a:buFont typeface="+mj-lt"/>
              <a:buAutoNum type="alphaLcParenR" startAt="11"/>
            </a:pPr>
            <a:r>
              <a:rPr lang="en-US" sz="7200" dirty="0" smtClean="0"/>
              <a:t>to buy, sell investments held by the company (other than trade investments), constituting 5% or more of the paid up share capital and free reserves of the investee company; </a:t>
            </a:r>
          </a:p>
          <a:p>
            <a:pPr marL="571500" indent="-457200">
              <a:buFont typeface="+mj-lt"/>
              <a:buAutoNum type="alphaLcParenR" startAt="11"/>
            </a:pPr>
            <a:r>
              <a:rPr lang="en-US" sz="7200" dirty="0" smtClean="0"/>
              <a:t>to invite or accept or renew public deposits and related matters; </a:t>
            </a:r>
          </a:p>
          <a:p>
            <a:pPr marL="571500" indent="-457200">
              <a:buFont typeface="+mj-lt"/>
              <a:buAutoNum type="alphaLcParenR" startAt="11"/>
            </a:pPr>
            <a:r>
              <a:rPr lang="en-US" sz="7200" dirty="0" smtClean="0"/>
              <a:t>to review or change the terms and conditions of public deposit; </a:t>
            </a:r>
          </a:p>
          <a:p>
            <a:pPr marL="571500" indent="-457200">
              <a:buFont typeface="+mj-lt"/>
              <a:buAutoNum type="alphaLcParenR" startAt="11"/>
            </a:pPr>
            <a:r>
              <a:rPr lang="en-US" sz="7200" dirty="0" smtClean="0"/>
              <a:t>to approve quarterly, half yearly and annual financial statements or financial results.</a:t>
            </a:r>
          </a:p>
          <a:p>
            <a:pPr marL="571500" indent="-457200">
              <a:buFont typeface="+mj-lt"/>
              <a:buAutoNum type="alphaLcParenR" startAt="11"/>
            </a:pPr>
            <a:endParaRPr lang="en-US" sz="7200" dirty="0" smtClean="0"/>
          </a:p>
          <a:p>
            <a:pPr marL="114300" lvl="1" indent="0">
              <a:buClr>
                <a:schemeClr val="accent1"/>
              </a:buClr>
              <a:buNone/>
            </a:pPr>
            <a:r>
              <a:rPr lang="en-US" sz="7200" dirty="0"/>
              <a:t>The company in general meeting can impose restrictions and conditions on the exercise by the Board of any of the powers specified above.</a:t>
            </a:r>
          </a:p>
          <a:p>
            <a:pPr marL="571500" indent="-457200">
              <a:buFont typeface="+mj-lt"/>
              <a:buAutoNum type="alphaLcParenR" startAt="11"/>
            </a:pPr>
            <a:endParaRPr lang="en-US" sz="8000" dirty="0" smtClean="0"/>
          </a:p>
          <a:p>
            <a:pPr marL="571500" indent="-457200">
              <a:buFont typeface="+mj-lt"/>
              <a:buAutoNum type="alphaLcParenR" startAt="11"/>
            </a:pPr>
            <a:endParaRPr lang="en-US" dirty="0"/>
          </a:p>
        </p:txBody>
      </p:sp>
    </p:spTree>
    <p:extLst>
      <p:ext uri="{BB962C8B-B14F-4D97-AF65-F5344CB8AC3E}">
        <p14:creationId xmlns:p14="http://schemas.microsoft.com/office/powerpoint/2010/main" val="35671691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4000" dirty="0" smtClean="0"/>
              <a:t>POWERS OF BOARD</a:t>
            </a:r>
            <a:r>
              <a:rPr lang="en-US" dirty="0" smtClean="0"/>
              <a:t>	</a:t>
            </a:r>
            <a:endParaRPr lang="en-US" dirty="0"/>
          </a:p>
        </p:txBody>
      </p:sp>
      <p:sp>
        <p:nvSpPr>
          <p:cNvPr id="5" name="Content Placeholder 4"/>
          <p:cNvSpPr>
            <a:spLocks noGrp="1"/>
          </p:cNvSpPr>
          <p:nvPr>
            <p:ph idx="1"/>
          </p:nvPr>
        </p:nvSpPr>
        <p:spPr/>
        <p:txBody>
          <a:bodyPr>
            <a:normAutofit/>
          </a:bodyPr>
          <a:lstStyle/>
          <a:p>
            <a:r>
              <a:rPr lang="en-US" dirty="0" smtClean="0"/>
              <a:t>The Board </a:t>
            </a:r>
            <a:r>
              <a:rPr lang="en-US" dirty="0"/>
              <a:t>may, by a resolution passed at </a:t>
            </a:r>
            <a:r>
              <a:rPr lang="en-US" dirty="0" smtClean="0"/>
              <a:t>the Board </a:t>
            </a:r>
            <a:r>
              <a:rPr lang="en-US" dirty="0"/>
              <a:t>meeting, delegate to </a:t>
            </a:r>
            <a:r>
              <a:rPr lang="en-US" dirty="0" smtClean="0"/>
              <a:t>any: </a:t>
            </a:r>
          </a:p>
          <a:p>
            <a:endParaRPr lang="en-US" dirty="0" smtClean="0"/>
          </a:p>
          <a:p>
            <a:pPr marL="571500" indent="-457200">
              <a:buFont typeface="+mj-lt"/>
              <a:buAutoNum type="arabicParenR"/>
            </a:pPr>
            <a:r>
              <a:rPr lang="en-US" dirty="0" smtClean="0"/>
              <a:t>committee </a:t>
            </a:r>
            <a:r>
              <a:rPr lang="en-US" dirty="0"/>
              <a:t>of </a:t>
            </a:r>
            <a:r>
              <a:rPr lang="en-US" dirty="0" smtClean="0"/>
              <a:t>directors</a:t>
            </a:r>
            <a:r>
              <a:rPr lang="en-US" dirty="0"/>
              <a:t>, </a:t>
            </a:r>
            <a:endParaRPr lang="en-US" dirty="0" smtClean="0"/>
          </a:p>
          <a:p>
            <a:pPr marL="571500" indent="-457200">
              <a:buFont typeface="+mj-lt"/>
              <a:buAutoNum type="arabicParenR"/>
            </a:pPr>
            <a:r>
              <a:rPr lang="en-US" dirty="0" smtClean="0"/>
              <a:t>MD, </a:t>
            </a:r>
          </a:p>
          <a:p>
            <a:pPr marL="571500" indent="-457200">
              <a:buFont typeface="+mj-lt"/>
              <a:buAutoNum type="arabicParenR"/>
            </a:pPr>
            <a:r>
              <a:rPr lang="en-US" dirty="0" smtClean="0"/>
              <a:t>Mgr. or </a:t>
            </a:r>
          </a:p>
          <a:p>
            <a:pPr marL="571500" indent="-457200">
              <a:buFont typeface="+mj-lt"/>
              <a:buAutoNum type="arabicParenR"/>
            </a:pPr>
            <a:r>
              <a:rPr lang="en-US" dirty="0" smtClean="0"/>
              <a:t>any other principal </a:t>
            </a:r>
            <a:r>
              <a:rPr lang="en-US" dirty="0"/>
              <a:t>officer </a:t>
            </a:r>
            <a:r>
              <a:rPr lang="en-US" dirty="0" smtClean="0"/>
              <a:t>of the </a:t>
            </a:r>
            <a:r>
              <a:rPr lang="en-US" dirty="0"/>
              <a:t>company or </a:t>
            </a:r>
            <a:endParaRPr lang="en-US" dirty="0" smtClean="0"/>
          </a:p>
          <a:p>
            <a:pPr marL="571500" indent="-457200">
              <a:buFont typeface="+mj-lt"/>
              <a:buAutoNum type="arabicParenR"/>
            </a:pPr>
            <a:r>
              <a:rPr lang="en-US" dirty="0" smtClean="0"/>
              <a:t>in </a:t>
            </a:r>
            <a:r>
              <a:rPr lang="en-US" dirty="0"/>
              <a:t>the case of a branch office of the company, the principal officer of </a:t>
            </a:r>
            <a:r>
              <a:rPr lang="en-US" dirty="0" smtClean="0"/>
              <a:t>the branch </a:t>
            </a:r>
            <a:r>
              <a:rPr lang="en-US" dirty="0"/>
              <a:t>office, </a:t>
            </a:r>
            <a:endParaRPr lang="en-US" dirty="0" smtClean="0"/>
          </a:p>
          <a:p>
            <a:pPr marL="114300" indent="0">
              <a:buNone/>
            </a:pPr>
            <a:endParaRPr lang="en-US" dirty="0" smtClean="0"/>
          </a:p>
          <a:p>
            <a:pPr marL="411480" lvl="1" indent="0">
              <a:buNone/>
            </a:pPr>
            <a:r>
              <a:rPr lang="en-US" sz="2200" dirty="0" smtClean="0"/>
              <a:t>the </a:t>
            </a:r>
            <a:r>
              <a:rPr lang="en-US" sz="2200" dirty="0"/>
              <a:t>powers specified in clauses (</a:t>
            </a:r>
            <a:r>
              <a:rPr lang="en-US" sz="2200" i="1" dirty="0"/>
              <a:t>d</a:t>
            </a:r>
            <a:r>
              <a:rPr lang="en-US" sz="2200" dirty="0"/>
              <a:t>) to (</a:t>
            </a:r>
            <a:r>
              <a:rPr lang="en-US" sz="2200" i="1" dirty="0"/>
              <a:t>f</a:t>
            </a:r>
            <a:r>
              <a:rPr lang="en-US" sz="2200" dirty="0"/>
              <a:t>) on such conditions as it may </a:t>
            </a:r>
            <a:r>
              <a:rPr lang="en-US" sz="2200" dirty="0" smtClean="0"/>
              <a:t>specify.</a:t>
            </a:r>
          </a:p>
          <a:p>
            <a:pPr marL="411480" lvl="1" indent="0">
              <a:buNone/>
            </a:pPr>
            <a:endParaRPr lang="en-US" sz="2200" dirty="0" smtClean="0"/>
          </a:p>
        </p:txBody>
      </p:sp>
    </p:spTree>
    <p:extLst>
      <p:ext uri="{BB962C8B-B14F-4D97-AF65-F5344CB8AC3E}">
        <p14:creationId xmlns:p14="http://schemas.microsoft.com/office/powerpoint/2010/main" val="2587441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52400"/>
            <a:ext cx="7620000" cy="667732"/>
          </a:xfrm>
        </p:spPr>
        <p:txBody>
          <a:bodyPr/>
          <a:lstStyle/>
          <a:p>
            <a:r>
              <a:rPr lang="en-US" sz="3000" dirty="0" smtClean="0"/>
              <a:t>RESTRICTIONS ON POWERS OF BOARD</a:t>
            </a:r>
            <a:r>
              <a:rPr lang="en-US" sz="4000" dirty="0" smtClean="0"/>
              <a:t>	</a:t>
            </a:r>
            <a:endParaRPr lang="en-US" sz="4000" dirty="0"/>
          </a:p>
        </p:txBody>
      </p:sp>
      <p:sp>
        <p:nvSpPr>
          <p:cNvPr id="5" name="Content Placeholder 4"/>
          <p:cNvSpPr>
            <a:spLocks noGrp="1"/>
          </p:cNvSpPr>
          <p:nvPr>
            <p:ph idx="1"/>
          </p:nvPr>
        </p:nvSpPr>
        <p:spPr>
          <a:xfrm>
            <a:off x="457200" y="838200"/>
            <a:ext cx="7620000" cy="5943600"/>
          </a:xfrm>
        </p:spPr>
        <p:txBody>
          <a:bodyPr>
            <a:noAutofit/>
          </a:bodyPr>
          <a:lstStyle/>
          <a:p>
            <a:pPr marL="114300" indent="0">
              <a:buNone/>
            </a:pPr>
            <a:r>
              <a:rPr lang="en-US" sz="1900" dirty="0" smtClean="0"/>
              <a:t>Board shall exercise the following powers only with consent of Company in General Meeting by passing special resolution:</a:t>
            </a:r>
          </a:p>
          <a:p>
            <a:pPr marL="114300" indent="0">
              <a:buNone/>
            </a:pPr>
            <a:endParaRPr lang="en-US" sz="1900" dirty="0" smtClean="0"/>
          </a:p>
          <a:p>
            <a:pPr marL="571500" indent="-457200">
              <a:buFont typeface="+mj-lt"/>
              <a:buAutoNum type="alphaLcParenR"/>
            </a:pPr>
            <a:r>
              <a:rPr lang="en-US" sz="1900" dirty="0" smtClean="0"/>
              <a:t>to </a:t>
            </a:r>
            <a:r>
              <a:rPr lang="en-US" sz="1900" dirty="0"/>
              <a:t>sell, lease or otherwise dispose of the whole or substantially the whole </a:t>
            </a:r>
            <a:r>
              <a:rPr lang="en-US" sz="1900" dirty="0" smtClean="0"/>
              <a:t>of the undertaking/s </a:t>
            </a:r>
            <a:r>
              <a:rPr lang="en-US" sz="1900" dirty="0"/>
              <a:t>of the </a:t>
            </a:r>
            <a:r>
              <a:rPr lang="en-US" sz="1900" dirty="0" smtClean="0"/>
              <a:t>company</a:t>
            </a:r>
          </a:p>
          <a:p>
            <a:pPr marL="574675" indent="-460375">
              <a:buFont typeface="Wingdings" panose="05000000000000000000" pitchFamily="2" charset="2"/>
              <a:buChar char="Ø"/>
            </a:pPr>
            <a:r>
              <a:rPr lang="en-US" sz="1900" dirty="0" smtClean="0"/>
              <a:t>Resolution </a:t>
            </a:r>
            <a:r>
              <a:rPr lang="en-US" sz="1900" dirty="0"/>
              <a:t>may contain such conditions regarding the use, disposal or investment of the sale proceeds which may result from the </a:t>
            </a:r>
            <a:r>
              <a:rPr lang="en-US" sz="1900" dirty="0" smtClean="0"/>
              <a:t>transactions</a:t>
            </a:r>
            <a:endParaRPr lang="en-US" sz="1900" dirty="0"/>
          </a:p>
          <a:p>
            <a:pPr marL="571500" indent="-457200">
              <a:buFont typeface="+mj-lt"/>
              <a:buAutoNum type="alphaLcParenR" startAt="2"/>
            </a:pPr>
            <a:r>
              <a:rPr lang="en-US" sz="1900" dirty="0" smtClean="0"/>
              <a:t>to </a:t>
            </a:r>
            <a:r>
              <a:rPr lang="en-US" sz="1900" dirty="0"/>
              <a:t>invest otherwise in trust securities the amount of compensation received by it as a result of any merger or amalgamation;</a:t>
            </a:r>
          </a:p>
          <a:p>
            <a:pPr marL="571500" indent="-457200">
              <a:buFont typeface="+mj-lt"/>
              <a:buAutoNum type="alphaLcParenR" startAt="2"/>
            </a:pPr>
            <a:r>
              <a:rPr lang="en-US" sz="1900" dirty="0" smtClean="0"/>
              <a:t>to </a:t>
            </a:r>
            <a:r>
              <a:rPr lang="en-US" sz="1900" dirty="0"/>
              <a:t>borrow money, where the money to be borrowed, together with the money already borrowed by the company will exceed aggregate of its paid-up share capital and free reserves, apart from temporary loans obtained from the company’s bankers in the ordinary course of business:</a:t>
            </a:r>
          </a:p>
          <a:p>
            <a:pPr marL="574675" indent="-460375">
              <a:buFont typeface="Wingdings" panose="05000000000000000000" pitchFamily="2" charset="2"/>
              <a:buChar char="Ø"/>
            </a:pPr>
            <a:r>
              <a:rPr lang="en-US" sz="1900" dirty="0"/>
              <a:t>Resolution shall specify the total amount </a:t>
            </a:r>
            <a:r>
              <a:rPr lang="en-US" sz="1900" dirty="0" smtClean="0"/>
              <a:t>unto </a:t>
            </a:r>
            <a:r>
              <a:rPr lang="en-US" sz="1900" dirty="0"/>
              <a:t>which monies may be borrowed by </a:t>
            </a:r>
            <a:r>
              <a:rPr lang="en-US" sz="1900" dirty="0" smtClean="0"/>
              <a:t>Board</a:t>
            </a:r>
          </a:p>
          <a:p>
            <a:pPr marL="571500" indent="-457200">
              <a:buFont typeface="+mj-lt"/>
              <a:buAutoNum type="alphaLcParenR" startAt="4"/>
            </a:pPr>
            <a:r>
              <a:rPr lang="en-US" sz="1900" dirty="0" smtClean="0"/>
              <a:t>to </a:t>
            </a:r>
            <a:r>
              <a:rPr lang="en-US" sz="1900" dirty="0"/>
              <a:t>remit, or give time for the repayment of, any debt due from a director.</a:t>
            </a:r>
          </a:p>
          <a:p>
            <a:pPr marL="571500" indent="-457200">
              <a:buFont typeface="+mj-lt"/>
              <a:buAutoNum type="alphaLcParenR"/>
            </a:pPr>
            <a:endParaRPr lang="en-US" sz="1650" dirty="0" smtClean="0"/>
          </a:p>
          <a:p>
            <a:pPr marL="114300" indent="0">
              <a:buNone/>
            </a:pPr>
            <a:r>
              <a:rPr lang="en-US" sz="1650" dirty="0"/>
              <a:t> </a:t>
            </a:r>
            <a:r>
              <a:rPr lang="en-US" sz="1650" dirty="0" smtClean="0"/>
              <a:t>       </a:t>
            </a:r>
          </a:p>
          <a:p>
            <a:endParaRPr lang="en-US" sz="1650" dirty="0" smtClean="0"/>
          </a:p>
        </p:txBody>
      </p:sp>
    </p:spTree>
    <p:extLst>
      <p:ext uri="{BB962C8B-B14F-4D97-AF65-F5344CB8AC3E}">
        <p14:creationId xmlns:p14="http://schemas.microsoft.com/office/powerpoint/2010/main" val="20369235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4000" dirty="0" smtClean="0"/>
              <a:t>RESTRICTIONS ON POWERS OF BOARD	</a:t>
            </a:r>
            <a:endParaRPr lang="en-US" sz="4000" dirty="0"/>
          </a:p>
        </p:txBody>
      </p:sp>
      <p:sp>
        <p:nvSpPr>
          <p:cNvPr id="5" name="Content Placeholder 4"/>
          <p:cNvSpPr>
            <a:spLocks noGrp="1"/>
          </p:cNvSpPr>
          <p:nvPr>
            <p:ph idx="1"/>
          </p:nvPr>
        </p:nvSpPr>
        <p:spPr/>
        <p:txBody>
          <a:bodyPr>
            <a:normAutofit fontScale="77500" lnSpcReduction="20000"/>
          </a:bodyPr>
          <a:lstStyle/>
          <a:p>
            <a:pPr marL="114300" indent="0">
              <a:buNone/>
            </a:pPr>
            <a:r>
              <a:rPr lang="en-US" sz="2500" dirty="0" smtClean="0"/>
              <a:t>DEFINITIONS:</a:t>
            </a:r>
          </a:p>
          <a:p>
            <a:pPr marL="114300" indent="0">
              <a:buNone/>
            </a:pPr>
            <a:endParaRPr lang="en-US" sz="2500" dirty="0"/>
          </a:p>
          <a:p>
            <a:pPr marL="631825" indent="-519113">
              <a:buFont typeface="+mj-lt"/>
              <a:buAutoNum type="arabicParenR"/>
            </a:pPr>
            <a:r>
              <a:rPr lang="en-US" sz="2500" dirty="0" smtClean="0"/>
              <a:t>“</a:t>
            </a:r>
            <a:r>
              <a:rPr lang="en-US" sz="2500" dirty="0"/>
              <a:t>undertaking” means an undertaking: </a:t>
            </a:r>
          </a:p>
          <a:p>
            <a:pPr marL="928688" lvl="1" indent="-296863">
              <a:buFont typeface="+mj-lt"/>
              <a:buAutoNum type="alphaLcParenR"/>
            </a:pPr>
            <a:r>
              <a:rPr lang="en-US" sz="2500" dirty="0"/>
              <a:t>in which the investment of the company exceeds 20% of its net worth as per the audited balance sheet of the preceding FY or </a:t>
            </a:r>
          </a:p>
          <a:p>
            <a:pPr marL="928688" lvl="1" indent="-296863">
              <a:buFont typeface="+mj-lt"/>
              <a:buAutoNum type="alphaLcParenR"/>
            </a:pPr>
            <a:r>
              <a:rPr lang="en-US" sz="2500" dirty="0"/>
              <a:t>which generates 20% of the total income of the company during the previous </a:t>
            </a:r>
            <a:r>
              <a:rPr lang="en-US" sz="2500" dirty="0" smtClean="0"/>
              <a:t>FY</a:t>
            </a:r>
          </a:p>
          <a:p>
            <a:pPr marL="928688" lvl="1" indent="-296863">
              <a:buFont typeface="+mj-lt"/>
              <a:buAutoNum type="alphaLcParenR"/>
            </a:pPr>
            <a:endParaRPr lang="en-US" sz="2500" dirty="0" smtClean="0"/>
          </a:p>
          <a:p>
            <a:pPr marL="631825" indent="-519113">
              <a:buFont typeface="+mj-lt"/>
              <a:buAutoNum type="arabicParenR"/>
            </a:pPr>
            <a:r>
              <a:rPr lang="en-US" sz="2500" dirty="0" smtClean="0"/>
              <a:t>the </a:t>
            </a:r>
            <a:r>
              <a:rPr lang="en-US" sz="2500" dirty="0"/>
              <a:t>expression “substantially the whole of the undertaking” in any FY shall mean 20% or more of the value of the undertaking as per the audited balance sheet of the preceding FY;</a:t>
            </a:r>
          </a:p>
          <a:p>
            <a:pPr marL="631825" indent="-519113">
              <a:buFont typeface="+mj-lt"/>
              <a:buAutoNum type="arabicParenR"/>
            </a:pPr>
            <a:endParaRPr lang="en-US" sz="2500" dirty="0" smtClean="0"/>
          </a:p>
          <a:p>
            <a:pPr marL="631825" indent="-519113">
              <a:buFont typeface="+mj-lt"/>
              <a:buAutoNum type="arabicParenR"/>
            </a:pPr>
            <a:r>
              <a:rPr lang="en-US" sz="2500" dirty="0" smtClean="0"/>
              <a:t>“</a:t>
            </a:r>
            <a:r>
              <a:rPr lang="en-US" sz="2500" dirty="0"/>
              <a:t>temporary loans” means loans repayable on demand or within 6 months from the date of the loan such as short-term, cash credit arrangements, the discounting of bills and the issue of other short-term loans of a seasonal character, but does not include loans raised for the purpose of financial expenditure of a capital nature</a:t>
            </a:r>
            <a:r>
              <a:rPr lang="en-US" sz="2500" dirty="0" smtClean="0"/>
              <a:t>;</a:t>
            </a:r>
          </a:p>
          <a:p>
            <a:endParaRPr lang="en-US" dirty="0" smtClean="0"/>
          </a:p>
          <a:p>
            <a:endParaRPr lang="en-US" dirty="0"/>
          </a:p>
        </p:txBody>
      </p:sp>
    </p:spTree>
    <p:extLst>
      <p:ext uri="{BB962C8B-B14F-4D97-AF65-F5344CB8AC3E}">
        <p14:creationId xmlns:p14="http://schemas.microsoft.com/office/powerpoint/2010/main" val="5416320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52400"/>
            <a:ext cx="7620000" cy="990600"/>
          </a:xfrm>
        </p:spPr>
        <p:txBody>
          <a:bodyPr/>
          <a:lstStyle/>
          <a:p>
            <a:r>
              <a:rPr lang="en-US" sz="4000" dirty="0" smtClean="0"/>
              <a:t>CONTRIBUTIONS:</a:t>
            </a:r>
            <a:endParaRPr lang="en-US" sz="4000" dirty="0"/>
          </a:p>
        </p:txBody>
      </p:sp>
      <p:sp>
        <p:nvSpPr>
          <p:cNvPr id="5" name="Content Placeholder 4"/>
          <p:cNvSpPr>
            <a:spLocks noGrp="1"/>
          </p:cNvSpPr>
          <p:nvPr>
            <p:ph idx="1"/>
          </p:nvPr>
        </p:nvSpPr>
        <p:spPr>
          <a:xfrm>
            <a:off x="457200" y="1219200"/>
            <a:ext cx="7620000" cy="5486400"/>
          </a:xfrm>
        </p:spPr>
        <p:txBody>
          <a:bodyPr>
            <a:noAutofit/>
          </a:bodyPr>
          <a:lstStyle/>
          <a:p>
            <a:pPr marL="114300" lvl="1" indent="0">
              <a:buClr>
                <a:schemeClr val="accent1"/>
              </a:buClr>
              <a:buNone/>
            </a:pPr>
            <a:r>
              <a:rPr lang="en-US" sz="1900" b="1" dirty="0" smtClean="0"/>
              <a:t>BONAFIDE &amp; CHARITABLE FUNDS, ETC.</a:t>
            </a:r>
          </a:p>
          <a:p>
            <a:pPr marL="342900" lvl="1">
              <a:buClr>
                <a:schemeClr val="accent1"/>
              </a:buClr>
            </a:pPr>
            <a:r>
              <a:rPr lang="en-US" sz="1900" dirty="0" smtClean="0"/>
              <a:t>The </a:t>
            </a:r>
            <a:r>
              <a:rPr lang="en-US" sz="1900" dirty="0"/>
              <a:t>Board of Directors of a company </a:t>
            </a:r>
            <a:r>
              <a:rPr lang="en-US" sz="1900" dirty="0" smtClean="0"/>
              <a:t>can contribute </a:t>
            </a:r>
            <a:r>
              <a:rPr lang="en-US" sz="1900" dirty="0"/>
              <a:t>to </a:t>
            </a:r>
            <a:r>
              <a:rPr lang="en-US" sz="1900" i="1" dirty="0"/>
              <a:t>bona fide </a:t>
            </a:r>
            <a:r>
              <a:rPr lang="en-US" sz="1900" dirty="0"/>
              <a:t>charitable </a:t>
            </a:r>
            <a:r>
              <a:rPr lang="en-US" sz="1900" dirty="0" smtClean="0"/>
              <a:t>and other funds &amp; if such contribution exceeds </a:t>
            </a:r>
            <a:r>
              <a:rPr lang="en-US" sz="1900" dirty="0"/>
              <a:t>5% of its average net profits for the 3 immediately preceding </a:t>
            </a:r>
            <a:r>
              <a:rPr lang="en-US" sz="1900" dirty="0" smtClean="0"/>
              <a:t>FY’s, then prior </a:t>
            </a:r>
            <a:r>
              <a:rPr lang="en-US" sz="1900" dirty="0"/>
              <a:t>permission of the company in general meeting </a:t>
            </a:r>
            <a:r>
              <a:rPr lang="en-US" sz="1900" dirty="0" smtClean="0"/>
              <a:t>is required.</a:t>
            </a:r>
          </a:p>
          <a:p>
            <a:pPr marL="114300" lvl="1" indent="0">
              <a:buClr>
                <a:schemeClr val="accent1"/>
              </a:buClr>
              <a:buNone/>
            </a:pPr>
            <a:endParaRPr lang="en-US" sz="1900" b="1" dirty="0" smtClean="0"/>
          </a:p>
          <a:p>
            <a:pPr marL="114300" lvl="1" indent="0">
              <a:buClr>
                <a:schemeClr val="accent1"/>
              </a:buClr>
              <a:buNone/>
            </a:pPr>
            <a:r>
              <a:rPr lang="en-US" sz="1900" b="1" dirty="0" smtClean="0"/>
              <a:t>POLITICAL </a:t>
            </a:r>
            <a:r>
              <a:rPr lang="en-US" sz="1900" b="1" dirty="0"/>
              <a:t>CONTRIBUTION</a:t>
            </a:r>
          </a:p>
          <a:p>
            <a:r>
              <a:rPr lang="en-US" sz="1900" dirty="0" smtClean="0"/>
              <a:t>A company, other than a Government company and a company which has been in existence for less than 3 FY’s, may contribute in any FY amount </a:t>
            </a:r>
            <a:r>
              <a:rPr lang="en-US" sz="1900" dirty="0" smtClean="0"/>
              <a:t>unto </a:t>
            </a:r>
            <a:r>
              <a:rPr lang="en-US" sz="1900" dirty="0"/>
              <a:t>7.5% of its average net profits during the </a:t>
            </a:r>
            <a:r>
              <a:rPr lang="en-US" sz="1900" dirty="0" smtClean="0"/>
              <a:t>3 immediately </a:t>
            </a:r>
            <a:r>
              <a:rPr lang="en-US" sz="1900" dirty="0"/>
              <a:t>preceding </a:t>
            </a:r>
            <a:r>
              <a:rPr lang="en-US" sz="1900" dirty="0" smtClean="0"/>
              <a:t>FY’s to any political party.</a:t>
            </a:r>
          </a:p>
          <a:p>
            <a:pPr marL="339725" lvl="1" indent="71438"/>
            <a:endParaRPr lang="en-US" sz="1900" dirty="0" smtClean="0"/>
          </a:p>
          <a:p>
            <a:pPr marL="339725" lvl="1" indent="-227013"/>
            <a:r>
              <a:rPr lang="en-US" sz="1900" dirty="0" smtClean="0"/>
              <a:t>No contribution can be made unless a resolution authorizing the </a:t>
            </a:r>
            <a:r>
              <a:rPr lang="en-US" sz="1900" dirty="0"/>
              <a:t>making of such contribution is passed at a meeting of the Board </a:t>
            </a:r>
            <a:r>
              <a:rPr lang="en-US" sz="1900" dirty="0" smtClean="0"/>
              <a:t>of Directors.</a:t>
            </a:r>
          </a:p>
          <a:p>
            <a:endParaRPr lang="en-US" sz="1900" dirty="0" smtClean="0"/>
          </a:p>
          <a:p>
            <a:r>
              <a:rPr lang="en-US" sz="2000" dirty="0"/>
              <a:t>Every company shall disclose in its </a:t>
            </a:r>
            <a:r>
              <a:rPr lang="en-US" sz="2000" dirty="0" smtClean="0"/>
              <a:t>P&amp;L A/c any </a:t>
            </a:r>
            <a:r>
              <a:rPr lang="en-US" sz="2000" dirty="0"/>
              <a:t>amount </a:t>
            </a:r>
            <a:r>
              <a:rPr lang="en-US" sz="2000" dirty="0" smtClean="0"/>
              <a:t>contributed </a:t>
            </a:r>
            <a:r>
              <a:rPr lang="en-US" sz="2000" dirty="0"/>
              <a:t>by it to any political party during </a:t>
            </a:r>
            <a:r>
              <a:rPr lang="en-US" sz="2000" dirty="0" smtClean="0"/>
              <a:t>FY.</a:t>
            </a:r>
            <a:endParaRPr lang="en-US" sz="1700" dirty="0" smtClean="0"/>
          </a:p>
          <a:p>
            <a:endParaRPr lang="en-US" sz="1700" dirty="0"/>
          </a:p>
          <a:p>
            <a:endParaRPr lang="en-US" sz="1700" dirty="0"/>
          </a:p>
        </p:txBody>
      </p:sp>
    </p:spTree>
    <p:extLst>
      <p:ext uri="{BB962C8B-B14F-4D97-AF65-F5344CB8AC3E}">
        <p14:creationId xmlns:p14="http://schemas.microsoft.com/office/powerpoint/2010/main" val="16374562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52400"/>
            <a:ext cx="7620000" cy="914400"/>
          </a:xfrm>
        </p:spPr>
        <p:txBody>
          <a:bodyPr/>
          <a:lstStyle/>
          <a:p>
            <a:r>
              <a:rPr lang="en-US" sz="4000" dirty="0" smtClean="0"/>
              <a:t>CONTRIBUTIONS:</a:t>
            </a:r>
            <a:endParaRPr lang="en-US" sz="4000" dirty="0"/>
          </a:p>
        </p:txBody>
      </p:sp>
      <p:sp>
        <p:nvSpPr>
          <p:cNvPr id="5" name="Content Placeholder 4"/>
          <p:cNvSpPr>
            <a:spLocks noGrp="1"/>
          </p:cNvSpPr>
          <p:nvPr>
            <p:ph idx="1"/>
          </p:nvPr>
        </p:nvSpPr>
        <p:spPr>
          <a:xfrm>
            <a:off x="457200" y="1143000"/>
            <a:ext cx="7620000" cy="5334000"/>
          </a:xfrm>
        </p:spPr>
        <p:txBody>
          <a:bodyPr>
            <a:noAutofit/>
          </a:bodyPr>
          <a:lstStyle/>
          <a:p>
            <a:pPr marL="114300" lvl="1" indent="0">
              <a:buClr>
                <a:schemeClr val="accent1"/>
              </a:buClr>
              <a:buNone/>
            </a:pPr>
            <a:r>
              <a:rPr lang="en-US" sz="1900" b="1" dirty="0" smtClean="0"/>
              <a:t>NATIONAL DEFENCE FUND</a:t>
            </a:r>
            <a:endParaRPr lang="en-US" sz="1900" b="1" dirty="0"/>
          </a:p>
          <a:p>
            <a:endParaRPr lang="en-US" sz="1700" dirty="0" smtClean="0"/>
          </a:p>
          <a:p>
            <a:r>
              <a:rPr lang="en-US" sz="1900" dirty="0" smtClean="0"/>
              <a:t>The </a:t>
            </a:r>
            <a:r>
              <a:rPr lang="en-US" sz="1900" dirty="0"/>
              <a:t>Board of Directors of any company or any person or authority </a:t>
            </a:r>
            <a:r>
              <a:rPr lang="en-US" sz="1900" dirty="0" smtClean="0"/>
              <a:t>exercising the </a:t>
            </a:r>
            <a:r>
              <a:rPr lang="en-US" sz="1900" dirty="0"/>
              <a:t>powers of the Board of Directors of a company, or of the company in general meeting</a:t>
            </a:r>
            <a:r>
              <a:rPr lang="en-US" sz="1900" dirty="0" smtClean="0"/>
              <a:t>, contribute </a:t>
            </a:r>
            <a:r>
              <a:rPr lang="en-US" sz="1900" dirty="0"/>
              <a:t>such amount as it thinks fit to the National </a:t>
            </a:r>
            <a:r>
              <a:rPr lang="en-US" sz="1900" dirty="0" smtClean="0"/>
              <a:t>Defense </a:t>
            </a:r>
            <a:r>
              <a:rPr lang="en-US" sz="1900" dirty="0"/>
              <a:t>Fund or any </a:t>
            </a:r>
            <a:r>
              <a:rPr lang="en-US" sz="1900" dirty="0" smtClean="0"/>
              <a:t>other Fund </a:t>
            </a:r>
            <a:r>
              <a:rPr lang="en-US" sz="1900" dirty="0"/>
              <a:t>approved by the Central Government for the purpose of national </a:t>
            </a:r>
            <a:r>
              <a:rPr lang="en-US" sz="1900" dirty="0" smtClean="0"/>
              <a:t>defense.</a:t>
            </a:r>
            <a:endParaRPr lang="en-US" sz="1900" dirty="0" smtClean="0"/>
          </a:p>
          <a:p>
            <a:endParaRPr lang="en-US" sz="1900" dirty="0"/>
          </a:p>
          <a:p>
            <a:r>
              <a:rPr lang="en-US" sz="2000" dirty="0"/>
              <a:t>Every company shall disclose in its </a:t>
            </a:r>
            <a:r>
              <a:rPr lang="en-US" sz="2000" dirty="0" smtClean="0"/>
              <a:t>P&amp;L A/c the </a:t>
            </a:r>
            <a:r>
              <a:rPr lang="en-US" sz="2000" dirty="0"/>
              <a:t>total amount </a:t>
            </a:r>
            <a:r>
              <a:rPr lang="en-US" sz="2000" dirty="0" smtClean="0"/>
              <a:t>contributed </a:t>
            </a:r>
            <a:r>
              <a:rPr lang="en-US" sz="2000" dirty="0"/>
              <a:t>by it to the Fund </a:t>
            </a:r>
            <a:r>
              <a:rPr lang="en-US" sz="2000" dirty="0" smtClean="0"/>
              <a:t>during FY to </a:t>
            </a:r>
            <a:r>
              <a:rPr lang="en-US" sz="2000" dirty="0"/>
              <a:t>which the amount </a:t>
            </a:r>
            <a:r>
              <a:rPr lang="en-US" sz="2000" dirty="0" smtClean="0"/>
              <a:t>relates</a:t>
            </a:r>
            <a:r>
              <a:rPr lang="en-US" sz="1900" dirty="0" smtClean="0"/>
              <a:t>.</a:t>
            </a:r>
          </a:p>
          <a:p>
            <a:endParaRPr lang="en-US" sz="1700" dirty="0"/>
          </a:p>
        </p:txBody>
      </p:sp>
    </p:spTree>
    <p:extLst>
      <p:ext uri="{BB962C8B-B14F-4D97-AF65-F5344CB8AC3E}">
        <p14:creationId xmlns:p14="http://schemas.microsoft.com/office/powerpoint/2010/main" val="29145925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28600" y="228600"/>
            <a:ext cx="7848600" cy="1143000"/>
          </a:xfrm>
        </p:spPr>
        <p:txBody>
          <a:bodyPr/>
          <a:lstStyle/>
          <a:p>
            <a:r>
              <a:rPr lang="en-US" sz="4000" dirty="0" smtClean="0"/>
              <a:t>DISCLOSURE OF INTEREST BY DIRECTOR	</a:t>
            </a:r>
            <a:endParaRPr lang="en-US" sz="4000" dirty="0"/>
          </a:p>
        </p:txBody>
      </p:sp>
      <p:sp>
        <p:nvSpPr>
          <p:cNvPr id="5" name="Content Placeholder 4"/>
          <p:cNvSpPr>
            <a:spLocks noGrp="1"/>
          </p:cNvSpPr>
          <p:nvPr>
            <p:ph idx="1"/>
          </p:nvPr>
        </p:nvSpPr>
        <p:spPr/>
        <p:txBody>
          <a:bodyPr>
            <a:normAutofit/>
          </a:bodyPr>
          <a:lstStyle/>
          <a:p>
            <a:r>
              <a:rPr lang="en-US" dirty="0"/>
              <a:t>Every director </a:t>
            </a:r>
            <a:r>
              <a:rPr lang="en-US" dirty="0" smtClean="0"/>
              <a:t>shall: </a:t>
            </a:r>
          </a:p>
          <a:p>
            <a:endParaRPr lang="en-US" dirty="0" smtClean="0"/>
          </a:p>
          <a:p>
            <a:pPr marL="571500" indent="-457200">
              <a:buFont typeface="+mj-lt"/>
              <a:buAutoNum type="arabicParenR"/>
            </a:pPr>
            <a:r>
              <a:rPr lang="en-US" dirty="0" smtClean="0"/>
              <a:t>at </a:t>
            </a:r>
            <a:r>
              <a:rPr lang="en-US" dirty="0"/>
              <a:t>the </a:t>
            </a:r>
            <a:r>
              <a:rPr lang="en-US" dirty="0" smtClean="0"/>
              <a:t>1</a:t>
            </a:r>
            <a:r>
              <a:rPr lang="en-US" baseline="30000" dirty="0" smtClean="0"/>
              <a:t>st</a:t>
            </a:r>
            <a:r>
              <a:rPr lang="en-US" dirty="0" smtClean="0"/>
              <a:t> Board meeting in </a:t>
            </a:r>
            <a:r>
              <a:rPr lang="en-US" dirty="0"/>
              <a:t>which he participates </a:t>
            </a:r>
            <a:r>
              <a:rPr lang="en-US" dirty="0" smtClean="0"/>
              <a:t>as a </a:t>
            </a:r>
            <a:r>
              <a:rPr lang="en-US" dirty="0"/>
              <a:t>director and </a:t>
            </a:r>
            <a:endParaRPr lang="en-US" dirty="0" smtClean="0"/>
          </a:p>
          <a:p>
            <a:pPr marL="571500" indent="-457200">
              <a:buFont typeface="+mj-lt"/>
              <a:buAutoNum type="arabicParenR"/>
            </a:pPr>
            <a:r>
              <a:rPr lang="en-US" dirty="0" smtClean="0"/>
              <a:t>at the </a:t>
            </a:r>
            <a:r>
              <a:rPr lang="en-US" dirty="0"/>
              <a:t>1</a:t>
            </a:r>
            <a:r>
              <a:rPr lang="en-US" baseline="30000" dirty="0"/>
              <a:t>st</a:t>
            </a:r>
            <a:r>
              <a:rPr lang="en-US" dirty="0"/>
              <a:t> Board meeting </a:t>
            </a:r>
            <a:r>
              <a:rPr lang="en-US" dirty="0" smtClean="0"/>
              <a:t>in </a:t>
            </a:r>
            <a:r>
              <a:rPr lang="en-US" dirty="0"/>
              <a:t>every </a:t>
            </a:r>
            <a:r>
              <a:rPr lang="en-US" dirty="0" smtClean="0"/>
              <a:t>FY or</a:t>
            </a:r>
          </a:p>
          <a:p>
            <a:pPr marL="571500" indent="-457200">
              <a:buFont typeface="+mj-lt"/>
              <a:buAutoNum type="arabicParenR"/>
            </a:pPr>
            <a:r>
              <a:rPr lang="en-US" dirty="0" smtClean="0"/>
              <a:t>whenever there </a:t>
            </a:r>
            <a:r>
              <a:rPr lang="en-US" dirty="0"/>
              <a:t>is any change in the disclosures already made, then at the 1</a:t>
            </a:r>
            <a:r>
              <a:rPr lang="en-US" baseline="30000" dirty="0"/>
              <a:t>st</a:t>
            </a:r>
            <a:r>
              <a:rPr lang="en-US" dirty="0"/>
              <a:t> Board meeting </a:t>
            </a:r>
            <a:r>
              <a:rPr lang="en-US" dirty="0" smtClean="0"/>
              <a:t>held after such change </a:t>
            </a:r>
          </a:p>
          <a:p>
            <a:pPr marL="114300" indent="0">
              <a:buNone/>
            </a:pPr>
            <a:endParaRPr lang="en-US" dirty="0" smtClean="0"/>
          </a:p>
          <a:p>
            <a:pPr marL="114300" indent="0">
              <a:buNone/>
            </a:pPr>
            <a:r>
              <a:rPr lang="en-US" dirty="0" smtClean="0"/>
              <a:t>disclose </a:t>
            </a:r>
            <a:r>
              <a:rPr lang="en-US" dirty="0"/>
              <a:t>his concern or interest in any company or companies or </a:t>
            </a:r>
            <a:r>
              <a:rPr lang="en-US" dirty="0" smtClean="0"/>
              <a:t>bodies corporate</a:t>
            </a:r>
            <a:r>
              <a:rPr lang="en-US" dirty="0"/>
              <a:t>, firms, or other association of individuals </a:t>
            </a:r>
            <a:r>
              <a:rPr lang="en-US" dirty="0" smtClean="0"/>
              <a:t>which </a:t>
            </a:r>
            <a:r>
              <a:rPr lang="en-US" dirty="0"/>
              <a:t>shall include the shareholding, by giving a notice in writing in </a:t>
            </a:r>
            <a:r>
              <a:rPr lang="en-US" b="1" dirty="0"/>
              <a:t>Form MBP </a:t>
            </a:r>
            <a:r>
              <a:rPr lang="en-US" b="1" dirty="0" smtClean="0"/>
              <a:t>1</a:t>
            </a:r>
            <a:r>
              <a:rPr lang="en-US" dirty="0" smtClean="0"/>
              <a:t>.</a:t>
            </a:r>
            <a:endParaRPr lang="en-US" dirty="0"/>
          </a:p>
          <a:p>
            <a:endParaRPr lang="en-US" dirty="0"/>
          </a:p>
        </p:txBody>
      </p:sp>
    </p:spTree>
    <p:extLst>
      <p:ext uri="{BB962C8B-B14F-4D97-AF65-F5344CB8AC3E}">
        <p14:creationId xmlns:p14="http://schemas.microsoft.com/office/powerpoint/2010/main" val="31923053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4000" dirty="0" smtClean="0"/>
              <a:t>PARTICIPATION OF DIRECTORS</a:t>
            </a:r>
            <a:endParaRPr lang="en-US" sz="4000" dirty="0"/>
          </a:p>
        </p:txBody>
      </p:sp>
      <p:sp>
        <p:nvSpPr>
          <p:cNvPr id="5" name="Content Placeholder 4"/>
          <p:cNvSpPr>
            <a:spLocks noGrp="1"/>
          </p:cNvSpPr>
          <p:nvPr>
            <p:ph idx="1"/>
          </p:nvPr>
        </p:nvSpPr>
        <p:spPr>
          <a:xfrm>
            <a:off x="381000" y="1600200"/>
            <a:ext cx="7696200" cy="4800600"/>
          </a:xfrm>
        </p:spPr>
        <p:txBody>
          <a:bodyPr>
            <a:normAutofit/>
          </a:bodyPr>
          <a:lstStyle/>
          <a:p>
            <a:pPr marL="114300" indent="0">
              <a:buNone/>
            </a:pPr>
            <a:r>
              <a:rPr lang="en-US" dirty="0" smtClean="0"/>
              <a:t>Directors can participate either thru:</a:t>
            </a:r>
          </a:p>
          <a:p>
            <a:pPr marL="457200" indent="-457200">
              <a:buFont typeface="+mj-lt"/>
              <a:buAutoNum type="arabicParenR"/>
            </a:pPr>
            <a:r>
              <a:rPr lang="en-US" dirty="0" smtClean="0"/>
              <a:t>in person or</a:t>
            </a:r>
          </a:p>
          <a:p>
            <a:pPr marL="457200" indent="-457200">
              <a:buFont typeface="+mj-lt"/>
              <a:buAutoNum type="arabicParenR"/>
            </a:pPr>
            <a:r>
              <a:rPr lang="en-US" dirty="0" smtClean="0"/>
              <a:t>video conferencing or </a:t>
            </a:r>
          </a:p>
          <a:p>
            <a:pPr marL="457200" indent="-457200">
              <a:buFont typeface="+mj-lt"/>
              <a:buAutoNum type="arabicParenR"/>
            </a:pPr>
            <a:r>
              <a:rPr lang="en-US" dirty="0" smtClean="0"/>
              <a:t>Other audio visual means</a:t>
            </a:r>
          </a:p>
          <a:p>
            <a:endParaRPr lang="en-US" dirty="0"/>
          </a:p>
        </p:txBody>
      </p:sp>
    </p:spTree>
    <p:extLst>
      <p:ext uri="{BB962C8B-B14F-4D97-AF65-F5344CB8AC3E}">
        <p14:creationId xmlns:p14="http://schemas.microsoft.com/office/powerpoint/2010/main" val="9410125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4000" dirty="0" smtClean="0"/>
              <a:t>DISCLOSURE OF INTEREST BY DIRECTOR</a:t>
            </a:r>
            <a:r>
              <a:rPr lang="en-US" dirty="0" smtClean="0"/>
              <a:t>	</a:t>
            </a:r>
            <a:endParaRPr lang="en-US" dirty="0"/>
          </a:p>
        </p:txBody>
      </p:sp>
      <p:sp>
        <p:nvSpPr>
          <p:cNvPr id="5" name="Content Placeholder 4"/>
          <p:cNvSpPr>
            <a:spLocks noGrp="1"/>
          </p:cNvSpPr>
          <p:nvPr>
            <p:ph idx="1"/>
          </p:nvPr>
        </p:nvSpPr>
        <p:spPr>
          <a:xfrm>
            <a:off x="457200" y="1600200"/>
            <a:ext cx="7696200" cy="4800600"/>
          </a:xfrm>
        </p:spPr>
        <p:txBody>
          <a:bodyPr>
            <a:normAutofit fontScale="85000" lnSpcReduction="20000"/>
          </a:bodyPr>
          <a:lstStyle/>
          <a:p>
            <a:r>
              <a:rPr lang="en-US" dirty="0"/>
              <a:t>Every director </a:t>
            </a:r>
            <a:r>
              <a:rPr lang="en-US" dirty="0" smtClean="0"/>
              <a:t>concerned </a:t>
            </a:r>
            <a:r>
              <a:rPr lang="en-US" dirty="0"/>
              <a:t>or interested in a contract or arrangement or proposed contract or </a:t>
            </a:r>
            <a:r>
              <a:rPr lang="en-US" dirty="0" smtClean="0"/>
              <a:t>arrangement entered </a:t>
            </a:r>
            <a:r>
              <a:rPr lang="en-US" dirty="0"/>
              <a:t>into or to be entered into</a:t>
            </a:r>
            <a:r>
              <a:rPr lang="en-US" dirty="0" smtClean="0"/>
              <a:t>—</a:t>
            </a:r>
          </a:p>
          <a:p>
            <a:endParaRPr lang="en-US" dirty="0"/>
          </a:p>
          <a:p>
            <a:pPr marL="796925" indent="-457200">
              <a:buFont typeface="+mj-lt"/>
              <a:buAutoNum type="arabicParenR"/>
            </a:pPr>
            <a:r>
              <a:rPr lang="en-US" dirty="0" smtClean="0"/>
              <a:t>with </a:t>
            </a:r>
            <a:r>
              <a:rPr lang="en-US" dirty="0"/>
              <a:t>a body corporate in which such director or such director </a:t>
            </a:r>
            <a:r>
              <a:rPr lang="en-US" dirty="0" smtClean="0"/>
              <a:t>along with other </a:t>
            </a:r>
            <a:r>
              <a:rPr lang="en-US" dirty="0"/>
              <a:t>director, holds more than </a:t>
            </a:r>
            <a:r>
              <a:rPr lang="en-US" dirty="0" smtClean="0"/>
              <a:t>2% shareholding </a:t>
            </a:r>
            <a:r>
              <a:rPr lang="en-US" dirty="0"/>
              <a:t>of that </a:t>
            </a:r>
            <a:r>
              <a:rPr lang="en-US" dirty="0" smtClean="0"/>
              <a:t>body corporate</a:t>
            </a:r>
            <a:r>
              <a:rPr lang="en-US" dirty="0"/>
              <a:t>, or is a promoter, manager, </a:t>
            </a:r>
            <a:r>
              <a:rPr lang="en-US" dirty="0" smtClean="0"/>
              <a:t>CEO of </a:t>
            </a:r>
            <a:r>
              <a:rPr lang="en-US" dirty="0"/>
              <a:t>that body corporate; </a:t>
            </a:r>
            <a:r>
              <a:rPr lang="en-US" dirty="0" smtClean="0"/>
              <a:t>or</a:t>
            </a:r>
          </a:p>
          <a:p>
            <a:pPr marL="796925" indent="-457200">
              <a:buFont typeface="+mj-lt"/>
              <a:buAutoNum type="arabicParenR"/>
            </a:pPr>
            <a:r>
              <a:rPr lang="en-US" dirty="0" smtClean="0"/>
              <a:t>with </a:t>
            </a:r>
            <a:r>
              <a:rPr lang="en-US" dirty="0"/>
              <a:t>a firm or other entity in which, such director is a partner, owner </a:t>
            </a:r>
            <a:r>
              <a:rPr lang="en-US" dirty="0" smtClean="0"/>
              <a:t>or member.</a:t>
            </a:r>
          </a:p>
          <a:p>
            <a:pPr marL="571500" indent="-457200">
              <a:buFont typeface="+mj-lt"/>
              <a:buAutoNum type="arabicParenR"/>
            </a:pPr>
            <a:endParaRPr lang="en-US" dirty="0"/>
          </a:p>
          <a:p>
            <a:pPr marL="411480" lvl="1" indent="0">
              <a:buNone/>
            </a:pPr>
            <a:r>
              <a:rPr lang="en-US" sz="2200" dirty="0"/>
              <a:t>shall </a:t>
            </a:r>
            <a:r>
              <a:rPr lang="en-US" sz="2200" dirty="0" smtClean="0"/>
              <a:t>disclose: </a:t>
            </a:r>
          </a:p>
          <a:p>
            <a:pPr marL="925830" lvl="1" indent="-514350">
              <a:buFont typeface="+mj-lt"/>
              <a:buAutoNum type="romanLcPeriod"/>
            </a:pPr>
            <a:r>
              <a:rPr lang="en-US" sz="2200" dirty="0" smtClean="0"/>
              <a:t>the </a:t>
            </a:r>
            <a:r>
              <a:rPr lang="en-US" sz="2200" dirty="0"/>
              <a:t>nature of his concern or interest and </a:t>
            </a:r>
            <a:endParaRPr lang="en-US" sz="2200" dirty="0" smtClean="0"/>
          </a:p>
          <a:p>
            <a:pPr marL="925830" lvl="1" indent="-514350">
              <a:buFont typeface="+mj-lt"/>
              <a:buAutoNum type="romanLcPeriod"/>
            </a:pPr>
            <a:r>
              <a:rPr lang="en-US" sz="2200" dirty="0" smtClean="0"/>
              <a:t>shall </a:t>
            </a:r>
            <a:r>
              <a:rPr lang="en-US" sz="2200" dirty="0"/>
              <a:t>not participate </a:t>
            </a:r>
            <a:endParaRPr lang="en-US" sz="2200" dirty="0" smtClean="0"/>
          </a:p>
          <a:p>
            <a:pPr marL="868680" lvl="1" indent="-457200">
              <a:buFont typeface="+mj-lt"/>
              <a:buAutoNum type="romanLcPeriod"/>
            </a:pPr>
            <a:endParaRPr lang="en-US" sz="2200" dirty="0" smtClean="0"/>
          </a:p>
          <a:p>
            <a:pPr marL="411480" lvl="1" indent="0">
              <a:buNone/>
            </a:pPr>
            <a:r>
              <a:rPr lang="en-US" sz="2200" dirty="0" smtClean="0"/>
              <a:t>at </a:t>
            </a:r>
            <a:r>
              <a:rPr lang="en-US" sz="2200" dirty="0"/>
              <a:t>the </a:t>
            </a:r>
            <a:r>
              <a:rPr lang="en-US" sz="2200" dirty="0" smtClean="0"/>
              <a:t>Board Meeting in </a:t>
            </a:r>
            <a:r>
              <a:rPr lang="en-US" sz="2200" dirty="0"/>
              <a:t>which </a:t>
            </a:r>
            <a:r>
              <a:rPr lang="en-US" sz="2200" dirty="0" smtClean="0"/>
              <a:t>the contract </a:t>
            </a:r>
            <a:r>
              <a:rPr lang="en-US" sz="2200" dirty="0"/>
              <a:t>or arrangement is </a:t>
            </a:r>
            <a:r>
              <a:rPr lang="en-US" sz="2200" dirty="0" smtClean="0"/>
              <a:t>discussed.</a:t>
            </a:r>
          </a:p>
          <a:p>
            <a:pPr marL="411480" lvl="1" indent="0">
              <a:buNone/>
            </a:pPr>
            <a:endParaRPr lang="en-US" sz="2200" dirty="0"/>
          </a:p>
          <a:p>
            <a:pPr marL="339725" lvl="1" indent="-227013"/>
            <a:r>
              <a:rPr lang="en-US" sz="2200" dirty="0" smtClean="0"/>
              <a:t>Violation of this clause will render such contract &amp; arrangement voidable at the option of Company.</a:t>
            </a:r>
            <a:endParaRPr lang="en-US" sz="2200" dirty="0"/>
          </a:p>
        </p:txBody>
      </p:sp>
    </p:spTree>
    <p:extLst>
      <p:ext uri="{BB962C8B-B14F-4D97-AF65-F5344CB8AC3E}">
        <p14:creationId xmlns:p14="http://schemas.microsoft.com/office/powerpoint/2010/main" val="16966667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4000" dirty="0" smtClean="0"/>
              <a:t>DISCLOSURE OF INTEREST BY DIRECTOR</a:t>
            </a:r>
            <a:r>
              <a:rPr lang="en-US" dirty="0" smtClean="0"/>
              <a:t>	</a:t>
            </a:r>
            <a:endParaRPr lang="en-US" dirty="0"/>
          </a:p>
        </p:txBody>
      </p:sp>
      <p:sp>
        <p:nvSpPr>
          <p:cNvPr id="5" name="Content Placeholder 4"/>
          <p:cNvSpPr>
            <a:spLocks noGrp="1"/>
          </p:cNvSpPr>
          <p:nvPr>
            <p:ph idx="1"/>
          </p:nvPr>
        </p:nvSpPr>
        <p:spPr/>
        <p:txBody>
          <a:bodyPr>
            <a:normAutofit/>
          </a:bodyPr>
          <a:lstStyle/>
          <a:p>
            <a:r>
              <a:rPr lang="en-US" dirty="0" smtClean="0"/>
              <a:t>It </a:t>
            </a:r>
            <a:r>
              <a:rPr lang="en-US" dirty="0"/>
              <a:t>shall be the duty of the director giving notice of interest to cause it to be disclosed at the </a:t>
            </a:r>
            <a:r>
              <a:rPr lang="en-US" dirty="0" smtClean="0"/>
              <a:t>Board Meeting </a:t>
            </a:r>
            <a:r>
              <a:rPr lang="en-US" dirty="0"/>
              <a:t>held immediately after the date of the notice </a:t>
            </a:r>
            <a:r>
              <a:rPr lang="en-US" dirty="0" smtClean="0"/>
              <a:t>.</a:t>
            </a:r>
          </a:p>
          <a:p>
            <a:endParaRPr lang="en-US" dirty="0"/>
          </a:p>
          <a:p>
            <a:r>
              <a:rPr lang="en-US" dirty="0"/>
              <a:t>All </a:t>
            </a:r>
            <a:r>
              <a:rPr lang="en-US" dirty="0" smtClean="0"/>
              <a:t>such notices </a:t>
            </a:r>
            <a:r>
              <a:rPr lang="en-US" dirty="0"/>
              <a:t>shall </a:t>
            </a:r>
            <a:r>
              <a:rPr lang="en-US" dirty="0" smtClean="0"/>
              <a:t>be: </a:t>
            </a:r>
          </a:p>
          <a:p>
            <a:pPr marL="571500" indent="-457200">
              <a:buFont typeface="+mj-lt"/>
              <a:buAutoNum type="arabicParenR"/>
            </a:pPr>
            <a:r>
              <a:rPr lang="en-US" dirty="0" smtClean="0"/>
              <a:t>kept </a:t>
            </a:r>
            <a:r>
              <a:rPr lang="en-US" dirty="0"/>
              <a:t>at the </a:t>
            </a:r>
            <a:r>
              <a:rPr lang="en-US" dirty="0" smtClean="0"/>
              <a:t>Regd. Office &amp; </a:t>
            </a:r>
          </a:p>
          <a:p>
            <a:pPr marL="571500" indent="-457200">
              <a:buFont typeface="+mj-lt"/>
              <a:buAutoNum type="arabicParenR"/>
            </a:pPr>
            <a:r>
              <a:rPr lang="en-US" dirty="0" smtClean="0"/>
              <a:t>shall </a:t>
            </a:r>
            <a:r>
              <a:rPr lang="en-US" dirty="0"/>
              <a:t>be preserved for a period of </a:t>
            </a:r>
            <a:r>
              <a:rPr lang="en-US" dirty="0" smtClean="0"/>
              <a:t>8 years </a:t>
            </a:r>
            <a:r>
              <a:rPr lang="en-US" dirty="0"/>
              <a:t>from the end of the </a:t>
            </a:r>
            <a:r>
              <a:rPr lang="en-US" dirty="0" smtClean="0"/>
              <a:t>FY to </a:t>
            </a:r>
            <a:r>
              <a:rPr lang="en-US" dirty="0"/>
              <a:t>which it relates </a:t>
            </a:r>
            <a:r>
              <a:rPr lang="en-US" dirty="0" smtClean="0"/>
              <a:t>&amp; </a:t>
            </a:r>
          </a:p>
          <a:p>
            <a:pPr marL="571500" indent="-457200">
              <a:buFont typeface="+mj-lt"/>
              <a:buAutoNum type="arabicParenR"/>
            </a:pPr>
            <a:r>
              <a:rPr lang="en-US" dirty="0" smtClean="0"/>
              <a:t>shall </a:t>
            </a:r>
            <a:r>
              <a:rPr lang="en-US" dirty="0"/>
              <a:t>be kept in the custody of the </a:t>
            </a:r>
            <a:r>
              <a:rPr lang="en-US" dirty="0" smtClean="0"/>
              <a:t>CS or </a:t>
            </a:r>
            <a:r>
              <a:rPr lang="en-US" dirty="0"/>
              <a:t>any other person authorized by the </a:t>
            </a:r>
            <a:r>
              <a:rPr lang="en-US" dirty="0" smtClean="0"/>
              <a:t>Board.</a:t>
            </a:r>
          </a:p>
          <a:p>
            <a:endParaRPr lang="en-US" dirty="0"/>
          </a:p>
          <a:p>
            <a:endParaRPr lang="en-US" dirty="0" smtClean="0"/>
          </a:p>
        </p:txBody>
      </p:sp>
    </p:spTree>
    <p:extLst>
      <p:ext uri="{BB962C8B-B14F-4D97-AF65-F5344CB8AC3E}">
        <p14:creationId xmlns:p14="http://schemas.microsoft.com/office/powerpoint/2010/main" val="27444778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4000" dirty="0" smtClean="0"/>
              <a:t>LOAN TO DIRECTORS	</a:t>
            </a:r>
            <a:endParaRPr lang="en-US" sz="4000" dirty="0"/>
          </a:p>
        </p:txBody>
      </p:sp>
      <p:sp>
        <p:nvSpPr>
          <p:cNvPr id="5" name="Content Placeholder 4"/>
          <p:cNvSpPr>
            <a:spLocks noGrp="1"/>
          </p:cNvSpPr>
          <p:nvPr>
            <p:ph idx="1"/>
          </p:nvPr>
        </p:nvSpPr>
        <p:spPr>
          <a:xfrm>
            <a:off x="457200" y="1295400"/>
            <a:ext cx="7620000" cy="5105400"/>
          </a:xfrm>
        </p:spPr>
        <p:txBody>
          <a:bodyPr>
            <a:normAutofit fontScale="25000" lnSpcReduction="20000"/>
          </a:bodyPr>
          <a:lstStyle/>
          <a:p>
            <a:endParaRPr lang="en-US" sz="9600" dirty="0" smtClean="0"/>
          </a:p>
          <a:p>
            <a:r>
              <a:rPr lang="en-US" sz="9600" dirty="0" smtClean="0"/>
              <a:t>No </a:t>
            </a:r>
            <a:r>
              <a:rPr lang="en-US" sz="9600" dirty="0"/>
              <a:t>company </a:t>
            </a:r>
            <a:r>
              <a:rPr lang="en-US" sz="9600" dirty="0" smtClean="0"/>
              <a:t>shall advance </a:t>
            </a:r>
            <a:r>
              <a:rPr lang="en-US" sz="9600" dirty="0"/>
              <a:t>any loan, including any loan represented by a book debt, to any of its directors </a:t>
            </a:r>
            <a:r>
              <a:rPr lang="en-US" sz="9600" dirty="0" smtClean="0"/>
              <a:t>or to </a:t>
            </a:r>
            <a:r>
              <a:rPr lang="en-US" sz="9600" dirty="0"/>
              <a:t>any other person in whom the director is interested or give any guarantee or provide </a:t>
            </a:r>
            <a:r>
              <a:rPr lang="en-US" sz="9600" dirty="0" smtClean="0"/>
              <a:t>any security </a:t>
            </a:r>
            <a:r>
              <a:rPr lang="en-US" sz="9600" dirty="0"/>
              <a:t>in connection with any loan taken by him or such other </a:t>
            </a:r>
            <a:r>
              <a:rPr lang="en-US" sz="9600" dirty="0" smtClean="0"/>
              <a:t>person.</a:t>
            </a:r>
          </a:p>
          <a:p>
            <a:endParaRPr lang="en-US" sz="9600" dirty="0"/>
          </a:p>
          <a:p>
            <a:r>
              <a:rPr lang="en-US" sz="9600" b="1" dirty="0" smtClean="0"/>
              <a:t>EXEMPTIONS</a:t>
            </a:r>
            <a:r>
              <a:rPr lang="en-US" sz="9600" dirty="0" smtClean="0"/>
              <a:t>: </a:t>
            </a:r>
          </a:p>
          <a:p>
            <a:endParaRPr lang="en-US" sz="9600" dirty="0"/>
          </a:p>
          <a:p>
            <a:pPr marL="687388" indent="-347663">
              <a:buFont typeface="+mj-lt"/>
              <a:buAutoNum type="arabicParenR"/>
            </a:pPr>
            <a:r>
              <a:rPr lang="en-US" sz="9600" dirty="0" smtClean="0"/>
              <a:t>Loan given to </a:t>
            </a:r>
            <a:r>
              <a:rPr lang="en-US" sz="9600" dirty="0"/>
              <a:t>a MD or WTD:</a:t>
            </a:r>
          </a:p>
          <a:p>
            <a:pPr marL="687388" indent="-347663">
              <a:buFont typeface="+mj-lt"/>
              <a:buAutoNum type="romanLcPeriod"/>
            </a:pPr>
            <a:r>
              <a:rPr lang="en-US" sz="9600" dirty="0"/>
              <a:t>as a part of the conditions of service extended by the company to all its employees; or</a:t>
            </a:r>
          </a:p>
          <a:p>
            <a:pPr marL="687388" indent="-347663">
              <a:buFont typeface="+mj-lt"/>
              <a:buAutoNum type="romanLcPeriod"/>
            </a:pPr>
            <a:r>
              <a:rPr lang="en-US" sz="9600" dirty="0"/>
              <a:t>pursuant to any scheme approved by the members by a special </a:t>
            </a:r>
            <a:r>
              <a:rPr lang="en-US" sz="9600" dirty="0" smtClean="0"/>
              <a:t>resolution</a:t>
            </a:r>
          </a:p>
          <a:p>
            <a:pPr marL="687388" indent="-347663">
              <a:buFont typeface="+mj-lt"/>
              <a:buAutoNum type="romanLcPeriod"/>
            </a:pPr>
            <a:endParaRPr lang="en-US" sz="8000" dirty="0"/>
          </a:p>
          <a:p>
            <a:pPr marL="339725" indent="0">
              <a:buNone/>
            </a:pPr>
            <a:r>
              <a:rPr lang="en-US" sz="8000" dirty="0" smtClean="0"/>
              <a:t> </a:t>
            </a:r>
            <a:endParaRPr lang="en-US" sz="8000" dirty="0"/>
          </a:p>
          <a:p>
            <a:endParaRPr lang="en-US" sz="8000" dirty="0" smtClean="0"/>
          </a:p>
          <a:p>
            <a:endParaRPr lang="en-US" sz="8000" dirty="0" smtClean="0"/>
          </a:p>
          <a:p>
            <a:endParaRPr lang="en-US" sz="8000" dirty="0"/>
          </a:p>
          <a:p>
            <a:endParaRPr lang="en-US" dirty="0" smtClean="0"/>
          </a:p>
          <a:p>
            <a:endParaRPr lang="en-US" sz="2200" dirty="0"/>
          </a:p>
        </p:txBody>
      </p:sp>
    </p:spTree>
    <p:extLst>
      <p:ext uri="{BB962C8B-B14F-4D97-AF65-F5344CB8AC3E}">
        <p14:creationId xmlns:p14="http://schemas.microsoft.com/office/powerpoint/2010/main" val="837285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4000" dirty="0" smtClean="0"/>
              <a:t>LOAN TO DIRECTORS	</a:t>
            </a:r>
            <a:endParaRPr lang="en-US" sz="4000" dirty="0"/>
          </a:p>
        </p:txBody>
      </p:sp>
      <p:sp>
        <p:nvSpPr>
          <p:cNvPr id="5" name="Content Placeholder 4"/>
          <p:cNvSpPr>
            <a:spLocks noGrp="1"/>
          </p:cNvSpPr>
          <p:nvPr>
            <p:ph idx="1"/>
          </p:nvPr>
        </p:nvSpPr>
        <p:spPr>
          <a:xfrm>
            <a:off x="457200" y="1295400"/>
            <a:ext cx="7620000" cy="5105400"/>
          </a:xfrm>
        </p:spPr>
        <p:txBody>
          <a:bodyPr>
            <a:normAutofit fontScale="70000" lnSpcReduction="20000"/>
          </a:bodyPr>
          <a:lstStyle/>
          <a:p>
            <a:pPr marL="687388" indent="-347663">
              <a:buFont typeface="+mj-lt"/>
              <a:buAutoNum type="arabicParenR" startAt="2"/>
            </a:pPr>
            <a:r>
              <a:rPr lang="en-US" sz="3100" dirty="0" smtClean="0"/>
              <a:t>Any Company whose business in ordinary course is to provide loan </a:t>
            </a:r>
            <a:r>
              <a:rPr lang="en-US" sz="3100" dirty="0"/>
              <a:t>or </a:t>
            </a:r>
            <a:r>
              <a:rPr lang="en-US" sz="3100" dirty="0" smtClean="0"/>
              <a:t>guarantee </a:t>
            </a:r>
            <a:r>
              <a:rPr lang="en-US" sz="3100" dirty="0"/>
              <a:t>or </a:t>
            </a:r>
            <a:r>
              <a:rPr lang="en-US" sz="3100" dirty="0" smtClean="0"/>
              <a:t>security for </a:t>
            </a:r>
            <a:r>
              <a:rPr lang="en-US" sz="3100" dirty="0"/>
              <a:t>the due repayment of any </a:t>
            </a:r>
            <a:r>
              <a:rPr lang="en-US" sz="3100" dirty="0" smtClean="0"/>
              <a:t>loan, can provide loan or guarantee or security to its Director provided interest on loan is not </a:t>
            </a:r>
            <a:r>
              <a:rPr lang="en-US" sz="3100" dirty="0"/>
              <a:t>less than the bank rate declared by RBI.</a:t>
            </a:r>
          </a:p>
          <a:p>
            <a:pPr marL="687388" indent="-347663">
              <a:buFont typeface="+mj-lt"/>
              <a:buAutoNum type="arabicParenR" startAt="2"/>
            </a:pPr>
            <a:endParaRPr lang="en-US" sz="3100" dirty="0" smtClean="0"/>
          </a:p>
          <a:p>
            <a:pPr marL="687388" indent="-347663">
              <a:buFont typeface="+mj-lt"/>
              <a:buAutoNum type="arabicParenR" startAt="2"/>
            </a:pPr>
            <a:r>
              <a:rPr lang="en-US" sz="3100" dirty="0" smtClean="0"/>
              <a:t>Any </a:t>
            </a:r>
            <a:r>
              <a:rPr lang="en-US" sz="3100" dirty="0"/>
              <a:t>loan made by a holding company to its wholly owned subsidiary company or any guarantee given or security provided by a holding company in respect of any loan made to its wholly owned subsidiary </a:t>
            </a:r>
            <a:r>
              <a:rPr lang="en-US" sz="3100" dirty="0" smtClean="0"/>
              <a:t>company</a:t>
            </a:r>
          </a:p>
          <a:p>
            <a:pPr marL="687388" indent="-347663">
              <a:buFont typeface="+mj-lt"/>
              <a:buAutoNum type="arabicParenR" startAt="2"/>
            </a:pPr>
            <a:endParaRPr lang="en-US" sz="3100" dirty="0"/>
          </a:p>
          <a:p>
            <a:pPr marL="687388" indent="-347663">
              <a:buFont typeface="+mj-lt"/>
              <a:buAutoNum type="arabicParenR" startAt="2"/>
            </a:pPr>
            <a:r>
              <a:rPr lang="en-US" sz="3100" dirty="0" smtClean="0"/>
              <a:t>Any </a:t>
            </a:r>
            <a:r>
              <a:rPr lang="en-US" sz="3100" dirty="0"/>
              <a:t>guarantee given or security provided by a holding company in respect of loan made by any bank or financial institution to its subsidiary </a:t>
            </a:r>
            <a:r>
              <a:rPr lang="en-US" sz="3100" dirty="0" smtClean="0"/>
              <a:t>company</a:t>
            </a:r>
          </a:p>
          <a:p>
            <a:pPr marL="687388" indent="-347663">
              <a:buFont typeface="+mj-lt"/>
              <a:buAutoNum type="arabicParenR" startAt="2"/>
            </a:pPr>
            <a:endParaRPr lang="en-US" sz="3100" dirty="0"/>
          </a:p>
          <a:p>
            <a:r>
              <a:rPr lang="en-US" sz="3100" dirty="0" smtClean="0"/>
              <a:t>Provided </a:t>
            </a:r>
            <a:r>
              <a:rPr lang="en-US" sz="3100" dirty="0"/>
              <a:t>the loans mentioned in </a:t>
            </a:r>
            <a:r>
              <a:rPr lang="en-US" sz="3100" dirty="0" smtClean="0"/>
              <a:t>(3) </a:t>
            </a:r>
            <a:r>
              <a:rPr lang="en-US" sz="3100" dirty="0"/>
              <a:t>&amp; </a:t>
            </a:r>
            <a:r>
              <a:rPr lang="en-US" sz="3100" dirty="0" smtClean="0"/>
              <a:t>(4) </a:t>
            </a:r>
            <a:r>
              <a:rPr lang="en-US" sz="3100" dirty="0"/>
              <a:t>made are utilized by the subsidiary company for its </a:t>
            </a:r>
            <a:r>
              <a:rPr lang="en-US" sz="3100" dirty="0" smtClean="0"/>
              <a:t>principal </a:t>
            </a:r>
            <a:r>
              <a:rPr lang="en-US" sz="3100" dirty="0"/>
              <a:t>business activities. </a:t>
            </a:r>
          </a:p>
          <a:p>
            <a:endParaRPr lang="en-US" sz="8000" dirty="0" smtClean="0"/>
          </a:p>
          <a:p>
            <a:endParaRPr lang="en-US" sz="8000" dirty="0" smtClean="0"/>
          </a:p>
          <a:p>
            <a:endParaRPr lang="en-US" sz="8000" dirty="0"/>
          </a:p>
          <a:p>
            <a:endParaRPr lang="en-US" dirty="0" smtClean="0"/>
          </a:p>
          <a:p>
            <a:endParaRPr lang="en-US" sz="2200" dirty="0"/>
          </a:p>
        </p:txBody>
      </p:sp>
    </p:spTree>
    <p:extLst>
      <p:ext uri="{BB962C8B-B14F-4D97-AF65-F5344CB8AC3E}">
        <p14:creationId xmlns:p14="http://schemas.microsoft.com/office/powerpoint/2010/main" val="32635411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74638"/>
            <a:ext cx="7620000" cy="868362"/>
          </a:xfrm>
        </p:spPr>
        <p:txBody>
          <a:bodyPr/>
          <a:lstStyle/>
          <a:p>
            <a:r>
              <a:rPr lang="en-US" sz="4000" dirty="0" smtClean="0"/>
              <a:t>LOAN TO DIRECTORS	</a:t>
            </a:r>
            <a:endParaRPr lang="en-US" sz="4000" dirty="0"/>
          </a:p>
        </p:txBody>
      </p:sp>
      <p:sp>
        <p:nvSpPr>
          <p:cNvPr id="5" name="Content Placeholder 4"/>
          <p:cNvSpPr>
            <a:spLocks noGrp="1"/>
          </p:cNvSpPr>
          <p:nvPr>
            <p:ph idx="1"/>
          </p:nvPr>
        </p:nvSpPr>
        <p:spPr>
          <a:xfrm>
            <a:off x="457200" y="1066800"/>
            <a:ext cx="7620000" cy="5334000"/>
          </a:xfrm>
        </p:spPr>
        <p:txBody>
          <a:bodyPr>
            <a:normAutofit fontScale="25000" lnSpcReduction="20000"/>
          </a:bodyPr>
          <a:lstStyle/>
          <a:p>
            <a:pPr marL="114300" indent="0">
              <a:buNone/>
            </a:pPr>
            <a:r>
              <a:rPr lang="en-US" sz="8000" dirty="0" smtClean="0"/>
              <a:t>For </a:t>
            </a:r>
            <a:r>
              <a:rPr lang="en-US" sz="8000" dirty="0"/>
              <a:t>the purposes of this section, the </a:t>
            </a:r>
            <a:r>
              <a:rPr lang="en-US" sz="8000" dirty="0" smtClean="0"/>
              <a:t>expression “</a:t>
            </a:r>
            <a:r>
              <a:rPr lang="en-US" sz="8000" dirty="0"/>
              <a:t>to any other person in whom director is interested” </a:t>
            </a:r>
            <a:r>
              <a:rPr lang="en-US" sz="8000" dirty="0" smtClean="0"/>
              <a:t>means—</a:t>
            </a:r>
          </a:p>
          <a:p>
            <a:pPr marL="114300" indent="0">
              <a:buNone/>
            </a:pPr>
            <a:endParaRPr lang="en-US" sz="8000" dirty="0"/>
          </a:p>
          <a:p>
            <a:pPr marL="571500" indent="-457200">
              <a:buFont typeface="+mj-lt"/>
              <a:buAutoNum type="alphaLcParenR"/>
            </a:pPr>
            <a:r>
              <a:rPr lang="en-US" sz="8000" dirty="0"/>
              <a:t>any director of the lending company, or of a company which is its holding company or any partner or relative of any such director</a:t>
            </a:r>
            <a:r>
              <a:rPr lang="en-US" sz="8000" dirty="0" smtClean="0"/>
              <a:t>;</a:t>
            </a:r>
          </a:p>
          <a:p>
            <a:pPr marL="571500" indent="-457200">
              <a:buFont typeface="+mj-lt"/>
              <a:buAutoNum type="alphaLcParenR"/>
            </a:pPr>
            <a:endParaRPr lang="en-US" sz="8000" dirty="0"/>
          </a:p>
          <a:p>
            <a:pPr marL="571500" indent="-457200">
              <a:buFont typeface="+mj-lt"/>
              <a:buAutoNum type="alphaLcParenR"/>
            </a:pPr>
            <a:r>
              <a:rPr lang="en-US" sz="8000" dirty="0"/>
              <a:t>any firm in which any such director or relative is a partner</a:t>
            </a:r>
            <a:r>
              <a:rPr lang="en-US" sz="8000" dirty="0" smtClean="0"/>
              <a:t>;</a:t>
            </a:r>
          </a:p>
          <a:p>
            <a:pPr marL="571500" indent="-457200">
              <a:buFont typeface="+mj-lt"/>
              <a:buAutoNum type="alphaLcParenR"/>
            </a:pPr>
            <a:endParaRPr lang="en-US" sz="8000" dirty="0"/>
          </a:p>
          <a:p>
            <a:pPr marL="571500" indent="-457200">
              <a:buFont typeface="+mj-lt"/>
              <a:buAutoNum type="alphaLcParenR"/>
            </a:pPr>
            <a:r>
              <a:rPr lang="en-US" sz="8000" dirty="0"/>
              <a:t>any private company of which any such director is a director or member</a:t>
            </a:r>
            <a:r>
              <a:rPr lang="en-US" sz="8000" dirty="0" smtClean="0"/>
              <a:t>;</a:t>
            </a:r>
          </a:p>
          <a:p>
            <a:pPr marL="571500" indent="-457200">
              <a:buFont typeface="+mj-lt"/>
              <a:buAutoNum type="alphaLcParenR"/>
            </a:pPr>
            <a:endParaRPr lang="en-US" sz="8000" dirty="0"/>
          </a:p>
          <a:p>
            <a:pPr marL="571500" indent="-457200">
              <a:buFont typeface="+mj-lt"/>
              <a:buAutoNum type="alphaLcParenR"/>
            </a:pPr>
            <a:r>
              <a:rPr lang="en-US" sz="8000" dirty="0"/>
              <a:t>any body corporate at a general meeting of which not less than 25% of the total voting power may be exercised or controlled by any such director, or by two or more such directors, together; </a:t>
            </a:r>
            <a:r>
              <a:rPr lang="en-US" sz="8000" dirty="0" smtClean="0"/>
              <a:t>or</a:t>
            </a:r>
          </a:p>
          <a:p>
            <a:pPr marL="571500" indent="-457200">
              <a:buFont typeface="+mj-lt"/>
              <a:buAutoNum type="alphaLcParenR"/>
            </a:pPr>
            <a:endParaRPr lang="en-US" sz="8000" dirty="0"/>
          </a:p>
          <a:p>
            <a:pPr marL="571500" indent="-457200">
              <a:buFont typeface="+mj-lt"/>
              <a:buAutoNum type="alphaLcParenR"/>
            </a:pPr>
            <a:r>
              <a:rPr lang="en-US" sz="8000" dirty="0"/>
              <a:t>any body corporate, the </a:t>
            </a:r>
            <a:r>
              <a:rPr lang="en-US" sz="8000" dirty="0" smtClean="0"/>
              <a:t>Board, MD or Mgr., </a:t>
            </a:r>
            <a:r>
              <a:rPr lang="en-US" sz="8000" dirty="0"/>
              <a:t>whereof is accustomed to act in accordance with the directions or instructions of the Board, or of any director or directors, of the lending company</a:t>
            </a:r>
          </a:p>
          <a:p>
            <a:endParaRPr lang="en-US" dirty="0" smtClean="0"/>
          </a:p>
          <a:p>
            <a:endParaRPr lang="en-US" sz="2200" dirty="0"/>
          </a:p>
        </p:txBody>
      </p:sp>
    </p:spTree>
    <p:extLst>
      <p:ext uri="{BB962C8B-B14F-4D97-AF65-F5344CB8AC3E}">
        <p14:creationId xmlns:p14="http://schemas.microsoft.com/office/powerpoint/2010/main" val="33642537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4000" dirty="0" smtClean="0"/>
              <a:t>LOAN &amp; INVESTMENT BY COMPANY</a:t>
            </a:r>
            <a:endParaRPr lang="en-US" sz="4000" dirty="0"/>
          </a:p>
        </p:txBody>
      </p:sp>
      <p:sp>
        <p:nvSpPr>
          <p:cNvPr id="5" name="Content Placeholder 4"/>
          <p:cNvSpPr>
            <a:spLocks noGrp="1"/>
          </p:cNvSpPr>
          <p:nvPr>
            <p:ph idx="1"/>
          </p:nvPr>
        </p:nvSpPr>
        <p:spPr/>
        <p:txBody>
          <a:bodyPr>
            <a:normAutofit fontScale="77500" lnSpcReduction="20000"/>
          </a:bodyPr>
          <a:lstStyle/>
          <a:p>
            <a:pPr marL="114300" indent="0">
              <a:buNone/>
            </a:pPr>
            <a:r>
              <a:rPr lang="en-US" sz="2800" b="1" dirty="0" smtClean="0"/>
              <a:t>LAYERS OF INVESTMENT</a:t>
            </a:r>
          </a:p>
          <a:p>
            <a:endParaRPr lang="en-US" sz="2800" dirty="0" smtClean="0"/>
          </a:p>
          <a:p>
            <a:r>
              <a:rPr lang="en-US" sz="2800" dirty="0" smtClean="0"/>
              <a:t>A </a:t>
            </a:r>
            <a:r>
              <a:rPr lang="en-US" sz="2800" dirty="0"/>
              <a:t>company </a:t>
            </a:r>
            <a:r>
              <a:rPr lang="en-US" sz="2800" dirty="0" smtClean="0"/>
              <a:t>shall not make </a:t>
            </a:r>
            <a:r>
              <a:rPr lang="en-US" sz="2800" dirty="0"/>
              <a:t>investment through </a:t>
            </a:r>
            <a:r>
              <a:rPr lang="en-US" sz="2800" dirty="0" smtClean="0"/>
              <a:t>more </a:t>
            </a:r>
            <a:r>
              <a:rPr lang="en-US" sz="2800" dirty="0"/>
              <a:t>than two layers of </a:t>
            </a:r>
            <a:r>
              <a:rPr lang="en-US" sz="2800" dirty="0" smtClean="0"/>
              <a:t>investment companies</a:t>
            </a:r>
            <a:r>
              <a:rPr lang="en-US" sz="2800" dirty="0"/>
              <a:t>:</a:t>
            </a:r>
          </a:p>
          <a:p>
            <a:endParaRPr lang="en-US" sz="2800" dirty="0" smtClean="0"/>
          </a:p>
          <a:p>
            <a:r>
              <a:rPr lang="en-US" sz="2800" b="1" dirty="0" smtClean="0"/>
              <a:t>EXEMPTIONS</a:t>
            </a:r>
            <a:r>
              <a:rPr lang="en-US" sz="2800" dirty="0" smtClean="0"/>
              <a:t>:</a:t>
            </a:r>
          </a:p>
          <a:p>
            <a:endParaRPr lang="en-US" sz="2800" dirty="0"/>
          </a:p>
          <a:p>
            <a:pPr marL="914400" indent="-574675">
              <a:buFont typeface="+mj-lt"/>
              <a:buAutoNum type="arabicParenR"/>
            </a:pPr>
            <a:r>
              <a:rPr lang="en-US" sz="2800" dirty="0" smtClean="0"/>
              <a:t>a </a:t>
            </a:r>
            <a:r>
              <a:rPr lang="en-US" sz="2800" dirty="0"/>
              <a:t>company from acquiring </a:t>
            </a:r>
            <a:r>
              <a:rPr lang="en-US" sz="2800" dirty="0" smtClean="0"/>
              <a:t>other </a:t>
            </a:r>
            <a:r>
              <a:rPr lang="en-US" sz="2800" dirty="0"/>
              <a:t>company incorporated </a:t>
            </a:r>
            <a:r>
              <a:rPr lang="en-US" sz="2800" dirty="0" smtClean="0"/>
              <a:t>outside </a:t>
            </a:r>
            <a:r>
              <a:rPr lang="en-US" sz="2800" dirty="0"/>
              <a:t>India if such other company has investment subsidiaries beyond two </a:t>
            </a:r>
            <a:r>
              <a:rPr lang="en-US" sz="2800" dirty="0" smtClean="0"/>
              <a:t>layers as </a:t>
            </a:r>
            <a:r>
              <a:rPr lang="en-US" sz="2800" dirty="0"/>
              <a:t>per the laws of such country</a:t>
            </a:r>
            <a:r>
              <a:rPr lang="en-US" sz="2800" dirty="0" smtClean="0"/>
              <a:t>;</a:t>
            </a:r>
          </a:p>
          <a:p>
            <a:pPr marL="914400" indent="-574675">
              <a:buFont typeface="+mj-lt"/>
              <a:buAutoNum type="arabicParenR"/>
            </a:pPr>
            <a:endParaRPr lang="en-US" sz="2800" dirty="0"/>
          </a:p>
          <a:p>
            <a:pPr marL="914400" indent="-574675">
              <a:buFont typeface="+mj-lt"/>
              <a:buAutoNum type="arabicParenR"/>
            </a:pPr>
            <a:r>
              <a:rPr lang="en-US" sz="2800" dirty="0" smtClean="0"/>
              <a:t>a </a:t>
            </a:r>
            <a:r>
              <a:rPr lang="en-US" sz="2800" dirty="0"/>
              <a:t>subsidiary company from having </a:t>
            </a:r>
            <a:r>
              <a:rPr lang="en-US" sz="2800" dirty="0" smtClean="0"/>
              <a:t>any investment </a:t>
            </a:r>
            <a:r>
              <a:rPr lang="en-US" sz="2800" dirty="0"/>
              <a:t>subsidiary for the </a:t>
            </a:r>
            <a:r>
              <a:rPr lang="en-US" sz="2800" dirty="0" smtClean="0"/>
              <a:t>purposes of </a:t>
            </a:r>
            <a:r>
              <a:rPr lang="en-US" sz="2800" dirty="0"/>
              <a:t>meeting the requirements </a:t>
            </a:r>
            <a:r>
              <a:rPr lang="en-US" sz="2800" dirty="0" smtClean="0"/>
              <a:t>of law.</a:t>
            </a:r>
            <a:r>
              <a:rPr lang="en-US" sz="2600" dirty="0" smtClean="0"/>
              <a:t> </a:t>
            </a:r>
            <a:endParaRPr lang="en-US" sz="2600" dirty="0"/>
          </a:p>
        </p:txBody>
      </p:sp>
    </p:spTree>
    <p:extLst>
      <p:ext uri="{BB962C8B-B14F-4D97-AF65-F5344CB8AC3E}">
        <p14:creationId xmlns:p14="http://schemas.microsoft.com/office/powerpoint/2010/main" val="3362803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4000" dirty="0" smtClean="0"/>
              <a:t>LOAN &amp; INVESTMENT BY COMPANY</a:t>
            </a:r>
            <a:endParaRPr lang="en-US" sz="4000" dirty="0"/>
          </a:p>
        </p:txBody>
      </p:sp>
      <p:sp>
        <p:nvSpPr>
          <p:cNvPr id="5" name="Content Placeholder 4"/>
          <p:cNvSpPr>
            <a:spLocks noGrp="1"/>
          </p:cNvSpPr>
          <p:nvPr>
            <p:ph idx="1"/>
          </p:nvPr>
        </p:nvSpPr>
        <p:spPr/>
        <p:txBody>
          <a:bodyPr>
            <a:noAutofit/>
          </a:bodyPr>
          <a:lstStyle/>
          <a:p>
            <a:pPr marL="114300" indent="0">
              <a:buNone/>
            </a:pPr>
            <a:r>
              <a:rPr lang="en-US" sz="1900" b="1" dirty="0" smtClean="0"/>
              <a:t>LIMITS</a:t>
            </a:r>
          </a:p>
          <a:p>
            <a:r>
              <a:rPr lang="en-US" sz="1900" dirty="0" smtClean="0"/>
              <a:t>No </a:t>
            </a:r>
            <a:r>
              <a:rPr lang="en-US" sz="1900" dirty="0"/>
              <a:t>company shall directly or </a:t>
            </a:r>
            <a:r>
              <a:rPr lang="en-US" sz="1900" dirty="0" smtClean="0"/>
              <a:t>indirectly:</a:t>
            </a:r>
          </a:p>
          <a:p>
            <a:pPr marL="114300" indent="0">
              <a:buNone/>
            </a:pPr>
            <a:endParaRPr lang="en-US" sz="1900" dirty="0"/>
          </a:p>
          <a:p>
            <a:pPr marL="914400" indent="-574675">
              <a:buFont typeface="+mj-lt"/>
              <a:buAutoNum type="arabicParenR"/>
            </a:pPr>
            <a:r>
              <a:rPr lang="en-US" sz="1900" dirty="0" smtClean="0"/>
              <a:t>give </a:t>
            </a:r>
            <a:r>
              <a:rPr lang="en-US" sz="1900" dirty="0"/>
              <a:t>any loan to any person or other body corporate;</a:t>
            </a:r>
          </a:p>
          <a:p>
            <a:pPr marL="914400" indent="-574675">
              <a:buFont typeface="+mj-lt"/>
              <a:buAutoNum type="arabicParenR"/>
            </a:pPr>
            <a:r>
              <a:rPr lang="en-US" sz="1900" dirty="0" smtClean="0"/>
              <a:t>give </a:t>
            </a:r>
            <a:r>
              <a:rPr lang="en-US" sz="1900" dirty="0"/>
              <a:t>any guarantee or provide security in connection with a loan to any </a:t>
            </a:r>
            <a:r>
              <a:rPr lang="en-US" sz="1900" dirty="0" smtClean="0"/>
              <a:t>other body </a:t>
            </a:r>
            <a:r>
              <a:rPr lang="en-US" sz="1900" dirty="0"/>
              <a:t>corporate or person; </a:t>
            </a:r>
            <a:endParaRPr lang="en-US" sz="1900" dirty="0" smtClean="0"/>
          </a:p>
          <a:p>
            <a:pPr marL="914400" indent="-574675">
              <a:buFont typeface="+mj-lt"/>
              <a:buAutoNum type="arabicParenR"/>
            </a:pPr>
            <a:r>
              <a:rPr lang="en-US" sz="1900" dirty="0" smtClean="0"/>
              <a:t>acquire by way of subscription, purchase or otherwise, the securities of any other body corporate, </a:t>
            </a:r>
          </a:p>
          <a:p>
            <a:pPr marL="628650" indent="-514350">
              <a:buFont typeface="+mj-lt"/>
              <a:buAutoNum type="arabicParenR"/>
            </a:pPr>
            <a:endParaRPr lang="en-US" sz="1900" dirty="0" smtClean="0"/>
          </a:p>
          <a:p>
            <a:pPr marL="339725" indent="0">
              <a:buNone/>
            </a:pPr>
            <a:r>
              <a:rPr lang="en-US" sz="1900" dirty="0" smtClean="0"/>
              <a:t>exceeding higher of:</a:t>
            </a:r>
          </a:p>
          <a:p>
            <a:pPr marL="914400" indent="-574675">
              <a:buFont typeface="+mj-lt"/>
              <a:buAutoNum type="romanLcPeriod"/>
            </a:pPr>
            <a:r>
              <a:rPr lang="en-US" sz="1900" dirty="0" smtClean="0"/>
              <a:t>60% of </a:t>
            </a:r>
            <a:r>
              <a:rPr lang="en-US" sz="1900" dirty="0"/>
              <a:t>its paid-up share capital, free reserves and securities </a:t>
            </a:r>
            <a:r>
              <a:rPr lang="en-US" sz="1900" dirty="0" smtClean="0"/>
              <a:t>premium account </a:t>
            </a:r>
            <a:r>
              <a:rPr lang="en-US" sz="1900" dirty="0"/>
              <a:t>or </a:t>
            </a:r>
            <a:endParaRPr lang="en-US" sz="1900" dirty="0" smtClean="0"/>
          </a:p>
          <a:p>
            <a:pPr marL="914400" indent="-574675">
              <a:buFont typeface="+mj-lt"/>
              <a:buAutoNum type="romanLcPeriod"/>
            </a:pPr>
            <a:r>
              <a:rPr lang="en-US" sz="1900" dirty="0" smtClean="0"/>
              <a:t>100% of </a:t>
            </a:r>
            <a:r>
              <a:rPr lang="en-US" sz="1900" dirty="0"/>
              <a:t>its free reserves and securities premium </a:t>
            </a:r>
            <a:r>
              <a:rPr lang="en-US" sz="1900" dirty="0" smtClean="0"/>
              <a:t>account</a:t>
            </a:r>
          </a:p>
        </p:txBody>
      </p:sp>
    </p:spTree>
    <p:extLst>
      <p:ext uri="{BB962C8B-B14F-4D97-AF65-F5344CB8AC3E}">
        <p14:creationId xmlns:p14="http://schemas.microsoft.com/office/powerpoint/2010/main" val="25955012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74638"/>
            <a:ext cx="7620000" cy="792162"/>
          </a:xfrm>
        </p:spPr>
        <p:txBody>
          <a:bodyPr/>
          <a:lstStyle/>
          <a:p>
            <a:r>
              <a:rPr lang="en-US" sz="3600" dirty="0" smtClean="0"/>
              <a:t>LOAN &amp; INVESTMENT BY COMPANY</a:t>
            </a:r>
            <a:endParaRPr lang="en-US" sz="3600" dirty="0"/>
          </a:p>
        </p:txBody>
      </p:sp>
      <p:sp>
        <p:nvSpPr>
          <p:cNvPr id="5" name="Content Placeholder 4"/>
          <p:cNvSpPr>
            <a:spLocks noGrp="1"/>
          </p:cNvSpPr>
          <p:nvPr>
            <p:ph idx="1"/>
          </p:nvPr>
        </p:nvSpPr>
        <p:spPr>
          <a:xfrm>
            <a:off x="457200" y="1143000"/>
            <a:ext cx="7620000" cy="5334000"/>
          </a:xfrm>
        </p:spPr>
        <p:txBody>
          <a:bodyPr>
            <a:noAutofit/>
          </a:bodyPr>
          <a:lstStyle/>
          <a:p>
            <a:pPr marL="114300" indent="0">
              <a:buNone/>
            </a:pPr>
            <a:endParaRPr lang="en-US" b="1" dirty="0" smtClean="0"/>
          </a:p>
          <a:p>
            <a:pPr marL="114300" indent="0">
              <a:buNone/>
            </a:pPr>
            <a:r>
              <a:rPr lang="en-US" b="1" dirty="0" smtClean="0"/>
              <a:t>PROCEDURE</a:t>
            </a:r>
          </a:p>
          <a:p>
            <a:pPr marL="114300" indent="0">
              <a:buNone/>
            </a:pPr>
            <a:endParaRPr lang="en-US" b="1" dirty="0" smtClean="0"/>
          </a:p>
          <a:p>
            <a:r>
              <a:rPr lang="en-US" dirty="0" smtClean="0"/>
              <a:t>Resolution </a:t>
            </a:r>
            <a:r>
              <a:rPr lang="en-US" dirty="0"/>
              <a:t>at Board Meeting is to be passed with consent of all directors present &amp; </a:t>
            </a:r>
            <a:endParaRPr lang="en-US" dirty="0" smtClean="0"/>
          </a:p>
          <a:p>
            <a:endParaRPr lang="en-US" dirty="0"/>
          </a:p>
          <a:p>
            <a:r>
              <a:rPr lang="en-US" dirty="0" smtClean="0"/>
              <a:t>Prior </a:t>
            </a:r>
            <a:r>
              <a:rPr lang="en-US" dirty="0"/>
              <a:t>approval of Public Financial </a:t>
            </a:r>
            <a:r>
              <a:rPr lang="en-US" dirty="0" smtClean="0"/>
              <a:t>Institution(“PFI”), </a:t>
            </a:r>
            <a:r>
              <a:rPr lang="en-US" dirty="0"/>
              <a:t>if </a:t>
            </a:r>
            <a:r>
              <a:rPr lang="en-US" dirty="0" smtClean="0"/>
              <a:t>any loan </a:t>
            </a:r>
            <a:r>
              <a:rPr lang="en-US" dirty="0"/>
              <a:t>is subsisting </a:t>
            </a:r>
            <a:r>
              <a:rPr lang="en-US" dirty="0" smtClean="0"/>
              <a:t> is required</a:t>
            </a:r>
          </a:p>
          <a:p>
            <a:endParaRPr lang="en-US" dirty="0" smtClean="0"/>
          </a:p>
          <a:p>
            <a:pPr marL="339725" indent="0">
              <a:buNone/>
            </a:pPr>
            <a:r>
              <a:rPr lang="en-US" dirty="0" smtClean="0"/>
              <a:t>(Approval of PFI is not </a:t>
            </a:r>
            <a:r>
              <a:rPr lang="en-US" dirty="0"/>
              <a:t>required if limits </a:t>
            </a:r>
            <a:r>
              <a:rPr lang="en-US" dirty="0" smtClean="0"/>
              <a:t>are </a:t>
            </a:r>
            <a:r>
              <a:rPr lang="en-US" dirty="0"/>
              <a:t>not exceeded </a:t>
            </a:r>
            <a:r>
              <a:rPr lang="en-US" dirty="0" smtClean="0"/>
              <a:t>&amp; there is no default in repayment of loan or interest).</a:t>
            </a:r>
            <a:endParaRPr lang="en-US" dirty="0"/>
          </a:p>
          <a:p>
            <a:endParaRPr lang="en-US" sz="2000" dirty="0" smtClean="0"/>
          </a:p>
          <a:p>
            <a:endParaRPr lang="en-US" sz="1800" dirty="0" smtClean="0"/>
          </a:p>
          <a:p>
            <a:endParaRPr lang="en-US" sz="1800" dirty="0" smtClean="0"/>
          </a:p>
          <a:p>
            <a:endParaRPr lang="en-US" sz="1800" dirty="0"/>
          </a:p>
        </p:txBody>
      </p:sp>
    </p:spTree>
    <p:extLst>
      <p:ext uri="{BB962C8B-B14F-4D97-AF65-F5344CB8AC3E}">
        <p14:creationId xmlns:p14="http://schemas.microsoft.com/office/powerpoint/2010/main" val="22916293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74638"/>
            <a:ext cx="7620000" cy="792162"/>
          </a:xfrm>
        </p:spPr>
        <p:txBody>
          <a:bodyPr/>
          <a:lstStyle/>
          <a:p>
            <a:r>
              <a:rPr lang="en-US" sz="3600" dirty="0" smtClean="0"/>
              <a:t>LOAN &amp; INVESTMENT BY COMPANY</a:t>
            </a:r>
            <a:endParaRPr lang="en-US" sz="3600" dirty="0"/>
          </a:p>
        </p:txBody>
      </p:sp>
      <p:sp>
        <p:nvSpPr>
          <p:cNvPr id="5" name="Content Placeholder 4"/>
          <p:cNvSpPr>
            <a:spLocks noGrp="1"/>
          </p:cNvSpPr>
          <p:nvPr>
            <p:ph idx="1"/>
          </p:nvPr>
        </p:nvSpPr>
        <p:spPr>
          <a:xfrm>
            <a:off x="457200" y="1066800"/>
            <a:ext cx="7620000" cy="5562600"/>
          </a:xfrm>
        </p:spPr>
        <p:txBody>
          <a:bodyPr>
            <a:noAutofit/>
          </a:bodyPr>
          <a:lstStyle/>
          <a:p>
            <a:pPr marL="114300" indent="0">
              <a:buNone/>
            </a:pPr>
            <a:r>
              <a:rPr lang="en-US" sz="2000" b="1" dirty="0" smtClean="0"/>
              <a:t>PROCEDURE</a:t>
            </a:r>
          </a:p>
          <a:p>
            <a:endParaRPr lang="en-US" sz="2000" dirty="0" smtClean="0"/>
          </a:p>
          <a:p>
            <a:r>
              <a:rPr lang="en-US" sz="2000" dirty="0" smtClean="0"/>
              <a:t>Where </a:t>
            </a:r>
            <a:r>
              <a:rPr lang="en-US" sz="2000" dirty="0"/>
              <a:t>limits provided in Section 186(2) are exceeded, prior approval by passing of  special resolution in general meeting is also required</a:t>
            </a:r>
            <a:r>
              <a:rPr lang="en-US" sz="2000" dirty="0" smtClean="0"/>
              <a:t>.</a:t>
            </a:r>
          </a:p>
          <a:p>
            <a:endParaRPr lang="en-US" sz="2000" dirty="0"/>
          </a:p>
          <a:p>
            <a:pPr marL="339725" indent="0">
              <a:buNone/>
            </a:pPr>
            <a:r>
              <a:rPr lang="en-US" sz="2000" dirty="0"/>
              <a:t>(Special resolution shall specify the total amount up to which the Board of Directors are authorized to give such loan or guarantee, to provide such security or make such acquisition) </a:t>
            </a:r>
          </a:p>
          <a:p>
            <a:pPr marL="339725" indent="0">
              <a:buNone/>
            </a:pPr>
            <a:endParaRPr lang="en-US" sz="2000" dirty="0" smtClean="0"/>
          </a:p>
          <a:p>
            <a:pPr marL="339725" indent="0">
              <a:buNone/>
            </a:pPr>
            <a:r>
              <a:rPr lang="en-US" sz="2000" dirty="0" smtClean="0"/>
              <a:t>Where a loan or guarantee is given or where a security has been provided by a company to its WOS company or a JV company, or acquisition is made by a holding company, by way of subscription, purchase or otherwise of, the securities of its WOS company</a:t>
            </a:r>
            <a:r>
              <a:rPr lang="en-US" sz="2000" dirty="0"/>
              <a:t>, prior approval by passing of  special resolution in general meeting </a:t>
            </a:r>
            <a:r>
              <a:rPr lang="en-US" sz="2000" dirty="0" smtClean="0"/>
              <a:t> is not required.</a:t>
            </a:r>
          </a:p>
          <a:p>
            <a:endParaRPr lang="en-US" sz="1800" dirty="0" smtClean="0"/>
          </a:p>
          <a:p>
            <a:endParaRPr lang="en-US" sz="1800" dirty="0" smtClean="0"/>
          </a:p>
          <a:p>
            <a:endParaRPr lang="en-US" sz="1800" dirty="0"/>
          </a:p>
        </p:txBody>
      </p:sp>
    </p:spTree>
    <p:extLst>
      <p:ext uri="{BB962C8B-B14F-4D97-AF65-F5344CB8AC3E}">
        <p14:creationId xmlns:p14="http://schemas.microsoft.com/office/powerpoint/2010/main" val="36534783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52400"/>
            <a:ext cx="7620000" cy="1143000"/>
          </a:xfrm>
        </p:spPr>
        <p:txBody>
          <a:bodyPr/>
          <a:lstStyle/>
          <a:p>
            <a:r>
              <a:rPr lang="en-US" sz="4000" dirty="0" smtClean="0"/>
              <a:t>LOAN &amp; INVESTMENT BY COMPANY</a:t>
            </a:r>
            <a:endParaRPr lang="en-US" sz="4000" dirty="0"/>
          </a:p>
        </p:txBody>
      </p:sp>
      <p:sp>
        <p:nvSpPr>
          <p:cNvPr id="5" name="Content Placeholder 4"/>
          <p:cNvSpPr>
            <a:spLocks noGrp="1"/>
          </p:cNvSpPr>
          <p:nvPr>
            <p:ph idx="1"/>
          </p:nvPr>
        </p:nvSpPr>
        <p:spPr>
          <a:xfrm>
            <a:off x="457200" y="1447800"/>
            <a:ext cx="7620000" cy="5181600"/>
          </a:xfrm>
        </p:spPr>
        <p:txBody>
          <a:bodyPr>
            <a:noAutofit/>
          </a:bodyPr>
          <a:lstStyle/>
          <a:p>
            <a:pPr marL="114300" indent="0">
              <a:buNone/>
            </a:pPr>
            <a:r>
              <a:rPr lang="en-US" sz="1800" b="1" dirty="0" smtClean="0"/>
              <a:t>OTHER CONDITIONS:</a:t>
            </a:r>
          </a:p>
          <a:p>
            <a:r>
              <a:rPr lang="en-US" sz="1800" dirty="0" smtClean="0"/>
              <a:t>Shall </a:t>
            </a:r>
            <a:r>
              <a:rPr lang="en-US" sz="1800" dirty="0"/>
              <a:t>disclose to the members in the financial statement the full particulars of the loans given, investment made or guarantee given or security provided and the purpose of utilization by Recipient</a:t>
            </a:r>
            <a:r>
              <a:rPr lang="en-US" sz="1800" dirty="0" smtClean="0"/>
              <a:t>.</a:t>
            </a:r>
          </a:p>
          <a:p>
            <a:endParaRPr lang="en-US" sz="1800" dirty="0"/>
          </a:p>
          <a:p>
            <a:r>
              <a:rPr lang="en-US" sz="1800" dirty="0" smtClean="0"/>
              <a:t>No </a:t>
            </a:r>
            <a:r>
              <a:rPr lang="en-US" sz="1800" dirty="0"/>
              <a:t>company, which is registered </a:t>
            </a:r>
            <a:r>
              <a:rPr lang="en-US" sz="1800" dirty="0" smtClean="0"/>
              <a:t>u/s 12 of SEBI Act</a:t>
            </a:r>
            <a:r>
              <a:rPr lang="en-US" sz="1800" dirty="0"/>
              <a:t>, 1992 </a:t>
            </a:r>
            <a:r>
              <a:rPr lang="en-US" sz="1800" dirty="0" smtClean="0"/>
              <a:t>and covered </a:t>
            </a:r>
            <a:r>
              <a:rPr lang="en-US" sz="1800" dirty="0"/>
              <a:t>under such class or classes of companies as may </a:t>
            </a:r>
            <a:r>
              <a:rPr lang="en-US" sz="1800" dirty="0" smtClean="0"/>
              <a:t>be prescribed</a:t>
            </a:r>
            <a:r>
              <a:rPr lang="en-US" sz="1800" dirty="0"/>
              <a:t>, shall take inter-corporate loan or deposits exceeding the prescribed limit </a:t>
            </a:r>
            <a:r>
              <a:rPr lang="en-US" sz="1800" dirty="0" smtClean="0"/>
              <a:t>and such </a:t>
            </a:r>
            <a:r>
              <a:rPr lang="en-US" sz="1800" dirty="0"/>
              <a:t>company shall furnish in its financial statement the details of the loan or deposits</a:t>
            </a:r>
            <a:r>
              <a:rPr lang="en-US" sz="1800" dirty="0" smtClean="0"/>
              <a:t>.</a:t>
            </a:r>
          </a:p>
          <a:p>
            <a:endParaRPr lang="en-US" sz="1800" dirty="0" smtClean="0"/>
          </a:p>
          <a:p>
            <a:r>
              <a:rPr lang="en-US" sz="1800" dirty="0" smtClean="0"/>
              <a:t>No </a:t>
            </a:r>
            <a:r>
              <a:rPr lang="en-US" sz="1800" dirty="0"/>
              <a:t>loan shall be given under this section at a rate of interest lower than </a:t>
            </a:r>
            <a:r>
              <a:rPr lang="en-US" sz="1800" dirty="0" smtClean="0"/>
              <a:t>the prevailing </a:t>
            </a:r>
            <a:r>
              <a:rPr lang="en-US" sz="1800" dirty="0"/>
              <a:t>yield of one year, three year, five year or ten year Government Security closest </a:t>
            </a:r>
            <a:r>
              <a:rPr lang="en-US" sz="1800" dirty="0" smtClean="0"/>
              <a:t>to the </a:t>
            </a:r>
            <a:r>
              <a:rPr lang="en-US" sz="1800" dirty="0"/>
              <a:t>tenor of the loan</a:t>
            </a:r>
            <a:r>
              <a:rPr lang="en-US" sz="1800" dirty="0" smtClean="0"/>
              <a:t>.</a:t>
            </a:r>
          </a:p>
          <a:p>
            <a:endParaRPr lang="en-US" sz="1800" dirty="0" smtClean="0"/>
          </a:p>
          <a:p>
            <a:r>
              <a:rPr lang="en-US" sz="1800" dirty="0" smtClean="0"/>
              <a:t>No </a:t>
            </a:r>
            <a:r>
              <a:rPr lang="en-US" sz="1800" dirty="0"/>
              <a:t>company which is in default in the repayment of any deposits or payment of interest thereon, shall give any loan or give any guarantee or provide any security or make an acquisition till such default is subsisting</a:t>
            </a:r>
            <a:r>
              <a:rPr lang="en-US" sz="1800" dirty="0" smtClean="0"/>
              <a:t>.</a:t>
            </a:r>
          </a:p>
          <a:p>
            <a:endParaRPr lang="en-US" sz="2000" dirty="0"/>
          </a:p>
          <a:p>
            <a:endParaRPr lang="en-US" sz="2000" dirty="0"/>
          </a:p>
          <a:p>
            <a:endParaRPr lang="en-US" sz="2000" dirty="0" smtClean="0"/>
          </a:p>
          <a:p>
            <a:endParaRPr lang="en-US" sz="2000" dirty="0" smtClean="0"/>
          </a:p>
          <a:p>
            <a:endParaRPr lang="en-US" sz="2000" dirty="0"/>
          </a:p>
        </p:txBody>
      </p:sp>
    </p:spTree>
    <p:extLst>
      <p:ext uri="{BB962C8B-B14F-4D97-AF65-F5344CB8AC3E}">
        <p14:creationId xmlns:p14="http://schemas.microsoft.com/office/powerpoint/2010/main" val="21241693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52400"/>
            <a:ext cx="7620000" cy="1143000"/>
          </a:xfrm>
        </p:spPr>
        <p:txBody>
          <a:bodyPr/>
          <a:lstStyle/>
          <a:p>
            <a:r>
              <a:rPr lang="en-US" sz="4000" dirty="0" smtClean="0"/>
              <a:t>NOTICE OF BOARD MEETING</a:t>
            </a:r>
            <a:endParaRPr lang="en-US" sz="4000" dirty="0"/>
          </a:p>
        </p:txBody>
      </p:sp>
      <p:sp>
        <p:nvSpPr>
          <p:cNvPr id="5" name="Content Placeholder 4"/>
          <p:cNvSpPr>
            <a:spLocks noGrp="1"/>
          </p:cNvSpPr>
          <p:nvPr>
            <p:ph idx="1"/>
          </p:nvPr>
        </p:nvSpPr>
        <p:spPr>
          <a:xfrm>
            <a:off x="457200" y="1295400"/>
            <a:ext cx="7620000" cy="5105400"/>
          </a:xfrm>
        </p:spPr>
        <p:txBody>
          <a:bodyPr>
            <a:normAutofit fontScale="32500" lnSpcReduction="20000"/>
          </a:bodyPr>
          <a:lstStyle/>
          <a:p>
            <a:pPr marL="114300" indent="0">
              <a:buNone/>
            </a:pPr>
            <a:r>
              <a:rPr lang="en-US" sz="6800" b="1" dirty="0" smtClean="0"/>
              <a:t>PERIOD</a:t>
            </a:r>
          </a:p>
          <a:p>
            <a:pPr marL="114300" indent="0">
              <a:buNone/>
            </a:pPr>
            <a:endParaRPr lang="en-US" sz="6800" b="1" dirty="0" smtClean="0"/>
          </a:p>
          <a:p>
            <a:r>
              <a:rPr lang="en-US" sz="6800" dirty="0" smtClean="0"/>
              <a:t>Minimum 7 days written notice to be given to each director</a:t>
            </a:r>
          </a:p>
          <a:p>
            <a:endParaRPr lang="en-US" sz="6800" dirty="0" smtClean="0"/>
          </a:p>
          <a:p>
            <a:r>
              <a:rPr lang="en-US" sz="6800" dirty="0" smtClean="0"/>
              <a:t>Meeting may be called at shorter notice if </a:t>
            </a:r>
            <a:r>
              <a:rPr lang="en-US" sz="6800" dirty="0" smtClean="0"/>
              <a:t>at least </a:t>
            </a:r>
            <a:r>
              <a:rPr lang="en-US" sz="6800" dirty="0" smtClean="0"/>
              <a:t>one independent director is present. In case of absence of such independent director </a:t>
            </a:r>
            <a:r>
              <a:rPr lang="en-US" sz="6800" dirty="0"/>
              <a:t>decisions taken at such a meeting shall be circulated to all the directors </a:t>
            </a:r>
            <a:r>
              <a:rPr lang="en-US" sz="6800" dirty="0" smtClean="0"/>
              <a:t>and shall </a:t>
            </a:r>
            <a:r>
              <a:rPr lang="en-US" sz="6800" dirty="0"/>
              <a:t>be final only on ratification thereof by at least one independent director, if </a:t>
            </a:r>
            <a:r>
              <a:rPr lang="en-US" sz="6800" dirty="0" smtClean="0"/>
              <a:t>any. </a:t>
            </a:r>
          </a:p>
          <a:p>
            <a:pPr marL="114300" indent="0">
              <a:buNone/>
            </a:pPr>
            <a:endParaRPr lang="en-US" sz="6800" dirty="0" smtClean="0"/>
          </a:p>
          <a:p>
            <a:pPr marL="114300" indent="0">
              <a:buNone/>
            </a:pPr>
            <a:r>
              <a:rPr lang="en-US" sz="6800" b="1" dirty="0" smtClean="0"/>
              <a:t>MODE OF DELIVERY</a:t>
            </a:r>
            <a:r>
              <a:rPr lang="en-US" sz="6800" dirty="0" smtClean="0"/>
              <a:t> thru</a:t>
            </a:r>
          </a:p>
          <a:p>
            <a:pPr marL="114300" indent="0">
              <a:buNone/>
            </a:pPr>
            <a:r>
              <a:rPr lang="en-US" sz="6800" dirty="0" smtClean="0"/>
              <a:t> </a:t>
            </a:r>
            <a:endParaRPr lang="en-US" sz="6800" dirty="0"/>
          </a:p>
          <a:p>
            <a:pPr marL="571500" indent="-457200">
              <a:buFont typeface="+mj-lt"/>
              <a:buAutoNum type="arabicPeriod"/>
            </a:pPr>
            <a:r>
              <a:rPr lang="en-US" sz="6800" dirty="0"/>
              <a:t>Hand </a:t>
            </a:r>
            <a:r>
              <a:rPr lang="en-US" sz="6800" dirty="0" smtClean="0"/>
              <a:t>Delivery or</a:t>
            </a:r>
            <a:endParaRPr lang="en-US" sz="6800" dirty="0"/>
          </a:p>
          <a:p>
            <a:pPr marL="571500" indent="-457200">
              <a:buFont typeface="+mj-lt"/>
              <a:buAutoNum type="arabicPeriod"/>
            </a:pPr>
            <a:r>
              <a:rPr lang="en-US" sz="6800" dirty="0" smtClean="0"/>
              <a:t>Post or</a:t>
            </a:r>
            <a:endParaRPr lang="en-US" sz="6800" dirty="0"/>
          </a:p>
          <a:p>
            <a:pPr marL="571500" indent="-457200">
              <a:buFont typeface="+mj-lt"/>
              <a:buAutoNum type="arabicPeriod"/>
            </a:pPr>
            <a:r>
              <a:rPr lang="en-US" sz="6800" dirty="0"/>
              <a:t>Electronic means</a:t>
            </a:r>
          </a:p>
          <a:p>
            <a:pPr marL="114300" indent="0">
              <a:buNone/>
            </a:pPr>
            <a:endParaRPr lang="en-US" sz="8000" dirty="0" smtClean="0"/>
          </a:p>
          <a:p>
            <a:endParaRPr lang="en-US" dirty="0" smtClean="0"/>
          </a:p>
        </p:txBody>
      </p:sp>
    </p:spTree>
    <p:extLst>
      <p:ext uri="{BB962C8B-B14F-4D97-AF65-F5344CB8AC3E}">
        <p14:creationId xmlns:p14="http://schemas.microsoft.com/office/powerpoint/2010/main" val="6989149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76200"/>
            <a:ext cx="7620000" cy="1143000"/>
          </a:xfrm>
        </p:spPr>
        <p:txBody>
          <a:bodyPr/>
          <a:lstStyle/>
          <a:p>
            <a:r>
              <a:rPr lang="en-US" sz="4000" dirty="0" smtClean="0"/>
              <a:t>LOAN &amp; INVESTMENT BY COMPANY</a:t>
            </a:r>
            <a:endParaRPr lang="en-US" sz="4000" dirty="0"/>
          </a:p>
        </p:txBody>
      </p:sp>
      <p:sp>
        <p:nvSpPr>
          <p:cNvPr id="5" name="Content Placeholder 4"/>
          <p:cNvSpPr>
            <a:spLocks noGrp="1"/>
          </p:cNvSpPr>
          <p:nvPr>
            <p:ph idx="1"/>
          </p:nvPr>
        </p:nvSpPr>
        <p:spPr>
          <a:xfrm>
            <a:off x="457200" y="1219200"/>
            <a:ext cx="7620000" cy="5486400"/>
          </a:xfrm>
        </p:spPr>
        <p:txBody>
          <a:bodyPr>
            <a:noAutofit/>
          </a:bodyPr>
          <a:lstStyle/>
          <a:p>
            <a:pPr marL="114300" indent="0">
              <a:buNone/>
            </a:pPr>
            <a:r>
              <a:rPr lang="en-US" sz="2000" b="1" dirty="0" smtClean="0"/>
              <a:t>INAPPLICABILITY OF SECTION 186, EXCEPT SUB-SECTION (</a:t>
            </a:r>
            <a:r>
              <a:rPr lang="en-US" sz="2000" b="1" i="1" dirty="0" smtClean="0"/>
              <a:t>1</a:t>
            </a:r>
            <a:r>
              <a:rPr lang="en-US" sz="2000" b="1" dirty="0" smtClean="0"/>
              <a:t>)</a:t>
            </a:r>
            <a:r>
              <a:rPr lang="en-US" sz="2000" dirty="0" smtClean="0"/>
              <a:t> :</a:t>
            </a:r>
          </a:p>
          <a:p>
            <a:pPr marL="571500" indent="-457200">
              <a:buFont typeface="+mj-lt"/>
              <a:buAutoNum type="arabicParenR"/>
            </a:pPr>
            <a:r>
              <a:rPr lang="en-US" sz="2000" dirty="0" smtClean="0"/>
              <a:t>to </a:t>
            </a:r>
            <a:r>
              <a:rPr lang="en-US" sz="2000" dirty="0"/>
              <a:t>a loan made, guarantee given or security provided by a banking </a:t>
            </a:r>
            <a:r>
              <a:rPr lang="en-US" sz="2000" dirty="0" smtClean="0"/>
              <a:t>company or </a:t>
            </a:r>
            <a:r>
              <a:rPr lang="en-US" sz="2000" dirty="0"/>
              <a:t>an insurance company or a housing finance company in the ordinary course of </a:t>
            </a:r>
            <a:r>
              <a:rPr lang="en-US" sz="2000" dirty="0" smtClean="0"/>
              <a:t>its business </a:t>
            </a:r>
            <a:r>
              <a:rPr lang="en-US" sz="2000" dirty="0"/>
              <a:t>or a company engaged in the business of financing of companies or </a:t>
            </a:r>
            <a:r>
              <a:rPr lang="en-US" sz="2000" dirty="0" smtClean="0"/>
              <a:t>of providing </a:t>
            </a:r>
            <a:r>
              <a:rPr lang="en-US" sz="2000" dirty="0"/>
              <a:t>infrastructural facilities</a:t>
            </a:r>
            <a:r>
              <a:rPr lang="en-US" sz="2000" dirty="0" smtClean="0"/>
              <a:t>;</a:t>
            </a:r>
          </a:p>
          <a:p>
            <a:pPr marL="571500" indent="-457200">
              <a:buFont typeface="+mj-lt"/>
              <a:buAutoNum type="arabicParenR"/>
            </a:pPr>
            <a:endParaRPr lang="en-US" sz="2000" dirty="0"/>
          </a:p>
          <a:p>
            <a:pPr marL="571500" indent="-457200">
              <a:buFont typeface="+mj-lt"/>
              <a:buAutoNum type="arabicParenR"/>
            </a:pPr>
            <a:r>
              <a:rPr lang="en-US" sz="2000" dirty="0" smtClean="0"/>
              <a:t>to </a:t>
            </a:r>
            <a:r>
              <a:rPr lang="en-US" sz="2000" dirty="0"/>
              <a:t>any acquisition—</a:t>
            </a:r>
          </a:p>
          <a:p>
            <a:pPr marL="1031875" indent="-457200">
              <a:buFont typeface="+mj-lt"/>
              <a:buAutoNum type="alphaLcParenR"/>
            </a:pPr>
            <a:r>
              <a:rPr lang="en-US" sz="2000" dirty="0" smtClean="0"/>
              <a:t>made </a:t>
            </a:r>
            <a:r>
              <a:rPr lang="en-US" sz="2000" dirty="0"/>
              <a:t>by a </a:t>
            </a:r>
            <a:r>
              <a:rPr lang="en-US" sz="2000" dirty="0" smtClean="0"/>
              <a:t>NBFC registered under Chapter </a:t>
            </a:r>
            <a:r>
              <a:rPr lang="en-US" sz="2000" dirty="0"/>
              <a:t>IIIB of the </a:t>
            </a:r>
            <a:r>
              <a:rPr lang="en-US" sz="2000" dirty="0" smtClean="0"/>
              <a:t>RBI Act</a:t>
            </a:r>
            <a:r>
              <a:rPr lang="en-US" sz="2000" dirty="0"/>
              <a:t>, 1934 and whose principal </a:t>
            </a:r>
            <a:r>
              <a:rPr lang="en-US" sz="2000" dirty="0" smtClean="0"/>
              <a:t>business is </a:t>
            </a:r>
            <a:r>
              <a:rPr lang="en-US" sz="2000" dirty="0"/>
              <a:t>acquisition of </a:t>
            </a:r>
            <a:r>
              <a:rPr lang="en-US" sz="2000" dirty="0" smtClean="0"/>
              <a:t>securities &amp; </a:t>
            </a:r>
            <a:r>
              <a:rPr lang="en-US" dirty="0" smtClean="0"/>
              <a:t>exemption shall </a:t>
            </a:r>
            <a:r>
              <a:rPr lang="en-US" dirty="0"/>
              <a:t>be </a:t>
            </a:r>
            <a:r>
              <a:rPr lang="en-US" dirty="0" smtClean="0"/>
              <a:t>in respect </a:t>
            </a:r>
            <a:r>
              <a:rPr lang="en-US" dirty="0"/>
              <a:t>of its investment and </a:t>
            </a:r>
            <a:r>
              <a:rPr lang="en-US" dirty="0" smtClean="0"/>
              <a:t>lending activities</a:t>
            </a:r>
            <a:endParaRPr lang="en-US" dirty="0"/>
          </a:p>
          <a:p>
            <a:pPr marL="1031875" indent="-457200">
              <a:buFont typeface="+mj-lt"/>
              <a:buAutoNum type="alphaLcParenR"/>
            </a:pPr>
            <a:r>
              <a:rPr lang="en-US" sz="2000" dirty="0" smtClean="0"/>
              <a:t>made </a:t>
            </a:r>
            <a:r>
              <a:rPr lang="en-US" sz="2000" dirty="0"/>
              <a:t>by a company whose principal business is the acquisition </a:t>
            </a:r>
            <a:r>
              <a:rPr lang="en-US" sz="2000" dirty="0" smtClean="0"/>
              <a:t>of securities</a:t>
            </a:r>
            <a:r>
              <a:rPr lang="en-US" sz="2000" dirty="0"/>
              <a:t>;</a:t>
            </a:r>
          </a:p>
          <a:p>
            <a:pPr marL="1031875" indent="-457200">
              <a:buFont typeface="+mj-lt"/>
              <a:buAutoNum type="alphaLcParenR"/>
            </a:pPr>
            <a:r>
              <a:rPr lang="en-US" sz="2000" dirty="0" smtClean="0"/>
              <a:t>of </a:t>
            </a:r>
            <a:r>
              <a:rPr lang="en-US" sz="2000" dirty="0"/>
              <a:t>shares allotted in pursuance of </a:t>
            </a:r>
            <a:r>
              <a:rPr lang="en-US" sz="2000" dirty="0" smtClean="0"/>
              <a:t>Section 62(1)(a).</a:t>
            </a:r>
            <a:endParaRPr lang="en-US" sz="2000" dirty="0"/>
          </a:p>
          <a:p>
            <a:endParaRPr lang="en-US" sz="2000" dirty="0"/>
          </a:p>
          <a:p>
            <a:endParaRPr lang="en-US" sz="2000" dirty="0" smtClean="0"/>
          </a:p>
          <a:p>
            <a:endParaRPr lang="en-US" sz="2000" dirty="0" smtClean="0"/>
          </a:p>
          <a:p>
            <a:endParaRPr lang="en-US" sz="2000" dirty="0"/>
          </a:p>
        </p:txBody>
      </p:sp>
    </p:spTree>
    <p:extLst>
      <p:ext uri="{BB962C8B-B14F-4D97-AF65-F5344CB8AC3E}">
        <p14:creationId xmlns:p14="http://schemas.microsoft.com/office/powerpoint/2010/main" val="25651134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4000" dirty="0" smtClean="0"/>
              <a:t>LOAN &amp; INVESTMENT BY COMPANY</a:t>
            </a:r>
            <a:endParaRPr lang="en-US" sz="4000" dirty="0"/>
          </a:p>
        </p:txBody>
      </p:sp>
      <p:sp>
        <p:nvSpPr>
          <p:cNvPr id="5" name="Content Placeholder 4"/>
          <p:cNvSpPr>
            <a:spLocks noGrp="1"/>
          </p:cNvSpPr>
          <p:nvPr>
            <p:ph idx="1"/>
          </p:nvPr>
        </p:nvSpPr>
        <p:spPr>
          <a:xfrm>
            <a:off x="457200" y="1447800"/>
            <a:ext cx="7620000" cy="5105400"/>
          </a:xfrm>
        </p:spPr>
        <p:txBody>
          <a:bodyPr>
            <a:noAutofit/>
          </a:bodyPr>
          <a:lstStyle/>
          <a:p>
            <a:pPr marL="114300" indent="0">
              <a:buNone/>
            </a:pPr>
            <a:endParaRPr lang="en-US" b="1" dirty="0" smtClean="0"/>
          </a:p>
          <a:p>
            <a:pPr marL="114300" indent="0">
              <a:buNone/>
            </a:pPr>
            <a:r>
              <a:rPr lang="en-US" b="1" dirty="0" smtClean="0"/>
              <a:t>REGISTER</a:t>
            </a:r>
          </a:p>
          <a:p>
            <a:r>
              <a:rPr lang="en-US" dirty="0" smtClean="0"/>
              <a:t>maintain </a:t>
            </a:r>
            <a:r>
              <a:rPr lang="en-US" dirty="0"/>
              <a:t>a register in Form MBP 2 </a:t>
            </a:r>
            <a:r>
              <a:rPr lang="en-US" dirty="0" smtClean="0"/>
              <a:t>&amp; enter </a:t>
            </a:r>
            <a:r>
              <a:rPr lang="en-US" dirty="0"/>
              <a:t>therein </a:t>
            </a:r>
            <a:r>
              <a:rPr lang="en-US" dirty="0" smtClean="0"/>
              <a:t>separately, </a:t>
            </a:r>
            <a:r>
              <a:rPr lang="en-US" dirty="0"/>
              <a:t>the </a:t>
            </a:r>
            <a:r>
              <a:rPr lang="en-US" dirty="0" smtClean="0"/>
              <a:t>particulars </a:t>
            </a:r>
            <a:r>
              <a:rPr lang="en-US" dirty="0"/>
              <a:t>of loans and guarantees given, securities provided and acquisitions </a:t>
            </a:r>
            <a:r>
              <a:rPr lang="en-US" dirty="0" smtClean="0"/>
              <a:t>made.</a:t>
            </a:r>
          </a:p>
          <a:p>
            <a:endParaRPr lang="en-US" dirty="0" smtClean="0"/>
          </a:p>
          <a:p>
            <a:r>
              <a:rPr lang="en-US" dirty="0" smtClean="0"/>
              <a:t>entries </a:t>
            </a:r>
            <a:r>
              <a:rPr lang="en-US" dirty="0"/>
              <a:t>in the register </a:t>
            </a:r>
            <a:r>
              <a:rPr lang="en-US" dirty="0" smtClean="0"/>
              <a:t>to be </a:t>
            </a:r>
            <a:r>
              <a:rPr lang="en-US" dirty="0"/>
              <a:t>made chronologically </a:t>
            </a:r>
            <a:r>
              <a:rPr lang="en-US" dirty="0" smtClean="0"/>
              <a:t>&amp; within 7 </a:t>
            </a:r>
            <a:r>
              <a:rPr lang="en-US" dirty="0"/>
              <a:t>days </a:t>
            </a:r>
            <a:r>
              <a:rPr lang="en-US" dirty="0" smtClean="0"/>
              <a:t>of such event.</a:t>
            </a:r>
          </a:p>
          <a:p>
            <a:endParaRPr lang="en-US" dirty="0" smtClean="0"/>
          </a:p>
          <a:p>
            <a:r>
              <a:rPr lang="en-US" dirty="0" smtClean="0"/>
              <a:t>shall </a:t>
            </a:r>
            <a:r>
              <a:rPr lang="en-US" dirty="0"/>
              <a:t>be </a:t>
            </a:r>
            <a:r>
              <a:rPr lang="en-US" dirty="0" smtClean="0"/>
              <a:t>open to </a:t>
            </a:r>
            <a:r>
              <a:rPr lang="en-US" dirty="0"/>
              <a:t>inspection </a:t>
            </a:r>
            <a:r>
              <a:rPr lang="en-US" dirty="0" smtClean="0"/>
              <a:t>&amp; kept at </a:t>
            </a:r>
            <a:r>
              <a:rPr lang="en-US" dirty="0"/>
              <a:t>the </a:t>
            </a:r>
            <a:r>
              <a:rPr lang="en-US" dirty="0" smtClean="0"/>
              <a:t>Regd. office </a:t>
            </a:r>
            <a:r>
              <a:rPr lang="en-US" dirty="0"/>
              <a:t>of the company </a:t>
            </a:r>
            <a:r>
              <a:rPr lang="en-US" dirty="0" smtClean="0"/>
              <a:t>&amp; be </a:t>
            </a:r>
            <a:r>
              <a:rPr lang="en-US" dirty="0"/>
              <a:t>preserved permanently </a:t>
            </a:r>
            <a:endParaRPr lang="en-US" dirty="0" smtClean="0"/>
          </a:p>
          <a:p>
            <a:endParaRPr lang="en-US" dirty="0" smtClean="0"/>
          </a:p>
          <a:p>
            <a:endParaRPr lang="en-US" sz="2000" dirty="0"/>
          </a:p>
          <a:p>
            <a:endParaRPr lang="en-US" sz="2000" dirty="0" smtClean="0"/>
          </a:p>
          <a:p>
            <a:endParaRPr lang="en-US" sz="2000" dirty="0" smtClean="0"/>
          </a:p>
          <a:p>
            <a:endParaRPr lang="en-US" sz="2000" dirty="0"/>
          </a:p>
        </p:txBody>
      </p:sp>
    </p:spTree>
    <p:extLst>
      <p:ext uri="{BB962C8B-B14F-4D97-AF65-F5344CB8AC3E}">
        <p14:creationId xmlns:p14="http://schemas.microsoft.com/office/powerpoint/2010/main" val="29742724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4000" dirty="0" smtClean="0"/>
              <a:t>LOAN &amp; INVESTMENT BY COMPANY</a:t>
            </a:r>
            <a:endParaRPr lang="en-US" sz="4000" dirty="0"/>
          </a:p>
        </p:txBody>
      </p:sp>
      <p:sp>
        <p:nvSpPr>
          <p:cNvPr id="5" name="Content Placeholder 4"/>
          <p:cNvSpPr>
            <a:spLocks noGrp="1"/>
          </p:cNvSpPr>
          <p:nvPr>
            <p:ph idx="1"/>
          </p:nvPr>
        </p:nvSpPr>
        <p:spPr>
          <a:xfrm>
            <a:off x="457200" y="1447800"/>
            <a:ext cx="7620000" cy="5105400"/>
          </a:xfrm>
        </p:spPr>
        <p:txBody>
          <a:bodyPr>
            <a:noAutofit/>
          </a:bodyPr>
          <a:lstStyle/>
          <a:p>
            <a:pPr marL="114300" indent="0">
              <a:buNone/>
            </a:pPr>
            <a:endParaRPr lang="en-US" b="1" dirty="0" smtClean="0"/>
          </a:p>
          <a:p>
            <a:pPr marL="114300" indent="0">
              <a:buNone/>
            </a:pPr>
            <a:r>
              <a:rPr lang="en-US" b="1" dirty="0" smtClean="0"/>
              <a:t>REGISTER</a:t>
            </a:r>
          </a:p>
          <a:p>
            <a:r>
              <a:rPr lang="en-US" dirty="0"/>
              <a:t>shall be kept in the custody of the CS or any person authorized by Board &amp; who shall authenticate the same</a:t>
            </a:r>
          </a:p>
          <a:p>
            <a:endParaRPr lang="en-US" dirty="0" smtClean="0"/>
          </a:p>
          <a:p>
            <a:r>
              <a:rPr lang="en-US" dirty="0" smtClean="0"/>
              <a:t>entries </a:t>
            </a:r>
            <a:r>
              <a:rPr lang="en-US" dirty="0"/>
              <a:t>in the register </a:t>
            </a:r>
            <a:r>
              <a:rPr lang="en-US" dirty="0" smtClean="0"/>
              <a:t>shall </a:t>
            </a:r>
            <a:r>
              <a:rPr lang="en-US" dirty="0"/>
              <a:t>be authenticated by </a:t>
            </a:r>
            <a:r>
              <a:rPr lang="en-US" dirty="0" smtClean="0"/>
              <a:t>CS or any </a:t>
            </a:r>
            <a:r>
              <a:rPr lang="en-US" dirty="0"/>
              <a:t>other person </a:t>
            </a:r>
            <a:r>
              <a:rPr lang="en-US" dirty="0" smtClean="0"/>
              <a:t>authorized </a:t>
            </a:r>
            <a:r>
              <a:rPr lang="en-US" dirty="0"/>
              <a:t>by the Board for the purpose </a:t>
            </a:r>
            <a:endParaRPr lang="en-US" dirty="0" smtClean="0"/>
          </a:p>
          <a:p>
            <a:endParaRPr lang="en-US" dirty="0" smtClean="0"/>
          </a:p>
          <a:p>
            <a:r>
              <a:rPr lang="en-US" dirty="0" smtClean="0"/>
              <a:t>can </a:t>
            </a:r>
            <a:r>
              <a:rPr lang="en-US" dirty="0"/>
              <a:t>be maintained either manually or in electronic </a:t>
            </a:r>
            <a:r>
              <a:rPr lang="en-US" dirty="0" smtClean="0"/>
              <a:t>mode</a:t>
            </a:r>
          </a:p>
          <a:p>
            <a:endParaRPr lang="en-US" dirty="0" smtClean="0"/>
          </a:p>
          <a:p>
            <a:r>
              <a:rPr lang="en-US" dirty="0" smtClean="0"/>
              <a:t>extracts may be taken &amp; copies to be </a:t>
            </a:r>
            <a:r>
              <a:rPr lang="en-US" dirty="0"/>
              <a:t>furnished to any member of the company on payment of such fee </a:t>
            </a:r>
            <a:r>
              <a:rPr lang="en-US" dirty="0" smtClean="0"/>
              <a:t>as prescribed </a:t>
            </a:r>
            <a:r>
              <a:rPr lang="en-US" dirty="0"/>
              <a:t>in </a:t>
            </a:r>
            <a:r>
              <a:rPr lang="en-US" dirty="0" smtClean="0"/>
              <a:t>AOA not exceeding Rs. 10 per page.</a:t>
            </a:r>
          </a:p>
          <a:p>
            <a:endParaRPr lang="en-US" sz="2000" dirty="0"/>
          </a:p>
          <a:p>
            <a:endParaRPr lang="en-US" sz="2000" dirty="0" smtClean="0"/>
          </a:p>
          <a:p>
            <a:endParaRPr lang="en-US" sz="2000" dirty="0" smtClean="0"/>
          </a:p>
          <a:p>
            <a:endParaRPr lang="en-US" sz="2000" dirty="0"/>
          </a:p>
        </p:txBody>
      </p:sp>
    </p:spTree>
    <p:extLst>
      <p:ext uri="{BB962C8B-B14F-4D97-AF65-F5344CB8AC3E}">
        <p14:creationId xmlns:p14="http://schemas.microsoft.com/office/powerpoint/2010/main" val="37987220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4000" dirty="0" smtClean="0"/>
              <a:t>INVESTMENT OF COMPANY TO BE HELD IN ITS OWN NAME</a:t>
            </a:r>
            <a:endParaRPr lang="en-US" sz="4000" dirty="0"/>
          </a:p>
        </p:txBody>
      </p:sp>
      <p:sp>
        <p:nvSpPr>
          <p:cNvPr id="5" name="Content Placeholder 4"/>
          <p:cNvSpPr>
            <a:spLocks noGrp="1"/>
          </p:cNvSpPr>
          <p:nvPr>
            <p:ph idx="1"/>
          </p:nvPr>
        </p:nvSpPr>
        <p:spPr>
          <a:xfrm>
            <a:off x="457200" y="1447800"/>
            <a:ext cx="7620000" cy="5105400"/>
          </a:xfrm>
        </p:spPr>
        <p:txBody>
          <a:bodyPr>
            <a:noAutofit/>
          </a:bodyPr>
          <a:lstStyle/>
          <a:p>
            <a:endParaRPr lang="en-US" sz="2000" dirty="0" smtClean="0"/>
          </a:p>
          <a:p>
            <a:r>
              <a:rPr lang="en-US" sz="2000" dirty="0" smtClean="0"/>
              <a:t>All </a:t>
            </a:r>
            <a:r>
              <a:rPr lang="en-US" sz="2000" dirty="0"/>
              <a:t>investments made or held by a company in </a:t>
            </a:r>
            <a:endParaRPr lang="en-US" sz="2000" dirty="0" smtClean="0"/>
          </a:p>
          <a:p>
            <a:pPr marL="914400" indent="-574675">
              <a:buFont typeface="+mj-lt"/>
              <a:buAutoNum type="arabicParenR"/>
            </a:pPr>
            <a:r>
              <a:rPr lang="en-US" sz="2000" dirty="0" smtClean="0"/>
              <a:t>any </a:t>
            </a:r>
            <a:r>
              <a:rPr lang="en-US" sz="2000" dirty="0"/>
              <a:t>property, </a:t>
            </a:r>
            <a:endParaRPr lang="en-US" sz="2000" dirty="0" smtClean="0"/>
          </a:p>
          <a:p>
            <a:pPr marL="914400" indent="-574675">
              <a:buFont typeface="+mj-lt"/>
              <a:buAutoNum type="arabicParenR"/>
            </a:pPr>
            <a:r>
              <a:rPr lang="en-US" sz="2000" dirty="0" smtClean="0"/>
              <a:t>security </a:t>
            </a:r>
            <a:r>
              <a:rPr lang="en-US" sz="2000" dirty="0"/>
              <a:t>or </a:t>
            </a:r>
            <a:endParaRPr lang="en-US" sz="2000" dirty="0" smtClean="0"/>
          </a:p>
          <a:p>
            <a:pPr marL="914400" indent="-574675">
              <a:buFont typeface="+mj-lt"/>
              <a:buAutoNum type="arabicParenR"/>
            </a:pPr>
            <a:r>
              <a:rPr lang="en-US" sz="2000" dirty="0" smtClean="0"/>
              <a:t>other asset </a:t>
            </a:r>
          </a:p>
          <a:p>
            <a:pPr marL="114300" indent="0">
              <a:buNone/>
            </a:pPr>
            <a:r>
              <a:rPr lang="en-US" sz="2000" dirty="0" smtClean="0"/>
              <a:t>    shall </a:t>
            </a:r>
            <a:r>
              <a:rPr lang="en-US" sz="2000" dirty="0"/>
              <a:t>be made and held by it in its own name:</a:t>
            </a:r>
          </a:p>
          <a:p>
            <a:pPr marL="411480" lvl="1" indent="0">
              <a:buNone/>
            </a:pPr>
            <a:endParaRPr lang="en-US" dirty="0" smtClean="0"/>
          </a:p>
          <a:p>
            <a:pPr marL="411480" lvl="1" indent="0">
              <a:buNone/>
            </a:pPr>
            <a:r>
              <a:rPr lang="en-US" dirty="0" smtClean="0"/>
              <a:t>Provided </a:t>
            </a:r>
            <a:r>
              <a:rPr lang="en-US" dirty="0"/>
              <a:t>that the company may hold any shares in its subsidiary company in the name of any </a:t>
            </a:r>
            <a:r>
              <a:rPr lang="en-US" dirty="0" smtClean="0"/>
              <a:t>nominee/s for ensuring </a:t>
            </a:r>
            <a:r>
              <a:rPr lang="en-US" dirty="0"/>
              <a:t>that the </a:t>
            </a:r>
            <a:r>
              <a:rPr lang="en-US" dirty="0" smtClean="0"/>
              <a:t>number of </a:t>
            </a:r>
            <a:r>
              <a:rPr lang="en-US" dirty="0"/>
              <a:t>members of the subsidiary company is not reduced below the statutory limit.</a:t>
            </a:r>
          </a:p>
          <a:p>
            <a:endParaRPr lang="en-US" sz="2000" dirty="0" smtClean="0"/>
          </a:p>
          <a:p>
            <a:endParaRPr lang="en-US" sz="2000" dirty="0" smtClean="0"/>
          </a:p>
          <a:p>
            <a:endParaRPr lang="en-US" sz="2000" dirty="0" smtClean="0"/>
          </a:p>
          <a:p>
            <a:endParaRPr lang="en-US" sz="2000" dirty="0"/>
          </a:p>
        </p:txBody>
      </p:sp>
    </p:spTree>
    <p:extLst>
      <p:ext uri="{BB962C8B-B14F-4D97-AF65-F5344CB8AC3E}">
        <p14:creationId xmlns:p14="http://schemas.microsoft.com/office/powerpoint/2010/main" val="19479065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4000" dirty="0" smtClean="0"/>
              <a:t>INVESTMENT OF COMPANY TO BE HELD IN ITS OWN NAME</a:t>
            </a:r>
            <a:endParaRPr lang="en-US" sz="4000" dirty="0"/>
          </a:p>
        </p:txBody>
      </p:sp>
      <p:sp>
        <p:nvSpPr>
          <p:cNvPr id="5" name="Content Placeholder 4"/>
          <p:cNvSpPr>
            <a:spLocks noGrp="1"/>
          </p:cNvSpPr>
          <p:nvPr>
            <p:ph idx="1"/>
          </p:nvPr>
        </p:nvSpPr>
        <p:spPr>
          <a:xfrm>
            <a:off x="457200" y="1447800"/>
            <a:ext cx="7620000" cy="5105400"/>
          </a:xfrm>
        </p:spPr>
        <p:txBody>
          <a:bodyPr>
            <a:noAutofit/>
          </a:bodyPr>
          <a:lstStyle/>
          <a:p>
            <a:pPr marL="114300" indent="0">
              <a:buNone/>
            </a:pPr>
            <a:endParaRPr lang="en-US" sz="2000" b="1" dirty="0" smtClean="0"/>
          </a:p>
          <a:p>
            <a:pPr marL="114300" indent="0">
              <a:buNone/>
            </a:pPr>
            <a:r>
              <a:rPr lang="en-US" sz="2000" b="1" dirty="0" smtClean="0"/>
              <a:t>EXCEPTIONS:</a:t>
            </a:r>
          </a:p>
          <a:p>
            <a:pPr marL="571500" indent="-457200">
              <a:buFont typeface="+mj-lt"/>
              <a:buAutoNum type="alphaLcParenR"/>
            </a:pPr>
            <a:r>
              <a:rPr lang="en-US" sz="2000" dirty="0" smtClean="0"/>
              <a:t>from </a:t>
            </a:r>
            <a:r>
              <a:rPr lang="en-US" sz="2000" dirty="0"/>
              <a:t>depositing with a bank, being the bankers of the company, any shares </a:t>
            </a:r>
            <a:r>
              <a:rPr lang="en-US" sz="2000" dirty="0" smtClean="0"/>
              <a:t>or securities </a:t>
            </a:r>
            <a:r>
              <a:rPr lang="en-US" sz="2000" dirty="0"/>
              <a:t>for the collection of any dividend or interest payable thereon; </a:t>
            </a:r>
            <a:r>
              <a:rPr lang="en-US" sz="2000" dirty="0" smtClean="0"/>
              <a:t>or</a:t>
            </a:r>
          </a:p>
          <a:p>
            <a:pPr marL="571500" indent="-457200">
              <a:buFont typeface="+mj-lt"/>
              <a:buAutoNum type="alphaLcParenR"/>
            </a:pPr>
            <a:r>
              <a:rPr lang="en-US" sz="2000" dirty="0" smtClean="0"/>
              <a:t>from </a:t>
            </a:r>
            <a:r>
              <a:rPr lang="en-US" sz="2000" dirty="0"/>
              <a:t>depositing with, or transferring to, or holding in the name of, the </a:t>
            </a:r>
            <a:r>
              <a:rPr lang="en-US" sz="2000" dirty="0" smtClean="0"/>
              <a:t>SBI or </a:t>
            </a:r>
            <a:r>
              <a:rPr lang="en-US" sz="2000" dirty="0"/>
              <a:t>a scheduled bank, being the bankers of the company, shares </a:t>
            </a:r>
            <a:r>
              <a:rPr lang="en-US" sz="2000" dirty="0" smtClean="0"/>
              <a:t>or securities</a:t>
            </a:r>
            <a:r>
              <a:rPr lang="en-US" sz="2000" dirty="0"/>
              <a:t>, in order to facilitate the transfer thereof:</a:t>
            </a:r>
          </a:p>
          <a:p>
            <a:pPr marL="571500" indent="-457200">
              <a:buFont typeface="+mj-lt"/>
              <a:buAutoNum type="alphaLcParenR"/>
            </a:pPr>
            <a:r>
              <a:rPr lang="en-US" sz="2000" dirty="0" smtClean="0"/>
              <a:t>from </a:t>
            </a:r>
            <a:r>
              <a:rPr lang="en-US" sz="2000" dirty="0"/>
              <a:t>depositing with, or transferring to, any person any shares or securities</a:t>
            </a:r>
            <a:r>
              <a:rPr lang="en-US" sz="2000" dirty="0" smtClean="0"/>
              <a:t>, by </a:t>
            </a:r>
            <a:r>
              <a:rPr lang="en-US" sz="2000" dirty="0"/>
              <a:t>way of security for the repayment of any loan advanced to the company or </a:t>
            </a:r>
            <a:r>
              <a:rPr lang="en-US" sz="2000" dirty="0" smtClean="0"/>
              <a:t>the performance </a:t>
            </a:r>
            <a:r>
              <a:rPr lang="en-US" sz="2000" dirty="0"/>
              <a:t>of any obligation undertaken by it;</a:t>
            </a:r>
          </a:p>
          <a:p>
            <a:pPr marL="571500" indent="-457200">
              <a:buFont typeface="+mj-lt"/>
              <a:buAutoNum type="alphaLcParenR"/>
            </a:pPr>
            <a:r>
              <a:rPr lang="en-US" sz="2000" dirty="0" smtClean="0"/>
              <a:t>from </a:t>
            </a:r>
            <a:r>
              <a:rPr lang="en-US" sz="2000" dirty="0"/>
              <a:t>holding investments in the name of a depository when such </a:t>
            </a:r>
            <a:r>
              <a:rPr lang="en-US" sz="2000" dirty="0" smtClean="0"/>
              <a:t>investments are </a:t>
            </a:r>
            <a:r>
              <a:rPr lang="en-US" sz="2000" dirty="0"/>
              <a:t>in the form of securities held by the company as a beneficial owner.</a:t>
            </a:r>
            <a:endParaRPr lang="en-US" sz="2000" dirty="0" smtClean="0"/>
          </a:p>
          <a:p>
            <a:pPr marL="114300" indent="0">
              <a:buNone/>
            </a:pPr>
            <a:endParaRPr lang="en-US" sz="2000" dirty="0" smtClean="0"/>
          </a:p>
          <a:p>
            <a:endParaRPr lang="en-US" sz="2000" dirty="0" smtClean="0"/>
          </a:p>
          <a:p>
            <a:endParaRPr lang="en-US" sz="2000" dirty="0"/>
          </a:p>
        </p:txBody>
      </p:sp>
    </p:spTree>
    <p:extLst>
      <p:ext uri="{BB962C8B-B14F-4D97-AF65-F5344CB8AC3E}">
        <p14:creationId xmlns:p14="http://schemas.microsoft.com/office/powerpoint/2010/main" val="13348847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4000" dirty="0" smtClean="0"/>
              <a:t>INVESTMENT OF COMPANY TO BE HELD IN ITS OWN NAME</a:t>
            </a:r>
            <a:endParaRPr lang="en-US" sz="4000" dirty="0"/>
          </a:p>
        </p:txBody>
      </p:sp>
      <p:sp>
        <p:nvSpPr>
          <p:cNvPr id="5" name="Content Placeholder 4"/>
          <p:cNvSpPr>
            <a:spLocks noGrp="1"/>
          </p:cNvSpPr>
          <p:nvPr>
            <p:ph idx="1"/>
          </p:nvPr>
        </p:nvSpPr>
        <p:spPr>
          <a:xfrm>
            <a:off x="457200" y="1447800"/>
            <a:ext cx="7620000" cy="5105400"/>
          </a:xfrm>
        </p:spPr>
        <p:txBody>
          <a:bodyPr>
            <a:noAutofit/>
          </a:bodyPr>
          <a:lstStyle/>
          <a:p>
            <a:pPr marL="114300" indent="0">
              <a:buNone/>
            </a:pPr>
            <a:endParaRPr lang="en-US" sz="2000" b="1" dirty="0" smtClean="0"/>
          </a:p>
          <a:p>
            <a:pPr marL="114300" indent="0">
              <a:buNone/>
            </a:pPr>
            <a:r>
              <a:rPr lang="en-US" sz="2000" b="1" dirty="0" smtClean="0"/>
              <a:t>REGISTER</a:t>
            </a:r>
            <a:endParaRPr lang="en-US" sz="2000" dirty="0"/>
          </a:p>
          <a:p>
            <a:r>
              <a:rPr lang="en-US" sz="2000" dirty="0" smtClean="0"/>
              <a:t>maintain </a:t>
            </a:r>
            <a:r>
              <a:rPr lang="en-US" sz="2000" dirty="0"/>
              <a:t>a register in </a:t>
            </a:r>
            <a:r>
              <a:rPr lang="en-US" sz="2000" b="1" dirty="0"/>
              <a:t>Form MBP 3</a:t>
            </a:r>
            <a:r>
              <a:rPr lang="en-US" sz="2000" dirty="0"/>
              <a:t> </a:t>
            </a:r>
            <a:endParaRPr lang="en-US" sz="2000" dirty="0" smtClean="0"/>
          </a:p>
          <a:p>
            <a:endParaRPr lang="en-US" sz="2000" dirty="0" smtClean="0"/>
          </a:p>
          <a:p>
            <a:r>
              <a:rPr lang="en-US" sz="2000" dirty="0" smtClean="0"/>
              <a:t>enter </a:t>
            </a:r>
            <a:r>
              <a:rPr lang="en-US" sz="2000" dirty="0"/>
              <a:t>therein, chronologically, the particulars of investments in shares or other securities beneficially held by the company but which are not held in its own name and </a:t>
            </a:r>
            <a:r>
              <a:rPr lang="en-US" sz="2000" dirty="0" smtClean="0"/>
              <a:t>reasons thereof and </a:t>
            </a:r>
            <a:r>
              <a:rPr lang="en-US" sz="2000" dirty="0"/>
              <a:t>the relationship or contract under which the investment is held in the name of any other </a:t>
            </a:r>
            <a:r>
              <a:rPr lang="en-US" sz="2000" dirty="0" smtClean="0"/>
              <a:t>person</a:t>
            </a:r>
          </a:p>
          <a:p>
            <a:endParaRPr lang="en-US" sz="2000" dirty="0" smtClean="0"/>
          </a:p>
          <a:p>
            <a:r>
              <a:rPr lang="en-US" sz="2000" dirty="0"/>
              <a:t>shall also record whether such investments are held in a third party’s name for the time being or otherwise </a:t>
            </a:r>
            <a:endParaRPr lang="en-US" sz="2000" dirty="0" smtClean="0"/>
          </a:p>
          <a:p>
            <a:endParaRPr lang="en-US" sz="2000" dirty="0" smtClean="0"/>
          </a:p>
          <a:p>
            <a:r>
              <a:rPr lang="en-US" sz="2000" dirty="0"/>
              <a:t>shall be maintained </a:t>
            </a:r>
            <a:r>
              <a:rPr lang="en-US" sz="2000" dirty="0" smtClean="0"/>
              <a:t>permanently at </a:t>
            </a:r>
            <a:r>
              <a:rPr lang="en-US" sz="2000" dirty="0"/>
              <a:t>the registered office of the </a:t>
            </a:r>
            <a:r>
              <a:rPr lang="en-US" sz="2000" dirty="0" smtClean="0"/>
              <a:t>company   </a:t>
            </a:r>
          </a:p>
          <a:p>
            <a:endParaRPr lang="en-US" sz="2000" dirty="0" smtClean="0"/>
          </a:p>
          <a:p>
            <a:endParaRPr lang="en-US" sz="2000" dirty="0"/>
          </a:p>
        </p:txBody>
      </p:sp>
    </p:spTree>
    <p:extLst>
      <p:ext uri="{BB962C8B-B14F-4D97-AF65-F5344CB8AC3E}">
        <p14:creationId xmlns:p14="http://schemas.microsoft.com/office/powerpoint/2010/main" val="36439351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4000" dirty="0" smtClean="0"/>
              <a:t>INVESTMENT OF COMPANY TO BE HELD IN ITS OWN NAME</a:t>
            </a:r>
            <a:endParaRPr lang="en-US" sz="4000" dirty="0"/>
          </a:p>
        </p:txBody>
      </p:sp>
      <p:sp>
        <p:nvSpPr>
          <p:cNvPr id="5" name="Content Placeholder 4"/>
          <p:cNvSpPr>
            <a:spLocks noGrp="1"/>
          </p:cNvSpPr>
          <p:nvPr>
            <p:ph idx="1"/>
          </p:nvPr>
        </p:nvSpPr>
        <p:spPr>
          <a:xfrm>
            <a:off x="457200" y="1447800"/>
            <a:ext cx="7620000" cy="5105400"/>
          </a:xfrm>
        </p:spPr>
        <p:txBody>
          <a:bodyPr>
            <a:noAutofit/>
          </a:bodyPr>
          <a:lstStyle/>
          <a:p>
            <a:pPr marL="114300" indent="0">
              <a:buNone/>
            </a:pPr>
            <a:endParaRPr lang="en-US" sz="2000" b="1" dirty="0" smtClean="0"/>
          </a:p>
          <a:p>
            <a:pPr marL="114300" indent="0">
              <a:buNone/>
            </a:pPr>
            <a:r>
              <a:rPr lang="en-US" sz="2000" b="1" dirty="0" smtClean="0"/>
              <a:t>REGISTER</a:t>
            </a:r>
            <a:endParaRPr lang="en-US" sz="2000" dirty="0"/>
          </a:p>
          <a:p>
            <a:r>
              <a:rPr lang="en-US" sz="2000" dirty="0" smtClean="0"/>
              <a:t>kept </a:t>
            </a:r>
            <a:r>
              <a:rPr lang="en-US" sz="2000" dirty="0"/>
              <a:t>in the custody of the </a:t>
            </a:r>
            <a:r>
              <a:rPr lang="en-US" sz="2000" dirty="0" smtClean="0"/>
              <a:t>CS or </a:t>
            </a:r>
            <a:r>
              <a:rPr lang="en-US" sz="2000" dirty="0"/>
              <a:t>if there is no </a:t>
            </a:r>
            <a:r>
              <a:rPr lang="en-US" sz="2000" dirty="0" smtClean="0"/>
              <a:t>CS, </a:t>
            </a:r>
            <a:r>
              <a:rPr lang="en-US" sz="2000" dirty="0"/>
              <a:t>any director or any other officer </a:t>
            </a:r>
            <a:r>
              <a:rPr lang="en-US" sz="2000" dirty="0" smtClean="0"/>
              <a:t>authorized </a:t>
            </a:r>
            <a:r>
              <a:rPr lang="en-US" sz="2000" dirty="0"/>
              <a:t>by the Board for the </a:t>
            </a:r>
            <a:r>
              <a:rPr lang="en-US" sz="2000" dirty="0" smtClean="0"/>
              <a:t>purpose who shall authenticate the same  </a:t>
            </a:r>
          </a:p>
          <a:p>
            <a:endParaRPr lang="en-US" sz="2000" dirty="0" smtClean="0"/>
          </a:p>
          <a:p>
            <a:r>
              <a:rPr lang="en-US" sz="2000" dirty="0"/>
              <a:t>shall be open to inspection by any member or debenture-holder of </a:t>
            </a:r>
            <a:r>
              <a:rPr lang="en-US" sz="2000" dirty="0" smtClean="0"/>
              <a:t>the company </a:t>
            </a:r>
            <a:r>
              <a:rPr lang="en-US" sz="2000" dirty="0"/>
              <a:t>without any charge during business hours subject to such reasonable </a:t>
            </a:r>
            <a:r>
              <a:rPr lang="en-US" sz="2000" dirty="0" smtClean="0"/>
              <a:t>restrictions as </a:t>
            </a:r>
            <a:r>
              <a:rPr lang="en-US" sz="2000" dirty="0"/>
              <a:t>the company may by its articles or in general meeting impose</a:t>
            </a:r>
            <a:endParaRPr lang="en-US" sz="2000" dirty="0" smtClean="0"/>
          </a:p>
          <a:p>
            <a:endParaRPr lang="en-US" sz="2000" dirty="0"/>
          </a:p>
        </p:txBody>
      </p:sp>
    </p:spTree>
    <p:extLst>
      <p:ext uri="{BB962C8B-B14F-4D97-AF65-F5344CB8AC3E}">
        <p14:creationId xmlns:p14="http://schemas.microsoft.com/office/powerpoint/2010/main" val="5980242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28600"/>
            <a:ext cx="7620000" cy="914400"/>
          </a:xfrm>
        </p:spPr>
        <p:txBody>
          <a:bodyPr/>
          <a:lstStyle/>
          <a:p>
            <a:r>
              <a:rPr lang="en-US" sz="4000" dirty="0" smtClean="0"/>
              <a:t>RELATED PARTY TRANSACTIONS</a:t>
            </a:r>
            <a:endParaRPr lang="en-US" sz="4000" dirty="0"/>
          </a:p>
        </p:txBody>
      </p:sp>
      <p:sp>
        <p:nvSpPr>
          <p:cNvPr id="5" name="Content Placeholder 4"/>
          <p:cNvSpPr>
            <a:spLocks noGrp="1"/>
          </p:cNvSpPr>
          <p:nvPr>
            <p:ph idx="1"/>
          </p:nvPr>
        </p:nvSpPr>
        <p:spPr>
          <a:xfrm>
            <a:off x="457200" y="1295400"/>
            <a:ext cx="7620000" cy="5105400"/>
          </a:xfrm>
        </p:spPr>
        <p:txBody>
          <a:bodyPr>
            <a:noAutofit/>
          </a:bodyPr>
          <a:lstStyle/>
          <a:p>
            <a:r>
              <a:rPr lang="en-US" sz="2000" dirty="0" smtClean="0"/>
              <a:t>Board Resolution is required to passed at Board Meeting by any Company to enter </a:t>
            </a:r>
            <a:r>
              <a:rPr lang="en-US" sz="2000" dirty="0"/>
              <a:t>into any contract or arrangement with a related party with respect </a:t>
            </a:r>
            <a:r>
              <a:rPr lang="en-US" sz="2000" dirty="0" smtClean="0"/>
              <a:t>to:</a:t>
            </a:r>
          </a:p>
          <a:p>
            <a:endParaRPr lang="en-US" sz="2000" dirty="0" smtClean="0"/>
          </a:p>
          <a:p>
            <a:pPr marL="571500" indent="-457200">
              <a:buFont typeface="+mj-lt"/>
              <a:buAutoNum type="arabicParenR"/>
            </a:pPr>
            <a:r>
              <a:rPr lang="en-US" sz="2000" dirty="0" smtClean="0"/>
              <a:t>sale</a:t>
            </a:r>
            <a:r>
              <a:rPr lang="en-US" sz="2000" dirty="0"/>
              <a:t>, purchase or supply of any goods or materials</a:t>
            </a:r>
            <a:r>
              <a:rPr lang="en-US" sz="2000" dirty="0" smtClean="0"/>
              <a:t>;</a:t>
            </a:r>
            <a:endParaRPr lang="en-US" sz="2000" dirty="0"/>
          </a:p>
          <a:p>
            <a:pPr marL="571500" indent="-457200">
              <a:buFont typeface="+mj-lt"/>
              <a:buAutoNum type="arabicParenR"/>
            </a:pPr>
            <a:r>
              <a:rPr lang="en-US" sz="2000" dirty="0" smtClean="0"/>
              <a:t>selling </a:t>
            </a:r>
            <a:r>
              <a:rPr lang="en-US" sz="2000" dirty="0"/>
              <a:t>or otherwise disposing of, or buying, property of any kind</a:t>
            </a:r>
            <a:r>
              <a:rPr lang="en-US" sz="2000" dirty="0" smtClean="0"/>
              <a:t>;</a:t>
            </a:r>
            <a:endParaRPr lang="en-US" sz="2000" dirty="0"/>
          </a:p>
          <a:p>
            <a:pPr marL="571500" indent="-457200">
              <a:buFont typeface="+mj-lt"/>
              <a:buAutoNum type="arabicParenR"/>
            </a:pPr>
            <a:r>
              <a:rPr lang="en-US" sz="2000" dirty="0" smtClean="0"/>
              <a:t>leasing </a:t>
            </a:r>
            <a:r>
              <a:rPr lang="en-US" sz="2000" dirty="0"/>
              <a:t>of property of any kind;</a:t>
            </a:r>
          </a:p>
          <a:p>
            <a:pPr marL="571500" indent="-457200">
              <a:buFont typeface="+mj-lt"/>
              <a:buAutoNum type="arabicParenR"/>
            </a:pPr>
            <a:r>
              <a:rPr lang="en-US" sz="2000" dirty="0" smtClean="0"/>
              <a:t>availing </a:t>
            </a:r>
            <a:r>
              <a:rPr lang="en-US" sz="2000" dirty="0"/>
              <a:t>or rendering of any services;</a:t>
            </a:r>
          </a:p>
          <a:p>
            <a:pPr marL="571500" indent="-457200">
              <a:buFont typeface="+mj-lt"/>
              <a:buAutoNum type="arabicParenR"/>
            </a:pPr>
            <a:r>
              <a:rPr lang="en-US" sz="2000" dirty="0" smtClean="0"/>
              <a:t>appointment </a:t>
            </a:r>
            <a:r>
              <a:rPr lang="en-US" sz="2000" dirty="0"/>
              <a:t>of any agent for purchase or sale of goods, materials, </a:t>
            </a:r>
            <a:r>
              <a:rPr lang="en-US" sz="2000" dirty="0" smtClean="0"/>
              <a:t>services or </a:t>
            </a:r>
            <a:r>
              <a:rPr lang="en-US" sz="2000" dirty="0"/>
              <a:t>property;</a:t>
            </a:r>
          </a:p>
          <a:p>
            <a:pPr marL="571500" indent="-457200">
              <a:buFont typeface="+mj-lt"/>
              <a:buAutoNum type="arabicParenR"/>
            </a:pPr>
            <a:r>
              <a:rPr lang="en-US" sz="2000" dirty="0" smtClean="0"/>
              <a:t>such </a:t>
            </a:r>
            <a:r>
              <a:rPr lang="en-US" sz="2000" dirty="0"/>
              <a:t>related party's appointment to any office or place of profit in the company</a:t>
            </a:r>
            <a:r>
              <a:rPr lang="en-US" sz="2000" dirty="0" smtClean="0"/>
              <a:t>, its </a:t>
            </a:r>
            <a:r>
              <a:rPr lang="en-US" sz="2000" dirty="0"/>
              <a:t>subsidiary company or associate company; </a:t>
            </a:r>
            <a:r>
              <a:rPr lang="en-US" sz="2000" dirty="0" smtClean="0"/>
              <a:t>and</a:t>
            </a:r>
          </a:p>
          <a:p>
            <a:pPr marL="571500" indent="-457200">
              <a:buFont typeface="+mj-lt"/>
              <a:buAutoNum type="arabicParenR"/>
            </a:pPr>
            <a:r>
              <a:rPr lang="en-US" sz="2000" dirty="0" smtClean="0"/>
              <a:t>underwriting </a:t>
            </a:r>
            <a:r>
              <a:rPr lang="en-US" sz="2000" dirty="0"/>
              <a:t>the subscription of any securities or derivatives thereof, of </a:t>
            </a:r>
            <a:r>
              <a:rPr lang="en-US" sz="2000" dirty="0" smtClean="0"/>
              <a:t>the company </a:t>
            </a:r>
          </a:p>
          <a:p>
            <a:pPr marL="571500" indent="-457200">
              <a:buFont typeface="+mj-lt"/>
              <a:buAutoNum type="arabicParenR"/>
            </a:pPr>
            <a:endParaRPr lang="en-US" sz="1900" dirty="0"/>
          </a:p>
        </p:txBody>
      </p:sp>
    </p:spTree>
    <p:extLst>
      <p:ext uri="{BB962C8B-B14F-4D97-AF65-F5344CB8AC3E}">
        <p14:creationId xmlns:p14="http://schemas.microsoft.com/office/powerpoint/2010/main" val="9461148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52400"/>
            <a:ext cx="7620000" cy="609600"/>
          </a:xfrm>
        </p:spPr>
        <p:txBody>
          <a:bodyPr/>
          <a:lstStyle/>
          <a:p>
            <a:r>
              <a:rPr lang="en-US" sz="4000" dirty="0" smtClean="0"/>
              <a:t>RELATED PARTY TRANSACTIONS</a:t>
            </a:r>
            <a:endParaRPr lang="en-US" sz="4000" dirty="0"/>
          </a:p>
        </p:txBody>
      </p:sp>
      <p:sp>
        <p:nvSpPr>
          <p:cNvPr id="5" name="Content Placeholder 4"/>
          <p:cNvSpPr>
            <a:spLocks noGrp="1"/>
          </p:cNvSpPr>
          <p:nvPr>
            <p:ph idx="1"/>
          </p:nvPr>
        </p:nvSpPr>
        <p:spPr>
          <a:xfrm>
            <a:off x="457200" y="838200"/>
            <a:ext cx="7620000" cy="5943600"/>
          </a:xfrm>
        </p:spPr>
        <p:txBody>
          <a:bodyPr>
            <a:noAutofit/>
          </a:bodyPr>
          <a:lstStyle/>
          <a:p>
            <a:r>
              <a:rPr lang="en-US" sz="2000" dirty="0" smtClean="0"/>
              <a:t>Special </a:t>
            </a:r>
            <a:r>
              <a:rPr lang="en-US" sz="2000" dirty="0"/>
              <a:t>Resolution is </a:t>
            </a:r>
            <a:r>
              <a:rPr lang="en-US" sz="2000" dirty="0" smtClean="0"/>
              <a:t>required to be passed </a:t>
            </a:r>
            <a:r>
              <a:rPr lang="en-US" sz="2000" dirty="0"/>
              <a:t>in General </a:t>
            </a:r>
            <a:r>
              <a:rPr lang="en-US" sz="2000" dirty="0" smtClean="0"/>
              <a:t>Meeting to enter into a Contract or arrangement by/for: </a:t>
            </a:r>
          </a:p>
          <a:p>
            <a:pPr marL="457200" indent="-342900">
              <a:buFont typeface="+mj-lt"/>
              <a:buAutoNum type="arabicParenR"/>
            </a:pPr>
            <a:r>
              <a:rPr lang="en-US" sz="2000" dirty="0" smtClean="0"/>
              <a:t>a </a:t>
            </a:r>
            <a:r>
              <a:rPr lang="en-US" sz="2000" dirty="0"/>
              <a:t>company having a paid-up share capital of </a:t>
            </a:r>
            <a:r>
              <a:rPr lang="en-US" sz="2000" dirty="0" smtClean="0"/>
              <a:t>Rs. 10 crores or </a:t>
            </a:r>
            <a:r>
              <a:rPr lang="en-US" sz="2000" dirty="0"/>
              <a:t>more shall not enter into a contract or arrangement with any related </a:t>
            </a:r>
            <a:r>
              <a:rPr lang="en-US" sz="2000" dirty="0" smtClean="0"/>
              <a:t>party</a:t>
            </a:r>
            <a:endParaRPr lang="en-US" sz="2000" dirty="0"/>
          </a:p>
          <a:p>
            <a:pPr marL="457200" indent="-342900">
              <a:buFont typeface="+mj-lt"/>
              <a:buAutoNum type="arabicParenR"/>
            </a:pPr>
            <a:r>
              <a:rPr lang="en-US" sz="2000" dirty="0" smtClean="0"/>
              <a:t>sale</a:t>
            </a:r>
            <a:r>
              <a:rPr lang="en-US" sz="2000" dirty="0"/>
              <a:t>, purchase or supply of any goods or materials directly or </a:t>
            </a:r>
            <a:r>
              <a:rPr lang="en-US" sz="2000" dirty="0" smtClean="0"/>
              <a:t>thru </a:t>
            </a:r>
            <a:r>
              <a:rPr lang="en-US" sz="2000" dirty="0"/>
              <a:t>appointment of agents exceeding </a:t>
            </a:r>
            <a:r>
              <a:rPr lang="en-US" sz="2000" dirty="0" smtClean="0"/>
              <a:t>25% of </a:t>
            </a:r>
            <a:r>
              <a:rPr lang="en-US" sz="2000" dirty="0"/>
              <a:t>the annual </a:t>
            </a:r>
            <a:r>
              <a:rPr lang="en-US" sz="2000" dirty="0" smtClean="0"/>
              <a:t>turnover </a:t>
            </a:r>
          </a:p>
          <a:p>
            <a:pPr marL="457200" indent="-342900">
              <a:buFont typeface="+mj-lt"/>
              <a:buAutoNum type="arabicParenR"/>
            </a:pPr>
            <a:r>
              <a:rPr lang="en-US" sz="2000" dirty="0" smtClean="0"/>
              <a:t>selling or otherwise disposing of, or buying, property of any kind directly or thru appointment of agents exceeding 10% of net worth</a:t>
            </a:r>
          </a:p>
          <a:p>
            <a:pPr marL="457200" indent="-342900">
              <a:buFont typeface="+mj-lt"/>
              <a:buAutoNum type="arabicParenR"/>
            </a:pPr>
            <a:r>
              <a:rPr lang="en-US" sz="2000" dirty="0" smtClean="0"/>
              <a:t>leasing </a:t>
            </a:r>
            <a:r>
              <a:rPr lang="en-US" sz="2000" dirty="0"/>
              <a:t>of property of any kind exceeding </a:t>
            </a:r>
            <a:r>
              <a:rPr lang="en-US" sz="2000" dirty="0" smtClean="0"/>
              <a:t>10% of </a:t>
            </a:r>
            <a:r>
              <a:rPr lang="en-US" sz="2000" dirty="0"/>
              <a:t>the net worth or exceeding 10% </a:t>
            </a:r>
            <a:r>
              <a:rPr lang="en-US" sz="2000" dirty="0" smtClean="0"/>
              <a:t>of </a:t>
            </a:r>
            <a:r>
              <a:rPr lang="en-US" sz="2000" dirty="0"/>
              <a:t>turnover </a:t>
            </a:r>
            <a:r>
              <a:rPr lang="en-US" sz="2000" dirty="0" smtClean="0"/>
              <a:t> </a:t>
            </a:r>
          </a:p>
          <a:p>
            <a:pPr marL="457200" indent="-342900">
              <a:buFont typeface="+mj-lt"/>
              <a:buAutoNum type="arabicParenR"/>
            </a:pPr>
            <a:r>
              <a:rPr lang="en-US" sz="2000" dirty="0" smtClean="0"/>
              <a:t>availing or rendering of any services directly or through appointment of agents exceeding 10% of the net worth </a:t>
            </a:r>
          </a:p>
          <a:p>
            <a:pPr marL="457200" indent="-342900">
              <a:buFont typeface="+mj-lt"/>
              <a:buAutoNum type="arabicParenR"/>
            </a:pPr>
            <a:r>
              <a:rPr lang="en-US" sz="2000" dirty="0" smtClean="0"/>
              <a:t>appointment to any office or place of profit in the company, its subsidiary company or associate company at a monthly remuneration exceeding Rs. 2.5 lacs</a:t>
            </a:r>
          </a:p>
          <a:p>
            <a:pPr marL="457200" indent="-342900">
              <a:buFont typeface="+mj-lt"/>
              <a:buAutoNum type="arabicParenR"/>
            </a:pPr>
            <a:r>
              <a:rPr lang="en-US" sz="2000" dirty="0" smtClean="0"/>
              <a:t>remuneration for underwriting the subscription of any securities or derivatives thereof of the company exceeding 1% of the net worth</a:t>
            </a:r>
          </a:p>
          <a:p>
            <a:endParaRPr lang="en-US" sz="1800" dirty="0"/>
          </a:p>
          <a:p>
            <a:endParaRPr lang="en-US" sz="1800" dirty="0" smtClean="0"/>
          </a:p>
          <a:p>
            <a:endParaRPr lang="en-US" sz="2000" dirty="0" smtClean="0"/>
          </a:p>
          <a:p>
            <a:endParaRPr lang="en-US" sz="2000" dirty="0"/>
          </a:p>
        </p:txBody>
      </p:sp>
    </p:spTree>
    <p:extLst>
      <p:ext uri="{BB962C8B-B14F-4D97-AF65-F5344CB8AC3E}">
        <p14:creationId xmlns:p14="http://schemas.microsoft.com/office/powerpoint/2010/main" val="39574947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52400"/>
            <a:ext cx="7620000" cy="685800"/>
          </a:xfrm>
        </p:spPr>
        <p:txBody>
          <a:bodyPr/>
          <a:lstStyle/>
          <a:p>
            <a:r>
              <a:rPr lang="en-US" sz="4000" dirty="0" smtClean="0"/>
              <a:t>RELATED PARTY TRANSACTIONS</a:t>
            </a:r>
            <a:endParaRPr lang="en-US" sz="4000" dirty="0"/>
          </a:p>
        </p:txBody>
      </p:sp>
      <p:sp>
        <p:nvSpPr>
          <p:cNvPr id="5" name="Content Placeholder 4"/>
          <p:cNvSpPr>
            <a:spLocks noGrp="1"/>
          </p:cNvSpPr>
          <p:nvPr>
            <p:ph idx="1"/>
          </p:nvPr>
        </p:nvSpPr>
        <p:spPr>
          <a:xfrm>
            <a:off x="457200" y="914400"/>
            <a:ext cx="7620000" cy="5791200"/>
          </a:xfrm>
        </p:spPr>
        <p:txBody>
          <a:bodyPr>
            <a:noAutofit/>
          </a:bodyPr>
          <a:lstStyle/>
          <a:p>
            <a:r>
              <a:rPr lang="en-US" sz="1700" dirty="0" smtClean="0"/>
              <a:t>No Board Resolution &amp; Special Resolution, if applicable is required to be passed for any transactions </a:t>
            </a:r>
          </a:p>
          <a:p>
            <a:pPr marL="687388" indent="-347663">
              <a:buFont typeface="+mj-lt"/>
              <a:buAutoNum type="arabicParenR"/>
            </a:pPr>
            <a:r>
              <a:rPr lang="en-US" sz="1700" dirty="0" smtClean="0"/>
              <a:t>entered into </a:t>
            </a:r>
            <a:r>
              <a:rPr lang="en-US" sz="1700" dirty="0"/>
              <a:t>by the company in its ordinary course of business </a:t>
            </a:r>
            <a:r>
              <a:rPr lang="en-US" sz="1700" dirty="0" smtClean="0"/>
              <a:t>&amp; </a:t>
            </a:r>
          </a:p>
          <a:p>
            <a:pPr marL="687388" indent="-347663">
              <a:buFont typeface="+mj-lt"/>
              <a:buAutoNum type="arabicParenR"/>
            </a:pPr>
            <a:r>
              <a:rPr lang="en-US" sz="1700" dirty="0" smtClean="0"/>
              <a:t>which </a:t>
            </a:r>
            <a:r>
              <a:rPr lang="en-US" sz="1700" dirty="0"/>
              <a:t>are </a:t>
            </a:r>
            <a:r>
              <a:rPr lang="en-US" sz="1700" dirty="0" smtClean="0"/>
              <a:t>on </a:t>
            </a:r>
            <a:r>
              <a:rPr lang="en-US" sz="1700" dirty="0"/>
              <a:t>an arm’s length basis.</a:t>
            </a:r>
            <a:endParaRPr lang="en-US" sz="1700" dirty="0" smtClean="0"/>
          </a:p>
          <a:p>
            <a:endParaRPr lang="en-US" sz="1700" dirty="0" smtClean="0"/>
          </a:p>
          <a:p>
            <a:r>
              <a:rPr lang="en-US" sz="1700" dirty="0"/>
              <a:t>Agenda of </a:t>
            </a:r>
            <a:r>
              <a:rPr lang="en-US" sz="1700" dirty="0" smtClean="0"/>
              <a:t>Board Meeting/Explanatory Statement to be annexed to the notice of General </a:t>
            </a:r>
            <a:r>
              <a:rPr lang="en-US" sz="1700" dirty="0"/>
              <a:t>Meeting where such resolution is proposed to be passed shall include the details mentioned in </a:t>
            </a:r>
            <a:r>
              <a:rPr lang="en-US" sz="1700" dirty="0" smtClean="0"/>
              <a:t>Rule 15(1)/Explanation 3 to Rule 15.</a:t>
            </a:r>
          </a:p>
          <a:p>
            <a:endParaRPr lang="en-US" sz="1700" dirty="0"/>
          </a:p>
          <a:p>
            <a:r>
              <a:rPr lang="en-US" sz="1700" dirty="0"/>
              <a:t>Where any director is interested in any contract or arrangement with a related party, such director shall not be present at the meeting during discussions on the subject matter of the resolution relating to such contract or arrangement. </a:t>
            </a:r>
          </a:p>
          <a:p>
            <a:endParaRPr lang="en-US" sz="1700" dirty="0" smtClean="0"/>
          </a:p>
          <a:p>
            <a:r>
              <a:rPr lang="en-US" sz="1700" dirty="0" smtClean="0"/>
              <a:t>Every such </a:t>
            </a:r>
            <a:r>
              <a:rPr lang="en-US" sz="1700" dirty="0"/>
              <a:t>contract or arrangement entered into shall be referred to in the Board’s report </a:t>
            </a:r>
            <a:r>
              <a:rPr lang="en-US" sz="1700" dirty="0" smtClean="0"/>
              <a:t>to Shareholders along the justification </a:t>
            </a:r>
            <a:r>
              <a:rPr lang="en-US" sz="1700" dirty="0"/>
              <a:t>for </a:t>
            </a:r>
            <a:r>
              <a:rPr lang="en-US" sz="1700" dirty="0" smtClean="0"/>
              <a:t>entering into such contract or arrangement.</a:t>
            </a:r>
            <a:endParaRPr lang="en-US" sz="1700" dirty="0"/>
          </a:p>
          <a:p>
            <a:endParaRPr lang="en-US" sz="1700" dirty="0"/>
          </a:p>
          <a:p>
            <a:r>
              <a:rPr lang="en-US" sz="1700" dirty="0"/>
              <a:t>No member shall vote on such special resolution, to approve any contract or arrangement which may be entered into by the company, if such member is a related party</a:t>
            </a:r>
            <a:r>
              <a:rPr lang="en-US" sz="1700" dirty="0" smtClean="0"/>
              <a:t>.</a:t>
            </a:r>
          </a:p>
          <a:p>
            <a:endParaRPr lang="en-US" sz="1750" dirty="0" smtClean="0"/>
          </a:p>
          <a:p>
            <a:endParaRPr lang="en-US" sz="2000" dirty="0" smtClean="0"/>
          </a:p>
          <a:p>
            <a:endParaRPr lang="en-US" sz="2000" dirty="0"/>
          </a:p>
        </p:txBody>
      </p:sp>
    </p:spTree>
    <p:extLst>
      <p:ext uri="{BB962C8B-B14F-4D97-AF65-F5344CB8AC3E}">
        <p14:creationId xmlns:p14="http://schemas.microsoft.com/office/powerpoint/2010/main" val="8696139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52400"/>
            <a:ext cx="7620000" cy="1143000"/>
          </a:xfrm>
        </p:spPr>
        <p:txBody>
          <a:bodyPr/>
          <a:lstStyle/>
          <a:p>
            <a:r>
              <a:rPr lang="en-US" sz="4000" dirty="0" smtClean="0"/>
              <a:t>NOTICE OF BOARD MEETING</a:t>
            </a:r>
            <a:endParaRPr lang="en-US" sz="4000" dirty="0"/>
          </a:p>
        </p:txBody>
      </p:sp>
      <p:sp>
        <p:nvSpPr>
          <p:cNvPr id="5" name="Content Placeholder 4"/>
          <p:cNvSpPr>
            <a:spLocks noGrp="1"/>
          </p:cNvSpPr>
          <p:nvPr>
            <p:ph idx="1"/>
          </p:nvPr>
        </p:nvSpPr>
        <p:spPr>
          <a:xfrm>
            <a:off x="457200" y="1295400"/>
            <a:ext cx="7620000" cy="5105400"/>
          </a:xfrm>
        </p:spPr>
        <p:txBody>
          <a:bodyPr>
            <a:normAutofit/>
          </a:bodyPr>
          <a:lstStyle/>
          <a:p>
            <a:pPr marL="114300" indent="0">
              <a:buNone/>
            </a:pPr>
            <a:r>
              <a:rPr lang="en-US" sz="2600" b="1" dirty="0" smtClean="0"/>
              <a:t>CONTENTS:</a:t>
            </a:r>
            <a:r>
              <a:rPr lang="en-US" sz="2600" dirty="0" smtClean="0"/>
              <a:t> </a:t>
            </a:r>
          </a:p>
          <a:p>
            <a:pPr marL="114300" indent="0">
              <a:buNone/>
            </a:pPr>
            <a:r>
              <a:rPr lang="en-US" sz="2600" dirty="0" smtClean="0"/>
              <a:t>Notice shall:</a:t>
            </a:r>
          </a:p>
          <a:p>
            <a:pPr marL="114300" indent="0">
              <a:buNone/>
            </a:pPr>
            <a:endParaRPr lang="en-US" sz="2600" dirty="0" smtClean="0"/>
          </a:p>
          <a:p>
            <a:pPr marL="457200" indent="-457200">
              <a:buFont typeface="+mj-lt"/>
              <a:buAutoNum type="arabicParenR"/>
            </a:pPr>
            <a:r>
              <a:rPr lang="en-US" sz="2600" dirty="0" smtClean="0"/>
              <a:t>inform </a:t>
            </a:r>
            <a:r>
              <a:rPr lang="en-US" sz="2600" dirty="0"/>
              <a:t>the directors regarding the </a:t>
            </a:r>
            <a:r>
              <a:rPr lang="en-US" sz="2600" dirty="0" smtClean="0"/>
              <a:t>option </a:t>
            </a:r>
            <a:r>
              <a:rPr lang="en-US" sz="2600" dirty="0"/>
              <a:t>available </a:t>
            </a:r>
            <a:r>
              <a:rPr lang="en-US" sz="2600" dirty="0" smtClean="0"/>
              <a:t>to </a:t>
            </a:r>
            <a:r>
              <a:rPr lang="en-US" sz="2600" dirty="0"/>
              <a:t>participate through video conferencing mode or other audio visual means, and </a:t>
            </a:r>
            <a:endParaRPr lang="en-US" sz="2600" dirty="0" smtClean="0"/>
          </a:p>
          <a:p>
            <a:pPr marL="457200" indent="-457200">
              <a:buFont typeface="+mj-lt"/>
              <a:buAutoNum type="arabicParenR"/>
            </a:pPr>
            <a:endParaRPr lang="en-US" sz="2600" dirty="0" smtClean="0"/>
          </a:p>
          <a:p>
            <a:pPr marL="457200" indent="-457200">
              <a:buFont typeface="+mj-lt"/>
              <a:buAutoNum type="arabicParenR"/>
            </a:pPr>
            <a:r>
              <a:rPr lang="en-US" sz="2600" dirty="0" smtClean="0"/>
              <a:t>provide </a:t>
            </a:r>
            <a:r>
              <a:rPr lang="en-US" sz="2600" dirty="0"/>
              <a:t>all the necessary information to enable the directors to participate through video conferencing mode or other audio visual </a:t>
            </a:r>
            <a:r>
              <a:rPr lang="en-US" sz="2600" dirty="0" smtClean="0"/>
              <a:t>means.</a:t>
            </a:r>
          </a:p>
          <a:p>
            <a:endParaRPr lang="en-US" dirty="0" smtClean="0"/>
          </a:p>
        </p:txBody>
      </p:sp>
    </p:spTree>
    <p:extLst>
      <p:ext uri="{BB962C8B-B14F-4D97-AF65-F5344CB8AC3E}">
        <p14:creationId xmlns:p14="http://schemas.microsoft.com/office/powerpoint/2010/main" val="28423322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74638"/>
            <a:ext cx="7620000" cy="715962"/>
          </a:xfrm>
        </p:spPr>
        <p:txBody>
          <a:bodyPr/>
          <a:lstStyle/>
          <a:p>
            <a:r>
              <a:rPr lang="en-US" sz="4000" dirty="0" smtClean="0"/>
              <a:t>RELATED PARTY TRANSACTIONS</a:t>
            </a:r>
            <a:endParaRPr lang="en-US" sz="4000" dirty="0"/>
          </a:p>
        </p:txBody>
      </p:sp>
      <p:sp>
        <p:nvSpPr>
          <p:cNvPr id="5" name="Content Placeholder 4"/>
          <p:cNvSpPr>
            <a:spLocks noGrp="1"/>
          </p:cNvSpPr>
          <p:nvPr>
            <p:ph idx="1"/>
          </p:nvPr>
        </p:nvSpPr>
        <p:spPr>
          <a:xfrm>
            <a:off x="457200" y="1143000"/>
            <a:ext cx="7620000" cy="5410200"/>
          </a:xfrm>
        </p:spPr>
        <p:txBody>
          <a:bodyPr>
            <a:noAutofit/>
          </a:bodyPr>
          <a:lstStyle/>
          <a:p>
            <a:r>
              <a:rPr lang="en-US" sz="1750" dirty="0" smtClean="0"/>
              <a:t>Where </a:t>
            </a:r>
            <a:r>
              <a:rPr lang="en-US" sz="1750" dirty="0"/>
              <a:t>any contract or arrangement is entered into by </a:t>
            </a:r>
            <a:r>
              <a:rPr lang="en-US" sz="1750" dirty="0" smtClean="0"/>
              <a:t>director </a:t>
            </a:r>
            <a:r>
              <a:rPr lang="en-US" sz="1750" dirty="0"/>
              <a:t>or any </a:t>
            </a:r>
            <a:r>
              <a:rPr lang="en-US" sz="1750" dirty="0" smtClean="0"/>
              <a:t>other employee</a:t>
            </a:r>
            <a:r>
              <a:rPr lang="en-US" sz="1750" dirty="0"/>
              <a:t>, without </a:t>
            </a:r>
            <a:r>
              <a:rPr lang="en-US" sz="1750" dirty="0" smtClean="0"/>
              <a:t>passing </a:t>
            </a:r>
            <a:r>
              <a:rPr lang="en-US" sz="1750" dirty="0" smtClean="0"/>
              <a:t>Board or Shareholders resolution </a:t>
            </a:r>
            <a:r>
              <a:rPr lang="en-US" sz="1750" dirty="0" smtClean="0"/>
              <a:t>&amp; if </a:t>
            </a:r>
            <a:r>
              <a:rPr lang="en-US" sz="1750" dirty="0"/>
              <a:t>it is not ratified by </a:t>
            </a:r>
            <a:r>
              <a:rPr lang="en-US" sz="1750" dirty="0" smtClean="0"/>
              <a:t>Board/Shareholders </a:t>
            </a:r>
            <a:r>
              <a:rPr lang="en-US" sz="1750" dirty="0" smtClean="0"/>
              <a:t>at a meeting within </a:t>
            </a:r>
            <a:r>
              <a:rPr lang="en-US" sz="1750" dirty="0" smtClean="0"/>
              <a:t>3 months of entering </a:t>
            </a:r>
            <a:r>
              <a:rPr lang="en-US" sz="1750" dirty="0" smtClean="0"/>
              <a:t>into such contract or arrangement, </a:t>
            </a:r>
            <a:r>
              <a:rPr lang="en-US" sz="1750" dirty="0" smtClean="0"/>
              <a:t>then </a:t>
            </a:r>
            <a:r>
              <a:rPr lang="en-US" sz="1750" dirty="0" smtClean="0"/>
              <a:t>it </a:t>
            </a:r>
            <a:r>
              <a:rPr lang="en-US" sz="1750" dirty="0" smtClean="0"/>
              <a:t>shall </a:t>
            </a:r>
            <a:r>
              <a:rPr lang="en-US" sz="1750" dirty="0"/>
              <a:t>be voidable </a:t>
            </a:r>
            <a:r>
              <a:rPr lang="en-US" sz="1750" dirty="0" smtClean="0"/>
              <a:t>at the </a:t>
            </a:r>
            <a:r>
              <a:rPr lang="en-US" sz="1750" dirty="0"/>
              <a:t>option of the Board and if the contract or arrangement is with a related party to </a:t>
            </a:r>
            <a:r>
              <a:rPr lang="en-US" sz="1750" dirty="0" smtClean="0"/>
              <a:t>any director</a:t>
            </a:r>
            <a:r>
              <a:rPr lang="en-US" sz="1750" dirty="0"/>
              <a:t>, or is </a:t>
            </a:r>
            <a:r>
              <a:rPr lang="en-US" sz="1750" dirty="0" smtClean="0"/>
              <a:t>authorized </a:t>
            </a:r>
            <a:r>
              <a:rPr lang="en-US" sz="1750" dirty="0"/>
              <a:t>by any other director, the </a:t>
            </a:r>
            <a:r>
              <a:rPr lang="en-US" sz="1750" dirty="0" smtClean="0"/>
              <a:t>directors concerned </a:t>
            </a:r>
            <a:r>
              <a:rPr lang="en-US" sz="1750" dirty="0"/>
              <a:t>shall indemnify </a:t>
            </a:r>
            <a:r>
              <a:rPr lang="en-US" sz="1750" dirty="0" smtClean="0"/>
              <a:t>the company </a:t>
            </a:r>
            <a:r>
              <a:rPr lang="en-US" sz="1750" dirty="0"/>
              <a:t>against any loss incurred by it</a:t>
            </a:r>
            <a:r>
              <a:rPr lang="en-US" sz="1750" dirty="0" smtClean="0"/>
              <a:t>.</a:t>
            </a:r>
          </a:p>
          <a:p>
            <a:endParaRPr lang="en-US" sz="1750" dirty="0"/>
          </a:p>
          <a:p>
            <a:r>
              <a:rPr lang="en-US" sz="1800" dirty="0"/>
              <a:t>In case of wholly owned subsidiary, the special resolution passed by the holding company shall be sufficient for the purpose of entering into the transactions between wholly owned subsidiary and holding company. </a:t>
            </a:r>
            <a:endParaRPr lang="en-US" sz="1750" dirty="0" smtClean="0"/>
          </a:p>
          <a:p>
            <a:endParaRPr lang="en-US" sz="1750" dirty="0"/>
          </a:p>
          <a:p>
            <a:endParaRPr lang="en-US" sz="2000" dirty="0" smtClean="0"/>
          </a:p>
          <a:p>
            <a:endParaRPr lang="en-US" sz="2000" dirty="0"/>
          </a:p>
        </p:txBody>
      </p:sp>
    </p:spTree>
    <p:extLst>
      <p:ext uri="{BB962C8B-B14F-4D97-AF65-F5344CB8AC3E}">
        <p14:creationId xmlns:p14="http://schemas.microsoft.com/office/powerpoint/2010/main" val="41092647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74638"/>
            <a:ext cx="7620000" cy="715962"/>
          </a:xfrm>
        </p:spPr>
        <p:txBody>
          <a:bodyPr/>
          <a:lstStyle/>
          <a:p>
            <a:r>
              <a:rPr lang="en-US" sz="4000" dirty="0" smtClean="0"/>
              <a:t>RELATED PARTY TRANSACTIONS</a:t>
            </a:r>
            <a:endParaRPr lang="en-US" sz="4000" dirty="0"/>
          </a:p>
        </p:txBody>
      </p:sp>
      <p:sp>
        <p:nvSpPr>
          <p:cNvPr id="5" name="Content Placeholder 4"/>
          <p:cNvSpPr>
            <a:spLocks noGrp="1"/>
          </p:cNvSpPr>
          <p:nvPr>
            <p:ph idx="1"/>
          </p:nvPr>
        </p:nvSpPr>
        <p:spPr>
          <a:xfrm>
            <a:off x="457200" y="1143000"/>
            <a:ext cx="7620000" cy="5410200"/>
          </a:xfrm>
        </p:spPr>
        <p:txBody>
          <a:bodyPr>
            <a:noAutofit/>
          </a:bodyPr>
          <a:lstStyle/>
          <a:p>
            <a:pPr marL="114300" indent="0">
              <a:buNone/>
            </a:pPr>
            <a:r>
              <a:rPr lang="en-US" sz="2000" b="1" dirty="0" smtClean="0"/>
              <a:t>DEFINITIONS:</a:t>
            </a:r>
          </a:p>
          <a:p>
            <a:pPr marL="114300" indent="0">
              <a:buNone/>
            </a:pPr>
            <a:endParaRPr lang="en-US" sz="2000" b="1" dirty="0" smtClean="0"/>
          </a:p>
          <a:p>
            <a:pPr marL="571500" indent="-457200">
              <a:buFont typeface="+mj-lt"/>
              <a:buAutoNum type="arabicParenR"/>
            </a:pPr>
            <a:r>
              <a:rPr lang="en-US" sz="2000" dirty="0"/>
              <a:t>“related party”, with reference to a company, </a:t>
            </a:r>
            <a:r>
              <a:rPr lang="en-US" sz="2000" dirty="0" smtClean="0"/>
              <a:t>means:</a:t>
            </a:r>
          </a:p>
          <a:p>
            <a:pPr marL="571500" indent="-457200">
              <a:buFont typeface="+mj-lt"/>
              <a:buAutoNum type="arabicParenR"/>
            </a:pPr>
            <a:endParaRPr lang="en-US" sz="2000" dirty="0"/>
          </a:p>
          <a:p>
            <a:pPr marL="628650" indent="-514350">
              <a:buFont typeface="+mj-lt"/>
              <a:buAutoNum type="romanLcPeriod"/>
            </a:pPr>
            <a:r>
              <a:rPr lang="en-US" sz="2000" dirty="0" smtClean="0"/>
              <a:t>a </a:t>
            </a:r>
            <a:r>
              <a:rPr lang="en-US" sz="2000" dirty="0"/>
              <a:t>director or his </a:t>
            </a:r>
            <a:r>
              <a:rPr lang="en-US" sz="2000" dirty="0" smtClean="0"/>
              <a:t>relative</a:t>
            </a:r>
            <a:endParaRPr lang="en-US" sz="2000" dirty="0"/>
          </a:p>
          <a:p>
            <a:pPr marL="628650" indent="-514350">
              <a:buFont typeface="+mj-lt"/>
              <a:buAutoNum type="romanLcPeriod"/>
            </a:pPr>
            <a:r>
              <a:rPr lang="en-US" sz="2000" dirty="0" smtClean="0"/>
              <a:t>a </a:t>
            </a:r>
            <a:r>
              <a:rPr lang="en-US" sz="2000" dirty="0"/>
              <a:t>key managerial personnel or his </a:t>
            </a:r>
            <a:r>
              <a:rPr lang="en-US" sz="2000" dirty="0" smtClean="0"/>
              <a:t>relative</a:t>
            </a:r>
            <a:endParaRPr lang="en-US" sz="2000" dirty="0"/>
          </a:p>
          <a:p>
            <a:pPr marL="628650" indent="-514350">
              <a:buFont typeface="+mj-lt"/>
              <a:buAutoNum type="romanLcPeriod"/>
            </a:pPr>
            <a:r>
              <a:rPr lang="en-US" sz="2000" dirty="0" smtClean="0"/>
              <a:t>a </a:t>
            </a:r>
            <a:r>
              <a:rPr lang="en-US" sz="2000" dirty="0"/>
              <a:t>firm, in which a director, manager or his relative is a </a:t>
            </a:r>
            <a:r>
              <a:rPr lang="en-US" sz="2000" dirty="0" smtClean="0"/>
              <a:t>partner</a:t>
            </a:r>
            <a:endParaRPr lang="en-US" sz="2000" dirty="0"/>
          </a:p>
          <a:p>
            <a:pPr marL="628650" indent="-514350">
              <a:buFont typeface="+mj-lt"/>
              <a:buAutoNum type="romanLcPeriod"/>
            </a:pPr>
            <a:r>
              <a:rPr lang="en-US" sz="2000" dirty="0" smtClean="0"/>
              <a:t>a </a:t>
            </a:r>
            <a:r>
              <a:rPr lang="en-US" sz="2000" dirty="0"/>
              <a:t>private company in which a director or manager is a member </a:t>
            </a:r>
            <a:r>
              <a:rPr lang="en-US" sz="2000" dirty="0" smtClean="0"/>
              <a:t>or director</a:t>
            </a:r>
            <a:endParaRPr lang="en-US" sz="2000" dirty="0"/>
          </a:p>
          <a:p>
            <a:pPr marL="628650" indent="-514350">
              <a:buFont typeface="+mj-lt"/>
              <a:buAutoNum type="romanLcPeriod"/>
            </a:pPr>
            <a:r>
              <a:rPr lang="en-US" sz="2000" dirty="0" smtClean="0"/>
              <a:t>a </a:t>
            </a:r>
            <a:r>
              <a:rPr lang="en-US" sz="2000" dirty="0"/>
              <a:t>public company in which a director or manager is a director or </a:t>
            </a:r>
            <a:r>
              <a:rPr lang="en-US" sz="2000" dirty="0" smtClean="0"/>
              <a:t>holds along </a:t>
            </a:r>
            <a:r>
              <a:rPr lang="en-US" sz="2000" dirty="0"/>
              <a:t>with his relatives, more than </a:t>
            </a:r>
            <a:r>
              <a:rPr lang="en-US" sz="2000" dirty="0" smtClean="0"/>
              <a:t>2% of </a:t>
            </a:r>
            <a:r>
              <a:rPr lang="en-US" sz="2000" dirty="0"/>
              <a:t>its paid-up share </a:t>
            </a:r>
            <a:r>
              <a:rPr lang="en-US" sz="2000" dirty="0" smtClean="0"/>
              <a:t>capital</a:t>
            </a:r>
          </a:p>
          <a:p>
            <a:pPr marL="628650" indent="-514350">
              <a:buFont typeface="+mj-lt"/>
              <a:buAutoNum type="romanLcPeriod"/>
            </a:pPr>
            <a:r>
              <a:rPr lang="en-US" sz="2000" dirty="0"/>
              <a:t>any body corporate whose Board of Directors, managing director or manager is accustomed to act in accordance with the advice, directions or instructions of a director or </a:t>
            </a:r>
            <a:r>
              <a:rPr lang="en-US" sz="2000" dirty="0" smtClean="0"/>
              <a:t>manager</a:t>
            </a:r>
            <a:endParaRPr lang="en-US" sz="2000" dirty="0"/>
          </a:p>
          <a:p>
            <a:pPr marL="628650" indent="-514350">
              <a:buFont typeface="+mj-lt"/>
              <a:buAutoNum type="romanLcPeriod"/>
            </a:pPr>
            <a:endParaRPr lang="en-US" sz="2000" dirty="0"/>
          </a:p>
        </p:txBody>
      </p:sp>
    </p:spTree>
    <p:extLst>
      <p:ext uri="{BB962C8B-B14F-4D97-AF65-F5344CB8AC3E}">
        <p14:creationId xmlns:p14="http://schemas.microsoft.com/office/powerpoint/2010/main" val="10663541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74638"/>
            <a:ext cx="7620000" cy="715962"/>
          </a:xfrm>
        </p:spPr>
        <p:txBody>
          <a:bodyPr/>
          <a:lstStyle/>
          <a:p>
            <a:r>
              <a:rPr lang="en-US" sz="4000" dirty="0" smtClean="0"/>
              <a:t>RELATED PARTY TRANSACTIONS</a:t>
            </a:r>
            <a:endParaRPr lang="en-US" sz="4000" dirty="0"/>
          </a:p>
        </p:txBody>
      </p:sp>
      <p:sp>
        <p:nvSpPr>
          <p:cNvPr id="5" name="Content Placeholder 4"/>
          <p:cNvSpPr>
            <a:spLocks noGrp="1"/>
          </p:cNvSpPr>
          <p:nvPr>
            <p:ph idx="1"/>
          </p:nvPr>
        </p:nvSpPr>
        <p:spPr>
          <a:xfrm>
            <a:off x="457200" y="1143000"/>
            <a:ext cx="7620000" cy="5486400"/>
          </a:xfrm>
        </p:spPr>
        <p:txBody>
          <a:bodyPr>
            <a:noAutofit/>
          </a:bodyPr>
          <a:lstStyle/>
          <a:p>
            <a:pPr marL="114300" indent="0">
              <a:buNone/>
            </a:pPr>
            <a:r>
              <a:rPr lang="en-US" sz="2000" b="1" dirty="0" smtClean="0"/>
              <a:t>DEFINITIONS:</a:t>
            </a:r>
          </a:p>
          <a:p>
            <a:pPr marL="114300" indent="0">
              <a:buNone/>
            </a:pPr>
            <a:endParaRPr lang="en-US" sz="2000" b="1" dirty="0" smtClean="0"/>
          </a:p>
          <a:p>
            <a:pPr marL="628650" indent="-514350">
              <a:buFont typeface="+mj-lt"/>
              <a:buAutoNum type="romanLcPeriod" startAt="6"/>
            </a:pPr>
            <a:r>
              <a:rPr lang="en-US" sz="2000" dirty="0" smtClean="0"/>
              <a:t>any person on whose advice, directions or instructions a director or manager is accustomed to act:</a:t>
            </a:r>
          </a:p>
          <a:p>
            <a:pPr marL="631825" indent="0">
              <a:buNone/>
            </a:pPr>
            <a:r>
              <a:rPr lang="en-US" sz="2000" dirty="0" smtClean="0"/>
              <a:t>Provided that nothing in sub-clauses (</a:t>
            </a:r>
            <a:r>
              <a:rPr lang="en-US" sz="2000" i="1" dirty="0" smtClean="0"/>
              <a:t>vi</a:t>
            </a:r>
            <a:r>
              <a:rPr lang="en-US" sz="2000" dirty="0" smtClean="0"/>
              <a:t>) and (</a:t>
            </a:r>
            <a:r>
              <a:rPr lang="en-US" sz="2000" i="1" dirty="0" smtClean="0"/>
              <a:t>vii</a:t>
            </a:r>
            <a:r>
              <a:rPr lang="en-US" sz="2000" dirty="0" smtClean="0"/>
              <a:t>) shall apply to the advice, directions or instructions given in a professional capacity;</a:t>
            </a:r>
          </a:p>
          <a:p>
            <a:pPr marL="628650" indent="-514350">
              <a:buFont typeface="+mj-lt"/>
              <a:buAutoNum type="romanLcPeriod" startAt="8"/>
            </a:pPr>
            <a:r>
              <a:rPr lang="en-US" sz="2000" dirty="0" smtClean="0"/>
              <a:t>any company which is—</a:t>
            </a:r>
          </a:p>
          <a:p>
            <a:pPr marL="631825" indent="-517525">
              <a:buFont typeface="+mj-lt"/>
              <a:buAutoNum type="alphaLcParenR"/>
            </a:pPr>
            <a:r>
              <a:rPr lang="en-US" sz="2000" dirty="0" smtClean="0"/>
              <a:t>a holding, subsidiary or an associate company of such company or</a:t>
            </a:r>
          </a:p>
          <a:p>
            <a:pPr marL="631825" indent="-517525">
              <a:buFont typeface="+mj-lt"/>
              <a:buAutoNum type="alphaLcParenR"/>
            </a:pPr>
            <a:r>
              <a:rPr lang="en-US" sz="2000" dirty="0" smtClean="0"/>
              <a:t>a subsidiary of a holding company to which it is also a subsidiary</a:t>
            </a:r>
          </a:p>
          <a:p>
            <a:pPr marL="628650" indent="-514350">
              <a:buFont typeface="+mj-lt"/>
              <a:buAutoNum type="romanLcPeriod" startAt="9"/>
            </a:pPr>
            <a:r>
              <a:rPr lang="en-US" sz="2000" dirty="0" smtClean="0"/>
              <a:t>such other person as may be prescribed</a:t>
            </a:r>
          </a:p>
          <a:p>
            <a:pPr marL="628650" indent="-514350">
              <a:buFont typeface="+mj-lt"/>
              <a:buAutoNum type="romanLcPeriod" startAt="9"/>
            </a:pPr>
            <a:endParaRPr lang="en-US" sz="2000" dirty="0"/>
          </a:p>
          <a:p>
            <a:pPr marL="628650" indent="-514350">
              <a:buFont typeface="+mj-lt"/>
              <a:buAutoNum type="arabicParenR" startAt="2"/>
            </a:pPr>
            <a:r>
              <a:rPr lang="en-US" sz="2000" dirty="0"/>
              <a:t>The Turnover or Net Worth </a:t>
            </a:r>
            <a:r>
              <a:rPr lang="en-US" sz="2000" dirty="0" smtClean="0"/>
              <a:t>shall </a:t>
            </a:r>
            <a:r>
              <a:rPr lang="en-US" sz="2000" dirty="0"/>
              <a:t>be </a:t>
            </a:r>
            <a:r>
              <a:rPr lang="en-US" sz="2000" dirty="0" smtClean="0"/>
              <a:t>calculated on </a:t>
            </a:r>
            <a:r>
              <a:rPr lang="en-US" sz="2000" dirty="0"/>
              <a:t>the basis of the Audited Financial Statement of the preceding </a:t>
            </a:r>
            <a:r>
              <a:rPr lang="en-US" sz="2000" dirty="0" smtClean="0"/>
              <a:t>FY.</a:t>
            </a:r>
          </a:p>
          <a:p>
            <a:pPr marL="628650" indent="-514350">
              <a:buFont typeface="+mj-lt"/>
              <a:buAutoNum type="arabicParenR" startAt="2"/>
            </a:pPr>
            <a:endParaRPr lang="en-US" sz="2000" dirty="0"/>
          </a:p>
          <a:p>
            <a:pPr marL="628650" indent="-514350">
              <a:buFont typeface="+mj-lt"/>
              <a:buAutoNum type="arabicParenR" startAt="2"/>
            </a:pPr>
            <a:endParaRPr lang="en-US" sz="2000" dirty="0" smtClean="0"/>
          </a:p>
          <a:p>
            <a:pPr marL="628650" indent="-514350">
              <a:buFont typeface="+mj-lt"/>
              <a:buAutoNum type="arabicParenR" startAt="2"/>
            </a:pPr>
            <a:endParaRPr lang="en-US" sz="2000" dirty="0"/>
          </a:p>
          <a:p>
            <a:pPr marL="628650" indent="-514350">
              <a:buFont typeface="+mj-lt"/>
              <a:buAutoNum type="arabicParenR" startAt="2"/>
            </a:pPr>
            <a:endParaRPr lang="en-US" sz="2000" dirty="0" smtClean="0"/>
          </a:p>
          <a:p>
            <a:pPr marL="628650" indent="-514350">
              <a:buFont typeface="+mj-lt"/>
              <a:buAutoNum type="arabicParenR" startAt="2"/>
            </a:pPr>
            <a:endParaRPr lang="en-US" sz="2000" dirty="0"/>
          </a:p>
          <a:p>
            <a:pPr marL="628650" indent="-514350">
              <a:buFont typeface="+mj-lt"/>
              <a:buAutoNum type="arabicParenR" startAt="2"/>
            </a:pPr>
            <a:endParaRPr lang="en-US" sz="2000" dirty="0"/>
          </a:p>
        </p:txBody>
      </p:sp>
    </p:spTree>
    <p:extLst>
      <p:ext uri="{BB962C8B-B14F-4D97-AF65-F5344CB8AC3E}">
        <p14:creationId xmlns:p14="http://schemas.microsoft.com/office/powerpoint/2010/main" val="10326967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74638"/>
            <a:ext cx="7620000" cy="715962"/>
          </a:xfrm>
        </p:spPr>
        <p:txBody>
          <a:bodyPr/>
          <a:lstStyle/>
          <a:p>
            <a:r>
              <a:rPr lang="en-US" sz="4000" dirty="0" smtClean="0"/>
              <a:t>RELATED PARTY TRANSACTIONS</a:t>
            </a:r>
            <a:endParaRPr lang="en-US" sz="4000" dirty="0"/>
          </a:p>
        </p:txBody>
      </p:sp>
      <p:sp>
        <p:nvSpPr>
          <p:cNvPr id="5" name="Content Placeholder 4"/>
          <p:cNvSpPr>
            <a:spLocks noGrp="1"/>
          </p:cNvSpPr>
          <p:nvPr>
            <p:ph idx="1"/>
          </p:nvPr>
        </p:nvSpPr>
        <p:spPr>
          <a:xfrm>
            <a:off x="457200" y="1143000"/>
            <a:ext cx="7620000" cy="5486400"/>
          </a:xfrm>
        </p:spPr>
        <p:txBody>
          <a:bodyPr>
            <a:noAutofit/>
          </a:bodyPr>
          <a:lstStyle/>
          <a:p>
            <a:pPr marL="114300" indent="0">
              <a:buNone/>
            </a:pPr>
            <a:r>
              <a:rPr lang="en-US" sz="2000" b="1" dirty="0" smtClean="0"/>
              <a:t>DEFINITIONS:</a:t>
            </a:r>
          </a:p>
          <a:p>
            <a:pPr marL="628650" indent="-514350">
              <a:buFont typeface="+mj-lt"/>
              <a:buAutoNum type="arabicParenR" startAt="3"/>
            </a:pPr>
            <a:r>
              <a:rPr lang="en-US" sz="2000" dirty="0" smtClean="0"/>
              <a:t>“</a:t>
            </a:r>
            <a:r>
              <a:rPr lang="en-US" sz="2000" dirty="0"/>
              <a:t>arm’s length transaction” means a transaction between </a:t>
            </a:r>
            <a:r>
              <a:rPr lang="en-US" sz="2000" dirty="0" smtClean="0"/>
              <a:t>two related </a:t>
            </a:r>
            <a:r>
              <a:rPr lang="en-US" sz="2000" dirty="0"/>
              <a:t>parties that is conducted as if they were unrelated, so that there is no </a:t>
            </a:r>
            <a:r>
              <a:rPr lang="en-US" sz="2000" dirty="0" smtClean="0"/>
              <a:t>conflict of </a:t>
            </a:r>
            <a:r>
              <a:rPr lang="en-US" sz="2000" dirty="0"/>
              <a:t>interest</a:t>
            </a:r>
            <a:r>
              <a:rPr lang="en-US" sz="2000" dirty="0" smtClean="0"/>
              <a:t>.</a:t>
            </a:r>
          </a:p>
          <a:p>
            <a:pPr marL="628650" indent="-514350">
              <a:buFont typeface="+mj-lt"/>
              <a:buAutoNum type="arabicParenR" startAt="3"/>
            </a:pPr>
            <a:endParaRPr lang="en-US" sz="2000" dirty="0" smtClean="0"/>
          </a:p>
          <a:p>
            <a:pPr marL="571500" indent="-457200">
              <a:buFont typeface="+mj-lt"/>
              <a:buAutoNum type="arabicParenR" startAt="4"/>
            </a:pPr>
            <a:r>
              <a:rPr lang="en-US" sz="2000" dirty="0" smtClean="0"/>
              <a:t>“</a:t>
            </a:r>
            <a:r>
              <a:rPr lang="en-US" sz="2000" dirty="0"/>
              <a:t>office or place of profit” means any office or place—</a:t>
            </a:r>
          </a:p>
          <a:p>
            <a:pPr marL="628650" indent="-514350">
              <a:buFont typeface="+mj-lt"/>
              <a:buAutoNum type="romanUcPeriod"/>
            </a:pPr>
            <a:r>
              <a:rPr lang="en-US" sz="2000" dirty="0" smtClean="0"/>
              <a:t>where </a:t>
            </a:r>
            <a:r>
              <a:rPr lang="en-US" sz="2000" dirty="0"/>
              <a:t>such office or place is held by a director, if the director holding </a:t>
            </a:r>
            <a:r>
              <a:rPr lang="en-US" sz="2000" dirty="0" smtClean="0"/>
              <a:t>it receives </a:t>
            </a:r>
            <a:r>
              <a:rPr lang="en-US" sz="2000" dirty="0"/>
              <a:t>from the company anything by way of remuneration over and </a:t>
            </a:r>
            <a:r>
              <a:rPr lang="en-US" sz="2000" dirty="0" smtClean="0"/>
              <a:t>above the </a:t>
            </a:r>
            <a:r>
              <a:rPr lang="en-US" sz="2000" dirty="0"/>
              <a:t>remuneration to which he is entitled as director, by way of salary, fee</a:t>
            </a:r>
            <a:r>
              <a:rPr lang="en-US" sz="2000" dirty="0" smtClean="0"/>
              <a:t>, commission</a:t>
            </a:r>
            <a:r>
              <a:rPr lang="en-US" sz="2000" dirty="0"/>
              <a:t>, perquisites, any rent-free accommodation, </a:t>
            </a:r>
            <a:r>
              <a:rPr lang="en-US" sz="2000" dirty="0" smtClean="0"/>
              <a:t>or otherwise</a:t>
            </a:r>
            <a:r>
              <a:rPr lang="en-US" sz="2000" dirty="0"/>
              <a:t>;</a:t>
            </a:r>
          </a:p>
          <a:p>
            <a:pPr marL="628650" indent="-514350">
              <a:buFont typeface="+mj-lt"/>
              <a:buAutoNum type="romanUcPeriod"/>
            </a:pPr>
            <a:r>
              <a:rPr lang="en-US" sz="2000" dirty="0" smtClean="0"/>
              <a:t>where </a:t>
            </a:r>
            <a:r>
              <a:rPr lang="en-US" sz="2000" dirty="0"/>
              <a:t>such office or place is held by an individual other than a </a:t>
            </a:r>
            <a:r>
              <a:rPr lang="en-US" sz="2000" dirty="0" smtClean="0"/>
              <a:t>director or </a:t>
            </a:r>
            <a:r>
              <a:rPr lang="en-US" sz="2000" dirty="0"/>
              <a:t>by any firm, private company or other body corporate, if the individual, firm</a:t>
            </a:r>
            <a:r>
              <a:rPr lang="en-US" sz="2000" dirty="0" smtClean="0"/>
              <a:t>, private </a:t>
            </a:r>
            <a:r>
              <a:rPr lang="en-US" sz="2000" dirty="0"/>
              <a:t>company or body corporate holding it receives from the company </a:t>
            </a:r>
            <a:r>
              <a:rPr lang="en-US" sz="2000" dirty="0" smtClean="0"/>
              <a:t>anything by </a:t>
            </a:r>
            <a:r>
              <a:rPr lang="en-US" sz="2000" dirty="0"/>
              <a:t>way of remuneration, salary, fee, commission, perquisites, any </a:t>
            </a:r>
            <a:r>
              <a:rPr lang="en-US" sz="2000" dirty="0" smtClean="0"/>
              <a:t>rent-free accommodation</a:t>
            </a:r>
            <a:r>
              <a:rPr lang="en-US" sz="2000" dirty="0"/>
              <a:t>, or otherwise;</a:t>
            </a:r>
            <a:endParaRPr lang="en-US" sz="2000" dirty="0" smtClean="0"/>
          </a:p>
          <a:p>
            <a:pPr marL="628650" indent="-514350">
              <a:buFont typeface="+mj-lt"/>
              <a:buAutoNum type="arabicParenR" startAt="2"/>
            </a:pPr>
            <a:endParaRPr lang="en-US" sz="2000" dirty="0"/>
          </a:p>
          <a:p>
            <a:pPr marL="628650" indent="-514350">
              <a:buFont typeface="+mj-lt"/>
              <a:buAutoNum type="arabicParenR" startAt="2"/>
            </a:pPr>
            <a:endParaRPr lang="en-US" sz="2000" dirty="0" smtClean="0"/>
          </a:p>
          <a:p>
            <a:pPr marL="628650" indent="-514350">
              <a:buFont typeface="+mj-lt"/>
              <a:buAutoNum type="arabicParenR" startAt="2"/>
            </a:pPr>
            <a:endParaRPr lang="en-US" sz="2000" dirty="0"/>
          </a:p>
          <a:p>
            <a:pPr marL="628650" indent="-514350">
              <a:buFont typeface="+mj-lt"/>
              <a:buAutoNum type="arabicParenR" startAt="2"/>
            </a:pPr>
            <a:endParaRPr lang="en-US" sz="2000" dirty="0"/>
          </a:p>
        </p:txBody>
      </p:sp>
    </p:spTree>
    <p:extLst>
      <p:ext uri="{BB962C8B-B14F-4D97-AF65-F5344CB8AC3E}">
        <p14:creationId xmlns:p14="http://schemas.microsoft.com/office/powerpoint/2010/main" val="42126456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2800" dirty="0"/>
              <a:t>REGISTER OF CONTRACTS OR ARRANGEMENTS IN WHICH DIRECTORS ARE INTERESTED</a:t>
            </a:r>
            <a:endParaRPr lang="en-US" sz="2800" dirty="0"/>
          </a:p>
        </p:txBody>
      </p:sp>
      <p:sp>
        <p:nvSpPr>
          <p:cNvPr id="5" name="Content Placeholder 4"/>
          <p:cNvSpPr>
            <a:spLocks noGrp="1"/>
          </p:cNvSpPr>
          <p:nvPr>
            <p:ph idx="1"/>
          </p:nvPr>
        </p:nvSpPr>
        <p:spPr>
          <a:xfrm>
            <a:off x="457200" y="1447800"/>
            <a:ext cx="7620000" cy="5105400"/>
          </a:xfrm>
        </p:spPr>
        <p:txBody>
          <a:bodyPr>
            <a:noAutofit/>
          </a:bodyPr>
          <a:lstStyle/>
          <a:p>
            <a:r>
              <a:rPr lang="en-US" sz="2000" dirty="0" smtClean="0"/>
              <a:t>Shall </a:t>
            </a:r>
            <a:r>
              <a:rPr lang="en-US" sz="2000" dirty="0" smtClean="0"/>
              <a:t>maintain such registers </a:t>
            </a:r>
            <a:r>
              <a:rPr lang="en-US" sz="2000" dirty="0" smtClean="0"/>
              <a:t>in </a:t>
            </a:r>
            <a:r>
              <a:rPr lang="en-US" sz="2000" b="1" dirty="0"/>
              <a:t>Form MBP </a:t>
            </a:r>
            <a:r>
              <a:rPr lang="en-US" sz="2000" b="1" dirty="0" smtClean="0"/>
              <a:t>4 </a:t>
            </a:r>
            <a:r>
              <a:rPr lang="en-US" sz="2000" dirty="0" smtClean="0"/>
              <a:t>&amp; enter therein </a:t>
            </a:r>
            <a:r>
              <a:rPr lang="en-US" sz="2000" dirty="0" smtClean="0"/>
              <a:t>particulars </a:t>
            </a:r>
            <a:r>
              <a:rPr lang="en-US" sz="2000" dirty="0" smtClean="0"/>
              <a:t>of: </a:t>
            </a:r>
          </a:p>
          <a:p>
            <a:endParaRPr lang="en-US" sz="2000" dirty="0" smtClean="0"/>
          </a:p>
          <a:p>
            <a:pPr marL="571500" indent="-457200">
              <a:buFont typeface="+mj-lt"/>
              <a:buAutoNum type="alphaLcParenR"/>
            </a:pPr>
            <a:r>
              <a:rPr lang="en-US" sz="2000" dirty="0" smtClean="0"/>
              <a:t>company </a:t>
            </a:r>
            <a:r>
              <a:rPr lang="en-US" sz="2000" dirty="0"/>
              <a:t>or companies or bodies corporate, firms or other association of individuals, in which any director has any concern or interest, as mentioned </a:t>
            </a:r>
            <a:r>
              <a:rPr lang="en-US" sz="2000" dirty="0" smtClean="0"/>
              <a:t>u/s </a:t>
            </a:r>
            <a:r>
              <a:rPr lang="en-US" sz="2000" dirty="0" smtClean="0"/>
              <a:t>184(1</a:t>
            </a:r>
            <a:r>
              <a:rPr lang="en-US" sz="2000" dirty="0" smtClean="0"/>
              <a:t>) </a:t>
            </a:r>
            <a:endParaRPr lang="en-US" sz="2000" dirty="0" smtClean="0"/>
          </a:p>
          <a:p>
            <a:pPr marL="574675" indent="0">
              <a:buNone/>
            </a:pPr>
            <a:r>
              <a:rPr lang="en-US" sz="2000" dirty="0" smtClean="0"/>
              <a:t>Provided </a:t>
            </a:r>
            <a:r>
              <a:rPr lang="en-US" sz="2000" dirty="0"/>
              <a:t>that the particulars of the company or companies or bodies corporate in which a director himself together with any other director holds </a:t>
            </a:r>
            <a:r>
              <a:rPr lang="en-US" sz="2000" dirty="0" smtClean="0"/>
              <a:t>2% or </a:t>
            </a:r>
            <a:r>
              <a:rPr lang="en-US" sz="2000" dirty="0"/>
              <a:t>less of the paid-up share capital would not be required to be entered in the register; </a:t>
            </a:r>
            <a:endParaRPr lang="en-US" sz="2000" dirty="0" smtClean="0"/>
          </a:p>
          <a:p>
            <a:pPr marL="571500" indent="-457200">
              <a:buFont typeface="+mj-lt"/>
              <a:buAutoNum type="alphaLcParenR" startAt="2"/>
            </a:pPr>
            <a:r>
              <a:rPr lang="en-US" sz="2000" dirty="0" smtClean="0"/>
              <a:t>contracts </a:t>
            </a:r>
            <a:r>
              <a:rPr lang="en-US" sz="2000" dirty="0"/>
              <a:t>or arrangements with a body corporate or firm or other entity as mentioned u/s </a:t>
            </a:r>
            <a:r>
              <a:rPr lang="en-US" sz="2000" dirty="0" smtClean="0"/>
              <a:t>184(2</a:t>
            </a:r>
            <a:r>
              <a:rPr lang="en-US" sz="2000" dirty="0" smtClean="0"/>
              <a:t>), </a:t>
            </a:r>
            <a:r>
              <a:rPr lang="en-US" sz="2000" dirty="0"/>
              <a:t>in which any director is, directly or indirectly, concerned or interested; and </a:t>
            </a:r>
            <a:endParaRPr lang="en-US" sz="2000" dirty="0" smtClean="0"/>
          </a:p>
          <a:p>
            <a:pPr marL="571500" indent="-457200">
              <a:buFont typeface="+mj-lt"/>
              <a:buAutoNum type="alphaLcParenR" startAt="2"/>
            </a:pPr>
            <a:r>
              <a:rPr lang="en-US" sz="2000" dirty="0" smtClean="0"/>
              <a:t>contracts </a:t>
            </a:r>
            <a:r>
              <a:rPr lang="en-US" sz="2000" dirty="0"/>
              <a:t>or arrangements with a related party with respect to transactions to which section 188 applies. </a:t>
            </a:r>
            <a:endParaRPr lang="en-US" sz="2000" dirty="0" smtClean="0"/>
          </a:p>
          <a:p>
            <a:pPr marL="571500" indent="-457200">
              <a:buFont typeface="+mj-lt"/>
              <a:buAutoNum type="alphaLcParenR" startAt="2"/>
            </a:pPr>
            <a:endParaRPr lang="en-US" sz="1600" dirty="0"/>
          </a:p>
          <a:p>
            <a:pPr marL="571500" indent="-457200">
              <a:buFont typeface="+mj-lt"/>
              <a:buAutoNum type="alphaLcParenR"/>
            </a:pPr>
            <a:endParaRPr lang="en-US" sz="2100" dirty="0"/>
          </a:p>
        </p:txBody>
      </p:sp>
    </p:spTree>
    <p:extLst>
      <p:ext uri="{BB962C8B-B14F-4D97-AF65-F5344CB8AC3E}">
        <p14:creationId xmlns:p14="http://schemas.microsoft.com/office/powerpoint/2010/main" val="37730898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2800" dirty="0"/>
              <a:t>REGISTER OF CONTRACTS OR ARRANGEMENTS IN WHICH DIRECTORS ARE INTERESTED</a:t>
            </a:r>
            <a:endParaRPr lang="en-US" sz="2800" dirty="0"/>
          </a:p>
        </p:txBody>
      </p:sp>
      <p:sp>
        <p:nvSpPr>
          <p:cNvPr id="5" name="Content Placeholder 4"/>
          <p:cNvSpPr>
            <a:spLocks noGrp="1"/>
          </p:cNvSpPr>
          <p:nvPr>
            <p:ph idx="1"/>
          </p:nvPr>
        </p:nvSpPr>
        <p:spPr>
          <a:xfrm>
            <a:off x="457200" y="1600200"/>
            <a:ext cx="7620000" cy="4876800"/>
          </a:xfrm>
        </p:spPr>
        <p:txBody>
          <a:bodyPr>
            <a:noAutofit/>
          </a:bodyPr>
          <a:lstStyle/>
          <a:p>
            <a:r>
              <a:rPr lang="en-US" sz="2000" dirty="0" smtClean="0"/>
              <a:t>Shall </a:t>
            </a:r>
            <a:r>
              <a:rPr lang="en-US" sz="2000" dirty="0" smtClean="0"/>
              <a:t>exclude particulars relating to any contract or arrangement:</a:t>
            </a:r>
            <a:endParaRPr lang="en-US" sz="2000" dirty="0" smtClean="0"/>
          </a:p>
          <a:p>
            <a:pPr marL="457200" indent="-342900">
              <a:buFont typeface="+mj-lt"/>
              <a:buAutoNum type="alphaLcParenR"/>
            </a:pPr>
            <a:r>
              <a:rPr lang="en-US" sz="2000" dirty="0" smtClean="0"/>
              <a:t>for </a:t>
            </a:r>
            <a:r>
              <a:rPr lang="en-US" sz="2000" dirty="0"/>
              <a:t>the sale, purchase or supply of any goods, materials or services if </a:t>
            </a:r>
            <a:r>
              <a:rPr lang="en-US" sz="2000" dirty="0" smtClean="0"/>
              <a:t>the value </a:t>
            </a:r>
            <a:r>
              <a:rPr lang="en-US" sz="2000" dirty="0"/>
              <a:t>of such goods and materials or the cost of such services does not exceed </a:t>
            </a:r>
            <a:r>
              <a:rPr lang="en-US" sz="2000" dirty="0" smtClean="0"/>
              <a:t>Rs. 5 lacs in </a:t>
            </a:r>
            <a:r>
              <a:rPr lang="en-US" sz="2000" dirty="0"/>
              <a:t>the aggregate in any year; </a:t>
            </a:r>
            <a:r>
              <a:rPr lang="en-US" sz="2000" dirty="0" smtClean="0"/>
              <a:t>or</a:t>
            </a:r>
          </a:p>
          <a:p>
            <a:pPr marL="457200" indent="-342900">
              <a:buFont typeface="+mj-lt"/>
              <a:buAutoNum type="alphaLcParenR"/>
            </a:pPr>
            <a:r>
              <a:rPr lang="en-US" sz="2000" dirty="0" smtClean="0"/>
              <a:t>by </a:t>
            </a:r>
            <a:r>
              <a:rPr lang="en-US" sz="2000" dirty="0"/>
              <a:t>a banking company for the collection of bills in the ordinary course of </a:t>
            </a:r>
            <a:r>
              <a:rPr lang="en-US" sz="2000" dirty="0" smtClean="0"/>
              <a:t>its business</a:t>
            </a:r>
            <a:r>
              <a:rPr lang="en-US" sz="2000" dirty="0"/>
              <a:t>.</a:t>
            </a:r>
            <a:endParaRPr lang="en-US" sz="2000" dirty="0" smtClean="0"/>
          </a:p>
          <a:p>
            <a:pPr marL="571500" indent="-457200">
              <a:buFont typeface="+mj-lt"/>
              <a:buAutoNum type="alphaLcParenR"/>
            </a:pPr>
            <a:endParaRPr lang="en-US" sz="2100" dirty="0" smtClean="0"/>
          </a:p>
          <a:p>
            <a:r>
              <a:rPr lang="en-US" sz="2000" dirty="0"/>
              <a:t>shall be placed before the next meeting of the Board and signed by all the directors present at the meeting</a:t>
            </a:r>
          </a:p>
          <a:p>
            <a:endParaRPr lang="en-US" sz="2000" dirty="0"/>
          </a:p>
          <a:p>
            <a:r>
              <a:rPr lang="en-US" sz="2000" dirty="0"/>
              <a:t>shall also be produced at the commencement of every AGM and shall remain open and accessible during the meeting to any person having the right to attend the meeting</a:t>
            </a:r>
          </a:p>
          <a:p>
            <a:endParaRPr lang="en-US" sz="2000" dirty="0"/>
          </a:p>
          <a:p>
            <a:pPr marL="571500" indent="-457200">
              <a:buFont typeface="+mj-lt"/>
              <a:buAutoNum type="alphaLcParenR"/>
            </a:pPr>
            <a:endParaRPr lang="en-US" sz="2100" dirty="0"/>
          </a:p>
        </p:txBody>
      </p:sp>
    </p:spTree>
    <p:extLst>
      <p:ext uri="{BB962C8B-B14F-4D97-AF65-F5344CB8AC3E}">
        <p14:creationId xmlns:p14="http://schemas.microsoft.com/office/powerpoint/2010/main" val="422625093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52400"/>
            <a:ext cx="7620000" cy="990600"/>
          </a:xfrm>
        </p:spPr>
        <p:txBody>
          <a:bodyPr/>
          <a:lstStyle/>
          <a:p>
            <a:r>
              <a:rPr lang="en-US" sz="2800" dirty="0">
                <a:solidFill>
                  <a:srgbClr val="675E47"/>
                </a:solidFill>
              </a:rPr>
              <a:t>REGISTER OF CONTRACTS OR ARRANGEMENTS IN WHICH DIRECTORS ARE INTERESTED</a:t>
            </a:r>
            <a:endParaRPr lang="en-US" sz="4000" dirty="0"/>
          </a:p>
        </p:txBody>
      </p:sp>
      <p:sp>
        <p:nvSpPr>
          <p:cNvPr id="5" name="Content Placeholder 4"/>
          <p:cNvSpPr>
            <a:spLocks noGrp="1"/>
          </p:cNvSpPr>
          <p:nvPr>
            <p:ph idx="1"/>
          </p:nvPr>
        </p:nvSpPr>
        <p:spPr>
          <a:xfrm>
            <a:off x="457200" y="1219200"/>
            <a:ext cx="7620000" cy="5181600"/>
          </a:xfrm>
        </p:spPr>
        <p:txBody>
          <a:bodyPr>
            <a:normAutofit fontScale="92500" lnSpcReduction="10000"/>
          </a:bodyPr>
          <a:lstStyle/>
          <a:p>
            <a:r>
              <a:rPr lang="en-US" sz="2400" dirty="0"/>
              <a:t>every director or KMP shall, within a period of 30 days of his appointment, or relinquishment of his office disclose to the company the particulars specified in section 184 (1).</a:t>
            </a:r>
          </a:p>
          <a:p>
            <a:endParaRPr lang="en-US" dirty="0" smtClean="0"/>
          </a:p>
          <a:p>
            <a:r>
              <a:rPr lang="en-US" dirty="0"/>
              <a:t>entries to be made in chronological order </a:t>
            </a:r>
            <a:r>
              <a:rPr lang="en-US" dirty="0" smtClean="0"/>
              <a:t>in the register</a:t>
            </a:r>
            <a:endParaRPr lang="en-US" dirty="0"/>
          </a:p>
          <a:p>
            <a:endParaRPr lang="en-US" dirty="0"/>
          </a:p>
          <a:p>
            <a:r>
              <a:rPr lang="en-US" dirty="0"/>
              <a:t>shall be open for </a:t>
            </a:r>
            <a:r>
              <a:rPr lang="en-US" dirty="0" smtClean="0"/>
              <a:t>inspection </a:t>
            </a:r>
            <a:r>
              <a:rPr lang="en-US" dirty="0" smtClean="0"/>
              <a:t>during business hours &amp; </a:t>
            </a:r>
            <a:r>
              <a:rPr lang="en-US" dirty="0" smtClean="0"/>
              <a:t>kept </a:t>
            </a:r>
            <a:r>
              <a:rPr lang="en-US" dirty="0"/>
              <a:t>at the registered office of the company and </a:t>
            </a:r>
            <a:r>
              <a:rPr lang="en-US" dirty="0" smtClean="0"/>
              <a:t>preserved </a:t>
            </a:r>
            <a:r>
              <a:rPr lang="en-US" dirty="0"/>
              <a:t>permanently </a:t>
            </a:r>
            <a:endParaRPr lang="en-US" dirty="0" smtClean="0"/>
          </a:p>
          <a:p>
            <a:endParaRPr lang="en-US" dirty="0" smtClean="0"/>
          </a:p>
          <a:p>
            <a:r>
              <a:rPr lang="en-US" dirty="0" smtClean="0"/>
              <a:t>shall </a:t>
            </a:r>
            <a:r>
              <a:rPr lang="en-US" dirty="0"/>
              <a:t>be kept in the custody of </a:t>
            </a:r>
            <a:r>
              <a:rPr lang="en-US" dirty="0" smtClean="0"/>
              <a:t>CS or </a:t>
            </a:r>
            <a:r>
              <a:rPr lang="en-US" dirty="0"/>
              <a:t>any other person </a:t>
            </a:r>
            <a:r>
              <a:rPr lang="en-US" dirty="0" smtClean="0"/>
              <a:t>authorized </a:t>
            </a:r>
            <a:r>
              <a:rPr lang="en-US" dirty="0"/>
              <a:t>by the </a:t>
            </a:r>
            <a:r>
              <a:rPr lang="en-US" dirty="0" smtClean="0"/>
              <a:t>Board &amp; who shall authenticate the same. </a:t>
            </a:r>
          </a:p>
          <a:p>
            <a:endParaRPr lang="en-US" dirty="0"/>
          </a:p>
          <a:p>
            <a:r>
              <a:rPr lang="en-US" dirty="0" smtClean="0"/>
              <a:t>shall </a:t>
            </a:r>
            <a:r>
              <a:rPr lang="en-US" dirty="0"/>
              <a:t>provide extracts from such register to </a:t>
            </a:r>
            <a:r>
              <a:rPr lang="en-US" dirty="0" smtClean="0"/>
              <a:t>member on request</a:t>
            </a:r>
            <a:r>
              <a:rPr lang="en-US" dirty="0"/>
              <a:t>, within </a:t>
            </a:r>
            <a:r>
              <a:rPr lang="en-US" dirty="0" smtClean="0"/>
              <a:t>7 days </a:t>
            </a:r>
            <a:r>
              <a:rPr lang="en-US" dirty="0"/>
              <a:t>from </a:t>
            </a:r>
            <a:r>
              <a:rPr lang="en-US" dirty="0" smtClean="0"/>
              <a:t>date of request upon </a:t>
            </a:r>
            <a:r>
              <a:rPr lang="en-US" dirty="0"/>
              <a:t>the payment of </a:t>
            </a:r>
            <a:r>
              <a:rPr lang="en-US" dirty="0" smtClean="0"/>
              <a:t>fees specified </a:t>
            </a:r>
            <a:r>
              <a:rPr lang="en-US" dirty="0"/>
              <a:t>in </a:t>
            </a:r>
            <a:r>
              <a:rPr lang="en-US" dirty="0" smtClean="0"/>
              <a:t>AOA but </a:t>
            </a:r>
            <a:r>
              <a:rPr lang="en-US" dirty="0"/>
              <a:t>not exceeding </a:t>
            </a:r>
            <a:r>
              <a:rPr lang="en-US" dirty="0" smtClean="0"/>
              <a:t>Rs. 10 per </a:t>
            </a:r>
            <a:r>
              <a:rPr lang="en-US" dirty="0"/>
              <a:t>page </a:t>
            </a:r>
          </a:p>
        </p:txBody>
      </p:sp>
    </p:spTree>
    <p:extLst>
      <p:ext uri="{BB962C8B-B14F-4D97-AF65-F5344CB8AC3E}">
        <p14:creationId xmlns:p14="http://schemas.microsoft.com/office/powerpoint/2010/main" val="35127594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2800" dirty="0" smtClean="0"/>
              <a:t>CONTRACT OF EMPLOYMENT WITH MD OR WTD</a:t>
            </a:r>
            <a:endParaRPr lang="en-US" sz="2800" dirty="0"/>
          </a:p>
        </p:txBody>
      </p:sp>
      <p:sp>
        <p:nvSpPr>
          <p:cNvPr id="5" name="Content Placeholder 4"/>
          <p:cNvSpPr>
            <a:spLocks noGrp="1"/>
          </p:cNvSpPr>
          <p:nvPr>
            <p:ph idx="1"/>
          </p:nvPr>
        </p:nvSpPr>
        <p:spPr/>
        <p:txBody>
          <a:bodyPr>
            <a:normAutofit/>
          </a:bodyPr>
          <a:lstStyle/>
          <a:p>
            <a:r>
              <a:rPr lang="en-US" dirty="0" smtClean="0"/>
              <a:t>Not Applicable to </a:t>
            </a:r>
            <a:r>
              <a:rPr lang="en-US" dirty="0"/>
              <a:t>private </a:t>
            </a:r>
            <a:r>
              <a:rPr lang="en-US" dirty="0" smtClean="0"/>
              <a:t>company</a:t>
            </a:r>
            <a:r>
              <a:rPr lang="en-US" dirty="0" smtClean="0"/>
              <a:t>.</a:t>
            </a:r>
          </a:p>
          <a:p>
            <a:endParaRPr lang="en-US" dirty="0" smtClean="0"/>
          </a:p>
          <a:p>
            <a:r>
              <a:rPr lang="en-US" dirty="0"/>
              <a:t>Every company shall keep at its registered </a:t>
            </a:r>
            <a:r>
              <a:rPr lang="en-US" dirty="0" smtClean="0"/>
              <a:t>office</a:t>
            </a:r>
            <a:r>
              <a:rPr lang="en-US" dirty="0" smtClean="0"/>
              <a:t>:</a:t>
            </a:r>
            <a:endParaRPr lang="en-US" dirty="0"/>
          </a:p>
          <a:p>
            <a:pPr marL="571500" indent="-457200">
              <a:buFont typeface="+mj-lt"/>
              <a:buAutoNum type="alphaLcParenR"/>
            </a:pPr>
            <a:r>
              <a:rPr lang="en-US" dirty="0" smtClean="0"/>
              <a:t>where </a:t>
            </a:r>
            <a:r>
              <a:rPr lang="en-US" dirty="0"/>
              <a:t>a contract of service with a </a:t>
            </a:r>
            <a:r>
              <a:rPr lang="en-US" dirty="0" smtClean="0"/>
              <a:t>MD or WTD is in writing</a:t>
            </a:r>
            <a:r>
              <a:rPr lang="en-US" dirty="0"/>
              <a:t>, a copy of the contract; or</a:t>
            </a:r>
          </a:p>
          <a:p>
            <a:pPr marL="571500" indent="-457200">
              <a:buFont typeface="+mj-lt"/>
              <a:buAutoNum type="alphaLcParenR"/>
            </a:pPr>
            <a:r>
              <a:rPr lang="en-US" dirty="0" smtClean="0"/>
              <a:t>where </a:t>
            </a:r>
            <a:r>
              <a:rPr lang="en-US" dirty="0"/>
              <a:t>such a contract is not in writing, a written memorandum setting out </a:t>
            </a:r>
            <a:r>
              <a:rPr lang="en-US" dirty="0" smtClean="0"/>
              <a:t>its terms</a:t>
            </a:r>
            <a:r>
              <a:rPr lang="en-US" dirty="0" smtClean="0"/>
              <a:t>.</a:t>
            </a:r>
          </a:p>
          <a:p>
            <a:pPr marL="571500" indent="-457200">
              <a:buFont typeface="+mj-lt"/>
              <a:buAutoNum type="alphaLcParenR"/>
            </a:pPr>
            <a:endParaRPr lang="en-US" dirty="0"/>
          </a:p>
          <a:p>
            <a:r>
              <a:rPr lang="en-US" dirty="0" smtClean="0"/>
              <a:t>Such contract </a:t>
            </a:r>
            <a:r>
              <a:rPr lang="en-US" dirty="0"/>
              <a:t>or the memorandum </a:t>
            </a:r>
            <a:r>
              <a:rPr lang="en-US" dirty="0" smtClean="0"/>
              <a:t>shall be open </a:t>
            </a:r>
            <a:r>
              <a:rPr lang="en-US" dirty="0"/>
              <a:t>to inspection by any member </a:t>
            </a:r>
            <a:r>
              <a:rPr lang="en-US" dirty="0" smtClean="0"/>
              <a:t>without </a:t>
            </a:r>
            <a:r>
              <a:rPr lang="en-US" dirty="0"/>
              <a:t>payment of fee.</a:t>
            </a:r>
          </a:p>
        </p:txBody>
      </p:sp>
    </p:spTree>
    <p:extLst>
      <p:ext uri="{BB962C8B-B14F-4D97-AF65-F5344CB8AC3E}">
        <p14:creationId xmlns:p14="http://schemas.microsoft.com/office/powerpoint/2010/main" val="20815195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28600" y="274638"/>
            <a:ext cx="7848600" cy="563562"/>
          </a:xfrm>
        </p:spPr>
        <p:txBody>
          <a:bodyPr/>
          <a:lstStyle/>
          <a:p>
            <a:r>
              <a:rPr lang="en-US" sz="3200" dirty="0" smtClean="0"/>
              <a:t>PAYMENT TO DIRECTOR FOR LOSS OF OFFICE</a:t>
            </a:r>
            <a:endParaRPr lang="en-US" sz="3200" dirty="0"/>
          </a:p>
        </p:txBody>
      </p:sp>
      <p:sp>
        <p:nvSpPr>
          <p:cNvPr id="5" name="Content Placeholder 4"/>
          <p:cNvSpPr>
            <a:spLocks noGrp="1"/>
          </p:cNvSpPr>
          <p:nvPr>
            <p:ph idx="1"/>
          </p:nvPr>
        </p:nvSpPr>
        <p:spPr>
          <a:xfrm>
            <a:off x="457200" y="914400"/>
            <a:ext cx="7620000" cy="5486400"/>
          </a:xfrm>
        </p:spPr>
        <p:txBody>
          <a:bodyPr>
            <a:noAutofit/>
          </a:bodyPr>
          <a:lstStyle/>
          <a:p>
            <a:r>
              <a:rPr lang="en-US" sz="1800" dirty="0" smtClean="0"/>
              <a:t>No </a:t>
            </a:r>
            <a:r>
              <a:rPr lang="en-US" sz="1800" dirty="0"/>
              <a:t>director of a company shall, in connection </a:t>
            </a:r>
            <a:r>
              <a:rPr lang="en-US" sz="1800" dirty="0" smtClean="0"/>
              <a:t>with:</a:t>
            </a:r>
          </a:p>
          <a:p>
            <a:pPr marL="114300" indent="0">
              <a:buNone/>
            </a:pPr>
            <a:endParaRPr lang="en-US" sz="1800" dirty="0" smtClean="0"/>
          </a:p>
          <a:p>
            <a:pPr marL="571500" indent="-457200">
              <a:buFont typeface="+mj-lt"/>
              <a:buAutoNum type="alphaLcParenR"/>
            </a:pPr>
            <a:r>
              <a:rPr lang="en-US" sz="1800" dirty="0" smtClean="0"/>
              <a:t>the </a:t>
            </a:r>
            <a:r>
              <a:rPr lang="en-US" sz="1800" dirty="0"/>
              <a:t>transfer of the whole or any part of any undertaking or property of </a:t>
            </a:r>
            <a:r>
              <a:rPr lang="en-US" sz="1800" dirty="0" smtClean="0"/>
              <a:t>the company</a:t>
            </a:r>
            <a:r>
              <a:rPr lang="en-US" sz="1800" dirty="0"/>
              <a:t>; or</a:t>
            </a:r>
          </a:p>
          <a:p>
            <a:pPr marL="571500" indent="-457200">
              <a:buFont typeface="+mj-lt"/>
              <a:buAutoNum type="alphaLcParenR"/>
            </a:pPr>
            <a:r>
              <a:rPr lang="en-US" sz="1800" dirty="0" smtClean="0"/>
              <a:t>the </a:t>
            </a:r>
            <a:r>
              <a:rPr lang="en-US" sz="1800" dirty="0"/>
              <a:t>transfer to any person of all or any of the shares in a company being </a:t>
            </a:r>
            <a:r>
              <a:rPr lang="en-US" sz="1800" dirty="0" smtClean="0"/>
              <a:t>a transfer </a:t>
            </a:r>
            <a:r>
              <a:rPr lang="en-US" sz="1800" dirty="0"/>
              <a:t>resulting </a:t>
            </a:r>
            <a:r>
              <a:rPr lang="en-US" sz="1800" dirty="0" smtClean="0"/>
              <a:t>from:</a:t>
            </a:r>
            <a:endParaRPr lang="en-US" sz="1800" dirty="0"/>
          </a:p>
          <a:p>
            <a:pPr marL="914400" indent="-339725">
              <a:buFont typeface="+mj-lt"/>
              <a:buAutoNum type="romanLcPeriod"/>
            </a:pPr>
            <a:r>
              <a:rPr lang="en-US" sz="1800" dirty="0" smtClean="0"/>
              <a:t>an </a:t>
            </a:r>
            <a:r>
              <a:rPr lang="en-US" sz="1800" dirty="0"/>
              <a:t>offer made to the general body of shareholders;</a:t>
            </a:r>
          </a:p>
          <a:p>
            <a:pPr marL="914400" indent="-339725">
              <a:buFont typeface="+mj-lt"/>
              <a:buAutoNum type="romanLcPeriod"/>
            </a:pPr>
            <a:r>
              <a:rPr lang="en-US" sz="1800" dirty="0" smtClean="0"/>
              <a:t>an </a:t>
            </a:r>
            <a:r>
              <a:rPr lang="en-US" sz="1800" dirty="0"/>
              <a:t>offer made by or on behalf of some other body corporate with a </a:t>
            </a:r>
            <a:r>
              <a:rPr lang="en-US" sz="1800" dirty="0" smtClean="0"/>
              <a:t>view to </a:t>
            </a:r>
            <a:r>
              <a:rPr lang="en-US" sz="1800" dirty="0"/>
              <a:t>a company becoming a subsidiary company of such body corporate or </a:t>
            </a:r>
            <a:r>
              <a:rPr lang="en-US" sz="1800" dirty="0" smtClean="0"/>
              <a:t>a subsidiary </a:t>
            </a:r>
            <a:r>
              <a:rPr lang="en-US" sz="1800" dirty="0"/>
              <a:t>company of its holding company;</a:t>
            </a:r>
          </a:p>
          <a:p>
            <a:pPr marL="914400" indent="-339725">
              <a:buFont typeface="+mj-lt"/>
              <a:buAutoNum type="romanLcPeriod"/>
            </a:pPr>
            <a:r>
              <a:rPr lang="en-US" sz="1800" dirty="0" smtClean="0"/>
              <a:t>an </a:t>
            </a:r>
            <a:r>
              <a:rPr lang="en-US" sz="1800" dirty="0"/>
              <a:t>offer made by or on behalf of an individual with a view to </a:t>
            </a:r>
            <a:r>
              <a:rPr lang="en-US" sz="1800" dirty="0" smtClean="0"/>
              <a:t>obtain, </a:t>
            </a:r>
            <a:r>
              <a:rPr lang="en-US" sz="1800" dirty="0"/>
              <a:t>not less than </a:t>
            </a:r>
            <a:r>
              <a:rPr lang="en-US" sz="1800" dirty="0" smtClean="0"/>
              <a:t>1/3</a:t>
            </a:r>
            <a:r>
              <a:rPr lang="en-US" sz="1800" baseline="30000" dirty="0" smtClean="0"/>
              <a:t>rd</a:t>
            </a:r>
            <a:r>
              <a:rPr lang="en-US" sz="1800" dirty="0" smtClean="0"/>
              <a:t> of </a:t>
            </a:r>
            <a:r>
              <a:rPr lang="en-US" sz="1800" dirty="0"/>
              <a:t>the total voting power at any general meeting of the company; or</a:t>
            </a:r>
          </a:p>
          <a:p>
            <a:pPr marL="914400" indent="-339725">
              <a:buFont typeface="+mj-lt"/>
              <a:buAutoNum type="romanLcPeriod"/>
            </a:pPr>
            <a:r>
              <a:rPr lang="en-US" sz="1800" dirty="0" smtClean="0"/>
              <a:t>any </a:t>
            </a:r>
            <a:r>
              <a:rPr lang="en-US" sz="1800" dirty="0"/>
              <a:t>other offer which is conditional on acceptance to a given extent</a:t>
            </a:r>
            <a:r>
              <a:rPr lang="en-US" sz="1800" dirty="0" smtClean="0"/>
              <a:t>,</a:t>
            </a:r>
          </a:p>
          <a:p>
            <a:pPr marL="914400" indent="-339725">
              <a:buFont typeface="+mj-lt"/>
              <a:buAutoNum type="romanLcPeriod"/>
            </a:pPr>
            <a:endParaRPr lang="en-US" sz="1800" dirty="0"/>
          </a:p>
          <a:p>
            <a:pPr marL="114300" indent="0">
              <a:buNone/>
            </a:pPr>
            <a:r>
              <a:rPr lang="en-US" sz="1800" dirty="0"/>
              <a:t>receive any payment </a:t>
            </a:r>
            <a:r>
              <a:rPr lang="en-US" sz="1800" dirty="0" smtClean="0"/>
              <a:t>for </a:t>
            </a:r>
            <a:r>
              <a:rPr lang="en-US" sz="1800" dirty="0"/>
              <a:t>loss of </a:t>
            </a:r>
            <a:r>
              <a:rPr lang="en-US" sz="1800" dirty="0" smtClean="0"/>
              <a:t>office, unless </a:t>
            </a:r>
            <a:r>
              <a:rPr lang="en-US" sz="1800" dirty="0"/>
              <a:t>particulars </a:t>
            </a:r>
            <a:r>
              <a:rPr lang="en-US" sz="1800" dirty="0" smtClean="0"/>
              <a:t>mentioned in </a:t>
            </a:r>
            <a:r>
              <a:rPr lang="en-US" sz="1800" dirty="0" smtClean="0"/>
              <a:t>Rule 17(1) have </a:t>
            </a:r>
            <a:r>
              <a:rPr lang="en-US" sz="1800" dirty="0" smtClean="0"/>
              <a:t>been disclosed </a:t>
            </a:r>
            <a:r>
              <a:rPr lang="en-US" sz="1800" dirty="0"/>
              <a:t>to the members </a:t>
            </a:r>
            <a:r>
              <a:rPr lang="en-US" sz="1800" dirty="0" smtClean="0"/>
              <a:t>and </a:t>
            </a:r>
            <a:r>
              <a:rPr lang="en-US" sz="1800" dirty="0"/>
              <a:t>the proposal has been </a:t>
            </a:r>
            <a:r>
              <a:rPr lang="en-US" sz="1800" dirty="0" smtClean="0"/>
              <a:t>approved vide resolution in </a:t>
            </a:r>
            <a:r>
              <a:rPr lang="en-US" sz="1800" dirty="0"/>
              <a:t>general meeting</a:t>
            </a:r>
            <a:r>
              <a:rPr lang="en-US" sz="1800" dirty="0" smtClean="0"/>
              <a:t>.</a:t>
            </a:r>
          </a:p>
          <a:p>
            <a:pPr marL="114300" indent="0">
              <a:buNone/>
            </a:pPr>
            <a:endParaRPr lang="en-US" sz="1800" dirty="0"/>
          </a:p>
          <a:p>
            <a:pPr marL="114300" indent="0">
              <a:buNone/>
            </a:pPr>
            <a:r>
              <a:rPr lang="en-US" sz="1800" dirty="0" smtClean="0"/>
              <a:t> </a:t>
            </a:r>
            <a:endParaRPr lang="en-US" sz="1800" dirty="0"/>
          </a:p>
        </p:txBody>
      </p:sp>
    </p:spTree>
    <p:extLst>
      <p:ext uri="{BB962C8B-B14F-4D97-AF65-F5344CB8AC3E}">
        <p14:creationId xmlns:p14="http://schemas.microsoft.com/office/powerpoint/2010/main" val="41235203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04800" y="152400"/>
            <a:ext cx="7848600" cy="762000"/>
          </a:xfrm>
        </p:spPr>
        <p:txBody>
          <a:bodyPr/>
          <a:lstStyle/>
          <a:p>
            <a:r>
              <a:rPr lang="en-US" sz="3200" dirty="0">
                <a:solidFill>
                  <a:srgbClr val="675E47"/>
                </a:solidFill>
              </a:rPr>
              <a:t>PAYMENT TO DIRECTOR FOR LOSS OF OFFICE</a:t>
            </a:r>
            <a:endParaRPr lang="en-US" sz="4000" dirty="0"/>
          </a:p>
        </p:txBody>
      </p:sp>
      <p:sp>
        <p:nvSpPr>
          <p:cNvPr id="5" name="Content Placeholder 4"/>
          <p:cNvSpPr>
            <a:spLocks noGrp="1"/>
          </p:cNvSpPr>
          <p:nvPr>
            <p:ph idx="1"/>
          </p:nvPr>
        </p:nvSpPr>
        <p:spPr>
          <a:xfrm>
            <a:off x="457200" y="914400"/>
            <a:ext cx="7620000" cy="5486400"/>
          </a:xfrm>
        </p:spPr>
        <p:txBody>
          <a:bodyPr>
            <a:noAutofit/>
          </a:bodyPr>
          <a:lstStyle/>
          <a:p>
            <a:r>
              <a:rPr lang="en-US" sz="2000" dirty="0"/>
              <a:t>Any payment made by a company to MD or WTD or Mgr. of the company shall not exceed the limit as set out u/s 202</a:t>
            </a:r>
            <a:r>
              <a:rPr lang="en-US" sz="2000" dirty="0" smtClean="0"/>
              <a:t>.</a:t>
            </a:r>
          </a:p>
          <a:p>
            <a:pPr marL="114300" indent="0">
              <a:buNone/>
            </a:pPr>
            <a:endParaRPr lang="en-US" sz="2000" dirty="0" smtClean="0"/>
          </a:p>
          <a:p>
            <a:r>
              <a:rPr lang="en-US" sz="2000" dirty="0"/>
              <a:t>No payment shall be made to </a:t>
            </a:r>
            <a:r>
              <a:rPr lang="en-US" sz="2000" dirty="0"/>
              <a:t>MD or WTD or Mgr. </a:t>
            </a:r>
            <a:r>
              <a:rPr lang="en-US" sz="2000" dirty="0" smtClean="0"/>
              <a:t>of </a:t>
            </a:r>
            <a:r>
              <a:rPr lang="en-US" sz="2000" dirty="0"/>
              <a:t>the company </a:t>
            </a:r>
            <a:r>
              <a:rPr lang="en-US" sz="2000" dirty="0" smtClean="0"/>
              <a:t>if, t</a:t>
            </a:r>
            <a:r>
              <a:rPr lang="en-US" sz="2000" dirty="0" smtClean="0"/>
              <a:t>he </a:t>
            </a:r>
            <a:r>
              <a:rPr lang="en-US" sz="2000" dirty="0"/>
              <a:t>company is in default </a:t>
            </a:r>
            <a:r>
              <a:rPr lang="en-US" sz="2000" dirty="0" smtClean="0"/>
              <a:t>in: </a:t>
            </a:r>
          </a:p>
          <a:p>
            <a:pPr marL="571500" indent="-457200">
              <a:buFont typeface="+mj-lt"/>
              <a:buAutoNum type="arabicParenR"/>
            </a:pPr>
            <a:r>
              <a:rPr lang="en-US" sz="2000" dirty="0" smtClean="0"/>
              <a:t>repayment </a:t>
            </a:r>
            <a:r>
              <a:rPr lang="en-US" sz="2000" dirty="0"/>
              <a:t>of public deposits or payment of interest </a:t>
            </a:r>
            <a:r>
              <a:rPr lang="en-US" sz="2000" dirty="0" smtClean="0"/>
              <a:t>thereon</a:t>
            </a:r>
            <a:endParaRPr lang="en-US" sz="2000" dirty="0"/>
          </a:p>
          <a:p>
            <a:pPr marL="571500" indent="-457200">
              <a:buFont typeface="+mj-lt"/>
              <a:buAutoNum type="arabicParenR"/>
            </a:pPr>
            <a:r>
              <a:rPr lang="en-US" sz="2000" dirty="0" smtClean="0"/>
              <a:t>redemption </a:t>
            </a:r>
            <a:r>
              <a:rPr lang="en-US" sz="2000" dirty="0"/>
              <a:t>of debentures or payment of interest </a:t>
            </a:r>
            <a:r>
              <a:rPr lang="en-US" sz="2000" dirty="0" smtClean="0"/>
              <a:t>thereon</a:t>
            </a:r>
            <a:endParaRPr lang="en-US" sz="2000" dirty="0"/>
          </a:p>
          <a:p>
            <a:pPr marL="571500" indent="-457200">
              <a:buFont typeface="+mj-lt"/>
              <a:buAutoNum type="arabicParenR"/>
            </a:pPr>
            <a:r>
              <a:rPr lang="en-US" sz="2000" dirty="0" smtClean="0"/>
              <a:t>repayment </a:t>
            </a:r>
            <a:r>
              <a:rPr lang="en-US" sz="2000" dirty="0"/>
              <a:t>of any </a:t>
            </a:r>
            <a:r>
              <a:rPr lang="en-US" sz="2000" dirty="0" smtClean="0"/>
              <a:t>liability payable </a:t>
            </a:r>
            <a:r>
              <a:rPr lang="en-US" sz="2000" dirty="0"/>
              <a:t>to any bank, public financial institution or any other financial </a:t>
            </a:r>
            <a:r>
              <a:rPr lang="en-US" sz="2000" dirty="0" smtClean="0"/>
              <a:t>institution</a:t>
            </a:r>
            <a:endParaRPr lang="en-US" sz="2000" dirty="0" smtClean="0"/>
          </a:p>
          <a:p>
            <a:pPr marL="571500" indent="-457200">
              <a:buFont typeface="+mj-lt"/>
              <a:buAutoNum type="arabicParenR"/>
            </a:pPr>
            <a:r>
              <a:rPr lang="en-US" sz="2000" dirty="0" smtClean="0"/>
              <a:t>payment </a:t>
            </a:r>
            <a:r>
              <a:rPr lang="en-US" sz="2000" dirty="0"/>
              <a:t>of any </a:t>
            </a:r>
            <a:r>
              <a:rPr lang="en-US" sz="2000" dirty="0" smtClean="0"/>
              <a:t>statutory tax </a:t>
            </a:r>
            <a:r>
              <a:rPr lang="en-US" sz="2000" dirty="0"/>
              <a:t>or </a:t>
            </a:r>
            <a:r>
              <a:rPr lang="en-US" sz="2000" dirty="0" smtClean="0"/>
              <a:t>duty payable to Govt. or authority</a:t>
            </a:r>
            <a:endParaRPr lang="en-US" sz="2000" dirty="0"/>
          </a:p>
          <a:p>
            <a:pPr marL="571500" indent="-457200">
              <a:buFont typeface="+mj-lt"/>
              <a:buAutoNum type="arabicParenR"/>
            </a:pPr>
            <a:r>
              <a:rPr lang="en-US" sz="2000" dirty="0" smtClean="0"/>
              <a:t>paying statutory </a:t>
            </a:r>
            <a:r>
              <a:rPr lang="en-US" sz="2000" dirty="0"/>
              <a:t>dues to the employees or workmen of the company which have not been paid by the company </a:t>
            </a:r>
            <a:endParaRPr lang="en-US" sz="2000" dirty="0" smtClean="0"/>
          </a:p>
          <a:p>
            <a:pPr marL="574675" indent="0">
              <a:buNone/>
            </a:pPr>
            <a:r>
              <a:rPr lang="en-US" sz="2000" dirty="0" smtClean="0"/>
              <a:t>(4 &amp; 5 - other </a:t>
            </a:r>
            <a:r>
              <a:rPr lang="en-US" sz="2000" dirty="0"/>
              <a:t>than in cases where the company has disputed the liability to pay such dues</a:t>
            </a:r>
            <a:r>
              <a:rPr lang="en-US" sz="2000" dirty="0" smtClean="0"/>
              <a:t>) </a:t>
            </a:r>
          </a:p>
          <a:p>
            <a:pPr marL="571500" indent="-457200">
              <a:buFont typeface="+mj-lt"/>
              <a:buAutoNum type="arabicParenR" startAt="6"/>
            </a:pPr>
            <a:r>
              <a:rPr lang="en-US" sz="2000" dirty="0" smtClean="0"/>
              <a:t>paying dividend </a:t>
            </a:r>
            <a:r>
              <a:rPr lang="en-US" sz="2000" dirty="0" smtClean="0"/>
              <a:t>on preference shares or not redeemed preference shares on due date.</a:t>
            </a:r>
            <a:endParaRPr lang="en-US" sz="2000" dirty="0"/>
          </a:p>
        </p:txBody>
      </p:sp>
    </p:spTree>
    <p:extLst>
      <p:ext uri="{BB962C8B-B14F-4D97-AF65-F5344CB8AC3E}">
        <p14:creationId xmlns:p14="http://schemas.microsoft.com/office/powerpoint/2010/main" val="14867753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4000" dirty="0" smtClean="0"/>
              <a:t>QUORUM	</a:t>
            </a:r>
            <a:endParaRPr lang="en-US" sz="4000" dirty="0"/>
          </a:p>
        </p:txBody>
      </p:sp>
      <p:sp>
        <p:nvSpPr>
          <p:cNvPr id="5" name="Content Placeholder 4"/>
          <p:cNvSpPr>
            <a:spLocks noGrp="1"/>
          </p:cNvSpPr>
          <p:nvPr>
            <p:ph idx="1"/>
          </p:nvPr>
        </p:nvSpPr>
        <p:spPr>
          <a:xfrm>
            <a:off x="457200" y="1219200"/>
            <a:ext cx="7620000" cy="5181600"/>
          </a:xfrm>
        </p:spPr>
        <p:txBody>
          <a:bodyPr>
            <a:normAutofit/>
          </a:bodyPr>
          <a:lstStyle/>
          <a:p>
            <a:endParaRPr lang="en-US" dirty="0" smtClean="0"/>
          </a:p>
          <a:p>
            <a:r>
              <a:rPr lang="en-US" dirty="0" smtClean="0"/>
              <a:t>Higher of 1/3 of total no. of directors or 2 directors.</a:t>
            </a:r>
          </a:p>
          <a:p>
            <a:pPr marL="114300" indent="0">
              <a:buNone/>
            </a:pPr>
            <a:endParaRPr lang="en-US" dirty="0" smtClean="0"/>
          </a:p>
          <a:p>
            <a:pPr marL="114300" indent="0">
              <a:buNone/>
            </a:pPr>
            <a:r>
              <a:rPr lang="en-US" dirty="0" smtClean="0"/>
              <a:t>(Participation </a:t>
            </a:r>
            <a:r>
              <a:rPr lang="en-US" dirty="0"/>
              <a:t>of </a:t>
            </a:r>
            <a:r>
              <a:rPr lang="en-US" dirty="0" smtClean="0"/>
              <a:t>the directors </a:t>
            </a:r>
            <a:r>
              <a:rPr lang="en-US" dirty="0"/>
              <a:t>by video conferencing or by other audio visual means shall also be counted for </a:t>
            </a:r>
            <a:r>
              <a:rPr lang="en-US" dirty="0" smtClean="0"/>
              <a:t>the purposes </a:t>
            </a:r>
            <a:r>
              <a:rPr lang="en-US" dirty="0"/>
              <a:t>of </a:t>
            </a:r>
            <a:r>
              <a:rPr lang="en-US" dirty="0" smtClean="0"/>
              <a:t>quorum)</a:t>
            </a:r>
          </a:p>
          <a:p>
            <a:pPr marL="114300" indent="0">
              <a:buNone/>
            </a:pPr>
            <a:endParaRPr lang="en-US" dirty="0" smtClean="0"/>
          </a:p>
          <a:p>
            <a:r>
              <a:rPr lang="en-US" dirty="0"/>
              <a:t>Where due to vacancy in the Board, the no. of directors falls below the quorum, continuing directors may act only </a:t>
            </a:r>
          </a:p>
          <a:p>
            <a:pPr marL="571500" indent="-457200">
              <a:buFont typeface="+mj-lt"/>
              <a:buAutoNum type="alphaLcParenR"/>
            </a:pPr>
            <a:r>
              <a:rPr lang="en-US" dirty="0"/>
              <a:t>for increasing the no. of director to that required for quorum or </a:t>
            </a:r>
          </a:p>
          <a:p>
            <a:pPr marL="571500" indent="-457200">
              <a:buFont typeface="+mj-lt"/>
              <a:buAutoNum type="alphaLcParenR"/>
            </a:pPr>
            <a:r>
              <a:rPr lang="en-US" dirty="0"/>
              <a:t>for summoning a general meeting. </a:t>
            </a:r>
            <a:endParaRPr lang="en-US" dirty="0" smtClean="0"/>
          </a:p>
          <a:p>
            <a:pPr marL="571500" indent="-457200">
              <a:buFont typeface="+mj-lt"/>
              <a:buAutoNum type="alphaLcParenR"/>
            </a:pPr>
            <a:endParaRPr lang="en-US" dirty="0"/>
          </a:p>
          <a:p>
            <a:endParaRPr lang="en-US" dirty="0"/>
          </a:p>
        </p:txBody>
      </p:sp>
    </p:spTree>
    <p:extLst>
      <p:ext uri="{BB962C8B-B14F-4D97-AF65-F5344CB8AC3E}">
        <p14:creationId xmlns:p14="http://schemas.microsoft.com/office/powerpoint/2010/main" val="910699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04800" y="152400"/>
            <a:ext cx="7848600" cy="762000"/>
          </a:xfrm>
        </p:spPr>
        <p:txBody>
          <a:bodyPr/>
          <a:lstStyle/>
          <a:p>
            <a:r>
              <a:rPr lang="en-US" sz="3200" dirty="0">
                <a:solidFill>
                  <a:srgbClr val="675E47"/>
                </a:solidFill>
              </a:rPr>
              <a:t>PAYMENT TO DIRECTOR FOR LOSS OF OFFICE</a:t>
            </a:r>
            <a:endParaRPr lang="en-US" sz="4000" dirty="0"/>
          </a:p>
        </p:txBody>
      </p:sp>
      <p:sp>
        <p:nvSpPr>
          <p:cNvPr id="5" name="Content Placeholder 4"/>
          <p:cNvSpPr>
            <a:spLocks noGrp="1"/>
          </p:cNvSpPr>
          <p:nvPr>
            <p:ph idx="1"/>
          </p:nvPr>
        </p:nvSpPr>
        <p:spPr>
          <a:xfrm>
            <a:off x="457200" y="1143000"/>
            <a:ext cx="7620000" cy="5257800"/>
          </a:xfrm>
        </p:spPr>
        <p:txBody>
          <a:bodyPr>
            <a:noAutofit/>
          </a:bodyPr>
          <a:lstStyle/>
          <a:p>
            <a:endParaRPr lang="en-US" sz="2000" dirty="0" smtClean="0"/>
          </a:p>
          <a:p>
            <a:r>
              <a:rPr lang="en-US" sz="2000" dirty="0" smtClean="0"/>
              <a:t>If </a:t>
            </a:r>
            <a:r>
              <a:rPr lang="en-US" sz="2000" dirty="0"/>
              <a:t>the payment </a:t>
            </a:r>
            <a:r>
              <a:rPr lang="en-US" sz="2000" dirty="0" smtClean="0"/>
              <a:t>is </a:t>
            </a:r>
            <a:r>
              <a:rPr lang="en-US" sz="2000" dirty="0"/>
              <a:t>not approved for want </a:t>
            </a:r>
            <a:r>
              <a:rPr lang="en-US" sz="2000" dirty="0" smtClean="0"/>
              <a:t>of quorum </a:t>
            </a:r>
            <a:r>
              <a:rPr lang="en-US" sz="2000" dirty="0"/>
              <a:t>either in a meeting or an adjourned meeting, the proposal shall not be deemed </a:t>
            </a:r>
            <a:r>
              <a:rPr lang="en-US" sz="2000" dirty="0" smtClean="0"/>
              <a:t>to have </a:t>
            </a:r>
            <a:r>
              <a:rPr lang="en-US" sz="2000" dirty="0"/>
              <a:t>been approved</a:t>
            </a:r>
            <a:r>
              <a:rPr lang="en-US" sz="2000" dirty="0" smtClean="0"/>
              <a:t>.</a:t>
            </a:r>
          </a:p>
          <a:p>
            <a:endParaRPr lang="en-US" sz="2000" dirty="0"/>
          </a:p>
          <a:p>
            <a:r>
              <a:rPr lang="en-US" sz="2000" dirty="0"/>
              <a:t>Where a director of a company receives payment of any amount in </a:t>
            </a:r>
            <a:r>
              <a:rPr lang="en-US" sz="2000" dirty="0" smtClean="0"/>
              <a:t>contravention or </a:t>
            </a:r>
            <a:r>
              <a:rPr lang="en-US" sz="2000" dirty="0"/>
              <a:t>the proposed payment is made before it is approved in the meeting, </a:t>
            </a:r>
            <a:r>
              <a:rPr lang="en-US" sz="2000" dirty="0" smtClean="0"/>
              <a:t>the amount </a:t>
            </a:r>
            <a:r>
              <a:rPr lang="en-US" sz="2000" dirty="0"/>
              <a:t>so received by the director shall be deemed to have been received by him in trust </a:t>
            </a:r>
            <a:r>
              <a:rPr lang="en-US" sz="2000" dirty="0" smtClean="0"/>
              <a:t>for the </a:t>
            </a:r>
            <a:r>
              <a:rPr lang="en-US" sz="2000" dirty="0"/>
              <a:t>company.</a:t>
            </a:r>
            <a:endParaRPr lang="en-US" sz="2000" dirty="0"/>
          </a:p>
        </p:txBody>
      </p:sp>
    </p:spTree>
    <p:extLst>
      <p:ext uri="{BB962C8B-B14F-4D97-AF65-F5344CB8AC3E}">
        <p14:creationId xmlns:p14="http://schemas.microsoft.com/office/powerpoint/2010/main" val="24457412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52400"/>
            <a:ext cx="7620000" cy="914400"/>
          </a:xfrm>
        </p:spPr>
        <p:txBody>
          <a:bodyPr/>
          <a:lstStyle/>
          <a:p>
            <a:r>
              <a:rPr lang="en-US" sz="2800" dirty="0" smtClean="0"/>
              <a:t>RESTRICTION ON NON-CASH TRANSACTIONS INVOLVING DIRECTORS</a:t>
            </a:r>
            <a:endParaRPr lang="en-US" sz="2800" dirty="0"/>
          </a:p>
        </p:txBody>
      </p:sp>
      <p:sp>
        <p:nvSpPr>
          <p:cNvPr id="5" name="Content Placeholder 4"/>
          <p:cNvSpPr>
            <a:spLocks noGrp="1"/>
          </p:cNvSpPr>
          <p:nvPr>
            <p:ph idx="1"/>
          </p:nvPr>
        </p:nvSpPr>
        <p:spPr>
          <a:xfrm>
            <a:off x="457200" y="1143000"/>
            <a:ext cx="7620000" cy="5562600"/>
          </a:xfrm>
        </p:spPr>
        <p:txBody>
          <a:bodyPr>
            <a:noAutofit/>
          </a:bodyPr>
          <a:lstStyle/>
          <a:p>
            <a:r>
              <a:rPr lang="en-US" sz="2000" dirty="0" smtClean="0"/>
              <a:t>No </a:t>
            </a:r>
            <a:r>
              <a:rPr lang="en-US" sz="2000" dirty="0"/>
              <a:t>company shall enter into an arrangement by </a:t>
            </a:r>
            <a:r>
              <a:rPr lang="en-US" sz="2000" dirty="0" smtClean="0"/>
              <a:t>which:</a:t>
            </a:r>
            <a:endParaRPr lang="en-US" sz="2000" dirty="0"/>
          </a:p>
          <a:p>
            <a:pPr marL="571500" indent="-457200">
              <a:buFont typeface="+mj-lt"/>
              <a:buAutoNum type="alphaLcParenR"/>
            </a:pPr>
            <a:r>
              <a:rPr lang="en-US" sz="2000" dirty="0" smtClean="0"/>
              <a:t>a </a:t>
            </a:r>
            <a:r>
              <a:rPr lang="en-US" sz="2000" dirty="0"/>
              <a:t>director of the company or its holding, subsidiary or associate company </a:t>
            </a:r>
            <a:r>
              <a:rPr lang="en-US" sz="2000" dirty="0" smtClean="0"/>
              <a:t>or a </a:t>
            </a:r>
            <a:r>
              <a:rPr lang="en-US" sz="2000" dirty="0"/>
              <a:t>person connected with him acquires </a:t>
            </a:r>
            <a:r>
              <a:rPr lang="en-US" sz="2000" dirty="0" smtClean="0"/>
              <a:t>or is to acquire assets </a:t>
            </a:r>
            <a:r>
              <a:rPr lang="en-US" sz="2000" dirty="0"/>
              <a:t>for consideration </a:t>
            </a:r>
            <a:r>
              <a:rPr lang="en-US" sz="2000" dirty="0" smtClean="0"/>
              <a:t>other than </a:t>
            </a:r>
            <a:r>
              <a:rPr lang="en-US" sz="2000" dirty="0"/>
              <a:t>cash, from the company; or</a:t>
            </a:r>
          </a:p>
          <a:p>
            <a:pPr marL="571500" indent="-457200">
              <a:buFont typeface="+mj-lt"/>
              <a:buAutoNum type="alphaLcParenR"/>
            </a:pPr>
            <a:r>
              <a:rPr lang="en-US" sz="2000" dirty="0" smtClean="0"/>
              <a:t>the </a:t>
            </a:r>
            <a:r>
              <a:rPr lang="en-US" sz="2000" dirty="0"/>
              <a:t>company acquires </a:t>
            </a:r>
            <a:r>
              <a:rPr lang="en-US" sz="2000" dirty="0" smtClean="0"/>
              <a:t>or is to acquire assets </a:t>
            </a:r>
            <a:r>
              <a:rPr lang="en-US" sz="2000" dirty="0"/>
              <a:t>for consideration other </a:t>
            </a:r>
            <a:r>
              <a:rPr lang="en-US" sz="2000" dirty="0" smtClean="0"/>
              <a:t>than cash</a:t>
            </a:r>
            <a:r>
              <a:rPr lang="en-US" sz="2000" dirty="0"/>
              <a:t>, from such director or person so </a:t>
            </a:r>
            <a:r>
              <a:rPr lang="en-US" sz="2000" dirty="0" smtClean="0"/>
              <a:t>connected</a:t>
            </a:r>
            <a:endParaRPr lang="en-US" sz="2000" dirty="0" smtClean="0"/>
          </a:p>
          <a:p>
            <a:pPr marL="114300" indent="0">
              <a:buNone/>
            </a:pPr>
            <a:r>
              <a:rPr lang="en-US" sz="2000" dirty="0" smtClean="0"/>
              <a:t>unless </a:t>
            </a:r>
            <a:r>
              <a:rPr lang="en-US" sz="2000" dirty="0"/>
              <a:t>prior approval </a:t>
            </a:r>
            <a:r>
              <a:rPr lang="en-US" sz="2000" dirty="0" smtClean="0"/>
              <a:t>is </a:t>
            </a:r>
            <a:r>
              <a:rPr lang="en-US" sz="2000" dirty="0" smtClean="0"/>
              <a:t>obtained by passing a resolution in general </a:t>
            </a:r>
            <a:r>
              <a:rPr lang="en-US" sz="2000" dirty="0"/>
              <a:t>meeting </a:t>
            </a:r>
            <a:endParaRPr lang="en-US" sz="2000" dirty="0" smtClean="0"/>
          </a:p>
          <a:p>
            <a:pPr marL="114300" indent="0">
              <a:buNone/>
            </a:pPr>
            <a:r>
              <a:rPr lang="en-US" sz="2000" dirty="0" smtClean="0"/>
              <a:t>(If </a:t>
            </a:r>
            <a:r>
              <a:rPr lang="en-US" sz="2000" dirty="0"/>
              <a:t>the director or connected person is a director of its holding </a:t>
            </a:r>
            <a:r>
              <a:rPr lang="en-US" sz="2000" dirty="0" smtClean="0"/>
              <a:t>company, </a:t>
            </a:r>
            <a:r>
              <a:rPr lang="en-US" sz="2000" dirty="0"/>
              <a:t>resolution </a:t>
            </a:r>
            <a:r>
              <a:rPr lang="en-US" sz="2000" dirty="0" smtClean="0"/>
              <a:t>is to be passed </a:t>
            </a:r>
            <a:r>
              <a:rPr lang="en-US" sz="2000" dirty="0"/>
              <a:t>in general meeting </a:t>
            </a:r>
            <a:r>
              <a:rPr lang="en-US" sz="2000" dirty="0" smtClean="0"/>
              <a:t>of </a:t>
            </a:r>
            <a:r>
              <a:rPr lang="en-US" sz="2000" dirty="0"/>
              <a:t>the holding </a:t>
            </a:r>
            <a:r>
              <a:rPr lang="en-US" sz="2000" dirty="0" smtClean="0"/>
              <a:t>company </a:t>
            </a:r>
            <a:r>
              <a:rPr lang="en-US" sz="2000" dirty="0" smtClean="0"/>
              <a:t>also)</a:t>
            </a:r>
          </a:p>
          <a:p>
            <a:pPr marL="114300" indent="0">
              <a:buNone/>
            </a:pPr>
            <a:endParaRPr lang="en-US" sz="2000" dirty="0" smtClean="0"/>
          </a:p>
          <a:p>
            <a:r>
              <a:rPr lang="en-US" sz="2000" dirty="0" smtClean="0"/>
              <a:t>Notice </a:t>
            </a:r>
            <a:r>
              <a:rPr lang="en-US" sz="2000" dirty="0"/>
              <a:t>for approval of the resolution </a:t>
            </a:r>
            <a:r>
              <a:rPr lang="en-US" sz="2000" dirty="0" smtClean="0"/>
              <a:t>shall </a:t>
            </a:r>
            <a:r>
              <a:rPr lang="en-US" sz="2000" dirty="0"/>
              <a:t>include the particulars of the arrangement </a:t>
            </a:r>
            <a:r>
              <a:rPr lang="en-US" sz="2000" dirty="0" smtClean="0"/>
              <a:t>along with </a:t>
            </a:r>
            <a:r>
              <a:rPr lang="en-US" sz="2000" dirty="0"/>
              <a:t>the value of the assets involved in such arrangement duly calculated by a </a:t>
            </a:r>
            <a:r>
              <a:rPr lang="en-US" sz="2000" dirty="0" smtClean="0"/>
              <a:t>registered valuer</a:t>
            </a:r>
            <a:r>
              <a:rPr lang="en-US" sz="2000" dirty="0"/>
              <a:t>.</a:t>
            </a:r>
          </a:p>
          <a:p>
            <a:endParaRPr lang="en-US" sz="1800" dirty="0" smtClean="0"/>
          </a:p>
        </p:txBody>
      </p:sp>
    </p:spTree>
    <p:extLst>
      <p:ext uri="{BB962C8B-B14F-4D97-AF65-F5344CB8AC3E}">
        <p14:creationId xmlns:p14="http://schemas.microsoft.com/office/powerpoint/2010/main" val="12833877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52400"/>
            <a:ext cx="7620000" cy="914400"/>
          </a:xfrm>
        </p:spPr>
        <p:txBody>
          <a:bodyPr/>
          <a:lstStyle/>
          <a:p>
            <a:r>
              <a:rPr lang="en-US" sz="2800" dirty="0" smtClean="0"/>
              <a:t>RESTRICTION ON NON-CASH TRANSACTIONS INVOLVING DIRECTORS</a:t>
            </a:r>
            <a:endParaRPr lang="en-US" sz="2800" dirty="0"/>
          </a:p>
        </p:txBody>
      </p:sp>
      <p:sp>
        <p:nvSpPr>
          <p:cNvPr id="5" name="Content Placeholder 4"/>
          <p:cNvSpPr>
            <a:spLocks noGrp="1"/>
          </p:cNvSpPr>
          <p:nvPr>
            <p:ph idx="1"/>
          </p:nvPr>
        </p:nvSpPr>
        <p:spPr>
          <a:xfrm>
            <a:off x="457200" y="1143000"/>
            <a:ext cx="7620000" cy="5562600"/>
          </a:xfrm>
        </p:spPr>
        <p:txBody>
          <a:bodyPr>
            <a:noAutofit/>
          </a:bodyPr>
          <a:lstStyle/>
          <a:p>
            <a:r>
              <a:rPr lang="en-US" sz="2000" dirty="0" smtClean="0"/>
              <a:t>Any </a:t>
            </a:r>
            <a:r>
              <a:rPr lang="en-US" sz="2000" dirty="0"/>
              <a:t>arrangement entered into by a company or its holding company in </a:t>
            </a:r>
            <a:r>
              <a:rPr lang="en-US" sz="2000" dirty="0" smtClean="0"/>
              <a:t>contravention of </a:t>
            </a:r>
            <a:r>
              <a:rPr lang="en-US" sz="2000" dirty="0"/>
              <a:t>the provisions of </a:t>
            </a:r>
            <a:r>
              <a:rPr lang="en-US" sz="2000" dirty="0" smtClean="0"/>
              <a:t>the </a:t>
            </a:r>
            <a:r>
              <a:rPr lang="en-US" sz="2000" dirty="0"/>
              <a:t>section shall be voidable at the instance of the company </a:t>
            </a:r>
            <a:r>
              <a:rPr lang="en-US" sz="2000" dirty="0" smtClean="0"/>
              <a:t>unless:</a:t>
            </a:r>
            <a:endParaRPr lang="en-US" sz="2000" dirty="0" smtClean="0"/>
          </a:p>
          <a:p>
            <a:endParaRPr lang="en-US" sz="2000" dirty="0"/>
          </a:p>
          <a:p>
            <a:pPr marL="571500" indent="-457200">
              <a:buFont typeface="+mj-lt"/>
              <a:buAutoNum type="alphaLcParenR"/>
            </a:pPr>
            <a:r>
              <a:rPr lang="en-US" sz="2000" dirty="0" smtClean="0"/>
              <a:t>restitution </a:t>
            </a:r>
            <a:r>
              <a:rPr lang="en-US" sz="2000" dirty="0"/>
              <a:t>of any money or other consideration </a:t>
            </a:r>
            <a:r>
              <a:rPr lang="en-US" sz="2000" dirty="0" smtClean="0"/>
              <a:t>is </a:t>
            </a:r>
            <a:r>
              <a:rPr lang="en-US" sz="2000" dirty="0"/>
              <a:t>no longer possible and the company has been </a:t>
            </a:r>
            <a:r>
              <a:rPr lang="en-US" sz="2000" dirty="0" smtClean="0"/>
              <a:t>indemnified by </a:t>
            </a:r>
            <a:r>
              <a:rPr lang="en-US" sz="2000" dirty="0"/>
              <a:t>any other person for any loss or damage caused to it; </a:t>
            </a:r>
            <a:r>
              <a:rPr lang="en-US" sz="2000" dirty="0" smtClean="0"/>
              <a:t>or</a:t>
            </a:r>
          </a:p>
          <a:p>
            <a:pPr marL="571500" indent="-457200">
              <a:buFont typeface="+mj-lt"/>
              <a:buAutoNum type="alphaLcParenR"/>
            </a:pPr>
            <a:endParaRPr lang="en-US" sz="2000" dirty="0"/>
          </a:p>
          <a:p>
            <a:pPr marL="571500" indent="-457200">
              <a:buFont typeface="+mj-lt"/>
              <a:buAutoNum type="alphaLcParenR"/>
            </a:pPr>
            <a:r>
              <a:rPr lang="en-US" sz="2000" dirty="0" smtClean="0"/>
              <a:t>any </a:t>
            </a:r>
            <a:r>
              <a:rPr lang="en-US" sz="2000" dirty="0"/>
              <a:t>rights are acquired bona fide for value and without notice of </a:t>
            </a:r>
            <a:r>
              <a:rPr lang="en-US" sz="2000" dirty="0" smtClean="0"/>
              <a:t>the contravention </a:t>
            </a:r>
            <a:r>
              <a:rPr lang="en-US" sz="2000" dirty="0"/>
              <a:t>of the provisions of this section by any other person</a:t>
            </a:r>
            <a:r>
              <a:rPr lang="en-US" sz="1800" dirty="0" smtClean="0"/>
              <a:t>.</a:t>
            </a:r>
            <a:endParaRPr lang="en-US" sz="1800" dirty="0"/>
          </a:p>
        </p:txBody>
      </p:sp>
    </p:spTree>
    <p:extLst>
      <p:ext uri="{BB962C8B-B14F-4D97-AF65-F5344CB8AC3E}">
        <p14:creationId xmlns:p14="http://schemas.microsoft.com/office/powerpoint/2010/main" val="203360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4000" dirty="0" smtClean="0"/>
              <a:t>CONTRACTS BY OPC</a:t>
            </a:r>
            <a:endParaRPr lang="en-US" sz="4000" dirty="0"/>
          </a:p>
        </p:txBody>
      </p:sp>
      <p:sp>
        <p:nvSpPr>
          <p:cNvPr id="5" name="Content Placeholder 4"/>
          <p:cNvSpPr>
            <a:spLocks noGrp="1"/>
          </p:cNvSpPr>
          <p:nvPr>
            <p:ph idx="1"/>
          </p:nvPr>
        </p:nvSpPr>
        <p:spPr/>
        <p:txBody>
          <a:bodyPr>
            <a:normAutofit fontScale="92500"/>
          </a:bodyPr>
          <a:lstStyle/>
          <a:p>
            <a:r>
              <a:rPr lang="en-US" dirty="0" smtClean="0"/>
              <a:t>Where OPC (limited </a:t>
            </a:r>
            <a:r>
              <a:rPr lang="en-US" dirty="0"/>
              <a:t>by shares or </a:t>
            </a:r>
            <a:r>
              <a:rPr lang="en-US" dirty="0" smtClean="0"/>
              <a:t>guarantee) </a:t>
            </a:r>
            <a:r>
              <a:rPr lang="en-US" dirty="0"/>
              <a:t>enters into </a:t>
            </a:r>
            <a:r>
              <a:rPr lang="en-US" dirty="0" smtClean="0"/>
              <a:t>a contract </a:t>
            </a:r>
            <a:r>
              <a:rPr lang="en-US" dirty="0"/>
              <a:t>with the sole member </a:t>
            </a:r>
            <a:r>
              <a:rPr lang="en-US" dirty="0" smtClean="0"/>
              <a:t>cum director </a:t>
            </a:r>
            <a:r>
              <a:rPr lang="en-US" dirty="0"/>
              <a:t>of the company, </a:t>
            </a:r>
            <a:r>
              <a:rPr lang="en-US" dirty="0" smtClean="0"/>
              <a:t>the company </a:t>
            </a:r>
            <a:r>
              <a:rPr lang="en-US" dirty="0"/>
              <a:t>shall, </a:t>
            </a:r>
            <a:r>
              <a:rPr lang="en-US" dirty="0" smtClean="0"/>
              <a:t>unless the </a:t>
            </a:r>
            <a:r>
              <a:rPr lang="en-US" dirty="0"/>
              <a:t>contract is in </a:t>
            </a:r>
            <a:r>
              <a:rPr lang="en-US" dirty="0" smtClean="0"/>
              <a:t>writing, ensure </a:t>
            </a:r>
            <a:r>
              <a:rPr lang="en-US" dirty="0"/>
              <a:t>that the terms of the contract or </a:t>
            </a:r>
            <a:r>
              <a:rPr lang="en-US" dirty="0" smtClean="0"/>
              <a:t>offer are </a:t>
            </a:r>
            <a:r>
              <a:rPr lang="en-US" dirty="0" smtClean="0"/>
              <a:t>contained</a:t>
            </a:r>
          </a:p>
          <a:p>
            <a:pPr marL="114300" indent="0">
              <a:buNone/>
            </a:pPr>
            <a:endParaRPr lang="en-US" dirty="0" smtClean="0"/>
          </a:p>
          <a:p>
            <a:pPr marL="571500" indent="-457200">
              <a:buFont typeface="+mj-lt"/>
              <a:buAutoNum type="alphaLcParenR"/>
            </a:pPr>
            <a:r>
              <a:rPr lang="en-US" dirty="0" smtClean="0"/>
              <a:t>in </a:t>
            </a:r>
            <a:r>
              <a:rPr lang="en-US" dirty="0"/>
              <a:t>a memorandum or </a:t>
            </a:r>
            <a:endParaRPr lang="en-US" dirty="0" smtClean="0"/>
          </a:p>
          <a:p>
            <a:pPr marL="571500" indent="-457200">
              <a:buFont typeface="+mj-lt"/>
              <a:buAutoNum type="alphaLcParenR"/>
            </a:pPr>
            <a:r>
              <a:rPr lang="en-US" dirty="0" smtClean="0"/>
              <a:t>are </a:t>
            </a:r>
            <a:r>
              <a:rPr lang="en-US" dirty="0"/>
              <a:t>recorded in the </a:t>
            </a:r>
            <a:r>
              <a:rPr lang="en-US" dirty="0" smtClean="0"/>
              <a:t>minutes of the first meeting of Board held </a:t>
            </a:r>
            <a:r>
              <a:rPr lang="en-US" dirty="0"/>
              <a:t>next after entering into </a:t>
            </a:r>
            <a:r>
              <a:rPr lang="en-US" dirty="0" smtClean="0"/>
              <a:t>contract</a:t>
            </a:r>
            <a:endParaRPr lang="en-US" dirty="0"/>
          </a:p>
          <a:p>
            <a:pPr marL="114300" indent="0">
              <a:buNone/>
            </a:pPr>
            <a:endParaRPr lang="en-US" dirty="0" smtClean="0"/>
          </a:p>
          <a:p>
            <a:r>
              <a:rPr lang="en-US" dirty="0" smtClean="0"/>
              <a:t>Not applicable to contracts </a:t>
            </a:r>
            <a:r>
              <a:rPr lang="en-US" dirty="0"/>
              <a:t>entered into by </a:t>
            </a:r>
            <a:r>
              <a:rPr lang="en-US" dirty="0" smtClean="0"/>
              <a:t>the company </a:t>
            </a:r>
            <a:r>
              <a:rPr lang="en-US" dirty="0"/>
              <a:t>in the ordinary course of its business</a:t>
            </a:r>
            <a:endParaRPr lang="en-US" dirty="0" smtClean="0"/>
          </a:p>
          <a:p>
            <a:pPr marL="114300" indent="0">
              <a:buNone/>
            </a:pPr>
            <a:endParaRPr lang="en-US" dirty="0"/>
          </a:p>
          <a:p>
            <a:r>
              <a:rPr lang="en-US" dirty="0" smtClean="0"/>
              <a:t>Every such contract entered into by OPC </a:t>
            </a:r>
            <a:r>
              <a:rPr lang="en-US" dirty="0" smtClean="0"/>
              <a:t>&amp; recorded in minutes shall </a:t>
            </a:r>
            <a:r>
              <a:rPr lang="en-US" dirty="0" smtClean="0"/>
              <a:t>be </a:t>
            </a:r>
            <a:r>
              <a:rPr lang="en-US" dirty="0" smtClean="0"/>
              <a:t>informed to </a:t>
            </a:r>
            <a:r>
              <a:rPr lang="en-US" dirty="0" smtClean="0"/>
              <a:t>ROC within 15 days of its approval by Board. </a:t>
            </a:r>
            <a:endParaRPr lang="en-US" dirty="0"/>
          </a:p>
        </p:txBody>
      </p:sp>
    </p:spTree>
    <p:extLst>
      <p:ext uri="{BB962C8B-B14F-4D97-AF65-F5344CB8AC3E}">
        <p14:creationId xmlns:p14="http://schemas.microsoft.com/office/powerpoint/2010/main" val="39041878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2800" dirty="0" smtClean="0"/>
              <a:t>PROHIBITION ON FORWARD DEALINGS IN SECURITIES OF COMPANY BY DIRECTOR OR KMP</a:t>
            </a:r>
            <a:endParaRPr lang="en-US" sz="2800" dirty="0"/>
          </a:p>
        </p:txBody>
      </p:sp>
      <p:sp>
        <p:nvSpPr>
          <p:cNvPr id="5" name="Content Placeholder 4"/>
          <p:cNvSpPr>
            <a:spLocks noGrp="1"/>
          </p:cNvSpPr>
          <p:nvPr>
            <p:ph idx="1"/>
          </p:nvPr>
        </p:nvSpPr>
        <p:spPr>
          <a:xfrm>
            <a:off x="457200" y="1447800"/>
            <a:ext cx="7620000" cy="5105400"/>
          </a:xfrm>
        </p:spPr>
        <p:txBody>
          <a:bodyPr>
            <a:normAutofit fontScale="92500" lnSpcReduction="20000"/>
          </a:bodyPr>
          <a:lstStyle/>
          <a:p>
            <a:r>
              <a:rPr lang="en-US" dirty="0"/>
              <a:t>No director of a company or any of its </a:t>
            </a:r>
            <a:r>
              <a:rPr lang="en-US" dirty="0" smtClean="0"/>
              <a:t>KMP shall </a:t>
            </a:r>
            <a:r>
              <a:rPr lang="en-US" dirty="0"/>
              <a:t>buy </a:t>
            </a:r>
            <a:r>
              <a:rPr lang="en-US" dirty="0" smtClean="0"/>
              <a:t>in the </a:t>
            </a:r>
            <a:r>
              <a:rPr lang="en-US" dirty="0"/>
              <a:t>company, or in its holding, subsidiary or associate </a:t>
            </a:r>
            <a:r>
              <a:rPr lang="en-US" dirty="0" smtClean="0"/>
              <a:t>company:</a:t>
            </a:r>
          </a:p>
          <a:p>
            <a:endParaRPr lang="en-US" dirty="0"/>
          </a:p>
          <a:p>
            <a:pPr marL="687388" indent="-347663">
              <a:buFont typeface="+mj-lt"/>
              <a:buAutoNum type="arabicParenR"/>
            </a:pPr>
            <a:r>
              <a:rPr lang="en-US" dirty="0" smtClean="0"/>
              <a:t>a </a:t>
            </a:r>
            <a:r>
              <a:rPr lang="en-US" dirty="0"/>
              <a:t>right to call for delivery or a right to make delivery at a specified price </a:t>
            </a:r>
            <a:r>
              <a:rPr lang="en-US" dirty="0" smtClean="0"/>
              <a:t>and within </a:t>
            </a:r>
            <a:r>
              <a:rPr lang="en-US" dirty="0"/>
              <a:t>a specified time, of a specified number of relevant shares or a specified </a:t>
            </a:r>
            <a:r>
              <a:rPr lang="en-US" dirty="0" smtClean="0"/>
              <a:t>amount of </a:t>
            </a:r>
            <a:r>
              <a:rPr lang="en-US" dirty="0"/>
              <a:t>relevant debentures; or</a:t>
            </a:r>
          </a:p>
          <a:p>
            <a:pPr marL="687388" indent="-347663">
              <a:buFont typeface="+mj-lt"/>
              <a:buAutoNum type="arabicParenR"/>
            </a:pPr>
            <a:r>
              <a:rPr lang="en-US" dirty="0" smtClean="0"/>
              <a:t>a </a:t>
            </a:r>
            <a:r>
              <a:rPr lang="en-US" dirty="0"/>
              <a:t>right, as he may elect, to call for delivery or to make delivery at a </a:t>
            </a:r>
            <a:r>
              <a:rPr lang="en-US" dirty="0" smtClean="0"/>
              <a:t>specified price </a:t>
            </a:r>
            <a:r>
              <a:rPr lang="en-US" dirty="0"/>
              <a:t>and within a specified time, of a specified number of relevant shares or a </a:t>
            </a:r>
            <a:r>
              <a:rPr lang="en-US" dirty="0" smtClean="0"/>
              <a:t>specified amount </a:t>
            </a:r>
            <a:r>
              <a:rPr lang="en-US" dirty="0"/>
              <a:t>of relevant debentures</a:t>
            </a:r>
            <a:r>
              <a:rPr lang="en-US" dirty="0" smtClean="0"/>
              <a:t>.</a:t>
            </a:r>
          </a:p>
          <a:p>
            <a:pPr marL="687388" indent="-347663">
              <a:buFont typeface="+mj-lt"/>
              <a:buAutoNum type="arabicParenR"/>
            </a:pPr>
            <a:endParaRPr lang="en-US" dirty="0" smtClean="0"/>
          </a:p>
          <a:p>
            <a:r>
              <a:rPr lang="en-US" dirty="0"/>
              <a:t>Where a director or other </a:t>
            </a:r>
            <a:r>
              <a:rPr lang="en-US" dirty="0" smtClean="0"/>
              <a:t>KMP acquires </a:t>
            </a:r>
            <a:r>
              <a:rPr lang="en-US" dirty="0"/>
              <a:t>any securities </a:t>
            </a:r>
            <a:r>
              <a:rPr lang="en-US" dirty="0" smtClean="0"/>
              <a:t>in contravention </a:t>
            </a:r>
            <a:r>
              <a:rPr lang="en-US" dirty="0"/>
              <a:t>of </a:t>
            </a:r>
            <a:r>
              <a:rPr lang="en-US" dirty="0" smtClean="0"/>
              <a:t>this section, </a:t>
            </a:r>
            <a:r>
              <a:rPr lang="en-US" dirty="0"/>
              <a:t>he </a:t>
            </a:r>
            <a:r>
              <a:rPr lang="en-US" dirty="0" smtClean="0"/>
              <a:t>shall be </a:t>
            </a:r>
            <a:r>
              <a:rPr lang="en-US" dirty="0"/>
              <a:t>liable to surrender the same to the company and the company </a:t>
            </a:r>
            <a:r>
              <a:rPr lang="en-US" dirty="0" smtClean="0"/>
              <a:t>shall not </a:t>
            </a:r>
            <a:r>
              <a:rPr lang="en-US" dirty="0"/>
              <a:t>register the securities so acquired in his name in the register, and if they are </a:t>
            </a:r>
            <a:r>
              <a:rPr lang="en-US" dirty="0" smtClean="0"/>
              <a:t>in demat form</a:t>
            </a:r>
            <a:r>
              <a:rPr lang="en-US" dirty="0"/>
              <a:t>, it shall inform the depository not to record such acquisition </a:t>
            </a:r>
            <a:r>
              <a:rPr lang="en-US" dirty="0" smtClean="0"/>
              <a:t>and such </a:t>
            </a:r>
            <a:r>
              <a:rPr lang="en-US" dirty="0"/>
              <a:t>securities, in both the cases, shall continue to remain in the names of the transferors.</a:t>
            </a:r>
            <a:endParaRPr lang="en-US" dirty="0"/>
          </a:p>
        </p:txBody>
      </p:sp>
    </p:spTree>
    <p:extLst>
      <p:ext uri="{BB962C8B-B14F-4D97-AF65-F5344CB8AC3E}">
        <p14:creationId xmlns:p14="http://schemas.microsoft.com/office/powerpoint/2010/main" val="30947090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28600" y="152400"/>
            <a:ext cx="7848600" cy="685800"/>
          </a:xfrm>
        </p:spPr>
        <p:txBody>
          <a:bodyPr/>
          <a:lstStyle/>
          <a:p>
            <a:r>
              <a:rPr lang="en-US" sz="2800" dirty="0" smtClean="0"/>
              <a:t>PROHIBITION ON INSIDER TRADING  OF SECURITIES </a:t>
            </a:r>
            <a:endParaRPr lang="en-US" sz="2800" dirty="0"/>
          </a:p>
        </p:txBody>
      </p:sp>
      <p:sp>
        <p:nvSpPr>
          <p:cNvPr id="5" name="Content Placeholder 4"/>
          <p:cNvSpPr>
            <a:spLocks noGrp="1"/>
          </p:cNvSpPr>
          <p:nvPr>
            <p:ph idx="1"/>
          </p:nvPr>
        </p:nvSpPr>
        <p:spPr>
          <a:xfrm>
            <a:off x="228600" y="838200"/>
            <a:ext cx="8001000" cy="5943600"/>
          </a:xfrm>
        </p:spPr>
        <p:txBody>
          <a:bodyPr>
            <a:noAutofit/>
          </a:bodyPr>
          <a:lstStyle/>
          <a:p>
            <a:r>
              <a:rPr lang="en-US" sz="1800" dirty="0" smtClean="0"/>
              <a:t>No </a:t>
            </a:r>
            <a:r>
              <a:rPr lang="en-US" sz="1800" dirty="0"/>
              <a:t>person including any director or key managerial personnel of a </a:t>
            </a:r>
            <a:r>
              <a:rPr lang="en-US" sz="1800" dirty="0" smtClean="0"/>
              <a:t>company shall </a:t>
            </a:r>
            <a:r>
              <a:rPr lang="en-US" sz="1800" dirty="0"/>
              <a:t>enter into insider </a:t>
            </a:r>
            <a:r>
              <a:rPr lang="en-US" sz="1800" dirty="0" smtClean="0"/>
              <a:t>trading.</a:t>
            </a:r>
          </a:p>
          <a:p>
            <a:endParaRPr lang="en-US" sz="1800" dirty="0"/>
          </a:p>
          <a:p>
            <a:r>
              <a:rPr lang="en-US" sz="1800" dirty="0"/>
              <a:t>Provided that nothing contained in this sub-section shall apply to any </a:t>
            </a:r>
            <a:r>
              <a:rPr lang="en-US" sz="1800" dirty="0" smtClean="0"/>
              <a:t>communication required </a:t>
            </a:r>
            <a:r>
              <a:rPr lang="en-US" sz="1800" dirty="0"/>
              <a:t>in the ordinary course of business or profession or employment or under any law</a:t>
            </a:r>
            <a:r>
              <a:rPr lang="en-US" sz="1800" dirty="0" smtClean="0"/>
              <a:t>.</a:t>
            </a:r>
          </a:p>
          <a:p>
            <a:endParaRPr lang="en-US" sz="1800" dirty="0"/>
          </a:p>
          <a:p>
            <a:r>
              <a:rPr lang="en-US" sz="1800" dirty="0" smtClean="0"/>
              <a:t>DEFINITIONS </a:t>
            </a:r>
          </a:p>
          <a:p>
            <a:pPr marL="339725" indent="-339725">
              <a:buFont typeface="+mj-lt"/>
              <a:buAutoNum type="arabicParenR"/>
            </a:pPr>
            <a:r>
              <a:rPr lang="en-US" sz="1800" dirty="0" smtClean="0"/>
              <a:t>“</a:t>
            </a:r>
            <a:r>
              <a:rPr lang="en-US" sz="1800" dirty="0"/>
              <a:t>insider trading” means—</a:t>
            </a:r>
          </a:p>
          <a:p>
            <a:pPr marL="574675" indent="-234950">
              <a:buNone/>
            </a:pPr>
            <a:r>
              <a:rPr lang="en-US" sz="1800" dirty="0"/>
              <a:t>(</a:t>
            </a:r>
            <a:r>
              <a:rPr lang="en-US" sz="1800" i="1" dirty="0"/>
              <a:t>i</a:t>
            </a:r>
            <a:r>
              <a:rPr lang="en-US" sz="1800" dirty="0"/>
              <a:t>) an act of subscribing, buying, selling, dealing or agreeing to subscribe</a:t>
            </a:r>
            <a:r>
              <a:rPr lang="en-US" sz="1800" dirty="0" smtClean="0"/>
              <a:t>, buy</a:t>
            </a:r>
            <a:r>
              <a:rPr lang="en-US" sz="1800" dirty="0"/>
              <a:t>, sell or deal in any securities by any director or key managerial </a:t>
            </a:r>
            <a:r>
              <a:rPr lang="en-US" sz="1800" dirty="0" smtClean="0"/>
              <a:t>personnel or </a:t>
            </a:r>
            <a:r>
              <a:rPr lang="en-US" sz="1800" dirty="0"/>
              <a:t>any other officer of a company either as principal or agent if such director </a:t>
            </a:r>
            <a:r>
              <a:rPr lang="en-US" sz="1800" dirty="0" smtClean="0"/>
              <a:t>or key </a:t>
            </a:r>
            <a:r>
              <a:rPr lang="en-US" sz="1800" dirty="0"/>
              <a:t>managerial personnel or any other officer of the company is </a:t>
            </a:r>
            <a:r>
              <a:rPr lang="en-US" sz="1800" dirty="0" smtClean="0"/>
              <a:t>reasonably expected </a:t>
            </a:r>
            <a:r>
              <a:rPr lang="en-US" sz="1800" dirty="0"/>
              <a:t>to have access to any non-public price sensitive information in </a:t>
            </a:r>
            <a:r>
              <a:rPr lang="en-US" sz="1800" dirty="0" smtClean="0"/>
              <a:t>respect of </a:t>
            </a:r>
            <a:r>
              <a:rPr lang="en-US" sz="1800" dirty="0"/>
              <a:t>securities of company; or</a:t>
            </a:r>
          </a:p>
          <a:p>
            <a:pPr marL="574675" indent="-234950">
              <a:buNone/>
            </a:pPr>
            <a:r>
              <a:rPr lang="en-US" sz="1800" dirty="0"/>
              <a:t>(</a:t>
            </a:r>
            <a:r>
              <a:rPr lang="en-US" sz="1800" i="1" dirty="0"/>
              <a:t>ii</a:t>
            </a:r>
            <a:r>
              <a:rPr lang="en-US" sz="1800" dirty="0"/>
              <a:t>) an act of counselling about procuring or communicating directly </a:t>
            </a:r>
            <a:r>
              <a:rPr lang="en-US" sz="1800" dirty="0" smtClean="0"/>
              <a:t>or indirectly </a:t>
            </a:r>
            <a:r>
              <a:rPr lang="en-US" sz="1800" dirty="0"/>
              <a:t>any non-public price-sensitive information to any person;</a:t>
            </a:r>
          </a:p>
          <a:p>
            <a:pPr marL="339725" indent="-339725">
              <a:buFont typeface="+mj-lt"/>
              <a:buAutoNum type="arabicParenR" startAt="2"/>
            </a:pPr>
            <a:r>
              <a:rPr lang="en-US" sz="1800" dirty="0" smtClean="0"/>
              <a:t>“</a:t>
            </a:r>
            <a:r>
              <a:rPr lang="en-US" sz="1800" dirty="0"/>
              <a:t>price-sensitive information” means any information which relates, </a:t>
            </a:r>
            <a:r>
              <a:rPr lang="en-US" sz="1800" dirty="0" smtClean="0"/>
              <a:t>directly or </a:t>
            </a:r>
            <a:r>
              <a:rPr lang="en-US" sz="1800" dirty="0"/>
              <a:t>indirectly, to a company and which if published is likely to materially affect the </a:t>
            </a:r>
            <a:r>
              <a:rPr lang="en-US" sz="1800" dirty="0" smtClean="0"/>
              <a:t>price of </a:t>
            </a:r>
            <a:r>
              <a:rPr lang="en-US" sz="1800" dirty="0"/>
              <a:t>securities of the company.</a:t>
            </a:r>
            <a:endParaRPr lang="en-US" sz="1800" dirty="0"/>
          </a:p>
        </p:txBody>
      </p:sp>
    </p:spTree>
    <p:extLst>
      <p:ext uri="{BB962C8B-B14F-4D97-AF65-F5344CB8AC3E}">
        <p14:creationId xmlns:p14="http://schemas.microsoft.com/office/powerpoint/2010/main" val="29167305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4000" dirty="0" smtClean="0"/>
              <a:t>QUORUM	</a:t>
            </a:r>
            <a:endParaRPr lang="en-US" sz="4000" dirty="0"/>
          </a:p>
        </p:txBody>
      </p:sp>
      <p:sp>
        <p:nvSpPr>
          <p:cNvPr id="5" name="Content Placeholder 4"/>
          <p:cNvSpPr>
            <a:spLocks noGrp="1"/>
          </p:cNvSpPr>
          <p:nvPr>
            <p:ph idx="1"/>
          </p:nvPr>
        </p:nvSpPr>
        <p:spPr>
          <a:xfrm>
            <a:off x="457200" y="1219200"/>
            <a:ext cx="7620000" cy="5181600"/>
          </a:xfrm>
        </p:spPr>
        <p:txBody>
          <a:bodyPr>
            <a:normAutofit/>
          </a:bodyPr>
          <a:lstStyle/>
          <a:p>
            <a:endParaRPr lang="en-US" dirty="0" smtClean="0"/>
          </a:p>
          <a:p>
            <a:r>
              <a:rPr lang="en-US" dirty="0" smtClean="0"/>
              <a:t>Where no. of interested director equals or exceeds to 2/3 of </a:t>
            </a:r>
            <a:r>
              <a:rPr lang="en-US" dirty="0"/>
              <a:t>total no. of </a:t>
            </a:r>
            <a:r>
              <a:rPr lang="en-US" dirty="0" smtClean="0"/>
              <a:t>directors, no. of uninterested directors present at the meeting, being not less than 2, shall be quorum.</a:t>
            </a:r>
          </a:p>
          <a:p>
            <a:endParaRPr lang="en-US" dirty="0" smtClean="0"/>
          </a:p>
          <a:p>
            <a:r>
              <a:rPr lang="en-US" dirty="0"/>
              <a:t>Where a meeting </a:t>
            </a:r>
            <a:r>
              <a:rPr lang="en-US" dirty="0" smtClean="0"/>
              <a:t>cannot be held due to lack of quorum, unless articles otherwise provide, the </a:t>
            </a:r>
            <a:r>
              <a:rPr lang="en-US" dirty="0"/>
              <a:t>meeting shall automatically stand </a:t>
            </a:r>
            <a:r>
              <a:rPr lang="en-US" dirty="0" smtClean="0"/>
              <a:t>adjourned to </a:t>
            </a:r>
            <a:r>
              <a:rPr lang="en-US" dirty="0"/>
              <a:t>the same day at the same time and place in the next </a:t>
            </a:r>
            <a:r>
              <a:rPr lang="en-US" dirty="0" smtClean="0"/>
              <a:t>week which is not a public holiday.</a:t>
            </a:r>
          </a:p>
          <a:p>
            <a:endParaRPr lang="en-US" dirty="0"/>
          </a:p>
        </p:txBody>
      </p:sp>
    </p:spTree>
    <p:extLst>
      <p:ext uri="{BB962C8B-B14F-4D97-AF65-F5344CB8AC3E}">
        <p14:creationId xmlns:p14="http://schemas.microsoft.com/office/powerpoint/2010/main" val="39309308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74638"/>
            <a:ext cx="7620000" cy="1020762"/>
          </a:xfrm>
        </p:spPr>
        <p:txBody>
          <a:bodyPr/>
          <a:lstStyle/>
          <a:p>
            <a:r>
              <a:rPr lang="en-US" sz="4000" dirty="0" smtClean="0"/>
              <a:t>VIDEO CONFERENCING</a:t>
            </a:r>
            <a:endParaRPr lang="en-US" sz="4000" dirty="0"/>
          </a:p>
        </p:txBody>
      </p:sp>
      <p:sp>
        <p:nvSpPr>
          <p:cNvPr id="5" name="Content Placeholder 4"/>
          <p:cNvSpPr>
            <a:spLocks noGrp="1"/>
          </p:cNvSpPr>
          <p:nvPr>
            <p:ph idx="1"/>
          </p:nvPr>
        </p:nvSpPr>
        <p:spPr>
          <a:xfrm>
            <a:off x="457200" y="1600200"/>
            <a:ext cx="7620000" cy="4800600"/>
          </a:xfrm>
        </p:spPr>
        <p:txBody>
          <a:bodyPr>
            <a:normAutofit lnSpcReduction="10000"/>
          </a:bodyPr>
          <a:lstStyle/>
          <a:p>
            <a:pPr marL="114300" indent="0">
              <a:buNone/>
            </a:pPr>
            <a:r>
              <a:rPr lang="en-US" b="1" dirty="0" smtClean="0"/>
              <a:t>     </a:t>
            </a:r>
            <a:r>
              <a:rPr lang="en-US" sz="2600" b="1" dirty="0" smtClean="0"/>
              <a:t>INTENTION TO PARTICIPATE</a:t>
            </a:r>
          </a:p>
          <a:p>
            <a:endParaRPr lang="en-US" sz="2600" dirty="0" smtClean="0"/>
          </a:p>
          <a:p>
            <a:r>
              <a:rPr lang="en-US" sz="2600" dirty="0" smtClean="0"/>
              <a:t>A </a:t>
            </a:r>
            <a:r>
              <a:rPr lang="en-US" sz="2600" dirty="0"/>
              <a:t>director intending to participate through video conferencing or audio visual means shall communicate his intention </a:t>
            </a:r>
            <a:r>
              <a:rPr lang="en-US" sz="2600" dirty="0" smtClean="0"/>
              <a:t>to: </a:t>
            </a:r>
          </a:p>
          <a:p>
            <a:endParaRPr lang="en-US" sz="2600" dirty="0" smtClean="0"/>
          </a:p>
          <a:p>
            <a:pPr marL="339725" indent="-339725">
              <a:buFont typeface="+mj-lt"/>
              <a:buAutoNum type="arabicParenR"/>
            </a:pPr>
            <a:r>
              <a:rPr lang="en-US" sz="2600" dirty="0" smtClean="0"/>
              <a:t>Chairperson </a:t>
            </a:r>
            <a:r>
              <a:rPr lang="en-US" sz="2600" dirty="0"/>
              <a:t>or </a:t>
            </a:r>
            <a:endParaRPr lang="en-US" sz="2600" dirty="0" smtClean="0"/>
          </a:p>
          <a:p>
            <a:pPr marL="339725" indent="-339725">
              <a:buFont typeface="+mj-lt"/>
              <a:buAutoNum type="arabicParenR"/>
            </a:pPr>
            <a:r>
              <a:rPr lang="en-US" sz="2600" dirty="0" smtClean="0"/>
              <a:t>CS</a:t>
            </a:r>
          </a:p>
          <a:p>
            <a:pPr marL="339725" indent="-339725">
              <a:buFont typeface="+mj-lt"/>
              <a:buAutoNum type="arabicParenR"/>
            </a:pPr>
            <a:endParaRPr lang="en-US" sz="2600" dirty="0" smtClean="0"/>
          </a:p>
          <a:p>
            <a:pPr marL="411480" lvl="1" indent="0">
              <a:buNone/>
            </a:pPr>
            <a:r>
              <a:rPr lang="en-US" sz="2600" dirty="0" smtClean="0"/>
              <a:t>either at </a:t>
            </a:r>
            <a:r>
              <a:rPr lang="en-US" sz="2600" dirty="0"/>
              <a:t>the beginning of the calendar year and such declaration shall be valid for one calendar year. </a:t>
            </a:r>
            <a:endParaRPr lang="en-US" sz="2600" dirty="0" smtClean="0"/>
          </a:p>
          <a:p>
            <a:endParaRPr lang="en-US" sz="2600" dirty="0" smtClean="0"/>
          </a:p>
        </p:txBody>
      </p:sp>
    </p:spTree>
    <p:extLst>
      <p:ext uri="{BB962C8B-B14F-4D97-AF65-F5344CB8AC3E}">
        <p14:creationId xmlns:p14="http://schemas.microsoft.com/office/powerpoint/2010/main" val="37468855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74638"/>
            <a:ext cx="7620000" cy="868362"/>
          </a:xfrm>
        </p:spPr>
        <p:txBody>
          <a:bodyPr/>
          <a:lstStyle/>
          <a:p>
            <a:r>
              <a:rPr lang="en-US" sz="4000" dirty="0" smtClean="0"/>
              <a:t>VIDEO CONFERENCING</a:t>
            </a:r>
            <a:endParaRPr lang="en-US" sz="4000" dirty="0"/>
          </a:p>
        </p:txBody>
      </p:sp>
      <p:sp>
        <p:nvSpPr>
          <p:cNvPr id="5" name="Content Placeholder 4"/>
          <p:cNvSpPr>
            <a:spLocks noGrp="1"/>
          </p:cNvSpPr>
          <p:nvPr>
            <p:ph idx="1"/>
          </p:nvPr>
        </p:nvSpPr>
        <p:spPr>
          <a:xfrm>
            <a:off x="457200" y="1066800"/>
            <a:ext cx="7620000" cy="5334000"/>
          </a:xfrm>
        </p:spPr>
        <p:txBody>
          <a:bodyPr>
            <a:normAutofit fontScale="92500"/>
          </a:bodyPr>
          <a:lstStyle/>
          <a:p>
            <a:pPr marL="114300" indent="0">
              <a:buNone/>
            </a:pPr>
            <a:r>
              <a:rPr lang="en-US" sz="2600" b="1" dirty="0" smtClean="0"/>
              <a:t>   ROLL</a:t>
            </a:r>
          </a:p>
          <a:p>
            <a:r>
              <a:rPr lang="en-US" sz="2600" dirty="0" smtClean="0"/>
              <a:t>At </a:t>
            </a:r>
            <a:r>
              <a:rPr lang="en-US" sz="2600" dirty="0"/>
              <a:t>the commencement of the meeting, a roll call shall be taken by the Chairperson when every director participating through video conferencing or other audio visual means shall state, for the record, the following namely:- </a:t>
            </a:r>
          </a:p>
          <a:p>
            <a:pPr marL="571500" indent="-457200">
              <a:buFont typeface="+mj-lt"/>
              <a:buAutoNum type="alphaLcParenR"/>
            </a:pPr>
            <a:r>
              <a:rPr lang="en-US" sz="2600" dirty="0" smtClean="0"/>
              <a:t>name</a:t>
            </a:r>
            <a:r>
              <a:rPr lang="en-US" sz="2600" dirty="0"/>
              <a:t>; </a:t>
            </a:r>
          </a:p>
          <a:p>
            <a:pPr marL="571500" indent="-457200">
              <a:buFont typeface="+mj-lt"/>
              <a:buAutoNum type="alphaLcParenR"/>
            </a:pPr>
            <a:r>
              <a:rPr lang="en-US" sz="2600" dirty="0" smtClean="0"/>
              <a:t>the </a:t>
            </a:r>
            <a:r>
              <a:rPr lang="en-US" sz="2600" dirty="0"/>
              <a:t>location from where he is participating; </a:t>
            </a:r>
            <a:endParaRPr lang="en-US" sz="2600" dirty="0" smtClean="0"/>
          </a:p>
          <a:p>
            <a:pPr marL="571500" indent="-457200">
              <a:buFont typeface="+mj-lt"/>
              <a:buAutoNum type="alphaLcParenR"/>
            </a:pPr>
            <a:r>
              <a:rPr lang="en-US" sz="2600" dirty="0" smtClean="0"/>
              <a:t>that </a:t>
            </a:r>
            <a:r>
              <a:rPr lang="en-US" sz="2600" dirty="0"/>
              <a:t>he has received the agenda and all the relevant material for the meeting; and </a:t>
            </a:r>
          </a:p>
          <a:p>
            <a:pPr marL="571500" indent="-457200">
              <a:buFont typeface="+mj-lt"/>
              <a:buAutoNum type="alphaLcParenR"/>
            </a:pPr>
            <a:r>
              <a:rPr lang="en-US" sz="2600" dirty="0" smtClean="0"/>
              <a:t>that </a:t>
            </a:r>
            <a:r>
              <a:rPr lang="en-US" sz="2600" dirty="0"/>
              <a:t>no one other than the concerned director is attending or having access to the proceedings of the meeting at the location mentioned in clause (b); </a:t>
            </a:r>
          </a:p>
        </p:txBody>
      </p:sp>
    </p:spTree>
    <p:extLst>
      <p:ext uri="{BB962C8B-B14F-4D97-AF65-F5344CB8AC3E}">
        <p14:creationId xmlns:p14="http://schemas.microsoft.com/office/powerpoint/2010/main" val="16760746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djacency">
  <a:themeElements>
    <a:clrScheme name="Adjacency">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3992</TotalTime>
  <Words>7178</Words>
  <Application>Microsoft Office PowerPoint</Application>
  <PresentationFormat>On-screen Show (4:3)</PresentationFormat>
  <Paragraphs>599</Paragraphs>
  <Slides>65</Slides>
  <Notes>0</Notes>
  <HiddenSlides>0</HiddenSlides>
  <MMClips>0</MMClips>
  <ScaleCrop>false</ScaleCrop>
  <HeadingPairs>
    <vt:vector size="4" baseType="variant">
      <vt:variant>
        <vt:lpstr>Theme</vt:lpstr>
      </vt:variant>
      <vt:variant>
        <vt:i4>1</vt:i4>
      </vt:variant>
      <vt:variant>
        <vt:lpstr>Slide Titles</vt:lpstr>
      </vt:variant>
      <vt:variant>
        <vt:i4>65</vt:i4>
      </vt:variant>
    </vt:vector>
  </HeadingPairs>
  <TitlesOfParts>
    <vt:vector size="66" baseType="lpstr">
      <vt:lpstr>Adjacency</vt:lpstr>
      <vt:lpstr>Dharmesh J Shah B.COM., L.L.B., A.C.S. +91 - 94095 59159 csdharmesh@gmail.com </vt:lpstr>
      <vt:lpstr>FREQUENCY OF MEETINGS </vt:lpstr>
      <vt:lpstr>PARTICIPATION OF DIRECTORS</vt:lpstr>
      <vt:lpstr>NOTICE OF BOARD MEETING</vt:lpstr>
      <vt:lpstr>NOTICE OF BOARD MEETING</vt:lpstr>
      <vt:lpstr>QUORUM </vt:lpstr>
      <vt:lpstr>QUORUM </vt:lpstr>
      <vt:lpstr>VIDEO CONFERENCING</vt:lpstr>
      <vt:lpstr>VIDEO CONFERENCING</vt:lpstr>
      <vt:lpstr>VIDEO CONFERENCING</vt:lpstr>
      <vt:lpstr>VIDEO CONFERENCING</vt:lpstr>
      <vt:lpstr>RESOLUTION BY CIRCULATION</vt:lpstr>
      <vt:lpstr>MINUTES</vt:lpstr>
      <vt:lpstr>AUDIT COMMITTEE</vt:lpstr>
      <vt:lpstr>AUDIT COMMITTEE</vt:lpstr>
      <vt:lpstr>VIGIL MECHANISM</vt:lpstr>
      <vt:lpstr>VIGIL MECHANISM</vt:lpstr>
      <vt:lpstr>NOMINATION AND REMUNERATION COMMITTEE</vt:lpstr>
      <vt:lpstr>NOMINATION AND REMUNERATION COMMITTEE</vt:lpstr>
      <vt:lpstr>NOMINATION AND REMUNERATION COMMITTEE</vt:lpstr>
      <vt:lpstr>STAKEHOLDERS RELATIONSHIP COMMITTEE</vt:lpstr>
      <vt:lpstr>POWERS OF BOARD </vt:lpstr>
      <vt:lpstr>POWERS OF BOARD </vt:lpstr>
      <vt:lpstr>POWERS OF BOARD </vt:lpstr>
      <vt:lpstr>RESTRICTIONS ON POWERS OF BOARD </vt:lpstr>
      <vt:lpstr>RESTRICTIONS ON POWERS OF BOARD </vt:lpstr>
      <vt:lpstr>CONTRIBUTIONS:</vt:lpstr>
      <vt:lpstr>CONTRIBUTIONS:</vt:lpstr>
      <vt:lpstr>DISCLOSURE OF INTEREST BY DIRECTOR </vt:lpstr>
      <vt:lpstr>DISCLOSURE OF INTEREST BY DIRECTOR </vt:lpstr>
      <vt:lpstr>DISCLOSURE OF INTEREST BY DIRECTOR </vt:lpstr>
      <vt:lpstr>LOAN TO DIRECTORS </vt:lpstr>
      <vt:lpstr>LOAN TO DIRECTORS </vt:lpstr>
      <vt:lpstr>LOAN TO DIRECTORS </vt:lpstr>
      <vt:lpstr>LOAN &amp; INVESTMENT BY COMPANY</vt:lpstr>
      <vt:lpstr>LOAN &amp; INVESTMENT BY COMPANY</vt:lpstr>
      <vt:lpstr>LOAN &amp; INVESTMENT BY COMPANY</vt:lpstr>
      <vt:lpstr>LOAN &amp; INVESTMENT BY COMPANY</vt:lpstr>
      <vt:lpstr>LOAN &amp; INVESTMENT BY COMPANY</vt:lpstr>
      <vt:lpstr>LOAN &amp; INVESTMENT BY COMPANY</vt:lpstr>
      <vt:lpstr>LOAN &amp; INVESTMENT BY COMPANY</vt:lpstr>
      <vt:lpstr>LOAN &amp; INVESTMENT BY COMPANY</vt:lpstr>
      <vt:lpstr>INVESTMENT OF COMPANY TO BE HELD IN ITS OWN NAME</vt:lpstr>
      <vt:lpstr>INVESTMENT OF COMPANY TO BE HELD IN ITS OWN NAME</vt:lpstr>
      <vt:lpstr>INVESTMENT OF COMPANY TO BE HELD IN ITS OWN NAME</vt:lpstr>
      <vt:lpstr>INVESTMENT OF COMPANY TO BE HELD IN ITS OWN NAME</vt:lpstr>
      <vt:lpstr>RELATED PARTY TRANSACTIONS</vt:lpstr>
      <vt:lpstr>RELATED PARTY TRANSACTIONS</vt:lpstr>
      <vt:lpstr>RELATED PARTY TRANSACTIONS</vt:lpstr>
      <vt:lpstr>RELATED PARTY TRANSACTIONS</vt:lpstr>
      <vt:lpstr>RELATED PARTY TRANSACTIONS</vt:lpstr>
      <vt:lpstr>RELATED PARTY TRANSACTIONS</vt:lpstr>
      <vt:lpstr>RELATED PARTY TRANSACTIONS</vt:lpstr>
      <vt:lpstr>REGISTER OF CONTRACTS OR ARRANGEMENTS IN WHICH DIRECTORS ARE INTERESTED</vt:lpstr>
      <vt:lpstr>REGISTER OF CONTRACTS OR ARRANGEMENTS IN WHICH DIRECTORS ARE INTERESTED</vt:lpstr>
      <vt:lpstr>REGISTER OF CONTRACTS OR ARRANGEMENTS IN WHICH DIRECTORS ARE INTERESTED</vt:lpstr>
      <vt:lpstr>CONTRACT OF EMPLOYMENT WITH MD OR WTD</vt:lpstr>
      <vt:lpstr>PAYMENT TO DIRECTOR FOR LOSS OF OFFICE</vt:lpstr>
      <vt:lpstr>PAYMENT TO DIRECTOR FOR LOSS OF OFFICE</vt:lpstr>
      <vt:lpstr>PAYMENT TO DIRECTOR FOR LOSS OF OFFICE</vt:lpstr>
      <vt:lpstr>RESTRICTION ON NON-CASH TRANSACTIONS INVOLVING DIRECTORS</vt:lpstr>
      <vt:lpstr>RESTRICTION ON NON-CASH TRANSACTIONS INVOLVING DIRECTORS</vt:lpstr>
      <vt:lpstr>CONTRACTS BY OPC</vt:lpstr>
      <vt:lpstr>PROHIBITION ON FORWARD DEALINGS IN SECURITIES OF COMPANY BY DIRECTOR OR KMP</vt:lpstr>
      <vt:lpstr>PROHIBITION ON INSIDER TRADING  OF SECURITIES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Deposits from members</dc:title>
  <dc:creator>Shah, Dharmesh</dc:creator>
  <cp:lastModifiedBy>Shah, Dharmesh</cp:lastModifiedBy>
  <cp:revision>806</cp:revision>
  <dcterms:created xsi:type="dcterms:W3CDTF">2006-08-16T00:00:00Z</dcterms:created>
  <dcterms:modified xsi:type="dcterms:W3CDTF">2014-05-23T11:24:43Z</dcterms:modified>
</cp:coreProperties>
</file>