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75" r:id="rId4"/>
    <p:sldId id="273" r:id="rId5"/>
    <p:sldId id="276" r:id="rId6"/>
    <p:sldId id="277" r:id="rId7"/>
    <p:sldId id="259" r:id="rId8"/>
    <p:sldId id="258" r:id="rId9"/>
    <p:sldId id="287" r:id="rId10"/>
    <p:sldId id="260" r:id="rId11"/>
    <p:sldId id="261" r:id="rId12"/>
    <p:sldId id="262" r:id="rId13"/>
    <p:sldId id="288" r:id="rId14"/>
    <p:sldId id="263" r:id="rId15"/>
    <p:sldId id="264" r:id="rId16"/>
    <p:sldId id="267" r:id="rId17"/>
    <p:sldId id="268" r:id="rId18"/>
    <p:sldId id="269" r:id="rId19"/>
    <p:sldId id="270" r:id="rId20"/>
    <p:sldId id="271" r:id="rId21"/>
    <p:sldId id="278" r:id="rId22"/>
    <p:sldId id="279" r:id="rId23"/>
    <p:sldId id="280" r:id="rId24"/>
    <p:sldId id="289" r:id="rId25"/>
    <p:sldId id="281" r:id="rId26"/>
    <p:sldId id="282" r:id="rId27"/>
    <p:sldId id="283" r:id="rId28"/>
    <p:sldId id="284" r:id="rId29"/>
    <p:sldId id="285" r:id="rId30"/>
    <p:sldId id="286"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2"/>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00"/>
    <p:restoredTop sz="72379" autoAdjust="0"/>
  </p:normalViewPr>
  <p:slideViewPr>
    <p:cSldViewPr snapToGrid="0">
      <p:cViewPr varScale="1">
        <p:scale>
          <a:sx n="70" d="100"/>
          <a:sy n="70" d="100"/>
        </p:scale>
        <p:origin x="-1302"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76728D-8670-45D9-987E-C0E3AE5AC590}" type="datetimeFigureOut">
              <a:rPr lang="en-US" smtClean="0"/>
              <a:pPr/>
              <a:t>09/10/2012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B26F38-6388-44C3-9F9A-635A4AB626E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en.wikipedia.org/wiki/Security_(finance)" TargetMode="External"/><Relationship Id="rId3" Type="http://schemas.openxmlformats.org/officeDocument/2006/relationships/hyperlink" Target="http://en.wikipedia.org/wiki/Corporation" TargetMode="External"/><Relationship Id="rId7" Type="http://schemas.openxmlformats.org/officeDocument/2006/relationships/hyperlink" Target="http://en.wikipedia.org/wiki/Stock"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en.wikipedia.org/wiki/Trader_(finance)" TargetMode="External"/><Relationship Id="rId5" Type="http://schemas.openxmlformats.org/officeDocument/2006/relationships/hyperlink" Target="http://en.wikipedia.org/wiki/Stock_broker" TargetMode="External"/><Relationship Id="rId4" Type="http://schemas.openxmlformats.org/officeDocument/2006/relationships/hyperlink" Target="http://en.wikipedia.org/wiki/Mutual_organization" TargetMode="External"/><Relationship Id="rId9" Type="http://schemas.openxmlformats.org/officeDocument/2006/relationships/hyperlink" Target="http://en.wikipedia.org/wiki/Dividend"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a:t>
            </a:r>
            <a:r>
              <a:rPr lang="en-US" b="1" dirty="0" smtClean="0"/>
              <a:t>stock exchange</a:t>
            </a:r>
            <a:r>
              <a:rPr lang="en-US" dirty="0" smtClean="0"/>
              <a:t>, (formerly a </a:t>
            </a:r>
            <a:r>
              <a:rPr lang="en-US" b="1" dirty="0" smtClean="0"/>
              <a:t>securities exchange</a:t>
            </a:r>
            <a:r>
              <a:rPr lang="en-US" dirty="0" smtClean="0"/>
              <a:t>) is a </a:t>
            </a:r>
            <a:r>
              <a:rPr lang="en-US" dirty="0" smtClean="0">
                <a:hlinkClick r:id="rId3" action="ppaction://hlinkfile" tooltip="Corporation"/>
              </a:rPr>
              <a:t>corporation</a:t>
            </a:r>
            <a:r>
              <a:rPr lang="en-US" dirty="0" smtClean="0"/>
              <a:t> or </a:t>
            </a:r>
            <a:r>
              <a:rPr lang="en-US" dirty="0" smtClean="0">
                <a:hlinkClick r:id="rId4" action="ppaction://hlinkfile" tooltip="Mutual organization"/>
              </a:rPr>
              <a:t>mutual organization</a:t>
            </a:r>
            <a:r>
              <a:rPr lang="en-US" dirty="0" smtClean="0"/>
              <a:t> which provides "trading" facilities for </a:t>
            </a:r>
            <a:r>
              <a:rPr lang="en-US" dirty="0" smtClean="0">
                <a:hlinkClick r:id="rId5" action="ppaction://hlinkfile" tooltip="Stock broker"/>
              </a:rPr>
              <a:t>stock brokers</a:t>
            </a:r>
            <a:r>
              <a:rPr lang="en-US" dirty="0" smtClean="0"/>
              <a:t> and </a:t>
            </a:r>
            <a:r>
              <a:rPr lang="en-US" dirty="0" smtClean="0">
                <a:hlinkClick r:id="rId6" action="ppaction://hlinkfile" tooltip="Trader (finance)"/>
              </a:rPr>
              <a:t>traders</a:t>
            </a:r>
            <a:r>
              <a:rPr lang="en-US" dirty="0" smtClean="0"/>
              <a:t>, to trade </a:t>
            </a:r>
            <a:r>
              <a:rPr lang="en-US" dirty="0" smtClean="0">
                <a:hlinkClick r:id="rId7" action="ppaction://hlinkfile" tooltip="Stock"/>
              </a:rPr>
              <a:t>stocks</a:t>
            </a:r>
            <a:r>
              <a:rPr lang="en-US" dirty="0" smtClean="0"/>
              <a:t> and other </a:t>
            </a:r>
            <a:r>
              <a:rPr lang="en-US" dirty="0" smtClean="0">
                <a:hlinkClick r:id="rId8" action="ppaction://hlinkfile" tooltip="Security (finance)"/>
              </a:rPr>
              <a:t>securities</a:t>
            </a:r>
            <a:r>
              <a:rPr lang="en-US" dirty="0" smtClean="0"/>
              <a:t>. Stock exchanges also provide facilities for the issue and redemption of securities as well as other financial instruments and capital events including the payment of income and </a:t>
            </a:r>
            <a:r>
              <a:rPr lang="en-US" dirty="0" smtClean="0">
                <a:hlinkClick r:id="rId9" action="ppaction://hlinkfile" tooltip="Dividend"/>
              </a:rPr>
              <a:t>dividends</a:t>
            </a:r>
            <a:r>
              <a:rPr lang="en-US" dirty="0" smtClean="0"/>
              <a:t>.</a:t>
            </a:r>
            <a:endParaRPr lang="en-US" dirty="0"/>
          </a:p>
        </p:txBody>
      </p:sp>
      <p:sp>
        <p:nvSpPr>
          <p:cNvPr id="4" name="Slide Number Placeholder 3"/>
          <p:cNvSpPr>
            <a:spLocks noGrp="1"/>
          </p:cNvSpPr>
          <p:nvPr>
            <p:ph type="sldNum" sz="quarter" idx="10"/>
          </p:nvPr>
        </p:nvSpPr>
        <p:spPr/>
        <p:txBody>
          <a:bodyPr/>
          <a:lstStyle/>
          <a:p>
            <a:fld id="{7DB26F38-6388-44C3-9F9A-635A4AB626EA}"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SENSEX - Scrip Selection Criteria</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general guidelines for selection of constituents in SENSEX are as follows: </a:t>
            </a:r>
          </a:p>
          <a:p>
            <a:pPr lvl="0"/>
            <a:r>
              <a:rPr lang="en-US" sz="1200" b="1" kern="1200" dirty="0" smtClean="0">
                <a:solidFill>
                  <a:schemeClr val="tx1"/>
                </a:solidFill>
                <a:latin typeface="+mn-lt"/>
                <a:ea typeface="+mn-ea"/>
                <a:cs typeface="+mn-cs"/>
              </a:rPr>
              <a:t>Listed </a:t>
            </a:r>
            <a:r>
              <a:rPr lang="en-US" sz="1200" b="1" kern="1200" dirty="0" err="1" smtClean="0">
                <a:solidFill>
                  <a:schemeClr val="tx1"/>
                </a:solidFill>
                <a:latin typeface="+mn-lt"/>
                <a:ea typeface="+mn-ea"/>
                <a:cs typeface="+mn-cs"/>
              </a:rPr>
              <a:t>History:</a:t>
            </a:r>
            <a:r>
              <a:rPr lang="en-US" sz="1200" kern="1200" dirty="0" err="1" smtClean="0">
                <a:solidFill>
                  <a:schemeClr val="tx1"/>
                </a:solidFill>
                <a:latin typeface="+mn-lt"/>
                <a:ea typeface="+mn-ea"/>
                <a:cs typeface="+mn-cs"/>
              </a:rPr>
              <a:t>The</a:t>
            </a:r>
            <a:r>
              <a:rPr lang="en-US" sz="1200" kern="1200" dirty="0" smtClean="0">
                <a:solidFill>
                  <a:schemeClr val="tx1"/>
                </a:solidFill>
                <a:latin typeface="+mn-lt"/>
                <a:ea typeface="+mn-ea"/>
                <a:cs typeface="+mn-cs"/>
              </a:rPr>
              <a:t> scrip should have a listing history of at least 3 months at BSE. Exception may be considered if full market capitalization of a newly listed company ranks among top 10 in the list of BSE universe. In case, a company is listed on account of merger/ demerger/ amalgamation, minimum listing history would not be required.</a:t>
            </a:r>
          </a:p>
          <a:p>
            <a:pPr lvl="0"/>
            <a:r>
              <a:rPr lang="en-US" sz="1200" b="1" kern="1200" dirty="0" smtClean="0">
                <a:solidFill>
                  <a:schemeClr val="tx1"/>
                </a:solidFill>
                <a:latin typeface="+mn-lt"/>
                <a:ea typeface="+mn-ea"/>
                <a:cs typeface="+mn-cs"/>
              </a:rPr>
              <a:t>Trading </a:t>
            </a:r>
            <a:r>
              <a:rPr lang="en-US" sz="1200" b="1" kern="1200" dirty="0" err="1" smtClean="0">
                <a:solidFill>
                  <a:schemeClr val="tx1"/>
                </a:solidFill>
                <a:latin typeface="+mn-lt"/>
                <a:ea typeface="+mn-ea"/>
                <a:cs typeface="+mn-cs"/>
              </a:rPr>
              <a:t>Frequency:</a:t>
            </a:r>
            <a:r>
              <a:rPr lang="en-US" sz="1200" kern="1200" dirty="0" err="1" smtClean="0">
                <a:solidFill>
                  <a:schemeClr val="tx1"/>
                </a:solidFill>
                <a:latin typeface="+mn-lt"/>
                <a:ea typeface="+mn-ea"/>
                <a:cs typeface="+mn-cs"/>
              </a:rPr>
              <a:t>The</a:t>
            </a:r>
            <a:r>
              <a:rPr lang="en-US" sz="1200" kern="1200" dirty="0" smtClean="0">
                <a:solidFill>
                  <a:schemeClr val="tx1"/>
                </a:solidFill>
                <a:latin typeface="+mn-lt"/>
                <a:ea typeface="+mn-ea"/>
                <a:cs typeface="+mn-cs"/>
              </a:rPr>
              <a:t> scrip should have been traded on each and every trading day in the last three months at BSE. Exceptions can be made for extreme reasons like scrip suspension etc.</a:t>
            </a:r>
          </a:p>
          <a:p>
            <a:pPr lvl="0"/>
            <a:r>
              <a:rPr lang="en-US" sz="1200" b="1" kern="1200" dirty="0" smtClean="0">
                <a:solidFill>
                  <a:schemeClr val="tx1"/>
                </a:solidFill>
                <a:latin typeface="+mn-lt"/>
                <a:ea typeface="+mn-ea"/>
                <a:cs typeface="+mn-cs"/>
              </a:rPr>
              <a:t>Final </a:t>
            </a:r>
            <a:r>
              <a:rPr lang="en-US" sz="1200" b="1" kern="1200" dirty="0" err="1" smtClean="0">
                <a:solidFill>
                  <a:schemeClr val="tx1"/>
                </a:solidFill>
                <a:latin typeface="+mn-lt"/>
                <a:ea typeface="+mn-ea"/>
                <a:cs typeface="+mn-cs"/>
              </a:rPr>
              <a:t>Rank:</a:t>
            </a:r>
            <a:r>
              <a:rPr lang="en-US" sz="1200" kern="1200" dirty="0" err="1" smtClean="0">
                <a:solidFill>
                  <a:schemeClr val="tx1"/>
                </a:solidFill>
                <a:latin typeface="+mn-lt"/>
                <a:ea typeface="+mn-ea"/>
                <a:cs typeface="+mn-cs"/>
              </a:rPr>
              <a:t>The</a:t>
            </a:r>
            <a:r>
              <a:rPr lang="en-US" sz="1200" kern="1200" dirty="0" smtClean="0">
                <a:solidFill>
                  <a:schemeClr val="tx1"/>
                </a:solidFill>
                <a:latin typeface="+mn-lt"/>
                <a:ea typeface="+mn-ea"/>
                <a:cs typeface="+mn-cs"/>
              </a:rPr>
              <a:t> scrip should figure in the top 100 companies listed by final rank. The final rank is arrived at by assigning 75% </a:t>
            </a:r>
            <a:r>
              <a:rPr lang="en-US" sz="1200" kern="1200" dirty="0" err="1" smtClean="0">
                <a:solidFill>
                  <a:schemeClr val="tx1"/>
                </a:solidFill>
                <a:latin typeface="+mn-lt"/>
                <a:ea typeface="+mn-ea"/>
                <a:cs typeface="+mn-cs"/>
              </a:rPr>
              <a:t>weightage</a:t>
            </a:r>
            <a:r>
              <a:rPr lang="en-US" sz="1200" kern="1200" dirty="0" smtClean="0">
                <a:solidFill>
                  <a:schemeClr val="tx1"/>
                </a:solidFill>
                <a:latin typeface="+mn-lt"/>
                <a:ea typeface="+mn-ea"/>
                <a:cs typeface="+mn-cs"/>
              </a:rPr>
              <a:t> to the rank on the basis of three-month average full market capitalization and 25% </a:t>
            </a:r>
            <a:r>
              <a:rPr lang="en-US" sz="1200" kern="1200" dirty="0" err="1" smtClean="0">
                <a:solidFill>
                  <a:schemeClr val="tx1"/>
                </a:solidFill>
                <a:latin typeface="+mn-lt"/>
                <a:ea typeface="+mn-ea"/>
                <a:cs typeface="+mn-cs"/>
              </a:rPr>
              <a:t>weightage</a:t>
            </a:r>
            <a:r>
              <a:rPr lang="en-US" sz="1200" kern="1200" dirty="0" smtClean="0">
                <a:solidFill>
                  <a:schemeClr val="tx1"/>
                </a:solidFill>
                <a:latin typeface="+mn-lt"/>
                <a:ea typeface="+mn-ea"/>
                <a:cs typeface="+mn-cs"/>
              </a:rPr>
              <a:t> to the liquidity rank based on three-month average daily turnover &amp; three-month average impact cost.</a:t>
            </a:r>
          </a:p>
          <a:p>
            <a:pPr lvl="0"/>
            <a:r>
              <a:rPr lang="en-US" sz="1200" b="1" kern="1200" dirty="0" smtClean="0">
                <a:solidFill>
                  <a:schemeClr val="tx1"/>
                </a:solidFill>
                <a:latin typeface="+mn-lt"/>
                <a:ea typeface="+mn-ea"/>
                <a:cs typeface="+mn-cs"/>
              </a:rPr>
              <a:t>Market Capitalization </a:t>
            </a:r>
            <a:r>
              <a:rPr lang="en-US" sz="1200" b="1" kern="1200" dirty="0" err="1" smtClean="0">
                <a:solidFill>
                  <a:schemeClr val="tx1"/>
                </a:solidFill>
                <a:latin typeface="+mn-lt"/>
                <a:ea typeface="+mn-ea"/>
                <a:cs typeface="+mn-cs"/>
              </a:rPr>
              <a:t>Weightage:</a:t>
            </a:r>
            <a:r>
              <a:rPr lang="en-US" sz="1200" kern="1200" dirty="0" err="1" smtClean="0">
                <a:solidFill>
                  <a:schemeClr val="tx1"/>
                </a:solidFill>
                <a:latin typeface="+mn-lt"/>
                <a:ea typeface="+mn-ea"/>
                <a:cs typeface="+mn-cs"/>
              </a:rPr>
              <a:t>The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weightage</a:t>
            </a:r>
            <a:r>
              <a:rPr lang="en-US" sz="1200" kern="1200" dirty="0" smtClean="0">
                <a:solidFill>
                  <a:schemeClr val="tx1"/>
                </a:solidFill>
                <a:latin typeface="+mn-lt"/>
                <a:ea typeface="+mn-ea"/>
                <a:cs typeface="+mn-cs"/>
              </a:rPr>
              <a:t> of each scrip in SENSEX based on three-month average free-float market capitalization should be at least 0.5% of the Index.</a:t>
            </a:r>
          </a:p>
          <a:p>
            <a:pPr lvl="0"/>
            <a:r>
              <a:rPr lang="en-US" sz="1200" b="1" kern="1200" dirty="0" smtClean="0">
                <a:solidFill>
                  <a:schemeClr val="tx1"/>
                </a:solidFill>
                <a:latin typeface="+mn-lt"/>
                <a:ea typeface="+mn-ea"/>
                <a:cs typeface="+mn-cs"/>
              </a:rPr>
              <a:t>Industry/Sector </a:t>
            </a:r>
            <a:r>
              <a:rPr lang="en-US" sz="1200" b="1" kern="1200" dirty="0" err="1" smtClean="0">
                <a:solidFill>
                  <a:schemeClr val="tx1"/>
                </a:solidFill>
                <a:latin typeface="+mn-lt"/>
                <a:ea typeface="+mn-ea"/>
                <a:cs typeface="+mn-cs"/>
              </a:rPr>
              <a:t>Representation:</a:t>
            </a:r>
            <a:r>
              <a:rPr lang="en-US" sz="1200" kern="1200" dirty="0" err="1" smtClean="0">
                <a:solidFill>
                  <a:schemeClr val="tx1"/>
                </a:solidFill>
                <a:latin typeface="+mn-lt"/>
                <a:ea typeface="+mn-ea"/>
                <a:cs typeface="+mn-cs"/>
              </a:rPr>
              <a:t>Scrip</a:t>
            </a:r>
            <a:r>
              <a:rPr lang="en-US" sz="1200" kern="1200" dirty="0" smtClean="0">
                <a:solidFill>
                  <a:schemeClr val="tx1"/>
                </a:solidFill>
                <a:latin typeface="+mn-lt"/>
                <a:ea typeface="+mn-ea"/>
                <a:cs typeface="+mn-cs"/>
              </a:rPr>
              <a:t> selection would generally take into account a balanced representation of the listed companies in the universe of BSE.</a:t>
            </a:r>
          </a:p>
          <a:p>
            <a:pPr lvl="0"/>
            <a:r>
              <a:rPr lang="en-US" sz="1200" b="1" kern="1200" dirty="0" smtClean="0">
                <a:solidFill>
                  <a:schemeClr val="tx1"/>
                </a:solidFill>
                <a:latin typeface="+mn-lt"/>
                <a:ea typeface="+mn-ea"/>
                <a:cs typeface="+mn-cs"/>
              </a:rPr>
              <a:t>Track </a:t>
            </a:r>
            <a:r>
              <a:rPr lang="en-US" sz="1200" b="1" kern="1200" dirty="0" err="1" smtClean="0">
                <a:solidFill>
                  <a:schemeClr val="tx1"/>
                </a:solidFill>
                <a:latin typeface="+mn-lt"/>
                <a:ea typeface="+mn-ea"/>
                <a:cs typeface="+mn-cs"/>
              </a:rPr>
              <a:t>Record:</a:t>
            </a:r>
            <a:r>
              <a:rPr lang="en-US" sz="1200" kern="1200" dirty="0" err="1" smtClean="0">
                <a:solidFill>
                  <a:schemeClr val="tx1"/>
                </a:solidFill>
                <a:latin typeface="+mn-lt"/>
                <a:ea typeface="+mn-ea"/>
                <a:cs typeface="+mn-cs"/>
              </a:rPr>
              <a:t>In</a:t>
            </a:r>
            <a:r>
              <a:rPr lang="en-US" sz="1200" kern="1200" dirty="0" smtClean="0">
                <a:solidFill>
                  <a:schemeClr val="tx1"/>
                </a:solidFill>
                <a:latin typeface="+mn-lt"/>
                <a:ea typeface="+mn-ea"/>
                <a:cs typeface="+mn-cs"/>
              </a:rPr>
              <a:t> the opinion of the BSE Index Committee, the company should have an acceptable track record.</a:t>
            </a:r>
          </a:p>
          <a:p>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B131C987-4FDC-4E98-A39D-09B448FF9526}"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685800" y="41275"/>
            <a:ext cx="7772400" cy="1470025"/>
          </a:xfrm>
        </p:spPr>
        <p:txBody>
          <a:bodyPr/>
          <a:lstStyle>
            <a:lvl1pPr algn="ctr">
              <a:defRPr/>
            </a:lvl1pPr>
          </a:lstStyle>
          <a:p>
            <a:r>
              <a:rPr lang="en-US" smtClean="0"/>
              <a:t>Click to edit Master title style</a:t>
            </a:r>
            <a:endParaRPr lang="en-US"/>
          </a:p>
        </p:txBody>
      </p:sp>
      <p:sp>
        <p:nvSpPr>
          <p:cNvPr id="22531" name="Rectangle 3"/>
          <p:cNvSpPr>
            <a:spLocks noGrp="1" noChangeArrowheads="1"/>
          </p:cNvSpPr>
          <p:nvPr>
            <p:ph type="subTitle" idx="1"/>
          </p:nvPr>
        </p:nvSpPr>
        <p:spPr>
          <a:xfrm>
            <a:off x="1371600" y="1797050"/>
            <a:ext cx="6400800" cy="1752600"/>
          </a:xfrm>
        </p:spPr>
        <p:txBody>
          <a:bodyPr/>
          <a:lstStyle>
            <a:lvl1pPr marL="0" indent="0" algn="ctr">
              <a:buFontTx/>
              <a:buNone/>
              <a:defRPr/>
            </a:lvl1pPr>
          </a:lstStyle>
          <a:p>
            <a:r>
              <a:rPr lang="en-US" smtClean="0"/>
              <a:t>Click to edit Master subtitle style</a:t>
            </a:r>
            <a:endParaRPr lang="en-US"/>
          </a:p>
        </p:txBody>
      </p:sp>
      <p:sp>
        <p:nvSpPr>
          <p:cNvPr id="22532" name="Rectangle 4"/>
          <p:cNvSpPr>
            <a:spLocks noGrp="1" noChangeArrowheads="1"/>
          </p:cNvSpPr>
          <p:nvPr>
            <p:ph type="dt" sz="half" idx="2"/>
          </p:nvPr>
        </p:nvSpPr>
        <p:spPr/>
        <p:txBody>
          <a:bodyPr/>
          <a:lstStyle>
            <a:lvl1pPr>
              <a:defRPr/>
            </a:lvl1pPr>
          </a:lstStyle>
          <a:p>
            <a:endParaRPr lang="en-US"/>
          </a:p>
        </p:txBody>
      </p:sp>
      <p:sp>
        <p:nvSpPr>
          <p:cNvPr id="22533" name="Rectangle 5"/>
          <p:cNvSpPr>
            <a:spLocks noGrp="1" noChangeArrowheads="1"/>
          </p:cNvSpPr>
          <p:nvPr>
            <p:ph type="ftr" sz="quarter" idx="3"/>
          </p:nvPr>
        </p:nvSpPr>
        <p:spPr/>
        <p:txBody>
          <a:bodyPr/>
          <a:lstStyle>
            <a:lvl1pPr>
              <a:defRPr/>
            </a:lvl1pPr>
          </a:lstStyle>
          <a:p>
            <a:endParaRPr lang="en-US"/>
          </a:p>
        </p:txBody>
      </p:sp>
      <p:sp>
        <p:nvSpPr>
          <p:cNvPr id="22534" name="Rectangle 6"/>
          <p:cNvSpPr>
            <a:spLocks noGrp="1" noChangeArrowheads="1"/>
          </p:cNvSpPr>
          <p:nvPr>
            <p:ph type="sldNum" sz="quarter" idx="4"/>
          </p:nvPr>
        </p:nvSpPr>
        <p:spPr/>
        <p:txBody>
          <a:bodyPr/>
          <a:lstStyle>
            <a:lvl1pPr>
              <a:defRPr/>
            </a:lvl1pPr>
          </a:lstStyle>
          <a:p>
            <a:fld id="{C6AF07AF-8288-4920-9E82-CB4AFD59AB08}" type="slidenum">
              <a:rPr lang="en-US"/>
              <a:pPr/>
              <a:t>‹#›</a:t>
            </a:fld>
            <a:endParaRPr lang="en-US"/>
          </a:p>
        </p:txBody>
      </p:sp>
    </p:spTree>
  </p:cSld>
  <p:clrMapOvr>
    <a:masterClrMapping/>
  </p:clrMapOvr>
  <p:transition>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CF51DAD-D3CF-4858-B1DC-13AD6DD5B8C1}" type="slidenum">
              <a:rPr lang="en-US"/>
              <a:pPr/>
              <a:t>‹#›</a:t>
            </a:fld>
            <a:endParaRPr lang="en-US"/>
          </a:p>
        </p:txBody>
      </p:sp>
    </p:spTree>
  </p:cSld>
  <p:clrMapOvr>
    <a:masterClrMapping/>
  </p:clrMapOvr>
  <p:transition>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70750" y="274638"/>
            <a:ext cx="18049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854200" y="274638"/>
            <a:ext cx="52641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EB760A6-A391-4C0D-B377-2E4D86CB656F}" type="slidenum">
              <a:rPr lang="en-US"/>
              <a:pPr/>
              <a:t>‹#›</a:t>
            </a:fld>
            <a:endParaRPr lang="en-US"/>
          </a:p>
        </p:txBody>
      </p:sp>
    </p:spTree>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E64EE74-8B0D-4F14-9FBF-DEE28F81C6C7}" type="slidenum">
              <a:rPr lang="en-US"/>
              <a:pPr/>
              <a:t>‹#›</a:t>
            </a:fld>
            <a:endParaRPr lang="en-US"/>
          </a:p>
        </p:txBody>
      </p:sp>
    </p:spTree>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E9BA8D4-4D82-4D9D-9B80-BB87DD2C0070}" type="slidenum">
              <a:rPr lang="en-US"/>
              <a:pPr/>
              <a:t>‹#›</a:t>
            </a:fld>
            <a:endParaRPr lang="en-US"/>
          </a:p>
        </p:txBody>
      </p:sp>
    </p:spTree>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854200" y="1600200"/>
            <a:ext cx="35337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40375" y="1600200"/>
            <a:ext cx="35353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4ADAD5E-DCA0-4394-9716-C672083A4ED8}" type="slidenum">
              <a:rPr lang="en-US"/>
              <a:pPr/>
              <a:t>‹#›</a:t>
            </a:fld>
            <a:endParaRPr lang="en-US"/>
          </a:p>
        </p:txBody>
      </p:sp>
    </p:spTree>
  </p:cSld>
  <p:clrMapOvr>
    <a:masterClrMapping/>
  </p:clrMapOvr>
  <p:transition>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57401C5D-0788-4F51-8E17-30CB1093A233}" type="slidenum">
              <a:rPr lang="en-US"/>
              <a:pPr/>
              <a:t>‹#›</a:t>
            </a:fld>
            <a:endParaRPr lang="en-US"/>
          </a:p>
        </p:txBody>
      </p:sp>
    </p:spTree>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95A2FCC-76C7-459C-93DB-262031919F1F}" type="slidenum">
              <a:rPr lang="en-US"/>
              <a:pPr/>
              <a:t>‹#›</a:t>
            </a:fld>
            <a:endParaRPr lang="en-US"/>
          </a:p>
        </p:txBody>
      </p:sp>
    </p:spTree>
  </p:cSld>
  <p:clrMapOvr>
    <a:masterClrMapping/>
  </p:clrMapOvr>
  <p:transition>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70F3BF0-CFEC-4071-BAD7-300BE6DE0972}" type="slidenum">
              <a:rPr lang="en-US"/>
              <a:pPr/>
              <a:t>‹#›</a:t>
            </a:fld>
            <a:endParaRPr lang="en-US"/>
          </a:p>
        </p:txBody>
      </p:sp>
    </p:spTree>
  </p:cSld>
  <p:clrMapOvr>
    <a:masterClrMapping/>
  </p:clrMapOvr>
  <p:transition>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02B33CB-CD10-43BA-A90A-CA674D88309F}" type="slidenum">
              <a:rPr lang="en-US"/>
              <a:pPr/>
              <a:t>‹#›</a:t>
            </a:fld>
            <a:endParaRPr lang="en-US"/>
          </a:p>
        </p:txBody>
      </p:sp>
    </p:spTree>
  </p:cSld>
  <p:clrMapOvr>
    <a:masterClrMapping/>
  </p:clrMapOvr>
  <p:transition>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1A22D52-402B-4B21-A179-DA7F5322054C}" type="slidenum">
              <a:rPr lang="en-US"/>
              <a:pPr/>
              <a:t>‹#›</a:t>
            </a:fld>
            <a:endParaRPr lang="en-US"/>
          </a:p>
        </p:txBody>
      </p:sp>
    </p:spTree>
  </p:cSld>
  <p:clrMapOvr>
    <a:masterClrMapping/>
  </p:clrMapOvr>
  <p:transition>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54200" y="274638"/>
            <a:ext cx="7221538"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854200" y="1600200"/>
            <a:ext cx="7221538"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F522E3-9606-469B-981E-F3A149FC1E5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split orient="vert"/>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Arial" charset="0"/>
          <a:cs typeface="Arial" charset="0"/>
        </a:defRPr>
      </a:lvl2pPr>
      <a:lvl3pPr algn="l" rtl="0" eaLnBrk="1" fontAlgn="base" hangingPunct="1">
        <a:spcBef>
          <a:spcPct val="0"/>
        </a:spcBef>
        <a:spcAft>
          <a:spcPct val="0"/>
        </a:spcAft>
        <a:defRPr sz="4400">
          <a:solidFill>
            <a:schemeClr val="tx2"/>
          </a:solidFill>
          <a:latin typeface="Arial" charset="0"/>
          <a:cs typeface="Arial" charset="0"/>
        </a:defRPr>
      </a:lvl3pPr>
      <a:lvl4pPr algn="l" rtl="0" eaLnBrk="1" fontAlgn="base" hangingPunct="1">
        <a:spcBef>
          <a:spcPct val="0"/>
        </a:spcBef>
        <a:spcAft>
          <a:spcPct val="0"/>
        </a:spcAft>
        <a:defRPr sz="4400">
          <a:solidFill>
            <a:schemeClr val="tx2"/>
          </a:solidFill>
          <a:latin typeface="Arial" charset="0"/>
          <a:cs typeface="Arial" charset="0"/>
        </a:defRPr>
      </a:lvl4pPr>
      <a:lvl5pPr algn="l" rtl="0" eaLnBrk="1" fontAlgn="base" hangingPunct="1">
        <a:spcBef>
          <a:spcPct val="0"/>
        </a:spcBef>
        <a:spcAft>
          <a:spcPct val="0"/>
        </a:spcAft>
        <a:defRPr sz="4400">
          <a:solidFill>
            <a:schemeClr val="tx2"/>
          </a:solidFill>
          <a:latin typeface="Arial" charset="0"/>
          <a:cs typeface="Arial" charset="0"/>
        </a:defRPr>
      </a:lvl5pPr>
      <a:lvl6pPr marL="457200" algn="l" rtl="0" eaLnBrk="1" fontAlgn="base" hangingPunct="1">
        <a:spcBef>
          <a:spcPct val="0"/>
        </a:spcBef>
        <a:spcAft>
          <a:spcPct val="0"/>
        </a:spcAft>
        <a:defRPr sz="4400">
          <a:solidFill>
            <a:schemeClr val="tx2"/>
          </a:solidFill>
          <a:latin typeface="Arial" charset="0"/>
          <a:cs typeface="Arial" charset="0"/>
        </a:defRPr>
      </a:lvl6pPr>
      <a:lvl7pPr marL="914400" algn="l" rtl="0" eaLnBrk="1" fontAlgn="base" hangingPunct="1">
        <a:spcBef>
          <a:spcPct val="0"/>
        </a:spcBef>
        <a:spcAft>
          <a:spcPct val="0"/>
        </a:spcAft>
        <a:defRPr sz="4400">
          <a:solidFill>
            <a:schemeClr val="tx2"/>
          </a:solidFill>
          <a:latin typeface="Arial" charset="0"/>
          <a:cs typeface="Arial" charset="0"/>
        </a:defRPr>
      </a:lvl7pPr>
      <a:lvl8pPr marL="1371600" algn="l" rtl="0" eaLnBrk="1" fontAlgn="base" hangingPunct="1">
        <a:spcBef>
          <a:spcPct val="0"/>
        </a:spcBef>
        <a:spcAft>
          <a:spcPct val="0"/>
        </a:spcAft>
        <a:defRPr sz="4400">
          <a:solidFill>
            <a:schemeClr val="tx2"/>
          </a:solidFill>
          <a:latin typeface="Arial" charset="0"/>
          <a:cs typeface="Arial" charset="0"/>
        </a:defRPr>
      </a:lvl8pPr>
      <a:lvl9pPr marL="1828800" algn="l"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hyperlink" Target="http://en.wikipedia.org/wiki/Image:Bombay-Stock-Exchange.jpg" TargetMode="External"/><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Image:Bombay-Stock-Exchange.jp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en.wikipedia.org/wiki/Image:Bombay-Stock-Exchange.jpg"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en.wikipedia.org/wiki/Image:Bombay-Stock-Exchange.jpg"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807720" y="1473835"/>
            <a:ext cx="7772400" cy="1470025"/>
          </a:xfrm>
        </p:spPr>
        <p:txBody>
          <a:bodyPr/>
          <a:lstStyle/>
          <a:p>
            <a:r>
              <a:rPr lang="en-US" b="1" dirty="0" smtClean="0">
                <a:latin typeface="Agency FB" pitchFamily="34" charset="0"/>
              </a:rPr>
              <a:t>Indian Stock Exchanges and how their indices are calculated</a:t>
            </a:r>
            <a:endParaRPr lang="en-US" b="1" dirty="0">
              <a:latin typeface="Agency FB" pitchFamily="34" charset="0"/>
            </a:endParaRPr>
          </a:p>
        </p:txBody>
      </p:sp>
      <p:sp>
        <p:nvSpPr>
          <p:cNvPr id="23555" name="Rectangle 3"/>
          <p:cNvSpPr>
            <a:spLocks noGrp="1" noChangeArrowheads="1"/>
          </p:cNvSpPr>
          <p:nvPr>
            <p:ph type="subTitle" idx="1"/>
          </p:nvPr>
        </p:nvSpPr>
        <p:spPr>
          <a:xfrm>
            <a:off x="1234440" y="4890770"/>
            <a:ext cx="6400800" cy="1752600"/>
          </a:xfrm>
        </p:spPr>
        <p:txBody>
          <a:bodyPr/>
          <a:lstStyle/>
          <a:p>
            <a:r>
              <a:rPr lang="en-US" sz="2400" b="1" dirty="0" smtClean="0">
                <a:latin typeface="Agency FB" pitchFamily="34" charset="0"/>
              </a:rPr>
              <a:t>      by:</a:t>
            </a:r>
          </a:p>
          <a:p>
            <a:r>
              <a:rPr lang="en-US" sz="2400" b="1" dirty="0" smtClean="0">
                <a:latin typeface="Agency FB" pitchFamily="34" charset="0"/>
              </a:rPr>
              <a:t>     CA.  SAYANTAN BASU </a:t>
            </a: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800" y="390547"/>
            <a:ext cx="7221538" cy="1143000"/>
          </a:xfrm>
        </p:spPr>
        <p:txBody>
          <a:bodyPr/>
          <a:lstStyle/>
          <a:p>
            <a:pPr algn="ctr"/>
            <a:r>
              <a:rPr lang="en-US" b="1" dirty="0" smtClean="0">
                <a:latin typeface="Agency FB" pitchFamily="34" charset="0"/>
              </a:rPr>
              <a:t>SENSEX</a:t>
            </a:r>
            <a:endParaRPr lang="en-US" dirty="0">
              <a:latin typeface="Agency FB" pitchFamily="34" charset="0"/>
            </a:endParaRPr>
          </a:p>
        </p:txBody>
      </p:sp>
      <p:sp>
        <p:nvSpPr>
          <p:cNvPr id="3" name="Content Placeholder 2"/>
          <p:cNvSpPr>
            <a:spLocks noGrp="1"/>
          </p:cNvSpPr>
          <p:nvPr>
            <p:ph idx="1"/>
          </p:nvPr>
        </p:nvSpPr>
        <p:spPr>
          <a:xfrm>
            <a:off x="965549" y="1844901"/>
            <a:ext cx="7221538" cy="4525963"/>
          </a:xfrm>
        </p:spPr>
        <p:txBody>
          <a:bodyPr/>
          <a:lstStyle/>
          <a:p>
            <a:pPr algn="just"/>
            <a:r>
              <a:rPr lang="en-US" sz="2800" dirty="0" smtClean="0">
                <a:latin typeface="Agency FB" pitchFamily="34" charset="0"/>
              </a:rPr>
              <a:t>SENSEX has been calculated since 1986 and initially it was calculated based on the Total Market Capitalization methodology and the methodology was changed in 2003 to Free Float Market Capitalization. </a:t>
            </a:r>
          </a:p>
          <a:p>
            <a:pPr algn="just"/>
            <a:r>
              <a:rPr lang="en-US" sz="2800" dirty="0" smtClean="0">
                <a:latin typeface="Agency FB" pitchFamily="34" charset="0"/>
              </a:rPr>
              <a:t>Hence, these days, the SENSEX is based on the Free Floating Market cap of 30 SENSEX Stocks traded on the BSE relative to the base value which is 100(1978-79) and it is calculated for every 15 seconds</a:t>
            </a:r>
            <a:r>
              <a:rPr lang="en-US" sz="3600" dirty="0" smtClean="0">
                <a:latin typeface="Agency FB" pitchFamily="34" charset="0"/>
              </a:rPr>
              <a:t>. </a:t>
            </a:r>
            <a:endParaRPr lang="en-US" sz="3600"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197376" y="596612"/>
            <a:ext cx="7221538" cy="1143000"/>
          </a:xfrm>
        </p:spPr>
        <p:txBody>
          <a:bodyPr/>
          <a:lstStyle/>
          <a:p>
            <a:pPr algn="ctr"/>
            <a:r>
              <a:rPr lang="en-US" b="1" dirty="0" smtClean="0">
                <a:latin typeface="Agency FB" pitchFamily="34" charset="0"/>
              </a:rPr>
              <a:t>Free Float Market Capitalization??</a:t>
            </a:r>
            <a:endParaRPr lang="en-US" dirty="0"/>
          </a:p>
        </p:txBody>
      </p:sp>
      <p:sp>
        <p:nvSpPr>
          <p:cNvPr id="3" name="Content Placeholder 2"/>
          <p:cNvSpPr>
            <a:spLocks noGrp="1"/>
          </p:cNvSpPr>
          <p:nvPr>
            <p:ph idx="1"/>
          </p:nvPr>
        </p:nvSpPr>
        <p:spPr>
          <a:xfrm>
            <a:off x="978436" y="2332037"/>
            <a:ext cx="7221538" cy="4525963"/>
          </a:xfrm>
        </p:spPr>
        <p:txBody>
          <a:bodyPr/>
          <a:lstStyle/>
          <a:p>
            <a:pPr algn="just">
              <a:buNone/>
            </a:pPr>
            <a:r>
              <a:rPr lang="en-US" dirty="0" smtClean="0">
                <a:latin typeface="Agency FB" pitchFamily="34" charset="0"/>
              </a:rPr>
              <a:t>    The value of all the shares available for public trading excluding the promoter equity, holdings through FDI Route, Holdings by private corporate, and holdings by Employee Welfare Funds.</a:t>
            </a:r>
          </a:p>
          <a:p>
            <a:pPr algn="just">
              <a:buNone/>
            </a:pPr>
            <a:r>
              <a:rPr lang="en-US" dirty="0" smtClean="0">
                <a:latin typeface="Agency FB" pitchFamily="34" charset="0"/>
              </a:rPr>
              <a:t> </a:t>
            </a:r>
            <a:r>
              <a:rPr lang="en-US" sz="3600" dirty="0" smtClean="0">
                <a:latin typeface="Agency FB" pitchFamily="34" charset="0"/>
              </a:rPr>
              <a:t/>
            </a:r>
            <a:br>
              <a:rPr lang="en-US" sz="3600" dirty="0" smtClean="0">
                <a:latin typeface="Agency FB" pitchFamily="34" charset="0"/>
              </a:rPr>
            </a:br>
            <a:r>
              <a:rPr lang="en-US" sz="3600" dirty="0" smtClean="0">
                <a:latin typeface="Agency FB" pitchFamily="34" charset="0"/>
              </a:rPr>
              <a:t/>
            </a:r>
            <a:br>
              <a:rPr lang="en-US" sz="3600" dirty="0" smtClean="0">
                <a:latin typeface="Agency FB" pitchFamily="34" charset="0"/>
              </a:rPr>
            </a:br>
            <a:endParaRPr lang="en-US" sz="3600"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191" y="403426"/>
            <a:ext cx="8191322" cy="1270827"/>
          </a:xfrm>
        </p:spPr>
        <p:txBody>
          <a:bodyPr/>
          <a:lstStyle/>
          <a:p>
            <a:pPr algn="ctr"/>
            <a:r>
              <a:rPr lang="en-US" sz="4000" b="1" dirty="0" smtClean="0">
                <a:latin typeface="Agency FB" pitchFamily="34" charset="0"/>
              </a:rPr>
              <a:t>Why Free Flow Market Cap?</a:t>
            </a:r>
            <a:endParaRPr lang="en-US" sz="4000" dirty="0">
              <a:latin typeface="Agency FB" pitchFamily="34" charset="0"/>
            </a:endParaRPr>
          </a:p>
        </p:txBody>
      </p:sp>
      <p:sp>
        <p:nvSpPr>
          <p:cNvPr id="3" name="Content Placeholder 2"/>
          <p:cNvSpPr>
            <a:spLocks noGrp="1"/>
          </p:cNvSpPr>
          <p:nvPr>
            <p:ph idx="1"/>
          </p:nvPr>
        </p:nvSpPr>
        <p:spPr>
          <a:xfrm>
            <a:off x="514797" y="1896414"/>
            <a:ext cx="8049654" cy="4620296"/>
          </a:xfrm>
        </p:spPr>
        <p:txBody>
          <a:bodyPr/>
          <a:lstStyle/>
          <a:p>
            <a:pPr marL="457200" indent="-457200" algn="just">
              <a:buAutoNum type="arabicPeriod"/>
            </a:pPr>
            <a:r>
              <a:rPr lang="en-US" sz="2800" dirty="0" smtClean="0">
                <a:latin typeface="Agency FB" pitchFamily="34" charset="0"/>
              </a:rPr>
              <a:t>It depicts the market more rationally</a:t>
            </a:r>
          </a:p>
          <a:p>
            <a:pPr marL="457200" indent="-457200" algn="just">
              <a:buAutoNum type="arabicPeriod"/>
            </a:pPr>
            <a:r>
              <a:rPr lang="en-US" sz="2800" dirty="0" smtClean="0">
                <a:latin typeface="Agency FB" pitchFamily="34" charset="0"/>
              </a:rPr>
              <a:t> It removes undue influence of government or promoter share holding, there by giving the equal opportunity for companies to be in the SENSEX</a:t>
            </a:r>
          </a:p>
          <a:p>
            <a:pPr marL="457200" indent="-457200" algn="just">
              <a:buAutoNum type="arabicPeriod"/>
            </a:pPr>
            <a:r>
              <a:rPr lang="en-US" sz="2800" dirty="0" smtClean="0">
                <a:latin typeface="Agency FB" pitchFamily="34" charset="0"/>
              </a:rPr>
              <a:t>Almost all the Indices world over are calculated by this methodology</a:t>
            </a:r>
          </a:p>
          <a:p>
            <a:pPr marL="457200" indent="-457200" algn="just">
              <a:buAutoNum type="arabicPeriod"/>
            </a:pPr>
            <a:r>
              <a:rPr lang="en-US" sz="2800" dirty="0" smtClean="0">
                <a:latin typeface="Agency FB" pitchFamily="34" charset="0"/>
              </a:rPr>
              <a:t>It gives Fund managers more authentic information for benchmark comparisons.</a:t>
            </a:r>
            <a:endParaRPr lang="en-US" sz="2800"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18164" y="952568"/>
            <a:ext cx="7772400" cy="1362075"/>
          </a:xfrm>
        </p:spPr>
        <p:txBody>
          <a:bodyPr/>
          <a:lstStyle/>
          <a:p>
            <a:r>
              <a:rPr lang="en-US" sz="4000" b="1" dirty="0" smtClean="0">
                <a:latin typeface="Agency FB" pitchFamily="34" charset="0"/>
              </a:rPr>
              <a:t>SENSEX Calculation Methodology</a:t>
            </a:r>
            <a:endParaRPr lang="en-US" sz="4000" dirty="0">
              <a:latin typeface="Agency FB" pitchFamily="34" charset="0"/>
            </a:endParaRPr>
          </a:p>
        </p:txBody>
      </p:sp>
      <p:pic>
        <p:nvPicPr>
          <p:cNvPr id="3" name="Picture 2" descr="sensex-chart-2-years.png"/>
          <p:cNvPicPr>
            <a:picLocks noChangeAspect="1"/>
          </p:cNvPicPr>
          <p:nvPr/>
        </p:nvPicPr>
        <p:blipFill>
          <a:blip r:embed="rId2"/>
          <a:stretch>
            <a:fillRect/>
          </a:stretch>
        </p:blipFill>
        <p:spPr>
          <a:xfrm>
            <a:off x="2184400" y="2734734"/>
            <a:ext cx="4876800" cy="27432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1344"/>
            <a:ext cx="8291513" cy="4484687"/>
          </a:xfrm>
        </p:spPr>
        <p:txBody>
          <a:bodyPr/>
          <a:lstStyle/>
          <a:p>
            <a:r>
              <a:rPr lang="en-US" sz="2800" b="1" dirty="0" smtClean="0">
                <a:latin typeface="Agency FB" pitchFamily="34" charset="0"/>
              </a:rPr>
              <a:t>SENSEX is calculated using the "Free-float Market Capitalization" methodology, wherein, the level of index at any point of time reflects the free-float market</a:t>
            </a:r>
          </a:p>
          <a:p>
            <a:endParaRPr lang="en-US" sz="2800" b="1" dirty="0" smtClean="0">
              <a:latin typeface="Agency FB" pitchFamily="34" charset="0"/>
            </a:endParaRPr>
          </a:p>
          <a:p>
            <a:r>
              <a:rPr lang="en-US" sz="2800" b="1" dirty="0" smtClean="0">
                <a:latin typeface="Agency FB" pitchFamily="34" charset="0"/>
              </a:rPr>
              <a:t> It reflects value of 30 component stocks relative to a base period. </a:t>
            </a:r>
          </a:p>
          <a:p>
            <a:endParaRPr lang="en-US" sz="2800" b="1" dirty="0" smtClean="0">
              <a:latin typeface="Agency FB" pitchFamily="34" charset="0"/>
            </a:endParaRPr>
          </a:p>
          <a:p>
            <a:r>
              <a:rPr lang="en-US" sz="2800" b="1" dirty="0" smtClean="0">
                <a:latin typeface="Agency FB" pitchFamily="34" charset="0"/>
              </a:rPr>
              <a:t>The market capitalization of a company is determined by multiplying the price of its stock by the number of shares issued by the company. </a:t>
            </a:r>
          </a:p>
          <a:p>
            <a:endParaRPr lang="en-US" sz="2800" b="1" dirty="0" smtClean="0">
              <a:latin typeface="Agency FB" pitchFamily="34" charset="0"/>
            </a:endParaRPr>
          </a:p>
          <a:p>
            <a:r>
              <a:rPr lang="en-US" sz="2800" b="1" dirty="0" smtClean="0">
                <a:latin typeface="Agency FB" pitchFamily="34" charset="0"/>
              </a:rPr>
              <a:t>This market capitalization is further multiplied by the free-float factor to determine the free-float market capitalization.</a:t>
            </a:r>
            <a:r>
              <a:rPr lang="en-US" sz="3600" b="1" dirty="0" smtClean="0">
                <a:latin typeface="Agency FB" pitchFamily="34" charset="0"/>
              </a:rPr>
              <a:t/>
            </a:r>
            <a:br>
              <a:rPr lang="en-US" sz="3600" b="1" dirty="0" smtClean="0">
                <a:latin typeface="Agency FB" pitchFamily="34" charset="0"/>
              </a:rPr>
            </a:br>
            <a:r>
              <a:rPr lang="en-US" sz="3600" b="1" dirty="0" smtClean="0">
                <a:latin typeface="Agency FB" pitchFamily="34" charset="0"/>
              </a:rPr>
              <a:t/>
            </a:r>
            <a:br>
              <a:rPr lang="en-US" sz="3600" b="1" dirty="0" smtClean="0">
                <a:latin typeface="Agency FB" pitchFamily="34" charset="0"/>
              </a:rPr>
            </a:br>
            <a:endParaRPr lang="en-US" sz="3600" b="1"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2806" y="610675"/>
            <a:ext cx="8291513" cy="5410199"/>
          </a:xfrm>
        </p:spPr>
        <p:txBody>
          <a:bodyPr/>
          <a:lstStyle/>
          <a:p>
            <a:pPr algn="just"/>
            <a:r>
              <a:rPr lang="en-US" sz="2400" b="1" dirty="0" smtClean="0">
                <a:latin typeface="Agency FB" pitchFamily="34" charset="0"/>
              </a:rPr>
              <a:t>The base period of SENSEX is 1978-79 and the base value is 100 index points. ( notation 1978-79=100).</a:t>
            </a:r>
          </a:p>
          <a:p>
            <a:pPr algn="just"/>
            <a:endParaRPr lang="en-US" sz="2400" b="1" dirty="0" smtClean="0">
              <a:latin typeface="Agency FB" pitchFamily="34" charset="0"/>
            </a:endParaRPr>
          </a:p>
          <a:p>
            <a:pPr algn="just"/>
            <a:r>
              <a:rPr lang="en-US" sz="2400" b="1" dirty="0" smtClean="0">
                <a:latin typeface="Agency FB" pitchFamily="34" charset="0"/>
              </a:rPr>
              <a:t> The calculation of SENSEX involves dividing the free-float market capitalization of 30 companies in the Index by a number called the Index Divisor. </a:t>
            </a:r>
          </a:p>
          <a:p>
            <a:pPr algn="just"/>
            <a:endParaRPr lang="en-US" sz="2400" b="1" dirty="0" smtClean="0">
              <a:latin typeface="Agency FB" pitchFamily="34" charset="0"/>
            </a:endParaRPr>
          </a:p>
          <a:p>
            <a:pPr algn="just"/>
            <a:r>
              <a:rPr lang="en-US" sz="2400" b="1" dirty="0" smtClean="0">
                <a:latin typeface="Agency FB" pitchFamily="34" charset="0"/>
              </a:rPr>
              <a:t>The Divisor is the only link to the original base period value of the SENSEX. It keeps the Index comparable over time and is the adjustment point for all Index adjustments arising out of corporate actions, replacement of scrip’s etc. </a:t>
            </a:r>
          </a:p>
          <a:p>
            <a:pPr algn="just"/>
            <a:endParaRPr lang="en-US" sz="2400" b="1" dirty="0" smtClean="0">
              <a:latin typeface="Agency FB" pitchFamily="34" charset="0"/>
            </a:endParaRPr>
          </a:p>
          <a:p>
            <a:pPr algn="just"/>
            <a:r>
              <a:rPr lang="en-US" sz="2400" b="1" dirty="0" smtClean="0">
                <a:latin typeface="Agency FB" pitchFamily="34" charset="0"/>
              </a:rPr>
              <a:t>During market hours, prices of the index scrip's, at which latest trades are executed, are used by the trading system to calculate SENSEX every 15 seconds. The value of SENSEX is disseminated in real time.</a:t>
            </a:r>
          </a:p>
          <a:p>
            <a:pPr algn="just">
              <a:buNone/>
            </a:pPr>
            <a:r>
              <a:rPr lang="en-US" b="1" dirty="0" smtClean="0">
                <a:latin typeface="Agency FB" pitchFamily="34" charset="0"/>
              </a:rPr>
              <a:t/>
            </a:r>
            <a:br>
              <a:rPr lang="en-US" b="1" dirty="0" smtClean="0">
                <a:latin typeface="Agency FB" pitchFamily="34" charset="0"/>
              </a:rPr>
            </a:br>
            <a:endParaRPr lang="en-US" b="1"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9077" y="339032"/>
            <a:ext cx="7221538" cy="1143000"/>
          </a:xfrm>
        </p:spPr>
        <p:txBody>
          <a:bodyPr/>
          <a:lstStyle/>
          <a:p>
            <a:r>
              <a:rPr lang="en-US" sz="4000" b="1" dirty="0" smtClean="0">
                <a:latin typeface="Agency FB" pitchFamily="34" charset="0"/>
              </a:rPr>
              <a:t/>
            </a:r>
            <a:br>
              <a:rPr lang="en-US" sz="4000" b="1" dirty="0" smtClean="0">
                <a:latin typeface="Agency FB" pitchFamily="34" charset="0"/>
              </a:rPr>
            </a:br>
            <a:r>
              <a:rPr lang="en-US" sz="4000" b="1" dirty="0" smtClean="0">
                <a:latin typeface="Agency FB" pitchFamily="34" charset="0"/>
              </a:rPr>
              <a:t/>
            </a:r>
            <a:br>
              <a:rPr lang="en-US" sz="4000" b="1" dirty="0" smtClean="0">
                <a:latin typeface="Agency FB" pitchFamily="34" charset="0"/>
              </a:rPr>
            </a:br>
            <a:r>
              <a:rPr lang="en-US" sz="4000" b="1" dirty="0" smtClean="0">
                <a:latin typeface="Agency FB" pitchFamily="34" charset="0"/>
              </a:rPr>
              <a:t>How SENSEX is calculated?</a:t>
            </a:r>
            <a:r>
              <a:rPr lang="en-US" sz="4000" dirty="0" smtClean="0">
                <a:latin typeface="Agency FB" pitchFamily="34" charset="0"/>
              </a:rPr>
              <a:t/>
            </a:r>
            <a:br>
              <a:rPr lang="en-US" sz="4000" dirty="0" smtClean="0">
                <a:latin typeface="Agency FB" pitchFamily="34" charset="0"/>
              </a:rPr>
            </a:br>
            <a:r>
              <a:rPr lang="en-US" sz="4000" dirty="0" smtClean="0">
                <a:latin typeface="Agency FB" pitchFamily="34" charset="0"/>
              </a:rPr>
              <a:t/>
            </a:r>
            <a:br>
              <a:rPr lang="en-US" sz="4000" dirty="0" smtClean="0">
                <a:latin typeface="Agency FB" pitchFamily="34" charset="0"/>
              </a:rPr>
            </a:br>
            <a:endParaRPr lang="en-US" sz="4000" dirty="0">
              <a:latin typeface="Agency FB" pitchFamily="34" charset="0"/>
            </a:endParaRPr>
          </a:p>
        </p:txBody>
      </p:sp>
      <p:sp>
        <p:nvSpPr>
          <p:cNvPr id="3" name="Content Placeholder 2"/>
          <p:cNvSpPr>
            <a:spLocks noGrp="1"/>
          </p:cNvSpPr>
          <p:nvPr>
            <p:ph idx="1"/>
          </p:nvPr>
        </p:nvSpPr>
        <p:spPr>
          <a:xfrm>
            <a:off x="398886" y="1935050"/>
            <a:ext cx="8217079" cy="4525963"/>
          </a:xfrm>
        </p:spPr>
        <p:txBody>
          <a:bodyPr/>
          <a:lstStyle/>
          <a:p>
            <a:pPr>
              <a:buNone/>
            </a:pPr>
            <a:r>
              <a:rPr lang="en-US" sz="2800" b="1" dirty="0" smtClean="0">
                <a:latin typeface="Agency FB" pitchFamily="34" charset="0"/>
              </a:rPr>
              <a:t>     The formula for calculating the SENSEX = (Sum of free flow market cap of 30 benchmark stocks)*Index Factor</a:t>
            </a:r>
            <a:br>
              <a:rPr lang="en-US" sz="2800" b="1" dirty="0" smtClean="0">
                <a:latin typeface="Agency FB" pitchFamily="34" charset="0"/>
              </a:rPr>
            </a:br>
            <a:r>
              <a:rPr lang="en-US" sz="2800" b="1" dirty="0" smtClean="0">
                <a:latin typeface="Agency FB" pitchFamily="34" charset="0"/>
              </a:rPr>
              <a:t/>
            </a:r>
            <a:br>
              <a:rPr lang="en-US" sz="2800" b="1" dirty="0" smtClean="0">
                <a:latin typeface="Agency FB" pitchFamily="34" charset="0"/>
              </a:rPr>
            </a:br>
            <a:r>
              <a:rPr lang="en-US" sz="2800" b="1" dirty="0" smtClean="0">
                <a:latin typeface="Agency FB" pitchFamily="34" charset="0"/>
              </a:rPr>
              <a:t>where,</a:t>
            </a:r>
          </a:p>
          <a:p>
            <a:pPr>
              <a:buNone/>
            </a:pPr>
            <a:r>
              <a:rPr lang="en-US" sz="2800" b="1" dirty="0" smtClean="0">
                <a:latin typeface="Agency FB" pitchFamily="34" charset="0"/>
              </a:rPr>
              <a:t>     Index Factor = 100/Market Cap Value in 1978-79.</a:t>
            </a:r>
            <a:br>
              <a:rPr lang="en-US" sz="2800" b="1" dirty="0" smtClean="0">
                <a:latin typeface="Agency FB" pitchFamily="34" charset="0"/>
              </a:rPr>
            </a:br>
            <a:r>
              <a:rPr lang="en-US" sz="2800" b="1" dirty="0" smtClean="0">
                <a:latin typeface="Agency FB" pitchFamily="34" charset="0"/>
              </a:rPr>
              <a:t> 100 is the Index value during 1978-79.</a:t>
            </a:r>
            <a:r>
              <a:rPr lang="en-US" sz="3600" b="1" dirty="0" smtClean="0">
                <a:latin typeface="Agency FB" pitchFamily="34" charset="0"/>
              </a:rPr>
              <a:t/>
            </a:r>
            <a:br>
              <a:rPr lang="en-US" sz="3600" b="1" dirty="0" smtClean="0">
                <a:latin typeface="Agency FB" pitchFamily="34" charset="0"/>
              </a:rPr>
            </a:br>
            <a:r>
              <a:rPr lang="en-US" sz="3600" b="1" dirty="0" smtClean="0">
                <a:latin typeface="Agency FB" pitchFamily="34" charset="0"/>
              </a:rPr>
              <a:t/>
            </a:r>
            <a:br>
              <a:rPr lang="en-US" sz="3600" b="1" dirty="0" smtClean="0">
                <a:latin typeface="Agency FB" pitchFamily="34" charset="0"/>
              </a:rPr>
            </a:br>
            <a:endParaRPr lang="en-US" sz="3600" b="1"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4211" y="377669"/>
            <a:ext cx="7221538" cy="1143000"/>
          </a:xfrm>
        </p:spPr>
        <p:txBody>
          <a:bodyPr/>
          <a:lstStyle/>
          <a:p>
            <a:r>
              <a:rPr lang="en-US" sz="4000" b="1" dirty="0" smtClean="0">
                <a:latin typeface="Agency FB" pitchFamily="34" charset="0"/>
              </a:rPr>
              <a:t/>
            </a:r>
            <a:br>
              <a:rPr lang="en-US" sz="4000" b="1" dirty="0" smtClean="0">
                <a:latin typeface="Agency FB" pitchFamily="34" charset="0"/>
              </a:rPr>
            </a:br>
            <a:r>
              <a:rPr lang="en-US" sz="4000" b="1" dirty="0" smtClean="0">
                <a:latin typeface="Agency FB" pitchFamily="34" charset="0"/>
              </a:rPr>
              <a:t>Example:</a:t>
            </a:r>
            <a:r>
              <a:rPr lang="en-US" sz="4000" dirty="0" smtClean="0">
                <a:latin typeface="Agency FB" pitchFamily="34" charset="0"/>
              </a:rPr>
              <a:t/>
            </a:r>
            <a:br>
              <a:rPr lang="en-US" sz="4000" dirty="0" smtClean="0">
                <a:latin typeface="Agency FB" pitchFamily="34" charset="0"/>
              </a:rPr>
            </a:br>
            <a:endParaRPr lang="en-US" sz="4000" dirty="0">
              <a:latin typeface="Agency FB" pitchFamily="34" charset="0"/>
            </a:endParaRPr>
          </a:p>
        </p:txBody>
      </p:sp>
      <p:sp>
        <p:nvSpPr>
          <p:cNvPr id="3" name="Content Placeholder 2"/>
          <p:cNvSpPr>
            <a:spLocks noGrp="1"/>
          </p:cNvSpPr>
          <p:nvPr>
            <p:ph idx="1"/>
          </p:nvPr>
        </p:nvSpPr>
        <p:spPr>
          <a:xfrm>
            <a:off x="270098" y="1754747"/>
            <a:ext cx="8165564" cy="4525963"/>
          </a:xfrm>
        </p:spPr>
        <p:txBody>
          <a:bodyPr/>
          <a:lstStyle/>
          <a:p>
            <a:pPr>
              <a:buNone/>
            </a:pPr>
            <a:r>
              <a:rPr lang="en-US" sz="2800" b="1" dirty="0" smtClean="0">
                <a:latin typeface="Agency FB" pitchFamily="34" charset="0"/>
              </a:rPr>
              <a:t>     Assume SENSEX has only 2 stocks namely SBI and RELIANCE. Total shares in SBI are 500 out of which 200 are held by Government and only 300 are available for public trading. RELIANCE has 1000 shares out of which 500 are held by promoters and 500 are available for trading. Assume price of SBI Stock is Rs.100 and Reliance is Rs.200. Then "free-Floating Market Cap" of these 2 companies =</a:t>
            </a:r>
            <a:br>
              <a:rPr lang="en-US" sz="2800" b="1" dirty="0" smtClean="0">
                <a:latin typeface="Agency FB" pitchFamily="34" charset="0"/>
              </a:rPr>
            </a:br>
            <a:r>
              <a:rPr lang="en-US" sz="2800" b="1" dirty="0" smtClean="0">
                <a:latin typeface="Agency FB" pitchFamily="34" charset="0"/>
              </a:rPr>
              <a:t/>
            </a:r>
            <a:br>
              <a:rPr lang="en-US" sz="2800" b="1" dirty="0" smtClean="0">
                <a:latin typeface="Agency FB" pitchFamily="34" charset="0"/>
              </a:rPr>
            </a:br>
            <a:r>
              <a:rPr lang="en-US" sz="3600" b="1" dirty="0" smtClean="0">
                <a:latin typeface="Agency FB" pitchFamily="34" charset="0"/>
              </a:rPr>
              <a:t/>
            </a:r>
            <a:br>
              <a:rPr lang="en-US" sz="3600" b="1" dirty="0" smtClean="0">
                <a:latin typeface="Agency FB" pitchFamily="34" charset="0"/>
              </a:rPr>
            </a:br>
            <a:endParaRPr lang="en-US" sz="3600" b="1"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113"/>
            <a:ext cx="8291513" cy="4103687"/>
          </a:xfrm>
        </p:spPr>
        <p:txBody>
          <a:bodyPr/>
          <a:lstStyle/>
          <a:p>
            <a:pPr>
              <a:buNone/>
            </a:pPr>
            <a:r>
              <a:rPr lang="en-US" sz="2800" b="1" dirty="0" smtClean="0">
                <a:latin typeface="Agency FB" pitchFamily="34" charset="0"/>
              </a:rPr>
              <a:t>      (300*100+500*200) = 30000+100000 = Rs. 130000</a:t>
            </a:r>
            <a:br>
              <a:rPr lang="en-US" sz="2800" b="1" dirty="0" smtClean="0">
                <a:latin typeface="Agency FB" pitchFamily="34" charset="0"/>
              </a:rPr>
            </a:br>
            <a:r>
              <a:rPr lang="en-US" sz="2800" b="1" dirty="0" smtClean="0">
                <a:latin typeface="Agency FB" pitchFamily="34" charset="0"/>
              </a:rPr>
              <a:t/>
            </a:r>
            <a:br>
              <a:rPr lang="en-US" sz="2800" b="1" dirty="0" smtClean="0">
                <a:latin typeface="Agency FB" pitchFamily="34" charset="0"/>
              </a:rPr>
            </a:br>
            <a:r>
              <a:rPr lang="en-US" sz="2800" b="1" dirty="0" smtClean="0">
                <a:latin typeface="Agency FB" pitchFamily="34" charset="0"/>
              </a:rPr>
              <a:t>Assume Market Cap during the year 1978-79 was Rs.25000</a:t>
            </a:r>
            <a:br>
              <a:rPr lang="en-US" sz="2800" b="1" dirty="0" smtClean="0">
                <a:latin typeface="Agency FB" pitchFamily="34" charset="0"/>
              </a:rPr>
            </a:br>
            <a:r>
              <a:rPr lang="en-US" sz="2800" b="1" dirty="0" smtClean="0">
                <a:latin typeface="Agency FB" pitchFamily="34" charset="0"/>
              </a:rPr>
              <a:t/>
            </a:r>
            <a:br>
              <a:rPr lang="en-US" sz="2800" b="1" dirty="0" smtClean="0">
                <a:latin typeface="Agency FB" pitchFamily="34" charset="0"/>
              </a:rPr>
            </a:br>
            <a:r>
              <a:rPr lang="en-US" sz="2800" b="1" dirty="0" smtClean="0">
                <a:latin typeface="Agency FB" pitchFamily="34" charset="0"/>
              </a:rPr>
              <a:t>Then SENSEX = 130000*100/25000 = 520.</a:t>
            </a:r>
            <a:br>
              <a:rPr lang="en-US" sz="2800" b="1" dirty="0" smtClean="0">
                <a:latin typeface="Agency FB" pitchFamily="34" charset="0"/>
              </a:rPr>
            </a:br>
            <a:r>
              <a:rPr lang="en-US" sz="2800" b="1" dirty="0" smtClean="0">
                <a:latin typeface="Agency FB" pitchFamily="34" charset="0"/>
              </a:rPr>
              <a:t/>
            </a:r>
            <a:br>
              <a:rPr lang="en-US" sz="2800" b="1" dirty="0" smtClean="0">
                <a:latin typeface="Agency FB" pitchFamily="34" charset="0"/>
              </a:rPr>
            </a:br>
            <a:r>
              <a:rPr lang="en-US" sz="2800" b="1" dirty="0" smtClean="0">
                <a:latin typeface="Agency FB" pitchFamily="34" charset="0"/>
              </a:rPr>
              <a:t>The methodology in the example is exactly followed to calculate the SENSEX, only difference being the inclusion of 30 stocks.</a:t>
            </a:r>
            <a:endParaRPr lang="en-US" sz="2800" b="1"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9952" y="326154"/>
            <a:ext cx="7221538" cy="1143000"/>
          </a:xfrm>
        </p:spPr>
        <p:txBody>
          <a:bodyPr/>
          <a:lstStyle/>
          <a:p>
            <a:pPr algn="ctr"/>
            <a:r>
              <a:rPr lang="en-US" sz="4000" b="1" dirty="0" smtClean="0">
                <a:latin typeface="Agency FB" pitchFamily="34" charset="0"/>
              </a:rPr>
              <a:t/>
            </a:r>
            <a:br>
              <a:rPr lang="en-US" sz="4000" b="1" dirty="0" smtClean="0">
                <a:latin typeface="Agency FB" pitchFamily="34" charset="0"/>
              </a:rPr>
            </a:br>
            <a:r>
              <a:rPr lang="en-US" sz="4000" b="1" dirty="0" smtClean="0">
                <a:latin typeface="Agency FB" pitchFamily="34" charset="0"/>
              </a:rPr>
              <a:t>Index Closure Algorithm</a:t>
            </a:r>
            <a:r>
              <a:rPr lang="en-US" sz="4000" dirty="0" smtClean="0">
                <a:latin typeface="Agency FB" pitchFamily="34" charset="0"/>
              </a:rPr>
              <a:t/>
            </a:r>
            <a:br>
              <a:rPr lang="en-US" sz="4000" dirty="0" smtClean="0">
                <a:latin typeface="Agency FB" pitchFamily="34" charset="0"/>
              </a:rPr>
            </a:br>
            <a:endParaRPr lang="en-US" sz="4000" dirty="0">
              <a:latin typeface="Agency FB" pitchFamily="34" charset="0"/>
            </a:endParaRPr>
          </a:p>
        </p:txBody>
      </p:sp>
      <p:sp>
        <p:nvSpPr>
          <p:cNvPr id="3" name="Content Placeholder 2"/>
          <p:cNvSpPr>
            <a:spLocks noGrp="1"/>
          </p:cNvSpPr>
          <p:nvPr>
            <p:ph idx="1"/>
          </p:nvPr>
        </p:nvSpPr>
        <p:spPr>
          <a:xfrm>
            <a:off x="457200" y="1447800"/>
            <a:ext cx="8291513" cy="4952999"/>
          </a:xfrm>
        </p:spPr>
        <p:txBody>
          <a:bodyPr/>
          <a:lstStyle/>
          <a:p>
            <a:pPr algn="just"/>
            <a:r>
              <a:rPr lang="en-US" sz="2400" b="1" dirty="0" smtClean="0">
                <a:latin typeface="Agency FB" pitchFamily="34" charset="0"/>
              </a:rPr>
              <a:t>The closing SENSEX on any trading day is computed taking the weighted average of all the trades on SENSEX constituents in the last 30 minutes of trading session. </a:t>
            </a:r>
          </a:p>
          <a:p>
            <a:pPr algn="just"/>
            <a:endParaRPr lang="en-US" sz="2400" b="1" dirty="0" smtClean="0">
              <a:latin typeface="Agency FB" pitchFamily="34" charset="0"/>
            </a:endParaRPr>
          </a:p>
          <a:p>
            <a:pPr algn="just"/>
            <a:r>
              <a:rPr lang="en-US" sz="2400" b="1" dirty="0" smtClean="0">
                <a:latin typeface="Agency FB" pitchFamily="34" charset="0"/>
              </a:rPr>
              <a:t>If a SENSEX constituent has not traded in the last 30 minutes, the last traded price is taken for computation of the Index closure. </a:t>
            </a:r>
          </a:p>
          <a:p>
            <a:pPr algn="just"/>
            <a:endParaRPr lang="en-US" sz="2400" b="1" dirty="0" smtClean="0">
              <a:latin typeface="Agency FB" pitchFamily="34" charset="0"/>
            </a:endParaRPr>
          </a:p>
          <a:p>
            <a:pPr algn="just"/>
            <a:r>
              <a:rPr lang="en-US" sz="2400" b="1" dirty="0" smtClean="0">
                <a:latin typeface="Agency FB" pitchFamily="34" charset="0"/>
              </a:rPr>
              <a:t>If a SENSEX constituent has not traded at all in a day, then its last day's closing price is taken for computation of Index closure. </a:t>
            </a:r>
          </a:p>
          <a:p>
            <a:pPr algn="just"/>
            <a:endParaRPr lang="en-US" sz="2400" b="1" dirty="0" smtClean="0">
              <a:latin typeface="Agency FB" pitchFamily="34" charset="0"/>
            </a:endParaRPr>
          </a:p>
          <a:p>
            <a:pPr algn="just"/>
            <a:r>
              <a:rPr lang="en-US" sz="2400" b="1" dirty="0" smtClean="0">
                <a:latin typeface="Agency FB" pitchFamily="34" charset="0"/>
              </a:rPr>
              <a:t>The use of Index Closure Algorithm prevents any intentional manipulation of the closing index value.</a:t>
            </a:r>
          </a:p>
          <a:p>
            <a:pPr algn="just"/>
            <a:r>
              <a:rPr lang="en-US" b="1" dirty="0" smtClean="0">
                <a:latin typeface="Agency FB" pitchFamily="34" charset="0"/>
              </a:rPr>
              <a:t/>
            </a:r>
            <a:br>
              <a:rPr lang="en-US" b="1" dirty="0" smtClean="0">
                <a:latin typeface="Agency FB" pitchFamily="34" charset="0"/>
              </a:rPr>
            </a:br>
            <a:r>
              <a:rPr lang="en-US" b="1" dirty="0" smtClean="0">
                <a:latin typeface="Agency FB" pitchFamily="34" charset="0"/>
              </a:rPr>
              <a:t/>
            </a:r>
            <a:br>
              <a:rPr lang="en-US" b="1" dirty="0" smtClean="0">
                <a:latin typeface="Agency FB" pitchFamily="34" charset="0"/>
              </a:rPr>
            </a:br>
            <a:endParaRPr lang="en-US" b="1"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olsaMadrid.jpg"/>
          <p:cNvPicPr>
            <a:picLocks noChangeAspect="1"/>
          </p:cNvPicPr>
          <p:nvPr/>
        </p:nvPicPr>
        <p:blipFill>
          <a:blip r:embed="rId2"/>
          <a:stretch>
            <a:fillRect/>
          </a:stretch>
        </p:blipFill>
        <p:spPr>
          <a:xfrm rot="20347745">
            <a:off x="277554" y="2009725"/>
            <a:ext cx="1543405" cy="18423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newexchange.jpg"/>
          <p:cNvPicPr>
            <a:picLocks noChangeAspect="1"/>
          </p:cNvPicPr>
          <p:nvPr/>
        </p:nvPicPr>
        <p:blipFill>
          <a:blip r:embed="rId3"/>
          <a:stretch>
            <a:fillRect/>
          </a:stretch>
        </p:blipFill>
        <p:spPr>
          <a:xfrm rot="649480">
            <a:off x="6994373" y="4012016"/>
            <a:ext cx="1939033" cy="24264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1028" descr="The Bombay Stock Exchange">
            <a:hlinkClick r:id="rId4" tooltip="The Bombay Stock Exchange"/>
          </p:cNvPr>
          <p:cNvPicPr>
            <a:picLocks noChangeAspect="1" noChangeArrowheads="1"/>
          </p:cNvPicPr>
          <p:nvPr/>
        </p:nvPicPr>
        <p:blipFill>
          <a:blip r:embed="rId5"/>
          <a:srcRect/>
          <a:stretch>
            <a:fillRect/>
          </a:stretch>
        </p:blipFill>
        <p:spPr bwMode="auto">
          <a:xfrm rot="20657327">
            <a:off x="268948" y="193439"/>
            <a:ext cx="1735807" cy="22258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Singapore-stock-exchange-center.jpg"/>
          <p:cNvPicPr>
            <a:picLocks noChangeAspect="1"/>
          </p:cNvPicPr>
          <p:nvPr/>
        </p:nvPicPr>
        <p:blipFill>
          <a:blip r:embed="rId6"/>
          <a:stretch>
            <a:fillRect/>
          </a:stretch>
        </p:blipFill>
        <p:spPr>
          <a:xfrm rot="20750626">
            <a:off x="325326" y="3690090"/>
            <a:ext cx="2240161" cy="29385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London_Stock_Exchange.jpg"/>
          <p:cNvPicPr>
            <a:picLocks noChangeAspect="1"/>
          </p:cNvPicPr>
          <p:nvPr/>
        </p:nvPicPr>
        <p:blipFill>
          <a:blip r:embed="rId7"/>
          <a:stretch>
            <a:fillRect/>
          </a:stretch>
        </p:blipFill>
        <p:spPr>
          <a:xfrm rot="888094">
            <a:off x="6702295" y="536135"/>
            <a:ext cx="1901994" cy="17751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578" name="Rectangle 2"/>
          <p:cNvSpPr>
            <a:spLocks noGrp="1" noChangeArrowheads="1"/>
          </p:cNvSpPr>
          <p:nvPr>
            <p:ph type="title"/>
          </p:nvPr>
        </p:nvSpPr>
        <p:spPr>
          <a:xfrm>
            <a:off x="1017065" y="764040"/>
            <a:ext cx="7221538" cy="1143000"/>
          </a:xfrm>
        </p:spPr>
        <p:txBody>
          <a:bodyPr/>
          <a:lstStyle/>
          <a:p>
            <a:pPr algn="ctr"/>
            <a:r>
              <a:rPr lang="en-US" dirty="0" smtClean="0">
                <a:latin typeface="Agency FB" pitchFamily="34" charset="0"/>
              </a:rPr>
              <a:t>What is a Stock Exchange?</a:t>
            </a:r>
            <a:endParaRPr lang="en-US" dirty="0">
              <a:latin typeface="Agency FB" pitchFamily="34" charset="0"/>
            </a:endParaRPr>
          </a:p>
        </p:txBody>
      </p:sp>
      <p:sp>
        <p:nvSpPr>
          <p:cNvPr id="24579" name="Rectangle 3"/>
          <p:cNvSpPr>
            <a:spLocks noGrp="1" noChangeArrowheads="1"/>
          </p:cNvSpPr>
          <p:nvPr>
            <p:ph type="body" idx="1"/>
          </p:nvPr>
        </p:nvSpPr>
        <p:spPr>
          <a:xfrm>
            <a:off x="1223138" y="2756079"/>
            <a:ext cx="7221538" cy="2558715"/>
          </a:xfrm>
        </p:spPr>
        <p:txBody>
          <a:bodyPr/>
          <a:lstStyle/>
          <a:p>
            <a:pPr>
              <a:buNone/>
            </a:pPr>
            <a:r>
              <a:rPr lang="en-US" dirty="0" smtClean="0">
                <a:latin typeface="Agency FB" pitchFamily="34" charset="0"/>
              </a:rPr>
              <a:t>     Stock exchange is that place where trading of shares is done in terms of sale and purchase.</a:t>
            </a:r>
          </a:p>
          <a:p>
            <a:pPr>
              <a:buNone/>
            </a:pPr>
            <a:endParaRPr lang="en-US" dirty="0">
              <a:latin typeface="Agency FB" pitchFamily="34" charset="0"/>
            </a:endParaRPr>
          </a:p>
        </p:txBody>
      </p:sp>
      <p:pic>
        <p:nvPicPr>
          <p:cNvPr id="7" name="Picture 6" descr="Tokyo_Stock_Exchange_1146.jpg"/>
          <p:cNvPicPr>
            <a:picLocks noChangeAspect="1"/>
          </p:cNvPicPr>
          <p:nvPr/>
        </p:nvPicPr>
        <p:blipFill>
          <a:blip r:embed="rId8" cstate="print"/>
          <a:stretch>
            <a:fillRect/>
          </a:stretch>
        </p:blipFill>
        <p:spPr>
          <a:xfrm rot="746597">
            <a:off x="4681471" y="4572549"/>
            <a:ext cx="2466304" cy="20437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stock_exchange_250x251.jpg"/>
          <p:cNvPicPr>
            <a:picLocks noChangeAspect="1"/>
          </p:cNvPicPr>
          <p:nvPr/>
        </p:nvPicPr>
        <p:blipFill>
          <a:blip r:embed="rId9"/>
          <a:stretch>
            <a:fillRect/>
          </a:stretch>
        </p:blipFill>
        <p:spPr>
          <a:xfrm rot="20374132">
            <a:off x="2331972" y="4511218"/>
            <a:ext cx="2046086" cy="20542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313px-101.portrait.altonthompson.jpg"/>
          <p:cNvPicPr>
            <a:picLocks noChangeAspect="1"/>
          </p:cNvPicPr>
          <p:nvPr/>
        </p:nvPicPr>
        <p:blipFill>
          <a:blip r:embed="rId10"/>
          <a:stretch>
            <a:fillRect/>
          </a:stretch>
        </p:blipFill>
        <p:spPr>
          <a:xfrm rot="900391">
            <a:off x="7675849" y="1844041"/>
            <a:ext cx="1192530" cy="228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7703" y="248880"/>
            <a:ext cx="7221538" cy="1143000"/>
          </a:xfrm>
        </p:spPr>
        <p:txBody>
          <a:bodyPr/>
          <a:lstStyle/>
          <a:p>
            <a:r>
              <a:rPr lang="en-US" b="1" dirty="0" smtClean="0">
                <a:latin typeface="Agency FB" pitchFamily="34" charset="0"/>
              </a:rPr>
              <a:t>NIFTY</a:t>
            </a:r>
            <a:endParaRPr lang="en-US" dirty="0">
              <a:latin typeface="Agency FB" pitchFamily="34" charset="0"/>
            </a:endParaRPr>
          </a:p>
        </p:txBody>
      </p:sp>
      <p:sp>
        <p:nvSpPr>
          <p:cNvPr id="3" name="Content Placeholder 2"/>
          <p:cNvSpPr>
            <a:spLocks noGrp="1"/>
          </p:cNvSpPr>
          <p:nvPr>
            <p:ph idx="1"/>
          </p:nvPr>
        </p:nvSpPr>
        <p:spPr>
          <a:xfrm>
            <a:off x="457200" y="2138971"/>
            <a:ext cx="8291513" cy="4495800"/>
          </a:xfrm>
        </p:spPr>
        <p:txBody>
          <a:bodyPr/>
          <a:lstStyle/>
          <a:p>
            <a:pPr algn="just">
              <a:buNone/>
            </a:pPr>
            <a:r>
              <a:rPr lang="en-US" sz="2800" b="1" dirty="0" smtClean="0">
                <a:latin typeface="Agency FB" pitchFamily="34" charset="0"/>
              </a:rPr>
              <a:t>     The National Stock Exchange (NSE) is associated with NIFTY and it is also calculated by the same methodology but with two key differences. </a:t>
            </a:r>
          </a:p>
          <a:p>
            <a:pPr algn="just">
              <a:buNone/>
            </a:pPr>
            <a:r>
              <a:rPr lang="en-US" sz="3600" b="1" dirty="0" smtClean="0">
                <a:latin typeface="Agency FB" pitchFamily="34" charset="0"/>
              </a:rPr>
              <a:t>    </a:t>
            </a:r>
            <a:r>
              <a:rPr lang="en-US" sz="2800" b="1" dirty="0" smtClean="0">
                <a:latin typeface="Agency FB" pitchFamily="34" charset="0"/>
              </a:rPr>
              <a:t>1. Base year is 1995 and base value is 1000.</a:t>
            </a:r>
          </a:p>
          <a:p>
            <a:pPr algn="just">
              <a:buNone/>
            </a:pPr>
            <a:r>
              <a:rPr lang="en-US" sz="2800" b="1" dirty="0" smtClean="0">
                <a:latin typeface="Agency FB" pitchFamily="34" charset="0"/>
              </a:rPr>
              <a:t>	2. NIFTY is calculated based on 50 stocks.</a:t>
            </a:r>
          </a:p>
          <a:p>
            <a:pPr algn="just">
              <a:buNone/>
            </a:pPr>
            <a:r>
              <a:rPr lang="en-US" sz="2800" b="1" dirty="0" smtClean="0">
                <a:latin typeface="Agency FB" pitchFamily="34" charset="0"/>
              </a:rPr>
              <a:t/>
            </a:r>
            <a:br>
              <a:rPr lang="en-US" sz="2800" b="1" dirty="0" smtClean="0">
                <a:latin typeface="Agency FB" pitchFamily="34" charset="0"/>
              </a:rPr>
            </a:br>
            <a:r>
              <a:rPr lang="en-US" sz="2800" b="1" dirty="0" smtClean="0">
                <a:latin typeface="Agency FB" pitchFamily="34" charset="0"/>
              </a:rPr>
              <a:t>Everything else remains the same in NIFTY Index calculation as well.</a:t>
            </a:r>
          </a:p>
          <a:p>
            <a:pPr algn="just">
              <a:buNone/>
            </a:pPr>
            <a:r>
              <a:rPr lang="en-US" sz="3600" b="1" dirty="0" smtClean="0">
                <a:latin typeface="Agency FB" pitchFamily="34" charset="0"/>
              </a:rPr>
              <a:t/>
            </a:r>
            <a:br>
              <a:rPr lang="en-US" sz="3600" b="1" dirty="0" smtClean="0">
                <a:latin typeface="Agency FB" pitchFamily="34" charset="0"/>
              </a:rPr>
            </a:br>
            <a:r>
              <a:rPr lang="en-US" sz="3600" b="1" dirty="0" smtClean="0">
                <a:latin typeface="Agency FB" pitchFamily="34" charset="0"/>
              </a:rPr>
              <a:t/>
            </a:r>
            <a:br>
              <a:rPr lang="en-US" sz="3600" b="1" dirty="0" smtClean="0">
                <a:latin typeface="Agency FB" pitchFamily="34" charset="0"/>
              </a:rPr>
            </a:br>
            <a:r>
              <a:rPr lang="en-US" sz="3600" b="1" dirty="0" smtClean="0">
                <a:latin typeface="Agency FB" pitchFamily="34" charset="0"/>
              </a:rPr>
              <a:t/>
            </a:r>
            <a:br>
              <a:rPr lang="en-US" sz="3600" b="1" dirty="0" smtClean="0">
                <a:latin typeface="Agency FB" pitchFamily="34" charset="0"/>
              </a:rPr>
            </a:br>
            <a:endParaRPr lang="en-US" sz="3600" b="1"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960" y="274638"/>
            <a:ext cx="7686040" cy="1143000"/>
          </a:xfrm>
        </p:spPr>
        <p:txBody>
          <a:bodyPr/>
          <a:lstStyle/>
          <a:p>
            <a:pPr algn="ctr"/>
            <a:r>
              <a:rPr lang="en-US" sz="4000" b="1" dirty="0" smtClean="0">
                <a:latin typeface="Agency FB" pitchFamily="34" charset="0"/>
              </a:rPr>
              <a:t>Benefits of Stock Exchanges to Community</a:t>
            </a:r>
            <a:endParaRPr lang="en-US" sz="4000" b="1" dirty="0">
              <a:latin typeface="Agency FB" pitchFamily="34" charset="0"/>
            </a:endParaRPr>
          </a:p>
        </p:txBody>
      </p:sp>
      <p:sp>
        <p:nvSpPr>
          <p:cNvPr id="3" name="Content Placeholder 2"/>
          <p:cNvSpPr>
            <a:spLocks noGrp="1"/>
          </p:cNvSpPr>
          <p:nvPr>
            <p:ph idx="1"/>
          </p:nvPr>
        </p:nvSpPr>
        <p:spPr>
          <a:xfrm>
            <a:off x="436880" y="1402080"/>
            <a:ext cx="8234680" cy="5105400"/>
          </a:xfrm>
        </p:spPr>
        <p:txBody>
          <a:bodyPr/>
          <a:lstStyle/>
          <a:p>
            <a:pPr>
              <a:lnSpc>
                <a:spcPct val="90000"/>
              </a:lnSpc>
              <a:buNone/>
            </a:pPr>
            <a:r>
              <a:rPr lang="en-US" sz="2800" b="1" dirty="0" smtClean="0">
                <a:latin typeface="Agency FB" pitchFamily="34" charset="0"/>
              </a:rPr>
              <a:t>1.    It assist the economies development by providing a body of interested investors.</a:t>
            </a:r>
          </a:p>
          <a:p>
            <a:pPr>
              <a:lnSpc>
                <a:spcPct val="90000"/>
              </a:lnSpc>
              <a:buNone/>
            </a:pPr>
            <a:r>
              <a:rPr lang="en-US" sz="2800" b="1" dirty="0" smtClean="0">
                <a:latin typeface="Agency FB" pitchFamily="34" charset="0"/>
              </a:rPr>
              <a:t>2.  It uploads the position of superior enterprises and assist them in raising further funds.</a:t>
            </a:r>
          </a:p>
          <a:p>
            <a:pPr>
              <a:lnSpc>
                <a:spcPct val="90000"/>
              </a:lnSpc>
              <a:buNone/>
            </a:pPr>
            <a:r>
              <a:rPr lang="en-US" sz="2800" b="1" dirty="0" smtClean="0">
                <a:latin typeface="Agency FB" pitchFamily="34" charset="0"/>
              </a:rPr>
              <a:t>3.  It encourages capital formation</a:t>
            </a:r>
          </a:p>
          <a:p>
            <a:pPr>
              <a:lnSpc>
                <a:spcPct val="90000"/>
              </a:lnSpc>
              <a:buNone/>
            </a:pPr>
            <a:r>
              <a:rPr lang="en-US" sz="2800" b="1" dirty="0" smtClean="0">
                <a:latin typeface="Agency FB" pitchFamily="34" charset="0"/>
              </a:rPr>
              <a:t>4.  Government can undertake projects of national importance and social value raising funds through the sale of its securities on the stock exchange.</a:t>
            </a:r>
          </a:p>
          <a:p>
            <a:pPr>
              <a:lnSpc>
                <a:spcPct val="90000"/>
              </a:lnSpc>
              <a:buNone/>
            </a:pPr>
            <a:r>
              <a:rPr lang="en-US" sz="2800" b="1" dirty="0" smtClean="0">
                <a:latin typeface="Agency FB" pitchFamily="34" charset="0"/>
              </a:rPr>
              <a:t>5.  It is the stock exchanges that central bank of a country can control credit by undertaking open market operations (purchase and sale of securities)</a:t>
            </a:r>
          </a:p>
          <a:p>
            <a:pPr>
              <a:buNone/>
            </a:pPr>
            <a:endParaRPr lang="en-US" sz="2800" b="1"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840" y="274638"/>
            <a:ext cx="7221538" cy="1143000"/>
          </a:xfrm>
        </p:spPr>
        <p:txBody>
          <a:bodyPr/>
          <a:lstStyle/>
          <a:p>
            <a:pPr algn="ctr"/>
            <a:r>
              <a:rPr lang="en-US" b="1" dirty="0" smtClean="0">
                <a:latin typeface="Agency FB" pitchFamily="34" charset="0"/>
              </a:rPr>
              <a:t>Benefits to Investor</a:t>
            </a:r>
            <a:endParaRPr lang="en-US" b="1" dirty="0">
              <a:latin typeface="Agency FB" pitchFamily="34" charset="0"/>
            </a:endParaRPr>
          </a:p>
        </p:txBody>
      </p:sp>
      <p:sp>
        <p:nvSpPr>
          <p:cNvPr id="4" name="Rectangle 3"/>
          <p:cNvSpPr>
            <a:spLocks noGrp="1" noChangeArrowheads="1"/>
          </p:cNvSpPr>
          <p:nvPr>
            <p:ph idx="1"/>
          </p:nvPr>
        </p:nvSpPr>
        <p:spPr>
          <a:xfrm>
            <a:off x="695960" y="1645920"/>
            <a:ext cx="7945120" cy="4953000"/>
          </a:xfrm>
        </p:spPr>
        <p:txBody>
          <a:bodyPr/>
          <a:lstStyle/>
          <a:p>
            <a:pPr>
              <a:buNone/>
            </a:pPr>
            <a:r>
              <a:rPr lang="en-US" sz="2800" b="1" dirty="0">
                <a:latin typeface="Agency FB" pitchFamily="34" charset="0"/>
              </a:rPr>
              <a:t>1</a:t>
            </a:r>
            <a:r>
              <a:rPr lang="en-US" sz="2800" b="1" dirty="0" smtClean="0">
                <a:latin typeface="Agency FB" pitchFamily="34" charset="0"/>
              </a:rPr>
              <a:t>.   Liquidity </a:t>
            </a:r>
            <a:r>
              <a:rPr lang="en-US" sz="2800" b="1" dirty="0">
                <a:latin typeface="Agency FB" pitchFamily="34" charset="0"/>
              </a:rPr>
              <a:t>of the investment is increased</a:t>
            </a:r>
          </a:p>
          <a:p>
            <a:pPr>
              <a:buNone/>
            </a:pPr>
            <a:r>
              <a:rPr lang="en-US" sz="2800" b="1" dirty="0">
                <a:latin typeface="Agency FB" pitchFamily="34" charset="0"/>
              </a:rPr>
              <a:t>2</a:t>
            </a:r>
            <a:r>
              <a:rPr lang="en-US" sz="2800" b="1" dirty="0" smtClean="0">
                <a:latin typeface="Agency FB" pitchFamily="34" charset="0"/>
              </a:rPr>
              <a:t>.  The </a:t>
            </a:r>
            <a:r>
              <a:rPr lang="en-US" sz="2800" b="1" dirty="0">
                <a:latin typeface="Agency FB" pitchFamily="34" charset="0"/>
              </a:rPr>
              <a:t>securities dealt on a stock exchange are good collateral security for loans.</a:t>
            </a:r>
          </a:p>
          <a:p>
            <a:pPr>
              <a:buNone/>
            </a:pPr>
            <a:r>
              <a:rPr lang="en-US" sz="2800" b="1" dirty="0">
                <a:latin typeface="Agency FB" pitchFamily="34" charset="0"/>
              </a:rPr>
              <a:t>3</a:t>
            </a:r>
            <a:r>
              <a:rPr lang="en-US" sz="2800" b="1" dirty="0" smtClean="0">
                <a:latin typeface="Agency FB" pitchFamily="34" charset="0"/>
              </a:rPr>
              <a:t>.  The </a:t>
            </a:r>
            <a:r>
              <a:rPr lang="en-US" sz="2800" b="1" dirty="0">
                <a:latin typeface="Agency FB" pitchFamily="34" charset="0"/>
              </a:rPr>
              <a:t>stock exchange safeguards interests of investors through strict enforcement of rules and regulations.</a:t>
            </a:r>
          </a:p>
          <a:p>
            <a:pPr>
              <a:buNone/>
            </a:pPr>
            <a:r>
              <a:rPr lang="en-US" sz="2800" b="1" dirty="0">
                <a:latin typeface="Agency FB" pitchFamily="34" charset="0"/>
              </a:rPr>
              <a:t>4</a:t>
            </a:r>
            <a:r>
              <a:rPr lang="en-US" sz="2800" b="1" dirty="0" smtClean="0">
                <a:latin typeface="Agency FB" pitchFamily="34" charset="0"/>
              </a:rPr>
              <a:t>.   The </a:t>
            </a:r>
            <a:r>
              <a:rPr lang="en-US" sz="2800" b="1" dirty="0">
                <a:latin typeface="Agency FB" pitchFamily="34" charset="0"/>
              </a:rPr>
              <a:t>present net worth of investments can be easily known by the daily quotations.</a:t>
            </a:r>
          </a:p>
          <a:p>
            <a:pPr>
              <a:buNone/>
            </a:pPr>
            <a:r>
              <a:rPr lang="en-US" sz="2800" b="1" dirty="0">
                <a:latin typeface="Agency FB" pitchFamily="34" charset="0"/>
              </a:rPr>
              <a:t>5</a:t>
            </a:r>
            <a:r>
              <a:rPr lang="en-US" sz="2800" b="1" dirty="0" smtClean="0">
                <a:latin typeface="Agency FB" pitchFamily="34" charset="0"/>
              </a:rPr>
              <a:t>.   The </a:t>
            </a:r>
            <a:r>
              <a:rPr lang="en-US" sz="2800" b="1" dirty="0">
                <a:latin typeface="Agency FB" pitchFamily="34" charset="0"/>
              </a:rPr>
              <a:t>risk is considerably less when </a:t>
            </a:r>
            <a:r>
              <a:rPr lang="en-US" sz="2800" b="1" dirty="0" smtClean="0">
                <a:latin typeface="Agency FB" pitchFamily="34" charset="0"/>
              </a:rPr>
              <a:t>investor </a:t>
            </a:r>
            <a:r>
              <a:rPr lang="en-US" sz="2800" b="1" dirty="0">
                <a:latin typeface="Agency FB" pitchFamily="34" charset="0"/>
              </a:rPr>
              <a:t>holds or purchases listed securities.</a:t>
            </a:r>
          </a:p>
          <a:p>
            <a:pPr>
              <a:buNone/>
            </a:pPr>
            <a:endParaRPr lang="en-US" sz="2800" b="1"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8400" y="244158"/>
            <a:ext cx="7221538" cy="1143000"/>
          </a:xfrm>
        </p:spPr>
        <p:txBody>
          <a:bodyPr/>
          <a:lstStyle/>
          <a:p>
            <a:pPr algn="ctr"/>
            <a:r>
              <a:rPr lang="en-US" sz="4000" b="1" dirty="0" smtClean="0">
                <a:latin typeface="Agency FB" pitchFamily="34" charset="0"/>
              </a:rPr>
              <a:t>Benefits to the company</a:t>
            </a:r>
            <a:endParaRPr lang="en-US" sz="4000" b="1" dirty="0">
              <a:latin typeface="Agency FB" pitchFamily="34" charset="0"/>
            </a:endParaRPr>
          </a:p>
        </p:txBody>
      </p:sp>
      <p:sp>
        <p:nvSpPr>
          <p:cNvPr id="3" name="Content Placeholder 2"/>
          <p:cNvSpPr>
            <a:spLocks noGrp="1"/>
          </p:cNvSpPr>
          <p:nvPr>
            <p:ph idx="1"/>
          </p:nvPr>
        </p:nvSpPr>
        <p:spPr>
          <a:xfrm>
            <a:off x="436880" y="1447800"/>
            <a:ext cx="8234680" cy="4525963"/>
          </a:xfrm>
        </p:spPr>
        <p:txBody>
          <a:bodyPr/>
          <a:lstStyle/>
          <a:p>
            <a:pPr marL="514350" indent="-514350" algn="just">
              <a:buAutoNum type="arabicPeriod"/>
            </a:pPr>
            <a:r>
              <a:rPr lang="en-US" sz="2800" b="1" dirty="0" smtClean="0">
                <a:latin typeface="Agency FB" pitchFamily="34" charset="0"/>
              </a:rPr>
              <a:t>A company whose shares quoted on stock exchange they enjoy better reputation and credit.</a:t>
            </a:r>
          </a:p>
          <a:p>
            <a:pPr marL="514350" indent="-514350" algn="just">
              <a:buAutoNum type="arabicPeriod" startAt="2"/>
            </a:pPr>
            <a:r>
              <a:rPr lang="en-US" sz="2800" b="1" dirty="0" smtClean="0">
                <a:latin typeface="Agency FB" pitchFamily="34" charset="0"/>
              </a:rPr>
              <a:t>The market for the shares of such a company is naturally widened.</a:t>
            </a:r>
          </a:p>
          <a:p>
            <a:pPr algn="just">
              <a:buNone/>
            </a:pPr>
            <a:r>
              <a:rPr lang="en-US" sz="2800" b="1" dirty="0" smtClean="0">
                <a:latin typeface="Agency FB" pitchFamily="34" charset="0"/>
              </a:rPr>
              <a:t>3.  The market price of securities is likely to be higher in relation to its earnings, dividends and property values. This raises the bargaining power of the company in the event of a takeover, merger or amalgamation.</a:t>
            </a:r>
          </a:p>
          <a:p>
            <a:pPr algn="just">
              <a:buNone/>
            </a:pPr>
            <a:endParaRPr lang="en-US" sz="2800" b="1"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69913" y="3827780"/>
            <a:ext cx="7772400" cy="1362075"/>
          </a:xfrm>
        </p:spPr>
        <p:txBody>
          <a:bodyPr/>
          <a:lstStyle/>
          <a:p>
            <a:r>
              <a:rPr lang="en-US" sz="4000" b="1" dirty="0" smtClean="0">
                <a:latin typeface="Agency FB" pitchFamily="34" charset="0"/>
              </a:rPr>
              <a:t/>
            </a:r>
            <a:br>
              <a:rPr lang="en-US" sz="4000" b="1" dirty="0" smtClean="0">
                <a:latin typeface="Agency FB" pitchFamily="34" charset="0"/>
              </a:rPr>
            </a:br>
            <a:r>
              <a:rPr lang="en-US" sz="4000" b="1" dirty="0" smtClean="0">
                <a:latin typeface="Agency FB" pitchFamily="34" charset="0"/>
              </a:rPr>
              <a:t>Adjustments for Bonus, Rights and Newly Issued Capital</a:t>
            </a:r>
            <a:r>
              <a:rPr lang="en-US" dirty="0" smtClean="0"/>
              <a:t/>
            </a:r>
            <a:br>
              <a:rPr lang="en-US" dirty="0" smtClean="0"/>
            </a:br>
            <a:endParaRPr lang="en-US" dirty="0"/>
          </a:p>
        </p:txBody>
      </p:sp>
    </p:spTree>
  </p:cSld>
  <p:clrMapOvr>
    <a:masterClrMapping/>
  </p:clrMapOvr>
  <p:transition>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4660" y="226512"/>
            <a:ext cx="7221538" cy="1143000"/>
          </a:xfrm>
        </p:spPr>
        <p:txBody>
          <a:bodyPr/>
          <a:lstStyle/>
          <a:p>
            <a:pPr algn="ctr"/>
            <a:r>
              <a:rPr lang="en-US" sz="3600" b="1" dirty="0" smtClean="0">
                <a:latin typeface="Agency FB" pitchFamily="34" charset="0"/>
              </a:rPr>
              <a:t/>
            </a:r>
            <a:br>
              <a:rPr lang="en-US" sz="3600" b="1" dirty="0" smtClean="0">
                <a:latin typeface="Agency FB" pitchFamily="34" charset="0"/>
              </a:rPr>
            </a:br>
            <a:r>
              <a:rPr lang="en-US" sz="3600" b="1" dirty="0" smtClean="0">
                <a:latin typeface="Agency FB" pitchFamily="34" charset="0"/>
              </a:rPr>
              <a:t>Adjustment for Bonus, Rights and Newly Issued Capital</a:t>
            </a:r>
            <a:r>
              <a:rPr lang="en-US" sz="3600" dirty="0" smtClean="0"/>
              <a:t/>
            </a:r>
            <a:br>
              <a:rPr lang="en-US" sz="3600" dirty="0" smtClean="0"/>
            </a:br>
            <a:endParaRPr lang="en-US" sz="3600" dirty="0"/>
          </a:p>
        </p:txBody>
      </p:sp>
      <p:sp>
        <p:nvSpPr>
          <p:cNvPr id="3" name="Content Placeholder 2"/>
          <p:cNvSpPr>
            <a:spLocks noGrp="1"/>
          </p:cNvSpPr>
          <p:nvPr>
            <p:ph idx="1"/>
          </p:nvPr>
        </p:nvSpPr>
        <p:spPr>
          <a:xfrm>
            <a:off x="256674" y="1909008"/>
            <a:ext cx="8722812" cy="4698416"/>
          </a:xfrm>
        </p:spPr>
        <p:txBody>
          <a:bodyPr/>
          <a:lstStyle/>
          <a:p>
            <a:r>
              <a:rPr lang="en-US" sz="2800" b="1" dirty="0" smtClean="0">
                <a:latin typeface="Agency FB" pitchFamily="34" charset="0"/>
              </a:rPr>
              <a:t>SENSEX calculation needs to be adjusted for issue of Bonus or Rights shares, If no adjustments are made, a discontinuity would arise between the current value of the index and its previous value despite the non-occurrence of any economic activity of substance</a:t>
            </a:r>
          </a:p>
          <a:p>
            <a:endParaRPr lang="en-US" sz="2800" b="1" dirty="0" smtClean="0">
              <a:latin typeface="Agency FB" pitchFamily="34" charset="0"/>
            </a:endParaRPr>
          </a:p>
          <a:p>
            <a:r>
              <a:rPr lang="en-US" sz="2800" b="1" dirty="0" smtClean="0">
                <a:latin typeface="Agency FB" pitchFamily="34" charset="0"/>
              </a:rPr>
              <a:t>At the BSE Index Cell , the base value is adjusted, which is used to alter market capitalization of the component stocks to arrive at the SENSEX value.</a:t>
            </a:r>
            <a:br>
              <a:rPr lang="en-US" sz="2800" b="1" dirty="0" smtClean="0">
                <a:latin typeface="Agency FB" pitchFamily="34" charset="0"/>
              </a:rPr>
            </a:br>
            <a:r>
              <a:rPr lang="en-US" sz="2800" b="1" dirty="0" smtClean="0"/>
              <a:t/>
            </a:r>
            <a:br>
              <a:rPr lang="en-US" sz="2800" b="1" dirty="0" smtClean="0"/>
            </a:br>
            <a:endParaRPr lang="en-US" sz="2800" b="1" dirty="0" smtClean="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443790"/>
            <a:ext cx="8770938" cy="4682374"/>
          </a:xfrm>
        </p:spPr>
        <p:txBody>
          <a:bodyPr/>
          <a:lstStyle/>
          <a:p>
            <a:pPr>
              <a:buNone/>
            </a:pPr>
            <a:r>
              <a:rPr lang="en-US" sz="2800" b="1" dirty="0" smtClean="0">
                <a:latin typeface="Agency FB" pitchFamily="34" charset="0"/>
              </a:rPr>
              <a:t>Adjustments for Rights Issues</a:t>
            </a:r>
          </a:p>
          <a:p>
            <a:pPr>
              <a:buNone/>
            </a:pPr>
            <a:endParaRPr lang="en-US" sz="2800" b="1" dirty="0" smtClean="0">
              <a:latin typeface="Agency FB" pitchFamily="34" charset="0"/>
            </a:endParaRPr>
          </a:p>
          <a:p>
            <a:r>
              <a:rPr lang="en-US" sz="2800" b="1" dirty="0" smtClean="0">
                <a:latin typeface="Agency FB" pitchFamily="34" charset="0"/>
              </a:rPr>
              <a:t>When a company, included in the compilation of the index, issues right shares, the free-float market capitalization of that company is increased by the number of additional shares issued based on the theoretical price.</a:t>
            </a:r>
          </a:p>
          <a:p>
            <a:endParaRPr lang="en-US" sz="2800" b="1" dirty="0" smtClean="0">
              <a:latin typeface="Agency FB" pitchFamily="34" charset="0"/>
            </a:endParaRPr>
          </a:p>
          <a:p>
            <a:pPr lvl="0"/>
            <a:r>
              <a:rPr lang="en-US" sz="2800" b="1" dirty="0" smtClean="0">
                <a:latin typeface="Agency FB" pitchFamily="34" charset="0"/>
              </a:rPr>
              <a:t> An offsetting or proportionate adjustment is then made to the Base Market capitalization (see 'Base Market capitalization Adjustment' below).</a:t>
            </a:r>
          </a:p>
          <a:p>
            <a:endParaRPr lang="en-US" sz="2800" b="1" dirty="0" smtClean="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 y="1021081"/>
            <a:ext cx="8446887" cy="4473826"/>
          </a:xfrm>
        </p:spPr>
        <p:txBody>
          <a:bodyPr/>
          <a:lstStyle/>
          <a:p>
            <a:pPr lvl="0" algn="just">
              <a:buNone/>
            </a:pPr>
            <a:r>
              <a:rPr lang="en-US" sz="2800" b="1" dirty="0" smtClean="0">
                <a:latin typeface="Agency FB" pitchFamily="34" charset="0"/>
              </a:rPr>
              <a:t>Adjustments for Bonus Issue</a:t>
            </a:r>
          </a:p>
          <a:p>
            <a:pPr lvl="0" algn="just"/>
            <a:r>
              <a:rPr lang="en-US" sz="2800" b="1" dirty="0" smtClean="0">
                <a:latin typeface="Agency FB" pitchFamily="34" charset="0"/>
              </a:rPr>
              <a:t>When a company, included in the compilation of the index, issues bonus shares, the market capitalization of that company does not undergo any change. Therefore, there is no change in the Base Market capitalization, only the 'number of shares' in the formula is updated.</a:t>
            </a:r>
          </a:p>
          <a:p>
            <a:pPr lvl="0" algn="just"/>
            <a:endParaRPr lang="en-US" sz="2800" b="1" dirty="0" smtClean="0">
              <a:latin typeface="Agency FB" pitchFamily="34" charset="0"/>
            </a:endParaRPr>
          </a:p>
          <a:p>
            <a:pPr lvl="0" algn="just">
              <a:buNone/>
            </a:pPr>
            <a:r>
              <a:rPr lang="en-US" sz="2800" b="1" dirty="0" smtClean="0">
                <a:latin typeface="Agency FB" pitchFamily="34" charset="0"/>
              </a:rPr>
              <a:t>Other Issues</a:t>
            </a:r>
          </a:p>
          <a:p>
            <a:pPr lvl="0" algn="just"/>
            <a:r>
              <a:rPr lang="en-US" sz="2800" b="1" dirty="0" smtClean="0">
                <a:latin typeface="Agency FB" pitchFamily="34" charset="0"/>
              </a:rPr>
              <a:t>Base Market capitalization adjustment is required when new shares are issued by way of conversion of debentures, mergers, spin-offs etc. or when equity is reduced by way of buy-back of shares, corporate restructuring etc.</a:t>
            </a:r>
          </a:p>
          <a:p>
            <a:pPr algn="just">
              <a:buNone/>
            </a:pPr>
            <a:endParaRPr lang="en-US" sz="2800" b="1" dirty="0" smtClean="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5984" y="490404"/>
            <a:ext cx="7221538" cy="1143000"/>
          </a:xfrm>
        </p:spPr>
        <p:txBody>
          <a:bodyPr/>
          <a:lstStyle/>
          <a:p>
            <a:pPr lvl="0"/>
            <a:r>
              <a:rPr lang="en-US" sz="3600" b="1" dirty="0" smtClean="0">
                <a:latin typeface="Agency FB" pitchFamily="34" charset="0"/>
              </a:rPr>
              <a:t>Base Market capitalization Adjustment </a:t>
            </a:r>
            <a:r>
              <a:rPr lang="en-US" sz="3600" dirty="0" smtClean="0"/>
              <a:t/>
            </a:r>
            <a:br>
              <a:rPr lang="en-US" sz="3600" dirty="0" smtClean="0"/>
            </a:br>
            <a:endParaRPr lang="en-US" sz="3600" dirty="0"/>
          </a:p>
        </p:txBody>
      </p:sp>
      <p:sp>
        <p:nvSpPr>
          <p:cNvPr id="3" name="Content Placeholder 2"/>
          <p:cNvSpPr>
            <a:spLocks noGrp="1"/>
          </p:cNvSpPr>
          <p:nvPr>
            <p:ph idx="1"/>
          </p:nvPr>
        </p:nvSpPr>
        <p:spPr>
          <a:xfrm>
            <a:off x="0" y="1556084"/>
            <a:ext cx="9075738" cy="4570079"/>
          </a:xfrm>
        </p:spPr>
        <p:txBody>
          <a:bodyPr/>
          <a:lstStyle/>
          <a:p>
            <a:r>
              <a:rPr lang="en-US" sz="2800" b="1" dirty="0" smtClean="0">
                <a:latin typeface="Agency FB" pitchFamily="34" charset="0"/>
              </a:rPr>
              <a:t>The formula for adjusting the Base Market capitalization is as follows:</a:t>
            </a:r>
          </a:p>
          <a:p>
            <a:pPr>
              <a:buNone/>
            </a:pPr>
            <a:endParaRPr lang="en-US" sz="2000" b="1" kern="1200" dirty="0" smtClean="0">
              <a:latin typeface="Arial" charset="0"/>
              <a:cs typeface="Arial" charset="0"/>
            </a:endParaRPr>
          </a:p>
          <a:p>
            <a:pPr>
              <a:buNone/>
            </a:pPr>
            <a:endParaRPr lang="en-US" b="1" dirty="0" smtClean="0"/>
          </a:p>
          <a:p>
            <a:pPr>
              <a:buNone/>
            </a:pPr>
            <a:endParaRPr lang="en-US" b="1" dirty="0" smtClean="0"/>
          </a:p>
          <a:p>
            <a:r>
              <a:rPr lang="en-US" sz="2800" b="1" dirty="0" smtClean="0">
                <a:latin typeface="Agency FB" pitchFamily="34" charset="0"/>
              </a:rPr>
              <a:t>To illustrate, suppose a company issues right shares which increases the market capitalization of the shares of that company by say, Rs.100 </a:t>
            </a:r>
            <a:r>
              <a:rPr lang="en-US" sz="2800" b="1" dirty="0" err="1" smtClean="0">
                <a:latin typeface="Agency FB" pitchFamily="34" charset="0"/>
              </a:rPr>
              <a:t>crores</a:t>
            </a:r>
            <a:r>
              <a:rPr lang="en-US" sz="2800" b="1" dirty="0" smtClean="0">
                <a:latin typeface="Agency FB" pitchFamily="34" charset="0"/>
              </a:rPr>
              <a:t>. The existing Base Market capitalization (Old Base Market capitalization), say, is Rs.2450 </a:t>
            </a:r>
            <a:r>
              <a:rPr lang="en-US" sz="2800" b="1" dirty="0" err="1" smtClean="0">
                <a:latin typeface="Agency FB" pitchFamily="34" charset="0"/>
              </a:rPr>
              <a:t>crores</a:t>
            </a:r>
            <a:r>
              <a:rPr lang="en-US" sz="2800" b="1" dirty="0" smtClean="0">
                <a:latin typeface="Agency FB" pitchFamily="34" charset="0"/>
              </a:rPr>
              <a:t> and the aggregate market capitalization of all the shares included in the index before the right issue is made is, say Rs.4781 </a:t>
            </a:r>
            <a:r>
              <a:rPr lang="en-US" sz="2800" b="1" dirty="0" err="1" smtClean="0">
                <a:latin typeface="Agency FB" pitchFamily="34" charset="0"/>
              </a:rPr>
              <a:t>crore</a:t>
            </a:r>
            <a:endParaRPr lang="en-US" sz="2800" b="1" dirty="0" smtClean="0">
              <a:latin typeface="Agency FB" pitchFamily="34" charset="0"/>
            </a:endParaRPr>
          </a:p>
          <a:p>
            <a:endParaRPr lang="en-US" sz="2800" b="1" dirty="0" smtClean="0">
              <a:latin typeface="Agency FB" pitchFamily="34" charset="0"/>
            </a:endParaRPr>
          </a:p>
          <a:p>
            <a:pPr>
              <a:buNone/>
            </a:pPr>
            <a:endParaRPr lang="en-US" b="1" dirty="0" smtClean="0"/>
          </a:p>
          <a:p>
            <a:endParaRPr lang="en-US" b="1" dirty="0" smtClean="0"/>
          </a:p>
          <a:p>
            <a:pPr>
              <a:buNone/>
            </a:pPr>
            <a:endParaRPr lang="en-US" b="1" dirty="0" smtClean="0"/>
          </a:p>
          <a:p>
            <a:endParaRPr lang="en-US" b="1" dirty="0" smtClean="0"/>
          </a:p>
          <a:p>
            <a:endParaRPr lang="en-US" b="1" dirty="0" smtClean="0"/>
          </a:p>
          <a:p>
            <a:endParaRPr lang="en-US" b="1" dirty="0" smtClean="0"/>
          </a:p>
          <a:p>
            <a:pPr>
              <a:buNone/>
            </a:pPr>
            <a:endParaRPr lang="en-US" b="1" dirty="0" smtClean="0"/>
          </a:p>
          <a:p>
            <a:pPr>
              <a:buNone/>
            </a:pPr>
            <a:endParaRPr lang="en-US" b="1" dirty="0"/>
          </a:p>
        </p:txBody>
      </p:sp>
      <p:sp>
        <p:nvSpPr>
          <p:cNvPr id="5" name="Rectangle 4"/>
          <p:cNvSpPr/>
          <p:nvPr/>
        </p:nvSpPr>
        <p:spPr>
          <a:xfrm>
            <a:off x="286352" y="2426192"/>
            <a:ext cx="1843774" cy="400110"/>
          </a:xfrm>
          <a:prstGeom prst="rect">
            <a:avLst/>
          </a:prstGeom>
        </p:spPr>
        <p:txBody>
          <a:bodyPr wrap="none">
            <a:spAutoFit/>
          </a:bodyPr>
          <a:lstStyle/>
          <a:p>
            <a:r>
              <a:rPr lang="en-US" sz="2000" b="1" dirty="0" smtClean="0">
                <a:latin typeface="Agency FB" pitchFamily="34" charset="0"/>
              </a:rPr>
              <a:t>New Base Mkt. cap.</a:t>
            </a:r>
            <a:endParaRPr lang="en-US" sz="2000" b="1" dirty="0">
              <a:latin typeface="Agency FB" pitchFamily="34" charset="0"/>
            </a:endParaRPr>
          </a:p>
        </p:txBody>
      </p:sp>
      <p:sp>
        <p:nvSpPr>
          <p:cNvPr id="6" name="Rectangle 5"/>
          <p:cNvSpPr/>
          <p:nvPr/>
        </p:nvSpPr>
        <p:spPr>
          <a:xfrm>
            <a:off x="2150419" y="2410150"/>
            <a:ext cx="364202" cy="461665"/>
          </a:xfrm>
          <a:prstGeom prst="rect">
            <a:avLst/>
          </a:prstGeom>
        </p:spPr>
        <p:txBody>
          <a:bodyPr wrap="none">
            <a:spAutoFit/>
          </a:bodyPr>
          <a:lstStyle/>
          <a:p>
            <a:r>
              <a:rPr lang="en-US" sz="2400" dirty="0" smtClean="0"/>
              <a:t>=</a:t>
            </a:r>
            <a:endParaRPr lang="en-US" sz="2400" dirty="0"/>
          </a:p>
        </p:txBody>
      </p:sp>
      <p:sp>
        <p:nvSpPr>
          <p:cNvPr id="7" name="Rectangle 6"/>
          <p:cNvSpPr/>
          <p:nvPr/>
        </p:nvSpPr>
        <p:spPr>
          <a:xfrm>
            <a:off x="2424246" y="2313898"/>
            <a:ext cx="1943161" cy="523220"/>
          </a:xfrm>
          <a:prstGeom prst="rect">
            <a:avLst/>
          </a:prstGeom>
        </p:spPr>
        <p:txBody>
          <a:bodyPr wrap="none">
            <a:spAutoFit/>
          </a:bodyPr>
          <a:lstStyle/>
          <a:p>
            <a:r>
              <a:rPr lang="en-US" sz="2000" b="1" dirty="0" smtClean="0">
                <a:latin typeface="Agency FB" pitchFamily="34" charset="0"/>
              </a:rPr>
              <a:t>Old Base Mkt. cap. </a:t>
            </a:r>
            <a:r>
              <a:rPr lang="en-US" sz="2800" b="1" dirty="0" smtClean="0">
                <a:latin typeface="Agency FB" pitchFamily="34" charset="0"/>
              </a:rPr>
              <a:t>x</a:t>
            </a:r>
            <a:endParaRPr lang="en-US" sz="2000" b="1" dirty="0">
              <a:latin typeface="Agency FB" pitchFamily="34" charset="0"/>
            </a:endParaRPr>
          </a:p>
        </p:txBody>
      </p:sp>
      <p:sp>
        <p:nvSpPr>
          <p:cNvPr id="9" name="Rectangle 8"/>
          <p:cNvSpPr/>
          <p:nvPr/>
        </p:nvSpPr>
        <p:spPr>
          <a:xfrm>
            <a:off x="4646682" y="2274596"/>
            <a:ext cx="2419252" cy="400110"/>
          </a:xfrm>
          <a:prstGeom prst="rect">
            <a:avLst/>
          </a:prstGeom>
        </p:spPr>
        <p:txBody>
          <a:bodyPr wrap="none">
            <a:spAutoFit/>
          </a:bodyPr>
          <a:lstStyle/>
          <a:p>
            <a:r>
              <a:rPr lang="en-US" sz="2000" b="1" dirty="0" smtClean="0">
                <a:latin typeface="Agency FB" pitchFamily="34" charset="0"/>
              </a:rPr>
              <a:t>New Market capitalization</a:t>
            </a:r>
          </a:p>
        </p:txBody>
      </p:sp>
      <p:sp>
        <p:nvSpPr>
          <p:cNvPr id="13" name="Rectangle 12"/>
          <p:cNvSpPr/>
          <p:nvPr/>
        </p:nvSpPr>
        <p:spPr>
          <a:xfrm>
            <a:off x="4511264" y="2553726"/>
            <a:ext cx="2569934" cy="369332"/>
          </a:xfrm>
          <a:prstGeom prst="rect">
            <a:avLst/>
          </a:prstGeom>
        </p:spPr>
        <p:txBody>
          <a:bodyPr wrap="none">
            <a:spAutoFit/>
          </a:bodyPr>
          <a:lstStyle/>
          <a:p>
            <a:r>
              <a:rPr lang="en-US" dirty="0" smtClean="0"/>
              <a:t>-------------------------------</a:t>
            </a:r>
            <a:endParaRPr lang="en-US" dirty="0"/>
          </a:p>
        </p:txBody>
      </p:sp>
      <p:sp>
        <p:nvSpPr>
          <p:cNvPr id="14" name="Rectangle 13"/>
          <p:cNvSpPr/>
          <p:nvPr/>
        </p:nvSpPr>
        <p:spPr>
          <a:xfrm>
            <a:off x="4686748" y="2787136"/>
            <a:ext cx="2329484" cy="400110"/>
          </a:xfrm>
          <a:prstGeom prst="rect">
            <a:avLst/>
          </a:prstGeom>
        </p:spPr>
        <p:txBody>
          <a:bodyPr wrap="none">
            <a:spAutoFit/>
          </a:bodyPr>
          <a:lstStyle/>
          <a:p>
            <a:r>
              <a:rPr lang="en-US" sz="2000" b="1" dirty="0" smtClean="0">
                <a:latin typeface="Agency FB" pitchFamily="34" charset="0"/>
              </a:rPr>
              <a:t>Old Market capitalization</a:t>
            </a:r>
          </a:p>
        </p:txBody>
      </p:sp>
    </p:spTree>
  </p:cSld>
  <p:clrMapOvr>
    <a:masterClrMapping/>
  </p:clrMapOvr>
  <p:transition>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0632" y="1556084"/>
            <a:ext cx="8835106" cy="4570079"/>
          </a:xfrm>
        </p:spPr>
        <p:txBody>
          <a:bodyPr/>
          <a:lstStyle/>
          <a:p>
            <a:r>
              <a:rPr lang="en-US" b="1" dirty="0" smtClean="0">
                <a:latin typeface="Agency FB" pitchFamily="34" charset="0"/>
              </a:rPr>
              <a:t>2450 x (4781+100)</a:t>
            </a:r>
          </a:p>
          <a:p>
            <a:pPr>
              <a:buNone/>
            </a:pPr>
            <a:r>
              <a:rPr lang="en-US" b="1" dirty="0" smtClean="0">
                <a:latin typeface="Agency FB" pitchFamily="34" charset="0"/>
              </a:rPr>
              <a:t>   -------------------------- =Rs.2501.24crores</a:t>
            </a:r>
          </a:p>
          <a:p>
            <a:pPr>
              <a:buNone/>
            </a:pPr>
            <a:r>
              <a:rPr lang="en-US" b="1" dirty="0" smtClean="0">
                <a:latin typeface="Agency FB" pitchFamily="34" charset="0"/>
              </a:rPr>
              <a:t>         4781</a:t>
            </a:r>
          </a:p>
          <a:p>
            <a:endParaRPr lang="en-US" sz="2800" b="1" dirty="0" smtClean="0">
              <a:latin typeface="Agency FB" pitchFamily="34" charset="0"/>
            </a:endParaRPr>
          </a:p>
          <a:p>
            <a:r>
              <a:rPr lang="en-US" sz="2800" b="1" dirty="0" smtClean="0">
                <a:latin typeface="Agency FB" pitchFamily="34" charset="0"/>
              </a:rPr>
              <a:t>This figure of Rs. 2501.24 </a:t>
            </a:r>
            <a:r>
              <a:rPr lang="en-US" sz="2800" b="1" dirty="0" err="1" smtClean="0">
                <a:latin typeface="Agency FB" pitchFamily="34" charset="0"/>
              </a:rPr>
              <a:t>crore</a:t>
            </a:r>
            <a:r>
              <a:rPr lang="en-US" sz="2800" b="1" dirty="0" smtClean="0">
                <a:latin typeface="Agency FB" pitchFamily="34" charset="0"/>
              </a:rPr>
              <a:t> will be used as the Base Market capitalization for calculating the index number from then onwards till the next base change becomes necessary.</a:t>
            </a:r>
          </a:p>
          <a:p>
            <a:endParaRPr lang="en-US" b="1" dirty="0"/>
          </a:p>
        </p:txBody>
      </p:sp>
    </p:spTree>
  </p:cSld>
  <p:clrMapOvr>
    <a:masterClrMapping/>
  </p:clrMapOvr>
  <p:transition>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latin typeface="Agency FB" pitchFamily="34" charset="0"/>
              </a:rPr>
              <a:t>Indian Stock Exchanges and their Indices</a:t>
            </a:r>
            <a:endParaRPr lang="en-US"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908580" y="4605867"/>
            <a:ext cx="7772400" cy="867833"/>
          </a:xfrm>
        </p:spPr>
        <p:txBody>
          <a:bodyPr/>
          <a:lstStyle/>
          <a:p>
            <a:pPr algn="ctr"/>
            <a:r>
              <a:rPr lang="en-US" sz="4000" b="1" dirty="0" smtClean="0">
                <a:solidFill>
                  <a:schemeClr val="tx2"/>
                </a:solidFill>
                <a:latin typeface="Agency FB" pitchFamily="34" charset="0"/>
                <a:ea typeface="+mj-ea"/>
                <a:cs typeface="+mj-cs"/>
              </a:rPr>
              <a:t>THANK YOU </a:t>
            </a:r>
          </a:p>
        </p:txBody>
      </p:sp>
      <p:pic>
        <p:nvPicPr>
          <p:cNvPr id="1026" name="Picture 2" descr="D:\IMT 3rd Term\brm2008-09\Ritu BRM\untitled8.bmp"/>
          <p:cNvPicPr>
            <a:picLocks noChangeAspect="1" noChangeArrowheads="1"/>
          </p:cNvPicPr>
          <p:nvPr/>
        </p:nvPicPr>
        <p:blipFill>
          <a:blip r:embed="rId2"/>
          <a:srcRect/>
          <a:stretch>
            <a:fillRect/>
          </a:stretch>
        </p:blipFill>
        <p:spPr bwMode="auto">
          <a:xfrm>
            <a:off x="3788834" y="633355"/>
            <a:ext cx="1731433" cy="3631200"/>
          </a:xfrm>
          <a:prstGeom prst="rect">
            <a:avLst/>
          </a:prstGeom>
          <a:no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strVal val="#ppt_w*0.70"/>
                                          </p:val>
                                        </p:tav>
                                        <p:tav tm="100000">
                                          <p:val>
                                            <p:strVal val="#ppt_w"/>
                                          </p:val>
                                        </p:tav>
                                      </p:tavLst>
                                    </p:anim>
                                    <p:anim calcmode="lin" valueType="num">
                                      <p:cBhvr>
                                        <p:cTn id="8" dur="500" fill="hold"/>
                                        <p:tgtEl>
                                          <p:spTgt spid="1026"/>
                                        </p:tgtEl>
                                        <p:attrNameLst>
                                          <p:attrName>ppt_h</p:attrName>
                                        </p:attrNameLst>
                                      </p:cBhvr>
                                      <p:tavLst>
                                        <p:tav tm="0">
                                          <p:val>
                                            <p:strVal val="#ppt_h"/>
                                          </p:val>
                                        </p:tav>
                                        <p:tav tm="100000">
                                          <p:val>
                                            <p:strVal val="#ppt_h"/>
                                          </p:val>
                                        </p:tav>
                                      </p:tavLst>
                                    </p:anim>
                                    <p:animEffect transition="in" filter="fade">
                                      <p:cBhvr>
                                        <p:cTn id="9" dur="5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5" dur="5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7"/>
          <p:cNvSpPr>
            <a:spLocks noGrp="1" noChangeArrowheads="1"/>
          </p:cNvSpPr>
          <p:nvPr>
            <p:ph idx="1"/>
          </p:nvPr>
        </p:nvSpPr>
        <p:spPr>
          <a:xfrm>
            <a:off x="386009" y="1303986"/>
            <a:ext cx="4417811" cy="4525963"/>
          </a:xfrm>
        </p:spPr>
        <p:txBody>
          <a:bodyPr/>
          <a:lstStyle/>
          <a:p>
            <a:pPr algn="just">
              <a:lnSpc>
                <a:spcPct val="90000"/>
              </a:lnSpc>
              <a:buNone/>
            </a:pPr>
            <a:r>
              <a:rPr lang="en-US" sz="2400" b="1" dirty="0" smtClean="0">
                <a:latin typeface="Agency FB" pitchFamily="34" charset="0"/>
                <a:cs typeface="Arial" charset="0"/>
              </a:rPr>
              <a:t>     There </a:t>
            </a:r>
            <a:r>
              <a:rPr lang="en-US" sz="2400" b="1" dirty="0">
                <a:latin typeface="Agency FB" pitchFamily="34" charset="0"/>
                <a:cs typeface="Arial" charset="0"/>
              </a:rPr>
              <a:t>are 23 stock exchanges in the India. Mumbai's (earlier known as Bombay), Bombay Stock Exchange is the largest, with over 6,000 stocks listed. The BSE accounts for over two thirds of the total trading volume in the country. Established in 1875, the exchange is also the oldest in Asia. Among the twenty-two Stock Exchanges </a:t>
            </a:r>
            <a:r>
              <a:rPr lang="en-US" sz="2400" b="1" dirty="0" smtClean="0">
                <a:latin typeface="Agency FB" pitchFamily="34" charset="0"/>
                <a:cs typeface="Arial" charset="0"/>
              </a:rPr>
              <a:t>recognized </a:t>
            </a:r>
            <a:r>
              <a:rPr lang="en-US" sz="2400" b="1" dirty="0">
                <a:latin typeface="Agency FB" pitchFamily="34" charset="0"/>
                <a:cs typeface="Arial" charset="0"/>
              </a:rPr>
              <a:t>by the Government of India under the Securities Contracts (Regulation) Act, 1956, it was the first one to be </a:t>
            </a:r>
            <a:r>
              <a:rPr lang="en-US" sz="2400" b="1" dirty="0" smtClean="0">
                <a:latin typeface="Agency FB" pitchFamily="34" charset="0"/>
                <a:cs typeface="Arial" charset="0"/>
              </a:rPr>
              <a:t>recognized </a:t>
            </a:r>
            <a:r>
              <a:rPr lang="en-US" sz="2400" b="1" dirty="0">
                <a:latin typeface="Agency FB" pitchFamily="34" charset="0"/>
                <a:cs typeface="Arial" charset="0"/>
              </a:rPr>
              <a:t>and it is the only one that had the privilege of getting permanent recognition </a:t>
            </a:r>
            <a:r>
              <a:rPr lang="en-US" sz="2400" b="1" dirty="0" err="1">
                <a:latin typeface="Agency FB" pitchFamily="34" charset="0"/>
                <a:cs typeface="Arial" charset="0"/>
              </a:rPr>
              <a:t>ab</a:t>
            </a:r>
            <a:r>
              <a:rPr lang="en-US" sz="2400" b="1" dirty="0">
                <a:latin typeface="Agency FB" pitchFamily="34" charset="0"/>
                <a:cs typeface="Arial" charset="0"/>
              </a:rPr>
              <a:t>-initio. </a:t>
            </a:r>
          </a:p>
        </p:txBody>
      </p:sp>
      <p:pic>
        <p:nvPicPr>
          <p:cNvPr id="5" name="Picture 1028" descr="The Bombay Stock Exchange">
            <a:hlinkClick r:id="rId3" tooltip="The Bombay Stock Exchange"/>
          </p:cNvPr>
          <p:cNvPicPr>
            <a:picLocks noChangeAspect="1" noChangeArrowheads="1"/>
          </p:cNvPicPr>
          <p:nvPr/>
        </p:nvPicPr>
        <p:blipFill>
          <a:blip r:embed="rId4"/>
          <a:srcRect/>
          <a:stretch>
            <a:fillRect/>
          </a:stretch>
        </p:blipFill>
        <p:spPr bwMode="auto">
          <a:xfrm>
            <a:off x="5237676" y="1460679"/>
            <a:ext cx="3333065" cy="44249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itle 1"/>
          <p:cNvSpPr>
            <a:spLocks noGrp="1"/>
          </p:cNvSpPr>
          <p:nvPr>
            <p:ph type="title"/>
          </p:nvPr>
        </p:nvSpPr>
        <p:spPr>
          <a:xfrm>
            <a:off x="1223129" y="274638"/>
            <a:ext cx="7221538" cy="1143000"/>
          </a:xfrm>
        </p:spPr>
        <p:txBody>
          <a:bodyPr/>
          <a:lstStyle/>
          <a:p>
            <a:pPr algn="ctr"/>
            <a:r>
              <a:rPr lang="en-US" dirty="0" smtClean="0">
                <a:latin typeface="Agency FB" pitchFamily="34" charset="0"/>
              </a:rPr>
              <a:t>BSE: The Bombay Stock Exchange</a:t>
            </a:r>
            <a:endParaRPr lang="en-US"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7371" y="94332"/>
            <a:ext cx="7221538" cy="1143000"/>
          </a:xfrm>
        </p:spPr>
        <p:txBody>
          <a:bodyPr/>
          <a:lstStyle/>
          <a:p>
            <a:pPr algn="ctr"/>
            <a:r>
              <a:rPr lang="en-US" dirty="0" smtClean="0">
                <a:latin typeface="Agency FB" pitchFamily="34" charset="0"/>
              </a:rPr>
              <a:t>Scrip’s at BSE </a:t>
            </a:r>
            <a:endParaRPr lang="en-US" dirty="0">
              <a:latin typeface="Agency FB" pitchFamily="34" charset="0"/>
            </a:endParaRPr>
          </a:p>
        </p:txBody>
      </p:sp>
      <p:sp>
        <p:nvSpPr>
          <p:cNvPr id="3" name="Content Placeholder 2"/>
          <p:cNvSpPr>
            <a:spLocks noGrp="1"/>
          </p:cNvSpPr>
          <p:nvPr>
            <p:ph sz="half" idx="1"/>
          </p:nvPr>
        </p:nvSpPr>
        <p:spPr>
          <a:xfrm>
            <a:off x="3850431" y="1394138"/>
            <a:ext cx="3533775" cy="4525963"/>
          </a:xfrm>
        </p:spPr>
        <p:txBody>
          <a:bodyPr/>
          <a:lstStyle/>
          <a:p>
            <a:r>
              <a:rPr lang="en-US" sz="2000" b="1" dirty="0" smtClean="0">
                <a:latin typeface="Agency FB" pitchFamily="34" charset="0"/>
              </a:rPr>
              <a:t>ACC</a:t>
            </a:r>
          </a:p>
          <a:p>
            <a:r>
              <a:rPr lang="en-US" sz="2000" b="1" dirty="0" smtClean="0">
                <a:latin typeface="Agency FB" pitchFamily="34" charset="0"/>
              </a:rPr>
              <a:t>AIRTEL</a:t>
            </a:r>
            <a:r>
              <a:rPr lang="en-US" sz="2000" b="1" dirty="0" smtClean="0">
                <a:latin typeface="Agency FB" pitchFamily="34" charset="0"/>
                <a:hlinkClick r:id="rId2" tooltip="The Bombay Stock Exchange"/>
              </a:rPr>
              <a:t>   </a:t>
            </a:r>
            <a:endParaRPr lang="en-US" sz="2000" b="1" dirty="0" smtClean="0">
              <a:latin typeface="Agency FB" pitchFamily="34" charset="0"/>
            </a:endParaRPr>
          </a:p>
          <a:p>
            <a:r>
              <a:rPr lang="en-US" sz="2000" b="1" dirty="0" smtClean="0">
                <a:latin typeface="Agency FB" pitchFamily="34" charset="0"/>
              </a:rPr>
              <a:t>BHEL</a:t>
            </a:r>
          </a:p>
          <a:p>
            <a:r>
              <a:rPr lang="en-US" sz="2000" b="1" dirty="0" smtClean="0">
                <a:latin typeface="Agency FB" pitchFamily="34" charset="0"/>
              </a:rPr>
              <a:t>DLF</a:t>
            </a:r>
          </a:p>
          <a:p>
            <a:r>
              <a:rPr lang="en-US" sz="2000" b="1" dirty="0" smtClean="0">
                <a:latin typeface="Agency FB" pitchFamily="34" charset="0"/>
              </a:rPr>
              <a:t>GRASIM</a:t>
            </a:r>
          </a:p>
          <a:p>
            <a:r>
              <a:rPr lang="en-US" sz="2000" b="1" dirty="0" smtClean="0">
                <a:latin typeface="Agency FB" pitchFamily="34" charset="0"/>
              </a:rPr>
              <a:t>GUJRAT AMBUJA</a:t>
            </a:r>
          </a:p>
          <a:p>
            <a:r>
              <a:rPr lang="en-US" sz="2000" b="1" dirty="0" smtClean="0">
                <a:latin typeface="Agency FB" pitchFamily="34" charset="0"/>
              </a:rPr>
              <a:t>HDFC</a:t>
            </a:r>
          </a:p>
          <a:p>
            <a:r>
              <a:rPr lang="en-US" sz="2000" b="1" dirty="0" smtClean="0">
                <a:latin typeface="Agency FB" pitchFamily="34" charset="0"/>
              </a:rPr>
              <a:t>HDFC BANK</a:t>
            </a:r>
          </a:p>
          <a:p>
            <a:pPr>
              <a:lnSpc>
                <a:spcPct val="90000"/>
              </a:lnSpc>
            </a:pPr>
            <a:r>
              <a:rPr lang="en-US" sz="2000" b="1" dirty="0" smtClean="0">
                <a:latin typeface="Agency FB" pitchFamily="34" charset="0"/>
              </a:rPr>
              <a:t>HINDALCO</a:t>
            </a:r>
          </a:p>
          <a:p>
            <a:pPr>
              <a:lnSpc>
                <a:spcPct val="90000"/>
              </a:lnSpc>
            </a:pPr>
            <a:r>
              <a:rPr lang="en-US" sz="2000" b="1" dirty="0" smtClean="0">
                <a:latin typeface="Agency FB" pitchFamily="34" charset="0"/>
              </a:rPr>
              <a:t>HUL</a:t>
            </a:r>
          </a:p>
          <a:p>
            <a:pPr>
              <a:lnSpc>
                <a:spcPct val="90000"/>
              </a:lnSpc>
            </a:pPr>
            <a:r>
              <a:rPr lang="en-US" sz="2000" b="1" dirty="0" smtClean="0">
                <a:latin typeface="Agency FB" pitchFamily="34" charset="0"/>
              </a:rPr>
              <a:t>ICICI BANK</a:t>
            </a:r>
          </a:p>
          <a:p>
            <a:pPr>
              <a:lnSpc>
                <a:spcPct val="90000"/>
              </a:lnSpc>
            </a:pPr>
            <a:r>
              <a:rPr lang="en-US" sz="2000" b="1" dirty="0" smtClean="0">
                <a:latin typeface="Agency FB" pitchFamily="34" charset="0"/>
              </a:rPr>
              <a:t>INFOSYS</a:t>
            </a:r>
          </a:p>
          <a:p>
            <a:pPr>
              <a:lnSpc>
                <a:spcPct val="90000"/>
              </a:lnSpc>
            </a:pPr>
            <a:r>
              <a:rPr lang="en-US" sz="2000" b="1" dirty="0" smtClean="0">
                <a:latin typeface="Agency FB" pitchFamily="34" charset="0"/>
              </a:rPr>
              <a:t>SUN </a:t>
            </a:r>
            <a:r>
              <a:rPr lang="en-US" sz="2000" b="1" dirty="0" err="1" smtClean="0">
                <a:latin typeface="Agency FB" pitchFamily="34" charset="0"/>
              </a:rPr>
              <a:t>Pharma</a:t>
            </a:r>
            <a:r>
              <a:rPr lang="en-US" sz="2000" b="1" dirty="0" smtClean="0">
                <a:latin typeface="Agency FB" pitchFamily="34" charset="0"/>
              </a:rPr>
              <a:t> IND. LTD</a:t>
            </a:r>
          </a:p>
          <a:p>
            <a:pPr>
              <a:lnSpc>
                <a:spcPct val="90000"/>
              </a:lnSpc>
            </a:pPr>
            <a:r>
              <a:rPr lang="en-US" sz="2000" b="1" dirty="0" smtClean="0">
                <a:latin typeface="Agency FB" pitchFamily="34" charset="0"/>
              </a:rPr>
              <a:t>ITC</a:t>
            </a:r>
          </a:p>
          <a:p>
            <a:pPr>
              <a:lnSpc>
                <a:spcPct val="90000"/>
              </a:lnSpc>
            </a:pPr>
            <a:r>
              <a:rPr lang="en-US" sz="2000" b="1" dirty="0" smtClean="0">
                <a:latin typeface="Agency FB" pitchFamily="34" charset="0"/>
              </a:rPr>
              <a:t>L&amp;T</a:t>
            </a:r>
          </a:p>
          <a:p>
            <a:pPr>
              <a:lnSpc>
                <a:spcPct val="90000"/>
              </a:lnSpc>
            </a:pPr>
            <a:endParaRPr lang="en-US" sz="2000" b="1" dirty="0" smtClean="0">
              <a:latin typeface="Agency FB" pitchFamily="34" charset="0"/>
            </a:endParaRPr>
          </a:p>
          <a:p>
            <a:endParaRPr lang="en-US" sz="2000" b="1" dirty="0">
              <a:latin typeface="Agency FB" pitchFamily="34" charset="0"/>
            </a:endParaRPr>
          </a:p>
        </p:txBody>
      </p:sp>
      <p:sp>
        <p:nvSpPr>
          <p:cNvPr id="4" name="Content Placeholder 3"/>
          <p:cNvSpPr>
            <a:spLocks noGrp="1"/>
          </p:cNvSpPr>
          <p:nvPr>
            <p:ph sz="half" idx="2"/>
          </p:nvPr>
        </p:nvSpPr>
        <p:spPr>
          <a:xfrm>
            <a:off x="6046523" y="1484291"/>
            <a:ext cx="3535363" cy="4525963"/>
          </a:xfrm>
        </p:spPr>
        <p:txBody>
          <a:bodyPr/>
          <a:lstStyle/>
          <a:p>
            <a:pPr>
              <a:lnSpc>
                <a:spcPct val="90000"/>
              </a:lnSpc>
            </a:pPr>
            <a:r>
              <a:rPr lang="en-US" sz="2000" b="1" dirty="0" smtClean="0">
                <a:latin typeface="Agency FB" pitchFamily="34" charset="0"/>
              </a:rPr>
              <a:t>MARUTI</a:t>
            </a:r>
          </a:p>
          <a:p>
            <a:pPr>
              <a:lnSpc>
                <a:spcPct val="90000"/>
              </a:lnSpc>
            </a:pPr>
            <a:r>
              <a:rPr lang="en-US" sz="2000" b="1" dirty="0" smtClean="0">
                <a:latin typeface="Agency FB" pitchFamily="34" charset="0"/>
              </a:rPr>
              <a:t>MAHINDRA &amp; MAHINDRA</a:t>
            </a:r>
          </a:p>
          <a:p>
            <a:pPr>
              <a:lnSpc>
                <a:spcPct val="90000"/>
              </a:lnSpc>
            </a:pPr>
            <a:r>
              <a:rPr lang="en-US" sz="2000" b="1" dirty="0" smtClean="0">
                <a:latin typeface="Agency FB" pitchFamily="34" charset="0"/>
              </a:rPr>
              <a:t>NTPC</a:t>
            </a:r>
          </a:p>
          <a:p>
            <a:pPr>
              <a:lnSpc>
                <a:spcPct val="90000"/>
              </a:lnSpc>
            </a:pPr>
            <a:r>
              <a:rPr lang="en-US" sz="2000" b="1" dirty="0" smtClean="0">
                <a:latin typeface="Agency FB" pitchFamily="34" charset="0"/>
              </a:rPr>
              <a:t>ONGC</a:t>
            </a:r>
          </a:p>
          <a:p>
            <a:pPr>
              <a:lnSpc>
                <a:spcPct val="90000"/>
              </a:lnSpc>
            </a:pPr>
            <a:r>
              <a:rPr lang="en-US" sz="2000" b="1" dirty="0" smtClean="0">
                <a:latin typeface="Agency FB" pitchFamily="34" charset="0"/>
              </a:rPr>
              <a:t>RANBAXY</a:t>
            </a:r>
          </a:p>
          <a:p>
            <a:pPr>
              <a:lnSpc>
                <a:spcPct val="90000"/>
              </a:lnSpc>
            </a:pPr>
            <a:r>
              <a:rPr lang="en-US" sz="2000" b="1" dirty="0" smtClean="0">
                <a:latin typeface="Agency FB" pitchFamily="34" charset="0"/>
              </a:rPr>
              <a:t>RELIANCE COMMUNICATION</a:t>
            </a:r>
          </a:p>
          <a:p>
            <a:pPr>
              <a:lnSpc>
                <a:spcPct val="90000"/>
              </a:lnSpc>
            </a:pPr>
            <a:r>
              <a:rPr lang="en-US" sz="2000" b="1" dirty="0" smtClean="0">
                <a:latin typeface="Agency FB" pitchFamily="34" charset="0"/>
              </a:rPr>
              <a:t>RELIANCE INFRASTRUCTURE</a:t>
            </a:r>
          </a:p>
          <a:p>
            <a:pPr>
              <a:lnSpc>
                <a:spcPct val="90000"/>
              </a:lnSpc>
            </a:pPr>
            <a:r>
              <a:rPr lang="en-US" sz="2000" b="1" dirty="0" smtClean="0">
                <a:latin typeface="Agency FB" pitchFamily="34" charset="0"/>
              </a:rPr>
              <a:t>RIL</a:t>
            </a:r>
          </a:p>
          <a:p>
            <a:pPr>
              <a:lnSpc>
                <a:spcPct val="90000"/>
              </a:lnSpc>
            </a:pPr>
            <a:r>
              <a:rPr lang="en-US" sz="2000" b="1" dirty="0" smtClean="0">
                <a:latin typeface="Agency FB" pitchFamily="34" charset="0"/>
              </a:rPr>
              <a:t>STERLITE INDUSTIES LTD</a:t>
            </a:r>
          </a:p>
          <a:p>
            <a:pPr>
              <a:lnSpc>
                <a:spcPct val="90000"/>
              </a:lnSpc>
            </a:pPr>
            <a:r>
              <a:rPr lang="en-US" sz="2000" b="1" dirty="0" smtClean="0">
                <a:latin typeface="Agency FB" pitchFamily="34" charset="0"/>
              </a:rPr>
              <a:t>SBI</a:t>
            </a:r>
          </a:p>
          <a:p>
            <a:pPr>
              <a:lnSpc>
                <a:spcPct val="90000"/>
              </a:lnSpc>
            </a:pPr>
            <a:r>
              <a:rPr lang="en-US" sz="2000" b="1" dirty="0" smtClean="0">
                <a:latin typeface="Agency FB" pitchFamily="34" charset="0"/>
              </a:rPr>
              <a:t>TCS</a:t>
            </a:r>
          </a:p>
          <a:p>
            <a:pPr>
              <a:lnSpc>
                <a:spcPct val="90000"/>
              </a:lnSpc>
            </a:pPr>
            <a:r>
              <a:rPr lang="en-US" sz="2000" b="1" dirty="0" smtClean="0">
                <a:latin typeface="Agency FB" pitchFamily="34" charset="0"/>
              </a:rPr>
              <a:t>TATA MOTERS</a:t>
            </a:r>
          </a:p>
          <a:p>
            <a:pPr>
              <a:lnSpc>
                <a:spcPct val="90000"/>
              </a:lnSpc>
            </a:pPr>
            <a:r>
              <a:rPr lang="en-US" sz="2000" b="1" dirty="0" smtClean="0">
                <a:latin typeface="Agency FB" pitchFamily="34" charset="0"/>
              </a:rPr>
              <a:t>TATA STEEL</a:t>
            </a:r>
          </a:p>
          <a:p>
            <a:pPr>
              <a:lnSpc>
                <a:spcPct val="90000"/>
              </a:lnSpc>
            </a:pPr>
            <a:r>
              <a:rPr lang="en-US" sz="2000" b="1" dirty="0" smtClean="0">
                <a:latin typeface="Agency FB" pitchFamily="34" charset="0"/>
              </a:rPr>
              <a:t>TATA POWER COMPANY LTD</a:t>
            </a:r>
          </a:p>
          <a:p>
            <a:pPr>
              <a:lnSpc>
                <a:spcPct val="90000"/>
              </a:lnSpc>
            </a:pPr>
            <a:r>
              <a:rPr lang="en-US" sz="2000" b="1" dirty="0" smtClean="0">
                <a:latin typeface="Agency FB" pitchFamily="34" charset="0"/>
              </a:rPr>
              <a:t>WIPRO</a:t>
            </a:r>
          </a:p>
          <a:p>
            <a:endParaRPr lang="en-US" sz="2000" b="1" dirty="0">
              <a:latin typeface="Agency FB" pitchFamily="34" charset="0"/>
            </a:endParaRPr>
          </a:p>
        </p:txBody>
      </p:sp>
      <p:pic>
        <p:nvPicPr>
          <p:cNvPr id="5" name="Picture 1028" descr="The Bombay Stock Exchange">
            <a:hlinkClick r:id="rId2" tooltip="The Bombay Stock Exchange"/>
          </p:cNvPr>
          <p:cNvPicPr>
            <a:picLocks noChangeAspect="1" noChangeArrowheads="1"/>
          </p:cNvPicPr>
          <p:nvPr/>
        </p:nvPicPr>
        <p:blipFill>
          <a:blip r:embed="rId3"/>
          <a:srcRect/>
          <a:stretch>
            <a:fillRect/>
          </a:stretch>
        </p:blipFill>
        <p:spPr bwMode="auto">
          <a:xfrm>
            <a:off x="292190" y="1782651"/>
            <a:ext cx="3333065" cy="44249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274638"/>
            <a:ext cx="8572818" cy="1143000"/>
          </a:xfrm>
        </p:spPr>
        <p:txBody>
          <a:bodyPr/>
          <a:lstStyle/>
          <a:p>
            <a:pPr algn="ctr"/>
            <a:r>
              <a:rPr lang="en-US" b="1" dirty="0" smtClean="0">
                <a:latin typeface="Agency FB" pitchFamily="34" charset="0"/>
              </a:rPr>
              <a:t>NSE: National Stock Exchange</a:t>
            </a:r>
            <a:endParaRPr lang="en-US" b="1" dirty="0">
              <a:latin typeface="Agency FB" pitchFamily="34" charset="0"/>
            </a:endParaRPr>
          </a:p>
        </p:txBody>
      </p:sp>
      <p:sp>
        <p:nvSpPr>
          <p:cNvPr id="4" name="Content Placeholder 3"/>
          <p:cNvSpPr>
            <a:spLocks noGrp="1"/>
          </p:cNvSpPr>
          <p:nvPr>
            <p:ph sz="half" idx="2"/>
          </p:nvPr>
        </p:nvSpPr>
        <p:spPr>
          <a:xfrm>
            <a:off x="4373880" y="1600200"/>
            <a:ext cx="4648199" cy="4525963"/>
          </a:xfrm>
        </p:spPr>
        <p:txBody>
          <a:bodyPr/>
          <a:lstStyle/>
          <a:p>
            <a:pPr algn="just">
              <a:buNone/>
            </a:pPr>
            <a:r>
              <a:rPr lang="en-US" sz="2400" b="1" dirty="0" smtClean="0">
                <a:latin typeface="Agency FB" pitchFamily="34" charset="0"/>
                <a:cs typeface="Arial" charset="0"/>
              </a:rPr>
              <a:t>     The National Stock Exchange (NSE), located in Bombay, is India's first debt market. It was set up in 1993 to encourage stock exchange reform through system modernization and competition. It opened for trading in mid-1994. It was recently accorded recognition as a stock exchange by the Department of Company Affairs. The instruments traded are, treasury bills, government security and bonds issued by public sector companies</a:t>
            </a:r>
          </a:p>
          <a:p>
            <a:endParaRPr lang="en-US" sz="2400" b="1" dirty="0">
              <a:latin typeface="Agency FB" pitchFamily="34" charset="0"/>
            </a:endParaRPr>
          </a:p>
        </p:txBody>
      </p:sp>
      <p:pic>
        <p:nvPicPr>
          <p:cNvPr id="5" name="Picture 7" descr="Front of National Stock Exchange">
            <a:hlinkClick r:id="rId2" tooltip="Front of National Stock Exchange"/>
          </p:cNvPr>
          <p:cNvPicPr>
            <a:picLocks noGrp="1" noChangeAspect="1" noChangeArrowheads="1"/>
          </p:cNvPicPr>
          <p:nvPr>
            <p:ph sz="half" idx="1"/>
          </p:nvPr>
        </p:nvPicPr>
        <p:blipFill>
          <a:blip r:embed="rId3">
            <a:lum bright="-10000" contrast="10000"/>
          </a:blip>
          <a:srcRect/>
          <a:stretch>
            <a:fillRect/>
          </a:stretch>
        </p:blipFill>
        <p:spPr bwMode="auto">
          <a:xfrm>
            <a:off x="466407" y="3048000"/>
            <a:ext cx="4064000" cy="304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3260" y="1026018"/>
            <a:ext cx="8110538" cy="792162"/>
          </a:xfrm>
        </p:spPr>
        <p:txBody>
          <a:bodyPr/>
          <a:lstStyle/>
          <a:p>
            <a:pPr algn="ctr"/>
            <a:r>
              <a:rPr lang="en-US" sz="3600" b="1" dirty="0" smtClean="0">
                <a:latin typeface="Agency FB" pitchFamily="34" charset="0"/>
              </a:rPr>
              <a:t>Indices: SENSEX &amp; NIFTY</a:t>
            </a:r>
            <a:br>
              <a:rPr lang="en-US" sz="3600" b="1" dirty="0" smtClean="0">
                <a:latin typeface="Agency FB" pitchFamily="34" charset="0"/>
              </a:rPr>
            </a:br>
            <a:endParaRPr lang="en-US" sz="3600" b="1" dirty="0">
              <a:latin typeface="Agency FB" pitchFamily="34" charset="0"/>
            </a:endParaRPr>
          </a:p>
        </p:txBody>
      </p:sp>
      <p:sp>
        <p:nvSpPr>
          <p:cNvPr id="5" name="Content Placeholder 4"/>
          <p:cNvSpPr>
            <a:spLocks noGrp="1"/>
          </p:cNvSpPr>
          <p:nvPr>
            <p:ph idx="1"/>
          </p:nvPr>
        </p:nvSpPr>
        <p:spPr>
          <a:xfrm>
            <a:off x="553433" y="1947930"/>
            <a:ext cx="8049653" cy="4525963"/>
          </a:xfrm>
        </p:spPr>
        <p:txBody>
          <a:bodyPr/>
          <a:lstStyle/>
          <a:p>
            <a:pPr algn="ctr">
              <a:buNone/>
            </a:pPr>
            <a:r>
              <a:rPr lang="en-US" dirty="0" smtClean="0">
                <a:latin typeface="Agency FB" pitchFamily="34" charset="0"/>
              </a:rPr>
              <a:t>    Stock Market performance is quantified by calculating an index using the benchmark scrip’s and as known to all    SENSEX  (Sensitive Index) is associated with Bombay Stock Exchange and S&amp;P CNX NIFTY is associated with National Stock Exchange </a:t>
            </a:r>
            <a:endParaRPr lang="en-US"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sz="3600" dirty="0" smtClean="0">
                <a:latin typeface="Agency FB" pitchFamily="34" charset="0"/>
              </a:rPr>
              <a:t>HOW ARE INDICES OF SENSEX AND NIFTY CALCULATED???</a:t>
            </a:r>
            <a:endParaRPr lang="en-US" sz="3600"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737" y="274638"/>
            <a:ext cx="8178084" cy="1143000"/>
          </a:xfrm>
        </p:spPr>
        <p:txBody>
          <a:bodyPr/>
          <a:lstStyle/>
          <a:p>
            <a:r>
              <a:rPr lang="en-US" sz="4000" b="1" dirty="0" smtClean="0">
                <a:latin typeface="Agency FB" pitchFamily="34" charset="0"/>
              </a:rPr>
              <a:t/>
            </a:r>
            <a:br>
              <a:rPr lang="en-US" sz="4000" b="1" dirty="0" smtClean="0">
                <a:latin typeface="Agency FB" pitchFamily="34" charset="0"/>
              </a:rPr>
            </a:br>
            <a:r>
              <a:rPr lang="en-US" sz="4000" b="1" dirty="0" smtClean="0">
                <a:latin typeface="Agency FB" pitchFamily="34" charset="0"/>
              </a:rPr>
              <a:t/>
            </a:r>
            <a:br>
              <a:rPr lang="en-US" sz="4000" b="1" dirty="0" smtClean="0">
                <a:latin typeface="Agency FB" pitchFamily="34" charset="0"/>
              </a:rPr>
            </a:br>
            <a:r>
              <a:rPr lang="en-US" sz="4000" b="1" dirty="0" smtClean="0">
                <a:latin typeface="Agency FB" pitchFamily="34" charset="0"/>
              </a:rPr>
              <a:t>How are the SENSEX 30 Stocks are selected?</a:t>
            </a:r>
            <a:br>
              <a:rPr lang="en-US" sz="4000" b="1" dirty="0" smtClean="0">
                <a:latin typeface="Agency FB" pitchFamily="34" charset="0"/>
              </a:rPr>
            </a:br>
            <a:r>
              <a:rPr lang="en-US" sz="4000" dirty="0" smtClean="0">
                <a:latin typeface="Agency FB" pitchFamily="34" charset="0"/>
              </a:rPr>
              <a:t/>
            </a:r>
            <a:br>
              <a:rPr lang="en-US" sz="4000" dirty="0" smtClean="0">
                <a:latin typeface="Agency FB" pitchFamily="34" charset="0"/>
              </a:rPr>
            </a:br>
            <a:endParaRPr lang="en-US" sz="4000" dirty="0">
              <a:latin typeface="Agency FB" pitchFamily="34" charset="0"/>
            </a:endParaRPr>
          </a:p>
        </p:txBody>
      </p:sp>
      <p:sp>
        <p:nvSpPr>
          <p:cNvPr id="3" name="Content Placeholder 2"/>
          <p:cNvSpPr>
            <a:spLocks noGrp="1"/>
          </p:cNvSpPr>
          <p:nvPr>
            <p:ph idx="1"/>
          </p:nvPr>
        </p:nvSpPr>
        <p:spPr>
          <a:xfrm>
            <a:off x="457200" y="1916113"/>
            <a:ext cx="8291513" cy="3722687"/>
          </a:xfrm>
        </p:spPr>
        <p:txBody>
          <a:bodyPr/>
          <a:lstStyle/>
          <a:p>
            <a:r>
              <a:rPr lang="en-US" sz="2800" dirty="0" smtClean="0">
                <a:latin typeface="Agency FB" pitchFamily="34" charset="0"/>
              </a:rPr>
              <a:t> Listing History</a:t>
            </a:r>
          </a:p>
          <a:p>
            <a:r>
              <a:rPr lang="en-US" sz="2800" dirty="0" smtClean="0">
                <a:latin typeface="Agency FB" pitchFamily="34" charset="0"/>
              </a:rPr>
              <a:t> Trading Frequency</a:t>
            </a:r>
          </a:p>
          <a:p>
            <a:r>
              <a:rPr lang="en-US" sz="2800" dirty="0" smtClean="0">
                <a:latin typeface="Agency FB" pitchFamily="34" charset="0"/>
              </a:rPr>
              <a:t> Rank based on the Market Cap (Should be Among top 100)</a:t>
            </a:r>
          </a:p>
          <a:p>
            <a:r>
              <a:rPr lang="en-US" sz="2800" dirty="0" smtClean="0">
                <a:latin typeface="Agency FB" pitchFamily="34" charset="0"/>
              </a:rPr>
              <a:t> Market Capitalization weight</a:t>
            </a:r>
          </a:p>
          <a:p>
            <a:r>
              <a:rPr lang="en-US" sz="2800" dirty="0" smtClean="0">
                <a:latin typeface="Agency FB" pitchFamily="34" charset="0"/>
              </a:rPr>
              <a:t> Industry / sector they belong</a:t>
            </a:r>
          </a:p>
          <a:p>
            <a:r>
              <a:rPr lang="en-US" sz="2800" dirty="0" smtClean="0">
                <a:latin typeface="Agency FB" pitchFamily="34" charset="0"/>
              </a:rPr>
              <a:t> Historical Record </a:t>
            </a:r>
            <a:endParaRPr lang="en-US" sz="2800" dirty="0">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theme/theme1.xml><?xml version="1.0" encoding="utf-8"?>
<a:theme xmlns:a="http://schemas.openxmlformats.org/drawingml/2006/main" name="ind_1890_slide">
  <a:themeElements>
    <a:clrScheme name="Office Theme 1">
      <a:dk1>
        <a:srgbClr val="000000"/>
      </a:dk1>
      <a:lt1>
        <a:srgbClr val="9ACD32"/>
      </a:lt1>
      <a:dk2>
        <a:srgbClr val="000000"/>
      </a:dk2>
      <a:lt2>
        <a:srgbClr val="919191"/>
      </a:lt2>
      <a:accent1>
        <a:srgbClr val="C2E184"/>
      </a:accent1>
      <a:accent2>
        <a:srgbClr val="ACFF05"/>
      </a:accent2>
      <a:accent3>
        <a:srgbClr val="CAE3AD"/>
      </a:accent3>
      <a:accent4>
        <a:srgbClr val="000000"/>
      </a:accent4>
      <a:accent5>
        <a:srgbClr val="DDEEC2"/>
      </a:accent5>
      <a:accent6>
        <a:srgbClr val="9BE704"/>
      </a:accent6>
      <a:hlink>
        <a:srgbClr val="456B00"/>
      </a:hlink>
      <a:folHlink>
        <a:srgbClr val="426105"/>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9ACD32"/>
        </a:lt1>
        <a:dk2>
          <a:srgbClr val="000000"/>
        </a:dk2>
        <a:lt2>
          <a:srgbClr val="919191"/>
        </a:lt2>
        <a:accent1>
          <a:srgbClr val="C2E184"/>
        </a:accent1>
        <a:accent2>
          <a:srgbClr val="ACFF05"/>
        </a:accent2>
        <a:accent3>
          <a:srgbClr val="CAE3AD"/>
        </a:accent3>
        <a:accent4>
          <a:srgbClr val="000000"/>
        </a:accent4>
        <a:accent5>
          <a:srgbClr val="DDEEC2"/>
        </a:accent5>
        <a:accent6>
          <a:srgbClr val="9BE704"/>
        </a:accent6>
        <a:hlink>
          <a:srgbClr val="456B00"/>
        </a:hlink>
        <a:folHlink>
          <a:srgbClr val="426105"/>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9ACD32"/>
        </a:lt1>
        <a:dk2>
          <a:srgbClr val="000000"/>
        </a:dk2>
        <a:lt2>
          <a:srgbClr val="919191"/>
        </a:lt2>
        <a:accent1>
          <a:srgbClr val="DDFF05"/>
        </a:accent1>
        <a:accent2>
          <a:srgbClr val="A8FF05"/>
        </a:accent2>
        <a:accent3>
          <a:srgbClr val="CAE3AD"/>
        </a:accent3>
        <a:accent4>
          <a:srgbClr val="000000"/>
        </a:accent4>
        <a:accent5>
          <a:srgbClr val="EBFFAA"/>
        </a:accent5>
        <a:accent6>
          <a:srgbClr val="98E704"/>
        </a:accent6>
        <a:hlink>
          <a:srgbClr val="00626B"/>
        </a:hlink>
        <a:folHlink>
          <a:srgbClr val="3A5C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9ACD32"/>
        </a:lt1>
        <a:dk2>
          <a:srgbClr val="000000"/>
        </a:dk2>
        <a:lt2>
          <a:srgbClr val="919191"/>
        </a:lt2>
        <a:accent1>
          <a:srgbClr val="AAFF05"/>
        </a:accent1>
        <a:accent2>
          <a:srgbClr val="FF4E05"/>
        </a:accent2>
        <a:accent3>
          <a:srgbClr val="CAE3AD"/>
        </a:accent3>
        <a:accent4>
          <a:srgbClr val="000000"/>
        </a:accent4>
        <a:accent5>
          <a:srgbClr val="D2FFAA"/>
        </a:accent5>
        <a:accent6>
          <a:srgbClr val="E74604"/>
        </a:accent6>
        <a:hlink>
          <a:srgbClr val="5F006B"/>
        </a:hlink>
        <a:folHlink>
          <a:srgbClr val="6B1F00"/>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9ACD32"/>
        </a:lt1>
        <a:dk2>
          <a:srgbClr val="000000"/>
        </a:dk2>
        <a:lt2>
          <a:srgbClr val="919191"/>
        </a:lt2>
        <a:accent1>
          <a:srgbClr val="FFBD05"/>
        </a:accent1>
        <a:accent2>
          <a:srgbClr val="051AFF"/>
        </a:accent2>
        <a:accent3>
          <a:srgbClr val="CAE3AD"/>
        </a:accent3>
        <a:accent4>
          <a:srgbClr val="000000"/>
        </a:accent4>
        <a:accent5>
          <a:srgbClr val="FFDBAA"/>
        </a:accent5>
        <a:accent6>
          <a:srgbClr val="0416E7"/>
        </a:accent6>
        <a:hlink>
          <a:srgbClr val="6B001E"/>
        </a:hlink>
        <a:folHlink>
          <a:srgbClr val="476B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919191"/>
        </a:lt2>
        <a:accent1>
          <a:srgbClr val="C2E184"/>
        </a:accent1>
        <a:accent2>
          <a:srgbClr val="ACFF05"/>
        </a:accent2>
        <a:accent3>
          <a:srgbClr val="FFFFFF"/>
        </a:accent3>
        <a:accent4>
          <a:srgbClr val="000000"/>
        </a:accent4>
        <a:accent5>
          <a:srgbClr val="DDEEC2"/>
        </a:accent5>
        <a:accent6>
          <a:srgbClr val="9BE704"/>
        </a:accent6>
        <a:hlink>
          <a:srgbClr val="456B00"/>
        </a:hlink>
        <a:folHlink>
          <a:srgbClr val="426105"/>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919191"/>
        </a:lt2>
        <a:accent1>
          <a:srgbClr val="DDFF05"/>
        </a:accent1>
        <a:accent2>
          <a:srgbClr val="A8FF05"/>
        </a:accent2>
        <a:accent3>
          <a:srgbClr val="FFFFFF"/>
        </a:accent3>
        <a:accent4>
          <a:srgbClr val="000000"/>
        </a:accent4>
        <a:accent5>
          <a:srgbClr val="EBFFAA"/>
        </a:accent5>
        <a:accent6>
          <a:srgbClr val="98E704"/>
        </a:accent6>
        <a:hlink>
          <a:srgbClr val="00626B"/>
        </a:hlink>
        <a:folHlink>
          <a:srgbClr val="3A5C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919191"/>
        </a:lt2>
        <a:accent1>
          <a:srgbClr val="AAFF05"/>
        </a:accent1>
        <a:accent2>
          <a:srgbClr val="FF4E05"/>
        </a:accent2>
        <a:accent3>
          <a:srgbClr val="FFFFFF"/>
        </a:accent3>
        <a:accent4>
          <a:srgbClr val="000000"/>
        </a:accent4>
        <a:accent5>
          <a:srgbClr val="D2FFAA"/>
        </a:accent5>
        <a:accent6>
          <a:srgbClr val="E74604"/>
        </a:accent6>
        <a:hlink>
          <a:srgbClr val="5F006B"/>
        </a:hlink>
        <a:folHlink>
          <a:srgbClr val="6B1F00"/>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919191"/>
        </a:lt2>
        <a:accent1>
          <a:srgbClr val="FFBD05"/>
        </a:accent1>
        <a:accent2>
          <a:srgbClr val="051AFF"/>
        </a:accent2>
        <a:accent3>
          <a:srgbClr val="FFFFFF"/>
        </a:accent3>
        <a:accent4>
          <a:srgbClr val="000000"/>
        </a:accent4>
        <a:accent5>
          <a:srgbClr val="FFDBAA"/>
        </a:accent5>
        <a:accent6>
          <a:srgbClr val="0416E7"/>
        </a:accent6>
        <a:hlink>
          <a:srgbClr val="6B001E"/>
        </a:hlink>
        <a:folHlink>
          <a:srgbClr val="476B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ind_1890_slide</Template>
  <TotalTime>263</TotalTime>
  <Words>1912</Words>
  <Application>Microsoft Office PowerPoint</Application>
  <PresentationFormat>On-screen Show (4:3)</PresentationFormat>
  <Paragraphs>167</Paragraphs>
  <Slides>30</Slides>
  <Notes>2</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ind_1890_slide</vt:lpstr>
      <vt:lpstr>Indian Stock Exchanges and how their indices are calculated</vt:lpstr>
      <vt:lpstr>What is a Stock Exchange?</vt:lpstr>
      <vt:lpstr>Indian Stock Exchanges and their Indices</vt:lpstr>
      <vt:lpstr>BSE: The Bombay Stock Exchange</vt:lpstr>
      <vt:lpstr>Scrip’s at BSE </vt:lpstr>
      <vt:lpstr>NSE: National Stock Exchange</vt:lpstr>
      <vt:lpstr>Indices: SENSEX &amp; NIFTY </vt:lpstr>
      <vt:lpstr>HOW ARE INDICES OF SENSEX AND NIFTY CALCULATED???</vt:lpstr>
      <vt:lpstr>  How are the SENSEX 30 Stocks are selected?  </vt:lpstr>
      <vt:lpstr>SENSEX</vt:lpstr>
      <vt:lpstr>Free Float Market Capitalization??</vt:lpstr>
      <vt:lpstr>Why Free Flow Market Cap?</vt:lpstr>
      <vt:lpstr>SENSEX Calculation Methodology</vt:lpstr>
      <vt:lpstr>Slide 14</vt:lpstr>
      <vt:lpstr>Slide 15</vt:lpstr>
      <vt:lpstr>  How SENSEX is calculated?  </vt:lpstr>
      <vt:lpstr> Example: </vt:lpstr>
      <vt:lpstr>Slide 18</vt:lpstr>
      <vt:lpstr> Index Closure Algorithm </vt:lpstr>
      <vt:lpstr>NIFTY</vt:lpstr>
      <vt:lpstr>Benefits of Stock Exchanges to Community</vt:lpstr>
      <vt:lpstr>Benefits to Investor</vt:lpstr>
      <vt:lpstr>Benefits to the company</vt:lpstr>
      <vt:lpstr> Adjustments for Bonus, Rights and Newly Issued Capital </vt:lpstr>
      <vt:lpstr> Adjustment for Bonus, Rights and Newly Issued Capital </vt:lpstr>
      <vt:lpstr>Slide 26</vt:lpstr>
      <vt:lpstr>Slide 27</vt:lpstr>
      <vt:lpstr>Base Market capitalization Adjustment  </vt:lpstr>
      <vt:lpstr>Slide 29</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Ritu</dc:creator>
  <cp:lastModifiedBy>user</cp:lastModifiedBy>
  <cp:revision>66</cp:revision>
  <dcterms:created xsi:type="dcterms:W3CDTF">2009-06-29T13:46:47Z</dcterms:created>
  <dcterms:modified xsi:type="dcterms:W3CDTF">2012-10-09T12:53:12Z</dcterms:modified>
</cp:coreProperties>
</file>