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9"/>
  </p:notesMasterIdLst>
  <p:sldIdLst>
    <p:sldId id="256" r:id="rId2"/>
    <p:sldId id="267" r:id="rId3"/>
    <p:sldId id="265" r:id="rId4"/>
    <p:sldId id="263" r:id="rId5"/>
    <p:sldId id="266" r:id="rId6"/>
    <p:sldId id="258" r:id="rId7"/>
    <p:sldId id="257" r:id="rId8"/>
    <p:sldId id="261" r:id="rId9"/>
    <p:sldId id="262" r:id="rId10"/>
    <p:sldId id="259" r:id="rId11"/>
    <p:sldId id="260" r:id="rId12"/>
    <p:sldId id="268" r:id="rId13"/>
    <p:sldId id="269" r:id="rId14"/>
    <p:sldId id="270" r:id="rId15"/>
    <p:sldId id="271" r:id="rId16"/>
    <p:sldId id="272" r:id="rId17"/>
    <p:sldId id="273"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image" Target="../media/image10.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EBC234-33BE-4938-A4DA-985FD4AA2530}"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N"/>
        </a:p>
      </dgm:t>
    </dgm:pt>
    <dgm:pt modelId="{9CE98257-FE14-4C78-90B6-A812DF3D655A}">
      <dgm:prSet phldrT="[Text]" custT="1"/>
      <dgm:spPr/>
      <dgm:t>
        <a:bodyPr/>
        <a:lstStyle/>
        <a:p>
          <a:r>
            <a:rPr lang="en-IN" sz="1600" dirty="0" smtClean="0"/>
            <a:t>This is an Optional Scheme for a </a:t>
          </a:r>
          <a:r>
            <a:rPr lang="en-IN" sz="1600" b="1" u="sng" dirty="0" smtClean="0"/>
            <a:t>Registered</a:t>
          </a:r>
          <a:r>
            <a:rPr lang="en-IN" sz="1600" dirty="0" smtClean="0"/>
            <a:t> </a:t>
          </a:r>
          <a:r>
            <a:rPr lang="en-IN" sz="1600" b="0" u="none" dirty="0" smtClean="0"/>
            <a:t>Taxable</a:t>
          </a:r>
          <a:r>
            <a:rPr lang="en-IN" sz="1600" dirty="0" smtClean="0"/>
            <a:t> Person who is not engaged in Inter-State Supply. [Vide Sec 19, for </a:t>
          </a:r>
          <a:r>
            <a:rPr lang="en-IN" sz="1600" dirty="0" err="1" smtClean="0"/>
            <a:t>Rgn</a:t>
          </a:r>
          <a:r>
            <a:rPr lang="en-IN" sz="1600" dirty="0" smtClean="0"/>
            <a:t>]</a:t>
          </a:r>
          <a:endParaRPr lang="en-IN" sz="1600" dirty="0"/>
        </a:p>
      </dgm:t>
    </dgm:pt>
    <dgm:pt modelId="{D0AB8017-3A9F-4622-BD04-78E8B83AD6AD}" type="parTrans" cxnId="{96F25E49-E66D-409D-9A77-4DBF27BFEF30}">
      <dgm:prSet/>
      <dgm:spPr/>
      <dgm:t>
        <a:bodyPr/>
        <a:lstStyle/>
        <a:p>
          <a:endParaRPr lang="en-IN"/>
        </a:p>
      </dgm:t>
    </dgm:pt>
    <dgm:pt modelId="{B457B8BE-F547-4854-9605-E70DEC07937C}" type="sibTrans" cxnId="{96F25E49-E66D-409D-9A77-4DBF27BFEF30}">
      <dgm:prSet/>
      <dgm:spPr/>
      <dgm:t>
        <a:bodyPr/>
        <a:lstStyle/>
        <a:p>
          <a:endParaRPr lang="en-IN"/>
        </a:p>
      </dgm:t>
    </dgm:pt>
    <dgm:pt modelId="{789C91E1-9CC0-45C2-8B1B-670472E105A5}">
      <dgm:prSet phldrT="[Text]" custT="1"/>
      <dgm:spPr/>
      <dgm:t>
        <a:bodyPr/>
        <a:lstStyle/>
        <a:p>
          <a:r>
            <a:rPr lang="en-IN" sz="1600" dirty="0" smtClean="0"/>
            <a:t>Whose </a:t>
          </a:r>
          <a:r>
            <a:rPr lang="en-IN" sz="1600" b="1" u="sng" dirty="0" smtClean="0"/>
            <a:t>Aggregate Turn-Over </a:t>
          </a:r>
          <a:r>
            <a:rPr lang="en-IN" sz="1600" dirty="0" smtClean="0"/>
            <a:t>is not more than [50 Lacs] Rupees “</a:t>
          </a:r>
          <a:r>
            <a:rPr lang="en-IN" sz="1600" dirty="0" smtClean="0">
              <a:solidFill>
                <a:srgbClr val="FFFF00"/>
              </a:solidFill>
            </a:rPr>
            <a:t>Aggregate turnover” means the aggregate value of all taxable and non-taxable supplies, exempt supplies and exports of goods and/or services of a person having the same PAN, to be computed on all India basis and excludes taxes, if any, charged under the CGST Act, SGST Act and the IGST Act, as the case may be;</a:t>
          </a:r>
        </a:p>
        <a:p>
          <a:r>
            <a:rPr lang="en-IN" sz="1600" dirty="0" smtClean="0">
              <a:solidFill>
                <a:srgbClr val="FFFF00"/>
              </a:solidFill>
            </a:rPr>
            <a:t>Explanation.- Aggregate turnover does not include the value of supplies on which tax is levied on reverse charge basis and the value of inward supplies. [Vide Sec 2(6), GST Act 2016]</a:t>
          </a:r>
          <a:endParaRPr lang="en-IN" sz="1600" dirty="0">
            <a:solidFill>
              <a:srgbClr val="FFFF00"/>
            </a:solidFill>
          </a:endParaRPr>
        </a:p>
      </dgm:t>
    </dgm:pt>
    <dgm:pt modelId="{1BBBB255-0A75-4F4D-B326-601C006EEE2E}" type="parTrans" cxnId="{8E71B1B0-7E13-42C8-AF46-A2276AEEE736}">
      <dgm:prSet/>
      <dgm:spPr/>
      <dgm:t>
        <a:bodyPr/>
        <a:lstStyle/>
        <a:p>
          <a:endParaRPr lang="en-IN"/>
        </a:p>
      </dgm:t>
    </dgm:pt>
    <dgm:pt modelId="{D2292927-661B-4FC4-AC35-C1250ADBF1F8}" type="sibTrans" cxnId="{8E71B1B0-7E13-42C8-AF46-A2276AEEE736}">
      <dgm:prSet/>
      <dgm:spPr/>
      <dgm:t>
        <a:bodyPr/>
        <a:lstStyle/>
        <a:p>
          <a:endParaRPr lang="en-IN"/>
        </a:p>
      </dgm:t>
    </dgm:pt>
    <dgm:pt modelId="{260CA737-E266-4226-86A4-9B61AA341391}" type="pres">
      <dgm:prSet presAssocID="{AFEBC234-33BE-4938-A4DA-985FD4AA2530}" presName="linear" presStyleCnt="0">
        <dgm:presLayoutVars>
          <dgm:dir/>
          <dgm:animLvl val="lvl"/>
          <dgm:resizeHandles val="exact"/>
        </dgm:presLayoutVars>
      </dgm:prSet>
      <dgm:spPr/>
      <dgm:t>
        <a:bodyPr/>
        <a:lstStyle/>
        <a:p>
          <a:endParaRPr lang="en-IN"/>
        </a:p>
      </dgm:t>
    </dgm:pt>
    <dgm:pt modelId="{F6F6A158-3774-4A45-80D8-0204ADF3D2E1}" type="pres">
      <dgm:prSet presAssocID="{9CE98257-FE14-4C78-90B6-A812DF3D655A}" presName="parentLin" presStyleCnt="0"/>
      <dgm:spPr/>
    </dgm:pt>
    <dgm:pt modelId="{6AC21BE7-C664-4A66-9E4B-937BB985F869}" type="pres">
      <dgm:prSet presAssocID="{9CE98257-FE14-4C78-90B6-A812DF3D655A}" presName="parentLeftMargin" presStyleLbl="node1" presStyleIdx="0" presStyleCnt="2"/>
      <dgm:spPr/>
      <dgm:t>
        <a:bodyPr/>
        <a:lstStyle/>
        <a:p>
          <a:endParaRPr lang="en-IN"/>
        </a:p>
      </dgm:t>
    </dgm:pt>
    <dgm:pt modelId="{508293AE-8200-49E9-A40A-311909660BC8}" type="pres">
      <dgm:prSet presAssocID="{9CE98257-FE14-4C78-90B6-A812DF3D655A}" presName="parentText" presStyleLbl="node1" presStyleIdx="0" presStyleCnt="2" custScaleX="138992" custScaleY="116034" custLinFactNeighborY="10797">
        <dgm:presLayoutVars>
          <dgm:chMax val="0"/>
          <dgm:bulletEnabled val="1"/>
        </dgm:presLayoutVars>
      </dgm:prSet>
      <dgm:spPr/>
      <dgm:t>
        <a:bodyPr/>
        <a:lstStyle/>
        <a:p>
          <a:endParaRPr lang="en-IN"/>
        </a:p>
      </dgm:t>
    </dgm:pt>
    <dgm:pt modelId="{7C4F34D9-71D9-4481-A124-59C949D8C92C}" type="pres">
      <dgm:prSet presAssocID="{9CE98257-FE14-4C78-90B6-A812DF3D655A}" presName="negativeSpace" presStyleCnt="0"/>
      <dgm:spPr/>
    </dgm:pt>
    <dgm:pt modelId="{359E7AB2-A553-43F2-BD37-EB0DC659BC1F}" type="pres">
      <dgm:prSet presAssocID="{9CE98257-FE14-4C78-90B6-A812DF3D655A}" presName="childText" presStyleLbl="conFgAcc1" presStyleIdx="0" presStyleCnt="2">
        <dgm:presLayoutVars>
          <dgm:bulletEnabled val="1"/>
        </dgm:presLayoutVars>
      </dgm:prSet>
      <dgm:spPr/>
    </dgm:pt>
    <dgm:pt modelId="{9A14F2E3-659E-4115-8DEF-6713357DD94E}" type="pres">
      <dgm:prSet presAssocID="{B457B8BE-F547-4854-9605-E70DEC07937C}" presName="spaceBetweenRectangles" presStyleCnt="0"/>
      <dgm:spPr/>
    </dgm:pt>
    <dgm:pt modelId="{D2D34BA0-27C5-4061-90BA-583B716061DF}" type="pres">
      <dgm:prSet presAssocID="{789C91E1-9CC0-45C2-8B1B-670472E105A5}" presName="parentLin" presStyleCnt="0"/>
      <dgm:spPr/>
    </dgm:pt>
    <dgm:pt modelId="{348C39AE-D8FC-4284-B30B-DE8652416E42}" type="pres">
      <dgm:prSet presAssocID="{789C91E1-9CC0-45C2-8B1B-670472E105A5}" presName="parentLeftMargin" presStyleLbl="node1" presStyleIdx="0" presStyleCnt="2"/>
      <dgm:spPr/>
      <dgm:t>
        <a:bodyPr/>
        <a:lstStyle/>
        <a:p>
          <a:endParaRPr lang="en-IN"/>
        </a:p>
      </dgm:t>
    </dgm:pt>
    <dgm:pt modelId="{3819BA95-615A-42E3-B9AC-2055F08A8015}" type="pres">
      <dgm:prSet presAssocID="{789C91E1-9CC0-45C2-8B1B-670472E105A5}" presName="parentText" presStyleLbl="node1" presStyleIdx="1" presStyleCnt="2" custScaleX="136830" custScaleY="490164">
        <dgm:presLayoutVars>
          <dgm:chMax val="0"/>
          <dgm:bulletEnabled val="1"/>
        </dgm:presLayoutVars>
      </dgm:prSet>
      <dgm:spPr/>
      <dgm:t>
        <a:bodyPr/>
        <a:lstStyle/>
        <a:p>
          <a:endParaRPr lang="en-IN"/>
        </a:p>
      </dgm:t>
    </dgm:pt>
    <dgm:pt modelId="{548DEC62-B9D1-4214-AE7E-DE81F03F744E}" type="pres">
      <dgm:prSet presAssocID="{789C91E1-9CC0-45C2-8B1B-670472E105A5}" presName="negativeSpace" presStyleCnt="0"/>
      <dgm:spPr/>
    </dgm:pt>
    <dgm:pt modelId="{5110907E-8D48-43AD-B8A0-0EF378483366}" type="pres">
      <dgm:prSet presAssocID="{789C91E1-9CC0-45C2-8B1B-670472E105A5}" presName="childText" presStyleLbl="conFgAcc1" presStyleIdx="1" presStyleCnt="2">
        <dgm:presLayoutVars>
          <dgm:bulletEnabled val="1"/>
        </dgm:presLayoutVars>
      </dgm:prSet>
      <dgm:spPr/>
    </dgm:pt>
  </dgm:ptLst>
  <dgm:cxnLst>
    <dgm:cxn modelId="{96F25E49-E66D-409D-9A77-4DBF27BFEF30}" srcId="{AFEBC234-33BE-4938-A4DA-985FD4AA2530}" destId="{9CE98257-FE14-4C78-90B6-A812DF3D655A}" srcOrd="0" destOrd="0" parTransId="{D0AB8017-3A9F-4622-BD04-78E8B83AD6AD}" sibTransId="{B457B8BE-F547-4854-9605-E70DEC07937C}"/>
    <dgm:cxn modelId="{E64456C8-640C-4287-8851-4561415D2DDA}" type="presOf" srcId="{789C91E1-9CC0-45C2-8B1B-670472E105A5}" destId="{3819BA95-615A-42E3-B9AC-2055F08A8015}" srcOrd="1" destOrd="0" presId="urn:microsoft.com/office/officeart/2005/8/layout/list1"/>
    <dgm:cxn modelId="{C7252722-A0EE-427E-A99B-02390EFAB5B7}" type="presOf" srcId="{9CE98257-FE14-4C78-90B6-A812DF3D655A}" destId="{6AC21BE7-C664-4A66-9E4B-937BB985F869}" srcOrd="0" destOrd="0" presId="urn:microsoft.com/office/officeart/2005/8/layout/list1"/>
    <dgm:cxn modelId="{8E71B1B0-7E13-42C8-AF46-A2276AEEE736}" srcId="{AFEBC234-33BE-4938-A4DA-985FD4AA2530}" destId="{789C91E1-9CC0-45C2-8B1B-670472E105A5}" srcOrd="1" destOrd="0" parTransId="{1BBBB255-0A75-4F4D-B326-601C006EEE2E}" sibTransId="{D2292927-661B-4FC4-AC35-C1250ADBF1F8}"/>
    <dgm:cxn modelId="{9689410B-B8B6-47DE-8B27-7474655E344B}" type="presOf" srcId="{9CE98257-FE14-4C78-90B6-A812DF3D655A}" destId="{508293AE-8200-49E9-A40A-311909660BC8}" srcOrd="1" destOrd="0" presId="urn:microsoft.com/office/officeart/2005/8/layout/list1"/>
    <dgm:cxn modelId="{53D82C00-F1AE-4100-ADA6-8E248B2305D4}" type="presOf" srcId="{AFEBC234-33BE-4938-A4DA-985FD4AA2530}" destId="{260CA737-E266-4226-86A4-9B61AA341391}" srcOrd="0" destOrd="0" presId="urn:microsoft.com/office/officeart/2005/8/layout/list1"/>
    <dgm:cxn modelId="{9567DD27-38CD-4744-9B1B-5B97BEF7E881}" type="presOf" srcId="{789C91E1-9CC0-45C2-8B1B-670472E105A5}" destId="{348C39AE-D8FC-4284-B30B-DE8652416E42}" srcOrd="0" destOrd="0" presId="urn:microsoft.com/office/officeart/2005/8/layout/list1"/>
    <dgm:cxn modelId="{E01C9CC9-10D3-4ED9-9A24-84416F4910BF}" type="presParOf" srcId="{260CA737-E266-4226-86A4-9B61AA341391}" destId="{F6F6A158-3774-4A45-80D8-0204ADF3D2E1}" srcOrd="0" destOrd="0" presId="urn:microsoft.com/office/officeart/2005/8/layout/list1"/>
    <dgm:cxn modelId="{026367D6-B9B9-4632-A5F6-3F7DA4EC39B3}" type="presParOf" srcId="{F6F6A158-3774-4A45-80D8-0204ADF3D2E1}" destId="{6AC21BE7-C664-4A66-9E4B-937BB985F869}" srcOrd="0" destOrd="0" presId="urn:microsoft.com/office/officeart/2005/8/layout/list1"/>
    <dgm:cxn modelId="{3DC74C42-20D1-402C-9C9C-4AC8B238F463}" type="presParOf" srcId="{F6F6A158-3774-4A45-80D8-0204ADF3D2E1}" destId="{508293AE-8200-49E9-A40A-311909660BC8}" srcOrd="1" destOrd="0" presId="urn:microsoft.com/office/officeart/2005/8/layout/list1"/>
    <dgm:cxn modelId="{1C3563E9-8278-4455-9F1A-27AFBC8E8984}" type="presParOf" srcId="{260CA737-E266-4226-86A4-9B61AA341391}" destId="{7C4F34D9-71D9-4481-A124-59C949D8C92C}" srcOrd="1" destOrd="0" presId="urn:microsoft.com/office/officeart/2005/8/layout/list1"/>
    <dgm:cxn modelId="{F8F543A1-EFD8-4653-A7F2-FF69D5D208C0}" type="presParOf" srcId="{260CA737-E266-4226-86A4-9B61AA341391}" destId="{359E7AB2-A553-43F2-BD37-EB0DC659BC1F}" srcOrd="2" destOrd="0" presId="urn:microsoft.com/office/officeart/2005/8/layout/list1"/>
    <dgm:cxn modelId="{6F4D9300-8C8E-4CD8-92FA-5DBAE926961D}" type="presParOf" srcId="{260CA737-E266-4226-86A4-9B61AA341391}" destId="{9A14F2E3-659E-4115-8DEF-6713357DD94E}" srcOrd="3" destOrd="0" presId="urn:microsoft.com/office/officeart/2005/8/layout/list1"/>
    <dgm:cxn modelId="{8FCCDD56-0C29-4351-B1BC-EC40996A0C44}" type="presParOf" srcId="{260CA737-E266-4226-86A4-9B61AA341391}" destId="{D2D34BA0-27C5-4061-90BA-583B716061DF}" srcOrd="4" destOrd="0" presId="urn:microsoft.com/office/officeart/2005/8/layout/list1"/>
    <dgm:cxn modelId="{B4C42172-3432-438B-9A0A-D608AD2605B2}" type="presParOf" srcId="{D2D34BA0-27C5-4061-90BA-583B716061DF}" destId="{348C39AE-D8FC-4284-B30B-DE8652416E42}" srcOrd="0" destOrd="0" presId="urn:microsoft.com/office/officeart/2005/8/layout/list1"/>
    <dgm:cxn modelId="{7F9471A1-99E8-4722-8F88-C9D3B72D3AEB}" type="presParOf" srcId="{D2D34BA0-27C5-4061-90BA-583B716061DF}" destId="{3819BA95-615A-42E3-B9AC-2055F08A8015}" srcOrd="1" destOrd="0" presId="urn:microsoft.com/office/officeart/2005/8/layout/list1"/>
    <dgm:cxn modelId="{5B37259D-26F0-4112-AD09-BAB9F22086DA}" type="presParOf" srcId="{260CA737-E266-4226-86A4-9B61AA341391}" destId="{548DEC62-B9D1-4214-AE7E-DE81F03F744E}" srcOrd="5" destOrd="0" presId="urn:microsoft.com/office/officeart/2005/8/layout/list1"/>
    <dgm:cxn modelId="{06F834D1-D472-45DF-944B-684BB0267D80}" type="presParOf" srcId="{260CA737-E266-4226-86A4-9B61AA341391}" destId="{5110907E-8D48-43AD-B8A0-0EF378483366}" srcOrd="6" destOrd="0" presId="urn:microsoft.com/office/officeart/2005/8/layout/list1"/>
  </dgm:cxnLst>
  <dgm:bg/>
  <dgm:whole/>
</dgm:dataModel>
</file>

<file path=ppt/diagrams/data2.xml><?xml version="1.0" encoding="utf-8"?>
<dgm:dataModel xmlns:dgm="http://schemas.openxmlformats.org/drawingml/2006/diagram" xmlns:a="http://schemas.openxmlformats.org/drawingml/2006/main">
  <dgm:ptLst>
    <dgm:pt modelId="{DFB0C821-5BDA-465C-9373-90F98259054B}"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IN"/>
        </a:p>
      </dgm:t>
    </dgm:pt>
    <dgm:pt modelId="{4FF42800-52CE-4999-8426-D4C275EB5E26}">
      <dgm:prSet phldrT="[Text]"/>
      <dgm:spPr/>
      <dgm:t>
        <a:bodyPr/>
        <a:lstStyle/>
        <a:p>
          <a:r>
            <a:rPr lang="en-IN" dirty="0" smtClean="0"/>
            <a:t>Tax is to be calculated on Aggregate Turn-Over i.e. He has to pay Tax on Exempted Turn Over also</a:t>
          </a:r>
          <a:endParaRPr lang="en-IN" dirty="0"/>
        </a:p>
      </dgm:t>
    </dgm:pt>
    <dgm:pt modelId="{DA1449CB-75DE-41D9-ACDC-244D14686813}" type="parTrans" cxnId="{D22F6CE3-9A7A-4B1B-9684-5EB600F81056}">
      <dgm:prSet/>
      <dgm:spPr/>
      <dgm:t>
        <a:bodyPr/>
        <a:lstStyle/>
        <a:p>
          <a:endParaRPr lang="en-IN"/>
        </a:p>
      </dgm:t>
    </dgm:pt>
    <dgm:pt modelId="{4C0149D2-B416-4B06-954E-21322E3BCF10}" type="sibTrans" cxnId="{D22F6CE3-9A7A-4B1B-9684-5EB600F81056}">
      <dgm:prSet/>
      <dgm:spPr/>
      <dgm:t>
        <a:bodyPr/>
        <a:lstStyle/>
        <a:p>
          <a:endParaRPr lang="en-IN"/>
        </a:p>
      </dgm:t>
    </dgm:pt>
    <dgm:pt modelId="{2DA17A79-CEBA-43BC-BB20-9E67189A97DE}">
      <dgm:prSet phldrT="[Text]"/>
      <dgm:spPr/>
      <dgm:t>
        <a:bodyPr/>
        <a:lstStyle/>
        <a:p>
          <a:r>
            <a:rPr lang="en-IN" dirty="0" smtClean="0"/>
            <a:t>On the Rate prescribed by GSTC</a:t>
          </a:r>
          <a:endParaRPr lang="en-IN" dirty="0"/>
        </a:p>
      </dgm:t>
    </dgm:pt>
    <dgm:pt modelId="{68BA5654-A32B-4341-A9E3-E44A6D8585BC}" type="parTrans" cxnId="{0DDAADEF-4772-4FDE-8484-B6ED8612C94A}">
      <dgm:prSet/>
      <dgm:spPr/>
      <dgm:t>
        <a:bodyPr/>
        <a:lstStyle/>
        <a:p>
          <a:endParaRPr lang="en-IN"/>
        </a:p>
      </dgm:t>
    </dgm:pt>
    <dgm:pt modelId="{37708EFA-63EA-49C7-A17B-B99E0784FB80}" type="sibTrans" cxnId="{0DDAADEF-4772-4FDE-8484-B6ED8612C94A}">
      <dgm:prSet/>
      <dgm:spPr/>
      <dgm:t>
        <a:bodyPr/>
        <a:lstStyle/>
        <a:p>
          <a:endParaRPr lang="en-IN"/>
        </a:p>
      </dgm:t>
    </dgm:pt>
    <dgm:pt modelId="{3EBE1DCC-420C-4342-A15F-C8A3B1B58167}">
      <dgm:prSet phldrT="[Text]"/>
      <dgm:spPr/>
      <dgm:t>
        <a:bodyPr/>
        <a:lstStyle/>
        <a:p>
          <a:r>
            <a:rPr lang="en-IN" dirty="0" smtClean="0"/>
            <a:t>Payment of Tax and Submission of Return</a:t>
          </a:r>
          <a:endParaRPr lang="en-IN" dirty="0"/>
        </a:p>
      </dgm:t>
    </dgm:pt>
    <dgm:pt modelId="{D066B94B-4717-4CBD-9D3D-325643E1459E}" type="parTrans" cxnId="{4C984D60-EF3D-4499-A361-792E935B9D49}">
      <dgm:prSet/>
      <dgm:spPr/>
      <dgm:t>
        <a:bodyPr/>
        <a:lstStyle/>
        <a:p>
          <a:endParaRPr lang="en-IN"/>
        </a:p>
      </dgm:t>
    </dgm:pt>
    <dgm:pt modelId="{88AC2940-9DFA-41D2-866B-4CC9BB94D5C9}" type="sibTrans" cxnId="{4C984D60-EF3D-4499-A361-792E935B9D49}">
      <dgm:prSet/>
      <dgm:spPr/>
      <dgm:t>
        <a:bodyPr/>
        <a:lstStyle/>
        <a:p>
          <a:endParaRPr lang="en-IN"/>
        </a:p>
      </dgm:t>
    </dgm:pt>
    <dgm:pt modelId="{2E03FD0A-B5F8-4F94-B0F1-6FB56517F244}">
      <dgm:prSet phldrT="[Text]"/>
      <dgm:spPr/>
      <dgm:t>
        <a:bodyPr/>
        <a:lstStyle/>
        <a:p>
          <a:r>
            <a:rPr lang="en-IN" dirty="0" smtClean="0"/>
            <a:t>Tax is to be paid on monthly basis</a:t>
          </a:r>
          <a:endParaRPr lang="en-IN" dirty="0"/>
        </a:p>
      </dgm:t>
    </dgm:pt>
    <dgm:pt modelId="{17D18BEA-0BFB-486C-8E10-6747AE05A71A}" type="parTrans" cxnId="{C94F36DE-148F-451F-A168-50FE9726DC84}">
      <dgm:prSet/>
      <dgm:spPr/>
      <dgm:t>
        <a:bodyPr/>
        <a:lstStyle/>
        <a:p>
          <a:endParaRPr lang="en-IN"/>
        </a:p>
      </dgm:t>
    </dgm:pt>
    <dgm:pt modelId="{1055A13B-BD01-4244-BE04-A59E6A48F4E1}" type="sibTrans" cxnId="{C94F36DE-148F-451F-A168-50FE9726DC84}">
      <dgm:prSet/>
      <dgm:spPr/>
      <dgm:t>
        <a:bodyPr/>
        <a:lstStyle/>
        <a:p>
          <a:endParaRPr lang="en-IN"/>
        </a:p>
      </dgm:t>
    </dgm:pt>
    <dgm:pt modelId="{0C744FC9-21E6-4420-991A-EEE3650103A2}">
      <dgm:prSet phldrT="[Text]"/>
      <dgm:spPr/>
      <dgm:t>
        <a:bodyPr/>
        <a:lstStyle/>
        <a:p>
          <a:r>
            <a:rPr lang="en-IN" dirty="0" smtClean="0"/>
            <a:t>GSTR-4 is to be filed on Qtrly basis by 18</a:t>
          </a:r>
          <a:r>
            <a:rPr lang="en-IN" baseline="30000" dirty="0" smtClean="0"/>
            <a:t>th</a:t>
          </a:r>
          <a:r>
            <a:rPr lang="en-IN" dirty="0" smtClean="0"/>
            <a:t> of NQTR.</a:t>
          </a:r>
          <a:endParaRPr lang="en-IN" dirty="0"/>
        </a:p>
      </dgm:t>
    </dgm:pt>
    <dgm:pt modelId="{5C0E922A-03E2-44FE-B5D2-B258B10F4AF7}" type="parTrans" cxnId="{F2B6E20D-5BE1-4237-8134-81C4CF00F64B}">
      <dgm:prSet/>
      <dgm:spPr/>
      <dgm:t>
        <a:bodyPr/>
        <a:lstStyle/>
        <a:p>
          <a:endParaRPr lang="en-IN"/>
        </a:p>
      </dgm:t>
    </dgm:pt>
    <dgm:pt modelId="{F6355F8E-1578-4F8C-A4A6-2C0CDF52CACA}" type="sibTrans" cxnId="{F2B6E20D-5BE1-4237-8134-81C4CF00F64B}">
      <dgm:prSet/>
      <dgm:spPr/>
      <dgm:t>
        <a:bodyPr/>
        <a:lstStyle/>
        <a:p>
          <a:endParaRPr lang="en-IN"/>
        </a:p>
      </dgm:t>
    </dgm:pt>
    <dgm:pt modelId="{A79D11B8-9890-40C8-8CAC-57D44C30DD1F}">
      <dgm:prSet phldrT="[Text]"/>
      <dgm:spPr/>
      <dgm:t>
        <a:bodyPr/>
        <a:lstStyle/>
        <a:p>
          <a:r>
            <a:rPr lang="en-IN" dirty="0" smtClean="0"/>
            <a:t>Later You can opt for Compounding Scheme</a:t>
          </a:r>
          <a:endParaRPr lang="en-IN" dirty="0"/>
        </a:p>
      </dgm:t>
    </dgm:pt>
    <dgm:pt modelId="{13EB0177-FF8B-4475-AF60-A519C86BC4FA}">
      <dgm:prSet phldrT="[Text]"/>
      <dgm:spPr/>
      <dgm:t>
        <a:bodyPr/>
        <a:lstStyle/>
        <a:p>
          <a:r>
            <a:rPr lang="en-IN" dirty="0" smtClean="0"/>
            <a:t>Normal Registration Procedure</a:t>
          </a:r>
          <a:endParaRPr lang="en-IN" dirty="0"/>
        </a:p>
      </dgm:t>
    </dgm:pt>
    <dgm:pt modelId="{00DE109B-C5CF-4840-9686-9466A7D874F3}">
      <dgm:prSet phldrT="[Text]"/>
      <dgm:spPr/>
      <dgm:t>
        <a:bodyPr/>
        <a:lstStyle/>
        <a:p>
          <a:r>
            <a:rPr lang="en-IN" dirty="0" smtClean="0"/>
            <a:t>Registration</a:t>
          </a:r>
          <a:endParaRPr lang="en-IN" dirty="0"/>
        </a:p>
      </dgm:t>
    </dgm:pt>
    <dgm:pt modelId="{62F7DB37-A27F-445D-A299-D09D3B80D672}" type="sibTrans" cxnId="{EF927040-21EC-4438-B236-DF72E9092D74}">
      <dgm:prSet/>
      <dgm:spPr/>
      <dgm:t>
        <a:bodyPr/>
        <a:lstStyle/>
        <a:p>
          <a:endParaRPr lang="en-IN"/>
        </a:p>
      </dgm:t>
    </dgm:pt>
    <dgm:pt modelId="{FA4A0E67-9253-42C0-AB1F-C55AF2AC0F7F}" type="parTrans" cxnId="{EF927040-21EC-4438-B236-DF72E9092D74}">
      <dgm:prSet/>
      <dgm:spPr/>
      <dgm:t>
        <a:bodyPr/>
        <a:lstStyle/>
        <a:p>
          <a:endParaRPr lang="en-IN"/>
        </a:p>
      </dgm:t>
    </dgm:pt>
    <dgm:pt modelId="{EC267D1B-535F-430F-9B12-946F9828B866}" type="sibTrans" cxnId="{6F6D107E-6097-4615-8BDF-13D8C623B193}">
      <dgm:prSet/>
      <dgm:spPr/>
      <dgm:t>
        <a:bodyPr/>
        <a:lstStyle/>
        <a:p>
          <a:endParaRPr lang="en-IN"/>
        </a:p>
      </dgm:t>
    </dgm:pt>
    <dgm:pt modelId="{CAEEDB5A-E98A-49E0-AB5B-7F603D44D195}" type="parTrans" cxnId="{6F6D107E-6097-4615-8BDF-13D8C623B193}">
      <dgm:prSet/>
      <dgm:spPr/>
      <dgm:t>
        <a:bodyPr/>
        <a:lstStyle/>
        <a:p>
          <a:endParaRPr lang="en-IN"/>
        </a:p>
      </dgm:t>
    </dgm:pt>
    <dgm:pt modelId="{A828F9FD-B0D5-46CB-9607-0CACE4353E9C}" type="sibTrans" cxnId="{ABBBAC40-A464-4EC1-BB93-7AB089DB8C84}">
      <dgm:prSet/>
      <dgm:spPr/>
      <dgm:t>
        <a:bodyPr/>
        <a:lstStyle/>
        <a:p>
          <a:endParaRPr lang="en-IN"/>
        </a:p>
      </dgm:t>
    </dgm:pt>
    <dgm:pt modelId="{22D26E7F-CD7D-479B-9BAB-F3DBBF99F84D}" type="parTrans" cxnId="{ABBBAC40-A464-4EC1-BB93-7AB089DB8C84}">
      <dgm:prSet/>
      <dgm:spPr/>
      <dgm:t>
        <a:bodyPr/>
        <a:lstStyle/>
        <a:p>
          <a:endParaRPr lang="en-IN"/>
        </a:p>
      </dgm:t>
    </dgm:pt>
    <dgm:pt modelId="{CC11803D-7D26-4E11-B786-28FD29F38CF2}">
      <dgm:prSet phldrT="[Text]"/>
      <dgm:spPr/>
      <dgm:t>
        <a:bodyPr/>
        <a:lstStyle/>
        <a:p>
          <a:r>
            <a:rPr lang="en-IN" dirty="0" smtClean="0"/>
            <a:t>Tax Calculation</a:t>
          </a:r>
          <a:endParaRPr lang="en-IN" dirty="0"/>
        </a:p>
      </dgm:t>
    </dgm:pt>
    <dgm:pt modelId="{3420D48D-32A3-4D39-8195-81AC0167688F}" type="sibTrans" cxnId="{9BA12FC3-2FA2-4405-AD45-72AF5EA97318}">
      <dgm:prSet/>
      <dgm:spPr/>
      <dgm:t>
        <a:bodyPr/>
        <a:lstStyle/>
        <a:p>
          <a:endParaRPr lang="en-IN"/>
        </a:p>
      </dgm:t>
    </dgm:pt>
    <dgm:pt modelId="{E92FA8B5-A50D-4AE3-92F0-A6BB38D23FE0}" type="parTrans" cxnId="{9BA12FC3-2FA2-4405-AD45-72AF5EA97318}">
      <dgm:prSet/>
      <dgm:spPr/>
      <dgm:t>
        <a:bodyPr/>
        <a:lstStyle/>
        <a:p>
          <a:endParaRPr lang="en-IN"/>
        </a:p>
      </dgm:t>
    </dgm:pt>
    <dgm:pt modelId="{3114FEA8-DDF2-41E1-BE34-6350493E9D7E}">
      <dgm:prSet phldrT="[Text]"/>
      <dgm:spPr/>
      <dgm:t>
        <a:bodyPr/>
        <a:lstStyle/>
        <a:p>
          <a:r>
            <a:rPr lang="en-IN" dirty="0" smtClean="0"/>
            <a:t>Switch-Over is possible</a:t>
          </a:r>
          <a:endParaRPr lang="en-IN" dirty="0"/>
        </a:p>
      </dgm:t>
    </dgm:pt>
    <dgm:pt modelId="{045BD4F1-2A0C-4E63-965D-E23015B81EB5}" type="sibTrans" cxnId="{F71E940A-E0F1-4292-AB22-2A33EF84629B}">
      <dgm:prSet/>
      <dgm:spPr/>
      <dgm:t>
        <a:bodyPr/>
        <a:lstStyle/>
        <a:p>
          <a:endParaRPr lang="en-IN"/>
        </a:p>
      </dgm:t>
    </dgm:pt>
    <dgm:pt modelId="{085E93EF-A825-4503-8E59-F83D126B85F4}" type="parTrans" cxnId="{F71E940A-E0F1-4292-AB22-2A33EF84629B}">
      <dgm:prSet/>
      <dgm:spPr/>
      <dgm:t>
        <a:bodyPr/>
        <a:lstStyle/>
        <a:p>
          <a:endParaRPr lang="en-IN"/>
        </a:p>
      </dgm:t>
    </dgm:pt>
    <dgm:pt modelId="{0E135C3A-231B-4A4A-924C-A2256B0072DF}">
      <dgm:prSet phldrT="[Text]"/>
      <dgm:spPr/>
      <dgm:t>
        <a:bodyPr/>
        <a:lstStyle/>
        <a:p>
          <a:r>
            <a:rPr lang="en-IN" dirty="0" smtClean="0"/>
            <a:t>But in any case not Less than 1%</a:t>
          </a:r>
          <a:endParaRPr lang="en-IN" dirty="0"/>
        </a:p>
      </dgm:t>
    </dgm:pt>
    <dgm:pt modelId="{90684EA5-9C75-45C3-8C0A-35667F284B44}" type="parTrans" cxnId="{5A55AE81-91BE-4E14-8838-3697D9FF8977}">
      <dgm:prSet/>
      <dgm:spPr/>
      <dgm:t>
        <a:bodyPr/>
        <a:lstStyle/>
        <a:p>
          <a:endParaRPr lang="en-IN"/>
        </a:p>
      </dgm:t>
    </dgm:pt>
    <dgm:pt modelId="{FDD35224-3CDB-4F82-A986-5A366D9DD67D}" type="sibTrans" cxnId="{5A55AE81-91BE-4E14-8838-3697D9FF8977}">
      <dgm:prSet/>
      <dgm:spPr/>
      <dgm:t>
        <a:bodyPr/>
        <a:lstStyle/>
        <a:p>
          <a:endParaRPr lang="en-IN"/>
        </a:p>
      </dgm:t>
    </dgm:pt>
    <dgm:pt modelId="{75F414D9-2C70-44F7-817D-8259EEC025D4}">
      <dgm:prSet phldrT="[Text]"/>
      <dgm:spPr/>
      <dgm:t>
        <a:bodyPr/>
        <a:lstStyle/>
        <a:p>
          <a:r>
            <a:rPr lang="en-IN" dirty="0" smtClean="0"/>
            <a:t>GSTR-8 is to be filed on Annual Basis.</a:t>
          </a:r>
          <a:endParaRPr lang="en-IN" dirty="0"/>
        </a:p>
      </dgm:t>
    </dgm:pt>
    <dgm:pt modelId="{557F6A9F-F36F-4D58-9AEB-0A97C02F2FBA}" type="parTrans" cxnId="{5F76A67B-9516-402F-8B48-D3E3453FEFA8}">
      <dgm:prSet/>
      <dgm:spPr/>
    </dgm:pt>
    <dgm:pt modelId="{9D4C5A1B-D1C6-47E8-82F9-23D46E98282C}" type="sibTrans" cxnId="{5F76A67B-9516-402F-8B48-D3E3453FEFA8}">
      <dgm:prSet/>
      <dgm:spPr/>
    </dgm:pt>
    <dgm:pt modelId="{EA2D983C-3877-4039-90F5-7F338A477EAD}" type="pres">
      <dgm:prSet presAssocID="{DFB0C821-5BDA-465C-9373-90F98259054B}" presName="Name0" presStyleCnt="0">
        <dgm:presLayoutVars>
          <dgm:dir/>
          <dgm:animLvl val="lvl"/>
          <dgm:resizeHandles val="exact"/>
        </dgm:presLayoutVars>
      </dgm:prSet>
      <dgm:spPr/>
      <dgm:t>
        <a:bodyPr/>
        <a:lstStyle/>
        <a:p>
          <a:endParaRPr lang="en-IN"/>
        </a:p>
      </dgm:t>
    </dgm:pt>
    <dgm:pt modelId="{BC646946-B057-4252-92AE-49EBDAC28A63}" type="pres">
      <dgm:prSet presAssocID="{3EBE1DCC-420C-4342-A15F-C8A3B1B58167}" presName="boxAndChildren" presStyleCnt="0"/>
      <dgm:spPr/>
    </dgm:pt>
    <dgm:pt modelId="{ECE5CC44-4635-42DA-B844-727FB7CCE167}" type="pres">
      <dgm:prSet presAssocID="{3EBE1DCC-420C-4342-A15F-C8A3B1B58167}" presName="parentTextBox" presStyleLbl="node1" presStyleIdx="0" presStyleCnt="3"/>
      <dgm:spPr/>
      <dgm:t>
        <a:bodyPr/>
        <a:lstStyle/>
        <a:p>
          <a:endParaRPr lang="en-IN"/>
        </a:p>
      </dgm:t>
    </dgm:pt>
    <dgm:pt modelId="{CC158514-EB7F-438F-9C76-6D3D20F9A9B9}" type="pres">
      <dgm:prSet presAssocID="{3EBE1DCC-420C-4342-A15F-C8A3B1B58167}" presName="entireBox" presStyleLbl="node1" presStyleIdx="0" presStyleCnt="3"/>
      <dgm:spPr/>
      <dgm:t>
        <a:bodyPr/>
        <a:lstStyle/>
        <a:p>
          <a:endParaRPr lang="en-IN"/>
        </a:p>
      </dgm:t>
    </dgm:pt>
    <dgm:pt modelId="{5C0C68EB-B6BE-48A7-8223-9E8B09936185}" type="pres">
      <dgm:prSet presAssocID="{3EBE1DCC-420C-4342-A15F-C8A3B1B58167}" presName="descendantBox" presStyleCnt="0"/>
      <dgm:spPr/>
    </dgm:pt>
    <dgm:pt modelId="{86CEFAC5-0518-4729-9ADE-CEF285A1E410}" type="pres">
      <dgm:prSet presAssocID="{2E03FD0A-B5F8-4F94-B0F1-6FB56517F244}" presName="childTextBox" presStyleLbl="fgAccFollowNode1" presStyleIdx="0" presStyleCnt="9">
        <dgm:presLayoutVars>
          <dgm:bulletEnabled val="1"/>
        </dgm:presLayoutVars>
      </dgm:prSet>
      <dgm:spPr/>
      <dgm:t>
        <a:bodyPr/>
        <a:lstStyle/>
        <a:p>
          <a:endParaRPr lang="en-IN"/>
        </a:p>
      </dgm:t>
    </dgm:pt>
    <dgm:pt modelId="{E15F7720-695A-4189-AD8C-55BFDD72FFFD}" type="pres">
      <dgm:prSet presAssocID="{0C744FC9-21E6-4420-991A-EEE3650103A2}" presName="childTextBox" presStyleLbl="fgAccFollowNode1" presStyleIdx="1" presStyleCnt="9">
        <dgm:presLayoutVars>
          <dgm:bulletEnabled val="1"/>
        </dgm:presLayoutVars>
      </dgm:prSet>
      <dgm:spPr/>
      <dgm:t>
        <a:bodyPr/>
        <a:lstStyle/>
        <a:p>
          <a:endParaRPr lang="en-IN"/>
        </a:p>
      </dgm:t>
    </dgm:pt>
    <dgm:pt modelId="{06027BDE-F612-435E-8CEC-0A5B9EB123B6}" type="pres">
      <dgm:prSet presAssocID="{75F414D9-2C70-44F7-817D-8259EEC025D4}" presName="childTextBox" presStyleLbl="fgAccFollowNode1" presStyleIdx="2" presStyleCnt="9">
        <dgm:presLayoutVars>
          <dgm:bulletEnabled val="1"/>
        </dgm:presLayoutVars>
      </dgm:prSet>
      <dgm:spPr/>
      <dgm:t>
        <a:bodyPr/>
        <a:lstStyle/>
        <a:p>
          <a:endParaRPr lang="en-IN"/>
        </a:p>
      </dgm:t>
    </dgm:pt>
    <dgm:pt modelId="{574463D2-D611-4848-86C0-9BB1AAA67855}" type="pres">
      <dgm:prSet presAssocID="{3420D48D-32A3-4D39-8195-81AC0167688F}" presName="sp" presStyleCnt="0"/>
      <dgm:spPr/>
    </dgm:pt>
    <dgm:pt modelId="{DE319235-5D6D-42DA-A08F-5B0CBCE8BDC0}" type="pres">
      <dgm:prSet presAssocID="{CC11803D-7D26-4E11-B786-28FD29F38CF2}" presName="arrowAndChildren" presStyleCnt="0"/>
      <dgm:spPr/>
    </dgm:pt>
    <dgm:pt modelId="{720E70DB-0661-407B-8AF8-510CE3507088}" type="pres">
      <dgm:prSet presAssocID="{CC11803D-7D26-4E11-B786-28FD29F38CF2}" presName="parentTextArrow" presStyleLbl="node1" presStyleIdx="0" presStyleCnt="3"/>
      <dgm:spPr/>
      <dgm:t>
        <a:bodyPr/>
        <a:lstStyle/>
        <a:p>
          <a:endParaRPr lang="en-IN"/>
        </a:p>
      </dgm:t>
    </dgm:pt>
    <dgm:pt modelId="{57F4D682-F3C3-407A-9B8E-16E7E37D53DF}" type="pres">
      <dgm:prSet presAssocID="{CC11803D-7D26-4E11-B786-28FD29F38CF2}" presName="arrow" presStyleLbl="node1" presStyleIdx="1" presStyleCnt="3"/>
      <dgm:spPr/>
      <dgm:t>
        <a:bodyPr/>
        <a:lstStyle/>
        <a:p>
          <a:endParaRPr lang="en-IN"/>
        </a:p>
      </dgm:t>
    </dgm:pt>
    <dgm:pt modelId="{62FA4EAF-2EFC-4B62-BCAE-8878B093DAD5}" type="pres">
      <dgm:prSet presAssocID="{CC11803D-7D26-4E11-B786-28FD29F38CF2}" presName="descendantArrow" presStyleCnt="0"/>
      <dgm:spPr/>
    </dgm:pt>
    <dgm:pt modelId="{D8C9831F-A67D-4F3C-8F7D-96A7DB30ACF8}" type="pres">
      <dgm:prSet presAssocID="{4FF42800-52CE-4999-8426-D4C275EB5E26}" presName="childTextArrow" presStyleLbl="fgAccFollowNode1" presStyleIdx="3" presStyleCnt="9" custScaleX="144045">
        <dgm:presLayoutVars>
          <dgm:bulletEnabled val="1"/>
        </dgm:presLayoutVars>
      </dgm:prSet>
      <dgm:spPr/>
      <dgm:t>
        <a:bodyPr/>
        <a:lstStyle/>
        <a:p>
          <a:endParaRPr lang="en-IN"/>
        </a:p>
      </dgm:t>
    </dgm:pt>
    <dgm:pt modelId="{A498333B-50E0-459F-931D-F1BD6D059814}" type="pres">
      <dgm:prSet presAssocID="{2DA17A79-CEBA-43BC-BB20-9E67189A97DE}" presName="childTextArrow" presStyleLbl="fgAccFollowNode1" presStyleIdx="4" presStyleCnt="9">
        <dgm:presLayoutVars>
          <dgm:bulletEnabled val="1"/>
        </dgm:presLayoutVars>
      </dgm:prSet>
      <dgm:spPr/>
      <dgm:t>
        <a:bodyPr/>
        <a:lstStyle/>
        <a:p>
          <a:endParaRPr lang="en-IN"/>
        </a:p>
      </dgm:t>
    </dgm:pt>
    <dgm:pt modelId="{A44D5B9F-5EDF-422A-93A6-F3A654B5A615}" type="pres">
      <dgm:prSet presAssocID="{0E135C3A-231B-4A4A-924C-A2256B0072DF}" presName="childTextArrow" presStyleLbl="fgAccFollowNode1" presStyleIdx="5" presStyleCnt="9">
        <dgm:presLayoutVars>
          <dgm:bulletEnabled val="1"/>
        </dgm:presLayoutVars>
      </dgm:prSet>
      <dgm:spPr/>
      <dgm:t>
        <a:bodyPr/>
        <a:lstStyle/>
        <a:p>
          <a:endParaRPr lang="en-IN"/>
        </a:p>
      </dgm:t>
    </dgm:pt>
    <dgm:pt modelId="{5C851791-E4B7-45E8-A264-56EA60518EE8}" type="pres">
      <dgm:prSet presAssocID="{62F7DB37-A27F-445D-A299-D09D3B80D672}" presName="sp" presStyleCnt="0"/>
      <dgm:spPr/>
    </dgm:pt>
    <dgm:pt modelId="{69AE78DD-00FE-4C09-A776-9E63A44F7684}" type="pres">
      <dgm:prSet presAssocID="{00DE109B-C5CF-4840-9686-9466A7D874F3}" presName="arrowAndChildren" presStyleCnt="0"/>
      <dgm:spPr/>
    </dgm:pt>
    <dgm:pt modelId="{EBDFE226-483C-4794-9208-86904CC9C118}" type="pres">
      <dgm:prSet presAssocID="{00DE109B-C5CF-4840-9686-9466A7D874F3}" presName="parentTextArrow" presStyleLbl="node1" presStyleIdx="1" presStyleCnt="3"/>
      <dgm:spPr/>
      <dgm:t>
        <a:bodyPr/>
        <a:lstStyle/>
        <a:p>
          <a:endParaRPr lang="en-IN"/>
        </a:p>
      </dgm:t>
    </dgm:pt>
    <dgm:pt modelId="{12BCD615-580B-4A40-8EB8-9B7172A03A69}" type="pres">
      <dgm:prSet presAssocID="{00DE109B-C5CF-4840-9686-9466A7D874F3}" presName="arrow" presStyleLbl="node1" presStyleIdx="2" presStyleCnt="3"/>
      <dgm:spPr/>
      <dgm:t>
        <a:bodyPr/>
        <a:lstStyle/>
        <a:p>
          <a:endParaRPr lang="en-IN"/>
        </a:p>
      </dgm:t>
    </dgm:pt>
    <dgm:pt modelId="{EEB3208B-C830-4652-A18A-C82828311314}" type="pres">
      <dgm:prSet presAssocID="{00DE109B-C5CF-4840-9686-9466A7D874F3}" presName="descendantArrow" presStyleCnt="0"/>
      <dgm:spPr/>
    </dgm:pt>
    <dgm:pt modelId="{D1B9E92C-73AB-42AF-BD8E-7CD702E95398}" type="pres">
      <dgm:prSet presAssocID="{13EB0177-FF8B-4475-AF60-A519C86BC4FA}" presName="childTextArrow" presStyleLbl="fgAccFollowNode1" presStyleIdx="6" presStyleCnt="9">
        <dgm:presLayoutVars>
          <dgm:bulletEnabled val="1"/>
        </dgm:presLayoutVars>
      </dgm:prSet>
      <dgm:spPr/>
      <dgm:t>
        <a:bodyPr/>
        <a:lstStyle/>
        <a:p>
          <a:endParaRPr lang="en-IN"/>
        </a:p>
      </dgm:t>
    </dgm:pt>
    <dgm:pt modelId="{32B4C73C-E2EA-4F53-BC6A-C20465441358}" type="pres">
      <dgm:prSet presAssocID="{A79D11B8-9890-40C8-8CAC-57D44C30DD1F}" presName="childTextArrow" presStyleLbl="fgAccFollowNode1" presStyleIdx="7" presStyleCnt="9">
        <dgm:presLayoutVars>
          <dgm:bulletEnabled val="1"/>
        </dgm:presLayoutVars>
      </dgm:prSet>
      <dgm:spPr/>
      <dgm:t>
        <a:bodyPr/>
        <a:lstStyle/>
        <a:p>
          <a:endParaRPr lang="en-IN"/>
        </a:p>
      </dgm:t>
    </dgm:pt>
    <dgm:pt modelId="{CC574808-1E24-4092-8BBC-D2DADFB2D752}" type="pres">
      <dgm:prSet presAssocID="{3114FEA8-DDF2-41E1-BE34-6350493E9D7E}" presName="childTextArrow" presStyleLbl="fgAccFollowNode1" presStyleIdx="8" presStyleCnt="9">
        <dgm:presLayoutVars>
          <dgm:bulletEnabled val="1"/>
        </dgm:presLayoutVars>
      </dgm:prSet>
      <dgm:spPr/>
      <dgm:t>
        <a:bodyPr/>
        <a:lstStyle/>
        <a:p>
          <a:endParaRPr lang="en-IN"/>
        </a:p>
      </dgm:t>
    </dgm:pt>
  </dgm:ptLst>
  <dgm:cxnLst>
    <dgm:cxn modelId="{5B334447-27A1-43DB-9BD4-42F02FF1F094}" type="presOf" srcId="{0C744FC9-21E6-4420-991A-EEE3650103A2}" destId="{E15F7720-695A-4189-AD8C-55BFDD72FFFD}" srcOrd="0" destOrd="0" presId="urn:microsoft.com/office/officeart/2005/8/layout/process4"/>
    <dgm:cxn modelId="{011F7ED6-EA45-4460-9BA0-F66402ACE985}" type="presOf" srcId="{CC11803D-7D26-4E11-B786-28FD29F38CF2}" destId="{57F4D682-F3C3-407A-9B8E-16E7E37D53DF}" srcOrd="1" destOrd="0" presId="urn:microsoft.com/office/officeart/2005/8/layout/process4"/>
    <dgm:cxn modelId="{1E6D3EC9-C8AE-4082-A959-E5E8459CEB62}" type="presOf" srcId="{A79D11B8-9890-40C8-8CAC-57D44C30DD1F}" destId="{32B4C73C-E2EA-4F53-BC6A-C20465441358}" srcOrd="0" destOrd="0" presId="urn:microsoft.com/office/officeart/2005/8/layout/process4"/>
    <dgm:cxn modelId="{F71E940A-E0F1-4292-AB22-2A33EF84629B}" srcId="{00DE109B-C5CF-4840-9686-9466A7D874F3}" destId="{3114FEA8-DDF2-41E1-BE34-6350493E9D7E}" srcOrd="2" destOrd="0" parTransId="{085E93EF-A825-4503-8E59-F83D126B85F4}" sibTransId="{045BD4F1-2A0C-4E63-965D-E23015B81EB5}"/>
    <dgm:cxn modelId="{E630A07F-59FE-4FEE-AB3E-3CA5FF6BF8C0}" type="presOf" srcId="{DFB0C821-5BDA-465C-9373-90F98259054B}" destId="{EA2D983C-3877-4039-90F5-7F338A477EAD}" srcOrd="0" destOrd="0" presId="urn:microsoft.com/office/officeart/2005/8/layout/process4"/>
    <dgm:cxn modelId="{F2B6E20D-5BE1-4237-8134-81C4CF00F64B}" srcId="{3EBE1DCC-420C-4342-A15F-C8A3B1B58167}" destId="{0C744FC9-21E6-4420-991A-EEE3650103A2}" srcOrd="1" destOrd="0" parTransId="{5C0E922A-03E2-44FE-B5D2-B258B10F4AF7}" sibTransId="{F6355F8E-1578-4F8C-A4A6-2C0CDF52CACA}"/>
    <dgm:cxn modelId="{8A6E0DFC-5095-40B2-9481-0A0C90633BB1}" type="presOf" srcId="{4FF42800-52CE-4999-8426-D4C275EB5E26}" destId="{D8C9831F-A67D-4F3C-8F7D-96A7DB30ACF8}" srcOrd="0" destOrd="0" presId="urn:microsoft.com/office/officeart/2005/8/layout/process4"/>
    <dgm:cxn modelId="{D80AE0CC-F0D5-4659-9C38-90A54B852D87}" type="presOf" srcId="{13EB0177-FF8B-4475-AF60-A519C86BC4FA}" destId="{D1B9E92C-73AB-42AF-BD8E-7CD702E95398}" srcOrd="0" destOrd="0" presId="urn:microsoft.com/office/officeart/2005/8/layout/process4"/>
    <dgm:cxn modelId="{4C984D60-EF3D-4499-A361-792E935B9D49}" srcId="{DFB0C821-5BDA-465C-9373-90F98259054B}" destId="{3EBE1DCC-420C-4342-A15F-C8A3B1B58167}" srcOrd="2" destOrd="0" parTransId="{D066B94B-4717-4CBD-9D3D-325643E1459E}" sibTransId="{88AC2940-9DFA-41D2-866B-4CC9BB94D5C9}"/>
    <dgm:cxn modelId="{5E073A58-D6E2-4E4E-8626-5C3B53DFD0FC}" type="presOf" srcId="{CC11803D-7D26-4E11-B786-28FD29F38CF2}" destId="{720E70DB-0661-407B-8AF8-510CE3507088}" srcOrd="0" destOrd="0" presId="urn:microsoft.com/office/officeart/2005/8/layout/process4"/>
    <dgm:cxn modelId="{0C056FA1-C7A1-40C7-BF35-754190D2CF1A}" type="presOf" srcId="{00DE109B-C5CF-4840-9686-9466A7D874F3}" destId="{12BCD615-580B-4A40-8EB8-9B7172A03A69}" srcOrd="1" destOrd="0" presId="urn:microsoft.com/office/officeart/2005/8/layout/process4"/>
    <dgm:cxn modelId="{0DDAADEF-4772-4FDE-8484-B6ED8612C94A}" srcId="{CC11803D-7D26-4E11-B786-28FD29F38CF2}" destId="{2DA17A79-CEBA-43BC-BB20-9E67189A97DE}" srcOrd="1" destOrd="0" parTransId="{68BA5654-A32B-4341-A9E3-E44A6D8585BC}" sibTransId="{37708EFA-63EA-49C7-A17B-B99E0784FB80}"/>
    <dgm:cxn modelId="{6F6D107E-6097-4615-8BDF-13D8C623B193}" srcId="{00DE109B-C5CF-4840-9686-9466A7D874F3}" destId="{A79D11B8-9890-40C8-8CAC-57D44C30DD1F}" srcOrd="1" destOrd="0" parTransId="{CAEEDB5A-E98A-49E0-AB5B-7F603D44D195}" sibTransId="{EC267D1B-535F-430F-9B12-946F9828B866}"/>
    <dgm:cxn modelId="{F7BCDA56-ADDF-4F29-A955-9299A49DBBEA}" type="presOf" srcId="{3EBE1DCC-420C-4342-A15F-C8A3B1B58167}" destId="{ECE5CC44-4635-42DA-B844-727FB7CCE167}" srcOrd="0" destOrd="0" presId="urn:microsoft.com/office/officeart/2005/8/layout/process4"/>
    <dgm:cxn modelId="{12B262E3-860C-46ED-BADC-A508C21F8AD6}" type="presOf" srcId="{75F414D9-2C70-44F7-817D-8259EEC025D4}" destId="{06027BDE-F612-435E-8CEC-0A5B9EB123B6}" srcOrd="0" destOrd="0" presId="urn:microsoft.com/office/officeart/2005/8/layout/process4"/>
    <dgm:cxn modelId="{ABBBAC40-A464-4EC1-BB93-7AB089DB8C84}" srcId="{00DE109B-C5CF-4840-9686-9466A7D874F3}" destId="{13EB0177-FF8B-4475-AF60-A519C86BC4FA}" srcOrd="0" destOrd="0" parTransId="{22D26E7F-CD7D-479B-9BAB-F3DBBF99F84D}" sibTransId="{A828F9FD-B0D5-46CB-9607-0CACE4353E9C}"/>
    <dgm:cxn modelId="{EB62A920-9B80-49C3-AF6F-B6B306FCC908}" type="presOf" srcId="{3114FEA8-DDF2-41E1-BE34-6350493E9D7E}" destId="{CC574808-1E24-4092-8BBC-D2DADFB2D752}" srcOrd="0" destOrd="0" presId="urn:microsoft.com/office/officeart/2005/8/layout/process4"/>
    <dgm:cxn modelId="{782D25E3-F212-467A-99AD-663091BD12A2}" type="presOf" srcId="{2E03FD0A-B5F8-4F94-B0F1-6FB56517F244}" destId="{86CEFAC5-0518-4729-9ADE-CEF285A1E410}" srcOrd="0" destOrd="0" presId="urn:microsoft.com/office/officeart/2005/8/layout/process4"/>
    <dgm:cxn modelId="{EF927040-21EC-4438-B236-DF72E9092D74}" srcId="{DFB0C821-5BDA-465C-9373-90F98259054B}" destId="{00DE109B-C5CF-4840-9686-9466A7D874F3}" srcOrd="0" destOrd="0" parTransId="{FA4A0E67-9253-42C0-AB1F-C55AF2AC0F7F}" sibTransId="{62F7DB37-A27F-445D-A299-D09D3B80D672}"/>
    <dgm:cxn modelId="{D22F6CE3-9A7A-4B1B-9684-5EB600F81056}" srcId="{CC11803D-7D26-4E11-B786-28FD29F38CF2}" destId="{4FF42800-52CE-4999-8426-D4C275EB5E26}" srcOrd="0" destOrd="0" parTransId="{DA1449CB-75DE-41D9-ACDC-244D14686813}" sibTransId="{4C0149D2-B416-4B06-954E-21322E3BCF10}"/>
    <dgm:cxn modelId="{5F76A67B-9516-402F-8B48-D3E3453FEFA8}" srcId="{3EBE1DCC-420C-4342-A15F-C8A3B1B58167}" destId="{75F414D9-2C70-44F7-817D-8259EEC025D4}" srcOrd="2" destOrd="0" parTransId="{557F6A9F-F36F-4D58-9AEB-0A97C02F2FBA}" sibTransId="{9D4C5A1B-D1C6-47E8-82F9-23D46E98282C}"/>
    <dgm:cxn modelId="{9BA12FC3-2FA2-4405-AD45-72AF5EA97318}" srcId="{DFB0C821-5BDA-465C-9373-90F98259054B}" destId="{CC11803D-7D26-4E11-B786-28FD29F38CF2}" srcOrd="1" destOrd="0" parTransId="{E92FA8B5-A50D-4AE3-92F0-A6BB38D23FE0}" sibTransId="{3420D48D-32A3-4D39-8195-81AC0167688F}"/>
    <dgm:cxn modelId="{35949042-5A15-4579-982D-59FC30576021}" type="presOf" srcId="{3EBE1DCC-420C-4342-A15F-C8A3B1B58167}" destId="{CC158514-EB7F-438F-9C76-6D3D20F9A9B9}" srcOrd="1" destOrd="0" presId="urn:microsoft.com/office/officeart/2005/8/layout/process4"/>
    <dgm:cxn modelId="{5A55AE81-91BE-4E14-8838-3697D9FF8977}" srcId="{CC11803D-7D26-4E11-B786-28FD29F38CF2}" destId="{0E135C3A-231B-4A4A-924C-A2256B0072DF}" srcOrd="2" destOrd="0" parTransId="{90684EA5-9C75-45C3-8C0A-35667F284B44}" sibTransId="{FDD35224-3CDB-4F82-A986-5A366D9DD67D}"/>
    <dgm:cxn modelId="{C94F36DE-148F-451F-A168-50FE9726DC84}" srcId="{3EBE1DCC-420C-4342-A15F-C8A3B1B58167}" destId="{2E03FD0A-B5F8-4F94-B0F1-6FB56517F244}" srcOrd="0" destOrd="0" parTransId="{17D18BEA-0BFB-486C-8E10-6747AE05A71A}" sibTransId="{1055A13B-BD01-4244-BE04-A59E6A48F4E1}"/>
    <dgm:cxn modelId="{EFB651E0-1F46-4171-9942-8CA92C701AFC}" type="presOf" srcId="{2DA17A79-CEBA-43BC-BB20-9E67189A97DE}" destId="{A498333B-50E0-459F-931D-F1BD6D059814}" srcOrd="0" destOrd="0" presId="urn:microsoft.com/office/officeart/2005/8/layout/process4"/>
    <dgm:cxn modelId="{541F38EB-3B88-40FD-B2F8-17582AC37513}" type="presOf" srcId="{00DE109B-C5CF-4840-9686-9466A7D874F3}" destId="{EBDFE226-483C-4794-9208-86904CC9C118}" srcOrd="0" destOrd="0" presId="urn:microsoft.com/office/officeart/2005/8/layout/process4"/>
    <dgm:cxn modelId="{ACBE245F-9D3E-436B-B1A8-95408052C46C}" type="presOf" srcId="{0E135C3A-231B-4A4A-924C-A2256B0072DF}" destId="{A44D5B9F-5EDF-422A-93A6-F3A654B5A615}" srcOrd="0" destOrd="0" presId="urn:microsoft.com/office/officeart/2005/8/layout/process4"/>
    <dgm:cxn modelId="{595DA001-B163-4467-9795-97EE3D03F4EC}" type="presParOf" srcId="{EA2D983C-3877-4039-90F5-7F338A477EAD}" destId="{BC646946-B057-4252-92AE-49EBDAC28A63}" srcOrd="0" destOrd="0" presId="urn:microsoft.com/office/officeart/2005/8/layout/process4"/>
    <dgm:cxn modelId="{055EAAF2-AA5A-47CD-A9CA-363CD8C9E5D6}" type="presParOf" srcId="{BC646946-B057-4252-92AE-49EBDAC28A63}" destId="{ECE5CC44-4635-42DA-B844-727FB7CCE167}" srcOrd="0" destOrd="0" presId="urn:microsoft.com/office/officeart/2005/8/layout/process4"/>
    <dgm:cxn modelId="{B714BE22-8869-40FE-AC20-54923EA9A2BC}" type="presParOf" srcId="{BC646946-B057-4252-92AE-49EBDAC28A63}" destId="{CC158514-EB7F-438F-9C76-6D3D20F9A9B9}" srcOrd="1" destOrd="0" presId="urn:microsoft.com/office/officeart/2005/8/layout/process4"/>
    <dgm:cxn modelId="{2E51FE6B-52BB-49D8-A5D8-7A15EE859D05}" type="presParOf" srcId="{BC646946-B057-4252-92AE-49EBDAC28A63}" destId="{5C0C68EB-B6BE-48A7-8223-9E8B09936185}" srcOrd="2" destOrd="0" presId="urn:microsoft.com/office/officeart/2005/8/layout/process4"/>
    <dgm:cxn modelId="{350E5B35-6CE8-4693-9DD2-03E0C6E16B03}" type="presParOf" srcId="{5C0C68EB-B6BE-48A7-8223-9E8B09936185}" destId="{86CEFAC5-0518-4729-9ADE-CEF285A1E410}" srcOrd="0" destOrd="0" presId="urn:microsoft.com/office/officeart/2005/8/layout/process4"/>
    <dgm:cxn modelId="{FCB1F424-D4FF-4BF0-AC5E-607F595D7102}" type="presParOf" srcId="{5C0C68EB-B6BE-48A7-8223-9E8B09936185}" destId="{E15F7720-695A-4189-AD8C-55BFDD72FFFD}" srcOrd="1" destOrd="0" presId="urn:microsoft.com/office/officeart/2005/8/layout/process4"/>
    <dgm:cxn modelId="{D8566A8A-7612-4DB6-885A-F5CB60055A33}" type="presParOf" srcId="{5C0C68EB-B6BE-48A7-8223-9E8B09936185}" destId="{06027BDE-F612-435E-8CEC-0A5B9EB123B6}" srcOrd="2" destOrd="0" presId="urn:microsoft.com/office/officeart/2005/8/layout/process4"/>
    <dgm:cxn modelId="{55083221-48F4-42BF-99BB-162E6D9D5D1B}" type="presParOf" srcId="{EA2D983C-3877-4039-90F5-7F338A477EAD}" destId="{574463D2-D611-4848-86C0-9BB1AAA67855}" srcOrd="1" destOrd="0" presId="urn:microsoft.com/office/officeart/2005/8/layout/process4"/>
    <dgm:cxn modelId="{187D740C-19A6-4A0B-A826-4C79EA517C4D}" type="presParOf" srcId="{EA2D983C-3877-4039-90F5-7F338A477EAD}" destId="{DE319235-5D6D-42DA-A08F-5B0CBCE8BDC0}" srcOrd="2" destOrd="0" presId="urn:microsoft.com/office/officeart/2005/8/layout/process4"/>
    <dgm:cxn modelId="{C75B088B-7526-4BDC-81E9-8BE66E6D0D45}" type="presParOf" srcId="{DE319235-5D6D-42DA-A08F-5B0CBCE8BDC0}" destId="{720E70DB-0661-407B-8AF8-510CE3507088}" srcOrd="0" destOrd="0" presId="urn:microsoft.com/office/officeart/2005/8/layout/process4"/>
    <dgm:cxn modelId="{168DF18E-825A-4D06-A873-952D9FC86944}" type="presParOf" srcId="{DE319235-5D6D-42DA-A08F-5B0CBCE8BDC0}" destId="{57F4D682-F3C3-407A-9B8E-16E7E37D53DF}" srcOrd="1" destOrd="0" presId="urn:microsoft.com/office/officeart/2005/8/layout/process4"/>
    <dgm:cxn modelId="{4D2D63A5-38E1-412C-A3BB-0D11594F0FA5}" type="presParOf" srcId="{DE319235-5D6D-42DA-A08F-5B0CBCE8BDC0}" destId="{62FA4EAF-2EFC-4B62-BCAE-8878B093DAD5}" srcOrd="2" destOrd="0" presId="urn:microsoft.com/office/officeart/2005/8/layout/process4"/>
    <dgm:cxn modelId="{2EF70F97-317B-44ED-80B1-51D2AE50373A}" type="presParOf" srcId="{62FA4EAF-2EFC-4B62-BCAE-8878B093DAD5}" destId="{D8C9831F-A67D-4F3C-8F7D-96A7DB30ACF8}" srcOrd="0" destOrd="0" presId="urn:microsoft.com/office/officeart/2005/8/layout/process4"/>
    <dgm:cxn modelId="{71F734B8-6713-424B-B3E7-3E1339AA5869}" type="presParOf" srcId="{62FA4EAF-2EFC-4B62-BCAE-8878B093DAD5}" destId="{A498333B-50E0-459F-931D-F1BD6D059814}" srcOrd="1" destOrd="0" presId="urn:microsoft.com/office/officeart/2005/8/layout/process4"/>
    <dgm:cxn modelId="{A547ED8D-13DC-4CE1-9EB6-001DA3FF5D2B}" type="presParOf" srcId="{62FA4EAF-2EFC-4B62-BCAE-8878B093DAD5}" destId="{A44D5B9F-5EDF-422A-93A6-F3A654B5A615}" srcOrd="2" destOrd="0" presId="urn:microsoft.com/office/officeart/2005/8/layout/process4"/>
    <dgm:cxn modelId="{70B03358-942A-4EF6-8BB4-0F976031018D}" type="presParOf" srcId="{EA2D983C-3877-4039-90F5-7F338A477EAD}" destId="{5C851791-E4B7-45E8-A264-56EA60518EE8}" srcOrd="3" destOrd="0" presId="urn:microsoft.com/office/officeart/2005/8/layout/process4"/>
    <dgm:cxn modelId="{371A964E-1DD8-4AC5-935D-FEC6482617BB}" type="presParOf" srcId="{EA2D983C-3877-4039-90F5-7F338A477EAD}" destId="{69AE78DD-00FE-4C09-A776-9E63A44F7684}" srcOrd="4" destOrd="0" presId="urn:microsoft.com/office/officeart/2005/8/layout/process4"/>
    <dgm:cxn modelId="{9168821C-A5A4-4F3C-A048-F1D768E45747}" type="presParOf" srcId="{69AE78DD-00FE-4C09-A776-9E63A44F7684}" destId="{EBDFE226-483C-4794-9208-86904CC9C118}" srcOrd="0" destOrd="0" presId="urn:microsoft.com/office/officeart/2005/8/layout/process4"/>
    <dgm:cxn modelId="{A0C3BAB7-9464-41D0-B0E7-27DA96EABC5F}" type="presParOf" srcId="{69AE78DD-00FE-4C09-A776-9E63A44F7684}" destId="{12BCD615-580B-4A40-8EB8-9B7172A03A69}" srcOrd="1" destOrd="0" presId="urn:microsoft.com/office/officeart/2005/8/layout/process4"/>
    <dgm:cxn modelId="{53A3B7BF-9D93-4F6A-AF74-B5DA4798913F}" type="presParOf" srcId="{69AE78DD-00FE-4C09-A776-9E63A44F7684}" destId="{EEB3208B-C830-4652-A18A-C82828311314}" srcOrd="2" destOrd="0" presId="urn:microsoft.com/office/officeart/2005/8/layout/process4"/>
    <dgm:cxn modelId="{33B70277-380B-41C9-8454-DFDFE737900C}" type="presParOf" srcId="{EEB3208B-C830-4652-A18A-C82828311314}" destId="{D1B9E92C-73AB-42AF-BD8E-7CD702E95398}" srcOrd="0" destOrd="0" presId="urn:microsoft.com/office/officeart/2005/8/layout/process4"/>
    <dgm:cxn modelId="{23D3F207-2C80-4983-ABC8-5E24BECD8B32}" type="presParOf" srcId="{EEB3208B-C830-4652-A18A-C82828311314}" destId="{32B4C73C-E2EA-4F53-BC6A-C20465441358}" srcOrd="1" destOrd="0" presId="urn:microsoft.com/office/officeart/2005/8/layout/process4"/>
    <dgm:cxn modelId="{079EB779-C209-42C4-A1CB-F09A74BD700A}" type="presParOf" srcId="{EEB3208B-C830-4652-A18A-C82828311314}" destId="{CC574808-1E24-4092-8BBC-D2DADFB2D752}" srcOrd="2" destOrd="0" presId="urn:microsoft.com/office/officeart/2005/8/layout/process4"/>
  </dgm:cxnLst>
  <dgm:bg/>
  <dgm:whole/>
</dgm:dataModel>
</file>

<file path=ppt/diagrams/data3.xml><?xml version="1.0" encoding="utf-8"?>
<dgm:dataModel xmlns:dgm="http://schemas.openxmlformats.org/drawingml/2006/diagram" xmlns:a="http://schemas.openxmlformats.org/drawingml/2006/main">
  <dgm:ptLst>
    <dgm:pt modelId="{ADBEDF3C-3988-4540-97AD-3234D86F23FA}"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en-IN"/>
        </a:p>
      </dgm:t>
    </dgm:pt>
    <dgm:pt modelId="{B5DD2F55-F0AF-49FB-99E0-FD8CC146EA5B}">
      <dgm:prSet phldrT="[Text]" custT="1"/>
      <dgm:spPr/>
      <dgm:t>
        <a:bodyPr/>
        <a:lstStyle/>
        <a:p>
          <a:r>
            <a:rPr lang="en-IN" sz="2000" dirty="0" smtClean="0"/>
            <a:t>ITC</a:t>
          </a:r>
          <a:endParaRPr lang="en-IN" sz="2000" dirty="0"/>
        </a:p>
      </dgm:t>
    </dgm:pt>
    <dgm:pt modelId="{BDF25FE8-10D9-484B-8B84-CDD0F8578747}" type="parTrans" cxnId="{4A03F3C9-7DBB-4108-9684-B8F33BC70680}">
      <dgm:prSet/>
      <dgm:spPr/>
      <dgm:t>
        <a:bodyPr/>
        <a:lstStyle/>
        <a:p>
          <a:endParaRPr lang="en-IN"/>
        </a:p>
      </dgm:t>
    </dgm:pt>
    <dgm:pt modelId="{96B247EB-F591-4234-89D2-4AC06D8989A2}" type="sibTrans" cxnId="{4A03F3C9-7DBB-4108-9684-B8F33BC70680}">
      <dgm:prSet/>
      <dgm:spPr/>
      <dgm:t>
        <a:bodyPr/>
        <a:lstStyle/>
        <a:p>
          <a:endParaRPr lang="en-IN"/>
        </a:p>
      </dgm:t>
    </dgm:pt>
    <dgm:pt modelId="{C9B4C415-3A60-4D4B-9E8C-368631F5BA56}">
      <dgm:prSet phldrT="[Text]" custT="1"/>
      <dgm:spPr/>
      <dgm:t>
        <a:bodyPr/>
        <a:lstStyle/>
        <a:p>
          <a:r>
            <a:rPr lang="en-IN" sz="1600" dirty="0" smtClean="0"/>
            <a:t>Can not claim ITC on Inward Supplies.</a:t>
          </a:r>
          <a:endParaRPr lang="en-IN" sz="1600" dirty="0"/>
        </a:p>
      </dgm:t>
    </dgm:pt>
    <dgm:pt modelId="{DE412775-A0CA-4BB7-A808-2B8791758E6B}" type="parTrans" cxnId="{4DBB95CC-852F-4F9F-9AF9-EC624D5EC3DA}">
      <dgm:prSet/>
      <dgm:spPr/>
      <dgm:t>
        <a:bodyPr/>
        <a:lstStyle/>
        <a:p>
          <a:endParaRPr lang="en-IN"/>
        </a:p>
      </dgm:t>
    </dgm:pt>
    <dgm:pt modelId="{08387DD2-F00F-4FAC-BB5C-664313020A0F}" type="sibTrans" cxnId="{4DBB95CC-852F-4F9F-9AF9-EC624D5EC3DA}">
      <dgm:prSet/>
      <dgm:spPr/>
      <dgm:t>
        <a:bodyPr/>
        <a:lstStyle/>
        <a:p>
          <a:endParaRPr lang="en-IN"/>
        </a:p>
      </dgm:t>
    </dgm:pt>
    <dgm:pt modelId="{3D287176-0939-4D4D-A4ED-571F2AB23B71}">
      <dgm:prSet phldrT="[Text]" custT="1"/>
      <dgm:spPr/>
      <dgm:t>
        <a:bodyPr/>
        <a:lstStyle/>
        <a:p>
          <a:r>
            <a:rPr lang="en-IN" sz="1600" dirty="0" smtClean="0"/>
            <a:t>Vide : Section 16(9)(e)</a:t>
          </a:r>
          <a:endParaRPr lang="en-IN" sz="1600" dirty="0"/>
        </a:p>
      </dgm:t>
    </dgm:pt>
    <dgm:pt modelId="{0B56DFA3-3C6B-42EE-9270-DA87D7C5E6C9}" type="parTrans" cxnId="{5EEB792F-20A0-40FA-8BBC-A1861D69810F}">
      <dgm:prSet/>
      <dgm:spPr/>
      <dgm:t>
        <a:bodyPr/>
        <a:lstStyle/>
        <a:p>
          <a:endParaRPr lang="en-IN"/>
        </a:p>
      </dgm:t>
    </dgm:pt>
    <dgm:pt modelId="{8B14C7E7-4381-49DC-ABFF-BB6009F991A5}" type="sibTrans" cxnId="{5EEB792F-20A0-40FA-8BBC-A1861D69810F}">
      <dgm:prSet/>
      <dgm:spPr/>
      <dgm:t>
        <a:bodyPr/>
        <a:lstStyle/>
        <a:p>
          <a:endParaRPr lang="en-IN"/>
        </a:p>
      </dgm:t>
    </dgm:pt>
    <dgm:pt modelId="{C4D0515D-65E8-4E5E-994B-90E05B531F7B}">
      <dgm:prSet phldrT="[Text]" custT="1"/>
      <dgm:spPr/>
      <dgm:t>
        <a:bodyPr/>
        <a:lstStyle/>
        <a:p>
          <a:r>
            <a:rPr lang="en-IN" sz="1600" dirty="0" smtClean="0"/>
            <a:t>Tax Invoice</a:t>
          </a:r>
          <a:endParaRPr lang="en-IN" sz="1600" dirty="0"/>
        </a:p>
      </dgm:t>
    </dgm:pt>
    <dgm:pt modelId="{16E0832B-66C3-4406-B888-07D20D147304}" type="parTrans" cxnId="{D4AE38DA-2003-4769-B98F-723461F1C59E}">
      <dgm:prSet/>
      <dgm:spPr/>
      <dgm:t>
        <a:bodyPr/>
        <a:lstStyle/>
        <a:p>
          <a:endParaRPr lang="en-IN"/>
        </a:p>
      </dgm:t>
    </dgm:pt>
    <dgm:pt modelId="{7C3CAB55-A28D-4E1C-9EB4-9B98BF58CD26}" type="sibTrans" cxnId="{D4AE38DA-2003-4769-B98F-723461F1C59E}">
      <dgm:prSet/>
      <dgm:spPr/>
      <dgm:t>
        <a:bodyPr/>
        <a:lstStyle/>
        <a:p>
          <a:endParaRPr lang="en-IN"/>
        </a:p>
      </dgm:t>
    </dgm:pt>
    <dgm:pt modelId="{209BC750-5A06-482C-A4B5-95ED00F17E71}">
      <dgm:prSet phldrT="[Text]" custT="1"/>
      <dgm:spPr/>
      <dgm:t>
        <a:bodyPr/>
        <a:lstStyle/>
        <a:p>
          <a:r>
            <a:rPr lang="en-IN" sz="1600" dirty="0" smtClean="0"/>
            <a:t>Can not issue a Tax Invoice. </a:t>
          </a:r>
          <a:endParaRPr lang="en-IN" sz="1600" dirty="0"/>
        </a:p>
      </dgm:t>
    </dgm:pt>
    <dgm:pt modelId="{C592A9F5-1C69-4E49-9776-AB3F8E380236}" type="parTrans" cxnId="{26BCAFC7-1722-4685-A71C-AA0397360EAB}">
      <dgm:prSet/>
      <dgm:spPr/>
      <dgm:t>
        <a:bodyPr/>
        <a:lstStyle/>
        <a:p>
          <a:endParaRPr lang="en-IN"/>
        </a:p>
      </dgm:t>
    </dgm:pt>
    <dgm:pt modelId="{930DAEAF-4572-4FCB-B632-E7C542880708}" type="sibTrans" cxnId="{26BCAFC7-1722-4685-A71C-AA0397360EAB}">
      <dgm:prSet/>
      <dgm:spPr/>
      <dgm:t>
        <a:bodyPr/>
        <a:lstStyle/>
        <a:p>
          <a:endParaRPr lang="en-IN"/>
        </a:p>
      </dgm:t>
    </dgm:pt>
    <dgm:pt modelId="{FA40A0EC-36A7-4382-B97E-33CBC1F76739}">
      <dgm:prSet phldrT="[Text]" custT="1"/>
      <dgm:spPr/>
      <dgm:t>
        <a:bodyPr/>
        <a:lstStyle/>
        <a:p>
          <a:r>
            <a:rPr lang="en-IN" sz="1600" dirty="0" smtClean="0"/>
            <a:t>Can issue only Supply Invoices</a:t>
          </a:r>
          <a:r>
            <a:rPr lang="en-IN" sz="1200" dirty="0" smtClean="0"/>
            <a:t>.</a:t>
          </a:r>
          <a:endParaRPr lang="en-IN" sz="1200" dirty="0"/>
        </a:p>
      </dgm:t>
    </dgm:pt>
    <dgm:pt modelId="{FF212C49-BF2A-4AE7-AD24-2ED65707B1AB}" type="parTrans" cxnId="{4F8BC0E8-C820-4BF2-8736-003EA0A5584B}">
      <dgm:prSet/>
      <dgm:spPr/>
      <dgm:t>
        <a:bodyPr/>
        <a:lstStyle/>
        <a:p>
          <a:endParaRPr lang="en-IN"/>
        </a:p>
      </dgm:t>
    </dgm:pt>
    <dgm:pt modelId="{78AE4B31-9921-4FC4-9393-06B34DD198AE}" type="sibTrans" cxnId="{4F8BC0E8-C820-4BF2-8736-003EA0A5584B}">
      <dgm:prSet/>
      <dgm:spPr/>
      <dgm:t>
        <a:bodyPr/>
        <a:lstStyle/>
        <a:p>
          <a:endParaRPr lang="en-IN"/>
        </a:p>
      </dgm:t>
    </dgm:pt>
    <dgm:pt modelId="{40DEC9C8-B725-4C4B-AD84-5E990DAE4312}">
      <dgm:prSet phldrT="[Text]" custT="1"/>
      <dgm:spPr/>
      <dgm:t>
        <a:bodyPr/>
        <a:lstStyle/>
        <a:p>
          <a:r>
            <a:rPr lang="en-IN" sz="1600" dirty="0" smtClean="0"/>
            <a:t>Intra-State Sales Only</a:t>
          </a:r>
          <a:endParaRPr lang="en-IN" sz="1600" dirty="0"/>
        </a:p>
      </dgm:t>
    </dgm:pt>
    <dgm:pt modelId="{29CA36E9-2655-42C7-B3F3-F847AC5E4FB1}" type="parTrans" cxnId="{0062CE21-807F-4093-B64F-2179AB612EA4}">
      <dgm:prSet/>
      <dgm:spPr/>
      <dgm:t>
        <a:bodyPr/>
        <a:lstStyle/>
        <a:p>
          <a:endParaRPr lang="en-IN"/>
        </a:p>
      </dgm:t>
    </dgm:pt>
    <dgm:pt modelId="{44D54718-76BC-47E2-B030-4E9B9F91A632}" type="sibTrans" cxnId="{0062CE21-807F-4093-B64F-2179AB612EA4}">
      <dgm:prSet/>
      <dgm:spPr/>
      <dgm:t>
        <a:bodyPr/>
        <a:lstStyle/>
        <a:p>
          <a:endParaRPr lang="en-IN"/>
        </a:p>
      </dgm:t>
    </dgm:pt>
    <dgm:pt modelId="{857216EC-5B1F-4EBA-9B80-347891C915F0}">
      <dgm:prSet phldrT="[Text]" custT="1"/>
      <dgm:spPr/>
      <dgm:t>
        <a:bodyPr/>
        <a:lstStyle/>
        <a:p>
          <a:r>
            <a:rPr lang="en-IN" sz="1600" dirty="0" smtClean="0"/>
            <a:t>Can not supply out-side State (Section-8, GST Act,2016)</a:t>
          </a:r>
          <a:endParaRPr lang="en-IN" sz="1600" dirty="0"/>
        </a:p>
      </dgm:t>
    </dgm:pt>
    <dgm:pt modelId="{FCCF98E2-E75D-4750-A54A-5EFDB114BD62}" type="parTrans" cxnId="{4E7625D5-1AA5-4CDF-BC5E-356164BE3695}">
      <dgm:prSet/>
      <dgm:spPr/>
      <dgm:t>
        <a:bodyPr/>
        <a:lstStyle/>
        <a:p>
          <a:endParaRPr lang="en-IN"/>
        </a:p>
      </dgm:t>
    </dgm:pt>
    <dgm:pt modelId="{A91A8A53-70FA-4F6C-B785-77FD6BCA6294}" type="sibTrans" cxnId="{4E7625D5-1AA5-4CDF-BC5E-356164BE3695}">
      <dgm:prSet/>
      <dgm:spPr/>
      <dgm:t>
        <a:bodyPr/>
        <a:lstStyle/>
        <a:p>
          <a:endParaRPr lang="en-IN"/>
        </a:p>
      </dgm:t>
    </dgm:pt>
    <dgm:pt modelId="{9C58B0E9-BF73-4D94-BEC0-0E3FA2638F9B}">
      <dgm:prSet phldrT="[Text]" custT="1"/>
      <dgm:spPr/>
      <dgm:t>
        <a:bodyPr/>
        <a:lstStyle/>
        <a:p>
          <a:r>
            <a:rPr lang="en-IN" sz="1600" dirty="0" smtClean="0"/>
            <a:t>Tax is to be paid on Non-Table/Exempted Supplies also.</a:t>
          </a:r>
          <a:endParaRPr lang="en-IN" sz="1600" dirty="0"/>
        </a:p>
      </dgm:t>
    </dgm:pt>
    <dgm:pt modelId="{8D7FAFE6-07DC-456A-B308-1568E24E4815}" type="parTrans" cxnId="{B74E4343-E79C-43DF-A56B-B030979862E1}">
      <dgm:prSet/>
      <dgm:spPr/>
    </dgm:pt>
    <dgm:pt modelId="{D4F77671-D8D0-4666-8FB5-F889F15320C2}" type="sibTrans" cxnId="{B74E4343-E79C-43DF-A56B-B030979862E1}">
      <dgm:prSet/>
      <dgm:spPr/>
    </dgm:pt>
    <dgm:pt modelId="{A2A54F28-A375-4859-8A01-B9A61428B7F8}">
      <dgm:prSet phldrT="[Text]" custT="1"/>
      <dgm:spPr/>
      <dgm:t>
        <a:bodyPr/>
        <a:lstStyle/>
        <a:p>
          <a:r>
            <a:rPr lang="en-IN" sz="1600" dirty="0" smtClean="0"/>
            <a:t>Import of Goods &amp; Services is possible.</a:t>
          </a:r>
          <a:endParaRPr lang="en-IN" sz="1600" dirty="0"/>
        </a:p>
      </dgm:t>
    </dgm:pt>
    <dgm:pt modelId="{A76C1622-E242-4AE8-8654-EF16FE3F1392}" type="parTrans" cxnId="{342963D7-1E22-4861-B322-1C63A75E7B51}">
      <dgm:prSet/>
      <dgm:spPr/>
    </dgm:pt>
    <dgm:pt modelId="{C54C4AB7-FB6E-4C5E-BE57-272E41D72CC7}" type="sibTrans" cxnId="{342963D7-1E22-4861-B322-1C63A75E7B51}">
      <dgm:prSet/>
      <dgm:spPr/>
    </dgm:pt>
    <dgm:pt modelId="{86E96E35-CA33-4BF3-9B3F-07DE7A381622}">
      <dgm:prSet phldrT="[Text]" custT="1"/>
      <dgm:spPr/>
      <dgm:t>
        <a:bodyPr/>
        <a:lstStyle/>
        <a:p>
          <a:r>
            <a:rPr lang="en-IN" sz="1600" dirty="0" smtClean="0"/>
            <a:t>Purchase from Unregistered Suppliers is possible.</a:t>
          </a:r>
          <a:endParaRPr lang="en-IN" sz="1600" dirty="0"/>
        </a:p>
      </dgm:t>
    </dgm:pt>
    <dgm:pt modelId="{85688104-72EE-4FD3-A134-9CDD46D06B8B}" type="parTrans" cxnId="{D073AC7A-BD03-4485-9F37-91695B6D3CB7}">
      <dgm:prSet/>
      <dgm:spPr/>
    </dgm:pt>
    <dgm:pt modelId="{F47FFE1B-02AE-413E-B825-CA313A061826}" type="sibTrans" cxnId="{D073AC7A-BD03-4485-9F37-91695B6D3CB7}">
      <dgm:prSet/>
      <dgm:spPr/>
    </dgm:pt>
    <dgm:pt modelId="{B9322155-9B07-41C6-B97B-84235E9DCE06}">
      <dgm:prSet phldrT="[Text]" custT="1"/>
      <dgm:spPr/>
      <dgm:t>
        <a:bodyPr/>
        <a:lstStyle/>
        <a:p>
          <a:r>
            <a:rPr lang="en-IN" sz="1600" dirty="0" smtClean="0"/>
            <a:t>Tax Payable under RCM is not available under this scheme.</a:t>
          </a:r>
          <a:endParaRPr lang="en-IN" sz="1600" dirty="0"/>
        </a:p>
      </dgm:t>
    </dgm:pt>
    <dgm:pt modelId="{FFB89B85-C39C-4092-8F1A-54F1088377EC}" type="parTrans" cxnId="{DDD22D09-EADF-462D-BF21-25E64D8AF978}">
      <dgm:prSet/>
      <dgm:spPr/>
    </dgm:pt>
    <dgm:pt modelId="{76D22AFA-17FC-4232-8F88-7BF5D79E2AC5}" type="sibTrans" cxnId="{DDD22D09-EADF-462D-BF21-25E64D8AF978}">
      <dgm:prSet/>
      <dgm:spPr/>
    </dgm:pt>
    <dgm:pt modelId="{0414268C-20E3-4FA4-B3E5-4E3D98A8FE62}" type="pres">
      <dgm:prSet presAssocID="{ADBEDF3C-3988-4540-97AD-3234D86F23FA}" presName="linear" presStyleCnt="0">
        <dgm:presLayoutVars>
          <dgm:dir/>
          <dgm:resizeHandles val="exact"/>
        </dgm:presLayoutVars>
      </dgm:prSet>
      <dgm:spPr/>
      <dgm:t>
        <a:bodyPr/>
        <a:lstStyle/>
        <a:p>
          <a:endParaRPr lang="en-IN"/>
        </a:p>
      </dgm:t>
    </dgm:pt>
    <dgm:pt modelId="{F43D83A2-93AA-4146-97CF-3DE44680EF9F}" type="pres">
      <dgm:prSet presAssocID="{B5DD2F55-F0AF-49FB-99E0-FD8CC146EA5B}" presName="comp" presStyleCnt="0"/>
      <dgm:spPr/>
    </dgm:pt>
    <dgm:pt modelId="{07C98C4D-0286-40AD-A33D-677343AF3359}" type="pres">
      <dgm:prSet presAssocID="{B5DD2F55-F0AF-49FB-99E0-FD8CC146EA5B}" presName="box" presStyleLbl="node1" presStyleIdx="0" presStyleCnt="3" custScaleY="100997" custLinFactNeighborY="-7186"/>
      <dgm:spPr/>
      <dgm:t>
        <a:bodyPr/>
        <a:lstStyle/>
        <a:p>
          <a:endParaRPr lang="en-IN"/>
        </a:p>
      </dgm:t>
    </dgm:pt>
    <dgm:pt modelId="{D604A353-9A71-4EB2-9442-1B1327117B12}" type="pres">
      <dgm:prSet presAssocID="{B5DD2F55-F0AF-49FB-99E0-FD8CC146EA5B}" presName="img" presStyleLbl="fgImgPlace1" presStyleIdx="0" presStyleCnt="3" custScaleX="95443" custScaleY="101895" custLinFactNeighborX="1693" custLinFactNeighborY="-2099"/>
      <dgm:spPr>
        <a:blipFill rotWithShape="0">
          <a:blip xmlns:r="http://schemas.openxmlformats.org/officeDocument/2006/relationships" r:embed="rId1"/>
          <a:stretch>
            <a:fillRect/>
          </a:stretch>
        </a:blipFill>
      </dgm:spPr>
    </dgm:pt>
    <dgm:pt modelId="{DB550A62-2C1A-46B5-A440-700EFA044B20}" type="pres">
      <dgm:prSet presAssocID="{B5DD2F55-F0AF-49FB-99E0-FD8CC146EA5B}" presName="text" presStyleLbl="node1" presStyleIdx="0" presStyleCnt="3">
        <dgm:presLayoutVars>
          <dgm:bulletEnabled val="1"/>
        </dgm:presLayoutVars>
      </dgm:prSet>
      <dgm:spPr/>
      <dgm:t>
        <a:bodyPr/>
        <a:lstStyle/>
        <a:p>
          <a:endParaRPr lang="en-IN"/>
        </a:p>
      </dgm:t>
    </dgm:pt>
    <dgm:pt modelId="{FD9CB07C-468E-4416-AFE5-26C24000F327}" type="pres">
      <dgm:prSet presAssocID="{96B247EB-F591-4234-89D2-4AC06D8989A2}" presName="spacer" presStyleCnt="0"/>
      <dgm:spPr/>
    </dgm:pt>
    <dgm:pt modelId="{0450874E-1148-45C3-9DD6-C4F09F47D9A3}" type="pres">
      <dgm:prSet presAssocID="{C4D0515D-65E8-4E5E-994B-90E05B531F7B}" presName="comp" presStyleCnt="0"/>
      <dgm:spPr/>
    </dgm:pt>
    <dgm:pt modelId="{C97C5025-8F24-4F29-9F00-0E40A2D20B67}" type="pres">
      <dgm:prSet presAssocID="{C4D0515D-65E8-4E5E-994B-90E05B531F7B}" presName="box" presStyleLbl="node1" presStyleIdx="1" presStyleCnt="3"/>
      <dgm:spPr/>
      <dgm:t>
        <a:bodyPr/>
        <a:lstStyle/>
        <a:p>
          <a:endParaRPr lang="en-IN"/>
        </a:p>
      </dgm:t>
    </dgm:pt>
    <dgm:pt modelId="{4FB8B3E1-4C7E-43B9-BF86-B20B2282ADBD}" type="pres">
      <dgm:prSet presAssocID="{C4D0515D-65E8-4E5E-994B-90E05B531F7B}" presName="img" presStyleLbl="fgImgPlace1" presStyleIdx="1" presStyleCnt="3"/>
      <dgm:spPr>
        <a:blipFill rotWithShape="0">
          <a:blip xmlns:r="http://schemas.openxmlformats.org/officeDocument/2006/relationships" r:embed="rId2"/>
          <a:stretch>
            <a:fillRect/>
          </a:stretch>
        </a:blipFill>
      </dgm:spPr>
    </dgm:pt>
    <dgm:pt modelId="{287D30CB-C618-40BE-A808-578FBAB3C619}" type="pres">
      <dgm:prSet presAssocID="{C4D0515D-65E8-4E5E-994B-90E05B531F7B}" presName="text" presStyleLbl="node1" presStyleIdx="1" presStyleCnt="3">
        <dgm:presLayoutVars>
          <dgm:bulletEnabled val="1"/>
        </dgm:presLayoutVars>
      </dgm:prSet>
      <dgm:spPr/>
      <dgm:t>
        <a:bodyPr/>
        <a:lstStyle/>
        <a:p>
          <a:endParaRPr lang="en-IN"/>
        </a:p>
      </dgm:t>
    </dgm:pt>
    <dgm:pt modelId="{559285B8-D3CF-4113-9D23-7FA9E1E2A215}" type="pres">
      <dgm:prSet presAssocID="{7C3CAB55-A28D-4E1C-9EB4-9B98BF58CD26}" presName="spacer" presStyleCnt="0"/>
      <dgm:spPr/>
    </dgm:pt>
    <dgm:pt modelId="{9422C2E0-91DD-45B8-978A-6B98ECD86539}" type="pres">
      <dgm:prSet presAssocID="{40DEC9C8-B725-4C4B-AD84-5E990DAE4312}" presName="comp" presStyleCnt="0"/>
      <dgm:spPr/>
    </dgm:pt>
    <dgm:pt modelId="{25BAFDCC-420F-4844-BA70-F4ADC205B89E}" type="pres">
      <dgm:prSet presAssocID="{40DEC9C8-B725-4C4B-AD84-5E990DAE4312}" presName="box" presStyleLbl="node1" presStyleIdx="2" presStyleCnt="3"/>
      <dgm:spPr/>
      <dgm:t>
        <a:bodyPr/>
        <a:lstStyle/>
        <a:p>
          <a:endParaRPr lang="en-IN"/>
        </a:p>
      </dgm:t>
    </dgm:pt>
    <dgm:pt modelId="{5750CA69-6014-4C1B-9571-F98B14EB0908}" type="pres">
      <dgm:prSet presAssocID="{40DEC9C8-B725-4C4B-AD84-5E990DAE4312}" presName="img" presStyleLbl="fgImgPlace1" presStyleIdx="2" presStyleCnt="3"/>
      <dgm:spPr>
        <a:blipFill rotWithShape="0">
          <a:blip xmlns:r="http://schemas.openxmlformats.org/officeDocument/2006/relationships" r:embed="rId3"/>
          <a:stretch>
            <a:fillRect/>
          </a:stretch>
        </a:blipFill>
      </dgm:spPr>
    </dgm:pt>
    <dgm:pt modelId="{AF727159-40AC-47CF-886B-54953AA1732D}" type="pres">
      <dgm:prSet presAssocID="{40DEC9C8-B725-4C4B-AD84-5E990DAE4312}" presName="text" presStyleLbl="node1" presStyleIdx="2" presStyleCnt="3">
        <dgm:presLayoutVars>
          <dgm:bulletEnabled val="1"/>
        </dgm:presLayoutVars>
      </dgm:prSet>
      <dgm:spPr/>
      <dgm:t>
        <a:bodyPr/>
        <a:lstStyle/>
        <a:p>
          <a:endParaRPr lang="en-IN"/>
        </a:p>
      </dgm:t>
    </dgm:pt>
  </dgm:ptLst>
  <dgm:cxnLst>
    <dgm:cxn modelId="{4A03F3C9-7DBB-4108-9684-B8F33BC70680}" srcId="{ADBEDF3C-3988-4540-97AD-3234D86F23FA}" destId="{B5DD2F55-F0AF-49FB-99E0-FD8CC146EA5B}" srcOrd="0" destOrd="0" parTransId="{BDF25FE8-10D9-484B-8B84-CDD0F8578747}" sibTransId="{96B247EB-F591-4234-89D2-4AC06D8989A2}"/>
    <dgm:cxn modelId="{342963D7-1E22-4861-B322-1C63A75E7B51}" srcId="{40DEC9C8-B725-4C4B-AD84-5E990DAE4312}" destId="{A2A54F28-A375-4859-8A01-B9A61428B7F8}" srcOrd="1" destOrd="0" parTransId="{A76C1622-E242-4AE8-8654-EF16FE3F1392}" sibTransId="{C54C4AB7-FB6E-4C5E-BE57-272E41D72CC7}"/>
    <dgm:cxn modelId="{D4AE38DA-2003-4769-B98F-723461F1C59E}" srcId="{ADBEDF3C-3988-4540-97AD-3234D86F23FA}" destId="{C4D0515D-65E8-4E5E-994B-90E05B531F7B}" srcOrd="1" destOrd="0" parTransId="{16E0832B-66C3-4406-B888-07D20D147304}" sibTransId="{7C3CAB55-A28D-4E1C-9EB4-9B98BF58CD26}"/>
    <dgm:cxn modelId="{CB3FA611-CF0F-4D26-AD3D-2247FC6A51A7}" type="presOf" srcId="{C4D0515D-65E8-4E5E-994B-90E05B531F7B}" destId="{C97C5025-8F24-4F29-9F00-0E40A2D20B67}" srcOrd="0" destOrd="0" presId="urn:microsoft.com/office/officeart/2005/8/layout/vList4"/>
    <dgm:cxn modelId="{D7B463DA-CE63-48C9-BF4E-1D2807D5010E}" type="presOf" srcId="{857216EC-5B1F-4EBA-9B80-347891C915F0}" destId="{25BAFDCC-420F-4844-BA70-F4ADC205B89E}" srcOrd="0" destOrd="1" presId="urn:microsoft.com/office/officeart/2005/8/layout/vList4"/>
    <dgm:cxn modelId="{9EC53446-7FF2-4E63-9D2F-F79E75FA5E4B}" type="presOf" srcId="{B9322155-9B07-41C6-B97B-84235E9DCE06}" destId="{AF727159-40AC-47CF-886B-54953AA1732D}" srcOrd="1" destOrd="4" presId="urn:microsoft.com/office/officeart/2005/8/layout/vList4"/>
    <dgm:cxn modelId="{B74E4343-E79C-43DF-A56B-B030979862E1}" srcId="{B5DD2F55-F0AF-49FB-99E0-FD8CC146EA5B}" destId="{9C58B0E9-BF73-4D94-BEC0-0E3FA2638F9B}" srcOrd="2" destOrd="0" parTransId="{8D7FAFE6-07DC-456A-B308-1568E24E4815}" sibTransId="{D4F77671-D8D0-4666-8FB5-F889F15320C2}"/>
    <dgm:cxn modelId="{DDD22D09-EADF-462D-BF21-25E64D8AF978}" srcId="{40DEC9C8-B725-4C4B-AD84-5E990DAE4312}" destId="{B9322155-9B07-41C6-B97B-84235E9DCE06}" srcOrd="3" destOrd="0" parTransId="{FFB89B85-C39C-4092-8F1A-54F1088377EC}" sibTransId="{76D22AFA-17FC-4232-8F88-7BF5D79E2AC5}"/>
    <dgm:cxn modelId="{4F8BC0E8-C820-4BF2-8736-003EA0A5584B}" srcId="{C4D0515D-65E8-4E5E-994B-90E05B531F7B}" destId="{FA40A0EC-36A7-4382-B97E-33CBC1F76739}" srcOrd="1" destOrd="0" parTransId="{FF212C49-BF2A-4AE7-AD24-2ED65707B1AB}" sibTransId="{78AE4B31-9921-4FC4-9393-06B34DD198AE}"/>
    <dgm:cxn modelId="{C9CC079C-2274-44A8-893C-A26C2C20FA59}" type="presOf" srcId="{A2A54F28-A375-4859-8A01-B9A61428B7F8}" destId="{AF727159-40AC-47CF-886B-54953AA1732D}" srcOrd="1" destOrd="2" presId="urn:microsoft.com/office/officeart/2005/8/layout/vList4"/>
    <dgm:cxn modelId="{E4526D47-16BE-4929-9BBE-C54511A856D8}" type="presOf" srcId="{209BC750-5A06-482C-A4B5-95ED00F17E71}" destId="{C97C5025-8F24-4F29-9F00-0E40A2D20B67}" srcOrd="0" destOrd="1" presId="urn:microsoft.com/office/officeart/2005/8/layout/vList4"/>
    <dgm:cxn modelId="{9450319B-36A7-458F-8A95-DFFFA548B8A0}" type="presOf" srcId="{209BC750-5A06-482C-A4B5-95ED00F17E71}" destId="{287D30CB-C618-40BE-A808-578FBAB3C619}" srcOrd="1" destOrd="1" presId="urn:microsoft.com/office/officeart/2005/8/layout/vList4"/>
    <dgm:cxn modelId="{CFBFEB78-1CF4-4AF0-A566-FA0FC61F27BD}" type="presOf" srcId="{9C58B0E9-BF73-4D94-BEC0-0E3FA2638F9B}" destId="{07C98C4D-0286-40AD-A33D-677343AF3359}" srcOrd="0" destOrd="3" presId="urn:microsoft.com/office/officeart/2005/8/layout/vList4"/>
    <dgm:cxn modelId="{4E7625D5-1AA5-4CDF-BC5E-356164BE3695}" srcId="{40DEC9C8-B725-4C4B-AD84-5E990DAE4312}" destId="{857216EC-5B1F-4EBA-9B80-347891C915F0}" srcOrd="0" destOrd="0" parTransId="{FCCF98E2-E75D-4750-A54A-5EFDB114BD62}" sibTransId="{A91A8A53-70FA-4F6C-B785-77FD6BCA6294}"/>
    <dgm:cxn modelId="{5D2AF607-4A50-4FEA-9D60-7721CC45AF50}" type="presOf" srcId="{857216EC-5B1F-4EBA-9B80-347891C915F0}" destId="{AF727159-40AC-47CF-886B-54953AA1732D}" srcOrd="1" destOrd="1" presId="urn:microsoft.com/office/officeart/2005/8/layout/vList4"/>
    <dgm:cxn modelId="{D073AC7A-BD03-4485-9F37-91695B6D3CB7}" srcId="{40DEC9C8-B725-4C4B-AD84-5E990DAE4312}" destId="{86E96E35-CA33-4BF3-9B3F-07DE7A381622}" srcOrd="2" destOrd="0" parTransId="{85688104-72EE-4FD3-A134-9CDD46D06B8B}" sibTransId="{F47FFE1B-02AE-413E-B825-CA313A061826}"/>
    <dgm:cxn modelId="{4DBB95CC-852F-4F9F-9AF9-EC624D5EC3DA}" srcId="{B5DD2F55-F0AF-49FB-99E0-FD8CC146EA5B}" destId="{C9B4C415-3A60-4D4B-9E8C-368631F5BA56}" srcOrd="0" destOrd="0" parTransId="{DE412775-A0CA-4BB7-A808-2B8791758E6B}" sibTransId="{08387DD2-F00F-4FAC-BB5C-664313020A0F}"/>
    <dgm:cxn modelId="{7C53E7AB-491D-4A98-87BD-190200C2B2DF}" type="presOf" srcId="{86E96E35-CA33-4BF3-9B3F-07DE7A381622}" destId="{AF727159-40AC-47CF-886B-54953AA1732D}" srcOrd="1" destOrd="3" presId="urn:microsoft.com/office/officeart/2005/8/layout/vList4"/>
    <dgm:cxn modelId="{EE418A6D-FEFF-461D-9B8F-A1167F6171D9}" type="presOf" srcId="{C9B4C415-3A60-4D4B-9E8C-368631F5BA56}" destId="{DB550A62-2C1A-46B5-A440-700EFA044B20}" srcOrd="1" destOrd="1" presId="urn:microsoft.com/office/officeart/2005/8/layout/vList4"/>
    <dgm:cxn modelId="{9670F8B9-FC04-4027-B63F-3BC3D61AFB3C}" type="presOf" srcId="{86E96E35-CA33-4BF3-9B3F-07DE7A381622}" destId="{25BAFDCC-420F-4844-BA70-F4ADC205B89E}" srcOrd="0" destOrd="3" presId="urn:microsoft.com/office/officeart/2005/8/layout/vList4"/>
    <dgm:cxn modelId="{F5D96D7A-CDC7-4A74-AD9A-A81195DF5526}" type="presOf" srcId="{A2A54F28-A375-4859-8A01-B9A61428B7F8}" destId="{25BAFDCC-420F-4844-BA70-F4ADC205B89E}" srcOrd="0" destOrd="2" presId="urn:microsoft.com/office/officeart/2005/8/layout/vList4"/>
    <dgm:cxn modelId="{2CA4C357-5BF1-43C6-B5B1-C5CC9E0B40C8}" type="presOf" srcId="{FA40A0EC-36A7-4382-B97E-33CBC1F76739}" destId="{287D30CB-C618-40BE-A808-578FBAB3C619}" srcOrd="1" destOrd="2" presId="urn:microsoft.com/office/officeart/2005/8/layout/vList4"/>
    <dgm:cxn modelId="{06A0C644-8F23-480A-A0CF-02F6AEBE9F63}" type="presOf" srcId="{C4D0515D-65E8-4E5E-994B-90E05B531F7B}" destId="{287D30CB-C618-40BE-A808-578FBAB3C619}" srcOrd="1" destOrd="0" presId="urn:microsoft.com/office/officeart/2005/8/layout/vList4"/>
    <dgm:cxn modelId="{709A0340-55DF-49DE-9BDB-BF51DB20C548}" type="presOf" srcId="{B9322155-9B07-41C6-B97B-84235E9DCE06}" destId="{25BAFDCC-420F-4844-BA70-F4ADC205B89E}" srcOrd="0" destOrd="4" presId="urn:microsoft.com/office/officeart/2005/8/layout/vList4"/>
    <dgm:cxn modelId="{1CF03026-24F9-43F1-B162-B55CE5FA29D4}" type="presOf" srcId="{C9B4C415-3A60-4D4B-9E8C-368631F5BA56}" destId="{07C98C4D-0286-40AD-A33D-677343AF3359}" srcOrd="0" destOrd="1" presId="urn:microsoft.com/office/officeart/2005/8/layout/vList4"/>
    <dgm:cxn modelId="{8EFAAF81-1C61-43D9-9104-1A92614560E0}" type="presOf" srcId="{9C58B0E9-BF73-4D94-BEC0-0E3FA2638F9B}" destId="{DB550A62-2C1A-46B5-A440-700EFA044B20}" srcOrd="1" destOrd="3" presId="urn:microsoft.com/office/officeart/2005/8/layout/vList4"/>
    <dgm:cxn modelId="{2065CB09-49DC-4ECC-ACEE-23C6D0EAA09F}" type="presOf" srcId="{40DEC9C8-B725-4C4B-AD84-5E990DAE4312}" destId="{25BAFDCC-420F-4844-BA70-F4ADC205B89E}" srcOrd="0" destOrd="0" presId="urn:microsoft.com/office/officeart/2005/8/layout/vList4"/>
    <dgm:cxn modelId="{4C69BB51-50BA-4954-99E3-98716C61DE10}" type="presOf" srcId="{3D287176-0939-4D4D-A4ED-571F2AB23B71}" destId="{07C98C4D-0286-40AD-A33D-677343AF3359}" srcOrd="0" destOrd="2" presId="urn:microsoft.com/office/officeart/2005/8/layout/vList4"/>
    <dgm:cxn modelId="{0062CE21-807F-4093-B64F-2179AB612EA4}" srcId="{ADBEDF3C-3988-4540-97AD-3234D86F23FA}" destId="{40DEC9C8-B725-4C4B-AD84-5E990DAE4312}" srcOrd="2" destOrd="0" parTransId="{29CA36E9-2655-42C7-B3F3-F847AC5E4FB1}" sibTransId="{44D54718-76BC-47E2-B030-4E9B9F91A632}"/>
    <dgm:cxn modelId="{5EEB792F-20A0-40FA-8BBC-A1861D69810F}" srcId="{B5DD2F55-F0AF-49FB-99E0-FD8CC146EA5B}" destId="{3D287176-0939-4D4D-A4ED-571F2AB23B71}" srcOrd="1" destOrd="0" parTransId="{0B56DFA3-3C6B-42EE-9270-DA87D7C5E6C9}" sibTransId="{8B14C7E7-4381-49DC-ABFF-BB6009F991A5}"/>
    <dgm:cxn modelId="{E0147562-2410-4FFD-B70A-55E3375F43A3}" type="presOf" srcId="{B5DD2F55-F0AF-49FB-99E0-FD8CC146EA5B}" destId="{07C98C4D-0286-40AD-A33D-677343AF3359}" srcOrd="0" destOrd="0" presId="urn:microsoft.com/office/officeart/2005/8/layout/vList4"/>
    <dgm:cxn modelId="{26BCAFC7-1722-4685-A71C-AA0397360EAB}" srcId="{C4D0515D-65E8-4E5E-994B-90E05B531F7B}" destId="{209BC750-5A06-482C-A4B5-95ED00F17E71}" srcOrd="0" destOrd="0" parTransId="{C592A9F5-1C69-4E49-9776-AB3F8E380236}" sibTransId="{930DAEAF-4572-4FCB-B632-E7C542880708}"/>
    <dgm:cxn modelId="{47655C69-E955-4DDE-9700-38B266657612}" type="presOf" srcId="{ADBEDF3C-3988-4540-97AD-3234D86F23FA}" destId="{0414268C-20E3-4FA4-B3E5-4E3D98A8FE62}" srcOrd="0" destOrd="0" presId="urn:microsoft.com/office/officeart/2005/8/layout/vList4"/>
    <dgm:cxn modelId="{FE6FC70D-5718-4FB4-8679-968F23D77692}" type="presOf" srcId="{B5DD2F55-F0AF-49FB-99E0-FD8CC146EA5B}" destId="{DB550A62-2C1A-46B5-A440-700EFA044B20}" srcOrd="1" destOrd="0" presId="urn:microsoft.com/office/officeart/2005/8/layout/vList4"/>
    <dgm:cxn modelId="{BAE87752-DBB8-45E2-9C58-80F6DA00727F}" type="presOf" srcId="{40DEC9C8-B725-4C4B-AD84-5E990DAE4312}" destId="{AF727159-40AC-47CF-886B-54953AA1732D}" srcOrd="1" destOrd="0" presId="urn:microsoft.com/office/officeart/2005/8/layout/vList4"/>
    <dgm:cxn modelId="{1DAA8C68-ABE8-459F-AFD0-8109C7E56681}" type="presOf" srcId="{3D287176-0939-4D4D-A4ED-571F2AB23B71}" destId="{DB550A62-2C1A-46B5-A440-700EFA044B20}" srcOrd="1" destOrd="2" presId="urn:microsoft.com/office/officeart/2005/8/layout/vList4"/>
    <dgm:cxn modelId="{540A9C92-8393-4096-9DAF-5A99F5E6225A}" type="presOf" srcId="{FA40A0EC-36A7-4382-B97E-33CBC1F76739}" destId="{C97C5025-8F24-4F29-9F00-0E40A2D20B67}" srcOrd="0" destOrd="2" presId="urn:microsoft.com/office/officeart/2005/8/layout/vList4"/>
    <dgm:cxn modelId="{DDA5766D-A03B-4929-B43E-CB45CD554DB9}" type="presParOf" srcId="{0414268C-20E3-4FA4-B3E5-4E3D98A8FE62}" destId="{F43D83A2-93AA-4146-97CF-3DE44680EF9F}" srcOrd="0" destOrd="0" presId="urn:microsoft.com/office/officeart/2005/8/layout/vList4"/>
    <dgm:cxn modelId="{3D9C36E3-EC76-4CD1-9C4A-191F4B1CB8C0}" type="presParOf" srcId="{F43D83A2-93AA-4146-97CF-3DE44680EF9F}" destId="{07C98C4D-0286-40AD-A33D-677343AF3359}" srcOrd="0" destOrd="0" presId="urn:microsoft.com/office/officeart/2005/8/layout/vList4"/>
    <dgm:cxn modelId="{0A64811A-E251-4DB4-B507-2CF89C43739B}" type="presParOf" srcId="{F43D83A2-93AA-4146-97CF-3DE44680EF9F}" destId="{D604A353-9A71-4EB2-9442-1B1327117B12}" srcOrd="1" destOrd="0" presId="urn:microsoft.com/office/officeart/2005/8/layout/vList4"/>
    <dgm:cxn modelId="{28A4D714-AD2E-4880-AFCC-51E558F1C1D1}" type="presParOf" srcId="{F43D83A2-93AA-4146-97CF-3DE44680EF9F}" destId="{DB550A62-2C1A-46B5-A440-700EFA044B20}" srcOrd="2" destOrd="0" presId="urn:microsoft.com/office/officeart/2005/8/layout/vList4"/>
    <dgm:cxn modelId="{DA481A6F-B6A8-4D6D-B4B5-37F205B3D22D}" type="presParOf" srcId="{0414268C-20E3-4FA4-B3E5-4E3D98A8FE62}" destId="{FD9CB07C-468E-4416-AFE5-26C24000F327}" srcOrd="1" destOrd="0" presId="urn:microsoft.com/office/officeart/2005/8/layout/vList4"/>
    <dgm:cxn modelId="{607ED646-064B-4D34-B941-F3FF0FA6D914}" type="presParOf" srcId="{0414268C-20E3-4FA4-B3E5-4E3D98A8FE62}" destId="{0450874E-1148-45C3-9DD6-C4F09F47D9A3}" srcOrd="2" destOrd="0" presId="urn:microsoft.com/office/officeart/2005/8/layout/vList4"/>
    <dgm:cxn modelId="{881736AD-1F7A-47DC-8573-D37D7A521E99}" type="presParOf" srcId="{0450874E-1148-45C3-9DD6-C4F09F47D9A3}" destId="{C97C5025-8F24-4F29-9F00-0E40A2D20B67}" srcOrd="0" destOrd="0" presId="urn:microsoft.com/office/officeart/2005/8/layout/vList4"/>
    <dgm:cxn modelId="{B0C13C9E-3187-411D-AD41-49B2B4ABAB87}" type="presParOf" srcId="{0450874E-1148-45C3-9DD6-C4F09F47D9A3}" destId="{4FB8B3E1-4C7E-43B9-BF86-B20B2282ADBD}" srcOrd="1" destOrd="0" presId="urn:microsoft.com/office/officeart/2005/8/layout/vList4"/>
    <dgm:cxn modelId="{60E928DA-FD4B-4C39-BFDE-1631A715AD25}" type="presParOf" srcId="{0450874E-1148-45C3-9DD6-C4F09F47D9A3}" destId="{287D30CB-C618-40BE-A808-578FBAB3C619}" srcOrd="2" destOrd="0" presId="urn:microsoft.com/office/officeart/2005/8/layout/vList4"/>
    <dgm:cxn modelId="{60FB2594-E062-4392-A484-FAFB75C51C6A}" type="presParOf" srcId="{0414268C-20E3-4FA4-B3E5-4E3D98A8FE62}" destId="{559285B8-D3CF-4113-9D23-7FA9E1E2A215}" srcOrd="3" destOrd="0" presId="urn:microsoft.com/office/officeart/2005/8/layout/vList4"/>
    <dgm:cxn modelId="{CEA7968E-C95E-4DF6-BA60-E13C8F2A450E}" type="presParOf" srcId="{0414268C-20E3-4FA4-B3E5-4E3D98A8FE62}" destId="{9422C2E0-91DD-45B8-978A-6B98ECD86539}" srcOrd="4" destOrd="0" presId="urn:microsoft.com/office/officeart/2005/8/layout/vList4"/>
    <dgm:cxn modelId="{FFBC38B3-159C-4F3E-A6D8-E6FDEC38F4EF}" type="presParOf" srcId="{9422C2E0-91DD-45B8-978A-6B98ECD86539}" destId="{25BAFDCC-420F-4844-BA70-F4ADC205B89E}" srcOrd="0" destOrd="0" presId="urn:microsoft.com/office/officeart/2005/8/layout/vList4"/>
    <dgm:cxn modelId="{B6DA65EE-D8CA-470D-968A-1A21C34425D7}" type="presParOf" srcId="{9422C2E0-91DD-45B8-978A-6B98ECD86539}" destId="{5750CA69-6014-4C1B-9571-F98B14EB0908}" srcOrd="1" destOrd="0" presId="urn:microsoft.com/office/officeart/2005/8/layout/vList4"/>
    <dgm:cxn modelId="{642BAFEB-07FC-49E8-86DD-28496489ED6A}" type="presParOf" srcId="{9422C2E0-91DD-45B8-978A-6B98ECD86539}" destId="{AF727159-40AC-47CF-886B-54953AA1732D}" srcOrd="2" destOrd="0" presId="urn:microsoft.com/office/officeart/2005/8/layout/vList4"/>
  </dgm:cxnLst>
  <dgm:bg/>
  <dgm:whole/>
</dgm:dataModel>
</file>

<file path=ppt/diagrams/data4.xml><?xml version="1.0" encoding="utf-8"?>
<dgm:dataModel xmlns:dgm="http://schemas.openxmlformats.org/drawingml/2006/diagram" xmlns:a="http://schemas.openxmlformats.org/drawingml/2006/main">
  <dgm:ptLst>
    <dgm:pt modelId="{98F5174E-B40B-4BDA-BE2B-92E0614EBEA0}" type="doc">
      <dgm:prSet loTypeId="urn:microsoft.com/office/officeart/2005/8/layout/vList6" loCatId="process" qsTypeId="urn:microsoft.com/office/officeart/2005/8/quickstyle/simple1" qsCatId="simple" csTypeId="urn:microsoft.com/office/officeart/2005/8/colors/accent1_2" csCatId="accent1" phldr="1"/>
      <dgm:spPr/>
      <dgm:t>
        <a:bodyPr/>
        <a:lstStyle/>
        <a:p>
          <a:endParaRPr lang="en-IN"/>
        </a:p>
      </dgm:t>
    </dgm:pt>
    <dgm:pt modelId="{A4CA94B1-E801-4DE1-BB08-700697376BEE}">
      <dgm:prSet phldrT="[Text]" custT="1"/>
      <dgm:spPr/>
      <dgm:t>
        <a:bodyPr/>
        <a:lstStyle/>
        <a:p>
          <a:r>
            <a:rPr lang="en-IN" sz="2800" dirty="0" smtClean="0"/>
            <a:t>Model GST Law, 2016</a:t>
          </a:r>
          <a:endParaRPr lang="en-IN" sz="2800" dirty="0"/>
        </a:p>
      </dgm:t>
    </dgm:pt>
    <dgm:pt modelId="{991BF9EC-AE32-42CA-858F-AEDA37EBB915}" type="parTrans" cxnId="{6FC8D42E-4059-45C4-AEAF-FEB549FB1CC4}">
      <dgm:prSet/>
      <dgm:spPr/>
      <dgm:t>
        <a:bodyPr/>
        <a:lstStyle/>
        <a:p>
          <a:endParaRPr lang="en-IN"/>
        </a:p>
      </dgm:t>
    </dgm:pt>
    <dgm:pt modelId="{CD493B49-530A-44C0-9A71-72A7FB334546}" type="sibTrans" cxnId="{6FC8D42E-4059-45C4-AEAF-FEB549FB1CC4}">
      <dgm:prSet/>
      <dgm:spPr/>
      <dgm:t>
        <a:bodyPr/>
        <a:lstStyle/>
        <a:p>
          <a:endParaRPr lang="en-IN"/>
        </a:p>
      </dgm:t>
    </dgm:pt>
    <dgm:pt modelId="{721C15BC-ADB9-4709-9393-F504A0BE65CD}">
      <dgm:prSet phldrT="[Text]" custT="1"/>
      <dgm:spPr/>
      <dgm:t>
        <a:bodyPr/>
        <a:lstStyle/>
        <a:p>
          <a:pPr algn="l"/>
          <a:r>
            <a:rPr lang="en-IN" sz="2000" b="1" dirty="0" smtClean="0"/>
            <a:t>Section-8</a:t>
          </a:r>
          <a:r>
            <a:rPr lang="en-IN" sz="1600" dirty="0" smtClean="0"/>
            <a:t> Govern the provisions of Composition Scheme.</a:t>
          </a:r>
          <a:endParaRPr lang="en-IN" sz="3600" dirty="0"/>
        </a:p>
      </dgm:t>
    </dgm:pt>
    <dgm:pt modelId="{9F2A00F1-78A6-465B-990D-826B186B7F6B}" type="parTrans" cxnId="{FC221237-A0C1-4EE0-B97F-F5108F4912DE}">
      <dgm:prSet/>
      <dgm:spPr/>
    </dgm:pt>
    <dgm:pt modelId="{4A8C7864-78E1-404D-B3A5-795197967B94}" type="sibTrans" cxnId="{FC221237-A0C1-4EE0-B97F-F5108F4912DE}">
      <dgm:prSet/>
      <dgm:spPr/>
    </dgm:pt>
    <dgm:pt modelId="{82406A54-0E02-4C95-8A26-A9C0C0EB1159}" type="pres">
      <dgm:prSet presAssocID="{98F5174E-B40B-4BDA-BE2B-92E0614EBEA0}" presName="Name0" presStyleCnt="0">
        <dgm:presLayoutVars>
          <dgm:dir/>
          <dgm:animLvl val="lvl"/>
          <dgm:resizeHandles/>
        </dgm:presLayoutVars>
      </dgm:prSet>
      <dgm:spPr/>
      <dgm:t>
        <a:bodyPr/>
        <a:lstStyle/>
        <a:p>
          <a:endParaRPr lang="en-IN"/>
        </a:p>
      </dgm:t>
    </dgm:pt>
    <dgm:pt modelId="{2A6455EA-0D19-4205-AB05-A6C4D7E311D7}" type="pres">
      <dgm:prSet presAssocID="{A4CA94B1-E801-4DE1-BB08-700697376BEE}" presName="linNode" presStyleCnt="0"/>
      <dgm:spPr/>
    </dgm:pt>
    <dgm:pt modelId="{F7EA8F22-2FC8-4208-A413-6C8E5782BE3A}" type="pres">
      <dgm:prSet presAssocID="{A4CA94B1-E801-4DE1-BB08-700697376BEE}" presName="parentShp" presStyleLbl="node1" presStyleIdx="0" presStyleCnt="1" custScaleX="94224" custLinFactNeighborX="-3543" custLinFactNeighborY="9524">
        <dgm:presLayoutVars>
          <dgm:bulletEnabled val="1"/>
        </dgm:presLayoutVars>
      </dgm:prSet>
      <dgm:spPr/>
      <dgm:t>
        <a:bodyPr/>
        <a:lstStyle/>
        <a:p>
          <a:endParaRPr lang="en-IN"/>
        </a:p>
      </dgm:t>
    </dgm:pt>
    <dgm:pt modelId="{277BED77-0DF7-4771-9DC4-2EB0C4F10BB3}" type="pres">
      <dgm:prSet presAssocID="{A4CA94B1-E801-4DE1-BB08-700697376BEE}" presName="childShp" presStyleLbl="bgAccFollowNode1" presStyleIdx="0" presStyleCnt="1" custScaleY="52381">
        <dgm:presLayoutVars>
          <dgm:bulletEnabled val="1"/>
        </dgm:presLayoutVars>
      </dgm:prSet>
      <dgm:spPr/>
      <dgm:t>
        <a:bodyPr/>
        <a:lstStyle/>
        <a:p>
          <a:endParaRPr lang="en-IN"/>
        </a:p>
      </dgm:t>
    </dgm:pt>
  </dgm:ptLst>
  <dgm:cxnLst>
    <dgm:cxn modelId="{4B4AF7CC-1426-42CB-B23E-80A15FEB3E51}" type="presOf" srcId="{A4CA94B1-E801-4DE1-BB08-700697376BEE}" destId="{F7EA8F22-2FC8-4208-A413-6C8E5782BE3A}" srcOrd="0" destOrd="0" presId="urn:microsoft.com/office/officeart/2005/8/layout/vList6"/>
    <dgm:cxn modelId="{6FC8D42E-4059-45C4-AEAF-FEB549FB1CC4}" srcId="{98F5174E-B40B-4BDA-BE2B-92E0614EBEA0}" destId="{A4CA94B1-E801-4DE1-BB08-700697376BEE}" srcOrd="0" destOrd="0" parTransId="{991BF9EC-AE32-42CA-858F-AEDA37EBB915}" sibTransId="{CD493B49-530A-44C0-9A71-72A7FB334546}"/>
    <dgm:cxn modelId="{9402618F-46EB-4D33-812F-6D55165A3A57}" type="presOf" srcId="{98F5174E-B40B-4BDA-BE2B-92E0614EBEA0}" destId="{82406A54-0E02-4C95-8A26-A9C0C0EB1159}" srcOrd="0" destOrd="0" presId="urn:microsoft.com/office/officeart/2005/8/layout/vList6"/>
    <dgm:cxn modelId="{ED116627-D5FA-4907-B5A9-44B3D69EDE5B}" type="presOf" srcId="{721C15BC-ADB9-4709-9393-F504A0BE65CD}" destId="{277BED77-0DF7-4771-9DC4-2EB0C4F10BB3}" srcOrd="0" destOrd="0" presId="urn:microsoft.com/office/officeart/2005/8/layout/vList6"/>
    <dgm:cxn modelId="{FC221237-A0C1-4EE0-B97F-F5108F4912DE}" srcId="{A4CA94B1-E801-4DE1-BB08-700697376BEE}" destId="{721C15BC-ADB9-4709-9393-F504A0BE65CD}" srcOrd="0" destOrd="0" parTransId="{9F2A00F1-78A6-465B-990D-826B186B7F6B}" sibTransId="{4A8C7864-78E1-404D-B3A5-795197967B94}"/>
    <dgm:cxn modelId="{FFFA059D-D9F7-49DD-9E53-0C7D82C4EE6E}" type="presParOf" srcId="{82406A54-0E02-4C95-8A26-A9C0C0EB1159}" destId="{2A6455EA-0D19-4205-AB05-A6C4D7E311D7}" srcOrd="0" destOrd="0" presId="urn:microsoft.com/office/officeart/2005/8/layout/vList6"/>
    <dgm:cxn modelId="{480C17D8-301F-4D3A-83F5-5D00218BF7DC}" type="presParOf" srcId="{2A6455EA-0D19-4205-AB05-A6C4D7E311D7}" destId="{F7EA8F22-2FC8-4208-A413-6C8E5782BE3A}" srcOrd="0" destOrd="0" presId="urn:microsoft.com/office/officeart/2005/8/layout/vList6"/>
    <dgm:cxn modelId="{8799448D-CD47-43B6-BE64-7AABD4C75C39}" type="presParOf" srcId="{2A6455EA-0D19-4205-AB05-A6C4D7E311D7}" destId="{277BED77-0DF7-4771-9DC4-2EB0C4F10BB3}"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4">
  <dgm:title val=""/>
  <dgm:desc val=""/>
  <dgm:catLst>
    <dgm:cat type="list"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48343A-13F2-441D-BA49-4A3AF1021AFC}" type="datetimeFigureOut">
              <a:rPr lang="en-US" smtClean="0"/>
              <a:pPr/>
              <a:t>9/19/2016</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1D287A-564D-49C8-B196-08B54B2576EE}"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991D287A-564D-49C8-B196-08B54B2576EE}" type="slidenum">
              <a:rPr lang="en-IN" smtClean="0"/>
              <a:pPr/>
              <a:t>3</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3C3F5D10-C54E-4F54-BDBB-DFA6AD6C2330}" type="datetime3">
              <a:rPr lang="en-US" smtClean="0"/>
              <a:t>19 September 2016</a:t>
            </a:fld>
            <a:endParaRPr lang="en-IN"/>
          </a:p>
        </p:txBody>
      </p:sp>
      <p:sp>
        <p:nvSpPr>
          <p:cNvPr id="5" name="Footer Placeholder 4"/>
          <p:cNvSpPr>
            <a:spLocks noGrp="1"/>
          </p:cNvSpPr>
          <p:nvPr>
            <p:ph type="ftr" sz="quarter" idx="11"/>
          </p:nvPr>
        </p:nvSpPr>
        <p:spPr/>
        <p:txBody>
          <a:bodyPr/>
          <a:lstStyle/>
          <a:p>
            <a:r>
              <a:rPr lang="en-IN" smtClean="0"/>
              <a:t>CA K K GUPTA  , Mobile 9810748564, E-mail : kkgupta102@gmail.com</a:t>
            </a:r>
            <a:endParaRPr lang="en-IN"/>
          </a:p>
        </p:txBody>
      </p:sp>
      <p:sp>
        <p:nvSpPr>
          <p:cNvPr id="6" name="Slide Number Placeholder 5"/>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70B79B09-4625-4A31-89D6-49CD69A233F0}" type="datetime3">
              <a:rPr lang="en-US" smtClean="0"/>
              <a:t>19 September 2016</a:t>
            </a:fld>
            <a:endParaRPr lang="en-IN"/>
          </a:p>
        </p:txBody>
      </p:sp>
      <p:sp>
        <p:nvSpPr>
          <p:cNvPr id="5" name="Footer Placeholder 4"/>
          <p:cNvSpPr>
            <a:spLocks noGrp="1"/>
          </p:cNvSpPr>
          <p:nvPr>
            <p:ph type="ftr" sz="quarter" idx="11"/>
          </p:nvPr>
        </p:nvSpPr>
        <p:spPr/>
        <p:txBody>
          <a:bodyPr/>
          <a:lstStyle/>
          <a:p>
            <a:r>
              <a:rPr lang="en-IN" smtClean="0"/>
              <a:t>CA K K GUPTA  , Mobile 9810748564, E-mail : kkgupta102@gmail.com</a:t>
            </a:r>
            <a:endParaRPr lang="en-IN"/>
          </a:p>
        </p:txBody>
      </p:sp>
      <p:sp>
        <p:nvSpPr>
          <p:cNvPr id="6" name="Slide Number Placeholder 5"/>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9AA569ED-865B-455A-8D4F-4A31D6D47FDD}" type="datetime3">
              <a:rPr lang="en-US" smtClean="0"/>
              <a:t>19 September 2016</a:t>
            </a:fld>
            <a:endParaRPr lang="en-IN"/>
          </a:p>
        </p:txBody>
      </p:sp>
      <p:sp>
        <p:nvSpPr>
          <p:cNvPr id="5" name="Footer Placeholder 4"/>
          <p:cNvSpPr>
            <a:spLocks noGrp="1"/>
          </p:cNvSpPr>
          <p:nvPr>
            <p:ph type="ftr" sz="quarter" idx="11"/>
          </p:nvPr>
        </p:nvSpPr>
        <p:spPr/>
        <p:txBody>
          <a:bodyPr/>
          <a:lstStyle/>
          <a:p>
            <a:r>
              <a:rPr lang="en-IN" smtClean="0"/>
              <a:t>CA K K GUPTA  , Mobile 9810748564, E-mail : kkgupta102@gmail.com</a:t>
            </a:r>
            <a:endParaRPr lang="en-IN"/>
          </a:p>
        </p:txBody>
      </p:sp>
      <p:sp>
        <p:nvSpPr>
          <p:cNvPr id="6" name="Slide Number Placeholder 5"/>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7E05728-CD4C-4343-B19A-6F49AE63904C}" type="datetime3">
              <a:rPr lang="en-US" smtClean="0"/>
              <a:t>19 September 2016</a:t>
            </a:fld>
            <a:endParaRPr lang="en-IN"/>
          </a:p>
        </p:txBody>
      </p:sp>
      <p:sp>
        <p:nvSpPr>
          <p:cNvPr id="5" name="Footer Placeholder 4"/>
          <p:cNvSpPr>
            <a:spLocks noGrp="1"/>
          </p:cNvSpPr>
          <p:nvPr>
            <p:ph type="ftr" sz="quarter" idx="11"/>
          </p:nvPr>
        </p:nvSpPr>
        <p:spPr/>
        <p:txBody>
          <a:bodyPr/>
          <a:lstStyle/>
          <a:p>
            <a:r>
              <a:rPr lang="en-IN" smtClean="0"/>
              <a:t>CA K K GUPTA  , Mobile 9810748564, E-mail : kkgupta102@gmail.com</a:t>
            </a:r>
            <a:endParaRPr lang="en-IN"/>
          </a:p>
        </p:txBody>
      </p:sp>
      <p:sp>
        <p:nvSpPr>
          <p:cNvPr id="6" name="Slide Number Placeholder 5"/>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F301B3-D656-487A-9403-DA9ABC10058E}" type="datetime3">
              <a:rPr lang="en-US" smtClean="0"/>
              <a:t>19 September 2016</a:t>
            </a:fld>
            <a:endParaRPr lang="en-IN"/>
          </a:p>
        </p:txBody>
      </p:sp>
      <p:sp>
        <p:nvSpPr>
          <p:cNvPr id="5" name="Footer Placeholder 4"/>
          <p:cNvSpPr>
            <a:spLocks noGrp="1"/>
          </p:cNvSpPr>
          <p:nvPr>
            <p:ph type="ftr" sz="quarter" idx="11"/>
          </p:nvPr>
        </p:nvSpPr>
        <p:spPr/>
        <p:txBody>
          <a:bodyPr/>
          <a:lstStyle/>
          <a:p>
            <a:r>
              <a:rPr lang="en-IN" smtClean="0"/>
              <a:t>CA K K GUPTA  , Mobile 9810748564, E-mail : kkgupta102@gmail.com</a:t>
            </a:r>
            <a:endParaRPr lang="en-IN"/>
          </a:p>
        </p:txBody>
      </p:sp>
      <p:sp>
        <p:nvSpPr>
          <p:cNvPr id="6" name="Slide Number Placeholder 5"/>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69E48A9-98B2-47C1-88BB-9DBB850C209A}" type="datetime3">
              <a:rPr lang="en-US" smtClean="0"/>
              <a:t>19 September 2016</a:t>
            </a:fld>
            <a:endParaRPr lang="en-IN"/>
          </a:p>
        </p:txBody>
      </p:sp>
      <p:sp>
        <p:nvSpPr>
          <p:cNvPr id="6" name="Footer Placeholder 5"/>
          <p:cNvSpPr>
            <a:spLocks noGrp="1"/>
          </p:cNvSpPr>
          <p:nvPr>
            <p:ph type="ftr" sz="quarter" idx="11"/>
          </p:nvPr>
        </p:nvSpPr>
        <p:spPr/>
        <p:txBody>
          <a:bodyPr/>
          <a:lstStyle/>
          <a:p>
            <a:r>
              <a:rPr lang="en-IN" smtClean="0"/>
              <a:t>CA K K GUPTA  , Mobile 9810748564, E-mail : kkgupta102@gmail.com</a:t>
            </a:r>
            <a:endParaRPr lang="en-IN"/>
          </a:p>
        </p:txBody>
      </p:sp>
      <p:sp>
        <p:nvSpPr>
          <p:cNvPr id="7" name="Slide Number Placeholder 6"/>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18B5872-3180-4097-AACC-935C2EEEFA9B}" type="datetime3">
              <a:rPr lang="en-US" smtClean="0"/>
              <a:t>19 September 2016</a:t>
            </a:fld>
            <a:endParaRPr lang="en-IN"/>
          </a:p>
        </p:txBody>
      </p:sp>
      <p:sp>
        <p:nvSpPr>
          <p:cNvPr id="8" name="Footer Placeholder 7"/>
          <p:cNvSpPr>
            <a:spLocks noGrp="1"/>
          </p:cNvSpPr>
          <p:nvPr>
            <p:ph type="ftr" sz="quarter" idx="11"/>
          </p:nvPr>
        </p:nvSpPr>
        <p:spPr/>
        <p:txBody>
          <a:bodyPr/>
          <a:lstStyle/>
          <a:p>
            <a:r>
              <a:rPr lang="en-IN" smtClean="0"/>
              <a:t>CA K K GUPTA  , Mobile 9810748564, E-mail : kkgupta102@gmail.com</a:t>
            </a:r>
            <a:endParaRPr lang="en-IN"/>
          </a:p>
        </p:txBody>
      </p:sp>
      <p:sp>
        <p:nvSpPr>
          <p:cNvPr id="9" name="Slide Number Placeholder 8"/>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7CC48E3E-B485-4E09-B5CB-C33E422DE1EC}" type="datetime3">
              <a:rPr lang="en-US" smtClean="0"/>
              <a:t>19 September 2016</a:t>
            </a:fld>
            <a:endParaRPr lang="en-IN"/>
          </a:p>
        </p:txBody>
      </p:sp>
      <p:sp>
        <p:nvSpPr>
          <p:cNvPr id="4" name="Footer Placeholder 3"/>
          <p:cNvSpPr>
            <a:spLocks noGrp="1"/>
          </p:cNvSpPr>
          <p:nvPr>
            <p:ph type="ftr" sz="quarter" idx="11"/>
          </p:nvPr>
        </p:nvSpPr>
        <p:spPr/>
        <p:txBody>
          <a:bodyPr/>
          <a:lstStyle/>
          <a:p>
            <a:r>
              <a:rPr lang="en-IN" smtClean="0"/>
              <a:t>CA K K GUPTA  , Mobile 9810748564, E-mail : kkgupta102@gmail.com</a:t>
            </a:r>
            <a:endParaRPr lang="en-IN"/>
          </a:p>
        </p:txBody>
      </p:sp>
      <p:sp>
        <p:nvSpPr>
          <p:cNvPr id="5" name="Slide Number Placeholder 4"/>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027B2-33FE-47D3-9B40-B1CE6216A99F}"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6FC4A1-91DF-4F0A-8887-739EC62E113E}" type="datetime3">
              <a:rPr lang="en-US" smtClean="0"/>
              <a:t>19 September 2016</a:t>
            </a:fld>
            <a:endParaRPr lang="en-IN"/>
          </a:p>
        </p:txBody>
      </p:sp>
      <p:sp>
        <p:nvSpPr>
          <p:cNvPr id="6" name="Footer Placeholder 5"/>
          <p:cNvSpPr>
            <a:spLocks noGrp="1"/>
          </p:cNvSpPr>
          <p:nvPr>
            <p:ph type="ftr" sz="quarter" idx="11"/>
          </p:nvPr>
        </p:nvSpPr>
        <p:spPr/>
        <p:txBody>
          <a:bodyPr/>
          <a:lstStyle/>
          <a:p>
            <a:r>
              <a:rPr lang="en-IN" smtClean="0"/>
              <a:t>CA K K GUPTA  , Mobile 9810748564, E-mail : kkgupta102@gmail.com</a:t>
            </a:r>
            <a:endParaRPr lang="en-IN"/>
          </a:p>
        </p:txBody>
      </p:sp>
      <p:sp>
        <p:nvSpPr>
          <p:cNvPr id="7" name="Slide Number Placeholder 6"/>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6AD4791-C146-4EB9-9C9C-FDCB31C9B074}" type="datetime3">
              <a:rPr lang="en-US" smtClean="0"/>
              <a:t>19 September 2016</a:t>
            </a:fld>
            <a:endParaRPr lang="en-IN"/>
          </a:p>
        </p:txBody>
      </p:sp>
      <p:sp>
        <p:nvSpPr>
          <p:cNvPr id="6" name="Footer Placeholder 5"/>
          <p:cNvSpPr>
            <a:spLocks noGrp="1"/>
          </p:cNvSpPr>
          <p:nvPr>
            <p:ph type="ftr" sz="quarter" idx="11"/>
          </p:nvPr>
        </p:nvSpPr>
        <p:spPr/>
        <p:txBody>
          <a:bodyPr/>
          <a:lstStyle/>
          <a:p>
            <a:r>
              <a:rPr lang="en-IN" smtClean="0"/>
              <a:t>CA K K GUPTA  , Mobile 9810748564, E-mail : kkgupta102@gmail.com</a:t>
            </a:r>
            <a:endParaRPr lang="en-IN"/>
          </a:p>
        </p:txBody>
      </p:sp>
      <p:sp>
        <p:nvSpPr>
          <p:cNvPr id="7" name="Slide Number Placeholder 6"/>
          <p:cNvSpPr>
            <a:spLocks noGrp="1"/>
          </p:cNvSpPr>
          <p:nvPr>
            <p:ph type="sldNum" sz="quarter" idx="12"/>
          </p:nvPr>
        </p:nvSpPr>
        <p:spPr/>
        <p:txBody>
          <a:bodyPr/>
          <a:lstStyle/>
          <a:p>
            <a:fld id="{75313551-EBB0-4AAF-952B-FD642F002A7D}"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236F881-BBE6-4F7C-86E9-E915DEA8F4E5}" type="datetime3">
              <a:rPr lang="en-US" smtClean="0"/>
              <a:t>19 September 2016</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IN" smtClean="0"/>
              <a:t>CA K K GUPTA  , Mobile 9810748564, E-mail : kkgupta102@gmail.com</a:t>
            </a:r>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5313551-EBB0-4AAF-952B-FD642F002A7D}"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hyperlink" Target="mailto:kkgupta102@gmail.com"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2" Type="http://schemas.openxmlformats.org/officeDocument/2006/relationships/image" Target="../media/image6.png"/><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diagramColors" Target="../diagrams/colors2.xml"/><Relationship Id="rId2" Type="http://schemas.openxmlformats.org/officeDocument/2006/relationships/image" Target="../media/image7.jpeg"/><Relationship Id="rId1" Type="http://schemas.openxmlformats.org/officeDocument/2006/relationships/slideLayout" Target="../slideLayouts/slideLayout7.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28794" y="1214422"/>
            <a:ext cx="4643470" cy="714380"/>
          </a:xfrm>
        </p:spPr>
        <p:txBody>
          <a:bodyPr/>
          <a:lstStyle/>
          <a:p>
            <a:r>
              <a:rPr lang="en-IN" dirty="0" smtClean="0">
                <a:solidFill>
                  <a:schemeClr val="bg1"/>
                </a:solidFill>
              </a:rPr>
              <a:t>Compo</a:t>
            </a:r>
            <a:endParaRPr lang="en-IN" dirty="0">
              <a:solidFill>
                <a:schemeClr val="bg1"/>
              </a:solidFill>
            </a:endParaRPr>
          </a:p>
        </p:txBody>
      </p:sp>
      <p:sp>
        <p:nvSpPr>
          <p:cNvPr id="6" name="Snip Diagonal Corner Rectangle 5"/>
          <p:cNvSpPr/>
          <p:nvPr/>
        </p:nvSpPr>
        <p:spPr>
          <a:xfrm>
            <a:off x="285720" y="285728"/>
            <a:ext cx="8572560" cy="6000792"/>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TextBox 6"/>
          <p:cNvSpPr txBox="1"/>
          <p:nvPr/>
        </p:nvSpPr>
        <p:spPr>
          <a:xfrm>
            <a:off x="2357422" y="714356"/>
            <a:ext cx="4500594" cy="1432500"/>
          </a:xfrm>
          <a:prstGeom prst="snip2DiagRect">
            <a:avLst/>
          </a:prstGeom>
          <a:solidFill>
            <a:srgbClr val="002060"/>
          </a:solidFill>
          <a:ln w="9525">
            <a:solidFill>
              <a:srgbClr val="92D050"/>
            </a:solidFill>
          </a:ln>
        </p:spPr>
        <p:txBody>
          <a:bodyPr wrap="square" rtlCol="0">
            <a:spAutoFit/>
          </a:bodyPr>
          <a:lstStyle/>
          <a:p>
            <a:pPr algn="ctr"/>
            <a:r>
              <a:rPr lang="en-IN" sz="3600" b="1" dirty="0" smtClean="0">
                <a:solidFill>
                  <a:schemeClr val="bg1"/>
                </a:solidFill>
                <a:latin typeface="Arial" pitchFamily="34" charset="0"/>
                <a:cs typeface="Arial" pitchFamily="34" charset="0"/>
              </a:rPr>
              <a:t>COMPOSTION SCHEME</a:t>
            </a:r>
            <a:endParaRPr lang="en-IN" sz="3600" b="1" dirty="0">
              <a:solidFill>
                <a:schemeClr val="bg1"/>
              </a:solidFill>
              <a:latin typeface="Arial" pitchFamily="34" charset="0"/>
              <a:cs typeface="Arial" pitchFamily="34" charset="0"/>
            </a:endParaRPr>
          </a:p>
        </p:txBody>
      </p:sp>
      <p:sp>
        <p:nvSpPr>
          <p:cNvPr id="9" name="TextBox 8"/>
          <p:cNvSpPr txBox="1"/>
          <p:nvPr/>
        </p:nvSpPr>
        <p:spPr>
          <a:xfrm>
            <a:off x="4214810" y="2357430"/>
            <a:ext cx="1143008" cy="369332"/>
          </a:xfrm>
          <a:prstGeom prst="rect">
            <a:avLst/>
          </a:prstGeom>
          <a:effectLst>
            <a:outerShdw blurRad="40000" dist="20000" dir="5400000" rotWithShape="0">
              <a:srgbClr val="000000">
                <a:alpha val="38000"/>
              </a:srgbClr>
            </a:outerShdw>
            <a:reflection blurRad="6350" stA="50000" endA="300" endPos="90000" dist="50800" dir="5400000" sy="-100000" algn="bl" rotWithShape="0"/>
          </a:effectLst>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IN" dirty="0" smtClean="0"/>
              <a:t>UNDER</a:t>
            </a:r>
            <a:endParaRPr lang="en-IN" dirty="0"/>
          </a:p>
        </p:txBody>
      </p:sp>
      <p:pic>
        <p:nvPicPr>
          <p:cNvPr id="10" name="Picture 9" descr="gst.png"/>
          <p:cNvPicPr>
            <a:picLocks noChangeAspect="1"/>
          </p:cNvPicPr>
          <p:nvPr/>
        </p:nvPicPr>
        <p:blipFill>
          <a:blip r:embed="rId2"/>
          <a:stretch>
            <a:fillRect/>
          </a:stretch>
        </p:blipFill>
        <p:spPr>
          <a:xfrm>
            <a:off x="1928794" y="3214686"/>
            <a:ext cx="5500726" cy="2894361"/>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11" name="Picture 10" descr="vign_25032015_Smiley content.png"/>
          <p:cNvPicPr>
            <a:picLocks noChangeAspect="1"/>
          </p:cNvPicPr>
          <p:nvPr/>
        </p:nvPicPr>
        <p:blipFill>
          <a:blip r:embed="rId3" cstate="print"/>
          <a:stretch>
            <a:fillRect/>
          </a:stretch>
        </p:blipFill>
        <p:spPr>
          <a:xfrm>
            <a:off x="1285852" y="285728"/>
            <a:ext cx="1354651" cy="1285860"/>
          </a:xfrm>
          <a:prstGeom prst="rect">
            <a:avLst/>
          </a:prstGeom>
        </p:spPr>
      </p:pic>
      <p:sp>
        <p:nvSpPr>
          <p:cNvPr id="13" name="Date Placeholder 12"/>
          <p:cNvSpPr>
            <a:spLocks noGrp="1"/>
          </p:cNvSpPr>
          <p:nvPr>
            <p:ph type="dt" sz="half" idx="10"/>
          </p:nvPr>
        </p:nvSpPr>
        <p:spPr/>
        <p:txBody>
          <a:bodyPr/>
          <a:lstStyle/>
          <a:p>
            <a:fld id="{2236F714-323A-43ED-81C4-2F67FFE0F0B0}" type="datetime3">
              <a:rPr lang="en-US" smtClean="0"/>
              <a:t>19 September 2016</a:t>
            </a:fld>
            <a:endParaRPr lang="en-IN"/>
          </a:p>
        </p:txBody>
      </p:sp>
      <p:sp>
        <p:nvSpPr>
          <p:cNvPr id="14" name="Slide Number Placeholder 13"/>
          <p:cNvSpPr>
            <a:spLocks noGrp="1"/>
          </p:cNvSpPr>
          <p:nvPr>
            <p:ph type="sldNum" sz="quarter" idx="12"/>
          </p:nvPr>
        </p:nvSpPr>
        <p:spPr/>
        <p:txBody>
          <a:bodyPr/>
          <a:lstStyle/>
          <a:p>
            <a:fld id="{75313551-EBB0-4AAF-952B-FD642F002A7D}" type="slidenum">
              <a:rPr lang="en-IN" smtClean="0"/>
              <a:pPr/>
              <a:t>1</a:t>
            </a:fld>
            <a:endParaRPr lang="en-IN"/>
          </a:p>
        </p:txBody>
      </p:sp>
      <p:sp>
        <p:nvSpPr>
          <p:cNvPr id="15" name="Footer Placeholder 14"/>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p:cNvGraphicFramePr/>
          <p:nvPr/>
        </p:nvGraphicFramePr>
        <p:xfrm>
          <a:off x="1071538" y="500042"/>
          <a:ext cx="7358114" cy="150019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p:cNvSpPr txBox="1"/>
          <p:nvPr/>
        </p:nvSpPr>
        <p:spPr>
          <a:xfrm>
            <a:off x="714348" y="1714488"/>
            <a:ext cx="4786346" cy="728424"/>
          </a:xfrm>
          <a:prstGeom prst="rightBrace">
            <a:avLst>
              <a:gd name="adj1" fmla="val 8333"/>
              <a:gd name="adj2" fmla="val 90246"/>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sz="2000" dirty="0" smtClean="0"/>
              <a:t>Contents of Section-8</a:t>
            </a:r>
            <a:endParaRPr lang="en-IN" sz="2000" dirty="0"/>
          </a:p>
        </p:txBody>
      </p:sp>
      <p:sp>
        <p:nvSpPr>
          <p:cNvPr id="5" name="Rounded Rectangle 4"/>
          <p:cNvSpPr/>
          <p:nvPr/>
        </p:nvSpPr>
        <p:spPr>
          <a:xfrm>
            <a:off x="571472" y="2571744"/>
            <a:ext cx="8072494" cy="3571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TextBox 5"/>
          <p:cNvSpPr txBox="1"/>
          <p:nvPr/>
        </p:nvSpPr>
        <p:spPr>
          <a:xfrm>
            <a:off x="1000100" y="2786058"/>
            <a:ext cx="7072362" cy="2308324"/>
          </a:xfrm>
          <a:prstGeom prst="rect">
            <a:avLst/>
          </a:prstGeom>
          <a:noFill/>
        </p:spPr>
        <p:txBody>
          <a:bodyPr wrap="square" rtlCol="0">
            <a:spAutoFit/>
          </a:bodyPr>
          <a:lstStyle/>
          <a:p>
            <a:pPr algn="just"/>
            <a:r>
              <a:rPr lang="en-IN" dirty="0" smtClean="0">
                <a:solidFill>
                  <a:schemeClr val="bg1"/>
                </a:solidFill>
              </a:rPr>
              <a:t>1</a:t>
            </a:r>
            <a:r>
              <a:rPr lang="en-IN" dirty="0">
                <a:solidFill>
                  <a:schemeClr val="bg1"/>
                </a:solidFill>
              </a:rPr>
              <a:t>) Notwithstanding anything to the contrary contained in the Act but subject </a:t>
            </a:r>
            <a:r>
              <a:rPr lang="en-IN" dirty="0" smtClean="0">
                <a:solidFill>
                  <a:schemeClr val="bg1"/>
                </a:solidFill>
              </a:rPr>
              <a:t>to Sub Section (3) of Section 7, </a:t>
            </a:r>
            <a:r>
              <a:rPr lang="en-IN" dirty="0">
                <a:solidFill>
                  <a:schemeClr val="bg1"/>
                </a:solidFill>
              </a:rPr>
              <a:t>on the recommendation of the Council, the proper officer of the Central or a State Government may, subject to such conditions and restrictions as may be prescribed, permit a registered taxable person, whose aggregate turnover in a financial year does not exceed [fifty </a:t>
            </a:r>
            <a:r>
              <a:rPr lang="en-IN" dirty="0" smtClean="0">
                <a:solidFill>
                  <a:schemeClr val="bg1"/>
                </a:solidFill>
              </a:rPr>
              <a:t>lacs </a:t>
            </a:r>
            <a:r>
              <a:rPr lang="en-IN" dirty="0">
                <a:solidFill>
                  <a:schemeClr val="bg1"/>
                </a:solidFill>
              </a:rPr>
              <a:t>rupees], to pay, in lieu of the tax payable by him, an amount calculated at such rate as may be prescribed, but not less than one percent of the turnover during the year</a:t>
            </a:r>
          </a:p>
        </p:txBody>
      </p:sp>
      <p:sp>
        <p:nvSpPr>
          <p:cNvPr id="7" name="Date Placeholder 6"/>
          <p:cNvSpPr>
            <a:spLocks noGrp="1"/>
          </p:cNvSpPr>
          <p:nvPr>
            <p:ph type="dt" sz="half" idx="10"/>
          </p:nvPr>
        </p:nvSpPr>
        <p:spPr/>
        <p:txBody>
          <a:bodyPr/>
          <a:lstStyle/>
          <a:p>
            <a:fld id="{749AB2DB-089A-413C-8047-B8AC0A3848B8}" type="datetime3">
              <a:rPr lang="en-US" smtClean="0"/>
              <a:t>19 September 2016</a:t>
            </a:fld>
            <a:endParaRPr lang="en-IN"/>
          </a:p>
        </p:txBody>
      </p:sp>
      <p:sp>
        <p:nvSpPr>
          <p:cNvPr id="8" name="Slide Number Placeholder 7"/>
          <p:cNvSpPr>
            <a:spLocks noGrp="1"/>
          </p:cNvSpPr>
          <p:nvPr>
            <p:ph type="sldNum" sz="quarter" idx="12"/>
          </p:nvPr>
        </p:nvSpPr>
        <p:spPr/>
        <p:txBody>
          <a:bodyPr/>
          <a:lstStyle/>
          <a:p>
            <a:fld id="{75313551-EBB0-4AAF-952B-FD642F002A7D}" type="slidenum">
              <a:rPr lang="en-IN" smtClean="0"/>
              <a:pPr/>
              <a:t>10</a:t>
            </a:fld>
            <a:endParaRPr lang="en-IN"/>
          </a:p>
        </p:txBody>
      </p:sp>
      <p:sp>
        <p:nvSpPr>
          <p:cNvPr id="9" name="Footer Placeholder 8"/>
          <p:cNvSpPr>
            <a:spLocks noGrp="1"/>
          </p:cNvSpPr>
          <p:nvPr>
            <p:ph type="ftr" sz="quarter" idx="11"/>
          </p:nvPr>
        </p:nvSpPr>
        <p:spPr/>
        <p:txBody>
          <a:bodyPr/>
          <a:lstStyle/>
          <a:p>
            <a:r>
              <a:rPr lang="en-IN" smtClean="0"/>
              <a:t>CA K K GUPTA  , Mobile 9810748564, E-mail : kkgupta102@gmail.com</a:t>
            </a:r>
            <a:endParaRPr lang="en-IN"/>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428596" y="357167"/>
            <a:ext cx="8358246" cy="5908000"/>
          </a:xfrm>
          <a:prstGeom prst="roundRect">
            <a:avLst/>
          </a:prstGeom>
          <a:solidFill>
            <a:schemeClr val="accent1"/>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1700" dirty="0" smtClean="0">
                <a:solidFill>
                  <a:schemeClr val="bg1"/>
                </a:solidFill>
              </a:rPr>
              <a:t>Provided </a:t>
            </a:r>
            <a:r>
              <a:rPr lang="en-IN" sz="1700" dirty="0">
                <a:solidFill>
                  <a:schemeClr val="bg1"/>
                </a:solidFill>
              </a:rPr>
              <a:t>that no such permission shall be granted to a taxable person who effects any inter-State supplies of goods and/or services</a:t>
            </a:r>
            <a:r>
              <a:rPr lang="en-IN" sz="1700" dirty="0" smtClean="0">
                <a:solidFill>
                  <a:schemeClr val="bg1"/>
                </a:solidFill>
              </a:rPr>
              <a:t>.</a:t>
            </a:r>
          </a:p>
          <a:p>
            <a:endParaRPr lang="en-IN" sz="1700" dirty="0">
              <a:solidFill>
                <a:schemeClr val="bg1"/>
              </a:solidFill>
            </a:endParaRPr>
          </a:p>
          <a:p>
            <a:r>
              <a:rPr lang="en-IN" sz="1700" dirty="0">
                <a:solidFill>
                  <a:schemeClr val="bg1"/>
                </a:solidFill>
              </a:rPr>
              <a:t>Provided further that no such permission shall be granted to a taxable person unless all the registered taxable persons, having the same PAN as held by the said taxable person, also opt to pay tax under the provisions of this sub-section</a:t>
            </a:r>
            <a:r>
              <a:rPr lang="en-IN" sz="1700" dirty="0" smtClean="0">
                <a:solidFill>
                  <a:schemeClr val="bg1"/>
                </a:solidFill>
              </a:rPr>
              <a:t>.</a:t>
            </a:r>
          </a:p>
          <a:p>
            <a:endParaRPr lang="en-IN" sz="1700" dirty="0" smtClean="0">
              <a:solidFill>
                <a:schemeClr val="bg1"/>
              </a:solidFill>
            </a:endParaRPr>
          </a:p>
          <a:p>
            <a:r>
              <a:rPr lang="en-IN" sz="1700" dirty="0">
                <a:solidFill>
                  <a:schemeClr val="bg1"/>
                </a:solidFill>
              </a:rPr>
              <a:t>2) A taxable person to whom the provisions of sub-section (1) apply shall not collect any tax from the recipient on supplies made by him nor shall he be entitled to any credit of input tax</a:t>
            </a:r>
            <a:r>
              <a:rPr lang="en-IN" sz="1700" dirty="0" smtClean="0">
                <a:solidFill>
                  <a:schemeClr val="bg1"/>
                </a:solidFill>
              </a:rPr>
              <a:t>.</a:t>
            </a:r>
          </a:p>
          <a:p>
            <a:endParaRPr lang="en-IN" sz="1700" dirty="0">
              <a:solidFill>
                <a:schemeClr val="bg1"/>
              </a:solidFill>
            </a:endParaRPr>
          </a:p>
          <a:p>
            <a:r>
              <a:rPr lang="en-IN" sz="1700" dirty="0">
                <a:solidFill>
                  <a:schemeClr val="bg1"/>
                </a:solidFill>
              </a:rPr>
              <a:t>3) If the proper officer has reasons to believe that a taxable person was not eligible to pay tax under sub-section (1), such person shall, in addition to any tax that may be payable by him under </a:t>
            </a:r>
            <a:r>
              <a:rPr lang="en-IN" sz="1700" dirty="0" smtClean="0">
                <a:solidFill>
                  <a:schemeClr val="bg1"/>
                </a:solidFill>
              </a:rPr>
              <a:t>other </a:t>
            </a:r>
            <a:r>
              <a:rPr lang="en-IN" sz="1700" dirty="0">
                <a:solidFill>
                  <a:schemeClr val="bg1"/>
                </a:solidFill>
              </a:rPr>
              <a:t>provisions of this Act, be liable to a penalty equivalent to the amount of tax payable as aforesaid</a:t>
            </a:r>
            <a:r>
              <a:rPr lang="en-IN" sz="1700" dirty="0" smtClean="0">
                <a:solidFill>
                  <a:schemeClr val="bg1"/>
                </a:solidFill>
              </a:rPr>
              <a:t>:</a:t>
            </a:r>
          </a:p>
          <a:p>
            <a:endParaRPr lang="en-IN" sz="1700" dirty="0">
              <a:solidFill>
                <a:schemeClr val="bg1"/>
              </a:solidFill>
            </a:endParaRPr>
          </a:p>
          <a:p>
            <a:r>
              <a:rPr lang="en-IN" sz="1700" dirty="0">
                <a:solidFill>
                  <a:schemeClr val="bg1"/>
                </a:solidFill>
              </a:rPr>
              <a:t>Provided that no penalty shall be imposed without giving a notice to show cause and without affording a reasonable opportunity of being heard to the person proceeded </a:t>
            </a:r>
            <a:r>
              <a:rPr lang="en-IN" sz="1700" dirty="0" smtClean="0">
                <a:solidFill>
                  <a:schemeClr val="bg1"/>
                </a:solidFill>
              </a:rPr>
              <a:t>against.</a:t>
            </a:r>
            <a:endParaRPr lang="en-IN" sz="1700" dirty="0">
              <a:solidFill>
                <a:schemeClr val="bg1"/>
              </a:solidFill>
            </a:endParaRPr>
          </a:p>
          <a:p>
            <a:r>
              <a:rPr lang="en-IN" dirty="0" smtClean="0">
                <a:solidFill>
                  <a:schemeClr val="bg1"/>
                </a:solidFill>
              </a:rPr>
              <a:t> </a:t>
            </a:r>
            <a:endParaRPr lang="en-IN" dirty="0">
              <a:solidFill>
                <a:schemeClr val="bg1"/>
              </a:solidFill>
            </a:endParaRPr>
          </a:p>
        </p:txBody>
      </p:sp>
      <p:sp>
        <p:nvSpPr>
          <p:cNvPr id="4" name="Date Placeholder 3"/>
          <p:cNvSpPr>
            <a:spLocks noGrp="1"/>
          </p:cNvSpPr>
          <p:nvPr>
            <p:ph type="dt" sz="half" idx="10"/>
          </p:nvPr>
        </p:nvSpPr>
        <p:spPr/>
        <p:txBody>
          <a:bodyPr/>
          <a:lstStyle/>
          <a:p>
            <a:fld id="{08F7D5F8-9691-4BBF-AF3D-269A3F713FEB}" type="datetime3">
              <a:rPr lang="en-US" smtClean="0"/>
              <a:t>19 September 2016</a:t>
            </a:fld>
            <a:endParaRPr lang="en-IN"/>
          </a:p>
        </p:txBody>
      </p:sp>
      <p:sp>
        <p:nvSpPr>
          <p:cNvPr id="5" name="Slide Number Placeholder 4"/>
          <p:cNvSpPr>
            <a:spLocks noGrp="1"/>
          </p:cNvSpPr>
          <p:nvPr>
            <p:ph type="sldNum" sz="quarter" idx="12"/>
          </p:nvPr>
        </p:nvSpPr>
        <p:spPr/>
        <p:txBody>
          <a:bodyPr/>
          <a:lstStyle/>
          <a:p>
            <a:fld id="{75313551-EBB0-4AAF-952B-FD642F002A7D}" type="slidenum">
              <a:rPr lang="en-IN" smtClean="0"/>
              <a:pPr/>
              <a:t>11</a:t>
            </a:fld>
            <a:endParaRPr lang="en-IN"/>
          </a:p>
        </p:txBody>
      </p:sp>
      <p:sp>
        <p:nvSpPr>
          <p:cNvPr id="6" name="Footer Placeholder 5"/>
          <p:cNvSpPr>
            <a:spLocks noGrp="1"/>
          </p:cNvSpPr>
          <p:nvPr>
            <p:ph type="ftr" sz="quarter" idx="11"/>
          </p:nvPr>
        </p:nvSpPr>
        <p:spPr/>
        <p:txBody>
          <a:bodyPr/>
          <a:lstStyle/>
          <a:p>
            <a:r>
              <a:rPr lang="en-IN" smtClean="0"/>
              <a:t>CA K K GUPTA  , Mobile 9810748564, E-mail : kkgupta102@gmail.com</a:t>
            </a:r>
            <a:endParaRPr lang="en-IN"/>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D2053B-E70E-4128-AC06-D97940C2ABAB}"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12</a:t>
            </a:fld>
            <a:endParaRPr lang="en-IN"/>
          </a:p>
        </p:txBody>
      </p:sp>
      <p:sp>
        <p:nvSpPr>
          <p:cNvPr id="5" name="TextBox 4"/>
          <p:cNvSpPr txBox="1"/>
          <p:nvPr/>
        </p:nvSpPr>
        <p:spPr>
          <a:xfrm>
            <a:off x="357158" y="214290"/>
            <a:ext cx="8429684" cy="369332"/>
          </a:xfrm>
          <a:prstGeom prst="rect">
            <a:avLst/>
          </a:prstGeom>
          <a:noFill/>
        </p:spPr>
        <p:txBody>
          <a:bodyPr wrap="square" rtlCol="0">
            <a:spAutoFit/>
          </a:bodyPr>
          <a:lstStyle/>
          <a:p>
            <a:endParaRPr lang="en-IN" dirty="0"/>
          </a:p>
        </p:txBody>
      </p:sp>
      <p:pic>
        <p:nvPicPr>
          <p:cNvPr id="1026" name="Picture 2"/>
          <p:cNvPicPr>
            <a:picLocks noChangeAspect="1" noChangeArrowheads="1"/>
          </p:cNvPicPr>
          <p:nvPr/>
        </p:nvPicPr>
        <p:blipFill>
          <a:blip r:embed="rId2"/>
          <a:srcRect/>
          <a:stretch>
            <a:fillRect/>
          </a:stretch>
        </p:blipFill>
        <p:spPr bwMode="auto">
          <a:xfrm>
            <a:off x="214283" y="214290"/>
            <a:ext cx="8643997" cy="6000791"/>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4C8AC0-CCBB-4706-B7A1-79D291D357F8}"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13</a:t>
            </a:fld>
            <a:endParaRPr lang="en-IN"/>
          </a:p>
        </p:txBody>
      </p:sp>
      <p:pic>
        <p:nvPicPr>
          <p:cNvPr id="2050" name="Picture 2"/>
          <p:cNvPicPr>
            <a:picLocks noChangeAspect="1" noChangeArrowheads="1"/>
          </p:cNvPicPr>
          <p:nvPr/>
        </p:nvPicPr>
        <p:blipFill>
          <a:blip r:embed="rId2"/>
          <a:srcRect/>
          <a:stretch>
            <a:fillRect/>
          </a:stretch>
        </p:blipFill>
        <p:spPr bwMode="auto">
          <a:xfrm>
            <a:off x="214282" y="1276350"/>
            <a:ext cx="8715436" cy="4305300"/>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DA5DF0C-A8E5-4FED-B210-893691CF1996}"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14</a:t>
            </a:fld>
            <a:endParaRPr lang="en-IN"/>
          </a:p>
        </p:txBody>
      </p:sp>
      <p:pic>
        <p:nvPicPr>
          <p:cNvPr id="3074" name="Picture 2"/>
          <p:cNvPicPr>
            <a:picLocks noChangeAspect="1" noChangeArrowheads="1"/>
          </p:cNvPicPr>
          <p:nvPr/>
        </p:nvPicPr>
        <p:blipFill>
          <a:blip r:embed="rId2"/>
          <a:srcRect/>
          <a:stretch>
            <a:fillRect/>
          </a:stretch>
        </p:blipFill>
        <p:spPr bwMode="auto">
          <a:xfrm>
            <a:off x="285720" y="285729"/>
            <a:ext cx="8572560" cy="6072229"/>
          </a:xfrm>
          <a:prstGeom prst="rect">
            <a:avLst/>
          </a:prstGeom>
          <a:noFill/>
          <a:ln w="9525">
            <a:noFill/>
            <a:miter lim="800000"/>
            <a:headEnd/>
            <a:tailEnd/>
          </a:ln>
          <a:effec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257011-7811-48E2-9084-87FE38B94830}"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15</a:t>
            </a:fld>
            <a:endParaRPr lang="en-IN"/>
          </a:p>
        </p:txBody>
      </p:sp>
      <p:pic>
        <p:nvPicPr>
          <p:cNvPr id="4098" name="Picture 2"/>
          <p:cNvPicPr>
            <a:picLocks noChangeAspect="1" noChangeArrowheads="1"/>
          </p:cNvPicPr>
          <p:nvPr/>
        </p:nvPicPr>
        <p:blipFill>
          <a:blip r:embed="rId2"/>
          <a:srcRect/>
          <a:stretch>
            <a:fillRect/>
          </a:stretch>
        </p:blipFill>
        <p:spPr bwMode="auto">
          <a:xfrm>
            <a:off x="142844" y="395289"/>
            <a:ext cx="8715436" cy="5891231"/>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BC482D-EFAB-4648-AD19-029CD7E0ACF2}"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smtClean="0"/>
              <a:t>CA K K GUPTA  , Mobile 9810748564, E-mail : kkgupta102@gmail.com</a:t>
            </a:r>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16</a:t>
            </a:fld>
            <a:endParaRPr lang="en-IN"/>
          </a:p>
        </p:txBody>
      </p:sp>
      <p:pic>
        <p:nvPicPr>
          <p:cNvPr id="5122" name="Picture 2"/>
          <p:cNvPicPr>
            <a:picLocks noChangeAspect="1" noChangeArrowheads="1"/>
          </p:cNvPicPr>
          <p:nvPr/>
        </p:nvPicPr>
        <p:blipFill>
          <a:blip r:embed="rId2"/>
          <a:srcRect/>
          <a:stretch>
            <a:fillRect/>
          </a:stretch>
        </p:blipFill>
        <p:spPr bwMode="auto">
          <a:xfrm>
            <a:off x="214282" y="781050"/>
            <a:ext cx="8643998" cy="5295900"/>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DB027B2-33FE-47D3-9B40-B1CE6216A99F}" type="datetime3">
              <a:rPr lang="en-US" smtClean="0"/>
              <a:t>19 September 2016</a:t>
            </a:fld>
            <a:endParaRPr lang="en-IN"/>
          </a:p>
        </p:txBody>
      </p:sp>
      <p:sp>
        <p:nvSpPr>
          <p:cNvPr id="3" name="Footer Placeholder 2"/>
          <p:cNvSpPr>
            <a:spLocks noGrp="1"/>
          </p:cNvSpPr>
          <p:nvPr>
            <p:ph type="ftr" sz="quarter" idx="11"/>
          </p:nvPr>
        </p:nvSpPr>
        <p:spPr>
          <a:xfrm>
            <a:off x="714348" y="3143248"/>
            <a:ext cx="7500990" cy="3214710"/>
          </a:xfrm>
          <a:prstGeom prst="frame">
            <a:avLst/>
          </a:prstGeom>
          <a:solidFill>
            <a:schemeClr val="tx2">
              <a:lumMod val="60000"/>
              <a:lumOff val="40000"/>
            </a:schemeClr>
          </a:solidFill>
        </p:spPr>
        <p:txBody>
          <a:bodyPr/>
          <a:lstStyle/>
          <a:p>
            <a:r>
              <a:rPr lang="en-IN" sz="2000" dirty="0" smtClean="0"/>
              <a:t>CA K </a:t>
            </a:r>
            <a:r>
              <a:rPr lang="en-IN" sz="2000" dirty="0" err="1" smtClean="0"/>
              <a:t>K</a:t>
            </a:r>
            <a:r>
              <a:rPr lang="en-IN" sz="2000" dirty="0" smtClean="0"/>
              <a:t> GUPTA  , </a:t>
            </a:r>
          </a:p>
          <a:p>
            <a:r>
              <a:rPr lang="en-IN" sz="2000" dirty="0" smtClean="0"/>
              <a:t>Mobile 9810748564, </a:t>
            </a:r>
          </a:p>
          <a:p>
            <a:r>
              <a:rPr lang="en-IN" sz="2000" dirty="0" smtClean="0"/>
              <a:t>E-mail : </a:t>
            </a:r>
            <a:r>
              <a:rPr lang="en-IN" sz="2000" dirty="0" smtClean="0">
                <a:hlinkClick r:id="rId2"/>
              </a:rPr>
              <a:t>kkgupta102@gmail.com</a:t>
            </a:r>
            <a:endParaRPr lang="en-IN" sz="2000" dirty="0" smtClean="0"/>
          </a:p>
          <a:p>
            <a:r>
              <a:rPr lang="en-IN" sz="2000" dirty="0" smtClean="0"/>
              <a:t>For KRISHNA RAM &amp; ASSOCIATES</a:t>
            </a:r>
          </a:p>
          <a:p>
            <a:r>
              <a:rPr lang="en-IN" sz="2000" dirty="0" smtClean="0"/>
              <a:t>Chartered Accountants</a:t>
            </a:r>
          </a:p>
          <a:p>
            <a:r>
              <a:rPr lang="en-IN" sz="2000" dirty="0" smtClean="0"/>
              <a:t>NOIDA</a:t>
            </a:r>
            <a:endParaRPr lang="en-IN" sz="2000" dirty="0" smtClean="0"/>
          </a:p>
          <a:p>
            <a:endParaRPr lang="en-IN" sz="2800" dirty="0"/>
          </a:p>
        </p:txBody>
      </p:sp>
      <p:sp>
        <p:nvSpPr>
          <p:cNvPr id="4" name="Slide Number Placeholder 3"/>
          <p:cNvSpPr>
            <a:spLocks noGrp="1"/>
          </p:cNvSpPr>
          <p:nvPr>
            <p:ph type="sldNum" sz="quarter" idx="12"/>
          </p:nvPr>
        </p:nvSpPr>
        <p:spPr/>
        <p:txBody>
          <a:bodyPr/>
          <a:lstStyle/>
          <a:p>
            <a:fld id="{75313551-EBB0-4AAF-952B-FD642F002A7D}" type="slidenum">
              <a:rPr lang="en-IN" smtClean="0"/>
              <a:pPr/>
              <a:t>17</a:t>
            </a:fld>
            <a:endParaRPr lang="en-IN"/>
          </a:p>
        </p:txBody>
      </p:sp>
      <p:sp>
        <p:nvSpPr>
          <p:cNvPr id="5" name="TextBox 4"/>
          <p:cNvSpPr txBox="1"/>
          <p:nvPr/>
        </p:nvSpPr>
        <p:spPr>
          <a:xfrm>
            <a:off x="2000232" y="1142984"/>
            <a:ext cx="4357718" cy="1938992"/>
          </a:xfrm>
          <a:prstGeom prst="rect">
            <a:avLst/>
          </a:prstGeom>
          <a:noFill/>
        </p:spPr>
        <p:txBody>
          <a:bodyPr wrap="square" rtlCol="0">
            <a:spAutoFit/>
          </a:bodyPr>
          <a:lstStyle/>
          <a:p>
            <a:pPr algn="ctr"/>
            <a:r>
              <a:rPr lang="en-IN" sz="6000" dirty="0" smtClean="0">
                <a:solidFill>
                  <a:srgbClr val="C00000"/>
                </a:solidFill>
                <a:effectLst>
                  <a:outerShdw blurRad="38100" dist="38100" dir="2700000" algn="tl">
                    <a:srgbClr val="000000">
                      <a:alpha val="43137"/>
                    </a:srgbClr>
                  </a:outerShdw>
                </a:effectLst>
              </a:rPr>
              <a:t>Thank You Very Much</a:t>
            </a:r>
            <a:endParaRPr lang="en-IN" sz="6000" dirty="0">
              <a:solidFill>
                <a:srgbClr val="C0000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39FE8A-DFF7-40CC-A653-9AA78742B044}" type="datetime3">
              <a:rPr lang="en-US" smtClean="0"/>
              <a:t>19 September 2016</a:t>
            </a:fld>
            <a:endParaRPr lang="en-IN"/>
          </a:p>
        </p:txBody>
      </p:sp>
      <p:sp>
        <p:nvSpPr>
          <p:cNvPr id="3" name="Footer Placeholder 2"/>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a:t>
            </a:r>
          </a:p>
          <a:p>
            <a:r>
              <a:rPr lang="en-IN" dirty="0" smtClean="0">
                <a:solidFill>
                  <a:srgbClr val="C00000"/>
                </a:solidFill>
              </a:rPr>
              <a:t> E-mail : kkgupta102@gmail.com</a:t>
            </a:r>
            <a:endParaRPr lang="en-IN" dirty="0">
              <a:solidFill>
                <a:srgbClr val="C00000"/>
              </a:solidFill>
            </a:endParaRPr>
          </a:p>
        </p:txBody>
      </p:sp>
      <p:sp>
        <p:nvSpPr>
          <p:cNvPr id="4" name="Slide Number Placeholder 3"/>
          <p:cNvSpPr>
            <a:spLocks noGrp="1"/>
          </p:cNvSpPr>
          <p:nvPr>
            <p:ph type="sldNum" sz="quarter" idx="12"/>
          </p:nvPr>
        </p:nvSpPr>
        <p:spPr/>
        <p:txBody>
          <a:bodyPr/>
          <a:lstStyle/>
          <a:p>
            <a:fld id="{75313551-EBB0-4AAF-952B-FD642F002A7D}" type="slidenum">
              <a:rPr lang="en-IN" smtClean="0"/>
              <a:pPr/>
              <a:t>2</a:t>
            </a:fld>
            <a:endParaRPr lang="en-IN" dirty="0"/>
          </a:p>
        </p:txBody>
      </p:sp>
      <p:sp>
        <p:nvSpPr>
          <p:cNvPr id="5" name="TextBox 4"/>
          <p:cNvSpPr txBox="1"/>
          <p:nvPr/>
        </p:nvSpPr>
        <p:spPr>
          <a:xfrm>
            <a:off x="714348" y="1071546"/>
            <a:ext cx="757242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Model GST Act, 2016, has put public domain on 14</a:t>
            </a:r>
            <a:r>
              <a:rPr lang="en-IN" baseline="30000" dirty="0" smtClean="0"/>
              <a:t>th</a:t>
            </a:r>
            <a:r>
              <a:rPr lang="en-IN" dirty="0" smtClean="0"/>
              <a:t> June 2016 </a:t>
            </a:r>
            <a:endParaRPr lang="en-IN" dirty="0"/>
          </a:p>
        </p:txBody>
      </p:sp>
      <p:sp>
        <p:nvSpPr>
          <p:cNvPr id="6" name="TextBox 5"/>
          <p:cNvSpPr txBox="1"/>
          <p:nvPr/>
        </p:nvSpPr>
        <p:spPr>
          <a:xfrm>
            <a:off x="714348" y="1571612"/>
            <a:ext cx="757242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This is Dual System of GST and based on the concept “One India-One Tax”</a:t>
            </a:r>
            <a:endParaRPr lang="en-IN" dirty="0"/>
          </a:p>
        </p:txBody>
      </p:sp>
      <p:sp>
        <p:nvSpPr>
          <p:cNvPr id="7" name="TextBox 6"/>
          <p:cNvSpPr txBox="1"/>
          <p:nvPr/>
        </p:nvSpPr>
        <p:spPr>
          <a:xfrm>
            <a:off x="714348" y="2071678"/>
            <a:ext cx="757242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This Act is applicable to India as a whole including Jammu &amp; Kashmir.</a:t>
            </a:r>
            <a:endParaRPr lang="en-IN" dirty="0"/>
          </a:p>
        </p:txBody>
      </p:sp>
      <p:sp>
        <p:nvSpPr>
          <p:cNvPr id="8" name="TextBox 7"/>
          <p:cNvSpPr txBox="1"/>
          <p:nvPr/>
        </p:nvSpPr>
        <p:spPr>
          <a:xfrm>
            <a:off x="714348" y="2571744"/>
            <a:ext cx="7572428"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This will turn around the entire system of Indirect Taxes, therefore considered the biggest reforms since Independence.</a:t>
            </a:r>
            <a:endParaRPr lang="en-IN" dirty="0"/>
          </a:p>
        </p:txBody>
      </p:sp>
      <p:sp>
        <p:nvSpPr>
          <p:cNvPr id="9" name="TextBox 8"/>
          <p:cNvSpPr txBox="1"/>
          <p:nvPr/>
        </p:nvSpPr>
        <p:spPr>
          <a:xfrm>
            <a:off x="714348" y="3357562"/>
            <a:ext cx="7572428"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The whole system of Ministry of Finance at Central and State Level is busy in making it implemented by 1</a:t>
            </a:r>
            <a:r>
              <a:rPr lang="en-IN" baseline="30000" dirty="0" smtClean="0"/>
              <a:t>st</a:t>
            </a:r>
            <a:r>
              <a:rPr lang="en-IN" dirty="0" smtClean="0"/>
              <a:t> April 2017.</a:t>
            </a:r>
            <a:endParaRPr lang="en-IN" dirty="0"/>
          </a:p>
        </p:txBody>
      </p:sp>
      <p:sp>
        <p:nvSpPr>
          <p:cNvPr id="10" name="TextBox 9"/>
          <p:cNvSpPr txBox="1"/>
          <p:nvPr/>
        </p:nvSpPr>
        <p:spPr>
          <a:xfrm>
            <a:off x="714348" y="4143380"/>
            <a:ext cx="7572428"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This Act will remain a Model Act till it get passed in parliament in upcoming winter session.</a:t>
            </a:r>
            <a:endParaRPr lang="en-IN" dirty="0"/>
          </a:p>
        </p:txBody>
      </p:sp>
      <p:sp>
        <p:nvSpPr>
          <p:cNvPr id="11" name="TextBox 10"/>
          <p:cNvSpPr txBox="1"/>
          <p:nvPr/>
        </p:nvSpPr>
        <p:spPr>
          <a:xfrm>
            <a:off x="714348" y="4929198"/>
            <a:ext cx="7572428"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In next few slides I will explain it’s specific area as related to Composition Scheme of the Act.</a:t>
            </a:r>
            <a:endParaRPr lang="en-IN" dirty="0"/>
          </a:p>
        </p:txBody>
      </p:sp>
      <p:sp>
        <p:nvSpPr>
          <p:cNvPr id="12" name="TextBox 11"/>
          <p:cNvSpPr txBox="1"/>
          <p:nvPr/>
        </p:nvSpPr>
        <p:spPr>
          <a:xfrm>
            <a:off x="714348" y="5715016"/>
            <a:ext cx="7572428"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Section-8, of Draft GST Act deals with Composition Scheme.</a:t>
            </a:r>
            <a:endParaRPr lang="en-IN" dirty="0"/>
          </a:p>
        </p:txBody>
      </p:sp>
      <p:pic>
        <p:nvPicPr>
          <p:cNvPr id="14" name="Picture 13" descr="Index.png"/>
          <p:cNvPicPr>
            <a:picLocks noChangeAspect="1"/>
          </p:cNvPicPr>
          <p:nvPr/>
        </p:nvPicPr>
        <p:blipFill>
          <a:blip r:embed="rId2"/>
          <a:stretch>
            <a:fillRect/>
          </a:stretch>
        </p:blipFill>
        <p:spPr>
          <a:xfrm>
            <a:off x="714348" y="-214338"/>
            <a:ext cx="1438268" cy="143826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Model/Draft GST Act, 2016</a:t>
            </a:r>
            <a:endParaRPr lang="en-IN" dirty="0"/>
          </a:p>
        </p:txBody>
      </p:sp>
      <p:sp>
        <p:nvSpPr>
          <p:cNvPr id="3" name="Subtitle 2"/>
          <p:cNvSpPr>
            <a:spLocks noGrp="1"/>
          </p:cNvSpPr>
          <p:nvPr>
            <p:ph type="subTitle" idx="1"/>
          </p:nvPr>
        </p:nvSpPr>
        <p:spPr/>
        <p:txBody>
          <a:bodyPr/>
          <a:lstStyle/>
          <a:p>
            <a:r>
              <a:rPr lang="en-IN" dirty="0" smtClean="0"/>
              <a:t>Some Information</a:t>
            </a:r>
            <a:endParaRPr lang="en-IN" dirty="0"/>
          </a:p>
        </p:txBody>
      </p:sp>
      <p:sp>
        <p:nvSpPr>
          <p:cNvPr id="4" name="Date Placeholder 3"/>
          <p:cNvSpPr>
            <a:spLocks noGrp="1"/>
          </p:cNvSpPr>
          <p:nvPr>
            <p:ph type="dt" sz="half" idx="10"/>
          </p:nvPr>
        </p:nvSpPr>
        <p:spPr/>
        <p:txBody>
          <a:bodyPr/>
          <a:lstStyle/>
          <a:p>
            <a:fld id="{4DE5A4F8-FF27-4EED-A1BE-4E3B4007DD89}" type="datetime3">
              <a:rPr lang="en-US" smtClean="0"/>
              <a:t>19 September 2016</a:t>
            </a:fld>
            <a:endParaRPr lang="en-IN"/>
          </a:p>
        </p:txBody>
      </p:sp>
      <p:sp>
        <p:nvSpPr>
          <p:cNvPr id="5" name="Slide Number Placeholder 4"/>
          <p:cNvSpPr>
            <a:spLocks noGrp="1"/>
          </p:cNvSpPr>
          <p:nvPr>
            <p:ph type="sldNum" sz="quarter" idx="12"/>
          </p:nvPr>
        </p:nvSpPr>
        <p:spPr/>
        <p:txBody>
          <a:bodyPr/>
          <a:lstStyle/>
          <a:p>
            <a:fld id="{75313551-EBB0-4AAF-952B-FD642F002A7D}" type="slidenum">
              <a:rPr lang="en-IN" smtClean="0"/>
              <a:pPr/>
              <a:t>3</a:t>
            </a:fld>
            <a:endParaRPr lang="en-IN"/>
          </a:p>
        </p:txBody>
      </p:sp>
      <p:sp>
        <p:nvSpPr>
          <p:cNvPr id="6" name="Footer Placeholder 5"/>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a:t>
            </a:r>
            <a:r>
              <a:rPr lang="en-IN" dirty="0" smtClean="0">
                <a:solidFill>
                  <a:srgbClr val="C00000"/>
                </a:solidFill>
              </a:rPr>
              <a:t> , Mobile 9810748564,</a:t>
            </a:r>
          </a:p>
          <a:p>
            <a:r>
              <a:rPr lang="en-IN" dirty="0" smtClean="0">
                <a:solidFill>
                  <a:srgbClr val="C00000"/>
                </a:solidFill>
              </a:rPr>
              <a:t>E-mail : kkgupta102@gmail.com</a:t>
            </a:r>
            <a:endParaRPr lang="en-IN" dirty="0">
              <a:solidFill>
                <a:srgbClr val="C00000"/>
              </a:solidFill>
            </a:endParaRPr>
          </a:p>
        </p:txBody>
      </p:sp>
      <p:cxnSp>
        <p:nvCxnSpPr>
          <p:cNvPr id="8" name="Elbow Connector 7"/>
          <p:cNvCxnSpPr/>
          <p:nvPr/>
        </p:nvCxnSpPr>
        <p:spPr>
          <a:xfrm rot="16200000" flipH="1">
            <a:off x="3178959" y="1035827"/>
            <a:ext cx="1571636" cy="1071570"/>
          </a:xfrm>
          <a:prstGeom prst="bentConnector3">
            <a:avLst>
              <a:gd name="adj1" fmla="val 76853"/>
            </a:avLst>
          </a:prstGeom>
          <a:ln>
            <a:tailEnd type="arrow"/>
          </a:ln>
        </p:spPr>
        <p:style>
          <a:lnRef idx="1">
            <a:schemeClr val="accent1"/>
          </a:lnRef>
          <a:fillRef idx="0">
            <a:schemeClr val="accent1"/>
          </a:fillRef>
          <a:effectRef idx="0">
            <a:schemeClr val="accent1"/>
          </a:effectRef>
          <a:fontRef idx="minor">
            <a:schemeClr val="tx1"/>
          </a:fontRef>
        </p:style>
      </p:cxnSp>
      <p:pic>
        <p:nvPicPr>
          <p:cNvPr id="11" name="Picture 10" descr="GST-BILL.jpg"/>
          <p:cNvPicPr>
            <a:picLocks noChangeAspect="1"/>
          </p:cNvPicPr>
          <p:nvPr/>
        </p:nvPicPr>
        <p:blipFill>
          <a:blip r:embed="rId3"/>
          <a:stretch>
            <a:fillRect/>
          </a:stretch>
        </p:blipFill>
        <p:spPr>
          <a:xfrm>
            <a:off x="5929322" y="642918"/>
            <a:ext cx="2248860" cy="122729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14348" y="5050650"/>
            <a:ext cx="7572428" cy="1021556"/>
          </a:xfrm>
          <a:prstGeom prst="roundRect">
            <a:avLst/>
          </a:prstGeom>
          <a:solidFill>
            <a:schemeClr val="accent1"/>
          </a:solidFill>
          <a:ln>
            <a:solidFill>
              <a:schemeClr val="accent1">
                <a:lumMod val="50000"/>
              </a:schemeClr>
            </a:solidFill>
          </a:ln>
        </p:spPr>
        <p:txBody>
          <a:bodyPr wrap="square" rtlCol="0">
            <a:spAutoFit/>
          </a:bodyPr>
          <a:lstStyle/>
          <a:p>
            <a:r>
              <a:rPr lang="en-IN" dirty="0" smtClean="0">
                <a:solidFill>
                  <a:schemeClr val="bg1"/>
                </a:solidFill>
              </a:rPr>
              <a:t>This Long awaited GST Bill is likely to be passed in upcoming Winter Session of Parliament which is to be started somewhere in 3rd week of  Nov 2016 and most likely to be implemented w.e.f. 1</a:t>
            </a:r>
            <a:r>
              <a:rPr lang="en-IN" baseline="30000" dirty="0" smtClean="0">
                <a:solidFill>
                  <a:schemeClr val="bg1"/>
                </a:solidFill>
              </a:rPr>
              <a:t>st</a:t>
            </a:r>
            <a:r>
              <a:rPr lang="en-IN" dirty="0" smtClean="0">
                <a:solidFill>
                  <a:schemeClr val="bg1"/>
                </a:solidFill>
              </a:rPr>
              <a:t> April 2017. </a:t>
            </a:r>
            <a:endParaRPr lang="en-IN" dirty="0">
              <a:solidFill>
                <a:schemeClr val="bg1"/>
              </a:solidFill>
            </a:endParaRPr>
          </a:p>
        </p:txBody>
      </p:sp>
      <p:sp>
        <p:nvSpPr>
          <p:cNvPr id="4" name="TextBox 3"/>
          <p:cNvSpPr txBox="1"/>
          <p:nvPr/>
        </p:nvSpPr>
        <p:spPr>
          <a:xfrm>
            <a:off x="714348" y="1050122"/>
            <a:ext cx="7572428" cy="1021556"/>
          </a:xfrm>
          <a:prstGeom prst="roundRect">
            <a:avLst/>
          </a:prstGeom>
          <a:solidFill>
            <a:schemeClr val="accent1"/>
          </a:solidFill>
          <a:ln>
            <a:solidFill>
              <a:schemeClr val="accent1">
                <a:lumMod val="50000"/>
              </a:schemeClr>
            </a:solidFill>
          </a:ln>
        </p:spPr>
        <p:txBody>
          <a:bodyPr wrap="square" rtlCol="0">
            <a:spAutoFit/>
          </a:bodyPr>
          <a:lstStyle/>
          <a:p>
            <a:pPr algn="just"/>
            <a:r>
              <a:rPr lang="en-IN" dirty="0" smtClean="0">
                <a:solidFill>
                  <a:schemeClr val="bg1"/>
                </a:solidFill>
              </a:rPr>
              <a:t>Model/Draft GST Act, 2016, is based on the report of Sub-Committee II [Empowered Committee of State Finance Minister]  Now has been put to public domain on 14</a:t>
            </a:r>
            <a:r>
              <a:rPr lang="en-IN" baseline="30000" dirty="0" smtClean="0">
                <a:solidFill>
                  <a:schemeClr val="bg1"/>
                </a:solidFill>
              </a:rPr>
              <a:t>th</a:t>
            </a:r>
            <a:r>
              <a:rPr lang="en-IN" dirty="0" smtClean="0">
                <a:solidFill>
                  <a:schemeClr val="bg1"/>
                </a:solidFill>
              </a:rPr>
              <a:t> June 2016. </a:t>
            </a:r>
            <a:endParaRPr lang="en-IN" sz="2400" dirty="0">
              <a:solidFill>
                <a:schemeClr val="bg1"/>
              </a:solidFill>
            </a:endParaRPr>
          </a:p>
        </p:txBody>
      </p:sp>
      <p:sp>
        <p:nvSpPr>
          <p:cNvPr id="5" name="TextBox 4"/>
          <p:cNvSpPr txBox="1"/>
          <p:nvPr/>
        </p:nvSpPr>
        <p:spPr>
          <a:xfrm>
            <a:off x="714348" y="2172415"/>
            <a:ext cx="7572428" cy="1328023"/>
          </a:xfrm>
          <a:prstGeom prst="roundRect">
            <a:avLst/>
          </a:prstGeom>
          <a:solidFill>
            <a:schemeClr val="accent1"/>
          </a:solidFill>
          <a:ln>
            <a:solidFill>
              <a:schemeClr val="accent1">
                <a:lumMod val="50000"/>
              </a:schemeClr>
            </a:solidFill>
          </a:ln>
        </p:spPr>
        <p:txBody>
          <a:bodyPr wrap="square" rtlCol="0">
            <a:spAutoFit/>
          </a:bodyPr>
          <a:lstStyle/>
          <a:p>
            <a:r>
              <a:rPr lang="en-IN" dirty="0" smtClean="0">
                <a:solidFill>
                  <a:schemeClr val="bg1"/>
                </a:solidFill>
              </a:rPr>
              <a:t>Introduction of GST Law is the biggest reform in Indirect Taxes since Independence , it’s path became clear after the 122</a:t>
            </a:r>
            <a:r>
              <a:rPr lang="en-IN" baseline="30000" dirty="0" smtClean="0">
                <a:solidFill>
                  <a:schemeClr val="bg1"/>
                </a:solidFill>
              </a:rPr>
              <a:t>nd </a:t>
            </a:r>
            <a:r>
              <a:rPr lang="en-IN" dirty="0" smtClean="0">
                <a:solidFill>
                  <a:schemeClr val="bg1"/>
                </a:solidFill>
              </a:rPr>
              <a:t>Constitutional Amendment Bill 2014, passed by Lok Sabha on 6</a:t>
            </a:r>
            <a:r>
              <a:rPr lang="en-IN" baseline="30000" dirty="0" smtClean="0">
                <a:solidFill>
                  <a:schemeClr val="bg1"/>
                </a:solidFill>
              </a:rPr>
              <a:t>th</a:t>
            </a:r>
            <a:r>
              <a:rPr lang="en-IN" dirty="0" smtClean="0">
                <a:solidFill>
                  <a:schemeClr val="bg1"/>
                </a:solidFill>
              </a:rPr>
              <a:t> May 2015, and by Rajya Sabha on 3</a:t>
            </a:r>
            <a:r>
              <a:rPr lang="en-IN" baseline="30000" dirty="0" smtClean="0">
                <a:solidFill>
                  <a:schemeClr val="bg1"/>
                </a:solidFill>
              </a:rPr>
              <a:t>rd</a:t>
            </a:r>
            <a:r>
              <a:rPr lang="en-IN" dirty="0" smtClean="0">
                <a:solidFill>
                  <a:schemeClr val="bg1"/>
                </a:solidFill>
              </a:rPr>
              <a:t> Aug 2016.</a:t>
            </a:r>
            <a:endParaRPr lang="en-IN" dirty="0">
              <a:solidFill>
                <a:schemeClr val="bg1"/>
              </a:solidFill>
            </a:endParaRPr>
          </a:p>
        </p:txBody>
      </p:sp>
      <p:sp>
        <p:nvSpPr>
          <p:cNvPr id="6" name="TextBox 5"/>
          <p:cNvSpPr txBox="1"/>
          <p:nvPr/>
        </p:nvSpPr>
        <p:spPr>
          <a:xfrm>
            <a:off x="714348" y="3601175"/>
            <a:ext cx="7572428" cy="1328023"/>
          </a:xfrm>
          <a:prstGeom prst="roundRect">
            <a:avLst/>
          </a:prstGeom>
          <a:solidFill>
            <a:schemeClr val="accent1"/>
          </a:solidFill>
          <a:ln>
            <a:solidFill>
              <a:schemeClr val="accent1">
                <a:lumMod val="50000"/>
              </a:schemeClr>
            </a:solidFill>
          </a:ln>
        </p:spPr>
        <p:txBody>
          <a:bodyPr wrap="square" rtlCol="0">
            <a:spAutoFit/>
          </a:bodyPr>
          <a:lstStyle/>
          <a:p>
            <a:pPr algn="just"/>
            <a:r>
              <a:rPr lang="en-IN" dirty="0" smtClean="0">
                <a:solidFill>
                  <a:schemeClr val="bg1"/>
                </a:solidFill>
              </a:rPr>
              <a:t>Exercising the power conferred by Article 279A of Constitution, President has approved to constitute a GST Council within 60 Days from 12</a:t>
            </a:r>
            <a:r>
              <a:rPr lang="en-IN" baseline="30000" dirty="0" smtClean="0">
                <a:solidFill>
                  <a:schemeClr val="bg1"/>
                </a:solidFill>
              </a:rPr>
              <a:t>th</a:t>
            </a:r>
            <a:r>
              <a:rPr lang="en-IN" dirty="0" smtClean="0">
                <a:solidFill>
                  <a:schemeClr val="bg1"/>
                </a:solidFill>
              </a:rPr>
              <a:t> Sept 2016 which will recommend  on Rules, Regulations, Systems, Procedures, Tax Rates, Exempted Goods, Threshold Limits etc</a:t>
            </a:r>
            <a:endParaRPr lang="en-IN" dirty="0">
              <a:solidFill>
                <a:schemeClr val="bg1"/>
              </a:solidFill>
            </a:endParaRPr>
          </a:p>
        </p:txBody>
      </p:sp>
      <p:sp>
        <p:nvSpPr>
          <p:cNvPr id="7" name="Date Placeholder 6"/>
          <p:cNvSpPr>
            <a:spLocks noGrp="1"/>
          </p:cNvSpPr>
          <p:nvPr>
            <p:ph type="dt" sz="half" idx="10"/>
          </p:nvPr>
        </p:nvSpPr>
        <p:spPr/>
        <p:txBody>
          <a:bodyPr/>
          <a:lstStyle/>
          <a:p>
            <a:fld id="{B59B7E66-0E27-47D3-AB2D-CECD3151B26E}" type="datetime3">
              <a:rPr lang="en-US" smtClean="0"/>
              <a:t>19 September 2016</a:t>
            </a:fld>
            <a:endParaRPr lang="en-IN"/>
          </a:p>
        </p:txBody>
      </p:sp>
      <p:sp>
        <p:nvSpPr>
          <p:cNvPr id="8" name="Slide Number Placeholder 7"/>
          <p:cNvSpPr>
            <a:spLocks noGrp="1"/>
          </p:cNvSpPr>
          <p:nvPr>
            <p:ph type="sldNum" sz="quarter" idx="12"/>
          </p:nvPr>
        </p:nvSpPr>
        <p:spPr/>
        <p:txBody>
          <a:bodyPr/>
          <a:lstStyle/>
          <a:p>
            <a:fld id="{75313551-EBB0-4AAF-952B-FD642F002A7D}" type="slidenum">
              <a:rPr lang="en-IN" smtClean="0"/>
              <a:pPr/>
              <a:t>4</a:t>
            </a:fld>
            <a:endParaRPr lang="en-IN" dirty="0"/>
          </a:p>
        </p:txBody>
      </p:sp>
      <p:sp>
        <p:nvSpPr>
          <p:cNvPr id="9" name="Footer Placeholder 8"/>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pic>
        <p:nvPicPr>
          <p:cNvPr id="10" name="Picture 9" descr="binocular_equipment_looking_search_sight_view_vision_icon-Sample.png"/>
          <p:cNvPicPr>
            <a:picLocks noChangeAspect="1"/>
          </p:cNvPicPr>
          <p:nvPr/>
        </p:nvPicPr>
        <p:blipFill>
          <a:blip r:embed="rId2"/>
          <a:stretch>
            <a:fillRect/>
          </a:stretch>
        </p:blipFill>
        <p:spPr>
          <a:xfrm>
            <a:off x="642910" y="-71462"/>
            <a:ext cx="1228725" cy="122872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Composition Scheme</a:t>
            </a:r>
            <a:endParaRPr lang="en-IN" dirty="0"/>
          </a:p>
        </p:txBody>
      </p:sp>
      <p:sp>
        <p:nvSpPr>
          <p:cNvPr id="3" name="Subtitle 2"/>
          <p:cNvSpPr>
            <a:spLocks noGrp="1"/>
          </p:cNvSpPr>
          <p:nvPr>
            <p:ph type="subTitle" idx="1"/>
          </p:nvPr>
        </p:nvSpPr>
        <p:spPr/>
        <p:txBody>
          <a:bodyPr/>
          <a:lstStyle/>
          <a:p>
            <a:r>
              <a:rPr lang="en-IN" dirty="0" smtClean="0"/>
              <a:t>Section – 8 of Model/Draft GST Act, 2016</a:t>
            </a:r>
            <a:endParaRPr lang="en-IN" dirty="0"/>
          </a:p>
        </p:txBody>
      </p:sp>
      <p:sp>
        <p:nvSpPr>
          <p:cNvPr id="4" name="Date Placeholder 3"/>
          <p:cNvSpPr>
            <a:spLocks noGrp="1"/>
          </p:cNvSpPr>
          <p:nvPr>
            <p:ph type="dt" sz="half" idx="10"/>
          </p:nvPr>
        </p:nvSpPr>
        <p:spPr/>
        <p:txBody>
          <a:bodyPr/>
          <a:lstStyle/>
          <a:p>
            <a:fld id="{D1077CB8-F7A0-4216-8D94-3864DF39B3D0}" type="datetime3">
              <a:rPr lang="en-US" smtClean="0"/>
              <a:t>19 September 2016</a:t>
            </a:fld>
            <a:endParaRPr lang="en-IN"/>
          </a:p>
        </p:txBody>
      </p:sp>
      <p:sp>
        <p:nvSpPr>
          <p:cNvPr id="5" name="Slide Number Placeholder 4"/>
          <p:cNvSpPr>
            <a:spLocks noGrp="1"/>
          </p:cNvSpPr>
          <p:nvPr>
            <p:ph type="sldNum" sz="quarter" idx="12"/>
          </p:nvPr>
        </p:nvSpPr>
        <p:spPr/>
        <p:txBody>
          <a:bodyPr/>
          <a:lstStyle/>
          <a:p>
            <a:fld id="{75313551-EBB0-4AAF-952B-FD642F002A7D}" type="slidenum">
              <a:rPr lang="en-IN" smtClean="0"/>
              <a:pPr/>
              <a:t>5</a:t>
            </a:fld>
            <a:endParaRPr lang="en-IN"/>
          </a:p>
        </p:txBody>
      </p:sp>
      <p:sp>
        <p:nvSpPr>
          <p:cNvPr id="6" name="Footer Placeholder 5"/>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whome.png"/>
          <p:cNvPicPr>
            <a:picLocks noChangeAspect="1"/>
          </p:cNvPicPr>
          <p:nvPr/>
        </p:nvPicPr>
        <p:blipFill>
          <a:blip r:embed="rId2"/>
          <a:stretch>
            <a:fillRect/>
          </a:stretch>
        </p:blipFill>
        <p:spPr>
          <a:xfrm>
            <a:off x="571472" y="714356"/>
            <a:ext cx="1357322" cy="1364108"/>
          </a:xfrm>
          <a:prstGeom prst="rect">
            <a:avLst/>
          </a:prstGeom>
        </p:spPr>
      </p:pic>
      <p:sp>
        <p:nvSpPr>
          <p:cNvPr id="3" name="TextBox 2"/>
          <p:cNvSpPr txBox="1"/>
          <p:nvPr/>
        </p:nvSpPr>
        <p:spPr>
          <a:xfrm>
            <a:off x="2357422" y="1357298"/>
            <a:ext cx="4929222" cy="523220"/>
          </a:xfrm>
          <a:prstGeom prst="rect">
            <a:avLst/>
          </a:prstGeom>
          <a:noFill/>
        </p:spPr>
        <p:txBody>
          <a:bodyPr wrap="square" rtlCol="0">
            <a:spAutoFit/>
          </a:bodyPr>
          <a:lstStyle/>
          <a:p>
            <a:r>
              <a:rPr lang="en-IN" sz="2800" dirty="0" smtClean="0">
                <a:latin typeface="Arial Unicode MS" pitchFamily="34" charset="-128"/>
                <a:ea typeface="Arial Unicode MS" pitchFamily="34" charset="-128"/>
                <a:cs typeface="Arial Unicode MS" pitchFamily="34" charset="-128"/>
              </a:rPr>
              <a:t>Scheme is meant for Whom ?</a:t>
            </a:r>
            <a:endParaRPr lang="en-IN" sz="2800" dirty="0">
              <a:latin typeface="Arial Unicode MS" pitchFamily="34" charset="-128"/>
              <a:ea typeface="Arial Unicode MS" pitchFamily="34" charset="-128"/>
              <a:cs typeface="Arial Unicode MS" pitchFamily="34" charset="-128"/>
            </a:endParaRPr>
          </a:p>
        </p:txBody>
      </p:sp>
      <p:sp>
        <p:nvSpPr>
          <p:cNvPr id="4" name="Curved Left Arrow 3"/>
          <p:cNvSpPr/>
          <p:nvPr/>
        </p:nvSpPr>
        <p:spPr>
          <a:xfrm>
            <a:off x="7572396" y="928670"/>
            <a:ext cx="785818" cy="135732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graphicFrame>
        <p:nvGraphicFramePr>
          <p:cNvPr id="5" name="Diagram 4"/>
          <p:cNvGraphicFramePr/>
          <p:nvPr/>
        </p:nvGraphicFramePr>
        <p:xfrm>
          <a:off x="1500166" y="2500306"/>
          <a:ext cx="6096000" cy="377824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2285984" y="1928802"/>
            <a:ext cx="4857784" cy="408623"/>
          </a:xfrm>
          <a:prstGeom prst="roundRect">
            <a:avLst/>
          </a:prstGeom>
          <a:solidFill>
            <a:schemeClr val="tx2">
              <a:lumMod val="50000"/>
            </a:schemeClr>
          </a:solid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b="1" dirty="0" smtClean="0">
                <a:solidFill>
                  <a:schemeClr val="bg1"/>
                </a:solidFill>
              </a:rPr>
              <a:t>To Protect the Interest of Small &amp; Local Suppliers</a:t>
            </a:r>
            <a:endParaRPr lang="en-IN" b="1" dirty="0">
              <a:solidFill>
                <a:schemeClr val="bg1"/>
              </a:solidFill>
            </a:endParaRPr>
          </a:p>
        </p:txBody>
      </p:sp>
      <p:sp>
        <p:nvSpPr>
          <p:cNvPr id="11" name="Date Placeholder 10"/>
          <p:cNvSpPr>
            <a:spLocks noGrp="1"/>
          </p:cNvSpPr>
          <p:nvPr>
            <p:ph type="dt" sz="half" idx="10"/>
          </p:nvPr>
        </p:nvSpPr>
        <p:spPr/>
        <p:txBody>
          <a:bodyPr/>
          <a:lstStyle/>
          <a:p>
            <a:fld id="{49F548B4-BB91-4112-B9A7-1F6F405E6327}" type="datetime3">
              <a:rPr lang="en-US" smtClean="0"/>
              <a:t>19 September 2016</a:t>
            </a:fld>
            <a:endParaRPr lang="en-IN"/>
          </a:p>
        </p:txBody>
      </p:sp>
      <p:sp>
        <p:nvSpPr>
          <p:cNvPr id="12" name="Slide Number Placeholder 11"/>
          <p:cNvSpPr>
            <a:spLocks noGrp="1"/>
          </p:cNvSpPr>
          <p:nvPr>
            <p:ph type="sldNum" sz="quarter" idx="12"/>
          </p:nvPr>
        </p:nvSpPr>
        <p:spPr/>
        <p:txBody>
          <a:bodyPr/>
          <a:lstStyle/>
          <a:p>
            <a:fld id="{75313551-EBB0-4AAF-952B-FD642F002A7D}" type="slidenum">
              <a:rPr lang="en-IN" smtClean="0"/>
              <a:pPr/>
              <a:t>6</a:t>
            </a:fld>
            <a:endParaRPr lang="en-IN"/>
          </a:p>
        </p:txBody>
      </p:sp>
      <p:sp>
        <p:nvSpPr>
          <p:cNvPr id="13" name="Footer Placeholder 12"/>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428728" y="1500174"/>
            <a:ext cx="4857784" cy="578882"/>
          </a:xfrm>
          <a:prstGeom prst="round2DiagRect">
            <a:avLst>
              <a:gd name="adj1" fmla="val 16667"/>
              <a:gd name="adj2" fmla="val 0"/>
            </a:avLst>
          </a:prstGeom>
          <a:ln>
            <a:solidFill>
              <a:schemeClr val="bg1"/>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IN"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What is the Scheme ?</a:t>
            </a:r>
            <a:endParaRPr lang="en-I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pic>
        <p:nvPicPr>
          <p:cNvPr id="9" name="Picture 8" descr="What.jpg"/>
          <p:cNvPicPr>
            <a:picLocks noChangeAspect="1"/>
          </p:cNvPicPr>
          <p:nvPr/>
        </p:nvPicPr>
        <p:blipFill>
          <a:blip r:embed="rId2"/>
          <a:stretch>
            <a:fillRect/>
          </a:stretch>
        </p:blipFill>
        <p:spPr>
          <a:xfrm>
            <a:off x="6929454" y="642918"/>
            <a:ext cx="1479528" cy="1214446"/>
          </a:xfrm>
          <a:prstGeom prst="rect">
            <a:avLst/>
          </a:prstGeom>
        </p:spPr>
      </p:pic>
      <p:pic>
        <p:nvPicPr>
          <p:cNvPr id="10" name="Picture 9" descr="what.png"/>
          <p:cNvPicPr>
            <a:picLocks noChangeAspect="1"/>
          </p:cNvPicPr>
          <p:nvPr/>
        </p:nvPicPr>
        <p:blipFill>
          <a:blip r:embed="rId3"/>
          <a:stretch>
            <a:fillRect/>
          </a:stretch>
        </p:blipFill>
        <p:spPr>
          <a:xfrm>
            <a:off x="5000628" y="714356"/>
            <a:ext cx="1905000" cy="952500"/>
          </a:xfrm>
          <a:prstGeom prst="rect">
            <a:avLst/>
          </a:prstGeom>
        </p:spPr>
      </p:pic>
      <p:graphicFrame>
        <p:nvGraphicFramePr>
          <p:cNvPr id="12" name="Diagram 11"/>
          <p:cNvGraphicFramePr/>
          <p:nvPr/>
        </p:nvGraphicFramePr>
        <p:xfrm>
          <a:off x="1000100" y="2285992"/>
          <a:ext cx="7215238" cy="360363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Date Placeholder 5"/>
          <p:cNvSpPr>
            <a:spLocks noGrp="1"/>
          </p:cNvSpPr>
          <p:nvPr>
            <p:ph type="dt" sz="half" idx="10"/>
          </p:nvPr>
        </p:nvSpPr>
        <p:spPr/>
        <p:txBody>
          <a:bodyPr/>
          <a:lstStyle/>
          <a:p>
            <a:fld id="{7773F6CE-9280-4079-B1D0-C365A1895848}" type="datetime3">
              <a:rPr lang="en-US" smtClean="0"/>
              <a:t>19 September 2016</a:t>
            </a:fld>
            <a:endParaRPr lang="en-IN"/>
          </a:p>
        </p:txBody>
      </p:sp>
      <p:sp>
        <p:nvSpPr>
          <p:cNvPr id="7" name="Slide Number Placeholder 6"/>
          <p:cNvSpPr>
            <a:spLocks noGrp="1"/>
          </p:cNvSpPr>
          <p:nvPr>
            <p:ph type="sldNum" sz="quarter" idx="12"/>
          </p:nvPr>
        </p:nvSpPr>
        <p:spPr/>
        <p:txBody>
          <a:bodyPr/>
          <a:lstStyle/>
          <a:p>
            <a:fld id="{75313551-EBB0-4AAF-952B-FD642F002A7D}" type="slidenum">
              <a:rPr lang="en-IN" smtClean="0"/>
              <a:pPr/>
              <a:t>7</a:t>
            </a:fld>
            <a:endParaRPr lang="en-IN"/>
          </a:p>
        </p:txBody>
      </p:sp>
      <p:sp>
        <p:nvSpPr>
          <p:cNvPr id="8" name="Footer Placeholder 7"/>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71802" y="500042"/>
            <a:ext cx="5000660" cy="584775"/>
          </a:xfrm>
          <a:prstGeom prst="rect">
            <a:avLst/>
          </a:prstGeom>
          <a:noFill/>
        </p:spPr>
        <p:txBody>
          <a:bodyPr wrap="square" rtlCol="0">
            <a:spAutoFit/>
          </a:bodyPr>
          <a:lstStyle/>
          <a:p>
            <a:r>
              <a:rPr lang="en-IN" sz="3200" dirty="0" smtClean="0"/>
              <a:t>Certain Restrictions !!!</a:t>
            </a:r>
            <a:endParaRPr lang="en-IN" sz="3200" dirty="0"/>
          </a:p>
        </p:txBody>
      </p:sp>
      <p:pic>
        <p:nvPicPr>
          <p:cNvPr id="3" name="Picture 2" descr="Restrictions.png"/>
          <p:cNvPicPr>
            <a:picLocks noChangeAspect="1"/>
          </p:cNvPicPr>
          <p:nvPr/>
        </p:nvPicPr>
        <p:blipFill>
          <a:blip r:embed="rId2"/>
          <a:stretch>
            <a:fillRect/>
          </a:stretch>
        </p:blipFill>
        <p:spPr>
          <a:xfrm>
            <a:off x="642910" y="-309601"/>
            <a:ext cx="2789501" cy="1952651"/>
          </a:xfrm>
          <a:prstGeom prst="rect">
            <a:avLst/>
          </a:prstGeom>
        </p:spPr>
      </p:pic>
      <p:cxnSp>
        <p:nvCxnSpPr>
          <p:cNvPr id="5" name="Elbow Connector 4"/>
          <p:cNvCxnSpPr/>
          <p:nvPr/>
        </p:nvCxnSpPr>
        <p:spPr>
          <a:xfrm>
            <a:off x="2928926" y="1071546"/>
            <a:ext cx="5000660" cy="71438"/>
          </a:xfrm>
          <a:prstGeom prst="bentConnector3">
            <a:avLst>
              <a:gd name="adj1" fmla="val 50000"/>
            </a:avLst>
          </a:prstGeom>
        </p:spPr>
        <p:style>
          <a:lnRef idx="1">
            <a:schemeClr val="accent1"/>
          </a:lnRef>
          <a:fillRef idx="0">
            <a:schemeClr val="accent1"/>
          </a:fillRef>
          <a:effectRef idx="0">
            <a:schemeClr val="accent1"/>
          </a:effectRef>
          <a:fontRef idx="minor">
            <a:schemeClr val="tx1"/>
          </a:fontRef>
        </p:style>
      </p:cxnSp>
      <p:graphicFrame>
        <p:nvGraphicFramePr>
          <p:cNvPr id="6" name="Diagram 5"/>
          <p:cNvGraphicFramePr/>
          <p:nvPr/>
        </p:nvGraphicFramePr>
        <p:xfrm>
          <a:off x="1857356" y="1285860"/>
          <a:ext cx="6715172" cy="492922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Date Placeholder 6"/>
          <p:cNvSpPr>
            <a:spLocks noGrp="1"/>
          </p:cNvSpPr>
          <p:nvPr>
            <p:ph type="dt" sz="half" idx="10"/>
          </p:nvPr>
        </p:nvSpPr>
        <p:spPr/>
        <p:txBody>
          <a:bodyPr/>
          <a:lstStyle/>
          <a:p>
            <a:fld id="{BAAE7C89-0E19-4710-A618-8AD1B1CED190}" type="datetime3">
              <a:rPr lang="en-US" smtClean="0"/>
              <a:t>19 September 2016</a:t>
            </a:fld>
            <a:endParaRPr lang="en-IN"/>
          </a:p>
        </p:txBody>
      </p:sp>
      <p:sp>
        <p:nvSpPr>
          <p:cNvPr id="8" name="Slide Number Placeholder 7"/>
          <p:cNvSpPr>
            <a:spLocks noGrp="1"/>
          </p:cNvSpPr>
          <p:nvPr>
            <p:ph type="sldNum" sz="quarter" idx="12"/>
          </p:nvPr>
        </p:nvSpPr>
        <p:spPr/>
        <p:txBody>
          <a:bodyPr/>
          <a:lstStyle/>
          <a:p>
            <a:fld id="{75313551-EBB0-4AAF-952B-FD642F002A7D}" type="slidenum">
              <a:rPr lang="en-IN" smtClean="0"/>
              <a:pPr/>
              <a:t>8</a:t>
            </a:fld>
            <a:endParaRPr lang="en-IN"/>
          </a:p>
        </p:txBody>
      </p:sp>
      <p:sp>
        <p:nvSpPr>
          <p:cNvPr id="9" name="Footer Placeholder 8"/>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a:t>
            </a:r>
          </a:p>
          <a:p>
            <a:r>
              <a:rPr lang="en-IN" dirty="0" smtClean="0">
                <a:solidFill>
                  <a:srgbClr val="C00000"/>
                </a:solidFill>
              </a:rPr>
              <a:t>E-mail : kkgupta102@gmail.com</a:t>
            </a:r>
            <a:endParaRPr lang="en-IN" dirty="0">
              <a:solidFill>
                <a:srgbClr val="C0000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C6C258C5-80C8-4A04-9D2A-1A757596CC8D}" type="datetime3">
              <a:rPr lang="en-US" smtClean="0"/>
              <a:t>19 September 2016</a:t>
            </a:fld>
            <a:endParaRPr lang="en-IN"/>
          </a:p>
        </p:txBody>
      </p:sp>
      <p:sp>
        <p:nvSpPr>
          <p:cNvPr id="4" name="Slide Number Placeholder 3"/>
          <p:cNvSpPr>
            <a:spLocks noGrp="1"/>
          </p:cNvSpPr>
          <p:nvPr>
            <p:ph type="sldNum" sz="quarter" idx="12"/>
          </p:nvPr>
        </p:nvSpPr>
        <p:spPr/>
        <p:txBody>
          <a:bodyPr/>
          <a:lstStyle/>
          <a:p>
            <a:fld id="{75313551-EBB0-4AAF-952B-FD642F002A7D}" type="slidenum">
              <a:rPr lang="en-IN" smtClean="0"/>
              <a:pPr/>
              <a:t>9</a:t>
            </a:fld>
            <a:endParaRPr lang="en-IN"/>
          </a:p>
        </p:txBody>
      </p:sp>
      <p:sp>
        <p:nvSpPr>
          <p:cNvPr id="5" name="Footer Placeholder 4"/>
          <p:cNvSpPr>
            <a:spLocks noGrp="1"/>
          </p:cNvSpPr>
          <p:nvPr>
            <p:ph type="ftr" sz="quarter" idx="11"/>
          </p:nvPr>
        </p:nvSpPr>
        <p:spPr/>
        <p:txBody>
          <a:bodyPr/>
          <a:lstStyle/>
          <a:p>
            <a:r>
              <a:rPr lang="en-IN" dirty="0" smtClean="0">
                <a:solidFill>
                  <a:srgbClr val="C00000"/>
                </a:solidFill>
              </a:rPr>
              <a:t>CA K </a:t>
            </a:r>
            <a:r>
              <a:rPr lang="en-IN" dirty="0" err="1" smtClean="0">
                <a:solidFill>
                  <a:srgbClr val="C00000"/>
                </a:solidFill>
              </a:rPr>
              <a:t>K</a:t>
            </a:r>
            <a:r>
              <a:rPr lang="en-IN" dirty="0" smtClean="0">
                <a:solidFill>
                  <a:srgbClr val="C00000"/>
                </a:solidFill>
              </a:rPr>
              <a:t> GUPTA  , Mobile 9810748564, E-mail : kkgupta102@gmail.com</a:t>
            </a:r>
            <a:endParaRPr lang="en-IN" dirty="0">
              <a:solidFill>
                <a:srgbClr val="C00000"/>
              </a:solidFill>
            </a:endParaRPr>
          </a:p>
        </p:txBody>
      </p:sp>
      <p:sp>
        <p:nvSpPr>
          <p:cNvPr id="6" name="TextBox 5"/>
          <p:cNvSpPr txBox="1"/>
          <p:nvPr/>
        </p:nvSpPr>
        <p:spPr>
          <a:xfrm>
            <a:off x="571472" y="1264436"/>
            <a:ext cx="7929618" cy="1021556"/>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Existing Tax Payer who are not under the Compounding Scheme may opt for this Scheme, if he is eligible, he can make an application, on approval he shall be entitle for composition scheme only from the Next Financial Year.</a:t>
            </a:r>
            <a:endParaRPr lang="en-IN" dirty="0"/>
          </a:p>
        </p:txBody>
      </p:sp>
      <p:sp>
        <p:nvSpPr>
          <p:cNvPr id="8" name="TextBox 7"/>
          <p:cNvSpPr txBox="1"/>
          <p:nvPr/>
        </p:nvSpPr>
        <p:spPr>
          <a:xfrm>
            <a:off x="571472" y="2428868"/>
            <a:ext cx="7929618" cy="715089"/>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Switch-Over from Compounding to Normal is possible only for once in a Year i.e. He can not switch-over to Compounding again within the same Financial Year.</a:t>
            </a:r>
            <a:endParaRPr lang="en-IN" dirty="0"/>
          </a:p>
        </p:txBody>
      </p:sp>
      <p:sp>
        <p:nvSpPr>
          <p:cNvPr id="9" name="TextBox 8"/>
          <p:cNvSpPr txBox="1"/>
          <p:nvPr/>
        </p:nvSpPr>
        <p:spPr>
          <a:xfrm>
            <a:off x="571472" y="3285415"/>
            <a:ext cx="7929618" cy="715089"/>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A  Taxable Person can not enjoy both status i.e. He can be either Normal Supplier or a Compounding Supplier. </a:t>
            </a:r>
            <a:endParaRPr lang="en-IN" dirty="0"/>
          </a:p>
        </p:txBody>
      </p:sp>
      <p:sp>
        <p:nvSpPr>
          <p:cNvPr id="10" name="TextBox 9"/>
          <p:cNvSpPr txBox="1"/>
          <p:nvPr/>
        </p:nvSpPr>
        <p:spPr>
          <a:xfrm>
            <a:off x="571472" y="4121956"/>
            <a:ext cx="7929618" cy="1021556"/>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If a Compounding Supplier becomes Normal Supplier, than he shall be entitled to claim ITC on the Stock available on the Date just preceding the Date on which he becomes a Normal Supplier. [Vide Section 16 (3)]</a:t>
            </a:r>
            <a:endParaRPr lang="en-IN" dirty="0"/>
          </a:p>
        </p:txBody>
      </p:sp>
      <p:sp>
        <p:nvSpPr>
          <p:cNvPr id="11" name="TextBox 10"/>
          <p:cNvSpPr txBox="1"/>
          <p:nvPr/>
        </p:nvSpPr>
        <p:spPr>
          <a:xfrm>
            <a:off x="571472" y="5264964"/>
            <a:ext cx="7929618" cy="1021556"/>
          </a:xfrm>
          <a:prstGeom prst="round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dirty="0" smtClean="0"/>
              <a:t>If switch-over from Normal to Compounding Supplier, he has to reverse the ITC on Stock lying on the Date preceding the date from which he becomes a Compounding Supplier [Vide Section 16 (12)]</a:t>
            </a:r>
            <a:endParaRPr lang="en-IN" dirty="0"/>
          </a:p>
        </p:txBody>
      </p:sp>
      <p:sp>
        <p:nvSpPr>
          <p:cNvPr id="12" name="TextBox 11"/>
          <p:cNvSpPr txBox="1"/>
          <p:nvPr/>
        </p:nvSpPr>
        <p:spPr>
          <a:xfrm>
            <a:off x="0" y="214290"/>
            <a:ext cx="4214842" cy="1175980"/>
          </a:xfrm>
          <a:prstGeom prst="irregularSeal2">
            <a:avLst/>
          </a:prstGeom>
          <a:solidFill>
            <a:schemeClr val="accent1"/>
          </a:solidFill>
        </p:spPr>
        <p:txBody>
          <a:bodyPr wrap="square" rtlCol="0">
            <a:spAutoFit/>
          </a:bodyPr>
          <a:lstStyle/>
          <a:p>
            <a:r>
              <a:rPr lang="en-IN" sz="28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Few Points</a:t>
            </a:r>
            <a:endParaRPr lang="en-IN" sz="28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622</TotalTime>
  <Words>1381</Words>
  <Application>Microsoft Office PowerPoint</Application>
  <PresentationFormat>On-screen Show (4:3)</PresentationFormat>
  <Paragraphs>136</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Slide 1</vt:lpstr>
      <vt:lpstr>Slide 2</vt:lpstr>
      <vt:lpstr>Model/Draft GST Act, 2016</vt:lpstr>
      <vt:lpstr>Slide 4</vt:lpstr>
      <vt:lpstr>Composition Scheme</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84</cp:revision>
  <dcterms:created xsi:type="dcterms:W3CDTF">2016-09-15T08:45:12Z</dcterms:created>
  <dcterms:modified xsi:type="dcterms:W3CDTF">2016-09-19T08:13:37Z</dcterms:modified>
</cp:coreProperties>
</file>