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63" r:id="rId3"/>
    <p:sldId id="259" r:id="rId4"/>
    <p:sldId id="278" r:id="rId5"/>
    <p:sldId id="290" r:id="rId6"/>
    <p:sldId id="291" r:id="rId7"/>
    <p:sldId id="292" r:id="rId8"/>
    <p:sldId id="293" r:id="rId9"/>
    <p:sldId id="294" r:id="rId10"/>
    <p:sldId id="301" r:id="rId11"/>
    <p:sldId id="302" r:id="rId12"/>
    <p:sldId id="303" r:id="rId13"/>
    <p:sldId id="304" r:id="rId14"/>
    <p:sldId id="296" r:id="rId15"/>
    <p:sldId id="308" r:id="rId16"/>
    <p:sldId id="331" r:id="rId17"/>
    <p:sldId id="333" r:id="rId18"/>
    <p:sldId id="313" r:id="rId19"/>
    <p:sldId id="298" r:id="rId20"/>
    <p:sldId id="317" r:id="rId21"/>
    <p:sldId id="318" r:id="rId22"/>
    <p:sldId id="319" r:id="rId23"/>
    <p:sldId id="320" r:id="rId24"/>
    <p:sldId id="332" r:id="rId25"/>
    <p:sldId id="334" r:id="rId26"/>
    <p:sldId id="329" r:id="rId27"/>
    <p:sldId id="330" r:id="rId28"/>
    <p:sldId id="258" r:id="rId29"/>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171FF"/>
    <a:srgbClr val="E5C609"/>
    <a:srgbClr val="3333FF"/>
    <a:srgbClr val="091693"/>
    <a:srgbClr val="FF3399"/>
    <a:srgbClr val="4F4FFF"/>
    <a:srgbClr val="1F54A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56DF8B-92CB-4DE4-BD27-5755F0EA8673}" type="doc">
      <dgm:prSet loTypeId="urn:microsoft.com/office/officeart/2005/8/layout/bProcess4" loCatId="process" qsTypeId="urn:microsoft.com/office/officeart/2005/8/quickstyle/simple1" qsCatId="simple" csTypeId="urn:microsoft.com/office/officeart/2005/8/colors/colorful1" csCatId="colorful" phldr="1"/>
      <dgm:spPr/>
      <dgm:t>
        <a:bodyPr/>
        <a:lstStyle/>
        <a:p>
          <a:endParaRPr lang="en-US"/>
        </a:p>
      </dgm:t>
    </dgm:pt>
    <dgm:pt modelId="{610F90AA-4AE1-4127-915F-EABCACFC5DCD}">
      <dgm:prSet phldrT="[Text]" custT="1"/>
      <dgm:spPr/>
      <dgm:t>
        <a:bodyPr/>
        <a:lstStyle/>
        <a:p>
          <a:r>
            <a:rPr lang="en-US" sz="1600" dirty="0" smtClean="0">
              <a:latin typeface="Trebuchet MS" pitchFamily="34" charset="0"/>
              <a:ea typeface="Cambria Math" pitchFamily="18" charset="0"/>
              <a:cs typeface="Times New Roman" pitchFamily="18" charset="0"/>
            </a:rPr>
            <a:t>Construction</a:t>
          </a:r>
          <a:endParaRPr lang="en-US" sz="1600" dirty="0">
            <a:latin typeface="Trebuchet MS" pitchFamily="34" charset="0"/>
          </a:endParaRPr>
        </a:p>
      </dgm:t>
    </dgm:pt>
    <dgm:pt modelId="{5C534F5B-2014-446A-9DBF-3211A2D9328A}" type="parTrans" cxnId="{5AD833A7-E092-45DA-AA94-8D0739289BB3}">
      <dgm:prSet/>
      <dgm:spPr/>
      <dgm:t>
        <a:bodyPr/>
        <a:lstStyle/>
        <a:p>
          <a:endParaRPr lang="en-US" sz="1600">
            <a:latin typeface="Trebuchet MS" pitchFamily="34" charset="0"/>
          </a:endParaRPr>
        </a:p>
      </dgm:t>
    </dgm:pt>
    <dgm:pt modelId="{50858227-5802-4475-846C-808B161252A1}" type="sibTrans" cxnId="{5AD833A7-E092-45DA-AA94-8D0739289BB3}">
      <dgm:prSet/>
      <dgm:spPr/>
      <dgm:t>
        <a:bodyPr/>
        <a:lstStyle/>
        <a:p>
          <a:endParaRPr lang="en-US" sz="1600">
            <a:latin typeface="Trebuchet MS" pitchFamily="34" charset="0"/>
          </a:endParaRPr>
        </a:p>
      </dgm:t>
    </dgm:pt>
    <dgm:pt modelId="{94CF3BC1-6B85-48F8-8133-731B42E440D5}">
      <dgm:prSet phldrT="[Text]" custT="1"/>
      <dgm:spPr/>
      <dgm:t>
        <a:bodyPr/>
        <a:lstStyle/>
        <a:p>
          <a:r>
            <a:rPr lang="en-US" sz="1600" dirty="0" smtClean="0">
              <a:latin typeface="Trebuchet MS" pitchFamily="34" charset="0"/>
              <a:ea typeface="Cambria Math" pitchFamily="18" charset="0"/>
              <a:cs typeface="Times New Roman" pitchFamily="18" charset="0"/>
            </a:rPr>
            <a:t>Installation</a:t>
          </a:r>
          <a:endParaRPr lang="en-US" sz="1600" dirty="0">
            <a:latin typeface="Trebuchet MS" pitchFamily="34" charset="0"/>
          </a:endParaRPr>
        </a:p>
      </dgm:t>
    </dgm:pt>
    <dgm:pt modelId="{F0E22586-9CE0-475F-A886-D908CC07EB6A}" type="parTrans" cxnId="{0EEBDD76-32E8-468C-BB8C-1FAACCF5A267}">
      <dgm:prSet/>
      <dgm:spPr/>
      <dgm:t>
        <a:bodyPr/>
        <a:lstStyle/>
        <a:p>
          <a:endParaRPr lang="en-US" sz="1600">
            <a:latin typeface="Trebuchet MS" pitchFamily="34" charset="0"/>
          </a:endParaRPr>
        </a:p>
      </dgm:t>
    </dgm:pt>
    <dgm:pt modelId="{10061526-ED62-4B00-9989-C172B5BFA2B6}" type="sibTrans" cxnId="{0EEBDD76-32E8-468C-BB8C-1FAACCF5A267}">
      <dgm:prSet/>
      <dgm:spPr/>
      <dgm:t>
        <a:bodyPr/>
        <a:lstStyle/>
        <a:p>
          <a:endParaRPr lang="en-US" sz="1600">
            <a:latin typeface="Trebuchet MS" pitchFamily="34" charset="0"/>
          </a:endParaRPr>
        </a:p>
      </dgm:t>
    </dgm:pt>
    <dgm:pt modelId="{8D6F60C8-9A82-4ABD-8013-48DBCBD7DA78}">
      <dgm:prSet phldrT="[Text]" custT="1"/>
      <dgm:spPr/>
      <dgm:t>
        <a:bodyPr/>
        <a:lstStyle/>
        <a:p>
          <a:r>
            <a:rPr lang="en-US" sz="1600" dirty="0" smtClean="0">
              <a:latin typeface="Trebuchet MS" pitchFamily="34" charset="0"/>
              <a:ea typeface="Cambria Math" pitchFamily="18" charset="0"/>
              <a:cs typeface="Times New Roman" pitchFamily="18" charset="0"/>
            </a:rPr>
            <a:t>Repair</a:t>
          </a:r>
          <a:endParaRPr lang="en-US" sz="1600" dirty="0">
            <a:latin typeface="Trebuchet MS" pitchFamily="34" charset="0"/>
          </a:endParaRPr>
        </a:p>
      </dgm:t>
    </dgm:pt>
    <dgm:pt modelId="{C7E6F232-9D8A-438E-B857-166D6E85EDCD}" type="parTrans" cxnId="{5A4F707A-0B89-4526-A261-AB75872404E0}">
      <dgm:prSet/>
      <dgm:spPr/>
      <dgm:t>
        <a:bodyPr/>
        <a:lstStyle/>
        <a:p>
          <a:endParaRPr lang="en-US" sz="1600">
            <a:latin typeface="Trebuchet MS" pitchFamily="34" charset="0"/>
          </a:endParaRPr>
        </a:p>
      </dgm:t>
    </dgm:pt>
    <dgm:pt modelId="{B8064A46-4F6C-4748-900C-6AACDFB0679B}" type="sibTrans" cxnId="{5A4F707A-0B89-4526-A261-AB75872404E0}">
      <dgm:prSet/>
      <dgm:spPr/>
      <dgm:t>
        <a:bodyPr/>
        <a:lstStyle/>
        <a:p>
          <a:endParaRPr lang="en-US" sz="1600">
            <a:latin typeface="Trebuchet MS" pitchFamily="34" charset="0"/>
          </a:endParaRPr>
        </a:p>
      </dgm:t>
    </dgm:pt>
    <dgm:pt modelId="{481C4C90-1C28-48E1-B17A-CDF724F32D45}">
      <dgm:prSet phldrT="[Text]" custT="1"/>
      <dgm:spPr/>
      <dgm:t>
        <a:bodyPr/>
        <a:lstStyle/>
        <a:p>
          <a:r>
            <a:rPr lang="en-US" sz="1600" dirty="0" smtClean="0">
              <a:latin typeface="Trebuchet MS" pitchFamily="34" charset="0"/>
              <a:ea typeface="Cambria Math" pitchFamily="18" charset="0"/>
              <a:cs typeface="Times New Roman" pitchFamily="18" charset="0"/>
            </a:rPr>
            <a:t>Maintenance</a:t>
          </a:r>
          <a:endParaRPr lang="en-US" sz="1600" dirty="0">
            <a:latin typeface="Trebuchet MS" pitchFamily="34" charset="0"/>
          </a:endParaRPr>
        </a:p>
      </dgm:t>
    </dgm:pt>
    <dgm:pt modelId="{52820D58-E394-42BB-A29C-0ED4C9883F21}" type="parTrans" cxnId="{845CD8EF-4302-4865-91E8-203438860DBE}">
      <dgm:prSet/>
      <dgm:spPr/>
      <dgm:t>
        <a:bodyPr/>
        <a:lstStyle/>
        <a:p>
          <a:endParaRPr lang="en-US" sz="1600">
            <a:latin typeface="Trebuchet MS" pitchFamily="34" charset="0"/>
          </a:endParaRPr>
        </a:p>
      </dgm:t>
    </dgm:pt>
    <dgm:pt modelId="{541DC8AE-E3EC-4C4D-8900-3D6B189BC3A5}" type="sibTrans" cxnId="{845CD8EF-4302-4865-91E8-203438860DBE}">
      <dgm:prSet/>
      <dgm:spPr/>
      <dgm:t>
        <a:bodyPr/>
        <a:lstStyle/>
        <a:p>
          <a:endParaRPr lang="en-US" sz="1600">
            <a:latin typeface="Trebuchet MS" pitchFamily="34" charset="0"/>
          </a:endParaRPr>
        </a:p>
      </dgm:t>
    </dgm:pt>
    <dgm:pt modelId="{51BB880F-ED19-40FF-A5ED-E849F9CE27E3}">
      <dgm:prSet phldrT="[Text]" custT="1"/>
      <dgm:spPr/>
      <dgm:t>
        <a:bodyPr/>
        <a:lstStyle/>
        <a:p>
          <a:r>
            <a:rPr lang="en-US" sz="1600" dirty="0" smtClean="0">
              <a:latin typeface="Trebuchet MS" pitchFamily="34" charset="0"/>
              <a:ea typeface="Cambria Math" pitchFamily="18" charset="0"/>
              <a:cs typeface="Times New Roman" pitchFamily="18" charset="0"/>
            </a:rPr>
            <a:t>Completion</a:t>
          </a:r>
          <a:endParaRPr lang="en-US" sz="1600" dirty="0">
            <a:latin typeface="Trebuchet MS" pitchFamily="34" charset="0"/>
          </a:endParaRPr>
        </a:p>
      </dgm:t>
    </dgm:pt>
    <dgm:pt modelId="{86149D3E-66CE-497D-862D-B3B9578C4655}" type="parTrans" cxnId="{5E1378B4-67B4-4763-B171-4BE1CF7544EE}">
      <dgm:prSet/>
      <dgm:spPr/>
      <dgm:t>
        <a:bodyPr/>
        <a:lstStyle/>
        <a:p>
          <a:endParaRPr lang="en-US" sz="1600">
            <a:latin typeface="Trebuchet MS" pitchFamily="34" charset="0"/>
          </a:endParaRPr>
        </a:p>
      </dgm:t>
    </dgm:pt>
    <dgm:pt modelId="{7CDA873A-5061-4C05-833F-2E16B68627FA}" type="sibTrans" cxnId="{5E1378B4-67B4-4763-B171-4BE1CF7544EE}">
      <dgm:prSet/>
      <dgm:spPr/>
      <dgm:t>
        <a:bodyPr/>
        <a:lstStyle/>
        <a:p>
          <a:endParaRPr lang="en-US" sz="1600">
            <a:latin typeface="Trebuchet MS" pitchFamily="34" charset="0"/>
          </a:endParaRPr>
        </a:p>
      </dgm:t>
    </dgm:pt>
    <dgm:pt modelId="{50FB3B03-78BC-4EA5-B836-CE3279A5B111}">
      <dgm:prSet phldrT="[Text]" custT="1"/>
      <dgm:spPr/>
      <dgm:t>
        <a:bodyPr/>
        <a:lstStyle/>
        <a:p>
          <a:r>
            <a:rPr lang="en-US" sz="1600" dirty="0" smtClean="0">
              <a:latin typeface="Trebuchet MS" pitchFamily="34" charset="0"/>
              <a:ea typeface="Cambria Math" pitchFamily="18" charset="0"/>
              <a:cs typeface="Times New Roman" pitchFamily="18" charset="0"/>
            </a:rPr>
            <a:t>Erection</a:t>
          </a:r>
          <a:endParaRPr lang="en-US" sz="1600" dirty="0">
            <a:latin typeface="Trebuchet MS" pitchFamily="34" charset="0"/>
          </a:endParaRPr>
        </a:p>
      </dgm:t>
    </dgm:pt>
    <dgm:pt modelId="{CDB81C8C-D796-4D58-8ACC-3C0370CDD96E}" type="parTrans" cxnId="{AA15477E-2F62-49E6-BFB4-57900E49C1DB}">
      <dgm:prSet/>
      <dgm:spPr/>
      <dgm:t>
        <a:bodyPr/>
        <a:lstStyle/>
        <a:p>
          <a:endParaRPr lang="en-US" sz="1600">
            <a:latin typeface="Trebuchet MS" pitchFamily="34" charset="0"/>
          </a:endParaRPr>
        </a:p>
      </dgm:t>
    </dgm:pt>
    <dgm:pt modelId="{84559EDF-A42E-4CA6-95CB-C4D306DA6CC6}" type="sibTrans" cxnId="{AA15477E-2F62-49E6-BFB4-57900E49C1DB}">
      <dgm:prSet/>
      <dgm:spPr/>
      <dgm:t>
        <a:bodyPr/>
        <a:lstStyle/>
        <a:p>
          <a:endParaRPr lang="en-US" sz="1600">
            <a:latin typeface="Trebuchet MS" pitchFamily="34" charset="0"/>
          </a:endParaRPr>
        </a:p>
      </dgm:t>
    </dgm:pt>
    <dgm:pt modelId="{C9D9EF86-5526-4C6C-99B1-9898B664FCA3}">
      <dgm:prSet phldrT="[Text]" custT="1"/>
      <dgm:spPr/>
      <dgm:t>
        <a:bodyPr/>
        <a:lstStyle/>
        <a:p>
          <a:r>
            <a:rPr lang="en-US" sz="1600" dirty="0" smtClean="0">
              <a:latin typeface="Trebuchet MS" pitchFamily="34" charset="0"/>
              <a:ea typeface="Cambria Math" pitchFamily="18" charset="0"/>
              <a:cs typeface="Times New Roman" pitchFamily="18" charset="0"/>
            </a:rPr>
            <a:t>Commissioning</a:t>
          </a:r>
          <a:endParaRPr lang="en-US" sz="1600" dirty="0">
            <a:latin typeface="Trebuchet MS" pitchFamily="34" charset="0"/>
          </a:endParaRPr>
        </a:p>
      </dgm:t>
    </dgm:pt>
    <dgm:pt modelId="{31FCB021-98E0-4477-AAA1-23084F88DA11}" type="parTrans" cxnId="{CC74C481-A5D7-4CE6-A2DF-679D27A436FB}">
      <dgm:prSet/>
      <dgm:spPr/>
      <dgm:t>
        <a:bodyPr/>
        <a:lstStyle/>
        <a:p>
          <a:endParaRPr lang="en-US" sz="1600">
            <a:latin typeface="Trebuchet MS" pitchFamily="34" charset="0"/>
          </a:endParaRPr>
        </a:p>
      </dgm:t>
    </dgm:pt>
    <dgm:pt modelId="{4C417F60-65BC-4348-B458-053932D66E58}" type="sibTrans" cxnId="{CC74C481-A5D7-4CE6-A2DF-679D27A436FB}">
      <dgm:prSet/>
      <dgm:spPr/>
      <dgm:t>
        <a:bodyPr/>
        <a:lstStyle/>
        <a:p>
          <a:endParaRPr lang="en-US" sz="1600">
            <a:latin typeface="Trebuchet MS" pitchFamily="34" charset="0"/>
          </a:endParaRPr>
        </a:p>
      </dgm:t>
    </dgm:pt>
    <dgm:pt modelId="{97D7F88B-3976-451C-89CA-ADE5D1B47372}">
      <dgm:prSet phldrT="[Text]" custT="1"/>
      <dgm:spPr/>
      <dgm:t>
        <a:bodyPr/>
        <a:lstStyle/>
        <a:p>
          <a:r>
            <a:rPr lang="en-US" sz="1600" dirty="0" smtClean="0">
              <a:latin typeface="Trebuchet MS" pitchFamily="34" charset="0"/>
              <a:ea typeface="Cambria Math" pitchFamily="18" charset="0"/>
              <a:cs typeface="Times New Roman" pitchFamily="18" charset="0"/>
            </a:rPr>
            <a:t>Fitting out</a:t>
          </a:r>
          <a:endParaRPr lang="en-US" sz="1600" dirty="0">
            <a:latin typeface="Trebuchet MS" pitchFamily="34" charset="0"/>
          </a:endParaRPr>
        </a:p>
      </dgm:t>
    </dgm:pt>
    <dgm:pt modelId="{49E366F8-8882-422B-A609-1EE9E10BB1BB}" type="parTrans" cxnId="{0D77C637-143A-4C31-B9C3-0E7B3B4F822D}">
      <dgm:prSet/>
      <dgm:spPr/>
      <dgm:t>
        <a:bodyPr/>
        <a:lstStyle/>
        <a:p>
          <a:endParaRPr lang="en-US" sz="1600">
            <a:latin typeface="Trebuchet MS" pitchFamily="34" charset="0"/>
          </a:endParaRPr>
        </a:p>
      </dgm:t>
    </dgm:pt>
    <dgm:pt modelId="{0BADD290-54A6-4ED0-A737-1D99BB0CE4B2}" type="sibTrans" cxnId="{0D77C637-143A-4C31-B9C3-0E7B3B4F822D}">
      <dgm:prSet/>
      <dgm:spPr/>
      <dgm:t>
        <a:bodyPr/>
        <a:lstStyle/>
        <a:p>
          <a:endParaRPr lang="en-US" sz="1600">
            <a:latin typeface="Trebuchet MS" pitchFamily="34" charset="0"/>
          </a:endParaRPr>
        </a:p>
      </dgm:t>
    </dgm:pt>
    <dgm:pt modelId="{964C14B7-E90A-45AF-9599-58911BD8F6DF}">
      <dgm:prSet phldrT="[Text]" custT="1"/>
      <dgm:spPr/>
      <dgm:t>
        <a:bodyPr/>
        <a:lstStyle/>
        <a:p>
          <a:r>
            <a:rPr lang="en-US" sz="1600" dirty="0" smtClean="0">
              <a:latin typeface="Trebuchet MS" pitchFamily="34" charset="0"/>
              <a:ea typeface="Cambria Math" pitchFamily="18" charset="0"/>
              <a:cs typeface="Times New Roman" pitchFamily="18" charset="0"/>
            </a:rPr>
            <a:t>Renovation &amp; </a:t>
          </a:r>
        </a:p>
        <a:p>
          <a:r>
            <a:rPr lang="en-US" sz="1600" dirty="0" smtClean="0">
              <a:latin typeface="Trebuchet MS" pitchFamily="34" charset="0"/>
              <a:ea typeface="Cambria Math" pitchFamily="18" charset="0"/>
              <a:cs typeface="Times New Roman" pitchFamily="18" charset="0"/>
            </a:rPr>
            <a:t>Alteration </a:t>
          </a:r>
          <a:endParaRPr lang="en-US" sz="1600" dirty="0">
            <a:latin typeface="Trebuchet MS" pitchFamily="34" charset="0"/>
          </a:endParaRPr>
        </a:p>
      </dgm:t>
    </dgm:pt>
    <dgm:pt modelId="{CA120E90-1CB1-48EA-B88B-61D100CFBAC6}" type="parTrans" cxnId="{A6A45CEC-E174-471C-B77D-F494358C4E6D}">
      <dgm:prSet/>
      <dgm:spPr/>
      <dgm:t>
        <a:bodyPr/>
        <a:lstStyle/>
        <a:p>
          <a:endParaRPr lang="en-US" sz="1600">
            <a:latin typeface="Trebuchet MS" pitchFamily="34" charset="0"/>
          </a:endParaRPr>
        </a:p>
      </dgm:t>
    </dgm:pt>
    <dgm:pt modelId="{E035507A-23FC-44C7-9250-C26575392F3B}" type="sibTrans" cxnId="{A6A45CEC-E174-471C-B77D-F494358C4E6D}">
      <dgm:prSet/>
      <dgm:spPr/>
      <dgm:t>
        <a:bodyPr/>
        <a:lstStyle/>
        <a:p>
          <a:endParaRPr lang="en-US" sz="1600">
            <a:latin typeface="Trebuchet MS" pitchFamily="34" charset="0"/>
          </a:endParaRPr>
        </a:p>
      </dgm:t>
    </dgm:pt>
    <dgm:pt modelId="{38600BD4-B59E-4910-A6A5-1561AAAD21D9}" type="pres">
      <dgm:prSet presAssocID="{6056DF8B-92CB-4DE4-BD27-5755F0EA8673}" presName="Name0" presStyleCnt="0">
        <dgm:presLayoutVars>
          <dgm:dir/>
          <dgm:resizeHandles/>
        </dgm:presLayoutVars>
      </dgm:prSet>
      <dgm:spPr/>
      <dgm:t>
        <a:bodyPr/>
        <a:lstStyle/>
        <a:p>
          <a:endParaRPr lang="en-US"/>
        </a:p>
      </dgm:t>
    </dgm:pt>
    <dgm:pt modelId="{8FB5142F-14D1-4F58-96CA-F995882A9626}" type="pres">
      <dgm:prSet presAssocID="{610F90AA-4AE1-4127-915F-EABCACFC5DCD}" presName="compNode" presStyleCnt="0"/>
      <dgm:spPr/>
    </dgm:pt>
    <dgm:pt modelId="{33089686-80B9-471D-8306-617FE5134537}" type="pres">
      <dgm:prSet presAssocID="{610F90AA-4AE1-4127-915F-EABCACFC5DCD}" presName="dummyConnPt" presStyleCnt="0"/>
      <dgm:spPr/>
    </dgm:pt>
    <dgm:pt modelId="{0741FFE1-F426-46A7-B418-3B360135F81B}" type="pres">
      <dgm:prSet presAssocID="{610F90AA-4AE1-4127-915F-EABCACFC5DCD}" presName="node" presStyleLbl="node1" presStyleIdx="0" presStyleCnt="9">
        <dgm:presLayoutVars>
          <dgm:bulletEnabled val="1"/>
        </dgm:presLayoutVars>
      </dgm:prSet>
      <dgm:spPr/>
      <dgm:t>
        <a:bodyPr/>
        <a:lstStyle/>
        <a:p>
          <a:endParaRPr lang="en-US"/>
        </a:p>
      </dgm:t>
    </dgm:pt>
    <dgm:pt modelId="{865F6982-44A6-4C5A-9722-D34ABD7BAD6F}" type="pres">
      <dgm:prSet presAssocID="{50858227-5802-4475-846C-808B161252A1}" presName="sibTrans" presStyleLbl="bgSibTrans2D1" presStyleIdx="0" presStyleCnt="8"/>
      <dgm:spPr/>
      <dgm:t>
        <a:bodyPr/>
        <a:lstStyle/>
        <a:p>
          <a:endParaRPr lang="en-US"/>
        </a:p>
      </dgm:t>
    </dgm:pt>
    <dgm:pt modelId="{8865DF8D-3461-4880-AA12-036C9704E7EF}" type="pres">
      <dgm:prSet presAssocID="{94CF3BC1-6B85-48F8-8133-731B42E440D5}" presName="compNode" presStyleCnt="0"/>
      <dgm:spPr/>
    </dgm:pt>
    <dgm:pt modelId="{FEFA8905-4579-42C0-8D8A-D7E2D495817D}" type="pres">
      <dgm:prSet presAssocID="{94CF3BC1-6B85-48F8-8133-731B42E440D5}" presName="dummyConnPt" presStyleCnt="0"/>
      <dgm:spPr/>
    </dgm:pt>
    <dgm:pt modelId="{CC18B92F-A5DD-4249-A76A-5FF1659D9719}" type="pres">
      <dgm:prSet presAssocID="{94CF3BC1-6B85-48F8-8133-731B42E440D5}" presName="node" presStyleLbl="node1" presStyleIdx="1" presStyleCnt="9">
        <dgm:presLayoutVars>
          <dgm:bulletEnabled val="1"/>
        </dgm:presLayoutVars>
      </dgm:prSet>
      <dgm:spPr/>
      <dgm:t>
        <a:bodyPr/>
        <a:lstStyle/>
        <a:p>
          <a:endParaRPr lang="en-US"/>
        </a:p>
      </dgm:t>
    </dgm:pt>
    <dgm:pt modelId="{F8D19970-B184-42F8-B7FE-3DCCE7C2182B}" type="pres">
      <dgm:prSet presAssocID="{10061526-ED62-4B00-9989-C172B5BFA2B6}" presName="sibTrans" presStyleLbl="bgSibTrans2D1" presStyleIdx="1" presStyleCnt="8"/>
      <dgm:spPr/>
      <dgm:t>
        <a:bodyPr/>
        <a:lstStyle/>
        <a:p>
          <a:endParaRPr lang="en-US"/>
        </a:p>
      </dgm:t>
    </dgm:pt>
    <dgm:pt modelId="{BB299E9A-9360-44A4-AA1D-3986E54D8E73}" type="pres">
      <dgm:prSet presAssocID="{8D6F60C8-9A82-4ABD-8013-48DBCBD7DA78}" presName="compNode" presStyleCnt="0"/>
      <dgm:spPr/>
    </dgm:pt>
    <dgm:pt modelId="{3766EB55-AC68-469F-B4E9-D04E804780B4}" type="pres">
      <dgm:prSet presAssocID="{8D6F60C8-9A82-4ABD-8013-48DBCBD7DA78}" presName="dummyConnPt" presStyleCnt="0"/>
      <dgm:spPr/>
    </dgm:pt>
    <dgm:pt modelId="{8E0BE05C-0F7E-4226-9F2E-25F80E1DA158}" type="pres">
      <dgm:prSet presAssocID="{8D6F60C8-9A82-4ABD-8013-48DBCBD7DA78}" presName="node" presStyleLbl="node1" presStyleIdx="2" presStyleCnt="9">
        <dgm:presLayoutVars>
          <dgm:bulletEnabled val="1"/>
        </dgm:presLayoutVars>
      </dgm:prSet>
      <dgm:spPr/>
      <dgm:t>
        <a:bodyPr/>
        <a:lstStyle/>
        <a:p>
          <a:endParaRPr lang="en-US"/>
        </a:p>
      </dgm:t>
    </dgm:pt>
    <dgm:pt modelId="{DBC5C056-6B9B-4271-924B-320C72BEDDEC}" type="pres">
      <dgm:prSet presAssocID="{B8064A46-4F6C-4748-900C-6AACDFB0679B}" presName="sibTrans" presStyleLbl="bgSibTrans2D1" presStyleIdx="2" presStyleCnt="8"/>
      <dgm:spPr/>
      <dgm:t>
        <a:bodyPr/>
        <a:lstStyle/>
        <a:p>
          <a:endParaRPr lang="en-US"/>
        </a:p>
      </dgm:t>
    </dgm:pt>
    <dgm:pt modelId="{E9EF254D-C863-419A-A2EE-64FFF7F4956D}" type="pres">
      <dgm:prSet presAssocID="{481C4C90-1C28-48E1-B17A-CDF724F32D45}" presName="compNode" presStyleCnt="0"/>
      <dgm:spPr/>
    </dgm:pt>
    <dgm:pt modelId="{3CD868A9-CD99-46E0-89AC-4B1261FE87D3}" type="pres">
      <dgm:prSet presAssocID="{481C4C90-1C28-48E1-B17A-CDF724F32D45}" presName="dummyConnPt" presStyleCnt="0"/>
      <dgm:spPr/>
    </dgm:pt>
    <dgm:pt modelId="{0D3C98AE-9D86-49D2-9715-5850D75E1893}" type="pres">
      <dgm:prSet presAssocID="{481C4C90-1C28-48E1-B17A-CDF724F32D45}" presName="node" presStyleLbl="node1" presStyleIdx="3" presStyleCnt="9">
        <dgm:presLayoutVars>
          <dgm:bulletEnabled val="1"/>
        </dgm:presLayoutVars>
      </dgm:prSet>
      <dgm:spPr/>
      <dgm:t>
        <a:bodyPr/>
        <a:lstStyle/>
        <a:p>
          <a:endParaRPr lang="en-US"/>
        </a:p>
      </dgm:t>
    </dgm:pt>
    <dgm:pt modelId="{ED56233C-5BF9-48D0-B9A8-A1D2A32F9CCB}" type="pres">
      <dgm:prSet presAssocID="{541DC8AE-E3EC-4C4D-8900-3D6B189BC3A5}" presName="sibTrans" presStyleLbl="bgSibTrans2D1" presStyleIdx="3" presStyleCnt="8"/>
      <dgm:spPr/>
      <dgm:t>
        <a:bodyPr/>
        <a:lstStyle/>
        <a:p>
          <a:endParaRPr lang="en-US"/>
        </a:p>
      </dgm:t>
    </dgm:pt>
    <dgm:pt modelId="{1B6AE3C0-AF29-4689-8FF9-1D9CC0F216B5}" type="pres">
      <dgm:prSet presAssocID="{51BB880F-ED19-40FF-A5ED-E849F9CE27E3}" presName="compNode" presStyleCnt="0"/>
      <dgm:spPr/>
    </dgm:pt>
    <dgm:pt modelId="{2D30D48A-24E0-4F10-ABA8-A0E03BBB17D7}" type="pres">
      <dgm:prSet presAssocID="{51BB880F-ED19-40FF-A5ED-E849F9CE27E3}" presName="dummyConnPt" presStyleCnt="0"/>
      <dgm:spPr/>
    </dgm:pt>
    <dgm:pt modelId="{A582873F-3B2D-47C3-802F-14A58EED79DF}" type="pres">
      <dgm:prSet presAssocID="{51BB880F-ED19-40FF-A5ED-E849F9CE27E3}" presName="node" presStyleLbl="node1" presStyleIdx="4" presStyleCnt="9" custLinFactNeighborX="376" custLinFactNeighborY="885">
        <dgm:presLayoutVars>
          <dgm:bulletEnabled val="1"/>
        </dgm:presLayoutVars>
      </dgm:prSet>
      <dgm:spPr/>
      <dgm:t>
        <a:bodyPr/>
        <a:lstStyle/>
        <a:p>
          <a:endParaRPr lang="en-US"/>
        </a:p>
      </dgm:t>
    </dgm:pt>
    <dgm:pt modelId="{87A63CA2-9B93-42EA-8796-2CC878A843FD}" type="pres">
      <dgm:prSet presAssocID="{7CDA873A-5061-4C05-833F-2E16B68627FA}" presName="sibTrans" presStyleLbl="bgSibTrans2D1" presStyleIdx="4" presStyleCnt="8"/>
      <dgm:spPr/>
      <dgm:t>
        <a:bodyPr/>
        <a:lstStyle/>
        <a:p>
          <a:endParaRPr lang="en-US"/>
        </a:p>
      </dgm:t>
    </dgm:pt>
    <dgm:pt modelId="{24243E1F-CF1C-427C-9B2D-F1241A6EFBEC}" type="pres">
      <dgm:prSet presAssocID="{50FB3B03-78BC-4EA5-B836-CE3279A5B111}" presName="compNode" presStyleCnt="0"/>
      <dgm:spPr/>
    </dgm:pt>
    <dgm:pt modelId="{6D731145-AE94-4F0F-B587-2EBEEBCCDF9B}" type="pres">
      <dgm:prSet presAssocID="{50FB3B03-78BC-4EA5-B836-CE3279A5B111}" presName="dummyConnPt" presStyleCnt="0"/>
      <dgm:spPr/>
    </dgm:pt>
    <dgm:pt modelId="{E4D21516-1DC8-47C5-AF3C-6C65D648896A}" type="pres">
      <dgm:prSet presAssocID="{50FB3B03-78BC-4EA5-B836-CE3279A5B111}" presName="node" presStyleLbl="node1" presStyleIdx="5" presStyleCnt="9">
        <dgm:presLayoutVars>
          <dgm:bulletEnabled val="1"/>
        </dgm:presLayoutVars>
      </dgm:prSet>
      <dgm:spPr/>
      <dgm:t>
        <a:bodyPr/>
        <a:lstStyle/>
        <a:p>
          <a:endParaRPr lang="en-US"/>
        </a:p>
      </dgm:t>
    </dgm:pt>
    <dgm:pt modelId="{1AA8A487-3D8F-4D94-9CD7-AE995201EA3D}" type="pres">
      <dgm:prSet presAssocID="{84559EDF-A42E-4CA6-95CB-C4D306DA6CC6}" presName="sibTrans" presStyleLbl="bgSibTrans2D1" presStyleIdx="5" presStyleCnt="8"/>
      <dgm:spPr/>
      <dgm:t>
        <a:bodyPr/>
        <a:lstStyle/>
        <a:p>
          <a:endParaRPr lang="en-US"/>
        </a:p>
      </dgm:t>
    </dgm:pt>
    <dgm:pt modelId="{C1A5EE20-92BD-4841-9E6D-2885E2C2ED84}" type="pres">
      <dgm:prSet presAssocID="{C9D9EF86-5526-4C6C-99B1-9898B664FCA3}" presName="compNode" presStyleCnt="0"/>
      <dgm:spPr/>
    </dgm:pt>
    <dgm:pt modelId="{067BDC1C-23C3-452C-99F9-8774D051C721}" type="pres">
      <dgm:prSet presAssocID="{C9D9EF86-5526-4C6C-99B1-9898B664FCA3}" presName="dummyConnPt" presStyleCnt="0"/>
      <dgm:spPr/>
    </dgm:pt>
    <dgm:pt modelId="{D662A6CA-0AA5-430F-82A7-D112E3F9188D}" type="pres">
      <dgm:prSet presAssocID="{C9D9EF86-5526-4C6C-99B1-9898B664FCA3}" presName="node" presStyleLbl="node1" presStyleIdx="6" presStyleCnt="9">
        <dgm:presLayoutVars>
          <dgm:bulletEnabled val="1"/>
        </dgm:presLayoutVars>
      </dgm:prSet>
      <dgm:spPr/>
      <dgm:t>
        <a:bodyPr/>
        <a:lstStyle/>
        <a:p>
          <a:endParaRPr lang="en-US"/>
        </a:p>
      </dgm:t>
    </dgm:pt>
    <dgm:pt modelId="{54304F39-2E5D-4DC6-A02B-DED8F11920CA}" type="pres">
      <dgm:prSet presAssocID="{4C417F60-65BC-4348-B458-053932D66E58}" presName="sibTrans" presStyleLbl="bgSibTrans2D1" presStyleIdx="6" presStyleCnt="8"/>
      <dgm:spPr/>
      <dgm:t>
        <a:bodyPr/>
        <a:lstStyle/>
        <a:p>
          <a:endParaRPr lang="en-US"/>
        </a:p>
      </dgm:t>
    </dgm:pt>
    <dgm:pt modelId="{CD8DB434-C43E-47F3-8A92-14E6ECA197CD}" type="pres">
      <dgm:prSet presAssocID="{97D7F88B-3976-451C-89CA-ADE5D1B47372}" presName="compNode" presStyleCnt="0"/>
      <dgm:spPr/>
    </dgm:pt>
    <dgm:pt modelId="{963E5052-7BCB-4DA3-90D7-C55FD5F26EE4}" type="pres">
      <dgm:prSet presAssocID="{97D7F88B-3976-451C-89CA-ADE5D1B47372}" presName="dummyConnPt" presStyleCnt="0"/>
      <dgm:spPr/>
    </dgm:pt>
    <dgm:pt modelId="{F74D20A8-9A4D-4DC2-BF89-6AADBFD99945}" type="pres">
      <dgm:prSet presAssocID="{97D7F88B-3976-451C-89CA-ADE5D1B47372}" presName="node" presStyleLbl="node1" presStyleIdx="7" presStyleCnt="9">
        <dgm:presLayoutVars>
          <dgm:bulletEnabled val="1"/>
        </dgm:presLayoutVars>
      </dgm:prSet>
      <dgm:spPr/>
      <dgm:t>
        <a:bodyPr/>
        <a:lstStyle/>
        <a:p>
          <a:endParaRPr lang="en-US"/>
        </a:p>
      </dgm:t>
    </dgm:pt>
    <dgm:pt modelId="{DF57D7F3-9FA7-4039-87BC-2DA04A48D536}" type="pres">
      <dgm:prSet presAssocID="{0BADD290-54A6-4ED0-A737-1D99BB0CE4B2}" presName="sibTrans" presStyleLbl="bgSibTrans2D1" presStyleIdx="7" presStyleCnt="8"/>
      <dgm:spPr/>
      <dgm:t>
        <a:bodyPr/>
        <a:lstStyle/>
        <a:p>
          <a:endParaRPr lang="en-US"/>
        </a:p>
      </dgm:t>
    </dgm:pt>
    <dgm:pt modelId="{DEB68EE1-5F33-488A-847F-D6E05147161A}" type="pres">
      <dgm:prSet presAssocID="{964C14B7-E90A-45AF-9599-58911BD8F6DF}" presName="compNode" presStyleCnt="0"/>
      <dgm:spPr/>
    </dgm:pt>
    <dgm:pt modelId="{BD22932A-452E-4C46-BCE5-71FFF823D97B}" type="pres">
      <dgm:prSet presAssocID="{964C14B7-E90A-45AF-9599-58911BD8F6DF}" presName="dummyConnPt" presStyleCnt="0"/>
      <dgm:spPr/>
    </dgm:pt>
    <dgm:pt modelId="{41062510-813C-4C71-B0AD-0004427E2B55}" type="pres">
      <dgm:prSet presAssocID="{964C14B7-E90A-45AF-9599-58911BD8F6DF}" presName="node" presStyleLbl="node1" presStyleIdx="8" presStyleCnt="9">
        <dgm:presLayoutVars>
          <dgm:bulletEnabled val="1"/>
        </dgm:presLayoutVars>
      </dgm:prSet>
      <dgm:spPr/>
      <dgm:t>
        <a:bodyPr/>
        <a:lstStyle/>
        <a:p>
          <a:endParaRPr lang="en-US"/>
        </a:p>
      </dgm:t>
    </dgm:pt>
  </dgm:ptLst>
  <dgm:cxnLst>
    <dgm:cxn modelId="{5A4F707A-0B89-4526-A261-AB75872404E0}" srcId="{6056DF8B-92CB-4DE4-BD27-5755F0EA8673}" destId="{8D6F60C8-9A82-4ABD-8013-48DBCBD7DA78}" srcOrd="2" destOrd="0" parTransId="{C7E6F232-9D8A-438E-B857-166D6E85EDCD}" sibTransId="{B8064A46-4F6C-4748-900C-6AACDFB0679B}"/>
    <dgm:cxn modelId="{F4D8F8A5-65BD-4D2E-8DB0-3C45D6F5E31B}" type="presOf" srcId="{84559EDF-A42E-4CA6-95CB-C4D306DA6CC6}" destId="{1AA8A487-3D8F-4D94-9CD7-AE995201EA3D}" srcOrd="0" destOrd="0" presId="urn:microsoft.com/office/officeart/2005/8/layout/bProcess4"/>
    <dgm:cxn modelId="{CC74C481-A5D7-4CE6-A2DF-679D27A436FB}" srcId="{6056DF8B-92CB-4DE4-BD27-5755F0EA8673}" destId="{C9D9EF86-5526-4C6C-99B1-9898B664FCA3}" srcOrd="6" destOrd="0" parTransId="{31FCB021-98E0-4477-AAA1-23084F88DA11}" sibTransId="{4C417F60-65BC-4348-B458-053932D66E58}"/>
    <dgm:cxn modelId="{42290673-D561-4145-822B-F5C01B950CA9}" type="presOf" srcId="{51BB880F-ED19-40FF-A5ED-E849F9CE27E3}" destId="{A582873F-3B2D-47C3-802F-14A58EED79DF}" srcOrd="0" destOrd="0" presId="urn:microsoft.com/office/officeart/2005/8/layout/bProcess4"/>
    <dgm:cxn modelId="{C5C4D9E5-1150-421B-9DFB-5900CEC91B57}" type="presOf" srcId="{610F90AA-4AE1-4127-915F-EABCACFC5DCD}" destId="{0741FFE1-F426-46A7-B418-3B360135F81B}" srcOrd="0" destOrd="0" presId="urn:microsoft.com/office/officeart/2005/8/layout/bProcess4"/>
    <dgm:cxn modelId="{D6D25175-32D1-48CF-8416-AEE5FC99471A}" type="presOf" srcId="{94CF3BC1-6B85-48F8-8133-731B42E440D5}" destId="{CC18B92F-A5DD-4249-A76A-5FF1659D9719}" srcOrd="0" destOrd="0" presId="urn:microsoft.com/office/officeart/2005/8/layout/bProcess4"/>
    <dgm:cxn modelId="{02D51C17-42DD-4597-BA2F-F94FE1676989}" type="presOf" srcId="{0BADD290-54A6-4ED0-A737-1D99BB0CE4B2}" destId="{DF57D7F3-9FA7-4039-87BC-2DA04A48D536}" srcOrd="0" destOrd="0" presId="urn:microsoft.com/office/officeart/2005/8/layout/bProcess4"/>
    <dgm:cxn modelId="{D0775CA5-CA30-4DDF-AA02-CFC9FE4227B1}" type="presOf" srcId="{50858227-5802-4475-846C-808B161252A1}" destId="{865F6982-44A6-4C5A-9722-D34ABD7BAD6F}" srcOrd="0" destOrd="0" presId="urn:microsoft.com/office/officeart/2005/8/layout/bProcess4"/>
    <dgm:cxn modelId="{D1A41A21-0A9E-422E-ADEC-777B408F8743}" type="presOf" srcId="{50FB3B03-78BC-4EA5-B836-CE3279A5B111}" destId="{E4D21516-1DC8-47C5-AF3C-6C65D648896A}" srcOrd="0" destOrd="0" presId="urn:microsoft.com/office/officeart/2005/8/layout/bProcess4"/>
    <dgm:cxn modelId="{EA5A35FD-155E-4FB3-9D82-6AD3F1A49F31}" type="presOf" srcId="{541DC8AE-E3EC-4C4D-8900-3D6B189BC3A5}" destId="{ED56233C-5BF9-48D0-B9A8-A1D2A32F9CCB}" srcOrd="0" destOrd="0" presId="urn:microsoft.com/office/officeart/2005/8/layout/bProcess4"/>
    <dgm:cxn modelId="{14D642F6-6AAF-4126-BEAB-DDA4801481D4}" type="presOf" srcId="{B8064A46-4F6C-4748-900C-6AACDFB0679B}" destId="{DBC5C056-6B9B-4271-924B-320C72BEDDEC}" srcOrd="0" destOrd="0" presId="urn:microsoft.com/office/officeart/2005/8/layout/bProcess4"/>
    <dgm:cxn modelId="{0CF1AC73-CF7C-4C82-9766-B8143C5FF9C9}" type="presOf" srcId="{6056DF8B-92CB-4DE4-BD27-5755F0EA8673}" destId="{38600BD4-B59E-4910-A6A5-1561AAAD21D9}" srcOrd="0" destOrd="0" presId="urn:microsoft.com/office/officeart/2005/8/layout/bProcess4"/>
    <dgm:cxn modelId="{5E1378B4-67B4-4763-B171-4BE1CF7544EE}" srcId="{6056DF8B-92CB-4DE4-BD27-5755F0EA8673}" destId="{51BB880F-ED19-40FF-A5ED-E849F9CE27E3}" srcOrd="4" destOrd="0" parTransId="{86149D3E-66CE-497D-862D-B3B9578C4655}" sibTransId="{7CDA873A-5061-4C05-833F-2E16B68627FA}"/>
    <dgm:cxn modelId="{845CD8EF-4302-4865-91E8-203438860DBE}" srcId="{6056DF8B-92CB-4DE4-BD27-5755F0EA8673}" destId="{481C4C90-1C28-48E1-B17A-CDF724F32D45}" srcOrd="3" destOrd="0" parTransId="{52820D58-E394-42BB-A29C-0ED4C9883F21}" sibTransId="{541DC8AE-E3EC-4C4D-8900-3D6B189BC3A5}"/>
    <dgm:cxn modelId="{C64E1414-FF57-477B-AAFF-1E8172E736E1}" type="presOf" srcId="{7CDA873A-5061-4C05-833F-2E16B68627FA}" destId="{87A63CA2-9B93-42EA-8796-2CC878A843FD}" srcOrd="0" destOrd="0" presId="urn:microsoft.com/office/officeart/2005/8/layout/bProcess4"/>
    <dgm:cxn modelId="{67CB4F85-D4CF-44C7-9590-ACE1804D012A}" type="presOf" srcId="{4C417F60-65BC-4348-B458-053932D66E58}" destId="{54304F39-2E5D-4DC6-A02B-DED8F11920CA}" srcOrd="0" destOrd="0" presId="urn:microsoft.com/office/officeart/2005/8/layout/bProcess4"/>
    <dgm:cxn modelId="{9E5AE86F-A69A-4341-99B9-4D19AA04E7E3}" type="presOf" srcId="{C9D9EF86-5526-4C6C-99B1-9898B664FCA3}" destId="{D662A6CA-0AA5-430F-82A7-D112E3F9188D}" srcOrd="0" destOrd="0" presId="urn:microsoft.com/office/officeart/2005/8/layout/bProcess4"/>
    <dgm:cxn modelId="{AA15477E-2F62-49E6-BFB4-57900E49C1DB}" srcId="{6056DF8B-92CB-4DE4-BD27-5755F0EA8673}" destId="{50FB3B03-78BC-4EA5-B836-CE3279A5B111}" srcOrd="5" destOrd="0" parTransId="{CDB81C8C-D796-4D58-8ACC-3C0370CDD96E}" sibTransId="{84559EDF-A42E-4CA6-95CB-C4D306DA6CC6}"/>
    <dgm:cxn modelId="{0EEBDD76-32E8-468C-BB8C-1FAACCF5A267}" srcId="{6056DF8B-92CB-4DE4-BD27-5755F0EA8673}" destId="{94CF3BC1-6B85-48F8-8133-731B42E440D5}" srcOrd="1" destOrd="0" parTransId="{F0E22586-9CE0-475F-A886-D908CC07EB6A}" sibTransId="{10061526-ED62-4B00-9989-C172B5BFA2B6}"/>
    <dgm:cxn modelId="{A6A45CEC-E174-471C-B77D-F494358C4E6D}" srcId="{6056DF8B-92CB-4DE4-BD27-5755F0EA8673}" destId="{964C14B7-E90A-45AF-9599-58911BD8F6DF}" srcOrd="8" destOrd="0" parTransId="{CA120E90-1CB1-48EA-B88B-61D100CFBAC6}" sibTransId="{E035507A-23FC-44C7-9250-C26575392F3B}"/>
    <dgm:cxn modelId="{0D77C637-143A-4C31-B9C3-0E7B3B4F822D}" srcId="{6056DF8B-92CB-4DE4-BD27-5755F0EA8673}" destId="{97D7F88B-3976-451C-89CA-ADE5D1B47372}" srcOrd="7" destOrd="0" parTransId="{49E366F8-8882-422B-A609-1EE9E10BB1BB}" sibTransId="{0BADD290-54A6-4ED0-A737-1D99BB0CE4B2}"/>
    <dgm:cxn modelId="{450CBF98-B305-4B58-AE0D-CDD55419995A}" type="presOf" srcId="{481C4C90-1C28-48E1-B17A-CDF724F32D45}" destId="{0D3C98AE-9D86-49D2-9715-5850D75E1893}" srcOrd="0" destOrd="0" presId="urn:microsoft.com/office/officeart/2005/8/layout/bProcess4"/>
    <dgm:cxn modelId="{B5178FB4-5A84-41D2-B239-C8E442F8525A}" type="presOf" srcId="{964C14B7-E90A-45AF-9599-58911BD8F6DF}" destId="{41062510-813C-4C71-B0AD-0004427E2B55}" srcOrd="0" destOrd="0" presId="urn:microsoft.com/office/officeart/2005/8/layout/bProcess4"/>
    <dgm:cxn modelId="{5AD833A7-E092-45DA-AA94-8D0739289BB3}" srcId="{6056DF8B-92CB-4DE4-BD27-5755F0EA8673}" destId="{610F90AA-4AE1-4127-915F-EABCACFC5DCD}" srcOrd="0" destOrd="0" parTransId="{5C534F5B-2014-446A-9DBF-3211A2D9328A}" sibTransId="{50858227-5802-4475-846C-808B161252A1}"/>
    <dgm:cxn modelId="{8DD5491D-4A16-4260-90C1-6000034C2B57}" type="presOf" srcId="{8D6F60C8-9A82-4ABD-8013-48DBCBD7DA78}" destId="{8E0BE05C-0F7E-4226-9F2E-25F80E1DA158}" srcOrd="0" destOrd="0" presId="urn:microsoft.com/office/officeart/2005/8/layout/bProcess4"/>
    <dgm:cxn modelId="{239DBC03-C8D5-4E3E-881E-E64E20B30FEB}" type="presOf" srcId="{10061526-ED62-4B00-9989-C172B5BFA2B6}" destId="{F8D19970-B184-42F8-B7FE-3DCCE7C2182B}" srcOrd="0" destOrd="0" presId="urn:microsoft.com/office/officeart/2005/8/layout/bProcess4"/>
    <dgm:cxn modelId="{4E5EB279-7A5F-44B2-8138-05137B0866FB}" type="presOf" srcId="{97D7F88B-3976-451C-89CA-ADE5D1B47372}" destId="{F74D20A8-9A4D-4DC2-BF89-6AADBFD99945}" srcOrd="0" destOrd="0" presId="urn:microsoft.com/office/officeart/2005/8/layout/bProcess4"/>
    <dgm:cxn modelId="{841088E7-39B1-4199-B65B-40FD01265DCB}" type="presParOf" srcId="{38600BD4-B59E-4910-A6A5-1561AAAD21D9}" destId="{8FB5142F-14D1-4F58-96CA-F995882A9626}" srcOrd="0" destOrd="0" presId="urn:microsoft.com/office/officeart/2005/8/layout/bProcess4"/>
    <dgm:cxn modelId="{021B62C7-C4F4-4A1A-A562-F945CFD68B9F}" type="presParOf" srcId="{8FB5142F-14D1-4F58-96CA-F995882A9626}" destId="{33089686-80B9-471D-8306-617FE5134537}" srcOrd="0" destOrd="0" presId="urn:microsoft.com/office/officeart/2005/8/layout/bProcess4"/>
    <dgm:cxn modelId="{B857BFC5-02DB-4268-9B17-DE02B73409AE}" type="presParOf" srcId="{8FB5142F-14D1-4F58-96CA-F995882A9626}" destId="{0741FFE1-F426-46A7-B418-3B360135F81B}" srcOrd="1" destOrd="0" presId="urn:microsoft.com/office/officeart/2005/8/layout/bProcess4"/>
    <dgm:cxn modelId="{711C0E94-29E0-4B28-9F73-0291072A7A54}" type="presParOf" srcId="{38600BD4-B59E-4910-A6A5-1561AAAD21D9}" destId="{865F6982-44A6-4C5A-9722-D34ABD7BAD6F}" srcOrd="1" destOrd="0" presId="urn:microsoft.com/office/officeart/2005/8/layout/bProcess4"/>
    <dgm:cxn modelId="{EE4DCE0A-B38D-49B3-B6F6-A6381E2AEFDC}" type="presParOf" srcId="{38600BD4-B59E-4910-A6A5-1561AAAD21D9}" destId="{8865DF8D-3461-4880-AA12-036C9704E7EF}" srcOrd="2" destOrd="0" presId="urn:microsoft.com/office/officeart/2005/8/layout/bProcess4"/>
    <dgm:cxn modelId="{C08D9DA0-103E-4915-810B-1F2E0B82DAFF}" type="presParOf" srcId="{8865DF8D-3461-4880-AA12-036C9704E7EF}" destId="{FEFA8905-4579-42C0-8D8A-D7E2D495817D}" srcOrd="0" destOrd="0" presId="urn:microsoft.com/office/officeart/2005/8/layout/bProcess4"/>
    <dgm:cxn modelId="{4386041B-F2BD-4D26-82A3-42A71CE9C7D8}" type="presParOf" srcId="{8865DF8D-3461-4880-AA12-036C9704E7EF}" destId="{CC18B92F-A5DD-4249-A76A-5FF1659D9719}" srcOrd="1" destOrd="0" presId="urn:microsoft.com/office/officeart/2005/8/layout/bProcess4"/>
    <dgm:cxn modelId="{46624083-5279-4B3F-A1C6-D968AD4E5143}" type="presParOf" srcId="{38600BD4-B59E-4910-A6A5-1561AAAD21D9}" destId="{F8D19970-B184-42F8-B7FE-3DCCE7C2182B}" srcOrd="3" destOrd="0" presId="urn:microsoft.com/office/officeart/2005/8/layout/bProcess4"/>
    <dgm:cxn modelId="{C6B77CC0-0A59-4D6A-9C9B-2F315928DE9A}" type="presParOf" srcId="{38600BD4-B59E-4910-A6A5-1561AAAD21D9}" destId="{BB299E9A-9360-44A4-AA1D-3986E54D8E73}" srcOrd="4" destOrd="0" presId="urn:microsoft.com/office/officeart/2005/8/layout/bProcess4"/>
    <dgm:cxn modelId="{3D7DBB6B-4CC1-492A-8C2A-05610754965A}" type="presParOf" srcId="{BB299E9A-9360-44A4-AA1D-3986E54D8E73}" destId="{3766EB55-AC68-469F-B4E9-D04E804780B4}" srcOrd="0" destOrd="0" presId="urn:microsoft.com/office/officeart/2005/8/layout/bProcess4"/>
    <dgm:cxn modelId="{0E2974E3-38B5-4AFE-9CC3-92B7997214DD}" type="presParOf" srcId="{BB299E9A-9360-44A4-AA1D-3986E54D8E73}" destId="{8E0BE05C-0F7E-4226-9F2E-25F80E1DA158}" srcOrd="1" destOrd="0" presId="urn:microsoft.com/office/officeart/2005/8/layout/bProcess4"/>
    <dgm:cxn modelId="{0EB7D811-1DC3-46B3-AF32-588FAFEFA01E}" type="presParOf" srcId="{38600BD4-B59E-4910-A6A5-1561AAAD21D9}" destId="{DBC5C056-6B9B-4271-924B-320C72BEDDEC}" srcOrd="5" destOrd="0" presId="urn:microsoft.com/office/officeart/2005/8/layout/bProcess4"/>
    <dgm:cxn modelId="{BD4EFD76-A5F2-4AAE-AE6D-D45B30AC67AC}" type="presParOf" srcId="{38600BD4-B59E-4910-A6A5-1561AAAD21D9}" destId="{E9EF254D-C863-419A-A2EE-64FFF7F4956D}" srcOrd="6" destOrd="0" presId="urn:microsoft.com/office/officeart/2005/8/layout/bProcess4"/>
    <dgm:cxn modelId="{491002BD-33CC-470A-9182-5EEED2F3E33B}" type="presParOf" srcId="{E9EF254D-C863-419A-A2EE-64FFF7F4956D}" destId="{3CD868A9-CD99-46E0-89AC-4B1261FE87D3}" srcOrd="0" destOrd="0" presId="urn:microsoft.com/office/officeart/2005/8/layout/bProcess4"/>
    <dgm:cxn modelId="{67274006-CA47-43BB-A8B8-1796207CD3C3}" type="presParOf" srcId="{E9EF254D-C863-419A-A2EE-64FFF7F4956D}" destId="{0D3C98AE-9D86-49D2-9715-5850D75E1893}" srcOrd="1" destOrd="0" presId="urn:microsoft.com/office/officeart/2005/8/layout/bProcess4"/>
    <dgm:cxn modelId="{75773170-4EEE-4468-A9B1-589159420F41}" type="presParOf" srcId="{38600BD4-B59E-4910-A6A5-1561AAAD21D9}" destId="{ED56233C-5BF9-48D0-B9A8-A1D2A32F9CCB}" srcOrd="7" destOrd="0" presId="urn:microsoft.com/office/officeart/2005/8/layout/bProcess4"/>
    <dgm:cxn modelId="{6AF173F0-4772-4905-95A7-2273A06B231F}" type="presParOf" srcId="{38600BD4-B59E-4910-A6A5-1561AAAD21D9}" destId="{1B6AE3C0-AF29-4689-8FF9-1D9CC0F216B5}" srcOrd="8" destOrd="0" presId="urn:microsoft.com/office/officeart/2005/8/layout/bProcess4"/>
    <dgm:cxn modelId="{8951055E-8764-4073-B21B-2785FAFE8759}" type="presParOf" srcId="{1B6AE3C0-AF29-4689-8FF9-1D9CC0F216B5}" destId="{2D30D48A-24E0-4F10-ABA8-A0E03BBB17D7}" srcOrd="0" destOrd="0" presId="urn:microsoft.com/office/officeart/2005/8/layout/bProcess4"/>
    <dgm:cxn modelId="{E3652E7D-6A14-472D-A562-586A03A170F5}" type="presParOf" srcId="{1B6AE3C0-AF29-4689-8FF9-1D9CC0F216B5}" destId="{A582873F-3B2D-47C3-802F-14A58EED79DF}" srcOrd="1" destOrd="0" presId="urn:microsoft.com/office/officeart/2005/8/layout/bProcess4"/>
    <dgm:cxn modelId="{BA1D2067-9438-437D-B8BC-E049D92D5293}" type="presParOf" srcId="{38600BD4-B59E-4910-A6A5-1561AAAD21D9}" destId="{87A63CA2-9B93-42EA-8796-2CC878A843FD}" srcOrd="9" destOrd="0" presId="urn:microsoft.com/office/officeart/2005/8/layout/bProcess4"/>
    <dgm:cxn modelId="{35D9267B-418D-49F0-BDD3-DF93F25834A7}" type="presParOf" srcId="{38600BD4-B59E-4910-A6A5-1561AAAD21D9}" destId="{24243E1F-CF1C-427C-9B2D-F1241A6EFBEC}" srcOrd="10" destOrd="0" presId="urn:microsoft.com/office/officeart/2005/8/layout/bProcess4"/>
    <dgm:cxn modelId="{25A92FD1-4F14-4D56-AE10-010ACA4F5B6E}" type="presParOf" srcId="{24243E1F-CF1C-427C-9B2D-F1241A6EFBEC}" destId="{6D731145-AE94-4F0F-B587-2EBEEBCCDF9B}" srcOrd="0" destOrd="0" presId="urn:microsoft.com/office/officeart/2005/8/layout/bProcess4"/>
    <dgm:cxn modelId="{34232EA4-BA9E-47D3-B2FE-63AE37957A0E}" type="presParOf" srcId="{24243E1F-CF1C-427C-9B2D-F1241A6EFBEC}" destId="{E4D21516-1DC8-47C5-AF3C-6C65D648896A}" srcOrd="1" destOrd="0" presId="urn:microsoft.com/office/officeart/2005/8/layout/bProcess4"/>
    <dgm:cxn modelId="{8D885CFF-972B-4D57-87C7-2AA83DFF9C56}" type="presParOf" srcId="{38600BD4-B59E-4910-A6A5-1561AAAD21D9}" destId="{1AA8A487-3D8F-4D94-9CD7-AE995201EA3D}" srcOrd="11" destOrd="0" presId="urn:microsoft.com/office/officeart/2005/8/layout/bProcess4"/>
    <dgm:cxn modelId="{57874724-8650-44F8-AD54-87E02FB13468}" type="presParOf" srcId="{38600BD4-B59E-4910-A6A5-1561AAAD21D9}" destId="{C1A5EE20-92BD-4841-9E6D-2885E2C2ED84}" srcOrd="12" destOrd="0" presId="urn:microsoft.com/office/officeart/2005/8/layout/bProcess4"/>
    <dgm:cxn modelId="{3732BE75-920E-4554-8310-9D9AAF149938}" type="presParOf" srcId="{C1A5EE20-92BD-4841-9E6D-2885E2C2ED84}" destId="{067BDC1C-23C3-452C-99F9-8774D051C721}" srcOrd="0" destOrd="0" presId="urn:microsoft.com/office/officeart/2005/8/layout/bProcess4"/>
    <dgm:cxn modelId="{95990399-2D90-4BC9-B298-AC484B745B8D}" type="presParOf" srcId="{C1A5EE20-92BD-4841-9E6D-2885E2C2ED84}" destId="{D662A6CA-0AA5-430F-82A7-D112E3F9188D}" srcOrd="1" destOrd="0" presId="urn:microsoft.com/office/officeart/2005/8/layout/bProcess4"/>
    <dgm:cxn modelId="{F9584A6A-25E5-4FFF-ADA4-D0148EA398CB}" type="presParOf" srcId="{38600BD4-B59E-4910-A6A5-1561AAAD21D9}" destId="{54304F39-2E5D-4DC6-A02B-DED8F11920CA}" srcOrd="13" destOrd="0" presId="urn:microsoft.com/office/officeart/2005/8/layout/bProcess4"/>
    <dgm:cxn modelId="{54FDB93B-065F-4FF7-B731-CD307CDFEB6D}" type="presParOf" srcId="{38600BD4-B59E-4910-A6A5-1561AAAD21D9}" destId="{CD8DB434-C43E-47F3-8A92-14E6ECA197CD}" srcOrd="14" destOrd="0" presId="urn:microsoft.com/office/officeart/2005/8/layout/bProcess4"/>
    <dgm:cxn modelId="{06FF5DCB-5D87-4217-86B6-B819B30D302A}" type="presParOf" srcId="{CD8DB434-C43E-47F3-8A92-14E6ECA197CD}" destId="{963E5052-7BCB-4DA3-90D7-C55FD5F26EE4}" srcOrd="0" destOrd="0" presId="urn:microsoft.com/office/officeart/2005/8/layout/bProcess4"/>
    <dgm:cxn modelId="{EAC0F955-24CA-4033-BBD9-E7A6A783B378}" type="presParOf" srcId="{CD8DB434-C43E-47F3-8A92-14E6ECA197CD}" destId="{F74D20A8-9A4D-4DC2-BF89-6AADBFD99945}" srcOrd="1" destOrd="0" presId="urn:microsoft.com/office/officeart/2005/8/layout/bProcess4"/>
    <dgm:cxn modelId="{EB948C50-0433-48EC-B38B-B0B801CB0BD3}" type="presParOf" srcId="{38600BD4-B59E-4910-A6A5-1561AAAD21D9}" destId="{DF57D7F3-9FA7-4039-87BC-2DA04A48D536}" srcOrd="15" destOrd="0" presId="urn:microsoft.com/office/officeart/2005/8/layout/bProcess4"/>
    <dgm:cxn modelId="{57807D87-82C8-4820-9BC2-B0E3F736AE76}" type="presParOf" srcId="{38600BD4-B59E-4910-A6A5-1561AAAD21D9}" destId="{DEB68EE1-5F33-488A-847F-D6E05147161A}" srcOrd="16" destOrd="0" presId="urn:microsoft.com/office/officeart/2005/8/layout/bProcess4"/>
    <dgm:cxn modelId="{96C52CEF-3195-48E5-97AC-46BC3DA5FF20}" type="presParOf" srcId="{DEB68EE1-5F33-488A-847F-D6E05147161A}" destId="{BD22932A-452E-4C46-BCE5-71FFF823D97B}" srcOrd="0" destOrd="0" presId="urn:microsoft.com/office/officeart/2005/8/layout/bProcess4"/>
    <dgm:cxn modelId="{8967C05B-7F84-4C0C-A509-9AF006595AD5}" type="presParOf" srcId="{DEB68EE1-5F33-488A-847F-D6E05147161A}" destId="{41062510-813C-4C71-B0AD-0004427E2B55}" srcOrd="1" destOrd="0" presId="urn:microsoft.com/office/officeart/2005/8/layout/bProcess4"/>
  </dgm:cxnLst>
  <dgm:bg/>
  <dgm:whole/>
</dgm:dataModel>
</file>

<file path=ppt/diagrams/data2.xml><?xml version="1.0" encoding="utf-8"?>
<dgm:dataModel xmlns:dgm="http://schemas.openxmlformats.org/drawingml/2006/diagram" xmlns:a="http://schemas.openxmlformats.org/drawingml/2006/main">
  <dgm:ptLst>
    <dgm:pt modelId="{4C4FE864-477F-417F-B84F-CD04ACAC639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IN"/>
        </a:p>
      </dgm:t>
    </dgm:pt>
    <dgm:pt modelId="{17C61870-1972-428C-AF43-3DBBA621A9DC}">
      <dgm:prSet phldrT="[Text]" custT="1"/>
      <dgm:spPr>
        <a:solidFill>
          <a:srgbClr val="E5C609"/>
        </a:solidFill>
      </dgm:spPr>
      <dgm:t>
        <a:bodyPr/>
        <a:lstStyle/>
        <a:p>
          <a:pPr algn="ctr" rtl="0" fontAlgn="auto">
            <a:spcBef>
              <a:spcPts val="0"/>
            </a:spcBef>
            <a:spcAft>
              <a:spcPts val="0"/>
            </a:spcAft>
            <a:defRPr/>
          </a:pPr>
          <a:r>
            <a:rPr lang="en-US" sz="2400" kern="1200" dirty="0" smtClean="0">
              <a:solidFill>
                <a:srgbClr val="091693"/>
              </a:solidFill>
              <a:latin typeface="Trebuchet MS" pitchFamily="34" charset="0"/>
              <a:ea typeface="+mn-ea"/>
              <a:cs typeface="+mn-cs"/>
            </a:rPr>
            <a:t>Requirement for availing CENVAT Credit</a:t>
          </a:r>
          <a:endParaRPr lang="en-IN" sz="2400" kern="1200" dirty="0">
            <a:solidFill>
              <a:srgbClr val="091693"/>
            </a:solidFill>
            <a:latin typeface="Trebuchet MS" pitchFamily="34" charset="0"/>
            <a:ea typeface="+mn-ea"/>
            <a:cs typeface="+mn-cs"/>
          </a:endParaRPr>
        </a:p>
      </dgm:t>
    </dgm:pt>
    <dgm:pt modelId="{5E4A24B6-71C5-4CDB-9108-A93B51B51024}" type="parTrans" cxnId="{FB1B2D20-B2C9-428E-93EB-727CF6163A6B}">
      <dgm:prSet/>
      <dgm:spPr/>
      <dgm:t>
        <a:bodyPr/>
        <a:lstStyle/>
        <a:p>
          <a:endParaRPr lang="en-IN"/>
        </a:p>
      </dgm:t>
    </dgm:pt>
    <dgm:pt modelId="{DE7E2DC0-C522-441D-A039-6936A5288DB5}" type="sibTrans" cxnId="{FB1B2D20-B2C9-428E-93EB-727CF6163A6B}">
      <dgm:prSet/>
      <dgm:spPr/>
      <dgm:t>
        <a:bodyPr/>
        <a:lstStyle/>
        <a:p>
          <a:endParaRPr lang="en-IN"/>
        </a:p>
      </dgm:t>
    </dgm:pt>
    <dgm:pt modelId="{447C494D-1C9C-45C9-A3DC-0B18BD978410}">
      <dgm:prSet phldrT="[Text]"/>
      <dgm:spPr/>
      <dgm:t>
        <a:bodyPr/>
        <a:lstStyle/>
        <a:p>
          <a:r>
            <a:rPr lang="en-US" dirty="0" smtClean="0"/>
            <a:t>Input Services &amp; Capital Goods are used for provision of taxable service</a:t>
          </a:r>
          <a:endParaRPr lang="en-IN" dirty="0"/>
        </a:p>
      </dgm:t>
    </dgm:pt>
    <dgm:pt modelId="{F25304F7-A7E5-481E-B3EE-0EA4042A5C3A}" type="parTrans" cxnId="{C8622971-5776-41A4-9F79-31BFFA142C72}">
      <dgm:prSet/>
      <dgm:spPr/>
      <dgm:t>
        <a:bodyPr/>
        <a:lstStyle/>
        <a:p>
          <a:endParaRPr lang="en-IN"/>
        </a:p>
      </dgm:t>
    </dgm:pt>
    <dgm:pt modelId="{EE75B8E3-17D2-4289-A853-854C8F7AF6B2}" type="sibTrans" cxnId="{C8622971-5776-41A4-9F79-31BFFA142C72}">
      <dgm:prSet/>
      <dgm:spPr/>
      <dgm:t>
        <a:bodyPr/>
        <a:lstStyle/>
        <a:p>
          <a:endParaRPr lang="en-IN"/>
        </a:p>
      </dgm:t>
    </dgm:pt>
    <dgm:pt modelId="{1021E149-EF7A-4100-A7DF-87F6792F2EF0}">
      <dgm:prSet phldrT="[Text]"/>
      <dgm:spPr/>
      <dgm:t>
        <a:bodyPr/>
        <a:lstStyle/>
        <a:p>
          <a:r>
            <a:rPr lang="en-US" dirty="0" smtClean="0"/>
            <a:t>Possession of Proper duty paying documents</a:t>
          </a:r>
          <a:endParaRPr lang="en-IN" dirty="0"/>
        </a:p>
      </dgm:t>
    </dgm:pt>
    <dgm:pt modelId="{C8594877-1FBB-465B-902E-31EAF9937F53}" type="parTrans" cxnId="{AF499360-C382-4433-966E-8B0195940907}">
      <dgm:prSet/>
      <dgm:spPr/>
      <dgm:t>
        <a:bodyPr/>
        <a:lstStyle/>
        <a:p>
          <a:endParaRPr lang="en-IN"/>
        </a:p>
      </dgm:t>
    </dgm:pt>
    <dgm:pt modelId="{4741B9AC-A4A8-40ED-8F8B-2749D0F7A2F5}" type="sibTrans" cxnId="{AF499360-C382-4433-966E-8B0195940907}">
      <dgm:prSet/>
      <dgm:spPr/>
      <dgm:t>
        <a:bodyPr/>
        <a:lstStyle/>
        <a:p>
          <a:endParaRPr lang="en-IN"/>
        </a:p>
      </dgm:t>
    </dgm:pt>
    <dgm:pt modelId="{DCE54891-F3EF-4908-9B15-BCC3DF8975D6}">
      <dgm:prSet phldrT="[Text]"/>
      <dgm:spPr/>
      <dgm:t>
        <a:bodyPr/>
        <a:lstStyle/>
        <a:p>
          <a:r>
            <a:rPr lang="en-US" dirty="0" smtClean="0"/>
            <a:t>Documents must contain all particulars as per Rule 4A of ST Rules, 1994</a:t>
          </a:r>
          <a:endParaRPr lang="en-IN" dirty="0"/>
        </a:p>
      </dgm:t>
    </dgm:pt>
    <dgm:pt modelId="{2680B4D3-2E76-478E-B5CB-E193D9C9DAF1}" type="parTrans" cxnId="{2DEF9708-A8C9-49D0-BBC2-1BBA17B31B09}">
      <dgm:prSet/>
      <dgm:spPr/>
      <dgm:t>
        <a:bodyPr/>
        <a:lstStyle/>
        <a:p>
          <a:endParaRPr lang="en-IN"/>
        </a:p>
      </dgm:t>
    </dgm:pt>
    <dgm:pt modelId="{7E8117F0-9BF3-4A18-8BD5-F75926E9F929}" type="sibTrans" cxnId="{2DEF9708-A8C9-49D0-BBC2-1BBA17B31B09}">
      <dgm:prSet/>
      <dgm:spPr/>
      <dgm:t>
        <a:bodyPr/>
        <a:lstStyle/>
        <a:p>
          <a:endParaRPr lang="en-IN"/>
        </a:p>
      </dgm:t>
    </dgm:pt>
    <dgm:pt modelId="{D94F1664-802B-479F-B762-F6EEB261E2B4}">
      <dgm:prSet phldrT="[Text]"/>
      <dgm:spPr/>
      <dgm:t>
        <a:bodyPr/>
        <a:lstStyle/>
        <a:p>
          <a:r>
            <a:rPr lang="en-US" dirty="0" smtClean="0"/>
            <a:t>CENVAT Credit on capital Goods – upto 50% in C/Y, balance 50% in next year.</a:t>
          </a:r>
          <a:endParaRPr lang="en-IN" dirty="0"/>
        </a:p>
      </dgm:t>
    </dgm:pt>
    <dgm:pt modelId="{0A934990-16AC-46DC-B721-7B948EF0D861}" type="parTrans" cxnId="{1D69B3B7-7990-4927-9A30-7D76AE2F929D}">
      <dgm:prSet/>
      <dgm:spPr/>
      <dgm:t>
        <a:bodyPr/>
        <a:lstStyle/>
        <a:p>
          <a:endParaRPr lang="en-IN"/>
        </a:p>
      </dgm:t>
    </dgm:pt>
    <dgm:pt modelId="{9E426402-7092-492E-A676-E7C7062D2650}" type="sibTrans" cxnId="{1D69B3B7-7990-4927-9A30-7D76AE2F929D}">
      <dgm:prSet/>
      <dgm:spPr/>
      <dgm:t>
        <a:bodyPr/>
        <a:lstStyle/>
        <a:p>
          <a:endParaRPr lang="en-IN"/>
        </a:p>
      </dgm:t>
    </dgm:pt>
    <dgm:pt modelId="{7E064538-2B51-4F0F-AB55-36FFFC6622FD}" type="pres">
      <dgm:prSet presAssocID="{4C4FE864-477F-417F-B84F-CD04ACAC6398}" presName="diagram" presStyleCnt="0">
        <dgm:presLayoutVars>
          <dgm:chPref val="1"/>
          <dgm:dir/>
          <dgm:animOne val="branch"/>
          <dgm:animLvl val="lvl"/>
          <dgm:resizeHandles val="exact"/>
        </dgm:presLayoutVars>
      </dgm:prSet>
      <dgm:spPr/>
      <dgm:t>
        <a:bodyPr/>
        <a:lstStyle/>
        <a:p>
          <a:endParaRPr lang="en-IN"/>
        </a:p>
      </dgm:t>
    </dgm:pt>
    <dgm:pt modelId="{BFC86E3B-9619-4952-9588-7985346FC862}" type="pres">
      <dgm:prSet presAssocID="{17C61870-1972-428C-AF43-3DBBA621A9DC}" presName="root1" presStyleCnt="0"/>
      <dgm:spPr/>
    </dgm:pt>
    <dgm:pt modelId="{5A5477A1-C4A2-4ACD-9101-6C89CF2C6D5E}" type="pres">
      <dgm:prSet presAssocID="{17C61870-1972-428C-AF43-3DBBA621A9DC}" presName="LevelOneTextNode" presStyleLbl="node0" presStyleIdx="0" presStyleCnt="1" custScaleY="142455" custLinFactNeighborX="-61512" custLinFactNeighborY="-42468">
        <dgm:presLayoutVars>
          <dgm:chPref val="3"/>
        </dgm:presLayoutVars>
      </dgm:prSet>
      <dgm:spPr/>
      <dgm:t>
        <a:bodyPr/>
        <a:lstStyle/>
        <a:p>
          <a:endParaRPr lang="en-IN"/>
        </a:p>
      </dgm:t>
    </dgm:pt>
    <dgm:pt modelId="{AE7FA7E9-AA5E-447A-80A3-F961E6F2EFCB}" type="pres">
      <dgm:prSet presAssocID="{17C61870-1972-428C-AF43-3DBBA621A9DC}" presName="level2hierChild" presStyleCnt="0"/>
      <dgm:spPr/>
    </dgm:pt>
    <dgm:pt modelId="{CF240391-025E-4902-B120-BD7A7D9DAB78}" type="pres">
      <dgm:prSet presAssocID="{F25304F7-A7E5-481E-B3EE-0EA4042A5C3A}" presName="conn2-1" presStyleLbl="parChTrans1D2" presStyleIdx="0" presStyleCnt="4"/>
      <dgm:spPr/>
      <dgm:t>
        <a:bodyPr/>
        <a:lstStyle/>
        <a:p>
          <a:endParaRPr lang="en-IN"/>
        </a:p>
      </dgm:t>
    </dgm:pt>
    <dgm:pt modelId="{66066127-E79C-48A1-9E49-FC990F3098AB}" type="pres">
      <dgm:prSet presAssocID="{F25304F7-A7E5-481E-B3EE-0EA4042A5C3A}" presName="connTx" presStyleLbl="parChTrans1D2" presStyleIdx="0" presStyleCnt="4"/>
      <dgm:spPr/>
      <dgm:t>
        <a:bodyPr/>
        <a:lstStyle/>
        <a:p>
          <a:endParaRPr lang="en-IN"/>
        </a:p>
      </dgm:t>
    </dgm:pt>
    <dgm:pt modelId="{17C18630-6DD0-40A9-80F1-1EA6CB7D5D86}" type="pres">
      <dgm:prSet presAssocID="{447C494D-1C9C-45C9-A3DC-0B18BD978410}" presName="root2" presStyleCnt="0"/>
      <dgm:spPr/>
    </dgm:pt>
    <dgm:pt modelId="{93E26CE0-8F86-4A30-813F-D4084E19AF1E}" type="pres">
      <dgm:prSet presAssocID="{447C494D-1C9C-45C9-A3DC-0B18BD978410}" presName="LevelTwoTextNode" presStyleLbl="node2" presStyleIdx="0" presStyleCnt="4" custScaleX="202475" custScaleY="53385" custLinFactNeighborX="-2617" custLinFactNeighborY="-4134">
        <dgm:presLayoutVars>
          <dgm:chPref val="3"/>
        </dgm:presLayoutVars>
      </dgm:prSet>
      <dgm:spPr/>
      <dgm:t>
        <a:bodyPr/>
        <a:lstStyle/>
        <a:p>
          <a:endParaRPr lang="en-IN"/>
        </a:p>
      </dgm:t>
    </dgm:pt>
    <dgm:pt modelId="{97703488-AAB3-44CA-8B42-38049E720175}" type="pres">
      <dgm:prSet presAssocID="{447C494D-1C9C-45C9-A3DC-0B18BD978410}" presName="level3hierChild" presStyleCnt="0"/>
      <dgm:spPr/>
    </dgm:pt>
    <dgm:pt modelId="{4ABA792F-7072-461B-8B9A-0EE0D3B58DD5}" type="pres">
      <dgm:prSet presAssocID="{C8594877-1FBB-465B-902E-31EAF9937F53}" presName="conn2-1" presStyleLbl="parChTrans1D2" presStyleIdx="1" presStyleCnt="4"/>
      <dgm:spPr/>
      <dgm:t>
        <a:bodyPr/>
        <a:lstStyle/>
        <a:p>
          <a:endParaRPr lang="en-IN"/>
        </a:p>
      </dgm:t>
    </dgm:pt>
    <dgm:pt modelId="{EB038CED-6265-46D9-B50B-5C1D1351FB77}" type="pres">
      <dgm:prSet presAssocID="{C8594877-1FBB-465B-902E-31EAF9937F53}" presName="connTx" presStyleLbl="parChTrans1D2" presStyleIdx="1" presStyleCnt="4"/>
      <dgm:spPr/>
      <dgm:t>
        <a:bodyPr/>
        <a:lstStyle/>
        <a:p>
          <a:endParaRPr lang="en-IN"/>
        </a:p>
      </dgm:t>
    </dgm:pt>
    <dgm:pt modelId="{76096470-E761-4AE7-B5B8-297039701EC8}" type="pres">
      <dgm:prSet presAssocID="{1021E149-EF7A-4100-A7DF-87F6792F2EF0}" presName="root2" presStyleCnt="0"/>
      <dgm:spPr/>
    </dgm:pt>
    <dgm:pt modelId="{96A65CDB-A55A-48E9-BD75-16FC6F725646}" type="pres">
      <dgm:prSet presAssocID="{1021E149-EF7A-4100-A7DF-87F6792F2EF0}" presName="LevelTwoTextNode" presStyleLbl="node2" presStyleIdx="1" presStyleCnt="4" custScaleX="206160" custScaleY="56381" custLinFactNeighborX="-5383">
        <dgm:presLayoutVars>
          <dgm:chPref val="3"/>
        </dgm:presLayoutVars>
      </dgm:prSet>
      <dgm:spPr/>
      <dgm:t>
        <a:bodyPr/>
        <a:lstStyle/>
        <a:p>
          <a:endParaRPr lang="en-IN"/>
        </a:p>
      </dgm:t>
    </dgm:pt>
    <dgm:pt modelId="{8CE1B813-C758-4490-9AB8-BC17B1658CFA}" type="pres">
      <dgm:prSet presAssocID="{1021E149-EF7A-4100-A7DF-87F6792F2EF0}" presName="level3hierChild" presStyleCnt="0"/>
      <dgm:spPr/>
    </dgm:pt>
    <dgm:pt modelId="{E20C0E10-D1F3-4D52-8DFD-C8938B5A473A}" type="pres">
      <dgm:prSet presAssocID="{2680B4D3-2E76-478E-B5CB-E193D9C9DAF1}" presName="conn2-1" presStyleLbl="parChTrans1D2" presStyleIdx="2" presStyleCnt="4"/>
      <dgm:spPr/>
      <dgm:t>
        <a:bodyPr/>
        <a:lstStyle/>
        <a:p>
          <a:endParaRPr lang="en-IN"/>
        </a:p>
      </dgm:t>
    </dgm:pt>
    <dgm:pt modelId="{151C97AA-564A-494E-BF52-BE2C659ADA5A}" type="pres">
      <dgm:prSet presAssocID="{2680B4D3-2E76-478E-B5CB-E193D9C9DAF1}" presName="connTx" presStyleLbl="parChTrans1D2" presStyleIdx="2" presStyleCnt="4"/>
      <dgm:spPr/>
      <dgm:t>
        <a:bodyPr/>
        <a:lstStyle/>
        <a:p>
          <a:endParaRPr lang="en-IN"/>
        </a:p>
      </dgm:t>
    </dgm:pt>
    <dgm:pt modelId="{3C323F04-625C-4041-989D-220EF830CEF4}" type="pres">
      <dgm:prSet presAssocID="{DCE54891-F3EF-4908-9B15-BCC3DF8975D6}" presName="root2" presStyleCnt="0"/>
      <dgm:spPr/>
    </dgm:pt>
    <dgm:pt modelId="{3A54784E-41AD-4E8B-8144-2A1C697A4A5B}" type="pres">
      <dgm:prSet presAssocID="{DCE54891-F3EF-4908-9B15-BCC3DF8975D6}" presName="LevelTwoTextNode" presStyleLbl="node2" presStyleIdx="2" presStyleCnt="4" custScaleX="207156" custScaleY="49192">
        <dgm:presLayoutVars>
          <dgm:chPref val="3"/>
        </dgm:presLayoutVars>
      </dgm:prSet>
      <dgm:spPr/>
      <dgm:t>
        <a:bodyPr/>
        <a:lstStyle/>
        <a:p>
          <a:endParaRPr lang="en-IN"/>
        </a:p>
      </dgm:t>
    </dgm:pt>
    <dgm:pt modelId="{6431DF91-CF0E-4814-923C-8358B2AAC8E6}" type="pres">
      <dgm:prSet presAssocID="{DCE54891-F3EF-4908-9B15-BCC3DF8975D6}" presName="level3hierChild" presStyleCnt="0"/>
      <dgm:spPr/>
    </dgm:pt>
    <dgm:pt modelId="{211DDDC4-DAEA-4AF0-B9A2-4167E0B7FDF1}" type="pres">
      <dgm:prSet presAssocID="{0A934990-16AC-46DC-B721-7B948EF0D861}" presName="conn2-1" presStyleLbl="parChTrans1D2" presStyleIdx="3" presStyleCnt="4"/>
      <dgm:spPr/>
      <dgm:t>
        <a:bodyPr/>
        <a:lstStyle/>
        <a:p>
          <a:endParaRPr lang="en-IN"/>
        </a:p>
      </dgm:t>
    </dgm:pt>
    <dgm:pt modelId="{095B0853-0DE6-4A3E-8901-608DFD29094F}" type="pres">
      <dgm:prSet presAssocID="{0A934990-16AC-46DC-B721-7B948EF0D861}" presName="connTx" presStyleLbl="parChTrans1D2" presStyleIdx="3" presStyleCnt="4"/>
      <dgm:spPr/>
      <dgm:t>
        <a:bodyPr/>
        <a:lstStyle/>
        <a:p>
          <a:endParaRPr lang="en-IN"/>
        </a:p>
      </dgm:t>
    </dgm:pt>
    <dgm:pt modelId="{B2481637-B655-4194-8C0B-1A2D7CF94594}" type="pres">
      <dgm:prSet presAssocID="{D94F1664-802B-479F-B762-F6EEB261E2B4}" presName="root2" presStyleCnt="0"/>
      <dgm:spPr/>
    </dgm:pt>
    <dgm:pt modelId="{45915D5A-BD23-4797-82A3-4979DC1FC05A}" type="pres">
      <dgm:prSet presAssocID="{D94F1664-802B-479F-B762-F6EEB261E2B4}" presName="LevelTwoTextNode" presStyleLbl="node2" presStyleIdx="3" presStyleCnt="4" custScaleX="205068" custScaleY="49805">
        <dgm:presLayoutVars>
          <dgm:chPref val="3"/>
        </dgm:presLayoutVars>
      </dgm:prSet>
      <dgm:spPr/>
      <dgm:t>
        <a:bodyPr/>
        <a:lstStyle/>
        <a:p>
          <a:endParaRPr lang="en-IN"/>
        </a:p>
      </dgm:t>
    </dgm:pt>
    <dgm:pt modelId="{3AA802DD-1BC0-4C7B-A2E6-90BD445BACD1}" type="pres">
      <dgm:prSet presAssocID="{D94F1664-802B-479F-B762-F6EEB261E2B4}" presName="level3hierChild" presStyleCnt="0"/>
      <dgm:spPr/>
    </dgm:pt>
  </dgm:ptLst>
  <dgm:cxnLst>
    <dgm:cxn modelId="{A8D96200-1F4F-44D5-8388-F2A8AD4D7AE2}" type="presOf" srcId="{4C4FE864-477F-417F-B84F-CD04ACAC6398}" destId="{7E064538-2B51-4F0F-AB55-36FFFC6622FD}" srcOrd="0" destOrd="0" presId="urn:microsoft.com/office/officeart/2005/8/layout/hierarchy2"/>
    <dgm:cxn modelId="{32C403D7-3A70-47C9-8952-D6EF0D13E13A}" type="presOf" srcId="{1021E149-EF7A-4100-A7DF-87F6792F2EF0}" destId="{96A65CDB-A55A-48E9-BD75-16FC6F725646}" srcOrd="0" destOrd="0" presId="urn:microsoft.com/office/officeart/2005/8/layout/hierarchy2"/>
    <dgm:cxn modelId="{AF499360-C382-4433-966E-8B0195940907}" srcId="{17C61870-1972-428C-AF43-3DBBA621A9DC}" destId="{1021E149-EF7A-4100-A7DF-87F6792F2EF0}" srcOrd="1" destOrd="0" parTransId="{C8594877-1FBB-465B-902E-31EAF9937F53}" sibTransId="{4741B9AC-A4A8-40ED-8F8B-2749D0F7A2F5}"/>
    <dgm:cxn modelId="{A28814FE-8164-4521-A853-B744BAD8CFAF}" type="presOf" srcId="{F25304F7-A7E5-481E-B3EE-0EA4042A5C3A}" destId="{CF240391-025E-4902-B120-BD7A7D9DAB78}" srcOrd="0" destOrd="0" presId="urn:microsoft.com/office/officeart/2005/8/layout/hierarchy2"/>
    <dgm:cxn modelId="{9983546D-498B-4614-9531-264021973297}" type="presOf" srcId="{0A934990-16AC-46DC-B721-7B948EF0D861}" destId="{095B0853-0DE6-4A3E-8901-608DFD29094F}" srcOrd="1" destOrd="0" presId="urn:microsoft.com/office/officeart/2005/8/layout/hierarchy2"/>
    <dgm:cxn modelId="{21AF77AA-3172-4A15-8720-E0564C7A08FA}" type="presOf" srcId="{C8594877-1FBB-465B-902E-31EAF9937F53}" destId="{EB038CED-6265-46D9-B50B-5C1D1351FB77}" srcOrd="1" destOrd="0" presId="urn:microsoft.com/office/officeart/2005/8/layout/hierarchy2"/>
    <dgm:cxn modelId="{03873FAF-BCCE-4078-8510-81BFF12F78DC}" type="presOf" srcId="{17C61870-1972-428C-AF43-3DBBA621A9DC}" destId="{5A5477A1-C4A2-4ACD-9101-6C89CF2C6D5E}" srcOrd="0" destOrd="0" presId="urn:microsoft.com/office/officeart/2005/8/layout/hierarchy2"/>
    <dgm:cxn modelId="{2DEF9708-A8C9-49D0-BBC2-1BBA17B31B09}" srcId="{17C61870-1972-428C-AF43-3DBBA621A9DC}" destId="{DCE54891-F3EF-4908-9B15-BCC3DF8975D6}" srcOrd="2" destOrd="0" parTransId="{2680B4D3-2E76-478E-B5CB-E193D9C9DAF1}" sibTransId="{7E8117F0-9BF3-4A18-8BD5-F75926E9F929}"/>
    <dgm:cxn modelId="{BA3B6A44-1052-4D54-A37D-A16AEA5D2E6C}" type="presOf" srcId="{D94F1664-802B-479F-B762-F6EEB261E2B4}" destId="{45915D5A-BD23-4797-82A3-4979DC1FC05A}" srcOrd="0" destOrd="0" presId="urn:microsoft.com/office/officeart/2005/8/layout/hierarchy2"/>
    <dgm:cxn modelId="{4E6D8198-29ED-4A7C-8F72-639214C3D62C}" type="presOf" srcId="{0A934990-16AC-46DC-B721-7B948EF0D861}" destId="{211DDDC4-DAEA-4AF0-B9A2-4167E0B7FDF1}" srcOrd="0" destOrd="0" presId="urn:microsoft.com/office/officeart/2005/8/layout/hierarchy2"/>
    <dgm:cxn modelId="{0D35EAFA-9690-4756-8B25-41CDFB1D3F95}" type="presOf" srcId="{447C494D-1C9C-45C9-A3DC-0B18BD978410}" destId="{93E26CE0-8F86-4A30-813F-D4084E19AF1E}" srcOrd="0" destOrd="0" presId="urn:microsoft.com/office/officeart/2005/8/layout/hierarchy2"/>
    <dgm:cxn modelId="{FF96E7F0-9A3A-4157-ACEB-C4C7F64A2DC6}" type="presOf" srcId="{2680B4D3-2E76-478E-B5CB-E193D9C9DAF1}" destId="{E20C0E10-D1F3-4D52-8DFD-C8938B5A473A}" srcOrd="0" destOrd="0" presId="urn:microsoft.com/office/officeart/2005/8/layout/hierarchy2"/>
    <dgm:cxn modelId="{01F34194-7FC0-49C5-9D19-E5F8A8268075}" type="presOf" srcId="{2680B4D3-2E76-478E-B5CB-E193D9C9DAF1}" destId="{151C97AA-564A-494E-BF52-BE2C659ADA5A}" srcOrd="1" destOrd="0" presId="urn:microsoft.com/office/officeart/2005/8/layout/hierarchy2"/>
    <dgm:cxn modelId="{FB1B2D20-B2C9-428E-93EB-727CF6163A6B}" srcId="{4C4FE864-477F-417F-B84F-CD04ACAC6398}" destId="{17C61870-1972-428C-AF43-3DBBA621A9DC}" srcOrd="0" destOrd="0" parTransId="{5E4A24B6-71C5-4CDB-9108-A93B51B51024}" sibTransId="{DE7E2DC0-C522-441D-A039-6936A5288DB5}"/>
    <dgm:cxn modelId="{2710730A-32F4-4735-920E-F06AA20539DD}" type="presOf" srcId="{F25304F7-A7E5-481E-B3EE-0EA4042A5C3A}" destId="{66066127-E79C-48A1-9E49-FC990F3098AB}" srcOrd="1" destOrd="0" presId="urn:microsoft.com/office/officeart/2005/8/layout/hierarchy2"/>
    <dgm:cxn modelId="{36B92DC2-16A7-4253-829E-B1C4166F0A08}" type="presOf" srcId="{C8594877-1FBB-465B-902E-31EAF9937F53}" destId="{4ABA792F-7072-461B-8B9A-0EE0D3B58DD5}" srcOrd="0" destOrd="0" presId="urn:microsoft.com/office/officeart/2005/8/layout/hierarchy2"/>
    <dgm:cxn modelId="{1D69B3B7-7990-4927-9A30-7D76AE2F929D}" srcId="{17C61870-1972-428C-AF43-3DBBA621A9DC}" destId="{D94F1664-802B-479F-B762-F6EEB261E2B4}" srcOrd="3" destOrd="0" parTransId="{0A934990-16AC-46DC-B721-7B948EF0D861}" sibTransId="{9E426402-7092-492E-A676-E7C7062D2650}"/>
    <dgm:cxn modelId="{C8622971-5776-41A4-9F79-31BFFA142C72}" srcId="{17C61870-1972-428C-AF43-3DBBA621A9DC}" destId="{447C494D-1C9C-45C9-A3DC-0B18BD978410}" srcOrd="0" destOrd="0" parTransId="{F25304F7-A7E5-481E-B3EE-0EA4042A5C3A}" sibTransId="{EE75B8E3-17D2-4289-A853-854C8F7AF6B2}"/>
    <dgm:cxn modelId="{1BD6AD54-6D73-4DE2-BE89-CDC32A622A78}" type="presOf" srcId="{DCE54891-F3EF-4908-9B15-BCC3DF8975D6}" destId="{3A54784E-41AD-4E8B-8144-2A1C697A4A5B}" srcOrd="0" destOrd="0" presId="urn:microsoft.com/office/officeart/2005/8/layout/hierarchy2"/>
    <dgm:cxn modelId="{37FA6BE9-13D2-4697-AB2F-A2A72D611D02}" type="presParOf" srcId="{7E064538-2B51-4F0F-AB55-36FFFC6622FD}" destId="{BFC86E3B-9619-4952-9588-7985346FC862}" srcOrd="0" destOrd="0" presId="urn:microsoft.com/office/officeart/2005/8/layout/hierarchy2"/>
    <dgm:cxn modelId="{08E75659-E236-4ACF-B78D-61E268589658}" type="presParOf" srcId="{BFC86E3B-9619-4952-9588-7985346FC862}" destId="{5A5477A1-C4A2-4ACD-9101-6C89CF2C6D5E}" srcOrd="0" destOrd="0" presId="urn:microsoft.com/office/officeart/2005/8/layout/hierarchy2"/>
    <dgm:cxn modelId="{C16227E7-5602-4C6B-99F9-FE063BD86394}" type="presParOf" srcId="{BFC86E3B-9619-4952-9588-7985346FC862}" destId="{AE7FA7E9-AA5E-447A-80A3-F961E6F2EFCB}" srcOrd="1" destOrd="0" presId="urn:microsoft.com/office/officeart/2005/8/layout/hierarchy2"/>
    <dgm:cxn modelId="{449F8460-59AA-4A74-9CBD-3CF6CDADA91A}" type="presParOf" srcId="{AE7FA7E9-AA5E-447A-80A3-F961E6F2EFCB}" destId="{CF240391-025E-4902-B120-BD7A7D9DAB78}" srcOrd="0" destOrd="0" presId="urn:microsoft.com/office/officeart/2005/8/layout/hierarchy2"/>
    <dgm:cxn modelId="{9EC06766-6C67-4B3E-BA4C-ABAE733B3CA3}" type="presParOf" srcId="{CF240391-025E-4902-B120-BD7A7D9DAB78}" destId="{66066127-E79C-48A1-9E49-FC990F3098AB}" srcOrd="0" destOrd="0" presId="urn:microsoft.com/office/officeart/2005/8/layout/hierarchy2"/>
    <dgm:cxn modelId="{9782EF87-6F9A-4470-8562-075C5FDCF5E4}" type="presParOf" srcId="{AE7FA7E9-AA5E-447A-80A3-F961E6F2EFCB}" destId="{17C18630-6DD0-40A9-80F1-1EA6CB7D5D86}" srcOrd="1" destOrd="0" presId="urn:microsoft.com/office/officeart/2005/8/layout/hierarchy2"/>
    <dgm:cxn modelId="{DB038369-20BF-4F38-8A63-47FA416FE9F7}" type="presParOf" srcId="{17C18630-6DD0-40A9-80F1-1EA6CB7D5D86}" destId="{93E26CE0-8F86-4A30-813F-D4084E19AF1E}" srcOrd="0" destOrd="0" presId="urn:microsoft.com/office/officeart/2005/8/layout/hierarchy2"/>
    <dgm:cxn modelId="{D614D66A-3C65-4E7B-AA5D-CE7EAF3CA822}" type="presParOf" srcId="{17C18630-6DD0-40A9-80F1-1EA6CB7D5D86}" destId="{97703488-AAB3-44CA-8B42-38049E720175}" srcOrd="1" destOrd="0" presId="urn:microsoft.com/office/officeart/2005/8/layout/hierarchy2"/>
    <dgm:cxn modelId="{310E92E3-3ECB-43A7-86A1-535F45384B4D}" type="presParOf" srcId="{AE7FA7E9-AA5E-447A-80A3-F961E6F2EFCB}" destId="{4ABA792F-7072-461B-8B9A-0EE0D3B58DD5}" srcOrd="2" destOrd="0" presId="urn:microsoft.com/office/officeart/2005/8/layout/hierarchy2"/>
    <dgm:cxn modelId="{DC3DAE53-597C-4AA4-BC5A-62F67671069F}" type="presParOf" srcId="{4ABA792F-7072-461B-8B9A-0EE0D3B58DD5}" destId="{EB038CED-6265-46D9-B50B-5C1D1351FB77}" srcOrd="0" destOrd="0" presId="urn:microsoft.com/office/officeart/2005/8/layout/hierarchy2"/>
    <dgm:cxn modelId="{861D671B-17A8-4275-BD93-8314D62B35B1}" type="presParOf" srcId="{AE7FA7E9-AA5E-447A-80A3-F961E6F2EFCB}" destId="{76096470-E761-4AE7-B5B8-297039701EC8}" srcOrd="3" destOrd="0" presId="urn:microsoft.com/office/officeart/2005/8/layout/hierarchy2"/>
    <dgm:cxn modelId="{DA70FF8D-ADE7-4130-86C1-9DFCA03F7F2E}" type="presParOf" srcId="{76096470-E761-4AE7-B5B8-297039701EC8}" destId="{96A65CDB-A55A-48E9-BD75-16FC6F725646}" srcOrd="0" destOrd="0" presId="urn:microsoft.com/office/officeart/2005/8/layout/hierarchy2"/>
    <dgm:cxn modelId="{C1329E95-878C-44B9-8D68-11D7CCF149DF}" type="presParOf" srcId="{76096470-E761-4AE7-B5B8-297039701EC8}" destId="{8CE1B813-C758-4490-9AB8-BC17B1658CFA}" srcOrd="1" destOrd="0" presId="urn:microsoft.com/office/officeart/2005/8/layout/hierarchy2"/>
    <dgm:cxn modelId="{D8B11A6F-BB21-40BE-86B5-8D6DB81D959A}" type="presParOf" srcId="{AE7FA7E9-AA5E-447A-80A3-F961E6F2EFCB}" destId="{E20C0E10-D1F3-4D52-8DFD-C8938B5A473A}" srcOrd="4" destOrd="0" presId="urn:microsoft.com/office/officeart/2005/8/layout/hierarchy2"/>
    <dgm:cxn modelId="{74B3D08D-BAC8-435B-B850-39BA81EA92EF}" type="presParOf" srcId="{E20C0E10-D1F3-4D52-8DFD-C8938B5A473A}" destId="{151C97AA-564A-494E-BF52-BE2C659ADA5A}" srcOrd="0" destOrd="0" presId="urn:microsoft.com/office/officeart/2005/8/layout/hierarchy2"/>
    <dgm:cxn modelId="{D732A6A6-3B1B-4564-AFAE-1358048B5237}" type="presParOf" srcId="{AE7FA7E9-AA5E-447A-80A3-F961E6F2EFCB}" destId="{3C323F04-625C-4041-989D-220EF830CEF4}" srcOrd="5" destOrd="0" presId="urn:microsoft.com/office/officeart/2005/8/layout/hierarchy2"/>
    <dgm:cxn modelId="{D1E595BA-4AAC-4014-9D92-ABEA26A60802}" type="presParOf" srcId="{3C323F04-625C-4041-989D-220EF830CEF4}" destId="{3A54784E-41AD-4E8B-8144-2A1C697A4A5B}" srcOrd="0" destOrd="0" presId="urn:microsoft.com/office/officeart/2005/8/layout/hierarchy2"/>
    <dgm:cxn modelId="{16FC0EB2-30F4-40B3-BBB3-ED2984C6845C}" type="presParOf" srcId="{3C323F04-625C-4041-989D-220EF830CEF4}" destId="{6431DF91-CF0E-4814-923C-8358B2AAC8E6}" srcOrd="1" destOrd="0" presId="urn:microsoft.com/office/officeart/2005/8/layout/hierarchy2"/>
    <dgm:cxn modelId="{FEA78BB8-3C35-4EB1-A0D5-6C60ADCCA1CA}" type="presParOf" srcId="{AE7FA7E9-AA5E-447A-80A3-F961E6F2EFCB}" destId="{211DDDC4-DAEA-4AF0-B9A2-4167E0B7FDF1}" srcOrd="6" destOrd="0" presId="urn:microsoft.com/office/officeart/2005/8/layout/hierarchy2"/>
    <dgm:cxn modelId="{10414416-54E3-482F-AE6D-15AEB841F332}" type="presParOf" srcId="{211DDDC4-DAEA-4AF0-B9A2-4167E0B7FDF1}" destId="{095B0853-0DE6-4A3E-8901-608DFD29094F}" srcOrd="0" destOrd="0" presId="urn:microsoft.com/office/officeart/2005/8/layout/hierarchy2"/>
    <dgm:cxn modelId="{6597CDA0-B821-4F50-9262-73D434CD8C7F}" type="presParOf" srcId="{AE7FA7E9-AA5E-447A-80A3-F961E6F2EFCB}" destId="{B2481637-B655-4194-8C0B-1A2D7CF94594}" srcOrd="7" destOrd="0" presId="urn:microsoft.com/office/officeart/2005/8/layout/hierarchy2"/>
    <dgm:cxn modelId="{0BEB9C6A-C90F-4E09-93C7-92BC5B771EC5}" type="presParOf" srcId="{B2481637-B655-4194-8C0B-1A2D7CF94594}" destId="{45915D5A-BD23-4797-82A3-4979DC1FC05A}" srcOrd="0" destOrd="0" presId="urn:microsoft.com/office/officeart/2005/8/layout/hierarchy2"/>
    <dgm:cxn modelId="{6BEEC9A0-5760-4C99-BBDB-55C40CE24681}" type="presParOf" srcId="{B2481637-B655-4194-8C0B-1A2D7CF94594}" destId="{3AA802DD-1BC0-4C7B-A2E6-90BD445BACD1}" srcOrd="1" destOrd="0" presId="urn:microsoft.com/office/officeart/2005/8/layout/hierarchy2"/>
  </dgm:cxnLst>
  <dgm:bg/>
  <dgm:whole/>
</dgm:dataModel>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661" tIns="48331" rIns="96661" bIns="48331"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6661" tIns="48331" rIns="96661" bIns="48331" rtlCol="0"/>
          <a:lstStyle>
            <a:lvl1pPr algn="r" fontAlgn="auto">
              <a:spcBef>
                <a:spcPts val="0"/>
              </a:spcBef>
              <a:spcAft>
                <a:spcPts val="0"/>
              </a:spcAft>
              <a:defRPr sz="1300">
                <a:latin typeface="+mn-lt"/>
                <a:cs typeface="+mn-cs"/>
              </a:defRPr>
            </a:lvl1pPr>
          </a:lstStyle>
          <a:p>
            <a:pPr>
              <a:defRPr/>
            </a:pPr>
            <a:fld id="{92CD2AED-0F4C-476C-80B9-37363B62191D}" type="datetimeFigureOut">
              <a:rPr lang="en-US"/>
              <a:pPr>
                <a:defRPr/>
              </a:pPr>
              <a:t>12/19/2013</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6661" tIns="48331" rIns="96661" bIns="48331" rtlCol="0" anchor="b"/>
          <a:lstStyle>
            <a:lvl1pPr algn="l" fontAlgn="auto">
              <a:spcBef>
                <a:spcPts val="0"/>
              </a:spcBef>
              <a:spcAft>
                <a:spcPts val="0"/>
              </a:spcAft>
              <a:defRPr sz="13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6661" tIns="48331" rIns="96661" bIns="48331" rtlCol="0" anchor="b"/>
          <a:lstStyle>
            <a:lvl1pPr algn="r" fontAlgn="auto">
              <a:spcBef>
                <a:spcPts val="0"/>
              </a:spcBef>
              <a:spcAft>
                <a:spcPts val="0"/>
              </a:spcAft>
              <a:defRPr sz="1300">
                <a:latin typeface="+mn-lt"/>
                <a:cs typeface="+mn-cs"/>
              </a:defRPr>
            </a:lvl1pPr>
          </a:lstStyle>
          <a:p>
            <a:pPr>
              <a:defRPr/>
            </a:pPr>
            <a:fld id="{E61D434A-E32E-4D81-8CD3-C69D78C3441F}"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661" tIns="48331" rIns="96661" bIns="48331"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6661" tIns="48331" rIns="96661" bIns="48331" rtlCol="0"/>
          <a:lstStyle>
            <a:lvl1pPr algn="r" fontAlgn="auto">
              <a:spcBef>
                <a:spcPts val="0"/>
              </a:spcBef>
              <a:spcAft>
                <a:spcPts val="0"/>
              </a:spcAft>
              <a:defRPr sz="1300">
                <a:latin typeface="+mn-lt"/>
                <a:cs typeface="+mn-cs"/>
              </a:defRPr>
            </a:lvl1pPr>
          </a:lstStyle>
          <a:p>
            <a:pPr>
              <a:defRPr/>
            </a:pPr>
            <a:fld id="{053A6FA4-B071-4CA7-A310-855E4C2804C0}" type="datetimeFigureOut">
              <a:rPr lang="en-US"/>
              <a:pPr>
                <a:defRPr/>
              </a:pPr>
              <a:t>12/19/2013</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pPr lvl="0"/>
            <a:endParaRPr lang="en-US" noProof="0" dirty="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6661" tIns="48331" rIns="96661" bIns="4833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120188"/>
            <a:ext cx="3170238" cy="479425"/>
          </a:xfrm>
          <a:prstGeom prst="rect">
            <a:avLst/>
          </a:prstGeom>
        </p:spPr>
        <p:txBody>
          <a:bodyPr vert="horz" lIns="96661" tIns="48331" rIns="96661" bIns="48331"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6661" tIns="48331" rIns="96661" bIns="48331" rtlCol="0" anchor="b"/>
          <a:lstStyle>
            <a:lvl1pPr algn="r" fontAlgn="auto">
              <a:spcBef>
                <a:spcPts val="0"/>
              </a:spcBef>
              <a:spcAft>
                <a:spcPts val="0"/>
              </a:spcAft>
              <a:defRPr sz="1300">
                <a:latin typeface="+mn-lt"/>
                <a:cs typeface="+mn-cs"/>
              </a:defRPr>
            </a:lvl1pPr>
          </a:lstStyle>
          <a:p>
            <a:pPr>
              <a:defRPr/>
            </a:pPr>
            <a:fld id="{F4CE60C4-22DB-4946-AF72-39B15272B957}"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32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0FEFCE-C355-4F3C-AFC4-E8CCB977A46D}" type="slidenum">
              <a:rPr lang="en-US" smtClean="0"/>
              <a:pPr fontAlgn="base">
                <a:spcBef>
                  <a:spcPct val="0"/>
                </a:spcBef>
                <a:spcAft>
                  <a:spcPct val="0"/>
                </a:spcAft>
                <a:defRPr/>
              </a:pPr>
              <a:t>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42CE677-DB55-44D5-83BE-9FAEAD2E057A}" type="datetimeFigureOut">
              <a:rPr lang="en-US"/>
              <a:pPr>
                <a:defRPr/>
              </a:pPr>
              <a:t>12/19/2013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34B8ECC-EB60-4898-8060-B96E021FF69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86C797-D21F-4EDA-879A-D5E85B25CBA5}" type="datetimeFigureOut">
              <a:rPr lang="en-US"/>
              <a:pPr>
                <a:defRPr/>
              </a:pPr>
              <a:t>12/19/2013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1F49816-93EF-4E9F-8F63-067A376A73C0}"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C1CC27A-997F-4B06-9F0E-610D0739AB1B}" type="datetimeFigureOut">
              <a:rPr lang="en-US"/>
              <a:pPr>
                <a:defRPr/>
              </a:pPr>
              <a:t>12/19/2013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2ECB97-3EB0-4147-9FF3-EDDEE998D39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863A54F-C7A7-4965-B175-7D27BE0CD4D9}" type="datetimeFigureOut">
              <a:rPr lang="en-US"/>
              <a:pPr>
                <a:defRPr/>
              </a:pPr>
              <a:t>12/19/2013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42176E0-9430-4A30-8869-E0B2D6F4DE4A}"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283AA60-5C20-43A3-9285-03DFC2F5DCF5}" type="datetimeFigureOut">
              <a:rPr lang="en-US"/>
              <a:pPr>
                <a:defRPr/>
              </a:pPr>
              <a:t>12/19/2013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B943ED1-1D82-4CB3-9186-1022125070E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5F6CB45-2B8B-4390-ADB5-636BB0035C6C}" type="datetimeFigureOut">
              <a:rPr lang="en-US"/>
              <a:pPr>
                <a:defRPr/>
              </a:pPr>
              <a:t>12/19/2013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804313-4B90-4788-AFB5-3ABD67D75CFC}"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AE8D8CC-548D-4F6A-9C87-C3EB23C335A5}" type="datetimeFigureOut">
              <a:rPr lang="en-US"/>
              <a:pPr>
                <a:defRPr/>
              </a:pPr>
              <a:t>12/19/2013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EEDDC0A-8C6B-4391-A1C0-501CA3F2C67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13C551B-3D17-47A3-90E0-BB7705E65A89}" type="datetimeFigureOut">
              <a:rPr lang="en-US"/>
              <a:pPr>
                <a:defRPr/>
              </a:pPr>
              <a:t>12/19/2013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E905F2C-C55A-44B8-B8B3-4A12C6C5BF50}"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F84E618-A966-4F8E-9230-2CF2DB8918A2}" type="datetimeFigureOut">
              <a:rPr lang="en-US"/>
              <a:pPr>
                <a:defRPr/>
              </a:pPr>
              <a:t>12/19/2013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A4B1BBE-9F09-4063-A2E4-F73B6A478A6E}"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EF702C0-503B-4116-9FC1-ABB5D2B43129}" type="datetimeFigureOut">
              <a:rPr lang="en-US"/>
              <a:pPr>
                <a:defRPr/>
              </a:pPr>
              <a:t>12/19/2013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0377591-5D73-4F87-868F-62A64C058D83}"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EB3B658-CC8F-4684-85C2-0719A1DF3B34}" type="datetimeFigureOut">
              <a:rPr lang="en-US"/>
              <a:pPr>
                <a:defRPr/>
              </a:pPr>
              <a:t>12/19/2013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B1A5E91-5814-4E7F-87EC-569F396CCF3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D1CBFC7-9BD6-4298-93A0-1C30080BD4E8}" type="datetimeFigureOut">
              <a:rPr lang="en-US"/>
              <a:pPr>
                <a:defRPr/>
              </a:pPr>
              <a:t>12/19/2013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EE4832B-7FE6-46E6-8986-7DB30A6F46E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descr="http://www.vallarta-realestate.com/images/Real%20Estate%20Investment%20in%20Foreign%20Countries.jpg"/>
          <p:cNvPicPr>
            <a:picLocks noChangeAspect="1" noChangeArrowheads="1"/>
          </p:cNvPicPr>
          <p:nvPr/>
        </p:nvPicPr>
        <p:blipFill>
          <a:blip r:embed="rId2"/>
          <a:srcRect/>
          <a:stretch>
            <a:fillRect/>
          </a:stretch>
        </p:blipFill>
        <p:spPr bwMode="auto">
          <a:xfrm>
            <a:off x="0" y="0"/>
            <a:ext cx="9144000" cy="4800600"/>
          </a:xfrm>
          <a:prstGeom prst="rect">
            <a:avLst/>
          </a:prstGeom>
          <a:noFill/>
          <a:ln w="9525">
            <a:noFill/>
            <a:miter lim="800000"/>
            <a:headEnd/>
            <a:tailEnd/>
          </a:ln>
        </p:spPr>
      </p:pic>
      <p:cxnSp>
        <p:nvCxnSpPr>
          <p:cNvPr id="7" name="Straight Connector 6"/>
          <p:cNvCxnSpPr/>
          <p:nvPr/>
        </p:nvCxnSpPr>
        <p:spPr>
          <a:xfrm>
            <a:off x="0" y="6172200"/>
            <a:ext cx="9144000" cy="1588"/>
          </a:xfrm>
          <a:prstGeom prst="line">
            <a:avLst/>
          </a:prstGeom>
        </p:spPr>
        <p:style>
          <a:lnRef idx="1">
            <a:schemeClr val="dk1"/>
          </a:lnRef>
          <a:fillRef idx="0">
            <a:schemeClr val="dk1"/>
          </a:fillRef>
          <a:effectRef idx="0">
            <a:schemeClr val="dk1"/>
          </a:effectRef>
          <a:fontRef idx="minor">
            <a:schemeClr val="tx1"/>
          </a:fontRef>
        </p:style>
      </p:cxnSp>
      <p:sp>
        <p:nvSpPr>
          <p:cNvPr id="8" name="Rectangle 7"/>
          <p:cNvSpPr/>
          <p:nvPr/>
        </p:nvSpPr>
        <p:spPr>
          <a:xfrm>
            <a:off x="457200" y="5105400"/>
            <a:ext cx="8305800" cy="1077218"/>
          </a:xfrm>
          <a:prstGeom prst="rect">
            <a:avLst/>
          </a:prstGeom>
        </p:spPr>
        <p:txBody>
          <a:bodyPr wrap="square">
            <a:spAutoFit/>
          </a:bodyPr>
          <a:lstStyle/>
          <a:p>
            <a:pPr algn="ctr"/>
            <a:r>
              <a:rPr lang="en-US" sz="3200" b="1" i="1" dirty="0" smtClean="0">
                <a:solidFill>
                  <a:srgbClr val="091693"/>
                </a:solidFill>
                <a:latin typeface="Book Antiqua" pitchFamily="18" charset="0"/>
              </a:rPr>
              <a:t>Service Tax issues on Construction of Residential Complex </a:t>
            </a:r>
            <a:endParaRPr lang="en-IN" sz="3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p:cNvSpPr>
            <a:spLocks noChangeArrowheads="1"/>
          </p:cNvSpPr>
          <p:nvPr/>
        </p:nvSpPr>
        <p:spPr bwMode="auto">
          <a:xfrm>
            <a:off x="304800" y="914400"/>
            <a:ext cx="1752600" cy="511175"/>
          </a:xfrm>
          <a:prstGeom prst="roundRect">
            <a:avLst>
              <a:gd name="adj" fmla="val 16667"/>
            </a:avLst>
          </a:prstGeom>
          <a:solidFill>
            <a:srgbClr val="E5C609"/>
          </a:solidFill>
          <a:ln w="9525">
            <a:noFill/>
            <a:miter lim="800000"/>
            <a:headEnd/>
            <a:tailEnd/>
          </a:ln>
        </p:spPr>
        <p:txBody>
          <a:bodyPr>
            <a:spAutoFit/>
          </a:bodyPr>
          <a:lstStyle/>
          <a:p>
            <a:pPr algn="ctr"/>
            <a:r>
              <a:rPr lang="en-US" sz="2400" b="1">
                <a:solidFill>
                  <a:srgbClr val="2103A1"/>
                </a:solidFill>
                <a:latin typeface="Trebuchet MS" pitchFamily="34" charset="0"/>
              </a:rPr>
              <a:t>Valuation</a:t>
            </a:r>
          </a:p>
        </p:txBody>
      </p:sp>
      <p:sp>
        <p:nvSpPr>
          <p:cNvPr id="27651" name="TextBox 5"/>
          <p:cNvSpPr txBox="1">
            <a:spLocks noChangeArrowheads="1"/>
          </p:cNvSpPr>
          <p:nvPr/>
        </p:nvSpPr>
        <p:spPr bwMode="auto">
          <a:xfrm>
            <a:off x="1952625" y="1524000"/>
            <a:ext cx="5895975" cy="400050"/>
          </a:xfrm>
          <a:prstGeom prst="rect">
            <a:avLst/>
          </a:prstGeom>
          <a:noFill/>
          <a:ln w="9525">
            <a:noFill/>
            <a:miter lim="800000"/>
            <a:headEnd/>
            <a:tailEnd/>
          </a:ln>
        </p:spPr>
        <p:txBody>
          <a:bodyPr wrap="none">
            <a:spAutoFit/>
          </a:bodyPr>
          <a:lstStyle/>
          <a:p>
            <a:r>
              <a:rPr lang="en-US" sz="2000" b="1">
                <a:solidFill>
                  <a:srgbClr val="008A3E"/>
                </a:solidFill>
                <a:latin typeface="Trebuchet MS" pitchFamily="34" charset="0"/>
              </a:rPr>
              <a:t>Service Tax Determination of Value Rules, 2006</a:t>
            </a:r>
          </a:p>
        </p:txBody>
      </p:sp>
      <p:sp>
        <p:nvSpPr>
          <p:cNvPr id="7" name="TextBox 6"/>
          <p:cNvSpPr txBox="1"/>
          <p:nvPr/>
        </p:nvSpPr>
        <p:spPr>
          <a:xfrm>
            <a:off x="1066800" y="1981200"/>
            <a:ext cx="6934200" cy="1123950"/>
          </a:xfrm>
          <a:prstGeom prst="roundRect">
            <a:avLst/>
          </a:prstGeom>
          <a:solidFill>
            <a:schemeClr val="accent4">
              <a:lumMod val="20000"/>
              <a:lumOff val="80000"/>
            </a:schemeClr>
          </a:solidFill>
        </p:spPr>
        <p:txBody>
          <a:bodyPr>
            <a:spAutoFit/>
          </a:bodyPr>
          <a:lstStyle/>
          <a:p>
            <a:pPr fontAlgn="auto">
              <a:spcBef>
                <a:spcPts val="0"/>
              </a:spcBef>
              <a:spcAft>
                <a:spcPts val="0"/>
              </a:spcAft>
              <a:defRPr/>
            </a:pPr>
            <a:r>
              <a:rPr lang="en-US" sz="2000" b="1" u="sng" dirty="0">
                <a:solidFill>
                  <a:srgbClr val="2103A1"/>
                </a:solidFill>
                <a:latin typeface="Trebuchet MS" pitchFamily="34" charset="0"/>
                <a:cs typeface="+mn-cs"/>
              </a:rPr>
              <a:t>Rule 2A:</a:t>
            </a:r>
          </a:p>
          <a:p>
            <a:pPr fontAlgn="auto">
              <a:spcBef>
                <a:spcPts val="0"/>
              </a:spcBef>
              <a:spcAft>
                <a:spcPts val="0"/>
              </a:spcAft>
              <a:defRPr/>
            </a:pPr>
            <a:r>
              <a:rPr lang="en-US" sz="2000" b="1" dirty="0">
                <a:solidFill>
                  <a:srgbClr val="2103A1"/>
                </a:solidFill>
                <a:latin typeface="Trebuchet MS" pitchFamily="34" charset="0"/>
                <a:cs typeface="+mn-cs"/>
              </a:rPr>
              <a:t>Determination of Value of Service Portion in the Execution of a Works Contract</a:t>
            </a:r>
          </a:p>
        </p:txBody>
      </p:sp>
      <p:sp>
        <p:nvSpPr>
          <p:cNvPr id="10" name="TextBox 18"/>
          <p:cNvSpPr txBox="1">
            <a:spLocks noChangeArrowheads="1"/>
          </p:cNvSpPr>
          <p:nvPr/>
        </p:nvSpPr>
        <p:spPr bwMode="auto">
          <a:xfrm>
            <a:off x="914400" y="4054475"/>
            <a:ext cx="3429000" cy="1889125"/>
          </a:xfrm>
          <a:prstGeom prst="roundRect">
            <a:avLst/>
          </a:prstGeom>
          <a:solidFill>
            <a:srgbClr val="FFC000"/>
          </a:solidFill>
          <a:ln w="9525">
            <a:noFill/>
            <a:miter lim="800000"/>
            <a:headEnd/>
            <a:tailEnd/>
          </a:ln>
        </p:spPr>
        <p:txBody>
          <a:bodyPr>
            <a:spAutoFit/>
          </a:bodyPr>
          <a:lstStyle/>
          <a:p>
            <a:pPr algn="ctr" fontAlgn="auto">
              <a:spcBef>
                <a:spcPts val="0"/>
              </a:spcBef>
              <a:spcAft>
                <a:spcPts val="0"/>
              </a:spcAft>
              <a:defRPr/>
            </a:pPr>
            <a:r>
              <a:rPr lang="en-US" sz="1750" b="1" dirty="0">
                <a:latin typeface="Trebuchet MS" pitchFamily="34" charset="0"/>
                <a:cs typeface="+mn-cs"/>
              </a:rPr>
              <a:t>Option - I</a:t>
            </a:r>
          </a:p>
          <a:p>
            <a:pPr fontAlgn="auto">
              <a:spcBef>
                <a:spcPts val="0"/>
              </a:spcBef>
              <a:spcAft>
                <a:spcPts val="0"/>
              </a:spcAft>
              <a:defRPr/>
            </a:pPr>
            <a:r>
              <a:rPr lang="en-US" sz="1750" b="1" dirty="0">
                <a:latin typeface="Trebuchet MS" pitchFamily="34" charset="0"/>
                <a:cs typeface="+mn-cs"/>
              </a:rPr>
              <a:t>Gross amount Charged</a:t>
            </a:r>
          </a:p>
          <a:p>
            <a:pPr fontAlgn="auto">
              <a:spcBef>
                <a:spcPts val="0"/>
              </a:spcBef>
              <a:spcAft>
                <a:spcPts val="0"/>
              </a:spcAft>
              <a:defRPr/>
            </a:pPr>
            <a:r>
              <a:rPr lang="en-US" sz="1750" b="1" dirty="0">
                <a:latin typeface="Trebuchet MS" pitchFamily="34" charset="0"/>
                <a:cs typeface="+mn-cs"/>
              </a:rPr>
              <a:t>Less: </a:t>
            </a:r>
          </a:p>
          <a:p>
            <a:pPr marL="400050" indent="-400050" fontAlgn="auto">
              <a:spcBef>
                <a:spcPts val="0"/>
              </a:spcBef>
              <a:spcAft>
                <a:spcPts val="0"/>
              </a:spcAft>
              <a:buFontTx/>
              <a:buAutoNum type="romanLcParenBoth"/>
              <a:defRPr/>
            </a:pPr>
            <a:r>
              <a:rPr lang="en-US" sz="1750" b="1" dirty="0">
                <a:latin typeface="Trebuchet MS" pitchFamily="34" charset="0"/>
                <a:cs typeface="+mn-cs"/>
              </a:rPr>
              <a:t>Value of property in goods transferred,</a:t>
            </a:r>
          </a:p>
          <a:p>
            <a:pPr marL="400050" indent="-400050" fontAlgn="auto">
              <a:spcBef>
                <a:spcPts val="0"/>
              </a:spcBef>
              <a:spcAft>
                <a:spcPts val="0"/>
              </a:spcAft>
              <a:buFontTx/>
              <a:buAutoNum type="romanLcParenBoth"/>
              <a:defRPr/>
            </a:pPr>
            <a:r>
              <a:rPr lang="en-US" sz="1750" b="1" dirty="0">
                <a:latin typeface="Trebuchet MS" pitchFamily="34" charset="0"/>
                <a:cs typeface="+mn-cs"/>
              </a:rPr>
              <a:t>VAT</a:t>
            </a:r>
          </a:p>
        </p:txBody>
      </p:sp>
      <p:sp>
        <p:nvSpPr>
          <p:cNvPr id="11" name="TextBox 21"/>
          <p:cNvSpPr txBox="1">
            <a:spLocks noChangeArrowheads="1"/>
          </p:cNvSpPr>
          <p:nvPr/>
        </p:nvSpPr>
        <p:spPr bwMode="auto">
          <a:xfrm>
            <a:off x="5181600" y="4206875"/>
            <a:ext cx="2895600" cy="1592263"/>
          </a:xfrm>
          <a:prstGeom prst="roundRect">
            <a:avLst/>
          </a:prstGeom>
          <a:solidFill>
            <a:srgbClr val="FFC000"/>
          </a:solidFill>
          <a:ln w="9525">
            <a:noFill/>
            <a:miter lim="800000"/>
            <a:headEnd/>
            <a:tailEnd/>
          </a:ln>
        </p:spPr>
        <p:txBody>
          <a:bodyPr>
            <a:spAutoFit/>
          </a:bodyPr>
          <a:lstStyle/>
          <a:p>
            <a:pPr algn="ctr" fontAlgn="auto">
              <a:spcBef>
                <a:spcPts val="0"/>
              </a:spcBef>
              <a:spcAft>
                <a:spcPts val="0"/>
              </a:spcAft>
              <a:defRPr/>
            </a:pPr>
            <a:r>
              <a:rPr lang="en-US" sz="1750" b="1" dirty="0">
                <a:latin typeface="Trebuchet MS" pitchFamily="34" charset="0"/>
                <a:cs typeface="+mn-cs"/>
              </a:rPr>
              <a:t>Option – II</a:t>
            </a:r>
          </a:p>
          <a:p>
            <a:pPr algn="ctr" fontAlgn="auto">
              <a:spcBef>
                <a:spcPts val="0"/>
              </a:spcBef>
              <a:spcAft>
                <a:spcPts val="0"/>
              </a:spcAft>
              <a:defRPr/>
            </a:pPr>
            <a:r>
              <a:rPr lang="en-US" sz="1750" b="1" dirty="0">
                <a:latin typeface="Trebuchet MS" pitchFamily="34" charset="0"/>
                <a:cs typeface="+mn-cs"/>
              </a:rPr>
              <a:t>Total Amount  Charged </a:t>
            </a:r>
          </a:p>
          <a:p>
            <a:pPr algn="ctr" fontAlgn="auto">
              <a:spcBef>
                <a:spcPts val="0"/>
              </a:spcBef>
              <a:spcAft>
                <a:spcPts val="0"/>
              </a:spcAft>
              <a:defRPr/>
            </a:pPr>
            <a:r>
              <a:rPr lang="en-US" sz="1750" b="1" dirty="0">
                <a:latin typeface="Trebuchet MS" pitchFamily="34" charset="0"/>
                <a:cs typeface="+mn-cs"/>
              </a:rPr>
              <a:t> X  </a:t>
            </a:r>
          </a:p>
          <a:p>
            <a:pPr algn="ctr" fontAlgn="auto">
              <a:spcBef>
                <a:spcPts val="0"/>
              </a:spcBef>
              <a:spcAft>
                <a:spcPts val="0"/>
              </a:spcAft>
              <a:defRPr/>
            </a:pPr>
            <a:r>
              <a:rPr lang="en-US" sz="1750" b="1" dirty="0">
                <a:latin typeface="Trebuchet MS" pitchFamily="34" charset="0"/>
                <a:cs typeface="+mn-cs"/>
              </a:rPr>
              <a:t>Specified Taxable Percentage </a:t>
            </a:r>
          </a:p>
        </p:txBody>
      </p:sp>
      <p:cxnSp>
        <p:nvCxnSpPr>
          <p:cNvPr id="13" name="Straight Arrow Connector 12"/>
          <p:cNvCxnSpPr>
            <a:stCxn id="7" idx="2"/>
            <a:endCxn id="11" idx="0"/>
          </p:cNvCxnSpPr>
          <p:nvPr/>
        </p:nvCxnSpPr>
        <p:spPr>
          <a:xfrm rot="16200000" flipH="1">
            <a:off x="5030787" y="2608263"/>
            <a:ext cx="1101725" cy="209550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15" name="Straight Arrow Connector 14"/>
          <p:cNvCxnSpPr>
            <a:stCxn id="7" idx="2"/>
            <a:endCxn id="10" idx="0"/>
          </p:cNvCxnSpPr>
          <p:nvPr/>
        </p:nvCxnSpPr>
        <p:spPr>
          <a:xfrm rot="5400000">
            <a:off x="3106737" y="2627313"/>
            <a:ext cx="949325" cy="190500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sp>
        <p:nvSpPr>
          <p:cNvPr id="12" name="Rectangle 11"/>
          <p:cNvSpPr/>
          <p:nvPr/>
        </p:nvSpPr>
        <p:spPr>
          <a:xfrm>
            <a:off x="0" y="177225"/>
            <a:ext cx="9144000" cy="584775"/>
          </a:xfrm>
          <a:prstGeom prst="rect">
            <a:avLst/>
          </a:prstGeom>
          <a:effectLst>
            <a:glow rad="228600">
              <a:schemeClr val="accent2">
                <a:satMod val="175000"/>
                <a:alpha val="40000"/>
              </a:schemeClr>
            </a:glow>
          </a:effectLst>
        </p:spPr>
        <p:txBody>
          <a:bodyPr>
            <a:spAutoFit/>
          </a:bodyPr>
          <a:lstStyle/>
          <a:p>
            <a:pPr marL="122238" algn="ctr" fontAlgn="auto">
              <a:spcBef>
                <a:spcPts val="0"/>
              </a:spcBef>
              <a:spcAft>
                <a:spcPts val="0"/>
              </a:spcAft>
              <a:defRPr/>
            </a:pPr>
            <a:r>
              <a:rPr lang="en-US" sz="3200" b="1" i="1" dirty="0">
                <a:solidFill>
                  <a:srgbClr val="3333FF"/>
                </a:solidFill>
                <a:latin typeface="Trebuchet MS" pitchFamily="34" charset="0"/>
                <a:ea typeface="Cambria Math" pitchFamily="18" charset="0"/>
                <a:cs typeface="+mn-cs"/>
              </a:rPr>
              <a:t>Works</a:t>
            </a:r>
            <a:r>
              <a:rPr lang="en-US" sz="3200" b="1" dirty="0">
                <a:solidFill>
                  <a:srgbClr val="3333FF"/>
                </a:solidFill>
                <a:latin typeface="Trebuchet MS" pitchFamily="34"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Contract</a:t>
            </a:r>
            <a:r>
              <a:rPr lang="en-US" sz="3200" b="1" dirty="0">
                <a:solidFill>
                  <a:srgbClr val="3333FF"/>
                </a:solidFill>
                <a:latin typeface="Cambria Math" pitchFamily="18"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Valuation &amp; Taxation</a:t>
            </a:r>
          </a:p>
        </p:txBody>
      </p:sp>
      <p:cxnSp>
        <p:nvCxnSpPr>
          <p:cNvPr id="14" name="Straight Connector 13"/>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16" name="Right Triangle 15"/>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1347788"/>
            <a:ext cx="8686800" cy="2185987"/>
          </a:xfrm>
          <a:prstGeom prst="rect">
            <a:avLst/>
          </a:prstGeom>
          <a:noFill/>
        </p:spPr>
        <p:txBody>
          <a:bodyPr>
            <a:spAutoFit/>
          </a:bodyPr>
          <a:lstStyle/>
          <a:p>
            <a:pPr fontAlgn="auto">
              <a:spcBef>
                <a:spcPts val="0"/>
              </a:spcBef>
              <a:spcAft>
                <a:spcPts val="0"/>
              </a:spcAft>
              <a:defRPr/>
            </a:pPr>
            <a:r>
              <a:rPr lang="en-US" dirty="0">
                <a:solidFill>
                  <a:srgbClr val="091693"/>
                </a:solidFill>
                <a:latin typeface="Trebuchet MS" pitchFamily="34" charset="0"/>
                <a:cs typeface="+mn-cs"/>
              </a:rPr>
              <a:t>Gross Amount charged (GAC) for Works Contract	       xxxxx</a:t>
            </a:r>
            <a:endParaRPr lang="en-US" b="1" dirty="0">
              <a:solidFill>
                <a:srgbClr val="091693"/>
              </a:solidFill>
              <a:latin typeface="Trebuchet MS" pitchFamily="34" charset="0"/>
              <a:cs typeface="+mn-cs"/>
            </a:endParaRPr>
          </a:p>
          <a:p>
            <a:pPr fontAlgn="auto">
              <a:spcBef>
                <a:spcPts val="0"/>
              </a:spcBef>
              <a:spcAft>
                <a:spcPts val="0"/>
              </a:spcAft>
              <a:defRPr/>
            </a:pPr>
            <a:r>
              <a:rPr lang="en-US" dirty="0">
                <a:solidFill>
                  <a:srgbClr val="091693"/>
                </a:solidFill>
                <a:latin typeface="Trebuchet MS" pitchFamily="34" charset="0"/>
                <a:cs typeface="+mn-cs"/>
              </a:rPr>
              <a:t>Less:</a:t>
            </a:r>
            <a:endParaRPr lang="en-US" b="1" dirty="0">
              <a:solidFill>
                <a:srgbClr val="091693"/>
              </a:solidFill>
              <a:latin typeface="Trebuchet MS" pitchFamily="34" charset="0"/>
              <a:cs typeface="+mn-cs"/>
            </a:endParaRPr>
          </a:p>
          <a:p>
            <a:pPr marL="342900" indent="-342900" fontAlgn="auto">
              <a:spcBef>
                <a:spcPts val="0"/>
              </a:spcBef>
              <a:spcAft>
                <a:spcPts val="1200"/>
              </a:spcAft>
              <a:buFontTx/>
              <a:buAutoNum type="romanLcParenBoth"/>
              <a:defRPr/>
            </a:pPr>
            <a:r>
              <a:rPr lang="en-US" dirty="0">
                <a:solidFill>
                  <a:srgbClr val="091693"/>
                </a:solidFill>
                <a:latin typeface="Trebuchet MS" pitchFamily="34" charset="0"/>
                <a:cs typeface="+mn-cs"/>
              </a:rPr>
              <a:t>  Value of property transferred in goods		       </a:t>
            </a:r>
            <a:r>
              <a:rPr lang="en-US" u="sng" dirty="0">
                <a:solidFill>
                  <a:srgbClr val="091693"/>
                </a:solidFill>
                <a:latin typeface="Trebuchet MS" pitchFamily="34" charset="0"/>
                <a:cs typeface="+mn-cs"/>
              </a:rPr>
              <a:t>   xxx</a:t>
            </a:r>
            <a:r>
              <a:rPr lang="en-US" b="1" u="sng" dirty="0">
                <a:solidFill>
                  <a:srgbClr val="091693"/>
                </a:solidFill>
                <a:latin typeface="Trebuchet MS" pitchFamily="34" charset="0"/>
                <a:cs typeface="+mn-cs"/>
              </a:rPr>
              <a:t> </a:t>
            </a:r>
            <a:endParaRPr lang="en-US" u="sng" dirty="0">
              <a:solidFill>
                <a:srgbClr val="091693"/>
              </a:solidFill>
              <a:latin typeface="Trebuchet MS" pitchFamily="34" charset="0"/>
              <a:cs typeface="+mn-cs"/>
            </a:endParaRPr>
          </a:p>
          <a:p>
            <a:pPr marL="342900" indent="-342900" fontAlgn="auto">
              <a:spcBef>
                <a:spcPts val="0"/>
              </a:spcBef>
              <a:spcAft>
                <a:spcPts val="0"/>
              </a:spcAft>
              <a:defRPr/>
            </a:pPr>
            <a:r>
              <a:rPr lang="en-US" b="1" dirty="0">
                <a:solidFill>
                  <a:srgbClr val="091693"/>
                </a:solidFill>
                <a:latin typeface="Trebuchet MS" pitchFamily="34" charset="0"/>
                <a:cs typeface="+mn-cs"/>
              </a:rPr>
              <a:t>			                   Taxable Value 	        </a:t>
            </a:r>
            <a:r>
              <a:rPr lang="en-US" b="1" u="sng" dirty="0" err="1">
                <a:solidFill>
                  <a:srgbClr val="091693"/>
                </a:solidFill>
                <a:latin typeface="Trebuchet MS" pitchFamily="34" charset="0"/>
                <a:cs typeface="+mn-cs"/>
              </a:rPr>
              <a:t>xxxx</a:t>
            </a:r>
            <a:endParaRPr lang="en-US" b="1" u="sng" dirty="0">
              <a:solidFill>
                <a:srgbClr val="091693"/>
              </a:solidFill>
              <a:latin typeface="Trebuchet MS" pitchFamily="34" charset="0"/>
              <a:cs typeface="+mn-cs"/>
            </a:endParaRPr>
          </a:p>
          <a:p>
            <a:pPr fontAlgn="auto">
              <a:spcBef>
                <a:spcPts val="0"/>
              </a:spcBef>
              <a:spcAft>
                <a:spcPts val="0"/>
              </a:spcAft>
              <a:defRPr/>
            </a:pPr>
            <a:r>
              <a:rPr lang="en-US" b="1" dirty="0">
                <a:solidFill>
                  <a:srgbClr val="091693"/>
                </a:solidFill>
                <a:latin typeface="Trebuchet MS" pitchFamily="34" charset="0"/>
                <a:cs typeface="+mn-cs"/>
              </a:rPr>
              <a:t>Note:</a:t>
            </a:r>
          </a:p>
          <a:p>
            <a:pPr marL="342900" indent="-342900" fontAlgn="auto">
              <a:spcBef>
                <a:spcPts val="0"/>
              </a:spcBef>
              <a:spcAft>
                <a:spcPts val="0"/>
              </a:spcAft>
              <a:buFontTx/>
              <a:buAutoNum type="romanLcParenBoth"/>
              <a:defRPr/>
            </a:pPr>
            <a:r>
              <a:rPr lang="en-US" sz="1700" dirty="0">
                <a:solidFill>
                  <a:srgbClr val="091693"/>
                </a:solidFill>
                <a:latin typeface="Trebuchet MS" pitchFamily="34" charset="0"/>
                <a:cs typeface="+mn-cs"/>
              </a:rPr>
              <a:t>VAT or Sales Tax shall be excluded from GAC.</a:t>
            </a:r>
          </a:p>
          <a:p>
            <a:pPr marL="342900" indent="-342900" fontAlgn="auto">
              <a:spcBef>
                <a:spcPts val="0"/>
              </a:spcBef>
              <a:spcAft>
                <a:spcPts val="0"/>
              </a:spcAft>
              <a:buFontTx/>
              <a:buAutoNum type="romanLcParenBoth"/>
              <a:defRPr/>
            </a:pPr>
            <a:r>
              <a:rPr lang="en-US" sz="1700" dirty="0">
                <a:solidFill>
                  <a:srgbClr val="091693"/>
                </a:solidFill>
                <a:latin typeface="Trebuchet MS" pitchFamily="34" charset="0"/>
                <a:cs typeface="+mn-cs"/>
              </a:rPr>
              <a:t>Value of transfer of property in goods shall be the value taken for VAT purposes.</a:t>
            </a:r>
            <a:endParaRPr lang="en-US" sz="1700" b="1" dirty="0">
              <a:solidFill>
                <a:srgbClr val="091693"/>
              </a:solidFill>
              <a:latin typeface="Trebuchet MS" pitchFamily="34" charset="0"/>
              <a:cs typeface="+mn-cs"/>
            </a:endParaRPr>
          </a:p>
        </p:txBody>
      </p:sp>
      <p:sp>
        <p:nvSpPr>
          <p:cNvPr id="4" name="Rectangle 3"/>
          <p:cNvSpPr/>
          <p:nvPr/>
        </p:nvSpPr>
        <p:spPr>
          <a:xfrm>
            <a:off x="228600" y="3649663"/>
            <a:ext cx="8839200" cy="2446337"/>
          </a:xfrm>
          <a:prstGeom prst="rect">
            <a:avLst/>
          </a:prstGeom>
        </p:spPr>
        <p:txBody>
          <a:bodyPr>
            <a:spAutoFit/>
          </a:bodyPr>
          <a:lstStyle/>
          <a:p>
            <a:pPr fontAlgn="auto">
              <a:spcBef>
                <a:spcPts val="0"/>
              </a:spcBef>
              <a:spcAft>
                <a:spcPts val="0"/>
              </a:spcAft>
              <a:defRPr/>
            </a:pPr>
            <a:r>
              <a:rPr lang="en-US" sz="1700" b="1" dirty="0">
                <a:solidFill>
                  <a:srgbClr val="091693"/>
                </a:solidFill>
                <a:latin typeface="Trebuchet MS" pitchFamily="34" charset="0"/>
                <a:cs typeface="+mn-cs"/>
              </a:rPr>
              <a:t>Value of Works Contract Shall include:</a:t>
            </a:r>
          </a:p>
          <a:p>
            <a:pPr marL="514350" indent="-514350" fontAlgn="auto">
              <a:spcBef>
                <a:spcPts val="0"/>
              </a:spcBef>
              <a:spcAft>
                <a:spcPts val="0"/>
              </a:spcAft>
              <a:buFontTx/>
              <a:buAutoNum type="romanLcParenBoth"/>
              <a:defRPr/>
            </a:pPr>
            <a:r>
              <a:rPr lang="en-US" sz="1700" dirty="0">
                <a:solidFill>
                  <a:srgbClr val="091693"/>
                </a:solidFill>
                <a:latin typeface="Trebuchet MS" pitchFamily="34" charset="0"/>
                <a:cs typeface="+mn-cs"/>
              </a:rPr>
              <a:t>Labour charges</a:t>
            </a:r>
          </a:p>
          <a:p>
            <a:pPr marL="514350" indent="-514350" fontAlgn="auto">
              <a:spcBef>
                <a:spcPts val="0"/>
              </a:spcBef>
              <a:spcAft>
                <a:spcPts val="0"/>
              </a:spcAft>
              <a:buFontTx/>
              <a:buAutoNum type="romanLcParenBoth"/>
              <a:defRPr/>
            </a:pPr>
            <a:r>
              <a:rPr lang="en-US" sz="1700" dirty="0">
                <a:solidFill>
                  <a:srgbClr val="091693"/>
                </a:solidFill>
                <a:latin typeface="Trebuchet MS" pitchFamily="34" charset="0"/>
                <a:cs typeface="+mn-cs"/>
              </a:rPr>
              <a:t>Payment to sub-contractor for labour and services;</a:t>
            </a:r>
          </a:p>
          <a:p>
            <a:pPr marL="514350" indent="-514350" fontAlgn="auto">
              <a:spcBef>
                <a:spcPts val="0"/>
              </a:spcBef>
              <a:spcAft>
                <a:spcPts val="0"/>
              </a:spcAft>
              <a:buFontTx/>
              <a:buAutoNum type="romanLcParenBoth"/>
              <a:defRPr/>
            </a:pPr>
            <a:r>
              <a:rPr lang="en-US" sz="1700" dirty="0">
                <a:solidFill>
                  <a:srgbClr val="091693"/>
                </a:solidFill>
                <a:latin typeface="Trebuchet MS" pitchFamily="34" charset="0"/>
                <a:cs typeface="+mn-cs"/>
              </a:rPr>
              <a:t>Planning, designing and architect’s fees;</a:t>
            </a:r>
          </a:p>
          <a:p>
            <a:pPr marL="514350" indent="-514350" fontAlgn="auto">
              <a:spcBef>
                <a:spcPts val="0"/>
              </a:spcBef>
              <a:spcAft>
                <a:spcPts val="0"/>
              </a:spcAft>
              <a:buFontTx/>
              <a:buAutoNum type="romanLcParenBoth"/>
              <a:defRPr/>
            </a:pPr>
            <a:r>
              <a:rPr lang="en-US" sz="1700" dirty="0">
                <a:solidFill>
                  <a:srgbClr val="091693"/>
                </a:solidFill>
                <a:latin typeface="Trebuchet MS" pitchFamily="34" charset="0"/>
                <a:cs typeface="+mn-cs"/>
              </a:rPr>
              <a:t>Hire charges for machinery and tools</a:t>
            </a:r>
          </a:p>
          <a:p>
            <a:pPr marL="514350" indent="-514350" fontAlgn="auto">
              <a:spcBef>
                <a:spcPts val="0"/>
              </a:spcBef>
              <a:spcAft>
                <a:spcPts val="0"/>
              </a:spcAft>
              <a:buFontTx/>
              <a:buAutoNum type="romanLcParenBoth"/>
              <a:defRPr/>
            </a:pPr>
            <a:r>
              <a:rPr lang="en-US" sz="1700" dirty="0">
                <a:solidFill>
                  <a:srgbClr val="091693"/>
                </a:solidFill>
                <a:latin typeface="Trebuchet MS" pitchFamily="34" charset="0"/>
                <a:cs typeface="+mn-cs"/>
              </a:rPr>
              <a:t>Cost of Consumables such as water, electricity, fuel</a:t>
            </a:r>
          </a:p>
          <a:p>
            <a:pPr marL="514350" indent="-514350" fontAlgn="auto">
              <a:spcBef>
                <a:spcPts val="0"/>
              </a:spcBef>
              <a:spcAft>
                <a:spcPts val="0"/>
              </a:spcAft>
              <a:buFontTx/>
              <a:buAutoNum type="romanLcParenBoth"/>
              <a:defRPr/>
            </a:pPr>
            <a:r>
              <a:rPr lang="en-US" sz="1700" dirty="0">
                <a:solidFill>
                  <a:srgbClr val="091693"/>
                </a:solidFill>
                <a:latin typeface="Trebuchet MS" pitchFamily="34" charset="0"/>
                <a:cs typeface="+mn-cs"/>
              </a:rPr>
              <a:t>Cost of establishment of the contractor relatable to supply of labour and services;</a:t>
            </a:r>
          </a:p>
          <a:p>
            <a:pPr marL="514350" indent="-514350" fontAlgn="auto">
              <a:spcBef>
                <a:spcPts val="0"/>
              </a:spcBef>
              <a:spcAft>
                <a:spcPts val="0"/>
              </a:spcAft>
              <a:buFontTx/>
              <a:buAutoNum type="romanLcParenBoth"/>
              <a:defRPr/>
            </a:pPr>
            <a:r>
              <a:rPr lang="en-US" sz="1700" dirty="0">
                <a:solidFill>
                  <a:srgbClr val="091693"/>
                </a:solidFill>
                <a:latin typeface="Trebuchet MS" pitchFamily="34" charset="0"/>
                <a:cs typeface="+mn-cs"/>
              </a:rPr>
              <a:t>Other similar expenses; and</a:t>
            </a:r>
          </a:p>
          <a:p>
            <a:pPr marL="514350" indent="-514350" fontAlgn="auto">
              <a:spcBef>
                <a:spcPts val="0"/>
              </a:spcBef>
              <a:spcAft>
                <a:spcPts val="0"/>
              </a:spcAft>
              <a:buFontTx/>
              <a:buAutoNum type="romanLcParenBoth"/>
              <a:defRPr/>
            </a:pPr>
            <a:r>
              <a:rPr lang="en-US" sz="1700" dirty="0">
                <a:solidFill>
                  <a:srgbClr val="091693"/>
                </a:solidFill>
                <a:latin typeface="Trebuchet MS" pitchFamily="34" charset="0"/>
                <a:cs typeface="+mn-cs"/>
              </a:rPr>
              <a:t>Profit earned by the service provider relatable to supply of labour and services.</a:t>
            </a:r>
          </a:p>
        </p:txBody>
      </p:sp>
      <p:cxnSp>
        <p:nvCxnSpPr>
          <p:cNvPr id="8" name="Straight Connector 7"/>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9" name="Rectangle 8"/>
          <p:cNvSpPr/>
          <p:nvPr/>
        </p:nvSpPr>
        <p:spPr>
          <a:xfrm>
            <a:off x="0" y="177225"/>
            <a:ext cx="9144000" cy="584775"/>
          </a:xfrm>
          <a:prstGeom prst="rect">
            <a:avLst/>
          </a:prstGeom>
          <a:effectLst>
            <a:glow rad="228600">
              <a:schemeClr val="accent2">
                <a:satMod val="175000"/>
                <a:alpha val="40000"/>
              </a:schemeClr>
            </a:glow>
          </a:effectLst>
        </p:spPr>
        <p:txBody>
          <a:bodyPr>
            <a:spAutoFit/>
          </a:bodyPr>
          <a:lstStyle/>
          <a:p>
            <a:pPr marL="122238" algn="ctr" fontAlgn="auto">
              <a:spcBef>
                <a:spcPts val="0"/>
              </a:spcBef>
              <a:spcAft>
                <a:spcPts val="0"/>
              </a:spcAft>
              <a:defRPr/>
            </a:pPr>
            <a:r>
              <a:rPr lang="en-US" sz="3200" b="1" i="1" dirty="0">
                <a:solidFill>
                  <a:srgbClr val="3333FF"/>
                </a:solidFill>
                <a:latin typeface="Trebuchet MS" pitchFamily="34" charset="0"/>
                <a:ea typeface="Cambria Math" pitchFamily="18" charset="0"/>
                <a:cs typeface="+mn-cs"/>
              </a:rPr>
              <a:t>Works</a:t>
            </a:r>
            <a:r>
              <a:rPr lang="en-US" sz="3200" b="1" dirty="0">
                <a:solidFill>
                  <a:srgbClr val="3333FF"/>
                </a:solidFill>
                <a:latin typeface="Trebuchet MS" pitchFamily="34"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Contract</a:t>
            </a:r>
            <a:r>
              <a:rPr lang="en-US" sz="3200" b="1" dirty="0">
                <a:solidFill>
                  <a:srgbClr val="3333FF"/>
                </a:solidFill>
                <a:latin typeface="Cambria Math" pitchFamily="18"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Valuation &amp; Taxation</a:t>
            </a:r>
          </a:p>
        </p:txBody>
      </p:sp>
      <p:sp>
        <p:nvSpPr>
          <p:cNvPr id="28680" name="Rounded Rectangle 9"/>
          <p:cNvSpPr>
            <a:spLocks noChangeArrowheads="1"/>
          </p:cNvSpPr>
          <p:nvPr/>
        </p:nvSpPr>
        <p:spPr bwMode="auto">
          <a:xfrm>
            <a:off x="228600" y="863600"/>
            <a:ext cx="2566988" cy="442913"/>
          </a:xfrm>
          <a:prstGeom prst="roundRect">
            <a:avLst>
              <a:gd name="adj" fmla="val 16667"/>
            </a:avLst>
          </a:prstGeom>
          <a:solidFill>
            <a:srgbClr val="E5C609"/>
          </a:solidFill>
          <a:ln w="9525">
            <a:noFill/>
            <a:round/>
            <a:headEnd/>
            <a:tailEnd/>
          </a:ln>
        </p:spPr>
        <p:txBody>
          <a:bodyPr wrap="none">
            <a:spAutoFit/>
          </a:bodyPr>
          <a:lstStyle/>
          <a:p>
            <a:r>
              <a:rPr lang="en-US" sz="2000" b="1">
                <a:solidFill>
                  <a:srgbClr val="091693"/>
                </a:solidFill>
                <a:latin typeface="Trebuchet MS" pitchFamily="34" charset="0"/>
              </a:rPr>
              <a:t>Rule 2A : Option – I </a:t>
            </a:r>
          </a:p>
        </p:txBody>
      </p:sp>
      <p:sp>
        <p:nvSpPr>
          <p:cNvPr id="11" name="Right Triangle 10"/>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9" name="Rectangle 8"/>
          <p:cNvSpPr/>
          <p:nvPr/>
        </p:nvSpPr>
        <p:spPr>
          <a:xfrm>
            <a:off x="0" y="177225"/>
            <a:ext cx="9144000" cy="584775"/>
          </a:xfrm>
          <a:prstGeom prst="rect">
            <a:avLst/>
          </a:prstGeom>
          <a:effectLst>
            <a:glow rad="228600">
              <a:schemeClr val="accent2">
                <a:satMod val="175000"/>
                <a:alpha val="40000"/>
              </a:schemeClr>
            </a:glow>
          </a:effectLst>
        </p:spPr>
        <p:txBody>
          <a:bodyPr>
            <a:spAutoFit/>
          </a:bodyPr>
          <a:lstStyle/>
          <a:p>
            <a:pPr marL="122238" algn="ctr" fontAlgn="auto">
              <a:spcBef>
                <a:spcPts val="0"/>
              </a:spcBef>
              <a:spcAft>
                <a:spcPts val="0"/>
              </a:spcAft>
              <a:defRPr/>
            </a:pPr>
            <a:r>
              <a:rPr lang="en-US" sz="3200" b="1" i="1" dirty="0">
                <a:solidFill>
                  <a:srgbClr val="3333FF"/>
                </a:solidFill>
                <a:latin typeface="Trebuchet MS" pitchFamily="34" charset="0"/>
                <a:ea typeface="Cambria Math" pitchFamily="18" charset="0"/>
                <a:cs typeface="+mn-cs"/>
              </a:rPr>
              <a:t>Works</a:t>
            </a:r>
            <a:r>
              <a:rPr lang="en-US" sz="3200" b="1" dirty="0">
                <a:solidFill>
                  <a:srgbClr val="3333FF"/>
                </a:solidFill>
                <a:latin typeface="Trebuchet MS" pitchFamily="34"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Contract</a:t>
            </a:r>
            <a:r>
              <a:rPr lang="en-US" sz="3200" b="1" dirty="0">
                <a:solidFill>
                  <a:srgbClr val="3333FF"/>
                </a:solidFill>
                <a:latin typeface="Cambria Math" pitchFamily="18"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Valuation &amp; Taxation</a:t>
            </a:r>
          </a:p>
        </p:txBody>
      </p:sp>
      <p:sp>
        <p:nvSpPr>
          <p:cNvPr id="29702" name="Rounded Rectangle 9"/>
          <p:cNvSpPr>
            <a:spLocks noChangeArrowheads="1"/>
          </p:cNvSpPr>
          <p:nvPr/>
        </p:nvSpPr>
        <p:spPr bwMode="auto">
          <a:xfrm>
            <a:off x="228600" y="863600"/>
            <a:ext cx="2640013" cy="442913"/>
          </a:xfrm>
          <a:prstGeom prst="roundRect">
            <a:avLst>
              <a:gd name="adj" fmla="val 16667"/>
            </a:avLst>
          </a:prstGeom>
          <a:solidFill>
            <a:srgbClr val="E5C609"/>
          </a:solidFill>
          <a:ln w="9525">
            <a:noFill/>
            <a:round/>
            <a:headEnd/>
            <a:tailEnd/>
          </a:ln>
        </p:spPr>
        <p:txBody>
          <a:bodyPr wrap="none">
            <a:spAutoFit/>
          </a:bodyPr>
          <a:lstStyle/>
          <a:p>
            <a:r>
              <a:rPr lang="en-US" sz="2000" b="1">
                <a:solidFill>
                  <a:srgbClr val="091693"/>
                </a:solidFill>
                <a:latin typeface="Trebuchet MS" pitchFamily="34" charset="0"/>
              </a:rPr>
              <a:t>Rule 2A : Option – II </a:t>
            </a:r>
          </a:p>
        </p:txBody>
      </p:sp>
      <p:sp>
        <p:nvSpPr>
          <p:cNvPr id="11" name="Right Triangle 10"/>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704" name="Rectangle 11"/>
          <p:cNvSpPr>
            <a:spLocks noChangeArrowheads="1"/>
          </p:cNvSpPr>
          <p:nvPr/>
        </p:nvSpPr>
        <p:spPr bwMode="auto">
          <a:xfrm>
            <a:off x="152400" y="1295400"/>
            <a:ext cx="8839200" cy="584200"/>
          </a:xfrm>
          <a:prstGeom prst="rect">
            <a:avLst/>
          </a:prstGeom>
          <a:noFill/>
          <a:ln w="9525">
            <a:noFill/>
            <a:miter lim="800000"/>
            <a:headEnd/>
            <a:tailEnd/>
          </a:ln>
        </p:spPr>
        <p:txBody>
          <a:bodyPr>
            <a:spAutoFit/>
          </a:bodyPr>
          <a:lstStyle/>
          <a:p>
            <a:r>
              <a:rPr lang="en-US" sz="1600" b="1">
                <a:solidFill>
                  <a:srgbClr val="2103A1"/>
                </a:solidFill>
                <a:latin typeface="Trebuchet MS" pitchFamily="34" charset="0"/>
              </a:rPr>
              <a:t>Where Value Cannot be ascertained as per Option-I then value shall be worked out as under:</a:t>
            </a:r>
          </a:p>
        </p:txBody>
      </p:sp>
      <p:graphicFrame>
        <p:nvGraphicFramePr>
          <p:cNvPr id="13" name="Table 12"/>
          <p:cNvGraphicFramePr>
            <a:graphicFrameLocks noGrp="1"/>
          </p:cNvGraphicFramePr>
          <p:nvPr/>
        </p:nvGraphicFramePr>
        <p:xfrm>
          <a:off x="152400" y="1828800"/>
          <a:ext cx="8915400" cy="2052320"/>
        </p:xfrm>
        <a:graphic>
          <a:graphicData uri="http://schemas.openxmlformats.org/drawingml/2006/table">
            <a:tbl>
              <a:tblPr firstRow="1" bandRow="1">
                <a:tableStyleId>{2D5ABB26-0587-4C30-8999-92F81FD0307C}</a:tableStyleId>
              </a:tblPr>
              <a:tblGrid>
                <a:gridCol w="762000"/>
                <a:gridCol w="6676744"/>
                <a:gridCol w="1476656"/>
              </a:tblGrid>
              <a:tr h="406400">
                <a:tc>
                  <a:txBody>
                    <a:bodyPr/>
                    <a:lstStyle/>
                    <a:p>
                      <a:pPr algn="ctr"/>
                      <a:r>
                        <a:rPr lang="en-US" sz="1500" b="1" dirty="0" smtClean="0">
                          <a:solidFill>
                            <a:srgbClr val="2103A1"/>
                          </a:solidFill>
                          <a:latin typeface="Trebuchet MS" pitchFamily="34" charset="0"/>
                          <a:ea typeface="Cambria Math" pitchFamily="18" charset="0"/>
                        </a:rPr>
                        <a:t>S. No.</a:t>
                      </a:r>
                      <a:endParaRPr lang="en-US" sz="1500" b="1" dirty="0">
                        <a:solidFill>
                          <a:srgbClr val="2103A1"/>
                        </a:solidFill>
                        <a:latin typeface="Trebuchet MS" pitchFamily="34" charset="0"/>
                        <a:ea typeface="Cambria Math" pitchFamily="18" charset="0"/>
                      </a:endParaRPr>
                    </a:p>
                  </a:txBody>
                  <a:tcPr anchor="ct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solidFill>
                            <a:srgbClr val="2103A1"/>
                          </a:solidFill>
                          <a:latin typeface="Trebuchet MS" pitchFamily="34" charset="0"/>
                          <a:ea typeface="Cambria Math" pitchFamily="18" charset="0"/>
                        </a:rPr>
                        <a:t>Nature</a:t>
                      </a:r>
                      <a:r>
                        <a:rPr lang="en-US" sz="1500" b="1" baseline="0" dirty="0" smtClean="0">
                          <a:solidFill>
                            <a:srgbClr val="2103A1"/>
                          </a:solidFill>
                          <a:latin typeface="Trebuchet MS" pitchFamily="34" charset="0"/>
                          <a:ea typeface="Cambria Math" pitchFamily="18" charset="0"/>
                        </a:rPr>
                        <a:t> of contract</a:t>
                      </a:r>
                      <a:endParaRPr lang="en-US" sz="1500" b="1" dirty="0">
                        <a:solidFill>
                          <a:srgbClr val="2103A1"/>
                        </a:solidFill>
                        <a:latin typeface="Trebuchet MS" pitchFamily="34" charset="0"/>
                        <a:ea typeface="Cambria Math" pitchFamily="18" charset="0"/>
                      </a:endParaRPr>
                    </a:p>
                  </a:txBody>
                  <a:tcPr anchor="ct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solidFill>
                            <a:srgbClr val="2103A1"/>
                          </a:solidFill>
                          <a:latin typeface="Trebuchet MS" pitchFamily="34" charset="0"/>
                          <a:ea typeface="Cambria Math" pitchFamily="18" charset="0"/>
                        </a:rPr>
                        <a:t>Taxable</a:t>
                      </a:r>
                      <a:r>
                        <a:rPr lang="en-US" sz="1500" b="1" baseline="0" dirty="0" smtClean="0">
                          <a:solidFill>
                            <a:srgbClr val="2103A1"/>
                          </a:solidFill>
                          <a:latin typeface="Trebuchet MS" pitchFamily="34" charset="0"/>
                          <a:ea typeface="Cambria Math" pitchFamily="18" charset="0"/>
                        </a:rPr>
                        <a:t> Value</a:t>
                      </a:r>
                      <a:endParaRPr lang="en-US" sz="1500" b="1" dirty="0">
                        <a:solidFill>
                          <a:srgbClr val="2103A1"/>
                        </a:solidFill>
                        <a:latin typeface="Trebuchet MS" pitchFamily="34" charset="0"/>
                        <a:ea typeface="Cambria Math" pitchFamily="18" charset="0"/>
                      </a:endParaRPr>
                    </a:p>
                  </a:txBody>
                  <a:tcPr anchor="ct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r>
              <a:tr h="279400">
                <a:tc>
                  <a:txBody>
                    <a:bodyPr/>
                    <a:lstStyle/>
                    <a:p>
                      <a:pPr algn="ctr"/>
                      <a:r>
                        <a:rPr lang="en-US" sz="1500" b="1" dirty="0" smtClean="0">
                          <a:solidFill>
                            <a:srgbClr val="2103A1"/>
                          </a:solidFill>
                          <a:latin typeface="Trebuchet MS" pitchFamily="34" charset="0"/>
                          <a:ea typeface="Cambria Math" pitchFamily="18" charset="0"/>
                        </a:rPr>
                        <a:t>1.</a:t>
                      </a:r>
                      <a:endParaRPr lang="en-US" sz="1500" b="1" dirty="0">
                        <a:solidFill>
                          <a:srgbClr val="2103A1"/>
                        </a:solidFill>
                        <a:latin typeface="Trebuchet MS" pitchFamily="34" charset="0"/>
                        <a:ea typeface="Cambria Math" pitchFamily="18"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500" dirty="0" smtClean="0">
                          <a:solidFill>
                            <a:srgbClr val="2103A1"/>
                          </a:solidFill>
                          <a:latin typeface="Trebuchet MS" pitchFamily="34" charset="0"/>
                          <a:ea typeface="Cambria Math" pitchFamily="18" charset="0"/>
                        </a:rPr>
                        <a:t>Execution of Original Works</a:t>
                      </a:r>
                      <a:endParaRPr lang="en-US" sz="1500" dirty="0">
                        <a:solidFill>
                          <a:srgbClr val="2103A1"/>
                        </a:solidFill>
                        <a:latin typeface="Trebuchet MS" pitchFamily="34" charset="0"/>
                        <a:ea typeface="Cambria Math" pitchFamily="18"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solidFill>
                            <a:srgbClr val="2103A1"/>
                          </a:solidFill>
                          <a:latin typeface="Trebuchet MS" pitchFamily="34" charset="0"/>
                          <a:ea typeface="Cambria Math" pitchFamily="18" charset="0"/>
                        </a:rPr>
                        <a:t>40%</a:t>
                      </a:r>
                      <a:endParaRPr lang="en-US" sz="1500" b="1" dirty="0">
                        <a:solidFill>
                          <a:srgbClr val="2103A1"/>
                        </a:solidFill>
                        <a:latin typeface="Trebuchet MS" pitchFamily="34" charset="0"/>
                        <a:ea typeface="Cambria Math" pitchFamily="18"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r>
              <a:tr h="523240">
                <a:tc>
                  <a:txBody>
                    <a:bodyPr/>
                    <a:lstStyle/>
                    <a:p>
                      <a:pPr algn="ctr"/>
                      <a:r>
                        <a:rPr lang="en-US" sz="1500" b="1" dirty="0" smtClean="0">
                          <a:solidFill>
                            <a:srgbClr val="2103A1"/>
                          </a:solidFill>
                          <a:latin typeface="Trebuchet MS" pitchFamily="34" charset="0"/>
                          <a:ea typeface="Cambria Math" pitchFamily="18" charset="0"/>
                        </a:rPr>
                        <a:t>2.</a:t>
                      </a:r>
                      <a:endParaRPr lang="en-US" sz="1500" b="1" dirty="0">
                        <a:solidFill>
                          <a:srgbClr val="2103A1"/>
                        </a:solidFill>
                        <a:latin typeface="Trebuchet MS" pitchFamily="34" charset="0"/>
                        <a:ea typeface="Cambria Math" pitchFamily="18"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500" dirty="0" smtClean="0">
                          <a:solidFill>
                            <a:srgbClr val="2103A1"/>
                          </a:solidFill>
                          <a:latin typeface="Trebuchet MS" pitchFamily="34" charset="0"/>
                          <a:ea typeface="Cambria Math" pitchFamily="18" charset="0"/>
                        </a:rPr>
                        <a:t>Execution of  contract for maintenance, repair, reconditioning or servicing of any goods</a:t>
                      </a:r>
                      <a:endParaRPr lang="en-US" sz="1500" dirty="0">
                        <a:solidFill>
                          <a:srgbClr val="2103A1"/>
                        </a:solidFill>
                        <a:latin typeface="Trebuchet MS" pitchFamily="34" charset="0"/>
                        <a:ea typeface="Cambria Math" pitchFamily="18"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solidFill>
                            <a:srgbClr val="2103A1"/>
                          </a:solidFill>
                          <a:latin typeface="Trebuchet MS" pitchFamily="34" charset="0"/>
                          <a:ea typeface="Cambria Math" pitchFamily="18" charset="0"/>
                        </a:rPr>
                        <a:t>70%</a:t>
                      </a:r>
                      <a:endParaRPr lang="en-US" sz="1500" b="1" dirty="0">
                        <a:solidFill>
                          <a:srgbClr val="2103A1"/>
                        </a:solidFill>
                        <a:latin typeface="Trebuchet MS" pitchFamily="34" charset="0"/>
                        <a:ea typeface="Cambria Math" pitchFamily="18"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r>
              <a:tr h="406400">
                <a:tc>
                  <a:txBody>
                    <a:bodyPr/>
                    <a:lstStyle/>
                    <a:p>
                      <a:pPr algn="ctr"/>
                      <a:r>
                        <a:rPr lang="en-US" sz="1500" b="1" dirty="0" smtClean="0">
                          <a:solidFill>
                            <a:srgbClr val="2103A1"/>
                          </a:solidFill>
                          <a:latin typeface="Trebuchet MS" pitchFamily="34" charset="0"/>
                          <a:ea typeface="Cambria Math" pitchFamily="18" charset="0"/>
                        </a:rPr>
                        <a:t>3.</a:t>
                      </a:r>
                      <a:endParaRPr lang="en-US" sz="1500" b="1" dirty="0">
                        <a:solidFill>
                          <a:srgbClr val="2103A1"/>
                        </a:solidFill>
                        <a:latin typeface="Trebuchet MS" pitchFamily="34" charset="0"/>
                        <a:ea typeface="Cambria Math" pitchFamily="18"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500" kern="1200" baseline="0" dirty="0" smtClean="0">
                          <a:solidFill>
                            <a:srgbClr val="2103A1"/>
                          </a:solidFill>
                          <a:latin typeface="Trebuchet MS" pitchFamily="34" charset="0"/>
                          <a:ea typeface="Cambria Math" pitchFamily="18" charset="0"/>
                          <a:cs typeface="+mn-cs"/>
                        </a:rPr>
                        <a:t>Other works contracts not covered by 1 &amp; 2 above (including completion and finishing services such as glazing, plastering,  installation of electrical fittings of an immovable property).</a:t>
                      </a:r>
                      <a:endParaRPr lang="en-US" sz="1500" dirty="0">
                        <a:solidFill>
                          <a:srgbClr val="2103A1"/>
                        </a:solidFill>
                        <a:latin typeface="Trebuchet MS" pitchFamily="34" charset="0"/>
                        <a:ea typeface="Cambria Math" pitchFamily="18"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solidFill>
                            <a:srgbClr val="2103A1"/>
                          </a:solidFill>
                          <a:latin typeface="Trebuchet MS" pitchFamily="34" charset="0"/>
                          <a:ea typeface="Cambria Math" pitchFamily="18" charset="0"/>
                        </a:rPr>
                        <a:t>60%</a:t>
                      </a:r>
                      <a:endParaRPr lang="en-US" sz="1500" b="1" dirty="0">
                        <a:solidFill>
                          <a:srgbClr val="2103A1"/>
                        </a:solidFill>
                        <a:latin typeface="Trebuchet MS" pitchFamily="34" charset="0"/>
                        <a:ea typeface="Cambria Math" pitchFamily="18"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4" name="TextBox 13"/>
          <p:cNvSpPr txBox="1"/>
          <p:nvPr/>
        </p:nvSpPr>
        <p:spPr>
          <a:xfrm>
            <a:off x="152400" y="3886200"/>
            <a:ext cx="8763000" cy="2800350"/>
          </a:xfrm>
          <a:prstGeom prst="rect">
            <a:avLst/>
          </a:prstGeom>
          <a:noFill/>
        </p:spPr>
        <p:txBody>
          <a:bodyPr>
            <a:spAutoFit/>
          </a:bodyPr>
          <a:lstStyle/>
          <a:p>
            <a:pPr fontAlgn="auto">
              <a:spcBef>
                <a:spcPts val="0"/>
              </a:spcBef>
              <a:spcAft>
                <a:spcPts val="0"/>
              </a:spcAft>
              <a:defRPr/>
            </a:pPr>
            <a:r>
              <a:rPr lang="en-US" sz="1600" b="1" dirty="0">
                <a:solidFill>
                  <a:srgbClr val="2103A1"/>
                </a:solidFill>
                <a:latin typeface="Cambria Math" pitchFamily="18" charset="0"/>
                <a:ea typeface="Cambria Math" pitchFamily="18" charset="0"/>
                <a:cs typeface="+mn-cs"/>
              </a:rPr>
              <a:t>1. Original works</a:t>
            </a:r>
            <a:r>
              <a:rPr lang="en-US" sz="1600" dirty="0">
                <a:solidFill>
                  <a:srgbClr val="2103A1"/>
                </a:solidFill>
                <a:latin typeface="Cambria Math" pitchFamily="18" charset="0"/>
                <a:ea typeface="Cambria Math" pitchFamily="18" charset="0"/>
                <a:cs typeface="+mn-cs"/>
              </a:rPr>
              <a:t> means </a:t>
            </a:r>
          </a:p>
          <a:p>
            <a:pPr marL="685800" indent="-457200" fontAlgn="auto">
              <a:spcBef>
                <a:spcPts val="0"/>
              </a:spcBef>
              <a:spcAft>
                <a:spcPts val="0"/>
              </a:spcAft>
              <a:buFontTx/>
              <a:buAutoNum type="romanLcParenBoth"/>
              <a:defRPr/>
            </a:pPr>
            <a:r>
              <a:rPr lang="en-US" sz="1600" dirty="0">
                <a:solidFill>
                  <a:srgbClr val="2103A1"/>
                </a:solidFill>
                <a:latin typeface="Cambria Math" pitchFamily="18" charset="0"/>
                <a:ea typeface="Cambria Math" pitchFamily="18" charset="0"/>
                <a:cs typeface="+mn-cs"/>
              </a:rPr>
              <a:t>All new constructions;</a:t>
            </a:r>
          </a:p>
          <a:p>
            <a:pPr marL="685800" indent="-457200" fontAlgn="auto">
              <a:spcBef>
                <a:spcPts val="0"/>
              </a:spcBef>
              <a:spcAft>
                <a:spcPts val="0"/>
              </a:spcAft>
              <a:buFontTx/>
              <a:buAutoNum type="romanLcParenBoth"/>
              <a:defRPr/>
            </a:pPr>
            <a:r>
              <a:rPr lang="en-US" sz="1600" dirty="0">
                <a:solidFill>
                  <a:srgbClr val="2103A1"/>
                </a:solidFill>
                <a:latin typeface="Cambria Math" pitchFamily="18" charset="0"/>
                <a:ea typeface="Cambria Math" pitchFamily="18" charset="0"/>
                <a:cs typeface="+mn-cs"/>
              </a:rPr>
              <a:t>All types of additions and alterations to abandoned or damaged structures to make them workable; </a:t>
            </a:r>
          </a:p>
          <a:p>
            <a:pPr marL="685800" indent="-457200" fontAlgn="auto">
              <a:spcBef>
                <a:spcPts val="0"/>
              </a:spcBef>
              <a:spcAft>
                <a:spcPts val="0"/>
              </a:spcAft>
              <a:buFontTx/>
              <a:buAutoNum type="romanLcParenBoth"/>
              <a:defRPr/>
            </a:pPr>
            <a:r>
              <a:rPr lang="en-US" sz="1600" dirty="0">
                <a:solidFill>
                  <a:srgbClr val="2103A1"/>
                </a:solidFill>
                <a:latin typeface="Cambria Math" pitchFamily="18" charset="0"/>
                <a:ea typeface="Cambria Math" pitchFamily="18" charset="0"/>
                <a:cs typeface="+mn-cs"/>
              </a:rPr>
              <a:t>Erection, commissioning or installation of plant, machinery or equipment whether pre-fabricated or otherwise.</a:t>
            </a:r>
          </a:p>
          <a:p>
            <a:pPr marL="228600" indent="-228600" fontAlgn="auto">
              <a:spcBef>
                <a:spcPts val="0"/>
              </a:spcBef>
              <a:spcAft>
                <a:spcPts val="0"/>
              </a:spcAft>
              <a:defRPr/>
            </a:pPr>
            <a:r>
              <a:rPr lang="en-US" sz="1600" b="1" dirty="0">
                <a:solidFill>
                  <a:srgbClr val="2103A1"/>
                </a:solidFill>
                <a:latin typeface="Cambria Math" pitchFamily="18" charset="0"/>
                <a:ea typeface="Cambria Math" pitchFamily="18" charset="0"/>
                <a:cs typeface="+mn-cs"/>
              </a:rPr>
              <a:t>2. Total amount</a:t>
            </a:r>
            <a:r>
              <a:rPr lang="en-US" sz="1600" dirty="0">
                <a:solidFill>
                  <a:srgbClr val="2103A1"/>
                </a:solidFill>
                <a:latin typeface="Cambria Math" pitchFamily="18" charset="0"/>
                <a:ea typeface="Cambria Math" pitchFamily="18" charset="0"/>
                <a:cs typeface="+mn-cs"/>
              </a:rPr>
              <a:t> means the gross amount charged plus the value of any material supplied under the same contract or any other contract.  Where  supply is free of cost, value shall be determined on FMV.</a:t>
            </a:r>
          </a:p>
          <a:p>
            <a:pPr marL="285750" indent="-285750" fontAlgn="auto">
              <a:spcBef>
                <a:spcPts val="0"/>
              </a:spcBef>
              <a:spcAft>
                <a:spcPts val="0"/>
              </a:spcAft>
              <a:defRPr/>
            </a:pPr>
            <a:r>
              <a:rPr lang="en-US" sz="1600" b="1" dirty="0">
                <a:solidFill>
                  <a:srgbClr val="2103A1"/>
                </a:solidFill>
                <a:latin typeface="Cambria Math" pitchFamily="18" charset="0"/>
                <a:ea typeface="Cambria Math" pitchFamily="18" charset="0"/>
                <a:cs typeface="+mn-cs"/>
              </a:rPr>
              <a:t>3. No input tax credit</a:t>
            </a:r>
            <a:r>
              <a:rPr lang="en-US" sz="1600" dirty="0">
                <a:solidFill>
                  <a:srgbClr val="2103A1"/>
                </a:solidFill>
                <a:latin typeface="Cambria Math" pitchFamily="18" charset="0"/>
                <a:ea typeface="Cambria Math" pitchFamily="18" charset="0"/>
                <a:cs typeface="+mn-cs"/>
              </a:rPr>
              <a:t> of excise duty paid on goods, property transferred in execution of works contract. However taxes paid on capital goods and input services will be available. </a:t>
            </a:r>
            <a:endParaRPr lang="en-US" sz="1600" b="1" dirty="0">
              <a:solidFill>
                <a:srgbClr val="2103A1"/>
              </a:solidFill>
              <a:latin typeface="Cambria Math" pitchFamily="18" charset="0"/>
              <a:ea typeface="Cambria Math" pitchFamily="18" charset="0"/>
              <a:cs typeface="+mn-cs"/>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1371600" y="3429000"/>
            <a:ext cx="1905000" cy="1447800"/>
          </a:xfrm>
          <a:prstGeom prst="roundRect">
            <a:avLst/>
          </a:prstGeom>
          <a:ln>
            <a:solidFill>
              <a:srgbClr val="3333FF"/>
            </a:solidFill>
          </a:ln>
        </p:spPr>
        <p:style>
          <a:lnRef idx="2">
            <a:schemeClr val="accent6"/>
          </a:lnRef>
          <a:fillRef idx="1">
            <a:schemeClr val="lt1"/>
          </a:fillRef>
          <a:effectRef idx="0">
            <a:schemeClr val="accent6"/>
          </a:effectRef>
          <a:fontRef idx="minor">
            <a:schemeClr val="dk1"/>
          </a:fontRef>
        </p:style>
        <p:txBody>
          <a:bodyPr anchor="ctr"/>
          <a:lstStyle/>
          <a:p>
            <a:pPr indent="60325" algn="ctr" defTabSz="889000" fontAlgn="auto">
              <a:lnSpc>
                <a:spcPct val="90000"/>
              </a:lnSpc>
              <a:spcBef>
                <a:spcPts val="0"/>
              </a:spcBef>
              <a:spcAft>
                <a:spcPct val="35000"/>
              </a:spcAft>
              <a:defRPr/>
            </a:pPr>
            <a:r>
              <a:rPr lang="en-US" dirty="0">
                <a:solidFill>
                  <a:srgbClr val="091693"/>
                </a:solidFill>
                <a:latin typeface="Trebuchet MS" pitchFamily="34" charset="0"/>
                <a:ea typeface="Cambria Math" pitchFamily="18" charset="0"/>
              </a:rPr>
              <a:t>Individual</a:t>
            </a:r>
          </a:p>
          <a:p>
            <a:pPr indent="122238" algn="ctr" defTabSz="889000" fontAlgn="auto">
              <a:lnSpc>
                <a:spcPct val="90000"/>
              </a:lnSpc>
              <a:spcBef>
                <a:spcPts val="0"/>
              </a:spcBef>
              <a:spcAft>
                <a:spcPct val="35000"/>
              </a:spcAft>
              <a:defRPr/>
            </a:pPr>
            <a:r>
              <a:rPr lang="en-US" dirty="0">
                <a:solidFill>
                  <a:srgbClr val="091693"/>
                </a:solidFill>
                <a:latin typeface="Trebuchet MS" pitchFamily="34" charset="0"/>
                <a:ea typeface="Cambria Math" pitchFamily="18" charset="0"/>
              </a:rPr>
              <a:t>HUF</a:t>
            </a:r>
          </a:p>
          <a:p>
            <a:pPr indent="122238" algn="ctr" defTabSz="889000" fontAlgn="auto">
              <a:lnSpc>
                <a:spcPct val="90000"/>
              </a:lnSpc>
              <a:spcBef>
                <a:spcPts val="0"/>
              </a:spcBef>
              <a:spcAft>
                <a:spcPct val="35000"/>
              </a:spcAft>
              <a:defRPr/>
            </a:pPr>
            <a:r>
              <a:rPr lang="en-US" dirty="0">
                <a:solidFill>
                  <a:srgbClr val="091693"/>
                </a:solidFill>
                <a:latin typeface="Trebuchet MS" pitchFamily="34" charset="0"/>
                <a:ea typeface="Cambria Math" pitchFamily="18" charset="0"/>
              </a:rPr>
              <a:t>Firm </a:t>
            </a:r>
          </a:p>
          <a:p>
            <a:pPr indent="60325" algn="ctr" defTabSz="889000" fontAlgn="auto">
              <a:lnSpc>
                <a:spcPct val="90000"/>
              </a:lnSpc>
              <a:spcBef>
                <a:spcPts val="0"/>
              </a:spcBef>
              <a:spcAft>
                <a:spcPct val="35000"/>
              </a:spcAft>
              <a:defRPr/>
            </a:pPr>
            <a:r>
              <a:rPr lang="en-US" dirty="0">
                <a:solidFill>
                  <a:srgbClr val="091693"/>
                </a:solidFill>
                <a:latin typeface="Trebuchet MS" pitchFamily="34" charset="0"/>
                <a:ea typeface="Cambria Math" pitchFamily="18" charset="0"/>
              </a:rPr>
              <a:t>AOP </a:t>
            </a:r>
          </a:p>
        </p:txBody>
      </p:sp>
      <p:sp>
        <p:nvSpPr>
          <p:cNvPr id="12" name="Rounded Rectangle 11"/>
          <p:cNvSpPr/>
          <p:nvPr/>
        </p:nvSpPr>
        <p:spPr>
          <a:xfrm>
            <a:off x="1600200" y="2514600"/>
            <a:ext cx="1371600" cy="838200"/>
          </a:xfrm>
          <a:prstGeom prst="roundRect">
            <a:avLst/>
          </a:prstGeom>
          <a:ln>
            <a:solidFill>
              <a:srgbClr val="3333FF"/>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dirty="0">
                <a:solidFill>
                  <a:srgbClr val="091693"/>
                </a:solidFill>
                <a:latin typeface="Trebuchet MS" pitchFamily="34" charset="0"/>
                <a:ea typeface="Cambria Math" pitchFamily="18" charset="0"/>
              </a:rPr>
              <a:t>Service  Provider</a:t>
            </a:r>
          </a:p>
        </p:txBody>
      </p:sp>
      <p:sp>
        <p:nvSpPr>
          <p:cNvPr id="13" name="Rounded Rectangle 12"/>
          <p:cNvSpPr/>
          <p:nvPr/>
        </p:nvSpPr>
        <p:spPr>
          <a:xfrm>
            <a:off x="4724400" y="3429000"/>
            <a:ext cx="1981200" cy="1447800"/>
          </a:xfrm>
          <a:prstGeom prst="roundRect">
            <a:avLst/>
          </a:prstGeom>
          <a:ln>
            <a:solidFill>
              <a:srgbClr val="3333FF"/>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dirty="0">
                <a:solidFill>
                  <a:srgbClr val="091693"/>
                </a:solidFill>
                <a:latin typeface="Trebuchet MS" pitchFamily="34" charset="0"/>
                <a:ea typeface="Cambria Math" pitchFamily="18" charset="0"/>
              </a:rPr>
              <a:t>Business Entity Registered as Body Corporate</a:t>
            </a:r>
          </a:p>
          <a:p>
            <a:pPr algn="ctr" fontAlgn="auto">
              <a:spcBef>
                <a:spcPts val="0"/>
              </a:spcBef>
              <a:spcAft>
                <a:spcPts val="0"/>
              </a:spcAft>
              <a:defRPr/>
            </a:pPr>
            <a:endParaRPr lang="en-US" dirty="0">
              <a:solidFill>
                <a:srgbClr val="091693"/>
              </a:solidFill>
              <a:latin typeface="Trebuchet MS" pitchFamily="34" charset="0"/>
              <a:ea typeface="Cambria Math" pitchFamily="18" charset="0"/>
            </a:endParaRPr>
          </a:p>
        </p:txBody>
      </p:sp>
      <p:sp>
        <p:nvSpPr>
          <p:cNvPr id="14" name="Rounded Rectangle 13"/>
          <p:cNvSpPr/>
          <p:nvPr/>
        </p:nvSpPr>
        <p:spPr>
          <a:xfrm>
            <a:off x="4953000" y="2514600"/>
            <a:ext cx="1371600" cy="838200"/>
          </a:xfrm>
          <a:prstGeom prst="roundRect">
            <a:avLst/>
          </a:prstGeom>
          <a:ln>
            <a:solidFill>
              <a:srgbClr val="3333FF"/>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dirty="0">
                <a:solidFill>
                  <a:srgbClr val="091693"/>
                </a:solidFill>
                <a:latin typeface="Trebuchet MS" pitchFamily="34" charset="0"/>
                <a:ea typeface="Cambria Math" pitchFamily="18" charset="0"/>
              </a:rPr>
              <a:t>Service  Recipient</a:t>
            </a:r>
          </a:p>
        </p:txBody>
      </p:sp>
      <p:sp>
        <p:nvSpPr>
          <p:cNvPr id="16" name="Rounded Rectangle 15"/>
          <p:cNvSpPr/>
          <p:nvPr/>
        </p:nvSpPr>
        <p:spPr>
          <a:xfrm>
            <a:off x="1828800" y="1447800"/>
            <a:ext cx="4038600" cy="533400"/>
          </a:xfrm>
          <a:prstGeom prst="roundRect">
            <a:avLst/>
          </a:prstGeom>
          <a:ln>
            <a:solidFill>
              <a:srgbClr val="3333FF"/>
            </a:solidFill>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en-US" sz="2400" b="1" dirty="0">
                <a:solidFill>
                  <a:srgbClr val="091693"/>
                </a:solidFill>
                <a:latin typeface="Trebuchet MS" pitchFamily="34" charset="0"/>
                <a:ea typeface="Cambria Math" pitchFamily="18" charset="0"/>
              </a:rPr>
              <a:t>Works Contract Service </a:t>
            </a:r>
          </a:p>
        </p:txBody>
      </p:sp>
      <p:cxnSp>
        <p:nvCxnSpPr>
          <p:cNvPr id="15" name="Straight Arrow Connector 14"/>
          <p:cNvCxnSpPr/>
          <p:nvPr/>
        </p:nvCxnSpPr>
        <p:spPr>
          <a:xfrm rot="16200000" flipH="1">
            <a:off x="4476750" y="1314450"/>
            <a:ext cx="457200" cy="17907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7" name="Straight Arrow Connector 46"/>
          <p:cNvCxnSpPr>
            <a:stCxn id="16" idx="2"/>
          </p:cNvCxnSpPr>
          <p:nvPr/>
        </p:nvCxnSpPr>
        <p:spPr>
          <a:xfrm rot="5400000">
            <a:off x="2838450" y="1428750"/>
            <a:ext cx="457200" cy="15621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3" name="Straight Arrow Connector 52"/>
          <p:cNvCxnSpPr/>
          <p:nvPr/>
        </p:nvCxnSpPr>
        <p:spPr>
          <a:xfrm>
            <a:off x="3505200" y="3960813"/>
            <a:ext cx="990600" cy="1587"/>
          </a:xfrm>
          <a:prstGeom prst="straightConnector1">
            <a:avLst/>
          </a:prstGeom>
          <a:ln>
            <a:solidFill>
              <a:srgbClr val="E5C609"/>
            </a:solidFill>
            <a:tailEnd type="arrow"/>
          </a:ln>
        </p:spPr>
        <p:style>
          <a:lnRef idx="2">
            <a:schemeClr val="accent3"/>
          </a:lnRef>
          <a:fillRef idx="0">
            <a:schemeClr val="accent3"/>
          </a:fillRef>
          <a:effectRef idx="1">
            <a:schemeClr val="accent3"/>
          </a:effectRef>
          <a:fontRef idx="minor">
            <a:schemeClr val="tx1"/>
          </a:fontRef>
        </p:style>
      </p:cxnSp>
      <p:sp>
        <p:nvSpPr>
          <p:cNvPr id="30730" name="TextBox 53"/>
          <p:cNvSpPr txBox="1">
            <a:spLocks noChangeArrowheads="1"/>
          </p:cNvSpPr>
          <p:nvPr/>
        </p:nvSpPr>
        <p:spPr bwMode="auto">
          <a:xfrm>
            <a:off x="3505200" y="3516313"/>
            <a:ext cx="914400" cy="369887"/>
          </a:xfrm>
          <a:prstGeom prst="rect">
            <a:avLst/>
          </a:prstGeom>
          <a:noFill/>
          <a:ln w="9525">
            <a:noFill/>
            <a:miter lim="800000"/>
            <a:headEnd/>
            <a:tailEnd/>
          </a:ln>
        </p:spPr>
        <p:txBody>
          <a:bodyPr>
            <a:spAutoFit/>
          </a:bodyPr>
          <a:lstStyle/>
          <a:p>
            <a:r>
              <a:rPr lang="en-US">
                <a:solidFill>
                  <a:srgbClr val="2103A1"/>
                </a:solidFill>
                <a:latin typeface="Cambria Math" pitchFamily="18" charset="0"/>
              </a:rPr>
              <a:t>Service</a:t>
            </a:r>
          </a:p>
        </p:txBody>
      </p:sp>
      <p:sp>
        <p:nvSpPr>
          <p:cNvPr id="55" name="Rounded Rectangle 54"/>
          <p:cNvSpPr/>
          <p:nvPr/>
        </p:nvSpPr>
        <p:spPr>
          <a:xfrm>
            <a:off x="3200400" y="4800600"/>
            <a:ext cx="1600200" cy="762000"/>
          </a:xfrm>
          <a:prstGeom prst="roundRect">
            <a:avLst/>
          </a:prstGeom>
          <a:ln>
            <a:solidFill>
              <a:srgbClr val="3333FF"/>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1600" dirty="0">
                <a:solidFill>
                  <a:srgbClr val="091693"/>
                </a:solidFill>
                <a:latin typeface="Trebuchet MS" pitchFamily="34" charset="0"/>
                <a:ea typeface="Cambria Math" pitchFamily="18" charset="0"/>
              </a:rPr>
              <a:t>Liability to Deposit Service Tax</a:t>
            </a:r>
          </a:p>
        </p:txBody>
      </p:sp>
      <p:sp>
        <p:nvSpPr>
          <p:cNvPr id="56" name="Rounded Rectangle 55"/>
          <p:cNvSpPr/>
          <p:nvPr/>
        </p:nvSpPr>
        <p:spPr>
          <a:xfrm>
            <a:off x="2209800" y="5943600"/>
            <a:ext cx="1371600" cy="685800"/>
          </a:xfrm>
          <a:prstGeom prst="roundRect">
            <a:avLst/>
          </a:prstGeom>
          <a:solidFill>
            <a:srgbClr val="E5C609"/>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3600" b="1" dirty="0">
                <a:solidFill>
                  <a:srgbClr val="091693"/>
                </a:solidFill>
                <a:latin typeface="Candara" pitchFamily="34" charset="0"/>
                <a:ea typeface="Cambria Math" pitchFamily="18" charset="0"/>
              </a:rPr>
              <a:t>50%</a:t>
            </a:r>
          </a:p>
        </p:txBody>
      </p:sp>
      <p:sp>
        <p:nvSpPr>
          <p:cNvPr id="57" name="Rounded Rectangle 56"/>
          <p:cNvSpPr/>
          <p:nvPr/>
        </p:nvSpPr>
        <p:spPr>
          <a:xfrm>
            <a:off x="4648200" y="5943600"/>
            <a:ext cx="1371600" cy="685800"/>
          </a:xfrm>
          <a:prstGeom prst="roundRect">
            <a:avLst/>
          </a:prstGeom>
          <a:solidFill>
            <a:srgbClr val="E5C609"/>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3600" b="1" dirty="0">
                <a:solidFill>
                  <a:srgbClr val="091693"/>
                </a:solidFill>
                <a:latin typeface="Candara" pitchFamily="34" charset="0"/>
                <a:ea typeface="Cambria Math" pitchFamily="18" charset="0"/>
              </a:rPr>
              <a:t>50%</a:t>
            </a:r>
          </a:p>
        </p:txBody>
      </p:sp>
      <p:cxnSp>
        <p:nvCxnSpPr>
          <p:cNvPr id="59" name="Straight Arrow Connector 58"/>
          <p:cNvCxnSpPr/>
          <p:nvPr/>
        </p:nvCxnSpPr>
        <p:spPr>
          <a:xfrm rot="5400000">
            <a:off x="3694907" y="4380706"/>
            <a:ext cx="685800" cy="1587"/>
          </a:xfrm>
          <a:prstGeom prst="straightConnector1">
            <a:avLst/>
          </a:prstGeom>
          <a:ln>
            <a:solidFill>
              <a:srgbClr val="E5C609"/>
            </a:solidFill>
            <a:tailEnd type="arrow"/>
          </a:ln>
        </p:spPr>
        <p:style>
          <a:lnRef idx="2">
            <a:schemeClr val="accent3"/>
          </a:lnRef>
          <a:fillRef idx="0">
            <a:schemeClr val="accent3"/>
          </a:fillRef>
          <a:effectRef idx="1">
            <a:schemeClr val="accent3"/>
          </a:effectRef>
          <a:fontRef idx="minor">
            <a:schemeClr val="tx1"/>
          </a:fontRef>
        </p:style>
      </p:cxnSp>
      <p:cxnSp>
        <p:nvCxnSpPr>
          <p:cNvPr id="61" name="Straight Arrow Connector 60"/>
          <p:cNvCxnSpPr>
            <a:stCxn id="55" idx="2"/>
            <a:endCxn id="56" idx="0"/>
          </p:cNvCxnSpPr>
          <p:nvPr/>
        </p:nvCxnSpPr>
        <p:spPr>
          <a:xfrm rot="5400000">
            <a:off x="3257550" y="5200650"/>
            <a:ext cx="381000" cy="1104900"/>
          </a:xfrm>
          <a:prstGeom prst="straightConnector1">
            <a:avLst/>
          </a:prstGeom>
          <a:ln>
            <a:solidFill>
              <a:srgbClr val="E5C609"/>
            </a:solidFill>
            <a:tailEnd type="arrow"/>
          </a:ln>
        </p:spPr>
        <p:style>
          <a:lnRef idx="1">
            <a:schemeClr val="accent3"/>
          </a:lnRef>
          <a:fillRef idx="0">
            <a:schemeClr val="accent3"/>
          </a:fillRef>
          <a:effectRef idx="0">
            <a:schemeClr val="accent3"/>
          </a:effectRef>
          <a:fontRef idx="minor">
            <a:schemeClr val="tx1"/>
          </a:fontRef>
        </p:style>
      </p:cxnSp>
      <p:cxnSp>
        <p:nvCxnSpPr>
          <p:cNvPr id="63" name="Straight Arrow Connector 62"/>
          <p:cNvCxnSpPr>
            <a:stCxn id="55" idx="2"/>
            <a:endCxn id="57" idx="0"/>
          </p:cNvCxnSpPr>
          <p:nvPr/>
        </p:nvCxnSpPr>
        <p:spPr>
          <a:xfrm rot="16200000" flipH="1">
            <a:off x="4476750" y="5086350"/>
            <a:ext cx="381000" cy="1333500"/>
          </a:xfrm>
          <a:prstGeom prst="straightConnector1">
            <a:avLst/>
          </a:prstGeom>
          <a:ln>
            <a:solidFill>
              <a:srgbClr val="E5C609"/>
            </a:solidFill>
            <a:tailEnd type="arrow"/>
          </a:ln>
        </p:spPr>
        <p:style>
          <a:lnRef idx="1">
            <a:schemeClr val="accent3"/>
          </a:lnRef>
          <a:fillRef idx="0">
            <a:schemeClr val="accent3"/>
          </a:fillRef>
          <a:effectRef idx="0">
            <a:schemeClr val="accent3"/>
          </a:effectRef>
          <a:fontRef idx="minor">
            <a:schemeClr val="tx1"/>
          </a:fontRef>
        </p:style>
      </p:cxnSp>
      <p:sp>
        <p:nvSpPr>
          <p:cNvPr id="19" name="Right Triangle 18"/>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738" name="Rounded Rectangle 19"/>
          <p:cNvSpPr>
            <a:spLocks noChangeArrowheads="1"/>
          </p:cNvSpPr>
          <p:nvPr/>
        </p:nvSpPr>
        <p:spPr bwMode="auto">
          <a:xfrm>
            <a:off x="381000" y="914400"/>
            <a:ext cx="5715000" cy="407988"/>
          </a:xfrm>
          <a:prstGeom prst="roundRect">
            <a:avLst>
              <a:gd name="adj" fmla="val 16667"/>
            </a:avLst>
          </a:prstGeom>
          <a:solidFill>
            <a:srgbClr val="E5C609"/>
          </a:solidFill>
          <a:ln w="9525">
            <a:noFill/>
            <a:round/>
            <a:headEnd/>
            <a:tailEnd/>
          </a:ln>
        </p:spPr>
        <p:txBody>
          <a:bodyPr>
            <a:spAutoFit/>
          </a:bodyPr>
          <a:lstStyle/>
          <a:p>
            <a:pPr algn="ctr"/>
            <a:r>
              <a:rPr lang="en-US" b="1">
                <a:solidFill>
                  <a:srgbClr val="3333FF"/>
                </a:solidFill>
                <a:latin typeface="Trebuchet MS" pitchFamily="34" charset="0"/>
              </a:rPr>
              <a:t>Service Tax Liability under Partial Reverse Charge</a:t>
            </a:r>
          </a:p>
        </p:txBody>
      </p:sp>
      <p:sp>
        <p:nvSpPr>
          <p:cNvPr id="21" name="Rectangle 20"/>
          <p:cNvSpPr/>
          <p:nvPr/>
        </p:nvSpPr>
        <p:spPr>
          <a:xfrm>
            <a:off x="0" y="177225"/>
            <a:ext cx="9144000" cy="584775"/>
          </a:xfrm>
          <a:prstGeom prst="rect">
            <a:avLst/>
          </a:prstGeom>
          <a:effectLst>
            <a:glow rad="228600">
              <a:schemeClr val="accent2">
                <a:satMod val="175000"/>
                <a:alpha val="40000"/>
              </a:schemeClr>
            </a:glow>
          </a:effectLst>
        </p:spPr>
        <p:txBody>
          <a:bodyPr>
            <a:spAutoFit/>
          </a:bodyPr>
          <a:lstStyle/>
          <a:p>
            <a:pPr marL="122238" algn="ctr" fontAlgn="auto">
              <a:spcBef>
                <a:spcPts val="0"/>
              </a:spcBef>
              <a:spcAft>
                <a:spcPts val="0"/>
              </a:spcAft>
              <a:defRPr/>
            </a:pPr>
            <a:r>
              <a:rPr lang="en-US" sz="3200" b="1" i="1" dirty="0">
                <a:solidFill>
                  <a:srgbClr val="3333FF"/>
                </a:solidFill>
                <a:latin typeface="Trebuchet MS" pitchFamily="34" charset="0"/>
                <a:ea typeface="Cambria Math" pitchFamily="18" charset="0"/>
                <a:cs typeface="+mn-cs"/>
              </a:rPr>
              <a:t>Works</a:t>
            </a:r>
            <a:r>
              <a:rPr lang="en-US" sz="3200" b="1" dirty="0">
                <a:solidFill>
                  <a:srgbClr val="3333FF"/>
                </a:solidFill>
                <a:latin typeface="Trebuchet MS" pitchFamily="34"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Contract</a:t>
            </a:r>
            <a:r>
              <a:rPr lang="en-US" sz="3200" b="1" dirty="0">
                <a:solidFill>
                  <a:srgbClr val="3333FF"/>
                </a:solidFill>
                <a:latin typeface="Cambria Math" pitchFamily="18"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Valuation &amp; Taxation</a:t>
            </a:r>
          </a:p>
        </p:txBody>
      </p:sp>
      <p:cxnSp>
        <p:nvCxnSpPr>
          <p:cNvPr id="22" name="Straight Connector 21"/>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C:\Documents and Settings\Administrator\Desktop\Real_ Estate\Real Estate Pic\real-estate.jpg"/>
          <p:cNvPicPr>
            <a:picLocks noChangeAspect="1" noChangeArrowheads="1"/>
          </p:cNvPicPr>
          <p:nvPr/>
        </p:nvPicPr>
        <p:blipFill>
          <a:blip r:embed="rId2"/>
          <a:srcRect/>
          <a:stretch>
            <a:fillRect/>
          </a:stretch>
        </p:blipFill>
        <p:spPr bwMode="auto">
          <a:xfrm>
            <a:off x="0" y="2667000"/>
            <a:ext cx="9144000" cy="4191000"/>
          </a:xfrm>
          <a:prstGeom prst="rect">
            <a:avLst/>
          </a:prstGeom>
          <a:noFill/>
          <a:ln w="9525">
            <a:noFill/>
            <a:miter lim="800000"/>
            <a:headEnd/>
            <a:tailEnd/>
          </a:ln>
        </p:spPr>
      </p:pic>
      <p:sp>
        <p:nvSpPr>
          <p:cNvPr id="33795" name="TextBox 4"/>
          <p:cNvSpPr txBox="1">
            <a:spLocks noChangeArrowheads="1"/>
          </p:cNvSpPr>
          <p:nvPr/>
        </p:nvSpPr>
        <p:spPr bwMode="auto">
          <a:xfrm>
            <a:off x="304800" y="152400"/>
            <a:ext cx="6019800" cy="2554288"/>
          </a:xfrm>
          <a:prstGeom prst="rect">
            <a:avLst/>
          </a:prstGeom>
          <a:noFill/>
          <a:ln w="9525">
            <a:noFill/>
            <a:miter lim="800000"/>
            <a:headEnd/>
            <a:tailEnd/>
          </a:ln>
        </p:spPr>
        <p:txBody>
          <a:bodyPr>
            <a:spAutoFit/>
          </a:bodyPr>
          <a:lstStyle/>
          <a:p>
            <a:pPr algn="ctr"/>
            <a:endParaRPr lang="en-US" sz="4000" b="1" dirty="0">
              <a:solidFill>
                <a:srgbClr val="3333FF"/>
              </a:solidFill>
              <a:latin typeface="Trebuchet MS" pitchFamily="34" charset="0"/>
            </a:endParaRPr>
          </a:p>
          <a:p>
            <a:pPr algn="ctr"/>
            <a:r>
              <a:rPr lang="en-US" sz="4000" b="1" dirty="0">
                <a:solidFill>
                  <a:srgbClr val="3333FF"/>
                </a:solidFill>
                <a:latin typeface="Trebuchet MS" pitchFamily="34" charset="0"/>
              </a:rPr>
              <a:t>CENVAT Credit </a:t>
            </a:r>
          </a:p>
          <a:p>
            <a:pPr algn="ctr"/>
            <a:r>
              <a:rPr lang="en-US" sz="4000" b="1" dirty="0">
                <a:solidFill>
                  <a:srgbClr val="3333FF"/>
                </a:solidFill>
                <a:latin typeface="Trebuchet MS" pitchFamily="34" charset="0"/>
              </a:rPr>
              <a:t>in </a:t>
            </a:r>
          </a:p>
          <a:p>
            <a:r>
              <a:rPr lang="en-US" sz="4000" b="1" dirty="0">
                <a:solidFill>
                  <a:srgbClr val="3333FF"/>
                </a:solidFill>
                <a:latin typeface="Trebuchet MS" pitchFamily="34" charset="0"/>
              </a:rPr>
              <a:t>Real Estate Transactions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34820" name="TextBox 3"/>
          <p:cNvSpPr txBox="1">
            <a:spLocks noChangeArrowheads="1"/>
          </p:cNvSpPr>
          <p:nvPr/>
        </p:nvSpPr>
        <p:spPr bwMode="auto">
          <a:xfrm>
            <a:off x="0" y="76200"/>
            <a:ext cx="9144000" cy="598488"/>
          </a:xfrm>
          <a:prstGeom prst="rect">
            <a:avLst/>
          </a:prstGeom>
          <a:noFill/>
          <a:ln w="9525">
            <a:noFill/>
            <a:miter lim="800000"/>
            <a:headEnd/>
            <a:tailEnd/>
          </a:ln>
        </p:spPr>
        <p:txBody>
          <a:bodyPr>
            <a:spAutoFit/>
          </a:bodyPr>
          <a:lstStyle/>
          <a:p>
            <a:pPr algn="ctr">
              <a:lnSpc>
                <a:spcPct val="150000"/>
              </a:lnSpc>
            </a:pPr>
            <a:r>
              <a:rPr lang="en-US" sz="2500" b="1" i="1">
                <a:solidFill>
                  <a:srgbClr val="3333FF"/>
                </a:solidFill>
                <a:latin typeface="Trebuchet MS" pitchFamily="34" charset="0"/>
              </a:rPr>
              <a:t>Basic rule of CENVAT Credit for service provider </a:t>
            </a:r>
          </a:p>
        </p:txBody>
      </p:sp>
      <p:sp>
        <p:nvSpPr>
          <p:cNvPr id="8" name="Rounded Rectangle 7"/>
          <p:cNvSpPr/>
          <p:nvPr/>
        </p:nvSpPr>
        <p:spPr>
          <a:xfrm>
            <a:off x="228600" y="2133600"/>
            <a:ext cx="2362200" cy="22098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rgbClr val="091693"/>
                </a:solidFill>
                <a:latin typeface="Trebuchet MS" pitchFamily="34" charset="0"/>
              </a:rPr>
              <a:t>Provider of Output Service  can avail    CENVAT Credit </a:t>
            </a:r>
            <a:endParaRPr lang="en-US" sz="2400" dirty="0">
              <a:solidFill>
                <a:srgbClr val="091693"/>
              </a:solidFill>
            </a:endParaRPr>
          </a:p>
        </p:txBody>
      </p:sp>
      <p:sp>
        <p:nvSpPr>
          <p:cNvPr id="9" name="Cube 8"/>
          <p:cNvSpPr/>
          <p:nvPr/>
        </p:nvSpPr>
        <p:spPr>
          <a:xfrm>
            <a:off x="3429000" y="1219200"/>
            <a:ext cx="2667000" cy="1066800"/>
          </a:xfrm>
          <a:prstGeom prst="cube">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091693"/>
              </a:solidFill>
              <a:latin typeface="Trebuchet MS" pitchFamily="34" charset="0"/>
            </a:endParaRPr>
          </a:p>
        </p:txBody>
      </p:sp>
      <p:sp>
        <p:nvSpPr>
          <p:cNvPr id="34823" name="Rectangle 19"/>
          <p:cNvSpPr>
            <a:spLocks noChangeArrowheads="1"/>
          </p:cNvSpPr>
          <p:nvPr/>
        </p:nvSpPr>
        <p:spPr bwMode="auto">
          <a:xfrm>
            <a:off x="3429000" y="1600200"/>
            <a:ext cx="2362200" cy="461963"/>
          </a:xfrm>
          <a:prstGeom prst="rect">
            <a:avLst/>
          </a:prstGeom>
          <a:noFill/>
          <a:ln w="9525">
            <a:noFill/>
            <a:miter lim="800000"/>
            <a:headEnd/>
            <a:tailEnd/>
          </a:ln>
        </p:spPr>
        <p:txBody>
          <a:bodyPr>
            <a:spAutoFit/>
          </a:bodyPr>
          <a:lstStyle/>
          <a:p>
            <a:pPr algn="ctr"/>
            <a:r>
              <a:rPr lang="en-US" sz="2400" b="1" dirty="0">
                <a:solidFill>
                  <a:srgbClr val="091693"/>
                </a:solidFill>
                <a:latin typeface="Trebuchet MS" pitchFamily="34" charset="0"/>
              </a:rPr>
              <a:t>Capital Goods </a:t>
            </a:r>
          </a:p>
        </p:txBody>
      </p:sp>
      <p:sp>
        <p:nvSpPr>
          <p:cNvPr id="22" name="Cube 21"/>
          <p:cNvSpPr/>
          <p:nvPr/>
        </p:nvSpPr>
        <p:spPr>
          <a:xfrm>
            <a:off x="3429000" y="2819400"/>
            <a:ext cx="2667000" cy="1066800"/>
          </a:xfrm>
          <a:prstGeom prst="cube">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091693"/>
              </a:solidFill>
              <a:latin typeface="Trebuchet MS" pitchFamily="34" charset="0"/>
            </a:endParaRPr>
          </a:p>
        </p:txBody>
      </p:sp>
      <p:sp>
        <p:nvSpPr>
          <p:cNvPr id="23" name="Cube 22"/>
          <p:cNvSpPr/>
          <p:nvPr/>
        </p:nvSpPr>
        <p:spPr>
          <a:xfrm>
            <a:off x="3429000" y="4648200"/>
            <a:ext cx="2667000" cy="1066800"/>
          </a:xfrm>
          <a:prstGeom prst="cube">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091693"/>
              </a:solidFill>
              <a:latin typeface="Trebuchet MS" pitchFamily="34" charset="0"/>
            </a:endParaRPr>
          </a:p>
        </p:txBody>
      </p:sp>
      <p:sp>
        <p:nvSpPr>
          <p:cNvPr id="34826" name="Rectangle 23"/>
          <p:cNvSpPr>
            <a:spLocks noChangeArrowheads="1"/>
          </p:cNvSpPr>
          <p:nvPr/>
        </p:nvSpPr>
        <p:spPr bwMode="auto">
          <a:xfrm>
            <a:off x="3429000" y="3348038"/>
            <a:ext cx="2362200" cy="461962"/>
          </a:xfrm>
          <a:prstGeom prst="rect">
            <a:avLst/>
          </a:prstGeom>
          <a:noFill/>
          <a:ln w="9525">
            <a:noFill/>
            <a:miter lim="800000"/>
            <a:headEnd/>
            <a:tailEnd/>
          </a:ln>
        </p:spPr>
        <p:txBody>
          <a:bodyPr>
            <a:spAutoFit/>
          </a:bodyPr>
          <a:lstStyle/>
          <a:p>
            <a:pPr algn="ctr"/>
            <a:r>
              <a:rPr lang="en-US" sz="2400" b="1">
                <a:solidFill>
                  <a:srgbClr val="091693"/>
                </a:solidFill>
                <a:latin typeface="Trebuchet MS" pitchFamily="34" charset="0"/>
              </a:rPr>
              <a:t>Inputs</a:t>
            </a:r>
          </a:p>
        </p:txBody>
      </p:sp>
      <p:sp>
        <p:nvSpPr>
          <p:cNvPr id="34827" name="Rectangle 24"/>
          <p:cNvSpPr>
            <a:spLocks noChangeArrowheads="1"/>
          </p:cNvSpPr>
          <p:nvPr/>
        </p:nvSpPr>
        <p:spPr bwMode="auto">
          <a:xfrm>
            <a:off x="3429000" y="5029200"/>
            <a:ext cx="2362200" cy="461963"/>
          </a:xfrm>
          <a:prstGeom prst="rect">
            <a:avLst/>
          </a:prstGeom>
          <a:noFill/>
          <a:ln w="9525">
            <a:noFill/>
            <a:miter lim="800000"/>
            <a:headEnd/>
            <a:tailEnd/>
          </a:ln>
        </p:spPr>
        <p:txBody>
          <a:bodyPr>
            <a:spAutoFit/>
          </a:bodyPr>
          <a:lstStyle/>
          <a:p>
            <a:pPr algn="ctr"/>
            <a:r>
              <a:rPr lang="en-US" sz="2400" b="1">
                <a:solidFill>
                  <a:srgbClr val="091693"/>
                </a:solidFill>
                <a:latin typeface="Trebuchet MS" pitchFamily="34" charset="0"/>
              </a:rPr>
              <a:t>Input Services</a:t>
            </a:r>
            <a:endParaRPr lang="en-US" sz="2400" b="1">
              <a:latin typeface="Calibri" pitchFamily="34" charset="0"/>
            </a:endParaRPr>
          </a:p>
        </p:txBody>
      </p:sp>
      <p:sp>
        <p:nvSpPr>
          <p:cNvPr id="26" name="Rounded Rectangle 25"/>
          <p:cNvSpPr/>
          <p:nvPr/>
        </p:nvSpPr>
        <p:spPr>
          <a:xfrm>
            <a:off x="6553200" y="2133600"/>
            <a:ext cx="2438400" cy="22098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rgbClr val="091693"/>
                </a:solidFill>
                <a:latin typeface="Trebuchet MS" pitchFamily="34" charset="0"/>
              </a:rPr>
              <a:t>Used</a:t>
            </a:r>
          </a:p>
          <a:p>
            <a:pPr algn="ctr" fontAlgn="auto">
              <a:spcBef>
                <a:spcPts val="0"/>
              </a:spcBef>
              <a:spcAft>
                <a:spcPts val="0"/>
              </a:spcAft>
              <a:defRPr/>
            </a:pPr>
            <a:r>
              <a:rPr lang="en-US" sz="2400" dirty="0">
                <a:solidFill>
                  <a:srgbClr val="091693"/>
                </a:solidFill>
                <a:latin typeface="Trebuchet MS" pitchFamily="34" charset="0"/>
              </a:rPr>
              <a:t> for Providing Output Service</a:t>
            </a:r>
          </a:p>
        </p:txBody>
      </p:sp>
      <p:cxnSp>
        <p:nvCxnSpPr>
          <p:cNvPr id="28" name="Straight Arrow Connector 27"/>
          <p:cNvCxnSpPr>
            <a:stCxn id="8" idx="3"/>
            <a:endCxn id="34823" idx="1"/>
          </p:cNvCxnSpPr>
          <p:nvPr/>
        </p:nvCxnSpPr>
        <p:spPr>
          <a:xfrm flipV="1">
            <a:off x="2590800" y="1830388"/>
            <a:ext cx="838200" cy="14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8" idx="3"/>
          </p:cNvCxnSpPr>
          <p:nvPr/>
        </p:nvCxnSpPr>
        <p:spPr>
          <a:xfrm>
            <a:off x="2590800" y="3238500"/>
            <a:ext cx="762000"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8" idx="3"/>
            <a:endCxn id="23" idx="2"/>
          </p:cNvCxnSpPr>
          <p:nvPr/>
        </p:nvCxnSpPr>
        <p:spPr>
          <a:xfrm>
            <a:off x="2590800" y="3238500"/>
            <a:ext cx="838200" cy="20764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9" idx="5"/>
            <a:endCxn id="26" idx="1"/>
          </p:cNvCxnSpPr>
          <p:nvPr/>
        </p:nvCxnSpPr>
        <p:spPr>
          <a:xfrm>
            <a:off x="6096000" y="1619250"/>
            <a:ext cx="457200" cy="1619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3" idx="5"/>
            <a:endCxn id="26" idx="1"/>
          </p:cNvCxnSpPr>
          <p:nvPr/>
        </p:nvCxnSpPr>
        <p:spPr>
          <a:xfrm flipV="1">
            <a:off x="6096000" y="3238500"/>
            <a:ext cx="457200" cy="1809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22" idx="5"/>
            <a:endCxn id="26" idx="1"/>
          </p:cNvCxnSpPr>
          <p:nvPr/>
        </p:nvCxnSpPr>
        <p:spPr>
          <a:xfrm>
            <a:off x="6096000" y="3219450"/>
            <a:ext cx="457200" cy="19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34820" name="TextBox 3"/>
          <p:cNvSpPr txBox="1">
            <a:spLocks noChangeArrowheads="1"/>
          </p:cNvSpPr>
          <p:nvPr/>
        </p:nvSpPr>
        <p:spPr bwMode="auto">
          <a:xfrm>
            <a:off x="0" y="76200"/>
            <a:ext cx="9144000" cy="598488"/>
          </a:xfrm>
          <a:prstGeom prst="rect">
            <a:avLst/>
          </a:prstGeom>
          <a:noFill/>
          <a:ln w="9525">
            <a:noFill/>
            <a:miter lim="800000"/>
            <a:headEnd/>
            <a:tailEnd/>
          </a:ln>
        </p:spPr>
        <p:txBody>
          <a:bodyPr>
            <a:spAutoFit/>
          </a:bodyPr>
          <a:lstStyle/>
          <a:p>
            <a:pPr algn="ctr">
              <a:lnSpc>
                <a:spcPct val="150000"/>
              </a:lnSpc>
            </a:pPr>
            <a:r>
              <a:rPr lang="en-US" sz="2500" b="1" i="1" dirty="0">
                <a:solidFill>
                  <a:srgbClr val="3333FF"/>
                </a:solidFill>
                <a:latin typeface="Trebuchet MS" pitchFamily="34" charset="0"/>
              </a:rPr>
              <a:t>Basic rule of CENVAT Credit for service provider </a:t>
            </a:r>
          </a:p>
        </p:txBody>
      </p:sp>
      <p:graphicFrame>
        <p:nvGraphicFramePr>
          <p:cNvPr id="20" name="Diagram 19"/>
          <p:cNvGraphicFramePr/>
          <p:nvPr/>
        </p:nvGraphicFramePr>
        <p:xfrm>
          <a:off x="685800" y="9906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34820" name="TextBox 3"/>
          <p:cNvSpPr txBox="1">
            <a:spLocks noChangeArrowheads="1"/>
          </p:cNvSpPr>
          <p:nvPr/>
        </p:nvSpPr>
        <p:spPr bwMode="auto">
          <a:xfrm>
            <a:off x="0" y="76200"/>
            <a:ext cx="9144000" cy="598488"/>
          </a:xfrm>
          <a:prstGeom prst="rect">
            <a:avLst/>
          </a:prstGeom>
          <a:noFill/>
          <a:ln w="9525">
            <a:noFill/>
            <a:miter lim="800000"/>
            <a:headEnd/>
            <a:tailEnd/>
          </a:ln>
        </p:spPr>
        <p:txBody>
          <a:bodyPr>
            <a:spAutoFit/>
          </a:bodyPr>
          <a:lstStyle/>
          <a:p>
            <a:pPr algn="ctr">
              <a:lnSpc>
                <a:spcPct val="150000"/>
              </a:lnSpc>
            </a:pPr>
            <a:r>
              <a:rPr lang="en-US" sz="2500" b="1" i="1">
                <a:solidFill>
                  <a:srgbClr val="3333FF"/>
                </a:solidFill>
                <a:latin typeface="Trebuchet MS" pitchFamily="34" charset="0"/>
              </a:rPr>
              <a:t>Basic rule of CENVAT Credit for service provider </a:t>
            </a:r>
          </a:p>
        </p:txBody>
      </p:sp>
      <p:sp>
        <p:nvSpPr>
          <p:cNvPr id="8" name="Rounded Rectangle 7"/>
          <p:cNvSpPr/>
          <p:nvPr/>
        </p:nvSpPr>
        <p:spPr>
          <a:xfrm>
            <a:off x="228600" y="2133600"/>
            <a:ext cx="2362200" cy="18288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b="1" u="sng" dirty="0" smtClean="0">
                <a:solidFill>
                  <a:srgbClr val="091693"/>
                </a:solidFill>
              </a:rPr>
              <a:t>Joint Charge</a:t>
            </a:r>
            <a:r>
              <a:rPr lang="en-US" sz="2400" dirty="0" smtClean="0">
                <a:solidFill>
                  <a:srgbClr val="091693"/>
                </a:solidFill>
              </a:rPr>
              <a:t> Quantum of CENVAT Credit available</a:t>
            </a:r>
            <a:endParaRPr lang="en-US" sz="2400" dirty="0">
              <a:solidFill>
                <a:srgbClr val="091693"/>
              </a:solidFill>
            </a:endParaRPr>
          </a:p>
        </p:txBody>
      </p:sp>
      <p:sp>
        <p:nvSpPr>
          <p:cNvPr id="9" name="Cube 8"/>
          <p:cNvSpPr/>
          <p:nvPr/>
        </p:nvSpPr>
        <p:spPr>
          <a:xfrm>
            <a:off x="3429000" y="1219200"/>
            <a:ext cx="4495800" cy="1676400"/>
          </a:xfrm>
          <a:prstGeom prst="cube">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091693"/>
              </a:solidFill>
              <a:latin typeface="Trebuchet MS" pitchFamily="34" charset="0"/>
            </a:endParaRPr>
          </a:p>
        </p:txBody>
      </p:sp>
      <p:sp>
        <p:nvSpPr>
          <p:cNvPr id="34823" name="Rectangle 19"/>
          <p:cNvSpPr>
            <a:spLocks noChangeArrowheads="1"/>
          </p:cNvSpPr>
          <p:nvPr/>
        </p:nvSpPr>
        <p:spPr bwMode="auto">
          <a:xfrm>
            <a:off x="3429000" y="1600200"/>
            <a:ext cx="4038600" cy="830997"/>
          </a:xfrm>
          <a:prstGeom prst="rect">
            <a:avLst/>
          </a:prstGeom>
          <a:noFill/>
          <a:ln w="9525">
            <a:noFill/>
            <a:miter lim="800000"/>
            <a:headEnd/>
            <a:tailEnd/>
          </a:ln>
        </p:spPr>
        <p:txBody>
          <a:bodyPr wrap="square">
            <a:spAutoFit/>
          </a:bodyPr>
          <a:lstStyle/>
          <a:p>
            <a:pPr algn="ctr"/>
            <a:r>
              <a:rPr lang="en-US" sz="2400" b="1" dirty="0" smtClean="0">
                <a:solidFill>
                  <a:srgbClr val="091693"/>
                </a:solidFill>
                <a:latin typeface="Trebuchet MS" pitchFamily="34" charset="0"/>
              </a:rPr>
              <a:t>On the basis of Invoice issued by Service Provider</a:t>
            </a:r>
            <a:endParaRPr lang="en-US" sz="2400" b="1" dirty="0">
              <a:solidFill>
                <a:srgbClr val="091693"/>
              </a:solidFill>
              <a:latin typeface="Trebuchet MS" pitchFamily="34" charset="0"/>
            </a:endParaRPr>
          </a:p>
        </p:txBody>
      </p:sp>
      <p:sp>
        <p:nvSpPr>
          <p:cNvPr id="23" name="Cube 22"/>
          <p:cNvSpPr/>
          <p:nvPr/>
        </p:nvSpPr>
        <p:spPr>
          <a:xfrm>
            <a:off x="3429000" y="3505200"/>
            <a:ext cx="4495800" cy="1600200"/>
          </a:xfrm>
          <a:prstGeom prst="cube">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091693"/>
              </a:solidFill>
              <a:latin typeface="Trebuchet MS" pitchFamily="34" charset="0"/>
            </a:endParaRPr>
          </a:p>
        </p:txBody>
      </p:sp>
      <p:sp>
        <p:nvSpPr>
          <p:cNvPr id="34827" name="Rectangle 24"/>
          <p:cNvSpPr>
            <a:spLocks noChangeArrowheads="1"/>
          </p:cNvSpPr>
          <p:nvPr/>
        </p:nvSpPr>
        <p:spPr bwMode="auto">
          <a:xfrm>
            <a:off x="3429000" y="3962400"/>
            <a:ext cx="4038600" cy="461665"/>
          </a:xfrm>
          <a:prstGeom prst="rect">
            <a:avLst/>
          </a:prstGeom>
          <a:noFill/>
          <a:ln w="9525">
            <a:noFill/>
            <a:miter lim="800000"/>
            <a:headEnd/>
            <a:tailEnd/>
          </a:ln>
        </p:spPr>
        <p:txBody>
          <a:bodyPr wrap="square">
            <a:spAutoFit/>
          </a:bodyPr>
          <a:lstStyle/>
          <a:p>
            <a:pPr algn="ctr"/>
            <a:r>
              <a:rPr lang="en-US" sz="2400" b="1" dirty="0">
                <a:solidFill>
                  <a:srgbClr val="091693"/>
                </a:solidFill>
                <a:latin typeface="Trebuchet MS" pitchFamily="34" charset="0"/>
              </a:rPr>
              <a:t>On the basis of Challan </a:t>
            </a:r>
          </a:p>
        </p:txBody>
      </p:sp>
      <p:cxnSp>
        <p:nvCxnSpPr>
          <p:cNvPr id="28" name="Straight Arrow Connector 27"/>
          <p:cNvCxnSpPr>
            <a:stCxn id="8" idx="3"/>
            <a:endCxn id="34823" idx="1"/>
          </p:cNvCxnSpPr>
          <p:nvPr/>
        </p:nvCxnSpPr>
        <p:spPr>
          <a:xfrm flipV="1">
            <a:off x="2590800" y="2015699"/>
            <a:ext cx="838200" cy="10323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8" idx="3"/>
            <a:endCxn id="23" idx="2"/>
          </p:cNvCxnSpPr>
          <p:nvPr/>
        </p:nvCxnSpPr>
        <p:spPr>
          <a:xfrm>
            <a:off x="2590800" y="3048000"/>
            <a:ext cx="838200" cy="14573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989013"/>
            <a:ext cx="5410200" cy="2678112"/>
          </a:xfrm>
          <a:prstGeom prst="rect">
            <a:avLst/>
          </a:prstGeom>
          <a:noFill/>
        </p:spPr>
        <p:txBody>
          <a:bodyPr>
            <a:spAutoFit/>
          </a:bodyPr>
          <a:lstStyle/>
          <a:p>
            <a:pPr fontAlgn="auto">
              <a:lnSpc>
                <a:spcPct val="150000"/>
              </a:lnSpc>
              <a:spcBef>
                <a:spcPts val="0"/>
              </a:spcBef>
              <a:spcAft>
                <a:spcPts val="0"/>
              </a:spcAft>
              <a:defRPr/>
            </a:pPr>
            <a:r>
              <a:rPr lang="en-US" sz="4000" b="1" dirty="0">
                <a:solidFill>
                  <a:srgbClr val="3333FF"/>
                </a:solidFill>
                <a:effectLst>
                  <a:outerShdw blurRad="38100" dist="38100" dir="2700000" algn="tl">
                    <a:srgbClr val="000000">
                      <a:alpha val="43137"/>
                    </a:srgbClr>
                  </a:outerShdw>
                </a:effectLst>
                <a:latin typeface="Trebuchet MS" pitchFamily="34" charset="0"/>
                <a:cs typeface="+mn-cs"/>
              </a:rPr>
              <a:t>Service Tax Issues </a:t>
            </a:r>
          </a:p>
          <a:p>
            <a:pPr algn="ctr" fontAlgn="auto">
              <a:lnSpc>
                <a:spcPct val="150000"/>
              </a:lnSpc>
              <a:spcBef>
                <a:spcPts val="0"/>
              </a:spcBef>
              <a:spcAft>
                <a:spcPts val="0"/>
              </a:spcAft>
              <a:defRPr/>
            </a:pPr>
            <a:r>
              <a:rPr lang="en-US" sz="3600" b="1" dirty="0">
                <a:solidFill>
                  <a:srgbClr val="3333FF"/>
                </a:solidFill>
                <a:effectLst>
                  <a:outerShdw blurRad="38100" dist="38100" dir="2700000" algn="tl">
                    <a:srgbClr val="000000">
                      <a:alpha val="43137"/>
                    </a:srgbClr>
                  </a:outerShdw>
                </a:effectLst>
                <a:latin typeface="Trebuchet MS" pitchFamily="34" charset="0"/>
                <a:cs typeface="+mn-cs"/>
              </a:rPr>
              <a:t>in </a:t>
            </a:r>
          </a:p>
          <a:p>
            <a:pPr fontAlgn="auto">
              <a:lnSpc>
                <a:spcPct val="150000"/>
              </a:lnSpc>
              <a:spcBef>
                <a:spcPts val="0"/>
              </a:spcBef>
              <a:spcAft>
                <a:spcPts val="0"/>
              </a:spcAft>
              <a:defRPr/>
            </a:pPr>
            <a:r>
              <a:rPr lang="en-US" sz="3600" b="1" dirty="0">
                <a:solidFill>
                  <a:srgbClr val="3333FF"/>
                </a:solidFill>
                <a:effectLst>
                  <a:outerShdw blurRad="38100" dist="38100" dir="2700000" algn="tl">
                    <a:srgbClr val="000000">
                      <a:alpha val="43137"/>
                    </a:srgbClr>
                  </a:outerShdw>
                </a:effectLst>
                <a:latin typeface="Trebuchet MS" pitchFamily="34" charset="0"/>
                <a:cs typeface="+mn-cs"/>
              </a:rPr>
              <a:t>Real Estate Transactions</a:t>
            </a:r>
          </a:p>
        </p:txBody>
      </p:sp>
      <p:pic>
        <p:nvPicPr>
          <p:cNvPr id="36867" name="Picture 14" descr="http://etourismnz.info/wp-content/uploads/2012/06/Question.jpg"/>
          <p:cNvPicPr>
            <a:picLocks noChangeAspect="1" noChangeArrowheads="1"/>
          </p:cNvPicPr>
          <p:nvPr/>
        </p:nvPicPr>
        <p:blipFill>
          <a:blip r:embed="rId2"/>
          <a:srcRect l="14182" t="12675" r="11636"/>
          <a:stretch>
            <a:fillRect/>
          </a:stretch>
        </p:blipFill>
        <p:spPr bwMode="auto">
          <a:xfrm>
            <a:off x="5486400" y="228600"/>
            <a:ext cx="3657600" cy="6629400"/>
          </a:xfrm>
          <a:prstGeom prst="rect">
            <a:avLst/>
          </a:prstGeom>
          <a:noFill/>
          <a:ln w="9525">
            <a:noFill/>
            <a:miter lim="800000"/>
            <a:headEnd/>
            <a:tailEnd/>
          </a:ln>
        </p:spPr>
      </p:pic>
      <p:sp>
        <p:nvSpPr>
          <p:cNvPr id="36868" name="AutoShape 2" descr="data:image/jpeg;base64,/9j/4AAQSkZJRgABAQAAAQABAAD/2wCEAAkGBhQSEBUUEhQUFBQUFBQVFxUUFRQUFRUVFBQVFRQUFRQXHCYeFxkjGRQUHy8gIycpLCwsFR4xNTAqNSYrLCkBCQoKDgwOGg8PGCkcHBwpKSksKSkpKSkpKSwpKSkpKSkpKSkpLCwpKSkpKSkpLCkpKSksKSkpKSwsKSwsKSkpLP/AABEIAL0BCgMBIgACEQEDEQH/xAAcAAACAwEBAQEAAAAAAAAAAAAEBQIDBgEHAAj/xAA4EAABAwMDAgMHAgUEAwEAAAABAAIRAwQhBRIxQVEGYXETIjKBkaGx0fAUQsHh8QdSYoIVI3Iz/8QAGQEAAwEBAQAAAAAAAAAAAAAAAQIDBAAF/8QAIBEAAgMAAwEBAAMAAAAAAAAAAAECESEDEjFBUQQicf/aAAwDAQACEQMRAD8ATNJBhPdJlLrm3h/zTvS6HCkaW8NNpYTykcJbptKAmYCsjMztQ4Sy7KY1UtuwjYBNVdlG29VLLl2VfbVV0ZBksHDKivY5LqdVXCuqdiLQe52Eo1jUBTpPd/taf7KVxeFZjxdexbEf73AfJCUwRjbMMXFzie5V9M49FKztZEx9Su3ZLTkhQuzZ4bjwvrJq09j/AI6YgHu3t6hPN68w0e/dRrNeOJz6L0enVDgCOHCR6FSZzLH1EE9+VfVdhClyZEWfFyiSuOUSg2cjsqiu/opuKoqZUJDI+ZVwvjVKHdhR3qYwcy5Vn8X5pbvUHFUjJgaHLLpWtvY6pIyop+1VVMWjQUtRR9DUfNZNlZF0rpUXIJ1NjQ1BHUrtY2hfJta3kq8eSxGjSsuFd7VJ6FwivbKmMU8svaHvpxo1LhB6gz3k00VqyVpubw01ozCKhD0DhXlysQK6pS+7OEc9yV31RczhHdHKtoFUVjlEW4Uh/gWxWKthViqiTB7gLNeKKROxvqVqHhZnxbchr2D/AI8dPmuYI+icMDR8QnzOPkh6zfMGekGFTWujOcfP8LjKk8Z8oU2XINEGI+nI+XVbPw1qZqUtrvip/dhx9isnA6iD5o3QNTFOtLsdHdJDoEkflSmMtNtUMhDwvhUgubMxBHm08H7hca5FPCbOlqgVOVBzkrAU1EO4q+q5DVCpSCip5VRcrHlDvKFDE9y+lUgqTSgkcWyviuBfSnFsluUmvVMqTExwbRqJtZVkk9oGiSYClp2rCo/ZTG4jmOB6lPDNFavw2VtVRntUmt3EYPKOFdbIvCLRlr9mUfpTohCXnKv08qL9Nnw01u/CuNVA0KmFY6qqESdWolF9VRdaolN5VQZyA3OyjqAS1pymtsMKKelX4ENarQxfMYrNqqRZQWrFeNWTWH/yFui1YbxK81K7oAAbAkoT8Dx+mfpUgRBa5w9QI9EY3TYEtJA9W/cd1BlcN42n1CKpaoB1A7jbIjzCSyj0gbOo7/a7ydDT8pSq7pwTulrgOvX9cpxd1pbuZkcHHB6A+uYKS6vTcKYIkhwDhPLSfP6pWFGqtNRJo0qnMMdTd57RuafsUdaX4dS3yP8ACynhSvNF9N7uTgf8ox+UrttTedjQCQZMeh/UKcMsaSs9HZXBVhhZmmAa1CmXmXO94A8CJOeOSFHW9Q9nUf72G/CPXAlVUYsk0zQvaqHtSGw1ao0bnZbtLupO0dYT201GnVEtdOEr4/w7woqNQ7gmr6A7hV/woJSdWGxYGrrQmD7TKiaACSjgZoXxau17hjBJISi98UU2cZKdRbOGpxylmoeIqdLA953YLMXviCrXdtpzkxATfR/CB+KrknPdO0oK5BUbIWlG4vagmWU5+q31hp7bZgawQep80VpGmBrBAjsIVtahByl2Ws6TSxEKNQyi/aoRtKFbBVoyoi0Lb05Vlk9U3QyuUHrr001g+pVlJ9dAMrLj6ypZFotr3KXVnyrKj0FWrpZMKRNjsppZuSam+Sm1mVC9KtYOKYVhCponCte5VTItFFxUDWknsV5drupu3ug4k9YWq8Xattbtac9QvOrqs4mYJ9EXoYoNoXBeI2B377ppQtGlvY9Wz+8f3S2ys9zZJIj1H+QiK157IfIAdZU2NYdZ1G097T1bMOyIn8KjUL0BrWiC3cYJ8pJafTH2Wfub3d8/14XKFR1Umk+YqceT/wCR33g+RR636EOtr9jazCB1afq7/CYMaKbZEEjdjgTvMT3PKzDKb2bCRn2gYccQ4x8/i+iZarqW1m0/GQ8ugj+ao4iEvUNiUag83cguO10z2nt2C03i2lUcWFxDd3uwOrm7jz64QOg6S+3Y+q8e9s3ERMN2lzAPsiqt26v7IPa3YxxM/wDUA+pl5+i5unnwKR2ldGmdpdkUIJGRLoaWny2nnzRfhC0qTEQ2cn6gH+iXVmj2jnEEmWMbjoMOx3iStHod8TaRTaRUpu2ZBBAdnPeAAfUlBTa8A4/Dty+pQrPY+SMR5T37K6z1B7KcuaT70A+Rz+PylukXlS5q1faZDmwwd3MMtmOMflXaw2pRe0/EIAOMAjOR8wjLkYFA7ceKgAQMH7LPah4lcZgqeoFrhtfDSDJgc9h6ZSJ+nOJAB3EmAB2lFSTC4UVX2rvPUrulaVVuXQ0GJy48D1KcW3hNjIddOgTimwy4+R7LV6czeA2kz2dIHpyUsualg0eP9KtC8MtpAbeerjz8ls9JsBPGB3CHtrY4An6LUWlDa0AqUF2dsM3SO07cRjEIa7aD6o59UjoEHUzlaGzPQCaShsRjmqHs0LDRnboqmm5TuCh2uXFxiyovnVEKKig+qnsRotrVUtrVMq2pUQlRyWTCkFUKicWlRILdycWb1CyjQ8o1VOtcANJQVN6Xa/f7KR81VMi0YHxXfl9Zx7FZ5jtxhGXnvvPQd1TSpBvUT5J7AM2Vy1nuuI7wY9Cp0bl5jcGvaejh19RkeqEp1J46/hEGoJ4z/bKBzD//ABlJ8mn7rhMsfHfJa7qPVD0RseN7Tk4MZB4z8vwhRdQZ9M/zDvBT/wBh7S2Lt3AkEDIPceXQjpKDOFt5et3tJ/mbv/7MIBPqfeKX2NkLmvgS0UwR2mZz9Unur8khsyWuIHo8RH1helf6eeHS2l77Tu4+RA/RBhsE0Kq6u+oysR7uMYHvtHPoBj0QHiBjaRdSA91pcQfVox5wFvbLwi6nWfUIEPAMdiCsR4nG2s9hy97iSezBjHYk4SyVDRlYPpdsX+zADnFxJ6yZwT6fqtNbWRpVqlKo7/8ASnu2gR8Akx9QPkU18GaQWUPaVBDtuB/taJ+8yqLqk8Grc1BHsmOaJHJjkfJpQ64d20VeGak0qgbTDXteSYgHAHPzlV6jdh9OBhwABLjku6H5R+FDw072m924irWJc6YgN9OOSfordU0drmHaTuYCZGSdsGG+cO5U2MZ9lq2o57YmWh293TcTz24EdVc22YxjjQA3Axu6mBJIB4CEuLiqytvI93oIx0Anz48060CkHFxPU+sk5OT1kpJZ4UQqs7Oq54e8ZPQ/vha7S6W2AY44GFfS0eBIcJPXlGW8Nw5gU2/o60b6VayZjjrJTwsQuksaGS3go0hbOJYY5+glRqqLUS9VFqcAO5ihtRDlXARoJkK4Qsoqug0CpYSq3PXSVS9yICD3qlyk5yiEjCiyiEztSllJMKDlMdjJtRZvxhdjYBOU8FRYXxc47zlViiTM3WqQco2laDaCeuUre0NG5xk9AqHe2f7wJjp8k4g+DohvHbGPkVa1siAfqs/bVKgI3NJ8wrL7VHtwJHqPwUoRrVYT8IyPqPPzTLT9RcKbwecyP92ImOJWLNxccy7ylF2Ovub7tUejuo8j3CDT+Hf6W6PZtqXPvdHTHoZj7L3jwtVGwcZXkmjWtNxNRnJiV6T4Y91oCVNuQJ4jc3LSaR28kR9l5R/4R1e8cSDh7W5zjd/leuWZmn8oS2x0lrHvIHxO3fb+6s12JxlSCtM0/aBMYER06IfxXaM/hapIwGucR3gJyMJd4jIda1QSACwg+iLqqAvbPB9M1HbVJmJPwjtgNaPTHz9FsbR8Q93utY0D/k4mfdb3EnPUwsn4b8OuuLkug7Gnk4AA4HmVtdUufZMDADA5dtBPpJ4+SyzqzSmAVrNtSm+PiJMTkkzA8h1P0SizsalGp/7XDaPPOZhF0drTO52YgyOfnj5Bdr7XthxLiZ91vIAgGfMrO38LId2VwHtmcDjPPyCto3hD/eyOgKSaDWy7gbTgdoQ2p6ifa4dMYOICRejHq2k7TTluPJEvCz/hW5JpCU7c5boP+pkkqZFxVZK+e5VEpgHz3KvcvnOVe5MAytYoR5V9QoaoUtlkcc9UPcuueqXPROPnFcBVZeuhyRhRewoqk5ANcjrWqgloWwwVICwviWoHVD5La6g8BhjsvMtSqOdUcPNaqUYme7YA8mq//iOOyY06rQI6+Xl0Q9O1IbjoqLgAwQePv5eakxg+yuhvA4E+pg/0VevU4uqQPwmD5HJ/slG4z2jI4z3R1eoa1IFs76fHdTqnY12qC9RuA0eijQbTqWrhUaS8iWO7GePQhBtu21PigHqCrq960CG/bhBOSwFJ6W+CqxFZ1M8Y/K9f0p0QvIvCDQ68EdRE+YIleu2LIKoltkpeG70x8sRdOil2kv8AcCd024VAUVVGrP8AiFw9k4PcGtIgk4WguqoYxznGA0Ek9gBJXgPibWK+pVnODiyg0kMaDGBwT3JUeSSivaKwjbNSzWLag3YxzGA9SWglIb6Kjv8A1vDwTwHwT6iMrL2/h1tQvAMuZEzGZ7KrXPCta0LHtdIcGuBbyNwkSOo6KCirqyt/TeUtPcaY4kdBknHEEcqTbcgOwTA8j8iByhfCWq1KlMb9sgcgQZ7/ALHdPHw5xMw7HB5PQ5/KlIdWhCwOAdDdp5yNsHqYSqwa59Z0+9K21bSS9pIJIPM8gdwkWlaaaVztcME+67oV0Ruxt/DlEtpiQm5ehKOBCkaiunWGf0sc9UueuOeqX1E3YFEn1FXvVTqihuTqQtGde5DVHKVaohqj0LKI496Hc9dL1RUcmGJlymwSh2NJOEwtrF3MYXJWBySKgwou1GUHeVtvClZ3BceFWPFukZcmYMNSINIwVhq9ttdn8L0L+GBZlINV08EGFTkVLCXHIy72hojv++iW3vu8jc0/UFfas54O0A9lCgK0QW7h2OPusxoAKjeMjyjv5plZ0DMjBjpgecKulbEkgtEE8O/VarRfDu7OQMY5+YKD0HgiPhz2xwYd2HX9UPfeEqlMcOJPAAXrdjo9NgmJPdMW27ewKMU/0VzX4eW/6faK/wDiSXNIDBkkEZ7L1OhQUaVJrSYAE8pvp9AFOJdjnRqXup40YQWn0YaEfCZHGH/1S1n2Nk5gMGqQz/r/ADfbC81s2B1GG/yzI/H1/ovUfG3hV91DmwQ1pG3qZ6iViNZ/0xuaA9rZvL/dlzDAPoAcH0WTm45TNXHKMUZrRNOLXveZlzievA6flQ8S3zcNBmoSAG88Qgqn8eXbNj2kkj4YI788J74d0Glbu9vdOL6gMgHIkd55KzNVLtJ6VXlI1lv4UabNm8BtQUxJHJxiY6rOVtHuqbt1N29rSAWEzgf0TC88XvquDWs2tAmXEGR0OOEx0G6L2zsAknmBP1JQTadnPwt8Oa+KtN7XNcHjBEYHQq6nQHtW4wMieiBtmbLp8AAPE4HKc0qYAlWskwsuUTUVBeq3OSOVil7qqqc9V7lBzkVIJJzlHcokqG5P3EozNdC1HoysgaoTQdj0VB2FynR3FfMxzwqbrVGtwFrjC9Ykp0PLK2ptILinntmlkADhefW92XuAyttp9P3Fsgklhh5W7M9XtHGpxiUztqLWjzR77TK4aLQlZ12cpPkEJbdN5TBpE4CHvDHX8BRm8HiqMzqGkl/AM/NCs0t7eGn6FOa9TPIH1K5Ruo/mJ+Uf1WSSTNcW0VWulh0SIPmIWi0622oO1qycOd8/8puwN68lNAnPS8PjqrBVCDqtjPK62pIwnJ0TqVM88rR6YJaI5WCfq43mfiaYj+q0WieIWnBwVJ8iTNMeGTVpHoVnwEWlGl6i14wU1DlaMk1hOUXF0yQUH01MLqYUzfiHSDUbLQ3d5tn7rz3VvDr9wBGyT0IIM88r2C4pyFkNcsSJO50dicfnCy80UtSLccn4ZC00mAGg7y2BhpHpIWmsLQhoDgBjoOgS5tBzcucxrBnqXTHA7J5pb6bxLDOIMg/1WVelmKrykPagggmI9R/ZXk4Vle2h0wIHGF85qZ2kTZRuXCrC1cIU0gFSiVaVAhNRxUVGFaQvtqIDMVWygrp7WiXKu611gBMrF63rbqjonC2cUP0MpUObzXAZDeEsp3IccpV7YbeVZb3Ew2PmtlkGavTqoBEBbKwuZasbozB1Wot66dPCM0MjUlUuaqnVlB5JU5M5I+uK8BAGvJjuraze5nyH6oSpVLfIdm8n1Kzyky8YllSwJ7D7n6BQNGm34iSew/t+q+o3+4Rx++vdQqW/U4HlyfkpNjpBVpfsDgG0/rkp+XNc2QAP35LJU3Hp7o79T6nk+ifabcACDx9/n29EYyBJEqlE52uK+tbkj4h91fVsQTLTCiygRztRsFCPxJpW4e1pmHAdOoVelkkNn4jH1WnbTBBDhg4Wc/hSK+1jhAys/Kr8PR/i8nXGazQa1UVdrGzt5JMCfRbyx9pzUIJ8sBZTQPdaJMuWmoXWE3BHr6Q/kcnd4hsCpSgmViUQx5WtMxk3pVe2gdO4SEyrVICBc4nySTGiJa9m13u7eOJz90JpVB7HOHTgA5x69loXWO7yU6lqGieVnXE27Ld8ElVs+qGqNR1w8IJylM5KygtVZCucFU5qRDUVrkLsL6EyBRHau7V0KW1GjqPzmb95JBOEM+oob8rjivVMxax+UXTuY4QVu9W+0zhccajR6ziRJ+S2FnUEcrz3TJxlbfSqOAePVFMVodNcuVah4CjTqDpx3XQUkgJAzyUJWaSj6gVNTHr+8BZ2WiLXe4cQT9QP1KKtbnd8fX7+ZXDQn+n9/JU1KXb/ACovCyVh72/7fr+nZdoP2nPP4CGtK+3nIH3KYNpBwnul7B6jGyut2AuXNu/oSl7aZbkd01tr3cIcipp4wONeAAp1D1MKNvp7mu3DKestsIu1tAiwqQLZXMRITy3uOMlRt9MBKcW9mxo6IpCvSVlu5mUzpvgZQTKoHCtdUwqKVIm42WvMrrKSjRM+qIYEV/bTnhJrEJqFaBCLc6Ak17cAmD9VWTqIqVsW1+VSWK+pTg5/yqyV58vdNaRQ9ipeEU5VFqWg0Dwvtqv2KJYmQKK4XFZsUtiagUflsnKlVKi4ZXYXpGM5TKPtiCQOqBaOP31Rts3IXUcN7V0OEZK12nVHFvCy9pQG4LXaa/C5BaDRPorGOwobsKdJqSRyRyDyvtkZKvccqOzKzyKpAzx9+f0XP4fHHKNZbhXtpAfvyUZMtFCh9vwB0/K+ktOOBhNxREqp9sFBsokdtLlroHVH06A6dEmfTjIXKd85vVKpDdTT0dwR9rXjkIG3re4D1RdBsp1JiOKGFPUJ8v7K8V5QNKmAUUygE3ZitJBjHc+qPplL6VPn99UwoNVIE5BFIK8OQ++Ahqtwfz9loT6k6bLbu8ASm5qZ8j1X1Z0qumJx3/cqc59sKxhWnzHSI6dO4UHMgwuhiua2R6fuFH0qD7V8WIgUwphiPU6wTYoFiMLVW9i6gA21c2q7avtqYKP/2Q=="/>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37892" name="Rounded Rectangle 3"/>
          <p:cNvSpPr>
            <a:spLocks noChangeArrowheads="1"/>
          </p:cNvSpPr>
          <p:nvPr/>
        </p:nvSpPr>
        <p:spPr bwMode="auto">
          <a:xfrm>
            <a:off x="304800" y="1200150"/>
            <a:ext cx="3442304" cy="442674"/>
          </a:xfrm>
          <a:prstGeom prst="roundRect">
            <a:avLst>
              <a:gd name="adj" fmla="val 16667"/>
            </a:avLst>
          </a:prstGeom>
          <a:solidFill>
            <a:srgbClr val="E5C609"/>
          </a:solidFill>
          <a:ln w="9525">
            <a:noFill/>
            <a:round/>
            <a:headEnd/>
            <a:tailEnd/>
          </a:ln>
        </p:spPr>
        <p:txBody>
          <a:bodyPr wrap="none">
            <a:spAutoFit/>
          </a:bodyPr>
          <a:lstStyle/>
          <a:p>
            <a:pPr marL="342900" indent="-342900"/>
            <a:r>
              <a:rPr lang="en-US" sz="2000" b="1" dirty="0" smtClean="0">
                <a:solidFill>
                  <a:srgbClr val="091693"/>
                </a:solidFill>
                <a:latin typeface="Trebuchet MS" pitchFamily="34" charset="0"/>
              </a:rPr>
              <a:t>Service </a:t>
            </a:r>
            <a:r>
              <a:rPr lang="en-US" sz="2000" b="1" dirty="0">
                <a:solidFill>
                  <a:srgbClr val="091693"/>
                </a:solidFill>
                <a:latin typeface="Trebuchet MS" pitchFamily="34" charset="0"/>
              </a:rPr>
              <a:t>of Vehicle Parking</a:t>
            </a:r>
          </a:p>
        </p:txBody>
      </p:sp>
      <p:cxnSp>
        <p:nvCxnSpPr>
          <p:cNvPr id="6" name="Straight Arrow Connector 5"/>
          <p:cNvCxnSpPr>
            <a:stCxn id="37892" idx="2"/>
          </p:cNvCxnSpPr>
          <p:nvPr/>
        </p:nvCxnSpPr>
        <p:spPr>
          <a:xfrm rot="5400000">
            <a:off x="1110489" y="1522937"/>
            <a:ext cx="795576" cy="1035351"/>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37892" idx="2"/>
          </p:cNvCxnSpPr>
          <p:nvPr/>
        </p:nvCxnSpPr>
        <p:spPr>
          <a:xfrm rot="16200000" flipH="1">
            <a:off x="2520188" y="1148588"/>
            <a:ext cx="795576" cy="1784048"/>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228600" y="2438400"/>
            <a:ext cx="1600200" cy="6858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atin typeface="Trebuchet MS" pitchFamily="34" charset="0"/>
              </a:rPr>
              <a:t>General Public</a:t>
            </a:r>
          </a:p>
        </p:txBody>
      </p:sp>
      <p:sp>
        <p:nvSpPr>
          <p:cNvPr id="10" name="Rounded Rectangle 9"/>
          <p:cNvSpPr/>
          <p:nvPr/>
        </p:nvSpPr>
        <p:spPr>
          <a:xfrm>
            <a:off x="2971800" y="2438400"/>
            <a:ext cx="1600200" cy="6858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atin typeface="Trebuchet MS" pitchFamily="34" charset="0"/>
              </a:rPr>
              <a:t>Private</a:t>
            </a:r>
          </a:p>
        </p:txBody>
      </p:sp>
      <p:cxnSp>
        <p:nvCxnSpPr>
          <p:cNvPr id="13" name="Straight Arrow Connector 12"/>
          <p:cNvCxnSpPr>
            <a:stCxn id="10" idx="2"/>
          </p:cNvCxnSpPr>
          <p:nvPr/>
        </p:nvCxnSpPr>
        <p:spPr>
          <a:xfrm rot="5400000">
            <a:off x="3067050" y="3105150"/>
            <a:ext cx="685800" cy="7239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0" idx="2"/>
          </p:cNvCxnSpPr>
          <p:nvPr/>
        </p:nvCxnSpPr>
        <p:spPr>
          <a:xfrm rot="16200000" flipH="1">
            <a:off x="3943350" y="2952750"/>
            <a:ext cx="685800" cy="10287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2514600" y="3886200"/>
            <a:ext cx="1143000" cy="6096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atin typeface="Trebuchet MS" pitchFamily="34" charset="0"/>
              </a:rPr>
              <a:t>Rental</a:t>
            </a:r>
          </a:p>
        </p:txBody>
      </p:sp>
      <p:sp>
        <p:nvSpPr>
          <p:cNvPr id="17" name="Rounded Rectangle 16"/>
          <p:cNvSpPr/>
          <p:nvPr/>
        </p:nvSpPr>
        <p:spPr>
          <a:xfrm>
            <a:off x="4343400" y="3886200"/>
            <a:ext cx="1143000" cy="6096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latin typeface="Trebuchet MS" pitchFamily="34" charset="0"/>
              </a:rPr>
              <a:t>Sale of Space</a:t>
            </a:r>
          </a:p>
        </p:txBody>
      </p:sp>
      <p:cxnSp>
        <p:nvCxnSpPr>
          <p:cNvPr id="19" name="Straight Arrow Connector 18"/>
          <p:cNvCxnSpPr>
            <a:endCxn id="23" idx="0"/>
          </p:cNvCxnSpPr>
          <p:nvPr/>
        </p:nvCxnSpPr>
        <p:spPr>
          <a:xfrm rot="5400000">
            <a:off x="2705100" y="4762500"/>
            <a:ext cx="457200" cy="762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2133600" y="5029200"/>
            <a:ext cx="1524000" cy="8382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Taxable under renting</a:t>
            </a:r>
          </a:p>
        </p:txBody>
      </p:sp>
      <p:sp>
        <p:nvSpPr>
          <p:cNvPr id="24" name="Rounded Rectangle 23"/>
          <p:cNvSpPr/>
          <p:nvPr/>
        </p:nvSpPr>
        <p:spPr>
          <a:xfrm>
            <a:off x="4038600" y="5257800"/>
            <a:ext cx="1981200" cy="9906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Covered vehicle parking / open vehicle parking</a:t>
            </a:r>
          </a:p>
        </p:txBody>
      </p:sp>
      <p:cxnSp>
        <p:nvCxnSpPr>
          <p:cNvPr id="26" name="Straight Arrow Connector 25"/>
          <p:cNvCxnSpPr>
            <a:stCxn id="9" idx="2"/>
          </p:cNvCxnSpPr>
          <p:nvPr/>
        </p:nvCxnSpPr>
        <p:spPr>
          <a:xfrm rot="5400000">
            <a:off x="590550" y="3524250"/>
            <a:ext cx="838200" cy="381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228600" y="3962400"/>
            <a:ext cx="1676400" cy="8382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atin typeface="Trebuchet MS" pitchFamily="34" charset="0"/>
              </a:rPr>
              <a:t>Cover under Mega Exemption</a:t>
            </a:r>
          </a:p>
        </p:txBody>
      </p:sp>
      <p:sp>
        <p:nvSpPr>
          <p:cNvPr id="37906" name="TextBox 19"/>
          <p:cNvSpPr txBox="1">
            <a:spLocks noChangeArrowheads="1"/>
          </p:cNvSpPr>
          <p:nvPr/>
        </p:nvSpPr>
        <p:spPr bwMode="auto">
          <a:xfrm>
            <a:off x="0" y="228600"/>
            <a:ext cx="9144000" cy="492125"/>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Service Tax Issues in Real Estate Transactions</a:t>
            </a:r>
          </a:p>
        </p:txBody>
      </p:sp>
      <p:sp>
        <p:nvSpPr>
          <p:cNvPr id="29" name="Rounded Rectangle 28"/>
          <p:cNvSpPr/>
          <p:nvPr/>
        </p:nvSpPr>
        <p:spPr>
          <a:xfrm>
            <a:off x="6705600" y="5105400"/>
            <a:ext cx="1752600" cy="10668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atin typeface="Trebuchet MS" pitchFamily="34" charset="0"/>
              </a:rPr>
              <a:t>Construction </a:t>
            </a:r>
            <a:r>
              <a:rPr lang="en-US" dirty="0" smtClean="0">
                <a:latin typeface="Trebuchet MS" pitchFamily="34" charset="0"/>
              </a:rPr>
              <a:t>service (3.09% / 3.708%)</a:t>
            </a:r>
            <a:endParaRPr lang="en-US" sz="1600" dirty="0">
              <a:latin typeface="Trebuchet MS" pitchFamily="34" charset="0"/>
            </a:endParaRPr>
          </a:p>
        </p:txBody>
      </p:sp>
      <p:cxnSp>
        <p:nvCxnSpPr>
          <p:cNvPr id="31" name="Straight Arrow Connector 30"/>
          <p:cNvCxnSpPr/>
          <p:nvPr/>
        </p:nvCxnSpPr>
        <p:spPr>
          <a:xfrm rot="5400000">
            <a:off x="4533901" y="4914900"/>
            <a:ext cx="685800" cy="3175"/>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6096000" y="5791200"/>
            <a:ext cx="533400" cy="1588"/>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sp>
        <p:nvSpPr>
          <p:cNvPr id="41" name="Rounded Rectangle 40"/>
          <p:cNvSpPr/>
          <p:nvPr/>
        </p:nvSpPr>
        <p:spPr>
          <a:xfrm>
            <a:off x="5562600" y="2514600"/>
            <a:ext cx="1143000" cy="6096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latin typeface="Trebuchet MS" pitchFamily="34" charset="0"/>
              </a:rPr>
              <a:t>Taxable</a:t>
            </a:r>
          </a:p>
        </p:txBody>
      </p:sp>
      <p:cxnSp>
        <p:nvCxnSpPr>
          <p:cNvPr id="42" name="Straight Arrow Connector 41"/>
          <p:cNvCxnSpPr/>
          <p:nvPr/>
        </p:nvCxnSpPr>
        <p:spPr>
          <a:xfrm>
            <a:off x="4648200" y="2819400"/>
            <a:ext cx="838200" cy="1588"/>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228600"/>
            <a:ext cx="8305800" cy="5986463"/>
          </a:xfrm>
          <a:prstGeom prst="rect">
            <a:avLst/>
          </a:prstGeom>
          <a:noFill/>
        </p:spPr>
        <p:txBody>
          <a:bodyPr>
            <a:spAutoFit/>
          </a:bodyPr>
          <a:lstStyle/>
          <a:p>
            <a:pPr fontAlgn="auto">
              <a:spcBef>
                <a:spcPts val="0"/>
              </a:spcBef>
              <a:spcAft>
                <a:spcPts val="600"/>
              </a:spcAft>
              <a:defRPr/>
            </a:pPr>
            <a:r>
              <a:rPr lang="en-US" sz="2400" b="1" i="1" dirty="0">
                <a:solidFill>
                  <a:srgbClr val="3333FF"/>
                </a:solidFill>
                <a:latin typeface="Trebuchet MS" pitchFamily="34" charset="0"/>
                <a:cs typeface="Times New Roman" pitchFamily="18" charset="0"/>
              </a:rPr>
              <a:t>Types of Services in Real Estate Transactions</a:t>
            </a:r>
          </a:p>
          <a:p>
            <a:pPr fontAlgn="auto">
              <a:spcBef>
                <a:spcPts val="0"/>
              </a:spcBef>
              <a:spcAft>
                <a:spcPts val="0"/>
              </a:spcAft>
              <a:defRPr/>
            </a:pPr>
            <a:endParaRPr lang="en-US" sz="2400" b="1" dirty="0">
              <a:solidFill>
                <a:srgbClr val="091693"/>
              </a:solidFill>
              <a:latin typeface="Trebuchet MS" pitchFamily="34" charset="0"/>
              <a:cs typeface="Times New Roman" pitchFamily="18" charset="0"/>
            </a:endParaRP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Times New Roman" pitchFamily="18" charset="0"/>
              </a:rPr>
              <a:t>Construction Service 	            </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Times New Roman" pitchFamily="18" charset="0"/>
              </a:rPr>
              <a:t>Works Contract Service</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mn-cs"/>
              </a:rPr>
              <a:t>Architect Service</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mn-cs"/>
              </a:rPr>
              <a:t>Auction of Property</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mn-cs"/>
              </a:rPr>
              <a:t>Engineering Service</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mn-cs"/>
              </a:rPr>
              <a:t>Erection, Commissioning &amp; Installation Service</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mn-cs"/>
              </a:rPr>
              <a:t>Interior Decorator</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mn-cs"/>
              </a:rPr>
              <a:t>Real Estate Agent &amp; Consultants</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mn-cs"/>
              </a:rPr>
              <a:t>Management Repair and Maintenance</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mn-cs"/>
              </a:rPr>
              <a:t>Site Preparation Service</a:t>
            </a:r>
          </a:p>
          <a:p>
            <a:pPr marL="290513" indent="-290513" fontAlgn="auto">
              <a:lnSpc>
                <a:spcPct val="150000"/>
              </a:lnSpc>
              <a:spcBef>
                <a:spcPts val="0"/>
              </a:spcBef>
              <a:spcAft>
                <a:spcPts val="0"/>
              </a:spcAft>
              <a:buFontTx/>
              <a:buBlip>
                <a:blip r:embed="rId2"/>
              </a:buBlip>
              <a:defRPr/>
            </a:pPr>
            <a:r>
              <a:rPr lang="en-US" sz="2000" dirty="0">
                <a:solidFill>
                  <a:srgbClr val="091693"/>
                </a:solidFill>
                <a:latin typeface="Trebuchet MS" pitchFamily="34" charset="0"/>
                <a:cs typeface="+mn-cs"/>
              </a:rPr>
              <a:t>Renting of Immovable Property</a:t>
            </a:r>
            <a:endParaRPr lang="en-US" sz="2000" dirty="0">
              <a:solidFill>
                <a:srgbClr val="091693"/>
              </a:solidFill>
              <a:latin typeface="Trebuchet MS" pitchFamily="34" charset="0"/>
              <a:cs typeface="Times New Roman" pitchFamily="18" charset="0"/>
            </a:endParaRPr>
          </a:p>
        </p:txBody>
      </p:sp>
      <p:sp>
        <p:nvSpPr>
          <p:cNvPr id="6" name="Left Brace 5"/>
          <p:cNvSpPr/>
          <p:nvPr/>
        </p:nvSpPr>
        <p:spPr>
          <a:xfrm flipV="1">
            <a:off x="3048000" y="990600"/>
            <a:ext cx="685800" cy="685800"/>
          </a:xfrm>
          <a:prstGeom prst="leftBrace">
            <a:avLst/>
          </a:prstGeom>
          <a:ln>
            <a:solidFill>
              <a:srgbClr val="3333FF"/>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solidFill>
                <a:srgbClr val="3333FF"/>
              </a:solidFill>
            </a:endParaRPr>
          </a:p>
        </p:txBody>
      </p:sp>
      <p:sp>
        <p:nvSpPr>
          <p:cNvPr id="7" name="Rectangle 6"/>
          <p:cNvSpPr/>
          <p:nvPr/>
        </p:nvSpPr>
        <p:spPr>
          <a:xfrm>
            <a:off x="3733800" y="990600"/>
            <a:ext cx="2057400" cy="6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Font typeface="Arial" pitchFamily="34" charset="0"/>
              <a:buChar char="•"/>
              <a:defRPr/>
            </a:pPr>
            <a:r>
              <a:rPr lang="en-US" sz="1700" dirty="0">
                <a:solidFill>
                  <a:srgbClr val="091693"/>
                </a:solidFill>
                <a:latin typeface="Trebuchet MS" pitchFamily="34" charset="0"/>
              </a:rPr>
              <a:t> Commercial</a:t>
            </a:r>
          </a:p>
          <a:p>
            <a:pPr fontAlgn="auto">
              <a:spcBef>
                <a:spcPts val="0"/>
              </a:spcBef>
              <a:spcAft>
                <a:spcPts val="0"/>
              </a:spcAft>
              <a:defRPr/>
            </a:pPr>
            <a:endParaRPr lang="en-US" sz="2000" dirty="0">
              <a:solidFill>
                <a:srgbClr val="091693"/>
              </a:solidFill>
              <a:latin typeface="Trebuchet MS" pitchFamily="34" charset="0"/>
            </a:endParaRPr>
          </a:p>
          <a:p>
            <a:pPr fontAlgn="auto">
              <a:spcBef>
                <a:spcPts val="0"/>
              </a:spcBef>
              <a:spcAft>
                <a:spcPts val="0"/>
              </a:spcAft>
              <a:buFont typeface="Arial" pitchFamily="34" charset="0"/>
              <a:buChar char="•"/>
              <a:defRPr/>
            </a:pPr>
            <a:r>
              <a:rPr lang="en-US" sz="1700" dirty="0">
                <a:solidFill>
                  <a:srgbClr val="091693"/>
                </a:solidFill>
                <a:latin typeface="Trebuchet MS" pitchFamily="34" charset="0"/>
              </a:rPr>
              <a:t> Residential</a:t>
            </a:r>
          </a:p>
        </p:txBody>
      </p:sp>
      <p:sp>
        <p:nvSpPr>
          <p:cNvPr id="8" name="Right Triangle 7"/>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9" name="Straight Connector 8"/>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38916" name="Rounded Rectangle 3"/>
          <p:cNvSpPr>
            <a:spLocks noChangeArrowheads="1"/>
          </p:cNvSpPr>
          <p:nvPr/>
        </p:nvSpPr>
        <p:spPr bwMode="auto">
          <a:xfrm>
            <a:off x="228600" y="990600"/>
            <a:ext cx="4530725" cy="442913"/>
          </a:xfrm>
          <a:prstGeom prst="roundRect">
            <a:avLst>
              <a:gd name="adj" fmla="val 16667"/>
            </a:avLst>
          </a:prstGeom>
          <a:solidFill>
            <a:srgbClr val="E5C609"/>
          </a:solidFill>
          <a:ln w="9525">
            <a:noFill/>
            <a:round/>
            <a:headEnd/>
            <a:tailEnd/>
          </a:ln>
        </p:spPr>
        <p:txBody>
          <a:bodyPr wrap="none">
            <a:spAutoFit/>
          </a:bodyPr>
          <a:lstStyle/>
          <a:p>
            <a:pPr marL="342900" indent="-342900"/>
            <a:r>
              <a:rPr lang="en-US" sz="2000">
                <a:solidFill>
                  <a:srgbClr val="091693"/>
                </a:solidFill>
                <a:latin typeface="Trebuchet MS" pitchFamily="34" charset="0"/>
              </a:rPr>
              <a:t>Issue of Preferential Location Charges</a:t>
            </a:r>
          </a:p>
        </p:txBody>
      </p:sp>
      <p:sp>
        <p:nvSpPr>
          <p:cNvPr id="38917" name="TextBox 4"/>
          <p:cNvSpPr txBox="1">
            <a:spLocks noChangeArrowheads="1"/>
          </p:cNvSpPr>
          <p:nvPr/>
        </p:nvSpPr>
        <p:spPr bwMode="auto">
          <a:xfrm>
            <a:off x="0" y="228600"/>
            <a:ext cx="9144000" cy="492125"/>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Service Tax Issues in Real Estate Transactions</a:t>
            </a:r>
          </a:p>
        </p:txBody>
      </p:sp>
      <p:sp>
        <p:nvSpPr>
          <p:cNvPr id="38918" name="TextBox 5"/>
          <p:cNvSpPr txBox="1">
            <a:spLocks noChangeArrowheads="1"/>
          </p:cNvSpPr>
          <p:nvPr/>
        </p:nvSpPr>
        <p:spPr bwMode="auto">
          <a:xfrm>
            <a:off x="228600" y="1590675"/>
            <a:ext cx="8413750" cy="923925"/>
          </a:xfrm>
          <a:prstGeom prst="rect">
            <a:avLst/>
          </a:prstGeom>
          <a:noFill/>
          <a:ln w="9525">
            <a:noFill/>
            <a:miter lim="800000"/>
            <a:headEnd/>
            <a:tailEnd/>
          </a:ln>
        </p:spPr>
        <p:txBody>
          <a:bodyPr>
            <a:spAutoFit/>
          </a:bodyPr>
          <a:lstStyle/>
          <a:p>
            <a:pPr algn="just"/>
            <a:r>
              <a:rPr lang="en-US" i="1">
                <a:solidFill>
                  <a:srgbClr val="091693"/>
                </a:solidFill>
                <a:latin typeface="Trebuchet MS" pitchFamily="34" charset="0"/>
              </a:rPr>
              <a:t>Any location having extra advantage which attracts extra payment over and above the basic sale price.</a:t>
            </a:r>
          </a:p>
          <a:p>
            <a:pPr algn="just"/>
            <a:r>
              <a:rPr lang="en-US" b="1" i="1">
                <a:solidFill>
                  <a:srgbClr val="091693"/>
                </a:solidFill>
                <a:latin typeface="Trebuchet MS" pitchFamily="34" charset="0"/>
              </a:rPr>
              <a:t>Examples:</a:t>
            </a:r>
          </a:p>
        </p:txBody>
      </p:sp>
      <p:graphicFrame>
        <p:nvGraphicFramePr>
          <p:cNvPr id="7" name="Table 6"/>
          <p:cNvGraphicFramePr>
            <a:graphicFrameLocks noGrp="1"/>
          </p:cNvGraphicFramePr>
          <p:nvPr/>
        </p:nvGraphicFramePr>
        <p:xfrm>
          <a:off x="304800" y="2555875"/>
          <a:ext cx="6096000" cy="1483360"/>
        </p:xfrm>
        <a:graphic>
          <a:graphicData uri="http://schemas.openxmlformats.org/drawingml/2006/table">
            <a:tbl>
              <a:tblPr firstRow="1" bandRow="1">
                <a:tableStyleId>{2D5ABB26-0587-4C30-8999-92F81FD0307C}</a:tableStyleId>
              </a:tblPr>
              <a:tblGrid>
                <a:gridCol w="1143000"/>
                <a:gridCol w="4953000"/>
              </a:tblGrid>
              <a:tr h="370840">
                <a:tc>
                  <a:txBody>
                    <a:bodyPr/>
                    <a:lstStyle/>
                    <a:p>
                      <a:r>
                        <a:rPr lang="en-US" sz="1800" kern="1200" baseline="0" dirty="0" smtClean="0">
                          <a:solidFill>
                            <a:srgbClr val="091693"/>
                          </a:solidFill>
                          <a:latin typeface="Trebuchet MS" pitchFamily="34" charset="0"/>
                          <a:ea typeface="+mn-ea"/>
                          <a:cs typeface="+mn-cs"/>
                        </a:rPr>
                        <a:t>Direction</a:t>
                      </a:r>
                      <a:endParaRPr lang="en-US" dirty="0">
                        <a:solidFill>
                          <a:srgbClr val="091693"/>
                        </a:solidFill>
                        <a:latin typeface="Trebuchet MS" pitchFamily="34"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US" sz="1800" kern="1200" baseline="0" dirty="0" smtClean="0">
                          <a:solidFill>
                            <a:srgbClr val="091693"/>
                          </a:solidFill>
                          <a:latin typeface="Trebuchet MS" pitchFamily="34" charset="0"/>
                          <a:ea typeface="+mn-ea"/>
                          <a:cs typeface="+mn-cs"/>
                        </a:rPr>
                        <a:t>Sea Facing, Park Facing, Corner Flat</a:t>
                      </a:r>
                      <a:endParaRPr lang="en-US" dirty="0">
                        <a:solidFill>
                          <a:srgbClr val="091693"/>
                        </a:solidFill>
                        <a:latin typeface="Trebuchet MS" pitchFamily="34"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r>
              <a:tr h="370840">
                <a:tc>
                  <a:txBody>
                    <a:bodyPr/>
                    <a:lstStyle/>
                    <a:p>
                      <a:r>
                        <a:rPr lang="en-US" sz="1800" kern="1200" baseline="0" dirty="0" smtClean="0">
                          <a:solidFill>
                            <a:srgbClr val="091693"/>
                          </a:solidFill>
                          <a:latin typeface="Trebuchet MS" pitchFamily="34" charset="0"/>
                          <a:ea typeface="+mn-ea"/>
                          <a:cs typeface="+mn-cs"/>
                        </a:rPr>
                        <a:t>Floor</a:t>
                      </a:r>
                      <a:endParaRPr lang="en-US" dirty="0">
                        <a:solidFill>
                          <a:srgbClr val="091693"/>
                        </a:solidFill>
                        <a:latin typeface="Trebuchet MS" pitchFamily="34"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US" sz="1800" kern="1200" baseline="0" dirty="0" smtClean="0">
                          <a:solidFill>
                            <a:srgbClr val="091693"/>
                          </a:solidFill>
                          <a:latin typeface="Trebuchet MS" pitchFamily="34" charset="0"/>
                          <a:ea typeface="+mn-ea"/>
                          <a:cs typeface="+mn-cs"/>
                        </a:rPr>
                        <a:t>First Floor, Top Floor</a:t>
                      </a:r>
                      <a:endParaRPr lang="en-US" dirty="0">
                        <a:solidFill>
                          <a:srgbClr val="091693"/>
                        </a:solidFill>
                        <a:latin typeface="Trebuchet MS" pitchFamily="34"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r>
              <a:tr h="370840">
                <a:tc>
                  <a:txBody>
                    <a:bodyPr/>
                    <a:lstStyle/>
                    <a:p>
                      <a:r>
                        <a:rPr lang="en-US" sz="1800" kern="1200" baseline="0" dirty="0" smtClean="0">
                          <a:solidFill>
                            <a:srgbClr val="091693"/>
                          </a:solidFill>
                          <a:latin typeface="Trebuchet MS" pitchFamily="34" charset="0"/>
                          <a:ea typeface="+mn-ea"/>
                          <a:cs typeface="+mn-cs"/>
                        </a:rPr>
                        <a:t>Vastu</a:t>
                      </a:r>
                      <a:endParaRPr lang="en-US" dirty="0">
                        <a:solidFill>
                          <a:srgbClr val="091693"/>
                        </a:solidFill>
                        <a:latin typeface="Trebuchet MS" pitchFamily="34"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US" sz="1800" kern="1200" baseline="0" dirty="0" smtClean="0">
                          <a:solidFill>
                            <a:srgbClr val="091693"/>
                          </a:solidFill>
                          <a:latin typeface="Trebuchet MS" pitchFamily="34" charset="0"/>
                          <a:ea typeface="+mn-ea"/>
                          <a:cs typeface="+mn-cs"/>
                        </a:rPr>
                        <a:t>Having the Bed Room in a Particular Direction</a:t>
                      </a:r>
                      <a:endParaRPr lang="en-US" dirty="0">
                        <a:solidFill>
                          <a:srgbClr val="091693"/>
                        </a:solidFill>
                        <a:latin typeface="Trebuchet MS" pitchFamily="34"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r>
              <a:tr h="370840">
                <a:tc>
                  <a:txBody>
                    <a:bodyPr/>
                    <a:lstStyle/>
                    <a:p>
                      <a:r>
                        <a:rPr lang="en-US" sz="1800" kern="1200" baseline="0" dirty="0" smtClean="0">
                          <a:solidFill>
                            <a:srgbClr val="091693"/>
                          </a:solidFill>
                          <a:latin typeface="Trebuchet MS" pitchFamily="34" charset="0"/>
                          <a:ea typeface="+mn-ea"/>
                          <a:cs typeface="+mn-cs"/>
                        </a:rPr>
                        <a:t>Number</a:t>
                      </a:r>
                      <a:endParaRPr lang="en-US" dirty="0">
                        <a:solidFill>
                          <a:srgbClr val="091693"/>
                        </a:solidFill>
                        <a:latin typeface="Trebuchet MS" pitchFamily="34"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US" sz="1800" kern="1200" baseline="0" dirty="0" smtClean="0">
                          <a:solidFill>
                            <a:srgbClr val="091693"/>
                          </a:solidFill>
                          <a:latin typeface="Trebuchet MS" pitchFamily="34" charset="0"/>
                          <a:ea typeface="+mn-ea"/>
                          <a:cs typeface="+mn-cs"/>
                        </a:rPr>
                        <a:t>Lucky Numbers</a:t>
                      </a:r>
                      <a:endParaRPr lang="en-US" dirty="0">
                        <a:solidFill>
                          <a:srgbClr val="091693"/>
                        </a:solidFill>
                        <a:latin typeface="Trebuchet MS" pitchFamily="34" charset="0"/>
                      </a:endParaRPr>
                    </a:p>
                  </a:txBody>
                  <a:tcPr>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r>
            </a:tbl>
          </a:graphicData>
        </a:graphic>
      </p:graphicFrame>
      <p:sp>
        <p:nvSpPr>
          <p:cNvPr id="8" name="Rounded Rectangle 7"/>
          <p:cNvSpPr/>
          <p:nvPr/>
        </p:nvSpPr>
        <p:spPr>
          <a:xfrm>
            <a:off x="914400" y="5105400"/>
            <a:ext cx="2819400" cy="4572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ounded Rectangle 8"/>
          <p:cNvSpPr/>
          <p:nvPr/>
        </p:nvSpPr>
        <p:spPr>
          <a:xfrm>
            <a:off x="2667000" y="4114800"/>
            <a:ext cx="2286000" cy="5334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rgbClr val="091693"/>
                </a:solidFill>
                <a:latin typeface="Trebuchet MS" pitchFamily="34" charset="0"/>
              </a:rPr>
              <a:t>Status of Taxability</a:t>
            </a:r>
          </a:p>
        </p:txBody>
      </p:sp>
      <p:sp>
        <p:nvSpPr>
          <p:cNvPr id="10" name="Rounded Rectangle 9"/>
          <p:cNvSpPr/>
          <p:nvPr/>
        </p:nvSpPr>
        <p:spPr>
          <a:xfrm>
            <a:off x="4419600" y="5105400"/>
            <a:ext cx="2667000" cy="4572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12" name="Straight Arrow Connector 11"/>
          <p:cNvCxnSpPr>
            <a:stCxn id="9" idx="2"/>
            <a:endCxn id="8" idx="0"/>
          </p:cNvCxnSpPr>
          <p:nvPr/>
        </p:nvCxnSpPr>
        <p:spPr>
          <a:xfrm rot="5400000">
            <a:off x="2838450" y="4133850"/>
            <a:ext cx="457200" cy="14859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9" idx="2"/>
            <a:endCxn id="10" idx="0"/>
          </p:cNvCxnSpPr>
          <p:nvPr/>
        </p:nvCxnSpPr>
        <p:spPr>
          <a:xfrm rot="16200000" flipH="1">
            <a:off x="4552950" y="3905250"/>
            <a:ext cx="457200" cy="19431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990600" y="5943600"/>
            <a:ext cx="2743200" cy="6858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8942" name="Rectangle 20"/>
          <p:cNvSpPr>
            <a:spLocks noChangeArrowheads="1"/>
          </p:cNvSpPr>
          <p:nvPr/>
        </p:nvSpPr>
        <p:spPr bwMode="auto">
          <a:xfrm>
            <a:off x="4495800" y="5105400"/>
            <a:ext cx="2590800" cy="369888"/>
          </a:xfrm>
          <a:prstGeom prst="rect">
            <a:avLst/>
          </a:prstGeom>
          <a:noFill/>
          <a:ln w="9525">
            <a:noFill/>
            <a:miter lim="800000"/>
            <a:headEnd/>
            <a:tailEnd/>
          </a:ln>
        </p:spPr>
        <p:txBody>
          <a:bodyPr>
            <a:spAutoFit/>
          </a:bodyPr>
          <a:lstStyle/>
          <a:p>
            <a:r>
              <a:rPr lang="en-US">
                <a:solidFill>
                  <a:srgbClr val="091693"/>
                </a:solidFill>
                <a:latin typeface="Trebuchet MS" pitchFamily="34" charset="0"/>
              </a:rPr>
              <a:t>Separate Consideration</a:t>
            </a:r>
          </a:p>
        </p:txBody>
      </p:sp>
      <p:sp>
        <p:nvSpPr>
          <p:cNvPr id="38943" name="Rectangle 22"/>
          <p:cNvSpPr>
            <a:spLocks noChangeArrowheads="1"/>
          </p:cNvSpPr>
          <p:nvPr/>
        </p:nvSpPr>
        <p:spPr bwMode="auto">
          <a:xfrm>
            <a:off x="838200" y="5105400"/>
            <a:ext cx="2906713" cy="369888"/>
          </a:xfrm>
          <a:prstGeom prst="rect">
            <a:avLst/>
          </a:prstGeom>
          <a:noFill/>
          <a:ln w="9525">
            <a:noFill/>
            <a:miter lim="800000"/>
            <a:headEnd/>
            <a:tailEnd/>
          </a:ln>
        </p:spPr>
        <p:txBody>
          <a:bodyPr wrap="none">
            <a:spAutoFit/>
          </a:bodyPr>
          <a:lstStyle/>
          <a:p>
            <a:pPr algn="ctr"/>
            <a:r>
              <a:rPr lang="en-US">
                <a:solidFill>
                  <a:srgbClr val="091693"/>
                </a:solidFill>
                <a:latin typeface="Trebuchet MS" pitchFamily="34" charset="0"/>
              </a:rPr>
              <a:t>No Separate consideration</a:t>
            </a:r>
          </a:p>
        </p:txBody>
      </p:sp>
      <p:sp>
        <p:nvSpPr>
          <p:cNvPr id="30" name="Rounded Rectangle 29"/>
          <p:cNvSpPr/>
          <p:nvPr/>
        </p:nvSpPr>
        <p:spPr>
          <a:xfrm>
            <a:off x="4419600" y="5867400"/>
            <a:ext cx="2819400" cy="6858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8945" name="Rectangle 30"/>
          <p:cNvSpPr>
            <a:spLocks noChangeArrowheads="1"/>
          </p:cNvSpPr>
          <p:nvPr/>
        </p:nvSpPr>
        <p:spPr bwMode="auto">
          <a:xfrm>
            <a:off x="990600" y="5943600"/>
            <a:ext cx="2590800" cy="646113"/>
          </a:xfrm>
          <a:prstGeom prst="rect">
            <a:avLst/>
          </a:prstGeom>
          <a:noFill/>
          <a:ln w="9525">
            <a:noFill/>
            <a:miter lim="800000"/>
            <a:headEnd/>
            <a:tailEnd/>
          </a:ln>
        </p:spPr>
        <p:txBody>
          <a:bodyPr>
            <a:spAutoFit/>
          </a:bodyPr>
          <a:lstStyle/>
          <a:p>
            <a:pPr algn="ctr"/>
            <a:r>
              <a:rPr lang="en-US">
                <a:solidFill>
                  <a:srgbClr val="091693"/>
                </a:solidFill>
                <a:latin typeface="Trebuchet MS" pitchFamily="34" charset="0"/>
              </a:rPr>
              <a:t>Covered by construction service</a:t>
            </a:r>
          </a:p>
        </p:txBody>
      </p:sp>
      <p:sp>
        <p:nvSpPr>
          <p:cNvPr id="38946" name="Rectangle 31"/>
          <p:cNvSpPr>
            <a:spLocks noChangeArrowheads="1"/>
          </p:cNvSpPr>
          <p:nvPr/>
        </p:nvSpPr>
        <p:spPr bwMode="auto">
          <a:xfrm>
            <a:off x="4419600" y="5954713"/>
            <a:ext cx="2759075" cy="646112"/>
          </a:xfrm>
          <a:prstGeom prst="rect">
            <a:avLst/>
          </a:prstGeom>
          <a:noFill/>
          <a:ln w="9525">
            <a:noFill/>
            <a:miter lim="800000"/>
            <a:headEnd/>
            <a:tailEnd/>
          </a:ln>
        </p:spPr>
        <p:txBody>
          <a:bodyPr wrap="none">
            <a:spAutoFit/>
          </a:bodyPr>
          <a:lstStyle/>
          <a:p>
            <a:pPr algn="ctr"/>
            <a:r>
              <a:rPr lang="en-US">
                <a:solidFill>
                  <a:srgbClr val="091693"/>
                </a:solidFill>
                <a:latin typeface="Trebuchet MS" pitchFamily="34" charset="0"/>
              </a:rPr>
              <a:t>12.36%  on Gross Amount</a:t>
            </a:r>
          </a:p>
          <a:p>
            <a:pPr algn="ctr"/>
            <a:r>
              <a:rPr lang="en-US">
                <a:solidFill>
                  <a:srgbClr val="091693"/>
                </a:solidFill>
                <a:latin typeface="Trebuchet MS" pitchFamily="34" charset="0"/>
              </a:rPr>
              <a:t>No abatement</a:t>
            </a:r>
          </a:p>
        </p:txBody>
      </p:sp>
      <p:cxnSp>
        <p:nvCxnSpPr>
          <p:cNvPr id="36" name="Straight Arrow Connector 35"/>
          <p:cNvCxnSpPr>
            <a:stCxn id="38942" idx="2"/>
            <a:endCxn id="30" idx="0"/>
          </p:cNvCxnSpPr>
          <p:nvPr/>
        </p:nvCxnSpPr>
        <p:spPr>
          <a:xfrm rot="16200000" flipH="1">
            <a:off x="5614194" y="5652294"/>
            <a:ext cx="392112" cy="3810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38" name="Straight Arrow Connector 37"/>
          <p:cNvCxnSpPr/>
          <p:nvPr/>
        </p:nvCxnSpPr>
        <p:spPr>
          <a:xfrm rot="5400000">
            <a:off x="2058195" y="5638006"/>
            <a:ext cx="608012" cy="3175"/>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39940" name="Rounded Rectangle 4"/>
          <p:cNvSpPr>
            <a:spLocks noChangeArrowheads="1"/>
          </p:cNvSpPr>
          <p:nvPr/>
        </p:nvSpPr>
        <p:spPr bwMode="auto">
          <a:xfrm>
            <a:off x="228600" y="914400"/>
            <a:ext cx="6858000" cy="782638"/>
          </a:xfrm>
          <a:prstGeom prst="roundRect">
            <a:avLst>
              <a:gd name="adj" fmla="val 16667"/>
            </a:avLst>
          </a:prstGeom>
          <a:solidFill>
            <a:srgbClr val="E5C609"/>
          </a:solidFill>
          <a:ln w="9525">
            <a:noFill/>
            <a:round/>
            <a:headEnd/>
            <a:tailEnd/>
          </a:ln>
        </p:spPr>
        <p:txBody>
          <a:bodyPr>
            <a:spAutoFit/>
          </a:bodyPr>
          <a:lstStyle/>
          <a:p>
            <a:r>
              <a:rPr lang="en-US" sz="2000">
                <a:solidFill>
                  <a:srgbClr val="091693"/>
                </a:solidFill>
                <a:latin typeface="Trebuchet MS" pitchFamily="34" charset="0"/>
              </a:rPr>
              <a:t>Issue of Surrender/ Cancellation/Transfer/Buy-Back of Flat by Buyer to another person before its completion</a:t>
            </a:r>
          </a:p>
        </p:txBody>
      </p:sp>
      <p:sp>
        <p:nvSpPr>
          <p:cNvPr id="39941" name="TextBox 5"/>
          <p:cNvSpPr txBox="1">
            <a:spLocks noChangeArrowheads="1"/>
          </p:cNvSpPr>
          <p:nvPr/>
        </p:nvSpPr>
        <p:spPr bwMode="auto">
          <a:xfrm>
            <a:off x="0" y="228600"/>
            <a:ext cx="9144000" cy="492125"/>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Service Tax Issues in Real Estate Transactions</a:t>
            </a:r>
          </a:p>
        </p:txBody>
      </p:sp>
      <p:sp>
        <p:nvSpPr>
          <p:cNvPr id="14" name="Rounded Rectangle 13"/>
          <p:cNvSpPr/>
          <p:nvPr/>
        </p:nvSpPr>
        <p:spPr>
          <a:xfrm>
            <a:off x="228600" y="1905000"/>
            <a:ext cx="2286000" cy="4572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bg1"/>
                </a:solidFill>
                <a:latin typeface="Trebuchet MS" pitchFamily="34" charset="0"/>
              </a:rPr>
              <a:t>Status of Taxability</a:t>
            </a:r>
          </a:p>
        </p:txBody>
      </p:sp>
      <p:sp>
        <p:nvSpPr>
          <p:cNvPr id="39943" name="TextBox 18"/>
          <p:cNvSpPr txBox="1">
            <a:spLocks noChangeArrowheads="1"/>
          </p:cNvSpPr>
          <p:nvPr/>
        </p:nvSpPr>
        <p:spPr bwMode="auto">
          <a:xfrm>
            <a:off x="304800" y="2438400"/>
            <a:ext cx="8305800" cy="1631950"/>
          </a:xfrm>
          <a:prstGeom prst="rect">
            <a:avLst/>
          </a:prstGeom>
          <a:noFill/>
          <a:ln w="9525">
            <a:solidFill>
              <a:srgbClr val="4F4FFF"/>
            </a:solidFill>
            <a:miter lim="800000"/>
            <a:headEnd/>
            <a:tailEnd/>
          </a:ln>
        </p:spPr>
        <p:txBody>
          <a:bodyPr>
            <a:spAutoFit/>
          </a:bodyPr>
          <a:lstStyle/>
          <a:p>
            <a:pPr marL="280988" indent="-280988" algn="just">
              <a:spcAft>
                <a:spcPts val="1200"/>
              </a:spcAft>
              <a:buFont typeface="Wingdings" pitchFamily="2" charset="2"/>
              <a:buChar char="v"/>
            </a:pPr>
            <a:r>
              <a:rPr lang="en-US" dirty="0">
                <a:solidFill>
                  <a:srgbClr val="091693"/>
                </a:solidFill>
                <a:latin typeface="Trebuchet MS" pitchFamily="34" charset="0"/>
              </a:rPr>
              <a:t>Builder/Developer would be eligible for adjustment of excess payment  under rule 6(3) of the Service Tax Rules, 1994 to the extent he has refunded the original amount. </a:t>
            </a:r>
          </a:p>
          <a:p>
            <a:pPr marL="280988" indent="-280988" algn="just">
              <a:spcAft>
                <a:spcPts val="1200"/>
              </a:spcAft>
              <a:buFont typeface="Wingdings" pitchFamily="2" charset="2"/>
              <a:buChar char="v"/>
            </a:pPr>
            <a:r>
              <a:rPr lang="en-US" dirty="0">
                <a:solidFill>
                  <a:srgbClr val="091693"/>
                </a:solidFill>
                <a:latin typeface="Trebuchet MS" pitchFamily="34" charset="0"/>
              </a:rPr>
              <a:t>If the builder/developer resells the flat before the issuance of completion certificate, again tax liability would arise.</a:t>
            </a:r>
          </a:p>
        </p:txBody>
      </p:sp>
      <p:sp>
        <p:nvSpPr>
          <p:cNvPr id="39944" name="TextBox 19"/>
          <p:cNvSpPr txBox="1">
            <a:spLocks noChangeArrowheads="1"/>
          </p:cNvSpPr>
          <p:nvPr/>
        </p:nvSpPr>
        <p:spPr bwMode="auto">
          <a:xfrm>
            <a:off x="304800" y="4191000"/>
            <a:ext cx="8305800" cy="1200150"/>
          </a:xfrm>
          <a:prstGeom prst="rect">
            <a:avLst/>
          </a:prstGeom>
          <a:noFill/>
          <a:ln w="9525">
            <a:solidFill>
              <a:srgbClr val="4F4FFF"/>
            </a:solidFill>
            <a:miter lim="800000"/>
            <a:headEnd/>
            <a:tailEnd/>
          </a:ln>
        </p:spPr>
        <p:txBody>
          <a:bodyPr>
            <a:spAutoFit/>
          </a:bodyPr>
          <a:lstStyle/>
          <a:p>
            <a:pPr algn="just"/>
            <a:r>
              <a:rPr lang="en-US" b="1" dirty="0">
                <a:solidFill>
                  <a:srgbClr val="091693"/>
                </a:solidFill>
                <a:latin typeface="Trebuchet MS" pitchFamily="34" charset="0"/>
              </a:rPr>
              <a:t>Cancellation Charges : </a:t>
            </a:r>
            <a:r>
              <a:rPr lang="en-US" dirty="0">
                <a:solidFill>
                  <a:srgbClr val="091693"/>
                </a:solidFill>
                <a:latin typeface="Trebuchet MS" pitchFamily="34" charset="0"/>
              </a:rPr>
              <a:t>Cancellation Charges would fall under declared service  Section 66E (e) of Finance Act, 1994 i.e. Agreeing to the obligation to refrain from an act, or to tolerate an act or a situation or to do an act, these charges will attract Service Tax at the </a:t>
            </a:r>
            <a:r>
              <a:rPr lang="en-US" b="1" dirty="0">
                <a:solidFill>
                  <a:srgbClr val="091693"/>
                </a:solidFill>
                <a:latin typeface="Trebuchet MS" pitchFamily="34" charset="0"/>
              </a:rPr>
              <a:t>full rate </a:t>
            </a:r>
            <a:r>
              <a:rPr lang="en-US" dirty="0" err="1">
                <a:solidFill>
                  <a:srgbClr val="091693"/>
                </a:solidFill>
                <a:latin typeface="Trebuchet MS" pitchFamily="34" charset="0"/>
              </a:rPr>
              <a:t>w.e.f</a:t>
            </a:r>
            <a:r>
              <a:rPr lang="en-US" dirty="0">
                <a:solidFill>
                  <a:srgbClr val="091693"/>
                </a:solidFill>
                <a:latin typeface="Trebuchet MS" pitchFamily="34" charset="0"/>
              </a:rPr>
              <a:t>. 1-7-2012.</a:t>
            </a:r>
            <a:endParaRPr lang="en-US" b="1" dirty="0">
              <a:solidFill>
                <a:srgbClr val="091693"/>
              </a:solidFill>
              <a:latin typeface="Trebuchet MS" pitchFamily="34" charset="0"/>
            </a:endParaRPr>
          </a:p>
        </p:txBody>
      </p:sp>
      <p:sp>
        <p:nvSpPr>
          <p:cNvPr id="39945" name="TextBox 8"/>
          <p:cNvSpPr txBox="1">
            <a:spLocks noChangeArrowheads="1"/>
          </p:cNvSpPr>
          <p:nvPr/>
        </p:nvSpPr>
        <p:spPr bwMode="auto">
          <a:xfrm>
            <a:off x="304800" y="5486400"/>
            <a:ext cx="8458200" cy="1200150"/>
          </a:xfrm>
          <a:prstGeom prst="rect">
            <a:avLst/>
          </a:prstGeom>
          <a:noFill/>
          <a:ln w="9525">
            <a:solidFill>
              <a:srgbClr val="4F4FFF"/>
            </a:solidFill>
            <a:miter lim="800000"/>
            <a:headEnd/>
            <a:tailEnd/>
          </a:ln>
        </p:spPr>
        <p:txBody>
          <a:bodyPr>
            <a:spAutoFit/>
          </a:bodyPr>
          <a:lstStyle/>
          <a:p>
            <a:pPr algn="just"/>
            <a:r>
              <a:rPr lang="en-US" b="1">
                <a:solidFill>
                  <a:srgbClr val="091693"/>
                </a:solidFill>
                <a:latin typeface="Trebuchet MS" pitchFamily="34" charset="0"/>
              </a:rPr>
              <a:t>Transfer of flat before its completion – </a:t>
            </a:r>
            <a:r>
              <a:rPr lang="en-US">
                <a:solidFill>
                  <a:srgbClr val="091693"/>
                </a:solidFill>
                <a:latin typeface="Trebuchet MS" pitchFamily="34" charset="0"/>
              </a:rPr>
              <a:t>Mere transfer of right by the previous owner to subsequent owner. No service is provided.</a:t>
            </a:r>
          </a:p>
          <a:p>
            <a:pPr algn="just"/>
            <a:r>
              <a:rPr lang="en-US" b="1">
                <a:solidFill>
                  <a:srgbClr val="091693"/>
                </a:solidFill>
                <a:latin typeface="Trebuchet MS" pitchFamily="34" charset="0"/>
              </a:rPr>
              <a:t>Buy-back of flat – </a:t>
            </a:r>
            <a:r>
              <a:rPr lang="en-US">
                <a:solidFill>
                  <a:srgbClr val="091693"/>
                </a:solidFill>
                <a:latin typeface="Trebuchet MS" pitchFamily="34" charset="0"/>
              </a:rPr>
              <a:t>No service. Builder can make adjustment of </a:t>
            </a:r>
          </a:p>
          <a:p>
            <a:pPr algn="just"/>
            <a:r>
              <a:rPr lang="en-US">
                <a:solidFill>
                  <a:srgbClr val="091693"/>
                </a:solidFill>
                <a:latin typeface="Trebuchet MS" pitchFamily="34" charset="0"/>
              </a:rPr>
              <a:t>service tax u/r 6(3).</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40964" name="Rounded Rectangle 3"/>
          <p:cNvSpPr>
            <a:spLocks noChangeArrowheads="1"/>
          </p:cNvSpPr>
          <p:nvPr/>
        </p:nvSpPr>
        <p:spPr bwMode="auto">
          <a:xfrm>
            <a:off x="228600" y="1219200"/>
            <a:ext cx="3022600" cy="442913"/>
          </a:xfrm>
          <a:prstGeom prst="roundRect">
            <a:avLst>
              <a:gd name="adj" fmla="val 16667"/>
            </a:avLst>
          </a:prstGeom>
          <a:solidFill>
            <a:srgbClr val="E5C609"/>
          </a:solidFill>
          <a:ln w="9525">
            <a:noFill/>
            <a:round/>
            <a:headEnd/>
            <a:tailEnd/>
          </a:ln>
        </p:spPr>
        <p:txBody>
          <a:bodyPr wrap="none">
            <a:spAutoFit/>
          </a:bodyPr>
          <a:lstStyle/>
          <a:p>
            <a:pPr marL="342900" indent="-342900"/>
            <a:r>
              <a:rPr lang="en-US" sz="2000" b="1">
                <a:solidFill>
                  <a:srgbClr val="091693"/>
                </a:solidFill>
                <a:latin typeface="Trebuchet MS" pitchFamily="34" charset="0"/>
              </a:rPr>
              <a:t>Issue of Assured Return</a:t>
            </a:r>
          </a:p>
        </p:txBody>
      </p:sp>
      <p:sp>
        <p:nvSpPr>
          <p:cNvPr id="40965" name="TextBox 4"/>
          <p:cNvSpPr txBox="1">
            <a:spLocks noChangeArrowheads="1"/>
          </p:cNvSpPr>
          <p:nvPr/>
        </p:nvSpPr>
        <p:spPr bwMode="auto">
          <a:xfrm>
            <a:off x="0" y="228600"/>
            <a:ext cx="9144000" cy="492125"/>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Service Tax Issues in Real Estate Transactions</a:t>
            </a:r>
          </a:p>
        </p:txBody>
      </p:sp>
      <p:sp>
        <p:nvSpPr>
          <p:cNvPr id="40966" name="Rectangle 5"/>
          <p:cNvSpPr>
            <a:spLocks noChangeArrowheads="1"/>
          </p:cNvSpPr>
          <p:nvPr/>
        </p:nvSpPr>
        <p:spPr bwMode="auto">
          <a:xfrm>
            <a:off x="228600" y="1752600"/>
            <a:ext cx="8458200" cy="4478338"/>
          </a:xfrm>
          <a:prstGeom prst="rect">
            <a:avLst/>
          </a:prstGeom>
          <a:noFill/>
          <a:ln w="9525">
            <a:noFill/>
            <a:miter lim="800000"/>
            <a:headEnd/>
            <a:tailEnd/>
          </a:ln>
        </p:spPr>
        <p:txBody>
          <a:bodyPr>
            <a:spAutoFit/>
          </a:bodyPr>
          <a:lstStyle/>
          <a:p>
            <a:pPr algn="just"/>
            <a:r>
              <a:rPr lang="en-US">
                <a:solidFill>
                  <a:srgbClr val="091693"/>
                </a:solidFill>
                <a:latin typeface="Trebuchet MS" pitchFamily="34" charset="0"/>
              </a:rPr>
              <a:t>Assured Returns are given by the builders to the investor who invest in their under construction project &amp; they are mostly for commercial projects.</a:t>
            </a:r>
          </a:p>
          <a:p>
            <a:pPr algn="just"/>
            <a:endParaRPr lang="en-US" b="1">
              <a:solidFill>
                <a:srgbClr val="091693"/>
              </a:solidFill>
              <a:latin typeface="Trebuchet MS" pitchFamily="34" charset="0"/>
            </a:endParaRPr>
          </a:p>
          <a:p>
            <a:pPr algn="just"/>
            <a:r>
              <a:rPr lang="en-US" b="1">
                <a:solidFill>
                  <a:srgbClr val="FF0000"/>
                </a:solidFill>
                <a:latin typeface="Trebuchet MS" pitchFamily="34" charset="0"/>
              </a:rPr>
              <a:t>Mode of Payment :</a:t>
            </a:r>
          </a:p>
          <a:p>
            <a:pPr algn="just"/>
            <a:r>
              <a:rPr lang="en-US">
                <a:solidFill>
                  <a:srgbClr val="091693"/>
                </a:solidFill>
                <a:latin typeface="Trebuchet MS" pitchFamily="34" charset="0"/>
              </a:rPr>
              <a:t>Give monthly returns to the investors on the amount paid by the investor as down payment by means of post dated cheques till such time the building is ready.</a:t>
            </a:r>
          </a:p>
          <a:p>
            <a:pPr algn="just"/>
            <a:endParaRPr lang="en-US">
              <a:solidFill>
                <a:srgbClr val="091693"/>
              </a:solidFill>
              <a:latin typeface="Trebuchet MS" pitchFamily="34" charset="0"/>
            </a:endParaRPr>
          </a:p>
          <a:p>
            <a:pPr algn="just"/>
            <a:r>
              <a:rPr lang="en-US" b="1">
                <a:solidFill>
                  <a:srgbClr val="FF0000"/>
                </a:solidFill>
                <a:latin typeface="Trebuchet MS" pitchFamily="34" charset="0"/>
              </a:rPr>
              <a:t>Service Tax implications of Assured Return-</a:t>
            </a:r>
          </a:p>
          <a:p>
            <a:pPr algn="just">
              <a:spcAft>
                <a:spcPts val="600"/>
              </a:spcAft>
            </a:pPr>
            <a:endParaRPr lang="en-US" sz="800">
              <a:solidFill>
                <a:srgbClr val="091693"/>
              </a:solidFill>
              <a:latin typeface="Trebuchet MS" pitchFamily="34" charset="0"/>
            </a:endParaRPr>
          </a:p>
          <a:p>
            <a:pPr algn="just">
              <a:spcAft>
                <a:spcPts val="600"/>
              </a:spcAft>
            </a:pPr>
            <a:r>
              <a:rPr lang="en-US" b="1">
                <a:solidFill>
                  <a:srgbClr val="091693"/>
                </a:solidFill>
                <a:latin typeface="Trebuchet MS" pitchFamily="34" charset="0"/>
              </a:rPr>
              <a:t>In case of Builder</a:t>
            </a:r>
            <a:r>
              <a:rPr lang="en-US">
                <a:solidFill>
                  <a:srgbClr val="091693"/>
                </a:solidFill>
                <a:latin typeface="Trebuchet MS" pitchFamily="34" charset="0"/>
              </a:rPr>
              <a:t>:- It is an expenses for builder- No service tax.</a:t>
            </a:r>
          </a:p>
          <a:p>
            <a:pPr algn="just">
              <a:spcAft>
                <a:spcPts val="600"/>
              </a:spcAft>
            </a:pPr>
            <a:endParaRPr lang="en-US">
              <a:solidFill>
                <a:srgbClr val="091693"/>
              </a:solidFill>
              <a:latin typeface="Trebuchet MS" pitchFamily="34" charset="0"/>
            </a:endParaRPr>
          </a:p>
          <a:p>
            <a:pPr algn="just">
              <a:spcAft>
                <a:spcPts val="600"/>
              </a:spcAft>
            </a:pPr>
            <a:r>
              <a:rPr lang="en-US" b="1">
                <a:solidFill>
                  <a:srgbClr val="091693"/>
                </a:solidFill>
                <a:latin typeface="Trebuchet MS" pitchFamily="34" charset="0"/>
              </a:rPr>
              <a:t>In case of customer :</a:t>
            </a:r>
            <a:r>
              <a:rPr lang="en-US">
                <a:solidFill>
                  <a:srgbClr val="091693"/>
                </a:solidFill>
                <a:latin typeface="Trebuchet MS" pitchFamily="34" charset="0"/>
              </a:rPr>
              <a:t>- Assured return represents a consideration for providing services by way of extending deposits/ loans / advances. Covered by Negative List of Services  (66D(n)(i)). Hence not taxable.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41988" name="Rounded Rectangle 3"/>
          <p:cNvSpPr>
            <a:spLocks noChangeArrowheads="1"/>
          </p:cNvSpPr>
          <p:nvPr/>
        </p:nvSpPr>
        <p:spPr bwMode="auto">
          <a:xfrm>
            <a:off x="228600" y="1219200"/>
            <a:ext cx="4876800" cy="782638"/>
          </a:xfrm>
          <a:prstGeom prst="roundRect">
            <a:avLst>
              <a:gd name="adj" fmla="val 16667"/>
            </a:avLst>
          </a:prstGeom>
          <a:solidFill>
            <a:srgbClr val="E5C609"/>
          </a:solidFill>
          <a:ln w="9525">
            <a:noFill/>
            <a:round/>
            <a:headEnd/>
            <a:tailEnd/>
          </a:ln>
        </p:spPr>
        <p:txBody>
          <a:bodyPr>
            <a:spAutoFit/>
          </a:bodyPr>
          <a:lstStyle/>
          <a:p>
            <a:pPr algn="just"/>
            <a:r>
              <a:rPr lang="en-US" sz="2000">
                <a:solidFill>
                  <a:srgbClr val="091693"/>
                </a:solidFill>
                <a:latin typeface="Trebuchet MS" pitchFamily="34" charset="0"/>
              </a:rPr>
              <a:t>Issue of Administrative Charges/ Transfer Charges / Restoration Charges</a:t>
            </a:r>
          </a:p>
        </p:txBody>
      </p:sp>
      <p:sp>
        <p:nvSpPr>
          <p:cNvPr id="41989" name="TextBox 4"/>
          <p:cNvSpPr txBox="1">
            <a:spLocks noChangeArrowheads="1"/>
          </p:cNvSpPr>
          <p:nvPr/>
        </p:nvSpPr>
        <p:spPr bwMode="auto">
          <a:xfrm>
            <a:off x="0" y="228600"/>
            <a:ext cx="9144000" cy="492125"/>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Service Tax Issues in Real Estate Transactions</a:t>
            </a:r>
          </a:p>
        </p:txBody>
      </p:sp>
      <p:sp>
        <p:nvSpPr>
          <p:cNvPr id="6" name="Rounded Rectangle 5"/>
          <p:cNvSpPr/>
          <p:nvPr/>
        </p:nvSpPr>
        <p:spPr>
          <a:xfrm>
            <a:off x="2743200" y="2286000"/>
            <a:ext cx="2286000" cy="4572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bg1"/>
                </a:solidFill>
                <a:latin typeface="Trebuchet MS" pitchFamily="34" charset="0"/>
              </a:rPr>
              <a:t>Status of Taxability</a:t>
            </a:r>
          </a:p>
        </p:txBody>
      </p:sp>
      <p:sp>
        <p:nvSpPr>
          <p:cNvPr id="7" name="Rounded Rectangle 6"/>
          <p:cNvSpPr/>
          <p:nvPr/>
        </p:nvSpPr>
        <p:spPr>
          <a:xfrm>
            <a:off x="609600" y="4343400"/>
            <a:ext cx="2895600" cy="18288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091693"/>
                </a:solidFill>
                <a:latin typeface="Trebuchet MS" pitchFamily="34" charset="0"/>
              </a:rPr>
              <a:t>Department’s view that it is taxable under “Real Estate agent’s service”.</a:t>
            </a:r>
          </a:p>
          <a:p>
            <a:pPr algn="ctr" fontAlgn="auto">
              <a:spcBef>
                <a:spcPts val="0"/>
              </a:spcBef>
              <a:spcAft>
                <a:spcPts val="0"/>
              </a:spcAft>
              <a:defRPr/>
            </a:pPr>
            <a:r>
              <a:rPr lang="en-US" dirty="0">
                <a:solidFill>
                  <a:srgbClr val="091693"/>
                </a:solidFill>
                <a:latin typeface="Trebuchet MS" pitchFamily="34" charset="0"/>
              </a:rPr>
              <a:t>Matter sub-</a:t>
            </a:r>
            <a:r>
              <a:rPr lang="en-US" dirty="0" err="1">
                <a:solidFill>
                  <a:srgbClr val="091693"/>
                </a:solidFill>
                <a:latin typeface="Trebuchet MS" pitchFamily="34" charset="0"/>
              </a:rPr>
              <a:t>judice</a:t>
            </a:r>
            <a:r>
              <a:rPr lang="en-US" dirty="0">
                <a:solidFill>
                  <a:srgbClr val="091693"/>
                </a:solidFill>
                <a:latin typeface="Trebuchet MS" pitchFamily="34" charset="0"/>
              </a:rPr>
              <a:t>.</a:t>
            </a:r>
          </a:p>
        </p:txBody>
      </p:sp>
      <p:sp>
        <p:nvSpPr>
          <p:cNvPr id="8" name="Rounded Rectangle 7"/>
          <p:cNvSpPr/>
          <p:nvPr/>
        </p:nvSpPr>
        <p:spPr>
          <a:xfrm>
            <a:off x="4800600" y="4419600"/>
            <a:ext cx="3048000" cy="18288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091693"/>
                </a:solidFill>
                <a:latin typeface="Trebuchet MS" pitchFamily="34" charset="0"/>
              </a:rPr>
              <a:t>Any activity carried out by a person for another for consideration falls within the ambit of term “Service</a:t>
            </a:r>
            <a:r>
              <a:rPr lang="en-US" dirty="0" smtClean="0">
                <a:solidFill>
                  <a:srgbClr val="091693"/>
                </a:solidFill>
                <a:latin typeface="Trebuchet MS" pitchFamily="34" charset="0"/>
              </a:rPr>
              <a:t>” – Full Rate 12.36%</a:t>
            </a:r>
            <a:endParaRPr lang="en-US" dirty="0">
              <a:solidFill>
                <a:srgbClr val="091693"/>
              </a:solidFill>
              <a:latin typeface="Trebuchet MS" pitchFamily="34" charset="0"/>
            </a:endParaRPr>
          </a:p>
        </p:txBody>
      </p:sp>
      <p:sp>
        <p:nvSpPr>
          <p:cNvPr id="9" name="Rounded Rectangle 8"/>
          <p:cNvSpPr/>
          <p:nvPr/>
        </p:nvSpPr>
        <p:spPr>
          <a:xfrm>
            <a:off x="1295400" y="3276600"/>
            <a:ext cx="2209800" cy="6858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091693"/>
                </a:solidFill>
                <a:latin typeface="Trebuchet MS" pitchFamily="34" charset="0"/>
              </a:rPr>
              <a:t>Prior to 1-7-2012</a:t>
            </a:r>
          </a:p>
        </p:txBody>
      </p:sp>
      <p:sp>
        <p:nvSpPr>
          <p:cNvPr id="10" name="Rounded Rectangle 9"/>
          <p:cNvSpPr/>
          <p:nvPr/>
        </p:nvSpPr>
        <p:spPr>
          <a:xfrm>
            <a:off x="4800600" y="3352800"/>
            <a:ext cx="2362200" cy="6858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091693"/>
                </a:solidFill>
                <a:latin typeface="Trebuchet MS" pitchFamily="34" charset="0"/>
              </a:rPr>
              <a:t>On or after 1-7-2012</a:t>
            </a:r>
          </a:p>
        </p:txBody>
      </p:sp>
      <p:cxnSp>
        <p:nvCxnSpPr>
          <p:cNvPr id="12" name="Straight Arrow Connector 11"/>
          <p:cNvCxnSpPr>
            <a:stCxn id="6" idx="2"/>
            <a:endCxn id="9" idx="0"/>
          </p:cNvCxnSpPr>
          <p:nvPr/>
        </p:nvCxnSpPr>
        <p:spPr>
          <a:xfrm rot="5400000">
            <a:off x="2876550" y="2266950"/>
            <a:ext cx="533400" cy="14859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2"/>
            <a:endCxn id="10" idx="0"/>
          </p:cNvCxnSpPr>
          <p:nvPr/>
        </p:nvCxnSpPr>
        <p:spPr>
          <a:xfrm rot="16200000" flipH="1">
            <a:off x="4629150" y="2000250"/>
            <a:ext cx="609600" cy="20955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9" idx="2"/>
            <a:endCxn id="7" idx="0"/>
          </p:cNvCxnSpPr>
          <p:nvPr/>
        </p:nvCxnSpPr>
        <p:spPr>
          <a:xfrm rot="5400000">
            <a:off x="2038350" y="3981450"/>
            <a:ext cx="381000" cy="3429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0" idx="2"/>
            <a:endCxn id="8" idx="0"/>
          </p:cNvCxnSpPr>
          <p:nvPr/>
        </p:nvCxnSpPr>
        <p:spPr>
          <a:xfrm rot="16200000" flipH="1">
            <a:off x="5962650" y="4057650"/>
            <a:ext cx="381000" cy="3429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41988" name="Rounded Rectangle 3"/>
          <p:cNvSpPr>
            <a:spLocks noChangeArrowheads="1"/>
          </p:cNvSpPr>
          <p:nvPr/>
        </p:nvSpPr>
        <p:spPr bwMode="auto">
          <a:xfrm>
            <a:off x="228600" y="1219200"/>
            <a:ext cx="5486400" cy="783193"/>
          </a:xfrm>
          <a:prstGeom prst="roundRect">
            <a:avLst>
              <a:gd name="adj" fmla="val 16667"/>
            </a:avLst>
          </a:prstGeom>
          <a:solidFill>
            <a:srgbClr val="E5C609"/>
          </a:solidFill>
          <a:ln w="9525">
            <a:noFill/>
            <a:round/>
            <a:headEnd/>
            <a:tailEnd/>
          </a:ln>
        </p:spPr>
        <p:txBody>
          <a:bodyPr wrap="square">
            <a:spAutoFit/>
          </a:bodyPr>
          <a:lstStyle/>
          <a:p>
            <a:pPr algn="just"/>
            <a:r>
              <a:rPr lang="en-US" sz="2000" dirty="0" smtClean="0">
                <a:solidFill>
                  <a:srgbClr val="091693"/>
                </a:solidFill>
                <a:latin typeface="Trebuchet MS" pitchFamily="34" charset="0"/>
              </a:rPr>
              <a:t>CENVAT Credit availed on Brokerage invoice – Later on Flat cancelled by the buyer.</a:t>
            </a:r>
            <a:endParaRPr lang="en-US" sz="2000" dirty="0">
              <a:solidFill>
                <a:srgbClr val="091693"/>
              </a:solidFill>
              <a:latin typeface="Trebuchet MS" pitchFamily="34" charset="0"/>
            </a:endParaRPr>
          </a:p>
        </p:txBody>
      </p:sp>
      <p:sp>
        <p:nvSpPr>
          <p:cNvPr id="41989" name="TextBox 4"/>
          <p:cNvSpPr txBox="1">
            <a:spLocks noChangeArrowheads="1"/>
          </p:cNvSpPr>
          <p:nvPr/>
        </p:nvSpPr>
        <p:spPr bwMode="auto">
          <a:xfrm>
            <a:off x="0" y="228600"/>
            <a:ext cx="9144000" cy="492125"/>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Service Tax Issues in Real Estate Transactions</a:t>
            </a:r>
          </a:p>
        </p:txBody>
      </p:sp>
      <p:sp>
        <p:nvSpPr>
          <p:cNvPr id="6" name="Rounded Rectangle 5"/>
          <p:cNvSpPr/>
          <p:nvPr/>
        </p:nvSpPr>
        <p:spPr>
          <a:xfrm>
            <a:off x="2743200" y="2286000"/>
            <a:ext cx="2286000" cy="457200"/>
          </a:xfrm>
          <a:prstGeom prst="roundRect">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bg1"/>
                </a:solidFill>
                <a:latin typeface="Trebuchet MS" pitchFamily="34" charset="0"/>
              </a:rPr>
              <a:t>Status of Taxability</a:t>
            </a:r>
          </a:p>
        </p:txBody>
      </p:sp>
      <p:sp>
        <p:nvSpPr>
          <p:cNvPr id="7" name="Rounded Rectangle 6"/>
          <p:cNvSpPr/>
          <p:nvPr/>
        </p:nvSpPr>
        <p:spPr>
          <a:xfrm>
            <a:off x="609600" y="4724400"/>
            <a:ext cx="2895600" cy="9144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rgbClr val="091693"/>
                </a:solidFill>
                <a:latin typeface="Trebuchet MS" pitchFamily="34" charset="0"/>
              </a:rPr>
              <a:t>CENVAT </a:t>
            </a:r>
            <a:r>
              <a:rPr lang="en-US" dirty="0">
                <a:solidFill>
                  <a:srgbClr val="091693"/>
                </a:solidFill>
                <a:latin typeface="Trebuchet MS" pitchFamily="34" charset="0"/>
              </a:rPr>
              <a:t>Credit </a:t>
            </a:r>
            <a:r>
              <a:rPr lang="en-US" dirty="0" smtClean="0">
                <a:solidFill>
                  <a:srgbClr val="091693"/>
                </a:solidFill>
                <a:latin typeface="Trebuchet MS" pitchFamily="34" charset="0"/>
              </a:rPr>
              <a:t>availed need not be reversed.</a:t>
            </a:r>
            <a:endParaRPr lang="en-US" dirty="0">
              <a:solidFill>
                <a:srgbClr val="091693"/>
              </a:solidFill>
              <a:latin typeface="Trebuchet MS" pitchFamily="34" charset="0"/>
            </a:endParaRPr>
          </a:p>
        </p:txBody>
      </p:sp>
      <p:sp>
        <p:nvSpPr>
          <p:cNvPr id="8" name="Rounded Rectangle 7"/>
          <p:cNvSpPr/>
          <p:nvPr/>
        </p:nvSpPr>
        <p:spPr>
          <a:xfrm>
            <a:off x="4800600" y="4800600"/>
            <a:ext cx="3048000" cy="8382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rgbClr val="091693"/>
                </a:solidFill>
                <a:latin typeface="Trebuchet MS" pitchFamily="34" charset="0"/>
              </a:rPr>
              <a:t>Reverse CENVAT Credit availed.</a:t>
            </a:r>
            <a:endParaRPr lang="en-US" dirty="0">
              <a:solidFill>
                <a:srgbClr val="091693"/>
              </a:solidFill>
              <a:latin typeface="Trebuchet MS" pitchFamily="34" charset="0"/>
            </a:endParaRPr>
          </a:p>
        </p:txBody>
      </p:sp>
      <p:sp>
        <p:nvSpPr>
          <p:cNvPr id="9" name="Rounded Rectangle 8"/>
          <p:cNvSpPr/>
          <p:nvPr/>
        </p:nvSpPr>
        <p:spPr>
          <a:xfrm>
            <a:off x="1295400" y="3276600"/>
            <a:ext cx="2209800" cy="8382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rgbClr val="091693"/>
                </a:solidFill>
                <a:latin typeface="Trebuchet MS" pitchFamily="34" charset="0"/>
              </a:rPr>
              <a:t>Brokerage amount </a:t>
            </a:r>
            <a:r>
              <a:rPr lang="en-US" b="1" dirty="0" smtClean="0">
                <a:solidFill>
                  <a:srgbClr val="091693"/>
                </a:solidFill>
                <a:latin typeface="Trebuchet MS" pitchFamily="34" charset="0"/>
              </a:rPr>
              <a:t>not recoverable</a:t>
            </a:r>
            <a:r>
              <a:rPr lang="en-US" dirty="0" smtClean="0">
                <a:solidFill>
                  <a:srgbClr val="091693"/>
                </a:solidFill>
                <a:latin typeface="Trebuchet MS" pitchFamily="34" charset="0"/>
              </a:rPr>
              <a:t> from broker.</a:t>
            </a:r>
            <a:endParaRPr lang="en-US" dirty="0">
              <a:solidFill>
                <a:srgbClr val="091693"/>
              </a:solidFill>
              <a:latin typeface="Trebuchet MS" pitchFamily="34" charset="0"/>
            </a:endParaRPr>
          </a:p>
        </p:txBody>
      </p:sp>
      <p:sp>
        <p:nvSpPr>
          <p:cNvPr id="10" name="Rounded Rectangle 9"/>
          <p:cNvSpPr/>
          <p:nvPr/>
        </p:nvSpPr>
        <p:spPr>
          <a:xfrm>
            <a:off x="4800600" y="3352800"/>
            <a:ext cx="2362200" cy="7620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091693"/>
                </a:solidFill>
                <a:latin typeface="Trebuchet MS" pitchFamily="34" charset="0"/>
              </a:rPr>
              <a:t>Brokerage amount </a:t>
            </a:r>
            <a:r>
              <a:rPr lang="en-US" dirty="0" smtClean="0">
                <a:solidFill>
                  <a:srgbClr val="091693"/>
                </a:solidFill>
                <a:latin typeface="Trebuchet MS" pitchFamily="34" charset="0"/>
              </a:rPr>
              <a:t> </a:t>
            </a:r>
            <a:r>
              <a:rPr lang="en-US" b="1" dirty="0">
                <a:solidFill>
                  <a:srgbClr val="091693"/>
                </a:solidFill>
                <a:latin typeface="Trebuchet MS" pitchFamily="34" charset="0"/>
              </a:rPr>
              <a:t>recoverable</a:t>
            </a:r>
            <a:r>
              <a:rPr lang="en-US" dirty="0">
                <a:solidFill>
                  <a:srgbClr val="091693"/>
                </a:solidFill>
                <a:latin typeface="Trebuchet MS" pitchFamily="34" charset="0"/>
              </a:rPr>
              <a:t> from broker.</a:t>
            </a:r>
          </a:p>
        </p:txBody>
      </p:sp>
      <p:cxnSp>
        <p:nvCxnSpPr>
          <p:cNvPr id="12" name="Straight Arrow Connector 11"/>
          <p:cNvCxnSpPr>
            <a:stCxn id="6" idx="2"/>
            <a:endCxn id="9" idx="0"/>
          </p:cNvCxnSpPr>
          <p:nvPr/>
        </p:nvCxnSpPr>
        <p:spPr>
          <a:xfrm rot="5400000">
            <a:off x="2876550" y="2266950"/>
            <a:ext cx="533400" cy="14859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2"/>
            <a:endCxn id="10" idx="0"/>
          </p:cNvCxnSpPr>
          <p:nvPr/>
        </p:nvCxnSpPr>
        <p:spPr>
          <a:xfrm rot="16200000" flipH="1">
            <a:off x="4629150" y="2000250"/>
            <a:ext cx="609600" cy="20955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9" idx="2"/>
            <a:endCxn id="7" idx="0"/>
          </p:cNvCxnSpPr>
          <p:nvPr/>
        </p:nvCxnSpPr>
        <p:spPr>
          <a:xfrm rot="5400000">
            <a:off x="1924050" y="4248150"/>
            <a:ext cx="609600" cy="3429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0" idx="2"/>
            <a:endCxn id="8" idx="0"/>
          </p:cNvCxnSpPr>
          <p:nvPr/>
        </p:nvCxnSpPr>
        <p:spPr>
          <a:xfrm rot="16200000" flipH="1">
            <a:off x="5810250" y="4286250"/>
            <a:ext cx="685800" cy="342900"/>
          </a:xfrm>
          <a:prstGeom prst="straightConnector1">
            <a:avLst/>
          </a:prstGeom>
          <a:ln>
            <a:solidFill>
              <a:srgbClr val="091693"/>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44036" name="TextBox 3"/>
          <p:cNvSpPr txBox="1">
            <a:spLocks noChangeArrowheads="1"/>
          </p:cNvSpPr>
          <p:nvPr/>
        </p:nvSpPr>
        <p:spPr bwMode="auto">
          <a:xfrm>
            <a:off x="0" y="228600"/>
            <a:ext cx="9144000" cy="492125"/>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Service Tax Issues in Real Estate Transactions</a:t>
            </a:r>
          </a:p>
        </p:txBody>
      </p:sp>
      <p:sp>
        <p:nvSpPr>
          <p:cNvPr id="44037" name="TextBox 4"/>
          <p:cNvSpPr txBox="1">
            <a:spLocks noChangeArrowheads="1"/>
          </p:cNvSpPr>
          <p:nvPr/>
        </p:nvSpPr>
        <p:spPr bwMode="auto">
          <a:xfrm>
            <a:off x="533400" y="1676400"/>
            <a:ext cx="7924800" cy="3970318"/>
          </a:xfrm>
          <a:prstGeom prst="rect">
            <a:avLst/>
          </a:prstGeom>
          <a:noFill/>
          <a:ln w="9525">
            <a:noFill/>
            <a:miter lim="800000"/>
            <a:headEnd/>
            <a:tailEnd/>
          </a:ln>
        </p:spPr>
        <p:txBody>
          <a:bodyPr>
            <a:spAutoFit/>
          </a:bodyPr>
          <a:lstStyle/>
          <a:p>
            <a:pPr marL="457200" indent="-457200">
              <a:lnSpc>
                <a:spcPct val="150000"/>
              </a:lnSpc>
              <a:buFontTx/>
              <a:buBlip>
                <a:blip r:embed="rId2"/>
              </a:buBlip>
            </a:pPr>
            <a:r>
              <a:rPr lang="en-US" sz="2400" dirty="0" smtClean="0">
                <a:solidFill>
                  <a:srgbClr val="091693"/>
                </a:solidFill>
                <a:latin typeface="Trebuchet MS" pitchFamily="34" charset="0"/>
              </a:rPr>
              <a:t>There is no exemption limit in the case of Reverse Charge. Even Re.1/- liability is to be discharged</a:t>
            </a:r>
          </a:p>
          <a:p>
            <a:pPr marL="457200" indent="-457200">
              <a:lnSpc>
                <a:spcPct val="150000"/>
              </a:lnSpc>
              <a:buFontTx/>
              <a:buBlip>
                <a:blip r:embed="rId2"/>
              </a:buBlip>
            </a:pPr>
            <a:r>
              <a:rPr lang="en-US" sz="2400" dirty="0" smtClean="0">
                <a:solidFill>
                  <a:srgbClr val="091693"/>
                </a:solidFill>
                <a:latin typeface="Trebuchet MS" pitchFamily="34" charset="0"/>
              </a:rPr>
              <a:t> Even if the SP is not registered with department than RC liability is to be discharged by SR.</a:t>
            </a:r>
          </a:p>
          <a:p>
            <a:pPr marL="457200" indent="-457200">
              <a:lnSpc>
                <a:spcPct val="150000"/>
              </a:lnSpc>
              <a:buFontTx/>
              <a:buBlip>
                <a:blip r:embed="rId2"/>
              </a:buBlip>
            </a:pPr>
            <a:r>
              <a:rPr lang="en-US" sz="2400" dirty="0" smtClean="0">
                <a:solidFill>
                  <a:srgbClr val="091693"/>
                </a:solidFill>
                <a:latin typeface="Trebuchet MS" pitchFamily="34" charset="0"/>
              </a:rPr>
              <a:t>POT is the date of payment to input Service provider, provided the payment is made within 6 months from the date of invoice.</a:t>
            </a:r>
            <a:endParaRPr lang="en-US" sz="2400" dirty="0">
              <a:solidFill>
                <a:srgbClr val="091693"/>
              </a:solidFill>
              <a:latin typeface="Trebuchet MS" pitchFamily="34" charset="0"/>
            </a:endParaRPr>
          </a:p>
        </p:txBody>
      </p:sp>
      <p:sp>
        <p:nvSpPr>
          <p:cNvPr id="6" name="Rounded Rectangle 5"/>
          <p:cNvSpPr/>
          <p:nvPr/>
        </p:nvSpPr>
        <p:spPr>
          <a:xfrm>
            <a:off x="457200" y="1066800"/>
            <a:ext cx="5715000" cy="5334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200" b="1" dirty="0" smtClean="0">
                <a:solidFill>
                  <a:srgbClr val="091693"/>
                </a:solidFill>
                <a:latin typeface="Trebuchet MS" pitchFamily="34" charset="0"/>
              </a:rPr>
              <a:t>Reverse Charge Issues</a:t>
            </a:r>
            <a:endParaRPr lang="en-US" sz="2200" b="1" dirty="0">
              <a:solidFill>
                <a:srgbClr val="091693"/>
              </a:solidFill>
              <a:latin typeface="Trebuchet MS"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44036" name="TextBox 3"/>
          <p:cNvSpPr txBox="1">
            <a:spLocks noChangeArrowheads="1"/>
          </p:cNvSpPr>
          <p:nvPr/>
        </p:nvSpPr>
        <p:spPr bwMode="auto">
          <a:xfrm>
            <a:off x="0" y="228600"/>
            <a:ext cx="9144000" cy="492125"/>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Service Tax Issues in Real Estate Transactions</a:t>
            </a:r>
          </a:p>
        </p:txBody>
      </p:sp>
      <p:sp>
        <p:nvSpPr>
          <p:cNvPr id="44037" name="TextBox 4"/>
          <p:cNvSpPr txBox="1">
            <a:spLocks noChangeArrowheads="1"/>
          </p:cNvSpPr>
          <p:nvPr/>
        </p:nvSpPr>
        <p:spPr bwMode="auto">
          <a:xfrm>
            <a:off x="533400" y="1676400"/>
            <a:ext cx="7924800" cy="4524315"/>
          </a:xfrm>
          <a:prstGeom prst="rect">
            <a:avLst/>
          </a:prstGeom>
          <a:noFill/>
          <a:ln w="9525">
            <a:noFill/>
            <a:miter lim="800000"/>
            <a:headEnd/>
            <a:tailEnd/>
          </a:ln>
        </p:spPr>
        <p:txBody>
          <a:bodyPr>
            <a:spAutoFit/>
          </a:bodyPr>
          <a:lstStyle/>
          <a:p>
            <a:pPr marL="457200" indent="-457200">
              <a:lnSpc>
                <a:spcPct val="150000"/>
              </a:lnSpc>
              <a:buFontTx/>
              <a:buBlip>
                <a:blip r:embed="rId2"/>
              </a:buBlip>
            </a:pPr>
            <a:r>
              <a:rPr lang="en-US" sz="2400" dirty="0" smtClean="0">
                <a:solidFill>
                  <a:srgbClr val="091693"/>
                </a:solidFill>
                <a:latin typeface="Trebuchet MS" pitchFamily="34" charset="0"/>
              </a:rPr>
              <a:t>Interest </a:t>
            </a:r>
            <a:r>
              <a:rPr lang="en-US" sz="2400" dirty="0">
                <a:solidFill>
                  <a:srgbClr val="091693"/>
                </a:solidFill>
                <a:latin typeface="Trebuchet MS" pitchFamily="34" charset="0"/>
              </a:rPr>
              <a:t>Free </a:t>
            </a:r>
            <a:r>
              <a:rPr lang="en-US" sz="2400" dirty="0" smtClean="0">
                <a:solidFill>
                  <a:srgbClr val="091693"/>
                </a:solidFill>
                <a:latin typeface="Trebuchet MS" pitchFamily="34" charset="0"/>
              </a:rPr>
              <a:t>Maintenance Security (IFMS) – Taxable @ 12.36% if non refundable otherwise NIL rate.</a:t>
            </a:r>
            <a:endParaRPr lang="en-US" sz="2000" dirty="0">
              <a:solidFill>
                <a:srgbClr val="091693"/>
              </a:solidFill>
              <a:latin typeface="Trebuchet MS" pitchFamily="34" charset="0"/>
            </a:endParaRPr>
          </a:p>
          <a:p>
            <a:pPr marL="457200" indent="-457200">
              <a:lnSpc>
                <a:spcPct val="150000"/>
              </a:lnSpc>
              <a:buFontTx/>
              <a:buBlip>
                <a:blip r:embed="rId2"/>
              </a:buBlip>
            </a:pPr>
            <a:r>
              <a:rPr lang="en-US" sz="2400" dirty="0">
                <a:solidFill>
                  <a:srgbClr val="091693"/>
                </a:solidFill>
                <a:latin typeface="Trebuchet MS" pitchFamily="34" charset="0"/>
              </a:rPr>
              <a:t>Club Membership </a:t>
            </a:r>
            <a:r>
              <a:rPr lang="en-US" sz="2400" dirty="0" smtClean="0">
                <a:solidFill>
                  <a:srgbClr val="091693"/>
                </a:solidFill>
                <a:latin typeface="Trebuchet MS" pitchFamily="34" charset="0"/>
              </a:rPr>
              <a:t>Fees taxable @ 12.36%.</a:t>
            </a:r>
            <a:endParaRPr lang="en-US" sz="2400" i="1" dirty="0">
              <a:solidFill>
                <a:srgbClr val="091693"/>
              </a:solidFill>
              <a:latin typeface="Trebuchet MS" pitchFamily="34" charset="0"/>
            </a:endParaRPr>
          </a:p>
          <a:p>
            <a:pPr marL="457200" indent="-457200">
              <a:lnSpc>
                <a:spcPct val="150000"/>
              </a:lnSpc>
              <a:buFontTx/>
              <a:buBlip>
                <a:blip r:embed="rId2"/>
              </a:buBlip>
            </a:pPr>
            <a:r>
              <a:rPr lang="en-US" sz="2400" dirty="0" smtClean="0">
                <a:solidFill>
                  <a:srgbClr val="091693"/>
                </a:solidFill>
                <a:latin typeface="Trebuchet MS" pitchFamily="34" charset="0"/>
              </a:rPr>
              <a:t>Power Backup taxable @ 3.09% / 3.708% as applicable. </a:t>
            </a:r>
          </a:p>
          <a:p>
            <a:pPr marL="457200" indent="-457200">
              <a:lnSpc>
                <a:spcPct val="150000"/>
              </a:lnSpc>
              <a:buFontTx/>
              <a:buBlip>
                <a:blip r:embed="rId2"/>
              </a:buBlip>
            </a:pPr>
            <a:r>
              <a:rPr lang="en-US" sz="2400" dirty="0" smtClean="0">
                <a:solidFill>
                  <a:srgbClr val="091693"/>
                </a:solidFill>
                <a:latin typeface="Trebuchet MS" pitchFamily="34" charset="0"/>
              </a:rPr>
              <a:t>EEC / FFC taxable @ 3.09% / 3.708% as applicable. </a:t>
            </a:r>
          </a:p>
          <a:p>
            <a:pPr marL="457200" indent="-457200">
              <a:lnSpc>
                <a:spcPct val="150000"/>
              </a:lnSpc>
              <a:buFontTx/>
              <a:buBlip>
                <a:blip r:embed="rId2"/>
              </a:buBlip>
            </a:pPr>
            <a:r>
              <a:rPr lang="en-US" sz="2400" dirty="0" smtClean="0">
                <a:solidFill>
                  <a:srgbClr val="091693"/>
                </a:solidFill>
                <a:latin typeface="Trebuchet MS" pitchFamily="34" charset="0"/>
              </a:rPr>
              <a:t>Lease Rent not taxable if recovered from buyer on actual payment basis otherwise fully taxable.</a:t>
            </a:r>
            <a:endParaRPr lang="en-US" sz="2400" dirty="0">
              <a:solidFill>
                <a:srgbClr val="091693"/>
              </a:solidFill>
              <a:latin typeface="Trebuchet MS" pitchFamily="34" charset="0"/>
            </a:endParaRPr>
          </a:p>
        </p:txBody>
      </p:sp>
      <p:sp>
        <p:nvSpPr>
          <p:cNvPr id="6" name="Rounded Rectangle 5"/>
          <p:cNvSpPr/>
          <p:nvPr/>
        </p:nvSpPr>
        <p:spPr>
          <a:xfrm>
            <a:off x="457200" y="1066800"/>
            <a:ext cx="5715000" cy="5334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200" b="1" dirty="0">
                <a:solidFill>
                  <a:srgbClr val="091693"/>
                </a:solidFill>
                <a:latin typeface="Trebuchet MS" pitchFamily="34" charset="0"/>
              </a:rPr>
              <a:t>Other Issues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44036" name="TextBox 3"/>
          <p:cNvSpPr txBox="1">
            <a:spLocks noChangeArrowheads="1"/>
          </p:cNvSpPr>
          <p:nvPr/>
        </p:nvSpPr>
        <p:spPr bwMode="auto">
          <a:xfrm>
            <a:off x="0" y="228600"/>
            <a:ext cx="9144000" cy="492125"/>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Service Tax Issues in Real Estate Transactions</a:t>
            </a:r>
          </a:p>
        </p:txBody>
      </p:sp>
      <p:sp>
        <p:nvSpPr>
          <p:cNvPr id="44037" name="TextBox 4"/>
          <p:cNvSpPr txBox="1">
            <a:spLocks noChangeArrowheads="1"/>
          </p:cNvSpPr>
          <p:nvPr/>
        </p:nvSpPr>
        <p:spPr bwMode="auto">
          <a:xfrm>
            <a:off x="533400" y="1676400"/>
            <a:ext cx="7924800" cy="3970318"/>
          </a:xfrm>
          <a:prstGeom prst="rect">
            <a:avLst/>
          </a:prstGeom>
          <a:noFill/>
          <a:ln w="9525">
            <a:noFill/>
            <a:miter lim="800000"/>
            <a:headEnd/>
            <a:tailEnd/>
          </a:ln>
        </p:spPr>
        <p:txBody>
          <a:bodyPr>
            <a:spAutoFit/>
          </a:bodyPr>
          <a:lstStyle/>
          <a:p>
            <a:pPr marL="457200" indent="-457200">
              <a:lnSpc>
                <a:spcPct val="150000"/>
              </a:lnSpc>
              <a:buFontTx/>
              <a:buBlip>
                <a:blip r:embed="rId2"/>
              </a:buBlip>
            </a:pPr>
            <a:r>
              <a:rPr lang="en-US" sz="2400" dirty="0" smtClean="0">
                <a:solidFill>
                  <a:srgbClr val="091693"/>
                </a:solidFill>
                <a:latin typeface="Trebuchet MS" pitchFamily="34" charset="0"/>
              </a:rPr>
              <a:t>Interest income on delayed payment from Customers: No service Tax.</a:t>
            </a:r>
          </a:p>
          <a:p>
            <a:pPr marL="457200" indent="-457200">
              <a:lnSpc>
                <a:spcPct val="150000"/>
              </a:lnSpc>
              <a:buFontTx/>
              <a:buBlip>
                <a:blip r:embed="rId2"/>
              </a:buBlip>
            </a:pPr>
            <a:r>
              <a:rPr lang="en-US" sz="2400" dirty="0" smtClean="0">
                <a:solidFill>
                  <a:srgbClr val="091693"/>
                </a:solidFill>
                <a:latin typeface="Trebuchet MS" pitchFamily="34" charset="0"/>
              </a:rPr>
              <a:t>Transfer Charges: Full rate of Service Tax.</a:t>
            </a:r>
          </a:p>
          <a:p>
            <a:pPr marL="457200" indent="-457200">
              <a:lnSpc>
                <a:spcPct val="150000"/>
              </a:lnSpc>
              <a:buFontTx/>
              <a:buBlip>
                <a:blip r:embed="rId2"/>
              </a:buBlip>
            </a:pPr>
            <a:r>
              <a:rPr lang="en-US" sz="2400" dirty="0" smtClean="0">
                <a:solidFill>
                  <a:srgbClr val="091693"/>
                </a:solidFill>
                <a:latin typeface="Trebuchet MS" pitchFamily="34" charset="0"/>
              </a:rPr>
              <a:t>Other Charges collected @ 425/- per sq ft like (Lease Rent / Car Parking Charges / Club Membership / Power back up / EEC / FFC / etc) taxable @ full rate 12.36%. </a:t>
            </a:r>
            <a:endParaRPr lang="en-US" sz="2400" dirty="0">
              <a:solidFill>
                <a:srgbClr val="091693"/>
              </a:solidFill>
              <a:latin typeface="Trebuchet MS" pitchFamily="34" charset="0"/>
            </a:endParaRPr>
          </a:p>
        </p:txBody>
      </p:sp>
      <p:sp>
        <p:nvSpPr>
          <p:cNvPr id="6" name="Rounded Rectangle 5"/>
          <p:cNvSpPr/>
          <p:nvPr/>
        </p:nvSpPr>
        <p:spPr>
          <a:xfrm>
            <a:off x="457200" y="1066800"/>
            <a:ext cx="5715000" cy="533400"/>
          </a:xfrm>
          <a:prstGeom prst="roundRect">
            <a:avLst/>
          </a:prstGeom>
          <a:solidFill>
            <a:srgbClr val="E5C6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200" b="1" dirty="0" smtClean="0">
                <a:solidFill>
                  <a:srgbClr val="091693"/>
                </a:solidFill>
                <a:latin typeface="Trebuchet MS" pitchFamily="34" charset="0"/>
              </a:rPr>
              <a:t>Other </a:t>
            </a:r>
            <a:r>
              <a:rPr lang="en-US" sz="2200" b="1" dirty="0">
                <a:solidFill>
                  <a:srgbClr val="091693"/>
                </a:solidFill>
                <a:latin typeface="Trebuchet MS" pitchFamily="34" charset="0"/>
              </a:rPr>
              <a:t>Issues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ww.vallarta-realestate.com/images/Real%20Estate%20Investment%20in%20Foreign%20Countries.jpg"/>
          <p:cNvPicPr>
            <a:picLocks noChangeAspect="1" noChangeArrowheads="1"/>
          </p:cNvPicPr>
          <p:nvPr/>
        </p:nvPicPr>
        <p:blipFill>
          <a:blip r:embed="rId2"/>
          <a:srcRect r="67500" b="39999"/>
          <a:stretch>
            <a:fillRect/>
          </a:stretch>
        </p:blipFill>
        <p:spPr bwMode="auto">
          <a:xfrm>
            <a:off x="5486400" y="0"/>
            <a:ext cx="3657600" cy="6858000"/>
          </a:xfrm>
          <a:prstGeom prst="rect">
            <a:avLst/>
          </a:prstGeom>
          <a:noFill/>
          <a:ln w="9525">
            <a:noFill/>
            <a:miter lim="800000"/>
            <a:headEnd/>
            <a:tailEnd/>
          </a:ln>
        </p:spPr>
      </p:pic>
      <p:pic>
        <p:nvPicPr>
          <p:cNvPr id="51204" name="Picture 2" descr="C:\Documents and Settings\Administrator\Desktop\V_PARWAL\4 Other\Real-Estate\Real Estate Pic\real_estate_thank_you_notes_card-p137926035088116001bfmxk_400.jpg"/>
          <p:cNvPicPr>
            <a:picLocks noChangeAspect="1" noChangeArrowheads="1"/>
          </p:cNvPicPr>
          <p:nvPr/>
        </p:nvPicPr>
        <p:blipFill>
          <a:blip r:embed="rId3"/>
          <a:srcRect l="4291" t="18277" r="5104" b="18213"/>
          <a:stretch>
            <a:fillRect/>
          </a:stretch>
        </p:blipFill>
        <p:spPr bwMode="auto">
          <a:xfrm>
            <a:off x="0" y="0"/>
            <a:ext cx="5943600" cy="6858000"/>
          </a:xfrm>
          <a:prstGeom prst="rect">
            <a:avLst/>
          </a:prstGeom>
          <a:noFill/>
          <a:ln w="9525">
            <a:noFill/>
            <a:miter lim="800000"/>
            <a:headEnd/>
            <a:tailEnd/>
          </a:ln>
        </p:spPr>
      </p:pic>
      <p:sp>
        <p:nvSpPr>
          <p:cNvPr id="51205" name="Rectangle 5"/>
          <p:cNvSpPr>
            <a:spLocks noChangeArrowheads="1"/>
          </p:cNvSpPr>
          <p:nvPr/>
        </p:nvSpPr>
        <p:spPr bwMode="auto">
          <a:xfrm>
            <a:off x="228600" y="2933700"/>
            <a:ext cx="5627688" cy="800100"/>
          </a:xfrm>
          <a:prstGeom prst="rect">
            <a:avLst/>
          </a:prstGeom>
          <a:noFill/>
          <a:ln w="9525">
            <a:noFill/>
            <a:miter lim="800000"/>
            <a:headEnd/>
            <a:tailEnd/>
          </a:ln>
        </p:spPr>
        <p:txBody>
          <a:bodyPr>
            <a:spAutoFit/>
          </a:bodyPr>
          <a:lstStyle/>
          <a:p>
            <a:r>
              <a:rPr lang="en-US" sz="2300" b="1" i="1">
                <a:solidFill>
                  <a:srgbClr val="FF3399"/>
                </a:solidFill>
                <a:latin typeface="Bookman Old Style" pitchFamily="18" charset="0"/>
              </a:rPr>
              <a:t>Knowledge Speaks ,</a:t>
            </a:r>
          </a:p>
          <a:p>
            <a:r>
              <a:rPr lang="en-US" sz="2300" b="1" i="1">
                <a:solidFill>
                  <a:srgbClr val="FF3399"/>
                </a:solidFill>
                <a:latin typeface="Bookman Old Style" pitchFamily="18" charset="0"/>
              </a:rPr>
              <a:t>		     But Wisdom Listens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1"/>
          <p:cNvSpPr>
            <a:spLocks noChangeArrowheads="1"/>
          </p:cNvSpPr>
          <p:nvPr/>
        </p:nvSpPr>
        <p:spPr bwMode="auto">
          <a:xfrm>
            <a:off x="304800" y="228600"/>
            <a:ext cx="8534400" cy="461963"/>
          </a:xfrm>
          <a:prstGeom prst="rect">
            <a:avLst/>
          </a:prstGeom>
          <a:noFill/>
          <a:ln w="9525">
            <a:noFill/>
            <a:miter lim="800000"/>
            <a:headEnd/>
            <a:tailEnd/>
          </a:ln>
        </p:spPr>
        <p:txBody>
          <a:bodyPr>
            <a:spAutoFit/>
          </a:bodyPr>
          <a:lstStyle/>
          <a:p>
            <a:r>
              <a:rPr lang="en-US" sz="2400" b="1" i="1">
                <a:solidFill>
                  <a:srgbClr val="3333FF"/>
                </a:solidFill>
                <a:latin typeface="Trebuchet MS" pitchFamily="34" charset="0"/>
                <a:cs typeface="Times New Roman" pitchFamily="18" charset="0"/>
              </a:rPr>
              <a:t>Types of Service Providers in Real Estate Transactions</a:t>
            </a:r>
          </a:p>
        </p:txBody>
      </p:sp>
      <p:graphicFrame>
        <p:nvGraphicFramePr>
          <p:cNvPr id="13" name="Table 12"/>
          <p:cNvGraphicFramePr>
            <a:graphicFrameLocks noGrp="1"/>
          </p:cNvGraphicFramePr>
          <p:nvPr/>
        </p:nvGraphicFramePr>
        <p:xfrm>
          <a:off x="381000" y="1066800"/>
          <a:ext cx="8458200" cy="2103120"/>
        </p:xfrm>
        <a:graphic>
          <a:graphicData uri="http://schemas.openxmlformats.org/drawingml/2006/table">
            <a:tbl>
              <a:tblPr firstRow="1" bandRow="1">
                <a:tableStyleId>{2D5ABB26-0587-4C30-8999-92F81FD0307C}</a:tableStyleId>
              </a:tblPr>
              <a:tblGrid>
                <a:gridCol w="1905000"/>
                <a:gridCol w="4038600"/>
                <a:gridCol w="2514600"/>
              </a:tblGrid>
              <a:tr h="370840">
                <a:tc>
                  <a:txBody>
                    <a:bodyPr/>
                    <a:lstStyle/>
                    <a:p>
                      <a:pPr marL="342900" indent="-342900">
                        <a:lnSpc>
                          <a:spcPct val="200000"/>
                        </a:lnSpc>
                        <a:buClr>
                          <a:schemeClr val="accent6">
                            <a:lumMod val="75000"/>
                          </a:schemeClr>
                        </a:buClr>
                        <a:buFont typeface="Wingdings" pitchFamily="2" charset="2"/>
                        <a:buChar char="v"/>
                      </a:pPr>
                      <a:r>
                        <a:rPr lang="en-US" sz="2000" b="1" dirty="0" smtClean="0">
                          <a:solidFill>
                            <a:srgbClr val="091693"/>
                          </a:solidFill>
                          <a:latin typeface="Trebuchet MS" pitchFamily="34" charset="0"/>
                        </a:rPr>
                        <a:t>Builders</a:t>
                      </a:r>
                      <a:endParaRPr 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406400">
                        <a:lnSpc>
                          <a:spcPct val="200000"/>
                        </a:lnSpc>
                      </a:pPr>
                      <a:r>
                        <a:rPr lang="en-US" sz="2000" b="1" dirty="0" smtClean="0">
                          <a:solidFill>
                            <a:srgbClr val="091693"/>
                          </a:solidFill>
                          <a:latin typeface="Trebuchet MS" pitchFamily="34" charset="0"/>
                        </a:rPr>
                        <a:t>Own land, own Construction</a:t>
                      </a:r>
                      <a:endParaRPr 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406400">
                        <a:lnSpc>
                          <a:spcPct val="200000"/>
                        </a:lnSpc>
                      </a:pPr>
                      <a:r>
                        <a:rPr lang="en-US" sz="2000" b="1" dirty="0" smtClean="0">
                          <a:solidFill>
                            <a:srgbClr val="091693"/>
                          </a:solidFill>
                          <a:latin typeface="Trebuchet MS" pitchFamily="34" charset="0"/>
                        </a:rPr>
                        <a:t>Sale</a:t>
                      </a:r>
                      <a:endParaRPr 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pPr marL="342900" indent="-342900">
                        <a:lnSpc>
                          <a:spcPct val="200000"/>
                        </a:lnSpc>
                        <a:buClr>
                          <a:schemeClr val="accent6">
                            <a:lumMod val="75000"/>
                          </a:schemeClr>
                        </a:buClr>
                        <a:buFont typeface="Wingdings" pitchFamily="2" charset="2"/>
                        <a:buChar char="v"/>
                      </a:pPr>
                      <a:r>
                        <a:rPr lang="en-US" sz="2000" b="1" dirty="0" smtClean="0">
                          <a:solidFill>
                            <a:srgbClr val="091693"/>
                          </a:solidFill>
                          <a:latin typeface="Trebuchet MS" pitchFamily="34" charset="0"/>
                        </a:rPr>
                        <a:t>Developer</a:t>
                      </a:r>
                      <a:endParaRPr 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406400">
                        <a:lnSpc>
                          <a:spcPct val="200000"/>
                        </a:lnSpc>
                      </a:pPr>
                      <a:r>
                        <a:rPr lang="en-US" sz="2000" b="1" dirty="0" smtClean="0">
                          <a:solidFill>
                            <a:srgbClr val="091693"/>
                          </a:solidFill>
                          <a:latin typeface="Trebuchet MS" pitchFamily="34" charset="0"/>
                        </a:rPr>
                        <a:t>Develop for Land Owner </a:t>
                      </a:r>
                      <a:endParaRPr 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406400">
                        <a:lnSpc>
                          <a:spcPct val="200000"/>
                        </a:lnSpc>
                      </a:pPr>
                      <a:r>
                        <a:rPr lang="en-US" sz="1900" b="1" kern="1200" dirty="0" smtClean="0">
                          <a:solidFill>
                            <a:srgbClr val="091693"/>
                          </a:solidFill>
                          <a:latin typeface="Trebuchet MS" pitchFamily="34" charset="0"/>
                          <a:ea typeface="+mn-ea"/>
                          <a:cs typeface="+mn-cs"/>
                        </a:rPr>
                        <a:t>Joint Agreement</a:t>
                      </a:r>
                      <a:endParaRPr lang="en-US" sz="1900" b="1" kern="1200" dirty="0">
                        <a:solidFill>
                          <a:srgbClr val="091693"/>
                        </a:solidFill>
                        <a:latin typeface="Trebuchet MS"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pPr marL="342900" indent="-342900">
                        <a:lnSpc>
                          <a:spcPct val="200000"/>
                        </a:lnSpc>
                        <a:buClr>
                          <a:schemeClr val="accent6">
                            <a:lumMod val="75000"/>
                          </a:schemeClr>
                        </a:buClr>
                        <a:buFont typeface="Wingdings" pitchFamily="2" charset="2"/>
                        <a:buChar char="v"/>
                      </a:pPr>
                      <a:r>
                        <a:rPr lang="en-US" sz="2000" b="1" dirty="0" smtClean="0">
                          <a:solidFill>
                            <a:srgbClr val="091693"/>
                          </a:solidFill>
                          <a:latin typeface="Trebuchet MS" pitchFamily="34" charset="0"/>
                        </a:rPr>
                        <a:t>Contractor</a:t>
                      </a:r>
                      <a:endParaRPr 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406400">
                        <a:lnSpc>
                          <a:spcPct val="200000"/>
                        </a:lnSpc>
                      </a:pPr>
                      <a:r>
                        <a:rPr lang="en-US" sz="2000" b="1" dirty="0" smtClean="0">
                          <a:solidFill>
                            <a:srgbClr val="091693"/>
                          </a:solidFill>
                          <a:latin typeface="Trebuchet MS" pitchFamily="34" charset="0"/>
                        </a:rPr>
                        <a:t>Construction for Builders </a:t>
                      </a:r>
                      <a:endParaRPr 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406400">
                        <a:lnSpc>
                          <a:spcPct val="200000"/>
                        </a:lnSpc>
                      </a:pPr>
                      <a:r>
                        <a:rPr lang="en-US" sz="2000" b="1" dirty="0" smtClean="0">
                          <a:solidFill>
                            <a:srgbClr val="091693"/>
                          </a:solidFill>
                          <a:latin typeface="Trebuchet MS" pitchFamily="34" charset="0"/>
                        </a:rPr>
                        <a:t>Works Contract</a:t>
                      </a:r>
                      <a:endParaRPr 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0" name="Right Arrow 19"/>
          <p:cNvSpPr/>
          <p:nvPr/>
        </p:nvSpPr>
        <p:spPr>
          <a:xfrm>
            <a:off x="2286000" y="1295400"/>
            <a:ext cx="457200" cy="304800"/>
          </a:xfrm>
          <a:prstGeom prst="rightArrow">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Right Arrow 20"/>
          <p:cNvSpPr/>
          <p:nvPr/>
        </p:nvSpPr>
        <p:spPr>
          <a:xfrm>
            <a:off x="2286000" y="2667000"/>
            <a:ext cx="457200" cy="304800"/>
          </a:xfrm>
          <a:prstGeom prst="rightArrow">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Right Arrow 21"/>
          <p:cNvSpPr/>
          <p:nvPr/>
        </p:nvSpPr>
        <p:spPr>
          <a:xfrm>
            <a:off x="2286000" y="1981200"/>
            <a:ext cx="457200" cy="304800"/>
          </a:xfrm>
          <a:prstGeom prst="rightArrow">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Right Arrow 22"/>
          <p:cNvSpPr/>
          <p:nvPr/>
        </p:nvSpPr>
        <p:spPr>
          <a:xfrm>
            <a:off x="6324600" y="1371600"/>
            <a:ext cx="457200" cy="304800"/>
          </a:xfrm>
          <a:prstGeom prst="rightArrow">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Right Arrow 23"/>
          <p:cNvSpPr/>
          <p:nvPr/>
        </p:nvSpPr>
        <p:spPr>
          <a:xfrm>
            <a:off x="6324600" y="2667000"/>
            <a:ext cx="457200" cy="304800"/>
          </a:xfrm>
          <a:prstGeom prst="rightArrow">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Right Triangle 24"/>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26" name="Straight Connector 25"/>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27" name="TextBox 26"/>
          <p:cNvSpPr txBox="1"/>
          <p:nvPr/>
        </p:nvSpPr>
        <p:spPr>
          <a:xfrm>
            <a:off x="457200" y="3625850"/>
            <a:ext cx="7772400" cy="2246313"/>
          </a:xfrm>
          <a:prstGeom prst="rect">
            <a:avLst/>
          </a:prstGeom>
          <a:noFill/>
        </p:spPr>
        <p:txBody>
          <a:bodyPr>
            <a:spAutoFit/>
          </a:bodyPr>
          <a:lstStyle/>
          <a:p>
            <a:pPr fontAlgn="auto">
              <a:spcBef>
                <a:spcPts val="0"/>
              </a:spcBef>
              <a:spcAft>
                <a:spcPts val="0"/>
              </a:spcAft>
              <a:defRPr/>
            </a:pPr>
            <a:r>
              <a:rPr lang="en-US" sz="2000" b="1" dirty="0">
                <a:solidFill>
                  <a:srgbClr val="3333FF"/>
                </a:solidFill>
                <a:latin typeface="Trebuchet MS" pitchFamily="34" charset="0"/>
                <a:cs typeface="+mn-cs"/>
              </a:rPr>
              <a:t>Following  Type of activities by above Service Providers</a:t>
            </a:r>
          </a:p>
          <a:p>
            <a:pPr marL="465138" indent="-465138" fontAlgn="auto">
              <a:lnSpc>
                <a:spcPct val="150000"/>
              </a:lnSpc>
              <a:spcBef>
                <a:spcPts val="0"/>
              </a:spcBef>
              <a:spcAft>
                <a:spcPts val="0"/>
              </a:spcAft>
              <a:buFontTx/>
              <a:buBlip>
                <a:blip r:embed="rId3"/>
              </a:buBlip>
              <a:defRPr/>
            </a:pPr>
            <a:r>
              <a:rPr lang="en-US" sz="2000" dirty="0">
                <a:solidFill>
                  <a:srgbClr val="091693"/>
                </a:solidFill>
                <a:latin typeface="Trebuchet MS" pitchFamily="34" charset="0"/>
                <a:cs typeface="+mn-cs"/>
              </a:rPr>
              <a:t>Construction of Flats/ Offices/ Shops</a:t>
            </a:r>
          </a:p>
          <a:p>
            <a:pPr marL="465138" indent="-465138" fontAlgn="auto">
              <a:lnSpc>
                <a:spcPct val="150000"/>
              </a:lnSpc>
              <a:spcBef>
                <a:spcPts val="0"/>
              </a:spcBef>
              <a:spcAft>
                <a:spcPts val="0"/>
              </a:spcAft>
              <a:buFontTx/>
              <a:buBlip>
                <a:blip r:embed="rId3"/>
              </a:buBlip>
              <a:defRPr/>
            </a:pPr>
            <a:r>
              <a:rPr lang="en-US" sz="2000" dirty="0">
                <a:solidFill>
                  <a:srgbClr val="091693"/>
                </a:solidFill>
                <a:latin typeface="Trebuchet MS" pitchFamily="34" charset="0"/>
                <a:cs typeface="+mn-cs"/>
              </a:rPr>
              <a:t>Developing Residential Townships.</a:t>
            </a:r>
          </a:p>
          <a:p>
            <a:pPr marL="465138" indent="-465138" fontAlgn="auto">
              <a:lnSpc>
                <a:spcPct val="150000"/>
              </a:lnSpc>
              <a:spcBef>
                <a:spcPts val="0"/>
              </a:spcBef>
              <a:spcAft>
                <a:spcPts val="0"/>
              </a:spcAft>
              <a:buFontTx/>
              <a:buBlip>
                <a:blip r:embed="rId3"/>
              </a:buBlip>
              <a:defRPr/>
            </a:pPr>
            <a:r>
              <a:rPr lang="en-US" sz="2000" dirty="0">
                <a:solidFill>
                  <a:srgbClr val="091693"/>
                </a:solidFill>
                <a:latin typeface="Trebuchet MS" pitchFamily="34" charset="0"/>
                <a:cs typeface="+mn-cs"/>
              </a:rPr>
              <a:t>Construction of independent Villas.</a:t>
            </a:r>
          </a:p>
          <a:p>
            <a:pPr marL="465138" indent="-465138" fontAlgn="auto">
              <a:lnSpc>
                <a:spcPct val="150000"/>
              </a:lnSpc>
              <a:spcBef>
                <a:spcPts val="0"/>
              </a:spcBef>
              <a:spcAft>
                <a:spcPts val="0"/>
              </a:spcAft>
              <a:buFontTx/>
              <a:buBlip>
                <a:blip r:embed="rId3"/>
              </a:buBlip>
              <a:defRPr/>
            </a:pPr>
            <a:r>
              <a:rPr lang="en-US" sz="2000" dirty="0">
                <a:solidFill>
                  <a:srgbClr val="091693"/>
                </a:solidFill>
                <a:latin typeface="Trebuchet MS" pitchFamily="34" charset="0"/>
                <a:cs typeface="+mn-cs"/>
              </a:rPr>
              <a:t>Sale of Plots (Developed/ Undeveloped) </a:t>
            </a:r>
          </a:p>
        </p:txBody>
      </p:sp>
      <p:sp>
        <p:nvSpPr>
          <p:cNvPr id="14" name="Right Arrow 13"/>
          <p:cNvSpPr/>
          <p:nvPr/>
        </p:nvSpPr>
        <p:spPr>
          <a:xfrm>
            <a:off x="6324600" y="1981200"/>
            <a:ext cx="457200" cy="304800"/>
          </a:xfrm>
          <a:prstGeom prst="rightArrow">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152400" y="341313"/>
            <a:ext cx="4648200" cy="2554545"/>
          </a:xfrm>
          <a:prstGeom prst="rect">
            <a:avLst/>
          </a:prstGeom>
          <a:noFill/>
          <a:ln w="9525">
            <a:noFill/>
            <a:miter lim="800000"/>
            <a:headEnd/>
            <a:tailEnd/>
          </a:ln>
        </p:spPr>
        <p:txBody>
          <a:bodyPr wrap="square">
            <a:spAutoFit/>
          </a:bodyPr>
          <a:lstStyle/>
          <a:p>
            <a:pPr algn="ctr"/>
            <a:r>
              <a:rPr lang="en-US" sz="4000" b="1" dirty="0" smtClean="0">
                <a:solidFill>
                  <a:srgbClr val="3333FF"/>
                </a:solidFill>
                <a:latin typeface="Trebuchet MS" pitchFamily="34" charset="0"/>
                <a:cs typeface="Times New Roman" pitchFamily="18" charset="0"/>
              </a:rPr>
              <a:t>Abatement from </a:t>
            </a:r>
            <a:r>
              <a:rPr lang="en-US" sz="4000" b="1" dirty="0">
                <a:solidFill>
                  <a:srgbClr val="3333FF"/>
                </a:solidFill>
                <a:latin typeface="Trebuchet MS" pitchFamily="34" charset="0"/>
                <a:cs typeface="Times New Roman" pitchFamily="18" charset="0"/>
              </a:rPr>
              <a:t>Service Tax </a:t>
            </a:r>
          </a:p>
          <a:p>
            <a:pPr algn="ctr"/>
            <a:r>
              <a:rPr lang="en-US" sz="4000" b="1" dirty="0">
                <a:solidFill>
                  <a:srgbClr val="3333FF"/>
                </a:solidFill>
                <a:latin typeface="Trebuchet MS" pitchFamily="34" charset="0"/>
                <a:cs typeface="Times New Roman" pitchFamily="18" charset="0"/>
              </a:rPr>
              <a:t>in </a:t>
            </a:r>
          </a:p>
          <a:p>
            <a:r>
              <a:rPr lang="en-US" sz="4000" b="1" dirty="0">
                <a:solidFill>
                  <a:srgbClr val="3333FF"/>
                </a:solidFill>
                <a:latin typeface="Trebuchet MS" pitchFamily="34" charset="0"/>
                <a:cs typeface="Times New Roman" pitchFamily="18" charset="0"/>
              </a:rPr>
              <a:t>Real Estate Sector</a:t>
            </a:r>
          </a:p>
        </p:txBody>
      </p:sp>
      <p:sp>
        <p:nvSpPr>
          <p:cNvPr id="16387" name="AutoShape 2" descr="data:image/jpeg;base64,/9j/4AAQSkZJRgABAQAAAQABAAD/2wCEAAkGBhQSEBUUEBQWFRUUFRUUFBYVFBQUFRQXFBQVFBQUFBQYHCYeFxkjGRQUHy8gIycpLCwsFR4xNTAqNSYrLCkBCQoKDgwOGg8PGikkHyUuLCwqNjIsLCoqLCwsLCwsLCksLSwsLCwsKiwsLCkpLCwsLCwsLCwsLCwsLCwsLCwsLP/AABEIAMIBAwMBIgACEQEDEQH/xAAcAAABBQEBAQAAAAAAAAAAAAAFAAIDBAYHAQj/xABAEAABAwIEAwUGAwcEAQUBAAABAAIDBBEFEiExBkFREyJhcYEHFDKRobFCwdEjM1JicuHwFYKSorIWJFNz8UP/xAAbAQACAwEBAQAAAAAAAAAAAAACAwEEBQYAB//EADURAAICAQMCAwQJBAMBAAAAAAECAAMRBBIhBTETQVEiYXGBBhQyM5GhscHRIzTh8BVCQyT/2gAMAwEAAhEDEQA/AIuI6aVgLojmbzHMIhgdTaNuY3JFyrE1HJraxHmsjWVckEpDmkA7dPRdQxCHM+bVj6wnh8ZE3bqlpCx2K0TopjKzVr7A2+IeC9pJpaiwjdksRmcRfTp5rVU9OwW/EfFe4ccQB/8AIfXPcSthtccgOVwFrAEG/qrMjhJpZWyOio1ji0EgfJMWUgwdsgYgmowudry5hvcZRrt42RjDn9wBxu4aE+I3Wdw7iOSV7wYy0NNmn+IdVo6ezW5nnx8AgQg8gy1qVdRtfGfdHVdNm1CkhAtr9U1lU14vG4EdQbhQVFPI5pyENNtCUeeJUAP2W4j6nQgjX8lPG/MNdUBjhqI4x2tpDfUt6Jw4iaJmwgHM4X20Hmo3AjmPOnZhhecekLtomgk236plTSNNiAD4fmp2OHMqpiNM8xu7E2fbS+11PbvEKSW5MsmVpGU6+CkaLWAGiz9NWuiaXVHdIHe6ablFaGt7Vocw906g9V7g9odlJUZHb8o+sgcbFrgCOuym94A0KbNBcaO1VVrcp7+vRSADAADDBk0k4brrZMqaftoyNQHDcaFTNqLjQfRDMTxvs7hrS54AOQbkE20UMfWHWrM2FHMJUcPZsDSdha/M+aT3B3O/ko4oy9vfOW425hRYZhDKdrhGScxLjc31PRR5jEggcknmeNoYzMHAOztbvrax6q+4m3JRCpJ0AQzFauaN7C1vcN8/UdCvfZ5MIK1rAE/jLVTQh+7y3yT+1bDla1pIcbXA59Ss7NiD3zsyOOUHvtAvfotZCw25BRkNnEZchrADHPujjmVJmFsbIX7F2rgNieqszyEBZnFeIix+XLduUnN0I5KWIAyYGnqssJCTS1FU1ouTYdVFRSOfclotfunqOqznDbHysc6bM5rnEgOGw6LSNrA0W2tpZeU7hkQrqfCJQcmT9l10PgohJlBL3XHysE/Vw6IZWYVI85SRkcCHG+vopJwIqtQThjiTvijcb5jr0Oi9UdNgcbGBoLu6LbpIefSOzWOzGDeGMRqn9p72GjvdzLbbXotA5zD8QBt1AKi/0iDKW5AQ43dcuN7WtrfwCfNSNI7pI+o+qhBgYMG+2ux9yjb8BgR7cp0DR6BNgospPfJubjw8FRgkdHcOvubG47w306DlbwVmKdzvhBPpp89kzHHEBkYZweJPJGRsbodQYi55f2jCwNcWjN+K3O3REDE/p9QhuISEDUEEL3zhVAEFf9EIxzNaLNAA8Ao6wNlY5jho4EHrYqlhjC8Bz9Adh18Si7ZANgFGB6QHHhtx3EzuHUTKRuRhOW5IubnVT0nELZJzCy5c0XJt3R5lF6gMeLOAKzdThfYziZriI2jVjWkuc46Autq4AFAdygbRx+0uVMl5bxM7iOPjNO2PqUMnwQCQyMOpGx/Iqw6GR8ZyEMcR3S4E2vzLfyTaDD5mstLK2R3UNy6eSkkZxKqZrBO4emJBSSm5z6W5Ik2Y20BKrCKxu8eSsCqTCMwbDu5AlaotLGRIw5ToQ4IbQ1zc5hiFuzsLbWHIjwRs1SHzhrSXtABO/iEIU942puCpHw9MwhFGPxG6bLSMc4Oue7fS+hv1Cr07JHWNrA8z+itCjP8AF9F449Yg+ye8oY3jZpo8wjdIbgBrBrqpYKvtI2yOjLSRezm2cPAq6TlS95Q4O7PlCDrsAC8+ufyg3DpnSC5BYLkWO+htceCJCFvU/NVKxxIuwgG4vfYjmPAqocSR/Ewyhs5Xj3Qs51tlWlxFoBLiLDe+yB4NxA6plkYyJ4EZLc5+F1jY68j4I/BhttXAEnrqAhV1YZEmynwGxb3mfxPDXnLJTXa0uDn5BcuA2DfBHKTM5gLwWXGx3HmrjnlqjNSoVTnIgve1ihcdvPziiga1trk+JNyhxwOIPLyM3MA7D0UlVUZdRsqkmKgbkC+gud/BEVUd4daWd1PeFG1gGgsEyadh1NtOa59ijnCubKZrN0AZrck8gBvcrZU8TSA2UFxePhsSAP5rbeqWlgJIx2lm7RrUFfOciTtrzew18leiaTvop4ocoAaAANBslIeoTNxMzWsB4URnYDqkoS7xSU4M9g+sqmrVODHI5L9m9rraGx28wtD2yhmYx3xNBv1Av890JZs8RqWpg7lP4wfT2eLu1HIdVfE6qTU+UdzYcv0VH31GcecLZ4nIhr3hRTPDhZwBHihfvqyXF2MVcc8Rp8xjsLhrcwc6+of6Wt6pVti1ru7yzptA1z7QQPjNhUzZPLl+izuO8dNppGMyF+YZnEG2VtyNNNToUWkiknaWxt1tuTZoPif0Xo4DjeWmocHlu1mjT1O/yQXO5GK4+htNUc6jn3ecccU0vdEKOXS53P0Vao4Oa4gtme2xGmVhBA3B0v8AVe1dI+Jpd8bWgnugl2nRu59ExbD/ANpXfwXwKz3hIVK995WawzH2Tszx3tcggixBG4IVv31EGQjIgNpGQ7SOYWknBGqz+L1bmhzGODXua7syTztofQ2Ur68W3WZ4lyzMGf8ACbgg2IvpoUu58IdsuaPT4sAbtJuFKiojY8VTie93MzsxHXW502Wqw2YO7xN7bDp4lc6o6lzRlc8v10J3A6E80bwStZTmTtZWB0jy/VwFm7MGvh91WotCgKe3vmjrdKbCzDv5YHeb4VCd7yuf8ZSzTQMFKS4F3f7N2pFtNQdRf8kZwSaRtPG2Y3kDQHa3N+QJ5m1grK2hnK4+cyn6ftqFm4ZJxjzE0j6hC6upynwKsw0Ejt+6PHf5JtXwyZG27Wx/p0+6YzgDiVENSNhjMrifEE7KyJrBeF4s6wvrc3OblYWKnosMM1UZe1eIxbMwO7rjb4bcuRK8xzhGrDbQua4H4i02eB/K07n1UmBgQxtjAIy733udST43VRMs5D5x3m21lYpDUkZxjj9T75ropA0WFgPBP94WLq+NY46lsBDiSWguFrNLvhHjuPmjZrVaV62yB5TJt0NiYZx35EMmoQyvky6jbn4LM8TcZmldGAzPmuXXNrAWGnijDJxKy7nZYy0Oc5xAsCLjU6XUC1CSq9xGjRPUq2MODK9VXFwLWgk8ralBa7hSqndG7I4CN17EgX2PMjot7QQRxtHZgWI33LvEnmrfbpb1mwcwV17UN/SX8ZiMJ4Zk957WojLcg7pNjqb7WJH/AOrXxzAbKft0PxenkfG73chstrtJF2k9COV+qNFFa9oiy9tS48Tjy9wlz3lI1KGUFJUOjaZWBryBmbmGh52sSosWjqI4nOij7R4Hda0g3Plv8kW9AMwBQpfYGGc478Qk4tuksHDx04NAngkbINHANcADfxF9rJJQ1dXrNL/idR/pE2/vSsRROO+nnv8AJU8OisA5252HT+6IiZWCTMq3g4WPFIOZKp1eBRvN7uafAj7WVntkjMg2kxSs6nIMz1dgUrBeMh46bO+XNZqrxp0bm5gcubKQPjc6+kbGn8R11OgA62C6GZkGxfCI5HslLbyRXLPMjmNidBY8kqypyPZM1tHq1DYuGRCsMgaABoByUOI47FTszzyBgJsL7k9ABqVi4/aFCHlkrZIyCQczb2I3vYkqDi7CnV7YpKd7XZQ4WzaEEg3B66bFC96lCauTG19L/qgajKqfP/M6BR4oyVgfE4PY7Zw2P+dFKZ1kuEsNNJT9m52ZxcXutsCQBYejR9UWdWJ9ZygLDBlO7SotjLWcr5GQY1h7crpIgA7VzwB8empsPxWHqspFiBqGuZTuzPc0gBtyQSLXtutlC8vNh6noiGG4bFAD2TGtLjdxAALj4n8tkuyssfZ7ecsJqloU7wS3l/mYbhTgGrY13bFsYcQQ0uzHS9zZtx9UVrvZ9K9ukzL+Id91su0S7VKXTgLtibOq6h7PE4HynKMS4Pq4O8Y87RreM5/mPiHyVCkoYiO+0PLtSXXJJP2XZe0Wd4h4aZMC+OzJd7jQP8HePilHS45HM0dP1hn9izj3j95gWYc6N2ajcWuJ/dkksd4W5f5sukYNQ9m0F9jIRqdw3qG/qsdw5ERM4yCxj0seTv7D7rT1WKiON7zqGNc4jrlBNk3TqqgsZPUGsuYVDn3+Zz5Zh8TL3tlzXhHjmeoqjHKG5HNc4ZRbJl1GvMctfBbf3pPpsS5dyzL1XTn0z7H794SMyHYrQtlFxo8bO/I+CB8Z1UvucnYEh2ly2+bJfvWI1/tdC/Z/j0ssL2zEu7MgNedSQQe6Tztb6oWtUWeER3j6dA4oOpVuxxiBcXdDFUdpKCZmkd0aklugJb1Fh8uaceJag/BBYfzOsfkinFUTRIJQBmPdJtrpqNf82VrA+EZJgHzExsOoH43DyPwjz+Sosjhyqn8JufWKRStlozx5n8gJmJcWMha2pp794ZT8QBOn+arRY9gklQ2GJrwyFt3S62JOljbnpe3RbWh4ep4rZY2kj8Tu875nb0RExtIsWtI6WFvknLScEPzmZNvWEDqaUxjPw58wPKAKauYGhsbmkNAaAHB1gBYbeSEcZcRSU9Nmh+IuDc1r5AQTmt6W9Voq/hWkm+OBgdycwdm8eIcyyCT8MyxGwk7eA/EJdZWAa7gWkHpdNd7Cu3GPePKL01mlawOTyOSD5/P+cSHgPEKieDPVbZu46wBeOdwOQPPn6LXseBss9g+MRyxB0PwAlguMtsmmg6bIi2pT6lGwDdmV9ahe5jt289vSExKvTMsxUcZ0zJuxfKA+9jocrSeTnbAot7yvLtbOD2lZ9JZXgspGe0Idqkhhq0kWwQfCaV6er0U4qlnKav0U4rwoFs0Dp4c95Ql/FbTVe7Rsklk/FkaC1n9RJG19V7BKXuAbz/y6M4bh0cOYxtAc92Z7ubnHmT06DkhZnbG3iD/SpB3jJxx/JlqKj/iPoP1VgUzOg9dfumCVLtFJ3GZTbjIKvA6eS/aQxuv1Y2/ztdCW8EQRuzU2aEndrXF0bv6mOv8AMEI72qaZUvwVJyRH16m+sYVzj08vwmYxKmkh1Orf4ht69EIdiPit1IQRY6g735rFY5g3ZSNfH+7Lhcfwn9F51ZRkTT0lq2ey/f8AWHcNdlZ4nUq+KhZumrVT4nx90NM50R7xIaDvlvufp9Qja5UXJ8p5dI11gUdyZshUL33hcy4D4hmfK+OV7ntLS8FxuWkEDQnkb7Lce9KKdQtq7gJ7VdPbTWbDzChnVaHE2SX7N7X2NjlcHWPQ22QzEHl8UjWmxcx7QdrEtIH1K51wYJYqy1nNADhICCBYA2v/ALrJdup2Oqgd47TdOW2p3LYKze42Mrs45/F48gfy+SHivuLHUEWIPMHQgo1Bg01bdkI0tYvdcMb0uevgLlarBPZjTwgGcmd/O/dj9GDf1JWD1X6QaTp7bXbLeg5Pz9Jp6DptuoQHt75yP/V6aiLhDGDI7QhpJPkXG9h4BO/1rEJNWRsjHLNYH/ub/Rd/osGgh/cwxR/0Rsb8yBqrL4GkWLQR4gFce301GcLWQPcQP2nRjpKgZOGb1bmfOxx6vi1kjZI3nltf/qfyRDC+JmTMOQZHD4mWAsTz03XYcR4NpZgc0QaT+KP9mf8ArofULA497M5YHGSn/asJGewAlA6uA+MDqNfBbnTvpRpdS4UsVJ8m/YyhqumsEJ2D4rx+IkOFUIkIfILgG7QdrjmtI2VA6OYBoA5BW21K7pAuJxNys590JiVO7ZDRUrOcYcaGkDGxtDnvBPevla0G17Dck/ZDY6VrubtBo0T3uK0HJm07ZeGVZLhPjD3uN2Zoa9hGYC+Ug3s4X1Gx0R01KmtksXcvaRdo3pco45Ep4rEyIOkbZrbl0nIXO7z580Np8bjce49rv6XA/ZBeM6l8VXDNqYnt7GRv4SLnM0jxa6/mEFreG4g9wYXMc0kAg38tDr9VRsvYMQo7Tfo0VZqVrHOSODjPxB+EZV8GTPqHEFuRzy7OXagEkm7d7roLKjK0C+wA130FtVkMAo64vDGtMsfN5Ng3/eftqtzT8JvI/aSAeDQT9TZDpgFyVB5nupageytrqQO2P3g1+I6pIz/6Lj5ySf8AX9ElZ3NMj6zp/X8pl4eHqo//AMnDzLR9ynyYLUt3if6Wd9l0UuXhehFfvif+Ucn7ImQwKEsaS8EOPIixA9UYE6JyNB3F/ND6nD+bDbwOytIcDESbxa2WGJ52697dC5Jy02doqdPxBE95YyRrnDcBwJ9OvovGxQcGWV0rMMqMiH+3XhnQz3pI1KLeIPgQg6dVKxwc0goPjnEAp482UuJIa1o3JOu/SwKkw2olqIswgkYdiHNI9QSBceKUb13bPOWPqrJX4p4EAyzFjy3ofpySkkbI0teLtO4KuYxw1UueHNhcdNbWP0ugtXQTRgiSORnK5aRa/QqgzFSRNirZYAVYZ+M9ixKmo8wYO8dwO87wBJ2HgoTxlO/9zBp1Ic77WCo0OGMZq7vu8dvkionVcFyMZwPdL7rUpyRvPqZW/wDUta3V0II/pd+RWp4Ca/EpS1zHRsjsZX7jXZjSfxHXyAv5gWSkkAakkADqToAuycNUTaeBrBvu8/xOPxH8vIBYHXep2aCjFbe03A93vlnSaarUN7VYGPSFK7EqXD6cOleyGJvdF76nezQLue46nS55qXA8fgrIu1pZBIy5aSLggjdrmkAg6jfquEe2mtlkxEMffs2Rs7Ea2OYXe4Dmc1x/sC6F7G8BkpKJzpwWuneJAw6FrQ3K3MOROpt0suD1fS669CNVY5NjYPxz+fznQI2DtA4E6KkoveEu3C5raY/M5b7VPaTV0NYyCmyMaI2yFzmB5kLi4W12aMttNb31Wj9nHtEbicbmvaI54gC9rb5XNOgey+oF9CDe1xrqrfGnBlPiUbWzXa9l+zlZbM2+4IOjmnofQhAfZ5wnSYfUTtiqhPUZQx7e60xszB1iwEm9w25vpoNF0+7RXdP2hMWKPIHv6k+nxifaD+6GOL+HBYzwCzhrI0fiHNwH8XXr574plauqS1K5PxdRdhUHLoyTvN6A/ib8/oQuq+inWrHX6pcckfZPu9JzfVunLnxkHx/mTtrEF4nwAVYaQ7K9twCRcEHWx9eaiFYoa3FXMjc5gzOGw162Xcu4dSH7TGoreuwNX3k2CUMdBG4ySAl1szj3RpezWjc7lQ1ftEjBtGxz/HRo9Nz9EAhw2Sd3aVTj4N2NvLZoRqnjjjFo2tHiBr6ndJR324T2R+cvWVUhy1vtt+AjGcdRy2ZNEWgkG5s8Ag6Egj6rV4ZwyJJO1m1BsWs2vpu79FQwahbK4PkaHBpu24B1HP0WvjkV2ipmGbDn0mPrtQq+zQNvrzn8JdiAaAGgADQAaAeQUgeqYlTxKrOyc+yEy32iSq9oko2QPDljOmmRQGRNMqLZCCSd0ijdIoHSqJ86LbiNWuVcdw0VEL2Elpc0gOG4/t1C4zNQS01SGHR7XjKRz10I6grs0tQs9jtMHnOG3e34bC7iDu0KhrKBZhh3E6HpWrbT5rIyp/WIVpJsNytDh2BucAZTlH8I39TyXnDuBiJoe/WQ+uXwHj4o+HJyqcczJ1Wq9orX+M8pqKNnwtAI52ufmdVYuoQ5e5lO2ZTbm7mS3TXEWTMy8Ll7bIAMDYrwlTzXOXI7+Jlm/MbFYLHuHJaU3PeZye3bycORXVC9QTtDgQ4AgixB1BHiEt9OH7cGa2k6hbScNyvv/acx4RGerZfZl3/8Rp9SPkurU9asOzh8UtS6SP8AdvaQB/AczTbxBsbfJF4a9fNPpFS51W1vICfRunW12Uh6z3i4741fRNhdHC2TM513PBs3KBoCNnG+/wDKd07Bva9RzAdq4wP5h4Jbfwe24+dlM+dsjS2Roc06FrgHA+YKzVf7OqSU3ZniP8hu3/i69vQrNpr0b1Cu9SCPMf7+0vktnidBj4xpXC4qYSP/ALWfqqVf7SqGId6oY49I7yE/8bgepXOHeyQX0qdPGLX/AM1co/ZPAD+1mkf4NDWD65ivfUOmrybGPy/xPbn9IziT2wTVH7HD2Ojz90P3mdfkxrbhh8rnpZFvZtwVJSvNVUkiVzS1sd7lofYuMh5uNtuXPXYxhODU1IP/AG8TWnYu+J583nVX3Vy9fqkFRo0qbVPc+ZngOcmFZaxY7jzvwB3NjgfR3dP3HyROauWe4oqr00nkP/JpSemIatSjD1EXeN6ETHdunMlJNhck7WV3hzheSq7x7kf8R/F4MHPz2XR8IwGGnH7NovzcdXH1/RfWK6nfnynF6zXU6Y7e7en8zC0PCdVLYhmUHm85fpv9EVi9ncv4pWDyDj9dFuAU8PVgUATBs6te32cD/ffANHww6NoAe02FtiFK7D5G8gfI/qjOZe5k8EiUTqbCctzM8ZCNDceeic2dGZomuFnAFB63DS3Vmo6c/TqmhzH12q/B4nvbpIX7yvV7xJa8GFDMo3TKmZ1G6deNk8KZbfOqk1XZV5qmwQ6eqSzZHrTLU1eoKjGG08Lqh4ufhib/ABOP5foULknJcAOZsm8XYJNOYGQNzNaCDrYAm2rvQfdVXsbaWXvNCmhC6pYcA9/gP5hf2ecQVFU+d07rsGTKAAA0nNo30/JbcPWd4awhtJA2Man4nu/icdz5cvRFxMrenRlrAc8zJ6ga7b2aoYXy+Uudol2iq9ssZxrx26nd2NPbtLAvcRfLfUADrbXVTbYtS7midNorNTZ4dfeb3tF4ZFyzhj2iTGZrKkh7HkNzWDSwnQHTcXXSDMhouS4ZWM1fTrNI4V/PtLJkTHSKuZlG6ZWOBKwrirLFpBWalmLHFp5beI5I9NNos3jbtnDlofyXO9d0a31eIByv6TpOh3mm3wz2b9ZcirlajrVmI6tWo6xcC+nnb5mkbXJ3vyz4q0/3tVzp5OYbdXKF9ag7qxRPq0a6eRmFJK1KnoBUaP8AguL/AM1iDby0F0HZKXuDRuTZa7D2hrQBsNF0nROli23xH7L+ZmF1nXnT17E+0fyEKU7A1oAFgNABoAOQA5BTh6pskUjXr6AVnz1lJOTLYevcyriRe50G2KKSxmSzKDOvc6jbI2SbMmOco86aXqdskLK8uGxuJJaLlJSl69RbY7LepmOdWKMTE/CCfLVaqh4SiZq+7z46D5IzDTNaLNaB5ABVeZcs11an2Rn8pgP9PndtG/5EfdV5sCqf/iculpISmYodUYHhROTU+FTNmaXxvAGty02+asV/GUUDsur3DcNtp4EldPIQvEuHaef97Ex3iWi//IaodjquEPMtJ1Oqxwb0OPcZzlntOZfWFwHg4H6WRnDeNqebQPyuPJ/d+R2T8R9l1OR+yBb4Zj91i8X4EfGT2Zv/ACu0PodikF9VXycETZr/AOM1XCEqZ0wVC5fx5hz21TpCCWyWIdyuAAWnodFXwviWeldkfctG7Hbj+k8vstvQY3HUMuLEc2kC4PQheaxdUm3sYyuizptniAblPE59w9hL552hoOUOBc7k0A3OvVdgM6GRva0d0ADoAB9kx1YnaaoUgjMq6/UnVMDjAHaFTOopKhDDVqamifMbM9TyCs7uZn7AoyeI+SpumPwCadpAGUHYu0G/TdaXDsGZGAT3ndT+XRFGoLEFilW7SmdcamzV3HnMhR+zpo/eykno0Bo+ZuikXBNOOTj5vP5I8vVSXQadf+gg2dX1thybD8uP0gR3BtP0cPJ5/NUangZp/dyOH9QDh9LLUrxebp+mbugnq+r61DkWH58/rOc4jwtURahucdWan/jv8rrPSTkGx0I5LsrkGxrhqKoHebZ3J7dHD15+qzbuiIeaj8jN/RfSZ87dQuR6j+JgMGlALpHGwaN+nM/RWOHONO3qHR5A1tiWG+un8Xoq3EmByUtLI094E6OHMEjfobILwLTntXScmtyjxLv7D6qzplfTlKRx6zRuFOqqs1B58l/34zqTJlK2ZCoqjRStqVuh5y7VQoJk8Soa2dV/9fhD8naszbWzC9+ik2KO8Aadm+yMw32i97RURMve2RbhF+FLhkTTKqnbLwzL24TwrlrtUlTMy8Xt8Lw5pgV7dR3Suq+JlYkl14XKO6V17E9iOLk0leXTS5EBCAnriqFfRNkbYj/PDorbnKNzkYEamQcic64l4cB0eP6XjceBWH/a0stwbdD+Fw8V2nFgzIe0IDTpqQPLU81g8Wo+zfZwDhu0kA6fqs3V6cZ3LwZ2HTNexTZYMiTU2IZ2NdtcA26XCealDPeE+Fxc4NbudAoFh7QmpGcw1htM6Z9hsPiPT+63FBSiNoDRb/OfiheCUgjYAPMnqeqMsctFK9q++c3q7vEbA7CWGlOuoQ5PDl4iZxEkzL3Mo8y9zKMQcR+ZeZky6WZexPbY4leEppemlynEILIK2mbI0teA5pFiDqCFiq/CBTaRi0ZOluR6FblxQ7E6QSMc12zhbxHiPFeNe4e+XtLe1Rxn2T3/AJmRjqlMyoWMr6+ekmdHJ3w06E6ZmnYgojQcQsk0vld0P5HmqCakZ2ngzpbNAwXevI90vcV4u6Onsw2LzluNwLEm3yt6rnt1u8VpRPEW313aehCyZwGbNbIfO4t81S1YZ3z5TV6Y1ddW08Hzm54Ixh0lOWvJJjOW55tIuPlqFoTVLLYBR+7xZb94m7rdeiJe8LSoYhAG7zB1iK1zFO0LCqXj6qyFGpTHVKbvlYVGFPe0kGNQvVHiQvBM6TnSzKHMvcysbZz22S514XqLOvC9e2ydskLk0uUZeml6ILCCx5eo3PTHSKJ8iLGI1Uma9olMZKN2Xdjg/wBBcH7/AEWHwTFDIwwSG5AvETuCN236WXTKwhwIOoIII6grl2I4I+nqQWAlucFhHn8J8Vk61GVxYO3Yzquk2JZSaG7jkSYyI9wtT3cXnloPzKBYm3LIfHVanBBkjb5fdL04/qc+UbrWxTx5zWUsiutcgtJMiUcq2wcicmyc4l1r04OVVsieHqNsUUlgOXuZQZ0g9Dtg7ZPmXmZQ514Xqds9skxeml6iMiYZFO2EEkrnqCZ+ia6VBcQ4pp45OyfIA/TkbC+1zyUM6pyxlirTvZwgzBfF2GtkZmLQcu/kf7rBVWDc4z6H8iunVjg9pG4I+6wTzlcQeRI+SydbWpbd6zpulX2Km3PaDqLGnxHK+5A5HceRWgpsRa8Xaf7eaFVFO2Qd7frzVGnopGSAt2vqb8vEKkrunHcTVsrquGexmrbUJ3boaJV72yt+JM00wgahNMyo9sr+EYe6d9tmj4j+Q8VIYscCCyKi7m7RnapLdwYZG1oAaLAcwF4rn1RvWZR6lXn7JhTOvM6rdovO1VzImVslkyLM8acW+6MDY9ZH3tfZo6lHDKuWe0Yk1eu2QWVPWWmurK95qdK0iXagB+w5lFvGlWHZu2d5cvkugcIcYe9NLX2EjRrbZw6hcjWh4FcRWNt0N/KyyNLqbFsAzkGdR1DQ0vQxCgEDidcdKq8suiidKqOJYmyJmZ7gAt5rAOTOOSktwBJZpUJrZhzWWxfjR7yRD3R15n9FnpJ5Hm5LnfMrMu1y9l5nQaXpDgbrDiaPEyC9vnZaOgfoFgaGR2YB19CDqthQy6JensyxMbrqdiBc9ppYJEQgl0QCGoRCnqFqq/E516sGF2yJ4kQ9s6eJwmBok1y+JUu1QnEMVbDG6R50b9fBc7rvaBUOfeMhjeQAB+ZKRdq0p4bvLml6bbqclO060ZU0yrGcK8ae8Hs5bB9rgjZ391pXVCZXeti7liL9I9D7HEtmVMMypOqkw1SItFrWJbknsuMYzMXVErnbl7vuuqy1C5txRQllQ427rzmB89x81l9QyyAidD0TC2MD5iaThPEi+nyuNzGcvpuEKxfSZ3jr81b4OoH9k4hpOY6WB5Cyu1vCFVLJdsdhYakgJftvSvEYXpq1T5YAfGZ5sicJFoG+zqq/kH+7+y8f7Pqocmnycl+FZ6GM+u6U/wDov4wF2i97VX6jhKqZvE4/02d9kLmhew2e0tPiCEJ3L3EcjV2fYYH5y1SxmR4a3cldAwmjEbGtb6+J5krK8LUuhkPPQeXP/PBa6mkstLSJgbjMPqduTsHYQs1ySrCZerRmJtka8SSSpZnhKwftIaP2Z566pJKnrfuTNTpP9yJhlr/Z60do8+H5pJLG033onUa/+3abaQrnvGchM1iTa219Eklqa37uYHSfv/lAEA7wWxgiAYLADToEkln6buZs649oLqh3wjNFskkn1faMp6n7sQpGrMJ0SSWisw7JaYU8FJJOEqGZvjx3/t2/1D7FYBJJYev+9nYdH/th8TCPD5tUx2/iC6gSkkrfT/sGZvW/vF+EicVG4pJK8ZjCQvKkpqdryA9rXa/iAP3XiSWY4HA4m2oogGgNAA6AAK61qSSce05m37Rj7JEJJIYmMcEMxSmY5hzta7Q7tB+6SS8exj9MSLRiZCGMN0aAB0AsEQiK8SU09hN6/uZaCSSStSjP/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sp>
        <p:nvSpPr>
          <p:cNvPr id="16388" name="AutoShape 4" descr="data:image/jpeg;base64,/9j/4AAQSkZJRgABAQAAAQABAAD/2wCEAAkGBhQSEBUUEBQWFRUUFRUUFBYVFBQUFRQXFBQVFBQUFBQYHCYeFxkjGRQUHy8gIycpLCwsFR4xNTAqNSYrLCkBCQoKDgwOGg8PGikkHyUuLCwqNjIsLCoqLCwsLCwsLCksLSwsLCwsKiwsLCkpLCwsLCwsLCwsLCwsLCwsLCwsLP/AABEIAMIBAwMBIgACEQEDEQH/xAAcAAABBQEBAQAAAAAAAAAAAAAFAAIDBAYHAQj/xABAEAABAwIEAwUGAwcEAQUBAAABAAIDBBEFEiExBkFREyJhcYEHFDKRobFCwdEjM1JicuHwFYKSorIWJFNz8UP/xAAbAQACAwEBAQAAAAAAAAAAAAACAwEEBQYAB//EADURAAICAQMCAwQJBAMBAAAAAAECAAMRBBIhBTETQVEiYXGBBhQyM5GhscHRIzTh8BVCQyT/2gAMAwEAAhEDEQA/AIuI6aVgLojmbzHMIhgdTaNuY3JFyrE1HJraxHmsjWVckEpDmkA7dPRdQxCHM+bVj6wnh8ZE3bqlpCx2K0TopjKzVr7A2+IeC9pJpaiwjdksRmcRfTp5rVU9OwW/EfFe4ccQB/8AIfXPcSthtccgOVwFrAEG/qrMjhJpZWyOio1ji0EgfJMWUgwdsgYgmowudry5hvcZRrt42RjDn9wBxu4aE+I3Wdw7iOSV7wYy0NNmn+IdVo6ezW5nnx8AgQg8gy1qVdRtfGfdHVdNm1CkhAtr9U1lU14vG4EdQbhQVFPI5pyENNtCUeeJUAP2W4j6nQgjX8lPG/MNdUBjhqI4x2tpDfUt6Jw4iaJmwgHM4X20Hmo3AjmPOnZhhecekLtomgk236plTSNNiAD4fmp2OHMqpiNM8xu7E2fbS+11PbvEKSW5MsmVpGU6+CkaLWAGiz9NWuiaXVHdIHe6ablFaGt7Vocw906g9V7g9odlJUZHb8o+sgcbFrgCOuym94A0KbNBcaO1VVrcp7+vRSADAADDBk0k4brrZMqaftoyNQHDcaFTNqLjQfRDMTxvs7hrS54AOQbkE20UMfWHWrM2FHMJUcPZsDSdha/M+aT3B3O/ko4oy9vfOW425hRYZhDKdrhGScxLjc31PRR5jEggcknmeNoYzMHAOztbvrax6q+4m3JRCpJ0AQzFauaN7C1vcN8/UdCvfZ5MIK1rAE/jLVTQh+7y3yT+1bDla1pIcbXA59Ss7NiD3zsyOOUHvtAvfotZCw25BRkNnEZchrADHPujjmVJmFsbIX7F2rgNieqszyEBZnFeIix+XLduUnN0I5KWIAyYGnqssJCTS1FU1ouTYdVFRSOfclotfunqOqznDbHysc6bM5rnEgOGw6LSNrA0W2tpZeU7hkQrqfCJQcmT9l10PgohJlBL3XHysE/Vw6IZWYVI85SRkcCHG+vopJwIqtQThjiTvijcb5jr0Oi9UdNgcbGBoLu6LbpIefSOzWOzGDeGMRqn9p72GjvdzLbbXotA5zD8QBt1AKi/0iDKW5AQ43dcuN7WtrfwCfNSNI7pI+o+qhBgYMG+2ux9yjb8BgR7cp0DR6BNgospPfJubjw8FRgkdHcOvubG47w306DlbwVmKdzvhBPpp89kzHHEBkYZweJPJGRsbodQYi55f2jCwNcWjN+K3O3REDE/p9QhuISEDUEEL3zhVAEFf9EIxzNaLNAA8Ao6wNlY5jho4EHrYqlhjC8Bz9Adh18Si7ZANgFGB6QHHhtx3EzuHUTKRuRhOW5IubnVT0nELZJzCy5c0XJt3R5lF6gMeLOAKzdThfYziZriI2jVjWkuc46Autq4AFAdygbRx+0uVMl5bxM7iOPjNO2PqUMnwQCQyMOpGx/Iqw6GR8ZyEMcR3S4E2vzLfyTaDD5mstLK2R3UNy6eSkkZxKqZrBO4emJBSSm5z6W5Ik2Y20BKrCKxu8eSsCqTCMwbDu5AlaotLGRIw5ToQ4IbQ1zc5hiFuzsLbWHIjwRs1SHzhrSXtABO/iEIU942puCpHw9MwhFGPxG6bLSMc4Oue7fS+hv1Cr07JHWNrA8z+itCjP8AF9F449Yg+ye8oY3jZpo8wjdIbgBrBrqpYKvtI2yOjLSRezm2cPAq6TlS95Q4O7PlCDrsAC8+ufyg3DpnSC5BYLkWO+htceCJCFvU/NVKxxIuwgG4vfYjmPAqocSR/Ewyhs5Xj3Qs51tlWlxFoBLiLDe+yB4NxA6plkYyJ4EZLc5+F1jY68j4I/BhttXAEnrqAhV1YZEmynwGxb3mfxPDXnLJTXa0uDn5BcuA2DfBHKTM5gLwWXGx3HmrjnlqjNSoVTnIgve1ihcdvPziiga1trk+JNyhxwOIPLyM3MA7D0UlVUZdRsqkmKgbkC+gud/BEVUd4daWd1PeFG1gGgsEyadh1NtOa59ijnCubKZrN0AZrck8gBvcrZU8TSA2UFxePhsSAP5rbeqWlgJIx2lm7RrUFfOciTtrzew18leiaTvop4ocoAaAANBslIeoTNxMzWsB4URnYDqkoS7xSU4M9g+sqmrVODHI5L9m9rraGx28wtD2yhmYx3xNBv1Av890JZs8RqWpg7lP4wfT2eLu1HIdVfE6qTU+UdzYcv0VH31GcecLZ4nIhr3hRTPDhZwBHihfvqyXF2MVcc8Rp8xjsLhrcwc6+of6Wt6pVti1ru7yzptA1z7QQPjNhUzZPLl+izuO8dNppGMyF+YZnEG2VtyNNNToUWkiknaWxt1tuTZoPif0Xo4DjeWmocHlu1mjT1O/yQXO5GK4+htNUc6jn3ecccU0vdEKOXS53P0Vao4Oa4gtme2xGmVhBA3B0v8AVe1dI+Jpd8bWgnugl2nRu59ExbD/ANpXfwXwKz3hIVK995WawzH2Tszx3tcggixBG4IVv31EGQjIgNpGQ7SOYWknBGqz+L1bmhzGODXua7syTztofQ2Ur68W3WZ4lyzMGf8ACbgg2IvpoUu58IdsuaPT4sAbtJuFKiojY8VTie93MzsxHXW502Wqw2YO7xN7bDp4lc6o6lzRlc8v10J3A6E80bwStZTmTtZWB0jy/VwFm7MGvh91WotCgKe3vmjrdKbCzDv5YHeb4VCd7yuf8ZSzTQMFKS4F3f7N2pFtNQdRf8kZwSaRtPG2Y3kDQHa3N+QJ5m1grK2hnK4+cyn6ftqFm4ZJxjzE0j6hC6upynwKsw0Ejt+6PHf5JtXwyZG27Wx/p0+6YzgDiVENSNhjMrifEE7KyJrBeF4s6wvrc3OblYWKnosMM1UZe1eIxbMwO7rjb4bcuRK8xzhGrDbQua4H4i02eB/K07n1UmBgQxtjAIy733udST43VRMs5D5x3m21lYpDUkZxjj9T75ropA0WFgPBP94WLq+NY46lsBDiSWguFrNLvhHjuPmjZrVaV62yB5TJt0NiYZx35EMmoQyvky6jbn4LM8TcZmldGAzPmuXXNrAWGnijDJxKy7nZYy0Oc5xAsCLjU6XUC1CSq9xGjRPUq2MODK9VXFwLWgk8ralBa7hSqndG7I4CN17EgX2PMjot7QQRxtHZgWI33LvEnmrfbpb1mwcwV17UN/SX8ZiMJ4Zk957WojLcg7pNjqb7WJH/AOrXxzAbKft0PxenkfG73chstrtJF2k9COV+qNFFa9oiy9tS48Tjy9wlz3lI1KGUFJUOjaZWBryBmbmGh52sSosWjqI4nOij7R4Hda0g3Plv8kW9AMwBQpfYGGc478Qk4tuksHDx04NAngkbINHANcADfxF9rJJQ1dXrNL/idR/pE2/vSsRROO+nnv8AJU8OisA5252HT+6IiZWCTMq3g4WPFIOZKp1eBRvN7uafAj7WVntkjMg2kxSs6nIMz1dgUrBeMh46bO+XNZqrxp0bm5gcubKQPjc6+kbGn8R11OgA62C6GZkGxfCI5HslLbyRXLPMjmNidBY8kqypyPZM1tHq1DYuGRCsMgaABoByUOI47FTszzyBgJsL7k9ABqVi4/aFCHlkrZIyCQczb2I3vYkqDi7CnV7YpKd7XZQ4WzaEEg3B66bFC96lCauTG19L/qgajKqfP/M6BR4oyVgfE4PY7Zw2P+dFKZ1kuEsNNJT9m52ZxcXutsCQBYejR9UWdWJ9ZygLDBlO7SotjLWcr5GQY1h7crpIgA7VzwB8empsPxWHqspFiBqGuZTuzPc0gBtyQSLXtutlC8vNh6noiGG4bFAD2TGtLjdxAALj4n8tkuyssfZ7ecsJqloU7wS3l/mYbhTgGrY13bFsYcQQ0uzHS9zZtx9UVrvZ9K9ukzL+Id91su0S7VKXTgLtibOq6h7PE4HynKMS4Pq4O8Y87RreM5/mPiHyVCkoYiO+0PLtSXXJJP2XZe0Wd4h4aZMC+OzJd7jQP8HePilHS45HM0dP1hn9izj3j95gWYc6N2ajcWuJ/dkksd4W5f5sukYNQ9m0F9jIRqdw3qG/qsdw5ERM4yCxj0seTv7D7rT1WKiON7zqGNc4jrlBNk3TqqgsZPUGsuYVDn3+Zz5Zh8TL3tlzXhHjmeoqjHKG5HNc4ZRbJl1GvMctfBbf3pPpsS5dyzL1XTn0z7H794SMyHYrQtlFxo8bO/I+CB8Z1UvucnYEh2ly2+bJfvWI1/tdC/Z/j0ssL2zEu7MgNedSQQe6Tztb6oWtUWeER3j6dA4oOpVuxxiBcXdDFUdpKCZmkd0aklugJb1Fh8uaceJag/BBYfzOsfkinFUTRIJQBmPdJtrpqNf82VrA+EZJgHzExsOoH43DyPwjz+Sosjhyqn8JufWKRStlozx5n8gJmJcWMha2pp794ZT8QBOn+arRY9gklQ2GJrwyFt3S62JOljbnpe3RbWh4ep4rZY2kj8Tu875nb0RExtIsWtI6WFvknLScEPzmZNvWEDqaUxjPw58wPKAKauYGhsbmkNAaAHB1gBYbeSEcZcRSU9Nmh+IuDc1r5AQTmt6W9Voq/hWkm+OBgdycwdm8eIcyyCT8MyxGwk7eA/EJdZWAa7gWkHpdNd7Cu3GPePKL01mlawOTyOSD5/P+cSHgPEKieDPVbZu46wBeOdwOQPPn6LXseBss9g+MRyxB0PwAlguMtsmmg6bIi2pT6lGwDdmV9ahe5jt289vSExKvTMsxUcZ0zJuxfKA+9jocrSeTnbAot7yvLtbOD2lZ9JZXgspGe0Idqkhhq0kWwQfCaV6er0U4qlnKav0U4rwoFs0Dp4c95Ql/FbTVe7Rsklk/FkaC1n9RJG19V7BKXuAbz/y6M4bh0cOYxtAc92Z7ubnHmT06DkhZnbG3iD/SpB3jJxx/JlqKj/iPoP1VgUzOg9dfumCVLtFJ3GZTbjIKvA6eS/aQxuv1Y2/ztdCW8EQRuzU2aEndrXF0bv6mOv8AMEI72qaZUvwVJyRH16m+sYVzj08vwmYxKmkh1Orf4ht69EIdiPit1IQRY6g735rFY5g3ZSNfH+7Lhcfwn9F51ZRkTT0lq2ey/f8AWHcNdlZ4nUq+KhZumrVT4nx90NM50R7xIaDvlvufp9Qja5UXJ8p5dI11gUdyZshUL33hcy4D4hmfK+OV7ntLS8FxuWkEDQnkb7Lce9KKdQtq7gJ7VdPbTWbDzChnVaHE2SX7N7X2NjlcHWPQ22QzEHl8UjWmxcx7QdrEtIH1K51wYJYqy1nNADhICCBYA2v/ALrJdup2Oqgd47TdOW2p3LYKze42Mrs45/F48gfy+SHivuLHUEWIPMHQgo1Bg01bdkI0tYvdcMb0uevgLlarBPZjTwgGcmd/O/dj9GDf1JWD1X6QaTp7bXbLeg5Pz9Jp6DptuoQHt75yP/V6aiLhDGDI7QhpJPkXG9h4BO/1rEJNWRsjHLNYH/ub/Rd/osGgh/cwxR/0Rsb8yBqrL4GkWLQR4gFce301GcLWQPcQP2nRjpKgZOGb1bmfOxx6vi1kjZI3nltf/qfyRDC+JmTMOQZHD4mWAsTz03XYcR4NpZgc0QaT+KP9mf8ArofULA497M5YHGSn/asJGewAlA6uA+MDqNfBbnTvpRpdS4UsVJ8m/YyhqumsEJ2D4rx+IkOFUIkIfILgG7QdrjmtI2VA6OYBoA5BW21K7pAuJxNys590JiVO7ZDRUrOcYcaGkDGxtDnvBPevla0G17Dck/ZDY6VrubtBo0T3uK0HJm07ZeGVZLhPjD3uN2Zoa9hGYC+Ug3s4X1Gx0R01KmtksXcvaRdo3pco45Ep4rEyIOkbZrbl0nIXO7z580Np8bjce49rv6XA/ZBeM6l8VXDNqYnt7GRv4SLnM0jxa6/mEFreG4g9wYXMc0kAg38tDr9VRsvYMQo7Tfo0VZqVrHOSODjPxB+EZV8GTPqHEFuRzy7OXagEkm7d7roLKjK0C+wA130FtVkMAo64vDGtMsfN5Ng3/eftqtzT8JvI/aSAeDQT9TZDpgFyVB5nupageytrqQO2P3g1+I6pIz/6Lj5ySf8AX9ElZ3NMj6zp/X8pl4eHqo//AMnDzLR9ynyYLUt3if6Wd9l0UuXhehFfvif+Ucn7ImQwKEsaS8EOPIixA9UYE6JyNB3F/ND6nD+bDbwOytIcDESbxa2WGJ52697dC5Jy02doqdPxBE95YyRrnDcBwJ9OvovGxQcGWV0rMMqMiH+3XhnQz3pI1KLeIPgQg6dVKxwc0goPjnEAp482UuJIa1o3JOu/SwKkw2olqIswgkYdiHNI9QSBceKUb13bPOWPqrJX4p4EAyzFjy3ofpySkkbI0teLtO4KuYxw1UueHNhcdNbWP0ugtXQTRgiSORnK5aRa/QqgzFSRNirZYAVYZ+M9ixKmo8wYO8dwO87wBJ2HgoTxlO/9zBp1Ic77WCo0OGMZq7vu8dvkionVcFyMZwPdL7rUpyRvPqZW/wDUta3V0II/pd+RWp4Ca/EpS1zHRsjsZX7jXZjSfxHXyAv5gWSkkAakkADqToAuycNUTaeBrBvu8/xOPxH8vIBYHXep2aCjFbe03A93vlnSaarUN7VYGPSFK7EqXD6cOleyGJvdF76nezQLue46nS55qXA8fgrIu1pZBIy5aSLggjdrmkAg6jfquEe2mtlkxEMffs2Rs7Ea2OYXe4Dmc1x/sC6F7G8BkpKJzpwWuneJAw6FrQ3K3MOROpt0suD1fS669CNVY5NjYPxz+fznQI2DtA4E6KkoveEu3C5raY/M5b7VPaTV0NYyCmyMaI2yFzmB5kLi4W12aMttNb31Wj9nHtEbicbmvaI54gC9rb5XNOgey+oF9CDe1xrqrfGnBlPiUbWzXa9l+zlZbM2+4IOjmnofQhAfZ5wnSYfUTtiqhPUZQx7e60xszB1iwEm9w25vpoNF0+7RXdP2hMWKPIHv6k+nxifaD+6GOL+HBYzwCzhrI0fiHNwH8XXr574plauqS1K5PxdRdhUHLoyTvN6A/ib8/oQuq+inWrHX6pcckfZPu9JzfVunLnxkHx/mTtrEF4nwAVYaQ7K9twCRcEHWx9eaiFYoa3FXMjc5gzOGw162Xcu4dSH7TGoreuwNX3k2CUMdBG4ySAl1szj3RpezWjc7lQ1ftEjBtGxz/HRo9Nz9EAhw2Sd3aVTj4N2NvLZoRqnjjjFo2tHiBr6ndJR324T2R+cvWVUhy1vtt+AjGcdRy2ZNEWgkG5s8Ag6Egj6rV4ZwyJJO1m1BsWs2vpu79FQwahbK4PkaHBpu24B1HP0WvjkV2ipmGbDn0mPrtQq+zQNvrzn8JdiAaAGgADQAaAeQUgeqYlTxKrOyc+yEy32iSq9oko2QPDljOmmRQGRNMqLZCCSd0ijdIoHSqJ86LbiNWuVcdw0VEL2Elpc0gOG4/t1C4zNQS01SGHR7XjKRz10I6grs0tQs9jtMHnOG3e34bC7iDu0KhrKBZhh3E6HpWrbT5rIyp/WIVpJsNytDh2BucAZTlH8I39TyXnDuBiJoe/WQ+uXwHj4o+HJyqcczJ1Wq9orX+M8pqKNnwtAI52ufmdVYuoQ5e5lO2ZTbm7mS3TXEWTMy8Ll7bIAMDYrwlTzXOXI7+Jlm/MbFYLHuHJaU3PeZye3bycORXVC9QTtDgQ4AgixB1BHiEt9OH7cGa2k6hbScNyvv/acx4RGerZfZl3/8Rp9SPkurU9asOzh8UtS6SP8AdvaQB/AczTbxBsbfJF4a9fNPpFS51W1vICfRunW12Uh6z3i4741fRNhdHC2TM513PBs3KBoCNnG+/wDKd07Bva9RzAdq4wP5h4Jbfwe24+dlM+dsjS2Roc06FrgHA+YKzVf7OqSU3ZniP8hu3/i69vQrNpr0b1Cu9SCPMf7+0vktnidBj4xpXC4qYSP/ALWfqqVf7SqGId6oY49I7yE/8bgepXOHeyQX0qdPGLX/AM1co/ZPAD+1mkf4NDWD65ivfUOmrybGPy/xPbn9IziT2wTVH7HD2Ojz90P3mdfkxrbhh8rnpZFvZtwVJSvNVUkiVzS1sd7lofYuMh5uNtuXPXYxhODU1IP/AG8TWnYu+J583nVX3Vy9fqkFRo0qbVPc+ZngOcmFZaxY7jzvwB3NjgfR3dP3HyROauWe4oqr00nkP/JpSemIatSjD1EXeN6ETHdunMlJNhck7WV3hzheSq7x7kf8R/F4MHPz2XR8IwGGnH7NovzcdXH1/RfWK6nfnynF6zXU6Y7e7en8zC0PCdVLYhmUHm85fpv9EVi9ncv4pWDyDj9dFuAU8PVgUATBs6te32cD/ffANHww6NoAe02FtiFK7D5G8gfI/qjOZe5k8EiUTqbCctzM8ZCNDceeic2dGZomuFnAFB63DS3Vmo6c/TqmhzH12q/B4nvbpIX7yvV7xJa8GFDMo3TKmZ1G6deNk8KZbfOqk1XZV5qmwQ6eqSzZHrTLU1eoKjGG08Lqh4ufhib/ABOP5foULknJcAOZsm8XYJNOYGQNzNaCDrYAm2rvQfdVXsbaWXvNCmhC6pYcA9/gP5hf2ecQVFU+d07rsGTKAAA0nNo30/JbcPWd4awhtJA2Man4nu/icdz5cvRFxMrenRlrAc8zJ6ga7b2aoYXy+Uudol2iq9ssZxrx26nd2NPbtLAvcRfLfUADrbXVTbYtS7midNorNTZ4dfeb3tF4ZFyzhj2iTGZrKkh7HkNzWDSwnQHTcXXSDMhouS4ZWM1fTrNI4V/PtLJkTHSKuZlG6ZWOBKwrirLFpBWalmLHFp5beI5I9NNos3jbtnDlofyXO9d0a31eIByv6TpOh3mm3wz2b9ZcirlajrVmI6tWo6xcC+nnb5mkbXJ3vyz4q0/3tVzp5OYbdXKF9ag7qxRPq0a6eRmFJK1KnoBUaP8AguL/AM1iDby0F0HZKXuDRuTZa7D2hrQBsNF0nROli23xH7L+ZmF1nXnT17E+0fyEKU7A1oAFgNABoAOQA5BTh6pskUjXr6AVnz1lJOTLYevcyriRe50G2KKSxmSzKDOvc6jbI2SbMmOco86aXqdskLK8uGxuJJaLlJSl69RbY7LepmOdWKMTE/CCfLVaqh4SiZq+7z46D5IzDTNaLNaB5ABVeZcs11an2Rn8pgP9PndtG/5EfdV5sCqf/iculpISmYodUYHhROTU+FTNmaXxvAGty02+asV/GUUDsur3DcNtp4EldPIQvEuHaef97Ex3iWi//IaodjquEPMtJ1Oqxwb0OPcZzlntOZfWFwHg4H6WRnDeNqebQPyuPJ/d+R2T8R9l1OR+yBb4Zj91i8X4EfGT2Zv/ACu0PodikF9VXycETZr/AOM1XCEqZ0wVC5fx5hz21TpCCWyWIdyuAAWnodFXwviWeldkfctG7Hbj+k8vstvQY3HUMuLEc2kC4PQheaxdUm3sYyuizptniAblPE59w9hL552hoOUOBc7k0A3OvVdgM6GRva0d0ADoAB9kx1YnaaoUgjMq6/UnVMDjAHaFTOopKhDDVqamifMbM9TyCs7uZn7AoyeI+SpumPwCadpAGUHYu0G/TdaXDsGZGAT3ndT+XRFGoLEFilW7SmdcamzV3HnMhR+zpo/eykno0Bo+ZuikXBNOOTj5vP5I8vVSXQadf+gg2dX1thybD8uP0gR3BtP0cPJ5/NUangZp/dyOH9QDh9LLUrxebp+mbugnq+r61DkWH58/rOc4jwtURahucdWan/jv8rrPSTkGx0I5LsrkGxrhqKoHebZ3J7dHD15+qzbuiIeaj8jN/RfSZ87dQuR6j+JgMGlALpHGwaN+nM/RWOHONO3qHR5A1tiWG+un8Xoq3EmByUtLI094E6OHMEjfobILwLTntXScmtyjxLv7D6qzplfTlKRx6zRuFOqqs1B58l/34zqTJlK2ZCoqjRStqVuh5y7VQoJk8Soa2dV/9fhD8naszbWzC9+ik2KO8Aadm+yMw32i97RURMve2RbhF+FLhkTTKqnbLwzL24TwrlrtUlTMy8Xt8Lw5pgV7dR3Suq+JlYkl14XKO6V17E9iOLk0leXTS5EBCAnriqFfRNkbYj/PDorbnKNzkYEamQcic64l4cB0eP6XjceBWH/a0stwbdD+Fw8V2nFgzIe0IDTpqQPLU81g8Wo+zfZwDhu0kA6fqs3V6cZ3LwZ2HTNexTZYMiTU2IZ2NdtcA26XCealDPeE+Fxc4NbudAoFh7QmpGcw1htM6Z9hsPiPT+63FBSiNoDRb/OfiheCUgjYAPMnqeqMsctFK9q++c3q7vEbA7CWGlOuoQ5PDl4iZxEkzL3Mo8y9zKMQcR+ZeZky6WZexPbY4leEppemlynEILIK2mbI0teA5pFiDqCFiq/CBTaRi0ZOluR6FblxQ7E6QSMc12zhbxHiPFeNe4e+XtLe1Rxn2T3/AJmRjqlMyoWMr6+ekmdHJ3w06E6ZmnYgojQcQsk0vld0P5HmqCakZ2ngzpbNAwXevI90vcV4u6Onsw2LzluNwLEm3yt6rnt1u8VpRPEW313aehCyZwGbNbIfO4t81S1YZ3z5TV6Y1ddW08Hzm54Ixh0lOWvJJjOW55tIuPlqFoTVLLYBR+7xZb94m7rdeiJe8LSoYhAG7zB1iK1zFO0LCqXj6qyFGpTHVKbvlYVGFPe0kGNQvVHiQvBM6TnSzKHMvcysbZz22S514XqLOvC9e2ydskLk0uUZeml6ILCCx5eo3PTHSKJ8iLGI1Uma9olMZKN2Xdjg/wBBcH7/AEWHwTFDIwwSG5AvETuCN236WXTKwhwIOoIII6grl2I4I+nqQWAlucFhHn8J8Vk61GVxYO3Yzquk2JZSaG7jkSYyI9wtT3cXnloPzKBYm3LIfHVanBBkjb5fdL04/qc+UbrWxTx5zWUsiutcgtJMiUcq2wcicmyc4l1r04OVVsieHqNsUUlgOXuZQZ0g9Dtg7ZPmXmZQ514Xqds9skxeml6iMiYZFO2EEkrnqCZ+ia6VBcQ4pp45OyfIA/TkbC+1zyUM6pyxlirTvZwgzBfF2GtkZmLQcu/kf7rBVWDc4z6H8iunVjg9pG4I+6wTzlcQeRI+SydbWpbd6zpulX2Km3PaDqLGnxHK+5A5HceRWgpsRa8Xaf7eaFVFO2Qd7frzVGnopGSAt2vqb8vEKkrunHcTVsrquGexmrbUJ3boaJV72yt+JM00wgahNMyo9sr+EYe6d9tmj4j+Q8VIYscCCyKi7m7RnapLdwYZG1oAaLAcwF4rn1RvWZR6lXn7JhTOvM6rdovO1VzImVslkyLM8acW+6MDY9ZH3tfZo6lHDKuWe0Yk1eu2QWVPWWmurK95qdK0iXagB+w5lFvGlWHZu2d5cvkugcIcYe9NLX2EjRrbZw6hcjWh4FcRWNt0N/KyyNLqbFsAzkGdR1DQ0vQxCgEDidcdKq8suiidKqOJYmyJmZ7gAt5rAOTOOSktwBJZpUJrZhzWWxfjR7yRD3R15n9FnpJ5Hm5LnfMrMu1y9l5nQaXpDgbrDiaPEyC9vnZaOgfoFgaGR2YB19CDqthQy6JensyxMbrqdiBc9ppYJEQgl0QCGoRCnqFqq/E516sGF2yJ4kQ9s6eJwmBok1y+JUu1QnEMVbDG6R50b9fBc7rvaBUOfeMhjeQAB+ZKRdq0p4bvLml6bbqclO060ZU0yrGcK8ae8Hs5bB9rgjZ391pXVCZXeti7liL9I9D7HEtmVMMypOqkw1SItFrWJbknsuMYzMXVErnbl7vuuqy1C5txRQllQ427rzmB89x81l9QyyAidD0TC2MD5iaThPEi+nyuNzGcvpuEKxfSZ3jr81b4OoH9k4hpOY6WB5Cyu1vCFVLJdsdhYakgJftvSvEYXpq1T5YAfGZ5sicJFoG+zqq/kH+7+y8f7Pqocmnycl+FZ6GM+u6U/wDov4wF2i97VX6jhKqZvE4/02d9kLmhew2e0tPiCEJ3L3EcjV2fYYH5y1SxmR4a3cldAwmjEbGtb6+J5krK8LUuhkPPQeXP/PBa6mkstLSJgbjMPqduTsHYQs1ySrCZerRmJtka8SSSpZnhKwftIaP2Z566pJKnrfuTNTpP9yJhlr/Z60do8+H5pJLG033onUa/+3abaQrnvGchM1iTa219Eklqa37uYHSfv/lAEA7wWxgiAYLADToEkln6buZs649oLqh3wjNFskkn1faMp6n7sQpGrMJ0SSWisw7JaYU8FJJOEqGZvjx3/t2/1D7FYBJJYev+9nYdH/th8TCPD5tUx2/iC6gSkkrfT/sGZvW/vF+EicVG4pJK8ZjCQvKkpqdryA9rXa/iAP3XiSWY4HA4m2oogGgNAA6AAK61qSSce05m37Rj7JEJJIYmMcEMxSmY5hzta7Q7tB+6SS8exj9MSLRiZCGMN0aAB0AsEQiK8SU09hN6/uZaCSSStSjP/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sp>
        <p:nvSpPr>
          <p:cNvPr id="16389" name="AutoShape 6" descr="data:image/jpeg;base64,/9j/4AAQSkZJRgABAQAAAQABAAD/2wCEAAkGBhQSEBUUEBQWFRUUFRUUFBYVFBQUFRQXFBQVFBQUFBQYHCYeFxkjGRQUHy8gIycpLCwsFR4xNTAqNSYrLCkBCQoKDgwOGg8PGikkHyUuLCwqNjIsLCoqLCwsLCwsLCksLSwsLCwsKiwsLCkpLCwsLCwsLCwsLCwsLCwsLCwsLP/AABEIAMIBAwMBIgACEQEDEQH/xAAcAAABBQEBAQAAAAAAAAAAAAAFAAIDBAYHAQj/xABAEAABAwIEAwUGAwcEAQUBAAABAAIDBBEFEiExBkFREyJhcYEHFDKRobFCwdEjM1JicuHwFYKSorIWJFNz8UP/xAAbAQACAwEBAQAAAAAAAAAAAAACAwEEBQYAB//EADURAAICAQMCAwQJBAMBAAAAAAECAAMRBBIhBTETQVEiYXGBBhQyM5GhscHRIzTh8BVCQyT/2gAMAwEAAhEDEQA/AIuI6aVgLojmbzHMIhgdTaNuY3JFyrE1HJraxHmsjWVckEpDmkA7dPRdQxCHM+bVj6wnh8ZE3bqlpCx2K0TopjKzVr7A2+IeC9pJpaiwjdksRmcRfTp5rVU9OwW/EfFe4ccQB/8AIfXPcSthtccgOVwFrAEG/qrMjhJpZWyOio1ji0EgfJMWUgwdsgYgmowudry5hvcZRrt42RjDn9wBxu4aE+I3Wdw7iOSV7wYy0NNmn+IdVo6ezW5nnx8AgQg8gy1qVdRtfGfdHVdNm1CkhAtr9U1lU14vG4EdQbhQVFPI5pyENNtCUeeJUAP2W4j6nQgjX8lPG/MNdUBjhqI4x2tpDfUt6Jw4iaJmwgHM4X20Hmo3AjmPOnZhhecekLtomgk236plTSNNiAD4fmp2OHMqpiNM8xu7E2fbS+11PbvEKSW5MsmVpGU6+CkaLWAGiz9NWuiaXVHdIHe6ablFaGt7Vocw906g9V7g9odlJUZHb8o+sgcbFrgCOuym94A0KbNBcaO1VVrcp7+vRSADAADDBk0k4brrZMqaftoyNQHDcaFTNqLjQfRDMTxvs7hrS54AOQbkE20UMfWHWrM2FHMJUcPZsDSdha/M+aT3B3O/ko4oy9vfOW425hRYZhDKdrhGScxLjc31PRR5jEggcknmeNoYzMHAOztbvrax6q+4m3JRCpJ0AQzFauaN7C1vcN8/UdCvfZ5MIK1rAE/jLVTQh+7y3yT+1bDla1pIcbXA59Ss7NiD3zsyOOUHvtAvfotZCw25BRkNnEZchrADHPujjmVJmFsbIX7F2rgNieqszyEBZnFeIix+XLduUnN0I5KWIAyYGnqssJCTS1FU1ouTYdVFRSOfclotfunqOqznDbHysc6bM5rnEgOGw6LSNrA0W2tpZeU7hkQrqfCJQcmT9l10PgohJlBL3XHysE/Vw6IZWYVI85SRkcCHG+vopJwIqtQThjiTvijcb5jr0Oi9UdNgcbGBoLu6LbpIefSOzWOzGDeGMRqn9p72GjvdzLbbXotA5zD8QBt1AKi/0iDKW5AQ43dcuN7WtrfwCfNSNI7pI+o+qhBgYMG+2ux9yjb8BgR7cp0DR6BNgospPfJubjw8FRgkdHcOvubG47w306DlbwVmKdzvhBPpp89kzHHEBkYZweJPJGRsbodQYi55f2jCwNcWjN+K3O3REDE/p9QhuISEDUEEL3zhVAEFf9EIxzNaLNAA8Ao6wNlY5jho4EHrYqlhjC8Bz9Adh18Si7ZANgFGB6QHHhtx3EzuHUTKRuRhOW5IubnVT0nELZJzCy5c0XJt3R5lF6gMeLOAKzdThfYziZriI2jVjWkuc46Autq4AFAdygbRx+0uVMl5bxM7iOPjNO2PqUMnwQCQyMOpGx/Iqw6GR8ZyEMcR3S4E2vzLfyTaDD5mstLK2R3UNy6eSkkZxKqZrBO4emJBSSm5z6W5Ik2Y20BKrCKxu8eSsCqTCMwbDu5AlaotLGRIw5ToQ4IbQ1zc5hiFuzsLbWHIjwRs1SHzhrSXtABO/iEIU942puCpHw9MwhFGPxG6bLSMc4Oue7fS+hv1Cr07JHWNrA8z+itCjP8AF9F449Yg+ye8oY3jZpo8wjdIbgBrBrqpYKvtI2yOjLSRezm2cPAq6TlS95Q4O7PlCDrsAC8+ufyg3DpnSC5BYLkWO+htceCJCFvU/NVKxxIuwgG4vfYjmPAqocSR/Ewyhs5Xj3Qs51tlWlxFoBLiLDe+yB4NxA6plkYyJ4EZLc5+F1jY68j4I/BhttXAEnrqAhV1YZEmynwGxb3mfxPDXnLJTXa0uDn5BcuA2DfBHKTM5gLwWXGx3HmrjnlqjNSoVTnIgve1ihcdvPziiga1trk+JNyhxwOIPLyM3MA7D0UlVUZdRsqkmKgbkC+gud/BEVUd4daWd1PeFG1gGgsEyadh1NtOa59ijnCubKZrN0AZrck8gBvcrZU8TSA2UFxePhsSAP5rbeqWlgJIx2lm7RrUFfOciTtrzew18leiaTvop4ocoAaAANBslIeoTNxMzWsB4URnYDqkoS7xSU4M9g+sqmrVODHI5L9m9rraGx28wtD2yhmYx3xNBv1Av890JZs8RqWpg7lP4wfT2eLu1HIdVfE6qTU+UdzYcv0VH31GcecLZ4nIhr3hRTPDhZwBHihfvqyXF2MVcc8Rp8xjsLhrcwc6+of6Wt6pVti1ru7yzptA1z7QQPjNhUzZPLl+izuO8dNppGMyF+YZnEG2VtyNNNToUWkiknaWxt1tuTZoPif0Xo4DjeWmocHlu1mjT1O/yQXO5GK4+htNUc6jn3ecccU0vdEKOXS53P0Vao4Oa4gtme2xGmVhBA3B0v8AVe1dI+Jpd8bWgnugl2nRu59ExbD/ANpXfwXwKz3hIVK995WawzH2Tszx3tcggixBG4IVv31EGQjIgNpGQ7SOYWknBGqz+L1bmhzGODXua7syTztofQ2Ur68W3WZ4lyzMGf8ACbgg2IvpoUu58IdsuaPT4sAbtJuFKiojY8VTie93MzsxHXW502Wqw2YO7xN7bDp4lc6o6lzRlc8v10J3A6E80bwStZTmTtZWB0jy/VwFm7MGvh91WotCgKe3vmjrdKbCzDv5YHeb4VCd7yuf8ZSzTQMFKS4F3f7N2pFtNQdRf8kZwSaRtPG2Y3kDQHa3N+QJ5m1grK2hnK4+cyn6ftqFm4ZJxjzE0j6hC6upynwKsw0Ejt+6PHf5JtXwyZG27Wx/p0+6YzgDiVENSNhjMrifEE7KyJrBeF4s6wvrc3OblYWKnosMM1UZe1eIxbMwO7rjb4bcuRK8xzhGrDbQua4H4i02eB/K07n1UmBgQxtjAIy733udST43VRMs5D5x3m21lYpDUkZxjj9T75ropA0WFgPBP94WLq+NY46lsBDiSWguFrNLvhHjuPmjZrVaV62yB5TJt0NiYZx35EMmoQyvky6jbn4LM8TcZmldGAzPmuXXNrAWGnijDJxKy7nZYy0Oc5xAsCLjU6XUC1CSq9xGjRPUq2MODK9VXFwLWgk8ralBa7hSqndG7I4CN17EgX2PMjot7QQRxtHZgWI33LvEnmrfbpb1mwcwV17UN/SX8ZiMJ4Zk957WojLcg7pNjqb7WJH/AOrXxzAbKft0PxenkfG73chstrtJF2k9COV+qNFFa9oiy9tS48Tjy9wlz3lI1KGUFJUOjaZWBryBmbmGh52sSosWjqI4nOij7R4Hda0g3Plv8kW9AMwBQpfYGGc478Qk4tuksHDx04NAngkbINHANcADfxF9rJJQ1dXrNL/idR/pE2/vSsRROO+nnv8AJU8OisA5252HT+6IiZWCTMq3g4WPFIOZKp1eBRvN7uafAj7WVntkjMg2kxSs6nIMz1dgUrBeMh46bO+XNZqrxp0bm5gcubKQPjc6+kbGn8R11OgA62C6GZkGxfCI5HslLbyRXLPMjmNidBY8kqypyPZM1tHq1DYuGRCsMgaABoByUOI47FTszzyBgJsL7k9ABqVi4/aFCHlkrZIyCQczb2I3vYkqDi7CnV7YpKd7XZQ4WzaEEg3B66bFC96lCauTG19L/qgajKqfP/M6BR4oyVgfE4PY7Zw2P+dFKZ1kuEsNNJT9m52ZxcXutsCQBYejR9UWdWJ9ZygLDBlO7SotjLWcr5GQY1h7crpIgA7VzwB8empsPxWHqspFiBqGuZTuzPc0gBtyQSLXtutlC8vNh6noiGG4bFAD2TGtLjdxAALj4n8tkuyssfZ7ecsJqloU7wS3l/mYbhTgGrY13bFsYcQQ0uzHS9zZtx9UVrvZ9K9ukzL+Id91su0S7VKXTgLtibOq6h7PE4HynKMS4Pq4O8Y87RreM5/mPiHyVCkoYiO+0PLtSXXJJP2XZe0Wd4h4aZMC+OzJd7jQP8HePilHS45HM0dP1hn9izj3j95gWYc6N2ajcWuJ/dkksd4W5f5sukYNQ9m0F9jIRqdw3qG/qsdw5ERM4yCxj0seTv7D7rT1WKiON7zqGNc4jrlBNk3TqqgsZPUGsuYVDn3+Zz5Zh8TL3tlzXhHjmeoqjHKG5HNc4ZRbJl1GvMctfBbf3pPpsS5dyzL1XTn0z7H794SMyHYrQtlFxo8bO/I+CB8Z1UvucnYEh2ly2+bJfvWI1/tdC/Z/j0ssL2zEu7MgNedSQQe6Tztb6oWtUWeER3j6dA4oOpVuxxiBcXdDFUdpKCZmkd0aklugJb1Fh8uaceJag/BBYfzOsfkinFUTRIJQBmPdJtrpqNf82VrA+EZJgHzExsOoH43DyPwjz+Sosjhyqn8JufWKRStlozx5n8gJmJcWMha2pp794ZT8QBOn+arRY9gklQ2GJrwyFt3S62JOljbnpe3RbWh4ep4rZY2kj8Tu875nb0RExtIsWtI6WFvknLScEPzmZNvWEDqaUxjPw58wPKAKauYGhsbmkNAaAHB1gBYbeSEcZcRSU9Nmh+IuDc1r5AQTmt6W9Voq/hWkm+OBgdycwdm8eIcyyCT8MyxGwk7eA/EJdZWAa7gWkHpdNd7Cu3GPePKL01mlawOTyOSD5/P+cSHgPEKieDPVbZu46wBeOdwOQPPn6LXseBss9g+MRyxB0PwAlguMtsmmg6bIi2pT6lGwDdmV9ahe5jt289vSExKvTMsxUcZ0zJuxfKA+9jocrSeTnbAot7yvLtbOD2lZ9JZXgspGe0Idqkhhq0kWwQfCaV6er0U4qlnKav0U4rwoFs0Dp4c95Ql/FbTVe7Rsklk/FkaC1n9RJG19V7BKXuAbz/y6M4bh0cOYxtAc92Z7ubnHmT06DkhZnbG3iD/SpB3jJxx/JlqKj/iPoP1VgUzOg9dfumCVLtFJ3GZTbjIKvA6eS/aQxuv1Y2/ztdCW8EQRuzU2aEndrXF0bv6mOv8AMEI72qaZUvwVJyRH16m+sYVzj08vwmYxKmkh1Orf4ht69EIdiPit1IQRY6g735rFY5g3ZSNfH+7Lhcfwn9F51ZRkTT0lq2ey/f8AWHcNdlZ4nUq+KhZumrVT4nx90NM50R7xIaDvlvufp9Qja5UXJ8p5dI11gUdyZshUL33hcy4D4hmfK+OV7ntLS8FxuWkEDQnkb7Lce9KKdQtq7gJ7VdPbTWbDzChnVaHE2SX7N7X2NjlcHWPQ22QzEHl8UjWmxcx7QdrEtIH1K51wYJYqy1nNADhICCBYA2v/ALrJdup2Oqgd47TdOW2p3LYKze42Mrs45/F48gfy+SHivuLHUEWIPMHQgo1Bg01bdkI0tYvdcMb0uevgLlarBPZjTwgGcmd/O/dj9GDf1JWD1X6QaTp7bXbLeg5Pz9Jp6DptuoQHt75yP/V6aiLhDGDI7QhpJPkXG9h4BO/1rEJNWRsjHLNYH/ub/Rd/osGgh/cwxR/0Rsb8yBqrL4GkWLQR4gFce301GcLWQPcQP2nRjpKgZOGb1bmfOxx6vi1kjZI3nltf/qfyRDC+JmTMOQZHD4mWAsTz03XYcR4NpZgc0QaT+KP9mf8ArofULA497M5YHGSn/asJGewAlA6uA+MDqNfBbnTvpRpdS4UsVJ8m/YyhqumsEJ2D4rx+IkOFUIkIfILgG7QdrjmtI2VA6OYBoA5BW21K7pAuJxNys590JiVO7ZDRUrOcYcaGkDGxtDnvBPevla0G17Dck/ZDY6VrubtBo0T3uK0HJm07ZeGVZLhPjD3uN2Zoa9hGYC+Ug3s4X1Gx0R01KmtksXcvaRdo3pco45Ep4rEyIOkbZrbl0nIXO7z580Np8bjce49rv6XA/ZBeM6l8VXDNqYnt7GRv4SLnM0jxa6/mEFreG4g9wYXMc0kAg38tDr9VRsvYMQo7Tfo0VZqVrHOSODjPxB+EZV8GTPqHEFuRzy7OXagEkm7d7roLKjK0C+wA130FtVkMAo64vDGtMsfN5Ng3/eftqtzT8JvI/aSAeDQT9TZDpgFyVB5nupageytrqQO2P3g1+I6pIz/6Lj5ySf8AX9ElZ3NMj6zp/X8pl4eHqo//AMnDzLR9ynyYLUt3if6Wd9l0UuXhehFfvif+Ucn7ImQwKEsaS8EOPIixA9UYE6JyNB3F/ND6nD+bDbwOytIcDESbxa2WGJ52697dC5Jy02doqdPxBE95YyRrnDcBwJ9OvovGxQcGWV0rMMqMiH+3XhnQz3pI1KLeIPgQg6dVKxwc0goPjnEAp482UuJIa1o3JOu/SwKkw2olqIswgkYdiHNI9QSBceKUb13bPOWPqrJX4p4EAyzFjy3ofpySkkbI0teLtO4KuYxw1UueHNhcdNbWP0ugtXQTRgiSORnK5aRa/QqgzFSRNirZYAVYZ+M9ixKmo8wYO8dwO87wBJ2HgoTxlO/9zBp1Ic77WCo0OGMZq7vu8dvkionVcFyMZwPdL7rUpyRvPqZW/wDUta3V0II/pd+RWp4Ca/EpS1zHRsjsZX7jXZjSfxHXyAv5gWSkkAakkADqToAuycNUTaeBrBvu8/xOPxH8vIBYHXep2aCjFbe03A93vlnSaarUN7VYGPSFK7EqXD6cOleyGJvdF76nezQLue46nS55qXA8fgrIu1pZBIy5aSLggjdrmkAg6jfquEe2mtlkxEMffs2Rs7Ea2OYXe4Dmc1x/sC6F7G8BkpKJzpwWuneJAw6FrQ3K3MOROpt0suD1fS669CNVY5NjYPxz+fznQI2DtA4E6KkoveEu3C5raY/M5b7VPaTV0NYyCmyMaI2yFzmB5kLi4W12aMttNb31Wj9nHtEbicbmvaI54gC9rb5XNOgey+oF9CDe1xrqrfGnBlPiUbWzXa9l+zlZbM2+4IOjmnofQhAfZ5wnSYfUTtiqhPUZQx7e60xszB1iwEm9w25vpoNF0+7RXdP2hMWKPIHv6k+nxifaD+6GOL+HBYzwCzhrI0fiHNwH8XXr574plauqS1K5PxdRdhUHLoyTvN6A/ib8/oQuq+inWrHX6pcckfZPu9JzfVunLnxkHx/mTtrEF4nwAVYaQ7K9twCRcEHWx9eaiFYoa3FXMjc5gzOGw162Xcu4dSH7TGoreuwNX3k2CUMdBG4ySAl1szj3RpezWjc7lQ1ftEjBtGxz/HRo9Nz9EAhw2Sd3aVTj4N2NvLZoRqnjjjFo2tHiBr6ndJR324T2R+cvWVUhy1vtt+AjGcdRy2ZNEWgkG5s8Ag6Egj6rV4ZwyJJO1m1BsWs2vpu79FQwahbK4PkaHBpu24B1HP0WvjkV2ipmGbDn0mPrtQq+zQNvrzn8JdiAaAGgADQAaAeQUgeqYlTxKrOyc+yEy32iSq9oko2QPDljOmmRQGRNMqLZCCSd0ijdIoHSqJ86LbiNWuVcdw0VEL2Elpc0gOG4/t1C4zNQS01SGHR7XjKRz10I6grs0tQs9jtMHnOG3e34bC7iDu0KhrKBZhh3E6HpWrbT5rIyp/WIVpJsNytDh2BucAZTlH8I39TyXnDuBiJoe/WQ+uXwHj4o+HJyqcczJ1Wq9orX+M8pqKNnwtAI52ufmdVYuoQ5e5lO2ZTbm7mS3TXEWTMy8Ll7bIAMDYrwlTzXOXI7+Jlm/MbFYLHuHJaU3PeZye3bycORXVC9QTtDgQ4AgixB1BHiEt9OH7cGa2k6hbScNyvv/acx4RGerZfZl3/8Rp9SPkurU9asOzh8UtS6SP8AdvaQB/AczTbxBsbfJF4a9fNPpFS51W1vICfRunW12Uh6z3i4741fRNhdHC2TM513PBs3KBoCNnG+/wDKd07Bva9RzAdq4wP5h4Jbfwe24+dlM+dsjS2Roc06FrgHA+YKzVf7OqSU3ZniP8hu3/i69vQrNpr0b1Cu9SCPMf7+0vktnidBj4xpXC4qYSP/ALWfqqVf7SqGId6oY49I7yE/8bgepXOHeyQX0qdPGLX/AM1co/ZPAD+1mkf4NDWD65ivfUOmrybGPy/xPbn9IziT2wTVH7HD2Ojz90P3mdfkxrbhh8rnpZFvZtwVJSvNVUkiVzS1sd7lofYuMh5uNtuXPXYxhODU1IP/AG8TWnYu+J583nVX3Vy9fqkFRo0qbVPc+ZngOcmFZaxY7jzvwB3NjgfR3dP3HyROauWe4oqr00nkP/JpSemIatSjD1EXeN6ETHdunMlJNhck7WV3hzheSq7x7kf8R/F4MHPz2XR8IwGGnH7NovzcdXH1/RfWK6nfnynF6zXU6Y7e7en8zC0PCdVLYhmUHm85fpv9EVi9ncv4pWDyDj9dFuAU8PVgUATBs6te32cD/ffANHww6NoAe02FtiFK7D5G8gfI/qjOZe5k8EiUTqbCctzM8ZCNDceeic2dGZomuFnAFB63DS3Vmo6c/TqmhzH12q/B4nvbpIX7yvV7xJa8GFDMo3TKmZ1G6deNk8KZbfOqk1XZV5qmwQ6eqSzZHrTLU1eoKjGG08Lqh4ufhib/ABOP5foULknJcAOZsm8XYJNOYGQNzNaCDrYAm2rvQfdVXsbaWXvNCmhC6pYcA9/gP5hf2ecQVFU+d07rsGTKAAA0nNo30/JbcPWd4awhtJA2Man4nu/icdz5cvRFxMrenRlrAc8zJ6ga7b2aoYXy+Uudol2iq9ssZxrx26nd2NPbtLAvcRfLfUADrbXVTbYtS7midNorNTZ4dfeb3tF4ZFyzhj2iTGZrKkh7HkNzWDSwnQHTcXXSDMhouS4ZWM1fTrNI4V/PtLJkTHSKuZlG6ZWOBKwrirLFpBWalmLHFp5beI5I9NNos3jbtnDlofyXO9d0a31eIByv6TpOh3mm3wz2b9ZcirlajrVmI6tWo6xcC+nnb5mkbXJ3vyz4q0/3tVzp5OYbdXKF9ag7qxRPq0a6eRmFJK1KnoBUaP8AguL/AM1iDby0F0HZKXuDRuTZa7D2hrQBsNF0nROli23xH7L+ZmF1nXnT17E+0fyEKU7A1oAFgNABoAOQA5BTh6pskUjXr6AVnz1lJOTLYevcyriRe50G2KKSxmSzKDOvc6jbI2SbMmOco86aXqdskLK8uGxuJJaLlJSl69RbY7LepmOdWKMTE/CCfLVaqh4SiZq+7z46D5IzDTNaLNaB5ABVeZcs11an2Rn8pgP9PndtG/5EfdV5sCqf/iculpISmYodUYHhROTU+FTNmaXxvAGty02+asV/GUUDsur3DcNtp4EldPIQvEuHaef97Ex3iWi//IaodjquEPMtJ1Oqxwb0OPcZzlntOZfWFwHg4H6WRnDeNqebQPyuPJ/d+R2T8R9l1OR+yBb4Zj91i8X4EfGT2Zv/ACu0PodikF9VXycETZr/AOM1XCEqZ0wVC5fx5hz21TpCCWyWIdyuAAWnodFXwviWeldkfctG7Hbj+k8vstvQY3HUMuLEc2kC4PQheaxdUm3sYyuizptniAblPE59w9hL552hoOUOBc7k0A3OvVdgM6GRva0d0ADoAB9kx1YnaaoUgjMq6/UnVMDjAHaFTOopKhDDVqamifMbM9TyCs7uZn7AoyeI+SpumPwCadpAGUHYu0G/TdaXDsGZGAT3ndT+XRFGoLEFilW7SmdcamzV3HnMhR+zpo/eykno0Bo+ZuikXBNOOTj5vP5I8vVSXQadf+gg2dX1thybD8uP0gR3BtP0cPJ5/NUangZp/dyOH9QDh9LLUrxebp+mbugnq+r61DkWH58/rOc4jwtURahucdWan/jv8rrPSTkGx0I5LsrkGxrhqKoHebZ3J7dHD15+qzbuiIeaj8jN/RfSZ87dQuR6j+JgMGlALpHGwaN+nM/RWOHONO3qHR5A1tiWG+un8Xoq3EmByUtLI094E6OHMEjfobILwLTntXScmtyjxLv7D6qzplfTlKRx6zRuFOqqs1B58l/34zqTJlK2ZCoqjRStqVuh5y7VQoJk8Soa2dV/9fhD8naszbWzC9+ik2KO8Aadm+yMw32i97RURMve2RbhF+FLhkTTKqnbLwzL24TwrlrtUlTMy8Xt8Lw5pgV7dR3Suq+JlYkl14XKO6V17E9iOLk0leXTS5EBCAnriqFfRNkbYj/PDorbnKNzkYEamQcic64l4cB0eP6XjceBWH/a0stwbdD+Fw8V2nFgzIe0IDTpqQPLU81g8Wo+zfZwDhu0kA6fqs3V6cZ3LwZ2HTNexTZYMiTU2IZ2NdtcA26XCealDPeE+Fxc4NbudAoFh7QmpGcw1htM6Z9hsPiPT+63FBSiNoDRb/OfiheCUgjYAPMnqeqMsctFK9q++c3q7vEbA7CWGlOuoQ5PDl4iZxEkzL3Mo8y9zKMQcR+ZeZky6WZexPbY4leEppemlynEILIK2mbI0teA5pFiDqCFiq/CBTaRi0ZOluR6FblxQ7E6QSMc12zhbxHiPFeNe4e+XtLe1Rxn2T3/AJmRjqlMyoWMr6+ekmdHJ3w06E6ZmnYgojQcQsk0vld0P5HmqCakZ2ngzpbNAwXevI90vcV4u6Onsw2LzluNwLEm3yt6rnt1u8VpRPEW313aehCyZwGbNbIfO4t81S1YZ3z5TV6Y1ddW08Hzm54Ixh0lOWvJJjOW55tIuPlqFoTVLLYBR+7xZb94m7rdeiJe8LSoYhAG7zB1iK1zFO0LCqXj6qyFGpTHVKbvlYVGFPe0kGNQvVHiQvBM6TnSzKHMvcysbZz22S514XqLOvC9e2ydskLk0uUZeml6ILCCx5eo3PTHSKJ8iLGI1Uma9olMZKN2Xdjg/wBBcH7/AEWHwTFDIwwSG5AvETuCN236WXTKwhwIOoIII6grl2I4I+nqQWAlucFhHn8J8Vk61GVxYO3Yzquk2JZSaG7jkSYyI9wtT3cXnloPzKBYm3LIfHVanBBkjb5fdL04/qc+UbrWxTx5zWUsiutcgtJMiUcq2wcicmyc4l1r04OVVsieHqNsUUlgOXuZQZ0g9Dtg7ZPmXmZQ514Xqds9skxeml6iMiYZFO2EEkrnqCZ+ia6VBcQ4pp45OyfIA/TkbC+1zyUM6pyxlirTvZwgzBfF2GtkZmLQcu/kf7rBVWDc4z6H8iunVjg9pG4I+6wTzlcQeRI+SydbWpbd6zpulX2Km3PaDqLGnxHK+5A5HceRWgpsRa8Xaf7eaFVFO2Qd7frzVGnopGSAt2vqb8vEKkrunHcTVsrquGexmrbUJ3boaJV72yt+JM00wgahNMyo9sr+EYe6d9tmj4j+Q8VIYscCCyKi7m7RnapLdwYZG1oAaLAcwF4rn1RvWZR6lXn7JhTOvM6rdovO1VzImVslkyLM8acW+6MDY9ZH3tfZo6lHDKuWe0Yk1eu2QWVPWWmurK95qdK0iXagB+w5lFvGlWHZu2d5cvkugcIcYe9NLX2EjRrbZw6hcjWh4FcRWNt0N/KyyNLqbFsAzkGdR1DQ0vQxCgEDidcdKq8suiidKqOJYmyJmZ7gAt5rAOTOOSktwBJZpUJrZhzWWxfjR7yRD3R15n9FnpJ5Hm5LnfMrMu1y9l5nQaXpDgbrDiaPEyC9vnZaOgfoFgaGR2YB19CDqthQy6JensyxMbrqdiBc9ppYJEQgl0QCGoRCnqFqq/E516sGF2yJ4kQ9s6eJwmBok1y+JUu1QnEMVbDG6R50b9fBc7rvaBUOfeMhjeQAB+ZKRdq0p4bvLml6bbqclO060ZU0yrGcK8ae8Hs5bB9rgjZ391pXVCZXeti7liL9I9D7HEtmVMMypOqkw1SItFrWJbknsuMYzMXVErnbl7vuuqy1C5txRQllQ427rzmB89x81l9QyyAidD0TC2MD5iaThPEi+nyuNzGcvpuEKxfSZ3jr81b4OoH9k4hpOY6WB5Cyu1vCFVLJdsdhYakgJftvSvEYXpq1T5YAfGZ5sicJFoG+zqq/kH+7+y8f7Pqocmnycl+FZ6GM+u6U/wDov4wF2i97VX6jhKqZvE4/02d9kLmhew2e0tPiCEJ3L3EcjV2fYYH5y1SxmR4a3cldAwmjEbGtb6+J5krK8LUuhkPPQeXP/PBa6mkstLSJgbjMPqduTsHYQs1ySrCZerRmJtka8SSSpZnhKwftIaP2Z566pJKnrfuTNTpP9yJhlr/Z60do8+H5pJLG033onUa/+3abaQrnvGchM1iTa219Eklqa37uYHSfv/lAEA7wWxgiAYLADToEkln6buZs649oLqh3wjNFskkn1faMp6n7sQpGrMJ0SSWisw7JaYU8FJJOEqGZvjx3/t2/1D7FYBJJYev+9nYdH/th8TCPD5tUx2/iC6gSkkrfT/sGZvW/vF+EicVG4pJK8ZjCQvKkpqdryA9rXa/iAP3XiSWY4HA4m2oogGgNAA6AAK61qSSce05m37Rj7JEJJIYmMcEMxSmY5hzta7Q7tB+6SS8exj9MSLRiZCGMN0aAB0AsEQiK8SU09hN6/uZaCSSStSjP/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pic>
        <p:nvPicPr>
          <p:cNvPr id="12296" name="Picture 8" descr="http://www.editme.com/files/Ways-to-Wiki-Create-Happy-Clients/happy_face_.jpg"/>
          <p:cNvPicPr>
            <a:picLocks noChangeAspect="1" noChangeArrowheads="1"/>
          </p:cNvPicPr>
          <p:nvPr/>
        </p:nvPicPr>
        <p:blipFill>
          <a:blip r:embed="rId2"/>
          <a:srcRect/>
          <a:stretch>
            <a:fillRect/>
          </a:stretch>
        </p:blipFill>
        <p:spPr bwMode="auto">
          <a:xfrm>
            <a:off x="4572000" y="0"/>
            <a:ext cx="457200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 name="Straight Connector 2"/>
          <p:cNvCxnSpPr/>
          <p:nvPr/>
        </p:nvCxnSpPr>
        <p:spPr>
          <a:xfrm>
            <a:off x="0" y="6858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21508" name="Rectangle 3"/>
          <p:cNvSpPr>
            <a:spLocks noChangeArrowheads="1"/>
          </p:cNvSpPr>
          <p:nvPr/>
        </p:nvSpPr>
        <p:spPr bwMode="auto">
          <a:xfrm>
            <a:off x="0" y="152400"/>
            <a:ext cx="9144000" cy="523875"/>
          </a:xfrm>
          <a:prstGeom prst="rect">
            <a:avLst/>
          </a:prstGeom>
          <a:noFill/>
          <a:ln w="9525">
            <a:noFill/>
            <a:miter lim="800000"/>
            <a:headEnd/>
            <a:tailEnd/>
          </a:ln>
        </p:spPr>
        <p:txBody>
          <a:bodyPr>
            <a:spAutoFit/>
          </a:bodyPr>
          <a:lstStyle/>
          <a:p>
            <a:pPr algn="ctr"/>
            <a:r>
              <a:rPr lang="en-US" sz="2800" b="1" i="1" dirty="0" smtClean="0">
                <a:solidFill>
                  <a:srgbClr val="3333FF"/>
                </a:solidFill>
                <a:latin typeface="Trebuchet MS" pitchFamily="34" charset="0"/>
                <a:cs typeface="Times New Roman" pitchFamily="18" charset="0"/>
              </a:rPr>
              <a:t>Abatement of </a:t>
            </a:r>
            <a:r>
              <a:rPr lang="en-US" sz="2800" b="1" i="1" dirty="0">
                <a:solidFill>
                  <a:srgbClr val="3333FF"/>
                </a:solidFill>
                <a:latin typeface="Trebuchet MS" pitchFamily="34" charset="0"/>
                <a:cs typeface="Times New Roman" pitchFamily="18" charset="0"/>
              </a:rPr>
              <a:t>Service Tax in Real Estate Sector</a:t>
            </a:r>
          </a:p>
        </p:txBody>
      </p:sp>
      <p:sp>
        <p:nvSpPr>
          <p:cNvPr id="21509" name="Plaque 4"/>
          <p:cNvSpPr>
            <a:spLocks noChangeArrowheads="1"/>
          </p:cNvSpPr>
          <p:nvPr/>
        </p:nvSpPr>
        <p:spPr bwMode="auto">
          <a:xfrm>
            <a:off x="381000" y="914400"/>
            <a:ext cx="1905000" cy="479425"/>
          </a:xfrm>
          <a:prstGeom prst="plaque">
            <a:avLst>
              <a:gd name="adj" fmla="val 16667"/>
            </a:avLst>
          </a:prstGeom>
          <a:solidFill>
            <a:srgbClr val="E5C609"/>
          </a:solidFill>
          <a:ln w="9525">
            <a:noFill/>
            <a:miter lim="800000"/>
            <a:headEnd/>
            <a:tailEnd/>
          </a:ln>
        </p:spPr>
        <p:txBody>
          <a:bodyPr>
            <a:spAutoFit/>
          </a:bodyPr>
          <a:lstStyle/>
          <a:p>
            <a:endParaRPr lang="en-US" b="1">
              <a:solidFill>
                <a:srgbClr val="3333FF"/>
              </a:solidFill>
              <a:latin typeface="Trebuchet MS" pitchFamily="34" charset="0"/>
              <a:cs typeface="Times New Roman" pitchFamily="18" charset="0"/>
            </a:endParaRPr>
          </a:p>
        </p:txBody>
      </p:sp>
      <p:sp>
        <p:nvSpPr>
          <p:cNvPr id="21510" name="Rectangle 5"/>
          <p:cNvSpPr>
            <a:spLocks noChangeArrowheads="1"/>
          </p:cNvSpPr>
          <p:nvPr/>
        </p:nvSpPr>
        <p:spPr bwMode="auto">
          <a:xfrm>
            <a:off x="533400" y="990600"/>
            <a:ext cx="1500188" cy="400050"/>
          </a:xfrm>
          <a:prstGeom prst="rect">
            <a:avLst/>
          </a:prstGeom>
          <a:noFill/>
          <a:ln w="9525">
            <a:noFill/>
            <a:miter lim="800000"/>
            <a:headEnd/>
            <a:tailEnd/>
          </a:ln>
        </p:spPr>
        <p:txBody>
          <a:bodyPr>
            <a:spAutoFit/>
          </a:bodyPr>
          <a:lstStyle/>
          <a:p>
            <a:r>
              <a:rPr lang="en-US" sz="2000" b="1" dirty="0">
                <a:solidFill>
                  <a:srgbClr val="3333FF"/>
                </a:solidFill>
                <a:latin typeface="Trebuchet MS" pitchFamily="34" charset="0"/>
                <a:cs typeface="Times New Roman" pitchFamily="18" charset="0"/>
              </a:rPr>
              <a:t>Abatement</a:t>
            </a:r>
          </a:p>
        </p:txBody>
      </p:sp>
      <p:graphicFrame>
        <p:nvGraphicFramePr>
          <p:cNvPr id="9" name="Table 8"/>
          <p:cNvGraphicFramePr>
            <a:graphicFrameLocks noGrp="1"/>
          </p:cNvGraphicFramePr>
          <p:nvPr/>
        </p:nvGraphicFramePr>
        <p:xfrm>
          <a:off x="228599" y="1447800"/>
          <a:ext cx="8763001" cy="5149597"/>
        </p:xfrm>
        <a:graphic>
          <a:graphicData uri="http://schemas.openxmlformats.org/drawingml/2006/table">
            <a:tbl>
              <a:tblPr firstRow="1" bandRow="1">
                <a:tableStyleId>{5C22544A-7EE6-4342-B048-85BDC9FD1C3A}</a:tableStyleId>
              </a:tblPr>
              <a:tblGrid>
                <a:gridCol w="3200401"/>
                <a:gridCol w="1371600"/>
                <a:gridCol w="1026583"/>
                <a:gridCol w="1107017"/>
                <a:gridCol w="1066800"/>
                <a:gridCol w="990600"/>
              </a:tblGrid>
              <a:tr h="365029">
                <a:tc rowSpan="2">
                  <a:txBody>
                    <a:bodyPr/>
                    <a:lstStyle/>
                    <a:p>
                      <a:r>
                        <a:rPr lang="en-US" b="1" dirty="0" smtClean="0">
                          <a:solidFill>
                            <a:schemeClr val="tx1"/>
                          </a:solidFill>
                        </a:rPr>
                        <a:t>Description</a:t>
                      </a:r>
                      <a:endParaRPr lang="en-IN" b="1" dirty="0">
                        <a:solidFill>
                          <a:schemeClr val="tx1"/>
                        </a:solidFill>
                      </a:endParaRPr>
                    </a:p>
                  </a:txBody>
                  <a:tcPr/>
                </a:tc>
                <a:tc rowSpan="2">
                  <a:txBody>
                    <a:bodyPr/>
                    <a:lstStyle/>
                    <a:p>
                      <a:r>
                        <a:rPr lang="en-US" b="1" dirty="0" smtClean="0">
                          <a:solidFill>
                            <a:schemeClr val="tx1"/>
                          </a:solidFill>
                        </a:rPr>
                        <a:t>Abatement</a:t>
                      </a:r>
                      <a:endParaRPr lang="en-IN" b="1" dirty="0">
                        <a:solidFill>
                          <a:schemeClr val="tx1"/>
                        </a:solidFill>
                      </a:endParaRPr>
                    </a:p>
                  </a:txBody>
                  <a:tcPr/>
                </a:tc>
                <a:tc rowSpan="2">
                  <a:txBody>
                    <a:bodyPr/>
                    <a:lstStyle/>
                    <a:p>
                      <a:r>
                        <a:rPr lang="en-US" b="1" dirty="0" smtClean="0">
                          <a:solidFill>
                            <a:schemeClr val="tx1"/>
                          </a:solidFill>
                        </a:rPr>
                        <a:t>Taxable Value</a:t>
                      </a:r>
                      <a:endParaRPr lang="en-IN" b="1" dirty="0">
                        <a:solidFill>
                          <a:schemeClr val="tx1"/>
                        </a:solidFill>
                      </a:endParaRPr>
                    </a:p>
                  </a:txBody>
                  <a:tcPr/>
                </a:tc>
                <a:tc gridSpan="3">
                  <a:txBody>
                    <a:bodyPr/>
                    <a:lstStyle/>
                    <a:p>
                      <a:r>
                        <a:rPr lang="en-US" b="1" dirty="0" smtClean="0">
                          <a:solidFill>
                            <a:schemeClr val="tx1"/>
                          </a:solidFill>
                        </a:rPr>
                        <a:t>CENVAT CREDIT AVAILABILITY</a:t>
                      </a:r>
                      <a:endParaRPr lang="en-IN" b="1" dirty="0">
                        <a:solidFill>
                          <a:schemeClr val="tx1"/>
                        </a:solidFill>
                      </a:endParaRPr>
                    </a:p>
                  </a:txBody>
                  <a:tcPr/>
                </a:tc>
                <a:tc hMerge="1">
                  <a:txBody>
                    <a:bodyPr/>
                    <a:lstStyle/>
                    <a:p>
                      <a:endParaRPr lang="en-IN" b="1" dirty="0">
                        <a:solidFill>
                          <a:schemeClr val="tx1"/>
                        </a:solidFill>
                      </a:endParaRPr>
                    </a:p>
                  </a:txBody>
                  <a:tcPr/>
                </a:tc>
                <a:tc hMerge="1">
                  <a:txBody>
                    <a:bodyPr/>
                    <a:lstStyle/>
                    <a:p>
                      <a:endParaRPr lang="en-IN" b="1" dirty="0">
                        <a:solidFill>
                          <a:schemeClr val="tx1"/>
                        </a:solidFill>
                      </a:endParaRPr>
                    </a:p>
                  </a:txBody>
                  <a:tcPr/>
                </a:tc>
              </a:tr>
              <a:tr h="630049">
                <a:tc vMerge="1">
                  <a:txBody>
                    <a:bodyPr/>
                    <a:lstStyle/>
                    <a:p>
                      <a:endParaRPr lang="en-IN" dirty="0"/>
                    </a:p>
                  </a:txBody>
                  <a:tcPr/>
                </a:tc>
                <a:tc vMerge="1">
                  <a:txBody>
                    <a:bodyPr/>
                    <a:lstStyle/>
                    <a:p>
                      <a:endParaRPr lang="en-IN" dirty="0"/>
                    </a:p>
                  </a:txBody>
                  <a:tcPr/>
                </a:tc>
                <a:tc vMerge="1">
                  <a:txBody>
                    <a:bodyPr/>
                    <a:lstStyle/>
                    <a:p>
                      <a:endParaRPr lang="en-IN" dirty="0"/>
                    </a:p>
                  </a:txBody>
                  <a:tcPr/>
                </a:tc>
                <a:tc>
                  <a:txBody>
                    <a:bodyPr/>
                    <a:lstStyle/>
                    <a:p>
                      <a:r>
                        <a:rPr lang="en-US" b="1" dirty="0" smtClean="0">
                          <a:solidFill>
                            <a:schemeClr val="tx1"/>
                          </a:solidFill>
                        </a:rPr>
                        <a:t>INPUTS</a:t>
                      </a:r>
                      <a:endParaRPr lang="en-IN" b="1" dirty="0">
                        <a:solidFill>
                          <a:schemeClr val="tx1"/>
                        </a:solidFill>
                      </a:endParaRPr>
                    </a:p>
                  </a:txBody>
                  <a:tcPr>
                    <a:solidFill>
                      <a:schemeClr val="accent1"/>
                    </a:solidFill>
                  </a:tcPr>
                </a:tc>
                <a:tc>
                  <a:txBody>
                    <a:bodyPr/>
                    <a:lstStyle/>
                    <a:p>
                      <a:r>
                        <a:rPr lang="en-US" b="1" dirty="0" smtClean="0">
                          <a:solidFill>
                            <a:schemeClr val="tx1"/>
                          </a:solidFill>
                        </a:rPr>
                        <a:t>INPUT SERVICES</a:t>
                      </a:r>
                      <a:endParaRPr lang="en-IN" b="1" dirty="0">
                        <a:solidFill>
                          <a:schemeClr val="tx1"/>
                        </a:solidFill>
                      </a:endParaRPr>
                    </a:p>
                  </a:txBody>
                  <a:tcPr>
                    <a:solidFill>
                      <a:schemeClr val="accent1"/>
                    </a:solidFill>
                  </a:tcPr>
                </a:tc>
                <a:tc>
                  <a:txBody>
                    <a:bodyPr/>
                    <a:lstStyle/>
                    <a:p>
                      <a:r>
                        <a:rPr lang="en-US" b="1" dirty="0" smtClean="0">
                          <a:solidFill>
                            <a:schemeClr val="tx1"/>
                          </a:solidFill>
                        </a:rPr>
                        <a:t>CAPITAL GOODS</a:t>
                      </a:r>
                      <a:endParaRPr lang="en-IN" b="1" dirty="0">
                        <a:solidFill>
                          <a:schemeClr val="tx1"/>
                        </a:solidFill>
                      </a:endParaRPr>
                    </a:p>
                  </a:txBody>
                  <a:tcPr>
                    <a:solidFill>
                      <a:schemeClr val="accent1"/>
                    </a:solidFill>
                  </a:tcPr>
                </a:tc>
              </a:tr>
              <a:tr h="570045">
                <a:tc>
                  <a:txBody>
                    <a:bodyPr/>
                    <a:lstStyle/>
                    <a:p>
                      <a:r>
                        <a:rPr lang="en-IN" sz="1600" dirty="0" smtClean="0"/>
                        <a:t>Construction of a complex related services falling u/s 66E(b)-</a:t>
                      </a:r>
                      <a:endParaRPr lang="en-IN" sz="1600" dirty="0"/>
                    </a:p>
                  </a:txBody>
                  <a:tcPr/>
                </a:tc>
                <a:tc>
                  <a:txBody>
                    <a:bodyPr/>
                    <a:lstStyle/>
                    <a:p>
                      <a:endParaRPr lang="en-IN" dirty="0"/>
                    </a:p>
                  </a:txBody>
                  <a:tcPr/>
                </a:tc>
                <a:tc>
                  <a:txBody>
                    <a:bodyPr/>
                    <a:lstStyle/>
                    <a:p>
                      <a:endParaRPr lang="en-IN" dirty="0"/>
                    </a:p>
                  </a:txBody>
                  <a:tcPr/>
                </a:tc>
                <a:tc>
                  <a:txBody>
                    <a:bodyPr/>
                    <a:lstStyle/>
                    <a:p>
                      <a:endParaRPr lang="en-IN"/>
                    </a:p>
                  </a:txBody>
                  <a:tcPr/>
                </a:tc>
                <a:tc>
                  <a:txBody>
                    <a:bodyPr/>
                    <a:lstStyle/>
                    <a:p>
                      <a:endParaRPr lang="en-IN"/>
                    </a:p>
                  </a:txBody>
                  <a:tcPr/>
                </a:tc>
                <a:tc>
                  <a:txBody>
                    <a:bodyPr/>
                    <a:lstStyle/>
                    <a:p>
                      <a:endParaRPr lang="en-IN"/>
                    </a:p>
                  </a:txBody>
                  <a:tcPr/>
                </a:tc>
              </a:tr>
              <a:tr h="1530119">
                <a:tc>
                  <a:txBody>
                    <a:bodyPr/>
                    <a:lstStyle/>
                    <a:p>
                      <a:r>
                        <a:rPr lang="en-IN" sz="1600" dirty="0" smtClean="0"/>
                        <a:t>(a) Residential Unit :-</a:t>
                      </a:r>
                    </a:p>
                    <a:p>
                      <a:r>
                        <a:rPr lang="en-IN" sz="1600" dirty="0" smtClean="0"/>
                        <a:t>     (</a:t>
                      </a:r>
                      <a:r>
                        <a:rPr lang="en-IN" sz="1600" dirty="0" err="1" smtClean="0"/>
                        <a:t>i</a:t>
                      </a:r>
                      <a:r>
                        <a:rPr lang="en-IN" sz="1600" dirty="0" smtClean="0"/>
                        <a:t>) with Carpet Area less than 2000 sq  ft. &amp;</a:t>
                      </a:r>
                    </a:p>
                    <a:p>
                      <a:r>
                        <a:rPr lang="en-IN" sz="1600" dirty="0" smtClean="0"/>
                        <a:t>     (ii) Amount Charged less than Rs.1 Crore for each unit.</a:t>
                      </a:r>
                    </a:p>
                    <a:p>
                      <a:r>
                        <a:rPr lang="en-IN" sz="1600" dirty="0" smtClean="0"/>
                        <a:t>[Both conditions must be satisfied]</a:t>
                      </a:r>
                      <a:endParaRPr lang="en-IN" sz="1600" dirty="0"/>
                    </a:p>
                  </a:txBody>
                  <a:tcPr/>
                </a:tc>
                <a:tc>
                  <a:txBody>
                    <a:bodyPr/>
                    <a:lstStyle/>
                    <a:p>
                      <a:r>
                        <a:rPr lang="en-US" dirty="0" smtClean="0"/>
                        <a:t>75%</a:t>
                      </a:r>
                      <a:endParaRPr lang="en-IN" dirty="0"/>
                    </a:p>
                  </a:txBody>
                  <a:tcPr/>
                </a:tc>
                <a:tc>
                  <a:txBody>
                    <a:bodyPr/>
                    <a:lstStyle/>
                    <a:p>
                      <a:r>
                        <a:rPr lang="en-US" dirty="0" smtClean="0"/>
                        <a:t>25%</a:t>
                      </a:r>
                      <a:endParaRPr lang="en-IN" dirty="0"/>
                    </a:p>
                  </a:txBody>
                  <a:tcPr/>
                </a:tc>
                <a:tc>
                  <a:txBody>
                    <a:bodyPr/>
                    <a:lstStyle/>
                    <a:p>
                      <a:r>
                        <a:rPr lang="en-US" dirty="0" smtClean="0"/>
                        <a:t>NO</a:t>
                      </a:r>
                      <a:endParaRPr lang="en-IN" dirty="0"/>
                    </a:p>
                  </a:txBody>
                  <a:tcPr/>
                </a:tc>
                <a:tc>
                  <a:txBody>
                    <a:bodyPr/>
                    <a:lstStyle/>
                    <a:p>
                      <a:r>
                        <a:rPr lang="en-US" dirty="0" smtClean="0"/>
                        <a:t>YES</a:t>
                      </a:r>
                      <a:endParaRPr lang="en-IN" dirty="0"/>
                    </a:p>
                  </a:txBody>
                  <a:tcPr/>
                </a:tc>
                <a:tc>
                  <a:txBody>
                    <a:bodyPr/>
                    <a:lstStyle/>
                    <a:p>
                      <a:r>
                        <a:rPr lang="en-US" dirty="0" smtClean="0"/>
                        <a:t>YES</a:t>
                      </a:r>
                      <a:endParaRPr lang="en-IN" dirty="0"/>
                    </a:p>
                  </a:txBody>
                  <a:tcPr/>
                </a:tc>
              </a:tr>
              <a:tr h="2010157">
                <a:tc>
                  <a:txBody>
                    <a:bodyPr/>
                    <a:lstStyle/>
                    <a:p>
                      <a:r>
                        <a:rPr lang="en-IN" sz="1600" dirty="0" smtClean="0"/>
                        <a:t>(b) Any other case :-</a:t>
                      </a:r>
                    </a:p>
                    <a:p>
                      <a:r>
                        <a:rPr lang="en-IN" sz="1600" dirty="0" smtClean="0"/>
                        <a:t>    (</a:t>
                      </a:r>
                      <a:r>
                        <a:rPr lang="en-IN" sz="1600" dirty="0" err="1" smtClean="0"/>
                        <a:t>i</a:t>
                      </a:r>
                      <a:r>
                        <a:rPr lang="en-IN" sz="1600" dirty="0" smtClean="0"/>
                        <a:t>) Commercial units, OR</a:t>
                      </a:r>
                    </a:p>
                    <a:p>
                      <a:r>
                        <a:rPr lang="en-IN" sz="1600" dirty="0" smtClean="0"/>
                        <a:t>    (ii) Residential units having Carpet Area of 2000 sq  ft. or more, OR</a:t>
                      </a:r>
                    </a:p>
                    <a:p>
                      <a:r>
                        <a:rPr lang="en-IN" sz="1600" dirty="0" smtClean="0"/>
                        <a:t>      (ii)  Residential units priced above Rs.1 Crore or more.</a:t>
                      </a:r>
                    </a:p>
                    <a:p>
                      <a:r>
                        <a:rPr lang="en-IN" sz="1600" dirty="0" smtClean="0"/>
                        <a:t>[Any of the above cases (</a:t>
                      </a:r>
                      <a:r>
                        <a:rPr lang="en-IN" sz="1600" dirty="0" err="1" smtClean="0"/>
                        <a:t>i</a:t>
                      </a:r>
                      <a:r>
                        <a:rPr lang="en-IN" sz="1600" dirty="0" smtClean="0"/>
                        <a:t>) to (iii) ]</a:t>
                      </a:r>
                      <a:endParaRPr lang="en-IN" sz="1600" dirty="0"/>
                    </a:p>
                  </a:txBody>
                  <a:tcPr/>
                </a:tc>
                <a:tc>
                  <a:txBody>
                    <a:bodyPr/>
                    <a:lstStyle/>
                    <a:p>
                      <a:r>
                        <a:rPr lang="en-US" dirty="0" smtClean="0"/>
                        <a:t>70%</a:t>
                      </a:r>
                      <a:endParaRPr lang="en-IN" dirty="0"/>
                    </a:p>
                  </a:txBody>
                  <a:tcPr/>
                </a:tc>
                <a:tc>
                  <a:txBody>
                    <a:bodyPr/>
                    <a:lstStyle/>
                    <a:p>
                      <a:r>
                        <a:rPr lang="en-US" dirty="0" smtClean="0"/>
                        <a:t>30%</a:t>
                      </a:r>
                      <a:endParaRPr lang="en-IN" dirty="0"/>
                    </a:p>
                  </a:txBody>
                  <a:tcPr/>
                </a:tc>
                <a:tc>
                  <a:txBody>
                    <a:bodyPr/>
                    <a:lstStyle/>
                    <a:p>
                      <a:r>
                        <a:rPr lang="en-US" dirty="0" smtClean="0"/>
                        <a:t>NO</a:t>
                      </a:r>
                      <a:endParaRPr lang="en-IN" dirty="0"/>
                    </a:p>
                  </a:txBody>
                  <a:tcPr/>
                </a:tc>
                <a:tc>
                  <a:txBody>
                    <a:bodyPr/>
                    <a:lstStyle/>
                    <a:p>
                      <a:r>
                        <a:rPr lang="en-US" dirty="0" smtClean="0"/>
                        <a:t>YES</a:t>
                      </a:r>
                      <a:endParaRPr lang="en-IN" dirty="0"/>
                    </a:p>
                  </a:txBody>
                  <a:tcPr/>
                </a:tc>
                <a:tc>
                  <a:txBody>
                    <a:bodyPr/>
                    <a:lstStyle/>
                    <a:p>
                      <a:r>
                        <a:rPr lang="en-US" dirty="0" smtClean="0"/>
                        <a:t>YES</a:t>
                      </a:r>
                      <a:endParaRPr lang="en-IN"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descr="C:\Documents and Settings\Administrator\Desktop\Real_ Estate\Real Estate Pic\598_example.jpg"/>
          <p:cNvPicPr>
            <a:picLocks noChangeAspect="1" noChangeArrowheads="1"/>
          </p:cNvPicPr>
          <p:nvPr/>
        </p:nvPicPr>
        <p:blipFill>
          <a:blip r:embed="rId2"/>
          <a:srcRect b="2325"/>
          <a:stretch>
            <a:fillRect/>
          </a:stretch>
        </p:blipFill>
        <p:spPr bwMode="auto">
          <a:xfrm>
            <a:off x="3810000" y="0"/>
            <a:ext cx="5334000" cy="6858000"/>
          </a:xfrm>
          <a:prstGeom prst="rect">
            <a:avLst/>
          </a:prstGeom>
          <a:noFill/>
          <a:ln w="9525">
            <a:noFill/>
            <a:miter lim="800000"/>
            <a:headEnd/>
            <a:tailEnd/>
          </a:ln>
        </p:spPr>
      </p:pic>
      <p:pic>
        <p:nvPicPr>
          <p:cNvPr id="23555" name="Picture 2" descr="C:\Documents and Settings\Administrator\Desktop\Real_ Estate\Real Estate Pic\07572_construction_worker.jpg"/>
          <p:cNvPicPr>
            <a:picLocks noChangeAspect="1" noChangeArrowheads="1"/>
          </p:cNvPicPr>
          <p:nvPr/>
        </p:nvPicPr>
        <p:blipFill>
          <a:blip r:embed="rId3"/>
          <a:srcRect l="5000" t="18750" r="8000" b="21249"/>
          <a:stretch>
            <a:fillRect/>
          </a:stretch>
        </p:blipFill>
        <p:spPr bwMode="auto">
          <a:xfrm>
            <a:off x="0" y="2514600"/>
            <a:ext cx="3810000" cy="4343400"/>
          </a:xfrm>
          <a:prstGeom prst="rect">
            <a:avLst/>
          </a:prstGeom>
          <a:noFill/>
          <a:ln w="9525">
            <a:noFill/>
            <a:miter lim="800000"/>
            <a:headEnd/>
            <a:tailEnd/>
          </a:ln>
        </p:spPr>
      </p:pic>
      <p:sp>
        <p:nvSpPr>
          <p:cNvPr id="6" name="TextBox 5"/>
          <p:cNvSpPr txBox="1"/>
          <p:nvPr/>
        </p:nvSpPr>
        <p:spPr>
          <a:xfrm>
            <a:off x="304800" y="228600"/>
            <a:ext cx="5410200" cy="2482850"/>
          </a:xfrm>
          <a:prstGeom prst="rect">
            <a:avLst/>
          </a:prstGeom>
          <a:noFill/>
        </p:spPr>
        <p:txBody>
          <a:bodyPr>
            <a:spAutoFit/>
          </a:bodyPr>
          <a:lstStyle/>
          <a:p>
            <a:pPr fontAlgn="auto">
              <a:lnSpc>
                <a:spcPct val="150000"/>
              </a:lnSpc>
              <a:spcBef>
                <a:spcPts val="0"/>
              </a:spcBef>
              <a:spcAft>
                <a:spcPts val="0"/>
              </a:spcAft>
              <a:defRPr/>
            </a:pPr>
            <a:r>
              <a:rPr lang="en-US" sz="3600" b="1" dirty="0">
                <a:solidFill>
                  <a:srgbClr val="3333FF"/>
                </a:solidFill>
                <a:effectLst>
                  <a:outerShdw blurRad="38100" dist="38100" dir="2700000" algn="tl">
                    <a:srgbClr val="000000">
                      <a:alpha val="43137"/>
                    </a:srgbClr>
                  </a:outerShdw>
                </a:effectLst>
                <a:latin typeface="Trebuchet MS" pitchFamily="34" charset="0"/>
                <a:cs typeface="+mn-cs"/>
              </a:rPr>
              <a:t>Valuation of Services </a:t>
            </a:r>
          </a:p>
          <a:p>
            <a:pPr fontAlgn="auto">
              <a:lnSpc>
                <a:spcPct val="150000"/>
              </a:lnSpc>
              <a:spcBef>
                <a:spcPts val="0"/>
              </a:spcBef>
              <a:spcAft>
                <a:spcPts val="0"/>
              </a:spcAft>
              <a:defRPr/>
            </a:pPr>
            <a:r>
              <a:rPr lang="en-US" sz="3600" b="1" dirty="0">
                <a:solidFill>
                  <a:srgbClr val="3333FF"/>
                </a:solidFill>
                <a:effectLst>
                  <a:outerShdw blurRad="38100" dist="38100" dir="2700000" algn="tl">
                    <a:srgbClr val="000000">
                      <a:alpha val="43137"/>
                    </a:srgbClr>
                  </a:outerShdw>
                </a:effectLst>
                <a:latin typeface="Trebuchet MS" pitchFamily="34" charset="0"/>
                <a:cs typeface="+mn-cs"/>
              </a:rPr>
              <a:t>Related to </a:t>
            </a:r>
          </a:p>
          <a:p>
            <a:pPr fontAlgn="auto">
              <a:lnSpc>
                <a:spcPct val="150000"/>
              </a:lnSpc>
              <a:spcBef>
                <a:spcPts val="0"/>
              </a:spcBef>
              <a:spcAft>
                <a:spcPts val="0"/>
              </a:spcAft>
              <a:defRPr/>
            </a:pPr>
            <a:r>
              <a:rPr lang="en-US" sz="3600" b="1" dirty="0">
                <a:solidFill>
                  <a:srgbClr val="3333FF"/>
                </a:solidFill>
                <a:effectLst>
                  <a:outerShdw blurRad="38100" dist="38100" dir="2700000" algn="tl">
                    <a:srgbClr val="000000">
                      <a:alpha val="43137"/>
                    </a:srgbClr>
                  </a:outerShdw>
                </a:effectLst>
                <a:latin typeface="Trebuchet MS" pitchFamily="34" charset="0"/>
                <a:cs typeface="+mn-cs"/>
              </a:rPr>
              <a:t>Real Estate Transactions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24580" name="TextBox 3"/>
          <p:cNvSpPr txBox="1">
            <a:spLocks noChangeArrowheads="1"/>
          </p:cNvSpPr>
          <p:nvPr/>
        </p:nvSpPr>
        <p:spPr bwMode="auto">
          <a:xfrm>
            <a:off x="0" y="223838"/>
            <a:ext cx="9144000" cy="477837"/>
          </a:xfrm>
          <a:prstGeom prst="rect">
            <a:avLst/>
          </a:prstGeom>
          <a:noFill/>
          <a:ln w="9525">
            <a:noFill/>
            <a:miter lim="800000"/>
            <a:headEnd/>
            <a:tailEnd/>
          </a:ln>
        </p:spPr>
        <p:txBody>
          <a:bodyPr>
            <a:spAutoFit/>
          </a:bodyPr>
          <a:lstStyle/>
          <a:p>
            <a:pPr algn="ctr"/>
            <a:r>
              <a:rPr lang="en-US" sz="2500" b="1" i="1">
                <a:solidFill>
                  <a:srgbClr val="3333FF"/>
                </a:solidFill>
                <a:latin typeface="Trebuchet MS" pitchFamily="34" charset="0"/>
              </a:rPr>
              <a:t>Valuation of Services related to Real Estate Transactions</a:t>
            </a:r>
          </a:p>
        </p:txBody>
      </p:sp>
      <p:sp>
        <p:nvSpPr>
          <p:cNvPr id="5" name="TextBox 4"/>
          <p:cNvSpPr txBox="1"/>
          <p:nvPr/>
        </p:nvSpPr>
        <p:spPr>
          <a:xfrm>
            <a:off x="304800" y="838200"/>
            <a:ext cx="8610600" cy="3093154"/>
          </a:xfrm>
          <a:prstGeom prst="rect">
            <a:avLst/>
          </a:prstGeom>
          <a:noFill/>
        </p:spPr>
        <p:txBody>
          <a:bodyPr wrap="square">
            <a:spAutoFit/>
          </a:bodyPr>
          <a:lstStyle/>
          <a:p>
            <a:pPr marL="342900" indent="-342900" fontAlgn="auto">
              <a:spcBef>
                <a:spcPts val="0"/>
              </a:spcBef>
              <a:spcAft>
                <a:spcPts val="0"/>
              </a:spcAft>
              <a:buFontTx/>
              <a:buBlip>
                <a:blip r:embed="rId2"/>
              </a:buBlip>
              <a:defRPr/>
            </a:pPr>
            <a:r>
              <a:rPr lang="en-US" sz="2400" b="1" dirty="0">
                <a:solidFill>
                  <a:srgbClr val="3333FF"/>
                </a:solidFill>
                <a:latin typeface="Trebuchet MS" pitchFamily="34" charset="0"/>
                <a:cs typeface="+mn-cs"/>
              </a:rPr>
              <a:t>Valuation of Construction Service</a:t>
            </a:r>
          </a:p>
          <a:p>
            <a:pPr marL="342900" indent="-342900" fontAlgn="auto">
              <a:spcBef>
                <a:spcPts val="0"/>
              </a:spcBef>
              <a:spcAft>
                <a:spcPts val="0"/>
              </a:spcAft>
              <a:defRPr/>
            </a:pPr>
            <a:r>
              <a:rPr lang="en-US" sz="2400" b="1" dirty="0">
                <a:solidFill>
                  <a:srgbClr val="3333FF"/>
                </a:solidFill>
                <a:latin typeface="Trebuchet MS" pitchFamily="34" charset="0"/>
                <a:cs typeface="+mn-cs"/>
              </a:rPr>
              <a:t>	</a:t>
            </a:r>
            <a:r>
              <a:rPr lang="en-US" sz="2000" b="1" dirty="0">
                <a:solidFill>
                  <a:srgbClr val="091693"/>
                </a:solidFill>
                <a:latin typeface="Trebuchet MS" pitchFamily="34" charset="0"/>
                <a:cs typeface="+mn-cs"/>
              </a:rPr>
              <a:t>Gross Amount charged  </a:t>
            </a:r>
            <a:r>
              <a:rPr lang="en-US" sz="2000" b="1" dirty="0" smtClean="0">
                <a:solidFill>
                  <a:srgbClr val="091693"/>
                </a:solidFill>
                <a:latin typeface="Trebuchet MS" pitchFamily="34" charset="0"/>
                <a:cs typeface="+mn-cs"/>
              </a:rPr>
              <a:t>(including value of Land) + </a:t>
            </a:r>
            <a:r>
              <a:rPr lang="en-US" sz="2000" b="1" dirty="0">
                <a:solidFill>
                  <a:srgbClr val="091693"/>
                </a:solidFill>
                <a:latin typeface="Trebuchet MS" pitchFamily="34" charset="0"/>
                <a:cs typeface="+mn-cs"/>
              </a:rPr>
              <a:t>FMV of </a:t>
            </a:r>
            <a:r>
              <a:rPr lang="en-US" sz="2000" b="1" dirty="0" smtClean="0">
                <a:solidFill>
                  <a:srgbClr val="091693"/>
                </a:solidFill>
                <a:latin typeface="Trebuchet MS" pitchFamily="34" charset="0"/>
                <a:cs typeface="+mn-cs"/>
              </a:rPr>
              <a:t>goods / services received from service recipient (excluding taxes)  - </a:t>
            </a:r>
            <a:r>
              <a:rPr lang="en-US" sz="2000" b="1" dirty="0">
                <a:solidFill>
                  <a:srgbClr val="091693"/>
                </a:solidFill>
                <a:latin typeface="Trebuchet MS" pitchFamily="34" charset="0"/>
                <a:cs typeface="+mn-cs"/>
              </a:rPr>
              <a:t>amount charged </a:t>
            </a:r>
            <a:r>
              <a:rPr lang="en-US" sz="2000" b="1" dirty="0" smtClean="0">
                <a:solidFill>
                  <a:srgbClr val="091693"/>
                </a:solidFill>
                <a:latin typeface="Trebuchet MS" pitchFamily="34" charset="0"/>
                <a:cs typeface="+mn-cs"/>
              </a:rPr>
              <a:t>by service recipient (excluding taxes).</a:t>
            </a:r>
            <a:endParaRPr lang="en-US" sz="2000" b="1" dirty="0">
              <a:solidFill>
                <a:srgbClr val="091693"/>
              </a:solidFill>
              <a:latin typeface="Trebuchet MS" pitchFamily="34" charset="0"/>
              <a:cs typeface="+mn-cs"/>
            </a:endParaRPr>
          </a:p>
          <a:p>
            <a:pPr algn="just" fontAlgn="auto">
              <a:spcBef>
                <a:spcPts val="0"/>
              </a:spcBef>
              <a:spcAft>
                <a:spcPts val="0"/>
              </a:spcAft>
              <a:defRPr/>
            </a:pPr>
            <a:endParaRPr lang="en-US" sz="1000" dirty="0">
              <a:solidFill>
                <a:srgbClr val="091693"/>
              </a:solidFill>
              <a:latin typeface="Trebuchet MS" pitchFamily="34" charset="0"/>
              <a:cs typeface="+mn-cs"/>
            </a:endParaRPr>
          </a:p>
          <a:p>
            <a:pPr marL="342900" indent="-342900" fontAlgn="auto">
              <a:spcBef>
                <a:spcPts val="0"/>
              </a:spcBef>
              <a:spcAft>
                <a:spcPts val="0"/>
              </a:spcAft>
              <a:defRPr/>
            </a:pPr>
            <a:endParaRPr lang="en-US" sz="1400" b="1" dirty="0">
              <a:solidFill>
                <a:srgbClr val="3333FF"/>
              </a:solidFill>
              <a:latin typeface="Trebuchet MS" pitchFamily="34" charset="0"/>
              <a:cs typeface="+mn-cs"/>
            </a:endParaRPr>
          </a:p>
          <a:p>
            <a:pPr marL="342900" indent="-342900" fontAlgn="auto">
              <a:spcBef>
                <a:spcPts val="0"/>
              </a:spcBef>
              <a:spcAft>
                <a:spcPts val="0"/>
              </a:spcAft>
              <a:buFontTx/>
              <a:buBlip>
                <a:blip r:embed="rId2"/>
              </a:buBlip>
              <a:defRPr/>
            </a:pPr>
            <a:r>
              <a:rPr lang="en-US" sz="2400" b="1" dirty="0">
                <a:solidFill>
                  <a:srgbClr val="3333FF"/>
                </a:solidFill>
                <a:latin typeface="Trebuchet MS" pitchFamily="34" charset="0"/>
                <a:cs typeface="+mn-cs"/>
              </a:rPr>
              <a:t>Valuation of Works Contract Service</a:t>
            </a:r>
          </a:p>
          <a:p>
            <a:pPr marL="342900" indent="-342900" fontAlgn="auto">
              <a:spcBef>
                <a:spcPts val="600"/>
              </a:spcBef>
              <a:spcAft>
                <a:spcPts val="600"/>
              </a:spcAft>
              <a:defRPr/>
            </a:pPr>
            <a:r>
              <a:rPr lang="en-US" sz="2000" b="1" dirty="0">
                <a:solidFill>
                  <a:srgbClr val="091693"/>
                </a:solidFill>
                <a:latin typeface="Trebuchet MS" pitchFamily="34" charset="0"/>
                <a:cs typeface="+mn-cs"/>
              </a:rPr>
              <a:t>	As Per Rule 2A of Service Tax (Determination of Value) Rules, 2006</a:t>
            </a:r>
          </a:p>
          <a:p>
            <a:pPr marL="342900" indent="-342900" fontAlgn="auto">
              <a:spcBef>
                <a:spcPts val="600"/>
              </a:spcBef>
              <a:spcAft>
                <a:spcPts val="600"/>
              </a:spcAft>
              <a:buFontTx/>
              <a:buBlip>
                <a:blip r:embed="rId2"/>
              </a:buBlip>
              <a:defRPr/>
            </a:pPr>
            <a:r>
              <a:rPr lang="en-US" sz="2400" b="1" dirty="0">
                <a:solidFill>
                  <a:srgbClr val="3333FF"/>
                </a:solidFill>
                <a:latin typeface="Trebuchet MS" pitchFamily="34" charset="0"/>
                <a:cs typeface="+mn-cs"/>
              </a:rPr>
              <a:t>Other   -    G</a:t>
            </a:r>
            <a:r>
              <a:rPr lang="en-US" sz="2000" b="1" dirty="0">
                <a:solidFill>
                  <a:srgbClr val="091693"/>
                </a:solidFill>
                <a:latin typeface="Trebuchet MS" pitchFamily="34" charset="0"/>
                <a:cs typeface="+mn-cs"/>
              </a:rPr>
              <a:t>ross Amount Charged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533400"/>
            <a:ext cx="6248400" cy="2015936"/>
          </a:xfrm>
          <a:prstGeom prst="rect">
            <a:avLst/>
          </a:prstGeom>
          <a:effectLst>
            <a:glow rad="228600">
              <a:schemeClr val="accent2">
                <a:satMod val="175000"/>
                <a:alpha val="40000"/>
              </a:schemeClr>
            </a:glow>
          </a:effectLst>
        </p:spPr>
        <p:txBody>
          <a:bodyPr>
            <a:spAutoFit/>
          </a:bodyPr>
          <a:lstStyle/>
          <a:p>
            <a:pPr marL="122238" fontAlgn="auto">
              <a:lnSpc>
                <a:spcPct val="150000"/>
              </a:lnSpc>
              <a:spcBef>
                <a:spcPts val="0"/>
              </a:spcBef>
              <a:spcAft>
                <a:spcPts val="0"/>
              </a:spcAft>
              <a:defRPr/>
            </a:pPr>
            <a:r>
              <a:rPr lang="en-US" sz="5400" b="1" dirty="0">
                <a:solidFill>
                  <a:srgbClr val="3333FF"/>
                </a:solidFill>
                <a:effectLst>
                  <a:outerShdw blurRad="38100" dist="38100" dir="2700000" algn="tl">
                    <a:srgbClr val="000000">
                      <a:alpha val="43137"/>
                    </a:srgbClr>
                  </a:outerShdw>
                </a:effectLst>
                <a:latin typeface="Trebuchet MS" pitchFamily="34" charset="0"/>
                <a:ea typeface="Cambria Math" pitchFamily="18" charset="0"/>
                <a:cs typeface="+mn-cs"/>
              </a:rPr>
              <a:t>Works Contract</a:t>
            </a:r>
            <a:r>
              <a:rPr lang="en-US" sz="5400" b="1" dirty="0">
                <a:solidFill>
                  <a:srgbClr val="3333FF"/>
                </a:solidFill>
                <a:effectLst>
                  <a:outerShdw blurRad="38100" dist="38100" dir="2700000" algn="tl">
                    <a:srgbClr val="000000">
                      <a:alpha val="43137"/>
                    </a:srgbClr>
                  </a:outerShdw>
                </a:effectLst>
                <a:latin typeface="Cambria Math" pitchFamily="18" charset="0"/>
                <a:ea typeface="Cambria Math" pitchFamily="18" charset="0"/>
                <a:cs typeface="+mn-cs"/>
              </a:rPr>
              <a:t>: </a:t>
            </a:r>
          </a:p>
          <a:p>
            <a:pPr marL="122238" fontAlgn="auto">
              <a:spcBef>
                <a:spcPts val="0"/>
              </a:spcBef>
              <a:spcAft>
                <a:spcPts val="0"/>
              </a:spcAft>
              <a:defRPr/>
            </a:pPr>
            <a:r>
              <a:rPr lang="en-US" sz="4400" b="1" dirty="0">
                <a:solidFill>
                  <a:schemeClr val="accent6">
                    <a:lumMod val="75000"/>
                  </a:schemeClr>
                </a:solidFill>
                <a:latin typeface="Trebuchet MS" pitchFamily="34" charset="0"/>
                <a:ea typeface="Cambria Math" pitchFamily="18" charset="0"/>
                <a:cs typeface="+mn-cs"/>
              </a:rPr>
              <a:t>Valuation &amp; Taxation</a:t>
            </a:r>
          </a:p>
        </p:txBody>
      </p:sp>
      <p:pic>
        <p:nvPicPr>
          <p:cNvPr id="25605" name="Picture 1" descr="C:\Documents and Settings\Administrator\Desktop\Real_ Estate\Real Estate Pic\12387655-cartoon-bulldozer-at-construction-work-with-worker-driver-vector-illustration.jpg"/>
          <p:cNvPicPr>
            <a:picLocks noChangeAspect="1" noChangeArrowheads="1"/>
          </p:cNvPicPr>
          <p:nvPr/>
        </p:nvPicPr>
        <p:blipFill>
          <a:blip r:embed="rId2"/>
          <a:srcRect/>
          <a:stretch>
            <a:fillRect/>
          </a:stretch>
        </p:blipFill>
        <p:spPr bwMode="auto">
          <a:xfrm>
            <a:off x="4419600" y="2819400"/>
            <a:ext cx="4724400"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p:cNvSpPr/>
          <p:nvPr/>
        </p:nvSpPr>
        <p:spPr>
          <a:xfrm flipH="1">
            <a:off x="4876800" y="5943600"/>
            <a:ext cx="4267200" cy="914400"/>
          </a:xfrm>
          <a:prstGeom prst="rtTriangle">
            <a:avLst/>
          </a:prstGeom>
          <a:solidFill>
            <a:srgbClr val="717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 name="Straight Connector 2"/>
          <p:cNvCxnSpPr/>
          <p:nvPr/>
        </p:nvCxnSpPr>
        <p:spPr>
          <a:xfrm>
            <a:off x="0" y="762000"/>
            <a:ext cx="9144000" cy="1588"/>
          </a:xfrm>
          <a:prstGeom prst="line">
            <a:avLst/>
          </a:prstGeom>
          <a:ln>
            <a:solidFill>
              <a:srgbClr val="3333FF"/>
            </a:solidFill>
          </a:ln>
        </p:spPr>
        <p:style>
          <a:lnRef idx="3">
            <a:schemeClr val="accent3"/>
          </a:lnRef>
          <a:fillRef idx="0">
            <a:schemeClr val="accent3"/>
          </a:fillRef>
          <a:effectRef idx="2">
            <a:schemeClr val="accent3"/>
          </a:effectRef>
          <a:fontRef idx="minor">
            <a:schemeClr val="tx1"/>
          </a:fontRef>
        </p:style>
      </p:cxnSp>
      <p:sp>
        <p:nvSpPr>
          <p:cNvPr id="4" name="Rectangle 3"/>
          <p:cNvSpPr/>
          <p:nvPr/>
        </p:nvSpPr>
        <p:spPr>
          <a:xfrm>
            <a:off x="0" y="177225"/>
            <a:ext cx="9144000" cy="584775"/>
          </a:xfrm>
          <a:prstGeom prst="rect">
            <a:avLst/>
          </a:prstGeom>
          <a:effectLst>
            <a:glow rad="228600">
              <a:schemeClr val="accent2">
                <a:satMod val="175000"/>
                <a:alpha val="40000"/>
              </a:schemeClr>
            </a:glow>
          </a:effectLst>
        </p:spPr>
        <p:txBody>
          <a:bodyPr>
            <a:spAutoFit/>
          </a:bodyPr>
          <a:lstStyle/>
          <a:p>
            <a:pPr marL="122238" algn="ctr" fontAlgn="auto">
              <a:spcBef>
                <a:spcPts val="0"/>
              </a:spcBef>
              <a:spcAft>
                <a:spcPts val="0"/>
              </a:spcAft>
              <a:defRPr/>
            </a:pPr>
            <a:r>
              <a:rPr lang="en-US" sz="3200" b="1" i="1" dirty="0">
                <a:solidFill>
                  <a:srgbClr val="3333FF"/>
                </a:solidFill>
                <a:latin typeface="Trebuchet MS" pitchFamily="34" charset="0"/>
                <a:ea typeface="Cambria Math" pitchFamily="18" charset="0"/>
                <a:cs typeface="+mn-cs"/>
              </a:rPr>
              <a:t>Works</a:t>
            </a:r>
            <a:r>
              <a:rPr lang="en-US" sz="3200" b="1" dirty="0">
                <a:solidFill>
                  <a:srgbClr val="3333FF"/>
                </a:solidFill>
                <a:latin typeface="Trebuchet MS" pitchFamily="34"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Contract</a:t>
            </a:r>
            <a:r>
              <a:rPr lang="en-US" sz="3200" b="1" dirty="0">
                <a:solidFill>
                  <a:srgbClr val="3333FF"/>
                </a:solidFill>
                <a:latin typeface="Cambria Math" pitchFamily="18" charset="0"/>
                <a:ea typeface="Cambria Math" pitchFamily="18" charset="0"/>
                <a:cs typeface="+mn-cs"/>
              </a:rPr>
              <a:t>: </a:t>
            </a:r>
            <a:r>
              <a:rPr lang="en-US" sz="3200" b="1" i="1" dirty="0">
                <a:solidFill>
                  <a:srgbClr val="3333FF"/>
                </a:solidFill>
                <a:latin typeface="Trebuchet MS" pitchFamily="34" charset="0"/>
                <a:ea typeface="Cambria Math" pitchFamily="18" charset="0"/>
                <a:cs typeface="+mn-cs"/>
              </a:rPr>
              <a:t>Valuation &amp; Taxation</a:t>
            </a:r>
          </a:p>
        </p:txBody>
      </p:sp>
      <p:sp>
        <p:nvSpPr>
          <p:cNvPr id="26631" name="Rounded Rectangle 4"/>
          <p:cNvSpPr>
            <a:spLocks noChangeArrowheads="1"/>
          </p:cNvSpPr>
          <p:nvPr/>
        </p:nvSpPr>
        <p:spPr bwMode="auto">
          <a:xfrm>
            <a:off x="304800" y="914400"/>
            <a:ext cx="3076575" cy="442913"/>
          </a:xfrm>
          <a:prstGeom prst="roundRect">
            <a:avLst>
              <a:gd name="adj" fmla="val 16667"/>
            </a:avLst>
          </a:prstGeom>
          <a:solidFill>
            <a:srgbClr val="E5C609"/>
          </a:solidFill>
          <a:ln w="9525">
            <a:noFill/>
            <a:round/>
            <a:headEnd/>
            <a:tailEnd/>
          </a:ln>
        </p:spPr>
        <p:txBody>
          <a:bodyPr wrap="none">
            <a:spAutoFit/>
          </a:bodyPr>
          <a:lstStyle/>
          <a:p>
            <a:pPr algn="just"/>
            <a:r>
              <a:rPr lang="en-US" sz="2000" b="1">
                <a:solidFill>
                  <a:srgbClr val="3333FF"/>
                </a:solidFill>
                <a:latin typeface="Trebuchet MS" pitchFamily="34" charset="0"/>
                <a:ea typeface="Cambria Math" pitchFamily="18" charset="0"/>
                <a:cs typeface="Times New Roman" pitchFamily="18" charset="0"/>
              </a:rPr>
              <a:t>What is  Works Contract</a:t>
            </a:r>
          </a:p>
        </p:txBody>
      </p:sp>
      <p:sp>
        <p:nvSpPr>
          <p:cNvPr id="26632" name="Rectangle 1"/>
          <p:cNvSpPr>
            <a:spLocks noChangeArrowheads="1"/>
          </p:cNvSpPr>
          <p:nvPr/>
        </p:nvSpPr>
        <p:spPr bwMode="auto">
          <a:xfrm>
            <a:off x="304800" y="1362075"/>
            <a:ext cx="8458200" cy="923925"/>
          </a:xfrm>
          <a:prstGeom prst="rect">
            <a:avLst/>
          </a:prstGeom>
          <a:noFill/>
          <a:ln w="9525">
            <a:noFill/>
            <a:miter lim="800000"/>
            <a:headEnd/>
            <a:tailEnd/>
          </a:ln>
        </p:spPr>
        <p:txBody>
          <a:bodyPr anchor="ctr">
            <a:spAutoFit/>
          </a:bodyPr>
          <a:lstStyle/>
          <a:p>
            <a:pPr marL="406400" indent="-406400" algn="just">
              <a:buFont typeface="Wingdings" pitchFamily="2" charset="2"/>
              <a:buChar char="Ø"/>
            </a:pPr>
            <a:r>
              <a:rPr lang="en-US">
                <a:solidFill>
                  <a:srgbClr val="091693"/>
                </a:solidFill>
                <a:latin typeface="Trebuchet MS" pitchFamily="34" charset="0"/>
                <a:ea typeface="Cambria Math" pitchFamily="18" charset="0"/>
                <a:cs typeface="Times New Roman" pitchFamily="18" charset="0"/>
              </a:rPr>
              <a:t>For execution of a contract</a:t>
            </a:r>
          </a:p>
          <a:p>
            <a:pPr marL="406400" indent="-406400" algn="just">
              <a:buFont typeface="Wingdings" pitchFamily="2" charset="2"/>
              <a:buChar char="Ø"/>
            </a:pPr>
            <a:r>
              <a:rPr lang="en-US">
                <a:solidFill>
                  <a:srgbClr val="091693"/>
                </a:solidFill>
                <a:latin typeface="Trebuchet MS" pitchFamily="34" charset="0"/>
                <a:ea typeface="Cambria Math" pitchFamily="18" charset="0"/>
                <a:cs typeface="Times New Roman" pitchFamily="18" charset="0"/>
              </a:rPr>
              <a:t>Transfer of property in goods  on which sale tax is leviable  and;</a:t>
            </a:r>
          </a:p>
          <a:p>
            <a:pPr marL="406400" indent="-406400" algn="just">
              <a:buFont typeface="Wingdings" pitchFamily="2" charset="2"/>
              <a:buChar char="Ø"/>
            </a:pPr>
            <a:r>
              <a:rPr lang="en-US">
                <a:solidFill>
                  <a:srgbClr val="091693"/>
                </a:solidFill>
                <a:latin typeface="Trebuchet MS" pitchFamily="34" charset="0"/>
                <a:ea typeface="Cambria Math" pitchFamily="18" charset="0"/>
                <a:cs typeface="Times New Roman" pitchFamily="18" charset="0"/>
              </a:rPr>
              <a:t>such contract is for the purpose of carrying out </a:t>
            </a:r>
          </a:p>
        </p:txBody>
      </p:sp>
      <p:graphicFrame>
        <p:nvGraphicFramePr>
          <p:cNvPr id="7" name="Diagram 6"/>
          <p:cNvGraphicFramePr/>
          <p:nvPr/>
        </p:nvGraphicFramePr>
        <p:xfrm>
          <a:off x="76200" y="2362200"/>
          <a:ext cx="75438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6634" name="Rectangle 5"/>
          <p:cNvSpPr>
            <a:spLocks noChangeArrowheads="1"/>
          </p:cNvSpPr>
          <p:nvPr/>
        </p:nvSpPr>
        <p:spPr bwMode="auto">
          <a:xfrm>
            <a:off x="228600" y="5627688"/>
            <a:ext cx="8229600" cy="1077912"/>
          </a:xfrm>
          <a:prstGeom prst="rect">
            <a:avLst/>
          </a:prstGeom>
          <a:noFill/>
          <a:ln w="9525">
            <a:noFill/>
            <a:miter lim="800000"/>
            <a:headEnd/>
            <a:tailEnd/>
          </a:ln>
        </p:spPr>
        <p:txBody>
          <a:bodyPr>
            <a:spAutoFit/>
          </a:bodyPr>
          <a:lstStyle/>
          <a:p>
            <a:pPr algn="just"/>
            <a:r>
              <a:rPr lang="en-US" sz="1600">
                <a:solidFill>
                  <a:srgbClr val="2103A1"/>
                </a:solidFill>
                <a:latin typeface="Trebuchet MS" pitchFamily="34" charset="0"/>
                <a:ea typeface="Cambria Math" pitchFamily="18" charset="0"/>
                <a:cs typeface="Times New Roman" pitchFamily="18" charset="0"/>
              </a:rPr>
              <a:t>In Relation of :</a:t>
            </a:r>
          </a:p>
          <a:p>
            <a:pPr algn="just">
              <a:buFont typeface="Wingdings" pitchFamily="2" charset="2"/>
              <a:buChar char="Ø"/>
            </a:pPr>
            <a:r>
              <a:rPr lang="en-US" sz="1600">
                <a:solidFill>
                  <a:srgbClr val="2103A1"/>
                </a:solidFill>
                <a:latin typeface="Trebuchet MS" pitchFamily="34" charset="0"/>
                <a:ea typeface="Cambria Math" pitchFamily="18" charset="0"/>
                <a:cs typeface="Times New Roman" pitchFamily="18" charset="0"/>
              </a:rPr>
              <a:t> any </a:t>
            </a:r>
            <a:r>
              <a:rPr lang="en-US" sz="1600" b="1" u="sng">
                <a:solidFill>
                  <a:srgbClr val="2103A1"/>
                </a:solidFill>
                <a:latin typeface="Trebuchet MS" pitchFamily="34" charset="0"/>
                <a:ea typeface="Cambria Math" pitchFamily="18" charset="0"/>
                <a:cs typeface="Times New Roman" pitchFamily="18" charset="0"/>
              </a:rPr>
              <a:t>movable or immovable </a:t>
            </a:r>
            <a:r>
              <a:rPr lang="en-US" sz="1600">
                <a:solidFill>
                  <a:srgbClr val="2103A1"/>
                </a:solidFill>
                <a:latin typeface="Trebuchet MS" pitchFamily="34" charset="0"/>
                <a:ea typeface="Cambria Math" pitchFamily="18" charset="0"/>
                <a:cs typeface="Times New Roman" pitchFamily="18" charset="0"/>
              </a:rPr>
              <a:t>property or </a:t>
            </a:r>
          </a:p>
          <a:p>
            <a:pPr algn="just">
              <a:buFont typeface="Wingdings" pitchFamily="2" charset="2"/>
              <a:buChar char="Ø"/>
            </a:pPr>
            <a:r>
              <a:rPr lang="en-US" sz="1600">
                <a:solidFill>
                  <a:srgbClr val="2103A1"/>
                </a:solidFill>
                <a:latin typeface="Trebuchet MS" pitchFamily="34" charset="0"/>
                <a:ea typeface="Cambria Math" pitchFamily="18" charset="0"/>
                <a:cs typeface="Times New Roman" pitchFamily="18" charset="0"/>
              </a:rPr>
              <a:t> for carrying out any other similar activity or </a:t>
            </a:r>
          </a:p>
          <a:p>
            <a:pPr algn="just">
              <a:buFont typeface="Wingdings" pitchFamily="2" charset="2"/>
              <a:buChar char="Ø"/>
            </a:pPr>
            <a:r>
              <a:rPr lang="en-US" sz="1600">
                <a:solidFill>
                  <a:srgbClr val="2103A1"/>
                </a:solidFill>
                <a:latin typeface="Trebuchet MS" pitchFamily="34" charset="0"/>
                <a:ea typeface="Cambria Math" pitchFamily="18" charset="0"/>
                <a:cs typeface="Times New Roman" pitchFamily="18" charset="0"/>
              </a:rPr>
              <a:t> a part thereof in relation to such property;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2405</TotalTime>
  <Words>1641</Words>
  <Application>Microsoft Office PowerPoint</Application>
  <PresentationFormat>On-screen Show (4:3)</PresentationFormat>
  <Paragraphs>272</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VPARWAL</dc:creator>
  <cp:lastModifiedBy>UTTAM-PC</cp:lastModifiedBy>
  <cp:revision>489</cp:revision>
  <dcterms:created xsi:type="dcterms:W3CDTF">2006-08-16T00:00:00Z</dcterms:created>
  <dcterms:modified xsi:type="dcterms:W3CDTF">2013-12-19T08:06:24Z</dcterms:modified>
</cp:coreProperties>
</file>