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258" r:id="rId4"/>
    <p:sldId id="259" r:id="rId5"/>
    <p:sldId id="260" r:id="rId6"/>
    <p:sldId id="263" r:id="rId7"/>
    <p:sldId id="264" r:id="rId8"/>
    <p:sldId id="261" r:id="rId9"/>
    <p:sldId id="262"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8" r:id="rId23"/>
    <p:sldId id="279" r:id="rId24"/>
    <p:sldId id="277"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E95E7E-AF7F-45B8-B274-3DC808489227}" type="doc">
      <dgm:prSet loTypeId="urn:microsoft.com/office/officeart/2005/8/layout/hierarchy1" loCatId="hierarchy" qsTypeId="urn:microsoft.com/office/officeart/2005/8/quickstyle/simple1" qsCatId="simple" csTypeId="urn:microsoft.com/office/officeart/2005/8/colors/colorful3" csCatId="colorful" phldr="1"/>
      <dgm:spPr/>
      <dgm:t>
        <a:bodyPr/>
        <a:lstStyle/>
        <a:p>
          <a:endParaRPr lang="en-IN"/>
        </a:p>
      </dgm:t>
    </dgm:pt>
    <dgm:pt modelId="{728AB6E5-4A90-4D39-B8B1-B54E40481D15}">
      <dgm:prSet phldrT="[Text]"/>
      <dgm:spPr/>
      <dgm:t>
        <a:bodyPr/>
        <a:lstStyle/>
        <a:p>
          <a:pPr algn="ctr"/>
          <a:r>
            <a:rPr lang="en-US" dirty="0" smtClean="0"/>
            <a:t>STCA</a:t>
          </a:r>
          <a:endParaRPr lang="en-IN" dirty="0"/>
        </a:p>
      </dgm:t>
    </dgm:pt>
    <dgm:pt modelId="{6CCF360B-8B71-4F52-B691-BFA2824BE41B}" type="parTrans" cxnId="{EEE1AC83-0199-486B-A189-B3B381246EB6}">
      <dgm:prSet/>
      <dgm:spPr/>
      <dgm:t>
        <a:bodyPr/>
        <a:lstStyle/>
        <a:p>
          <a:pPr algn="ctr"/>
          <a:endParaRPr lang="en-IN"/>
        </a:p>
      </dgm:t>
    </dgm:pt>
    <dgm:pt modelId="{8767A076-91F5-49B0-B828-75FC89C5E45E}" type="sibTrans" cxnId="{EEE1AC83-0199-486B-A189-B3B381246EB6}">
      <dgm:prSet/>
      <dgm:spPr/>
      <dgm:t>
        <a:bodyPr/>
        <a:lstStyle/>
        <a:p>
          <a:pPr algn="ctr"/>
          <a:endParaRPr lang="en-IN"/>
        </a:p>
      </dgm:t>
    </dgm:pt>
    <dgm:pt modelId="{E74482F5-DA5A-4FAC-AF3D-FFD6CF338A06}">
      <dgm:prSet phldrT="[Text]"/>
      <dgm:spPr/>
      <dgm:t>
        <a:bodyPr/>
        <a:lstStyle/>
        <a:p>
          <a:pPr algn="ctr"/>
          <a:r>
            <a:rPr lang="en-US" dirty="0" smtClean="0"/>
            <a:t>STCG / STCL</a:t>
          </a:r>
          <a:endParaRPr lang="en-IN" dirty="0"/>
        </a:p>
      </dgm:t>
    </dgm:pt>
    <dgm:pt modelId="{DF625524-2597-47FE-861B-7C0A5E597037}" type="parTrans" cxnId="{AC3EA7D8-F468-4051-B8FF-3394C748D292}">
      <dgm:prSet/>
      <dgm:spPr/>
      <dgm:t>
        <a:bodyPr/>
        <a:lstStyle/>
        <a:p>
          <a:pPr algn="ctr"/>
          <a:endParaRPr lang="en-IN"/>
        </a:p>
      </dgm:t>
    </dgm:pt>
    <dgm:pt modelId="{5C89D8EF-56DC-4273-A307-42132AD7EDB6}" type="sibTrans" cxnId="{AC3EA7D8-F468-4051-B8FF-3394C748D292}">
      <dgm:prSet/>
      <dgm:spPr/>
      <dgm:t>
        <a:bodyPr/>
        <a:lstStyle/>
        <a:p>
          <a:pPr algn="ctr"/>
          <a:endParaRPr lang="en-IN"/>
        </a:p>
      </dgm:t>
    </dgm:pt>
    <dgm:pt modelId="{665A08D0-DBC2-46F5-B604-92D0952ADF29}">
      <dgm:prSet phldrT="[Text]"/>
      <dgm:spPr/>
      <dgm:t>
        <a:bodyPr/>
        <a:lstStyle/>
        <a:p>
          <a:pPr algn="ctr"/>
          <a:r>
            <a:rPr lang="en-US" dirty="0" smtClean="0"/>
            <a:t>LTCA</a:t>
          </a:r>
          <a:endParaRPr lang="en-IN" dirty="0"/>
        </a:p>
      </dgm:t>
    </dgm:pt>
    <dgm:pt modelId="{AAB5B956-A44D-4033-B5F7-69D4CF99A1D8}" type="parTrans" cxnId="{CB51C2A6-C51C-45E7-AF86-4EAF1DE566DB}">
      <dgm:prSet/>
      <dgm:spPr/>
      <dgm:t>
        <a:bodyPr/>
        <a:lstStyle/>
        <a:p>
          <a:pPr algn="ctr"/>
          <a:endParaRPr lang="en-IN"/>
        </a:p>
      </dgm:t>
    </dgm:pt>
    <dgm:pt modelId="{4DD67CC6-EA31-4BB4-80DD-E74A7E52686D}" type="sibTrans" cxnId="{CB51C2A6-C51C-45E7-AF86-4EAF1DE566DB}">
      <dgm:prSet/>
      <dgm:spPr/>
      <dgm:t>
        <a:bodyPr/>
        <a:lstStyle/>
        <a:p>
          <a:pPr algn="ctr"/>
          <a:endParaRPr lang="en-IN"/>
        </a:p>
      </dgm:t>
    </dgm:pt>
    <dgm:pt modelId="{F179D0AD-A9AF-4215-B7A3-E1D8AD93E1BD}">
      <dgm:prSet phldrT="[Text]"/>
      <dgm:spPr/>
      <dgm:t>
        <a:bodyPr/>
        <a:lstStyle/>
        <a:p>
          <a:pPr algn="ctr"/>
          <a:r>
            <a:rPr lang="en-US" dirty="0" smtClean="0"/>
            <a:t>LTCG / LTCL</a:t>
          </a:r>
          <a:endParaRPr lang="en-IN" dirty="0"/>
        </a:p>
      </dgm:t>
    </dgm:pt>
    <dgm:pt modelId="{E424348F-4319-4F21-AE63-748F1C9D0374}" type="parTrans" cxnId="{7F9FF31E-20D8-435B-999D-297631BE7712}">
      <dgm:prSet/>
      <dgm:spPr/>
      <dgm:t>
        <a:bodyPr/>
        <a:lstStyle/>
        <a:p>
          <a:pPr algn="ctr"/>
          <a:endParaRPr lang="en-IN"/>
        </a:p>
      </dgm:t>
    </dgm:pt>
    <dgm:pt modelId="{3FB4AEE4-3B8A-43E8-80C8-8B47837FFC90}" type="sibTrans" cxnId="{7F9FF31E-20D8-435B-999D-297631BE7712}">
      <dgm:prSet/>
      <dgm:spPr/>
      <dgm:t>
        <a:bodyPr/>
        <a:lstStyle/>
        <a:p>
          <a:pPr algn="ctr"/>
          <a:endParaRPr lang="en-IN"/>
        </a:p>
      </dgm:t>
    </dgm:pt>
    <dgm:pt modelId="{106B0E3C-9FF4-4AFD-B370-25973B1BF463}">
      <dgm:prSet phldrT="[Text]"/>
      <dgm:spPr/>
      <dgm:t>
        <a:bodyPr/>
        <a:lstStyle/>
        <a:p>
          <a:pPr algn="ctr"/>
          <a:r>
            <a:rPr lang="en-US" dirty="0" smtClean="0"/>
            <a:t>Capital Asset</a:t>
          </a:r>
          <a:endParaRPr lang="en-IN" dirty="0"/>
        </a:p>
      </dgm:t>
    </dgm:pt>
    <dgm:pt modelId="{50E3ACE7-7C4B-4363-A173-FBC7A44ABED5}" type="sibTrans" cxnId="{31D1D8F0-B20C-4455-8E1C-A09D6F499D46}">
      <dgm:prSet/>
      <dgm:spPr/>
      <dgm:t>
        <a:bodyPr/>
        <a:lstStyle/>
        <a:p>
          <a:pPr algn="ctr"/>
          <a:endParaRPr lang="en-IN"/>
        </a:p>
      </dgm:t>
    </dgm:pt>
    <dgm:pt modelId="{C3FB3ED4-FB9B-46A1-8C83-9B7BB02672B3}" type="parTrans" cxnId="{31D1D8F0-B20C-4455-8E1C-A09D6F499D46}">
      <dgm:prSet/>
      <dgm:spPr/>
      <dgm:t>
        <a:bodyPr/>
        <a:lstStyle/>
        <a:p>
          <a:pPr algn="ctr"/>
          <a:endParaRPr lang="en-IN"/>
        </a:p>
      </dgm:t>
    </dgm:pt>
    <dgm:pt modelId="{23D46D62-18CF-4E1D-8E19-C11642F108E5}" type="pres">
      <dgm:prSet presAssocID="{9FE95E7E-AF7F-45B8-B274-3DC808489227}" presName="hierChild1" presStyleCnt="0">
        <dgm:presLayoutVars>
          <dgm:chPref val="1"/>
          <dgm:dir/>
          <dgm:animOne val="branch"/>
          <dgm:animLvl val="lvl"/>
          <dgm:resizeHandles/>
        </dgm:presLayoutVars>
      </dgm:prSet>
      <dgm:spPr/>
      <dgm:t>
        <a:bodyPr/>
        <a:lstStyle/>
        <a:p>
          <a:endParaRPr lang="en-IN"/>
        </a:p>
      </dgm:t>
    </dgm:pt>
    <dgm:pt modelId="{29A5FE9E-F23A-406A-99A4-0F369E307221}" type="pres">
      <dgm:prSet presAssocID="{106B0E3C-9FF4-4AFD-B370-25973B1BF463}" presName="hierRoot1" presStyleCnt="0"/>
      <dgm:spPr/>
    </dgm:pt>
    <dgm:pt modelId="{9BC160BD-B8C3-4173-A19B-F8C82E999C73}" type="pres">
      <dgm:prSet presAssocID="{106B0E3C-9FF4-4AFD-B370-25973B1BF463}" presName="composite" presStyleCnt="0"/>
      <dgm:spPr/>
    </dgm:pt>
    <dgm:pt modelId="{D06BDD5F-7D4B-49FA-AFAC-E2FEE693069B}" type="pres">
      <dgm:prSet presAssocID="{106B0E3C-9FF4-4AFD-B370-25973B1BF463}" presName="background" presStyleLbl="node0" presStyleIdx="0" presStyleCnt="1"/>
      <dgm:spPr/>
    </dgm:pt>
    <dgm:pt modelId="{0AA2196C-A5AF-4E5D-BB74-25517DF768C1}" type="pres">
      <dgm:prSet presAssocID="{106B0E3C-9FF4-4AFD-B370-25973B1BF463}" presName="text" presStyleLbl="fgAcc0" presStyleIdx="0" presStyleCnt="1" custLinFactNeighborX="3414" custLinFactNeighborY="11993">
        <dgm:presLayoutVars>
          <dgm:chPref val="3"/>
        </dgm:presLayoutVars>
      </dgm:prSet>
      <dgm:spPr/>
      <dgm:t>
        <a:bodyPr/>
        <a:lstStyle/>
        <a:p>
          <a:endParaRPr lang="en-IN"/>
        </a:p>
      </dgm:t>
    </dgm:pt>
    <dgm:pt modelId="{EB3992C9-1E41-4BD7-A671-67AA2C74300B}" type="pres">
      <dgm:prSet presAssocID="{106B0E3C-9FF4-4AFD-B370-25973B1BF463}" presName="hierChild2" presStyleCnt="0"/>
      <dgm:spPr/>
    </dgm:pt>
    <dgm:pt modelId="{FF0DE104-86F1-464D-964C-8C46A9FFFD69}" type="pres">
      <dgm:prSet presAssocID="{6CCF360B-8B71-4F52-B691-BFA2824BE41B}" presName="Name10" presStyleLbl="parChTrans1D2" presStyleIdx="0" presStyleCnt="2"/>
      <dgm:spPr/>
      <dgm:t>
        <a:bodyPr/>
        <a:lstStyle/>
        <a:p>
          <a:endParaRPr lang="en-IN"/>
        </a:p>
      </dgm:t>
    </dgm:pt>
    <dgm:pt modelId="{A28C8F38-F789-4020-BCA5-25BD2F556DCA}" type="pres">
      <dgm:prSet presAssocID="{728AB6E5-4A90-4D39-B8B1-B54E40481D15}" presName="hierRoot2" presStyleCnt="0"/>
      <dgm:spPr/>
    </dgm:pt>
    <dgm:pt modelId="{EEAE092F-0ADD-41E5-878A-71D9E5CCCF52}" type="pres">
      <dgm:prSet presAssocID="{728AB6E5-4A90-4D39-B8B1-B54E40481D15}" presName="composite2" presStyleCnt="0"/>
      <dgm:spPr/>
    </dgm:pt>
    <dgm:pt modelId="{7AD4882B-27B4-45EE-B51E-85478EDC2084}" type="pres">
      <dgm:prSet presAssocID="{728AB6E5-4A90-4D39-B8B1-B54E40481D15}" presName="background2" presStyleLbl="node2" presStyleIdx="0" presStyleCnt="2"/>
      <dgm:spPr/>
    </dgm:pt>
    <dgm:pt modelId="{0C728261-DDB4-4C68-AB0E-8799C145D58E}" type="pres">
      <dgm:prSet presAssocID="{728AB6E5-4A90-4D39-B8B1-B54E40481D15}" presName="text2" presStyleLbl="fgAcc2" presStyleIdx="0" presStyleCnt="2" custLinFactNeighborX="-7825" custLinFactNeighborY="-7084">
        <dgm:presLayoutVars>
          <dgm:chPref val="3"/>
        </dgm:presLayoutVars>
      </dgm:prSet>
      <dgm:spPr/>
      <dgm:t>
        <a:bodyPr/>
        <a:lstStyle/>
        <a:p>
          <a:endParaRPr lang="en-IN"/>
        </a:p>
      </dgm:t>
    </dgm:pt>
    <dgm:pt modelId="{D205182A-F489-47EC-A2D2-27F327FC6C8B}" type="pres">
      <dgm:prSet presAssocID="{728AB6E5-4A90-4D39-B8B1-B54E40481D15}" presName="hierChild3" presStyleCnt="0"/>
      <dgm:spPr/>
    </dgm:pt>
    <dgm:pt modelId="{5FCE0D00-7E47-4A58-8CDF-48ABB87BBD02}" type="pres">
      <dgm:prSet presAssocID="{DF625524-2597-47FE-861B-7C0A5E597037}" presName="Name17" presStyleLbl="parChTrans1D3" presStyleIdx="0" presStyleCnt="2"/>
      <dgm:spPr/>
      <dgm:t>
        <a:bodyPr/>
        <a:lstStyle/>
        <a:p>
          <a:endParaRPr lang="en-IN"/>
        </a:p>
      </dgm:t>
    </dgm:pt>
    <dgm:pt modelId="{CFE05B26-9AD1-428A-AC60-D4C1EA8F2156}" type="pres">
      <dgm:prSet presAssocID="{E74482F5-DA5A-4FAC-AF3D-FFD6CF338A06}" presName="hierRoot3" presStyleCnt="0"/>
      <dgm:spPr/>
    </dgm:pt>
    <dgm:pt modelId="{8FA365A2-9231-49CE-8DC1-703134E71660}" type="pres">
      <dgm:prSet presAssocID="{E74482F5-DA5A-4FAC-AF3D-FFD6CF338A06}" presName="composite3" presStyleCnt="0"/>
      <dgm:spPr/>
    </dgm:pt>
    <dgm:pt modelId="{90303A46-54D0-48DC-8BD1-0940804F47DB}" type="pres">
      <dgm:prSet presAssocID="{E74482F5-DA5A-4FAC-AF3D-FFD6CF338A06}" presName="background3" presStyleLbl="node3" presStyleIdx="0" presStyleCnt="2"/>
      <dgm:spPr/>
    </dgm:pt>
    <dgm:pt modelId="{19B619F7-E4AA-456C-8428-52C459EE050E}" type="pres">
      <dgm:prSet presAssocID="{E74482F5-DA5A-4FAC-AF3D-FFD6CF338A06}" presName="text3" presStyleLbl="fgAcc3" presStyleIdx="0" presStyleCnt="2">
        <dgm:presLayoutVars>
          <dgm:chPref val="3"/>
        </dgm:presLayoutVars>
      </dgm:prSet>
      <dgm:spPr/>
      <dgm:t>
        <a:bodyPr/>
        <a:lstStyle/>
        <a:p>
          <a:endParaRPr lang="en-IN"/>
        </a:p>
      </dgm:t>
    </dgm:pt>
    <dgm:pt modelId="{AACB4381-CF64-413F-8E07-6DB5445E924D}" type="pres">
      <dgm:prSet presAssocID="{E74482F5-DA5A-4FAC-AF3D-FFD6CF338A06}" presName="hierChild4" presStyleCnt="0"/>
      <dgm:spPr/>
    </dgm:pt>
    <dgm:pt modelId="{E723DF7A-5812-4C47-A762-1F343BD98C78}" type="pres">
      <dgm:prSet presAssocID="{AAB5B956-A44D-4033-B5F7-69D4CF99A1D8}" presName="Name10" presStyleLbl="parChTrans1D2" presStyleIdx="1" presStyleCnt="2"/>
      <dgm:spPr/>
      <dgm:t>
        <a:bodyPr/>
        <a:lstStyle/>
        <a:p>
          <a:endParaRPr lang="en-IN"/>
        </a:p>
      </dgm:t>
    </dgm:pt>
    <dgm:pt modelId="{9F1FAFF1-DF08-4BE8-B24D-CA2A86E08092}" type="pres">
      <dgm:prSet presAssocID="{665A08D0-DBC2-46F5-B604-92D0952ADF29}" presName="hierRoot2" presStyleCnt="0"/>
      <dgm:spPr/>
    </dgm:pt>
    <dgm:pt modelId="{A477D7C9-0CC7-4FF9-8B05-F5D45C9A28A7}" type="pres">
      <dgm:prSet presAssocID="{665A08D0-DBC2-46F5-B604-92D0952ADF29}" presName="composite2" presStyleCnt="0"/>
      <dgm:spPr/>
    </dgm:pt>
    <dgm:pt modelId="{65CC2B9B-FA21-42E4-9DBE-80AB8B1D248D}" type="pres">
      <dgm:prSet presAssocID="{665A08D0-DBC2-46F5-B604-92D0952ADF29}" presName="background2" presStyleLbl="node2" presStyleIdx="1" presStyleCnt="2"/>
      <dgm:spPr/>
    </dgm:pt>
    <dgm:pt modelId="{F7713CAC-6FBB-4D5F-83CF-8F2690805BFF}" type="pres">
      <dgm:prSet presAssocID="{665A08D0-DBC2-46F5-B604-92D0952ADF29}" presName="text2" presStyleLbl="fgAcc2" presStyleIdx="1" presStyleCnt="2">
        <dgm:presLayoutVars>
          <dgm:chPref val="3"/>
        </dgm:presLayoutVars>
      </dgm:prSet>
      <dgm:spPr/>
      <dgm:t>
        <a:bodyPr/>
        <a:lstStyle/>
        <a:p>
          <a:endParaRPr lang="en-IN"/>
        </a:p>
      </dgm:t>
    </dgm:pt>
    <dgm:pt modelId="{5E89FE4B-CDE4-4FA7-BDFB-00A5B12E3B55}" type="pres">
      <dgm:prSet presAssocID="{665A08D0-DBC2-46F5-B604-92D0952ADF29}" presName="hierChild3" presStyleCnt="0"/>
      <dgm:spPr/>
    </dgm:pt>
    <dgm:pt modelId="{E52F9ECF-2F89-4311-9404-FC8E632CD6DA}" type="pres">
      <dgm:prSet presAssocID="{E424348F-4319-4F21-AE63-748F1C9D0374}" presName="Name17" presStyleLbl="parChTrans1D3" presStyleIdx="1" presStyleCnt="2"/>
      <dgm:spPr/>
      <dgm:t>
        <a:bodyPr/>
        <a:lstStyle/>
        <a:p>
          <a:endParaRPr lang="en-IN"/>
        </a:p>
      </dgm:t>
    </dgm:pt>
    <dgm:pt modelId="{2DC04D40-79A0-4C86-845E-435C45CEC279}" type="pres">
      <dgm:prSet presAssocID="{F179D0AD-A9AF-4215-B7A3-E1D8AD93E1BD}" presName="hierRoot3" presStyleCnt="0"/>
      <dgm:spPr/>
    </dgm:pt>
    <dgm:pt modelId="{10A996EF-A4F2-411B-9AAA-A590D332F72C}" type="pres">
      <dgm:prSet presAssocID="{F179D0AD-A9AF-4215-B7A3-E1D8AD93E1BD}" presName="composite3" presStyleCnt="0"/>
      <dgm:spPr/>
    </dgm:pt>
    <dgm:pt modelId="{7F0A3C47-66C2-45DC-9CB8-44C37AB5AFFA}" type="pres">
      <dgm:prSet presAssocID="{F179D0AD-A9AF-4215-B7A3-E1D8AD93E1BD}" presName="background3" presStyleLbl="node3" presStyleIdx="1" presStyleCnt="2"/>
      <dgm:spPr/>
    </dgm:pt>
    <dgm:pt modelId="{C6E9B55B-F087-43DC-80F1-9540793BA7BA}" type="pres">
      <dgm:prSet presAssocID="{F179D0AD-A9AF-4215-B7A3-E1D8AD93E1BD}" presName="text3" presStyleLbl="fgAcc3" presStyleIdx="1" presStyleCnt="2">
        <dgm:presLayoutVars>
          <dgm:chPref val="3"/>
        </dgm:presLayoutVars>
      </dgm:prSet>
      <dgm:spPr/>
      <dgm:t>
        <a:bodyPr/>
        <a:lstStyle/>
        <a:p>
          <a:endParaRPr lang="en-IN"/>
        </a:p>
      </dgm:t>
    </dgm:pt>
    <dgm:pt modelId="{E658902C-6CB4-4456-881C-123E613074C7}" type="pres">
      <dgm:prSet presAssocID="{F179D0AD-A9AF-4215-B7A3-E1D8AD93E1BD}" presName="hierChild4" presStyleCnt="0"/>
      <dgm:spPr/>
    </dgm:pt>
  </dgm:ptLst>
  <dgm:cxnLst>
    <dgm:cxn modelId="{A80BDE5C-4D9B-461F-A07B-1660733147EE}" type="presOf" srcId="{6CCF360B-8B71-4F52-B691-BFA2824BE41B}" destId="{FF0DE104-86F1-464D-964C-8C46A9FFFD69}" srcOrd="0" destOrd="0" presId="urn:microsoft.com/office/officeart/2005/8/layout/hierarchy1"/>
    <dgm:cxn modelId="{D991D6DD-2EA3-4484-BB30-4212309A3E54}" type="presOf" srcId="{E424348F-4319-4F21-AE63-748F1C9D0374}" destId="{E52F9ECF-2F89-4311-9404-FC8E632CD6DA}" srcOrd="0" destOrd="0" presId="urn:microsoft.com/office/officeart/2005/8/layout/hierarchy1"/>
    <dgm:cxn modelId="{FFBD79CD-AE7F-4EF7-A35F-BA9406CE78B5}" type="presOf" srcId="{E74482F5-DA5A-4FAC-AF3D-FFD6CF338A06}" destId="{19B619F7-E4AA-456C-8428-52C459EE050E}" srcOrd="0" destOrd="0" presId="urn:microsoft.com/office/officeart/2005/8/layout/hierarchy1"/>
    <dgm:cxn modelId="{EEE1AC83-0199-486B-A189-B3B381246EB6}" srcId="{106B0E3C-9FF4-4AFD-B370-25973B1BF463}" destId="{728AB6E5-4A90-4D39-B8B1-B54E40481D15}" srcOrd="0" destOrd="0" parTransId="{6CCF360B-8B71-4F52-B691-BFA2824BE41B}" sibTransId="{8767A076-91F5-49B0-B828-75FC89C5E45E}"/>
    <dgm:cxn modelId="{CB51C2A6-C51C-45E7-AF86-4EAF1DE566DB}" srcId="{106B0E3C-9FF4-4AFD-B370-25973B1BF463}" destId="{665A08D0-DBC2-46F5-B604-92D0952ADF29}" srcOrd="1" destOrd="0" parTransId="{AAB5B956-A44D-4033-B5F7-69D4CF99A1D8}" sibTransId="{4DD67CC6-EA31-4BB4-80DD-E74A7E52686D}"/>
    <dgm:cxn modelId="{7F9FF31E-20D8-435B-999D-297631BE7712}" srcId="{665A08D0-DBC2-46F5-B604-92D0952ADF29}" destId="{F179D0AD-A9AF-4215-B7A3-E1D8AD93E1BD}" srcOrd="0" destOrd="0" parTransId="{E424348F-4319-4F21-AE63-748F1C9D0374}" sibTransId="{3FB4AEE4-3B8A-43E8-80C8-8B47837FFC90}"/>
    <dgm:cxn modelId="{31D1D8F0-B20C-4455-8E1C-A09D6F499D46}" srcId="{9FE95E7E-AF7F-45B8-B274-3DC808489227}" destId="{106B0E3C-9FF4-4AFD-B370-25973B1BF463}" srcOrd="0" destOrd="0" parTransId="{C3FB3ED4-FB9B-46A1-8C83-9B7BB02672B3}" sibTransId="{50E3ACE7-7C4B-4363-A173-FBC7A44ABED5}"/>
    <dgm:cxn modelId="{62CCA03A-432E-4090-B712-69F582E7F54E}" type="presOf" srcId="{F179D0AD-A9AF-4215-B7A3-E1D8AD93E1BD}" destId="{C6E9B55B-F087-43DC-80F1-9540793BA7BA}" srcOrd="0" destOrd="0" presId="urn:microsoft.com/office/officeart/2005/8/layout/hierarchy1"/>
    <dgm:cxn modelId="{7A10804D-DA44-4CEF-800E-FEA5E31C38B0}" type="presOf" srcId="{9FE95E7E-AF7F-45B8-B274-3DC808489227}" destId="{23D46D62-18CF-4E1D-8E19-C11642F108E5}" srcOrd="0" destOrd="0" presId="urn:microsoft.com/office/officeart/2005/8/layout/hierarchy1"/>
    <dgm:cxn modelId="{AC3EA7D8-F468-4051-B8FF-3394C748D292}" srcId="{728AB6E5-4A90-4D39-B8B1-B54E40481D15}" destId="{E74482F5-DA5A-4FAC-AF3D-FFD6CF338A06}" srcOrd="0" destOrd="0" parTransId="{DF625524-2597-47FE-861B-7C0A5E597037}" sibTransId="{5C89D8EF-56DC-4273-A307-42132AD7EDB6}"/>
    <dgm:cxn modelId="{B86E7EF4-EB99-410B-95D6-1162F9D6A8B9}" type="presOf" srcId="{DF625524-2597-47FE-861B-7C0A5E597037}" destId="{5FCE0D00-7E47-4A58-8CDF-48ABB87BBD02}" srcOrd="0" destOrd="0" presId="urn:microsoft.com/office/officeart/2005/8/layout/hierarchy1"/>
    <dgm:cxn modelId="{DFD1E44B-36FE-4F56-95D7-A2CE9CBB9F4B}" type="presOf" srcId="{728AB6E5-4A90-4D39-B8B1-B54E40481D15}" destId="{0C728261-DDB4-4C68-AB0E-8799C145D58E}" srcOrd="0" destOrd="0" presId="urn:microsoft.com/office/officeart/2005/8/layout/hierarchy1"/>
    <dgm:cxn modelId="{56ABDDD2-6BFA-4145-B022-8CFC79765BAA}" type="presOf" srcId="{106B0E3C-9FF4-4AFD-B370-25973B1BF463}" destId="{0AA2196C-A5AF-4E5D-BB74-25517DF768C1}" srcOrd="0" destOrd="0" presId="urn:microsoft.com/office/officeart/2005/8/layout/hierarchy1"/>
    <dgm:cxn modelId="{9F4A6260-DEFD-424C-9B3E-5AEFF91DDA4A}" type="presOf" srcId="{665A08D0-DBC2-46F5-B604-92D0952ADF29}" destId="{F7713CAC-6FBB-4D5F-83CF-8F2690805BFF}" srcOrd="0" destOrd="0" presId="urn:microsoft.com/office/officeart/2005/8/layout/hierarchy1"/>
    <dgm:cxn modelId="{8AEED888-82BE-463E-BDED-DA62E94B65A4}" type="presOf" srcId="{AAB5B956-A44D-4033-B5F7-69D4CF99A1D8}" destId="{E723DF7A-5812-4C47-A762-1F343BD98C78}" srcOrd="0" destOrd="0" presId="urn:microsoft.com/office/officeart/2005/8/layout/hierarchy1"/>
    <dgm:cxn modelId="{C2B6D600-CA51-499F-9A05-1DE7230BD755}" type="presParOf" srcId="{23D46D62-18CF-4E1D-8E19-C11642F108E5}" destId="{29A5FE9E-F23A-406A-99A4-0F369E307221}" srcOrd="0" destOrd="0" presId="urn:microsoft.com/office/officeart/2005/8/layout/hierarchy1"/>
    <dgm:cxn modelId="{199D6E83-09D0-42AB-8EF1-CEAFDE077300}" type="presParOf" srcId="{29A5FE9E-F23A-406A-99A4-0F369E307221}" destId="{9BC160BD-B8C3-4173-A19B-F8C82E999C73}" srcOrd="0" destOrd="0" presId="urn:microsoft.com/office/officeart/2005/8/layout/hierarchy1"/>
    <dgm:cxn modelId="{85CEDD1C-897C-44B8-97F2-819B19DF52A7}" type="presParOf" srcId="{9BC160BD-B8C3-4173-A19B-F8C82E999C73}" destId="{D06BDD5F-7D4B-49FA-AFAC-E2FEE693069B}" srcOrd="0" destOrd="0" presId="urn:microsoft.com/office/officeart/2005/8/layout/hierarchy1"/>
    <dgm:cxn modelId="{431EE733-75FC-4C64-AEA4-45DCF8CA6179}" type="presParOf" srcId="{9BC160BD-B8C3-4173-A19B-F8C82E999C73}" destId="{0AA2196C-A5AF-4E5D-BB74-25517DF768C1}" srcOrd="1" destOrd="0" presId="urn:microsoft.com/office/officeart/2005/8/layout/hierarchy1"/>
    <dgm:cxn modelId="{F0E4B99E-D215-4433-B1A1-6D656A9FFD1F}" type="presParOf" srcId="{29A5FE9E-F23A-406A-99A4-0F369E307221}" destId="{EB3992C9-1E41-4BD7-A671-67AA2C74300B}" srcOrd="1" destOrd="0" presId="urn:microsoft.com/office/officeart/2005/8/layout/hierarchy1"/>
    <dgm:cxn modelId="{EFAE8A26-ECD0-426D-89D3-42EB8C930CF6}" type="presParOf" srcId="{EB3992C9-1E41-4BD7-A671-67AA2C74300B}" destId="{FF0DE104-86F1-464D-964C-8C46A9FFFD69}" srcOrd="0" destOrd="0" presId="urn:microsoft.com/office/officeart/2005/8/layout/hierarchy1"/>
    <dgm:cxn modelId="{56A9C908-0DA8-4B6C-A3AE-6987F6474BB9}" type="presParOf" srcId="{EB3992C9-1E41-4BD7-A671-67AA2C74300B}" destId="{A28C8F38-F789-4020-BCA5-25BD2F556DCA}" srcOrd="1" destOrd="0" presId="urn:microsoft.com/office/officeart/2005/8/layout/hierarchy1"/>
    <dgm:cxn modelId="{CBF423C9-32EC-43A1-8A7C-593941D3D45B}" type="presParOf" srcId="{A28C8F38-F789-4020-BCA5-25BD2F556DCA}" destId="{EEAE092F-0ADD-41E5-878A-71D9E5CCCF52}" srcOrd="0" destOrd="0" presId="urn:microsoft.com/office/officeart/2005/8/layout/hierarchy1"/>
    <dgm:cxn modelId="{77C1B235-9DA2-4D46-8CBC-CF26720D445A}" type="presParOf" srcId="{EEAE092F-0ADD-41E5-878A-71D9E5CCCF52}" destId="{7AD4882B-27B4-45EE-B51E-85478EDC2084}" srcOrd="0" destOrd="0" presId="urn:microsoft.com/office/officeart/2005/8/layout/hierarchy1"/>
    <dgm:cxn modelId="{25E445B5-B303-40DE-BC28-929C87EFE4E6}" type="presParOf" srcId="{EEAE092F-0ADD-41E5-878A-71D9E5CCCF52}" destId="{0C728261-DDB4-4C68-AB0E-8799C145D58E}" srcOrd="1" destOrd="0" presId="urn:microsoft.com/office/officeart/2005/8/layout/hierarchy1"/>
    <dgm:cxn modelId="{CC0B9256-0936-4430-9938-0BEE6E6AF5F5}" type="presParOf" srcId="{A28C8F38-F789-4020-BCA5-25BD2F556DCA}" destId="{D205182A-F489-47EC-A2D2-27F327FC6C8B}" srcOrd="1" destOrd="0" presId="urn:microsoft.com/office/officeart/2005/8/layout/hierarchy1"/>
    <dgm:cxn modelId="{966FDFA2-BD2B-42DD-B95D-C9BBD994513A}" type="presParOf" srcId="{D205182A-F489-47EC-A2D2-27F327FC6C8B}" destId="{5FCE0D00-7E47-4A58-8CDF-48ABB87BBD02}" srcOrd="0" destOrd="0" presId="urn:microsoft.com/office/officeart/2005/8/layout/hierarchy1"/>
    <dgm:cxn modelId="{6293198E-C3ED-4502-9014-09F98E2637CC}" type="presParOf" srcId="{D205182A-F489-47EC-A2D2-27F327FC6C8B}" destId="{CFE05B26-9AD1-428A-AC60-D4C1EA8F2156}" srcOrd="1" destOrd="0" presId="urn:microsoft.com/office/officeart/2005/8/layout/hierarchy1"/>
    <dgm:cxn modelId="{9640DF74-90B7-4187-833E-F4D57CDC9941}" type="presParOf" srcId="{CFE05B26-9AD1-428A-AC60-D4C1EA8F2156}" destId="{8FA365A2-9231-49CE-8DC1-703134E71660}" srcOrd="0" destOrd="0" presId="urn:microsoft.com/office/officeart/2005/8/layout/hierarchy1"/>
    <dgm:cxn modelId="{96952BDD-EE2C-4268-951D-2AE09EE5CF59}" type="presParOf" srcId="{8FA365A2-9231-49CE-8DC1-703134E71660}" destId="{90303A46-54D0-48DC-8BD1-0940804F47DB}" srcOrd="0" destOrd="0" presId="urn:microsoft.com/office/officeart/2005/8/layout/hierarchy1"/>
    <dgm:cxn modelId="{C3EC793F-358F-410B-B836-88DA3E514FDA}" type="presParOf" srcId="{8FA365A2-9231-49CE-8DC1-703134E71660}" destId="{19B619F7-E4AA-456C-8428-52C459EE050E}" srcOrd="1" destOrd="0" presId="urn:microsoft.com/office/officeart/2005/8/layout/hierarchy1"/>
    <dgm:cxn modelId="{2F729620-2D0B-49AD-80A7-19D61CB0C270}" type="presParOf" srcId="{CFE05B26-9AD1-428A-AC60-D4C1EA8F2156}" destId="{AACB4381-CF64-413F-8E07-6DB5445E924D}" srcOrd="1" destOrd="0" presId="urn:microsoft.com/office/officeart/2005/8/layout/hierarchy1"/>
    <dgm:cxn modelId="{1E4904A4-5785-4BFC-94CC-46916D9C8883}" type="presParOf" srcId="{EB3992C9-1E41-4BD7-A671-67AA2C74300B}" destId="{E723DF7A-5812-4C47-A762-1F343BD98C78}" srcOrd="2" destOrd="0" presId="urn:microsoft.com/office/officeart/2005/8/layout/hierarchy1"/>
    <dgm:cxn modelId="{12143F78-5DCE-4F04-A853-30CFF2F88A57}" type="presParOf" srcId="{EB3992C9-1E41-4BD7-A671-67AA2C74300B}" destId="{9F1FAFF1-DF08-4BE8-B24D-CA2A86E08092}" srcOrd="3" destOrd="0" presId="urn:microsoft.com/office/officeart/2005/8/layout/hierarchy1"/>
    <dgm:cxn modelId="{23383746-4330-4500-99E8-141CE2BFA879}" type="presParOf" srcId="{9F1FAFF1-DF08-4BE8-B24D-CA2A86E08092}" destId="{A477D7C9-0CC7-4FF9-8B05-F5D45C9A28A7}" srcOrd="0" destOrd="0" presId="urn:microsoft.com/office/officeart/2005/8/layout/hierarchy1"/>
    <dgm:cxn modelId="{26DF0554-F314-42C1-BB94-2EAA13A1914A}" type="presParOf" srcId="{A477D7C9-0CC7-4FF9-8B05-F5D45C9A28A7}" destId="{65CC2B9B-FA21-42E4-9DBE-80AB8B1D248D}" srcOrd="0" destOrd="0" presId="urn:microsoft.com/office/officeart/2005/8/layout/hierarchy1"/>
    <dgm:cxn modelId="{6E28212B-62A3-44D5-AC12-A022CC569AB3}" type="presParOf" srcId="{A477D7C9-0CC7-4FF9-8B05-F5D45C9A28A7}" destId="{F7713CAC-6FBB-4D5F-83CF-8F2690805BFF}" srcOrd="1" destOrd="0" presId="urn:microsoft.com/office/officeart/2005/8/layout/hierarchy1"/>
    <dgm:cxn modelId="{F0F41378-A2CC-42B0-B0C4-9AAB076E09EB}" type="presParOf" srcId="{9F1FAFF1-DF08-4BE8-B24D-CA2A86E08092}" destId="{5E89FE4B-CDE4-4FA7-BDFB-00A5B12E3B55}" srcOrd="1" destOrd="0" presId="urn:microsoft.com/office/officeart/2005/8/layout/hierarchy1"/>
    <dgm:cxn modelId="{8E2CC735-B7C7-4BAE-A08C-142B5B5197EE}" type="presParOf" srcId="{5E89FE4B-CDE4-4FA7-BDFB-00A5B12E3B55}" destId="{E52F9ECF-2F89-4311-9404-FC8E632CD6DA}" srcOrd="0" destOrd="0" presId="urn:microsoft.com/office/officeart/2005/8/layout/hierarchy1"/>
    <dgm:cxn modelId="{93E336BE-B979-4395-ACDB-1D16278BDE37}" type="presParOf" srcId="{5E89FE4B-CDE4-4FA7-BDFB-00A5B12E3B55}" destId="{2DC04D40-79A0-4C86-845E-435C45CEC279}" srcOrd="1" destOrd="0" presId="urn:microsoft.com/office/officeart/2005/8/layout/hierarchy1"/>
    <dgm:cxn modelId="{2BA672BC-48E6-4D8E-BE81-1A1B51A1CB2B}" type="presParOf" srcId="{2DC04D40-79A0-4C86-845E-435C45CEC279}" destId="{10A996EF-A4F2-411B-9AAA-A590D332F72C}" srcOrd="0" destOrd="0" presId="urn:microsoft.com/office/officeart/2005/8/layout/hierarchy1"/>
    <dgm:cxn modelId="{0EFBCF89-F987-4950-AAED-DE1F318705E8}" type="presParOf" srcId="{10A996EF-A4F2-411B-9AAA-A590D332F72C}" destId="{7F0A3C47-66C2-45DC-9CB8-44C37AB5AFFA}" srcOrd="0" destOrd="0" presId="urn:microsoft.com/office/officeart/2005/8/layout/hierarchy1"/>
    <dgm:cxn modelId="{7B2A6AE5-2D95-4EEE-96AA-B703F7B8F968}" type="presParOf" srcId="{10A996EF-A4F2-411B-9AAA-A590D332F72C}" destId="{C6E9B55B-F087-43DC-80F1-9540793BA7BA}" srcOrd="1" destOrd="0" presId="urn:microsoft.com/office/officeart/2005/8/layout/hierarchy1"/>
    <dgm:cxn modelId="{3D52AED7-0727-462B-807A-45F73FE2123E}" type="presParOf" srcId="{2DC04D40-79A0-4C86-845E-435C45CEC279}" destId="{E658902C-6CB4-4456-881C-123E613074C7}" srcOrd="1" destOrd="0" presId="urn:microsoft.com/office/officeart/2005/8/layout/hierarchy1"/>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562DD7-2C58-4CC2-9183-7C7FB6229811}" type="datetimeFigureOut">
              <a:rPr lang="en-US" smtClean="0"/>
              <a:pPr/>
              <a:t>3/29/2009</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908BAA-D633-4143-B234-57241808E846}"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F7908BAA-D633-4143-B234-57241808E846}" type="slidenum">
              <a:rPr lang="en-IN" smtClean="0"/>
              <a:pPr/>
              <a:t>5</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Against sec 159 of Income</a:t>
            </a:r>
            <a:r>
              <a:rPr lang="en-US" baseline="0" dirty="0" smtClean="0"/>
              <a:t> tax act</a:t>
            </a:r>
            <a:endParaRPr lang="en-IN" dirty="0"/>
          </a:p>
        </p:txBody>
      </p:sp>
      <p:sp>
        <p:nvSpPr>
          <p:cNvPr id="4" name="Slide Number Placeholder 3"/>
          <p:cNvSpPr>
            <a:spLocks noGrp="1"/>
          </p:cNvSpPr>
          <p:nvPr>
            <p:ph type="sldNum" sz="quarter" idx="10"/>
          </p:nvPr>
        </p:nvSpPr>
        <p:spPr/>
        <p:txBody>
          <a:bodyPr/>
          <a:lstStyle/>
          <a:p>
            <a:fld id="{F7908BAA-D633-4143-B234-57241808E846}" type="slidenum">
              <a:rPr lang="en-IN" smtClean="0"/>
              <a:pPr/>
              <a:t>12</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E34BDB0A-A0BB-4794-8E2E-27E745AC158C}" type="datetimeFigureOut">
              <a:rPr lang="en-US" smtClean="0"/>
              <a:pPr/>
              <a:t>3/29/2009</a:t>
            </a:fld>
            <a:endParaRPr lang="en-IN"/>
          </a:p>
        </p:txBody>
      </p:sp>
      <p:sp>
        <p:nvSpPr>
          <p:cNvPr id="19" name="Footer Placeholder 18"/>
          <p:cNvSpPr>
            <a:spLocks noGrp="1"/>
          </p:cNvSpPr>
          <p:nvPr>
            <p:ph type="ftr" sz="quarter" idx="11"/>
          </p:nvPr>
        </p:nvSpPr>
        <p:spPr/>
        <p:txBody>
          <a:bodyPr/>
          <a:lstStyle/>
          <a:p>
            <a:endParaRPr lang="en-IN"/>
          </a:p>
        </p:txBody>
      </p:sp>
      <p:sp>
        <p:nvSpPr>
          <p:cNvPr id="27" name="Slide Number Placeholder 26"/>
          <p:cNvSpPr>
            <a:spLocks noGrp="1"/>
          </p:cNvSpPr>
          <p:nvPr>
            <p:ph type="sldNum" sz="quarter" idx="12"/>
          </p:nvPr>
        </p:nvSpPr>
        <p:spPr/>
        <p:txBody>
          <a:bodyPr/>
          <a:lstStyle/>
          <a:p>
            <a:fld id="{D4DF97F7-5A66-4261-9ACE-B5E6AF1033E6}"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34BDB0A-A0BB-4794-8E2E-27E745AC158C}" type="datetimeFigureOut">
              <a:rPr lang="en-US" smtClean="0"/>
              <a:pPr/>
              <a:t>3/29/2009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4DF97F7-5A66-4261-9ACE-B5E6AF1033E6}" type="slidenum">
              <a:rPr lang="en-IN" smtClean="0"/>
              <a:pPr/>
              <a:t>‹#›</a:t>
            </a:fld>
            <a:endParaRPr lang="en-IN"/>
          </a:p>
        </p:txBody>
      </p:sp>
    </p:spTree>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34BDB0A-A0BB-4794-8E2E-27E745AC158C}" type="datetimeFigureOut">
              <a:rPr lang="en-US" smtClean="0"/>
              <a:pPr/>
              <a:t>3/29/2009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4DF97F7-5A66-4261-9ACE-B5E6AF1033E6}" type="slidenum">
              <a:rPr lang="en-IN" smtClean="0"/>
              <a:pPr/>
              <a:t>‹#›</a:t>
            </a:fld>
            <a:endParaRPr lang="en-IN"/>
          </a:p>
        </p:txBody>
      </p:sp>
    </p:spTree>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34BDB0A-A0BB-4794-8E2E-27E745AC158C}" type="datetimeFigureOut">
              <a:rPr lang="en-US" smtClean="0"/>
              <a:pPr/>
              <a:t>3/29/2009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4DF97F7-5A66-4261-9ACE-B5E6AF1033E6}" type="slidenum">
              <a:rPr lang="en-IN" smtClean="0"/>
              <a:pPr/>
              <a:t>‹#›</a:t>
            </a:fld>
            <a:endParaRPr lang="en-IN"/>
          </a:p>
        </p:txBody>
      </p:sp>
    </p:spTree>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34BDB0A-A0BB-4794-8E2E-27E745AC158C}" type="datetimeFigureOut">
              <a:rPr lang="en-US" smtClean="0"/>
              <a:pPr/>
              <a:t>3/29/2009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4DF97F7-5A66-4261-9ACE-B5E6AF1033E6}"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34BDB0A-A0BB-4794-8E2E-27E745AC158C}" type="datetimeFigureOut">
              <a:rPr lang="en-US" smtClean="0"/>
              <a:pPr/>
              <a:t>3/29/2009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4DF97F7-5A66-4261-9ACE-B5E6AF1033E6}" type="slidenum">
              <a:rPr lang="en-IN" smtClean="0"/>
              <a:pPr/>
              <a:t>‹#›</a:t>
            </a:fld>
            <a:endParaRPr lang="en-IN"/>
          </a:p>
        </p:txBody>
      </p:sp>
    </p:spTree>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34BDB0A-A0BB-4794-8E2E-27E745AC158C}" type="datetimeFigureOut">
              <a:rPr lang="en-US" smtClean="0"/>
              <a:pPr/>
              <a:t>3/29/2009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4DF97F7-5A66-4261-9ACE-B5E6AF1033E6}" type="slidenum">
              <a:rPr lang="en-IN" smtClean="0"/>
              <a:pPr/>
              <a:t>‹#›</a:t>
            </a:fld>
            <a:endParaRPr lang="en-IN"/>
          </a:p>
        </p:txBody>
      </p:sp>
    </p:spTree>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34BDB0A-A0BB-4794-8E2E-27E745AC158C}" type="datetimeFigureOut">
              <a:rPr lang="en-US" smtClean="0"/>
              <a:pPr/>
              <a:t>3/29/2009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4DF97F7-5A66-4261-9ACE-B5E6AF1033E6}" type="slidenum">
              <a:rPr lang="en-IN" smtClean="0"/>
              <a:pPr/>
              <a:t>‹#›</a:t>
            </a:fld>
            <a:endParaRPr lang="en-IN"/>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4BDB0A-A0BB-4794-8E2E-27E745AC158C}" type="datetimeFigureOut">
              <a:rPr lang="en-US" smtClean="0"/>
              <a:pPr/>
              <a:t>3/29/2009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4DF97F7-5A66-4261-9ACE-B5E6AF1033E6}" type="slidenum">
              <a:rPr lang="en-IN" smtClean="0"/>
              <a:pPr/>
              <a:t>‹#›</a:t>
            </a:fld>
            <a:endParaRPr lang="en-IN"/>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34BDB0A-A0BB-4794-8E2E-27E745AC158C}" type="datetimeFigureOut">
              <a:rPr lang="en-US" smtClean="0"/>
              <a:pPr/>
              <a:t>3/29/2009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4DF97F7-5A66-4261-9ACE-B5E6AF1033E6}" type="slidenum">
              <a:rPr lang="en-IN" smtClean="0"/>
              <a:pPr/>
              <a:t>‹#›</a:t>
            </a:fld>
            <a:endParaRPr lang="en-IN"/>
          </a:p>
        </p:txBody>
      </p:sp>
    </p:spTree>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34BDB0A-A0BB-4794-8E2E-27E745AC158C}" type="datetimeFigureOut">
              <a:rPr lang="en-US" smtClean="0"/>
              <a:pPr/>
              <a:t>3/29/2009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8077200" y="6356350"/>
            <a:ext cx="609600" cy="365125"/>
          </a:xfrm>
        </p:spPr>
        <p:txBody>
          <a:bodyPr/>
          <a:lstStyle/>
          <a:p>
            <a:fld id="{D4DF97F7-5A66-4261-9ACE-B5E6AF1033E6}" type="slidenum">
              <a:rPr lang="en-IN" smtClean="0"/>
              <a:pPr/>
              <a:t>‹#›</a:t>
            </a:fld>
            <a:endParaRPr lang="en-IN"/>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34BDB0A-A0BB-4794-8E2E-27E745AC158C}" type="datetimeFigureOut">
              <a:rPr lang="en-US" smtClean="0"/>
              <a:pPr/>
              <a:t>3/29/2009</a:t>
            </a:fld>
            <a:endParaRPr lang="en-IN"/>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N"/>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4DF97F7-5A66-4261-9ACE-B5E6AF1033E6}" type="slidenum">
              <a:rPr lang="en-IN" smtClean="0"/>
              <a:pPr/>
              <a:t>‹#›</a:t>
            </a:fld>
            <a:endParaRPr lang="en-IN"/>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edge/>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Recap session on Capital Gains</a:t>
            </a:r>
            <a:endParaRPr lang="en-IN" dirty="0"/>
          </a:p>
        </p:txBody>
      </p:sp>
      <p:sp>
        <p:nvSpPr>
          <p:cNvPr id="3" name="Subtitle 2"/>
          <p:cNvSpPr>
            <a:spLocks noGrp="1"/>
          </p:cNvSpPr>
          <p:nvPr>
            <p:ph type="subTitle" idx="1"/>
          </p:nvPr>
        </p:nvSpPr>
        <p:spPr/>
        <p:txBody>
          <a:bodyPr/>
          <a:lstStyle/>
          <a:p>
            <a:r>
              <a:rPr lang="en-US" dirty="0" smtClean="0"/>
              <a:t>Sec 45 to 55 A</a:t>
            </a:r>
            <a:endParaRPr lang="en-IN" dirty="0"/>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Computation of Capital Gains</a:t>
            </a:r>
            <a:endParaRPr lang="en-IN" dirty="0"/>
          </a:p>
        </p:txBody>
      </p:sp>
      <p:sp>
        <p:nvSpPr>
          <p:cNvPr id="5" name="Text Placeholder 4"/>
          <p:cNvSpPr>
            <a:spLocks noGrp="1"/>
          </p:cNvSpPr>
          <p:nvPr>
            <p:ph type="body" idx="1"/>
          </p:nvPr>
        </p:nvSpPr>
        <p:spPr>
          <a:ln w="28575">
            <a:solidFill>
              <a:schemeClr val="tx1"/>
            </a:solidFill>
          </a:ln>
        </p:spPr>
        <p:txBody>
          <a:bodyPr/>
          <a:lstStyle/>
          <a:p>
            <a:pPr algn="ctr"/>
            <a:r>
              <a:rPr lang="en-US" dirty="0" smtClean="0"/>
              <a:t>STCG	</a:t>
            </a:r>
            <a:endParaRPr lang="en-IN" dirty="0"/>
          </a:p>
        </p:txBody>
      </p:sp>
      <p:sp>
        <p:nvSpPr>
          <p:cNvPr id="7" name="Text Placeholder 6"/>
          <p:cNvSpPr>
            <a:spLocks noGrp="1"/>
          </p:cNvSpPr>
          <p:nvPr>
            <p:ph type="body" sz="half" idx="3"/>
          </p:nvPr>
        </p:nvSpPr>
        <p:spPr>
          <a:ln w="28575">
            <a:solidFill>
              <a:schemeClr val="tx1"/>
            </a:solidFill>
          </a:ln>
        </p:spPr>
        <p:txBody>
          <a:bodyPr/>
          <a:lstStyle/>
          <a:p>
            <a:pPr algn="ctr"/>
            <a:r>
              <a:rPr lang="en-US" dirty="0" smtClean="0"/>
              <a:t>LTCG</a:t>
            </a:r>
            <a:endParaRPr lang="en-IN" dirty="0"/>
          </a:p>
        </p:txBody>
      </p:sp>
      <p:graphicFrame>
        <p:nvGraphicFramePr>
          <p:cNvPr id="9" name="Content Placeholder 8"/>
          <p:cNvGraphicFramePr>
            <a:graphicFrameLocks noGrp="1"/>
          </p:cNvGraphicFramePr>
          <p:nvPr>
            <p:ph sz="quarter" idx="2"/>
          </p:nvPr>
        </p:nvGraphicFramePr>
        <p:xfrm>
          <a:off x="457200" y="2514600"/>
          <a:ext cx="4040188" cy="3414730"/>
        </p:xfrm>
        <a:graphic>
          <a:graphicData uri="http://schemas.openxmlformats.org/drawingml/2006/table">
            <a:tbl>
              <a:tblPr firstRow="1" bandRow="1">
                <a:tableStyleId>{5C22544A-7EE6-4342-B048-85BDC9FD1C3A}</a:tableStyleId>
              </a:tblPr>
              <a:tblGrid>
                <a:gridCol w="2020094"/>
                <a:gridCol w="2020094"/>
              </a:tblGrid>
              <a:tr h="404012">
                <a:tc>
                  <a:txBody>
                    <a:bodyPr/>
                    <a:lstStyle/>
                    <a:p>
                      <a:r>
                        <a:rPr lang="en-US" dirty="0" smtClean="0"/>
                        <a:t>FVC</a:t>
                      </a:r>
                      <a:endParaRPr lang="en-IN" dirty="0"/>
                    </a:p>
                  </a:txBody>
                  <a:tcPr/>
                </a:tc>
                <a:tc>
                  <a:txBody>
                    <a:bodyPr/>
                    <a:lstStyle/>
                    <a:p>
                      <a:r>
                        <a:rPr lang="en-US" dirty="0" smtClean="0"/>
                        <a:t>XXX</a:t>
                      </a:r>
                      <a:endParaRPr lang="en-IN" dirty="0"/>
                    </a:p>
                  </a:txBody>
                  <a:tcPr/>
                </a:tc>
              </a:tr>
              <a:tr h="404012">
                <a:tc>
                  <a:txBody>
                    <a:bodyPr/>
                    <a:lstStyle/>
                    <a:p>
                      <a:r>
                        <a:rPr lang="en-US" b="1" u="sng" dirty="0" smtClean="0"/>
                        <a:t>Less</a:t>
                      </a:r>
                      <a:r>
                        <a:rPr lang="en-US" dirty="0" smtClean="0"/>
                        <a:t> Expenses</a:t>
                      </a:r>
                      <a:endParaRPr lang="en-IN" dirty="0"/>
                    </a:p>
                  </a:txBody>
                  <a:tcPr/>
                </a:tc>
                <a:tc>
                  <a:txBody>
                    <a:bodyPr/>
                    <a:lstStyle/>
                    <a:p>
                      <a:r>
                        <a:rPr lang="en-US" dirty="0" smtClean="0"/>
                        <a:t>(xxx)</a:t>
                      </a:r>
                      <a:endParaRPr lang="en-IN" dirty="0"/>
                    </a:p>
                  </a:txBody>
                  <a:tcPr/>
                </a:tc>
              </a:tr>
              <a:tr h="404012">
                <a:tc>
                  <a:txBody>
                    <a:bodyPr/>
                    <a:lstStyle/>
                    <a:p>
                      <a:r>
                        <a:rPr lang="en-US" dirty="0" smtClean="0"/>
                        <a:t>Net consideration</a:t>
                      </a:r>
                      <a:endParaRPr lang="en-IN" dirty="0"/>
                    </a:p>
                  </a:txBody>
                  <a:tcPr/>
                </a:tc>
                <a:tc>
                  <a:txBody>
                    <a:bodyPr/>
                    <a:lstStyle/>
                    <a:p>
                      <a:r>
                        <a:rPr lang="en-US" dirty="0" smtClean="0"/>
                        <a:t>XXX</a:t>
                      </a:r>
                      <a:endParaRPr lang="en-IN" dirty="0"/>
                    </a:p>
                  </a:txBody>
                  <a:tcPr/>
                </a:tc>
              </a:tr>
              <a:tr h="404012">
                <a:tc>
                  <a:txBody>
                    <a:bodyPr/>
                    <a:lstStyle/>
                    <a:p>
                      <a:r>
                        <a:rPr lang="en-US" dirty="0" smtClean="0"/>
                        <a:t>Less: COA, COI</a:t>
                      </a:r>
                      <a:endParaRPr lang="en-IN" dirty="0"/>
                    </a:p>
                  </a:txBody>
                  <a:tcPr/>
                </a:tc>
                <a:tc>
                  <a:txBody>
                    <a:bodyPr/>
                    <a:lstStyle/>
                    <a:p>
                      <a:r>
                        <a:rPr lang="en-US" dirty="0" smtClean="0"/>
                        <a:t>(XXX)</a:t>
                      </a:r>
                      <a:endParaRPr lang="en-IN" dirty="0"/>
                    </a:p>
                  </a:txBody>
                  <a:tcPr/>
                </a:tc>
              </a:tr>
              <a:tr h="404012">
                <a:tc>
                  <a:txBody>
                    <a:bodyPr/>
                    <a:lstStyle/>
                    <a:p>
                      <a:r>
                        <a:rPr lang="en-US" dirty="0" smtClean="0"/>
                        <a:t>STCG</a:t>
                      </a:r>
                      <a:endParaRPr lang="en-IN" dirty="0"/>
                    </a:p>
                  </a:txBody>
                  <a:tcPr/>
                </a:tc>
                <a:tc>
                  <a:txBody>
                    <a:bodyPr/>
                    <a:lstStyle/>
                    <a:p>
                      <a:r>
                        <a:rPr lang="en-US" dirty="0" smtClean="0"/>
                        <a:t>XXX</a:t>
                      </a:r>
                      <a:endParaRPr lang="en-IN" dirty="0"/>
                    </a:p>
                  </a:txBody>
                  <a:tcPr/>
                </a:tc>
              </a:tr>
              <a:tr h="697335">
                <a:tc>
                  <a:txBody>
                    <a:bodyPr/>
                    <a:lstStyle/>
                    <a:p>
                      <a:r>
                        <a:rPr lang="en-US" dirty="0" smtClean="0"/>
                        <a:t>Less Exemption U/s 54</a:t>
                      </a:r>
                      <a:r>
                        <a:rPr lang="en-US" baseline="0" dirty="0" smtClean="0"/>
                        <a:t> B, D,G,GA</a:t>
                      </a:r>
                      <a:endParaRPr lang="en-IN" dirty="0"/>
                    </a:p>
                  </a:txBody>
                  <a:tcPr/>
                </a:tc>
                <a:tc>
                  <a:txBody>
                    <a:bodyPr/>
                    <a:lstStyle/>
                    <a:p>
                      <a:r>
                        <a:rPr lang="en-US" dirty="0" smtClean="0"/>
                        <a:t>(xxx)</a:t>
                      </a:r>
                    </a:p>
                    <a:p>
                      <a:endParaRPr lang="en-IN" dirty="0"/>
                    </a:p>
                  </a:txBody>
                  <a:tcPr/>
                </a:tc>
              </a:tr>
              <a:tr h="697335">
                <a:tc>
                  <a:txBody>
                    <a:bodyPr/>
                    <a:lstStyle/>
                    <a:p>
                      <a:r>
                        <a:rPr lang="en-US" dirty="0" smtClean="0"/>
                        <a:t>STCG chargeable to Tax</a:t>
                      </a:r>
                      <a:endParaRPr lang="en-IN" dirty="0"/>
                    </a:p>
                  </a:txBody>
                  <a:tcPr/>
                </a:tc>
                <a:tc>
                  <a:txBody>
                    <a:bodyPr/>
                    <a:lstStyle/>
                    <a:p>
                      <a:r>
                        <a:rPr lang="en-US" dirty="0" smtClean="0"/>
                        <a:t>XXX</a:t>
                      </a:r>
                      <a:endParaRPr lang="en-IN" dirty="0"/>
                    </a:p>
                  </a:txBody>
                  <a:tcPr/>
                </a:tc>
              </a:tr>
            </a:tbl>
          </a:graphicData>
        </a:graphic>
      </p:graphicFrame>
      <p:graphicFrame>
        <p:nvGraphicFramePr>
          <p:cNvPr id="10" name="Content Placeholder 9"/>
          <p:cNvGraphicFramePr>
            <a:graphicFrameLocks noGrp="1"/>
          </p:cNvGraphicFramePr>
          <p:nvPr>
            <p:ph sz="quarter" idx="4"/>
          </p:nvPr>
        </p:nvGraphicFramePr>
        <p:xfrm>
          <a:off x="4645025" y="2514600"/>
          <a:ext cx="4041776" cy="3408680"/>
        </p:xfrm>
        <a:graphic>
          <a:graphicData uri="http://schemas.openxmlformats.org/drawingml/2006/table">
            <a:tbl>
              <a:tblPr firstRow="1" bandRow="1">
                <a:tableStyleId>{5C22544A-7EE6-4342-B048-85BDC9FD1C3A}</a:tableStyleId>
              </a:tblPr>
              <a:tblGrid>
                <a:gridCol w="2020888"/>
                <a:gridCol w="2020888"/>
              </a:tblGrid>
              <a:tr h="370840">
                <a:tc>
                  <a:txBody>
                    <a:bodyPr/>
                    <a:lstStyle/>
                    <a:p>
                      <a:r>
                        <a:rPr lang="en-US" dirty="0" smtClean="0"/>
                        <a:t>FVC</a:t>
                      </a:r>
                      <a:endParaRPr lang="en-IN" dirty="0"/>
                    </a:p>
                  </a:txBody>
                  <a:tcPr/>
                </a:tc>
                <a:tc>
                  <a:txBody>
                    <a:bodyPr/>
                    <a:lstStyle/>
                    <a:p>
                      <a:r>
                        <a:rPr lang="en-US" dirty="0" smtClean="0"/>
                        <a:t>XXX</a:t>
                      </a:r>
                      <a:endParaRPr lang="en-IN" dirty="0"/>
                    </a:p>
                  </a:txBody>
                  <a:tcPr/>
                </a:tc>
              </a:tr>
              <a:tr h="370840">
                <a:tc>
                  <a:txBody>
                    <a:bodyPr/>
                    <a:lstStyle/>
                    <a:p>
                      <a:r>
                        <a:rPr lang="en-US" b="1" u="sng" dirty="0" smtClean="0"/>
                        <a:t>Less</a:t>
                      </a:r>
                      <a:r>
                        <a:rPr lang="en-US" dirty="0" smtClean="0"/>
                        <a:t> Expenses</a:t>
                      </a:r>
                      <a:endParaRPr lang="en-IN" dirty="0"/>
                    </a:p>
                  </a:txBody>
                  <a:tcPr/>
                </a:tc>
                <a:tc>
                  <a:txBody>
                    <a:bodyPr/>
                    <a:lstStyle/>
                    <a:p>
                      <a:r>
                        <a:rPr lang="en-US" dirty="0" smtClean="0"/>
                        <a:t>(xxx)</a:t>
                      </a:r>
                      <a:endParaRPr lang="en-IN" dirty="0"/>
                    </a:p>
                  </a:txBody>
                  <a:tcPr/>
                </a:tc>
              </a:tr>
              <a:tr h="370840">
                <a:tc>
                  <a:txBody>
                    <a:bodyPr/>
                    <a:lstStyle/>
                    <a:p>
                      <a:r>
                        <a:rPr lang="en-US" dirty="0" smtClean="0"/>
                        <a:t>Net consideration</a:t>
                      </a:r>
                      <a:endParaRPr lang="en-IN" dirty="0"/>
                    </a:p>
                  </a:txBody>
                  <a:tcPr/>
                </a:tc>
                <a:tc>
                  <a:txBody>
                    <a:bodyPr/>
                    <a:lstStyle/>
                    <a:p>
                      <a:r>
                        <a:rPr lang="en-US" dirty="0" smtClean="0"/>
                        <a:t>XXX</a:t>
                      </a:r>
                      <a:endParaRPr lang="en-IN" dirty="0"/>
                    </a:p>
                  </a:txBody>
                  <a:tcPr/>
                </a:tc>
              </a:tr>
              <a:tr h="370840">
                <a:tc>
                  <a:txBody>
                    <a:bodyPr/>
                    <a:lstStyle/>
                    <a:p>
                      <a:r>
                        <a:rPr lang="en-US" dirty="0" smtClean="0"/>
                        <a:t>Less: </a:t>
                      </a:r>
                      <a:r>
                        <a:rPr lang="en-US" b="1" dirty="0" smtClean="0"/>
                        <a:t>I</a:t>
                      </a:r>
                      <a:r>
                        <a:rPr lang="en-US" dirty="0" smtClean="0"/>
                        <a:t>COA, </a:t>
                      </a:r>
                      <a:r>
                        <a:rPr lang="en-US" b="1" dirty="0" smtClean="0"/>
                        <a:t>I</a:t>
                      </a:r>
                      <a:r>
                        <a:rPr lang="en-US" dirty="0" smtClean="0"/>
                        <a:t>COI</a:t>
                      </a:r>
                      <a:endParaRPr lang="en-IN" dirty="0"/>
                    </a:p>
                  </a:txBody>
                  <a:tcPr/>
                </a:tc>
                <a:tc>
                  <a:txBody>
                    <a:bodyPr/>
                    <a:lstStyle/>
                    <a:p>
                      <a:r>
                        <a:rPr lang="en-US" dirty="0" smtClean="0"/>
                        <a:t>(XXX)</a:t>
                      </a:r>
                      <a:endParaRPr lang="en-IN" dirty="0"/>
                    </a:p>
                  </a:txBody>
                  <a:tcPr/>
                </a:tc>
              </a:tr>
              <a:tr h="370840">
                <a:tc>
                  <a:txBody>
                    <a:bodyPr/>
                    <a:lstStyle/>
                    <a:p>
                      <a:r>
                        <a:rPr lang="en-US" dirty="0" smtClean="0"/>
                        <a:t>LTCG</a:t>
                      </a:r>
                      <a:endParaRPr lang="en-IN" dirty="0"/>
                    </a:p>
                  </a:txBody>
                  <a:tcPr/>
                </a:tc>
                <a:tc>
                  <a:txBody>
                    <a:bodyPr/>
                    <a:lstStyle/>
                    <a:p>
                      <a:r>
                        <a:rPr lang="en-US" dirty="0" smtClean="0"/>
                        <a:t>XXX</a:t>
                      </a:r>
                      <a:endParaRPr lang="en-IN" dirty="0"/>
                    </a:p>
                  </a:txBody>
                  <a:tcPr/>
                </a:tc>
              </a:tr>
              <a:tr h="370840">
                <a:tc>
                  <a:txBody>
                    <a:bodyPr/>
                    <a:lstStyle/>
                    <a:p>
                      <a:r>
                        <a:rPr lang="en-US" dirty="0" smtClean="0"/>
                        <a:t>Less Exemption U/s 54,</a:t>
                      </a:r>
                      <a:r>
                        <a:rPr lang="en-US" baseline="0" dirty="0" smtClean="0"/>
                        <a:t> 54 EC,54 F also</a:t>
                      </a:r>
                      <a:endParaRPr lang="en-IN" dirty="0"/>
                    </a:p>
                  </a:txBody>
                  <a:tcPr/>
                </a:tc>
                <a:tc>
                  <a:txBody>
                    <a:bodyPr/>
                    <a:lstStyle/>
                    <a:p>
                      <a:r>
                        <a:rPr lang="en-US" dirty="0" smtClean="0"/>
                        <a:t>(xxx)</a:t>
                      </a:r>
                    </a:p>
                  </a:txBody>
                  <a:tcPr/>
                </a:tc>
              </a:tr>
              <a:tr h="370840">
                <a:tc>
                  <a:txBody>
                    <a:bodyPr/>
                    <a:lstStyle/>
                    <a:p>
                      <a:r>
                        <a:rPr lang="en-US" dirty="0" smtClean="0"/>
                        <a:t>LTCG chargeable to Tax</a:t>
                      </a:r>
                      <a:endParaRPr lang="en-IN" dirty="0"/>
                    </a:p>
                  </a:txBody>
                  <a:tcPr/>
                </a:tc>
                <a:tc>
                  <a:txBody>
                    <a:bodyPr/>
                    <a:lstStyle/>
                    <a:p>
                      <a:r>
                        <a:rPr lang="en-US" dirty="0" smtClean="0"/>
                        <a:t>XXX</a:t>
                      </a:r>
                      <a:endParaRPr lang="en-IN" dirty="0"/>
                    </a:p>
                  </a:txBody>
                  <a:tcPr/>
                </a:tc>
              </a:tr>
            </a:tbl>
          </a:graphicData>
        </a:graphic>
      </p:graphicFrame>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 45(2) Conversion of Capital Asset </a:t>
            </a:r>
            <a:r>
              <a:rPr lang="en-US" u="sng" dirty="0" smtClean="0"/>
              <a:t>into</a:t>
            </a:r>
            <a:r>
              <a:rPr lang="en-US" dirty="0" smtClean="0"/>
              <a:t> stock in trade</a:t>
            </a:r>
            <a:endParaRPr lang="en-IN" dirty="0"/>
          </a:p>
        </p:txBody>
      </p:sp>
      <p:sp>
        <p:nvSpPr>
          <p:cNvPr id="3" name="Content Placeholder 2"/>
          <p:cNvSpPr>
            <a:spLocks noGrp="1"/>
          </p:cNvSpPr>
          <p:nvPr>
            <p:ph idx="1"/>
          </p:nvPr>
        </p:nvSpPr>
        <p:spPr>
          <a:ln w="28575">
            <a:solidFill>
              <a:schemeClr val="tx1"/>
            </a:solidFill>
          </a:ln>
          <a:effectLst>
            <a:glow rad="101600">
              <a:schemeClr val="accent3">
                <a:satMod val="175000"/>
                <a:alpha val="40000"/>
              </a:schemeClr>
            </a:glow>
          </a:effectLst>
        </p:spPr>
        <p:txBody>
          <a:bodyPr/>
          <a:lstStyle/>
          <a:p>
            <a:r>
              <a:rPr lang="en-US" dirty="0" smtClean="0"/>
              <a:t>Stock in trade is not a capital asset. But conversion of capital asset in to stock in trade is a transfer.</a:t>
            </a:r>
          </a:p>
          <a:p>
            <a:pPr>
              <a:buNone/>
            </a:pPr>
            <a:r>
              <a:rPr lang="en-US" dirty="0" smtClean="0"/>
              <a:t>Issues:</a:t>
            </a:r>
          </a:p>
          <a:p>
            <a:pPr>
              <a:buFont typeface="Wingdings" pitchFamily="2" charset="2"/>
              <a:buChar char="§"/>
            </a:pPr>
            <a:r>
              <a:rPr lang="en-US" dirty="0" smtClean="0"/>
              <a:t>What will be the FVC?</a:t>
            </a:r>
          </a:p>
          <a:p>
            <a:pPr>
              <a:buFont typeface="Wingdings" pitchFamily="2" charset="2"/>
              <a:buChar char="§"/>
            </a:pPr>
            <a:r>
              <a:rPr lang="en-US" dirty="0" smtClean="0"/>
              <a:t>Year of Taxability?</a:t>
            </a:r>
          </a:p>
          <a:p>
            <a:pPr>
              <a:buFont typeface="Wingdings" pitchFamily="2" charset="2"/>
              <a:buChar char="§"/>
            </a:pPr>
            <a:r>
              <a:rPr lang="en-US" dirty="0" smtClean="0"/>
              <a:t>How the income will be charged?</a:t>
            </a:r>
          </a:p>
          <a:p>
            <a:pPr>
              <a:buFont typeface="Wingdings" pitchFamily="2" charset="2"/>
              <a:buChar char="§"/>
            </a:pPr>
            <a:r>
              <a:rPr lang="en-US" dirty="0" smtClean="0"/>
              <a:t>Sec 54 EC from when?</a:t>
            </a:r>
          </a:p>
          <a:p>
            <a:pPr>
              <a:buFont typeface="Wingdings" pitchFamily="2" charset="2"/>
              <a:buChar char="§"/>
            </a:pPr>
            <a:r>
              <a:rPr lang="en-US" dirty="0" smtClean="0"/>
              <a:t>Holding period to be considered till what date?</a:t>
            </a:r>
          </a:p>
          <a:p>
            <a:pPr>
              <a:buFont typeface="Wingdings" pitchFamily="2" charset="2"/>
              <a:buChar char="§"/>
            </a:pPr>
            <a:endParaRPr lang="en-US" dirty="0" smtClean="0"/>
          </a:p>
          <a:p>
            <a:endParaRPr lang="en-IN" dirty="0"/>
          </a:p>
        </p:txBody>
      </p:sp>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Capital gains on Compulsory acquisition sec 45(5)</a:t>
            </a:r>
            <a:endParaRPr lang="en-IN" dirty="0"/>
          </a:p>
        </p:txBody>
      </p:sp>
      <p:sp>
        <p:nvSpPr>
          <p:cNvPr id="3" name="Content Placeholder 2"/>
          <p:cNvSpPr>
            <a:spLocks noGrp="1"/>
          </p:cNvSpPr>
          <p:nvPr>
            <p:ph idx="1"/>
          </p:nvPr>
        </p:nvSpPr>
        <p:spPr>
          <a:ln w="28575">
            <a:solidFill>
              <a:schemeClr val="tx1"/>
            </a:solidFill>
          </a:ln>
          <a:effectLst>
            <a:glow rad="101600">
              <a:schemeClr val="accent3">
                <a:satMod val="175000"/>
                <a:alpha val="40000"/>
              </a:schemeClr>
            </a:glow>
          </a:effectLst>
        </p:spPr>
        <p:txBody>
          <a:bodyPr>
            <a:normAutofit/>
          </a:bodyPr>
          <a:lstStyle/>
          <a:p>
            <a:r>
              <a:rPr lang="en-US" sz="2000" dirty="0" smtClean="0"/>
              <a:t>Capital gains arising on</a:t>
            </a:r>
          </a:p>
          <a:p>
            <a:pPr>
              <a:buNone/>
            </a:pPr>
            <a:r>
              <a:rPr lang="en-US" sz="2000" dirty="0" smtClean="0"/>
              <a:t>     a) compulsory acquisition of an asset under any law</a:t>
            </a:r>
          </a:p>
          <a:p>
            <a:pPr>
              <a:buNone/>
            </a:pPr>
            <a:r>
              <a:rPr lang="en-US" sz="2000" dirty="0" smtClean="0"/>
              <a:t>     b) Consideration is determined or approved by RBI or    </a:t>
            </a:r>
          </a:p>
          <a:p>
            <a:pPr>
              <a:buNone/>
            </a:pPr>
            <a:r>
              <a:rPr lang="en-US" sz="2000" dirty="0" smtClean="0"/>
              <a:t>           Central govt.</a:t>
            </a:r>
          </a:p>
          <a:p>
            <a:pPr>
              <a:buNone/>
            </a:pPr>
            <a:r>
              <a:rPr lang="en-US" sz="2000" dirty="0" smtClean="0"/>
              <a:t>     c) Enhanced compensation may be STCG or LTCG depends upon how initial compensation is charged to tax.</a:t>
            </a:r>
          </a:p>
          <a:p>
            <a:pPr>
              <a:buNone/>
            </a:pPr>
            <a:r>
              <a:rPr lang="en-US" sz="2000" dirty="0" smtClean="0"/>
              <a:t>Issues:</a:t>
            </a:r>
          </a:p>
          <a:p>
            <a:pPr>
              <a:buFont typeface="Wingdings" pitchFamily="2" charset="2"/>
              <a:buChar char="§"/>
            </a:pPr>
            <a:r>
              <a:rPr lang="en-US" sz="2000" dirty="0" smtClean="0"/>
              <a:t>What will be the FVC?</a:t>
            </a:r>
          </a:p>
          <a:p>
            <a:pPr>
              <a:buFont typeface="Wingdings" pitchFamily="2" charset="2"/>
              <a:buChar char="§"/>
            </a:pPr>
            <a:r>
              <a:rPr lang="en-US" sz="2000" dirty="0" smtClean="0"/>
              <a:t>When the CG will be chargeable to tax? Will enhanced compensation be chargeable to tax even if assessee is dead?</a:t>
            </a:r>
          </a:p>
          <a:p>
            <a:pPr>
              <a:buFont typeface="Wingdings" pitchFamily="2" charset="2"/>
              <a:buChar char="§"/>
            </a:pPr>
            <a:r>
              <a:rPr lang="en-US" sz="2000" dirty="0" smtClean="0"/>
              <a:t>When sec 54 EC exemption is eligible?</a:t>
            </a:r>
          </a:p>
          <a:p>
            <a:pPr>
              <a:buFont typeface="Wingdings" pitchFamily="2" charset="2"/>
              <a:buChar char="§"/>
            </a:pPr>
            <a:r>
              <a:rPr lang="en-US" sz="2000" dirty="0" smtClean="0"/>
              <a:t>Will COA be allowed on enhanced compensation also?</a:t>
            </a:r>
          </a:p>
          <a:p>
            <a:endParaRPr lang="en-IN" sz="2000" dirty="0"/>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 50C – Capital gains in Real estate transaction</a:t>
            </a:r>
            <a:endParaRPr lang="en-IN" dirty="0"/>
          </a:p>
        </p:txBody>
      </p:sp>
      <p:sp>
        <p:nvSpPr>
          <p:cNvPr id="3" name="Content Placeholder 2"/>
          <p:cNvSpPr>
            <a:spLocks noGrp="1"/>
          </p:cNvSpPr>
          <p:nvPr>
            <p:ph idx="1"/>
          </p:nvPr>
        </p:nvSpPr>
        <p:spPr>
          <a:ln w="28575">
            <a:solidFill>
              <a:schemeClr val="tx1"/>
            </a:solidFill>
          </a:ln>
          <a:effectLst>
            <a:glow rad="101600">
              <a:schemeClr val="accent3">
                <a:satMod val="175000"/>
                <a:alpha val="40000"/>
              </a:schemeClr>
            </a:glow>
          </a:effectLst>
        </p:spPr>
        <p:txBody>
          <a:bodyPr/>
          <a:lstStyle/>
          <a:p>
            <a:r>
              <a:rPr lang="en-US" dirty="0" smtClean="0"/>
              <a:t>Applicability: Capital asset transferred is land or building or both</a:t>
            </a:r>
          </a:p>
          <a:p>
            <a:r>
              <a:rPr lang="en-US" dirty="0" smtClean="0"/>
              <a:t>FVC – Value adopted by Stamp valuation authority or AC </a:t>
            </a:r>
            <a:r>
              <a:rPr lang="en-US" dirty="0" err="1" smtClean="0"/>
              <a:t>w.e.h</a:t>
            </a:r>
            <a:endParaRPr lang="en-US" dirty="0" smtClean="0"/>
          </a:p>
          <a:p>
            <a:r>
              <a:rPr lang="en-US" dirty="0" smtClean="0"/>
              <a:t>If an assessee objects then the AO can assess the value on its own. Then FVC shall be AO value or Stamp valuation </a:t>
            </a:r>
            <a:r>
              <a:rPr lang="en-US" dirty="0" err="1" smtClean="0"/>
              <a:t>w.e.l</a:t>
            </a:r>
            <a:endParaRPr lang="en-US" dirty="0" smtClean="0"/>
          </a:p>
          <a:p>
            <a:pPr>
              <a:buNone/>
            </a:pPr>
            <a:r>
              <a:rPr lang="en-US" dirty="0" smtClean="0"/>
              <a:t> But in no cases the FVC can be less than Actual consideration.</a:t>
            </a:r>
            <a:endParaRPr lang="en-IN" dirty="0"/>
          </a:p>
        </p:txBody>
      </p:sp>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 of Acquisition:</a:t>
            </a:r>
            <a:endParaRPr lang="en-IN" dirty="0"/>
          </a:p>
        </p:txBody>
      </p:sp>
      <p:sp>
        <p:nvSpPr>
          <p:cNvPr id="3" name="Content Placeholder 2"/>
          <p:cNvSpPr>
            <a:spLocks noGrp="1"/>
          </p:cNvSpPr>
          <p:nvPr>
            <p:ph idx="1"/>
          </p:nvPr>
        </p:nvSpPr>
        <p:spPr>
          <a:ln w="28575">
            <a:solidFill>
              <a:schemeClr val="tx1"/>
            </a:solidFill>
          </a:ln>
          <a:effectLst>
            <a:glow rad="101600">
              <a:schemeClr val="accent3">
                <a:satMod val="175000"/>
                <a:alpha val="40000"/>
              </a:schemeClr>
            </a:glow>
          </a:effectLst>
        </p:spPr>
        <p:txBody>
          <a:bodyPr>
            <a:normAutofit lnSpcReduction="10000"/>
          </a:bodyPr>
          <a:lstStyle/>
          <a:p>
            <a:r>
              <a:rPr lang="en-US" dirty="0" smtClean="0"/>
              <a:t>Cost of Acquisition in case of Financial Asset</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dirty="0" smtClean="0"/>
              <a:t>** </a:t>
            </a:r>
            <a:r>
              <a:rPr lang="en-US" sz="1800" dirty="0" smtClean="0"/>
              <a:t>If bonus shares are issued before 1/4/1981  the FMV as on 1.4.1981 can be taken as cost</a:t>
            </a:r>
          </a:p>
          <a:p>
            <a:pPr>
              <a:buNone/>
            </a:pPr>
            <a:endParaRPr lang="en-US" dirty="0" smtClean="0"/>
          </a:p>
          <a:p>
            <a:pPr>
              <a:buNone/>
            </a:pPr>
            <a:endParaRPr lang="en-IN" dirty="0"/>
          </a:p>
        </p:txBody>
      </p:sp>
      <p:graphicFrame>
        <p:nvGraphicFramePr>
          <p:cNvPr id="4" name="Table 3"/>
          <p:cNvGraphicFramePr>
            <a:graphicFrameLocks noGrp="1"/>
          </p:cNvGraphicFramePr>
          <p:nvPr/>
        </p:nvGraphicFramePr>
        <p:xfrm>
          <a:off x="1428728" y="2428868"/>
          <a:ext cx="6096000" cy="2672080"/>
        </p:xfrm>
        <a:graphic>
          <a:graphicData uri="http://schemas.openxmlformats.org/drawingml/2006/table">
            <a:tbl>
              <a:tblPr firstRow="1" bandRow="1">
                <a:tableStyleId>{00A15C55-8517-42AA-B614-E9B94910E393}</a:tableStyleId>
              </a:tblPr>
              <a:tblGrid>
                <a:gridCol w="3048000"/>
                <a:gridCol w="3048000"/>
              </a:tblGrid>
              <a:tr h="370840">
                <a:tc>
                  <a:txBody>
                    <a:bodyPr/>
                    <a:lstStyle/>
                    <a:p>
                      <a:r>
                        <a:rPr lang="en-US" dirty="0" smtClean="0"/>
                        <a:t>Financial Asset</a:t>
                      </a:r>
                      <a:endParaRPr lang="en-IN" dirty="0"/>
                    </a:p>
                  </a:txBody>
                  <a:tcPr>
                    <a:cell3D prstMaterial="dkEdge">
                      <a:bevel w="77470" h="12700" prst="softRound"/>
                      <a:lightRig rig="flood" dir="t"/>
                    </a:cell3D>
                  </a:tcPr>
                </a:tc>
                <a:tc>
                  <a:txBody>
                    <a:bodyPr/>
                    <a:lstStyle/>
                    <a:p>
                      <a:r>
                        <a:rPr lang="en-US" dirty="0" smtClean="0"/>
                        <a:t>Cost</a:t>
                      </a:r>
                      <a:r>
                        <a:rPr lang="en-US" baseline="0" dirty="0" smtClean="0"/>
                        <a:t> of Acquisition</a:t>
                      </a:r>
                      <a:endParaRPr lang="en-IN" dirty="0"/>
                    </a:p>
                  </a:txBody>
                  <a:tcPr>
                    <a:cell3D prstMaterial="dkEdge">
                      <a:bevel w="77470" h="12700" prst="softRound"/>
                      <a:lightRig rig="flood" dir="t"/>
                    </a:cell3D>
                  </a:tcPr>
                </a:tc>
              </a:tr>
              <a:tr h="370840">
                <a:tc>
                  <a:txBody>
                    <a:bodyPr/>
                    <a:lstStyle/>
                    <a:p>
                      <a:r>
                        <a:rPr lang="en-US" dirty="0" smtClean="0"/>
                        <a:t>Shares</a:t>
                      </a:r>
                      <a:endParaRPr lang="en-IN" dirty="0"/>
                    </a:p>
                  </a:txBody>
                  <a:tcPr>
                    <a:cell3D prstMaterial="dkEdge">
                      <a:bevel w="77470" h="12700" prst="softRound"/>
                      <a:lightRig rig="flood" dir="t"/>
                    </a:cell3D>
                  </a:tcPr>
                </a:tc>
                <a:tc>
                  <a:txBody>
                    <a:bodyPr/>
                    <a:lstStyle/>
                    <a:p>
                      <a:r>
                        <a:rPr lang="en-US" dirty="0" smtClean="0"/>
                        <a:t>Original cost</a:t>
                      </a:r>
                      <a:endParaRPr lang="en-IN" dirty="0"/>
                    </a:p>
                  </a:txBody>
                  <a:tcPr>
                    <a:cell3D prstMaterial="dkEdge">
                      <a:bevel w="77470" h="12700" prst="softRound"/>
                      <a:lightRig rig="flood" dir="t"/>
                    </a:cell3D>
                  </a:tcPr>
                </a:tc>
              </a:tr>
              <a:tr h="370840">
                <a:tc>
                  <a:txBody>
                    <a:bodyPr/>
                    <a:lstStyle/>
                    <a:p>
                      <a:r>
                        <a:rPr lang="en-US" dirty="0" smtClean="0"/>
                        <a:t>Bonus shares</a:t>
                      </a:r>
                      <a:endParaRPr lang="en-IN" dirty="0"/>
                    </a:p>
                  </a:txBody>
                  <a:tcPr>
                    <a:cell3D prstMaterial="dkEdge">
                      <a:bevel w="77470" h="12700" prst="softRound"/>
                      <a:lightRig rig="flood" dir="t"/>
                    </a:cell3D>
                  </a:tcPr>
                </a:tc>
                <a:tc>
                  <a:txBody>
                    <a:bodyPr/>
                    <a:lstStyle/>
                    <a:p>
                      <a:r>
                        <a:rPr lang="en-US" dirty="0" smtClean="0"/>
                        <a:t>Nil **</a:t>
                      </a:r>
                      <a:endParaRPr lang="en-IN" dirty="0"/>
                    </a:p>
                  </a:txBody>
                  <a:tcPr>
                    <a:cell3D prstMaterial="dkEdge">
                      <a:bevel w="77470" h="12700" prst="softRound"/>
                      <a:lightRig rig="flood" dir="t"/>
                    </a:cell3D>
                  </a:tcPr>
                </a:tc>
              </a:tr>
              <a:tr h="370840">
                <a:tc>
                  <a:txBody>
                    <a:bodyPr/>
                    <a:lstStyle/>
                    <a:p>
                      <a:r>
                        <a:rPr lang="en-US" dirty="0" smtClean="0"/>
                        <a:t>Rights shares</a:t>
                      </a:r>
                      <a:endParaRPr lang="en-IN" dirty="0"/>
                    </a:p>
                  </a:txBody>
                  <a:tcPr>
                    <a:cell3D prstMaterial="dkEdge">
                      <a:bevel w="77470" h="12700" prst="softRound"/>
                      <a:lightRig rig="flood" dir="t"/>
                    </a:cell3D>
                  </a:tcPr>
                </a:tc>
                <a:tc>
                  <a:txBody>
                    <a:bodyPr/>
                    <a:lstStyle/>
                    <a:p>
                      <a:r>
                        <a:rPr lang="en-US" dirty="0" smtClean="0"/>
                        <a:t>Amount</a:t>
                      </a:r>
                      <a:r>
                        <a:rPr lang="en-US" baseline="0" dirty="0" smtClean="0"/>
                        <a:t> actually paid for rights(in case of </a:t>
                      </a:r>
                      <a:r>
                        <a:rPr lang="en-US" baseline="0" dirty="0" err="1" smtClean="0"/>
                        <a:t>renouncee</a:t>
                      </a:r>
                      <a:r>
                        <a:rPr lang="en-US" baseline="0" dirty="0" smtClean="0"/>
                        <a:t> add the </a:t>
                      </a:r>
                      <a:r>
                        <a:rPr lang="en-US" baseline="0" dirty="0" err="1" smtClean="0"/>
                        <a:t>renouciation</a:t>
                      </a:r>
                      <a:r>
                        <a:rPr lang="en-US" baseline="0" dirty="0" smtClean="0"/>
                        <a:t> cost also)</a:t>
                      </a:r>
                      <a:endParaRPr lang="en-IN" dirty="0"/>
                    </a:p>
                  </a:txBody>
                  <a:tcPr>
                    <a:cell3D prstMaterial="dkEdge">
                      <a:bevel w="77470" h="12700" prst="softRound"/>
                      <a:lightRig rig="flood" dir="t"/>
                    </a:cell3D>
                  </a:tcPr>
                </a:tc>
              </a:tr>
              <a:tr h="370840">
                <a:tc>
                  <a:txBody>
                    <a:bodyPr/>
                    <a:lstStyle/>
                    <a:p>
                      <a:r>
                        <a:rPr lang="en-US" dirty="0" smtClean="0"/>
                        <a:t>Rights</a:t>
                      </a:r>
                      <a:r>
                        <a:rPr lang="en-US" baseline="0" dirty="0" smtClean="0"/>
                        <a:t> </a:t>
                      </a:r>
                      <a:r>
                        <a:rPr lang="en-US" baseline="0" dirty="0" err="1" smtClean="0"/>
                        <a:t>renounciation</a:t>
                      </a:r>
                      <a:endParaRPr lang="en-IN" dirty="0"/>
                    </a:p>
                  </a:txBody>
                  <a:tcPr>
                    <a:cell3D prstMaterial="dkEdge">
                      <a:bevel w="77470" h="12700" prst="softRound"/>
                      <a:lightRig rig="flood" dir="t"/>
                    </a:cell3D>
                  </a:tcPr>
                </a:tc>
                <a:tc>
                  <a:txBody>
                    <a:bodyPr/>
                    <a:lstStyle/>
                    <a:p>
                      <a:r>
                        <a:rPr lang="en-US" dirty="0" smtClean="0"/>
                        <a:t>Nil</a:t>
                      </a:r>
                      <a:endParaRPr lang="en-IN" dirty="0"/>
                    </a:p>
                  </a:txBody>
                  <a:tcPr>
                    <a:cell3D prstMaterial="dkEdge">
                      <a:bevel w="77470" h="12700" prst="softRound"/>
                      <a:lightRig rig="flood" dir="t"/>
                    </a:cell3D>
                  </a:tcPr>
                </a:tc>
              </a:tr>
            </a:tbl>
          </a:graphicData>
        </a:graphic>
      </p:graphicFrame>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04088"/>
            <a:ext cx="8305800" cy="5725308"/>
          </a:xfrm>
          <a:ln w="28575">
            <a:solidFill>
              <a:schemeClr val="tx1"/>
            </a:solidFill>
          </a:ln>
          <a:effectLst>
            <a:glow rad="101600">
              <a:schemeClr val="accent3">
                <a:satMod val="175000"/>
                <a:alpha val="40000"/>
              </a:schemeClr>
            </a:glow>
          </a:effectLst>
        </p:spPr>
        <p:txBody>
          <a:bodyPr anchor="t">
            <a:normAutofit/>
          </a:bodyPr>
          <a:lstStyle/>
          <a:p>
            <a:r>
              <a:rPr lang="en-US" sz="2800" dirty="0" smtClean="0"/>
              <a:t>COA in case of any Other Capital Assets and asset acquired in any of the modes specified u/s 49(1)</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&lt;1981                           &gt;1981</a:t>
            </a:r>
            <a:endParaRPr lang="en-IN" sz="2800" dirty="0"/>
          </a:p>
        </p:txBody>
      </p:sp>
      <p:sp>
        <p:nvSpPr>
          <p:cNvPr id="5" name="Down Arrow 4"/>
          <p:cNvSpPr/>
          <p:nvPr/>
        </p:nvSpPr>
        <p:spPr>
          <a:xfrm>
            <a:off x="3786182" y="2214554"/>
            <a:ext cx="357190"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Rectangle 5"/>
          <p:cNvSpPr/>
          <p:nvPr/>
        </p:nvSpPr>
        <p:spPr>
          <a:xfrm>
            <a:off x="2357422" y="2928934"/>
            <a:ext cx="3286148"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Down Arrow 6"/>
          <p:cNvSpPr/>
          <p:nvPr/>
        </p:nvSpPr>
        <p:spPr>
          <a:xfrm>
            <a:off x="2357422" y="3000372"/>
            <a:ext cx="71438" cy="7143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Down Arrow 7"/>
          <p:cNvSpPr/>
          <p:nvPr/>
        </p:nvSpPr>
        <p:spPr>
          <a:xfrm>
            <a:off x="5572132" y="3000372"/>
            <a:ext cx="71438" cy="7143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8"/>
          <p:cNvSpPr/>
          <p:nvPr/>
        </p:nvSpPr>
        <p:spPr>
          <a:xfrm>
            <a:off x="1357290" y="3786190"/>
            <a:ext cx="2000264"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Actual Cost or FMV on 1.4.1981</a:t>
            </a:r>
            <a:endParaRPr lang="en-IN" dirty="0"/>
          </a:p>
        </p:txBody>
      </p:sp>
      <p:sp>
        <p:nvSpPr>
          <p:cNvPr id="10" name="Rectangle 9"/>
          <p:cNvSpPr/>
          <p:nvPr/>
        </p:nvSpPr>
        <p:spPr>
          <a:xfrm>
            <a:off x="4357686" y="3786190"/>
            <a:ext cx="2214578"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Actual cost /</a:t>
            </a:r>
          </a:p>
          <a:p>
            <a:pPr algn="ctr"/>
            <a:r>
              <a:rPr lang="en-US" dirty="0" smtClean="0"/>
              <a:t>Cost to the previous owner(in case of sec 49(1)</a:t>
            </a:r>
            <a:endParaRPr lang="en-IN" dirty="0"/>
          </a:p>
        </p:txBody>
      </p:sp>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28670"/>
            <a:ext cx="8229600" cy="5395930"/>
          </a:xfrm>
          <a:ln w="28575">
            <a:solidFill>
              <a:schemeClr val="tx1"/>
            </a:solidFill>
          </a:ln>
          <a:effectLst>
            <a:glow rad="101600">
              <a:schemeClr val="accent3">
                <a:satMod val="175000"/>
                <a:alpha val="40000"/>
              </a:schemeClr>
            </a:glow>
          </a:effectLst>
        </p:spPr>
        <p:txBody>
          <a:bodyPr>
            <a:normAutofit lnSpcReduction="10000"/>
          </a:bodyPr>
          <a:lstStyle/>
          <a:p>
            <a:pPr>
              <a:buNone/>
            </a:pPr>
            <a:r>
              <a:rPr lang="en-US" b="1" u="sng" dirty="0" smtClean="0"/>
              <a:t>Cost of acquisition u/s 49(1)</a:t>
            </a:r>
          </a:p>
          <a:p>
            <a:pPr>
              <a:buNone/>
            </a:pPr>
            <a:r>
              <a:rPr lang="en-US" dirty="0" smtClean="0"/>
              <a:t>Cost of acquisition will be taken as cost to </a:t>
            </a:r>
            <a:r>
              <a:rPr lang="en-US" b="1" u="sng" dirty="0" smtClean="0"/>
              <a:t>previous owner</a:t>
            </a:r>
            <a:r>
              <a:rPr lang="en-US" dirty="0" smtClean="0"/>
              <a:t> if transfer is made on following lines:</a:t>
            </a:r>
          </a:p>
          <a:p>
            <a:pPr>
              <a:buFont typeface="Wingdings" pitchFamily="2" charset="2"/>
              <a:buChar char="§"/>
            </a:pPr>
            <a:r>
              <a:rPr lang="en-US" dirty="0" smtClean="0"/>
              <a:t>Under a gift or will</a:t>
            </a:r>
          </a:p>
          <a:p>
            <a:pPr>
              <a:buFont typeface="Wingdings" pitchFamily="2" charset="2"/>
              <a:buChar char="§"/>
            </a:pPr>
            <a:r>
              <a:rPr lang="en-US" dirty="0" smtClean="0"/>
              <a:t>By succession, inheritance or devolution</a:t>
            </a:r>
          </a:p>
          <a:p>
            <a:pPr>
              <a:buNone/>
            </a:pPr>
            <a:r>
              <a:rPr lang="en-US" b="1" u="sng" dirty="0" smtClean="0"/>
              <a:t>Cost of Acquisition – In consideration of transfer u/s 47(x)</a:t>
            </a:r>
          </a:p>
          <a:p>
            <a:pPr>
              <a:buNone/>
            </a:pPr>
            <a:r>
              <a:rPr lang="en-US" dirty="0" smtClean="0"/>
              <a:t>Cost of acquisition of the asset will be the cost of asset given up.</a:t>
            </a:r>
          </a:p>
          <a:p>
            <a:pPr>
              <a:buNone/>
            </a:pPr>
            <a:r>
              <a:rPr lang="en-US" b="1" u="sng" dirty="0" smtClean="0"/>
              <a:t>Cost of Improvement:</a:t>
            </a:r>
          </a:p>
          <a:p>
            <a:pPr>
              <a:buNone/>
            </a:pPr>
            <a:r>
              <a:rPr lang="en-US" dirty="0" smtClean="0"/>
              <a:t>COI before 1</a:t>
            </a:r>
            <a:r>
              <a:rPr lang="en-US" baseline="30000" dirty="0" smtClean="0"/>
              <a:t>st</a:t>
            </a:r>
            <a:r>
              <a:rPr lang="en-US" dirty="0" smtClean="0"/>
              <a:t> </a:t>
            </a:r>
            <a:r>
              <a:rPr lang="en-US" dirty="0" err="1" smtClean="0"/>
              <a:t>april</a:t>
            </a:r>
            <a:r>
              <a:rPr lang="en-US" dirty="0" smtClean="0"/>
              <a:t> 1981 will not be allowed under any circumstances – That’s why no break up before 1/4/1981 is given.</a:t>
            </a:r>
          </a:p>
        </p:txBody>
      </p:sp>
      <p:cxnSp>
        <p:nvCxnSpPr>
          <p:cNvPr id="6" name="Straight Arrow Connector 5"/>
          <p:cNvCxnSpPr/>
          <p:nvPr/>
        </p:nvCxnSpPr>
        <p:spPr>
          <a:xfrm>
            <a:off x="7143768" y="1714488"/>
            <a:ext cx="500066"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715272" y="2143116"/>
            <a:ext cx="1214446"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Last Previous owner</a:t>
            </a:r>
            <a:endParaRPr lang="en-IN" dirty="0"/>
          </a:p>
        </p:txBody>
      </p:sp>
    </p:spTree>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Indexed cost of Acquisition</a:t>
            </a:r>
            <a:endParaRPr lang="en-IN" dirty="0"/>
          </a:p>
        </p:txBody>
      </p:sp>
      <p:sp>
        <p:nvSpPr>
          <p:cNvPr id="3" name="Content Placeholder 2"/>
          <p:cNvSpPr>
            <a:spLocks noGrp="1"/>
          </p:cNvSpPr>
          <p:nvPr>
            <p:ph idx="1"/>
          </p:nvPr>
        </p:nvSpPr>
        <p:spPr>
          <a:ln w="28575">
            <a:solidFill>
              <a:schemeClr val="tx1"/>
            </a:solidFill>
          </a:ln>
          <a:effectLst>
            <a:glow rad="101600">
              <a:schemeClr val="accent3">
                <a:satMod val="175000"/>
                <a:alpha val="40000"/>
              </a:schemeClr>
            </a:glow>
          </a:effectLst>
        </p:spPr>
        <p:txBody>
          <a:bodyPr/>
          <a:lstStyle/>
          <a:p>
            <a:r>
              <a:rPr lang="en-US" dirty="0" smtClean="0"/>
              <a:t>Indexed cost acquisition:</a:t>
            </a:r>
          </a:p>
          <a:p>
            <a:pPr algn="just">
              <a:buNone/>
            </a:pPr>
            <a:r>
              <a:rPr lang="en-US" dirty="0" smtClean="0"/>
              <a:t>                     =</a:t>
            </a:r>
            <a:r>
              <a:rPr lang="en-US" u="sng" dirty="0" smtClean="0"/>
              <a:t>  CII  for   the   year   of      transfer            </a:t>
            </a:r>
          </a:p>
          <a:p>
            <a:pPr>
              <a:buNone/>
            </a:pPr>
            <a:r>
              <a:rPr lang="en-US" dirty="0" smtClean="0"/>
              <a:t>                       CII for the </a:t>
            </a:r>
            <a:r>
              <a:rPr lang="en-US" b="1" u="sng" dirty="0" smtClean="0"/>
              <a:t>first year</a:t>
            </a:r>
            <a:r>
              <a:rPr lang="en-US" dirty="0" smtClean="0"/>
              <a:t> held by assessee</a:t>
            </a:r>
          </a:p>
          <a:p>
            <a:pPr>
              <a:buNone/>
            </a:pPr>
            <a:r>
              <a:rPr lang="en-US" dirty="0" smtClean="0"/>
              <a:t>When indexation is not available:</a:t>
            </a:r>
          </a:p>
          <a:p>
            <a:pPr>
              <a:buNone/>
            </a:pPr>
            <a:r>
              <a:rPr lang="en-US" dirty="0" smtClean="0"/>
              <a:t>For a) STCG, b) For first proviso to Sec.48</a:t>
            </a:r>
          </a:p>
          <a:p>
            <a:pPr>
              <a:buNone/>
            </a:pPr>
            <a:endParaRPr lang="en-IN" dirty="0"/>
          </a:p>
        </p:txBody>
      </p:sp>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867524"/>
          </a:xfrm>
        </p:spPr>
        <p:txBody>
          <a:bodyPr/>
          <a:lstStyle/>
          <a:p>
            <a:r>
              <a:rPr lang="en-US" dirty="0" smtClean="0"/>
              <a:t>Exemption from Capital Gains</a:t>
            </a:r>
            <a:endParaRPr lang="en-IN" dirty="0"/>
          </a:p>
        </p:txBody>
      </p:sp>
      <p:graphicFrame>
        <p:nvGraphicFramePr>
          <p:cNvPr id="3" name="Table 2"/>
          <p:cNvGraphicFramePr>
            <a:graphicFrameLocks noGrp="1"/>
          </p:cNvGraphicFramePr>
          <p:nvPr/>
        </p:nvGraphicFramePr>
        <p:xfrm>
          <a:off x="642910" y="1785926"/>
          <a:ext cx="7572425" cy="4729480"/>
        </p:xfrm>
        <a:graphic>
          <a:graphicData uri="http://schemas.openxmlformats.org/drawingml/2006/table">
            <a:tbl>
              <a:tblPr firstRow="1" bandRow="1">
                <a:tableStyleId>{5C22544A-7EE6-4342-B048-85BDC9FD1C3A}</a:tableStyleId>
              </a:tblPr>
              <a:tblGrid>
                <a:gridCol w="1514485"/>
                <a:gridCol w="1514485"/>
                <a:gridCol w="1514485"/>
                <a:gridCol w="1514485"/>
                <a:gridCol w="1514485"/>
              </a:tblGrid>
              <a:tr h="370840">
                <a:tc>
                  <a:txBody>
                    <a:bodyPr/>
                    <a:lstStyle/>
                    <a:p>
                      <a:r>
                        <a:rPr lang="en-US" sz="1600" dirty="0" smtClean="0"/>
                        <a:t>Nature</a:t>
                      </a:r>
                      <a:endParaRPr lang="en-IN" sz="1600" dirty="0"/>
                    </a:p>
                  </a:txBody>
                  <a:tcPr/>
                </a:tc>
                <a:tc>
                  <a:txBody>
                    <a:bodyPr/>
                    <a:lstStyle/>
                    <a:p>
                      <a:r>
                        <a:rPr lang="en-US" sz="1600" dirty="0" smtClean="0"/>
                        <a:t>Sec</a:t>
                      </a:r>
                      <a:r>
                        <a:rPr lang="en-US" sz="1600" baseline="0" dirty="0" smtClean="0"/>
                        <a:t> 54</a:t>
                      </a:r>
                      <a:endParaRPr lang="en-IN" sz="1600" dirty="0"/>
                    </a:p>
                  </a:txBody>
                  <a:tcPr/>
                </a:tc>
                <a:tc>
                  <a:txBody>
                    <a:bodyPr/>
                    <a:lstStyle/>
                    <a:p>
                      <a:r>
                        <a:rPr lang="en-US" sz="1600" dirty="0" smtClean="0"/>
                        <a:t>Sec 54 B</a:t>
                      </a:r>
                      <a:endParaRPr lang="en-IN" sz="1600" dirty="0"/>
                    </a:p>
                  </a:txBody>
                  <a:tcPr/>
                </a:tc>
                <a:tc>
                  <a:txBody>
                    <a:bodyPr/>
                    <a:lstStyle/>
                    <a:p>
                      <a:r>
                        <a:rPr lang="en-US" sz="1600" dirty="0" smtClean="0"/>
                        <a:t>Sec 54 EC</a:t>
                      </a:r>
                      <a:endParaRPr lang="en-IN" sz="1600" dirty="0"/>
                    </a:p>
                  </a:txBody>
                  <a:tcPr/>
                </a:tc>
                <a:tc>
                  <a:txBody>
                    <a:bodyPr/>
                    <a:lstStyle/>
                    <a:p>
                      <a:r>
                        <a:rPr lang="en-US" sz="1600" dirty="0" smtClean="0"/>
                        <a:t>Sec 54 F</a:t>
                      </a:r>
                      <a:endParaRPr lang="en-IN" sz="1600" dirty="0"/>
                    </a:p>
                  </a:txBody>
                  <a:tcPr/>
                </a:tc>
              </a:tr>
              <a:tr h="370840">
                <a:tc>
                  <a:txBody>
                    <a:bodyPr/>
                    <a:lstStyle/>
                    <a:p>
                      <a:r>
                        <a:rPr lang="en-US" sz="1600" dirty="0" smtClean="0"/>
                        <a:t>Eligible assesses</a:t>
                      </a:r>
                      <a:endParaRPr lang="en-IN" sz="1600" dirty="0"/>
                    </a:p>
                  </a:txBody>
                  <a:tcPr/>
                </a:tc>
                <a:tc>
                  <a:txBody>
                    <a:bodyPr/>
                    <a:lstStyle/>
                    <a:p>
                      <a:r>
                        <a:rPr lang="en-US" sz="1600" dirty="0" smtClean="0"/>
                        <a:t>I &amp; HUF</a:t>
                      </a:r>
                      <a:endParaRPr lang="en-IN" sz="1600" dirty="0"/>
                    </a:p>
                  </a:txBody>
                  <a:tcPr/>
                </a:tc>
                <a:tc>
                  <a:txBody>
                    <a:bodyPr/>
                    <a:lstStyle/>
                    <a:p>
                      <a:r>
                        <a:rPr lang="en-US" sz="1600" dirty="0" smtClean="0"/>
                        <a:t>I</a:t>
                      </a:r>
                      <a:endParaRPr lang="en-IN" sz="1600" dirty="0"/>
                    </a:p>
                  </a:txBody>
                  <a:tcPr/>
                </a:tc>
                <a:tc>
                  <a:txBody>
                    <a:bodyPr/>
                    <a:lstStyle/>
                    <a:p>
                      <a:r>
                        <a:rPr lang="en-US" sz="1600" dirty="0" smtClean="0"/>
                        <a:t>All</a:t>
                      </a:r>
                      <a:endParaRPr lang="en-IN" sz="1600" dirty="0"/>
                    </a:p>
                  </a:txBody>
                  <a:tcPr/>
                </a:tc>
                <a:tc>
                  <a:txBody>
                    <a:bodyPr/>
                    <a:lstStyle/>
                    <a:p>
                      <a:r>
                        <a:rPr lang="en-US" sz="1600" dirty="0" smtClean="0"/>
                        <a:t>I &amp; HUF</a:t>
                      </a:r>
                      <a:endParaRPr lang="en-IN" sz="1600" dirty="0"/>
                    </a:p>
                  </a:txBody>
                  <a:tcPr/>
                </a:tc>
              </a:tr>
              <a:tr h="370840">
                <a:tc>
                  <a:txBody>
                    <a:bodyPr/>
                    <a:lstStyle/>
                    <a:p>
                      <a:r>
                        <a:rPr lang="en-US" sz="1600" dirty="0" smtClean="0"/>
                        <a:t>Asset </a:t>
                      </a:r>
                      <a:r>
                        <a:rPr lang="en-US" sz="1600" dirty="0" err="1" smtClean="0"/>
                        <a:t>trfd</a:t>
                      </a:r>
                      <a:endParaRPr lang="en-IN" sz="1600" dirty="0"/>
                    </a:p>
                  </a:txBody>
                  <a:tcPr/>
                </a:tc>
                <a:tc>
                  <a:txBody>
                    <a:bodyPr/>
                    <a:lstStyle/>
                    <a:p>
                      <a:r>
                        <a:rPr lang="en-US" sz="1600" dirty="0" smtClean="0"/>
                        <a:t>RH</a:t>
                      </a:r>
                      <a:endParaRPr lang="en-IN" sz="1600" dirty="0"/>
                    </a:p>
                  </a:txBody>
                  <a:tcPr/>
                </a:tc>
                <a:tc>
                  <a:txBody>
                    <a:bodyPr/>
                    <a:lstStyle/>
                    <a:p>
                      <a:r>
                        <a:rPr lang="en-US" sz="1600" dirty="0" smtClean="0"/>
                        <a:t>Urban </a:t>
                      </a:r>
                      <a:r>
                        <a:rPr lang="en-US" sz="1600" dirty="0" err="1" smtClean="0"/>
                        <a:t>Agri</a:t>
                      </a:r>
                      <a:r>
                        <a:rPr lang="en-US" sz="1600" dirty="0" smtClean="0"/>
                        <a:t> Land</a:t>
                      </a:r>
                      <a:endParaRPr lang="en-IN" sz="1600" dirty="0"/>
                    </a:p>
                  </a:txBody>
                  <a:tcPr/>
                </a:tc>
                <a:tc>
                  <a:txBody>
                    <a:bodyPr/>
                    <a:lstStyle/>
                    <a:p>
                      <a:r>
                        <a:rPr lang="en-US" sz="1600" dirty="0" smtClean="0"/>
                        <a:t>Any asset</a:t>
                      </a:r>
                      <a:endParaRPr lang="en-IN" sz="1600" dirty="0"/>
                    </a:p>
                  </a:txBody>
                  <a:tcPr/>
                </a:tc>
                <a:tc>
                  <a:txBody>
                    <a:bodyPr/>
                    <a:lstStyle/>
                    <a:p>
                      <a:r>
                        <a:rPr lang="en-US" sz="1600" dirty="0" smtClean="0"/>
                        <a:t>Any</a:t>
                      </a:r>
                      <a:r>
                        <a:rPr lang="en-US" sz="1600" baseline="0" dirty="0" smtClean="0"/>
                        <a:t> CA other than RH</a:t>
                      </a:r>
                      <a:endParaRPr lang="en-IN" sz="1600" dirty="0"/>
                    </a:p>
                  </a:txBody>
                  <a:tcPr/>
                </a:tc>
              </a:tr>
              <a:tr h="370840">
                <a:tc>
                  <a:txBody>
                    <a:bodyPr/>
                    <a:lstStyle/>
                    <a:p>
                      <a:r>
                        <a:rPr lang="en-US" sz="1600" dirty="0" smtClean="0"/>
                        <a:t>Re</a:t>
                      </a:r>
                      <a:r>
                        <a:rPr lang="en-US" sz="1600" baseline="0" dirty="0" smtClean="0"/>
                        <a:t> investment</a:t>
                      </a:r>
                      <a:endParaRPr lang="en-IN" sz="1600" dirty="0"/>
                    </a:p>
                  </a:txBody>
                  <a:tcPr/>
                </a:tc>
                <a:tc>
                  <a:txBody>
                    <a:bodyPr/>
                    <a:lstStyle/>
                    <a:p>
                      <a:r>
                        <a:rPr lang="en-US" sz="1600" dirty="0" smtClean="0"/>
                        <a:t>RH</a:t>
                      </a:r>
                      <a:endParaRPr lang="en-IN" sz="1600" dirty="0"/>
                    </a:p>
                  </a:txBody>
                  <a:tcPr/>
                </a:tc>
                <a:tc>
                  <a:txBody>
                    <a:bodyPr/>
                    <a:lstStyle/>
                    <a:p>
                      <a:r>
                        <a:rPr lang="en-US" sz="1600" dirty="0" smtClean="0"/>
                        <a:t>RAL or UAL</a:t>
                      </a:r>
                      <a:endParaRPr lang="en-IN" sz="1600" dirty="0"/>
                    </a:p>
                  </a:txBody>
                  <a:tcPr/>
                </a:tc>
                <a:tc>
                  <a:txBody>
                    <a:bodyPr/>
                    <a:lstStyle/>
                    <a:p>
                      <a:r>
                        <a:rPr lang="en-US" sz="1600" dirty="0" smtClean="0"/>
                        <a:t>NHAI ,</a:t>
                      </a:r>
                      <a:r>
                        <a:rPr lang="en-US" sz="1600" baseline="0" dirty="0" smtClean="0"/>
                        <a:t> REC bonds</a:t>
                      </a:r>
                      <a:endParaRPr lang="en-IN" sz="1600" dirty="0"/>
                    </a:p>
                  </a:txBody>
                  <a:tcPr/>
                </a:tc>
                <a:tc>
                  <a:txBody>
                    <a:bodyPr/>
                    <a:lstStyle/>
                    <a:p>
                      <a:r>
                        <a:rPr lang="en-US" sz="1600" dirty="0" smtClean="0"/>
                        <a:t>RH</a:t>
                      </a:r>
                      <a:endParaRPr lang="en-IN" sz="1600" dirty="0"/>
                    </a:p>
                  </a:txBody>
                  <a:tcPr/>
                </a:tc>
              </a:tr>
              <a:tr h="370840">
                <a:tc>
                  <a:txBody>
                    <a:bodyPr/>
                    <a:lstStyle/>
                    <a:p>
                      <a:r>
                        <a:rPr lang="en-US" sz="1600" dirty="0" smtClean="0"/>
                        <a:t>Time</a:t>
                      </a:r>
                      <a:r>
                        <a:rPr lang="en-US" sz="1600" baseline="0" dirty="0" smtClean="0"/>
                        <a:t> limit( from the date of transfer)</a:t>
                      </a:r>
                      <a:endParaRPr lang="en-IN" sz="1600" dirty="0"/>
                    </a:p>
                  </a:txBody>
                  <a:tcPr/>
                </a:tc>
                <a:tc>
                  <a:txBody>
                    <a:bodyPr/>
                    <a:lstStyle/>
                    <a:p>
                      <a:r>
                        <a:rPr lang="en-US" sz="1600" dirty="0" smtClean="0"/>
                        <a:t>1 yr before or 2 yrs after if purchase/</a:t>
                      </a:r>
                      <a:r>
                        <a:rPr lang="en-US" sz="1600" baseline="0" dirty="0" smtClean="0"/>
                        <a:t> 3 yrs for construction</a:t>
                      </a:r>
                      <a:endParaRPr lang="en-IN" sz="1600" dirty="0"/>
                    </a:p>
                  </a:txBody>
                  <a:tcPr/>
                </a:tc>
                <a:tc>
                  <a:txBody>
                    <a:bodyPr/>
                    <a:lstStyle/>
                    <a:p>
                      <a:r>
                        <a:rPr lang="en-US" sz="1600" dirty="0" smtClean="0"/>
                        <a:t>With in 2 yrs</a:t>
                      </a:r>
                      <a:endParaRPr lang="en-IN" sz="1600" dirty="0"/>
                    </a:p>
                  </a:txBody>
                  <a:tcPr/>
                </a:tc>
                <a:tc>
                  <a:txBody>
                    <a:bodyPr/>
                    <a:lstStyle/>
                    <a:p>
                      <a:r>
                        <a:rPr lang="en-US" sz="1600" dirty="0" smtClean="0"/>
                        <a:t>With in 6 months</a:t>
                      </a:r>
                      <a:r>
                        <a:rPr lang="en-US" sz="1600" baseline="0" dirty="0" smtClean="0"/>
                        <a:t> </a:t>
                      </a:r>
                      <a:endParaRPr lang="en-IN" sz="1600" dirty="0"/>
                    </a:p>
                  </a:txBody>
                  <a:tcPr/>
                </a:tc>
                <a:tc>
                  <a:txBody>
                    <a:bodyPr/>
                    <a:lstStyle/>
                    <a:p>
                      <a:r>
                        <a:rPr lang="en-US" sz="1600" dirty="0" smtClean="0"/>
                        <a:t>1 yr before or 2 yrs after if purchase/</a:t>
                      </a:r>
                      <a:r>
                        <a:rPr lang="en-US" sz="1600" baseline="0" dirty="0" smtClean="0"/>
                        <a:t> 3 yrs for construction</a:t>
                      </a:r>
                      <a:endParaRPr lang="en-IN" sz="1600" dirty="0"/>
                    </a:p>
                  </a:txBody>
                  <a:tcPr/>
                </a:tc>
              </a:tr>
              <a:tr h="370840">
                <a:tc>
                  <a:txBody>
                    <a:bodyPr/>
                    <a:lstStyle/>
                    <a:p>
                      <a:r>
                        <a:rPr lang="en-US" sz="1600" dirty="0" smtClean="0"/>
                        <a:t>Amount exempted</a:t>
                      </a:r>
                      <a:endParaRPr lang="en-IN" sz="1600" dirty="0"/>
                    </a:p>
                  </a:txBody>
                  <a:tcPr/>
                </a:tc>
                <a:tc>
                  <a:txBody>
                    <a:bodyPr/>
                    <a:lstStyle/>
                    <a:p>
                      <a:r>
                        <a:rPr lang="en-US" sz="1600" dirty="0" smtClean="0"/>
                        <a:t>CG or Amt invested </a:t>
                      </a:r>
                      <a:r>
                        <a:rPr lang="en-US" sz="1600" dirty="0" err="1" smtClean="0"/>
                        <a:t>w.el</a:t>
                      </a:r>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CG or Amt invested </a:t>
                      </a:r>
                      <a:r>
                        <a:rPr lang="en-US" sz="1600" dirty="0" err="1" smtClean="0"/>
                        <a:t>w.el</a:t>
                      </a:r>
                      <a:endParaRPr lang="en-IN" sz="1600" dirty="0" smtClean="0"/>
                    </a:p>
                    <a:p>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CG or Amt invested </a:t>
                      </a:r>
                      <a:r>
                        <a:rPr lang="en-US" sz="1600" dirty="0" err="1" smtClean="0"/>
                        <a:t>w.el</a:t>
                      </a:r>
                      <a:endParaRPr lang="en-IN" sz="1600" dirty="0" smtClean="0"/>
                    </a:p>
                    <a:p>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In</a:t>
                      </a:r>
                      <a:r>
                        <a:rPr lang="en-US" sz="1600" baseline="0" dirty="0" smtClean="0"/>
                        <a:t> proportion of Amt invested to Net consideration</a:t>
                      </a:r>
                      <a:endParaRPr lang="en-IN" sz="1600" dirty="0" smtClean="0"/>
                    </a:p>
                    <a:p>
                      <a:endParaRPr lang="en-IN" sz="1600" dirty="0"/>
                    </a:p>
                  </a:txBody>
                  <a:tcPr/>
                </a:tc>
              </a:tr>
            </a:tbl>
          </a:graphicData>
        </a:graphic>
      </p:graphicFrame>
    </p:spTree>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Exemption from Capital Gains</a:t>
            </a:r>
            <a:endParaRPr lang="en-IN" dirty="0"/>
          </a:p>
        </p:txBody>
      </p:sp>
      <p:graphicFrame>
        <p:nvGraphicFramePr>
          <p:cNvPr id="4" name="Content Placeholder 3"/>
          <p:cNvGraphicFramePr>
            <a:graphicFrameLocks noGrp="1"/>
          </p:cNvGraphicFramePr>
          <p:nvPr>
            <p:ph idx="1"/>
          </p:nvPr>
        </p:nvGraphicFramePr>
        <p:xfrm>
          <a:off x="457200" y="1935163"/>
          <a:ext cx="8229600" cy="433832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a:txBody>
                    <a:bodyPr/>
                    <a:lstStyle/>
                    <a:p>
                      <a:r>
                        <a:rPr lang="en-US" sz="1600" dirty="0" smtClean="0"/>
                        <a:t>Nature</a:t>
                      </a:r>
                      <a:endParaRPr lang="en-IN" sz="1600" dirty="0"/>
                    </a:p>
                  </a:txBody>
                  <a:tcPr/>
                </a:tc>
                <a:tc>
                  <a:txBody>
                    <a:bodyPr/>
                    <a:lstStyle/>
                    <a:p>
                      <a:r>
                        <a:rPr lang="en-US" sz="1600" dirty="0" smtClean="0"/>
                        <a:t>Sec</a:t>
                      </a:r>
                      <a:r>
                        <a:rPr lang="en-US" sz="1600" baseline="0" dirty="0" smtClean="0"/>
                        <a:t> 54</a:t>
                      </a:r>
                      <a:endParaRPr lang="en-IN" sz="1600" dirty="0"/>
                    </a:p>
                  </a:txBody>
                  <a:tcPr/>
                </a:tc>
                <a:tc>
                  <a:txBody>
                    <a:bodyPr/>
                    <a:lstStyle/>
                    <a:p>
                      <a:r>
                        <a:rPr lang="en-US" sz="1600" dirty="0" smtClean="0"/>
                        <a:t>Sec 54 B</a:t>
                      </a:r>
                      <a:endParaRPr lang="en-IN" sz="1600" dirty="0"/>
                    </a:p>
                  </a:txBody>
                  <a:tcPr/>
                </a:tc>
                <a:tc>
                  <a:txBody>
                    <a:bodyPr/>
                    <a:lstStyle/>
                    <a:p>
                      <a:r>
                        <a:rPr lang="en-US" sz="1600" dirty="0" smtClean="0"/>
                        <a:t>Sec 54 EC</a:t>
                      </a:r>
                      <a:endParaRPr lang="en-IN" sz="1600" dirty="0"/>
                    </a:p>
                  </a:txBody>
                  <a:tcPr/>
                </a:tc>
                <a:tc>
                  <a:txBody>
                    <a:bodyPr/>
                    <a:lstStyle/>
                    <a:p>
                      <a:r>
                        <a:rPr lang="en-US" sz="1600" dirty="0" smtClean="0"/>
                        <a:t>Sec 54 F</a:t>
                      </a:r>
                      <a:endParaRPr lang="en-IN" sz="1600" dirty="0"/>
                    </a:p>
                  </a:txBody>
                  <a:tcPr/>
                </a:tc>
              </a:tr>
              <a:tr h="370840">
                <a:tc>
                  <a:txBody>
                    <a:bodyPr/>
                    <a:lstStyle/>
                    <a:p>
                      <a:r>
                        <a:rPr lang="en-US" sz="1600" dirty="0" smtClean="0"/>
                        <a:t>Other conditions</a:t>
                      </a:r>
                      <a:endParaRPr lang="en-IN" sz="1600" dirty="0"/>
                    </a:p>
                  </a:txBody>
                  <a:tcPr/>
                </a:tc>
                <a:tc>
                  <a:txBody>
                    <a:bodyPr/>
                    <a:lstStyle/>
                    <a:p>
                      <a:r>
                        <a:rPr lang="en-US" sz="1600" dirty="0" smtClean="0"/>
                        <a:t>-</a:t>
                      </a:r>
                      <a:endParaRPr lang="en-IN" sz="1600" dirty="0"/>
                    </a:p>
                  </a:txBody>
                  <a:tcPr/>
                </a:tc>
                <a:tc>
                  <a:txBody>
                    <a:bodyPr/>
                    <a:lstStyle/>
                    <a:p>
                      <a:r>
                        <a:rPr lang="en-US" sz="1600" dirty="0" smtClean="0"/>
                        <a:t>UAG should be used for agricultural purposes</a:t>
                      </a:r>
                      <a:r>
                        <a:rPr lang="en-US" sz="1600" baseline="0" dirty="0" smtClean="0"/>
                        <a:t> by assessee or his parents for at least 2 yrs</a:t>
                      </a:r>
                      <a:endParaRPr lang="en-IN" sz="1600" dirty="0"/>
                    </a:p>
                  </a:txBody>
                  <a:tcPr/>
                </a:tc>
                <a:tc>
                  <a:txBody>
                    <a:bodyPr/>
                    <a:lstStyle/>
                    <a:p>
                      <a:r>
                        <a:rPr lang="en-US" sz="1600" dirty="0" smtClean="0"/>
                        <a:t>Investment in bonds should not exceed Rs. 50 Lakhs during</a:t>
                      </a:r>
                      <a:r>
                        <a:rPr lang="en-US" sz="1600" baseline="0" dirty="0" smtClean="0"/>
                        <a:t> A financial year. Should not </a:t>
                      </a:r>
                      <a:r>
                        <a:rPr lang="en-US" sz="1600" b="1" baseline="0" dirty="0" smtClean="0"/>
                        <a:t>Convert in the terms of money</a:t>
                      </a:r>
                      <a:endParaRPr lang="en-IN" sz="1600" dirty="0"/>
                    </a:p>
                  </a:txBody>
                  <a:tcPr/>
                </a:tc>
                <a:tc>
                  <a:txBody>
                    <a:bodyPr/>
                    <a:lstStyle/>
                    <a:p>
                      <a:r>
                        <a:rPr lang="en-US" sz="1600" dirty="0" smtClean="0"/>
                        <a:t>Own</a:t>
                      </a:r>
                      <a:r>
                        <a:rPr lang="en-US" sz="1600" baseline="0" dirty="0" smtClean="0"/>
                        <a:t> Only one RH on the date of transfer &amp; should not purchase any RH in next 2 yrs or  construct in next 3 yrs</a:t>
                      </a:r>
                      <a:endParaRPr lang="en-IN" sz="1600" dirty="0"/>
                    </a:p>
                  </a:txBody>
                  <a:tcPr/>
                </a:tc>
              </a:tr>
              <a:tr h="370840">
                <a:tc>
                  <a:txBody>
                    <a:bodyPr/>
                    <a:lstStyle/>
                    <a:p>
                      <a:r>
                        <a:rPr lang="en-US" sz="1600" dirty="0" smtClean="0"/>
                        <a:t>Consequences</a:t>
                      </a:r>
                      <a:r>
                        <a:rPr lang="en-US" sz="1600" baseline="0" dirty="0" smtClean="0"/>
                        <a:t> of violation ***</a:t>
                      </a:r>
                      <a:endParaRPr lang="en-IN" sz="1600" dirty="0"/>
                    </a:p>
                  </a:txBody>
                  <a:tcPr/>
                </a:tc>
                <a:tc>
                  <a:txBody>
                    <a:bodyPr/>
                    <a:lstStyle/>
                    <a:p>
                      <a:r>
                        <a:rPr lang="en-US" sz="1600" dirty="0" smtClean="0"/>
                        <a:t>Exemption given is deducted from COA of new asset</a:t>
                      </a:r>
                      <a:endParaRPr lang="en-IN" sz="1600" dirty="0"/>
                    </a:p>
                  </a:txBody>
                  <a:tcPr/>
                </a:tc>
                <a:tc>
                  <a:txBody>
                    <a:bodyPr/>
                    <a:lstStyle/>
                    <a:p>
                      <a:r>
                        <a:rPr lang="en-US" sz="1600" dirty="0" smtClean="0"/>
                        <a:t>Exemption given is deducted from COA of new asset</a:t>
                      </a:r>
                      <a:endParaRPr lang="en-IN" sz="1600" dirty="0"/>
                    </a:p>
                  </a:txBody>
                  <a:tcPr/>
                </a:tc>
                <a:tc>
                  <a:txBody>
                    <a:bodyPr/>
                    <a:lstStyle/>
                    <a:p>
                      <a:r>
                        <a:rPr lang="en-US" sz="1600" dirty="0" smtClean="0"/>
                        <a:t>Considered</a:t>
                      </a:r>
                      <a:r>
                        <a:rPr lang="en-US" sz="1600" baseline="0" dirty="0" smtClean="0"/>
                        <a:t> as LTCG</a:t>
                      </a:r>
                      <a:endParaRPr lang="en-IN" sz="1600" dirty="0"/>
                    </a:p>
                  </a:txBody>
                  <a:tcPr/>
                </a:tc>
                <a:tc>
                  <a:txBody>
                    <a:bodyPr/>
                    <a:lstStyle/>
                    <a:p>
                      <a:r>
                        <a:rPr lang="en-US" sz="1600" dirty="0" smtClean="0"/>
                        <a:t>Exemption claimed is treated a</a:t>
                      </a:r>
                      <a:r>
                        <a:rPr lang="en-US" sz="1600" baseline="0" dirty="0" smtClean="0"/>
                        <a:t>s LTCG.</a:t>
                      </a:r>
                      <a:endParaRPr lang="en-IN" sz="1600" dirty="0"/>
                    </a:p>
                  </a:txBody>
                  <a:tcPr/>
                </a:tc>
              </a:tr>
              <a:tr h="370840">
                <a:tc>
                  <a:txBody>
                    <a:bodyPr/>
                    <a:lstStyle/>
                    <a:p>
                      <a:r>
                        <a:rPr lang="en-US" sz="1600" dirty="0" smtClean="0"/>
                        <a:t>CGDS</a:t>
                      </a:r>
                      <a:endParaRPr lang="en-IN" sz="1600" dirty="0"/>
                    </a:p>
                  </a:txBody>
                  <a:tcPr/>
                </a:tc>
                <a:tc>
                  <a:txBody>
                    <a:bodyPr/>
                    <a:lstStyle/>
                    <a:p>
                      <a:r>
                        <a:rPr lang="en-US" sz="1600" dirty="0" smtClean="0"/>
                        <a:t>Yes</a:t>
                      </a:r>
                      <a:endParaRPr lang="en-IN" sz="1600" dirty="0"/>
                    </a:p>
                  </a:txBody>
                  <a:tcPr/>
                </a:tc>
                <a:tc>
                  <a:txBody>
                    <a:bodyPr/>
                    <a:lstStyle/>
                    <a:p>
                      <a:r>
                        <a:rPr lang="en-US" sz="1600" dirty="0" smtClean="0"/>
                        <a:t>Yes </a:t>
                      </a:r>
                      <a:endParaRPr lang="en-IN" sz="1600" dirty="0"/>
                    </a:p>
                  </a:txBody>
                  <a:tcPr/>
                </a:tc>
                <a:tc>
                  <a:txBody>
                    <a:bodyPr/>
                    <a:lstStyle/>
                    <a:p>
                      <a:r>
                        <a:rPr lang="en-US" sz="1600" dirty="0" smtClean="0"/>
                        <a:t>No</a:t>
                      </a:r>
                      <a:endParaRPr lang="en-IN" sz="1600" dirty="0"/>
                    </a:p>
                  </a:txBody>
                  <a:tcPr/>
                </a:tc>
                <a:tc>
                  <a:txBody>
                    <a:bodyPr/>
                    <a:lstStyle/>
                    <a:p>
                      <a:r>
                        <a:rPr lang="en-US" sz="1600" dirty="0" smtClean="0"/>
                        <a:t>Yes</a:t>
                      </a:r>
                      <a:endParaRPr lang="en-IN" sz="1600" dirty="0"/>
                    </a:p>
                  </a:txBody>
                  <a:tcPr/>
                </a:tc>
              </a:tr>
            </a:tbl>
          </a:graphicData>
        </a:graphic>
      </p:graphicFrame>
    </p:spTree>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Comparison with other Heads of Income</a:t>
            </a:r>
            <a:endParaRPr lang="en-IN" dirty="0"/>
          </a:p>
        </p:txBody>
      </p:sp>
      <p:sp>
        <p:nvSpPr>
          <p:cNvPr id="3" name="Content Placeholder 2"/>
          <p:cNvSpPr>
            <a:spLocks noGrp="1"/>
          </p:cNvSpPr>
          <p:nvPr>
            <p:ph idx="1"/>
          </p:nvPr>
        </p:nvSpPr>
        <p:spPr>
          <a:ln w="19050">
            <a:solidFill>
              <a:schemeClr val="tx1"/>
            </a:solidFill>
            <a:prstDash val="sysDash"/>
          </a:ln>
          <a:effectLst>
            <a:glow rad="63500">
              <a:schemeClr val="accent3">
                <a:satMod val="175000"/>
                <a:alpha val="40000"/>
              </a:schemeClr>
            </a:glow>
          </a:effectLst>
        </p:spPr>
        <p:txBody>
          <a:bodyPr/>
          <a:lstStyle/>
          <a:p>
            <a:r>
              <a:rPr lang="en-US" dirty="0" smtClean="0"/>
              <a:t>In the other heads of income if an assessee’s income is not taxable under one head it will be taxable under other heads. </a:t>
            </a:r>
            <a:r>
              <a:rPr lang="en-US" dirty="0" err="1" smtClean="0"/>
              <a:t>Eg</a:t>
            </a:r>
            <a:r>
              <a:rPr lang="en-US" dirty="0" smtClean="0"/>
              <a:t>. Family pension paid to widow</a:t>
            </a:r>
          </a:p>
          <a:p>
            <a:r>
              <a:rPr lang="en-US" dirty="0" smtClean="0"/>
              <a:t>But under capital gains if an income is not taxable under the head capital gains it will not be </a:t>
            </a:r>
            <a:r>
              <a:rPr lang="en-US" b="1" dirty="0" smtClean="0"/>
              <a:t>taxable under any other head.</a:t>
            </a:r>
          </a:p>
          <a:p>
            <a:r>
              <a:rPr lang="en-US" dirty="0" smtClean="0"/>
              <a:t>So the Charging section assumes importance</a:t>
            </a:r>
            <a:endParaRPr lang="en-IN" dirty="0"/>
          </a:p>
        </p:txBody>
      </p:sp>
    </p:spTree>
  </p:cSld>
  <p:clrMapOvr>
    <a:masterClrMapping/>
  </p:clrMapOvr>
  <p:transition>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28575">
            <a:solidFill>
              <a:schemeClr val="tx1"/>
            </a:solidFill>
          </a:ln>
        </p:spPr>
        <p:txBody>
          <a:bodyPr>
            <a:normAutofit/>
          </a:bodyPr>
          <a:lstStyle/>
          <a:p>
            <a:r>
              <a:rPr lang="en-US" sz="3200" dirty="0" smtClean="0"/>
              <a:t>Capital Gains deposit Scheme</a:t>
            </a:r>
            <a:endParaRPr lang="en-IN" sz="3200" dirty="0"/>
          </a:p>
        </p:txBody>
      </p:sp>
      <p:sp>
        <p:nvSpPr>
          <p:cNvPr id="3" name="Content Placeholder 2"/>
          <p:cNvSpPr>
            <a:spLocks noGrp="1"/>
          </p:cNvSpPr>
          <p:nvPr>
            <p:ph idx="1"/>
          </p:nvPr>
        </p:nvSpPr>
        <p:spPr>
          <a:ln w="28575">
            <a:solidFill>
              <a:schemeClr val="tx1"/>
            </a:solidFill>
          </a:ln>
          <a:effectLst>
            <a:glow rad="101600">
              <a:schemeClr val="accent3">
                <a:satMod val="175000"/>
                <a:alpha val="40000"/>
              </a:schemeClr>
            </a:glow>
          </a:effectLst>
        </p:spPr>
        <p:txBody>
          <a:bodyPr>
            <a:normAutofit/>
          </a:bodyPr>
          <a:lstStyle/>
          <a:p>
            <a:r>
              <a:rPr lang="en-US" sz="1800" dirty="0" smtClean="0"/>
              <a:t>Sec 54,B,D,F,G,GA allows 2 yrs or 3 yrs time for investing in new assets for the purpose of claiming exemption under those </a:t>
            </a:r>
            <a:r>
              <a:rPr lang="en-US" sz="1800" dirty="0" err="1" smtClean="0"/>
              <a:t>section.To</a:t>
            </a:r>
            <a:r>
              <a:rPr lang="en-US" sz="1800" dirty="0" smtClean="0"/>
              <a:t> claim such the amount to be claimed should be deposited before due date of filing return.</a:t>
            </a:r>
          </a:p>
          <a:p>
            <a:r>
              <a:rPr lang="en-US" sz="1800" dirty="0" smtClean="0"/>
              <a:t>If amount deposited has remain </a:t>
            </a:r>
            <a:r>
              <a:rPr lang="en-US" sz="1800" dirty="0" err="1" smtClean="0"/>
              <a:t>unutilzed</a:t>
            </a:r>
            <a:r>
              <a:rPr lang="en-US" sz="1800" dirty="0" smtClean="0"/>
              <a:t> or not </a:t>
            </a:r>
            <a:r>
              <a:rPr lang="en-US" sz="1800" dirty="0" err="1" smtClean="0"/>
              <a:t>utilised</a:t>
            </a:r>
            <a:r>
              <a:rPr lang="en-US" sz="1800" dirty="0" smtClean="0"/>
              <a:t> for the purpose specified in those section then the exemption granted will be charged to tax </a:t>
            </a:r>
            <a:r>
              <a:rPr lang="en-US" sz="1800" b="1" dirty="0" smtClean="0"/>
              <a:t>in the year in which CGDS expires from the date of transfer.</a:t>
            </a:r>
          </a:p>
          <a:p>
            <a:pPr>
              <a:buNone/>
            </a:pPr>
            <a:r>
              <a:rPr lang="en-US" sz="1800" b="1" u="sng" dirty="0" smtClean="0"/>
              <a:t>Key points:</a:t>
            </a:r>
          </a:p>
          <a:p>
            <a:pPr>
              <a:buFont typeface="Wingdings" pitchFamily="2" charset="2"/>
              <a:buChar char="q"/>
            </a:pPr>
            <a:r>
              <a:rPr lang="en-US" sz="1800" dirty="0" smtClean="0"/>
              <a:t>CGDS does not apply to sec 54 EC</a:t>
            </a:r>
          </a:p>
          <a:p>
            <a:pPr>
              <a:buFont typeface="Wingdings" pitchFamily="2" charset="2"/>
              <a:buChar char="q"/>
            </a:pPr>
            <a:r>
              <a:rPr lang="en-US" sz="1800" dirty="0" err="1" smtClean="0"/>
              <a:t>Unutilsed</a:t>
            </a:r>
            <a:r>
              <a:rPr lang="en-US" sz="1800" dirty="0" smtClean="0"/>
              <a:t> deposit will also be taxable on proportionate basis u/s 54 F</a:t>
            </a:r>
          </a:p>
          <a:p>
            <a:pPr>
              <a:buFont typeface="Wingdings" pitchFamily="2" charset="2"/>
              <a:buChar char="q"/>
            </a:pPr>
            <a:r>
              <a:rPr lang="en-US" sz="1800" dirty="0" err="1" smtClean="0"/>
              <a:t>Unutiled</a:t>
            </a:r>
            <a:r>
              <a:rPr lang="en-US" sz="1800" dirty="0" smtClean="0"/>
              <a:t> deposit will be taxable only in the hands of assessee.</a:t>
            </a:r>
            <a:endParaRPr lang="en-IN" sz="1800" dirty="0"/>
          </a:p>
        </p:txBody>
      </p:sp>
    </p:spTree>
  </p:cSld>
  <p:clrMapOvr>
    <a:masterClrMapping/>
  </p:clrMapOvr>
  <p:transition>
    <p:wedg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28575">
            <a:solidFill>
              <a:schemeClr val="tx1"/>
            </a:solidFill>
          </a:ln>
        </p:spPr>
        <p:txBody>
          <a:bodyPr>
            <a:normAutofit fontScale="90000"/>
          </a:bodyPr>
          <a:lstStyle/>
          <a:p>
            <a:r>
              <a:rPr lang="en-US" dirty="0" smtClean="0"/>
              <a:t>Sec 10(38) – Exemption for LTCG on transfer of Securities</a:t>
            </a:r>
            <a:endParaRPr lang="en-IN" dirty="0"/>
          </a:p>
        </p:txBody>
      </p:sp>
      <p:sp>
        <p:nvSpPr>
          <p:cNvPr id="3" name="Content Placeholder 2"/>
          <p:cNvSpPr>
            <a:spLocks noGrp="1"/>
          </p:cNvSpPr>
          <p:nvPr>
            <p:ph idx="1"/>
          </p:nvPr>
        </p:nvSpPr>
        <p:spPr>
          <a:ln w="28575">
            <a:solidFill>
              <a:schemeClr val="tx1"/>
            </a:solidFill>
          </a:ln>
          <a:effectLst>
            <a:glow rad="101600">
              <a:schemeClr val="accent3">
                <a:satMod val="175000"/>
                <a:alpha val="40000"/>
              </a:schemeClr>
            </a:glow>
          </a:effectLst>
        </p:spPr>
        <p:txBody>
          <a:bodyPr/>
          <a:lstStyle/>
          <a:p>
            <a:r>
              <a:rPr lang="en-US" dirty="0" smtClean="0"/>
              <a:t>Equity shares in a company or unit of an equity oriented fund is eligible for exemption</a:t>
            </a:r>
          </a:p>
          <a:p>
            <a:r>
              <a:rPr lang="en-US" dirty="0" smtClean="0"/>
              <a:t>STT should be paid on those transaction</a:t>
            </a:r>
          </a:p>
          <a:p>
            <a:pPr>
              <a:buNone/>
            </a:pPr>
            <a:endParaRPr lang="en-IN" dirty="0"/>
          </a:p>
        </p:txBody>
      </p:sp>
    </p:spTree>
  </p:cSld>
  <p:clrMapOvr>
    <a:masterClrMapping/>
  </p:clrMapOvr>
  <p:transition>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Lets Test ourselves !! </a:t>
            </a:r>
            <a:endParaRPr lang="en-IN" dirty="0"/>
          </a:p>
        </p:txBody>
      </p:sp>
      <p:sp>
        <p:nvSpPr>
          <p:cNvPr id="4" name="Content Placeholder 3"/>
          <p:cNvSpPr>
            <a:spLocks noGrp="1"/>
          </p:cNvSpPr>
          <p:nvPr>
            <p:ph idx="1"/>
          </p:nvPr>
        </p:nvSpPr>
        <p:spPr>
          <a:ln w="28575">
            <a:solidFill>
              <a:schemeClr val="tx1"/>
            </a:solidFill>
            <a:prstDash val="sysDot"/>
          </a:ln>
          <a:effectLst>
            <a:glow rad="101600">
              <a:schemeClr val="accent3">
                <a:satMod val="175000"/>
                <a:alpha val="40000"/>
              </a:schemeClr>
            </a:glow>
          </a:effectLst>
        </p:spPr>
        <p:txBody>
          <a:bodyPr/>
          <a:lstStyle/>
          <a:p>
            <a:r>
              <a:rPr lang="en-US" dirty="0" smtClean="0"/>
              <a:t>X purchased a house on 1</a:t>
            </a:r>
            <a:r>
              <a:rPr lang="en-US" baseline="30000" dirty="0" smtClean="0"/>
              <a:t>st</a:t>
            </a:r>
            <a:r>
              <a:rPr lang="en-US" dirty="0" smtClean="0"/>
              <a:t> </a:t>
            </a:r>
            <a:r>
              <a:rPr lang="en-US" dirty="0" err="1" smtClean="0"/>
              <a:t>april</a:t>
            </a:r>
            <a:r>
              <a:rPr lang="en-US" dirty="0" smtClean="0"/>
              <a:t> 2000 – Rs 10 Lakhs. He sold the same on 31</a:t>
            </a:r>
            <a:r>
              <a:rPr lang="en-US" baseline="30000" dirty="0" smtClean="0"/>
              <a:t>st</a:t>
            </a:r>
            <a:r>
              <a:rPr lang="en-US" dirty="0" smtClean="0"/>
              <a:t> march 2007 for Rs. 50 Lakhs. He made a re-invested Rs. 30 </a:t>
            </a:r>
            <a:r>
              <a:rPr lang="en-US" dirty="0" err="1" smtClean="0"/>
              <a:t>lakhs</a:t>
            </a:r>
            <a:r>
              <a:rPr lang="en-US" dirty="0" smtClean="0"/>
              <a:t> in new house on 30</a:t>
            </a:r>
            <a:r>
              <a:rPr lang="en-US" baseline="30000" dirty="0" smtClean="0"/>
              <a:t>th</a:t>
            </a:r>
            <a:r>
              <a:rPr lang="en-US" dirty="0" smtClean="0"/>
              <a:t>  June 2007. He sold the house on 31</a:t>
            </a:r>
            <a:r>
              <a:rPr lang="en-US" baseline="30000" dirty="0" smtClean="0"/>
              <a:t>st</a:t>
            </a:r>
            <a:r>
              <a:rPr lang="en-US" dirty="0" smtClean="0"/>
              <a:t> march 2008 for Rs. 40 Lakhs. He purchased another house on 31</a:t>
            </a:r>
            <a:r>
              <a:rPr lang="en-US" baseline="30000" dirty="0" smtClean="0"/>
              <a:t>st</a:t>
            </a:r>
            <a:r>
              <a:rPr lang="en-US" dirty="0" smtClean="0"/>
              <a:t> may 2008 for Rs. 35 </a:t>
            </a:r>
            <a:r>
              <a:rPr lang="en-US" dirty="0" err="1" smtClean="0"/>
              <a:t>lakhs</a:t>
            </a:r>
            <a:r>
              <a:rPr lang="en-US" dirty="0" smtClean="0"/>
              <a:t>.</a:t>
            </a:r>
            <a:r>
              <a:rPr lang="en-IN" dirty="0" smtClean="0"/>
              <a:t> Discuss the tax implication</a:t>
            </a:r>
          </a:p>
          <a:p>
            <a:pPr>
              <a:buNone/>
            </a:pPr>
            <a:r>
              <a:rPr lang="en-US" dirty="0" smtClean="0"/>
              <a:t>   a) will your answer differ if the first purchase(</a:t>
            </a:r>
            <a:r>
              <a:rPr lang="en-US" dirty="0" err="1" smtClean="0"/>
              <a:t>i.e</a:t>
            </a:r>
            <a:r>
              <a:rPr lang="en-US" dirty="0" smtClean="0"/>
              <a:t> on 1</a:t>
            </a:r>
            <a:r>
              <a:rPr lang="en-US" baseline="30000" dirty="0" smtClean="0"/>
              <a:t>st</a:t>
            </a:r>
            <a:r>
              <a:rPr lang="en-US" dirty="0" smtClean="0"/>
              <a:t> </a:t>
            </a:r>
            <a:r>
              <a:rPr lang="en-US" dirty="0" err="1" smtClean="0"/>
              <a:t>april</a:t>
            </a:r>
            <a:r>
              <a:rPr lang="en-US" dirty="0" smtClean="0"/>
              <a:t> 2000) is made on </a:t>
            </a:r>
            <a:r>
              <a:rPr lang="en-US" dirty="0" err="1" smtClean="0"/>
              <a:t>Jewellery</a:t>
            </a:r>
            <a:endParaRPr lang="en-US" dirty="0" smtClean="0"/>
          </a:p>
          <a:p>
            <a:pPr>
              <a:buNone/>
            </a:pPr>
            <a:r>
              <a:rPr lang="en-US" dirty="0" smtClean="0"/>
              <a:t>   b) Will your answer differ if your reinvestment on 31</a:t>
            </a:r>
            <a:r>
              <a:rPr lang="en-US" baseline="30000" dirty="0" smtClean="0"/>
              <a:t>st</a:t>
            </a:r>
            <a:r>
              <a:rPr lang="en-US" dirty="0" smtClean="0"/>
              <a:t> may is on Bonds for Rs. 35 Lakhs.</a:t>
            </a:r>
          </a:p>
        </p:txBody>
      </p:sp>
    </p:spTree>
  </p:cSld>
  <p:clrMapOvr>
    <a:masterClrMapping/>
  </p:clrMapOvr>
  <p:transition>
    <p:wedg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 No 2:</a:t>
            </a:r>
            <a:endParaRPr lang="en-IN" dirty="0"/>
          </a:p>
        </p:txBody>
      </p:sp>
      <p:sp>
        <p:nvSpPr>
          <p:cNvPr id="3" name="Content Placeholder 2"/>
          <p:cNvSpPr>
            <a:spLocks noGrp="1"/>
          </p:cNvSpPr>
          <p:nvPr>
            <p:ph idx="1"/>
          </p:nvPr>
        </p:nvSpPr>
        <p:spPr/>
        <p:txBody>
          <a:bodyPr>
            <a:normAutofit/>
          </a:bodyPr>
          <a:lstStyle/>
          <a:p>
            <a:r>
              <a:rPr lang="en-US" sz="1800" dirty="0" smtClean="0"/>
              <a:t>Mr. X inherited a residential house on 1.4.1984 on the death of his father. The house was purchased by his father in 1975 at Rs. 50000 whose FMV as on 1.4.1981 was Rs. 1.5 Lakhs. </a:t>
            </a:r>
            <a:r>
              <a:rPr lang="en-US" sz="1800" dirty="0" err="1" smtClean="0"/>
              <a:t>Mr.X</a:t>
            </a:r>
            <a:r>
              <a:rPr lang="en-US" sz="1800" dirty="0" smtClean="0"/>
              <a:t> has agreed to sell the house to </a:t>
            </a:r>
            <a:r>
              <a:rPr lang="en-US" sz="1800" dirty="0" err="1" smtClean="0"/>
              <a:t>Mr.Y</a:t>
            </a:r>
            <a:r>
              <a:rPr lang="en-US" sz="1800" dirty="0" smtClean="0"/>
              <a:t> in FY 87-88 for Rs. 3 Lakhs and received an advance money of Rs.30000. However </a:t>
            </a:r>
            <a:r>
              <a:rPr lang="en-US" sz="1800" dirty="0" err="1" smtClean="0"/>
              <a:t>Mr.Y</a:t>
            </a:r>
            <a:r>
              <a:rPr lang="en-US" sz="1800" dirty="0" smtClean="0"/>
              <a:t> could not get the sale register within the agreed stipulated time and therefore the said above money was forfeited by </a:t>
            </a:r>
            <a:r>
              <a:rPr lang="en-US" sz="1800" dirty="0" err="1" smtClean="0"/>
              <a:t>Mr.X</a:t>
            </a:r>
            <a:r>
              <a:rPr lang="en-US" sz="1800" dirty="0" smtClean="0"/>
              <a:t>. Later on X constructed a new floor on above said house and spent Rs. 2.15 Lakhs in FY 89-90.</a:t>
            </a:r>
          </a:p>
          <a:p>
            <a:pPr>
              <a:buNone/>
            </a:pPr>
            <a:r>
              <a:rPr lang="en-US" sz="1800" dirty="0" smtClean="0"/>
              <a:t>     </a:t>
            </a:r>
            <a:r>
              <a:rPr lang="en-US" sz="1800" dirty="0" err="1" smtClean="0"/>
              <a:t>Mr.X</a:t>
            </a:r>
            <a:r>
              <a:rPr lang="en-US" sz="1800" dirty="0" smtClean="0"/>
              <a:t> sold the house on 1.4.08 for Rs.50 </a:t>
            </a:r>
            <a:r>
              <a:rPr lang="en-US" sz="1800" dirty="0" err="1" smtClean="0"/>
              <a:t>lakhs</a:t>
            </a:r>
            <a:r>
              <a:rPr lang="en-US" sz="1800" dirty="0" smtClean="0"/>
              <a:t> and he paid brokerage expenses Rs. 50000. Compute CG chargeable to tax</a:t>
            </a:r>
            <a:endParaRPr lang="en-IN" sz="1800" dirty="0" smtClean="0"/>
          </a:p>
          <a:p>
            <a:pPr marL="400050" indent="-400050">
              <a:buFont typeface="+mj-lt"/>
              <a:buAutoNum type="romanLcPeriod"/>
            </a:pPr>
            <a:r>
              <a:rPr lang="en-US" sz="1800" dirty="0" err="1" smtClean="0"/>
              <a:t>Mr.X</a:t>
            </a:r>
            <a:r>
              <a:rPr lang="en-US" sz="1800" dirty="0" smtClean="0"/>
              <a:t> invests Rs.5 </a:t>
            </a:r>
            <a:r>
              <a:rPr lang="en-US" sz="1800" dirty="0" err="1" smtClean="0"/>
              <a:t>lakhs</a:t>
            </a:r>
            <a:r>
              <a:rPr lang="en-US" sz="1800" dirty="0" smtClean="0"/>
              <a:t> in purchase of another Residential house on 1</a:t>
            </a:r>
            <a:r>
              <a:rPr lang="en-US" sz="1800" baseline="30000" dirty="0" smtClean="0"/>
              <a:t>st</a:t>
            </a:r>
            <a:r>
              <a:rPr lang="en-US" sz="1800" dirty="0" smtClean="0"/>
              <a:t> August 2008. He deposited Rs. 30 </a:t>
            </a:r>
            <a:r>
              <a:rPr lang="en-US" sz="1800" dirty="0" err="1" smtClean="0"/>
              <a:t>lakhs</a:t>
            </a:r>
            <a:r>
              <a:rPr lang="en-US" sz="1800" dirty="0" smtClean="0"/>
              <a:t> in CGDS on 1</a:t>
            </a:r>
            <a:r>
              <a:rPr lang="en-US" sz="1800" baseline="30000" dirty="0" smtClean="0"/>
              <a:t>st</a:t>
            </a:r>
            <a:r>
              <a:rPr lang="en-US" sz="1800" dirty="0" smtClean="0"/>
              <a:t> </a:t>
            </a:r>
            <a:r>
              <a:rPr lang="en-US" sz="1800" dirty="0" err="1" smtClean="0"/>
              <a:t>june</a:t>
            </a:r>
            <a:r>
              <a:rPr lang="en-US" sz="1800" dirty="0" smtClean="0"/>
              <a:t> 08.</a:t>
            </a:r>
          </a:p>
          <a:p>
            <a:pPr marL="400050" indent="-400050">
              <a:buFont typeface="+mj-lt"/>
              <a:buAutoNum type="romanLcPeriod"/>
            </a:pPr>
            <a:r>
              <a:rPr lang="en-US" sz="1800" dirty="0" err="1" smtClean="0"/>
              <a:t>Mr.X</a:t>
            </a:r>
            <a:r>
              <a:rPr lang="en-US" sz="1800" dirty="0" smtClean="0"/>
              <a:t> constructed a house on 1</a:t>
            </a:r>
            <a:r>
              <a:rPr lang="en-US" sz="1800" baseline="30000" dirty="0" smtClean="0"/>
              <a:t>st</a:t>
            </a:r>
            <a:r>
              <a:rPr lang="en-US" sz="1800" dirty="0" smtClean="0"/>
              <a:t> </a:t>
            </a:r>
            <a:r>
              <a:rPr lang="en-US" sz="1800" dirty="0" err="1" smtClean="0"/>
              <a:t>feb</a:t>
            </a:r>
            <a:r>
              <a:rPr lang="en-US" sz="1800" dirty="0" smtClean="0"/>
              <a:t> 2008 for Rs. 30 </a:t>
            </a:r>
            <a:r>
              <a:rPr lang="en-US" sz="1800" dirty="0" err="1" smtClean="0"/>
              <a:t>lakhs</a:t>
            </a:r>
            <a:endParaRPr lang="en-US" sz="1800" dirty="0" smtClean="0"/>
          </a:p>
          <a:p>
            <a:pPr marL="400050" indent="-400050">
              <a:buFont typeface="+mj-lt"/>
              <a:buAutoNum type="romanLcPeriod"/>
            </a:pPr>
            <a:r>
              <a:rPr lang="en-US" sz="1800" dirty="0" smtClean="0"/>
              <a:t>He withdraws Rs 10 </a:t>
            </a:r>
            <a:r>
              <a:rPr lang="en-US" sz="1800" dirty="0" err="1" smtClean="0"/>
              <a:t>lakhs</a:t>
            </a:r>
            <a:r>
              <a:rPr lang="en-US" sz="1800" dirty="0" smtClean="0"/>
              <a:t> from CGDS and spends for his daughter marriage.</a:t>
            </a:r>
          </a:p>
          <a:p>
            <a:pPr marL="400050" indent="-400050">
              <a:buNone/>
            </a:pPr>
            <a:r>
              <a:rPr lang="en-US" sz="1800" dirty="0" smtClean="0"/>
              <a:t>Discuss the </a:t>
            </a:r>
            <a:r>
              <a:rPr lang="en-US" sz="1800" smtClean="0"/>
              <a:t>tax implications</a:t>
            </a:r>
          </a:p>
          <a:p>
            <a:pPr marL="400050" indent="-400050">
              <a:buNone/>
            </a:pPr>
            <a:endParaRPr lang="en-US" sz="1800" smtClean="0"/>
          </a:p>
        </p:txBody>
      </p:sp>
    </p:spTree>
  </p:cSld>
  <p:clrMapOvr>
    <a:masterClrMapping/>
  </p:clrMapOvr>
  <p:transition>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5153804"/>
          </a:xfrm>
          <a:ln w="28575">
            <a:solidFill>
              <a:schemeClr val="tx1"/>
            </a:solidFill>
          </a:ln>
          <a:effectLst>
            <a:glow rad="101600">
              <a:schemeClr val="accent3">
                <a:satMod val="175000"/>
                <a:alpha val="40000"/>
              </a:schemeClr>
            </a:glow>
          </a:effectLst>
        </p:spPr>
        <p:txBody>
          <a:bodyPr>
            <a:normAutofit fontScale="90000"/>
          </a:bodyPr>
          <a:lstStyle/>
          <a:p>
            <a:pPr algn="ctr"/>
            <a:r>
              <a:rPr lang="en-US" dirty="0" smtClean="0"/>
              <a:t>My sincere thanks</a:t>
            </a:r>
            <a:br>
              <a:rPr lang="en-US" dirty="0" smtClean="0"/>
            </a:br>
            <a:r>
              <a:rPr lang="en-US" dirty="0" smtClean="0"/>
              <a:t> to all of you</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My affable thanks </a:t>
            </a:r>
            <a:br>
              <a:rPr lang="en-US" dirty="0" smtClean="0"/>
            </a:br>
            <a:r>
              <a:rPr lang="en-US" dirty="0" smtClean="0"/>
              <a:t>to Mr.T.G.Suresh</a:t>
            </a:r>
            <a:endParaRPr lang="en-IN" dirty="0"/>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 45(1) Basis of Charge</a:t>
            </a:r>
            <a:endParaRPr lang="en-IN" dirty="0"/>
          </a:p>
        </p:txBody>
      </p:sp>
      <p:sp>
        <p:nvSpPr>
          <p:cNvPr id="3" name="Content Placeholder 2"/>
          <p:cNvSpPr>
            <a:spLocks noGrp="1"/>
          </p:cNvSpPr>
          <p:nvPr>
            <p:ph idx="1"/>
          </p:nvPr>
        </p:nvSpPr>
        <p:spPr>
          <a:ln w="19050">
            <a:solidFill>
              <a:schemeClr val="tx1"/>
            </a:solidFill>
            <a:prstDash val="sysDash"/>
          </a:ln>
          <a:effectLst>
            <a:glow rad="101600">
              <a:schemeClr val="accent3">
                <a:satMod val="175000"/>
                <a:alpha val="40000"/>
              </a:schemeClr>
            </a:glow>
          </a:effectLst>
        </p:spPr>
        <p:txBody>
          <a:bodyPr/>
          <a:lstStyle/>
          <a:p>
            <a:r>
              <a:rPr lang="en-US" dirty="0" smtClean="0"/>
              <a:t>Capital asset -2(14)should be transferred</a:t>
            </a:r>
          </a:p>
          <a:p>
            <a:r>
              <a:rPr lang="en-US" dirty="0" smtClean="0"/>
              <a:t>There should be a transfer- Sec 2(47)</a:t>
            </a:r>
          </a:p>
          <a:p>
            <a:r>
              <a:rPr lang="en-US" dirty="0" smtClean="0"/>
              <a:t>Any profit or gain should arise</a:t>
            </a:r>
          </a:p>
          <a:p>
            <a:pPr>
              <a:buNone/>
            </a:pPr>
            <a:r>
              <a:rPr lang="en-US" dirty="0" smtClean="0"/>
              <a:t>If all the above conditions are satisfied that the capital gains will be chargeable to tax in the </a:t>
            </a:r>
            <a:r>
              <a:rPr lang="en-US" b="1" u="sng" dirty="0" smtClean="0"/>
              <a:t>year of Transfer.</a:t>
            </a:r>
          </a:p>
          <a:p>
            <a:pPr>
              <a:buNone/>
            </a:pPr>
            <a:r>
              <a:rPr lang="en-US" dirty="0" smtClean="0"/>
              <a:t>Exception to the taxable year are:</a:t>
            </a:r>
          </a:p>
          <a:p>
            <a:pPr>
              <a:buNone/>
            </a:pPr>
            <a:r>
              <a:rPr lang="en-US" dirty="0" smtClean="0"/>
              <a:t>Sec 45(1A), Sec 45(2) &amp; Sec 45(5)</a:t>
            </a:r>
          </a:p>
          <a:p>
            <a:endParaRPr lang="en-IN" dirty="0"/>
          </a:p>
        </p:txBody>
      </p:sp>
    </p:spTree>
  </p:cSld>
  <p:clrMapOvr>
    <a:masterClrMapping/>
  </p:clrMapOvr>
  <p:transition>
    <p:pull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Cost Vs Nil</a:t>
            </a:r>
            <a:endParaRPr lang="en-IN" dirty="0"/>
          </a:p>
        </p:txBody>
      </p:sp>
      <p:sp>
        <p:nvSpPr>
          <p:cNvPr id="3" name="Content Placeholder 2"/>
          <p:cNvSpPr>
            <a:spLocks noGrp="1"/>
          </p:cNvSpPr>
          <p:nvPr>
            <p:ph idx="1"/>
          </p:nvPr>
        </p:nvSpPr>
        <p:spPr>
          <a:ln w="28575">
            <a:solidFill>
              <a:schemeClr val="tx1"/>
            </a:solidFill>
          </a:ln>
          <a:effectLst>
            <a:glow rad="101600">
              <a:schemeClr val="accent3">
                <a:satMod val="175000"/>
                <a:alpha val="40000"/>
              </a:schemeClr>
            </a:glow>
          </a:effectLst>
        </p:spPr>
        <p:txBody>
          <a:bodyPr/>
          <a:lstStyle/>
          <a:p>
            <a:r>
              <a:rPr lang="en-US" dirty="0" smtClean="0"/>
              <a:t>“No cost – No capital gains” ~ This is the basic concept underlying the chargeability of capital gains</a:t>
            </a:r>
          </a:p>
          <a:p>
            <a:r>
              <a:rPr lang="en-US" dirty="0" smtClean="0"/>
              <a:t>If COA is not ascertainable then no capital gains is chargeable to tax. </a:t>
            </a:r>
          </a:p>
          <a:p>
            <a:r>
              <a:rPr lang="en-US" dirty="0" smtClean="0"/>
              <a:t>If COA is Nil then it will be chargeable to capital gains tax.</a:t>
            </a:r>
          </a:p>
          <a:p>
            <a:pPr>
              <a:buNone/>
            </a:pPr>
            <a:r>
              <a:rPr lang="en-US" dirty="0" smtClean="0"/>
              <a:t>    </a:t>
            </a:r>
            <a:r>
              <a:rPr lang="en-US" dirty="0" err="1" smtClean="0"/>
              <a:t>eg</a:t>
            </a:r>
            <a:r>
              <a:rPr lang="en-US" dirty="0" smtClean="0"/>
              <a:t>. Rights </a:t>
            </a:r>
            <a:r>
              <a:rPr lang="en-US" dirty="0" err="1" smtClean="0"/>
              <a:t>renounciation</a:t>
            </a:r>
            <a:r>
              <a:rPr lang="en-US" dirty="0" smtClean="0"/>
              <a:t>           Sec 55(2)(</a:t>
            </a:r>
            <a:r>
              <a:rPr lang="en-US" dirty="0" err="1" smtClean="0"/>
              <a:t>aa</a:t>
            </a:r>
            <a:r>
              <a:rPr lang="en-US" dirty="0" smtClean="0"/>
              <a:t>)</a:t>
            </a:r>
          </a:p>
          <a:p>
            <a:pPr>
              <a:buNone/>
            </a:pPr>
            <a:r>
              <a:rPr lang="en-US" dirty="0" smtClean="0"/>
              <a:t>          Bonus Shares</a:t>
            </a:r>
            <a:endParaRPr lang="en-IN" dirty="0"/>
          </a:p>
        </p:txBody>
      </p:sp>
      <p:sp>
        <p:nvSpPr>
          <p:cNvPr id="4" name="Right Brace 3"/>
          <p:cNvSpPr/>
          <p:nvPr/>
        </p:nvSpPr>
        <p:spPr>
          <a:xfrm>
            <a:off x="4429124" y="4786322"/>
            <a:ext cx="500066" cy="7143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Tree>
  </p:cSld>
  <p:clrMapOvr>
    <a:masterClrMapping/>
  </p:clrMapOvr>
  <p:transition>
    <p:pull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capital Asset ??</a:t>
            </a:r>
            <a:endParaRPr lang="en-IN" dirty="0"/>
          </a:p>
        </p:txBody>
      </p:sp>
      <p:sp>
        <p:nvSpPr>
          <p:cNvPr id="3" name="Content Placeholder 2"/>
          <p:cNvSpPr>
            <a:spLocks noGrp="1"/>
          </p:cNvSpPr>
          <p:nvPr>
            <p:ph idx="1"/>
          </p:nvPr>
        </p:nvSpPr>
        <p:spPr>
          <a:ln w="28575">
            <a:solidFill>
              <a:schemeClr val="tx1"/>
            </a:solidFill>
          </a:ln>
          <a:effectLst>
            <a:glow rad="101600">
              <a:schemeClr val="accent3">
                <a:satMod val="175000"/>
                <a:alpha val="40000"/>
              </a:schemeClr>
            </a:glow>
          </a:effectLst>
        </p:spPr>
        <p:txBody>
          <a:bodyPr/>
          <a:lstStyle/>
          <a:p>
            <a:r>
              <a:rPr lang="en-US" dirty="0" smtClean="0"/>
              <a:t>Any property held by an assessee whether connector or not connected to his business or profession but does not include      </a:t>
            </a:r>
          </a:p>
          <a:p>
            <a:r>
              <a:rPr lang="en-US" dirty="0" smtClean="0"/>
              <a:t>Stock in trade, Consumables, </a:t>
            </a:r>
            <a:r>
              <a:rPr lang="en-US" dirty="0" err="1" smtClean="0"/>
              <a:t>Rawmaterials</a:t>
            </a:r>
            <a:r>
              <a:rPr lang="en-US" dirty="0" smtClean="0"/>
              <a:t> held for business. Personal effects excluding </a:t>
            </a:r>
            <a:r>
              <a:rPr lang="en-US" dirty="0" err="1" smtClean="0"/>
              <a:t>jewellery</a:t>
            </a:r>
            <a:r>
              <a:rPr lang="en-US" dirty="0" smtClean="0"/>
              <a:t>. Rural Agricultural land. Gold and special bearer bonds issued by Govt.</a:t>
            </a:r>
          </a:p>
          <a:p>
            <a:pPr>
              <a:buFont typeface="Wingdings" pitchFamily="2" charset="2"/>
              <a:buChar char="q"/>
            </a:pPr>
            <a:r>
              <a:rPr lang="en-US" dirty="0" smtClean="0"/>
              <a:t> Is motor car a Capital Asset?</a:t>
            </a:r>
          </a:p>
          <a:p>
            <a:pPr>
              <a:buFont typeface="Wingdings" pitchFamily="2" charset="2"/>
              <a:buChar char="q"/>
            </a:pPr>
            <a:r>
              <a:rPr lang="en-US" dirty="0" smtClean="0"/>
              <a:t> Is Business assets (e.g. Computers, machinery)a capital asset ?</a:t>
            </a:r>
          </a:p>
          <a:p>
            <a:endParaRPr lang="en-US" dirty="0" smtClean="0"/>
          </a:p>
          <a:p>
            <a:endParaRPr lang="en-US" dirty="0" smtClean="0"/>
          </a:p>
          <a:p>
            <a:pPr>
              <a:buNone/>
            </a:pPr>
            <a:endParaRPr lang="en-IN" dirty="0"/>
          </a:p>
        </p:txBody>
      </p:sp>
    </p:spTree>
  </p:cSld>
  <p:clrMapOvr>
    <a:masterClrMapping/>
  </p:clrMapOvr>
  <p:transition>
    <p:pull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2714612" y="1357298"/>
          <a:ext cx="3357586" cy="203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5"/>
          <p:cNvSpPr>
            <a:spLocks noGrp="1"/>
          </p:cNvSpPr>
          <p:nvPr>
            <p:ph type="title"/>
          </p:nvPr>
        </p:nvSpPr>
        <p:spPr>
          <a:xfrm>
            <a:off x="457200" y="704088"/>
            <a:ext cx="8229600" cy="367458"/>
          </a:xfrm>
        </p:spPr>
        <p:txBody>
          <a:bodyPr>
            <a:noAutofit/>
          </a:bodyPr>
          <a:lstStyle/>
          <a:p>
            <a:r>
              <a:rPr lang="en-US" sz="3200" dirty="0" smtClean="0"/>
              <a:t>How does Capital Gain gets taxed ?</a:t>
            </a:r>
            <a:endParaRPr lang="en-IN" sz="3200" dirty="0"/>
          </a:p>
        </p:txBody>
      </p:sp>
      <p:sp>
        <p:nvSpPr>
          <p:cNvPr id="7" name="Content Placeholder 6"/>
          <p:cNvSpPr>
            <a:spLocks noGrp="1"/>
          </p:cNvSpPr>
          <p:nvPr>
            <p:ph idx="1"/>
          </p:nvPr>
        </p:nvSpPr>
        <p:spPr>
          <a:xfrm>
            <a:off x="457200" y="1285860"/>
            <a:ext cx="8229600" cy="5038740"/>
          </a:xfrm>
          <a:ln w="28575">
            <a:solidFill>
              <a:schemeClr val="tx1"/>
            </a:solidFill>
          </a:ln>
          <a:effectLst>
            <a:glow rad="101600">
              <a:schemeClr val="accent3">
                <a:satMod val="175000"/>
                <a:alpha val="40000"/>
              </a:schemeClr>
            </a:glow>
          </a:effectLst>
        </p:spPr>
        <p:txBody>
          <a:bodyPr/>
          <a:lstStyle/>
          <a:p>
            <a:endParaRPr lang="en-US" dirty="0" smtClean="0"/>
          </a:p>
          <a:p>
            <a:endParaRPr lang="en-US" dirty="0" smtClean="0"/>
          </a:p>
          <a:p>
            <a:endParaRPr lang="en-US" dirty="0" smtClean="0"/>
          </a:p>
          <a:p>
            <a:endParaRPr lang="en-US" dirty="0" smtClean="0"/>
          </a:p>
          <a:p>
            <a:endParaRPr lang="en-US" dirty="0" smtClean="0"/>
          </a:p>
          <a:p>
            <a:r>
              <a:rPr lang="en-US" dirty="0" smtClean="0"/>
              <a:t>Long term or short term depends upon the holding period</a:t>
            </a:r>
          </a:p>
          <a:p>
            <a:pPr>
              <a:buNone/>
            </a:pPr>
            <a:r>
              <a:rPr lang="en-US" dirty="0" smtClean="0"/>
              <a:t> </a:t>
            </a:r>
            <a:endParaRPr lang="en-IN" dirty="0"/>
          </a:p>
        </p:txBody>
      </p:sp>
      <p:graphicFrame>
        <p:nvGraphicFramePr>
          <p:cNvPr id="8" name="Table 7"/>
          <p:cNvGraphicFramePr>
            <a:graphicFrameLocks noGrp="1"/>
          </p:cNvGraphicFramePr>
          <p:nvPr/>
        </p:nvGraphicFramePr>
        <p:xfrm>
          <a:off x="1285852" y="4500570"/>
          <a:ext cx="6096000" cy="21996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r>
                        <a:rPr lang="en-US" dirty="0" smtClean="0"/>
                        <a:t>Nature of </a:t>
                      </a:r>
                      <a:r>
                        <a:rPr lang="en-US" baseline="0" dirty="0" smtClean="0"/>
                        <a:t> CA</a:t>
                      </a:r>
                      <a:endParaRPr lang="en-IN" dirty="0"/>
                    </a:p>
                  </a:txBody>
                  <a:tcPr/>
                </a:tc>
                <a:tc>
                  <a:txBody>
                    <a:bodyPr/>
                    <a:lstStyle/>
                    <a:p>
                      <a:r>
                        <a:rPr lang="en-US" dirty="0" smtClean="0"/>
                        <a:t>Short</a:t>
                      </a:r>
                      <a:r>
                        <a:rPr lang="en-US" baseline="0" dirty="0" smtClean="0"/>
                        <a:t> Term</a:t>
                      </a:r>
                      <a:endParaRPr lang="en-IN" dirty="0"/>
                    </a:p>
                  </a:txBody>
                  <a:tcPr/>
                </a:tc>
                <a:tc>
                  <a:txBody>
                    <a:bodyPr/>
                    <a:lstStyle/>
                    <a:p>
                      <a:r>
                        <a:rPr lang="en-US" dirty="0" smtClean="0"/>
                        <a:t>Long</a:t>
                      </a:r>
                      <a:r>
                        <a:rPr lang="en-US" baseline="0" dirty="0" smtClean="0"/>
                        <a:t> Term</a:t>
                      </a:r>
                      <a:endParaRPr lang="en-IN" dirty="0"/>
                    </a:p>
                  </a:txBody>
                  <a:tcPr/>
                </a:tc>
              </a:tr>
              <a:tr h="370840">
                <a:tc>
                  <a:txBody>
                    <a:bodyPr/>
                    <a:lstStyle/>
                    <a:p>
                      <a:r>
                        <a:rPr lang="en-US" dirty="0" smtClean="0"/>
                        <a:t>Financial Asset(Except</a:t>
                      </a:r>
                      <a:r>
                        <a:rPr lang="en-US" baseline="0" dirty="0" smtClean="0"/>
                        <a:t> Unlisted Debentures)</a:t>
                      </a:r>
                      <a:endParaRPr lang="en-IN" dirty="0"/>
                    </a:p>
                  </a:txBody>
                  <a:tcPr/>
                </a:tc>
                <a:tc>
                  <a:txBody>
                    <a:bodyPr/>
                    <a:lstStyle/>
                    <a:p>
                      <a:r>
                        <a:rPr lang="en-US" dirty="0" smtClean="0"/>
                        <a:t>12 Months</a:t>
                      </a:r>
                      <a:endParaRPr lang="en-IN" dirty="0"/>
                    </a:p>
                  </a:txBody>
                  <a:tcPr/>
                </a:tc>
                <a:tc>
                  <a:txBody>
                    <a:bodyPr/>
                    <a:lstStyle/>
                    <a:p>
                      <a:r>
                        <a:rPr lang="en-US" dirty="0" smtClean="0"/>
                        <a:t>More then 12 Months</a:t>
                      </a:r>
                      <a:endParaRPr lang="en-IN" dirty="0"/>
                    </a:p>
                  </a:txBody>
                  <a:tcPr/>
                </a:tc>
              </a:tr>
              <a:tr h="370840">
                <a:tc>
                  <a:txBody>
                    <a:bodyPr/>
                    <a:lstStyle/>
                    <a:p>
                      <a:r>
                        <a:rPr lang="en-US" dirty="0" smtClean="0"/>
                        <a:t>Any other</a:t>
                      </a:r>
                      <a:r>
                        <a:rPr lang="en-US" baseline="0" dirty="0" smtClean="0"/>
                        <a:t> capital asset</a:t>
                      </a:r>
                      <a:endParaRPr lang="en-IN" dirty="0"/>
                    </a:p>
                  </a:txBody>
                  <a:tcPr/>
                </a:tc>
                <a:tc>
                  <a:txBody>
                    <a:bodyPr/>
                    <a:lstStyle/>
                    <a:p>
                      <a:r>
                        <a:rPr lang="en-US" dirty="0" smtClean="0"/>
                        <a:t>36 Months</a:t>
                      </a:r>
                      <a:endParaRPr lang="en-IN" dirty="0"/>
                    </a:p>
                  </a:txBody>
                  <a:tcPr/>
                </a:tc>
                <a:tc>
                  <a:txBody>
                    <a:bodyPr/>
                    <a:lstStyle/>
                    <a:p>
                      <a:r>
                        <a:rPr lang="en-US" dirty="0" smtClean="0"/>
                        <a:t>More than 36 Months</a:t>
                      </a:r>
                      <a:endParaRPr lang="en-IN" dirty="0"/>
                    </a:p>
                  </a:txBody>
                  <a:tcPr/>
                </a:tc>
              </a:tr>
            </a:tbl>
          </a:graphicData>
        </a:graphic>
      </p:graphicFrame>
    </p:spTree>
  </p:cSld>
  <p:clrMapOvr>
    <a:masterClrMapping/>
  </p:clrMapOvr>
  <p:transition>
    <p:pull dir="l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 computing 12 month or 36 month period</a:t>
            </a:r>
            <a:endParaRPr lang="en-IN" dirty="0"/>
          </a:p>
        </p:txBody>
      </p:sp>
      <p:graphicFrame>
        <p:nvGraphicFramePr>
          <p:cNvPr id="4" name="Content Placeholder 3"/>
          <p:cNvGraphicFramePr>
            <a:graphicFrameLocks noGrp="1"/>
          </p:cNvGraphicFramePr>
          <p:nvPr>
            <p:ph idx="1"/>
          </p:nvPr>
        </p:nvGraphicFramePr>
        <p:xfrm>
          <a:off x="457200" y="1935163"/>
          <a:ext cx="8229600" cy="249428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smtClean="0"/>
                        <a:t>Situation</a:t>
                      </a:r>
                      <a:endParaRPr lang="en-IN" dirty="0"/>
                    </a:p>
                  </a:txBody>
                  <a:tcPr/>
                </a:tc>
                <a:tc>
                  <a:txBody>
                    <a:bodyPr/>
                    <a:lstStyle/>
                    <a:p>
                      <a:r>
                        <a:rPr lang="en-US" dirty="0" smtClean="0"/>
                        <a:t>Period to be taken</a:t>
                      </a:r>
                      <a:endParaRPr lang="en-IN" dirty="0"/>
                    </a:p>
                  </a:txBody>
                  <a:tcPr/>
                </a:tc>
              </a:tr>
              <a:tr h="370840">
                <a:tc>
                  <a:txBody>
                    <a:bodyPr/>
                    <a:lstStyle/>
                    <a:p>
                      <a:r>
                        <a:rPr lang="en-US" dirty="0" smtClean="0"/>
                        <a:t>COA</a:t>
                      </a:r>
                      <a:r>
                        <a:rPr lang="en-US" baseline="0" dirty="0" smtClean="0"/>
                        <a:t> u/s 49(1)</a:t>
                      </a:r>
                      <a:endParaRPr lang="en-IN" dirty="0"/>
                    </a:p>
                  </a:txBody>
                  <a:tcPr/>
                </a:tc>
                <a:tc>
                  <a:txBody>
                    <a:bodyPr/>
                    <a:lstStyle/>
                    <a:p>
                      <a:r>
                        <a:rPr lang="en-US" dirty="0" smtClean="0"/>
                        <a:t>Previous</a:t>
                      </a:r>
                      <a:r>
                        <a:rPr lang="en-US" baseline="0" dirty="0" smtClean="0"/>
                        <a:t> </a:t>
                      </a:r>
                      <a:r>
                        <a:rPr lang="en-US" b="1" u="sng" baseline="0" dirty="0" smtClean="0"/>
                        <a:t>owner </a:t>
                      </a:r>
                      <a:r>
                        <a:rPr lang="en-US" b="0" u="none" baseline="0" dirty="0" smtClean="0"/>
                        <a:t> Period also</a:t>
                      </a:r>
                      <a:endParaRPr lang="en-IN" b="1" u="sng" dirty="0"/>
                    </a:p>
                  </a:txBody>
                  <a:tcPr/>
                </a:tc>
              </a:tr>
              <a:tr h="370840">
                <a:tc>
                  <a:txBody>
                    <a:bodyPr/>
                    <a:lstStyle/>
                    <a:p>
                      <a:r>
                        <a:rPr lang="en-US" dirty="0" smtClean="0"/>
                        <a:t>COA u/s 49(2)</a:t>
                      </a:r>
                      <a:endParaRPr lang="en-IN" dirty="0"/>
                    </a:p>
                  </a:txBody>
                  <a:tcPr/>
                </a:tc>
                <a:tc>
                  <a:txBody>
                    <a:bodyPr/>
                    <a:lstStyle/>
                    <a:p>
                      <a:r>
                        <a:rPr lang="en-US" b="0" u="none" dirty="0" smtClean="0"/>
                        <a:t>Period held in amalgamating company</a:t>
                      </a:r>
                      <a:endParaRPr lang="en-IN" b="0" u="none" dirty="0"/>
                    </a:p>
                  </a:txBody>
                  <a:tcPr/>
                </a:tc>
              </a:tr>
              <a:tr h="370840">
                <a:tc>
                  <a:txBody>
                    <a:bodyPr/>
                    <a:lstStyle/>
                    <a:p>
                      <a:r>
                        <a:rPr lang="en-US" dirty="0" smtClean="0"/>
                        <a:t>Bonus or rights shares</a:t>
                      </a:r>
                      <a:endParaRPr lang="en-IN" dirty="0"/>
                    </a:p>
                  </a:txBody>
                  <a:tcPr/>
                </a:tc>
                <a:tc>
                  <a:txBody>
                    <a:bodyPr/>
                    <a:lstStyle/>
                    <a:p>
                      <a:r>
                        <a:rPr lang="en-US" b="0" u="none" dirty="0" smtClean="0"/>
                        <a:t>Date of allotment</a:t>
                      </a:r>
                      <a:endParaRPr lang="en-IN" b="0" u="none" dirty="0"/>
                    </a:p>
                  </a:txBody>
                  <a:tcPr/>
                </a:tc>
              </a:tr>
              <a:tr h="370840">
                <a:tc>
                  <a:txBody>
                    <a:bodyPr/>
                    <a:lstStyle/>
                    <a:p>
                      <a:r>
                        <a:rPr lang="en-US" dirty="0" err="1" smtClean="0"/>
                        <a:t>Renounciation</a:t>
                      </a:r>
                      <a:r>
                        <a:rPr lang="en-US" dirty="0" smtClean="0"/>
                        <a:t> of rights</a:t>
                      </a:r>
                      <a:endParaRPr lang="en-IN" dirty="0"/>
                    </a:p>
                  </a:txBody>
                  <a:tcPr/>
                </a:tc>
                <a:tc>
                  <a:txBody>
                    <a:bodyPr/>
                    <a:lstStyle/>
                    <a:p>
                      <a:r>
                        <a:rPr lang="en-US" b="0" u="none" dirty="0" smtClean="0"/>
                        <a:t>Date of offer of such right</a:t>
                      </a:r>
                      <a:endParaRPr lang="en-IN" b="0" u="none" dirty="0"/>
                    </a:p>
                  </a:txBody>
                  <a:tcPr/>
                </a:tc>
              </a:tr>
              <a:tr h="370840">
                <a:tc>
                  <a:txBody>
                    <a:bodyPr/>
                    <a:lstStyle/>
                    <a:p>
                      <a:r>
                        <a:rPr lang="en-US" dirty="0" smtClean="0"/>
                        <a:t>Demerger</a:t>
                      </a:r>
                      <a:endParaRPr lang="en-IN" dirty="0"/>
                    </a:p>
                  </a:txBody>
                  <a:tcPr/>
                </a:tc>
                <a:tc>
                  <a:txBody>
                    <a:bodyPr/>
                    <a:lstStyle/>
                    <a:p>
                      <a:r>
                        <a:rPr lang="en-US" b="0" u="none" dirty="0" smtClean="0"/>
                        <a:t>Period</a:t>
                      </a:r>
                      <a:r>
                        <a:rPr lang="en-US" b="0" u="none" baseline="0" dirty="0" smtClean="0"/>
                        <a:t> of holding in demerged company</a:t>
                      </a:r>
                      <a:endParaRPr lang="en-IN" b="0" u="none" dirty="0"/>
                    </a:p>
                  </a:txBody>
                  <a:tcPr/>
                </a:tc>
              </a:tr>
            </a:tbl>
          </a:graphicData>
        </a:graphic>
      </p:graphicFrame>
    </p:spTree>
  </p:cSld>
  <p:clrMapOvr>
    <a:masterClrMapping/>
  </p:clrMapOvr>
  <p:transition>
    <p:pull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Transfer ?</a:t>
            </a:r>
            <a:endParaRPr lang="en-IN" dirty="0"/>
          </a:p>
        </p:txBody>
      </p:sp>
      <p:sp>
        <p:nvSpPr>
          <p:cNvPr id="3" name="Content Placeholder 2"/>
          <p:cNvSpPr>
            <a:spLocks noGrp="1"/>
          </p:cNvSpPr>
          <p:nvPr>
            <p:ph idx="1"/>
          </p:nvPr>
        </p:nvSpPr>
        <p:spPr>
          <a:ln w="28575">
            <a:solidFill>
              <a:schemeClr val="tx1"/>
            </a:solidFill>
          </a:ln>
          <a:effectLst>
            <a:glow rad="101600">
              <a:schemeClr val="accent3">
                <a:satMod val="175000"/>
                <a:alpha val="40000"/>
              </a:schemeClr>
            </a:glow>
          </a:effectLst>
        </p:spPr>
        <p:txBody>
          <a:bodyPr/>
          <a:lstStyle/>
          <a:p>
            <a:r>
              <a:rPr lang="en-US" dirty="0" smtClean="0"/>
              <a:t>Sale, exchange or relinquishment</a:t>
            </a:r>
          </a:p>
          <a:p>
            <a:r>
              <a:rPr lang="en-US" dirty="0" smtClean="0"/>
              <a:t>Extinguishment of rights </a:t>
            </a:r>
          </a:p>
          <a:p>
            <a:r>
              <a:rPr lang="en-US" dirty="0" smtClean="0"/>
              <a:t>Compulsory acquisition</a:t>
            </a:r>
          </a:p>
          <a:p>
            <a:r>
              <a:rPr lang="en-US" dirty="0" smtClean="0"/>
              <a:t>Conversion of capital asset into Stock in trade</a:t>
            </a:r>
          </a:p>
          <a:p>
            <a:pPr>
              <a:buNone/>
            </a:pPr>
            <a:endParaRPr lang="en-IN" dirty="0"/>
          </a:p>
        </p:txBody>
      </p:sp>
    </p:spTree>
  </p:cSld>
  <p:clrMapOvr>
    <a:masterClrMapping/>
  </p:clrMapOvr>
  <p:transition>
    <p:zoom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Transaction not regarded as Transfer Sec 47</a:t>
            </a:r>
            <a:endParaRPr lang="en-IN" sz="3600" dirty="0"/>
          </a:p>
        </p:txBody>
      </p:sp>
      <p:sp>
        <p:nvSpPr>
          <p:cNvPr id="3" name="Content Placeholder 2"/>
          <p:cNvSpPr>
            <a:spLocks noGrp="1"/>
          </p:cNvSpPr>
          <p:nvPr>
            <p:ph idx="1"/>
          </p:nvPr>
        </p:nvSpPr>
        <p:spPr>
          <a:ln w="28575">
            <a:solidFill>
              <a:schemeClr val="tx1"/>
            </a:solidFill>
          </a:ln>
          <a:effectLst>
            <a:glow rad="101600">
              <a:schemeClr val="accent3">
                <a:satMod val="175000"/>
                <a:alpha val="40000"/>
              </a:schemeClr>
            </a:glow>
          </a:effectLst>
        </p:spPr>
        <p:txBody>
          <a:bodyPr>
            <a:normAutofit fontScale="92500" lnSpcReduction="10000"/>
          </a:bodyPr>
          <a:lstStyle/>
          <a:p>
            <a:r>
              <a:rPr lang="en-US" dirty="0" smtClean="0"/>
              <a:t>Transfer under </a:t>
            </a:r>
            <a:r>
              <a:rPr lang="en-US" dirty="0" err="1" smtClean="0"/>
              <a:t>gift,will</a:t>
            </a:r>
            <a:r>
              <a:rPr lang="en-US" dirty="0" smtClean="0"/>
              <a:t> or under irrevocable trust(sec  47(iii)</a:t>
            </a:r>
          </a:p>
          <a:p>
            <a:r>
              <a:rPr lang="en-US" dirty="0" smtClean="0"/>
              <a:t>Transfer between holding and subsidiary company(Transferee should be a Indian company)</a:t>
            </a:r>
          </a:p>
          <a:p>
            <a:pPr lvl="1">
              <a:buFont typeface="Wingdings 2" pitchFamily="18" charset="2"/>
              <a:buChar char="Ê"/>
            </a:pPr>
            <a:r>
              <a:rPr lang="en-US" dirty="0" smtClean="0"/>
              <a:t>    100 % share holding</a:t>
            </a:r>
          </a:p>
          <a:p>
            <a:pPr lvl="1">
              <a:buFont typeface="Wingdings 2" pitchFamily="18" charset="2"/>
              <a:buChar char="Ê"/>
            </a:pPr>
            <a:r>
              <a:rPr lang="en-US" dirty="0" smtClean="0"/>
              <a:t>    Asset should not be transferred as stock in trade</a:t>
            </a:r>
          </a:p>
          <a:p>
            <a:pPr lvl="1">
              <a:buNone/>
            </a:pPr>
            <a:r>
              <a:rPr lang="en-US" dirty="0" smtClean="0"/>
              <a:t>The above conditions should be withheld for 8 yrs. If not Sec 47 A is attracted.</a:t>
            </a:r>
            <a:endParaRPr lang="en-IN" dirty="0" smtClean="0"/>
          </a:p>
          <a:p>
            <a:r>
              <a:rPr lang="en-US" dirty="0" smtClean="0"/>
              <a:t>Conversion of bonds, debentures etc into shares or debentures of same company S.47(x)</a:t>
            </a:r>
          </a:p>
          <a:p>
            <a:r>
              <a:rPr lang="en-US" dirty="0" smtClean="0"/>
              <a:t>Transfer of capital asset in a transaction of reverse mortgage.</a:t>
            </a:r>
          </a:p>
        </p:txBody>
      </p:sp>
    </p:spTree>
  </p:cSld>
  <p:clrMapOvr>
    <a:masterClrMapping/>
  </p:clrMapOvr>
  <p:transition>
    <p:zo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400</TotalTime>
  <Words>1781</Words>
  <Application>Microsoft Office PowerPoint</Application>
  <PresentationFormat>On-screen Show (4:3)</PresentationFormat>
  <Paragraphs>244</Paragraphs>
  <Slides>24</Slides>
  <Notes>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Flow</vt:lpstr>
      <vt:lpstr>Recap session on Capital Gains</vt:lpstr>
      <vt:lpstr>Comparison with other Heads of Income</vt:lpstr>
      <vt:lpstr>Sec 45(1) Basis of Charge</vt:lpstr>
      <vt:lpstr>No Cost Vs Nil</vt:lpstr>
      <vt:lpstr>What is a capital Asset ??</vt:lpstr>
      <vt:lpstr>How does Capital Gain gets taxed ?</vt:lpstr>
      <vt:lpstr>In computing 12 month or 36 month period</vt:lpstr>
      <vt:lpstr>What is a Transfer ?</vt:lpstr>
      <vt:lpstr>Transaction not regarded as Transfer Sec 47</vt:lpstr>
      <vt:lpstr>Computation of Capital Gains</vt:lpstr>
      <vt:lpstr>Sec 45(2) Conversion of Capital Asset into stock in trade</vt:lpstr>
      <vt:lpstr>Capital gains on Compulsory acquisition sec 45(5)</vt:lpstr>
      <vt:lpstr>Sec 50C – Capital gains in Real estate transaction</vt:lpstr>
      <vt:lpstr>Cost of Acquisition:</vt:lpstr>
      <vt:lpstr>COA in case of any Other Capital Assets and asset acquired in any of the modes specified u/s 49(1)                 &lt;1981                           &gt;1981</vt:lpstr>
      <vt:lpstr>Slide 16</vt:lpstr>
      <vt:lpstr>Indexed cost of Acquisition</vt:lpstr>
      <vt:lpstr>Exemption from Capital Gains</vt:lpstr>
      <vt:lpstr>Exemption from Capital Gains</vt:lpstr>
      <vt:lpstr>Capital Gains deposit Scheme</vt:lpstr>
      <vt:lpstr>Sec 10(38) – Exemption for LTCG on transfer of Securities</vt:lpstr>
      <vt:lpstr>Lets Test ourselves !! </vt:lpstr>
      <vt:lpstr>Problem No 2:</vt:lpstr>
      <vt:lpstr>My sincere thanks  to all of you    My affable thanks  to Mr.T.G.Suresh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Recap session on Capital Gains</dc:title>
  <dc:creator>NARAYANAN</dc:creator>
  <cp:lastModifiedBy>NARAYANAN</cp:lastModifiedBy>
  <cp:revision>97</cp:revision>
  <dcterms:created xsi:type="dcterms:W3CDTF">2009-02-15T04:46:27Z</dcterms:created>
  <dcterms:modified xsi:type="dcterms:W3CDTF">2009-03-29T13:09:41Z</dcterms:modified>
</cp:coreProperties>
</file>