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80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30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158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8907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991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760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541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53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284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559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960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046B0-1619-43D4-81A6-0C0DAF5AC0B5}" type="datetimeFigureOut">
              <a:rPr lang="en-IN" smtClean="0"/>
              <a:pPr/>
              <a:t>08-04-2013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A9B0A-E82B-4E9F-B846-9424C40DFA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948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76400"/>
            <a:ext cx="7851648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Co-operative Banks</a:t>
            </a:r>
            <a:br>
              <a:rPr lang="en-US" b="1" dirty="0" smtClean="0"/>
            </a:br>
            <a:r>
              <a:rPr lang="en-US" b="1" dirty="0" smtClean="0"/>
              <a:t>New Modern Bye Laws</a:t>
            </a:r>
            <a:br>
              <a:rPr lang="en-US" b="1" dirty="0" smtClean="0"/>
            </a:br>
            <a:r>
              <a:rPr lang="en-US" b="1" dirty="0" smtClean="0"/>
              <a:t>By </a:t>
            </a:r>
            <a:br>
              <a:rPr lang="en-US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Bhushan</a:t>
            </a:r>
            <a:r>
              <a:rPr lang="en-US" b="1" dirty="0" smtClean="0">
                <a:solidFill>
                  <a:srgbClr val="FF0000"/>
                </a:solidFill>
              </a:rPr>
              <a:t> B. </a:t>
            </a:r>
            <a:r>
              <a:rPr lang="en-US" b="1" dirty="0" err="1" smtClean="0">
                <a:solidFill>
                  <a:srgbClr val="FF0000"/>
                </a:solidFill>
              </a:rPr>
              <a:t>Paithankar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COMPARATIVE STATEMENT OF </a:t>
            </a:r>
            <a:r>
              <a:rPr lang="en-US" sz="2000" b="1" dirty="0" smtClean="0">
                <a:solidFill>
                  <a:srgbClr val="0070C0"/>
                </a:solidFill>
              </a:rPr>
              <a:t>PROVISIONS </a:t>
            </a:r>
            <a:r>
              <a:rPr lang="en-US" sz="2000" b="1" dirty="0">
                <a:solidFill>
                  <a:srgbClr val="0070C0"/>
                </a:solidFill>
              </a:rPr>
              <a:t>IN EXISTING BYE-LAWS 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2000" b="1" dirty="0" err="1" smtClean="0">
                <a:solidFill>
                  <a:srgbClr val="0070C0"/>
                </a:solidFill>
              </a:rPr>
              <a:t>viz</a:t>
            </a:r>
            <a:r>
              <a:rPr lang="en-US" sz="2000" b="1" dirty="0" smtClean="0">
                <a:solidFill>
                  <a:srgbClr val="0070C0"/>
                </a:solidFill>
              </a:rPr>
              <a:t>-a-</a:t>
            </a:r>
            <a:r>
              <a:rPr lang="en-US" sz="2000" b="1" dirty="0" err="1" smtClean="0">
                <a:solidFill>
                  <a:srgbClr val="0070C0"/>
                </a:solidFill>
              </a:rPr>
              <a:t>viz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NEW </a:t>
            </a:r>
            <a:r>
              <a:rPr lang="en-US" sz="2000" b="1" dirty="0" smtClean="0">
                <a:solidFill>
                  <a:srgbClr val="0070C0"/>
                </a:solidFill>
              </a:rPr>
              <a:t>MODEL </a:t>
            </a:r>
            <a:r>
              <a:rPr lang="en-US" sz="2000" b="1" dirty="0">
                <a:solidFill>
                  <a:srgbClr val="0070C0"/>
                </a:solidFill>
              </a:rPr>
              <a:t>BYE-LAWS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71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clauses – Eligibility of Director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u="sng" dirty="0" smtClean="0"/>
              <a:t>New Bye-Law No. 40 </a:t>
            </a:r>
          </a:p>
          <a:p>
            <a:pPr marL="0" indent="0" algn="ctr">
              <a:buNone/>
            </a:pPr>
            <a:r>
              <a:rPr lang="en-US" dirty="0" smtClean="0"/>
              <a:t>Active member shall hold minimum shares if Rs.20,000/-</a:t>
            </a:r>
          </a:p>
          <a:p>
            <a:pPr marL="0" indent="0" algn="ctr">
              <a:buNone/>
            </a:pPr>
            <a:r>
              <a:rPr lang="en-US" b="1" dirty="0" smtClean="0"/>
              <a:t>AND</a:t>
            </a:r>
          </a:p>
          <a:p>
            <a:pPr marL="0" indent="0" algn="ctr">
              <a:buNone/>
            </a:pPr>
            <a:r>
              <a:rPr lang="en-US" dirty="0" smtClean="0"/>
              <a:t>Minimum Deposit of Rs.1,00,000/-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(The </a:t>
            </a:r>
            <a:r>
              <a:rPr lang="en-US" sz="2400" dirty="0"/>
              <a:t>person contesting from reserve seat U/S.73B and 73C shall comply with 50% of the criteria required for general category</a:t>
            </a:r>
            <a:r>
              <a:rPr lang="en-US" sz="2400" dirty="0" smtClean="0"/>
              <a:t>.)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8683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Cl. 41)Chairman / Vice Chairman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2971800" cy="4952999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dirty="0" smtClean="0"/>
              <a:t>1. Chairman &amp; Vice Chairman shall be elected for period of </a:t>
            </a:r>
            <a:r>
              <a:rPr lang="en-US" sz="2400" dirty="0" smtClean="0">
                <a:solidFill>
                  <a:srgbClr val="FF0000"/>
                </a:solidFill>
              </a:rPr>
              <a:t>ONE</a:t>
            </a:r>
            <a:r>
              <a:rPr lang="en-US" sz="2400" dirty="0" smtClean="0"/>
              <a:t> year</a:t>
            </a:r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1600200"/>
            <a:ext cx="2514600" cy="4953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Chairman </a:t>
            </a:r>
            <a:r>
              <a:rPr lang="en-US" sz="2000" dirty="0"/>
              <a:t>&amp; Vice Chairman shall elected for period of </a:t>
            </a:r>
            <a:r>
              <a:rPr lang="en-US" sz="2000" dirty="0" smtClean="0">
                <a:solidFill>
                  <a:srgbClr val="FF0000"/>
                </a:solidFill>
              </a:rPr>
              <a:t>FIVE </a:t>
            </a:r>
            <a:r>
              <a:rPr lang="en-US" sz="2000" dirty="0" smtClean="0"/>
              <a:t>year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Functional Director cant  vote for CM/VCM election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Chairman Shall have </a:t>
            </a:r>
            <a:r>
              <a:rPr lang="en-US" sz="2000" dirty="0" smtClean="0">
                <a:solidFill>
                  <a:srgbClr val="FF0000"/>
                </a:solidFill>
              </a:rPr>
              <a:t>casting vote </a:t>
            </a:r>
            <a:r>
              <a:rPr lang="en-US" sz="2000" dirty="0" smtClean="0"/>
              <a:t>in Board in case of equal vote</a:t>
            </a:r>
            <a:endParaRPr lang="en-IN" sz="2000" dirty="0"/>
          </a:p>
          <a:p>
            <a:pPr marL="0" indent="0">
              <a:buNone/>
            </a:pPr>
            <a:endParaRPr lang="en-US" b="1" u="sng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0" y="1600200"/>
            <a:ext cx="2743200" cy="4876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000" b="1" u="sng" dirty="0" smtClean="0"/>
              <a:t>Recommendation 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1. Chairman </a:t>
            </a:r>
            <a:r>
              <a:rPr lang="en-US" sz="2000" dirty="0"/>
              <a:t>&amp; Vice Chairman shall elected for period of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FIVE </a:t>
            </a:r>
            <a:r>
              <a:rPr lang="en-US" sz="2000" dirty="0" smtClean="0"/>
              <a:t>years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/>
              <a:t>Functional Director cant  vote for CM/VCM election</a:t>
            </a:r>
          </a:p>
          <a:p>
            <a:pPr marL="457200" indent="-457200">
              <a:buAutoNum type="arabicPeriod"/>
            </a:pPr>
            <a:r>
              <a:rPr lang="en-US" sz="2000" dirty="0"/>
              <a:t>Chairman Shall have </a:t>
            </a:r>
            <a:r>
              <a:rPr lang="en-US" sz="2000" dirty="0">
                <a:solidFill>
                  <a:srgbClr val="FF0000"/>
                </a:solidFill>
              </a:rPr>
              <a:t>casting vote </a:t>
            </a:r>
            <a:r>
              <a:rPr lang="en-US" sz="2000" dirty="0"/>
              <a:t>in Board in case of equal vote</a:t>
            </a:r>
            <a:endParaRPr lang="en-IN" sz="2000" dirty="0"/>
          </a:p>
          <a:p>
            <a:pPr marL="0" indent="0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9146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Cl. 35) QUORUM FOR BOARD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dirty="0" smtClean="0"/>
              <a:t>Half of the Board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dirty="0" smtClean="0"/>
              <a:t>Half of the Board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Functional Director not to be counted in election of office bearers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As per new bye law</a:t>
            </a:r>
          </a:p>
        </p:txBody>
      </p:sp>
    </p:spTree>
    <p:extLst>
      <p:ext uri="{BB962C8B-B14F-4D97-AF65-F5344CB8AC3E}">
        <p14:creationId xmlns:p14="http://schemas.microsoft.com/office/powerpoint/2010/main" val="65216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Cl. 55) Appropriation of Profit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76600" cy="3733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r>
              <a:rPr lang="en-US" sz="3100" dirty="0" smtClean="0"/>
              <a:t> </a:t>
            </a:r>
            <a:r>
              <a:rPr lang="en-US" sz="3100" dirty="0"/>
              <a:t>25% To Statutory Reserve </a:t>
            </a:r>
            <a:r>
              <a:rPr lang="en-US" sz="3100" dirty="0" smtClean="0"/>
              <a:t>Fun</a:t>
            </a:r>
            <a:r>
              <a:rPr lang="en-US" sz="3100" u="sng" dirty="0" smtClean="0"/>
              <a:t>d </a:t>
            </a:r>
            <a:r>
              <a:rPr lang="en-US" sz="3100" dirty="0" smtClean="0"/>
              <a:t>Dividend  </a:t>
            </a:r>
            <a:r>
              <a:rPr lang="en-US" sz="3100" dirty="0"/>
              <a:t>Subject to </a:t>
            </a:r>
            <a:r>
              <a:rPr lang="en-US" sz="3100" dirty="0" smtClean="0"/>
              <a:t>maximum Building </a:t>
            </a:r>
            <a:r>
              <a:rPr lang="en-US" sz="3100" dirty="0"/>
              <a:t>Fund</a:t>
            </a:r>
            <a:endParaRPr lang="en-IN" sz="3100" dirty="0"/>
          </a:p>
          <a:p>
            <a:pPr marL="0" indent="0">
              <a:buNone/>
            </a:pPr>
            <a:endParaRPr lang="en-IN" sz="31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600200"/>
            <a:ext cx="4800600" cy="3733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25% to Statutory Reserve Fund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smtClean="0"/>
              <a:t>1% to co-op. education fund</a:t>
            </a:r>
          </a:p>
          <a:p>
            <a:pPr marL="514350" indent="-514350">
              <a:buAutoNum type="alphaLcParenR"/>
            </a:pPr>
            <a:r>
              <a:rPr lang="en-US" dirty="0" smtClean="0"/>
              <a:t>For unforeseen losses by Board</a:t>
            </a:r>
          </a:p>
          <a:p>
            <a:pPr marL="514350" indent="-514350">
              <a:buAutoNum type="alphaLcParenR"/>
            </a:pPr>
            <a:r>
              <a:rPr lang="en-US" dirty="0" smtClean="0"/>
              <a:t>Transfer to Dividend</a:t>
            </a:r>
          </a:p>
          <a:p>
            <a:pPr marL="514350" indent="-514350">
              <a:buAutoNum type="alphaLcParenR"/>
            </a:pPr>
            <a:r>
              <a:rPr lang="en-US" dirty="0" smtClean="0"/>
              <a:t>Election expenses equal to 1/5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pPr marL="514350" indent="-514350">
              <a:buAutoNum type="alphaLcParenR"/>
            </a:pPr>
            <a:r>
              <a:rPr lang="en-US" dirty="0" smtClean="0"/>
              <a:t>For training of Dir. , </a:t>
            </a:r>
            <a:r>
              <a:rPr lang="en-US" dirty="0" err="1" smtClean="0"/>
              <a:t>Employees,Members</a:t>
            </a:r>
            <a:endParaRPr lang="en-US" dirty="0" smtClean="0"/>
          </a:p>
          <a:p>
            <a:pPr marL="514350" indent="-514350">
              <a:buAutoNum type="alphaLcParenR"/>
            </a:pPr>
            <a:r>
              <a:rPr lang="en-US" dirty="0" smtClean="0"/>
              <a:t>Investment fluctuation Reserve </a:t>
            </a:r>
          </a:p>
          <a:p>
            <a:pPr marL="514350" indent="-514350">
              <a:buAutoNum type="alphaLcParenR"/>
            </a:pPr>
            <a:r>
              <a:rPr lang="en-US" dirty="0" err="1" smtClean="0"/>
              <a:t>Upto</a:t>
            </a:r>
            <a:r>
              <a:rPr lang="en-US" dirty="0" smtClean="0"/>
              <a:t> 10% technology development fund</a:t>
            </a:r>
          </a:p>
          <a:p>
            <a:pPr marL="514350" indent="-514350">
              <a:buAutoNum type="alphaLcParenR"/>
            </a:pPr>
            <a:r>
              <a:rPr lang="en-US" dirty="0" smtClean="0"/>
              <a:t>Remaining to building fund or any other fund as decided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486400"/>
            <a:ext cx="8229600" cy="12192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 algn="ctr">
              <a:buNone/>
            </a:pPr>
            <a:r>
              <a:rPr lang="en-US" dirty="0"/>
              <a:t>As per new bye law</a:t>
            </a:r>
          </a:p>
          <a:p>
            <a:pPr marL="0" indent="0" algn="ctr">
              <a:buFont typeface="Arial" pitchFamily="34" charset="0"/>
              <a:buNone/>
            </a:pPr>
            <a:endParaRPr lang="en-US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71639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clauses – Share Linking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 No. 56</a:t>
            </a:r>
          </a:p>
          <a:p>
            <a:pPr>
              <a:buFontTx/>
              <a:buChar char="-"/>
            </a:pPr>
            <a:r>
              <a:rPr lang="en-US" sz="2400" dirty="0" smtClean="0"/>
              <a:t>5% of unsecured borrowing</a:t>
            </a:r>
          </a:p>
          <a:p>
            <a:pPr>
              <a:buFontTx/>
              <a:buChar char="-"/>
            </a:pPr>
            <a:r>
              <a:rPr lang="en-US" sz="2400" dirty="0" smtClean="0"/>
              <a:t>2.5% of secured borrowing</a:t>
            </a:r>
          </a:p>
          <a:p>
            <a:pPr>
              <a:buFontTx/>
              <a:buChar char="-"/>
            </a:pPr>
            <a:r>
              <a:rPr lang="en-US" sz="2400" dirty="0" smtClean="0"/>
              <a:t>In case of SSI 1% initially and 1.5% in next 2 years</a:t>
            </a:r>
          </a:p>
          <a:p>
            <a:pPr>
              <a:buFontTx/>
              <a:buChar char="-"/>
            </a:pPr>
            <a:r>
              <a:rPr lang="en-US" sz="2400" dirty="0" smtClean="0"/>
              <a:t>Any case no member hold more than 1/5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shares</a:t>
            </a:r>
          </a:p>
          <a:p>
            <a:pPr>
              <a:buFontTx/>
              <a:buChar char="-"/>
            </a:pPr>
            <a:r>
              <a:rPr lang="en-US" sz="2400" dirty="0" smtClean="0"/>
              <a:t>Bank may change in case Capital Adequacy more than 12%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5606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Reserve Fund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76600" cy="3733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r>
              <a:rPr lang="en-US" dirty="0" smtClean="0"/>
              <a:t>Invested </a:t>
            </a:r>
            <a:r>
              <a:rPr lang="en-US" dirty="0"/>
              <a:t>in Govt. &amp; Trustee Securities and other approved security </a:t>
            </a:r>
            <a:r>
              <a:rPr lang="en-US" dirty="0" smtClean="0"/>
              <a:t> or FD with District banks</a:t>
            </a:r>
            <a:endParaRPr lang="en-IN" sz="31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600200"/>
            <a:ext cx="4800600" cy="3733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lvl="0"/>
            <a:r>
              <a:rPr lang="en-US" dirty="0" smtClean="0"/>
              <a:t>Invested </a:t>
            </a:r>
            <a:r>
              <a:rPr lang="en-US" dirty="0"/>
              <a:t>as per Act and Rules</a:t>
            </a:r>
            <a:endParaRPr lang="en-IN" dirty="0"/>
          </a:p>
          <a:p>
            <a:r>
              <a:rPr lang="en-US" b="1" dirty="0" smtClean="0"/>
              <a:t>Bank May </a:t>
            </a:r>
            <a:r>
              <a:rPr lang="en-US" b="1" dirty="0" err="1" smtClean="0"/>
              <a:t>utilise</a:t>
            </a:r>
            <a:r>
              <a:rPr lang="en-US" b="1" dirty="0" smtClean="0"/>
              <a:t> to purchase any asset with prior permission of Registrar</a:t>
            </a:r>
            <a:endParaRPr lang="en-IN" dirty="0"/>
          </a:p>
          <a:p>
            <a:pPr marL="0" indent="0">
              <a:buNone/>
            </a:pPr>
            <a:endParaRPr lang="en-US" b="1" u="sng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486400"/>
            <a:ext cx="8229600" cy="12192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 algn="ctr">
              <a:buNone/>
            </a:pPr>
            <a:r>
              <a:rPr lang="en-US" dirty="0"/>
              <a:t>As per new bye law</a:t>
            </a:r>
          </a:p>
          <a:p>
            <a:pPr marL="0" indent="0" algn="ctr">
              <a:buFont typeface="Arial" pitchFamily="34" charset="0"/>
              <a:buNone/>
            </a:pPr>
            <a:endParaRPr lang="en-US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16598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sub-clause – DIVIDEND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 No. 59- e)</a:t>
            </a:r>
          </a:p>
          <a:p>
            <a:pPr marL="0" indent="0">
              <a:buNone/>
            </a:pPr>
            <a:r>
              <a:rPr lang="en-US" sz="3200" dirty="0"/>
              <a:t>The Bank shall distribute the </a:t>
            </a:r>
            <a:r>
              <a:rPr lang="en-US" sz="3200" b="1" dirty="0"/>
              <a:t>maximum dividend of 15% </a:t>
            </a:r>
            <a:r>
              <a:rPr lang="en-US" sz="3200" dirty="0"/>
              <a:t>when the </a:t>
            </a:r>
            <a:r>
              <a:rPr lang="en-US" sz="3200" u="sng" dirty="0"/>
              <a:t>CRAR is at minimum level </a:t>
            </a:r>
            <a:r>
              <a:rPr lang="en-US" sz="3200" dirty="0"/>
              <a:t>as prescribed by RBI from time to time for the preceding financial year</a:t>
            </a:r>
            <a:endParaRPr lang="en-US" sz="3200" b="1" u="sng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00128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Auditor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12954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dirty="0" smtClean="0"/>
              <a:t>Statutory Auditor shall be appointed by Registrar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508" y="2971800"/>
            <a:ext cx="8200292" cy="24384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dirty="0" smtClean="0"/>
              <a:t>1. Bank shall appoint Statutory Auditor  from Panel maintained by Registrar and fix remuneration as well as Internal Auditors  at General Body Meeting.</a:t>
            </a:r>
          </a:p>
          <a:p>
            <a:pPr marL="0" indent="0">
              <a:buNone/>
            </a:pPr>
            <a:r>
              <a:rPr lang="en-US" dirty="0" smtClean="0"/>
              <a:t>2. Qualification &amp; Duties as per RBI guidelines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486400"/>
            <a:ext cx="8229600" cy="12192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 algn="ctr">
              <a:buNone/>
            </a:pPr>
            <a:r>
              <a:rPr lang="en-US" dirty="0"/>
              <a:t>As per new bye law</a:t>
            </a:r>
          </a:p>
          <a:p>
            <a:pPr marL="0" indent="0" algn="ctr">
              <a:buFont typeface="Arial" pitchFamily="34" charset="0"/>
              <a:buNone/>
            </a:pPr>
            <a:endParaRPr lang="en-US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36291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Amendment to bye-Law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86200" cy="3733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514350" indent="-514350">
              <a:buAutoNum type="arabicPeriod"/>
            </a:pPr>
            <a:r>
              <a:rPr lang="en-US" dirty="0" smtClean="0"/>
              <a:t>By </a:t>
            </a:r>
            <a:r>
              <a:rPr lang="en-US" dirty="0"/>
              <a:t>a vote of the majority consisting of not less than two thirds of the members present and voting at a general Meeting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267200" cy="3733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514350" indent="-514350">
              <a:buAutoNum type="arabicPeriod"/>
            </a:pPr>
            <a:r>
              <a:rPr lang="en-US" dirty="0" smtClean="0"/>
              <a:t>Notice of clear 14 Days require to members</a:t>
            </a:r>
          </a:p>
          <a:p>
            <a:pPr marL="514350" indent="-514350">
              <a:buAutoNum type="arabicPeriod"/>
            </a:pPr>
            <a:r>
              <a:rPr lang="en-US" dirty="0" smtClean="0"/>
              <a:t>By </a:t>
            </a:r>
            <a:r>
              <a:rPr lang="en-US" dirty="0"/>
              <a:t>a vote of the majority consisting of not less than two thirds of the members present and voting at a general Meeting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b="1" u="sng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486400"/>
            <a:ext cx="8229600" cy="12192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 algn="ctr">
              <a:buNone/>
            </a:pPr>
            <a:r>
              <a:rPr lang="en-US" dirty="0"/>
              <a:t>As per new bye law</a:t>
            </a:r>
          </a:p>
          <a:p>
            <a:pPr marL="0" indent="0" algn="ctr">
              <a:buFont typeface="Arial" pitchFamily="34" charset="0"/>
              <a:buNone/>
            </a:pPr>
            <a:endParaRPr lang="en-US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58646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clauses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New Bye-Law </a:t>
            </a:r>
          </a:p>
          <a:p>
            <a:pPr marL="0" indent="0">
              <a:buNone/>
            </a:pPr>
            <a:r>
              <a:rPr lang="en-US" dirty="0" smtClean="0"/>
              <a:t>63. Education courses for members, directors &amp; employee.   	Sufficient fund shall be provide</a:t>
            </a:r>
          </a:p>
          <a:p>
            <a:pPr marL="0" indent="0">
              <a:buNone/>
            </a:pPr>
            <a:r>
              <a:rPr lang="en-US" dirty="0" smtClean="0"/>
              <a:t>64. Provident Fund for employees</a:t>
            </a:r>
          </a:p>
          <a:p>
            <a:pPr marL="0" indent="0">
              <a:buNone/>
            </a:pPr>
            <a:r>
              <a:rPr lang="en-US" dirty="0" smtClean="0"/>
              <a:t>65. Bank shall frame of service rule and amend from time to time</a:t>
            </a:r>
          </a:p>
          <a:p>
            <a:pPr marL="0" indent="0">
              <a:buNone/>
            </a:pPr>
            <a:r>
              <a:rPr lang="en-US" dirty="0" smtClean="0"/>
              <a:t>66. In case of Winding up shall be according to rules</a:t>
            </a:r>
          </a:p>
          <a:p>
            <a:pPr marL="0" indent="0">
              <a:buNone/>
            </a:pPr>
            <a:r>
              <a:rPr lang="en-US" dirty="0" smtClean="0"/>
              <a:t>67. </a:t>
            </a:r>
            <a:r>
              <a:rPr lang="en-US" dirty="0"/>
              <a:t>The Bank shall devise the procedures through </a:t>
            </a:r>
            <a:r>
              <a:rPr lang="en-US" dirty="0" smtClean="0"/>
              <a:t>	administrative </a:t>
            </a:r>
            <a:r>
              <a:rPr lang="en-US" dirty="0"/>
              <a:t>instructions for the association of </a:t>
            </a:r>
            <a:r>
              <a:rPr lang="en-US" dirty="0" smtClean="0"/>
              <a:t>	employees </a:t>
            </a:r>
            <a:r>
              <a:rPr lang="en-US" dirty="0"/>
              <a:t>in the management decision making process</a:t>
            </a: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58836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smtClean="0"/>
              <a:t> </a:t>
            </a:r>
            <a:r>
              <a:rPr lang="en-US" dirty="0" smtClean="0"/>
              <a:t>SHARES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dirty="0"/>
              <a:t>The </a:t>
            </a:r>
            <a:r>
              <a:rPr lang="en-US" sz="2400" dirty="0" err="1"/>
              <a:t>Authorised</a:t>
            </a:r>
            <a:r>
              <a:rPr lang="en-US" sz="2400" dirty="0"/>
              <a:t> Share Capital of the Bank is Rs.1000 lakh divided into 100 lakh shares of </a:t>
            </a:r>
            <a:r>
              <a:rPr lang="en-US" sz="2400" dirty="0">
                <a:solidFill>
                  <a:srgbClr val="FF0000"/>
                </a:solidFill>
              </a:rPr>
              <a:t>Rs.10.00 each </a:t>
            </a:r>
            <a:r>
              <a:rPr lang="en-US" sz="2400" dirty="0"/>
              <a:t>together with entrance fee of Rs.10 only</a:t>
            </a: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dirty="0"/>
              <a:t> The </a:t>
            </a:r>
            <a:r>
              <a:rPr lang="en-US" dirty="0" err="1"/>
              <a:t>Authorised</a:t>
            </a:r>
            <a:r>
              <a:rPr lang="en-US" dirty="0"/>
              <a:t> share capital of the Bank    is Rs.10.00 </a:t>
            </a:r>
            <a:r>
              <a:rPr lang="en-US" dirty="0" err="1"/>
              <a:t>crores</a:t>
            </a:r>
            <a:r>
              <a:rPr lang="en-US" dirty="0"/>
              <a:t> (Rupees Ten </a:t>
            </a:r>
            <a:r>
              <a:rPr lang="en-US" dirty="0" err="1"/>
              <a:t>Crores</a:t>
            </a:r>
            <a:r>
              <a:rPr lang="en-US" dirty="0"/>
              <a:t> only) divided into 1.00 lakh shares of </a:t>
            </a:r>
            <a:r>
              <a:rPr lang="en-US" dirty="0">
                <a:solidFill>
                  <a:srgbClr val="FF0000"/>
                </a:solidFill>
              </a:rPr>
              <a:t>Rs.1000 each</a:t>
            </a:r>
            <a:r>
              <a:rPr lang="en-US" dirty="0"/>
              <a:t>.</a:t>
            </a:r>
            <a:endParaRPr lang="en-IN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The </a:t>
            </a:r>
            <a:r>
              <a:rPr lang="en-US" sz="2400" dirty="0" err="1" smtClean="0"/>
              <a:t>Authorised</a:t>
            </a:r>
            <a:r>
              <a:rPr lang="en-US" sz="2400" dirty="0" smtClean="0"/>
              <a:t> Share Capital of the Bank is Rs.10 </a:t>
            </a:r>
            <a:r>
              <a:rPr lang="en-US" sz="2400" dirty="0" err="1" smtClean="0"/>
              <a:t>crore</a:t>
            </a:r>
            <a:r>
              <a:rPr lang="en-US" sz="2400" dirty="0" smtClean="0"/>
              <a:t> divided into 100 lakh shares of </a:t>
            </a:r>
            <a:r>
              <a:rPr lang="en-US" sz="2400" dirty="0" smtClean="0">
                <a:solidFill>
                  <a:srgbClr val="FF0000"/>
                </a:solidFill>
              </a:rPr>
              <a:t>Rs.10.00 each </a:t>
            </a:r>
            <a:r>
              <a:rPr lang="en-US" sz="2400" dirty="0" smtClean="0"/>
              <a:t>together with entrance fee of Rs.100 only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955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Misc.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86200" cy="37338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Bank shall be member of </a:t>
            </a:r>
          </a:p>
          <a:p>
            <a:pPr marL="514350" indent="-514350">
              <a:buAutoNum type="arabicPeriod"/>
            </a:pPr>
            <a:r>
              <a:rPr lang="en-US" dirty="0" smtClean="0"/>
              <a:t>District bank</a:t>
            </a:r>
          </a:p>
          <a:p>
            <a:pPr marL="514350" indent="-514350">
              <a:buAutoNum type="arabicPeriod"/>
            </a:pPr>
            <a:r>
              <a:rPr lang="en-US" dirty="0" smtClean="0"/>
              <a:t>State Federation of UCB</a:t>
            </a:r>
          </a:p>
          <a:p>
            <a:pPr marL="514350" indent="-514350">
              <a:buAutoNum type="arabicPeriod"/>
            </a:pPr>
            <a:r>
              <a:rPr lang="en-US" dirty="0" smtClean="0"/>
              <a:t>State </a:t>
            </a:r>
            <a:r>
              <a:rPr lang="en-US" dirty="0" err="1" smtClean="0"/>
              <a:t>Asso</a:t>
            </a:r>
            <a:r>
              <a:rPr lang="en-US" dirty="0" smtClean="0"/>
              <a:t>. Of UCB</a:t>
            </a:r>
          </a:p>
          <a:p>
            <a:pPr marL="514350" indent="-514350">
              <a:buAutoNum type="arabicPeriod"/>
            </a:pPr>
            <a:r>
              <a:rPr lang="en-US" dirty="0" smtClean="0"/>
              <a:t>Regional / </a:t>
            </a:r>
            <a:r>
              <a:rPr lang="en-US" dirty="0" err="1" smtClean="0"/>
              <a:t>Dist</a:t>
            </a:r>
            <a:r>
              <a:rPr lang="en-US" dirty="0" smtClean="0"/>
              <a:t> </a:t>
            </a:r>
            <a:r>
              <a:rPr lang="en-US" dirty="0" err="1" smtClean="0"/>
              <a:t>Asso</a:t>
            </a:r>
            <a:r>
              <a:rPr lang="en-US" dirty="0" smtClean="0"/>
              <a:t>. Of UCBs</a:t>
            </a:r>
          </a:p>
          <a:p>
            <a:pPr marL="514350" indent="-514350">
              <a:buAutoNum type="arabicPeriod"/>
            </a:pPr>
            <a:r>
              <a:rPr lang="en-US" dirty="0" smtClean="0"/>
              <a:t>Maharashtra </a:t>
            </a:r>
            <a:r>
              <a:rPr lang="en-US" dirty="0" err="1" smtClean="0"/>
              <a:t>Sahakari</a:t>
            </a:r>
            <a:r>
              <a:rPr lang="en-US" dirty="0" smtClean="0"/>
              <a:t> </a:t>
            </a:r>
            <a:r>
              <a:rPr lang="en-US" dirty="0" err="1" smtClean="0"/>
              <a:t>Sangh</a:t>
            </a:r>
            <a:r>
              <a:rPr lang="en-US" dirty="0" smtClean="0"/>
              <a:t> / Dist. Co-op. Board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267200" cy="37338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b="1" u="sng" dirty="0" smtClean="0"/>
              <a:t>In addition to previous</a:t>
            </a: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Indian Institute of Bankers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Indian Banks </a:t>
            </a:r>
            <a:r>
              <a:rPr lang="en-US" dirty="0" err="1" smtClean="0"/>
              <a:t>Assocaition</a:t>
            </a:r>
            <a:endParaRPr lang="en-US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National co-op. union of India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National Federation of UCBs &amp; Credit society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any other Federation / Associations / </a:t>
            </a:r>
            <a:r>
              <a:rPr lang="en-US" dirty="0" err="1"/>
              <a:t>Sangh</a:t>
            </a:r>
            <a:r>
              <a:rPr lang="en-US" dirty="0"/>
              <a:t> / Board related to the Banking sector.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486400"/>
            <a:ext cx="8229600" cy="12192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 algn="ctr">
              <a:buNone/>
            </a:pPr>
            <a:r>
              <a:rPr lang="en-US" dirty="0"/>
              <a:t>As per new bye law</a:t>
            </a:r>
          </a:p>
          <a:p>
            <a:pPr marL="0" indent="0" algn="ctr">
              <a:buFont typeface="Arial" pitchFamily="34" charset="0"/>
              <a:buNone/>
            </a:pPr>
            <a:endParaRPr lang="en-US" sz="2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658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clause - defaulter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Member who is defaulter or surety to defaulter against whom recovery proceedings is initiated under law , obtained decree and </a:t>
            </a:r>
            <a:r>
              <a:rPr lang="en-US" smtClean="0"/>
              <a:t>notices issued will be disqualified </a:t>
            </a:r>
            <a:r>
              <a:rPr lang="en-US" dirty="0" smtClean="0"/>
              <a:t>to borrow or stand surety for next THREE years.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88845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Ballpark" pitchFamily="2" charset="0"/>
              </a:rPr>
              <a:t>The </a:t>
            </a:r>
            <a:r>
              <a:rPr lang="en-US" sz="5400" dirty="0" err="1" smtClean="0">
                <a:solidFill>
                  <a:srgbClr val="FF0000"/>
                </a:solidFill>
                <a:latin typeface="Ballpark" pitchFamily="2" charset="0"/>
              </a:rPr>
              <a:t>Malad</a:t>
            </a:r>
            <a:r>
              <a:rPr lang="en-US" sz="5400" dirty="0" smtClean="0">
                <a:solidFill>
                  <a:srgbClr val="FF0000"/>
                </a:solidFill>
                <a:latin typeface="Ballpark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Ballpark" pitchFamily="2" charset="0"/>
              </a:rPr>
              <a:t>Sahakari</a:t>
            </a:r>
            <a:r>
              <a:rPr lang="en-US" sz="5400" dirty="0" smtClean="0">
                <a:solidFill>
                  <a:srgbClr val="FF0000"/>
                </a:solidFill>
                <a:latin typeface="Ballpark" pitchFamily="2" charset="0"/>
              </a:rPr>
              <a:t> Bank Ltd.</a:t>
            </a:r>
            <a:endParaRPr lang="en-IN" sz="5400" dirty="0">
              <a:solidFill>
                <a:srgbClr val="FF0000"/>
              </a:solidFill>
              <a:latin typeface="Ballpark" pitchFamily="2" charset="0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03671"/>
            <a:ext cx="3072514" cy="3758928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34470"/>
            <a:ext cx="4075130" cy="3751930"/>
          </a:xfrm>
        </p:spPr>
      </p:pic>
    </p:spTree>
    <p:extLst>
      <p:ext uri="{BB962C8B-B14F-4D97-AF65-F5344CB8AC3E}">
        <p14:creationId xmlns:p14="http://schemas.microsoft.com/office/powerpoint/2010/main" val="304905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Cl.9) MEMBER	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b="1" dirty="0"/>
              <a:t>iv)The individual has subscribed to and fully paid for at least one share of the Bank.</a:t>
            </a:r>
            <a:endParaRPr lang="en-IN" sz="2400" dirty="0"/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r>
              <a:rPr lang="en-US" sz="2000" dirty="0"/>
              <a:t> </a:t>
            </a:r>
            <a:r>
              <a:rPr lang="en-US" sz="2000" b="1" dirty="0"/>
              <a:t>CONDITIONS FOR AN ORDINARY </a:t>
            </a:r>
            <a:r>
              <a:rPr lang="en-US" sz="2000" b="1" dirty="0" smtClean="0"/>
              <a:t>MEMBERSHIP</a:t>
            </a:r>
          </a:p>
          <a:p>
            <a:r>
              <a:rPr lang="en-US" sz="2000" b="1" dirty="0"/>
              <a:t>b)has paid </a:t>
            </a:r>
            <a:r>
              <a:rPr lang="en-US" sz="2000" b="1" u="sng" dirty="0"/>
              <a:t>admission fee of Rs.100/-</a:t>
            </a:r>
            <a:r>
              <a:rPr lang="en-US" sz="2000" b="1" dirty="0"/>
              <a:t>or as may be stipulated by the Board of Directors and paid </a:t>
            </a:r>
            <a:r>
              <a:rPr lang="en-US" sz="2000" b="1" dirty="0" err="1"/>
              <a:t>atleast</a:t>
            </a:r>
            <a:r>
              <a:rPr lang="en-US" sz="2000" b="1" dirty="0"/>
              <a:t> value of </a:t>
            </a:r>
            <a:r>
              <a:rPr lang="en-US" sz="2000" b="1" dirty="0">
                <a:solidFill>
                  <a:srgbClr val="FF0000"/>
                </a:solidFill>
              </a:rPr>
              <a:t>one</a:t>
            </a:r>
            <a:r>
              <a:rPr lang="en-US" sz="2000" b="1" dirty="0"/>
              <a:t> share of the bank.</a:t>
            </a:r>
            <a:endParaRPr lang="en-IN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/>
              <a:t>b)has paid </a:t>
            </a:r>
            <a:r>
              <a:rPr lang="en-US" sz="2400" b="1" u="sng" dirty="0"/>
              <a:t>admission fee of Rs.100/-</a:t>
            </a:r>
            <a:r>
              <a:rPr lang="en-US" sz="2400" b="1" dirty="0"/>
              <a:t>or as may be stipulated by the Board of Directors and paid </a:t>
            </a:r>
            <a:r>
              <a:rPr lang="en-US" sz="2400" b="1" dirty="0" smtClean="0"/>
              <a:t>at least </a:t>
            </a:r>
            <a:r>
              <a:rPr lang="en-US" sz="2400" b="1" dirty="0"/>
              <a:t>value of </a:t>
            </a:r>
            <a:r>
              <a:rPr lang="en-US" sz="2400" b="1" dirty="0" smtClean="0">
                <a:solidFill>
                  <a:srgbClr val="FF0000"/>
                </a:solidFill>
              </a:rPr>
              <a:t>HUNDRED</a:t>
            </a:r>
            <a:r>
              <a:rPr lang="en-US" sz="2400" b="1" dirty="0" smtClean="0"/>
              <a:t> shares </a:t>
            </a:r>
            <a:r>
              <a:rPr lang="en-US" sz="2400" b="1" dirty="0"/>
              <a:t>of the bank.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08544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ACTIVE MEMBER		</a:t>
            </a:r>
            <a:br>
              <a:rPr lang="en-US" dirty="0" smtClean="0"/>
            </a:br>
            <a:r>
              <a:rPr lang="en-US" dirty="0" smtClean="0"/>
              <a:t>Rights &amp; Duties of Member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r>
              <a:rPr lang="en-US" sz="2000" dirty="0" smtClean="0"/>
              <a:t>Attend  </a:t>
            </a:r>
            <a:r>
              <a:rPr lang="en-US" sz="2000" b="1" u="sng" dirty="0" smtClean="0"/>
              <a:t>at least one </a:t>
            </a:r>
            <a:r>
              <a:rPr lang="en-US" sz="2000" dirty="0" smtClean="0"/>
              <a:t>AGM, once in preceding consecutive FIVE years</a:t>
            </a:r>
          </a:p>
          <a:p>
            <a:r>
              <a:rPr lang="en-US" sz="2000" dirty="0" smtClean="0"/>
              <a:t>Utilize minimum </a:t>
            </a:r>
            <a:r>
              <a:rPr lang="en-US" sz="2000" dirty="0" smtClean="0">
                <a:solidFill>
                  <a:srgbClr val="FF0000"/>
                </a:solidFill>
              </a:rPr>
              <a:t>one service </a:t>
            </a:r>
            <a:r>
              <a:rPr lang="en-US" sz="2000" dirty="0" smtClean="0"/>
              <a:t>of bank as per bye law no.15</a:t>
            </a:r>
          </a:p>
          <a:p>
            <a:r>
              <a:rPr lang="en-US" sz="2000" dirty="0" smtClean="0"/>
              <a:t>Minimum holding of </a:t>
            </a:r>
            <a:r>
              <a:rPr lang="en-US" sz="2000" dirty="0" smtClean="0">
                <a:solidFill>
                  <a:srgbClr val="FF0000"/>
                </a:solidFill>
              </a:rPr>
              <a:t>Share Capital: Rs.2,000</a:t>
            </a:r>
            <a:r>
              <a:rPr lang="en-US" sz="2000" dirty="0" smtClean="0"/>
              <a:t>/- and</a:t>
            </a:r>
          </a:p>
          <a:p>
            <a:r>
              <a:rPr lang="en-US" sz="2000" dirty="0" smtClean="0"/>
              <a:t>Minimum Deposit require : </a:t>
            </a:r>
            <a:r>
              <a:rPr lang="en-US" sz="2000" dirty="0" smtClean="0">
                <a:solidFill>
                  <a:srgbClr val="FF0000"/>
                </a:solidFill>
              </a:rPr>
              <a:t>Rs.20,000/- or Loan of </a:t>
            </a:r>
            <a:r>
              <a:rPr lang="en-US" sz="2000" dirty="0" err="1" smtClean="0">
                <a:solidFill>
                  <a:srgbClr val="FF0000"/>
                </a:solidFill>
              </a:rPr>
              <a:t>Rs</a:t>
            </a:r>
            <a:r>
              <a:rPr lang="en-US" sz="2000" dirty="0" smtClean="0">
                <a:solidFill>
                  <a:srgbClr val="FF0000"/>
                </a:solidFill>
              </a:rPr>
              <a:t>. 50,000/</a:t>
            </a:r>
            <a:r>
              <a:rPr lang="en-US" sz="2000" dirty="0" smtClean="0"/>
              <a:t>-</a:t>
            </a:r>
          </a:p>
          <a:p>
            <a:r>
              <a:rPr lang="en-US" sz="2000" dirty="0" smtClean="0"/>
              <a:t>Bank will inform non-active member within 30 days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Voting right – Only Active Member shall have one vote</a:t>
            </a:r>
          </a:p>
          <a:p>
            <a:r>
              <a:rPr lang="en-US" sz="2000" dirty="0" smtClean="0">
                <a:solidFill>
                  <a:srgbClr val="0070C0"/>
                </a:solidFill>
              </a:rPr>
              <a:t>KYC to members. Bank will issue one time free Identity Card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77088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New clauses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r>
              <a:rPr lang="en-US" sz="2000" dirty="0"/>
              <a:t> </a:t>
            </a:r>
            <a:r>
              <a:rPr lang="en-US" sz="2000" b="1" dirty="0" smtClean="0"/>
              <a:t>Withdrawal &amp; resignation. – member can not apply again for next </a:t>
            </a:r>
            <a:r>
              <a:rPr lang="en-US" sz="2000" b="1" dirty="0" smtClean="0">
                <a:solidFill>
                  <a:srgbClr val="FF0000"/>
                </a:solidFill>
              </a:rPr>
              <a:t>ONE</a:t>
            </a:r>
            <a:r>
              <a:rPr lang="en-US" sz="2000" b="1" dirty="0" smtClean="0"/>
              <a:t> year.</a:t>
            </a:r>
          </a:p>
          <a:p>
            <a:r>
              <a:rPr lang="en-US" sz="2000" b="1" dirty="0" smtClean="0"/>
              <a:t>Cl. No.23 - Expulsion of member – in General body by ¾ present &amp; voting</a:t>
            </a:r>
          </a:p>
          <a:p>
            <a:r>
              <a:rPr lang="en-US" sz="2000" b="1" dirty="0" smtClean="0"/>
              <a:t>On approval from registrar he cease to be member and can not be readmitted for next </a:t>
            </a:r>
            <a:r>
              <a:rPr lang="en-US" sz="2000" b="1" dirty="0" smtClean="0">
                <a:solidFill>
                  <a:srgbClr val="FF0000"/>
                </a:solidFill>
              </a:rPr>
              <a:t>ONE</a:t>
            </a:r>
            <a:r>
              <a:rPr lang="en-US" sz="2000" b="1" dirty="0" smtClean="0"/>
              <a:t> years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r>
              <a:rPr lang="en-US" sz="2400" b="1" dirty="0" smtClean="0"/>
              <a:t>As per New Bye Law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85272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GENERAL BODY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b="1" dirty="0" smtClean="0"/>
              <a:t>Shall be held on or before 14 August each year</a:t>
            </a:r>
            <a:endParaRPr lang="en-IN" sz="2400" dirty="0"/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r>
              <a:rPr lang="en-US" sz="2000" dirty="0"/>
              <a:t> </a:t>
            </a:r>
            <a:r>
              <a:rPr lang="en-US" sz="2000" b="1" dirty="0" smtClean="0"/>
              <a:t>shall be held before </a:t>
            </a:r>
            <a:r>
              <a:rPr lang="en-US" sz="2000" b="1" dirty="0" smtClean="0">
                <a:solidFill>
                  <a:srgbClr val="FF0000"/>
                </a:solidFill>
              </a:rPr>
              <a:t>SIX month </a:t>
            </a:r>
            <a:r>
              <a:rPr lang="en-US" sz="2000" b="1" dirty="0" smtClean="0"/>
              <a:t>from closure of F.Y.</a:t>
            </a:r>
          </a:p>
          <a:p>
            <a:r>
              <a:rPr lang="en-US" sz="2000" b="1" dirty="0" smtClean="0"/>
              <a:t>i.e. 30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September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As per new bye law</a:t>
            </a:r>
          </a:p>
        </p:txBody>
      </p:sp>
    </p:spTree>
    <p:extLst>
      <p:ext uri="{BB962C8B-B14F-4D97-AF65-F5344CB8AC3E}">
        <p14:creationId xmlns:p14="http://schemas.microsoft.com/office/powerpoint/2010/main" val="21776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SPECIAL GENERAL BODY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dirty="0"/>
              <a:t>Special General Meeting must be conveyed within one month of the  receipt of requisition</a:t>
            </a: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sz="2000" dirty="0" smtClean="0"/>
              <a:t>Special </a:t>
            </a:r>
            <a:r>
              <a:rPr lang="en-US" sz="2000" dirty="0"/>
              <a:t>General Meeting may be called by giving not less than </a:t>
            </a:r>
            <a:r>
              <a:rPr lang="en-US" sz="2000" b="1" u="sng" dirty="0"/>
              <a:t>7 days </a:t>
            </a:r>
            <a:r>
              <a:rPr lang="en-US" sz="2000" dirty="0"/>
              <a:t>prior notice in writing to all the members of the </a:t>
            </a:r>
            <a:r>
              <a:rPr lang="en-US" sz="2000" dirty="0" smtClean="0"/>
              <a:t>Bank within one month.</a:t>
            </a:r>
            <a:endParaRPr lang="en-US" sz="2000" b="1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As per new bye law</a:t>
            </a:r>
          </a:p>
        </p:txBody>
      </p:sp>
    </p:spTree>
    <p:extLst>
      <p:ext uri="{BB962C8B-B14F-4D97-AF65-F5344CB8AC3E}">
        <p14:creationId xmlns:p14="http://schemas.microsoft.com/office/powerpoint/2010/main" val="141823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QUORUM/ MINU TES FOR AGM / SGM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pPr marL="0" indent="0">
              <a:buNone/>
            </a:pPr>
            <a:r>
              <a:rPr lang="en-US" sz="2400" dirty="0"/>
              <a:t>30 Members or one fifth of the total number of members whichever is </a:t>
            </a:r>
            <a:r>
              <a:rPr lang="en-US" sz="2400" dirty="0" smtClean="0"/>
              <a:t>less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Minutes</a:t>
            </a:r>
            <a:r>
              <a:rPr lang="en-US" sz="2400" dirty="0">
                <a:solidFill>
                  <a:srgbClr val="C00000"/>
                </a:solidFill>
              </a:rPr>
              <a:t> of the General Meeting shall be recorded…..within </a:t>
            </a:r>
            <a:r>
              <a:rPr lang="en-US" sz="2400" b="1" dirty="0">
                <a:solidFill>
                  <a:srgbClr val="7030A0"/>
                </a:solidFill>
              </a:rPr>
              <a:t>three months</a:t>
            </a:r>
            <a:r>
              <a:rPr lang="en-US" sz="2400" dirty="0">
                <a:solidFill>
                  <a:srgbClr val="C00000"/>
                </a:solidFill>
              </a:rPr>
              <a:t> from the date of AGM</a:t>
            </a:r>
            <a:r>
              <a:rPr lang="en-US" sz="2400" dirty="0"/>
              <a:t>`</a:t>
            </a:r>
            <a:endParaRPr lang="en-IN" sz="2400" dirty="0"/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352799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sz="2000" dirty="0"/>
              <a:t>one </a:t>
            </a:r>
            <a:r>
              <a:rPr lang="en-US" sz="2000" dirty="0" smtClean="0"/>
              <a:t>fifth  </a:t>
            </a:r>
            <a:r>
              <a:rPr lang="en-US" sz="2000" dirty="0"/>
              <a:t>of the total number of members or 300 members </a:t>
            </a:r>
            <a:r>
              <a:rPr lang="en-US" sz="2000" dirty="0" smtClean="0"/>
              <a:t>whichever </a:t>
            </a:r>
            <a:r>
              <a:rPr lang="en-US" sz="2000" dirty="0"/>
              <a:t>is </a:t>
            </a:r>
            <a:r>
              <a:rPr lang="en-US" sz="2000" dirty="0" smtClean="0"/>
              <a:t>less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solidFill>
                  <a:srgbClr val="C00000"/>
                </a:solidFill>
              </a:rPr>
              <a:t>Minutes of the proceedings of the General Body Meeting shall be entered in a minutes </a:t>
            </a:r>
            <a:r>
              <a:rPr lang="en-US" sz="2000" dirty="0" smtClean="0">
                <a:solidFill>
                  <a:srgbClr val="C00000"/>
                </a:solidFill>
              </a:rPr>
              <a:t>book within </a:t>
            </a:r>
            <a:r>
              <a:rPr lang="en-US" sz="2000" b="1" dirty="0">
                <a:solidFill>
                  <a:srgbClr val="7030A0"/>
                </a:solidFill>
              </a:rPr>
              <a:t>thirty days </a:t>
            </a:r>
            <a:endParaRPr lang="en-US" sz="2000" b="1" dirty="0" smtClean="0">
              <a:solidFill>
                <a:srgbClr val="7030A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105401"/>
            <a:ext cx="8229600" cy="160019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As per new bye law</a:t>
            </a:r>
          </a:p>
        </p:txBody>
      </p:sp>
    </p:spTree>
    <p:extLst>
      <p:ext uri="{BB962C8B-B14F-4D97-AF65-F5344CB8AC3E}">
        <p14:creationId xmlns:p14="http://schemas.microsoft.com/office/powerpoint/2010/main" val="274507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/>
              <a:t>DIRECTORS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2971800" cy="4952999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Existing provision</a:t>
            </a:r>
          </a:p>
          <a:p>
            <a:r>
              <a:rPr lang="en-US" sz="2400" dirty="0"/>
              <a:t>General </a:t>
            </a:r>
            <a:r>
              <a:rPr lang="en-US" sz="2400" dirty="0" smtClean="0"/>
              <a:t>Category </a:t>
            </a:r>
            <a:r>
              <a:rPr lang="en-US" sz="2400" dirty="0"/>
              <a:t>: 11</a:t>
            </a:r>
            <a:endParaRPr lang="en-IN" sz="2400" dirty="0"/>
          </a:p>
          <a:p>
            <a:r>
              <a:rPr lang="en-US" sz="2400" dirty="0"/>
              <a:t>SC/ST                     </a:t>
            </a:r>
            <a:r>
              <a:rPr lang="en-US" sz="2400" dirty="0" smtClean="0"/>
              <a:t> </a:t>
            </a:r>
            <a:r>
              <a:rPr lang="en-US" sz="2400" dirty="0"/>
              <a:t>:  01</a:t>
            </a:r>
            <a:endParaRPr lang="en-IN" sz="2400" dirty="0"/>
          </a:p>
          <a:p>
            <a:r>
              <a:rPr lang="en-US" sz="2400" dirty="0"/>
              <a:t>OBC                        </a:t>
            </a:r>
            <a:r>
              <a:rPr lang="en-US" sz="2400" dirty="0" smtClean="0"/>
              <a:t> </a:t>
            </a:r>
            <a:r>
              <a:rPr lang="en-US" sz="2400" dirty="0"/>
              <a:t>: 01</a:t>
            </a:r>
            <a:endParaRPr lang="en-IN" sz="2400" dirty="0"/>
          </a:p>
          <a:p>
            <a:r>
              <a:rPr lang="en-US" sz="2400" dirty="0"/>
              <a:t>NT                           </a:t>
            </a:r>
            <a:r>
              <a:rPr lang="en-US" sz="2400" dirty="0" smtClean="0"/>
              <a:t> </a:t>
            </a:r>
            <a:r>
              <a:rPr lang="en-US" sz="2400" dirty="0"/>
              <a:t>: 01</a:t>
            </a:r>
            <a:endParaRPr lang="en-IN" sz="2400" dirty="0"/>
          </a:p>
          <a:p>
            <a:r>
              <a:rPr lang="en-US" sz="2400" dirty="0"/>
              <a:t>Women                 </a:t>
            </a:r>
            <a:r>
              <a:rPr lang="en-US" sz="2400" dirty="0" smtClean="0"/>
              <a:t>  </a:t>
            </a:r>
            <a:r>
              <a:rPr lang="en-US" sz="2400" dirty="0"/>
              <a:t>:  02</a:t>
            </a:r>
            <a:endParaRPr lang="en-IN" sz="2400" dirty="0"/>
          </a:p>
          <a:p>
            <a:r>
              <a:rPr lang="en-US" sz="2400" dirty="0"/>
              <a:t>Weaker Section   </a:t>
            </a:r>
            <a:r>
              <a:rPr lang="en-US" sz="2400" dirty="0" smtClean="0"/>
              <a:t>  </a:t>
            </a:r>
            <a:r>
              <a:rPr lang="en-US" sz="2400" dirty="0"/>
              <a:t>:  01</a:t>
            </a:r>
            <a:endParaRPr lang="en-IN" sz="2400" dirty="0"/>
          </a:p>
          <a:p>
            <a:r>
              <a:rPr lang="en-US" sz="2400" dirty="0"/>
              <a:t>Expert Directors  </a:t>
            </a:r>
            <a:r>
              <a:rPr lang="en-US" sz="2400" dirty="0" smtClean="0"/>
              <a:t>  </a:t>
            </a:r>
            <a:r>
              <a:rPr lang="en-US" sz="2400" dirty="0"/>
              <a:t>:  02</a:t>
            </a:r>
            <a:endParaRPr lang="en-IN" sz="2400" dirty="0"/>
          </a:p>
          <a:p>
            <a:r>
              <a:rPr lang="en-US" sz="2400" dirty="0"/>
              <a:t>Staff </a:t>
            </a:r>
            <a:r>
              <a:rPr lang="en-US" sz="2400" dirty="0" smtClean="0"/>
              <a:t>Representative: </a:t>
            </a:r>
            <a:r>
              <a:rPr lang="en-US" sz="2400" dirty="0"/>
              <a:t>02</a:t>
            </a:r>
            <a:endParaRPr lang="en-IN" sz="2400" dirty="0"/>
          </a:p>
          <a:p>
            <a:pPr marL="0" indent="0">
              <a:buNone/>
            </a:pPr>
            <a:endParaRPr lang="en-IN" sz="2400" dirty="0"/>
          </a:p>
          <a:p>
            <a:r>
              <a:rPr lang="en-US" sz="2400" dirty="0"/>
              <a:t>Total                          :  21</a:t>
            </a:r>
            <a:endParaRPr lang="en-IN" sz="2400" dirty="0"/>
          </a:p>
          <a:p>
            <a:pPr marL="0" indent="0">
              <a:buNone/>
            </a:pPr>
            <a:endParaRPr lang="en-IN" sz="2400" dirty="0"/>
          </a:p>
          <a:p>
            <a:pPr marL="0" indent="0">
              <a:buNone/>
            </a:pPr>
            <a:endParaRPr lang="en-IN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1600200"/>
            <a:ext cx="2514600" cy="4953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New Bye-Law</a:t>
            </a:r>
          </a:p>
          <a:p>
            <a:pPr marL="0" indent="0">
              <a:buNone/>
            </a:pPr>
            <a:r>
              <a:rPr lang="en-US" sz="2100" dirty="0"/>
              <a:t>General Category </a:t>
            </a:r>
            <a:r>
              <a:rPr lang="en-US" sz="2100" dirty="0" smtClean="0"/>
              <a:t> </a:t>
            </a:r>
            <a:r>
              <a:rPr lang="en-US" sz="2100" dirty="0"/>
              <a:t>: 07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SC/ST                      </a:t>
            </a:r>
            <a:r>
              <a:rPr lang="en-US" sz="2100" dirty="0" smtClean="0"/>
              <a:t> </a:t>
            </a:r>
            <a:r>
              <a:rPr lang="en-US" sz="2100" dirty="0"/>
              <a:t>:  01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OBC                         </a:t>
            </a:r>
            <a:r>
              <a:rPr lang="en-US" sz="2100" dirty="0" smtClean="0"/>
              <a:t> </a:t>
            </a:r>
            <a:r>
              <a:rPr lang="en-US" sz="2100" dirty="0"/>
              <a:t>: 01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NT                         </a:t>
            </a:r>
            <a:r>
              <a:rPr lang="en-US" sz="2100" dirty="0" smtClean="0"/>
              <a:t>    </a:t>
            </a:r>
            <a:r>
              <a:rPr lang="en-US" sz="2100" dirty="0"/>
              <a:t>: 01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Women  </a:t>
            </a:r>
            <a:r>
              <a:rPr lang="en-US" sz="2100" dirty="0" smtClean="0"/>
              <a:t>                  </a:t>
            </a:r>
            <a:r>
              <a:rPr lang="en-US" sz="2100" dirty="0"/>
              <a:t>:  02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Expert Directors </a:t>
            </a:r>
            <a:r>
              <a:rPr lang="en-US" sz="2100" dirty="0" smtClean="0"/>
              <a:t>    </a:t>
            </a:r>
            <a:r>
              <a:rPr lang="en-US" sz="2100" dirty="0"/>
              <a:t>:  02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Functional </a:t>
            </a:r>
            <a:r>
              <a:rPr lang="en-US" sz="2100" dirty="0" smtClean="0"/>
              <a:t>Dir.        :  </a:t>
            </a:r>
            <a:r>
              <a:rPr lang="en-US" sz="2100" dirty="0"/>
              <a:t>01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 (CEO)</a:t>
            </a:r>
            <a:endParaRPr lang="en-IN" sz="2100" dirty="0"/>
          </a:p>
          <a:p>
            <a:pPr marL="0" indent="0">
              <a:buNone/>
            </a:pPr>
            <a:r>
              <a:rPr lang="en-US" sz="2100" dirty="0"/>
              <a:t> </a:t>
            </a:r>
            <a:endParaRPr lang="en-US" sz="2100" dirty="0" smtClean="0"/>
          </a:p>
          <a:p>
            <a:pPr marL="0" indent="0">
              <a:buNone/>
            </a:pPr>
            <a:endParaRPr lang="en-US" sz="2100" dirty="0"/>
          </a:p>
          <a:p>
            <a:pPr marL="0" indent="0">
              <a:buNone/>
            </a:pPr>
            <a:endParaRPr lang="en-US" sz="2100" dirty="0" smtClean="0"/>
          </a:p>
          <a:p>
            <a:pPr marL="0" indent="0">
              <a:buNone/>
            </a:pPr>
            <a:r>
              <a:rPr lang="en-US" sz="2100" dirty="0" smtClean="0"/>
              <a:t>Total                       </a:t>
            </a:r>
            <a:r>
              <a:rPr lang="en-US" sz="2100" dirty="0"/>
              <a:t>:  15</a:t>
            </a:r>
            <a:endParaRPr lang="en-IN" sz="2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0" y="1600200"/>
            <a:ext cx="2743200" cy="4876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u="sng" dirty="0" smtClean="0"/>
              <a:t>Recommendation </a:t>
            </a:r>
          </a:p>
          <a:p>
            <a:pPr marL="0" indent="0">
              <a:buNone/>
            </a:pPr>
            <a:r>
              <a:rPr lang="en-US" dirty="0"/>
              <a:t>General Category </a:t>
            </a:r>
            <a:r>
              <a:rPr lang="en-US" dirty="0" smtClean="0"/>
              <a:t>: 12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SC/ST                      </a:t>
            </a:r>
            <a:r>
              <a:rPr lang="en-US" dirty="0" smtClean="0"/>
              <a:t>:  </a:t>
            </a:r>
            <a:r>
              <a:rPr lang="en-US" dirty="0"/>
              <a:t>01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OBC                         </a:t>
            </a:r>
            <a:r>
              <a:rPr lang="en-US" dirty="0" smtClean="0"/>
              <a:t>: </a:t>
            </a:r>
            <a:r>
              <a:rPr lang="en-US" dirty="0"/>
              <a:t>01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NT                           </a:t>
            </a:r>
            <a:r>
              <a:rPr lang="en-US" dirty="0" smtClean="0"/>
              <a:t> </a:t>
            </a:r>
            <a:r>
              <a:rPr lang="en-US" dirty="0"/>
              <a:t>: 01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Women                  </a:t>
            </a:r>
            <a:r>
              <a:rPr lang="en-US" dirty="0" smtClean="0"/>
              <a:t>:  </a:t>
            </a:r>
            <a:r>
              <a:rPr lang="en-US" dirty="0"/>
              <a:t>02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Functional </a:t>
            </a:r>
            <a:r>
              <a:rPr lang="en-US" dirty="0" smtClean="0"/>
              <a:t>Dir.       :  </a:t>
            </a:r>
            <a:r>
              <a:rPr lang="en-US" dirty="0"/>
              <a:t>01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 (CEO)</a:t>
            </a:r>
            <a:endParaRPr lang="en-IN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Total                </a:t>
            </a:r>
            <a:r>
              <a:rPr lang="en-US" dirty="0" smtClean="0"/>
              <a:t>:  17 + 1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935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216</TotalTime>
  <Words>1295</Words>
  <Application>Microsoft Office PowerPoint</Application>
  <PresentationFormat>On-screen Show (4:3)</PresentationFormat>
  <Paragraphs>211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Co-operative Banks New Modern Bye Laws By  Bhushan B. Paithankar</vt:lpstr>
      <vt:lpstr> SHARES </vt:lpstr>
      <vt:lpstr>Cl.9) MEMBER  </vt:lpstr>
      <vt:lpstr>ACTIVE MEMBER   Rights &amp; Duties of Member</vt:lpstr>
      <vt:lpstr>New clauses</vt:lpstr>
      <vt:lpstr>GENERAL BODY </vt:lpstr>
      <vt:lpstr>SPECIAL GENERAL BODY </vt:lpstr>
      <vt:lpstr>QUORUM/ MINU TES FOR AGM / SGM </vt:lpstr>
      <vt:lpstr>DIRECTORS</vt:lpstr>
      <vt:lpstr>New clauses – Eligibility of Director</vt:lpstr>
      <vt:lpstr>Cl. 41)Chairman / Vice Chairman </vt:lpstr>
      <vt:lpstr>Cl. 35) QUORUM FOR BOARD</vt:lpstr>
      <vt:lpstr>Cl. 55) Appropriation of Profit </vt:lpstr>
      <vt:lpstr>New clauses – Share Linking</vt:lpstr>
      <vt:lpstr>Reserve Fund </vt:lpstr>
      <vt:lpstr>New sub-clause – DIVIDEND</vt:lpstr>
      <vt:lpstr>Auditor </vt:lpstr>
      <vt:lpstr>Amendment to bye-Law </vt:lpstr>
      <vt:lpstr>New clauses</vt:lpstr>
      <vt:lpstr>Misc.</vt:lpstr>
      <vt:lpstr>New clause - defaulter</vt:lpstr>
      <vt:lpstr>The Malad Sahakari Bank Ltd.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Cl.8) SHARES</dc:title>
  <dc:creator>Bhushan Paithankar</dc:creator>
  <cp:lastModifiedBy>Anushka</cp:lastModifiedBy>
  <cp:revision>52</cp:revision>
  <dcterms:created xsi:type="dcterms:W3CDTF">2013-04-04T04:42:10Z</dcterms:created>
  <dcterms:modified xsi:type="dcterms:W3CDTF">2013-04-08T05:40:25Z</dcterms:modified>
</cp:coreProperties>
</file>