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diagrams/colors2.xml" ContentType="application/vnd.openxmlformats-officedocument.drawingml.diagramColors+xml"/>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4" r:id="rId1"/>
  </p:sldMasterIdLst>
  <p:notesMasterIdLst>
    <p:notesMasterId r:id="rId26"/>
  </p:notesMasterIdLst>
  <p:sldIdLst>
    <p:sldId id="294" r:id="rId2"/>
    <p:sldId id="280" r:id="rId3"/>
    <p:sldId id="257" r:id="rId4"/>
    <p:sldId id="292" r:id="rId5"/>
    <p:sldId id="272" r:id="rId6"/>
    <p:sldId id="262" r:id="rId7"/>
    <p:sldId id="275" r:id="rId8"/>
    <p:sldId id="285" r:id="rId9"/>
    <p:sldId id="273" r:id="rId10"/>
    <p:sldId id="284" r:id="rId11"/>
    <p:sldId id="264" r:id="rId12"/>
    <p:sldId id="276" r:id="rId13"/>
    <p:sldId id="295" r:id="rId14"/>
    <p:sldId id="296" r:id="rId15"/>
    <p:sldId id="297" r:id="rId16"/>
    <p:sldId id="298" r:id="rId17"/>
    <p:sldId id="299" r:id="rId18"/>
    <p:sldId id="260" r:id="rId19"/>
    <p:sldId id="269" r:id="rId20"/>
    <p:sldId id="271" r:id="rId21"/>
    <p:sldId id="289" r:id="rId22"/>
    <p:sldId id="287" r:id="rId23"/>
    <p:sldId id="288" r:id="rId24"/>
    <p:sldId id="293"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BE9112"/>
    <a:srgbClr val="0DBD76"/>
    <a:srgbClr val="11B9B1"/>
    <a:srgbClr val="D60093"/>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624" autoAdjust="0"/>
  </p:normalViewPr>
  <p:slideViewPr>
    <p:cSldViewPr>
      <p:cViewPr>
        <p:scale>
          <a:sx n="76" d="100"/>
          <a:sy n="76" d="100"/>
        </p:scale>
        <p:origin x="-1206" y="66"/>
      </p:cViewPr>
      <p:guideLst>
        <p:guide orient="horz" pos="2160"/>
        <p:guide pos="2880"/>
      </p:guideLst>
    </p:cSldViewPr>
  </p:slideViewPr>
  <p:outlineViewPr>
    <p:cViewPr>
      <p:scale>
        <a:sx n="33" d="100"/>
        <a:sy n="33" d="100"/>
      </p:scale>
      <p:origin x="48" y="2472"/>
    </p:cViewPr>
  </p:outlin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_rels/data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image" Target="../media/image2.jpeg"/></Relationships>
</file>

<file path=ppt/diagrams/_rels/drawing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image" Target="../media/image2.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42D645C-39C7-47D6-B1A1-B11FD89D5E87}" type="doc">
      <dgm:prSet loTypeId="urn:microsoft.com/office/officeart/2005/8/layout/vList6" loCatId="process" qsTypeId="urn:microsoft.com/office/officeart/2005/8/quickstyle/simple1" qsCatId="simple" csTypeId="urn:microsoft.com/office/officeart/2005/8/colors/accent1_2" csCatId="accent1" phldr="1"/>
      <dgm:spPr/>
      <dgm:t>
        <a:bodyPr/>
        <a:lstStyle/>
        <a:p>
          <a:endParaRPr lang="en-US"/>
        </a:p>
      </dgm:t>
    </dgm:pt>
    <dgm:pt modelId="{7C6804A9-CC31-45E0-9D32-856EAD3F8B53}">
      <dgm:prSet/>
      <dgm:spPr/>
      <dgm:t>
        <a:bodyPr/>
        <a:lstStyle/>
        <a:p>
          <a:pPr rtl="0"/>
          <a:r>
            <a:rPr lang="en-US" smtClean="0"/>
            <a:t>CGST</a:t>
          </a:r>
          <a:endParaRPr lang="en-US"/>
        </a:p>
      </dgm:t>
    </dgm:pt>
    <dgm:pt modelId="{FD6540A8-D74C-4167-A56A-1CF675A88E1B}" type="parTrans" cxnId="{62929332-B8A6-4807-B927-BF7A56FB0612}">
      <dgm:prSet/>
      <dgm:spPr/>
      <dgm:t>
        <a:bodyPr/>
        <a:lstStyle/>
        <a:p>
          <a:endParaRPr lang="en-US"/>
        </a:p>
      </dgm:t>
    </dgm:pt>
    <dgm:pt modelId="{ABE09B7E-BE6F-4BEB-9CDB-7C395210F871}" type="sibTrans" cxnId="{62929332-B8A6-4807-B927-BF7A56FB0612}">
      <dgm:prSet/>
      <dgm:spPr/>
      <dgm:t>
        <a:bodyPr/>
        <a:lstStyle/>
        <a:p>
          <a:endParaRPr lang="en-US"/>
        </a:p>
      </dgm:t>
    </dgm:pt>
    <dgm:pt modelId="{471C3E65-7F34-4784-821F-3941E129F715}">
      <dgm:prSet/>
      <dgm:spPr/>
      <dgm:t>
        <a:bodyPr/>
        <a:lstStyle/>
        <a:p>
          <a:pPr rtl="0"/>
          <a:r>
            <a:rPr lang="en-US" dirty="0" smtClean="0"/>
            <a:t>Central Excise</a:t>
          </a:r>
          <a:endParaRPr lang="en-US" dirty="0"/>
        </a:p>
      </dgm:t>
    </dgm:pt>
    <dgm:pt modelId="{E5956B00-7A8A-428B-8DAA-B749DF857F0E}" type="parTrans" cxnId="{88DF2257-1547-4C08-A516-7FA9E966FA30}">
      <dgm:prSet/>
      <dgm:spPr/>
      <dgm:t>
        <a:bodyPr/>
        <a:lstStyle/>
        <a:p>
          <a:endParaRPr lang="en-US"/>
        </a:p>
      </dgm:t>
    </dgm:pt>
    <dgm:pt modelId="{AA5F5DDB-29FB-4E74-9C6E-D9F13BC02E5D}" type="sibTrans" cxnId="{88DF2257-1547-4C08-A516-7FA9E966FA30}">
      <dgm:prSet/>
      <dgm:spPr/>
      <dgm:t>
        <a:bodyPr/>
        <a:lstStyle/>
        <a:p>
          <a:endParaRPr lang="en-US"/>
        </a:p>
      </dgm:t>
    </dgm:pt>
    <dgm:pt modelId="{E4037CE5-9591-401C-AFC1-6711623C294B}">
      <dgm:prSet/>
      <dgm:spPr/>
      <dgm:t>
        <a:bodyPr/>
        <a:lstStyle/>
        <a:p>
          <a:pPr rtl="0"/>
          <a:r>
            <a:rPr lang="en-US" dirty="0" smtClean="0"/>
            <a:t>Additional duties of Custom (CVD)</a:t>
          </a:r>
          <a:endParaRPr lang="en-US" dirty="0"/>
        </a:p>
      </dgm:t>
    </dgm:pt>
    <dgm:pt modelId="{DFE611D2-F975-4956-9FE1-3F9F2587A1C8}" type="parTrans" cxnId="{BA149F1D-B630-45BE-A463-67AA6F39E908}">
      <dgm:prSet/>
      <dgm:spPr/>
      <dgm:t>
        <a:bodyPr/>
        <a:lstStyle/>
        <a:p>
          <a:endParaRPr lang="en-US"/>
        </a:p>
      </dgm:t>
    </dgm:pt>
    <dgm:pt modelId="{5124D654-9583-4991-8FA2-B3A6C5C1393C}" type="sibTrans" cxnId="{BA149F1D-B630-45BE-A463-67AA6F39E908}">
      <dgm:prSet/>
      <dgm:spPr/>
      <dgm:t>
        <a:bodyPr/>
        <a:lstStyle/>
        <a:p>
          <a:endParaRPr lang="en-US"/>
        </a:p>
      </dgm:t>
    </dgm:pt>
    <dgm:pt modelId="{9309E2F0-43F8-4500-8DE5-7FEEBBFB8E7A}">
      <dgm:prSet/>
      <dgm:spPr/>
      <dgm:t>
        <a:bodyPr/>
        <a:lstStyle/>
        <a:p>
          <a:pPr rtl="0"/>
          <a:r>
            <a:rPr lang="en-US" dirty="0" smtClean="0"/>
            <a:t>Service Tax</a:t>
          </a:r>
          <a:endParaRPr lang="en-US" dirty="0"/>
        </a:p>
      </dgm:t>
    </dgm:pt>
    <dgm:pt modelId="{34614FEA-BDD1-4EDF-9889-E7BB1FEA5055}" type="parTrans" cxnId="{D63F7A60-DC19-4DF5-8125-310109E15521}">
      <dgm:prSet/>
      <dgm:spPr/>
      <dgm:t>
        <a:bodyPr/>
        <a:lstStyle/>
        <a:p>
          <a:endParaRPr lang="en-US"/>
        </a:p>
      </dgm:t>
    </dgm:pt>
    <dgm:pt modelId="{BF0B8312-8B4B-48CA-841C-74638367DE83}" type="sibTrans" cxnId="{D63F7A60-DC19-4DF5-8125-310109E15521}">
      <dgm:prSet/>
      <dgm:spPr/>
      <dgm:t>
        <a:bodyPr/>
        <a:lstStyle/>
        <a:p>
          <a:endParaRPr lang="en-US"/>
        </a:p>
      </dgm:t>
    </dgm:pt>
    <dgm:pt modelId="{E75DF324-5926-47E3-923D-AAF18F3F0380}">
      <dgm:prSet/>
      <dgm:spPr/>
      <dgm:t>
        <a:bodyPr/>
        <a:lstStyle/>
        <a:p>
          <a:pPr rtl="0"/>
          <a:r>
            <a:rPr lang="en-US" dirty="0" smtClean="0"/>
            <a:t>SGST</a:t>
          </a:r>
          <a:endParaRPr lang="en-US" dirty="0"/>
        </a:p>
      </dgm:t>
    </dgm:pt>
    <dgm:pt modelId="{45E558F6-9BE5-4982-98DB-AFC3081C6D66}" type="parTrans" cxnId="{95926226-EED3-4CF4-BF3D-5106E39F79C0}">
      <dgm:prSet/>
      <dgm:spPr/>
      <dgm:t>
        <a:bodyPr/>
        <a:lstStyle/>
        <a:p>
          <a:endParaRPr lang="en-US"/>
        </a:p>
      </dgm:t>
    </dgm:pt>
    <dgm:pt modelId="{673CDE10-DD51-4086-8CFB-6E0E2AC0CBD3}" type="sibTrans" cxnId="{95926226-EED3-4CF4-BF3D-5106E39F79C0}">
      <dgm:prSet/>
      <dgm:spPr/>
      <dgm:t>
        <a:bodyPr/>
        <a:lstStyle/>
        <a:p>
          <a:endParaRPr lang="en-US"/>
        </a:p>
      </dgm:t>
    </dgm:pt>
    <dgm:pt modelId="{A1448E71-254E-46A8-B59C-6597B26BF322}">
      <dgm:prSet/>
      <dgm:spPr/>
      <dgm:t>
        <a:bodyPr/>
        <a:lstStyle/>
        <a:p>
          <a:pPr rtl="0"/>
          <a:r>
            <a:rPr lang="en-US" dirty="0" smtClean="0"/>
            <a:t>VAT/sales tax</a:t>
          </a:r>
          <a:endParaRPr lang="en-US" dirty="0"/>
        </a:p>
      </dgm:t>
    </dgm:pt>
    <dgm:pt modelId="{DF39BD2E-59A6-410F-8977-A3276F67079C}" type="parTrans" cxnId="{C01438E1-B7C5-4128-985A-98526197B07F}">
      <dgm:prSet/>
      <dgm:spPr/>
      <dgm:t>
        <a:bodyPr/>
        <a:lstStyle/>
        <a:p>
          <a:endParaRPr lang="en-US"/>
        </a:p>
      </dgm:t>
    </dgm:pt>
    <dgm:pt modelId="{FDFD56ED-086E-4304-93FB-1D0F141167DE}" type="sibTrans" cxnId="{C01438E1-B7C5-4128-985A-98526197B07F}">
      <dgm:prSet/>
      <dgm:spPr/>
      <dgm:t>
        <a:bodyPr/>
        <a:lstStyle/>
        <a:p>
          <a:endParaRPr lang="en-US"/>
        </a:p>
      </dgm:t>
    </dgm:pt>
    <dgm:pt modelId="{63985F0E-F713-4FCB-BA58-83EEA9AC0101}">
      <dgm:prSet/>
      <dgm:spPr/>
      <dgm:t>
        <a:bodyPr/>
        <a:lstStyle/>
        <a:p>
          <a:pPr rtl="0"/>
          <a:r>
            <a:rPr lang="en-US" dirty="0" smtClean="0"/>
            <a:t>Entertainment Tax</a:t>
          </a:r>
          <a:endParaRPr lang="en-US" dirty="0"/>
        </a:p>
      </dgm:t>
    </dgm:pt>
    <dgm:pt modelId="{2E6F935A-90A5-4672-AAC1-54757FC2E1CC}" type="parTrans" cxnId="{1D0BFBE6-57EA-41DD-AE01-74BA3DDFBCE5}">
      <dgm:prSet/>
      <dgm:spPr/>
      <dgm:t>
        <a:bodyPr/>
        <a:lstStyle/>
        <a:p>
          <a:endParaRPr lang="en-US"/>
        </a:p>
      </dgm:t>
    </dgm:pt>
    <dgm:pt modelId="{C7E978D0-294E-4107-8838-EB98E685FE0B}" type="sibTrans" cxnId="{1D0BFBE6-57EA-41DD-AE01-74BA3DDFBCE5}">
      <dgm:prSet/>
      <dgm:spPr/>
      <dgm:t>
        <a:bodyPr/>
        <a:lstStyle/>
        <a:p>
          <a:endParaRPr lang="en-US"/>
        </a:p>
      </dgm:t>
    </dgm:pt>
    <dgm:pt modelId="{0F225906-9BC7-4912-872B-BB9B32BC16AA}">
      <dgm:prSet/>
      <dgm:spPr/>
      <dgm:t>
        <a:bodyPr/>
        <a:lstStyle/>
        <a:p>
          <a:pPr rtl="0"/>
          <a:r>
            <a:rPr lang="en-US" smtClean="0"/>
            <a:t>Luxury Tax</a:t>
          </a:r>
          <a:endParaRPr lang="en-US"/>
        </a:p>
      </dgm:t>
    </dgm:pt>
    <dgm:pt modelId="{829DB48D-EEAC-4153-A612-AAE31B3D977F}" type="parTrans" cxnId="{B407CB21-5C73-493F-A2E9-E4866BC215C9}">
      <dgm:prSet/>
      <dgm:spPr/>
      <dgm:t>
        <a:bodyPr/>
        <a:lstStyle/>
        <a:p>
          <a:endParaRPr lang="en-US"/>
        </a:p>
      </dgm:t>
    </dgm:pt>
    <dgm:pt modelId="{C310097C-E086-4A3B-AD16-D52DD02E4E4E}" type="sibTrans" cxnId="{B407CB21-5C73-493F-A2E9-E4866BC215C9}">
      <dgm:prSet/>
      <dgm:spPr/>
      <dgm:t>
        <a:bodyPr/>
        <a:lstStyle/>
        <a:p>
          <a:endParaRPr lang="en-US"/>
        </a:p>
      </dgm:t>
    </dgm:pt>
    <dgm:pt modelId="{965D8092-1698-4BEB-842F-29700A7AB334}">
      <dgm:prSet/>
      <dgm:spPr/>
      <dgm:t>
        <a:bodyPr/>
        <a:lstStyle/>
        <a:p>
          <a:pPr rtl="0"/>
          <a:r>
            <a:rPr lang="en-US" smtClean="0"/>
            <a:t>Lottery Tax</a:t>
          </a:r>
          <a:endParaRPr lang="en-US"/>
        </a:p>
      </dgm:t>
    </dgm:pt>
    <dgm:pt modelId="{42D4E590-321F-4033-84A8-9F48D02115BC}" type="parTrans" cxnId="{724E83F3-D362-41C8-9D75-08E5EFB8CAAB}">
      <dgm:prSet/>
      <dgm:spPr/>
      <dgm:t>
        <a:bodyPr/>
        <a:lstStyle/>
        <a:p>
          <a:endParaRPr lang="en-US"/>
        </a:p>
      </dgm:t>
    </dgm:pt>
    <dgm:pt modelId="{F10B0464-82FF-4714-8DC2-542B68405E8B}" type="sibTrans" cxnId="{724E83F3-D362-41C8-9D75-08E5EFB8CAAB}">
      <dgm:prSet/>
      <dgm:spPr/>
      <dgm:t>
        <a:bodyPr/>
        <a:lstStyle/>
        <a:p>
          <a:endParaRPr lang="en-US"/>
        </a:p>
      </dgm:t>
    </dgm:pt>
    <dgm:pt modelId="{72208498-D31F-4097-B828-AAB11EBFBD84}">
      <dgm:prSet/>
      <dgm:spPr/>
      <dgm:t>
        <a:bodyPr/>
        <a:lstStyle/>
        <a:p>
          <a:pPr rtl="0"/>
          <a:r>
            <a:rPr lang="en-US" dirty="0" smtClean="0"/>
            <a:t>Entry Tax</a:t>
          </a:r>
          <a:endParaRPr lang="en-US" dirty="0"/>
        </a:p>
      </dgm:t>
    </dgm:pt>
    <dgm:pt modelId="{E0F6B49B-0EF8-4FFF-90EB-D2599C8928E9}" type="parTrans" cxnId="{6CC68CFF-69F5-4FF5-ACD6-49AEAF12AAD9}">
      <dgm:prSet/>
      <dgm:spPr/>
      <dgm:t>
        <a:bodyPr/>
        <a:lstStyle/>
        <a:p>
          <a:endParaRPr lang="en-US"/>
        </a:p>
      </dgm:t>
    </dgm:pt>
    <dgm:pt modelId="{696E044B-69F8-46E2-A1E9-B3A7B046E0D1}" type="sibTrans" cxnId="{6CC68CFF-69F5-4FF5-ACD6-49AEAF12AAD9}">
      <dgm:prSet/>
      <dgm:spPr/>
      <dgm:t>
        <a:bodyPr/>
        <a:lstStyle/>
        <a:p>
          <a:endParaRPr lang="en-US"/>
        </a:p>
      </dgm:t>
    </dgm:pt>
    <dgm:pt modelId="{A7185902-CAE4-41E0-8448-758B86EE2E03}">
      <dgm:prSet/>
      <dgm:spPr/>
      <dgm:t>
        <a:bodyPr/>
        <a:lstStyle/>
        <a:p>
          <a:pPr rtl="0"/>
          <a:r>
            <a:rPr lang="en-US" dirty="0" smtClean="0"/>
            <a:t>Purchase Tax</a:t>
          </a:r>
          <a:endParaRPr lang="en-US" dirty="0"/>
        </a:p>
      </dgm:t>
    </dgm:pt>
    <dgm:pt modelId="{FDA04A99-BC99-4F83-89DD-4B74DDA98835}" type="parTrans" cxnId="{DE2D399C-FF9A-40BB-B93F-E11413FA377B}">
      <dgm:prSet/>
      <dgm:spPr/>
      <dgm:t>
        <a:bodyPr/>
        <a:lstStyle/>
        <a:p>
          <a:endParaRPr lang="en-US"/>
        </a:p>
      </dgm:t>
    </dgm:pt>
    <dgm:pt modelId="{8DCF6A74-E275-4909-9341-38B1EDEC7E0F}" type="sibTrans" cxnId="{DE2D399C-FF9A-40BB-B93F-E11413FA377B}">
      <dgm:prSet/>
      <dgm:spPr/>
      <dgm:t>
        <a:bodyPr/>
        <a:lstStyle/>
        <a:p>
          <a:endParaRPr lang="en-US"/>
        </a:p>
      </dgm:t>
    </dgm:pt>
    <dgm:pt modelId="{1E32B748-B0C3-4E31-8318-4CDD7E3A0EB3}">
      <dgm:prSet/>
      <dgm:spPr/>
      <dgm:t>
        <a:bodyPr/>
        <a:lstStyle/>
        <a:p>
          <a:pPr rtl="0"/>
          <a:r>
            <a:rPr lang="en-US" dirty="0" smtClean="0"/>
            <a:t>Stamp Duty</a:t>
          </a:r>
          <a:endParaRPr lang="en-US" dirty="0"/>
        </a:p>
      </dgm:t>
    </dgm:pt>
    <dgm:pt modelId="{D337E30D-DC3F-4CEF-A260-B4317A58C31D}" type="parTrans" cxnId="{345F3330-C0E4-4AB0-ACF5-C5EB05B51AE6}">
      <dgm:prSet/>
      <dgm:spPr/>
      <dgm:t>
        <a:bodyPr/>
        <a:lstStyle/>
        <a:p>
          <a:endParaRPr lang="en-US"/>
        </a:p>
      </dgm:t>
    </dgm:pt>
    <dgm:pt modelId="{E0203E08-564A-4016-A235-6E780AEDC1F5}" type="sibTrans" cxnId="{345F3330-C0E4-4AB0-ACF5-C5EB05B51AE6}">
      <dgm:prSet/>
      <dgm:spPr/>
      <dgm:t>
        <a:bodyPr/>
        <a:lstStyle/>
        <a:p>
          <a:endParaRPr lang="en-US"/>
        </a:p>
      </dgm:t>
    </dgm:pt>
    <dgm:pt modelId="{660932D4-619F-4BED-A53C-C2F39A27ED92}">
      <dgm:prSet/>
      <dgm:spPr/>
      <dgm:t>
        <a:bodyPr/>
        <a:lstStyle/>
        <a:p>
          <a:pPr rtl="0"/>
          <a:r>
            <a:rPr lang="en-US" smtClean="0"/>
            <a:t>Goods and passenger Tax</a:t>
          </a:r>
          <a:endParaRPr lang="en-US"/>
        </a:p>
      </dgm:t>
    </dgm:pt>
    <dgm:pt modelId="{4E4D9936-525E-49F5-9F64-C6D245BD18A4}" type="parTrans" cxnId="{E8C000EE-3AB6-4F99-ACFC-91F85F70BE34}">
      <dgm:prSet/>
      <dgm:spPr/>
      <dgm:t>
        <a:bodyPr/>
        <a:lstStyle/>
        <a:p>
          <a:endParaRPr lang="en-US"/>
        </a:p>
      </dgm:t>
    </dgm:pt>
    <dgm:pt modelId="{ECFE662A-F8DC-4C35-A8E4-CF87EF08B2D7}" type="sibTrans" cxnId="{E8C000EE-3AB6-4F99-ACFC-91F85F70BE34}">
      <dgm:prSet/>
      <dgm:spPr/>
      <dgm:t>
        <a:bodyPr/>
        <a:lstStyle/>
        <a:p>
          <a:endParaRPr lang="en-US"/>
        </a:p>
      </dgm:t>
    </dgm:pt>
    <dgm:pt modelId="{2D3D3079-9040-4605-8848-285F63568FF8}">
      <dgm:prSet/>
      <dgm:spPr/>
      <dgm:t>
        <a:bodyPr/>
        <a:lstStyle/>
        <a:p>
          <a:pPr rtl="0"/>
          <a:r>
            <a:rPr lang="en-US" smtClean="0"/>
            <a:t>Tax on vehicle</a:t>
          </a:r>
          <a:endParaRPr lang="en-US"/>
        </a:p>
      </dgm:t>
    </dgm:pt>
    <dgm:pt modelId="{609952C0-FA76-4FAB-8BFB-494D1C8020DF}" type="parTrans" cxnId="{75270845-D2B2-4337-9833-ED2F655CF778}">
      <dgm:prSet/>
      <dgm:spPr/>
      <dgm:t>
        <a:bodyPr/>
        <a:lstStyle/>
        <a:p>
          <a:endParaRPr lang="en-US"/>
        </a:p>
      </dgm:t>
    </dgm:pt>
    <dgm:pt modelId="{6568B5C6-A715-405F-B14B-556303E32191}" type="sibTrans" cxnId="{75270845-D2B2-4337-9833-ED2F655CF778}">
      <dgm:prSet/>
      <dgm:spPr/>
      <dgm:t>
        <a:bodyPr/>
        <a:lstStyle/>
        <a:p>
          <a:endParaRPr lang="en-US"/>
        </a:p>
      </dgm:t>
    </dgm:pt>
    <dgm:pt modelId="{180084BC-BB13-40BE-8D85-BC4E3AD96624}">
      <dgm:prSet/>
      <dgm:spPr/>
      <dgm:t>
        <a:bodyPr/>
        <a:lstStyle/>
        <a:p>
          <a:pPr rtl="0"/>
          <a:r>
            <a:rPr lang="en-US" dirty="0" smtClean="0"/>
            <a:t>Electricity, banking, Real state</a:t>
          </a:r>
          <a:endParaRPr lang="en-US" dirty="0"/>
        </a:p>
      </dgm:t>
    </dgm:pt>
    <dgm:pt modelId="{CE49C113-9F58-4089-863E-71F6D3F6C3EF}" type="parTrans" cxnId="{E88CFE00-1E46-4F42-B272-59791340B860}">
      <dgm:prSet/>
      <dgm:spPr/>
      <dgm:t>
        <a:bodyPr/>
        <a:lstStyle/>
        <a:p>
          <a:endParaRPr lang="en-US"/>
        </a:p>
      </dgm:t>
    </dgm:pt>
    <dgm:pt modelId="{5BBD8851-0F51-4543-A295-D935E9C136A4}" type="sibTrans" cxnId="{E88CFE00-1E46-4F42-B272-59791340B860}">
      <dgm:prSet/>
      <dgm:spPr/>
      <dgm:t>
        <a:bodyPr/>
        <a:lstStyle/>
        <a:p>
          <a:endParaRPr lang="en-US"/>
        </a:p>
      </dgm:t>
    </dgm:pt>
    <dgm:pt modelId="{C866B43E-0F64-4912-924E-E58E3D6A3A88}">
      <dgm:prSet/>
      <dgm:spPr/>
      <dgm:t>
        <a:bodyPr/>
        <a:lstStyle/>
        <a:p>
          <a:pPr rtl="0"/>
          <a:r>
            <a:rPr lang="en-US" smtClean="0"/>
            <a:t>Surcharges and all cesses</a:t>
          </a:r>
          <a:endParaRPr lang="en-US" dirty="0"/>
        </a:p>
      </dgm:t>
    </dgm:pt>
    <dgm:pt modelId="{E445F076-90B2-442E-953B-804EF6DD471D}" type="parTrans" cxnId="{EF1B1E27-D742-452D-A40C-E2EAC0411450}">
      <dgm:prSet/>
      <dgm:spPr/>
      <dgm:t>
        <a:bodyPr/>
        <a:lstStyle/>
        <a:p>
          <a:endParaRPr lang="en-US"/>
        </a:p>
      </dgm:t>
    </dgm:pt>
    <dgm:pt modelId="{DC5E435A-F19A-45A0-BEC9-FD2A80B74347}" type="sibTrans" cxnId="{EF1B1E27-D742-452D-A40C-E2EAC0411450}">
      <dgm:prSet/>
      <dgm:spPr/>
      <dgm:t>
        <a:bodyPr/>
        <a:lstStyle/>
        <a:p>
          <a:endParaRPr lang="en-US"/>
        </a:p>
      </dgm:t>
    </dgm:pt>
    <dgm:pt modelId="{C3D7D26E-0D9C-4CA3-83E7-B8A70816DC6F}">
      <dgm:prSet/>
      <dgm:spPr/>
      <dgm:t>
        <a:bodyPr/>
        <a:lstStyle/>
        <a:p>
          <a:r>
            <a:rPr lang="en-US" dirty="0" smtClean="0"/>
            <a:t>IGST</a:t>
          </a:r>
          <a:endParaRPr lang="en-US" dirty="0"/>
        </a:p>
      </dgm:t>
    </dgm:pt>
    <dgm:pt modelId="{F79D6A1D-7660-48E1-950E-0199705BA972}" type="sibTrans" cxnId="{7F1263AF-0A40-4FE1-B953-82AD1064CACB}">
      <dgm:prSet/>
      <dgm:spPr/>
      <dgm:t>
        <a:bodyPr/>
        <a:lstStyle/>
        <a:p>
          <a:endParaRPr lang="en-US"/>
        </a:p>
      </dgm:t>
    </dgm:pt>
    <dgm:pt modelId="{5F6096A3-C500-4CC2-9D08-EC9AD649C5CB}" type="parTrans" cxnId="{7F1263AF-0A40-4FE1-B953-82AD1064CACB}">
      <dgm:prSet/>
      <dgm:spPr/>
      <dgm:t>
        <a:bodyPr/>
        <a:lstStyle/>
        <a:p>
          <a:endParaRPr lang="en-US"/>
        </a:p>
      </dgm:t>
    </dgm:pt>
    <dgm:pt modelId="{5547BDF9-D134-4EDF-8BEC-0EC0CB8B984F}">
      <dgm:prSet custT="1"/>
      <dgm:spPr/>
      <dgm:t>
        <a:bodyPr/>
        <a:lstStyle/>
        <a:p>
          <a:r>
            <a:rPr lang="en-US" sz="1200" dirty="0" smtClean="0"/>
            <a:t>CST</a:t>
          </a:r>
          <a:endParaRPr lang="en-US" sz="1200" dirty="0"/>
        </a:p>
      </dgm:t>
    </dgm:pt>
    <dgm:pt modelId="{5EC45685-B086-4AE3-8980-C9578224A34E}" type="parTrans" cxnId="{1A61F1C4-5BA5-48CE-A866-0CA2ACB390F1}">
      <dgm:prSet/>
      <dgm:spPr/>
      <dgm:t>
        <a:bodyPr/>
        <a:lstStyle/>
        <a:p>
          <a:endParaRPr lang="en-US"/>
        </a:p>
      </dgm:t>
    </dgm:pt>
    <dgm:pt modelId="{E9AE880E-97C4-443B-A612-209C897E4C6C}" type="sibTrans" cxnId="{1A61F1C4-5BA5-48CE-A866-0CA2ACB390F1}">
      <dgm:prSet/>
      <dgm:spPr/>
      <dgm:t>
        <a:bodyPr/>
        <a:lstStyle/>
        <a:p>
          <a:endParaRPr lang="en-US"/>
        </a:p>
      </dgm:t>
    </dgm:pt>
    <dgm:pt modelId="{04238735-912E-48CE-91BD-9C8C861AA2B3}" type="pres">
      <dgm:prSet presAssocID="{942D645C-39C7-47D6-B1A1-B11FD89D5E87}" presName="Name0" presStyleCnt="0">
        <dgm:presLayoutVars>
          <dgm:dir/>
          <dgm:animLvl val="lvl"/>
          <dgm:resizeHandles/>
        </dgm:presLayoutVars>
      </dgm:prSet>
      <dgm:spPr/>
      <dgm:t>
        <a:bodyPr/>
        <a:lstStyle/>
        <a:p>
          <a:endParaRPr lang="en-US"/>
        </a:p>
      </dgm:t>
    </dgm:pt>
    <dgm:pt modelId="{A33EE430-359A-41BF-A684-0AA42C136CA0}" type="pres">
      <dgm:prSet presAssocID="{7C6804A9-CC31-45E0-9D32-856EAD3F8B53}" presName="linNode" presStyleCnt="0"/>
      <dgm:spPr/>
    </dgm:pt>
    <dgm:pt modelId="{8F082955-45C6-4F20-BA5C-9643938DBF72}" type="pres">
      <dgm:prSet presAssocID="{7C6804A9-CC31-45E0-9D32-856EAD3F8B53}" presName="parentShp" presStyleLbl="node1" presStyleIdx="0" presStyleCnt="3" custScaleX="71296" custScaleY="34335">
        <dgm:presLayoutVars>
          <dgm:bulletEnabled val="1"/>
        </dgm:presLayoutVars>
      </dgm:prSet>
      <dgm:spPr/>
      <dgm:t>
        <a:bodyPr/>
        <a:lstStyle/>
        <a:p>
          <a:endParaRPr lang="en-US"/>
        </a:p>
      </dgm:t>
    </dgm:pt>
    <dgm:pt modelId="{3A359BE0-9CEF-4177-837A-C87441745178}" type="pres">
      <dgm:prSet presAssocID="{7C6804A9-CC31-45E0-9D32-856EAD3F8B53}" presName="childShp" presStyleLbl="bgAccFollowNode1" presStyleIdx="0" presStyleCnt="3" custScaleX="62588" custScaleY="46134" custLinFactNeighborX="0" custLinFactNeighborY="-21">
        <dgm:presLayoutVars>
          <dgm:bulletEnabled val="1"/>
        </dgm:presLayoutVars>
      </dgm:prSet>
      <dgm:spPr/>
      <dgm:t>
        <a:bodyPr/>
        <a:lstStyle/>
        <a:p>
          <a:endParaRPr lang="en-US"/>
        </a:p>
      </dgm:t>
    </dgm:pt>
    <dgm:pt modelId="{2B80081A-36D2-4CD9-8E43-A9FC6E9D2CE9}" type="pres">
      <dgm:prSet presAssocID="{ABE09B7E-BE6F-4BEB-9CDB-7C395210F871}" presName="spacing" presStyleCnt="0"/>
      <dgm:spPr/>
    </dgm:pt>
    <dgm:pt modelId="{0562E74B-374C-4492-8516-72146DB65F40}" type="pres">
      <dgm:prSet presAssocID="{E75DF324-5926-47E3-923D-AAF18F3F0380}" presName="linNode" presStyleCnt="0"/>
      <dgm:spPr/>
    </dgm:pt>
    <dgm:pt modelId="{8AF75A05-E229-4361-B383-098C06C49042}" type="pres">
      <dgm:prSet presAssocID="{E75DF324-5926-47E3-923D-AAF18F3F0380}" presName="parentShp" presStyleLbl="node1" presStyleIdx="1" presStyleCnt="3" custScaleX="71296" custScaleY="30061">
        <dgm:presLayoutVars>
          <dgm:bulletEnabled val="1"/>
        </dgm:presLayoutVars>
      </dgm:prSet>
      <dgm:spPr/>
      <dgm:t>
        <a:bodyPr/>
        <a:lstStyle/>
        <a:p>
          <a:endParaRPr lang="en-US"/>
        </a:p>
      </dgm:t>
    </dgm:pt>
    <dgm:pt modelId="{37CF3B28-73FE-4987-BF6D-7EB72803E8AA}" type="pres">
      <dgm:prSet presAssocID="{E75DF324-5926-47E3-923D-AAF18F3F0380}" presName="childShp" presStyleLbl="bgAccFollowNode1" presStyleIdx="1" presStyleCnt="3" custScaleY="118450">
        <dgm:presLayoutVars>
          <dgm:bulletEnabled val="1"/>
        </dgm:presLayoutVars>
      </dgm:prSet>
      <dgm:spPr/>
      <dgm:t>
        <a:bodyPr/>
        <a:lstStyle/>
        <a:p>
          <a:endParaRPr lang="en-US"/>
        </a:p>
      </dgm:t>
    </dgm:pt>
    <dgm:pt modelId="{348D3EF4-902B-4C4D-A6BE-F29E63FF0584}" type="pres">
      <dgm:prSet presAssocID="{673CDE10-DD51-4086-8CFB-6E0E2AC0CBD3}" presName="spacing" presStyleCnt="0"/>
      <dgm:spPr/>
    </dgm:pt>
    <dgm:pt modelId="{154B454D-79F3-489A-B413-BFB7FC591B82}" type="pres">
      <dgm:prSet presAssocID="{C3D7D26E-0D9C-4CA3-83E7-B8A70816DC6F}" presName="linNode" presStyleCnt="0"/>
      <dgm:spPr/>
    </dgm:pt>
    <dgm:pt modelId="{7B6D2A75-2020-4351-8EB4-E00EFFC75B8F}" type="pres">
      <dgm:prSet presAssocID="{C3D7D26E-0D9C-4CA3-83E7-B8A70816DC6F}" presName="parentShp" presStyleLbl="node1" presStyleIdx="2" presStyleCnt="3" custAng="10800000" custFlipVert="1" custScaleX="69643" custScaleY="22605">
        <dgm:presLayoutVars>
          <dgm:bulletEnabled val="1"/>
        </dgm:presLayoutVars>
      </dgm:prSet>
      <dgm:spPr/>
      <dgm:t>
        <a:bodyPr/>
        <a:lstStyle/>
        <a:p>
          <a:endParaRPr lang="en-US"/>
        </a:p>
      </dgm:t>
    </dgm:pt>
    <dgm:pt modelId="{62B496E2-D067-44E3-81B5-ADAAC2562AC1}" type="pres">
      <dgm:prSet presAssocID="{C3D7D26E-0D9C-4CA3-83E7-B8A70816DC6F}" presName="childShp" presStyleLbl="bgAccFollowNode1" presStyleIdx="2" presStyleCnt="3" custScaleX="51191" custScaleY="22831" custLinFactNeighborX="446" custLinFactNeighborY="-2874">
        <dgm:presLayoutVars>
          <dgm:bulletEnabled val="1"/>
        </dgm:presLayoutVars>
      </dgm:prSet>
      <dgm:spPr/>
      <dgm:t>
        <a:bodyPr/>
        <a:lstStyle/>
        <a:p>
          <a:endParaRPr lang="en-US"/>
        </a:p>
      </dgm:t>
    </dgm:pt>
  </dgm:ptLst>
  <dgm:cxnLst>
    <dgm:cxn modelId="{2FDC7238-7A78-446D-AE88-D6ADB3358316}" type="presOf" srcId="{63985F0E-F713-4FCB-BA58-83EEA9AC0101}" destId="{37CF3B28-73FE-4987-BF6D-7EB72803E8AA}" srcOrd="0" destOrd="1" presId="urn:microsoft.com/office/officeart/2005/8/layout/vList6"/>
    <dgm:cxn modelId="{C97AA951-F541-4B9A-B262-387F765BCCB5}" type="presOf" srcId="{965D8092-1698-4BEB-842F-29700A7AB334}" destId="{37CF3B28-73FE-4987-BF6D-7EB72803E8AA}" srcOrd="0" destOrd="3" presId="urn:microsoft.com/office/officeart/2005/8/layout/vList6"/>
    <dgm:cxn modelId="{345F3330-C0E4-4AB0-ACF5-C5EB05B51AE6}" srcId="{E75DF324-5926-47E3-923D-AAF18F3F0380}" destId="{1E32B748-B0C3-4E31-8318-4CDD7E3A0EB3}" srcOrd="6" destOrd="0" parTransId="{D337E30D-DC3F-4CEF-A260-B4317A58C31D}" sibTransId="{E0203E08-564A-4016-A235-6E780AEDC1F5}"/>
    <dgm:cxn modelId="{D63F7A60-DC19-4DF5-8125-310109E15521}" srcId="{7C6804A9-CC31-45E0-9D32-856EAD3F8B53}" destId="{9309E2F0-43F8-4500-8DE5-7FEEBBFB8E7A}" srcOrd="2" destOrd="0" parTransId="{34614FEA-BDD1-4EDF-9889-E7BB1FEA5055}" sibTransId="{BF0B8312-8B4B-48CA-841C-74638367DE83}"/>
    <dgm:cxn modelId="{F811EF9D-CB16-4787-BD11-D20B57EA2060}" type="presOf" srcId="{0F225906-9BC7-4912-872B-BB9B32BC16AA}" destId="{37CF3B28-73FE-4987-BF6D-7EB72803E8AA}" srcOrd="0" destOrd="2" presId="urn:microsoft.com/office/officeart/2005/8/layout/vList6"/>
    <dgm:cxn modelId="{1A61F1C4-5BA5-48CE-A866-0CA2ACB390F1}" srcId="{C3D7D26E-0D9C-4CA3-83E7-B8A70816DC6F}" destId="{5547BDF9-D134-4EDF-8BEC-0EC0CB8B984F}" srcOrd="0" destOrd="0" parTransId="{5EC45685-B086-4AE3-8980-C9578224A34E}" sibTransId="{E9AE880E-97C4-443B-A612-209C897E4C6C}"/>
    <dgm:cxn modelId="{95926226-EED3-4CF4-BF3D-5106E39F79C0}" srcId="{942D645C-39C7-47D6-B1A1-B11FD89D5E87}" destId="{E75DF324-5926-47E3-923D-AAF18F3F0380}" srcOrd="1" destOrd="0" parTransId="{45E558F6-9BE5-4982-98DB-AFC3081C6D66}" sibTransId="{673CDE10-DD51-4086-8CFB-6E0E2AC0CBD3}"/>
    <dgm:cxn modelId="{03953848-272D-4E3C-9A6C-BF53038977B8}" type="presOf" srcId="{E75DF324-5926-47E3-923D-AAF18F3F0380}" destId="{8AF75A05-E229-4361-B383-098C06C49042}" srcOrd="0" destOrd="0" presId="urn:microsoft.com/office/officeart/2005/8/layout/vList6"/>
    <dgm:cxn modelId="{D4081BB2-F4AA-4CC4-8A17-5894F4C4600E}" type="presOf" srcId="{2D3D3079-9040-4605-8848-285F63568FF8}" destId="{37CF3B28-73FE-4987-BF6D-7EB72803E8AA}" srcOrd="0" destOrd="8" presId="urn:microsoft.com/office/officeart/2005/8/layout/vList6"/>
    <dgm:cxn modelId="{322306F8-7611-4375-B7E0-BBE64D71520F}" type="presOf" srcId="{180084BC-BB13-40BE-8D85-BC4E3AD96624}" destId="{37CF3B28-73FE-4987-BF6D-7EB72803E8AA}" srcOrd="0" destOrd="9" presId="urn:microsoft.com/office/officeart/2005/8/layout/vList6"/>
    <dgm:cxn modelId="{39C3B500-9C60-4C2F-A535-C0D5A3D17E93}" type="presOf" srcId="{E4037CE5-9591-401C-AFC1-6711623C294B}" destId="{3A359BE0-9CEF-4177-837A-C87441745178}" srcOrd="0" destOrd="1" presId="urn:microsoft.com/office/officeart/2005/8/layout/vList6"/>
    <dgm:cxn modelId="{96F7A352-DBB4-418D-9020-98956B078C35}" type="presOf" srcId="{7C6804A9-CC31-45E0-9D32-856EAD3F8B53}" destId="{8F082955-45C6-4F20-BA5C-9643938DBF72}" srcOrd="0" destOrd="0" presId="urn:microsoft.com/office/officeart/2005/8/layout/vList6"/>
    <dgm:cxn modelId="{6CC68CFF-69F5-4FF5-ACD6-49AEAF12AAD9}" srcId="{E75DF324-5926-47E3-923D-AAF18F3F0380}" destId="{72208498-D31F-4097-B828-AAB11EBFBD84}" srcOrd="4" destOrd="0" parTransId="{E0F6B49B-0EF8-4FFF-90EB-D2599C8928E9}" sibTransId="{696E044B-69F8-46E2-A1E9-B3A7B046E0D1}"/>
    <dgm:cxn modelId="{3221EE45-5F93-4516-983D-967023179063}" type="presOf" srcId="{C866B43E-0F64-4912-924E-E58E3D6A3A88}" destId="{3A359BE0-9CEF-4177-837A-C87441745178}" srcOrd="0" destOrd="3" presId="urn:microsoft.com/office/officeart/2005/8/layout/vList6"/>
    <dgm:cxn modelId="{9C6FB56D-6C5F-4449-9CE5-A34DB94879C3}" type="presOf" srcId="{5547BDF9-D134-4EDF-8BEC-0EC0CB8B984F}" destId="{62B496E2-D067-44E3-81B5-ADAAC2562AC1}" srcOrd="0" destOrd="0" presId="urn:microsoft.com/office/officeart/2005/8/layout/vList6"/>
    <dgm:cxn modelId="{C01438E1-B7C5-4128-985A-98526197B07F}" srcId="{E75DF324-5926-47E3-923D-AAF18F3F0380}" destId="{A1448E71-254E-46A8-B59C-6597B26BF322}" srcOrd="0" destOrd="0" parTransId="{DF39BD2E-59A6-410F-8977-A3276F67079C}" sibTransId="{FDFD56ED-086E-4304-93FB-1D0F141167DE}"/>
    <dgm:cxn modelId="{BA149F1D-B630-45BE-A463-67AA6F39E908}" srcId="{7C6804A9-CC31-45E0-9D32-856EAD3F8B53}" destId="{E4037CE5-9591-401C-AFC1-6711623C294B}" srcOrd="1" destOrd="0" parTransId="{DFE611D2-F975-4956-9FE1-3F9F2587A1C8}" sibTransId="{5124D654-9583-4991-8FA2-B3A6C5C1393C}"/>
    <dgm:cxn modelId="{FAB0D7E8-D1B5-4C53-8286-A4E1C20C3843}" type="presOf" srcId="{660932D4-619F-4BED-A53C-C2F39A27ED92}" destId="{37CF3B28-73FE-4987-BF6D-7EB72803E8AA}" srcOrd="0" destOrd="7" presId="urn:microsoft.com/office/officeart/2005/8/layout/vList6"/>
    <dgm:cxn modelId="{E8C000EE-3AB6-4F99-ACFC-91F85F70BE34}" srcId="{E75DF324-5926-47E3-923D-AAF18F3F0380}" destId="{660932D4-619F-4BED-A53C-C2F39A27ED92}" srcOrd="7" destOrd="0" parTransId="{4E4D9936-525E-49F5-9F64-C6D245BD18A4}" sibTransId="{ECFE662A-F8DC-4C35-A8E4-CF87EF08B2D7}"/>
    <dgm:cxn modelId="{E0DA1DDD-9EC2-4863-BBC9-CE3472832113}" type="presOf" srcId="{471C3E65-7F34-4784-821F-3941E129F715}" destId="{3A359BE0-9CEF-4177-837A-C87441745178}" srcOrd="0" destOrd="0" presId="urn:microsoft.com/office/officeart/2005/8/layout/vList6"/>
    <dgm:cxn modelId="{022FB19F-AD90-47D2-A0B8-20C02C99A2D0}" type="presOf" srcId="{A7185902-CAE4-41E0-8448-758B86EE2E03}" destId="{37CF3B28-73FE-4987-BF6D-7EB72803E8AA}" srcOrd="0" destOrd="5" presId="urn:microsoft.com/office/officeart/2005/8/layout/vList6"/>
    <dgm:cxn modelId="{88DF2257-1547-4C08-A516-7FA9E966FA30}" srcId="{7C6804A9-CC31-45E0-9D32-856EAD3F8B53}" destId="{471C3E65-7F34-4784-821F-3941E129F715}" srcOrd="0" destOrd="0" parTransId="{E5956B00-7A8A-428B-8DAA-B749DF857F0E}" sibTransId="{AA5F5DDB-29FB-4E74-9C6E-D9F13BC02E5D}"/>
    <dgm:cxn modelId="{D53BAB4A-D680-46CF-AA6A-2ECECE302ECF}" type="presOf" srcId="{C3D7D26E-0D9C-4CA3-83E7-B8A70816DC6F}" destId="{7B6D2A75-2020-4351-8EB4-E00EFFC75B8F}" srcOrd="0" destOrd="0" presId="urn:microsoft.com/office/officeart/2005/8/layout/vList6"/>
    <dgm:cxn modelId="{CACB3FB8-1074-460F-A5FE-676D2C84894B}" type="presOf" srcId="{A1448E71-254E-46A8-B59C-6597B26BF322}" destId="{37CF3B28-73FE-4987-BF6D-7EB72803E8AA}" srcOrd="0" destOrd="0" presId="urn:microsoft.com/office/officeart/2005/8/layout/vList6"/>
    <dgm:cxn modelId="{B407CB21-5C73-493F-A2E9-E4866BC215C9}" srcId="{E75DF324-5926-47E3-923D-AAF18F3F0380}" destId="{0F225906-9BC7-4912-872B-BB9B32BC16AA}" srcOrd="2" destOrd="0" parTransId="{829DB48D-EEAC-4153-A612-AAE31B3D977F}" sibTransId="{C310097C-E086-4A3B-AD16-D52DD02E4E4E}"/>
    <dgm:cxn modelId="{64F8DAEF-88B3-432C-90CC-920B4FE0EE9B}" type="presOf" srcId="{942D645C-39C7-47D6-B1A1-B11FD89D5E87}" destId="{04238735-912E-48CE-91BD-9C8C861AA2B3}" srcOrd="0" destOrd="0" presId="urn:microsoft.com/office/officeart/2005/8/layout/vList6"/>
    <dgm:cxn modelId="{62929332-B8A6-4807-B927-BF7A56FB0612}" srcId="{942D645C-39C7-47D6-B1A1-B11FD89D5E87}" destId="{7C6804A9-CC31-45E0-9D32-856EAD3F8B53}" srcOrd="0" destOrd="0" parTransId="{FD6540A8-D74C-4167-A56A-1CF675A88E1B}" sibTransId="{ABE09B7E-BE6F-4BEB-9CDB-7C395210F871}"/>
    <dgm:cxn modelId="{EF1B1E27-D742-452D-A40C-E2EAC0411450}" srcId="{7C6804A9-CC31-45E0-9D32-856EAD3F8B53}" destId="{C866B43E-0F64-4912-924E-E58E3D6A3A88}" srcOrd="3" destOrd="0" parTransId="{E445F076-90B2-442E-953B-804EF6DD471D}" sibTransId="{DC5E435A-F19A-45A0-BEC9-FD2A80B74347}"/>
    <dgm:cxn modelId="{69F8D658-7DB8-4114-8C61-DCB16B648866}" type="presOf" srcId="{1E32B748-B0C3-4E31-8318-4CDD7E3A0EB3}" destId="{37CF3B28-73FE-4987-BF6D-7EB72803E8AA}" srcOrd="0" destOrd="6" presId="urn:microsoft.com/office/officeart/2005/8/layout/vList6"/>
    <dgm:cxn modelId="{75270845-D2B2-4337-9833-ED2F655CF778}" srcId="{E75DF324-5926-47E3-923D-AAF18F3F0380}" destId="{2D3D3079-9040-4605-8848-285F63568FF8}" srcOrd="8" destOrd="0" parTransId="{609952C0-FA76-4FAB-8BFB-494D1C8020DF}" sibTransId="{6568B5C6-A715-405F-B14B-556303E32191}"/>
    <dgm:cxn modelId="{F2D9A8EC-CBAC-42DF-86C5-2DAB915055A6}" type="presOf" srcId="{72208498-D31F-4097-B828-AAB11EBFBD84}" destId="{37CF3B28-73FE-4987-BF6D-7EB72803E8AA}" srcOrd="0" destOrd="4" presId="urn:microsoft.com/office/officeart/2005/8/layout/vList6"/>
    <dgm:cxn modelId="{DE2D399C-FF9A-40BB-B93F-E11413FA377B}" srcId="{E75DF324-5926-47E3-923D-AAF18F3F0380}" destId="{A7185902-CAE4-41E0-8448-758B86EE2E03}" srcOrd="5" destOrd="0" parTransId="{FDA04A99-BC99-4F83-89DD-4B74DDA98835}" sibTransId="{8DCF6A74-E275-4909-9341-38B1EDEC7E0F}"/>
    <dgm:cxn modelId="{1D0BFBE6-57EA-41DD-AE01-74BA3DDFBCE5}" srcId="{E75DF324-5926-47E3-923D-AAF18F3F0380}" destId="{63985F0E-F713-4FCB-BA58-83EEA9AC0101}" srcOrd="1" destOrd="0" parTransId="{2E6F935A-90A5-4672-AAC1-54757FC2E1CC}" sibTransId="{C7E978D0-294E-4107-8838-EB98E685FE0B}"/>
    <dgm:cxn modelId="{B9D4D08A-C0B5-48E5-9FB8-96BA5DCD0B3A}" type="presOf" srcId="{9309E2F0-43F8-4500-8DE5-7FEEBBFB8E7A}" destId="{3A359BE0-9CEF-4177-837A-C87441745178}" srcOrd="0" destOrd="2" presId="urn:microsoft.com/office/officeart/2005/8/layout/vList6"/>
    <dgm:cxn modelId="{E88CFE00-1E46-4F42-B272-59791340B860}" srcId="{E75DF324-5926-47E3-923D-AAF18F3F0380}" destId="{180084BC-BB13-40BE-8D85-BC4E3AD96624}" srcOrd="9" destOrd="0" parTransId="{CE49C113-9F58-4089-863E-71F6D3F6C3EF}" sibTransId="{5BBD8851-0F51-4543-A295-D935E9C136A4}"/>
    <dgm:cxn modelId="{7F1263AF-0A40-4FE1-B953-82AD1064CACB}" srcId="{942D645C-39C7-47D6-B1A1-B11FD89D5E87}" destId="{C3D7D26E-0D9C-4CA3-83E7-B8A70816DC6F}" srcOrd="2" destOrd="0" parTransId="{5F6096A3-C500-4CC2-9D08-EC9AD649C5CB}" sibTransId="{F79D6A1D-7660-48E1-950E-0199705BA972}"/>
    <dgm:cxn modelId="{724E83F3-D362-41C8-9D75-08E5EFB8CAAB}" srcId="{E75DF324-5926-47E3-923D-AAF18F3F0380}" destId="{965D8092-1698-4BEB-842F-29700A7AB334}" srcOrd="3" destOrd="0" parTransId="{42D4E590-321F-4033-84A8-9F48D02115BC}" sibTransId="{F10B0464-82FF-4714-8DC2-542B68405E8B}"/>
    <dgm:cxn modelId="{FED8591F-DE03-491F-B54A-5F6E26382CD8}" type="presParOf" srcId="{04238735-912E-48CE-91BD-9C8C861AA2B3}" destId="{A33EE430-359A-41BF-A684-0AA42C136CA0}" srcOrd="0" destOrd="0" presId="urn:microsoft.com/office/officeart/2005/8/layout/vList6"/>
    <dgm:cxn modelId="{0D9FA963-B2C0-4804-8664-B29AAAE54761}" type="presParOf" srcId="{A33EE430-359A-41BF-A684-0AA42C136CA0}" destId="{8F082955-45C6-4F20-BA5C-9643938DBF72}" srcOrd="0" destOrd="0" presId="urn:microsoft.com/office/officeart/2005/8/layout/vList6"/>
    <dgm:cxn modelId="{8B6EC6EF-7E2C-4580-972F-8CF803B0C0E9}" type="presParOf" srcId="{A33EE430-359A-41BF-A684-0AA42C136CA0}" destId="{3A359BE0-9CEF-4177-837A-C87441745178}" srcOrd="1" destOrd="0" presId="urn:microsoft.com/office/officeart/2005/8/layout/vList6"/>
    <dgm:cxn modelId="{74A6F2B5-4B71-4F14-B59E-CC4BA5C26AEF}" type="presParOf" srcId="{04238735-912E-48CE-91BD-9C8C861AA2B3}" destId="{2B80081A-36D2-4CD9-8E43-A9FC6E9D2CE9}" srcOrd="1" destOrd="0" presId="urn:microsoft.com/office/officeart/2005/8/layout/vList6"/>
    <dgm:cxn modelId="{C141221B-64DF-4A18-971C-A5780E3205D6}" type="presParOf" srcId="{04238735-912E-48CE-91BD-9C8C861AA2B3}" destId="{0562E74B-374C-4492-8516-72146DB65F40}" srcOrd="2" destOrd="0" presId="urn:microsoft.com/office/officeart/2005/8/layout/vList6"/>
    <dgm:cxn modelId="{2B2D7224-4AA8-4C43-AD90-6622D986BC6E}" type="presParOf" srcId="{0562E74B-374C-4492-8516-72146DB65F40}" destId="{8AF75A05-E229-4361-B383-098C06C49042}" srcOrd="0" destOrd="0" presId="urn:microsoft.com/office/officeart/2005/8/layout/vList6"/>
    <dgm:cxn modelId="{7B2EC3D0-21EA-4D70-9671-4B434C4074C2}" type="presParOf" srcId="{0562E74B-374C-4492-8516-72146DB65F40}" destId="{37CF3B28-73FE-4987-BF6D-7EB72803E8AA}" srcOrd="1" destOrd="0" presId="urn:microsoft.com/office/officeart/2005/8/layout/vList6"/>
    <dgm:cxn modelId="{58C998D1-D554-46FE-93B5-26D1DA06D189}" type="presParOf" srcId="{04238735-912E-48CE-91BD-9C8C861AA2B3}" destId="{348D3EF4-902B-4C4D-A6BE-F29E63FF0584}" srcOrd="3" destOrd="0" presId="urn:microsoft.com/office/officeart/2005/8/layout/vList6"/>
    <dgm:cxn modelId="{354B6D39-57BA-4311-8841-EE10718C69C9}" type="presParOf" srcId="{04238735-912E-48CE-91BD-9C8C861AA2B3}" destId="{154B454D-79F3-489A-B413-BFB7FC591B82}" srcOrd="4" destOrd="0" presId="urn:microsoft.com/office/officeart/2005/8/layout/vList6"/>
    <dgm:cxn modelId="{F535B52B-65DC-45EC-989D-015BCD8E2CC3}" type="presParOf" srcId="{154B454D-79F3-489A-B413-BFB7FC591B82}" destId="{7B6D2A75-2020-4351-8EB4-E00EFFC75B8F}" srcOrd="0" destOrd="0" presId="urn:microsoft.com/office/officeart/2005/8/layout/vList6"/>
    <dgm:cxn modelId="{BD19F572-F208-4617-BB80-D07A07D89B10}" type="presParOf" srcId="{154B454D-79F3-489A-B413-BFB7FC591B82}" destId="{62B496E2-D067-44E3-81B5-ADAAC2562AC1}" srcOrd="1" destOrd="0" presId="urn:microsoft.com/office/officeart/2005/8/layout/vList6"/>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5DC1AC8-DC05-42BF-B8DA-CD14C3ECFC80}" type="doc">
      <dgm:prSet loTypeId="urn:microsoft.com/office/officeart/2005/8/layout/lProcess2" loCatId="relationship" qsTypeId="urn:microsoft.com/office/officeart/2005/8/quickstyle/simple1" qsCatId="simple" csTypeId="urn:microsoft.com/office/officeart/2005/8/colors/accent1_2" csCatId="accent1" phldr="1"/>
      <dgm:spPr/>
      <dgm:t>
        <a:bodyPr/>
        <a:lstStyle/>
        <a:p>
          <a:endParaRPr lang="en-US"/>
        </a:p>
      </dgm:t>
    </dgm:pt>
    <dgm:pt modelId="{300DB212-FAD9-4E9E-A2FC-8819375FEE5D}">
      <dgm:prSet/>
      <dgm:spPr>
        <a:blipFill rotWithShape="0">
          <a:blip xmlns:r="http://schemas.openxmlformats.org/officeDocument/2006/relationships" r:embed="rId1"/>
          <a:tile tx="0" ty="0" sx="100000" sy="100000" flip="none" algn="tl"/>
        </a:blipFill>
        <a:ln>
          <a:solidFill>
            <a:schemeClr val="accent1"/>
          </a:solidFill>
        </a:ln>
      </dgm:spPr>
      <dgm:t>
        <a:bodyPr/>
        <a:lstStyle/>
        <a:p>
          <a:pPr rtl="0"/>
          <a:r>
            <a:rPr lang="en-US" dirty="0" smtClean="0"/>
            <a:t>IGST Input</a:t>
          </a:r>
          <a:endParaRPr lang="en-US" dirty="0"/>
        </a:p>
      </dgm:t>
    </dgm:pt>
    <dgm:pt modelId="{5A24BD00-0769-49BB-B717-09F5D4418357}" type="parTrans" cxnId="{0046B973-2DD7-4BEB-95F1-6E75B438619C}">
      <dgm:prSet/>
      <dgm:spPr/>
      <dgm:t>
        <a:bodyPr/>
        <a:lstStyle/>
        <a:p>
          <a:endParaRPr lang="en-US"/>
        </a:p>
      </dgm:t>
    </dgm:pt>
    <dgm:pt modelId="{C353E356-27C9-42A4-BD1A-ADB80B4AA426}" type="sibTrans" cxnId="{0046B973-2DD7-4BEB-95F1-6E75B438619C}">
      <dgm:prSet/>
      <dgm:spPr/>
      <dgm:t>
        <a:bodyPr/>
        <a:lstStyle/>
        <a:p>
          <a:endParaRPr lang="en-US"/>
        </a:p>
      </dgm:t>
    </dgm:pt>
    <dgm:pt modelId="{72A12B7C-1FC9-4E41-87B9-F39305ECDC7E}">
      <dgm:prSet/>
      <dgm:spPr>
        <a:blipFill rotWithShape="0">
          <a:blip xmlns:r="http://schemas.openxmlformats.org/officeDocument/2006/relationships" r:embed="rId2"/>
          <a:tile tx="0" ty="0" sx="100000" sy="100000" flip="none" algn="tl"/>
        </a:blipFill>
      </dgm:spPr>
      <dgm:t>
        <a:bodyPr/>
        <a:lstStyle/>
        <a:p>
          <a:pPr rtl="0"/>
          <a:r>
            <a:rPr lang="en-US" dirty="0" smtClean="0"/>
            <a:t>IGST Output</a:t>
          </a:r>
          <a:endParaRPr lang="en-US" dirty="0"/>
        </a:p>
      </dgm:t>
    </dgm:pt>
    <dgm:pt modelId="{40DDDDC0-3E18-451A-BD96-5CA913FB5D84}" type="parTrans" cxnId="{E7F464CA-BBBC-4FC5-BB44-39683FB4E35A}">
      <dgm:prSet/>
      <dgm:spPr/>
      <dgm:t>
        <a:bodyPr/>
        <a:lstStyle/>
        <a:p>
          <a:endParaRPr lang="en-US"/>
        </a:p>
      </dgm:t>
    </dgm:pt>
    <dgm:pt modelId="{957987D6-6C9D-478F-9D63-990CA09CC7CE}" type="sibTrans" cxnId="{E7F464CA-BBBC-4FC5-BB44-39683FB4E35A}">
      <dgm:prSet/>
      <dgm:spPr/>
      <dgm:t>
        <a:bodyPr/>
        <a:lstStyle/>
        <a:p>
          <a:endParaRPr lang="en-US"/>
        </a:p>
      </dgm:t>
    </dgm:pt>
    <dgm:pt modelId="{CC90E438-79B9-4EF6-823B-4A6BF090DDFF}">
      <dgm:prSet/>
      <dgm:spPr>
        <a:blipFill rotWithShape="0">
          <a:blip xmlns:r="http://schemas.openxmlformats.org/officeDocument/2006/relationships" r:embed="rId2"/>
          <a:tile tx="0" ty="0" sx="100000" sy="100000" flip="none" algn="tl"/>
        </a:blipFill>
      </dgm:spPr>
      <dgm:t>
        <a:bodyPr/>
        <a:lstStyle/>
        <a:p>
          <a:pPr rtl="0"/>
          <a:r>
            <a:rPr lang="en-US" dirty="0" smtClean="0"/>
            <a:t>CGST Output</a:t>
          </a:r>
          <a:endParaRPr lang="en-US" dirty="0"/>
        </a:p>
      </dgm:t>
    </dgm:pt>
    <dgm:pt modelId="{E08A4FA2-C14C-4DC7-BFDE-597EABCCDAC9}" type="parTrans" cxnId="{B83A4510-0677-449E-9569-C0D2A7D3BC87}">
      <dgm:prSet/>
      <dgm:spPr/>
      <dgm:t>
        <a:bodyPr/>
        <a:lstStyle/>
        <a:p>
          <a:endParaRPr lang="en-US"/>
        </a:p>
      </dgm:t>
    </dgm:pt>
    <dgm:pt modelId="{20F51FB2-BEEF-4FF7-9C6D-C7E9A000B224}" type="sibTrans" cxnId="{B83A4510-0677-449E-9569-C0D2A7D3BC87}">
      <dgm:prSet/>
      <dgm:spPr/>
      <dgm:t>
        <a:bodyPr/>
        <a:lstStyle/>
        <a:p>
          <a:endParaRPr lang="en-US"/>
        </a:p>
      </dgm:t>
    </dgm:pt>
    <dgm:pt modelId="{95724C7E-B9C1-4407-B4D6-F413D0048CF4}">
      <dgm:prSet/>
      <dgm:spPr>
        <a:blipFill rotWithShape="0">
          <a:blip xmlns:r="http://schemas.openxmlformats.org/officeDocument/2006/relationships" r:embed="rId1"/>
          <a:tile tx="0" ty="0" sx="100000" sy="100000" flip="none" algn="tl"/>
        </a:blipFill>
      </dgm:spPr>
      <dgm:t>
        <a:bodyPr/>
        <a:lstStyle/>
        <a:p>
          <a:pPr rtl="0"/>
          <a:r>
            <a:rPr lang="en-US" dirty="0" smtClean="0"/>
            <a:t>CGST Input</a:t>
          </a:r>
          <a:endParaRPr lang="en-US" dirty="0"/>
        </a:p>
      </dgm:t>
    </dgm:pt>
    <dgm:pt modelId="{522995A5-6685-4542-BECF-2FD6AA012F1F}" type="parTrans" cxnId="{38D93D17-EC59-41F4-857F-C1113681023B}">
      <dgm:prSet/>
      <dgm:spPr/>
      <dgm:t>
        <a:bodyPr/>
        <a:lstStyle/>
        <a:p>
          <a:endParaRPr lang="en-US"/>
        </a:p>
      </dgm:t>
    </dgm:pt>
    <dgm:pt modelId="{21D4FDBA-DC11-4B08-9012-B8740DD14CDC}" type="sibTrans" cxnId="{38D93D17-EC59-41F4-857F-C1113681023B}">
      <dgm:prSet/>
      <dgm:spPr/>
      <dgm:t>
        <a:bodyPr/>
        <a:lstStyle/>
        <a:p>
          <a:endParaRPr lang="en-US"/>
        </a:p>
      </dgm:t>
    </dgm:pt>
    <dgm:pt modelId="{1C667D92-29B0-42F6-BEE2-1312069969D6}">
      <dgm:prSet/>
      <dgm:spPr>
        <a:blipFill rotWithShape="0">
          <a:blip xmlns:r="http://schemas.openxmlformats.org/officeDocument/2006/relationships" r:embed="rId2"/>
          <a:tile tx="0" ty="0" sx="100000" sy="100000" flip="none" algn="tl"/>
        </a:blipFill>
      </dgm:spPr>
      <dgm:t>
        <a:bodyPr/>
        <a:lstStyle/>
        <a:p>
          <a:pPr rtl="0"/>
          <a:r>
            <a:rPr lang="en-US" dirty="0" smtClean="0"/>
            <a:t>IGST Output</a:t>
          </a:r>
          <a:endParaRPr lang="en-US" dirty="0"/>
        </a:p>
      </dgm:t>
    </dgm:pt>
    <dgm:pt modelId="{BFF7A2AC-5A3B-4D88-B5C1-AF7B3CDE820B}" type="parTrans" cxnId="{9AD8FABC-719C-472C-BA83-CC8595C9E2D1}">
      <dgm:prSet/>
      <dgm:spPr/>
      <dgm:t>
        <a:bodyPr/>
        <a:lstStyle/>
        <a:p>
          <a:endParaRPr lang="en-US"/>
        </a:p>
      </dgm:t>
    </dgm:pt>
    <dgm:pt modelId="{63FDDB30-0B00-478E-B95F-02E5139540CB}" type="sibTrans" cxnId="{9AD8FABC-719C-472C-BA83-CC8595C9E2D1}">
      <dgm:prSet/>
      <dgm:spPr/>
      <dgm:t>
        <a:bodyPr/>
        <a:lstStyle/>
        <a:p>
          <a:endParaRPr lang="en-US"/>
        </a:p>
      </dgm:t>
    </dgm:pt>
    <dgm:pt modelId="{27933921-4BC5-40C3-9BAE-2B9878180649}">
      <dgm:prSet/>
      <dgm:spPr>
        <a:blipFill rotWithShape="0">
          <a:blip xmlns:r="http://schemas.openxmlformats.org/officeDocument/2006/relationships" r:embed="rId2"/>
          <a:tile tx="0" ty="0" sx="100000" sy="100000" flip="none" algn="tl"/>
        </a:blipFill>
      </dgm:spPr>
      <dgm:t>
        <a:bodyPr/>
        <a:lstStyle/>
        <a:p>
          <a:pPr rtl="0"/>
          <a:r>
            <a:rPr lang="en-US" dirty="0" smtClean="0"/>
            <a:t>CGST Output</a:t>
          </a:r>
          <a:endParaRPr lang="en-US" dirty="0"/>
        </a:p>
      </dgm:t>
    </dgm:pt>
    <dgm:pt modelId="{FD8BD493-6FB5-4AD9-B24B-69958BFBEEC9}" type="parTrans" cxnId="{E2A4F1FB-596B-4350-AC8D-76A4A5178B68}">
      <dgm:prSet/>
      <dgm:spPr/>
      <dgm:t>
        <a:bodyPr/>
        <a:lstStyle/>
        <a:p>
          <a:endParaRPr lang="en-US"/>
        </a:p>
      </dgm:t>
    </dgm:pt>
    <dgm:pt modelId="{A47705FC-D593-4E92-B090-F30A405DB659}" type="sibTrans" cxnId="{E2A4F1FB-596B-4350-AC8D-76A4A5178B68}">
      <dgm:prSet/>
      <dgm:spPr/>
      <dgm:t>
        <a:bodyPr/>
        <a:lstStyle/>
        <a:p>
          <a:endParaRPr lang="en-US"/>
        </a:p>
      </dgm:t>
    </dgm:pt>
    <dgm:pt modelId="{E76EC83A-ED52-44B7-8E82-F639ACA4B8D0}">
      <dgm:prSet/>
      <dgm:spPr>
        <a:blipFill rotWithShape="0">
          <a:blip xmlns:r="http://schemas.openxmlformats.org/officeDocument/2006/relationships" r:embed="rId1"/>
          <a:tile tx="0" ty="0" sx="100000" sy="100000" flip="none" algn="tl"/>
        </a:blipFill>
      </dgm:spPr>
      <dgm:t>
        <a:bodyPr/>
        <a:lstStyle/>
        <a:p>
          <a:pPr rtl="0"/>
          <a:r>
            <a:rPr lang="en-US" dirty="0" smtClean="0"/>
            <a:t>SGST Input</a:t>
          </a:r>
          <a:endParaRPr lang="en-US" dirty="0"/>
        </a:p>
      </dgm:t>
    </dgm:pt>
    <dgm:pt modelId="{EDB7014B-D825-44F4-9E62-482DB671EF6C}" type="parTrans" cxnId="{1599D5BA-8FA0-4B08-90FA-8F53DCFA16DA}">
      <dgm:prSet/>
      <dgm:spPr/>
      <dgm:t>
        <a:bodyPr/>
        <a:lstStyle/>
        <a:p>
          <a:endParaRPr lang="en-US"/>
        </a:p>
      </dgm:t>
    </dgm:pt>
    <dgm:pt modelId="{853F8650-22DF-4964-9BB7-A8FFE6C0AB23}" type="sibTrans" cxnId="{1599D5BA-8FA0-4B08-90FA-8F53DCFA16DA}">
      <dgm:prSet/>
      <dgm:spPr/>
      <dgm:t>
        <a:bodyPr/>
        <a:lstStyle/>
        <a:p>
          <a:endParaRPr lang="en-US"/>
        </a:p>
      </dgm:t>
    </dgm:pt>
    <dgm:pt modelId="{52398500-DA03-466B-A42A-7E5379076171}">
      <dgm:prSet/>
      <dgm:spPr>
        <a:blipFill rotWithShape="0">
          <a:blip xmlns:r="http://schemas.openxmlformats.org/officeDocument/2006/relationships" r:embed="rId2"/>
          <a:tile tx="0" ty="0" sx="100000" sy="100000" flip="none" algn="tl"/>
        </a:blipFill>
      </dgm:spPr>
      <dgm:t>
        <a:bodyPr/>
        <a:lstStyle/>
        <a:p>
          <a:pPr rtl="0"/>
          <a:r>
            <a:rPr lang="en-US" dirty="0" smtClean="0"/>
            <a:t>IGST Output</a:t>
          </a:r>
          <a:endParaRPr lang="en-US" dirty="0"/>
        </a:p>
      </dgm:t>
    </dgm:pt>
    <dgm:pt modelId="{05225E79-FB45-4136-AD1F-DDDB637C191D}" type="parTrans" cxnId="{4EE9C38D-F282-4FC0-A919-57F27D365B64}">
      <dgm:prSet/>
      <dgm:spPr/>
      <dgm:t>
        <a:bodyPr/>
        <a:lstStyle/>
        <a:p>
          <a:endParaRPr lang="en-US"/>
        </a:p>
      </dgm:t>
    </dgm:pt>
    <dgm:pt modelId="{EADC6754-7E51-4F0E-949D-B8F083EE8EEB}" type="sibTrans" cxnId="{4EE9C38D-F282-4FC0-A919-57F27D365B64}">
      <dgm:prSet/>
      <dgm:spPr/>
      <dgm:t>
        <a:bodyPr/>
        <a:lstStyle/>
        <a:p>
          <a:endParaRPr lang="en-US"/>
        </a:p>
      </dgm:t>
    </dgm:pt>
    <dgm:pt modelId="{FA4B9076-FEA3-4D38-8CD9-6205FC957C29}">
      <dgm:prSet/>
      <dgm:spPr>
        <a:blipFill rotWithShape="0">
          <a:blip xmlns:r="http://schemas.openxmlformats.org/officeDocument/2006/relationships" r:embed="rId2"/>
          <a:tile tx="0" ty="0" sx="100000" sy="100000" flip="none" algn="tl"/>
        </a:blipFill>
      </dgm:spPr>
      <dgm:t>
        <a:bodyPr/>
        <a:lstStyle/>
        <a:p>
          <a:pPr rtl="0"/>
          <a:r>
            <a:rPr lang="en-US" dirty="0" smtClean="0"/>
            <a:t>CGST Output</a:t>
          </a:r>
          <a:endParaRPr lang="en-US" dirty="0"/>
        </a:p>
      </dgm:t>
    </dgm:pt>
    <dgm:pt modelId="{6D277FD9-816A-4EE2-8BD6-DC078AEDD1B6}" type="parTrans" cxnId="{4D04F13D-F762-4665-BE5E-FAB083494F8B}">
      <dgm:prSet/>
      <dgm:spPr/>
      <dgm:t>
        <a:bodyPr/>
        <a:lstStyle/>
        <a:p>
          <a:endParaRPr lang="en-US"/>
        </a:p>
      </dgm:t>
    </dgm:pt>
    <dgm:pt modelId="{E03B3999-9B51-4D9F-AF25-5770C6A1570E}" type="sibTrans" cxnId="{4D04F13D-F762-4665-BE5E-FAB083494F8B}">
      <dgm:prSet/>
      <dgm:spPr/>
      <dgm:t>
        <a:bodyPr/>
        <a:lstStyle/>
        <a:p>
          <a:endParaRPr lang="en-US"/>
        </a:p>
      </dgm:t>
    </dgm:pt>
    <dgm:pt modelId="{467794B6-B050-4E92-9C1F-2E73D05484D8}" type="pres">
      <dgm:prSet presAssocID="{75DC1AC8-DC05-42BF-B8DA-CD14C3ECFC80}" presName="theList" presStyleCnt="0">
        <dgm:presLayoutVars>
          <dgm:dir/>
          <dgm:animLvl val="lvl"/>
          <dgm:resizeHandles val="exact"/>
        </dgm:presLayoutVars>
      </dgm:prSet>
      <dgm:spPr/>
      <dgm:t>
        <a:bodyPr/>
        <a:lstStyle/>
        <a:p>
          <a:endParaRPr lang="en-US"/>
        </a:p>
      </dgm:t>
    </dgm:pt>
    <dgm:pt modelId="{94BABB03-48B0-4BF1-AA54-9D69C52FDA08}" type="pres">
      <dgm:prSet presAssocID="{300DB212-FAD9-4E9E-A2FC-8819375FEE5D}" presName="compNode" presStyleCnt="0"/>
      <dgm:spPr/>
    </dgm:pt>
    <dgm:pt modelId="{CD46A991-0E4B-45EF-85C2-2AEACF1A8778}" type="pres">
      <dgm:prSet presAssocID="{300DB212-FAD9-4E9E-A2FC-8819375FEE5D}" presName="aNode" presStyleLbl="bgShp" presStyleIdx="0" presStyleCnt="3" custLinFactNeighborX="-38" custLinFactNeighborY="943"/>
      <dgm:spPr/>
      <dgm:t>
        <a:bodyPr/>
        <a:lstStyle/>
        <a:p>
          <a:endParaRPr lang="en-US"/>
        </a:p>
      </dgm:t>
    </dgm:pt>
    <dgm:pt modelId="{C61625C7-BD54-4A97-AD61-C0423D3BA71B}" type="pres">
      <dgm:prSet presAssocID="{300DB212-FAD9-4E9E-A2FC-8819375FEE5D}" presName="textNode" presStyleLbl="bgShp" presStyleIdx="0" presStyleCnt="3"/>
      <dgm:spPr/>
      <dgm:t>
        <a:bodyPr/>
        <a:lstStyle/>
        <a:p>
          <a:endParaRPr lang="en-US"/>
        </a:p>
      </dgm:t>
    </dgm:pt>
    <dgm:pt modelId="{C74CE716-00E5-43F2-B3E0-D366A66E60B8}" type="pres">
      <dgm:prSet presAssocID="{300DB212-FAD9-4E9E-A2FC-8819375FEE5D}" presName="compChildNode" presStyleCnt="0"/>
      <dgm:spPr/>
    </dgm:pt>
    <dgm:pt modelId="{C9A8B83D-D331-4071-A8CF-56174A67D8E8}" type="pres">
      <dgm:prSet presAssocID="{300DB212-FAD9-4E9E-A2FC-8819375FEE5D}" presName="theInnerList" presStyleCnt="0"/>
      <dgm:spPr/>
    </dgm:pt>
    <dgm:pt modelId="{C7B39239-6436-44F5-BE63-43BBDF958CF5}" type="pres">
      <dgm:prSet presAssocID="{72A12B7C-1FC9-4E41-87B9-F39305ECDC7E}" presName="childNode" presStyleLbl="node1" presStyleIdx="0" presStyleCnt="6">
        <dgm:presLayoutVars>
          <dgm:bulletEnabled val="1"/>
        </dgm:presLayoutVars>
      </dgm:prSet>
      <dgm:spPr/>
      <dgm:t>
        <a:bodyPr/>
        <a:lstStyle/>
        <a:p>
          <a:endParaRPr lang="en-US"/>
        </a:p>
      </dgm:t>
    </dgm:pt>
    <dgm:pt modelId="{86F78AAF-70B3-4A0C-85B9-40903E19CED1}" type="pres">
      <dgm:prSet presAssocID="{72A12B7C-1FC9-4E41-87B9-F39305ECDC7E}" presName="aSpace2" presStyleCnt="0"/>
      <dgm:spPr/>
    </dgm:pt>
    <dgm:pt modelId="{2DD83CD7-A3FE-4AA5-BDDE-657B35AAA6E8}" type="pres">
      <dgm:prSet presAssocID="{CC90E438-79B9-4EF6-823B-4A6BF090DDFF}" presName="childNode" presStyleLbl="node1" presStyleIdx="1" presStyleCnt="6" custLinFactY="-1032" custLinFactNeighborX="-1608" custLinFactNeighborY="-100000">
        <dgm:presLayoutVars>
          <dgm:bulletEnabled val="1"/>
        </dgm:presLayoutVars>
      </dgm:prSet>
      <dgm:spPr/>
      <dgm:t>
        <a:bodyPr/>
        <a:lstStyle/>
        <a:p>
          <a:endParaRPr lang="en-US"/>
        </a:p>
      </dgm:t>
    </dgm:pt>
    <dgm:pt modelId="{C4409093-7E90-4F3E-B365-A83AA3BF0791}" type="pres">
      <dgm:prSet presAssocID="{300DB212-FAD9-4E9E-A2FC-8819375FEE5D}" presName="aSpace" presStyleCnt="0"/>
      <dgm:spPr/>
    </dgm:pt>
    <dgm:pt modelId="{D4035D11-BE43-4429-A117-2BEB38625BD4}" type="pres">
      <dgm:prSet presAssocID="{95724C7E-B9C1-4407-B4D6-F413D0048CF4}" presName="compNode" presStyleCnt="0"/>
      <dgm:spPr/>
    </dgm:pt>
    <dgm:pt modelId="{358A0200-5CC1-4C0C-80B2-6266020142A5}" type="pres">
      <dgm:prSet presAssocID="{95724C7E-B9C1-4407-B4D6-F413D0048CF4}" presName="aNode" presStyleLbl="bgShp" presStyleIdx="1" presStyleCnt="3"/>
      <dgm:spPr/>
      <dgm:t>
        <a:bodyPr/>
        <a:lstStyle/>
        <a:p>
          <a:endParaRPr lang="en-US"/>
        </a:p>
      </dgm:t>
    </dgm:pt>
    <dgm:pt modelId="{61EACB8C-A983-4224-9C82-2D23CEC85FD1}" type="pres">
      <dgm:prSet presAssocID="{95724C7E-B9C1-4407-B4D6-F413D0048CF4}" presName="textNode" presStyleLbl="bgShp" presStyleIdx="1" presStyleCnt="3"/>
      <dgm:spPr/>
      <dgm:t>
        <a:bodyPr/>
        <a:lstStyle/>
        <a:p>
          <a:endParaRPr lang="en-US"/>
        </a:p>
      </dgm:t>
    </dgm:pt>
    <dgm:pt modelId="{B4493CC0-1815-4A66-9F94-ED2D626A046E}" type="pres">
      <dgm:prSet presAssocID="{95724C7E-B9C1-4407-B4D6-F413D0048CF4}" presName="compChildNode" presStyleCnt="0"/>
      <dgm:spPr/>
    </dgm:pt>
    <dgm:pt modelId="{B3F08621-4FA1-40C4-B618-A4D37F9F09EF}" type="pres">
      <dgm:prSet presAssocID="{95724C7E-B9C1-4407-B4D6-F413D0048CF4}" presName="theInnerList" presStyleCnt="0"/>
      <dgm:spPr/>
    </dgm:pt>
    <dgm:pt modelId="{0E7B5138-52EA-4CCE-94CC-31C18B32FF9C}" type="pres">
      <dgm:prSet presAssocID="{1C667D92-29B0-42F6-BEE2-1312069969D6}" presName="childNode" presStyleLbl="node1" presStyleIdx="2" presStyleCnt="6">
        <dgm:presLayoutVars>
          <dgm:bulletEnabled val="1"/>
        </dgm:presLayoutVars>
      </dgm:prSet>
      <dgm:spPr/>
      <dgm:t>
        <a:bodyPr/>
        <a:lstStyle/>
        <a:p>
          <a:endParaRPr lang="en-US"/>
        </a:p>
      </dgm:t>
    </dgm:pt>
    <dgm:pt modelId="{0BF13587-FB4B-490F-AD97-8C4C89E656ED}" type="pres">
      <dgm:prSet presAssocID="{1C667D92-29B0-42F6-BEE2-1312069969D6}" presName="aSpace2" presStyleCnt="0"/>
      <dgm:spPr/>
    </dgm:pt>
    <dgm:pt modelId="{B6F34898-8C4E-4B99-8773-F5CCC7ED1E35}" type="pres">
      <dgm:prSet presAssocID="{27933921-4BC5-40C3-9BAE-2B9878180649}" presName="childNode" presStyleLbl="node1" presStyleIdx="3" presStyleCnt="6" custLinFactY="-1032" custLinFactNeighborX="-1054" custLinFactNeighborY="-100000">
        <dgm:presLayoutVars>
          <dgm:bulletEnabled val="1"/>
        </dgm:presLayoutVars>
      </dgm:prSet>
      <dgm:spPr/>
      <dgm:t>
        <a:bodyPr/>
        <a:lstStyle/>
        <a:p>
          <a:endParaRPr lang="en-US"/>
        </a:p>
      </dgm:t>
    </dgm:pt>
    <dgm:pt modelId="{3FBB1E21-A426-4526-93DB-4ACD2CF4AA57}" type="pres">
      <dgm:prSet presAssocID="{95724C7E-B9C1-4407-B4D6-F413D0048CF4}" presName="aSpace" presStyleCnt="0"/>
      <dgm:spPr/>
    </dgm:pt>
    <dgm:pt modelId="{A0A6E0C0-067A-4AA1-9ED6-FDB7F3AC23FC}" type="pres">
      <dgm:prSet presAssocID="{E76EC83A-ED52-44B7-8E82-F639ACA4B8D0}" presName="compNode" presStyleCnt="0"/>
      <dgm:spPr/>
    </dgm:pt>
    <dgm:pt modelId="{6C41AD51-C6CE-4DAD-B4DD-CB9B83753684}" type="pres">
      <dgm:prSet presAssocID="{E76EC83A-ED52-44B7-8E82-F639ACA4B8D0}" presName="aNode" presStyleLbl="bgShp" presStyleIdx="2" presStyleCnt="3"/>
      <dgm:spPr/>
      <dgm:t>
        <a:bodyPr/>
        <a:lstStyle/>
        <a:p>
          <a:endParaRPr lang="en-US"/>
        </a:p>
      </dgm:t>
    </dgm:pt>
    <dgm:pt modelId="{548B0293-1F9D-4AEA-AB3F-71A210E2CD22}" type="pres">
      <dgm:prSet presAssocID="{E76EC83A-ED52-44B7-8E82-F639ACA4B8D0}" presName="textNode" presStyleLbl="bgShp" presStyleIdx="2" presStyleCnt="3"/>
      <dgm:spPr/>
      <dgm:t>
        <a:bodyPr/>
        <a:lstStyle/>
        <a:p>
          <a:endParaRPr lang="en-US"/>
        </a:p>
      </dgm:t>
    </dgm:pt>
    <dgm:pt modelId="{6DF4374D-7B15-4336-8A54-4CE1B2D1FEF3}" type="pres">
      <dgm:prSet presAssocID="{E76EC83A-ED52-44B7-8E82-F639ACA4B8D0}" presName="compChildNode" presStyleCnt="0"/>
      <dgm:spPr/>
    </dgm:pt>
    <dgm:pt modelId="{22234A48-FCB5-4AC2-97BA-1E013864FA31}" type="pres">
      <dgm:prSet presAssocID="{E76EC83A-ED52-44B7-8E82-F639ACA4B8D0}" presName="theInnerList" presStyleCnt="0"/>
      <dgm:spPr/>
    </dgm:pt>
    <dgm:pt modelId="{13023827-06FF-4291-9CB8-7C568C8CFE57}" type="pres">
      <dgm:prSet presAssocID="{52398500-DA03-466B-A42A-7E5379076171}" presName="childNode" presStyleLbl="node1" presStyleIdx="4" presStyleCnt="6">
        <dgm:presLayoutVars>
          <dgm:bulletEnabled val="1"/>
        </dgm:presLayoutVars>
      </dgm:prSet>
      <dgm:spPr/>
      <dgm:t>
        <a:bodyPr/>
        <a:lstStyle/>
        <a:p>
          <a:endParaRPr lang="en-US"/>
        </a:p>
      </dgm:t>
    </dgm:pt>
    <dgm:pt modelId="{FECDE13C-0FA7-417F-A424-AA7F053C6BC1}" type="pres">
      <dgm:prSet presAssocID="{52398500-DA03-466B-A42A-7E5379076171}" presName="aSpace2" presStyleCnt="0"/>
      <dgm:spPr/>
    </dgm:pt>
    <dgm:pt modelId="{B04CD6C3-F989-43C8-AF05-1B082752F8F1}" type="pres">
      <dgm:prSet presAssocID="{FA4B9076-FEA3-4D38-8CD9-6205FC957C29}" presName="childNode" presStyleLbl="node1" presStyleIdx="5" presStyleCnt="6" custLinFactY="-1032" custLinFactNeighborX="-500" custLinFactNeighborY="-100000">
        <dgm:presLayoutVars>
          <dgm:bulletEnabled val="1"/>
        </dgm:presLayoutVars>
      </dgm:prSet>
      <dgm:spPr/>
      <dgm:t>
        <a:bodyPr/>
        <a:lstStyle/>
        <a:p>
          <a:endParaRPr lang="en-US"/>
        </a:p>
      </dgm:t>
    </dgm:pt>
  </dgm:ptLst>
  <dgm:cxnLst>
    <dgm:cxn modelId="{B83A4510-0677-449E-9569-C0D2A7D3BC87}" srcId="{300DB212-FAD9-4E9E-A2FC-8819375FEE5D}" destId="{CC90E438-79B9-4EF6-823B-4A6BF090DDFF}" srcOrd="1" destOrd="0" parTransId="{E08A4FA2-C14C-4DC7-BFDE-597EABCCDAC9}" sibTransId="{20F51FB2-BEEF-4FF7-9C6D-C7E9A000B224}"/>
    <dgm:cxn modelId="{250160A7-D1C6-43DB-9ED0-DFA9C57E9A5D}" type="presOf" srcId="{FA4B9076-FEA3-4D38-8CD9-6205FC957C29}" destId="{B04CD6C3-F989-43C8-AF05-1B082752F8F1}" srcOrd="0" destOrd="0" presId="urn:microsoft.com/office/officeart/2005/8/layout/lProcess2"/>
    <dgm:cxn modelId="{1599D5BA-8FA0-4B08-90FA-8F53DCFA16DA}" srcId="{75DC1AC8-DC05-42BF-B8DA-CD14C3ECFC80}" destId="{E76EC83A-ED52-44B7-8E82-F639ACA4B8D0}" srcOrd="2" destOrd="0" parTransId="{EDB7014B-D825-44F4-9E62-482DB671EF6C}" sibTransId="{853F8650-22DF-4964-9BB7-A8FFE6C0AB23}"/>
    <dgm:cxn modelId="{53BEF018-8032-4F23-94B3-304ACAEDAF6F}" type="presOf" srcId="{75DC1AC8-DC05-42BF-B8DA-CD14C3ECFC80}" destId="{467794B6-B050-4E92-9C1F-2E73D05484D8}" srcOrd="0" destOrd="0" presId="urn:microsoft.com/office/officeart/2005/8/layout/lProcess2"/>
    <dgm:cxn modelId="{2629C110-D585-4D52-AF46-4AAB04358D2C}" type="presOf" srcId="{52398500-DA03-466B-A42A-7E5379076171}" destId="{13023827-06FF-4291-9CB8-7C568C8CFE57}" srcOrd="0" destOrd="0" presId="urn:microsoft.com/office/officeart/2005/8/layout/lProcess2"/>
    <dgm:cxn modelId="{A8BF0DBF-D498-4774-8C10-3B92A0653845}" type="presOf" srcId="{E76EC83A-ED52-44B7-8E82-F639ACA4B8D0}" destId="{6C41AD51-C6CE-4DAD-B4DD-CB9B83753684}" srcOrd="0" destOrd="0" presId="urn:microsoft.com/office/officeart/2005/8/layout/lProcess2"/>
    <dgm:cxn modelId="{0046B973-2DD7-4BEB-95F1-6E75B438619C}" srcId="{75DC1AC8-DC05-42BF-B8DA-CD14C3ECFC80}" destId="{300DB212-FAD9-4E9E-A2FC-8819375FEE5D}" srcOrd="0" destOrd="0" parTransId="{5A24BD00-0769-49BB-B717-09F5D4418357}" sibTransId="{C353E356-27C9-42A4-BD1A-ADB80B4AA426}"/>
    <dgm:cxn modelId="{39A8F851-7694-4FD1-9547-C8679B5E44D4}" type="presOf" srcId="{1C667D92-29B0-42F6-BEE2-1312069969D6}" destId="{0E7B5138-52EA-4CCE-94CC-31C18B32FF9C}" srcOrd="0" destOrd="0" presId="urn:microsoft.com/office/officeart/2005/8/layout/lProcess2"/>
    <dgm:cxn modelId="{4EE9C38D-F282-4FC0-A919-57F27D365B64}" srcId="{E76EC83A-ED52-44B7-8E82-F639ACA4B8D0}" destId="{52398500-DA03-466B-A42A-7E5379076171}" srcOrd="0" destOrd="0" parTransId="{05225E79-FB45-4136-AD1F-DDDB637C191D}" sibTransId="{EADC6754-7E51-4F0E-949D-B8F083EE8EEB}"/>
    <dgm:cxn modelId="{177E83F6-F186-41E5-BC3E-89185E3B0655}" type="presOf" srcId="{95724C7E-B9C1-4407-B4D6-F413D0048CF4}" destId="{61EACB8C-A983-4224-9C82-2D23CEC85FD1}" srcOrd="1" destOrd="0" presId="urn:microsoft.com/office/officeart/2005/8/layout/lProcess2"/>
    <dgm:cxn modelId="{38D93D17-EC59-41F4-857F-C1113681023B}" srcId="{75DC1AC8-DC05-42BF-B8DA-CD14C3ECFC80}" destId="{95724C7E-B9C1-4407-B4D6-F413D0048CF4}" srcOrd="1" destOrd="0" parTransId="{522995A5-6685-4542-BECF-2FD6AA012F1F}" sibTransId="{21D4FDBA-DC11-4B08-9012-B8740DD14CDC}"/>
    <dgm:cxn modelId="{4D04F13D-F762-4665-BE5E-FAB083494F8B}" srcId="{E76EC83A-ED52-44B7-8E82-F639ACA4B8D0}" destId="{FA4B9076-FEA3-4D38-8CD9-6205FC957C29}" srcOrd="1" destOrd="0" parTransId="{6D277FD9-816A-4EE2-8BD6-DC078AEDD1B6}" sibTransId="{E03B3999-9B51-4D9F-AF25-5770C6A1570E}"/>
    <dgm:cxn modelId="{AE011CF1-958E-4A60-B6B3-CBEF6FAAFFBF}" type="presOf" srcId="{300DB212-FAD9-4E9E-A2FC-8819375FEE5D}" destId="{C61625C7-BD54-4A97-AD61-C0423D3BA71B}" srcOrd="1" destOrd="0" presId="urn:microsoft.com/office/officeart/2005/8/layout/lProcess2"/>
    <dgm:cxn modelId="{E7F464CA-BBBC-4FC5-BB44-39683FB4E35A}" srcId="{300DB212-FAD9-4E9E-A2FC-8819375FEE5D}" destId="{72A12B7C-1FC9-4E41-87B9-F39305ECDC7E}" srcOrd="0" destOrd="0" parTransId="{40DDDDC0-3E18-451A-BD96-5CA913FB5D84}" sibTransId="{957987D6-6C9D-478F-9D63-990CA09CC7CE}"/>
    <dgm:cxn modelId="{43CDF116-88FF-4A00-ADEA-5A2716AEFA32}" type="presOf" srcId="{E76EC83A-ED52-44B7-8E82-F639ACA4B8D0}" destId="{548B0293-1F9D-4AEA-AB3F-71A210E2CD22}" srcOrd="1" destOrd="0" presId="urn:microsoft.com/office/officeart/2005/8/layout/lProcess2"/>
    <dgm:cxn modelId="{0CA65B86-43D5-4747-B166-35AC6FCC9B37}" type="presOf" srcId="{CC90E438-79B9-4EF6-823B-4A6BF090DDFF}" destId="{2DD83CD7-A3FE-4AA5-BDDE-657B35AAA6E8}" srcOrd="0" destOrd="0" presId="urn:microsoft.com/office/officeart/2005/8/layout/lProcess2"/>
    <dgm:cxn modelId="{9AD8FABC-719C-472C-BA83-CC8595C9E2D1}" srcId="{95724C7E-B9C1-4407-B4D6-F413D0048CF4}" destId="{1C667D92-29B0-42F6-BEE2-1312069969D6}" srcOrd="0" destOrd="0" parTransId="{BFF7A2AC-5A3B-4D88-B5C1-AF7B3CDE820B}" sibTransId="{63FDDB30-0B00-478E-B95F-02E5139540CB}"/>
    <dgm:cxn modelId="{358F9F36-2EB4-40D7-9E70-9470E8A37CDE}" type="presOf" srcId="{27933921-4BC5-40C3-9BAE-2B9878180649}" destId="{B6F34898-8C4E-4B99-8773-F5CCC7ED1E35}" srcOrd="0" destOrd="0" presId="urn:microsoft.com/office/officeart/2005/8/layout/lProcess2"/>
    <dgm:cxn modelId="{6E898ED6-00A9-4B22-8C05-6797B52EFA6E}" type="presOf" srcId="{72A12B7C-1FC9-4E41-87B9-F39305ECDC7E}" destId="{C7B39239-6436-44F5-BE63-43BBDF958CF5}" srcOrd="0" destOrd="0" presId="urn:microsoft.com/office/officeart/2005/8/layout/lProcess2"/>
    <dgm:cxn modelId="{AD88C255-15B3-4B0C-B76B-8818855FAA27}" type="presOf" srcId="{300DB212-FAD9-4E9E-A2FC-8819375FEE5D}" destId="{CD46A991-0E4B-45EF-85C2-2AEACF1A8778}" srcOrd="0" destOrd="0" presId="urn:microsoft.com/office/officeart/2005/8/layout/lProcess2"/>
    <dgm:cxn modelId="{E2A4F1FB-596B-4350-AC8D-76A4A5178B68}" srcId="{95724C7E-B9C1-4407-B4D6-F413D0048CF4}" destId="{27933921-4BC5-40C3-9BAE-2B9878180649}" srcOrd="1" destOrd="0" parTransId="{FD8BD493-6FB5-4AD9-B24B-69958BFBEEC9}" sibTransId="{A47705FC-D593-4E92-B090-F30A405DB659}"/>
    <dgm:cxn modelId="{920B1264-1171-4E40-AE7A-430EA40745A7}" type="presOf" srcId="{95724C7E-B9C1-4407-B4D6-F413D0048CF4}" destId="{358A0200-5CC1-4C0C-80B2-6266020142A5}" srcOrd="0" destOrd="0" presId="urn:microsoft.com/office/officeart/2005/8/layout/lProcess2"/>
    <dgm:cxn modelId="{0805FBDD-E8DC-4A11-B938-DD4E611299F7}" type="presParOf" srcId="{467794B6-B050-4E92-9C1F-2E73D05484D8}" destId="{94BABB03-48B0-4BF1-AA54-9D69C52FDA08}" srcOrd="0" destOrd="0" presId="urn:microsoft.com/office/officeart/2005/8/layout/lProcess2"/>
    <dgm:cxn modelId="{5B7219CC-8272-4698-B49F-E400D13B312D}" type="presParOf" srcId="{94BABB03-48B0-4BF1-AA54-9D69C52FDA08}" destId="{CD46A991-0E4B-45EF-85C2-2AEACF1A8778}" srcOrd="0" destOrd="0" presId="urn:microsoft.com/office/officeart/2005/8/layout/lProcess2"/>
    <dgm:cxn modelId="{17DB5A4F-7390-4FED-8533-3215C18CB0DF}" type="presParOf" srcId="{94BABB03-48B0-4BF1-AA54-9D69C52FDA08}" destId="{C61625C7-BD54-4A97-AD61-C0423D3BA71B}" srcOrd="1" destOrd="0" presId="urn:microsoft.com/office/officeart/2005/8/layout/lProcess2"/>
    <dgm:cxn modelId="{AC8F8D35-7972-40DB-AC73-2EBC5EC3581C}" type="presParOf" srcId="{94BABB03-48B0-4BF1-AA54-9D69C52FDA08}" destId="{C74CE716-00E5-43F2-B3E0-D366A66E60B8}" srcOrd="2" destOrd="0" presId="urn:microsoft.com/office/officeart/2005/8/layout/lProcess2"/>
    <dgm:cxn modelId="{DC1F8F28-5ED6-4742-B95E-9E5857BB9405}" type="presParOf" srcId="{C74CE716-00E5-43F2-B3E0-D366A66E60B8}" destId="{C9A8B83D-D331-4071-A8CF-56174A67D8E8}" srcOrd="0" destOrd="0" presId="urn:microsoft.com/office/officeart/2005/8/layout/lProcess2"/>
    <dgm:cxn modelId="{C1CD6BDC-5E64-4536-A925-5E99F71ABDC3}" type="presParOf" srcId="{C9A8B83D-D331-4071-A8CF-56174A67D8E8}" destId="{C7B39239-6436-44F5-BE63-43BBDF958CF5}" srcOrd="0" destOrd="0" presId="urn:microsoft.com/office/officeart/2005/8/layout/lProcess2"/>
    <dgm:cxn modelId="{248AC721-7BCE-40A9-BE7E-66FE0041BC91}" type="presParOf" srcId="{C9A8B83D-D331-4071-A8CF-56174A67D8E8}" destId="{86F78AAF-70B3-4A0C-85B9-40903E19CED1}" srcOrd="1" destOrd="0" presId="urn:microsoft.com/office/officeart/2005/8/layout/lProcess2"/>
    <dgm:cxn modelId="{2B4E58EE-E633-43FE-916D-FD26D589D5E1}" type="presParOf" srcId="{C9A8B83D-D331-4071-A8CF-56174A67D8E8}" destId="{2DD83CD7-A3FE-4AA5-BDDE-657B35AAA6E8}" srcOrd="2" destOrd="0" presId="urn:microsoft.com/office/officeart/2005/8/layout/lProcess2"/>
    <dgm:cxn modelId="{F3FCFEC1-E794-4AD5-BAD6-54A4E504F462}" type="presParOf" srcId="{467794B6-B050-4E92-9C1F-2E73D05484D8}" destId="{C4409093-7E90-4F3E-B365-A83AA3BF0791}" srcOrd="1" destOrd="0" presId="urn:microsoft.com/office/officeart/2005/8/layout/lProcess2"/>
    <dgm:cxn modelId="{37D54170-EC2B-4D32-9F82-384ADFC2CC13}" type="presParOf" srcId="{467794B6-B050-4E92-9C1F-2E73D05484D8}" destId="{D4035D11-BE43-4429-A117-2BEB38625BD4}" srcOrd="2" destOrd="0" presId="urn:microsoft.com/office/officeart/2005/8/layout/lProcess2"/>
    <dgm:cxn modelId="{B26F8736-D0EE-4705-9081-4431CD69BBEC}" type="presParOf" srcId="{D4035D11-BE43-4429-A117-2BEB38625BD4}" destId="{358A0200-5CC1-4C0C-80B2-6266020142A5}" srcOrd="0" destOrd="0" presId="urn:microsoft.com/office/officeart/2005/8/layout/lProcess2"/>
    <dgm:cxn modelId="{13066637-F9CA-4741-9864-D4E17055E4F1}" type="presParOf" srcId="{D4035D11-BE43-4429-A117-2BEB38625BD4}" destId="{61EACB8C-A983-4224-9C82-2D23CEC85FD1}" srcOrd="1" destOrd="0" presId="urn:microsoft.com/office/officeart/2005/8/layout/lProcess2"/>
    <dgm:cxn modelId="{721C503B-B955-41CD-9D3E-E4823A836BE6}" type="presParOf" srcId="{D4035D11-BE43-4429-A117-2BEB38625BD4}" destId="{B4493CC0-1815-4A66-9F94-ED2D626A046E}" srcOrd="2" destOrd="0" presId="urn:microsoft.com/office/officeart/2005/8/layout/lProcess2"/>
    <dgm:cxn modelId="{DEDD5A8A-8DDE-458F-BA53-25A3516CCA00}" type="presParOf" srcId="{B4493CC0-1815-4A66-9F94-ED2D626A046E}" destId="{B3F08621-4FA1-40C4-B618-A4D37F9F09EF}" srcOrd="0" destOrd="0" presId="urn:microsoft.com/office/officeart/2005/8/layout/lProcess2"/>
    <dgm:cxn modelId="{FFFD75B6-B944-4012-9B2D-AEF28C844363}" type="presParOf" srcId="{B3F08621-4FA1-40C4-B618-A4D37F9F09EF}" destId="{0E7B5138-52EA-4CCE-94CC-31C18B32FF9C}" srcOrd="0" destOrd="0" presId="urn:microsoft.com/office/officeart/2005/8/layout/lProcess2"/>
    <dgm:cxn modelId="{0D41496C-40EA-4836-BEB0-FC11EACEA1B3}" type="presParOf" srcId="{B3F08621-4FA1-40C4-B618-A4D37F9F09EF}" destId="{0BF13587-FB4B-490F-AD97-8C4C89E656ED}" srcOrd="1" destOrd="0" presId="urn:microsoft.com/office/officeart/2005/8/layout/lProcess2"/>
    <dgm:cxn modelId="{366CE2F8-4272-46F3-A1B8-E262473C1E2F}" type="presParOf" srcId="{B3F08621-4FA1-40C4-B618-A4D37F9F09EF}" destId="{B6F34898-8C4E-4B99-8773-F5CCC7ED1E35}" srcOrd="2" destOrd="0" presId="urn:microsoft.com/office/officeart/2005/8/layout/lProcess2"/>
    <dgm:cxn modelId="{BE300CA0-5090-4382-BDEB-F9262A88DA54}" type="presParOf" srcId="{467794B6-B050-4E92-9C1F-2E73D05484D8}" destId="{3FBB1E21-A426-4526-93DB-4ACD2CF4AA57}" srcOrd="3" destOrd="0" presId="urn:microsoft.com/office/officeart/2005/8/layout/lProcess2"/>
    <dgm:cxn modelId="{94F7D385-FD82-4A57-8758-191FBDF8AF54}" type="presParOf" srcId="{467794B6-B050-4E92-9C1F-2E73D05484D8}" destId="{A0A6E0C0-067A-4AA1-9ED6-FDB7F3AC23FC}" srcOrd="4" destOrd="0" presId="urn:microsoft.com/office/officeart/2005/8/layout/lProcess2"/>
    <dgm:cxn modelId="{79D2489B-4689-4088-BA7C-9A83BB49D604}" type="presParOf" srcId="{A0A6E0C0-067A-4AA1-9ED6-FDB7F3AC23FC}" destId="{6C41AD51-C6CE-4DAD-B4DD-CB9B83753684}" srcOrd="0" destOrd="0" presId="urn:microsoft.com/office/officeart/2005/8/layout/lProcess2"/>
    <dgm:cxn modelId="{EE7C96B6-C403-4B0E-9CC2-AC6F9B7DA76F}" type="presParOf" srcId="{A0A6E0C0-067A-4AA1-9ED6-FDB7F3AC23FC}" destId="{548B0293-1F9D-4AEA-AB3F-71A210E2CD22}" srcOrd="1" destOrd="0" presId="urn:microsoft.com/office/officeart/2005/8/layout/lProcess2"/>
    <dgm:cxn modelId="{632A186D-FEB2-4F97-947B-CF4B097A39FC}" type="presParOf" srcId="{A0A6E0C0-067A-4AA1-9ED6-FDB7F3AC23FC}" destId="{6DF4374D-7B15-4336-8A54-4CE1B2D1FEF3}" srcOrd="2" destOrd="0" presId="urn:microsoft.com/office/officeart/2005/8/layout/lProcess2"/>
    <dgm:cxn modelId="{5B3BADED-665D-4490-8B62-10F7EA189D31}" type="presParOf" srcId="{6DF4374D-7B15-4336-8A54-4CE1B2D1FEF3}" destId="{22234A48-FCB5-4AC2-97BA-1E013864FA31}" srcOrd="0" destOrd="0" presId="urn:microsoft.com/office/officeart/2005/8/layout/lProcess2"/>
    <dgm:cxn modelId="{FB5DCE1F-8161-4702-84CF-3CC528445E10}" type="presParOf" srcId="{22234A48-FCB5-4AC2-97BA-1E013864FA31}" destId="{13023827-06FF-4291-9CB8-7C568C8CFE57}" srcOrd="0" destOrd="0" presId="urn:microsoft.com/office/officeart/2005/8/layout/lProcess2"/>
    <dgm:cxn modelId="{6B6C59E2-3028-42D1-8A2F-BBE36C56A462}" type="presParOf" srcId="{22234A48-FCB5-4AC2-97BA-1E013864FA31}" destId="{FECDE13C-0FA7-417F-A424-AA7F053C6BC1}" srcOrd="1" destOrd="0" presId="urn:microsoft.com/office/officeart/2005/8/layout/lProcess2"/>
    <dgm:cxn modelId="{701EE170-04AD-4653-BD4A-63E6D06902F4}" type="presParOf" srcId="{22234A48-FCB5-4AC2-97BA-1E013864FA31}" destId="{B04CD6C3-F989-43C8-AF05-1B082752F8F1}" srcOrd="2" destOrd="0" presId="urn:microsoft.com/office/officeart/2005/8/layout/lProcess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E04560A-0818-40E5-97F5-E521B18B5FAB}" type="doc">
      <dgm:prSet loTypeId="urn:microsoft.com/office/officeart/2008/layout/SquareAccentList" loCatId="list" qsTypeId="urn:microsoft.com/office/officeart/2005/8/quickstyle/simple1" qsCatId="simple" csTypeId="urn:microsoft.com/office/officeart/2005/8/colors/accent1_2" csCatId="accent1" phldr="1"/>
      <dgm:spPr/>
      <dgm:t>
        <a:bodyPr/>
        <a:lstStyle/>
        <a:p>
          <a:endParaRPr lang="en-US"/>
        </a:p>
      </dgm:t>
    </dgm:pt>
    <dgm:pt modelId="{E687D00E-6BF1-444E-93D8-E00560BCA329}">
      <dgm:prSet phldrT="[Text]" custT="1"/>
      <dgm:spPr/>
      <dgm:t>
        <a:bodyPr/>
        <a:lstStyle/>
        <a:p>
          <a:r>
            <a:rPr lang="en-US" sz="2000" b="1" dirty="0" smtClean="0"/>
            <a:t>Existing Practice</a:t>
          </a:r>
          <a:endParaRPr lang="en-US" sz="2000" b="1" dirty="0"/>
        </a:p>
      </dgm:t>
    </dgm:pt>
    <dgm:pt modelId="{3B627FC1-40C3-4B17-9DD2-339B093AB130}" type="parTrans" cxnId="{106D0FF9-4D36-40A5-AEA9-E805F7654C65}">
      <dgm:prSet/>
      <dgm:spPr/>
      <dgm:t>
        <a:bodyPr/>
        <a:lstStyle/>
        <a:p>
          <a:endParaRPr lang="en-US"/>
        </a:p>
      </dgm:t>
    </dgm:pt>
    <dgm:pt modelId="{3A4C0FD6-C4D2-47A6-9D8B-C87B7A54B69F}" type="sibTrans" cxnId="{106D0FF9-4D36-40A5-AEA9-E805F7654C65}">
      <dgm:prSet/>
      <dgm:spPr/>
      <dgm:t>
        <a:bodyPr/>
        <a:lstStyle/>
        <a:p>
          <a:endParaRPr lang="en-US"/>
        </a:p>
      </dgm:t>
    </dgm:pt>
    <dgm:pt modelId="{0187E6C7-94F0-44CC-9ECA-385D786EADDC}">
      <dgm:prSet phldrT="[Text]" custT="1"/>
      <dgm:spPr/>
      <dgm:t>
        <a:bodyPr/>
        <a:lstStyle/>
        <a:p>
          <a:r>
            <a:rPr lang="en-US" sz="1400" dirty="0" smtClean="0"/>
            <a:t>Excise Duty-Manufacturing,</a:t>
          </a:r>
          <a:endParaRPr lang="en-US" sz="1400" dirty="0"/>
        </a:p>
      </dgm:t>
    </dgm:pt>
    <dgm:pt modelId="{A30DD581-19C9-45D0-8676-0E2D2AB2162D}" type="parTrans" cxnId="{E5140552-F5D1-4519-A1D9-3FA3EA664016}">
      <dgm:prSet/>
      <dgm:spPr/>
      <dgm:t>
        <a:bodyPr/>
        <a:lstStyle/>
        <a:p>
          <a:endParaRPr lang="en-US"/>
        </a:p>
      </dgm:t>
    </dgm:pt>
    <dgm:pt modelId="{C1D49997-B9B4-48B6-A82A-476519E3DA24}" type="sibTrans" cxnId="{E5140552-F5D1-4519-A1D9-3FA3EA664016}">
      <dgm:prSet/>
      <dgm:spPr/>
      <dgm:t>
        <a:bodyPr/>
        <a:lstStyle/>
        <a:p>
          <a:endParaRPr lang="en-US"/>
        </a:p>
      </dgm:t>
    </dgm:pt>
    <dgm:pt modelId="{E93233BF-5D36-4DE5-AE2C-626B0CB89D39}">
      <dgm:prSet phldrT="[Text]" custT="1"/>
      <dgm:spPr/>
      <dgm:t>
        <a:bodyPr/>
        <a:lstStyle/>
        <a:p>
          <a:r>
            <a:rPr lang="en-US" sz="1400" dirty="0" smtClean="0"/>
            <a:t>Sales Tax/VAT- Sale of Goods</a:t>
          </a:r>
          <a:endParaRPr lang="en-US" sz="1400" dirty="0"/>
        </a:p>
      </dgm:t>
    </dgm:pt>
    <dgm:pt modelId="{ABB17F05-EF5D-4442-9161-4ADD27A753F4}" type="parTrans" cxnId="{36C8DEA5-E24C-47B6-8D7A-1D7571FE93E9}">
      <dgm:prSet/>
      <dgm:spPr/>
      <dgm:t>
        <a:bodyPr/>
        <a:lstStyle/>
        <a:p>
          <a:endParaRPr lang="en-US"/>
        </a:p>
      </dgm:t>
    </dgm:pt>
    <dgm:pt modelId="{9C1826E6-B390-4372-8FE4-CCAA3DEB3CC9}" type="sibTrans" cxnId="{36C8DEA5-E24C-47B6-8D7A-1D7571FE93E9}">
      <dgm:prSet/>
      <dgm:spPr/>
      <dgm:t>
        <a:bodyPr/>
        <a:lstStyle/>
        <a:p>
          <a:endParaRPr lang="en-US"/>
        </a:p>
      </dgm:t>
    </dgm:pt>
    <dgm:pt modelId="{D89978FE-D496-4FCF-A094-BEDD84981310}">
      <dgm:prSet phldrT="[Text]" custT="1"/>
      <dgm:spPr/>
      <dgm:t>
        <a:bodyPr/>
        <a:lstStyle/>
        <a:p>
          <a:pPr algn="ctr"/>
          <a:r>
            <a:rPr lang="en-US" sz="1800" b="1" dirty="0" smtClean="0"/>
            <a:t>GST</a:t>
          </a:r>
          <a:endParaRPr lang="en-US" sz="1800" b="1" dirty="0"/>
        </a:p>
      </dgm:t>
    </dgm:pt>
    <dgm:pt modelId="{5334C446-5AFE-4888-B1F2-202AE3F7C932}" type="parTrans" cxnId="{02598DD1-F6B7-407D-8396-999D712161B1}">
      <dgm:prSet/>
      <dgm:spPr/>
      <dgm:t>
        <a:bodyPr/>
        <a:lstStyle/>
        <a:p>
          <a:endParaRPr lang="en-US"/>
        </a:p>
      </dgm:t>
    </dgm:pt>
    <dgm:pt modelId="{13BC2B45-0086-4AA7-B2CF-8B3B3BEE6926}" type="sibTrans" cxnId="{02598DD1-F6B7-407D-8396-999D712161B1}">
      <dgm:prSet/>
      <dgm:spPr/>
      <dgm:t>
        <a:bodyPr/>
        <a:lstStyle/>
        <a:p>
          <a:endParaRPr lang="en-US"/>
        </a:p>
      </dgm:t>
    </dgm:pt>
    <dgm:pt modelId="{084C8CC3-4B10-4556-B4B3-42C0B4BF48F5}">
      <dgm:prSet phldrT="[Text]" custT="1"/>
      <dgm:spPr/>
      <dgm:t>
        <a:bodyPr/>
        <a:lstStyle/>
        <a:p>
          <a:r>
            <a:rPr lang="en-US" sz="1400" dirty="0" smtClean="0"/>
            <a:t>Taxable event is “Supply “ of Goods </a:t>
          </a:r>
          <a:r>
            <a:rPr lang="en-US" sz="1400" smtClean="0"/>
            <a:t>&amp; service</a:t>
          </a:r>
          <a:endParaRPr lang="en-US" sz="1400" dirty="0" smtClean="0"/>
        </a:p>
        <a:p>
          <a:endParaRPr lang="en-US" sz="1400" dirty="0"/>
        </a:p>
      </dgm:t>
    </dgm:pt>
    <dgm:pt modelId="{C0C859D5-2DAD-43D3-AEA1-426FB2E69AF5}" type="parTrans" cxnId="{791AA70E-D177-4B65-B707-7266B27EB110}">
      <dgm:prSet/>
      <dgm:spPr/>
      <dgm:t>
        <a:bodyPr/>
        <a:lstStyle/>
        <a:p>
          <a:endParaRPr lang="en-US"/>
        </a:p>
      </dgm:t>
    </dgm:pt>
    <dgm:pt modelId="{69E5A970-0CDA-4A61-87C2-CFF5B707ACD7}" type="sibTrans" cxnId="{791AA70E-D177-4B65-B707-7266B27EB110}">
      <dgm:prSet/>
      <dgm:spPr/>
      <dgm:t>
        <a:bodyPr/>
        <a:lstStyle/>
        <a:p>
          <a:endParaRPr lang="en-US"/>
        </a:p>
      </dgm:t>
    </dgm:pt>
    <dgm:pt modelId="{C49154B6-7FAC-4430-AFE0-76BA0ADB92CC}">
      <dgm:prSet custT="1"/>
      <dgm:spPr/>
      <dgm:t>
        <a:bodyPr/>
        <a:lstStyle/>
        <a:p>
          <a:r>
            <a:rPr lang="en-US" sz="1400" dirty="0" smtClean="0"/>
            <a:t>Service Tax- Realization of Service</a:t>
          </a:r>
          <a:endParaRPr lang="en-US" sz="1400" dirty="0"/>
        </a:p>
      </dgm:t>
    </dgm:pt>
    <dgm:pt modelId="{2DB7E474-07F8-4E66-8356-EEE4F3367A6A}" type="parTrans" cxnId="{097EE7C6-D090-4CBA-ADE6-4384C6B995F8}">
      <dgm:prSet/>
      <dgm:spPr/>
      <dgm:t>
        <a:bodyPr/>
        <a:lstStyle/>
        <a:p>
          <a:endParaRPr lang="en-US"/>
        </a:p>
      </dgm:t>
    </dgm:pt>
    <dgm:pt modelId="{94A570A7-4FDB-411E-A8B1-687F53A9B31F}" type="sibTrans" cxnId="{097EE7C6-D090-4CBA-ADE6-4384C6B995F8}">
      <dgm:prSet/>
      <dgm:spPr/>
      <dgm:t>
        <a:bodyPr/>
        <a:lstStyle/>
        <a:p>
          <a:endParaRPr lang="en-US"/>
        </a:p>
      </dgm:t>
    </dgm:pt>
    <dgm:pt modelId="{7C7F6541-2918-4FBE-943D-62D79C309928}">
      <dgm:prSet phldrT="[Text]" custT="1"/>
      <dgm:spPr/>
      <dgm:t>
        <a:bodyPr/>
        <a:lstStyle/>
        <a:p>
          <a:r>
            <a:rPr lang="en-US" sz="1400" dirty="0" smtClean="0"/>
            <a:t>The location of the supplier and the recipient within the country is immaterial for the purpose of CGST.</a:t>
          </a:r>
        </a:p>
        <a:p>
          <a:endParaRPr lang="en-US" sz="1400" dirty="0"/>
        </a:p>
      </dgm:t>
    </dgm:pt>
    <dgm:pt modelId="{90162E98-509C-46CF-BD09-FF6174270686}" type="parTrans" cxnId="{C95AA481-CDC7-46B5-915E-53C10C9D4CAD}">
      <dgm:prSet/>
      <dgm:spPr/>
      <dgm:t>
        <a:bodyPr/>
        <a:lstStyle/>
        <a:p>
          <a:endParaRPr lang="en-US"/>
        </a:p>
      </dgm:t>
    </dgm:pt>
    <dgm:pt modelId="{F93AA2C9-EA79-4C0A-8AD1-108F4D98F9B3}" type="sibTrans" cxnId="{C95AA481-CDC7-46B5-915E-53C10C9D4CAD}">
      <dgm:prSet/>
      <dgm:spPr/>
      <dgm:t>
        <a:bodyPr/>
        <a:lstStyle/>
        <a:p>
          <a:endParaRPr lang="en-US"/>
        </a:p>
      </dgm:t>
    </dgm:pt>
    <dgm:pt modelId="{10988D2A-526E-447C-81EF-F398BD9CBB04}">
      <dgm:prSet phldrT="[Text]" custT="1"/>
      <dgm:spPr/>
      <dgm:t>
        <a:bodyPr/>
        <a:lstStyle/>
        <a:p>
          <a:r>
            <a:rPr lang="en-US" sz="1400" dirty="0" smtClean="0"/>
            <a:t>SGST would be chargeable only when the supplier and the recipient are both located within the </a:t>
          </a:r>
          <a:r>
            <a:rPr lang="en-US" sz="1400" smtClean="0"/>
            <a:t>State.</a:t>
          </a:r>
          <a:r>
            <a:rPr lang="en-US" sz="1400" dirty="0" smtClean="0"/>
            <a:t> </a:t>
          </a:r>
          <a:endParaRPr lang="en-US" sz="1400" dirty="0"/>
        </a:p>
      </dgm:t>
    </dgm:pt>
    <dgm:pt modelId="{96022B6B-1AFF-46EF-B8A6-60C483EE9FA5}" type="parTrans" cxnId="{B07648EF-507C-466F-ACAE-CD9ABE8C6A61}">
      <dgm:prSet/>
      <dgm:spPr/>
      <dgm:t>
        <a:bodyPr/>
        <a:lstStyle/>
        <a:p>
          <a:endParaRPr lang="en-US"/>
        </a:p>
      </dgm:t>
    </dgm:pt>
    <dgm:pt modelId="{D2157971-F1DB-4A93-8FCC-E251D6461006}" type="sibTrans" cxnId="{B07648EF-507C-466F-ACAE-CD9ABE8C6A61}">
      <dgm:prSet/>
      <dgm:spPr/>
      <dgm:t>
        <a:bodyPr/>
        <a:lstStyle/>
        <a:p>
          <a:endParaRPr lang="en-US"/>
        </a:p>
      </dgm:t>
    </dgm:pt>
    <dgm:pt modelId="{71664ED8-E870-470C-B67E-65CB92C1EC2E}">
      <dgm:prSet phldrT="[Text]" custT="1"/>
      <dgm:spPr/>
      <dgm:t>
        <a:bodyPr/>
        <a:lstStyle/>
        <a:p>
          <a:endParaRPr lang="en-US" sz="1400" dirty="0" smtClean="0"/>
        </a:p>
        <a:p>
          <a:r>
            <a:rPr lang="en-US" sz="1400" dirty="0" smtClean="0"/>
            <a:t>Inter state Supply of goods and services  will attract IGST. </a:t>
          </a:r>
          <a:br>
            <a:rPr lang="en-US" sz="1400" dirty="0" smtClean="0"/>
          </a:br>
          <a:endParaRPr lang="en-US" sz="1400" dirty="0"/>
        </a:p>
      </dgm:t>
    </dgm:pt>
    <dgm:pt modelId="{D31D6CBB-6C95-4E5D-AF68-9EC2A0941820}" type="parTrans" cxnId="{5D687B08-EF61-4D0F-88BA-A714B64ACA20}">
      <dgm:prSet/>
      <dgm:spPr/>
      <dgm:t>
        <a:bodyPr/>
        <a:lstStyle/>
        <a:p>
          <a:endParaRPr lang="en-US"/>
        </a:p>
      </dgm:t>
    </dgm:pt>
    <dgm:pt modelId="{B01CBBCF-EEDA-4406-B328-DD46DB0D0CBD}" type="sibTrans" cxnId="{5D687B08-EF61-4D0F-88BA-A714B64ACA20}">
      <dgm:prSet/>
      <dgm:spPr/>
      <dgm:t>
        <a:bodyPr/>
        <a:lstStyle/>
        <a:p>
          <a:endParaRPr lang="en-US"/>
        </a:p>
      </dgm:t>
    </dgm:pt>
    <dgm:pt modelId="{ED340C0E-A038-4CC6-9B22-D9C625038BFC}" type="pres">
      <dgm:prSet presAssocID="{2E04560A-0818-40E5-97F5-E521B18B5FAB}" presName="layout" presStyleCnt="0">
        <dgm:presLayoutVars>
          <dgm:chMax/>
          <dgm:chPref/>
          <dgm:dir/>
          <dgm:resizeHandles/>
        </dgm:presLayoutVars>
      </dgm:prSet>
      <dgm:spPr/>
      <dgm:t>
        <a:bodyPr/>
        <a:lstStyle/>
        <a:p>
          <a:endParaRPr lang="en-US"/>
        </a:p>
      </dgm:t>
    </dgm:pt>
    <dgm:pt modelId="{84402443-34D6-4998-8F75-5611A402BF9F}" type="pres">
      <dgm:prSet presAssocID="{E687D00E-6BF1-444E-93D8-E00560BCA329}" presName="root" presStyleCnt="0">
        <dgm:presLayoutVars>
          <dgm:chMax/>
          <dgm:chPref/>
        </dgm:presLayoutVars>
      </dgm:prSet>
      <dgm:spPr/>
    </dgm:pt>
    <dgm:pt modelId="{F8ABD3EA-3BB8-422B-BC4D-83D33F973C6D}" type="pres">
      <dgm:prSet presAssocID="{E687D00E-6BF1-444E-93D8-E00560BCA329}" presName="rootComposite" presStyleCnt="0">
        <dgm:presLayoutVars/>
      </dgm:prSet>
      <dgm:spPr/>
    </dgm:pt>
    <dgm:pt modelId="{77F51479-FC8E-47BD-BB64-E86E17E3B2D4}" type="pres">
      <dgm:prSet presAssocID="{E687D00E-6BF1-444E-93D8-E00560BCA329}" presName="ParentAccent" presStyleLbl="alignNode1" presStyleIdx="0" presStyleCnt="2"/>
      <dgm:spPr/>
    </dgm:pt>
    <dgm:pt modelId="{5CF4CEEA-AFE8-4F95-9491-158263A99A8A}" type="pres">
      <dgm:prSet presAssocID="{E687D00E-6BF1-444E-93D8-E00560BCA329}" presName="ParentSmallAccent" presStyleLbl="fgAcc1" presStyleIdx="0" presStyleCnt="2"/>
      <dgm:spPr/>
    </dgm:pt>
    <dgm:pt modelId="{446721F7-7DCC-45DD-8ACF-24DCEB88572D}" type="pres">
      <dgm:prSet presAssocID="{E687D00E-6BF1-444E-93D8-E00560BCA329}" presName="Parent" presStyleLbl="revTx" presStyleIdx="0" presStyleCnt="9">
        <dgm:presLayoutVars>
          <dgm:chMax/>
          <dgm:chPref val="4"/>
          <dgm:bulletEnabled val="1"/>
        </dgm:presLayoutVars>
      </dgm:prSet>
      <dgm:spPr/>
      <dgm:t>
        <a:bodyPr/>
        <a:lstStyle/>
        <a:p>
          <a:endParaRPr lang="en-US"/>
        </a:p>
      </dgm:t>
    </dgm:pt>
    <dgm:pt modelId="{202DFCDD-D6E4-4C5F-A624-6A5C18529A98}" type="pres">
      <dgm:prSet presAssocID="{E687D00E-6BF1-444E-93D8-E00560BCA329}" presName="childShape" presStyleCnt="0">
        <dgm:presLayoutVars>
          <dgm:chMax val="0"/>
          <dgm:chPref val="0"/>
        </dgm:presLayoutVars>
      </dgm:prSet>
      <dgm:spPr/>
    </dgm:pt>
    <dgm:pt modelId="{3C33F79F-FBE1-4262-8F15-D454D55AB706}" type="pres">
      <dgm:prSet presAssocID="{0187E6C7-94F0-44CC-9ECA-385D786EADDC}" presName="childComposite" presStyleCnt="0">
        <dgm:presLayoutVars>
          <dgm:chMax val="0"/>
          <dgm:chPref val="0"/>
        </dgm:presLayoutVars>
      </dgm:prSet>
      <dgm:spPr/>
    </dgm:pt>
    <dgm:pt modelId="{FA7E0F69-08BB-4793-B8E8-9B7B7AD5990A}" type="pres">
      <dgm:prSet presAssocID="{0187E6C7-94F0-44CC-9ECA-385D786EADDC}" presName="ChildAccent" presStyleLbl="solidFgAcc1" presStyleIdx="0" presStyleCnt="7"/>
      <dgm:spPr/>
    </dgm:pt>
    <dgm:pt modelId="{F6AF4780-2131-4A61-AEA8-55DDAB5F334C}" type="pres">
      <dgm:prSet presAssocID="{0187E6C7-94F0-44CC-9ECA-385D786EADDC}" presName="Child" presStyleLbl="revTx" presStyleIdx="1" presStyleCnt="9">
        <dgm:presLayoutVars>
          <dgm:chMax val="0"/>
          <dgm:chPref val="0"/>
          <dgm:bulletEnabled val="1"/>
        </dgm:presLayoutVars>
      </dgm:prSet>
      <dgm:spPr/>
      <dgm:t>
        <a:bodyPr/>
        <a:lstStyle/>
        <a:p>
          <a:endParaRPr lang="en-US"/>
        </a:p>
      </dgm:t>
    </dgm:pt>
    <dgm:pt modelId="{026F8C29-35D1-4439-9B31-D33EB9009814}" type="pres">
      <dgm:prSet presAssocID="{E93233BF-5D36-4DE5-AE2C-626B0CB89D39}" presName="childComposite" presStyleCnt="0">
        <dgm:presLayoutVars>
          <dgm:chMax val="0"/>
          <dgm:chPref val="0"/>
        </dgm:presLayoutVars>
      </dgm:prSet>
      <dgm:spPr/>
    </dgm:pt>
    <dgm:pt modelId="{AE210257-4517-493A-9740-9F6CF3437DD6}" type="pres">
      <dgm:prSet presAssocID="{E93233BF-5D36-4DE5-AE2C-626B0CB89D39}" presName="ChildAccent" presStyleLbl="solidFgAcc1" presStyleIdx="1" presStyleCnt="7"/>
      <dgm:spPr/>
    </dgm:pt>
    <dgm:pt modelId="{A6883443-36B2-4CA4-BC3A-C3A37AA51597}" type="pres">
      <dgm:prSet presAssocID="{E93233BF-5D36-4DE5-AE2C-626B0CB89D39}" presName="Child" presStyleLbl="revTx" presStyleIdx="2" presStyleCnt="9">
        <dgm:presLayoutVars>
          <dgm:chMax val="0"/>
          <dgm:chPref val="0"/>
          <dgm:bulletEnabled val="1"/>
        </dgm:presLayoutVars>
      </dgm:prSet>
      <dgm:spPr/>
      <dgm:t>
        <a:bodyPr/>
        <a:lstStyle/>
        <a:p>
          <a:endParaRPr lang="en-US"/>
        </a:p>
      </dgm:t>
    </dgm:pt>
    <dgm:pt modelId="{A1F84651-3EF6-40D8-B01D-D8962C1DED8C}" type="pres">
      <dgm:prSet presAssocID="{C49154B6-7FAC-4430-AFE0-76BA0ADB92CC}" presName="childComposite" presStyleCnt="0">
        <dgm:presLayoutVars>
          <dgm:chMax val="0"/>
          <dgm:chPref val="0"/>
        </dgm:presLayoutVars>
      </dgm:prSet>
      <dgm:spPr/>
    </dgm:pt>
    <dgm:pt modelId="{FFA36C9D-442F-48D2-9F6B-0686A748CDA7}" type="pres">
      <dgm:prSet presAssocID="{C49154B6-7FAC-4430-AFE0-76BA0ADB92CC}" presName="ChildAccent" presStyleLbl="solidFgAcc1" presStyleIdx="2" presStyleCnt="7"/>
      <dgm:spPr/>
    </dgm:pt>
    <dgm:pt modelId="{8CCD15A4-7E60-44D2-ADB8-35C7901EF9B0}" type="pres">
      <dgm:prSet presAssocID="{C49154B6-7FAC-4430-AFE0-76BA0ADB92CC}" presName="Child" presStyleLbl="revTx" presStyleIdx="3" presStyleCnt="9">
        <dgm:presLayoutVars>
          <dgm:chMax val="0"/>
          <dgm:chPref val="0"/>
          <dgm:bulletEnabled val="1"/>
        </dgm:presLayoutVars>
      </dgm:prSet>
      <dgm:spPr/>
      <dgm:t>
        <a:bodyPr/>
        <a:lstStyle/>
        <a:p>
          <a:endParaRPr lang="en-US"/>
        </a:p>
      </dgm:t>
    </dgm:pt>
    <dgm:pt modelId="{10137066-038C-44B9-9972-1FDB2268241D}" type="pres">
      <dgm:prSet presAssocID="{D89978FE-D496-4FCF-A094-BEDD84981310}" presName="root" presStyleCnt="0">
        <dgm:presLayoutVars>
          <dgm:chMax/>
          <dgm:chPref/>
        </dgm:presLayoutVars>
      </dgm:prSet>
      <dgm:spPr/>
    </dgm:pt>
    <dgm:pt modelId="{18ABDF4E-C41E-4093-84C0-C6A605DCC557}" type="pres">
      <dgm:prSet presAssocID="{D89978FE-D496-4FCF-A094-BEDD84981310}" presName="rootComposite" presStyleCnt="0">
        <dgm:presLayoutVars/>
      </dgm:prSet>
      <dgm:spPr/>
    </dgm:pt>
    <dgm:pt modelId="{90CD9AE1-5837-4134-A118-71960D44E2D8}" type="pres">
      <dgm:prSet presAssocID="{D89978FE-D496-4FCF-A094-BEDD84981310}" presName="ParentAccent" presStyleLbl="alignNode1" presStyleIdx="1" presStyleCnt="2"/>
      <dgm:spPr/>
    </dgm:pt>
    <dgm:pt modelId="{1528B8E5-2EA9-40ED-B96D-AA5C175A00F2}" type="pres">
      <dgm:prSet presAssocID="{D89978FE-D496-4FCF-A094-BEDD84981310}" presName="ParentSmallAccent" presStyleLbl="fgAcc1" presStyleIdx="1" presStyleCnt="2"/>
      <dgm:spPr/>
    </dgm:pt>
    <dgm:pt modelId="{F2E2DAD7-3B6E-4614-8B91-18FD92F1DE15}" type="pres">
      <dgm:prSet presAssocID="{D89978FE-D496-4FCF-A094-BEDD84981310}" presName="Parent" presStyleLbl="revTx" presStyleIdx="4" presStyleCnt="9">
        <dgm:presLayoutVars>
          <dgm:chMax/>
          <dgm:chPref val="4"/>
          <dgm:bulletEnabled val="1"/>
        </dgm:presLayoutVars>
      </dgm:prSet>
      <dgm:spPr/>
      <dgm:t>
        <a:bodyPr/>
        <a:lstStyle/>
        <a:p>
          <a:endParaRPr lang="en-US"/>
        </a:p>
      </dgm:t>
    </dgm:pt>
    <dgm:pt modelId="{578F7244-7ED3-4EE6-9A97-23DA8CE41F0D}" type="pres">
      <dgm:prSet presAssocID="{D89978FE-D496-4FCF-A094-BEDD84981310}" presName="childShape" presStyleCnt="0">
        <dgm:presLayoutVars>
          <dgm:chMax val="0"/>
          <dgm:chPref val="0"/>
        </dgm:presLayoutVars>
      </dgm:prSet>
      <dgm:spPr/>
    </dgm:pt>
    <dgm:pt modelId="{70BB2235-FE02-4A29-B84E-BD626FAA5DD0}" type="pres">
      <dgm:prSet presAssocID="{084C8CC3-4B10-4556-B4B3-42C0B4BF48F5}" presName="childComposite" presStyleCnt="0">
        <dgm:presLayoutVars>
          <dgm:chMax val="0"/>
          <dgm:chPref val="0"/>
        </dgm:presLayoutVars>
      </dgm:prSet>
      <dgm:spPr/>
    </dgm:pt>
    <dgm:pt modelId="{8946A824-44F7-49C4-8424-0CDF432E4119}" type="pres">
      <dgm:prSet presAssocID="{084C8CC3-4B10-4556-B4B3-42C0B4BF48F5}" presName="ChildAccent" presStyleLbl="solidFgAcc1" presStyleIdx="3" presStyleCnt="7"/>
      <dgm:spPr/>
    </dgm:pt>
    <dgm:pt modelId="{0C592B5B-E204-471A-B45C-745398DB5274}" type="pres">
      <dgm:prSet presAssocID="{084C8CC3-4B10-4556-B4B3-42C0B4BF48F5}" presName="Child" presStyleLbl="revTx" presStyleIdx="5" presStyleCnt="9">
        <dgm:presLayoutVars>
          <dgm:chMax val="0"/>
          <dgm:chPref val="0"/>
          <dgm:bulletEnabled val="1"/>
        </dgm:presLayoutVars>
      </dgm:prSet>
      <dgm:spPr/>
      <dgm:t>
        <a:bodyPr/>
        <a:lstStyle/>
        <a:p>
          <a:endParaRPr lang="en-US"/>
        </a:p>
      </dgm:t>
    </dgm:pt>
    <dgm:pt modelId="{3C7610A4-310B-412D-819A-175CEE1CF71C}" type="pres">
      <dgm:prSet presAssocID="{7C7F6541-2918-4FBE-943D-62D79C309928}" presName="childComposite" presStyleCnt="0">
        <dgm:presLayoutVars>
          <dgm:chMax val="0"/>
          <dgm:chPref val="0"/>
        </dgm:presLayoutVars>
      </dgm:prSet>
      <dgm:spPr/>
    </dgm:pt>
    <dgm:pt modelId="{544136A8-35F2-44C5-B167-371ABB038A39}" type="pres">
      <dgm:prSet presAssocID="{7C7F6541-2918-4FBE-943D-62D79C309928}" presName="ChildAccent" presStyleLbl="solidFgAcc1" presStyleIdx="4" presStyleCnt="7"/>
      <dgm:spPr/>
    </dgm:pt>
    <dgm:pt modelId="{7C62A5FE-53A8-4C5C-B6E7-22EB3FF3AA71}" type="pres">
      <dgm:prSet presAssocID="{7C7F6541-2918-4FBE-943D-62D79C309928}" presName="Child" presStyleLbl="revTx" presStyleIdx="6" presStyleCnt="9">
        <dgm:presLayoutVars>
          <dgm:chMax val="0"/>
          <dgm:chPref val="0"/>
          <dgm:bulletEnabled val="1"/>
        </dgm:presLayoutVars>
      </dgm:prSet>
      <dgm:spPr/>
      <dgm:t>
        <a:bodyPr/>
        <a:lstStyle/>
        <a:p>
          <a:endParaRPr lang="en-US"/>
        </a:p>
      </dgm:t>
    </dgm:pt>
    <dgm:pt modelId="{81344ED5-67A7-4161-8784-FB079B57C247}" type="pres">
      <dgm:prSet presAssocID="{10988D2A-526E-447C-81EF-F398BD9CBB04}" presName="childComposite" presStyleCnt="0">
        <dgm:presLayoutVars>
          <dgm:chMax val="0"/>
          <dgm:chPref val="0"/>
        </dgm:presLayoutVars>
      </dgm:prSet>
      <dgm:spPr/>
    </dgm:pt>
    <dgm:pt modelId="{1F6E7483-9463-4428-A366-FDA0427ED8BE}" type="pres">
      <dgm:prSet presAssocID="{10988D2A-526E-447C-81EF-F398BD9CBB04}" presName="ChildAccent" presStyleLbl="solidFgAcc1" presStyleIdx="5" presStyleCnt="7"/>
      <dgm:spPr/>
    </dgm:pt>
    <dgm:pt modelId="{6F2AA284-8589-44EB-9304-719DB6F4C99B}" type="pres">
      <dgm:prSet presAssocID="{10988D2A-526E-447C-81EF-F398BD9CBB04}" presName="Child" presStyleLbl="revTx" presStyleIdx="7" presStyleCnt="9">
        <dgm:presLayoutVars>
          <dgm:chMax val="0"/>
          <dgm:chPref val="0"/>
          <dgm:bulletEnabled val="1"/>
        </dgm:presLayoutVars>
      </dgm:prSet>
      <dgm:spPr/>
      <dgm:t>
        <a:bodyPr/>
        <a:lstStyle/>
        <a:p>
          <a:endParaRPr lang="en-US"/>
        </a:p>
      </dgm:t>
    </dgm:pt>
    <dgm:pt modelId="{5C559467-87FF-4818-B1B2-7946920FEFC9}" type="pres">
      <dgm:prSet presAssocID="{71664ED8-E870-470C-B67E-65CB92C1EC2E}" presName="childComposite" presStyleCnt="0">
        <dgm:presLayoutVars>
          <dgm:chMax val="0"/>
          <dgm:chPref val="0"/>
        </dgm:presLayoutVars>
      </dgm:prSet>
      <dgm:spPr/>
    </dgm:pt>
    <dgm:pt modelId="{5C7BEE1B-9116-4356-BC79-BBC6DAB27CA4}" type="pres">
      <dgm:prSet presAssocID="{71664ED8-E870-470C-B67E-65CB92C1EC2E}" presName="ChildAccent" presStyleLbl="solidFgAcc1" presStyleIdx="6" presStyleCnt="7"/>
      <dgm:spPr/>
    </dgm:pt>
    <dgm:pt modelId="{94DB8DC1-4116-48E2-A44E-BD603ACCCBAE}" type="pres">
      <dgm:prSet presAssocID="{71664ED8-E870-470C-B67E-65CB92C1EC2E}" presName="Child" presStyleLbl="revTx" presStyleIdx="8" presStyleCnt="9">
        <dgm:presLayoutVars>
          <dgm:chMax val="0"/>
          <dgm:chPref val="0"/>
          <dgm:bulletEnabled val="1"/>
        </dgm:presLayoutVars>
      </dgm:prSet>
      <dgm:spPr/>
      <dgm:t>
        <a:bodyPr/>
        <a:lstStyle/>
        <a:p>
          <a:endParaRPr lang="en-US"/>
        </a:p>
      </dgm:t>
    </dgm:pt>
  </dgm:ptLst>
  <dgm:cxnLst>
    <dgm:cxn modelId="{36C8DEA5-E24C-47B6-8D7A-1D7571FE93E9}" srcId="{E687D00E-6BF1-444E-93D8-E00560BCA329}" destId="{E93233BF-5D36-4DE5-AE2C-626B0CB89D39}" srcOrd="1" destOrd="0" parTransId="{ABB17F05-EF5D-4442-9161-4ADD27A753F4}" sibTransId="{9C1826E6-B390-4372-8FE4-CCAA3DEB3CC9}"/>
    <dgm:cxn modelId="{5D687B08-EF61-4D0F-88BA-A714B64ACA20}" srcId="{D89978FE-D496-4FCF-A094-BEDD84981310}" destId="{71664ED8-E870-470C-B67E-65CB92C1EC2E}" srcOrd="3" destOrd="0" parTransId="{D31D6CBB-6C95-4E5D-AF68-9EC2A0941820}" sibTransId="{B01CBBCF-EEDA-4406-B328-DD46DB0D0CBD}"/>
    <dgm:cxn modelId="{C95AA481-CDC7-46B5-915E-53C10C9D4CAD}" srcId="{D89978FE-D496-4FCF-A094-BEDD84981310}" destId="{7C7F6541-2918-4FBE-943D-62D79C309928}" srcOrd="1" destOrd="0" parTransId="{90162E98-509C-46CF-BD09-FF6174270686}" sibTransId="{F93AA2C9-EA79-4C0A-8AD1-108F4D98F9B3}"/>
    <dgm:cxn modelId="{41AD7DC8-7538-4B12-9347-342B6FE8E86A}" type="presOf" srcId="{E93233BF-5D36-4DE5-AE2C-626B0CB89D39}" destId="{A6883443-36B2-4CA4-BC3A-C3A37AA51597}" srcOrd="0" destOrd="0" presId="urn:microsoft.com/office/officeart/2008/layout/SquareAccentList"/>
    <dgm:cxn modelId="{097EE7C6-D090-4CBA-ADE6-4384C6B995F8}" srcId="{E687D00E-6BF1-444E-93D8-E00560BCA329}" destId="{C49154B6-7FAC-4430-AFE0-76BA0ADB92CC}" srcOrd="2" destOrd="0" parTransId="{2DB7E474-07F8-4E66-8356-EEE4F3367A6A}" sibTransId="{94A570A7-4FDB-411E-A8B1-687F53A9B31F}"/>
    <dgm:cxn modelId="{8650175D-6272-4E2F-9C00-00B0930B10CD}" type="presOf" srcId="{D89978FE-D496-4FCF-A094-BEDD84981310}" destId="{F2E2DAD7-3B6E-4614-8B91-18FD92F1DE15}" srcOrd="0" destOrd="0" presId="urn:microsoft.com/office/officeart/2008/layout/SquareAccentList"/>
    <dgm:cxn modelId="{841D71F0-57D5-46C3-9772-3D63CCD755EC}" type="presOf" srcId="{0187E6C7-94F0-44CC-9ECA-385D786EADDC}" destId="{F6AF4780-2131-4A61-AEA8-55DDAB5F334C}" srcOrd="0" destOrd="0" presId="urn:microsoft.com/office/officeart/2008/layout/SquareAccentList"/>
    <dgm:cxn modelId="{0A46B8D1-5B6F-4290-9159-0CEA7D090442}" type="presOf" srcId="{2E04560A-0818-40E5-97F5-E521B18B5FAB}" destId="{ED340C0E-A038-4CC6-9B22-D9C625038BFC}" srcOrd="0" destOrd="0" presId="urn:microsoft.com/office/officeart/2008/layout/SquareAccentList"/>
    <dgm:cxn modelId="{2C0748CE-6377-4CFA-B47D-3B01F1DF9CA2}" type="presOf" srcId="{C49154B6-7FAC-4430-AFE0-76BA0ADB92CC}" destId="{8CCD15A4-7E60-44D2-ADB8-35C7901EF9B0}" srcOrd="0" destOrd="0" presId="urn:microsoft.com/office/officeart/2008/layout/SquareAccentList"/>
    <dgm:cxn modelId="{B4D8D27D-6C8D-42EB-8BEF-A48A6766C69D}" type="presOf" srcId="{7C7F6541-2918-4FBE-943D-62D79C309928}" destId="{7C62A5FE-53A8-4C5C-B6E7-22EB3FF3AA71}" srcOrd="0" destOrd="0" presId="urn:microsoft.com/office/officeart/2008/layout/SquareAccentList"/>
    <dgm:cxn modelId="{E5140552-F5D1-4519-A1D9-3FA3EA664016}" srcId="{E687D00E-6BF1-444E-93D8-E00560BCA329}" destId="{0187E6C7-94F0-44CC-9ECA-385D786EADDC}" srcOrd="0" destOrd="0" parTransId="{A30DD581-19C9-45D0-8676-0E2D2AB2162D}" sibTransId="{C1D49997-B9B4-48B6-A82A-476519E3DA24}"/>
    <dgm:cxn modelId="{94277C93-5D89-4415-8E85-4710122DB561}" type="presOf" srcId="{E687D00E-6BF1-444E-93D8-E00560BCA329}" destId="{446721F7-7DCC-45DD-8ACF-24DCEB88572D}" srcOrd="0" destOrd="0" presId="urn:microsoft.com/office/officeart/2008/layout/SquareAccentList"/>
    <dgm:cxn modelId="{CC6F6573-B51D-482A-BDAF-1163F5C5D9CE}" type="presOf" srcId="{084C8CC3-4B10-4556-B4B3-42C0B4BF48F5}" destId="{0C592B5B-E204-471A-B45C-745398DB5274}" srcOrd="0" destOrd="0" presId="urn:microsoft.com/office/officeart/2008/layout/SquareAccentList"/>
    <dgm:cxn modelId="{5FADF557-17D4-4D9F-941E-65C6341479EF}" type="presOf" srcId="{71664ED8-E870-470C-B67E-65CB92C1EC2E}" destId="{94DB8DC1-4116-48E2-A44E-BD603ACCCBAE}" srcOrd="0" destOrd="0" presId="urn:microsoft.com/office/officeart/2008/layout/SquareAccentList"/>
    <dgm:cxn modelId="{106D0FF9-4D36-40A5-AEA9-E805F7654C65}" srcId="{2E04560A-0818-40E5-97F5-E521B18B5FAB}" destId="{E687D00E-6BF1-444E-93D8-E00560BCA329}" srcOrd="0" destOrd="0" parTransId="{3B627FC1-40C3-4B17-9DD2-339B093AB130}" sibTransId="{3A4C0FD6-C4D2-47A6-9D8B-C87B7A54B69F}"/>
    <dgm:cxn modelId="{B07648EF-507C-466F-ACAE-CD9ABE8C6A61}" srcId="{D89978FE-D496-4FCF-A094-BEDD84981310}" destId="{10988D2A-526E-447C-81EF-F398BD9CBB04}" srcOrd="2" destOrd="0" parTransId="{96022B6B-1AFF-46EF-B8A6-60C483EE9FA5}" sibTransId="{D2157971-F1DB-4A93-8FCC-E251D6461006}"/>
    <dgm:cxn modelId="{F5AA4B98-1CD7-46C8-9FBA-DC67717C0019}" type="presOf" srcId="{10988D2A-526E-447C-81EF-F398BD9CBB04}" destId="{6F2AA284-8589-44EB-9304-719DB6F4C99B}" srcOrd="0" destOrd="0" presId="urn:microsoft.com/office/officeart/2008/layout/SquareAccentList"/>
    <dgm:cxn modelId="{791AA70E-D177-4B65-B707-7266B27EB110}" srcId="{D89978FE-D496-4FCF-A094-BEDD84981310}" destId="{084C8CC3-4B10-4556-B4B3-42C0B4BF48F5}" srcOrd="0" destOrd="0" parTransId="{C0C859D5-2DAD-43D3-AEA1-426FB2E69AF5}" sibTransId="{69E5A970-0CDA-4A61-87C2-CFF5B707ACD7}"/>
    <dgm:cxn modelId="{02598DD1-F6B7-407D-8396-999D712161B1}" srcId="{2E04560A-0818-40E5-97F5-E521B18B5FAB}" destId="{D89978FE-D496-4FCF-A094-BEDD84981310}" srcOrd="1" destOrd="0" parTransId="{5334C446-5AFE-4888-B1F2-202AE3F7C932}" sibTransId="{13BC2B45-0086-4AA7-B2CF-8B3B3BEE6926}"/>
    <dgm:cxn modelId="{FF514EEC-5A21-41F3-AA47-558C9C2150DD}" type="presParOf" srcId="{ED340C0E-A038-4CC6-9B22-D9C625038BFC}" destId="{84402443-34D6-4998-8F75-5611A402BF9F}" srcOrd="0" destOrd="0" presId="urn:microsoft.com/office/officeart/2008/layout/SquareAccentList"/>
    <dgm:cxn modelId="{9FE4325A-E1B6-4409-959A-52F50F9F7EEA}" type="presParOf" srcId="{84402443-34D6-4998-8F75-5611A402BF9F}" destId="{F8ABD3EA-3BB8-422B-BC4D-83D33F973C6D}" srcOrd="0" destOrd="0" presId="urn:microsoft.com/office/officeart/2008/layout/SquareAccentList"/>
    <dgm:cxn modelId="{BD9F7659-27A5-4466-80E9-D670997C40A7}" type="presParOf" srcId="{F8ABD3EA-3BB8-422B-BC4D-83D33F973C6D}" destId="{77F51479-FC8E-47BD-BB64-E86E17E3B2D4}" srcOrd="0" destOrd="0" presId="urn:microsoft.com/office/officeart/2008/layout/SquareAccentList"/>
    <dgm:cxn modelId="{0C3FB927-3A9B-4D41-AACD-3095AC684820}" type="presParOf" srcId="{F8ABD3EA-3BB8-422B-BC4D-83D33F973C6D}" destId="{5CF4CEEA-AFE8-4F95-9491-158263A99A8A}" srcOrd="1" destOrd="0" presId="urn:microsoft.com/office/officeart/2008/layout/SquareAccentList"/>
    <dgm:cxn modelId="{3412ED05-3EA6-4A33-A410-E6DCB9CF96FF}" type="presParOf" srcId="{F8ABD3EA-3BB8-422B-BC4D-83D33F973C6D}" destId="{446721F7-7DCC-45DD-8ACF-24DCEB88572D}" srcOrd="2" destOrd="0" presId="urn:microsoft.com/office/officeart/2008/layout/SquareAccentList"/>
    <dgm:cxn modelId="{EA641DBF-52D3-49AD-8D72-A43E318CAED4}" type="presParOf" srcId="{84402443-34D6-4998-8F75-5611A402BF9F}" destId="{202DFCDD-D6E4-4C5F-A624-6A5C18529A98}" srcOrd="1" destOrd="0" presId="urn:microsoft.com/office/officeart/2008/layout/SquareAccentList"/>
    <dgm:cxn modelId="{0EA08F03-8421-4AD6-835A-87F60C7FAA62}" type="presParOf" srcId="{202DFCDD-D6E4-4C5F-A624-6A5C18529A98}" destId="{3C33F79F-FBE1-4262-8F15-D454D55AB706}" srcOrd="0" destOrd="0" presId="urn:microsoft.com/office/officeart/2008/layout/SquareAccentList"/>
    <dgm:cxn modelId="{9F39FDDF-092F-456C-8F6E-2F48BCA4CD93}" type="presParOf" srcId="{3C33F79F-FBE1-4262-8F15-D454D55AB706}" destId="{FA7E0F69-08BB-4793-B8E8-9B7B7AD5990A}" srcOrd="0" destOrd="0" presId="urn:microsoft.com/office/officeart/2008/layout/SquareAccentList"/>
    <dgm:cxn modelId="{1492AFF5-0135-4E49-8882-A4DF520E1FF1}" type="presParOf" srcId="{3C33F79F-FBE1-4262-8F15-D454D55AB706}" destId="{F6AF4780-2131-4A61-AEA8-55DDAB5F334C}" srcOrd="1" destOrd="0" presId="urn:microsoft.com/office/officeart/2008/layout/SquareAccentList"/>
    <dgm:cxn modelId="{D92E9D1B-38BC-48F8-9C39-2C1C05DD77CE}" type="presParOf" srcId="{202DFCDD-D6E4-4C5F-A624-6A5C18529A98}" destId="{026F8C29-35D1-4439-9B31-D33EB9009814}" srcOrd="1" destOrd="0" presId="urn:microsoft.com/office/officeart/2008/layout/SquareAccentList"/>
    <dgm:cxn modelId="{1BA5C152-9938-4007-A37D-FF62452F1020}" type="presParOf" srcId="{026F8C29-35D1-4439-9B31-D33EB9009814}" destId="{AE210257-4517-493A-9740-9F6CF3437DD6}" srcOrd="0" destOrd="0" presId="urn:microsoft.com/office/officeart/2008/layout/SquareAccentList"/>
    <dgm:cxn modelId="{69E37ED6-FE3E-4724-AB1B-A5643DFB13D5}" type="presParOf" srcId="{026F8C29-35D1-4439-9B31-D33EB9009814}" destId="{A6883443-36B2-4CA4-BC3A-C3A37AA51597}" srcOrd="1" destOrd="0" presId="urn:microsoft.com/office/officeart/2008/layout/SquareAccentList"/>
    <dgm:cxn modelId="{DEF85CB9-BF0C-4884-9334-7FA41136562C}" type="presParOf" srcId="{202DFCDD-D6E4-4C5F-A624-6A5C18529A98}" destId="{A1F84651-3EF6-40D8-B01D-D8962C1DED8C}" srcOrd="2" destOrd="0" presId="urn:microsoft.com/office/officeart/2008/layout/SquareAccentList"/>
    <dgm:cxn modelId="{2040DF59-29C6-490D-B0BB-69ED972B8B4C}" type="presParOf" srcId="{A1F84651-3EF6-40D8-B01D-D8962C1DED8C}" destId="{FFA36C9D-442F-48D2-9F6B-0686A748CDA7}" srcOrd="0" destOrd="0" presId="urn:microsoft.com/office/officeart/2008/layout/SquareAccentList"/>
    <dgm:cxn modelId="{63720E7F-83C6-4A5F-8548-5677CF36F948}" type="presParOf" srcId="{A1F84651-3EF6-40D8-B01D-D8962C1DED8C}" destId="{8CCD15A4-7E60-44D2-ADB8-35C7901EF9B0}" srcOrd="1" destOrd="0" presId="urn:microsoft.com/office/officeart/2008/layout/SquareAccentList"/>
    <dgm:cxn modelId="{1E5D0A7A-3D8E-46DD-A480-84ACB3EAC5CD}" type="presParOf" srcId="{ED340C0E-A038-4CC6-9B22-D9C625038BFC}" destId="{10137066-038C-44B9-9972-1FDB2268241D}" srcOrd="1" destOrd="0" presId="urn:microsoft.com/office/officeart/2008/layout/SquareAccentList"/>
    <dgm:cxn modelId="{D9001332-B194-4C90-8E63-631A76F1995E}" type="presParOf" srcId="{10137066-038C-44B9-9972-1FDB2268241D}" destId="{18ABDF4E-C41E-4093-84C0-C6A605DCC557}" srcOrd="0" destOrd="0" presId="urn:microsoft.com/office/officeart/2008/layout/SquareAccentList"/>
    <dgm:cxn modelId="{1DABABEB-69B6-4F3D-AA8F-E5CB5164A93C}" type="presParOf" srcId="{18ABDF4E-C41E-4093-84C0-C6A605DCC557}" destId="{90CD9AE1-5837-4134-A118-71960D44E2D8}" srcOrd="0" destOrd="0" presId="urn:microsoft.com/office/officeart/2008/layout/SquareAccentList"/>
    <dgm:cxn modelId="{A2590105-C7FA-4934-930E-5EF65405829F}" type="presParOf" srcId="{18ABDF4E-C41E-4093-84C0-C6A605DCC557}" destId="{1528B8E5-2EA9-40ED-B96D-AA5C175A00F2}" srcOrd="1" destOrd="0" presId="urn:microsoft.com/office/officeart/2008/layout/SquareAccentList"/>
    <dgm:cxn modelId="{B947B026-9FB6-48DD-83DF-99408ECAD042}" type="presParOf" srcId="{18ABDF4E-C41E-4093-84C0-C6A605DCC557}" destId="{F2E2DAD7-3B6E-4614-8B91-18FD92F1DE15}" srcOrd="2" destOrd="0" presId="urn:microsoft.com/office/officeart/2008/layout/SquareAccentList"/>
    <dgm:cxn modelId="{A2014117-6ABE-4A7D-924E-35643BBCB6EB}" type="presParOf" srcId="{10137066-038C-44B9-9972-1FDB2268241D}" destId="{578F7244-7ED3-4EE6-9A97-23DA8CE41F0D}" srcOrd="1" destOrd="0" presId="urn:microsoft.com/office/officeart/2008/layout/SquareAccentList"/>
    <dgm:cxn modelId="{04A8D699-3FAB-4616-8ECB-8DBF7A8635BC}" type="presParOf" srcId="{578F7244-7ED3-4EE6-9A97-23DA8CE41F0D}" destId="{70BB2235-FE02-4A29-B84E-BD626FAA5DD0}" srcOrd="0" destOrd="0" presId="urn:microsoft.com/office/officeart/2008/layout/SquareAccentList"/>
    <dgm:cxn modelId="{7A55A246-0D6C-42DF-9EE8-D174CB4D4FFF}" type="presParOf" srcId="{70BB2235-FE02-4A29-B84E-BD626FAA5DD0}" destId="{8946A824-44F7-49C4-8424-0CDF432E4119}" srcOrd="0" destOrd="0" presId="urn:microsoft.com/office/officeart/2008/layout/SquareAccentList"/>
    <dgm:cxn modelId="{1685B1A5-1FDF-4F64-8B85-ADF80921E80A}" type="presParOf" srcId="{70BB2235-FE02-4A29-B84E-BD626FAA5DD0}" destId="{0C592B5B-E204-471A-B45C-745398DB5274}" srcOrd="1" destOrd="0" presId="urn:microsoft.com/office/officeart/2008/layout/SquareAccentList"/>
    <dgm:cxn modelId="{2458851F-3F02-4615-A744-B9BC4A558B90}" type="presParOf" srcId="{578F7244-7ED3-4EE6-9A97-23DA8CE41F0D}" destId="{3C7610A4-310B-412D-819A-175CEE1CF71C}" srcOrd="1" destOrd="0" presId="urn:microsoft.com/office/officeart/2008/layout/SquareAccentList"/>
    <dgm:cxn modelId="{9DD00056-3688-4681-8892-99C7CC85B02C}" type="presParOf" srcId="{3C7610A4-310B-412D-819A-175CEE1CF71C}" destId="{544136A8-35F2-44C5-B167-371ABB038A39}" srcOrd="0" destOrd="0" presId="urn:microsoft.com/office/officeart/2008/layout/SquareAccentList"/>
    <dgm:cxn modelId="{AA86792F-B9EE-4766-820E-730C3EEA71AF}" type="presParOf" srcId="{3C7610A4-310B-412D-819A-175CEE1CF71C}" destId="{7C62A5FE-53A8-4C5C-B6E7-22EB3FF3AA71}" srcOrd="1" destOrd="0" presId="urn:microsoft.com/office/officeart/2008/layout/SquareAccentList"/>
    <dgm:cxn modelId="{D28440E4-6DA7-48C0-A384-2001CB89F73D}" type="presParOf" srcId="{578F7244-7ED3-4EE6-9A97-23DA8CE41F0D}" destId="{81344ED5-67A7-4161-8784-FB079B57C247}" srcOrd="2" destOrd="0" presId="urn:microsoft.com/office/officeart/2008/layout/SquareAccentList"/>
    <dgm:cxn modelId="{A2990C34-E1DE-4624-A333-41A2D8461B48}" type="presParOf" srcId="{81344ED5-67A7-4161-8784-FB079B57C247}" destId="{1F6E7483-9463-4428-A366-FDA0427ED8BE}" srcOrd="0" destOrd="0" presId="urn:microsoft.com/office/officeart/2008/layout/SquareAccentList"/>
    <dgm:cxn modelId="{07C6BBA5-049B-4227-A2AD-9AB77BFD7DBC}" type="presParOf" srcId="{81344ED5-67A7-4161-8784-FB079B57C247}" destId="{6F2AA284-8589-44EB-9304-719DB6F4C99B}" srcOrd="1" destOrd="0" presId="urn:microsoft.com/office/officeart/2008/layout/SquareAccentList"/>
    <dgm:cxn modelId="{ED75AF48-166B-42E2-90E8-6CD0ECD3ED1F}" type="presParOf" srcId="{578F7244-7ED3-4EE6-9A97-23DA8CE41F0D}" destId="{5C559467-87FF-4818-B1B2-7946920FEFC9}" srcOrd="3" destOrd="0" presId="urn:microsoft.com/office/officeart/2008/layout/SquareAccentList"/>
    <dgm:cxn modelId="{5BC83264-ABEA-4957-97DF-DFB84D4A24B6}" type="presParOf" srcId="{5C559467-87FF-4818-B1B2-7946920FEFC9}" destId="{5C7BEE1B-9116-4356-BC79-BBC6DAB27CA4}" srcOrd="0" destOrd="0" presId="urn:microsoft.com/office/officeart/2008/layout/SquareAccentList"/>
    <dgm:cxn modelId="{6A582890-D73B-4A94-BFFF-99E29FA7F80C}" type="presParOf" srcId="{5C559467-87FF-4818-B1B2-7946920FEFC9}" destId="{94DB8DC1-4116-48E2-A44E-BD603ACCCBAE}" srcOrd="1" destOrd="0" presId="urn:microsoft.com/office/officeart/2008/layout/SquareAccentList"/>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A359BE0-9CEF-4177-837A-C87441745178}">
      <dsp:nvSpPr>
        <dsp:cNvPr id="0" name=""/>
        <dsp:cNvSpPr/>
      </dsp:nvSpPr>
      <dsp:spPr>
        <a:xfrm>
          <a:off x="3881684" y="542"/>
          <a:ext cx="3204906" cy="1236762"/>
        </a:xfrm>
        <a:prstGeom prst="rightArrow">
          <a:avLst>
            <a:gd name="adj1" fmla="val 75000"/>
            <a:gd name="adj2" fmla="val 50000"/>
          </a:avLst>
        </a:prstGeom>
        <a:solidFill>
          <a:schemeClr val="accent1">
            <a:alpha val="90000"/>
            <a:tint val="40000"/>
            <a:hueOff val="0"/>
            <a:satOff val="0"/>
            <a:lumOff val="0"/>
            <a:alphaOff val="0"/>
          </a:schemeClr>
        </a:solidFill>
        <a:ln w="55000" cap="flat" cmpd="thickThin"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985" tIns="6985" rIns="6985" bIns="6985" numCol="1" spcCol="1270" anchor="t" anchorCtr="0">
          <a:noAutofit/>
        </a:bodyPr>
        <a:lstStyle/>
        <a:p>
          <a:pPr marL="57150" lvl="1" indent="-57150" algn="l" defTabSz="488950" rtl="0">
            <a:lnSpc>
              <a:spcPct val="90000"/>
            </a:lnSpc>
            <a:spcBef>
              <a:spcPct val="0"/>
            </a:spcBef>
            <a:spcAft>
              <a:spcPct val="15000"/>
            </a:spcAft>
            <a:buChar char="••"/>
          </a:pPr>
          <a:r>
            <a:rPr lang="en-US" sz="1100" kern="1200" dirty="0" smtClean="0"/>
            <a:t>Central Excise</a:t>
          </a:r>
          <a:endParaRPr lang="en-US" sz="1100" kern="1200" dirty="0"/>
        </a:p>
        <a:p>
          <a:pPr marL="57150" lvl="1" indent="-57150" algn="l" defTabSz="488950" rtl="0">
            <a:lnSpc>
              <a:spcPct val="90000"/>
            </a:lnSpc>
            <a:spcBef>
              <a:spcPct val="0"/>
            </a:spcBef>
            <a:spcAft>
              <a:spcPct val="15000"/>
            </a:spcAft>
            <a:buChar char="••"/>
          </a:pPr>
          <a:r>
            <a:rPr lang="en-US" sz="1100" kern="1200" dirty="0" smtClean="0"/>
            <a:t>Additional duties of Custom (CVD)</a:t>
          </a:r>
          <a:endParaRPr lang="en-US" sz="1100" kern="1200" dirty="0"/>
        </a:p>
        <a:p>
          <a:pPr marL="57150" lvl="1" indent="-57150" algn="l" defTabSz="488950" rtl="0">
            <a:lnSpc>
              <a:spcPct val="90000"/>
            </a:lnSpc>
            <a:spcBef>
              <a:spcPct val="0"/>
            </a:spcBef>
            <a:spcAft>
              <a:spcPct val="15000"/>
            </a:spcAft>
            <a:buChar char="••"/>
          </a:pPr>
          <a:r>
            <a:rPr lang="en-US" sz="1100" kern="1200" dirty="0" smtClean="0"/>
            <a:t>Service Tax</a:t>
          </a:r>
          <a:endParaRPr lang="en-US" sz="1100" kern="1200" dirty="0"/>
        </a:p>
        <a:p>
          <a:pPr marL="57150" lvl="1" indent="-57150" algn="l" defTabSz="488950" rtl="0">
            <a:lnSpc>
              <a:spcPct val="90000"/>
            </a:lnSpc>
            <a:spcBef>
              <a:spcPct val="0"/>
            </a:spcBef>
            <a:spcAft>
              <a:spcPct val="15000"/>
            </a:spcAft>
            <a:buChar char="••"/>
          </a:pPr>
          <a:r>
            <a:rPr lang="en-US" sz="1100" kern="1200" smtClean="0"/>
            <a:t>Surcharges and all cesses</a:t>
          </a:r>
          <a:endParaRPr lang="en-US" sz="1100" kern="1200" dirty="0"/>
        </a:p>
      </dsp:txBody>
      <dsp:txXfrm>
        <a:off x="3881684" y="542"/>
        <a:ext cx="3204906" cy="1236762"/>
      </dsp:txXfrm>
    </dsp:sp>
    <dsp:sp modelId="{8F082955-45C6-4F20-BA5C-9643938DBF72}">
      <dsp:nvSpPr>
        <dsp:cNvPr id="0" name=""/>
        <dsp:cNvSpPr/>
      </dsp:nvSpPr>
      <dsp:spPr>
        <a:xfrm>
          <a:off x="1447809" y="159259"/>
          <a:ext cx="2433874" cy="920453"/>
        </a:xfrm>
        <a:prstGeom prst="round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lvl="0" algn="ctr" defTabSz="1111250" rtl="0">
            <a:lnSpc>
              <a:spcPct val="90000"/>
            </a:lnSpc>
            <a:spcBef>
              <a:spcPct val="0"/>
            </a:spcBef>
            <a:spcAft>
              <a:spcPct val="35000"/>
            </a:spcAft>
          </a:pPr>
          <a:r>
            <a:rPr lang="en-US" sz="2500" kern="1200" smtClean="0"/>
            <a:t>CGST</a:t>
          </a:r>
          <a:endParaRPr lang="en-US" sz="2500" kern="1200"/>
        </a:p>
      </dsp:txBody>
      <dsp:txXfrm>
        <a:off x="1447809" y="159259"/>
        <a:ext cx="2433874" cy="920453"/>
      </dsp:txXfrm>
    </dsp:sp>
    <dsp:sp modelId="{37CF3B28-73FE-4987-BF6D-7EB72803E8AA}">
      <dsp:nvSpPr>
        <dsp:cNvPr id="0" name=""/>
        <dsp:cNvSpPr/>
      </dsp:nvSpPr>
      <dsp:spPr>
        <a:xfrm>
          <a:off x="2926439" y="1505947"/>
          <a:ext cx="5110643" cy="3175412"/>
        </a:xfrm>
        <a:prstGeom prst="rightArrow">
          <a:avLst>
            <a:gd name="adj1" fmla="val 75000"/>
            <a:gd name="adj2" fmla="val 50000"/>
          </a:avLst>
        </a:prstGeom>
        <a:solidFill>
          <a:schemeClr val="accent1">
            <a:alpha val="90000"/>
            <a:tint val="40000"/>
            <a:hueOff val="0"/>
            <a:satOff val="0"/>
            <a:lumOff val="0"/>
            <a:alphaOff val="0"/>
          </a:schemeClr>
        </a:solidFill>
        <a:ln w="55000" cap="flat" cmpd="thickThin"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985" tIns="6985" rIns="6985" bIns="6985" numCol="1" spcCol="1270" anchor="t" anchorCtr="0">
          <a:noAutofit/>
        </a:bodyPr>
        <a:lstStyle/>
        <a:p>
          <a:pPr marL="57150" lvl="1" indent="-57150" algn="l" defTabSz="488950" rtl="0">
            <a:lnSpc>
              <a:spcPct val="90000"/>
            </a:lnSpc>
            <a:spcBef>
              <a:spcPct val="0"/>
            </a:spcBef>
            <a:spcAft>
              <a:spcPct val="15000"/>
            </a:spcAft>
            <a:buChar char="••"/>
          </a:pPr>
          <a:r>
            <a:rPr lang="en-US" sz="1100" kern="1200" dirty="0" smtClean="0"/>
            <a:t>VAT/sales tax</a:t>
          </a:r>
          <a:endParaRPr lang="en-US" sz="1100" kern="1200" dirty="0"/>
        </a:p>
        <a:p>
          <a:pPr marL="57150" lvl="1" indent="-57150" algn="l" defTabSz="488950" rtl="0">
            <a:lnSpc>
              <a:spcPct val="90000"/>
            </a:lnSpc>
            <a:spcBef>
              <a:spcPct val="0"/>
            </a:spcBef>
            <a:spcAft>
              <a:spcPct val="15000"/>
            </a:spcAft>
            <a:buChar char="••"/>
          </a:pPr>
          <a:r>
            <a:rPr lang="en-US" sz="1100" kern="1200" dirty="0" smtClean="0"/>
            <a:t>Entertainment Tax</a:t>
          </a:r>
          <a:endParaRPr lang="en-US" sz="1100" kern="1200" dirty="0"/>
        </a:p>
        <a:p>
          <a:pPr marL="57150" lvl="1" indent="-57150" algn="l" defTabSz="488950" rtl="0">
            <a:lnSpc>
              <a:spcPct val="90000"/>
            </a:lnSpc>
            <a:spcBef>
              <a:spcPct val="0"/>
            </a:spcBef>
            <a:spcAft>
              <a:spcPct val="15000"/>
            </a:spcAft>
            <a:buChar char="••"/>
          </a:pPr>
          <a:r>
            <a:rPr lang="en-US" sz="1100" kern="1200" smtClean="0"/>
            <a:t>Luxury Tax</a:t>
          </a:r>
          <a:endParaRPr lang="en-US" sz="1100" kern="1200"/>
        </a:p>
        <a:p>
          <a:pPr marL="57150" lvl="1" indent="-57150" algn="l" defTabSz="488950" rtl="0">
            <a:lnSpc>
              <a:spcPct val="90000"/>
            </a:lnSpc>
            <a:spcBef>
              <a:spcPct val="0"/>
            </a:spcBef>
            <a:spcAft>
              <a:spcPct val="15000"/>
            </a:spcAft>
            <a:buChar char="••"/>
          </a:pPr>
          <a:r>
            <a:rPr lang="en-US" sz="1100" kern="1200" smtClean="0"/>
            <a:t>Lottery Tax</a:t>
          </a:r>
          <a:endParaRPr lang="en-US" sz="1100" kern="1200"/>
        </a:p>
        <a:p>
          <a:pPr marL="57150" lvl="1" indent="-57150" algn="l" defTabSz="488950" rtl="0">
            <a:lnSpc>
              <a:spcPct val="90000"/>
            </a:lnSpc>
            <a:spcBef>
              <a:spcPct val="0"/>
            </a:spcBef>
            <a:spcAft>
              <a:spcPct val="15000"/>
            </a:spcAft>
            <a:buChar char="••"/>
          </a:pPr>
          <a:r>
            <a:rPr lang="en-US" sz="1100" kern="1200" dirty="0" smtClean="0"/>
            <a:t>Entry Tax</a:t>
          </a:r>
          <a:endParaRPr lang="en-US" sz="1100" kern="1200" dirty="0"/>
        </a:p>
        <a:p>
          <a:pPr marL="57150" lvl="1" indent="-57150" algn="l" defTabSz="488950" rtl="0">
            <a:lnSpc>
              <a:spcPct val="90000"/>
            </a:lnSpc>
            <a:spcBef>
              <a:spcPct val="0"/>
            </a:spcBef>
            <a:spcAft>
              <a:spcPct val="15000"/>
            </a:spcAft>
            <a:buChar char="••"/>
          </a:pPr>
          <a:r>
            <a:rPr lang="en-US" sz="1100" kern="1200" dirty="0" smtClean="0"/>
            <a:t>Purchase Tax</a:t>
          </a:r>
          <a:endParaRPr lang="en-US" sz="1100" kern="1200" dirty="0"/>
        </a:p>
        <a:p>
          <a:pPr marL="57150" lvl="1" indent="-57150" algn="l" defTabSz="488950" rtl="0">
            <a:lnSpc>
              <a:spcPct val="90000"/>
            </a:lnSpc>
            <a:spcBef>
              <a:spcPct val="0"/>
            </a:spcBef>
            <a:spcAft>
              <a:spcPct val="15000"/>
            </a:spcAft>
            <a:buChar char="••"/>
          </a:pPr>
          <a:r>
            <a:rPr lang="en-US" sz="1100" kern="1200" dirty="0" smtClean="0"/>
            <a:t>Stamp Duty</a:t>
          </a:r>
          <a:endParaRPr lang="en-US" sz="1100" kern="1200" dirty="0"/>
        </a:p>
        <a:p>
          <a:pPr marL="57150" lvl="1" indent="-57150" algn="l" defTabSz="488950" rtl="0">
            <a:lnSpc>
              <a:spcPct val="90000"/>
            </a:lnSpc>
            <a:spcBef>
              <a:spcPct val="0"/>
            </a:spcBef>
            <a:spcAft>
              <a:spcPct val="15000"/>
            </a:spcAft>
            <a:buChar char="••"/>
          </a:pPr>
          <a:r>
            <a:rPr lang="en-US" sz="1100" kern="1200" smtClean="0"/>
            <a:t>Goods and passenger Tax</a:t>
          </a:r>
          <a:endParaRPr lang="en-US" sz="1100" kern="1200"/>
        </a:p>
        <a:p>
          <a:pPr marL="57150" lvl="1" indent="-57150" algn="l" defTabSz="488950" rtl="0">
            <a:lnSpc>
              <a:spcPct val="90000"/>
            </a:lnSpc>
            <a:spcBef>
              <a:spcPct val="0"/>
            </a:spcBef>
            <a:spcAft>
              <a:spcPct val="15000"/>
            </a:spcAft>
            <a:buChar char="••"/>
          </a:pPr>
          <a:r>
            <a:rPr lang="en-US" sz="1100" kern="1200" smtClean="0"/>
            <a:t>Tax on vehicle</a:t>
          </a:r>
          <a:endParaRPr lang="en-US" sz="1100" kern="1200"/>
        </a:p>
        <a:p>
          <a:pPr marL="57150" lvl="1" indent="-57150" algn="l" defTabSz="488950" rtl="0">
            <a:lnSpc>
              <a:spcPct val="90000"/>
            </a:lnSpc>
            <a:spcBef>
              <a:spcPct val="0"/>
            </a:spcBef>
            <a:spcAft>
              <a:spcPct val="15000"/>
            </a:spcAft>
            <a:buChar char="••"/>
          </a:pPr>
          <a:r>
            <a:rPr lang="en-US" sz="1100" kern="1200" dirty="0" smtClean="0"/>
            <a:t>Electricity, banking, Real state</a:t>
          </a:r>
          <a:endParaRPr lang="en-US" sz="1100" kern="1200" dirty="0"/>
        </a:p>
      </dsp:txBody>
      <dsp:txXfrm>
        <a:off x="2926439" y="1505947"/>
        <a:ext cx="5110643" cy="3175412"/>
      </dsp:txXfrm>
    </dsp:sp>
    <dsp:sp modelId="{8AF75A05-E229-4361-B383-098C06C49042}">
      <dsp:nvSpPr>
        <dsp:cNvPr id="0" name=""/>
        <dsp:cNvSpPr/>
      </dsp:nvSpPr>
      <dsp:spPr>
        <a:xfrm>
          <a:off x="497316" y="2690715"/>
          <a:ext cx="2429122" cy="805876"/>
        </a:xfrm>
        <a:prstGeom prst="round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lvl="0" algn="ctr" defTabSz="1111250" rtl="0">
            <a:lnSpc>
              <a:spcPct val="90000"/>
            </a:lnSpc>
            <a:spcBef>
              <a:spcPct val="0"/>
            </a:spcBef>
            <a:spcAft>
              <a:spcPct val="35000"/>
            </a:spcAft>
          </a:pPr>
          <a:r>
            <a:rPr lang="en-US" sz="2500" kern="1200" dirty="0" smtClean="0"/>
            <a:t>SGST</a:t>
          </a:r>
          <a:endParaRPr lang="en-US" sz="2500" kern="1200" dirty="0"/>
        </a:p>
      </dsp:txBody>
      <dsp:txXfrm>
        <a:off x="497316" y="2690715"/>
        <a:ext cx="2429122" cy="805876"/>
      </dsp:txXfrm>
    </dsp:sp>
    <dsp:sp modelId="{62B496E2-D067-44E3-81B5-ADAAC2562AC1}">
      <dsp:nvSpPr>
        <dsp:cNvPr id="0" name=""/>
        <dsp:cNvSpPr/>
      </dsp:nvSpPr>
      <dsp:spPr>
        <a:xfrm>
          <a:off x="4160494" y="4872393"/>
          <a:ext cx="2621306" cy="612054"/>
        </a:xfrm>
        <a:prstGeom prst="rightArrow">
          <a:avLst>
            <a:gd name="adj1" fmla="val 75000"/>
            <a:gd name="adj2" fmla="val 50000"/>
          </a:avLst>
        </a:prstGeom>
        <a:solidFill>
          <a:schemeClr val="accent1">
            <a:alpha val="90000"/>
            <a:tint val="40000"/>
            <a:hueOff val="0"/>
            <a:satOff val="0"/>
            <a:lumOff val="0"/>
            <a:alphaOff val="0"/>
          </a:schemeClr>
        </a:solidFill>
        <a:ln w="55000" cap="flat" cmpd="thickThin"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 tIns="7620" rIns="7620" bIns="7620" numCol="1" spcCol="1270" anchor="t" anchorCtr="0">
          <a:noAutofit/>
        </a:bodyPr>
        <a:lstStyle/>
        <a:p>
          <a:pPr marL="114300" lvl="1" indent="-114300" algn="l" defTabSz="533400">
            <a:lnSpc>
              <a:spcPct val="90000"/>
            </a:lnSpc>
            <a:spcBef>
              <a:spcPct val="0"/>
            </a:spcBef>
            <a:spcAft>
              <a:spcPct val="15000"/>
            </a:spcAft>
            <a:buChar char="••"/>
          </a:pPr>
          <a:r>
            <a:rPr lang="en-US" sz="1200" kern="1200" dirty="0" smtClean="0"/>
            <a:t>CST</a:t>
          </a:r>
          <a:endParaRPr lang="en-US" sz="1200" kern="1200" dirty="0"/>
        </a:p>
      </dsp:txBody>
      <dsp:txXfrm>
        <a:off x="4160494" y="4872393"/>
        <a:ext cx="2621306" cy="612054"/>
      </dsp:txXfrm>
    </dsp:sp>
    <dsp:sp modelId="{7B6D2A75-2020-4351-8EB4-E00EFFC75B8F}">
      <dsp:nvSpPr>
        <dsp:cNvPr id="0" name=""/>
        <dsp:cNvSpPr/>
      </dsp:nvSpPr>
      <dsp:spPr>
        <a:xfrm rot="10800000" flipV="1">
          <a:off x="1767824" y="4952469"/>
          <a:ext cx="2377444" cy="605995"/>
        </a:xfrm>
        <a:prstGeom prst="round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lvl="0" algn="ctr" defTabSz="1111250">
            <a:lnSpc>
              <a:spcPct val="90000"/>
            </a:lnSpc>
            <a:spcBef>
              <a:spcPct val="0"/>
            </a:spcBef>
            <a:spcAft>
              <a:spcPct val="35000"/>
            </a:spcAft>
          </a:pPr>
          <a:r>
            <a:rPr lang="en-US" sz="2500" kern="1200" dirty="0" smtClean="0"/>
            <a:t>IGST</a:t>
          </a:r>
          <a:endParaRPr lang="en-US" sz="2500" kern="1200" dirty="0"/>
        </a:p>
      </dsp:txBody>
      <dsp:txXfrm rot="10800000" flipV="1">
        <a:off x="1767824" y="4952469"/>
        <a:ext cx="2377444" cy="605995"/>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D46A991-0E4B-45EF-85C2-2AEACF1A8778}">
      <dsp:nvSpPr>
        <dsp:cNvPr id="0" name=""/>
        <dsp:cNvSpPr/>
      </dsp:nvSpPr>
      <dsp:spPr>
        <a:xfrm>
          <a:off x="12" y="0"/>
          <a:ext cx="2611933" cy="4525962"/>
        </a:xfrm>
        <a:prstGeom prst="roundRect">
          <a:avLst>
            <a:gd name="adj" fmla="val 10000"/>
          </a:avLst>
        </a:prstGeom>
        <a:blipFill rotWithShape="0">
          <a:blip xmlns:r="http://schemas.openxmlformats.org/officeDocument/2006/relationships" r:embed="rId1"/>
          <a:tile tx="0" ty="0" sx="100000" sy="100000" flip="none" algn="tl"/>
        </a:blipFill>
        <a:ln>
          <a:solidFill>
            <a:schemeClr val="accent1"/>
          </a:solidFill>
        </a:ln>
        <a:effectLst/>
      </dsp:spPr>
      <dsp:style>
        <a:lnRef idx="0">
          <a:scrgbClr r="0" g="0" b="0"/>
        </a:lnRef>
        <a:fillRef idx="1">
          <a:scrgbClr r="0" g="0" b="0"/>
        </a:fillRef>
        <a:effectRef idx="0">
          <a:scrgbClr r="0" g="0" b="0"/>
        </a:effectRef>
        <a:fontRef idx="minor"/>
      </dsp:style>
      <dsp:txBody>
        <a:bodyPr spcFirstLastPara="0" vert="horz" wrap="square" lIns="129540" tIns="129540" rIns="129540" bIns="129540" numCol="1" spcCol="1270" anchor="ctr" anchorCtr="0">
          <a:noAutofit/>
        </a:bodyPr>
        <a:lstStyle/>
        <a:p>
          <a:pPr lvl="0" algn="ctr" defTabSz="1511300" rtl="0">
            <a:lnSpc>
              <a:spcPct val="90000"/>
            </a:lnSpc>
            <a:spcBef>
              <a:spcPct val="0"/>
            </a:spcBef>
            <a:spcAft>
              <a:spcPct val="35000"/>
            </a:spcAft>
          </a:pPr>
          <a:r>
            <a:rPr lang="en-US" sz="3400" kern="1200" dirty="0" smtClean="0"/>
            <a:t>IGST Input</a:t>
          </a:r>
          <a:endParaRPr lang="en-US" sz="3400" kern="1200" dirty="0"/>
        </a:p>
      </dsp:txBody>
      <dsp:txXfrm>
        <a:off x="12" y="0"/>
        <a:ext cx="2611933" cy="1357788"/>
      </dsp:txXfrm>
    </dsp:sp>
    <dsp:sp modelId="{C7B39239-6436-44F5-BE63-43BBDF958CF5}">
      <dsp:nvSpPr>
        <dsp:cNvPr id="0" name=""/>
        <dsp:cNvSpPr/>
      </dsp:nvSpPr>
      <dsp:spPr>
        <a:xfrm>
          <a:off x="262197" y="1359114"/>
          <a:ext cx="2089546" cy="1364639"/>
        </a:xfrm>
        <a:prstGeom prst="roundRect">
          <a:avLst>
            <a:gd name="adj" fmla="val 10000"/>
          </a:avLst>
        </a:prstGeom>
        <a:blipFill rotWithShape="0">
          <a:blip xmlns:r="http://schemas.openxmlformats.org/officeDocument/2006/relationships" r:embed="rId2"/>
          <a:tile tx="0" ty="0" sx="100000" sy="100000" flip="none" algn="tl"/>
        </a:blip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280" tIns="60960" rIns="81280" bIns="60960" numCol="1" spcCol="1270" anchor="ctr" anchorCtr="0">
          <a:noAutofit/>
        </a:bodyPr>
        <a:lstStyle/>
        <a:p>
          <a:pPr lvl="0" algn="ctr" defTabSz="1422400" rtl="0">
            <a:lnSpc>
              <a:spcPct val="90000"/>
            </a:lnSpc>
            <a:spcBef>
              <a:spcPct val="0"/>
            </a:spcBef>
            <a:spcAft>
              <a:spcPct val="35000"/>
            </a:spcAft>
          </a:pPr>
          <a:r>
            <a:rPr lang="en-US" sz="3200" kern="1200" dirty="0" smtClean="0"/>
            <a:t>IGST Output</a:t>
          </a:r>
          <a:endParaRPr lang="en-US" sz="3200" kern="1200" dirty="0"/>
        </a:p>
      </dsp:txBody>
      <dsp:txXfrm>
        <a:off x="262197" y="1359114"/>
        <a:ext cx="2089546" cy="1364639"/>
      </dsp:txXfrm>
    </dsp:sp>
    <dsp:sp modelId="{2DD83CD7-A3FE-4AA5-BDDE-657B35AAA6E8}">
      <dsp:nvSpPr>
        <dsp:cNvPr id="0" name=""/>
        <dsp:cNvSpPr/>
      </dsp:nvSpPr>
      <dsp:spPr>
        <a:xfrm>
          <a:off x="228598" y="2709670"/>
          <a:ext cx="2089546" cy="1364639"/>
        </a:xfrm>
        <a:prstGeom prst="roundRect">
          <a:avLst>
            <a:gd name="adj" fmla="val 10000"/>
          </a:avLst>
        </a:prstGeom>
        <a:blipFill rotWithShape="0">
          <a:blip xmlns:r="http://schemas.openxmlformats.org/officeDocument/2006/relationships" r:embed="rId2"/>
          <a:tile tx="0" ty="0" sx="100000" sy="100000" flip="none" algn="tl"/>
        </a:blip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280" tIns="60960" rIns="81280" bIns="60960" numCol="1" spcCol="1270" anchor="ctr" anchorCtr="0">
          <a:noAutofit/>
        </a:bodyPr>
        <a:lstStyle/>
        <a:p>
          <a:pPr lvl="0" algn="ctr" defTabSz="1422400" rtl="0">
            <a:lnSpc>
              <a:spcPct val="90000"/>
            </a:lnSpc>
            <a:spcBef>
              <a:spcPct val="0"/>
            </a:spcBef>
            <a:spcAft>
              <a:spcPct val="35000"/>
            </a:spcAft>
          </a:pPr>
          <a:r>
            <a:rPr lang="en-US" sz="3200" kern="1200" dirty="0" smtClean="0"/>
            <a:t>CGST Output</a:t>
          </a:r>
          <a:endParaRPr lang="en-US" sz="3200" kern="1200" dirty="0"/>
        </a:p>
      </dsp:txBody>
      <dsp:txXfrm>
        <a:off x="228598" y="2709670"/>
        <a:ext cx="2089546" cy="1364639"/>
      </dsp:txXfrm>
    </dsp:sp>
    <dsp:sp modelId="{358A0200-5CC1-4C0C-80B2-6266020142A5}">
      <dsp:nvSpPr>
        <dsp:cNvPr id="0" name=""/>
        <dsp:cNvSpPr/>
      </dsp:nvSpPr>
      <dsp:spPr>
        <a:xfrm>
          <a:off x="2808833" y="0"/>
          <a:ext cx="2611933" cy="4525962"/>
        </a:xfrm>
        <a:prstGeom prst="roundRect">
          <a:avLst>
            <a:gd name="adj" fmla="val 10000"/>
          </a:avLst>
        </a:prstGeom>
        <a:blipFill rotWithShape="0">
          <a:blip xmlns:r="http://schemas.openxmlformats.org/officeDocument/2006/relationships" r:embed="rId1"/>
          <a:tile tx="0" ty="0" sx="100000" sy="100000" flip="none" algn="tl"/>
        </a:blipFill>
        <a:ln>
          <a:noFill/>
        </a:ln>
        <a:effectLst/>
      </dsp:spPr>
      <dsp:style>
        <a:lnRef idx="0">
          <a:scrgbClr r="0" g="0" b="0"/>
        </a:lnRef>
        <a:fillRef idx="1">
          <a:scrgbClr r="0" g="0" b="0"/>
        </a:fillRef>
        <a:effectRef idx="0">
          <a:scrgbClr r="0" g="0" b="0"/>
        </a:effectRef>
        <a:fontRef idx="minor"/>
      </dsp:style>
      <dsp:txBody>
        <a:bodyPr spcFirstLastPara="0" vert="horz" wrap="square" lIns="129540" tIns="129540" rIns="129540" bIns="129540" numCol="1" spcCol="1270" anchor="ctr" anchorCtr="0">
          <a:noAutofit/>
        </a:bodyPr>
        <a:lstStyle/>
        <a:p>
          <a:pPr lvl="0" algn="ctr" defTabSz="1511300" rtl="0">
            <a:lnSpc>
              <a:spcPct val="90000"/>
            </a:lnSpc>
            <a:spcBef>
              <a:spcPct val="0"/>
            </a:spcBef>
            <a:spcAft>
              <a:spcPct val="35000"/>
            </a:spcAft>
          </a:pPr>
          <a:r>
            <a:rPr lang="en-US" sz="3400" kern="1200" dirty="0" smtClean="0"/>
            <a:t>CGST Input</a:t>
          </a:r>
          <a:endParaRPr lang="en-US" sz="3400" kern="1200" dirty="0"/>
        </a:p>
      </dsp:txBody>
      <dsp:txXfrm>
        <a:off x="2808833" y="0"/>
        <a:ext cx="2611933" cy="1357788"/>
      </dsp:txXfrm>
    </dsp:sp>
    <dsp:sp modelId="{0E7B5138-52EA-4CCE-94CC-31C18B32FF9C}">
      <dsp:nvSpPr>
        <dsp:cNvPr id="0" name=""/>
        <dsp:cNvSpPr/>
      </dsp:nvSpPr>
      <dsp:spPr>
        <a:xfrm>
          <a:off x="3070026" y="1359114"/>
          <a:ext cx="2089546" cy="1364639"/>
        </a:xfrm>
        <a:prstGeom prst="roundRect">
          <a:avLst>
            <a:gd name="adj" fmla="val 10000"/>
          </a:avLst>
        </a:prstGeom>
        <a:blipFill rotWithShape="0">
          <a:blip xmlns:r="http://schemas.openxmlformats.org/officeDocument/2006/relationships" r:embed="rId2"/>
          <a:tile tx="0" ty="0" sx="100000" sy="100000" flip="none" algn="tl"/>
        </a:blip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280" tIns="60960" rIns="81280" bIns="60960" numCol="1" spcCol="1270" anchor="ctr" anchorCtr="0">
          <a:noAutofit/>
        </a:bodyPr>
        <a:lstStyle/>
        <a:p>
          <a:pPr lvl="0" algn="ctr" defTabSz="1422400" rtl="0">
            <a:lnSpc>
              <a:spcPct val="90000"/>
            </a:lnSpc>
            <a:spcBef>
              <a:spcPct val="0"/>
            </a:spcBef>
            <a:spcAft>
              <a:spcPct val="35000"/>
            </a:spcAft>
          </a:pPr>
          <a:r>
            <a:rPr lang="en-US" sz="3200" kern="1200" dirty="0" smtClean="0"/>
            <a:t>IGST Output</a:t>
          </a:r>
          <a:endParaRPr lang="en-US" sz="3200" kern="1200" dirty="0"/>
        </a:p>
      </dsp:txBody>
      <dsp:txXfrm>
        <a:off x="3070026" y="1359114"/>
        <a:ext cx="2089546" cy="1364639"/>
      </dsp:txXfrm>
    </dsp:sp>
    <dsp:sp modelId="{B6F34898-8C4E-4B99-8773-F5CCC7ED1E35}">
      <dsp:nvSpPr>
        <dsp:cNvPr id="0" name=""/>
        <dsp:cNvSpPr/>
      </dsp:nvSpPr>
      <dsp:spPr>
        <a:xfrm>
          <a:off x="3048002" y="2709670"/>
          <a:ext cx="2089546" cy="1364639"/>
        </a:xfrm>
        <a:prstGeom prst="roundRect">
          <a:avLst>
            <a:gd name="adj" fmla="val 10000"/>
          </a:avLst>
        </a:prstGeom>
        <a:blipFill rotWithShape="0">
          <a:blip xmlns:r="http://schemas.openxmlformats.org/officeDocument/2006/relationships" r:embed="rId2"/>
          <a:tile tx="0" ty="0" sx="100000" sy="100000" flip="none" algn="tl"/>
        </a:blip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280" tIns="60960" rIns="81280" bIns="60960" numCol="1" spcCol="1270" anchor="ctr" anchorCtr="0">
          <a:noAutofit/>
        </a:bodyPr>
        <a:lstStyle/>
        <a:p>
          <a:pPr lvl="0" algn="ctr" defTabSz="1422400" rtl="0">
            <a:lnSpc>
              <a:spcPct val="90000"/>
            </a:lnSpc>
            <a:spcBef>
              <a:spcPct val="0"/>
            </a:spcBef>
            <a:spcAft>
              <a:spcPct val="35000"/>
            </a:spcAft>
          </a:pPr>
          <a:r>
            <a:rPr lang="en-US" sz="3200" kern="1200" dirty="0" smtClean="0"/>
            <a:t>CGST Output</a:t>
          </a:r>
          <a:endParaRPr lang="en-US" sz="3200" kern="1200" dirty="0"/>
        </a:p>
      </dsp:txBody>
      <dsp:txXfrm>
        <a:off x="3048002" y="2709670"/>
        <a:ext cx="2089546" cy="1364639"/>
      </dsp:txXfrm>
    </dsp:sp>
    <dsp:sp modelId="{6C41AD51-C6CE-4DAD-B4DD-CB9B83753684}">
      <dsp:nvSpPr>
        <dsp:cNvPr id="0" name=""/>
        <dsp:cNvSpPr/>
      </dsp:nvSpPr>
      <dsp:spPr>
        <a:xfrm>
          <a:off x="5616661" y="0"/>
          <a:ext cx="2611933" cy="4525962"/>
        </a:xfrm>
        <a:prstGeom prst="roundRect">
          <a:avLst>
            <a:gd name="adj" fmla="val 10000"/>
          </a:avLst>
        </a:prstGeom>
        <a:blipFill rotWithShape="0">
          <a:blip xmlns:r="http://schemas.openxmlformats.org/officeDocument/2006/relationships" r:embed="rId1"/>
          <a:tile tx="0" ty="0" sx="100000" sy="100000" flip="none" algn="tl"/>
        </a:blipFill>
        <a:ln>
          <a:noFill/>
        </a:ln>
        <a:effectLst/>
      </dsp:spPr>
      <dsp:style>
        <a:lnRef idx="0">
          <a:scrgbClr r="0" g="0" b="0"/>
        </a:lnRef>
        <a:fillRef idx="1">
          <a:scrgbClr r="0" g="0" b="0"/>
        </a:fillRef>
        <a:effectRef idx="0">
          <a:scrgbClr r="0" g="0" b="0"/>
        </a:effectRef>
        <a:fontRef idx="minor"/>
      </dsp:style>
      <dsp:txBody>
        <a:bodyPr spcFirstLastPara="0" vert="horz" wrap="square" lIns="129540" tIns="129540" rIns="129540" bIns="129540" numCol="1" spcCol="1270" anchor="ctr" anchorCtr="0">
          <a:noAutofit/>
        </a:bodyPr>
        <a:lstStyle/>
        <a:p>
          <a:pPr lvl="0" algn="ctr" defTabSz="1511300" rtl="0">
            <a:lnSpc>
              <a:spcPct val="90000"/>
            </a:lnSpc>
            <a:spcBef>
              <a:spcPct val="0"/>
            </a:spcBef>
            <a:spcAft>
              <a:spcPct val="35000"/>
            </a:spcAft>
          </a:pPr>
          <a:r>
            <a:rPr lang="en-US" sz="3400" kern="1200" dirty="0" smtClean="0"/>
            <a:t>SGST Input</a:t>
          </a:r>
          <a:endParaRPr lang="en-US" sz="3400" kern="1200" dirty="0"/>
        </a:p>
      </dsp:txBody>
      <dsp:txXfrm>
        <a:off x="5616661" y="0"/>
        <a:ext cx="2611933" cy="1357788"/>
      </dsp:txXfrm>
    </dsp:sp>
    <dsp:sp modelId="{13023827-06FF-4291-9CB8-7C568C8CFE57}">
      <dsp:nvSpPr>
        <dsp:cNvPr id="0" name=""/>
        <dsp:cNvSpPr/>
      </dsp:nvSpPr>
      <dsp:spPr>
        <a:xfrm>
          <a:off x="5877855" y="1359114"/>
          <a:ext cx="2089546" cy="1364639"/>
        </a:xfrm>
        <a:prstGeom prst="roundRect">
          <a:avLst>
            <a:gd name="adj" fmla="val 10000"/>
          </a:avLst>
        </a:prstGeom>
        <a:blipFill rotWithShape="0">
          <a:blip xmlns:r="http://schemas.openxmlformats.org/officeDocument/2006/relationships" r:embed="rId2"/>
          <a:tile tx="0" ty="0" sx="100000" sy="100000" flip="none" algn="tl"/>
        </a:blip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280" tIns="60960" rIns="81280" bIns="60960" numCol="1" spcCol="1270" anchor="ctr" anchorCtr="0">
          <a:noAutofit/>
        </a:bodyPr>
        <a:lstStyle/>
        <a:p>
          <a:pPr lvl="0" algn="ctr" defTabSz="1422400" rtl="0">
            <a:lnSpc>
              <a:spcPct val="90000"/>
            </a:lnSpc>
            <a:spcBef>
              <a:spcPct val="0"/>
            </a:spcBef>
            <a:spcAft>
              <a:spcPct val="35000"/>
            </a:spcAft>
          </a:pPr>
          <a:r>
            <a:rPr lang="en-US" sz="3200" kern="1200" dirty="0" smtClean="0"/>
            <a:t>IGST Output</a:t>
          </a:r>
          <a:endParaRPr lang="en-US" sz="3200" kern="1200" dirty="0"/>
        </a:p>
      </dsp:txBody>
      <dsp:txXfrm>
        <a:off x="5877855" y="1359114"/>
        <a:ext cx="2089546" cy="1364639"/>
      </dsp:txXfrm>
    </dsp:sp>
    <dsp:sp modelId="{B04CD6C3-F989-43C8-AF05-1B082752F8F1}">
      <dsp:nvSpPr>
        <dsp:cNvPr id="0" name=""/>
        <dsp:cNvSpPr/>
      </dsp:nvSpPr>
      <dsp:spPr>
        <a:xfrm>
          <a:off x="5867407" y="2709670"/>
          <a:ext cx="2089546" cy="1364639"/>
        </a:xfrm>
        <a:prstGeom prst="roundRect">
          <a:avLst>
            <a:gd name="adj" fmla="val 10000"/>
          </a:avLst>
        </a:prstGeom>
        <a:blipFill rotWithShape="0">
          <a:blip xmlns:r="http://schemas.openxmlformats.org/officeDocument/2006/relationships" r:embed="rId2"/>
          <a:tile tx="0" ty="0" sx="100000" sy="100000" flip="none" algn="tl"/>
        </a:blip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280" tIns="60960" rIns="81280" bIns="60960" numCol="1" spcCol="1270" anchor="ctr" anchorCtr="0">
          <a:noAutofit/>
        </a:bodyPr>
        <a:lstStyle/>
        <a:p>
          <a:pPr lvl="0" algn="ctr" defTabSz="1422400" rtl="0">
            <a:lnSpc>
              <a:spcPct val="90000"/>
            </a:lnSpc>
            <a:spcBef>
              <a:spcPct val="0"/>
            </a:spcBef>
            <a:spcAft>
              <a:spcPct val="35000"/>
            </a:spcAft>
          </a:pPr>
          <a:r>
            <a:rPr lang="en-US" sz="3200" kern="1200" dirty="0" smtClean="0"/>
            <a:t>CGST Output</a:t>
          </a:r>
          <a:endParaRPr lang="en-US" sz="3200" kern="1200" dirty="0"/>
        </a:p>
      </dsp:txBody>
      <dsp:txXfrm>
        <a:off x="5867407" y="2709670"/>
        <a:ext cx="2089546" cy="1364639"/>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77F51479-FC8E-47BD-BB64-E86E17E3B2D4}">
      <dsp:nvSpPr>
        <dsp:cNvPr id="0" name=""/>
        <dsp:cNvSpPr/>
      </dsp:nvSpPr>
      <dsp:spPr>
        <a:xfrm>
          <a:off x="1843" y="855901"/>
          <a:ext cx="4049811" cy="476448"/>
        </a:xfrm>
        <a:prstGeom prst="rect">
          <a:avLst/>
        </a:prstGeom>
        <a:solidFill>
          <a:schemeClr val="accent1">
            <a:hueOff val="0"/>
            <a:satOff val="0"/>
            <a:lumOff val="0"/>
            <a:alphaOff val="0"/>
          </a:schemeClr>
        </a:solidFill>
        <a:ln w="55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CF4CEEA-AFE8-4F95-9491-158263A99A8A}">
      <dsp:nvSpPr>
        <dsp:cNvPr id="0" name=""/>
        <dsp:cNvSpPr/>
      </dsp:nvSpPr>
      <dsp:spPr>
        <a:xfrm>
          <a:off x="1843" y="1034836"/>
          <a:ext cx="297513" cy="297513"/>
        </a:xfrm>
        <a:prstGeom prst="rect">
          <a:avLst/>
        </a:prstGeom>
        <a:solidFill>
          <a:schemeClr val="lt1">
            <a:alpha val="90000"/>
            <a:hueOff val="0"/>
            <a:satOff val="0"/>
            <a:lumOff val="0"/>
            <a:alphaOff val="0"/>
          </a:schemeClr>
        </a:solidFill>
        <a:ln w="55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46721F7-7DCC-45DD-8ACF-24DCEB88572D}">
      <dsp:nvSpPr>
        <dsp:cNvPr id="0" name=""/>
        <dsp:cNvSpPr/>
      </dsp:nvSpPr>
      <dsp:spPr>
        <a:xfrm>
          <a:off x="1843" y="0"/>
          <a:ext cx="4049811" cy="8559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l" defTabSz="889000">
            <a:lnSpc>
              <a:spcPct val="90000"/>
            </a:lnSpc>
            <a:spcBef>
              <a:spcPct val="0"/>
            </a:spcBef>
            <a:spcAft>
              <a:spcPct val="35000"/>
            </a:spcAft>
          </a:pPr>
          <a:r>
            <a:rPr lang="en-US" sz="2000" b="1" kern="1200" dirty="0" smtClean="0"/>
            <a:t>Existing Practice</a:t>
          </a:r>
          <a:endParaRPr lang="en-US" sz="2000" b="1" kern="1200" dirty="0"/>
        </a:p>
      </dsp:txBody>
      <dsp:txXfrm>
        <a:off x="1843" y="0"/>
        <a:ext cx="4049811" cy="855901"/>
      </dsp:txXfrm>
    </dsp:sp>
    <dsp:sp modelId="{FA7E0F69-08BB-4793-B8E8-9B7B7AD5990A}">
      <dsp:nvSpPr>
        <dsp:cNvPr id="0" name=""/>
        <dsp:cNvSpPr/>
      </dsp:nvSpPr>
      <dsp:spPr>
        <a:xfrm>
          <a:off x="1843" y="1728331"/>
          <a:ext cx="297506" cy="297506"/>
        </a:xfrm>
        <a:prstGeom prst="rect">
          <a:avLst/>
        </a:prstGeom>
        <a:solidFill>
          <a:schemeClr val="lt1">
            <a:hueOff val="0"/>
            <a:satOff val="0"/>
            <a:lumOff val="0"/>
            <a:alphaOff val="0"/>
          </a:schemeClr>
        </a:solidFill>
        <a:ln w="55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6AF4780-2131-4A61-AEA8-55DDAB5F334C}">
      <dsp:nvSpPr>
        <dsp:cNvPr id="0" name=""/>
        <dsp:cNvSpPr/>
      </dsp:nvSpPr>
      <dsp:spPr>
        <a:xfrm>
          <a:off x="285330" y="1530340"/>
          <a:ext cx="3766324" cy="6934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ctr" anchorCtr="0">
          <a:noAutofit/>
        </a:bodyPr>
        <a:lstStyle/>
        <a:p>
          <a:pPr lvl="0" algn="l" defTabSz="622300">
            <a:lnSpc>
              <a:spcPct val="90000"/>
            </a:lnSpc>
            <a:spcBef>
              <a:spcPct val="0"/>
            </a:spcBef>
            <a:spcAft>
              <a:spcPct val="35000"/>
            </a:spcAft>
          </a:pPr>
          <a:r>
            <a:rPr lang="en-US" sz="1400" kern="1200" dirty="0" smtClean="0"/>
            <a:t>Excise Duty-Manufacturing,</a:t>
          </a:r>
          <a:endParaRPr lang="en-US" sz="1400" kern="1200" dirty="0"/>
        </a:p>
      </dsp:txBody>
      <dsp:txXfrm>
        <a:off x="285330" y="1530340"/>
        <a:ext cx="3766324" cy="693488"/>
      </dsp:txXfrm>
    </dsp:sp>
    <dsp:sp modelId="{AE210257-4517-493A-9740-9F6CF3437DD6}">
      <dsp:nvSpPr>
        <dsp:cNvPr id="0" name=""/>
        <dsp:cNvSpPr/>
      </dsp:nvSpPr>
      <dsp:spPr>
        <a:xfrm>
          <a:off x="1843" y="2421819"/>
          <a:ext cx="297506" cy="297506"/>
        </a:xfrm>
        <a:prstGeom prst="rect">
          <a:avLst/>
        </a:prstGeom>
        <a:solidFill>
          <a:schemeClr val="lt1">
            <a:hueOff val="0"/>
            <a:satOff val="0"/>
            <a:lumOff val="0"/>
            <a:alphaOff val="0"/>
          </a:schemeClr>
        </a:solidFill>
        <a:ln w="55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6883443-36B2-4CA4-BC3A-C3A37AA51597}">
      <dsp:nvSpPr>
        <dsp:cNvPr id="0" name=""/>
        <dsp:cNvSpPr/>
      </dsp:nvSpPr>
      <dsp:spPr>
        <a:xfrm>
          <a:off x="285330" y="2223829"/>
          <a:ext cx="3766324" cy="6934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ctr" anchorCtr="0">
          <a:noAutofit/>
        </a:bodyPr>
        <a:lstStyle/>
        <a:p>
          <a:pPr lvl="0" algn="l" defTabSz="622300">
            <a:lnSpc>
              <a:spcPct val="90000"/>
            </a:lnSpc>
            <a:spcBef>
              <a:spcPct val="0"/>
            </a:spcBef>
            <a:spcAft>
              <a:spcPct val="35000"/>
            </a:spcAft>
          </a:pPr>
          <a:r>
            <a:rPr lang="en-US" sz="1400" kern="1200" dirty="0" smtClean="0"/>
            <a:t>Sales Tax/VAT- Sale of Goods</a:t>
          </a:r>
          <a:endParaRPr lang="en-US" sz="1400" kern="1200" dirty="0"/>
        </a:p>
      </dsp:txBody>
      <dsp:txXfrm>
        <a:off x="285330" y="2223829"/>
        <a:ext cx="3766324" cy="693488"/>
      </dsp:txXfrm>
    </dsp:sp>
    <dsp:sp modelId="{FFA36C9D-442F-48D2-9F6B-0686A748CDA7}">
      <dsp:nvSpPr>
        <dsp:cNvPr id="0" name=""/>
        <dsp:cNvSpPr/>
      </dsp:nvSpPr>
      <dsp:spPr>
        <a:xfrm>
          <a:off x="1843" y="3115308"/>
          <a:ext cx="297506" cy="297506"/>
        </a:xfrm>
        <a:prstGeom prst="rect">
          <a:avLst/>
        </a:prstGeom>
        <a:solidFill>
          <a:schemeClr val="lt1">
            <a:hueOff val="0"/>
            <a:satOff val="0"/>
            <a:lumOff val="0"/>
            <a:alphaOff val="0"/>
          </a:schemeClr>
        </a:solidFill>
        <a:ln w="55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CCD15A4-7E60-44D2-ADB8-35C7901EF9B0}">
      <dsp:nvSpPr>
        <dsp:cNvPr id="0" name=""/>
        <dsp:cNvSpPr/>
      </dsp:nvSpPr>
      <dsp:spPr>
        <a:xfrm>
          <a:off x="285330" y="2917317"/>
          <a:ext cx="3766324" cy="6934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ctr" anchorCtr="0">
          <a:noAutofit/>
        </a:bodyPr>
        <a:lstStyle/>
        <a:p>
          <a:pPr lvl="0" algn="l" defTabSz="622300">
            <a:lnSpc>
              <a:spcPct val="90000"/>
            </a:lnSpc>
            <a:spcBef>
              <a:spcPct val="0"/>
            </a:spcBef>
            <a:spcAft>
              <a:spcPct val="35000"/>
            </a:spcAft>
          </a:pPr>
          <a:r>
            <a:rPr lang="en-US" sz="1400" kern="1200" dirty="0" smtClean="0"/>
            <a:t>Service Tax- Realization of Service</a:t>
          </a:r>
          <a:endParaRPr lang="en-US" sz="1400" kern="1200" dirty="0"/>
        </a:p>
      </dsp:txBody>
      <dsp:txXfrm>
        <a:off x="285330" y="2917317"/>
        <a:ext cx="3766324" cy="693488"/>
      </dsp:txXfrm>
    </dsp:sp>
    <dsp:sp modelId="{90CD9AE1-5837-4134-A118-71960D44E2D8}">
      <dsp:nvSpPr>
        <dsp:cNvPr id="0" name=""/>
        <dsp:cNvSpPr/>
      </dsp:nvSpPr>
      <dsp:spPr>
        <a:xfrm>
          <a:off x="4254145" y="855901"/>
          <a:ext cx="4049811" cy="476448"/>
        </a:xfrm>
        <a:prstGeom prst="rect">
          <a:avLst/>
        </a:prstGeom>
        <a:solidFill>
          <a:schemeClr val="accent1">
            <a:hueOff val="0"/>
            <a:satOff val="0"/>
            <a:lumOff val="0"/>
            <a:alphaOff val="0"/>
          </a:schemeClr>
        </a:solidFill>
        <a:ln w="55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528B8E5-2EA9-40ED-B96D-AA5C175A00F2}">
      <dsp:nvSpPr>
        <dsp:cNvPr id="0" name=""/>
        <dsp:cNvSpPr/>
      </dsp:nvSpPr>
      <dsp:spPr>
        <a:xfrm>
          <a:off x="4254145" y="1034836"/>
          <a:ext cx="297513" cy="297513"/>
        </a:xfrm>
        <a:prstGeom prst="rect">
          <a:avLst/>
        </a:prstGeom>
        <a:solidFill>
          <a:schemeClr val="lt1">
            <a:alpha val="90000"/>
            <a:hueOff val="0"/>
            <a:satOff val="0"/>
            <a:lumOff val="0"/>
            <a:alphaOff val="0"/>
          </a:schemeClr>
        </a:solidFill>
        <a:ln w="55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2E2DAD7-3B6E-4614-8B91-18FD92F1DE15}">
      <dsp:nvSpPr>
        <dsp:cNvPr id="0" name=""/>
        <dsp:cNvSpPr/>
      </dsp:nvSpPr>
      <dsp:spPr>
        <a:xfrm>
          <a:off x="4254145" y="0"/>
          <a:ext cx="4049811" cy="8559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90" tIns="22860" rIns="34290" bIns="22860" numCol="1" spcCol="1270" anchor="ctr" anchorCtr="0">
          <a:noAutofit/>
        </a:bodyPr>
        <a:lstStyle/>
        <a:p>
          <a:pPr lvl="0" algn="ctr" defTabSz="800100">
            <a:lnSpc>
              <a:spcPct val="90000"/>
            </a:lnSpc>
            <a:spcBef>
              <a:spcPct val="0"/>
            </a:spcBef>
            <a:spcAft>
              <a:spcPct val="35000"/>
            </a:spcAft>
          </a:pPr>
          <a:r>
            <a:rPr lang="en-US" sz="1800" b="1" kern="1200" dirty="0" smtClean="0"/>
            <a:t>GST</a:t>
          </a:r>
          <a:endParaRPr lang="en-US" sz="1800" b="1" kern="1200" dirty="0"/>
        </a:p>
      </dsp:txBody>
      <dsp:txXfrm>
        <a:off x="4254145" y="0"/>
        <a:ext cx="4049811" cy="855901"/>
      </dsp:txXfrm>
    </dsp:sp>
    <dsp:sp modelId="{8946A824-44F7-49C4-8424-0CDF432E4119}">
      <dsp:nvSpPr>
        <dsp:cNvPr id="0" name=""/>
        <dsp:cNvSpPr/>
      </dsp:nvSpPr>
      <dsp:spPr>
        <a:xfrm>
          <a:off x="4254145" y="1728331"/>
          <a:ext cx="297506" cy="297506"/>
        </a:xfrm>
        <a:prstGeom prst="rect">
          <a:avLst/>
        </a:prstGeom>
        <a:solidFill>
          <a:schemeClr val="lt1">
            <a:hueOff val="0"/>
            <a:satOff val="0"/>
            <a:lumOff val="0"/>
            <a:alphaOff val="0"/>
          </a:schemeClr>
        </a:solidFill>
        <a:ln w="55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C592B5B-E204-471A-B45C-745398DB5274}">
      <dsp:nvSpPr>
        <dsp:cNvPr id="0" name=""/>
        <dsp:cNvSpPr/>
      </dsp:nvSpPr>
      <dsp:spPr>
        <a:xfrm>
          <a:off x="4537632" y="1530340"/>
          <a:ext cx="3766324" cy="6934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ctr" anchorCtr="0">
          <a:noAutofit/>
        </a:bodyPr>
        <a:lstStyle/>
        <a:p>
          <a:pPr lvl="0" algn="l" defTabSz="622300">
            <a:lnSpc>
              <a:spcPct val="90000"/>
            </a:lnSpc>
            <a:spcBef>
              <a:spcPct val="0"/>
            </a:spcBef>
            <a:spcAft>
              <a:spcPct val="35000"/>
            </a:spcAft>
          </a:pPr>
          <a:r>
            <a:rPr lang="en-US" sz="1400" kern="1200" dirty="0" smtClean="0"/>
            <a:t>Taxable event is “Supply “ of Goods </a:t>
          </a:r>
          <a:r>
            <a:rPr lang="en-US" sz="1400" kern="1200" smtClean="0"/>
            <a:t>&amp; service</a:t>
          </a:r>
          <a:endParaRPr lang="en-US" sz="1400" kern="1200" dirty="0" smtClean="0"/>
        </a:p>
        <a:p>
          <a:pPr lvl="0" algn="l" defTabSz="622300">
            <a:lnSpc>
              <a:spcPct val="90000"/>
            </a:lnSpc>
            <a:spcBef>
              <a:spcPct val="0"/>
            </a:spcBef>
            <a:spcAft>
              <a:spcPct val="35000"/>
            </a:spcAft>
          </a:pPr>
          <a:endParaRPr lang="en-US" sz="1400" kern="1200" dirty="0"/>
        </a:p>
      </dsp:txBody>
      <dsp:txXfrm>
        <a:off x="4537632" y="1530340"/>
        <a:ext cx="3766324" cy="693488"/>
      </dsp:txXfrm>
    </dsp:sp>
    <dsp:sp modelId="{544136A8-35F2-44C5-B167-371ABB038A39}">
      <dsp:nvSpPr>
        <dsp:cNvPr id="0" name=""/>
        <dsp:cNvSpPr/>
      </dsp:nvSpPr>
      <dsp:spPr>
        <a:xfrm>
          <a:off x="4254145" y="2421819"/>
          <a:ext cx="297506" cy="297506"/>
        </a:xfrm>
        <a:prstGeom prst="rect">
          <a:avLst/>
        </a:prstGeom>
        <a:solidFill>
          <a:schemeClr val="lt1">
            <a:hueOff val="0"/>
            <a:satOff val="0"/>
            <a:lumOff val="0"/>
            <a:alphaOff val="0"/>
          </a:schemeClr>
        </a:solidFill>
        <a:ln w="55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C62A5FE-53A8-4C5C-B6E7-22EB3FF3AA71}">
      <dsp:nvSpPr>
        <dsp:cNvPr id="0" name=""/>
        <dsp:cNvSpPr/>
      </dsp:nvSpPr>
      <dsp:spPr>
        <a:xfrm>
          <a:off x="4537632" y="2223829"/>
          <a:ext cx="3766324" cy="6934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ctr" anchorCtr="0">
          <a:noAutofit/>
        </a:bodyPr>
        <a:lstStyle/>
        <a:p>
          <a:pPr lvl="0" algn="l" defTabSz="622300">
            <a:lnSpc>
              <a:spcPct val="90000"/>
            </a:lnSpc>
            <a:spcBef>
              <a:spcPct val="0"/>
            </a:spcBef>
            <a:spcAft>
              <a:spcPct val="35000"/>
            </a:spcAft>
          </a:pPr>
          <a:r>
            <a:rPr lang="en-US" sz="1400" kern="1200" dirty="0" smtClean="0"/>
            <a:t>The location of the supplier and the recipient within the country is immaterial for the purpose of CGST.</a:t>
          </a:r>
        </a:p>
        <a:p>
          <a:pPr lvl="0" algn="l" defTabSz="622300">
            <a:lnSpc>
              <a:spcPct val="90000"/>
            </a:lnSpc>
            <a:spcBef>
              <a:spcPct val="0"/>
            </a:spcBef>
            <a:spcAft>
              <a:spcPct val="35000"/>
            </a:spcAft>
          </a:pPr>
          <a:endParaRPr lang="en-US" sz="1400" kern="1200" dirty="0"/>
        </a:p>
      </dsp:txBody>
      <dsp:txXfrm>
        <a:off x="4537632" y="2223829"/>
        <a:ext cx="3766324" cy="693488"/>
      </dsp:txXfrm>
    </dsp:sp>
    <dsp:sp modelId="{1F6E7483-9463-4428-A366-FDA0427ED8BE}">
      <dsp:nvSpPr>
        <dsp:cNvPr id="0" name=""/>
        <dsp:cNvSpPr/>
      </dsp:nvSpPr>
      <dsp:spPr>
        <a:xfrm>
          <a:off x="4254145" y="3115308"/>
          <a:ext cx="297506" cy="297506"/>
        </a:xfrm>
        <a:prstGeom prst="rect">
          <a:avLst/>
        </a:prstGeom>
        <a:solidFill>
          <a:schemeClr val="lt1">
            <a:hueOff val="0"/>
            <a:satOff val="0"/>
            <a:lumOff val="0"/>
            <a:alphaOff val="0"/>
          </a:schemeClr>
        </a:solidFill>
        <a:ln w="55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F2AA284-8589-44EB-9304-719DB6F4C99B}">
      <dsp:nvSpPr>
        <dsp:cNvPr id="0" name=""/>
        <dsp:cNvSpPr/>
      </dsp:nvSpPr>
      <dsp:spPr>
        <a:xfrm>
          <a:off x="4537632" y="2917317"/>
          <a:ext cx="3766324" cy="6934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ctr" anchorCtr="0">
          <a:noAutofit/>
        </a:bodyPr>
        <a:lstStyle/>
        <a:p>
          <a:pPr lvl="0" algn="l" defTabSz="622300">
            <a:lnSpc>
              <a:spcPct val="90000"/>
            </a:lnSpc>
            <a:spcBef>
              <a:spcPct val="0"/>
            </a:spcBef>
            <a:spcAft>
              <a:spcPct val="35000"/>
            </a:spcAft>
          </a:pPr>
          <a:r>
            <a:rPr lang="en-US" sz="1400" kern="1200" dirty="0" smtClean="0"/>
            <a:t>SGST would be chargeable only when the supplier and the recipient are both located within the </a:t>
          </a:r>
          <a:r>
            <a:rPr lang="en-US" sz="1400" kern="1200" smtClean="0"/>
            <a:t>State.</a:t>
          </a:r>
          <a:r>
            <a:rPr lang="en-US" sz="1400" kern="1200" dirty="0" smtClean="0"/>
            <a:t> </a:t>
          </a:r>
          <a:endParaRPr lang="en-US" sz="1400" kern="1200" dirty="0"/>
        </a:p>
      </dsp:txBody>
      <dsp:txXfrm>
        <a:off x="4537632" y="2917317"/>
        <a:ext cx="3766324" cy="693488"/>
      </dsp:txXfrm>
    </dsp:sp>
    <dsp:sp modelId="{5C7BEE1B-9116-4356-BC79-BBC6DAB27CA4}">
      <dsp:nvSpPr>
        <dsp:cNvPr id="0" name=""/>
        <dsp:cNvSpPr/>
      </dsp:nvSpPr>
      <dsp:spPr>
        <a:xfrm>
          <a:off x="4254145" y="3808796"/>
          <a:ext cx="297506" cy="297506"/>
        </a:xfrm>
        <a:prstGeom prst="rect">
          <a:avLst/>
        </a:prstGeom>
        <a:solidFill>
          <a:schemeClr val="lt1">
            <a:hueOff val="0"/>
            <a:satOff val="0"/>
            <a:lumOff val="0"/>
            <a:alphaOff val="0"/>
          </a:schemeClr>
        </a:solidFill>
        <a:ln w="55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4DB8DC1-4116-48E2-A44E-BD603ACCCBAE}">
      <dsp:nvSpPr>
        <dsp:cNvPr id="0" name=""/>
        <dsp:cNvSpPr/>
      </dsp:nvSpPr>
      <dsp:spPr>
        <a:xfrm>
          <a:off x="4537632" y="3610805"/>
          <a:ext cx="3766324" cy="6934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ctr" anchorCtr="0">
          <a:noAutofit/>
        </a:bodyPr>
        <a:lstStyle/>
        <a:p>
          <a:pPr lvl="0" algn="l" defTabSz="622300">
            <a:lnSpc>
              <a:spcPct val="90000"/>
            </a:lnSpc>
            <a:spcBef>
              <a:spcPct val="0"/>
            </a:spcBef>
            <a:spcAft>
              <a:spcPct val="35000"/>
            </a:spcAft>
          </a:pPr>
          <a:endParaRPr lang="en-US" sz="1400" kern="1200" dirty="0" smtClean="0"/>
        </a:p>
        <a:p>
          <a:pPr lvl="0" algn="l" defTabSz="622300">
            <a:lnSpc>
              <a:spcPct val="90000"/>
            </a:lnSpc>
            <a:spcBef>
              <a:spcPct val="0"/>
            </a:spcBef>
            <a:spcAft>
              <a:spcPct val="35000"/>
            </a:spcAft>
          </a:pPr>
          <a:r>
            <a:rPr lang="en-US" sz="1400" kern="1200" dirty="0" smtClean="0"/>
            <a:t>Inter state Supply of goods and services  will attract IGST. </a:t>
          </a:r>
          <a:br>
            <a:rPr lang="en-US" sz="1400" kern="1200" dirty="0" smtClean="0"/>
          </a:br>
          <a:endParaRPr lang="en-US" sz="1400" kern="1200" dirty="0"/>
        </a:p>
      </dsp:txBody>
      <dsp:txXfrm>
        <a:off x="4537632" y="3610805"/>
        <a:ext cx="3766324" cy="693488"/>
      </dsp:txXfrm>
    </dsp:sp>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8/layout/SquareAccentList">
  <dgm:title val=""/>
  <dgm:desc val=""/>
  <dgm:catLst>
    <dgm:cat type="list" pri="5500"/>
  </dgm:catLst>
  <dgm:samp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ampData>
  <dgm:style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clrData>
  <dgm:layoutNode name="layout">
    <dgm:varLst>
      <dgm:chMax/>
      <dgm:chPref/>
      <dgm:dir/>
      <dgm:resizeHandles/>
    </dgm:varLst>
    <dgm:choose name="Name0">
      <dgm:if name="Name1" func="var" arg="dir" op="equ" val="norm">
        <dgm:alg type="hierChild">
          <dgm:param type="linDir" val="fromL"/>
          <dgm:param type="vertAlign" val="t"/>
          <dgm:param type="nodeVertAlign" val="t"/>
          <dgm:param type="horzAlign" val="ctr"/>
          <dgm:param type="fallback" val="1D"/>
        </dgm:alg>
      </dgm:if>
      <dgm:else name="Name2">
        <dgm:alg type="hierChild">
          <dgm:param type="linDir" val="fromR"/>
          <dgm:param type="vertAlign" val="t"/>
          <dgm:param type="nodeVertAlign" val="t"/>
          <dgm:param type="horzAlign" val="ctr"/>
          <dgm:param type="fallback" val="1D"/>
        </dgm:alg>
      </dgm:else>
    </dgm:choose>
    <dgm:shape xmlns:r="http://schemas.openxmlformats.org/officeDocument/2006/relationships" r:blip="">
      <dgm:adjLst/>
    </dgm:shape>
    <dgm:presOf/>
    <dgm:constrLst>
      <dgm:constr type="primFontSz" for="des" forName="Parent" op="equ" val="65"/>
      <dgm:constr type="primFontSz" for="des" forName="Child" op="equ" val="65"/>
      <dgm:constr type="primFontSz" for="des" forName="Child" refType="primFontSz" refFor="des" refForName="Parent" op="lte"/>
      <dgm:constr type="w" for="des" forName="rootComposite" refType="h" refFor="des" refForName="rootComposite" fact="3.0396"/>
      <dgm:constr type="h" for="des" forName="rootComposite" refType="h"/>
      <dgm:constr type="w" for="des" forName="childComposite" refType="w" refFor="des" refForName="rootComposite"/>
      <dgm:constr type="h" for="des" forName="childComposite" refType="h" refFor="des" refForName="rootComposite" fact="0.5205"/>
      <dgm:constr type="sibSp" refType="w" refFor="des" refForName="rootComposite" fact="0.05"/>
      <dgm:constr type="sp" for="des" forName="root" refType="h" refFor="des" refForName="childComposite" fact="0.2855"/>
    </dgm:constrLst>
    <dgm:ruleLst/>
    <dgm:forEach name="Name3" axis="ch">
      <dgm:forEach name="Name4" axis="self" ptType="node" cnt="1">
        <dgm:layoutNode name="root">
          <dgm:varLst>
            <dgm:chMax/>
            <dgm:chPref/>
          </dgm:varLst>
          <dgm:alg type="hierRoot">
            <dgm:param type="hierAlign" val="tL"/>
          </dgm:alg>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hoose name="Name5">
              <dgm:if name="Name6" func="var" arg="dir" op="equ" val="norm">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l" for="ch" forName="ParentSmallAccent" refType="w" fact="0"/>
                  <dgm:constr type="b" for="ch" forName="ParentSmallAccent" refType="h"/>
                  <dgm:constr type="w" for="ch" forName="ParentSmallAccent" refType="h" fact="0.2233"/>
                  <dgm:constr type="h" for="ch" forName="ParentSmallAccent" refType="h" fact="0.2233"/>
                </dgm:constrLst>
              </dgm:if>
              <dgm:else name="Name7">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r" for="ch" forName="ParentSmallAccent" refType="w"/>
                  <dgm:constr type="b" for="ch" forName="ParentSmallAccent" refType="h"/>
                  <dgm:constr type="w" for="ch" forName="ParentSmallAccent" refType="h" fact="0.2233"/>
                  <dgm:constr type="h" for="ch" forName="ParentSmallAccent" refType="h" fact="0.2233"/>
                </dgm:constrLst>
              </dgm:else>
            </dgm:choose>
            <dgm:ruleLst/>
            <dgm:layoutNode name="ParentAccent" styleLbl="alignNode1">
              <dgm:alg type="sp"/>
              <dgm:shape xmlns:r="http://schemas.openxmlformats.org/officeDocument/2006/relationships" type="rect" r:blip="">
                <dgm:adjLst/>
              </dgm:shape>
              <dgm:presOf/>
            </dgm:layoutNode>
            <dgm:layoutNode name="ParentSmallAccent" styleLbl="fgAcc1">
              <dgm:alg type="sp"/>
              <dgm:shape xmlns:r="http://schemas.openxmlformats.org/officeDocument/2006/relationships" type="rect" r:blip="">
                <dgm:adjLst/>
              </dgm:shape>
              <dgm:presOf/>
            </dgm:layoutNode>
            <dgm:layoutNode name="Parent" styleLbl="revTx">
              <dgm:varLst>
                <dgm:chMax/>
                <dgm:chPref val="4"/>
                <dgm:bulletEnabled val="1"/>
              </dgm:varLst>
              <dgm:choose name="Name8">
                <dgm:if name="Name9" func="var" arg="dir" op="equ" val="norm">
                  <dgm:alg type="tx">
                    <dgm:param type="txAnchorVertCh" val="mid"/>
                    <dgm:param type="parTxLTRAlign" val="l"/>
                  </dgm:alg>
                </dgm:if>
                <dgm:else name="Name10">
                  <dgm:alg type="tx">
                    <dgm:param type="txAnchorVertCh" val="mid"/>
                    <dgm:param type="parTxLTRAlign" val="r"/>
                  </dgm:alg>
                </dgm:else>
              </dgm:choose>
              <dgm:shape xmlns:r="http://schemas.openxmlformats.org/officeDocument/2006/relationships" type="rect" r:blip="">
                <dgm:adjLst/>
              </dgm:shape>
              <dgm:presOf axis="self" ptType="node"/>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11" axis="ch">
              <dgm:forEach name="Name12" axis="self" ptType="node">
                <dgm:layoutNode name="childComposite">
                  <dgm:varLst>
                    <dgm:chMax val="0"/>
                    <dgm:chPref val="0"/>
                  </dgm:varLst>
                  <dgm:alg type="composite"/>
                  <dgm:shape xmlns:r="http://schemas.openxmlformats.org/officeDocument/2006/relationships" r:blip="">
                    <dgm:adjLst/>
                  </dgm:shape>
                  <dgm:presOf/>
                  <dgm:choose name="Name13">
                    <dgm:if name="Name14" func="var" arg="dir" op="equ" val="norm">
                      <dgm:constrLst>
                        <dgm:constr type="w" for="ch" forName="ChildAccent" refType="h" fact="0.429"/>
                        <dgm:constr type="h" for="ch" forName="ChildAccent" refType="h" fact="0.429"/>
                        <dgm:constr type="l" for="ch" forName="ChildAccent" refType="w" fact="0"/>
                        <dgm:constr type="t" for="ch" forName="ChildAccent" refType="h" fact="0.2855"/>
                        <dgm:constr type="w" for="ch" forName="Child" refType="w" fact="0.93"/>
                        <dgm:constr type="h" for="ch" forName="Child" refType="h"/>
                        <dgm:constr type="l" for="ch" forName="Child" refType="w" fact="0.07"/>
                        <dgm:constr type="t" for="ch" forName="Child" refType="h" fact="0"/>
                      </dgm:constrLst>
                    </dgm:if>
                    <dgm:else name="Name15">
                      <dgm:constrLst>
                        <dgm:constr type="w" for="ch" forName="ChildAccent" refType="h" fact="0.429"/>
                        <dgm:constr type="h" for="ch" forName="ChildAccent" refType="h" fact="0.429"/>
                        <dgm:constr type="r" for="ch" forName="ChildAccent" refType="w"/>
                        <dgm:constr type="t" for="ch" forName="ChildAccent" refType="h" fact="0.2855"/>
                        <dgm:constr type="w" for="ch" forName="Child" refType="w" fact="0.93"/>
                        <dgm:constr type="h" for="ch" forName="Child" refType="h"/>
                        <dgm:constr type="r" for="ch" forName="Child" refType="w" fact="0.93"/>
                        <dgm:constr type="t" for="ch" forName="Child" refType="h" fact="0"/>
                      </dgm:constrLst>
                    </dgm:else>
                  </dgm:choose>
                  <dgm:ruleLst/>
                  <dgm:layoutNode name="ChildAccent" styleLbl="solidFgAcc1">
                    <dgm:alg type="sp"/>
                    <dgm:shape xmlns:r="http://schemas.openxmlformats.org/officeDocument/2006/relationships" type="rect" r:blip="">
                      <dgm:adjLst/>
                    </dgm:shape>
                    <dgm:presOf/>
                  </dgm:layoutNode>
                  <dgm:layoutNode name="Child" styleLbl="revTx">
                    <dgm:varLst>
                      <dgm:chMax val="0"/>
                      <dgm:chPref val="0"/>
                      <dgm:bulletEnabled val="1"/>
                    </dgm:varLst>
                    <dgm:choose name="Name16">
                      <dgm:if name="Name17" func="var" arg="dir" op="equ" val="norm">
                        <dgm:alg type="tx">
                          <dgm:param type="txAnchorVertCh" val="mid"/>
                          <dgm:param type="parTxLTRAlign" val="l"/>
                        </dgm:alg>
                      </dgm:if>
                      <dgm:else name="Name18">
                        <dgm:alg type="tx">
                          <dgm:param type="txAnchorVertCh" val="mid"/>
                          <dgm:param type="parTxLTRAlign" val="r"/>
                        </dgm:alg>
                      </dgm:else>
                    </dgm:choose>
                    <dgm:shape xmlns:r="http://schemas.openxmlformats.org/officeDocument/2006/relationships" type="rect" r:blip="">
                      <dgm:adjLst/>
                    </dgm:shape>
                    <dgm:presOf axis="desOrSelf" ptType="node node"/>
                    <dgm:ruleLst>
                      <dgm:rule type="primFontSz" val="5" fact="NaN" max="NaN"/>
                    </dgm:ruleLs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E379E9E-CFAF-453C-9403-486435267383}" type="datetimeFigureOut">
              <a:rPr lang="en-US" smtClean="0"/>
              <a:pPr/>
              <a:t>2/2/2017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F088EF1-2FC8-49F7-9131-FB1BC47D15C2}" type="slidenum">
              <a:rPr lang="en-US" smtClean="0"/>
              <a:pPr/>
              <a:t>‹#›</a:t>
            </a:fld>
            <a:endParaRPr lang="en-US"/>
          </a:p>
        </p:txBody>
      </p:sp>
    </p:spTree>
    <p:extLst>
      <p:ext uri="{BB962C8B-B14F-4D97-AF65-F5344CB8AC3E}">
        <p14:creationId xmlns="" xmlns:p14="http://schemas.microsoft.com/office/powerpoint/2010/main" val="1278652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F088EF1-2FC8-49F7-9131-FB1BC47D15C2}" type="slidenum">
              <a:rPr lang="en-US" smtClean="0"/>
              <a:pPr/>
              <a:t>5</a:t>
            </a:fld>
            <a:endParaRPr lang="en-US"/>
          </a:p>
        </p:txBody>
      </p:sp>
    </p:spTree>
    <p:extLst>
      <p:ext uri="{BB962C8B-B14F-4D97-AF65-F5344CB8AC3E}">
        <p14:creationId xmlns="" xmlns:p14="http://schemas.microsoft.com/office/powerpoint/2010/main" val="348047792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F93AE983-ED45-4C26-B59D-65FF4DDC252C}" type="datetime1">
              <a:rPr lang="en-US" smtClean="0"/>
              <a:pPr/>
              <a:t>2/2/2017</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r>
              <a:rPr lang="en-US" smtClean="0"/>
              <a:t>Download Source- www.taxguru.in</a:t>
            </a:r>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E67F9B3A-F591-45C6-9024-8CA8EABE3A3B}" type="datetime1">
              <a:rPr lang="en-US" smtClean="0"/>
              <a:pPr/>
              <a:t>2/2/2017</a:t>
            </a:fld>
            <a:endParaRPr lang="en-US"/>
          </a:p>
        </p:txBody>
      </p:sp>
      <p:sp>
        <p:nvSpPr>
          <p:cNvPr id="5" name="Footer Placeholder 4"/>
          <p:cNvSpPr>
            <a:spLocks noGrp="1"/>
          </p:cNvSpPr>
          <p:nvPr>
            <p:ph type="ftr" sz="quarter" idx="11"/>
          </p:nvPr>
        </p:nvSpPr>
        <p:spPr/>
        <p:txBody>
          <a:bodyPr/>
          <a:lstStyle>
            <a:extLst/>
          </a:lstStyle>
          <a:p>
            <a:r>
              <a:rPr lang="en-US" smtClean="0"/>
              <a:t>Download Source- www.taxguru.in</a:t>
            </a:r>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B9A08C16-8216-41D4-9918-8AB13945358F}" type="datetime1">
              <a:rPr lang="en-US" smtClean="0"/>
              <a:pPr/>
              <a:t>2/2/2017</a:t>
            </a:fld>
            <a:endParaRPr lang="en-US"/>
          </a:p>
        </p:txBody>
      </p:sp>
      <p:sp>
        <p:nvSpPr>
          <p:cNvPr id="5" name="Footer Placeholder 4"/>
          <p:cNvSpPr>
            <a:spLocks noGrp="1"/>
          </p:cNvSpPr>
          <p:nvPr>
            <p:ph type="ftr" sz="quarter" idx="11"/>
          </p:nvPr>
        </p:nvSpPr>
        <p:spPr/>
        <p:txBody>
          <a:bodyPr/>
          <a:lstStyle>
            <a:extLst/>
          </a:lstStyle>
          <a:p>
            <a:r>
              <a:rPr lang="en-US" smtClean="0"/>
              <a:t>Download Source- www.taxguru.in</a:t>
            </a:r>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35D345F6-FD55-4EBB-AE27-12ABB58576ED}" type="datetime1">
              <a:rPr lang="en-US" smtClean="0"/>
              <a:pPr/>
              <a:t>2/2/2017</a:t>
            </a:fld>
            <a:endParaRPr lang="en-US"/>
          </a:p>
        </p:txBody>
      </p:sp>
      <p:sp>
        <p:nvSpPr>
          <p:cNvPr id="5" name="Footer Placeholder 4"/>
          <p:cNvSpPr>
            <a:spLocks noGrp="1"/>
          </p:cNvSpPr>
          <p:nvPr>
            <p:ph type="ftr" sz="quarter" idx="11"/>
          </p:nvPr>
        </p:nvSpPr>
        <p:spPr/>
        <p:txBody>
          <a:bodyPr/>
          <a:lstStyle>
            <a:extLst/>
          </a:lstStyle>
          <a:p>
            <a:r>
              <a:rPr lang="en-US" smtClean="0"/>
              <a:t>Download Source- www.taxguru.in</a:t>
            </a:r>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8A0E072D-A05D-48A5-A760-A9852B045D0B}" type="datetime1">
              <a:rPr lang="en-US" smtClean="0"/>
              <a:pPr/>
              <a:t>2/2/2017</a:t>
            </a:fld>
            <a:endParaRPr lang="en-US"/>
          </a:p>
        </p:txBody>
      </p:sp>
      <p:sp>
        <p:nvSpPr>
          <p:cNvPr id="5" name="Footer Placeholder 4"/>
          <p:cNvSpPr>
            <a:spLocks noGrp="1"/>
          </p:cNvSpPr>
          <p:nvPr>
            <p:ph type="ftr" sz="quarter" idx="11"/>
          </p:nvPr>
        </p:nvSpPr>
        <p:spPr/>
        <p:txBody>
          <a:bodyPr/>
          <a:lstStyle>
            <a:extLst/>
          </a:lstStyle>
          <a:p>
            <a:r>
              <a:rPr lang="en-US" smtClean="0"/>
              <a:t>Download Source- www.taxguru.in</a:t>
            </a:r>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DECA3316-22D5-44B4-B635-C58B39F2D6C2}" type="datetime1">
              <a:rPr lang="en-US" smtClean="0"/>
              <a:pPr/>
              <a:t>2/2/2017</a:t>
            </a:fld>
            <a:endParaRPr lang="en-US"/>
          </a:p>
        </p:txBody>
      </p:sp>
      <p:sp>
        <p:nvSpPr>
          <p:cNvPr id="6" name="Footer Placeholder 5"/>
          <p:cNvSpPr>
            <a:spLocks noGrp="1"/>
          </p:cNvSpPr>
          <p:nvPr>
            <p:ph type="ftr" sz="quarter" idx="11"/>
          </p:nvPr>
        </p:nvSpPr>
        <p:spPr/>
        <p:txBody>
          <a:bodyPr/>
          <a:lstStyle>
            <a:extLst/>
          </a:lstStyle>
          <a:p>
            <a:r>
              <a:rPr lang="en-US" smtClean="0"/>
              <a:t>Download Source- www.taxguru.in</a:t>
            </a:r>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7DE78F3C-E681-4E83-96CE-A1BE8B8F2F91}" type="datetime1">
              <a:rPr lang="en-US" smtClean="0"/>
              <a:pPr/>
              <a:t>2/2/2017</a:t>
            </a:fld>
            <a:endParaRPr lang="en-US"/>
          </a:p>
        </p:txBody>
      </p:sp>
      <p:sp>
        <p:nvSpPr>
          <p:cNvPr id="8" name="Footer Placeholder 7"/>
          <p:cNvSpPr>
            <a:spLocks noGrp="1"/>
          </p:cNvSpPr>
          <p:nvPr>
            <p:ph type="ftr" sz="quarter" idx="11"/>
          </p:nvPr>
        </p:nvSpPr>
        <p:spPr/>
        <p:txBody>
          <a:bodyPr/>
          <a:lstStyle>
            <a:extLst/>
          </a:lstStyle>
          <a:p>
            <a:r>
              <a:rPr lang="en-US" smtClean="0"/>
              <a:t>Download Source- www.taxguru.in</a:t>
            </a:r>
            <a:endParaRPr lang="en-US"/>
          </a:p>
        </p:txBody>
      </p:sp>
      <p:sp>
        <p:nvSpPr>
          <p:cNvPr id="9" name="Slide Number Placeholder 8"/>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7C789B2D-7611-443E-AA68-E1AF6B4AA50B}" type="datetime1">
              <a:rPr lang="en-US" smtClean="0"/>
              <a:pPr/>
              <a:t>2/2/2017</a:t>
            </a:fld>
            <a:endParaRPr lang="en-US"/>
          </a:p>
        </p:txBody>
      </p:sp>
      <p:sp>
        <p:nvSpPr>
          <p:cNvPr id="4" name="Footer Placeholder 3"/>
          <p:cNvSpPr>
            <a:spLocks noGrp="1"/>
          </p:cNvSpPr>
          <p:nvPr>
            <p:ph type="ftr" sz="quarter" idx="11"/>
          </p:nvPr>
        </p:nvSpPr>
        <p:spPr/>
        <p:txBody>
          <a:bodyPr/>
          <a:lstStyle>
            <a:extLst/>
          </a:lstStyle>
          <a:p>
            <a:r>
              <a:rPr lang="en-US" smtClean="0"/>
              <a:t>Download Source- www.taxguru.in</a:t>
            </a:r>
            <a:endParaRPr lang="en-US"/>
          </a:p>
        </p:txBody>
      </p:sp>
      <p:sp>
        <p:nvSpPr>
          <p:cNvPr id="5" name="Slide Number Placeholder 4"/>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136A8E53-99EB-46A5-B9DE-B036492FA177}" type="datetime1">
              <a:rPr lang="en-US" smtClean="0"/>
              <a:pPr/>
              <a:t>2/2/2017</a:t>
            </a:fld>
            <a:endParaRPr lang="en-US"/>
          </a:p>
        </p:txBody>
      </p:sp>
      <p:sp>
        <p:nvSpPr>
          <p:cNvPr id="3" name="Footer Placeholder 2"/>
          <p:cNvSpPr>
            <a:spLocks noGrp="1"/>
          </p:cNvSpPr>
          <p:nvPr>
            <p:ph type="ftr" sz="quarter" idx="11"/>
          </p:nvPr>
        </p:nvSpPr>
        <p:spPr/>
        <p:txBody>
          <a:bodyPr/>
          <a:lstStyle>
            <a:extLst/>
          </a:lstStyle>
          <a:p>
            <a:r>
              <a:rPr lang="en-US" smtClean="0"/>
              <a:t>Download Source- www.taxguru.in</a:t>
            </a:r>
            <a:endParaRPr lang="en-US"/>
          </a:p>
        </p:txBody>
      </p:sp>
      <p:sp>
        <p:nvSpPr>
          <p:cNvPr id="4" name="Slide Number Placeholder 3"/>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15DD0E2C-3BC9-4019-85B5-8307885134EE}" type="datetime1">
              <a:rPr lang="en-US" smtClean="0"/>
              <a:pPr/>
              <a:t>2/2/2017</a:t>
            </a:fld>
            <a:endParaRPr lang="en-US"/>
          </a:p>
        </p:txBody>
      </p:sp>
      <p:sp>
        <p:nvSpPr>
          <p:cNvPr id="6" name="Footer Placeholder 5"/>
          <p:cNvSpPr>
            <a:spLocks noGrp="1"/>
          </p:cNvSpPr>
          <p:nvPr>
            <p:ph type="ftr" sz="quarter" idx="11"/>
          </p:nvPr>
        </p:nvSpPr>
        <p:spPr/>
        <p:txBody>
          <a:bodyPr/>
          <a:lstStyle>
            <a:extLst/>
          </a:lstStyle>
          <a:p>
            <a:r>
              <a:rPr lang="en-US" smtClean="0"/>
              <a:t>Download Source- www.taxguru.in</a:t>
            </a:r>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CDB0E9FD-BB6A-4789-9920-FF5A8C4B803B}" type="datetime1">
              <a:rPr lang="en-US" smtClean="0"/>
              <a:pPr/>
              <a:t>2/2/2017</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r>
              <a:rPr lang="en-US" smtClean="0"/>
              <a:t>Download Source- www.taxguru.in</a:t>
            </a:r>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B6F15528-21DE-4FAA-801E-634DDDAF4B2B}"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223C6BA3-819D-41E2-9DB9-518E70F0167A}" type="datetime1">
              <a:rPr lang="en-US" smtClean="0"/>
              <a:pPr/>
              <a:t>2/2/2017</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r>
              <a:rPr lang="en-US" smtClean="0"/>
              <a:t>Download Source- www.taxguru.in</a:t>
            </a:r>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Lst>
  <p:hf sldNum="0" hdr="0" dt="0"/>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33400"/>
            <a:ext cx="7772400" cy="1470025"/>
          </a:xfrm>
        </p:spPr>
        <p:txBody>
          <a:bodyPr>
            <a:noAutofit/>
          </a:bodyPr>
          <a:lstStyle/>
          <a:p>
            <a:r>
              <a:rPr lang="en-US" sz="2800" b="1" dirty="0" smtClean="0">
                <a:solidFill>
                  <a:schemeClr val="accent4"/>
                </a:solidFill>
              </a:rPr>
              <a:t>GOODS AND SERVICES TAX (GST) IN INDIA</a:t>
            </a:r>
            <a:endParaRPr lang="en-US" sz="2800" b="1" dirty="0">
              <a:solidFill>
                <a:schemeClr val="accent4"/>
              </a:solidFill>
            </a:endParaRPr>
          </a:p>
        </p:txBody>
      </p:sp>
      <p:sp>
        <p:nvSpPr>
          <p:cNvPr id="3" name="Subtitle 2"/>
          <p:cNvSpPr>
            <a:spLocks noGrp="1"/>
          </p:cNvSpPr>
          <p:nvPr>
            <p:ph type="subTitle" idx="1"/>
          </p:nvPr>
        </p:nvSpPr>
        <p:spPr>
          <a:xfrm>
            <a:off x="685800" y="3962400"/>
            <a:ext cx="8001000" cy="1752600"/>
          </a:xfrm>
        </p:spPr>
        <p:txBody>
          <a:bodyPr>
            <a:normAutofit fontScale="92500" lnSpcReduction="10000"/>
          </a:bodyPr>
          <a:lstStyle/>
          <a:p>
            <a:r>
              <a:rPr lang="en-US" sz="3300" dirty="0" smtClean="0"/>
              <a:t>Chartered </a:t>
            </a:r>
            <a:r>
              <a:rPr lang="en-US" sz="3300" dirty="0" smtClean="0"/>
              <a:t>Accountants </a:t>
            </a:r>
          </a:p>
          <a:p>
            <a:r>
              <a:rPr lang="en-US" dirty="0" smtClean="0"/>
              <a:t>VILLAGE – DALPURA POST AMARGARH</a:t>
            </a:r>
            <a:endParaRPr lang="en-US" dirty="0"/>
          </a:p>
          <a:p>
            <a:r>
              <a:rPr lang="en-US" dirty="0" smtClean="0"/>
              <a:t>Mob. -8875483332 </a:t>
            </a:r>
            <a:endParaRPr lang="en-US" dirty="0"/>
          </a:p>
          <a:p>
            <a:r>
              <a:rPr lang="en-US" dirty="0" smtClean="0"/>
              <a:t>E-mail</a:t>
            </a:r>
            <a:r>
              <a:rPr lang="en-US" dirty="0"/>
              <a:t>: </a:t>
            </a:r>
            <a:r>
              <a:rPr lang="en-US" dirty="0" smtClean="0"/>
              <a:t>ratan.lal.daroga@Icai.org</a:t>
            </a:r>
            <a:endParaRPr lang="en-US" dirty="0"/>
          </a:p>
          <a:p>
            <a:endParaRPr lang="en-US" dirty="0"/>
          </a:p>
        </p:txBody>
      </p:sp>
      <p:sp>
        <p:nvSpPr>
          <p:cNvPr id="4" name="Rectangle 3"/>
          <p:cNvSpPr/>
          <p:nvPr/>
        </p:nvSpPr>
        <p:spPr>
          <a:xfrm>
            <a:off x="609600" y="2470428"/>
            <a:ext cx="7924800" cy="1015663"/>
          </a:xfrm>
          <a:prstGeom prst="rect">
            <a:avLst/>
          </a:prstGeom>
        </p:spPr>
        <p:txBody>
          <a:bodyPr wrap="square">
            <a:spAutoFit/>
          </a:bodyPr>
          <a:lstStyle/>
          <a:p>
            <a:pPr algn="ctr"/>
            <a:r>
              <a:rPr lang="en-US" sz="3200" b="1" dirty="0" smtClean="0"/>
              <a:t>A presentation by </a:t>
            </a:r>
            <a:endParaRPr lang="en-US" sz="3800" b="1" dirty="0" smtClean="0"/>
          </a:p>
          <a:p>
            <a:pPr algn="ctr"/>
            <a:r>
              <a:rPr lang="en-US" sz="2800" b="1" dirty="0" smtClean="0">
                <a:solidFill>
                  <a:schemeClr val="accent4"/>
                </a:solidFill>
              </a:rPr>
              <a:t>CA  </a:t>
            </a:r>
            <a:r>
              <a:rPr lang="en-US" sz="2800" b="1" dirty="0" smtClean="0">
                <a:solidFill>
                  <a:schemeClr val="accent4"/>
                </a:solidFill>
              </a:rPr>
              <a:t>RATAN DAROGA</a:t>
            </a:r>
            <a:endParaRPr lang="en-US" sz="2800" b="1" dirty="0" smtClean="0">
              <a:solidFill>
                <a:schemeClr val="accent4"/>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990600"/>
            <a:ext cx="8229600" cy="5334000"/>
          </a:xfrm>
        </p:spPr>
        <p:txBody>
          <a:bodyPr>
            <a:normAutofit fontScale="70000" lnSpcReduction="20000"/>
          </a:bodyPr>
          <a:lstStyle/>
          <a:p>
            <a:endParaRPr lang="en-US" b="1" dirty="0" smtClean="0"/>
          </a:p>
          <a:p>
            <a:r>
              <a:rPr lang="en-US" b="1" dirty="0" smtClean="0"/>
              <a:t>Retailer: </a:t>
            </a:r>
            <a:r>
              <a:rPr lang="en-US" dirty="0" smtClean="0"/>
              <a:t>Similarly</a:t>
            </a:r>
            <a:r>
              <a:rPr lang="en-US" dirty="0"/>
              <a:t>, when a retailer sells the same goods after a value addition of (say) Rs. 10, he pays net </a:t>
            </a:r>
            <a:r>
              <a:rPr lang="en-US" dirty="0" smtClean="0"/>
              <a:t>CGST </a:t>
            </a:r>
            <a:r>
              <a:rPr lang="en-US" dirty="0"/>
              <a:t>of only Re.1, after setting-off Rs.15 from his gross GST of Rs. 16 </a:t>
            </a:r>
            <a:r>
              <a:rPr lang="en-US" dirty="0" smtClean="0"/>
              <a:t>and  </a:t>
            </a:r>
            <a:r>
              <a:rPr lang="en-US" dirty="0"/>
              <a:t>net SGST of only Rs. </a:t>
            </a:r>
            <a:r>
              <a:rPr lang="en-US" dirty="0" smtClean="0"/>
              <a:t>0.5, </a:t>
            </a:r>
            <a:r>
              <a:rPr lang="en-US" dirty="0"/>
              <a:t>after setting-off of Input Tax Credit of Rs. </a:t>
            </a:r>
            <a:r>
              <a:rPr lang="en-US" dirty="0" smtClean="0"/>
              <a:t>7.5</a:t>
            </a:r>
            <a:r>
              <a:rPr lang="en-US" dirty="0"/>
              <a:t>, from the gross SGST of Rs. </a:t>
            </a:r>
            <a:r>
              <a:rPr lang="en-US" dirty="0" smtClean="0"/>
              <a:t>8/- </a:t>
            </a:r>
            <a:r>
              <a:rPr lang="en-US" dirty="0"/>
              <a:t>paid to </a:t>
            </a:r>
            <a:r>
              <a:rPr lang="en-US" dirty="0" smtClean="0"/>
              <a:t>wholesaler.</a:t>
            </a:r>
            <a:endParaRPr lang="en-US" dirty="0"/>
          </a:p>
          <a:p>
            <a:pPr marL="109728" indent="0">
              <a:buNone/>
            </a:pPr>
            <a:r>
              <a:rPr lang="en-US" dirty="0"/>
              <a:t>	Gross </a:t>
            </a:r>
            <a:r>
              <a:rPr lang="en-US" dirty="0" smtClean="0"/>
              <a:t>Value:160 </a:t>
            </a:r>
            <a:r>
              <a:rPr lang="en-US" dirty="0"/>
              <a:t>on that  CGST </a:t>
            </a:r>
            <a:r>
              <a:rPr lang="en-US" dirty="0" smtClean="0"/>
              <a:t>16/- </a:t>
            </a:r>
            <a:r>
              <a:rPr lang="en-US" dirty="0"/>
              <a:t>and  SGST </a:t>
            </a:r>
            <a:r>
              <a:rPr lang="en-US" dirty="0" smtClean="0"/>
              <a:t>8/-</a:t>
            </a:r>
            <a:endParaRPr lang="en-US" dirty="0"/>
          </a:p>
          <a:p>
            <a:pPr marL="109728" indent="0">
              <a:buNone/>
            </a:pPr>
            <a:r>
              <a:rPr lang="en-US" dirty="0"/>
              <a:t>	Input Credit:         	CGST </a:t>
            </a:r>
            <a:r>
              <a:rPr lang="en-US" dirty="0" smtClean="0"/>
              <a:t>15-</a:t>
            </a:r>
            <a:r>
              <a:rPr lang="en-US" dirty="0"/>
              <a:t>/ and SGST </a:t>
            </a:r>
            <a:r>
              <a:rPr lang="en-US" dirty="0" smtClean="0"/>
              <a:t>7.5</a:t>
            </a:r>
            <a:r>
              <a:rPr lang="en-US" dirty="0"/>
              <a:t>/-</a:t>
            </a:r>
          </a:p>
          <a:p>
            <a:pPr marL="109728" indent="0">
              <a:buNone/>
            </a:pPr>
            <a:r>
              <a:rPr lang="en-US" dirty="0"/>
              <a:t>	Net Liability:  		Rs. </a:t>
            </a:r>
            <a:r>
              <a:rPr lang="en-US" dirty="0" smtClean="0"/>
              <a:t>1 </a:t>
            </a:r>
            <a:r>
              <a:rPr lang="en-US" dirty="0"/>
              <a:t>+ </a:t>
            </a:r>
            <a:r>
              <a:rPr lang="en-US" dirty="0" smtClean="0"/>
              <a:t>0.5 </a:t>
            </a:r>
            <a:r>
              <a:rPr lang="en-US" dirty="0"/>
              <a:t>= </a:t>
            </a:r>
            <a:r>
              <a:rPr lang="en-US" dirty="0" smtClean="0"/>
              <a:t>1.5/- </a:t>
            </a:r>
            <a:endParaRPr lang="en-US" dirty="0"/>
          </a:p>
          <a:p>
            <a:pPr marL="109728" indent="0">
              <a:buNone/>
            </a:pPr>
            <a:endParaRPr lang="en-US" dirty="0"/>
          </a:p>
          <a:p>
            <a:r>
              <a:rPr lang="en-US" b="1" dirty="0" smtClean="0"/>
              <a:t>Total Liability: </a:t>
            </a:r>
            <a:r>
              <a:rPr lang="en-US" dirty="0" smtClean="0"/>
              <a:t>Thus</a:t>
            </a:r>
            <a:r>
              <a:rPr lang="en-US" dirty="0"/>
              <a:t>, the manufacturer, </a:t>
            </a:r>
            <a:r>
              <a:rPr lang="en-US" dirty="0" smtClean="0"/>
              <a:t>wholesaler </a:t>
            </a:r>
            <a:r>
              <a:rPr lang="en-US" dirty="0"/>
              <a:t>and retailer have to pay only Rs. 6 (= Rs. 3+Rs. </a:t>
            </a:r>
            <a:r>
              <a:rPr lang="en-US" dirty="0" smtClean="0"/>
              <a:t>2+Rs. </a:t>
            </a:r>
            <a:r>
              <a:rPr lang="en-US" dirty="0"/>
              <a:t>1) as </a:t>
            </a:r>
            <a:r>
              <a:rPr lang="en-US" dirty="0" smtClean="0"/>
              <a:t>CGST </a:t>
            </a:r>
            <a:r>
              <a:rPr lang="en-US" dirty="0"/>
              <a:t>Rs. </a:t>
            </a:r>
            <a:r>
              <a:rPr lang="en-US" dirty="0" smtClean="0"/>
              <a:t>8 </a:t>
            </a:r>
            <a:r>
              <a:rPr lang="en-US" dirty="0"/>
              <a:t>(= Rs. </a:t>
            </a:r>
            <a:r>
              <a:rPr lang="en-US" dirty="0" smtClean="0"/>
              <a:t>6.5+Rs</a:t>
            </a:r>
            <a:r>
              <a:rPr lang="en-US" dirty="0"/>
              <a:t>. </a:t>
            </a:r>
            <a:r>
              <a:rPr lang="en-US" dirty="0" smtClean="0"/>
              <a:t>1+Rs. 0.5)  as SGST and on </a:t>
            </a:r>
            <a:r>
              <a:rPr lang="en-US" dirty="0"/>
              <a:t>the value addition along the entire value chain from the producer to the retailer, after setting-off GST paid at the earlier stages</a:t>
            </a:r>
            <a:r>
              <a:rPr lang="en-US" dirty="0" smtClean="0"/>
              <a:t>. </a:t>
            </a:r>
            <a:r>
              <a:rPr lang="en-US" dirty="0"/>
              <a:t>This is shown in the table </a:t>
            </a:r>
            <a:r>
              <a:rPr lang="en-US" dirty="0" smtClean="0"/>
              <a:t>in next slide. </a:t>
            </a:r>
            <a:r>
              <a:rPr lang="en-US" dirty="0"/>
              <a:t>The same illustration will hold in the case of final service provider as well.</a:t>
            </a:r>
          </a:p>
          <a:p>
            <a:pPr marL="365760" lvl="1" indent="0" algn="r">
              <a:buNone/>
            </a:pPr>
            <a:r>
              <a:rPr lang="en-US" b="1" dirty="0"/>
              <a:t>Continued…….</a:t>
            </a:r>
          </a:p>
          <a:p>
            <a:endParaRPr lang="en-US" dirty="0"/>
          </a:p>
        </p:txBody>
      </p:sp>
      <p:sp>
        <p:nvSpPr>
          <p:cNvPr id="4" name="Footer Placeholder 3"/>
          <p:cNvSpPr>
            <a:spLocks noGrp="1"/>
          </p:cNvSpPr>
          <p:nvPr>
            <p:ph type="ftr" sz="quarter" idx="11"/>
          </p:nvPr>
        </p:nvSpPr>
        <p:spPr/>
        <p:txBody>
          <a:bodyPr/>
          <a:lstStyle/>
          <a:p>
            <a:endParaRPr lang="en-US" dirty="0"/>
          </a:p>
        </p:txBody>
      </p:sp>
      <p:sp>
        <p:nvSpPr>
          <p:cNvPr id="3" name="Title 2"/>
          <p:cNvSpPr>
            <a:spLocks noGrp="1"/>
          </p:cNvSpPr>
          <p:nvPr>
            <p:ph type="title"/>
          </p:nvPr>
        </p:nvSpPr>
        <p:spPr>
          <a:xfrm>
            <a:off x="457200" y="274638"/>
            <a:ext cx="8229600" cy="792162"/>
          </a:xfrm>
        </p:spPr>
        <p:txBody>
          <a:bodyPr/>
          <a:lstStyle/>
          <a:p>
            <a:pPr algn="ctr"/>
            <a:r>
              <a:rPr lang="en-US" dirty="0"/>
              <a:t>Functioning of GST</a:t>
            </a:r>
          </a:p>
        </p:txBody>
      </p:sp>
    </p:spTree>
    <p:extLst>
      <p:ext uri="{BB962C8B-B14F-4D97-AF65-F5344CB8AC3E}">
        <p14:creationId xmlns="" xmlns:p14="http://schemas.microsoft.com/office/powerpoint/2010/main" val="237731624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just"/>
            <a:r>
              <a:rPr lang="en-US" sz="2400" dirty="0">
                <a:latin typeface="Times New Roman" panose="02020603050405020304" pitchFamily="18" charset="0"/>
                <a:cs typeface="Times New Roman" panose="02020603050405020304" pitchFamily="18" charset="0"/>
              </a:rPr>
              <a:t>Each taxpayer would be allotted a </a:t>
            </a:r>
            <a:r>
              <a:rPr lang="en-US" sz="2400" dirty="0" smtClean="0">
                <a:latin typeface="Times New Roman" panose="02020603050405020304" pitchFamily="18" charset="0"/>
                <a:cs typeface="Times New Roman" panose="02020603050405020304" pitchFamily="18" charset="0"/>
              </a:rPr>
              <a:t>PAN linked </a:t>
            </a:r>
            <a:r>
              <a:rPr lang="en-US" sz="2400" dirty="0">
                <a:latin typeface="Times New Roman" panose="02020603050405020304" pitchFamily="18" charset="0"/>
                <a:cs typeface="Times New Roman" panose="02020603050405020304" pitchFamily="18" charset="0"/>
              </a:rPr>
              <a:t>taxpayer identification number with a total of 13/15 digits. </a:t>
            </a:r>
            <a:endParaRPr lang="en-US" sz="2400" dirty="0" smtClean="0">
              <a:latin typeface="Times New Roman" panose="02020603050405020304" pitchFamily="18" charset="0"/>
              <a:cs typeface="Times New Roman" panose="02020603050405020304" pitchFamily="18" charset="0"/>
            </a:endParaRPr>
          </a:p>
          <a:p>
            <a:pPr algn="just"/>
            <a:endParaRPr lang="en-US" sz="2400" dirty="0" smtClean="0">
              <a:latin typeface="Times New Roman" panose="02020603050405020304" pitchFamily="18" charset="0"/>
              <a:cs typeface="Times New Roman" panose="02020603050405020304" pitchFamily="18" charset="0"/>
            </a:endParaRPr>
          </a:p>
          <a:p>
            <a:pPr algn="just"/>
            <a:r>
              <a:rPr lang="en-US" sz="2400" dirty="0" smtClean="0">
                <a:latin typeface="Times New Roman" panose="02020603050405020304" pitchFamily="18" charset="0"/>
                <a:cs typeface="Times New Roman" panose="02020603050405020304" pitchFamily="18" charset="0"/>
              </a:rPr>
              <a:t>This </a:t>
            </a:r>
            <a:r>
              <a:rPr lang="en-US" sz="2400" dirty="0">
                <a:latin typeface="Times New Roman" panose="02020603050405020304" pitchFamily="18" charset="0"/>
                <a:cs typeface="Times New Roman" panose="02020603050405020304" pitchFamily="18" charset="0"/>
              </a:rPr>
              <a:t>would bring the GST PAN-linked system in line with the prevailing PAN-based system for Income tax facilitating data exchange and taxpayer compliance</a:t>
            </a:r>
            <a:r>
              <a:rPr lang="en-US" sz="2400" dirty="0" smtClean="0">
                <a:latin typeface="Times New Roman" panose="02020603050405020304" pitchFamily="18" charset="0"/>
                <a:cs typeface="Times New Roman" panose="02020603050405020304" pitchFamily="18" charset="0"/>
              </a:rPr>
              <a:t>.</a:t>
            </a:r>
          </a:p>
          <a:p>
            <a:pPr marL="109728" indent="0" algn="just">
              <a:buNone/>
            </a:pPr>
            <a:endParaRPr lang="en-US" sz="2400" dirty="0" smtClean="0">
              <a:latin typeface="Times New Roman" panose="02020603050405020304" pitchFamily="18" charset="0"/>
              <a:cs typeface="Times New Roman" panose="02020603050405020304" pitchFamily="18" charset="0"/>
            </a:endParaRPr>
          </a:p>
          <a:p>
            <a:pPr algn="just"/>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The exact design would be worked out in consultation with the Income-Tax Department.</a:t>
            </a:r>
          </a:p>
        </p:txBody>
      </p:sp>
      <p:sp>
        <p:nvSpPr>
          <p:cNvPr id="4" name="Footer Placeholder 3"/>
          <p:cNvSpPr>
            <a:spLocks noGrp="1"/>
          </p:cNvSpPr>
          <p:nvPr>
            <p:ph type="ftr" sz="quarter" idx="11"/>
          </p:nvPr>
        </p:nvSpPr>
        <p:spPr/>
        <p:txBody>
          <a:bodyPr/>
          <a:lstStyle/>
          <a:p>
            <a:endParaRPr lang="en-US" dirty="0"/>
          </a:p>
        </p:txBody>
      </p:sp>
      <p:sp>
        <p:nvSpPr>
          <p:cNvPr id="2" name="Title 1"/>
          <p:cNvSpPr>
            <a:spLocks noGrp="1"/>
          </p:cNvSpPr>
          <p:nvPr>
            <p:ph type="title"/>
          </p:nvPr>
        </p:nvSpPr>
        <p:spPr/>
        <p:txBody>
          <a:bodyPr/>
          <a:lstStyle/>
          <a:p>
            <a:pPr algn="ctr"/>
            <a:r>
              <a:rPr lang="en-US" b="1" dirty="0"/>
              <a:t>Registration under GST</a:t>
            </a:r>
            <a:endParaRPr lang="en-US" dirty="0"/>
          </a:p>
        </p:txBody>
      </p:sp>
    </p:spTree>
    <p:extLst>
      <p:ext uri="{BB962C8B-B14F-4D97-AF65-F5344CB8AC3E}">
        <p14:creationId xmlns="" xmlns:p14="http://schemas.microsoft.com/office/powerpoint/2010/main" val="235986275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r>
              <a:rPr lang="en-US" dirty="0">
                <a:latin typeface="Times New Roman" panose="02020603050405020304" pitchFamily="18" charset="0"/>
                <a:cs typeface="Times New Roman" panose="02020603050405020304" pitchFamily="18" charset="0"/>
              </a:rPr>
              <a:t>The taxpayer would need to submit periodical returns to both the Central GST authority and to the </a:t>
            </a:r>
            <a:r>
              <a:rPr lang="en-US" dirty="0" smtClean="0">
                <a:latin typeface="Times New Roman" panose="02020603050405020304" pitchFamily="18" charset="0"/>
                <a:cs typeface="Times New Roman" panose="02020603050405020304" pitchFamily="18" charset="0"/>
              </a:rPr>
              <a:t>concerned </a:t>
            </a:r>
            <a:r>
              <a:rPr lang="en-US" dirty="0">
                <a:latin typeface="Times New Roman" panose="02020603050405020304" pitchFamily="18" charset="0"/>
                <a:cs typeface="Times New Roman" panose="02020603050405020304" pitchFamily="18" charset="0"/>
              </a:rPr>
              <a:t>State GST </a:t>
            </a:r>
            <a:r>
              <a:rPr lang="en-US" dirty="0" smtClean="0">
                <a:latin typeface="Times New Roman" panose="02020603050405020304" pitchFamily="18" charset="0"/>
                <a:cs typeface="Times New Roman" panose="02020603050405020304" pitchFamily="18" charset="0"/>
              </a:rPr>
              <a:t>authorities</a:t>
            </a:r>
            <a:r>
              <a:rPr lang="en-US" b="1" dirty="0" smtClean="0">
                <a:latin typeface="Times New Roman" panose="02020603050405020304" pitchFamily="18" charset="0"/>
                <a:cs typeface="Times New Roman" panose="02020603050405020304" pitchFamily="18" charset="0"/>
              </a:rPr>
              <a:t>.</a:t>
            </a:r>
          </a:p>
          <a:p>
            <a:r>
              <a:rPr lang="en-US" dirty="0">
                <a:latin typeface="Times New Roman" panose="02020603050405020304" pitchFamily="18" charset="0"/>
                <a:cs typeface="Times New Roman" panose="02020603050405020304" pitchFamily="18" charset="0"/>
              </a:rPr>
              <a:t>ITC credit can also be verified on the basis of the returns filed and revenues reconciled against </a:t>
            </a:r>
            <a:r>
              <a:rPr lang="en-US" dirty="0" smtClean="0">
                <a:latin typeface="Times New Roman" panose="02020603050405020304" pitchFamily="18" charset="0"/>
                <a:cs typeface="Times New Roman" panose="02020603050405020304" pitchFamily="18" charset="0"/>
              </a:rPr>
              <a:t>Challan </a:t>
            </a:r>
            <a:r>
              <a:rPr lang="en-US" dirty="0">
                <a:latin typeface="Times New Roman" panose="02020603050405020304" pitchFamily="18" charset="0"/>
                <a:cs typeface="Times New Roman" panose="02020603050405020304" pitchFamily="18" charset="0"/>
              </a:rPr>
              <a:t>data from banks. </a:t>
            </a: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Common </a:t>
            </a:r>
            <a:r>
              <a:rPr lang="en-US" dirty="0">
                <a:latin typeface="Times New Roman" panose="02020603050405020304" pitchFamily="18" charset="0"/>
                <a:cs typeface="Times New Roman" panose="02020603050405020304" pitchFamily="18" charset="0"/>
              </a:rPr>
              <a:t>standardized return for all taxes (with different account heads for CGST, SGST, IGST) </a:t>
            </a:r>
            <a:r>
              <a:rPr lang="en-US" dirty="0" smtClean="0">
                <a:latin typeface="Times New Roman" panose="02020603050405020304" pitchFamily="18" charset="0"/>
                <a:cs typeface="Times New Roman" panose="02020603050405020304" pitchFamily="18" charset="0"/>
              </a:rPr>
              <a:t>can come into picture.</a:t>
            </a:r>
            <a:endParaRPr lang="en-US" dirty="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Common </a:t>
            </a:r>
            <a:r>
              <a:rPr lang="en-US" dirty="0">
                <a:latin typeface="Times New Roman" panose="02020603050405020304" pitchFamily="18" charset="0"/>
                <a:cs typeface="Times New Roman" panose="02020603050405020304" pitchFamily="18" charset="0"/>
              </a:rPr>
              <a:t>standardized </a:t>
            </a:r>
            <a:r>
              <a:rPr lang="en-US" dirty="0" smtClean="0">
                <a:latin typeface="Times New Roman" panose="02020603050405020304" pitchFamily="18" charset="0"/>
                <a:cs typeface="Times New Roman" panose="02020603050405020304" pitchFamily="18" charset="0"/>
              </a:rPr>
              <a:t>Challan </a:t>
            </a:r>
            <a:r>
              <a:rPr lang="en-US" dirty="0">
                <a:latin typeface="Times New Roman" panose="02020603050405020304" pitchFamily="18" charset="0"/>
                <a:cs typeface="Times New Roman" panose="02020603050405020304" pitchFamily="18" charset="0"/>
              </a:rPr>
              <a:t>for all taxes (with different account heads for CGST, SGST, IGST</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can come into picture.</a:t>
            </a:r>
          </a:p>
          <a:p>
            <a:pPr marL="109728" indent="0">
              <a:buNone/>
            </a:pPr>
            <a:r>
              <a:rPr lang="en-US" dirty="0" smtClean="0"/>
              <a:t> </a:t>
            </a:r>
            <a:endParaRPr lang="en-US" dirty="0"/>
          </a:p>
          <a:p>
            <a:endParaRPr lang="en-US" dirty="0"/>
          </a:p>
        </p:txBody>
      </p:sp>
      <p:sp>
        <p:nvSpPr>
          <p:cNvPr id="4" name="Footer Placeholder 3"/>
          <p:cNvSpPr>
            <a:spLocks noGrp="1"/>
          </p:cNvSpPr>
          <p:nvPr>
            <p:ph type="ftr" sz="quarter" idx="11"/>
          </p:nvPr>
        </p:nvSpPr>
        <p:spPr/>
        <p:txBody>
          <a:bodyPr/>
          <a:lstStyle/>
          <a:p>
            <a:endParaRPr lang="en-US" dirty="0"/>
          </a:p>
        </p:txBody>
      </p:sp>
      <p:sp>
        <p:nvSpPr>
          <p:cNvPr id="2" name="Title 1"/>
          <p:cNvSpPr>
            <a:spLocks noGrp="1"/>
          </p:cNvSpPr>
          <p:nvPr>
            <p:ph type="title"/>
          </p:nvPr>
        </p:nvSpPr>
        <p:spPr/>
        <p:txBody>
          <a:bodyPr/>
          <a:lstStyle/>
          <a:p>
            <a:pPr algn="ctr"/>
            <a:r>
              <a:rPr lang="en-US" dirty="0" smtClean="0"/>
              <a:t>Returns under GST</a:t>
            </a:r>
            <a:endParaRPr lang="en-US" dirty="0"/>
          </a:p>
        </p:txBody>
      </p:sp>
    </p:spTree>
    <p:extLst>
      <p:ext uri="{BB962C8B-B14F-4D97-AF65-F5344CB8AC3E}">
        <p14:creationId xmlns="" xmlns:p14="http://schemas.microsoft.com/office/powerpoint/2010/main" val="122740548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
            <a:ext cx="7772400" cy="533399"/>
          </a:xfrm>
        </p:spPr>
        <p:txBody>
          <a:bodyPr>
            <a:noAutofit/>
          </a:bodyPr>
          <a:lstStyle/>
          <a:p>
            <a:pPr algn="l"/>
            <a:r>
              <a:rPr lang="en-US" sz="2800" dirty="0" smtClean="0">
                <a:solidFill>
                  <a:schemeClr val="accent3">
                    <a:lumMod val="75000"/>
                  </a:schemeClr>
                </a:solidFill>
              </a:rPr>
              <a:t>FURNISHING OF OUTWARD SUPPLY DETAIL</a:t>
            </a:r>
            <a:endParaRPr lang="en-IN" sz="2800" dirty="0">
              <a:solidFill>
                <a:schemeClr val="accent3">
                  <a:lumMod val="75000"/>
                </a:schemeClr>
              </a:solidFill>
            </a:endParaRPr>
          </a:p>
        </p:txBody>
      </p:sp>
      <p:sp>
        <p:nvSpPr>
          <p:cNvPr id="3" name="Subtitle 2"/>
          <p:cNvSpPr>
            <a:spLocks noGrp="1"/>
          </p:cNvSpPr>
          <p:nvPr>
            <p:ph type="subTitle" idx="1"/>
          </p:nvPr>
        </p:nvSpPr>
        <p:spPr>
          <a:xfrm>
            <a:off x="381000" y="609600"/>
            <a:ext cx="8458200" cy="4800600"/>
          </a:xfrm>
        </p:spPr>
        <p:txBody>
          <a:bodyPr>
            <a:normAutofit fontScale="92500" lnSpcReduction="10000"/>
          </a:bodyPr>
          <a:lstStyle/>
          <a:p>
            <a:pPr algn="l"/>
            <a:r>
              <a:rPr lang="en-US" dirty="0" smtClean="0"/>
              <a:t>Every person – Except </a:t>
            </a:r>
          </a:p>
          <a:p>
            <a:pPr algn="l"/>
            <a:r>
              <a:rPr lang="en-US" dirty="0" smtClean="0"/>
              <a:t>      1 input service distributer </a:t>
            </a:r>
          </a:p>
          <a:p>
            <a:pPr algn="l"/>
            <a:r>
              <a:rPr lang="en-US" dirty="0" smtClean="0"/>
              <a:t>      2 Non resident taxable person </a:t>
            </a:r>
          </a:p>
          <a:p>
            <a:pPr algn="l"/>
            <a:r>
              <a:rPr lang="en-US" dirty="0" smtClean="0"/>
              <a:t>      3 A person paying tax us 9 45 56 of GST act</a:t>
            </a:r>
          </a:p>
          <a:p>
            <a:pPr algn="l"/>
            <a:r>
              <a:rPr lang="en-US" dirty="0" smtClean="0"/>
              <a:t> Shall furnish outward supply detail in electronically- </a:t>
            </a:r>
          </a:p>
          <a:p>
            <a:pPr algn="l"/>
            <a:r>
              <a:rPr lang="en-US" dirty="0" smtClean="0"/>
              <a:t> Within – 10</a:t>
            </a:r>
            <a:r>
              <a:rPr lang="en-US" baseline="30000" dirty="0" smtClean="0"/>
              <a:t>th</a:t>
            </a:r>
            <a:r>
              <a:rPr lang="en-US" dirty="0" smtClean="0"/>
              <a:t>  days of succeeding month  and such     detail shall be communicated to recipient of supply </a:t>
            </a:r>
          </a:p>
          <a:p>
            <a:pPr algn="l"/>
            <a:r>
              <a:rPr lang="en-US" dirty="0" smtClean="0"/>
              <a:t> If there any mismatch shall have to discover and  have to pay tax and interest if any </a:t>
            </a:r>
          </a:p>
          <a:p>
            <a:pPr algn="l"/>
            <a:r>
              <a:rPr lang="en-US" dirty="0" smtClean="0"/>
              <a:t> No rectification shall be allowed after furnishing of  return u/s 34 – 30 sep of following financial year or</a:t>
            </a:r>
          </a:p>
          <a:p>
            <a:pPr algn="l"/>
            <a:r>
              <a:rPr lang="en-US" dirty="0" smtClean="0"/>
              <a:t>Filling of annual return which ever earlier    cont…</a:t>
            </a:r>
          </a:p>
          <a:p>
            <a:pPr algn="l"/>
            <a:endParaRPr lang="en-US" dirty="0" smtClean="0"/>
          </a:p>
          <a:p>
            <a:pPr algn="l"/>
            <a:endParaRPr lang="en-US" dirty="0" smtClean="0"/>
          </a:p>
          <a:p>
            <a:endParaRPr lang="en-IN" dirty="0"/>
          </a:p>
        </p:txBody>
      </p:sp>
      <p:sp>
        <p:nvSpPr>
          <p:cNvPr id="4" name="Footer Placeholder 3"/>
          <p:cNvSpPr>
            <a:spLocks noGrp="1"/>
          </p:cNvSpPr>
          <p:nvPr>
            <p:ph type="ftr" sz="quarter" idx="11"/>
          </p:nvPr>
        </p:nvSpPr>
        <p:spPr/>
        <p:txBody>
          <a:bodyPr/>
          <a:lstStyle/>
          <a:p>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2400"/>
            <a:ext cx="7772400" cy="685800"/>
          </a:xfrm>
        </p:spPr>
        <p:txBody>
          <a:bodyPr>
            <a:normAutofit fontScale="90000"/>
          </a:bodyPr>
          <a:lstStyle/>
          <a:p>
            <a:pPr algn="l"/>
            <a:r>
              <a:rPr lang="en-US" dirty="0" smtClean="0"/>
              <a:t>Cont.</a:t>
            </a:r>
            <a:endParaRPr lang="en-IN" dirty="0"/>
          </a:p>
        </p:txBody>
      </p:sp>
      <p:sp>
        <p:nvSpPr>
          <p:cNvPr id="3" name="Subtitle 2"/>
          <p:cNvSpPr>
            <a:spLocks noGrp="1"/>
          </p:cNvSpPr>
          <p:nvPr>
            <p:ph type="subTitle" idx="1"/>
          </p:nvPr>
        </p:nvSpPr>
        <p:spPr>
          <a:xfrm>
            <a:off x="685800" y="762000"/>
            <a:ext cx="7772400" cy="4049311"/>
          </a:xfrm>
        </p:spPr>
        <p:txBody>
          <a:bodyPr>
            <a:normAutofit lnSpcReduction="10000"/>
          </a:bodyPr>
          <a:lstStyle/>
          <a:p>
            <a:pPr algn="l"/>
            <a:r>
              <a:rPr lang="en-US" dirty="0" smtClean="0"/>
              <a:t>Furnishing of inward details</a:t>
            </a:r>
          </a:p>
          <a:p>
            <a:pPr marL="514350" indent="-514350" algn="l">
              <a:buAutoNum type="arabicPeriod"/>
            </a:pPr>
            <a:r>
              <a:rPr lang="en-US" dirty="0" smtClean="0"/>
              <a:t>Every registered taxable person shall verify ,validate, modify if required ,of his inward</a:t>
            </a:r>
          </a:p>
          <a:p>
            <a:pPr marL="514350" indent="-514350" algn="l">
              <a:buAutoNum type="arabicPeriod"/>
            </a:pPr>
            <a:r>
              <a:rPr lang="en-US" dirty="0" smtClean="0"/>
              <a:t>Registered person paying under RCM </a:t>
            </a:r>
          </a:p>
          <a:p>
            <a:pPr marL="514350" indent="-514350" algn="l"/>
            <a:r>
              <a:rPr lang="en-US" dirty="0" smtClean="0"/>
              <a:t> </a:t>
            </a:r>
            <a:r>
              <a:rPr lang="en-US" dirty="0" smtClean="0"/>
              <a:t> shall furnish detail of inward supply of goods and service </a:t>
            </a:r>
          </a:p>
          <a:p>
            <a:pPr marL="514350" indent="-514350" algn="l"/>
            <a:r>
              <a:rPr lang="en-US" dirty="0" smtClean="0"/>
              <a:t>After 10th but before 15th of the succeeding month  </a:t>
            </a:r>
          </a:p>
          <a:p>
            <a:pPr algn="l"/>
            <a:r>
              <a:rPr lang="en-US" dirty="0" smtClean="0"/>
              <a:t>  </a:t>
            </a:r>
            <a:endParaRPr lang="en-IN" dirty="0"/>
          </a:p>
        </p:txBody>
      </p:sp>
      <p:sp>
        <p:nvSpPr>
          <p:cNvPr id="4" name="Footer Placeholder 3"/>
          <p:cNvSpPr>
            <a:spLocks noGrp="1"/>
          </p:cNvSpPr>
          <p:nvPr>
            <p:ph type="ftr" sz="quarter" idx="11"/>
          </p:nvPr>
        </p:nvSpPr>
        <p:spPr/>
        <p:txBody>
          <a:bodyPr/>
          <a:lstStyle/>
          <a:p>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0"/>
            <a:ext cx="7772400" cy="1371600"/>
          </a:xfrm>
        </p:spPr>
        <p:txBody>
          <a:bodyPr>
            <a:normAutofit fontScale="90000"/>
          </a:bodyPr>
          <a:lstStyle/>
          <a:p>
            <a:pPr algn="ctr"/>
            <a:r>
              <a:rPr lang="en-US" dirty="0" smtClean="0"/>
              <a:t>RETURNS</a:t>
            </a:r>
            <a:br>
              <a:rPr lang="en-US" dirty="0" smtClean="0"/>
            </a:br>
            <a:endParaRPr lang="en-IN" dirty="0"/>
          </a:p>
        </p:txBody>
      </p:sp>
      <p:sp>
        <p:nvSpPr>
          <p:cNvPr id="3" name="Subtitle 2"/>
          <p:cNvSpPr>
            <a:spLocks noGrp="1"/>
          </p:cNvSpPr>
          <p:nvPr>
            <p:ph type="subTitle" idx="1"/>
          </p:nvPr>
        </p:nvSpPr>
        <p:spPr>
          <a:xfrm>
            <a:off x="685800" y="1066800"/>
            <a:ext cx="7772400" cy="3744511"/>
          </a:xfrm>
        </p:spPr>
        <p:txBody>
          <a:bodyPr/>
          <a:lstStyle/>
          <a:p>
            <a:pPr algn="l"/>
            <a:r>
              <a:rPr lang="en-US" dirty="0" smtClean="0"/>
              <a:t>Every registered Person other than </a:t>
            </a:r>
          </a:p>
          <a:p>
            <a:pPr marL="514350" indent="-514350" algn="l">
              <a:buAutoNum type="arabicPeriod"/>
            </a:pPr>
            <a:r>
              <a:rPr lang="en-US" dirty="0" smtClean="0"/>
              <a:t>ISD ,non resident taxable person , person paying tax u/s 9 ,45,56 for Every calendar month shall furnish return of inward and </a:t>
            </a:r>
            <a:r>
              <a:rPr lang="en-US" dirty="0" err="1" smtClean="0"/>
              <a:t>and</a:t>
            </a:r>
            <a:r>
              <a:rPr lang="en-US" dirty="0" smtClean="0"/>
              <a:t> outward ( tax Paid , input credit availed ) </a:t>
            </a:r>
          </a:p>
          <a:p>
            <a:pPr marL="514350" indent="-514350" algn="l">
              <a:buAutoNum type="arabicPeriod"/>
            </a:pPr>
            <a:r>
              <a:rPr lang="en-US" dirty="0" smtClean="0"/>
              <a:t>Shall furnish return on or before 20 </a:t>
            </a:r>
            <a:r>
              <a:rPr lang="en-US" dirty="0" err="1" smtClean="0"/>
              <a:t>th</a:t>
            </a:r>
            <a:r>
              <a:rPr lang="en-US" dirty="0" smtClean="0"/>
              <a:t> of succeeding month    </a:t>
            </a:r>
            <a:endParaRPr lang="en-IN" dirty="0"/>
          </a:p>
        </p:txBody>
      </p:sp>
      <p:sp>
        <p:nvSpPr>
          <p:cNvPr id="4" name="Footer Placeholder 3"/>
          <p:cNvSpPr>
            <a:spLocks noGrp="1"/>
          </p:cNvSpPr>
          <p:nvPr>
            <p:ph type="ftr" sz="quarter" idx="11"/>
          </p:nvPr>
        </p:nvSpPr>
        <p:spPr/>
        <p:txBody>
          <a:bodyPr/>
          <a:lstStyle/>
          <a:p>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Input service distributer </a:t>
            </a:r>
            <a:endParaRPr lang="en-IN" dirty="0"/>
          </a:p>
        </p:txBody>
      </p:sp>
      <p:sp>
        <p:nvSpPr>
          <p:cNvPr id="3" name="Subtitle 2"/>
          <p:cNvSpPr>
            <a:spLocks noGrp="1"/>
          </p:cNvSpPr>
          <p:nvPr>
            <p:ph type="subTitle" idx="1"/>
          </p:nvPr>
        </p:nvSpPr>
        <p:spPr/>
        <p:txBody>
          <a:bodyPr>
            <a:normAutofit fontScale="77500" lnSpcReduction="20000"/>
          </a:bodyPr>
          <a:lstStyle/>
          <a:p>
            <a:r>
              <a:rPr lang="en-US" dirty="0" smtClean="0"/>
              <a:t>Every input service distributer shall furnish  return in electronically for every calendar month or part of month on or before 13 days of after the end of month </a:t>
            </a:r>
            <a:endParaRPr lang="en-IN" dirty="0"/>
          </a:p>
        </p:txBody>
      </p:sp>
      <p:sp>
        <p:nvSpPr>
          <p:cNvPr id="4" name="Footer Placeholder 3"/>
          <p:cNvSpPr>
            <a:spLocks noGrp="1"/>
          </p:cNvSpPr>
          <p:nvPr>
            <p:ph type="ftr" sz="quarter" idx="11"/>
          </p:nvPr>
        </p:nvSpPr>
        <p:spPr/>
        <p:txBody>
          <a:bodyPr/>
          <a:lstStyle/>
          <a:p>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04801"/>
            <a:ext cx="7772400" cy="1371599"/>
          </a:xfrm>
        </p:spPr>
        <p:txBody>
          <a:bodyPr>
            <a:normAutofit/>
          </a:bodyPr>
          <a:lstStyle/>
          <a:p>
            <a:r>
              <a:rPr lang="en-US" sz="3600" dirty="0" smtClean="0"/>
              <a:t>NON RESIDENT TAXABLE PERSON</a:t>
            </a:r>
            <a:endParaRPr lang="en-IN" sz="3600" dirty="0"/>
          </a:p>
        </p:txBody>
      </p:sp>
      <p:sp>
        <p:nvSpPr>
          <p:cNvPr id="3" name="Subtitle 2"/>
          <p:cNvSpPr>
            <a:spLocks noGrp="1"/>
          </p:cNvSpPr>
          <p:nvPr>
            <p:ph type="subTitle" idx="1"/>
          </p:nvPr>
        </p:nvSpPr>
        <p:spPr>
          <a:xfrm>
            <a:off x="685800" y="1828800"/>
            <a:ext cx="7772400" cy="2982511"/>
          </a:xfrm>
        </p:spPr>
        <p:txBody>
          <a:bodyPr/>
          <a:lstStyle/>
          <a:p>
            <a:pPr algn="l"/>
            <a:r>
              <a:rPr lang="en-US" dirty="0" smtClean="0"/>
              <a:t>Every Non resident Taxable Person shall have to furnish his return –</a:t>
            </a:r>
          </a:p>
          <a:p>
            <a:pPr algn="l"/>
            <a:r>
              <a:rPr lang="en-US" dirty="0" smtClean="0"/>
              <a:t>1 .   20 </a:t>
            </a:r>
            <a:r>
              <a:rPr lang="en-US" dirty="0" err="1" smtClean="0"/>
              <a:t>th</a:t>
            </a:r>
            <a:r>
              <a:rPr lang="en-US" dirty="0" smtClean="0"/>
              <a:t> day of succeeding month   or </a:t>
            </a:r>
          </a:p>
          <a:p>
            <a:pPr algn="l"/>
            <a:r>
              <a:rPr lang="en-US" dirty="0" smtClean="0"/>
              <a:t>2. Within 7 day of last day of validity period of registration </a:t>
            </a:r>
          </a:p>
          <a:p>
            <a:pPr algn="l"/>
            <a:r>
              <a:rPr lang="en-US" dirty="0" smtClean="0"/>
              <a:t> </a:t>
            </a:r>
            <a:r>
              <a:rPr lang="en-US" dirty="0" smtClean="0"/>
              <a:t>Which ever is </a:t>
            </a:r>
            <a:r>
              <a:rPr lang="en-US" dirty="0" err="1" smtClean="0"/>
              <a:t>erlier</a:t>
            </a:r>
            <a:endParaRPr lang="en-US" dirty="0" smtClean="0"/>
          </a:p>
          <a:p>
            <a:pPr algn="l"/>
            <a:endParaRPr lang="en-IN" dirty="0"/>
          </a:p>
        </p:txBody>
      </p:sp>
      <p:sp>
        <p:nvSpPr>
          <p:cNvPr id="4" name="Footer Placeholder 3"/>
          <p:cNvSpPr>
            <a:spLocks noGrp="1"/>
          </p:cNvSpPr>
          <p:nvPr>
            <p:ph type="ftr" sz="quarter" idx="11"/>
          </p:nvPr>
        </p:nvSpPr>
        <p:spPr/>
        <p:txBody>
          <a:bodyPr/>
          <a:lstStyle/>
          <a:p>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 xmlns:p14="http://schemas.microsoft.com/office/powerpoint/2010/main" val="124825695"/>
              </p:ext>
            </p:extLst>
          </p:nvPr>
        </p:nvGraphicFramePr>
        <p:xfrm>
          <a:off x="381000" y="1219200"/>
          <a:ext cx="8305800" cy="56669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Footer Placeholder 2"/>
          <p:cNvSpPr>
            <a:spLocks noGrp="1"/>
          </p:cNvSpPr>
          <p:nvPr>
            <p:ph type="ftr" sz="quarter" idx="11"/>
          </p:nvPr>
        </p:nvSpPr>
        <p:spPr/>
        <p:txBody>
          <a:bodyPr/>
          <a:lstStyle/>
          <a:p>
            <a:endParaRPr lang="en-US" dirty="0"/>
          </a:p>
        </p:txBody>
      </p:sp>
      <p:sp>
        <p:nvSpPr>
          <p:cNvPr id="2" name="Title 1"/>
          <p:cNvSpPr>
            <a:spLocks noGrp="1"/>
          </p:cNvSpPr>
          <p:nvPr>
            <p:ph type="title"/>
          </p:nvPr>
        </p:nvSpPr>
        <p:spPr>
          <a:xfrm>
            <a:off x="457200" y="274638"/>
            <a:ext cx="8229600" cy="792162"/>
          </a:xfrm>
        </p:spPr>
        <p:txBody>
          <a:bodyPr>
            <a:normAutofit fontScale="90000"/>
          </a:bodyPr>
          <a:lstStyle/>
          <a:p>
            <a:pPr algn="ctr"/>
            <a:r>
              <a:rPr lang="en-US" b="1" dirty="0" smtClean="0"/>
              <a:t/>
            </a:r>
            <a:br>
              <a:rPr lang="en-US" b="1" dirty="0" smtClean="0"/>
            </a:br>
            <a:r>
              <a:rPr lang="en-US" b="1" dirty="0" smtClean="0"/>
              <a:t>Taxable Event</a:t>
            </a:r>
            <a:r>
              <a:rPr lang="en-US" dirty="0"/>
              <a:t/>
            </a:r>
            <a:br>
              <a:rPr lang="en-US" dirty="0"/>
            </a:br>
            <a:endParaRPr lang="en-US" dirty="0"/>
          </a:p>
        </p:txBody>
      </p:sp>
    </p:spTree>
    <p:extLst>
      <p:ext uri="{BB962C8B-B14F-4D97-AF65-F5344CB8AC3E}">
        <p14:creationId xmlns="" xmlns:p14="http://schemas.microsoft.com/office/powerpoint/2010/main" val="48891399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19200"/>
            <a:ext cx="8458200" cy="5638800"/>
          </a:xfrm>
        </p:spPr>
        <p:txBody>
          <a:bodyPr>
            <a:normAutofit fontScale="62500" lnSpcReduction="20000"/>
          </a:bodyPr>
          <a:lstStyle/>
          <a:p>
            <a:pPr marL="109728" indent="0" algn="just">
              <a:buNone/>
            </a:pPr>
            <a:r>
              <a:rPr lang="en-US" dirty="0">
                <a:latin typeface="Times New Roman" panose="02020603050405020304" pitchFamily="18" charset="0"/>
                <a:cs typeface="Times New Roman" panose="02020603050405020304" pitchFamily="18" charset="0"/>
              </a:rPr>
              <a:t>Alcohol, tobacco, petroleum products are likely to be out of the GST regime</a:t>
            </a:r>
            <a:r>
              <a:rPr lang="en-US" dirty="0" smtClean="0">
                <a:latin typeface="Times New Roman" panose="02020603050405020304" pitchFamily="18" charset="0"/>
                <a:cs typeface="Times New Roman" panose="02020603050405020304" pitchFamily="18" charset="0"/>
              </a:rPr>
              <a:t>.</a:t>
            </a:r>
          </a:p>
          <a:p>
            <a:pPr marL="0" indent="0" algn="just">
              <a:buNone/>
            </a:pPr>
            <a:r>
              <a:rPr lang="en-US" dirty="0">
                <a:latin typeface="Times New Roman" panose="02020603050405020304" pitchFamily="18" charset="0"/>
                <a:cs typeface="Times New Roman" panose="02020603050405020304" pitchFamily="18" charset="0"/>
              </a:rPr>
              <a:t/>
            </a:r>
            <a:br>
              <a:rPr lang="en-US" dirty="0">
                <a:latin typeface="Times New Roman" panose="02020603050405020304" pitchFamily="18" charset="0"/>
                <a:cs typeface="Times New Roman" panose="02020603050405020304" pitchFamily="18" charset="0"/>
              </a:rPr>
            </a:br>
            <a:r>
              <a:rPr lang="en-US" b="1" dirty="0">
                <a:latin typeface="Times New Roman" panose="02020603050405020304" pitchFamily="18" charset="0"/>
                <a:cs typeface="Times New Roman" panose="02020603050405020304" pitchFamily="18" charset="0"/>
              </a:rPr>
              <a:t>Tax on items containing Alcohol:</a:t>
            </a:r>
            <a:r>
              <a:rPr lang="en-US" dirty="0">
                <a:latin typeface="Times New Roman" panose="02020603050405020304" pitchFamily="18" charset="0"/>
                <a:cs typeface="Times New Roman" panose="02020603050405020304" pitchFamily="18" charset="0"/>
              </a:rPr>
              <a:t> Alcoholic beverages would be kept out of the purview of GST. Sales Tax/VAT could be continued to be levied on alcoholic beverages as per the existing practice. In case it has been made </a:t>
            </a:r>
            <a:r>
              <a:rPr lang="en-US" dirty="0" smtClean="0">
                <a:latin typeface="Times New Roman" panose="02020603050405020304" pitchFamily="18" charset="0"/>
                <a:cs typeface="Times New Roman" panose="02020603050405020304" pitchFamily="18" charset="0"/>
              </a:rPr>
              <a:t>VA table </a:t>
            </a:r>
            <a:r>
              <a:rPr lang="en-US" dirty="0">
                <a:latin typeface="Times New Roman" panose="02020603050405020304" pitchFamily="18" charset="0"/>
                <a:cs typeface="Times New Roman" panose="02020603050405020304" pitchFamily="18" charset="0"/>
              </a:rPr>
              <a:t>by some States, there is no objection to that. Excise Duty, which is presently levied by the States may not also be affected.</a:t>
            </a: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
            </a:r>
            <a:br>
              <a:rPr lang="en-US" dirty="0">
                <a:latin typeface="Times New Roman" panose="02020603050405020304" pitchFamily="18" charset="0"/>
                <a:cs typeface="Times New Roman" panose="02020603050405020304" pitchFamily="18" charset="0"/>
              </a:rPr>
            </a:br>
            <a:r>
              <a:rPr lang="en-US" b="1" dirty="0">
                <a:latin typeface="Times New Roman" panose="02020603050405020304" pitchFamily="18" charset="0"/>
                <a:cs typeface="Times New Roman" panose="02020603050405020304" pitchFamily="18" charset="0"/>
              </a:rPr>
              <a:t>Tax on Petroleum Products:</a:t>
            </a:r>
            <a:r>
              <a:rPr lang="en-US" dirty="0">
                <a:latin typeface="Times New Roman" panose="02020603050405020304" pitchFamily="18" charset="0"/>
                <a:cs typeface="Times New Roman" panose="02020603050405020304" pitchFamily="18" charset="0"/>
              </a:rPr>
              <a:t>  Petroleum and petroleum products have also been constitutionally brought under the GST. However, it has also been provided that petroleum and petroleum products shall not be subject to the levy of GST till notified at a future date on the recommendation of the GST Council</a:t>
            </a:r>
            <a:r>
              <a:rPr lang="en-US" dirty="0" smtClean="0">
                <a:latin typeface="Times New Roman" panose="02020603050405020304" pitchFamily="18" charset="0"/>
                <a:cs typeface="Times New Roman" panose="02020603050405020304" pitchFamily="18" charset="0"/>
              </a:rPr>
              <a:t>.</a:t>
            </a:r>
          </a:p>
          <a:p>
            <a:pPr marL="0" indent="0" algn="just">
              <a:buNone/>
            </a:pPr>
            <a:endParaRPr lang="en-US" dirty="0" smtClean="0">
              <a:latin typeface="Times New Roman" panose="02020603050405020304" pitchFamily="18" charset="0"/>
              <a:cs typeface="Times New Roman" panose="02020603050405020304" pitchFamily="18" charset="0"/>
            </a:endParaRPr>
          </a:p>
          <a:p>
            <a:pPr marL="0" indent="0" algn="just">
              <a:buNone/>
            </a:pPr>
            <a:r>
              <a:rPr lang="en-US" b="1" dirty="0" smtClean="0">
                <a:latin typeface="Times New Roman" panose="02020603050405020304" pitchFamily="18" charset="0"/>
                <a:cs typeface="Times New Roman" panose="02020603050405020304" pitchFamily="18" charset="0"/>
              </a:rPr>
              <a:t>Tax </a:t>
            </a:r>
            <a:r>
              <a:rPr lang="en-US" b="1" dirty="0">
                <a:latin typeface="Times New Roman" panose="02020603050405020304" pitchFamily="18" charset="0"/>
                <a:cs typeface="Times New Roman" panose="02020603050405020304" pitchFamily="18" charset="0"/>
              </a:rPr>
              <a:t>on Tobacco products:</a:t>
            </a:r>
            <a:r>
              <a:rPr lang="en-US" dirty="0">
                <a:latin typeface="Times New Roman" panose="02020603050405020304" pitchFamily="18" charset="0"/>
                <a:cs typeface="Times New Roman" panose="02020603050405020304" pitchFamily="18" charset="0"/>
              </a:rPr>
              <a:t> Tobacco products would be subjected to GST with ITC. Centre may be allowed to levy excise duty on tobacco products over and above GST with ITC</a:t>
            </a:r>
            <a:r>
              <a:rPr lang="en-US" dirty="0" smtClean="0">
                <a:latin typeface="Times New Roman" panose="02020603050405020304" pitchFamily="18" charset="0"/>
                <a:cs typeface="Times New Roman" panose="02020603050405020304" pitchFamily="18" charset="0"/>
              </a:rPr>
              <a:t>.</a:t>
            </a:r>
          </a:p>
          <a:p>
            <a:pPr marL="0" indent="0" algn="just">
              <a:buNone/>
            </a:pPr>
            <a:r>
              <a:rPr lang="en-US" dirty="0">
                <a:latin typeface="Times New Roman" panose="02020603050405020304" pitchFamily="18" charset="0"/>
                <a:cs typeface="Times New Roman" panose="02020603050405020304" pitchFamily="18" charset="0"/>
              </a:rPr>
              <a:t/>
            </a:r>
            <a:br>
              <a:rPr lang="en-US" dirty="0">
                <a:latin typeface="Times New Roman" panose="02020603050405020304" pitchFamily="18" charset="0"/>
                <a:cs typeface="Times New Roman" panose="02020603050405020304" pitchFamily="18" charset="0"/>
              </a:rPr>
            </a:br>
            <a:r>
              <a:rPr lang="en-US" b="1" dirty="0">
                <a:latin typeface="Times New Roman" panose="02020603050405020304" pitchFamily="18" charset="0"/>
                <a:cs typeface="Times New Roman" panose="02020603050405020304" pitchFamily="18" charset="0"/>
              </a:rPr>
              <a:t>Taxation of Services:</a:t>
            </a:r>
            <a:r>
              <a:rPr lang="en-US" dirty="0">
                <a:latin typeface="Times New Roman" panose="02020603050405020304" pitchFamily="18" charset="0"/>
                <a:cs typeface="Times New Roman" panose="02020603050405020304" pitchFamily="18" charset="0"/>
              </a:rPr>
              <a:t> As indicated earlier, both the Centre and the States will have concurrent power to levy tax on goods and services. In the case of States, the principle for taxation of intra-State and inter46 State has already been formulated by the Working Group of Principal Secretaries /Secretaries of Finance / Taxation and Commissioners of Trade Taxes with senior representatives of Department of Revenue, Government of India. For inter-State transactions an innovative model of Integrated GST will be adopted by appropriately aligning and integrating CGST and IGST.</a:t>
            </a:r>
          </a:p>
        </p:txBody>
      </p:sp>
      <p:sp>
        <p:nvSpPr>
          <p:cNvPr id="4" name="Footer Placeholder 3"/>
          <p:cNvSpPr>
            <a:spLocks noGrp="1"/>
          </p:cNvSpPr>
          <p:nvPr>
            <p:ph type="ftr" sz="quarter" idx="11"/>
          </p:nvPr>
        </p:nvSpPr>
        <p:spPr/>
        <p:txBody>
          <a:bodyPr/>
          <a:lstStyle/>
          <a:p>
            <a:endParaRPr lang="en-US" dirty="0"/>
          </a:p>
        </p:txBody>
      </p:sp>
      <p:sp>
        <p:nvSpPr>
          <p:cNvPr id="2" name="Title 1"/>
          <p:cNvSpPr>
            <a:spLocks noGrp="1"/>
          </p:cNvSpPr>
          <p:nvPr>
            <p:ph type="title"/>
          </p:nvPr>
        </p:nvSpPr>
        <p:spPr>
          <a:xfrm>
            <a:off x="457200" y="274638"/>
            <a:ext cx="8229600" cy="792162"/>
          </a:xfrm>
        </p:spPr>
        <p:txBody>
          <a:bodyPr>
            <a:normAutofit fontScale="90000"/>
          </a:bodyPr>
          <a:lstStyle/>
          <a:p>
            <a:pPr algn="r"/>
            <a:r>
              <a:rPr lang="en-US" b="1" dirty="0"/>
              <a:t>Exemption of Goods and Services</a:t>
            </a:r>
            <a:endParaRPr lang="en-US" dirty="0"/>
          </a:p>
        </p:txBody>
      </p:sp>
    </p:spTree>
    <p:extLst>
      <p:ext uri="{BB962C8B-B14F-4D97-AF65-F5344CB8AC3E}">
        <p14:creationId xmlns="" xmlns:p14="http://schemas.microsoft.com/office/powerpoint/2010/main" val="148371491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pPr marL="1831975" indent="-3175">
              <a:buNone/>
            </a:pPr>
            <a:r>
              <a:rPr lang="en-US" sz="1900" b="1" dirty="0" smtClean="0"/>
              <a:t>‘G’ – Goods</a:t>
            </a:r>
          </a:p>
          <a:p>
            <a:pPr marL="1831975" indent="-3175">
              <a:buNone/>
            </a:pPr>
            <a:r>
              <a:rPr lang="en-US" sz="1900" b="1" dirty="0" smtClean="0"/>
              <a:t>‘S’ – Services</a:t>
            </a:r>
          </a:p>
          <a:p>
            <a:pPr marL="1831975" indent="-3175">
              <a:buNone/>
            </a:pPr>
            <a:r>
              <a:rPr lang="en-US" sz="1900" b="1" dirty="0" smtClean="0"/>
              <a:t>‘T’ – Tax</a:t>
            </a:r>
          </a:p>
          <a:p>
            <a:pPr marL="0" indent="0" algn="just">
              <a:buNone/>
            </a:pPr>
            <a:r>
              <a:rPr lang="en-US" sz="1900" b="1" dirty="0" smtClean="0"/>
              <a:t>“Goods and Service Tax (GST) is a comprehensive tax levy on manufacture, sale and consumption of goods and service at a national level.</a:t>
            </a:r>
          </a:p>
          <a:p>
            <a:pPr marL="0" indent="0" algn="just">
              <a:buNone/>
            </a:pPr>
            <a:r>
              <a:rPr lang="en-US" sz="1900" b="1" dirty="0" smtClean="0"/>
              <a:t>GST is a tax on goods and services with value addition at each stage having comprehensive and continuous chain of set-of benefits from the producer’s/ service provider’s point up to the retailer’s level where only the final consumer should bear the tax.”</a:t>
            </a:r>
          </a:p>
          <a:p>
            <a:pPr algn="just"/>
            <a:endParaRPr lang="en-US" sz="1800" b="1" dirty="0" smtClean="0">
              <a:solidFill>
                <a:schemeClr val="accent3">
                  <a:lumMod val="75000"/>
                </a:schemeClr>
              </a:solidFill>
              <a:latin typeface="Times New Roman" panose="02020603050405020304" pitchFamily="18" charset="0"/>
              <a:cs typeface="Times New Roman" panose="02020603050405020304" pitchFamily="18" charset="0"/>
            </a:endParaRPr>
          </a:p>
          <a:p>
            <a:pPr algn="just">
              <a:buNone/>
            </a:pPr>
            <a:r>
              <a:rPr lang="en-US" sz="1800" b="1" dirty="0" smtClean="0">
                <a:solidFill>
                  <a:schemeClr val="accent3">
                    <a:lumMod val="75000"/>
                  </a:schemeClr>
                </a:solidFill>
                <a:latin typeface="Times New Roman" panose="02020603050405020304" pitchFamily="18" charset="0"/>
                <a:cs typeface="Times New Roman" panose="02020603050405020304" pitchFamily="18" charset="0"/>
              </a:rPr>
              <a:t> </a:t>
            </a:r>
            <a:r>
              <a:rPr lang="en-US" sz="1800" b="1" dirty="0" smtClean="0">
                <a:solidFill>
                  <a:srgbClr val="FF0000"/>
                </a:solidFill>
                <a:latin typeface="Segoe UI Symbol" pitchFamily="34" charset="0"/>
                <a:ea typeface="Segoe UI Symbol" pitchFamily="34" charset="0"/>
                <a:cs typeface="Times New Roman" panose="02020603050405020304" pitchFamily="18" charset="0"/>
              </a:rPr>
              <a:t>Means -  </a:t>
            </a:r>
            <a:r>
              <a:rPr lang="en-US" sz="1800" b="1" dirty="0" smtClean="0">
                <a:solidFill>
                  <a:srgbClr val="FF0000"/>
                </a:solidFill>
                <a:latin typeface="Segoe UI Symbol" pitchFamily="34" charset="0"/>
                <a:ea typeface="Segoe UI Symbol" pitchFamily="34" charset="0"/>
                <a:cs typeface="Times New Roman" panose="02020603050405020304" pitchFamily="18" charset="0"/>
              </a:rPr>
              <a:t>GST Is reform of Existing different type of taxes </a:t>
            </a:r>
            <a:endParaRPr lang="en-US" sz="1800" b="1" dirty="0" smtClean="0">
              <a:solidFill>
                <a:srgbClr val="FF0000"/>
              </a:solidFill>
              <a:latin typeface="Segoe UI Symbol" pitchFamily="34" charset="0"/>
              <a:ea typeface="Segoe UI Symbol" pitchFamily="34" charset="0"/>
              <a:cs typeface="Times New Roman" panose="02020603050405020304" pitchFamily="18" charset="0"/>
            </a:endParaRPr>
          </a:p>
          <a:p>
            <a:pPr marL="109728" indent="0" algn="just">
              <a:buNone/>
            </a:pPr>
            <a:endParaRPr lang="en-US" sz="1800" b="1" dirty="0" smtClean="0">
              <a:solidFill>
                <a:srgbClr val="FF0000"/>
              </a:solidFill>
              <a:latin typeface="Segoe UI Symbol" pitchFamily="34" charset="0"/>
              <a:ea typeface="Segoe UI Symbol" pitchFamily="34" charset="0"/>
              <a:cs typeface="Times New Roman" panose="02020603050405020304" pitchFamily="18" charset="0"/>
            </a:endParaRPr>
          </a:p>
          <a:p>
            <a:pPr algn="just"/>
            <a:r>
              <a:rPr lang="en-US" sz="1800" b="1" dirty="0">
                <a:solidFill>
                  <a:srgbClr val="FF0000"/>
                </a:solidFill>
                <a:latin typeface="Segoe UI Symbol" pitchFamily="34" charset="0"/>
                <a:ea typeface="Segoe UI Symbol" pitchFamily="34" charset="0"/>
                <a:cs typeface="Times New Roman" panose="02020603050405020304" pitchFamily="18" charset="0"/>
              </a:rPr>
              <a:t>Under GST, </a:t>
            </a:r>
            <a:r>
              <a:rPr lang="en-US" sz="1800" b="1" dirty="0" smtClean="0">
                <a:solidFill>
                  <a:srgbClr val="FF0000"/>
                </a:solidFill>
                <a:latin typeface="Segoe UI Symbol" pitchFamily="34" charset="0"/>
                <a:ea typeface="Segoe UI Symbol" pitchFamily="34" charset="0"/>
                <a:cs typeface="Times New Roman" panose="02020603050405020304" pitchFamily="18" charset="0"/>
              </a:rPr>
              <a:t>All Types of state taxes levied and collect will be Known As SGST</a:t>
            </a:r>
          </a:p>
          <a:p>
            <a:pPr algn="just"/>
            <a:r>
              <a:rPr lang="en-US" sz="1800" b="1" dirty="0" smtClean="0">
                <a:solidFill>
                  <a:srgbClr val="FF0000"/>
                </a:solidFill>
                <a:latin typeface="Segoe UI Symbol" pitchFamily="34" charset="0"/>
                <a:ea typeface="Segoe UI Symbol" pitchFamily="34" charset="0"/>
                <a:cs typeface="Times New Roman" panose="02020603050405020304" pitchFamily="18" charset="0"/>
              </a:rPr>
              <a:t>All taxes That were levied by Central govt. will be known as CGST</a:t>
            </a:r>
          </a:p>
          <a:p>
            <a:pPr algn="just"/>
            <a:r>
              <a:rPr lang="en-US" sz="1800" b="1" dirty="0">
                <a:solidFill>
                  <a:srgbClr val="FF0000"/>
                </a:solidFill>
                <a:latin typeface="Segoe UI Symbol" pitchFamily="34" charset="0"/>
                <a:ea typeface="Segoe UI Symbol" pitchFamily="34" charset="0"/>
                <a:cs typeface="Times New Roman" panose="02020603050405020304" pitchFamily="18" charset="0"/>
              </a:rPr>
              <a:t>The existing CST will be discontinued. Instead, a new statute known as IGST will come into </a:t>
            </a:r>
            <a:r>
              <a:rPr lang="en-US" sz="1800" b="1" dirty="0" smtClean="0">
                <a:solidFill>
                  <a:srgbClr val="FF0000"/>
                </a:solidFill>
                <a:latin typeface="Segoe UI Symbol" pitchFamily="34" charset="0"/>
                <a:ea typeface="Segoe UI Symbol" pitchFamily="34" charset="0"/>
                <a:cs typeface="Times New Roman" panose="02020603050405020304" pitchFamily="18" charset="0"/>
              </a:rPr>
              <a:t>place on </a:t>
            </a:r>
            <a:r>
              <a:rPr lang="en-US" sz="1800" b="1" dirty="0">
                <a:solidFill>
                  <a:srgbClr val="FF0000"/>
                </a:solidFill>
                <a:latin typeface="Segoe UI Symbol" pitchFamily="34" charset="0"/>
                <a:ea typeface="Segoe UI Symbol" pitchFamily="34" charset="0"/>
                <a:cs typeface="Times New Roman" panose="02020603050405020304" pitchFamily="18" charset="0"/>
              </a:rPr>
              <a:t>the inter-state transfer of the </a:t>
            </a:r>
            <a:r>
              <a:rPr lang="en-US" sz="1800" b="1" dirty="0" smtClean="0">
                <a:solidFill>
                  <a:srgbClr val="FF0000"/>
                </a:solidFill>
                <a:latin typeface="Segoe UI Symbol" pitchFamily="34" charset="0"/>
                <a:ea typeface="Segoe UI Symbol" pitchFamily="34" charset="0"/>
                <a:cs typeface="Times New Roman" panose="02020603050405020304" pitchFamily="18" charset="0"/>
              </a:rPr>
              <a:t>Goods and Services.</a:t>
            </a:r>
          </a:p>
          <a:p>
            <a:pPr marL="109728" indent="0" algn="just">
              <a:buNone/>
            </a:pPr>
            <a:endParaRPr lang="en-US" sz="1800" b="1" dirty="0" smtClean="0">
              <a:solidFill>
                <a:schemeClr val="accent3">
                  <a:lumMod val="75000"/>
                </a:schemeClr>
              </a:solidFill>
              <a:latin typeface="Segoe UI Symbol" pitchFamily="34" charset="0"/>
              <a:ea typeface="Segoe UI Symbol" pitchFamily="34" charset="0"/>
              <a:cs typeface="Times New Roman" panose="02020603050405020304" pitchFamily="18" charset="0"/>
            </a:endParaRPr>
          </a:p>
          <a:p>
            <a:pPr algn="just"/>
            <a:endParaRPr lang="en-US" sz="1800" dirty="0" smtClean="0">
              <a:solidFill>
                <a:schemeClr val="accent3">
                  <a:lumMod val="75000"/>
                </a:schemeClr>
              </a:solidFill>
              <a:latin typeface="Times New Roman" panose="02020603050405020304" pitchFamily="18" charset="0"/>
              <a:cs typeface="Times New Roman" panose="02020603050405020304" pitchFamily="18" charset="0"/>
            </a:endParaRPr>
          </a:p>
          <a:p>
            <a:pPr algn="just"/>
            <a:endParaRPr lang="en-US" sz="1800" dirty="0" smtClean="0">
              <a:solidFill>
                <a:schemeClr val="accent3">
                  <a:lumMod val="75000"/>
                </a:schemeClr>
              </a:solidFill>
              <a:latin typeface="Times New Roman" panose="02020603050405020304" pitchFamily="18" charset="0"/>
              <a:cs typeface="Times New Roman" panose="02020603050405020304" pitchFamily="18" charset="0"/>
            </a:endParaRPr>
          </a:p>
          <a:p>
            <a:pPr algn="just"/>
            <a:endParaRPr lang="en-US" sz="1800" dirty="0">
              <a:solidFill>
                <a:schemeClr val="accent3">
                  <a:lumMod val="75000"/>
                </a:schemeClr>
              </a:solidFill>
              <a:latin typeface="Times New Roman" panose="02020603050405020304" pitchFamily="18" charset="0"/>
              <a:cs typeface="Times New Roman" panose="02020603050405020304" pitchFamily="18" charset="0"/>
            </a:endParaRPr>
          </a:p>
          <a:p>
            <a:pPr algn="just"/>
            <a:endParaRPr lang="en-US" sz="1800" dirty="0">
              <a:solidFill>
                <a:schemeClr val="accent3">
                  <a:lumMod val="75000"/>
                </a:schemeClr>
              </a:solidFill>
              <a:latin typeface="Times New Roman" panose="02020603050405020304" pitchFamily="18" charset="0"/>
              <a:cs typeface="Times New Roman" panose="02020603050405020304" pitchFamily="18" charset="0"/>
            </a:endParaRPr>
          </a:p>
        </p:txBody>
      </p:sp>
      <p:sp>
        <p:nvSpPr>
          <p:cNvPr id="4" name="Footer Placeholder 3"/>
          <p:cNvSpPr>
            <a:spLocks noGrp="1"/>
          </p:cNvSpPr>
          <p:nvPr>
            <p:ph type="ftr" sz="quarter" idx="11"/>
          </p:nvPr>
        </p:nvSpPr>
        <p:spPr/>
        <p:txBody>
          <a:bodyPr/>
          <a:lstStyle/>
          <a:p>
            <a:endParaRPr lang="en-US" sz="1200" b="1" dirty="0">
              <a:solidFill>
                <a:schemeClr val="accent3">
                  <a:lumMod val="75000"/>
                </a:schemeClr>
              </a:solidFill>
            </a:endParaRPr>
          </a:p>
        </p:txBody>
      </p:sp>
      <p:sp>
        <p:nvSpPr>
          <p:cNvPr id="2" name="Title 1"/>
          <p:cNvSpPr>
            <a:spLocks noGrp="1"/>
          </p:cNvSpPr>
          <p:nvPr>
            <p:ph type="title"/>
          </p:nvPr>
        </p:nvSpPr>
        <p:spPr/>
        <p:txBody>
          <a:bodyPr>
            <a:normAutofit/>
          </a:bodyPr>
          <a:lstStyle/>
          <a:p>
            <a:pPr algn="ctr"/>
            <a:r>
              <a:rPr lang="en-US" sz="4400" b="1" dirty="0" smtClean="0">
                <a:solidFill>
                  <a:schemeClr val="accent3">
                    <a:lumMod val="75000"/>
                  </a:schemeClr>
                </a:solidFill>
              </a:rPr>
              <a:t>What is GST</a:t>
            </a:r>
            <a:endParaRPr lang="en-US" sz="4400" dirty="0">
              <a:solidFill>
                <a:schemeClr val="accent3">
                  <a:lumMod val="75000"/>
                </a:schemeClr>
              </a:solidFill>
            </a:endParaRPr>
          </a:p>
        </p:txBody>
      </p:sp>
    </p:spTree>
    <p:extLst>
      <p:ext uri="{BB962C8B-B14F-4D97-AF65-F5344CB8AC3E}">
        <p14:creationId xmlns="" xmlns:p14="http://schemas.microsoft.com/office/powerpoint/2010/main" val="283364838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81328"/>
            <a:ext cx="8382000" cy="4690872"/>
          </a:xfrm>
        </p:spPr>
        <p:txBody>
          <a:bodyPr>
            <a:normAutofit/>
          </a:bodyPr>
          <a:lstStyle/>
          <a:p>
            <a:pPr marL="365760" lvl="1" indent="0" algn="just">
              <a:buNone/>
            </a:pPr>
            <a:r>
              <a:rPr lang="en-US" sz="1900" dirty="0"/>
              <a:t>A Composition/Compounding Scheme will be an important feature of GST, to protect the interests of small traders and small scale industries. The Composition/Compounding scheme for the purpose of GST should have an upper ceiling on gross annual turnover and a floor tax rate with respect to gross annual turnover. </a:t>
            </a:r>
          </a:p>
          <a:p>
            <a:pPr marL="365760" lvl="1" indent="0" algn="just">
              <a:buNone/>
            </a:pPr>
            <a:r>
              <a:rPr lang="en-US" sz="1900" dirty="0"/>
              <a:t>In particular there will be a compounding cut-off at Rs. 50 lakhs of the gross annual turnover and the floor rate of 0.5% across the States. The scheme would allow option for GST registration for dealers with turnover below the compounding cut-off</a:t>
            </a:r>
            <a:r>
              <a:rPr lang="en-US" dirty="0" smtClean="0"/>
              <a:t>.</a:t>
            </a:r>
            <a:endParaRPr lang="en-US" dirty="0"/>
          </a:p>
        </p:txBody>
      </p:sp>
      <p:sp>
        <p:nvSpPr>
          <p:cNvPr id="4" name="Footer Placeholder 3"/>
          <p:cNvSpPr>
            <a:spLocks noGrp="1"/>
          </p:cNvSpPr>
          <p:nvPr>
            <p:ph type="ftr" sz="quarter" idx="11"/>
          </p:nvPr>
        </p:nvSpPr>
        <p:spPr/>
        <p:txBody>
          <a:bodyPr/>
          <a:lstStyle/>
          <a:p>
            <a:endParaRPr lang="en-US" dirty="0"/>
          </a:p>
        </p:txBody>
      </p:sp>
      <p:sp>
        <p:nvSpPr>
          <p:cNvPr id="2" name="Title 1"/>
          <p:cNvSpPr>
            <a:spLocks noGrp="1"/>
          </p:cNvSpPr>
          <p:nvPr>
            <p:ph type="title"/>
          </p:nvPr>
        </p:nvSpPr>
        <p:spPr>
          <a:xfrm>
            <a:off x="457200" y="274638"/>
            <a:ext cx="8229600" cy="1020762"/>
          </a:xfrm>
        </p:spPr>
        <p:txBody>
          <a:bodyPr/>
          <a:lstStyle/>
          <a:p>
            <a:pPr algn="ctr"/>
            <a:r>
              <a:rPr lang="en-US" dirty="0" smtClean="0"/>
              <a:t>Composition scheme</a:t>
            </a:r>
            <a:endParaRPr lang="en-US" dirty="0"/>
          </a:p>
        </p:txBody>
      </p:sp>
    </p:spTree>
    <p:extLst>
      <p:ext uri="{BB962C8B-B14F-4D97-AF65-F5344CB8AC3E}">
        <p14:creationId xmlns="" xmlns:p14="http://schemas.microsoft.com/office/powerpoint/2010/main" val="304738406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lgn="just"/>
            <a:r>
              <a:rPr lang="en-US" dirty="0"/>
              <a:t>Under the CGST model proposed, with threshold of annual turnover of Rs.10 lakhs, the present Assessee base of Excise and Service Tax of about 10 lakhs will increase to about 50 lakhs as every manufacturer and Trader above the specified threshold will be liable to CGST</a:t>
            </a:r>
            <a:r>
              <a:rPr lang="en-US" dirty="0" smtClean="0"/>
              <a:t>.</a:t>
            </a:r>
          </a:p>
          <a:p>
            <a:endParaRPr lang="en-US" dirty="0"/>
          </a:p>
          <a:p>
            <a:endParaRPr lang="en-US" dirty="0"/>
          </a:p>
        </p:txBody>
      </p:sp>
      <p:sp>
        <p:nvSpPr>
          <p:cNvPr id="4" name="Footer Placeholder 3"/>
          <p:cNvSpPr>
            <a:spLocks noGrp="1"/>
          </p:cNvSpPr>
          <p:nvPr>
            <p:ph type="ftr" sz="quarter" idx="11"/>
          </p:nvPr>
        </p:nvSpPr>
        <p:spPr/>
        <p:txBody>
          <a:bodyPr/>
          <a:lstStyle/>
          <a:p>
            <a:endParaRPr lang="en-US" dirty="0"/>
          </a:p>
        </p:txBody>
      </p:sp>
      <p:sp>
        <p:nvSpPr>
          <p:cNvPr id="3" name="Title 2"/>
          <p:cNvSpPr>
            <a:spLocks noGrp="1"/>
          </p:cNvSpPr>
          <p:nvPr>
            <p:ph type="title"/>
          </p:nvPr>
        </p:nvSpPr>
        <p:spPr/>
        <p:txBody>
          <a:bodyPr/>
          <a:lstStyle/>
          <a:p>
            <a:r>
              <a:rPr lang="en-US" dirty="0" smtClean="0"/>
              <a:t>Increased Assessee Base</a:t>
            </a:r>
            <a:endParaRPr lang="en-US" dirty="0"/>
          </a:p>
        </p:txBody>
      </p:sp>
    </p:spTree>
    <p:extLst>
      <p:ext uri="{BB962C8B-B14F-4D97-AF65-F5344CB8AC3E}">
        <p14:creationId xmlns="" xmlns:p14="http://schemas.microsoft.com/office/powerpoint/2010/main" val="413228755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4614672"/>
          </a:xfrm>
        </p:spPr>
        <p:txBody>
          <a:bodyPr>
            <a:normAutofit/>
          </a:bodyPr>
          <a:lstStyle/>
          <a:p>
            <a:pPr algn="just"/>
            <a:r>
              <a:rPr lang="en-US" dirty="0"/>
              <a:t>The Exporting State will transfer to the Centre the credit of SGST used in payment of IGST.</a:t>
            </a:r>
          </a:p>
          <a:p>
            <a:pPr algn="just"/>
            <a:r>
              <a:rPr lang="en-US" dirty="0"/>
              <a:t>The Importing dealer will claim credit of IGST </a:t>
            </a:r>
            <a:r>
              <a:rPr lang="en-US" dirty="0" smtClean="0"/>
              <a:t>while discharging </a:t>
            </a:r>
            <a:r>
              <a:rPr lang="en-US" dirty="0"/>
              <a:t>his output tax liability in his own State,</a:t>
            </a:r>
          </a:p>
          <a:p>
            <a:pPr algn="just"/>
            <a:r>
              <a:rPr lang="en-US" dirty="0"/>
              <a:t>The Centre will </a:t>
            </a:r>
            <a:r>
              <a:rPr lang="en-US" b="1" dirty="0"/>
              <a:t>transfer </a:t>
            </a:r>
            <a:r>
              <a:rPr lang="en-US" dirty="0"/>
              <a:t>to the importing State the </a:t>
            </a:r>
            <a:r>
              <a:rPr lang="en-US" b="1" dirty="0"/>
              <a:t>credit of IGST </a:t>
            </a:r>
            <a:r>
              <a:rPr lang="en-US" dirty="0"/>
              <a:t>used in payment of SGST,</a:t>
            </a:r>
          </a:p>
          <a:p>
            <a:pPr algn="just"/>
            <a:r>
              <a:rPr lang="en-US" dirty="0"/>
              <a:t>The relevant information will also be </a:t>
            </a:r>
            <a:r>
              <a:rPr lang="en-US" dirty="0" smtClean="0"/>
              <a:t>submitted </a:t>
            </a:r>
            <a:r>
              <a:rPr lang="en-US" dirty="0"/>
              <a:t>to the Central Agency which will act as a </a:t>
            </a:r>
            <a:r>
              <a:rPr lang="en-US" b="1" i="1" dirty="0"/>
              <a:t>clearing house mechanism.</a:t>
            </a:r>
            <a:endParaRPr lang="en-US" dirty="0"/>
          </a:p>
          <a:p>
            <a:pPr algn="just"/>
            <a:endParaRPr lang="en-US" dirty="0"/>
          </a:p>
        </p:txBody>
      </p:sp>
      <p:sp>
        <p:nvSpPr>
          <p:cNvPr id="4" name="Footer Placeholder 3"/>
          <p:cNvSpPr>
            <a:spLocks noGrp="1"/>
          </p:cNvSpPr>
          <p:nvPr>
            <p:ph type="ftr" sz="quarter" idx="11"/>
          </p:nvPr>
        </p:nvSpPr>
        <p:spPr/>
        <p:txBody>
          <a:bodyPr/>
          <a:lstStyle/>
          <a:p>
            <a:endParaRPr lang="en-US" dirty="0"/>
          </a:p>
        </p:txBody>
      </p:sp>
      <p:sp>
        <p:nvSpPr>
          <p:cNvPr id="3" name="Title 2"/>
          <p:cNvSpPr>
            <a:spLocks noGrp="1"/>
          </p:cNvSpPr>
          <p:nvPr>
            <p:ph type="title"/>
          </p:nvPr>
        </p:nvSpPr>
        <p:spPr/>
        <p:txBody>
          <a:bodyPr>
            <a:normAutofit fontScale="90000"/>
          </a:bodyPr>
          <a:lstStyle/>
          <a:p>
            <a:pPr algn="ctr"/>
            <a:r>
              <a:rPr lang="en-US" dirty="0" smtClean="0"/>
              <a:t>Tax reconciliation between Central and State Govt.</a:t>
            </a:r>
            <a:endParaRPr lang="en-US" dirty="0"/>
          </a:p>
        </p:txBody>
      </p:sp>
    </p:spTree>
    <p:extLst>
      <p:ext uri="{BB962C8B-B14F-4D97-AF65-F5344CB8AC3E}">
        <p14:creationId xmlns="" xmlns:p14="http://schemas.microsoft.com/office/powerpoint/2010/main" val="103020563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algn="just"/>
            <a:r>
              <a:rPr lang="en-US" sz="2600" dirty="0">
                <a:latin typeface="Times New Roman" panose="02020603050405020304" pitchFamily="18" charset="0"/>
                <a:cs typeface="Times New Roman" panose="02020603050405020304" pitchFamily="18" charset="0"/>
              </a:rPr>
              <a:t>Major flaw of this model is ,Local Dealers have to pay CGST in addition to </a:t>
            </a:r>
            <a:r>
              <a:rPr lang="en-US" sz="2600" dirty="0" smtClean="0">
                <a:latin typeface="Times New Roman" panose="02020603050405020304" pitchFamily="18" charset="0"/>
                <a:cs typeface="Times New Roman" panose="02020603050405020304" pitchFamily="18" charset="0"/>
              </a:rPr>
              <a:t>SGST.</a:t>
            </a:r>
            <a:endParaRPr lang="en-US" sz="2600" dirty="0">
              <a:latin typeface="Times New Roman" panose="02020603050405020304" pitchFamily="18" charset="0"/>
              <a:cs typeface="Times New Roman" panose="02020603050405020304" pitchFamily="18" charset="0"/>
            </a:endParaRPr>
          </a:p>
          <a:p>
            <a:pPr algn="just"/>
            <a:r>
              <a:rPr lang="en-US" sz="2600" dirty="0">
                <a:latin typeface="Times New Roman" panose="02020603050405020304" pitchFamily="18" charset="0"/>
                <a:cs typeface="Times New Roman" panose="02020603050405020304" pitchFamily="18" charset="0"/>
              </a:rPr>
              <a:t>In Addition to this, CGST mainly represents the Excise/service tax and SGST mainly represents the VAT portion but, because of ‘No differentiation between Goods and Services’ service supply within the state would attract SGST as GST is levied at each stage in the supply chain and  Assessee have to Pay CGST as well SGST</a:t>
            </a:r>
            <a:r>
              <a:rPr lang="en-US" sz="2600" dirty="0" smtClean="0">
                <a:latin typeface="Times New Roman" panose="02020603050405020304" pitchFamily="18" charset="0"/>
                <a:cs typeface="Times New Roman" panose="02020603050405020304" pitchFamily="18" charset="0"/>
              </a:rPr>
              <a:t>.</a:t>
            </a:r>
          </a:p>
          <a:p>
            <a:pPr algn="just"/>
            <a:r>
              <a:rPr lang="en-US" sz="2600" dirty="0">
                <a:latin typeface="Times New Roman" panose="02020603050405020304" pitchFamily="18" charset="0"/>
                <a:cs typeface="Times New Roman" panose="02020603050405020304" pitchFamily="18" charset="0"/>
              </a:rPr>
              <a:t>The issue </a:t>
            </a:r>
            <a:r>
              <a:rPr lang="en-US" sz="2600" dirty="0" smtClean="0">
                <a:latin typeface="Times New Roman" panose="02020603050405020304" pitchFamily="18" charset="0"/>
                <a:cs typeface="Times New Roman" panose="02020603050405020304" pitchFamily="18" charset="0"/>
              </a:rPr>
              <a:t>which still needs </a:t>
            </a:r>
            <a:r>
              <a:rPr lang="en-US" sz="2600" dirty="0">
                <a:latin typeface="Times New Roman" panose="02020603050405020304" pitchFamily="18" charset="0"/>
                <a:cs typeface="Times New Roman" panose="02020603050405020304" pitchFamily="18" charset="0"/>
              </a:rPr>
              <a:t>to be </a:t>
            </a:r>
            <a:r>
              <a:rPr lang="en-US" sz="2600" dirty="0" smtClean="0">
                <a:latin typeface="Times New Roman" panose="02020603050405020304" pitchFamily="18" charset="0"/>
                <a:cs typeface="Times New Roman" panose="02020603050405020304" pitchFamily="18" charset="0"/>
              </a:rPr>
              <a:t>resolved are, </a:t>
            </a:r>
            <a:r>
              <a:rPr lang="en-US" sz="2600" dirty="0">
                <a:latin typeface="Times New Roman" panose="02020603050405020304" pitchFamily="18" charset="0"/>
                <a:cs typeface="Times New Roman" panose="02020603050405020304" pitchFamily="18" charset="0"/>
              </a:rPr>
              <a:t>the revenue sharing between States and Centre, and a framework for exemption, thresholds and composition</a:t>
            </a:r>
            <a:r>
              <a:rPr lang="en-US" dirty="0">
                <a:latin typeface="Times New Roman" panose="02020603050405020304" pitchFamily="18" charset="0"/>
                <a:cs typeface="Times New Roman" panose="02020603050405020304" pitchFamily="18" charset="0"/>
              </a:rPr>
              <a:t>. </a:t>
            </a:r>
          </a:p>
          <a:p>
            <a:pPr algn="just"/>
            <a:endParaRPr lang="en-US" dirty="0" smtClean="0">
              <a:solidFill>
                <a:srgbClr val="FF0000"/>
              </a:solidFill>
            </a:endParaRPr>
          </a:p>
          <a:p>
            <a:pPr algn="just"/>
            <a:endParaRPr lang="en-US" dirty="0">
              <a:solidFill>
                <a:srgbClr val="FF0000"/>
              </a:solidFill>
            </a:endParaRPr>
          </a:p>
          <a:p>
            <a:endParaRPr lang="en-US" dirty="0"/>
          </a:p>
        </p:txBody>
      </p:sp>
      <p:sp>
        <p:nvSpPr>
          <p:cNvPr id="4" name="Footer Placeholder 3"/>
          <p:cNvSpPr>
            <a:spLocks noGrp="1"/>
          </p:cNvSpPr>
          <p:nvPr>
            <p:ph type="ftr" sz="quarter" idx="11"/>
          </p:nvPr>
        </p:nvSpPr>
        <p:spPr/>
        <p:txBody>
          <a:bodyPr/>
          <a:lstStyle/>
          <a:p>
            <a:endParaRPr lang="en-US" dirty="0"/>
          </a:p>
        </p:txBody>
      </p:sp>
      <p:sp>
        <p:nvSpPr>
          <p:cNvPr id="3" name="Title 2"/>
          <p:cNvSpPr>
            <a:spLocks noGrp="1"/>
          </p:cNvSpPr>
          <p:nvPr>
            <p:ph type="title"/>
          </p:nvPr>
        </p:nvSpPr>
        <p:spPr/>
        <p:txBody>
          <a:bodyPr/>
          <a:lstStyle/>
          <a:p>
            <a:pPr algn="ctr"/>
            <a:r>
              <a:rPr lang="en-US" dirty="0" smtClean="0"/>
              <a:t>Flaws of GST Model</a:t>
            </a:r>
            <a:endParaRPr lang="en-US" dirty="0"/>
          </a:p>
        </p:txBody>
      </p:sp>
    </p:spTree>
    <p:extLst>
      <p:ext uri="{BB962C8B-B14F-4D97-AF65-F5344CB8AC3E}">
        <p14:creationId xmlns="" xmlns:p14="http://schemas.microsoft.com/office/powerpoint/2010/main" val="250232526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Thank s</a:t>
            </a:r>
            <a:endParaRPr lang="en-IN" dirty="0"/>
          </a:p>
        </p:txBody>
      </p:sp>
      <p:sp>
        <p:nvSpPr>
          <p:cNvPr id="3" name="Subtitle 2"/>
          <p:cNvSpPr>
            <a:spLocks noGrp="1"/>
          </p:cNvSpPr>
          <p:nvPr>
            <p:ph type="subTitle" idx="1"/>
          </p:nvPr>
        </p:nvSpPr>
        <p:spPr/>
        <p:txBody>
          <a:bodyPr/>
          <a:lstStyle/>
          <a:p>
            <a:r>
              <a:rPr lang="en-US" dirty="0" smtClean="0"/>
              <a:t>Presented by CA RATAN DAROGA</a:t>
            </a:r>
            <a:endParaRPr lang="en-IN" dirty="0"/>
          </a:p>
        </p:txBody>
      </p:sp>
      <p:sp>
        <p:nvSpPr>
          <p:cNvPr id="4" name="Footer Placeholder 3"/>
          <p:cNvSpPr>
            <a:spLocks noGrp="1"/>
          </p:cNvSpPr>
          <p:nvPr>
            <p:ph type="ftr" sz="quarter" idx="11"/>
          </p:nvPr>
        </p:nvSpPr>
        <p:spPr/>
        <p:txBody>
          <a:bodyPr/>
          <a:lstStyle/>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914400"/>
            <a:ext cx="8458200" cy="5562600"/>
          </a:xfrm>
        </p:spPr>
        <p:txBody>
          <a:bodyPr>
            <a:normAutofit fontScale="47500" lnSpcReduction="20000"/>
          </a:bodyPr>
          <a:lstStyle/>
          <a:p>
            <a:pPr marL="0" lvl="0" indent="0" algn="just">
              <a:spcBef>
                <a:spcPts val="0"/>
              </a:spcBef>
              <a:buSzPct val="25000"/>
              <a:buNone/>
            </a:pPr>
            <a:r>
              <a:rPr lang="en-IN" sz="3400" b="1" dirty="0" smtClean="0"/>
              <a:t>Introduction of a GST to replace the existing multiple tax structures of Centre and State taxes is not only desirable but imperative in the emerging economic environment. Increasingly, services are used or consumed in production and distribution of goods and vice versa. Separate taxation of goods and services often requires splitting of transaction values into value of goods and services for taxation, which leads to greater complexities, administration and compliances costs. Integration of various taxes into a GST system would make it possible to give full credit for inputs taxes collected. GST, being a destination-based consumption tax based on VAT principle, would also greatly help in removing economic distortions and will help in development of a common national market</a:t>
            </a:r>
            <a:r>
              <a:rPr lang="en-IN" sz="3400" b="1" dirty="0" smtClean="0"/>
              <a:t>.</a:t>
            </a:r>
            <a:endParaRPr lang="en-IN" sz="3400" b="1" dirty="0" smtClean="0"/>
          </a:p>
          <a:p>
            <a:pPr marL="0" lvl="0" indent="0" algn="just">
              <a:spcBef>
                <a:spcPts val="0"/>
              </a:spcBef>
              <a:buSzPct val="25000"/>
              <a:buNone/>
            </a:pPr>
            <a:endParaRPr lang="en-IN" dirty="0" smtClean="0"/>
          </a:p>
          <a:p>
            <a:pPr>
              <a:buNone/>
            </a:pPr>
            <a:r>
              <a:rPr lang="en-US" dirty="0" smtClean="0">
                <a:solidFill>
                  <a:schemeClr val="accent3">
                    <a:lumMod val="75000"/>
                  </a:schemeClr>
                </a:solidFill>
                <a:cs typeface="Adobe Arabic" pitchFamily="18" charset="-78"/>
              </a:rPr>
              <a:t>1</a:t>
            </a:r>
            <a:r>
              <a:rPr lang="en-US" sz="3400" b="1" dirty="0" smtClean="0">
                <a:solidFill>
                  <a:schemeClr val="accent3">
                    <a:lumMod val="75000"/>
                  </a:schemeClr>
                </a:solidFill>
                <a:cs typeface="Adobe Arabic" pitchFamily="18" charset="-78"/>
              </a:rPr>
              <a:t>. Today</a:t>
            </a:r>
            <a:r>
              <a:rPr lang="en-US" dirty="0" smtClean="0">
                <a:solidFill>
                  <a:schemeClr val="accent3">
                    <a:lumMod val="75000"/>
                  </a:schemeClr>
                </a:solidFill>
                <a:cs typeface="Adobe Arabic" pitchFamily="18" charset="-78"/>
              </a:rPr>
              <a:t>  (a). </a:t>
            </a:r>
            <a:r>
              <a:rPr lang="en-US" sz="2800" b="1" dirty="0" err="1" smtClean="0">
                <a:cs typeface="Adobe Arabic" pitchFamily="18" charset="-78"/>
              </a:rPr>
              <a:t>C.Ex</a:t>
            </a:r>
            <a:r>
              <a:rPr lang="en-US" sz="2800" b="1" dirty="0" smtClean="0">
                <a:cs typeface="Adobe Arabic" pitchFamily="18" charset="-78"/>
              </a:rPr>
              <a:t> duty is part of the price for VAT</a:t>
            </a:r>
          </a:p>
          <a:p>
            <a:pPr>
              <a:buNone/>
            </a:pPr>
            <a:r>
              <a:rPr lang="en-US" sz="2800" b="1" dirty="0" smtClean="0">
                <a:cs typeface="Adobe Arabic" pitchFamily="18" charset="-78"/>
              </a:rPr>
              <a:t>              </a:t>
            </a:r>
            <a:r>
              <a:rPr lang="en-US" sz="2800" b="1" dirty="0" smtClean="0">
                <a:cs typeface="Adobe Arabic" pitchFamily="18" charset="-78"/>
              </a:rPr>
              <a:t>     </a:t>
            </a:r>
            <a:r>
              <a:rPr lang="en-US" sz="2800" b="1" dirty="0" smtClean="0">
                <a:cs typeface="Adobe Arabic" pitchFamily="18" charset="-78"/>
              </a:rPr>
              <a:t>(</a:t>
            </a:r>
            <a:r>
              <a:rPr lang="en-US" sz="2800" b="1" dirty="0" smtClean="0">
                <a:solidFill>
                  <a:schemeClr val="accent2">
                    <a:lumMod val="60000"/>
                    <a:lumOff val="40000"/>
                  </a:schemeClr>
                </a:solidFill>
                <a:cs typeface="Adobe Arabic" pitchFamily="18" charset="-78"/>
              </a:rPr>
              <a:t>b)</a:t>
            </a:r>
            <a:r>
              <a:rPr lang="en-US" sz="2800" b="1" dirty="0" smtClean="0">
                <a:cs typeface="Adobe Arabic" pitchFamily="18" charset="-78"/>
              </a:rPr>
              <a:t> CST is part of the cost as there is no credit                                                                         </a:t>
            </a:r>
          </a:p>
          <a:p>
            <a:pPr>
              <a:buNone/>
            </a:pPr>
            <a:r>
              <a:rPr lang="en-US" sz="2800" b="1" dirty="0" smtClean="0">
                <a:cs typeface="Adobe Arabic" pitchFamily="18" charset="-78"/>
              </a:rPr>
              <a:t>            </a:t>
            </a:r>
            <a:r>
              <a:rPr lang="en-US" sz="2800" b="1" dirty="0" smtClean="0">
                <a:cs typeface="Adobe Arabic" pitchFamily="18" charset="-78"/>
              </a:rPr>
              <a:t>       </a:t>
            </a:r>
            <a:r>
              <a:rPr lang="en-US" sz="2800" b="1" dirty="0" smtClean="0">
                <a:cs typeface="Adobe Arabic" pitchFamily="18" charset="-78"/>
              </a:rPr>
              <a:t>(c) Complex law on stock transfer and transit</a:t>
            </a:r>
          </a:p>
          <a:p>
            <a:pPr>
              <a:buNone/>
            </a:pPr>
            <a:r>
              <a:rPr lang="en-US" sz="2800" b="1" dirty="0" smtClean="0">
                <a:cs typeface="Adobe Arabic" pitchFamily="18" charset="-78"/>
              </a:rPr>
              <a:t>             </a:t>
            </a:r>
            <a:r>
              <a:rPr lang="en-US" sz="2800" b="1" dirty="0" smtClean="0">
                <a:cs typeface="Adobe Arabic" pitchFamily="18" charset="-78"/>
              </a:rPr>
              <a:t>      </a:t>
            </a:r>
            <a:r>
              <a:rPr lang="en-US" sz="2800" b="1" dirty="0" smtClean="0">
                <a:cs typeface="Adobe Arabic" pitchFamily="18" charset="-78"/>
              </a:rPr>
              <a:t>(d) </a:t>
            </a:r>
            <a:r>
              <a:rPr lang="en-US" sz="2800" b="1" dirty="0" err="1" smtClean="0">
                <a:cs typeface="Adobe Arabic" pitchFamily="18" charset="-78"/>
              </a:rPr>
              <a:t>add.Custom</a:t>
            </a:r>
            <a:r>
              <a:rPr lang="en-US" sz="2800" b="1" dirty="0" smtClean="0">
                <a:cs typeface="Adobe Arabic" pitchFamily="18" charset="-78"/>
              </a:rPr>
              <a:t> duty is also part of cost no credit                          </a:t>
            </a:r>
          </a:p>
          <a:p>
            <a:pPr>
              <a:buNone/>
            </a:pPr>
            <a:r>
              <a:rPr lang="en-US" dirty="0" smtClean="0">
                <a:solidFill>
                  <a:schemeClr val="accent3">
                    <a:lumMod val="75000"/>
                  </a:schemeClr>
                </a:solidFill>
                <a:cs typeface="Adobe Arabic" pitchFamily="18" charset="-78"/>
              </a:rPr>
              <a:t> Different -Different  type taxes –vise</a:t>
            </a:r>
          </a:p>
          <a:p>
            <a:pPr marL="1828800" algn="just">
              <a:buFont typeface="Wingdings" pitchFamily="2" charset="2"/>
              <a:buChar char="ü"/>
            </a:pPr>
            <a:r>
              <a:rPr lang="en-US" sz="2800" b="1" dirty="0" smtClean="0">
                <a:solidFill>
                  <a:srgbClr val="000000"/>
                </a:solidFill>
                <a:ea typeface="Verdana" pitchFamily="34" charset="0"/>
                <a:cs typeface="Adobe Arabic" pitchFamily="18" charset="-78"/>
              </a:rPr>
              <a:t> VAT / Sales Tax    </a:t>
            </a:r>
          </a:p>
          <a:p>
            <a:pPr marL="1828800" algn="just">
              <a:buFont typeface="Wingdings" pitchFamily="2" charset="2"/>
              <a:buChar char="ü"/>
            </a:pPr>
            <a:r>
              <a:rPr lang="en-US" sz="2800" b="1" dirty="0" smtClean="0">
                <a:solidFill>
                  <a:srgbClr val="000000"/>
                </a:solidFill>
                <a:ea typeface="Verdana" pitchFamily="34" charset="0"/>
                <a:cs typeface="Adobe Arabic" pitchFamily="18" charset="-78"/>
              </a:rPr>
              <a:t>  Entertainment Tax</a:t>
            </a:r>
          </a:p>
          <a:p>
            <a:pPr marL="1828800" algn="just">
              <a:buFont typeface="Wingdings" pitchFamily="2" charset="2"/>
              <a:buChar char="ü"/>
            </a:pPr>
            <a:r>
              <a:rPr lang="en-US" sz="2800" b="1" dirty="0" smtClean="0">
                <a:solidFill>
                  <a:srgbClr val="000000"/>
                </a:solidFill>
                <a:ea typeface="Verdana" pitchFamily="34" charset="0"/>
                <a:cs typeface="Adobe Arabic" pitchFamily="18" charset="-78"/>
              </a:rPr>
              <a:t>  Luxury Tax</a:t>
            </a:r>
          </a:p>
          <a:p>
            <a:pPr marL="1828800" algn="just">
              <a:buFont typeface="Wingdings" pitchFamily="2" charset="2"/>
              <a:buChar char="ü"/>
            </a:pPr>
            <a:r>
              <a:rPr lang="en-US" sz="2800" b="1" dirty="0" smtClean="0">
                <a:solidFill>
                  <a:srgbClr val="000000"/>
                </a:solidFill>
                <a:ea typeface="Verdana" pitchFamily="34" charset="0"/>
                <a:cs typeface="Adobe Arabic" pitchFamily="18" charset="-78"/>
              </a:rPr>
              <a:t>  Lottery Tax</a:t>
            </a:r>
          </a:p>
          <a:p>
            <a:pPr marL="1828800" algn="just">
              <a:buFont typeface="Wingdings" pitchFamily="2" charset="2"/>
              <a:buChar char="ü"/>
            </a:pPr>
            <a:r>
              <a:rPr lang="en-US" sz="2800" b="1" dirty="0" smtClean="0">
                <a:solidFill>
                  <a:srgbClr val="000000"/>
                </a:solidFill>
                <a:ea typeface="Verdana" pitchFamily="34" charset="0"/>
                <a:cs typeface="Adobe Arabic" pitchFamily="18" charset="-78"/>
              </a:rPr>
              <a:t>  Betting Tax</a:t>
            </a:r>
          </a:p>
          <a:p>
            <a:pPr marL="1828800" algn="just">
              <a:buFont typeface="Wingdings" pitchFamily="2" charset="2"/>
              <a:buChar char="ü"/>
            </a:pPr>
            <a:r>
              <a:rPr lang="en-US" sz="2800" b="1" dirty="0" smtClean="0">
                <a:solidFill>
                  <a:srgbClr val="000000"/>
                </a:solidFill>
                <a:ea typeface="Verdana" pitchFamily="34" charset="0"/>
                <a:cs typeface="Adobe Arabic" pitchFamily="18" charset="-78"/>
              </a:rPr>
              <a:t>  Gambling Tax</a:t>
            </a:r>
          </a:p>
          <a:p>
            <a:pPr marL="1828800" algn="just">
              <a:buFont typeface="Wingdings" pitchFamily="2" charset="2"/>
              <a:buChar char="ü"/>
            </a:pPr>
            <a:r>
              <a:rPr lang="en-US" sz="2800" b="1" dirty="0" smtClean="0">
                <a:solidFill>
                  <a:srgbClr val="000000"/>
                </a:solidFill>
                <a:ea typeface="Verdana" pitchFamily="34" charset="0"/>
                <a:cs typeface="Adobe Arabic" pitchFamily="18" charset="-78"/>
              </a:rPr>
              <a:t>  State </a:t>
            </a:r>
            <a:r>
              <a:rPr lang="en-US" sz="2800" b="1" dirty="0" err="1" smtClean="0">
                <a:solidFill>
                  <a:srgbClr val="000000"/>
                </a:solidFill>
                <a:ea typeface="Verdana" pitchFamily="34" charset="0"/>
                <a:cs typeface="Adobe Arabic" pitchFamily="18" charset="-78"/>
              </a:rPr>
              <a:t>Cesses</a:t>
            </a:r>
            <a:r>
              <a:rPr lang="en-US" sz="2800" b="1" dirty="0" smtClean="0">
                <a:solidFill>
                  <a:srgbClr val="000000"/>
                </a:solidFill>
                <a:ea typeface="Verdana" pitchFamily="34" charset="0"/>
                <a:cs typeface="Adobe Arabic" pitchFamily="18" charset="-78"/>
              </a:rPr>
              <a:t> &amp; Surcharges</a:t>
            </a:r>
          </a:p>
          <a:p>
            <a:pPr marL="1828800" algn="just">
              <a:buFont typeface="Wingdings" pitchFamily="2" charset="2"/>
              <a:buChar char="ü"/>
            </a:pPr>
            <a:r>
              <a:rPr lang="en-US" sz="2800" b="1" dirty="0" smtClean="0">
                <a:solidFill>
                  <a:srgbClr val="000000"/>
                </a:solidFill>
                <a:ea typeface="Verdana" pitchFamily="34" charset="0"/>
                <a:cs typeface="Adobe Arabic" pitchFamily="18" charset="-78"/>
              </a:rPr>
              <a:t>  Entry Tax ( not in lieu of </a:t>
            </a:r>
            <a:r>
              <a:rPr lang="en-US" sz="2800" b="1" dirty="0" err="1" smtClean="0">
                <a:solidFill>
                  <a:srgbClr val="000000"/>
                </a:solidFill>
                <a:ea typeface="Verdana" pitchFamily="34" charset="0"/>
                <a:cs typeface="Adobe Arabic" pitchFamily="18" charset="-78"/>
              </a:rPr>
              <a:t>Octroi</a:t>
            </a:r>
            <a:r>
              <a:rPr lang="en-US" sz="2800" b="1" dirty="0" smtClean="0">
                <a:solidFill>
                  <a:srgbClr val="000000"/>
                </a:solidFill>
                <a:ea typeface="Verdana" pitchFamily="34" charset="0"/>
                <a:cs typeface="Adobe Arabic" pitchFamily="18" charset="-78"/>
              </a:rPr>
              <a:t>)</a:t>
            </a:r>
            <a:r>
              <a:rPr lang="en-US" sz="2800" b="1" dirty="0" smtClean="0">
                <a:solidFill>
                  <a:schemeClr val="accent3">
                    <a:lumMod val="75000"/>
                  </a:schemeClr>
                </a:solidFill>
                <a:latin typeface="Adobe Arabic" pitchFamily="18" charset="-78"/>
                <a:ea typeface="Verdana" pitchFamily="34" charset="0"/>
                <a:cs typeface="Adobe Arabic" pitchFamily="18" charset="-78"/>
              </a:rPr>
              <a:t>                                               </a:t>
            </a:r>
            <a:endParaRPr lang="en-US" sz="2800" b="1" dirty="0" smtClean="0">
              <a:solidFill>
                <a:srgbClr val="000000"/>
              </a:solidFill>
              <a:latin typeface="Adobe Arabic" pitchFamily="18" charset="-78"/>
              <a:ea typeface="Verdana" pitchFamily="34" charset="0"/>
              <a:cs typeface="Adobe Arabic" pitchFamily="18" charset="-78"/>
            </a:endParaRPr>
          </a:p>
        </p:txBody>
      </p:sp>
      <p:sp>
        <p:nvSpPr>
          <p:cNvPr id="4" name="Footer Placeholder 3"/>
          <p:cNvSpPr>
            <a:spLocks noGrp="1"/>
          </p:cNvSpPr>
          <p:nvPr>
            <p:ph type="ftr" sz="quarter" idx="11"/>
          </p:nvPr>
        </p:nvSpPr>
        <p:spPr/>
        <p:txBody>
          <a:bodyPr/>
          <a:lstStyle/>
          <a:p>
            <a:endParaRPr lang="en-US" dirty="0">
              <a:solidFill>
                <a:schemeClr val="accent3">
                  <a:lumMod val="75000"/>
                </a:schemeClr>
              </a:solidFill>
            </a:endParaRPr>
          </a:p>
        </p:txBody>
      </p:sp>
      <p:sp>
        <p:nvSpPr>
          <p:cNvPr id="2" name="Title 1"/>
          <p:cNvSpPr>
            <a:spLocks noGrp="1"/>
          </p:cNvSpPr>
          <p:nvPr>
            <p:ph type="title"/>
          </p:nvPr>
        </p:nvSpPr>
        <p:spPr>
          <a:xfrm>
            <a:off x="457200" y="274638"/>
            <a:ext cx="8229600" cy="715962"/>
          </a:xfrm>
        </p:spPr>
        <p:txBody>
          <a:bodyPr>
            <a:normAutofit fontScale="90000"/>
          </a:bodyPr>
          <a:lstStyle/>
          <a:p>
            <a:pPr algn="ctr"/>
            <a:r>
              <a:rPr lang="en-US" b="1" dirty="0" smtClean="0">
                <a:solidFill>
                  <a:schemeClr val="accent3">
                    <a:lumMod val="75000"/>
                  </a:schemeClr>
                </a:solidFill>
              </a:rPr>
              <a:t>Why GST</a:t>
            </a:r>
            <a:endParaRPr lang="en-US" dirty="0">
              <a:solidFill>
                <a:schemeClr val="accent3">
                  <a:lumMod val="75000"/>
                </a:schemeClr>
              </a:solidFill>
            </a:endParaRPr>
          </a:p>
        </p:txBody>
      </p:sp>
    </p:spTree>
    <p:extLst>
      <p:ext uri="{BB962C8B-B14F-4D97-AF65-F5344CB8AC3E}">
        <p14:creationId xmlns="" xmlns:p14="http://schemas.microsoft.com/office/powerpoint/2010/main" val="259671206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6324600" cy="1143000"/>
          </a:xfrm>
        </p:spPr>
        <p:txBody>
          <a:bodyPr/>
          <a:lstStyle/>
          <a:p>
            <a:r>
              <a:rPr lang="en-US" dirty="0" smtClean="0">
                <a:solidFill>
                  <a:srgbClr val="C00000"/>
                </a:solidFill>
                <a:latin typeface="+mn-lt"/>
              </a:rPr>
              <a:t>Meaning of Supply</a:t>
            </a:r>
            <a:endParaRPr lang="en-IN" dirty="0">
              <a:solidFill>
                <a:srgbClr val="C00000"/>
              </a:solidFill>
              <a:latin typeface="+mn-lt"/>
            </a:endParaRPr>
          </a:p>
        </p:txBody>
      </p:sp>
      <p:sp>
        <p:nvSpPr>
          <p:cNvPr id="3" name="Text Placeholder 2"/>
          <p:cNvSpPr>
            <a:spLocks noGrp="1"/>
          </p:cNvSpPr>
          <p:nvPr>
            <p:ph type="body" idx="1"/>
          </p:nvPr>
        </p:nvSpPr>
        <p:spPr>
          <a:xfrm>
            <a:off x="533400" y="1219200"/>
            <a:ext cx="7961313" cy="1600200"/>
          </a:xfrm>
        </p:spPr>
        <p:txBody>
          <a:bodyPr>
            <a:normAutofit lnSpcReduction="10000"/>
          </a:bodyPr>
          <a:lstStyle/>
          <a:p>
            <a:pPr lvl="1"/>
            <a:r>
              <a:rPr lang="en-US" smtClean="0">
                <a:solidFill>
                  <a:schemeClr val="tx1"/>
                </a:solidFill>
              </a:rPr>
              <a:t>		</a:t>
            </a:r>
            <a:r>
              <a:rPr lang="en-US" sz="2000" b="1" smtClean="0">
                <a:solidFill>
                  <a:schemeClr val="tx1"/>
                </a:solidFill>
                <a:cs typeface="Adobe Arabic" pitchFamily="18" charset="-78"/>
              </a:rPr>
              <a:t>Supply : - includes</a:t>
            </a:r>
          </a:p>
          <a:p>
            <a:pPr lvl="1"/>
            <a:r>
              <a:rPr lang="en-US" smtClean="0">
                <a:solidFill>
                  <a:schemeClr val="tx1"/>
                </a:solidFill>
                <a:cs typeface="Adobe Arabic" pitchFamily="18" charset="-78"/>
              </a:rPr>
              <a:t>  A</a:t>
            </a:r>
            <a:r>
              <a:rPr lang="en-US" sz="2000" b="1" smtClean="0">
                <a:solidFill>
                  <a:schemeClr val="tx1"/>
                </a:solidFill>
                <a:cs typeface="Adobe Arabic" pitchFamily="18" charset="-78"/>
              </a:rPr>
              <a:t>ll forms of supply of goods and services like – sale , transfer exchange , barter , license , rental lease , disposal made or agreed to be made   for consideration for furtherance  of Business,</a:t>
            </a:r>
          </a:p>
          <a:p>
            <a:endParaRPr lang="en-US" b="1" smtClean="0"/>
          </a:p>
          <a:p>
            <a:endParaRPr lang="en-IN" dirty="0"/>
          </a:p>
        </p:txBody>
      </p:sp>
      <p:sp>
        <p:nvSpPr>
          <p:cNvPr id="4" name="Footer Placeholder 3"/>
          <p:cNvSpPr>
            <a:spLocks noGrp="1"/>
          </p:cNvSpPr>
          <p:nvPr>
            <p:ph type="ftr" sz="quarter" idx="11"/>
          </p:nvPr>
        </p:nvSpPr>
        <p:spPr/>
        <p:txBody>
          <a:bodyPr/>
          <a:lstStyle/>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p:cNvGraphicFramePr>
            <a:graphicFrameLocks noGrp="1"/>
          </p:cNvGraphicFramePr>
          <p:nvPr>
            <p:ph idx="1"/>
            <p:extLst>
              <p:ext uri="{D42A27DB-BD31-4B8C-83A1-F6EECF244321}">
                <p14:modId xmlns="" xmlns:p14="http://schemas.microsoft.com/office/powerpoint/2010/main" val="3234225307"/>
              </p:ext>
            </p:extLst>
          </p:nvPr>
        </p:nvGraphicFramePr>
        <p:xfrm>
          <a:off x="457200" y="1143000"/>
          <a:ext cx="8534400" cy="5562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Footer Placeholder 2"/>
          <p:cNvSpPr>
            <a:spLocks noGrp="1"/>
          </p:cNvSpPr>
          <p:nvPr>
            <p:ph type="ftr" sz="quarter" idx="11"/>
          </p:nvPr>
        </p:nvSpPr>
        <p:spPr/>
        <p:txBody>
          <a:bodyPr/>
          <a:lstStyle/>
          <a:p>
            <a:endParaRPr lang="en-US" dirty="0"/>
          </a:p>
        </p:txBody>
      </p:sp>
      <p:sp>
        <p:nvSpPr>
          <p:cNvPr id="2" name="Title 1"/>
          <p:cNvSpPr>
            <a:spLocks noGrp="1"/>
          </p:cNvSpPr>
          <p:nvPr>
            <p:ph type="title"/>
          </p:nvPr>
        </p:nvSpPr>
        <p:spPr>
          <a:xfrm>
            <a:off x="457200" y="274638"/>
            <a:ext cx="8229600" cy="792162"/>
          </a:xfrm>
        </p:spPr>
        <p:txBody>
          <a:bodyPr/>
          <a:lstStyle/>
          <a:p>
            <a:r>
              <a:rPr lang="en-US" b="1" dirty="0"/>
              <a:t>Subsuming of Existing Taxes</a:t>
            </a:r>
            <a:endParaRPr lang="en-US" dirty="0"/>
          </a:p>
        </p:txBody>
      </p:sp>
    </p:spTree>
    <p:extLst>
      <p:ext uri="{BB962C8B-B14F-4D97-AF65-F5344CB8AC3E}">
        <p14:creationId xmlns="" xmlns:p14="http://schemas.microsoft.com/office/powerpoint/2010/main" val="161718201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305800" cy="5181600"/>
          </a:xfrm>
        </p:spPr>
        <p:txBody>
          <a:bodyPr>
            <a:normAutofit fontScale="70000" lnSpcReduction="20000"/>
          </a:bodyPr>
          <a:lstStyle/>
          <a:p>
            <a:pPr algn="just"/>
            <a:r>
              <a:rPr lang="en-US" b="1" dirty="0" smtClean="0">
                <a:latin typeface="Times New Roman" panose="02020603050405020304" pitchFamily="18" charset="0"/>
                <a:cs typeface="Times New Roman" panose="02020603050405020304" pitchFamily="18" charset="0"/>
              </a:rPr>
              <a:t>SGST and CGST for intrastate transaction </a:t>
            </a:r>
            <a:r>
              <a:rPr lang="en-US" dirty="0" smtClean="0">
                <a:latin typeface="Times New Roman" panose="02020603050405020304" pitchFamily="18" charset="0"/>
                <a:cs typeface="Times New Roman" panose="02020603050405020304" pitchFamily="18" charset="0"/>
              </a:rPr>
              <a:t>: In </a:t>
            </a:r>
            <a:r>
              <a:rPr lang="en-US" dirty="0">
                <a:latin typeface="Times New Roman" panose="02020603050405020304" pitchFamily="18" charset="0"/>
                <a:cs typeface="Times New Roman" panose="02020603050405020304" pitchFamily="18" charset="0"/>
              </a:rPr>
              <a:t>the GST system, both Central and State taxes will be collected at the point of sale. Both components (the Central and State GST) will be charged on the manufacturing cost. This will benefit individuals as prices are likely to come down. Lower prices will lead to more consumption, thereby helping companies</a:t>
            </a:r>
            <a:r>
              <a:rPr lang="en-US" dirty="0" smtClean="0">
                <a:latin typeface="Times New Roman" panose="02020603050405020304" pitchFamily="18" charset="0"/>
                <a:cs typeface="Times New Roman" panose="02020603050405020304" pitchFamily="18" charset="0"/>
              </a:rPr>
              <a:t>.</a:t>
            </a:r>
          </a:p>
          <a:p>
            <a:pPr marL="109728" indent="0" algn="just">
              <a:buNone/>
            </a:pPr>
            <a:endParaRPr lang="en-US" dirty="0">
              <a:latin typeface="Times New Roman" panose="02020603050405020304" pitchFamily="18" charset="0"/>
              <a:cs typeface="Times New Roman" panose="02020603050405020304" pitchFamily="18" charset="0"/>
            </a:endParaRPr>
          </a:p>
          <a:p>
            <a:pPr algn="just"/>
            <a:r>
              <a:rPr lang="en-US" b="1" dirty="0" smtClean="0">
                <a:latin typeface="Times New Roman" panose="02020603050405020304" pitchFamily="18" charset="0"/>
                <a:cs typeface="Times New Roman" panose="02020603050405020304" pitchFamily="18" charset="0"/>
              </a:rPr>
              <a:t>IGST for Interstate transaction: </a:t>
            </a:r>
            <a:r>
              <a:rPr lang="en-US" dirty="0">
                <a:latin typeface="Times New Roman" panose="02020603050405020304" pitchFamily="18" charset="0"/>
                <a:cs typeface="Times New Roman" panose="02020603050405020304" pitchFamily="18" charset="0"/>
              </a:rPr>
              <a:t>‘IGST Model’  will be in place for taxation of inter State  transaction of Goods and Services. The scope of IGST Model is that center would levy IGST which would be CGST plus SGST on all inter State transactions of taxable goods and services with appropriate provision for consignment or stock transfer of goods and services.</a:t>
            </a:r>
          </a:p>
          <a:p>
            <a:pPr marL="109728" indent="0" algn="just">
              <a:buNone/>
            </a:pPr>
            <a:endParaRPr lang="en-US"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GST paid on the purchase of goods and </a:t>
            </a:r>
            <a:r>
              <a:rPr lang="en-US" dirty="0" smtClean="0">
                <a:latin typeface="Times New Roman" panose="02020603050405020304" pitchFamily="18" charset="0"/>
                <a:cs typeface="Times New Roman" panose="02020603050405020304" pitchFamily="18" charset="0"/>
              </a:rPr>
              <a:t>services, </a:t>
            </a:r>
            <a:r>
              <a:rPr lang="en-US" dirty="0">
                <a:latin typeface="Times New Roman" panose="02020603050405020304" pitchFamily="18" charset="0"/>
                <a:cs typeface="Times New Roman" panose="02020603050405020304" pitchFamily="18" charset="0"/>
              </a:rPr>
              <a:t>to be paid on the supply of goods  and </a:t>
            </a:r>
            <a:r>
              <a:rPr lang="en-US" dirty="0" smtClean="0">
                <a:latin typeface="Times New Roman" panose="02020603050405020304" pitchFamily="18" charset="0"/>
                <a:cs typeface="Times New Roman" panose="02020603050405020304" pitchFamily="18" charset="0"/>
              </a:rPr>
              <a:t>services.</a:t>
            </a:r>
          </a:p>
          <a:p>
            <a:pPr marL="109728" indent="0" algn="just">
              <a:buNone/>
            </a:pPr>
            <a:endParaRPr lang="en-US" dirty="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There </a:t>
            </a:r>
            <a:r>
              <a:rPr lang="en-US" dirty="0">
                <a:latin typeface="Times New Roman" panose="02020603050405020304" pitchFamily="18" charset="0"/>
                <a:cs typeface="Times New Roman" panose="02020603050405020304" pitchFamily="18" charset="0"/>
              </a:rPr>
              <a:t>should be no distinction between raw materials and capital goods </a:t>
            </a:r>
            <a:r>
              <a:rPr lang="en-US" dirty="0" smtClean="0">
                <a:latin typeface="Times New Roman" panose="02020603050405020304" pitchFamily="18" charset="0"/>
                <a:cs typeface="Times New Roman" panose="02020603050405020304" pitchFamily="18" charset="0"/>
              </a:rPr>
              <a:t>in allowing </a:t>
            </a:r>
            <a:r>
              <a:rPr lang="en-US" dirty="0">
                <a:latin typeface="Times New Roman" panose="02020603050405020304" pitchFamily="18" charset="0"/>
                <a:cs typeface="Times New Roman" panose="02020603050405020304" pitchFamily="18" charset="0"/>
              </a:rPr>
              <a:t>input tax credit. The tax base should </a:t>
            </a:r>
            <a:r>
              <a:rPr lang="en-US" dirty="0" smtClean="0">
                <a:latin typeface="Times New Roman" panose="02020603050405020304" pitchFamily="18" charset="0"/>
                <a:cs typeface="Times New Roman" panose="02020603050405020304" pitchFamily="18" charset="0"/>
              </a:rPr>
              <a:t>comprehensively </a:t>
            </a:r>
            <a:r>
              <a:rPr lang="en-US" dirty="0">
                <a:latin typeface="Times New Roman" panose="02020603050405020304" pitchFamily="18" charset="0"/>
                <a:cs typeface="Times New Roman" panose="02020603050405020304" pitchFamily="18" charset="0"/>
              </a:rPr>
              <a:t>extend over all goods and services </a:t>
            </a:r>
            <a:r>
              <a:rPr lang="en-US" dirty="0" smtClean="0">
                <a:latin typeface="Times New Roman" panose="02020603050405020304" pitchFamily="18" charset="0"/>
                <a:cs typeface="Times New Roman" panose="02020603050405020304" pitchFamily="18" charset="0"/>
              </a:rPr>
              <a:t>up to </a:t>
            </a:r>
            <a:r>
              <a:rPr lang="en-US" dirty="0">
                <a:latin typeface="Times New Roman" panose="02020603050405020304" pitchFamily="18" charset="0"/>
                <a:cs typeface="Times New Roman" panose="02020603050405020304" pitchFamily="18" charset="0"/>
              </a:rPr>
              <a:t>final consumption </a:t>
            </a:r>
            <a:r>
              <a:rPr lang="en-US" dirty="0" smtClean="0">
                <a:latin typeface="Times New Roman" panose="02020603050405020304" pitchFamily="18" charset="0"/>
                <a:cs typeface="Times New Roman" panose="02020603050405020304" pitchFamily="18" charset="0"/>
              </a:rPr>
              <a:t>point on value addition.</a:t>
            </a:r>
          </a:p>
          <a:p>
            <a:pPr marL="109728" indent="0" algn="just">
              <a:buNone/>
            </a:pPr>
            <a:endParaRPr lang="en-US"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Assessable </a:t>
            </a:r>
            <a:r>
              <a:rPr lang="en-US" dirty="0">
                <a:latin typeface="Times New Roman" panose="02020603050405020304" pitchFamily="18" charset="0"/>
                <a:cs typeface="Times New Roman" panose="02020603050405020304" pitchFamily="18" charset="0"/>
              </a:rPr>
              <a:t>value for all the </a:t>
            </a:r>
            <a:r>
              <a:rPr lang="en-US" dirty="0" smtClean="0">
                <a:latin typeface="Times New Roman" panose="02020603050405020304" pitchFamily="18" charset="0"/>
                <a:cs typeface="Times New Roman" panose="02020603050405020304" pitchFamily="18" charset="0"/>
              </a:rPr>
              <a:t>taxes will be same.</a:t>
            </a:r>
          </a:p>
          <a:p>
            <a:pPr algn="just"/>
            <a:endParaRPr lang="en-US" dirty="0">
              <a:latin typeface="Times New Roman" panose="02020603050405020304" pitchFamily="18" charset="0"/>
              <a:cs typeface="Times New Roman" panose="02020603050405020304" pitchFamily="18" charset="0"/>
            </a:endParaRPr>
          </a:p>
          <a:p>
            <a:pPr marL="109728" indent="0" algn="r">
              <a:buNone/>
            </a:pPr>
            <a:endParaRPr lang="en-US" dirty="0">
              <a:latin typeface="Times New Roman" panose="02020603050405020304" pitchFamily="18" charset="0"/>
              <a:cs typeface="Times New Roman" panose="02020603050405020304" pitchFamily="18" charset="0"/>
            </a:endParaRPr>
          </a:p>
          <a:p>
            <a:pPr algn="just"/>
            <a:endParaRPr lang="en-US" dirty="0" smtClean="0">
              <a:latin typeface="Times New Roman" panose="02020603050405020304" pitchFamily="18" charset="0"/>
              <a:cs typeface="Times New Roman" panose="02020603050405020304" pitchFamily="18" charset="0"/>
            </a:endParaRPr>
          </a:p>
          <a:p>
            <a:pPr algn="just"/>
            <a:endParaRPr lang="en-US" dirty="0" smtClean="0">
              <a:latin typeface="Times New Roman" panose="02020603050405020304" pitchFamily="18" charset="0"/>
              <a:cs typeface="Times New Roman" panose="02020603050405020304" pitchFamily="18" charset="0"/>
            </a:endParaRPr>
          </a:p>
          <a:p>
            <a:pPr algn="just"/>
            <a:endParaRPr lang="en-US" dirty="0" smtClean="0">
              <a:latin typeface="Times New Roman" panose="02020603050405020304" pitchFamily="18" charset="0"/>
              <a:cs typeface="Times New Roman" panose="02020603050405020304" pitchFamily="18" charset="0"/>
            </a:endParaRPr>
          </a:p>
        </p:txBody>
      </p:sp>
      <p:sp>
        <p:nvSpPr>
          <p:cNvPr id="4" name="Footer Placeholder 3"/>
          <p:cNvSpPr>
            <a:spLocks noGrp="1"/>
          </p:cNvSpPr>
          <p:nvPr>
            <p:ph type="ftr" sz="quarter" idx="11"/>
          </p:nvPr>
        </p:nvSpPr>
        <p:spPr/>
        <p:txBody>
          <a:bodyPr/>
          <a:lstStyle/>
          <a:p>
            <a:endParaRPr lang="en-US" dirty="0"/>
          </a:p>
        </p:txBody>
      </p:sp>
      <p:sp>
        <p:nvSpPr>
          <p:cNvPr id="2" name="Title 1"/>
          <p:cNvSpPr>
            <a:spLocks noGrp="1"/>
          </p:cNvSpPr>
          <p:nvPr>
            <p:ph type="title"/>
          </p:nvPr>
        </p:nvSpPr>
        <p:spPr>
          <a:xfrm>
            <a:off x="457200" y="274638"/>
            <a:ext cx="8229600" cy="563562"/>
          </a:xfrm>
        </p:spPr>
        <p:txBody>
          <a:bodyPr>
            <a:normAutofit fontScale="90000"/>
          </a:bodyPr>
          <a:lstStyle/>
          <a:p>
            <a:pPr algn="ctr"/>
            <a:r>
              <a:rPr lang="en-US" b="1" dirty="0"/>
              <a:t>Model of GST</a:t>
            </a:r>
            <a:endParaRPr lang="en-US" dirty="0"/>
          </a:p>
        </p:txBody>
      </p:sp>
    </p:spTree>
    <p:extLst>
      <p:ext uri="{BB962C8B-B14F-4D97-AF65-F5344CB8AC3E}">
        <p14:creationId xmlns="" xmlns:p14="http://schemas.microsoft.com/office/powerpoint/2010/main" val="134766327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just"/>
            <a:r>
              <a:rPr lang="en-US" sz="2000" dirty="0"/>
              <a:t>Since the Central GST and State GST are to be treated separately, in general, taxes paid against the Central GST shall be allowed to be taken as input tax </a:t>
            </a:r>
            <a:r>
              <a:rPr lang="en-US" sz="2000" dirty="0" smtClean="0"/>
              <a:t>credit  </a:t>
            </a:r>
            <a:r>
              <a:rPr lang="en-US" sz="2000" dirty="0"/>
              <a:t>(ITC) for the Central GST and could be utilized only against the payment of Central GST. The same principle will be applicable for the State GST</a:t>
            </a:r>
            <a:r>
              <a:rPr lang="en-US" sz="2000" dirty="0" smtClean="0"/>
              <a:t>.</a:t>
            </a:r>
          </a:p>
          <a:p>
            <a:pPr marL="109728" indent="0" algn="just">
              <a:buNone/>
            </a:pPr>
            <a:endParaRPr lang="en-US" sz="2000" dirty="0" smtClean="0"/>
          </a:p>
          <a:p>
            <a:pPr algn="just"/>
            <a:r>
              <a:rPr lang="en-US" sz="2000" dirty="0" smtClean="0"/>
              <a:t>Cross utilization </a:t>
            </a:r>
            <a:r>
              <a:rPr lang="en-US" sz="2000" dirty="0"/>
              <a:t>of ITC between the Central GST and the State GST would, in </a:t>
            </a:r>
            <a:r>
              <a:rPr lang="en-US" sz="2000" dirty="0" smtClean="0"/>
              <a:t>general, be </a:t>
            </a:r>
            <a:r>
              <a:rPr lang="en-US" sz="2000" dirty="0"/>
              <a:t>allowed</a:t>
            </a:r>
            <a:r>
              <a:rPr lang="en-US" sz="2000" dirty="0" smtClean="0"/>
              <a:t>.</a:t>
            </a:r>
          </a:p>
          <a:p>
            <a:pPr marL="109728" indent="0" algn="just">
              <a:buNone/>
            </a:pPr>
            <a:endParaRPr lang="en-US" sz="2000" dirty="0"/>
          </a:p>
          <a:p>
            <a:pPr algn="just"/>
            <a:r>
              <a:rPr lang="en-US" sz="2000" dirty="0" smtClean="0"/>
              <a:t>ADC paid on Import of goods and service would fall under the IGST and this duty would be allowed for setoff of SGST and CGST.</a:t>
            </a:r>
            <a:endParaRPr lang="en-US" sz="2000" dirty="0"/>
          </a:p>
        </p:txBody>
      </p:sp>
      <p:sp>
        <p:nvSpPr>
          <p:cNvPr id="4" name="Footer Placeholder 3"/>
          <p:cNvSpPr>
            <a:spLocks noGrp="1"/>
          </p:cNvSpPr>
          <p:nvPr>
            <p:ph type="ftr" sz="quarter" idx="11"/>
          </p:nvPr>
        </p:nvSpPr>
        <p:spPr/>
        <p:txBody>
          <a:bodyPr/>
          <a:lstStyle/>
          <a:p>
            <a:endParaRPr lang="en-US" dirty="0"/>
          </a:p>
        </p:txBody>
      </p:sp>
      <p:sp>
        <p:nvSpPr>
          <p:cNvPr id="2" name="Title 1"/>
          <p:cNvSpPr>
            <a:spLocks noGrp="1"/>
          </p:cNvSpPr>
          <p:nvPr>
            <p:ph type="title"/>
          </p:nvPr>
        </p:nvSpPr>
        <p:spPr>
          <a:xfrm>
            <a:off x="457200" y="274638"/>
            <a:ext cx="8229600" cy="868362"/>
          </a:xfrm>
        </p:spPr>
        <p:txBody>
          <a:bodyPr/>
          <a:lstStyle/>
          <a:p>
            <a:pPr algn="ctr"/>
            <a:r>
              <a:rPr lang="en-US" dirty="0" smtClean="0"/>
              <a:t>Set-off methodology</a:t>
            </a:r>
            <a:endParaRPr lang="en-US" dirty="0"/>
          </a:p>
        </p:txBody>
      </p:sp>
    </p:spTree>
    <p:extLst>
      <p:ext uri="{BB962C8B-B14F-4D97-AF65-F5344CB8AC3E}">
        <p14:creationId xmlns="" xmlns:p14="http://schemas.microsoft.com/office/powerpoint/2010/main" val="413187524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Content Placeholder 14"/>
          <p:cNvGraphicFramePr>
            <a:graphicFrameLocks noGrp="1"/>
          </p:cNvGraphicFramePr>
          <p:nvPr>
            <p:ph idx="1"/>
            <p:extLst>
              <p:ext uri="{D42A27DB-BD31-4B8C-83A1-F6EECF244321}">
                <p14:modId xmlns="" xmlns:p14="http://schemas.microsoft.com/office/powerpoint/2010/main" val="2044452373"/>
              </p:ext>
            </p:extLst>
          </p:nvPr>
        </p:nvGraphicFramePr>
        <p:xfrm>
          <a:off x="457200" y="1481138"/>
          <a:ext cx="8229600" cy="45259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Footer Placeholder 1"/>
          <p:cNvSpPr>
            <a:spLocks noGrp="1"/>
          </p:cNvSpPr>
          <p:nvPr>
            <p:ph type="ftr" sz="quarter" idx="11"/>
          </p:nvPr>
        </p:nvSpPr>
        <p:spPr/>
        <p:txBody>
          <a:bodyPr/>
          <a:lstStyle/>
          <a:p>
            <a:endParaRPr lang="en-US" dirty="0"/>
          </a:p>
        </p:txBody>
      </p:sp>
      <p:sp>
        <p:nvSpPr>
          <p:cNvPr id="3" name="Title 2"/>
          <p:cNvSpPr>
            <a:spLocks noGrp="1"/>
          </p:cNvSpPr>
          <p:nvPr>
            <p:ph type="title"/>
          </p:nvPr>
        </p:nvSpPr>
        <p:spPr/>
        <p:txBody>
          <a:bodyPr/>
          <a:lstStyle/>
          <a:p>
            <a:pPr algn="ctr"/>
            <a:r>
              <a:rPr lang="en-US" dirty="0"/>
              <a:t>S</a:t>
            </a:r>
            <a:r>
              <a:rPr lang="en-US" dirty="0" smtClean="0"/>
              <a:t>et off Heads</a:t>
            </a:r>
            <a:endParaRPr lang="en-US" dirty="0"/>
          </a:p>
        </p:txBody>
      </p:sp>
    </p:spTree>
    <p:extLst>
      <p:ext uri="{BB962C8B-B14F-4D97-AF65-F5344CB8AC3E}">
        <p14:creationId xmlns="" xmlns:p14="http://schemas.microsoft.com/office/powerpoint/2010/main" val="182219722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458200" cy="5562600"/>
          </a:xfrm>
        </p:spPr>
        <p:txBody>
          <a:bodyPr>
            <a:normAutofit fontScale="62500" lnSpcReduction="20000"/>
          </a:bodyPr>
          <a:lstStyle/>
          <a:p>
            <a:pPr marL="109728" indent="0">
              <a:buNone/>
            </a:pPr>
            <a:r>
              <a:rPr lang="en-US" dirty="0" smtClean="0"/>
              <a:t>The </a:t>
            </a:r>
            <a:r>
              <a:rPr lang="en-US" dirty="0"/>
              <a:t>illustration shown below indicates, in terms of a hypothetical example with a manufacturer, one </a:t>
            </a:r>
            <a:r>
              <a:rPr lang="en-US" dirty="0" smtClean="0"/>
              <a:t>wholesaler </a:t>
            </a:r>
            <a:r>
              <a:rPr lang="en-US" dirty="0"/>
              <a:t>and one retailer, how GST will work. </a:t>
            </a:r>
            <a:endParaRPr lang="en-US" dirty="0" smtClean="0"/>
          </a:p>
          <a:p>
            <a:pPr marL="109728" indent="0">
              <a:buNone/>
            </a:pPr>
            <a:endParaRPr lang="en-US" b="1" dirty="0" smtClean="0"/>
          </a:p>
          <a:p>
            <a:r>
              <a:rPr lang="en-US" b="1" dirty="0" smtClean="0"/>
              <a:t>Manufacturer : </a:t>
            </a:r>
            <a:r>
              <a:rPr lang="en-US" dirty="0" smtClean="0"/>
              <a:t>Let </a:t>
            </a:r>
            <a:r>
              <a:rPr lang="en-US" dirty="0"/>
              <a:t>us suppose that </a:t>
            </a:r>
            <a:r>
              <a:rPr lang="en-US" b="1" dirty="0" smtClean="0"/>
              <a:t>CGST </a:t>
            </a:r>
            <a:r>
              <a:rPr lang="en-US" b="1" dirty="0"/>
              <a:t>rate is </a:t>
            </a:r>
            <a:r>
              <a:rPr lang="en-US" b="1" dirty="0" smtClean="0"/>
              <a:t>10% and SGST rate is 5% , </a:t>
            </a:r>
            <a:r>
              <a:rPr lang="en-US" dirty="0"/>
              <a:t>with the manufacturer making value addition of Rs.30 on his purchases worth Rs.100 of input of </a:t>
            </a:r>
            <a:r>
              <a:rPr lang="en-US" dirty="0" smtClean="0"/>
              <a:t>goods CGST paid @10%)  </a:t>
            </a:r>
            <a:r>
              <a:rPr lang="en-US" dirty="0"/>
              <a:t>and services used in the manufacturing process. The manufacturer will then pay net </a:t>
            </a:r>
            <a:r>
              <a:rPr lang="en-US" b="1" dirty="0" smtClean="0"/>
              <a:t>CGST </a:t>
            </a:r>
            <a:r>
              <a:rPr lang="en-US" b="1" dirty="0"/>
              <a:t>of Rs. 3 </a:t>
            </a:r>
            <a:r>
              <a:rPr lang="en-US" dirty="0"/>
              <a:t>after setting-off Rs. 10 as </a:t>
            </a:r>
            <a:r>
              <a:rPr lang="en-US" dirty="0" smtClean="0"/>
              <a:t>CGST </a:t>
            </a:r>
            <a:r>
              <a:rPr lang="en-US" dirty="0"/>
              <a:t>paid on his inputs (i.e. Input Tax Credit) from gross </a:t>
            </a:r>
            <a:r>
              <a:rPr lang="en-US" dirty="0" smtClean="0"/>
              <a:t>CGST </a:t>
            </a:r>
            <a:r>
              <a:rPr lang="en-US" dirty="0"/>
              <a:t>of Rs. </a:t>
            </a:r>
            <a:r>
              <a:rPr lang="en-US" dirty="0" smtClean="0"/>
              <a:t>13 and Rs, 6.5 as SGST. </a:t>
            </a:r>
          </a:p>
          <a:p>
            <a:pPr marL="109728" indent="0">
              <a:buNone/>
            </a:pPr>
            <a:r>
              <a:rPr lang="en-US" dirty="0" smtClean="0"/>
              <a:t>	Gross Value:130 on that  CGST 13/- and  SGST 6.5/-</a:t>
            </a:r>
            <a:endParaRPr lang="en-US" dirty="0"/>
          </a:p>
          <a:p>
            <a:pPr marL="109728" indent="0">
              <a:buNone/>
            </a:pPr>
            <a:r>
              <a:rPr lang="en-US" dirty="0" smtClean="0"/>
              <a:t>	Input Credit:         	CGST 10-/ and SGST NIL/-</a:t>
            </a:r>
          </a:p>
          <a:p>
            <a:pPr marL="109728" indent="0">
              <a:buNone/>
            </a:pPr>
            <a:r>
              <a:rPr lang="en-US" dirty="0" smtClean="0"/>
              <a:t>	Net Liability:  		Rs. 3 + 6.5 = 9.5/- </a:t>
            </a:r>
          </a:p>
          <a:p>
            <a:pPr marL="109728" indent="0">
              <a:buNone/>
            </a:pPr>
            <a:endParaRPr lang="en-US" dirty="0" smtClean="0"/>
          </a:p>
          <a:p>
            <a:r>
              <a:rPr lang="en-US" b="1" dirty="0" smtClean="0"/>
              <a:t>Wholesaler: </a:t>
            </a:r>
            <a:r>
              <a:rPr lang="en-US" dirty="0" smtClean="0"/>
              <a:t>The manufacturer sells the goods to the wholesaler. When the wholesaler sells the same goods after making value addition of (say), Rs. 20, he pays net CGST of only Rs. 2, after setting-off of Input Tax Credit of Rs. 13, from the gross CGST of Rs. 15 and  </a:t>
            </a:r>
            <a:r>
              <a:rPr lang="en-US" dirty="0"/>
              <a:t>net </a:t>
            </a:r>
            <a:r>
              <a:rPr lang="en-US" dirty="0" smtClean="0"/>
              <a:t>SGST </a:t>
            </a:r>
            <a:r>
              <a:rPr lang="en-US" dirty="0"/>
              <a:t>of only Rs. </a:t>
            </a:r>
            <a:r>
              <a:rPr lang="en-US" dirty="0" smtClean="0"/>
              <a:t>1, </a:t>
            </a:r>
            <a:r>
              <a:rPr lang="en-US" dirty="0"/>
              <a:t>after setting-off of Input Tax Credit of Rs. </a:t>
            </a:r>
            <a:r>
              <a:rPr lang="en-US" dirty="0" smtClean="0"/>
              <a:t>6.5, </a:t>
            </a:r>
            <a:r>
              <a:rPr lang="en-US" dirty="0"/>
              <a:t>from the gross </a:t>
            </a:r>
            <a:r>
              <a:rPr lang="en-US" dirty="0" smtClean="0"/>
              <a:t>SGST </a:t>
            </a:r>
            <a:r>
              <a:rPr lang="en-US" dirty="0"/>
              <a:t>of Rs. </a:t>
            </a:r>
            <a:r>
              <a:rPr lang="en-US" dirty="0" smtClean="0"/>
              <a:t>7.5 </a:t>
            </a:r>
            <a:r>
              <a:rPr lang="en-US" dirty="0"/>
              <a:t>to the </a:t>
            </a:r>
            <a:r>
              <a:rPr lang="en-US" dirty="0" smtClean="0"/>
              <a:t>manufacturer.</a:t>
            </a:r>
          </a:p>
          <a:p>
            <a:pPr marL="109728" indent="0">
              <a:buNone/>
            </a:pPr>
            <a:r>
              <a:rPr lang="en-US" dirty="0" smtClean="0"/>
              <a:t>	Gross Value:150 on that  CGST 15/- and  SGST 7.5/-</a:t>
            </a:r>
          </a:p>
          <a:p>
            <a:pPr marL="109728" indent="0">
              <a:buNone/>
            </a:pPr>
            <a:r>
              <a:rPr lang="en-US" dirty="0"/>
              <a:t>	Input Credit:         	CGST </a:t>
            </a:r>
            <a:r>
              <a:rPr lang="en-US" dirty="0" smtClean="0"/>
              <a:t>13-/ </a:t>
            </a:r>
            <a:r>
              <a:rPr lang="en-US" dirty="0"/>
              <a:t>and SGST </a:t>
            </a:r>
            <a:r>
              <a:rPr lang="en-US" dirty="0" smtClean="0"/>
              <a:t>6.5/-</a:t>
            </a:r>
            <a:endParaRPr lang="en-US" dirty="0"/>
          </a:p>
          <a:p>
            <a:pPr marL="109728" indent="0">
              <a:buNone/>
            </a:pPr>
            <a:r>
              <a:rPr lang="en-US" dirty="0"/>
              <a:t>	Net Liability:  		Rs. </a:t>
            </a:r>
            <a:r>
              <a:rPr lang="en-US" dirty="0" smtClean="0"/>
              <a:t>2 </a:t>
            </a:r>
            <a:r>
              <a:rPr lang="en-US" dirty="0"/>
              <a:t>+ </a:t>
            </a:r>
            <a:r>
              <a:rPr lang="en-US" dirty="0" smtClean="0"/>
              <a:t>1 </a:t>
            </a:r>
            <a:r>
              <a:rPr lang="en-US" dirty="0"/>
              <a:t>= </a:t>
            </a:r>
            <a:r>
              <a:rPr lang="en-US" dirty="0" smtClean="0"/>
              <a:t>3/- </a:t>
            </a:r>
          </a:p>
          <a:p>
            <a:pPr marL="109728" indent="0" algn="r">
              <a:buNone/>
            </a:pPr>
            <a:r>
              <a:rPr lang="en-US" b="1" dirty="0"/>
              <a:t>Continued…….</a:t>
            </a:r>
          </a:p>
          <a:p>
            <a:pPr marL="109728" indent="0">
              <a:buNone/>
            </a:pPr>
            <a:endParaRPr lang="en-US" dirty="0"/>
          </a:p>
          <a:p>
            <a:pPr marL="109728" indent="0">
              <a:buNone/>
            </a:pPr>
            <a:endParaRPr lang="en-US" dirty="0"/>
          </a:p>
        </p:txBody>
      </p:sp>
      <p:sp>
        <p:nvSpPr>
          <p:cNvPr id="4" name="Footer Placeholder 3"/>
          <p:cNvSpPr>
            <a:spLocks noGrp="1"/>
          </p:cNvSpPr>
          <p:nvPr>
            <p:ph type="ftr" sz="quarter" idx="11"/>
          </p:nvPr>
        </p:nvSpPr>
        <p:spPr/>
        <p:txBody>
          <a:bodyPr/>
          <a:lstStyle/>
          <a:p>
            <a:endParaRPr lang="en-US" dirty="0"/>
          </a:p>
        </p:txBody>
      </p:sp>
      <p:sp>
        <p:nvSpPr>
          <p:cNvPr id="2" name="Title 1"/>
          <p:cNvSpPr>
            <a:spLocks noGrp="1"/>
          </p:cNvSpPr>
          <p:nvPr>
            <p:ph type="title"/>
          </p:nvPr>
        </p:nvSpPr>
        <p:spPr>
          <a:xfrm>
            <a:off x="457200" y="274638"/>
            <a:ext cx="8229600" cy="715962"/>
          </a:xfrm>
        </p:spPr>
        <p:txBody>
          <a:bodyPr>
            <a:normAutofit fontScale="90000"/>
          </a:bodyPr>
          <a:lstStyle/>
          <a:p>
            <a:pPr algn="ctr"/>
            <a:r>
              <a:rPr lang="en-US" dirty="0" smtClean="0"/>
              <a:t>Functioning of GST</a:t>
            </a:r>
            <a:endParaRPr lang="en-US" dirty="0"/>
          </a:p>
        </p:txBody>
      </p:sp>
    </p:spTree>
    <p:extLst>
      <p:ext uri="{BB962C8B-B14F-4D97-AF65-F5344CB8AC3E}">
        <p14:creationId xmlns="" xmlns:p14="http://schemas.microsoft.com/office/powerpoint/2010/main" val="180207777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2595</TotalTime>
  <Words>1854</Words>
  <Application>Microsoft Office PowerPoint</Application>
  <PresentationFormat>On-screen Show (4:3)</PresentationFormat>
  <Paragraphs>187</Paragraphs>
  <Slides>24</Slides>
  <Notes>1</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Concourse</vt:lpstr>
      <vt:lpstr>GOODS AND SERVICES TAX (GST) IN INDIA</vt:lpstr>
      <vt:lpstr>What is GST</vt:lpstr>
      <vt:lpstr>Why GST</vt:lpstr>
      <vt:lpstr>Meaning of Supply</vt:lpstr>
      <vt:lpstr>Subsuming of Existing Taxes</vt:lpstr>
      <vt:lpstr>Model of GST</vt:lpstr>
      <vt:lpstr>Set-off methodology</vt:lpstr>
      <vt:lpstr>Set off Heads</vt:lpstr>
      <vt:lpstr>Functioning of GST</vt:lpstr>
      <vt:lpstr>Functioning of GST</vt:lpstr>
      <vt:lpstr>Registration under GST</vt:lpstr>
      <vt:lpstr>Returns under GST</vt:lpstr>
      <vt:lpstr>FURNISHING OF OUTWARD SUPPLY DETAIL</vt:lpstr>
      <vt:lpstr>Cont.</vt:lpstr>
      <vt:lpstr>RETURNS </vt:lpstr>
      <vt:lpstr>Input service distributer </vt:lpstr>
      <vt:lpstr>NON RESIDENT TAXABLE PERSON</vt:lpstr>
      <vt:lpstr> Taxable Event </vt:lpstr>
      <vt:lpstr>Exemption of Goods and Services</vt:lpstr>
      <vt:lpstr>Composition scheme</vt:lpstr>
      <vt:lpstr>Increased Assessee Base</vt:lpstr>
      <vt:lpstr>Tax reconciliation between Central and State Govt.</vt:lpstr>
      <vt:lpstr>Flaws of GST Model</vt:lpstr>
      <vt:lpstr>Thank 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GOODS AND SERVICES TAX  (GST) IN INDIA</dc:title>
  <dc:creator>Durgesh</dc:creator>
  <cp:lastModifiedBy>Durgesh</cp:lastModifiedBy>
  <cp:revision>135</cp:revision>
  <dcterms:created xsi:type="dcterms:W3CDTF">2006-08-16T00:00:00Z</dcterms:created>
  <dcterms:modified xsi:type="dcterms:W3CDTF">2017-02-02T03:36:52Z</dcterms:modified>
</cp:coreProperties>
</file>