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91"/>
  </p:notesMasterIdLst>
  <p:handoutMasterIdLst>
    <p:handoutMasterId r:id="rId92"/>
  </p:handoutMasterIdLst>
  <p:sldIdLst>
    <p:sldId id="262" r:id="rId2"/>
    <p:sldId id="328" r:id="rId3"/>
    <p:sldId id="257" r:id="rId4"/>
    <p:sldId id="336" r:id="rId5"/>
    <p:sldId id="337" r:id="rId6"/>
    <p:sldId id="258" r:id="rId7"/>
    <p:sldId id="334" r:id="rId8"/>
    <p:sldId id="395" r:id="rId9"/>
    <p:sldId id="335" r:id="rId10"/>
    <p:sldId id="390" r:id="rId11"/>
    <p:sldId id="391" r:id="rId12"/>
    <p:sldId id="393" r:id="rId13"/>
    <p:sldId id="332" r:id="rId14"/>
    <p:sldId id="386" r:id="rId15"/>
    <p:sldId id="333" r:id="rId16"/>
    <p:sldId id="259" r:id="rId17"/>
    <p:sldId id="260" r:id="rId18"/>
    <p:sldId id="261" r:id="rId19"/>
    <p:sldId id="263" r:id="rId20"/>
    <p:sldId id="264" r:id="rId21"/>
    <p:sldId id="265" r:id="rId22"/>
    <p:sldId id="338" r:id="rId23"/>
    <p:sldId id="266" r:id="rId24"/>
    <p:sldId id="267" r:id="rId25"/>
    <p:sldId id="268" r:id="rId26"/>
    <p:sldId id="269" r:id="rId27"/>
    <p:sldId id="270" r:id="rId28"/>
    <p:sldId id="271" r:id="rId29"/>
    <p:sldId id="339" r:id="rId30"/>
    <p:sldId id="272" r:id="rId31"/>
    <p:sldId id="273" r:id="rId32"/>
    <p:sldId id="340" r:id="rId33"/>
    <p:sldId id="341" r:id="rId34"/>
    <p:sldId id="342" r:id="rId35"/>
    <p:sldId id="387" r:id="rId36"/>
    <p:sldId id="343" r:id="rId37"/>
    <p:sldId id="344" r:id="rId38"/>
    <p:sldId id="345" r:id="rId39"/>
    <p:sldId id="346" r:id="rId40"/>
    <p:sldId id="350" r:id="rId41"/>
    <p:sldId id="276" r:id="rId42"/>
    <p:sldId id="277" r:id="rId43"/>
    <p:sldId id="278" r:id="rId44"/>
    <p:sldId id="279" r:id="rId45"/>
    <p:sldId id="280" r:id="rId46"/>
    <p:sldId id="281" r:id="rId47"/>
    <p:sldId id="282" r:id="rId48"/>
    <p:sldId id="283" r:id="rId49"/>
    <p:sldId id="284" r:id="rId50"/>
    <p:sldId id="285" r:id="rId51"/>
    <p:sldId id="286" r:id="rId52"/>
    <p:sldId id="287" r:id="rId53"/>
    <p:sldId id="288" r:id="rId54"/>
    <p:sldId id="289" r:id="rId55"/>
    <p:sldId id="290" r:id="rId56"/>
    <p:sldId id="291" r:id="rId57"/>
    <p:sldId id="292" r:id="rId58"/>
    <p:sldId id="293" r:id="rId59"/>
    <p:sldId id="294" r:id="rId60"/>
    <p:sldId id="295" r:id="rId61"/>
    <p:sldId id="296" r:id="rId62"/>
    <p:sldId id="297" r:id="rId63"/>
    <p:sldId id="298" r:id="rId64"/>
    <p:sldId id="352" r:id="rId65"/>
    <p:sldId id="374" r:id="rId66"/>
    <p:sldId id="396" r:id="rId67"/>
    <p:sldId id="379" r:id="rId68"/>
    <p:sldId id="380" r:id="rId69"/>
    <p:sldId id="375" r:id="rId70"/>
    <p:sldId id="362" r:id="rId71"/>
    <p:sldId id="398" r:id="rId72"/>
    <p:sldId id="377" r:id="rId73"/>
    <p:sldId id="378" r:id="rId74"/>
    <p:sldId id="381" r:id="rId75"/>
    <p:sldId id="382" r:id="rId76"/>
    <p:sldId id="361" r:id="rId77"/>
    <p:sldId id="360" r:id="rId78"/>
    <p:sldId id="384" r:id="rId79"/>
    <p:sldId id="385" r:id="rId80"/>
    <p:sldId id="357" r:id="rId81"/>
    <p:sldId id="356" r:id="rId82"/>
    <p:sldId id="397" r:id="rId83"/>
    <p:sldId id="355" r:id="rId84"/>
    <p:sldId id="354" r:id="rId85"/>
    <p:sldId id="388" r:id="rId86"/>
    <p:sldId id="389" r:id="rId87"/>
    <p:sldId id="373" r:id="rId88"/>
    <p:sldId id="372" r:id="rId89"/>
    <p:sldId id="394"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284" y="-1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B15C2C-6774-41CE-8475-91859515703B}" type="datetimeFigureOut">
              <a:rPr lang="en-US" smtClean="0"/>
              <a:pPr/>
              <a:t>12/5/2013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5D99E-305F-4BAB-9FAC-920B50A806E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33F749-9737-4051-897D-5263A3B01736}" type="datetimeFigureOut">
              <a:rPr lang="en-US" smtClean="0"/>
              <a:pPr/>
              <a:t>12/5/2013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0BD5D8-8959-4F22-999A-379BBBCE9774}"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8E46F3-2906-4C27-BB28-6441BC36CF03}" type="slidenum">
              <a:rPr lang="en-IN" smtClean="0"/>
              <a:pPr fontAlgn="base">
                <a:spcBef>
                  <a:spcPct val="0"/>
                </a:spcBef>
                <a:spcAft>
                  <a:spcPct val="0"/>
                </a:spcAft>
                <a:defRPr/>
              </a:pPr>
              <a:t>1</a:t>
            </a:fld>
            <a:endParaRPr lang="en-I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ADD6F0-6A44-4115-AB08-437E58620DDA}"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8E46F3-2906-4C27-BB28-6441BC36CF03}" type="slidenum">
              <a:rPr lang="en-IN" smtClean="0"/>
              <a:pPr fontAlgn="base">
                <a:spcBef>
                  <a:spcPct val="0"/>
                </a:spcBef>
                <a:spcAft>
                  <a:spcPct val="0"/>
                </a:spcAft>
                <a:defRPr/>
              </a:pPr>
              <a:t>89</a:t>
            </a:fld>
            <a:endParaRPr lang="en-I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36C0EF-9AFC-45BA-BAFD-FB6296609396}" type="datetime9">
              <a:rPr lang="en-US" smtClean="0"/>
              <a:pPr/>
              <a:t>12/5/2013 4:06:06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F980C2-7053-4320-BDF1-E2262FDBFC2A}" type="datetime9">
              <a:rPr lang="en-US" smtClean="0"/>
              <a:pPr/>
              <a:t>12/5/2013 4:06:06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6AEF26-CC77-47FD-9FB0-A25612691240}" type="datetime9">
              <a:rPr lang="en-US" smtClean="0"/>
              <a:pPr/>
              <a:t>12/5/2013 4:06:06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CB22A-2103-4B07-B988-C7A83B0F3EFC}" type="datetime9">
              <a:rPr lang="en-US" smtClean="0"/>
              <a:pPr/>
              <a:t>12/5/2013 4:06:06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C1102F-1469-4F4A-9917-E556464A6978}" type="datetime9">
              <a:rPr lang="en-US" smtClean="0"/>
              <a:pPr/>
              <a:t>12/5/2013 4:06:06 PM</a:t>
            </a:fld>
            <a:endParaRPr lang="en-US"/>
          </a:p>
        </p:txBody>
      </p:sp>
      <p:sp>
        <p:nvSpPr>
          <p:cNvPr id="5" name="Footer Placeholder 4"/>
          <p:cNvSpPr>
            <a:spLocks noGrp="1"/>
          </p:cNvSpPr>
          <p:nvPr>
            <p:ph type="ftr" sz="quarter" idx="11"/>
          </p:nvPr>
        </p:nvSpPr>
        <p:spPr/>
        <p:txBody>
          <a:bodyPr/>
          <a:lstStyle/>
          <a:p>
            <a:r>
              <a:rPr lang="en-US" smtClean="0"/>
              <a:t>More &amp; Associates</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0430F5-99F6-4BB2-8A00-3E9F2EEB7D4D}" type="datetime9">
              <a:rPr lang="en-US" smtClean="0"/>
              <a:pPr/>
              <a:t>12/5/2013 4:06:06 PM</a:t>
            </a:fld>
            <a:endParaRPr lang="en-US"/>
          </a:p>
        </p:txBody>
      </p:sp>
      <p:sp>
        <p:nvSpPr>
          <p:cNvPr id="6" name="Footer Placeholder 5"/>
          <p:cNvSpPr>
            <a:spLocks noGrp="1"/>
          </p:cNvSpPr>
          <p:nvPr>
            <p:ph type="ftr" sz="quarter" idx="11"/>
          </p:nvPr>
        </p:nvSpPr>
        <p:spPr/>
        <p:txBody>
          <a:bodyPr/>
          <a:lstStyle/>
          <a:p>
            <a:r>
              <a:rPr lang="en-US" smtClean="0"/>
              <a:t>More &amp; Associates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1A09EF-315D-4416-9588-402A4F489317}" type="datetime9">
              <a:rPr lang="en-US" smtClean="0"/>
              <a:pPr/>
              <a:t>12/5/2013 4:06:06 PM</a:t>
            </a:fld>
            <a:endParaRPr lang="en-US"/>
          </a:p>
        </p:txBody>
      </p:sp>
      <p:sp>
        <p:nvSpPr>
          <p:cNvPr id="8" name="Footer Placeholder 7"/>
          <p:cNvSpPr>
            <a:spLocks noGrp="1"/>
          </p:cNvSpPr>
          <p:nvPr>
            <p:ph type="ftr" sz="quarter" idx="11"/>
          </p:nvPr>
        </p:nvSpPr>
        <p:spPr/>
        <p:txBody>
          <a:bodyPr/>
          <a:lstStyle/>
          <a:p>
            <a:r>
              <a:rPr lang="en-US" smtClean="0"/>
              <a:t>More &amp; Associates</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577D4A-295B-4B6F-ABB5-4EA42FA263DD}" type="datetime9">
              <a:rPr lang="en-US" smtClean="0"/>
              <a:pPr/>
              <a:t>12/5/2013 4:06:06 PM</a:t>
            </a:fld>
            <a:endParaRPr lang="en-US"/>
          </a:p>
        </p:txBody>
      </p:sp>
      <p:sp>
        <p:nvSpPr>
          <p:cNvPr id="4" name="Footer Placeholder 3"/>
          <p:cNvSpPr>
            <a:spLocks noGrp="1"/>
          </p:cNvSpPr>
          <p:nvPr>
            <p:ph type="ftr" sz="quarter" idx="11"/>
          </p:nvPr>
        </p:nvSpPr>
        <p:spPr/>
        <p:txBody>
          <a:bodyPr/>
          <a:lstStyle/>
          <a:p>
            <a:r>
              <a:rPr lang="en-US" smtClean="0"/>
              <a:t>More &amp; Associates</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784F7-ED06-4A5D-BCA7-C1240A6DCBC0}" type="datetime9">
              <a:rPr lang="en-US" smtClean="0"/>
              <a:pPr/>
              <a:t>12/5/2013 4:06:06 PM</a:t>
            </a:fld>
            <a:endParaRPr lang="en-US"/>
          </a:p>
        </p:txBody>
      </p:sp>
      <p:sp>
        <p:nvSpPr>
          <p:cNvPr id="3" name="Footer Placeholder 2"/>
          <p:cNvSpPr>
            <a:spLocks noGrp="1"/>
          </p:cNvSpPr>
          <p:nvPr>
            <p:ph type="ftr" sz="quarter" idx="11"/>
          </p:nvPr>
        </p:nvSpPr>
        <p:spPr/>
        <p:txBody>
          <a:bodyPr/>
          <a:lstStyle/>
          <a:p>
            <a:r>
              <a:rPr lang="en-US" smtClean="0"/>
              <a:t>More &amp; Associates</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756314-FB80-4938-A936-7E3CFF5749D2}" type="datetime9">
              <a:rPr lang="en-US" smtClean="0"/>
              <a:pPr/>
              <a:t>12/5/2013 4:06:06 PM</a:t>
            </a:fld>
            <a:endParaRPr lang="en-US"/>
          </a:p>
        </p:txBody>
      </p:sp>
      <p:sp>
        <p:nvSpPr>
          <p:cNvPr id="6" name="Footer Placeholder 5"/>
          <p:cNvSpPr>
            <a:spLocks noGrp="1"/>
          </p:cNvSpPr>
          <p:nvPr>
            <p:ph type="ftr" sz="quarter" idx="11"/>
          </p:nvPr>
        </p:nvSpPr>
        <p:spPr/>
        <p:txBody>
          <a:bodyPr/>
          <a:lstStyle/>
          <a:p>
            <a:r>
              <a:rPr lang="en-US" smtClean="0"/>
              <a:t>More &amp; Associates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DB1103-1A6B-44B7-A8B8-CD791D23B790}" type="datetime9">
              <a:rPr lang="en-US" smtClean="0"/>
              <a:pPr/>
              <a:t>12/5/2013 4:06:06 PM</a:t>
            </a:fld>
            <a:endParaRPr lang="en-US"/>
          </a:p>
        </p:txBody>
      </p:sp>
      <p:sp>
        <p:nvSpPr>
          <p:cNvPr id="6" name="Footer Placeholder 5"/>
          <p:cNvSpPr>
            <a:spLocks noGrp="1"/>
          </p:cNvSpPr>
          <p:nvPr>
            <p:ph type="ftr" sz="quarter" idx="11"/>
          </p:nvPr>
        </p:nvSpPr>
        <p:spPr/>
        <p:txBody>
          <a:bodyPr/>
          <a:lstStyle/>
          <a:p>
            <a:r>
              <a:rPr lang="en-US" smtClean="0"/>
              <a:t>More &amp; Associates</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1D75A-EA0F-4A34-9637-827B86888D31}" type="datetime9">
              <a:rPr lang="en-US" smtClean="0"/>
              <a:pPr/>
              <a:t>12/5/2013 4:06:06 PM</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More &amp; Associates</a:t>
            </a: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685800"/>
            <a:ext cx="8839200" cy="2186951"/>
          </a:xfrm>
        </p:spPr>
        <p:txBody>
          <a:bodyPr>
            <a:normAutofit/>
          </a:bodyPr>
          <a:lstStyle/>
          <a:p>
            <a:pPr eaLnBrk="1" fontAlgn="auto" hangingPunct="1">
              <a:spcAft>
                <a:spcPts val="0"/>
              </a:spcAft>
              <a:defRPr/>
            </a:pPr>
            <a:r>
              <a:rPr sz="5400" b="1" smtClean="0">
                <a:solidFill>
                  <a:srgbClr val="FF0000"/>
                </a:solidFill>
              </a:rPr>
              <a:t>COMPANIES ACT, 2013</a:t>
            </a:r>
            <a:r>
              <a:rPr lang="en-US" sz="5400" b="1" dirty="0" smtClean="0">
                <a:solidFill>
                  <a:srgbClr val="FF0000"/>
                </a:solidFill>
              </a:rPr>
              <a:t/>
            </a:r>
            <a:br>
              <a:rPr lang="en-US" sz="5400" b="1" dirty="0" smtClean="0">
                <a:solidFill>
                  <a:srgbClr val="FF0000"/>
                </a:solidFill>
              </a:rPr>
            </a:br>
            <a:r>
              <a:rPr sz="5400" b="1" smtClean="0">
                <a:solidFill>
                  <a:srgbClr val="FF0000"/>
                </a:solidFill>
              </a:rPr>
              <a:t>SOME SELECTED TOPICS</a:t>
            </a:r>
            <a:endParaRPr lang="en-IN" b="1" dirty="0">
              <a:solidFill>
                <a:srgbClr val="FF0000"/>
              </a:solidFill>
            </a:endParaRPr>
          </a:p>
        </p:txBody>
      </p:sp>
      <p:sp>
        <p:nvSpPr>
          <p:cNvPr id="3" name="Subtitle 2"/>
          <p:cNvSpPr>
            <a:spLocks noGrp="1"/>
          </p:cNvSpPr>
          <p:nvPr>
            <p:ph type="subTitle" idx="1"/>
          </p:nvPr>
        </p:nvSpPr>
        <p:spPr>
          <a:xfrm>
            <a:off x="357188" y="3214689"/>
            <a:ext cx="8335962" cy="3000376"/>
          </a:xfrm>
        </p:spPr>
        <p:txBody>
          <a:bodyPr>
            <a:normAutofit fontScale="62500" lnSpcReduction="20000"/>
          </a:bodyPr>
          <a:lstStyle/>
          <a:p>
            <a:pPr algn="ctr" eaLnBrk="1" fontAlgn="auto" hangingPunct="1">
              <a:spcAft>
                <a:spcPts val="0"/>
              </a:spcAft>
              <a:buFont typeface="Wingdings 2"/>
              <a:buNone/>
              <a:tabLst>
                <a:tab pos="63500" algn="l"/>
              </a:tabLst>
              <a:defRPr/>
            </a:pPr>
            <a:endParaRPr lang="en-US" sz="2800" b="1" dirty="0" smtClean="0">
              <a:solidFill>
                <a:srgbClr val="99FF33"/>
              </a:solidFill>
              <a:latin typeface="Arial Black" pitchFamily="34" charset="0"/>
            </a:endParaRPr>
          </a:p>
          <a:p>
            <a:pPr algn="ctr" eaLnBrk="1" fontAlgn="auto" hangingPunct="1">
              <a:spcAft>
                <a:spcPts val="0"/>
              </a:spcAft>
              <a:buFont typeface="Wingdings 2"/>
              <a:buNone/>
              <a:tabLst>
                <a:tab pos="63500" algn="l"/>
              </a:tabLst>
              <a:defRPr/>
            </a:pPr>
            <a:endParaRPr lang="en-US" sz="2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endParaRPr lang="en-US" sz="2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r>
              <a:rPr lang="en-US" sz="4500" b="1" dirty="0" smtClean="0">
                <a:solidFill>
                  <a:srgbClr val="0070C0"/>
                </a:solidFill>
                <a:latin typeface="Arial Black" pitchFamily="34" charset="0"/>
              </a:rPr>
              <a:t>CA. NITESH MORE</a:t>
            </a:r>
          </a:p>
          <a:p>
            <a:pPr algn="ctr" eaLnBrk="1" fontAlgn="auto" hangingPunct="1">
              <a:spcAft>
                <a:spcPts val="0"/>
              </a:spcAft>
              <a:buFont typeface="Wingdings 2"/>
              <a:buNone/>
              <a:tabLst>
                <a:tab pos="63500" algn="l"/>
              </a:tabLst>
              <a:defRPr/>
            </a:pPr>
            <a:r>
              <a:rPr lang="en-US" sz="2600" b="1" dirty="0" smtClean="0">
                <a:solidFill>
                  <a:srgbClr val="0070C0"/>
                </a:solidFill>
                <a:latin typeface="Arial Black" pitchFamily="34" charset="0"/>
              </a:rPr>
              <a:t>9883157484</a:t>
            </a:r>
            <a:endParaRPr lang="en-US" sz="1800" b="1" dirty="0" smtClean="0">
              <a:solidFill>
                <a:srgbClr val="0070C0"/>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chemeClr val="tx1">
                  <a:lumMod val="65000"/>
                  <a:lumOff val="35000"/>
                </a:schemeClr>
              </a:solidFill>
              <a:latin typeface="Arial Black" pitchFamily="34" charset="0"/>
            </a:endParaRPr>
          </a:p>
          <a:p>
            <a:pPr algn="ctr" eaLnBrk="1" fontAlgn="auto" hangingPunct="1">
              <a:spcAft>
                <a:spcPts val="0"/>
              </a:spcAft>
              <a:buFont typeface="Wingdings 2"/>
              <a:buNone/>
              <a:tabLst>
                <a:tab pos="63500" algn="l"/>
              </a:tabLst>
              <a:defRPr/>
            </a:pPr>
            <a:endParaRPr lang="en-US" sz="1800" b="1" dirty="0" smtClean="0">
              <a:solidFill>
                <a:schemeClr val="tx1">
                  <a:lumMod val="65000"/>
                  <a:lumOff val="35000"/>
                </a:schemeClr>
              </a:solidFill>
              <a:latin typeface="Arial Black" pitchFamily="34" charset="0"/>
            </a:endParaRPr>
          </a:p>
          <a:p>
            <a:pPr eaLnBrk="1" fontAlgn="auto" hangingPunct="1">
              <a:spcAft>
                <a:spcPts val="0"/>
              </a:spcAft>
              <a:buFont typeface="Wingdings 2"/>
              <a:buNone/>
              <a:tabLst>
                <a:tab pos="63500" algn="l"/>
              </a:tabLst>
              <a:defRPr/>
            </a:pPr>
            <a:endParaRPr lang="en-US" sz="2200" b="1" dirty="0" smtClean="0">
              <a:solidFill>
                <a:srgbClr val="FFC000"/>
              </a:solidFill>
              <a:latin typeface="Arial Black" pitchFamily="34" charset="0"/>
            </a:endParaRPr>
          </a:p>
          <a:p>
            <a:pPr eaLnBrk="1" fontAlgn="auto" hangingPunct="1">
              <a:spcAft>
                <a:spcPts val="0"/>
              </a:spcAft>
              <a:buFont typeface="Wingdings 2"/>
              <a:buNone/>
              <a:tabLst>
                <a:tab pos="63500" algn="l"/>
              </a:tabLst>
              <a:defRPr/>
            </a:pPr>
            <a:r>
              <a:rPr lang="en-US" sz="2200" b="1" dirty="0" smtClean="0">
                <a:solidFill>
                  <a:srgbClr val="FFC000"/>
                </a:solidFill>
                <a:latin typeface="Arial Black" pitchFamily="34" charset="0"/>
              </a:rPr>
              <a:t>MORE &amp; ASSOCIATES</a:t>
            </a:r>
          </a:p>
          <a:p>
            <a:pPr eaLnBrk="1" fontAlgn="auto" hangingPunct="1">
              <a:spcAft>
                <a:spcPts val="0"/>
              </a:spcAft>
              <a:buFont typeface="Wingdings 2"/>
              <a:buNone/>
              <a:tabLst>
                <a:tab pos="63500" algn="l"/>
              </a:tabLst>
              <a:defRPr/>
            </a:pPr>
            <a:r>
              <a:rPr lang="en-US" sz="2200" b="1" dirty="0" smtClean="0">
                <a:solidFill>
                  <a:srgbClr val="FFC000"/>
                </a:solidFill>
                <a:latin typeface="Arial Black" pitchFamily="34" charset="0"/>
              </a:rPr>
              <a:t>Chartered Accountants</a:t>
            </a:r>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given after 11</a:t>
            </a:r>
            <a:r>
              <a:rPr lang="en-US" sz="3000" b="1" baseline="30000" dirty="0" smtClean="0">
                <a:solidFill>
                  <a:srgbClr val="00B0F0"/>
                </a:solidFill>
                <a:latin typeface="Algerian" pitchFamily="82" charset="0"/>
              </a:rPr>
              <a:t>th</a:t>
            </a:r>
            <a:r>
              <a:rPr lang="en-US" sz="3000" b="1" dirty="0" smtClean="0">
                <a:solidFill>
                  <a:srgbClr val="00B0F0"/>
                </a:solidFill>
                <a:latin typeface="Algerian" pitchFamily="82" charset="0"/>
              </a:rPr>
              <a:t> Sept.</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600200"/>
            <a:ext cx="8915400" cy="5105400"/>
          </a:xfrm>
        </p:spPr>
        <p:txBody>
          <a:bodyPr>
            <a:normAutofit/>
          </a:bodyPr>
          <a:lstStyle/>
          <a:p>
            <a:pPr algn="just"/>
            <a:r>
              <a:rPr lang="en-US" dirty="0" smtClean="0"/>
              <a:t>If any loan had already been </a:t>
            </a:r>
            <a:r>
              <a:rPr lang="en-US" dirty="0" smtClean="0">
                <a:solidFill>
                  <a:srgbClr val="FF0000"/>
                </a:solidFill>
              </a:rPr>
              <a:t>given after 11th sep.</a:t>
            </a:r>
            <a:r>
              <a:rPr lang="en-US" dirty="0" smtClean="0"/>
              <a:t>, you should book it as share application money/ advance for property/ purchase of goods/ materials etc. backed by adequate documentation. These should be return as soon as possible.</a:t>
            </a: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given by subsidiary to holding co.</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95400"/>
            <a:ext cx="8991600" cy="5562600"/>
          </a:xfrm>
        </p:spPr>
        <p:txBody>
          <a:bodyPr>
            <a:normAutofit/>
          </a:bodyPr>
          <a:lstStyle/>
          <a:p>
            <a:pPr algn="just"/>
            <a:r>
              <a:rPr lang="en-US" dirty="0" smtClean="0"/>
              <a:t>Assuming that directors (&amp; “persons in whom directors are interested”)  of subsidiary co. does not hold any shares in holding co, Sec. 185 is not attracted.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LOAN given by holding to subsidiary co.</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19200"/>
            <a:ext cx="8991600" cy="5562600"/>
          </a:xfrm>
        </p:spPr>
        <p:txBody>
          <a:bodyPr>
            <a:normAutofit/>
          </a:bodyPr>
          <a:lstStyle/>
          <a:p>
            <a:pPr algn="just"/>
            <a:r>
              <a:rPr lang="en-US" dirty="0" smtClean="0">
                <a:solidFill>
                  <a:srgbClr val="FF0000"/>
                </a:solidFill>
              </a:rPr>
              <a:t>Relevant interest </a:t>
            </a:r>
            <a:r>
              <a:rPr lang="en-US" dirty="0" smtClean="0"/>
              <a:t>is interest of director, not of Holding co, for applicability of Sec. 185</a:t>
            </a:r>
            <a:r>
              <a:rPr lang="en-US" dirty="0" smtClean="0"/>
              <a:t>.</a:t>
            </a:r>
          </a:p>
          <a:p>
            <a:pPr algn="just"/>
            <a:endParaRPr lang="en-US" dirty="0" smtClean="0"/>
          </a:p>
          <a:p>
            <a:pPr algn="just"/>
            <a:r>
              <a:rPr lang="en-US" dirty="0" smtClean="0"/>
              <a:t>To attract Sec. 185, any interest of director (or other person) in his </a:t>
            </a:r>
            <a:r>
              <a:rPr lang="en-US" dirty="0" smtClean="0">
                <a:solidFill>
                  <a:srgbClr val="FF0000"/>
                </a:solidFill>
              </a:rPr>
              <a:t>personal capacity is relevant</a:t>
            </a:r>
            <a:r>
              <a:rPr lang="en-US" dirty="0" smtClean="0"/>
              <a:t>. Interest of holding co. is not relevant</a:t>
            </a:r>
            <a:r>
              <a:rPr lang="en-US" dirty="0" smtClean="0"/>
              <a:t>.</a:t>
            </a:r>
          </a:p>
          <a:p>
            <a:pPr algn="just"/>
            <a:endParaRPr lang="en-US" dirty="0" smtClean="0"/>
          </a:p>
          <a:p>
            <a:pPr algn="just"/>
            <a:r>
              <a:rPr lang="en-US" dirty="0" smtClean="0"/>
              <a:t>Holding co. itself hold shares, </a:t>
            </a:r>
            <a:r>
              <a:rPr lang="en-US" dirty="0" smtClean="0">
                <a:solidFill>
                  <a:srgbClr val="FF0000"/>
                </a:solidFill>
              </a:rPr>
              <a:t>not</a:t>
            </a:r>
            <a:r>
              <a:rPr lang="en-US" dirty="0" smtClean="0"/>
              <a:t> its </a:t>
            </a:r>
            <a:r>
              <a:rPr lang="en-US" dirty="0" smtClean="0">
                <a:solidFill>
                  <a:srgbClr val="FF0000"/>
                </a:solidFill>
              </a:rPr>
              <a:t>directors</a:t>
            </a:r>
            <a:r>
              <a:rPr lang="en-US" dirty="0" smtClean="0"/>
              <a:t> or other person. Hence, Sec. 185 may not be applicable.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LTD COMPANIES HAVING TURNOVER UPTO 60 LAKHS SHOULD BE CONVERTED TO LLP</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19200"/>
            <a:ext cx="8991600" cy="5638800"/>
          </a:xfrm>
        </p:spPr>
        <p:txBody>
          <a:bodyPr>
            <a:noAutofit/>
          </a:bodyPr>
          <a:lstStyle/>
          <a:p>
            <a:pPr marL="514350" indent="-514350" algn="just">
              <a:buAutoNum type="arabicParenR"/>
            </a:pPr>
            <a:r>
              <a:rPr lang="en-US" sz="3000" dirty="0" smtClean="0"/>
              <a:t>LLP </a:t>
            </a:r>
            <a:r>
              <a:rPr lang="en-US" sz="3000" dirty="0"/>
              <a:t>is not </a:t>
            </a:r>
            <a:r>
              <a:rPr lang="en-US" sz="3000"/>
              <a:t>a </a:t>
            </a:r>
            <a:r>
              <a:rPr lang="en-US" sz="3000" smtClean="0"/>
              <a:t>company, </a:t>
            </a:r>
            <a:r>
              <a:rPr lang="en-US" sz="3000" dirty="0"/>
              <a:t>hence proposed </a:t>
            </a:r>
            <a:r>
              <a:rPr lang="en-US" sz="3000" dirty="0">
                <a:solidFill>
                  <a:srgbClr val="FF0000"/>
                </a:solidFill>
              </a:rPr>
              <a:t>limit</a:t>
            </a:r>
            <a:r>
              <a:rPr lang="en-US" sz="3000" dirty="0"/>
              <a:t> </a:t>
            </a:r>
            <a:r>
              <a:rPr lang="en-US" sz="3000" dirty="0">
                <a:solidFill>
                  <a:srgbClr val="FF0000"/>
                </a:solidFill>
              </a:rPr>
              <a:t>of audit of </a:t>
            </a:r>
            <a:r>
              <a:rPr lang="en-US" sz="3000">
                <a:solidFill>
                  <a:srgbClr val="FF0000"/>
                </a:solidFill>
              </a:rPr>
              <a:t>20 </a:t>
            </a:r>
            <a:r>
              <a:rPr lang="en-US" sz="3000" smtClean="0"/>
              <a:t>company </a:t>
            </a:r>
            <a:r>
              <a:rPr lang="en-US" sz="3000" dirty="0"/>
              <a:t>/ CA will not be </a:t>
            </a:r>
            <a:r>
              <a:rPr lang="en-US" sz="3000" dirty="0" smtClean="0"/>
              <a:t>applicable.</a:t>
            </a:r>
          </a:p>
          <a:p>
            <a:pPr marL="514350" indent="-514350" algn="just">
              <a:buAutoNum type="arabicParenR"/>
            </a:pPr>
            <a:r>
              <a:rPr lang="en-US" sz="3000" dirty="0" smtClean="0"/>
              <a:t>As </a:t>
            </a:r>
            <a:r>
              <a:rPr lang="en-US" sz="3000" dirty="0" smtClean="0"/>
              <a:t>Companies </a:t>
            </a:r>
            <a:r>
              <a:rPr lang="en-US" sz="3000" dirty="0"/>
              <a:t>Act will not be applicable, you can </a:t>
            </a:r>
            <a:r>
              <a:rPr lang="en-US" sz="3000" dirty="0">
                <a:solidFill>
                  <a:srgbClr val="FF0000"/>
                </a:solidFill>
              </a:rPr>
              <a:t>transfer fund </a:t>
            </a:r>
            <a:r>
              <a:rPr lang="en-US" sz="3000" dirty="0"/>
              <a:t>from one LLP to another group </a:t>
            </a:r>
            <a:r>
              <a:rPr lang="en-US" sz="3000" dirty="0" smtClean="0"/>
              <a:t>LLP.</a:t>
            </a:r>
          </a:p>
          <a:p>
            <a:pPr marL="514350" indent="-514350" algn="just">
              <a:buAutoNum type="arabicParenR"/>
            </a:pPr>
            <a:r>
              <a:rPr lang="en-US" sz="3000" dirty="0" smtClean="0"/>
              <a:t>Many </a:t>
            </a:r>
            <a:r>
              <a:rPr lang="en-US" sz="3000" dirty="0"/>
              <a:t>of </a:t>
            </a:r>
            <a:r>
              <a:rPr lang="en-US" sz="3000" dirty="0">
                <a:solidFill>
                  <a:srgbClr val="FF0000"/>
                </a:solidFill>
              </a:rPr>
              <a:t>exemption</a:t>
            </a:r>
            <a:r>
              <a:rPr lang="en-US" sz="3000" dirty="0"/>
              <a:t> which Pvt </a:t>
            </a:r>
            <a:r>
              <a:rPr lang="en-US" sz="3000"/>
              <a:t>Ltd </a:t>
            </a:r>
            <a:r>
              <a:rPr lang="en-US" sz="3000" smtClean="0"/>
              <a:t>company </a:t>
            </a:r>
            <a:r>
              <a:rPr lang="en-US" sz="3000" dirty="0"/>
              <a:t>enjoy under old Companies Act has been withdrawn, which are not applicable to </a:t>
            </a:r>
            <a:r>
              <a:rPr lang="en-US" sz="3000" dirty="0" smtClean="0"/>
              <a:t>LLP.</a:t>
            </a:r>
          </a:p>
          <a:p>
            <a:pPr marL="514350" indent="-514350" algn="just">
              <a:buAutoNum type="arabicParenR"/>
            </a:pPr>
            <a:r>
              <a:rPr lang="en-US" sz="3000" dirty="0" smtClean="0">
                <a:solidFill>
                  <a:srgbClr val="FF0000"/>
                </a:solidFill>
              </a:rPr>
              <a:t>Compliances</a:t>
            </a:r>
            <a:r>
              <a:rPr lang="en-US" sz="3000" dirty="0" smtClean="0"/>
              <a:t> </a:t>
            </a:r>
            <a:r>
              <a:rPr lang="en-US" sz="3000" dirty="0"/>
              <a:t>under new companies Act for Pvt Ltd Companies has been substantially increased, which are not applicable for LLPs</a:t>
            </a:r>
            <a:r>
              <a:rPr lang="en-US" sz="3000" dirty="0" smtClean="0"/>
              <a:t>.</a:t>
            </a:r>
            <a:endParaRPr lang="en-US" sz="3000" dirty="0" smtClean="0"/>
          </a:p>
          <a:p>
            <a:pPr algn="just">
              <a:buNone/>
            </a:pPr>
            <a:r>
              <a:rPr lang="en-US" sz="3000" dirty="0" smtClean="0"/>
              <a:t>									Cont</a:t>
            </a:r>
            <a:r>
              <a:rPr lang="en-US" sz="3000" dirty="0" smtClean="0"/>
              <a:t>…</a:t>
            </a:r>
            <a:endParaRPr lang="en-US" sz="3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LTD COMPANIES HAVING TURNOVER UPTO 60 LAKHS SHOULD BE CONVERTED TO LLP</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295400"/>
            <a:ext cx="8991600" cy="5638800"/>
          </a:xfrm>
        </p:spPr>
        <p:txBody>
          <a:bodyPr>
            <a:noAutofit/>
          </a:bodyPr>
          <a:lstStyle/>
          <a:p>
            <a:pPr algn="just">
              <a:buNone/>
            </a:pPr>
            <a:r>
              <a:rPr lang="en-US" sz="2900" dirty="0" smtClean="0"/>
              <a:t>5</a:t>
            </a:r>
            <a:r>
              <a:rPr lang="en-US" sz="2900" dirty="0"/>
              <a:t>) There is </a:t>
            </a:r>
            <a:r>
              <a:rPr lang="en-US" sz="2900" dirty="0">
                <a:solidFill>
                  <a:srgbClr val="FF0000"/>
                </a:solidFill>
              </a:rPr>
              <a:t>heavy penalty </a:t>
            </a:r>
            <a:r>
              <a:rPr lang="en-US" sz="2900" dirty="0"/>
              <a:t>for non compliances under </a:t>
            </a:r>
            <a:r>
              <a:rPr lang="en-US" sz="2900"/>
              <a:t>New </a:t>
            </a:r>
            <a:r>
              <a:rPr lang="en-US" sz="2900" smtClean="0"/>
              <a:t>Company </a:t>
            </a:r>
            <a:r>
              <a:rPr lang="en-US" sz="2900" dirty="0"/>
              <a:t>Act. Penalty of R</a:t>
            </a:r>
            <a:r>
              <a:rPr lang="en-US" sz="2900" dirty="0" smtClean="0"/>
              <a:t>s 50,000 </a:t>
            </a:r>
            <a:r>
              <a:rPr lang="en-US" sz="2900" dirty="0"/>
              <a:t>is a small amount for a single </a:t>
            </a:r>
            <a:r>
              <a:rPr lang="en-US" sz="2900" dirty="0" smtClean="0"/>
              <a:t>violation.</a:t>
            </a:r>
          </a:p>
          <a:p>
            <a:pPr algn="just">
              <a:buNone/>
            </a:pPr>
            <a:endParaRPr lang="en-US" sz="2000" dirty="0" smtClean="0"/>
          </a:p>
          <a:p>
            <a:pPr algn="just">
              <a:buNone/>
            </a:pPr>
            <a:r>
              <a:rPr lang="en-US" sz="2900" dirty="0" smtClean="0">
                <a:solidFill>
                  <a:srgbClr val="FF0000"/>
                </a:solidFill>
              </a:rPr>
              <a:t>6) </a:t>
            </a:r>
            <a:r>
              <a:rPr lang="en-US" sz="2900" dirty="0" smtClean="0">
                <a:solidFill>
                  <a:srgbClr val="FF0000"/>
                </a:solidFill>
              </a:rPr>
              <a:t>Cost </a:t>
            </a:r>
            <a:r>
              <a:rPr lang="en-US" sz="2900" dirty="0">
                <a:solidFill>
                  <a:srgbClr val="FF0000"/>
                </a:solidFill>
              </a:rPr>
              <a:t>benefit analysis </a:t>
            </a:r>
            <a:r>
              <a:rPr lang="en-US" sz="2900" dirty="0"/>
              <a:t>suggests that these should be converted into </a:t>
            </a:r>
            <a:r>
              <a:rPr lang="en-US" sz="2900" dirty="0" smtClean="0"/>
              <a:t>LLP.</a:t>
            </a:r>
          </a:p>
          <a:p>
            <a:pPr algn="just">
              <a:buNone/>
            </a:pPr>
            <a:endParaRPr lang="en-US" sz="2000" dirty="0" smtClean="0"/>
          </a:p>
          <a:p>
            <a:pPr algn="just">
              <a:buNone/>
            </a:pPr>
            <a:r>
              <a:rPr lang="en-US" sz="2900" dirty="0" smtClean="0"/>
              <a:t>7</a:t>
            </a:r>
            <a:r>
              <a:rPr lang="en-US" sz="2900" dirty="0"/>
              <a:t>) However, as per </a:t>
            </a:r>
            <a:r>
              <a:rPr lang="en-US" sz="2900" dirty="0">
                <a:solidFill>
                  <a:srgbClr val="FF0000"/>
                </a:solidFill>
              </a:rPr>
              <a:t>sec 47(</a:t>
            </a:r>
            <a:r>
              <a:rPr lang="en-US" sz="2900" dirty="0" err="1">
                <a:solidFill>
                  <a:srgbClr val="FF0000"/>
                </a:solidFill>
              </a:rPr>
              <a:t>xiiib</a:t>
            </a:r>
            <a:r>
              <a:rPr lang="en-US" sz="2900" dirty="0">
                <a:solidFill>
                  <a:srgbClr val="FF0000"/>
                </a:solidFill>
              </a:rPr>
              <a:t>) of Income tax Act</a:t>
            </a:r>
            <a:r>
              <a:rPr lang="en-US" sz="2900" dirty="0"/>
              <a:t>, for tax neutrality of such conversion , turnover of Pvt </a:t>
            </a:r>
            <a:r>
              <a:rPr lang="en-US" sz="2900"/>
              <a:t>Ltd </a:t>
            </a:r>
            <a:r>
              <a:rPr lang="en-US" sz="2900" smtClean="0"/>
              <a:t>company</a:t>
            </a:r>
            <a:r>
              <a:rPr lang="en-US" sz="2900" dirty="0"/>
              <a:t>  in any of last 3 years must not exceeds 60 lakhs. So, if turnover exceeds 60 lakhs than such conversion will be subject to income tax.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PRIVATE LTD COMPANIES SHOULD BE CONVERTED INTO PUBLIC LTD COMPANIES</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447800"/>
            <a:ext cx="8991600" cy="5410200"/>
          </a:xfrm>
        </p:spPr>
        <p:txBody>
          <a:bodyPr>
            <a:normAutofit lnSpcReduction="10000"/>
          </a:bodyPr>
          <a:lstStyle/>
          <a:p>
            <a:pPr marL="514350" indent="-514350" algn="just">
              <a:buAutoNum type="arabicParenR"/>
            </a:pPr>
            <a:r>
              <a:rPr lang="en-US" sz="3000" dirty="0" smtClean="0"/>
              <a:t>Sec </a:t>
            </a:r>
            <a:r>
              <a:rPr lang="en-US" sz="3000" dirty="0"/>
              <a:t>185 of New Co Act is </a:t>
            </a:r>
            <a:r>
              <a:rPr lang="en-US" sz="3000" dirty="0">
                <a:solidFill>
                  <a:srgbClr val="FF0000"/>
                </a:solidFill>
              </a:rPr>
              <a:t>not applicable to public ltd co</a:t>
            </a:r>
            <a:r>
              <a:rPr lang="en-US" sz="3000" dirty="0"/>
              <a:t> at a general meeting of which not less than </a:t>
            </a:r>
            <a:r>
              <a:rPr lang="en-US" sz="3000" dirty="0" smtClean="0">
                <a:solidFill>
                  <a:srgbClr val="FF0000"/>
                </a:solidFill>
              </a:rPr>
              <a:t>25%</a:t>
            </a:r>
            <a:r>
              <a:rPr lang="en-US" sz="3000" dirty="0" smtClean="0"/>
              <a:t> </a:t>
            </a:r>
            <a:r>
              <a:rPr lang="en-US" sz="3000" dirty="0"/>
              <a:t>of the total voting power may be exercised or controlled by any such director, or by two or more such directors, </a:t>
            </a:r>
            <a:r>
              <a:rPr lang="en-US" sz="3000" dirty="0" smtClean="0"/>
              <a:t>together</a:t>
            </a:r>
          </a:p>
          <a:p>
            <a:pPr marL="514350" indent="-514350" algn="just">
              <a:buAutoNum type="arabicParenR"/>
            </a:pPr>
            <a:endParaRPr lang="en-US" sz="3000" dirty="0" smtClean="0"/>
          </a:p>
          <a:p>
            <a:pPr marL="514350" indent="-514350" algn="just">
              <a:buAutoNum type="arabicParenR"/>
            </a:pPr>
            <a:r>
              <a:rPr lang="en-US" sz="3000" dirty="0" smtClean="0"/>
              <a:t>We </a:t>
            </a:r>
            <a:r>
              <a:rPr lang="en-US" sz="3000" dirty="0"/>
              <a:t>can plan accordingly and take </a:t>
            </a:r>
            <a:r>
              <a:rPr lang="en-US" sz="3000" dirty="0" smtClean="0"/>
              <a:t>benefit.</a:t>
            </a:r>
          </a:p>
          <a:p>
            <a:pPr marL="514350" indent="-514350" algn="just">
              <a:buAutoNum type="arabicParenR"/>
            </a:pPr>
            <a:endParaRPr lang="en-US" sz="3000" dirty="0" smtClean="0"/>
          </a:p>
          <a:p>
            <a:pPr marL="514350" indent="-514350" algn="just">
              <a:buAutoNum type="arabicParenR"/>
            </a:pPr>
            <a:r>
              <a:rPr lang="en-US" sz="3000" dirty="0" smtClean="0"/>
              <a:t>So</a:t>
            </a:r>
            <a:r>
              <a:rPr lang="en-US" sz="3000" dirty="0"/>
              <a:t>, we can convert our existing Pvt Ltd companies to public Ltd companies and take </a:t>
            </a:r>
            <a:r>
              <a:rPr lang="en-US" sz="3000" dirty="0" smtClean="0"/>
              <a:t>benefits.</a:t>
            </a:r>
          </a:p>
          <a:p>
            <a:pPr marL="514350" indent="-514350" algn="just">
              <a:buNone/>
            </a:pPr>
            <a:r>
              <a:rPr lang="en-US" sz="3000" dirty="0" smtClean="0"/>
              <a:t>	</a:t>
            </a:r>
            <a:r>
              <a:rPr lang="en-US" sz="3000" dirty="0" smtClean="0"/>
              <a:t>								</a:t>
            </a:r>
            <a:r>
              <a:rPr lang="en-US" sz="3000" dirty="0" smtClean="0"/>
              <a:t>Cont……</a:t>
            </a:r>
            <a:endParaRPr lang="en-US" sz="3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LOAN AND INVESTMENT BY </a:t>
            </a:r>
            <a:r>
              <a:rPr lang="en-US" sz="3000" b="1" smtClean="0">
                <a:solidFill>
                  <a:srgbClr val="00B0F0"/>
                </a:solidFill>
                <a:latin typeface="Algerian" pitchFamily="82" charset="0"/>
                <a:cs typeface="Times New Roman" pitchFamily="18" charset="0"/>
              </a:rPr>
              <a:t>A </a:t>
            </a:r>
            <a:r>
              <a:rPr lang="en-US" sz="3000" b="1" smtClean="0">
                <a:solidFill>
                  <a:srgbClr val="00B0F0"/>
                </a:solidFill>
                <a:latin typeface="Algerian" pitchFamily="82" charset="0"/>
                <a:cs typeface="Times New Roman" pitchFamily="18" charset="0"/>
              </a:rPr>
              <a:t>COMPANY</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066800"/>
            <a:ext cx="8991600" cy="5562600"/>
          </a:xfrm>
        </p:spPr>
        <p:txBody>
          <a:bodyPr>
            <a:noAutofit/>
          </a:bodyPr>
          <a:lstStyle/>
          <a:p>
            <a:pPr marL="608076" indent="-571500" algn="just" eaLnBrk="1" fontAlgn="auto" hangingPunct="1">
              <a:spcAft>
                <a:spcPts val="0"/>
              </a:spcAft>
              <a:buClrTx/>
              <a:buFont typeface="Wingdings" pitchFamily="2" charset="2"/>
              <a:buChar char="Ø"/>
              <a:defRPr/>
            </a:pPr>
            <a:r>
              <a:rPr lang="en-US" sz="2600" dirty="0" smtClean="0">
                <a:latin typeface="+mj-lt"/>
                <a:cs typeface="Times New Roman" pitchFamily="18" charset="0"/>
              </a:rPr>
              <a:t>According to section 186 </a:t>
            </a:r>
            <a:r>
              <a:rPr lang="en-US" sz="2600" dirty="0" smtClean="0">
                <a:latin typeface="+mj-lt"/>
                <a:cs typeface="Times New Roman" pitchFamily="18" charset="0"/>
              </a:rPr>
              <a:t>without </a:t>
            </a:r>
            <a:r>
              <a:rPr lang="en-US" sz="2600" dirty="0" smtClean="0">
                <a:latin typeface="+mj-lt"/>
                <a:cs typeface="Times New Roman" pitchFamily="18" charset="0"/>
              </a:rPr>
              <a:t>prejudice of the provisions contained in this Act, </a:t>
            </a:r>
            <a:r>
              <a:rPr lang="en-US" sz="2600" smtClean="0">
                <a:latin typeface="+mj-lt"/>
                <a:cs typeface="Times New Roman" pitchFamily="18" charset="0"/>
              </a:rPr>
              <a:t>a </a:t>
            </a:r>
            <a:r>
              <a:rPr lang="en-US" sz="2600" smtClean="0">
                <a:latin typeface="+mj-lt"/>
                <a:cs typeface="Times New Roman" pitchFamily="18" charset="0"/>
              </a:rPr>
              <a:t>company </a:t>
            </a:r>
            <a:r>
              <a:rPr lang="en-US" sz="2600" dirty="0" smtClean="0">
                <a:latin typeface="+mj-lt"/>
                <a:cs typeface="Times New Roman" pitchFamily="18" charset="0"/>
              </a:rPr>
              <a:t>shall unless otherwise prescribed, make investment through not more than two layers of investment companies;</a:t>
            </a:r>
          </a:p>
          <a:p>
            <a:pPr marL="608076" indent="-571500" algn="just" eaLnBrk="1" fontAlgn="auto" hangingPunct="1">
              <a:spcAft>
                <a:spcPts val="0"/>
              </a:spcAft>
              <a:buClrTx/>
              <a:buFont typeface="Wingdings 2" pitchFamily="18" charset="2"/>
              <a:buNone/>
              <a:defRPr/>
            </a:pPr>
            <a:r>
              <a:rPr lang="en-US" sz="2600" dirty="0" smtClean="0">
                <a:latin typeface="+mj-lt"/>
                <a:cs typeface="Times New Roman" pitchFamily="18" charset="0"/>
              </a:rPr>
              <a:t>	</a:t>
            </a:r>
            <a:r>
              <a:rPr lang="en-US" sz="2600" b="1" dirty="0" smtClean="0">
                <a:latin typeface="+mj-lt"/>
                <a:cs typeface="Times New Roman" pitchFamily="18" charset="0"/>
              </a:rPr>
              <a:t>Provided</a:t>
            </a:r>
            <a:r>
              <a:rPr lang="en-US" sz="2600" dirty="0" smtClean="0">
                <a:latin typeface="+mj-lt"/>
                <a:cs typeface="Times New Roman" pitchFamily="18" charset="0"/>
              </a:rPr>
              <a:t> that </a:t>
            </a:r>
            <a:r>
              <a:rPr lang="en-US" sz="2600" dirty="0" smtClean="0">
                <a:latin typeface="+mj-lt"/>
                <a:cs typeface="Times New Roman" pitchFamily="18" charset="0"/>
              </a:rPr>
              <a:t>provisions </a:t>
            </a:r>
            <a:r>
              <a:rPr lang="en-US" sz="2600" dirty="0" smtClean="0">
                <a:latin typeface="+mj-lt"/>
                <a:cs typeface="Times New Roman" pitchFamily="18" charset="0"/>
              </a:rPr>
              <a:t>of this sub-section shall not </a:t>
            </a:r>
            <a:r>
              <a:rPr lang="en-US" sz="2600" dirty="0" smtClean="0">
                <a:latin typeface="+mj-lt"/>
                <a:cs typeface="Times New Roman" pitchFamily="18" charset="0"/>
              </a:rPr>
              <a:t>affect:</a:t>
            </a:r>
            <a:endParaRPr lang="en-US" sz="2600" dirty="0" smtClean="0">
              <a:latin typeface="+mj-lt"/>
              <a:cs typeface="Times New Roman" pitchFamily="18" charset="0"/>
            </a:endParaRPr>
          </a:p>
          <a:p>
            <a:pPr marL="608076" indent="-571500" algn="just" eaLnBrk="1" fontAlgn="auto" hangingPunct="1">
              <a:spcAft>
                <a:spcPts val="0"/>
              </a:spcAft>
              <a:buClrTx/>
              <a:buFont typeface="+mj-lt"/>
              <a:buAutoNum type="alphaLcParenR"/>
              <a:defRPr/>
            </a:pPr>
            <a:r>
              <a:rPr lang="en-US" sz="2600" smtClean="0">
                <a:latin typeface="+mj-lt"/>
                <a:cs typeface="Times New Roman" pitchFamily="18" charset="0"/>
              </a:rPr>
              <a:t>A </a:t>
            </a:r>
            <a:r>
              <a:rPr lang="en-US" sz="2600" smtClean="0">
                <a:latin typeface="+mj-lt"/>
                <a:cs typeface="Times New Roman" pitchFamily="18" charset="0"/>
              </a:rPr>
              <a:t>company </a:t>
            </a:r>
            <a:r>
              <a:rPr lang="en-US" sz="2600" dirty="0" smtClean="0">
                <a:latin typeface="+mj-lt"/>
                <a:cs typeface="Times New Roman" pitchFamily="18" charset="0"/>
              </a:rPr>
              <a:t>from acquiring any </a:t>
            </a:r>
            <a:r>
              <a:rPr lang="en-US" sz="2600" smtClean="0">
                <a:latin typeface="+mj-lt"/>
                <a:cs typeface="Times New Roman" pitchFamily="18" charset="0"/>
              </a:rPr>
              <a:t>other </a:t>
            </a:r>
            <a:r>
              <a:rPr lang="en-US" sz="2600" smtClean="0">
                <a:latin typeface="+mj-lt"/>
                <a:cs typeface="Times New Roman" pitchFamily="18" charset="0"/>
              </a:rPr>
              <a:t>company </a:t>
            </a:r>
            <a:r>
              <a:rPr lang="en-US" sz="2600" dirty="0" smtClean="0">
                <a:latin typeface="+mj-lt"/>
                <a:cs typeface="Times New Roman" pitchFamily="18" charset="0"/>
              </a:rPr>
              <a:t>incorporated in a country outside India if such </a:t>
            </a:r>
            <a:r>
              <a:rPr lang="en-US" sz="2600" smtClean="0">
                <a:latin typeface="+mj-lt"/>
                <a:cs typeface="Times New Roman" pitchFamily="18" charset="0"/>
              </a:rPr>
              <a:t>other </a:t>
            </a:r>
            <a:r>
              <a:rPr lang="en-US" sz="2600" smtClean="0">
                <a:latin typeface="+mj-lt"/>
                <a:cs typeface="Times New Roman" pitchFamily="18" charset="0"/>
              </a:rPr>
              <a:t>company </a:t>
            </a:r>
            <a:r>
              <a:rPr lang="en-US" sz="2600" dirty="0" smtClean="0">
                <a:latin typeface="+mj-lt"/>
                <a:cs typeface="Times New Roman" pitchFamily="18" charset="0"/>
              </a:rPr>
              <a:t>has investment subsidiaries beyond two layers as per the laws of such country;</a:t>
            </a:r>
          </a:p>
          <a:p>
            <a:pPr marL="608076" indent="-571500" algn="just" eaLnBrk="1" fontAlgn="auto" hangingPunct="1">
              <a:spcAft>
                <a:spcPts val="0"/>
              </a:spcAft>
              <a:buClrTx/>
              <a:buFont typeface="+mj-lt"/>
              <a:buAutoNum type="alphaLcParenR"/>
              <a:defRPr/>
            </a:pPr>
            <a:r>
              <a:rPr lang="en-US" sz="2600" dirty="0" smtClean="0">
                <a:latin typeface="+mj-lt"/>
                <a:cs typeface="Times New Roman" pitchFamily="18" charset="0"/>
              </a:rPr>
              <a:t>A </a:t>
            </a:r>
            <a:r>
              <a:rPr lang="en-US" sz="2600" smtClean="0">
                <a:latin typeface="+mj-lt"/>
                <a:cs typeface="Times New Roman" pitchFamily="18" charset="0"/>
              </a:rPr>
              <a:t>subsidiary </a:t>
            </a:r>
            <a:r>
              <a:rPr lang="en-US" sz="2600" smtClean="0">
                <a:latin typeface="+mj-lt"/>
                <a:cs typeface="Times New Roman" pitchFamily="18" charset="0"/>
              </a:rPr>
              <a:t>company </a:t>
            </a:r>
            <a:r>
              <a:rPr lang="en-US" sz="2600" dirty="0" smtClean="0">
                <a:latin typeface="+mj-lt"/>
                <a:cs typeface="Times New Roman" pitchFamily="18" charset="0"/>
              </a:rPr>
              <a:t>from having any investment subsidiary for the purposes of meeting the requirements under any law or under any rule or regulation framed under any law for the time being in force</a:t>
            </a:r>
            <a:r>
              <a:rPr lang="en-US" sz="2600" dirty="0" smtClean="0">
                <a:latin typeface="+mj-lt"/>
                <a:cs typeface="Times New Roman" pitchFamily="18" charset="0"/>
              </a:rPr>
              <a:t>.</a:t>
            </a:r>
            <a:endParaRPr lang="en-US" sz="2600" dirty="0" smtClean="0">
              <a:latin typeface="+mj-lt"/>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LOAN AND INVESTMENT BY </a:t>
            </a:r>
            <a:r>
              <a:rPr lang="en-US" sz="3000" b="1" smtClean="0">
                <a:solidFill>
                  <a:srgbClr val="00B0F0"/>
                </a:solidFill>
                <a:latin typeface="Algerian" pitchFamily="82" charset="0"/>
                <a:cs typeface="Times New Roman" pitchFamily="18" charset="0"/>
              </a:rPr>
              <a:t>A </a:t>
            </a:r>
            <a:r>
              <a:rPr lang="en-US" sz="3000" b="1" smtClean="0">
                <a:solidFill>
                  <a:srgbClr val="00B0F0"/>
                </a:solidFill>
                <a:latin typeface="Algerian" pitchFamily="82" charset="0"/>
                <a:cs typeface="Times New Roman" pitchFamily="18" charset="0"/>
              </a:rPr>
              <a:t>COMPANY</a:t>
            </a:r>
            <a:endParaRPr lang="en-IN" sz="3000" b="1" dirty="0" smtClean="0">
              <a:solidFill>
                <a:srgbClr val="00B0F0"/>
              </a:solidFill>
              <a:latin typeface="Algerian" pitchFamily="82" charset="0"/>
              <a:cs typeface="Times New Roman" pitchFamily="18" charset="0"/>
            </a:endParaRPr>
          </a:p>
        </p:txBody>
      </p:sp>
      <p:sp>
        <p:nvSpPr>
          <p:cNvPr id="66563" name="Content Placeholder 1"/>
          <p:cNvSpPr>
            <a:spLocks noGrp="1"/>
          </p:cNvSpPr>
          <p:nvPr>
            <p:ph idx="1"/>
          </p:nvPr>
        </p:nvSpPr>
        <p:spPr>
          <a:xfrm>
            <a:off x="76200" y="1295400"/>
            <a:ext cx="8991600" cy="5562600"/>
          </a:xfrm>
        </p:spPr>
        <p:txBody>
          <a:bodyPr>
            <a:normAutofit/>
          </a:bodyPr>
          <a:lstStyle/>
          <a:p>
            <a:pPr marL="608013" indent="-571500" algn="just" eaLnBrk="1" hangingPunct="1">
              <a:buClrTx/>
              <a:buFont typeface="Wingdings" pitchFamily="2" charset="2"/>
              <a:buChar char="Ø"/>
            </a:pPr>
            <a:r>
              <a:rPr lang="en-US" sz="3000" smtClean="0">
                <a:latin typeface="+mj-lt"/>
                <a:cs typeface="Times New Roman" pitchFamily="18" charset="0"/>
              </a:rPr>
              <a:t>No </a:t>
            </a:r>
            <a:r>
              <a:rPr lang="en-US" sz="3000" smtClean="0">
                <a:latin typeface="+mj-lt"/>
                <a:cs typeface="Times New Roman" pitchFamily="18" charset="0"/>
              </a:rPr>
              <a:t>company </a:t>
            </a:r>
            <a:r>
              <a:rPr lang="en-US" sz="3000" dirty="0" smtClean="0">
                <a:latin typeface="+mj-lt"/>
                <a:cs typeface="Times New Roman" pitchFamily="18" charset="0"/>
              </a:rPr>
              <a:t>shall directly or indirectly-</a:t>
            </a:r>
          </a:p>
          <a:p>
            <a:pPr marL="608013" indent="-571500" algn="just" eaLnBrk="1" hangingPunct="1">
              <a:buClrTx/>
              <a:buFont typeface="Franklin Gothic Book" pitchFamily="34" charset="0"/>
              <a:buAutoNum type="alphaLcParenR"/>
            </a:pPr>
            <a:r>
              <a:rPr lang="en-US" sz="3000" dirty="0" smtClean="0">
                <a:latin typeface="+mj-lt"/>
                <a:cs typeface="Times New Roman" pitchFamily="18" charset="0"/>
              </a:rPr>
              <a:t>give any loan to any person or other body corporate;</a:t>
            </a:r>
          </a:p>
          <a:p>
            <a:pPr marL="608013" indent="-571500" algn="just" eaLnBrk="1" hangingPunct="1">
              <a:buClrTx/>
              <a:buFont typeface="Franklin Gothic Book" pitchFamily="34" charset="0"/>
              <a:buAutoNum type="alphaLcParenR"/>
            </a:pPr>
            <a:r>
              <a:rPr lang="en-US" sz="3000" dirty="0" smtClean="0">
                <a:latin typeface="+mj-lt"/>
                <a:cs typeface="Times New Roman" pitchFamily="18" charset="0"/>
              </a:rPr>
              <a:t>give any guarantee or provide security in connection with a loan to any other body corporate or person; and</a:t>
            </a:r>
          </a:p>
          <a:p>
            <a:pPr marL="608013" indent="-571500" algn="just" eaLnBrk="1" hangingPunct="1">
              <a:buClrTx/>
              <a:buFont typeface="Franklin Gothic Book" pitchFamily="34" charset="0"/>
              <a:buAutoNum type="alphaLcParenR"/>
            </a:pPr>
            <a:r>
              <a:rPr lang="en-US" sz="3000" dirty="0" smtClean="0">
                <a:latin typeface="+mj-lt"/>
                <a:cs typeface="Times New Roman" pitchFamily="18" charset="0"/>
              </a:rPr>
              <a:t>acquire by way of subscription, purchase or otherwise, the securities of any other body corporate,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LOAN AND INVESTMENT BY </a:t>
            </a:r>
            <a:r>
              <a:rPr lang="en-US" sz="3000" b="1" smtClean="0">
                <a:solidFill>
                  <a:srgbClr val="00B0F0"/>
                </a:solidFill>
                <a:latin typeface="Algerian" pitchFamily="82" charset="0"/>
                <a:cs typeface="Times New Roman" pitchFamily="18" charset="0"/>
              </a:rPr>
              <a:t>A </a:t>
            </a:r>
            <a:r>
              <a:rPr lang="en-US" sz="3000" b="1" smtClean="0">
                <a:solidFill>
                  <a:srgbClr val="00B0F0"/>
                </a:solidFill>
                <a:latin typeface="Algerian" pitchFamily="82" charset="0"/>
                <a:cs typeface="Times New Roman" pitchFamily="18" charset="0"/>
              </a:rPr>
              <a:t>COMPANY</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0" y="1295400"/>
            <a:ext cx="8991600" cy="5562600"/>
          </a:xfrm>
        </p:spPr>
        <p:txBody>
          <a:bodyPr>
            <a:normAutofit/>
          </a:bodyPr>
          <a:lstStyle/>
          <a:p>
            <a:pPr marL="530225" indent="-530225" algn="just" eaLnBrk="1" fontAlgn="auto" hangingPunct="1">
              <a:spcAft>
                <a:spcPts val="0"/>
              </a:spcAft>
              <a:buClrTx/>
              <a:buFont typeface="Wingdings 2" pitchFamily="18" charset="2"/>
              <a:buNone/>
              <a:defRPr/>
            </a:pPr>
            <a:r>
              <a:rPr lang="en-US" sz="3000" dirty="0" smtClean="0">
                <a:latin typeface="+mj-lt"/>
                <a:cs typeface="Times New Roman" pitchFamily="18" charset="0"/>
              </a:rPr>
              <a:t>	exceeding </a:t>
            </a:r>
            <a:r>
              <a:rPr lang="en-US" sz="3000" dirty="0" smtClean="0">
                <a:latin typeface="+mj-lt"/>
                <a:cs typeface="Times New Roman" pitchFamily="18" charset="0"/>
              </a:rPr>
              <a:t>60% </a:t>
            </a:r>
            <a:r>
              <a:rPr lang="en-US" sz="3000" dirty="0" smtClean="0">
                <a:latin typeface="+mj-lt"/>
                <a:cs typeface="Times New Roman" pitchFamily="18" charset="0"/>
              </a:rPr>
              <a:t>of its paid-up share capital, free reserve and securities premium account or </a:t>
            </a:r>
            <a:r>
              <a:rPr lang="en-US" sz="3000" dirty="0" smtClean="0">
                <a:latin typeface="+mj-lt"/>
                <a:cs typeface="Times New Roman" pitchFamily="18" charset="0"/>
              </a:rPr>
              <a:t>100%</a:t>
            </a:r>
            <a:r>
              <a:rPr lang="en-US" sz="3000" dirty="0" smtClean="0">
                <a:latin typeface="+mj-lt"/>
                <a:cs typeface="Times New Roman" pitchFamily="18" charset="0"/>
              </a:rPr>
              <a:t> </a:t>
            </a:r>
            <a:r>
              <a:rPr lang="en-US" sz="3000" dirty="0" smtClean="0">
                <a:latin typeface="+mj-lt"/>
                <a:cs typeface="Times New Roman" pitchFamily="18" charset="0"/>
              </a:rPr>
              <a:t>of its free reserves and securities premium account, whichever is more</a:t>
            </a:r>
            <a:r>
              <a:rPr lang="en-US" sz="3000" dirty="0" smtClean="0">
                <a:latin typeface="+mj-lt"/>
                <a:cs typeface="Times New Roman" pitchFamily="18" charset="0"/>
              </a:rPr>
              <a:t>.</a:t>
            </a:r>
          </a:p>
          <a:p>
            <a:pPr marL="530225" indent="-530225" algn="just" eaLnBrk="1" fontAlgn="auto" hangingPunct="1">
              <a:spcAft>
                <a:spcPts val="0"/>
              </a:spcAft>
              <a:buClrTx/>
              <a:buFont typeface="Wingdings 2" pitchFamily="18" charset="2"/>
              <a:buNone/>
              <a:defRPr/>
            </a:pPr>
            <a:endParaRPr lang="en-US" sz="3000" dirty="0" smtClean="0">
              <a:latin typeface="+mj-lt"/>
              <a:cs typeface="Times New Roman" pitchFamily="18" charset="0"/>
            </a:endParaRPr>
          </a:p>
          <a:p>
            <a:pPr marL="530225" indent="-530225" algn="just" eaLnBrk="1" fontAlgn="auto" hangingPunct="1">
              <a:spcAft>
                <a:spcPts val="0"/>
              </a:spcAft>
              <a:buClrTx/>
              <a:buFont typeface="Wingdings" pitchFamily="2" charset="2"/>
              <a:buChar char="Ø"/>
              <a:defRPr/>
            </a:pPr>
            <a:r>
              <a:rPr lang="en-US" sz="3000" dirty="0" smtClean="0">
                <a:latin typeface="+mj-lt"/>
                <a:cs typeface="Times New Roman" pitchFamily="18" charset="0"/>
              </a:rPr>
              <a:t>Where the giving of any loan or guarantee or providing any security or the acquisition under sub-section (2) exceeds the limits specified in that sub-section, prior approval by means of a special resolution passed at a </a:t>
            </a:r>
            <a:r>
              <a:rPr lang="en-US" sz="3000" dirty="0" smtClean="0">
                <a:latin typeface="+mj-lt"/>
                <a:cs typeface="Times New Roman" pitchFamily="18" charset="0"/>
              </a:rPr>
              <a:t>GM </a:t>
            </a:r>
            <a:r>
              <a:rPr lang="en-US" sz="3000" dirty="0" smtClean="0">
                <a:latin typeface="+mj-lt"/>
                <a:cs typeface="Times New Roman" pitchFamily="18" charset="0"/>
              </a:rPr>
              <a:t>shall be necessary.</a:t>
            </a:r>
          </a:p>
          <a:p>
            <a:pPr marL="0" indent="0" algn="just" eaLnBrk="1" fontAlgn="auto" hangingPunct="1">
              <a:spcAft>
                <a:spcPts val="0"/>
              </a:spcAft>
              <a:buClrTx/>
              <a:buFont typeface="Wingdings 2" pitchFamily="18" charset="2"/>
              <a:buNone/>
              <a:defRPr/>
            </a:pPr>
            <a:endParaRPr lang="en-US" sz="3000" dirty="0" smtClean="0">
              <a:latin typeface="+mj-lt"/>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REPORTING OF FRAUD TO CG</a:t>
            </a:r>
            <a:r>
              <a:rPr lang="en-US" sz="3000" b="1" spc="-150" dirty="0" smtClean="0">
                <a:solidFill>
                  <a:srgbClr val="00B0F0"/>
                </a:solidFill>
                <a:latin typeface="Algerian" pitchFamily="82" charset="0"/>
                <a:cs typeface="Times New Roman" pitchFamily="18" charset="0"/>
              </a:rPr>
              <a:t> [Sec. 143 (12)]</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15400" cy="5638800"/>
          </a:xfrm>
        </p:spPr>
        <p:txBody>
          <a:bodyPr>
            <a:noAutofit/>
          </a:bodyPr>
          <a:lstStyle/>
          <a:p>
            <a:pPr marL="420624" indent="-384048" algn="just" eaLnBrk="1" fontAlgn="auto" hangingPunct="1">
              <a:spcAft>
                <a:spcPts val="0"/>
              </a:spcAft>
              <a:buClrTx/>
              <a:buNone/>
              <a:defRPr/>
            </a:pPr>
            <a:r>
              <a:rPr lang="en-US" sz="3300" spc="-150" dirty="0" smtClean="0">
                <a:cs typeface="Times New Roman" pitchFamily="18" charset="0"/>
              </a:rPr>
              <a:t>If an auditor of </a:t>
            </a:r>
            <a:r>
              <a:rPr lang="en-US" sz="3300" spc="-150" smtClean="0">
                <a:cs typeface="Times New Roman" pitchFamily="18" charset="0"/>
              </a:rPr>
              <a:t>a company,</a:t>
            </a:r>
            <a:endParaRPr lang="en-US" sz="3300" spc="-150" dirty="0" smtClean="0">
              <a:cs typeface="Times New Roman" pitchFamily="18" charset="0"/>
            </a:endParaRPr>
          </a:p>
          <a:p>
            <a:pPr marL="420624" indent="-384048" algn="just" eaLnBrk="1" fontAlgn="auto" hangingPunct="1">
              <a:spcAft>
                <a:spcPts val="0"/>
              </a:spcAft>
              <a:buClrTx/>
              <a:buFont typeface="Wingdings" pitchFamily="2" charset="2"/>
              <a:buChar char="§"/>
              <a:defRPr/>
            </a:pPr>
            <a:r>
              <a:rPr lang="en-US" sz="3300" spc="-150" dirty="0" smtClean="0">
                <a:cs typeface="Times New Roman" pitchFamily="18" charset="0"/>
              </a:rPr>
              <a:t>in the course of the performance of his duties as auditor,</a:t>
            </a:r>
          </a:p>
          <a:p>
            <a:pPr marL="420624" indent="-384048" algn="just" eaLnBrk="1" fontAlgn="auto" hangingPunct="1">
              <a:spcAft>
                <a:spcPts val="0"/>
              </a:spcAft>
              <a:buClrTx/>
              <a:buFont typeface="Wingdings" pitchFamily="2" charset="2"/>
              <a:buChar char="§"/>
              <a:defRPr/>
            </a:pPr>
            <a:r>
              <a:rPr lang="en-IN" sz="3300" spc="-150" dirty="0" smtClean="0">
                <a:cs typeface="Times New Roman" pitchFamily="18" charset="0"/>
              </a:rPr>
              <a:t>has   </a:t>
            </a:r>
            <a:r>
              <a:rPr lang="en-IN" sz="3300" spc="-150" dirty="0" smtClean="0">
                <a:solidFill>
                  <a:srgbClr val="FF0000"/>
                </a:solidFill>
                <a:cs typeface="Times New Roman" pitchFamily="18" charset="0"/>
              </a:rPr>
              <a:t>reason     to  believe </a:t>
            </a:r>
            <a:r>
              <a:rPr lang="en-IN" sz="3300" spc="-150" dirty="0" smtClean="0">
                <a:cs typeface="Times New Roman" pitchFamily="18" charset="0"/>
              </a:rPr>
              <a:t>   that   an  offence    involving     fraud    is  being    or  has   been   committed      against     </a:t>
            </a:r>
            <a:r>
              <a:rPr lang="en-IN" sz="3300" spc="-150" smtClean="0">
                <a:cs typeface="Times New Roman" pitchFamily="18" charset="0"/>
              </a:rPr>
              <a:t>the   company</a:t>
            </a:r>
            <a:endParaRPr lang="en-IN" sz="3300" spc="-150" dirty="0" smtClean="0">
              <a:cs typeface="Times New Roman" pitchFamily="18" charset="0"/>
            </a:endParaRPr>
          </a:p>
          <a:p>
            <a:pPr marL="420624" indent="-384048" algn="just" eaLnBrk="1" fontAlgn="auto" hangingPunct="1">
              <a:spcAft>
                <a:spcPts val="0"/>
              </a:spcAft>
              <a:buClrTx/>
              <a:buFont typeface="Wingdings" pitchFamily="2" charset="2"/>
              <a:buChar char="§"/>
              <a:defRPr/>
            </a:pPr>
            <a:r>
              <a:rPr lang="en-IN" sz="3300" spc="-150" dirty="0" smtClean="0">
                <a:cs typeface="Times New Roman" pitchFamily="18" charset="0"/>
              </a:rPr>
              <a:t>by  officers or  employees    of the  company, he shall  report   the matter   to the  </a:t>
            </a:r>
            <a:r>
              <a:rPr lang="en-IN" sz="3300" spc="-150" dirty="0" smtClean="0">
                <a:solidFill>
                  <a:srgbClr val="FF0000"/>
                </a:solidFill>
                <a:cs typeface="Times New Roman" pitchFamily="18" charset="0"/>
              </a:rPr>
              <a:t>CG</a:t>
            </a:r>
          </a:p>
          <a:p>
            <a:pPr marL="420624" indent="-384048" algn="just" eaLnBrk="1" fontAlgn="auto" hangingPunct="1">
              <a:spcAft>
                <a:spcPts val="0"/>
              </a:spcAft>
              <a:buClrTx/>
              <a:buFont typeface="Wingdings" pitchFamily="2" charset="2"/>
              <a:buChar char="§"/>
              <a:defRPr/>
            </a:pPr>
            <a:r>
              <a:rPr lang="en-IN" sz="3300" spc="-150" dirty="0" smtClean="0">
                <a:cs typeface="Times New Roman" pitchFamily="18" charset="0"/>
              </a:rPr>
              <a:t>Immediately or within  prescribed time  &amp; manner.</a:t>
            </a:r>
            <a:endParaRPr lang="en-IN" sz="3300" spc="-150" dirty="0" smtClean="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xfrm>
            <a:off x="0" y="-1"/>
            <a:ext cx="9144000" cy="1143001"/>
          </a:xfrm>
        </p:spPr>
        <p:txBody>
          <a:bodyPr>
            <a:normAutofit/>
          </a:bodyPr>
          <a:lstStyle/>
          <a:p>
            <a:pPr eaLnBrk="1" hangingPunct="1"/>
            <a:r>
              <a:rPr lang="en-US" sz="3000" b="1" dirty="0" smtClean="0">
                <a:solidFill>
                  <a:srgbClr val="00B0F0"/>
                </a:solidFill>
                <a:latin typeface="Algerian" pitchFamily="82" charset="0"/>
              </a:rPr>
              <a:t>Companies Act, 1956          Companies Act, 2013</a:t>
            </a:r>
            <a:endParaRPr lang="en-IN" sz="3000" b="1" i="1" dirty="0" smtClean="0">
              <a:solidFill>
                <a:srgbClr val="00B0F0"/>
              </a:solidFill>
              <a:latin typeface="Algerian" pitchFamily="82" charset="0"/>
            </a:endParaRPr>
          </a:p>
        </p:txBody>
      </p:sp>
      <p:sp>
        <p:nvSpPr>
          <p:cNvPr id="9220" name="Content Placeholder 2"/>
          <p:cNvSpPr txBox="1">
            <a:spLocks/>
          </p:cNvSpPr>
          <p:nvPr/>
        </p:nvSpPr>
        <p:spPr bwMode="auto">
          <a:xfrm>
            <a:off x="0" y="1049338"/>
            <a:ext cx="4419600" cy="5808662"/>
          </a:xfrm>
          <a:prstGeom prst="rect">
            <a:avLst/>
          </a:prstGeom>
          <a:noFill/>
          <a:ln w="9525">
            <a:noFill/>
            <a:miter lim="800000"/>
            <a:headEnd/>
            <a:tailEnd/>
          </a:ln>
        </p:spPr>
        <p:txBody>
          <a:bodyPr/>
          <a:lstStyle/>
          <a:p>
            <a:pPr marL="273050" indent="-273050">
              <a:spcBef>
                <a:spcPct val="20000"/>
              </a:spcBef>
              <a:buClr>
                <a:srgbClr val="C00000"/>
              </a:buClr>
              <a:buSzPct val="150000"/>
              <a:buFont typeface="Arial" charset="0"/>
              <a:buChar char="•"/>
            </a:pPr>
            <a:r>
              <a:rPr lang="en-US" sz="2400" dirty="0">
                <a:latin typeface="Georgia" pitchFamily="18" charset="0"/>
              </a:rPr>
              <a:t>It was introduced on 1st April, 1956</a:t>
            </a:r>
          </a:p>
          <a:p>
            <a:pPr marL="273050" indent="-273050">
              <a:spcBef>
                <a:spcPct val="20000"/>
              </a:spcBef>
              <a:buClr>
                <a:srgbClr val="C00000"/>
              </a:buClr>
              <a:buSzPct val="150000"/>
              <a:buFont typeface="Arial" charset="0"/>
              <a:buNone/>
            </a:pPr>
            <a:endParaRPr lang="en-US" sz="2400" dirty="0" smtClean="0">
              <a:latin typeface="Georgia" pitchFamily="18" charset="0"/>
            </a:endParaRPr>
          </a:p>
          <a:p>
            <a:pPr marL="273050" indent="-273050">
              <a:spcBef>
                <a:spcPct val="20000"/>
              </a:spcBef>
              <a:buClr>
                <a:srgbClr val="C00000"/>
              </a:buClr>
              <a:buSzPct val="150000"/>
              <a:buFont typeface="Arial" charset="0"/>
              <a:buNone/>
            </a:pPr>
            <a:endParaRPr lang="en-US" sz="2400" dirty="0" smtClean="0">
              <a:latin typeface="Georgia" pitchFamily="18" charset="0"/>
            </a:endParaRPr>
          </a:p>
          <a:p>
            <a:pPr marL="273050" indent="-273050">
              <a:spcBef>
                <a:spcPct val="20000"/>
              </a:spcBef>
              <a:buClr>
                <a:srgbClr val="C00000"/>
              </a:buClr>
              <a:buSzPct val="150000"/>
              <a:buFont typeface="Arial" charset="0"/>
              <a:buNone/>
            </a:pPr>
            <a:endParaRPr lang="en-US" sz="2000" dirty="0" smtClean="0">
              <a:latin typeface="Georgia" pitchFamily="18" charset="0"/>
            </a:endParaRPr>
          </a:p>
          <a:p>
            <a:pPr marL="273050" indent="-273050">
              <a:spcBef>
                <a:spcPct val="20000"/>
              </a:spcBef>
              <a:buClr>
                <a:srgbClr val="C00000"/>
              </a:buClr>
              <a:buSzPct val="150000"/>
              <a:buFont typeface="Arial" charset="0"/>
              <a:buNone/>
            </a:pPr>
            <a:endParaRPr lang="en-US" sz="2000" dirty="0">
              <a:latin typeface="Georgia" pitchFamily="18" charset="0"/>
            </a:endParaRPr>
          </a:p>
          <a:p>
            <a:pPr marL="273050" indent="-273050">
              <a:spcBef>
                <a:spcPct val="20000"/>
              </a:spcBef>
              <a:buClr>
                <a:srgbClr val="C00000"/>
              </a:buClr>
              <a:buSzPct val="150000"/>
              <a:buFont typeface="Arial" charset="0"/>
              <a:buChar char="•"/>
            </a:pPr>
            <a:r>
              <a:rPr lang="en-US" sz="2400" dirty="0">
                <a:latin typeface="Georgia" pitchFamily="18" charset="0"/>
              </a:rPr>
              <a:t>It has 658 </a:t>
            </a:r>
            <a:r>
              <a:rPr lang="en-US" sz="2400" dirty="0" smtClean="0">
                <a:latin typeface="Georgia" pitchFamily="18" charset="0"/>
              </a:rPr>
              <a:t>Sections &amp; 15 </a:t>
            </a:r>
            <a:r>
              <a:rPr lang="en-US" sz="2400" dirty="0">
                <a:latin typeface="Georgia" pitchFamily="18" charset="0"/>
              </a:rPr>
              <a:t>Schedules</a:t>
            </a:r>
          </a:p>
          <a:p>
            <a:pPr marL="273050" indent="-273050">
              <a:spcBef>
                <a:spcPct val="20000"/>
              </a:spcBef>
              <a:buClr>
                <a:srgbClr val="C00000"/>
              </a:buClr>
              <a:buSzPct val="150000"/>
              <a:buFont typeface="Arial" charset="0"/>
              <a:buNone/>
            </a:pPr>
            <a:r>
              <a:rPr lang="en-US" sz="2400" dirty="0">
                <a:latin typeface="Georgia" pitchFamily="18" charset="0"/>
              </a:rPr>
              <a:t>	</a:t>
            </a:r>
          </a:p>
          <a:p>
            <a:pPr marL="273050" indent="-273050" algn="just">
              <a:spcBef>
                <a:spcPct val="20000"/>
              </a:spcBef>
              <a:buClr>
                <a:srgbClr val="C00000"/>
              </a:buClr>
              <a:buSzPct val="150000"/>
              <a:buFont typeface="Arial" charset="0"/>
              <a:buChar char="•"/>
            </a:pPr>
            <a:endParaRPr lang="en-US" sz="2400" dirty="0" smtClean="0">
              <a:latin typeface="Georgia" pitchFamily="18" charset="0"/>
            </a:endParaRPr>
          </a:p>
          <a:p>
            <a:pPr marL="273050" indent="-273050" algn="just">
              <a:spcBef>
                <a:spcPct val="20000"/>
              </a:spcBef>
              <a:buClr>
                <a:srgbClr val="C00000"/>
              </a:buClr>
              <a:buSzPct val="150000"/>
              <a:buFont typeface="Arial" charset="0"/>
              <a:buChar char="•"/>
            </a:pPr>
            <a:r>
              <a:rPr lang="en-US" sz="2400" dirty="0" smtClean="0">
                <a:latin typeface="Georgia" pitchFamily="18" charset="0"/>
              </a:rPr>
              <a:t>It </a:t>
            </a:r>
            <a:r>
              <a:rPr lang="en-US" sz="2400" dirty="0">
                <a:latin typeface="Georgia" pitchFamily="18" charset="0"/>
              </a:rPr>
              <a:t>extends to the whole of India (except </a:t>
            </a:r>
            <a:r>
              <a:rPr lang="en-US" sz="2400" dirty="0">
                <a:solidFill>
                  <a:srgbClr val="FF0000"/>
                </a:solidFill>
                <a:latin typeface="Georgia" pitchFamily="18" charset="0"/>
              </a:rPr>
              <a:t>Sikkim</a:t>
            </a:r>
            <a:r>
              <a:rPr lang="en-US" sz="2400" dirty="0">
                <a:latin typeface="Georgia" pitchFamily="18" charset="0"/>
              </a:rPr>
              <a:t>- it has its own Companies </a:t>
            </a:r>
            <a:r>
              <a:rPr lang="en-US" sz="2400" dirty="0" smtClean="0">
                <a:latin typeface="Georgia" pitchFamily="18" charset="0"/>
              </a:rPr>
              <a:t>Act)</a:t>
            </a:r>
            <a:endParaRPr lang="en-US" sz="2400" dirty="0">
              <a:latin typeface="Georgia" pitchFamily="18" charset="0"/>
            </a:endParaRPr>
          </a:p>
        </p:txBody>
      </p:sp>
      <p:sp>
        <p:nvSpPr>
          <p:cNvPr id="10" name="Content Placeholder 3"/>
          <p:cNvSpPr txBox="1">
            <a:spLocks/>
          </p:cNvSpPr>
          <p:nvPr/>
        </p:nvSpPr>
        <p:spPr>
          <a:xfrm>
            <a:off x="4724400" y="1051561"/>
            <a:ext cx="4387850" cy="4948237"/>
          </a:xfrm>
          <a:prstGeom prst="rect">
            <a:avLst/>
          </a:prstGeom>
        </p:spPr>
        <p:txBody>
          <a:bodyPr/>
          <a:lstStyle/>
          <a:p>
            <a:pPr marL="274320" indent="-274320" algn="just" fontAlgn="auto">
              <a:spcBef>
                <a:spcPct val="20000"/>
              </a:spcBef>
              <a:spcAft>
                <a:spcPts val="0"/>
              </a:spcAft>
              <a:buClr>
                <a:schemeClr val="accent3"/>
              </a:buClr>
              <a:buSzPct val="95000"/>
              <a:buFont typeface="Wingdings 2"/>
              <a:buChar char=""/>
              <a:defRPr/>
            </a:pPr>
            <a:r>
              <a:rPr lang="en-US" sz="2400" dirty="0" smtClean="0">
                <a:solidFill>
                  <a:srgbClr val="FF0000"/>
                </a:solidFill>
                <a:latin typeface="Georgia" pitchFamily="18" charset="0"/>
              </a:rPr>
              <a:t>98</a:t>
            </a:r>
            <a:r>
              <a:rPr lang="en-US" sz="2400" dirty="0" smtClean="0">
                <a:latin typeface="Georgia" pitchFamily="18" charset="0"/>
              </a:rPr>
              <a:t> Sections has been notified w.e.f. 12</a:t>
            </a:r>
            <a:r>
              <a:rPr lang="en-US" sz="2400" baseline="30000" dirty="0" smtClean="0">
                <a:latin typeface="Georgia" pitchFamily="18" charset="0"/>
              </a:rPr>
              <a:t>th</a:t>
            </a:r>
            <a:r>
              <a:rPr lang="en-US" sz="2400" dirty="0" smtClean="0">
                <a:latin typeface="Georgia" pitchFamily="18" charset="0"/>
              </a:rPr>
              <a:t> September, 2013 &amp; others are likely to be notified w.e.f. 1</a:t>
            </a:r>
            <a:r>
              <a:rPr lang="en-US" sz="2400" baseline="30000" dirty="0" smtClean="0">
                <a:latin typeface="Georgia" pitchFamily="18" charset="0"/>
              </a:rPr>
              <a:t>st</a:t>
            </a:r>
            <a:r>
              <a:rPr lang="en-US" sz="2400" dirty="0" smtClean="0">
                <a:latin typeface="Georgia" pitchFamily="18" charset="0"/>
              </a:rPr>
              <a:t> April, 2014.</a:t>
            </a:r>
          </a:p>
          <a:p>
            <a:pPr marL="274320" indent="-274320" algn="just" fontAlgn="auto">
              <a:spcBef>
                <a:spcPct val="20000"/>
              </a:spcBef>
              <a:spcAft>
                <a:spcPts val="0"/>
              </a:spcAft>
              <a:buClr>
                <a:schemeClr val="accent3"/>
              </a:buClr>
              <a:buSzPct val="95000"/>
              <a:defRPr/>
            </a:pPr>
            <a:endParaRPr lang="en-US" sz="2400" dirty="0" smtClean="0">
              <a:latin typeface="Georgia" pitchFamily="18" charset="0"/>
            </a:endParaRPr>
          </a:p>
          <a:p>
            <a:pPr marL="274320" indent="-274320" fontAlgn="auto">
              <a:spcBef>
                <a:spcPct val="20000"/>
              </a:spcBef>
              <a:spcAft>
                <a:spcPts val="0"/>
              </a:spcAft>
              <a:buClr>
                <a:schemeClr val="accent3"/>
              </a:buClr>
              <a:buSzPct val="95000"/>
              <a:buFont typeface="Wingdings 2"/>
              <a:buChar char=""/>
              <a:defRPr/>
            </a:pPr>
            <a:r>
              <a:rPr lang="en-US" sz="2400" dirty="0" smtClean="0">
                <a:latin typeface="Georgia" pitchFamily="18" charset="0"/>
              </a:rPr>
              <a:t>The Act </a:t>
            </a:r>
            <a:r>
              <a:rPr lang="en-US" sz="2400" dirty="0">
                <a:latin typeface="Georgia" pitchFamily="18" charset="0"/>
              </a:rPr>
              <a:t>has 470 </a:t>
            </a:r>
            <a:r>
              <a:rPr lang="en-US" sz="2400" dirty="0" smtClean="0">
                <a:latin typeface="Georgia" pitchFamily="18" charset="0"/>
              </a:rPr>
              <a:t>Sections </a:t>
            </a:r>
            <a:r>
              <a:rPr lang="en-US" sz="2400" dirty="0">
                <a:latin typeface="Georgia" pitchFamily="18" charset="0"/>
              </a:rPr>
              <a:t>(</a:t>
            </a:r>
            <a:r>
              <a:rPr lang="en-US" sz="2400" dirty="0">
                <a:solidFill>
                  <a:srgbClr val="FF0000"/>
                </a:solidFill>
                <a:latin typeface="Georgia" pitchFamily="18" charset="0"/>
              </a:rPr>
              <a:t>309 pages</a:t>
            </a:r>
            <a:r>
              <a:rPr lang="en-US" sz="2400" dirty="0">
                <a:latin typeface="Georgia" pitchFamily="18" charset="0"/>
              </a:rPr>
              <a:t>), 29 chapters, 7 Schedules &amp; 29 </a:t>
            </a:r>
            <a:r>
              <a:rPr lang="en-US" sz="2400" dirty="0" smtClean="0">
                <a:latin typeface="Georgia" pitchFamily="18" charset="0"/>
              </a:rPr>
              <a:t>rules (</a:t>
            </a:r>
            <a:r>
              <a:rPr lang="en-US" sz="2400" dirty="0" smtClean="0">
                <a:solidFill>
                  <a:srgbClr val="FF0000"/>
                </a:solidFill>
                <a:latin typeface="Georgia" pitchFamily="18" charset="0"/>
              </a:rPr>
              <a:t>338 pages</a:t>
            </a:r>
            <a:r>
              <a:rPr lang="en-US" sz="2400" dirty="0" smtClean="0">
                <a:latin typeface="Georgia" pitchFamily="18" charset="0"/>
              </a:rPr>
              <a:t> </a:t>
            </a:r>
          </a:p>
          <a:p>
            <a:pPr marL="274320" indent="-274320" fontAlgn="auto">
              <a:spcBef>
                <a:spcPct val="20000"/>
              </a:spcBef>
              <a:spcAft>
                <a:spcPts val="0"/>
              </a:spcAft>
              <a:buClr>
                <a:schemeClr val="accent3"/>
              </a:buClr>
              <a:buSzPct val="95000"/>
              <a:buFont typeface="Wingdings 2"/>
              <a:buChar char=""/>
              <a:defRPr/>
            </a:pPr>
            <a:endParaRPr lang="en-US" sz="2400" dirty="0">
              <a:latin typeface="Georgia" pitchFamily="18" charset="0"/>
            </a:endParaRPr>
          </a:p>
          <a:p>
            <a:pPr marL="274320" indent="-274320" fontAlgn="auto">
              <a:spcBef>
                <a:spcPct val="20000"/>
              </a:spcBef>
              <a:spcAft>
                <a:spcPts val="0"/>
              </a:spcAft>
              <a:buClr>
                <a:schemeClr val="accent3"/>
              </a:buClr>
              <a:buSzPct val="95000"/>
              <a:buFont typeface="Wingdings 2"/>
              <a:buChar char=""/>
              <a:defRPr/>
            </a:pPr>
            <a:r>
              <a:rPr lang="en-US" sz="2400" dirty="0">
                <a:latin typeface="Georgia" pitchFamily="18" charset="0"/>
              </a:rPr>
              <a:t>It applies to the whole of India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2"/>
          <p:cNvSpPr>
            <a:spLocks noGrp="1"/>
          </p:cNvSpPr>
          <p:nvPr>
            <p:ph type="title"/>
          </p:nvPr>
        </p:nvSpPr>
        <p:spPr>
          <a:xfrm>
            <a:off x="0" y="0"/>
            <a:ext cx="9144000" cy="1143000"/>
          </a:xfrm>
        </p:spPr>
        <p:txBody>
          <a:bodyPr>
            <a:noAutofit/>
          </a:bodyPr>
          <a:lstStyle/>
          <a:p>
            <a:r>
              <a:rPr lang="en-IN" sz="3000" b="1" dirty="0" smtClean="0">
                <a:solidFill>
                  <a:srgbClr val="00B0F0"/>
                </a:solidFill>
                <a:latin typeface="Algerian" pitchFamily="82" charset="0"/>
                <a:cs typeface="Times New Roman" pitchFamily="18" charset="0"/>
              </a:rPr>
              <a:t>NO DUTY OF CONFIDENTIALITY UNDER THE CA  ACT. [SEC. 143(13)]</a:t>
            </a:r>
          </a:p>
        </p:txBody>
      </p:sp>
      <p:sp>
        <p:nvSpPr>
          <p:cNvPr id="55299" name="Content Placeholder 1"/>
          <p:cNvSpPr>
            <a:spLocks noGrp="1"/>
          </p:cNvSpPr>
          <p:nvPr>
            <p:ph idx="1"/>
          </p:nvPr>
        </p:nvSpPr>
        <p:spPr>
          <a:xfrm>
            <a:off x="76200" y="1600200"/>
            <a:ext cx="8991600" cy="5257800"/>
          </a:xfrm>
        </p:spPr>
        <p:txBody>
          <a:bodyPr>
            <a:normAutofit/>
          </a:bodyPr>
          <a:lstStyle/>
          <a:p>
            <a:pPr algn="just" eaLnBrk="1" hangingPunct="1">
              <a:buClrTx/>
              <a:buFont typeface="Wingdings" pitchFamily="2" charset="2"/>
              <a:buChar char="Ø"/>
            </a:pPr>
            <a:r>
              <a:rPr lang="en-IN" sz="3300" dirty="0" smtClean="0">
                <a:latin typeface="+mj-lt"/>
                <a:cs typeface="Times New Roman" pitchFamily="18" charset="0"/>
              </a:rPr>
              <a:t>No duty to which an auditor of a company may be subject </a:t>
            </a:r>
            <a:r>
              <a:rPr lang="en-IN" sz="3300" dirty="0" smtClean="0">
                <a:latin typeface="+mj-lt"/>
                <a:cs typeface="Times New Roman" pitchFamily="18" charset="0"/>
              </a:rPr>
              <a:t>to</a:t>
            </a:r>
          </a:p>
          <a:p>
            <a:pPr algn="just" eaLnBrk="1" hangingPunct="1">
              <a:buFont typeface="Wingdings 2" pitchFamily="18" charset="2"/>
              <a:buNone/>
            </a:pPr>
            <a:r>
              <a:rPr lang="en-US" sz="3300" dirty="0" smtClean="0">
                <a:latin typeface="+mj-lt"/>
                <a:cs typeface="Times New Roman" pitchFamily="18" charset="0"/>
              </a:rPr>
              <a:t>   (</a:t>
            </a:r>
            <a:r>
              <a:rPr lang="en-IN" sz="3300" i="1" dirty="0" smtClean="0">
                <a:latin typeface="+mj-lt"/>
                <a:cs typeface="Times New Roman" pitchFamily="18" charset="0"/>
              </a:rPr>
              <a:t>e.g. </a:t>
            </a:r>
            <a:r>
              <a:rPr lang="en-IN" sz="3300" dirty="0" smtClean="0">
                <a:solidFill>
                  <a:srgbClr val="FF0000"/>
                </a:solidFill>
                <a:latin typeface="+mj-lt"/>
                <a:cs typeface="Times New Roman" pitchFamily="18" charset="0"/>
              </a:rPr>
              <a:t>duty of confidentiality under the CA  Act</a:t>
            </a:r>
            <a:r>
              <a:rPr lang="en-IN" sz="3300" dirty="0" smtClean="0">
                <a:latin typeface="+mj-lt"/>
                <a:cs typeface="Times New Roman" pitchFamily="18" charset="0"/>
              </a:rPr>
              <a:t>, 1949) shall be regarded as having been contravened by reason of his reporting the matter as above if it is done in </a:t>
            </a:r>
            <a:r>
              <a:rPr lang="en-IN" sz="3300" dirty="0" smtClean="0">
                <a:solidFill>
                  <a:srgbClr val="FF0000"/>
                </a:solidFill>
                <a:latin typeface="+mj-lt"/>
                <a:cs typeface="Times New Roman" pitchFamily="18" charset="0"/>
              </a:rPr>
              <a:t>good faith.</a:t>
            </a:r>
            <a:endParaRPr lang="en-IN" sz="3300" dirty="0" smtClean="0">
              <a:solidFill>
                <a:srgbClr val="FF0000"/>
              </a:solidFill>
              <a:latin typeface="+mj-lt"/>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APPLICABLE TO COST &amp; SECRETARIAL AUDITORS (SEC. 143(14)</a:t>
            </a:r>
            <a:endParaRPr lang="en-IN" sz="3000" b="1" dirty="0" smtClean="0">
              <a:solidFill>
                <a:srgbClr val="00B0F0"/>
              </a:solidFill>
              <a:latin typeface="Algerian" pitchFamily="82" charset="0"/>
              <a:cs typeface="Times New Roman" pitchFamily="18" charset="0"/>
            </a:endParaRPr>
          </a:p>
        </p:txBody>
      </p:sp>
      <p:sp>
        <p:nvSpPr>
          <p:cNvPr id="56323" name="Content Placeholder 1"/>
          <p:cNvSpPr>
            <a:spLocks noGrp="1"/>
          </p:cNvSpPr>
          <p:nvPr>
            <p:ph idx="1"/>
          </p:nvPr>
        </p:nvSpPr>
        <p:spPr>
          <a:xfrm>
            <a:off x="76200" y="1600200"/>
            <a:ext cx="8991600" cy="5257800"/>
          </a:xfrm>
        </p:spPr>
        <p:txBody>
          <a:bodyPr>
            <a:normAutofit/>
          </a:bodyPr>
          <a:lstStyle/>
          <a:p>
            <a:pPr algn="just" eaLnBrk="1" hangingPunct="1">
              <a:buClrTx/>
              <a:buFont typeface="Wingdings" pitchFamily="2" charset="2"/>
              <a:buChar char="Ø"/>
            </a:pPr>
            <a:r>
              <a:rPr lang="en-IN" sz="3400" dirty="0" smtClean="0">
                <a:latin typeface="+mj-lt"/>
                <a:cs typeface="Times New Roman" pitchFamily="18" charset="0"/>
              </a:rPr>
              <a:t>Section 143(14) extends obligation cast by section 143 mutatis mutandis </a:t>
            </a:r>
            <a:r>
              <a:rPr lang="en-IN" sz="3400" dirty="0" smtClean="0">
                <a:latin typeface="+mj-lt"/>
                <a:cs typeface="Times New Roman" pitchFamily="18" charset="0"/>
              </a:rPr>
              <a:t>to: </a:t>
            </a:r>
          </a:p>
          <a:p>
            <a:pPr algn="just" eaLnBrk="1" hangingPunct="1">
              <a:buClrTx/>
              <a:buNone/>
            </a:pPr>
            <a:r>
              <a:rPr lang="en-IN" sz="3400" dirty="0" smtClean="0">
                <a:solidFill>
                  <a:srgbClr val="FF0000"/>
                </a:solidFill>
                <a:latin typeface="+mj-lt"/>
                <a:cs typeface="Times New Roman" pitchFamily="18" charset="0"/>
              </a:rPr>
              <a:t>	</a:t>
            </a:r>
            <a:r>
              <a:rPr lang="en-IN" sz="3400" dirty="0" smtClean="0">
                <a:solidFill>
                  <a:srgbClr val="FF0000"/>
                </a:solidFill>
                <a:latin typeface="+mj-lt"/>
                <a:cs typeface="Times New Roman" pitchFamily="18" charset="0"/>
              </a:rPr>
              <a:t>Cost </a:t>
            </a:r>
            <a:r>
              <a:rPr lang="en-IN" sz="3400" dirty="0" smtClean="0">
                <a:solidFill>
                  <a:srgbClr val="FF0000"/>
                </a:solidFill>
                <a:latin typeface="+mj-lt"/>
                <a:cs typeface="Times New Roman" pitchFamily="18" charset="0"/>
              </a:rPr>
              <a:t>Auditors </a:t>
            </a:r>
            <a:r>
              <a:rPr lang="en-IN" sz="3400" dirty="0" smtClean="0">
                <a:latin typeface="+mj-lt"/>
                <a:cs typeface="Times New Roman" pitchFamily="18" charset="0"/>
              </a:rPr>
              <a:t>appointed </a:t>
            </a:r>
            <a:r>
              <a:rPr lang="en-IN" sz="3400" dirty="0" smtClean="0">
                <a:latin typeface="+mj-lt"/>
                <a:cs typeface="Times New Roman" pitchFamily="18" charset="0"/>
              </a:rPr>
              <a:t>u/s </a:t>
            </a:r>
            <a:r>
              <a:rPr lang="en-IN" sz="3400" dirty="0" smtClean="0">
                <a:latin typeface="+mj-lt"/>
                <a:cs typeface="Times New Roman" pitchFamily="18" charset="0"/>
              </a:rPr>
              <a:t>148 </a:t>
            </a:r>
            <a:r>
              <a:rPr lang="en-IN" sz="3400" dirty="0" smtClean="0">
                <a:latin typeface="+mj-lt"/>
                <a:cs typeface="Times New Roman" pitchFamily="18" charset="0"/>
              </a:rPr>
              <a:t>&amp; </a:t>
            </a:r>
          </a:p>
          <a:p>
            <a:pPr algn="just" eaLnBrk="1" hangingPunct="1">
              <a:buClrTx/>
              <a:buNone/>
            </a:pPr>
            <a:r>
              <a:rPr lang="en-IN" sz="3400" dirty="0" smtClean="0">
                <a:solidFill>
                  <a:srgbClr val="FF0000"/>
                </a:solidFill>
                <a:latin typeface="+mj-lt"/>
                <a:cs typeface="Times New Roman" pitchFamily="18" charset="0"/>
              </a:rPr>
              <a:t>	</a:t>
            </a:r>
            <a:r>
              <a:rPr lang="en-IN" sz="3400" dirty="0" smtClean="0">
                <a:solidFill>
                  <a:srgbClr val="FF0000"/>
                </a:solidFill>
                <a:latin typeface="+mj-lt"/>
                <a:cs typeface="Times New Roman" pitchFamily="18" charset="0"/>
              </a:rPr>
              <a:t>Secretarial </a:t>
            </a:r>
            <a:r>
              <a:rPr lang="en-IN" sz="3400" dirty="0" smtClean="0">
                <a:solidFill>
                  <a:srgbClr val="FF0000"/>
                </a:solidFill>
                <a:latin typeface="+mj-lt"/>
                <a:cs typeface="Times New Roman" pitchFamily="18" charset="0"/>
              </a:rPr>
              <a:t>Auditors </a:t>
            </a:r>
            <a:r>
              <a:rPr lang="en-IN" sz="3400" dirty="0" smtClean="0">
                <a:latin typeface="+mj-lt"/>
                <a:cs typeface="Times New Roman" pitchFamily="18" charset="0"/>
              </a:rPr>
              <a:t>appointed </a:t>
            </a:r>
            <a:r>
              <a:rPr lang="en-IN" sz="3400" dirty="0" smtClean="0">
                <a:latin typeface="+mj-lt"/>
                <a:cs typeface="Times New Roman" pitchFamily="18" charset="0"/>
              </a:rPr>
              <a:t>u/s </a:t>
            </a:r>
            <a:r>
              <a:rPr lang="en-IN" sz="3400" dirty="0" smtClean="0">
                <a:latin typeface="+mj-lt"/>
                <a:cs typeface="Times New Roman" pitchFamily="18" charset="0"/>
              </a:rPr>
              <a:t>204.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PENALTY FOR NOT REPORTING OF FRAUD</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76200" y="1600200"/>
            <a:ext cx="8991600" cy="5257800"/>
          </a:xfrm>
        </p:spPr>
        <p:txBody>
          <a:bodyPr>
            <a:normAutofit/>
          </a:bodyPr>
          <a:lstStyle/>
          <a:p>
            <a:r>
              <a:rPr lang="en-US" sz="3400" dirty="0" smtClean="0">
                <a:latin typeface="+mj-lt"/>
                <a:cs typeface="Times New Roman" pitchFamily="18" charset="0"/>
              </a:rPr>
              <a:t>Fine Rs. 1,00,000/- to Rs. </a:t>
            </a:r>
            <a:r>
              <a:rPr lang="en-US" sz="3400" dirty="0" smtClean="0">
                <a:solidFill>
                  <a:srgbClr val="FF0000"/>
                </a:solidFill>
                <a:latin typeface="+mj-lt"/>
                <a:cs typeface="Times New Roman" pitchFamily="18" charset="0"/>
              </a:rPr>
              <a:t>25,00,000/- </a:t>
            </a:r>
            <a:endParaRPr lang="en-US" sz="3400" dirty="0" smtClean="0">
              <a:solidFill>
                <a:srgbClr val="FF0000"/>
              </a:solidFill>
              <a:latin typeface="+mj-lt"/>
              <a:cs typeface="Times New Roman" pitchFamily="18" charset="0"/>
            </a:endParaRPr>
          </a:p>
          <a:p>
            <a:pPr>
              <a:buNone/>
            </a:pPr>
            <a:r>
              <a:rPr lang="en-US" sz="3400" dirty="0" smtClean="0">
                <a:latin typeface="+mj-lt"/>
                <a:cs typeface="Times New Roman" pitchFamily="18" charset="0"/>
              </a:rPr>
              <a:t>	</a:t>
            </a:r>
            <a:r>
              <a:rPr lang="en-US" sz="3400" dirty="0" smtClean="0">
                <a:latin typeface="+mj-lt"/>
                <a:cs typeface="Times New Roman" pitchFamily="18" charset="0"/>
              </a:rPr>
              <a:t>[Sec. </a:t>
            </a:r>
            <a:r>
              <a:rPr lang="en-US" sz="3400" dirty="0" smtClean="0">
                <a:latin typeface="+mj-lt"/>
                <a:cs typeface="Times New Roman" pitchFamily="18" charset="0"/>
              </a:rPr>
              <a:t>143 (15</a:t>
            </a:r>
            <a:r>
              <a:rPr lang="en-US" sz="3400" dirty="0" smtClean="0">
                <a:latin typeface="+mj-lt"/>
                <a:cs typeface="Times New Roman" pitchFamily="18" charset="0"/>
              </a:rPr>
              <a:t>)].</a:t>
            </a:r>
            <a:endParaRPr lang="en-US" sz="3400" dirty="0">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2"/>
          <p:cNvSpPr>
            <a:spLocks noGrp="1"/>
          </p:cNvSpPr>
          <p:nvPr>
            <p:ph type="title"/>
          </p:nvPr>
        </p:nvSpPr>
        <p:spPr>
          <a:xfrm>
            <a:off x="0" y="0"/>
            <a:ext cx="9144000" cy="1143000"/>
          </a:xfrm>
        </p:spPr>
        <p:txBody>
          <a:bodyPr>
            <a:normAutofit/>
          </a:bodyPr>
          <a:lstStyle/>
          <a:p>
            <a:pPr algn="ctr" eaLnBrk="1" hangingPunct="1"/>
            <a:r>
              <a:rPr lang="en-US" sz="3000" b="1" u="sng" dirty="0" smtClean="0">
                <a:solidFill>
                  <a:srgbClr val="00B0F0"/>
                </a:solidFill>
                <a:latin typeface="Algerian" pitchFamily="82" charset="0"/>
              </a:rPr>
              <a:t>REPORTING OF MATERIAL FRAUD </a:t>
            </a:r>
            <a:br>
              <a:rPr lang="en-US" sz="3000" b="1" u="sng" dirty="0" smtClean="0">
                <a:solidFill>
                  <a:srgbClr val="00B0F0"/>
                </a:solidFill>
                <a:latin typeface="Algerian" pitchFamily="82" charset="0"/>
              </a:rPr>
            </a:br>
            <a:r>
              <a:rPr lang="en-US" sz="3000" b="1" u="sng" dirty="0" smtClean="0">
                <a:solidFill>
                  <a:srgbClr val="00B0F0"/>
                </a:solidFill>
                <a:latin typeface="Algerian" pitchFamily="82" charset="0"/>
              </a:rPr>
              <a:t>[DRAFT RULES 10.10(1)]</a:t>
            </a:r>
            <a:endParaRPr lang="en-IN" sz="3000" b="1" u="sng" dirty="0" smtClean="0">
              <a:solidFill>
                <a:srgbClr val="00B0F0"/>
              </a:solidFill>
              <a:latin typeface="Algerian" pitchFamily="82" charset="0"/>
            </a:endParaRPr>
          </a:p>
        </p:txBody>
      </p:sp>
      <p:sp>
        <p:nvSpPr>
          <p:cNvPr id="2" name="Content Placeholder 1"/>
          <p:cNvSpPr>
            <a:spLocks noGrp="1"/>
          </p:cNvSpPr>
          <p:nvPr>
            <p:ph idx="1"/>
          </p:nvPr>
        </p:nvSpPr>
        <p:spPr>
          <a:xfrm>
            <a:off x="76200" y="1341437"/>
            <a:ext cx="8915400" cy="5516563"/>
          </a:xfrm>
        </p:spPr>
        <p:txBody>
          <a:bodyPr>
            <a:normAutofit/>
          </a:bodyPr>
          <a:lstStyle/>
          <a:p>
            <a:pPr marL="420624" indent="-384048" algn="just" eaLnBrk="1" fontAlgn="auto" hangingPunct="1">
              <a:spcAft>
                <a:spcPts val="0"/>
              </a:spcAft>
              <a:buClrTx/>
              <a:buFont typeface="Wingdings" pitchFamily="2" charset="2"/>
              <a:buChar char="ü"/>
              <a:defRPr/>
            </a:pPr>
            <a:r>
              <a:rPr lang="en-US" sz="3400" dirty="0" smtClean="0">
                <a:latin typeface="+mj-lt"/>
                <a:cs typeface="Times New Roman" pitchFamily="18" charset="0"/>
              </a:rPr>
              <a:t>For the purpose of Sec.143(12), in case:</a:t>
            </a:r>
          </a:p>
          <a:p>
            <a:pPr marL="420624" indent="-384048" algn="just" eaLnBrk="1" fontAlgn="auto" hangingPunct="1">
              <a:spcAft>
                <a:spcPts val="0"/>
              </a:spcAft>
              <a:buClrTx/>
              <a:buFont typeface="Wingdings" pitchFamily="2" charset="2"/>
              <a:buChar char="§"/>
              <a:defRPr/>
            </a:pPr>
            <a:r>
              <a:rPr lang="en-US" sz="3400" dirty="0" smtClean="0">
                <a:latin typeface="+mj-lt"/>
                <a:cs typeface="Times New Roman" pitchFamily="18" charset="0"/>
              </a:rPr>
              <a:t>the auditor has </a:t>
            </a:r>
            <a:r>
              <a:rPr lang="en-US" sz="3400" u="sng" dirty="0" smtClean="0">
                <a:latin typeface="+mj-lt"/>
                <a:cs typeface="Times New Roman" pitchFamily="18" charset="0"/>
              </a:rPr>
              <a:t>sufficient reason and information to believe that an</a:t>
            </a:r>
            <a:r>
              <a:rPr lang="en-US" sz="3400" dirty="0" smtClean="0">
                <a:latin typeface="+mj-lt"/>
                <a:cs typeface="Times New Roman" pitchFamily="18" charset="0"/>
              </a:rPr>
              <a:t> </a:t>
            </a:r>
            <a:r>
              <a:rPr lang="en-IN" sz="3400" dirty="0" smtClean="0">
                <a:latin typeface="+mj-lt"/>
                <a:cs typeface="Times New Roman" pitchFamily="18" charset="0"/>
              </a:rPr>
              <a:t>offence  involving fraud, is being or has been committed against </a:t>
            </a:r>
            <a:r>
              <a:rPr lang="en-IN" sz="3400" smtClean="0">
                <a:latin typeface="+mj-lt"/>
                <a:cs typeface="Times New Roman" pitchFamily="18" charset="0"/>
              </a:rPr>
              <a:t>the </a:t>
            </a:r>
            <a:r>
              <a:rPr lang="en-IN" sz="3400" smtClean="0">
                <a:latin typeface="+mj-lt"/>
                <a:cs typeface="Times New Roman" pitchFamily="18" charset="0"/>
              </a:rPr>
              <a:t>company </a:t>
            </a:r>
            <a:r>
              <a:rPr lang="en-IN" sz="3400" dirty="0" smtClean="0">
                <a:latin typeface="+mj-lt"/>
                <a:cs typeface="Times New Roman" pitchFamily="18" charset="0"/>
              </a:rPr>
              <a:t>by officers or employees of the  company,    such   fraud </a:t>
            </a:r>
            <a:r>
              <a:rPr lang="en-IN" sz="3400" i="1" u="sng" dirty="0" smtClean="0">
                <a:latin typeface="+mj-lt"/>
                <a:cs typeface="Times New Roman" pitchFamily="18" charset="0"/>
              </a:rPr>
              <a:t>is likely </a:t>
            </a:r>
            <a:r>
              <a:rPr lang="en-IN" sz="3400" u="sng" dirty="0" smtClean="0">
                <a:latin typeface="+mj-lt"/>
                <a:cs typeface="Times New Roman" pitchFamily="18" charset="0"/>
              </a:rPr>
              <a:t>to </a:t>
            </a:r>
            <a:r>
              <a:rPr lang="en-IN" sz="3400" i="1" u="sng" dirty="0" smtClean="0">
                <a:solidFill>
                  <a:srgbClr val="FF0000"/>
                </a:solidFill>
                <a:latin typeface="+mj-lt"/>
                <a:cs typeface="Times New Roman" pitchFamily="18" charset="0"/>
              </a:rPr>
              <a:t>materially affect</a:t>
            </a:r>
            <a:r>
              <a:rPr lang="en-IN" sz="3400" i="1" dirty="0" smtClean="0">
                <a:latin typeface="+mj-lt"/>
                <a:cs typeface="Times New Roman" pitchFamily="18" charset="0"/>
              </a:rPr>
              <a:t> </a:t>
            </a:r>
            <a:r>
              <a:rPr lang="en-IN" sz="3400" dirty="0" smtClean="0">
                <a:latin typeface="+mj-lt"/>
                <a:cs typeface="Times New Roman" pitchFamily="18" charset="0"/>
              </a:rPr>
              <a:t>the company, he shall report the matter to CG within </a:t>
            </a:r>
            <a:r>
              <a:rPr lang="en-IN" sz="3400" dirty="0" smtClean="0">
                <a:solidFill>
                  <a:srgbClr val="FF0000"/>
                </a:solidFill>
                <a:latin typeface="+mj-lt"/>
                <a:cs typeface="Times New Roman" pitchFamily="18" charset="0"/>
              </a:rPr>
              <a:t>30 days</a:t>
            </a:r>
            <a:r>
              <a:rPr lang="en-IN" sz="3400" dirty="0" smtClean="0">
                <a:latin typeface="+mj-lt"/>
                <a:cs typeface="Times New Roman" pitchFamily="18" charset="0"/>
              </a:rPr>
              <a:t>.</a:t>
            </a:r>
            <a:endParaRPr lang="en-IN" sz="3400" u="sng" dirty="0">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2"/>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cs typeface="Times New Roman" pitchFamily="18" charset="0"/>
              </a:rPr>
              <a:t>REPORT TO AUDIT COMMITTEE/ BOARD ALSO IN PRESCRIBED FORM </a:t>
            </a:r>
            <a:r>
              <a:rPr lang="en-US" sz="3000" b="1" dirty="0" smtClean="0">
                <a:solidFill>
                  <a:srgbClr val="00B0F0"/>
                </a:solidFill>
                <a:latin typeface="Algerian" pitchFamily="82" charset="0"/>
              </a:rPr>
              <a:t>[DRAFT RULES 10.10(1)]</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marL="420624" indent="-384048" algn="just" eaLnBrk="1" fontAlgn="auto" hangingPunct="1">
              <a:spcAft>
                <a:spcPts val="0"/>
              </a:spcAft>
              <a:buClrTx/>
              <a:buFont typeface="Wingdings" pitchFamily="2" charset="2"/>
              <a:buChar char="Ø"/>
              <a:defRPr/>
            </a:pPr>
            <a:r>
              <a:rPr lang="en-US" sz="3400" dirty="0" smtClean="0">
                <a:latin typeface="+mj-lt"/>
                <a:cs typeface="Times New Roman" pitchFamily="18" charset="0"/>
              </a:rPr>
              <a:t>Report </a:t>
            </a:r>
            <a:r>
              <a:rPr lang="en-US" sz="3400" dirty="0" smtClean="0">
                <a:latin typeface="+mj-lt"/>
                <a:cs typeface="Times New Roman" pitchFamily="18" charset="0"/>
              </a:rPr>
              <a:t>shall be in the form of a statement as given in </a:t>
            </a:r>
            <a:r>
              <a:rPr lang="en-US" sz="3400" dirty="0" smtClean="0">
                <a:solidFill>
                  <a:srgbClr val="FF0000"/>
                </a:solidFill>
                <a:latin typeface="+mj-lt"/>
                <a:cs typeface="Times New Roman" pitchFamily="18" charset="0"/>
              </a:rPr>
              <a:t>Form No. 10.3</a:t>
            </a:r>
            <a:r>
              <a:rPr lang="en-US" sz="3400" dirty="0" smtClean="0">
                <a:latin typeface="+mj-lt"/>
                <a:cs typeface="Times New Roman" pitchFamily="18" charset="0"/>
              </a:rPr>
              <a:t>:</a:t>
            </a:r>
          </a:p>
          <a:p>
            <a:pPr marL="420624" indent="-384048" algn="just" eaLnBrk="1" fontAlgn="auto" hangingPunct="1">
              <a:spcAft>
                <a:spcPts val="0"/>
              </a:spcAft>
              <a:buClrTx/>
              <a:buFont typeface="Wingdings" pitchFamily="2" charset="2"/>
              <a:buChar char="Ø"/>
              <a:defRPr/>
            </a:pPr>
            <a:r>
              <a:rPr lang="en-US" sz="3400" dirty="0" smtClean="0">
                <a:latin typeface="+mj-lt"/>
                <a:cs typeface="Times New Roman" pitchFamily="18" charset="0"/>
              </a:rPr>
              <a:t>Report to be sent immediately but not later than </a:t>
            </a:r>
            <a:r>
              <a:rPr lang="en-US" sz="3400" dirty="0" smtClean="0">
                <a:solidFill>
                  <a:srgbClr val="FF0000"/>
                </a:solidFill>
                <a:latin typeface="+mj-lt"/>
                <a:cs typeface="Times New Roman" pitchFamily="18" charset="0"/>
              </a:rPr>
              <a:t>30 days</a:t>
            </a:r>
            <a:r>
              <a:rPr lang="en-US" sz="3400" dirty="0" smtClean="0">
                <a:latin typeface="+mj-lt"/>
                <a:cs typeface="Times New Roman" pitchFamily="18" charset="0"/>
              </a:rPr>
              <a:t> of his knowledge or information, with a copy,</a:t>
            </a:r>
          </a:p>
          <a:p>
            <a:pPr marL="420624" indent="-384048" algn="just" eaLnBrk="1" fontAlgn="auto" hangingPunct="1">
              <a:spcAft>
                <a:spcPts val="0"/>
              </a:spcAft>
              <a:buClrTx/>
              <a:buFont typeface="Wingdings" pitchFamily="2" charset="2"/>
              <a:buChar char="§"/>
              <a:defRPr/>
            </a:pPr>
            <a:r>
              <a:rPr lang="en-US" sz="3400" dirty="0" smtClean="0">
                <a:latin typeface="+mj-lt"/>
                <a:cs typeface="Times New Roman" pitchFamily="18" charset="0"/>
              </a:rPr>
              <a:t>to the </a:t>
            </a:r>
            <a:r>
              <a:rPr lang="en-US" sz="3400" dirty="0" smtClean="0">
                <a:solidFill>
                  <a:srgbClr val="FF0000"/>
                </a:solidFill>
                <a:latin typeface="+mj-lt"/>
                <a:cs typeface="Times New Roman" pitchFamily="18" charset="0"/>
              </a:rPr>
              <a:t>audit committee</a:t>
            </a:r>
            <a:r>
              <a:rPr lang="en-US" sz="3400" dirty="0" smtClean="0">
                <a:latin typeface="+mj-lt"/>
                <a:cs typeface="Times New Roman" pitchFamily="18" charset="0"/>
              </a:rPr>
              <a:t> or </a:t>
            </a:r>
          </a:p>
          <a:p>
            <a:pPr marL="420624" indent="-384048" algn="just" eaLnBrk="1" fontAlgn="auto" hangingPunct="1">
              <a:spcAft>
                <a:spcPts val="0"/>
              </a:spcAft>
              <a:buClrTx/>
              <a:buFont typeface="Wingdings" pitchFamily="2" charset="2"/>
              <a:buChar char="§"/>
              <a:defRPr/>
            </a:pPr>
            <a:r>
              <a:rPr lang="en-US" sz="3400" dirty="0" smtClean="0">
                <a:latin typeface="+mj-lt"/>
                <a:cs typeface="Times New Roman" pitchFamily="18" charset="0"/>
              </a:rPr>
              <a:t>in case </a:t>
            </a:r>
            <a:r>
              <a:rPr lang="en-US" sz="3400" smtClean="0">
                <a:latin typeface="+mj-lt"/>
                <a:cs typeface="Times New Roman" pitchFamily="18" charset="0"/>
              </a:rPr>
              <a:t>the </a:t>
            </a:r>
            <a:r>
              <a:rPr lang="en-US" sz="3400" smtClean="0">
                <a:latin typeface="+mj-lt"/>
                <a:cs typeface="Times New Roman" pitchFamily="18" charset="0"/>
              </a:rPr>
              <a:t>company </a:t>
            </a:r>
            <a:r>
              <a:rPr lang="en-US" sz="3400" dirty="0" smtClean="0">
                <a:latin typeface="+mj-lt"/>
                <a:cs typeface="Times New Roman" pitchFamily="18" charset="0"/>
              </a:rPr>
              <a:t>has not constituted an audit committee, to the </a:t>
            </a:r>
            <a:r>
              <a:rPr lang="en-US" sz="3400" dirty="0" smtClean="0">
                <a:solidFill>
                  <a:srgbClr val="FF0000"/>
                </a:solidFill>
                <a:latin typeface="+mj-lt"/>
                <a:cs typeface="Times New Roman" pitchFamily="18" charset="0"/>
              </a:rPr>
              <a:t>Board</a:t>
            </a:r>
            <a:r>
              <a:rPr lang="en-US" sz="3400" dirty="0" smtClean="0">
                <a:latin typeface="+mj-lt"/>
                <a:cs typeface="Times New Roman" pitchFamily="18" charset="0"/>
              </a:rPr>
              <a:t>.</a:t>
            </a:r>
            <a:endParaRPr lang="en-US" sz="3400" dirty="0" smtClean="0">
              <a:latin typeface="+mj-lt"/>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MEANING OF MATERIALITY</a:t>
            </a:r>
            <a:r>
              <a:rPr lang="en-US" sz="3000" b="1" dirty="0" smtClean="0">
                <a:solidFill>
                  <a:srgbClr val="00B0F0"/>
                </a:solidFill>
                <a:latin typeface="Algerian" pitchFamily="82" charset="0"/>
              </a:rPr>
              <a:t>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[DRAFT RULES 10.10(2)]</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Autofit/>
          </a:bodyPr>
          <a:lstStyle/>
          <a:p>
            <a:pPr marL="624078" indent="-514350" algn="just" eaLnBrk="1" fontAlgn="auto" hangingPunct="1">
              <a:spcAft>
                <a:spcPts val="0"/>
              </a:spcAft>
              <a:buClrTx/>
              <a:buAutoNum type="alphaUcPeriod"/>
              <a:defRPr/>
            </a:pPr>
            <a:r>
              <a:rPr lang="en-IN" sz="3400" dirty="0" smtClean="0">
                <a:latin typeface="+mj-lt"/>
                <a:cs typeface="Times New Roman" pitchFamily="18" charset="0"/>
              </a:rPr>
              <a:t>Fraud(s) that is or are happening </a:t>
            </a:r>
            <a:r>
              <a:rPr lang="en-IN" sz="3400" dirty="0" smtClean="0">
                <a:solidFill>
                  <a:srgbClr val="FF0000"/>
                </a:solidFill>
                <a:latin typeface="+mj-lt"/>
                <a:cs typeface="Times New Roman" pitchFamily="18" charset="0"/>
              </a:rPr>
              <a:t>frequently</a:t>
            </a:r>
            <a:r>
              <a:rPr lang="en-IN" sz="3400" dirty="0" smtClean="0">
                <a:latin typeface="+mj-lt"/>
                <a:cs typeface="Times New Roman" pitchFamily="18" charset="0"/>
              </a:rPr>
              <a:t>; or</a:t>
            </a:r>
          </a:p>
          <a:p>
            <a:pPr marL="624078" indent="-514350" algn="just" eaLnBrk="1" fontAlgn="auto" hangingPunct="1">
              <a:spcAft>
                <a:spcPts val="0"/>
              </a:spcAft>
              <a:buClrTx/>
              <a:buAutoNum type="alphaUcPeriod"/>
              <a:defRPr/>
            </a:pPr>
            <a:endParaRPr lang="en-IN" sz="3400" dirty="0" smtClean="0">
              <a:latin typeface="+mj-lt"/>
              <a:cs typeface="Times New Roman" pitchFamily="18" charset="0"/>
            </a:endParaRPr>
          </a:p>
          <a:p>
            <a:pPr marL="624078" indent="-514350" algn="just" eaLnBrk="1" fontAlgn="auto" hangingPunct="1">
              <a:spcAft>
                <a:spcPts val="0"/>
              </a:spcAft>
              <a:buClrTx/>
              <a:buAutoNum type="alphaUcPeriod"/>
              <a:defRPr/>
            </a:pPr>
            <a:r>
              <a:rPr lang="en-IN" sz="3400" dirty="0" smtClean="0">
                <a:latin typeface="+mj-lt"/>
                <a:cs typeface="Times New Roman" pitchFamily="18" charset="0"/>
              </a:rPr>
              <a:t>Fraud(s) where the amount involved or likely to be involved is not less than:</a:t>
            </a:r>
          </a:p>
          <a:p>
            <a:pPr marL="820674" lvl="1" indent="-384048" algn="just">
              <a:buFont typeface="Wingdings" pitchFamily="2" charset="2"/>
              <a:buChar char="§"/>
              <a:defRPr/>
            </a:pPr>
            <a:r>
              <a:rPr lang="en-IN" sz="3400" dirty="0" smtClean="0">
                <a:solidFill>
                  <a:srgbClr val="FF0000"/>
                </a:solidFill>
                <a:latin typeface="+mj-lt"/>
                <a:cs typeface="Times New Roman" pitchFamily="18" charset="0"/>
              </a:rPr>
              <a:t>5% of net profit or</a:t>
            </a:r>
          </a:p>
          <a:p>
            <a:pPr marL="820674" lvl="1" indent="-384048" algn="just">
              <a:buFont typeface="Wingdings" pitchFamily="2" charset="2"/>
              <a:buChar char="§"/>
              <a:defRPr/>
            </a:pPr>
            <a:r>
              <a:rPr lang="en-IN" sz="3400" dirty="0" smtClean="0">
                <a:solidFill>
                  <a:srgbClr val="FF0000"/>
                </a:solidFill>
                <a:latin typeface="+mj-lt"/>
                <a:cs typeface="Times New Roman" pitchFamily="18" charset="0"/>
              </a:rPr>
              <a:t>2 % of  turnover</a:t>
            </a:r>
            <a:r>
              <a:rPr lang="en-IN" sz="3400" dirty="0" smtClean="0">
                <a:latin typeface="+mj-lt"/>
                <a:cs typeface="Times New Roman" pitchFamily="18" charset="0"/>
              </a:rPr>
              <a:t>    of   the   company for   the   preceding    </a:t>
            </a:r>
            <a:r>
              <a:rPr lang="en-IN" sz="3400" dirty="0" smtClean="0">
                <a:latin typeface="+mj-lt"/>
                <a:cs typeface="Times New Roman" pitchFamily="18" charset="0"/>
              </a:rPr>
              <a:t>FY.</a:t>
            </a:r>
            <a:endParaRPr lang="en-IN" sz="3400" dirty="0" smtClean="0">
              <a:latin typeface="+mj-lt"/>
              <a:cs typeface="Times New Roman" pitchFamily="18" charset="0"/>
            </a:endParaRPr>
          </a:p>
          <a:p>
            <a:pPr marL="420624" indent="-384048" algn="just" eaLnBrk="1" fontAlgn="auto" hangingPunct="1">
              <a:spcAft>
                <a:spcPts val="0"/>
              </a:spcAft>
              <a:buClrTx/>
              <a:buFont typeface="Wingdings" pitchFamily="2" charset="2"/>
              <a:buChar char="§"/>
              <a:defRPr/>
            </a:pPr>
            <a:endParaRPr lang="en-IN" sz="3400" u="sng" dirty="0">
              <a:latin typeface="+mj-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REPORTING OF NON-MATERIAL FRAUD</a:t>
            </a:r>
            <a:r>
              <a:rPr lang="en-US" sz="3000" b="1" dirty="0" smtClean="0">
                <a:solidFill>
                  <a:srgbClr val="00B0F0"/>
                </a:solidFill>
                <a:latin typeface="Algerian" pitchFamily="82" charset="0"/>
              </a:rPr>
              <a:t> [DRAFT RULES 10.10(3)]</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219200"/>
            <a:ext cx="8991600" cy="5715000"/>
          </a:xfrm>
        </p:spPr>
        <p:txBody>
          <a:bodyPr>
            <a:noAutofit/>
          </a:bodyPr>
          <a:lstStyle/>
          <a:p>
            <a:pPr marL="420624" indent="-384048" eaLnBrk="1" fontAlgn="auto" hangingPunct="1">
              <a:spcAft>
                <a:spcPts val="0"/>
              </a:spcAft>
              <a:buClrTx/>
              <a:buFont typeface="Wingdings 2"/>
              <a:buChar char=""/>
              <a:defRPr/>
            </a:pPr>
            <a:r>
              <a:rPr lang="en-US" sz="2500" dirty="0" smtClean="0">
                <a:latin typeface="+mj-lt"/>
                <a:cs typeface="Times New Roman" pitchFamily="18" charset="0"/>
              </a:rPr>
              <a:t>A</a:t>
            </a:r>
            <a:r>
              <a:rPr lang="en-IN" sz="2500" dirty="0" err="1" smtClean="0">
                <a:latin typeface="+mj-lt"/>
                <a:cs typeface="Times New Roman" pitchFamily="18" charset="0"/>
              </a:rPr>
              <a:t>uditors</a:t>
            </a:r>
            <a:r>
              <a:rPr lang="en-IN" sz="2500" dirty="0" smtClean="0">
                <a:latin typeface="+mj-lt"/>
                <a:cs typeface="Times New Roman" pitchFamily="18" charset="0"/>
              </a:rPr>
              <a:t> shall send a report in writing</a:t>
            </a:r>
          </a:p>
          <a:p>
            <a:pPr marL="820674" lvl="1" indent="-384048">
              <a:buFont typeface="Wingdings" pitchFamily="2" charset="2"/>
              <a:buChar char="§"/>
              <a:defRPr/>
            </a:pPr>
            <a:r>
              <a:rPr lang="en-IN" sz="2500" dirty="0" smtClean="0">
                <a:latin typeface="+mj-lt"/>
                <a:cs typeface="Times New Roman" pitchFamily="18" charset="0"/>
              </a:rPr>
              <a:t>to   the   </a:t>
            </a:r>
            <a:r>
              <a:rPr lang="en-IN" sz="2500" dirty="0" smtClean="0">
                <a:solidFill>
                  <a:srgbClr val="FF0000"/>
                </a:solidFill>
                <a:latin typeface="+mj-lt"/>
                <a:cs typeface="Times New Roman" pitchFamily="18" charset="0"/>
              </a:rPr>
              <a:t>audit committee     </a:t>
            </a:r>
            <a:r>
              <a:rPr lang="en-IN" sz="2500" dirty="0" smtClean="0">
                <a:latin typeface="+mj-lt"/>
                <a:cs typeface="Times New Roman" pitchFamily="18" charset="0"/>
              </a:rPr>
              <a:t>and</a:t>
            </a:r>
          </a:p>
          <a:p>
            <a:pPr marL="820674" lvl="1" indent="-384048">
              <a:buFont typeface="Wingdings" pitchFamily="2" charset="2"/>
              <a:buChar char="§"/>
              <a:defRPr/>
            </a:pPr>
            <a:r>
              <a:rPr lang="en-IN" sz="2500" dirty="0" smtClean="0">
                <a:latin typeface="+mj-lt"/>
                <a:cs typeface="Times New Roman" pitchFamily="18" charset="0"/>
              </a:rPr>
              <a:t>Where the co. has not constituted an audit committee, to </a:t>
            </a:r>
            <a:r>
              <a:rPr lang="en-IN" sz="2500" dirty="0" smtClean="0">
                <a:solidFill>
                  <a:srgbClr val="FF0000"/>
                </a:solidFill>
                <a:latin typeface="+mj-lt"/>
                <a:cs typeface="Times New Roman" pitchFamily="18" charset="0"/>
              </a:rPr>
              <a:t>Board</a:t>
            </a:r>
            <a:r>
              <a:rPr lang="en-IN" sz="2500" dirty="0" smtClean="0">
                <a:latin typeface="+mj-lt"/>
                <a:cs typeface="Times New Roman" pitchFamily="18" charset="0"/>
              </a:rPr>
              <a:t>.</a:t>
            </a:r>
          </a:p>
          <a:p>
            <a:pPr marL="420624" indent="-384048" eaLnBrk="1" fontAlgn="auto" hangingPunct="1">
              <a:spcAft>
                <a:spcPts val="0"/>
              </a:spcAft>
              <a:buClrTx/>
              <a:buNone/>
              <a:defRPr/>
            </a:pPr>
            <a:endParaRPr lang="en-IN" sz="1600" dirty="0" smtClean="0">
              <a:latin typeface="+mj-lt"/>
              <a:cs typeface="Times New Roman" pitchFamily="18" charset="0"/>
            </a:endParaRPr>
          </a:p>
          <a:p>
            <a:pPr marL="420624" indent="-384048" eaLnBrk="1" fontAlgn="auto" hangingPunct="1">
              <a:spcAft>
                <a:spcPts val="0"/>
              </a:spcAft>
              <a:buClrTx/>
              <a:buFont typeface="Wingdings 2"/>
              <a:buChar char=""/>
              <a:defRPr/>
            </a:pPr>
            <a:r>
              <a:rPr lang="en-IN" sz="2500" dirty="0" smtClean="0">
                <a:latin typeface="+mj-lt"/>
                <a:cs typeface="Times New Roman" pitchFamily="18" charset="0"/>
              </a:rPr>
              <a:t>The audit committee or the Board, as the case may be, shall </a:t>
            </a:r>
            <a:r>
              <a:rPr lang="en-IN" sz="2500" dirty="0" smtClean="0">
                <a:solidFill>
                  <a:srgbClr val="FF0000"/>
                </a:solidFill>
                <a:latin typeface="+mj-lt"/>
                <a:cs typeface="Times New Roman" pitchFamily="18" charset="0"/>
              </a:rPr>
              <a:t>reply</a:t>
            </a:r>
            <a:r>
              <a:rPr lang="en-IN" sz="2500" dirty="0" smtClean="0">
                <a:latin typeface="+mj-lt"/>
                <a:cs typeface="Times New Roman" pitchFamily="18" charset="0"/>
              </a:rPr>
              <a:t> to the auditors in writing as to </a:t>
            </a:r>
            <a:r>
              <a:rPr lang="en-IN" sz="2500" dirty="0" smtClean="0">
                <a:solidFill>
                  <a:srgbClr val="FF0000"/>
                </a:solidFill>
                <a:latin typeface="+mj-lt"/>
                <a:cs typeface="Times New Roman" pitchFamily="18" charset="0"/>
              </a:rPr>
              <a:t>steps</a:t>
            </a:r>
            <a:r>
              <a:rPr lang="en-IN" sz="2500" dirty="0" smtClean="0">
                <a:latin typeface="+mj-lt"/>
                <a:cs typeface="Times New Roman" pitchFamily="18" charset="0"/>
              </a:rPr>
              <a:t> </a:t>
            </a:r>
            <a:r>
              <a:rPr lang="en-IN" sz="2500" dirty="0" smtClean="0">
                <a:solidFill>
                  <a:srgbClr val="FF0000"/>
                </a:solidFill>
                <a:latin typeface="+mj-lt"/>
                <a:cs typeface="Times New Roman" pitchFamily="18" charset="0"/>
              </a:rPr>
              <a:t>taken</a:t>
            </a:r>
            <a:r>
              <a:rPr lang="en-IN" sz="2500" dirty="0" smtClean="0">
                <a:latin typeface="+mj-lt"/>
                <a:cs typeface="Times New Roman" pitchFamily="18" charset="0"/>
              </a:rPr>
              <a:t> by the audit committee or the Board in addressing the issues of fraud, including systemic issues.</a:t>
            </a:r>
          </a:p>
          <a:p>
            <a:pPr marL="420624" indent="-384048" eaLnBrk="1" fontAlgn="auto" hangingPunct="1">
              <a:spcAft>
                <a:spcPts val="0"/>
              </a:spcAft>
              <a:buClrTx/>
              <a:buNone/>
              <a:defRPr/>
            </a:pPr>
            <a:endParaRPr lang="en-IN" sz="1800" dirty="0" smtClean="0">
              <a:latin typeface="+mj-lt"/>
              <a:cs typeface="Times New Roman" pitchFamily="18" charset="0"/>
            </a:endParaRPr>
          </a:p>
          <a:p>
            <a:pPr marL="420624" indent="-384048" eaLnBrk="1" fontAlgn="auto" hangingPunct="1">
              <a:spcAft>
                <a:spcPts val="0"/>
              </a:spcAft>
              <a:buClrTx/>
              <a:buFont typeface="Wingdings 2"/>
              <a:buChar char=""/>
              <a:defRPr/>
            </a:pPr>
            <a:r>
              <a:rPr lang="en-IN" sz="2500" dirty="0" smtClean="0">
                <a:latin typeface="+mj-lt"/>
                <a:cs typeface="Times New Roman" pitchFamily="18" charset="0"/>
              </a:rPr>
              <a:t>In </a:t>
            </a:r>
            <a:r>
              <a:rPr lang="en-IN" sz="2500" dirty="0" smtClean="0">
                <a:latin typeface="+mj-lt"/>
                <a:cs typeface="Times New Roman" pitchFamily="18" charset="0"/>
              </a:rPr>
              <a:t>case the audit committee or the Board, as the case may be, is </a:t>
            </a:r>
            <a:r>
              <a:rPr lang="en-IN" sz="2500" dirty="0" smtClean="0">
                <a:solidFill>
                  <a:srgbClr val="FF0000"/>
                </a:solidFill>
                <a:latin typeface="+mj-lt"/>
                <a:cs typeface="Times New Roman" pitchFamily="18" charset="0"/>
              </a:rPr>
              <a:t>not taking action or</a:t>
            </a:r>
            <a:r>
              <a:rPr lang="en-IN" sz="2500" dirty="0" smtClean="0">
                <a:latin typeface="+mj-lt"/>
                <a:cs typeface="Times New Roman" pitchFamily="18" charset="0"/>
              </a:rPr>
              <a:t> the auditor is </a:t>
            </a:r>
            <a:r>
              <a:rPr lang="en-IN" sz="2500" dirty="0" smtClean="0">
                <a:solidFill>
                  <a:srgbClr val="FF0000"/>
                </a:solidFill>
                <a:latin typeface="+mj-lt"/>
                <a:cs typeface="Times New Roman" pitchFamily="18" charset="0"/>
              </a:rPr>
              <a:t>not satisfied</a:t>
            </a:r>
            <a:r>
              <a:rPr lang="en-IN" sz="2500" dirty="0" smtClean="0">
                <a:latin typeface="+mj-lt"/>
                <a:cs typeface="Times New Roman" pitchFamily="18" charset="0"/>
              </a:rPr>
              <a:t> with  the action  taken, he may report to the CG even if the fraud is not material in nature.</a:t>
            </a:r>
          </a:p>
          <a:p>
            <a:pPr marL="420624" indent="-384048" algn="just" eaLnBrk="1" fontAlgn="auto" hangingPunct="1">
              <a:spcAft>
                <a:spcPts val="0"/>
              </a:spcAft>
              <a:buClrTx/>
              <a:buFont typeface="Wingdings" pitchFamily="2" charset="2"/>
              <a:buChar char="Ø"/>
              <a:defRPr/>
            </a:pPr>
            <a:endParaRPr lang="en-US" sz="2500" dirty="0" smtClean="0">
              <a:latin typeface="+mj-lt"/>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cs typeface="Times New Roman" pitchFamily="18" charset="0"/>
              </a:rPr>
              <a:t>PENALTY FOR FRAUD (Sec. 447) </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marL="420624" indent="-384048" algn="just" eaLnBrk="1" fontAlgn="auto" hangingPunct="1">
              <a:spcAft>
                <a:spcPts val="0"/>
              </a:spcAft>
              <a:buClrTx/>
              <a:buFont typeface="Wingdings" pitchFamily="2" charset="2"/>
              <a:buChar char="Ø"/>
              <a:defRPr/>
            </a:pPr>
            <a:r>
              <a:rPr lang="en-US" sz="3300" dirty="0" smtClean="0">
                <a:latin typeface="+mj-lt"/>
                <a:cs typeface="Times New Roman" pitchFamily="18" charset="0"/>
              </a:rPr>
              <a:t>Any person guilty of fraud –</a:t>
            </a:r>
            <a:r>
              <a:rPr lang="en-US" sz="3300" dirty="0" smtClean="0">
                <a:solidFill>
                  <a:srgbClr val="FF0000"/>
                </a:solidFill>
                <a:latin typeface="+mj-lt"/>
                <a:cs typeface="Times New Roman" pitchFamily="18" charset="0"/>
              </a:rPr>
              <a:t> </a:t>
            </a:r>
          </a:p>
          <a:p>
            <a:pPr marL="420624" indent="-384048" algn="just" eaLnBrk="1" fontAlgn="auto" hangingPunct="1">
              <a:spcAft>
                <a:spcPts val="0"/>
              </a:spcAft>
              <a:buClrTx/>
              <a:buFont typeface="Wingdings" pitchFamily="2" charset="2"/>
              <a:buChar char="Ø"/>
              <a:defRPr/>
            </a:pPr>
            <a:r>
              <a:rPr lang="en-US" sz="3300" dirty="0" smtClean="0">
                <a:solidFill>
                  <a:srgbClr val="FF0000"/>
                </a:solidFill>
                <a:latin typeface="+mj-lt"/>
                <a:cs typeface="Times New Roman" pitchFamily="18" charset="0"/>
              </a:rPr>
              <a:t>Imprisonment: </a:t>
            </a:r>
            <a:r>
              <a:rPr lang="en-US" sz="3300" dirty="0" smtClean="0">
                <a:latin typeface="+mj-lt"/>
                <a:cs typeface="Times New Roman" pitchFamily="18" charset="0"/>
              </a:rPr>
              <a:t>6 months to 10 years; and </a:t>
            </a:r>
          </a:p>
          <a:p>
            <a:pPr marL="420624" indent="-384048" algn="just" eaLnBrk="1" fontAlgn="auto" hangingPunct="1">
              <a:spcAft>
                <a:spcPts val="0"/>
              </a:spcAft>
              <a:buClrTx/>
              <a:buFont typeface="Wingdings" pitchFamily="2" charset="2"/>
              <a:buChar char="Ø"/>
              <a:defRPr/>
            </a:pPr>
            <a:r>
              <a:rPr lang="en-US" sz="3300" dirty="0" smtClean="0">
                <a:solidFill>
                  <a:srgbClr val="FF0000"/>
                </a:solidFill>
                <a:latin typeface="+mj-lt"/>
                <a:cs typeface="Times New Roman" pitchFamily="18" charset="0"/>
              </a:rPr>
              <a:t>Fine: </a:t>
            </a:r>
            <a:r>
              <a:rPr lang="en-US" sz="3300" dirty="0" smtClean="0">
                <a:latin typeface="+mj-lt"/>
                <a:cs typeface="Times New Roman" pitchFamily="18" charset="0"/>
              </a:rPr>
              <a:t>Atleast amount involved in fraud, but may extend to 3 times the amount involved in </a:t>
            </a:r>
            <a:r>
              <a:rPr lang="en-US" sz="3300" dirty="0" smtClean="0">
                <a:latin typeface="+mj-lt"/>
                <a:cs typeface="Times New Roman" pitchFamily="18" charset="0"/>
              </a:rPr>
              <a:t>fraud</a:t>
            </a:r>
            <a:r>
              <a:rPr lang="en-US" sz="3300" dirty="0" smtClean="0">
                <a:latin typeface="+mj-lt"/>
                <a:cs typeface="Times New Roman" pitchFamily="18" charset="0"/>
              </a:rPr>
              <a:t>.</a:t>
            </a:r>
          </a:p>
          <a:p>
            <a:pPr marL="420624" indent="-384048" algn="just" eaLnBrk="1" fontAlgn="auto" hangingPunct="1">
              <a:spcAft>
                <a:spcPts val="0"/>
              </a:spcAft>
              <a:buClrTx/>
              <a:buFont typeface="Wingdings" pitchFamily="2" charset="2"/>
              <a:buChar char="Ø"/>
              <a:defRPr/>
            </a:pPr>
            <a:r>
              <a:rPr lang="en-US" sz="3300" dirty="0" smtClean="0">
                <a:latin typeface="+mj-lt"/>
                <a:cs typeface="Times New Roman" pitchFamily="18" charset="0"/>
              </a:rPr>
              <a:t>Where the fraud involves </a:t>
            </a:r>
            <a:r>
              <a:rPr lang="en-US" sz="3300" dirty="0" smtClean="0">
                <a:solidFill>
                  <a:srgbClr val="FF0000"/>
                </a:solidFill>
                <a:latin typeface="+mj-lt"/>
                <a:cs typeface="Times New Roman" pitchFamily="18" charset="0"/>
              </a:rPr>
              <a:t>public interest</a:t>
            </a:r>
            <a:r>
              <a:rPr lang="en-US" sz="3300" dirty="0" smtClean="0">
                <a:latin typeface="+mj-lt"/>
                <a:cs typeface="Times New Roman" pitchFamily="18" charset="0"/>
              </a:rPr>
              <a:t>, imprisonment shall not be less than 3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DEFINITION OF FRAUD (Sec. 447)</a:t>
            </a:r>
            <a:endParaRPr lang="en-IN" sz="3000" b="1" dirty="0" smtClean="0">
              <a:solidFill>
                <a:srgbClr val="00B0F0"/>
              </a:solidFill>
              <a:latin typeface="Algerian" pitchFamily="82" charset="0"/>
              <a:cs typeface="Times New Roman" pitchFamily="18" charset="0"/>
            </a:endParaRPr>
          </a:p>
        </p:txBody>
      </p:sp>
      <p:sp>
        <p:nvSpPr>
          <p:cNvPr id="4" name="TextBox 3"/>
          <p:cNvSpPr txBox="1"/>
          <p:nvPr/>
        </p:nvSpPr>
        <p:spPr>
          <a:xfrm>
            <a:off x="76200" y="1447800"/>
            <a:ext cx="8991600" cy="4662815"/>
          </a:xfrm>
          <a:prstGeom prst="rect">
            <a:avLst/>
          </a:prstGeom>
          <a:noFill/>
        </p:spPr>
        <p:txBody>
          <a:bodyPr wrap="square" rtlCol="0">
            <a:spAutoFit/>
          </a:bodyPr>
          <a:lstStyle/>
          <a:p>
            <a:pPr algn="just"/>
            <a:r>
              <a:rPr lang="en-US" sz="3300" dirty="0" smtClean="0">
                <a:latin typeface="+mj-lt"/>
                <a:cs typeface="Times New Roman" pitchFamily="18" charset="0"/>
              </a:rPr>
              <a:t>“Fraud” includes any act, omission, concealment of any fact or abuse of position committed by any person or any other person with the connivance in any manner, with intent to deceive, to gain undue advantage from, or to injure the interests of, </a:t>
            </a:r>
            <a:r>
              <a:rPr lang="en-US" sz="3300" smtClean="0">
                <a:latin typeface="+mj-lt"/>
                <a:cs typeface="Times New Roman" pitchFamily="18" charset="0"/>
              </a:rPr>
              <a:t>the </a:t>
            </a:r>
            <a:r>
              <a:rPr lang="en-US" sz="3300" smtClean="0">
                <a:latin typeface="+mj-lt"/>
                <a:cs typeface="Times New Roman" pitchFamily="18" charset="0"/>
              </a:rPr>
              <a:t>company </a:t>
            </a:r>
            <a:r>
              <a:rPr lang="en-US" sz="3300" dirty="0" smtClean="0">
                <a:latin typeface="+mj-lt"/>
                <a:cs typeface="Times New Roman" pitchFamily="18" charset="0"/>
              </a:rPr>
              <a:t>or </a:t>
            </a:r>
            <a:r>
              <a:rPr lang="en-US" sz="3300" dirty="0" smtClean="0">
                <a:solidFill>
                  <a:srgbClr val="FF0000"/>
                </a:solidFill>
                <a:latin typeface="+mj-lt"/>
                <a:cs typeface="Times New Roman" pitchFamily="18" charset="0"/>
              </a:rPr>
              <a:t>its shareholders or its creditors or any other person</a:t>
            </a:r>
            <a:r>
              <a:rPr lang="en-US" sz="3300" dirty="0" smtClean="0">
                <a:latin typeface="+mj-lt"/>
                <a:cs typeface="Times New Roman" pitchFamily="18" charset="0"/>
              </a:rPr>
              <a:t>, whether or not there is any wrongful gain or wrongful loss.</a:t>
            </a:r>
          </a:p>
          <a:p>
            <a:pPr algn="just"/>
            <a:endParaRPr lang="en-US" sz="3300" dirty="0">
              <a:latin typeface="+mj-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dirty="0" smtClean="0">
                <a:solidFill>
                  <a:srgbClr val="FF0000"/>
                </a:solidFill>
                <a:latin typeface="Britannic Bold" pitchFamily="34" charset="0"/>
              </a:rPr>
              <a:t>SOME ISSUES </a:t>
            </a:r>
            <a:br>
              <a:rPr lang="en-US" sz="4800" dirty="0" smtClean="0">
                <a:solidFill>
                  <a:srgbClr val="FF0000"/>
                </a:solidFill>
                <a:latin typeface="Britannic Bold" pitchFamily="34" charset="0"/>
              </a:rPr>
            </a:br>
            <a:r>
              <a:rPr lang="en-US" sz="4800" dirty="0" smtClean="0">
                <a:solidFill>
                  <a:srgbClr val="FF0000"/>
                </a:solidFill>
                <a:latin typeface="Britannic Bold" pitchFamily="34" charset="0"/>
              </a:rPr>
              <a:t>RELATING TO </a:t>
            </a:r>
            <a:br>
              <a:rPr lang="en-US" sz="4800" dirty="0" smtClean="0">
                <a:solidFill>
                  <a:srgbClr val="FF0000"/>
                </a:solidFill>
                <a:latin typeface="Britannic Bold" pitchFamily="34" charset="0"/>
              </a:rPr>
            </a:br>
            <a:r>
              <a:rPr lang="en-US" sz="4800" dirty="0" smtClean="0">
                <a:solidFill>
                  <a:srgbClr val="FF0000"/>
                </a:solidFill>
                <a:latin typeface="Britannic Bold" pitchFamily="34" charset="0"/>
              </a:rPr>
              <a:t>ACCOUNTS</a:t>
            </a:r>
            <a:endParaRPr lang="en-US" sz="4800" dirty="0">
              <a:solidFill>
                <a:srgbClr val="FF0000"/>
              </a:solidFill>
              <a:latin typeface="Britannic Bold"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2"/>
          <p:cNvSpPr>
            <a:spLocks noGrp="1"/>
          </p:cNvSpPr>
          <p:nvPr>
            <p:ph type="title"/>
          </p:nvPr>
        </p:nvSpPr>
        <p:spPr>
          <a:xfrm>
            <a:off x="0" y="0"/>
            <a:ext cx="9144000" cy="1143000"/>
          </a:xfrm>
        </p:spPr>
        <p:txBody>
          <a:bodyPr>
            <a:normAutofit/>
          </a:bodyPr>
          <a:lstStyle/>
          <a:p>
            <a:pPr algn="ctr" eaLnBrk="1" hangingPunct="1"/>
            <a:r>
              <a:rPr lang="en-US" sz="2700" b="1" dirty="0" smtClean="0">
                <a:solidFill>
                  <a:srgbClr val="00B0F0"/>
                </a:solidFill>
                <a:latin typeface="Algerian" pitchFamily="82" charset="0"/>
                <a:cs typeface="Times New Roman" pitchFamily="18" charset="0"/>
              </a:rPr>
              <a:t>NO LOAN / SECURITY / GUARANTEE TO DIRECTORS &amp; PERSONS IN WHOM DIRECTOR IS INTERESTED (Sec. 185).</a:t>
            </a:r>
            <a:endParaRPr lang="en-IN" sz="27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600200"/>
            <a:ext cx="8991600" cy="5257800"/>
          </a:xfrm>
        </p:spPr>
        <p:txBody>
          <a:bodyPr>
            <a:normAutofit/>
          </a:bodyPr>
          <a:lstStyle/>
          <a:p>
            <a:pPr algn="just"/>
            <a:r>
              <a:rPr lang="en-US"/>
              <a:t>No </a:t>
            </a:r>
            <a:r>
              <a:rPr lang="en-US" smtClean="0"/>
              <a:t>company </a:t>
            </a:r>
            <a:r>
              <a:rPr lang="en-US" dirty="0"/>
              <a:t>can advance </a:t>
            </a:r>
            <a:r>
              <a:rPr lang="en-US" dirty="0">
                <a:solidFill>
                  <a:srgbClr val="FF0000"/>
                </a:solidFill>
              </a:rPr>
              <a:t>loan</a:t>
            </a:r>
            <a:r>
              <a:rPr lang="en-US" dirty="0"/>
              <a:t> to its “directors” or to </a:t>
            </a:r>
            <a:r>
              <a:rPr lang="en-US" dirty="0">
                <a:solidFill>
                  <a:srgbClr val="FF0000"/>
                </a:solidFill>
              </a:rPr>
              <a:t>“other persons in whom directors are interested</a:t>
            </a:r>
            <a:r>
              <a:rPr lang="en-US" dirty="0" smtClean="0">
                <a:solidFill>
                  <a:srgbClr val="FF0000"/>
                </a:solidFill>
              </a:rPr>
              <a:t>”</a:t>
            </a:r>
            <a:r>
              <a:rPr lang="en-US" dirty="0" smtClean="0"/>
              <a:t>.</a:t>
            </a:r>
          </a:p>
          <a:p>
            <a:pPr algn="just">
              <a:buNone/>
            </a:pPr>
            <a:endParaRPr lang="en-US" dirty="0"/>
          </a:p>
          <a:p>
            <a:pPr algn="just"/>
            <a:r>
              <a:rPr lang="en-US" smtClean="0"/>
              <a:t>No </a:t>
            </a:r>
            <a:r>
              <a:rPr lang="en-US" smtClean="0"/>
              <a:t>company </a:t>
            </a:r>
            <a:r>
              <a:rPr lang="en-US" dirty="0"/>
              <a:t>can give any </a:t>
            </a:r>
            <a:r>
              <a:rPr lang="en-US" dirty="0">
                <a:solidFill>
                  <a:srgbClr val="FF0000"/>
                </a:solidFill>
              </a:rPr>
              <a:t>guarantee</a:t>
            </a:r>
            <a:r>
              <a:rPr lang="en-US" dirty="0"/>
              <a:t> or provide any </a:t>
            </a:r>
            <a:r>
              <a:rPr lang="en-US" dirty="0">
                <a:solidFill>
                  <a:srgbClr val="FF0000"/>
                </a:solidFill>
              </a:rPr>
              <a:t>security</a:t>
            </a:r>
            <a:r>
              <a:rPr lang="en-US" dirty="0"/>
              <a:t> in connection with any loan taken by him or such other person.</a:t>
            </a:r>
          </a:p>
          <a:p>
            <a:pPr marL="608076" indent="-571500" algn="just" eaLnBrk="1" fontAlgn="auto" hangingPunct="1">
              <a:spcAft>
                <a:spcPts val="0"/>
              </a:spcAft>
              <a:buClrTx/>
              <a:buNone/>
              <a:defRPr/>
            </a:pPr>
            <a:r>
              <a:rPr lang="en-US"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US" sz="3000" b="1" dirty="0" smtClean="0">
                <a:solidFill>
                  <a:srgbClr val="00B0F0"/>
                </a:solidFill>
                <a:latin typeface="Algerian" pitchFamily="82" charset="0"/>
              </a:rPr>
              <a:t>MEANING OF “FINANCIAL STATEMENT”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2(40)]</a:t>
            </a:r>
            <a:endParaRPr lang="en-IN" sz="3000" b="1" dirty="0" smtClean="0">
              <a:solidFill>
                <a:srgbClr val="00B0F0"/>
              </a:solidFill>
              <a:latin typeface="Algerian" pitchFamily="82" charset="0"/>
            </a:endParaRPr>
          </a:p>
        </p:txBody>
      </p:sp>
      <p:sp>
        <p:nvSpPr>
          <p:cNvPr id="18435" name="Content Placeholder 2"/>
          <p:cNvSpPr>
            <a:spLocks noGrp="1"/>
          </p:cNvSpPr>
          <p:nvPr>
            <p:ph idx="1"/>
          </p:nvPr>
        </p:nvSpPr>
        <p:spPr>
          <a:xfrm>
            <a:off x="76200" y="1371600"/>
            <a:ext cx="8915400" cy="5410200"/>
          </a:xfrm>
        </p:spPr>
        <p:txBody>
          <a:bodyPr>
            <a:normAutofit/>
          </a:bodyPr>
          <a:lstStyle/>
          <a:p>
            <a:pPr marL="420624" indent="-384048" eaLnBrk="1" fontAlgn="auto" hangingPunct="1">
              <a:spcAft>
                <a:spcPts val="0"/>
              </a:spcAft>
              <a:buClrTx/>
              <a:buNone/>
              <a:defRPr/>
            </a:pPr>
            <a:r>
              <a:rPr lang="en-US" dirty="0" smtClean="0">
                <a:solidFill>
                  <a:schemeClr val="tx1">
                    <a:lumMod val="65000"/>
                    <a:lumOff val="35000"/>
                  </a:schemeClr>
                </a:solidFill>
                <a:latin typeface="+mj-lt"/>
              </a:rPr>
              <a:t>It includes:</a:t>
            </a:r>
          </a:p>
          <a:p>
            <a:pPr marL="420624" indent="-384048" eaLnBrk="1" fontAlgn="auto" hangingPunct="1">
              <a:spcAft>
                <a:spcPts val="0"/>
              </a:spcAft>
              <a:buClrTx/>
              <a:buFont typeface="Wingdings" pitchFamily="2" charset="2"/>
              <a:buNone/>
              <a:defRPr/>
            </a:pPr>
            <a:r>
              <a:rPr lang="en-US" dirty="0" smtClean="0">
                <a:solidFill>
                  <a:schemeClr val="tx1">
                    <a:lumMod val="65000"/>
                    <a:lumOff val="35000"/>
                  </a:schemeClr>
                </a:solidFill>
                <a:latin typeface="+mj-lt"/>
              </a:rPr>
              <a:t>	a) Balance Sheet</a:t>
            </a:r>
          </a:p>
          <a:p>
            <a:pPr marL="420624" indent="-384048" eaLnBrk="1" fontAlgn="auto" hangingPunct="1">
              <a:spcAft>
                <a:spcPts val="0"/>
              </a:spcAft>
              <a:buClrTx/>
              <a:buFont typeface="Wingdings" pitchFamily="2" charset="2"/>
              <a:buNone/>
              <a:defRPr/>
            </a:pPr>
            <a:r>
              <a:rPr lang="en-US" dirty="0" smtClean="0">
                <a:solidFill>
                  <a:schemeClr val="tx1">
                    <a:lumMod val="65000"/>
                    <a:lumOff val="35000"/>
                  </a:schemeClr>
                </a:solidFill>
                <a:latin typeface="+mj-lt"/>
              </a:rPr>
              <a:t>	b) Profit &amp; Loss statement</a:t>
            </a:r>
          </a:p>
          <a:p>
            <a:pPr marL="420624" indent="-384048" eaLnBrk="1" fontAlgn="auto" hangingPunct="1">
              <a:spcAft>
                <a:spcPts val="0"/>
              </a:spcAft>
              <a:buClrTx/>
              <a:buFont typeface="Wingdings" pitchFamily="2" charset="2"/>
              <a:buNone/>
              <a:defRPr/>
            </a:pPr>
            <a:r>
              <a:rPr lang="en-US" dirty="0" smtClean="0">
                <a:solidFill>
                  <a:schemeClr val="tx1">
                    <a:lumMod val="65000"/>
                    <a:lumOff val="35000"/>
                  </a:schemeClr>
                </a:solidFill>
                <a:latin typeface="+mj-lt"/>
              </a:rPr>
              <a:t>	c) </a:t>
            </a:r>
            <a:r>
              <a:rPr lang="en-US" dirty="0" smtClean="0">
                <a:solidFill>
                  <a:srgbClr val="FF0000"/>
                </a:solidFill>
                <a:latin typeface="+mj-lt"/>
              </a:rPr>
              <a:t>Cash Flow statement </a:t>
            </a:r>
            <a:r>
              <a:rPr lang="en-US" dirty="0" smtClean="0">
                <a:solidFill>
                  <a:schemeClr val="tx1">
                    <a:lumMod val="65000"/>
                    <a:lumOff val="35000"/>
                  </a:schemeClr>
                </a:solidFill>
                <a:latin typeface="+mj-lt"/>
              </a:rPr>
              <a:t>(not mandatory for small companies, OPCs &amp; Dormant companies)</a:t>
            </a:r>
          </a:p>
          <a:p>
            <a:pPr marL="420624" indent="-384048" eaLnBrk="1" fontAlgn="auto" hangingPunct="1">
              <a:spcAft>
                <a:spcPts val="0"/>
              </a:spcAft>
              <a:buClrTx/>
              <a:buFont typeface="Wingdings" pitchFamily="2" charset="2"/>
              <a:buNone/>
              <a:defRPr/>
            </a:pPr>
            <a:r>
              <a:rPr lang="en-US" dirty="0" smtClean="0">
                <a:solidFill>
                  <a:schemeClr val="tx1">
                    <a:lumMod val="65000"/>
                    <a:lumOff val="35000"/>
                  </a:schemeClr>
                </a:solidFill>
                <a:latin typeface="+mj-lt"/>
              </a:rPr>
              <a:t>	d) Statement of Changes in equity if applicable</a:t>
            </a:r>
          </a:p>
          <a:p>
            <a:pPr marL="420624" indent="-384048" eaLnBrk="1" fontAlgn="auto" hangingPunct="1">
              <a:spcAft>
                <a:spcPts val="0"/>
              </a:spcAft>
              <a:buClrTx/>
              <a:buFont typeface="Wingdings" pitchFamily="2" charset="2"/>
              <a:buNone/>
              <a:defRPr/>
            </a:pPr>
            <a:r>
              <a:rPr lang="en-US" dirty="0" smtClean="0">
                <a:solidFill>
                  <a:schemeClr val="tx1">
                    <a:lumMod val="65000"/>
                    <a:lumOff val="35000"/>
                  </a:schemeClr>
                </a:solidFill>
                <a:latin typeface="+mj-lt"/>
              </a:rPr>
              <a:t>	e)Explanatory statement Note annexed to &amp; forming part of Financial statements	</a:t>
            </a:r>
            <a:endParaRPr lang="en-IN" dirty="0" smtClean="0">
              <a:solidFill>
                <a:schemeClr val="tx1">
                  <a:lumMod val="65000"/>
                  <a:lumOff val="35000"/>
                </a:schemeClr>
              </a:solidFill>
              <a:latin typeface="+mj-l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defRPr/>
            </a:pPr>
            <a:r>
              <a:rPr lang="en-US" sz="3000" b="1" dirty="0">
                <a:solidFill>
                  <a:srgbClr val="00B0F0"/>
                </a:solidFill>
                <a:latin typeface="Algerian" pitchFamily="82" charset="0"/>
              </a:rPr>
              <a:t>MEANING OF “FINANCIAL </a:t>
            </a:r>
            <a:r>
              <a:rPr lang="en-US" sz="3000" b="1" dirty="0" smtClean="0">
                <a:solidFill>
                  <a:srgbClr val="00B0F0"/>
                </a:solidFill>
                <a:latin typeface="Algerian" pitchFamily="82" charset="0"/>
              </a:rPr>
              <a:t>STATEMENT”</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a:t>
            </a:r>
            <a:r>
              <a:rPr lang="en-US" sz="3000" b="1" dirty="0">
                <a:solidFill>
                  <a:srgbClr val="00B0F0"/>
                </a:solidFill>
                <a:latin typeface="Algerian" pitchFamily="82" charset="0"/>
              </a:rPr>
              <a:t>. </a:t>
            </a:r>
            <a:r>
              <a:rPr lang="en-US" sz="3000" b="1" dirty="0" smtClean="0">
                <a:solidFill>
                  <a:srgbClr val="00B0F0"/>
                </a:solidFill>
                <a:latin typeface="Algerian" pitchFamily="82" charset="0"/>
              </a:rPr>
              <a:t>2(41)]</a:t>
            </a:r>
            <a:endParaRPr lang="en-IN" sz="3000" b="1" dirty="0" smtClean="0">
              <a:solidFill>
                <a:srgbClr val="00B0F0"/>
              </a:solidFill>
              <a:latin typeface="Algerian" pitchFamily="82" charset="0"/>
            </a:endParaRPr>
          </a:p>
        </p:txBody>
      </p:sp>
      <p:sp>
        <p:nvSpPr>
          <p:cNvPr id="19459" name="Content Placeholder 2"/>
          <p:cNvSpPr>
            <a:spLocks noGrp="1"/>
          </p:cNvSpPr>
          <p:nvPr>
            <p:ph idx="1"/>
          </p:nvPr>
        </p:nvSpPr>
        <p:spPr>
          <a:xfrm>
            <a:off x="228600" y="1600200"/>
            <a:ext cx="8686800" cy="5257800"/>
          </a:xfrm>
        </p:spPr>
        <p:txBody>
          <a:bodyPr>
            <a:normAutofit/>
          </a:bodyPr>
          <a:lstStyle/>
          <a:p>
            <a:pPr marL="420624" indent="-384048" algn="just" eaLnBrk="1" fontAlgn="auto" hangingPunct="1">
              <a:spcAft>
                <a:spcPts val="0"/>
              </a:spcAft>
              <a:buClr>
                <a:schemeClr val="tx1"/>
              </a:buClr>
              <a:buNone/>
              <a:defRPr/>
            </a:pPr>
            <a:r>
              <a:rPr lang="en-US" sz="3300" dirty="0" smtClean="0">
                <a:solidFill>
                  <a:schemeClr val="tx1">
                    <a:lumMod val="65000"/>
                    <a:lumOff val="35000"/>
                  </a:schemeClr>
                </a:solidFill>
                <a:latin typeface="+mj-lt"/>
              </a:rPr>
              <a:t>	It means the period </a:t>
            </a:r>
            <a:r>
              <a:rPr lang="en-US" sz="3300" dirty="0" smtClean="0">
                <a:solidFill>
                  <a:srgbClr val="FF0000"/>
                </a:solidFill>
                <a:latin typeface="+mj-lt"/>
              </a:rPr>
              <a:t>ending on 31</a:t>
            </a:r>
            <a:r>
              <a:rPr lang="en-US" sz="3300" baseline="30000" dirty="0" smtClean="0">
                <a:solidFill>
                  <a:srgbClr val="FF0000"/>
                </a:solidFill>
                <a:latin typeface="+mj-lt"/>
              </a:rPr>
              <a:t>st</a:t>
            </a:r>
            <a:r>
              <a:rPr lang="en-US" sz="3300" dirty="0" smtClean="0">
                <a:solidFill>
                  <a:srgbClr val="FF0000"/>
                </a:solidFill>
                <a:latin typeface="+mj-lt"/>
              </a:rPr>
              <a:t> March </a:t>
            </a:r>
            <a:r>
              <a:rPr lang="en-US" sz="3300" dirty="0" smtClean="0">
                <a:solidFill>
                  <a:schemeClr val="tx1">
                    <a:lumMod val="65000"/>
                    <a:lumOff val="35000"/>
                  </a:schemeClr>
                </a:solidFill>
                <a:latin typeface="+mj-lt"/>
              </a:rPr>
              <a:t>every year and where </a:t>
            </a:r>
            <a:r>
              <a:rPr lang="en-US" sz="3300" smtClean="0">
                <a:solidFill>
                  <a:schemeClr val="tx1">
                    <a:lumMod val="65000"/>
                    <a:lumOff val="35000"/>
                  </a:schemeClr>
                </a:solidFill>
                <a:latin typeface="+mj-lt"/>
              </a:rPr>
              <a:t>a company </a:t>
            </a:r>
            <a:r>
              <a:rPr lang="en-US" sz="3300" dirty="0" smtClean="0">
                <a:solidFill>
                  <a:schemeClr val="tx1">
                    <a:lumMod val="65000"/>
                    <a:lumOff val="35000"/>
                  </a:schemeClr>
                </a:solidFill>
                <a:latin typeface="+mj-lt"/>
              </a:rPr>
              <a:t>has been incorporated on or after the 1</a:t>
            </a:r>
            <a:r>
              <a:rPr lang="en-US" sz="3300" baseline="30000" dirty="0" smtClean="0">
                <a:solidFill>
                  <a:schemeClr val="tx1">
                    <a:lumMod val="65000"/>
                    <a:lumOff val="35000"/>
                  </a:schemeClr>
                </a:solidFill>
                <a:latin typeface="+mj-lt"/>
              </a:rPr>
              <a:t>st</a:t>
            </a:r>
            <a:r>
              <a:rPr lang="en-US" sz="3300" dirty="0" smtClean="0">
                <a:solidFill>
                  <a:schemeClr val="tx1">
                    <a:lumMod val="65000"/>
                    <a:lumOff val="35000"/>
                  </a:schemeClr>
                </a:solidFill>
                <a:latin typeface="+mj-lt"/>
              </a:rPr>
              <a:t> day of January of a year, the period ending 31</a:t>
            </a:r>
            <a:r>
              <a:rPr lang="en-US" sz="3300" baseline="30000" dirty="0" smtClean="0">
                <a:solidFill>
                  <a:schemeClr val="tx1">
                    <a:lumMod val="65000"/>
                    <a:lumOff val="35000"/>
                  </a:schemeClr>
                </a:solidFill>
                <a:latin typeface="+mj-lt"/>
              </a:rPr>
              <a:t>st</a:t>
            </a:r>
            <a:r>
              <a:rPr lang="en-US" sz="3300" dirty="0" smtClean="0">
                <a:solidFill>
                  <a:schemeClr val="tx1">
                    <a:lumMod val="65000"/>
                    <a:lumOff val="35000"/>
                  </a:schemeClr>
                </a:solidFill>
                <a:latin typeface="+mj-lt"/>
              </a:rPr>
              <a:t> March of the following year. </a:t>
            </a:r>
          </a:p>
          <a:p>
            <a:pPr marL="420624" indent="-384048" algn="just" eaLnBrk="1" fontAlgn="auto" hangingPunct="1">
              <a:spcAft>
                <a:spcPts val="0"/>
              </a:spcAft>
              <a:buClr>
                <a:schemeClr val="tx1"/>
              </a:buClr>
              <a:buNone/>
              <a:defRPr/>
            </a:pPr>
            <a:endParaRPr lang="en-US" sz="3300" dirty="0" smtClean="0">
              <a:solidFill>
                <a:schemeClr val="tx1">
                  <a:lumMod val="65000"/>
                  <a:lumOff val="35000"/>
                </a:schemeClr>
              </a:solidFill>
              <a:latin typeface="+mj-lt"/>
            </a:endParaRPr>
          </a:p>
          <a:p>
            <a:pPr marL="420624" indent="-384048" algn="just" eaLnBrk="1" fontAlgn="auto" hangingPunct="1">
              <a:spcAft>
                <a:spcPts val="0"/>
              </a:spcAft>
              <a:buClr>
                <a:schemeClr val="tx1"/>
              </a:buClr>
              <a:buNone/>
              <a:defRPr/>
            </a:pPr>
            <a:r>
              <a:rPr lang="en-US" sz="3300" dirty="0" smtClean="0">
                <a:latin typeface="+mj-lt"/>
              </a:rPr>
              <a:t>	The Companies Act, 2013 </a:t>
            </a:r>
            <a:r>
              <a:rPr lang="en-US" sz="3300" dirty="0" smtClean="0">
                <a:solidFill>
                  <a:srgbClr val="FF0000"/>
                </a:solidFill>
                <a:latin typeface="+mj-lt"/>
              </a:rPr>
              <a:t>does not provide for extension of FY</a:t>
            </a:r>
            <a:endParaRPr lang="en-US" sz="3300" dirty="0" smtClean="0">
              <a:solidFill>
                <a:srgbClr val="FF0000"/>
              </a:solidFill>
              <a:latin typeface="+mj-lt"/>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Requirements of Financial Statement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129)</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447800"/>
            <a:ext cx="8991600" cy="5257800"/>
          </a:xfrm>
        </p:spPr>
        <p:txBody>
          <a:bodyPr>
            <a:normAutofit/>
          </a:bodyPr>
          <a:lstStyle/>
          <a:p>
            <a:pPr algn="just"/>
            <a:r>
              <a:rPr lang="en-US" sz="3300" dirty="0" smtClean="0">
                <a:latin typeface="+mj-lt"/>
              </a:rPr>
              <a:t>The </a:t>
            </a:r>
            <a:r>
              <a:rPr lang="en-US" sz="3300" dirty="0">
                <a:latin typeface="+mj-lt"/>
              </a:rPr>
              <a:t>FS shall give a true and fair view and comply with the AS &amp; shall be in the form as provided in </a:t>
            </a:r>
            <a:r>
              <a:rPr lang="en-US" sz="3300" dirty="0">
                <a:solidFill>
                  <a:srgbClr val="FF0000"/>
                </a:solidFill>
                <a:latin typeface="+mj-lt"/>
              </a:rPr>
              <a:t>Schedule III</a:t>
            </a:r>
            <a:r>
              <a:rPr lang="en-US" sz="3300" dirty="0">
                <a:latin typeface="+mj-lt"/>
              </a:rPr>
              <a:t>. </a:t>
            </a:r>
            <a:endParaRPr lang="en-US" sz="3300" dirty="0" smtClean="0">
              <a:latin typeface="+mj-lt"/>
            </a:endParaRPr>
          </a:p>
          <a:p>
            <a:pPr algn="just">
              <a:buNone/>
            </a:pPr>
            <a:endParaRPr lang="en-US" sz="3300" dirty="0" smtClean="0">
              <a:latin typeface="+mj-lt"/>
            </a:endParaRPr>
          </a:p>
          <a:p>
            <a:pPr algn="just"/>
            <a:r>
              <a:rPr lang="en-US" sz="3300" dirty="0" smtClean="0">
                <a:latin typeface="+mj-lt"/>
              </a:rPr>
              <a:t>The FS shall be </a:t>
            </a:r>
            <a:r>
              <a:rPr lang="en-US" sz="3300" dirty="0" smtClean="0">
                <a:solidFill>
                  <a:srgbClr val="FF0000"/>
                </a:solidFill>
                <a:latin typeface="+mj-lt"/>
              </a:rPr>
              <a:t>laid in the AGM</a:t>
            </a:r>
            <a:r>
              <a:rPr lang="en-US" sz="3300" dirty="0" smtClean="0">
                <a:latin typeface="+mj-lt"/>
              </a:rPr>
              <a:t> of that FY</a:t>
            </a:r>
            <a:r>
              <a:rPr lang="en-US" sz="3300" dirty="0" smtClean="0">
                <a:latin typeface="+mj-lt"/>
              </a:rPr>
              <a:t>.</a:t>
            </a:r>
            <a:endParaRPr lang="en-US" sz="3300" dirty="0" smtClean="0">
              <a:latin typeface="+mj-lt"/>
            </a:endParaRPr>
          </a:p>
          <a:p>
            <a:pPr algn="just">
              <a:buNone/>
            </a:pPr>
            <a:r>
              <a:rPr lang="en-US" sz="3300" dirty="0" smtClean="0">
                <a:latin typeface="+mj-lt"/>
              </a:rPr>
              <a:t> </a:t>
            </a:r>
            <a:endParaRPr lang="en-US" sz="3300" dirty="0" smtClean="0">
              <a:latin typeface="+mj-lt"/>
            </a:endParaRPr>
          </a:p>
          <a:p>
            <a:pPr algn="just"/>
            <a:r>
              <a:rPr lang="en-US" sz="3300" dirty="0" smtClean="0">
                <a:latin typeface="+mj-lt"/>
              </a:rPr>
              <a:t>The </a:t>
            </a:r>
            <a:r>
              <a:rPr lang="en-US" sz="3300">
                <a:latin typeface="+mj-lt"/>
              </a:rPr>
              <a:t>holding </a:t>
            </a:r>
            <a:r>
              <a:rPr lang="en-US" sz="3300" smtClean="0">
                <a:latin typeface="+mj-lt"/>
              </a:rPr>
              <a:t>company </a:t>
            </a:r>
            <a:r>
              <a:rPr lang="en-US" sz="3300" dirty="0">
                <a:latin typeface="+mj-lt"/>
              </a:rPr>
              <a:t>shall in addition, </a:t>
            </a:r>
            <a:r>
              <a:rPr lang="en-US" sz="3300" dirty="0">
                <a:solidFill>
                  <a:srgbClr val="FF0000"/>
                </a:solidFill>
                <a:latin typeface="+mj-lt"/>
              </a:rPr>
              <a:t>prepare a CFS</a:t>
            </a:r>
            <a:r>
              <a:rPr lang="en-US" sz="3300" dirty="0">
                <a:latin typeface="+mj-lt"/>
              </a:rPr>
              <a:t> of </a:t>
            </a:r>
            <a:r>
              <a:rPr lang="en-US" sz="3300">
                <a:latin typeface="+mj-lt"/>
              </a:rPr>
              <a:t>the </a:t>
            </a:r>
            <a:r>
              <a:rPr lang="en-US" sz="3300" smtClean="0">
                <a:latin typeface="+mj-lt"/>
              </a:rPr>
              <a:t>Company, </a:t>
            </a:r>
            <a:r>
              <a:rPr lang="en-US" sz="3300" dirty="0">
                <a:latin typeface="+mj-lt"/>
              </a:rPr>
              <a:t>all </a:t>
            </a:r>
            <a:r>
              <a:rPr lang="en-US" sz="3300" dirty="0">
                <a:solidFill>
                  <a:srgbClr val="FF0000"/>
                </a:solidFill>
                <a:latin typeface="+mj-lt"/>
              </a:rPr>
              <a:t>subsidiaries, associates &amp; joint ventures </a:t>
            </a:r>
            <a:r>
              <a:rPr lang="en-US" sz="3300" dirty="0">
                <a:latin typeface="+mj-lt"/>
              </a:rPr>
              <a:t>and lay before the AGM</a:t>
            </a:r>
            <a:r>
              <a:rPr lang="en-US" sz="3300" dirty="0" smtClean="0">
                <a:latin typeface="+mj-lt"/>
              </a:rPr>
              <a:t>.</a:t>
            </a:r>
            <a:endParaRPr lang="en-US" sz="3300" dirty="0">
              <a:latin typeface="+mj-l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Re-opening </a:t>
            </a:r>
            <a:r>
              <a:rPr lang="en-US" sz="3000" b="1" dirty="0">
                <a:solidFill>
                  <a:srgbClr val="00B0F0"/>
                </a:solidFill>
                <a:latin typeface="Algerian" pitchFamily="82" charset="0"/>
              </a:rPr>
              <a:t>of accounts on Court’s or Tribunal’s </a:t>
            </a:r>
            <a:r>
              <a:rPr lang="en-US" sz="3000" b="1" dirty="0" smtClean="0">
                <a:solidFill>
                  <a:srgbClr val="00B0F0"/>
                </a:solidFill>
                <a:latin typeface="Algerian" pitchFamily="82" charset="0"/>
              </a:rPr>
              <a:t>orders (Sec. 130)</a:t>
            </a:r>
            <a:endParaRPr lang="en-US" sz="3000" dirty="0">
              <a:solidFill>
                <a:srgbClr val="00B0F0"/>
              </a:solidFill>
              <a:latin typeface="Algerian" pitchFamily="82" charset="0"/>
            </a:endParaRPr>
          </a:p>
        </p:txBody>
      </p:sp>
      <p:sp>
        <p:nvSpPr>
          <p:cNvPr id="4" name="TextBox 3"/>
          <p:cNvSpPr txBox="1"/>
          <p:nvPr/>
        </p:nvSpPr>
        <p:spPr>
          <a:xfrm>
            <a:off x="76200" y="1600200"/>
            <a:ext cx="8915400" cy="4662815"/>
          </a:xfrm>
          <a:prstGeom prst="rect">
            <a:avLst/>
          </a:prstGeom>
          <a:noFill/>
        </p:spPr>
        <p:txBody>
          <a:bodyPr wrap="square" rtlCol="0">
            <a:spAutoFit/>
          </a:bodyPr>
          <a:lstStyle/>
          <a:p>
            <a:pPr algn="just"/>
            <a:r>
              <a:rPr lang="en-US" sz="3300" dirty="0" smtClean="0">
                <a:latin typeface="+mj-lt"/>
              </a:rPr>
              <a:t>This new Section provides for provisions relating to re-opening or re-casting of the books of accounts </a:t>
            </a:r>
            <a:r>
              <a:rPr lang="en-US" sz="3300" smtClean="0">
                <a:latin typeface="+mj-lt"/>
              </a:rPr>
              <a:t>of </a:t>
            </a:r>
            <a:r>
              <a:rPr lang="en-US" sz="3300" smtClean="0">
                <a:latin typeface="+mj-lt"/>
              </a:rPr>
              <a:t>Company </a:t>
            </a:r>
            <a:r>
              <a:rPr lang="en-US" sz="3300" dirty="0" smtClean="0">
                <a:latin typeface="+mj-lt"/>
              </a:rPr>
              <a:t>pursuant to order of </a:t>
            </a:r>
            <a:r>
              <a:rPr lang="en-US" sz="3300" dirty="0" smtClean="0">
                <a:solidFill>
                  <a:srgbClr val="FF0000"/>
                </a:solidFill>
                <a:latin typeface="+mj-lt"/>
              </a:rPr>
              <a:t>Court or Tribunal</a:t>
            </a:r>
            <a:r>
              <a:rPr lang="en-US" sz="3300" dirty="0" smtClean="0">
                <a:latin typeface="+mj-lt"/>
              </a:rPr>
              <a:t> on </a:t>
            </a:r>
            <a:r>
              <a:rPr lang="en-US" sz="3300" dirty="0" smtClean="0">
                <a:solidFill>
                  <a:srgbClr val="FF0000"/>
                </a:solidFill>
                <a:latin typeface="+mj-lt"/>
              </a:rPr>
              <a:t>application made by CG, any Statutory Authority or any person concerned</a:t>
            </a:r>
            <a:r>
              <a:rPr lang="en-US" sz="3300" dirty="0" smtClean="0">
                <a:latin typeface="+mj-lt"/>
              </a:rPr>
              <a:t> if it was found that earlier accounts were prepared in </a:t>
            </a:r>
            <a:r>
              <a:rPr lang="en-US" sz="3300" dirty="0" smtClean="0">
                <a:solidFill>
                  <a:srgbClr val="FF0000"/>
                </a:solidFill>
                <a:latin typeface="+mj-lt"/>
              </a:rPr>
              <a:t>fraudulent manner or</a:t>
            </a:r>
            <a:r>
              <a:rPr lang="en-US" sz="3300" dirty="0" smtClean="0">
                <a:latin typeface="+mj-lt"/>
              </a:rPr>
              <a:t> financial statements are </a:t>
            </a:r>
            <a:r>
              <a:rPr lang="en-US" sz="3300" dirty="0" smtClean="0">
                <a:solidFill>
                  <a:srgbClr val="FF0000"/>
                </a:solidFill>
                <a:latin typeface="+mj-lt"/>
              </a:rPr>
              <a:t>not reliable</a:t>
            </a:r>
            <a:r>
              <a:rPr lang="en-US" sz="3300" dirty="0" smtClean="0">
                <a:latin typeface="+mj-lt"/>
              </a:rPr>
              <a:t> due to mismanagement of affairs of </a:t>
            </a:r>
            <a:r>
              <a:rPr lang="en-US" sz="3300" smtClean="0">
                <a:latin typeface="+mj-lt"/>
              </a:rPr>
              <a:t>the </a:t>
            </a:r>
            <a:r>
              <a:rPr lang="en-US" sz="3300" smtClean="0">
                <a:latin typeface="+mj-lt"/>
              </a:rPr>
              <a:t>company. </a:t>
            </a:r>
            <a:r>
              <a:rPr lang="en-US" sz="3300" dirty="0" smtClean="0">
                <a:latin typeface="+mj-lt"/>
              </a:rPr>
              <a:t>The accounts so revised or re-cast shall be final</a:t>
            </a:r>
            <a:r>
              <a:rPr lang="en-US" sz="3300" dirty="0" smtClean="0">
                <a:latin typeface="+mj-lt"/>
              </a:rPr>
              <a:t>.</a:t>
            </a:r>
            <a:endParaRPr lang="en-US" sz="3300" dirty="0">
              <a:latin typeface="+mj-l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Voluntary </a:t>
            </a:r>
            <a:r>
              <a:rPr lang="en-US" sz="3000" b="1" dirty="0">
                <a:solidFill>
                  <a:srgbClr val="00B0F0"/>
                </a:solidFill>
                <a:latin typeface="Algerian" pitchFamily="82" charset="0"/>
              </a:rPr>
              <a:t>revision of </a:t>
            </a:r>
            <a:r>
              <a:rPr lang="en-US" sz="3000" b="1" dirty="0" smtClean="0">
                <a:solidFill>
                  <a:srgbClr val="00B0F0"/>
                </a:solidFill>
                <a:latin typeface="Algerian" pitchFamily="82" charset="0"/>
              </a:rPr>
              <a:t>FS </a:t>
            </a:r>
            <a:r>
              <a:rPr lang="en-US" sz="3000" b="1" dirty="0">
                <a:solidFill>
                  <a:srgbClr val="00B0F0"/>
                </a:solidFill>
                <a:latin typeface="Algerian" pitchFamily="82" charset="0"/>
              </a:rPr>
              <a:t>or Board’s </a:t>
            </a:r>
            <a:r>
              <a:rPr lang="en-US" sz="3000" b="1" dirty="0" smtClean="0">
                <a:solidFill>
                  <a:srgbClr val="00B0F0"/>
                </a:solidFill>
                <a:latin typeface="Algerian" pitchFamily="82" charset="0"/>
              </a:rPr>
              <a:t>report (Sec. 131)</a:t>
            </a:r>
            <a:endParaRPr lang="en-US" sz="3000" dirty="0">
              <a:solidFill>
                <a:srgbClr val="00B0F0"/>
              </a:solidFill>
              <a:latin typeface="Algerian" pitchFamily="82" charset="0"/>
            </a:endParaRPr>
          </a:p>
        </p:txBody>
      </p:sp>
      <p:sp>
        <p:nvSpPr>
          <p:cNvPr id="4" name="TextBox 3"/>
          <p:cNvSpPr txBox="1"/>
          <p:nvPr/>
        </p:nvSpPr>
        <p:spPr>
          <a:xfrm>
            <a:off x="76200" y="1219200"/>
            <a:ext cx="8991600" cy="5170646"/>
          </a:xfrm>
          <a:prstGeom prst="rect">
            <a:avLst/>
          </a:prstGeom>
          <a:noFill/>
        </p:spPr>
        <p:txBody>
          <a:bodyPr wrap="square" rtlCol="0">
            <a:spAutoFit/>
          </a:bodyPr>
          <a:lstStyle/>
          <a:p>
            <a:pPr algn="just"/>
            <a:r>
              <a:rPr lang="en-US" sz="3000" dirty="0" smtClean="0"/>
              <a:t>The directors to prepare revised financial statement or a revised Board’s report of any of the </a:t>
            </a:r>
            <a:r>
              <a:rPr lang="en-US" sz="3000" dirty="0" smtClean="0">
                <a:solidFill>
                  <a:srgbClr val="FF0000"/>
                </a:solidFill>
              </a:rPr>
              <a:t>3 preceding financial years </a:t>
            </a:r>
            <a:r>
              <a:rPr lang="en-US" sz="3000" dirty="0" smtClean="0"/>
              <a:t>only once in a FY, if it appears to them that they did not comply with the requirement of Section129 or Section134 </a:t>
            </a:r>
            <a:r>
              <a:rPr lang="en-US" sz="3000" dirty="0" smtClean="0">
                <a:solidFill>
                  <a:srgbClr val="FF0000"/>
                </a:solidFill>
              </a:rPr>
              <a:t>after obtaining approval of the Tribunal. </a:t>
            </a:r>
          </a:p>
          <a:p>
            <a:pPr algn="just"/>
            <a:endParaRPr lang="en-US" sz="3000" dirty="0" smtClean="0"/>
          </a:p>
          <a:p>
            <a:pPr algn="just"/>
            <a:r>
              <a:rPr lang="en-US" sz="3000" dirty="0" smtClean="0"/>
              <a:t>Tribunal </a:t>
            </a:r>
            <a:r>
              <a:rPr lang="en-US" sz="3000" dirty="0" smtClean="0"/>
              <a:t>shall take into account the representations if any, of the CG and of the IT Department.</a:t>
            </a:r>
          </a:p>
          <a:p>
            <a:pPr algn="just"/>
            <a:endParaRPr lang="en-US" sz="3000" dirty="0" smtClean="0"/>
          </a:p>
          <a:p>
            <a:pPr algn="just"/>
            <a:r>
              <a:rPr lang="en-US" sz="3000" dirty="0" smtClean="0"/>
              <a:t>Such </a:t>
            </a:r>
            <a:r>
              <a:rPr lang="en-US" sz="3000" dirty="0" smtClean="0"/>
              <a:t>revised financial statement or report shall be subject to rules prepared by CG.</a:t>
            </a:r>
            <a:endParaRPr lang="en-US" sz="3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Constitution </a:t>
            </a:r>
            <a:r>
              <a:rPr lang="en-US" sz="3000" b="1" dirty="0">
                <a:solidFill>
                  <a:srgbClr val="00B0F0"/>
                </a:solidFill>
                <a:latin typeface="Algerian" pitchFamily="82" charset="0"/>
              </a:rPr>
              <a:t>of National Financial Reporting </a:t>
            </a:r>
            <a:r>
              <a:rPr lang="en-US" sz="3000" b="1" dirty="0" smtClean="0">
                <a:solidFill>
                  <a:srgbClr val="00B0F0"/>
                </a:solidFill>
                <a:latin typeface="Algerian" pitchFamily="82" charset="0"/>
              </a:rPr>
              <a:t>Authority  (Sec. 132)</a:t>
            </a:r>
            <a:endParaRPr lang="en-US" sz="3000" dirty="0">
              <a:solidFill>
                <a:srgbClr val="00B0F0"/>
              </a:solidFill>
              <a:latin typeface="Algerian" pitchFamily="82" charset="0"/>
            </a:endParaRPr>
          </a:p>
        </p:txBody>
      </p:sp>
      <p:sp>
        <p:nvSpPr>
          <p:cNvPr id="4" name="TextBox 3"/>
          <p:cNvSpPr txBox="1"/>
          <p:nvPr/>
        </p:nvSpPr>
        <p:spPr>
          <a:xfrm>
            <a:off x="76200" y="1676400"/>
            <a:ext cx="8991600" cy="4031873"/>
          </a:xfrm>
          <a:prstGeom prst="rect">
            <a:avLst/>
          </a:prstGeom>
          <a:noFill/>
        </p:spPr>
        <p:txBody>
          <a:bodyPr wrap="square" rtlCol="0">
            <a:spAutoFit/>
          </a:bodyPr>
          <a:lstStyle/>
          <a:p>
            <a:pPr algn="just">
              <a:buNone/>
            </a:pPr>
            <a:r>
              <a:rPr lang="en-US" sz="3200" dirty="0" smtClean="0"/>
              <a:t>This Section provides that the CG may by notification constitute the NFRA </a:t>
            </a:r>
            <a:endParaRPr lang="en-US" sz="3200" dirty="0" smtClean="0"/>
          </a:p>
          <a:p>
            <a:pPr algn="just">
              <a:buFont typeface="Wingdings" pitchFamily="2" charset="2"/>
              <a:buChar char="ü"/>
            </a:pPr>
            <a:r>
              <a:rPr lang="en-US" sz="3200" dirty="0" smtClean="0"/>
              <a:t> to </a:t>
            </a:r>
            <a:r>
              <a:rPr lang="en-US" sz="3200" dirty="0" smtClean="0">
                <a:solidFill>
                  <a:srgbClr val="FF0000"/>
                </a:solidFill>
              </a:rPr>
              <a:t>advice on Accounting Standards (AS) &amp; Auditing Standards(SA</a:t>
            </a:r>
            <a:r>
              <a:rPr lang="en-US" sz="3200" dirty="0" smtClean="0">
                <a:solidFill>
                  <a:srgbClr val="FF0000"/>
                </a:solidFill>
              </a:rPr>
              <a:t>)</a:t>
            </a:r>
            <a:r>
              <a:rPr lang="en-US" sz="3200" dirty="0" smtClean="0"/>
              <a:t>,</a:t>
            </a:r>
          </a:p>
          <a:p>
            <a:pPr algn="just">
              <a:buFont typeface="Wingdings" pitchFamily="2" charset="2"/>
              <a:buChar char="ü"/>
            </a:pPr>
            <a:r>
              <a:rPr lang="en-US" sz="3200" dirty="0" smtClean="0"/>
              <a:t> </a:t>
            </a:r>
            <a:r>
              <a:rPr lang="en-US" sz="3200" dirty="0" smtClean="0"/>
              <a:t>to </a:t>
            </a:r>
            <a:r>
              <a:rPr lang="en-US" sz="3200" dirty="0" smtClean="0"/>
              <a:t>monitor, enforce, compliance and overseeing the </a:t>
            </a:r>
            <a:r>
              <a:rPr lang="en-US" sz="3200" dirty="0" smtClean="0">
                <a:solidFill>
                  <a:srgbClr val="FF0000"/>
                </a:solidFill>
              </a:rPr>
              <a:t>quality of service </a:t>
            </a:r>
            <a:r>
              <a:rPr lang="en-US" sz="3200" dirty="0" smtClean="0"/>
              <a:t>of associated professionals. </a:t>
            </a:r>
          </a:p>
          <a:p>
            <a:pPr algn="just">
              <a:buNone/>
            </a:pPr>
            <a:r>
              <a:rPr lang="en-US" sz="3200" dirty="0" smtClean="0"/>
              <a:t>																	Cont…</a:t>
            </a:r>
            <a:endParaRPr lang="en-US" sz="3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Constitution </a:t>
            </a:r>
            <a:r>
              <a:rPr lang="en-US" sz="3000" b="1" dirty="0">
                <a:solidFill>
                  <a:srgbClr val="00B0F0"/>
                </a:solidFill>
                <a:latin typeface="Algerian" pitchFamily="82" charset="0"/>
              </a:rPr>
              <a:t>of National Financial Reporting </a:t>
            </a:r>
            <a:r>
              <a:rPr lang="en-US" sz="3000" b="1" dirty="0" smtClean="0">
                <a:solidFill>
                  <a:srgbClr val="00B0F0"/>
                </a:solidFill>
                <a:latin typeface="Algerian" pitchFamily="82" charset="0"/>
              </a:rPr>
              <a:t>Authority  (Sec. 132)</a:t>
            </a:r>
            <a:endParaRPr lang="en-US" sz="3000" dirty="0">
              <a:solidFill>
                <a:srgbClr val="00B0F0"/>
              </a:solidFill>
              <a:latin typeface="Algerian" pitchFamily="82" charset="0"/>
            </a:endParaRPr>
          </a:p>
        </p:txBody>
      </p:sp>
      <p:sp>
        <p:nvSpPr>
          <p:cNvPr id="4" name="TextBox 3"/>
          <p:cNvSpPr txBox="1"/>
          <p:nvPr/>
        </p:nvSpPr>
        <p:spPr>
          <a:xfrm>
            <a:off x="152400" y="1509385"/>
            <a:ext cx="8915400" cy="4662815"/>
          </a:xfrm>
          <a:prstGeom prst="rect">
            <a:avLst/>
          </a:prstGeom>
          <a:noFill/>
        </p:spPr>
        <p:txBody>
          <a:bodyPr wrap="square" rtlCol="0">
            <a:spAutoFit/>
          </a:bodyPr>
          <a:lstStyle/>
          <a:p>
            <a:pPr algn="just"/>
            <a:r>
              <a:rPr lang="en-US" sz="3300" dirty="0" smtClean="0">
                <a:latin typeface="+mj-lt"/>
              </a:rPr>
              <a:t>The authority shall have power to </a:t>
            </a:r>
            <a:r>
              <a:rPr lang="en-US" sz="3300" dirty="0" smtClean="0">
                <a:solidFill>
                  <a:srgbClr val="FF0000"/>
                </a:solidFill>
                <a:latin typeface="+mj-lt"/>
              </a:rPr>
              <a:t>investigate</a:t>
            </a:r>
            <a:r>
              <a:rPr lang="en-US" sz="3300" dirty="0" smtClean="0">
                <a:latin typeface="+mj-lt"/>
              </a:rPr>
              <a:t> the matters of </a:t>
            </a:r>
            <a:r>
              <a:rPr lang="en-US" sz="3300" dirty="0" smtClean="0">
                <a:solidFill>
                  <a:srgbClr val="FF0000"/>
                </a:solidFill>
                <a:latin typeface="+mj-lt"/>
              </a:rPr>
              <a:t>misconduct</a:t>
            </a:r>
            <a:r>
              <a:rPr lang="en-US" sz="3300" dirty="0" smtClean="0">
                <a:latin typeface="+mj-lt"/>
              </a:rPr>
              <a:t> committed by any member of ICAI or any other prescribed profession and pass order which may be appealed to Appellate Authority to be constituted by CG. </a:t>
            </a:r>
          </a:p>
          <a:p>
            <a:pPr algn="just"/>
            <a:endParaRPr lang="en-US" sz="3300" dirty="0" smtClean="0">
              <a:solidFill>
                <a:srgbClr val="FF0000"/>
              </a:solidFill>
              <a:latin typeface="+mj-lt"/>
            </a:endParaRPr>
          </a:p>
          <a:p>
            <a:pPr algn="just"/>
            <a:r>
              <a:rPr lang="en-US" sz="3300" dirty="0" smtClean="0">
                <a:solidFill>
                  <a:srgbClr val="FF0000"/>
                </a:solidFill>
                <a:latin typeface="+mj-lt"/>
              </a:rPr>
              <a:t>Qualifications</a:t>
            </a:r>
            <a:r>
              <a:rPr lang="en-US" sz="3300" dirty="0" smtClean="0">
                <a:latin typeface="+mj-lt"/>
              </a:rPr>
              <a:t>, terms and conditions of appointment of the chairperson and members of the Appellate Authority have also been provided. </a:t>
            </a:r>
            <a:endParaRPr lang="en-US" sz="3300" dirty="0">
              <a:latin typeface="+mj-l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CG </a:t>
            </a:r>
            <a:r>
              <a:rPr lang="en-US" sz="3000" b="1" dirty="0">
                <a:solidFill>
                  <a:srgbClr val="00B0F0"/>
                </a:solidFill>
                <a:latin typeface="Algerian" pitchFamily="82" charset="0"/>
              </a:rPr>
              <a:t>to prescribe </a:t>
            </a:r>
            <a:r>
              <a:rPr lang="en-US" sz="3000" b="1" dirty="0" smtClean="0">
                <a:solidFill>
                  <a:srgbClr val="00B0F0"/>
                </a:solidFill>
                <a:latin typeface="Algerian" pitchFamily="82" charset="0"/>
              </a:rPr>
              <a:t>AS (Sec. 133)</a:t>
            </a:r>
            <a:endParaRPr lang="en-US" sz="3000" dirty="0">
              <a:solidFill>
                <a:srgbClr val="00B0F0"/>
              </a:solidFill>
              <a:latin typeface="Algerian" pitchFamily="82" charset="0"/>
            </a:endParaRPr>
          </a:p>
        </p:txBody>
      </p:sp>
      <p:sp>
        <p:nvSpPr>
          <p:cNvPr id="4" name="TextBox 3"/>
          <p:cNvSpPr txBox="1"/>
          <p:nvPr/>
        </p:nvSpPr>
        <p:spPr>
          <a:xfrm>
            <a:off x="76200" y="1752600"/>
            <a:ext cx="8991600" cy="2123658"/>
          </a:xfrm>
          <a:prstGeom prst="rect">
            <a:avLst/>
          </a:prstGeom>
          <a:noFill/>
        </p:spPr>
        <p:txBody>
          <a:bodyPr wrap="square" rtlCol="0">
            <a:spAutoFit/>
          </a:bodyPr>
          <a:lstStyle/>
          <a:p>
            <a:pPr algn="just"/>
            <a:r>
              <a:rPr lang="en-US" sz="3300" dirty="0" smtClean="0"/>
              <a:t>This Section provides that the </a:t>
            </a:r>
            <a:r>
              <a:rPr lang="en-US" sz="3300" dirty="0" smtClean="0">
                <a:solidFill>
                  <a:srgbClr val="FF0000"/>
                </a:solidFill>
              </a:rPr>
              <a:t>CG may</a:t>
            </a:r>
            <a:r>
              <a:rPr lang="en-US" sz="3300" dirty="0" smtClean="0"/>
              <a:t>, after consultation with </a:t>
            </a:r>
            <a:r>
              <a:rPr lang="en-US" sz="3300" dirty="0" smtClean="0"/>
              <a:t>NFRA</a:t>
            </a:r>
            <a:r>
              <a:rPr lang="en-US" sz="3300" dirty="0" smtClean="0"/>
              <a:t>, </a:t>
            </a:r>
            <a:r>
              <a:rPr lang="en-US" sz="3300" dirty="0" smtClean="0">
                <a:solidFill>
                  <a:srgbClr val="FF0000"/>
                </a:solidFill>
              </a:rPr>
              <a:t>prescribe </a:t>
            </a:r>
            <a:r>
              <a:rPr lang="en-US" sz="3300" dirty="0" smtClean="0"/>
              <a:t>the </a:t>
            </a:r>
            <a:r>
              <a:rPr lang="en-US" sz="3300" dirty="0" smtClean="0">
                <a:solidFill>
                  <a:srgbClr val="FF0000"/>
                </a:solidFill>
              </a:rPr>
              <a:t>Accounting Standards </a:t>
            </a:r>
            <a:r>
              <a:rPr lang="en-US" sz="3300" dirty="0" smtClean="0"/>
              <a:t>as recommended by the ICAI for adoption by companies</a:t>
            </a:r>
            <a:r>
              <a:rPr lang="en-US" sz="3300" dirty="0" smtClean="0"/>
              <a:t>.</a:t>
            </a:r>
            <a:endParaRPr lang="en-US" sz="3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BOD shall approve FS (Sec. 134)</a:t>
            </a:r>
            <a:endParaRPr lang="en-US" sz="3000" dirty="0">
              <a:solidFill>
                <a:srgbClr val="00B0F0"/>
              </a:solidFill>
              <a:latin typeface="Algerian" pitchFamily="82" charset="0"/>
            </a:endParaRPr>
          </a:p>
        </p:txBody>
      </p:sp>
      <p:sp>
        <p:nvSpPr>
          <p:cNvPr id="4" name="TextBox 3"/>
          <p:cNvSpPr txBox="1"/>
          <p:nvPr/>
        </p:nvSpPr>
        <p:spPr>
          <a:xfrm>
            <a:off x="76200" y="1981200"/>
            <a:ext cx="8991600" cy="2631490"/>
          </a:xfrm>
          <a:prstGeom prst="rect">
            <a:avLst/>
          </a:prstGeom>
          <a:noFill/>
        </p:spPr>
        <p:txBody>
          <a:bodyPr wrap="square" rtlCol="0">
            <a:spAutoFit/>
          </a:bodyPr>
          <a:lstStyle/>
          <a:p>
            <a:pPr algn="just"/>
            <a:r>
              <a:rPr lang="en-US" sz="3300" dirty="0" smtClean="0"/>
              <a:t>This Section provides that the FS should be approved by the BOD before they are signed and submitted to auditor. The Board’s Report &amp; Auditor’s Report are to be </a:t>
            </a:r>
            <a:r>
              <a:rPr lang="en-US" sz="3300" dirty="0" smtClean="0">
                <a:solidFill>
                  <a:srgbClr val="FF0000"/>
                </a:solidFill>
              </a:rPr>
              <a:t>attached</a:t>
            </a:r>
            <a:r>
              <a:rPr lang="en-US" sz="3300" dirty="0" smtClean="0"/>
              <a:t> with every FS before it is issued</a:t>
            </a:r>
            <a:r>
              <a:rPr lang="en-US" sz="3300" dirty="0" smtClean="0"/>
              <a:t>.</a:t>
            </a:r>
            <a:endParaRPr lang="en-US" sz="33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Copy </a:t>
            </a:r>
            <a:r>
              <a:rPr lang="en-US" sz="3000" b="1" dirty="0">
                <a:solidFill>
                  <a:srgbClr val="00B0F0"/>
                </a:solidFill>
                <a:latin typeface="Algerian" pitchFamily="82" charset="0"/>
              </a:rPr>
              <a:t>of </a:t>
            </a:r>
            <a:r>
              <a:rPr lang="en-US" sz="3000" b="1" dirty="0" smtClean="0">
                <a:solidFill>
                  <a:srgbClr val="00B0F0"/>
                </a:solidFill>
                <a:latin typeface="Algerian" pitchFamily="82" charset="0"/>
              </a:rPr>
              <a:t>FS </a:t>
            </a:r>
            <a:r>
              <a:rPr lang="en-US" sz="3000" b="1" dirty="0">
                <a:solidFill>
                  <a:srgbClr val="00B0F0"/>
                </a:solidFill>
                <a:latin typeface="Algerian" pitchFamily="82" charset="0"/>
              </a:rPr>
              <a:t>to be filed with </a:t>
            </a:r>
            <a:r>
              <a:rPr lang="en-US" sz="3000" b="1" dirty="0" smtClean="0">
                <a:solidFill>
                  <a:srgbClr val="00B0F0"/>
                </a:solidFill>
                <a:latin typeface="Algerian" pitchFamily="82" charset="0"/>
              </a:rPr>
              <a:t>Registrar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137)</a:t>
            </a:r>
            <a:endParaRPr lang="en-US" sz="3000" dirty="0">
              <a:solidFill>
                <a:srgbClr val="00B0F0"/>
              </a:solidFill>
              <a:latin typeface="Algerian" pitchFamily="82" charset="0"/>
            </a:endParaRPr>
          </a:p>
        </p:txBody>
      </p:sp>
      <p:sp>
        <p:nvSpPr>
          <p:cNvPr id="4" name="TextBox 3"/>
          <p:cNvSpPr txBox="1"/>
          <p:nvPr/>
        </p:nvSpPr>
        <p:spPr>
          <a:xfrm>
            <a:off x="76200" y="1219200"/>
            <a:ext cx="8915400" cy="5447645"/>
          </a:xfrm>
          <a:prstGeom prst="rect">
            <a:avLst/>
          </a:prstGeom>
          <a:noFill/>
        </p:spPr>
        <p:txBody>
          <a:bodyPr wrap="square" rtlCol="0">
            <a:spAutoFit/>
          </a:bodyPr>
          <a:lstStyle/>
          <a:p>
            <a:pPr algn="just">
              <a:buFont typeface="Wingdings" pitchFamily="2" charset="2"/>
              <a:buChar char="ü"/>
            </a:pPr>
            <a:r>
              <a:rPr lang="en-US" sz="2900" dirty="0" smtClean="0"/>
              <a:t>This Section provides that a copy of FS, auditor’s report etc shall be filled with the Registrar </a:t>
            </a:r>
            <a:r>
              <a:rPr lang="en-US" sz="2900" dirty="0" smtClean="0">
                <a:solidFill>
                  <a:srgbClr val="FF0000"/>
                </a:solidFill>
              </a:rPr>
              <a:t>within 30 </a:t>
            </a:r>
            <a:r>
              <a:rPr lang="en-US" sz="2900" dirty="0" smtClean="0">
                <a:solidFill>
                  <a:srgbClr val="FF0000"/>
                </a:solidFill>
              </a:rPr>
              <a:t>days</a:t>
            </a:r>
            <a:r>
              <a:rPr lang="en-US" sz="2900" dirty="0" smtClean="0"/>
              <a:t>.</a:t>
            </a:r>
          </a:p>
          <a:p>
            <a:pPr algn="just">
              <a:buFont typeface="Wingdings" pitchFamily="2" charset="2"/>
              <a:buChar char="ü"/>
            </a:pPr>
            <a:r>
              <a:rPr lang="en-US" sz="2900" dirty="0" smtClean="0"/>
              <a:t>In </a:t>
            </a:r>
            <a:r>
              <a:rPr lang="en-US" sz="2900" dirty="0" smtClean="0"/>
              <a:t>case </a:t>
            </a:r>
            <a:r>
              <a:rPr lang="en-US" sz="2900" smtClean="0"/>
              <a:t>a </a:t>
            </a:r>
            <a:r>
              <a:rPr lang="en-US" sz="2900" smtClean="0"/>
              <a:t>company </a:t>
            </a:r>
            <a:r>
              <a:rPr lang="en-US" sz="2900" dirty="0" smtClean="0"/>
              <a:t>does not hold an AGM or the AGM has been adjourned in any year, a statement of facts and reasons along with FS and attachment has to be filed with the </a:t>
            </a:r>
            <a:r>
              <a:rPr lang="en-US" sz="2900" dirty="0" smtClean="0"/>
              <a:t>Registrar.</a:t>
            </a:r>
          </a:p>
          <a:p>
            <a:pPr algn="just">
              <a:buFont typeface="Wingdings" pitchFamily="2" charset="2"/>
              <a:buChar char="ü"/>
            </a:pPr>
            <a:r>
              <a:rPr lang="en-US" sz="2900" dirty="0" smtClean="0"/>
              <a:t>In </a:t>
            </a:r>
            <a:r>
              <a:rPr lang="en-US" sz="2900" dirty="0" smtClean="0"/>
              <a:t>case the accounts are not adopted at AGM or adjourned meeting, the unadopted accounts shall be filed with </a:t>
            </a:r>
            <a:r>
              <a:rPr lang="en-US" sz="2900" dirty="0" smtClean="0"/>
              <a:t>ROC </a:t>
            </a:r>
            <a:r>
              <a:rPr lang="en-US" sz="2900" dirty="0" smtClean="0"/>
              <a:t>who shall take them in his records as provisional till </a:t>
            </a:r>
            <a:r>
              <a:rPr lang="en-US" sz="2900" dirty="0" smtClean="0"/>
              <a:t>final </a:t>
            </a:r>
            <a:r>
              <a:rPr lang="en-US" sz="2900" dirty="0" smtClean="0"/>
              <a:t>accounts are </a:t>
            </a:r>
            <a:r>
              <a:rPr lang="en-US" sz="2900" dirty="0" smtClean="0"/>
              <a:t>filed.</a:t>
            </a:r>
          </a:p>
          <a:p>
            <a:pPr algn="just">
              <a:buFont typeface="Wingdings" pitchFamily="2" charset="2"/>
              <a:buChar char="ü"/>
            </a:pPr>
            <a:r>
              <a:rPr lang="en-US" sz="2900" dirty="0" smtClean="0"/>
              <a:t>One Person Co. </a:t>
            </a:r>
            <a:r>
              <a:rPr lang="en-US" sz="2900" dirty="0" smtClean="0">
                <a:solidFill>
                  <a:srgbClr val="FF0000"/>
                </a:solidFill>
              </a:rPr>
              <a:t>(OPC)</a:t>
            </a:r>
            <a:r>
              <a:rPr lang="en-US" sz="2900" dirty="0" smtClean="0"/>
              <a:t> </a:t>
            </a:r>
            <a:r>
              <a:rPr lang="en-US" sz="2900" dirty="0" smtClean="0"/>
              <a:t>is required to file the FS with the Registrar within </a:t>
            </a:r>
            <a:r>
              <a:rPr lang="en-US" sz="2900" dirty="0" smtClean="0">
                <a:solidFill>
                  <a:srgbClr val="FF0000"/>
                </a:solidFill>
              </a:rPr>
              <a:t>180 days </a:t>
            </a:r>
            <a:r>
              <a:rPr lang="en-US" sz="2900" dirty="0" smtClean="0"/>
              <a:t>from the date of meeting.</a:t>
            </a:r>
            <a:endParaRPr lang="en-US" sz="29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“TO ANY OTHER PERSON IN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WHOM DIRECTOR IS INTERESTED”</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0" y="1112837"/>
            <a:ext cx="9144000" cy="5745163"/>
          </a:xfrm>
        </p:spPr>
        <p:txBody>
          <a:bodyPr>
            <a:noAutofit/>
          </a:bodyPr>
          <a:lstStyle/>
          <a:p>
            <a:r>
              <a:rPr lang="en-US" sz="2600" dirty="0" smtClean="0">
                <a:latin typeface="+mj-lt"/>
              </a:rPr>
              <a:t>(</a:t>
            </a:r>
            <a:r>
              <a:rPr lang="en-US" sz="2600" dirty="0">
                <a:latin typeface="+mj-lt"/>
              </a:rPr>
              <a:t>a) any director of the </a:t>
            </a:r>
            <a:r>
              <a:rPr lang="en-US" sz="2600" b="1">
                <a:latin typeface="+mj-lt"/>
              </a:rPr>
              <a:t>lending </a:t>
            </a:r>
            <a:r>
              <a:rPr lang="en-US" sz="2600" b="1" smtClean="0">
                <a:latin typeface="+mj-lt"/>
              </a:rPr>
              <a:t>company</a:t>
            </a:r>
            <a:r>
              <a:rPr lang="en-US" sz="2600" smtClean="0">
                <a:latin typeface="+mj-lt"/>
              </a:rPr>
              <a:t>, </a:t>
            </a:r>
            <a:r>
              <a:rPr lang="en-US" sz="2600" dirty="0">
                <a:latin typeface="+mj-lt"/>
              </a:rPr>
              <a:t>or of </a:t>
            </a:r>
            <a:r>
              <a:rPr lang="en-US" sz="2600">
                <a:latin typeface="+mj-lt"/>
              </a:rPr>
              <a:t>a </a:t>
            </a:r>
            <a:r>
              <a:rPr lang="en-US" sz="2600" smtClean="0">
                <a:latin typeface="+mj-lt"/>
              </a:rPr>
              <a:t>company </a:t>
            </a:r>
            <a:r>
              <a:rPr lang="en-US" sz="2600" dirty="0">
                <a:latin typeface="+mj-lt"/>
              </a:rPr>
              <a:t>which is its </a:t>
            </a:r>
            <a:r>
              <a:rPr lang="en-US" sz="2600" b="1" dirty="0">
                <a:latin typeface="+mj-lt"/>
              </a:rPr>
              <a:t>holding</a:t>
            </a:r>
            <a:r>
              <a:rPr lang="en-US" sz="2600" b="1">
                <a:latin typeface="+mj-lt"/>
              </a:rPr>
              <a:t> </a:t>
            </a:r>
            <a:r>
              <a:rPr lang="en-US" sz="2600" smtClean="0">
                <a:latin typeface="+mj-lt"/>
              </a:rPr>
              <a:t>company </a:t>
            </a:r>
            <a:r>
              <a:rPr lang="en-US" sz="2600" dirty="0">
                <a:latin typeface="+mj-lt"/>
              </a:rPr>
              <a:t>or any </a:t>
            </a:r>
            <a:r>
              <a:rPr lang="en-US" sz="2600" b="1" dirty="0">
                <a:latin typeface="+mj-lt"/>
              </a:rPr>
              <a:t>partner or relative </a:t>
            </a:r>
            <a:r>
              <a:rPr lang="en-US" sz="2600" dirty="0">
                <a:latin typeface="+mj-lt"/>
              </a:rPr>
              <a:t>of any such director; </a:t>
            </a:r>
            <a:r>
              <a:rPr lang="en-US" sz="2600" dirty="0" smtClean="0">
                <a:latin typeface="+mj-lt"/>
              </a:rPr>
              <a:t/>
            </a:r>
            <a:br>
              <a:rPr lang="en-US" sz="2600" dirty="0" smtClean="0">
                <a:latin typeface="+mj-lt"/>
              </a:rPr>
            </a:br>
            <a:r>
              <a:rPr lang="en-US" sz="2600" dirty="0">
                <a:latin typeface="+mj-lt"/>
              </a:rPr>
              <a:t>(b) any </a:t>
            </a:r>
            <a:r>
              <a:rPr lang="en-US" sz="2600" b="1" dirty="0">
                <a:latin typeface="+mj-lt"/>
              </a:rPr>
              <a:t>firm </a:t>
            </a:r>
            <a:r>
              <a:rPr lang="en-US" sz="2600" dirty="0">
                <a:latin typeface="+mj-lt"/>
              </a:rPr>
              <a:t>in which any such director or relative is a partner;</a:t>
            </a:r>
            <a:r>
              <a:rPr lang="en-US" sz="2600" dirty="0" smtClean="0">
                <a:latin typeface="+mj-lt"/>
              </a:rPr>
              <a:t/>
            </a:r>
            <a:br>
              <a:rPr lang="en-US" sz="2600" dirty="0" smtClean="0">
                <a:latin typeface="+mj-lt"/>
              </a:rPr>
            </a:br>
            <a:r>
              <a:rPr lang="en-US" sz="2600" dirty="0">
                <a:latin typeface="+mj-lt"/>
              </a:rPr>
              <a:t>(c) any </a:t>
            </a:r>
            <a:r>
              <a:rPr lang="en-US" sz="2600" b="1">
                <a:solidFill>
                  <a:srgbClr val="FF0000"/>
                </a:solidFill>
                <a:latin typeface="+mj-lt"/>
              </a:rPr>
              <a:t>private </a:t>
            </a:r>
            <a:r>
              <a:rPr lang="en-US" sz="2600" b="1" smtClean="0">
                <a:solidFill>
                  <a:srgbClr val="FF0000"/>
                </a:solidFill>
                <a:latin typeface="+mj-lt"/>
              </a:rPr>
              <a:t>company</a:t>
            </a:r>
            <a:r>
              <a:rPr lang="en-US" sz="2600" b="1" dirty="0">
                <a:latin typeface="+mj-lt"/>
              </a:rPr>
              <a:t> </a:t>
            </a:r>
            <a:r>
              <a:rPr lang="en-US" sz="2600" dirty="0">
                <a:latin typeface="+mj-lt"/>
              </a:rPr>
              <a:t>of which any such director is a director or </a:t>
            </a:r>
            <a:r>
              <a:rPr lang="en-US" sz="2600" dirty="0">
                <a:solidFill>
                  <a:srgbClr val="FF0000"/>
                </a:solidFill>
                <a:latin typeface="+mj-lt"/>
              </a:rPr>
              <a:t>member</a:t>
            </a:r>
            <a:r>
              <a:rPr lang="en-US" sz="2600" dirty="0">
                <a:latin typeface="+mj-lt"/>
              </a:rPr>
              <a:t>;</a:t>
            </a:r>
            <a:r>
              <a:rPr lang="en-US" sz="2600" dirty="0" smtClean="0">
                <a:latin typeface="+mj-lt"/>
              </a:rPr>
              <a:t/>
            </a:r>
            <a:br>
              <a:rPr lang="en-US" sz="2600" dirty="0" smtClean="0">
                <a:latin typeface="+mj-lt"/>
              </a:rPr>
            </a:br>
            <a:r>
              <a:rPr lang="en-US" sz="2600" dirty="0">
                <a:latin typeface="+mj-lt"/>
              </a:rPr>
              <a:t>(d) any </a:t>
            </a:r>
            <a:r>
              <a:rPr lang="en-US" sz="2600" b="1" dirty="0">
                <a:latin typeface="+mj-lt"/>
              </a:rPr>
              <a:t>body corporate</a:t>
            </a:r>
            <a:r>
              <a:rPr lang="en-US" sz="2600" dirty="0">
                <a:latin typeface="+mj-lt"/>
              </a:rPr>
              <a:t> at a general meeting of which not less than </a:t>
            </a:r>
            <a:r>
              <a:rPr lang="en-US" sz="2600" b="1" dirty="0" smtClean="0">
                <a:solidFill>
                  <a:srgbClr val="FF0000"/>
                </a:solidFill>
                <a:latin typeface="+mj-lt"/>
              </a:rPr>
              <a:t>25 %</a:t>
            </a:r>
            <a:r>
              <a:rPr lang="en-US" sz="2600" dirty="0" smtClean="0">
                <a:solidFill>
                  <a:srgbClr val="FF0000"/>
                </a:solidFill>
                <a:latin typeface="+mj-lt"/>
              </a:rPr>
              <a:t> </a:t>
            </a:r>
            <a:r>
              <a:rPr lang="en-US" sz="2600" dirty="0">
                <a:latin typeface="+mj-lt"/>
              </a:rPr>
              <a:t>of the total voting power may be exercised or </a:t>
            </a:r>
            <a:r>
              <a:rPr lang="en-US" sz="2600" b="1" u="sng" dirty="0">
                <a:solidFill>
                  <a:srgbClr val="FF0000"/>
                </a:solidFill>
                <a:latin typeface="+mj-lt"/>
              </a:rPr>
              <a:t>“controlled”</a:t>
            </a:r>
            <a:r>
              <a:rPr lang="en-US" sz="2600" b="1" dirty="0">
                <a:latin typeface="+mj-lt"/>
              </a:rPr>
              <a:t> </a:t>
            </a:r>
            <a:r>
              <a:rPr lang="en-US" sz="2600" dirty="0">
                <a:latin typeface="+mj-lt"/>
              </a:rPr>
              <a:t>by any such director, or by two or more such directors, together; or</a:t>
            </a:r>
            <a:r>
              <a:rPr lang="en-US" sz="2600" dirty="0" smtClean="0">
                <a:latin typeface="+mj-lt"/>
              </a:rPr>
              <a:t/>
            </a:r>
            <a:br>
              <a:rPr lang="en-US" sz="2600" dirty="0" smtClean="0">
                <a:latin typeface="+mj-lt"/>
              </a:rPr>
            </a:br>
            <a:r>
              <a:rPr lang="en-US" sz="2600" dirty="0">
                <a:latin typeface="+mj-lt"/>
              </a:rPr>
              <a:t>(e) any </a:t>
            </a:r>
            <a:r>
              <a:rPr lang="en-US" sz="2600" b="1" dirty="0">
                <a:latin typeface="+mj-lt"/>
              </a:rPr>
              <a:t>body corporate,</a:t>
            </a:r>
            <a:r>
              <a:rPr lang="en-US" sz="2600" dirty="0">
                <a:latin typeface="+mj-lt"/>
              </a:rPr>
              <a:t> the Board of directors, managing director or manager, whereof is </a:t>
            </a:r>
            <a:r>
              <a:rPr lang="en-US" sz="2600" b="1" dirty="0">
                <a:solidFill>
                  <a:srgbClr val="FF0000"/>
                </a:solidFill>
                <a:latin typeface="+mj-lt"/>
              </a:rPr>
              <a:t>accustomed to act</a:t>
            </a:r>
            <a:r>
              <a:rPr lang="en-US" sz="2600" dirty="0">
                <a:latin typeface="+mj-lt"/>
              </a:rPr>
              <a:t> in accordance with the directions or instructions of the Board, or of any director or directors, of the </a:t>
            </a:r>
            <a:r>
              <a:rPr lang="en-US" sz="2600">
                <a:latin typeface="+mj-lt"/>
              </a:rPr>
              <a:t>lending </a:t>
            </a:r>
            <a:r>
              <a:rPr lang="en-US" sz="2600" smtClean="0">
                <a:latin typeface="+mj-lt"/>
              </a:rPr>
              <a:t>company.</a:t>
            </a:r>
            <a:endParaRPr lang="en-US" sz="2600" dirty="0">
              <a:latin typeface="+mj-l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Internal Audit (Sec. 138)</a:t>
            </a:r>
            <a:endParaRPr lang="en-US" sz="3000" dirty="0">
              <a:solidFill>
                <a:srgbClr val="00B0F0"/>
              </a:solidFill>
              <a:latin typeface="Algerian" pitchFamily="82" charset="0"/>
            </a:endParaRPr>
          </a:p>
        </p:txBody>
      </p:sp>
      <p:sp>
        <p:nvSpPr>
          <p:cNvPr id="4" name="TextBox 3"/>
          <p:cNvSpPr txBox="1"/>
          <p:nvPr/>
        </p:nvSpPr>
        <p:spPr>
          <a:xfrm>
            <a:off x="76200" y="1686342"/>
            <a:ext cx="8915400" cy="2123658"/>
          </a:xfrm>
          <a:prstGeom prst="rect">
            <a:avLst/>
          </a:prstGeom>
          <a:noFill/>
        </p:spPr>
        <p:txBody>
          <a:bodyPr wrap="square" rtlCol="0">
            <a:spAutoFit/>
          </a:bodyPr>
          <a:lstStyle/>
          <a:p>
            <a:pPr algn="just"/>
            <a:r>
              <a:rPr lang="en-US" sz="3300" dirty="0" smtClean="0"/>
              <a:t>This new Section provides for conduct of internal audit of </a:t>
            </a:r>
            <a:r>
              <a:rPr lang="en-US" sz="3300" dirty="0" smtClean="0">
                <a:solidFill>
                  <a:srgbClr val="FF0000"/>
                </a:solidFill>
              </a:rPr>
              <a:t>prescribed class </a:t>
            </a:r>
            <a:r>
              <a:rPr lang="en-US" sz="3300" dirty="0" smtClean="0"/>
              <a:t>or classes of companies. Manner of conducting internal audit shall be prescribed by the CG</a:t>
            </a:r>
            <a:r>
              <a:rPr lang="en-US" sz="3300" dirty="0" smtClean="0"/>
              <a:t>.</a:t>
            </a:r>
            <a:endParaRPr lang="en-US" sz="33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a:bodyPr>
          <a:lstStyle/>
          <a:p>
            <a:pPr eaLnBrk="1" fontAlgn="auto" hangingPunct="1">
              <a:spcAft>
                <a:spcPts val="0"/>
              </a:spcAft>
              <a:defRPr/>
            </a:pPr>
            <a:r>
              <a:rPr lang="en-US" sz="3000" b="1" dirty="0" smtClean="0">
                <a:solidFill>
                  <a:srgbClr val="00B0F0"/>
                </a:solidFill>
                <a:latin typeface="Algerian" pitchFamily="82" charset="0"/>
              </a:rPr>
              <a:t>DEPRECIATION</a:t>
            </a:r>
            <a:br>
              <a:rPr lang="en-US" sz="3000" b="1" dirty="0" smtClean="0">
                <a:solidFill>
                  <a:srgbClr val="00B0F0"/>
                </a:solidFill>
                <a:latin typeface="Algerian" pitchFamily="82" charset="0"/>
              </a:rPr>
            </a:br>
            <a:r>
              <a:rPr lang="en-US" sz="3000" b="1" dirty="0" err="1" smtClean="0">
                <a:solidFill>
                  <a:srgbClr val="00B0F0"/>
                </a:solidFill>
                <a:latin typeface="Algerian" pitchFamily="82" charset="0"/>
              </a:rPr>
              <a:t>Depn</a:t>
            </a:r>
            <a:r>
              <a:rPr lang="en-US" sz="3000" b="1" dirty="0" smtClean="0">
                <a:solidFill>
                  <a:srgbClr val="00B0F0"/>
                </a:solidFill>
                <a:latin typeface="Algerian" pitchFamily="82" charset="0"/>
              </a:rPr>
              <a:t> </a:t>
            </a:r>
            <a:r>
              <a:rPr lang="en-US" sz="3000" b="1" dirty="0" smtClean="0">
                <a:solidFill>
                  <a:srgbClr val="00B0F0"/>
                </a:solidFill>
                <a:latin typeface="Algerian" pitchFamily="82" charset="0"/>
              </a:rPr>
              <a:t>= (cost – residual value)/useful life</a:t>
            </a:r>
            <a:endParaRPr lang="en-IN" sz="3000" b="1" dirty="0" smtClean="0">
              <a:solidFill>
                <a:srgbClr val="00B0F0"/>
              </a:solidFill>
              <a:latin typeface="Algerian" pitchFamily="82" charset="0"/>
            </a:endParaRPr>
          </a:p>
        </p:txBody>
      </p:sp>
      <p:sp>
        <p:nvSpPr>
          <p:cNvPr id="22531" name="Content Placeholder 2"/>
          <p:cNvSpPr>
            <a:spLocks noGrp="1"/>
          </p:cNvSpPr>
          <p:nvPr>
            <p:ph idx="1"/>
          </p:nvPr>
        </p:nvSpPr>
        <p:spPr>
          <a:xfrm>
            <a:off x="76200" y="1600200"/>
            <a:ext cx="8991600" cy="4953000"/>
          </a:xfrm>
        </p:spPr>
        <p:txBody>
          <a:bodyPr>
            <a:normAutofit/>
          </a:bodyPr>
          <a:lstStyle/>
          <a:p>
            <a:pPr marL="420624" indent="-384048" algn="just" eaLnBrk="1" fontAlgn="auto" hangingPunct="1">
              <a:spcAft>
                <a:spcPts val="0"/>
              </a:spcAft>
              <a:buClrTx/>
              <a:buFont typeface="Wingdings" pitchFamily="2" charset="2"/>
              <a:buChar char="ü"/>
              <a:defRPr/>
            </a:pPr>
            <a:r>
              <a:rPr lang="en-US" sz="3100" dirty="0" smtClean="0">
                <a:solidFill>
                  <a:schemeClr val="tx1">
                    <a:lumMod val="65000"/>
                    <a:lumOff val="35000"/>
                  </a:schemeClr>
                </a:solidFill>
              </a:rPr>
              <a:t>Schedule II introduced</a:t>
            </a:r>
          </a:p>
          <a:p>
            <a:pPr marL="420624" indent="-384048" algn="just" eaLnBrk="1" fontAlgn="auto" hangingPunct="1">
              <a:spcAft>
                <a:spcPts val="0"/>
              </a:spcAft>
              <a:buClrTx/>
              <a:buFont typeface="Wingdings" pitchFamily="2" charset="2"/>
              <a:buChar char="ü"/>
              <a:defRPr/>
            </a:pPr>
            <a:r>
              <a:rPr lang="en-US" sz="3100" dirty="0" smtClean="0">
                <a:solidFill>
                  <a:schemeClr val="tx1">
                    <a:lumMod val="65000"/>
                    <a:lumOff val="35000"/>
                  </a:schemeClr>
                </a:solidFill>
              </a:rPr>
              <a:t>Depreciation to be based on </a:t>
            </a:r>
            <a:r>
              <a:rPr lang="en-US" sz="3100" dirty="0" smtClean="0">
                <a:solidFill>
                  <a:srgbClr val="FF0000"/>
                </a:solidFill>
              </a:rPr>
              <a:t>useful life &amp; residual value</a:t>
            </a:r>
          </a:p>
          <a:p>
            <a:pPr marL="420624" indent="-384048" algn="just" eaLnBrk="1" fontAlgn="auto" hangingPunct="1">
              <a:spcAft>
                <a:spcPts val="0"/>
              </a:spcAft>
              <a:buClrTx/>
              <a:buFont typeface="Wingdings" pitchFamily="2" charset="2"/>
              <a:buChar char="ü"/>
              <a:defRPr/>
            </a:pPr>
            <a:r>
              <a:rPr lang="en-US" sz="3100" dirty="0" smtClean="0">
                <a:solidFill>
                  <a:srgbClr val="FF0000"/>
                </a:solidFill>
              </a:rPr>
              <a:t>Useful lives </a:t>
            </a:r>
            <a:r>
              <a:rPr lang="en-US" sz="3100" dirty="0" smtClean="0">
                <a:solidFill>
                  <a:schemeClr val="tx1">
                    <a:lumMod val="65000"/>
                    <a:lumOff val="35000"/>
                  </a:schemeClr>
                </a:solidFill>
              </a:rPr>
              <a:t>of various tangible assets </a:t>
            </a:r>
            <a:r>
              <a:rPr lang="en-US" sz="3100" dirty="0" smtClean="0">
                <a:solidFill>
                  <a:srgbClr val="FF0000"/>
                </a:solidFill>
              </a:rPr>
              <a:t>prescribed</a:t>
            </a:r>
          </a:p>
          <a:p>
            <a:pPr marL="420624" indent="-384048" algn="just" eaLnBrk="1" fontAlgn="auto" hangingPunct="1">
              <a:spcAft>
                <a:spcPts val="0"/>
              </a:spcAft>
              <a:buClrTx/>
              <a:buFont typeface="Wingdings" pitchFamily="2" charset="2"/>
              <a:buChar char="ü"/>
              <a:defRPr/>
            </a:pPr>
            <a:r>
              <a:rPr lang="en-US" sz="3100" dirty="0" smtClean="0">
                <a:solidFill>
                  <a:schemeClr val="tx1">
                    <a:lumMod val="65000"/>
                    <a:lumOff val="35000"/>
                  </a:schemeClr>
                </a:solidFill>
              </a:rPr>
              <a:t>Residual Value not more than 5% of the original cost of the asset</a:t>
            </a:r>
          </a:p>
          <a:p>
            <a:pPr marL="420624" indent="-384048" algn="just" eaLnBrk="1" fontAlgn="auto" hangingPunct="1">
              <a:spcAft>
                <a:spcPts val="0"/>
              </a:spcAft>
              <a:buClrTx/>
              <a:buFont typeface="Wingdings" pitchFamily="2" charset="2"/>
              <a:buChar char="ü"/>
              <a:defRPr/>
            </a:pPr>
            <a:r>
              <a:rPr lang="en-US" sz="3100" dirty="0" smtClean="0">
                <a:solidFill>
                  <a:schemeClr val="tx1">
                    <a:lumMod val="65000"/>
                    <a:lumOff val="35000"/>
                  </a:schemeClr>
                </a:solidFill>
              </a:rPr>
              <a:t>From the date Schedule II becomes effective carrying amount of the asset shall be depreciated over the remaining useful life of the asset</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2"/>
          </a:xfrm>
        </p:spPr>
        <p:txBody>
          <a:bodyPr>
            <a:noAutofit/>
          </a:bodyPr>
          <a:lstStyle/>
          <a:p>
            <a:pPr algn="ctr" eaLnBrk="1" fontAlgn="auto" hangingPunct="1">
              <a:spcAft>
                <a:spcPts val="0"/>
              </a:spcAft>
              <a:defRPr/>
            </a:pPr>
            <a:r>
              <a:rPr lang="en-IN" sz="3000" u="sng" dirty="0" smtClean="0">
                <a:solidFill>
                  <a:srgbClr val="00B0F0"/>
                </a:solidFill>
                <a:latin typeface="Algerian" pitchFamily="82" charset="0"/>
              </a:rPr>
              <a:t>SCHEDULE II (See section 123)</a:t>
            </a:r>
            <a:br>
              <a:rPr lang="en-IN" sz="3000" u="sng" dirty="0" smtClean="0">
                <a:solidFill>
                  <a:srgbClr val="00B0F0"/>
                </a:solidFill>
                <a:latin typeface="Algerian" pitchFamily="82" charset="0"/>
              </a:rPr>
            </a:br>
            <a:r>
              <a:rPr lang="en-IN" sz="3000" u="sng" dirty="0" smtClean="0">
                <a:solidFill>
                  <a:srgbClr val="00B0F0"/>
                </a:solidFill>
                <a:latin typeface="Algerian" pitchFamily="82" charset="0"/>
              </a:rPr>
              <a:t>USEFUL LIVES TO COMPUTE DEPRECIATION</a:t>
            </a:r>
          </a:p>
        </p:txBody>
      </p:sp>
      <p:sp>
        <p:nvSpPr>
          <p:cNvPr id="3" name="Content Placeholder 2"/>
          <p:cNvSpPr>
            <a:spLocks noGrp="1"/>
          </p:cNvSpPr>
          <p:nvPr>
            <p:ph idx="1"/>
          </p:nvPr>
        </p:nvSpPr>
        <p:spPr>
          <a:xfrm>
            <a:off x="76200" y="1676400"/>
            <a:ext cx="8991600" cy="5181600"/>
          </a:xfrm>
        </p:spPr>
        <p:txBody>
          <a:bodyPr>
            <a:normAutofit/>
          </a:bodyPr>
          <a:lstStyle/>
          <a:p>
            <a:pPr marL="420624" indent="-384048" algn="just" eaLnBrk="1" fontAlgn="auto" hangingPunct="1">
              <a:spcAft>
                <a:spcPts val="0"/>
              </a:spcAft>
              <a:buClrTx/>
              <a:buFont typeface="Wingdings" pitchFamily="2" charset="2"/>
              <a:buChar char="ü"/>
              <a:defRPr/>
            </a:pPr>
            <a:r>
              <a:rPr lang="en-IN" sz="2800" dirty="0" smtClean="0">
                <a:solidFill>
                  <a:schemeClr val="tx1">
                    <a:lumMod val="65000"/>
                    <a:lumOff val="35000"/>
                  </a:schemeClr>
                </a:solidFill>
                <a:ea typeface="+mj-ea"/>
                <a:cs typeface="+mj-cs"/>
              </a:rPr>
              <a:t>PART ‘A’</a:t>
            </a:r>
          </a:p>
          <a:p>
            <a:pPr marL="420624" indent="-384048" algn="just" eaLnBrk="1" fontAlgn="auto" hangingPunct="1">
              <a:spcAft>
                <a:spcPts val="0"/>
              </a:spcAft>
              <a:buClrTx/>
              <a:buFont typeface="Wingdings" pitchFamily="2" charset="2"/>
              <a:buNone/>
              <a:defRPr/>
            </a:pPr>
            <a:r>
              <a:rPr lang="en-US" sz="2800" dirty="0" smtClean="0">
                <a:solidFill>
                  <a:schemeClr val="tx1">
                    <a:lumMod val="65000"/>
                    <a:lumOff val="35000"/>
                  </a:schemeClr>
                </a:solidFill>
                <a:ea typeface="+mj-ea"/>
                <a:cs typeface="+mj-cs"/>
              </a:rPr>
              <a:t>	</a:t>
            </a:r>
            <a:r>
              <a:rPr lang="en-IN" sz="2800" dirty="0" smtClean="0">
                <a:solidFill>
                  <a:schemeClr val="tx1">
                    <a:lumMod val="65000"/>
                    <a:lumOff val="35000"/>
                  </a:schemeClr>
                </a:solidFill>
              </a:rPr>
              <a:t>1. Depreciation is the systematic allocation of the depreciable amount of an asset over its useful life. The depreciable amount of an asset is the cost of an asset or other amount substituted for cost, less its residual value. </a:t>
            </a:r>
            <a:r>
              <a:rPr lang="en-IN" sz="2800" dirty="0" smtClean="0">
                <a:solidFill>
                  <a:srgbClr val="FF0000"/>
                </a:solidFill>
              </a:rPr>
              <a:t>“The useful life of an asset” </a:t>
            </a:r>
            <a:r>
              <a:rPr lang="en-IN" sz="2800" dirty="0" smtClean="0">
                <a:solidFill>
                  <a:schemeClr val="tx1">
                    <a:lumMod val="65000"/>
                    <a:lumOff val="35000"/>
                  </a:schemeClr>
                </a:solidFill>
              </a:rPr>
              <a:t>is the period over which an asset is expected to be available for use by an entity, or the number of production or similar units expected to be obtained from the asset by the entity.</a:t>
            </a:r>
            <a:endParaRPr lang="en-IN" sz="2800" dirty="0" smtClean="0">
              <a:solidFill>
                <a:schemeClr val="tx1">
                  <a:lumMod val="65000"/>
                  <a:lumOff val="35000"/>
                </a:schemeClr>
              </a:solidFill>
              <a:ea typeface="+mj-ea"/>
              <a:cs typeface="+mj-cs"/>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
        <p:nvSpPr>
          <p:cNvPr id="3" name="Content Placeholder 2"/>
          <p:cNvSpPr>
            <a:spLocks noGrp="1"/>
          </p:cNvSpPr>
          <p:nvPr>
            <p:ph idx="1"/>
          </p:nvPr>
        </p:nvSpPr>
        <p:spPr>
          <a:xfrm>
            <a:off x="76200" y="1143000"/>
            <a:ext cx="8991600" cy="5715000"/>
          </a:xfrm>
        </p:spPr>
        <p:txBody>
          <a:bodyPr>
            <a:noAutofit/>
          </a:bodyPr>
          <a:lstStyle/>
          <a:p>
            <a:pPr marL="420624" indent="-384048" algn="just" eaLnBrk="1" fontAlgn="auto" hangingPunct="1">
              <a:spcAft>
                <a:spcPts val="0"/>
              </a:spcAft>
              <a:buFont typeface="Wingdings" pitchFamily="2" charset="2"/>
              <a:buNone/>
              <a:defRPr/>
            </a:pPr>
            <a:r>
              <a:rPr lang="en-US" sz="2600" dirty="0" smtClean="0">
                <a:solidFill>
                  <a:srgbClr val="FFFF00"/>
                </a:solidFill>
                <a:latin typeface="+mj-lt"/>
                <a:ea typeface="+mj-ea"/>
                <a:cs typeface="+mj-cs"/>
              </a:rPr>
              <a:t>	</a:t>
            </a:r>
            <a:r>
              <a:rPr lang="en-IN" sz="2600" dirty="0" smtClean="0">
                <a:solidFill>
                  <a:schemeClr val="tx1">
                    <a:lumMod val="65000"/>
                    <a:lumOff val="35000"/>
                  </a:schemeClr>
                </a:solidFill>
                <a:latin typeface="+mj-lt"/>
              </a:rPr>
              <a:t>2. For the purpose of this Schedule, the term depreciation includes amortisation.</a:t>
            </a:r>
          </a:p>
          <a:p>
            <a:pPr marL="420624" indent="-384048" eaLnBrk="1" fontAlgn="auto" hangingPunct="1">
              <a:spcAft>
                <a:spcPts val="0"/>
              </a:spcAft>
              <a:buFont typeface="Wingdings" pitchFamily="2" charset="2"/>
              <a:buNone/>
              <a:defRPr/>
            </a:pPr>
            <a:r>
              <a:rPr lang="en-US" sz="2600" dirty="0" smtClean="0">
                <a:solidFill>
                  <a:schemeClr val="tx1">
                    <a:lumMod val="65000"/>
                    <a:lumOff val="35000"/>
                  </a:schemeClr>
                </a:solidFill>
                <a:latin typeface="+mj-lt"/>
              </a:rPr>
              <a:t>	</a:t>
            </a:r>
            <a:r>
              <a:rPr lang="en-IN" sz="2600" dirty="0" smtClean="0">
                <a:solidFill>
                  <a:schemeClr val="tx1">
                    <a:lumMod val="65000"/>
                    <a:lumOff val="35000"/>
                  </a:schemeClr>
                </a:solidFill>
                <a:latin typeface="+mj-lt"/>
              </a:rPr>
              <a:t>3. Without prejudice to foregoing provisions of paragraph 1,—</a:t>
            </a:r>
          </a:p>
          <a:p>
            <a:pPr marL="420624" indent="-384048" algn="just" eaLnBrk="1" fontAlgn="auto" hangingPunct="1">
              <a:spcAft>
                <a:spcPts val="0"/>
              </a:spcAft>
              <a:buFont typeface="Wingdings" pitchFamily="2" charset="2"/>
              <a:buNone/>
              <a:defRPr/>
            </a:pPr>
            <a:r>
              <a:rPr lang="en-IN" sz="2600" dirty="0" smtClean="0">
                <a:solidFill>
                  <a:schemeClr val="tx1">
                    <a:lumMod val="65000"/>
                    <a:lumOff val="35000"/>
                  </a:schemeClr>
                </a:solidFill>
                <a:latin typeface="+mj-lt"/>
              </a:rPr>
              <a:t>(i) In case of such class of companies, as may be prescribed and whose financial statements comply with the accounting standards prescribed for such class of companies under section 133 the useful life of an asset shall not normally be different from the useful life and the residual value shall not be different from that as indicated in Part C, provided that </a:t>
            </a:r>
            <a:r>
              <a:rPr lang="en-IN" sz="2600" dirty="0" smtClean="0">
                <a:solidFill>
                  <a:srgbClr val="FF0000"/>
                </a:solidFill>
                <a:latin typeface="+mj-lt"/>
              </a:rPr>
              <a:t>if such </a:t>
            </a:r>
            <a:r>
              <a:rPr lang="en-IN" sz="2600" smtClean="0">
                <a:solidFill>
                  <a:srgbClr val="FF0000"/>
                </a:solidFill>
                <a:latin typeface="+mj-lt"/>
              </a:rPr>
              <a:t>a company </a:t>
            </a:r>
            <a:r>
              <a:rPr lang="en-IN" sz="2600" dirty="0" smtClean="0">
                <a:solidFill>
                  <a:srgbClr val="FF0000"/>
                </a:solidFill>
                <a:latin typeface="+mj-lt"/>
              </a:rPr>
              <a:t>uses a useful life or residual value which is different from the useful life or residual value indicated therein, it shall “disclose the justification”  for the same.</a:t>
            </a:r>
            <a:endParaRPr lang="en-IN" sz="2600" dirty="0" smtClean="0">
              <a:solidFill>
                <a:srgbClr val="FF0000"/>
              </a:solidFill>
              <a:latin typeface="+mj-lt"/>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295400"/>
            <a:ext cx="8991600" cy="5562600"/>
          </a:xfrm>
        </p:spPr>
        <p:txBody>
          <a:bodyPr>
            <a:normAutofit/>
          </a:bodyPr>
          <a:lstStyle/>
          <a:p>
            <a:pPr marL="420624" indent="-384048" algn="just" eaLnBrk="1" fontAlgn="auto" hangingPunct="1">
              <a:spcAft>
                <a:spcPts val="0"/>
              </a:spcAft>
              <a:buFont typeface="Wingdings" pitchFamily="2" charset="2"/>
              <a:buNone/>
              <a:defRPr/>
            </a:pPr>
            <a:r>
              <a:rPr lang="en-US" sz="3000" dirty="0" smtClean="0">
                <a:solidFill>
                  <a:schemeClr val="tx1">
                    <a:lumMod val="65000"/>
                    <a:lumOff val="35000"/>
                  </a:schemeClr>
                </a:solidFill>
                <a:latin typeface="+mj-lt"/>
                <a:ea typeface="+mj-ea"/>
                <a:cs typeface="+mj-cs"/>
              </a:rPr>
              <a:t>	</a:t>
            </a:r>
            <a:r>
              <a:rPr lang="en-IN" sz="3000" dirty="0" smtClean="0">
                <a:solidFill>
                  <a:schemeClr val="tx1">
                    <a:lumMod val="65000"/>
                    <a:lumOff val="35000"/>
                  </a:schemeClr>
                </a:solidFill>
                <a:latin typeface="+mj-lt"/>
              </a:rPr>
              <a:t>(ii) In respect of other companies the useful life of an asset          shall not be longer than the useful life and the residual value shall not be higher than that prescribed in Part C</a:t>
            </a:r>
            <a:r>
              <a:rPr lang="en-IN" sz="3000" dirty="0" smtClean="0">
                <a:solidFill>
                  <a:schemeClr val="tx1">
                    <a:lumMod val="65000"/>
                    <a:lumOff val="35000"/>
                  </a:schemeClr>
                </a:solidFill>
                <a:latin typeface="+mj-lt"/>
              </a:rPr>
              <a:t>.</a:t>
            </a:r>
          </a:p>
          <a:p>
            <a:pPr marL="420624" indent="-384048" algn="just" eaLnBrk="1" fontAlgn="auto" hangingPunct="1">
              <a:spcAft>
                <a:spcPts val="0"/>
              </a:spcAft>
              <a:buFont typeface="Wingdings" pitchFamily="2" charset="2"/>
              <a:buNone/>
              <a:defRPr/>
            </a:pPr>
            <a:endParaRPr lang="en-IN" sz="3000" dirty="0" smtClean="0">
              <a:solidFill>
                <a:schemeClr val="tx1">
                  <a:lumMod val="65000"/>
                  <a:lumOff val="35000"/>
                </a:schemeClr>
              </a:solidFill>
              <a:latin typeface="+mj-lt"/>
            </a:endParaRPr>
          </a:p>
          <a:p>
            <a:pPr marL="420624" indent="-384048" algn="just" eaLnBrk="1" fontAlgn="auto" hangingPunct="1">
              <a:spcAft>
                <a:spcPts val="0"/>
              </a:spcAft>
              <a:buFont typeface="Wingdings" pitchFamily="2" charset="2"/>
              <a:buNone/>
              <a:defRPr/>
            </a:pPr>
            <a:r>
              <a:rPr lang="en-IN" sz="3000" dirty="0" smtClean="0">
                <a:solidFill>
                  <a:schemeClr val="tx1">
                    <a:lumMod val="65000"/>
                    <a:lumOff val="35000"/>
                  </a:schemeClr>
                </a:solidFill>
                <a:latin typeface="+mj-lt"/>
              </a:rPr>
              <a:t>	(iii) For intangible assets, the provisions of the Accounting Standards mentioned under sub-</a:t>
            </a:r>
            <a:r>
              <a:rPr lang="en-IN" sz="3000" dirty="0" err="1" smtClean="0">
                <a:solidFill>
                  <a:schemeClr val="tx1">
                    <a:lumMod val="65000"/>
                    <a:lumOff val="35000"/>
                  </a:schemeClr>
                </a:solidFill>
                <a:latin typeface="+mj-lt"/>
              </a:rPr>
              <a:t>para</a:t>
            </a:r>
            <a:r>
              <a:rPr lang="en-IN" sz="3000" dirty="0" smtClean="0">
                <a:solidFill>
                  <a:schemeClr val="tx1">
                    <a:lumMod val="65000"/>
                    <a:lumOff val="35000"/>
                  </a:schemeClr>
                </a:solidFill>
                <a:latin typeface="+mj-lt"/>
              </a:rPr>
              <a:t> (</a:t>
            </a:r>
            <a:r>
              <a:rPr lang="en-IN" sz="3000" dirty="0" err="1" smtClean="0">
                <a:solidFill>
                  <a:schemeClr val="tx1">
                    <a:lumMod val="65000"/>
                    <a:lumOff val="35000"/>
                  </a:schemeClr>
                </a:solidFill>
                <a:latin typeface="+mj-lt"/>
              </a:rPr>
              <a:t>i</a:t>
            </a:r>
            <a:r>
              <a:rPr lang="en-IN" sz="3000" dirty="0" smtClean="0">
                <a:solidFill>
                  <a:schemeClr val="tx1">
                    <a:lumMod val="65000"/>
                    <a:lumOff val="35000"/>
                  </a:schemeClr>
                </a:solidFill>
                <a:latin typeface="+mj-lt"/>
              </a:rPr>
              <a:t>) or (ii), as applicable, shall apply.</a:t>
            </a:r>
          </a:p>
          <a:p>
            <a:pPr marL="420624" indent="-384048" algn="just" eaLnBrk="1" fontAlgn="auto" hangingPunct="1">
              <a:spcAft>
                <a:spcPts val="0"/>
              </a:spcAft>
              <a:buFont typeface="Wingdings" pitchFamily="2" charset="2"/>
              <a:buNone/>
              <a:defRPr/>
            </a:pPr>
            <a:endParaRPr lang="en-US" sz="3000" dirty="0" smtClean="0">
              <a:solidFill>
                <a:schemeClr val="tx1">
                  <a:lumMod val="65000"/>
                  <a:lumOff val="35000"/>
                </a:schemeClr>
              </a:solidFill>
              <a:latin typeface="+mj-lt"/>
            </a:endParaRP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371600"/>
            <a:ext cx="8991600" cy="5486400"/>
          </a:xfrm>
        </p:spPr>
        <p:txBody>
          <a:bodyPr>
            <a:normAutofit/>
          </a:bodyPr>
          <a:lstStyle/>
          <a:p>
            <a:pPr marL="420624" indent="-384048" algn="just" eaLnBrk="1" fontAlgn="auto" hangingPunct="1">
              <a:spcAft>
                <a:spcPts val="0"/>
              </a:spcAft>
              <a:buClrTx/>
              <a:buFont typeface="Wingdings" pitchFamily="2" charset="2"/>
              <a:buChar char="ü"/>
              <a:defRPr/>
            </a:pPr>
            <a:r>
              <a:rPr lang="en-IN" sz="3000" dirty="0" smtClean="0">
                <a:solidFill>
                  <a:schemeClr val="tx1">
                    <a:lumMod val="65000"/>
                    <a:lumOff val="35000"/>
                  </a:schemeClr>
                </a:solidFill>
                <a:latin typeface="+mj-lt"/>
                <a:ea typeface="+mj-ea"/>
                <a:cs typeface="+mj-cs"/>
              </a:rPr>
              <a:t>PART ‘B’</a:t>
            </a:r>
          </a:p>
          <a:p>
            <a:pPr marL="420624" indent="-384048" algn="just" eaLnBrk="1" fontAlgn="auto" hangingPunct="1">
              <a:spcAft>
                <a:spcPts val="0"/>
              </a:spcAft>
              <a:buClrTx/>
              <a:buFont typeface="Wingdings" pitchFamily="2" charset="2"/>
              <a:buNone/>
              <a:defRPr/>
            </a:pPr>
            <a:r>
              <a:rPr lang="en-US" sz="3000" dirty="0" smtClean="0">
                <a:solidFill>
                  <a:schemeClr val="tx1">
                    <a:lumMod val="65000"/>
                    <a:lumOff val="35000"/>
                  </a:schemeClr>
                </a:solidFill>
                <a:latin typeface="+mj-lt"/>
                <a:ea typeface="+mj-ea"/>
                <a:cs typeface="+mj-cs"/>
              </a:rPr>
              <a:t>	</a:t>
            </a:r>
            <a:r>
              <a:rPr lang="en-IN" sz="3000" dirty="0" smtClean="0">
                <a:solidFill>
                  <a:schemeClr val="tx1">
                    <a:lumMod val="65000"/>
                    <a:lumOff val="35000"/>
                  </a:schemeClr>
                </a:solidFill>
                <a:latin typeface="+mj-lt"/>
              </a:rPr>
              <a:t>4. The useful life or residual value of any specific asset, as notified for accounting purposes by a Regulatory Authority constituted under an Act of Parliament or by the Central Government shall be applied in calculating the depreciation to be provided for such asset irrespective of the requirements of this Schedule.</a:t>
            </a:r>
          </a:p>
          <a:p>
            <a:pPr marL="420624" indent="-384048" algn="just" eaLnBrk="1" fontAlgn="auto" hangingPunct="1">
              <a:spcAft>
                <a:spcPts val="0"/>
              </a:spcAft>
              <a:buClrTx/>
              <a:buFont typeface="Wingdings" pitchFamily="2" charset="2"/>
              <a:buNone/>
              <a:defRPr/>
            </a:pPr>
            <a:endParaRPr lang="en-US" sz="3000" dirty="0" smtClean="0">
              <a:solidFill>
                <a:schemeClr val="tx1">
                  <a:lumMod val="65000"/>
                  <a:lumOff val="35000"/>
                </a:schemeClr>
              </a:solidFill>
              <a:latin typeface="+mj-lt"/>
              <a:ea typeface="+mj-ea"/>
              <a:cs typeface="+mj-cs"/>
            </a:endParaRP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0" y="1143000"/>
            <a:ext cx="9144000" cy="5715000"/>
          </a:xfrm>
        </p:spPr>
        <p:txBody>
          <a:bodyPr>
            <a:normAutofit/>
          </a:bodyPr>
          <a:lstStyle/>
          <a:p>
            <a:pPr marL="420624" indent="-384048" algn="just" eaLnBrk="1" fontAlgn="auto" hangingPunct="1">
              <a:spcAft>
                <a:spcPts val="0"/>
              </a:spcAft>
              <a:buClr>
                <a:schemeClr val="tx2"/>
              </a:buClr>
              <a:buFont typeface="Wingdings" pitchFamily="2" charset="2"/>
              <a:buChar char="ü"/>
              <a:defRPr/>
            </a:pPr>
            <a:r>
              <a:rPr lang="en-IN" sz="2400" b="1" dirty="0" smtClean="0">
                <a:solidFill>
                  <a:schemeClr val="tx1">
                    <a:lumMod val="65000"/>
                    <a:lumOff val="35000"/>
                  </a:schemeClr>
                </a:solidFill>
              </a:rPr>
              <a:t>PART ‘C’</a:t>
            </a:r>
          </a:p>
          <a:p>
            <a:pPr marL="420624" indent="-384048" eaLnBrk="1" fontAlgn="auto" hangingPunct="1">
              <a:spcAft>
                <a:spcPts val="0"/>
              </a:spcAft>
              <a:buFont typeface="Wingdings" pitchFamily="2" charset="2"/>
              <a:buNone/>
              <a:defRPr/>
            </a:pPr>
            <a:r>
              <a:rPr lang="en-US" sz="2400" b="1" dirty="0" smtClean="0">
                <a:solidFill>
                  <a:schemeClr val="tx1">
                    <a:lumMod val="65000"/>
                    <a:lumOff val="35000"/>
                  </a:schemeClr>
                </a:solidFill>
              </a:rPr>
              <a:t>	</a:t>
            </a:r>
            <a:r>
              <a:rPr lang="en-IN" sz="2000" dirty="0" smtClean="0">
                <a:solidFill>
                  <a:schemeClr val="tx1">
                    <a:lumMod val="65000"/>
                    <a:lumOff val="35000"/>
                  </a:schemeClr>
                </a:solidFill>
              </a:rPr>
              <a:t>5. Subject to Parts A and B above, the following are the useful lives of various tangible assets:</a:t>
            </a:r>
          </a:p>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	Nature of assets                                                		Useful Life</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	I. Buildings [NESD]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1800" dirty="0" smtClean="0">
                <a:solidFill>
                  <a:schemeClr val="tx1">
                    <a:lumMod val="65000"/>
                    <a:lumOff val="35000"/>
                  </a:schemeClr>
                </a:solidFill>
              </a:rPr>
              <a:t>(</a:t>
            </a:r>
            <a:r>
              <a:rPr lang="en-IN" sz="1800" i="1" dirty="0" smtClean="0">
                <a:solidFill>
                  <a:schemeClr val="tx1">
                    <a:lumMod val="65000"/>
                    <a:lumOff val="35000"/>
                  </a:schemeClr>
                </a:solidFill>
              </a:rPr>
              <a:t>a) Buildings (other than factory buildings)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RCC Frame Structure 					60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b) Buildings (other than factory buildings)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other than RCC Frame Structure 				30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c) Factory buildings					 -do-</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d) Fences, wells, tube wells 				5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e) Others (including temporary structure, etc.)		 3 Years</a:t>
            </a:r>
            <a:endParaRPr lang="en-IN" sz="1800" dirty="0" smtClean="0">
              <a:solidFill>
                <a:schemeClr val="tx1">
                  <a:lumMod val="65000"/>
                  <a:lumOff val="35000"/>
                </a:schemeClr>
              </a:solidFill>
            </a:endParaRP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685800" y="990600"/>
            <a:ext cx="77724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rgbClr val="FFFF00"/>
                </a:solidFill>
              </a:rPr>
              <a:t>	</a:t>
            </a:r>
            <a:r>
              <a:rPr lang="en-IN" sz="1800" b="1" dirty="0" smtClean="0">
                <a:solidFill>
                  <a:schemeClr val="tx1">
                    <a:lumMod val="65000"/>
                    <a:lumOff val="35000"/>
                  </a:schemeClr>
                </a:solidFill>
              </a:rPr>
              <a:t>Nature of assets                                                			Useful Life</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	II. Bridges, culverts, </a:t>
            </a:r>
            <a:r>
              <a:rPr lang="en-IN" sz="1800" b="1" i="1" dirty="0" err="1" smtClean="0">
                <a:solidFill>
                  <a:schemeClr val="tx1">
                    <a:lumMod val="65000"/>
                    <a:lumOff val="35000"/>
                  </a:schemeClr>
                </a:solidFill>
              </a:rPr>
              <a:t>bunders</a:t>
            </a:r>
            <a:r>
              <a:rPr lang="en-IN" sz="1800" b="1" i="1" dirty="0" smtClean="0">
                <a:solidFill>
                  <a:schemeClr val="tx1">
                    <a:lumMod val="65000"/>
                    <a:lumOff val="35000"/>
                  </a:schemeClr>
                </a:solidFill>
              </a:rPr>
              <a:t>, etc. [NESD] 			30 Years</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	III. Roads [NESD]</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 Carpeted roads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t>
            </a:r>
            <a:r>
              <a:rPr lang="en-IN" sz="1800" i="1" dirty="0" err="1" smtClean="0">
                <a:solidFill>
                  <a:schemeClr val="tx1">
                    <a:lumMod val="65000"/>
                    <a:lumOff val="35000"/>
                  </a:schemeClr>
                </a:solidFill>
              </a:rPr>
              <a:t>i</a:t>
            </a:r>
            <a:r>
              <a:rPr lang="en-IN" sz="1800" i="1" dirty="0" smtClean="0">
                <a:solidFill>
                  <a:schemeClr val="tx1">
                    <a:lumMod val="65000"/>
                    <a:lumOff val="35000"/>
                  </a:schemeClr>
                </a:solidFill>
              </a:rPr>
              <a:t>) Carpeted Roads-RCC 				10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(ii) Carpeted Roads-other than RCC 			5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(b) Non-carpeted roads 					3 Years</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	IV. Plant and Machinery</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t>
            </a:r>
            <a:r>
              <a:rPr lang="en-IN" sz="1800" i="1" dirty="0" err="1" smtClean="0">
                <a:solidFill>
                  <a:schemeClr val="tx1">
                    <a:lumMod val="65000"/>
                    <a:lumOff val="35000"/>
                  </a:schemeClr>
                </a:solidFill>
              </a:rPr>
              <a:t>i</a:t>
            </a:r>
            <a:r>
              <a:rPr lang="en-IN" sz="1800" i="1" dirty="0" smtClean="0">
                <a:solidFill>
                  <a:schemeClr val="tx1">
                    <a:lumMod val="65000"/>
                    <a:lumOff val="35000"/>
                  </a:schemeClr>
                </a:solidFill>
              </a:rPr>
              <a:t>) General rate applicable to plant and machinery not covered under</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special plant and machinery</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 Plant and Machinery other than continuous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process plant not covered under specific industries	 15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(b) continuous process plant for which no special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rate has been prescribed under (ii) below [NESD] 	8 Years</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idx="1"/>
          </p:nvPr>
        </p:nvSpPr>
        <p:spPr>
          <a:xfrm>
            <a:off x="0" y="990600"/>
            <a:ext cx="91440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a:t>
            </a:r>
            <a:r>
              <a:rPr lang="en-IN" sz="2000" i="1" dirty="0" smtClean="0">
                <a:solidFill>
                  <a:schemeClr val="tx1">
                    <a:lumMod val="65000"/>
                    <a:lumOff val="35000"/>
                  </a:schemeClr>
                </a:solidFill>
              </a:rPr>
              <a:t>ii) </a:t>
            </a:r>
            <a:r>
              <a:rPr lang="en-IN" sz="2000" b="1" i="1" dirty="0" smtClean="0">
                <a:solidFill>
                  <a:schemeClr val="tx1">
                    <a:lumMod val="65000"/>
                    <a:lumOff val="35000"/>
                  </a:schemeClr>
                </a:solidFill>
              </a:rPr>
              <a:t>Special Plant and Machinery</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a) Plant and Machinery related to production and exhibition of</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Motion Picture Films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1. Cinematograph films—Machinery used in the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production and exhibition of cinematograph films,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recording and reproducing equipments, developing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machines, printing machines, editing machines,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synchronizers and studio lights except bulbs 		13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2. Projecting equipment for exhibition of films 		-do-</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b) Plant and Machinery used in glass manufacturing</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1. Plant and Machinery except direct fire glass melting.</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furnaces — Recuperative and regenerative glass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melting furnaces 					13 Years</a:t>
            </a:r>
          </a:p>
          <a:p>
            <a:pPr marL="420624" indent="-384048" eaLnBrk="1" fontAlgn="auto" hangingPunct="1">
              <a:spcAft>
                <a:spcPts val="0"/>
              </a:spcAft>
              <a:buFont typeface="Wingdings" pitchFamily="2" charset="2"/>
              <a:buNone/>
              <a:defRPr/>
            </a:pPr>
            <a:endParaRPr lang="en-IN" sz="2000" dirty="0" smtClean="0">
              <a:solidFill>
                <a:schemeClr val="tx1">
                  <a:lumMod val="65000"/>
                  <a:lumOff val="35000"/>
                </a:schemeClr>
              </a:solidFill>
            </a:endParaRP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228600" y="1071565"/>
            <a:ext cx="8229600" cy="5786437"/>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Nature of assets                                                     		Useful Life</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2. Plant and Machinery except direct fire glass </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melting furnaces — Moulds [NESD] 			8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3. Float Glass Melting Furnaces [NESD] 			10 Years</a:t>
            </a:r>
          </a:p>
          <a:p>
            <a:pPr marL="420624" indent="-384048" eaLnBrk="1" fontAlgn="auto" hangingPunct="1">
              <a:spcAft>
                <a:spcPts val="0"/>
              </a:spcAft>
              <a:buFont typeface="Wingdings 2"/>
              <a:buChar char=""/>
              <a:defRPr/>
            </a:pPr>
            <a:endParaRPr lang="en-IN" sz="1800"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c) Plant and Machinery used in mines and quarries—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Portable </a:t>
            </a:r>
            <a:r>
              <a:rPr lang="en-IN" sz="1800" dirty="0" smtClean="0">
                <a:solidFill>
                  <a:schemeClr val="tx1">
                    <a:lumMod val="65000"/>
                    <a:lumOff val="35000"/>
                  </a:schemeClr>
                </a:solidFill>
              </a:rPr>
              <a:t>underground machinery and earth moving</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machinery used in open cast mining [NESD] 			8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d) Plant and Machinery used in Telecommunications [NESD]</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1. Towers 						18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2. Telecom transceivers, switching centres, </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transmission and other network equipment 			13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3. Telecom—Ducts, Cables and optical fibre 			18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4. Satellites 						-do-</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“CONTROL” [Sec. 2(g)]</a:t>
            </a:r>
            <a:endParaRPr lang="en-US" sz="3000" b="1" dirty="0">
              <a:solidFill>
                <a:srgbClr val="00B0F0"/>
              </a:solidFill>
              <a:latin typeface="Algerian" pitchFamily="82" charset="0"/>
            </a:endParaRPr>
          </a:p>
        </p:txBody>
      </p:sp>
      <p:sp>
        <p:nvSpPr>
          <p:cNvPr id="4" name="TextBox 3"/>
          <p:cNvSpPr txBox="1"/>
          <p:nvPr/>
        </p:nvSpPr>
        <p:spPr>
          <a:xfrm>
            <a:off x="76200" y="1718370"/>
            <a:ext cx="8991600" cy="3108543"/>
          </a:xfrm>
          <a:prstGeom prst="rect">
            <a:avLst/>
          </a:prstGeom>
          <a:noFill/>
        </p:spPr>
        <p:txBody>
          <a:bodyPr wrap="square" rtlCol="0">
            <a:spAutoFit/>
          </a:bodyPr>
          <a:lstStyle/>
          <a:p>
            <a:pPr algn="just"/>
            <a:r>
              <a:rPr lang="en-US" sz="2800" dirty="0" smtClean="0">
                <a:latin typeface="+mj-lt"/>
              </a:rPr>
              <a:t>"Control" has been defined as to include the </a:t>
            </a:r>
            <a:r>
              <a:rPr lang="en-US" sz="2800" dirty="0" smtClean="0">
                <a:solidFill>
                  <a:srgbClr val="FF0000"/>
                </a:solidFill>
                <a:latin typeface="+mj-lt"/>
              </a:rPr>
              <a:t>right </a:t>
            </a:r>
            <a:r>
              <a:rPr lang="en-US" sz="2800" dirty="0" smtClean="0">
                <a:latin typeface="+mj-lt"/>
              </a:rPr>
              <a:t>to </a:t>
            </a:r>
            <a:r>
              <a:rPr lang="en-US" sz="2800" dirty="0" smtClean="0">
                <a:solidFill>
                  <a:srgbClr val="FF0000"/>
                </a:solidFill>
                <a:latin typeface="+mj-lt"/>
              </a:rPr>
              <a:t>appoint majority of the directors </a:t>
            </a:r>
            <a:r>
              <a:rPr lang="en-US" sz="2800" dirty="0" smtClean="0">
                <a:latin typeface="+mj-lt"/>
              </a:rPr>
              <a:t>or to control the management or policy decisions exercisable by a person or persons acting individually or </a:t>
            </a:r>
            <a:r>
              <a:rPr lang="en-US" sz="2800" u="sng" dirty="0" smtClean="0">
                <a:latin typeface="+mj-lt"/>
              </a:rPr>
              <a:t>in concert</a:t>
            </a:r>
            <a:r>
              <a:rPr lang="en-US" sz="2800" dirty="0" smtClean="0">
                <a:latin typeface="+mj-lt"/>
              </a:rPr>
              <a:t>, directly or indirectly, including by virtue of their shareholding or management rights or shareholding or management rights or shareholders agreements or voting agreements or in any other manner</a:t>
            </a:r>
            <a:r>
              <a:rPr lang="en-US" sz="2800" dirty="0" smtClean="0">
                <a:latin typeface="+mj-lt"/>
              </a:rPr>
              <a:t>.</a:t>
            </a:r>
            <a:endParaRPr lang="en-US" sz="2800" dirty="0">
              <a:latin typeface="+mj-l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285750" y="1000126"/>
            <a:ext cx="8458200" cy="57150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e) Plant and Machinery used in exploration,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production and </a:t>
            </a:r>
            <a:r>
              <a:rPr lang="en-IN" sz="2000" dirty="0" smtClean="0">
                <a:solidFill>
                  <a:schemeClr val="tx1">
                    <a:lumMod val="65000"/>
                    <a:lumOff val="35000"/>
                  </a:schemeClr>
                </a:solidFill>
              </a:rPr>
              <a:t>refining oil and gas [NESD]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1. Refineries 						25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2. Oil and gas assets (including wells),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processing plant and facilities				 -do-</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3. Petrochemical Plant 				-do-</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4. Storage tanks and related equipment 			-do-</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5. Pipelines 						30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6. Drilling Rig 					-do-</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7. Field operations (above ground) Portable boilers,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drilling tools,	well-head tanks, etc. 			8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8. Loggers 						-do</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228600" y="990600"/>
            <a:ext cx="8229600" cy="6172200"/>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Nature of assets                                                     Useful Life</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(f ) Plant and Machinery used in generation,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transmission and distribution of power [NESD]</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1. Thermal/ Gas/ Combined Cycle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Power Generation Plant 					40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2. Hydro Power Generation Plant 				-do-</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3. Nuclear Power Generation Plant 			-do-</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4. Transmission lines, cables and other network assets 		-do-</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5. Wind Power Generation Plant 				22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6. Electric Distribution Plant 				35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7. Gas Storage and Distribution Plant 			30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8. Water Distribution Plant including pipelines 		-do-</a:t>
            </a:r>
          </a:p>
          <a:p>
            <a:pPr marL="420624" indent="-384048" eaLnBrk="1" fontAlgn="auto" hangingPunct="1">
              <a:spcAft>
                <a:spcPts val="0"/>
              </a:spcAft>
              <a:buFont typeface="Wingdings 2"/>
              <a:buChar char=""/>
              <a:defRPr/>
            </a:pPr>
            <a:endParaRPr lang="en-IN" sz="2000" i="1" dirty="0" smtClean="0">
              <a:solidFill>
                <a:srgbClr val="FFFF00"/>
              </a:solidFill>
            </a:endParaRPr>
          </a:p>
          <a:p>
            <a:pPr marL="420624" indent="-384048" eaLnBrk="1" fontAlgn="auto" hangingPunct="1">
              <a:spcAft>
                <a:spcPts val="0"/>
              </a:spcAft>
              <a:buFont typeface="Wingdings" pitchFamily="2" charset="2"/>
              <a:buNone/>
              <a:defRPr/>
            </a:pPr>
            <a:r>
              <a:rPr lang="en-IN" sz="2000" i="1" dirty="0" smtClean="0">
                <a:solidFill>
                  <a:srgbClr val="FFFF00"/>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idx="1"/>
          </p:nvPr>
        </p:nvSpPr>
        <p:spPr>
          <a:xfrm>
            <a:off x="285750" y="1071565"/>
            <a:ext cx="8382000" cy="5786437"/>
          </a:xfrm>
        </p:spPr>
        <p:txBody>
          <a:bodyPr>
            <a:normAutofit lnSpcReduction="10000"/>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endParaRPr lang="en-IN" sz="24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(g) Plant and Machinery used in manufacture of steel</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 Sinter Plant 					20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2. Blast Furnace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3. Coke ovens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4. Rolling mill in steel plant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5. Basic oxygen Furnace Converter 			25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(h) Plant and Machinery used in manufacture of non-ferrous metals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 Metal pot line [NESD] 				40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2. Bauxite crushing and grinding section [NESD]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3. Digester Section [NESD]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4. Turbine [NESD]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5. Equipments for </a:t>
            </a:r>
            <a:r>
              <a:rPr lang="en-IN" sz="2000" i="1" dirty="0" err="1" smtClean="0">
                <a:solidFill>
                  <a:schemeClr val="tx1">
                    <a:lumMod val="65000"/>
                    <a:lumOff val="35000"/>
                  </a:schemeClr>
                </a:solidFill>
              </a:rPr>
              <a:t>Calcination</a:t>
            </a:r>
            <a:r>
              <a:rPr lang="en-IN" sz="2000" i="1" dirty="0" smtClean="0">
                <a:solidFill>
                  <a:schemeClr val="tx1">
                    <a:lumMod val="65000"/>
                    <a:lumOff val="35000"/>
                  </a:schemeClr>
                </a:solidFill>
              </a:rPr>
              <a:t> [NESD] 			-do-</a:t>
            </a:r>
          </a:p>
          <a:p>
            <a:pPr marL="420624" indent="-384048" eaLnBrk="1" fontAlgn="auto" hangingPunct="1">
              <a:spcAft>
                <a:spcPts val="0"/>
              </a:spcAft>
              <a:buFont typeface="Wingdings" pitchFamily="2" charset="2"/>
              <a:buNone/>
              <a:defRPr/>
            </a:pPr>
            <a:r>
              <a:rPr lang="nb-NO" sz="2000" i="1" dirty="0" smtClean="0">
                <a:solidFill>
                  <a:schemeClr val="tx1">
                    <a:lumMod val="65000"/>
                    <a:lumOff val="35000"/>
                  </a:schemeClr>
                </a:solidFill>
              </a:rPr>
              <a:t>	6. Copper Smelter [NESD]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Content Placeholder 2"/>
          <p:cNvSpPr>
            <a:spLocks noGrp="1"/>
          </p:cNvSpPr>
          <p:nvPr>
            <p:ph idx="1"/>
          </p:nvPr>
        </p:nvSpPr>
        <p:spPr>
          <a:xfrm>
            <a:off x="228600" y="1428751"/>
            <a:ext cx="8153400" cy="5429250"/>
          </a:xfrm>
        </p:spPr>
        <p:txBody>
          <a:bodyPr>
            <a:normAutofit fontScale="92500" lnSpcReduction="20000"/>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endParaRPr lang="en-IN" sz="24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7. Roll Grinder 					40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8. Soaking Pit 						30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9. Annealing Furnace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10. Rolling Mills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11. Equipments for Scalping, Slitting , etc. [NESD]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12. Surface Miner, Ripper Dozer, etc., used in mines 		25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13. Copper refining plant [NESD] 				-do-</a:t>
            </a:r>
          </a:p>
          <a:p>
            <a:pPr marL="420624" indent="-384048" eaLnBrk="1" fontAlgn="auto" hangingPunct="1">
              <a:spcAft>
                <a:spcPts val="0"/>
              </a:spcAft>
              <a:buFont typeface="Wingdings 2"/>
              <a:buChar char=""/>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r>
              <a:rPr lang="en-IN" sz="2000" i="1" dirty="0" err="1" smtClean="0">
                <a:solidFill>
                  <a:schemeClr val="tx1">
                    <a:lumMod val="65000"/>
                    <a:lumOff val="35000"/>
                  </a:schemeClr>
                </a:solidFill>
              </a:rPr>
              <a:t>i</a:t>
            </a:r>
            <a:r>
              <a:rPr lang="en-IN" sz="2000" i="1" dirty="0" smtClean="0">
                <a:solidFill>
                  <a:schemeClr val="tx1">
                    <a:lumMod val="65000"/>
                    <a:lumOff val="35000"/>
                  </a:schemeClr>
                </a:solidFill>
              </a:rPr>
              <a:t>) Plant and Machinery used in medical and surgical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operations [NESD]</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 Electrical Machinery, X-ray and electrotherapeutic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apparatus and accessories thereto, medical, diagnostic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equipments, namely, Cat-scan, Ultrasound Machines,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ECG Monitors, etc. 					13 Years</a:t>
            </a:r>
          </a:p>
          <a:p>
            <a:pPr marL="420624" indent="-384048" eaLnBrk="1" fontAlgn="auto" hangingPunct="1">
              <a:spcAft>
                <a:spcPts val="0"/>
              </a:spcAft>
              <a:buFont typeface="Wingdings 2"/>
              <a:buChar char=""/>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nvPr>
        </p:nvSpPr>
        <p:spPr>
          <a:xfrm>
            <a:off x="304800" y="1447800"/>
            <a:ext cx="80772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endParaRPr lang="en-IN" sz="24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2. Other Equipments. 					15 Years</a:t>
            </a:r>
          </a:p>
          <a:p>
            <a:pPr marL="420624" indent="-384048" eaLnBrk="1" fontAlgn="auto" hangingPunct="1">
              <a:spcAft>
                <a:spcPts val="0"/>
              </a:spcAft>
              <a:buFont typeface="Wingdings 2"/>
              <a:buChar char=""/>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(j) Plant and Machinery used in manufacture of</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pharmaceuticals and chemicals [NESD]</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1. Reactors						 20 Years</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2. Distillation Columns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3. Drying equipments/Centrifuges and Decanters		 -do-</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4. Vessel/storage tanks				-do-</a:t>
            </a:r>
          </a:p>
          <a:p>
            <a:pPr marL="420624" indent="-384048" eaLnBrk="1" fontAlgn="auto" hangingPunct="1">
              <a:spcAft>
                <a:spcPts val="0"/>
              </a:spcAft>
              <a:buFont typeface="Wingdings" pitchFamily="2" charset="2"/>
              <a:buNone/>
              <a:defRPr/>
            </a:pPr>
            <a:r>
              <a:rPr lang="en-IN" sz="2000" i="1" dirty="0" smtClean="0">
                <a:solidFill>
                  <a:srgbClr val="FFFF00"/>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609600" y="990600"/>
            <a:ext cx="77724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endParaRPr lang="en-IN" sz="24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r>
              <a:rPr lang="en-IN" sz="2000" dirty="0" smtClean="0">
                <a:solidFill>
                  <a:schemeClr val="tx1">
                    <a:lumMod val="65000"/>
                    <a:lumOff val="35000"/>
                  </a:schemeClr>
                </a:solidFill>
              </a:rPr>
              <a:t>(</a:t>
            </a:r>
            <a:r>
              <a:rPr lang="en-IN" sz="2000" i="1" dirty="0" smtClean="0">
                <a:solidFill>
                  <a:schemeClr val="tx1">
                    <a:lumMod val="65000"/>
                    <a:lumOff val="35000"/>
                  </a:schemeClr>
                </a:solidFill>
              </a:rPr>
              <a:t>k) Plant and Machinery used in civil construction</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1. Concreting, Crushing, Piling Equipments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and Road Making Equipments 				12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2. Heavy Lift Equipments—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Cranes with capacity of more than 100 tons 		20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Cranes with capacity of less than 100 tons 		15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3. Transmission line, </a:t>
            </a:r>
            <a:r>
              <a:rPr lang="en-IN" sz="2000" dirty="0" err="1" smtClean="0">
                <a:solidFill>
                  <a:schemeClr val="tx1">
                    <a:lumMod val="65000"/>
                    <a:lumOff val="35000"/>
                  </a:schemeClr>
                </a:solidFill>
              </a:rPr>
              <a:t>Tunneling</a:t>
            </a:r>
            <a:r>
              <a:rPr lang="en-IN" sz="2000" dirty="0" smtClean="0">
                <a:solidFill>
                  <a:schemeClr val="tx1">
                    <a:lumMod val="65000"/>
                    <a:lumOff val="35000"/>
                  </a:schemeClr>
                </a:solidFill>
              </a:rPr>
              <a:t> Equipments [NESD] 	10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4. Earth-moving equipments 				9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5. Others including Material Handling /Pipeline/Welding</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Equipments [NESD] 					12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l) Plant and Machinery used in salt works [NESD] 	15 Years</a:t>
            </a:r>
          </a:p>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Content Placeholder 2"/>
          <p:cNvSpPr>
            <a:spLocks noGrp="1"/>
          </p:cNvSpPr>
          <p:nvPr>
            <p:ph idx="1"/>
          </p:nvPr>
        </p:nvSpPr>
        <p:spPr>
          <a:xfrm>
            <a:off x="228600" y="1143000"/>
            <a:ext cx="8153400" cy="5715000"/>
          </a:xfrm>
        </p:spPr>
        <p:txBody>
          <a:bodyPr>
            <a:normAutofit fontScale="92500"/>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endParaRPr lang="en-IN" sz="24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b="1" i="1" dirty="0" smtClean="0">
                <a:solidFill>
                  <a:schemeClr val="tx1">
                    <a:lumMod val="65000"/>
                    <a:lumOff val="35000"/>
                  </a:schemeClr>
                </a:solidFill>
              </a:rPr>
              <a:t> 	V. Furniture and fittings [NESD]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i) General furniture and fittings 				10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ii) Furniture and fittings used in hotels, restaurants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and boarding houses, </a:t>
            </a:r>
            <a:r>
              <a:rPr lang="en-IN" sz="2000" dirty="0" smtClean="0">
                <a:solidFill>
                  <a:schemeClr val="tx1">
                    <a:lumMod val="65000"/>
                    <a:lumOff val="35000"/>
                  </a:schemeClr>
                </a:solidFill>
              </a:rPr>
              <a:t>schools, colleges and other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educational institutions, libraries; welfare centres;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meeting halls, cinema houses; theatres and circuses; and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furniture and fittings let out on hire for use on the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occasion of marriages and similar functions. 		8 Years</a:t>
            </a:r>
          </a:p>
          <a:p>
            <a:pPr marL="420624" indent="-384048" eaLnBrk="1" fontAlgn="auto" hangingPunct="1">
              <a:spcAft>
                <a:spcPts val="0"/>
              </a:spcAft>
              <a:buFont typeface="Wingdings 2"/>
              <a:buChar char=""/>
              <a:defRPr/>
            </a:pPr>
            <a:endParaRPr lang="en-IN" sz="2000" b="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	</a:t>
            </a:r>
            <a:r>
              <a:rPr lang="en-IN" sz="2000" b="1" i="1" dirty="0" smtClean="0">
                <a:solidFill>
                  <a:schemeClr val="tx1">
                    <a:lumMod val="65000"/>
                    <a:lumOff val="35000"/>
                  </a:schemeClr>
                </a:solidFill>
              </a:rPr>
              <a:t>VI . Motor Vehicles [NESD]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1. Motor cycles, scooters and other mopeds 		10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2. Motor buses, motor lorries, motor cars and motor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taxies used in a business of running them on hire 		6 Years</a:t>
            </a:r>
            <a:r>
              <a:rPr lang="en-IN" sz="2000" b="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1"/>
          </p:nvPr>
        </p:nvSpPr>
        <p:spPr>
          <a:xfrm>
            <a:off x="214315" y="1143000"/>
            <a:ext cx="8167687" cy="5715000"/>
          </a:xfrm>
        </p:spPr>
        <p:txBody>
          <a:bodyPr>
            <a:normAutofit fontScale="92500" lnSpcReduction="10000"/>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Nature of assets                                                     		Useful Life</a:t>
            </a:r>
            <a:endParaRPr lang="en-IN" sz="24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3. Motor buses, motor lorries and motor cars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other than those used in a business of running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them on hire 						8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4. Motor tractors, harvesting combines and heavy vehicles 	-do-</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5. Electrically operated vehicles including battery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powered or fuel cell powered vehicles 			8 Years</a:t>
            </a:r>
          </a:p>
          <a:p>
            <a:pPr marL="420624" indent="-384048" eaLnBrk="1" fontAlgn="auto" hangingPunct="1">
              <a:spcAft>
                <a:spcPts val="0"/>
              </a:spcAft>
              <a:buFont typeface="Wingdings" pitchFamily="2" charset="2"/>
              <a:buNone/>
              <a:defRPr/>
            </a:pPr>
            <a:endParaRPr lang="en-IN" sz="2000" b="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	</a:t>
            </a:r>
            <a:r>
              <a:rPr lang="en-IN" sz="2000" b="1" i="1" dirty="0" smtClean="0">
                <a:solidFill>
                  <a:schemeClr val="tx1">
                    <a:lumMod val="65000"/>
                    <a:lumOff val="35000"/>
                  </a:schemeClr>
                </a:solidFill>
              </a:rPr>
              <a:t>VII. Ships [NESD]</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1. Ocean-going ships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i) Bulk Carriers and liner vessels 				25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ii) Crude tankers, product carriers and easy </a:t>
            </a: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chemical carriers with or </a:t>
            </a:r>
            <a:r>
              <a:rPr lang="en-IN" sz="2000" dirty="0" smtClean="0">
                <a:solidFill>
                  <a:schemeClr val="tx1">
                    <a:lumMod val="65000"/>
                    <a:lumOff val="35000"/>
                  </a:schemeClr>
                </a:solidFill>
              </a:rPr>
              <a:t>without conventional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tank coatings. 					20 Years</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b="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2000" i="1" dirty="0" smtClean="0">
                <a:solidFill>
                  <a:schemeClr val="tx1">
                    <a:lumMod val="65000"/>
                    <a:lumOff val="35000"/>
                  </a:schemeClr>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idx="1"/>
          </p:nvPr>
        </p:nvSpPr>
        <p:spPr>
          <a:xfrm>
            <a:off x="304800" y="1357314"/>
            <a:ext cx="8077200" cy="5957887"/>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Nature of assets                                                     		Useful Life</a:t>
            </a: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iii) Chemicals and Acid Carriers: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a) With Stainless steel tanks 				25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b) With other tanks 					20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iv) </a:t>
            </a:r>
            <a:r>
              <a:rPr lang="en-IN" sz="1800" i="1" dirty="0" err="1" smtClean="0">
                <a:solidFill>
                  <a:schemeClr val="tx1">
                    <a:lumMod val="65000"/>
                    <a:lumOff val="35000"/>
                  </a:schemeClr>
                </a:solidFill>
              </a:rPr>
              <a:t>Liquified</a:t>
            </a:r>
            <a:r>
              <a:rPr lang="en-IN" sz="1800" i="1" dirty="0" smtClean="0">
                <a:solidFill>
                  <a:schemeClr val="tx1">
                    <a:lumMod val="65000"/>
                    <a:lumOff val="35000"/>
                  </a:schemeClr>
                </a:solidFill>
              </a:rPr>
              <a:t> gas carriers 					30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v) Conventional large passenger vessels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which are used for cruise </a:t>
            </a:r>
            <a:r>
              <a:rPr lang="en-IN" sz="1800" dirty="0" smtClean="0">
                <a:solidFill>
                  <a:schemeClr val="tx1">
                    <a:lumMod val="65000"/>
                    <a:lumOff val="35000"/>
                  </a:schemeClr>
                </a:solidFill>
              </a:rPr>
              <a:t>purpose also 			-do-</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vi) Coastal service ships of all categories 			-do-</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vii) Offshore supply and support vessels 			20 Years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viii) Catamarans and other high speed </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passenger for ships or boats 				–do-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ontent Placeholder 2"/>
          <p:cNvSpPr>
            <a:spLocks noGrp="1"/>
          </p:cNvSpPr>
          <p:nvPr>
            <p:ph idx="1"/>
          </p:nvPr>
        </p:nvSpPr>
        <p:spPr>
          <a:xfrm>
            <a:off x="0" y="1143000"/>
            <a:ext cx="9144000" cy="5715000"/>
          </a:xfrm>
        </p:spPr>
        <p:txBody>
          <a:bodyPr>
            <a:normAutofit/>
          </a:bodyPr>
          <a:lstStyle/>
          <a:p>
            <a:pPr marL="420624" indent="-384048" eaLnBrk="1" fontAlgn="auto" hangingPunct="1">
              <a:spcAft>
                <a:spcPts val="0"/>
              </a:spcAft>
              <a:buFont typeface="Wingdings" pitchFamily="2" charset="2"/>
              <a:buNone/>
              <a:defRPr/>
            </a:pPr>
            <a:r>
              <a:rPr lang="en-IN" sz="1600" b="1" dirty="0" smtClean="0">
                <a:solidFill>
                  <a:schemeClr val="tx1">
                    <a:lumMod val="65000"/>
                    <a:lumOff val="35000"/>
                  </a:schemeClr>
                </a:solidFill>
              </a:rPr>
              <a:t>Nature of assets                                                     		Useful Life</a:t>
            </a:r>
            <a:endParaRPr lang="en-IN" sz="16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(ix) Drill ships 					25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(x) Hovercrafts 					15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(xi) Fishing vessels with wooden hull 			10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(xii) Dredgers, tugs, barges, survey launches </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and other similar ships	used mainly for dredging purposes 14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2. Vessels ordinarily operating on inland waters—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a:t>
            </a:r>
            <a:r>
              <a:rPr lang="en-IN" sz="1600" i="1" dirty="0" err="1" smtClean="0">
                <a:solidFill>
                  <a:schemeClr val="tx1">
                    <a:lumMod val="65000"/>
                    <a:lumOff val="35000"/>
                  </a:schemeClr>
                </a:solidFill>
              </a:rPr>
              <a:t>i</a:t>
            </a:r>
            <a:r>
              <a:rPr lang="en-IN" sz="1600" i="1" dirty="0" smtClean="0">
                <a:solidFill>
                  <a:schemeClr val="tx1">
                    <a:lumMod val="65000"/>
                    <a:lumOff val="35000"/>
                  </a:schemeClr>
                </a:solidFill>
              </a:rPr>
              <a:t>) Speed boats 					13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(ii) Other vessels 					28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r>
              <a:rPr lang="en-IN" sz="1600" b="1" i="1" dirty="0" smtClean="0">
                <a:solidFill>
                  <a:schemeClr val="tx1">
                    <a:lumMod val="65000"/>
                    <a:lumOff val="35000"/>
                  </a:schemeClr>
                </a:solidFill>
              </a:rPr>
              <a:t>VIII. Aircrafts or Helicopters [NESD] 			20 Years</a:t>
            </a:r>
          </a:p>
          <a:p>
            <a:pPr marL="420624" indent="-384048" eaLnBrk="1" fontAlgn="auto" hangingPunct="1">
              <a:spcAft>
                <a:spcPts val="0"/>
              </a:spcAft>
              <a:buFont typeface="Wingdings" pitchFamily="2" charset="2"/>
              <a:buNone/>
              <a:defRPr/>
            </a:pPr>
            <a:r>
              <a:rPr lang="en-IN" sz="1600" b="1" i="1" dirty="0" smtClean="0">
                <a:solidFill>
                  <a:schemeClr val="tx1">
                    <a:lumMod val="65000"/>
                    <a:lumOff val="35000"/>
                  </a:schemeClr>
                </a:solidFill>
              </a:rPr>
              <a:t>IX. Railways sidings, locomotives, rolling stocks, </a:t>
            </a:r>
          </a:p>
          <a:p>
            <a:pPr marL="420624" indent="-384048" eaLnBrk="1" fontAlgn="auto" hangingPunct="1">
              <a:spcAft>
                <a:spcPts val="0"/>
              </a:spcAft>
              <a:buFont typeface="Wingdings" pitchFamily="2" charset="2"/>
              <a:buNone/>
              <a:defRPr/>
            </a:pPr>
            <a:r>
              <a:rPr lang="en-IN" sz="1600" b="1" i="1" dirty="0" smtClean="0">
                <a:solidFill>
                  <a:schemeClr val="tx1">
                    <a:lumMod val="65000"/>
                    <a:lumOff val="35000"/>
                  </a:schemeClr>
                </a:solidFill>
              </a:rPr>
              <a:t>	tramways and	railways used by concerns, excluding </a:t>
            </a:r>
          </a:p>
          <a:p>
            <a:pPr marL="420624" indent="-384048" eaLnBrk="1" fontAlgn="auto" hangingPunct="1">
              <a:spcAft>
                <a:spcPts val="0"/>
              </a:spcAft>
              <a:buFont typeface="Wingdings" pitchFamily="2" charset="2"/>
              <a:buNone/>
              <a:defRPr/>
            </a:pPr>
            <a:r>
              <a:rPr lang="en-IN" sz="1600" b="1" i="1" dirty="0" smtClean="0">
                <a:solidFill>
                  <a:schemeClr val="tx1">
                    <a:lumMod val="65000"/>
                    <a:lumOff val="35000"/>
                  </a:schemeClr>
                </a:solidFill>
              </a:rPr>
              <a:t>	railway concerns [NESD] 				15 Years</a:t>
            </a:r>
          </a:p>
          <a:p>
            <a:pPr marL="420624" indent="-384048" eaLnBrk="1" fontAlgn="auto" hangingPunct="1">
              <a:spcAft>
                <a:spcPts val="0"/>
              </a:spcAft>
              <a:buFont typeface="Wingdings" pitchFamily="2" charset="2"/>
              <a:buNone/>
              <a:defRPr/>
            </a:pPr>
            <a:r>
              <a:rPr lang="en-IN" sz="1600" i="1" dirty="0" smtClean="0">
                <a:solidFill>
                  <a:schemeClr val="tx1">
                    <a:lumMod val="65000"/>
                    <a:lumOff val="35000"/>
                  </a:schemeClr>
                </a:solidFill>
              </a:rPr>
              <a:t>			</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2"/>
          <p:cNvSpPr>
            <a:spLocks noGrp="1"/>
          </p:cNvSpPr>
          <p:nvPr>
            <p:ph type="title"/>
          </p:nvPr>
        </p:nvSpPr>
        <p:spPr>
          <a:xfrm>
            <a:off x="0" y="0"/>
            <a:ext cx="9144000" cy="1143000"/>
          </a:xfrm>
        </p:spPr>
        <p:txBody>
          <a:bodyPr>
            <a:normAutofit/>
          </a:bodyPr>
          <a:lstStyle/>
          <a:p>
            <a:pPr algn="ctr" eaLnBrk="1" hangingPunct="1"/>
            <a:r>
              <a:rPr lang="en-US" sz="3000" b="1" dirty="0" smtClean="0">
                <a:solidFill>
                  <a:srgbClr val="00B0F0"/>
                </a:solidFill>
                <a:latin typeface="Algerian" pitchFamily="82" charset="0"/>
                <a:cs typeface="Times New Roman" pitchFamily="18" charset="0"/>
              </a:rPr>
              <a:t>EXCEPTIONS</a:t>
            </a:r>
            <a:endParaRPr lang="en-IN" sz="3000" b="1" dirty="0" smtClean="0">
              <a:solidFill>
                <a:srgbClr val="00B0F0"/>
              </a:solidFill>
              <a:latin typeface="Algerian" pitchFamily="82" charset="0"/>
              <a:cs typeface="Times New Roman" pitchFamily="18" charset="0"/>
            </a:endParaRPr>
          </a:p>
        </p:txBody>
      </p:sp>
      <p:sp>
        <p:nvSpPr>
          <p:cNvPr id="2" name="Content Placeholder 1"/>
          <p:cNvSpPr>
            <a:spLocks noGrp="1"/>
          </p:cNvSpPr>
          <p:nvPr>
            <p:ph idx="1"/>
          </p:nvPr>
        </p:nvSpPr>
        <p:spPr>
          <a:xfrm>
            <a:off x="76200" y="1143000"/>
            <a:ext cx="8991600" cy="5715000"/>
          </a:xfrm>
        </p:spPr>
        <p:txBody>
          <a:bodyPr>
            <a:noAutofit/>
          </a:bodyPr>
          <a:lstStyle/>
          <a:p>
            <a:pPr marL="608076" indent="-571500" algn="just" eaLnBrk="1" fontAlgn="auto" hangingPunct="1">
              <a:spcAft>
                <a:spcPts val="0"/>
              </a:spcAft>
              <a:buClrTx/>
              <a:buFont typeface="+mj-lt"/>
              <a:buAutoNum type="alphaLcParenR"/>
              <a:defRPr/>
            </a:pPr>
            <a:r>
              <a:rPr lang="en-US" sz="2800" u="sng" dirty="0" smtClean="0">
                <a:solidFill>
                  <a:srgbClr val="FF0000"/>
                </a:solidFill>
                <a:latin typeface="+mj-lt"/>
                <a:cs typeface="Times New Roman" pitchFamily="18" charset="0"/>
              </a:rPr>
              <a:t>MD/WTD</a:t>
            </a:r>
            <a:r>
              <a:rPr lang="en-US" sz="2800" dirty="0" smtClean="0">
                <a:latin typeface="+mj-lt"/>
                <a:cs typeface="Times New Roman" pitchFamily="18" charset="0"/>
              </a:rPr>
              <a:t> - The giving of any loan to a Managing or Whole-time director-</a:t>
            </a:r>
          </a:p>
          <a:p>
            <a:pPr marL="608076" indent="-571500" algn="just" eaLnBrk="1" fontAlgn="auto" hangingPunct="1">
              <a:spcAft>
                <a:spcPts val="0"/>
              </a:spcAft>
              <a:buClrTx/>
              <a:buFont typeface="Wingdings 2" pitchFamily="18" charset="2"/>
              <a:buNone/>
              <a:defRPr/>
            </a:pPr>
            <a:r>
              <a:rPr lang="en-US" sz="2800" dirty="0" smtClean="0">
                <a:latin typeface="+mj-lt"/>
                <a:cs typeface="Times New Roman" pitchFamily="18" charset="0"/>
              </a:rPr>
              <a:t>(i)	as a part of the conditions of service extended by </a:t>
            </a:r>
            <a:r>
              <a:rPr lang="en-US" sz="2800" smtClean="0">
                <a:latin typeface="+mj-lt"/>
                <a:cs typeface="Times New Roman" pitchFamily="18" charset="0"/>
              </a:rPr>
              <a:t>the </a:t>
            </a:r>
            <a:r>
              <a:rPr lang="en-US" sz="2800" smtClean="0">
                <a:latin typeface="+mj-lt"/>
                <a:cs typeface="Times New Roman" pitchFamily="18" charset="0"/>
              </a:rPr>
              <a:t>company </a:t>
            </a:r>
            <a:r>
              <a:rPr lang="en-US" sz="2800" dirty="0" smtClean="0">
                <a:latin typeface="+mj-lt"/>
                <a:cs typeface="Times New Roman" pitchFamily="18" charset="0"/>
              </a:rPr>
              <a:t>to all its employees; or</a:t>
            </a:r>
          </a:p>
          <a:p>
            <a:pPr marL="608076" indent="-571500" algn="just" eaLnBrk="1" fontAlgn="auto" hangingPunct="1">
              <a:spcAft>
                <a:spcPts val="0"/>
              </a:spcAft>
              <a:buClrTx/>
              <a:buFont typeface="Wingdings 2" pitchFamily="18" charset="2"/>
              <a:buAutoNum type="romanLcParenBoth" startAt="2"/>
              <a:defRPr/>
            </a:pPr>
            <a:r>
              <a:rPr lang="en-US" sz="2800" dirty="0" smtClean="0">
                <a:latin typeface="+mj-lt"/>
                <a:cs typeface="Times New Roman" pitchFamily="18" charset="0"/>
              </a:rPr>
              <a:t>Pursuant to any </a:t>
            </a:r>
            <a:r>
              <a:rPr lang="en-US" sz="2800" dirty="0" smtClean="0">
                <a:solidFill>
                  <a:srgbClr val="FF0000"/>
                </a:solidFill>
                <a:latin typeface="+mj-lt"/>
                <a:cs typeface="Times New Roman" pitchFamily="18" charset="0"/>
              </a:rPr>
              <a:t>scheme</a:t>
            </a:r>
            <a:r>
              <a:rPr lang="en-US" sz="2800" dirty="0" smtClean="0">
                <a:latin typeface="+mj-lt"/>
                <a:cs typeface="Times New Roman" pitchFamily="18" charset="0"/>
              </a:rPr>
              <a:t> approved by the members by a </a:t>
            </a:r>
            <a:r>
              <a:rPr lang="en-US" sz="2800" dirty="0" smtClean="0">
                <a:solidFill>
                  <a:srgbClr val="FF0000"/>
                </a:solidFill>
                <a:latin typeface="+mj-lt"/>
                <a:cs typeface="Times New Roman" pitchFamily="18" charset="0"/>
              </a:rPr>
              <a:t>special resolution</a:t>
            </a:r>
            <a:r>
              <a:rPr lang="en-US" sz="2800" dirty="0" smtClean="0">
                <a:latin typeface="+mj-lt"/>
                <a:cs typeface="Times New Roman" pitchFamily="18" charset="0"/>
              </a:rPr>
              <a:t>;</a:t>
            </a:r>
          </a:p>
          <a:p>
            <a:pPr marL="608076" indent="-571500" algn="just" eaLnBrk="1" fontAlgn="auto" hangingPunct="1">
              <a:spcAft>
                <a:spcPts val="0"/>
              </a:spcAft>
              <a:buClrTx/>
              <a:buNone/>
              <a:defRPr/>
            </a:pPr>
            <a:endParaRPr lang="en-US" sz="2800" dirty="0" smtClean="0">
              <a:latin typeface="+mj-lt"/>
              <a:cs typeface="Times New Roman" pitchFamily="18" charset="0"/>
            </a:endParaRPr>
          </a:p>
          <a:p>
            <a:pPr marL="608076" indent="-571500" algn="just" eaLnBrk="1" fontAlgn="auto" hangingPunct="1">
              <a:spcAft>
                <a:spcPts val="0"/>
              </a:spcAft>
              <a:buClrTx/>
              <a:buFont typeface="Wingdings 2" pitchFamily="18" charset="2"/>
              <a:buNone/>
              <a:defRPr/>
            </a:pPr>
            <a:r>
              <a:rPr lang="en-US" sz="2800" dirty="0" smtClean="0">
                <a:solidFill>
                  <a:srgbClr val="FF0000"/>
                </a:solidFill>
                <a:latin typeface="+mj-lt"/>
                <a:cs typeface="Times New Roman" pitchFamily="18" charset="0"/>
              </a:rPr>
              <a:t>b)	</a:t>
            </a:r>
            <a:r>
              <a:rPr lang="en-US" sz="2800" u="sng" dirty="0" smtClean="0">
                <a:solidFill>
                  <a:srgbClr val="FF0000"/>
                </a:solidFill>
                <a:latin typeface="+mj-lt"/>
                <a:cs typeface="Times New Roman" pitchFamily="18" charset="0"/>
              </a:rPr>
              <a:t>ORDINARY COURSE</a:t>
            </a:r>
            <a:r>
              <a:rPr lang="en-US" sz="2800" dirty="0" smtClean="0">
                <a:latin typeface="+mj-lt"/>
                <a:cs typeface="Times New Roman" pitchFamily="18" charset="0"/>
              </a:rPr>
              <a:t> - </a:t>
            </a:r>
            <a:r>
              <a:rPr lang="en-US" sz="2800" smtClean="0">
                <a:latin typeface="+mj-lt"/>
                <a:cs typeface="Times New Roman" pitchFamily="18" charset="0"/>
              </a:rPr>
              <a:t>A </a:t>
            </a:r>
            <a:r>
              <a:rPr lang="en-US" sz="2800" smtClean="0">
                <a:latin typeface="+mj-lt"/>
                <a:cs typeface="Times New Roman" pitchFamily="18" charset="0"/>
              </a:rPr>
              <a:t>company </a:t>
            </a:r>
            <a:r>
              <a:rPr lang="en-US" sz="2800" dirty="0" smtClean="0">
                <a:latin typeface="+mj-lt"/>
                <a:cs typeface="Times New Roman" pitchFamily="18" charset="0"/>
              </a:rPr>
              <a:t>which in the ordinary course of its business provides loans or gives guarantees or securities for the due repayment of any loan and in respect of such loans an interest is charged at a rate not less than the </a:t>
            </a:r>
            <a:r>
              <a:rPr lang="en-US" sz="2800" dirty="0" smtClean="0">
                <a:solidFill>
                  <a:srgbClr val="FF0000"/>
                </a:solidFill>
                <a:latin typeface="+mj-lt"/>
                <a:cs typeface="Times New Roman" pitchFamily="18" charset="0"/>
              </a:rPr>
              <a:t>bank rate</a:t>
            </a:r>
            <a:r>
              <a:rPr lang="en-US" sz="2800" dirty="0" smtClean="0">
                <a:latin typeface="+mj-lt"/>
                <a:cs typeface="Times New Roman" pitchFamily="18" charset="0"/>
              </a:rPr>
              <a:t> declared by </a:t>
            </a:r>
            <a:r>
              <a:rPr lang="en-US" sz="2800" dirty="0" smtClean="0">
                <a:latin typeface="+mj-lt"/>
                <a:cs typeface="Times New Roman" pitchFamily="18" charset="0"/>
              </a:rPr>
              <a:t>RBI.  </a:t>
            </a:r>
            <a:endParaRPr lang="en-US" sz="2800" dirty="0" smtClean="0">
              <a:latin typeface="+mj-lt"/>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228600" y="1071565"/>
            <a:ext cx="8229600" cy="5786437"/>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Nature of assets                                                     		Useful Life</a:t>
            </a:r>
            <a:endParaRPr lang="en-IN" sz="20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X. Ropeway structures [NESD] 				15 Years</a:t>
            </a:r>
          </a:p>
          <a:p>
            <a:pPr marL="420624" indent="-384048" eaLnBrk="1" fontAlgn="auto" hangingPunct="1">
              <a:spcAft>
                <a:spcPts val="0"/>
              </a:spcAft>
              <a:buFont typeface="Wingdings" pitchFamily="2" charset="2"/>
              <a:buNone/>
              <a:defRPr/>
            </a:pPr>
            <a:endParaRPr lang="en-IN" sz="1800" b="1"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XI. Office equipment [NESD] 					5 Years</a:t>
            </a:r>
          </a:p>
          <a:p>
            <a:pPr marL="420624" indent="-384048" eaLnBrk="1" fontAlgn="auto" hangingPunct="1">
              <a:spcAft>
                <a:spcPts val="0"/>
              </a:spcAft>
              <a:buFont typeface="Wingdings" pitchFamily="2" charset="2"/>
              <a:buNone/>
              <a:defRPr/>
            </a:pPr>
            <a:endParaRPr lang="en-IN" sz="1800" b="1"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XII. Computers and data processing units [NESD]</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(i) Servers and networks 					6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(ii) End user devices, such as, desktops, laptops, etc. 		3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XIII. Laboratory equipment [NESD]</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(i) General laboratory equipment 				10 Years</a:t>
            </a:r>
          </a:p>
          <a:p>
            <a:pPr marL="420624" indent="-384048" eaLnBrk="1" fontAlgn="auto" hangingPunct="1">
              <a:spcAft>
                <a:spcPts val="0"/>
              </a:spcAft>
              <a:buFont typeface="Wingdings" pitchFamily="2" charset="2"/>
              <a:buNone/>
              <a:defRPr/>
            </a:pPr>
            <a:r>
              <a:rPr lang="en-IN" sz="1800" i="1" dirty="0" smtClean="0">
                <a:solidFill>
                  <a:schemeClr val="tx1">
                    <a:lumMod val="65000"/>
                    <a:lumOff val="35000"/>
                  </a:schemeClr>
                </a:solidFill>
              </a:rPr>
              <a:t>	(ii) Laboratory equipments used in educational institutions 	5 Years</a:t>
            </a:r>
          </a:p>
          <a:p>
            <a:pPr marL="420624" indent="-384048" eaLnBrk="1" fontAlgn="auto" hangingPunct="1">
              <a:spcAft>
                <a:spcPts val="0"/>
              </a:spcAft>
              <a:buFont typeface="Wingdings" pitchFamily="2" charset="2"/>
              <a:buNone/>
              <a:defRPr/>
            </a:pPr>
            <a:endParaRPr lang="en-IN" sz="1800" i="1" dirty="0" smtClean="0">
              <a:solidFill>
                <a:schemeClr val="tx1">
                  <a:lumMod val="65000"/>
                  <a:lumOff val="35000"/>
                </a:schemeClr>
              </a:solidFill>
            </a:endParaRP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XIV. Electrical Installations and Equipment [NESD] 		10 years</a:t>
            </a:r>
          </a:p>
          <a:p>
            <a:pPr marL="420624" indent="-384048" eaLnBrk="1" fontAlgn="auto" hangingPunct="1">
              <a:spcAft>
                <a:spcPts val="0"/>
              </a:spcAft>
              <a:buFont typeface="Wingdings" pitchFamily="2" charset="2"/>
              <a:buNone/>
              <a:defRPr/>
            </a:pPr>
            <a:r>
              <a:rPr lang="en-IN" sz="1800" b="1" i="1" dirty="0" smtClean="0">
                <a:solidFill>
                  <a:schemeClr val="tx1">
                    <a:lumMod val="65000"/>
                    <a:lumOff val="35000"/>
                  </a:schemeClr>
                </a:solidFill>
              </a:rPr>
              <a:t>XV. Hydraulic works, pipelines and sluices [NESD] 		15 Years</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p:cNvSpPr>
          <p:nvPr>
            <p:ph idx="1"/>
          </p:nvPr>
        </p:nvSpPr>
        <p:spPr>
          <a:xfrm>
            <a:off x="228600" y="928689"/>
            <a:ext cx="8763000" cy="5929312"/>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Notes —</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1. "Factory buildings" does not include offices, </a:t>
            </a:r>
            <a:r>
              <a:rPr lang="en-IN" sz="1800" dirty="0" err="1" smtClean="0">
                <a:solidFill>
                  <a:schemeClr val="tx1">
                    <a:lumMod val="65000"/>
                    <a:lumOff val="35000"/>
                  </a:schemeClr>
                </a:solidFill>
              </a:rPr>
              <a:t>godowns</a:t>
            </a:r>
            <a:r>
              <a:rPr lang="en-IN" sz="1800" dirty="0" smtClean="0">
                <a:solidFill>
                  <a:schemeClr val="tx1">
                    <a:lumMod val="65000"/>
                    <a:lumOff val="35000"/>
                  </a:schemeClr>
                </a:solidFill>
              </a:rPr>
              <a:t>, staff quarters.</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2. Where, during any financial year, any addition has been made to any asset, or where any asset has been sold, discarded, demolished or destroyed, the depreciation on such assets shall be calculated on a </a:t>
            </a:r>
            <a:r>
              <a:rPr lang="en-IN" sz="1800" i="1" dirty="0" smtClean="0">
                <a:solidFill>
                  <a:schemeClr val="tx1">
                    <a:lumMod val="65000"/>
                    <a:lumOff val="35000"/>
                  </a:schemeClr>
                </a:solidFill>
              </a:rPr>
              <a:t>pro rata basis from the date of such addition or, as the </a:t>
            </a:r>
            <a:r>
              <a:rPr lang="en-IN" sz="1800" dirty="0" smtClean="0">
                <a:solidFill>
                  <a:schemeClr val="tx1">
                    <a:lumMod val="65000"/>
                    <a:lumOff val="35000"/>
                  </a:schemeClr>
                </a:solidFill>
              </a:rPr>
              <a:t>case may be, up to the date on which such asset has been sold, discarded, demolished or  destroyed.</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3. The following information shall also be disclosed in the accounts, namely:—</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err="1" smtClean="0">
                <a:solidFill>
                  <a:schemeClr val="tx1">
                    <a:lumMod val="65000"/>
                    <a:lumOff val="35000"/>
                  </a:schemeClr>
                </a:solidFill>
              </a:rPr>
              <a:t>i</a:t>
            </a:r>
            <a:r>
              <a:rPr lang="en-IN" sz="1800" i="1" dirty="0" smtClean="0">
                <a:solidFill>
                  <a:schemeClr val="tx1">
                    <a:lumMod val="65000"/>
                    <a:lumOff val="35000"/>
                  </a:schemeClr>
                </a:solidFill>
              </a:rPr>
              <a:t>) depreciation methods used; and</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	(</a:t>
            </a:r>
            <a:r>
              <a:rPr lang="en-IN" sz="1800" i="1" dirty="0" smtClean="0">
                <a:solidFill>
                  <a:schemeClr val="tx1">
                    <a:lumMod val="65000"/>
                    <a:lumOff val="35000"/>
                  </a:schemeClr>
                </a:solidFill>
              </a:rPr>
              <a:t>ii) the useful lives of the assets for computing depreciation, if they are different </a:t>
            </a:r>
            <a:r>
              <a:rPr lang="en-IN" sz="1800" dirty="0" smtClean="0">
                <a:solidFill>
                  <a:schemeClr val="tx1">
                    <a:lumMod val="65000"/>
                    <a:lumOff val="35000"/>
                  </a:schemeClr>
                </a:solidFill>
              </a:rPr>
              <a:t>from the life specified in the Schedule.</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4. Useful life specified in Part C of the Schedule is for whole of the asset. Where cost of a part of the asset is significant to total cost of the asset and useful life of that part is different from the useful life of the remaining asset, useful life of that significant part shall be determined separately.</a:t>
            </a: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2"/>
          <p:cNvSpPr>
            <a:spLocks noGrp="1"/>
          </p:cNvSpPr>
          <p:nvPr>
            <p:ph idx="1"/>
          </p:nvPr>
        </p:nvSpPr>
        <p:spPr>
          <a:xfrm>
            <a:off x="0" y="1600200"/>
            <a:ext cx="8991600" cy="5257800"/>
          </a:xfrm>
        </p:spPr>
        <p:txBody>
          <a:bodyPr>
            <a:normAutofit/>
          </a:bodyPr>
          <a:lstStyle/>
          <a:p>
            <a:pPr marL="420624" indent="-384048" eaLnBrk="1" fontAlgn="auto" hangingPunct="1">
              <a:spcAft>
                <a:spcPts val="0"/>
              </a:spcAft>
              <a:buFont typeface="Wingdings" pitchFamily="2" charset="2"/>
              <a:buNone/>
              <a:defRPr/>
            </a:pPr>
            <a:r>
              <a:rPr lang="en-IN" sz="2000" b="1" dirty="0" smtClean="0">
                <a:solidFill>
                  <a:schemeClr val="tx1">
                    <a:lumMod val="65000"/>
                    <a:lumOff val="35000"/>
                  </a:schemeClr>
                </a:solidFill>
              </a:rPr>
              <a:t>Notes (contd.)—</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5. Depreciable amount is the cost of an asset, or other amount substituted for cost, less its residual value. Ordinarily, the residual value of an asset is often insignificant but it should generally be not more than 5% of the original cost of the asset.</a:t>
            </a:r>
          </a:p>
          <a:p>
            <a:pPr marL="420624" indent="-384048" eaLnBrk="1" fontAlgn="auto" hangingPunct="1">
              <a:spcAft>
                <a:spcPts val="0"/>
              </a:spcAft>
              <a:buFont typeface="Wingdings" pitchFamily="2" charset="2"/>
              <a:buNone/>
              <a:defRPr/>
            </a:pPr>
            <a:r>
              <a:rPr lang="en-IN" sz="1800" dirty="0" smtClean="0">
                <a:solidFill>
                  <a:schemeClr val="tx1">
                    <a:lumMod val="65000"/>
                    <a:lumOff val="35000"/>
                  </a:schemeClr>
                </a:solidFill>
              </a:rPr>
              <a:t>6. The useful lives of assets working on shift basis have been specified in the Schedule based on their single shift working. Except for assets in respect of which no extra shift depreciation is permitted (indicated by NESD in Part C above), if an asset is used for any time during the year for double shift, the depreciation will increase by 50% for that period and in case of the triple shift the depreciation shall be calculated on the basis of 100% for that period.</a:t>
            </a:r>
          </a:p>
          <a:p>
            <a:pPr marL="420624" indent="-384048" eaLnBrk="1" fontAlgn="auto" hangingPunct="1">
              <a:spcAft>
                <a:spcPts val="0"/>
              </a:spcAft>
              <a:buFont typeface="Wingdings" pitchFamily="2" charset="2"/>
              <a:buNone/>
              <a:defRPr/>
            </a:pPr>
            <a:endParaRPr lang="en-IN" sz="2000" b="1" dirty="0" smtClean="0">
              <a:solidFill>
                <a:schemeClr val="tx1">
                  <a:lumMod val="65000"/>
                  <a:lumOff val="35000"/>
                </a:schemeClr>
              </a:solidFill>
            </a:endParaRP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a:xfrm>
            <a:off x="685800" y="1828800"/>
            <a:ext cx="7772400" cy="5867400"/>
          </a:xfrm>
        </p:spPr>
        <p:txBody>
          <a:bodyPr>
            <a:normAutofit/>
          </a:bodyPr>
          <a:lstStyle/>
          <a:p>
            <a:pPr marL="420624" indent="-384048" eaLnBrk="1" fontAlgn="auto" hangingPunct="1">
              <a:spcAft>
                <a:spcPts val="0"/>
              </a:spcAft>
              <a:buFont typeface="Wingdings" pitchFamily="2" charset="2"/>
              <a:buNone/>
              <a:defRPr/>
            </a:pPr>
            <a:r>
              <a:rPr lang="en-IN" sz="2400" b="1" dirty="0" smtClean="0">
                <a:solidFill>
                  <a:schemeClr val="tx1">
                    <a:lumMod val="65000"/>
                    <a:lumOff val="35000"/>
                  </a:schemeClr>
                </a:solidFill>
              </a:rPr>
              <a:t>Notes (contd.) —</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7. From the date this Schedule comes into effect, the carrying amount of the asset as on that date—</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a) shall be depreciated over the remaining useful life of the asset as per this </a:t>
            </a:r>
            <a:r>
              <a:rPr lang="en-IN" sz="2000" dirty="0" smtClean="0">
                <a:solidFill>
                  <a:schemeClr val="tx1">
                    <a:lumMod val="65000"/>
                    <a:lumOff val="35000"/>
                  </a:schemeClr>
                </a:solidFill>
              </a:rPr>
              <a:t>Schedule;</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	(</a:t>
            </a:r>
            <a:r>
              <a:rPr lang="en-IN" sz="2000" i="1" dirty="0" smtClean="0">
                <a:solidFill>
                  <a:schemeClr val="tx1">
                    <a:lumMod val="65000"/>
                    <a:lumOff val="35000"/>
                  </a:schemeClr>
                </a:solidFill>
              </a:rPr>
              <a:t>b) after retaining the residual value, shall be recognised in the opening balance </a:t>
            </a:r>
            <a:r>
              <a:rPr lang="en-IN" sz="2000" dirty="0" smtClean="0">
                <a:solidFill>
                  <a:schemeClr val="tx1">
                    <a:lumMod val="65000"/>
                    <a:lumOff val="35000"/>
                  </a:schemeClr>
                </a:solidFill>
              </a:rPr>
              <a:t>of retained earnings where the remaining useful life of an asset is nil.</a:t>
            </a:r>
          </a:p>
          <a:p>
            <a:pPr marL="420624" indent="-384048" eaLnBrk="1" fontAlgn="auto" hangingPunct="1">
              <a:spcAft>
                <a:spcPts val="0"/>
              </a:spcAft>
              <a:buFont typeface="Wingdings" pitchFamily="2" charset="2"/>
              <a:buNone/>
              <a:defRPr/>
            </a:pPr>
            <a:r>
              <a:rPr lang="en-IN" sz="2000" dirty="0" smtClean="0">
                <a:solidFill>
                  <a:schemeClr val="tx1">
                    <a:lumMod val="65000"/>
                    <a:lumOff val="35000"/>
                  </a:schemeClr>
                </a:solidFill>
              </a:rPr>
              <a:t>8. ‘‘Continuous process plant’’ means a plant which is required and designed to operate for twenty-four hours a day.</a:t>
            </a:r>
            <a:endParaRPr lang="en-IN" sz="2000" b="1" i="1" dirty="0" smtClean="0">
              <a:solidFill>
                <a:schemeClr val="tx1">
                  <a:lumMod val="65000"/>
                  <a:lumOff val="35000"/>
                </a:schemeClr>
              </a:solidFill>
            </a:endParaRPr>
          </a:p>
        </p:txBody>
      </p:sp>
      <p:sp>
        <p:nvSpPr>
          <p:cNvPr id="5" name="Title 1"/>
          <p:cNvSpPr>
            <a:spLocks noGrp="1"/>
          </p:cNvSpPr>
          <p:nvPr>
            <p:ph type="title"/>
          </p:nvPr>
        </p:nvSpPr>
        <p:spPr>
          <a:xfrm>
            <a:off x="0" y="0"/>
            <a:ext cx="9144000" cy="1143000"/>
          </a:xfrm>
        </p:spPr>
        <p:txBody>
          <a:bodyPr>
            <a:normAutofit/>
          </a:bodyPr>
          <a:lstStyle/>
          <a:p>
            <a:pPr eaLnBrk="1" fontAlgn="auto" hangingPunct="1">
              <a:spcAft>
                <a:spcPts val="0"/>
              </a:spcAft>
              <a:defRPr/>
            </a:pPr>
            <a:r>
              <a:rPr lang="en-IN" sz="3000" b="1" dirty="0" smtClean="0">
                <a:solidFill>
                  <a:srgbClr val="00B0F0"/>
                </a:solidFill>
              </a:rPr>
              <a:t>USEFUL LIVES TO COMPUTE DEPRECIATION (Contd.)</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b="1" dirty="0" smtClean="0">
                <a:solidFill>
                  <a:srgbClr val="FF0000"/>
                </a:solidFill>
              </a:rPr>
              <a:t>SOME ISSUES </a:t>
            </a:r>
            <a:br>
              <a:rPr lang="en-US" sz="4800" b="1" dirty="0" smtClean="0">
                <a:solidFill>
                  <a:srgbClr val="FF0000"/>
                </a:solidFill>
              </a:rPr>
            </a:br>
            <a:r>
              <a:rPr lang="en-US" sz="4800" b="1" dirty="0" smtClean="0">
                <a:solidFill>
                  <a:srgbClr val="FF0000"/>
                </a:solidFill>
              </a:rPr>
              <a:t>RELATING TO </a:t>
            </a:r>
            <a:br>
              <a:rPr lang="en-US" sz="4800" b="1" dirty="0" smtClean="0">
                <a:solidFill>
                  <a:srgbClr val="FF0000"/>
                </a:solidFill>
              </a:rPr>
            </a:br>
            <a:r>
              <a:rPr lang="en-US" sz="4800" b="1" dirty="0" smtClean="0">
                <a:solidFill>
                  <a:srgbClr val="FF0000"/>
                </a:solidFill>
              </a:rPr>
              <a:t>AUDIT &amp; AUDITORS </a:t>
            </a:r>
            <a:endParaRPr lang="en-US" sz="4800" b="1" dirty="0">
              <a:solidFill>
                <a:srgbClr val="FF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Audit &amp; Auditors: Some Amendments</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0" y="990600"/>
            <a:ext cx="8991600" cy="5867400"/>
          </a:xfrm>
        </p:spPr>
        <p:txBody>
          <a:bodyPr>
            <a:noAutofit/>
          </a:bodyPr>
          <a:lstStyle/>
          <a:p>
            <a:pPr algn="just">
              <a:buFont typeface="Arial" charset="0"/>
              <a:buChar char="•"/>
            </a:pPr>
            <a:r>
              <a:rPr lang="en-US" sz="3050" dirty="0" smtClean="0"/>
              <a:t>Individual/ Audit Firm shall be </a:t>
            </a:r>
            <a:r>
              <a:rPr lang="en-US" sz="3050" dirty="0" smtClean="0">
                <a:solidFill>
                  <a:srgbClr val="FF0000"/>
                </a:solidFill>
              </a:rPr>
              <a:t>appointed for </a:t>
            </a:r>
            <a:r>
              <a:rPr lang="en-US" sz="3050" dirty="0" smtClean="0"/>
              <a:t>a period of </a:t>
            </a:r>
            <a:r>
              <a:rPr lang="en-US" sz="3050" dirty="0" smtClean="0">
                <a:solidFill>
                  <a:srgbClr val="FF0000"/>
                </a:solidFill>
              </a:rPr>
              <a:t>5 years and block of 5 years </a:t>
            </a:r>
            <a:r>
              <a:rPr lang="en-US" sz="3050" dirty="0" smtClean="0"/>
              <a:t>thereafter, respectively</a:t>
            </a:r>
          </a:p>
          <a:p>
            <a:pPr algn="just">
              <a:buFont typeface="Arial" charset="0"/>
              <a:buChar char="•"/>
            </a:pPr>
            <a:r>
              <a:rPr lang="en-US" sz="3050" dirty="0" smtClean="0"/>
              <a:t>For Listed Companies and other prescribed class of companies – Compulsory </a:t>
            </a:r>
            <a:r>
              <a:rPr lang="en-US" sz="3050" dirty="0" smtClean="0">
                <a:solidFill>
                  <a:srgbClr val="FF0000"/>
                </a:solidFill>
              </a:rPr>
              <a:t>rotation in 5 years </a:t>
            </a:r>
            <a:r>
              <a:rPr lang="en-US" sz="3050" dirty="0" smtClean="0"/>
              <a:t>(individual)/ </a:t>
            </a:r>
            <a:r>
              <a:rPr lang="en-US" sz="3050" dirty="0" smtClean="0">
                <a:solidFill>
                  <a:srgbClr val="FF0000"/>
                </a:solidFill>
              </a:rPr>
              <a:t>10 years (firm)</a:t>
            </a:r>
          </a:p>
          <a:p>
            <a:pPr algn="just">
              <a:buFont typeface="Arial" charset="0"/>
              <a:buChar char="•"/>
            </a:pPr>
            <a:r>
              <a:rPr lang="en-US" sz="3050" dirty="0" smtClean="0"/>
              <a:t>In addition to </a:t>
            </a:r>
            <a:r>
              <a:rPr lang="en-US" sz="3050" dirty="0" smtClean="0">
                <a:solidFill>
                  <a:srgbClr val="FF0000"/>
                </a:solidFill>
              </a:rPr>
              <a:t>accounting standards, auditing standards</a:t>
            </a:r>
            <a:r>
              <a:rPr lang="en-US" sz="3050" dirty="0" smtClean="0"/>
              <a:t> also being made compulsory</a:t>
            </a:r>
          </a:p>
          <a:p>
            <a:pPr algn="just">
              <a:buFont typeface="Arial" charset="0"/>
              <a:buChar char="•"/>
            </a:pPr>
            <a:r>
              <a:rPr lang="en-US" sz="3050" dirty="0" smtClean="0"/>
              <a:t>Casual vacancy caused due to </a:t>
            </a:r>
            <a:r>
              <a:rPr lang="en-US" sz="3050" dirty="0" smtClean="0">
                <a:solidFill>
                  <a:srgbClr val="FF0000"/>
                </a:solidFill>
              </a:rPr>
              <a:t>resignation</a:t>
            </a:r>
            <a:r>
              <a:rPr lang="en-US" sz="3050" dirty="0" smtClean="0"/>
              <a:t>- to be filled in 3 months by general body</a:t>
            </a:r>
          </a:p>
          <a:p>
            <a:pPr algn="just">
              <a:buFont typeface="Arial" charset="0"/>
              <a:buChar char="•"/>
            </a:pPr>
            <a:r>
              <a:rPr lang="en-US" sz="3050" dirty="0" smtClean="0"/>
              <a:t>Errant auditor-removed and may not be allowed to become auditor of </a:t>
            </a:r>
            <a:r>
              <a:rPr lang="en-US" sz="3050" dirty="0" smtClean="0">
                <a:solidFill>
                  <a:srgbClr val="FF0000"/>
                </a:solidFill>
              </a:rPr>
              <a:t>other Companies</a:t>
            </a:r>
            <a:r>
              <a:rPr lang="en-US" sz="3050" dirty="0" smtClean="0"/>
              <a:t> also for 5 </a:t>
            </a:r>
            <a:r>
              <a:rPr lang="en-US" sz="3050" dirty="0" smtClean="0"/>
              <a:t>years.</a:t>
            </a:r>
            <a:endParaRPr lang="en-US" sz="305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APPOINTMENT OF FIRST AUDITORS IN CASE OF COMPANIES OTHER THAN GOVT. CO. [SEC 139(6)]</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371600"/>
            <a:ext cx="9067800" cy="5486400"/>
          </a:xfrm>
        </p:spPr>
        <p:txBody>
          <a:bodyPr>
            <a:noAutofit/>
          </a:bodyPr>
          <a:lstStyle/>
          <a:p>
            <a:pPr lvl="0"/>
            <a:r>
              <a:rPr lang="en-US" sz="3050" u="sng" dirty="0" smtClean="0"/>
              <a:t>Appointment </a:t>
            </a:r>
            <a:r>
              <a:rPr lang="en-US" sz="3050" u="sng" dirty="0"/>
              <a:t>by Board: </a:t>
            </a:r>
            <a:r>
              <a:rPr lang="en-US" sz="3050" dirty="0" smtClean="0"/>
              <a:t>within </a:t>
            </a:r>
            <a:r>
              <a:rPr lang="en-US" sz="3050" dirty="0">
                <a:solidFill>
                  <a:srgbClr val="FF0000"/>
                </a:solidFill>
              </a:rPr>
              <a:t>1 month </a:t>
            </a:r>
            <a:r>
              <a:rPr lang="en-US" sz="3050" dirty="0"/>
              <a:t>of the </a:t>
            </a:r>
            <a:r>
              <a:rPr lang="en-US" sz="3050" dirty="0">
                <a:solidFill>
                  <a:srgbClr val="FF0000"/>
                </a:solidFill>
              </a:rPr>
              <a:t>date of </a:t>
            </a:r>
            <a:r>
              <a:rPr lang="en-US" sz="3050" dirty="0" smtClean="0">
                <a:solidFill>
                  <a:srgbClr val="FF0000"/>
                </a:solidFill>
              </a:rPr>
              <a:t>registration</a:t>
            </a:r>
            <a:r>
              <a:rPr lang="en-US" sz="3050" dirty="0" smtClean="0"/>
              <a:t>.</a:t>
            </a:r>
          </a:p>
          <a:p>
            <a:pPr lvl="0"/>
            <a:endParaRPr lang="en-US" sz="3050" dirty="0" smtClean="0"/>
          </a:p>
          <a:p>
            <a:pPr lvl="0"/>
            <a:r>
              <a:rPr lang="en-US" sz="3050" u="sng" dirty="0" smtClean="0"/>
              <a:t>Appointment </a:t>
            </a:r>
            <a:r>
              <a:rPr lang="en-US" sz="3050" u="sng" dirty="0"/>
              <a:t>in </a:t>
            </a:r>
            <a:r>
              <a:rPr lang="en-US" sz="3050" u="sng" dirty="0" smtClean="0">
                <a:solidFill>
                  <a:srgbClr val="FF0000"/>
                </a:solidFill>
              </a:rPr>
              <a:t>EGM within 90 days</a:t>
            </a:r>
            <a:r>
              <a:rPr lang="en-US" sz="3050" dirty="0" smtClean="0"/>
              <a:t> : On </a:t>
            </a:r>
            <a:r>
              <a:rPr lang="en-US" sz="3050" dirty="0"/>
              <a:t>failure of </a:t>
            </a:r>
            <a:r>
              <a:rPr lang="en-US" sz="3050" dirty="0" smtClean="0"/>
              <a:t>Board, Co. shall inform the members, who shall appoint at EGM.</a:t>
            </a:r>
          </a:p>
          <a:p>
            <a:pPr lvl="0">
              <a:buNone/>
            </a:pPr>
            <a:r>
              <a:rPr lang="en-US" sz="3050" dirty="0" smtClean="0"/>
              <a:t> </a:t>
            </a:r>
            <a:endParaRPr lang="en-US" sz="3050" dirty="0"/>
          </a:p>
          <a:p>
            <a:pPr lvl="0"/>
            <a:r>
              <a:rPr lang="en-US" sz="3050" u="sng" dirty="0"/>
              <a:t>Tenure of office</a:t>
            </a:r>
            <a:r>
              <a:rPr lang="en-US" sz="3050" dirty="0"/>
              <a:t>: </a:t>
            </a:r>
            <a:r>
              <a:rPr lang="en-US" sz="3050" dirty="0" smtClean="0"/>
              <a:t>Till </a:t>
            </a:r>
            <a:r>
              <a:rPr lang="en-US" sz="3050" dirty="0"/>
              <a:t>the conclusion of the first </a:t>
            </a:r>
            <a:r>
              <a:rPr lang="en-US" sz="3050" dirty="0" smtClean="0"/>
              <a:t>AGM.</a:t>
            </a:r>
          </a:p>
          <a:p>
            <a:pPr lvl="0"/>
            <a:endParaRPr lang="en-US" sz="3050" dirty="0"/>
          </a:p>
          <a:p>
            <a:pPr lvl="0"/>
            <a:r>
              <a:rPr lang="en-US" sz="3050" u="sng" dirty="0"/>
              <a:t>No notice of appointment </a:t>
            </a:r>
            <a:r>
              <a:rPr lang="en-US" sz="3050" u="sng" dirty="0" smtClean="0"/>
              <a:t>to ROC</a:t>
            </a:r>
            <a:endParaRPr lang="en-US" sz="3050" dirty="0"/>
          </a:p>
          <a:p>
            <a:endParaRPr lang="en-US" sz="305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219200"/>
            <a:ext cx="8991600" cy="5867400"/>
          </a:xfrm>
        </p:spPr>
        <p:txBody>
          <a:bodyPr>
            <a:normAutofit/>
          </a:bodyPr>
          <a:lstStyle/>
          <a:p>
            <a:pPr lvl="0" algn="just"/>
            <a:r>
              <a:rPr lang="en-US" sz="3050" u="sng" dirty="0" smtClean="0"/>
              <a:t>Appointment </a:t>
            </a:r>
            <a:r>
              <a:rPr lang="en-US" sz="3050" u="sng" dirty="0" smtClean="0"/>
              <a:t>at 1</a:t>
            </a:r>
            <a:r>
              <a:rPr lang="en-US" sz="3050" u="sng" baseline="30000" dirty="0" smtClean="0"/>
              <a:t>st</a:t>
            </a:r>
            <a:r>
              <a:rPr lang="en-US" sz="3050" u="sng" dirty="0" smtClean="0"/>
              <a:t> AGM</a:t>
            </a:r>
            <a:r>
              <a:rPr lang="en-US" sz="3050" u="sng" dirty="0"/>
              <a:t>:</a:t>
            </a:r>
            <a:r>
              <a:rPr lang="en-US" sz="3050" dirty="0"/>
              <a:t> </a:t>
            </a:r>
            <a:r>
              <a:rPr lang="en-US" sz="3050"/>
              <a:t>Every </a:t>
            </a:r>
            <a:r>
              <a:rPr lang="en-US" sz="3050" smtClean="0"/>
              <a:t>company </a:t>
            </a:r>
            <a:r>
              <a:rPr lang="en-US" sz="3050" dirty="0"/>
              <a:t>shall, at the first </a:t>
            </a:r>
            <a:r>
              <a:rPr lang="en-US" sz="3050" dirty="0" smtClean="0"/>
              <a:t>AGM, </a:t>
            </a:r>
            <a:r>
              <a:rPr lang="en-US" sz="3050" dirty="0"/>
              <a:t>appoint an individual or a firm as an auditor.</a:t>
            </a:r>
          </a:p>
          <a:p>
            <a:pPr lvl="0" algn="just">
              <a:buNone/>
            </a:pPr>
            <a:endParaRPr lang="en-US" sz="3050" u="sng" dirty="0" smtClean="0"/>
          </a:p>
          <a:p>
            <a:pPr lvl="0" algn="just"/>
            <a:r>
              <a:rPr lang="en-US" sz="3050" u="sng" dirty="0" smtClean="0"/>
              <a:t>Tenure </a:t>
            </a:r>
            <a:r>
              <a:rPr lang="en-US" sz="3050" u="sng" dirty="0"/>
              <a:t>of office:</a:t>
            </a:r>
            <a:r>
              <a:rPr lang="en-US" sz="3050" dirty="0"/>
              <a:t>  </a:t>
            </a:r>
            <a:r>
              <a:rPr lang="en-US" sz="3050" dirty="0" smtClean="0">
                <a:solidFill>
                  <a:srgbClr val="FF0000"/>
                </a:solidFill>
              </a:rPr>
              <a:t>Till </a:t>
            </a:r>
            <a:r>
              <a:rPr lang="en-US" sz="3050" dirty="0">
                <a:solidFill>
                  <a:srgbClr val="FF0000"/>
                </a:solidFill>
              </a:rPr>
              <a:t>the conclusion of </a:t>
            </a:r>
            <a:r>
              <a:rPr lang="en-US" sz="3050" dirty="0" smtClean="0">
                <a:solidFill>
                  <a:srgbClr val="FF0000"/>
                </a:solidFill>
              </a:rPr>
              <a:t>6</a:t>
            </a:r>
            <a:r>
              <a:rPr lang="en-US" sz="3050" baseline="30000" dirty="0" smtClean="0">
                <a:solidFill>
                  <a:srgbClr val="FF0000"/>
                </a:solidFill>
              </a:rPr>
              <a:t>th</a:t>
            </a:r>
            <a:r>
              <a:rPr lang="en-US" sz="3050" dirty="0" smtClean="0">
                <a:solidFill>
                  <a:srgbClr val="FF0000"/>
                </a:solidFill>
              </a:rPr>
              <a:t> AGM </a:t>
            </a:r>
            <a:r>
              <a:rPr lang="en-US" sz="3050" dirty="0" smtClean="0"/>
              <a:t>and thereafter till the conclusion of every 6</a:t>
            </a:r>
            <a:r>
              <a:rPr lang="en-US" sz="3050" baseline="30000" dirty="0" smtClean="0"/>
              <a:t>th</a:t>
            </a:r>
            <a:r>
              <a:rPr lang="en-US" sz="3050" dirty="0" smtClean="0"/>
              <a:t> meeting. </a:t>
            </a:r>
            <a:endParaRPr lang="en-US" sz="3050" dirty="0"/>
          </a:p>
          <a:p>
            <a:pPr lvl="0" algn="just"/>
            <a:endParaRPr lang="en-US" sz="3050" u="sng" dirty="0" smtClean="0"/>
          </a:p>
          <a:p>
            <a:pPr lvl="0" algn="just"/>
            <a:r>
              <a:rPr lang="en-US" sz="3050" u="sng" dirty="0" smtClean="0"/>
              <a:t>Ratification</a:t>
            </a:r>
            <a:r>
              <a:rPr lang="en-US" sz="3050" u="sng" dirty="0"/>
              <a:t>: </a:t>
            </a:r>
            <a:r>
              <a:rPr lang="en-US" sz="3050" dirty="0"/>
              <a:t> </a:t>
            </a:r>
            <a:r>
              <a:rPr lang="en-US" sz="3050"/>
              <a:t>The </a:t>
            </a:r>
            <a:r>
              <a:rPr lang="en-US" sz="3050" smtClean="0"/>
              <a:t>Company </a:t>
            </a:r>
            <a:r>
              <a:rPr lang="en-US" sz="3050" dirty="0"/>
              <a:t>shall place the matter relating to such appointment of ratification by member at </a:t>
            </a:r>
            <a:r>
              <a:rPr lang="en-US" sz="3050" dirty="0">
                <a:solidFill>
                  <a:srgbClr val="FF0000"/>
                </a:solidFill>
              </a:rPr>
              <a:t>every Annual General Meeting. </a:t>
            </a:r>
          </a:p>
        </p:txBody>
      </p:sp>
      <p:sp>
        <p:nvSpPr>
          <p:cNvPr id="4" name="Title 1"/>
          <p:cNvSpPr txBox="1">
            <a:spLocks/>
          </p:cNvSpPr>
          <p:nvPr/>
        </p:nvSpPr>
        <p:spPr>
          <a:xfrm>
            <a:off x="0" y="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smtClean="0">
                <a:ln>
                  <a:noFill/>
                </a:ln>
                <a:solidFill>
                  <a:srgbClr val="00B0F0"/>
                </a:solidFill>
                <a:effectLst/>
                <a:uLnTx/>
                <a:uFillTx/>
                <a:latin typeface="Algerian" pitchFamily="82" charset="0"/>
                <a:ea typeface="+mj-ea"/>
                <a:cs typeface="+mj-cs"/>
              </a:rPr>
              <a:t>APPOINTMENT OF AUDITORS [SEC 139(1)]</a:t>
            </a:r>
            <a:endParaRPr kumimoji="0" lang="en-US" sz="3000" b="0" i="0" u="none" strike="noStrike" kern="1200" cap="none" spc="0" normalizeH="0" baseline="0" noProof="0" dirty="0" smtClean="0">
              <a:ln>
                <a:noFill/>
              </a:ln>
              <a:solidFill>
                <a:srgbClr val="00B0F0"/>
              </a:solidFill>
              <a:effectLst/>
              <a:uLnTx/>
              <a:uFillTx/>
              <a:latin typeface="Algerian" pitchFamily="82" charset="0"/>
              <a:ea typeface="+mj-ea"/>
              <a:cs typeface="+mj-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APPOINTMENT OF AUDITORS [SEC 139(1)]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036637"/>
            <a:ext cx="8991600" cy="5821363"/>
          </a:xfrm>
        </p:spPr>
        <p:txBody>
          <a:bodyPr>
            <a:noAutofit/>
          </a:bodyPr>
          <a:lstStyle/>
          <a:p>
            <a:pPr lvl="0" algn="just"/>
            <a:r>
              <a:rPr lang="en-US" sz="2800" u="sng" dirty="0" smtClean="0">
                <a:solidFill>
                  <a:srgbClr val="FF0000"/>
                </a:solidFill>
              </a:rPr>
              <a:t>Written consent</a:t>
            </a:r>
            <a:r>
              <a:rPr lang="en-US" sz="2800" dirty="0" smtClean="0"/>
              <a:t>: Before such appointment is made, the written consent of the auditor to such appointment shall be obtained from the auditor.</a:t>
            </a:r>
          </a:p>
          <a:p>
            <a:pPr lvl="0" algn="just"/>
            <a:r>
              <a:rPr lang="en-US" sz="2800" u="sng" dirty="0" smtClean="0">
                <a:solidFill>
                  <a:srgbClr val="FF0000"/>
                </a:solidFill>
              </a:rPr>
              <a:t>Certificate</a:t>
            </a:r>
            <a:r>
              <a:rPr lang="en-US" sz="2800" dirty="0" smtClean="0"/>
              <a:t>: </a:t>
            </a:r>
            <a:r>
              <a:rPr lang="en-US" sz="2800" dirty="0" smtClean="0"/>
              <a:t>A certificate from him or it that the appointment, if made, shall be in accordance with the conditions as may be prescribed, shall be obtained from the auditor. The certificate shall also indicate whether the auditor satisfies the criteria provided in section 141.</a:t>
            </a:r>
          </a:p>
          <a:p>
            <a:pPr lvl="0" algn="just"/>
            <a:r>
              <a:rPr lang="en-US" sz="2800" u="sng" dirty="0" smtClean="0">
                <a:solidFill>
                  <a:srgbClr val="FF0000"/>
                </a:solidFill>
              </a:rPr>
              <a:t>Notice </a:t>
            </a:r>
            <a:r>
              <a:rPr lang="en-US" sz="2800" u="sng" dirty="0" smtClean="0">
                <a:solidFill>
                  <a:srgbClr val="FF0000"/>
                </a:solidFill>
              </a:rPr>
              <a:t>of appointment</a:t>
            </a:r>
            <a:r>
              <a:rPr lang="en-US" sz="2800" dirty="0" smtClean="0"/>
              <a:t>: </a:t>
            </a:r>
            <a:r>
              <a:rPr lang="en-US" sz="2800" smtClean="0"/>
              <a:t>The </a:t>
            </a:r>
            <a:r>
              <a:rPr lang="en-US" sz="2800" smtClean="0"/>
              <a:t>Company </a:t>
            </a:r>
            <a:r>
              <a:rPr lang="en-US" sz="2800" dirty="0" smtClean="0"/>
              <a:t>shall inform the auditor concerned of his or its appointment, and also file a notice of such appointment with the Registrar within </a:t>
            </a:r>
            <a:r>
              <a:rPr lang="en-US" sz="2800" dirty="0" smtClean="0">
                <a:solidFill>
                  <a:srgbClr val="FF0000"/>
                </a:solidFill>
              </a:rPr>
              <a:t>15 days </a:t>
            </a:r>
            <a:r>
              <a:rPr lang="en-US" sz="2800" dirty="0" smtClean="0"/>
              <a:t>of the meeting in which the auditor is appointed.</a:t>
            </a:r>
            <a:endParaRPr lang="en-US" sz="2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ROTATION OF AUDITORS IN LISTED AND SPECIFIED CLASS OF COMPANIES</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152400" y="1874837"/>
            <a:ext cx="8839200" cy="4525963"/>
          </a:xfrm>
        </p:spPr>
        <p:txBody>
          <a:bodyPr>
            <a:normAutofit/>
          </a:bodyPr>
          <a:lstStyle/>
          <a:p>
            <a:pPr>
              <a:buFont typeface="Arial" charset="0"/>
              <a:buChar char="•"/>
            </a:pPr>
            <a:r>
              <a:rPr lang="en-US" sz="2800" dirty="0" smtClean="0">
                <a:solidFill>
                  <a:srgbClr val="FF0000"/>
                </a:solidFill>
              </a:rPr>
              <a:t>STATUS                                 PERIOD</a:t>
            </a:r>
          </a:p>
          <a:p>
            <a:pPr>
              <a:buFont typeface="Arial" charset="0"/>
              <a:buNone/>
            </a:pPr>
            <a:r>
              <a:rPr lang="en-US" sz="2800" dirty="0" smtClean="0"/>
              <a:t>    Individual               1 term of 5 consecutive years </a:t>
            </a:r>
          </a:p>
          <a:p>
            <a:pPr>
              <a:buFont typeface="Arial" charset="0"/>
              <a:buNone/>
            </a:pPr>
            <a:r>
              <a:rPr lang="en-US" sz="2800" dirty="0" smtClean="0"/>
              <a:t>    Audit Firm              2 terms of 5 consecutive years </a:t>
            </a:r>
          </a:p>
          <a:p>
            <a:pPr>
              <a:buFont typeface="Arial" charset="0"/>
              <a:buChar char="•"/>
            </a:pPr>
            <a:endParaRPr lang="en-US" sz="2800" dirty="0" smtClean="0"/>
          </a:p>
          <a:p>
            <a:pPr>
              <a:buFont typeface="Arial" charset="0"/>
              <a:buChar char="•"/>
            </a:pPr>
            <a:r>
              <a:rPr lang="en-US" sz="2800" dirty="0" smtClean="0"/>
              <a:t>Cooling off period of 5 years before next appointment</a:t>
            </a: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DEFINITION OF LOAN</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76200" y="1600200"/>
            <a:ext cx="8991600" cy="5257800"/>
          </a:xfrm>
        </p:spPr>
        <p:txBody>
          <a:bodyPr>
            <a:normAutofit/>
          </a:bodyPr>
          <a:lstStyle/>
          <a:p>
            <a:pPr algn="just"/>
            <a:r>
              <a:rPr lang="en-US" dirty="0" smtClean="0"/>
              <a:t>Loan </a:t>
            </a:r>
            <a:r>
              <a:rPr lang="en-US" dirty="0"/>
              <a:t>has </a:t>
            </a:r>
            <a:r>
              <a:rPr lang="en-US" dirty="0">
                <a:solidFill>
                  <a:srgbClr val="FF0000"/>
                </a:solidFill>
              </a:rPr>
              <a:t>not been defined </a:t>
            </a:r>
            <a:r>
              <a:rPr lang="en-US" dirty="0"/>
              <a:t>u/s 185. </a:t>
            </a:r>
            <a:endParaRPr lang="en-US" dirty="0" smtClean="0"/>
          </a:p>
          <a:p>
            <a:pPr algn="just"/>
            <a:r>
              <a:rPr lang="en-US" dirty="0" smtClean="0"/>
              <a:t>Any </a:t>
            </a:r>
            <a:r>
              <a:rPr lang="en-US" dirty="0"/>
              <a:t>transaction of giving money to be returned </a:t>
            </a:r>
            <a:r>
              <a:rPr lang="en-US" dirty="0" smtClean="0"/>
              <a:t>in money with </a:t>
            </a:r>
            <a:r>
              <a:rPr lang="en-US" dirty="0"/>
              <a:t>or without interest can be treated as </a:t>
            </a:r>
            <a:r>
              <a:rPr lang="en-US" dirty="0" smtClean="0">
                <a:solidFill>
                  <a:srgbClr val="FF0000"/>
                </a:solidFill>
              </a:rPr>
              <a:t>“loan”</a:t>
            </a:r>
            <a:r>
              <a:rPr lang="en-US" dirty="0" smtClean="0"/>
              <a:t>.</a:t>
            </a:r>
            <a:r>
              <a:rPr lang="en-US" dirty="0"/>
              <a:t> </a:t>
            </a:r>
            <a:endParaRPr lang="en-US" dirty="0" smtClean="0"/>
          </a:p>
          <a:p>
            <a:pPr algn="just"/>
            <a:r>
              <a:rPr lang="en-US" dirty="0" smtClean="0">
                <a:solidFill>
                  <a:srgbClr val="FF0000"/>
                </a:solidFill>
              </a:rPr>
              <a:t>Group </a:t>
            </a:r>
            <a:r>
              <a:rPr lang="en-US" dirty="0">
                <a:solidFill>
                  <a:srgbClr val="FF0000"/>
                </a:solidFill>
              </a:rPr>
              <a:t>companies usually give guarantee</a:t>
            </a:r>
            <a:r>
              <a:rPr lang="en-US" dirty="0"/>
              <a:t> or provide securities for loan taken by other </a:t>
            </a:r>
            <a:r>
              <a:rPr lang="en-US"/>
              <a:t>group </a:t>
            </a:r>
            <a:r>
              <a:rPr lang="en-US" smtClean="0"/>
              <a:t>company. </a:t>
            </a:r>
            <a:endParaRPr lang="en-US" dirty="0" smtClean="0"/>
          </a:p>
          <a:p>
            <a:pPr algn="just"/>
            <a:r>
              <a:rPr lang="en-US" dirty="0" smtClean="0"/>
              <a:t>Should we Stop </a:t>
            </a:r>
            <a:r>
              <a:rPr lang="en-US" dirty="0"/>
              <a:t>doing this </a:t>
            </a:r>
            <a:r>
              <a:rPr lang="en-US" dirty="0" smtClean="0"/>
              <a:t>also?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295400"/>
          </a:xfrm>
        </p:spPr>
        <p:txBody>
          <a:bodyPr>
            <a:noAutofit/>
          </a:bodyPr>
          <a:lstStyle/>
          <a:p>
            <a:r>
              <a:rPr lang="en-US" sz="3000" b="1" dirty="0" smtClean="0">
                <a:solidFill>
                  <a:srgbClr val="00B0F0"/>
                </a:solidFill>
                <a:latin typeface="Algerian" pitchFamily="82" charset="0"/>
              </a:rPr>
              <a:t>APPOINTMENT OF FIRST AUDITORS IN CASE OF GOVT. CO. OR CO. OWNED OR CONTROLLED BY CG OR SG ETC. : [SECTION 139(7)]</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676400"/>
            <a:ext cx="8991600" cy="5181600"/>
          </a:xfrm>
        </p:spPr>
        <p:txBody>
          <a:bodyPr>
            <a:noAutofit/>
          </a:bodyPr>
          <a:lstStyle/>
          <a:p>
            <a:pPr lvl="0" algn="just"/>
            <a:r>
              <a:rPr lang="en-US" sz="2900" u="sng" dirty="0" smtClean="0"/>
              <a:t>Appointment </a:t>
            </a:r>
            <a:r>
              <a:rPr lang="en-US" sz="2900" u="sng" dirty="0"/>
              <a:t>by C&amp;AG:</a:t>
            </a:r>
            <a:r>
              <a:rPr lang="en-US" sz="2900" dirty="0"/>
              <a:t> In the case of a </a:t>
            </a:r>
            <a:r>
              <a:rPr lang="en-US" sz="2900" dirty="0" smtClean="0"/>
              <a:t>Govt. Co. </a:t>
            </a:r>
            <a:r>
              <a:rPr lang="en-US" sz="2900" dirty="0"/>
              <a:t>or any </a:t>
            </a:r>
            <a:r>
              <a:rPr lang="en-US" sz="2900"/>
              <a:t>other </a:t>
            </a:r>
            <a:r>
              <a:rPr lang="en-US" sz="2900" smtClean="0"/>
              <a:t>company </a:t>
            </a:r>
            <a:r>
              <a:rPr lang="en-US" sz="2900" dirty="0"/>
              <a:t>owned or controlled, directly or indirectly, by the </a:t>
            </a:r>
            <a:r>
              <a:rPr lang="en-US" sz="2900" dirty="0" smtClean="0"/>
              <a:t>CG, </a:t>
            </a:r>
            <a:r>
              <a:rPr lang="en-US" sz="2900" dirty="0"/>
              <a:t>or by any </a:t>
            </a:r>
            <a:r>
              <a:rPr lang="en-US" sz="2900" dirty="0" smtClean="0"/>
              <a:t>SG, </a:t>
            </a:r>
            <a:r>
              <a:rPr lang="en-US" sz="2900" dirty="0"/>
              <a:t>or Governments, or partly by the </a:t>
            </a:r>
            <a:r>
              <a:rPr lang="en-US" sz="2900" dirty="0" smtClean="0"/>
              <a:t>CG </a:t>
            </a:r>
            <a:r>
              <a:rPr lang="en-US" sz="2900" dirty="0"/>
              <a:t>and partly by one or more </a:t>
            </a:r>
            <a:r>
              <a:rPr lang="en-US" sz="2900" dirty="0" smtClean="0"/>
              <a:t>SGs</a:t>
            </a:r>
            <a:r>
              <a:rPr lang="en-US" sz="2900" dirty="0"/>
              <a:t>, the first auditor shall be appointed by the </a:t>
            </a:r>
            <a:r>
              <a:rPr lang="en-US" sz="2900" dirty="0" smtClean="0"/>
              <a:t>C&amp;AG </a:t>
            </a:r>
            <a:r>
              <a:rPr lang="en-US" sz="2900" dirty="0"/>
              <a:t>within </a:t>
            </a:r>
            <a:r>
              <a:rPr lang="en-US" sz="2900" dirty="0" smtClean="0">
                <a:solidFill>
                  <a:srgbClr val="FF0000"/>
                </a:solidFill>
              </a:rPr>
              <a:t>60 </a:t>
            </a:r>
            <a:r>
              <a:rPr lang="en-US" sz="2900" dirty="0">
                <a:solidFill>
                  <a:srgbClr val="FF0000"/>
                </a:solidFill>
              </a:rPr>
              <a:t>days </a:t>
            </a:r>
            <a:r>
              <a:rPr lang="en-US" sz="2900" dirty="0"/>
              <a:t>from the date of </a:t>
            </a:r>
            <a:r>
              <a:rPr lang="en-US" sz="2900" dirty="0" smtClean="0"/>
              <a:t>registration.</a:t>
            </a:r>
          </a:p>
          <a:p>
            <a:pPr lvl="0" algn="just"/>
            <a:endParaRPr lang="en-US" sz="2900" dirty="0"/>
          </a:p>
          <a:p>
            <a:pPr lvl="0" algn="just"/>
            <a:r>
              <a:rPr lang="en-US" sz="2900" u="sng" dirty="0" smtClean="0"/>
              <a:t>Appointment </a:t>
            </a:r>
            <a:r>
              <a:rPr lang="en-US" sz="2900" u="sng" dirty="0"/>
              <a:t>by Board: </a:t>
            </a:r>
            <a:r>
              <a:rPr lang="en-US" sz="2900" dirty="0"/>
              <a:t>In case the </a:t>
            </a:r>
            <a:r>
              <a:rPr lang="en-US" sz="2900" dirty="0" smtClean="0"/>
              <a:t>C&amp;AG </a:t>
            </a:r>
            <a:r>
              <a:rPr lang="en-US" sz="2900" dirty="0"/>
              <a:t>does not appoint such auditor within the said period, the </a:t>
            </a:r>
            <a:r>
              <a:rPr lang="en-US" sz="2900" dirty="0" smtClean="0"/>
              <a:t>BOD </a:t>
            </a:r>
            <a:r>
              <a:rPr lang="en-US" sz="2900" dirty="0"/>
              <a:t>shall appoint such auditor within the next </a:t>
            </a:r>
            <a:r>
              <a:rPr lang="en-US" sz="2900" dirty="0" smtClean="0">
                <a:solidFill>
                  <a:srgbClr val="FF0000"/>
                </a:solidFill>
              </a:rPr>
              <a:t>30 days</a:t>
            </a:r>
            <a:r>
              <a:rPr lang="en-US" sz="2900" dirty="0" smtClean="0">
                <a:solidFill>
                  <a:srgbClr val="FF0000"/>
                </a:solidFill>
              </a:rPr>
              <a:t>.</a:t>
            </a:r>
            <a:endParaRPr lang="en-US" sz="29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295400"/>
          </a:xfrm>
        </p:spPr>
        <p:txBody>
          <a:bodyPr>
            <a:noAutofit/>
          </a:bodyPr>
          <a:lstStyle/>
          <a:p>
            <a:r>
              <a:rPr lang="en-US" sz="3000" b="1" dirty="0" smtClean="0">
                <a:solidFill>
                  <a:srgbClr val="00B0F0"/>
                </a:solidFill>
                <a:latin typeface="Algerian" pitchFamily="82" charset="0"/>
              </a:rPr>
              <a:t>APPOINTMENT OF FIRST AUDITORS IN CASE OF GOVT. CO. OR CO. OWNED OR CONTROLLED BY CG OR SG ETC. : [SECTION 139(7)]</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676400"/>
            <a:ext cx="8991600" cy="5181600"/>
          </a:xfrm>
        </p:spPr>
        <p:txBody>
          <a:bodyPr>
            <a:noAutofit/>
          </a:bodyPr>
          <a:lstStyle/>
          <a:p>
            <a:pPr lvl="0" algn="just"/>
            <a:r>
              <a:rPr lang="en-US" sz="3100" u="sng" dirty="0" smtClean="0">
                <a:latin typeface="+mj-lt"/>
              </a:rPr>
              <a:t>Appointment </a:t>
            </a:r>
            <a:r>
              <a:rPr lang="en-US" sz="3100" u="sng" dirty="0">
                <a:latin typeface="+mj-lt"/>
              </a:rPr>
              <a:t>in EGM: </a:t>
            </a:r>
            <a:r>
              <a:rPr lang="en-US" sz="3100" dirty="0">
                <a:latin typeface="+mj-lt"/>
              </a:rPr>
              <a:t>In the case of failure of the Board to appoint such auditor within next </a:t>
            </a:r>
            <a:r>
              <a:rPr lang="en-US" sz="3100" dirty="0" smtClean="0">
                <a:latin typeface="+mj-lt"/>
              </a:rPr>
              <a:t>30 days</a:t>
            </a:r>
            <a:r>
              <a:rPr lang="en-US" sz="3100" dirty="0">
                <a:latin typeface="+mj-lt"/>
              </a:rPr>
              <a:t>, it shall inform the members of </a:t>
            </a:r>
            <a:r>
              <a:rPr lang="en-US" sz="3100">
                <a:latin typeface="+mj-lt"/>
              </a:rPr>
              <a:t>the </a:t>
            </a:r>
            <a:r>
              <a:rPr lang="en-US" sz="3100" smtClean="0">
                <a:latin typeface="+mj-lt"/>
              </a:rPr>
              <a:t>company </a:t>
            </a:r>
            <a:r>
              <a:rPr lang="en-US" sz="3100" dirty="0">
                <a:latin typeface="+mj-lt"/>
              </a:rPr>
              <a:t>who shall appoint such auditor within </a:t>
            </a:r>
            <a:r>
              <a:rPr lang="en-US" sz="3100" dirty="0" smtClean="0">
                <a:solidFill>
                  <a:srgbClr val="FF0000"/>
                </a:solidFill>
                <a:latin typeface="+mj-lt"/>
              </a:rPr>
              <a:t>60 days </a:t>
            </a:r>
            <a:r>
              <a:rPr lang="en-US" sz="3100" dirty="0">
                <a:latin typeface="+mj-lt"/>
              </a:rPr>
              <a:t>at an </a:t>
            </a:r>
            <a:r>
              <a:rPr lang="en-US" sz="3100" dirty="0" smtClean="0">
                <a:latin typeface="+mj-lt"/>
              </a:rPr>
              <a:t>EGM.</a:t>
            </a:r>
          </a:p>
          <a:p>
            <a:pPr lvl="0" algn="just"/>
            <a:endParaRPr lang="en-US" sz="3100" dirty="0">
              <a:latin typeface="+mj-lt"/>
            </a:endParaRPr>
          </a:p>
          <a:p>
            <a:pPr lvl="0" algn="just"/>
            <a:r>
              <a:rPr lang="en-US" sz="3100" u="sng" dirty="0">
                <a:latin typeface="+mj-lt"/>
              </a:rPr>
              <a:t>Tenure of office</a:t>
            </a:r>
            <a:r>
              <a:rPr lang="en-US" sz="3100" dirty="0">
                <a:latin typeface="+mj-lt"/>
              </a:rPr>
              <a:t>: </a:t>
            </a:r>
            <a:r>
              <a:rPr lang="en-US" sz="3100" dirty="0" smtClean="0">
                <a:latin typeface="+mj-lt"/>
              </a:rPr>
              <a:t>Till </a:t>
            </a:r>
            <a:r>
              <a:rPr lang="en-US" sz="3100" dirty="0">
                <a:latin typeface="+mj-lt"/>
              </a:rPr>
              <a:t>the conclusion of the first </a:t>
            </a:r>
            <a:r>
              <a:rPr lang="en-US" sz="3100" dirty="0" smtClean="0">
                <a:latin typeface="+mj-lt"/>
              </a:rPr>
              <a:t>AGM.</a:t>
            </a:r>
          </a:p>
          <a:p>
            <a:pPr lvl="0" algn="just"/>
            <a:endParaRPr lang="en-US" sz="3100" dirty="0">
              <a:latin typeface="+mj-lt"/>
            </a:endParaRPr>
          </a:p>
          <a:p>
            <a:pPr lvl="0" algn="just"/>
            <a:r>
              <a:rPr lang="en-US" sz="3100" u="sng" dirty="0">
                <a:latin typeface="+mj-lt"/>
              </a:rPr>
              <a:t>No notice of </a:t>
            </a:r>
            <a:r>
              <a:rPr lang="en-US" sz="3100" u="sng" dirty="0" smtClean="0">
                <a:latin typeface="+mj-lt"/>
              </a:rPr>
              <a:t>appointment to ROC</a:t>
            </a:r>
            <a:endParaRPr lang="en-US" sz="3100" dirty="0">
              <a:latin typeface="+mj-lt"/>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000" b="1" dirty="0" smtClean="0">
                <a:solidFill>
                  <a:srgbClr val="00B0F0"/>
                </a:solidFill>
                <a:latin typeface="Algerian" pitchFamily="82" charset="0"/>
              </a:rPr>
              <a:t>FIRM HAVING COMMON PARTNER INELIGIBLE FOR APPOINTMENT FOR NEXT FIVE YEARS</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 [PROVISO TO SEC. 139(2)]</a:t>
            </a:r>
            <a:endParaRPr lang="en-US" sz="3000" dirty="0">
              <a:solidFill>
                <a:srgbClr val="00B0F0"/>
              </a:solidFill>
              <a:latin typeface="Algerian" pitchFamily="82" charset="0"/>
            </a:endParaRPr>
          </a:p>
        </p:txBody>
      </p:sp>
      <p:sp>
        <p:nvSpPr>
          <p:cNvPr id="4" name="TextBox 3"/>
          <p:cNvSpPr txBox="1"/>
          <p:nvPr/>
        </p:nvSpPr>
        <p:spPr>
          <a:xfrm>
            <a:off x="76200" y="2057400"/>
            <a:ext cx="8991600" cy="3139321"/>
          </a:xfrm>
          <a:prstGeom prst="rect">
            <a:avLst/>
          </a:prstGeom>
          <a:noFill/>
        </p:spPr>
        <p:txBody>
          <a:bodyPr wrap="square" rtlCol="0">
            <a:spAutoFit/>
          </a:bodyPr>
          <a:lstStyle/>
          <a:p>
            <a:pPr algn="just"/>
            <a:r>
              <a:rPr lang="en-US" sz="3300" dirty="0" smtClean="0">
                <a:latin typeface="+mj-lt"/>
              </a:rPr>
              <a:t>As </a:t>
            </a:r>
            <a:r>
              <a:rPr lang="en-US" sz="3300" dirty="0" smtClean="0">
                <a:solidFill>
                  <a:srgbClr val="FF0000"/>
                </a:solidFill>
                <a:latin typeface="+mj-lt"/>
              </a:rPr>
              <a:t>on the date of appointment</a:t>
            </a:r>
            <a:r>
              <a:rPr lang="en-US" sz="3300" dirty="0" smtClean="0">
                <a:latin typeface="+mj-lt"/>
              </a:rPr>
              <a:t>, no audit firm having a </a:t>
            </a:r>
            <a:r>
              <a:rPr lang="en-US" sz="3300" dirty="0" smtClean="0">
                <a:solidFill>
                  <a:srgbClr val="FF0000"/>
                </a:solidFill>
                <a:latin typeface="+mj-lt"/>
              </a:rPr>
              <a:t>common partner </a:t>
            </a:r>
            <a:r>
              <a:rPr lang="en-US" sz="3300" dirty="0" smtClean="0">
                <a:latin typeface="+mj-lt"/>
              </a:rPr>
              <a:t>or partners to the other audit firm, whose tenure has expired in </a:t>
            </a:r>
            <a:r>
              <a:rPr lang="en-US" sz="3300" smtClean="0">
                <a:latin typeface="+mj-lt"/>
              </a:rPr>
              <a:t>a </a:t>
            </a:r>
            <a:r>
              <a:rPr lang="en-US" sz="3300" smtClean="0">
                <a:latin typeface="+mj-lt"/>
              </a:rPr>
              <a:t>company </a:t>
            </a:r>
            <a:r>
              <a:rPr lang="en-US" sz="3300" dirty="0" smtClean="0">
                <a:latin typeface="+mj-lt"/>
              </a:rPr>
              <a:t>immediately preceding the financial year, shall be appointed as auditor of the </a:t>
            </a:r>
            <a:r>
              <a:rPr lang="en-US" sz="3300" smtClean="0">
                <a:latin typeface="+mj-lt"/>
              </a:rPr>
              <a:t>same </a:t>
            </a:r>
            <a:r>
              <a:rPr lang="en-US" sz="3300" smtClean="0">
                <a:latin typeface="+mj-lt"/>
              </a:rPr>
              <a:t>company </a:t>
            </a:r>
            <a:r>
              <a:rPr lang="en-US" sz="3300" dirty="0" smtClean="0">
                <a:latin typeface="+mj-lt"/>
              </a:rPr>
              <a:t>for a period of </a:t>
            </a:r>
            <a:r>
              <a:rPr lang="en-US" sz="3300" dirty="0" smtClean="0">
                <a:solidFill>
                  <a:srgbClr val="FF0000"/>
                </a:solidFill>
                <a:latin typeface="+mj-lt"/>
              </a:rPr>
              <a:t>5 years</a:t>
            </a:r>
            <a:r>
              <a:rPr lang="en-US" sz="3300" dirty="0" smtClean="0">
                <a:solidFill>
                  <a:srgbClr val="FF0000"/>
                </a:solidFill>
                <a:latin typeface="+mj-lt"/>
              </a:rPr>
              <a:t>.</a:t>
            </a:r>
            <a:endParaRPr lang="en-US" sz="3300" dirty="0">
              <a:latin typeface="+mj-lt"/>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TRANSITION PROVISIONS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[PROVISO TO SEC. 139(2)]</a:t>
            </a:r>
            <a:endParaRPr lang="en-US" sz="3000" dirty="0">
              <a:solidFill>
                <a:srgbClr val="00B0F0"/>
              </a:solidFill>
              <a:latin typeface="Algerian" pitchFamily="82" charset="0"/>
            </a:endParaRPr>
          </a:p>
        </p:txBody>
      </p:sp>
      <p:sp>
        <p:nvSpPr>
          <p:cNvPr id="4" name="TextBox 3"/>
          <p:cNvSpPr txBox="1"/>
          <p:nvPr/>
        </p:nvSpPr>
        <p:spPr>
          <a:xfrm>
            <a:off x="76200" y="2057400"/>
            <a:ext cx="8991600" cy="3139321"/>
          </a:xfrm>
          <a:prstGeom prst="rect">
            <a:avLst/>
          </a:prstGeom>
          <a:noFill/>
        </p:spPr>
        <p:txBody>
          <a:bodyPr wrap="square" rtlCol="0">
            <a:spAutoFit/>
          </a:bodyPr>
          <a:lstStyle/>
          <a:p>
            <a:pPr algn="just"/>
            <a:r>
              <a:rPr lang="en-US" sz="3300" smtClean="0"/>
              <a:t>Every </a:t>
            </a:r>
            <a:r>
              <a:rPr lang="en-US" sz="3300" smtClean="0"/>
              <a:t>company, </a:t>
            </a:r>
            <a:r>
              <a:rPr lang="en-US" sz="3300" dirty="0" smtClean="0"/>
              <a:t>existing on or before the commencement of this Act which is required to comply with provisions of this sub-section</a:t>
            </a:r>
            <a:r>
              <a:rPr lang="en-US" sz="3300" smtClean="0"/>
              <a:t>, </a:t>
            </a:r>
            <a:r>
              <a:rPr lang="en-US" sz="3300" smtClean="0"/>
              <a:t>company </a:t>
            </a:r>
            <a:r>
              <a:rPr lang="en-US" sz="3300" dirty="0" smtClean="0"/>
              <a:t>shall </a:t>
            </a:r>
            <a:r>
              <a:rPr lang="en-US" sz="3300" b="1" dirty="0" smtClean="0"/>
              <a:t>comply</a:t>
            </a:r>
            <a:r>
              <a:rPr lang="en-US" sz="3300" dirty="0" smtClean="0"/>
              <a:t> with the requirements of this sub-section within </a:t>
            </a:r>
            <a:r>
              <a:rPr lang="en-US" sz="3300" b="1" dirty="0" smtClean="0">
                <a:solidFill>
                  <a:srgbClr val="FF0000"/>
                </a:solidFill>
              </a:rPr>
              <a:t>3 years</a:t>
            </a:r>
            <a:r>
              <a:rPr lang="en-US" sz="3300" dirty="0" smtClean="0">
                <a:solidFill>
                  <a:srgbClr val="FF0000"/>
                </a:solidFill>
              </a:rPr>
              <a:t> </a:t>
            </a:r>
            <a:r>
              <a:rPr lang="en-US" sz="3300" dirty="0" smtClean="0"/>
              <a:t>from the date of commencement of this Act.</a:t>
            </a:r>
            <a:endParaRPr lang="en-US" sz="33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CONDITIONS FOR APPOINTMENT</a:t>
            </a:r>
            <a:endParaRPr lang="en-US" sz="3000" b="1" dirty="0">
              <a:solidFill>
                <a:srgbClr val="00B0F0"/>
              </a:solidFill>
              <a:latin typeface="Algerian" pitchFamily="82" charset="0"/>
            </a:endParaRPr>
          </a:p>
        </p:txBody>
      </p:sp>
      <p:sp>
        <p:nvSpPr>
          <p:cNvPr id="3" name="Content Placeholder 2"/>
          <p:cNvSpPr>
            <a:spLocks noGrp="1"/>
          </p:cNvSpPr>
          <p:nvPr>
            <p:ph idx="1"/>
          </p:nvPr>
        </p:nvSpPr>
        <p:spPr>
          <a:xfrm>
            <a:off x="0" y="1219200"/>
            <a:ext cx="8991600" cy="5638800"/>
          </a:xfrm>
        </p:spPr>
        <p:txBody>
          <a:bodyPr>
            <a:normAutofit/>
          </a:bodyPr>
          <a:lstStyle/>
          <a:p>
            <a:pPr algn="just"/>
            <a:r>
              <a:rPr lang="en-US" sz="3000" dirty="0" smtClean="0"/>
              <a:t>Rule 10.2: For the purposes of the second proviso to sub-section (1) of section 139, the proposed appointee shall submit a </a:t>
            </a:r>
            <a:r>
              <a:rPr lang="en-US" sz="3000" dirty="0" smtClean="0">
                <a:solidFill>
                  <a:srgbClr val="FF0000"/>
                </a:solidFill>
              </a:rPr>
              <a:t>certificate</a:t>
            </a:r>
            <a:r>
              <a:rPr lang="en-US" sz="3000" dirty="0" smtClean="0"/>
              <a:t> that </a:t>
            </a:r>
          </a:p>
          <a:p>
            <a:pPr algn="just"/>
            <a:r>
              <a:rPr lang="en-US" sz="3000" dirty="0" smtClean="0"/>
              <a:t>(1) He or it is </a:t>
            </a:r>
            <a:r>
              <a:rPr lang="en-US" sz="3000" dirty="0" smtClean="0">
                <a:solidFill>
                  <a:srgbClr val="FF0000"/>
                </a:solidFill>
              </a:rPr>
              <a:t>eligible</a:t>
            </a:r>
            <a:r>
              <a:rPr lang="en-US" sz="3000" dirty="0" smtClean="0"/>
              <a:t> for appointment and is not disqualified for appointment under the Act, the Chartered Accountants Act, 1949 and Rules and Regulations made therein </a:t>
            </a:r>
          </a:p>
          <a:p>
            <a:pPr algn="just"/>
            <a:r>
              <a:rPr lang="en-US" sz="3000" dirty="0" smtClean="0"/>
              <a:t>(2) </a:t>
            </a:r>
            <a:r>
              <a:rPr lang="en-US" sz="3000" dirty="0" smtClean="0">
                <a:solidFill>
                  <a:srgbClr val="FF0000"/>
                </a:solidFill>
              </a:rPr>
              <a:t>The proposed appointment is within the term allowed under the Act</a:t>
            </a:r>
          </a:p>
          <a:p>
            <a:pPr algn="just"/>
            <a:r>
              <a:rPr lang="en-US" sz="3000" dirty="0" smtClean="0"/>
              <a:t>(3) The proposed appointment is within the </a:t>
            </a:r>
            <a:r>
              <a:rPr lang="en-US" sz="3000" dirty="0" smtClean="0">
                <a:solidFill>
                  <a:srgbClr val="FF0000"/>
                </a:solidFill>
              </a:rPr>
              <a:t>limit </a:t>
            </a:r>
            <a:r>
              <a:rPr lang="en-US" sz="3000" dirty="0" smtClean="0"/>
              <a:t>laid down in the Act</a:t>
            </a:r>
            <a:endParaRPr lang="en-US" sz="30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INTIMATION OF APPOINTMENT</a:t>
            </a:r>
          </a:p>
        </p:txBody>
      </p:sp>
      <p:sp>
        <p:nvSpPr>
          <p:cNvPr id="40963" name="Text Placeholder 3"/>
          <p:cNvSpPr>
            <a:spLocks noGrp="1"/>
          </p:cNvSpPr>
          <p:nvPr>
            <p:ph type="body" idx="1"/>
          </p:nvPr>
        </p:nvSpPr>
        <p:spPr>
          <a:xfrm>
            <a:off x="914400" y="928688"/>
            <a:ext cx="3582988" cy="658812"/>
          </a:xfrm>
        </p:spPr>
        <p:txBody>
          <a:bodyPr>
            <a:noAutofit/>
          </a:bodyPr>
          <a:lstStyle/>
          <a:p>
            <a:r>
              <a:rPr lang="en-US" sz="2800" dirty="0" smtClean="0">
                <a:solidFill>
                  <a:srgbClr val="FF0000"/>
                </a:solidFill>
              </a:rPr>
              <a:t>COMPANIES ACT, 1956</a:t>
            </a:r>
            <a:endParaRPr lang="en-US" sz="2800" dirty="0" smtClean="0">
              <a:solidFill>
                <a:srgbClr val="FF0000"/>
              </a:solidFill>
            </a:endParaRPr>
          </a:p>
        </p:txBody>
      </p:sp>
      <p:sp>
        <p:nvSpPr>
          <p:cNvPr id="40964" name="Text Placeholder 5"/>
          <p:cNvSpPr>
            <a:spLocks noGrp="1"/>
          </p:cNvSpPr>
          <p:nvPr>
            <p:ph type="body" sz="half" idx="3"/>
          </p:nvPr>
        </p:nvSpPr>
        <p:spPr>
          <a:xfrm>
            <a:off x="5105400" y="928689"/>
            <a:ext cx="3581402" cy="654050"/>
          </a:xfrm>
        </p:spPr>
        <p:txBody>
          <a:bodyPr>
            <a:normAutofit/>
          </a:bodyPr>
          <a:lstStyle/>
          <a:p>
            <a:r>
              <a:rPr lang="en-US" sz="2800" dirty="0" smtClean="0">
                <a:solidFill>
                  <a:srgbClr val="FF0000"/>
                </a:solidFill>
              </a:rPr>
              <a:t>COMPANIES ACT, 2013</a:t>
            </a:r>
            <a:endParaRPr lang="en-US" sz="2800" dirty="0" smtClean="0">
              <a:solidFill>
                <a:srgbClr val="FF0000"/>
              </a:solidFill>
            </a:endParaRPr>
          </a:p>
        </p:txBody>
      </p:sp>
      <p:sp>
        <p:nvSpPr>
          <p:cNvPr id="40965" name="Content Placeholder 4"/>
          <p:cNvSpPr>
            <a:spLocks noGrp="1"/>
          </p:cNvSpPr>
          <p:nvPr>
            <p:ph sz="quarter" idx="2"/>
          </p:nvPr>
        </p:nvSpPr>
        <p:spPr>
          <a:xfrm>
            <a:off x="152400" y="1641474"/>
            <a:ext cx="4344988" cy="4987925"/>
          </a:xfrm>
        </p:spPr>
        <p:txBody>
          <a:bodyPr>
            <a:noAutofit/>
          </a:bodyPr>
          <a:lstStyle/>
          <a:p>
            <a:pPr algn="just"/>
            <a:r>
              <a:rPr lang="en-US" sz="2600" dirty="0" smtClean="0"/>
              <a:t>Within </a:t>
            </a:r>
            <a:r>
              <a:rPr lang="en-US" sz="2600" dirty="0" smtClean="0">
                <a:solidFill>
                  <a:srgbClr val="FF0000"/>
                </a:solidFill>
              </a:rPr>
              <a:t>7 days </a:t>
            </a:r>
            <a:r>
              <a:rPr lang="en-US" sz="2600" dirty="0" smtClean="0"/>
              <a:t>of appointment by </a:t>
            </a:r>
            <a:r>
              <a:rPr lang="en-US" sz="2600" smtClean="0"/>
              <a:t>the </a:t>
            </a:r>
            <a:r>
              <a:rPr lang="en-US" sz="2600" smtClean="0"/>
              <a:t>company </a:t>
            </a:r>
            <a:r>
              <a:rPr lang="en-US" sz="2600" dirty="0" smtClean="0"/>
              <a:t>to the </a:t>
            </a:r>
            <a:r>
              <a:rPr lang="en-US" sz="2600" dirty="0" smtClean="0"/>
              <a:t>auditor</a:t>
            </a:r>
          </a:p>
          <a:p>
            <a:pPr algn="just">
              <a:buNone/>
            </a:pPr>
            <a:endParaRPr lang="en-US" sz="2600" dirty="0" smtClean="0"/>
          </a:p>
          <a:p>
            <a:pPr algn="just"/>
            <a:r>
              <a:rPr lang="en-US" sz="2600" dirty="0" smtClean="0"/>
              <a:t>The auditor shall within 30 days of the receipt of appointment letter, inform the ROC in Form 23B:</a:t>
            </a:r>
          </a:p>
          <a:p>
            <a:pPr algn="just">
              <a:buFont typeface="Wingdings 2" pitchFamily="18" charset="2"/>
              <a:buNone/>
            </a:pPr>
            <a:r>
              <a:rPr lang="en-US" sz="2600" dirty="0" smtClean="0"/>
              <a:t>    </a:t>
            </a:r>
            <a:r>
              <a:rPr lang="en-US" sz="2600" dirty="0" smtClean="0"/>
              <a:t>  a</a:t>
            </a:r>
            <a:r>
              <a:rPr lang="en-US" sz="2600" dirty="0" smtClean="0"/>
              <a:t>. whether he has accepted</a:t>
            </a:r>
          </a:p>
          <a:p>
            <a:pPr algn="just">
              <a:buFont typeface="Wingdings 2" pitchFamily="18" charset="2"/>
              <a:buNone/>
            </a:pPr>
            <a:r>
              <a:rPr lang="en-US" sz="2600" dirty="0" smtClean="0"/>
              <a:t>    </a:t>
            </a:r>
            <a:r>
              <a:rPr lang="en-US" sz="2600" dirty="0" smtClean="0"/>
              <a:t>  or</a:t>
            </a:r>
            <a:endParaRPr lang="en-US" sz="2600" dirty="0" smtClean="0"/>
          </a:p>
          <a:p>
            <a:pPr algn="just">
              <a:buFont typeface="Wingdings 2" pitchFamily="18" charset="2"/>
              <a:buNone/>
            </a:pPr>
            <a:r>
              <a:rPr lang="en-US" sz="2600" dirty="0" smtClean="0"/>
              <a:t>    </a:t>
            </a:r>
            <a:r>
              <a:rPr lang="en-US" sz="2600" dirty="0" smtClean="0"/>
              <a:t>  b</a:t>
            </a:r>
            <a:r>
              <a:rPr lang="en-US" sz="2600" dirty="0" smtClean="0"/>
              <a:t>. whether he has refused to accept </a:t>
            </a:r>
          </a:p>
        </p:txBody>
      </p:sp>
      <p:sp>
        <p:nvSpPr>
          <p:cNvPr id="40966" name="Content Placeholder 6"/>
          <p:cNvSpPr>
            <a:spLocks noGrp="1"/>
          </p:cNvSpPr>
          <p:nvPr>
            <p:ph sz="quarter" idx="4"/>
          </p:nvPr>
        </p:nvSpPr>
        <p:spPr>
          <a:xfrm>
            <a:off x="4645027" y="1655764"/>
            <a:ext cx="4346573" cy="5049836"/>
          </a:xfrm>
        </p:spPr>
        <p:txBody>
          <a:bodyPr>
            <a:normAutofit lnSpcReduction="10000"/>
          </a:bodyPr>
          <a:lstStyle/>
          <a:p>
            <a:pPr algn="just"/>
            <a:r>
              <a:rPr lang="en-US" sz="2600" dirty="0" smtClean="0"/>
              <a:t>Within </a:t>
            </a:r>
            <a:r>
              <a:rPr lang="en-US" sz="2600" dirty="0" smtClean="0">
                <a:solidFill>
                  <a:srgbClr val="FF0000"/>
                </a:solidFill>
              </a:rPr>
              <a:t>15 days </a:t>
            </a:r>
            <a:r>
              <a:rPr lang="en-US" sz="2600" dirty="0" smtClean="0"/>
              <a:t>of appointment by </a:t>
            </a:r>
            <a:r>
              <a:rPr lang="en-US" sz="2600" smtClean="0"/>
              <a:t>the </a:t>
            </a:r>
            <a:r>
              <a:rPr lang="en-US" sz="2600" smtClean="0">
                <a:solidFill>
                  <a:srgbClr val="FF0000"/>
                </a:solidFill>
              </a:rPr>
              <a:t>company</a:t>
            </a:r>
            <a:r>
              <a:rPr lang="en-US" sz="2600" smtClean="0"/>
              <a:t> </a:t>
            </a:r>
            <a:r>
              <a:rPr lang="en-US" sz="2600" dirty="0" smtClean="0"/>
              <a:t>to the </a:t>
            </a:r>
            <a:r>
              <a:rPr lang="en-US" sz="2600" dirty="0" smtClean="0"/>
              <a:t>auditor</a:t>
            </a:r>
          </a:p>
          <a:p>
            <a:pPr algn="just">
              <a:buNone/>
            </a:pPr>
            <a:endParaRPr lang="en-US" sz="2600" dirty="0" smtClean="0"/>
          </a:p>
          <a:p>
            <a:pPr algn="just"/>
            <a:r>
              <a:rPr lang="en-US" sz="2600" smtClean="0"/>
              <a:t>The </a:t>
            </a:r>
            <a:r>
              <a:rPr lang="en-US" sz="2600" smtClean="0"/>
              <a:t>company </a:t>
            </a:r>
            <a:r>
              <a:rPr lang="en-US" sz="2600" dirty="0" smtClean="0"/>
              <a:t>shall within 15 days of appointment, inform the </a:t>
            </a:r>
            <a:r>
              <a:rPr lang="en-US" sz="2600" dirty="0" smtClean="0">
                <a:solidFill>
                  <a:srgbClr val="FF0000"/>
                </a:solidFill>
              </a:rPr>
              <a:t>ROC</a:t>
            </a:r>
            <a:r>
              <a:rPr lang="en-US" sz="2600" dirty="0" smtClean="0"/>
              <a:t> in Form 23B:</a:t>
            </a:r>
          </a:p>
          <a:p>
            <a:pPr algn="just">
              <a:buFont typeface="Wingdings 2" pitchFamily="18" charset="2"/>
              <a:buNone/>
            </a:pPr>
            <a:r>
              <a:rPr lang="en-US" sz="2600" dirty="0" smtClean="0"/>
              <a:t>    a. his acceptance</a:t>
            </a:r>
          </a:p>
          <a:p>
            <a:pPr algn="just">
              <a:buFont typeface="Wingdings 2" pitchFamily="18" charset="2"/>
              <a:buNone/>
            </a:pPr>
            <a:r>
              <a:rPr lang="en-US" sz="2600" dirty="0" smtClean="0"/>
              <a:t>   (not mentioning rejection here because the consent letter is taken before)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ROTATION OF AUDITING PARTNER AND HIS TEAM</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295400"/>
            <a:ext cx="8991600" cy="5592763"/>
          </a:xfrm>
        </p:spPr>
        <p:txBody>
          <a:bodyPr>
            <a:noAutofit/>
          </a:bodyPr>
          <a:lstStyle/>
          <a:p>
            <a:pPr algn="just"/>
            <a:r>
              <a:rPr lang="en-US" sz="3000" dirty="0"/>
              <a:t>The </a:t>
            </a:r>
            <a:r>
              <a:rPr lang="en-US" sz="3000" dirty="0">
                <a:solidFill>
                  <a:srgbClr val="FF0000"/>
                </a:solidFill>
              </a:rPr>
              <a:t>CG</a:t>
            </a:r>
            <a:r>
              <a:rPr lang="en-US" sz="3000" dirty="0"/>
              <a:t> may, by rules, </a:t>
            </a:r>
            <a:r>
              <a:rPr lang="en-US" sz="3000" dirty="0">
                <a:solidFill>
                  <a:srgbClr val="FF0000"/>
                </a:solidFill>
              </a:rPr>
              <a:t>prescribe the manner </a:t>
            </a:r>
            <a:r>
              <a:rPr lang="en-US" sz="3000" dirty="0"/>
              <a:t>in which the companies shall rotate their auditors in pursuance of sub-section (2) {Sec 139(4)}. </a:t>
            </a:r>
            <a:endParaRPr lang="en-US" sz="3000" dirty="0" smtClean="0"/>
          </a:p>
          <a:p>
            <a:pPr algn="just">
              <a:buNone/>
            </a:pPr>
            <a:endParaRPr lang="en-US" sz="3000" dirty="0"/>
          </a:p>
          <a:p>
            <a:pPr algn="just"/>
            <a:r>
              <a:rPr lang="en-US" sz="3000" dirty="0" smtClean="0">
                <a:solidFill>
                  <a:srgbClr val="FF0000"/>
                </a:solidFill>
              </a:rPr>
              <a:t>Members</a:t>
            </a:r>
            <a:r>
              <a:rPr lang="en-US" sz="3000" dirty="0" smtClean="0"/>
              <a:t> </a:t>
            </a:r>
            <a:r>
              <a:rPr lang="en-US" sz="3000" dirty="0"/>
              <a:t>of </a:t>
            </a:r>
            <a:r>
              <a:rPr lang="en-US" sz="3000"/>
              <a:t>a </a:t>
            </a:r>
            <a:r>
              <a:rPr lang="en-US" sz="3000" smtClean="0"/>
              <a:t>company </a:t>
            </a:r>
            <a:r>
              <a:rPr lang="en-US" sz="3000" dirty="0"/>
              <a:t>may </a:t>
            </a:r>
            <a:r>
              <a:rPr lang="en-US" sz="3000" dirty="0">
                <a:solidFill>
                  <a:srgbClr val="FF0000"/>
                </a:solidFill>
              </a:rPr>
              <a:t>resolve</a:t>
            </a:r>
            <a:r>
              <a:rPr lang="en-US" sz="3000" dirty="0"/>
              <a:t> to provide that -</a:t>
            </a:r>
            <a:br>
              <a:rPr lang="en-US" sz="3000" dirty="0"/>
            </a:br>
            <a:r>
              <a:rPr lang="en-US" sz="3000" dirty="0"/>
              <a:t>(a) in the audit firm appointed by it, the auditing partner and his team shall be </a:t>
            </a:r>
            <a:r>
              <a:rPr lang="en-US" sz="3000" dirty="0">
                <a:solidFill>
                  <a:srgbClr val="FF0000"/>
                </a:solidFill>
              </a:rPr>
              <a:t>rotated</a:t>
            </a:r>
            <a:r>
              <a:rPr lang="en-US" sz="3000" dirty="0"/>
              <a:t> at such intervals as may be resolved by members; or </a:t>
            </a:r>
            <a:br>
              <a:rPr lang="en-US" sz="3000" dirty="0"/>
            </a:br>
            <a:r>
              <a:rPr lang="en-US" sz="3000" dirty="0"/>
              <a:t>(b) the audit shall be conducted by more than one auditor. {Sec 139(3)}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APPOINTMENT OF AUDITORS OF GOVT. COMPANIES [SEC 139(5)]</a:t>
            </a:r>
            <a:endParaRPr lang="en-US" sz="3000" dirty="0">
              <a:solidFill>
                <a:srgbClr val="00B0F0"/>
              </a:solidFill>
              <a:latin typeface="Algerian" pitchFamily="82" charset="0"/>
            </a:endParaRPr>
          </a:p>
        </p:txBody>
      </p:sp>
      <p:sp>
        <p:nvSpPr>
          <p:cNvPr id="4" name="TextBox 3"/>
          <p:cNvSpPr txBox="1"/>
          <p:nvPr/>
        </p:nvSpPr>
        <p:spPr>
          <a:xfrm>
            <a:off x="76200" y="1524000"/>
            <a:ext cx="8991600" cy="4662815"/>
          </a:xfrm>
          <a:prstGeom prst="rect">
            <a:avLst/>
          </a:prstGeom>
          <a:noFill/>
        </p:spPr>
        <p:txBody>
          <a:bodyPr wrap="square" rtlCol="0">
            <a:spAutoFit/>
          </a:bodyPr>
          <a:lstStyle/>
          <a:p>
            <a:pPr algn="just"/>
            <a:r>
              <a:rPr lang="en-US" sz="3300" dirty="0" smtClean="0"/>
              <a:t>In the case of a Govt. Co. or any </a:t>
            </a:r>
            <a:r>
              <a:rPr lang="en-US" sz="3300" smtClean="0"/>
              <a:t>other </a:t>
            </a:r>
            <a:r>
              <a:rPr lang="en-US" sz="3300" smtClean="0"/>
              <a:t>company </a:t>
            </a:r>
            <a:r>
              <a:rPr lang="en-US" sz="3300" dirty="0" smtClean="0"/>
              <a:t>owned or controlled, directly or indirectly, by the CG, or by any SG or Governments, or partly by the CG and partly by one or more SGs, the C&amp;AG shall, in respect of a financial year, appoint an auditor duly qualified to be appointed as an auditor of companies under this Act, within a period of </a:t>
            </a:r>
            <a:r>
              <a:rPr lang="en-US" sz="3300" dirty="0" smtClean="0">
                <a:solidFill>
                  <a:srgbClr val="FF0000"/>
                </a:solidFill>
              </a:rPr>
              <a:t>180 days</a:t>
            </a:r>
            <a:r>
              <a:rPr lang="en-US" sz="3300" dirty="0" smtClean="0"/>
              <a:t> from the commencement of the FY, who shall hold office till the conclusion of the AGM</a:t>
            </a:r>
            <a:r>
              <a:rPr lang="en-US" sz="3300" dirty="0" smtClean="0"/>
              <a:t>.</a:t>
            </a:r>
            <a:endParaRPr lang="en-US" sz="33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CASUAL VACANCY </a:t>
            </a:r>
          </a:p>
        </p:txBody>
      </p:sp>
      <p:sp>
        <p:nvSpPr>
          <p:cNvPr id="51203" name="Content Placeholder 2"/>
          <p:cNvSpPr>
            <a:spLocks noGrp="1"/>
          </p:cNvSpPr>
          <p:nvPr>
            <p:ph idx="1"/>
          </p:nvPr>
        </p:nvSpPr>
        <p:spPr>
          <a:xfrm>
            <a:off x="76200" y="1143000"/>
            <a:ext cx="8915400" cy="5715000"/>
          </a:xfrm>
        </p:spPr>
        <p:txBody>
          <a:bodyPr>
            <a:noAutofit/>
          </a:bodyPr>
          <a:lstStyle/>
          <a:p>
            <a:pPr algn="just">
              <a:buFont typeface="Arial" charset="0"/>
              <a:buChar char="•"/>
            </a:pPr>
            <a:r>
              <a:rPr lang="en-US" dirty="0" smtClean="0"/>
              <a:t>Any casual vacancy in the office of an auditor shall—</a:t>
            </a:r>
          </a:p>
          <a:p>
            <a:pPr algn="just">
              <a:buFont typeface="Arial" charset="0"/>
              <a:buNone/>
            </a:pPr>
            <a:r>
              <a:rPr lang="en-US" dirty="0" smtClean="0"/>
              <a:t>   be filled by the </a:t>
            </a:r>
            <a:r>
              <a:rPr lang="en-US" u="sng" dirty="0" smtClean="0">
                <a:solidFill>
                  <a:srgbClr val="FF0000"/>
                </a:solidFill>
              </a:rPr>
              <a:t>Board</a:t>
            </a:r>
            <a:r>
              <a:rPr lang="en-US" u="sng" dirty="0" smtClean="0"/>
              <a:t> of Directors within </a:t>
            </a:r>
            <a:r>
              <a:rPr lang="en-US" u="sng" dirty="0" smtClean="0">
                <a:solidFill>
                  <a:srgbClr val="FF0000"/>
                </a:solidFill>
              </a:rPr>
              <a:t>30 days</a:t>
            </a:r>
            <a:r>
              <a:rPr lang="en-US" dirty="0" smtClean="0"/>
              <a:t>.</a:t>
            </a:r>
          </a:p>
          <a:p>
            <a:pPr algn="just">
              <a:buFont typeface="Arial" charset="0"/>
              <a:buNone/>
            </a:pPr>
            <a:r>
              <a:rPr lang="en-US" dirty="0" smtClean="0"/>
              <a:t>   </a:t>
            </a:r>
          </a:p>
          <a:p>
            <a:pPr algn="just">
              <a:buFont typeface="Arial" charset="0"/>
              <a:buNone/>
            </a:pPr>
            <a:r>
              <a:rPr lang="en-US" dirty="0" smtClean="0"/>
              <a:t>   </a:t>
            </a:r>
            <a:r>
              <a:rPr lang="en-US" u="sng" dirty="0" smtClean="0"/>
              <a:t>If it is because of </a:t>
            </a:r>
            <a:r>
              <a:rPr lang="en-US" u="sng" dirty="0" smtClean="0">
                <a:solidFill>
                  <a:srgbClr val="FF0000"/>
                </a:solidFill>
              </a:rPr>
              <a:t>RESIGNATION</a:t>
            </a:r>
            <a:r>
              <a:rPr lang="en-US" u="sng" dirty="0" smtClean="0"/>
              <a:t>:</a:t>
            </a:r>
          </a:p>
          <a:p>
            <a:pPr algn="just">
              <a:buFont typeface="Arial" charset="0"/>
              <a:buNone/>
            </a:pPr>
            <a:r>
              <a:rPr lang="en-US" dirty="0" smtClean="0"/>
              <a:t>   a. At a </a:t>
            </a:r>
            <a:r>
              <a:rPr lang="en-US" dirty="0" smtClean="0">
                <a:solidFill>
                  <a:srgbClr val="FF0000"/>
                </a:solidFill>
              </a:rPr>
              <a:t>general meeting </a:t>
            </a:r>
          </a:p>
          <a:p>
            <a:pPr algn="just">
              <a:buFont typeface="Arial" charset="0"/>
              <a:buNone/>
            </a:pPr>
            <a:r>
              <a:rPr lang="en-US" dirty="0" smtClean="0"/>
              <a:t>   b. Convened within </a:t>
            </a:r>
            <a:r>
              <a:rPr lang="en-US" dirty="0" smtClean="0">
                <a:solidFill>
                  <a:srgbClr val="FF0000"/>
                </a:solidFill>
              </a:rPr>
              <a:t>3 months </a:t>
            </a:r>
            <a:r>
              <a:rPr lang="en-US" dirty="0" smtClean="0"/>
              <a:t>of the recommendation of the BOD</a:t>
            </a:r>
          </a:p>
          <a:p>
            <a:pPr algn="just">
              <a:buFont typeface="Arial" charset="0"/>
              <a:buNone/>
            </a:pPr>
            <a:r>
              <a:rPr lang="en-US" dirty="0" smtClean="0"/>
              <a:t>   c. The Auditor to hold the office till the conclusion of the next annual general meeting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CASUAL VACANCY - CAG </a:t>
            </a:r>
          </a:p>
        </p:txBody>
      </p:sp>
      <p:sp>
        <p:nvSpPr>
          <p:cNvPr id="52227" name="Content Placeholder 2"/>
          <p:cNvSpPr>
            <a:spLocks noGrp="1"/>
          </p:cNvSpPr>
          <p:nvPr>
            <p:ph idx="1"/>
          </p:nvPr>
        </p:nvSpPr>
        <p:spPr>
          <a:xfrm>
            <a:off x="0" y="1825625"/>
            <a:ext cx="8991600" cy="4389438"/>
          </a:xfrm>
        </p:spPr>
        <p:txBody>
          <a:bodyPr>
            <a:normAutofit/>
          </a:bodyPr>
          <a:lstStyle/>
          <a:p>
            <a:pPr algn="just">
              <a:buFont typeface="Arial" charset="0"/>
              <a:buChar char="•"/>
            </a:pPr>
            <a:r>
              <a:rPr lang="en-US" sz="3500" dirty="0" smtClean="0"/>
              <a:t>Co., whose accounts are subject to audit by an auditor appointed by the CAG:</a:t>
            </a:r>
          </a:p>
          <a:p>
            <a:pPr algn="just">
              <a:buFont typeface="Arial" charset="0"/>
              <a:buChar char="•"/>
            </a:pPr>
            <a:r>
              <a:rPr lang="en-US" sz="3500" dirty="0" smtClean="0"/>
              <a:t> Casual vacancy shall be filled by </a:t>
            </a:r>
            <a:r>
              <a:rPr lang="en-US" sz="3500" dirty="0" smtClean="0">
                <a:solidFill>
                  <a:srgbClr val="FF0000"/>
                </a:solidFill>
              </a:rPr>
              <a:t>CAG</a:t>
            </a:r>
            <a:r>
              <a:rPr lang="en-US" sz="3500" dirty="0" smtClean="0"/>
              <a:t> within </a:t>
            </a:r>
            <a:r>
              <a:rPr lang="en-US" sz="3500" dirty="0" smtClean="0">
                <a:solidFill>
                  <a:srgbClr val="FF0000"/>
                </a:solidFill>
              </a:rPr>
              <a:t>30 days</a:t>
            </a:r>
          </a:p>
          <a:p>
            <a:pPr algn="just">
              <a:buFont typeface="Arial" charset="0"/>
              <a:buChar char="•"/>
            </a:pPr>
            <a:r>
              <a:rPr lang="en-US" sz="3500" dirty="0" smtClean="0"/>
              <a:t>In case does not get filled, the </a:t>
            </a:r>
            <a:r>
              <a:rPr lang="en-US" sz="3500" dirty="0" smtClean="0">
                <a:solidFill>
                  <a:srgbClr val="FF0000"/>
                </a:solidFill>
              </a:rPr>
              <a:t>BOD </a:t>
            </a:r>
            <a:r>
              <a:rPr lang="en-US" sz="3500" dirty="0" smtClean="0"/>
              <a:t>shall fill the vacancy within </a:t>
            </a:r>
            <a:r>
              <a:rPr lang="en-US" sz="3500" dirty="0" smtClean="0">
                <a:solidFill>
                  <a:srgbClr val="FF0000"/>
                </a:solidFill>
              </a:rPr>
              <a:t>next 30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u="sng" dirty="0" smtClean="0">
                <a:solidFill>
                  <a:srgbClr val="00B0F0"/>
                </a:solidFill>
                <a:latin typeface="Algerian" pitchFamily="82" charset="0"/>
              </a:rPr>
              <a:t>IMPRISONMENT &amp; FINE UPTO 25 LAKHS</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76200" y="1600200"/>
            <a:ext cx="8915400" cy="5257800"/>
          </a:xfrm>
        </p:spPr>
        <p:txBody>
          <a:bodyPr>
            <a:normAutofit/>
          </a:bodyPr>
          <a:lstStyle/>
          <a:p>
            <a:pPr algn="just"/>
            <a:r>
              <a:rPr lang="en-US" smtClean="0">
                <a:solidFill>
                  <a:srgbClr val="FF0000"/>
                </a:solidFill>
                <a:latin typeface="+mj-lt"/>
              </a:rPr>
              <a:t>Company</a:t>
            </a:r>
            <a:r>
              <a:rPr lang="en-US" smtClean="0">
                <a:latin typeface="+mj-lt"/>
              </a:rPr>
              <a:t> </a:t>
            </a:r>
            <a:r>
              <a:rPr lang="en-US" dirty="0" smtClean="0">
                <a:latin typeface="+mj-lt"/>
              </a:rPr>
              <a:t>– Fine Rs. 5 lakhs to</a:t>
            </a:r>
            <a:r>
              <a:rPr lang="en-US" dirty="0">
                <a:latin typeface="+mj-lt"/>
              </a:rPr>
              <a:t> </a:t>
            </a:r>
            <a:r>
              <a:rPr lang="en-US" dirty="0" smtClean="0">
                <a:latin typeface="+mj-lt"/>
              </a:rPr>
              <a:t>Rs. 25 lakhs &amp;</a:t>
            </a:r>
          </a:p>
          <a:p>
            <a:pPr algn="just"/>
            <a:r>
              <a:rPr lang="en-US" dirty="0" smtClean="0">
                <a:solidFill>
                  <a:srgbClr val="FF0000"/>
                </a:solidFill>
                <a:latin typeface="+mj-lt"/>
              </a:rPr>
              <a:t>Director </a:t>
            </a:r>
            <a:r>
              <a:rPr lang="en-US" dirty="0">
                <a:solidFill>
                  <a:srgbClr val="FF0000"/>
                </a:solidFill>
                <a:latin typeface="+mj-lt"/>
              </a:rPr>
              <a:t>or </a:t>
            </a:r>
            <a:r>
              <a:rPr lang="en-US" dirty="0" smtClean="0">
                <a:solidFill>
                  <a:srgbClr val="FF0000"/>
                </a:solidFill>
                <a:latin typeface="+mj-lt"/>
              </a:rPr>
              <a:t>other </a:t>
            </a:r>
            <a:r>
              <a:rPr lang="en-US" dirty="0">
                <a:solidFill>
                  <a:srgbClr val="FF0000"/>
                </a:solidFill>
                <a:latin typeface="+mj-lt"/>
              </a:rPr>
              <a:t>person</a:t>
            </a:r>
            <a:r>
              <a:rPr lang="en-US" dirty="0">
                <a:latin typeface="+mj-lt"/>
              </a:rPr>
              <a:t> to whom any loan is advanced or guarantee or security is given </a:t>
            </a:r>
            <a:r>
              <a:rPr lang="en-US" dirty="0" smtClean="0">
                <a:latin typeface="+mj-lt"/>
              </a:rPr>
              <a:t>-Imprisonment</a:t>
            </a:r>
            <a:r>
              <a:rPr lang="en-US" dirty="0">
                <a:latin typeface="+mj-lt"/>
              </a:rPr>
              <a:t> </a:t>
            </a:r>
            <a:r>
              <a:rPr lang="en-US" dirty="0" smtClean="0">
                <a:latin typeface="+mj-lt"/>
              </a:rPr>
              <a:t>upto</a:t>
            </a:r>
            <a:r>
              <a:rPr lang="en-US" dirty="0">
                <a:latin typeface="+mj-lt"/>
              </a:rPr>
              <a:t> </a:t>
            </a:r>
            <a:r>
              <a:rPr lang="en-US" dirty="0" smtClean="0">
                <a:latin typeface="+mj-lt"/>
              </a:rPr>
              <a:t>6 </a:t>
            </a:r>
            <a:r>
              <a:rPr lang="en-US" dirty="0">
                <a:latin typeface="+mj-lt"/>
              </a:rPr>
              <a:t>months or </a:t>
            </a:r>
            <a:r>
              <a:rPr lang="en-US" dirty="0" smtClean="0">
                <a:latin typeface="+mj-lt"/>
              </a:rPr>
              <a:t>fine</a:t>
            </a:r>
            <a:r>
              <a:rPr lang="en-US" dirty="0">
                <a:latin typeface="+mj-lt"/>
              </a:rPr>
              <a:t> </a:t>
            </a:r>
            <a:r>
              <a:rPr lang="en-US" dirty="0" smtClean="0">
                <a:latin typeface="+mj-lt"/>
              </a:rPr>
              <a:t>Rs. 5 lakhs to Rs. 25 Lakhs, or both</a:t>
            </a:r>
            <a:r>
              <a:rPr lang="en-US" dirty="0">
                <a:latin typeface="+mj-lt"/>
              </a:rPr>
              <a: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Reappointment of retiring auditor at AGM [Sec 139(9)]</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371600"/>
            <a:ext cx="8991600" cy="5257800"/>
          </a:xfrm>
        </p:spPr>
        <p:txBody>
          <a:bodyPr>
            <a:noAutofit/>
          </a:bodyPr>
          <a:lstStyle/>
          <a:p>
            <a:pPr algn="just">
              <a:buNone/>
            </a:pPr>
            <a:r>
              <a:rPr lang="en-US" sz="2800" dirty="0" smtClean="0"/>
              <a:t>A </a:t>
            </a:r>
            <a:r>
              <a:rPr lang="en-US" sz="2800" dirty="0"/>
              <a:t>retiring auditor may be re-appointed at an </a:t>
            </a:r>
            <a:r>
              <a:rPr lang="en-US" sz="2800" dirty="0" smtClean="0"/>
              <a:t>AGM, </a:t>
            </a:r>
            <a:r>
              <a:rPr lang="en-US" sz="2800" dirty="0"/>
              <a:t>if </a:t>
            </a:r>
          </a:p>
          <a:p>
            <a:pPr lvl="0" algn="just"/>
            <a:r>
              <a:rPr lang="en-US" sz="2800" dirty="0"/>
              <a:t>he is not disqualified for re-appointment; </a:t>
            </a:r>
          </a:p>
          <a:p>
            <a:pPr lvl="0" algn="just"/>
            <a:r>
              <a:rPr lang="en-US" sz="2800" dirty="0" smtClean="0"/>
              <a:t>he </a:t>
            </a:r>
            <a:r>
              <a:rPr lang="en-US" sz="2800" dirty="0"/>
              <a:t>has not given </a:t>
            </a:r>
            <a:r>
              <a:rPr lang="en-US" sz="2800"/>
              <a:t>the </a:t>
            </a:r>
            <a:r>
              <a:rPr lang="en-US" sz="2800" smtClean="0"/>
              <a:t>company </a:t>
            </a:r>
            <a:r>
              <a:rPr lang="en-US" sz="2800" dirty="0"/>
              <a:t>a notice in writing of his unwillingness to be re-appointed; and </a:t>
            </a:r>
          </a:p>
          <a:p>
            <a:pPr lvl="0" algn="just"/>
            <a:r>
              <a:rPr lang="en-US" sz="2800" dirty="0" smtClean="0"/>
              <a:t>a </a:t>
            </a:r>
            <a:r>
              <a:rPr lang="en-US" sz="2800" dirty="0" smtClean="0">
                <a:solidFill>
                  <a:srgbClr val="FF0000"/>
                </a:solidFill>
              </a:rPr>
              <a:t>Special Resolution </a:t>
            </a:r>
            <a:r>
              <a:rPr lang="en-US" sz="2800" dirty="0"/>
              <a:t>has not been passed at that meeting appointing </a:t>
            </a:r>
            <a:r>
              <a:rPr lang="en-US" sz="2800" dirty="0">
                <a:solidFill>
                  <a:srgbClr val="FF0000"/>
                </a:solidFill>
              </a:rPr>
              <a:t>some other auditor </a:t>
            </a:r>
            <a:r>
              <a:rPr lang="en-US" sz="2800" dirty="0"/>
              <a:t>or providing expressly that he shall not be re-appointed. </a:t>
            </a:r>
          </a:p>
          <a:p>
            <a:pPr algn="just"/>
            <a:r>
              <a:rPr lang="en-US" sz="2800" dirty="0"/>
              <a:t>However, the above provision is subject to Sec 139(1) and the rules made thereunder. Where at any </a:t>
            </a:r>
            <a:r>
              <a:rPr lang="en-US" sz="2800" dirty="0" smtClean="0"/>
              <a:t>AGM, </a:t>
            </a:r>
            <a:r>
              <a:rPr lang="en-US" sz="2800" dirty="0"/>
              <a:t>no auditor is appointed or re-appointed, the existing auditor shall continue to be the auditor of </a:t>
            </a:r>
            <a:r>
              <a:rPr lang="en-US" sz="2800"/>
              <a:t>the </a:t>
            </a:r>
            <a:r>
              <a:rPr lang="en-US" sz="2800" smtClean="0"/>
              <a:t>company </a:t>
            </a:r>
            <a:r>
              <a:rPr lang="en-US" sz="2800" dirty="0"/>
              <a:t>[Sec 139(10)]. </a:t>
            </a:r>
            <a:br>
              <a:rPr lang="en-US" sz="2800" dirty="0"/>
            </a:br>
            <a:endParaRPr lang="en-US" sz="2800"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Removal, RESIGNATION &amp; SPECIAL NOTICE of Auditor: (Sec 140)</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295400"/>
            <a:ext cx="8991600" cy="5135563"/>
          </a:xfrm>
        </p:spPr>
        <p:txBody>
          <a:bodyPr>
            <a:noAutofit/>
          </a:bodyPr>
          <a:lstStyle/>
          <a:p>
            <a:pPr algn="just"/>
            <a:r>
              <a:rPr lang="en-US" sz="3100" dirty="0" smtClean="0"/>
              <a:t>The </a:t>
            </a:r>
            <a:r>
              <a:rPr lang="en-US" sz="3100" dirty="0"/>
              <a:t>auditor may be removed by </a:t>
            </a:r>
            <a:r>
              <a:rPr lang="en-US" sz="3100" dirty="0">
                <a:solidFill>
                  <a:srgbClr val="FF0000"/>
                </a:solidFill>
              </a:rPr>
              <a:t>special resolution </a:t>
            </a:r>
            <a:r>
              <a:rPr lang="en-US" sz="3100" dirty="0"/>
              <a:t>after obtaining the </a:t>
            </a:r>
            <a:r>
              <a:rPr lang="en-US" sz="3100" dirty="0">
                <a:solidFill>
                  <a:srgbClr val="FF0000"/>
                </a:solidFill>
              </a:rPr>
              <a:t>previous approval of </a:t>
            </a:r>
            <a:r>
              <a:rPr lang="en-US" sz="3100" dirty="0" smtClean="0">
                <a:solidFill>
                  <a:srgbClr val="FF0000"/>
                </a:solidFill>
              </a:rPr>
              <a:t>CG </a:t>
            </a:r>
            <a:r>
              <a:rPr lang="en-US" sz="3100" dirty="0"/>
              <a:t>and after giving an opportunity of being heard. </a:t>
            </a:r>
            <a:endParaRPr lang="en-US" sz="3100" dirty="0" smtClean="0"/>
          </a:p>
          <a:p>
            <a:pPr algn="just"/>
            <a:r>
              <a:rPr lang="en-US" sz="3100" dirty="0" smtClean="0"/>
              <a:t>When </a:t>
            </a:r>
            <a:r>
              <a:rPr lang="en-US" sz="3100" dirty="0"/>
              <a:t>the Auditor resigns, a </a:t>
            </a:r>
            <a:r>
              <a:rPr lang="en-US" sz="3100" dirty="0">
                <a:solidFill>
                  <a:srgbClr val="FF0000"/>
                </a:solidFill>
              </a:rPr>
              <a:t>statement</a:t>
            </a:r>
            <a:r>
              <a:rPr lang="en-US" sz="3100" dirty="0"/>
              <a:t> in prescribed form is to be filled with </a:t>
            </a:r>
            <a:r>
              <a:rPr lang="en-US" sz="3100"/>
              <a:t>the </a:t>
            </a:r>
            <a:r>
              <a:rPr lang="en-US" sz="3100" smtClean="0"/>
              <a:t>Company </a:t>
            </a:r>
            <a:r>
              <a:rPr lang="en-US" sz="3100" dirty="0"/>
              <a:t>and the Registrar </a:t>
            </a:r>
            <a:r>
              <a:rPr lang="en-US" sz="3100" dirty="0">
                <a:solidFill>
                  <a:srgbClr val="FF0000"/>
                </a:solidFill>
              </a:rPr>
              <a:t>within 30 days</a:t>
            </a:r>
            <a:r>
              <a:rPr lang="en-US" sz="3100" dirty="0"/>
              <a:t>. </a:t>
            </a:r>
            <a:endParaRPr lang="en-US" sz="3100" dirty="0" smtClean="0"/>
          </a:p>
          <a:p>
            <a:pPr algn="just"/>
            <a:r>
              <a:rPr lang="en-US" sz="3100" dirty="0" smtClean="0">
                <a:solidFill>
                  <a:srgbClr val="FF0000"/>
                </a:solidFill>
              </a:rPr>
              <a:t>Special </a:t>
            </a:r>
            <a:r>
              <a:rPr lang="en-US" sz="3100" dirty="0">
                <a:solidFill>
                  <a:srgbClr val="FF0000"/>
                </a:solidFill>
              </a:rPr>
              <a:t>notice</a:t>
            </a:r>
            <a:r>
              <a:rPr lang="en-US" sz="3100" dirty="0"/>
              <a:t> shall be required for appointing a person as auditor other than a retiring auditor. </a:t>
            </a:r>
            <a:endParaRPr lang="en-US" sz="3100" dirty="0" smtClean="0"/>
          </a:p>
          <a:p>
            <a:pPr algn="just"/>
            <a:r>
              <a:rPr lang="en-US" sz="3100" dirty="0" smtClean="0"/>
              <a:t>The </a:t>
            </a:r>
            <a:r>
              <a:rPr lang="en-US" sz="3100" dirty="0" smtClean="0">
                <a:solidFill>
                  <a:srgbClr val="FF0000"/>
                </a:solidFill>
              </a:rPr>
              <a:t>Tribunal </a:t>
            </a:r>
            <a:r>
              <a:rPr lang="en-US" sz="3100" dirty="0"/>
              <a:t>is empowered to change the auditor of </a:t>
            </a:r>
            <a:r>
              <a:rPr lang="en-US" sz="3100"/>
              <a:t>a </a:t>
            </a:r>
            <a:r>
              <a:rPr lang="en-US" sz="3100" smtClean="0"/>
              <a:t>Company </a:t>
            </a:r>
            <a:r>
              <a:rPr lang="en-US" sz="3100" dirty="0"/>
              <a:t>in case of any fraudulent activities by auditor</a:t>
            </a:r>
            <a:r>
              <a:rPr lang="en-US" sz="3100" dirty="0" smtClean="0"/>
              <a:t>.</a:t>
            </a:r>
            <a:endParaRPr lang="en-US" sz="31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0" y="-1"/>
            <a:ext cx="9144000" cy="1143001"/>
          </a:xfrm>
        </p:spPr>
        <p:txBody>
          <a:bodyPr>
            <a:normAutofit/>
          </a:bodyPr>
          <a:lstStyle/>
          <a:p>
            <a:r>
              <a:rPr lang="en-US" sz="3000" b="1" dirty="0" smtClean="0">
                <a:solidFill>
                  <a:srgbClr val="00B0F0"/>
                </a:solidFill>
                <a:latin typeface="Algerian" pitchFamily="82" charset="0"/>
              </a:rPr>
              <a:t>INTIMATION OF RESIGNATION</a:t>
            </a:r>
          </a:p>
        </p:txBody>
      </p:sp>
      <p:sp>
        <p:nvSpPr>
          <p:cNvPr id="41987" name="Content Placeholder 2"/>
          <p:cNvSpPr>
            <a:spLocks noGrp="1"/>
          </p:cNvSpPr>
          <p:nvPr>
            <p:ph idx="1"/>
          </p:nvPr>
        </p:nvSpPr>
        <p:spPr>
          <a:xfrm>
            <a:off x="0" y="1066800"/>
            <a:ext cx="8991600" cy="5603875"/>
          </a:xfrm>
        </p:spPr>
        <p:txBody>
          <a:bodyPr>
            <a:normAutofit/>
          </a:bodyPr>
          <a:lstStyle/>
          <a:p>
            <a:pPr algn="just">
              <a:buFont typeface="Arial" charset="0"/>
              <a:buChar char="•"/>
            </a:pPr>
            <a:r>
              <a:rPr lang="en-US" sz="3100" dirty="0" smtClean="0"/>
              <a:t>The </a:t>
            </a:r>
            <a:r>
              <a:rPr lang="en-US" sz="3100" u="sng" dirty="0" smtClean="0"/>
              <a:t>auditor</a:t>
            </a:r>
            <a:r>
              <a:rPr lang="en-US" sz="3100" dirty="0" smtClean="0"/>
              <a:t> shall file within a period of </a:t>
            </a:r>
            <a:r>
              <a:rPr lang="en-US" sz="3100" u="sng" dirty="0" smtClean="0">
                <a:solidFill>
                  <a:srgbClr val="FF0000"/>
                </a:solidFill>
              </a:rPr>
              <a:t>30 days</a:t>
            </a:r>
            <a:r>
              <a:rPr lang="en-US" sz="3100" dirty="0" smtClean="0">
                <a:solidFill>
                  <a:srgbClr val="FF0000"/>
                </a:solidFill>
              </a:rPr>
              <a:t> </a:t>
            </a:r>
            <a:r>
              <a:rPr lang="en-US" sz="3100" dirty="0" smtClean="0"/>
              <a:t>from the date of resignation, </a:t>
            </a:r>
            <a:r>
              <a:rPr lang="en-US" sz="3100" u="sng" dirty="0" smtClean="0"/>
              <a:t>a statement</a:t>
            </a:r>
            <a:r>
              <a:rPr lang="en-US" sz="3100" dirty="0" smtClean="0"/>
              <a:t> </a:t>
            </a:r>
            <a:r>
              <a:rPr lang="en-US" sz="3100" u="sng" dirty="0" smtClean="0"/>
              <a:t>in the prescribed form with (Form no.10.2)</a:t>
            </a:r>
            <a:r>
              <a:rPr lang="en-US" sz="3100" dirty="0" smtClean="0"/>
              <a:t>: </a:t>
            </a:r>
          </a:p>
          <a:p>
            <a:pPr>
              <a:buFont typeface="Arial" charset="0"/>
              <a:buNone/>
            </a:pPr>
            <a:r>
              <a:rPr lang="en-US" sz="3100" dirty="0" smtClean="0"/>
              <a:t>   a. </a:t>
            </a:r>
            <a:r>
              <a:rPr lang="en-US" sz="3100" smtClean="0"/>
              <a:t>the </a:t>
            </a:r>
            <a:r>
              <a:rPr lang="en-US" sz="3100" smtClean="0"/>
              <a:t>Company </a:t>
            </a:r>
            <a:r>
              <a:rPr lang="en-US" sz="3100" dirty="0" smtClean="0"/>
              <a:t>and</a:t>
            </a:r>
          </a:p>
          <a:p>
            <a:pPr>
              <a:buFont typeface="Arial" charset="0"/>
              <a:buNone/>
            </a:pPr>
            <a:r>
              <a:rPr lang="en-US" sz="3100" dirty="0" smtClean="0"/>
              <a:t>   b. the Registrar and</a:t>
            </a:r>
            <a:endParaRPr lang="en-US" sz="3100" i="1" dirty="0" smtClean="0"/>
          </a:p>
          <a:p>
            <a:pPr>
              <a:buFont typeface="Arial" charset="0"/>
              <a:buNone/>
            </a:pPr>
            <a:r>
              <a:rPr lang="en-US" sz="3100" dirty="0" smtClean="0"/>
              <a:t>   c. the CAG (where applicable)</a:t>
            </a:r>
          </a:p>
          <a:p>
            <a:pPr algn="just">
              <a:buFont typeface="Arial" charset="0"/>
              <a:buNone/>
            </a:pPr>
            <a:r>
              <a:rPr lang="en-US" sz="3100" dirty="0" smtClean="0"/>
              <a:t>   indicating the </a:t>
            </a:r>
            <a:r>
              <a:rPr lang="en-US" sz="3100" u="sng" dirty="0" smtClean="0">
                <a:solidFill>
                  <a:srgbClr val="FF0000"/>
                </a:solidFill>
              </a:rPr>
              <a:t>reasons</a:t>
            </a:r>
            <a:r>
              <a:rPr lang="en-US" sz="3100" dirty="0" smtClean="0">
                <a:solidFill>
                  <a:srgbClr val="FF0000"/>
                </a:solidFill>
              </a:rPr>
              <a:t> and </a:t>
            </a:r>
            <a:r>
              <a:rPr lang="en-US" sz="3100" u="sng" dirty="0" smtClean="0">
                <a:solidFill>
                  <a:srgbClr val="FF0000"/>
                </a:solidFill>
              </a:rPr>
              <a:t>other facts </a:t>
            </a:r>
            <a:r>
              <a:rPr lang="en-US" sz="3100" u="sng" dirty="0" smtClean="0"/>
              <a:t>(for resignation)</a:t>
            </a:r>
            <a:endParaRPr lang="en-US" sz="3100" dirty="0" smtClean="0"/>
          </a:p>
          <a:p>
            <a:pPr>
              <a:buFont typeface="Arial" charset="0"/>
              <a:buChar char="•"/>
            </a:pPr>
            <a:r>
              <a:rPr lang="en-US" sz="3100" u="sng" dirty="0" smtClean="0"/>
              <a:t>Non-compliance</a:t>
            </a:r>
            <a:r>
              <a:rPr lang="en-US" sz="3100" dirty="0" smtClean="0"/>
              <a:t> of it by the auditor: </a:t>
            </a:r>
          </a:p>
          <a:p>
            <a:pPr>
              <a:buFont typeface="Arial" charset="0"/>
              <a:buNone/>
            </a:pPr>
            <a:r>
              <a:rPr lang="en-US" sz="3100" dirty="0" smtClean="0"/>
              <a:t>    Penalty – Fine </a:t>
            </a:r>
            <a:r>
              <a:rPr lang="en-US" sz="3100" dirty="0" smtClean="0">
                <a:solidFill>
                  <a:srgbClr val="FF0000"/>
                </a:solidFill>
              </a:rPr>
              <a:t>Rs.50,000 to Rs.5 lakhs </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Eligibility, Qualifications of Auditors </a:t>
            </a:r>
            <a:br>
              <a:rPr lang="en-US" sz="3000" b="1" dirty="0" smtClean="0">
                <a:solidFill>
                  <a:srgbClr val="00B0F0"/>
                </a:solidFill>
                <a:latin typeface="Algerian" pitchFamily="82" charset="0"/>
              </a:rPr>
            </a:br>
            <a:r>
              <a:rPr lang="en-US" sz="3000" b="1" dirty="0" smtClean="0">
                <a:solidFill>
                  <a:srgbClr val="00B0F0"/>
                </a:solidFill>
                <a:latin typeface="Algerian" pitchFamily="82" charset="0"/>
              </a:rPr>
              <a:t>(Sec  141)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447800"/>
            <a:ext cx="8991600" cy="5257800"/>
          </a:xfrm>
        </p:spPr>
        <p:txBody>
          <a:bodyPr>
            <a:noAutofit/>
          </a:bodyPr>
          <a:lstStyle/>
          <a:p>
            <a:pPr lvl="0" algn="just"/>
            <a:r>
              <a:rPr lang="en-US" dirty="0" smtClean="0"/>
              <a:t>A CA </a:t>
            </a:r>
            <a:r>
              <a:rPr lang="en-US" dirty="0"/>
              <a:t>within the meaning of the </a:t>
            </a:r>
            <a:r>
              <a:rPr lang="en-US" dirty="0" smtClean="0"/>
              <a:t>CA </a:t>
            </a:r>
            <a:r>
              <a:rPr lang="en-US" dirty="0"/>
              <a:t>Act, 1949 may be appointed as an auditor. Only a </a:t>
            </a:r>
            <a:r>
              <a:rPr lang="en-US" dirty="0" smtClean="0">
                <a:solidFill>
                  <a:srgbClr val="FF0000"/>
                </a:solidFill>
              </a:rPr>
              <a:t>CA </a:t>
            </a:r>
            <a:r>
              <a:rPr lang="en-US" dirty="0">
                <a:solidFill>
                  <a:srgbClr val="FF0000"/>
                </a:solidFill>
              </a:rPr>
              <a:t>holding a </a:t>
            </a:r>
            <a:r>
              <a:rPr lang="en-US" dirty="0" smtClean="0">
                <a:solidFill>
                  <a:srgbClr val="FF0000"/>
                </a:solidFill>
              </a:rPr>
              <a:t>CP</a:t>
            </a:r>
            <a:r>
              <a:rPr lang="en-US" dirty="0" smtClean="0"/>
              <a:t> </a:t>
            </a:r>
            <a:r>
              <a:rPr lang="en-US" dirty="0"/>
              <a:t>can be appointed as an auditor</a:t>
            </a:r>
            <a:r>
              <a:rPr lang="en-US" dirty="0" smtClean="0"/>
              <a:t>.</a:t>
            </a:r>
            <a:endParaRPr lang="en-US" dirty="0"/>
          </a:p>
          <a:p>
            <a:pPr lvl="0" algn="just"/>
            <a:r>
              <a:rPr lang="en-US" dirty="0"/>
              <a:t>A </a:t>
            </a:r>
            <a:r>
              <a:rPr lang="en-US" dirty="0">
                <a:solidFill>
                  <a:srgbClr val="FF0000"/>
                </a:solidFill>
              </a:rPr>
              <a:t>firm</a:t>
            </a:r>
            <a:r>
              <a:rPr lang="en-US" dirty="0"/>
              <a:t> whereof all the partners practicing in India are qualified for appointment may be appointed by its firm name to be the auditor of </a:t>
            </a:r>
            <a:r>
              <a:rPr lang="en-US"/>
              <a:t>a </a:t>
            </a:r>
            <a:r>
              <a:rPr lang="en-US" smtClean="0"/>
              <a:t>company.</a:t>
            </a:r>
            <a:endParaRPr lang="en-US" dirty="0" smtClean="0"/>
          </a:p>
          <a:p>
            <a:pPr lvl="0" algn="just"/>
            <a:r>
              <a:rPr lang="en-US" dirty="0" smtClean="0"/>
              <a:t>Where </a:t>
            </a:r>
            <a:r>
              <a:rPr lang="en-US" dirty="0"/>
              <a:t>a firm including a </a:t>
            </a:r>
            <a:r>
              <a:rPr lang="en-US" dirty="0" smtClean="0">
                <a:solidFill>
                  <a:srgbClr val="FF0000"/>
                </a:solidFill>
              </a:rPr>
              <a:t>LLP</a:t>
            </a:r>
            <a:r>
              <a:rPr lang="en-US" dirty="0" smtClean="0"/>
              <a:t> </a:t>
            </a:r>
            <a:r>
              <a:rPr lang="en-US" dirty="0"/>
              <a:t>is appointed as an auditor of </a:t>
            </a:r>
            <a:r>
              <a:rPr lang="en-US"/>
              <a:t>a </a:t>
            </a:r>
            <a:r>
              <a:rPr lang="en-US" smtClean="0"/>
              <a:t>company, </a:t>
            </a:r>
            <a:r>
              <a:rPr lang="en-US" dirty="0"/>
              <a:t>only the partners who are </a:t>
            </a:r>
            <a:r>
              <a:rPr lang="en-US" dirty="0" smtClean="0"/>
              <a:t>CA </a:t>
            </a:r>
            <a:r>
              <a:rPr lang="en-US" dirty="0"/>
              <a:t>shall be authorised to act and sign on behalf of </a:t>
            </a:r>
            <a:r>
              <a:rPr lang="en-US" dirty="0" smtClean="0"/>
              <a:t>firm.</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DISQUALIFICATIONS OF AUDITORS (SEC  141)</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0" y="1066800"/>
            <a:ext cx="9144000" cy="5715000"/>
          </a:xfrm>
        </p:spPr>
        <p:txBody>
          <a:bodyPr>
            <a:noAutofit/>
          </a:bodyPr>
          <a:lstStyle/>
          <a:p>
            <a:pPr lvl="0" algn="just">
              <a:buNone/>
            </a:pPr>
            <a:r>
              <a:rPr lang="en-US" sz="3000" dirty="0" smtClean="0"/>
              <a:t>A </a:t>
            </a:r>
            <a:r>
              <a:rPr lang="en-US" sz="3000" b="1" dirty="0" smtClean="0"/>
              <a:t>body corporate</a:t>
            </a:r>
            <a:r>
              <a:rPr lang="en-US" sz="3000" dirty="0" smtClean="0"/>
              <a:t> other than a </a:t>
            </a:r>
            <a:r>
              <a:rPr lang="en-US" sz="3000" dirty="0" smtClean="0"/>
              <a:t>LLP:</a:t>
            </a:r>
            <a:endParaRPr lang="en-US" sz="3000" dirty="0" smtClean="0"/>
          </a:p>
          <a:p>
            <a:pPr lvl="0" algn="just">
              <a:buNone/>
            </a:pPr>
            <a:r>
              <a:rPr lang="en-US" sz="3000" dirty="0" smtClean="0"/>
              <a:t>An officer or </a:t>
            </a:r>
            <a:r>
              <a:rPr lang="en-US" sz="3000" b="1" dirty="0" smtClean="0"/>
              <a:t>employee </a:t>
            </a:r>
            <a:r>
              <a:rPr lang="en-US" sz="3000" dirty="0" smtClean="0"/>
              <a:t>of </a:t>
            </a:r>
            <a:r>
              <a:rPr lang="en-US" sz="3000" smtClean="0"/>
              <a:t>the </a:t>
            </a:r>
            <a:r>
              <a:rPr lang="en-US" sz="3000" smtClean="0"/>
              <a:t>company. </a:t>
            </a:r>
            <a:endParaRPr lang="en-US" sz="3000" dirty="0" smtClean="0"/>
          </a:p>
          <a:p>
            <a:pPr lvl="0" algn="just">
              <a:buNone/>
            </a:pPr>
            <a:r>
              <a:rPr lang="en-US" sz="3000" dirty="0" smtClean="0"/>
              <a:t>A person who is a </a:t>
            </a:r>
            <a:r>
              <a:rPr lang="en-US" sz="3000" b="1" dirty="0" smtClean="0"/>
              <a:t>partner</a:t>
            </a:r>
            <a:r>
              <a:rPr lang="en-US" sz="3000" dirty="0" smtClean="0"/>
              <a:t>, or who is in the employment, of an officer or employee of </a:t>
            </a:r>
            <a:r>
              <a:rPr lang="en-US" sz="3000" smtClean="0"/>
              <a:t>the </a:t>
            </a:r>
            <a:r>
              <a:rPr lang="en-US" sz="3000" smtClean="0"/>
              <a:t>company</a:t>
            </a:r>
            <a:endParaRPr lang="en-US" sz="3000" dirty="0" smtClean="0"/>
          </a:p>
          <a:p>
            <a:pPr lvl="0" algn="just">
              <a:buNone/>
            </a:pPr>
            <a:r>
              <a:rPr lang="en-US" sz="3000" dirty="0" smtClean="0"/>
              <a:t>A person who, or his </a:t>
            </a:r>
            <a:r>
              <a:rPr lang="en-US" sz="3000" b="1" dirty="0" smtClean="0">
                <a:solidFill>
                  <a:srgbClr val="FF0000"/>
                </a:solidFill>
              </a:rPr>
              <a:t>relative or partner</a:t>
            </a:r>
            <a:r>
              <a:rPr lang="en-US" sz="3000" dirty="0" smtClean="0"/>
              <a:t>—</a:t>
            </a:r>
          </a:p>
          <a:p>
            <a:pPr lvl="0" algn="just"/>
            <a:r>
              <a:rPr lang="en-US" sz="3000" dirty="0" smtClean="0"/>
              <a:t>is </a:t>
            </a:r>
            <a:r>
              <a:rPr lang="en-US" sz="3000" b="1" dirty="0" smtClean="0"/>
              <a:t>holding any security</a:t>
            </a:r>
            <a:r>
              <a:rPr lang="en-US" sz="3000" dirty="0" smtClean="0"/>
              <a:t> of or </a:t>
            </a:r>
            <a:r>
              <a:rPr lang="en-US" sz="3000" b="1" dirty="0" smtClean="0">
                <a:solidFill>
                  <a:srgbClr val="FF0000"/>
                </a:solidFill>
              </a:rPr>
              <a:t>interest</a:t>
            </a:r>
            <a:r>
              <a:rPr lang="en-US" sz="3000" b="1" dirty="0" smtClean="0"/>
              <a:t> (beneficial owner) </a:t>
            </a:r>
            <a:r>
              <a:rPr lang="en-US" sz="3000" dirty="0" smtClean="0"/>
              <a:t> in </a:t>
            </a:r>
            <a:r>
              <a:rPr lang="en-US" sz="3000" smtClean="0"/>
              <a:t>the </a:t>
            </a:r>
            <a:r>
              <a:rPr lang="en-US" sz="3000" smtClean="0"/>
              <a:t>company </a:t>
            </a:r>
            <a:r>
              <a:rPr lang="en-US" sz="3000" dirty="0" smtClean="0"/>
              <a:t>or its subsidiary, or of its holding or associate co. or a subsidiary of such holding co.</a:t>
            </a:r>
            <a:br>
              <a:rPr lang="en-US" sz="3000" dirty="0" smtClean="0"/>
            </a:br>
            <a:r>
              <a:rPr lang="en-US" sz="3000" dirty="0" smtClean="0"/>
              <a:t>However, the relative may </a:t>
            </a:r>
            <a:r>
              <a:rPr lang="en-US" sz="3000" b="1" dirty="0" smtClean="0"/>
              <a:t>hold security or interest</a:t>
            </a:r>
            <a:r>
              <a:rPr lang="en-US" sz="3000" dirty="0" smtClean="0"/>
              <a:t> in </a:t>
            </a:r>
            <a:r>
              <a:rPr lang="en-US" sz="3000" smtClean="0"/>
              <a:t>the </a:t>
            </a:r>
            <a:r>
              <a:rPr lang="en-US" sz="3000" smtClean="0"/>
              <a:t>company </a:t>
            </a:r>
            <a:r>
              <a:rPr lang="en-US" sz="3000" dirty="0" smtClean="0"/>
              <a:t>of </a:t>
            </a:r>
            <a:r>
              <a:rPr lang="en-US" sz="3000" b="1" dirty="0" smtClean="0"/>
              <a:t>face value </a:t>
            </a:r>
            <a:r>
              <a:rPr lang="en-US" sz="3000" dirty="0" smtClean="0"/>
              <a:t>not exceeding Rs. 1,000 or such sum as may be prescribed </a:t>
            </a:r>
            <a:r>
              <a:rPr lang="en-US" sz="3000" b="1" dirty="0" smtClean="0">
                <a:solidFill>
                  <a:srgbClr val="FF0000"/>
                </a:solidFill>
              </a:rPr>
              <a:t>(1 Lakh)</a:t>
            </a:r>
            <a:r>
              <a:rPr lang="en-US" sz="3000" dirty="0" smtClean="0">
                <a:solidFill>
                  <a:srgbClr val="FF0000"/>
                </a:solidFill>
              </a:rPr>
              <a:t> </a:t>
            </a:r>
            <a:r>
              <a:rPr lang="en-US" sz="3000" dirty="0" smtClean="0"/>
              <a:t>;</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8991600" cy="5715000"/>
          </a:xfrm>
        </p:spPr>
        <p:txBody>
          <a:bodyPr>
            <a:noAutofit/>
          </a:bodyPr>
          <a:lstStyle/>
          <a:p>
            <a:pPr lvl="0" algn="just"/>
            <a:r>
              <a:rPr lang="en-US" sz="2900" dirty="0" smtClean="0"/>
              <a:t>is </a:t>
            </a:r>
            <a:r>
              <a:rPr lang="en-US" sz="2900" dirty="0" smtClean="0">
                <a:solidFill>
                  <a:srgbClr val="FF0000"/>
                </a:solidFill>
              </a:rPr>
              <a:t>indebted</a:t>
            </a:r>
            <a:r>
              <a:rPr lang="en-US" sz="2900" dirty="0" smtClean="0"/>
              <a:t> to the </a:t>
            </a:r>
            <a:r>
              <a:rPr lang="en-US" sz="2900" dirty="0" smtClean="0"/>
              <a:t>co., </a:t>
            </a:r>
            <a:r>
              <a:rPr lang="en-US" sz="2900" dirty="0" smtClean="0"/>
              <a:t>or its subsidiary, or its holding or associate </a:t>
            </a:r>
            <a:r>
              <a:rPr lang="en-US" sz="2900" dirty="0" smtClean="0"/>
              <a:t>co. </a:t>
            </a:r>
            <a:r>
              <a:rPr lang="en-US" sz="2900" dirty="0" smtClean="0"/>
              <a:t>or a subsidiary of such holding </a:t>
            </a:r>
            <a:r>
              <a:rPr lang="en-US" sz="2900" dirty="0" smtClean="0"/>
              <a:t>co., </a:t>
            </a:r>
            <a:r>
              <a:rPr lang="en-US" sz="2900" dirty="0" smtClean="0"/>
              <a:t>in excess of such amount as may be prescribed </a:t>
            </a:r>
            <a:r>
              <a:rPr lang="en-US" sz="2900" dirty="0" smtClean="0">
                <a:solidFill>
                  <a:srgbClr val="FF0000"/>
                </a:solidFill>
              </a:rPr>
              <a:t>(1 Lakh)</a:t>
            </a:r>
            <a:r>
              <a:rPr lang="en-US" sz="2900" dirty="0" smtClean="0"/>
              <a:t>; or</a:t>
            </a:r>
          </a:p>
          <a:p>
            <a:pPr lvl="0" algn="just"/>
            <a:r>
              <a:rPr lang="en-US" sz="2900" dirty="0" smtClean="0"/>
              <a:t>has given a </a:t>
            </a:r>
            <a:r>
              <a:rPr lang="en-US" sz="2900" dirty="0" smtClean="0">
                <a:solidFill>
                  <a:srgbClr val="FF0000"/>
                </a:solidFill>
              </a:rPr>
              <a:t>guarantee</a:t>
            </a:r>
            <a:r>
              <a:rPr lang="en-US" sz="2900" dirty="0" smtClean="0"/>
              <a:t> or provided any security in connection with the indebtedness of any third person to the </a:t>
            </a:r>
            <a:r>
              <a:rPr lang="en-US" sz="2900" dirty="0" smtClean="0"/>
              <a:t>co., </a:t>
            </a:r>
            <a:r>
              <a:rPr lang="en-US" sz="2900" dirty="0" smtClean="0"/>
              <a:t>or its subsidiary, or its holding or associate </a:t>
            </a:r>
            <a:r>
              <a:rPr lang="en-US" sz="2900" dirty="0" smtClean="0"/>
              <a:t>co. or </a:t>
            </a:r>
            <a:r>
              <a:rPr lang="en-US" sz="2900" dirty="0" smtClean="0"/>
              <a:t>a subsidiary of such holding </a:t>
            </a:r>
            <a:r>
              <a:rPr lang="en-US" sz="2900" dirty="0" smtClean="0"/>
              <a:t>co., </a:t>
            </a:r>
            <a:r>
              <a:rPr lang="en-US" sz="2900" dirty="0" smtClean="0"/>
              <a:t>for such amount as may be prescribed </a:t>
            </a:r>
            <a:r>
              <a:rPr lang="en-US" sz="2900" dirty="0" smtClean="0">
                <a:solidFill>
                  <a:srgbClr val="FF0000"/>
                </a:solidFill>
              </a:rPr>
              <a:t>(1 Lakh)</a:t>
            </a:r>
            <a:r>
              <a:rPr lang="en-US" sz="2900" dirty="0" smtClean="0"/>
              <a:t>; </a:t>
            </a:r>
          </a:p>
          <a:p>
            <a:pPr lvl="0" algn="just"/>
            <a:r>
              <a:rPr lang="en-US" sz="2900" dirty="0" smtClean="0"/>
              <a:t>a person or a firm who, whether directly or indirectly, has </a:t>
            </a:r>
            <a:r>
              <a:rPr lang="en-US" sz="2900" dirty="0" smtClean="0">
                <a:solidFill>
                  <a:srgbClr val="FF0000"/>
                </a:solidFill>
              </a:rPr>
              <a:t>business relationship </a:t>
            </a:r>
            <a:r>
              <a:rPr lang="en-US" sz="2900" dirty="0" smtClean="0"/>
              <a:t>with </a:t>
            </a:r>
            <a:r>
              <a:rPr lang="en-US" sz="2900" dirty="0" smtClean="0"/>
              <a:t>co., </a:t>
            </a:r>
            <a:r>
              <a:rPr lang="en-US" sz="2900" dirty="0" smtClean="0"/>
              <a:t>or its subsidiary, or its holding or associate </a:t>
            </a:r>
            <a:r>
              <a:rPr lang="en-US" sz="2900" dirty="0" smtClean="0"/>
              <a:t>co. </a:t>
            </a:r>
            <a:r>
              <a:rPr lang="en-US" sz="2900" dirty="0" smtClean="0"/>
              <a:t>or subsidiary of such holding </a:t>
            </a:r>
            <a:r>
              <a:rPr lang="en-US" sz="2900" dirty="0" smtClean="0"/>
              <a:t>co. </a:t>
            </a:r>
            <a:r>
              <a:rPr lang="en-US" sz="2900" dirty="0" smtClean="0"/>
              <a:t>or associate </a:t>
            </a:r>
            <a:r>
              <a:rPr lang="en-US" sz="2900" dirty="0" smtClean="0"/>
              <a:t>co. </a:t>
            </a:r>
            <a:r>
              <a:rPr lang="en-US" sz="2900" dirty="0" smtClean="0"/>
              <a:t>of </a:t>
            </a:r>
            <a:r>
              <a:rPr lang="en-US" sz="2900" dirty="0" smtClean="0"/>
              <a:t>prescribed nature; </a:t>
            </a:r>
            <a:endParaRPr lang="en-US" sz="2900" dirty="0"/>
          </a:p>
        </p:txBody>
      </p:sp>
      <p:sp>
        <p:nvSpPr>
          <p:cNvPr id="5"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DISQUALIFICATIONS OF AUDITORS (SEC  141)</a:t>
            </a:r>
            <a:endParaRPr lang="en-US" sz="3000" dirty="0">
              <a:solidFill>
                <a:srgbClr val="00B0F0"/>
              </a:solidFill>
              <a:latin typeface="Algerian" pitchFamily="82"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9144000" cy="5715000"/>
          </a:xfrm>
        </p:spPr>
        <p:txBody>
          <a:bodyPr>
            <a:noAutofit/>
          </a:bodyPr>
          <a:lstStyle/>
          <a:p>
            <a:pPr lvl="0"/>
            <a:r>
              <a:rPr lang="en-US" sz="2800" dirty="0" smtClean="0"/>
              <a:t>a person whose </a:t>
            </a:r>
            <a:r>
              <a:rPr lang="en-US" sz="2800" dirty="0" smtClean="0">
                <a:solidFill>
                  <a:srgbClr val="FF0000"/>
                </a:solidFill>
              </a:rPr>
              <a:t>relative is a director </a:t>
            </a:r>
            <a:r>
              <a:rPr lang="en-US" sz="2800" dirty="0" smtClean="0"/>
              <a:t>or is in </a:t>
            </a:r>
            <a:r>
              <a:rPr lang="en-US" sz="2800" dirty="0" smtClean="0"/>
              <a:t>employment </a:t>
            </a:r>
            <a:r>
              <a:rPr lang="en-US" sz="2800" dirty="0" smtClean="0"/>
              <a:t>of the </a:t>
            </a:r>
            <a:r>
              <a:rPr lang="en-US" sz="2800" dirty="0" smtClean="0"/>
              <a:t>co. </a:t>
            </a:r>
            <a:r>
              <a:rPr lang="en-US" sz="2800" dirty="0" smtClean="0"/>
              <a:t>as a director or KMP;</a:t>
            </a:r>
          </a:p>
          <a:p>
            <a:pPr lvl="0"/>
            <a:r>
              <a:rPr lang="en-US" sz="2800" dirty="0" smtClean="0"/>
              <a:t> a person who is in full time employment elsewhere or a person or a partner of a firm holding appointment as its auditor, if such person or partner is at the date of such appointment or reappointment holding appointment as auditor of </a:t>
            </a:r>
            <a:r>
              <a:rPr lang="en-US" sz="2800" dirty="0" smtClean="0">
                <a:solidFill>
                  <a:srgbClr val="FF0000"/>
                </a:solidFill>
              </a:rPr>
              <a:t>more than 20 companies</a:t>
            </a:r>
            <a:r>
              <a:rPr lang="en-US" sz="2800" dirty="0" smtClean="0"/>
              <a:t>;</a:t>
            </a:r>
          </a:p>
          <a:p>
            <a:pPr lvl="0"/>
            <a:r>
              <a:rPr lang="en-US" sz="2800" dirty="0" smtClean="0"/>
              <a:t> a person who has been </a:t>
            </a:r>
            <a:r>
              <a:rPr lang="en-US" sz="2800" dirty="0" smtClean="0">
                <a:solidFill>
                  <a:srgbClr val="FF0000"/>
                </a:solidFill>
              </a:rPr>
              <a:t>convicted </a:t>
            </a:r>
            <a:r>
              <a:rPr lang="en-US" sz="2800" dirty="0" smtClean="0"/>
              <a:t>by a court of an offence involving fraud and a period of </a:t>
            </a:r>
            <a:r>
              <a:rPr lang="en-US" sz="2800" dirty="0" smtClean="0">
                <a:solidFill>
                  <a:srgbClr val="FF0000"/>
                </a:solidFill>
              </a:rPr>
              <a:t>10 years </a:t>
            </a:r>
            <a:r>
              <a:rPr lang="en-US" sz="2800" dirty="0" smtClean="0"/>
              <a:t>has </a:t>
            </a:r>
            <a:r>
              <a:rPr lang="en-US" sz="2800" dirty="0" smtClean="0">
                <a:solidFill>
                  <a:srgbClr val="FF0000"/>
                </a:solidFill>
              </a:rPr>
              <a:t>not elapsed </a:t>
            </a:r>
            <a:r>
              <a:rPr lang="en-US" sz="2800" dirty="0" smtClean="0"/>
              <a:t>from the date of such conviction; </a:t>
            </a:r>
          </a:p>
          <a:p>
            <a:r>
              <a:rPr lang="en-US" sz="2800" dirty="0" smtClean="0"/>
              <a:t>any person whose subsidiary or associate </a:t>
            </a:r>
            <a:r>
              <a:rPr lang="en-US" sz="2800" dirty="0" smtClean="0"/>
              <a:t>co. </a:t>
            </a:r>
            <a:r>
              <a:rPr lang="en-US" sz="2800" dirty="0" smtClean="0"/>
              <a:t>or any other form of entity, is engaged as on the date of appointment in consulting and specialized services as provided in </a:t>
            </a:r>
            <a:r>
              <a:rPr lang="en-US" sz="2800" dirty="0" smtClean="0"/>
              <a:t>sec. </a:t>
            </a:r>
            <a:r>
              <a:rPr lang="en-US" sz="2800" dirty="0" smtClean="0"/>
              <a:t>144.</a:t>
            </a:r>
            <a:endParaRPr lang="en-US" sz="2800" dirty="0"/>
          </a:p>
        </p:txBody>
      </p:sp>
      <p:sp>
        <p:nvSpPr>
          <p:cNvPr id="5" name="Title 1"/>
          <p:cNvSpPr>
            <a:spLocks noGrp="1"/>
          </p:cNvSpPr>
          <p:nvPr>
            <p:ph type="title"/>
          </p:nvPr>
        </p:nvSpPr>
        <p:spPr>
          <a:xfrm>
            <a:off x="0" y="0"/>
            <a:ext cx="9144000" cy="1143000"/>
          </a:xfrm>
        </p:spPr>
        <p:txBody>
          <a:bodyPr>
            <a:noAutofit/>
          </a:bodyPr>
          <a:lstStyle/>
          <a:p>
            <a:r>
              <a:rPr lang="en-US" sz="3000" b="1" dirty="0" smtClean="0">
                <a:solidFill>
                  <a:srgbClr val="00B0F0"/>
                </a:solidFill>
                <a:latin typeface="Algerian" pitchFamily="82" charset="0"/>
              </a:rPr>
              <a:t>DISQUALIFICATIONS OF AUDITORS (SEC  141)</a:t>
            </a:r>
            <a:endParaRPr lang="en-US" sz="3000" dirty="0">
              <a:solidFill>
                <a:srgbClr val="00B0F0"/>
              </a:solidFill>
              <a:latin typeface="Algerian" pitchFamily="82"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Remuneration of Auditors (Sec 142)</a:t>
            </a:r>
            <a:endParaRPr lang="en-US" sz="3000" dirty="0">
              <a:solidFill>
                <a:srgbClr val="00B0F0"/>
              </a:solidFill>
              <a:latin typeface="Algerian" pitchFamily="82" charset="0"/>
            </a:endParaRPr>
          </a:p>
        </p:txBody>
      </p:sp>
      <p:sp>
        <p:nvSpPr>
          <p:cNvPr id="4" name="TextBox 3"/>
          <p:cNvSpPr txBox="1"/>
          <p:nvPr/>
        </p:nvSpPr>
        <p:spPr>
          <a:xfrm>
            <a:off x="76200" y="1676400"/>
            <a:ext cx="8991600" cy="2123658"/>
          </a:xfrm>
          <a:prstGeom prst="rect">
            <a:avLst/>
          </a:prstGeom>
          <a:noFill/>
        </p:spPr>
        <p:txBody>
          <a:bodyPr wrap="square" rtlCol="0">
            <a:spAutoFit/>
          </a:bodyPr>
          <a:lstStyle/>
          <a:p>
            <a:pPr algn="just"/>
            <a:r>
              <a:rPr lang="en-US" sz="3300" dirty="0" smtClean="0"/>
              <a:t>This Section provides for remuneration of auditors of the company. It further defines the term “remuneration”. The remuneration is to be fixed generally in the </a:t>
            </a:r>
            <a:r>
              <a:rPr lang="en-US" sz="3300" dirty="0" smtClean="0">
                <a:solidFill>
                  <a:srgbClr val="FF0000"/>
                </a:solidFill>
              </a:rPr>
              <a:t>general meeting</a:t>
            </a:r>
            <a:r>
              <a:rPr lang="en-US" sz="3300" dirty="0" smtClean="0">
                <a:solidFill>
                  <a:srgbClr val="FF0000"/>
                </a:solidFill>
              </a:rPr>
              <a:t>.</a:t>
            </a:r>
            <a:endParaRPr lang="en-US" sz="33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Meaning of ‘remuneration’ [Sec 142(2)]</a:t>
            </a:r>
            <a:endParaRPr lang="en-US" sz="3000" dirty="0">
              <a:solidFill>
                <a:srgbClr val="00B0F0"/>
              </a:solidFill>
              <a:latin typeface="Algerian" pitchFamily="82" charset="0"/>
            </a:endParaRPr>
          </a:p>
        </p:txBody>
      </p:sp>
      <p:sp>
        <p:nvSpPr>
          <p:cNvPr id="4" name="TextBox 3"/>
          <p:cNvSpPr txBox="1"/>
          <p:nvPr/>
        </p:nvSpPr>
        <p:spPr>
          <a:xfrm>
            <a:off x="76200" y="1676400"/>
            <a:ext cx="8991600" cy="3647152"/>
          </a:xfrm>
          <a:prstGeom prst="rect">
            <a:avLst/>
          </a:prstGeom>
          <a:noFill/>
        </p:spPr>
        <p:txBody>
          <a:bodyPr wrap="square" rtlCol="0">
            <a:spAutoFit/>
          </a:bodyPr>
          <a:lstStyle/>
          <a:p>
            <a:pPr lvl="0" algn="just"/>
            <a:r>
              <a:rPr lang="en-US" sz="3300" dirty="0" smtClean="0"/>
              <a:t>The remuneration under sub-section (1) shall, in addition to the fee payable to an auditor, </a:t>
            </a:r>
            <a:r>
              <a:rPr lang="en-US" sz="3300" dirty="0" smtClean="0">
                <a:solidFill>
                  <a:srgbClr val="FF0000"/>
                </a:solidFill>
              </a:rPr>
              <a:t>include the expenses</a:t>
            </a:r>
            <a:r>
              <a:rPr lang="en-US" sz="3300" dirty="0" smtClean="0"/>
              <a:t>, if any, </a:t>
            </a:r>
            <a:r>
              <a:rPr lang="en-US" sz="3300" dirty="0" smtClean="0">
                <a:solidFill>
                  <a:srgbClr val="FF0000"/>
                </a:solidFill>
              </a:rPr>
              <a:t>incurred</a:t>
            </a:r>
            <a:r>
              <a:rPr lang="en-US" sz="3300" dirty="0" smtClean="0"/>
              <a:t> by the auditor in connection with the audit of the company and any </a:t>
            </a:r>
            <a:r>
              <a:rPr lang="en-US" sz="3300" dirty="0" smtClean="0">
                <a:solidFill>
                  <a:srgbClr val="FF0000"/>
                </a:solidFill>
              </a:rPr>
              <a:t>facility extended </a:t>
            </a:r>
            <a:r>
              <a:rPr lang="en-US" sz="3300" dirty="0" smtClean="0"/>
              <a:t>to him but does not include any remuneration paid to him for any other service rendered by him at the request of the company</a:t>
            </a:r>
            <a:r>
              <a:rPr lang="en-US" sz="3300" dirty="0" smtClean="0"/>
              <a:t>.</a:t>
            </a:r>
            <a:endParaRPr lang="en-US" sz="33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85800"/>
            <a:ext cx="9144000" cy="2186951"/>
          </a:xfrm>
        </p:spPr>
        <p:txBody>
          <a:bodyPr>
            <a:normAutofit/>
          </a:bodyPr>
          <a:lstStyle/>
          <a:p>
            <a:pPr eaLnBrk="1" fontAlgn="auto" hangingPunct="1">
              <a:spcAft>
                <a:spcPts val="0"/>
              </a:spcAft>
              <a:defRPr/>
            </a:pPr>
            <a:r>
              <a:rPr lang="en-US" sz="8000" b="1" dirty="0" smtClean="0">
                <a:solidFill>
                  <a:srgbClr val="FFFF00"/>
                </a:solidFill>
                <a:latin typeface="Rockwell Extra Bold" pitchFamily="18" charset="0"/>
              </a:rPr>
              <a:t>THANK YOU</a:t>
            </a:r>
            <a:endParaRPr lang="en-IN" sz="6600" b="1" dirty="0">
              <a:solidFill>
                <a:srgbClr val="FFFF00"/>
              </a:solidFill>
              <a:latin typeface="Rockwell Extra Bold" pitchFamily="18" charset="0"/>
            </a:endParaRPr>
          </a:p>
        </p:txBody>
      </p:sp>
      <p:sp>
        <p:nvSpPr>
          <p:cNvPr id="3" name="Subtitle 2"/>
          <p:cNvSpPr>
            <a:spLocks noGrp="1"/>
          </p:cNvSpPr>
          <p:nvPr>
            <p:ph type="subTitle" idx="1"/>
          </p:nvPr>
        </p:nvSpPr>
        <p:spPr>
          <a:xfrm>
            <a:off x="0" y="2819400"/>
            <a:ext cx="9144000" cy="3643311"/>
          </a:xfrm>
        </p:spPr>
        <p:txBody>
          <a:bodyPr>
            <a:normAutofit/>
          </a:bodyPr>
          <a:lstStyle/>
          <a:p>
            <a:pPr algn="ctr" eaLnBrk="1" fontAlgn="auto" hangingPunct="1">
              <a:spcAft>
                <a:spcPts val="0"/>
              </a:spcAft>
              <a:buFont typeface="Wingdings 2"/>
              <a:buNone/>
              <a:tabLst>
                <a:tab pos="63500" algn="l"/>
              </a:tabLst>
              <a:defRPr/>
            </a:pPr>
            <a:r>
              <a:rPr lang="en-US" sz="4500" b="1" dirty="0" smtClean="0">
                <a:solidFill>
                  <a:srgbClr val="FF0000"/>
                </a:solidFill>
                <a:latin typeface="Times New Roman" pitchFamily="18" charset="0"/>
                <a:cs typeface="Times New Roman" pitchFamily="18" charset="0"/>
              </a:rPr>
              <a:t>CA. NITESH MORE</a:t>
            </a:r>
          </a:p>
          <a:p>
            <a:pPr algn="ctr" eaLnBrk="1" fontAlgn="auto" hangingPunct="1">
              <a:spcAft>
                <a:spcPts val="0"/>
              </a:spcAft>
              <a:buFont typeface="Wingdings 2"/>
              <a:buNone/>
              <a:tabLst>
                <a:tab pos="63500" algn="l"/>
              </a:tabLst>
              <a:defRPr/>
            </a:pPr>
            <a:r>
              <a:rPr lang="en-US" sz="3600" b="1" dirty="0" smtClean="0">
                <a:solidFill>
                  <a:schemeClr val="tx1"/>
                </a:solidFill>
                <a:latin typeface="Times New Roman" pitchFamily="18" charset="0"/>
                <a:cs typeface="Times New Roman" pitchFamily="18" charset="0"/>
              </a:rPr>
              <a:t>9 8 8 3 1 5 7 4 8 4</a:t>
            </a:r>
            <a:endParaRPr lang="en-US" sz="2800" b="1" dirty="0" smtClean="0">
              <a:solidFill>
                <a:schemeClr val="tx1"/>
              </a:solidFill>
              <a:latin typeface="Times New Roman" pitchFamily="18" charset="0"/>
              <a:cs typeface="Times New Roman" pitchFamily="18" charset="0"/>
            </a:endParaRPr>
          </a:p>
          <a:p>
            <a:pPr algn="ctr" eaLnBrk="1" fontAlgn="auto" hangingPunct="1">
              <a:spcAft>
                <a:spcPts val="0"/>
              </a:spcAft>
              <a:buFont typeface="Wingdings 2"/>
              <a:buNone/>
              <a:tabLst>
                <a:tab pos="63500" algn="l"/>
              </a:tabLst>
              <a:defRPr/>
            </a:pPr>
            <a:endParaRPr lang="en-US" sz="1800" b="1" dirty="0" smtClean="0">
              <a:solidFill>
                <a:schemeClr val="tx1">
                  <a:lumMod val="65000"/>
                  <a:lumOff val="35000"/>
                </a:schemeClr>
              </a:solidFill>
              <a:latin typeface="Arial Black" pitchFamily="34" charset="0"/>
            </a:endParaRPr>
          </a:p>
          <a:p>
            <a:pPr eaLnBrk="1" fontAlgn="auto" hangingPunct="1">
              <a:spcAft>
                <a:spcPts val="0"/>
              </a:spcAft>
              <a:buFont typeface="Wingdings 2"/>
              <a:buNone/>
              <a:tabLst>
                <a:tab pos="63500" algn="l"/>
              </a:tabLst>
              <a:defRPr/>
            </a:pPr>
            <a:endParaRPr lang="en-US" sz="2200" b="1" dirty="0" smtClean="0">
              <a:solidFill>
                <a:srgbClr val="FFC000"/>
              </a:solidFill>
              <a:latin typeface="Arial Black" pitchFamily="34" charset="0"/>
            </a:endParaRPr>
          </a:p>
          <a:p>
            <a:pPr eaLnBrk="1" fontAlgn="auto" hangingPunct="1">
              <a:spcAft>
                <a:spcPts val="0"/>
              </a:spcAft>
              <a:buFont typeface="Wingdings 2"/>
              <a:buNone/>
              <a:tabLst>
                <a:tab pos="63500" algn="l"/>
              </a:tabLst>
              <a:defRPr/>
            </a:pPr>
            <a:r>
              <a:rPr lang="en-US" sz="2400" b="1" dirty="0" smtClean="0">
                <a:solidFill>
                  <a:srgbClr val="00B050"/>
                </a:solidFill>
                <a:latin typeface="Bookman Old Style" pitchFamily="18" charset="0"/>
              </a:rPr>
              <a:t>MORE &amp; ASSOCIATES</a:t>
            </a:r>
          </a:p>
          <a:p>
            <a:pPr eaLnBrk="1" fontAlgn="auto" hangingPunct="1">
              <a:spcAft>
                <a:spcPts val="0"/>
              </a:spcAft>
              <a:buFont typeface="Wingdings 2"/>
              <a:buNone/>
              <a:tabLst>
                <a:tab pos="63500" algn="l"/>
              </a:tabLst>
              <a:defRPr/>
            </a:pPr>
            <a:r>
              <a:rPr lang="en-US" sz="2400" b="1" dirty="0" smtClean="0">
                <a:solidFill>
                  <a:srgbClr val="00B050"/>
                </a:solidFill>
                <a:latin typeface="Bookman Old Style" pitchFamily="18" charset="0"/>
              </a:rPr>
              <a:t>Chartered Accountants</a:t>
            </a:r>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US" dirty="0" smtClean="0"/>
          </a:p>
          <a:p>
            <a:pPr algn="ctr" eaLnBrk="1" fontAlgn="auto" hangingPunct="1">
              <a:spcAft>
                <a:spcPts val="0"/>
              </a:spcAft>
              <a:buFont typeface="Wingdings 2"/>
              <a:buNone/>
              <a:defRPr/>
            </a:pP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000" b="1" dirty="0" smtClean="0">
                <a:solidFill>
                  <a:srgbClr val="00B0F0"/>
                </a:solidFill>
                <a:latin typeface="Algerian" pitchFamily="82" charset="0"/>
              </a:rPr>
              <a:t>POSITIONS OF EXISTING LOAN</a:t>
            </a:r>
            <a:endParaRPr lang="en-US" sz="3000" dirty="0">
              <a:solidFill>
                <a:srgbClr val="00B0F0"/>
              </a:solidFill>
              <a:latin typeface="Algerian" pitchFamily="82" charset="0"/>
            </a:endParaRPr>
          </a:p>
        </p:txBody>
      </p:sp>
      <p:sp>
        <p:nvSpPr>
          <p:cNvPr id="3" name="Content Placeholder 2"/>
          <p:cNvSpPr>
            <a:spLocks noGrp="1"/>
          </p:cNvSpPr>
          <p:nvPr>
            <p:ph idx="1"/>
          </p:nvPr>
        </p:nvSpPr>
        <p:spPr>
          <a:xfrm>
            <a:off x="152400" y="1600200"/>
            <a:ext cx="8839200" cy="5257800"/>
          </a:xfrm>
        </p:spPr>
        <p:txBody>
          <a:bodyPr>
            <a:normAutofit/>
          </a:bodyPr>
          <a:lstStyle/>
          <a:p>
            <a:pPr algn="just"/>
            <a:r>
              <a:rPr lang="en-US" dirty="0" smtClean="0">
                <a:solidFill>
                  <a:srgbClr val="FF0000"/>
                </a:solidFill>
              </a:rPr>
              <a:t>Existing </a:t>
            </a:r>
            <a:r>
              <a:rPr lang="en-US" dirty="0">
                <a:solidFill>
                  <a:srgbClr val="FF0000"/>
                </a:solidFill>
              </a:rPr>
              <a:t>loan</a:t>
            </a:r>
            <a:r>
              <a:rPr lang="en-US" dirty="0"/>
              <a:t>/guarantee/security provided before 12th Sep is not affected by above provisions. However, it should not be renewed &amp; should be repaid on due date</a:t>
            </a:r>
            <a:r>
              <a:rPr lang="en-US" dirty="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609</TotalTime>
  <Words>4666</Words>
  <Application>Microsoft Office PowerPoint</Application>
  <PresentationFormat>On-screen Show (4:3)</PresentationFormat>
  <Paragraphs>591</Paragraphs>
  <Slides>89</Slides>
  <Notes>3</Notes>
  <HiddenSlides>0</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 Theme</vt:lpstr>
      <vt:lpstr>COMPANIES ACT, 2013 SOME SELECTED TOPICS</vt:lpstr>
      <vt:lpstr>Companies Act, 1956          Companies Act, 2013</vt:lpstr>
      <vt:lpstr>NO LOAN / SECURITY / GUARANTEE TO DIRECTORS &amp; PERSONS IN WHOM DIRECTOR IS INTERESTED (Sec. 185).</vt:lpstr>
      <vt:lpstr>MEANING OF “TO ANY OTHER PERSON IN  WHOM DIRECTOR IS INTERESTED”</vt:lpstr>
      <vt:lpstr>MEANING OF “CONTROL” [Sec. 2(g)]</vt:lpstr>
      <vt:lpstr>EXCEPTIONS</vt:lpstr>
      <vt:lpstr>DEFINITION OF LOAN</vt:lpstr>
      <vt:lpstr>IMPRISONMENT &amp; FINE UPTO 25 LAKHS</vt:lpstr>
      <vt:lpstr>POSITIONS OF EXISTING LOAN</vt:lpstr>
      <vt:lpstr>LOAN given after 11th Sept.</vt:lpstr>
      <vt:lpstr>LOAN given by subsidiary to holding co.</vt:lpstr>
      <vt:lpstr>LOAN given by holding to subsidiary co.</vt:lpstr>
      <vt:lpstr>PRIVATE LTD COMPANIES HAVING TURNOVER UPTO 60 LAKHS SHOULD BE CONVERTED TO LLP</vt:lpstr>
      <vt:lpstr>PRIVATE LTD COMPANIES HAVING TURNOVER UPTO 60 LAKHS SHOULD BE CONVERTED TO LLP</vt:lpstr>
      <vt:lpstr>PRIVATE LTD COMPANIES SHOULD BE CONVERTED INTO PUBLIC LTD COMPANIES</vt:lpstr>
      <vt:lpstr>LOAN AND INVESTMENT BY A COMPANY</vt:lpstr>
      <vt:lpstr>LOAN AND INVESTMENT BY A COMPANY</vt:lpstr>
      <vt:lpstr>LOAN AND INVESTMENT BY A COMPANY</vt:lpstr>
      <vt:lpstr>REPORTING OF FRAUD TO CG [Sec. 143 (12)]</vt:lpstr>
      <vt:lpstr>NO DUTY OF CONFIDENTIALITY UNDER THE CA  ACT. [SEC. 143(13)]</vt:lpstr>
      <vt:lpstr>APPLICABLE TO COST &amp; SECRETARIAL AUDITORS (SEC. 143(14)</vt:lpstr>
      <vt:lpstr>PENALTY FOR NOT REPORTING OF FRAUD</vt:lpstr>
      <vt:lpstr>REPORTING OF MATERIAL FRAUD  [DRAFT RULES 10.10(1)]</vt:lpstr>
      <vt:lpstr>REPORT TO AUDIT COMMITTEE/ BOARD ALSO IN PRESCRIBED FORM [DRAFT RULES 10.10(1)]</vt:lpstr>
      <vt:lpstr>MEANING OF MATERIALITY  [DRAFT RULES 10.10(2)]</vt:lpstr>
      <vt:lpstr>REPORTING OF NON-MATERIAL FRAUD [DRAFT RULES 10.10(3)]</vt:lpstr>
      <vt:lpstr>PENALTY FOR FRAUD (Sec. 447) </vt:lpstr>
      <vt:lpstr>DEFINITION OF FRAUD (Sec. 447)</vt:lpstr>
      <vt:lpstr>SOME ISSUES  RELATING TO  ACCOUNTS</vt:lpstr>
      <vt:lpstr>MEANING OF “FINANCIAL STATEMENT”  [Sec. 2(40)]</vt:lpstr>
      <vt:lpstr>MEANING OF “FINANCIAL STATEMENT” [Sec. 2(41)]</vt:lpstr>
      <vt:lpstr>Requirements of Financial Statement  (Sec. 129)</vt:lpstr>
      <vt:lpstr>Re-opening of accounts on Court’s or Tribunal’s orders (Sec. 130)</vt:lpstr>
      <vt:lpstr>Voluntary revision of FS or Board’s report (Sec. 131)</vt:lpstr>
      <vt:lpstr>Constitution of National Financial Reporting Authority  (Sec. 132)</vt:lpstr>
      <vt:lpstr>Constitution of National Financial Reporting Authority  (Sec. 132)</vt:lpstr>
      <vt:lpstr>CG to prescribe AS (Sec. 133)</vt:lpstr>
      <vt:lpstr>BOD shall approve FS (Sec. 134)</vt:lpstr>
      <vt:lpstr>Copy of FS to be filed with Registrar  (Sec. 137)</vt:lpstr>
      <vt:lpstr>Internal Audit (Sec. 138)</vt:lpstr>
      <vt:lpstr>DEPRECIATION Depn = (cost – residual value)/useful life</vt:lpstr>
      <vt:lpstr>SCHEDULE II (See section 123) USEFUL LIVES TO COMPUTE DEPRECIATION</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USEFUL LIVES TO COMPUTE DEPRECIATION (Contd.)</vt:lpstr>
      <vt:lpstr>SOME ISSUES  RELATING TO  AUDIT &amp; AUDITORS </vt:lpstr>
      <vt:lpstr>Audit &amp; Auditors: Some Amendments</vt:lpstr>
      <vt:lpstr>APPOINTMENT OF FIRST AUDITORS IN CASE OF COMPANIES OTHER THAN GOVT. CO. [SEC 139(6)]</vt:lpstr>
      <vt:lpstr>Slide 67</vt:lpstr>
      <vt:lpstr>APPOINTMENT OF AUDITORS [SEC 139(1)]</vt:lpstr>
      <vt:lpstr>ROTATION OF AUDITORS IN LISTED AND SPECIFIED CLASS OF COMPANIES</vt:lpstr>
      <vt:lpstr>APPOINTMENT OF FIRST AUDITORS IN CASE OF GOVT. CO. OR CO. OWNED OR CONTROLLED BY CG OR SG ETC. : [SECTION 139(7)]</vt:lpstr>
      <vt:lpstr>APPOINTMENT OF FIRST AUDITORS IN CASE OF GOVT. CO. OR CO. OWNED OR CONTROLLED BY CG OR SG ETC. : [SECTION 139(7)]</vt:lpstr>
      <vt:lpstr>FIRM HAVING COMMON PARTNER INELIGIBLE FOR APPOINTMENT FOR NEXT FIVE YEARS  [PROVISO TO SEC. 139(2)]</vt:lpstr>
      <vt:lpstr>TRANSITION PROVISIONS  [PROVISO TO SEC. 139(2)]</vt:lpstr>
      <vt:lpstr>CONDITIONS FOR APPOINTMENT</vt:lpstr>
      <vt:lpstr>INTIMATION OF APPOINTMENT</vt:lpstr>
      <vt:lpstr>ROTATION OF AUDITING PARTNER AND HIS TEAM</vt:lpstr>
      <vt:lpstr>APPOINTMENT OF AUDITORS OF GOVT. COMPANIES [SEC 139(5)]</vt:lpstr>
      <vt:lpstr>CASUAL VACANCY </vt:lpstr>
      <vt:lpstr>CASUAL VACANCY - CAG </vt:lpstr>
      <vt:lpstr>Reappointment of retiring auditor at AGM [Sec 139(9)]</vt:lpstr>
      <vt:lpstr>Removal, RESIGNATION &amp; SPECIAL NOTICE of Auditor: (Sec 140)</vt:lpstr>
      <vt:lpstr>INTIMATION OF RESIGNATION</vt:lpstr>
      <vt:lpstr>Eligibility, Qualifications of Auditors  (Sec  141)</vt:lpstr>
      <vt:lpstr>DISQUALIFICATIONS OF AUDITORS (SEC  141)</vt:lpstr>
      <vt:lpstr>DISQUALIFICATIONS OF AUDITORS (SEC  141)</vt:lpstr>
      <vt:lpstr>DISQUALIFICATIONS OF AUDITORS (SEC  141)</vt:lpstr>
      <vt:lpstr>Remuneration of Auditors (Sec 142)</vt:lpstr>
      <vt:lpstr>Meaning of ‘remuneration’ [Sec 142(2)]</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COMPANIES ACT, 2013: SOME SELECTED TOPICS</dc:title>
  <dc:creator/>
  <cp:lastModifiedBy>comp5</cp:lastModifiedBy>
  <cp:revision>131</cp:revision>
  <dcterms:created xsi:type="dcterms:W3CDTF">2006-08-16T00:00:00Z</dcterms:created>
  <dcterms:modified xsi:type="dcterms:W3CDTF">2013-12-05T11:46:39Z</dcterms:modified>
</cp:coreProperties>
</file>